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9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3D4C-307C-43CF-A449-E3245D3C516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98145-FC8D-4D71-8585-CC92D729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1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B68D-5949-4D2E-8D53-4824CF627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DE7F5-44DF-4E0F-862B-A94BCEA8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779B-5B16-4D11-80B5-DBEBA0E7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0E64-9B34-4EB3-9650-EBF457B8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CFBF-52CF-41B0-8585-5EE431CB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5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0196-4BA9-4820-92DB-18931198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B6588-C738-4D08-A13E-A35F35D6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DFD8-6F10-45DA-9441-4D6E64F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AF95-8B07-468D-9EE8-A1406AD0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7E1D-ADC6-4F1E-9FB7-9EB825D1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F9FB2-882B-4166-9CE7-E8ED699AC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F59B2-83B0-4530-B149-8FDA4E4E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C830D-397C-4822-8D46-78FB907A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C691-FCC2-4850-A8E0-4D24174E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A7BF-EDAA-4CBB-8A3A-48DAB3F4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7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5" y="1416669"/>
            <a:ext cx="3456319" cy="22324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9"/>
            <a:ext cx="3456000" cy="22324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4" y="6320567"/>
            <a:ext cx="9593887" cy="225703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586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1556071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F1DC-58D5-45F9-A0C3-0752D3AE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5A4D-E7D3-432B-8810-4123AA2A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B2CE-6B27-4697-862A-6E1B573F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7D94-C1E5-4EB3-9791-85C3B00F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1454-D9E0-4574-81B7-44F65FDA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9DD4-DD00-4D40-AA93-28C3FC0E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72B9-89A5-48BC-A55C-A35BAAF1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E1E3-64D8-4C39-87B2-520844EB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0CE1-1B88-4BD1-9270-5C14C2A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EB5E-1E8F-4E3D-BB10-DA7E643B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DBC-02C8-4D31-BD92-2BBEA4E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6026-47AD-4C6B-ACE5-BDB60D544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FFF26-CA16-4C71-86A8-946F24D4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D68F-B390-4385-8E7D-B5A1FEB9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62B93-35B1-472A-8BF3-A032F558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5B53-6B03-4144-96CC-5A83636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D2DC-1AF8-4C42-8878-7EC0ED07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8DE0-158A-457B-AF73-E3D43BB2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554FB-4113-4EDE-9C57-070E4F22F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B9324-CC9D-44AB-B442-F7DCBC4E7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93DB2-B56D-4226-A90E-AC81DF52C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FF669-70D7-48C4-8979-03EA3539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6EFDA-D814-4C93-B79A-DCCEDACB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D55B3-1BC2-4B56-AD19-FEEFF7C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CE09-D7D0-4678-B669-1DF8F585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5C47A-FDC2-4986-8C3C-B5597496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0DBD9-2DC4-4074-B907-5304C497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6AD97-4EDA-43C3-B73B-2CB8EFC8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324E6-90B6-492B-A6DF-1787BB92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F8EC7-FEB2-449D-AFE4-3EEC47CE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2ADC8-0DBC-4F3A-B7CC-8F713069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0033-C458-4ABA-8039-8F6B3F72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CAC4-32F4-4BA7-AC04-EA312BEE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0BB1-FC6C-4FE5-9BC6-CDA96266C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3F043-3862-4F37-B916-B1A0DD29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6D55-9370-4F8B-823D-1721B64A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A49A1-ADC4-4E90-9C41-3B40A69C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3C74-09E8-43E2-85E7-BD7E03FE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290B5-57CE-414F-8C91-EBB1CC560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5C95-81B9-4E8D-8773-CC636D55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6D85-44C8-4441-9DBF-6A0B2EA4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2A4B7-1F38-457B-9668-82B856EB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2C139-E834-4F63-98E9-2B70F11C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E3CEF-4615-46E8-84B2-A993D535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4C0A-E578-4B0F-A073-74C6A867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EF31-31CC-4B15-948D-E592959F6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F2EB-D626-40C1-B040-89FE9736AE2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FC8F-0D2B-4347-A399-9B3BF9E42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B8C8-12F4-4BC6-A75F-487C46130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F1A5-B372-4BB7-8B5E-91C842A3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921D12FF-46FA-409E-AC10-3E3F09C029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678" y="712342"/>
          <a:ext cx="11879641" cy="5862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3791">
                  <a:extLst>
                    <a:ext uri="{9D8B030D-6E8A-4147-A177-3AD203B41FA5}">
                      <a16:colId xmlns:a16="http://schemas.microsoft.com/office/drawing/2014/main" val="3640311946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1257565001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3145754606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846032547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192597325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872854268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1084623813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71103729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3452477130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3996016151"/>
                    </a:ext>
                  </a:extLst>
                </a:gridCol>
                <a:gridCol w="1000585">
                  <a:extLst>
                    <a:ext uri="{9D8B030D-6E8A-4147-A177-3AD203B41FA5}">
                      <a16:colId xmlns:a16="http://schemas.microsoft.com/office/drawing/2014/main" val="1088214140"/>
                    </a:ext>
                  </a:extLst>
                </a:gridCol>
              </a:tblGrid>
              <a:tr h="308891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CIS Workstream</a:t>
                      </a:r>
                    </a:p>
                  </a:txBody>
                  <a:tcPr anchor="ctr">
                    <a:solidFill>
                      <a:srgbClr val="00148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77046"/>
                  </a:ext>
                </a:extLst>
              </a:tr>
              <a:tr h="308891">
                <a:tc vMerge="1"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Oct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Nov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Dec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Jan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Feb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00794"/>
                  </a:ext>
                </a:extLst>
              </a:tr>
              <a:tr h="52020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1. Sanctioning</a:t>
                      </a:r>
                    </a:p>
                  </a:txBody>
                  <a:tcPr anchor="ctr"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92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2. Blueprint &amp; Scope Confirmation (include GBE, CXP &amp; Nucleus)</a:t>
                      </a:r>
                    </a:p>
                  </a:txBody>
                  <a:tcPr anchor="ctr"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91178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3. Business &amp; Process Architecture</a:t>
                      </a:r>
                    </a:p>
                  </a:txBody>
                  <a:tcPr anchor="ctr"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60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4. Application (Security) &amp; Technical Architecture</a:t>
                      </a:r>
                    </a:p>
                  </a:txBody>
                  <a:tcPr anchor="ctr"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2817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5. Vendor Selection</a:t>
                      </a:r>
                    </a:p>
                  </a:txBody>
                  <a:tcPr anchor="ctr"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855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6. Program Management</a:t>
                      </a:r>
                    </a:p>
                  </a:txBody>
                  <a:tcPr anchor="ctr"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9008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7. Data Management</a:t>
                      </a:r>
                    </a:p>
                  </a:txBody>
                  <a:tcPr anchor="ctr">
                    <a:solidFill>
                      <a:srgbClr val="00148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83362"/>
                  </a:ext>
                </a:extLst>
              </a:tr>
            </a:tbl>
          </a:graphicData>
        </a:graphic>
      </p:graphicFrame>
      <p:sp>
        <p:nvSpPr>
          <p:cNvPr id="7" name="Title 4">
            <a:extLst>
              <a:ext uri="{FF2B5EF4-FFF2-40B4-BE49-F238E27FC236}">
                <a16:creationId xmlns:a16="http://schemas.microsoft.com/office/drawing/2014/main" id="{EEEC56E3-AA2E-4AEA-A13D-4A7ADD2366E3}"/>
              </a:ext>
            </a:extLst>
          </p:cNvPr>
          <p:cNvSpPr txBox="1">
            <a:spLocks/>
          </p:cNvSpPr>
          <p:nvPr/>
        </p:nvSpPr>
        <p:spPr bwMode="auto">
          <a:xfrm>
            <a:off x="430373" y="174943"/>
            <a:ext cx="8089919" cy="48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5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15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73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3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US" sz="2667" dirty="0"/>
              <a:t>CIS Timeline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00BC5B5-4CDB-408F-B3BA-767D7C25F73D}"/>
              </a:ext>
            </a:extLst>
          </p:cNvPr>
          <p:cNvSpPr txBox="1"/>
          <p:nvPr/>
        </p:nvSpPr>
        <p:spPr>
          <a:xfrm>
            <a:off x="10659541" y="66198"/>
            <a:ext cx="1364156" cy="16421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1067" dirty="0">
                <a:latin typeface="Arial Narrow"/>
              </a:rPr>
              <a:t>Group Exec (final approval)</a:t>
            </a:r>
            <a:endParaRPr lang="en-US" sz="1067" dirty="0">
              <a:latin typeface="Arial Narrow" panose="020B060602020203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FBC6BE5-4B79-4B94-8081-DC52BFEA060B}"/>
              </a:ext>
            </a:extLst>
          </p:cNvPr>
          <p:cNvSpPr txBox="1"/>
          <p:nvPr/>
        </p:nvSpPr>
        <p:spPr>
          <a:xfrm>
            <a:off x="10652228" y="250168"/>
            <a:ext cx="1271182" cy="1642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spAutoFit/>
          </a:bodyPr>
          <a:lstStyle/>
          <a:p>
            <a:r>
              <a:rPr lang="en-US" sz="1067">
                <a:latin typeface="Arial Narrow"/>
              </a:rPr>
              <a:t>PLC Board (presentation)</a:t>
            </a:r>
            <a:endParaRPr lang="en-US" sz="1067">
              <a:latin typeface="Arial Narrow" panose="020B0606020202030204" pitchFamily="34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CD6D35F-8FBF-4F91-8BF7-1F4279160C72}"/>
              </a:ext>
            </a:extLst>
          </p:cNvPr>
          <p:cNvCxnSpPr>
            <a:cxnSpLocks/>
          </p:cNvCxnSpPr>
          <p:nvPr/>
        </p:nvCxnSpPr>
        <p:spPr>
          <a:xfrm>
            <a:off x="2010289" y="2146534"/>
            <a:ext cx="363719" cy="447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8C67C4B-E290-42C3-9359-D123ADD3ECA3}"/>
              </a:ext>
            </a:extLst>
          </p:cNvPr>
          <p:cNvSpPr txBox="1"/>
          <p:nvPr/>
        </p:nvSpPr>
        <p:spPr>
          <a:xfrm>
            <a:off x="2040271" y="1882656"/>
            <a:ext cx="1112653" cy="1642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latin typeface="Arial Narrow" panose="020B0606020202030204" pitchFamily="34" charset="0"/>
              </a:rPr>
              <a:t>Scope Confirmation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52B08E1-E9A3-44D2-A8AC-BAC5D1ADC279}"/>
              </a:ext>
            </a:extLst>
          </p:cNvPr>
          <p:cNvCxnSpPr>
            <a:cxnSpLocks/>
          </p:cNvCxnSpPr>
          <p:nvPr/>
        </p:nvCxnSpPr>
        <p:spPr>
          <a:xfrm>
            <a:off x="6763244" y="4408700"/>
            <a:ext cx="2902920" cy="0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2FBD918-3A27-4E08-AA6C-D6AD544BEC61}"/>
              </a:ext>
            </a:extLst>
          </p:cNvPr>
          <p:cNvCxnSpPr>
            <a:cxnSpLocks/>
          </p:cNvCxnSpPr>
          <p:nvPr/>
        </p:nvCxnSpPr>
        <p:spPr>
          <a:xfrm>
            <a:off x="2089306" y="5159824"/>
            <a:ext cx="9745444" cy="1"/>
          </a:xfrm>
          <a:prstGeom prst="line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B27AE2F-F85B-49CC-827F-8EB1DA8FC97D}"/>
              </a:ext>
            </a:extLst>
          </p:cNvPr>
          <p:cNvSpPr txBox="1"/>
          <p:nvPr/>
        </p:nvSpPr>
        <p:spPr>
          <a:xfrm>
            <a:off x="6043499" y="5301842"/>
            <a:ext cx="694656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067" dirty="0">
                <a:latin typeface="Arial Narrow"/>
              </a:rPr>
              <a:t>Test Strategy</a:t>
            </a:r>
            <a:endParaRPr lang="en-US" sz="2400" dirty="0">
              <a:latin typeface="Arial Narrow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74918ABF-C43C-4334-B85F-8FAE8CD97134}"/>
              </a:ext>
            </a:extLst>
          </p:cNvPr>
          <p:cNvSpPr>
            <a:spLocks noChangeAspect="1"/>
          </p:cNvSpPr>
          <p:nvPr/>
        </p:nvSpPr>
        <p:spPr>
          <a:xfrm>
            <a:off x="2016612" y="5065676"/>
            <a:ext cx="182880" cy="182880"/>
          </a:xfrm>
          <a:prstGeom prst="ellipse">
            <a:avLst/>
          </a:prstGeom>
          <a:solidFill>
            <a:srgbClr val="00148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8E68FEB-82CF-4507-9B9D-C85EBE9AC7C9}"/>
              </a:ext>
            </a:extLst>
          </p:cNvPr>
          <p:cNvSpPr txBox="1"/>
          <p:nvPr/>
        </p:nvSpPr>
        <p:spPr>
          <a:xfrm>
            <a:off x="2025624" y="4698574"/>
            <a:ext cx="758665" cy="3284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sz="1067" dirty="0">
                <a:latin typeface="Arial Narrow"/>
              </a:rPr>
              <a:t>Resource Plan (Jul’2020)</a:t>
            </a:r>
            <a:endParaRPr lang="en-US" sz="1067" dirty="0">
              <a:latin typeface="Arial Narrow" panose="020B0606020202030204" pitchFamily="34" charset="0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276469C-CD37-4C3C-95D3-5271CEFD4BEC}"/>
              </a:ext>
            </a:extLst>
          </p:cNvPr>
          <p:cNvSpPr>
            <a:spLocks noChangeAspect="1"/>
          </p:cNvSpPr>
          <p:nvPr/>
        </p:nvSpPr>
        <p:spPr>
          <a:xfrm>
            <a:off x="8210300" y="430611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31CC245-CE69-42DA-B926-4112C720BCC7}"/>
              </a:ext>
            </a:extLst>
          </p:cNvPr>
          <p:cNvSpPr txBox="1"/>
          <p:nvPr/>
        </p:nvSpPr>
        <p:spPr>
          <a:xfrm>
            <a:off x="8025357" y="4109442"/>
            <a:ext cx="705321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67" dirty="0">
                <a:latin typeface="Arial Narrow" panose="020B0606020202030204" pitchFamily="34" charset="0"/>
              </a:rPr>
              <a:t>Select Vendor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C980942-5D0A-4002-9195-60235D6DDEF9}"/>
              </a:ext>
            </a:extLst>
          </p:cNvPr>
          <p:cNvSpPr txBox="1"/>
          <p:nvPr/>
        </p:nvSpPr>
        <p:spPr>
          <a:xfrm>
            <a:off x="7743675" y="4522253"/>
            <a:ext cx="497997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67" dirty="0">
                <a:latin typeface="Arial Narrow" panose="020B0606020202030204" pitchFamily="34" charset="0"/>
              </a:rPr>
              <a:t>Sol Conf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12AF21FF-D31B-4C4D-9B42-F326DE37A625}"/>
              </a:ext>
            </a:extLst>
          </p:cNvPr>
          <p:cNvSpPr>
            <a:spLocks noChangeAspect="1"/>
          </p:cNvSpPr>
          <p:nvPr/>
        </p:nvSpPr>
        <p:spPr>
          <a:xfrm>
            <a:off x="7906935" y="430310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E7F7AB2-3062-4053-B734-CDE73E8B291F}"/>
              </a:ext>
            </a:extLst>
          </p:cNvPr>
          <p:cNvSpPr>
            <a:spLocks noChangeAspect="1"/>
          </p:cNvSpPr>
          <p:nvPr/>
        </p:nvSpPr>
        <p:spPr>
          <a:xfrm>
            <a:off x="6999351" y="4305343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172F5-ABC4-4641-9714-0832D4DB578A}"/>
              </a:ext>
            </a:extLst>
          </p:cNvPr>
          <p:cNvSpPr txBox="1"/>
          <p:nvPr/>
        </p:nvSpPr>
        <p:spPr bwMode="auto">
          <a:xfrm>
            <a:off x="8676848" y="129578"/>
            <a:ext cx="1981200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33" dirty="0"/>
              <a:t>Sanctioning steps TBD:</a:t>
            </a:r>
            <a:endParaRPr lang="en-US" sz="1333" kern="0" dirty="0">
              <a:cs typeface="Arial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6F0478-B41D-43A0-BD42-8A71E84C720A}"/>
              </a:ext>
            </a:extLst>
          </p:cNvPr>
          <p:cNvSpPr txBox="1"/>
          <p:nvPr/>
        </p:nvSpPr>
        <p:spPr>
          <a:xfrm>
            <a:off x="10660695" y="444900"/>
            <a:ext cx="1208664" cy="1642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spAutoFit/>
          </a:bodyPr>
          <a:lstStyle/>
          <a:p>
            <a:r>
              <a:rPr lang="en-US" sz="1067">
                <a:latin typeface="Arial Narrow"/>
              </a:rPr>
              <a:t>US Board (presentation)</a:t>
            </a:r>
            <a:endParaRPr lang="en-US" sz="1067">
              <a:latin typeface="Arial Narrow" panose="020B060602020203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4430D1-4EF8-4ACE-BB16-295388F53B7F}"/>
              </a:ext>
            </a:extLst>
          </p:cNvPr>
          <p:cNvSpPr>
            <a:spLocks noChangeAspect="1"/>
          </p:cNvSpPr>
          <p:nvPr/>
        </p:nvSpPr>
        <p:spPr>
          <a:xfrm>
            <a:off x="6643976" y="430310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0ED690-3C79-4E3B-92A1-29A0AB506011}"/>
              </a:ext>
            </a:extLst>
          </p:cNvPr>
          <p:cNvSpPr txBox="1"/>
          <p:nvPr/>
        </p:nvSpPr>
        <p:spPr>
          <a:xfrm>
            <a:off x="6371318" y="4091763"/>
            <a:ext cx="618759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67" dirty="0">
                <a:latin typeface="Arial Narrow" panose="020B0606020202030204" pitchFamily="34" charset="0"/>
              </a:rPr>
              <a:t>Update RFP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EB78F4-6018-45FB-9D01-EF51028FC715}"/>
              </a:ext>
            </a:extLst>
          </p:cNvPr>
          <p:cNvSpPr txBox="1"/>
          <p:nvPr/>
        </p:nvSpPr>
        <p:spPr>
          <a:xfrm>
            <a:off x="5849939" y="2605448"/>
            <a:ext cx="921468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800" b="0">
                <a:solidFill>
                  <a:schemeClr val="tx1">
                    <a:lumMod val="50000"/>
                  </a:schemeClr>
                </a:solidFill>
                <a:latin typeface="Arial Narrow"/>
              </a:defRPr>
            </a:lvl1pPr>
          </a:lstStyle>
          <a:p>
            <a:r>
              <a:rPr lang="en-US" sz="1067" dirty="0"/>
              <a:t>Process Design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727527-A071-4DBF-ABE3-A4F84ED27533}"/>
              </a:ext>
            </a:extLst>
          </p:cNvPr>
          <p:cNvSpPr txBox="1"/>
          <p:nvPr/>
        </p:nvSpPr>
        <p:spPr>
          <a:xfrm>
            <a:off x="7912724" y="2473289"/>
            <a:ext cx="1134840" cy="3284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solidFill>
                  <a:schemeClr val="tx1">
                    <a:lumMod val="50000"/>
                  </a:schemeClr>
                </a:solidFill>
                <a:latin typeface="Arial Narrow"/>
              </a:rPr>
              <a:t>Change Management</a:t>
            </a:r>
          </a:p>
          <a:p>
            <a:pPr algn="ctr"/>
            <a:r>
              <a:rPr lang="en-US" sz="1067" dirty="0">
                <a:solidFill>
                  <a:schemeClr val="tx1">
                    <a:lumMod val="50000"/>
                  </a:schemeClr>
                </a:solidFill>
                <a:latin typeface="Arial Narrow"/>
              </a:rPr>
              <a:t> Alignment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AF3808-B20D-48CB-A844-91486F9CA398}"/>
              </a:ext>
            </a:extLst>
          </p:cNvPr>
          <p:cNvCxnSpPr>
            <a:cxnSpLocks/>
          </p:cNvCxnSpPr>
          <p:nvPr/>
        </p:nvCxnSpPr>
        <p:spPr>
          <a:xfrm flipV="1">
            <a:off x="2015485" y="6057694"/>
            <a:ext cx="9766256" cy="1"/>
          </a:xfrm>
          <a:prstGeom prst="line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5C962A8-D9D8-4FFA-92A3-D83B58F7D46E}"/>
              </a:ext>
            </a:extLst>
          </p:cNvPr>
          <p:cNvSpPr>
            <a:spLocks noChangeAspect="1"/>
          </p:cNvSpPr>
          <p:nvPr/>
        </p:nvSpPr>
        <p:spPr>
          <a:xfrm>
            <a:off x="2248977" y="5970993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26026E-81CB-412A-B8D6-38F9CE030380}"/>
              </a:ext>
            </a:extLst>
          </p:cNvPr>
          <p:cNvSpPr txBox="1"/>
          <p:nvPr/>
        </p:nvSpPr>
        <p:spPr>
          <a:xfrm>
            <a:off x="1789821" y="6170734"/>
            <a:ext cx="1119113" cy="3284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Planning &amp;</a:t>
            </a:r>
          </a:p>
          <a:p>
            <a:pPr algn="ctr"/>
            <a:r>
              <a:rPr lang="en-US" sz="1067" dirty="0">
                <a:latin typeface="Arial Narrow"/>
              </a:rPr>
              <a:t> Mobilization- Aug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86B1D1-CA3D-4706-9A63-4A58957EC4DA}"/>
              </a:ext>
            </a:extLst>
          </p:cNvPr>
          <p:cNvSpPr>
            <a:spLocks noChangeAspect="1"/>
          </p:cNvSpPr>
          <p:nvPr/>
        </p:nvSpPr>
        <p:spPr>
          <a:xfrm>
            <a:off x="3100743" y="5961189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B6974C-4369-4600-972B-B286DE03C05E}"/>
              </a:ext>
            </a:extLst>
          </p:cNvPr>
          <p:cNvSpPr txBox="1"/>
          <p:nvPr/>
        </p:nvSpPr>
        <p:spPr>
          <a:xfrm>
            <a:off x="2268620" y="5660789"/>
            <a:ext cx="1768609" cy="3284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Customer Data Domain Assessment</a:t>
            </a:r>
            <a:endParaRPr lang="en-US" sz="2400" dirty="0">
              <a:latin typeface="Arial Narrow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03B9CB4-868C-489E-BD13-7A2A1492C2B1}"/>
              </a:ext>
            </a:extLst>
          </p:cNvPr>
          <p:cNvSpPr>
            <a:spLocks noChangeAspect="1"/>
          </p:cNvSpPr>
          <p:nvPr/>
        </p:nvSpPr>
        <p:spPr>
          <a:xfrm>
            <a:off x="3801777" y="5965155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51D248-2011-4985-A201-33CD49FEEDFD}"/>
              </a:ext>
            </a:extLst>
          </p:cNvPr>
          <p:cNvSpPr txBox="1"/>
          <p:nvPr/>
        </p:nvSpPr>
        <p:spPr>
          <a:xfrm>
            <a:off x="3073413" y="6203041"/>
            <a:ext cx="1768609" cy="3284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Review Cust Domain Assessment Recommendations</a:t>
            </a:r>
            <a:endParaRPr lang="en-US" sz="2400" dirty="0">
              <a:latin typeface="Arial Narrow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DD6C8C6-1503-4ABC-9F55-8ACF505B0134}"/>
              </a:ext>
            </a:extLst>
          </p:cNvPr>
          <p:cNvSpPr>
            <a:spLocks noChangeAspect="1"/>
          </p:cNvSpPr>
          <p:nvPr/>
        </p:nvSpPr>
        <p:spPr>
          <a:xfrm>
            <a:off x="4760408" y="5954563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64AEDE-C080-49FE-8C93-C3B1D3FC5AE3}"/>
              </a:ext>
            </a:extLst>
          </p:cNvPr>
          <p:cNvSpPr txBox="1"/>
          <p:nvPr/>
        </p:nvSpPr>
        <p:spPr>
          <a:xfrm>
            <a:off x="4217459" y="5801430"/>
            <a:ext cx="657055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latin typeface="Arial Narrow" panose="020B0606020202030204" pitchFamily="34" charset="0"/>
              </a:rPr>
              <a:t>Mobilization 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F77F7E-F0B6-410F-957D-AE5D7EC678D5}"/>
              </a:ext>
            </a:extLst>
          </p:cNvPr>
          <p:cNvCxnSpPr>
            <a:cxnSpLocks/>
          </p:cNvCxnSpPr>
          <p:nvPr/>
        </p:nvCxnSpPr>
        <p:spPr>
          <a:xfrm flipV="1">
            <a:off x="2016597" y="2891031"/>
            <a:ext cx="9849432" cy="30271"/>
          </a:xfrm>
          <a:prstGeom prst="line">
            <a:avLst/>
          </a:prstGeom>
          <a:ln w="63500">
            <a:solidFill>
              <a:srgbClr val="9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3313CA6B-F018-46DA-B907-7A2C103C7EEA}"/>
              </a:ext>
            </a:extLst>
          </p:cNvPr>
          <p:cNvSpPr>
            <a:spLocks noChangeAspect="1"/>
          </p:cNvSpPr>
          <p:nvPr/>
        </p:nvSpPr>
        <p:spPr>
          <a:xfrm>
            <a:off x="6220473" y="2815464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B8D1F52-1D22-4A2C-B11C-43E94DC31ABA}"/>
              </a:ext>
            </a:extLst>
          </p:cNvPr>
          <p:cNvSpPr>
            <a:spLocks noChangeAspect="1"/>
          </p:cNvSpPr>
          <p:nvPr/>
        </p:nvSpPr>
        <p:spPr>
          <a:xfrm>
            <a:off x="8370397" y="2801969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8110A6-DF94-4ADA-A2DD-44CB1E64831B}"/>
              </a:ext>
            </a:extLst>
          </p:cNvPr>
          <p:cNvCxnSpPr>
            <a:cxnSpLocks/>
          </p:cNvCxnSpPr>
          <p:nvPr/>
        </p:nvCxnSpPr>
        <p:spPr>
          <a:xfrm flipV="1">
            <a:off x="2011888" y="3690197"/>
            <a:ext cx="9766256" cy="1"/>
          </a:xfrm>
          <a:prstGeom prst="line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B192EBB-5206-4F65-85F5-EC9FB443AC78}"/>
              </a:ext>
            </a:extLst>
          </p:cNvPr>
          <p:cNvSpPr>
            <a:spLocks noChangeAspect="1"/>
          </p:cNvSpPr>
          <p:nvPr/>
        </p:nvSpPr>
        <p:spPr>
          <a:xfrm>
            <a:off x="5237764" y="5066120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BBB4852-C9CE-4827-981B-787AF67229FA}"/>
              </a:ext>
            </a:extLst>
          </p:cNvPr>
          <p:cNvSpPr>
            <a:spLocks noChangeAspect="1"/>
          </p:cNvSpPr>
          <p:nvPr/>
        </p:nvSpPr>
        <p:spPr>
          <a:xfrm>
            <a:off x="5889175" y="506232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8780581-1E0F-4DE4-A6B1-D82EFFF5A667}"/>
              </a:ext>
            </a:extLst>
          </p:cNvPr>
          <p:cNvSpPr txBox="1"/>
          <p:nvPr/>
        </p:nvSpPr>
        <p:spPr>
          <a:xfrm>
            <a:off x="5951008" y="6189788"/>
            <a:ext cx="746453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Data Strategy</a:t>
            </a:r>
            <a:endParaRPr lang="en-US" sz="2400" dirty="0">
              <a:latin typeface="Arial Narrow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DA9021-77C5-4DB6-A214-45C49412D4C6}"/>
              </a:ext>
            </a:extLst>
          </p:cNvPr>
          <p:cNvSpPr txBox="1"/>
          <p:nvPr/>
        </p:nvSpPr>
        <p:spPr>
          <a:xfrm>
            <a:off x="5002445" y="5343148"/>
            <a:ext cx="65507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067" dirty="0">
                <a:latin typeface="Arial Narrow"/>
              </a:rPr>
              <a:t>Methodology</a:t>
            </a:r>
            <a:endParaRPr lang="en-US" sz="2400" dirty="0">
              <a:latin typeface="Arial Narrow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E6B474B-074D-41A2-B2D7-82693E1A38E4}"/>
              </a:ext>
            </a:extLst>
          </p:cNvPr>
          <p:cNvSpPr>
            <a:spLocks noChangeAspect="1"/>
          </p:cNvSpPr>
          <p:nvPr/>
        </p:nvSpPr>
        <p:spPr>
          <a:xfrm>
            <a:off x="6238279" y="359120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53E79E-F8DA-404F-B707-372AE0CE7C12}"/>
              </a:ext>
            </a:extLst>
          </p:cNvPr>
          <p:cNvSpPr txBox="1"/>
          <p:nvPr/>
        </p:nvSpPr>
        <p:spPr>
          <a:xfrm>
            <a:off x="6828183" y="4515596"/>
            <a:ext cx="657231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67" dirty="0">
                <a:latin typeface="Arial Narrow" panose="020B0606020202030204" pitchFamily="34" charset="0"/>
              </a:rPr>
              <a:t>Publish RFP 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6D88B30-4BA0-423E-A798-669B6E2942EE}"/>
              </a:ext>
            </a:extLst>
          </p:cNvPr>
          <p:cNvSpPr/>
          <p:nvPr/>
        </p:nvSpPr>
        <p:spPr bwMode="auto">
          <a:xfrm>
            <a:off x="2344287" y="1626064"/>
            <a:ext cx="182880" cy="253475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id="{EF138366-4353-4F9F-AFDF-4B243E24A939}"/>
              </a:ext>
            </a:extLst>
          </p:cNvPr>
          <p:cNvSpPr/>
          <p:nvPr/>
        </p:nvSpPr>
        <p:spPr bwMode="auto">
          <a:xfrm>
            <a:off x="6195713" y="2362553"/>
            <a:ext cx="182880" cy="253475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id="{50F61BC1-D10C-4ACF-AF7A-3564405D46DB}"/>
              </a:ext>
            </a:extLst>
          </p:cNvPr>
          <p:cNvSpPr/>
          <p:nvPr/>
        </p:nvSpPr>
        <p:spPr bwMode="auto">
          <a:xfrm>
            <a:off x="6236780" y="3146988"/>
            <a:ext cx="182880" cy="253475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10" name="Star: 5 Points 109">
            <a:extLst>
              <a:ext uri="{FF2B5EF4-FFF2-40B4-BE49-F238E27FC236}">
                <a16:creationId xmlns:a16="http://schemas.microsoft.com/office/drawing/2014/main" id="{E22680C0-0780-455E-83C6-CEE68DD09792}"/>
              </a:ext>
            </a:extLst>
          </p:cNvPr>
          <p:cNvSpPr/>
          <p:nvPr/>
        </p:nvSpPr>
        <p:spPr bwMode="auto">
          <a:xfrm>
            <a:off x="9476697" y="4011219"/>
            <a:ext cx="182880" cy="253475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AFB9E3-5314-44B9-8C99-F92C5034A398}"/>
              </a:ext>
            </a:extLst>
          </p:cNvPr>
          <p:cNvSpPr txBox="1"/>
          <p:nvPr/>
        </p:nvSpPr>
        <p:spPr>
          <a:xfrm>
            <a:off x="7219158" y="4097708"/>
            <a:ext cx="718145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67" dirty="0">
                <a:latin typeface="Arial Narrow" panose="020B0606020202030204" pitchFamily="34" charset="0"/>
              </a:rPr>
              <a:t>RFP response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E0D6F2-68C7-4D6A-8074-2BF4F88DC877}"/>
              </a:ext>
            </a:extLst>
          </p:cNvPr>
          <p:cNvSpPr txBox="1"/>
          <p:nvPr/>
        </p:nvSpPr>
        <p:spPr>
          <a:xfrm>
            <a:off x="9193700" y="4520597"/>
            <a:ext cx="1155616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67" dirty="0">
                <a:latin typeface="Arial Narrow" panose="020B0606020202030204" pitchFamily="34" charset="0"/>
              </a:rPr>
              <a:t>Contract SI &amp; Software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2A8CC6B-41FD-49C1-AA90-65A9E4EF0E81}"/>
              </a:ext>
            </a:extLst>
          </p:cNvPr>
          <p:cNvSpPr/>
          <p:nvPr/>
        </p:nvSpPr>
        <p:spPr bwMode="auto">
          <a:xfrm>
            <a:off x="6795992" y="4998293"/>
            <a:ext cx="265305" cy="214508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788634AE-EC5E-4412-8A4F-F5562B3D69A5}"/>
              </a:ext>
            </a:extLst>
          </p:cNvPr>
          <p:cNvSpPr/>
          <p:nvPr/>
        </p:nvSpPr>
        <p:spPr bwMode="auto">
          <a:xfrm>
            <a:off x="7950129" y="4999950"/>
            <a:ext cx="265305" cy="214508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34AB8EA-00B8-4E8D-BB8C-0CC0B5836C4C}"/>
              </a:ext>
            </a:extLst>
          </p:cNvPr>
          <p:cNvSpPr txBox="1"/>
          <p:nvPr/>
        </p:nvSpPr>
        <p:spPr>
          <a:xfrm>
            <a:off x="8533126" y="6635928"/>
            <a:ext cx="910151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solidFill>
                  <a:srgbClr val="00148C"/>
                </a:solidFill>
                <a:latin typeface="Arial Narrow" panose="020B0606020202030204" pitchFamily="34" charset="0"/>
              </a:rPr>
              <a:t>Steering Comm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EDBBD0A-7785-4404-8D16-CBA6859781E9}"/>
              </a:ext>
            </a:extLst>
          </p:cNvPr>
          <p:cNvSpPr txBox="1"/>
          <p:nvPr/>
        </p:nvSpPr>
        <p:spPr>
          <a:xfrm>
            <a:off x="3927619" y="4855928"/>
            <a:ext cx="1198796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Infra/Hardware/Hosting</a:t>
            </a:r>
            <a:endParaRPr lang="en-US" sz="2400" dirty="0">
              <a:latin typeface="Arial Narrow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27F902-7B2A-4516-AC9B-2321F831FAC5}"/>
              </a:ext>
            </a:extLst>
          </p:cNvPr>
          <p:cNvSpPr>
            <a:spLocks noChangeAspect="1"/>
          </p:cNvSpPr>
          <p:nvPr/>
        </p:nvSpPr>
        <p:spPr>
          <a:xfrm>
            <a:off x="9412881" y="359431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0A6F85-7E61-4FA9-A5EF-6BC0F47A149A}"/>
              </a:ext>
            </a:extLst>
          </p:cNvPr>
          <p:cNvSpPr txBox="1"/>
          <p:nvPr/>
        </p:nvSpPr>
        <p:spPr>
          <a:xfrm>
            <a:off x="9023409" y="3405736"/>
            <a:ext cx="947884" cy="1642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67" dirty="0">
                <a:latin typeface="Arial Narrow" panose="020B0606020202030204" pitchFamily="34" charset="0"/>
              </a:rPr>
              <a:t>IT Delivery Plan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C7F832-08B8-43AC-B828-AB730B1760AC}"/>
              </a:ext>
            </a:extLst>
          </p:cNvPr>
          <p:cNvSpPr>
            <a:spLocks noChangeAspect="1"/>
          </p:cNvSpPr>
          <p:nvPr/>
        </p:nvSpPr>
        <p:spPr>
          <a:xfrm>
            <a:off x="9480636" y="4290760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F6E1088-83AD-48C6-8013-E9A6D4E95504}"/>
              </a:ext>
            </a:extLst>
          </p:cNvPr>
          <p:cNvSpPr txBox="1"/>
          <p:nvPr/>
        </p:nvSpPr>
        <p:spPr>
          <a:xfrm>
            <a:off x="5593882" y="3396960"/>
            <a:ext cx="2062508" cy="1642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67" dirty="0">
                <a:latin typeface="Arial Narrow" panose="020B0606020202030204" pitchFamily="34" charset="0"/>
              </a:rPr>
              <a:t>Ref/</a:t>
            </a:r>
            <a:r>
              <a:rPr lang="en-US" sz="1067" dirty="0" err="1">
                <a:latin typeface="Arial Narrow" panose="020B0606020202030204" pitchFamily="34" charset="0"/>
              </a:rPr>
              <a:t>Integrd</a:t>
            </a:r>
            <a:r>
              <a:rPr lang="en-US" sz="1067" dirty="0">
                <a:latin typeface="Arial Narrow" panose="020B0606020202030204" pitchFamily="34" charset="0"/>
              </a:rPr>
              <a:t>/Transition Architecture/CSA</a:t>
            </a: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F5BB1F6F-A605-4379-859F-C20142843D5F}"/>
              </a:ext>
            </a:extLst>
          </p:cNvPr>
          <p:cNvSpPr/>
          <p:nvPr/>
        </p:nvSpPr>
        <p:spPr bwMode="auto">
          <a:xfrm>
            <a:off x="8307668" y="6588919"/>
            <a:ext cx="265305" cy="214508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11" name="Star: 5 Points 110">
            <a:extLst>
              <a:ext uri="{FF2B5EF4-FFF2-40B4-BE49-F238E27FC236}">
                <a16:creationId xmlns:a16="http://schemas.microsoft.com/office/drawing/2014/main" id="{B3B0F25C-1738-4236-8274-D53E200A8AC6}"/>
              </a:ext>
            </a:extLst>
          </p:cNvPr>
          <p:cNvSpPr/>
          <p:nvPr/>
        </p:nvSpPr>
        <p:spPr bwMode="auto">
          <a:xfrm>
            <a:off x="10301644" y="6571459"/>
            <a:ext cx="182880" cy="253475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2470DB9-AEB9-49B0-A030-3C390547A32A}"/>
              </a:ext>
            </a:extLst>
          </p:cNvPr>
          <p:cNvSpPr txBox="1"/>
          <p:nvPr/>
        </p:nvSpPr>
        <p:spPr>
          <a:xfrm>
            <a:off x="10501087" y="6639091"/>
            <a:ext cx="910151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67" dirty="0">
                <a:solidFill>
                  <a:srgbClr val="FF0000"/>
                </a:solidFill>
                <a:latin typeface="Arial Narrow" panose="020B0606020202030204" pitchFamily="34" charset="0"/>
              </a:rPr>
              <a:t>Critical path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3B7EFD5-C8B5-418C-80AE-025E8572033C}"/>
              </a:ext>
            </a:extLst>
          </p:cNvPr>
          <p:cNvSpPr>
            <a:spLocks noChangeAspect="1"/>
          </p:cNvSpPr>
          <p:nvPr/>
        </p:nvSpPr>
        <p:spPr>
          <a:xfrm>
            <a:off x="2346609" y="2059569"/>
            <a:ext cx="182880" cy="1828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CC6E8A0-2B53-44CB-8E08-A3BA0E7C54AF}"/>
              </a:ext>
            </a:extLst>
          </p:cNvPr>
          <p:cNvSpPr>
            <a:spLocks noChangeAspect="1"/>
          </p:cNvSpPr>
          <p:nvPr/>
        </p:nvSpPr>
        <p:spPr>
          <a:xfrm>
            <a:off x="3594489" y="2813304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218F41-AB09-4321-88E1-F2AE0081298A}"/>
              </a:ext>
            </a:extLst>
          </p:cNvPr>
          <p:cNvSpPr txBox="1"/>
          <p:nvPr/>
        </p:nvSpPr>
        <p:spPr>
          <a:xfrm>
            <a:off x="3251381" y="2552653"/>
            <a:ext cx="1111727" cy="1642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sz="1067" dirty="0">
                <a:solidFill>
                  <a:srgbClr val="55555A"/>
                </a:solidFill>
                <a:latin typeface="Arial Narrow"/>
              </a:rPr>
              <a:t>Task B </a:t>
            </a:r>
            <a:r>
              <a:rPr lang="en-US" sz="1067" dirty="0">
                <a:solidFill>
                  <a:schemeClr val="tx1">
                    <a:lumMod val="50000"/>
                  </a:schemeClr>
                </a:solidFill>
                <a:latin typeface="Arial Narrow"/>
              </a:rPr>
              <a:t>Determination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D122A3D-855C-493A-AF4C-7D0C22F120B8}"/>
              </a:ext>
            </a:extLst>
          </p:cNvPr>
          <p:cNvSpPr>
            <a:spLocks noChangeAspect="1"/>
          </p:cNvSpPr>
          <p:nvPr/>
        </p:nvSpPr>
        <p:spPr>
          <a:xfrm>
            <a:off x="10347720" y="1476124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CAFED0-1FB1-422F-873F-C6EF2B7AF26E}"/>
              </a:ext>
            </a:extLst>
          </p:cNvPr>
          <p:cNvSpPr txBox="1"/>
          <p:nvPr/>
        </p:nvSpPr>
        <p:spPr>
          <a:xfrm>
            <a:off x="8511165" y="1680638"/>
            <a:ext cx="2514467" cy="1642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sz="1067" dirty="0">
                <a:solidFill>
                  <a:srgbClr val="55555A"/>
                </a:solidFill>
                <a:latin typeface="Arial Narrow"/>
              </a:rPr>
              <a:t>Group Sanction (start preparing from Jan – Mar)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AF082A-B725-4ECE-97D0-532EDA1ACA89}"/>
              </a:ext>
            </a:extLst>
          </p:cNvPr>
          <p:cNvSpPr txBox="1"/>
          <p:nvPr/>
        </p:nvSpPr>
        <p:spPr>
          <a:xfrm>
            <a:off x="4984542" y="4826762"/>
            <a:ext cx="1983321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EDI/Inside Agent Strategy</a:t>
            </a:r>
            <a:endParaRPr lang="en-US" sz="2400" dirty="0">
              <a:latin typeface="Arial Narrow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1E999AB-69F4-492F-A4EE-84CE80EBD8A0}"/>
              </a:ext>
            </a:extLst>
          </p:cNvPr>
          <p:cNvSpPr>
            <a:spLocks noChangeAspect="1"/>
          </p:cNvSpPr>
          <p:nvPr/>
        </p:nvSpPr>
        <p:spPr>
          <a:xfrm>
            <a:off x="9898947" y="5060748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2F4E9E-49BA-4E7D-9F4F-561B2973E2D9}"/>
              </a:ext>
            </a:extLst>
          </p:cNvPr>
          <p:cNvSpPr txBox="1"/>
          <p:nvPr/>
        </p:nvSpPr>
        <p:spPr>
          <a:xfrm>
            <a:off x="9509471" y="4835656"/>
            <a:ext cx="1198796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Start Phase 0</a:t>
            </a:r>
            <a:endParaRPr lang="en-US" sz="2400" dirty="0">
              <a:latin typeface="Arial Narrow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A68C434-7A45-44D5-9E12-DC939B6A4E11}"/>
              </a:ext>
            </a:extLst>
          </p:cNvPr>
          <p:cNvSpPr>
            <a:spLocks noChangeAspect="1"/>
          </p:cNvSpPr>
          <p:nvPr/>
        </p:nvSpPr>
        <p:spPr>
          <a:xfrm>
            <a:off x="7441087" y="4309763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FA544CB-F66E-446D-A2AE-76A219491E46}"/>
              </a:ext>
            </a:extLst>
          </p:cNvPr>
          <p:cNvSpPr>
            <a:spLocks noChangeAspect="1"/>
          </p:cNvSpPr>
          <p:nvPr/>
        </p:nvSpPr>
        <p:spPr>
          <a:xfrm>
            <a:off x="6317660" y="506674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CEC95D6-697E-4FF4-9A82-4F465BA1497B}"/>
              </a:ext>
            </a:extLst>
          </p:cNvPr>
          <p:cNvSpPr>
            <a:spLocks noChangeAspect="1"/>
          </p:cNvSpPr>
          <p:nvPr/>
        </p:nvSpPr>
        <p:spPr>
          <a:xfrm>
            <a:off x="5375747" y="358848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3A6927F-5601-4FC0-BC75-A62195151A43}"/>
              </a:ext>
            </a:extLst>
          </p:cNvPr>
          <p:cNvSpPr>
            <a:spLocks noChangeAspect="1"/>
          </p:cNvSpPr>
          <p:nvPr/>
        </p:nvSpPr>
        <p:spPr>
          <a:xfrm>
            <a:off x="3392328" y="359120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377363-8F6A-4A1B-9043-D3565BAB7D34}"/>
              </a:ext>
            </a:extLst>
          </p:cNvPr>
          <p:cNvSpPr txBox="1"/>
          <p:nvPr/>
        </p:nvSpPr>
        <p:spPr>
          <a:xfrm>
            <a:off x="2883046" y="3382435"/>
            <a:ext cx="1198796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Start Intake</a:t>
            </a:r>
            <a:endParaRPr lang="en-US" sz="2400" dirty="0">
              <a:latin typeface="Arial Narrow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5142C03-5358-4560-97AE-9C4C9CF0E6B3}"/>
              </a:ext>
            </a:extLst>
          </p:cNvPr>
          <p:cNvSpPr>
            <a:spLocks noChangeAspect="1"/>
          </p:cNvSpPr>
          <p:nvPr/>
        </p:nvSpPr>
        <p:spPr>
          <a:xfrm>
            <a:off x="4363107" y="359120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BA36C8F-6780-42BC-8A98-26D5E00A88AA}"/>
              </a:ext>
            </a:extLst>
          </p:cNvPr>
          <p:cNvSpPr txBox="1"/>
          <p:nvPr/>
        </p:nvSpPr>
        <p:spPr>
          <a:xfrm>
            <a:off x="3912699" y="3400624"/>
            <a:ext cx="1198796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Impact Analysis</a:t>
            </a:r>
            <a:endParaRPr lang="en-US" sz="2400" dirty="0">
              <a:latin typeface="Arial Narrow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86CC1F2-8E4F-426A-818A-42B4D2DF2B54}"/>
              </a:ext>
            </a:extLst>
          </p:cNvPr>
          <p:cNvSpPr txBox="1"/>
          <p:nvPr/>
        </p:nvSpPr>
        <p:spPr>
          <a:xfrm>
            <a:off x="4871207" y="3814486"/>
            <a:ext cx="1198796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SV &amp; ITGC Appr</a:t>
            </a:r>
            <a:endParaRPr lang="en-US" sz="2400" dirty="0">
              <a:latin typeface="Arial Narrow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2AF7CB5-24E9-41C4-8229-1ADF69A541CC}"/>
              </a:ext>
            </a:extLst>
          </p:cNvPr>
          <p:cNvSpPr>
            <a:spLocks noChangeAspect="1"/>
          </p:cNvSpPr>
          <p:nvPr/>
        </p:nvSpPr>
        <p:spPr>
          <a:xfrm>
            <a:off x="7433037" y="3569883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65104C-301E-4D55-911E-1A10E6316A40}"/>
              </a:ext>
            </a:extLst>
          </p:cNvPr>
          <p:cNvSpPr txBox="1"/>
          <p:nvPr/>
        </p:nvSpPr>
        <p:spPr>
          <a:xfrm>
            <a:off x="6994955" y="3797645"/>
            <a:ext cx="955439" cy="16421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67" dirty="0">
                <a:latin typeface="Arial Narrow" panose="020B0606020202030204" pitchFamily="34" charset="0"/>
              </a:rPr>
              <a:t>SD &amp; ITGC Appr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6294CE3-E1AF-454D-8ACE-B3C69A924739}"/>
              </a:ext>
            </a:extLst>
          </p:cNvPr>
          <p:cNvSpPr>
            <a:spLocks noChangeAspect="1"/>
          </p:cNvSpPr>
          <p:nvPr/>
        </p:nvSpPr>
        <p:spPr>
          <a:xfrm>
            <a:off x="6236780" y="5970993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D9FCCCD-02B1-477C-93D8-D7007F20712F}"/>
              </a:ext>
            </a:extLst>
          </p:cNvPr>
          <p:cNvSpPr>
            <a:spLocks noChangeAspect="1"/>
          </p:cNvSpPr>
          <p:nvPr/>
        </p:nvSpPr>
        <p:spPr>
          <a:xfrm>
            <a:off x="4435577" y="505790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940FB54-BCBC-4E92-826E-40FF26D34617}"/>
              </a:ext>
            </a:extLst>
          </p:cNvPr>
          <p:cNvSpPr>
            <a:spLocks noChangeAspect="1"/>
          </p:cNvSpPr>
          <p:nvPr/>
        </p:nvSpPr>
        <p:spPr>
          <a:xfrm>
            <a:off x="5362273" y="5970993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67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B8F1CCF-21AA-445D-AA16-D9227A9ED145}"/>
              </a:ext>
            </a:extLst>
          </p:cNvPr>
          <p:cNvSpPr txBox="1"/>
          <p:nvPr/>
        </p:nvSpPr>
        <p:spPr>
          <a:xfrm>
            <a:off x="5110360" y="5652683"/>
            <a:ext cx="746453" cy="3284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67" dirty="0">
                <a:latin typeface="Arial Narrow"/>
              </a:rPr>
              <a:t>Information Architecture</a:t>
            </a:r>
            <a:endParaRPr lang="en-US" sz="2400" dirty="0">
              <a:latin typeface="Arial Narrow"/>
            </a:endParaRPr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5E2C13FD-893F-4A1E-8FF0-11965548854D}"/>
              </a:ext>
            </a:extLst>
          </p:cNvPr>
          <p:cNvSpPr/>
          <p:nvPr/>
        </p:nvSpPr>
        <p:spPr bwMode="auto">
          <a:xfrm>
            <a:off x="5350155" y="3323683"/>
            <a:ext cx="182880" cy="253475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EEA332D-F899-4AA3-94A3-A12EAF3FA945}"/>
              </a:ext>
            </a:extLst>
          </p:cNvPr>
          <p:cNvSpPr/>
          <p:nvPr/>
        </p:nvSpPr>
        <p:spPr bwMode="auto">
          <a:xfrm>
            <a:off x="6826856" y="4757043"/>
            <a:ext cx="182880" cy="253475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  <p:sp>
        <p:nvSpPr>
          <p:cNvPr id="141" name="Star: 5 Points 140">
            <a:extLst>
              <a:ext uri="{FF2B5EF4-FFF2-40B4-BE49-F238E27FC236}">
                <a16:creationId xmlns:a16="http://schemas.microsoft.com/office/drawing/2014/main" id="{98207CDF-9F4C-4339-8460-744D21CE9398}"/>
              </a:ext>
            </a:extLst>
          </p:cNvPr>
          <p:cNvSpPr/>
          <p:nvPr/>
        </p:nvSpPr>
        <p:spPr bwMode="auto">
          <a:xfrm>
            <a:off x="7992397" y="4759756"/>
            <a:ext cx="182880" cy="253475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2400" dirty="0" err="1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4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Dukpa, Ambalika</dc:creator>
  <cp:lastModifiedBy>Dukpa, Ambalika</cp:lastModifiedBy>
  <cp:revision>1</cp:revision>
  <dcterms:created xsi:type="dcterms:W3CDTF">2020-10-26T14:57:27Z</dcterms:created>
  <dcterms:modified xsi:type="dcterms:W3CDTF">2020-10-26T14:58:04Z</dcterms:modified>
</cp:coreProperties>
</file>