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Override1.xml" ContentType="application/vnd.openxmlformats-officedocument.themeOverride+xml"/>
  <Override PartName="/ppt/tags/tag31.xml" ContentType="application/vnd.openxmlformats-officedocument.presentationml.tags+xml"/>
  <Override PartName="/ppt/tags/tag32.xml" ContentType="application/vnd.openxmlformats-officedocument.presentationml.tags+xml"/>
  <Override PartName="/ppt/theme/themeOverride2.xml" ContentType="application/vnd.openxmlformats-officedocument.themeOverride+xml"/>
  <Override PartName="/ppt/tags/tag33.xml" ContentType="application/vnd.openxmlformats-officedocument.presentationml.tags+xml"/>
  <Override PartName="/ppt/tags/tag34.xml" ContentType="application/vnd.openxmlformats-officedocument.presentationml.tags+xml"/>
  <Override PartName="/ppt/theme/themeOverride3.xml" ContentType="application/vnd.openxmlformats-officedocument.themeOverride+xml"/>
  <Override PartName="/ppt/tags/tag35.xml" ContentType="application/vnd.openxmlformats-officedocument.presentationml.tags+xml"/>
  <Override PartName="/ppt/tags/tag36.xml" ContentType="application/vnd.openxmlformats-officedocument.presentationml.tags+xml"/>
  <Override PartName="/ppt/theme/themeOverride4.xml" ContentType="application/vnd.openxmlformats-officedocument.themeOverr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Override5.xml" ContentType="application/vnd.openxmlformats-officedocument.themeOverr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heme/themeOverride6.xml" ContentType="application/vnd.openxmlformats-officedocument.themeOverr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Override7.xml" ContentType="application/vnd.openxmlformats-officedocument.themeOverr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Override8.xml" ContentType="application/vnd.openxmlformats-officedocument.themeOverr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heme/themeOverride9.xml" ContentType="application/vnd.openxmlformats-officedocument.themeOverr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Override10.xml" ContentType="application/vnd.openxmlformats-officedocument.themeOverride+xml"/>
  <Override PartName="/ppt/tags/tag68.xml" ContentType="application/vnd.openxmlformats-officedocument.presentationml.tags+xml"/>
  <Override PartName="/ppt/tags/tag69.xml" ContentType="application/vnd.openxmlformats-officedocument.presentationml.tags+xml"/>
  <Override PartName="/ppt/theme/themeOverride11.xml" ContentType="application/vnd.openxmlformats-officedocument.themeOverride+xml"/>
  <Override PartName="/ppt/tags/tag70.xml" ContentType="application/vnd.openxmlformats-officedocument.presentationml.tags+xml"/>
  <Override PartName="/ppt/tags/tag71.xml" ContentType="application/vnd.openxmlformats-officedocument.presentationml.tags+xml"/>
  <Override PartName="/ppt/theme/themeOverride12.xml" ContentType="application/vnd.openxmlformats-officedocument.themeOverride+xml"/>
  <Override PartName="/ppt/tags/tag72.xml" ContentType="application/vnd.openxmlformats-officedocument.presentationml.tags+xml"/>
  <Override PartName="/ppt/tags/tag73.xml" ContentType="application/vnd.openxmlformats-officedocument.presentationml.tags+xml"/>
  <Override PartName="/ppt/theme/themeOverride13.xml" ContentType="application/vnd.openxmlformats-officedocument.themeOverride+xml"/>
  <Override PartName="/ppt/tags/tag74.xml" ContentType="application/vnd.openxmlformats-officedocument.presentationml.tags+xml"/>
  <Override PartName="/ppt/tags/tag75.xml" ContentType="application/vnd.openxmlformats-officedocument.presentationml.tags+xml"/>
  <Override PartName="/ppt/theme/themeOverride14.xml" ContentType="application/vnd.openxmlformats-officedocument.themeOverride+xml"/>
  <Override PartName="/ppt/tags/tag76.xml" ContentType="application/vnd.openxmlformats-officedocument.presentationml.tags+xml"/>
  <Override PartName="/ppt/tags/tag77.xml" ContentType="application/vnd.openxmlformats-officedocument.presentationml.tags+xml"/>
  <Override PartName="/ppt/theme/themeOverride15.xml" ContentType="application/vnd.openxmlformats-officedocument.themeOverride+xml"/>
  <Override PartName="/ppt/tags/tag78.xml" ContentType="application/vnd.openxmlformats-officedocument.presentationml.tags+xml"/>
  <Override PartName="/ppt/tags/tag79.xml" ContentType="application/vnd.openxmlformats-officedocument.presentationml.tags+xml"/>
  <Override PartName="/ppt/theme/themeOverride16.xml" ContentType="application/vnd.openxmlformats-officedocument.themeOverr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heme/themeOverride17.xml" ContentType="application/vnd.openxmlformats-officedocument.themeOverr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heme/themeOverride18.xml" ContentType="application/vnd.openxmlformats-officedocument.themeOverr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Override19.xml" ContentType="application/vnd.openxmlformats-officedocument.themeOverr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Override20.xml" ContentType="application/vnd.openxmlformats-officedocument.themeOverride+xml"/>
  <Override PartName="/ppt/tags/tag9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97.xml" ContentType="application/vnd.openxmlformats-officedocument.presentationml.tags+xml"/>
  <Override PartName="/ppt/tags/tag98.xml" ContentType="application/vnd.openxmlformats-officedocument.presentationml.tags+xml"/>
  <Override PartName="/ppt/notesSlides/notesSlide1.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2.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3.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4.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5.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85" r:id="rId1"/>
  </p:sldMasterIdLst>
  <p:notesMasterIdLst>
    <p:notesMasterId r:id="rId37"/>
  </p:notesMasterIdLst>
  <p:handoutMasterIdLst>
    <p:handoutMasterId r:id="rId38"/>
  </p:handoutMasterIdLst>
  <p:sldIdLst>
    <p:sldId id="1637157724" r:id="rId2"/>
    <p:sldId id="1637157806" r:id="rId3"/>
    <p:sldId id="6744" r:id="rId4"/>
    <p:sldId id="1637157776" r:id="rId5"/>
    <p:sldId id="1637157819" r:id="rId6"/>
    <p:sldId id="1637157677" r:id="rId7"/>
    <p:sldId id="1637157741" r:id="rId8"/>
    <p:sldId id="1637157766" r:id="rId9"/>
    <p:sldId id="1637157767" r:id="rId10"/>
    <p:sldId id="1637157768" r:id="rId11"/>
    <p:sldId id="1637157835" r:id="rId12"/>
    <p:sldId id="1637157778" r:id="rId13"/>
    <p:sldId id="1637157816" r:id="rId14"/>
    <p:sldId id="1637157830" r:id="rId15"/>
    <p:sldId id="1637157831" r:id="rId16"/>
    <p:sldId id="1637157832" r:id="rId17"/>
    <p:sldId id="1637157823" r:id="rId18"/>
    <p:sldId id="1637157797" r:id="rId19"/>
    <p:sldId id="1637157692" r:id="rId20"/>
    <p:sldId id="1637157807" r:id="rId21"/>
    <p:sldId id="1637157808" r:id="rId22"/>
    <p:sldId id="1637157809" r:id="rId23"/>
    <p:sldId id="1637157813" r:id="rId24"/>
    <p:sldId id="1637157787" r:id="rId25"/>
    <p:sldId id="6732" r:id="rId26"/>
    <p:sldId id="377" r:id="rId27"/>
    <p:sldId id="1637157814" r:id="rId28"/>
    <p:sldId id="1637157827" r:id="rId29"/>
    <p:sldId id="1637157693" r:id="rId30"/>
    <p:sldId id="1637157828" r:id="rId31"/>
    <p:sldId id="1637157829" r:id="rId32"/>
    <p:sldId id="1637157773" r:id="rId33"/>
    <p:sldId id="303" r:id="rId34"/>
    <p:sldId id="1637157834" r:id="rId35"/>
    <p:sldId id="1637157815" r:id="rId36"/>
  </p:sldIdLst>
  <p:sldSz cx="9144000" cy="5143500" type="screen16x9"/>
  <p:notesSz cx="6950075" cy="9236075"/>
  <p:custShowLst>
    <p:custShow name="Format Guide Workshop" id="0">
      <p:sldLst/>
    </p:custShow>
  </p:custShowLst>
  <p:custDataLst>
    <p:tags r:id="rId39"/>
  </p:custDataLst>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4070289-95A5-4481-A28F-E123F95BFCEE}">
          <p14:sldIdLst>
            <p14:sldId id="1637157724"/>
            <p14:sldId id="1637157806"/>
            <p14:sldId id="6744"/>
            <p14:sldId id="1637157776"/>
            <p14:sldId id="1637157819"/>
          </p14:sldIdLst>
        </p14:section>
        <p14:section name="Update: MVP product" id="{DBEFF9CF-0BED-454F-A8D3-D27EFA2C0B08}">
          <p14:sldIdLst>
            <p14:sldId id="1637157677"/>
            <p14:sldId id="1637157741"/>
            <p14:sldId id="1637157766"/>
            <p14:sldId id="1637157767"/>
            <p14:sldId id="1637157768"/>
            <p14:sldId id="1637157835"/>
          </p14:sldIdLst>
        </p14:section>
        <p14:section name="Update: IT assessment" id="{B3CA2468-2C94-4D63-B85F-97ADBC91320B}">
          <p14:sldIdLst>
            <p14:sldId id="1637157778"/>
            <p14:sldId id="1637157816"/>
            <p14:sldId id="1637157830"/>
            <p14:sldId id="1637157831"/>
            <p14:sldId id="1637157832"/>
            <p14:sldId id="1637157823"/>
            <p14:sldId id="1637157797"/>
          </p14:sldIdLst>
        </p14:section>
        <p14:section name="New: Business case" id="{47D3B0CE-89C3-4997-9411-EBE9C668DFE8}">
          <p14:sldIdLst>
            <p14:sldId id="1637157692"/>
            <p14:sldId id="1637157807"/>
            <p14:sldId id="1637157808"/>
            <p14:sldId id="1637157809"/>
            <p14:sldId id="1637157813"/>
          </p14:sldIdLst>
        </p14:section>
        <p14:section name="New: Build buy" id="{0558720F-5BBF-4CBA-A3DE-51330867FA86}">
          <p14:sldIdLst>
            <p14:sldId id="1637157787"/>
            <p14:sldId id="6732"/>
            <p14:sldId id="377"/>
            <p14:sldId id="1637157814"/>
            <p14:sldId id="1637157827"/>
          </p14:sldIdLst>
        </p14:section>
        <p14:section name="Next steps" id="{8D027965-7D34-4F17-9F41-10C39E7C4E87}">
          <p14:sldIdLst>
            <p14:sldId id="1637157693"/>
            <p14:sldId id="1637157828"/>
            <p14:sldId id="1637157829"/>
            <p14:sldId id="1637157773"/>
            <p14:sldId id="303"/>
          </p14:sldIdLst>
        </p14:section>
        <p14:section name="Appendix" id="{6A8941B6-F66C-4C3A-8ECA-7347BFB84F1A}">
          <p14:sldIdLst>
            <p14:sldId id="1637157834"/>
            <p14:sldId id="1637157815"/>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lly, Mathew" initials="RM" lastIdx="1" clrIdx="0">
    <p:extLst>
      <p:ext uri="{19B8F6BF-5375-455C-9EA6-DF929625EA0E}">
        <p15:presenceInfo xmlns:p15="http://schemas.microsoft.com/office/powerpoint/2012/main" userId="S::Matthew.Reilly@us.nationalgrid.com::325f81d0-08b8-4106-9ad0-0df83f094cc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80FF"/>
    <a:srgbClr val="E71C57"/>
    <a:srgbClr val="FADC00"/>
    <a:srgbClr val="00BEB4"/>
    <a:srgbClr val="8A6232"/>
    <a:srgbClr val="A7773D"/>
    <a:srgbClr val="035977"/>
    <a:srgbClr val="04749D"/>
    <a:srgbClr val="F2F2F2"/>
    <a:srgbClr val="0014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24" autoAdjust="0"/>
    <p:restoredTop sz="96323" autoAdjust="0"/>
  </p:normalViewPr>
  <p:slideViewPr>
    <p:cSldViewPr snapToGrid="0">
      <p:cViewPr>
        <p:scale>
          <a:sx n="114" d="100"/>
          <a:sy n="114" d="100"/>
        </p:scale>
        <p:origin x="259" y="77"/>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84" d="100"/>
        <a:sy n="84" d="100"/>
      </p:scale>
      <p:origin x="0" y="-5592"/>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408450704225351"/>
          <c:y val="6.5162907268170422E-2"/>
          <c:w val="0.5708920187793427"/>
          <c:h val="0.86967418546365916"/>
        </c:manualLayout>
      </c:layout>
      <c:barChart>
        <c:barDir val="col"/>
        <c:grouping val="stacked"/>
        <c:varyColors val="0"/>
        <c:ser>
          <c:idx val="0"/>
          <c:order val="0"/>
          <c:spPr>
            <a:solidFill>
              <a:srgbClr val="00148C"/>
            </a:solidFill>
            <a:ln w="9525" algn="ctr">
              <a:solidFill>
                <a:srgbClr val="F2F2F2"/>
              </a:solidFill>
              <a:prstDash val="solid"/>
            </a:ln>
          </c:spPr>
          <c:invertIfNegative val="0"/>
          <c:dLbls>
            <c:dLbl>
              <c:idx val="0"/>
              <c:layout>
                <c:manualLayout>
                  <c:x val="-0.17840375586854459"/>
                  <c:y val="-7.0175438596491224E-2"/>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C37-42D9-AC8E-8C917914D02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1</c:v>
                </c:pt>
              </c:numCache>
            </c:numRef>
          </c:val>
          <c:extLst>
            <c:ext xmlns:c16="http://schemas.microsoft.com/office/drawing/2014/chart" uri="{C3380CC4-5D6E-409C-BE32-E72D297353CC}">
              <c16:uniqueId val="{00000001-EC37-42D9-AC8E-8C917914D02A}"/>
            </c:ext>
          </c:extLst>
        </c:ser>
        <c:ser>
          <c:idx val="1"/>
          <c:order val="1"/>
          <c:spPr>
            <a:solidFill>
              <a:srgbClr val="000A46"/>
            </a:solidFill>
            <a:ln w="9525" algn="ctr">
              <a:solidFill>
                <a:srgbClr val="F2F2F2"/>
              </a:solidFill>
              <a:prstDash val="solid"/>
            </a:ln>
          </c:spPr>
          <c:invertIfNegative val="0"/>
          <c:dLbls>
            <c:dLbl>
              <c:idx val="0"/>
              <c:layout>
                <c:manualLayout>
                  <c:x val="0"/>
                  <c:y val="3.7593984962406013E-3"/>
                </c:manualLayout>
              </c:layout>
              <c:numFmt formatCode="#,##0;&quot;-&quot;#,##0" sourceLinked="0"/>
              <c:spPr>
                <a:noFill/>
                <a:ln>
                  <a:noFill/>
                </a:ln>
              </c:spPr>
              <c:txPr>
                <a:bodyPr wrap="none"/>
                <a:lstStyle/>
                <a:p>
                  <a:pPr>
                    <a:defRPr sz="9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EC37-42D9-AC8E-8C917914D02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c:f>
              <c:numCache>
                <c:formatCode>General</c:formatCode>
                <c:ptCount val="1"/>
                <c:pt idx="0">
                  <c:v>95.93191848799998</c:v>
                </c:pt>
              </c:numCache>
            </c:numRef>
          </c:val>
          <c:extLst>
            <c:ext xmlns:c16="http://schemas.microsoft.com/office/drawing/2014/chart" uri="{C3380CC4-5D6E-409C-BE32-E72D297353CC}">
              <c16:uniqueId val="{00000003-EC37-42D9-AC8E-8C917914D02A}"/>
            </c:ext>
          </c:extLst>
        </c:ser>
        <c:ser>
          <c:idx val="2"/>
          <c:order val="2"/>
          <c:spPr>
            <a:solidFill>
              <a:srgbClr val="0073CD"/>
            </a:solidFill>
            <a:ln w="9525" algn="ctr">
              <a:solidFill>
                <a:srgbClr val="F2F2F2"/>
              </a:solidFill>
              <a:prstDash val="solid"/>
            </a:ln>
          </c:spPr>
          <c:invertIfNegative val="0"/>
          <c:dLbls>
            <c:dLbl>
              <c:idx val="0"/>
              <c:layout>
                <c:manualLayout>
                  <c:x val="0"/>
                  <c:y val="3.7593984962406013E-3"/>
                </c:manualLayout>
              </c:layout>
              <c:numFmt formatCode="#,##0;&quot;-&quot;#,##0" sourceLinked="0"/>
              <c:spPr>
                <a:noFill/>
                <a:ln>
                  <a:noFill/>
                </a:ln>
              </c:spPr>
              <c:txPr>
                <a:bodyPr wrap="none"/>
                <a:lstStyle/>
                <a:p>
                  <a:pPr>
                    <a:defRPr sz="9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EC37-42D9-AC8E-8C917914D02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c:f>
              <c:numCache>
                <c:formatCode>General</c:formatCode>
                <c:ptCount val="1"/>
                <c:pt idx="0">
                  <c:v>177.02514897800003</c:v>
                </c:pt>
              </c:numCache>
            </c:numRef>
          </c:val>
          <c:extLst>
            <c:ext xmlns:c16="http://schemas.microsoft.com/office/drawing/2014/chart" uri="{C3380CC4-5D6E-409C-BE32-E72D297353CC}">
              <c16:uniqueId val="{00000005-EC37-42D9-AC8E-8C917914D02A}"/>
            </c:ext>
          </c:extLst>
        </c:ser>
        <c:dLbls>
          <c:showLegendKey val="0"/>
          <c:showVal val="0"/>
          <c:showCatName val="0"/>
          <c:showSerName val="0"/>
          <c:showPercent val="0"/>
          <c:showBubbleSize val="0"/>
        </c:dLbls>
        <c:gapWidth val="100"/>
        <c:overlap val="100"/>
        <c:axId val="878655584"/>
        <c:axId val="1"/>
      </c:barChart>
      <c:catAx>
        <c:axId val="878655584"/>
        <c:scaling>
          <c:orientation val="minMax"/>
        </c:scaling>
        <c:delete val="0"/>
        <c:axPos val="b"/>
        <c:majorGridlines>
          <c:spPr>
            <a:ln>
              <a:noFill/>
            </a:ln>
          </c:spPr>
        </c:majorGridlines>
        <c:majorTickMark val="none"/>
        <c:minorTickMark val="none"/>
        <c:tickLblPos val="none"/>
        <c:spPr>
          <a:ln w="9525" algn="ctr">
            <a:solidFill>
              <a:srgbClr val="F2F2F2"/>
            </a:solidFill>
            <a:prstDash val="solid"/>
          </a:ln>
        </c:spPr>
        <c:crossAx val="1"/>
        <c:crosses val="min"/>
        <c:auto val="0"/>
        <c:lblAlgn val="ctr"/>
        <c:lblOffset val="100"/>
        <c:noMultiLvlLbl val="0"/>
      </c:catAx>
      <c:valAx>
        <c:axId val="1"/>
        <c:scaling>
          <c:orientation val="minMax"/>
          <c:max val="300"/>
          <c:min val="0"/>
        </c:scaling>
        <c:delete val="0"/>
        <c:axPos val="l"/>
        <c:majorGridlines>
          <c:spPr>
            <a:ln>
              <a:noFill/>
            </a:ln>
          </c:spPr>
        </c:majorGridlines>
        <c:numFmt formatCode="General" sourceLinked="1"/>
        <c:majorTickMark val="none"/>
        <c:minorTickMark val="none"/>
        <c:tickLblPos val="none"/>
        <c:spPr>
          <a:ln w="9525" algn="ctr">
            <a:solidFill>
              <a:srgbClr val="F2F2F2"/>
            </a:solidFill>
            <a:prstDash val="solid"/>
          </a:ln>
        </c:spPr>
        <c:crossAx val="878655584"/>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408450704225351"/>
          <c:y val="6.5162907268170422E-2"/>
          <c:w val="0.5708920187793427"/>
          <c:h val="0.86967418546365916"/>
        </c:manualLayout>
      </c:layout>
      <c:barChart>
        <c:barDir val="col"/>
        <c:grouping val="stacked"/>
        <c:varyColors val="0"/>
        <c:ser>
          <c:idx val="0"/>
          <c:order val="0"/>
          <c:spPr>
            <a:solidFill>
              <a:srgbClr val="000000"/>
            </a:solidFill>
            <a:ln w="9525" algn="ctr">
              <a:solidFill>
                <a:srgbClr val="F2F2F2"/>
              </a:solidFill>
              <a:prstDash val="solid"/>
            </a:ln>
          </c:spPr>
          <c:invertIfNegative val="0"/>
          <c:dLbls>
            <c:dLbl>
              <c:idx val="0"/>
              <c:layout>
                <c:manualLayout>
                  <c:x val="-0.17840375586854459"/>
                  <c:y val="-7.0175438596491224E-2"/>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9BD6-4E2A-90A6-11A82765209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2</c:v>
                </c:pt>
              </c:numCache>
            </c:numRef>
          </c:val>
          <c:extLst>
            <c:ext xmlns:c16="http://schemas.microsoft.com/office/drawing/2014/chart" uri="{C3380CC4-5D6E-409C-BE32-E72D297353CC}">
              <c16:uniqueId val="{00000001-9BD6-4E2A-90A6-11A827652091}"/>
            </c:ext>
          </c:extLst>
        </c:ser>
        <c:ser>
          <c:idx val="1"/>
          <c:order val="1"/>
          <c:spPr>
            <a:solidFill>
              <a:srgbClr val="056661"/>
            </a:solidFill>
            <a:ln w="9525" algn="ctr">
              <a:solidFill>
                <a:srgbClr val="F2F2F2"/>
              </a:solidFill>
              <a:prstDash val="solid"/>
            </a:ln>
          </c:spPr>
          <c:invertIfNegative val="0"/>
          <c:val>
            <c:numRef>
              <c:f>Sheet1!$A$2</c:f>
              <c:numCache>
                <c:formatCode>General</c:formatCode>
                <c:ptCount val="1"/>
                <c:pt idx="0">
                  <c:v>24.877676753870666</c:v>
                </c:pt>
              </c:numCache>
            </c:numRef>
          </c:val>
          <c:extLst>
            <c:ext xmlns:c16="http://schemas.microsoft.com/office/drawing/2014/chart" uri="{C3380CC4-5D6E-409C-BE32-E72D297353CC}">
              <c16:uniqueId val="{00000002-9BD6-4E2A-90A6-11A827652091}"/>
            </c:ext>
          </c:extLst>
        </c:ser>
        <c:ser>
          <c:idx val="2"/>
          <c:order val="2"/>
          <c:spPr>
            <a:solidFill>
              <a:srgbClr val="029A92"/>
            </a:solidFill>
            <a:ln w="9525" algn="ctr">
              <a:solidFill>
                <a:srgbClr val="F2F2F2"/>
              </a:solidFill>
              <a:prstDash val="solid"/>
            </a:ln>
          </c:spPr>
          <c:invertIfNegative val="0"/>
          <c:dLbls>
            <c:dLbl>
              <c:idx val="0"/>
              <c:layout>
                <c:manualLayout>
                  <c:x val="0"/>
                  <c:y val="3.7593984962406013E-3"/>
                </c:manualLayout>
              </c:layout>
              <c:numFmt formatCode="#,##0;&quot;-&quot;#,##0" sourceLinked="0"/>
              <c:spPr>
                <a:noFill/>
                <a:ln>
                  <a:noFill/>
                </a:ln>
              </c:spPr>
              <c:txPr>
                <a:bodyPr wrap="none"/>
                <a:lstStyle/>
                <a:p>
                  <a:pPr>
                    <a:defRPr sz="9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9BD6-4E2A-90A6-11A82765209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c:f>
              <c:numCache>
                <c:formatCode>General</c:formatCode>
                <c:ptCount val="1"/>
                <c:pt idx="0">
                  <c:v>113.62230445322282</c:v>
                </c:pt>
              </c:numCache>
            </c:numRef>
          </c:val>
          <c:extLst>
            <c:ext xmlns:c16="http://schemas.microsoft.com/office/drawing/2014/chart" uri="{C3380CC4-5D6E-409C-BE32-E72D297353CC}">
              <c16:uniqueId val="{00000004-9BD6-4E2A-90A6-11A827652091}"/>
            </c:ext>
          </c:extLst>
        </c:ser>
        <c:dLbls>
          <c:showLegendKey val="0"/>
          <c:showVal val="0"/>
          <c:showCatName val="0"/>
          <c:showSerName val="0"/>
          <c:showPercent val="0"/>
          <c:showBubbleSize val="0"/>
        </c:dLbls>
        <c:gapWidth val="100"/>
        <c:overlap val="100"/>
        <c:axId val="714555840"/>
        <c:axId val="1"/>
      </c:barChart>
      <c:catAx>
        <c:axId val="714555840"/>
        <c:scaling>
          <c:orientation val="minMax"/>
        </c:scaling>
        <c:delete val="0"/>
        <c:axPos val="b"/>
        <c:majorGridlines>
          <c:spPr>
            <a:ln>
              <a:noFill/>
            </a:ln>
          </c:spPr>
        </c:majorGridlines>
        <c:majorTickMark val="none"/>
        <c:minorTickMark val="none"/>
        <c:tickLblPos val="none"/>
        <c:spPr>
          <a:ln w="9525" algn="ctr">
            <a:solidFill>
              <a:srgbClr val="F2F2F2"/>
            </a:solidFill>
            <a:prstDash val="solid"/>
          </a:ln>
        </c:spPr>
        <c:crossAx val="1"/>
        <c:crosses val="min"/>
        <c:auto val="0"/>
        <c:lblAlgn val="ctr"/>
        <c:lblOffset val="100"/>
        <c:noMultiLvlLbl val="0"/>
      </c:catAx>
      <c:valAx>
        <c:axId val="1"/>
        <c:scaling>
          <c:orientation val="minMax"/>
          <c:max val="300"/>
          <c:min val="0"/>
        </c:scaling>
        <c:delete val="0"/>
        <c:axPos val="l"/>
        <c:majorGridlines>
          <c:spPr>
            <a:ln>
              <a:noFill/>
            </a:ln>
          </c:spPr>
        </c:majorGridlines>
        <c:numFmt formatCode="General" sourceLinked="1"/>
        <c:majorTickMark val="none"/>
        <c:minorTickMark val="none"/>
        <c:tickLblPos val="none"/>
        <c:spPr>
          <a:ln w="9525" algn="ctr">
            <a:solidFill>
              <a:srgbClr val="F2F2F2"/>
            </a:solidFill>
            <a:prstDash val="solid"/>
          </a:ln>
        </c:spPr>
        <c:crossAx val="714555840"/>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9794442329653598E-2"/>
          <c:y val="0.116331096196868"/>
          <c:w val="0.9604111153406929"/>
          <c:h val="0.76733780760626391"/>
        </c:manualLayout>
      </c:layout>
      <c:barChart>
        <c:barDir val="col"/>
        <c:grouping val="stacked"/>
        <c:varyColors val="0"/>
        <c:ser>
          <c:idx val="0"/>
          <c:order val="0"/>
          <c:spPr>
            <a:solidFill>
              <a:srgbClr val="0073CD"/>
            </a:solidFill>
            <a:ln>
              <a:noFill/>
            </a:ln>
          </c:spPr>
          <c:invertIfNegative val="0"/>
          <c:dLbls>
            <c:dLbl>
              <c:idx val="0"/>
              <c:layout>
                <c:manualLayout>
                  <c:x val="0"/>
                  <c:y val="-0.3534675615212528"/>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B4E-4082-A71B-87D4A82E9FE0}"/>
                </c:ext>
              </c:extLst>
            </c:dLbl>
            <c:dLbl>
              <c:idx val="1"/>
              <c:layout>
                <c:manualLayout>
                  <c:x val="0"/>
                  <c:y val="-0.26621923937360181"/>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B4E-4082-A71B-87D4A82E9FE0}"/>
                </c:ext>
              </c:extLst>
            </c:dLbl>
            <c:dLbl>
              <c:idx val="2"/>
              <c:layout>
                <c:manualLayout>
                  <c:x val="0"/>
                  <c:y val="-0.1476510067114094"/>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BB4E-4082-A71B-87D4A82E9FE0}"/>
                </c:ext>
              </c:extLst>
            </c:dLbl>
            <c:dLbl>
              <c:idx val="3"/>
              <c:layout>
                <c:manualLayout>
                  <c:x val="0"/>
                  <c:y val="-0.40492170022371365"/>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BB4E-4082-A71B-87D4A82E9FE0}"/>
                </c:ext>
              </c:extLst>
            </c:dLbl>
            <c:dLbl>
              <c:idx val="4"/>
              <c:layout>
                <c:manualLayout>
                  <c:x val="0"/>
                  <c:y val="-0.18791946308724833"/>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BB4E-4082-A71B-87D4A82E9FE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56.481434000000007</c:v>
                </c:pt>
                <c:pt idx="1">
                  <c:v>33.922730999999999</c:v>
                </c:pt>
                <c:pt idx="2">
                  <c:v>2.9514</c:v>
                </c:pt>
                <c:pt idx="3">
                  <c:v>69.827303978000003</c:v>
                </c:pt>
                <c:pt idx="4">
                  <c:v>13.842279999999999</c:v>
                </c:pt>
              </c:numCache>
            </c:numRef>
          </c:val>
          <c:extLst>
            <c:ext xmlns:c16="http://schemas.microsoft.com/office/drawing/2014/chart" uri="{C3380CC4-5D6E-409C-BE32-E72D297353CC}">
              <c16:uniqueId val="{00000005-BB4E-4082-A71B-87D4A82E9FE0}"/>
            </c:ext>
          </c:extLst>
        </c:ser>
        <c:dLbls>
          <c:showLegendKey val="0"/>
          <c:showVal val="0"/>
          <c:showCatName val="0"/>
          <c:showSerName val="0"/>
          <c:showPercent val="0"/>
          <c:showBubbleSize val="0"/>
        </c:dLbls>
        <c:gapWidth val="60"/>
        <c:overlap val="100"/>
        <c:axId val="782591096"/>
        <c:axId val="1"/>
      </c:barChart>
      <c:catAx>
        <c:axId val="782591096"/>
        <c:scaling>
          <c:orientation val="minMax"/>
        </c:scaling>
        <c:delete val="0"/>
        <c:axPos val="b"/>
        <c:majorGridlines>
          <c:spPr>
            <a:ln>
              <a:noFill/>
            </a:ln>
          </c:spPr>
        </c:majorGridlines>
        <c:majorTickMark val="none"/>
        <c:minorTickMark val="none"/>
        <c:tickLblPos val="none"/>
        <c:spPr>
          <a:ln w="9525" algn="ctr">
            <a:solidFill>
              <a:srgbClr val="F2F2F2"/>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none"/>
        <c:minorTickMark val="none"/>
        <c:tickLblPos val="none"/>
        <c:spPr>
          <a:ln w="9525" algn="ctr">
            <a:solidFill>
              <a:srgbClr val="F2F2F2"/>
            </a:solidFill>
            <a:prstDash val="solid"/>
          </a:ln>
        </c:spPr>
        <c:crossAx val="782591096"/>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9794442329653598E-2"/>
          <c:y val="0.116331096196868"/>
          <c:w val="0.9604111153406929"/>
          <c:h val="0.76733780760626391"/>
        </c:manualLayout>
      </c:layout>
      <c:barChart>
        <c:barDir val="col"/>
        <c:grouping val="stacked"/>
        <c:varyColors val="0"/>
        <c:ser>
          <c:idx val="0"/>
          <c:order val="0"/>
          <c:spPr>
            <a:solidFill>
              <a:srgbClr val="021272"/>
            </a:solidFill>
            <a:ln>
              <a:noFill/>
            </a:ln>
          </c:spPr>
          <c:invertIfNegative val="0"/>
          <c:dLbls>
            <c:dLbl>
              <c:idx val="0"/>
              <c:layout>
                <c:manualLayout>
                  <c:x val="0"/>
                  <c:y val="-0.32662192393736017"/>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C56A-4CE5-B932-5532B1DCBA9D}"/>
                </c:ext>
              </c:extLst>
            </c:dLbl>
            <c:dLbl>
              <c:idx val="1"/>
              <c:layout>
                <c:manualLayout>
                  <c:x val="0"/>
                  <c:y val="-0.13870246085011187"/>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C56A-4CE5-B932-5532B1DCBA9D}"/>
                </c:ext>
              </c:extLst>
            </c:dLbl>
            <c:dLbl>
              <c:idx val="2"/>
              <c:layout>
                <c:manualLayout>
                  <c:x val="0"/>
                  <c:y val="-0.15883668903803133"/>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C56A-4CE5-B932-5532B1DCBA9D}"/>
                </c:ext>
              </c:extLst>
            </c:dLbl>
            <c:dLbl>
              <c:idx val="3"/>
              <c:layout>
                <c:manualLayout>
                  <c:x val="0"/>
                  <c:y val="-0.24832214765100671"/>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C56A-4CE5-B932-5532B1DCBA9D}"/>
                </c:ext>
              </c:extLst>
            </c:dLbl>
            <c:dLbl>
              <c:idx val="4"/>
              <c:layout>
                <c:manualLayout>
                  <c:x val="0"/>
                  <c:y val="-0.17225950782997762"/>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C56A-4CE5-B932-5532B1DCBA9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49.547111999999991</c:v>
                </c:pt>
                <c:pt idx="1">
                  <c:v>1.76</c:v>
                </c:pt>
                <c:pt idx="2">
                  <c:v>5.8906500000000008</c:v>
                </c:pt>
                <c:pt idx="3">
                  <c:v>29.111586488</c:v>
                </c:pt>
                <c:pt idx="4">
                  <c:v>9.6225700000000014</c:v>
                </c:pt>
              </c:numCache>
            </c:numRef>
          </c:val>
          <c:extLst>
            <c:ext xmlns:c16="http://schemas.microsoft.com/office/drawing/2014/chart" uri="{C3380CC4-5D6E-409C-BE32-E72D297353CC}">
              <c16:uniqueId val="{00000005-C56A-4CE5-B932-5532B1DCBA9D}"/>
            </c:ext>
          </c:extLst>
        </c:ser>
        <c:dLbls>
          <c:showLegendKey val="0"/>
          <c:showVal val="0"/>
          <c:showCatName val="0"/>
          <c:showSerName val="0"/>
          <c:showPercent val="0"/>
          <c:showBubbleSize val="0"/>
        </c:dLbls>
        <c:gapWidth val="60"/>
        <c:overlap val="100"/>
        <c:axId val="973127680"/>
        <c:axId val="1"/>
      </c:barChart>
      <c:catAx>
        <c:axId val="973127680"/>
        <c:scaling>
          <c:orientation val="minMax"/>
        </c:scaling>
        <c:delete val="0"/>
        <c:axPos val="b"/>
        <c:majorGridlines>
          <c:spPr>
            <a:ln>
              <a:noFill/>
            </a:ln>
          </c:spPr>
        </c:majorGridlines>
        <c:majorTickMark val="none"/>
        <c:minorTickMark val="none"/>
        <c:tickLblPos val="none"/>
        <c:spPr>
          <a:ln w="9525" algn="ctr">
            <a:solidFill>
              <a:srgbClr val="F2F2F2"/>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none"/>
        <c:minorTickMark val="none"/>
        <c:tickLblPos val="none"/>
        <c:spPr>
          <a:ln w="9525" algn="ctr">
            <a:solidFill>
              <a:srgbClr val="F2F2F2"/>
            </a:solidFill>
            <a:prstDash val="solid"/>
          </a:ln>
        </c:spPr>
        <c:crossAx val="973127680"/>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9794442329653598E-2"/>
          <c:y val="0.116331096196868"/>
          <c:w val="0.9604111153406929"/>
          <c:h val="0.76733780760626391"/>
        </c:manualLayout>
      </c:layout>
      <c:barChart>
        <c:barDir val="col"/>
        <c:grouping val="stacked"/>
        <c:varyColors val="0"/>
        <c:ser>
          <c:idx val="0"/>
          <c:order val="0"/>
          <c:spPr>
            <a:solidFill>
              <a:srgbClr val="029A92"/>
            </a:solidFill>
            <a:ln>
              <a:noFill/>
            </a:ln>
          </c:spPr>
          <c:invertIfNegative val="0"/>
          <c:dLbls>
            <c:dLbl>
              <c:idx val="0"/>
              <c:layout>
                <c:manualLayout>
                  <c:x val="0"/>
                  <c:y val="-0.43847874720357943"/>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38AE-419A-9578-A55A2C7E73B2}"/>
                </c:ext>
              </c:extLst>
            </c:dLbl>
            <c:dLbl>
              <c:idx val="1"/>
              <c:layout>
                <c:manualLayout>
                  <c:x val="0"/>
                  <c:y val="-0.16554809843400448"/>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38AE-419A-9578-A55A2C7E73B2}"/>
                </c:ext>
              </c:extLst>
            </c:dLbl>
            <c:dLbl>
              <c:idx val="2"/>
              <c:layout>
                <c:manualLayout>
                  <c:x val="0"/>
                  <c:y val="-0.18120805369127516"/>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38AE-419A-9578-A55A2C7E73B2}"/>
                </c:ext>
              </c:extLst>
            </c:dLbl>
            <c:dLbl>
              <c:idx val="3"/>
              <c:layout>
                <c:manualLayout>
                  <c:x val="0"/>
                  <c:y val="-0.19015659955257272"/>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38AE-419A-9578-A55A2C7E73B2}"/>
                </c:ext>
              </c:extLst>
            </c:dLbl>
            <c:dLbl>
              <c:idx val="4"/>
              <c:layout>
                <c:manualLayout>
                  <c:x val="0"/>
                  <c:y val="-0.13870246085011187"/>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38AE-419A-9578-A55A2C7E73B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78.78994999999999</c:v>
                </c:pt>
                <c:pt idx="1">
                  <c:v>7.601891779999999</c:v>
                </c:pt>
                <c:pt idx="2">
                  <c:v>11.625</c:v>
                </c:pt>
                <c:pt idx="3">
                  <c:v>13.904195080000001</c:v>
                </c:pt>
                <c:pt idx="4">
                  <c:v>1.7012675932228498</c:v>
                </c:pt>
              </c:numCache>
            </c:numRef>
          </c:val>
          <c:extLst>
            <c:ext xmlns:c16="http://schemas.microsoft.com/office/drawing/2014/chart" uri="{C3380CC4-5D6E-409C-BE32-E72D297353CC}">
              <c16:uniqueId val="{00000005-38AE-419A-9578-A55A2C7E73B2}"/>
            </c:ext>
          </c:extLst>
        </c:ser>
        <c:dLbls>
          <c:showLegendKey val="0"/>
          <c:showVal val="0"/>
          <c:showCatName val="0"/>
          <c:showSerName val="0"/>
          <c:showPercent val="0"/>
          <c:showBubbleSize val="0"/>
        </c:dLbls>
        <c:gapWidth val="60"/>
        <c:overlap val="100"/>
        <c:axId val="1463527832"/>
        <c:axId val="1"/>
      </c:barChart>
      <c:catAx>
        <c:axId val="1463527832"/>
        <c:scaling>
          <c:orientation val="minMax"/>
        </c:scaling>
        <c:delete val="0"/>
        <c:axPos val="b"/>
        <c:majorGridlines>
          <c:spPr>
            <a:ln>
              <a:noFill/>
            </a:ln>
          </c:spPr>
        </c:majorGridlines>
        <c:majorTickMark val="none"/>
        <c:minorTickMark val="none"/>
        <c:tickLblPos val="none"/>
        <c:spPr>
          <a:ln w="9525" algn="ctr">
            <a:solidFill>
              <a:srgbClr val="F2F2F2"/>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none"/>
        <c:minorTickMark val="none"/>
        <c:tickLblPos val="none"/>
        <c:spPr>
          <a:ln w="9525" algn="ctr">
            <a:solidFill>
              <a:srgbClr val="F2F2F2"/>
            </a:solidFill>
            <a:prstDash val="solid"/>
          </a:ln>
        </c:spPr>
        <c:crossAx val="1463527832"/>
        <c:crosses val="min"/>
        <c:crossBetween val="between"/>
      </c:valAx>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9794442329653598E-2"/>
          <c:y val="0.116331096196868"/>
          <c:w val="0.9604111153406929"/>
          <c:h val="0.76733780760626391"/>
        </c:manualLayout>
      </c:layout>
      <c:barChart>
        <c:barDir val="col"/>
        <c:grouping val="stacked"/>
        <c:varyColors val="0"/>
        <c:ser>
          <c:idx val="0"/>
          <c:order val="0"/>
          <c:spPr>
            <a:solidFill>
              <a:srgbClr val="056661"/>
            </a:solidFill>
            <a:ln>
              <a:noFill/>
            </a:ln>
          </c:spPr>
          <c:invertIfNegative val="0"/>
          <c:dLbls>
            <c:dLbl>
              <c:idx val="0"/>
              <c:layout>
                <c:manualLayout>
                  <c:x val="0"/>
                  <c:y val="-0.15659955257270694"/>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DA96-44C7-BFDA-5A7D97F8F06B}"/>
                </c:ext>
              </c:extLst>
            </c:dLbl>
            <c:dLbl>
              <c:idx val="3"/>
              <c:layout>
                <c:manualLayout>
                  <c:x val="0"/>
                  <c:y val="-0.16331096196868009"/>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DA96-44C7-BFDA-5A7D97F8F06B}"/>
                </c:ext>
              </c:extLst>
            </c:dLbl>
            <c:dLbl>
              <c:idx val="4"/>
              <c:layout>
                <c:manualLayout>
                  <c:x val="0"/>
                  <c:y val="-0.18344519015659955"/>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DA96-44C7-BFDA-5A7D97F8F06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5.6766886999999997</c:v>
                </c:pt>
                <c:pt idx="1">
                  <c:v>0</c:v>
                </c:pt>
                <c:pt idx="2">
                  <c:v>0</c:v>
                </c:pt>
                <c:pt idx="3">
                  <c:v>6.6598508579999995</c:v>
                </c:pt>
                <c:pt idx="4">
                  <c:v>12.541137195870666</c:v>
                </c:pt>
              </c:numCache>
            </c:numRef>
          </c:val>
          <c:extLst>
            <c:ext xmlns:c16="http://schemas.microsoft.com/office/drawing/2014/chart" uri="{C3380CC4-5D6E-409C-BE32-E72D297353CC}">
              <c16:uniqueId val="{00000003-DA96-44C7-BFDA-5A7D97F8F06B}"/>
            </c:ext>
          </c:extLst>
        </c:ser>
        <c:dLbls>
          <c:showLegendKey val="0"/>
          <c:showVal val="0"/>
          <c:showCatName val="0"/>
          <c:showSerName val="0"/>
          <c:showPercent val="0"/>
          <c:showBubbleSize val="0"/>
        </c:dLbls>
        <c:gapWidth val="60"/>
        <c:overlap val="100"/>
        <c:axId val="174485767"/>
        <c:axId val="1"/>
      </c:barChart>
      <c:catAx>
        <c:axId val="174485767"/>
        <c:scaling>
          <c:orientation val="minMax"/>
        </c:scaling>
        <c:delete val="0"/>
        <c:axPos val="b"/>
        <c:majorGridlines>
          <c:spPr>
            <a:ln>
              <a:noFill/>
            </a:ln>
          </c:spPr>
        </c:majorGridlines>
        <c:majorTickMark val="none"/>
        <c:minorTickMark val="none"/>
        <c:tickLblPos val="none"/>
        <c:spPr>
          <a:ln w="9525" algn="ctr">
            <a:solidFill>
              <a:srgbClr val="F2F2F2"/>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none"/>
        <c:minorTickMark val="none"/>
        <c:tickLblPos val="none"/>
        <c:spPr>
          <a:ln w="9525" algn="ctr">
            <a:solidFill>
              <a:srgbClr val="F2F2F2"/>
            </a:solidFill>
            <a:prstDash val="solid"/>
          </a:ln>
        </c:spPr>
        <c:crossAx val="174485767"/>
        <c:crosses val="min"/>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690140845070421"/>
          <c:y val="3.2439176543980035E-2"/>
          <c:w val="0.5652582159624413"/>
          <c:h val="0.93512164691203992"/>
        </c:manualLayout>
      </c:layout>
      <c:barChart>
        <c:barDir val="col"/>
        <c:grouping val="stacked"/>
        <c:varyColors val="0"/>
        <c:ser>
          <c:idx val="0"/>
          <c:order val="0"/>
          <c:spPr>
            <a:solidFill>
              <a:srgbClr val="808083"/>
            </a:solidFill>
            <a:ln w="9525" algn="ctr">
              <a:solidFill>
                <a:srgbClr val="F2F2F2"/>
              </a:solidFill>
              <a:prstDash val="solid"/>
            </a:ln>
          </c:spPr>
          <c:invertIfNegative val="0"/>
          <c:dLbls>
            <c:dLbl>
              <c:idx val="0"/>
              <c:layout>
                <c:manualLayout>
                  <c:x val="0"/>
                  <c:y val="1.8714909544603868E-3"/>
                </c:manualLayout>
              </c:layout>
              <c:numFmt formatCode="#,##0;&quot;-&quot;#,##0" sourceLinked="0"/>
              <c:spPr>
                <a:noFill/>
                <a:ln>
                  <a:noFill/>
                </a:ln>
              </c:spPr>
              <c:txPr>
                <a:bodyPr wrap="none"/>
                <a:lstStyle/>
                <a:p>
                  <a:pPr>
                    <a:defRPr sz="9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2DB8-4842-B80B-D432DE78667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726.51011608434601</c:v>
                </c:pt>
              </c:numCache>
            </c:numRef>
          </c:val>
          <c:extLst>
            <c:ext xmlns:c16="http://schemas.microsoft.com/office/drawing/2014/chart" uri="{C3380CC4-5D6E-409C-BE32-E72D297353CC}">
              <c16:uniqueId val="{00000001-2DB8-4842-B80B-D432DE786671}"/>
            </c:ext>
          </c:extLst>
        </c:ser>
        <c:ser>
          <c:idx val="1"/>
          <c:order val="1"/>
          <c:spPr>
            <a:solidFill>
              <a:srgbClr val="404042"/>
            </a:solidFill>
            <a:ln w="9525" algn="ctr">
              <a:solidFill>
                <a:srgbClr val="F2F2F2"/>
              </a:solidFill>
              <a:prstDash val="solid"/>
            </a:ln>
          </c:spPr>
          <c:invertIfNegative val="0"/>
          <c:dLbls>
            <c:dLbl>
              <c:idx val="0"/>
              <c:layout>
                <c:manualLayout>
                  <c:x val="-0.19530516431924883"/>
                  <c:y val="1.4971927635683094E-2"/>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2DB8-4842-B80B-D432DE78667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c:f>
              <c:numCache>
                <c:formatCode>General</c:formatCode>
                <c:ptCount val="1"/>
                <c:pt idx="0">
                  <c:v>55.399999999999977</c:v>
                </c:pt>
              </c:numCache>
            </c:numRef>
          </c:val>
          <c:extLst>
            <c:ext xmlns:c16="http://schemas.microsoft.com/office/drawing/2014/chart" uri="{C3380CC4-5D6E-409C-BE32-E72D297353CC}">
              <c16:uniqueId val="{00000003-2DB8-4842-B80B-D432DE786671}"/>
            </c:ext>
          </c:extLst>
        </c:ser>
        <c:ser>
          <c:idx val="2"/>
          <c:order val="2"/>
          <c:spPr>
            <a:solidFill>
              <a:srgbClr val="606062"/>
            </a:solidFill>
            <a:ln w="9525" algn="ctr">
              <a:solidFill>
                <a:srgbClr val="F2F2F2"/>
              </a:solidFill>
              <a:prstDash val="solid"/>
            </a:ln>
          </c:spPr>
          <c:invertIfNegative val="0"/>
          <c:dLbls>
            <c:dLbl>
              <c:idx val="0"/>
              <c:layout>
                <c:manualLayout>
                  <c:x val="-0.19530516431924883"/>
                  <c:y val="6.2383031815346226E-4"/>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2DB8-4842-B80B-D432DE78667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c:f>
              <c:numCache>
                <c:formatCode>General</c:formatCode>
                <c:ptCount val="1"/>
                <c:pt idx="0">
                  <c:v>73.064224437709186</c:v>
                </c:pt>
              </c:numCache>
            </c:numRef>
          </c:val>
          <c:extLst>
            <c:ext xmlns:c16="http://schemas.microsoft.com/office/drawing/2014/chart" uri="{C3380CC4-5D6E-409C-BE32-E72D297353CC}">
              <c16:uniqueId val="{00000005-2DB8-4842-B80B-D432DE786671}"/>
            </c:ext>
          </c:extLst>
        </c:ser>
        <c:ser>
          <c:idx val="3"/>
          <c:order val="3"/>
          <c:spPr>
            <a:solidFill>
              <a:srgbClr val="A6A6A6"/>
            </a:solidFill>
            <a:ln w="9525" algn="ctr">
              <a:solidFill>
                <a:srgbClr val="F2F2F2"/>
              </a:solidFill>
              <a:prstDash val="solid"/>
            </a:ln>
          </c:spPr>
          <c:invertIfNegative val="0"/>
          <c:dLbls>
            <c:dLbl>
              <c:idx val="0"/>
              <c:layout>
                <c:manualLayout>
                  <c:x val="-0.19530516431924883"/>
                  <c:y val="-1.1228945726762321E-2"/>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2DB8-4842-B80B-D432DE78667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c:f>
              <c:numCache>
                <c:formatCode>General</c:formatCode>
                <c:ptCount val="1"/>
                <c:pt idx="0">
                  <c:v>63.049209176774411</c:v>
                </c:pt>
              </c:numCache>
            </c:numRef>
          </c:val>
          <c:extLst>
            <c:ext xmlns:c16="http://schemas.microsoft.com/office/drawing/2014/chart" uri="{C3380CC4-5D6E-409C-BE32-E72D297353CC}">
              <c16:uniqueId val="{00000007-2DB8-4842-B80B-D432DE786671}"/>
            </c:ext>
          </c:extLst>
        </c:ser>
        <c:ser>
          <c:idx val="4"/>
          <c:order val="4"/>
          <c:spPr>
            <a:solidFill>
              <a:srgbClr val="D9D9D9"/>
            </a:solidFill>
            <a:ln w="9525" algn="ctr">
              <a:solidFill>
                <a:srgbClr val="F2F2F2"/>
              </a:solidFill>
              <a:prstDash val="solid"/>
            </a:ln>
          </c:spPr>
          <c:invertIfNegative val="0"/>
          <c:dLbls>
            <c:dLbl>
              <c:idx val="0"/>
              <c:layout>
                <c:manualLayout>
                  <c:x val="0"/>
                  <c:y val="1.8714909544603868E-3"/>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2DB8-4842-B80B-D432DE78667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c:f>
              <c:numCache>
                <c:formatCode>General</c:formatCode>
                <c:ptCount val="1"/>
                <c:pt idx="0">
                  <c:v>424.39999999999986</c:v>
                </c:pt>
              </c:numCache>
            </c:numRef>
          </c:val>
          <c:extLst>
            <c:ext xmlns:c16="http://schemas.microsoft.com/office/drawing/2014/chart" uri="{C3380CC4-5D6E-409C-BE32-E72D297353CC}">
              <c16:uniqueId val="{00000009-2DB8-4842-B80B-D432DE786671}"/>
            </c:ext>
          </c:extLst>
        </c:ser>
        <c:dLbls>
          <c:showLegendKey val="0"/>
          <c:showVal val="0"/>
          <c:showCatName val="0"/>
          <c:showSerName val="0"/>
          <c:showPercent val="0"/>
          <c:showBubbleSize val="0"/>
        </c:dLbls>
        <c:gapWidth val="100"/>
        <c:overlap val="100"/>
        <c:axId val="964110136"/>
        <c:axId val="1"/>
      </c:barChart>
      <c:catAx>
        <c:axId val="964110136"/>
        <c:scaling>
          <c:orientation val="minMax"/>
        </c:scaling>
        <c:delete val="0"/>
        <c:axPos val="b"/>
        <c:majorGridlines>
          <c:spPr>
            <a:ln>
              <a:noFill/>
            </a:ln>
          </c:spPr>
        </c:majorGridlines>
        <c:majorTickMark val="none"/>
        <c:minorTickMark val="none"/>
        <c:tickLblPos val="none"/>
        <c:spPr>
          <a:ln w="3175" algn="ctr">
            <a:solidFill>
              <a:srgbClr val="F2F2F2"/>
            </a:solidFill>
            <a:prstDash val="solid"/>
          </a:ln>
        </c:spPr>
        <c:crossAx val="1"/>
        <c:crosses val="min"/>
        <c:auto val="0"/>
        <c:lblAlgn val="ctr"/>
        <c:lblOffset val="100"/>
        <c:noMultiLvlLbl val="0"/>
      </c:catAx>
      <c:valAx>
        <c:axId val="1"/>
        <c:scaling>
          <c:orientation val="minMax"/>
          <c:max val="1342.4235496988294"/>
          <c:min val="0"/>
        </c:scaling>
        <c:delete val="0"/>
        <c:axPos val="l"/>
        <c:majorGridlines>
          <c:spPr>
            <a:ln>
              <a:noFill/>
            </a:ln>
          </c:spPr>
        </c:majorGridlines>
        <c:numFmt formatCode="General" sourceLinked="1"/>
        <c:majorTickMark val="none"/>
        <c:minorTickMark val="none"/>
        <c:tickLblPos val="none"/>
        <c:spPr>
          <a:ln w="9525" algn="ctr">
            <a:solidFill>
              <a:srgbClr val="F2F2F2"/>
            </a:solidFill>
            <a:prstDash val="solid"/>
          </a:ln>
        </c:spPr>
        <c:crossAx val="964110136"/>
        <c:crosses val="min"/>
        <c:crossBetween val="between"/>
      </c:valAx>
    </c:plotArea>
    <c:plotVisOnly val="0"/>
    <c:dispBlanksAs val="gap"/>
    <c:showDLblsOverMax val="1"/>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502347417840376"/>
          <c:y val="3.2439176543980035E-2"/>
          <c:w val="0.56995305164319243"/>
          <c:h val="0.93512164691203992"/>
        </c:manualLayout>
      </c:layout>
      <c:barChart>
        <c:barDir val="col"/>
        <c:grouping val="stacked"/>
        <c:varyColors val="0"/>
        <c:ser>
          <c:idx val="0"/>
          <c:order val="0"/>
          <c:spPr>
            <a:solidFill>
              <a:srgbClr val="FFB45A"/>
            </a:solidFill>
            <a:ln w="9525" algn="ctr">
              <a:solidFill>
                <a:srgbClr val="F2F2F2"/>
              </a:solidFill>
              <a:prstDash val="solid"/>
            </a:ln>
          </c:spPr>
          <c:invertIfNegative val="0"/>
          <c:dLbls>
            <c:dLbl>
              <c:idx val="0"/>
              <c:layout>
                <c:manualLayout>
                  <c:x val="-0.19718309859154928"/>
                  <c:y val="-2.6200873362445413E-2"/>
                </c:manualLayout>
              </c:layout>
              <c:numFmt formatCode="#,##0;&quot;-&quot;#,##0" sourceLinked="0"/>
              <c:spPr>
                <a:noFill/>
                <a:ln>
                  <a:noFill/>
                </a:ln>
              </c:spPr>
              <c:txPr>
                <a:bodyPr wrap="none"/>
                <a:lstStyle/>
                <a:p>
                  <a:pPr>
                    <a:defRPr sz="9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E15-43BA-9DD6-87504EE5B51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17.972905627732331</c:v>
                </c:pt>
              </c:numCache>
            </c:numRef>
          </c:val>
          <c:extLst>
            <c:ext xmlns:c16="http://schemas.microsoft.com/office/drawing/2014/chart" uri="{C3380CC4-5D6E-409C-BE32-E72D297353CC}">
              <c16:uniqueId val="{00000001-6E15-43BA-9DD6-87504EE5B51F}"/>
            </c:ext>
          </c:extLst>
        </c:ser>
        <c:ser>
          <c:idx val="1"/>
          <c:order val="1"/>
          <c:spPr>
            <a:solidFill>
              <a:srgbClr val="C800A1"/>
            </a:solidFill>
            <a:ln w="9525" algn="ctr">
              <a:solidFill>
                <a:srgbClr val="F2F2F2"/>
              </a:solidFill>
              <a:prstDash val="solid"/>
            </a:ln>
          </c:spPr>
          <c:invertIfNegative val="0"/>
          <c:dLbls>
            <c:dLbl>
              <c:idx val="0"/>
              <c:layout>
                <c:manualLayout>
                  <c:x val="0"/>
                  <c:y val="1.2476606363069245E-3"/>
                </c:manualLayout>
              </c:layout>
              <c:numFmt formatCode="#,##0;&quot;-&quot;#,##0" sourceLinked="0"/>
              <c:spPr>
                <a:noFill/>
                <a:ln>
                  <a:noFill/>
                </a:ln>
              </c:spPr>
              <c:txPr>
                <a:bodyPr wrap="none"/>
                <a:lstStyle/>
                <a:p>
                  <a:pPr>
                    <a:defRPr sz="9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6E15-43BA-9DD6-87504EE5B51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c:f>
              <c:numCache>
                <c:formatCode>General</c:formatCode>
                <c:ptCount val="1"/>
                <c:pt idx="0">
                  <c:v>293.93062178352</c:v>
                </c:pt>
              </c:numCache>
            </c:numRef>
          </c:val>
          <c:extLst>
            <c:ext xmlns:c16="http://schemas.microsoft.com/office/drawing/2014/chart" uri="{C3380CC4-5D6E-409C-BE32-E72D297353CC}">
              <c16:uniqueId val="{00000003-6E15-43BA-9DD6-87504EE5B51F}"/>
            </c:ext>
          </c:extLst>
        </c:ser>
        <c:ser>
          <c:idx val="2"/>
          <c:order val="2"/>
          <c:spPr>
            <a:solidFill>
              <a:srgbClr val="00BEB4"/>
            </a:solidFill>
            <a:ln w="9525" algn="ctr">
              <a:solidFill>
                <a:srgbClr val="F2F2F2"/>
              </a:solidFill>
              <a:prstDash val="solid"/>
            </a:ln>
          </c:spPr>
          <c:invertIfNegative val="0"/>
          <c:dLbls>
            <c:dLbl>
              <c:idx val="0"/>
              <c:layout>
                <c:manualLayout>
                  <c:x val="0"/>
                  <c:y val="1.2476606363069245E-3"/>
                </c:manualLayout>
              </c:layout>
              <c:numFmt formatCode="#,##0;&quot;-&quot;#,##0" sourceLinked="0"/>
              <c:spPr>
                <a:noFill/>
                <a:ln>
                  <a:noFill/>
                </a:ln>
              </c:spPr>
              <c:txPr>
                <a:bodyPr wrap="none"/>
                <a:lstStyle/>
                <a:p>
                  <a:pPr>
                    <a:defRPr sz="9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6E15-43BA-9DD6-87504EE5B51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c:f>
              <c:numCache>
                <c:formatCode>General</c:formatCode>
                <c:ptCount val="1"/>
                <c:pt idx="0">
                  <c:v>140.29498120709354</c:v>
                </c:pt>
              </c:numCache>
            </c:numRef>
          </c:val>
          <c:extLst>
            <c:ext xmlns:c16="http://schemas.microsoft.com/office/drawing/2014/chart" uri="{C3380CC4-5D6E-409C-BE32-E72D297353CC}">
              <c16:uniqueId val="{00000005-6E15-43BA-9DD6-87504EE5B51F}"/>
            </c:ext>
          </c:extLst>
        </c:ser>
        <c:ser>
          <c:idx val="3"/>
          <c:order val="3"/>
          <c:spPr>
            <a:solidFill>
              <a:srgbClr val="00148C"/>
            </a:solidFill>
            <a:ln w="9525" algn="ctr">
              <a:solidFill>
                <a:srgbClr val="F2F2F2"/>
              </a:solidFill>
              <a:prstDash val="solid"/>
            </a:ln>
          </c:spPr>
          <c:invertIfNegative val="0"/>
          <c:dLbls>
            <c:dLbl>
              <c:idx val="0"/>
              <c:layout>
                <c:manualLayout>
                  <c:x val="0"/>
                  <c:y val="1.8714909544603868E-3"/>
                </c:manualLayout>
              </c:layout>
              <c:numFmt formatCode="#,##0;&quot;-&quot;#,##0" sourceLinked="0"/>
              <c:spPr>
                <a:noFill/>
                <a:ln>
                  <a:noFill/>
                </a:ln>
              </c:spPr>
              <c:txPr>
                <a:bodyPr wrap="none"/>
                <a:lstStyle/>
                <a:p>
                  <a:pPr>
                    <a:defRPr sz="900">
                      <a:solidFill>
                        <a:schemeClr val="bg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6E15-43BA-9DD6-87504EE5B51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c:f>
              <c:numCache>
                <c:formatCode>General</c:formatCode>
                <c:ptCount val="1"/>
                <c:pt idx="0">
                  <c:v>274.31160746600017</c:v>
                </c:pt>
              </c:numCache>
            </c:numRef>
          </c:val>
          <c:extLst>
            <c:ext xmlns:c16="http://schemas.microsoft.com/office/drawing/2014/chart" uri="{C3380CC4-5D6E-409C-BE32-E72D297353CC}">
              <c16:uniqueId val="{00000007-6E15-43BA-9DD6-87504EE5B51F}"/>
            </c:ext>
          </c:extLst>
        </c:ser>
        <c:dLbls>
          <c:showLegendKey val="0"/>
          <c:showVal val="0"/>
          <c:showCatName val="0"/>
          <c:showSerName val="0"/>
          <c:showPercent val="0"/>
          <c:showBubbleSize val="0"/>
        </c:dLbls>
        <c:gapWidth val="100"/>
        <c:overlap val="100"/>
        <c:axId val="878666080"/>
        <c:axId val="1"/>
      </c:barChart>
      <c:catAx>
        <c:axId val="878666080"/>
        <c:scaling>
          <c:orientation val="minMax"/>
        </c:scaling>
        <c:delete val="0"/>
        <c:axPos val="b"/>
        <c:majorGridlines>
          <c:spPr>
            <a:ln>
              <a:noFill/>
            </a:ln>
          </c:spPr>
        </c:majorGridlines>
        <c:majorTickMark val="none"/>
        <c:minorTickMark val="none"/>
        <c:tickLblPos val="none"/>
        <c:spPr>
          <a:ln w="9525" algn="ctr">
            <a:solidFill>
              <a:srgbClr val="F2F2F2"/>
            </a:solidFill>
            <a:prstDash val="solid"/>
          </a:ln>
        </c:spPr>
        <c:crossAx val="1"/>
        <c:crosses val="min"/>
        <c:auto val="0"/>
        <c:lblAlgn val="ctr"/>
        <c:lblOffset val="100"/>
        <c:noMultiLvlLbl val="0"/>
      </c:catAx>
      <c:valAx>
        <c:axId val="1"/>
        <c:scaling>
          <c:orientation val="minMax"/>
          <c:max val="726.51011608434601"/>
          <c:min val="0"/>
        </c:scaling>
        <c:delete val="0"/>
        <c:axPos val="l"/>
        <c:majorGridlines>
          <c:spPr>
            <a:ln>
              <a:noFill/>
            </a:ln>
          </c:spPr>
        </c:majorGridlines>
        <c:numFmt formatCode="General" sourceLinked="1"/>
        <c:majorTickMark val="none"/>
        <c:minorTickMark val="none"/>
        <c:tickLblPos val="none"/>
        <c:spPr>
          <a:ln w="9525" algn="ctr">
            <a:solidFill>
              <a:srgbClr val="F2F2F2"/>
            </a:solidFill>
            <a:prstDash val="solid"/>
          </a:ln>
        </c:spPr>
        <c:crossAx val="878666080"/>
        <c:crosses val="min"/>
        <c:crossBetween val="between"/>
      </c:valAx>
    </c:plotArea>
    <c:plotVisOnly val="0"/>
    <c:dispBlanksAs val="gap"/>
    <c:showDLblsOverMax val="1"/>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9.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8/20/2020</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latin typeface="+mn-lt"/>
              <a:ea typeface="+mn-ea"/>
              <a:cs typeface="+mn-cs"/>
              <a:sym typeface="+mn-lt"/>
            </a:endParaRPr>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atin typeface="+mn-lt"/>
                <a:ea typeface="+mn-ea"/>
                <a:cs typeface="+mn-cs"/>
                <a:sym typeface="+mn-lt"/>
              </a:defRPr>
            </a:lvl1pPr>
          </a:lstStyle>
          <a:p>
            <a:endParaRPr lang="en-US" dirty="0"/>
          </a:p>
        </p:txBody>
      </p:sp>
      <p:sp>
        <p:nvSpPr>
          <p:cNvPr id="4" name="Slide Image Placeholder 3"/>
          <p:cNvSpPr>
            <a:spLocks noGrp="1" noRot="1" noChangeAspect="1"/>
          </p:cNvSpPr>
          <p:nvPr>
            <p:ph type="sldImg" idx="2"/>
          </p:nvPr>
        </p:nvSpPr>
        <p:spPr>
          <a:xfrm>
            <a:off x="155575" y="574675"/>
            <a:ext cx="6621463" cy="3724275"/>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atin typeface="+mn-lt"/>
                <a:ea typeface="+mn-ea"/>
                <a:cs typeface="+mn-cs"/>
                <a:sym typeface="+mn-lt"/>
              </a:defRPr>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atin typeface="+mn-lt"/>
                <a:ea typeface="+mn-ea"/>
                <a:cs typeface="+mn-cs"/>
                <a:sym typeface="+mn-lt"/>
              </a:defRPr>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atin typeface="+mn-lt"/>
                <a:ea typeface="+mn-ea"/>
                <a:cs typeface="+mn-cs"/>
                <a:sym typeface="+mn-lt"/>
              </a:defRPr>
            </a:lvl1pPr>
          </a:lstStyle>
          <a:p>
            <a:fld id="{F2C7CF5F-7CF3-4DF3-838A-EE34544862CC}" type="datetimeFigureOut">
              <a:rPr lang="en-US" smtClean="0"/>
              <a:pPr/>
              <a:t>8/20/2020</a:t>
            </a:fld>
            <a:endParaRPr lang="en-US" dirty="0"/>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685800" rtl="0" eaLnBrk="1" latinLnBrk="0" hangingPunct="1">
      <a:spcAft>
        <a:spcPts val="450"/>
      </a:spcAft>
      <a:buFont typeface="Arial" panose="020B0604020202020204" pitchFamily="34" charset="0"/>
      <a:buChar char="​"/>
      <a:defRPr sz="900" kern="1200">
        <a:solidFill>
          <a:schemeClr val="tx1"/>
        </a:solidFill>
        <a:latin typeface="+mn-lt"/>
        <a:ea typeface="+mn-ea"/>
        <a:cs typeface="+mn-cs"/>
        <a:sym typeface="+mn-lt"/>
      </a:defRPr>
    </a:lvl1pPr>
    <a:lvl2pPr marL="85725" indent="-85725" algn="l" defTabSz="685800" rtl="0" eaLnBrk="1" latinLnBrk="0" hangingPunct="1">
      <a:spcAft>
        <a:spcPts val="450"/>
      </a:spcAft>
      <a:buFont typeface="Arial" panose="020B0604020202020204" pitchFamily="34" charset="0"/>
      <a:buChar char="•"/>
      <a:defRPr sz="900" kern="1200">
        <a:solidFill>
          <a:schemeClr val="tx1"/>
        </a:solidFill>
        <a:latin typeface="+mn-lt"/>
        <a:ea typeface="+mn-ea"/>
        <a:cs typeface="+mn-cs"/>
        <a:sym typeface="+mn-lt"/>
      </a:defRPr>
    </a:lvl2pPr>
    <a:lvl3pPr marL="171450" indent="-85725" algn="l" defTabSz="685800" rtl="0" eaLnBrk="1" latinLnBrk="0" hangingPunct="1">
      <a:spcAft>
        <a:spcPts val="450"/>
      </a:spcAft>
      <a:buClr>
        <a:schemeClr val="tx2"/>
      </a:buClr>
      <a:buFont typeface="Arial" panose="020B0604020202020204" pitchFamily="34" charset="0"/>
      <a:buChar char="•"/>
      <a:defRPr sz="900" kern="1200">
        <a:solidFill>
          <a:schemeClr val="tx1"/>
        </a:solidFill>
        <a:latin typeface="+mn-lt"/>
        <a:ea typeface="+mn-ea"/>
        <a:cs typeface="+mn-cs"/>
        <a:sym typeface="+mn-lt"/>
      </a:defRPr>
    </a:lvl3pPr>
    <a:lvl4pPr marL="385763" indent="-85725" algn="l" defTabSz="685800" rtl="0" eaLnBrk="1" latinLnBrk="0" hangingPunct="1">
      <a:spcAft>
        <a:spcPts val="450"/>
      </a:spcAft>
      <a:buFont typeface="Arial" panose="020B0604020202020204" pitchFamily="34" charset="0"/>
      <a:buChar char="•"/>
      <a:defRPr sz="750" kern="1200">
        <a:solidFill>
          <a:schemeClr val="tx1"/>
        </a:solidFill>
        <a:latin typeface="+mn-lt"/>
        <a:ea typeface="+mn-ea"/>
        <a:cs typeface="+mn-cs"/>
        <a:sym typeface="+mn-lt"/>
      </a:defRPr>
    </a:lvl4pPr>
    <a:lvl5pPr marL="514350" indent="-85725" algn="l" defTabSz="685800" rtl="0" eaLnBrk="1" latinLnBrk="0" hangingPunct="1">
      <a:spcAft>
        <a:spcPts val="450"/>
      </a:spcAft>
      <a:buClr>
        <a:schemeClr val="tx2"/>
      </a:buClr>
      <a:buFont typeface="Arial" panose="020B0604020202020204" pitchFamily="34" charset="0"/>
      <a:buChar char="•"/>
      <a:defRPr sz="750" i="1" kern="1200">
        <a:solidFill>
          <a:schemeClr val="tx1"/>
        </a:solidFill>
        <a:latin typeface="+mn-lt"/>
        <a:ea typeface="+mn-ea"/>
        <a:cs typeface="+mn-cs"/>
        <a:sym typeface="+mn-lt"/>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680797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TONY</a:t>
            </a:r>
          </a:p>
          <a:p>
            <a:endParaRPr lang="en-US" dirty="0"/>
          </a:p>
        </p:txBody>
      </p:sp>
      <p:sp>
        <p:nvSpPr>
          <p:cNvPr id="4" name="Slide Number Placeholder 3"/>
          <p:cNvSpPr>
            <a:spLocks noGrp="1"/>
          </p:cNvSpPr>
          <p:nvPr>
            <p:ph type="sldNum" sz="quarter" idx="10"/>
          </p:nvPr>
        </p:nvSpPr>
        <p:spPr/>
        <p:txBody>
          <a:bodyPr/>
          <a:lstStyle/>
          <a:p>
            <a:fld id="{56058EFF-ABF4-6B4B-90C1-E74EC2D27F2C}" type="slidenum">
              <a:rPr lang="en-US" smtClean="0"/>
              <a:pPr/>
              <a:t>1</a:t>
            </a:fld>
            <a:endParaRPr lang="en-US" dirty="0"/>
          </a:p>
        </p:txBody>
      </p:sp>
    </p:spTree>
    <p:extLst>
      <p:ext uri="{BB962C8B-B14F-4D97-AF65-F5344CB8AC3E}">
        <p14:creationId xmlns:p14="http://schemas.microsoft.com/office/powerpoint/2010/main" val="196619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13</a:t>
            </a:fld>
            <a:endParaRPr lang="en-US" dirty="0"/>
          </a:p>
        </p:txBody>
      </p:sp>
    </p:spTree>
    <p:extLst>
      <p:ext uri="{BB962C8B-B14F-4D97-AF65-F5344CB8AC3E}">
        <p14:creationId xmlns:p14="http://schemas.microsoft.com/office/powerpoint/2010/main" val="103239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14</a:t>
            </a:fld>
            <a:endParaRPr lang="en-US" dirty="0"/>
          </a:p>
        </p:txBody>
      </p:sp>
    </p:spTree>
    <p:extLst>
      <p:ext uri="{BB962C8B-B14F-4D97-AF65-F5344CB8AC3E}">
        <p14:creationId xmlns:p14="http://schemas.microsoft.com/office/powerpoint/2010/main" val="2240205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15</a:t>
            </a:fld>
            <a:endParaRPr lang="en-US" dirty="0"/>
          </a:p>
        </p:txBody>
      </p:sp>
    </p:spTree>
    <p:extLst>
      <p:ext uri="{BB962C8B-B14F-4D97-AF65-F5344CB8AC3E}">
        <p14:creationId xmlns:p14="http://schemas.microsoft.com/office/powerpoint/2010/main" val="3792501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Char char="​"/>
              <a:tabLst/>
              <a:defRPr/>
            </a:pPr>
            <a:r>
              <a:rPr lang="en-US" sz="900" dirty="0"/>
              <a:t>Asset Condition, System Capacity &amp; Performance, Non Infrastructure/Other, Communications/Control Systems, Reliability, Resiliency, Damage Failure, Customer Requests/Public Requirements, DER Electric System Access, REV</a:t>
            </a:r>
          </a:p>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Trebuchet MS"/>
                <a:ea typeface="+mn-ea"/>
                <a:cs typeface="+mn-cs"/>
                <a:sym typeface="+mn-lt"/>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sym typeface="+mn-lt"/>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sym typeface="+mn-lt"/>
            </a:endParaRPr>
          </a:p>
        </p:txBody>
      </p:sp>
    </p:spTree>
    <p:extLst>
      <p:ext uri="{BB962C8B-B14F-4D97-AF65-F5344CB8AC3E}">
        <p14:creationId xmlns:p14="http://schemas.microsoft.com/office/powerpoint/2010/main" val="311241124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xml"/><Relationship Id="rId7" Type="http://schemas.openxmlformats.org/officeDocument/2006/relationships/image" Target="../media/image3.jpe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 Id="rId9"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6.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6.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6.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6.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6.png"/><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image" Target="../media/image6.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16.png"/><Relationship Id="rId2" Type="http://schemas.openxmlformats.org/officeDocument/2006/relationships/tags" Target="../tags/tag29.xml"/><Relationship Id="rId1" Type="http://schemas.openxmlformats.org/officeDocument/2006/relationships/vmlDrawing" Target="../drawings/vmlDrawing15.vml"/><Relationship Id="rId6" Type="http://schemas.openxmlformats.org/officeDocument/2006/relationships/image" Target="../media/image6.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31.xml"/><Relationship Id="rId7" Type="http://schemas.openxmlformats.org/officeDocument/2006/relationships/image" Target="../media/image6.emf"/><Relationship Id="rId2" Type="http://schemas.openxmlformats.org/officeDocument/2006/relationships/vmlDrawing" Target="../drawings/vmlDrawing16.vml"/><Relationship Id="rId1" Type="http://schemas.openxmlformats.org/officeDocument/2006/relationships/themeOverride" Target="../theme/themeOverride1.xml"/><Relationship Id="rId6" Type="http://schemas.openxmlformats.org/officeDocument/2006/relationships/oleObject" Target="../embeddings/oleObject16.bin"/><Relationship Id="rId5" Type="http://schemas.openxmlformats.org/officeDocument/2006/relationships/slideMaster" Target="../slideMasters/slideMaster1.xml"/><Relationship Id="rId4" Type="http://schemas.openxmlformats.org/officeDocument/2006/relationships/tags" Target="../tags/tag32.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33.xml"/><Relationship Id="rId7" Type="http://schemas.openxmlformats.org/officeDocument/2006/relationships/image" Target="../media/image6.emf"/><Relationship Id="rId2" Type="http://schemas.openxmlformats.org/officeDocument/2006/relationships/vmlDrawing" Target="../drawings/vmlDrawing17.vml"/><Relationship Id="rId1" Type="http://schemas.openxmlformats.org/officeDocument/2006/relationships/themeOverride" Target="../theme/themeOverride2.xml"/><Relationship Id="rId6" Type="http://schemas.openxmlformats.org/officeDocument/2006/relationships/oleObject" Target="../embeddings/oleObject17.bin"/><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35.xml"/><Relationship Id="rId7" Type="http://schemas.openxmlformats.org/officeDocument/2006/relationships/image" Target="../media/image6.emf"/><Relationship Id="rId2" Type="http://schemas.openxmlformats.org/officeDocument/2006/relationships/vmlDrawing" Target="../drawings/vmlDrawing18.vml"/><Relationship Id="rId1" Type="http://schemas.openxmlformats.org/officeDocument/2006/relationships/themeOverride" Target="../theme/themeOverride3.xml"/><Relationship Id="rId6" Type="http://schemas.openxmlformats.org/officeDocument/2006/relationships/oleObject" Target="../embeddings/oleObject18.bin"/><Relationship Id="rId5" Type="http://schemas.openxmlformats.org/officeDocument/2006/relationships/slideMaster" Target="../slideMasters/slideMaster1.xml"/><Relationship Id="rId4" Type="http://schemas.openxmlformats.org/officeDocument/2006/relationships/tags" Target="../tags/tag36.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37.xml"/><Relationship Id="rId7" Type="http://schemas.openxmlformats.org/officeDocument/2006/relationships/image" Target="../media/image6.emf"/><Relationship Id="rId2" Type="http://schemas.openxmlformats.org/officeDocument/2006/relationships/vmlDrawing" Target="../drawings/vmlDrawing19.vml"/><Relationship Id="rId1" Type="http://schemas.openxmlformats.org/officeDocument/2006/relationships/themeOverride" Target="../theme/themeOverride4.xml"/><Relationship Id="rId6" Type="http://schemas.openxmlformats.org/officeDocument/2006/relationships/oleObject" Target="../embeddings/oleObject19.bin"/><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18.png"/><Relationship Id="rId2" Type="http://schemas.openxmlformats.org/officeDocument/2006/relationships/tags" Target="../tags/tag39.xml"/><Relationship Id="rId1" Type="http://schemas.openxmlformats.org/officeDocument/2006/relationships/vmlDrawing" Target="../drawings/vmlDrawing20.vml"/><Relationship Id="rId6" Type="http://schemas.openxmlformats.org/officeDocument/2006/relationships/image" Target="../media/image6.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41.xml"/><Relationship Id="rId7" Type="http://schemas.openxmlformats.org/officeDocument/2006/relationships/image" Target="../media/image19.emf"/><Relationship Id="rId2" Type="http://schemas.openxmlformats.org/officeDocument/2006/relationships/vmlDrawing" Target="../drawings/vmlDrawing21.vml"/><Relationship Id="rId1" Type="http://schemas.openxmlformats.org/officeDocument/2006/relationships/themeOverride" Target="../theme/themeOverride5.xml"/><Relationship Id="rId6" Type="http://schemas.openxmlformats.org/officeDocument/2006/relationships/oleObject" Target="../embeddings/oleObject21.bin"/><Relationship Id="rId5" Type="http://schemas.openxmlformats.org/officeDocument/2006/relationships/slideMaster" Target="../slideMasters/slideMaster1.xml"/><Relationship Id="rId4" Type="http://schemas.openxmlformats.org/officeDocument/2006/relationships/tags" Target="../tags/tag42.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21.png"/><Relationship Id="rId2" Type="http://schemas.openxmlformats.org/officeDocument/2006/relationships/tags" Target="../tags/tag43.xml"/><Relationship Id="rId1" Type="http://schemas.openxmlformats.org/officeDocument/2006/relationships/vmlDrawing" Target="../drawings/vmlDrawing22.vml"/><Relationship Id="rId6" Type="http://schemas.openxmlformats.org/officeDocument/2006/relationships/image" Target="../media/image6.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45.xml"/><Relationship Id="rId7" Type="http://schemas.openxmlformats.org/officeDocument/2006/relationships/image" Target="../media/image6.emf"/><Relationship Id="rId2" Type="http://schemas.openxmlformats.org/officeDocument/2006/relationships/vmlDrawing" Target="../drawings/vmlDrawing23.vml"/><Relationship Id="rId1" Type="http://schemas.openxmlformats.org/officeDocument/2006/relationships/themeOverride" Target="../theme/themeOverride6.xml"/><Relationship Id="rId6" Type="http://schemas.openxmlformats.org/officeDocument/2006/relationships/oleObject" Target="../embeddings/oleObject23.bin"/><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2.png"/><Relationship Id="rId2" Type="http://schemas.openxmlformats.org/officeDocument/2006/relationships/tags" Target="../tags/tag47.xml"/><Relationship Id="rId1" Type="http://schemas.openxmlformats.org/officeDocument/2006/relationships/vmlDrawing" Target="../drawings/vmlDrawing24.vml"/><Relationship Id="rId6" Type="http://schemas.openxmlformats.org/officeDocument/2006/relationships/image" Target="../media/image6.emf"/><Relationship Id="rId5" Type="http://schemas.openxmlformats.org/officeDocument/2006/relationships/oleObject" Target="../embeddings/oleObject24.bin"/><Relationship Id="rId4"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49.xml"/><Relationship Id="rId7" Type="http://schemas.openxmlformats.org/officeDocument/2006/relationships/image" Target="../media/image6.emf"/><Relationship Id="rId2" Type="http://schemas.openxmlformats.org/officeDocument/2006/relationships/vmlDrawing" Target="../drawings/vmlDrawing25.vml"/><Relationship Id="rId1" Type="http://schemas.openxmlformats.org/officeDocument/2006/relationships/themeOverride" Target="../theme/themeOverride7.xml"/><Relationship Id="rId6" Type="http://schemas.openxmlformats.org/officeDocument/2006/relationships/oleObject" Target="../embeddings/oleObject25.bin"/><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22.png"/><Relationship Id="rId2" Type="http://schemas.openxmlformats.org/officeDocument/2006/relationships/tags" Target="../tags/tag51.xml"/><Relationship Id="rId1" Type="http://schemas.openxmlformats.org/officeDocument/2006/relationships/vmlDrawing" Target="../drawings/vmlDrawing26.vml"/><Relationship Id="rId6" Type="http://schemas.openxmlformats.org/officeDocument/2006/relationships/image" Target="../media/image6.emf"/><Relationship Id="rId5" Type="http://schemas.openxmlformats.org/officeDocument/2006/relationships/oleObject" Target="../embeddings/oleObject26.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6.emf"/><Relationship Id="rId2" Type="http://schemas.openxmlformats.org/officeDocument/2006/relationships/vmlDrawing" Target="../drawings/vmlDrawing27.vml"/><Relationship Id="rId1" Type="http://schemas.openxmlformats.org/officeDocument/2006/relationships/themeOverride" Target="../theme/themeOverride8.xml"/><Relationship Id="rId6" Type="http://schemas.openxmlformats.org/officeDocument/2006/relationships/oleObject" Target="../embeddings/oleObject27.bin"/><Relationship Id="rId5" Type="http://schemas.openxmlformats.org/officeDocument/2006/relationships/slideMaster" Target="../slideMasters/slideMaster1.xml"/><Relationship Id="rId4" Type="http://schemas.openxmlformats.org/officeDocument/2006/relationships/tags" Target="../tags/tag5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28.vml"/><Relationship Id="rId6" Type="http://schemas.openxmlformats.org/officeDocument/2006/relationships/image" Target="../media/image6.emf"/><Relationship Id="rId5" Type="http://schemas.openxmlformats.org/officeDocument/2006/relationships/oleObject" Target="../embeddings/oleObject28.bin"/><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vmlDrawing" Target="../drawings/vmlDrawing29.vml"/><Relationship Id="rId6" Type="http://schemas.openxmlformats.org/officeDocument/2006/relationships/image" Target="../media/image23.png"/><Relationship Id="rId5" Type="http://schemas.openxmlformats.org/officeDocument/2006/relationships/image" Target="../media/image19.emf"/><Relationship Id="rId4" Type="http://schemas.openxmlformats.org/officeDocument/2006/relationships/oleObject" Target="../embeddings/oleObject29.bin"/></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30.vml"/><Relationship Id="rId6" Type="http://schemas.openxmlformats.org/officeDocument/2006/relationships/image" Target="../media/image6.emf"/><Relationship Id="rId5" Type="http://schemas.openxmlformats.org/officeDocument/2006/relationships/oleObject" Target="../embeddings/oleObject30.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vmlDrawing" Target="../drawings/vmlDrawing31.vml"/><Relationship Id="rId5" Type="http://schemas.openxmlformats.org/officeDocument/2006/relationships/image" Target="../media/image6.emf"/><Relationship Id="rId4" Type="http://schemas.openxmlformats.org/officeDocument/2006/relationships/oleObject" Target="../embeddings/oleObject31.bin"/></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vmlDrawing" Target="../drawings/vmlDrawing32.vml"/><Relationship Id="rId1" Type="http://schemas.openxmlformats.org/officeDocument/2006/relationships/themeOverride" Target="../theme/themeOverride9.xml"/><Relationship Id="rId6" Type="http://schemas.openxmlformats.org/officeDocument/2006/relationships/image" Target="../media/image6.emf"/><Relationship Id="rId5" Type="http://schemas.openxmlformats.org/officeDocument/2006/relationships/oleObject" Target="../embeddings/oleObject32.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33.vml"/><Relationship Id="rId5" Type="http://schemas.openxmlformats.org/officeDocument/2006/relationships/image" Target="../media/image6.emf"/><Relationship Id="rId4" Type="http://schemas.openxmlformats.org/officeDocument/2006/relationships/oleObject" Target="../embeddings/oleObject33.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vmlDrawing" Target="../drawings/vmlDrawing34.vml"/><Relationship Id="rId5" Type="http://schemas.openxmlformats.org/officeDocument/2006/relationships/image" Target="../media/image2.emf"/><Relationship Id="rId4" Type="http://schemas.openxmlformats.org/officeDocument/2006/relationships/oleObject" Target="../embeddings/oleObject34.bin"/></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35.vml"/><Relationship Id="rId6" Type="http://schemas.openxmlformats.org/officeDocument/2006/relationships/image" Target="../media/image6.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36.vml"/><Relationship Id="rId6" Type="http://schemas.openxmlformats.org/officeDocument/2006/relationships/image" Target="../media/image6.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68.xml"/><Relationship Id="rId7" Type="http://schemas.openxmlformats.org/officeDocument/2006/relationships/image" Target="../media/image6.emf"/><Relationship Id="rId2" Type="http://schemas.openxmlformats.org/officeDocument/2006/relationships/vmlDrawing" Target="../drawings/vmlDrawing37.vml"/><Relationship Id="rId1" Type="http://schemas.openxmlformats.org/officeDocument/2006/relationships/themeOverride" Target="../theme/themeOverride10.xml"/><Relationship Id="rId6" Type="http://schemas.openxmlformats.org/officeDocument/2006/relationships/oleObject" Target="../embeddings/oleObject37.bin"/><Relationship Id="rId5" Type="http://schemas.openxmlformats.org/officeDocument/2006/relationships/slideMaster" Target="../slideMasters/slideMaster1.xml"/><Relationship Id="rId4" Type="http://schemas.openxmlformats.org/officeDocument/2006/relationships/tags" Target="../tags/tag69.xml"/></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70.xml"/><Relationship Id="rId7" Type="http://schemas.openxmlformats.org/officeDocument/2006/relationships/image" Target="../media/image6.emf"/><Relationship Id="rId2" Type="http://schemas.openxmlformats.org/officeDocument/2006/relationships/vmlDrawing" Target="../drawings/vmlDrawing38.vml"/><Relationship Id="rId1" Type="http://schemas.openxmlformats.org/officeDocument/2006/relationships/themeOverride" Target="../theme/themeOverride11.xml"/><Relationship Id="rId6" Type="http://schemas.openxmlformats.org/officeDocument/2006/relationships/oleObject" Target="../embeddings/oleObject38.bin"/><Relationship Id="rId5" Type="http://schemas.openxmlformats.org/officeDocument/2006/relationships/slideMaster" Target="../slideMasters/slideMaster1.xml"/><Relationship Id="rId4" Type="http://schemas.openxmlformats.org/officeDocument/2006/relationships/tags" Target="../tags/tag71.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72.xml"/><Relationship Id="rId7" Type="http://schemas.openxmlformats.org/officeDocument/2006/relationships/image" Target="../media/image6.emf"/><Relationship Id="rId2" Type="http://schemas.openxmlformats.org/officeDocument/2006/relationships/vmlDrawing" Target="../drawings/vmlDrawing39.vml"/><Relationship Id="rId1" Type="http://schemas.openxmlformats.org/officeDocument/2006/relationships/themeOverride" Target="../theme/themeOverride12.xml"/><Relationship Id="rId6" Type="http://schemas.openxmlformats.org/officeDocument/2006/relationships/oleObject" Target="../embeddings/oleObject39.bin"/><Relationship Id="rId5" Type="http://schemas.openxmlformats.org/officeDocument/2006/relationships/slideMaster" Target="../slideMasters/slideMaster1.xml"/><Relationship Id="rId4" Type="http://schemas.openxmlformats.org/officeDocument/2006/relationships/tags" Target="../tags/tag73.xml"/></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74.xml"/><Relationship Id="rId7" Type="http://schemas.openxmlformats.org/officeDocument/2006/relationships/image" Target="../media/image6.emf"/><Relationship Id="rId2" Type="http://schemas.openxmlformats.org/officeDocument/2006/relationships/vmlDrawing" Target="../drawings/vmlDrawing40.vml"/><Relationship Id="rId1" Type="http://schemas.openxmlformats.org/officeDocument/2006/relationships/themeOverride" Target="../theme/themeOverride13.xml"/><Relationship Id="rId6" Type="http://schemas.openxmlformats.org/officeDocument/2006/relationships/oleObject" Target="../embeddings/oleObject40.bin"/><Relationship Id="rId5" Type="http://schemas.openxmlformats.org/officeDocument/2006/relationships/slideMaster" Target="../slideMasters/slideMaster1.xml"/><Relationship Id="rId4" Type="http://schemas.openxmlformats.org/officeDocument/2006/relationships/tags" Target="../tags/tag75.xml"/></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76.xml"/><Relationship Id="rId7" Type="http://schemas.openxmlformats.org/officeDocument/2006/relationships/image" Target="../media/image6.emf"/><Relationship Id="rId2" Type="http://schemas.openxmlformats.org/officeDocument/2006/relationships/vmlDrawing" Target="../drawings/vmlDrawing41.vml"/><Relationship Id="rId1" Type="http://schemas.openxmlformats.org/officeDocument/2006/relationships/themeOverride" Target="../theme/themeOverride14.xml"/><Relationship Id="rId6" Type="http://schemas.openxmlformats.org/officeDocument/2006/relationships/oleObject" Target="../embeddings/oleObject41.bin"/><Relationship Id="rId5" Type="http://schemas.openxmlformats.org/officeDocument/2006/relationships/slideMaster" Target="../slideMasters/slideMaster1.xml"/><Relationship Id="rId4" Type="http://schemas.openxmlformats.org/officeDocument/2006/relationships/tags" Target="../tags/tag77.xml"/></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78.xml"/><Relationship Id="rId7" Type="http://schemas.openxmlformats.org/officeDocument/2006/relationships/image" Target="../media/image6.emf"/><Relationship Id="rId2" Type="http://schemas.openxmlformats.org/officeDocument/2006/relationships/vmlDrawing" Target="../drawings/vmlDrawing42.vml"/><Relationship Id="rId1" Type="http://schemas.openxmlformats.org/officeDocument/2006/relationships/themeOverride" Target="../theme/themeOverride15.xml"/><Relationship Id="rId6" Type="http://schemas.openxmlformats.org/officeDocument/2006/relationships/oleObject" Target="../embeddings/oleObject42.bin"/><Relationship Id="rId5" Type="http://schemas.openxmlformats.org/officeDocument/2006/relationships/slideMaster" Target="../slideMasters/slideMaster1.xml"/><Relationship Id="rId4" Type="http://schemas.openxmlformats.org/officeDocument/2006/relationships/tags" Target="../tags/tag79.xml"/></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80.xml"/><Relationship Id="rId7" Type="http://schemas.openxmlformats.org/officeDocument/2006/relationships/image" Target="../media/image19.emf"/><Relationship Id="rId2" Type="http://schemas.openxmlformats.org/officeDocument/2006/relationships/vmlDrawing" Target="../drawings/vmlDrawing43.vml"/><Relationship Id="rId1" Type="http://schemas.openxmlformats.org/officeDocument/2006/relationships/themeOverride" Target="../theme/themeOverride16.xml"/><Relationship Id="rId6" Type="http://schemas.openxmlformats.org/officeDocument/2006/relationships/oleObject" Target="../embeddings/oleObject43.bin"/><Relationship Id="rId5" Type="http://schemas.openxmlformats.org/officeDocument/2006/relationships/slideMaster" Target="../slideMasters/slideMaster1.xml"/><Relationship Id="rId4" Type="http://schemas.openxmlformats.org/officeDocument/2006/relationships/tags" Target="../tags/tag81.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18.png"/><Relationship Id="rId2" Type="http://schemas.openxmlformats.org/officeDocument/2006/relationships/tags" Target="../tags/tag82.xml"/><Relationship Id="rId1" Type="http://schemas.openxmlformats.org/officeDocument/2006/relationships/vmlDrawing" Target="../drawings/vmlDrawing44.vml"/><Relationship Id="rId6" Type="http://schemas.openxmlformats.org/officeDocument/2006/relationships/image" Target="../media/image6.emf"/><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84.xml"/><Relationship Id="rId7" Type="http://schemas.openxmlformats.org/officeDocument/2006/relationships/image" Target="../media/image6.emf"/><Relationship Id="rId2" Type="http://schemas.openxmlformats.org/officeDocument/2006/relationships/vmlDrawing" Target="../drawings/vmlDrawing45.vml"/><Relationship Id="rId1" Type="http://schemas.openxmlformats.org/officeDocument/2006/relationships/themeOverride" Target="../theme/themeOverride17.xml"/><Relationship Id="rId6" Type="http://schemas.openxmlformats.org/officeDocument/2006/relationships/oleObject" Target="../embeddings/oleObject45.bin"/><Relationship Id="rId5" Type="http://schemas.openxmlformats.org/officeDocument/2006/relationships/slideMaster" Target="../slideMasters/slideMaster1.xml"/><Relationship Id="rId4" Type="http://schemas.openxmlformats.org/officeDocument/2006/relationships/tags" Target="../tags/tag85.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21.png"/><Relationship Id="rId2" Type="http://schemas.openxmlformats.org/officeDocument/2006/relationships/tags" Target="../tags/tag86.xml"/><Relationship Id="rId1" Type="http://schemas.openxmlformats.org/officeDocument/2006/relationships/vmlDrawing" Target="../drawings/vmlDrawing46.vml"/><Relationship Id="rId6" Type="http://schemas.openxmlformats.org/officeDocument/2006/relationships/image" Target="../media/image6.emf"/><Relationship Id="rId5" Type="http://schemas.openxmlformats.org/officeDocument/2006/relationships/oleObject" Target="../embeddings/oleObject46.bin"/><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88.xml"/><Relationship Id="rId7" Type="http://schemas.openxmlformats.org/officeDocument/2006/relationships/image" Target="../media/image6.emf"/><Relationship Id="rId2" Type="http://schemas.openxmlformats.org/officeDocument/2006/relationships/vmlDrawing" Target="../drawings/vmlDrawing47.vml"/><Relationship Id="rId1" Type="http://schemas.openxmlformats.org/officeDocument/2006/relationships/themeOverride" Target="../theme/themeOverride18.xml"/><Relationship Id="rId6" Type="http://schemas.openxmlformats.org/officeDocument/2006/relationships/oleObject" Target="../embeddings/oleObject47.bin"/><Relationship Id="rId5" Type="http://schemas.openxmlformats.org/officeDocument/2006/relationships/slideMaster" Target="../slideMasters/slideMaster1.xml"/><Relationship Id="rId4" Type="http://schemas.openxmlformats.org/officeDocument/2006/relationships/tags" Target="../tags/tag89.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22.png"/><Relationship Id="rId2" Type="http://schemas.openxmlformats.org/officeDocument/2006/relationships/tags" Target="../tags/tag90.xml"/><Relationship Id="rId1" Type="http://schemas.openxmlformats.org/officeDocument/2006/relationships/vmlDrawing" Target="../drawings/vmlDrawing48.vml"/><Relationship Id="rId6" Type="http://schemas.openxmlformats.org/officeDocument/2006/relationships/image" Target="../media/image6.emf"/><Relationship Id="rId5" Type="http://schemas.openxmlformats.org/officeDocument/2006/relationships/oleObject" Target="../embeddings/oleObject48.bin"/><Relationship Id="rId4"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92.xml"/><Relationship Id="rId7" Type="http://schemas.openxmlformats.org/officeDocument/2006/relationships/image" Target="../media/image6.emf"/><Relationship Id="rId2" Type="http://schemas.openxmlformats.org/officeDocument/2006/relationships/vmlDrawing" Target="../drawings/vmlDrawing49.vml"/><Relationship Id="rId1" Type="http://schemas.openxmlformats.org/officeDocument/2006/relationships/themeOverride" Target="../theme/themeOverride19.xml"/><Relationship Id="rId6" Type="http://schemas.openxmlformats.org/officeDocument/2006/relationships/oleObject" Target="../embeddings/oleObject49.bin"/><Relationship Id="rId5" Type="http://schemas.openxmlformats.org/officeDocument/2006/relationships/slideMaster" Target="../slideMasters/slideMaster1.xml"/><Relationship Id="rId4" Type="http://schemas.openxmlformats.org/officeDocument/2006/relationships/tags" Target="../tags/tag93.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image" Target="../media/image22.png"/><Relationship Id="rId2" Type="http://schemas.openxmlformats.org/officeDocument/2006/relationships/tags" Target="../tags/tag94.xml"/><Relationship Id="rId1" Type="http://schemas.openxmlformats.org/officeDocument/2006/relationships/vmlDrawing" Target="../drawings/vmlDrawing50.vml"/><Relationship Id="rId6" Type="http://schemas.openxmlformats.org/officeDocument/2006/relationships/image" Target="../media/image6.emf"/><Relationship Id="rId5" Type="http://schemas.openxmlformats.org/officeDocument/2006/relationships/oleObject" Target="../embeddings/oleObject50.bin"/><Relationship Id="rId4"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16.png"/><Relationship Id="rId2" Type="http://schemas.openxmlformats.org/officeDocument/2006/relationships/vmlDrawing" Target="../drawings/vmlDrawing51.vml"/><Relationship Id="rId1" Type="http://schemas.openxmlformats.org/officeDocument/2006/relationships/themeOverride" Target="../theme/themeOverride20.xml"/><Relationship Id="rId6" Type="http://schemas.openxmlformats.org/officeDocument/2006/relationships/image" Target="../media/image1.emf"/><Relationship Id="rId5" Type="http://schemas.openxmlformats.org/officeDocument/2006/relationships/oleObject" Target="../embeddings/oleObject51.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7.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9.vml"/><Relationship Id="rId5" Type="http://schemas.openxmlformats.org/officeDocument/2006/relationships/image" Target="../media/image7.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543340744"/>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95421"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1" i="0" baseline="0" dirty="0">
              <a:solidFill>
                <a:srgbClr val="FFFFFF"/>
              </a:solidFill>
              <a:latin typeface="Arial" panose="020B0604020202020204" pitchFamily="34" charset="0"/>
              <a:ea typeface="+mj-ea"/>
              <a:cs typeface="+mj-cs"/>
              <a:sym typeface="Arial" panose="020B0604020202020204" pitchFamily="34" charset="0"/>
            </a:endParaRPr>
          </a:p>
        </p:txBody>
      </p:sp>
      <p:pic>
        <p:nvPicPr>
          <p:cNvPr id="8" name="Picture 7"/>
          <p:cNvPicPr>
            <a:picLocks noChangeAspect="1"/>
          </p:cNvPicPr>
          <p:nvPr userDrawn="1"/>
        </p:nvPicPr>
        <p:blipFill>
          <a:blip r:embed="rId7"/>
          <a:stretch>
            <a:fillRect/>
          </a:stretch>
        </p:blipFill>
        <p:spPr>
          <a:xfrm>
            <a:off x="0" y="0"/>
            <a:ext cx="9144000" cy="5143500"/>
          </a:xfrm>
          <a:prstGeom prst="rect">
            <a:avLst/>
          </a:prstGeom>
        </p:spPr>
      </p:pic>
      <p:sp>
        <p:nvSpPr>
          <p:cNvPr id="18" name="Freeform 17"/>
          <p:cNvSpPr/>
          <p:nvPr userDrawn="1"/>
        </p:nvSpPr>
        <p:spPr>
          <a:xfrm>
            <a:off x="0" y="1261465"/>
            <a:ext cx="4586368" cy="3882035"/>
          </a:xfrm>
          <a:custGeom>
            <a:avLst/>
            <a:gdLst>
              <a:gd name="connsiteX0" fmla="*/ 1271697 w 4586368"/>
              <a:gd name="connsiteY0" fmla="*/ 0 h 3882035"/>
              <a:gd name="connsiteX1" fmla="*/ 4586368 w 4586368"/>
              <a:gd name="connsiteY1" fmla="*/ 3314670 h 3882035"/>
              <a:gd name="connsiteX2" fmla="*/ 4019003 w 4586368"/>
              <a:gd name="connsiteY2" fmla="*/ 3882035 h 3882035"/>
              <a:gd name="connsiteX3" fmla="*/ 0 w 4586368"/>
              <a:gd name="connsiteY3" fmla="*/ 3882035 h 3882035"/>
              <a:gd name="connsiteX4" fmla="*/ 0 w 4586368"/>
              <a:gd name="connsiteY4" fmla="*/ 1271697 h 3882035"/>
              <a:gd name="connsiteX5" fmla="*/ 1271697 w 4586368"/>
              <a:gd name="connsiteY5" fmla="*/ 0 h 388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6368" h="3882035">
                <a:moveTo>
                  <a:pt x="1271697" y="0"/>
                </a:moveTo>
                <a:lnTo>
                  <a:pt x="4586368" y="3314670"/>
                </a:lnTo>
                <a:lnTo>
                  <a:pt x="4019003" y="3882035"/>
                </a:lnTo>
                <a:lnTo>
                  <a:pt x="0" y="3882035"/>
                </a:lnTo>
                <a:lnTo>
                  <a:pt x="0" y="1271697"/>
                </a:lnTo>
                <a:lnTo>
                  <a:pt x="1271697" y="0"/>
                </a:lnTo>
                <a:close/>
              </a:path>
            </a:pathLst>
          </a:cu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pic>
        <p:nvPicPr>
          <p:cNvPr id="9" name="Graphic 9">
            <a:extLst>
              <a:ext uri="{FF2B5EF4-FFF2-40B4-BE49-F238E27FC236}">
                <a16:creationId xmlns:a16="http://schemas.microsoft.com/office/drawing/2014/main" id="{9DEE8F0E-B114-407F-AAE5-47907DAE4A16}"/>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85748" y="229710"/>
            <a:ext cx="1656000" cy="340486"/>
          </a:xfrm>
          <a:prstGeom prst="rect">
            <a:avLst/>
          </a:prstGeom>
        </p:spPr>
      </p:pic>
      <p:sp>
        <p:nvSpPr>
          <p:cNvPr id="19" name="Title 8"/>
          <p:cNvSpPr>
            <a:spLocks noGrp="1"/>
          </p:cNvSpPr>
          <p:nvPr>
            <p:ph type="title" hasCustomPrompt="1"/>
          </p:nvPr>
        </p:nvSpPr>
        <p:spPr>
          <a:xfrm>
            <a:off x="0" y="2939141"/>
            <a:ext cx="4572000" cy="1219474"/>
          </a:xfrm>
        </p:spPr>
        <p:txBody>
          <a:bodyPr lIns="356616" tIns="356616" rIns="356616" bIns="356616" anchor="ctr"/>
          <a:lstStyle>
            <a:lvl1pPr>
              <a:lnSpc>
                <a:spcPct val="80000"/>
              </a:lnSpc>
              <a:spcAft>
                <a:spcPts val="600"/>
              </a:spcAft>
              <a:defRPr sz="4000">
                <a:solidFill>
                  <a:schemeClr val="bg1"/>
                </a:solidFill>
              </a:defRPr>
            </a:lvl1pPr>
          </a:lstStyle>
          <a:p>
            <a:r>
              <a:rPr lang="en-US" dirty="0"/>
              <a:t>Title</a:t>
            </a:r>
          </a:p>
        </p:txBody>
      </p:sp>
    </p:spTree>
    <p:extLst>
      <p:ext uri="{BB962C8B-B14F-4D97-AF65-F5344CB8AC3E}">
        <p14:creationId xmlns:p14="http://schemas.microsoft.com/office/powerpoint/2010/main" val="2087609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dirty="0"/>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auto">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dirty="0"/>
              <a:t> </a:t>
            </a:r>
            <a:endParaRPr lang="en-GB" dirty="0"/>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auto">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dirty="0"/>
              <a:t> </a:t>
            </a:r>
            <a:endParaRPr lang="en-GB" dirty="0"/>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a:xfrm>
            <a:off x="4846035" y="1851623"/>
            <a:ext cx="1440000" cy="1440000"/>
          </a:xfrm>
          <a:prstGeom prst="flowChartDecision">
            <a:avLst/>
          </a:prstGeom>
          <a:solidFill>
            <a:schemeClr val="bg1"/>
          </a:solidFill>
        </p:spPr>
        <p:txBody>
          <a:bodyPr>
            <a:noAutofit/>
          </a:bodyPr>
          <a:lstStyle>
            <a:lvl1pPr>
              <a:defRPr sz="1400"/>
            </a:lvl1pPr>
          </a:lstStyle>
          <a:p>
            <a:r>
              <a:rPr lang="en-US" dirty="0"/>
              <a:t> </a:t>
            </a:r>
            <a:endParaRPr lang="en-GB" dirty="0"/>
          </a:p>
        </p:txBody>
      </p:sp>
      <p:pic>
        <p:nvPicPr>
          <p:cNvPr id="25" name="Graphic 24">
            <a:extLst>
              <a:ext uri="{FF2B5EF4-FFF2-40B4-BE49-F238E27FC236}">
                <a16:creationId xmlns:a16="http://schemas.microsoft.com/office/drawing/2014/main" id="{D45BF049-76A9-444A-BE2F-250E57294856}"/>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
        <p:nvSpPr>
          <p:cNvPr id="9"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sz="1800" b="1">
                <a:solidFill>
                  <a:schemeClr val="bg1"/>
                </a:solidFill>
              </a:defRPr>
            </a:lvl1pPr>
            <a:lvl2pPr marL="82550" indent="-82550">
              <a:buNone/>
              <a:defRPr sz="1600">
                <a:solidFill>
                  <a:schemeClr val="bg1"/>
                </a:solidFill>
              </a:defRPr>
            </a:lvl2pPr>
          </a:lstStyle>
          <a:p>
            <a:pPr lvl="0"/>
            <a:r>
              <a:rPr lang="en-US" dirty="0"/>
              <a:t>Name</a:t>
            </a:r>
          </a:p>
          <a:p>
            <a:pPr lvl="1"/>
            <a:r>
              <a:rPr lang="en-US" dirty="0"/>
              <a:t>Date</a:t>
            </a:r>
            <a:endParaRPr lang="en-GB" dirty="0"/>
          </a:p>
        </p:txBody>
      </p:sp>
    </p:spTree>
    <p:extLst>
      <p:ext uri="{BB962C8B-B14F-4D97-AF65-F5344CB8AC3E}">
        <p14:creationId xmlns:p14="http://schemas.microsoft.com/office/powerpoint/2010/main" val="22528111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dirty="0"/>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auto">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dirty="0"/>
              <a:t> </a:t>
            </a:r>
            <a:endParaRPr lang="en-GB" dirty="0"/>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auto">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dirty="0"/>
              <a:t> </a:t>
            </a:r>
            <a:endParaRPr lang="en-GB" dirty="0"/>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a:xfrm>
            <a:off x="4846035" y="1851623"/>
            <a:ext cx="1440000" cy="1440000"/>
          </a:xfrm>
          <a:prstGeom prst="flowChartDecision">
            <a:avLst/>
          </a:prstGeom>
          <a:solidFill>
            <a:schemeClr val="bg1"/>
          </a:solidFill>
        </p:spPr>
        <p:txBody>
          <a:bodyPr>
            <a:noAutofit/>
          </a:bodyPr>
          <a:lstStyle>
            <a:lvl1pPr>
              <a:defRPr sz="1400"/>
            </a:lvl1pPr>
          </a:lstStyle>
          <a:p>
            <a:r>
              <a:rPr lang="en-US" dirty="0"/>
              <a:t> </a:t>
            </a:r>
            <a:endParaRPr lang="en-GB" dirty="0"/>
          </a:p>
        </p:txBody>
      </p:sp>
      <p:pic>
        <p:nvPicPr>
          <p:cNvPr id="31" name="Graphic 30">
            <a:extLst>
              <a:ext uri="{FF2B5EF4-FFF2-40B4-BE49-F238E27FC236}">
                <a16:creationId xmlns:a16="http://schemas.microsoft.com/office/drawing/2014/main" id="{743C6D98-1722-4E05-929E-AB343311CA20}"/>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
        <p:nvSpPr>
          <p:cNvPr id="9"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sz="1800" b="1">
                <a:solidFill>
                  <a:schemeClr val="bg1"/>
                </a:solidFill>
              </a:defRPr>
            </a:lvl1pPr>
            <a:lvl2pPr marL="82550" indent="-82550">
              <a:buNone/>
              <a:defRPr sz="1600">
                <a:solidFill>
                  <a:schemeClr val="bg1"/>
                </a:solidFill>
              </a:defRPr>
            </a:lvl2pPr>
          </a:lstStyle>
          <a:p>
            <a:pPr lvl="0"/>
            <a:r>
              <a:rPr lang="en-US" dirty="0"/>
              <a:t>Name</a:t>
            </a:r>
          </a:p>
          <a:p>
            <a:pPr lvl="1"/>
            <a:r>
              <a:rPr lang="en-US" dirty="0"/>
              <a:t>Date</a:t>
            </a:r>
            <a:endParaRPr lang="en-GB" dirty="0"/>
          </a:p>
        </p:txBody>
      </p:sp>
    </p:spTree>
    <p:extLst>
      <p:ext uri="{BB962C8B-B14F-4D97-AF65-F5344CB8AC3E}">
        <p14:creationId xmlns:p14="http://schemas.microsoft.com/office/powerpoint/2010/main" val="1684850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marL="0" indent="0">
              <a:spcAft>
                <a:spcPts val="0"/>
              </a:spcAft>
              <a:buNone/>
              <a:defRPr lang="en-GB" sz="1800" b="0" dirty="0">
                <a:solidFill>
                  <a:schemeClr val="bg1"/>
                </a:solidFill>
                <a:latin typeface="+mj-lt"/>
                <a:ea typeface="+mj-ea"/>
                <a:cs typeface="+mj-cs"/>
              </a:defRPr>
            </a:lvl2pPr>
          </a:lstStyle>
          <a:p>
            <a:pPr lvl="0"/>
            <a:r>
              <a:rPr lang="en-US" dirty="0"/>
              <a:t>Title</a:t>
            </a:r>
          </a:p>
          <a:p>
            <a:pPr lvl="1"/>
            <a:r>
              <a:rPr lang="en-US" dirty="0"/>
              <a:t>Sub heading</a:t>
            </a:r>
            <a:endParaRPr lang="en-GB" dirty="0"/>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dirty="0"/>
              <a:t>1</a:t>
            </a:r>
            <a:endParaRPr lang="en-GB" dirty="0"/>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auto">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dirty="0"/>
              <a:t> </a:t>
            </a:r>
            <a:endParaRPr lang="en-GB" dirty="0"/>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28459765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dirty="0"/>
              <a:t>1</a:t>
            </a:r>
            <a:endParaRPr lang="en-GB" dirty="0"/>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auto">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dirty="0"/>
              <a:t> </a:t>
            </a:r>
            <a:endParaRPr lang="en-GB" dirty="0"/>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
        <p:nvSpPr>
          <p:cNvPr id="10"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marL="0" indent="0">
              <a:spcAft>
                <a:spcPts val="0"/>
              </a:spcAft>
              <a:buNone/>
              <a:defRPr lang="en-GB" sz="1800" b="0" dirty="0">
                <a:solidFill>
                  <a:schemeClr val="bg1"/>
                </a:solidFill>
                <a:latin typeface="+mj-lt"/>
                <a:ea typeface="+mj-ea"/>
                <a:cs typeface="+mj-cs"/>
              </a:defRPr>
            </a:lvl2pPr>
          </a:lstStyle>
          <a:p>
            <a:pPr lvl="0"/>
            <a:r>
              <a:rPr lang="en-US" dirty="0"/>
              <a:t>Title</a:t>
            </a:r>
          </a:p>
          <a:p>
            <a:pPr lvl="1"/>
            <a:r>
              <a:rPr lang="en-US" dirty="0"/>
              <a:t>Sub heading</a:t>
            </a:r>
            <a:endParaRPr lang="en-GB" dirty="0"/>
          </a:p>
        </p:txBody>
      </p:sp>
    </p:spTree>
    <p:extLst>
      <p:ext uri="{BB962C8B-B14F-4D97-AF65-F5344CB8AC3E}">
        <p14:creationId xmlns:p14="http://schemas.microsoft.com/office/powerpoint/2010/main" val="904015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306626423"/>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97468"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322780" y="267573"/>
            <a:ext cx="8497370" cy="387798"/>
          </a:xfrm>
        </p:spPr>
        <p:txBody>
          <a:bodyPr/>
          <a:lstStyle>
            <a:lvl1pPr>
              <a:defRPr sz="2800">
                <a:latin typeface="+mj-lt"/>
                <a:ea typeface="+mj-ea"/>
                <a:cs typeface="+mj-cs"/>
                <a:sym typeface="+mj-lt"/>
              </a:defRPr>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322780" y="1564222"/>
            <a:ext cx="8497370" cy="3066848"/>
          </a:xfrm>
        </p:spPr>
        <p:txBody>
          <a:bodyPr/>
          <a:lstStyle>
            <a:lvl1pPr>
              <a:lnSpc>
                <a:spcPct val="100000"/>
              </a:lnSpc>
              <a:spcBef>
                <a:spcPts val="0"/>
              </a:spcBef>
              <a:spcAft>
                <a:spcPts val="0"/>
              </a:spcAft>
              <a:defRPr sz="1500">
                <a:latin typeface="+mn-lt"/>
                <a:ea typeface="+mn-ea"/>
                <a:cs typeface="+mn-cs"/>
                <a:sym typeface="+mn-lt"/>
              </a:defRPr>
            </a:lvl1pPr>
            <a:lvl2pPr>
              <a:lnSpc>
                <a:spcPct val="100000"/>
              </a:lnSpc>
              <a:spcBef>
                <a:spcPts val="0"/>
              </a:spcBef>
              <a:spcAft>
                <a:spcPts val="0"/>
              </a:spcAft>
              <a:defRPr sz="1500">
                <a:latin typeface="+mn-lt"/>
                <a:ea typeface="+mn-ea"/>
                <a:cs typeface="+mn-cs"/>
                <a:sym typeface="+mn-lt"/>
              </a:defRPr>
            </a:lvl2pPr>
            <a:lvl3pPr>
              <a:lnSpc>
                <a:spcPct val="100000"/>
              </a:lnSpc>
              <a:spcBef>
                <a:spcPts val="0"/>
              </a:spcBef>
              <a:spcAft>
                <a:spcPts val="0"/>
              </a:spcAft>
              <a:defRPr sz="1500">
                <a:latin typeface="+mn-lt"/>
                <a:ea typeface="+mn-ea"/>
                <a:cs typeface="+mn-cs"/>
                <a:sym typeface="+mn-lt"/>
              </a:defRPr>
            </a:lvl3pPr>
            <a:lvl4pPr>
              <a:lnSpc>
                <a:spcPct val="100000"/>
              </a:lnSpc>
              <a:spcBef>
                <a:spcPts val="0"/>
              </a:spcBef>
              <a:spcAft>
                <a:spcPts val="0"/>
              </a:spcAft>
              <a:defRPr sz="2100">
                <a:latin typeface="+mn-lt"/>
                <a:ea typeface="+mn-ea"/>
                <a:cs typeface="+mn-cs"/>
                <a:sym typeface="+mn-lt"/>
              </a:defRPr>
            </a:lvl4pPr>
            <a:lvl5pPr>
              <a:lnSpc>
                <a:spcPct val="100000"/>
              </a:lnSpc>
              <a:spcBef>
                <a:spcPts val="0"/>
              </a:spcBef>
              <a:spcAft>
                <a:spcPts val="0"/>
              </a:spcAft>
              <a:defRPr sz="2100">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spTree>
    <p:extLst>
      <p:ext uri="{BB962C8B-B14F-4D97-AF65-F5344CB8AC3E}">
        <p14:creationId xmlns:p14="http://schemas.microsoft.com/office/powerpoint/2010/main" val="14105861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92701022"/>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98494"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8" name="Rectangle 7"/>
          <p:cNvSpPr/>
          <p:nvPr userDrawn="1"/>
        </p:nvSpPr>
        <p:spPr bwMode="ltGray">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dirty="0"/>
          </a:p>
        </p:txBody>
      </p:sp>
      <p:sp>
        <p:nvSpPr>
          <p:cNvPr id="9" name="Title 1"/>
          <p:cNvSpPr>
            <a:spLocks noGrp="1"/>
          </p:cNvSpPr>
          <p:nvPr>
            <p:ph type="title" hasCustomPrompt="1"/>
          </p:nvPr>
        </p:nvSpPr>
        <p:spPr bwMode="ltGray">
          <a:xfrm>
            <a:off x="472500" y="1158205"/>
            <a:ext cx="2589300" cy="1121846"/>
          </a:xfrm>
          <a:noFill/>
        </p:spPr>
        <p:txBody>
          <a:bodyPr wrap="square" lIns="0" tIns="0" rIns="320040" bIns="0" anchor="b">
            <a:noAutofit/>
          </a:bodyPr>
          <a:lstStyle>
            <a:lvl1pPr>
              <a:defRPr sz="2000">
                <a:solidFill>
                  <a:schemeClr val="accent1"/>
                </a:solidFill>
                <a:latin typeface="+mj-lt"/>
                <a:ea typeface="+mj-ea"/>
                <a:cs typeface="+mj-cs"/>
                <a:sym typeface="+mj-lt"/>
              </a:defRPr>
            </a:lvl1pPr>
          </a:lstStyle>
          <a:p>
            <a:r>
              <a:rPr lang="en-US" dirty="0"/>
              <a:t>Click to add title</a:t>
            </a:r>
          </a:p>
        </p:txBody>
      </p:sp>
      <p:sp>
        <p:nvSpPr>
          <p:cNvPr id="11"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t>National Grid </a:t>
            </a:r>
          </a:p>
        </p:txBody>
      </p:sp>
    </p:spTree>
    <p:extLst>
      <p:ext uri="{BB962C8B-B14F-4D97-AF65-F5344CB8AC3E}">
        <p14:creationId xmlns:p14="http://schemas.microsoft.com/office/powerpoint/2010/main" val="1870657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rgbClr val="00148C"/>
            </a:gs>
            <a:gs pos="100000">
              <a:srgbClr val="000A46"/>
            </a:gs>
          </a:gsLst>
          <a:lin ang="8100000" scaled="1"/>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593714760"/>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99518"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hasCustomPrompt="1"/>
          </p:nvPr>
        </p:nvSpPr>
        <p:spPr bwMode="blackWhite">
          <a:xfrm>
            <a:off x="963558" y="2001031"/>
            <a:ext cx="7215368" cy="2400770"/>
          </a:xfrm>
          <a:prstGeom prst="rect">
            <a:avLst/>
          </a:prstGeom>
          <a:ln w="9525">
            <a:solidFill>
              <a:schemeClr val="bg1"/>
            </a:solidFill>
          </a:ln>
          <a:extLst/>
        </p:spPr>
        <p:txBody>
          <a:bodyPr lIns="274320" tIns="274320" rIns="274320" bIns="137160" anchor="b">
            <a:noAutofit/>
          </a:bodyPr>
          <a:lstStyle>
            <a:lvl1pPr marL="0" algn="l" defTabSz="685783" rtl="0" eaLnBrk="1" fontAlgn="auto" latinLnBrk="0" hangingPunct="1">
              <a:lnSpc>
                <a:spcPts val="4500"/>
              </a:lnSpc>
              <a:spcBef>
                <a:spcPts val="0"/>
              </a:spcBef>
              <a:spcAft>
                <a:spcPts val="0"/>
              </a:spcAft>
              <a:defRPr lang="en-US" sz="4000" kern="1200" baseline="0" dirty="0">
                <a:solidFill>
                  <a:schemeClr val="bg1"/>
                </a:solidFill>
                <a:latin typeface="+mj-lt"/>
                <a:ea typeface="+mj-ea"/>
                <a:cs typeface="+mj-cs"/>
                <a:sym typeface="+mj-lt"/>
              </a:defRPr>
            </a:lvl1pPr>
          </a:lstStyle>
          <a:p>
            <a:r>
              <a:rPr lang="en-US" dirty="0"/>
              <a:t>Click to add big statement text</a:t>
            </a:r>
          </a:p>
        </p:txBody>
      </p:sp>
      <p:sp>
        <p:nvSpPr>
          <p:cNvPr id="4" name="TextBox 3"/>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59" name="Rectangle 58"/>
          <p:cNvSpPr/>
          <p:nvPr userDrawn="1"/>
        </p:nvSpPr>
        <p:spPr bwMode="white">
          <a:xfrm>
            <a:off x="963557" y="1071098"/>
            <a:ext cx="710754" cy="710754"/>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11"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38856663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rgbClr val="00148C"/>
            </a:gs>
            <a:gs pos="100000">
              <a:srgbClr val="000A46"/>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27214257"/>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00541"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5" name="TextBox 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47" name="Title 1"/>
          <p:cNvSpPr>
            <a:spLocks noGrp="1"/>
          </p:cNvSpPr>
          <p:nvPr>
            <p:ph type="title" hasCustomPrompt="1"/>
          </p:nvPr>
        </p:nvSpPr>
        <p:spPr bwMode="blackWhite">
          <a:xfrm>
            <a:off x="472500" y="2870100"/>
            <a:ext cx="8202600" cy="1530900"/>
          </a:xfrm>
        </p:spPr>
        <p:txBody>
          <a:bodyPr anchor="t">
            <a:noAutofit/>
          </a:bodyPr>
          <a:lstStyle>
            <a:lvl1pPr>
              <a:defRPr sz="4000">
                <a:solidFill>
                  <a:schemeClr val="bg1"/>
                </a:solidFill>
                <a:latin typeface="+mj-lt"/>
                <a:ea typeface="+mj-ea"/>
                <a:cs typeface="+mj-cs"/>
                <a:sym typeface="+mj-lt"/>
              </a:defRPr>
            </a:lvl1pPr>
          </a:lstStyle>
          <a:p>
            <a:r>
              <a:rPr lang="en-US" dirty="0"/>
              <a:t>Click to add big statement text</a:t>
            </a:r>
          </a:p>
        </p:txBody>
      </p:sp>
      <p:cxnSp>
        <p:nvCxnSpPr>
          <p:cNvPr id="148" name="Straight Connector 147"/>
          <p:cNvCxnSpPr/>
          <p:nvPr userDrawn="1"/>
        </p:nvCxnSpPr>
        <p:spPr bwMode="white">
          <a:xfrm>
            <a:off x="464174" y="2760012"/>
            <a:ext cx="8682228"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22280947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rgbClr val="00148C"/>
            </a:gs>
            <a:gs pos="100000">
              <a:srgbClr val="000A46"/>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30579255"/>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01566"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pic>
        <p:nvPicPr>
          <p:cNvPr id="16" name="Picture 15"/>
          <p:cNvPicPr>
            <a:picLocks noChangeAspect="1"/>
          </p:cNvPicPr>
          <p:nvPr userDrawn="1"/>
        </p:nvPicPr>
        <p:blipFill rotWithShape="1">
          <a:blip r:embed="rId7" cstate="screen">
            <a:extLst>
              <a:ext uri="{28A0092B-C50C-407E-A947-70E740481C1C}">
                <a14:useLocalDpi xmlns:a14="http://schemas.microsoft.com/office/drawing/2010/main"/>
              </a:ext>
            </a:extLst>
          </a:blip>
          <a:srcRect l="29398" t="8741" r="101" b="27"/>
          <a:stretch/>
        </p:blipFill>
        <p:spPr bwMode="ltGray">
          <a:xfrm flipV="1">
            <a:off x="3048747" y="0"/>
            <a:ext cx="312713" cy="5143500"/>
          </a:xfrm>
          <a:prstGeom prst="rect">
            <a:avLst/>
          </a:prstGeom>
        </p:spPr>
      </p:pic>
      <p:sp>
        <p:nvSpPr>
          <p:cNvPr id="17"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5"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6" name="Rectangle 25"/>
          <p:cNvSpPr/>
          <p:nvPr userDrawn="1"/>
        </p:nvSpPr>
        <p:spPr bwMode="white">
          <a:xfrm>
            <a:off x="1" y="0"/>
            <a:ext cx="3059631"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322780" y="2010828"/>
            <a:ext cx="2495632" cy="1121846"/>
          </a:xfrm>
          <a:prstGeom prst="rect">
            <a:avLst/>
          </a:prstGeom>
        </p:spPr>
        <p:txBody>
          <a:bodyPr anchor="ctr">
            <a:noAutofit/>
          </a:bodyPr>
          <a:lstStyle>
            <a:lvl1pPr>
              <a:defRPr sz="2000">
                <a:solidFill>
                  <a:schemeClr val="accent1"/>
                </a:solidFill>
                <a:latin typeface="+mj-lt"/>
                <a:ea typeface="+mj-ea"/>
                <a:cs typeface="+mj-cs"/>
                <a:sym typeface="+mj-lt"/>
              </a:defRPr>
            </a:lvl1pPr>
          </a:lstStyle>
          <a:p>
            <a:r>
              <a:rPr lang="en-US" dirty="0"/>
              <a:t>Click to add title</a:t>
            </a:r>
          </a:p>
        </p:txBody>
      </p:sp>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t>National Grid </a:t>
            </a:r>
          </a:p>
        </p:txBody>
      </p:sp>
    </p:spTree>
    <p:extLst>
      <p:ext uri="{BB962C8B-B14F-4D97-AF65-F5344CB8AC3E}">
        <p14:creationId xmlns:p14="http://schemas.microsoft.com/office/powerpoint/2010/main" val="2638231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rgbClr val="00148C"/>
            </a:gs>
            <a:gs pos="100000">
              <a:srgbClr val="000A46"/>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78024314"/>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02590"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mj-cs"/>
              <a:sym typeface="Arial" panose="020B0604020202020204" pitchFamily="34" charset="0"/>
            </a:endParaRPr>
          </a:p>
        </p:txBody>
      </p:sp>
      <p:pic>
        <p:nvPicPr>
          <p:cNvPr id="10" name="Picture 9"/>
          <p:cNvPicPr>
            <a:picLocks noChangeAspect="1"/>
          </p:cNvPicPr>
          <p:nvPr userDrawn="1"/>
        </p:nvPicPr>
        <p:blipFill rotWithShape="1">
          <a:blip r:embed="rId7" cstate="screen">
            <a:extLst>
              <a:ext uri="{28A0092B-C50C-407E-A947-70E740481C1C}">
                <a14:useLocalDpi xmlns:a14="http://schemas.microsoft.com/office/drawing/2010/main"/>
              </a:ext>
            </a:extLst>
          </a:blip>
          <a:srcRect l="29398" t="8741" r="101" b="27"/>
          <a:stretch/>
        </p:blipFill>
        <p:spPr bwMode="ltGray">
          <a:xfrm flipV="1">
            <a:off x="5374206" y="0"/>
            <a:ext cx="312713" cy="5143500"/>
          </a:xfrm>
          <a:prstGeom prst="rect">
            <a:avLst/>
          </a:prstGeom>
        </p:spPr>
      </p:pic>
      <p:sp>
        <p:nvSpPr>
          <p:cNvPr id="13" name="Rectangle 12"/>
          <p:cNvSpPr/>
          <p:nvPr userDrawn="1"/>
        </p:nvSpPr>
        <p:spPr bwMode="white">
          <a:xfrm>
            <a:off x="1" y="0"/>
            <a:ext cx="5378967"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17" name="TextBox 16"/>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322780" y="267573"/>
            <a:ext cx="4842320" cy="3877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800" b="1" i="0" u="none" kern="1200" spc="0">
                <a:solidFill>
                  <a:schemeClr val="accent1"/>
                </a:solidFill>
                <a:latin typeface="+mj-lt"/>
                <a:ea typeface="+mj-ea"/>
                <a:cs typeface="+mj-cs"/>
                <a:sym typeface="+mj-lt"/>
              </a:defRPr>
            </a:lvl1pPr>
          </a:lstStyle>
          <a:p>
            <a:pPr lvl="0"/>
            <a:r>
              <a:rPr lang="en-US" dirty="0"/>
              <a:t>Click to add title</a:t>
            </a:r>
          </a:p>
        </p:txBody>
      </p:sp>
      <p:sp>
        <p:nvSpPr>
          <p:cNvPr id="14"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t>National Grid </a:t>
            </a:r>
          </a:p>
        </p:txBody>
      </p:sp>
    </p:spTree>
    <p:extLst>
      <p:ext uri="{BB962C8B-B14F-4D97-AF65-F5344CB8AC3E}">
        <p14:creationId xmlns:p14="http://schemas.microsoft.com/office/powerpoint/2010/main" val="35505907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521501199"/>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96447"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dirty="0"/>
          </a:p>
        </p:txBody>
      </p:sp>
      <p:sp>
        <p:nvSpPr>
          <p:cNvPr id="7"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sp>
        <p:nvSpPr>
          <p:cNvPr id="5" name="Title 4"/>
          <p:cNvSpPr>
            <a:spLocks noGrp="1"/>
          </p:cNvSpPr>
          <p:nvPr>
            <p:ph type="title" hasCustomPrompt="1"/>
          </p:nvPr>
        </p:nvSpPr>
        <p:spPr>
          <a:xfrm>
            <a:off x="322780" y="267573"/>
            <a:ext cx="8497370" cy="2769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000" b="1" i="0" u="none" kern="1200" spc="0">
                <a:solidFill>
                  <a:schemeClr val="accent1"/>
                </a:solidFill>
                <a:latin typeface="+mj-lt"/>
                <a:ea typeface="+mj-ea"/>
                <a:cs typeface="+mj-cs"/>
                <a:sym typeface="+mj-lt"/>
              </a:defRPr>
            </a:lvl1pPr>
          </a:lstStyle>
          <a:p>
            <a:pPr lvl="0"/>
            <a:r>
              <a:rPr lang="en-US" dirty="0"/>
              <a:t>Click to add title</a:t>
            </a:r>
          </a:p>
        </p:txBody>
      </p:sp>
    </p:spTree>
    <p:extLst>
      <p:ext uri="{BB962C8B-B14F-4D97-AF65-F5344CB8AC3E}">
        <p14:creationId xmlns:p14="http://schemas.microsoft.com/office/powerpoint/2010/main" val="27455350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rgbClr val="00148C"/>
            </a:gs>
            <a:gs pos="100000">
              <a:srgbClr val="000A46"/>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3793913882"/>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03614"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pic>
        <p:nvPicPr>
          <p:cNvPr id="10" name="Picture 9"/>
          <p:cNvPicPr>
            <a:picLocks noChangeAspect="1"/>
          </p:cNvPicPr>
          <p:nvPr userDrawn="1"/>
        </p:nvPicPr>
        <p:blipFill rotWithShape="1">
          <a:blip r:embed="rId8" cstate="screen">
            <a:extLst>
              <a:ext uri="{28A0092B-C50C-407E-A947-70E740481C1C}">
                <a14:useLocalDpi xmlns:a14="http://schemas.microsoft.com/office/drawing/2010/main"/>
              </a:ext>
            </a:extLst>
          </a:blip>
          <a:srcRect l="29398" t="8741" r="101" b="27"/>
          <a:stretch/>
        </p:blipFill>
        <p:spPr bwMode="ltGray">
          <a:xfrm flipH="1">
            <a:off x="2753303" y="0"/>
            <a:ext cx="312713" cy="5143500"/>
          </a:xfrm>
          <a:prstGeom prst="rect">
            <a:avLst/>
          </a:prstGeom>
        </p:spPr>
      </p:pic>
      <p:sp>
        <p:nvSpPr>
          <p:cNvPr id="11" name="Title 4"/>
          <p:cNvSpPr>
            <a:spLocks noGrp="1"/>
          </p:cNvSpPr>
          <p:nvPr>
            <p:ph type="title" hasCustomPrompt="1"/>
          </p:nvPr>
        </p:nvSpPr>
        <p:spPr>
          <a:xfrm>
            <a:off x="322780" y="2010828"/>
            <a:ext cx="2495632" cy="1121846"/>
          </a:xfrm>
          <a:prstGeom prst="rect">
            <a:avLst/>
          </a:prstGeom>
        </p:spPr>
        <p:txBody>
          <a:bodyPr anchor="ctr">
            <a:noAutofit/>
          </a:bodyPr>
          <a:lstStyle>
            <a:lvl1pPr>
              <a:defRPr sz="2000">
                <a:solidFill>
                  <a:schemeClr val="bg1"/>
                </a:solidFill>
                <a:latin typeface="+mj-lt"/>
                <a:ea typeface="+mj-ea"/>
                <a:cs typeface="+mj-cs"/>
                <a:sym typeface="+mj-lt"/>
              </a:defRPr>
            </a:lvl1pPr>
          </a:lstStyle>
          <a:p>
            <a:r>
              <a:rPr lang="en-US" dirty="0"/>
              <a:t>Click to add title</a:t>
            </a:r>
          </a:p>
        </p:txBody>
      </p:sp>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6"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1204825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rgbClr val="00148C"/>
            </a:gs>
            <a:gs pos="100000">
              <a:srgbClr val="000A46"/>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4108912892"/>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04638"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6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12" name="Rectangle 11"/>
          <p:cNvSpPr/>
          <p:nvPr userDrawn="1"/>
        </p:nvSpPr>
        <p:spPr>
          <a:xfrm>
            <a:off x="4572000" y="0"/>
            <a:ext cx="4572000" cy="51435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4569017"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dirty="0"/>
              <a:t>Click icon below to insert an image or remove this placeholder to use the whitespace in another way</a:t>
            </a:r>
          </a:p>
        </p:txBody>
      </p:sp>
      <p:pic>
        <p:nvPicPr>
          <p:cNvPr id="11" name="Picture 10"/>
          <p:cNvPicPr>
            <a:picLocks noChangeAspect="1"/>
          </p:cNvPicPr>
          <p:nvPr userDrawn="1"/>
        </p:nvPicPr>
        <p:blipFill rotWithShape="1">
          <a:blip r:embed="rId8" cstate="screen">
            <a:extLst>
              <a:ext uri="{28A0092B-C50C-407E-A947-70E740481C1C}">
                <a14:useLocalDpi xmlns:a14="http://schemas.microsoft.com/office/drawing/2010/main"/>
              </a:ext>
            </a:extLst>
          </a:blip>
          <a:srcRect l="29398" t="8741" r="101" b="27"/>
          <a:stretch/>
        </p:blipFill>
        <p:spPr bwMode="ltGray">
          <a:xfrm flipH="1">
            <a:off x="4267188" y="0"/>
            <a:ext cx="312713" cy="5143500"/>
          </a:xfrm>
          <a:prstGeom prst="rect">
            <a:avLst/>
          </a:prstGeom>
        </p:spPr>
      </p:pic>
      <p:sp>
        <p:nvSpPr>
          <p:cNvPr id="14" name="Title 1"/>
          <p:cNvSpPr>
            <a:spLocks noGrp="1"/>
          </p:cNvSpPr>
          <p:nvPr>
            <p:ph type="title" hasCustomPrompt="1"/>
          </p:nvPr>
        </p:nvSpPr>
        <p:spPr bwMode="black">
          <a:xfrm>
            <a:off x="322780" y="1339200"/>
            <a:ext cx="3441020" cy="2465100"/>
          </a:xfrm>
          <a:prstGeom prst="rect">
            <a:avLst/>
          </a:prstGeom>
          <a:noFill/>
        </p:spPr>
        <p:txBody>
          <a:bodyPr wrap="square" lIns="0" tIns="0" rIns="320040" bIns="0" anchor="ctr">
            <a:noAutofit/>
          </a:bodyPr>
          <a:lstStyle>
            <a:lvl1pPr>
              <a:defRPr sz="3600">
                <a:solidFill>
                  <a:schemeClr val="bg1"/>
                </a:solidFill>
                <a:latin typeface="+mj-lt"/>
                <a:ea typeface="+mj-ea"/>
                <a:cs typeface="+mj-cs"/>
                <a:sym typeface="+mj-lt"/>
              </a:defRPr>
            </a:lvl1pPr>
          </a:lstStyle>
          <a:p>
            <a:r>
              <a:rPr lang="en-US" dirty="0"/>
              <a:t>Click to add title</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1"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sp>
        <p:nvSpPr>
          <p:cNvPr id="18"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24082534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rgbClr val="00148C"/>
            </a:gs>
            <a:gs pos="100000">
              <a:srgbClr val="000A46"/>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825602191"/>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05662"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6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10" name="Rectangle 9"/>
          <p:cNvSpPr/>
          <p:nvPr userDrawn="1"/>
        </p:nvSpPr>
        <p:spPr bwMode="gray">
          <a:xfrm>
            <a:off x="5864659" y="0"/>
            <a:ext cx="3279343"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5865020"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pic>
        <p:nvPicPr>
          <p:cNvPr id="9" name="Picture 8"/>
          <p:cNvPicPr>
            <a:picLocks noChangeAspect="1"/>
          </p:cNvPicPr>
          <p:nvPr userDrawn="1"/>
        </p:nvPicPr>
        <p:blipFill rotWithShape="1">
          <a:blip r:embed="rId8" cstate="screen">
            <a:extLst>
              <a:ext uri="{28A0092B-C50C-407E-A947-70E740481C1C}">
                <a14:useLocalDpi xmlns:a14="http://schemas.microsoft.com/office/drawing/2010/main"/>
              </a:ext>
            </a:extLst>
          </a:blip>
          <a:srcRect l="29398" t="8741" r="101" b="27"/>
          <a:stretch/>
        </p:blipFill>
        <p:spPr bwMode="ltGray">
          <a:xfrm flipH="1">
            <a:off x="5557388" y="0"/>
            <a:ext cx="312713" cy="5143500"/>
          </a:xfrm>
          <a:prstGeom prst="rect">
            <a:avLst/>
          </a:prstGeom>
        </p:spPr>
      </p:pic>
      <p:sp>
        <p:nvSpPr>
          <p:cNvPr id="12"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5" name="Copyright" hidden="1"/>
          <p:cNvSpPr txBox="1"/>
          <p:nvPr userDrawn="1"/>
        </p:nvSpPr>
        <p:spPr>
          <a:xfrm rot="16200000">
            <a:off x="7115177" y="2937969"/>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sp>
        <p:nvSpPr>
          <p:cNvPr id="14" name="Title 1"/>
          <p:cNvSpPr>
            <a:spLocks noGrp="1"/>
          </p:cNvSpPr>
          <p:nvPr>
            <p:ph type="title" hasCustomPrompt="1"/>
          </p:nvPr>
        </p:nvSpPr>
        <p:spPr bwMode="blackWhite">
          <a:xfrm>
            <a:off x="322780" y="1353488"/>
            <a:ext cx="4835384" cy="2465100"/>
          </a:xfrm>
          <a:prstGeom prst="rect">
            <a:avLst/>
          </a:prstGeom>
        </p:spPr>
        <p:txBody>
          <a:bodyPr anchor="ctr">
            <a:noAutofit/>
          </a:bodyPr>
          <a:lstStyle>
            <a:lvl1pPr>
              <a:defRPr sz="3600">
                <a:solidFill>
                  <a:schemeClr val="bg1"/>
                </a:solidFill>
                <a:latin typeface="+mj-lt"/>
                <a:ea typeface="+mj-ea"/>
                <a:cs typeface="+mj-cs"/>
                <a:sym typeface="+mj-lt"/>
              </a:defRPr>
            </a:lvl1pPr>
          </a:lstStyle>
          <a:p>
            <a:r>
              <a:rPr lang="en-US" dirty="0"/>
              <a:t>Click to edit title</a:t>
            </a:r>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
        <p:nvSpPr>
          <p:cNvPr id="17"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34915383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3614431177"/>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06686"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16"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322780" y="2073154"/>
            <a:ext cx="2008700" cy="985733"/>
          </a:xfrm>
          <a:prstGeom prst="rect">
            <a:avLst/>
          </a:prstGeom>
        </p:spPr>
        <p:txBody>
          <a:bodyPr anchor="ctr">
            <a:noAutofit/>
          </a:bodyPr>
          <a:lstStyle>
            <a:lvl1pPr>
              <a:defRPr sz="2000" baseline="0">
                <a:solidFill>
                  <a:schemeClr val="accent1"/>
                </a:solidFill>
                <a:latin typeface="+mj-lt"/>
                <a:ea typeface="+mj-ea"/>
                <a:cs typeface="+mj-cs"/>
                <a:sym typeface="+mj-lt"/>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2349331" y="2692800"/>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
        <p:nvSpPr>
          <p:cNvPr id="13"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t>National Grid </a:t>
            </a:r>
          </a:p>
        </p:txBody>
      </p:sp>
    </p:spTree>
    <p:extLst>
      <p:ext uri="{BB962C8B-B14F-4D97-AF65-F5344CB8AC3E}">
        <p14:creationId xmlns:p14="http://schemas.microsoft.com/office/powerpoint/2010/main" val="36659145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406665225"/>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07710"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16" name="Freeform 14"/>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322780" y="2073154"/>
            <a:ext cx="2008700" cy="985733"/>
          </a:xfrm>
        </p:spPr>
        <p:txBody>
          <a:bodyPr anchor="ctr" anchorCtr="0">
            <a:noAutofit/>
          </a:bodyPr>
          <a:lstStyle>
            <a:lvl1pPr>
              <a:defRPr sz="2000" baseline="0">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pic>
        <p:nvPicPr>
          <p:cNvPr id="9" name="Picture 8"/>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rot="120000">
            <a:off x="1630981" y="2552122"/>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19811077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92368514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08734" name="think-cell Slide" r:id="rId6" imgW="324" imgH="324" progId="TCLayout.ActiveDocument.1">
                  <p:embed/>
                </p:oleObj>
              </mc:Choice>
              <mc:Fallback>
                <p:oleObj name="think-cell Slide" r:id="rId6" imgW="324" imgH="324" progId="TCLayout.ActiveDocument.1">
                  <p:embed/>
                  <p:pic>
                    <p:nvPicPr>
                      <p:cNvPr id="0" name=""/>
                      <p:cNvPicPr/>
                      <p:nvPr/>
                    </p:nvPicPr>
                    <p:blipFill>
                      <a:blip r:embed="rId7"/>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6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5" name="TextBox 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2"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13" name="Pentagon 3"/>
          <p:cNvSpPr/>
          <p:nvPr userDrawn="1"/>
        </p:nvSpPr>
        <p:spPr bwMode="white">
          <a:xfrm>
            <a:off x="1" y="0"/>
            <a:ext cx="407019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322780" y="1339200"/>
            <a:ext cx="3196397" cy="2465100"/>
          </a:xfrm>
          <a:prstGeom prst="rect">
            <a:avLst/>
          </a:prstGeom>
        </p:spPr>
        <p:txBody>
          <a:bodyPr anchor="ctr">
            <a:noAutofit/>
          </a:bodyPr>
          <a:lstStyle>
            <a:lvl1pPr>
              <a:defRPr sz="3600" b="1">
                <a:solidFill>
                  <a:schemeClr val="accent1"/>
                </a:solidFill>
                <a:latin typeface="+mj-lt"/>
                <a:ea typeface="+mj-ea"/>
                <a:cs typeface="+mj-cs"/>
                <a:sym typeface="+mj-lt"/>
              </a:defRPr>
            </a:lvl1pPr>
          </a:lstStyle>
          <a:p>
            <a:r>
              <a:rPr lang="en-US" dirty="0"/>
              <a:t>Click to add title</a:t>
            </a:r>
          </a:p>
        </p:txBody>
      </p:sp>
      <p:pic>
        <p:nvPicPr>
          <p:cNvPr id="15" name="Picture 14"/>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3436145"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
        <p:nvSpPr>
          <p:cNvPr id="16"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t>National Grid </a:t>
            </a:r>
          </a:p>
        </p:txBody>
      </p:sp>
    </p:spTree>
    <p:extLst>
      <p:ext uri="{BB962C8B-B14F-4D97-AF65-F5344CB8AC3E}">
        <p14:creationId xmlns:p14="http://schemas.microsoft.com/office/powerpoint/2010/main" val="353153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14661682"/>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09758"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6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13" name="Pentagon 3"/>
          <p:cNvSpPr/>
          <p:nvPr userDrawn="1"/>
        </p:nvSpPr>
        <p:spPr bwMode="white">
          <a:xfrm>
            <a:off x="1" y="0"/>
            <a:ext cx="4070190" cy="5143500"/>
          </a:xfrm>
          <a:prstGeom prst="homePlate">
            <a:avLst>
              <a:gd name="adj" fmla="val 12939"/>
            </a:avLst>
          </a:pr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dirty="0">
              <a:solidFill>
                <a:prstClr val="white"/>
              </a:solidFill>
              <a:sym typeface="+mn-lt"/>
            </a:endParaRPr>
          </a:p>
        </p:txBody>
      </p:sp>
      <p:sp>
        <p:nvSpPr>
          <p:cNvPr id="14" name="Title 1"/>
          <p:cNvSpPr>
            <a:spLocks noGrp="1"/>
          </p:cNvSpPr>
          <p:nvPr>
            <p:ph type="title" hasCustomPrompt="1"/>
          </p:nvPr>
        </p:nvSpPr>
        <p:spPr>
          <a:xfrm>
            <a:off x="322780" y="1339200"/>
            <a:ext cx="3196397" cy="2465100"/>
          </a:xfrm>
          <a:prstGeom prst="rect">
            <a:avLst/>
          </a:prstGeom>
        </p:spPr>
        <p:txBody>
          <a:bodyPr anchor="ctr">
            <a:noAutofit/>
          </a:bodyPr>
          <a:lstStyle>
            <a:lvl1pPr>
              <a:defRPr sz="3600" b="1">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pic>
        <p:nvPicPr>
          <p:cNvPr id="9" name="Picture 8"/>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2683545" y="2562226"/>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3522658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2540759734"/>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10782"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8" name="Date Placeholder 7"/>
          <p:cNvSpPr>
            <a:spLocks noGrp="1"/>
          </p:cNvSpPr>
          <p:nvPr>
            <p:ph type="dt" sz="half" idx="16"/>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4" name="Pentagon 8"/>
          <p:cNvSpPr/>
          <p:nvPr userDrawn="1"/>
        </p:nvSpPr>
        <p:spPr bwMode="white">
          <a:xfrm>
            <a:off x="1" y="0"/>
            <a:ext cx="477266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322780" y="267573"/>
            <a:ext cx="3654956" cy="3877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800" b="1" i="0" u="none" kern="1200" spc="0">
                <a:solidFill>
                  <a:schemeClr val="accent1"/>
                </a:solidFill>
                <a:latin typeface="+mj-lt"/>
                <a:ea typeface="+mj-ea"/>
                <a:cs typeface="+mj-cs"/>
                <a:sym typeface="+mj-lt"/>
              </a:defRPr>
            </a:lvl1pPr>
          </a:lstStyle>
          <a:p>
            <a:pPr lvl="0"/>
            <a:r>
              <a:rPr lang="en-US" dirty="0"/>
              <a:t>Click to add title</a:t>
            </a:r>
          </a:p>
        </p:txBody>
      </p:sp>
      <p:pic>
        <p:nvPicPr>
          <p:cNvPr id="9" name="Picture 8"/>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
        <p:nvSpPr>
          <p:cNvPr id="13"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t>National Grid </a:t>
            </a:r>
          </a:p>
        </p:txBody>
      </p:sp>
    </p:spTree>
    <p:extLst>
      <p:ext uri="{BB962C8B-B14F-4D97-AF65-F5344CB8AC3E}">
        <p14:creationId xmlns:p14="http://schemas.microsoft.com/office/powerpoint/2010/main" val="25768019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0035045"/>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11806"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14" name="Pentagon 8"/>
          <p:cNvSpPr/>
          <p:nvPr userDrawn="1"/>
        </p:nvSpPr>
        <p:spPr bwMode="white">
          <a:xfrm>
            <a:off x="1" y="0"/>
            <a:ext cx="4772660" cy="5143500"/>
          </a:xfrm>
          <a:prstGeom prst="homePlate">
            <a:avLst>
              <a:gd name="adj" fmla="val 12939"/>
            </a:avLst>
          </a:pr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dirty="0">
              <a:solidFill>
                <a:prstClr val="white"/>
              </a:solidFill>
              <a:sym typeface="+mn-lt"/>
            </a:endParaRPr>
          </a:p>
        </p:txBody>
      </p:sp>
      <p:sp>
        <p:nvSpPr>
          <p:cNvPr id="16" name="Title 2"/>
          <p:cNvSpPr>
            <a:spLocks noGrp="1"/>
          </p:cNvSpPr>
          <p:nvPr>
            <p:ph type="title" hasCustomPrompt="1"/>
          </p:nvPr>
        </p:nvSpPr>
        <p:spPr>
          <a:xfrm>
            <a:off x="322780" y="267573"/>
            <a:ext cx="3654956" cy="430887"/>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800" b="1" i="0" u="none" kern="1200" spc="0">
                <a:solidFill>
                  <a:srgbClr val="FFFFFF"/>
                </a:solidFill>
                <a:latin typeface="+mj-lt"/>
                <a:ea typeface="+mj-ea"/>
                <a:cs typeface="+mj-cs"/>
                <a:sym typeface="+mj-lt"/>
              </a:defRPr>
            </a:lvl1pPr>
          </a:lstStyle>
          <a:p>
            <a:pPr lvl="0"/>
            <a:r>
              <a:rPr lang="en-US" dirty="0"/>
              <a:t>Click to add title</a:t>
            </a:r>
          </a:p>
        </p:txBody>
      </p:sp>
      <p:sp>
        <p:nvSpPr>
          <p:cNvPr id="12"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pic>
        <p:nvPicPr>
          <p:cNvPr id="9" name="Picture 8"/>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rot="120000">
            <a:off x="3345130" y="2555854"/>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
        <p:nvSpPr>
          <p:cNvPr id="17"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1205250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2146391870"/>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12831"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12" name="Freeform 18"/>
          <p:cNvSpPr/>
          <p:nvPr userDrawn="1"/>
        </p:nvSpPr>
        <p:spPr bwMode="white">
          <a:xfrm>
            <a:off x="1"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322780" y="267573"/>
            <a:ext cx="4842320" cy="430887"/>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800" b="1" i="0" u="none" kern="1200" spc="0">
                <a:solidFill>
                  <a:schemeClr val="accent1"/>
                </a:solidFill>
                <a:latin typeface="+mj-lt"/>
                <a:ea typeface="+mj-ea"/>
                <a:cs typeface="+mj-cs"/>
                <a:sym typeface="+mj-lt"/>
              </a:defRPr>
            </a:lvl1pPr>
          </a:lstStyle>
          <a:p>
            <a:pPr lvl="0"/>
            <a:r>
              <a:rPr lang="en-US" dirty="0"/>
              <a:t>Click to add title</a:t>
            </a:r>
          </a:p>
        </p:txBody>
      </p:sp>
      <p:pic>
        <p:nvPicPr>
          <p:cNvPr id="16" name="Picture 15"/>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5617755"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
        <p:nvSpPr>
          <p:cNvPr id="18"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t>National Grid </a:t>
            </a:r>
          </a:p>
        </p:txBody>
      </p:sp>
    </p:spTree>
    <p:extLst>
      <p:ext uri="{BB962C8B-B14F-4D97-AF65-F5344CB8AC3E}">
        <p14:creationId xmlns:p14="http://schemas.microsoft.com/office/powerpoint/2010/main" val="2278520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720931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7580" name="think-cell Slide" r:id="rId5" imgW="286" imgH="286" progId="TCLayout.ActiveDocument.1">
                  <p:embed/>
                </p:oleObj>
              </mc:Choice>
              <mc:Fallback>
                <p:oleObj name="think-cell Slide" r:id="rId5" imgW="286" imgH="28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a:xfrm>
            <a:off x="322780" y="267573"/>
            <a:ext cx="8497370" cy="276999"/>
          </a:xfrm>
        </p:spPr>
        <p:txBody>
          <a:bodyPr/>
          <a:lstStyle>
            <a:lvl1pPr>
              <a:defRPr sz="2000"/>
            </a:lvl1pPr>
          </a:lstStyle>
          <a:p>
            <a:r>
              <a:rPr lang="en-US" dirty="0"/>
              <a:t>Click to edit Master title style</a:t>
            </a:r>
            <a:endParaRPr lang="en-GB" dirty="0"/>
          </a:p>
        </p:txBody>
      </p:sp>
    </p:spTree>
    <p:extLst>
      <p:ext uri="{BB962C8B-B14F-4D97-AF65-F5344CB8AC3E}">
        <p14:creationId xmlns:p14="http://schemas.microsoft.com/office/powerpoint/2010/main" val="3120803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26235271"/>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13855"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12" name="Freeform 18"/>
          <p:cNvSpPr/>
          <p:nvPr userDrawn="1"/>
        </p:nvSpPr>
        <p:spPr bwMode="white">
          <a:xfrm>
            <a:off x="1"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dirty="0">
              <a:solidFill>
                <a:prstClr val="white"/>
              </a:solidFill>
              <a:sym typeface="+mn-lt"/>
            </a:endParaRPr>
          </a:p>
        </p:txBody>
      </p:sp>
      <p:sp>
        <p:nvSpPr>
          <p:cNvPr id="11" name="Title 3"/>
          <p:cNvSpPr>
            <a:spLocks noGrp="1"/>
          </p:cNvSpPr>
          <p:nvPr>
            <p:ph type="title" hasCustomPrompt="1"/>
          </p:nvPr>
        </p:nvSpPr>
        <p:spPr>
          <a:xfrm>
            <a:off x="322780" y="267573"/>
            <a:ext cx="4842320" cy="430887"/>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800" b="1" i="0" u="none" kern="1200" spc="0">
                <a:solidFill>
                  <a:srgbClr val="FFFFFF"/>
                </a:solidFill>
                <a:latin typeface="+mj-lt"/>
                <a:ea typeface="+mj-ea"/>
                <a:cs typeface="+mj-cs"/>
                <a:sym typeface="+mj-lt"/>
              </a:defRPr>
            </a:lvl1pPr>
          </a:lstStyle>
          <a:p>
            <a:pPr lvl="0"/>
            <a:r>
              <a:rPr lang="en-US" dirty="0"/>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pic>
        <p:nvPicPr>
          <p:cNvPr id="9" name="Picture 8"/>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rot="120000">
            <a:off x="4925722" y="2555854"/>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
        <p:nvSpPr>
          <p:cNvPr id="14"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3251142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3"/>
            </p:custDataLst>
            <p:extLst>
              <p:ext uri="{D42A27DB-BD31-4B8C-83A1-F6EECF244321}">
                <p14:modId xmlns:p14="http://schemas.microsoft.com/office/powerpoint/2010/main" val="486473823"/>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14879"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6" name="Rectangle 5"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8" name="Title 1"/>
          <p:cNvSpPr>
            <a:spLocks noGrp="1"/>
          </p:cNvSpPr>
          <p:nvPr>
            <p:ph type="title" hasCustomPrompt="1"/>
          </p:nvPr>
        </p:nvSpPr>
        <p:spPr>
          <a:xfrm>
            <a:off x="472500" y="2869751"/>
            <a:ext cx="8199900" cy="1204913"/>
          </a:xfrm>
        </p:spPr>
        <p:txBody>
          <a:bodyPr anchor="b">
            <a:noAutofit/>
          </a:bodyPr>
          <a:lstStyle>
            <a:lvl1pPr marL="0" algn="l" defTabSz="685783" rtl="0" eaLnBrk="1" fontAlgn="auto" latinLnBrk="0" hangingPunct="1">
              <a:lnSpc>
                <a:spcPts val="4500"/>
              </a:lnSpc>
              <a:spcBef>
                <a:spcPts val="0"/>
              </a:spcBef>
              <a:spcAft>
                <a:spcPts val="0"/>
              </a:spcAft>
              <a:defRPr lang="en-US" sz="4000" kern="1200" baseline="0" dirty="0">
                <a:solidFill>
                  <a:schemeClr val="bg1"/>
                </a:solidFill>
                <a:latin typeface="+mj-lt"/>
                <a:ea typeface="+mj-ea"/>
                <a:cs typeface="+mj-cs"/>
                <a:sym typeface="+mj-lt"/>
              </a:defRPr>
            </a:lvl1pPr>
          </a:lstStyle>
          <a:p>
            <a:r>
              <a:rPr lang="en-US" dirty="0"/>
              <a:t>Click to add big statement text</a:t>
            </a:r>
          </a:p>
        </p:txBody>
      </p:sp>
      <p:sp>
        <p:nvSpPr>
          <p:cNvPr id="11"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326637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059940599"/>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15903"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sp>
        <p:nvSpPr>
          <p:cNvPr id="6" name="Rectangle 5"/>
          <p:cNvSpPr/>
          <p:nvPr userDrawn="1"/>
        </p:nvSpPr>
        <p:spPr bwMode="white">
          <a:xfrm>
            <a:off x="472500" y="469106"/>
            <a:ext cx="699516" cy="69951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1"/>
            <a:ext cx="8199900" cy="1204913"/>
          </a:xfrm>
          <a:prstGeom prst="rect">
            <a:avLst/>
          </a:prstGeom>
        </p:spPr>
        <p:txBody>
          <a:bodyPr anchor="b">
            <a:noAutofit/>
          </a:bodyPr>
          <a:lstStyle>
            <a:lvl1pPr marL="0" algn="l" defTabSz="685783" rtl="0" eaLnBrk="1" fontAlgn="auto" latinLnBrk="0" hangingPunct="1">
              <a:lnSpc>
                <a:spcPts val="4500"/>
              </a:lnSpc>
              <a:spcBef>
                <a:spcPts val="0"/>
              </a:spcBef>
              <a:spcAft>
                <a:spcPts val="0"/>
              </a:spcAft>
              <a:defRPr lang="en-US" sz="4000" kern="1200" baseline="0" dirty="0">
                <a:solidFill>
                  <a:schemeClr val="accent1"/>
                </a:solidFill>
                <a:latin typeface="+mj-lt"/>
                <a:ea typeface="+mj-ea"/>
                <a:cs typeface="+mj-cs"/>
                <a:sym typeface="+mj-lt"/>
              </a:defRPr>
            </a:lvl1pPr>
          </a:lstStyle>
          <a:p>
            <a:r>
              <a:rPr lang="en-US" dirty="0"/>
              <a:t>Click to add big statement text</a:t>
            </a:r>
          </a:p>
        </p:txBody>
      </p:sp>
    </p:spTree>
    <p:extLst>
      <p:ext uri="{BB962C8B-B14F-4D97-AF65-F5344CB8AC3E}">
        <p14:creationId xmlns:p14="http://schemas.microsoft.com/office/powerpoint/2010/main" val="223054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24549990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16925"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cstate="screen">
            <a:extLst>
              <a:ext uri="{28A0092B-C50C-407E-A947-70E740481C1C}">
                <a14:useLocalDpi xmlns:a14="http://schemas.microsoft.com/office/drawing/2010/main"/>
              </a:ext>
            </a:extLst>
          </a:blip>
          <a:srcRect r="3634" b="1258"/>
          <a:stretch/>
        </p:blipFill>
        <p:spPr>
          <a:xfrm rot="16200000" flipH="1">
            <a:off x="5098097"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2"/>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accent1">
              <a:lumMod val="20000"/>
              <a:lumOff val="80000"/>
            </a:schemeClr>
          </a:solidFill>
          <a:ln>
            <a:noFill/>
          </a:ln>
          <a:effectLst/>
        </p:spPr>
        <p:txBody>
          <a:bodyPr vert="horz" wrap="square" lIns="68580" tIns="34290" rIns="68580" bIns="34290" numCol="1" anchor="t" anchorCtr="0" compatLnSpc="1">
            <a:prstTxWarp prst="textNoShape">
              <a:avLst/>
            </a:prstTxWarp>
            <a:noAutofit/>
          </a:bodyPr>
          <a:lstStyle/>
          <a:p>
            <a:endParaRPr lang="en-US" sz="1013" dirty="0">
              <a:latin typeface="+mn-lt"/>
              <a:ea typeface="+mn-ea"/>
              <a:cs typeface="+mn-cs"/>
              <a:sym typeface="+mn-lt"/>
            </a:endParaRPr>
          </a:p>
        </p:txBody>
      </p:sp>
      <p:sp>
        <p:nvSpPr>
          <p:cNvPr id="8"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34398609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985995552"/>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17951"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5" name="TextBox 4"/>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4" name="Title 3"/>
          <p:cNvSpPr>
            <a:spLocks noGrp="1"/>
          </p:cNvSpPr>
          <p:nvPr>
            <p:ph type="title" hasCustomPrompt="1"/>
          </p:nvPr>
        </p:nvSpPr>
        <p:spPr>
          <a:xfrm>
            <a:off x="322780" y="267573"/>
            <a:ext cx="8497370" cy="387798"/>
          </a:xfrm>
        </p:spPr>
        <p:txBody>
          <a:bodyPr/>
          <a:lstStyle>
            <a:lvl1pPr>
              <a:defRPr sz="2800">
                <a:solidFill>
                  <a:schemeClr val="bg1"/>
                </a:solidFill>
                <a:latin typeface="+mj-lt"/>
                <a:ea typeface="+mj-ea"/>
                <a:cs typeface="+mj-cs"/>
                <a:sym typeface="+mj-lt"/>
              </a:defRPr>
            </a:lvl1pPr>
          </a:lstStyle>
          <a:p>
            <a:r>
              <a:rPr lang="en-US" dirty="0"/>
              <a:t>Click to add title</a:t>
            </a:r>
          </a:p>
        </p:txBody>
      </p:sp>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3018184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69435756"/>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18974" name="think-cell Slide" r:id="rId4" imgW="352" imgH="355" progId="TCLayout.ActiveDocument.1">
                  <p:embed/>
                </p:oleObj>
              </mc:Choice>
              <mc:Fallback>
                <p:oleObj name="think-cell Slide" r:id="rId4" imgW="352" imgH="355" progId="TCLayout.ActiveDocument.1">
                  <p:embed/>
                  <p:pic>
                    <p:nvPicPr>
                      <p:cNvPr id="0" name=""/>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Date Placeholder 4"/>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spTree>
    <p:extLst>
      <p:ext uri="{BB962C8B-B14F-4D97-AF65-F5344CB8AC3E}">
        <p14:creationId xmlns:p14="http://schemas.microsoft.com/office/powerpoint/2010/main" val="4156101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881309814"/>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19997"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Tree>
    <p:extLst>
      <p:ext uri="{BB962C8B-B14F-4D97-AF65-F5344CB8AC3E}">
        <p14:creationId xmlns:p14="http://schemas.microsoft.com/office/powerpoint/2010/main" val="39165668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424764413"/>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21021" name="think-cell Slide" r:id="rId4" imgW="352" imgH="355" progId="TCLayout.ActiveDocument.1">
                  <p:embed/>
                </p:oleObj>
              </mc:Choice>
              <mc:Fallback>
                <p:oleObj name="think-cell Slide" r:id="rId4" imgW="352" imgH="355" progId="TCLayout.ActiveDocument.1">
                  <p:embed/>
                  <p:pic>
                    <p:nvPicPr>
                      <p:cNvPr id="0" name=""/>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10"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spTree>
    <p:extLst>
      <p:ext uri="{BB962C8B-B14F-4D97-AF65-F5344CB8AC3E}">
        <p14:creationId xmlns:p14="http://schemas.microsoft.com/office/powerpoint/2010/main" val="1041696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54160710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22045"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192" y="1192"/>
                        <a:ext cx="1190" cy="1190"/>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0704F238-3359-468F-8B64-BD992440F212}"/>
              </a:ext>
            </a:extLst>
          </p:cNvPr>
          <p:cNvGrpSpPr/>
          <p:nvPr userDrawn="1"/>
        </p:nvGrpSpPr>
        <p:grpSpPr>
          <a:xfrm>
            <a:off x="2105025" y="2051785"/>
            <a:ext cx="4933950" cy="1039932"/>
            <a:chOff x="2910342" y="325575"/>
            <a:chExt cx="5928968" cy="1249653"/>
          </a:xfrm>
        </p:grpSpPr>
        <p:sp>
          <p:nvSpPr>
            <p:cNvPr id="9" name="Freeform: Shape 30">
              <a:extLst>
                <a:ext uri="{FF2B5EF4-FFF2-40B4-BE49-F238E27FC236}">
                  <a16:creationId xmlns:a16="http://schemas.microsoft.com/office/drawing/2014/main" id="{AFE871AB-CF2E-4DAC-8C2D-963B97B314CA}"/>
                </a:ext>
              </a:extLst>
            </p:cNvPr>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dirty="0"/>
            </a:p>
          </p:txBody>
        </p:sp>
        <p:sp>
          <p:nvSpPr>
            <p:cNvPr id="10" name="Freeform: Shape 31">
              <a:extLst>
                <a:ext uri="{FF2B5EF4-FFF2-40B4-BE49-F238E27FC236}">
                  <a16:creationId xmlns:a16="http://schemas.microsoft.com/office/drawing/2014/main" id="{BC8C29B9-203B-435B-890E-73A70CA4C81F}"/>
                </a:ext>
              </a:extLst>
            </p:cNvPr>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dirty="0"/>
            </a:p>
          </p:txBody>
        </p:sp>
        <p:sp>
          <p:nvSpPr>
            <p:cNvPr id="11" name="Freeform: Shape 32">
              <a:extLst>
                <a:ext uri="{FF2B5EF4-FFF2-40B4-BE49-F238E27FC236}">
                  <a16:creationId xmlns:a16="http://schemas.microsoft.com/office/drawing/2014/main" id="{C707B5D5-B821-47CA-933A-D54DC178C7C5}"/>
                </a:ext>
              </a:extLst>
            </p:cNvPr>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12" name="Freeform: Shape 33">
              <a:extLst>
                <a:ext uri="{FF2B5EF4-FFF2-40B4-BE49-F238E27FC236}">
                  <a16:creationId xmlns:a16="http://schemas.microsoft.com/office/drawing/2014/main" id="{0D58047D-9689-487F-BFF5-02E48B2EA260}"/>
                </a:ext>
              </a:extLst>
            </p:cNvPr>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13" name="Freeform: Shape 34">
              <a:extLst>
                <a:ext uri="{FF2B5EF4-FFF2-40B4-BE49-F238E27FC236}">
                  <a16:creationId xmlns:a16="http://schemas.microsoft.com/office/drawing/2014/main" id="{2EE19533-4B41-4903-ADFA-1430E5FA3683}"/>
                </a:ext>
              </a:extLst>
            </p:cNvPr>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14" name="Freeform: Shape 35">
              <a:extLst>
                <a:ext uri="{FF2B5EF4-FFF2-40B4-BE49-F238E27FC236}">
                  <a16:creationId xmlns:a16="http://schemas.microsoft.com/office/drawing/2014/main" id="{F72D0F65-4955-4D3B-8293-898EC918883C}"/>
                </a:ext>
              </a:extLst>
            </p:cNvPr>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15" name="Freeform: Shape 36">
              <a:extLst>
                <a:ext uri="{FF2B5EF4-FFF2-40B4-BE49-F238E27FC236}">
                  <a16:creationId xmlns:a16="http://schemas.microsoft.com/office/drawing/2014/main" id="{AC4826A8-C9E9-49D9-AF7F-E3DC7BD67BD3}"/>
                </a:ext>
              </a:extLst>
            </p:cNvPr>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dirty="0"/>
            </a:p>
          </p:txBody>
        </p:sp>
        <p:sp>
          <p:nvSpPr>
            <p:cNvPr id="16" name="Freeform: Shape 37">
              <a:extLst>
                <a:ext uri="{FF2B5EF4-FFF2-40B4-BE49-F238E27FC236}">
                  <a16:creationId xmlns:a16="http://schemas.microsoft.com/office/drawing/2014/main" id="{9CCCC674-E4E6-46F9-9914-F12E382E2222}"/>
                </a:ext>
              </a:extLst>
            </p:cNvPr>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dirty="0"/>
            </a:p>
          </p:txBody>
        </p:sp>
        <p:sp>
          <p:nvSpPr>
            <p:cNvPr id="17" name="Freeform: Shape 38">
              <a:extLst>
                <a:ext uri="{FF2B5EF4-FFF2-40B4-BE49-F238E27FC236}">
                  <a16:creationId xmlns:a16="http://schemas.microsoft.com/office/drawing/2014/main" id="{A53A8048-4F2C-4389-90D8-AD6670C2E937}"/>
                </a:ext>
              </a:extLst>
            </p:cNvPr>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dirty="0"/>
            </a:p>
          </p:txBody>
        </p:sp>
        <p:sp>
          <p:nvSpPr>
            <p:cNvPr id="18" name="Freeform: Shape 39">
              <a:extLst>
                <a:ext uri="{FF2B5EF4-FFF2-40B4-BE49-F238E27FC236}">
                  <a16:creationId xmlns:a16="http://schemas.microsoft.com/office/drawing/2014/main" id="{91191415-0ECC-4572-B26D-B095FEB85F29}"/>
                </a:ext>
              </a:extLst>
            </p:cNvPr>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dirty="0"/>
            </a:p>
          </p:txBody>
        </p:sp>
        <p:sp>
          <p:nvSpPr>
            <p:cNvPr id="19" name="Freeform: Shape 40">
              <a:extLst>
                <a:ext uri="{FF2B5EF4-FFF2-40B4-BE49-F238E27FC236}">
                  <a16:creationId xmlns:a16="http://schemas.microsoft.com/office/drawing/2014/main" id="{AACB428A-70CC-49C9-9815-49643EC9A0FD}"/>
                </a:ext>
              </a:extLst>
            </p:cNvPr>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dirty="0"/>
            </a:p>
          </p:txBody>
        </p:sp>
        <p:sp>
          <p:nvSpPr>
            <p:cNvPr id="20" name="Freeform: Shape 41">
              <a:extLst>
                <a:ext uri="{FF2B5EF4-FFF2-40B4-BE49-F238E27FC236}">
                  <a16:creationId xmlns:a16="http://schemas.microsoft.com/office/drawing/2014/main" id="{3861F017-D2F7-4800-923F-F093966A4640}"/>
                </a:ext>
              </a:extLst>
            </p:cNvPr>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21" name="Freeform: Shape 42">
              <a:extLst>
                <a:ext uri="{FF2B5EF4-FFF2-40B4-BE49-F238E27FC236}">
                  <a16:creationId xmlns:a16="http://schemas.microsoft.com/office/drawing/2014/main" id="{EC217B49-70CC-4D78-AED0-18A9A28B3500}"/>
                </a:ext>
              </a:extLst>
            </p:cNvPr>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22" name="Freeform: Shape 43">
              <a:extLst>
                <a:ext uri="{FF2B5EF4-FFF2-40B4-BE49-F238E27FC236}">
                  <a16:creationId xmlns:a16="http://schemas.microsoft.com/office/drawing/2014/main" id="{7021449B-89FF-4452-B2AC-A01CC925A3F6}"/>
                </a:ext>
              </a:extLst>
            </p:cNvPr>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dirty="0"/>
            </a:p>
          </p:txBody>
        </p:sp>
        <p:sp>
          <p:nvSpPr>
            <p:cNvPr id="23" name="Freeform: Shape 44">
              <a:extLst>
                <a:ext uri="{FF2B5EF4-FFF2-40B4-BE49-F238E27FC236}">
                  <a16:creationId xmlns:a16="http://schemas.microsoft.com/office/drawing/2014/main" id="{A63DE190-5910-4A04-8831-912E7B4D07E0}"/>
                </a:ext>
              </a:extLst>
            </p:cNvPr>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24" name="Freeform: Shape 45">
              <a:extLst>
                <a:ext uri="{FF2B5EF4-FFF2-40B4-BE49-F238E27FC236}">
                  <a16:creationId xmlns:a16="http://schemas.microsoft.com/office/drawing/2014/main" id="{CC513A30-DC41-4B70-B474-B7F9882045F1}"/>
                </a:ext>
              </a:extLst>
            </p:cNvPr>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dirty="0"/>
            </a:p>
          </p:txBody>
        </p:sp>
        <p:sp>
          <p:nvSpPr>
            <p:cNvPr id="25" name="Freeform: Shape 46">
              <a:extLst>
                <a:ext uri="{FF2B5EF4-FFF2-40B4-BE49-F238E27FC236}">
                  <a16:creationId xmlns:a16="http://schemas.microsoft.com/office/drawing/2014/main" id="{04BE96A6-616D-4E71-8D2F-943A0D187F8C}"/>
                </a:ext>
              </a:extLst>
            </p:cNvPr>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dirty="0"/>
            </a:p>
          </p:txBody>
        </p:sp>
        <p:sp>
          <p:nvSpPr>
            <p:cNvPr id="26" name="Freeform: Shape 47">
              <a:extLst>
                <a:ext uri="{FF2B5EF4-FFF2-40B4-BE49-F238E27FC236}">
                  <a16:creationId xmlns:a16="http://schemas.microsoft.com/office/drawing/2014/main" id="{FC6CE4B4-072A-4577-874A-81871C055E54}"/>
                </a:ext>
              </a:extLst>
            </p:cNvPr>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dirty="0"/>
            </a:p>
          </p:txBody>
        </p:sp>
        <p:sp>
          <p:nvSpPr>
            <p:cNvPr id="27" name="Freeform: Shape 48">
              <a:extLst>
                <a:ext uri="{FF2B5EF4-FFF2-40B4-BE49-F238E27FC236}">
                  <a16:creationId xmlns:a16="http://schemas.microsoft.com/office/drawing/2014/main" id="{CC62C249-90CE-45DC-8B3D-A3EF2B7862C4}"/>
                </a:ext>
              </a:extLst>
            </p:cNvPr>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dirty="0"/>
            </a:p>
          </p:txBody>
        </p:sp>
      </p:grpSp>
    </p:spTree>
    <p:extLst>
      <p:ext uri="{BB962C8B-B14F-4D97-AF65-F5344CB8AC3E}">
        <p14:creationId xmlns:p14="http://schemas.microsoft.com/office/powerpoint/2010/main" val="41097162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9" name="Object 28" hidden="1"/>
          <p:cNvGraphicFramePr>
            <a:graphicFrameLocks noChangeAspect="1"/>
          </p:cNvGraphicFramePr>
          <p:nvPr userDrawn="1">
            <p:custDataLst>
              <p:tags r:id="rId2"/>
            </p:custDataLst>
            <p:extLst>
              <p:ext uri="{D42A27DB-BD31-4B8C-83A1-F6EECF244321}">
                <p14:modId xmlns:p14="http://schemas.microsoft.com/office/powerpoint/2010/main" val="4096869971"/>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25118"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sp>
        <p:nvSpPr>
          <p:cNvPr id="8" name="Title 7"/>
          <p:cNvSpPr>
            <a:spLocks noGrp="1"/>
          </p:cNvSpPr>
          <p:nvPr>
            <p:ph type="title" hasCustomPrompt="1"/>
          </p:nvPr>
        </p:nvSpPr>
        <p:spPr>
          <a:xfrm>
            <a:off x="322780" y="267573"/>
            <a:ext cx="8497370" cy="276999"/>
          </a:xfrm>
        </p:spPr>
        <p:txBody>
          <a:bodyPr/>
          <a:lstStyle>
            <a:lvl1pPr>
              <a:defRPr sz="2000">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39367142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43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39202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8604" name="think-cell Slide" r:id="rId5" imgW="286" imgH="286" progId="TCLayout.ActiveDocument.1">
                  <p:embed/>
                </p:oleObj>
              </mc:Choice>
              <mc:Fallback>
                <p:oleObj name="think-cell Slide" r:id="rId5" imgW="286" imgH="28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a:xfrm>
            <a:off x="322780" y="267573"/>
            <a:ext cx="8497370" cy="276999"/>
          </a:xfrm>
        </p:spPr>
        <p:txBody>
          <a:bodyPr/>
          <a:lstStyle>
            <a:lvl1pPr>
              <a:defRPr sz="2000"/>
            </a:lvl1pPr>
          </a:lstStyle>
          <a:p>
            <a:r>
              <a:rPr lang="en-US" dirty="0"/>
              <a:t>Click to edit Master title style</a:t>
            </a:r>
            <a:endParaRPr lang="en-GB" dirty="0"/>
          </a:p>
        </p:txBody>
      </p:sp>
    </p:spTree>
    <p:extLst>
      <p:ext uri="{BB962C8B-B14F-4D97-AF65-F5344CB8AC3E}">
        <p14:creationId xmlns:p14="http://schemas.microsoft.com/office/powerpoint/2010/main" val="30583262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634611950"/>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26141"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a:xfrm>
            <a:off x="322780" y="267573"/>
            <a:ext cx="8497370" cy="276999"/>
          </a:xfrm>
        </p:spPr>
        <p:txBody>
          <a:bodyPr/>
          <a:lstStyle>
            <a:lvl1pPr>
              <a:defRPr sz="2000">
                <a:latin typeface="+mj-lt"/>
                <a:ea typeface="+mj-ea"/>
                <a:cs typeface="+mj-cs"/>
                <a:sym typeface="+mj-lt"/>
              </a:defRPr>
            </a:lvl1p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322780" y="1564221"/>
            <a:ext cx="8497370" cy="3054732"/>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spTree>
    <p:extLst>
      <p:ext uri="{BB962C8B-B14F-4D97-AF65-F5344CB8AC3E}">
        <p14:creationId xmlns:p14="http://schemas.microsoft.com/office/powerpoint/2010/main" val="2076989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474297001"/>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30240"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pic>
        <p:nvPicPr>
          <p:cNvPr id="10" name="Picture 9"/>
          <p:cNvPicPr>
            <a:picLocks noChangeAspect="1"/>
          </p:cNvPicPr>
          <p:nvPr userDrawn="1"/>
        </p:nvPicPr>
        <p:blipFill rotWithShape="1">
          <a:blip r:embed="rId8" cstate="screen">
            <a:extLst>
              <a:ext uri="{28A0092B-C50C-407E-A947-70E740481C1C}">
                <a14:useLocalDpi xmlns:a14="http://schemas.microsoft.com/office/drawing/2010/main"/>
              </a:ext>
            </a:extLst>
          </a:blip>
          <a:srcRect l="29398" t="8741" r="101" b="27"/>
          <a:stretch/>
        </p:blipFill>
        <p:spPr bwMode="ltGray">
          <a:xfrm flipV="1">
            <a:off x="3048747" y="0"/>
            <a:ext cx="312713" cy="5143500"/>
          </a:xfrm>
          <a:prstGeom prst="rect">
            <a:avLst/>
          </a:prstGeom>
        </p:spPr>
      </p:pic>
      <p:sp>
        <p:nvSpPr>
          <p:cNvPr id="18"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2"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24" name="Rectangle 23"/>
          <p:cNvSpPr/>
          <p:nvPr userDrawn="1"/>
        </p:nvSpPr>
        <p:spPr bwMode="white">
          <a:xfrm>
            <a:off x="1" y="0"/>
            <a:ext cx="3059631"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322780" y="2010828"/>
            <a:ext cx="2495632" cy="1121846"/>
          </a:xfrm>
          <a:prstGeom prst="rect">
            <a:avLst/>
          </a:prstGeom>
        </p:spPr>
        <p:txBody>
          <a:bodyPr anchor="ctr">
            <a:noAutofit/>
          </a:bodyPr>
          <a:lstStyle>
            <a:lvl1pPr>
              <a:defRPr sz="2000">
                <a:solidFill>
                  <a:schemeClr val="accent1"/>
                </a:solidFill>
                <a:latin typeface="+mj-lt"/>
                <a:ea typeface="+mj-ea"/>
                <a:cs typeface="+mj-cs"/>
                <a:sym typeface="+mj-lt"/>
              </a:defRPr>
            </a:lvl1pPr>
          </a:lstStyle>
          <a:p>
            <a:r>
              <a:rPr lang="en-US" dirty="0"/>
              <a:t>Click to add title</a:t>
            </a:r>
          </a:p>
        </p:txBody>
      </p:sp>
      <p:sp>
        <p:nvSpPr>
          <p:cNvPr id="13"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t>National Grid </a:t>
            </a:r>
          </a:p>
        </p:txBody>
      </p:sp>
    </p:spTree>
    <p:extLst>
      <p:ext uri="{BB962C8B-B14F-4D97-AF65-F5344CB8AC3E}">
        <p14:creationId xmlns:p14="http://schemas.microsoft.com/office/powerpoint/2010/main" val="19270588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
            </p:custDataLst>
            <p:extLst>
              <p:ext uri="{D42A27DB-BD31-4B8C-83A1-F6EECF244321}">
                <p14:modId xmlns:p14="http://schemas.microsoft.com/office/powerpoint/2010/main" val="4103380157"/>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31264"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pic>
        <p:nvPicPr>
          <p:cNvPr id="10" name="Picture 9"/>
          <p:cNvPicPr>
            <a:picLocks noChangeAspect="1"/>
          </p:cNvPicPr>
          <p:nvPr userDrawn="1"/>
        </p:nvPicPr>
        <p:blipFill rotWithShape="1">
          <a:blip r:embed="rId8" cstate="screen">
            <a:extLst>
              <a:ext uri="{28A0092B-C50C-407E-A947-70E740481C1C}">
                <a14:useLocalDpi xmlns:a14="http://schemas.microsoft.com/office/drawing/2010/main"/>
              </a:ext>
            </a:extLst>
          </a:blip>
          <a:srcRect l="29398" t="8741" r="101" b="27"/>
          <a:stretch/>
        </p:blipFill>
        <p:spPr bwMode="ltGray">
          <a:xfrm flipV="1">
            <a:off x="5374206" y="0"/>
            <a:ext cx="312713" cy="5143500"/>
          </a:xfrm>
          <a:prstGeom prst="rect">
            <a:avLst/>
          </a:prstGeom>
        </p:spPr>
      </p:pic>
      <p:sp>
        <p:nvSpPr>
          <p:cNvPr id="14" name="Rectangle 13"/>
          <p:cNvSpPr/>
          <p:nvPr userDrawn="1"/>
        </p:nvSpPr>
        <p:spPr bwMode="white">
          <a:xfrm>
            <a:off x="1" y="0"/>
            <a:ext cx="5378967"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1"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2" name="Title 1"/>
          <p:cNvSpPr>
            <a:spLocks noGrp="1"/>
          </p:cNvSpPr>
          <p:nvPr>
            <p:ph type="title" hasCustomPrompt="1"/>
          </p:nvPr>
        </p:nvSpPr>
        <p:spPr>
          <a:xfrm>
            <a:off x="322780" y="267573"/>
            <a:ext cx="4857118" cy="276999"/>
          </a:xfrm>
          <a:prstGeom prst="rect">
            <a:avLst/>
          </a:prstGeom>
        </p:spPr>
        <p:txBody>
          <a:bodyPr/>
          <a:lstStyle>
            <a:lvl1pPr>
              <a:defRPr sz="2000">
                <a:latin typeface="+mj-lt"/>
                <a:ea typeface="+mj-ea"/>
                <a:cs typeface="+mj-cs"/>
                <a:sym typeface="+mj-lt"/>
              </a:defRPr>
            </a:lvl1pPr>
          </a:lstStyle>
          <a:p>
            <a:r>
              <a:rPr lang="en-US" dirty="0"/>
              <a:t>Click to add title</a:t>
            </a:r>
          </a:p>
        </p:txBody>
      </p:sp>
      <p:sp>
        <p:nvSpPr>
          <p:cNvPr id="15"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t>National Grid </a:t>
            </a:r>
          </a:p>
        </p:txBody>
      </p:sp>
    </p:spTree>
    <p:extLst>
      <p:ext uri="{BB962C8B-B14F-4D97-AF65-F5344CB8AC3E}">
        <p14:creationId xmlns:p14="http://schemas.microsoft.com/office/powerpoint/2010/main" val="2283135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
            </p:custDataLst>
            <p:extLst>
              <p:ext uri="{D42A27DB-BD31-4B8C-83A1-F6EECF244321}">
                <p14:modId xmlns:p14="http://schemas.microsoft.com/office/powerpoint/2010/main" val="3154002303"/>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32287"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pic>
        <p:nvPicPr>
          <p:cNvPr id="16" name="Picture 15"/>
          <p:cNvPicPr>
            <a:picLocks noChangeAspect="1"/>
          </p:cNvPicPr>
          <p:nvPr userDrawn="1"/>
        </p:nvPicPr>
        <p:blipFill rotWithShape="1">
          <a:blip r:embed="rId8" cstate="screen">
            <a:extLst>
              <a:ext uri="{28A0092B-C50C-407E-A947-70E740481C1C}">
                <a14:useLocalDpi xmlns:a14="http://schemas.microsoft.com/office/drawing/2010/main"/>
              </a:ext>
            </a:extLst>
          </a:blip>
          <a:srcRect l="29398" t="8741" r="101" b="27"/>
          <a:stretch/>
        </p:blipFill>
        <p:spPr bwMode="ltGray">
          <a:xfrm flipV="1">
            <a:off x="6771936" y="0"/>
            <a:ext cx="312713" cy="5143500"/>
          </a:xfrm>
          <a:prstGeom prst="rect">
            <a:avLst/>
          </a:prstGeom>
        </p:spPr>
      </p:pic>
      <p:sp>
        <p:nvSpPr>
          <p:cNvPr id="10" name="Rectangle 9"/>
          <p:cNvSpPr/>
          <p:nvPr userDrawn="1"/>
        </p:nvSpPr>
        <p:spPr bwMode="white">
          <a:xfrm>
            <a:off x="0" y="0"/>
            <a:ext cx="677570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22"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322780" y="267573"/>
            <a:ext cx="6225908" cy="276999"/>
          </a:xfrm>
          <a:prstGeom prst="rect">
            <a:avLst/>
          </a:prstGeom>
        </p:spPr>
        <p:txBody>
          <a:bodyPr/>
          <a:lstStyle>
            <a:lvl1pPr>
              <a:defRPr sz="2000">
                <a:latin typeface="+mj-lt"/>
                <a:ea typeface="+mj-ea"/>
                <a:cs typeface="+mj-cs"/>
                <a:sym typeface="+mj-lt"/>
              </a:defRPr>
            </a:lvl1pPr>
          </a:lstStyle>
          <a:p>
            <a:r>
              <a:rPr lang="en-US" dirty="0"/>
              <a:t>Click to add title</a:t>
            </a:r>
          </a:p>
        </p:txBody>
      </p:sp>
      <p:sp>
        <p:nvSpPr>
          <p:cNvPr id="14"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t>National Grid </a:t>
            </a:r>
          </a:p>
        </p:txBody>
      </p:sp>
    </p:spTree>
    <p:extLst>
      <p:ext uri="{BB962C8B-B14F-4D97-AF65-F5344CB8AC3E}">
        <p14:creationId xmlns:p14="http://schemas.microsoft.com/office/powerpoint/2010/main" val="18456694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3911760196"/>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33311"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pic>
        <p:nvPicPr>
          <p:cNvPr id="23" name="Picture 22"/>
          <p:cNvPicPr>
            <a:picLocks noChangeAspect="1"/>
          </p:cNvPicPr>
          <p:nvPr userDrawn="1"/>
        </p:nvPicPr>
        <p:blipFill rotWithShape="1">
          <a:blip r:embed="rId8" cstate="screen">
            <a:extLst>
              <a:ext uri="{28A0092B-C50C-407E-A947-70E740481C1C}">
                <a14:useLocalDpi xmlns:a14="http://schemas.microsoft.com/office/drawing/2010/main"/>
              </a:ext>
            </a:extLst>
          </a:blip>
          <a:srcRect l="29398" t="8741" r="101" b="27"/>
          <a:stretch/>
        </p:blipFill>
        <p:spPr bwMode="ltGray">
          <a:xfrm flipH="1">
            <a:off x="2753303" y="0"/>
            <a:ext cx="312713" cy="5143500"/>
          </a:xfrm>
          <a:prstGeom prst="rect">
            <a:avLst/>
          </a:prstGeom>
        </p:spPr>
      </p:pic>
      <p:sp>
        <p:nvSpPr>
          <p:cNvPr id="24" name="Title 4"/>
          <p:cNvSpPr>
            <a:spLocks noGrp="1"/>
          </p:cNvSpPr>
          <p:nvPr>
            <p:ph type="title" hasCustomPrompt="1"/>
          </p:nvPr>
        </p:nvSpPr>
        <p:spPr>
          <a:xfrm>
            <a:off x="322780" y="2010828"/>
            <a:ext cx="2495632" cy="1121846"/>
          </a:xfrm>
          <a:prstGeom prst="rect">
            <a:avLst/>
          </a:prstGeom>
        </p:spPr>
        <p:txBody>
          <a:bodyPr anchor="ctr">
            <a:noAutofit/>
          </a:bodyPr>
          <a:lstStyle>
            <a:lvl1pPr>
              <a:defRPr sz="2000">
                <a:solidFill>
                  <a:schemeClr val="bg1"/>
                </a:solidFill>
                <a:latin typeface="+mj-lt"/>
                <a:ea typeface="+mj-ea"/>
                <a:cs typeface="+mj-cs"/>
                <a:sym typeface="+mj-lt"/>
              </a:defRPr>
            </a:lvl1pPr>
          </a:lstStyle>
          <a:p>
            <a:r>
              <a:rPr lang="en-US" dirty="0"/>
              <a:t>Click to add title</a:t>
            </a:r>
          </a:p>
        </p:txBody>
      </p:sp>
      <p:sp>
        <p:nvSpPr>
          <p:cNvPr id="26" name="Rectangle 25"/>
          <p:cNvSpPr/>
          <p:nvPr userDrawn="1"/>
        </p:nvSpPr>
        <p:spPr bwMode="ltGray">
          <a:xfrm>
            <a:off x="3060573" y="-982"/>
            <a:ext cx="6083428" cy="5144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2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3"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2463536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3881468469"/>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34335"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400" b="1" i="0" baseline="0" dirty="0">
              <a:solidFill>
                <a:srgbClr val="FFFFFF"/>
              </a:solidFill>
              <a:latin typeface="Arial" panose="020B0604020202020204" pitchFamily="34" charset="0"/>
              <a:ea typeface="+mj-ea"/>
              <a:cs typeface="+mj-cs"/>
              <a:sym typeface="Arial" panose="020B0604020202020204" pitchFamily="34" charset="0"/>
            </a:endParaRPr>
          </a:p>
        </p:txBody>
      </p:sp>
      <p:pic>
        <p:nvPicPr>
          <p:cNvPr id="10" name="Picture 9"/>
          <p:cNvPicPr>
            <a:picLocks noChangeAspect="1"/>
          </p:cNvPicPr>
          <p:nvPr userDrawn="1"/>
        </p:nvPicPr>
        <p:blipFill rotWithShape="1">
          <a:blip r:embed="rId8" cstate="screen">
            <a:extLst>
              <a:ext uri="{28A0092B-C50C-407E-A947-70E740481C1C}">
                <a14:useLocalDpi xmlns:a14="http://schemas.microsoft.com/office/drawing/2010/main"/>
              </a:ext>
            </a:extLst>
          </a:blip>
          <a:srcRect l="29398" t="8741" r="101" b="27"/>
          <a:stretch/>
        </p:blipFill>
        <p:spPr bwMode="ltGray">
          <a:xfrm flipH="1">
            <a:off x="4267188" y="0"/>
            <a:ext cx="312713" cy="5143500"/>
          </a:xfrm>
          <a:prstGeom prst="rect">
            <a:avLst/>
          </a:prstGeom>
        </p:spPr>
      </p:pic>
      <p:sp>
        <p:nvSpPr>
          <p:cNvPr id="11" name="Rectangle 10"/>
          <p:cNvSpPr/>
          <p:nvPr userDrawn="1"/>
        </p:nvSpPr>
        <p:spPr>
          <a:xfrm>
            <a:off x="4572000" y="0"/>
            <a:ext cx="4572000" cy="51435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4569017"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322780" y="1339200"/>
            <a:ext cx="3441020" cy="2465100"/>
          </a:xfrm>
          <a:prstGeom prst="rect">
            <a:avLst/>
          </a:prstGeom>
          <a:noFill/>
        </p:spPr>
        <p:txBody>
          <a:bodyPr wrap="square" lIns="0" tIns="0" rIns="320040" bIns="0" anchor="ctr">
            <a:noAutofit/>
          </a:bodyPr>
          <a:lstStyle>
            <a:lvl1pPr>
              <a:defRPr sz="3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17"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sp>
        <p:nvSpPr>
          <p:cNvPr id="16"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3301121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2817576445"/>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35359"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400" b="1" i="0" baseline="0" dirty="0">
              <a:solidFill>
                <a:srgbClr val="FFFFFF"/>
              </a:solidFill>
              <a:latin typeface="Arial" panose="020B0604020202020204" pitchFamily="34" charset="0"/>
              <a:ea typeface="+mj-ea"/>
              <a:cs typeface="+mj-cs"/>
              <a:sym typeface="Arial" panose="020B0604020202020204" pitchFamily="34" charset="0"/>
            </a:endParaRPr>
          </a:p>
        </p:txBody>
      </p:sp>
      <p:pic>
        <p:nvPicPr>
          <p:cNvPr id="10" name="Picture 9"/>
          <p:cNvPicPr>
            <a:picLocks noChangeAspect="1"/>
          </p:cNvPicPr>
          <p:nvPr userDrawn="1"/>
        </p:nvPicPr>
        <p:blipFill rotWithShape="1">
          <a:blip r:embed="rId8" cstate="screen">
            <a:extLst>
              <a:ext uri="{28A0092B-C50C-407E-A947-70E740481C1C}">
                <a14:useLocalDpi xmlns:a14="http://schemas.microsoft.com/office/drawing/2010/main"/>
              </a:ext>
            </a:extLst>
          </a:blip>
          <a:srcRect l="29398" t="8741" r="101" b="27"/>
          <a:stretch/>
        </p:blipFill>
        <p:spPr bwMode="ltGray">
          <a:xfrm flipH="1">
            <a:off x="5557388" y="0"/>
            <a:ext cx="312713" cy="5143500"/>
          </a:xfrm>
          <a:prstGeom prst="rect">
            <a:avLst/>
          </a:prstGeom>
        </p:spPr>
      </p:pic>
      <p:sp>
        <p:nvSpPr>
          <p:cNvPr id="11" name="Rectangle 10"/>
          <p:cNvSpPr/>
          <p:nvPr userDrawn="1"/>
        </p:nvSpPr>
        <p:spPr bwMode="gray">
          <a:xfrm>
            <a:off x="5864659" y="0"/>
            <a:ext cx="327934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5865020"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sp>
        <p:nvSpPr>
          <p:cNvPr id="15" name="Title 1"/>
          <p:cNvSpPr>
            <a:spLocks noGrp="1"/>
          </p:cNvSpPr>
          <p:nvPr>
            <p:ph type="title" hasCustomPrompt="1"/>
          </p:nvPr>
        </p:nvSpPr>
        <p:spPr bwMode="black">
          <a:xfrm>
            <a:off x="322780" y="1339200"/>
            <a:ext cx="4836086" cy="2465100"/>
          </a:xfrm>
          <a:prstGeom prst="rect">
            <a:avLst/>
          </a:prstGeom>
        </p:spPr>
        <p:txBody>
          <a:bodyPr anchor="ctr">
            <a:noAutofit/>
          </a:bodyPr>
          <a:lstStyle>
            <a:lvl1pPr>
              <a:defRPr sz="3400">
                <a:solidFill>
                  <a:schemeClr val="bg1"/>
                </a:solidFill>
                <a:latin typeface="+mj-lt"/>
                <a:ea typeface="+mj-ea"/>
                <a:cs typeface="+mj-cs"/>
                <a:sym typeface="+mj-lt"/>
              </a:defRPr>
            </a:lvl1pPr>
          </a:lstStyle>
          <a:p>
            <a:r>
              <a:rPr lang="en-US" dirty="0"/>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lumMod val="50000"/>
                </a:schemeClr>
              </a:solidFill>
              <a:latin typeface="+mn-lt"/>
              <a:ea typeface="+mn-ea"/>
              <a:cs typeface="+mn-cs"/>
              <a:sym typeface="+mn-lt"/>
            </a:endParaRPr>
          </a:p>
        </p:txBody>
      </p:sp>
      <p:sp>
        <p:nvSpPr>
          <p:cNvPr id="17"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360264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293457601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36383" name="think-cell Slide" r:id="rId6" imgW="324" imgH="324" progId="TCLayout.ActiveDocument.1">
                  <p:embed/>
                </p:oleObj>
              </mc:Choice>
              <mc:Fallback>
                <p:oleObj name="think-cell Slide" r:id="rId6" imgW="324" imgH="324" progId="TCLayout.ActiveDocument.1">
                  <p:embed/>
                  <p:pic>
                    <p:nvPicPr>
                      <p:cNvPr id="0" name=""/>
                      <p:cNvPicPr/>
                      <p:nvPr/>
                    </p:nvPicPr>
                    <p:blipFill>
                      <a:blip r:embed="rId7"/>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18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1"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322780" y="2073154"/>
            <a:ext cx="2008700" cy="985733"/>
          </a:xfrm>
          <a:prstGeom prst="rect">
            <a:avLst/>
          </a:prstGeom>
        </p:spPr>
        <p:txBody>
          <a:bodyPr anchor="ctr">
            <a:noAutofit/>
          </a:bodyPr>
          <a:lstStyle>
            <a:lvl1pPr>
              <a:defRPr sz="1800">
                <a:solidFill>
                  <a:schemeClr val="accent1"/>
                </a:solidFill>
                <a:latin typeface="+mj-lt"/>
                <a:ea typeface="+mj-ea"/>
                <a:cs typeface="+mj-cs"/>
                <a:sym typeface="+mj-lt"/>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2349331" y="2692800"/>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
        <p:nvSpPr>
          <p:cNvPr id="15"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t>National Grid </a:t>
            </a:r>
          </a:p>
        </p:txBody>
      </p:sp>
    </p:spTree>
    <p:extLst>
      <p:ext uri="{BB962C8B-B14F-4D97-AF65-F5344CB8AC3E}">
        <p14:creationId xmlns:p14="http://schemas.microsoft.com/office/powerpoint/2010/main" val="29585399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7007589"/>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37406"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dirty="0">
              <a:solidFill>
                <a:prstClr val="white"/>
              </a:solidFill>
              <a:sym typeface="+mn-lt"/>
            </a:endParaRPr>
          </a:p>
        </p:txBody>
      </p:sp>
      <p:sp>
        <p:nvSpPr>
          <p:cNvPr id="5" name="Title 4"/>
          <p:cNvSpPr>
            <a:spLocks noGrp="1"/>
          </p:cNvSpPr>
          <p:nvPr>
            <p:ph type="title" hasCustomPrompt="1"/>
          </p:nvPr>
        </p:nvSpPr>
        <p:spPr>
          <a:xfrm>
            <a:off x="322780" y="2073154"/>
            <a:ext cx="2008700" cy="985733"/>
          </a:xfrm>
        </p:spPr>
        <p:txBody>
          <a:bodyPr anchor="ctr" anchorCtr="0">
            <a:noAutofit/>
          </a:bodyPr>
          <a:lstStyle>
            <a:lvl1pPr>
              <a:defRPr sz="2000">
                <a:solidFill>
                  <a:srgbClr val="FFFFFF"/>
                </a:solidFill>
                <a:latin typeface="+mj-lt"/>
                <a:ea typeface="+mj-ea"/>
                <a:cs typeface="+mj-cs"/>
                <a:sym typeface="+mj-lt"/>
              </a:defRPr>
            </a:lvl1pPr>
          </a:lstStyle>
          <a:p>
            <a:r>
              <a:rPr lang="en-US" dirty="0"/>
              <a:t>Click to add title</a:t>
            </a:r>
          </a:p>
        </p:txBody>
      </p:sp>
      <p:sp>
        <p:nvSpPr>
          <p:cNvPr id="15"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pic>
        <p:nvPicPr>
          <p:cNvPr id="9" name="Picture 8"/>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rot="120000">
            <a:off x="1630981" y="2552122"/>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402273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1116648158"/>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38430"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4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9" name="TextBox 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600" kern="1200" dirty="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dirty="0"/>
          </a:p>
        </p:txBody>
      </p:sp>
      <p:sp>
        <p:nvSpPr>
          <p:cNvPr id="17"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19" name="Pentagon 3"/>
          <p:cNvSpPr/>
          <p:nvPr userDrawn="1"/>
        </p:nvSpPr>
        <p:spPr bwMode="white">
          <a:xfrm>
            <a:off x="1" y="0"/>
            <a:ext cx="4070190" cy="51435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322780" y="1339200"/>
            <a:ext cx="3196397" cy="2465100"/>
          </a:xfrm>
          <a:prstGeom prst="rect">
            <a:avLst/>
          </a:prstGeom>
        </p:spPr>
        <p:txBody>
          <a:bodyPr anchor="ctr">
            <a:noAutofit/>
          </a:bodyPr>
          <a:lstStyle>
            <a:lvl1pPr>
              <a:defRPr sz="3400" b="1">
                <a:solidFill>
                  <a:schemeClr val="accent1"/>
                </a:solidFill>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3436145"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
        <p:nvSpPr>
          <p:cNvPr id="13"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t>National Grid </a:t>
            </a:r>
          </a:p>
        </p:txBody>
      </p:sp>
    </p:spTree>
    <p:extLst>
      <p:ext uri="{BB962C8B-B14F-4D97-AF65-F5344CB8AC3E}">
        <p14:creationId xmlns:p14="http://schemas.microsoft.com/office/powerpoint/2010/main" val="9856615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362134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0651" name="think-cell Slide" r:id="rId5" imgW="286" imgH="286" progId="TCLayout.ActiveDocument.1">
                  <p:embed/>
                </p:oleObj>
              </mc:Choice>
              <mc:Fallback>
                <p:oleObj name="think-cell Slide" r:id="rId5" imgW="286" imgH="28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3999" y="1062500"/>
            <a:ext cx="4068613"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0"/>
            <a:ext cx="4068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DE38D34D-EE0C-4A52-A118-608730DDAE6E}"/>
              </a:ext>
            </a:extLst>
          </p:cNvPr>
          <p:cNvSpPr>
            <a:spLocks noGrp="1"/>
          </p:cNvSpPr>
          <p:nvPr>
            <p:ph type="title"/>
          </p:nvPr>
        </p:nvSpPr>
        <p:spPr>
          <a:xfrm>
            <a:off x="322780" y="267573"/>
            <a:ext cx="8497370" cy="276999"/>
          </a:xfrm>
        </p:spPr>
        <p:txBody>
          <a:bodyPr/>
          <a:lstStyle>
            <a:lvl1pPr>
              <a:defRPr sz="2000"/>
            </a:lvl1pPr>
          </a:lstStyle>
          <a:p>
            <a:r>
              <a:rPr lang="en-US" dirty="0"/>
              <a:t>Click to edit Master title style</a:t>
            </a:r>
            <a:endParaRPr lang="en-GB" dirty="0"/>
          </a:p>
        </p:txBody>
      </p:sp>
    </p:spTree>
    <p:extLst>
      <p:ext uri="{BB962C8B-B14F-4D97-AF65-F5344CB8AC3E}">
        <p14:creationId xmlns:p14="http://schemas.microsoft.com/office/powerpoint/2010/main" val="3486940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10396016"/>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39455"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4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19" name="Pentagon 3"/>
          <p:cNvSpPr/>
          <p:nvPr userDrawn="1"/>
        </p:nvSpPr>
        <p:spPr bwMode="white">
          <a:xfrm>
            <a:off x="1" y="0"/>
            <a:ext cx="4070190" cy="5143500"/>
          </a:xfrm>
          <a:prstGeom prst="homePlate">
            <a:avLst>
              <a:gd name="adj" fmla="val 12939"/>
            </a:avLst>
          </a:pr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dirty="0">
              <a:solidFill>
                <a:prstClr val="white"/>
              </a:solidFill>
              <a:sym typeface="+mn-lt"/>
            </a:endParaRPr>
          </a:p>
        </p:txBody>
      </p:sp>
      <p:sp>
        <p:nvSpPr>
          <p:cNvPr id="20" name="Title 1"/>
          <p:cNvSpPr>
            <a:spLocks noGrp="1"/>
          </p:cNvSpPr>
          <p:nvPr>
            <p:ph type="title" hasCustomPrompt="1"/>
          </p:nvPr>
        </p:nvSpPr>
        <p:spPr>
          <a:xfrm>
            <a:off x="322780" y="1339200"/>
            <a:ext cx="3196397" cy="2465100"/>
          </a:xfrm>
          <a:prstGeom prst="rect">
            <a:avLst/>
          </a:prstGeom>
        </p:spPr>
        <p:txBody>
          <a:bodyPr anchor="ctr">
            <a:noAutofit/>
          </a:bodyPr>
          <a:lstStyle>
            <a:lvl1pPr>
              <a:defRPr sz="3400" b="1">
                <a:solidFill>
                  <a:srgbClr val="FFFFFF"/>
                </a:solidFill>
                <a:latin typeface="+mj-lt"/>
                <a:ea typeface="+mj-ea"/>
                <a:cs typeface="+mj-cs"/>
                <a:sym typeface="+mj-lt"/>
              </a:defRPr>
            </a:lvl1pPr>
          </a:lstStyle>
          <a:p>
            <a:r>
              <a:rPr lang="en-US" dirty="0"/>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pic>
        <p:nvPicPr>
          <p:cNvPr id="9" name="Picture 8"/>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2683545" y="2562226"/>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1684358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
            </p:custDataLst>
            <p:extLst>
              <p:ext uri="{D42A27DB-BD31-4B8C-83A1-F6EECF244321}">
                <p14:modId xmlns:p14="http://schemas.microsoft.com/office/powerpoint/2010/main" val="202382671"/>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40479"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9" name="Pentagon 8"/>
          <p:cNvSpPr/>
          <p:nvPr/>
        </p:nvSpPr>
        <p:spPr bwMode="white">
          <a:xfrm>
            <a:off x="1" y="0"/>
            <a:ext cx="4772660" cy="51435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ea typeface="+mn-ea"/>
              <a:cs typeface="+mn-cs"/>
              <a:sym typeface="+mn-lt"/>
            </a:endParaRPr>
          </a:p>
        </p:txBody>
      </p:sp>
      <p:sp>
        <p:nvSpPr>
          <p:cNvPr id="3" name="Title 2"/>
          <p:cNvSpPr>
            <a:spLocks noGrp="1"/>
          </p:cNvSpPr>
          <p:nvPr>
            <p:ph type="title" hasCustomPrompt="1"/>
          </p:nvPr>
        </p:nvSpPr>
        <p:spPr>
          <a:xfrm>
            <a:off x="322780" y="267573"/>
            <a:ext cx="3710588" cy="276999"/>
          </a:xfrm>
          <a:prstGeom prst="rect">
            <a:avLst/>
          </a:prstGeom>
        </p:spPr>
        <p:txBody>
          <a:bodyPr/>
          <a:lstStyle>
            <a:lvl1pPr>
              <a:defRPr sz="2000">
                <a:latin typeface="+mj-lt"/>
                <a:ea typeface="+mj-ea"/>
                <a:cs typeface="+mj-cs"/>
                <a:sym typeface="+mj-lt"/>
              </a:defRPr>
            </a:lvl1pPr>
          </a:lstStyle>
          <a:p>
            <a:r>
              <a:rPr lang="en-US" dirty="0"/>
              <a:t>Click to add title</a:t>
            </a: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18"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
        <p:nvSpPr>
          <p:cNvPr id="15"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t>National Grid </a:t>
            </a:r>
          </a:p>
        </p:txBody>
      </p:sp>
    </p:spTree>
    <p:extLst>
      <p:ext uri="{BB962C8B-B14F-4D97-AF65-F5344CB8AC3E}">
        <p14:creationId xmlns:p14="http://schemas.microsoft.com/office/powerpoint/2010/main" val="14680216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366250884"/>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41503"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9" name="Pentagon 8"/>
          <p:cNvSpPr/>
          <p:nvPr/>
        </p:nvSpPr>
        <p:spPr bwMode="white">
          <a:xfrm>
            <a:off x="1" y="0"/>
            <a:ext cx="4772660" cy="5143500"/>
          </a:xfrm>
          <a:prstGeom prst="homePlate">
            <a:avLst>
              <a:gd name="adj" fmla="val 12939"/>
            </a:avLst>
          </a:pr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dirty="0">
              <a:solidFill>
                <a:prstClr val="white"/>
              </a:solidFill>
              <a:sym typeface="+mn-lt"/>
            </a:endParaRPr>
          </a:p>
        </p:txBody>
      </p:sp>
      <p:sp>
        <p:nvSpPr>
          <p:cNvPr id="3" name="Title 2"/>
          <p:cNvSpPr>
            <a:spLocks noGrp="1"/>
          </p:cNvSpPr>
          <p:nvPr>
            <p:ph type="title" hasCustomPrompt="1"/>
          </p:nvPr>
        </p:nvSpPr>
        <p:spPr>
          <a:xfrm>
            <a:off x="322780" y="267573"/>
            <a:ext cx="3710588" cy="276999"/>
          </a:xfrm>
          <a:prstGeom prst="rect">
            <a:avLst/>
          </a:prstGeom>
        </p:spPr>
        <p:txBody>
          <a:bodyPr/>
          <a:lstStyle>
            <a:lvl1pPr>
              <a:defRPr sz="2000">
                <a:solidFill>
                  <a:srgbClr val="FFFFFF"/>
                </a:solidFill>
                <a:latin typeface="+mj-lt"/>
                <a:ea typeface="+mj-ea"/>
                <a:cs typeface="+mj-cs"/>
                <a:sym typeface="+mj-lt"/>
              </a:defRPr>
            </a:lvl1pPr>
          </a:lstStyle>
          <a:p>
            <a:r>
              <a:rPr lang="en-US" dirty="0"/>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pic>
        <p:nvPicPr>
          <p:cNvPr id="10" name="Picture 9"/>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rot="120000">
            <a:off x="3345130" y="2555854"/>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
        <p:nvSpPr>
          <p:cNvPr id="13"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2057147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
            </p:custDataLst>
            <p:extLst>
              <p:ext uri="{D42A27DB-BD31-4B8C-83A1-F6EECF244321}">
                <p14:modId xmlns:p14="http://schemas.microsoft.com/office/powerpoint/2010/main" val="2537911550"/>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42527" name="think-cell Slide" r:id="rId6" imgW="352" imgH="355" progId="TCLayout.ActiveDocument.1">
                  <p:embed/>
                </p:oleObj>
              </mc:Choice>
              <mc:Fallback>
                <p:oleObj name="think-cell Slide" r:id="rId6" imgW="352" imgH="355" progId="TCLayout.ActiveDocument.1">
                  <p:embed/>
                  <p:pic>
                    <p:nvPicPr>
                      <p:cNvPr id="0" name=""/>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12" name="Freeform 18"/>
          <p:cNvSpPr/>
          <p:nvPr userDrawn="1"/>
        </p:nvSpPr>
        <p:spPr bwMode="white">
          <a:xfrm>
            <a:off x="1"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dirty="0"/>
          </a:p>
        </p:txBody>
      </p:sp>
      <p:sp>
        <p:nvSpPr>
          <p:cNvPr id="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ea typeface="+mn-ea"/>
                <a:cs typeface="+mn-cs"/>
                <a:sym typeface="+mn-lt"/>
              </a:rPr>
              <a:t>Copyright © 2020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solidFill>
              <a:latin typeface="+mn-lt"/>
              <a:ea typeface="+mn-ea"/>
              <a:cs typeface="+mn-cs"/>
              <a:sym typeface="+mn-lt"/>
            </a:endParaRPr>
          </a:p>
        </p:txBody>
      </p:sp>
      <p:sp>
        <p:nvSpPr>
          <p:cNvPr id="2" name="Title 1"/>
          <p:cNvSpPr>
            <a:spLocks noGrp="1"/>
          </p:cNvSpPr>
          <p:nvPr>
            <p:ph type="title" hasCustomPrompt="1"/>
          </p:nvPr>
        </p:nvSpPr>
        <p:spPr>
          <a:xfrm>
            <a:off x="322780" y="267573"/>
            <a:ext cx="4840592" cy="276999"/>
          </a:xfrm>
          <a:prstGeom prst="rect">
            <a:avLst/>
          </a:prstGeom>
        </p:spPr>
        <p:txBody>
          <a:bodyPr/>
          <a:lstStyle>
            <a:lvl1pPr>
              <a:defRPr sz="2000">
                <a:latin typeface="+mj-lt"/>
                <a:ea typeface="+mj-ea"/>
                <a:cs typeface="+mj-cs"/>
                <a:sym typeface="+mj-lt"/>
              </a:defRPr>
            </a:lvl1pPr>
          </a:lstStyle>
          <a:p>
            <a:r>
              <a:rPr lang="en-US" dirty="0"/>
              <a:t>Click to add title</a:t>
            </a:r>
          </a:p>
        </p:txBody>
      </p:sp>
      <p:pic>
        <p:nvPicPr>
          <p:cNvPr id="11" name="Picture 10"/>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5617755"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
        <p:nvSpPr>
          <p:cNvPr id="17"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t>National Grid </a:t>
            </a:r>
          </a:p>
        </p:txBody>
      </p:sp>
    </p:spTree>
    <p:extLst>
      <p:ext uri="{BB962C8B-B14F-4D97-AF65-F5344CB8AC3E}">
        <p14:creationId xmlns:p14="http://schemas.microsoft.com/office/powerpoint/2010/main" val="3382994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89809936"/>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143551" name="think-cell Slide" r:id="rId5" imgW="352" imgH="355" progId="TCLayout.ActiveDocument.1">
                  <p:embed/>
                </p:oleObj>
              </mc:Choice>
              <mc:Fallback>
                <p:oleObj name="think-cell Slide" r:id="rId5" imgW="352" imgH="355" progId="TCLayout.ActiveDocument.1">
                  <p:embed/>
                  <p:pic>
                    <p:nvPicPr>
                      <p:cNvPr id="0" name=""/>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12" name="Freeform 18"/>
          <p:cNvSpPr/>
          <p:nvPr userDrawn="1"/>
        </p:nvSpPr>
        <p:spPr bwMode="white">
          <a:xfrm>
            <a:off x="1"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750"/>
              </a:spcAft>
            </a:pPr>
            <a:endParaRPr lang="en-US" sz="900" dirty="0">
              <a:solidFill>
                <a:prstClr val="white"/>
              </a:solidFill>
              <a:sym typeface="+mn-lt"/>
            </a:endParaRPr>
          </a:p>
        </p:txBody>
      </p:sp>
      <p:sp>
        <p:nvSpPr>
          <p:cNvPr id="2" name="Title 1"/>
          <p:cNvSpPr>
            <a:spLocks noGrp="1"/>
          </p:cNvSpPr>
          <p:nvPr>
            <p:ph type="title" hasCustomPrompt="1"/>
          </p:nvPr>
        </p:nvSpPr>
        <p:spPr>
          <a:xfrm>
            <a:off x="322780" y="267573"/>
            <a:ext cx="4840592" cy="276999"/>
          </a:xfrm>
          <a:prstGeom prst="rect">
            <a:avLst/>
          </a:prstGeom>
        </p:spPr>
        <p:txBody>
          <a:bodyPr/>
          <a:lstStyle>
            <a:lvl1pPr>
              <a:defRPr sz="2000">
                <a:solidFill>
                  <a:srgbClr val="FFFFFF"/>
                </a:solidFill>
                <a:latin typeface="+mj-lt"/>
                <a:ea typeface="+mj-ea"/>
                <a:cs typeface="+mj-cs"/>
                <a:sym typeface="+mj-lt"/>
              </a:defRPr>
            </a:lvl1pPr>
          </a:lstStyle>
          <a:p>
            <a:r>
              <a:rPr lang="en-US" dirty="0"/>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pic>
        <p:nvPicPr>
          <p:cNvPr id="9" name="Picture 8"/>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rot="120000">
            <a:off x="4925722" y="2555854"/>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
        <p:nvSpPr>
          <p:cNvPr id="14"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32812990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rgbClr val="00148C"/>
            </a:gs>
            <a:gs pos="100000">
              <a:schemeClr val="accent1">
                <a:lumMod val="50000"/>
              </a:schemeClr>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ext uri="{D42A27DB-BD31-4B8C-83A1-F6EECF244321}">
                <p14:modId xmlns:p14="http://schemas.microsoft.com/office/powerpoint/2010/main" val="1684813204"/>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6198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192" y="1192"/>
                        <a:ext cx="1190" cy="1190"/>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cstate="screen">
            <a:extLst>
              <a:ext uri="{28A0092B-C50C-407E-A947-70E740481C1C}">
                <a14:useLocalDpi xmlns:a14="http://schemas.microsoft.com/office/drawing/2010/main"/>
              </a:ext>
            </a:extLst>
          </a:blip>
          <a:srcRect l="29398" t="8741" r="101" b="27"/>
          <a:stretch/>
        </p:blipFill>
        <p:spPr bwMode="ltGray">
          <a:xfrm flipH="1">
            <a:off x="2753303" y="0"/>
            <a:ext cx="312713" cy="5143500"/>
          </a:xfrm>
          <a:prstGeom prst="rect">
            <a:avLst/>
          </a:prstGeom>
        </p:spPr>
      </p:pic>
      <p:sp>
        <p:nvSpPr>
          <p:cNvPr id="26" name="Rectangle 25"/>
          <p:cNvSpPr/>
          <p:nvPr userDrawn="1"/>
        </p:nvSpPr>
        <p:spPr bwMode="ltGray">
          <a:xfrm>
            <a:off x="3060573" y="-982"/>
            <a:ext cx="6083428" cy="5144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ea typeface="+mn-ea"/>
              <a:cs typeface="+mn-cs"/>
              <a:sym typeface="+mn-lt"/>
            </a:endParaRPr>
          </a:p>
        </p:txBody>
      </p:sp>
      <p:sp>
        <p:nvSpPr>
          <p:cNvPr id="29" name="Copyright" hidden="1"/>
          <p:cNvSpPr txBox="1"/>
          <p:nvPr userDrawn="1"/>
        </p:nvSpPr>
        <p:spPr>
          <a:xfrm rot="16200000">
            <a:off x="7115177"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ea typeface="+mn-ea"/>
                <a:cs typeface="+mn-cs"/>
                <a:sym typeface="+mn-lt"/>
              </a:rPr>
              <a:t>Copyright © 2020 by Boston Consulting Group. All rights reserved.</a:t>
            </a: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10" name="TextBox 9"/>
          <p:cNvSpPr txBox="1"/>
          <p:nvPr userDrawn="1"/>
        </p:nvSpPr>
        <p:spPr>
          <a:xfrm>
            <a:off x="322780" y="2446610"/>
            <a:ext cx="1286014" cy="276999"/>
          </a:xfrm>
          <a:prstGeom prst="rect">
            <a:avLst/>
          </a:prstGeom>
          <a:noFill/>
        </p:spPr>
        <p:txBody>
          <a:bodyPr wrap="square" lIns="0" tIns="0" rIns="0" bIns="0" rtlCol="0" anchor="t">
            <a:spAutoFit/>
          </a:bodyPr>
          <a:lstStyle/>
          <a:p>
            <a:pPr>
              <a:lnSpc>
                <a:spcPct val="90000"/>
              </a:lnSpc>
              <a:spcAft>
                <a:spcPts val="450"/>
              </a:spcAft>
            </a:pPr>
            <a:r>
              <a:rPr lang="en-US" sz="2000" b="1" dirty="0">
                <a:solidFill>
                  <a:schemeClr val="bg1"/>
                </a:solidFill>
                <a:latin typeface="+mn-lt"/>
                <a:ea typeface="+mn-ea"/>
                <a:cs typeface="+mn-cs"/>
                <a:sym typeface="+mn-lt"/>
              </a:rPr>
              <a:t>Agenda</a:t>
            </a:r>
          </a:p>
        </p:txBody>
      </p:sp>
      <p:sp>
        <p:nvSpPr>
          <p:cNvPr id="9"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solidFill>
                  <a:schemeClr val="bg1"/>
                </a:solidFill>
              </a:rPr>
              <a:t>National Grid </a:t>
            </a:r>
          </a:p>
        </p:txBody>
      </p:sp>
    </p:spTree>
    <p:extLst>
      <p:ext uri="{BB962C8B-B14F-4D97-AF65-F5344CB8AC3E}">
        <p14:creationId xmlns:p14="http://schemas.microsoft.com/office/powerpoint/2010/main" val="1562281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2640107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1675" name="think-cell Slide" r:id="rId5" imgW="286" imgH="286" progId="TCLayout.ActiveDocument.1">
                  <p:embed/>
                </p:oleObj>
              </mc:Choice>
              <mc:Fallback>
                <p:oleObj name="think-cell Slide" r:id="rId5" imgW="286" imgH="28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dirty="0"/>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a:xfrm>
            <a:off x="322780" y="267573"/>
            <a:ext cx="8497370" cy="276999"/>
          </a:xfrm>
        </p:spPr>
        <p:txBody>
          <a:bodyPr/>
          <a:lstStyle>
            <a:lvl1pPr>
              <a:defRPr sz="2000"/>
            </a:lvl1pPr>
          </a:lstStyle>
          <a:p>
            <a:r>
              <a:rPr lang="en-US" dirty="0"/>
              <a:t>Click to edit Master title style</a:t>
            </a:r>
            <a:endParaRPr lang="en-GB" dirty="0"/>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096620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634706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2699" name="think-cell Slide" r:id="rId5" imgW="286" imgH="286" progId="TCLayout.ActiveDocument.1">
                  <p:embed/>
                </p:oleObj>
              </mc:Choice>
              <mc:Fallback>
                <p:oleObj name="think-cell Slide" r:id="rId5" imgW="286" imgH="28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a:xfrm>
            <a:off x="322780" y="267573"/>
            <a:ext cx="8497370" cy="276999"/>
          </a:xfrm>
        </p:spPr>
        <p:txBody>
          <a:bodyPr/>
          <a:lstStyle>
            <a:lvl1pPr>
              <a:defRPr sz="2000"/>
            </a:lvl1pPr>
          </a:lstStyle>
          <a:p>
            <a:r>
              <a:rPr lang="en-US" dirty="0"/>
              <a:t>Click to edit Master title style</a:t>
            </a:r>
            <a:endParaRPr lang="en-GB" dirty="0"/>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dirty="0"/>
              <a:t> </a:t>
            </a:r>
          </a:p>
        </p:txBody>
      </p:sp>
    </p:spTree>
    <p:extLst>
      <p:ext uri="{BB962C8B-B14F-4D97-AF65-F5344CB8AC3E}">
        <p14:creationId xmlns:p14="http://schemas.microsoft.com/office/powerpoint/2010/main" val="1666569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9627" name="think-cell Slide" r:id="rId4" imgW="286" imgH="286" progId="TCLayout.ActiveDocument.1">
                  <p:embed/>
                </p:oleObj>
              </mc:Choice>
              <mc:Fallback>
                <p:oleObj name="think-cell Slide" r:id="rId4" imgW="286" imgH="28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931951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dirty="0"/>
              <a:t>Click to edit Master title style</a:t>
            </a:r>
            <a:endParaRPr lang="en-GB" dirty="0"/>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sz="1800" b="1">
                <a:solidFill>
                  <a:schemeClr val="bg1"/>
                </a:solidFill>
              </a:defRPr>
            </a:lvl1pPr>
            <a:lvl2pPr marL="82550" indent="-82550">
              <a:buNone/>
              <a:defRPr sz="1600">
                <a:solidFill>
                  <a:schemeClr val="bg1"/>
                </a:solidFill>
              </a:defRPr>
            </a:lvl2pPr>
          </a:lstStyle>
          <a:p>
            <a:pPr lvl="0"/>
            <a:r>
              <a:rPr lang="en-US" dirty="0"/>
              <a:t>Name</a:t>
            </a:r>
          </a:p>
          <a:p>
            <a:pPr lvl="1"/>
            <a:r>
              <a:rPr lang="en-US" dirty="0"/>
              <a:t>Date</a:t>
            </a:r>
            <a:endParaRPr lang="en-GB" dirty="0"/>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auto">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dirty="0"/>
              <a:t> </a:t>
            </a:r>
            <a:endParaRPr lang="en-GB" dirty="0"/>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auto">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dirty="0"/>
              <a:t> </a:t>
            </a:r>
            <a:endParaRPr lang="en-GB" dirty="0"/>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a:xfrm>
            <a:off x="4846035" y="1851623"/>
            <a:ext cx="1440000" cy="1440000"/>
          </a:xfrm>
          <a:prstGeom prst="flowChartDecision">
            <a:avLst/>
          </a:prstGeom>
          <a:solidFill>
            <a:schemeClr val="bg1"/>
          </a:solidFill>
        </p:spPr>
        <p:txBody>
          <a:bodyPr>
            <a:noAutofit/>
          </a:bodyPr>
          <a:lstStyle>
            <a:lvl1pPr>
              <a:defRPr sz="1400"/>
            </a:lvl1pPr>
          </a:lstStyle>
          <a:p>
            <a:r>
              <a:rPr lang="en-US" dirty="0"/>
              <a:t> </a:t>
            </a:r>
            <a:endParaRPr lang="en-GB" dirty="0"/>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379" y="208023"/>
            <a:ext cx="1153207" cy="514016"/>
          </a:xfrm>
          <a:prstGeom prst="rect">
            <a:avLst/>
          </a:prstGeom>
        </p:spPr>
      </p:pic>
    </p:spTree>
    <p:extLst>
      <p:ext uri="{BB962C8B-B14F-4D97-AF65-F5344CB8AC3E}">
        <p14:creationId xmlns:p14="http://schemas.microsoft.com/office/powerpoint/2010/main" val="18419363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vmlDrawing" Target="../drawings/vmlDrawing1.vml"/><Relationship Id="rId61"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8"/>
            </p:custDataLst>
            <p:extLst>
              <p:ext uri="{D42A27DB-BD31-4B8C-83A1-F6EECF244321}">
                <p14:modId xmlns:p14="http://schemas.microsoft.com/office/powerpoint/2010/main" val="3279245858"/>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94406" name="think-cell Slide" r:id="rId60" imgW="270" imgH="270" progId="TCLayout.ActiveDocument.1">
                  <p:embed/>
                </p:oleObj>
              </mc:Choice>
              <mc:Fallback>
                <p:oleObj name="think-cell Slide" r:id="rId60" imgW="270" imgH="270" progId="TCLayout.ActiveDocument.1">
                  <p:embed/>
                  <p:pic>
                    <p:nvPicPr>
                      <p:cNvPr id="0" name=""/>
                      <p:cNvPicPr/>
                      <p:nvPr/>
                    </p:nvPicPr>
                    <p:blipFill>
                      <a:blip r:embed="rId61"/>
                      <a:stretch>
                        <a:fillRect/>
                      </a:stretch>
                    </p:blipFill>
                    <p:spPr>
                      <a:xfrm>
                        <a:off x="1192" y="1192"/>
                        <a:ext cx="1190" cy="1190"/>
                      </a:xfrm>
                      <a:prstGeom prst="rect">
                        <a:avLst/>
                      </a:prstGeom>
                    </p:spPr>
                  </p:pic>
                </p:oleObj>
              </mc:Fallback>
            </mc:AlternateContent>
          </a:graphicData>
        </a:graphic>
      </p:graphicFrame>
      <p:sp>
        <p:nvSpPr>
          <p:cNvPr id="5" name="Rectangle 4" hidden="1"/>
          <p:cNvSpPr/>
          <p:nvPr userDrawn="1">
            <p:custDataLst>
              <p:tags r:id="rId59"/>
            </p:custDataLst>
          </p:nvPr>
        </p:nvSpPr>
        <p:spPr>
          <a:xfrm>
            <a:off x="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000" b="1" i="0" baseline="0" dirty="0">
              <a:solidFill>
                <a:srgbClr val="FFFFFF"/>
              </a:solidFill>
              <a:latin typeface="Arial" panose="020B0604020202020204" pitchFamily="34" charset="0"/>
              <a:ea typeface="+mj-ea"/>
              <a:cs typeface="+mj-cs"/>
              <a:sym typeface="Arial" panose="020B0604020202020204" pitchFamily="34" charset="0"/>
            </a:endParaRP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dirty="0"/>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783"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783" rtl="0" eaLnBrk="1" fontAlgn="auto" latinLnBrk="0" hangingPunct="1">
                <a:lnSpc>
                  <a:spcPct val="100000"/>
                </a:lnSpc>
                <a:spcBef>
                  <a:spcPts val="0"/>
                </a:spcBef>
                <a:spcAft>
                  <a:spcPts val="0"/>
                </a:spcAft>
                <a:buClrTx/>
                <a:buSzTx/>
                <a:buFontTx/>
                <a:buNone/>
                <a:tabLst/>
                <a:defRPr/>
              </a:pPr>
              <a:t>‹#›</a:t>
            </a:fld>
            <a:endParaRPr lang="en-US" sz="750" kern="1200" dirty="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322780" y="267573"/>
            <a:ext cx="8497370" cy="2769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322780" y="1369219"/>
            <a:ext cx="8497370" cy="326350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
        <p:nvSpPr>
          <p:cNvPr id="14"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dirty="0"/>
              <a:t>National Grid </a:t>
            </a:r>
          </a:p>
        </p:txBody>
      </p:sp>
    </p:spTree>
    <p:extLst>
      <p:ext uri="{BB962C8B-B14F-4D97-AF65-F5344CB8AC3E}">
        <p14:creationId xmlns:p14="http://schemas.microsoft.com/office/powerpoint/2010/main" val="2399642357"/>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253" r:id="rId3"/>
    <p:sldLayoutId id="2147485254" r:id="rId4"/>
    <p:sldLayoutId id="2147485255" r:id="rId5"/>
    <p:sldLayoutId id="2147485256" r:id="rId6"/>
    <p:sldLayoutId id="2147485257" r:id="rId7"/>
    <p:sldLayoutId id="2147485258" r:id="rId8"/>
    <p:sldLayoutId id="2147485259" r:id="rId9"/>
    <p:sldLayoutId id="2147485260" r:id="rId10"/>
    <p:sldLayoutId id="2147485261" r:id="rId11"/>
    <p:sldLayoutId id="2147485262" r:id="rId12"/>
    <p:sldLayoutId id="2147485263" r:id="rId13"/>
    <p:sldLayoutId id="2147485188" r:id="rId14"/>
    <p:sldLayoutId id="2147485189" r:id="rId15"/>
    <p:sldLayoutId id="2147485190" r:id="rId16"/>
    <p:sldLayoutId id="2147485191" r:id="rId17"/>
    <p:sldLayoutId id="2147485192" r:id="rId18"/>
    <p:sldLayoutId id="2147485193" r:id="rId19"/>
    <p:sldLayoutId id="2147485194" r:id="rId20"/>
    <p:sldLayoutId id="2147485195" r:id="rId21"/>
    <p:sldLayoutId id="2147485196" r:id="rId22"/>
    <p:sldLayoutId id="2147485197" r:id="rId23"/>
    <p:sldLayoutId id="2147485198" r:id="rId24"/>
    <p:sldLayoutId id="2147485199" r:id="rId25"/>
    <p:sldLayoutId id="2147485200" r:id="rId26"/>
    <p:sldLayoutId id="2147485201" r:id="rId27"/>
    <p:sldLayoutId id="2147485202" r:id="rId28"/>
    <p:sldLayoutId id="2147485203" r:id="rId29"/>
    <p:sldLayoutId id="2147485204" r:id="rId30"/>
    <p:sldLayoutId id="2147485205" r:id="rId31"/>
    <p:sldLayoutId id="2147485206" r:id="rId32"/>
    <p:sldLayoutId id="2147485207" r:id="rId33"/>
    <p:sldLayoutId id="2147485208" r:id="rId34"/>
    <p:sldLayoutId id="2147485209" r:id="rId35"/>
    <p:sldLayoutId id="2147485210" r:id="rId36"/>
    <p:sldLayoutId id="2147485211" r:id="rId37"/>
    <p:sldLayoutId id="2147485212" r:id="rId38"/>
    <p:sldLayoutId id="2147485215" r:id="rId39"/>
    <p:sldLayoutId id="2147485216" r:id="rId40"/>
    <p:sldLayoutId id="2147485220" r:id="rId41"/>
    <p:sldLayoutId id="2147485221" r:id="rId42"/>
    <p:sldLayoutId id="2147485222" r:id="rId43"/>
    <p:sldLayoutId id="2147485223" r:id="rId44"/>
    <p:sldLayoutId id="2147485224" r:id="rId45"/>
    <p:sldLayoutId id="2147485225" r:id="rId46"/>
    <p:sldLayoutId id="2147485226" r:id="rId47"/>
    <p:sldLayoutId id="2147485227" r:id="rId48"/>
    <p:sldLayoutId id="2147485228" r:id="rId49"/>
    <p:sldLayoutId id="2147485229" r:id="rId50"/>
    <p:sldLayoutId id="2147485230" r:id="rId51"/>
    <p:sldLayoutId id="2147485231" r:id="rId52"/>
    <p:sldLayoutId id="2147485232" r:id="rId53"/>
    <p:sldLayoutId id="2147485233" r:id="rId54"/>
    <p:sldLayoutId id="2147485251" r:id="rId5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783" rtl="0" eaLnBrk="1" latinLnBrk="0" hangingPunct="1">
        <a:lnSpc>
          <a:spcPct val="90000"/>
        </a:lnSpc>
        <a:spcBef>
          <a:spcPct val="0"/>
        </a:spcBef>
        <a:buNone/>
        <a:defRPr sz="2000" b="1" kern="1200">
          <a:solidFill>
            <a:schemeClr val="accent1"/>
          </a:solidFill>
          <a:latin typeface="+mj-lt"/>
          <a:ea typeface="+mj-ea"/>
          <a:cs typeface="+mj-cs"/>
          <a:sym typeface="+mj-lt"/>
        </a:defRPr>
      </a:lvl1pPr>
    </p:titleStyle>
    <p:body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37" userDrawn="1">
          <p15:clr>
            <a:srgbClr val="F26B43"/>
          </p15:clr>
        </p15:guide>
        <p15:guide id="2" pos="223" userDrawn="1">
          <p15:clr>
            <a:srgbClr val="F26B43"/>
          </p15:clr>
        </p15:guide>
        <p15:guide id="3" pos="4097" userDrawn="1">
          <p15:clr>
            <a:srgbClr val="F26B43"/>
          </p15:clr>
        </p15:guide>
        <p15:guide id="4" orient="horz" pos="218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image" Target="../media/image7.emf"/><Relationship Id="rId2" Type="http://schemas.openxmlformats.org/officeDocument/2006/relationships/tags" Target="../tags/tag97.xml"/><Relationship Id="rId1" Type="http://schemas.openxmlformats.org/officeDocument/2006/relationships/vmlDrawing" Target="../drawings/vmlDrawing52.vml"/><Relationship Id="rId6" Type="http://schemas.openxmlformats.org/officeDocument/2006/relationships/oleObject" Target="../embeddings/oleObject52.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vmlDrawing" Target="../drawings/vmlDrawing61.vml"/><Relationship Id="rId6" Type="http://schemas.openxmlformats.org/officeDocument/2006/relationships/image" Target="../media/image24.emf"/><Relationship Id="rId5" Type="http://schemas.openxmlformats.org/officeDocument/2006/relationships/oleObject" Target="../embeddings/oleObject61.bin"/><Relationship Id="rId4"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vmlDrawing" Target="../drawings/vmlDrawing62.vml"/><Relationship Id="rId6" Type="http://schemas.openxmlformats.org/officeDocument/2006/relationships/image" Target="../media/image7.emf"/><Relationship Id="rId5" Type="http://schemas.openxmlformats.org/officeDocument/2006/relationships/oleObject" Target="../embeddings/oleObject62.bin"/><Relationship Id="rId4"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vmlDrawing" Target="../drawings/vmlDrawing63.vml"/><Relationship Id="rId6" Type="http://schemas.openxmlformats.org/officeDocument/2006/relationships/image" Target="../media/image24.emf"/><Relationship Id="rId5" Type="http://schemas.openxmlformats.org/officeDocument/2006/relationships/oleObject" Target="../embeddings/oleObject63.bin"/><Relationship Id="rId4"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135.xml"/><Relationship Id="rId7" Type="http://schemas.openxmlformats.org/officeDocument/2006/relationships/image" Target="../media/image53.png"/><Relationship Id="rId2" Type="http://schemas.openxmlformats.org/officeDocument/2006/relationships/tags" Target="../tags/tag134.xml"/><Relationship Id="rId1" Type="http://schemas.openxmlformats.org/officeDocument/2006/relationships/vmlDrawing" Target="../drawings/vmlDrawing64.vml"/><Relationship Id="rId6" Type="http://schemas.openxmlformats.org/officeDocument/2006/relationships/image" Target="../media/image24.emf"/><Relationship Id="rId5" Type="http://schemas.openxmlformats.org/officeDocument/2006/relationships/oleObject" Target="../embeddings/oleObject64.bin"/><Relationship Id="rId4"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tags" Target="../tags/tag137.xml"/><Relationship Id="rId7" Type="http://schemas.openxmlformats.org/officeDocument/2006/relationships/image" Target="../media/image55.emf"/><Relationship Id="rId2" Type="http://schemas.openxmlformats.org/officeDocument/2006/relationships/tags" Target="../tags/tag136.xml"/><Relationship Id="rId1" Type="http://schemas.openxmlformats.org/officeDocument/2006/relationships/vmlDrawing" Target="../drawings/vmlDrawing65.vml"/><Relationship Id="rId6" Type="http://schemas.openxmlformats.org/officeDocument/2006/relationships/oleObject" Target="../embeddings/oleObject65.bin"/><Relationship Id="rId5" Type="http://schemas.openxmlformats.org/officeDocument/2006/relationships/notesSlide" Target="../notesSlides/notesSlide3.xml"/><Relationship Id="rId4"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tags" Target="../tags/tag139.xml"/><Relationship Id="rId7" Type="http://schemas.openxmlformats.org/officeDocument/2006/relationships/oleObject" Target="../embeddings/oleObject66.bin"/><Relationship Id="rId2" Type="http://schemas.openxmlformats.org/officeDocument/2006/relationships/tags" Target="../tags/tag138.xml"/><Relationship Id="rId1" Type="http://schemas.openxmlformats.org/officeDocument/2006/relationships/vmlDrawing" Target="../drawings/vmlDrawing66.vml"/><Relationship Id="rId6" Type="http://schemas.openxmlformats.org/officeDocument/2006/relationships/notesSlide" Target="../notesSlides/notesSlide4.xml"/><Relationship Id="rId5" Type="http://schemas.openxmlformats.org/officeDocument/2006/relationships/slideLayout" Target="../slideLayouts/slideLayout39.xml"/><Relationship Id="rId4" Type="http://schemas.openxmlformats.org/officeDocument/2006/relationships/tags" Target="../tags/tag140.xml"/></Relationships>
</file>

<file path=ppt/slides/_rels/slide16.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tags" Target="../tags/tag142.xml"/><Relationship Id="rId7" Type="http://schemas.openxmlformats.org/officeDocument/2006/relationships/oleObject" Target="../embeddings/oleObject67.bin"/><Relationship Id="rId2" Type="http://schemas.openxmlformats.org/officeDocument/2006/relationships/tags" Target="../tags/tag141.xml"/><Relationship Id="rId1" Type="http://schemas.openxmlformats.org/officeDocument/2006/relationships/vmlDrawing" Target="../drawings/vmlDrawing67.vml"/><Relationship Id="rId6" Type="http://schemas.openxmlformats.org/officeDocument/2006/relationships/notesSlide" Target="../notesSlides/notesSlide5.xml"/><Relationship Id="rId5" Type="http://schemas.openxmlformats.org/officeDocument/2006/relationships/slideLayout" Target="../slideLayouts/slideLayout39.xml"/><Relationship Id="rId4" Type="http://schemas.openxmlformats.org/officeDocument/2006/relationships/tags" Target="../tags/tag143.xml"/></Relationships>
</file>

<file path=ppt/slides/_rels/slide17.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vmlDrawing" Target="../drawings/vmlDrawing68.vml"/><Relationship Id="rId6" Type="http://schemas.openxmlformats.org/officeDocument/2006/relationships/image" Target="../media/image24.emf"/><Relationship Id="rId5" Type="http://schemas.openxmlformats.org/officeDocument/2006/relationships/oleObject" Target="../embeddings/oleObject68.bin"/><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vmlDrawing" Target="../drawings/vmlDrawing69.vml"/><Relationship Id="rId6" Type="http://schemas.openxmlformats.org/officeDocument/2006/relationships/image" Target="../media/image24.emf"/><Relationship Id="rId5" Type="http://schemas.openxmlformats.org/officeDocument/2006/relationships/oleObject" Target="../embeddings/oleObject69.bin"/><Relationship Id="rId4"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vmlDrawing" Target="../drawings/vmlDrawing70.vml"/><Relationship Id="rId6" Type="http://schemas.openxmlformats.org/officeDocument/2006/relationships/image" Target="../media/image24.emf"/><Relationship Id="rId5" Type="http://schemas.openxmlformats.org/officeDocument/2006/relationships/oleObject" Target="../embeddings/oleObject70.bin"/><Relationship Id="rId4"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30.jpeg"/><Relationship Id="rId18" Type="http://schemas.openxmlformats.org/officeDocument/2006/relationships/image" Target="../media/image35.jpeg"/><Relationship Id="rId3" Type="http://schemas.openxmlformats.org/officeDocument/2006/relationships/tags" Target="../tags/tag100.xml"/><Relationship Id="rId21" Type="http://schemas.openxmlformats.org/officeDocument/2006/relationships/image" Target="../media/image38.jpeg"/><Relationship Id="rId7" Type="http://schemas.openxmlformats.org/officeDocument/2006/relationships/image" Target="../media/image24.emf"/><Relationship Id="rId12" Type="http://schemas.openxmlformats.org/officeDocument/2006/relationships/image" Target="../media/image29.jpeg"/><Relationship Id="rId17" Type="http://schemas.openxmlformats.org/officeDocument/2006/relationships/image" Target="../media/image34.jpeg"/><Relationship Id="rId2" Type="http://schemas.openxmlformats.org/officeDocument/2006/relationships/tags" Target="../tags/tag99.xml"/><Relationship Id="rId16" Type="http://schemas.openxmlformats.org/officeDocument/2006/relationships/image" Target="../media/image33.jpeg"/><Relationship Id="rId20" Type="http://schemas.openxmlformats.org/officeDocument/2006/relationships/image" Target="../media/image37.jpg"/><Relationship Id="rId1" Type="http://schemas.openxmlformats.org/officeDocument/2006/relationships/vmlDrawing" Target="../drawings/vmlDrawing53.vml"/><Relationship Id="rId6" Type="http://schemas.openxmlformats.org/officeDocument/2006/relationships/oleObject" Target="../embeddings/oleObject53.bin"/><Relationship Id="rId11" Type="http://schemas.openxmlformats.org/officeDocument/2006/relationships/image" Target="../media/image28.jpeg"/><Relationship Id="rId5" Type="http://schemas.openxmlformats.org/officeDocument/2006/relationships/notesSlide" Target="../notesSlides/notesSlide2.xml"/><Relationship Id="rId15" Type="http://schemas.openxmlformats.org/officeDocument/2006/relationships/image" Target="../media/image32.jpeg"/><Relationship Id="rId10" Type="http://schemas.openxmlformats.org/officeDocument/2006/relationships/image" Target="../media/image27.jpeg"/><Relationship Id="rId19" Type="http://schemas.openxmlformats.org/officeDocument/2006/relationships/image" Target="../media/image36.jpeg"/><Relationship Id="rId4" Type="http://schemas.openxmlformats.org/officeDocument/2006/relationships/slideLayout" Target="../slideLayouts/slideLayout39.xml"/><Relationship Id="rId9" Type="http://schemas.openxmlformats.org/officeDocument/2006/relationships/image" Target="../media/image26.jpeg"/><Relationship Id="rId14" Type="http://schemas.openxmlformats.org/officeDocument/2006/relationships/image" Target="../media/image31.jpeg"/></Relationships>
</file>

<file path=ppt/slides/_rels/slide20.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vmlDrawing" Target="../drawings/vmlDrawing71.vml"/><Relationship Id="rId6" Type="http://schemas.openxmlformats.org/officeDocument/2006/relationships/image" Target="../media/image24.emf"/><Relationship Id="rId5" Type="http://schemas.openxmlformats.org/officeDocument/2006/relationships/oleObject" Target="../embeddings/oleObject71.bin"/><Relationship Id="rId4"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image" Target="../media/image24.emf"/><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oleObject" Target="../embeddings/oleObject72.bin"/><Relationship Id="rId2" Type="http://schemas.openxmlformats.org/officeDocument/2006/relationships/tags" Target="../tags/tag152.xml"/><Relationship Id="rId1" Type="http://schemas.openxmlformats.org/officeDocument/2006/relationships/vmlDrawing" Target="../drawings/vmlDrawing72.vml"/><Relationship Id="rId6" Type="http://schemas.openxmlformats.org/officeDocument/2006/relationships/tags" Target="../tags/tag156.xml"/><Relationship Id="rId11" Type="http://schemas.openxmlformats.org/officeDocument/2006/relationships/slideLayout" Target="../slideLayouts/slideLayout39.xml"/><Relationship Id="rId5" Type="http://schemas.openxmlformats.org/officeDocument/2006/relationships/tags" Target="../tags/tag155.xml"/><Relationship Id="rId10" Type="http://schemas.openxmlformats.org/officeDocument/2006/relationships/tags" Target="../tags/tag160.xml"/><Relationship Id="rId4" Type="http://schemas.openxmlformats.org/officeDocument/2006/relationships/tags" Target="../tags/tag154.xml"/><Relationship Id="rId9" Type="http://schemas.openxmlformats.org/officeDocument/2006/relationships/tags" Target="../tags/tag159.xml"/></Relationships>
</file>

<file path=ppt/slides/_rels/slide22.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vmlDrawing" Target="../drawings/vmlDrawing73.vml"/><Relationship Id="rId6" Type="http://schemas.openxmlformats.org/officeDocument/2006/relationships/image" Target="../media/image24.emf"/><Relationship Id="rId5" Type="http://schemas.openxmlformats.org/officeDocument/2006/relationships/oleObject" Target="../embeddings/oleObject73.bin"/><Relationship Id="rId4"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3" Type="http://schemas.openxmlformats.org/officeDocument/2006/relationships/tags" Target="../tags/tag174.xml"/><Relationship Id="rId18" Type="http://schemas.openxmlformats.org/officeDocument/2006/relationships/tags" Target="../tags/tag179.xml"/><Relationship Id="rId26" Type="http://schemas.openxmlformats.org/officeDocument/2006/relationships/tags" Target="../tags/tag187.xml"/><Relationship Id="rId39" Type="http://schemas.openxmlformats.org/officeDocument/2006/relationships/tags" Target="../tags/tag200.xml"/><Relationship Id="rId21" Type="http://schemas.openxmlformats.org/officeDocument/2006/relationships/tags" Target="../tags/tag182.xml"/><Relationship Id="rId34" Type="http://schemas.openxmlformats.org/officeDocument/2006/relationships/tags" Target="../tags/tag195.xml"/><Relationship Id="rId42" Type="http://schemas.openxmlformats.org/officeDocument/2006/relationships/tags" Target="../tags/tag203.xml"/><Relationship Id="rId47" Type="http://schemas.openxmlformats.org/officeDocument/2006/relationships/tags" Target="../tags/tag208.xml"/><Relationship Id="rId50" Type="http://schemas.openxmlformats.org/officeDocument/2006/relationships/tags" Target="../tags/tag211.xml"/><Relationship Id="rId55" Type="http://schemas.openxmlformats.org/officeDocument/2006/relationships/tags" Target="../tags/tag216.xml"/><Relationship Id="rId63" Type="http://schemas.openxmlformats.org/officeDocument/2006/relationships/chart" Target="../charts/chart2.xml"/><Relationship Id="rId68" Type="http://schemas.openxmlformats.org/officeDocument/2006/relationships/chart" Target="../charts/chart7.xml"/><Relationship Id="rId7" Type="http://schemas.openxmlformats.org/officeDocument/2006/relationships/tags" Target="../tags/tag168.xml"/><Relationship Id="rId2" Type="http://schemas.openxmlformats.org/officeDocument/2006/relationships/tags" Target="../tags/tag163.xml"/><Relationship Id="rId16" Type="http://schemas.openxmlformats.org/officeDocument/2006/relationships/tags" Target="../tags/tag177.xml"/><Relationship Id="rId29" Type="http://schemas.openxmlformats.org/officeDocument/2006/relationships/tags" Target="../tags/tag190.xml"/><Relationship Id="rId1" Type="http://schemas.openxmlformats.org/officeDocument/2006/relationships/vmlDrawing" Target="../drawings/vmlDrawing74.vml"/><Relationship Id="rId6" Type="http://schemas.openxmlformats.org/officeDocument/2006/relationships/tags" Target="../tags/tag167.xml"/><Relationship Id="rId11" Type="http://schemas.openxmlformats.org/officeDocument/2006/relationships/tags" Target="../tags/tag172.xml"/><Relationship Id="rId24" Type="http://schemas.openxmlformats.org/officeDocument/2006/relationships/tags" Target="../tags/tag185.xml"/><Relationship Id="rId32" Type="http://schemas.openxmlformats.org/officeDocument/2006/relationships/tags" Target="../tags/tag193.xml"/><Relationship Id="rId37" Type="http://schemas.openxmlformats.org/officeDocument/2006/relationships/tags" Target="../tags/tag198.xml"/><Relationship Id="rId40" Type="http://schemas.openxmlformats.org/officeDocument/2006/relationships/tags" Target="../tags/tag201.xml"/><Relationship Id="rId45" Type="http://schemas.openxmlformats.org/officeDocument/2006/relationships/tags" Target="../tags/tag206.xml"/><Relationship Id="rId53" Type="http://schemas.openxmlformats.org/officeDocument/2006/relationships/tags" Target="../tags/tag214.xml"/><Relationship Id="rId58" Type="http://schemas.openxmlformats.org/officeDocument/2006/relationships/tags" Target="../tags/tag219.xml"/><Relationship Id="rId66" Type="http://schemas.openxmlformats.org/officeDocument/2006/relationships/chart" Target="../charts/chart5.xml"/><Relationship Id="rId5" Type="http://schemas.openxmlformats.org/officeDocument/2006/relationships/tags" Target="../tags/tag166.xml"/><Relationship Id="rId15" Type="http://schemas.openxmlformats.org/officeDocument/2006/relationships/tags" Target="../tags/tag176.xml"/><Relationship Id="rId23" Type="http://schemas.openxmlformats.org/officeDocument/2006/relationships/tags" Target="../tags/tag184.xml"/><Relationship Id="rId28" Type="http://schemas.openxmlformats.org/officeDocument/2006/relationships/tags" Target="../tags/tag189.xml"/><Relationship Id="rId36" Type="http://schemas.openxmlformats.org/officeDocument/2006/relationships/tags" Target="../tags/tag197.xml"/><Relationship Id="rId49" Type="http://schemas.openxmlformats.org/officeDocument/2006/relationships/tags" Target="../tags/tag210.xml"/><Relationship Id="rId57" Type="http://schemas.openxmlformats.org/officeDocument/2006/relationships/tags" Target="../tags/tag218.xml"/><Relationship Id="rId61" Type="http://schemas.openxmlformats.org/officeDocument/2006/relationships/image" Target="../media/image24.emf"/><Relationship Id="rId10" Type="http://schemas.openxmlformats.org/officeDocument/2006/relationships/tags" Target="../tags/tag171.xml"/><Relationship Id="rId19" Type="http://schemas.openxmlformats.org/officeDocument/2006/relationships/tags" Target="../tags/tag180.xml"/><Relationship Id="rId31" Type="http://schemas.openxmlformats.org/officeDocument/2006/relationships/tags" Target="../tags/tag192.xml"/><Relationship Id="rId44" Type="http://schemas.openxmlformats.org/officeDocument/2006/relationships/tags" Target="../tags/tag205.xml"/><Relationship Id="rId52" Type="http://schemas.openxmlformats.org/officeDocument/2006/relationships/tags" Target="../tags/tag213.xml"/><Relationship Id="rId60" Type="http://schemas.openxmlformats.org/officeDocument/2006/relationships/oleObject" Target="../embeddings/oleObject74.bin"/><Relationship Id="rId65" Type="http://schemas.openxmlformats.org/officeDocument/2006/relationships/chart" Target="../charts/chart4.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tags" Target="../tags/tag175.xml"/><Relationship Id="rId22" Type="http://schemas.openxmlformats.org/officeDocument/2006/relationships/tags" Target="../tags/tag183.xml"/><Relationship Id="rId27" Type="http://schemas.openxmlformats.org/officeDocument/2006/relationships/tags" Target="../tags/tag188.xml"/><Relationship Id="rId30" Type="http://schemas.openxmlformats.org/officeDocument/2006/relationships/tags" Target="../tags/tag191.xml"/><Relationship Id="rId35" Type="http://schemas.openxmlformats.org/officeDocument/2006/relationships/tags" Target="../tags/tag196.xml"/><Relationship Id="rId43" Type="http://schemas.openxmlformats.org/officeDocument/2006/relationships/tags" Target="../tags/tag204.xml"/><Relationship Id="rId48" Type="http://schemas.openxmlformats.org/officeDocument/2006/relationships/tags" Target="../tags/tag209.xml"/><Relationship Id="rId56" Type="http://schemas.openxmlformats.org/officeDocument/2006/relationships/tags" Target="../tags/tag217.xml"/><Relationship Id="rId64" Type="http://schemas.openxmlformats.org/officeDocument/2006/relationships/chart" Target="../charts/chart3.xml"/><Relationship Id="rId69" Type="http://schemas.openxmlformats.org/officeDocument/2006/relationships/chart" Target="../charts/chart8.xml"/><Relationship Id="rId8" Type="http://schemas.openxmlformats.org/officeDocument/2006/relationships/tags" Target="../tags/tag169.xml"/><Relationship Id="rId51" Type="http://schemas.openxmlformats.org/officeDocument/2006/relationships/tags" Target="../tags/tag212.xml"/><Relationship Id="rId3" Type="http://schemas.openxmlformats.org/officeDocument/2006/relationships/tags" Target="../tags/tag164.xml"/><Relationship Id="rId12" Type="http://schemas.openxmlformats.org/officeDocument/2006/relationships/tags" Target="../tags/tag173.xml"/><Relationship Id="rId17" Type="http://schemas.openxmlformats.org/officeDocument/2006/relationships/tags" Target="../tags/tag178.xml"/><Relationship Id="rId25" Type="http://schemas.openxmlformats.org/officeDocument/2006/relationships/tags" Target="../tags/tag186.xml"/><Relationship Id="rId33" Type="http://schemas.openxmlformats.org/officeDocument/2006/relationships/tags" Target="../tags/tag194.xml"/><Relationship Id="rId38" Type="http://schemas.openxmlformats.org/officeDocument/2006/relationships/tags" Target="../tags/tag199.xml"/><Relationship Id="rId46" Type="http://schemas.openxmlformats.org/officeDocument/2006/relationships/tags" Target="../tags/tag207.xml"/><Relationship Id="rId59" Type="http://schemas.openxmlformats.org/officeDocument/2006/relationships/slideLayout" Target="../slideLayouts/slideLayout3.xml"/><Relationship Id="rId67" Type="http://schemas.openxmlformats.org/officeDocument/2006/relationships/chart" Target="../charts/chart6.xml"/><Relationship Id="rId20" Type="http://schemas.openxmlformats.org/officeDocument/2006/relationships/tags" Target="../tags/tag181.xml"/><Relationship Id="rId41" Type="http://schemas.openxmlformats.org/officeDocument/2006/relationships/tags" Target="../tags/tag202.xml"/><Relationship Id="rId54" Type="http://schemas.openxmlformats.org/officeDocument/2006/relationships/tags" Target="../tags/tag215.xml"/><Relationship Id="rId62" Type="http://schemas.openxmlformats.org/officeDocument/2006/relationships/chart" Target="../charts/chart1.xml"/></Relationships>
</file>

<file path=ppt/slides/_rels/slide24.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vmlDrawing" Target="../drawings/vmlDrawing75.vml"/><Relationship Id="rId6" Type="http://schemas.openxmlformats.org/officeDocument/2006/relationships/image" Target="../media/image24.emf"/><Relationship Id="rId5" Type="http://schemas.openxmlformats.org/officeDocument/2006/relationships/oleObject" Target="../embeddings/oleObject75.bin"/><Relationship Id="rId4"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vmlDrawing" Target="../drawings/vmlDrawing76.vml"/><Relationship Id="rId6" Type="http://schemas.openxmlformats.org/officeDocument/2006/relationships/image" Target="../media/image24.emf"/><Relationship Id="rId5" Type="http://schemas.openxmlformats.org/officeDocument/2006/relationships/oleObject" Target="../embeddings/oleObject76.bin"/><Relationship Id="rId4"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vmlDrawing" Target="../drawings/vmlDrawing77.vml"/><Relationship Id="rId6" Type="http://schemas.openxmlformats.org/officeDocument/2006/relationships/image" Target="../media/image56.emf"/><Relationship Id="rId5" Type="http://schemas.openxmlformats.org/officeDocument/2006/relationships/oleObject" Target="../embeddings/oleObject77.bin"/><Relationship Id="rId4"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tags" Target="../tags/tag227.xml"/><Relationship Id="rId7" Type="http://schemas.openxmlformats.org/officeDocument/2006/relationships/image" Target="../media/image57.jpeg"/><Relationship Id="rId12" Type="http://schemas.openxmlformats.org/officeDocument/2006/relationships/image" Target="../media/image62.png"/><Relationship Id="rId2" Type="http://schemas.openxmlformats.org/officeDocument/2006/relationships/tags" Target="../tags/tag226.xml"/><Relationship Id="rId1" Type="http://schemas.openxmlformats.org/officeDocument/2006/relationships/vmlDrawing" Target="../drawings/vmlDrawing78.vml"/><Relationship Id="rId6" Type="http://schemas.openxmlformats.org/officeDocument/2006/relationships/image" Target="../media/image24.emf"/><Relationship Id="rId11" Type="http://schemas.openxmlformats.org/officeDocument/2006/relationships/image" Target="../media/image61.jpeg"/><Relationship Id="rId5" Type="http://schemas.openxmlformats.org/officeDocument/2006/relationships/oleObject" Target="../embeddings/oleObject78.bin"/><Relationship Id="rId10" Type="http://schemas.openxmlformats.org/officeDocument/2006/relationships/image" Target="../media/image60.png"/><Relationship Id="rId4" Type="http://schemas.openxmlformats.org/officeDocument/2006/relationships/slideLayout" Target="../slideLayouts/slideLayout39.xml"/><Relationship Id="rId9" Type="http://schemas.openxmlformats.org/officeDocument/2006/relationships/image" Target="../media/image59.png"/></Relationships>
</file>

<file path=ppt/slides/_rels/slide28.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5.png"/><Relationship Id="rId3" Type="http://schemas.openxmlformats.org/officeDocument/2006/relationships/tags" Target="../tags/tag229.xml"/><Relationship Id="rId7" Type="http://schemas.openxmlformats.org/officeDocument/2006/relationships/image" Target="../media/image24.emf"/><Relationship Id="rId12" Type="http://schemas.openxmlformats.org/officeDocument/2006/relationships/image" Target="../media/image7.emf"/><Relationship Id="rId2" Type="http://schemas.openxmlformats.org/officeDocument/2006/relationships/tags" Target="../tags/tag228.xml"/><Relationship Id="rId16" Type="http://schemas.openxmlformats.org/officeDocument/2006/relationships/image" Target="../media/image68.svg"/><Relationship Id="rId1" Type="http://schemas.openxmlformats.org/officeDocument/2006/relationships/vmlDrawing" Target="../drawings/vmlDrawing79.vml"/><Relationship Id="rId6" Type="http://schemas.openxmlformats.org/officeDocument/2006/relationships/oleObject" Target="../embeddings/oleObject79.bin"/><Relationship Id="rId11" Type="http://schemas.openxmlformats.org/officeDocument/2006/relationships/oleObject" Target="../embeddings/oleObject80.bin"/><Relationship Id="rId5" Type="http://schemas.openxmlformats.org/officeDocument/2006/relationships/slideLayout" Target="../slideLayouts/slideLayout3.xml"/><Relationship Id="rId15" Type="http://schemas.openxmlformats.org/officeDocument/2006/relationships/image" Target="../media/image67.png"/><Relationship Id="rId10" Type="http://schemas.openxmlformats.org/officeDocument/2006/relationships/image" Target="../media/image61.jpeg"/><Relationship Id="rId4" Type="http://schemas.openxmlformats.org/officeDocument/2006/relationships/tags" Target="../tags/tag230.xml"/><Relationship Id="rId9" Type="http://schemas.openxmlformats.org/officeDocument/2006/relationships/image" Target="../media/image64.png"/><Relationship Id="rId14" Type="http://schemas.openxmlformats.org/officeDocument/2006/relationships/image" Target="../media/image66.svg"/></Relationships>
</file>

<file path=ppt/slides/_rels/slide29.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vmlDrawing" Target="../drawings/vmlDrawing80.vml"/><Relationship Id="rId6" Type="http://schemas.openxmlformats.org/officeDocument/2006/relationships/image" Target="../media/image24.emf"/><Relationship Id="rId5" Type="http://schemas.openxmlformats.org/officeDocument/2006/relationships/oleObject" Target="../embeddings/oleObject81.bin"/><Relationship Id="rId4"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vmlDrawing" Target="../drawings/vmlDrawing54.vml"/><Relationship Id="rId6" Type="http://schemas.openxmlformats.org/officeDocument/2006/relationships/image" Target="../media/image24.emf"/><Relationship Id="rId5" Type="http://schemas.openxmlformats.org/officeDocument/2006/relationships/oleObject" Target="../embeddings/oleObject54.bin"/><Relationship Id="rId4"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vmlDrawing" Target="../drawings/vmlDrawing81.vml"/><Relationship Id="rId6" Type="http://schemas.openxmlformats.org/officeDocument/2006/relationships/image" Target="../media/image39.emf"/><Relationship Id="rId5" Type="http://schemas.openxmlformats.org/officeDocument/2006/relationships/oleObject" Target="../embeddings/oleObject82.bin"/><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tags" Target="../tags/tag236.xml"/><Relationship Id="rId7" Type="http://schemas.openxmlformats.org/officeDocument/2006/relationships/slideLayout" Target="../slideLayouts/slideLayout39.xml"/><Relationship Id="rId2" Type="http://schemas.openxmlformats.org/officeDocument/2006/relationships/tags" Target="../tags/tag235.xml"/><Relationship Id="rId1" Type="http://schemas.openxmlformats.org/officeDocument/2006/relationships/vmlDrawing" Target="../drawings/vmlDrawing82.v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9"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vmlDrawing" Target="../drawings/vmlDrawing83.vml"/><Relationship Id="rId6" Type="http://schemas.openxmlformats.org/officeDocument/2006/relationships/image" Target="../media/image24.emf"/><Relationship Id="rId5" Type="http://schemas.openxmlformats.org/officeDocument/2006/relationships/oleObject" Target="../embeddings/oleObject84.bin"/><Relationship Id="rId4"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vmlDrawing" Target="../drawings/vmlDrawing84.vml"/><Relationship Id="rId6" Type="http://schemas.openxmlformats.org/officeDocument/2006/relationships/image" Target="../media/image24.emf"/><Relationship Id="rId5" Type="http://schemas.openxmlformats.org/officeDocument/2006/relationships/oleObject" Target="../embeddings/oleObject85.bin"/><Relationship Id="rId4"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244.xml"/><Relationship Id="rId1" Type="http://schemas.openxmlformats.org/officeDocument/2006/relationships/vmlDrawing" Target="../drawings/vmlDrawing85.vml"/><Relationship Id="rId5" Type="http://schemas.openxmlformats.org/officeDocument/2006/relationships/image" Target="../media/image24.emf"/><Relationship Id="rId4" Type="http://schemas.openxmlformats.org/officeDocument/2006/relationships/oleObject" Target="../embeddings/oleObject86.bin"/></Relationships>
</file>

<file path=ppt/slides/_rels/slide35.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39.emf"/><Relationship Id="rId2" Type="http://schemas.openxmlformats.org/officeDocument/2006/relationships/tags" Target="../tags/tag245.xml"/><Relationship Id="rId1" Type="http://schemas.openxmlformats.org/officeDocument/2006/relationships/vmlDrawing" Target="../drawings/vmlDrawing86.vml"/><Relationship Id="rId6" Type="http://schemas.openxmlformats.org/officeDocument/2006/relationships/oleObject" Target="../embeddings/oleObject87.bin"/><Relationship Id="rId5" Type="http://schemas.openxmlformats.org/officeDocument/2006/relationships/notesSlide" Target="../notesSlides/notesSlide6.xml"/><Relationship Id="rId4"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vmlDrawing" Target="../drawings/vmlDrawing55.vml"/><Relationship Id="rId6" Type="http://schemas.openxmlformats.org/officeDocument/2006/relationships/image" Target="../media/image39.emf"/><Relationship Id="rId5" Type="http://schemas.openxmlformats.org/officeDocument/2006/relationships/oleObject" Target="../embeddings/oleObject55.bin"/><Relationship Id="rId4"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18" Type="http://schemas.openxmlformats.org/officeDocument/2006/relationships/oleObject" Target="../embeddings/oleObject56.bin"/><Relationship Id="rId26" Type="http://schemas.openxmlformats.org/officeDocument/2006/relationships/image" Target="../media/image46.tmp"/><Relationship Id="rId3" Type="http://schemas.openxmlformats.org/officeDocument/2006/relationships/tags" Target="../tags/tag106.xml"/><Relationship Id="rId21" Type="http://schemas.openxmlformats.org/officeDocument/2006/relationships/image" Target="../media/image41.tmp"/><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slideLayout" Target="../slideLayouts/slideLayout39.xml"/><Relationship Id="rId25" Type="http://schemas.openxmlformats.org/officeDocument/2006/relationships/image" Target="../media/image45.tmp"/><Relationship Id="rId2" Type="http://schemas.openxmlformats.org/officeDocument/2006/relationships/tags" Target="../tags/tag105.xml"/><Relationship Id="rId16" Type="http://schemas.openxmlformats.org/officeDocument/2006/relationships/tags" Target="../tags/tag119.xml"/><Relationship Id="rId20" Type="http://schemas.openxmlformats.org/officeDocument/2006/relationships/image" Target="../media/image40.tmp"/><Relationship Id="rId29" Type="http://schemas.openxmlformats.org/officeDocument/2006/relationships/image" Target="../media/image49.tmp"/><Relationship Id="rId1" Type="http://schemas.openxmlformats.org/officeDocument/2006/relationships/vmlDrawing" Target="../drawings/vmlDrawing56.vml"/><Relationship Id="rId6" Type="http://schemas.openxmlformats.org/officeDocument/2006/relationships/tags" Target="../tags/tag109.xml"/><Relationship Id="rId11" Type="http://schemas.openxmlformats.org/officeDocument/2006/relationships/tags" Target="../tags/tag114.xml"/><Relationship Id="rId24" Type="http://schemas.openxmlformats.org/officeDocument/2006/relationships/image" Target="../media/image44.tmp"/><Relationship Id="rId32" Type="http://schemas.openxmlformats.org/officeDocument/2006/relationships/image" Target="../media/image52.tmp"/><Relationship Id="rId5" Type="http://schemas.openxmlformats.org/officeDocument/2006/relationships/tags" Target="../tags/tag108.xml"/><Relationship Id="rId15" Type="http://schemas.openxmlformats.org/officeDocument/2006/relationships/tags" Target="../tags/tag118.xml"/><Relationship Id="rId23" Type="http://schemas.openxmlformats.org/officeDocument/2006/relationships/image" Target="../media/image43.tmp"/><Relationship Id="rId28" Type="http://schemas.openxmlformats.org/officeDocument/2006/relationships/image" Target="../media/image48.tmp"/><Relationship Id="rId10" Type="http://schemas.openxmlformats.org/officeDocument/2006/relationships/tags" Target="../tags/tag113.xml"/><Relationship Id="rId19" Type="http://schemas.openxmlformats.org/officeDocument/2006/relationships/image" Target="../media/image24.emf"/><Relationship Id="rId31" Type="http://schemas.openxmlformats.org/officeDocument/2006/relationships/image" Target="../media/image51.tmp"/><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tags" Target="../tags/tag117.xml"/><Relationship Id="rId22" Type="http://schemas.openxmlformats.org/officeDocument/2006/relationships/image" Target="../media/image42.tmp"/><Relationship Id="rId27" Type="http://schemas.openxmlformats.org/officeDocument/2006/relationships/image" Target="../media/image47.tmp"/><Relationship Id="rId30" Type="http://schemas.openxmlformats.org/officeDocument/2006/relationships/image" Target="../media/image50.tmp"/></Relationships>
</file>

<file path=ppt/slides/_rels/slide6.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vmlDrawing" Target="../drawings/vmlDrawing57.vml"/><Relationship Id="rId6" Type="http://schemas.openxmlformats.org/officeDocument/2006/relationships/image" Target="../media/image24.emf"/><Relationship Id="rId5" Type="http://schemas.openxmlformats.org/officeDocument/2006/relationships/oleObject" Target="../embeddings/oleObject57.bin"/><Relationship Id="rId4"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vmlDrawing" Target="../drawings/vmlDrawing58.vml"/><Relationship Id="rId6" Type="http://schemas.openxmlformats.org/officeDocument/2006/relationships/image" Target="../media/image24.emf"/><Relationship Id="rId5" Type="http://schemas.openxmlformats.org/officeDocument/2006/relationships/oleObject" Target="../embeddings/oleObject58.bin"/><Relationship Id="rId4"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vmlDrawing" Target="../drawings/vmlDrawing59.vml"/><Relationship Id="rId6" Type="http://schemas.openxmlformats.org/officeDocument/2006/relationships/image" Target="../media/image24.emf"/><Relationship Id="rId5" Type="http://schemas.openxmlformats.org/officeDocument/2006/relationships/oleObject" Target="../embeddings/oleObject59.bin"/><Relationship Id="rId4"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vmlDrawing" Target="../drawings/vmlDrawing60.vml"/><Relationship Id="rId6" Type="http://schemas.openxmlformats.org/officeDocument/2006/relationships/image" Target="../media/image24.emf"/><Relationship Id="rId5" Type="http://schemas.openxmlformats.org/officeDocument/2006/relationships/oleObject" Target="../embeddings/oleObject60.bin"/><Relationship Id="rId4"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03170" name="think-cell Slide" r:id="rId6" imgW="286" imgH="286" progId="TCLayout.ActiveDocument.1">
                  <p:embed/>
                </p:oleObj>
              </mc:Choice>
              <mc:Fallback>
                <p:oleObj name="think-cell Slide" r:id="rId6" imgW="286" imgH="286" progId="TCLayout.ActiveDocument.1">
                  <p:embed/>
                  <p:pic>
                    <p:nvPicPr>
                      <p:cNvPr id="2" name="Object 1" hidden="1"/>
                      <p:cNvPicPr/>
                      <p:nvPr/>
                    </p:nvPicPr>
                    <p:blipFill>
                      <a:blip r:embed="rId7"/>
                      <a:stretch>
                        <a:fillRect/>
                      </a:stretch>
                    </p:blipFill>
                    <p:spPr>
                      <a:xfrm>
                        <a:off x="1191" y="1191"/>
                        <a:ext cx="1191" cy="1191"/>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7" name="Title 6"/>
          <p:cNvSpPr>
            <a:spLocks noGrp="1"/>
          </p:cNvSpPr>
          <p:nvPr>
            <p:ph type="title"/>
          </p:nvPr>
        </p:nvSpPr>
        <p:spPr>
          <a:xfrm>
            <a:off x="0" y="2819447"/>
            <a:ext cx="4572000" cy="1458861"/>
          </a:xfrm>
        </p:spPr>
        <p:txBody>
          <a:bodyPr/>
          <a:lstStyle/>
          <a:p>
            <a:r>
              <a:rPr lang="en-US" dirty="0"/>
              <a:t>FutureNow</a:t>
            </a:r>
            <a:br>
              <a:rPr lang="en-US" dirty="0"/>
            </a:br>
            <a:r>
              <a:rPr lang="en-US" sz="2000" dirty="0"/>
              <a:t>3-week readout – Aug 20th</a:t>
            </a:r>
            <a:endParaRPr lang="en-US" dirty="0"/>
          </a:p>
        </p:txBody>
      </p:sp>
    </p:spTree>
    <p:extLst>
      <p:ext uri="{BB962C8B-B14F-4D97-AF65-F5344CB8AC3E}">
        <p14:creationId xmlns:p14="http://schemas.microsoft.com/office/powerpoint/2010/main" val="22571166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a:extLst>
              <a:ext uri="{FF2B5EF4-FFF2-40B4-BE49-F238E27FC236}">
                <a16:creationId xmlns:a16="http://schemas.microsoft.com/office/drawing/2014/main" id="{BFA72AC1-5743-4A95-AEE8-24B1C2A0BDAC}"/>
              </a:ext>
            </a:extLst>
          </p:cNvPr>
          <p:cNvGraphicFramePr>
            <a:graphicFrameLocks noChangeAspect="1"/>
          </p:cNvGraphicFramePr>
          <p:nvPr>
            <p:custDataLst>
              <p:tags r:id="rId2"/>
            </p:custDataLst>
            <p:extLst>
              <p:ext uri="{D42A27DB-BD31-4B8C-83A1-F6EECF244321}">
                <p14:modId xmlns:p14="http://schemas.microsoft.com/office/powerpoint/2010/main" val="28187546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3763" name="think-cell Slide" r:id="rId5" imgW="592" imgH="591" progId="TCLayout.ActiveDocument.1">
                  <p:embed/>
                </p:oleObj>
              </mc:Choice>
              <mc:Fallback>
                <p:oleObj name="think-cell Slide" r:id="rId5" imgW="592" imgH="591" progId="TCLayout.ActiveDocument.1">
                  <p:embed/>
                  <p:pic>
                    <p:nvPicPr>
                      <p:cNvPr id="35" name="Object 34" hidden="1">
                        <a:extLst>
                          <a:ext uri="{FF2B5EF4-FFF2-40B4-BE49-F238E27FC236}">
                            <a16:creationId xmlns:a16="http://schemas.microsoft.com/office/drawing/2014/main" id="{BFA72AC1-5743-4A95-AEE8-24B1C2A0BD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4" name="Rectangle 33" hidden="1">
            <a:extLst>
              <a:ext uri="{FF2B5EF4-FFF2-40B4-BE49-F238E27FC236}">
                <a16:creationId xmlns:a16="http://schemas.microsoft.com/office/drawing/2014/main" id="{311995E1-3E7A-43BB-8081-BEF8520DA95A}"/>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CF3E32B7-39E1-4CB2-BEEE-5CE232535443}"/>
              </a:ext>
            </a:extLst>
          </p:cNvPr>
          <p:cNvSpPr>
            <a:spLocks noGrp="1"/>
          </p:cNvSpPr>
          <p:nvPr>
            <p:ph type="title"/>
          </p:nvPr>
        </p:nvSpPr>
        <p:spPr/>
        <p:txBody>
          <a:bodyPr/>
          <a:lstStyle/>
          <a:p>
            <a:r>
              <a:rPr lang="en-US" dirty="0"/>
              <a:t>Our preliminary MVP hypothesis</a:t>
            </a:r>
          </a:p>
        </p:txBody>
      </p:sp>
      <p:graphicFrame>
        <p:nvGraphicFramePr>
          <p:cNvPr id="3" name="table_type_name">
            <a:extLst>
              <a:ext uri="{FF2B5EF4-FFF2-40B4-BE49-F238E27FC236}">
                <a16:creationId xmlns:a16="http://schemas.microsoft.com/office/drawing/2014/main" id="{47F40414-2BF4-4030-B010-F9C0CAA8189F}"/>
              </a:ext>
            </a:extLst>
          </p:cNvPr>
          <p:cNvGraphicFramePr>
            <a:graphicFrameLocks noGrp="1"/>
          </p:cNvGraphicFramePr>
          <p:nvPr>
            <p:extLst>
              <p:ext uri="{D42A27DB-BD31-4B8C-83A1-F6EECF244321}">
                <p14:modId xmlns:p14="http://schemas.microsoft.com/office/powerpoint/2010/main" val="759403378"/>
              </p:ext>
            </p:extLst>
          </p:nvPr>
        </p:nvGraphicFramePr>
        <p:xfrm>
          <a:off x="617705" y="762629"/>
          <a:ext cx="8183395" cy="3868154"/>
        </p:xfrm>
        <a:graphic>
          <a:graphicData uri="http://schemas.openxmlformats.org/drawingml/2006/table">
            <a:tbl>
              <a:tblPr/>
              <a:tblGrid>
                <a:gridCol w="1134895">
                  <a:extLst>
                    <a:ext uri="{9D8B030D-6E8A-4147-A177-3AD203B41FA5}">
                      <a16:colId xmlns:a16="http://schemas.microsoft.com/office/drawing/2014/main" val="20000"/>
                    </a:ext>
                  </a:extLst>
                </a:gridCol>
                <a:gridCol w="2597150">
                  <a:extLst>
                    <a:ext uri="{9D8B030D-6E8A-4147-A177-3AD203B41FA5}">
                      <a16:colId xmlns:a16="http://schemas.microsoft.com/office/drawing/2014/main" val="20001"/>
                    </a:ext>
                  </a:extLst>
                </a:gridCol>
                <a:gridCol w="3365500">
                  <a:extLst>
                    <a:ext uri="{9D8B030D-6E8A-4147-A177-3AD203B41FA5}">
                      <a16:colId xmlns:a16="http://schemas.microsoft.com/office/drawing/2014/main" val="2033670174"/>
                    </a:ext>
                  </a:extLst>
                </a:gridCol>
                <a:gridCol w="1085850">
                  <a:extLst>
                    <a:ext uri="{9D8B030D-6E8A-4147-A177-3AD203B41FA5}">
                      <a16:colId xmlns:a16="http://schemas.microsoft.com/office/drawing/2014/main" val="1468274678"/>
                    </a:ext>
                  </a:extLst>
                </a:gridCol>
              </a:tblGrid>
              <a:tr h="460037">
                <a:tc>
                  <a:txBody>
                    <a:bodyPr/>
                    <a:lstStyle/>
                    <a:p>
                      <a:pPr marL="0" marR="0" lvl="0" indent="0" algn="ctr" defTabSz="914400" rtl="0" eaLnBrk="1" fontAlgn="auto" latinLnBrk="0" hangingPunct="1">
                        <a:lnSpc>
                          <a:spcPct val="100000"/>
                        </a:lnSpc>
                        <a:spcBef>
                          <a:spcPts val="0"/>
                        </a:spcBef>
                        <a:spcAft>
                          <a:spcPts val="0"/>
                        </a:spcAft>
                        <a:buClr>
                          <a:srgbClr val="808083"/>
                        </a:buClr>
                        <a:buSzPct val="100000"/>
                        <a:buFontTx/>
                        <a:buNone/>
                        <a:tabLst/>
                        <a:defRPr/>
                      </a:pPr>
                      <a:r>
                        <a:rPr kumimoji="0" lang="en-US" sz="1050" b="1" i="0" u="none" strike="noStrike" kern="1200" cap="none" spc="0" normalizeH="0" baseline="0" noProof="0" dirty="0">
                          <a:ln>
                            <a:noFill/>
                          </a:ln>
                          <a:solidFill>
                            <a:srgbClr val="00148C"/>
                          </a:solidFill>
                          <a:effectLst/>
                          <a:uLnTx/>
                          <a:uFillTx/>
                          <a:latin typeface="Arial" panose="020B0604020202020204"/>
                          <a:ea typeface="+mn-ea"/>
                          <a:cs typeface="Arial" pitchFamily="34" charset="0"/>
                          <a:sym typeface="Trebuchet MS" panose="020B0603020202020204" pitchFamily="34" charset="0"/>
                        </a:rPr>
                        <a:t>Dimension</a:t>
                      </a:r>
                    </a:p>
                  </a:txBody>
                  <a:tcPr marL="0" marR="54000" marT="54864" marB="54864" anchor="ctr" horzOverflow="overflow">
                    <a:lnL cap="flat">
                      <a:noFill/>
                    </a:lnL>
                    <a:lnR>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81000" marR="0" lvl="1" indent="0" algn="ctr"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None/>
                        <a:tabLst/>
                      </a:pPr>
                      <a:r>
                        <a:rPr kumimoji="0" lang="en-US" sz="1050" b="1" i="0" u="none" strike="noStrike" kern="1200" cap="none" spc="0" normalizeH="0" baseline="0" dirty="0">
                          <a:ln>
                            <a:noFill/>
                          </a:ln>
                          <a:solidFill>
                            <a:srgbClr val="00148C"/>
                          </a:solidFill>
                          <a:effectLst/>
                          <a:latin typeface="Arial" panose="020B0604020202020204" pitchFamily="34" charset="0"/>
                          <a:cs typeface="Arial" charset="0"/>
                          <a:sym typeface="Trebuchet MS" panose="020B0603020202020204" pitchFamily="34" charset="0"/>
                        </a:rPr>
                        <a:t>MVP hypothesis</a:t>
                      </a:r>
                    </a:p>
                  </a:txBody>
                  <a:tcPr marL="0" marR="54864" marT="54864" marB="54864" anchor="ctr" horzOverflow="overflow">
                    <a:lnL>
                      <a:noFill/>
                    </a:lnL>
                    <a:lnR>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81000" marR="0" lvl="1" indent="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None/>
                        <a:tabLst/>
                      </a:pPr>
                      <a:r>
                        <a:rPr kumimoji="0" lang="en-US" sz="1050" b="1" i="0" u="none" strike="noStrike" kern="1200" cap="none" spc="0" normalizeH="0" baseline="0" dirty="0">
                          <a:ln>
                            <a:noFill/>
                          </a:ln>
                          <a:solidFill>
                            <a:srgbClr val="00148C"/>
                          </a:solidFill>
                          <a:effectLst/>
                          <a:latin typeface="Arial" panose="020B0604020202020204" pitchFamily="34" charset="0"/>
                          <a:cs typeface="Arial" charset="0"/>
                          <a:sym typeface="Trebuchet MS" panose="020B0603020202020204" pitchFamily="34" charset="0"/>
                        </a:rPr>
                        <a:t>Why?</a:t>
                      </a:r>
                    </a:p>
                  </a:txBody>
                  <a:tcPr marL="0" marR="54864" marT="54864" marB="54864" anchor="ctr" horzOverflow="overflow">
                    <a:lnL>
                      <a:noFill/>
                    </a:lnL>
                    <a:lnR>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81000" marR="0" lvl="1" indent="0" algn="ctr"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None/>
                        <a:tabLst/>
                      </a:pPr>
                      <a:r>
                        <a:rPr kumimoji="0" lang="en-US" sz="1050" b="1" i="0" u="none" strike="noStrike" kern="1200" cap="none" spc="0" normalizeH="0" baseline="0" dirty="0">
                          <a:ln>
                            <a:noFill/>
                          </a:ln>
                          <a:solidFill>
                            <a:srgbClr val="00148C"/>
                          </a:solidFill>
                          <a:effectLst/>
                          <a:latin typeface="Arial" panose="020B0604020202020204" pitchFamily="34" charset="0"/>
                          <a:cs typeface="Arial" charset="0"/>
                          <a:sym typeface="Trebuchet MS" panose="020B0603020202020204" pitchFamily="34" charset="0"/>
                        </a:rPr>
                        <a:t>Confidence Level</a:t>
                      </a:r>
                    </a:p>
                  </a:txBody>
                  <a:tcPr marL="0" marR="54864" marT="54864" marB="54864" anchor="ctr" horzOverflow="overflow">
                    <a:lnL>
                      <a:noFill/>
                    </a:lnL>
                    <a:lnR>
                      <a:noFill/>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3054862"/>
                  </a:ext>
                </a:extLst>
              </a:tr>
              <a:tr h="769990">
                <a:tc>
                  <a:txBody>
                    <a:bodyPr/>
                    <a:lstStyle/>
                    <a:p>
                      <a:pPr marL="342892" marR="0" lvl="1" indent="0" algn="l" defTabSz="914400" rtl="0" eaLnBrk="1" fontAlgn="auto" latinLnBrk="0" hangingPunct="1">
                        <a:lnSpc>
                          <a:spcPct val="100000"/>
                        </a:lnSpc>
                        <a:spcBef>
                          <a:spcPts val="0"/>
                        </a:spcBef>
                        <a:spcAft>
                          <a:spcPts val="0"/>
                        </a:spcAft>
                        <a:buClr>
                          <a:srgbClr val="808083"/>
                        </a:buClr>
                        <a:buSzPct val="100000"/>
                        <a:buFontTx/>
                        <a:buNone/>
                        <a:tabLst/>
                        <a:defRPr/>
                      </a:pPr>
                      <a:r>
                        <a:rPr kumimoji="0" lang="en-US" sz="900" b="1" i="0" u="none" strike="noStrike" kern="1200" cap="none" spc="0" normalizeH="0" baseline="0" noProof="0" dirty="0">
                          <a:ln>
                            <a:noFill/>
                          </a:ln>
                          <a:solidFill>
                            <a:srgbClr val="00148C"/>
                          </a:solidFill>
                          <a:effectLst/>
                          <a:uLnTx/>
                          <a:uFillTx/>
                          <a:latin typeface="Arial" panose="020B0604020202020204"/>
                          <a:ea typeface="+mn-ea"/>
                          <a:cs typeface="Arial" pitchFamily="34" charset="0"/>
                          <a:sym typeface="Trebuchet MS" panose="020B0603020202020204" pitchFamily="34" charset="0"/>
                        </a:rPr>
                        <a:t>Features</a:t>
                      </a:r>
                    </a:p>
                  </a:txBody>
                  <a:tcPr marL="0" marR="54000" marT="54864" marB="54864" anchor="ctr" horzOverflow="overflow">
                    <a:lnL cap="flat">
                      <a:noFill/>
                    </a:lnL>
                    <a:lnR>
                      <a:noFill/>
                    </a:lnR>
                    <a:lnT w="12700" cap="flat" cmpd="sng" algn="ctr">
                      <a:solidFill>
                        <a:schemeClr val="accent1"/>
                      </a:solidFill>
                      <a:prstDash val="solid"/>
                      <a:round/>
                      <a:headEnd type="none" w="med" len="med"/>
                      <a:tailEnd type="none" w="med" len="med"/>
                    </a:lnT>
                    <a:lnB w="12700" cap="flat" cmpd="sng" algn="ctr">
                      <a:solidFill>
                        <a:schemeClr val="tx1">
                          <a:lumMod val="20000"/>
                          <a:lumOff val="80000"/>
                        </a:schemeClr>
                      </a:solidFill>
                      <a:prstDash val="dash"/>
                      <a:round/>
                      <a:headEnd type="none" w="med" len="med"/>
                      <a:tailEnd type="none" w="med" len="med"/>
                    </a:lnB>
                    <a:lnTlToBr>
                      <a:noFill/>
                    </a:lnTlToBr>
                    <a:lnBlToTr>
                      <a:noFill/>
                    </a:lnBlToTr>
                    <a:noFill/>
                  </a:tcPr>
                </a:tc>
                <a:tc>
                  <a:txBody>
                    <a:bodyPr/>
                    <a:lstStyle/>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900" b="0" i="0" u="none" strike="noStrike" kern="1200" cap="none" spc="0" normalizeH="0" baseline="0" dirty="0">
                          <a:ln>
                            <a:noFill/>
                          </a:ln>
                          <a:solidFill>
                            <a:srgbClr val="55555A"/>
                          </a:solidFill>
                          <a:effectLst/>
                          <a:latin typeface="Arial" panose="020B0604020202020204" pitchFamily="34" charset="0"/>
                          <a:cs typeface="Arial" charset="0"/>
                          <a:sym typeface="Trebuchet MS" panose="020B0603020202020204" pitchFamily="34" charset="0"/>
                        </a:rPr>
                        <a:t>Performance Analysis</a:t>
                      </a:r>
                    </a:p>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900" b="0" i="0" u="none" strike="noStrike" kern="1200" cap="none" spc="0" normalizeH="0" baseline="0" dirty="0">
                          <a:ln>
                            <a:noFill/>
                          </a:ln>
                          <a:solidFill>
                            <a:srgbClr val="55555A"/>
                          </a:solidFill>
                          <a:effectLst/>
                          <a:latin typeface="Arial" panose="020B0604020202020204" pitchFamily="34" charset="0"/>
                          <a:cs typeface="Arial" charset="0"/>
                          <a:sym typeface="Trebuchet MS" panose="020B0603020202020204" pitchFamily="34" charset="0"/>
                        </a:rPr>
                        <a:t>Work Plan Optimizer</a:t>
                      </a:r>
                    </a:p>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900" b="0" i="0" u="none" strike="noStrike" kern="1200" cap="none" spc="0" normalizeH="0" baseline="0" dirty="0">
                          <a:ln>
                            <a:noFill/>
                          </a:ln>
                          <a:solidFill>
                            <a:srgbClr val="55555A"/>
                          </a:solidFill>
                          <a:effectLst/>
                          <a:latin typeface="Arial" panose="020B0604020202020204" pitchFamily="34" charset="0"/>
                          <a:cs typeface="Arial" charset="0"/>
                          <a:sym typeface="Trebuchet MS" panose="020B0603020202020204" pitchFamily="34" charset="0"/>
                        </a:rPr>
                        <a:t>Project creator</a:t>
                      </a:r>
                    </a:p>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900" b="0" i="0" u="none" strike="noStrike" kern="1200" cap="none" spc="0" normalizeH="0" baseline="0" dirty="0">
                          <a:ln>
                            <a:noFill/>
                          </a:ln>
                          <a:solidFill>
                            <a:srgbClr val="55555A"/>
                          </a:solidFill>
                          <a:effectLst/>
                          <a:latin typeface="Arial" panose="020B0604020202020204" pitchFamily="34" charset="0"/>
                          <a:cs typeface="Arial" charset="0"/>
                          <a:sym typeface="Trebuchet MS" panose="020B0603020202020204" pitchFamily="34" charset="0"/>
                        </a:rPr>
                        <a:t>One integrated plan</a:t>
                      </a:r>
                    </a:p>
                  </a:txBody>
                  <a:tcPr marL="0" marR="54864" marT="54864" marB="54864"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tx1">
                          <a:lumMod val="20000"/>
                          <a:lumOff val="80000"/>
                        </a:schemeClr>
                      </a:solidFill>
                      <a:prstDash val="dash"/>
                      <a:round/>
                      <a:headEnd type="none" w="med" len="med"/>
                      <a:tailEnd type="none" w="med" len="med"/>
                    </a:lnB>
                    <a:lnTlToBr>
                      <a:noFill/>
                    </a:lnTlToBr>
                    <a:lnBlToTr>
                      <a:noFill/>
                    </a:lnBlToTr>
                    <a:noFill/>
                  </a:tcPr>
                </a:tc>
                <a:tc>
                  <a:txBody>
                    <a:bodyPr/>
                    <a:lstStyle/>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8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80% (TBC) of value generated by perf. analysis and  work plan optimizer</a:t>
                      </a:r>
                    </a:p>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8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Other features required to support work-plan optimizer</a:t>
                      </a:r>
                    </a:p>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8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Focused user scope: project prioritization and risk </a:t>
                      </a:r>
                      <a:r>
                        <a:rPr kumimoji="0" lang="en-US" sz="800" b="0" i="0" u="none" strike="noStrike" kern="1200" cap="none" spc="0" normalizeH="0" baseline="0" dirty="0" err="1">
                          <a:ln>
                            <a:noFill/>
                          </a:ln>
                          <a:solidFill>
                            <a:srgbClr val="55555A">
                              <a:lumMod val="100000"/>
                            </a:srgbClr>
                          </a:solidFill>
                          <a:effectLst/>
                          <a:latin typeface="Arial" panose="020B0604020202020204" pitchFamily="34" charset="0"/>
                          <a:cs typeface="Arial" charset="0"/>
                          <a:sym typeface="Trebuchet MS" panose="020B0603020202020204" pitchFamily="34" charset="0"/>
                        </a:rPr>
                        <a:t>mgmt</a:t>
                      </a:r>
                      <a:endParaRPr kumimoji="0" lang="en-US" sz="8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endParaRPr>
                    </a:p>
                  </a:txBody>
                  <a:tcPr marL="0" marR="54864" marT="54864" marB="54864"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tx1">
                          <a:lumMod val="20000"/>
                          <a:lumOff val="80000"/>
                        </a:schemeClr>
                      </a:solidFill>
                      <a:prstDash val="dash"/>
                      <a:round/>
                      <a:headEnd type="none" w="med" len="med"/>
                      <a:tailEnd type="none" w="med" len="med"/>
                    </a:lnB>
                    <a:lnTlToBr>
                      <a:noFill/>
                    </a:lnTlToBr>
                    <a:lnBlToTr>
                      <a:noFill/>
                    </a:lnBlToTr>
                    <a:noFill/>
                  </a:tcPr>
                </a:tc>
                <a:tc>
                  <a:txBody>
                    <a:bodyPr/>
                    <a:lstStyle/>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900" b="0" i="1" u="none" strike="noStrike" kern="1200" cap="none" spc="0" normalizeH="0" baseline="0" dirty="0">
                          <a:ln>
                            <a:noFill/>
                          </a:ln>
                          <a:solidFill>
                            <a:srgbClr val="E8235C"/>
                          </a:solidFill>
                          <a:effectLst/>
                          <a:latin typeface="Arial" panose="020B0604020202020204" pitchFamily="34" charset="0"/>
                          <a:cs typeface="Arial" charset="0"/>
                          <a:sym typeface="Trebuchet MS" panose="020B0603020202020204" pitchFamily="34" charset="0"/>
                        </a:rPr>
                        <a:t>High</a:t>
                      </a:r>
                    </a:p>
                  </a:txBody>
                  <a:tcPr marL="0" marR="54864" marT="54864" marB="54864"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tx1">
                          <a:lumMod val="20000"/>
                          <a:lumOff val="80000"/>
                        </a:schemeClr>
                      </a:solidFill>
                      <a:prstDash val="dash"/>
                      <a:round/>
                      <a:headEnd type="none" w="med" len="med"/>
                      <a:tailEnd type="none" w="med" len="med"/>
                    </a:lnB>
                    <a:lnTlToBr>
                      <a:noFill/>
                    </a:lnTlToBr>
                    <a:lnBlToTr>
                      <a:noFill/>
                    </a:lnBlToTr>
                    <a:noFill/>
                  </a:tcPr>
                </a:tc>
                <a:extLst>
                  <a:ext uri="{0D108BD9-81ED-4DB2-BD59-A6C34878D82A}">
                    <a16:rowId xmlns:a16="http://schemas.microsoft.com/office/drawing/2014/main" val="4243858970"/>
                  </a:ext>
                </a:extLst>
              </a:tr>
              <a:tr h="1422525">
                <a:tc>
                  <a:txBody>
                    <a:bodyPr/>
                    <a:lstStyle/>
                    <a:p>
                      <a:pPr marL="342892" marR="0" lvl="1" indent="0" algn="l" defTabSz="914400" rtl="0" eaLnBrk="1" fontAlgn="auto" latinLnBrk="0" hangingPunct="1">
                        <a:lnSpc>
                          <a:spcPct val="100000"/>
                        </a:lnSpc>
                        <a:spcBef>
                          <a:spcPts val="0"/>
                        </a:spcBef>
                        <a:spcAft>
                          <a:spcPts val="0"/>
                        </a:spcAft>
                        <a:buClr>
                          <a:srgbClr val="808083"/>
                        </a:buClr>
                        <a:buSzPct val="100000"/>
                        <a:buFontTx/>
                        <a:buNone/>
                        <a:tabLst/>
                        <a:defRPr/>
                      </a:pPr>
                      <a:r>
                        <a:rPr kumimoji="0" lang="en-US" sz="900" b="1" i="0" u="none" strike="noStrike" kern="1200" cap="none" spc="0" normalizeH="0" baseline="0" noProof="0" dirty="0">
                          <a:ln>
                            <a:noFill/>
                          </a:ln>
                          <a:solidFill>
                            <a:srgbClr val="00148C"/>
                          </a:solidFill>
                          <a:effectLst/>
                          <a:uLnTx/>
                          <a:uFillTx/>
                          <a:latin typeface="Arial" panose="020B0604020202020204"/>
                          <a:ea typeface="+mn-ea"/>
                          <a:cs typeface="Arial" pitchFamily="34" charset="0"/>
                          <a:sym typeface="Trebuchet MS" panose="020B0603020202020204" pitchFamily="34" charset="0"/>
                        </a:rPr>
                        <a:t>Type of work</a:t>
                      </a:r>
                    </a:p>
                  </a:txBody>
                  <a:tcPr marL="0" marR="54000" marT="54864" marB="54864" anchor="ctr" horzOverflow="overflow">
                    <a:lnL cap="flat">
                      <a:noFill/>
                    </a:lnL>
                    <a:lnR>
                      <a:noFill/>
                    </a:lnR>
                    <a:lnT w="12700" cap="flat" cmpd="sng" algn="ctr">
                      <a:solidFill>
                        <a:schemeClr val="tx1">
                          <a:lumMod val="20000"/>
                          <a:lumOff val="80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a:noFill/>
                    </a:lnTlToBr>
                    <a:lnBlToTr>
                      <a:noFill/>
                    </a:lnBlToTr>
                    <a:noFill/>
                  </a:tcPr>
                </a:tc>
                <a:tc>
                  <a:txBody>
                    <a:bodyPr/>
                    <a:lstStyle/>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900" b="0" i="0" u="none" strike="noStrike" kern="1200" cap="none" spc="0" normalizeH="0" baseline="0" dirty="0">
                          <a:ln>
                            <a:noFill/>
                          </a:ln>
                          <a:solidFill>
                            <a:srgbClr val="55555A"/>
                          </a:solidFill>
                          <a:effectLst/>
                          <a:latin typeface="Arial" panose="020B0604020202020204" pitchFamily="34" charset="0"/>
                          <a:cs typeface="Arial" charset="0"/>
                          <a:sym typeface="Trebuchet MS" panose="020B0603020202020204" pitchFamily="34" charset="0"/>
                        </a:rPr>
                        <a:t>CAPEX work for </a:t>
                      </a:r>
                      <a:r>
                        <a:rPr kumimoji="0" lang="en-US" sz="900" b="1" i="0" u="none" strike="noStrike" kern="1200" cap="none" spc="0" normalizeH="0" baseline="0" dirty="0">
                          <a:ln>
                            <a:noFill/>
                          </a:ln>
                          <a:solidFill>
                            <a:srgbClr val="55555A"/>
                          </a:solidFill>
                          <a:effectLst/>
                          <a:latin typeface="Arial" panose="020B0604020202020204" pitchFamily="34" charset="0"/>
                          <a:cs typeface="Arial" charset="0"/>
                          <a:sym typeface="Trebuchet MS" panose="020B0603020202020204" pitchFamily="34" charset="0"/>
                        </a:rPr>
                        <a:t>sub-stations &amp; distribution line core (</a:t>
                      </a:r>
                      <a:r>
                        <a:rPr kumimoji="0" lang="en-US" sz="900" b="0" i="0" u="none" strike="noStrike" kern="1200" cap="none" spc="0" normalizeH="0" baseline="0" dirty="0">
                          <a:ln>
                            <a:noFill/>
                          </a:ln>
                          <a:solidFill>
                            <a:srgbClr val="55555A"/>
                          </a:solidFill>
                          <a:effectLst/>
                          <a:latin typeface="Arial" panose="020B0604020202020204" pitchFamily="34" charset="0"/>
                          <a:cs typeface="Arial" charset="0"/>
                          <a:sym typeface="Trebuchet MS" panose="020B0603020202020204" pitchFamily="34" charset="0"/>
                        </a:rPr>
                        <a:t>reliability) work:</a:t>
                      </a:r>
                    </a:p>
                    <a:p>
                      <a:pPr marL="486000" marR="0" lvl="2"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9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Focus on programs, specific projects</a:t>
                      </a:r>
                    </a:p>
                  </a:txBody>
                  <a:tcPr marL="0" marR="54864" marT="54864" marB="54864" anchor="ctr" horzOverflow="overflow">
                    <a:lnL>
                      <a:noFill/>
                    </a:lnL>
                    <a:lnR>
                      <a:noFill/>
                    </a:lnR>
                    <a:lnT w="12700" cap="flat" cmpd="sng" algn="ctr">
                      <a:solidFill>
                        <a:schemeClr val="tx1">
                          <a:lumMod val="20000"/>
                          <a:lumOff val="80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a:noFill/>
                    </a:lnTlToBr>
                    <a:lnBlToTr>
                      <a:noFill/>
                    </a:lnBlToTr>
                    <a:noFill/>
                  </a:tcPr>
                </a:tc>
                <a:tc>
                  <a:txBody>
                    <a:bodyPr/>
                    <a:lstStyle/>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8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Highest quality data in sub-station, majority of work is CAPEX</a:t>
                      </a:r>
                    </a:p>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8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Reliability significant value driver &amp; room for optimization</a:t>
                      </a:r>
                    </a:p>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8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All reliability work in order to support holistic optimization (e.g. work-type trade-offs)</a:t>
                      </a:r>
                    </a:p>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8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Oppty to leverage existing / in-progress substation risk modelling; Harmonize across teams</a:t>
                      </a:r>
                    </a:p>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8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Can leverage and incorporate best-in-class examples from other utility businesses</a:t>
                      </a:r>
                    </a:p>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8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Blankets incl. </a:t>
                      </a:r>
                      <a:r>
                        <a:rPr kumimoji="0" lang="en-US" sz="800" b="0" i="0" u="none" strike="noStrike" kern="1200" cap="none" spc="0" normalizeH="0" baseline="0" dirty="0" err="1">
                          <a:ln>
                            <a:noFill/>
                          </a:ln>
                          <a:solidFill>
                            <a:srgbClr val="55555A">
                              <a:lumMod val="100000"/>
                            </a:srgbClr>
                          </a:solidFill>
                          <a:effectLst/>
                          <a:latin typeface="Arial" panose="020B0604020202020204" pitchFamily="34" charset="0"/>
                          <a:cs typeface="Arial" charset="0"/>
                          <a:sym typeface="Trebuchet MS" panose="020B0603020202020204" pitchFamily="34" charset="0"/>
                        </a:rPr>
                        <a:t>VMO</a:t>
                      </a:r>
                      <a:r>
                        <a:rPr kumimoji="0" lang="en-US" sz="8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 work and emergency must-do</a:t>
                      </a:r>
                    </a:p>
                  </a:txBody>
                  <a:tcPr marL="0" marR="54864" marT="54864" marB="54864" anchor="ctr" horzOverflow="overflow">
                    <a:lnL>
                      <a:noFill/>
                    </a:lnL>
                    <a:lnR>
                      <a:noFill/>
                    </a:lnR>
                    <a:lnT w="12700" cap="flat" cmpd="sng" algn="ctr">
                      <a:solidFill>
                        <a:schemeClr val="tx1">
                          <a:lumMod val="20000"/>
                          <a:lumOff val="80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a:noFill/>
                    </a:lnTlToBr>
                    <a:lnBlToTr>
                      <a:noFill/>
                    </a:lnBlToTr>
                    <a:noFill/>
                  </a:tcPr>
                </a:tc>
                <a:tc>
                  <a:txBody>
                    <a:bodyPr/>
                    <a:lstStyle/>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9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Low</a:t>
                      </a:r>
                    </a:p>
                    <a:p>
                      <a:pPr marL="81000" marR="0" lvl="1" indent="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None/>
                        <a:tabLst/>
                      </a:pPr>
                      <a:r>
                        <a:rPr kumimoji="0" lang="en-US" sz="9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(sprint next week)</a:t>
                      </a:r>
                    </a:p>
                  </a:txBody>
                  <a:tcPr marL="0" marR="54864" marT="54864" marB="54864" anchor="ctr" horzOverflow="overflow">
                    <a:lnL>
                      <a:noFill/>
                    </a:lnL>
                    <a:lnR>
                      <a:noFill/>
                    </a:lnR>
                    <a:lnT w="12700" cap="flat" cmpd="sng" algn="ctr">
                      <a:solidFill>
                        <a:schemeClr val="tx1">
                          <a:lumMod val="20000"/>
                          <a:lumOff val="80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9484">
                <a:tc>
                  <a:txBody>
                    <a:bodyPr/>
                    <a:lstStyle/>
                    <a:p>
                      <a:pPr marL="342892" marR="0" lvl="1" indent="0" algn="l" defTabSz="914400" rtl="0" eaLnBrk="1" fontAlgn="auto" latinLnBrk="0" hangingPunct="1">
                        <a:lnSpc>
                          <a:spcPct val="100000"/>
                        </a:lnSpc>
                        <a:spcBef>
                          <a:spcPts val="0"/>
                        </a:spcBef>
                        <a:spcAft>
                          <a:spcPts val="0"/>
                        </a:spcAft>
                        <a:buClr>
                          <a:srgbClr val="808083"/>
                        </a:buClr>
                        <a:buSzPct val="100000"/>
                        <a:buFontTx/>
                        <a:buNone/>
                        <a:tabLst/>
                        <a:defRPr/>
                      </a:pPr>
                      <a:r>
                        <a:rPr kumimoji="0" lang="en-US" sz="900" b="1" i="0" u="none" strike="noStrike" kern="1200" cap="none" spc="0" normalizeH="0" baseline="0" noProof="0" dirty="0">
                          <a:ln>
                            <a:noFill/>
                          </a:ln>
                          <a:solidFill>
                            <a:srgbClr val="00148C"/>
                          </a:solidFill>
                          <a:effectLst/>
                          <a:uLnTx/>
                          <a:uFillTx/>
                          <a:latin typeface="Arial" panose="020B0604020202020204"/>
                          <a:ea typeface="+mn-ea"/>
                          <a:cs typeface="Arial" pitchFamily="34" charset="0"/>
                          <a:sym typeface="Trebuchet MS" panose="020B0603020202020204" pitchFamily="34" charset="0"/>
                        </a:rPr>
                        <a:t>Region</a:t>
                      </a:r>
                    </a:p>
                  </a:txBody>
                  <a:tcPr marL="0" marR="54000" marT="54864" marB="54864" anchor="ctr" horzOverflow="overflow">
                    <a:lnL cap="flat">
                      <a:noFill/>
                    </a:lnL>
                    <a:lnR>
                      <a:noFill/>
                    </a:lnR>
                    <a:lnT w="12700" cap="flat" cmpd="sng" algn="ctr">
                      <a:solidFill>
                        <a:schemeClr val="bg1">
                          <a:lumMod val="85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a:noFill/>
                    </a:lnTlToBr>
                    <a:lnBlToTr>
                      <a:noFill/>
                    </a:lnBlToTr>
                    <a:noFill/>
                  </a:tcPr>
                </a:tc>
                <a:tc>
                  <a:txBody>
                    <a:bodyPr/>
                    <a:lstStyle/>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900" b="0" i="0" u="none" strike="noStrike" kern="1200" cap="none" spc="0" normalizeH="0" baseline="0" dirty="0" err="1">
                          <a:ln>
                            <a:noFill/>
                          </a:ln>
                          <a:solidFill>
                            <a:srgbClr val="55555A">
                              <a:lumMod val="100000"/>
                            </a:srgbClr>
                          </a:solidFill>
                          <a:effectLst/>
                          <a:latin typeface="Arial" panose="020B0604020202020204" pitchFamily="34" charset="0"/>
                          <a:cs typeface="Arial" charset="0"/>
                          <a:sym typeface="Trebuchet MS" panose="020B0603020202020204" pitchFamily="34" charset="0"/>
                        </a:rPr>
                        <a:t>MECO</a:t>
                      </a:r>
                      <a:r>
                        <a:rPr kumimoji="0" lang="en-US" sz="9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 (Massachusetts Electric Company) </a:t>
                      </a:r>
                      <a:r>
                        <a:rPr kumimoji="0" lang="en-US" sz="900" b="0" i="1"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(TBD focus on S or W division)</a:t>
                      </a:r>
                    </a:p>
                  </a:txBody>
                  <a:tcPr marL="0" marR="54864" marT="54864" marB="54864" anchor="ctr" horzOverflow="overflow">
                    <a:lnL>
                      <a:noFill/>
                    </a:lnL>
                    <a:lnR>
                      <a:noFill/>
                    </a:lnR>
                    <a:lnT w="12700" cap="flat" cmpd="sng" algn="ctr">
                      <a:solidFill>
                        <a:schemeClr val="bg1">
                          <a:lumMod val="85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a:noFill/>
                    </a:lnTlToBr>
                    <a:lnBlToTr>
                      <a:noFill/>
                    </a:lnBlToTr>
                    <a:noFill/>
                  </a:tcPr>
                </a:tc>
                <a:tc>
                  <a:txBody>
                    <a:bodyPr/>
                    <a:lstStyle/>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8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TOTEX regulatory environment</a:t>
                      </a:r>
                    </a:p>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8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Regional focus reduces complexity and avoids process / regulatory differences</a:t>
                      </a:r>
                    </a:p>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8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Discretionary and non-discretionary managed as a whole</a:t>
                      </a:r>
                    </a:p>
                  </a:txBody>
                  <a:tcPr marL="0" marR="54864" marT="54864" marB="54864" anchor="ctr" horzOverflow="overflow">
                    <a:lnL>
                      <a:noFill/>
                    </a:lnL>
                    <a:lnR>
                      <a:noFill/>
                    </a:lnR>
                    <a:lnT w="12700" cap="flat" cmpd="sng" algn="ctr">
                      <a:solidFill>
                        <a:schemeClr val="bg1">
                          <a:lumMod val="85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a:noFill/>
                    </a:lnTlToBr>
                    <a:lnBlToTr>
                      <a:noFill/>
                    </a:lnBlToTr>
                    <a:noFill/>
                  </a:tcPr>
                </a:tc>
                <a:tc>
                  <a:txBody>
                    <a:bodyPr/>
                    <a:lstStyle/>
                    <a:p>
                      <a:pPr marL="243000" marR="0" lvl="1" indent="-162000" algn="l" defTabSz="914400" rtl="0" eaLnBrk="1" fontAlgn="base"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pPr>
                      <a:r>
                        <a:rPr kumimoji="0" lang="en-US" sz="900" b="0" i="0" u="none" strike="noStrike" kern="1200" cap="none" spc="0" normalizeH="0" baseline="0" dirty="0">
                          <a:ln>
                            <a:noFill/>
                          </a:ln>
                          <a:solidFill>
                            <a:srgbClr val="55555A">
                              <a:lumMod val="100000"/>
                            </a:srgbClr>
                          </a:solidFill>
                          <a:effectLst/>
                          <a:latin typeface="Arial" panose="020B0604020202020204" pitchFamily="34" charset="0"/>
                          <a:cs typeface="Arial" charset="0"/>
                          <a:sym typeface="Trebuchet MS" panose="020B0603020202020204" pitchFamily="34" charset="0"/>
                        </a:rPr>
                        <a:t>High</a:t>
                      </a:r>
                    </a:p>
                  </a:txBody>
                  <a:tcPr marL="0" marR="54864" marT="54864" marB="54864" anchor="ctr" horzOverflow="overflow">
                    <a:lnL>
                      <a:noFill/>
                    </a:lnL>
                    <a:lnR>
                      <a:noFill/>
                    </a:lnR>
                    <a:lnT w="12700" cap="flat" cmpd="sng" algn="ctr">
                      <a:solidFill>
                        <a:schemeClr val="bg1">
                          <a:lumMod val="85000"/>
                        </a:schemeClr>
                      </a:solidFill>
                      <a:prstDash val="dash"/>
                      <a:round/>
                      <a:headEnd type="none" w="med" len="med"/>
                      <a:tailEnd type="none" w="med" len="med"/>
                    </a:lnT>
                    <a:lnB w="12700" cap="flat" cmpd="sng" algn="ctr">
                      <a:solidFill>
                        <a:schemeClr val="bg1">
                          <a:lumMod val="85000"/>
                        </a:schemeClr>
                      </a:solidFill>
                      <a:prstDash val="dash"/>
                      <a:round/>
                      <a:headEnd type="none" w="med" len="med"/>
                      <a:tailEnd type="none" w="med" len="med"/>
                    </a:lnB>
                    <a:lnTlToBr>
                      <a:noFill/>
                    </a:lnTlToBr>
                    <a:lnBlToTr>
                      <a:noFill/>
                    </a:lnBlToTr>
                    <a:noFill/>
                  </a:tcPr>
                </a:tc>
                <a:extLst>
                  <a:ext uri="{0D108BD9-81ED-4DB2-BD59-A6C34878D82A}">
                    <a16:rowId xmlns:a16="http://schemas.microsoft.com/office/drawing/2014/main" val="4003099401"/>
                  </a:ext>
                </a:extLst>
              </a:tr>
              <a:tr h="576118">
                <a:tc>
                  <a:txBody>
                    <a:bodyPr/>
                    <a:lstStyle/>
                    <a:p>
                      <a:pPr marL="342892" marR="0" lvl="1" indent="0" algn="l" defTabSz="914400" rtl="0" eaLnBrk="1" fontAlgn="auto" latinLnBrk="0" hangingPunct="1">
                        <a:lnSpc>
                          <a:spcPct val="100000"/>
                        </a:lnSpc>
                        <a:spcBef>
                          <a:spcPts val="0"/>
                        </a:spcBef>
                        <a:spcAft>
                          <a:spcPts val="0"/>
                        </a:spcAft>
                        <a:buClr>
                          <a:srgbClr val="808083"/>
                        </a:buClr>
                        <a:buSzPct val="100000"/>
                        <a:buFontTx/>
                        <a:buNone/>
                        <a:tabLst/>
                        <a:defRPr/>
                      </a:pPr>
                      <a:r>
                        <a:rPr kumimoji="0" lang="en-US" sz="900" b="1" i="0" u="none" strike="noStrike" kern="1200" cap="none" spc="0" normalizeH="0" baseline="0" noProof="0" dirty="0">
                          <a:ln>
                            <a:noFill/>
                          </a:ln>
                          <a:solidFill>
                            <a:srgbClr val="00148C"/>
                          </a:solidFill>
                          <a:effectLst/>
                          <a:uLnTx/>
                          <a:uFillTx/>
                          <a:latin typeface="Arial" panose="020B0604020202020204"/>
                          <a:ea typeface="+mn-ea"/>
                          <a:cs typeface="Arial" pitchFamily="34" charset="0"/>
                          <a:sym typeface="Trebuchet MS" panose="020B0603020202020204" pitchFamily="34" charset="0"/>
                        </a:rPr>
                        <a:t>Time-horizon</a:t>
                      </a:r>
                    </a:p>
                  </a:txBody>
                  <a:tcPr marL="0" marR="54000" marT="54864" marB="54864" anchor="ctr" horzOverflow="overflow">
                    <a:lnL cap="flat">
                      <a:noFill/>
                    </a:lnL>
                    <a:lnR>
                      <a:noFill/>
                    </a:lnR>
                    <a:lnT w="12700" cap="flat" cmpd="sng" algn="ctr">
                      <a:solidFill>
                        <a:schemeClr val="bg1">
                          <a:lumMod val="85000"/>
                        </a:schemeClr>
                      </a:solidFill>
                      <a:prstDash val="dash"/>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243000" marR="0" lvl="1" indent="-1620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lang="en-US" sz="900" b="0" i="0" u="none" kern="1200" spc="0" dirty="0">
                          <a:solidFill>
                            <a:srgbClr val="55555A">
                              <a:lumMod val="100000"/>
                            </a:srgbClr>
                          </a:solidFill>
                          <a:latin typeface="Arial" panose="020B0604020202020204" pitchFamily="34" charset="0"/>
                          <a:ea typeface="+mn-ea"/>
                          <a:cs typeface="+mn-cs"/>
                          <a:sym typeface="+mn-lt"/>
                        </a:rPr>
                        <a:t>2 year plan </a:t>
                      </a:r>
                      <a:br>
                        <a:rPr lang="en-US" sz="900" b="0" i="0" u="none" kern="1200" spc="0" dirty="0">
                          <a:solidFill>
                            <a:srgbClr val="55555A">
                              <a:lumMod val="100000"/>
                            </a:srgbClr>
                          </a:solidFill>
                          <a:latin typeface="Arial" panose="020B0604020202020204" pitchFamily="34" charset="0"/>
                          <a:ea typeface="+mn-ea"/>
                          <a:cs typeface="+mn-cs"/>
                          <a:sym typeface="+mn-lt"/>
                        </a:rPr>
                      </a:br>
                      <a:r>
                        <a:rPr lang="en-US" sz="900" b="0" i="1" u="none" kern="1200" spc="0" dirty="0">
                          <a:solidFill>
                            <a:srgbClr val="55555A">
                              <a:lumMod val="100000"/>
                            </a:srgbClr>
                          </a:solidFill>
                          <a:latin typeface="Arial" panose="020B0604020202020204" pitchFamily="34" charset="0"/>
                          <a:ea typeface="+mn-ea"/>
                          <a:cs typeface="+mn-cs"/>
                          <a:sym typeface="+mn-lt"/>
                        </a:rPr>
                        <a:t>(12 month plan + second year of 5 year plan)</a:t>
                      </a:r>
                    </a:p>
                  </a:txBody>
                  <a:tcPr marL="0" marR="54864" marT="54864" marB="54864" anchor="ctr" horzOverflow="overflow">
                    <a:lnL>
                      <a:noFill/>
                    </a:lnL>
                    <a:lnR>
                      <a:noFill/>
                    </a:lnR>
                    <a:lnT w="12700" cap="flat" cmpd="sng" algn="ctr">
                      <a:solidFill>
                        <a:schemeClr val="bg1">
                          <a:lumMod val="85000"/>
                        </a:schemeClr>
                      </a:solidFill>
                      <a:prstDash val="dash"/>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243000" lvl="1" indent="-1620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pPr>
                      <a:r>
                        <a:rPr lang="en-US" sz="800" b="0" i="0" u="none" kern="1200" spc="0" dirty="0">
                          <a:solidFill>
                            <a:srgbClr val="55555A">
                              <a:lumMod val="100000"/>
                            </a:srgbClr>
                          </a:solidFill>
                          <a:latin typeface="Arial" panose="020B0604020202020204" pitchFamily="34" charset="0"/>
                          <a:ea typeface="+mn-ea"/>
                          <a:cs typeface="+mn-cs"/>
                          <a:sym typeface="+mn-lt"/>
                        </a:rPr>
                        <a:t>Ensures high priority projects enter the 12 m plan</a:t>
                      </a:r>
                    </a:p>
                    <a:p>
                      <a:pPr marL="243000" lvl="1" indent="-1620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pPr>
                      <a:r>
                        <a:rPr lang="en-US" sz="800" b="0" i="0" u="none" kern="1200" spc="0" dirty="0">
                          <a:solidFill>
                            <a:srgbClr val="55555A">
                              <a:lumMod val="100000"/>
                            </a:srgbClr>
                          </a:solidFill>
                          <a:latin typeface="Arial" panose="020B0604020202020204" pitchFamily="34" charset="0"/>
                          <a:ea typeface="+mn-ea"/>
                          <a:cs typeface="+mn-cs"/>
                          <a:sym typeface="+mn-lt"/>
                        </a:rPr>
                        <a:t>Reduced complexity compared to doing 5 year plan</a:t>
                      </a:r>
                    </a:p>
                    <a:p>
                      <a:pPr marL="243000" lvl="1" indent="-1620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pPr>
                      <a:r>
                        <a:rPr lang="en-US" sz="800" b="0" i="0" u="none" kern="1200" spc="0" dirty="0">
                          <a:solidFill>
                            <a:srgbClr val="55555A">
                              <a:lumMod val="100000"/>
                            </a:srgbClr>
                          </a:solidFill>
                          <a:latin typeface="Arial" panose="020B0604020202020204" pitchFamily="34" charset="0"/>
                          <a:ea typeface="+mn-ea"/>
                          <a:cs typeface="+mn-cs"/>
                          <a:sym typeface="+mn-lt"/>
                        </a:rPr>
                        <a:t>Higher likelihood of granular</a:t>
                      </a:r>
                    </a:p>
                  </a:txBody>
                  <a:tcPr marL="0" marR="54864" marT="54864" marB="54864" anchor="ctr" horzOverflow="overflow">
                    <a:lnL>
                      <a:noFill/>
                    </a:lnL>
                    <a:lnR>
                      <a:noFill/>
                    </a:lnR>
                    <a:lnT w="12700" cap="flat" cmpd="sng" algn="ctr">
                      <a:solidFill>
                        <a:schemeClr val="bg1">
                          <a:lumMod val="85000"/>
                        </a:schemeClr>
                      </a:solidFill>
                      <a:prstDash val="dash"/>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243000" lvl="1" indent="-1620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pPr>
                      <a:r>
                        <a:rPr lang="en-US" sz="900" b="0" i="0" u="none" kern="1200" spc="0" dirty="0">
                          <a:solidFill>
                            <a:srgbClr val="55555A">
                              <a:lumMod val="100000"/>
                            </a:srgbClr>
                          </a:solidFill>
                          <a:latin typeface="Arial" panose="020B0604020202020204" pitchFamily="34" charset="0"/>
                          <a:ea typeface="+mn-ea"/>
                          <a:cs typeface="+mn-cs"/>
                          <a:sym typeface="+mn-lt"/>
                        </a:rPr>
                        <a:t>High</a:t>
                      </a:r>
                    </a:p>
                  </a:txBody>
                  <a:tcPr marL="0" marR="54864" marT="54864" marB="54864" anchor="ctr" horzOverflow="overflow">
                    <a:lnL>
                      <a:noFill/>
                    </a:lnL>
                    <a:lnR>
                      <a:noFill/>
                    </a:lnR>
                    <a:lnT w="12700" cap="flat" cmpd="sng" algn="ctr">
                      <a:solidFill>
                        <a:schemeClr val="bg1">
                          <a:lumMod val="85000"/>
                        </a:schemeClr>
                      </a:solidFill>
                      <a:prstDash val="dash"/>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812384"/>
                  </a:ext>
                </a:extLst>
              </a:tr>
            </a:tbl>
          </a:graphicData>
        </a:graphic>
      </p:graphicFrame>
      <p:grpSp>
        <p:nvGrpSpPr>
          <p:cNvPr id="11" name="Group 10">
            <a:extLst>
              <a:ext uri="{FF2B5EF4-FFF2-40B4-BE49-F238E27FC236}">
                <a16:creationId xmlns:a16="http://schemas.microsoft.com/office/drawing/2014/main" id="{2DE105E0-65A9-4C6C-B0DD-00566711A7D3}"/>
              </a:ext>
            </a:extLst>
          </p:cNvPr>
          <p:cNvGrpSpPr>
            <a:grpSpLocks/>
          </p:cNvGrpSpPr>
          <p:nvPr/>
        </p:nvGrpSpPr>
        <p:grpSpPr>
          <a:xfrm>
            <a:off x="468457" y="2516259"/>
            <a:ext cx="464948" cy="373063"/>
            <a:chOff x="7232880" y="2322554"/>
            <a:chExt cx="2467515" cy="1979874"/>
          </a:xfrm>
        </p:grpSpPr>
        <p:grpSp>
          <p:nvGrpSpPr>
            <p:cNvPr id="12" name="Group 11">
              <a:extLst>
                <a:ext uri="{FF2B5EF4-FFF2-40B4-BE49-F238E27FC236}">
                  <a16:creationId xmlns:a16="http://schemas.microsoft.com/office/drawing/2014/main" id="{FD7B145C-2E76-44FA-B9AC-E6C1C032DE4B}"/>
                </a:ext>
              </a:extLst>
            </p:cNvPr>
            <p:cNvGrpSpPr>
              <a:grpSpLocks noChangeAspect="1"/>
            </p:cNvGrpSpPr>
            <p:nvPr/>
          </p:nvGrpSpPr>
          <p:grpSpPr>
            <a:xfrm>
              <a:off x="8054157" y="2657778"/>
              <a:ext cx="1646238" cy="1644650"/>
              <a:chOff x="5273675" y="2606675"/>
              <a:chExt cx="1646238" cy="1644650"/>
            </a:xfrm>
          </p:grpSpPr>
          <p:sp>
            <p:nvSpPr>
              <p:cNvPr id="18" name="AutoShape 3">
                <a:extLst>
                  <a:ext uri="{FF2B5EF4-FFF2-40B4-BE49-F238E27FC236}">
                    <a16:creationId xmlns:a16="http://schemas.microsoft.com/office/drawing/2014/main" id="{B2858A6B-D919-41F5-ACD1-22E342A24F67}"/>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4008" tIns="32004" rIns="64008" bIns="32004" numCol="1" anchor="t" anchorCtr="0" compatLnSpc="1">
                <a:prstTxWarp prst="textNoShape">
                  <a:avLst/>
                </a:prstTxWarp>
              </a:bodyPr>
              <a:lstStyle/>
              <a:p>
                <a:endParaRPr lang="en-US" dirty="0"/>
              </a:p>
            </p:txBody>
          </p:sp>
          <p:grpSp>
            <p:nvGrpSpPr>
              <p:cNvPr id="19" name="Group 18">
                <a:extLst>
                  <a:ext uri="{FF2B5EF4-FFF2-40B4-BE49-F238E27FC236}">
                    <a16:creationId xmlns:a16="http://schemas.microsoft.com/office/drawing/2014/main" id="{EB8E905E-5A25-41E9-9334-37BC7BAD97FD}"/>
                  </a:ext>
                </a:extLst>
              </p:cNvPr>
              <p:cNvGrpSpPr/>
              <p:nvPr/>
            </p:nvGrpSpPr>
            <p:grpSpPr>
              <a:xfrm>
                <a:off x="5435600" y="2825750"/>
                <a:ext cx="1327151" cy="1174751"/>
                <a:chOff x="5435600" y="2825750"/>
                <a:chExt cx="1327151" cy="1174751"/>
              </a:xfrm>
            </p:grpSpPr>
            <p:sp>
              <p:nvSpPr>
                <p:cNvPr id="20" name="Freeform 10">
                  <a:extLst>
                    <a:ext uri="{FF2B5EF4-FFF2-40B4-BE49-F238E27FC236}">
                      <a16:creationId xmlns:a16="http://schemas.microsoft.com/office/drawing/2014/main" id="{4E7C2FDA-43A9-43F1-A35B-65C21168BB2C}"/>
                    </a:ext>
                  </a:extLst>
                </p:cNvPr>
                <p:cNvSpPr>
                  <a:spLocks/>
                </p:cNvSpPr>
                <p:nvPr/>
              </p:nvSpPr>
              <p:spPr bwMode="auto">
                <a:xfrm>
                  <a:off x="5435600" y="2825750"/>
                  <a:ext cx="1327151" cy="1174751"/>
                </a:xfrm>
                <a:custGeom>
                  <a:avLst/>
                  <a:gdLst>
                    <a:gd name="connsiteX0" fmla="*/ 112385 w 1327151"/>
                    <a:gd name="connsiteY0" fmla="*/ 979488 h 1174751"/>
                    <a:gd name="connsiteX1" fmla="*/ 30163 w 1327151"/>
                    <a:gd name="connsiteY1" fmla="*/ 1060891 h 1174751"/>
                    <a:gd name="connsiteX2" fmla="*/ 112385 w 1327151"/>
                    <a:gd name="connsiteY2" fmla="*/ 1143001 h 1174751"/>
                    <a:gd name="connsiteX3" fmla="*/ 617152 w 1327151"/>
                    <a:gd name="connsiteY3" fmla="*/ 1143001 h 1174751"/>
                    <a:gd name="connsiteX4" fmla="*/ 700088 w 1327151"/>
                    <a:gd name="connsiteY4" fmla="*/ 1060891 h 1174751"/>
                    <a:gd name="connsiteX5" fmla="*/ 617152 w 1327151"/>
                    <a:gd name="connsiteY5" fmla="*/ 979488 h 1174751"/>
                    <a:gd name="connsiteX6" fmla="*/ 112385 w 1327151"/>
                    <a:gd name="connsiteY6" fmla="*/ 979488 h 1174751"/>
                    <a:gd name="connsiteX7" fmla="*/ 113278 w 1327151"/>
                    <a:gd name="connsiteY7" fmla="*/ 947738 h 1174751"/>
                    <a:gd name="connsiteX8" fmla="*/ 616260 w 1327151"/>
                    <a:gd name="connsiteY8" fmla="*/ 947738 h 1174751"/>
                    <a:gd name="connsiteX9" fmla="*/ 730250 w 1327151"/>
                    <a:gd name="connsiteY9" fmla="*/ 1060889 h 1174751"/>
                    <a:gd name="connsiteX10" fmla="*/ 616260 w 1327151"/>
                    <a:gd name="connsiteY10" fmla="*/ 1174751 h 1174751"/>
                    <a:gd name="connsiteX11" fmla="*/ 113278 w 1327151"/>
                    <a:gd name="connsiteY11" fmla="*/ 1174751 h 1174751"/>
                    <a:gd name="connsiteX12" fmla="*/ 0 w 1327151"/>
                    <a:gd name="connsiteY12" fmla="*/ 1060889 h 1174751"/>
                    <a:gd name="connsiteX13" fmla="*/ 113278 w 1327151"/>
                    <a:gd name="connsiteY13" fmla="*/ 947738 h 1174751"/>
                    <a:gd name="connsiteX14" fmla="*/ 495300 w 1327151"/>
                    <a:gd name="connsiteY14" fmla="*/ 839788 h 1174751"/>
                    <a:gd name="connsiteX15" fmla="*/ 527050 w 1327151"/>
                    <a:gd name="connsiteY15" fmla="*/ 839788 h 1174751"/>
                    <a:gd name="connsiteX16" fmla="*/ 527050 w 1327151"/>
                    <a:gd name="connsiteY16" fmla="*/ 908051 h 1174751"/>
                    <a:gd name="connsiteX17" fmla="*/ 495300 w 1327151"/>
                    <a:gd name="connsiteY17" fmla="*/ 908051 h 1174751"/>
                    <a:gd name="connsiteX18" fmla="*/ 495300 w 1327151"/>
                    <a:gd name="connsiteY18" fmla="*/ 839788 h 1174751"/>
                    <a:gd name="connsiteX19" fmla="*/ 366713 w 1327151"/>
                    <a:gd name="connsiteY19" fmla="*/ 839788 h 1174751"/>
                    <a:gd name="connsiteX20" fmla="*/ 396876 w 1327151"/>
                    <a:gd name="connsiteY20" fmla="*/ 839788 h 1174751"/>
                    <a:gd name="connsiteX21" fmla="*/ 396876 w 1327151"/>
                    <a:gd name="connsiteY21" fmla="*/ 908051 h 1174751"/>
                    <a:gd name="connsiteX22" fmla="*/ 366713 w 1327151"/>
                    <a:gd name="connsiteY22" fmla="*/ 908051 h 1174751"/>
                    <a:gd name="connsiteX23" fmla="*/ 366713 w 1327151"/>
                    <a:gd name="connsiteY23" fmla="*/ 839788 h 1174751"/>
                    <a:gd name="connsiteX24" fmla="*/ 157163 w 1327151"/>
                    <a:gd name="connsiteY24" fmla="*/ 839788 h 1174751"/>
                    <a:gd name="connsiteX25" fmla="*/ 188913 w 1327151"/>
                    <a:gd name="connsiteY25" fmla="*/ 839788 h 1174751"/>
                    <a:gd name="connsiteX26" fmla="*/ 188913 w 1327151"/>
                    <a:gd name="connsiteY26" fmla="*/ 908051 h 1174751"/>
                    <a:gd name="connsiteX27" fmla="*/ 157163 w 1327151"/>
                    <a:gd name="connsiteY27" fmla="*/ 908051 h 1174751"/>
                    <a:gd name="connsiteX28" fmla="*/ 157163 w 1327151"/>
                    <a:gd name="connsiteY28" fmla="*/ 839788 h 1174751"/>
                    <a:gd name="connsiteX29" fmla="*/ 71438 w 1327151"/>
                    <a:gd name="connsiteY29" fmla="*/ 449263 h 1174751"/>
                    <a:gd name="connsiteX30" fmla="*/ 71438 w 1327151"/>
                    <a:gd name="connsiteY30" fmla="*/ 545871 h 1174751"/>
                    <a:gd name="connsiteX31" fmla="*/ 111969 w 1327151"/>
                    <a:gd name="connsiteY31" fmla="*/ 587376 h 1174751"/>
                    <a:gd name="connsiteX32" fmla="*/ 207963 w 1327151"/>
                    <a:gd name="connsiteY32" fmla="*/ 587376 h 1174751"/>
                    <a:gd name="connsiteX33" fmla="*/ 207963 w 1327151"/>
                    <a:gd name="connsiteY33" fmla="*/ 449263 h 1174751"/>
                    <a:gd name="connsiteX34" fmla="*/ 71438 w 1327151"/>
                    <a:gd name="connsiteY34" fmla="*/ 449263 h 1174751"/>
                    <a:gd name="connsiteX35" fmla="*/ 95682 w 1327151"/>
                    <a:gd name="connsiteY35" fmla="*/ 306388 h 1174751"/>
                    <a:gd name="connsiteX36" fmla="*/ 74613 w 1327151"/>
                    <a:gd name="connsiteY36" fmla="*/ 326314 h 1174751"/>
                    <a:gd name="connsiteX37" fmla="*/ 95682 w 1327151"/>
                    <a:gd name="connsiteY37" fmla="*/ 347663 h 1174751"/>
                    <a:gd name="connsiteX38" fmla="*/ 117476 w 1327151"/>
                    <a:gd name="connsiteY38" fmla="*/ 326314 h 1174751"/>
                    <a:gd name="connsiteX39" fmla="*/ 95682 w 1327151"/>
                    <a:gd name="connsiteY39" fmla="*/ 306388 h 1174751"/>
                    <a:gd name="connsiteX40" fmla="*/ 795338 w 1327151"/>
                    <a:gd name="connsiteY40" fmla="*/ 276225 h 1174751"/>
                    <a:gd name="connsiteX41" fmla="*/ 795338 w 1327151"/>
                    <a:gd name="connsiteY41" fmla="*/ 422275 h 1174751"/>
                    <a:gd name="connsiteX42" fmla="*/ 909638 w 1327151"/>
                    <a:gd name="connsiteY42" fmla="*/ 339324 h 1174751"/>
                    <a:gd name="connsiteX43" fmla="*/ 795338 w 1327151"/>
                    <a:gd name="connsiteY43" fmla="*/ 276225 h 1174751"/>
                    <a:gd name="connsiteX44" fmla="*/ 763588 w 1327151"/>
                    <a:gd name="connsiteY44" fmla="*/ 276225 h 1174751"/>
                    <a:gd name="connsiteX45" fmla="*/ 628650 w 1327151"/>
                    <a:gd name="connsiteY45" fmla="*/ 357323 h 1174751"/>
                    <a:gd name="connsiteX46" fmla="*/ 763588 w 1327151"/>
                    <a:gd name="connsiteY46" fmla="*/ 427038 h 1174751"/>
                    <a:gd name="connsiteX47" fmla="*/ 763588 w 1327151"/>
                    <a:gd name="connsiteY47" fmla="*/ 276225 h 1174751"/>
                    <a:gd name="connsiteX48" fmla="*/ 954088 w 1327151"/>
                    <a:gd name="connsiteY48" fmla="*/ 182563 h 1174751"/>
                    <a:gd name="connsiteX49" fmla="*/ 954088 w 1327151"/>
                    <a:gd name="connsiteY49" fmla="*/ 306388 h 1174751"/>
                    <a:gd name="connsiteX50" fmla="*/ 1044576 w 1327151"/>
                    <a:gd name="connsiteY50" fmla="*/ 240584 h 1174751"/>
                    <a:gd name="connsiteX51" fmla="*/ 954088 w 1327151"/>
                    <a:gd name="connsiteY51" fmla="*/ 182563 h 1174751"/>
                    <a:gd name="connsiteX52" fmla="*/ 923926 w 1327151"/>
                    <a:gd name="connsiteY52" fmla="*/ 180975 h 1174751"/>
                    <a:gd name="connsiteX53" fmla="*/ 811213 w 1327151"/>
                    <a:gd name="connsiteY53" fmla="*/ 247841 h 1174751"/>
                    <a:gd name="connsiteX54" fmla="*/ 923926 w 1327151"/>
                    <a:gd name="connsiteY54" fmla="*/ 311150 h 1174751"/>
                    <a:gd name="connsiteX55" fmla="*/ 923926 w 1327151"/>
                    <a:gd name="connsiteY55" fmla="*/ 180975 h 1174751"/>
                    <a:gd name="connsiteX56" fmla="*/ 1087438 w 1327151"/>
                    <a:gd name="connsiteY56" fmla="*/ 112713 h 1174751"/>
                    <a:gd name="connsiteX57" fmla="*/ 1087438 w 1327151"/>
                    <a:gd name="connsiteY57" fmla="*/ 207963 h 1174751"/>
                    <a:gd name="connsiteX58" fmla="*/ 1149351 w 1327151"/>
                    <a:gd name="connsiteY58" fmla="*/ 162471 h 1174751"/>
                    <a:gd name="connsiteX59" fmla="*/ 1087438 w 1327151"/>
                    <a:gd name="connsiteY59" fmla="*/ 112713 h 1174751"/>
                    <a:gd name="connsiteX60" fmla="*/ 1055688 w 1327151"/>
                    <a:gd name="connsiteY60" fmla="*/ 100013 h 1174751"/>
                    <a:gd name="connsiteX61" fmla="*/ 968375 w 1327151"/>
                    <a:gd name="connsiteY61" fmla="*/ 153411 h 1174751"/>
                    <a:gd name="connsiteX62" fmla="*/ 1055688 w 1327151"/>
                    <a:gd name="connsiteY62" fmla="*/ 211138 h 1174751"/>
                    <a:gd name="connsiteX63" fmla="*/ 1055688 w 1327151"/>
                    <a:gd name="connsiteY63" fmla="*/ 100013 h 1174751"/>
                    <a:gd name="connsiteX64" fmla="*/ 1185863 w 1327151"/>
                    <a:gd name="connsiteY64" fmla="*/ 53975 h 1174751"/>
                    <a:gd name="connsiteX65" fmla="*/ 1190065 w 1327151"/>
                    <a:gd name="connsiteY65" fmla="*/ 133350 h 1174751"/>
                    <a:gd name="connsiteX66" fmla="*/ 1233488 w 1327151"/>
                    <a:gd name="connsiteY66" fmla="*/ 100456 h 1174751"/>
                    <a:gd name="connsiteX67" fmla="*/ 1185863 w 1327151"/>
                    <a:gd name="connsiteY67" fmla="*/ 53975 h 1174751"/>
                    <a:gd name="connsiteX68" fmla="*/ 1153814 w 1327151"/>
                    <a:gd name="connsiteY68" fmla="*/ 42863 h 1174751"/>
                    <a:gd name="connsiteX69" fmla="*/ 1093788 w 1327151"/>
                    <a:gd name="connsiteY69" fmla="*/ 77996 h 1174751"/>
                    <a:gd name="connsiteX70" fmla="*/ 1158876 w 1327151"/>
                    <a:gd name="connsiteY70" fmla="*/ 128588 h 1174751"/>
                    <a:gd name="connsiteX71" fmla="*/ 1153814 w 1327151"/>
                    <a:gd name="connsiteY71" fmla="*/ 42863 h 1174751"/>
                    <a:gd name="connsiteX72" fmla="*/ 1165148 w 1327151"/>
                    <a:gd name="connsiteY72" fmla="*/ 0 h 1174751"/>
                    <a:gd name="connsiteX73" fmla="*/ 1167289 w 1327151"/>
                    <a:gd name="connsiteY73" fmla="*/ 0 h 1174751"/>
                    <a:gd name="connsiteX74" fmla="*/ 1169430 w 1327151"/>
                    <a:gd name="connsiteY74" fmla="*/ 0 h 1174751"/>
                    <a:gd name="connsiteX75" fmla="*/ 1170144 w 1327151"/>
                    <a:gd name="connsiteY75" fmla="*/ 0 h 1174751"/>
                    <a:gd name="connsiteX76" fmla="*/ 1171571 w 1327151"/>
                    <a:gd name="connsiteY76" fmla="*/ 713 h 1174751"/>
                    <a:gd name="connsiteX77" fmla="*/ 1172285 w 1327151"/>
                    <a:gd name="connsiteY77" fmla="*/ 713 h 1174751"/>
                    <a:gd name="connsiteX78" fmla="*/ 1174426 w 1327151"/>
                    <a:gd name="connsiteY78" fmla="*/ 1427 h 1174751"/>
                    <a:gd name="connsiteX79" fmla="*/ 1176567 w 1327151"/>
                    <a:gd name="connsiteY79" fmla="*/ 2853 h 1174751"/>
                    <a:gd name="connsiteX80" fmla="*/ 1178708 w 1327151"/>
                    <a:gd name="connsiteY80" fmla="*/ 4280 h 1174751"/>
                    <a:gd name="connsiteX81" fmla="*/ 1269344 w 1327151"/>
                    <a:gd name="connsiteY81" fmla="*/ 92013 h 1174751"/>
                    <a:gd name="connsiteX82" fmla="*/ 1274340 w 1327151"/>
                    <a:gd name="connsiteY82" fmla="*/ 104139 h 1174751"/>
                    <a:gd name="connsiteX83" fmla="*/ 1274340 w 1327151"/>
                    <a:gd name="connsiteY83" fmla="*/ 104852 h 1174751"/>
                    <a:gd name="connsiteX84" fmla="*/ 1274340 w 1327151"/>
                    <a:gd name="connsiteY84" fmla="*/ 470763 h 1174751"/>
                    <a:gd name="connsiteX85" fmla="*/ 1327151 w 1327151"/>
                    <a:gd name="connsiteY85" fmla="*/ 538525 h 1174751"/>
                    <a:gd name="connsiteX86" fmla="*/ 1258639 w 1327151"/>
                    <a:gd name="connsiteY86" fmla="*/ 607713 h 1174751"/>
                    <a:gd name="connsiteX87" fmla="*/ 1197263 w 1327151"/>
                    <a:gd name="connsiteY87" fmla="*/ 570622 h 1174751"/>
                    <a:gd name="connsiteX88" fmla="*/ 1203686 w 1327151"/>
                    <a:gd name="connsiteY88" fmla="*/ 549224 h 1174751"/>
                    <a:gd name="connsiteX89" fmla="*/ 1225096 w 1327151"/>
                    <a:gd name="connsiteY89" fmla="*/ 555643 h 1174751"/>
                    <a:gd name="connsiteX90" fmla="*/ 1258639 w 1327151"/>
                    <a:gd name="connsiteY90" fmla="*/ 576328 h 1174751"/>
                    <a:gd name="connsiteX91" fmla="*/ 1295750 w 1327151"/>
                    <a:gd name="connsiteY91" fmla="*/ 538525 h 1174751"/>
                    <a:gd name="connsiteX92" fmla="*/ 1258639 w 1327151"/>
                    <a:gd name="connsiteY92" fmla="*/ 500721 h 1174751"/>
                    <a:gd name="connsiteX93" fmla="*/ 1242938 w 1327151"/>
                    <a:gd name="connsiteY93" fmla="*/ 485029 h 1174751"/>
                    <a:gd name="connsiteX94" fmla="*/ 1242938 w 1327151"/>
                    <a:gd name="connsiteY94" fmla="*/ 134096 h 1174751"/>
                    <a:gd name="connsiteX95" fmla="*/ 1081648 w 1327151"/>
                    <a:gd name="connsiteY95" fmla="*/ 253214 h 1174751"/>
                    <a:gd name="connsiteX96" fmla="*/ 643454 w 1327151"/>
                    <a:gd name="connsiteY96" fmla="*/ 574902 h 1174751"/>
                    <a:gd name="connsiteX97" fmla="*/ 621330 w 1327151"/>
                    <a:gd name="connsiteY97" fmla="*/ 552077 h 1174751"/>
                    <a:gd name="connsiteX98" fmla="*/ 750505 w 1327151"/>
                    <a:gd name="connsiteY98" fmla="*/ 456498 h 1174751"/>
                    <a:gd name="connsiteX99" fmla="*/ 612053 w 1327151"/>
                    <a:gd name="connsiteY99" fmla="*/ 384457 h 1174751"/>
                    <a:gd name="connsiteX100" fmla="*/ 608484 w 1327151"/>
                    <a:gd name="connsiteY100" fmla="*/ 538525 h 1174751"/>
                    <a:gd name="connsiteX101" fmla="*/ 577796 w 1327151"/>
                    <a:gd name="connsiteY101" fmla="*/ 507141 h 1174751"/>
                    <a:gd name="connsiteX102" fmla="*/ 580651 w 1327151"/>
                    <a:gd name="connsiteY102" fmla="*/ 387310 h 1174751"/>
                    <a:gd name="connsiteX103" fmla="*/ 505716 w 1327151"/>
                    <a:gd name="connsiteY103" fmla="*/ 432246 h 1174751"/>
                    <a:gd name="connsiteX104" fmla="*/ 483592 w 1327151"/>
                    <a:gd name="connsiteY104" fmla="*/ 408708 h 1174751"/>
                    <a:gd name="connsiteX105" fmla="*/ 1058097 w 1327151"/>
                    <a:gd name="connsiteY105" fmla="*/ 63482 h 1174751"/>
                    <a:gd name="connsiteX106" fmla="*/ 148880 w 1327151"/>
                    <a:gd name="connsiteY106" fmla="*/ 323115 h 1174751"/>
                    <a:gd name="connsiteX107" fmla="*/ 149594 w 1327151"/>
                    <a:gd name="connsiteY107" fmla="*/ 325968 h 1174751"/>
                    <a:gd name="connsiteX108" fmla="*/ 131752 w 1327151"/>
                    <a:gd name="connsiteY108" fmla="*/ 365198 h 1174751"/>
                    <a:gd name="connsiteX109" fmla="*/ 151021 w 1327151"/>
                    <a:gd name="connsiteY109" fmla="*/ 412988 h 1174751"/>
                    <a:gd name="connsiteX110" fmla="*/ 152448 w 1327151"/>
                    <a:gd name="connsiteY110" fmla="*/ 418694 h 1174751"/>
                    <a:gd name="connsiteX111" fmla="*/ 239516 w 1327151"/>
                    <a:gd name="connsiteY111" fmla="*/ 418694 h 1174751"/>
                    <a:gd name="connsiteX112" fmla="*/ 239516 w 1327151"/>
                    <a:gd name="connsiteY112" fmla="*/ 619125 h 1174751"/>
                    <a:gd name="connsiteX113" fmla="*/ 98923 w 1327151"/>
                    <a:gd name="connsiteY113" fmla="*/ 619125 h 1174751"/>
                    <a:gd name="connsiteX114" fmla="*/ 39688 w 1327151"/>
                    <a:gd name="connsiteY114" fmla="*/ 559210 h 1174751"/>
                    <a:gd name="connsiteX115" fmla="*/ 39688 w 1327151"/>
                    <a:gd name="connsiteY115" fmla="*/ 437239 h 1174751"/>
                    <a:gd name="connsiteX116" fmla="*/ 57530 w 1327151"/>
                    <a:gd name="connsiteY116" fmla="*/ 418694 h 1174751"/>
                    <a:gd name="connsiteX117" fmla="*/ 118906 w 1327151"/>
                    <a:gd name="connsiteY117" fmla="*/ 418694 h 1174751"/>
                    <a:gd name="connsiteX118" fmla="*/ 102491 w 1327151"/>
                    <a:gd name="connsiteY118" fmla="*/ 378037 h 1174751"/>
                    <a:gd name="connsiteX119" fmla="*/ 96068 w 1327151"/>
                    <a:gd name="connsiteY119" fmla="*/ 378751 h 1174751"/>
                    <a:gd name="connsiteX120" fmla="*/ 43970 w 1327151"/>
                    <a:gd name="connsiteY120" fmla="*/ 325968 h 1174751"/>
                    <a:gd name="connsiteX121" fmla="*/ 96068 w 1327151"/>
                    <a:gd name="connsiteY121" fmla="*/ 274612 h 1174751"/>
                    <a:gd name="connsiteX122" fmla="*/ 137461 w 1327151"/>
                    <a:gd name="connsiteY122" fmla="*/ 293871 h 1174751"/>
                    <a:gd name="connsiteX123" fmla="*/ 1163720 w 1327151"/>
                    <a:gd name="connsiteY123" fmla="*/ 713 h 1174751"/>
                    <a:gd name="connsiteX124" fmla="*/ 1164434 w 1327151"/>
                    <a:gd name="connsiteY124" fmla="*/ 713 h 1174751"/>
                    <a:gd name="connsiteX125" fmla="*/ 1165148 w 1327151"/>
                    <a:gd name="connsiteY125" fmla="*/ 0 h 117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1327151" h="1174751">
                      <a:moveTo>
                        <a:pt x="112385" y="979488"/>
                      </a:moveTo>
                      <a:cubicBezTo>
                        <a:pt x="67342" y="979488"/>
                        <a:pt x="30163" y="1016296"/>
                        <a:pt x="30163" y="1060891"/>
                      </a:cubicBezTo>
                      <a:cubicBezTo>
                        <a:pt x="30163" y="1106193"/>
                        <a:pt x="67342" y="1143001"/>
                        <a:pt x="112385" y="1143001"/>
                      </a:cubicBezTo>
                      <a:cubicBezTo>
                        <a:pt x="617152" y="1143001"/>
                        <a:pt x="617152" y="1143001"/>
                        <a:pt x="617152" y="1143001"/>
                      </a:cubicBezTo>
                      <a:cubicBezTo>
                        <a:pt x="662910" y="1143001"/>
                        <a:pt x="700088" y="1106193"/>
                        <a:pt x="700088" y="1060891"/>
                      </a:cubicBezTo>
                      <a:cubicBezTo>
                        <a:pt x="700088" y="1016296"/>
                        <a:pt x="662910" y="979488"/>
                        <a:pt x="617152" y="979488"/>
                      </a:cubicBezTo>
                      <a:cubicBezTo>
                        <a:pt x="112385" y="979488"/>
                        <a:pt x="112385" y="979488"/>
                        <a:pt x="112385" y="979488"/>
                      </a:cubicBezTo>
                      <a:close/>
                      <a:moveTo>
                        <a:pt x="113278" y="947738"/>
                      </a:moveTo>
                      <a:cubicBezTo>
                        <a:pt x="616260" y="947738"/>
                        <a:pt x="616260" y="947738"/>
                        <a:pt x="616260" y="947738"/>
                      </a:cubicBezTo>
                      <a:cubicBezTo>
                        <a:pt x="678955" y="947738"/>
                        <a:pt x="730250" y="998976"/>
                        <a:pt x="730250" y="1060889"/>
                      </a:cubicBezTo>
                      <a:cubicBezTo>
                        <a:pt x="730250" y="1123513"/>
                        <a:pt x="678955" y="1174751"/>
                        <a:pt x="616260" y="1174751"/>
                      </a:cubicBezTo>
                      <a:cubicBezTo>
                        <a:pt x="113278" y="1174751"/>
                        <a:pt x="113278" y="1174751"/>
                        <a:pt x="113278" y="1174751"/>
                      </a:cubicBezTo>
                      <a:cubicBezTo>
                        <a:pt x="51296" y="1174751"/>
                        <a:pt x="0" y="1123513"/>
                        <a:pt x="0" y="1060889"/>
                      </a:cubicBezTo>
                      <a:cubicBezTo>
                        <a:pt x="0" y="998976"/>
                        <a:pt x="51296" y="947738"/>
                        <a:pt x="113278" y="947738"/>
                      </a:cubicBezTo>
                      <a:close/>
                      <a:moveTo>
                        <a:pt x="495300" y="839788"/>
                      </a:moveTo>
                      <a:cubicBezTo>
                        <a:pt x="495300" y="839788"/>
                        <a:pt x="495300" y="839788"/>
                        <a:pt x="527050" y="839788"/>
                      </a:cubicBezTo>
                      <a:cubicBezTo>
                        <a:pt x="527050" y="839788"/>
                        <a:pt x="527050" y="839788"/>
                        <a:pt x="527050" y="908051"/>
                      </a:cubicBezTo>
                      <a:cubicBezTo>
                        <a:pt x="527050" y="908051"/>
                        <a:pt x="527050" y="908051"/>
                        <a:pt x="495300" y="908051"/>
                      </a:cubicBezTo>
                      <a:cubicBezTo>
                        <a:pt x="495300" y="908051"/>
                        <a:pt x="495300" y="908051"/>
                        <a:pt x="495300" y="839788"/>
                      </a:cubicBezTo>
                      <a:close/>
                      <a:moveTo>
                        <a:pt x="366713" y="839788"/>
                      </a:moveTo>
                      <a:cubicBezTo>
                        <a:pt x="366713" y="839788"/>
                        <a:pt x="366713" y="839788"/>
                        <a:pt x="396876" y="839788"/>
                      </a:cubicBezTo>
                      <a:cubicBezTo>
                        <a:pt x="396876" y="839788"/>
                        <a:pt x="396876" y="839788"/>
                        <a:pt x="396876" y="908051"/>
                      </a:cubicBezTo>
                      <a:cubicBezTo>
                        <a:pt x="396876" y="908051"/>
                        <a:pt x="396876" y="908051"/>
                        <a:pt x="366713" y="908051"/>
                      </a:cubicBezTo>
                      <a:cubicBezTo>
                        <a:pt x="366713" y="908051"/>
                        <a:pt x="366713" y="908051"/>
                        <a:pt x="366713" y="839788"/>
                      </a:cubicBezTo>
                      <a:close/>
                      <a:moveTo>
                        <a:pt x="157163" y="839788"/>
                      </a:moveTo>
                      <a:cubicBezTo>
                        <a:pt x="157163" y="839788"/>
                        <a:pt x="157163" y="839788"/>
                        <a:pt x="188913" y="839788"/>
                      </a:cubicBezTo>
                      <a:cubicBezTo>
                        <a:pt x="188913" y="839788"/>
                        <a:pt x="188913" y="839788"/>
                        <a:pt x="188913" y="908051"/>
                      </a:cubicBezTo>
                      <a:cubicBezTo>
                        <a:pt x="188913" y="908051"/>
                        <a:pt x="188913" y="908051"/>
                        <a:pt x="157163" y="908051"/>
                      </a:cubicBezTo>
                      <a:cubicBezTo>
                        <a:pt x="157163" y="908051"/>
                        <a:pt x="157163" y="908051"/>
                        <a:pt x="157163" y="839788"/>
                      </a:cubicBezTo>
                      <a:close/>
                      <a:moveTo>
                        <a:pt x="71438" y="449263"/>
                      </a:moveTo>
                      <a:cubicBezTo>
                        <a:pt x="71438" y="449263"/>
                        <a:pt x="71438" y="449263"/>
                        <a:pt x="71438" y="545871"/>
                      </a:cubicBezTo>
                      <a:cubicBezTo>
                        <a:pt x="71438" y="545871"/>
                        <a:pt x="71438" y="545871"/>
                        <a:pt x="111969" y="587376"/>
                      </a:cubicBezTo>
                      <a:cubicBezTo>
                        <a:pt x="111969" y="587376"/>
                        <a:pt x="111969" y="587376"/>
                        <a:pt x="207963" y="587376"/>
                      </a:cubicBezTo>
                      <a:cubicBezTo>
                        <a:pt x="207963" y="587376"/>
                        <a:pt x="207963" y="587376"/>
                        <a:pt x="207963" y="449263"/>
                      </a:cubicBezTo>
                      <a:cubicBezTo>
                        <a:pt x="207963" y="449263"/>
                        <a:pt x="207963" y="449263"/>
                        <a:pt x="71438" y="449263"/>
                      </a:cubicBezTo>
                      <a:close/>
                      <a:moveTo>
                        <a:pt x="95682" y="306388"/>
                      </a:moveTo>
                      <a:cubicBezTo>
                        <a:pt x="84058" y="306388"/>
                        <a:pt x="74613" y="315639"/>
                        <a:pt x="74613" y="326314"/>
                      </a:cubicBezTo>
                      <a:cubicBezTo>
                        <a:pt x="74613" y="338412"/>
                        <a:pt x="84058" y="347663"/>
                        <a:pt x="95682" y="347663"/>
                      </a:cubicBezTo>
                      <a:cubicBezTo>
                        <a:pt x="107305" y="347663"/>
                        <a:pt x="117476" y="338412"/>
                        <a:pt x="117476" y="326314"/>
                      </a:cubicBezTo>
                      <a:cubicBezTo>
                        <a:pt x="117476" y="315639"/>
                        <a:pt x="107305" y="306388"/>
                        <a:pt x="95682" y="306388"/>
                      </a:cubicBezTo>
                      <a:close/>
                      <a:moveTo>
                        <a:pt x="795338" y="276225"/>
                      </a:moveTo>
                      <a:cubicBezTo>
                        <a:pt x="795338" y="276225"/>
                        <a:pt x="795338" y="276225"/>
                        <a:pt x="795338" y="422275"/>
                      </a:cubicBezTo>
                      <a:cubicBezTo>
                        <a:pt x="795338" y="422275"/>
                        <a:pt x="795338" y="422275"/>
                        <a:pt x="909638" y="339324"/>
                      </a:cubicBezTo>
                      <a:cubicBezTo>
                        <a:pt x="909638" y="339324"/>
                        <a:pt x="909638" y="339324"/>
                        <a:pt x="795338" y="276225"/>
                      </a:cubicBezTo>
                      <a:close/>
                      <a:moveTo>
                        <a:pt x="763588" y="276225"/>
                      </a:moveTo>
                      <a:cubicBezTo>
                        <a:pt x="763588" y="276225"/>
                        <a:pt x="763588" y="276225"/>
                        <a:pt x="628650" y="357323"/>
                      </a:cubicBezTo>
                      <a:cubicBezTo>
                        <a:pt x="628650" y="357323"/>
                        <a:pt x="628650" y="357323"/>
                        <a:pt x="763588" y="427038"/>
                      </a:cubicBezTo>
                      <a:cubicBezTo>
                        <a:pt x="763588" y="427038"/>
                        <a:pt x="763588" y="427038"/>
                        <a:pt x="763588" y="276225"/>
                      </a:cubicBezTo>
                      <a:close/>
                      <a:moveTo>
                        <a:pt x="954088" y="182563"/>
                      </a:moveTo>
                      <a:cubicBezTo>
                        <a:pt x="954088" y="182563"/>
                        <a:pt x="954088" y="182563"/>
                        <a:pt x="954088" y="306388"/>
                      </a:cubicBezTo>
                      <a:cubicBezTo>
                        <a:pt x="954088" y="306388"/>
                        <a:pt x="954088" y="306388"/>
                        <a:pt x="1044576" y="240584"/>
                      </a:cubicBezTo>
                      <a:cubicBezTo>
                        <a:pt x="1044576" y="240584"/>
                        <a:pt x="1044576" y="240584"/>
                        <a:pt x="954088" y="182563"/>
                      </a:cubicBezTo>
                      <a:close/>
                      <a:moveTo>
                        <a:pt x="923926" y="180975"/>
                      </a:moveTo>
                      <a:cubicBezTo>
                        <a:pt x="923926" y="180975"/>
                        <a:pt x="923926" y="180975"/>
                        <a:pt x="811213" y="247841"/>
                      </a:cubicBezTo>
                      <a:cubicBezTo>
                        <a:pt x="811213" y="247841"/>
                        <a:pt x="811213" y="247841"/>
                        <a:pt x="923926" y="311150"/>
                      </a:cubicBezTo>
                      <a:cubicBezTo>
                        <a:pt x="923926" y="311150"/>
                        <a:pt x="923926" y="311150"/>
                        <a:pt x="923926" y="180975"/>
                      </a:cubicBezTo>
                      <a:close/>
                      <a:moveTo>
                        <a:pt x="1087438" y="112713"/>
                      </a:moveTo>
                      <a:cubicBezTo>
                        <a:pt x="1087438" y="112713"/>
                        <a:pt x="1087438" y="112713"/>
                        <a:pt x="1087438" y="207963"/>
                      </a:cubicBezTo>
                      <a:cubicBezTo>
                        <a:pt x="1087438" y="207963"/>
                        <a:pt x="1087438" y="207963"/>
                        <a:pt x="1149351" y="162471"/>
                      </a:cubicBezTo>
                      <a:cubicBezTo>
                        <a:pt x="1149351" y="162471"/>
                        <a:pt x="1149351" y="162471"/>
                        <a:pt x="1087438" y="112713"/>
                      </a:cubicBezTo>
                      <a:close/>
                      <a:moveTo>
                        <a:pt x="1055688" y="100013"/>
                      </a:moveTo>
                      <a:cubicBezTo>
                        <a:pt x="1055688" y="100013"/>
                        <a:pt x="1055688" y="100013"/>
                        <a:pt x="968375" y="153411"/>
                      </a:cubicBezTo>
                      <a:cubicBezTo>
                        <a:pt x="968375" y="153411"/>
                        <a:pt x="968375" y="153411"/>
                        <a:pt x="1055688" y="211138"/>
                      </a:cubicBezTo>
                      <a:cubicBezTo>
                        <a:pt x="1055688" y="211138"/>
                        <a:pt x="1055688" y="211138"/>
                        <a:pt x="1055688" y="100013"/>
                      </a:cubicBezTo>
                      <a:close/>
                      <a:moveTo>
                        <a:pt x="1185863" y="53975"/>
                      </a:moveTo>
                      <a:cubicBezTo>
                        <a:pt x="1185863" y="53975"/>
                        <a:pt x="1185863" y="53975"/>
                        <a:pt x="1190065" y="133350"/>
                      </a:cubicBezTo>
                      <a:cubicBezTo>
                        <a:pt x="1190065" y="133350"/>
                        <a:pt x="1190065" y="133350"/>
                        <a:pt x="1233488" y="100456"/>
                      </a:cubicBezTo>
                      <a:cubicBezTo>
                        <a:pt x="1233488" y="100456"/>
                        <a:pt x="1233488" y="100456"/>
                        <a:pt x="1185863" y="53975"/>
                      </a:cubicBezTo>
                      <a:close/>
                      <a:moveTo>
                        <a:pt x="1153814" y="42863"/>
                      </a:moveTo>
                      <a:cubicBezTo>
                        <a:pt x="1153814" y="42863"/>
                        <a:pt x="1153814" y="42863"/>
                        <a:pt x="1093788" y="77996"/>
                      </a:cubicBezTo>
                      <a:cubicBezTo>
                        <a:pt x="1093788" y="77996"/>
                        <a:pt x="1093788" y="77996"/>
                        <a:pt x="1158876" y="128588"/>
                      </a:cubicBezTo>
                      <a:cubicBezTo>
                        <a:pt x="1158876" y="128588"/>
                        <a:pt x="1158876" y="128588"/>
                        <a:pt x="1153814" y="42863"/>
                      </a:cubicBezTo>
                      <a:close/>
                      <a:moveTo>
                        <a:pt x="1165148" y="0"/>
                      </a:moveTo>
                      <a:cubicBezTo>
                        <a:pt x="1165861" y="0"/>
                        <a:pt x="1166575" y="0"/>
                        <a:pt x="1167289" y="0"/>
                      </a:cubicBezTo>
                      <a:cubicBezTo>
                        <a:pt x="1168002" y="0"/>
                        <a:pt x="1168716" y="0"/>
                        <a:pt x="1169430" y="0"/>
                      </a:cubicBezTo>
                      <a:cubicBezTo>
                        <a:pt x="1169430" y="0"/>
                        <a:pt x="1169430" y="0"/>
                        <a:pt x="1170144" y="0"/>
                      </a:cubicBezTo>
                      <a:cubicBezTo>
                        <a:pt x="1170857" y="0"/>
                        <a:pt x="1170857" y="713"/>
                        <a:pt x="1171571" y="713"/>
                      </a:cubicBezTo>
                      <a:cubicBezTo>
                        <a:pt x="1171571" y="713"/>
                        <a:pt x="1171571" y="713"/>
                        <a:pt x="1172285" y="713"/>
                      </a:cubicBezTo>
                      <a:cubicBezTo>
                        <a:pt x="1172998" y="713"/>
                        <a:pt x="1173712" y="1427"/>
                        <a:pt x="1174426" y="1427"/>
                      </a:cubicBezTo>
                      <a:cubicBezTo>
                        <a:pt x="1175139" y="2140"/>
                        <a:pt x="1175853" y="2140"/>
                        <a:pt x="1176567" y="2853"/>
                      </a:cubicBezTo>
                      <a:cubicBezTo>
                        <a:pt x="1177280" y="3567"/>
                        <a:pt x="1177994" y="3567"/>
                        <a:pt x="1178708" y="4280"/>
                      </a:cubicBezTo>
                      <a:cubicBezTo>
                        <a:pt x="1178708" y="4280"/>
                        <a:pt x="1178708" y="4280"/>
                        <a:pt x="1269344" y="92013"/>
                      </a:cubicBezTo>
                      <a:cubicBezTo>
                        <a:pt x="1272912" y="94866"/>
                        <a:pt x="1274340" y="99859"/>
                        <a:pt x="1274340" y="104139"/>
                      </a:cubicBezTo>
                      <a:cubicBezTo>
                        <a:pt x="1274340" y="104852"/>
                        <a:pt x="1274340" y="104852"/>
                        <a:pt x="1274340" y="104852"/>
                      </a:cubicBezTo>
                      <a:cubicBezTo>
                        <a:pt x="1274340" y="104852"/>
                        <a:pt x="1274340" y="104852"/>
                        <a:pt x="1274340" y="470763"/>
                      </a:cubicBezTo>
                      <a:cubicBezTo>
                        <a:pt x="1304314" y="478609"/>
                        <a:pt x="1327151" y="505714"/>
                        <a:pt x="1327151" y="538525"/>
                      </a:cubicBezTo>
                      <a:cubicBezTo>
                        <a:pt x="1327151" y="576328"/>
                        <a:pt x="1296463" y="607713"/>
                        <a:pt x="1258639" y="607713"/>
                      </a:cubicBezTo>
                      <a:cubicBezTo>
                        <a:pt x="1232233" y="607713"/>
                        <a:pt x="1208682" y="593447"/>
                        <a:pt x="1197263" y="570622"/>
                      </a:cubicBezTo>
                      <a:cubicBezTo>
                        <a:pt x="1192981" y="562776"/>
                        <a:pt x="1195836" y="552790"/>
                        <a:pt x="1203686" y="549224"/>
                      </a:cubicBezTo>
                      <a:cubicBezTo>
                        <a:pt x="1211536" y="544944"/>
                        <a:pt x="1220814" y="547797"/>
                        <a:pt x="1225096" y="555643"/>
                      </a:cubicBezTo>
                      <a:cubicBezTo>
                        <a:pt x="1231519" y="568482"/>
                        <a:pt x="1244365" y="576328"/>
                        <a:pt x="1258639" y="576328"/>
                      </a:cubicBezTo>
                      <a:cubicBezTo>
                        <a:pt x="1279335" y="576328"/>
                        <a:pt x="1295750" y="559210"/>
                        <a:pt x="1295750" y="538525"/>
                      </a:cubicBezTo>
                      <a:cubicBezTo>
                        <a:pt x="1295750" y="517840"/>
                        <a:pt x="1279335" y="500721"/>
                        <a:pt x="1258639" y="500721"/>
                      </a:cubicBezTo>
                      <a:cubicBezTo>
                        <a:pt x="1249361" y="500721"/>
                        <a:pt x="1242938" y="494302"/>
                        <a:pt x="1242938" y="485029"/>
                      </a:cubicBezTo>
                      <a:cubicBezTo>
                        <a:pt x="1242938" y="485029"/>
                        <a:pt x="1242938" y="485029"/>
                        <a:pt x="1242938" y="134096"/>
                      </a:cubicBezTo>
                      <a:cubicBezTo>
                        <a:pt x="1242938" y="134096"/>
                        <a:pt x="1242938" y="134096"/>
                        <a:pt x="1081648" y="253214"/>
                      </a:cubicBezTo>
                      <a:cubicBezTo>
                        <a:pt x="1081648" y="253214"/>
                        <a:pt x="1081648" y="253214"/>
                        <a:pt x="643454" y="574902"/>
                      </a:cubicBezTo>
                      <a:cubicBezTo>
                        <a:pt x="643454" y="574902"/>
                        <a:pt x="643454" y="574902"/>
                        <a:pt x="621330" y="552077"/>
                      </a:cubicBezTo>
                      <a:cubicBezTo>
                        <a:pt x="621330" y="552077"/>
                        <a:pt x="621330" y="552077"/>
                        <a:pt x="750505" y="456498"/>
                      </a:cubicBezTo>
                      <a:cubicBezTo>
                        <a:pt x="750505" y="456498"/>
                        <a:pt x="750505" y="456498"/>
                        <a:pt x="612053" y="384457"/>
                      </a:cubicBezTo>
                      <a:cubicBezTo>
                        <a:pt x="612053" y="384457"/>
                        <a:pt x="612053" y="384457"/>
                        <a:pt x="608484" y="538525"/>
                      </a:cubicBezTo>
                      <a:cubicBezTo>
                        <a:pt x="608484" y="538525"/>
                        <a:pt x="608484" y="538525"/>
                        <a:pt x="577796" y="507141"/>
                      </a:cubicBezTo>
                      <a:cubicBezTo>
                        <a:pt x="577796" y="507141"/>
                        <a:pt x="577796" y="507141"/>
                        <a:pt x="580651" y="387310"/>
                      </a:cubicBezTo>
                      <a:cubicBezTo>
                        <a:pt x="580651" y="387310"/>
                        <a:pt x="580651" y="387310"/>
                        <a:pt x="505716" y="432246"/>
                      </a:cubicBezTo>
                      <a:cubicBezTo>
                        <a:pt x="505716" y="432246"/>
                        <a:pt x="505716" y="432246"/>
                        <a:pt x="483592" y="408708"/>
                      </a:cubicBezTo>
                      <a:cubicBezTo>
                        <a:pt x="483592" y="408708"/>
                        <a:pt x="483592" y="408708"/>
                        <a:pt x="1058097" y="63482"/>
                      </a:cubicBezTo>
                      <a:cubicBezTo>
                        <a:pt x="1058097" y="63482"/>
                        <a:pt x="1058097" y="63482"/>
                        <a:pt x="148880" y="323115"/>
                      </a:cubicBezTo>
                      <a:cubicBezTo>
                        <a:pt x="149594" y="323828"/>
                        <a:pt x="149594" y="325255"/>
                        <a:pt x="149594" y="325968"/>
                      </a:cubicBezTo>
                      <a:cubicBezTo>
                        <a:pt x="149594" y="341660"/>
                        <a:pt x="142457" y="355926"/>
                        <a:pt x="131752" y="365198"/>
                      </a:cubicBezTo>
                      <a:cubicBezTo>
                        <a:pt x="131752" y="365198"/>
                        <a:pt x="131752" y="365198"/>
                        <a:pt x="151021" y="412988"/>
                      </a:cubicBezTo>
                      <a:cubicBezTo>
                        <a:pt x="151735" y="415128"/>
                        <a:pt x="152448" y="416554"/>
                        <a:pt x="152448" y="418694"/>
                      </a:cubicBezTo>
                      <a:cubicBezTo>
                        <a:pt x="152448" y="418694"/>
                        <a:pt x="152448" y="418694"/>
                        <a:pt x="239516" y="418694"/>
                      </a:cubicBezTo>
                      <a:cubicBezTo>
                        <a:pt x="239516" y="418694"/>
                        <a:pt x="239516" y="418694"/>
                        <a:pt x="239516" y="619125"/>
                      </a:cubicBezTo>
                      <a:cubicBezTo>
                        <a:pt x="239516" y="619125"/>
                        <a:pt x="239516" y="619125"/>
                        <a:pt x="98923" y="619125"/>
                      </a:cubicBezTo>
                      <a:cubicBezTo>
                        <a:pt x="98923" y="619125"/>
                        <a:pt x="98923" y="619125"/>
                        <a:pt x="39688" y="559210"/>
                      </a:cubicBezTo>
                      <a:cubicBezTo>
                        <a:pt x="39688" y="559210"/>
                        <a:pt x="39688" y="559210"/>
                        <a:pt x="39688" y="437239"/>
                      </a:cubicBezTo>
                      <a:cubicBezTo>
                        <a:pt x="39688" y="427253"/>
                        <a:pt x="47539" y="418694"/>
                        <a:pt x="57530" y="418694"/>
                      </a:cubicBezTo>
                      <a:cubicBezTo>
                        <a:pt x="57530" y="418694"/>
                        <a:pt x="57530" y="418694"/>
                        <a:pt x="118906" y="418694"/>
                      </a:cubicBezTo>
                      <a:cubicBezTo>
                        <a:pt x="118906" y="418694"/>
                        <a:pt x="118906" y="418694"/>
                        <a:pt x="102491" y="378037"/>
                      </a:cubicBezTo>
                      <a:cubicBezTo>
                        <a:pt x="100350" y="378751"/>
                        <a:pt x="98209" y="378751"/>
                        <a:pt x="96068" y="378751"/>
                      </a:cubicBezTo>
                      <a:cubicBezTo>
                        <a:pt x="67521" y="378751"/>
                        <a:pt x="43970" y="355212"/>
                        <a:pt x="43970" y="325968"/>
                      </a:cubicBezTo>
                      <a:cubicBezTo>
                        <a:pt x="43970" y="298150"/>
                        <a:pt x="67521" y="274612"/>
                        <a:pt x="96068" y="274612"/>
                      </a:cubicBezTo>
                      <a:cubicBezTo>
                        <a:pt x="112483" y="274612"/>
                        <a:pt x="128183" y="282458"/>
                        <a:pt x="137461" y="293871"/>
                      </a:cubicBezTo>
                      <a:cubicBezTo>
                        <a:pt x="137461" y="293871"/>
                        <a:pt x="137461" y="293871"/>
                        <a:pt x="1163720" y="713"/>
                      </a:cubicBezTo>
                      <a:cubicBezTo>
                        <a:pt x="1163720" y="713"/>
                        <a:pt x="1163720" y="713"/>
                        <a:pt x="1164434" y="713"/>
                      </a:cubicBezTo>
                      <a:cubicBezTo>
                        <a:pt x="1164434" y="713"/>
                        <a:pt x="1164434" y="713"/>
                        <a:pt x="1165148" y="0"/>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4008" tIns="32004" rIns="64008" bIns="32004" numCol="1" anchor="t" anchorCtr="0" compatLnSpc="1">
                  <a:prstTxWarp prst="textNoShape">
                    <a:avLst/>
                  </a:prstTxWarp>
                  <a:noAutofit/>
                </a:bodyPr>
                <a:lstStyle/>
                <a:p>
                  <a:endParaRPr lang="en-US" dirty="0"/>
                </a:p>
              </p:txBody>
            </p:sp>
            <p:sp>
              <p:nvSpPr>
                <p:cNvPr id="21" name="Freeform 11">
                  <a:extLst>
                    <a:ext uri="{FF2B5EF4-FFF2-40B4-BE49-F238E27FC236}">
                      <a16:creationId xmlns:a16="http://schemas.microsoft.com/office/drawing/2014/main" id="{18CA3BC2-3215-4C30-BEA3-52549436DC78}"/>
                    </a:ext>
                  </a:extLst>
                </p:cNvPr>
                <p:cNvSpPr>
                  <a:spLocks noChangeArrowheads="1"/>
                </p:cNvSpPr>
                <p:nvPr/>
              </p:nvSpPr>
              <p:spPr bwMode="auto">
                <a:xfrm>
                  <a:off x="5500687" y="3244850"/>
                  <a:ext cx="600076" cy="693739"/>
                </a:xfrm>
                <a:custGeom>
                  <a:avLst/>
                  <a:gdLst>
                    <a:gd name="connsiteX0" fmla="*/ 546894 w 600076"/>
                    <a:gd name="connsiteY0" fmla="*/ 588963 h 693739"/>
                    <a:gd name="connsiteX1" fmla="*/ 600076 w 600076"/>
                    <a:gd name="connsiteY1" fmla="*/ 641351 h 693739"/>
                    <a:gd name="connsiteX2" fmla="*/ 546894 w 600076"/>
                    <a:gd name="connsiteY2" fmla="*/ 693739 h 693739"/>
                    <a:gd name="connsiteX3" fmla="*/ 493712 w 600076"/>
                    <a:gd name="connsiteY3" fmla="*/ 641351 h 693739"/>
                    <a:gd name="connsiteX4" fmla="*/ 546894 w 600076"/>
                    <a:gd name="connsiteY4" fmla="*/ 588963 h 693739"/>
                    <a:gd name="connsiteX5" fmla="*/ 300038 w 600076"/>
                    <a:gd name="connsiteY5" fmla="*/ 588963 h 693739"/>
                    <a:gd name="connsiteX6" fmla="*/ 352426 w 600076"/>
                    <a:gd name="connsiteY6" fmla="*/ 641351 h 693739"/>
                    <a:gd name="connsiteX7" fmla="*/ 300038 w 600076"/>
                    <a:gd name="connsiteY7" fmla="*/ 693739 h 693739"/>
                    <a:gd name="connsiteX8" fmla="*/ 247650 w 600076"/>
                    <a:gd name="connsiteY8" fmla="*/ 641351 h 693739"/>
                    <a:gd name="connsiteX9" fmla="*/ 300038 w 600076"/>
                    <a:gd name="connsiteY9" fmla="*/ 588963 h 693739"/>
                    <a:gd name="connsiteX10" fmla="*/ 52388 w 600076"/>
                    <a:gd name="connsiteY10" fmla="*/ 588963 h 693739"/>
                    <a:gd name="connsiteX11" fmla="*/ 104776 w 600076"/>
                    <a:gd name="connsiteY11" fmla="*/ 641351 h 693739"/>
                    <a:gd name="connsiteX12" fmla="*/ 52388 w 600076"/>
                    <a:gd name="connsiteY12" fmla="*/ 693739 h 693739"/>
                    <a:gd name="connsiteX13" fmla="*/ 0 w 600076"/>
                    <a:gd name="connsiteY13" fmla="*/ 641351 h 693739"/>
                    <a:gd name="connsiteX14" fmla="*/ 52388 w 600076"/>
                    <a:gd name="connsiteY14" fmla="*/ 588963 h 693739"/>
                    <a:gd name="connsiteX15" fmla="*/ 31750 w 600076"/>
                    <a:gd name="connsiteY15" fmla="*/ 234950 h 693739"/>
                    <a:gd name="connsiteX16" fmla="*/ 174746 w 600076"/>
                    <a:gd name="connsiteY16" fmla="*/ 234950 h 693739"/>
                    <a:gd name="connsiteX17" fmla="*/ 174746 w 600076"/>
                    <a:gd name="connsiteY17" fmla="*/ 344025 h 693739"/>
                    <a:gd name="connsiteX18" fmla="*/ 219075 w 600076"/>
                    <a:gd name="connsiteY18" fmla="*/ 344025 h 693739"/>
                    <a:gd name="connsiteX19" fmla="*/ 219075 w 600076"/>
                    <a:gd name="connsiteY19" fmla="*/ 388938 h 693739"/>
                    <a:gd name="connsiteX20" fmla="*/ 31750 w 600076"/>
                    <a:gd name="connsiteY20" fmla="*/ 388938 h 693739"/>
                    <a:gd name="connsiteX21" fmla="*/ 31750 w 600076"/>
                    <a:gd name="connsiteY21" fmla="*/ 234950 h 693739"/>
                    <a:gd name="connsiteX22" fmla="*/ 292100 w 600076"/>
                    <a:gd name="connsiteY22" fmla="*/ 112713 h 693739"/>
                    <a:gd name="connsiteX23" fmla="*/ 292100 w 600076"/>
                    <a:gd name="connsiteY23" fmla="*/ 220663 h 693739"/>
                    <a:gd name="connsiteX24" fmla="*/ 430213 w 600076"/>
                    <a:gd name="connsiteY24" fmla="*/ 220663 h 693739"/>
                    <a:gd name="connsiteX25" fmla="*/ 430213 w 600076"/>
                    <a:gd name="connsiteY25" fmla="*/ 177769 h 693739"/>
                    <a:gd name="connsiteX26" fmla="*/ 361876 w 600076"/>
                    <a:gd name="connsiteY26" fmla="*/ 112713 h 693739"/>
                    <a:gd name="connsiteX27" fmla="*/ 292100 w 600076"/>
                    <a:gd name="connsiteY27" fmla="*/ 112713 h 693739"/>
                    <a:gd name="connsiteX28" fmla="*/ 206375 w 600076"/>
                    <a:gd name="connsiteY28" fmla="*/ 0 h 693739"/>
                    <a:gd name="connsiteX29" fmla="*/ 384175 w 600076"/>
                    <a:gd name="connsiteY29" fmla="*/ 0 h 693739"/>
                    <a:gd name="connsiteX30" fmla="*/ 561975 w 600076"/>
                    <a:gd name="connsiteY30" fmla="*/ 184460 h 693739"/>
                    <a:gd name="connsiteX31" fmla="*/ 561975 w 600076"/>
                    <a:gd name="connsiteY31" fmla="*/ 312437 h 693739"/>
                    <a:gd name="connsiteX32" fmla="*/ 519846 w 600076"/>
                    <a:gd name="connsiteY32" fmla="*/ 312437 h 693739"/>
                    <a:gd name="connsiteX33" fmla="*/ 519846 w 600076"/>
                    <a:gd name="connsiteY33" fmla="*/ 388938 h 693739"/>
                    <a:gd name="connsiteX34" fmla="*/ 249933 w 600076"/>
                    <a:gd name="connsiteY34" fmla="*/ 388938 h 693739"/>
                    <a:gd name="connsiteX35" fmla="*/ 249933 w 600076"/>
                    <a:gd name="connsiteY35" fmla="*/ 312437 h 693739"/>
                    <a:gd name="connsiteX36" fmla="*/ 206375 w 600076"/>
                    <a:gd name="connsiteY36" fmla="*/ 312437 h 693739"/>
                    <a:gd name="connsiteX37" fmla="*/ 206375 w 600076"/>
                    <a:gd name="connsiteY37" fmla="*/ 0 h 693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0076" h="693739">
                      <a:moveTo>
                        <a:pt x="546894" y="588963"/>
                      </a:moveTo>
                      <a:cubicBezTo>
                        <a:pt x="576266" y="588963"/>
                        <a:pt x="600076" y="612418"/>
                        <a:pt x="600076" y="641351"/>
                      </a:cubicBezTo>
                      <a:cubicBezTo>
                        <a:pt x="600076" y="670284"/>
                        <a:pt x="576266" y="693739"/>
                        <a:pt x="546894" y="693739"/>
                      </a:cubicBezTo>
                      <a:cubicBezTo>
                        <a:pt x="517522" y="693739"/>
                        <a:pt x="493712" y="670284"/>
                        <a:pt x="493712" y="641351"/>
                      </a:cubicBezTo>
                      <a:cubicBezTo>
                        <a:pt x="493712" y="612418"/>
                        <a:pt x="517522" y="588963"/>
                        <a:pt x="546894" y="588963"/>
                      </a:cubicBezTo>
                      <a:close/>
                      <a:moveTo>
                        <a:pt x="300038" y="588963"/>
                      </a:moveTo>
                      <a:cubicBezTo>
                        <a:pt x="328971" y="588963"/>
                        <a:pt x="352426" y="612418"/>
                        <a:pt x="352426" y="641351"/>
                      </a:cubicBezTo>
                      <a:cubicBezTo>
                        <a:pt x="352426" y="670284"/>
                        <a:pt x="328971" y="693739"/>
                        <a:pt x="300038" y="693739"/>
                      </a:cubicBezTo>
                      <a:cubicBezTo>
                        <a:pt x="271105" y="693739"/>
                        <a:pt x="247650" y="670284"/>
                        <a:pt x="247650" y="641351"/>
                      </a:cubicBezTo>
                      <a:cubicBezTo>
                        <a:pt x="247650" y="612418"/>
                        <a:pt x="271105" y="588963"/>
                        <a:pt x="300038" y="588963"/>
                      </a:cubicBezTo>
                      <a:close/>
                      <a:moveTo>
                        <a:pt x="52388" y="588963"/>
                      </a:moveTo>
                      <a:cubicBezTo>
                        <a:pt x="81321" y="588963"/>
                        <a:pt x="104776" y="612418"/>
                        <a:pt x="104776" y="641351"/>
                      </a:cubicBezTo>
                      <a:cubicBezTo>
                        <a:pt x="104776" y="670284"/>
                        <a:pt x="81321" y="693739"/>
                        <a:pt x="52388" y="693739"/>
                      </a:cubicBezTo>
                      <a:cubicBezTo>
                        <a:pt x="23455" y="693739"/>
                        <a:pt x="0" y="670284"/>
                        <a:pt x="0" y="641351"/>
                      </a:cubicBezTo>
                      <a:cubicBezTo>
                        <a:pt x="0" y="612418"/>
                        <a:pt x="23455" y="588963"/>
                        <a:pt x="52388" y="588963"/>
                      </a:cubicBezTo>
                      <a:close/>
                      <a:moveTo>
                        <a:pt x="31750" y="234950"/>
                      </a:moveTo>
                      <a:cubicBezTo>
                        <a:pt x="174746" y="234950"/>
                        <a:pt x="174746" y="234950"/>
                        <a:pt x="174746" y="234950"/>
                      </a:cubicBezTo>
                      <a:cubicBezTo>
                        <a:pt x="174746" y="344025"/>
                        <a:pt x="174746" y="344025"/>
                        <a:pt x="174746" y="344025"/>
                      </a:cubicBezTo>
                      <a:cubicBezTo>
                        <a:pt x="219075" y="344025"/>
                        <a:pt x="219075" y="344025"/>
                        <a:pt x="219075" y="344025"/>
                      </a:cubicBezTo>
                      <a:cubicBezTo>
                        <a:pt x="219075" y="388938"/>
                        <a:pt x="219075" y="388938"/>
                        <a:pt x="219075" y="388938"/>
                      </a:cubicBezTo>
                      <a:cubicBezTo>
                        <a:pt x="31750" y="388938"/>
                        <a:pt x="31750" y="388938"/>
                        <a:pt x="31750" y="388938"/>
                      </a:cubicBezTo>
                      <a:cubicBezTo>
                        <a:pt x="31750" y="234950"/>
                        <a:pt x="31750" y="234950"/>
                        <a:pt x="31750" y="234950"/>
                      </a:cubicBezTo>
                      <a:close/>
                      <a:moveTo>
                        <a:pt x="292100" y="112713"/>
                      </a:moveTo>
                      <a:cubicBezTo>
                        <a:pt x="292100" y="112713"/>
                        <a:pt x="292100" y="112713"/>
                        <a:pt x="292100" y="220663"/>
                      </a:cubicBezTo>
                      <a:cubicBezTo>
                        <a:pt x="292100" y="220663"/>
                        <a:pt x="292100" y="220663"/>
                        <a:pt x="430213" y="220663"/>
                      </a:cubicBezTo>
                      <a:cubicBezTo>
                        <a:pt x="430213" y="220663"/>
                        <a:pt x="430213" y="220663"/>
                        <a:pt x="430213" y="177769"/>
                      </a:cubicBezTo>
                      <a:cubicBezTo>
                        <a:pt x="430213" y="177769"/>
                        <a:pt x="430213" y="177769"/>
                        <a:pt x="361876" y="112713"/>
                      </a:cubicBezTo>
                      <a:cubicBezTo>
                        <a:pt x="361876" y="112713"/>
                        <a:pt x="361876" y="112713"/>
                        <a:pt x="292100" y="112713"/>
                      </a:cubicBezTo>
                      <a:close/>
                      <a:moveTo>
                        <a:pt x="206375" y="0"/>
                      </a:moveTo>
                      <a:cubicBezTo>
                        <a:pt x="206375" y="0"/>
                        <a:pt x="206375" y="0"/>
                        <a:pt x="384175" y="0"/>
                      </a:cubicBezTo>
                      <a:cubicBezTo>
                        <a:pt x="384175" y="0"/>
                        <a:pt x="384175" y="0"/>
                        <a:pt x="561975" y="184460"/>
                      </a:cubicBezTo>
                      <a:cubicBezTo>
                        <a:pt x="561975" y="184460"/>
                        <a:pt x="561975" y="184460"/>
                        <a:pt x="561975" y="312437"/>
                      </a:cubicBezTo>
                      <a:cubicBezTo>
                        <a:pt x="561975" y="312437"/>
                        <a:pt x="561975" y="312437"/>
                        <a:pt x="519846" y="312437"/>
                      </a:cubicBezTo>
                      <a:cubicBezTo>
                        <a:pt x="519846" y="312437"/>
                        <a:pt x="519846" y="312437"/>
                        <a:pt x="519846" y="388938"/>
                      </a:cubicBezTo>
                      <a:cubicBezTo>
                        <a:pt x="519846" y="388938"/>
                        <a:pt x="519846" y="388938"/>
                        <a:pt x="249933" y="388938"/>
                      </a:cubicBezTo>
                      <a:cubicBezTo>
                        <a:pt x="249933" y="388938"/>
                        <a:pt x="249933" y="388938"/>
                        <a:pt x="249933" y="312437"/>
                      </a:cubicBezTo>
                      <a:cubicBezTo>
                        <a:pt x="249933" y="312437"/>
                        <a:pt x="249933" y="312437"/>
                        <a:pt x="206375" y="312437"/>
                      </a:cubicBezTo>
                      <a:cubicBezTo>
                        <a:pt x="206375" y="312437"/>
                        <a:pt x="206375" y="312437"/>
                        <a:pt x="206375" y="0"/>
                      </a:cubicBezTo>
                      <a:close/>
                    </a:path>
                  </a:pathLst>
                </a:custGeom>
                <a:solidFill>
                  <a:srgbClr val="00148C">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4008" tIns="32004" rIns="64008" bIns="32004" numCol="1" anchor="t" anchorCtr="0" compatLnSpc="1">
                  <a:prstTxWarp prst="textNoShape">
                    <a:avLst/>
                  </a:prstTxWarp>
                  <a:noAutofit/>
                </a:bodyPr>
                <a:lstStyle/>
                <a:p>
                  <a:endParaRPr lang="en-US" dirty="0"/>
                </a:p>
              </p:txBody>
            </p:sp>
          </p:grpSp>
        </p:grpSp>
        <p:grpSp>
          <p:nvGrpSpPr>
            <p:cNvPr id="13" name="Group 12">
              <a:extLst>
                <a:ext uri="{FF2B5EF4-FFF2-40B4-BE49-F238E27FC236}">
                  <a16:creationId xmlns:a16="http://schemas.microsoft.com/office/drawing/2014/main" id="{761B9C48-885E-4C3C-9BEE-D7C3903D15B2}"/>
                </a:ext>
              </a:extLst>
            </p:cNvPr>
            <p:cNvGrpSpPr>
              <a:grpSpLocks noChangeAspect="1"/>
            </p:cNvGrpSpPr>
            <p:nvPr/>
          </p:nvGrpSpPr>
          <p:grpSpPr>
            <a:xfrm>
              <a:off x="7232880" y="2322554"/>
              <a:ext cx="1644396" cy="1496292"/>
              <a:chOff x="5273802" y="2680856"/>
              <a:chExt cx="1644396" cy="1496292"/>
            </a:xfrm>
          </p:grpSpPr>
          <p:sp>
            <p:nvSpPr>
              <p:cNvPr id="14" name="Rectangle 13">
                <a:extLst>
                  <a:ext uri="{FF2B5EF4-FFF2-40B4-BE49-F238E27FC236}">
                    <a16:creationId xmlns:a16="http://schemas.microsoft.com/office/drawing/2014/main" id="{82F399C7-D8E4-4E4B-BAB9-3A1D9D3DDB8B}"/>
                  </a:ext>
                </a:extLst>
              </p:cNvPr>
              <p:cNvSpPr/>
              <p:nvPr/>
            </p:nvSpPr>
            <p:spPr>
              <a:xfrm>
                <a:off x="5273802" y="2680856"/>
                <a:ext cx="1644396" cy="149629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FFFFFF"/>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32004" rIns="64008" bIns="32004" numCol="1" spcCol="0" rtlCol="0" fromWordArt="0" anchor="ctr" anchorCtr="0" forceAA="0" compatLnSpc="1">
                <a:prstTxWarp prst="textNoShape">
                  <a:avLst/>
                </a:prstTxWarp>
                <a:noAutofit/>
              </a:bodyPr>
              <a:lstStyle/>
              <a:p>
                <a:pPr algn="ctr">
                  <a:lnSpc>
                    <a:spcPct val="90000"/>
                  </a:lnSpc>
                  <a:spcAft>
                    <a:spcPts val="1000"/>
                  </a:spcAft>
                </a:pPr>
                <a:endParaRPr lang="en-US" sz="1200" dirty="0">
                  <a:solidFill>
                    <a:srgbClr val="FFFFFF"/>
                  </a:solidFill>
                </a:endParaRPr>
              </a:p>
            </p:txBody>
          </p:sp>
          <p:grpSp>
            <p:nvGrpSpPr>
              <p:cNvPr id="15" name="Group 14">
                <a:extLst>
                  <a:ext uri="{FF2B5EF4-FFF2-40B4-BE49-F238E27FC236}">
                    <a16:creationId xmlns:a16="http://schemas.microsoft.com/office/drawing/2014/main" id="{F8EB8E81-3756-4084-BB90-BE7E50EA16BB}"/>
                  </a:ext>
                </a:extLst>
              </p:cNvPr>
              <p:cNvGrpSpPr/>
              <p:nvPr/>
            </p:nvGrpSpPr>
            <p:grpSpPr>
              <a:xfrm>
                <a:off x="5450330" y="2794436"/>
                <a:ext cx="1288289" cy="1271965"/>
                <a:chOff x="5450330" y="2794436"/>
                <a:chExt cx="1288289" cy="1271965"/>
              </a:xfrm>
            </p:grpSpPr>
            <p:sp>
              <p:nvSpPr>
                <p:cNvPr id="16" name="Freeform 11">
                  <a:extLst>
                    <a:ext uri="{FF2B5EF4-FFF2-40B4-BE49-F238E27FC236}">
                      <a16:creationId xmlns:a16="http://schemas.microsoft.com/office/drawing/2014/main" id="{4D793F3F-9B9F-4759-99DB-C36D6CEA763A}"/>
                    </a:ext>
                  </a:extLst>
                </p:cNvPr>
                <p:cNvSpPr>
                  <a:spLocks/>
                </p:cNvSpPr>
                <p:nvPr/>
              </p:nvSpPr>
              <p:spPr bwMode="auto">
                <a:xfrm>
                  <a:off x="6483710" y="2794436"/>
                  <a:ext cx="254909" cy="255360"/>
                </a:xfrm>
                <a:custGeom>
                  <a:avLst/>
                  <a:gdLst>
                    <a:gd name="connsiteX0" fmla="*/ 223971 w 254909"/>
                    <a:gd name="connsiteY0" fmla="*/ 133885 h 255360"/>
                    <a:gd name="connsiteX1" fmla="*/ 245759 w 254909"/>
                    <a:gd name="connsiteY1" fmla="*/ 142996 h 255360"/>
                    <a:gd name="connsiteX2" fmla="*/ 245759 w 254909"/>
                    <a:gd name="connsiteY2" fmla="*/ 186380 h 255360"/>
                    <a:gd name="connsiteX3" fmla="*/ 185625 w 254909"/>
                    <a:gd name="connsiteY3" fmla="*/ 246250 h 255360"/>
                    <a:gd name="connsiteX4" fmla="*/ 142049 w 254909"/>
                    <a:gd name="connsiteY4" fmla="*/ 246250 h 255360"/>
                    <a:gd name="connsiteX5" fmla="*/ 142049 w 254909"/>
                    <a:gd name="connsiteY5" fmla="*/ 202866 h 255360"/>
                    <a:gd name="connsiteX6" fmla="*/ 202184 w 254909"/>
                    <a:gd name="connsiteY6" fmla="*/ 142996 h 255360"/>
                    <a:gd name="connsiteX7" fmla="*/ 223971 w 254909"/>
                    <a:gd name="connsiteY7" fmla="*/ 133885 h 255360"/>
                    <a:gd name="connsiteX8" fmla="*/ 90263 w 254909"/>
                    <a:gd name="connsiteY8" fmla="*/ 0 h 255360"/>
                    <a:gd name="connsiteX9" fmla="*/ 112260 w 254909"/>
                    <a:gd name="connsiteY9" fmla="*/ 8518 h 255360"/>
                    <a:gd name="connsiteX10" fmla="*/ 112260 w 254909"/>
                    <a:gd name="connsiteY10" fmla="*/ 53073 h 255360"/>
                    <a:gd name="connsiteX11" fmla="*/ 52445 w 254909"/>
                    <a:gd name="connsiteY11" fmla="*/ 113353 h 255360"/>
                    <a:gd name="connsiteX12" fmla="*/ 9102 w 254909"/>
                    <a:gd name="connsiteY12" fmla="*/ 113353 h 255360"/>
                    <a:gd name="connsiteX13" fmla="*/ 9102 w 254909"/>
                    <a:gd name="connsiteY13" fmla="*/ 68798 h 255360"/>
                    <a:gd name="connsiteX14" fmla="*/ 68916 w 254909"/>
                    <a:gd name="connsiteY14" fmla="*/ 8518 h 255360"/>
                    <a:gd name="connsiteX15" fmla="*/ 90263 w 254909"/>
                    <a:gd name="connsiteY15" fmla="*/ 0 h 25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909" h="255360">
                      <a:moveTo>
                        <a:pt x="223971" y="133885"/>
                      </a:moveTo>
                      <a:cubicBezTo>
                        <a:pt x="231815" y="133885"/>
                        <a:pt x="239659" y="136922"/>
                        <a:pt x="245759" y="142996"/>
                      </a:cubicBezTo>
                      <a:cubicBezTo>
                        <a:pt x="257960" y="154275"/>
                        <a:pt x="257960" y="174232"/>
                        <a:pt x="245759" y="186380"/>
                      </a:cubicBezTo>
                      <a:cubicBezTo>
                        <a:pt x="185625" y="246250"/>
                        <a:pt x="185625" y="246250"/>
                        <a:pt x="185625" y="246250"/>
                      </a:cubicBezTo>
                      <a:cubicBezTo>
                        <a:pt x="173424" y="258397"/>
                        <a:pt x="154251" y="258397"/>
                        <a:pt x="142049" y="246250"/>
                      </a:cubicBezTo>
                      <a:cubicBezTo>
                        <a:pt x="129848" y="234102"/>
                        <a:pt x="129848" y="215013"/>
                        <a:pt x="142049" y="202866"/>
                      </a:cubicBezTo>
                      <a:cubicBezTo>
                        <a:pt x="202184" y="142996"/>
                        <a:pt x="202184" y="142996"/>
                        <a:pt x="202184" y="142996"/>
                      </a:cubicBezTo>
                      <a:cubicBezTo>
                        <a:pt x="208284" y="136922"/>
                        <a:pt x="216128" y="133885"/>
                        <a:pt x="223971" y="133885"/>
                      </a:cubicBezTo>
                      <a:close/>
                      <a:moveTo>
                        <a:pt x="90263" y="0"/>
                      </a:moveTo>
                      <a:cubicBezTo>
                        <a:pt x="98173" y="0"/>
                        <a:pt x="106192" y="2839"/>
                        <a:pt x="112260" y="8518"/>
                      </a:cubicBezTo>
                      <a:cubicBezTo>
                        <a:pt x="124396" y="20749"/>
                        <a:pt x="124396" y="40842"/>
                        <a:pt x="112260" y="53073"/>
                      </a:cubicBezTo>
                      <a:cubicBezTo>
                        <a:pt x="52445" y="113353"/>
                        <a:pt x="52445" y="113353"/>
                        <a:pt x="52445" y="113353"/>
                      </a:cubicBezTo>
                      <a:cubicBezTo>
                        <a:pt x="40309" y="124710"/>
                        <a:pt x="20371" y="124710"/>
                        <a:pt x="9102" y="113353"/>
                      </a:cubicBezTo>
                      <a:cubicBezTo>
                        <a:pt x="-3034" y="101122"/>
                        <a:pt x="-3034" y="81029"/>
                        <a:pt x="9102" y="68798"/>
                      </a:cubicBezTo>
                      <a:cubicBezTo>
                        <a:pt x="68916" y="8518"/>
                        <a:pt x="68916" y="8518"/>
                        <a:pt x="68916" y="8518"/>
                      </a:cubicBezTo>
                      <a:cubicBezTo>
                        <a:pt x="74551" y="2839"/>
                        <a:pt x="82353" y="0"/>
                        <a:pt x="90263" y="0"/>
                      </a:cubicBezTo>
                      <a:close/>
                    </a:path>
                  </a:pathLst>
                </a:custGeom>
                <a:solidFill>
                  <a:schemeClr val="accent1">
                    <a:lumMod val="50000"/>
                  </a:schemeClr>
                </a:solidFill>
                <a:ln>
                  <a:noFill/>
                </a:ln>
              </p:spPr>
              <p:txBody>
                <a:bodyPr vert="horz" wrap="square" lIns="64008" tIns="32004" rIns="64008" bIns="32004" numCol="1" anchor="t" anchorCtr="0" compatLnSpc="1">
                  <a:prstTxWarp prst="textNoShape">
                    <a:avLst/>
                  </a:prstTxWarp>
                  <a:noAutofit/>
                </a:bodyPr>
                <a:lstStyle/>
                <a:p>
                  <a:endParaRPr lang="en-US" dirty="0"/>
                </a:p>
              </p:txBody>
            </p:sp>
            <p:sp>
              <p:nvSpPr>
                <p:cNvPr id="17" name="Freeform 65">
                  <a:extLst>
                    <a:ext uri="{FF2B5EF4-FFF2-40B4-BE49-F238E27FC236}">
                      <a16:creationId xmlns:a16="http://schemas.microsoft.com/office/drawing/2014/main" id="{C30A9A2B-9B7D-4E18-BA18-526C78330535}"/>
                    </a:ext>
                  </a:extLst>
                </p:cNvPr>
                <p:cNvSpPr>
                  <a:spLocks/>
                </p:cNvSpPr>
                <p:nvPr/>
              </p:nvSpPr>
              <p:spPr bwMode="auto">
                <a:xfrm>
                  <a:off x="5450330" y="2832523"/>
                  <a:ext cx="1225921" cy="1233878"/>
                </a:xfrm>
                <a:custGeom>
                  <a:avLst/>
                  <a:gdLst>
                    <a:gd name="T0" fmla="*/ 1167 w 1799"/>
                    <a:gd name="T1" fmla="*/ 178 h 1809"/>
                    <a:gd name="T2" fmla="*/ 1167 w 1799"/>
                    <a:gd name="T3" fmla="*/ 456 h 1809"/>
                    <a:gd name="T4" fmla="*/ 503 w 1799"/>
                    <a:gd name="T5" fmla="*/ 1120 h 1809"/>
                    <a:gd name="T6" fmla="*/ 220 w 1799"/>
                    <a:gd name="T7" fmla="*/ 1120 h 1809"/>
                    <a:gd name="T8" fmla="*/ 0 w 1799"/>
                    <a:gd name="T9" fmla="*/ 1354 h 1809"/>
                    <a:gd name="T10" fmla="*/ 13 w 1799"/>
                    <a:gd name="T11" fmla="*/ 1584 h 1809"/>
                    <a:gd name="T12" fmla="*/ 217 w 1799"/>
                    <a:gd name="T13" fmla="*/ 1380 h 1809"/>
                    <a:gd name="T14" fmla="*/ 438 w 1799"/>
                    <a:gd name="T15" fmla="*/ 1590 h 1809"/>
                    <a:gd name="T16" fmla="*/ 230 w 1799"/>
                    <a:gd name="T17" fmla="*/ 1809 h 1809"/>
                    <a:gd name="T18" fmla="*/ 465 w 1799"/>
                    <a:gd name="T19" fmla="*/ 1809 h 1809"/>
                    <a:gd name="T20" fmla="*/ 687 w 1799"/>
                    <a:gd name="T21" fmla="*/ 1574 h 1809"/>
                    <a:gd name="T22" fmla="*/ 687 w 1799"/>
                    <a:gd name="T23" fmla="*/ 1312 h 1809"/>
                    <a:gd name="T24" fmla="*/ 1353 w 1799"/>
                    <a:gd name="T25" fmla="*/ 644 h 1809"/>
                    <a:gd name="T26" fmla="*/ 1639 w 1799"/>
                    <a:gd name="T27" fmla="*/ 644 h 1809"/>
                    <a:gd name="T28" fmla="*/ 1799 w 1799"/>
                    <a:gd name="T29" fmla="*/ 471 h 1809"/>
                    <a:gd name="T30" fmla="*/ 1344 w 1799"/>
                    <a:gd name="T31" fmla="*/ 0 h 1809"/>
                    <a:gd name="T32" fmla="*/ 1167 w 1799"/>
                    <a:gd name="T33" fmla="*/ 178 h 1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9" h="1809">
                      <a:moveTo>
                        <a:pt x="1167" y="178"/>
                      </a:moveTo>
                      <a:lnTo>
                        <a:pt x="1167" y="456"/>
                      </a:lnTo>
                      <a:lnTo>
                        <a:pt x="503" y="1120"/>
                      </a:lnTo>
                      <a:lnTo>
                        <a:pt x="220" y="1120"/>
                      </a:lnTo>
                      <a:lnTo>
                        <a:pt x="0" y="1354"/>
                      </a:lnTo>
                      <a:lnTo>
                        <a:pt x="13" y="1584"/>
                      </a:lnTo>
                      <a:lnTo>
                        <a:pt x="217" y="1380"/>
                      </a:lnTo>
                      <a:lnTo>
                        <a:pt x="438" y="1590"/>
                      </a:lnTo>
                      <a:lnTo>
                        <a:pt x="230" y="1809"/>
                      </a:lnTo>
                      <a:lnTo>
                        <a:pt x="465" y="1809"/>
                      </a:lnTo>
                      <a:lnTo>
                        <a:pt x="687" y="1574"/>
                      </a:lnTo>
                      <a:lnTo>
                        <a:pt x="687" y="1312"/>
                      </a:lnTo>
                      <a:lnTo>
                        <a:pt x="1353" y="644"/>
                      </a:lnTo>
                      <a:lnTo>
                        <a:pt x="1639" y="644"/>
                      </a:lnTo>
                      <a:lnTo>
                        <a:pt x="1799" y="471"/>
                      </a:lnTo>
                      <a:lnTo>
                        <a:pt x="1344" y="0"/>
                      </a:lnTo>
                      <a:lnTo>
                        <a:pt x="1167" y="178"/>
                      </a:lnTo>
                      <a:close/>
                    </a:path>
                  </a:pathLst>
                </a:custGeom>
                <a:solidFill>
                  <a:srgbClr val="00148C">
                    <a:lumMod val="100000"/>
                  </a:srgbClr>
                </a:solidFill>
                <a:ln>
                  <a:noFill/>
                </a:ln>
              </p:spPr>
              <p:txBody>
                <a:bodyPr vert="horz" wrap="square" lIns="64008" tIns="32004" rIns="64008" bIns="32004" numCol="1" anchor="t" anchorCtr="0" compatLnSpc="1">
                  <a:prstTxWarp prst="textNoShape">
                    <a:avLst/>
                  </a:prstTxWarp>
                </a:bodyPr>
                <a:lstStyle/>
                <a:p>
                  <a:endParaRPr lang="en-US" dirty="0"/>
                </a:p>
              </p:txBody>
            </p:sp>
          </p:grpSp>
        </p:grpSp>
      </p:grpSp>
      <p:grpSp>
        <p:nvGrpSpPr>
          <p:cNvPr id="7" name="bcgIcons_Geopolitics">
            <a:extLst>
              <a:ext uri="{FF2B5EF4-FFF2-40B4-BE49-F238E27FC236}">
                <a16:creationId xmlns:a16="http://schemas.microsoft.com/office/drawing/2014/main" id="{A5DD2AA9-1A01-4483-BF2C-CD397A0E42BF}"/>
              </a:ext>
            </a:extLst>
          </p:cNvPr>
          <p:cNvGrpSpPr>
            <a:grpSpLocks noChangeAspect="1"/>
          </p:cNvGrpSpPr>
          <p:nvPr/>
        </p:nvGrpSpPr>
        <p:grpSpPr bwMode="auto">
          <a:xfrm>
            <a:off x="501720" y="3537664"/>
            <a:ext cx="349322" cy="349646"/>
            <a:chOff x="1682" y="0"/>
            <a:chExt cx="4316" cy="4320"/>
          </a:xfrm>
        </p:grpSpPr>
        <p:sp>
          <p:nvSpPr>
            <p:cNvPr id="8" name="AutoShape 3">
              <a:extLst>
                <a:ext uri="{FF2B5EF4-FFF2-40B4-BE49-F238E27FC236}">
                  <a16:creationId xmlns:a16="http://schemas.microsoft.com/office/drawing/2014/main" id="{93659915-55AE-4BA9-80C5-90886A852B8E}"/>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4008" tIns="32004" rIns="64008" bIns="32004" numCol="1" anchor="t" anchorCtr="0" compatLnSpc="1">
              <a:prstTxWarp prst="textNoShape">
                <a:avLst/>
              </a:prstTxWarp>
            </a:bodyPr>
            <a:lstStyle/>
            <a:p>
              <a:endParaRPr lang="en-US" dirty="0"/>
            </a:p>
          </p:txBody>
        </p:sp>
        <p:sp>
          <p:nvSpPr>
            <p:cNvPr id="9" name="Freeform 5">
              <a:extLst>
                <a:ext uri="{FF2B5EF4-FFF2-40B4-BE49-F238E27FC236}">
                  <a16:creationId xmlns:a16="http://schemas.microsoft.com/office/drawing/2014/main" id="{651838E4-3615-4497-A819-98883B46466C}"/>
                </a:ext>
              </a:extLst>
            </p:cNvPr>
            <p:cNvSpPr>
              <a:spLocks noEditPoints="1"/>
            </p:cNvSpPr>
            <p:nvPr/>
          </p:nvSpPr>
          <p:spPr bwMode="auto">
            <a:xfrm>
              <a:off x="2295" y="611"/>
              <a:ext cx="3094" cy="3098"/>
            </a:xfrm>
            <a:custGeom>
              <a:avLst/>
              <a:gdLst>
                <a:gd name="T0" fmla="*/ 769 w 1652"/>
                <a:gd name="T1" fmla="*/ 804 h 1652"/>
                <a:gd name="T2" fmla="*/ 382 w 1652"/>
                <a:gd name="T3" fmla="*/ 579 h 1652"/>
                <a:gd name="T4" fmla="*/ 475 w 1652"/>
                <a:gd name="T5" fmla="*/ 375 h 1652"/>
                <a:gd name="T6" fmla="*/ 804 w 1652"/>
                <a:gd name="T7" fmla="*/ 452 h 1652"/>
                <a:gd name="T8" fmla="*/ 882 w 1652"/>
                <a:gd name="T9" fmla="*/ 372 h 1652"/>
                <a:gd name="T10" fmla="*/ 1074 w 1652"/>
                <a:gd name="T11" fmla="*/ 339 h 1652"/>
                <a:gd name="T12" fmla="*/ 909 w 1652"/>
                <a:gd name="T13" fmla="*/ 4 h 1652"/>
                <a:gd name="T14" fmla="*/ 848 w 1652"/>
                <a:gd name="T15" fmla="*/ 338 h 1652"/>
                <a:gd name="T16" fmla="*/ 1251 w 1652"/>
                <a:gd name="T17" fmla="*/ 490 h 1652"/>
                <a:gd name="T18" fmla="*/ 1084 w 1652"/>
                <a:gd name="T19" fmla="*/ 395 h 1652"/>
                <a:gd name="T20" fmla="*/ 848 w 1652"/>
                <a:gd name="T21" fmla="*/ 452 h 1652"/>
                <a:gd name="T22" fmla="*/ 883 w 1652"/>
                <a:gd name="T23" fmla="*/ 804 h 1652"/>
                <a:gd name="T24" fmla="*/ 1290 w 1652"/>
                <a:gd name="T25" fmla="*/ 770 h 1652"/>
                <a:gd name="T26" fmla="*/ 589 w 1652"/>
                <a:gd name="T27" fmla="*/ 848 h 1652"/>
                <a:gd name="T28" fmla="*/ 427 w 1652"/>
                <a:gd name="T29" fmla="*/ 1252 h 1652"/>
                <a:gd name="T30" fmla="*/ 647 w 1652"/>
                <a:gd name="T31" fmla="*/ 1245 h 1652"/>
                <a:gd name="T32" fmla="*/ 804 w 1652"/>
                <a:gd name="T33" fmla="*/ 883 h 1652"/>
                <a:gd name="T34" fmla="*/ 589 w 1652"/>
                <a:gd name="T35" fmla="*/ 848 h 1652"/>
                <a:gd name="T36" fmla="*/ 1256 w 1652"/>
                <a:gd name="T37" fmla="*/ 848 h 1652"/>
                <a:gd name="T38" fmla="*/ 848 w 1652"/>
                <a:gd name="T39" fmla="*/ 883 h 1652"/>
                <a:gd name="T40" fmla="*/ 1005 w 1652"/>
                <a:gd name="T41" fmla="*/ 1245 h 1652"/>
                <a:gd name="T42" fmla="*/ 1225 w 1652"/>
                <a:gd name="T43" fmla="*/ 1252 h 1652"/>
                <a:gd name="T44" fmla="*/ 1379 w 1652"/>
                <a:gd name="T45" fmla="*/ 339 h 1652"/>
                <a:gd name="T46" fmla="*/ 1334 w 1652"/>
                <a:gd name="T47" fmla="*/ 769 h 1652"/>
                <a:gd name="T48" fmla="*/ 1652 w 1652"/>
                <a:gd name="T49" fmla="*/ 804 h 1652"/>
                <a:gd name="T50" fmla="*/ 1376 w 1652"/>
                <a:gd name="T51" fmla="*/ 306 h 1652"/>
                <a:gd name="T52" fmla="*/ 1151 w 1652"/>
                <a:gd name="T53" fmla="*/ 1421 h 1652"/>
                <a:gd name="T54" fmla="*/ 1166 w 1652"/>
                <a:gd name="T55" fmla="*/ 1319 h 1652"/>
                <a:gd name="T56" fmla="*/ 848 w 1652"/>
                <a:gd name="T57" fmla="*/ 1435 h 1652"/>
                <a:gd name="T58" fmla="*/ 909 w 1652"/>
                <a:gd name="T59" fmla="*/ 1648 h 1652"/>
                <a:gd name="T60" fmla="*/ 1180 w 1652"/>
                <a:gd name="T61" fmla="*/ 193 h 1652"/>
                <a:gd name="T62" fmla="*/ 1360 w 1652"/>
                <a:gd name="T63" fmla="*/ 265 h 1652"/>
                <a:gd name="T64" fmla="*/ 1042 w 1652"/>
                <a:gd name="T65" fmla="*/ 29 h 1652"/>
                <a:gd name="T66" fmla="*/ 1274 w 1652"/>
                <a:gd name="T67" fmla="*/ 1352 h 1652"/>
                <a:gd name="T68" fmla="*/ 1225 w 1652"/>
                <a:gd name="T69" fmla="*/ 1374 h 1652"/>
                <a:gd name="T70" fmla="*/ 1042 w 1652"/>
                <a:gd name="T71" fmla="*/ 1623 h 1652"/>
                <a:gd name="T72" fmla="*/ 1274 w 1652"/>
                <a:gd name="T73" fmla="*/ 1352 h 1652"/>
                <a:gd name="T74" fmla="*/ 427 w 1652"/>
                <a:gd name="T75" fmla="*/ 1374 h 1652"/>
                <a:gd name="T76" fmla="*/ 378 w 1652"/>
                <a:gd name="T77" fmla="*/ 1352 h 1652"/>
                <a:gd name="T78" fmla="*/ 610 w 1652"/>
                <a:gd name="T79" fmla="*/ 1623 h 1652"/>
                <a:gd name="T80" fmla="*/ 650 w 1652"/>
                <a:gd name="T81" fmla="*/ 1289 h 1652"/>
                <a:gd name="T82" fmla="*/ 468 w 1652"/>
                <a:gd name="T83" fmla="*/ 1357 h 1652"/>
                <a:gd name="T84" fmla="*/ 743 w 1652"/>
                <a:gd name="T85" fmla="*/ 1648 h 1652"/>
                <a:gd name="T86" fmla="*/ 804 w 1652"/>
                <a:gd name="T87" fmla="*/ 1435 h 1652"/>
                <a:gd name="T88" fmla="*/ 1370 w 1652"/>
                <a:gd name="T89" fmla="*/ 848 h 1652"/>
                <a:gd name="T90" fmla="*/ 1267 w 1652"/>
                <a:gd name="T91" fmla="*/ 1267 h 1652"/>
                <a:gd name="T92" fmla="*/ 1440 w 1652"/>
                <a:gd name="T93" fmla="*/ 1378 h 1652"/>
                <a:gd name="T94" fmla="*/ 1370 w 1652"/>
                <a:gd name="T95" fmla="*/ 848 h 1652"/>
                <a:gd name="T96" fmla="*/ 338 w 1652"/>
                <a:gd name="T97" fmla="*/ 575 h 1652"/>
                <a:gd name="T98" fmla="*/ 365 w 1652"/>
                <a:gd name="T99" fmla="*/ 342 h 1652"/>
                <a:gd name="T100" fmla="*/ 0 w 1652"/>
                <a:gd name="T101" fmla="*/ 804 h 1652"/>
                <a:gd name="T102" fmla="*/ 385 w 1652"/>
                <a:gd name="T103" fmla="*/ 1267 h 1652"/>
                <a:gd name="T104" fmla="*/ 90 w 1652"/>
                <a:gd name="T105" fmla="*/ 848 h 1652"/>
                <a:gd name="T106" fmla="*/ 212 w 1652"/>
                <a:gd name="T107" fmla="*/ 1378 h 1652"/>
                <a:gd name="T108" fmla="*/ 385 w 1652"/>
                <a:gd name="T109" fmla="*/ 1267 h 1652"/>
                <a:gd name="T110" fmla="*/ 426 w 1652"/>
                <a:gd name="T111" fmla="*/ 278 h 1652"/>
                <a:gd name="T112" fmla="*/ 463 w 1652"/>
                <a:gd name="T113" fmla="*/ 209 h 1652"/>
                <a:gd name="T114" fmla="*/ 244 w 1652"/>
                <a:gd name="T115" fmla="*/ 241 h 1652"/>
                <a:gd name="T116" fmla="*/ 804 w 1652"/>
                <a:gd name="T117" fmla="*/ 0 h 1652"/>
                <a:gd name="T118" fmla="*/ 501 w 1652"/>
                <a:gd name="T119" fmla="*/ 231 h 1652"/>
                <a:gd name="T120" fmla="*/ 486 w 1652"/>
                <a:gd name="T121" fmla="*/ 333 h 1652"/>
                <a:gd name="T122" fmla="*/ 804 w 1652"/>
                <a:gd name="T123" fmla="*/ 338 h 1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52" h="1652">
                  <a:moveTo>
                    <a:pt x="804" y="769"/>
                  </a:moveTo>
                  <a:cubicBezTo>
                    <a:pt x="788" y="775"/>
                    <a:pt x="775" y="788"/>
                    <a:pt x="769" y="804"/>
                  </a:cubicBezTo>
                  <a:cubicBezTo>
                    <a:pt x="589" y="804"/>
                    <a:pt x="589" y="804"/>
                    <a:pt x="589" y="804"/>
                  </a:cubicBezTo>
                  <a:cubicBezTo>
                    <a:pt x="579" y="690"/>
                    <a:pt x="493" y="598"/>
                    <a:pt x="382" y="579"/>
                  </a:cubicBezTo>
                  <a:cubicBezTo>
                    <a:pt x="393" y="516"/>
                    <a:pt x="408" y="456"/>
                    <a:pt x="427" y="400"/>
                  </a:cubicBezTo>
                  <a:cubicBezTo>
                    <a:pt x="446" y="400"/>
                    <a:pt x="464" y="390"/>
                    <a:pt x="475" y="375"/>
                  </a:cubicBezTo>
                  <a:cubicBezTo>
                    <a:pt x="567" y="398"/>
                    <a:pt x="666" y="412"/>
                    <a:pt x="769" y="416"/>
                  </a:cubicBezTo>
                  <a:cubicBezTo>
                    <a:pt x="775" y="432"/>
                    <a:pt x="788" y="446"/>
                    <a:pt x="804" y="452"/>
                  </a:cubicBezTo>
                  <a:lnTo>
                    <a:pt x="804" y="769"/>
                  </a:lnTo>
                  <a:close/>
                  <a:moveTo>
                    <a:pt x="882" y="372"/>
                  </a:moveTo>
                  <a:cubicBezTo>
                    <a:pt x="948" y="369"/>
                    <a:pt x="1012" y="363"/>
                    <a:pt x="1074" y="352"/>
                  </a:cubicBezTo>
                  <a:cubicBezTo>
                    <a:pt x="1074" y="348"/>
                    <a:pt x="1074" y="343"/>
                    <a:pt x="1074" y="339"/>
                  </a:cubicBezTo>
                  <a:cubicBezTo>
                    <a:pt x="1074" y="287"/>
                    <a:pt x="1100" y="240"/>
                    <a:pt x="1140" y="213"/>
                  </a:cubicBezTo>
                  <a:cubicBezTo>
                    <a:pt x="1075" y="104"/>
                    <a:pt x="995" y="32"/>
                    <a:pt x="909" y="4"/>
                  </a:cubicBezTo>
                  <a:cubicBezTo>
                    <a:pt x="889" y="2"/>
                    <a:pt x="869" y="1"/>
                    <a:pt x="848" y="0"/>
                  </a:cubicBezTo>
                  <a:cubicBezTo>
                    <a:pt x="848" y="338"/>
                    <a:pt x="848" y="338"/>
                    <a:pt x="848" y="338"/>
                  </a:cubicBezTo>
                  <a:cubicBezTo>
                    <a:pt x="864" y="344"/>
                    <a:pt x="876" y="356"/>
                    <a:pt x="882" y="372"/>
                  </a:cubicBezTo>
                  <a:close/>
                  <a:moveTo>
                    <a:pt x="1251" y="490"/>
                  </a:moveTo>
                  <a:cubicBezTo>
                    <a:pt x="1243" y="491"/>
                    <a:pt x="1235" y="492"/>
                    <a:pt x="1227" y="492"/>
                  </a:cubicBezTo>
                  <a:cubicBezTo>
                    <a:pt x="1162" y="492"/>
                    <a:pt x="1107" y="452"/>
                    <a:pt x="1084" y="395"/>
                  </a:cubicBezTo>
                  <a:cubicBezTo>
                    <a:pt x="1020" y="406"/>
                    <a:pt x="952" y="413"/>
                    <a:pt x="883" y="416"/>
                  </a:cubicBezTo>
                  <a:cubicBezTo>
                    <a:pt x="877" y="432"/>
                    <a:pt x="864" y="446"/>
                    <a:pt x="848" y="452"/>
                  </a:cubicBezTo>
                  <a:cubicBezTo>
                    <a:pt x="848" y="769"/>
                    <a:pt x="848" y="769"/>
                    <a:pt x="848" y="769"/>
                  </a:cubicBezTo>
                  <a:cubicBezTo>
                    <a:pt x="864" y="775"/>
                    <a:pt x="877" y="788"/>
                    <a:pt x="883" y="804"/>
                  </a:cubicBezTo>
                  <a:cubicBezTo>
                    <a:pt x="1256" y="804"/>
                    <a:pt x="1256" y="804"/>
                    <a:pt x="1256" y="804"/>
                  </a:cubicBezTo>
                  <a:cubicBezTo>
                    <a:pt x="1262" y="788"/>
                    <a:pt x="1274" y="776"/>
                    <a:pt x="1290" y="770"/>
                  </a:cubicBezTo>
                  <a:cubicBezTo>
                    <a:pt x="1286" y="672"/>
                    <a:pt x="1273" y="578"/>
                    <a:pt x="1251" y="490"/>
                  </a:cubicBezTo>
                  <a:close/>
                  <a:moveTo>
                    <a:pt x="589" y="848"/>
                  </a:moveTo>
                  <a:cubicBezTo>
                    <a:pt x="579" y="962"/>
                    <a:pt x="493" y="1054"/>
                    <a:pt x="382" y="1073"/>
                  </a:cubicBezTo>
                  <a:cubicBezTo>
                    <a:pt x="393" y="1136"/>
                    <a:pt x="408" y="1196"/>
                    <a:pt x="427" y="1252"/>
                  </a:cubicBezTo>
                  <a:cubicBezTo>
                    <a:pt x="446" y="1252"/>
                    <a:pt x="464" y="1262"/>
                    <a:pt x="475" y="1277"/>
                  </a:cubicBezTo>
                  <a:cubicBezTo>
                    <a:pt x="530" y="1263"/>
                    <a:pt x="588" y="1252"/>
                    <a:pt x="647" y="1245"/>
                  </a:cubicBezTo>
                  <a:cubicBezTo>
                    <a:pt x="653" y="1159"/>
                    <a:pt x="719" y="1090"/>
                    <a:pt x="804" y="1079"/>
                  </a:cubicBezTo>
                  <a:cubicBezTo>
                    <a:pt x="804" y="883"/>
                    <a:pt x="804" y="883"/>
                    <a:pt x="804" y="883"/>
                  </a:cubicBezTo>
                  <a:cubicBezTo>
                    <a:pt x="788" y="877"/>
                    <a:pt x="775" y="864"/>
                    <a:pt x="769" y="848"/>
                  </a:cubicBezTo>
                  <a:lnTo>
                    <a:pt x="589" y="848"/>
                  </a:lnTo>
                  <a:close/>
                  <a:moveTo>
                    <a:pt x="1290" y="882"/>
                  </a:moveTo>
                  <a:cubicBezTo>
                    <a:pt x="1274" y="876"/>
                    <a:pt x="1262" y="864"/>
                    <a:pt x="1256" y="848"/>
                  </a:cubicBezTo>
                  <a:cubicBezTo>
                    <a:pt x="883" y="848"/>
                    <a:pt x="883" y="848"/>
                    <a:pt x="883" y="848"/>
                  </a:cubicBezTo>
                  <a:cubicBezTo>
                    <a:pt x="877" y="864"/>
                    <a:pt x="864" y="877"/>
                    <a:pt x="848" y="883"/>
                  </a:cubicBezTo>
                  <a:cubicBezTo>
                    <a:pt x="848" y="1079"/>
                    <a:pt x="848" y="1079"/>
                    <a:pt x="848" y="1079"/>
                  </a:cubicBezTo>
                  <a:cubicBezTo>
                    <a:pt x="933" y="1090"/>
                    <a:pt x="999" y="1159"/>
                    <a:pt x="1005" y="1245"/>
                  </a:cubicBezTo>
                  <a:cubicBezTo>
                    <a:pt x="1064" y="1252"/>
                    <a:pt x="1122" y="1263"/>
                    <a:pt x="1177" y="1277"/>
                  </a:cubicBezTo>
                  <a:cubicBezTo>
                    <a:pt x="1188" y="1262"/>
                    <a:pt x="1206" y="1252"/>
                    <a:pt x="1225" y="1252"/>
                  </a:cubicBezTo>
                  <a:cubicBezTo>
                    <a:pt x="1263" y="1140"/>
                    <a:pt x="1285" y="1014"/>
                    <a:pt x="1290" y="882"/>
                  </a:cubicBezTo>
                  <a:close/>
                  <a:moveTo>
                    <a:pt x="1379" y="339"/>
                  </a:moveTo>
                  <a:cubicBezTo>
                    <a:pt x="1379" y="399"/>
                    <a:pt x="1344" y="452"/>
                    <a:pt x="1293" y="477"/>
                  </a:cubicBezTo>
                  <a:cubicBezTo>
                    <a:pt x="1316" y="568"/>
                    <a:pt x="1330" y="667"/>
                    <a:pt x="1334" y="769"/>
                  </a:cubicBezTo>
                  <a:cubicBezTo>
                    <a:pt x="1350" y="775"/>
                    <a:pt x="1363" y="788"/>
                    <a:pt x="1370" y="804"/>
                  </a:cubicBezTo>
                  <a:cubicBezTo>
                    <a:pt x="1652" y="804"/>
                    <a:pt x="1652" y="804"/>
                    <a:pt x="1652" y="804"/>
                  </a:cubicBezTo>
                  <a:cubicBezTo>
                    <a:pt x="1646" y="600"/>
                    <a:pt x="1567" y="415"/>
                    <a:pt x="1440" y="274"/>
                  </a:cubicBezTo>
                  <a:cubicBezTo>
                    <a:pt x="1419" y="285"/>
                    <a:pt x="1398" y="296"/>
                    <a:pt x="1376" y="306"/>
                  </a:cubicBezTo>
                  <a:cubicBezTo>
                    <a:pt x="1378" y="317"/>
                    <a:pt x="1379" y="328"/>
                    <a:pt x="1379" y="339"/>
                  </a:cubicBezTo>
                  <a:close/>
                  <a:moveTo>
                    <a:pt x="1151" y="1421"/>
                  </a:moveTo>
                  <a:cubicBezTo>
                    <a:pt x="1163" y="1401"/>
                    <a:pt x="1174" y="1379"/>
                    <a:pt x="1184" y="1357"/>
                  </a:cubicBezTo>
                  <a:cubicBezTo>
                    <a:pt x="1174" y="1347"/>
                    <a:pt x="1167" y="1334"/>
                    <a:pt x="1166" y="1319"/>
                  </a:cubicBezTo>
                  <a:cubicBezTo>
                    <a:pt x="1113" y="1306"/>
                    <a:pt x="1059" y="1296"/>
                    <a:pt x="1002" y="1289"/>
                  </a:cubicBezTo>
                  <a:cubicBezTo>
                    <a:pt x="988" y="1366"/>
                    <a:pt x="926" y="1425"/>
                    <a:pt x="848" y="1435"/>
                  </a:cubicBezTo>
                  <a:cubicBezTo>
                    <a:pt x="848" y="1652"/>
                    <a:pt x="848" y="1652"/>
                    <a:pt x="848" y="1652"/>
                  </a:cubicBezTo>
                  <a:cubicBezTo>
                    <a:pt x="869" y="1651"/>
                    <a:pt x="889" y="1650"/>
                    <a:pt x="909" y="1648"/>
                  </a:cubicBezTo>
                  <a:cubicBezTo>
                    <a:pt x="1000" y="1618"/>
                    <a:pt x="1083" y="1540"/>
                    <a:pt x="1151" y="1421"/>
                  </a:cubicBezTo>
                  <a:close/>
                  <a:moveTo>
                    <a:pt x="1180" y="193"/>
                  </a:moveTo>
                  <a:cubicBezTo>
                    <a:pt x="1195" y="189"/>
                    <a:pt x="1210" y="186"/>
                    <a:pt x="1227" y="186"/>
                  </a:cubicBezTo>
                  <a:cubicBezTo>
                    <a:pt x="1284" y="186"/>
                    <a:pt x="1334" y="218"/>
                    <a:pt x="1360" y="265"/>
                  </a:cubicBezTo>
                  <a:cubicBezTo>
                    <a:pt x="1377" y="257"/>
                    <a:pt x="1393" y="249"/>
                    <a:pt x="1408" y="241"/>
                  </a:cubicBezTo>
                  <a:cubicBezTo>
                    <a:pt x="1308" y="141"/>
                    <a:pt x="1183" y="67"/>
                    <a:pt x="1042" y="29"/>
                  </a:cubicBezTo>
                  <a:cubicBezTo>
                    <a:pt x="1093" y="69"/>
                    <a:pt x="1139" y="125"/>
                    <a:pt x="1180" y="193"/>
                  </a:cubicBezTo>
                  <a:close/>
                  <a:moveTo>
                    <a:pt x="1274" y="1352"/>
                  </a:moveTo>
                  <a:cubicBezTo>
                    <a:pt x="1262" y="1365"/>
                    <a:pt x="1245" y="1374"/>
                    <a:pt x="1227" y="1374"/>
                  </a:cubicBezTo>
                  <a:cubicBezTo>
                    <a:pt x="1226" y="1374"/>
                    <a:pt x="1225" y="1374"/>
                    <a:pt x="1225" y="1374"/>
                  </a:cubicBezTo>
                  <a:cubicBezTo>
                    <a:pt x="1214" y="1398"/>
                    <a:pt x="1202" y="1421"/>
                    <a:pt x="1189" y="1443"/>
                  </a:cubicBezTo>
                  <a:cubicBezTo>
                    <a:pt x="1146" y="1519"/>
                    <a:pt x="1096" y="1579"/>
                    <a:pt x="1042" y="1623"/>
                  </a:cubicBezTo>
                  <a:cubicBezTo>
                    <a:pt x="1182" y="1585"/>
                    <a:pt x="1308" y="1511"/>
                    <a:pt x="1408" y="1411"/>
                  </a:cubicBezTo>
                  <a:cubicBezTo>
                    <a:pt x="1367" y="1389"/>
                    <a:pt x="1321" y="1369"/>
                    <a:pt x="1274" y="1352"/>
                  </a:cubicBezTo>
                  <a:close/>
                  <a:moveTo>
                    <a:pt x="463" y="1443"/>
                  </a:moveTo>
                  <a:cubicBezTo>
                    <a:pt x="450" y="1421"/>
                    <a:pt x="438" y="1398"/>
                    <a:pt x="427" y="1374"/>
                  </a:cubicBezTo>
                  <a:cubicBezTo>
                    <a:pt x="427" y="1374"/>
                    <a:pt x="426" y="1374"/>
                    <a:pt x="426" y="1374"/>
                  </a:cubicBezTo>
                  <a:cubicBezTo>
                    <a:pt x="407" y="1374"/>
                    <a:pt x="390" y="1365"/>
                    <a:pt x="378" y="1352"/>
                  </a:cubicBezTo>
                  <a:cubicBezTo>
                    <a:pt x="331" y="1369"/>
                    <a:pt x="285" y="1389"/>
                    <a:pt x="244" y="1411"/>
                  </a:cubicBezTo>
                  <a:cubicBezTo>
                    <a:pt x="344" y="1511"/>
                    <a:pt x="470" y="1585"/>
                    <a:pt x="610" y="1623"/>
                  </a:cubicBezTo>
                  <a:cubicBezTo>
                    <a:pt x="556" y="1579"/>
                    <a:pt x="506" y="1519"/>
                    <a:pt x="463" y="1443"/>
                  </a:cubicBezTo>
                  <a:close/>
                  <a:moveTo>
                    <a:pt x="650" y="1289"/>
                  </a:moveTo>
                  <a:cubicBezTo>
                    <a:pt x="593" y="1296"/>
                    <a:pt x="539" y="1306"/>
                    <a:pt x="486" y="1319"/>
                  </a:cubicBezTo>
                  <a:cubicBezTo>
                    <a:pt x="485" y="1334"/>
                    <a:pt x="478" y="1347"/>
                    <a:pt x="468" y="1357"/>
                  </a:cubicBezTo>
                  <a:cubicBezTo>
                    <a:pt x="478" y="1379"/>
                    <a:pt x="489" y="1401"/>
                    <a:pt x="501" y="1421"/>
                  </a:cubicBezTo>
                  <a:cubicBezTo>
                    <a:pt x="569" y="1540"/>
                    <a:pt x="652" y="1618"/>
                    <a:pt x="743" y="1648"/>
                  </a:cubicBezTo>
                  <a:cubicBezTo>
                    <a:pt x="763" y="1650"/>
                    <a:pt x="783" y="1651"/>
                    <a:pt x="804" y="1652"/>
                  </a:cubicBezTo>
                  <a:cubicBezTo>
                    <a:pt x="804" y="1435"/>
                    <a:pt x="804" y="1435"/>
                    <a:pt x="804" y="1435"/>
                  </a:cubicBezTo>
                  <a:cubicBezTo>
                    <a:pt x="726" y="1425"/>
                    <a:pt x="664" y="1366"/>
                    <a:pt x="650" y="1289"/>
                  </a:cubicBezTo>
                  <a:close/>
                  <a:moveTo>
                    <a:pt x="1370" y="848"/>
                  </a:moveTo>
                  <a:cubicBezTo>
                    <a:pt x="1363" y="864"/>
                    <a:pt x="1350" y="877"/>
                    <a:pt x="1334" y="883"/>
                  </a:cubicBezTo>
                  <a:cubicBezTo>
                    <a:pt x="1329" y="1020"/>
                    <a:pt x="1306" y="1151"/>
                    <a:pt x="1267" y="1267"/>
                  </a:cubicBezTo>
                  <a:cubicBezTo>
                    <a:pt x="1279" y="1278"/>
                    <a:pt x="1287" y="1293"/>
                    <a:pt x="1287" y="1310"/>
                  </a:cubicBezTo>
                  <a:cubicBezTo>
                    <a:pt x="1342" y="1329"/>
                    <a:pt x="1393" y="1352"/>
                    <a:pt x="1440" y="1378"/>
                  </a:cubicBezTo>
                  <a:cubicBezTo>
                    <a:pt x="1567" y="1237"/>
                    <a:pt x="1646" y="1052"/>
                    <a:pt x="1652" y="848"/>
                  </a:cubicBezTo>
                  <a:lnTo>
                    <a:pt x="1370" y="848"/>
                  </a:lnTo>
                  <a:close/>
                  <a:moveTo>
                    <a:pt x="90" y="804"/>
                  </a:moveTo>
                  <a:cubicBezTo>
                    <a:pt x="101" y="676"/>
                    <a:pt x="208" y="576"/>
                    <a:pt x="338" y="575"/>
                  </a:cubicBezTo>
                  <a:cubicBezTo>
                    <a:pt x="349" y="509"/>
                    <a:pt x="365" y="445"/>
                    <a:pt x="385" y="385"/>
                  </a:cubicBezTo>
                  <a:cubicBezTo>
                    <a:pt x="373" y="374"/>
                    <a:pt x="365" y="359"/>
                    <a:pt x="365" y="342"/>
                  </a:cubicBezTo>
                  <a:cubicBezTo>
                    <a:pt x="310" y="323"/>
                    <a:pt x="259" y="300"/>
                    <a:pt x="212" y="274"/>
                  </a:cubicBezTo>
                  <a:cubicBezTo>
                    <a:pt x="85" y="415"/>
                    <a:pt x="6" y="600"/>
                    <a:pt x="0" y="804"/>
                  </a:cubicBezTo>
                  <a:lnTo>
                    <a:pt x="90" y="804"/>
                  </a:lnTo>
                  <a:close/>
                  <a:moveTo>
                    <a:pt x="385" y="1267"/>
                  </a:moveTo>
                  <a:cubicBezTo>
                    <a:pt x="365" y="1207"/>
                    <a:pt x="349" y="1143"/>
                    <a:pt x="338" y="1077"/>
                  </a:cubicBezTo>
                  <a:cubicBezTo>
                    <a:pt x="208" y="1076"/>
                    <a:pt x="101" y="976"/>
                    <a:pt x="90" y="848"/>
                  </a:cubicBezTo>
                  <a:cubicBezTo>
                    <a:pt x="0" y="848"/>
                    <a:pt x="0" y="848"/>
                    <a:pt x="0" y="848"/>
                  </a:cubicBezTo>
                  <a:cubicBezTo>
                    <a:pt x="6" y="1052"/>
                    <a:pt x="85" y="1237"/>
                    <a:pt x="212" y="1378"/>
                  </a:cubicBezTo>
                  <a:cubicBezTo>
                    <a:pt x="259" y="1352"/>
                    <a:pt x="310" y="1329"/>
                    <a:pt x="365" y="1310"/>
                  </a:cubicBezTo>
                  <a:cubicBezTo>
                    <a:pt x="365" y="1293"/>
                    <a:pt x="373" y="1278"/>
                    <a:pt x="385" y="1267"/>
                  </a:cubicBezTo>
                  <a:close/>
                  <a:moveTo>
                    <a:pt x="378" y="300"/>
                  </a:moveTo>
                  <a:cubicBezTo>
                    <a:pt x="390" y="287"/>
                    <a:pt x="407" y="278"/>
                    <a:pt x="426" y="278"/>
                  </a:cubicBezTo>
                  <a:cubicBezTo>
                    <a:pt x="426" y="278"/>
                    <a:pt x="427" y="278"/>
                    <a:pt x="427" y="278"/>
                  </a:cubicBezTo>
                  <a:cubicBezTo>
                    <a:pt x="438" y="254"/>
                    <a:pt x="450" y="231"/>
                    <a:pt x="463" y="209"/>
                  </a:cubicBezTo>
                  <a:cubicBezTo>
                    <a:pt x="506" y="133"/>
                    <a:pt x="556" y="73"/>
                    <a:pt x="610" y="29"/>
                  </a:cubicBezTo>
                  <a:cubicBezTo>
                    <a:pt x="470" y="67"/>
                    <a:pt x="344" y="141"/>
                    <a:pt x="244" y="241"/>
                  </a:cubicBezTo>
                  <a:cubicBezTo>
                    <a:pt x="285" y="263"/>
                    <a:pt x="331" y="283"/>
                    <a:pt x="378" y="300"/>
                  </a:cubicBezTo>
                  <a:close/>
                  <a:moveTo>
                    <a:pt x="804" y="0"/>
                  </a:moveTo>
                  <a:cubicBezTo>
                    <a:pt x="783" y="1"/>
                    <a:pt x="763" y="2"/>
                    <a:pt x="743" y="4"/>
                  </a:cubicBezTo>
                  <a:cubicBezTo>
                    <a:pt x="652" y="34"/>
                    <a:pt x="569" y="112"/>
                    <a:pt x="501" y="231"/>
                  </a:cubicBezTo>
                  <a:cubicBezTo>
                    <a:pt x="489" y="251"/>
                    <a:pt x="478" y="273"/>
                    <a:pt x="468" y="295"/>
                  </a:cubicBezTo>
                  <a:cubicBezTo>
                    <a:pt x="478" y="305"/>
                    <a:pt x="485" y="318"/>
                    <a:pt x="486" y="333"/>
                  </a:cubicBezTo>
                  <a:cubicBezTo>
                    <a:pt x="575" y="355"/>
                    <a:pt x="671" y="368"/>
                    <a:pt x="770" y="372"/>
                  </a:cubicBezTo>
                  <a:cubicBezTo>
                    <a:pt x="776" y="356"/>
                    <a:pt x="788" y="344"/>
                    <a:pt x="804" y="338"/>
                  </a:cubicBezTo>
                  <a:lnTo>
                    <a:pt x="804" y="0"/>
                  </a:lnTo>
                  <a:close/>
                </a:path>
              </a:pathLst>
            </a:custGeom>
            <a:solidFill>
              <a:srgbClr val="00148C">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4008" tIns="32004" rIns="64008" bIns="32004"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2B8448A2-3FAE-4D34-8603-530756D70618}"/>
                </a:ext>
              </a:extLst>
            </p:cNvPr>
            <p:cNvSpPr>
              <a:spLocks noEditPoints="1"/>
            </p:cNvSpPr>
            <p:nvPr/>
          </p:nvSpPr>
          <p:spPr bwMode="auto">
            <a:xfrm>
              <a:off x="2130" y="446"/>
              <a:ext cx="3424" cy="3428"/>
            </a:xfrm>
            <a:custGeom>
              <a:avLst/>
              <a:gdLst>
                <a:gd name="T0" fmla="*/ 268 w 1828"/>
                <a:gd name="T1" fmla="*/ 1560 h 1828"/>
                <a:gd name="T2" fmla="*/ 268 w 1828"/>
                <a:gd name="T3" fmla="*/ 268 h 1828"/>
                <a:gd name="T4" fmla="*/ 1560 w 1828"/>
                <a:gd name="T5" fmla="*/ 268 h 1828"/>
                <a:gd name="T6" fmla="*/ 1560 w 1828"/>
                <a:gd name="T7" fmla="*/ 1560 h 1828"/>
                <a:gd name="T8" fmla="*/ 914 w 1828"/>
                <a:gd name="T9" fmla="*/ 44 h 1828"/>
                <a:gd name="T10" fmla="*/ 914 w 1828"/>
                <a:gd name="T11" fmla="*/ 1784 h 1828"/>
                <a:gd name="T12" fmla="*/ 914 w 1828"/>
                <a:gd name="T13" fmla="*/ 44 h 1828"/>
                <a:gd name="T14" fmla="*/ 989 w 1828"/>
                <a:gd name="T15" fmla="*/ 1335 h 1828"/>
                <a:gd name="T16" fmla="*/ 979 w 1828"/>
                <a:gd name="T17" fmla="*/ 1311 h 1828"/>
                <a:gd name="T18" fmla="*/ 973 w 1828"/>
                <a:gd name="T19" fmla="*/ 1277 h 1828"/>
                <a:gd name="T20" fmla="*/ 976 w 1828"/>
                <a:gd name="T21" fmla="*/ 1277 h 1828"/>
                <a:gd name="T22" fmla="*/ 904 w 1828"/>
                <a:gd name="T23" fmla="*/ 1237 h 1828"/>
                <a:gd name="T24" fmla="*/ 853 w 1828"/>
                <a:gd name="T25" fmla="*/ 1388 h 1828"/>
                <a:gd name="T26" fmla="*/ 856 w 1828"/>
                <a:gd name="T27" fmla="*/ 1440 h 1828"/>
                <a:gd name="T28" fmla="*/ 931 w 1828"/>
                <a:gd name="T29" fmla="*/ 1453 h 1828"/>
                <a:gd name="T30" fmla="*/ 936 w 1828"/>
                <a:gd name="T31" fmla="*/ 1416 h 1828"/>
                <a:gd name="T32" fmla="*/ 981 w 1828"/>
                <a:gd name="T33" fmla="*/ 1392 h 1828"/>
                <a:gd name="T34" fmla="*/ 980 w 1828"/>
                <a:gd name="T35" fmla="*/ 1365 h 1828"/>
                <a:gd name="T36" fmla="*/ 990 w 1828"/>
                <a:gd name="T37" fmla="*/ 1337 h 1828"/>
                <a:gd name="T38" fmla="*/ 359 w 1828"/>
                <a:gd name="T39" fmla="*/ 1052 h 1828"/>
                <a:gd name="T40" fmla="*/ 444 w 1828"/>
                <a:gd name="T41" fmla="*/ 1078 h 1828"/>
                <a:gd name="T42" fmla="*/ 458 w 1828"/>
                <a:gd name="T43" fmla="*/ 1070 h 1828"/>
                <a:gd name="T44" fmla="*/ 481 w 1828"/>
                <a:gd name="T45" fmla="*/ 1016 h 1828"/>
                <a:gd name="T46" fmla="*/ 528 w 1828"/>
                <a:gd name="T47" fmla="*/ 967 h 1828"/>
                <a:gd name="T48" fmla="*/ 558 w 1828"/>
                <a:gd name="T49" fmla="*/ 929 h 1828"/>
                <a:gd name="T50" fmla="*/ 532 w 1828"/>
                <a:gd name="T51" fmla="*/ 880 h 1828"/>
                <a:gd name="T52" fmla="*/ 519 w 1828"/>
                <a:gd name="T53" fmla="*/ 811 h 1828"/>
                <a:gd name="T54" fmla="*/ 417 w 1828"/>
                <a:gd name="T55" fmla="*/ 750 h 1828"/>
                <a:gd name="T56" fmla="*/ 357 w 1828"/>
                <a:gd name="T57" fmla="*/ 1016 h 1828"/>
                <a:gd name="T58" fmla="*/ 1258 w 1828"/>
                <a:gd name="T59" fmla="*/ 444 h 1828"/>
                <a:gd name="T60" fmla="*/ 1257 w 1828"/>
                <a:gd name="T61" fmla="*/ 467 h 1828"/>
                <a:gd name="T62" fmla="*/ 1296 w 1828"/>
                <a:gd name="T63" fmla="*/ 487 h 1828"/>
                <a:gd name="T64" fmla="*/ 1300 w 1828"/>
                <a:gd name="T65" fmla="*/ 519 h 1828"/>
                <a:gd name="T66" fmla="*/ 1364 w 1828"/>
                <a:gd name="T67" fmla="*/ 508 h 1828"/>
                <a:gd name="T68" fmla="*/ 1367 w 1828"/>
                <a:gd name="T69" fmla="*/ 464 h 1828"/>
                <a:gd name="T70" fmla="*/ 1323 w 1828"/>
                <a:gd name="T71" fmla="*/ 335 h 1828"/>
                <a:gd name="T72" fmla="*/ 1262 w 1828"/>
                <a:gd name="T73" fmla="*/ 369 h 1828"/>
                <a:gd name="T74" fmla="*/ 1264 w 1828"/>
                <a:gd name="T75" fmla="*/ 369 h 1828"/>
                <a:gd name="T76" fmla="*/ 1259 w 1828"/>
                <a:gd name="T77" fmla="*/ 398 h 1828"/>
                <a:gd name="T78" fmla="*/ 1251 w 1828"/>
                <a:gd name="T79" fmla="*/ 419 h 1828"/>
                <a:gd name="T80" fmla="*/ 1242 w 1828"/>
                <a:gd name="T81" fmla="*/ 435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8" h="1828">
                  <a:moveTo>
                    <a:pt x="914" y="1828"/>
                  </a:moveTo>
                  <a:cubicBezTo>
                    <a:pt x="670" y="1828"/>
                    <a:pt x="440" y="1733"/>
                    <a:pt x="268" y="1560"/>
                  </a:cubicBezTo>
                  <a:cubicBezTo>
                    <a:pt x="95" y="1388"/>
                    <a:pt x="0" y="1158"/>
                    <a:pt x="0" y="914"/>
                  </a:cubicBezTo>
                  <a:cubicBezTo>
                    <a:pt x="0" y="670"/>
                    <a:pt x="95" y="440"/>
                    <a:pt x="268" y="268"/>
                  </a:cubicBezTo>
                  <a:cubicBezTo>
                    <a:pt x="440" y="95"/>
                    <a:pt x="670" y="0"/>
                    <a:pt x="914" y="0"/>
                  </a:cubicBezTo>
                  <a:cubicBezTo>
                    <a:pt x="1158" y="0"/>
                    <a:pt x="1388" y="95"/>
                    <a:pt x="1560" y="268"/>
                  </a:cubicBezTo>
                  <a:cubicBezTo>
                    <a:pt x="1733" y="440"/>
                    <a:pt x="1828" y="670"/>
                    <a:pt x="1828" y="914"/>
                  </a:cubicBezTo>
                  <a:cubicBezTo>
                    <a:pt x="1828" y="1158"/>
                    <a:pt x="1733" y="1388"/>
                    <a:pt x="1560" y="1560"/>
                  </a:cubicBezTo>
                  <a:cubicBezTo>
                    <a:pt x="1388" y="1733"/>
                    <a:pt x="1158" y="1828"/>
                    <a:pt x="914" y="1828"/>
                  </a:cubicBezTo>
                  <a:close/>
                  <a:moveTo>
                    <a:pt x="914" y="44"/>
                  </a:moveTo>
                  <a:cubicBezTo>
                    <a:pt x="434" y="44"/>
                    <a:pt x="44" y="434"/>
                    <a:pt x="44" y="914"/>
                  </a:cubicBezTo>
                  <a:cubicBezTo>
                    <a:pt x="44" y="1394"/>
                    <a:pt x="434" y="1784"/>
                    <a:pt x="914" y="1784"/>
                  </a:cubicBezTo>
                  <a:cubicBezTo>
                    <a:pt x="1394" y="1784"/>
                    <a:pt x="1784" y="1394"/>
                    <a:pt x="1784" y="914"/>
                  </a:cubicBezTo>
                  <a:cubicBezTo>
                    <a:pt x="1784" y="434"/>
                    <a:pt x="1394" y="44"/>
                    <a:pt x="914" y="44"/>
                  </a:cubicBezTo>
                  <a:close/>
                  <a:moveTo>
                    <a:pt x="990" y="1337"/>
                  </a:moveTo>
                  <a:cubicBezTo>
                    <a:pt x="990" y="1336"/>
                    <a:pt x="989" y="1336"/>
                    <a:pt x="989" y="1335"/>
                  </a:cubicBezTo>
                  <a:cubicBezTo>
                    <a:pt x="986" y="1332"/>
                    <a:pt x="983" y="1327"/>
                    <a:pt x="981" y="1319"/>
                  </a:cubicBezTo>
                  <a:cubicBezTo>
                    <a:pt x="980" y="1317"/>
                    <a:pt x="980" y="1314"/>
                    <a:pt x="979" y="1311"/>
                  </a:cubicBezTo>
                  <a:cubicBezTo>
                    <a:pt x="978" y="1307"/>
                    <a:pt x="977" y="1303"/>
                    <a:pt x="976" y="1299"/>
                  </a:cubicBezTo>
                  <a:cubicBezTo>
                    <a:pt x="975" y="1295"/>
                    <a:pt x="974" y="1283"/>
                    <a:pt x="973" y="1277"/>
                  </a:cubicBezTo>
                  <a:cubicBezTo>
                    <a:pt x="974" y="1277"/>
                    <a:pt x="975" y="1277"/>
                    <a:pt x="976" y="1277"/>
                  </a:cubicBezTo>
                  <a:cubicBezTo>
                    <a:pt x="976" y="1277"/>
                    <a:pt x="976" y="1277"/>
                    <a:pt x="976" y="1277"/>
                  </a:cubicBezTo>
                  <a:cubicBezTo>
                    <a:pt x="979" y="1266"/>
                    <a:pt x="994" y="1249"/>
                    <a:pt x="989" y="1249"/>
                  </a:cubicBezTo>
                  <a:cubicBezTo>
                    <a:pt x="941" y="1250"/>
                    <a:pt x="956" y="1237"/>
                    <a:pt x="904" y="1237"/>
                  </a:cubicBezTo>
                  <a:cubicBezTo>
                    <a:pt x="859" y="1237"/>
                    <a:pt x="836" y="1264"/>
                    <a:pt x="825" y="1287"/>
                  </a:cubicBezTo>
                  <a:cubicBezTo>
                    <a:pt x="805" y="1329"/>
                    <a:pt x="837" y="1371"/>
                    <a:pt x="853" y="1388"/>
                  </a:cubicBezTo>
                  <a:cubicBezTo>
                    <a:pt x="853" y="1436"/>
                    <a:pt x="853" y="1436"/>
                    <a:pt x="853" y="1436"/>
                  </a:cubicBezTo>
                  <a:cubicBezTo>
                    <a:pt x="853" y="1438"/>
                    <a:pt x="854" y="1439"/>
                    <a:pt x="856" y="1440"/>
                  </a:cubicBezTo>
                  <a:cubicBezTo>
                    <a:pt x="888" y="1453"/>
                    <a:pt x="928" y="1453"/>
                    <a:pt x="931" y="1453"/>
                  </a:cubicBezTo>
                  <a:cubicBezTo>
                    <a:pt x="931" y="1453"/>
                    <a:pt x="931" y="1453"/>
                    <a:pt x="931" y="1453"/>
                  </a:cubicBezTo>
                  <a:cubicBezTo>
                    <a:pt x="934" y="1453"/>
                    <a:pt x="936" y="1451"/>
                    <a:pt x="936" y="1449"/>
                  </a:cubicBezTo>
                  <a:cubicBezTo>
                    <a:pt x="936" y="1416"/>
                    <a:pt x="936" y="1416"/>
                    <a:pt x="936" y="1416"/>
                  </a:cubicBezTo>
                  <a:cubicBezTo>
                    <a:pt x="956" y="1418"/>
                    <a:pt x="970" y="1416"/>
                    <a:pt x="975" y="1413"/>
                  </a:cubicBezTo>
                  <a:cubicBezTo>
                    <a:pt x="980" y="1411"/>
                    <a:pt x="980" y="1404"/>
                    <a:pt x="981" y="1392"/>
                  </a:cubicBezTo>
                  <a:cubicBezTo>
                    <a:pt x="981" y="1391"/>
                    <a:pt x="981" y="1391"/>
                    <a:pt x="981" y="1391"/>
                  </a:cubicBezTo>
                  <a:cubicBezTo>
                    <a:pt x="982" y="1383"/>
                    <a:pt x="981" y="1371"/>
                    <a:pt x="980" y="1365"/>
                  </a:cubicBezTo>
                  <a:cubicBezTo>
                    <a:pt x="995" y="1364"/>
                    <a:pt x="998" y="1357"/>
                    <a:pt x="999" y="1354"/>
                  </a:cubicBezTo>
                  <a:cubicBezTo>
                    <a:pt x="1001" y="1349"/>
                    <a:pt x="996" y="1343"/>
                    <a:pt x="990" y="1337"/>
                  </a:cubicBezTo>
                  <a:close/>
                  <a:moveTo>
                    <a:pt x="357" y="1016"/>
                  </a:moveTo>
                  <a:cubicBezTo>
                    <a:pt x="359" y="1052"/>
                    <a:pt x="359" y="1052"/>
                    <a:pt x="359" y="1052"/>
                  </a:cubicBezTo>
                  <a:cubicBezTo>
                    <a:pt x="359" y="1055"/>
                    <a:pt x="361" y="1057"/>
                    <a:pt x="363" y="1058"/>
                  </a:cubicBezTo>
                  <a:cubicBezTo>
                    <a:pt x="392" y="1076"/>
                    <a:pt x="429" y="1078"/>
                    <a:pt x="444" y="1078"/>
                  </a:cubicBezTo>
                  <a:cubicBezTo>
                    <a:pt x="448" y="1078"/>
                    <a:pt x="451" y="1078"/>
                    <a:pt x="451" y="1078"/>
                  </a:cubicBezTo>
                  <a:cubicBezTo>
                    <a:pt x="455" y="1077"/>
                    <a:pt x="458" y="1074"/>
                    <a:pt x="458" y="1070"/>
                  </a:cubicBezTo>
                  <a:cubicBezTo>
                    <a:pt x="458" y="1015"/>
                    <a:pt x="458" y="1015"/>
                    <a:pt x="458" y="1015"/>
                  </a:cubicBezTo>
                  <a:cubicBezTo>
                    <a:pt x="466" y="1016"/>
                    <a:pt x="476" y="1016"/>
                    <a:pt x="481" y="1016"/>
                  </a:cubicBezTo>
                  <a:cubicBezTo>
                    <a:pt x="510" y="1016"/>
                    <a:pt x="517" y="1012"/>
                    <a:pt x="521" y="1009"/>
                  </a:cubicBezTo>
                  <a:cubicBezTo>
                    <a:pt x="525" y="1005"/>
                    <a:pt x="528" y="997"/>
                    <a:pt x="528" y="967"/>
                  </a:cubicBezTo>
                  <a:cubicBezTo>
                    <a:pt x="528" y="958"/>
                    <a:pt x="528" y="950"/>
                    <a:pt x="528" y="944"/>
                  </a:cubicBezTo>
                  <a:cubicBezTo>
                    <a:pt x="546" y="944"/>
                    <a:pt x="555" y="935"/>
                    <a:pt x="558" y="929"/>
                  </a:cubicBezTo>
                  <a:cubicBezTo>
                    <a:pt x="561" y="921"/>
                    <a:pt x="552" y="908"/>
                    <a:pt x="546" y="902"/>
                  </a:cubicBezTo>
                  <a:cubicBezTo>
                    <a:pt x="540" y="896"/>
                    <a:pt x="535" y="887"/>
                    <a:pt x="532" y="880"/>
                  </a:cubicBezTo>
                  <a:cubicBezTo>
                    <a:pt x="530" y="876"/>
                    <a:pt x="529" y="859"/>
                    <a:pt x="530" y="848"/>
                  </a:cubicBezTo>
                  <a:cubicBezTo>
                    <a:pt x="531" y="828"/>
                    <a:pt x="522" y="815"/>
                    <a:pt x="519" y="811"/>
                  </a:cubicBezTo>
                  <a:cubicBezTo>
                    <a:pt x="521" y="808"/>
                    <a:pt x="522" y="805"/>
                    <a:pt x="524" y="802"/>
                  </a:cubicBezTo>
                  <a:cubicBezTo>
                    <a:pt x="527" y="786"/>
                    <a:pt x="495" y="750"/>
                    <a:pt x="417" y="750"/>
                  </a:cubicBezTo>
                  <a:cubicBezTo>
                    <a:pt x="349" y="750"/>
                    <a:pt x="308" y="787"/>
                    <a:pt x="291" y="823"/>
                  </a:cubicBezTo>
                  <a:cubicBezTo>
                    <a:pt x="234" y="941"/>
                    <a:pt x="310" y="997"/>
                    <a:pt x="357" y="1016"/>
                  </a:cubicBezTo>
                  <a:close/>
                  <a:moveTo>
                    <a:pt x="1242" y="435"/>
                  </a:moveTo>
                  <a:cubicBezTo>
                    <a:pt x="1242" y="437"/>
                    <a:pt x="1246" y="444"/>
                    <a:pt x="1258" y="444"/>
                  </a:cubicBezTo>
                  <a:cubicBezTo>
                    <a:pt x="1258" y="450"/>
                    <a:pt x="1257" y="460"/>
                    <a:pt x="1257" y="466"/>
                  </a:cubicBezTo>
                  <a:cubicBezTo>
                    <a:pt x="1257" y="467"/>
                    <a:pt x="1257" y="467"/>
                    <a:pt x="1257" y="467"/>
                  </a:cubicBezTo>
                  <a:cubicBezTo>
                    <a:pt x="1258" y="477"/>
                    <a:pt x="1258" y="483"/>
                    <a:pt x="1263" y="485"/>
                  </a:cubicBezTo>
                  <a:cubicBezTo>
                    <a:pt x="1266" y="487"/>
                    <a:pt x="1279" y="489"/>
                    <a:pt x="1296" y="487"/>
                  </a:cubicBezTo>
                  <a:cubicBezTo>
                    <a:pt x="1296" y="515"/>
                    <a:pt x="1296" y="515"/>
                    <a:pt x="1296" y="515"/>
                  </a:cubicBezTo>
                  <a:cubicBezTo>
                    <a:pt x="1296" y="518"/>
                    <a:pt x="1297" y="519"/>
                    <a:pt x="1300" y="519"/>
                  </a:cubicBezTo>
                  <a:cubicBezTo>
                    <a:pt x="1300" y="519"/>
                    <a:pt x="1300" y="519"/>
                    <a:pt x="1300" y="519"/>
                  </a:cubicBezTo>
                  <a:cubicBezTo>
                    <a:pt x="1302" y="519"/>
                    <a:pt x="1337" y="519"/>
                    <a:pt x="1364" y="508"/>
                  </a:cubicBezTo>
                  <a:cubicBezTo>
                    <a:pt x="1366" y="508"/>
                    <a:pt x="1367" y="506"/>
                    <a:pt x="1367" y="504"/>
                  </a:cubicBezTo>
                  <a:cubicBezTo>
                    <a:pt x="1367" y="464"/>
                    <a:pt x="1367" y="464"/>
                    <a:pt x="1367" y="464"/>
                  </a:cubicBezTo>
                  <a:cubicBezTo>
                    <a:pt x="1380" y="449"/>
                    <a:pt x="1408" y="414"/>
                    <a:pt x="1391" y="378"/>
                  </a:cubicBezTo>
                  <a:cubicBezTo>
                    <a:pt x="1381" y="358"/>
                    <a:pt x="1362" y="335"/>
                    <a:pt x="1323" y="335"/>
                  </a:cubicBezTo>
                  <a:cubicBezTo>
                    <a:pt x="1279" y="335"/>
                    <a:pt x="1292" y="346"/>
                    <a:pt x="1251" y="345"/>
                  </a:cubicBezTo>
                  <a:cubicBezTo>
                    <a:pt x="1246" y="345"/>
                    <a:pt x="1259" y="360"/>
                    <a:pt x="1262" y="369"/>
                  </a:cubicBezTo>
                  <a:cubicBezTo>
                    <a:pt x="1262" y="369"/>
                    <a:pt x="1262" y="369"/>
                    <a:pt x="1262" y="369"/>
                  </a:cubicBezTo>
                  <a:cubicBezTo>
                    <a:pt x="1262" y="369"/>
                    <a:pt x="1263" y="369"/>
                    <a:pt x="1264" y="369"/>
                  </a:cubicBezTo>
                  <a:cubicBezTo>
                    <a:pt x="1264" y="374"/>
                    <a:pt x="1263" y="384"/>
                    <a:pt x="1262" y="388"/>
                  </a:cubicBezTo>
                  <a:cubicBezTo>
                    <a:pt x="1261" y="391"/>
                    <a:pt x="1260" y="395"/>
                    <a:pt x="1259" y="398"/>
                  </a:cubicBezTo>
                  <a:cubicBezTo>
                    <a:pt x="1259" y="401"/>
                    <a:pt x="1258" y="404"/>
                    <a:pt x="1257" y="405"/>
                  </a:cubicBezTo>
                  <a:cubicBezTo>
                    <a:pt x="1255" y="411"/>
                    <a:pt x="1253" y="416"/>
                    <a:pt x="1251" y="419"/>
                  </a:cubicBezTo>
                  <a:cubicBezTo>
                    <a:pt x="1250" y="419"/>
                    <a:pt x="1250" y="420"/>
                    <a:pt x="1249" y="420"/>
                  </a:cubicBezTo>
                  <a:cubicBezTo>
                    <a:pt x="1244" y="425"/>
                    <a:pt x="1240" y="430"/>
                    <a:pt x="1242" y="435"/>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4008" tIns="32004" rIns="64008" bIns="32004" numCol="1" anchor="t" anchorCtr="0" compatLnSpc="1">
              <a:prstTxWarp prst="textNoShape">
                <a:avLst/>
              </a:prstTxWarp>
            </a:bodyPr>
            <a:lstStyle/>
            <a:p>
              <a:endParaRPr lang="en-US" dirty="0"/>
            </a:p>
          </p:txBody>
        </p:sp>
      </p:grpSp>
      <p:grpSp>
        <p:nvGrpSpPr>
          <p:cNvPr id="4" name="Group 3">
            <a:extLst>
              <a:ext uri="{FF2B5EF4-FFF2-40B4-BE49-F238E27FC236}">
                <a16:creationId xmlns:a16="http://schemas.microsoft.com/office/drawing/2014/main" id="{3C0330E0-A8BC-4DCE-96E2-6EF5362750B2}"/>
              </a:ext>
            </a:extLst>
          </p:cNvPr>
          <p:cNvGrpSpPr>
            <a:grpSpLocks noChangeAspect="1"/>
          </p:cNvGrpSpPr>
          <p:nvPr/>
        </p:nvGrpSpPr>
        <p:grpSpPr>
          <a:xfrm>
            <a:off x="526270" y="1425041"/>
            <a:ext cx="349322" cy="349322"/>
            <a:chOff x="5730240" y="3063240"/>
            <a:chExt cx="731520" cy="731520"/>
          </a:xfrm>
        </p:grpSpPr>
        <p:sp>
          <p:nvSpPr>
            <p:cNvPr id="5" name="AutoShape 14">
              <a:extLst>
                <a:ext uri="{FF2B5EF4-FFF2-40B4-BE49-F238E27FC236}">
                  <a16:creationId xmlns:a16="http://schemas.microsoft.com/office/drawing/2014/main" id="{A8415162-33E2-46D2-B39A-1F1C246CF56A}"/>
                </a:ext>
              </a:extLst>
            </p:cNvPr>
            <p:cNvSpPr>
              <a:spLocks noChangeAspect="1" noChangeArrowheads="1" noTextEdit="1"/>
            </p:cNvSpPr>
            <p:nvPr/>
          </p:nvSpPr>
          <p:spPr bwMode="auto">
            <a:xfrm>
              <a:off x="5730240" y="3063240"/>
              <a:ext cx="73152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4008" tIns="32004" rIns="64008" bIns="32004" numCol="1" anchor="t" anchorCtr="0" compatLnSpc="1">
              <a:prstTxWarp prst="textNoShape">
                <a:avLst/>
              </a:prstTxWarp>
            </a:bodyPr>
            <a:lstStyle/>
            <a:p>
              <a:endParaRPr lang="en-US" dirty="0"/>
            </a:p>
          </p:txBody>
        </p:sp>
        <p:sp>
          <p:nvSpPr>
            <p:cNvPr id="6" name="Freeform 16">
              <a:extLst>
                <a:ext uri="{FF2B5EF4-FFF2-40B4-BE49-F238E27FC236}">
                  <a16:creationId xmlns:a16="http://schemas.microsoft.com/office/drawing/2014/main" id="{C3EAE9D3-B480-4115-A596-739F5B1BFA52}"/>
                </a:ext>
              </a:extLst>
            </p:cNvPr>
            <p:cNvSpPr>
              <a:spLocks noEditPoints="1"/>
            </p:cNvSpPr>
            <p:nvPr/>
          </p:nvSpPr>
          <p:spPr bwMode="auto">
            <a:xfrm>
              <a:off x="5773420" y="3106420"/>
              <a:ext cx="647700" cy="647700"/>
            </a:xfrm>
            <a:custGeom>
              <a:avLst/>
              <a:gdLst>
                <a:gd name="T0" fmla="*/ 885 w 886"/>
                <a:gd name="T1" fmla="*/ 863 h 885"/>
                <a:gd name="T2" fmla="*/ 480 w 886"/>
                <a:gd name="T3" fmla="*/ 792 h 885"/>
                <a:gd name="T4" fmla="*/ 437 w 886"/>
                <a:gd name="T5" fmla="*/ 745 h 885"/>
                <a:gd name="T6" fmla="*/ 299 w 886"/>
                <a:gd name="T7" fmla="*/ 706 h 885"/>
                <a:gd name="T8" fmla="*/ 423 w 886"/>
                <a:gd name="T9" fmla="*/ 666 h 885"/>
                <a:gd name="T10" fmla="*/ 438 w 886"/>
                <a:gd name="T11" fmla="*/ 669 h 885"/>
                <a:gd name="T12" fmla="*/ 469 w 886"/>
                <a:gd name="T13" fmla="*/ 467 h 885"/>
                <a:gd name="T14" fmla="*/ 616 w 886"/>
                <a:gd name="T15" fmla="*/ 516 h 885"/>
                <a:gd name="T16" fmla="*/ 623 w 886"/>
                <a:gd name="T17" fmla="*/ 558 h 885"/>
                <a:gd name="T18" fmla="*/ 625 w 886"/>
                <a:gd name="T19" fmla="*/ 565 h 885"/>
                <a:gd name="T20" fmla="*/ 804 w 886"/>
                <a:gd name="T21" fmla="*/ 457 h 885"/>
                <a:gd name="T22" fmla="*/ 886 w 886"/>
                <a:gd name="T23" fmla="*/ 446 h 885"/>
                <a:gd name="T24" fmla="*/ 82 w 886"/>
                <a:gd name="T25" fmla="*/ 428 h 885"/>
                <a:gd name="T26" fmla="*/ 260 w 886"/>
                <a:gd name="T27" fmla="*/ 320 h 885"/>
                <a:gd name="T28" fmla="*/ 263 w 886"/>
                <a:gd name="T29" fmla="*/ 327 h 885"/>
                <a:gd name="T30" fmla="*/ 270 w 886"/>
                <a:gd name="T31" fmla="*/ 369 h 885"/>
                <a:gd name="T32" fmla="*/ 418 w 886"/>
                <a:gd name="T33" fmla="*/ 431 h 885"/>
                <a:gd name="T34" fmla="*/ 416 w 886"/>
                <a:gd name="T35" fmla="*/ 231 h 885"/>
                <a:gd name="T36" fmla="*/ 460 w 886"/>
                <a:gd name="T37" fmla="*/ 218 h 885"/>
                <a:gd name="T38" fmla="*/ 532 w 886"/>
                <a:gd name="T39" fmla="*/ 233 h 885"/>
                <a:gd name="T40" fmla="*/ 465 w 886"/>
                <a:gd name="T41" fmla="*/ 137 h 885"/>
                <a:gd name="T42" fmla="*/ 417 w 886"/>
                <a:gd name="T43" fmla="*/ 124 h 885"/>
                <a:gd name="T44" fmla="*/ 22 w 886"/>
                <a:gd name="T45" fmla="*/ 0 h 885"/>
                <a:gd name="T46" fmla="*/ 0 w 886"/>
                <a:gd name="T47" fmla="*/ 438 h 885"/>
                <a:gd name="T48" fmla="*/ 532 w 886"/>
                <a:gd name="T49" fmla="*/ 79 h 885"/>
                <a:gd name="T50" fmla="*/ 456 w 886"/>
                <a:gd name="T51" fmla="*/ 4 h 885"/>
                <a:gd name="T52" fmla="*/ 886 w 886"/>
                <a:gd name="T53" fmla="*/ 23 h 885"/>
                <a:gd name="T54" fmla="*/ 815 w 886"/>
                <a:gd name="T55" fmla="*/ 398 h 885"/>
                <a:gd name="T56" fmla="*/ 771 w 886"/>
                <a:gd name="T57" fmla="*/ 522 h 885"/>
                <a:gd name="T58" fmla="*/ 665 w 886"/>
                <a:gd name="T59" fmla="*/ 545 h 885"/>
                <a:gd name="T60" fmla="*/ 660 w 886"/>
                <a:gd name="T61" fmla="*/ 522 h 885"/>
                <a:gd name="T62" fmla="*/ 669 w 886"/>
                <a:gd name="T63" fmla="*/ 435 h 885"/>
                <a:gd name="T64" fmla="*/ 462 w 886"/>
                <a:gd name="T65" fmla="*/ 423 h 885"/>
                <a:gd name="T66" fmla="*/ 532 w 886"/>
                <a:gd name="T67" fmla="*/ 277 h 885"/>
                <a:gd name="T68" fmla="*/ 434 w 886"/>
                <a:gd name="T69" fmla="*/ 819 h 885"/>
                <a:gd name="T70" fmla="*/ 255 w 886"/>
                <a:gd name="T71" fmla="*/ 706 h 885"/>
                <a:gd name="T72" fmla="*/ 435 w 886"/>
                <a:gd name="T73" fmla="*/ 594 h 885"/>
                <a:gd name="T74" fmla="*/ 272 w 886"/>
                <a:gd name="T75" fmla="*/ 487 h 885"/>
                <a:gd name="T76" fmla="*/ 215 w 886"/>
                <a:gd name="T77" fmla="*/ 418 h 885"/>
                <a:gd name="T78" fmla="*/ 223 w 886"/>
                <a:gd name="T79" fmla="*/ 344 h 885"/>
                <a:gd name="T80" fmla="*/ 220 w 886"/>
                <a:gd name="T81" fmla="*/ 338 h 885"/>
                <a:gd name="T82" fmla="*/ 124 w 886"/>
                <a:gd name="T83" fmla="*/ 416 h 885"/>
                <a:gd name="T84" fmla="*/ 68 w 886"/>
                <a:gd name="T85" fmla="*/ 487 h 885"/>
                <a:gd name="T86" fmla="*/ 24 w 886"/>
                <a:gd name="T87" fmla="*/ 885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86" h="885">
                  <a:moveTo>
                    <a:pt x="886" y="446"/>
                  </a:moveTo>
                  <a:cubicBezTo>
                    <a:pt x="886" y="465"/>
                    <a:pt x="886" y="452"/>
                    <a:pt x="886" y="466"/>
                  </a:cubicBezTo>
                  <a:cubicBezTo>
                    <a:pt x="886" y="540"/>
                    <a:pt x="886" y="787"/>
                    <a:pt x="885" y="863"/>
                  </a:cubicBezTo>
                  <a:cubicBezTo>
                    <a:pt x="885" y="875"/>
                    <a:pt x="875" y="885"/>
                    <a:pt x="863" y="885"/>
                  </a:cubicBezTo>
                  <a:cubicBezTo>
                    <a:pt x="473" y="885"/>
                    <a:pt x="473" y="885"/>
                    <a:pt x="473" y="885"/>
                  </a:cubicBezTo>
                  <a:cubicBezTo>
                    <a:pt x="476" y="857"/>
                    <a:pt x="478" y="828"/>
                    <a:pt x="480" y="792"/>
                  </a:cubicBezTo>
                  <a:cubicBezTo>
                    <a:pt x="480" y="780"/>
                    <a:pt x="477" y="769"/>
                    <a:pt x="469" y="760"/>
                  </a:cubicBezTo>
                  <a:cubicBezTo>
                    <a:pt x="461" y="751"/>
                    <a:pt x="450" y="746"/>
                    <a:pt x="438" y="745"/>
                  </a:cubicBezTo>
                  <a:cubicBezTo>
                    <a:pt x="437" y="745"/>
                    <a:pt x="437" y="745"/>
                    <a:pt x="437" y="745"/>
                  </a:cubicBezTo>
                  <a:cubicBezTo>
                    <a:pt x="432" y="745"/>
                    <a:pt x="427" y="745"/>
                    <a:pt x="421" y="748"/>
                  </a:cubicBezTo>
                  <a:cubicBezTo>
                    <a:pt x="397" y="756"/>
                    <a:pt x="371" y="761"/>
                    <a:pt x="354" y="761"/>
                  </a:cubicBezTo>
                  <a:cubicBezTo>
                    <a:pt x="324" y="761"/>
                    <a:pt x="299" y="737"/>
                    <a:pt x="299" y="706"/>
                  </a:cubicBezTo>
                  <a:cubicBezTo>
                    <a:pt x="299" y="676"/>
                    <a:pt x="323" y="652"/>
                    <a:pt x="354" y="652"/>
                  </a:cubicBezTo>
                  <a:cubicBezTo>
                    <a:pt x="372" y="652"/>
                    <a:pt x="399" y="657"/>
                    <a:pt x="420" y="665"/>
                  </a:cubicBezTo>
                  <a:cubicBezTo>
                    <a:pt x="423" y="666"/>
                    <a:pt x="423" y="666"/>
                    <a:pt x="423" y="666"/>
                  </a:cubicBezTo>
                  <a:cubicBezTo>
                    <a:pt x="423" y="666"/>
                    <a:pt x="425" y="667"/>
                    <a:pt x="426" y="667"/>
                  </a:cubicBezTo>
                  <a:cubicBezTo>
                    <a:pt x="429" y="668"/>
                    <a:pt x="433" y="669"/>
                    <a:pt x="437" y="669"/>
                  </a:cubicBezTo>
                  <a:cubicBezTo>
                    <a:pt x="438" y="669"/>
                    <a:pt x="438" y="669"/>
                    <a:pt x="438" y="669"/>
                  </a:cubicBezTo>
                  <a:cubicBezTo>
                    <a:pt x="450" y="668"/>
                    <a:pt x="461" y="662"/>
                    <a:pt x="469" y="653"/>
                  </a:cubicBezTo>
                  <a:cubicBezTo>
                    <a:pt x="477" y="644"/>
                    <a:pt x="481" y="633"/>
                    <a:pt x="480" y="621"/>
                  </a:cubicBezTo>
                  <a:cubicBezTo>
                    <a:pt x="478" y="558"/>
                    <a:pt x="476" y="518"/>
                    <a:pt x="469" y="467"/>
                  </a:cubicBezTo>
                  <a:cubicBezTo>
                    <a:pt x="469" y="467"/>
                    <a:pt x="566" y="443"/>
                    <a:pt x="615" y="441"/>
                  </a:cubicBezTo>
                  <a:cubicBezTo>
                    <a:pt x="623" y="441"/>
                    <a:pt x="629" y="448"/>
                    <a:pt x="627" y="456"/>
                  </a:cubicBezTo>
                  <a:cubicBezTo>
                    <a:pt x="623" y="474"/>
                    <a:pt x="617" y="502"/>
                    <a:pt x="616" y="516"/>
                  </a:cubicBezTo>
                  <a:cubicBezTo>
                    <a:pt x="616" y="518"/>
                    <a:pt x="616" y="520"/>
                    <a:pt x="616" y="522"/>
                  </a:cubicBezTo>
                  <a:cubicBezTo>
                    <a:pt x="616" y="534"/>
                    <a:pt x="618" y="546"/>
                    <a:pt x="622" y="556"/>
                  </a:cubicBezTo>
                  <a:cubicBezTo>
                    <a:pt x="622" y="557"/>
                    <a:pt x="622" y="557"/>
                    <a:pt x="623" y="558"/>
                  </a:cubicBezTo>
                  <a:cubicBezTo>
                    <a:pt x="623" y="559"/>
                    <a:pt x="623" y="560"/>
                    <a:pt x="624" y="561"/>
                  </a:cubicBezTo>
                  <a:cubicBezTo>
                    <a:pt x="624" y="562"/>
                    <a:pt x="625" y="563"/>
                    <a:pt x="625" y="564"/>
                  </a:cubicBezTo>
                  <a:cubicBezTo>
                    <a:pt x="625" y="564"/>
                    <a:pt x="625" y="565"/>
                    <a:pt x="625" y="565"/>
                  </a:cubicBezTo>
                  <a:cubicBezTo>
                    <a:pt x="642" y="598"/>
                    <a:pt x="676" y="621"/>
                    <a:pt x="716" y="621"/>
                  </a:cubicBezTo>
                  <a:cubicBezTo>
                    <a:pt x="770" y="621"/>
                    <a:pt x="815" y="577"/>
                    <a:pt x="815" y="522"/>
                  </a:cubicBezTo>
                  <a:cubicBezTo>
                    <a:pt x="815" y="508"/>
                    <a:pt x="808" y="476"/>
                    <a:pt x="804" y="457"/>
                  </a:cubicBezTo>
                  <a:cubicBezTo>
                    <a:pt x="802" y="449"/>
                    <a:pt x="808" y="442"/>
                    <a:pt x="816" y="442"/>
                  </a:cubicBezTo>
                  <a:cubicBezTo>
                    <a:pt x="840" y="443"/>
                    <a:pt x="862" y="444"/>
                    <a:pt x="883" y="446"/>
                  </a:cubicBezTo>
                  <a:lnTo>
                    <a:pt x="886" y="446"/>
                  </a:lnTo>
                  <a:close/>
                  <a:moveTo>
                    <a:pt x="3" y="438"/>
                  </a:moveTo>
                  <a:cubicBezTo>
                    <a:pt x="24" y="440"/>
                    <a:pt x="46" y="442"/>
                    <a:pt x="70" y="443"/>
                  </a:cubicBezTo>
                  <a:cubicBezTo>
                    <a:pt x="78" y="443"/>
                    <a:pt x="84" y="436"/>
                    <a:pt x="82" y="428"/>
                  </a:cubicBezTo>
                  <a:cubicBezTo>
                    <a:pt x="77" y="409"/>
                    <a:pt x="71" y="377"/>
                    <a:pt x="71" y="362"/>
                  </a:cubicBezTo>
                  <a:cubicBezTo>
                    <a:pt x="71" y="308"/>
                    <a:pt x="115" y="263"/>
                    <a:pt x="170" y="263"/>
                  </a:cubicBezTo>
                  <a:cubicBezTo>
                    <a:pt x="210" y="263"/>
                    <a:pt x="244" y="286"/>
                    <a:pt x="260" y="320"/>
                  </a:cubicBezTo>
                  <a:cubicBezTo>
                    <a:pt x="260" y="320"/>
                    <a:pt x="260" y="320"/>
                    <a:pt x="260" y="320"/>
                  </a:cubicBezTo>
                  <a:cubicBezTo>
                    <a:pt x="261" y="322"/>
                    <a:pt x="261" y="323"/>
                    <a:pt x="262" y="324"/>
                  </a:cubicBezTo>
                  <a:cubicBezTo>
                    <a:pt x="262" y="325"/>
                    <a:pt x="263" y="326"/>
                    <a:pt x="263" y="327"/>
                  </a:cubicBezTo>
                  <a:cubicBezTo>
                    <a:pt x="263" y="327"/>
                    <a:pt x="264" y="328"/>
                    <a:pt x="264" y="328"/>
                  </a:cubicBezTo>
                  <a:cubicBezTo>
                    <a:pt x="268" y="339"/>
                    <a:pt x="270" y="350"/>
                    <a:pt x="270" y="362"/>
                  </a:cubicBezTo>
                  <a:cubicBezTo>
                    <a:pt x="270" y="364"/>
                    <a:pt x="270" y="367"/>
                    <a:pt x="270" y="369"/>
                  </a:cubicBezTo>
                  <a:cubicBezTo>
                    <a:pt x="269" y="382"/>
                    <a:pt x="263" y="411"/>
                    <a:pt x="258" y="428"/>
                  </a:cubicBezTo>
                  <a:cubicBezTo>
                    <a:pt x="256" y="436"/>
                    <a:pt x="262" y="444"/>
                    <a:pt x="270" y="443"/>
                  </a:cubicBezTo>
                  <a:cubicBezTo>
                    <a:pt x="320" y="441"/>
                    <a:pt x="368" y="437"/>
                    <a:pt x="418" y="431"/>
                  </a:cubicBezTo>
                  <a:cubicBezTo>
                    <a:pt x="419" y="430"/>
                    <a:pt x="419" y="430"/>
                    <a:pt x="419" y="430"/>
                  </a:cubicBezTo>
                  <a:cubicBezTo>
                    <a:pt x="412" y="380"/>
                    <a:pt x="408" y="326"/>
                    <a:pt x="405" y="263"/>
                  </a:cubicBezTo>
                  <a:cubicBezTo>
                    <a:pt x="405" y="252"/>
                    <a:pt x="408" y="240"/>
                    <a:pt x="416" y="231"/>
                  </a:cubicBezTo>
                  <a:cubicBezTo>
                    <a:pt x="424" y="222"/>
                    <a:pt x="436" y="217"/>
                    <a:pt x="448" y="216"/>
                  </a:cubicBezTo>
                  <a:cubicBezTo>
                    <a:pt x="449" y="216"/>
                    <a:pt x="449" y="216"/>
                    <a:pt x="449" y="216"/>
                  </a:cubicBezTo>
                  <a:cubicBezTo>
                    <a:pt x="453" y="216"/>
                    <a:pt x="457" y="217"/>
                    <a:pt x="460" y="218"/>
                  </a:cubicBezTo>
                  <a:cubicBezTo>
                    <a:pt x="461" y="218"/>
                    <a:pt x="463" y="218"/>
                    <a:pt x="463" y="218"/>
                  </a:cubicBezTo>
                  <a:cubicBezTo>
                    <a:pt x="465" y="219"/>
                    <a:pt x="465" y="219"/>
                    <a:pt x="465" y="219"/>
                  </a:cubicBezTo>
                  <a:cubicBezTo>
                    <a:pt x="487" y="227"/>
                    <a:pt x="514" y="233"/>
                    <a:pt x="532" y="233"/>
                  </a:cubicBezTo>
                  <a:cubicBezTo>
                    <a:pt x="562" y="233"/>
                    <a:pt x="586" y="209"/>
                    <a:pt x="586" y="178"/>
                  </a:cubicBezTo>
                  <a:cubicBezTo>
                    <a:pt x="586" y="148"/>
                    <a:pt x="562" y="123"/>
                    <a:pt x="532" y="123"/>
                  </a:cubicBezTo>
                  <a:cubicBezTo>
                    <a:pt x="515" y="123"/>
                    <a:pt x="489" y="128"/>
                    <a:pt x="465" y="137"/>
                  </a:cubicBezTo>
                  <a:cubicBezTo>
                    <a:pt x="459" y="139"/>
                    <a:pt x="453" y="139"/>
                    <a:pt x="449" y="139"/>
                  </a:cubicBezTo>
                  <a:cubicBezTo>
                    <a:pt x="448" y="139"/>
                    <a:pt x="448" y="139"/>
                    <a:pt x="448" y="139"/>
                  </a:cubicBezTo>
                  <a:cubicBezTo>
                    <a:pt x="436" y="139"/>
                    <a:pt x="424" y="133"/>
                    <a:pt x="417" y="124"/>
                  </a:cubicBezTo>
                  <a:cubicBezTo>
                    <a:pt x="409" y="116"/>
                    <a:pt x="405" y="104"/>
                    <a:pt x="406" y="93"/>
                  </a:cubicBezTo>
                  <a:cubicBezTo>
                    <a:pt x="407" y="57"/>
                    <a:pt x="409" y="27"/>
                    <a:pt x="412" y="0"/>
                  </a:cubicBezTo>
                  <a:cubicBezTo>
                    <a:pt x="22" y="0"/>
                    <a:pt x="22" y="0"/>
                    <a:pt x="22" y="0"/>
                  </a:cubicBezTo>
                  <a:cubicBezTo>
                    <a:pt x="10" y="0"/>
                    <a:pt x="0" y="10"/>
                    <a:pt x="0" y="22"/>
                  </a:cubicBezTo>
                  <a:cubicBezTo>
                    <a:pt x="0" y="98"/>
                    <a:pt x="0" y="345"/>
                    <a:pt x="0" y="418"/>
                  </a:cubicBezTo>
                  <a:cubicBezTo>
                    <a:pt x="0" y="432"/>
                    <a:pt x="0" y="419"/>
                    <a:pt x="0" y="438"/>
                  </a:cubicBezTo>
                  <a:lnTo>
                    <a:pt x="3" y="438"/>
                  </a:lnTo>
                  <a:close/>
                  <a:moveTo>
                    <a:pt x="630" y="178"/>
                  </a:moveTo>
                  <a:cubicBezTo>
                    <a:pt x="630" y="124"/>
                    <a:pt x="586" y="79"/>
                    <a:pt x="532" y="79"/>
                  </a:cubicBezTo>
                  <a:cubicBezTo>
                    <a:pt x="520" y="79"/>
                    <a:pt x="497" y="84"/>
                    <a:pt x="478" y="88"/>
                  </a:cubicBezTo>
                  <a:cubicBezTo>
                    <a:pt x="464" y="92"/>
                    <a:pt x="451" y="80"/>
                    <a:pt x="451" y="66"/>
                  </a:cubicBezTo>
                  <a:cubicBezTo>
                    <a:pt x="453" y="45"/>
                    <a:pt x="454" y="19"/>
                    <a:pt x="456" y="4"/>
                  </a:cubicBezTo>
                  <a:cubicBezTo>
                    <a:pt x="456" y="1"/>
                    <a:pt x="456" y="1"/>
                    <a:pt x="456" y="1"/>
                  </a:cubicBezTo>
                  <a:cubicBezTo>
                    <a:pt x="864" y="1"/>
                    <a:pt x="864" y="1"/>
                    <a:pt x="864" y="1"/>
                  </a:cubicBezTo>
                  <a:cubicBezTo>
                    <a:pt x="876" y="1"/>
                    <a:pt x="886" y="11"/>
                    <a:pt x="886" y="23"/>
                  </a:cubicBezTo>
                  <a:cubicBezTo>
                    <a:pt x="886" y="402"/>
                    <a:pt x="886" y="402"/>
                    <a:pt x="886" y="402"/>
                  </a:cubicBezTo>
                  <a:cubicBezTo>
                    <a:pt x="864" y="400"/>
                    <a:pt x="842" y="399"/>
                    <a:pt x="818" y="398"/>
                  </a:cubicBezTo>
                  <a:cubicBezTo>
                    <a:pt x="817" y="398"/>
                    <a:pt x="816" y="398"/>
                    <a:pt x="815" y="398"/>
                  </a:cubicBezTo>
                  <a:cubicBezTo>
                    <a:pt x="797" y="398"/>
                    <a:pt x="780" y="407"/>
                    <a:pt x="769" y="422"/>
                  </a:cubicBezTo>
                  <a:cubicBezTo>
                    <a:pt x="760" y="436"/>
                    <a:pt x="757" y="453"/>
                    <a:pt x="761" y="469"/>
                  </a:cubicBezTo>
                  <a:cubicBezTo>
                    <a:pt x="769" y="502"/>
                    <a:pt x="771" y="518"/>
                    <a:pt x="771" y="522"/>
                  </a:cubicBezTo>
                  <a:cubicBezTo>
                    <a:pt x="771" y="553"/>
                    <a:pt x="746" y="577"/>
                    <a:pt x="716" y="577"/>
                  </a:cubicBezTo>
                  <a:cubicBezTo>
                    <a:pt x="694" y="577"/>
                    <a:pt x="675" y="565"/>
                    <a:pt x="665" y="546"/>
                  </a:cubicBezTo>
                  <a:cubicBezTo>
                    <a:pt x="665" y="545"/>
                    <a:pt x="665" y="545"/>
                    <a:pt x="665" y="545"/>
                  </a:cubicBezTo>
                  <a:cubicBezTo>
                    <a:pt x="665" y="545"/>
                    <a:pt x="664" y="544"/>
                    <a:pt x="664" y="544"/>
                  </a:cubicBezTo>
                  <a:cubicBezTo>
                    <a:pt x="663" y="541"/>
                    <a:pt x="663" y="541"/>
                    <a:pt x="663" y="541"/>
                  </a:cubicBezTo>
                  <a:cubicBezTo>
                    <a:pt x="661" y="535"/>
                    <a:pt x="660" y="529"/>
                    <a:pt x="660" y="522"/>
                  </a:cubicBezTo>
                  <a:cubicBezTo>
                    <a:pt x="660" y="521"/>
                    <a:pt x="660" y="520"/>
                    <a:pt x="660" y="518"/>
                  </a:cubicBezTo>
                  <a:cubicBezTo>
                    <a:pt x="660" y="512"/>
                    <a:pt x="663" y="496"/>
                    <a:pt x="670" y="467"/>
                  </a:cubicBezTo>
                  <a:cubicBezTo>
                    <a:pt x="673" y="456"/>
                    <a:pt x="673" y="445"/>
                    <a:pt x="669" y="435"/>
                  </a:cubicBezTo>
                  <a:cubicBezTo>
                    <a:pt x="660" y="411"/>
                    <a:pt x="639" y="397"/>
                    <a:pt x="616" y="397"/>
                  </a:cubicBezTo>
                  <a:cubicBezTo>
                    <a:pt x="615" y="397"/>
                    <a:pt x="614" y="397"/>
                    <a:pt x="613" y="397"/>
                  </a:cubicBezTo>
                  <a:cubicBezTo>
                    <a:pt x="562" y="399"/>
                    <a:pt x="462" y="423"/>
                    <a:pt x="462" y="423"/>
                  </a:cubicBezTo>
                  <a:cubicBezTo>
                    <a:pt x="457" y="385"/>
                    <a:pt x="453" y="335"/>
                    <a:pt x="451" y="291"/>
                  </a:cubicBezTo>
                  <a:cubicBezTo>
                    <a:pt x="450" y="276"/>
                    <a:pt x="463" y="265"/>
                    <a:pt x="477" y="268"/>
                  </a:cubicBezTo>
                  <a:cubicBezTo>
                    <a:pt x="496" y="272"/>
                    <a:pt x="519" y="277"/>
                    <a:pt x="532" y="277"/>
                  </a:cubicBezTo>
                  <a:cubicBezTo>
                    <a:pt x="587" y="277"/>
                    <a:pt x="630" y="234"/>
                    <a:pt x="630" y="178"/>
                  </a:cubicBezTo>
                  <a:close/>
                  <a:moveTo>
                    <a:pt x="430" y="880"/>
                  </a:moveTo>
                  <a:cubicBezTo>
                    <a:pt x="431" y="866"/>
                    <a:pt x="433" y="840"/>
                    <a:pt x="434" y="819"/>
                  </a:cubicBezTo>
                  <a:cubicBezTo>
                    <a:pt x="435" y="804"/>
                    <a:pt x="421" y="793"/>
                    <a:pt x="407" y="796"/>
                  </a:cubicBezTo>
                  <a:cubicBezTo>
                    <a:pt x="389" y="801"/>
                    <a:pt x="366" y="805"/>
                    <a:pt x="354" y="805"/>
                  </a:cubicBezTo>
                  <a:cubicBezTo>
                    <a:pt x="300" y="805"/>
                    <a:pt x="255" y="761"/>
                    <a:pt x="255" y="706"/>
                  </a:cubicBezTo>
                  <a:cubicBezTo>
                    <a:pt x="255" y="651"/>
                    <a:pt x="299" y="608"/>
                    <a:pt x="354" y="608"/>
                  </a:cubicBezTo>
                  <a:cubicBezTo>
                    <a:pt x="366" y="608"/>
                    <a:pt x="390" y="612"/>
                    <a:pt x="408" y="616"/>
                  </a:cubicBezTo>
                  <a:cubicBezTo>
                    <a:pt x="422" y="619"/>
                    <a:pt x="436" y="608"/>
                    <a:pt x="435" y="594"/>
                  </a:cubicBezTo>
                  <a:cubicBezTo>
                    <a:pt x="433" y="550"/>
                    <a:pt x="429" y="511"/>
                    <a:pt x="425" y="474"/>
                  </a:cubicBezTo>
                  <a:cubicBezTo>
                    <a:pt x="424" y="474"/>
                    <a:pt x="424" y="474"/>
                    <a:pt x="424" y="474"/>
                  </a:cubicBezTo>
                  <a:cubicBezTo>
                    <a:pt x="373" y="481"/>
                    <a:pt x="323" y="485"/>
                    <a:pt x="272" y="487"/>
                  </a:cubicBezTo>
                  <a:cubicBezTo>
                    <a:pt x="272" y="487"/>
                    <a:pt x="271" y="487"/>
                    <a:pt x="270" y="487"/>
                  </a:cubicBezTo>
                  <a:cubicBezTo>
                    <a:pt x="247" y="487"/>
                    <a:pt x="225" y="473"/>
                    <a:pt x="217" y="450"/>
                  </a:cubicBezTo>
                  <a:cubicBezTo>
                    <a:pt x="213" y="439"/>
                    <a:pt x="213" y="428"/>
                    <a:pt x="215" y="418"/>
                  </a:cubicBezTo>
                  <a:cubicBezTo>
                    <a:pt x="223" y="389"/>
                    <a:pt x="225" y="372"/>
                    <a:pt x="226" y="367"/>
                  </a:cubicBezTo>
                  <a:cubicBezTo>
                    <a:pt x="226" y="365"/>
                    <a:pt x="226" y="364"/>
                    <a:pt x="226" y="362"/>
                  </a:cubicBezTo>
                  <a:cubicBezTo>
                    <a:pt x="226" y="356"/>
                    <a:pt x="225" y="350"/>
                    <a:pt x="223" y="344"/>
                  </a:cubicBezTo>
                  <a:cubicBezTo>
                    <a:pt x="221" y="341"/>
                    <a:pt x="221" y="341"/>
                    <a:pt x="221" y="341"/>
                  </a:cubicBezTo>
                  <a:cubicBezTo>
                    <a:pt x="221" y="341"/>
                    <a:pt x="221" y="340"/>
                    <a:pt x="221" y="339"/>
                  </a:cubicBezTo>
                  <a:cubicBezTo>
                    <a:pt x="220" y="338"/>
                    <a:pt x="220" y="338"/>
                    <a:pt x="220" y="338"/>
                  </a:cubicBezTo>
                  <a:cubicBezTo>
                    <a:pt x="211" y="319"/>
                    <a:pt x="191" y="307"/>
                    <a:pt x="170" y="307"/>
                  </a:cubicBezTo>
                  <a:cubicBezTo>
                    <a:pt x="139" y="307"/>
                    <a:pt x="115" y="332"/>
                    <a:pt x="115" y="362"/>
                  </a:cubicBezTo>
                  <a:cubicBezTo>
                    <a:pt x="115" y="367"/>
                    <a:pt x="117" y="383"/>
                    <a:pt x="124" y="416"/>
                  </a:cubicBezTo>
                  <a:cubicBezTo>
                    <a:pt x="128" y="432"/>
                    <a:pt x="126" y="449"/>
                    <a:pt x="116" y="462"/>
                  </a:cubicBezTo>
                  <a:cubicBezTo>
                    <a:pt x="106" y="478"/>
                    <a:pt x="89" y="487"/>
                    <a:pt x="70" y="487"/>
                  </a:cubicBezTo>
                  <a:cubicBezTo>
                    <a:pt x="69" y="487"/>
                    <a:pt x="68" y="487"/>
                    <a:pt x="68" y="487"/>
                  </a:cubicBezTo>
                  <a:cubicBezTo>
                    <a:pt x="44" y="486"/>
                    <a:pt x="23" y="484"/>
                    <a:pt x="2" y="482"/>
                  </a:cubicBezTo>
                  <a:cubicBezTo>
                    <a:pt x="2" y="863"/>
                    <a:pt x="2" y="863"/>
                    <a:pt x="2" y="863"/>
                  </a:cubicBezTo>
                  <a:cubicBezTo>
                    <a:pt x="2" y="875"/>
                    <a:pt x="12" y="885"/>
                    <a:pt x="24" y="885"/>
                  </a:cubicBezTo>
                  <a:cubicBezTo>
                    <a:pt x="429" y="885"/>
                    <a:pt x="429" y="885"/>
                    <a:pt x="429" y="885"/>
                  </a:cubicBezTo>
                  <a:lnTo>
                    <a:pt x="430" y="880"/>
                  </a:lnTo>
                  <a:close/>
                </a:path>
              </a:pathLst>
            </a:custGeom>
            <a:solidFill>
              <a:srgbClr val="00148C">
                <a:lumMod val="100000"/>
              </a:srgbClr>
            </a:solidFill>
            <a:ln>
              <a:noFill/>
            </a:ln>
          </p:spPr>
          <p:txBody>
            <a:bodyPr vert="horz" wrap="square" lIns="64008" tIns="32004" rIns="64008" bIns="32004" numCol="1" anchor="t" anchorCtr="0" compatLnSpc="1">
              <a:prstTxWarp prst="textNoShape">
                <a:avLst/>
              </a:prstTxWarp>
            </a:bodyPr>
            <a:lstStyle/>
            <a:p>
              <a:endParaRPr lang="en-US" dirty="0"/>
            </a:p>
          </p:txBody>
        </p:sp>
      </p:grpSp>
      <p:grpSp>
        <p:nvGrpSpPr>
          <p:cNvPr id="22" name="Group 21">
            <a:extLst>
              <a:ext uri="{FF2B5EF4-FFF2-40B4-BE49-F238E27FC236}">
                <a16:creationId xmlns:a16="http://schemas.microsoft.com/office/drawing/2014/main" id="{EB6402A7-828D-497A-AB5F-24613D50275A}"/>
              </a:ext>
            </a:extLst>
          </p:cNvPr>
          <p:cNvGrpSpPr>
            <a:grpSpLocks/>
          </p:cNvGrpSpPr>
          <p:nvPr/>
        </p:nvGrpSpPr>
        <p:grpSpPr>
          <a:xfrm>
            <a:off x="515538" y="4097065"/>
            <a:ext cx="370785" cy="381130"/>
            <a:chOff x="1041352" y="3731141"/>
            <a:chExt cx="529693" cy="544471"/>
          </a:xfrm>
        </p:grpSpPr>
        <p:grpSp>
          <p:nvGrpSpPr>
            <p:cNvPr id="23" name="Group 22">
              <a:extLst>
                <a:ext uri="{FF2B5EF4-FFF2-40B4-BE49-F238E27FC236}">
                  <a16:creationId xmlns:a16="http://schemas.microsoft.com/office/drawing/2014/main" id="{A4F08716-170A-4B9D-9000-04BAEB4750DA}"/>
                </a:ext>
              </a:extLst>
            </p:cNvPr>
            <p:cNvGrpSpPr>
              <a:grpSpLocks noChangeAspect="1"/>
            </p:cNvGrpSpPr>
            <p:nvPr/>
          </p:nvGrpSpPr>
          <p:grpSpPr>
            <a:xfrm>
              <a:off x="1041352" y="3731141"/>
              <a:ext cx="411610" cy="456136"/>
              <a:chOff x="5273675" y="2606675"/>
              <a:chExt cx="1646238" cy="1644650"/>
            </a:xfrm>
          </p:grpSpPr>
          <p:sp>
            <p:nvSpPr>
              <p:cNvPr id="29" name="AutoShape 3">
                <a:extLst>
                  <a:ext uri="{FF2B5EF4-FFF2-40B4-BE49-F238E27FC236}">
                    <a16:creationId xmlns:a16="http://schemas.microsoft.com/office/drawing/2014/main" id="{E0B26777-8181-4D99-9D96-496E257E2F8A}"/>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4008" tIns="32004" rIns="64008" bIns="32004" numCol="1" anchor="t" anchorCtr="0" compatLnSpc="1">
                <a:prstTxWarp prst="textNoShape">
                  <a:avLst/>
                </a:prstTxWarp>
              </a:bodyPr>
              <a:lstStyle/>
              <a:p>
                <a:endParaRPr lang="en-US" dirty="0"/>
              </a:p>
            </p:txBody>
          </p:sp>
          <p:grpSp>
            <p:nvGrpSpPr>
              <p:cNvPr id="30" name="Group 29">
                <a:extLst>
                  <a:ext uri="{FF2B5EF4-FFF2-40B4-BE49-F238E27FC236}">
                    <a16:creationId xmlns:a16="http://schemas.microsoft.com/office/drawing/2014/main" id="{59E1F7BC-53AB-4090-BDC4-B66908C0A4FA}"/>
                  </a:ext>
                </a:extLst>
              </p:cNvPr>
              <p:cNvGrpSpPr/>
              <p:nvPr/>
            </p:nvGrpSpPr>
            <p:grpSpPr>
              <a:xfrm>
                <a:off x="5519738" y="2911475"/>
                <a:ext cx="1154113" cy="963613"/>
                <a:chOff x="5519738" y="2911475"/>
                <a:chExt cx="1154113" cy="963613"/>
              </a:xfrm>
            </p:grpSpPr>
            <p:sp>
              <p:nvSpPr>
                <p:cNvPr id="31" name="Freeform 25">
                  <a:extLst>
                    <a:ext uri="{FF2B5EF4-FFF2-40B4-BE49-F238E27FC236}">
                      <a16:creationId xmlns:a16="http://schemas.microsoft.com/office/drawing/2014/main" id="{0BA52CD3-467D-4AB2-B81E-BED70A5D967F}"/>
                    </a:ext>
                  </a:extLst>
                </p:cNvPr>
                <p:cNvSpPr>
                  <a:spLocks/>
                </p:cNvSpPr>
                <p:nvPr/>
              </p:nvSpPr>
              <p:spPr bwMode="auto">
                <a:xfrm>
                  <a:off x="5605462" y="3319463"/>
                  <a:ext cx="982662" cy="474662"/>
                </a:xfrm>
                <a:custGeom>
                  <a:avLst/>
                  <a:gdLst>
                    <a:gd name="connsiteX0" fmla="*/ 770723 w 982662"/>
                    <a:gd name="connsiteY0" fmla="*/ 255587 h 474662"/>
                    <a:gd name="connsiteX1" fmla="*/ 975526 w 982662"/>
                    <a:gd name="connsiteY1" fmla="*/ 255587 h 474662"/>
                    <a:gd name="connsiteX2" fmla="*/ 982662 w 982662"/>
                    <a:gd name="connsiteY2" fmla="*/ 262723 h 474662"/>
                    <a:gd name="connsiteX3" fmla="*/ 982662 w 982662"/>
                    <a:gd name="connsiteY3" fmla="*/ 467526 h 474662"/>
                    <a:gd name="connsiteX4" fmla="*/ 975526 w 982662"/>
                    <a:gd name="connsiteY4" fmla="*/ 474662 h 474662"/>
                    <a:gd name="connsiteX5" fmla="*/ 770723 w 982662"/>
                    <a:gd name="connsiteY5" fmla="*/ 474662 h 474662"/>
                    <a:gd name="connsiteX6" fmla="*/ 763587 w 982662"/>
                    <a:gd name="connsiteY6" fmla="*/ 467526 h 474662"/>
                    <a:gd name="connsiteX7" fmla="*/ 763587 w 982662"/>
                    <a:gd name="connsiteY7" fmla="*/ 262723 h 474662"/>
                    <a:gd name="connsiteX8" fmla="*/ 770723 w 982662"/>
                    <a:gd name="connsiteY8" fmla="*/ 255587 h 474662"/>
                    <a:gd name="connsiteX9" fmla="*/ 516723 w 982662"/>
                    <a:gd name="connsiteY9" fmla="*/ 255587 h 474662"/>
                    <a:gd name="connsiteX10" fmla="*/ 721526 w 982662"/>
                    <a:gd name="connsiteY10" fmla="*/ 255587 h 474662"/>
                    <a:gd name="connsiteX11" fmla="*/ 728662 w 982662"/>
                    <a:gd name="connsiteY11" fmla="*/ 262723 h 474662"/>
                    <a:gd name="connsiteX12" fmla="*/ 728662 w 982662"/>
                    <a:gd name="connsiteY12" fmla="*/ 467526 h 474662"/>
                    <a:gd name="connsiteX13" fmla="*/ 721526 w 982662"/>
                    <a:gd name="connsiteY13" fmla="*/ 474662 h 474662"/>
                    <a:gd name="connsiteX14" fmla="*/ 516723 w 982662"/>
                    <a:gd name="connsiteY14" fmla="*/ 474662 h 474662"/>
                    <a:gd name="connsiteX15" fmla="*/ 509587 w 982662"/>
                    <a:gd name="connsiteY15" fmla="*/ 467526 h 474662"/>
                    <a:gd name="connsiteX16" fmla="*/ 509587 w 982662"/>
                    <a:gd name="connsiteY16" fmla="*/ 262723 h 474662"/>
                    <a:gd name="connsiteX17" fmla="*/ 516723 w 982662"/>
                    <a:gd name="connsiteY17" fmla="*/ 255587 h 474662"/>
                    <a:gd name="connsiteX18" fmla="*/ 261136 w 982662"/>
                    <a:gd name="connsiteY18" fmla="*/ 255587 h 474662"/>
                    <a:gd name="connsiteX19" fmla="*/ 465939 w 982662"/>
                    <a:gd name="connsiteY19" fmla="*/ 255587 h 474662"/>
                    <a:gd name="connsiteX20" fmla="*/ 473075 w 982662"/>
                    <a:gd name="connsiteY20" fmla="*/ 262723 h 474662"/>
                    <a:gd name="connsiteX21" fmla="*/ 473075 w 982662"/>
                    <a:gd name="connsiteY21" fmla="*/ 467526 h 474662"/>
                    <a:gd name="connsiteX22" fmla="*/ 465939 w 982662"/>
                    <a:gd name="connsiteY22" fmla="*/ 474662 h 474662"/>
                    <a:gd name="connsiteX23" fmla="*/ 261136 w 982662"/>
                    <a:gd name="connsiteY23" fmla="*/ 474662 h 474662"/>
                    <a:gd name="connsiteX24" fmla="*/ 254000 w 982662"/>
                    <a:gd name="connsiteY24" fmla="*/ 467526 h 474662"/>
                    <a:gd name="connsiteX25" fmla="*/ 254000 w 982662"/>
                    <a:gd name="connsiteY25" fmla="*/ 262723 h 474662"/>
                    <a:gd name="connsiteX26" fmla="*/ 261136 w 982662"/>
                    <a:gd name="connsiteY26" fmla="*/ 255587 h 474662"/>
                    <a:gd name="connsiteX27" fmla="*/ 7136 w 982662"/>
                    <a:gd name="connsiteY27" fmla="*/ 255587 h 474662"/>
                    <a:gd name="connsiteX28" fmla="*/ 211939 w 982662"/>
                    <a:gd name="connsiteY28" fmla="*/ 255587 h 474662"/>
                    <a:gd name="connsiteX29" fmla="*/ 219075 w 982662"/>
                    <a:gd name="connsiteY29" fmla="*/ 262723 h 474662"/>
                    <a:gd name="connsiteX30" fmla="*/ 219075 w 982662"/>
                    <a:gd name="connsiteY30" fmla="*/ 467526 h 474662"/>
                    <a:gd name="connsiteX31" fmla="*/ 211939 w 982662"/>
                    <a:gd name="connsiteY31" fmla="*/ 474662 h 474662"/>
                    <a:gd name="connsiteX32" fmla="*/ 7136 w 982662"/>
                    <a:gd name="connsiteY32" fmla="*/ 474662 h 474662"/>
                    <a:gd name="connsiteX33" fmla="*/ 0 w 982662"/>
                    <a:gd name="connsiteY33" fmla="*/ 467526 h 474662"/>
                    <a:gd name="connsiteX34" fmla="*/ 0 w 982662"/>
                    <a:gd name="connsiteY34" fmla="*/ 262723 h 474662"/>
                    <a:gd name="connsiteX35" fmla="*/ 7136 w 982662"/>
                    <a:gd name="connsiteY35" fmla="*/ 255587 h 474662"/>
                    <a:gd name="connsiteX36" fmla="*/ 770723 w 982662"/>
                    <a:gd name="connsiteY36" fmla="*/ 0 h 474662"/>
                    <a:gd name="connsiteX37" fmla="*/ 975526 w 982662"/>
                    <a:gd name="connsiteY37" fmla="*/ 0 h 474662"/>
                    <a:gd name="connsiteX38" fmla="*/ 982662 w 982662"/>
                    <a:gd name="connsiteY38" fmla="*/ 7108 h 474662"/>
                    <a:gd name="connsiteX39" fmla="*/ 982662 w 982662"/>
                    <a:gd name="connsiteY39" fmla="*/ 210381 h 474662"/>
                    <a:gd name="connsiteX40" fmla="*/ 975526 w 982662"/>
                    <a:gd name="connsiteY40" fmla="*/ 217488 h 474662"/>
                    <a:gd name="connsiteX41" fmla="*/ 770723 w 982662"/>
                    <a:gd name="connsiteY41" fmla="*/ 217488 h 474662"/>
                    <a:gd name="connsiteX42" fmla="*/ 763587 w 982662"/>
                    <a:gd name="connsiteY42" fmla="*/ 210381 h 474662"/>
                    <a:gd name="connsiteX43" fmla="*/ 763587 w 982662"/>
                    <a:gd name="connsiteY43" fmla="*/ 7108 h 474662"/>
                    <a:gd name="connsiteX44" fmla="*/ 770723 w 982662"/>
                    <a:gd name="connsiteY44" fmla="*/ 0 h 474662"/>
                    <a:gd name="connsiteX45" fmla="*/ 516723 w 982662"/>
                    <a:gd name="connsiteY45" fmla="*/ 0 h 474662"/>
                    <a:gd name="connsiteX46" fmla="*/ 721526 w 982662"/>
                    <a:gd name="connsiteY46" fmla="*/ 0 h 474662"/>
                    <a:gd name="connsiteX47" fmla="*/ 728662 w 982662"/>
                    <a:gd name="connsiteY47" fmla="*/ 7108 h 474662"/>
                    <a:gd name="connsiteX48" fmla="*/ 728662 w 982662"/>
                    <a:gd name="connsiteY48" fmla="*/ 210381 h 474662"/>
                    <a:gd name="connsiteX49" fmla="*/ 721526 w 982662"/>
                    <a:gd name="connsiteY49" fmla="*/ 217488 h 474662"/>
                    <a:gd name="connsiteX50" fmla="*/ 516723 w 982662"/>
                    <a:gd name="connsiteY50" fmla="*/ 217488 h 474662"/>
                    <a:gd name="connsiteX51" fmla="*/ 509587 w 982662"/>
                    <a:gd name="connsiteY51" fmla="*/ 210381 h 474662"/>
                    <a:gd name="connsiteX52" fmla="*/ 509587 w 982662"/>
                    <a:gd name="connsiteY52" fmla="*/ 7108 h 474662"/>
                    <a:gd name="connsiteX53" fmla="*/ 516723 w 982662"/>
                    <a:gd name="connsiteY53" fmla="*/ 0 h 474662"/>
                    <a:gd name="connsiteX54" fmla="*/ 261136 w 982662"/>
                    <a:gd name="connsiteY54" fmla="*/ 0 h 474662"/>
                    <a:gd name="connsiteX55" fmla="*/ 465939 w 982662"/>
                    <a:gd name="connsiteY55" fmla="*/ 0 h 474662"/>
                    <a:gd name="connsiteX56" fmla="*/ 473075 w 982662"/>
                    <a:gd name="connsiteY56" fmla="*/ 7108 h 474662"/>
                    <a:gd name="connsiteX57" fmla="*/ 473075 w 982662"/>
                    <a:gd name="connsiteY57" fmla="*/ 210381 h 474662"/>
                    <a:gd name="connsiteX58" fmla="*/ 465939 w 982662"/>
                    <a:gd name="connsiteY58" fmla="*/ 217488 h 474662"/>
                    <a:gd name="connsiteX59" fmla="*/ 261136 w 982662"/>
                    <a:gd name="connsiteY59" fmla="*/ 217488 h 474662"/>
                    <a:gd name="connsiteX60" fmla="*/ 254000 w 982662"/>
                    <a:gd name="connsiteY60" fmla="*/ 210381 h 474662"/>
                    <a:gd name="connsiteX61" fmla="*/ 254000 w 982662"/>
                    <a:gd name="connsiteY61" fmla="*/ 7108 h 474662"/>
                    <a:gd name="connsiteX62" fmla="*/ 261136 w 982662"/>
                    <a:gd name="connsiteY62" fmla="*/ 0 h 474662"/>
                    <a:gd name="connsiteX63" fmla="*/ 7136 w 982662"/>
                    <a:gd name="connsiteY63" fmla="*/ 0 h 474662"/>
                    <a:gd name="connsiteX64" fmla="*/ 211939 w 982662"/>
                    <a:gd name="connsiteY64" fmla="*/ 0 h 474662"/>
                    <a:gd name="connsiteX65" fmla="*/ 219075 w 982662"/>
                    <a:gd name="connsiteY65" fmla="*/ 7108 h 474662"/>
                    <a:gd name="connsiteX66" fmla="*/ 219075 w 982662"/>
                    <a:gd name="connsiteY66" fmla="*/ 210381 h 474662"/>
                    <a:gd name="connsiteX67" fmla="*/ 211939 w 982662"/>
                    <a:gd name="connsiteY67" fmla="*/ 217488 h 474662"/>
                    <a:gd name="connsiteX68" fmla="*/ 7136 w 982662"/>
                    <a:gd name="connsiteY68" fmla="*/ 217488 h 474662"/>
                    <a:gd name="connsiteX69" fmla="*/ 0 w 982662"/>
                    <a:gd name="connsiteY69" fmla="*/ 210381 h 474662"/>
                    <a:gd name="connsiteX70" fmla="*/ 0 w 982662"/>
                    <a:gd name="connsiteY70" fmla="*/ 7108 h 474662"/>
                    <a:gd name="connsiteX71" fmla="*/ 7136 w 982662"/>
                    <a:gd name="connsiteY71" fmla="*/ 0 h 47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82662" h="474662">
                      <a:moveTo>
                        <a:pt x="770723" y="255587"/>
                      </a:moveTo>
                      <a:cubicBezTo>
                        <a:pt x="770723" y="255587"/>
                        <a:pt x="770723" y="255587"/>
                        <a:pt x="975526" y="255587"/>
                      </a:cubicBezTo>
                      <a:cubicBezTo>
                        <a:pt x="979808" y="255587"/>
                        <a:pt x="982662" y="258442"/>
                        <a:pt x="982662" y="262723"/>
                      </a:cubicBezTo>
                      <a:cubicBezTo>
                        <a:pt x="982662" y="262723"/>
                        <a:pt x="982662" y="262723"/>
                        <a:pt x="982662" y="467526"/>
                      </a:cubicBezTo>
                      <a:cubicBezTo>
                        <a:pt x="982662" y="471094"/>
                        <a:pt x="979808" y="474662"/>
                        <a:pt x="975526" y="474662"/>
                      </a:cubicBezTo>
                      <a:cubicBezTo>
                        <a:pt x="975526" y="474662"/>
                        <a:pt x="975526" y="474662"/>
                        <a:pt x="770723" y="474662"/>
                      </a:cubicBezTo>
                      <a:cubicBezTo>
                        <a:pt x="767155" y="474662"/>
                        <a:pt x="763587" y="471094"/>
                        <a:pt x="763587" y="467526"/>
                      </a:cubicBezTo>
                      <a:cubicBezTo>
                        <a:pt x="763587" y="467526"/>
                        <a:pt x="763587" y="467526"/>
                        <a:pt x="763587" y="262723"/>
                      </a:cubicBezTo>
                      <a:cubicBezTo>
                        <a:pt x="763587" y="258442"/>
                        <a:pt x="767155" y="255587"/>
                        <a:pt x="770723" y="255587"/>
                      </a:cubicBezTo>
                      <a:close/>
                      <a:moveTo>
                        <a:pt x="516723" y="255587"/>
                      </a:moveTo>
                      <a:cubicBezTo>
                        <a:pt x="516723" y="255587"/>
                        <a:pt x="516723" y="255587"/>
                        <a:pt x="721526" y="255587"/>
                      </a:cubicBezTo>
                      <a:cubicBezTo>
                        <a:pt x="725094" y="255587"/>
                        <a:pt x="728662" y="258442"/>
                        <a:pt x="728662" y="262723"/>
                      </a:cubicBezTo>
                      <a:cubicBezTo>
                        <a:pt x="728662" y="262723"/>
                        <a:pt x="728662" y="262723"/>
                        <a:pt x="728662" y="467526"/>
                      </a:cubicBezTo>
                      <a:cubicBezTo>
                        <a:pt x="728662" y="471094"/>
                        <a:pt x="725094" y="474662"/>
                        <a:pt x="721526" y="474662"/>
                      </a:cubicBezTo>
                      <a:cubicBezTo>
                        <a:pt x="721526" y="474662"/>
                        <a:pt x="721526" y="474662"/>
                        <a:pt x="516723" y="474662"/>
                      </a:cubicBezTo>
                      <a:cubicBezTo>
                        <a:pt x="512442" y="474662"/>
                        <a:pt x="509587" y="471094"/>
                        <a:pt x="509587" y="467526"/>
                      </a:cubicBezTo>
                      <a:cubicBezTo>
                        <a:pt x="509587" y="467526"/>
                        <a:pt x="509587" y="467526"/>
                        <a:pt x="509587" y="262723"/>
                      </a:cubicBezTo>
                      <a:cubicBezTo>
                        <a:pt x="509587" y="258442"/>
                        <a:pt x="512442" y="255587"/>
                        <a:pt x="516723" y="255587"/>
                      </a:cubicBezTo>
                      <a:close/>
                      <a:moveTo>
                        <a:pt x="261136" y="255587"/>
                      </a:moveTo>
                      <a:cubicBezTo>
                        <a:pt x="261136" y="255587"/>
                        <a:pt x="261136" y="255587"/>
                        <a:pt x="465939" y="255587"/>
                      </a:cubicBezTo>
                      <a:cubicBezTo>
                        <a:pt x="470220" y="255587"/>
                        <a:pt x="473075" y="258442"/>
                        <a:pt x="473075" y="262723"/>
                      </a:cubicBezTo>
                      <a:cubicBezTo>
                        <a:pt x="473075" y="262723"/>
                        <a:pt x="473075" y="262723"/>
                        <a:pt x="473075" y="467526"/>
                      </a:cubicBezTo>
                      <a:cubicBezTo>
                        <a:pt x="473075" y="471094"/>
                        <a:pt x="470220" y="474662"/>
                        <a:pt x="465939" y="474662"/>
                      </a:cubicBezTo>
                      <a:cubicBezTo>
                        <a:pt x="465939" y="474662"/>
                        <a:pt x="465939" y="474662"/>
                        <a:pt x="261136" y="474662"/>
                      </a:cubicBezTo>
                      <a:cubicBezTo>
                        <a:pt x="257568" y="474662"/>
                        <a:pt x="254000" y="471094"/>
                        <a:pt x="254000" y="467526"/>
                      </a:cubicBezTo>
                      <a:cubicBezTo>
                        <a:pt x="254000" y="467526"/>
                        <a:pt x="254000" y="467526"/>
                        <a:pt x="254000" y="262723"/>
                      </a:cubicBezTo>
                      <a:cubicBezTo>
                        <a:pt x="254000" y="258442"/>
                        <a:pt x="257568" y="255587"/>
                        <a:pt x="261136" y="255587"/>
                      </a:cubicBezTo>
                      <a:close/>
                      <a:moveTo>
                        <a:pt x="7136" y="255587"/>
                      </a:moveTo>
                      <a:cubicBezTo>
                        <a:pt x="7136" y="255587"/>
                        <a:pt x="7136" y="255587"/>
                        <a:pt x="211939" y="255587"/>
                      </a:cubicBezTo>
                      <a:cubicBezTo>
                        <a:pt x="215507" y="255587"/>
                        <a:pt x="219075" y="258442"/>
                        <a:pt x="219075" y="262723"/>
                      </a:cubicBezTo>
                      <a:cubicBezTo>
                        <a:pt x="219075" y="262723"/>
                        <a:pt x="219075" y="262723"/>
                        <a:pt x="219075" y="467526"/>
                      </a:cubicBezTo>
                      <a:cubicBezTo>
                        <a:pt x="219075" y="471094"/>
                        <a:pt x="215507" y="474662"/>
                        <a:pt x="211939" y="474662"/>
                      </a:cubicBezTo>
                      <a:cubicBezTo>
                        <a:pt x="211939" y="474662"/>
                        <a:pt x="211939" y="474662"/>
                        <a:pt x="7136" y="474662"/>
                      </a:cubicBezTo>
                      <a:cubicBezTo>
                        <a:pt x="2854" y="474662"/>
                        <a:pt x="0" y="471094"/>
                        <a:pt x="0" y="467526"/>
                      </a:cubicBezTo>
                      <a:cubicBezTo>
                        <a:pt x="0" y="467526"/>
                        <a:pt x="0" y="467526"/>
                        <a:pt x="0" y="262723"/>
                      </a:cubicBezTo>
                      <a:cubicBezTo>
                        <a:pt x="0" y="258442"/>
                        <a:pt x="2854" y="255587"/>
                        <a:pt x="7136" y="255587"/>
                      </a:cubicBezTo>
                      <a:close/>
                      <a:moveTo>
                        <a:pt x="770723" y="0"/>
                      </a:moveTo>
                      <a:cubicBezTo>
                        <a:pt x="770723" y="0"/>
                        <a:pt x="770723" y="0"/>
                        <a:pt x="975526" y="0"/>
                      </a:cubicBezTo>
                      <a:cubicBezTo>
                        <a:pt x="979808" y="0"/>
                        <a:pt x="982662" y="2843"/>
                        <a:pt x="982662" y="7108"/>
                      </a:cubicBezTo>
                      <a:cubicBezTo>
                        <a:pt x="982662" y="7108"/>
                        <a:pt x="982662" y="7108"/>
                        <a:pt x="982662" y="210381"/>
                      </a:cubicBezTo>
                      <a:cubicBezTo>
                        <a:pt x="982662" y="214645"/>
                        <a:pt x="979808" y="217488"/>
                        <a:pt x="975526" y="217488"/>
                      </a:cubicBezTo>
                      <a:cubicBezTo>
                        <a:pt x="975526" y="217488"/>
                        <a:pt x="975526" y="217488"/>
                        <a:pt x="770723" y="217488"/>
                      </a:cubicBezTo>
                      <a:cubicBezTo>
                        <a:pt x="767155" y="217488"/>
                        <a:pt x="763587" y="214645"/>
                        <a:pt x="763587" y="210381"/>
                      </a:cubicBezTo>
                      <a:cubicBezTo>
                        <a:pt x="763587" y="210381"/>
                        <a:pt x="763587" y="210381"/>
                        <a:pt x="763587" y="7108"/>
                      </a:cubicBezTo>
                      <a:cubicBezTo>
                        <a:pt x="763587" y="2843"/>
                        <a:pt x="767155" y="0"/>
                        <a:pt x="770723" y="0"/>
                      </a:cubicBezTo>
                      <a:close/>
                      <a:moveTo>
                        <a:pt x="516723" y="0"/>
                      </a:moveTo>
                      <a:cubicBezTo>
                        <a:pt x="516723" y="0"/>
                        <a:pt x="516723" y="0"/>
                        <a:pt x="721526" y="0"/>
                      </a:cubicBezTo>
                      <a:cubicBezTo>
                        <a:pt x="725094" y="0"/>
                        <a:pt x="728662" y="2843"/>
                        <a:pt x="728662" y="7108"/>
                      </a:cubicBezTo>
                      <a:cubicBezTo>
                        <a:pt x="728662" y="7108"/>
                        <a:pt x="728662" y="7108"/>
                        <a:pt x="728662" y="210381"/>
                      </a:cubicBezTo>
                      <a:cubicBezTo>
                        <a:pt x="728662" y="214645"/>
                        <a:pt x="725094" y="217488"/>
                        <a:pt x="721526" y="217488"/>
                      </a:cubicBezTo>
                      <a:cubicBezTo>
                        <a:pt x="721526" y="217488"/>
                        <a:pt x="721526" y="217488"/>
                        <a:pt x="516723" y="217488"/>
                      </a:cubicBezTo>
                      <a:cubicBezTo>
                        <a:pt x="512442" y="217488"/>
                        <a:pt x="509587" y="214645"/>
                        <a:pt x="509587" y="210381"/>
                      </a:cubicBezTo>
                      <a:cubicBezTo>
                        <a:pt x="509587" y="210381"/>
                        <a:pt x="509587" y="210381"/>
                        <a:pt x="509587" y="7108"/>
                      </a:cubicBezTo>
                      <a:cubicBezTo>
                        <a:pt x="509587" y="2843"/>
                        <a:pt x="512442" y="0"/>
                        <a:pt x="516723" y="0"/>
                      </a:cubicBezTo>
                      <a:close/>
                      <a:moveTo>
                        <a:pt x="261136" y="0"/>
                      </a:moveTo>
                      <a:cubicBezTo>
                        <a:pt x="261136" y="0"/>
                        <a:pt x="261136" y="0"/>
                        <a:pt x="465939" y="0"/>
                      </a:cubicBezTo>
                      <a:cubicBezTo>
                        <a:pt x="470220" y="0"/>
                        <a:pt x="473075" y="2843"/>
                        <a:pt x="473075" y="7108"/>
                      </a:cubicBezTo>
                      <a:cubicBezTo>
                        <a:pt x="473075" y="7108"/>
                        <a:pt x="473075" y="7108"/>
                        <a:pt x="473075" y="210381"/>
                      </a:cubicBezTo>
                      <a:cubicBezTo>
                        <a:pt x="473075" y="214645"/>
                        <a:pt x="470220" y="217488"/>
                        <a:pt x="465939" y="217488"/>
                      </a:cubicBezTo>
                      <a:cubicBezTo>
                        <a:pt x="465939" y="217488"/>
                        <a:pt x="465939" y="217488"/>
                        <a:pt x="261136" y="217488"/>
                      </a:cubicBezTo>
                      <a:cubicBezTo>
                        <a:pt x="257568" y="217488"/>
                        <a:pt x="254000" y="214645"/>
                        <a:pt x="254000" y="210381"/>
                      </a:cubicBezTo>
                      <a:cubicBezTo>
                        <a:pt x="254000" y="210381"/>
                        <a:pt x="254000" y="210381"/>
                        <a:pt x="254000" y="7108"/>
                      </a:cubicBezTo>
                      <a:cubicBezTo>
                        <a:pt x="254000" y="2843"/>
                        <a:pt x="257568" y="0"/>
                        <a:pt x="261136" y="0"/>
                      </a:cubicBezTo>
                      <a:close/>
                      <a:moveTo>
                        <a:pt x="7136" y="0"/>
                      </a:moveTo>
                      <a:cubicBezTo>
                        <a:pt x="7136" y="0"/>
                        <a:pt x="7136" y="0"/>
                        <a:pt x="211939" y="0"/>
                      </a:cubicBezTo>
                      <a:cubicBezTo>
                        <a:pt x="215507" y="0"/>
                        <a:pt x="219075" y="2843"/>
                        <a:pt x="219075" y="7108"/>
                      </a:cubicBezTo>
                      <a:cubicBezTo>
                        <a:pt x="219075" y="7108"/>
                        <a:pt x="219075" y="7108"/>
                        <a:pt x="219075" y="210381"/>
                      </a:cubicBezTo>
                      <a:cubicBezTo>
                        <a:pt x="219075" y="214645"/>
                        <a:pt x="215507" y="217488"/>
                        <a:pt x="211939" y="217488"/>
                      </a:cubicBezTo>
                      <a:cubicBezTo>
                        <a:pt x="211939" y="217488"/>
                        <a:pt x="211939" y="217488"/>
                        <a:pt x="7136" y="217488"/>
                      </a:cubicBezTo>
                      <a:cubicBezTo>
                        <a:pt x="2854" y="217488"/>
                        <a:pt x="0" y="214645"/>
                        <a:pt x="0" y="210381"/>
                      </a:cubicBezTo>
                      <a:cubicBezTo>
                        <a:pt x="0" y="210381"/>
                        <a:pt x="0" y="210381"/>
                        <a:pt x="0" y="7108"/>
                      </a:cubicBezTo>
                      <a:cubicBezTo>
                        <a:pt x="0" y="2843"/>
                        <a:pt x="2854" y="0"/>
                        <a:pt x="7136" y="0"/>
                      </a:cubicBezTo>
                      <a:close/>
                    </a:path>
                  </a:pathLst>
                </a:custGeom>
                <a:solidFill>
                  <a:srgbClr val="00148C">
                    <a:lumMod val="100000"/>
                  </a:srgbClr>
                </a:solidFill>
                <a:ln>
                  <a:noFill/>
                </a:ln>
              </p:spPr>
              <p:txBody>
                <a:bodyPr vert="horz" wrap="square" lIns="64008" tIns="32004" rIns="64008" bIns="32004" numCol="1" anchor="t" anchorCtr="0" compatLnSpc="1">
                  <a:prstTxWarp prst="textNoShape">
                    <a:avLst/>
                  </a:prstTxWarp>
                  <a:noAutofit/>
                </a:bodyPr>
                <a:lstStyle/>
                <a:p>
                  <a:endParaRPr lang="en-US" dirty="0"/>
                </a:p>
              </p:txBody>
            </p:sp>
            <p:sp>
              <p:nvSpPr>
                <p:cNvPr id="32" name="Freeform 24">
                  <a:extLst>
                    <a:ext uri="{FF2B5EF4-FFF2-40B4-BE49-F238E27FC236}">
                      <a16:creationId xmlns:a16="http://schemas.microsoft.com/office/drawing/2014/main" id="{627F4A16-63FF-4F5D-8AAE-B96AD92ABFAC}"/>
                    </a:ext>
                  </a:extLst>
                </p:cNvPr>
                <p:cNvSpPr>
                  <a:spLocks/>
                </p:cNvSpPr>
                <p:nvPr/>
              </p:nvSpPr>
              <p:spPr bwMode="auto">
                <a:xfrm>
                  <a:off x="5519738" y="2911475"/>
                  <a:ext cx="1154113" cy="963613"/>
                </a:xfrm>
                <a:custGeom>
                  <a:avLst/>
                  <a:gdLst>
                    <a:gd name="connsiteX0" fmla="*/ 92866 w 1154113"/>
                    <a:gd name="connsiteY0" fmla="*/ 150813 h 963613"/>
                    <a:gd name="connsiteX1" fmla="*/ 163567 w 1154113"/>
                    <a:gd name="connsiteY1" fmla="*/ 150813 h 963613"/>
                    <a:gd name="connsiteX2" fmla="*/ 163567 w 1154113"/>
                    <a:gd name="connsiteY2" fmla="*/ 211469 h 963613"/>
                    <a:gd name="connsiteX3" fmla="*/ 179278 w 1154113"/>
                    <a:gd name="connsiteY3" fmla="*/ 227168 h 963613"/>
                    <a:gd name="connsiteX4" fmla="*/ 320678 w 1154113"/>
                    <a:gd name="connsiteY4" fmla="*/ 227168 h 963613"/>
                    <a:gd name="connsiteX5" fmla="*/ 336390 w 1154113"/>
                    <a:gd name="connsiteY5" fmla="*/ 211469 h 963613"/>
                    <a:gd name="connsiteX6" fmla="*/ 336390 w 1154113"/>
                    <a:gd name="connsiteY6" fmla="*/ 150813 h 963613"/>
                    <a:gd name="connsiteX7" fmla="*/ 817723 w 1154113"/>
                    <a:gd name="connsiteY7" fmla="*/ 150813 h 963613"/>
                    <a:gd name="connsiteX8" fmla="*/ 817723 w 1154113"/>
                    <a:gd name="connsiteY8" fmla="*/ 211469 h 963613"/>
                    <a:gd name="connsiteX9" fmla="*/ 833434 w 1154113"/>
                    <a:gd name="connsiteY9" fmla="*/ 227168 h 963613"/>
                    <a:gd name="connsiteX10" fmla="*/ 974835 w 1154113"/>
                    <a:gd name="connsiteY10" fmla="*/ 227168 h 963613"/>
                    <a:gd name="connsiteX11" fmla="*/ 990546 w 1154113"/>
                    <a:gd name="connsiteY11" fmla="*/ 211469 h 963613"/>
                    <a:gd name="connsiteX12" fmla="*/ 990546 w 1154113"/>
                    <a:gd name="connsiteY12" fmla="*/ 150813 h 963613"/>
                    <a:gd name="connsiteX13" fmla="*/ 1061247 w 1154113"/>
                    <a:gd name="connsiteY13" fmla="*/ 150813 h 963613"/>
                    <a:gd name="connsiteX14" fmla="*/ 1068388 w 1154113"/>
                    <a:gd name="connsiteY14" fmla="*/ 157949 h 963613"/>
                    <a:gd name="connsiteX15" fmla="*/ 1068388 w 1154113"/>
                    <a:gd name="connsiteY15" fmla="*/ 362752 h 963613"/>
                    <a:gd name="connsiteX16" fmla="*/ 1061247 w 1154113"/>
                    <a:gd name="connsiteY16" fmla="*/ 369888 h 963613"/>
                    <a:gd name="connsiteX17" fmla="*/ 92866 w 1154113"/>
                    <a:gd name="connsiteY17" fmla="*/ 369888 h 963613"/>
                    <a:gd name="connsiteX18" fmla="*/ 85725 w 1154113"/>
                    <a:gd name="connsiteY18" fmla="*/ 362752 h 963613"/>
                    <a:gd name="connsiteX19" fmla="*/ 85725 w 1154113"/>
                    <a:gd name="connsiteY19" fmla="*/ 157949 h 963613"/>
                    <a:gd name="connsiteX20" fmla="*/ 92866 w 1154113"/>
                    <a:gd name="connsiteY20" fmla="*/ 150813 h 963613"/>
                    <a:gd name="connsiteX21" fmla="*/ 336550 w 1154113"/>
                    <a:gd name="connsiteY21" fmla="*/ 71438 h 963613"/>
                    <a:gd name="connsiteX22" fmla="*/ 817563 w 1154113"/>
                    <a:gd name="connsiteY22" fmla="*/ 71438 h 963613"/>
                    <a:gd name="connsiteX23" fmla="*/ 817563 w 1154113"/>
                    <a:gd name="connsiteY23" fmla="*/ 101601 h 963613"/>
                    <a:gd name="connsiteX24" fmla="*/ 336550 w 1154113"/>
                    <a:gd name="connsiteY24" fmla="*/ 101601 h 963613"/>
                    <a:gd name="connsiteX25" fmla="*/ 15712 w 1154113"/>
                    <a:gd name="connsiteY25" fmla="*/ 71438 h 963613"/>
                    <a:gd name="connsiteX26" fmla="*/ 163547 w 1154113"/>
                    <a:gd name="connsiteY26" fmla="*/ 71438 h 963613"/>
                    <a:gd name="connsiteX27" fmla="*/ 163547 w 1154113"/>
                    <a:gd name="connsiteY27" fmla="*/ 102843 h 963613"/>
                    <a:gd name="connsiteX28" fmla="*/ 31424 w 1154113"/>
                    <a:gd name="connsiteY28" fmla="*/ 102843 h 963613"/>
                    <a:gd name="connsiteX29" fmla="*/ 31424 w 1154113"/>
                    <a:gd name="connsiteY29" fmla="*/ 932209 h 963613"/>
                    <a:gd name="connsiteX30" fmla="*/ 1122689 w 1154113"/>
                    <a:gd name="connsiteY30" fmla="*/ 932209 h 963613"/>
                    <a:gd name="connsiteX31" fmla="*/ 1122689 w 1154113"/>
                    <a:gd name="connsiteY31" fmla="*/ 102843 h 963613"/>
                    <a:gd name="connsiteX32" fmla="*/ 990566 w 1154113"/>
                    <a:gd name="connsiteY32" fmla="*/ 102843 h 963613"/>
                    <a:gd name="connsiteX33" fmla="*/ 990566 w 1154113"/>
                    <a:gd name="connsiteY33" fmla="*/ 71438 h 963613"/>
                    <a:gd name="connsiteX34" fmla="*/ 1138401 w 1154113"/>
                    <a:gd name="connsiteY34" fmla="*/ 71438 h 963613"/>
                    <a:gd name="connsiteX35" fmla="*/ 1154113 w 1154113"/>
                    <a:gd name="connsiteY35" fmla="*/ 87140 h 963613"/>
                    <a:gd name="connsiteX36" fmla="*/ 1154113 w 1154113"/>
                    <a:gd name="connsiteY36" fmla="*/ 947911 h 963613"/>
                    <a:gd name="connsiteX37" fmla="*/ 1138401 w 1154113"/>
                    <a:gd name="connsiteY37" fmla="*/ 963613 h 963613"/>
                    <a:gd name="connsiteX38" fmla="*/ 15712 w 1154113"/>
                    <a:gd name="connsiteY38" fmla="*/ 963613 h 963613"/>
                    <a:gd name="connsiteX39" fmla="*/ 0 w 1154113"/>
                    <a:gd name="connsiteY39" fmla="*/ 947911 h 963613"/>
                    <a:gd name="connsiteX40" fmla="*/ 0 w 1154113"/>
                    <a:gd name="connsiteY40" fmla="*/ 87140 h 963613"/>
                    <a:gd name="connsiteX41" fmla="*/ 15712 w 1154113"/>
                    <a:gd name="connsiteY41" fmla="*/ 71438 h 963613"/>
                    <a:gd name="connsiteX42" fmla="*/ 856425 w 1154113"/>
                    <a:gd name="connsiteY42" fmla="*/ 0 h 963613"/>
                    <a:gd name="connsiteX43" fmla="*/ 951737 w 1154113"/>
                    <a:gd name="connsiteY43" fmla="*/ 0 h 963613"/>
                    <a:gd name="connsiteX44" fmla="*/ 958850 w 1154113"/>
                    <a:gd name="connsiteY44" fmla="*/ 7153 h 963613"/>
                    <a:gd name="connsiteX45" fmla="*/ 958850 w 1154113"/>
                    <a:gd name="connsiteY45" fmla="*/ 70095 h 963613"/>
                    <a:gd name="connsiteX46" fmla="*/ 958850 w 1154113"/>
                    <a:gd name="connsiteY46" fmla="*/ 101565 h 963613"/>
                    <a:gd name="connsiteX47" fmla="*/ 958850 w 1154113"/>
                    <a:gd name="connsiteY47" fmla="*/ 150202 h 963613"/>
                    <a:gd name="connsiteX48" fmla="*/ 958850 w 1154113"/>
                    <a:gd name="connsiteY48" fmla="*/ 188111 h 963613"/>
                    <a:gd name="connsiteX49" fmla="*/ 951737 w 1154113"/>
                    <a:gd name="connsiteY49" fmla="*/ 195263 h 963613"/>
                    <a:gd name="connsiteX50" fmla="*/ 856425 w 1154113"/>
                    <a:gd name="connsiteY50" fmla="*/ 195263 h 963613"/>
                    <a:gd name="connsiteX51" fmla="*/ 849312 w 1154113"/>
                    <a:gd name="connsiteY51" fmla="*/ 188111 h 963613"/>
                    <a:gd name="connsiteX52" fmla="*/ 849312 w 1154113"/>
                    <a:gd name="connsiteY52" fmla="*/ 150202 h 963613"/>
                    <a:gd name="connsiteX53" fmla="*/ 849312 w 1154113"/>
                    <a:gd name="connsiteY53" fmla="*/ 101565 h 963613"/>
                    <a:gd name="connsiteX54" fmla="*/ 849312 w 1154113"/>
                    <a:gd name="connsiteY54" fmla="*/ 70095 h 963613"/>
                    <a:gd name="connsiteX55" fmla="*/ 849312 w 1154113"/>
                    <a:gd name="connsiteY55" fmla="*/ 7153 h 963613"/>
                    <a:gd name="connsiteX56" fmla="*/ 856425 w 1154113"/>
                    <a:gd name="connsiteY56" fmla="*/ 0 h 963613"/>
                    <a:gd name="connsiteX57" fmla="*/ 202375 w 1154113"/>
                    <a:gd name="connsiteY57" fmla="*/ 0 h 963613"/>
                    <a:gd name="connsiteX58" fmla="*/ 297687 w 1154113"/>
                    <a:gd name="connsiteY58" fmla="*/ 0 h 963613"/>
                    <a:gd name="connsiteX59" fmla="*/ 304800 w 1154113"/>
                    <a:gd name="connsiteY59" fmla="*/ 7153 h 963613"/>
                    <a:gd name="connsiteX60" fmla="*/ 304800 w 1154113"/>
                    <a:gd name="connsiteY60" fmla="*/ 70095 h 963613"/>
                    <a:gd name="connsiteX61" fmla="*/ 304800 w 1154113"/>
                    <a:gd name="connsiteY61" fmla="*/ 101565 h 963613"/>
                    <a:gd name="connsiteX62" fmla="*/ 304800 w 1154113"/>
                    <a:gd name="connsiteY62" fmla="*/ 150202 h 963613"/>
                    <a:gd name="connsiteX63" fmla="*/ 304800 w 1154113"/>
                    <a:gd name="connsiteY63" fmla="*/ 188111 h 963613"/>
                    <a:gd name="connsiteX64" fmla="*/ 297687 w 1154113"/>
                    <a:gd name="connsiteY64" fmla="*/ 195263 h 963613"/>
                    <a:gd name="connsiteX65" fmla="*/ 202375 w 1154113"/>
                    <a:gd name="connsiteY65" fmla="*/ 195263 h 963613"/>
                    <a:gd name="connsiteX66" fmla="*/ 195262 w 1154113"/>
                    <a:gd name="connsiteY66" fmla="*/ 188111 h 963613"/>
                    <a:gd name="connsiteX67" fmla="*/ 195262 w 1154113"/>
                    <a:gd name="connsiteY67" fmla="*/ 150202 h 963613"/>
                    <a:gd name="connsiteX68" fmla="*/ 195262 w 1154113"/>
                    <a:gd name="connsiteY68" fmla="*/ 101565 h 963613"/>
                    <a:gd name="connsiteX69" fmla="*/ 195262 w 1154113"/>
                    <a:gd name="connsiteY69" fmla="*/ 70095 h 963613"/>
                    <a:gd name="connsiteX70" fmla="*/ 195262 w 1154113"/>
                    <a:gd name="connsiteY70" fmla="*/ 7153 h 963613"/>
                    <a:gd name="connsiteX71" fmla="*/ 202375 w 1154113"/>
                    <a:gd name="connsiteY71" fmla="*/ 0 h 96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154113" h="963613">
                      <a:moveTo>
                        <a:pt x="92866" y="150813"/>
                      </a:moveTo>
                      <a:cubicBezTo>
                        <a:pt x="92866" y="150813"/>
                        <a:pt x="92866" y="150813"/>
                        <a:pt x="163567" y="150813"/>
                      </a:cubicBezTo>
                      <a:lnTo>
                        <a:pt x="163567" y="211469"/>
                      </a:lnTo>
                      <a:cubicBezTo>
                        <a:pt x="163567" y="220032"/>
                        <a:pt x="170708" y="227168"/>
                        <a:pt x="179278" y="227168"/>
                      </a:cubicBezTo>
                      <a:cubicBezTo>
                        <a:pt x="179278" y="227168"/>
                        <a:pt x="179278" y="227168"/>
                        <a:pt x="320678" y="227168"/>
                      </a:cubicBezTo>
                      <a:cubicBezTo>
                        <a:pt x="329248" y="227168"/>
                        <a:pt x="336390" y="220032"/>
                        <a:pt x="336390" y="211469"/>
                      </a:cubicBezTo>
                      <a:cubicBezTo>
                        <a:pt x="336390" y="211469"/>
                        <a:pt x="336390" y="211469"/>
                        <a:pt x="336390" y="150813"/>
                      </a:cubicBezTo>
                      <a:cubicBezTo>
                        <a:pt x="336390" y="150813"/>
                        <a:pt x="336390" y="150813"/>
                        <a:pt x="817723" y="150813"/>
                      </a:cubicBezTo>
                      <a:cubicBezTo>
                        <a:pt x="817723" y="150813"/>
                        <a:pt x="817723" y="150813"/>
                        <a:pt x="817723" y="211469"/>
                      </a:cubicBezTo>
                      <a:cubicBezTo>
                        <a:pt x="817723" y="220032"/>
                        <a:pt x="824864" y="227168"/>
                        <a:pt x="833434" y="227168"/>
                      </a:cubicBezTo>
                      <a:cubicBezTo>
                        <a:pt x="833434" y="227168"/>
                        <a:pt x="833434" y="227168"/>
                        <a:pt x="974835" y="227168"/>
                      </a:cubicBezTo>
                      <a:cubicBezTo>
                        <a:pt x="983405" y="227168"/>
                        <a:pt x="990546" y="220032"/>
                        <a:pt x="990546" y="211469"/>
                      </a:cubicBezTo>
                      <a:cubicBezTo>
                        <a:pt x="990546" y="211469"/>
                        <a:pt x="990546" y="211469"/>
                        <a:pt x="990546" y="150813"/>
                      </a:cubicBezTo>
                      <a:cubicBezTo>
                        <a:pt x="990546" y="150813"/>
                        <a:pt x="990546" y="150813"/>
                        <a:pt x="1061247" y="150813"/>
                      </a:cubicBezTo>
                      <a:cubicBezTo>
                        <a:pt x="1065532" y="150813"/>
                        <a:pt x="1068388" y="154381"/>
                        <a:pt x="1068388" y="157949"/>
                      </a:cubicBezTo>
                      <a:cubicBezTo>
                        <a:pt x="1068388" y="157949"/>
                        <a:pt x="1068388" y="157949"/>
                        <a:pt x="1068388" y="362752"/>
                      </a:cubicBezTo>
                      <a:cubicBezTo>
                        <a:pt x="1068388" y="367034"/>
                        <a:pt x="1065532" y="369888"/>
                        <a:pt x="1061247" y="369888"/>
                      </a:cubicBezTo>
                      <a:cubicBezTo>
                        <a:pt x="1061247" y="369888"/>
                        <a:pt x="1061247" y="369888"/>
                        <a:pt x="92866" y="369888"/>
                      </a:cubicBezTo>
                      <a:cubicBezTo>
                        <a:pt x="88581" y="369888"/>
                        <a:pt x="85725" y="367034"/>
                        <a:pt x="85725" y="362752"/>
                      </a:cubicBezTo>
                      <a:cubicBezTo>
                        <a:pt x="85725" y="362752"/>
                        <a:pt x="85725" y="362752"/>
                        <a:pt x="85725" y="157949"/>
                      </a:cubicBezTo>
                      <a:cubicBezTo>
                        <a:pt x="85725" y="154381"/>
                        <a:pt x="88581" y="150813"/>
                        <a:pt x="92866" y="150813"/>
                      </a:cubicBezTo>
                      <a:close/>
                      <a:moveTo>
                        <a:pt x="336550" y="71438"/>
                      </a:moveTo>
                      <a:lnTo>
                        <a:pt x="817563" y="71438"/>
                      </a:lnTo>
                      <a:lnTo>
                        <a:pt x="817563" y="101601"/>
                      </a:lnTo>
                      <a:lnTo>
                        <a:pt x="336550" y="101601"/>
                      </a:lnTo>
                      <a:close/>
                      <a:moveTo>
                        <a:pt x="15712" y="71438"/>
                      </a:moveTo>
                      <a:cubicBezTo>
                        <a:pt x="15712" y="71438"/>
                        <a:pt x="15712" y="71438"/>
                        <a:pt x="163547" y="71438"/>
                      </a:cubicBezTo>
                      <a:cubicBezTo>
                        <a:pt x="163547" y="71438"/>
                        <a:pt x="163547" y="71438"/>
                        <a:pt x="163547" y="102843"/>
                      </a:cubicBezTo>
                      <a:cubicBezTo>
                        <a:pt x="163547" y="102843"/>
                        <a:pt x="163547" y="102843"/>
                        <a:pt x="31424" y="102843"/>
                      </a:cubicBezTo>
                      <a:cubicBezTo>
                        <a:pt x="31424" y="102843"/>
                        <a:pt x="31424" y="102843"/>
                        <a:pt x="31424" y="932209"/>
                      </a:cubicBezTo>
                      <a:cubicBezTo>
                        <a:pt x="31424" y="932209"/>
                        <a:pt x="31424" y="932209"/>
                        <a:pt x="1122689" y="932209"/>
                      </a:cubicBezTo>
                      <a:cubicBezTo>
                        <a:pt x="1122689" y="932209"/>
                        <a:pt x="1122689" y="932209"/>
                        <a:pt x="1122689" y="102843"/>
                      </a:cubicBezTo>
                      <a:cubicBezTo>
                        <a:pt x="1122689" y="102843"/>
                        <a:pt x="1122689" y="102843"/>
                        <a:pt x="990566" y="102843"/>
                      </a:cubicBezTo>
                      <a:cubicBezTo>
                        <a:pt x="990566" y="102843"/>
                        <a:pt x="990566" y="102843"/>
                        <a:pt x="990566" y="71438"/>
                      </a:cubicBezTo>
                      <a:cubicBezTo>
                        <a:pt x="990566" y="71438"/>
                        <a:pt x="990566" y="71438"/>
                        <a:pt x="1138401" y="71438"/>
                      </a:cubicBezTo>
                      <a:cubicBezTo>
                        <a:pt x="1146971" y="71438"/>
                        <a:pt x="1154113" y="78576"/>
                        <a:pt x="1154113" y="87140"/>
                      </a:cubicBezTo>
                      <a:cubicBezTo>
                        <a:pt x="1154113" y="87140"/>
                        <a:pt x="1154113" y="87140"/>
                        <a:pt x="1154113" y="947911"/>
                      </a:cubicBezTo>
                      <a:cubicBezTo>
                        <a:pt x="1154113" y="956476"/>
                        <a:pt x="1146971" y="963613"/>
                        <a:pt x="1138401" y="963613"/>
                      </a:cubicBezTo>
                      <a:cubicBezTo>
                        <a:pt x="1138401" y="963613"/>
                        <a:pt x="1138401" y="963613"/>
                        <a:pt x="15712" y="963613"/>
                      </a:cubicBezTo>
                      <a:cubicBezTo>
                        <a:pt x="7142" y="963613"/>
                        <a:pt x="0" y="956476"/>
                        <a:pt x="0" y="947911"/>
                      </a:cubicBezTo>
                      <a:cubicBezTo>
                        <a:pt x="0" y="947911"/>
                        <a:pt x="0" y="947911"/>
                        <a:pt x="0" y="87140"/>
                      </a:cubicBezTo>
                      <a:cubicBezTo>
                        <a:pt x="0" y="78576"/>
                        <a:pt x="7142" y="71438"/>
                        <a:pt x="15712" y="71438"/>
                      </a:cubicBezTo>
                      <a:close/>
                      <a:moveTo>
                        <a:pt x="856425" y="0"/>
                      </a:moveTo>
                      <a:cubicBezTo>
                        <a:pt x="856425" y="0"/>
                        <a:pt x="856425" y="0"/>
                        <a:pt x="951737" y="0"/>
                      </a:cubicBezTo>
                      <a:cubicBezTo>
                        <a:pt x="955294" y="0"/>
                        <a:pt x="958850" y="3576"/>
                        <a:pt x="958850" y="7153"/>
                      </a:cubicBezTo>
                      <a:cubicBezTo>
                        <a:pt x="958850" y="7153"/>
                        <a:pt x="958850" y="7153"/>
                        <a:pt x="958850" y="70095"/>
                      </a:cubicBezTo>
                      <a:cubicBezTo>
                        <a:pt x="958850" y="70095"/>
                        <a:pt x="958850" y="70095"/>
                        <a:pt x="958850" y="101565"/>
                      </a:cubicBezTo>
                      <a:cubicBezTo>
                        <a:pt x="958850" y="101565"/>
                        <a:pt x="958850" y="101565"/>
                        <a:pt x="958850" y="150202"/>
                      </a:cubicBezTo>
                      <a:cubicBezTo>
                        <a:pt x="958850" y="150202"/>
                        <a:pt x="958850" y="150202"/>
                        <a:pt x="958850" y="188111"/>
                      </a:cubicBezTo>
                      <a:cubicBezTo>
                        <a:pt x="958850" y="192402"/>
                        <a:pt x="955294" y="195263"/>
                        <a:pt x="951737" y="195263"/>
                      </a:cubicBezTo>
                      <a:cubicBezTo>
                        <a:pt x="951737" y="195263"/>
                        <a:pt x="951737" y="195263"/>
                        <a:pt x="856425" y="195263"/>
                      </a:cubicBezTo>
                      <a:cubicBezTo>
                        <a:pt x="852869" y="195263"/>
                        <a:pt x="849312" y="192402"/>
                        <a:pt x="849312" y="188111"/>
                      </a:cubicBezTo>
                      <a:cubicBezTo>
                        <a:pt x="849312" y="188111"/>
                        <a:pt x="849312" y="188111"/>
                        <a:pt x="849312" y="150202"/>
                      </a:cubicBezTo>
                      <a:cubicBezTo>
                        <a:pt x="849312" y="150202"/>
                        <a:pt x="849312" y="150202"/>
                        <a:pt x="849312" y="101565"/>
                      </a:cubicBezTo>
                      <a:cubicBezTo>
                        <a:pt x="849312" y="101565"/>
                        <a:pt x="849312" y="101565"/>
                        <a:pt x="849312" y="70095"/>
                      </a:cubicBezTo>
                      <a:cubicBezTo>
                        <a:pt x="849312" y="70095"/>
                        <a:pt x="849312" y="70095"/>
                        <a:pt x="849312" y="7153"/>
                      </a:cubicBezTo>
                      <a:cubicBezTo>
                        <a:pt x="849312" y="3576"/>
                        <a:pt x="852869" y="0"/>
                        <a:pt x="856425" y="0"/>
                      </a:cubicBezTo>
                      <a:close/>
                      <a:moveTo>
                        <a:pt x="202375" y="0"/>
                      </a:moveTo>
                      <a:cubicBezTo>
                        <a:pt x="202375" y="0"/>
                        <a:pt x="202375" y="0"/>
                        <a:pt x="297687" y="0"/>
                      </a:cubicBezTo>
                      <a:cubicBezTo>
                        <a:pt x="301243" y="0"/>
                        <a:pt x="304800" y="3576"/>
                        <a:pt x="304800" y="7153"/>
                      </a:cubicBezTo>
                      <a:cubicBezTo>
                        <a:pt x="304800" y="7153"/>
                        <a:pt x="304800" y="7153"/>
                        <a:pt x="304800" y="70095"/>
                      </a:cubicBezTo>
                      <a:cubicBezTo>
                        <a:pt x="304800" y="70095"/>
                        <a:pt x="304800" y="70095"/>
                        <a:pt x="304800" y="101565"/>
                      </a:cubicBezTo>
                      <a:cubicBezTo>
                        <a:pt x="304800" y="101565"/>
                        <a:pt x="304800" y="101565"/>
                        <a:pt x="304800" y="150202"/>
                      </a:cubicBezTo>
                      <a:cubicBezTo>
                        <a:pt x="304800" y="150202"/>
                        <a:pt x="304800" y="150202"/>
                        <a:pt x="304800" y="188111"/>
                      </a:cubicBezTo>
                      <a:cubicBezTo>
                        <a:pt x="304800" y="192402"/>
                        <a:pt x="301243" y="195263"/>
                        <a:pt x="297687" y="195263"/>
                      </a:cubicBezTo>
                      <a:cubicBezTo>
                        <a:pt x="297687" y="195263"/>
                        <a:pt x="297687" y="195263"/>
                        <a:pt x="202375" y="195263"/>
                      </a:cubicBezTo>
                      <a:cubicBezTo>
                        <a:pt x="198818" y="195263"/>
                        <a:pt x="195262" y="192402"/>
                        <a:pt x="195262" y="188111"/>
                      </a:cubicBezTo>
                      <a:cubicBezTo>
                        <a:pt x="195262" y="188111"/>
                        <a:pt x="195262" y="188111"/>
                        <a:pt x="195262" y="150202"/>
                      </a:cubicBezTo>
                      <a:cubicBezTo>
                        <a:pt x="195262" y="150202"/>
                        <a:pt x="195262" y="150202"/>
                        <a:pt x="195262" y="101565"/>
                      </a:cubicBezTo>
                      <a:cubicBezTo>
                        <a:pt x="195262" y="101565"/>
                        <a:pt x="195262" y="101565"/>
                        <a:pt x="195262" y="70095"/>
                      </a:cubicBezTo>
                      <a:cubicBezTo>
                        <a:pt x="195262" y="70095"/>
                        <a:pt x="195262" y="70095"/>
                        <a:pt x="195262" y="7153"/>
                      </a:cubicBezTo>
                      <a:cubicBezTo>
                        <a:pt x="195262" y="3576"/>
                        <a:pt x="198818" y="0"/>
                        <a:pt x="202375" y="0"/>
                      </a:cubicBezTo>
                      <a:close/>
                    </a:path>
                  </a:pathLst>
                </a:custGeom>
                <a:solidFill>
                  <a:schemeClr val="accent1">
                    <a:lumMod val="50000"/>
                  </a:schemeClr>
                </a:solidFill>
                <a:ln>
                  <a:noFill/>
                </a:ln>
              </p:spPr>
              <p:txBody>
                <a:bodyPr vert="horz" wrap="square" lIns="64008" tIns="32004" rIns="64008" bIns="32004" numCol="1" anchor="t" anchorCtr="0" compatLnSpc="1">
                  <a:prstTxWarp prst="textNoShape">
                    <a:avLst/>
                  </a:prstTxWarp>
                  <a:noAutofit/>
                </a:bodyPr>
                <a:lstStyle/>
                <a:p>
                  <a:endParaRPr lang="en-US" dirty="0"/>
                </a:p>
              </p:txBody>
            </p:sp>
          </p:grpSp>
        </p:grpSp>
        <p:grpSp>
          <p:nvGrpSpPr>
            <p:cNvPr id="24" name="Group 23">
              <a:extLst>
                <a:ext uri="{FF2B5EF4-FFF2-40B4-BE49-F238E27FC236}">
                  <a16:creationId xmlns:a16="http://schemas.microsoft.com/office/drawing/2014/main" id="{37AC0378-959D-4E9A-B8F8-935BD7ECDEB2}"/>
                </a:ext>
              </a:extLst>
            </p:cNvPr>
            <p:cNvGrpSpPr/>
            <p:nvPr/>
          </p:nvGrpSpPr>
          <p:grpSpPr>
            <a:xfrm>
              <a:off x="1220525" y="3998535"/>
              <a:ext cx="350520" cy="277077"/>
              <a:chOff x="1263168" y="4183001"/>
              <a:chExt cx="350520" cy="277077"/>
            </a:xfrm>
          </p:grpSpPr>
          <p:sp>
            <p:nvSpPr>
              <p:cNvPr id="25" name="Rectangle 24">
                <a:extLst>
                  <a:ext uri="{FF2B5EF4-FFF2-40B4-BE49-F238E27FC236}">
                    <a16:creationId xmlns:a16="http://schemas.microsoft.com/office/drawing/2014/main" id="{C9BC10A8-634A-4521-A340-DCC1EB4605E1}"/>
                  </a:ext>
                </a:extLst>
              </p:cNvPr>
              <p:cNvSpPr/>
              <p:nvPr/>
            </p:nvSpPr>
            <p:spPr>
              <a:xfrm>
                <a:off x="1263168" y="4185190"/>
                <a:ext cx="350520" cy="274888"/>
              </a:xfrm>
              <a:prstGeom prst="rect">
                <a:avLst/>
              </a:prstGeom>
              <a:solidFill>
                <a:schemeClr val="bg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32004" rIns="64008" bIns="32004"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6" name="Group 25">
                <a:extLst>
                  <a:ext uri="{FF2B5EF4-FFF2-40B4-BE49-F238E27FC236}">
                    <a16:creationId xmlns:a16="http://schemas.microsoft.com/office/drawing/2014/main" id="{364D2F34-466D-47E8-A13B-2F3B404C2362}"/>
                  </a:ext>
                </a:extLst>
              </p:cNvPr>
              <p:cNvGrpSpPr/>
              <p:nvPr/>
            </p:nvGrpSpPr>
            <p:grpSpPr>
              <a:xfrm>
                <a:off x="1264915" y="4183001"/>
                <a:ext cx="347026" cy="274888"/>
                <a:chOff x="1264915" y="4183001"/>
                <a:chExt cx="347026" cy="274888"/>
              </a:xfrm>
            </p:grpSpPr>
            <p:sp>
              <p:nvSpPr>
                <p:cNvPr id="27" name="Freeform 10">
                  <a:extLst>
                    <a:ext uri="{FF2B5EF4-FFF2-40B4-BE49-F238E27FC236}">
                      <a16:creationId xmlns:a16="http://schemas.microsoft.com/office/drawing/2014/main" id="{E56295F2-A41F-4C42-BA80-950691ECFF44}"/>
                    </a:ext>
                  </a:extLst>
                </p:cNvPr>
                <p:cNvSpPr>
                  <a:spLocks/>
                </p:cNvSpPr>
                <p:nvPr/>
              </p:nvSpPr>
              <p:spPr bwMode="auto">
                <a:xfrm>
                  <a:off x="1264915" y="4183001"/>
                  <a:ext cx="347026" cy="274888"/>
                </a:xfrm>
                <a:custGeom>
                  <a:avLst/>
                  <a:gdLst>
                    <a:gd name="connsiteX0" fmla="*/ 844550 w 1304925"/>
                    <a:gd name="connsiteY0" fmla="*/ 827088 h 931863"/>
                    <a:gd name="connsiteX1" fmla="*/ 876300 w 1304925"/>
                    <a:gd name="connsiteY1" fmla="*/ 827088 h 931863"/>
                    <a:gd name="connsiteX2" fmla="*/ 876300 w 1304925"/>
                    <a:gd name="connsiteY2" fmla="*/ 855766 h 931863"/>
                    <a:gd name="connsiteX3" fmla="*/ 860425 w 1304925"/>
                    <a:gd name="connsiteY3" fmla="*/ 871538 h 931863"/>
                    <a:gd name="connsiteX4" fmla="*/ 844550 w 1304925"/>
                    <a:gd name="connsiteY4" fmla="*/ 855766 h 931863"/>
                    <a:gd name="connsiteX5" fmla="*/ 844550 w 1304925"/>
                    <a:gd name="connsiteY5" fmla="*/ 827088 h 931863"/>
                    <a:gd name="connsiteX6" fmla="*/ 636587 w 1304925"/>
                    <a:gd name="connsiteY6" fmla="*/ 827088 h 931863"/>
                    <a:gd name="connsiteX7" fmla="*/ 668337 w 1304925"/>
                    <a:gd name="connsiteY7" fmla="*/ 827088 h 931863"/>
                    <a:gd name="connsiteX8" fmla="*/ 668337 w 1304925"/>
                    <a:gd name="connsiteY8" fmla="*/ 855766 h 931863"/>
                    <a:gd name="connsiteX9" fmla="*/ 652462 w 1304925"/>
                    <a:gd name="connsiteY9" fmla="*/ 871538 h 931863"/>
                    <a:gd name="connsiteX10" fmla="*/ 636587 w 1304925"/>
                    <a:gd name="connsiteY10" fmla="*/ 855766 h 931863"/>
                    <a:gd name="connsiteX11" fmla="*/ 636587 w 1304925"/>
                    <a:gd name="connsiteY11" fmla="*/ 827088 h 931863"/>
                    <a:gd name="connsiteX12" fmla="*/ 430212 w 1304925"/>
                    <a:gd name="connsiteY12" fmla="*/ 827088 h 931863"/>
                    <a:gd name="connsiteX13" fmla="*/ 460375 w 1304925"/>
                    <a:gd name="connsiteY13" fmla="*/ 827088 h 931863"/>
                    <a:gd name="connsiteX14" fmla="*/ 460375 w 1304925"/>
                    <a:gd name="connsiteY14" fmla="*/ 855766 h 931863"/>
                    <a:gd name="connsiteX15" fmla="*/ 445294 w 1304925"/>
                    <a:gd name="connsiteY15" fmla="*/ 871538 h 931863"/>
                    <a:gd name="connsiteX16" fmla="*/ 430212 w 1304925"/>
                    <a:gd name="connsiteY16" fmla="*/ 855766 h 931863"/>
                    <a:gd name="connsiteX17" fmla="*/ 430212 w 1304925"/>
                    <a:gd name="connsiteY17" fmla="*/ 827088 h 931863"/>
                    <a:gd name="connsiteX18" fmla="*/ 844550 w 1304925"/>
                    <a:gd name="connsiteY18" fmla="*/ 636588 h 931863"/>
                    <a:gd name="connsiteX19" fmla="*/ 876300 w 1304925"/>
                    <a:gd name="connsiteY19" fmla="*/ 636588 h 931863"/>
                    <a:gd name="connsiteX20" fmla="*/ 876300 w 1304925"/>
                    <a:gd name="connsiteY20" fmla="*/ 684213 h 931863"/>
                    <a:gd name="connsiteX21" fmla="*/ 844550 w 1304925"/>
                    <a:gd name="connsiteY21" fmla="*/ 684213 h 931863"/>
                    <a:gd name="connsiteX22" fmla="*/ 636587 w 1304925"/>
                    <a:gd name="connsiteY22" fmla="*/ 636588 h 931863"/>
                    <a:gd name="connsiteX23" fmla="*/ 668337 w 1304925"/>
                    <a:gd name="connsiteY23" fmla="*/ 636588 h 931863"/>
                    <a:gd name="connsiteX24" fmla="*/ 668337 w 1304925"/>
                    <a:gd name="connsiteY24" fmla="*/ 684213 h 931863"/>
                    <a:gd name="connsiteX25" fmla="*/ 636587 w 1304925"/>
                    <a:gd name="connsiteY25" fmla="*/ 684213 h 931863"/>
                    <a:gd name="connsiteX26" fmla="*/ 636587 w 1304925"/>
                    <a:gd name="connsiteY26" fmla="*/ 449263 h 931863"/>
                    <a:gd name="connsiteX27" fmla="*/ 668337 w 1304925"/>
                    <a:gd name="connsiteY27" fmla="*/ 449263 h 931863"/>
                    <a:gd name="connsiteX28" fmla="*/ 668337 w 1304925"/>
                    <a:gd name="connsiteY28" fmla="*/ 495301 h 931863"/>
                    <a:gd name="connsiteX29" fmla="*/ 636587 w 1304925"/>
                    <a:gd name="connsiteY29" fmla="*/ 495301 h 931863"/>
                    <a:gd name="connsiteX30" fmla="*/ 430212 w 1304925"/>
                    <a:gd name="connsiteY30" fmla="*/ 449263 h 931863"/>
                    <a:gd name="connsiteX31" fmla="*/ 460375 w 1304925"/>
                    <a:gd name="connsiteY31" fmla="*/ 449263 h 931863"/>
                    <a:gd name="connsiteX32" fmla="*/ 460375 w 1304925"/>
                    <a:gd name="connsiteY32" fmla="*/ 684213 h 931863"/>
                    <a:gd name="connsiteX33" fmla="*/ 430212 w 1304925"/>
                    <a:gd name="connsiteY33" fmla="*/ 684213 h 931863"/>
                    <a:gd name="connsiteX34" fmla="*/ 222250 w 1304925"/>
                    <a:gd name="connsiteY34" fmla="*/ 449263 h 931863"/>
                    <a:gd name="connsiteX35" fmla="*/ 254000 w 1304925"/>
                    <a:gd name="connsiteY35" fmla="*/ 449263 h 931863"/>
                    <a:gd name="connsiteX36" fmla="*/ 254000 w 1304925"/>
                    <a:gd name="connsiteY36" fmla="*/ 855819 h 931863"/>
                    <a:gd name="connsiteX37" fmla="*/ 238125 w 1304925"/>
                    <a:gd name="connsiteY37" fmla="*/ 871538 h 931863"/>
                    <a:gd name="connsiteX38" fmla="*/ 222250 w 1304925"/>
                    <a:gd name="connsiteY38" fmla="*/ 855819 h 931863"/>
                    <a:gd name="connsiteX39" fmla="*/ 222250 w 1304925"/>
                    <a:gd name="connsiteY39" fmla="*/ 449263 h 931863"/>
                    <a:gd name="connsiteX40" fmla="*/ 430212 w 1304925"/>
                    <a:gd name="connsiteY40" fmla="*/ 258763 h 931863"/>
                    <a:gd name="connsiteX41" fmla="*/ 460375 w 1304925"/>
                    <a:gd name="connsiteY41" fmla="*/ 258763 h 931863"/>
                    <a:gd name="connsiteX42" fmla="*/ 460375 w 1304925"/>
                    <a:gd name="connsiteY42" fmla="*/ 306388 h 931863"/>
                    <a:gd name="connsiteX43" fmla="*/ 430212 w 1304925"/>
                    <a:gd name="connsiteY43" fmla="*/ 306388 h 931863"/>
                    <a:gd name="connsiteX44" fmla="*/ 222250 w 1304925"/>
                    <a:gd name="connsiteY44" fmla="*/ 258763 h 931863"/>
                    <a:gd name="connsiteX45" fmla="*/ 254000 w 1304925"/>
                    <a:gd name="connsiteY45" fmla="*/ 258763 h 931863"/>
                    <a:gd name="connsiteX46" fmla="*/ 254000 w 1304925"/>
                    <a:gd name="connsiteY46" fmla="*/ 306388 h 931863"/>
                    <a:gd name="connsiteX47" fmla="*/ 222250 w 1304925"/>
                    <a:gd name="connsiteY47" fmla="*/ 306388 h 931863"/>
                    <a:gd name="connsiteX48" fmla="*/ 1066800 w 1304925"/>
                    <a:gd name="connsiteY48" fmla="*/ 61913 h 931863"/>
                    <a:gd name="connsiteX49" fmla="*/ 1082675 w 1304925"/>
                    <a:gd name="connsiteY49" fmla="*/ 77620 h 931863"/>
                    <a:gd name="connsiteX50" fmla="*/ 1082675 w 1304925"/>
                    <a:gd name="connsiteY50" fmla="*/ 855831 h 931863"/>
                    <a:gd name="connsiteX51" fmla="*/ 1066800 w 1304925"/>
                    <a:gd name="connsiteY51" fmla="*/ 871538 h 931863"/>
                    <a:gd name="connsiteX52" fmla="*/ 1050925 w 1304925"/>
                    <a:gd name="connsiteY52" fmla="*/ 855831 h 931863"/>
                    <a:gd name="connsiteX53" fmla="*/ 1050925 w 1304925"/>
                    <a:gd name="connsiteY53" fmla="*/ 77620 h 931863"/>
                    <a:gd name="connsiteX54" fmla="*/ 1066800 w 1304925"/>
                    <a:gd name="connsiteY54" fmla="*/ 61913 h 931863"/>
                    <a:gd name="connsiteX55" fmla="*/ 860425 w 1304925"/>
                    <a:gd name="connsiteY55" fmla="*/ 61913 h 931863"/>
                    <a:gd name="connsiteX56" fmla="*/ 876300 w 1304925"/>
                    <a:gd name="connsiteY56" fmla="*/ 77595 h 931863"/>
                    <a:gd name="connsiteX57" fmla="*/ 876300 w 1304925"/>
                    <a:gd name="connsiteY57" fmla="*/ 495301 h 931863"/>
                    <a:gd name="connsiteX58" fmla="*/ 844550 w 1304925"/>
                    <a:gd name="connsiteY58" fmla="*/ 495301 h 931863"/>
                    <a:gd name="connsiteX59" fmla="*/ 844550 w 1304925"/>
                    <a:gd name="connsiteY59" fmla="*/ 77595 h 931863"/>
                    <a:gd name="connsiteX60" fmla="*/ 860425 w 1304925"/>
                    <a:gd name="connsiteY60" fmla="*/ 61913 h 931863"/>
                    <a:gd name="connsiteX61" fmla="*/ 652462 w 1304925"/>
                    <a:gd name="connsiteY61" fmla="*/ 61913 h 931863"/>
                    <a:gd name="connsiteX62" fmla="*/ 668337 w 1304925"/>
                    <a:gd name="connsiteY62" fmla="*/ 77548 h 931863"/>
                    <a:gd name="connsiteX63" fmla="*/ 668337 w 1304925"/>
                    <a:gd name="connsiteY63" fmla="*/ 306388 h 931863"/>
                    <a:gd name="connsiteX64" fmla="*/ 636587 w 1304925"/>
                    <a:gd name="connsiteY64" fmla="*/ 306388 h 931863"/>
                    <a:gd name="connsiteX65" fmla="*/ 636587 w 1304925"/>
                    <a:gd name="connsiteY65" fmla="*/ 77548 h 931863"/>
                    <a:gd name="connsiteX66" fmla="*/ 652462 w 1304925"/>
                    <a:gd name="connsiteY66" fmla="*/ 61913 h 931863"/>
                    <a:gd name="connsiteX67" fmla="*/ 445294 w 1304925"/>
                    <a:gd name="connsiteY67" fmla="*/ 61913 h 931863"/>
                    <a:gd name="connsiteX68" fmla="*/ 460375 w 1304925"/>
                    <a:gd name="connsiteY68" fmla="*/ 77335 h 931863"/>
                    <a:gd name="connsiteX69" fmla="*/ 460375 w 1304925"/>
                    <a:gd name="connsiteY69" fmla="*/ 115888 h 931863"/>
                    <a:gd name="connsiteX70" fmla="*/ 430212 w 1304925"/>
                    <a:gd name="connsiteY70" fmla="*/ 115888 h 931863"/>
                    <a:gd name="connsiteX71" fmla="*/ 430212 w 1304925"/>
                    <a:gd name="connsiteY71" fmla="*/ 77335 h 931863"/>
                    <a:gd name="connsiteX72" fmla="*/ 445294 w 1304925"/>
                    <a:gd name="connsiteY72" fmla="*/ 61913 h 931863"/>
                    <a:gd name="connsiteX73" fmla="*/ 238125 w 1304925"/>
                    <a:gd name="connsiteY73" fmla="*/ 61913 h 931863"/>
                    <a:gd name="connsiteX74" fmla="*/ 254000 w 1304925"/>
                    <a:gd name="connsiteY74" fmla="*/ 77335 h 931863"/>
                    <a:gd name="connsiteX75" fmla="*/ 254000 w 1304925"/>
                    <a:gd name="connsiteY75" fmla="*/ 115888 h 931863"/>
                    <a:gd name="connsiteX76" fmla="*/ 222250 w 1304925"/>
                    <a:gd name="connsiteY76" fmla="*/ 115888 h 931863"/>
                    <a:gd name="connsiteX77" fmla="*/ 222250 w 1304925"/>
                    <a:gd name="connsiteY77" fmla="*/ 77335 h 931863"/>
                    <a:gd name="connsiteX78" fmla="*/ 238125 w 1304925"/>
                    <a:gd name="connsiteY78" fmla="*/ 61913 h 931863"/>
                    <a:gd name="connsiteX79" fmla="*/ 31750 w 1304925"/>
                    <a:gd name="connsiteY79" fmla="*/ 31750 h 931863"/>
                    <a:gd name="connsiteX80" fmla="*/ 31750 w 1304925"/>
                    <a:gd name="connsiteY80" fmla="*/ 900113 h 931863"/>
                    <a:gd name="connsiteX81" fmla="*/ 1274763 w 1304925"/>
                    <a:gd name="connsiteY81" fmla="*/ 900113 h 931863"/>
                    <a:gd name="connsiteX82" fmla="*/ 1274763 w 1304925"/>
                    <a:gd name="connsiteY82" fmla="*/ 31750 h 931863"/>
                    <a:gd name="connsiteX83" fmla="*/ 31750 w 1304925"/>
                    <a:gd name="connsiteY83" fmla="*/ 31750 h 931863"/>
                    <a:gd name="connsiteX84" fmla="*/ 15705 w 1304925"/>
                    <a:gd name="connsiteY84" fmla="*/ 0 h 931863"/>
                    <a:gd name="connsiteX85" fmla="*/ 1289220 w 1304925"/>
                    <a:gd name="connsiteY85" fmla="*/ 0 h 931863"/>
                    <a:gd name="connsiteX86" fmla="*/ 1304925 w 1304925"/>
                    <a:gd name="connsiteY86" fmla="*/ 15698 h 931863"/>
                    <a:gd name="connsiteX87" fmla="*/ 1304925 w 1304925"/>
                    <a:gd name="connsiteY87" fmla="*/ 916166 h 931863"/>
                    <a:gd name="connsiteX88" fmla="*/ 1289220 w 1304925"/>
                    <a:gd name="connsiteY88" fmla="*/ 931863 h 931863"/>
                    <a:gd name="connsiteX89" fmla="*/ 15705 w 1304925"/>
                    <a:gd name="connsiteY89" fmla="*/ 931863 h 931863"/>
                    <a:gd name="connsiteX90" fmla="*/ 0 w 1304925"/>
                    <a:gd name="connsiteY90" fmla="*/ 916166 h 931863"/>
                    <a:gd name="connsiteX91" fmla="*/ 0 w 1304925"/>
                    <a:gd name="connsiteY91" fmla="*/ 15698 h 931863"/>
                    <a:gd name="connsiteX92" fmla="*/ 15705 w 1304925"/>
                    <a:gd name="connsiteY92"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04925" h="931863">
                      <a:moveTo>
                        <a:pt x="844550" y="827088"/>
                      </a:moveTo>
                      <a:cubicBezTo>
                        <a:pt x="844550" y="827088"/>
                        <a:pt x="844550" y="827088"/>
                        <a:pt x="876300" y="827088"/>
                      </a:cubicBezTo>
                      <a:cubicBezTo>
                        <a:pt x="876300" y="827088"/>
                        <a:pt x="876300" y="827088"/>
                        <a:pt x="876300" y="855766"/>
                      </a:cubicBezTo>
                      <a:cubicBezTo>
                        <a:pt x="876300" y="865086"/>
                        <a:pt x="869084" y="871538"/>
                        <a:pt x="860425" y="871538"/>
                      </a:cubicBezTo>
                      <a:cubicBezTo>
                        <a:pt x="851766" y="871538"/>
                        <a:pt x="844550" y="865086"/>
                        <a:pt x="844550" y="855766"/>
                      </a:cubicBezTo>
                      <a:cubicBezTo>
                        <a:pt x="844550" y="855766"/>
                        <a:pt x="844550" y="855766"/>
                        <a:pt x="844550" y="827088"/>
                      </a:cubicBezTo>
                      <a:close/>
                      <a:moveTo>
                        <a:pt x="636587" y="827088"/>
                      </a:moveTo>
                      <a:cubicBezTo>
                        <a:pt x="636587" y="827088"/>
                        <a:pt x="636587" y="827088"/>
                        <a:pt x="668337" y="827088"/>
                      </a:cubicBezTo>
                      <a:cubicBezTo>
                        <a:pt x="668337" y="827088"/>
                        <a:pt x="668337" y="827088"/>
                        <a:pt x="668337" y="855766"/>
                      </a:cubicBezTo>
                      <a:cubicBezTo>
                        <a:pt x="668337" y="865086"/>
                        <a:pt x="661121" y="871538"/>
                        <a:pt x="652462" y="871538"/>
                      </a:cubicBezTo>
                      <a:cubicBezTo>
                        <a:pt x="643803" y="871538"/>
                        <a:pt x="636587" y="865086"/>
                        <a:pt x="636587" y="855766"/>
                      </a:cubicBezTo>
                      <a:cubicBezTo>
                        <a:pt x="636587" y="855766"/>
                        <a:pt x="636587" y="855766"/>
                        <a:pt x="636587" y="827088"/>
                      </a:cubicBezTo>
                      <a:close/>
                      <a:moveTo>
                        <a:pt x="430212" y="827088"/>
                      </a:moveTo>
                      <a:cubicBezTo>
                        <a:pt x="430212" y="827088"/>
                        <a:pt x="430212" y="827088"/>
                        <a:pt x="460375" y="827088"/>
                      </a:cubicBezTo>
                      <a:cubicBezTo>
                        <a:pt x="460375" y="827088"/>
                        <a:pt x="460375" y="827088"/>
                        <a:pt x="460375" y="855766"/>
                      </a:cubicBezTo>
                      <a:cubicBezTo>
                        <a:pt x="460375" y="865086"/>
                        <a:pt x="453520" y="871538"/>
                        <a:pt x="445294" y="871538"/>
                      </a:cubicBezTo>
                      <a:cubicBezTo>
                        <a:pt x="437067" y="871538"/>
                        <a:pt x="430212" y="865086"/>
                        <a:pt x="430212" y="855766"/>
                      </a:cubicBezTo>
                      <a:cubicBezTo>
                        <a:pt x="430212" y="855766"/>
                        <a:pt x="430212" y="855766"/>
                        <a:pt x="430212" y="827088"/>
                      </a:cubicBezTo>
                      <a:close/>
                      <a:moveTo>
                        <a:pt x="844550" y="636588"/>
                      </a:moveTo>
                      <a:lnTo>
                        <a:pt x="876300" y="636588"/>
                      </a:lnTo>
                      <a:lnTo>
                        <a:pt x="876300" y="684213"/>
                      </a:lnTo>
                      <a:lnTo>
                        <a:pt x="844550" y="684213"/>
                      </a:lnTo>
                      <a:close/>
                      <a:moveTo>
                        <a:pt x="636587" y="636588"/>
                      </a:moveTo>
                      <a:lnTo>
                        <a:pt x="668337" y="636588"/>
                      </a:lnTo>
                      <a:lnTo>
                        <a:pt x="668337" y="684213"/>
                      </a:lnTo>
                      <a:lnTo>
                        <a:pt x="636587" y="684213"/>
                      </a:lnTo>
                      <a:close/>
                      <a:moveTo>
                        <a:pt x="636587" y="449263"/>
                      </a:moveTo>
                      <a:lnTo>
                        <a:pt x="668337" y="449263"/>
                      </a:lnTo>
                      <a:lnTo>
                        <a:pt x="668337" y="495301"/>
                      </a:lnTo>
                      <a:lnTo>
                        <a:pt x="636587" y="495301"/>
                      </a:lnTo>
                      <a:close/>
                      <a:moveTo>
                        <a:pt x="430212" y="449263"/>
                      </a:moveTo>
                      <a:lnTo>
                        <a:pt x="460375" y="449263"/>
                      </a:lnTo>
                      <a:lnTo>
                        <a:pt x="460375" y="684213"/>
                      </a:lnTo>
                      <a:lnTo>
                        <a:pt x="430212" y="684213"/>
                      </a:lnTo>
                      <a:close/>
                      <a:moveTo>
                        <a:pt x="222250" y="449263"/>
                      </a:moveTo>
                      <a:cubicBezTo>
                        <a:pt x="222250" y="449263"/>
                        <a:pt x="222250" y="449263"/>
                        <a:pt x="254000" y="449263"/>
                      </a:cubicBezTo>
                      <a:cubicBezTo>
                        <a:pt x="254000" y="449263"/>
                        <a:pt x="254000" y="449263"/>
                        <a:pt x="254000" y="855819"/>
                      </a:cubicBezTo>
                      <a:cubicBezTo>
                        <a:pt x="254000" y="865108"/>
                        <a:pt x="246784" y="871538"/>
                        <a:pt x="238125" y="871538"/>
                      </a:cubicBezTo>
                      <a:cubicBezTo>
                        <a:pt x="229466" y="871538"/>
                        <a:pt x="222250" y="865108"/>
                        <a:pt x="222250" y="855819"/>
                      </a:cubicBezTo>
                      <a:cubicBezTo>
                        <a:pt x="222250" y="855819"/>
                        <a:pt x="222250" y="855819"/>
                        <a:pt x="222250" y="449263"/>
                      </a:cubicBezTo>
                      <a:close/>
                      <a:moveTo>
                        <a:pt x="430212" y="258763"/>
                      </a:moveTo>
                      <a:lnTo>
                        <a:pt x="460375" y="258763"/>
                      </a:lnTo>
                      <a:lnTo>
                        <a:pt x="460375" y="306388"/>
                      </a:lnTo>
                      <a:lnTo>
                        <a:pt x="430212" y="306388"/>
                      </a:lnTo>
                      <a:close/>
                      <a:moveTo>
                        <a:pt x="222250" y="258763"/>
                      </a:moveTo>
                      <a:lnTo>
                        <a:pt x="254000" y="258763"/>
                      </a:lnTo>
                      <a:lnTo>
                        <a:pt x="254000" y="306388"/>
                      </a:lnTo>
                      <a:lnTo>
                        <a:pt x="222250" y="306388"/>
                      </a:lnTo>
                      <a:close/>
                      <a:moveTo>
                        <a:pt x="1066800" y="61913"/>
                      </a:moveTo>
                      <a:cubicBezTo>
                        <a:pt x="1075459" y="61913"/>
                        <a:pt x="1082675" y="68339"/>
                        <a:pt x="1082675" y="77620"/>
                      </a:cubicBezTo>
                      <a:cubicBezTo>
                        <a:pt x="1082675" y="77620"/>
                        <a:pt x="1082675" y="77620"/>
                        <a:pt x="1082675" y="855831"/>
                      </a:cubicBezTo>
                      <a:cubicBezTo>
                        <a:pt x="1082675" y="865113"/>
                        <a:pt x="1075459" y="871538"/>
                        <a:pt x="1066800" y="871538"/>
                      </a:cubicBezTo>
                      <a:cubicBezTo>
                        <a:pt x="1058141" y="871538"/>
                        <a:pt x="1050925" y="865113"/>
                        <a:pt x="1050925" y="855831"/>
                      </a:cubicBezTo>
                      <a:cubicBezTo>
                        <a:pt x="1050925" y="855831"/>
                        <a:pt x="1050925" y="855831"/>
                        <a:pt x="1050925" y="77620"/>
                      </a:cubicBezTo>
                      <a:cubicBezTo>
                        <a:pt x="1050925" y="68339"/>
                        <a:pt x="1058141" y="61913"/>
                        <a:pt x="1066800" y="61913"/>
                      </a:cubicBezTo>
                      <a:close/>
                      <a:moveTo>
                        <a:pt x="860425" y="61913"/>
                      </a:moveTo>
                      <a:cubicBezTo>
                        <a:pt x="869084" y="61913"/>
                        <a:pt x="876300" y="68328"/>
                        <a:pt x="876300" y="77595"/>
                      </a:cubicBezTo>
                      <a:lnTo>
                        <a:pt x="876300" y="495301"/>
                      </a:lnTo>
                      <a:cubicBezTo>
                        <a:pt x="876300" y="495301"/>
                        <a:pt x="876300" y="495301"/>
                        <a:pt x="844550" y="495301"/>
                      </a:cubicBezTo>
                      <a:cubicBezTo>
                        <a:pt x="844550" y="495301"/>
                        <a:pt x="844550" y="495301"/>
                        <a:pt x="844550" y="77595"/>
                      </a:cubicBezTo>
                      <a:cubicBezTo>
                        <a:pt x="844550" y="68328"/>
                        <a:pt x="851766" y="61913"/>
                        <a:pt x="860425" y="61913"/>
                      </a:cubicBezTo>
                      <a:close/>
                      <a:moveTo>
                        <a:pt x="652462" y="61913"/>
                      </a:moveTo>
                      <a:cubicBezTo>
                        <a:pt x="661121" y="61913"/>
                        <a:pt x="668337" y="68309"/>
                        <a:pt x="668337" y="77548"/>
                      </a:cubicBezTo>
                      <a:lnTo>
                        <a:pt x="668337" y="306388"/>
                      </a:lnTo>
                      <a:cubicBezTo>
                        <a:pt x="668337" y="306388"/>
                        <a:pt x="668337" y="306388"/>
                        <a:pt x="636587" y="306388"/>
                      </a:cubicBezTo>
                      <a:cubicBezTo>
                        <a:pt x="636587" y="306388"/>
                        <a:pt x="636587" y="306388"/>
                        <a:pt x="636587" y="77548"/>
                      </a:cubicBezTo>
                      <a:cubicBezTo>
                        <a:pt x="636587" y="68309"/>
                        <a:pt x="643803" y="61913"/>
                        <a:pt x="652462" y="61913"/>
                      </a:cubicBezTo>
                      <a:close/>
                      <a:moveTo>
                        <a:pt x="445294" y="61913"/>
                      </a:moveTo>
                      <a:cubicBezTo>
                        <a:pt x="453520" y="61913"/>
                        <a:pt x="460375" y="68222"/>
                        <a:pt x="460375" y="77335"/>
                      </a:cubicBezTo>
                      <a:lnTo>
                        <a:pt x="460375" y="115888"/>
                      </a:lnTo>
                      <a:cubicBezTo>
                        <a:pt x="460375" y="115888"/>
                        <a:pt x="460375" y="115888"/>
                        <a:pt x="430212" y="115888"/>
                      </a:cubicBezTo>
                      <a:cubicBezTo>
                        <a:pt x="430212" y="115888"/>
                        <a:pt x="430212" y="115888"/>
                        <a:pt x="430212" y="77335"/>
                      </a:cubicBezTo>
                      <a:cubicBezTo>
                        <a:pt x="430212" y="68222"/>
                        <a:pt x="437067" y="61913"/>
                        <a:pt x="445294" y="61913"/>
                      </a:cubicBezTo>
                      <a:close/>
                      <a:moveTo>
                        <a:pt x="238125" y="61913"/>
                      </a:moveTo>
                      <a:cubicBezTo>
                        <a:pt x="246784" y="61913"/>
                        <a:pt x="254000" y="68222"/>
                        <a:pt x="254000" y="77335"/>
                      </a:cubicBezTo>
                      <a:lnTo>
                        <a:pt x="254000" y="115888"/>
                      </a:lnTo>
                      <a:cubicBezTo>
                        <a:pt x="254000" y="115888"/>
                        <a:pt x="254000" y="115888"/>
                        <a:pt x="222250" y="115888"/>
                      </a:cubicBezTo>
                      <a:cubicBezTo>
                        <a:pt x="222250" y="115888"/>
                        <a:pt x="222250" y="115888"/>
                        <a:pt x="222250" y="77335"/>
                      </a:cubicBezTo>
                      <a:cubicBezTo>
                        <a:pt x="222250" y="68222"/>
                        <a:pt x="229466" y="61913"/>
                        <a:pt x="238125" y="61913"/>
                      </a:cubicBezTo>
                      <a:close/>
                      <a:moveTo>
                        <a:pt x="31750" y="31750"/>
                      </a:moveTo>
                      <a:cubicBezTo>
                        <a:pt x="31750" y="900113"/>
                        <a:pt x="31750" y="900113"/>
                        <a:pt x="31750" y="900113"/>
                      </a:cubicBezTo>
                      <a:cubicBezTo>
                        <a:pt x="1274763" y="900113"/>
                        <a:pt x="1274763" y="900113"/>
                        <a:pt x="1274763" y="900113"/>
                      </a:cubicBezTo>
                      <a:cubicBezTo>
                        <a:pt x="1274763" y="31750"/>
                        <a:pt x="1274763" y="31750"/>
                        <a:pt x="1274763" y="31750"/>
                      </a:cubicBezTo>
                      <a:cubicBezTo>
                        <a:pt x="31750" y="31750"/>
                        <a:pt x="31750" y="31750"/>
                        <a:pt x="31750" y="31750"/>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lumMod val="50000"/>
                  </a:schemeClr>
                </a:solidFill>
                <a:ln>
                  <a:noFill/>
                </a:ln>
              </p:spPr>
              <p:txBody>
                <a:bodyPr vert="horz" wrap="square" lIns="64008" tIns="32004" rIns="64008" bIns="32004" numCol="1" anchor="t" anchorCtr="0" compatLnSpc="1">
                  <a:prstTxWarp prst="textNoShape">
                    <a:avLst/>
                  </a:prstTxWarp>
                  <a:noAutofit/>
                </a:bodyPr>
                <a:lstStyle/>
                <a:p>
                  <a:endParaRPr lang="en-US" dirty="0"/>
                </a:p>
              </p:txBody>
            </p:sp>
            <p:sp>
              <p:nvSpPr>
                <p:cNvPr id="28" name="Freeform 11">
                  <a:extLst>
                    <a:ext uri="{FF2B5EF4-FFF2-40B4-BE49-F238E27FC236}">
                      <a16:creationId xmlns:a16="http://schemas.microsoft.com/office/drawing/2014/main" id="{7AD2D8F4-211F-4927-8E24-76B2ECF17FE6}"/>
                    </a:ext>
                  </a:extLst>
                </p:cNvPr>
                <p:cNvSpPr>
                  <a:spLocks/>
                </p:cNvSpPr>
                <p:nvPr/>
              </p:nvSpPr>
              <p:spPr bwMode="auto">
                <a:xfrm>
                  <a:off x="1306710" y="4226551"/>
                  <a:ext cx="214464" cy="191063"/>
                </a:xfrm>
                <a:custGeom>
                  <a:avLst/>
                  <a:gdLst>
                    <a:gd name="connsiteX0" fmla="*/ 225269 w 806451"/>
                    <a:gd name="connsiteY0" fmla="*/ 568325 h 647700"/>
                    <a:gd name="connsiteX1" fmla="*/ 272424 w 806451"/>
                    <a:gd name="connsiteY1" fmla="*/ 568325 h 647700"/>
                    <a:gd name="connsiteX2" fmla="*/ 303861 w 806451"/>
                    <a:gd name="connsiteY2" fmla="*/ 568325 h 647700"/>
                    <a:gd name="connsiteX3" fmla="*/ 479621 w 806451"/>
                    <a:gd name="connsiteY3" fmla="*/ 568325 h 647700"/>
                    <a:gd name="connsiteX4" fmla="*/ 511058 w 806451"/>
                    <a:gd name="connsiteY4" fmla="*/ 568325 h 647700"/>
                    <a:gd name="connsiteX5" fmla="*/ 686819 w 806451"/>
                    <a:gd name="connsiteY5" fmla="*/ 568325 h 647700"/>
                    <a:gd name="connsiteX6" fmla="*/ 718255 w 806451"/>
                    <a:gd name="connsiteY6" fmla="*/ 568325 h 647700"/>
                    <a:gd name="connsiteX7" fmla="*/ 773270 w 806451"/>
                    <a:gd name="connsiteY7" fmla="*/ 568325 h 647700"/>
                    <a:gd name="connsiteX8" fmla="*/ 788988 w 806451"/>
                    <a:gd name="connsiteY8" fmla="*/ 584057 h 647700"/>
                    <a:gd name="connsiteX9" fmla="*/ 788988 w 806451"/>
                    <a:gd name="connsiteY9" fmla="*/ 631968 h 647700"/>
                    <a:gd name="connsiteX10" fmla="*/ 773270 w 806451"/>
                    <a:gd name="connsiteY10" fmla="*/ 647700 h 647700"/>
                    <a:gd name="connsiteX11" fmla="*/ 718255 w 806451"/>
                    <a:gd name="connsiteY11" fmla="*/ 647700 h 647700"/>
                    <a:gd name="connsiteX12" fmla="*/ 686819 w 806451"/>
                    <a:gd name="connsiteY12" fmla="*/ 647700 h 647700"/>
                    <a:gd name="connsiteX13" fmla="*/ 511058 w 806451"/>
                    <a:gd name="connsiteY13" fmla="*/ 647700 h 647700"/>
                    <a:gd name="connsiteX14" fmla="*/ 479621 w 806451"/>
                    <a:gd name="connsiteY14" fmla="*/ 647700 h 647700"/>
                    <a:gd name="connsiteX15" fmla="*/ 303861 w 806451"/>
                    <a:gd name="connsiteY15" fmla="*/ 647700 h 647700"/>
                    <a:gd name="connsiteX16" fmla="*/ 272424 w 806451"/>
                    <a:gd name="connsiteY16" fmla="*/ 647700 h 647700"/>
                    <a:gd name="connsiteX17" fmla="*/ 225269 w 806451"/>
                    <a:gd name="connsiteY17" fmla="*/ 647700 h 647700"/>
                    <a:gd name="connsiteX18" fmla="*/ 209550 w 806451"/>
                    <a:gd name="connsiteY18" fmla="*/ 631968 h 647700"/>
                    <a:gd name="connsiteX19" fmla="*/ 209550 w 806451"/>
                    <a:gd name="connsiteY19" fmla="*/ 584057 h 647700"/>
                    <a:gd name="connsiteX20" fmla="*/ 225269 w 806451"/>
                    <a:gd name="connsiteY20" fmla="*/ 568325 h 647700"/>
                    <a:gd name="connsiteX21" fmla="*/ 395150 w 806451"/>
                    <a:gd name="connsiteY21" fmla="*/ 379412 h 647700"/>
                    <a:gd name="connsiteX22" fmla="*/ 479556 w 806451"/>
                    <a:gd name="connsiteY22" fmla="*/ 379412 h 647700"/>
                    <a:gd name="connsiteX23" fmla="*/ 511030 w 806451"/>
                    <a:gd name="connsiteY23" fmla="*/ 379412 h 647700"/>
                    <a:gd name="connsiteX24" fmla="*/ 686995 w 806451"/>
                    <a:gd name="connsiteY24" fmla="*/ 379412 h 647700"/>
                    <a:gd name="connsiteX25" fmla="*/ 718469 w 806451"/>
                    <a:gd name="connsiteY25" fmla="*/ 379412 h 647700"/>
                    <a:gd name="connsiteX26" fmla="*/ 790714 w 806451"/>
                    <a:gd name="connsiteY26" fmla="*/ 379412 h 647700"/>
                    <a:gd name="connsiteX27" fmla="*/ 806451 w 806451"/>
                    <a:gd name="connsiteY27" fmla="*/ 395144 h 647700"/>
                    <a:gd name="connsiteX28" fmla="*/ 806451 w 806451"/>
                    <a:gd name="connsiteY28" fmla="*/ 443055 h 647700"/>
                    <a:gd name="connsiteX29" fmla="*/ 790714 w 806451"/>
                    <a:gd name="connsiteY29" fmla="*/ 458787 h 647700"/>
                    <a:gd name="connsiteX30" fmla="*/ 718469 w 806451"/>
                    <a:gd name="connsiteY30" fmla="*/ 458787 h 647700"/>
                    <a:gd name="connsiteX31" fmla="*/ 686995 w 806451"/>
                    <a:gd name="connsiteY31" fmla="*/ 458787 h 647700"/>
                    <a:gd name="connsiteX32" fmla="*/ 511030 w 806451"/>
                    <a:gd name="connsiteY32" fmla="*/ 458787 h 647700"/>
                    <a:gd name="connsiteX33" fmla="*/ 479556 w 806451"/>
                    <a:gd name="connsiteY33" fmla="*/ 458787 h 647700"/>
                    <a:gd name="connsiteX34" fmla="*/ 395150 w 806451"/>
                    <a:gd name="connsiteY34" fmla="*/ 458787 h 647700"/>
                    <a:gd name="connsiteX35" fmla="*/ 379413 w 806451"/>
                    <a:gd name="connsiteY35" fmla="*/ 443055 h 647700"/>
                    <a:gd name="connsiteX36" fmla="*/ 379413 w 806451"/>
                    <a:gd name="connsiteY36" fmla="*/ 395144 h 647700"/>
                    <a:gd name="connsiteX37" fmla="*/ 395150 w 806451"/>
                    <a:gd name="connsiteY37" fmla="*/ 379412 h 647700"/>
                    <a:gd name="connsiteX38" fmla="*/ 58602 w 806451"/>
                    <a:gd name="connsiteY38" fmla="*/ 190500 h 647700"/>
                    <a:gd name="connsiteX39" fmla="*/ 65041 w 806451"/>
                    <a:gd name="connsiteY39" fmla="*/ 190500 h 647700"/>
                    <a:gd name="connsiteX40" fmla="*/ 96518 w 806451"/>
                    <a:gd name="connsiteY40" fmla="*/ 190500 h 647700"/>
                    <a:gd name="connsiteX41" fmla="*/ 272506 w 806451"/>
                    <a:gd name="connsiteY41" fmla="*/ 190500 h 647700"/>
                    <a:gd name="connsiteX42" fmla="*/ 303983 w 806451"/>
                    <a:gd name="connsiteY42" fmla="*/ 190500 h 647700"/>
                    <a:gd name="connsiteX43" fmla="*/ 479971 w 806451"/>
                    <a:gd name="connsiteY43" fmla="*/ 190500 h 647700"/>
                    <a:gd name="connsiteX44" fmla="*/ 511449 w 806451"/>
                    <a:gd name="connsiteY44" fmla="*/ 190500 h 647700"/>
                    <a:gd name="connsiteX45" fmla="*/ 527187 w 806451"/>
                    <a:gd name="connsiteY45" fmla="*/ 190500 h 647700"/>
                    <a:gd name="connsiteX46" fmla="*/ 542926 w 806451"/>
                    <a:gd name="connsiteY46" fmla="*/ 206232 h 647700"/>
                    <a:gd name="connsiteX47" fmla="*/ 542926 w 806451"/>
                    <a:gd name="connsiteY47" fmla="*/ 254143 h 647700"/>
                    <a:gd name="connsiteX48" fmla="*/ 527187 w 806451"/>
                    <a:gd name="connsiteY48" fmla="*/ 269875 h 647700"/>
                    <a:gd name="connsiteX49" fmla="*/ 511449 w 806451"/>
                    <a:gd name="connsiteY49" fmla="*/ 269875 h 647700"/>
                    <a:gd name="connsiteX50" fmla="*/ 479971 w 806451"/>
                    <a:gd name="connsiteY50" fmla="*/ 269875 h 647700"/>
                    <a:gd name="connsiteX51" fmla="*/ 303983 w 806451"/>
                    <a:gd name="connsiteY51" fmla="*/ 269875 h 647700"/>
                    <a:gd name="connsiteX52" fmla="*/ 272506 w 806451"/>
                    <a:gd name="connsiteY52" fmla="*/ 269875 h 647700"/>
                    <a:gd name="connsiteX53" fmla="*/ 96518 w 806451"/>
                    <a:gd name="connsiteY53" fmla="*/ 269875 h 647700"/>
                    <a:gd name="connsiteX54" fmla="*/ 65041 w 806451"/>
                    <a:gd name="connsiteY54" fmla="*/ 269875 h 647700"/>
                    <a:gd name="connsiteX55" fmla="*/ 58602 w 806451"/>
                    <a:gd name="connsiteY55" fmla="*/ 269875 h 647700"/>
                    <a:gd name="connsiteX56" fmla="*/ 42863 w 806451"/>
                    <a:gd name="connsiteY56" fmla="*/ 254143 h 647700"/>
                    <a:gd name="connsiteX57" fmla="*/ 42863 w 806451"/>
                    <a:gd name="connsiteY57" fmla="*/ 206232 h 647700"/>
                    <a:gd name="connsiteX58" fmla="*/ 58602 w 806451"/>
                    <a:gd name="connsiteY58" fmla="*/ 190500 h 647700"/>
                    <a:gd name="connsiteX59" fmla="*/ 15716 w 806451"/>
                    <a:gd name="connsiteY59" fmla="*/ 0 h 647700"/>
                    <a:gd name="connsiteX60" fmla="*/ 65008 w 806451"/>
                    <a:gd name="connsiteY60" fmla="*/ 0 h 647700"/>
                    <a:gd name="connsiteX61" fmla="*/ 96441 w 806451"/>
                    <a:gd name="connsiteY61" fmla="*/ 0 h 647700"/>
                    <a:gd name="connsiteX62" fmla="*/ 272177 w 806451"/>
                    <a:gd name="connsiteY62" fmla="*/ 0 h 647700"/>
                    <a:gd name="connsiteX63" fmla="*/ 303610 w 806451"/>
                    <a:gd name="connsiteY63" fmla="*/ 0 h 647700"/>
                    <a:gd name="connsiteX64" fmla="*/ 355759 w 806451"/>
                    <a:gd name="connsiteY64" fmla="*/ 0 h 647700"/>
                    <a:gd name="connsiteX65" fmla="*/ 371475 w 806451"/>
                    <a:gd name="connsiteY65" fmla="*/ 15732 h 647700"/>
                    <a:gd name="connsiteX66" fmla="*/ 371475 w 806451"/>
                    <a:gd name="connsiteY66" fmla="*/ 63643 h 647700"/>
                    <a:gd name="connsiteX67" fmla="*/ 355759 w 806451"/>
                    <a:gd name="connsiteY67" fmla="*/ 79375 h 647700"/>
                    <a:gd name="connsiteX68" fmla="*/ 303610 w 806451"/>
                    <a:gd name="connsiteY68" fmla="*/ 79375 h 647700"/>
                    <a:gd name="connsiteX69" fmla="*/ 272177 w 806451"/>
                    <a:gd name="connsiteY69" fmla="*/ 79375 h 647700"/>
                    <a:gd name="connsiteX70" fmla="*/ 96441 w 806451"/>
                    <a:gd name="connsiteY70" fmla="*/ 79375 h 647700"/>
                    <a:gd name="connsiteX71" fmla="*/ 65008 w 806451"/>
                    <a:gd name="connsiteY71" fmla="*/ 79375 h 647700"/>
                    <a:gd name="connsiteX72" fmla="*/ 15716 w 806451"/>
                    <a:gd name="connsiteY72" fmla="*/ 79375 h 647700"/>
                    <a:gd name="connsiteX73" fmla="*/ 0 w 806451"/>
                    <a:gd name="connsiteY73" fmla="*/ 63643 h 647700"/>
                    <a:gd name="connsiteX74" fmla="*/ 0 w 806451"/>
                    <a:gd name="connsiteY74" fmla="*/ 15732 h 647700"/>
                    <a:gd name="connsiteX75" fmla="*/ 15716 w 806451"/>
                    <a:gd name="connsiteY75" fmla="*/ 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806451" h="647700">
                      <a:moveTo>
                        <a:pt x="225269" y="568325"/>
                      </a:moveTo>
                      <a:cubicBezTo>
                        <a:pt x="225269" y="568325"/>
                        <a:pt x="225269" y="568325"/>
                        <a:pt x="272424" y="568325"/>
                      </a:cubicBezTo>
                      <a:cubicBezTo>
                        <a:pt x="272424" y="568325"/>
                        <a:pt x="272424" y="568325"/>
                        <a:pt x="303861" y="568325"/>
                      </a:cubicBezTo>
                      <a:cubicBezTo>
                        <a:pt x="303861" y="568325"/>
                        <a:pt x="303861" y="568325"/>
                        <a:pt x="479621" y="568325"/>
                      </a:cubicBezTo>
                      <a:cubicBezTo>
                        <a:pt x="479621" y="568325"/>
                        <a:pt x="479621" y="568325"/>
                        <a:pt x="511058" y="568325"/>
                      </a:cubicBezTo>
                      <a:cubicBezTo>
                        <a:pt x="511058" y="568325"/>
                        <a:pt x="511058" y="568325"/>
                        <a:pt x="686819" y="568325"/>
                      </a:cubicBezTo>
                      <a:cubicBezTo>
                        <a:pt x="686819" y="568325"/>
                        <a:pt x="686819" y="568325"/>
                        <a:pt x="718255" y="568325"/>
                      </a:cubicBezTo>
                      <a:cubicBezTo>
                        <a:pt x="718255" y="568325"/>
                        <a:pt x="718255" y="568325"/>
                        <a:pt x="773270" y="568325"/>
                      </a:cubicBezTo>
                      <a:cubicBezTo>
                        <a:pt x="781843" y="568325"/>
                        <a:pt x="788988" y="575476"/>
                        <a:pt x="788988" y="584057"/>
                      </a:cubicBezTo>
                      <a:cubicBezTo>
                        <a:pt x="788988" y="584057"/>
                        <a:pt x="788988" y="584057"/>
                        <a:pt x="788988" y="631968"/>
                      </a:cubicBezTo>
                      <a:cubicBezTo>
                        <a:pt x="788988" y="640549"/>
                        <a:pt x="781843" y="647700"/>
                        <a:pt x="773270" y="647700"/>
                      </a:cubicBezTo>
                      <a:cubicBezTo>
                        <a:pt x="773270" y="647700"/>
                        <a:pt x="773270" y="647700"/>
                        <a:pt x="718255" y="647700"/>
                      </a:cubicBezTo>
                      <a:cubicBezTo>
                        <a:pt x="718255" y="647700"/>
                        <a:pt x="718255" y="647700"/>
                        <a:pt x="686819" y="647700"/>
                      </a:cubicBezTo>
                      <a:cubicBezTo>
                        <a:pt x="686819" y="647700"/>
                        <a:pt x="686819" y="647700"/>
                        <a:pt x="511058" y="647700"/>
                      </a:cubicBezTo>
                      <a:cubicBezTo>
                        <a:pt x="511058" y="647700"/>
                        <a:pt x="511058" y="647700"/>
                        <a:pt x="479621" y="647700"/>
                      </a:cubicBezTo>
                      <a:cubicBezTo>
                        <a:pt x="479621" y="647700"/>
                        <a:pt x="479621" y="647700"/>
                        <a:pt x="303861" y="647700"/>
                      </a:cubicBezTo>
                      <a:cubicBezTo>
                        <a:pt x="303861" y="647700"/>
                        <a:pt x="303861" y="647700"/>
                        <a:pt x="272424" y="647700"/>
                      </a:cubicBezTo>
                      <a:cubicBezTo>
                        <a:pt x="272424" y="647700"/>
                        <a:pt x="272424" y="647700"/>
                        <a:pt x="225269" y="647700"/>
                      </a:cubicBezTo>
                      <a:cubicBezTo>
                        <a:pt x="216695" y="647700"/>
                        <a:pt x="209550" y="640549"/>
                        <a:pt x="209550" y="631968"/>
                      </a:cubicBezTo>
                      <a:cubicBezTo>
                        <a:pt x="209550" y="631968"/>
                        <a:pt x="209550" y="631968"/>
                        <a:pt x="209550" y="584057"/>
                      </a:cubicBezTo>
                      <a:cubicBezTo>
                        <a:pt x="209550" y="575476"/>
                        <a:pt x="216695" y="568325"/>
                        <a:pt x="225269" y="568325"/>
                      </a:cubicBezTo>
                      <a:close/>
                      <a:moveTo>
                        <a:pt x="395150" y="379412"/>
                      </a:moveTo>
                      <a:cubicBezTo>
                        <a:pt x="395150" y="379412"/>
                        <a:pt x="395150" y="379412"/>
                        <a:pt x="479556" y="379412"/>
                      </a:cubicBezTo>
                      <a:cubicBezTo>
                        <a:pt x="479556" y="379412"/>
                        <a:pt x="479556" y="379412"/>
                        <a:pt x="511030" y="379412"/>
                      </a:cubicBezTo>
                      <a:cubicBezTo>
                        <a:pt x="511030" y="379412"/>
                        <a:pt x="511030" y="379412"/>
                        <a:pt x="686995" y="379412"/>
                      </a:cubicBezTo>
                      <a:cubicBezTo>
                        <a:pt x="686995" y="379412"/>
                        <a:pt x="686995" y="379412"/>
                        <a:pt x="718469" y="379412"/>
                      </a:cubicBezTo>
                      <a:cubicBezTo>
                        <a:pt x="718469" y="379412"/>
                        <a:pt x="718469" y="379412"/>
                        <a:pt x="790714" y="379412"/>
                      </a:cubicBezTo>
                      <a:cubicBezTo>
                        <a:pt x="799298" y="379412"/>
                        <a:pt x="806451" y="386563"/>
                        <a:pt x="806451" y="395144"/>
                      </a:cubicBezTo>
                      <a:cubicBezTo>
                        <a:pt x="806451" y="395144"/>
                        <a:pt x="806451" y="395144"/>
                        <a:pt x="806451" y="443055"/>
                      </a:cubicBezTo>
                      <a:cubicBezTo>
                        <a:pt x="806451" y="452351"/>
                        <a:pt x="799298" y="458787"/>
                        <a:pt x="790714" y="458787"/>
                      </a:cubicBezTo>
                      <a:cubicBezTo>
                        <a:pt x="790714" y="458787"/>
                        <a:pt x="790714" y="458787"/>
                        <a:pt x="718469" y="458787"/>
                      </a:cubicBezTo>
                      <a:cubicBezTo>
                        <a:pt x="718469" y="458787"/>
                        <a:pt x="718469" y="458787"/>
                        <a:pt x="686995" y="458787"/>
                      </a:cubicBezTo>
                      <a:cubicBezTo>
                        <a:pt x="686995" y="458787"/>
                        <a:pt x="686995" y="458787"/>
                        <a:pt x="511030" y="458787"/>
                      </a:cubicBezTo>
                      <a:cubicBezTo>
                        <a:pt x="511030" y="458787"/>
                        <a:pt x="511030" y="458787"/>
                        <a:pt x="479556" y="458787"/>
                      </a:cubicBezTo>
                      <a:cubicBezTo>
                        <a:pt x="479556" y="458787"/>
                        <a:pt x="479556" y="458787"/>
                        <a:pt x="395150" y="458787"/>
                      </a:cubicBezTo>
                      <a:cubicBezTo>
                        <a:pt x="385851" y="458787"/>
                        <a:pt x="379413" y="452351"/>
                        <a:pt x="379413" y="443055"/>
                      </a:cubicBezTo>
                      <a:cubicBezTo>
                        <a:pt x="379413" y="443055"/>
                        <a:pt x="379413" y="443055"/>
                        <a:pt x="379413" y="395144"/>
                      </a:cubicBezTo>
                      <a:cubicBezTo>
                        <a:pt x="379413" y="386563"/>
                        <a:pt x="385851" y="379412"/>
                        <a:pt x="395150" y="379412"/>
                      </a:cubicBezTo>
                      <a:close/>
                      <a:moveTo>
                        <a:pt x="58602" y="190500"/>
                      </a:moveTo>
                      <a:cubicBezTo>
                        <a:pt x="58602" y="190500"/>
                        <a:pt x="58602" y="190500"/>
                        <a:pt x="65041" y="190500"/>
                      </a:cubicBezTo>
                      <a:cubicBezTo>
                        <a:pt x="65041" y="190500"/>
                        <a:pt x="65041" y="190500"/>
                        <a:pt x="96518" y="190500"/>
                      </a:cubicBezTo>
                      <a:cubicBezTo>
                        <a:pt x="96518" y="190500"/>
                        <a:pt x="96518" y="190500"/>
                        <a:pt x="272506" y="190500"/>
                      </a:cubicBezTo>
                      <a:cubicBezTo>
                        <a:pt x="272506" y="190500"/>
                        <a:pt x="272506" y="190500"/>
                        <a:pt x="303983" y="190500"/>
                      </a:cubicBezTo>
                      <a:cubicBezTo>
                        <a:pt x="303983" y="190500"/>
                        <a:pt x="303983" y="190500"/>
                        <a:pt x="479971" y="190500"/>
                      </a:cubicBezTo>
                      <a:cubicBezTo>
                        <a:pt x="479971" y="190500"/>
                        <a:pt x="479971" y="190500"/>
                        <a:pt x="511449" y="190500"/>
                      </a:cubicBezTo>
                      <a:cubicBezTo>
                        <a:pt x="511449" y="190500"/>
                        <a:pt x="511449" y="190500"/>
                        <a:pt x="527187" y="190500"/>
                      </a:cubicBezTo>
                      <a:cubicBezTo>
                        <a:pt x="536488" y="190500"/>
                        <a:pt x="542926" y="197651"/>
                        <a:pt x="542926" y="206232"/>
                      </a:cubicBezTo>
                      <a:cubicBezTo>
                        <a:pt x="542926" y="206232"/>
                        <a:pt x="542926" y="206232"/>
                        <a:pt x="542926" y="254143"/>
                      </a:cubicBezTo>
                      <a:cubicBezTo>
                        <a:pt x="542926" y="262724"/>
                        <a:pt x="536488" y="269875"/>
                        <a:pt x="527187" y="269875"/>
                      </a:cubicBezTo>
                      <a:cubicBezTo>
                        <a:pt x="527187" y="269875"/>
                        <a:pt x="527187" y="269875"/>
                        <a:pt x="511449" y="269875"/>
                      </a:cubicBezTo>
                      <a:cubicBezTo>
                        <a:pt x="511449" y="269875"/>
                        <a:pt x="511449" y="269875"/>
                        <a:pt x="479971" y="269875"/>
                      </a:cubicBezTo>
                      <a:cubicBezTo>
                        <a:pt x="479971" y="269875"/>
                        <a:pt x="479971" y="269875"/>
                        <a:pt x="303983" y="269875"/>
                      </a:cubicBezTo>
                      <a:lnTo>
                        <a:pt x="272506" y="269875"/>
                      </a:lnTo>
                      <a:cubicBezTo>
                        <a:pt x="272506" y="269875"/>
                        <a:pt x="272506" y="269875"/>
                        <a:pt x="96518" y="269875"/>
                      </a:cubicBezTo>
                      <a:cubicBezTo>
                        <a:pt x="96518" y="269875"/>
                        <a:pt x="96518" y="269875"/>
                        <a:pt x="65041" y="269875"/>
                      </a:cubicBezTo>
                      <a:cubicBezTo>
                        <a:pt x="65041" y="269875"/>
                        <a:pt x="65041" y="269875"/>
                        <a:pt x="58602" y="269875"/>
                      </a:cubicBezTo>
                      <a:cubicBezTo>
                        <a:pt x="49302" y="269875"/>
                        <a:pt x="42863" y="262724"/>
                        <a:pt x="42863" y="254143"/>
                      </a:cubicBezTo>
                      <a:cubicBezTo>
                        <a:pt x="42863" y="254143"/>
                        <a:pt x="42863" y="254143"/>
                        <a:pt x="42863" y="206232"/>
                      </a:cubicBezTo>
                      <a:cubicBezTo>
                        <a:pt x="42863" y="197651"/>
                        <a:pt x="49302" y="190500"/>
                        <a:pt x="58602" y="190500"/>
                      </a:cubicBezTo>
                      <a:close/>
                      <a:moveTo>
                        <a:pt x="15716" y="0"/>
                      </a:moveTo>
                      <a:cubicBezTo>
                        <a:pt x="15716" y="0"/>
                        <a:pt x="15716" y="0"/>
                        <a:pt x="65008" y="0"/>
                      </a:cubicBezTo>
                      <a:cubicBezTo>
                        <a:pt x="65008" y="0"/>
                        <a:pt x="65008" y="0"/>
                        <a:pt x="96441" y="0"/>
                      </a:cubicBezTo>
                      <a:cubicBezTo>
                        <a:pt x="96441" y="0"/>
                        <a:pt x="96441" y="0"/>
                        <a:pt x="272177" y="0"/>
                      </a:cubicBezTo>
                      <a:cubicBezTo>
                        <a:pt x="272177" y="0"/>
                        <a:pt x="272177" y="0"/>
                        <a:pt x="303610" y="0"/>
                      </a:cubicBezTo>
                      <a:cubicBezTo>
                        <a:pt x="303610" y="0"/>
                        <a:pt x="303610" y="0"/>
                        <a:pt x="355759" y="0"/>
                      </a:cubicBezTo>
                      <a:cubicBezTo>
                        <a:pt x="364331" y="0"/>
                        <a:pt x="371475" y="7151"/>
                        <a:pt x="371475" y="15732"/>
                      </a:cubicBezTo>
                      <a:cubicBezTo>
                        <a:pt x="371475" y="15732"/>
                        <a:pt x="371475" y="15732"/>
                        <a:pt x="371475" y="63643"/>
                      </a:cubicBezTo>
                      <a:cubicBezTo>
                        <a:pt x="371475" y="72224"/>
                        <a:pt x="364331" y="79375"/>
                        <a:pt x="355759" y="79375"/>
                      </a:cubicBezTo>
                      <a:cubicBezTo>
                        <a:pt x="355759" y="79375"/>
                        <a:pt x="355759" y="79375"/>
                        <a:pt x="303610" y="79375"/>
                      </a:cubicBezTo>
                      <a:cubicBezTo>
                        <a:pt x="303610" y="79375"/>
                        <a:pt x="303610" y="79375"/>
                        <a:pt x="272177" y="79375"/>
                      </a:cubicBezTo>
                      <a:cubicBezTo>
                        <a:pt x="272177" y="79375"/>
                        <a:pt x="272177" y="79375"/>
                        <a:pt x="96441" y="79375"/>
                      </a:cubicBezTo>
                      <a:lnTo>
                        <a:pt x="65008" y="79375"/>
                      </a:lnTo>
                      <a:cubicBezTo>
                        <a:pt x="65008" y="79375"/>
                        <a:pt x="65008" y="79375"/>
                        <a:pt x="15716" y="79375"/>
                      </a:cubicBezTo>
                      <a:cubicBezTo>
                        <a:pt x="7144" y="79375"/>
                        <a:pt x="0" y="72224"/>
                        <a:pt x="0" y="63643"/>
                      </a:cubicBezTo>
                      <a:cubicBezTo>
                        <a:pt x="0" y="63643"/>
                        <a:pt x="0" y="63643"/>
                        <a:pt x="0" y="15732"/>
                      </a:cubicBezTo>
                      <a:cubicBezTo>
                        <a:pt x="0" y="7151"/>
                        <a:pt x="7144" y="0"/>
                        <a:pt x="15716" y="0"/>
                      </a:cubicBezTo>
                      <a:close/>
                    </a:path>
                  </a:pathLst>
                </a:custGeom>
                <a:solidFill>
                  <a:srgbClr val="00148C">
                    <a:lumMod val="100000"/>
                  </a:srgbClr>
                </a:solidFill>
                <a:ln>
                  <a:noFill/>
                </a:ln>
              </p:spPr>
              <p:txBody>
                <a:bodyPr vert="horz" wrap="square" lIns="64008" tIns="32004" rIns="64008" bIns="32004" numCol="1" anchor="t" anchorCtr="0" compatLnSpc="1">
                  <a:prstTxWarp prst="textNoShape">
                    <a:avLst/>
                  </a:prstTxWarp>
                  <a:noAutofit/>
                </a:bodyPr>
                <a:lstStyle/>
                <a:p>
                  <a:endParaRPr lang="en-US" dirty="0"/>
                </a:p>
              </p:txBody>
            </p:sp>
          </p:grpSp>
        </p:grpSp>
      </p:grpSp>
      <p:sp>
        <p:nvSpPr>
          <p:cNvPr id="36" name="Oval 20">
            <a:extLst>
              <a:ext uri="{FF2B5EF4-FFF2-40B4-BE49-F238E27FC236}">
                <a16:creationId xmlns:a16="http://schemas.microsoft.com/office/drawing/2014/main" id="{7C077672-EA77-469C-BF74-4A5758BD9FEE}"/>
              </a:ext>
            </a:extLst>
          </p:cNvPr>
          <p:cNvSpPr>
            <a:spLocks noChangeAspect="1" noChangeArrowheads="1"/>
          </p:cNvSpPr>
          <p:nvPr/>
        </p:nvSpPr>
        <p:spPr bwMode="auto">
          <a:xfrm>
            <a:off x="235971" y="3594434"/>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3</a:t>
            </a:r>
          </a:p>
        </p:txBody>
      </p:sp>
      <p:sp>
        <p:nvSpPr>
          <p:cNvPr id="37" name="Oval 20">
            <a:extLst>
              <a:ext uri="{FF2B5EF4-FFF2-40B4-BE49-F238E27FC236}">
                <a16:creationId xmlns:a16="http://schemas.microsoft.com/office/drawing/2014/main" id="{4A95926E-188D-45AB-A4FF-ECF97E787F2C}"/>
              </a:ext>
            </a:extLst>
          </p:cNvPr>
          <p:cNvSpPr>
            <a:spLocks noChangeAspect="1" noChangeArrowheads="1"/>
          </p:cNvSpPr>
          <p:nvPr/>
        </p:nvSpPr>
        <p:spPr bwMode="auto">
          <a:xfrm>
            <a:off x="230039" y="2602949"/>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2</a:t>
            </a:r>
          </a:p>
        </p:txBody>
      </p:sp>
      <p:sp>
        <p:nvSpPr>
          <p:cNvPr id="38" name="Oval 20">
            <a:extLst>
              <a:ext uri="{FF2B5EF4-FFF2-40B4-BE49-F238E27FC236}">
                <a16:creationId xmlns:a16="http://schemas.microsoft.com/office/drawing/2014/main" id="{10C98EA6-98BD-47EF-93B9-746A50E97F84}"/>
              </a:ext>
            </a:extLst>
          </p:cNvPr>
          <p:cNvSpPr>
            <a:spLocks noChangeAspect="1" noChangeArrowheads="1"/>
          </p:cNvSpPr>
          <p:nvPr/>
        </p:nvSpPr>
        <p:spPr bwMode="auto">
          <a:xfrm>
            <a:off x="230039" y="1484610"/>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1</a:t>
            </a:r>
          </a:p>
        </p:txBody>
      </p:sp>
      <p:sp>
        <p:nvSpPr>
          <p:cNvPr id="39" name="Oval 20">
            <a:extLst>
              <a:ext uri="{FF2B5EF4-FFF2-40B4-BE49-F238E27FC236}">
                <a16:creationId xmlns:a16="http://schemas.microsoft.com/office/drawing/2014/main" id="{6688F1DF-1F8E-403B-82DF-87C789F82275}"/>
              </a:ext>
            </a:extLst>
          </p:cNvPr>
          <p:cNvSpPr>
            <a:spLocks noChangeAspect="1" noChangeArrowheads="1"/>
          </p:cNvSpPr>
          <p:nvPr/>
        </p:nvSpPr>
        <p:spPr bwMode="auto">
          <a:xfrm>
            <a:off x="230039" y="4164726"/>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4</a:t>
            </a:r>
          </a:p>
        </p:txBody>
      </p:sp>
      <p:sp>
        <p:nvSpPr>
          <p:cNvPr id="44" name="Rectangle 43">
            <a:extLst>
              <a:ext uri="{FF2B5EF4-FFF2-40B4-BE49-F238E27FC236}">
                <a16:creationId xmlns:a16="http://schemas.microsoft.com/office/drawing/2014/main" id="{AE636985-CC8D-45BB-8644-1B67DBE297E4}"/>
              </a:ext>
            </a:extLst>
          </p:cNvPr>
          <p:cNvSpPr/>
          <p:nvPr/>
        </p:nvSpPr>
        <p:spPr>
          <a:xfrm>
            <a:off x="3830068" y="4667"/>
            <a:ext cx="1892781" cy="175142"/>
          </a:xfrm>
          <a:prstGeom prst="rect">
            <a:avLst/>
          </a:prstGeom>
          <a:solidFill>
            <a:srgbClr val="E7A1A8"/>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Work in progress</a:t>
            </a:r>
          </a:p>
        </p:txBody>
      </p:sp>
      <p:sp>
        <p:nvSpPr>
          <p:cNvPr id="33" name="Rectangle 32">
            <a:extLst>
              <a:ext uri="{FF2B5EF4-FFF2-40B4-BE49-F238E27FC236}">
                <a16:creationId xmlns:a16="http://schemas.microsoft.com/office/drawing/2014/main" id="{219B0E31-9D58-4BB6-8615-A5F39393487A}"/>
              </a:ext>
            </a:extLst>
          </p:cNvPr>
          <p:cNvSpPr/>
          <p:nvPr/>
        </p:nvSpPr>
        <p:spPr>
          <a:xfrm>
            <a:off x="1758950" y="1333500"/>
            <a:ext cx="2622550" cy="151110"/>
          </a:xfrm>
          <a:prstGeom prst="rect">
            <a:avLst/>
          </a:prstGeom>
          <a:noFill/>
          <a:ln w="9525" cap="rnd" cmpd="sng" algn="ctr">
            <a:solidFill>
              <a:srgbClr val="E8235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0" name="TextBox 39">
            <a:extLst>
              <a:ext uri="{FF2B5EF4-FFF2-40B4-BE49-F238E27FC236}">
                <a16:creationId xmlns:a16="http://schemas.microsoft.com/office/drawing/2014/main" id="{05755B3B-9A11-4969-BBED-5EF4DE71F223}"/>
              </a:ext>
            </a:extLst>
          </p:cNvPr>
          <p:cNvSpPr txBox="1"/>
          <p:nvPr/>
        </p:nvSpPr>
        <p:spPr>
          <a:xfrm>
            <a:off x="3410658" y="951855"/>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700" dirty="0">
                <a:solidFill>
                  <a:srgbClr val="E8235C"/>
                </a:solidFill>
              </a:rPr>
              <a:t>See next page</a:t>
            </a:r>
          </a:p>
        </p:txBody>
      </p:sp>
    </p:spTree>
    <p:extLst>
      <p:ext uri="{BB962C8B-B14F-4D97-AF65-F5344CB8AC3E}">
        <p14:creationId xmlns:p14="http://schemas.microsoft.com/office/powerpoint/2010/main" val="568777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920301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7611" name="think-cell Slide" r:id="rId5" imgW="286" imgH="286" progId="TCLayout.ActiveDocument.1">
                  <p:embed/>
                </p:oleObj>
              </mc:Choice>
              <mc:Fallback>
                <p:oleObj name="think-cell Slide" r:id="rId5" imgW="286" imgH="286" progId="TCLayout.ActiveDocument.1">
                  <p:embed/>
                  <p:pic>
                    <p:nvPicPr>
                      <p:cNvPr id="2" name="Object 1"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C4F1DD2-C02A-4F76-BDEC-CE3D41E6F75E}"/>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3" name="Title 2"/>
          <p:cNvSpPr>
            <a:spLocks noGrp="1"/>
          </p:cNvSpPr>
          <p:nvPr>
            <p:ph type="title"/>
          </p:nvPr>
        </p:nvSpPr>
        <p:spPr/>
        <p:txBody>
          <a:bodyPr/>
          <a:lstStyle/>
          <a:p>
            <a:r>
              <a:rPr lang="en-US" u="sng" dirty="0"/>
              <a:t>Performance analysis:</a:t>
            </a:r>
            <a:r>
              <a:rPr lang="en-US" dirty="0"/>
              <a:t> Strong NG starting point to build on</a:t>
            </a:r>
          </a:p>
        </p:txBody>
      </p:sp>
      <p:sp>
        <p:nvSpPr>
          <p:cNvPr id="4" name="Text Placeholder 3"/>
          <p:cNvSpPr>
            <a:spLocks noGrp="1"/>
          </p:cNvSpPr>
          <p:nvPr>
            <p:ph type="body" sz="quarter" idx="4294967295"/>
          </p:nvPr>
        </p:nvSpPr>
        <p:spPr>
          <a:xfrm>
            <a:off x="322779" y="1058863"/>
            <a:ext cx="3732213" cy="447675"/>
          </a:xfrm>
        </p:spPr>
        <p:txBody>
          <a:bodyPr/>
          <a:lstStyle/>
          <a:p>
            <a:r>
              <a:rPr lang="en-US" sz="1600" b="1" dirty="0" err="1">
                <a:solidFill>
                  <a:srgbClr val="00148C"/>
                </a:solidFill>
              </a:rPr>
              <a:t>NG's</a:t>
            </a:r>
            <a:r>
              <a:rPr lang="en-US" sz="1600" b="1" dirty="0">
                <a:solidFill>
                  <a:srgbClr val="00148C"/>
                </a:solidFill>
              </a:rPr>
              <a:t> starting point</a:t>
            </a:r>
            <a:endParaRPr lang="en-US" sz="1600" dirty="0">
              <a:solidFill>
                <a:srgbClr val="00148C"/>
              </a:solidFill>
              <a:latin typeface="Arial" panose="020B0604020202020204" pitchFamily="34" charset="0"/>
            </a:endParaRPr>
          </a:p>
        </p:txBody>
      </p:sp>
      <p:sp>
        <p:nvSpPr>
          <p:cNvPr id="10" name="Rectangle 9">
            <a:extLst>
              <a:ext uri="{FF2B5EF4-FFF2-40B4-BE49-F238E27FC236}">
                <a16:creationId xmlns:a16="http://schemas.microsoft.com/office/drawing/2014/main" id="{1C3EDD9B-810E-409B-B7F1-AC462B934624}"/>
              </a:ext>
            </a:extLst>
          </p:cNvPr>
          <p:cNvSpPr/>
          <p:nvPr/>
        </p:nvSpPr>
        <p:spPr>
          <a:xfrm>
            <a:off x="322780" y="3006"/>
            <a:ext cx="1730124" cy="182756"/>
          </a:xfrm>
          <a:prstGeom prst="rect">
            <a:avLst/>
          </a:prstGeom>
          <a:solidFill>
            <a:srgbClr val="E8235C"/>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bg1"/>
                </a:solidFill>
              </a:rPr>
              <a:t>Draft for discussion</a:t>
            </a:r>
          </a:p>
        </p:txBody>
      </p:sp>
      <p:sp>
        <p:nvSpPr>
          <p:cNvPr id="11" name="Text Placeholder 3">
            <a:extLst>
              <a:ext uri="{FF2B5EF4-FFF2-40B4-BE49-F238E27FC236}">
                <a16:creationId xmlns:a16="http://schemas.microsoft.com/office/drawing/2014/main" id="{5502CF3E-F43B-4187-95C8-6F928A7A17EA}"/>
              </a:ext>
            </a:extLst>
          </p:cNvPr>
          <p:cNvSpPr txBox="1">
            <a:spLocks/>
          </p:cNvSpPr>
          <p:nvPr/>
        </p:nvSpPr>
        <p:spPr>
          <a:xfrm>
            <a:off x="4986439" y="1059141"/>
            <a:ext cx="3591817" cy="447288"/>
          </a:xfrm>
          <a:prstGeom prst="rect">
            <a:avLst/>
          </a:prstGeom>
        </p:spPr>
        <p:txBody>
          <a:bodyPr vert="horz" lIns="0" tIns="0" rIns="0" bIns="0" rtlCol="0">
            <a:noAutofit/>
          </a:bodyPr>
          <a:lstStyle>
            <a:lvl1pPr marL="0" indent="0" algn="l" defTabSz="685783" rtl="0" eaLnBrk="1" latinLnBrk="0" hangingPunct="1">
              <a:lnSpc>
                <a:spcPct val="100000"/>
              </a:lnSpc>
              <a:spcBef>
                <a:spcPts val="0"/>
              </a:spcBef>
              <a:spcAft>
                <a:spcPts val="0"/>
              </a:spcAft>
              <a:buFont typeface="Arial" panose="020B0604020202020204" pitchFamily="34" charset="0"/>
              <a:buChar char="​"/>
              <a:defRPr lang="en-US" sz="1500" kern="1200">
                <a:solidFill>
                  <a:schemeClr val="tx1"/>
                </a:solidFill>
                <a:latin typeface="+mn-lt"/>
                <a:ea typeface="+mn-ea"/>
                <a:cs typeface="+mn-cs"/>
                <a:sym typeface="+mn-lt"/>
              </a:defRPr>
            </a:lvl1pPr>
            <a:lvl2pPr marL="213295" indent="-129597" algn="l" defTabSz="685783" rtl="0" eaLnBrk="1" latinLnBrk="0" hangingPunct="1">
              <a:lnSpc>
                <a:spcPct val="100000"/>
              </a:lnSpc>
              <a:spcBef>
                <a:spcPts val="0"/>
              </a:spcBef>
              <a:spcAft>
                <a:spcPts val="0"/>
              </a:spcAft>
              <a:buClr>
                <a:schemeClr val="accent1"/>
              </a:buClr>
              <a:buFont typeface="Arial" panose="020B0604020202020204" pitchFamily="34" charset="0"/>
              <a:buChar char="•"/>
              <a:defRPr lang="en-US" sz="1500" kern="1200">
                <a:solidFill>
                  <a:schemeClr val="tx1"/>
                </a:solidFill>
                <a:latin typeface="+mn-lt"/>
                <a:ea typeface="+mn-ea"/>
                <a:cs typeface="+mn-cs"/>
                <a:sym typeface="+mn-lt"/>
              </a:defRPr>
            </a:lvl2pPr>
            <a:lvl3pPr marL="383390" indent="-124197" algn="l" defTabSz="685783" rtl="0" eaLnBrk="1" latinLnBrk="0" hangingPunct="1">
              <a:lnSpc>
                <a:spcPct val="100000"/>
              </a:lnSpc>
              <a:spcBef>
                <a:spcPts val="0"/>
              </a:spcBef>
              <a:spcAft>
                <a:spcPts val="0"/>
              </a:spcAft>
              <a:buClr>
                <a:schemeClr val="accent1"/>
              </a:buClr>
              <a:buFont typeface="Trebuchet MS" panose="020B0603020202020204" pitchFamily="34" charset="0"/>
              <a:buChar char="–"/>
              <a:defRPr lang="en-US" sz="1500" kern="1200">
                <a:solidFill>
                  <a:schemeClr val="tx1"/>
                </a:solidFill>
                <a:latin typeface="+mn-lt"/>
                <a:ea typeface="+mn-ea"/>
                <a:cs typeface="+mn-cs"/>
                <a:sym typeface="+mn-lt"/>
              </a:defRPr>
            </a:lvl3pPr>
            <a:lvl4pPr marL="0" indent="0" algn="l" defTabSz="685783" rtl="0" eaLnBrk="1" latinLnBrk="0" hangingPunct="1">
              <a:lnSpc>
                <a:spcPct val="100000"/>
              </a:lnSpc>
              <a:spcBef>
                <a:spcPts val="0"/>
              </a:spcBef>
              <a:spcAft>
                <a:spcPts val="0"/>
              </a:spcAft>
              <a:buClr>
                <a:schemeClr val="tx2"/>
              </a:buClr>
              <a:buFont typeface="Arial" panose="020B0604020202020204" pitchFamily="34" charset="0"/>
              <a:buChar char="​"/>
              <a:defRPr lang="en-US" sz="21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0"/>
              </a:spcAft>
              <a:buClrTx/>
              <a:buFont typeface="Arial" panose="020B0604020202020204" pitchFamily="34" charset="0"/>
              <a:buChar char="​"/>
              <a:defRPr lang="en-US" sz="2100" b="1" kern="120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r>
              <a:rPr lang="en-US" sz="1600" b="1" dirty="0">
                <a:solidFill>
                  <a:srgbClr val="00148C"/>
                </a:solidFill>
              </a:rPr>
              <a:t>Key to build on it for MVP</a:t>
            </a:r>
          </a:p>
        </p:txBody>
      </p:sp>
      <p:sp>
        <p:nvSpPr>
          <p:cNvPr id="12" name="Text Placeholder 3">
            <a:extLst>
              <a:ext uri="{FF2B5EF4-FFF2-40B4-BE49-F238E27FC236}">
                <a16:creationId xmlns:a16="http://schemas.microsoft.com/office/drawing/2014/main" id="{C9F7B6AB-22B2-44CA-9AD3-30FB414BF0BE}"/>
              </a:ext>
            </a:extLst>
          </p:cNvPr>
          <p:cNvSpPr txBox="1">
            <a:spLocks/>
          </p:cNvSpPr>
          <p:nvPr/>
        </p:nvSpPr>
        <p:spPr>
          <a:xfrm>
            <a:off x="322779" y="1544774"/>
            <a:ext cx="3854515" cy="447288"/>
          </a:xfrm>
          <a:prstGeom prst="rect">
            <a:avLst/>
          </a:prstGeom>
        </p:spPr>
        <p:txBody>
          <a:bodyPr vert="horz" lIns="0" tIns="0" rIns="0" bIns="0" rtlCol="0">
            <a:noAutofit/>
          </a:bodyPr>
          <a:lstStyle>
            <a:lvl1pPr marL="0" indent="0" algn="l" defTabSz="685783" rtl="0" eaLnBrk="1" latinLnBrk="0" hangingPunct="1">
              <a:lnSpc>
                <a:spcPct val="100000"/>
              </a:lnSpc>
              <a:spcBef>
                <a:spcPts val="0"/>
              </a:spcBef>
              <a:spcAft>
                <a:spcPts val="0"/>
              </a:spcAft>
              <a:buFont typeface="Arial" panose="020B0604020202020204" pitchFamily="34" charset="0"/>
              <a:buChar char="​"/>
              <a:defRPr lang="en-US" sz="1500" kern="1200">
                <a:solidFill>
                  <a:schemeClr val="tx1"/>
                </a:solidFill>
                <a:latin typeface="+mn-lt"/>
                <a:ea typeface="+mn-ea"/>
                <a:cs typeface="+mn-cs"/>
                <a:sym typeface="+mn-lt"/>
              </a:defRPr>
            </a:lvl1pPr>
            <a:lvl2pPr marL="213295" indent="-129597" algn="l" defTabSz="685783" rtl="0" eaLnBrk="1" latinLnBrk="0" hangingPunct="1">
              <a:lnSpc>
                <a:spcPct val="100000"/>
              </a:lnSpc>
              <a:spcBef>
                <a:spcPts val="0"/>
              </a:spcBef>
              <a:spcAft>
                <a:spcPts val="0"/>
              </a:spcAft>
              <a:buClr>
                <a:schemeClr val="accent1"/>
              </a:buClr>
              <a:buFont typeface="Arial" panose="020B0604020202020204" pitchFamily="34" charset="0"/>
              <a:buChar char="•"/>
              <a:defRPr lang="en-US" sz="1500" kern="1200">
                <a:solidFill>
                  <a:schemeClr val="tx1"/>
                </a:solidFill>
                <a:latin typeface="+mn-lt"/>
                <a:ea typeface="+mn-ea"/>
                <a:cs typeface="+mn-cs"/>
                <a:sym typeface="+mn-lt"/>
              </a:defRPr>
            </a:lvl2pPr>
            <a:lvl3pPr marL="383390" indent="-124197" algn="l" defTabSz="685783" rtl="0" eaLnBrk="1" latinLnBrk="0" hangingPunct="1">
              <a:lnSpc>
                <a:spcPct val="100000"/>
              </a:lnSpc>
              <a:spcBef>
                <a:spcPts val="0"/>
              </a:spcBef>
              <a:spcAft>
                <a:spcPts val="0"/>
              </a:spcAft>
              <a:buClr>
                <a:schemeClr val="accent1"/>
              </a:buClr>
              <a:buFont typeface="Trebuchet MS" panose="020B0603020202020204" pitchFamily="34" charset="0"/>
              <a:buChar char="–"/>
              <a:defRPr lang="en-US" sz="1500" kern="1200">
                <a:solidFill>
                  <a:schemeClr val="tx1"/>
                </a:solidFill>
                <a:latin typeface="+mn-lt"/>
                <a:ea typeface="+mn-ea"/>
                <a:cs typeface="+mn-cs"/>
                <a:sym typeface="+mn-lt"/>
              </a:defRPr>
            </a:lvl3pPr>
            <a:lvl4pPr marL="0" indent="0" algn="l" defTabSz="685783" rtl="0" eaLnBrk="1" latinLnBrk="0" hangingPunct="1">
              <a:lnSpc>
                <a:spcPct val="100000"/>
              </a:lnSpc>
              <a:spcBef>
                <a:spcPts val="0"/>
              </a:spcBef>
              <a:spcAft>
                <a:spcPts val="0"/>
              </a:spcAft>
              <a:buClr>
                <a:schemeClr val="tx2"/>
              </a:buClr>
              <a:buFont typeface="Arial" panose="020B0604020202020204" pitchFamily="34" charset="0"/>
              <a:buChar char="​"/>
              <a:defRPr lang="en-US" sz="21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0"/>
              </a:spcAft>
              <a:buClrTx/>
              <a:buFont typeface="Arial" panose="020B0604020202020204" pitchFamily="34" charset="0"/>
              <a:buChar char="​"/>
              <a:defRPr lang="en-US" sz="2100" b="1" kern="120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r>
              <a:rPr lang="en-US" sz="1200" b="1" dirty="0">
                <a:solidFill>
                  <a:srgbClr val="55555A"/>
                </a:solidFill>
                <a:latin typeface="Arial" panose="020B0604020202020204" pitchFamily="34" charset="0"/>
              </a:rPr>
              <a:t>Asset maturity team have started on risk modelling journey, towards ISO 55000</a:t>
            </a:r>
          </a:p>
          <a:p>
            <a:endParaRPr lang="en-US" sz="1200" dirty="0">
              <a:solidFill>
                <a:srgbClr val="55555A"/>
              </a:solidFill>
              <a:latin typeface="Arial" panose="020B0604020202020204" pitchFamily="34" charset="0"/>
            </a:endParaRPr>
          </a:p>
          <a:p>
            <a:pPr marL="194400" lvl="1" indent="-129600">
              <a:buClr>
                <a:srgbClr val="00148C">
                  <a:lumMod val="100000"/>
                </a:srgbClr>
              </a:buClr>
              <a:buSzPct val="100000"/>
              <a:buFont typeface="Trebuchet MS" panose="020B0603020202020204" pitchFamily="34" charset="0"/>
              <a:buChar char="•"/>
            </a:pPr>
            <a:r>
              <a:rPr lang="en-US" sz="1200" dirty="0">
                <a:solidFill>
                  <a:srgbClr val="55555A">
                    <a:lumMod val="100000"/>
                  </a:srgbClr>
                </a:solidFill>
                <a:latin typeface="Arial" panose="020B0604020202020204" pitchFamily="34" charset="0"/>
              </a:rPr>
              <a:t>Developed project impact / criticality framework focused on substations and T-lines</a:t>
            </a:r>
          </a:p>
          <a:p>
            <a:pPr marL="388800" lvl="2" indent="-129600">
              <a:buClr>
                <a:srgbClr val="00148C">
                  <a:lumMod val="100000"/>
                </a:srgbClr>
              </a:buClr>
              <a:buSzPct val="100000"/>
              <a:buFont typeface="Trebuchet MS" panose="020B0603020202020204" pitchFamily="34" charset="0"/>
              <a:buChar char="–"/>
            </a:pPr>
            <a:r>
              <a:rPr lang="en-US" sz="1200" dirty="0">
                <a:solidFill>
                  <a:srgbClr val="55555A">
                    <a:lumMod val="100000"/>
                  </a:srgbClr>
                </a:solidFill>
                <a:latin typeface="Arial" panose="020B0604020202020204" pitchFamily="34" charset="0"/>
              </a:rPr>
              <a:t>All manual except network criticality. Aiming to make it more data-driven</a:t>
            </a:r>
          </a:p>
          <a:p>
            <a:pPr marL="194400" lvl="1" indent="-129600">
              <a:buClr>
                <a:srgbClr val="00148C">
                  <a:lumMod val="100000"/>
                </a:srgbClr>
              </a:buClr>
              <a:buSzPct val="100000"/>
              <a:buFont typeface="Trebuchet MS" panose="020B0603020202020204" pitchFamily="34" charset="0"/>
              <a:buChar char="•"/>
            </a:pPr>
            <a:endParaRPr lang="en-US" sz="1200" dirty="0">
              <a:solidFill>
                <a:srgbClr val="55555A">
                  <a:lumMod val="100000"/>
                </a:srgbClr>
              </a:solidFill>
              <a:latin typeface="Arial" panose="020B0604020202020204" pitchFamily="34" charset="0"/>
            </a:endParaRPr>
          </a:p>
          <a:p>
            <a:pPr marL="194400" lvl="1" indent="-129600">
              <a:buClr>
                <a:srgbClr val="00148C">
                  <a:lumMod val="100000"/>
                </a:srgbClr>
              </a:buClr>
              <a:buSzPct val="100000"/>
              <a:buFont typeface="Trebuchet MS" panose="020B0603020202020204" pitchFamily="34" charset="0"/>
              <a:buChar char="•"/>
            </a:pPr>
            <a:r>
              <a:rPr lang="en-US" sz="1200" dirty="0">
                <a:solidFill>
                  <a:srgbClr val="55555A">
                    <a:lumMod val="100000"/>
                  </a:srgbClr>
                </a:solidFill>
                <a:latin typeface="Arial" panose="020B0604020202020204" pitchFamily="34" charset="0"/>
              </a:rPr>
              <a:t>Risk / predictive asset health models developed for targeted critical asset classes</a:t>
            </a:r>
          </a:p>
          <a:p>
            <a:pPr marL="194400" lvl="1" indent="-129600">
              <a:buClr>
                <a:srgbClr val="00148C">
                  <a:lumMod val="100000"/>
                </a:srgbClr>
              </a:buClr>
              <a:buSzPct val="100000"/>
              <a:buFont typeface="Trebuchet MS" panose="020B0603020202020204" pitchFamily="34" charset="0"/>
              <a:buChar char="•"/>
            </a:pPr>
            <a:endParaRPr lang="en-US" sz="1200" dirty="0">
              <a:solidFill>
                <a:srgbClr val="55555A">
                  <a:lumMod val="100000"/>
                </a:srgbClr>
              </a:solidFill>
              <a:latin typeface="Arial" panose="020B0604020202020204" pitchFamily="34" charset="0"/>
            </a:endParaRPr>
          </a:p>
          <a:p>
            <a:pPr marL="194400" lvl="1" indent="-129600">
              <a:buClr>
                <a:srgbClr val="00148C">
                  <a:lumMod val="100000"/>
                </a:srgbClr>
              </a:buClr>
              <a:buSzPct val="100000"/>
              <a:buFont typeface="Trebuchet MS" panose="020B0603020202020204" pitchFamily="34" charset="0"/>
              <a:buChar char="•"/>
            </a:pPr>
            <a:r>
              <a:rPr lang="en-US" sz="1200" dirty="0">
                <a:solidFill>
                  <a:srgbClr val="55555A">
                    <a:lumMod val="100000"/>
                  </a:srgbClr>
                </a:solidFill>
                <a:latin typeface="Arial" panose="020B0604020202020204" pitchFamily="34" charset="0"/>
              </a:rPr>
              <a:t>No asset health models for D-lines. Criticality framework definition for D-line at the start of a journey</a:t>
            </a:r>
          </a:p>
          <a:p>
            <a:pPr marL="194400" lvl="1" indent="-129600">
              <a:buClr>
                <a:srgbClr val="00148C">
                  <a:lumMod val="100000"/>
                </a:srgbClr>
              </a:buClr>
              <a:buSzPct val="100000"/>
              <a:buFont typeface="Trebuchet MS" panose="020B0603020202020204" pitchFamily="34" charset="0"/>
              <a:buChar char="•"/>
            </a:pPr>
            <a:endParaRPr lang="en-US" sz="1200" dirty="0">
              <a:solidFill>
                <a:srgbClr val="55555A">
                  <a:lumMod val="100000"/>
                </a:srgbClr>
              </a:solidFill>
              <a:latin typeface="Arial" panose="020B0604020202020204" pitchFamily="34" charset="0"/>
            </a:endParaRPr>
          </a:p>
          <a:p>
            <a:pPr marL="194400" lvl="1" indent="-129600">
              <a:buClr>
                <a:srgbClr val="00148C">
                  <a:lumMod val="100000"/>
                </a:srgbClr>
              </a:buClr>
              <a:buSzPct val="100000"/>
              <a:buFont typeface="Trebuchet MS" panose="020B0603020202020204" pitchFamily="34" charset="0"/>
              <a:buChar char="•"/>
            </a:pPr>
            <a:r>
              <a:rPr lang="en-US" sz="1200" dirty="0">
                <a:solidFill>
                  <a:srgbClr val="55555A">
                    <a:lumMod val="100000"/>
                  </a:srgbClr>
                </a:solidFill>
                <a:latin typeface="Arial" panose="020B0604020202020204" pitchFamily="34" charset="0"/>
              </a:rPr>
              <a:t>Defined integrated risk scoring to assess risk impact of changes in capital portfolio. Not currently planning to use as single project prioritization framework</a:t>
            </a:r>
          </a:p>
          <a:p>
            <a:pPr marL="194400" lvl="1" indent="-129600">
              <a:buClr>
                <a:srgbClr val="00148C">
                  <a:lumMod val="100000"/>
                </a:srgbClr>
              </a:buClr>
              <a:buSzPct val="100000"/>
              <a:buFont typeface="Trebuchet MS" panose="020B0603020202020204" pitchFamily="34" charset="0"/>
              <a:buChar char="•"/>
            </a:pPr>
            <a:endParaRPr lang="en-US" sz="1200" dirty="0">
              <a:solidFill>
                <a:srgbClr val="55555A">
                  <a:lumMod val="100000"/>
                </a:srgbClr>
              </a:solidFill>
              <a:latin typeface="Arial" panose="020B0604020202020204" pitchFamily="34" charset="0"/>
            </a:endParaRPr>
          </a:p>
        </p:txBody>
      </p:sp>
      <p:sp>
        <p:nvSpPr>
          <p:cNvPr id="13" name="Text Placeholder 3">
            <a:extLst>
              <a:ext uri="{FF2B5EF4-FFF2-40B4-BE49-F238E27FC236}">
                <a16:creationId xmlns:a16="http://schemas.microsoft.com/office/drawing/2014/main" id="{E58F9015-DA2D-462C-AE3F-76E9BF99CDD4}"/>
              </a:ext>
            </a:extLst>
          </p:cNvPr>
          <p:cNvSpPr txBox="1">
            <a:spLocks/>
          </p:cNvSpPr>
          <p:nvPr/>
        </p:nvSpPr>
        <p:spPr>
          <a:xfrm>
            <a:off x="4986439" y="1544774"/>
            <a:ext cx="3637866" cy="447288"/>
          </a:xfrm>
          <a:prstGeom prst="rect">
            <a:avLst/>
          </a:prstGeom>
        </p:spPr>
        <p:txBody>
          <a:bodyPr vert="horz" lIns="0" tIns="0" rIns="0" bIns="0" rtlCol="0">
            <a:noAutofit/>
          </a:bodyPr>
          <a:lstStyle>
            <a:lvl1pPr marL="0" indent="0" algn="l" defTabSz="685783" rtl="0" eaLnBrk="1" latinLnBrk="0" hangingPunct="1">
              <a:lnSpc>
                <a:spcPct val="100000"/>
              </a:lnSpc>
              <a:spcBef>
                <a:spcPts val="0"/>
              </a:spcBef>
              <a:spcAft>
                <a:spcPts val="0"/>
              </a:spcAft>
              <a:buFont typeface="Arial" panose="020B0604020202020204" pitchFamily="34" charset="0"/>
              <a:buChar char="​"/>
              <a:defRPr lang="en-US" sz="1500" kern="1200">
                <a:solidFill>
                  <a:schemeClr val="tx1"/>
                </a:solidFill>
                <a:latin typeface="+mn-lt"/>
                <a:ea typeface="+mn-ea"/>
                <a:cs typeface="+mn-cs"/>
                <a:sym typeface="+mn-lt"/>
              </a:defRPr>
            </a:lvl1pPr>
            <a:lvl2pPr marL="213295" indent="-129597" algn="l" defTabSz="685783" rtl="0" eaLnBrk="1" latinLnBrk="0" hangingPunct="1">
              <a:lnSpc>
                <a:spcPct val="100000"/>
              </a:lnSpc>
              <a:spcBef>
                <a:spcPts val="0"/>
              </a:spcBef>
              <a:spcAft>
                <a:spcPts val="0"/>
              </a:spcAft>
              <a:buClr>
                <a:schemeClr val="accent1"/>
              </a:buClr>
              <a:buFont typeface="Arial" panose="020B0604020202020204" pitchFamily="34" charset="0"/>
              <a:buChar char="•"/>
              <a:defRPr lang="en-US" sz="1500" kern="1200">
                <a:solidFill>
                  <a:schemeClr val="tx1"/>
                </a:solidFill>
                <a:latin typeface="+mn-lt"/>
                <a:ea typeface="+mn-ea"/>
                <a:cs typeface="+mn-cs"/>
                <a:sym typeface="+mn-lt"/>
              </a:defRPr>
            </a:lvl2pPr>
            <a:lvl3pPr marL="383390" indent="-124197" algn="l" defTabSz="685783" rtl="0" eaLnBrk="1" latinLnBrk="0" hangingPunct="1">
              <a:lnSpc>
                <a:spcPct val="100000"/>
              </a:lnSpc>
              <a:spcBef>
                <a:spcPts val="0"/>
              </a:spcBef>
              <a:spcAft>
                <a:spcPts val="0"/>
              </a:spcAft>
              <a:buClr>
                <a:schemeClr val="accent1"/>
              </a:buClr>
              <a:buFont typeface="Trebuchet MS" panose="020B0603020202020204" pitchFamily="34" charset="0"/>
              <a:buChar char="–"/>
              <a:defRPr lang="en-US" sz="1500" kern="1200">
                <a:solidFill>
                  <a:schemeClr val="tx1"/>
                </a:solidFill>
                <a:latin typeface="+mn-lt"/>
                <a:ea typeface="+mn-ea"/>
                <a:cs typeface="+mn-cs"/>
                <a:sym typeface="+mn-lt"/>
              </a:defRPr>
            </a:lvl3pPr>
            <a:lvl4pPr marL="0" indent="0" algn="l" defTabSz="685783" rtl="0" eaLnBrk="1" latinLnBrk="0" hangingPunct="1">
              <a:lnSpc>
                <a:spcPct val="100000"/>
              </a:lnSpc>
              <a:spcBef>
                <a:spcPts val="0"/>
              </a:spcBef>
              <a:spcAft>
                <a:spcPts val="0"/>
              </a:spcAft>
              <a:buClr>
                <a:schemeClr val="tx2"/>
              </a:buClr>
              <a:buFont typeface="Arial" panose="020B0604020202020204" pitchFamily="34" charset="0"/>
              <a:buChar char="​"/>
              <a:defRPr lang="en-US" sz="21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0"/>
              </a:spcAft>
              <a:buClrTx/>
              <a:buFont typeface="Arial" panose="020B0604020202020204" pitchFamily="34" charset="0"/>
              <a:buChar char="​"/>
              <a:defRPr lang="en-US" sz="2100" b="1" kern="120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r>
              <a:rPr lang="en-US" sz="1200" b="1" dirty="0">
                <a:solidFill>
                  <a:srgbClr val="55555A"/>
                </a:solidFill>
              </a:rPr>
              <a:t>Ideas on how MVP could build on these efforts:</a:t>
            </a:r>
            <a:endParaRPr lang="en-US" sz="1200" dirty="0">
              <a:solidFill>
                <a:srgbClr val="55555A"/>
              </a:solidFill>
              <a:latin typeface="Arial" panose="020B0604020202020204" pitchFamily="34" charset="0"/>
            </a:endParaRPr>
          </a:p>
          <a:p>
            <a:endParaRPr lang="en-US" sz="1200" dirty="0">
              <a:solidFill>
                <a:srgbClr val="55555A"/>
              </a:solidFill>
            </a:endParaRPr>
          </a:p>
          <a:p>
            <a:pPr marL="194400" lvl="1" indent="-129600">
              <a:buClr>
                <a:srgbClr val="00148C">
                  <a:lumMod val="100000"/>
                </a:srgbClr>
              </a:buClr>
              <a:buSzPct val="100000"/>
              <a:buFont typeface="Trebuchet MS" panose="020B0603020202020204" pitchFamily="34" charset="0"/>
              <a:buChar char="•"/>
            </a:pPr>
            <a:r>
              <a:rPr lang="en-US" sz="1200" dirty="0">
                <a:solidFill>
                  <a:srgbClr val="55555A">
                    <a:lumMod val="100000"/>
                  </a:srgbClr>
                </a:solidFill>
                <a:latin typeface="Arial" panose="020B0604020202020204" pitchFamily="34" charset="0"/>
              </a:rPr>
              <a:t>Selectively enhance existing models, e.g., improve analytics, automate data input</a:t>
            </a:r>
          </a:p>
          <a:p>
            <a:pPr marL="194400" lvl="1" indent="-129600">
              <a:buClr>
                <a:srgbClr val="00148C">
                  <a:lumMod val="100000"/>
                </a:srgbClr>
              </a:buClr>
              <a:buSzPct val="100000"/>
              <a:buFont typeface="Trebuchet MS" panose="020B0603020202020204" pitchFamily="34" charset="0"/>
              <a:buChar char="•"/>
            </a:pPr>
            <a:endParaRPr lang="en-US" sz="1200" dirty="0">
              <a:solidFill>
                <a:srgbClr val="55555A">
                  <a:lumMod val="100000"/>
                </a:srgbClr>
              </a:solidFill>
              <a:latin typeface="Arial" panose="020B0604020202020204" pitchFamily="34" charset="0"/>
            </a:endParaRPr>
          </a:p>
          <a:p>
            <a:pPr marL="194400" lvl="1" indent="-129600">
              <a:buClr>
                <a:srgbClr val="00148C">
                  <a:lumMod val="100000"/>
                </a:srgbClr>
              </a:buClr>
              <a:buSzPct val="100000"/>
              <a:buFont typeface="Trebuchet MS" panose="020B0603020202020204" pitchFamily="34" charset="0"/>
              <a:buChar char="•"/>
            </a:pPr>
            <a:r>
              <a:rPr lang="en-US" sz="1200" dirty="0">
                <a:solidFill>
                  <a:srgbClr val="55555A">
                    <a:lumMod val="100000"/>
                  </a:srgbClr>
                </a:solidFill>
                <a:latin typeface="Arial" panose="020B0604020202020204" pitchFamily="34" charset="0"/>
              </a:rPr>
              <a:t>Rapidly implement simple D-line network importance model and/or failure/asset health model as part of the MVP, start with prototype</a:t>
            </a:r>
          </a:p>
          <a:p>
            <a:pPr marL="194400" lvl="1" indent="-129600">
              <a:buClr>
                <a:srgbClr val="00148C">
                  <a:lumMod val="100000"/>
                </a:srgbClr>
              </a:buClr>
              <a:buSzPct val="100000"/>
              <a:buFont typeface="Trebuchet MS" panose="020B0603020202020204" pitchFamily="34" charset="0"/>
              <a:buChar char="•"/>
            </a:pPr>
            <a:endParaRPr lang="en-US" sz="1200" dirty="0">
              <a:solidFill>
                <a:srgbClr val="55555A">
                  <a:lumMod val="100000"/>
                </a:srgbClr>
              </a:solidFill>
              <a:latin typeface="Arial" panose="020B0604020202020204" pitchFamily="34" charset="0"/>
            </a:endParaRPr>
          </a:p>
          <a:p>
            <a:pPr marL="194400" lvl="1" indent="-129600">
              <a:buClr>
                <a:srgbClr val="00148C">
                  <a:lumMod val="100000"/>
                </a:srgbClr>
              </a:buClr>
              <a:buSzPct val="100000"/>
              <a:buFont typeface="Trebuchet MS" panose="020B0603020202020204" pitchFamily="34" charset="0"/>
              <a:buChar char="•"/>
            </a:pPr>
            <a:r>
              <a:rPr lang="en-US" sz="1200" dirty="0">
                <a:solidFill>
                  <a:srgbClr val="55555A">
                    <a:lumMod val="100000"/>
                  </a:srgbClr>
                </a:solidFill>
                <a:latin typeface="Arial" panose="020B0604020202020204" pitchFamily="34" charset="0"/>
              </a:rPr>
              <a:t>Provide a harmonized prioritization framework for projects across substation &amp; D-lines</a:t>
            </a:r>
          </a:p>
          <a:p>
            <a:pPr marL="194400" lvl="1" indent="-129600">
              <a:buClr>
                <a:srgbClr val="00148C">
                  <a:lumMod val="100000"/>
                </a:srgbClr>
              </a:buClr>
              <a:buSzPct val="100000"/>
              <a:buFont typeface="Trebuchet MS" panose="020B0603020202020204" pitchFamily="34" charset="0"/>
              <a:buChar char="•"/>
            </a:pPr>
            <a:endParaRPr lang="en-US" sz="1200" dirty="0">
              <a:solidFill>
                <a:srgbClr val="55555A">
                  <a:lumMod val="100000"/>
                </a:srgbClr>
              </a:solidFill>
              <a:latin typeface="Arial" panose="020B0604020202020204" pitchFamily="34" charset="0"/>
            </a:endParaRPr>
          </a:p>
          <a:p>
            <a:pPr marL="194400" lvl="1" indent="-129600">
              <a:buClr>
                <a:srgbClr val="00148C">
                  <a:lumMod val="100000"/>
                </a:srgbClr>
              </a:buClr>
              <a:buSzPct val="100000"/>
              <a:buFont typeface="Trebuchet MS" panose="020B0603020202020204" pitchFamily="34" charset="0"/>
              <a:buChar char="•"/>
            </a:pPr>
            <a:r>
              <a:rPr lang="en-US" sz="1200" dirty="0">
                <a:solidFill>
                  <a:srgbClr val="55555A">
                    <a:lumMod val="100000"/>
                  </a:srgbClr>
                </a:solidFill>
                <a:latin typeface="Arial" panose="020B0604020202020204" pitchFamily="34" charset="0"/>
              </a:rPr>
              <a:t>Jointly integrate </a:t>
            </a:r>
            <a:r>
              <a:rPr lang="en-US" sz="1200" dirty="0" err="1">
                <a:solidFill>
                  <a:srgbClr val="55555A">
                    <a:lumMod val="100000"/>
                  </a:srgbClr>
                </a:solidFill>
                <a:latin typeface="Arial" panose="020B0604020202020204" pitchFamily="34" charset="0"/>
              </a:rPr>
              <a:t>FutureNow</a:t>
            </a:r>
            <a:r>
              <a:rPr lang="en-US" sz="1200" dirty="0">
                <a:solidFill>
                  <a:srgbClr val="55555A">
                    <a:lumMod val="100000"/>
                  </a:srgbClr>
                </a:solidFill>
                <a:latin typeface="Arial" panose="020B0604020202020204" pitchFamily="34" charset="0"/>
              </a:rPr>
              <a:t> and existing roadmap to prioritize / accelerate key aspects</a:t>
            </a:r>
          </a:p>
          <a:p>
            <a:endParaRPr lang="en-US" sz="1200" b="1" dirty="0">
              <a:solidFill>
                <a:srgbClr val="55555A"/>
              </a:solidFill>
            </a:endParaRPr>
          </a:p>
          <a:p>
            <a:r>
              <a:rPr lang="en-US" sz="1200" b="1" dirty="0">
                <a:solidFill>
                  <a:srgbClr val="55555A"/>
                </a:solidFill>
              </a:rPr>
              <a:t>Specific hypotheses to be narrowed down and tested in the validation phase</a:t>
            </a:r>
          </a:p>
          <a:p>
            <a:pPr marL="194400" lvl="1" indent="-129600">
              <a:buClr>
                <a:srgbClr val="00148C">
                  <a:lumMod val="100000"/>
                </a:srgbClr>
              </a:buClr>
              <a:buSzPct val="100000"/>
              <a:buFont typeface="Trebuchet MS" panose="020B0603020202020204" pitchFamily="34" charset="0"/>
              <a:buChar char="•"/>
            </a:pPr>
            <a:endParaRPr lang="en-US" sz="1200" dirty="0">
              <a:solidFill>
                <a:srgbClr val="55555A">
                  <a:lumMod val="100000"/>
                </a:srgbClr>
              </a:solidFill>
              <a:latin typeface="Arial" panose="020B0604020202020204" pitchFamily="34" charset="0"/>
            </a:endParaRPr>
          </a:p>
          <a:p>
            <a:endParaRPr lang="en-US" sz="1200" dirty="0">
              <a:solidFill>
                <a:srgbClr val="55555A"/>
              </a:solidFill>
              <a:latin typeface="Arial" panose="020B0604020202020204" pitchFamily="34" charset="0"/>
            </a:endParaRPr>
          </a:p>
        </p:txBody>
      </p:sp>
      <p:sp>
        <p:nvSpPr>
          <p:cNvPr id="26" name="Oval 20">
            <a:extLst>
              <a:ext uri="{FF2B5EF4-FFF2-40B4-BE49-F238E27FC236}">
                <a16:creationId xmlns:a16="http://schemas.microsoft.com/office/drawing/2014/main" id="{2B85EF43-6F2C-4201-990A-0B7F5F423543}"/>
              </a:ext>
            </a:extLst>
          </p:cNvPr>
          <p:cNvSpPr>
            <a:spLocks noChangeAspect="1" noChangeArrowheads="1"/>
          </p:cNvSpPr>
          <p:nvPr/>
        </p:nvSpPr>
        <p:spPr bwMode="auto">
          <a:xfrm>
            <a:off x="48147" y="280460"/>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1</a:t>
            </a:r>
          </a:p>
        </p:txBody>
      </p:sp>
      <p:grpSp>
        <p:nvGrpSpPr>
          <p:cNvPr id="27" name="Group 26">
            <a:extLst>
              <a:ext uri="{FF2B5EF4-FFF2-40B4-BE49-F238E27FC236}">
                <a16:creationId xmlns:a16="http://schemas.microsoft.com/office/drawing/2014/main" id="{6870E25A-AEE0-48D2-AAFA-610236655144}"/>
              </a:ext>
            </a:extLst>
          </p:cNvPr>
          <p:cNvGrpSpPr/>
          <p:nvPr/>
        </p:nvGrpSpPr>
        <p:grpSpPr>
          <a:xfrm>
            <a:off x="4457186" y="1560910"/>
            <a:ext cx="229628" cy="3059311"/>
            <a:chOff x="5942914" y="2081213"/>
            <a:chExt cx="306171" cy="4079081"/>
          </a:xfrm>
        </p:grpSpPr>
        <p:cxnSp>
          <p:nvCxnSpPr>
            <p:cNvPr id="31" name="Straight Connector 30">
              <a:extLst>
                <a:ext uri="{FF2B5EF4-FFF2-40B4-BE49-F238E27FC236}">
                  <a16:creationId xmlns:a16="http://schemas.microsoft.com/office/drawing/2014/main" id="{497F5A60-3E1C-46DE-AFAD-C847C3B4825F}"/>
                </a:ext>
              </a:extLst>
            </p:cNvPr>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5EDF36E2-5DCD-4DBF-9B43-4A2F039E2DD1}"/>
                </a:ext>
              </a:extLst>
            </p:cNvPr>
            <p:cNvGrpSpPr/>
            <p:nvPr/>
          </p:nvGrpSpPr>
          <p:grpSpPr>
            <a:xfrm>
              <a:off x="5942914" y="3967299"/>
              <a:ext cx="306171" cy="306910"/>
              <a:chOff x="5937564" y="3833745"/>
              <a:chExt cx="306171" cy="306910"/>
            </a:xfrm>
          </p:grpSpPr>
          <p:sp>
            <p:nvSpPr>
              <p:cNvPr id="33" name="Freeform 94">
                <a:extLst>
                  <a:ext uri="{FF2B5EF4-FFF2-40B4-BE49-F238E27FC236}">
                    <a16:creationId xmlns:a16="http://schemas.microsoft.com/office/drawing/2014/main" id="{2415639E-9A49-46B7-BFE0-4AE1AEBDCB39}"/>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rgbClr val="00148C"/>
              </a:solidFill>
              <a:ln>
                <a:solidFill>
                  <a:srgbClr val="00148C"/>
                </a:solidFill>
              </a:ln>
              <a:extLst/>
            </p:spPr>
            <p:txBody>
              <a:bodyPr vert="horz" wrap="square" lIns="66481" tIns="33241" rIns="66481" bIns="33241" numCol="1" anchor="t" anchorCtr="0" compatLnSpc="1">
                <a:prstTxWarp prst="textNoShape">
                  <a:avLst/>
                </a:prstTxWarp>
              </a:bodyPr>
              <a:lstStyle/>
              <a:p>
                <a:endParaRPr lang="en-US" sz="1013" dirty="0">
                  <a:solidFill>
                    <a:srgbClr val="6E6F73"/>
                  </a:solidFill>
                </a:endParaRPr>
              </a:p>
            </p:txBody>
          </p:sp>
          <p:sp>
            <p:nvSpPr>
              <p:cNvPr id="34" name="Freeform 95">
                <a:extLst>
                  <a:ext uri="{FF2B5EF4-FFF2-40B4-BE49-F238E27FC236}">
                    <a16:creationId xmlns:a16="http://schemas.microsoft.com/office/drawing/2014/main" id="{40B1CFEA-069B-4A1A-94B6-EC1A542F34CE}"/>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6481" tIns="33241" rIns="66481" bIns="33241" numCol="1" anchor="t" anchorCtr="0" compatLnSpc="1">
                <a:prstTxWarp prst="textNoShape">
                  <a:avLst/>
                </a:prstTxWarp>
              </a:bodyPr>
              <a:lstStyle/>
              <a:p>
                <a:endParaRPr lang="en-US" sz="1013" dirty="0">
                  <a:solidFill>
                    <a:srgbClr val="6E6F73"/>
                  </a:solidFill>
                </a:endParaRPr>
              </a:p>
            </p:txBody>
          </p:sp>
        </p:grpSp>
      </p:grpSp>
    </p:spTree>
    <p:extLst>
      <p:ext uri="{BB962C8B-B14F-4D97-AF65-F5344CB8AC3E}">
        <p14:creationId xmlns:p14="http://schemas.microsoft.com/office/powerpoint/2010/main" val="104266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F51A68-79FD-459B-BB66-73661261F8C7}"/>
              </a:ext>
            </a:extLst>
          </p:cNvPr>
          <p:cNvGraphicFramePr>
            <a:graphicFrameLocks noChangeAspect="1"/>
          </p:cNvGraphicFramePr>
          <p:nvPr>
            <p:custDataLst>
              <p:tags r:id="rId2"/>
            </p:custDataLst>
            <p:extLst>
              <p:ext uri="{D42A27DB-BD31-4B8C-83A1-F6EECF244321}">
                <p14:modId xmlns:p14="http://schemas.microsoft.com/office/powerpoint/2010/main" val="1149217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189"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3CF51A68-79FD-459B-BB66-73661261F8C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B99A4B1-3B4F-44B6-A15B-38D13576DF68}"/>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4000" b="1" dirty="0">
              <a:solidFill>
                <a:srgbClr val="FFFFFF"/>
              </a:solidFill>
              <a:latin typeface="Arial" panose="020B0604020202020204" pitchFamily="34" charset="0"/>
              <a:ea typeface="+mj-ea"/>
              <a:cs typeface="+mj-cs"/>
              <a:sym typeface="Arial" panose="020B0604020202020204" pitchFamily="34" charset="0"/>
            </a:endParaRPr>
          </a:p>
        </p:txBody>
      </p:sp>
      <p:sp>
        <p:nvSpPr>
          <p:cNvPr id="3" name="Title 2">
            <a:extLst>
              <a:ext uri="{FF2B5EF4-FFF2-40B4-BE49-F238E27FC236}">
                <a16:creationId xmlns:a16="http://schemas.microsoft.com/office/drawing/2014/main" id="{5BF96403-9F2E-47F0-B0A4-D0AED774BD9C}"/>
              </a:ext>
            </a:extLst>
          </p:cNvPr>
          <p:cNvSpPr>
            <a:spLocks noGrp="1"/>
          </p:cNvSpPr>
          <p:nvPr>
            <p:ph type="title"/>
          </p:nvPr>
        </p:nvSpPr>
        <p:spPr/>
        <p:txBody>
          <a:bodyPr/>
          <a:lstStyle/>
          <a:p>
            <a:r>
              <a:rPr lang="en-US" dirty="0"/>
              <a:t>IT &amp; data landscape</a:t>
            </a:r>
          </a:p>
        </p:txBody>
      </p:sp>
    </p:spTree>
    <p:extLst>
      <p:ext uri="{BB962C8B-B14F-4D97-AF65-F5344CB8AC3E}">
        <p14:creationId xmlns:p14="http://schemas.microsoft.com/office/powerpoint/2010/main" val="1272819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4CB7C1E8-A3BA-4BFF-9201-C7DB39E35566}"/>
              </a:ext>
            </a:extLst>
          </p:cNvPr>
          <p:cNvGraphicFramePr>
            <a:graphicFrameLocks noChangeAspect="1"/>
          </p:cNvGraphicFramePr>
          <p:nvPr>
            <p:custDataLst>
              <p:tags r:id="rId2"/>
            </p:custDataLst>
            <p:extLst>
              <p:ext uri="{D42A27DB-BD31-4B8C-83A1-F6EECF244321}">
                <p14:modId xmlns:p14="http://schemas.microsoft.com/office/powerpoint/2010/main" val="3135403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0220" name="think-cell Slide" r:id="rId5" imgW="592" imgH="591" progId="TCLayout.ActiveDocument.1">
                  <p:embed/>
                </p:oleObj>
              </mc:Choice>
              <mc:Fallback>
                <p:oleObj name="think-cell Slide" r:id="rId5" imgW="592" imgH="591" progId="TCLayout.ActiveDocument.1">
                  <p:embed/>
                  <p:pic>
                    <p:nvPicPr>
                      <p:cNvPr id="11" name="Object 10" hidden="1">
                        <a:extLst>
                          <a:ext uri="{FF2B5EF4-FFF2-40B4-BE49-F238E27FC236}">
                            <a16:creationId xmlns:a16="http://schemas.microsoft.com/office/drawing/2014/main" id="{4CB7C1E8-A3BA-4BFF-9201-C7DB39E3556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D22216BC-4BBC-4453-B406-7265DDEB077E}"/>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E07A00BC-9782-4F76-A0DB-D2D53A57B883}"/>
              </a:ext>
            </a:extLst>
          </p:cNvPr>
          <p:cNvSpPr>
            <a:spLocks noGrp="1"/>
          </p:cNvSpPr>
          <p:nvPr>
            <p:ph type="title"/>
          </p:nvPr>
        </p:nvSpPr>
        <p:spPr/>
        <p:txBody>
          <a:bodyPr/>
          <a:lstStyle/>
          <a:p>
            <a:r>
              <a:rPr lang="en-US" dirty="0"/>
              <a:t>IT &amp; Data assessment</a:t>
            </a:r>
          </a:p>
        </p:txBody>
      </p:sp>
      <p:sp>
        <p:nvSpPr>
          <p:cNvPr id="6" name="ee4pContent1">
            <a:extLst>
              <a:ext uri="{FF2B5EF4-FFF2-40B4-BE49-F238E27FC236}">
                <a16:creationId xmlns:a16="http://schemas.microsoft.com/office/drawing/2014/main" id="{545BD787-2C06-455E-8DD3-4F3FC8C7E4C7}"/>
              </a:ext>
            </a:extLst>
          </p:cNvPr>
          <p:cNvSpPr txBox="1"/>
          <p:nvPr/>
        </p:nvSpPr>
        <p:spPr>
          <a:xfrm>
            <a:off x="577909" y="1241885"/>
            <a:ext cx="3882598" cy="225924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lvl="1">
              <a:spcBef>
                <a:spcPts val="300"/>
              </a:spcBef>
              <a:buClr>
                <a:srgbClr val="00148C">
                  <a:lumMod val="100000"/>
                </a:srgbClr>
              </a:buClr>
            </a:pPr>
            <a:r>
              <a:rPr lang="en-US" sz="1050" dirty="0">
                <a:solidFill>
                  <a:srgbClr val="55555A">
                    <a:lumMod val="100000"/>
                  </a:srgbClr>
                </a:solidFill>
                <a:latin typeface="Arial" panose="020B0604020202020204" pitchFamily="34" charset="0"/>
              </a:rPr>
              <a:t>What is the IT </a:t>
            </a:r>
            <a:r>
              <a:rPr lang="en-US" sz="1050" b="1" dirty="0">
                <a:solidFill>
                  <a:srgbClr val="55555A">
                    <a:lumMod val="100000"/>
                  </a:srgbClr>
                </a:solidFill>
                <a:latin typeface="Arial" panose="020B0604020202020204" pitchFamily="34" charset="0"/>
              </a:rPr>
              <a:t>and data landscape</a:t>
            </a:r>
            <a:r>
              <a:rPr lang="en-US" sz="1050" dirty="0">
                <a:solidFill>
                  <a:srgbClr val="55555A">
                    <a:lumMod val="100000"/>
                  </a:srgbClr>
                </a:solidFill>
                <a:latin typeface="Arial" panose="020B0604020202020204" pitchFamily="34" charset="0"/>
              </a:rPr>
              <a:t> that </a:t>
            </a:r>
            <a:br>
              <a:rPr lang="en-US" sz="1050" dirty="0">
                <a:solidFill>
                  <a:srgbClr val="55555A">
                    <a:lumMod val="100000"/>
                  </a:srgbClr>
                </a:solidFill>
                <a:latin typeface="Arial" panose="020B0604020202020204" pitchFamily="34" charset="0"/>
              </a:rPr>
            </a:br>
            <a:r>
              <a:rPr lang="en-US" sz="1050" dirty="0">
                <a:solidFill>
                  <a:srgbClr val="55555A">
                    <a:lumMod val="100000"/>
                  </a:srgbClr>
                </a:solidFill>
                <a:latin typeface="Arial" panose="020B0604020202020204" pitchFamily="34" charset="0"/>
              </a:rPr>
              <a:t>supports today's </a:t>
            </a:r>
            <a:r>
              <a:rPr lang="en-US" sz="1050" dirty="0" err="1">
                <a:solidFill>
                  <a:srgbClr val="55555A">
                    <a:lumMod val="100000"/>
                  </a:srgbClr>
                </a:solidFill>
                <a:latin typeface="Arial" panose="020B0604020202020204" pitchFamily="34" charset="0"/>
              </a:rPr>
              <a:t>EBU</a:t>
            </a:r>
            <a:r>
              <a:rPr lang="en-US" sz="1050" dirty="0">
                <a:solidFill>
                  <a:srgbClr val="55555A">
                    <a:lumMod val="100000"/>
                  </a:srgbClr>
                </a:solidFill>
                <a:latin typeface="Arial" panose="020B0604020202020204" pitchFamily="34" charset="0"/>
              </a:rPr>
              <a:t> planning process? </a:t>
            </a:r>
            <a:br>
              <a:rPr lang="en-US" sz="1050" dirty="0">
                <a:solidFill>
                  <a:srgbClr val="55555A">
                    <a:lumMod val="100000"/>
                  </a:srgbClr>
                </a:solidFill>
                <a:latin typeface="Arial" panose="020B0604020202020204" pitchFamily="34" charset="0"/>
              </a:rPr>
            </a:br>
            <a:r>
              <a:rPr lang="en-US" sz="1050" dirty="0">
                <a:solidFill>
                  <a:srgbClr val="55555A">
                    <a:lumMod val="100000"/>
                  </a:srgbClr>
                </a:solidFill>
                <a:latin typeface="Arial" panose="020B0604020202020204" pitchFamily="34" charset="0"/>
              </a:rPr>
              <a:t>What are the overall frictions &amp; challenges?</a:t>
            </a:r>
            <a:endParaRPr lang="en-US" sz="1050" dirty="0">
              <a:solidFill>
                <a:srgbClr val="E8235C"/>
              </a:solidFill>
              <a:latin typeface="Arial" panose="020B0604020202020204" pitchFamily="34" charset="0"/>
            </a:endParaRPr>
          </a:p>
          <a:p>
            <a:pPr lvl="2">
              <a:spcBef>
                <a:spcPts val="300"/>
              </a:spcBef>
              <a:buClr>
                <a:srgbClr val="00148C">
                  <a:lumMod val="100000"/>
                </a:srgbClr>
              </a:buClr>
            </a:pPr>
            <a:r>
              <a:rPr lang="en-US" sz="1050" dirty="0">
                <a:solidFill>
                  <a:srgbClr val="55555A">
                    <a:lumMod val="100000"/>
                  </a:srgbClr>
                </a:solidFill>
                <a:latin typeface="Arial" panose="020B0604020202020204" pitchFamily="34" charset="0"/>
              </a:rPr>
              <a:t>Information architecture</a:t>
            </a:r>
          </a:p>
          <a:p>
            <a:pPr lvl="2">
              <a:spcBef>
                <a:spcPts val="300"/>
              </a:spcBef>
              <a:buClr>
                <a:srgbClr val="00148C">
                  <a:lumMod val="100000"/>
                </a:srgbClr>
              </a:buClr>
            </a:pPr>
            <a:r>
              <a:rPr lang="en-US" sz="1050" dirty="0">
                <a:solidFill>
                  <a:srgbClr val="55555A">
                    <a:lumMod val="100000"/>
                  </a:srgbClr>
                </a:solidFill>
                <a:latin typeface="Arial" panose="020B0604020202020204" pitchFamily="34" charset="0"/>
              </a:rPr>
              <a:t>Existing interfaces / APIs</a:t>
            </a:r>
          </a:p>
          <a:p>
            <a:pPr lvl="2">
              <a:spcBef>
                <a:spcPts val="300"/>
              </a:spcBef>
              <a:buClr>
                <a:srgbClr val="00148C">
                  <a:lumMod val="100000"/>
                </a:srgbClr>
              </a:buClr>
            </a:pPr>
            <a:r>
              <a:rPr lang="en-US" sz="1050" dirty="0">
                <a:solidFill>
                  <a:srgbClr val="55555A">
                    <a:lumMod val="100000"/>
                  </a:srgbClr>
                </a:solidFill>
                <a:latin typeface="Arial" panose="020B0604020202020204" pitchFamily="34" charset="0"/>
              </a:rPr>
              <a:t>Location of data fields</a:t>
            </a:r>
          </a:p>
          <a:p>
            <a:pPr lvl="1">
              <a:spcBef>
                <a:spcPts val="300"/>
              </a:spcBef>
              <a:buClr>
                <a:srgbClr val="00148C">
                  <a:lumMod val="100000"/>
                </a:srgbClr>
              </a:buClr>
            </a:pPr>
            <a:endParaRPr lang="en-US" sz="1050" dirty="0">
              <a:solidFill>
                <a:srgbClr val="55555A">
                  <a:lumMod val="100000"/>
                </a:srgbClr>
              </a:solidFill>
              <a:latin typeface="Arial" panose="020B0604020202020204" pitchFamily="34" charset="0"/>
            </a:endParaRPr>
          </a:p>
          <a:p>
            <a:pPr lvl="1">
              <a:spcBef>
                <a:spcPts val="300"/>
              </a:spcBef>
              <a:buClr>
                <a:srgbClr val="00148C">
                  <a:lumMod val="100000"/>
                </a:srgbClr>
              </a:buClr>
            </a:pPr>
            <a:r>
              <a:rPr lang="en-US" sz="1050" dirty="0">
                <a:solidFill>
                  <a:srgbClr val="55555A">
                    <a:lumMod val="100000"/>
                  </a:srgbClr>
                </a:solidFill>
                <a:latin typeface="Arial" panose="020B0604020202020204" pitchFamily="34" charset="0"/>
              </a:rPr>
              <a:t>Is data </a:t>
            </a:r>
            <a:r>
              <a:rPr lang="en-US" sz="1050" b="1" dirty="0">
                <a:solidFill>
                  <a:srgbClr val="55555A">
                    <a:lumMod val="100000"/>
                  </a:srgbClr>
                </a:solidFill>
                <a:latin typeface="Arial" panose="020B0604020202020204" pitchFamily="34" charset="0"/>
              </a:rPr>
              <a:t>quality</a:t>
            </a:r>
            <a:r>
              <a:rPr lang="en-US" sz="1050" dirty="0">
                <a:solidFill>
                  <a:srgbClr val="55555A">
                    <a:lumMod val="100000"/>
                  </a:srgbClr>
                </a:solidFill>
                <a:latin typeface="Arial" panose="020B0604020202020204" pitchFamily="34" charset="0"/>
              </a:rPr>
              <a:t> sufficient to support MVP features? E.g.</a:t>
            </a:r>
          </a:p>
          <a:p>
            <a:pPr lvl="2">
              <a:spcBef>
                <a:spcPts val="300"/>
              </a:spcBef>
              <a:buClr>
                <a:srgbClr val="00148C">
                  <a:lumMod val="100000"/>
                </a:srgbClr>
              </a:buClr>
            </a:pPr>
            <a:r>
              <a:rPr lang="en-US" sz="1050" dirty="0">
                <a:solidFill>
                  <a:srgbClr val="55555A">
                    <a:lumMod val="100000"/>
                  </a:srgbClr>
                </a:solidFill>
                <a:latin typeface="Arial" panose="020B0604020202020204" pitchFamily="34" charset="0"/>
              </a:rPr>
              <a:t>Multiple sources of truth, unstructured, stored in excel, inconsistent taxonomy, user entry error, completeness</a:t>
            </a:r>
          </a:p>
          <a:p>
            <a:pPr lvl="1">
              <a:spcBef>
                <a:spcPts val="300"/>
              </a:spcBef>
              <a:buClr>
                <a:srgbClr val="00148C">
                  <a:lumMod val="100000"/>
                </a:srgbClr>
              </a:buClr>
            </a:pPr>
            <a:endParaRPr lang="en-US" sz="1050" dirty="0">
              <a:solidFill>
                <a:srgbClr val="55555A">
                  <a:lumMod val="100000"/>
                </a:srgbClr>
              </a:solidFill>
              <a:latin typeface="Arial" panose="020B0604020202020204" pitchFamily="34" charset="0"/>
            </a:endParaRPr>
          </a:p>
          <a:p>
            <a:pPr lvl="1">
              <a:spcBef>
                <a:spcPts val="300"/>
              </a:spcBef>
              <a:buClr>
                <a:srgbClr val="00148C">
                  <a:lumMod val="100000"/>
                </a:srgbClr>
              </a:buClr>
            </a:pPr>
            <a:r>
              <a:rPr lang="en-US" sz="1050" dirty="0">
                <a:solidFill>
                  <a:srgbClr val="55555A">
                    <a:lumMod val="100000"/>
                  </a:srgbClr>
                </a:solidFill>
                <a:latin typeface="Arial" panose="020B0604020202020204" pitchFamily="34" charset="0"/>
              </a:rPr>
              <a:t>Is data </a:t>
            </a:r>
            <a:r>
              <a:rPr lang="en-US" sz="1050" b="1" dirty="0">
                <a:solidFill>
                  <a:srgbClr val="55555A">
                    <a:lumMod val="100000"/>
                  </a:srgbClr>
                </a:solidFill>
                <a:latin typeface="Arial" panose="020B0604020202020204" pitchFamily="34" charset="0"/>
              </a:rPr>
              <a:t>accessible</a:t>
            </a:r>
            <a:r>
              <a:rPr lang="en-US" sz="1050" dirty="0">
                <a:solidFill>
                  <a:srgbClr val="55555A">
                    <a:lumMod val="100000"/>
                  </a:srgbClr>
                </a:solidFill>
                <a:latin typeface="Arial" panose="020B0604020202020204" pitchFamily="34" charset="0"/>
              </a:rPr>
              <a:t> for prototype &amp; MVP data platform development? System access?</a:t>
            </a:r>
          </a:p>
          <a:p>
            <a:pPr lvl="1">
              <a:spcBef>
                <a:spcPts val="300"/>
              </a:spcBef>
              <a:buClr>
                <a:srgbClr val="00148C">
                  <a:lumMod val="100000"/>
                </a:srgbClr>
              </a:buClr>
            </a:pPr>
            <a:endParaRPr lang="en-US" sz="1050" dirty="0">
              <a:solidFill>
                <a:srgbClr val="55555A">
                  <a:lumMod val="100000"/>
                </a:srgbClr>
              </a:solidFill>
              <a:latin typeface="Arial" panose="020B0604020202020204" pitchFamily="34" charset="0"/>
            </a:endParaRPr>
          </a:p>
          <a:p>
            <a:pPr lvl="1">
              <a:spcBef>
                <a:spcPts val="300"/>
              </a:spcBef>
              <a:buClr>
                <a:srgbClr val="00148C">
                  <a:lumMod val="100000"/>
                </a:srgbClr>
              </a:buClr>
            </a:pPr>
            <a:r>
              <a:rPr lang="en-US" sz="1050" dirty="0">
                <a:solidFill>
                  <a:srgbClr val="55555A">
                    <a:lumMod val="100000"/>
                  </a:srgbClr>
                </a:solidFill>
                <a:latin typeface="Arial" panose="020B0604020202020204" pitchFamily="34" charset="0"/>
              </a:rPr>
              <a:t>What MVP </a:t>
            </a:r>
            <a:r>
              <a:rPr lang="en-US" sz="1050" b="1" dirty="0">
                <a:solidFill>
                  <a:srgbClr val="55555A">
                    <a:lumMod val="100000"/>
                  </a:srgbClr>
                </a:solidFill>
                <a:latin typeface="Arial" panose="020B0604020202020204" pitchFamily="34" charset="0"/>
              </a:rPr>
              <a:t>tech implementation challenges &amp; constraints</a:t>
            </a:r>
            <a:r>
              <a:rPr lang="en-US" sz="1050" dirty="0">
                <a:solidFill>
                  <a:srgbClr val="55555A">
                    <a:lumMod val="100000"/>
                  </a:srgbClr>
                </a:solidFill>
                <a:latin typeface="Arial" panose="020B0604020202020204" pitchFamily="34" charset="0"/>
              </a:rPr>
              <a:t> need to be actively managed?</a:t>
            </a:r>
          </a:p>
          <a:p>
            <a:pPr marL="340200" lvl="2" indent="-113400">
              <a:spcBef>
                <a:spcPts val="300"/>
              </a:spcBef>
              <a:buClr>
                <a:srgbClr val="00148C">
                  <a:lumMod val="100000"/>
                </a:srgbClr>
              </a:buClr>
              <a:buFont typeface="Trebuchet MS" panose="020B0603020202020204" pitchFamily="34" charset="0"/>
              <a:buChar char="–"/>
            </a:pPr>
            <a:r>
              <a:rPr lang="en-US" sz="1050" dirty="0">
                <a:solidFill>
                  <a:srgbClr val="55555A">
                    <a:lumMod val="100000"/>
                  </a:srgbClr>
                </a:solidFill>
                <a:latin typeface="Arial" panose="020B0604020202020204" pitchFamily="34" charset="0"/>
              </a:rPr>
              <a:t>E.g. security approvals, SME access, environment access, IT stability issues</a:t>
            </a:r>
          </a:p>
          <a:p>
            <a:pPr marL="340200" lvl="2" indent="-113400">
              <a:spcBef>
                <a:spcPts val="300"/>
              </a:spcBef>
              <a:buClr>
                <a:srgbClr val="00148C">
                  <a:lumMod val="100000"/>
                </a:srgbClr>
              </a:buClr>
              <a:buFont typeface="Trebuchet MS" panose="020B0603020202020204" pitchFamily="34" charset="0"/>
              <a:buChar char="–"/>
            </a:pPr>
            <a:endParaRPr lang="en-US" sz="1050" dirty="0">
              <a:solidFill>
                <a:srgbClr val="55555A">
                  <a:lumMod val="100000"/>
                </a:srgbClr>
              </a:solidFill>
              <a:latin typeface="Arial" panose="020B0604020202020204" pitchFamily="34" charset="0"/>
            </a:endParaRPr>
          </a:p>
          <a:p>
            <a:pPr marL="226800" lvl="2" indent="0">
              <a:spcBef>
                <a:spcPts val="300"/>
              </a:spcBef>
              <a:buClr>
                <a:srgbClr val="00148C">
                  <a:lumMod val="100000"/>
                </a:srgbClr>
              </a:buClr>
              <a:buNone/>
            </a:pPr>
            <a:endParaRPr lang="en-US" sz="1050" dirty="0">
              <a:solidFill>
                <a:srgbClr val="55555A">
                  <a:lumMod val="100000"/>
                </a:srgbClr>
              </a:solidFill>
              <a:latin typeface="Arial" panose="020B0604020202020204" pitchFamily="34" charset="0"/>
            </a:endParaRPr>
          </a:p>
          <a:p>
            <a:pPr lvl="1">
              <a:spcBef>
                <a:spcPts val="300"/>
              </a:spcBef>
              <a:buClr>
                <a:srgbClr val="00148C">
                  <a:lumMod val="100000"/>
                </a:srgbClr>
              </a:buClr>
            </a:pPr>
            <a:endParaRPr lang="en-US" sz="1050" dirty="0">
              <a:solidFill>
                <a:srgbClr val="55555A">
                  <a:lumMod val="100000"/>
                </a:srgbClr>
              </a:solidFill>
              <a:latin typeface="Arial" panose="020B0604020202020204" pitchFamily="34" charset="0"/>
            </a:endParaRPr>
          </a:p>
          <a:p>
            <a:pPr lvl="1">
              <a:spcBef>
                <a:spcPts val="300"/>
              </a:spcBef>
              <a:buClr>
                <a:srgbClr val="00148C">
                  <a:lumMod val="100000"/>
                </a:srgbClr>
              </a:buClr>
            </a:pPr>
            <a:endParaRPr lang="en-US" sz="1050" dirty="0">
              <a:solidFill>
                <a:srgbClr val="55555A">
                  <a:lumMod val="100000"/>
                </a:srgbClr>
              </a:solidFill>
              <a:latin typeface="Arial" panose="020B0604020202020204" pitchFamily="34" charset="0"/>
            </a:endParaRPr>
          </a:p>
          <a:p>
            <a:pPr lvl="1">
              <a:spcBef>
                <a:spcPts val="300"/>
              </a:spcBef>
              <a:buClr>
                <a:srgbClr val="00148C">
                  <a:lumMod val="100000"/>
                </a:srgbClr>
              </a:buClr>
            </a:pPr>
            <a:endParaRPr lang="en-US" sz="1050" dirty="0">
              <a:solidFill>
                <a:srgbClr val="55555A">
                  <a:lumMod val="100000"/>
                </a:srgbClr>
              </a:solidFill>
              <a:latin typeface="Arial" panose="020B0604020202020204" pitchFamily="34" charset="0"/>
            </a:endParaRPr>
          </a:p>
          <a:p>
            <a:pPr lvl="1">
              <a:spcBef>
                <a:spcPts val="300"/>
              </a:spcBef>
              <a:buClr>
                <a:srgbClr val="00148C">
                  <a:lumMod val="100000"/>
                </a:srgbClr>
              </a:buClr>
            </a:pPr>
            <a:endParaRPr lang="en-US" sz="1050" dirty="0">
              <a:solidFill>
                <a:srgbClr val="55555A">
                  <a:lumMod val="100000"/>
                </a:srgbClr>
              </a:solidFill>
              <a:latin typeface="Arial" panose="020B0604020202020204" pitchFamily="34" charset="0"/>
            </a:endParaRPr>
          </a:p>
        </p:txBody>
      </p:sp>
      <p:sp>
        <p:nvSpPr>
          <p:cNvPr id="7" name="ee4pContent2">
            <a:extLst>
              <a:ext uri="{FF2B5EF4-FFF2-40B4-BE49-F238E27FC236}">
                <a16:creationId xmlns:a16="http://schemas.microsoft.com/office/drawing/2014/main" id="{885306D5-567D-4D3E-BCA6-C733B87B380B}"/>
              </a:ext>
            </a:extLst>
          </p:cNvPr>
          <p:cNvSpPr txBox="1"/>
          <p:nvPr/>
        </p:nvSpPr>
        <p:spPr>
          <a:xfrm>
            <a:off x="4937435" y="1241885"/>
            <a:ext cx="3882598" cy="1249493"/>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lvl="1">
              <a:spcBef>
                <a:spcPts val="1200"/>
              </a:spcBef>
              <a:buClr>
                <a:srgbClr val="00148C">
                  <a:lumMod val="100000"/>
                </a:srgbClr>
              </a:buClr>
            </a:pPr>
            <a:r>
              <a:rPr lang="en-US" sz="1000" dirty="0">
                <a:solidFill>
                  <a:srgbClr val="55555A">
                    <a:lumMod val="100000"/>
                  </a:srgbClr>
                </a:solidFill>
                <a:latin typeface="Arial" panose="020B0604020202020204" pitchFamily="34" charset="0"/>
              </a:rPr>
              <a:t>Mapped information &amp; enterprise architecture support planning process</a:t>
            </a:r>
          </a:p>
          <a:p>
            <a:pPr lvl="1">
              <a:spcBef>
                <a:spcPts val="1200"/>
              </a:spcBef>
              <a:buClr>
                <a:srgbClr val="00148C">
                  <a:lumMod val="100000"/>
                </a:srgbClr>
              </a:buClr>
            </a:pPr>
            <a:r>
              <a:rPr lang="en-US" sz="1000" dirty="0">
                <a:solidFill>
                  <a:srgbClr val="55555A">
                    <a:lumMod val="100000"/>
                  </a:srgbClr>
                </a:solidFill>
                <a:latin typeface="Arial" panose="020B0604020202020204" pitchFamily="34" charset="0"/>
              </a:rPr>
              <a:t>Developed initial IT / data requirements for MVP</a:t>
            </a:r>
          </a:p>
          <a:p>
            <a:pPr lvl="1">
              <a:spcBef>
                <a:spcPts val="1200"/>
              </a:spcBef>
              <a:buClr>
                <a:srgbClr val="00148C">
                  <a:lumMod val="100000"/>
                </a:srgbClr>
              </a:buClr>
            </a:pPr>
            <a:r>
              <a:rPr lang="en-US" sz="1000" dirty="0">
                <a:solidFill>
                  <a:srgbClr val="55555A">
                    <a:lumMod val="100000"/>
                  </a:srgbClr>
                </a:solidFill>
                <a:latin typeface="Arial" panose="020B0604020202020204" pitchFamily="34" charset="0"/>
              </a:rPr>
              <a:t>Mapped MVP feature sets against relevant data domains / specific fields; identified key associated source systems</a:t>
            </a:r>
          </a:p>
          <a:p>
            <a:pPr lvl="1">
              <a:spcBef>
                <a:spcPts val="1200"/>
              </a:spcBef>
              <a:buClr>
                <a:srgbClr val="00148C">
                  <a:lumMod val="100000"/>
                </a:srgbClr>
              </a:buClr>
            </a:pPr>
            <a:r>
              <a:rPr lang="en-US" sz="1000" dirty="0">
                <a:solidFill>
                  <a:srgbClr val="55555A">
                    <a:lumMod val="100000"/>
                  </a:srgbClr>
                </a:solidFill>
                <a:latin typeface="Arial" panose="020B0604020202020204" pitchFamily="34" charset="0"/>
              </a:rPr>
              <a:t>Assessed data availability, completeness and quality across key systems (interviews, documentation review, sample review...)</a:t>
            </a:r>
          </a:p>
          <a:p>
            <a:pPr lvl="1">
              <a:spcBef>
                <a:spcPts val="1200"/>
              </a:spcBef>
              <a:buClr>
                <a:srgbClr val="00148C">
                  <a:lumMod val="100000"/>
                </a:srgbClr>
              </a:buClr>
            </a:pPr>
            <a:r>
              <a:rPr lang="en-US" sz="1000" dirty="0">
                <a:solidFill>
                  <a:srgbClr val="55555A">
                    <a:lumMod val="100000"/>
                  </a:srgbClr>
                </a:solidFill>
                <a:latin typeface="Arial" panose="020B0604020202020204" pitchFamily="34" charset="0"/>
              </a:rPr>
              <a:t>Assessed key constraints in terms of systems access, interfaces</a:t>
            </a:r>
          </a:p>
          <a:p>
            <a:pPr marL="81000" lvl="1" indent="0">
              <a:spcBef>
                <a:spcPts val="1200"/>
              </a:spcBef>
              <a:buClr>
                <a:srgbClr val="00148C">
                  <a:lumMod val="100000"/>
                </a:srgbClr>
              </a:buClr>
              <a:buNone/>
            </a:pPr>
            <a:endParaRPr lang="en-US" sz="1000" dirty="0">
              <a:solidFill>
                <a:srgbClr val="55555A">
                  <a:lumMod val="100000"/>
                </a:srgbClr>
              </a:solidFill>
              <a:latin typeface="Arial" panose="020B0604020202020204" pitchFamily="34" charset="0"/>
            </a:endParaRPr>
          </a:p>
          <a:p>
            <a:pPr marL="81000" lvl="1" indent="0">
              <a:spcBef>
                <a:spcPts val="1200"/>
              </a:spcBef>
              <a:buClr>
                <a:srgbClr val="00148C">
                  <a:lumMod val="100000"/>
                </a:srgbClr>
              </a:buClr>
              <a:buNone/>
            </a:pPr>
            <a:endParaRPr lang="en-US" sz="1000" dirty="0">
              <a:solidFill>
                <a:srgbClr val="55555A">
                  <a:lumMod val="100000"/>
                </a:srgbClr>
              </a:solidFill>
              <a:latin typeface="Arial" panose="020B0604020202020204" pitchFamily="34" charset="0"/>
            </a:endParaRPr>
          </a:p>
          <a:p>
            <a:pPr lvl="1">
              <a:spcBef>
                <a:spcPts val="1200"/>
              </a:spcBef>
              <a:buClr>
                <a:srgbClr val="00148C">
                  <a:lumMod val="100000"/>
                </a:srgbClr>
              </a:buClr>
            </a:pPr>
            <a:r>
              <a:rPr lang="en-US" sz="1000" dirty="0">
                <a:solidFill>
                  <a:srgbClr val="55555A">
                    <a:lumMod val="100000"/>
                  </a:srgbClr>
                </a:solidFill>
                <a:latin typeface="Arial" panose="020B0604020202020204" pitchFamily="34" charset="0"/>
              </a:rPr>
              <a:t>Detail MVP technical solution &amp; Continuously iterate with other streams of work (value, product...)</a:t>
            </a:r>
          </a:p>
          <a:p>
            <a:pPr lvl="1">
              <a:spcBef>
                <a:spcPts val="1200"/>
              </a:spcBef>
              <a:buClr>
                <a:srgbClr val="00148C">
                  <a:lumMod val="100000"/>
                </a:srgbClr>
              </a:buClr>
            </a:pPr>
            <a:r>
              <a:rPr lang="en-US" sz="1000" dirty="0">
                <a:solidFill>
                  <a:srgbClr val="55555A">
                    <a:lumMod val="100000"/>
                  </a:srgbClr>
                </a:solidFill>
                <a:latin typeface="Arial" panose="020B0604020202020204" pitchFamily="34" charset="0"/>
              </a:rPr>
              <a:t>Deep-dive data assessment for data fields specific to MVP definition (data request launched)</a:t>
            </a:r>
          </a:p>
          <a:p>
            <a:pPr lvl="1">
              <a:spcBef>
                <a:spcPts val="1200"/>
              </a:spcBef>
              <a:buClr>
                <a:srgbClr val="00148C">
                  <a:lumMod val="100000"/>
                </a:srgbClr>
              </a:buClr>
            </a:pPr>
            <a:r>
              <a:rPr lang="en-US" sz="1000" dirty="0">
                <a:solidFill>
                  <a:srgbClr val="55555A">
                    <a:lumMod val="100000"/>
                  </a:srgbClr>
                </a:solidFill>
                <a:latin typeface="Arial" panose="020B0604020202020204" pitchFamily="34" charset="0"/>
              </a:rPr>
              <a:t>Continue SME interviews on as needed basis</a:t>
            </a:r>
          </a:p>
        </p:txBody>
      </p:sp>
      <p:sp>
        <p:nvSpPr>
          <p:cNvPr id="8" name="ee4pHeader1">
            <a:extLst>
              <a:ext uri="{FF2B5EF4-FFF2-40B4-BE49-F238E27FC236}">
                <a16:creationId xmlns:a16="http://schemas.microsoft.com/office/drawing/2014/main" id="{59CA75ED-1D62-4A0D-937D-E2909DEFDF06}"/>
              </a:ext>
            </a:extLst>
          </p:cNvPr>
          <p:cNvSpPr txBox="1"/>
          <p:nvPr/>
        </p:nvSpPr>
        <p:spPr>
          <a:xfrm>
            <a:off x="577909" y="579991"/>
            <a:ext cx="3882598" cy="589247"/>
          </a:xfrm>
          <a:prstGeom prst="rect">
            <a:avLst/>
          </a:prstGeom>
          <a:noFill/>
          <a:ln cap="rnd">
            <a:noFill/>
          </a:ln>
        </p:spPr>
        <p:txBody>
          <a:bodyPr vert="horz" wrap="square" lIns="0" tIns="0" rIns="0" bIns="0" rtlCol="0" anchor="b" anchorCtr="0">
            <a:noAutofit/>
          </a:bodyPr>
          <a:lstStyle/>
          <a:p>
            <a:pPr marL="0" lvl="3"/>
            <a:r>
              <a:rPr lang="en-US" sz="1200" b="1" dirty="0">
                <a:solidFill>
                  <a:srgbClr val="00148C">
                    <a:lumMod val="100000"/>
                  </a:srgbClr>
                </a:solidFill>
                <a:latin typeface="Arial" panose="020B0604020202020204" pitchFamily="34" charset="0"/>
              </a:rPr>
              <a:t>Assessment purpose is to answer key questions</a:t>
            </a:r>
          </a:p>
        </p:txBody>
      </p:sp>
      <p:sp>
        <p:nvSpPr>
          <p:cNvPr id="9" name="ee4pHeader2">
            <a:extLst>
              <a:ext uri="{FF2B5EF4-FFF2-40B4-BE49-F238E27FC236}">
                <a16:creationId xmlns:a16="http://schemas.microsoft.com/office/drawing/2014/main" id="{45110F10-476D-4228-8885-3792E967B212}"/>
              </a:ext>
            </a:extLst>
          </p:cNvPr>
          <p:cNvSpPr txBox="1"/>
          <p:nvPr/>
        </p:nvSpPr>
        <p:spPr>
          <a:xfrm>
            <a:off x="4937435" y="579991"/>
            <a:ext cx="3882598" cy="589247"/>
          </a:xfrm>
          <a:prstGeom prst="rect">
            <a:avLst/>
          </a:prstGeom>
          <a:noFill/>
          <a:ln cap="rnd">
            <a:noFill/>
          </a:ln>
        </p:spPr>
        <p:txBody>
          <a:bodyPr vert="horz" wrap="square" lIns="0" tIns="0" rIns="0" bIns="0" rtlCol="0" anchor="b" anchorCtr="0">
            <a:noAutofit/>
          </a:bodyPr>
          <a:lstStyle/>
          <a:p>
            <a:pPr marL="0" lvl="3"/>
            <a:r>
              <a:rPr lang="en-US" sz="1100" b="1" dirty="0">
                <a:solidFill>
                  <a:srgbClr val="00148C">
                    <a:lumMod val="100000"/>
                  </a:srgbClr>
                </a:solidFill>
                <a:latin typeface="Arial" panose="020B0604020202020204" pitchFamily="34" charset="0"/>
              </a:rPr>
              <a:t>What we have done</a:t>
            </a:r>
          </a:p>
        </p:txBody>
      </p:sp>
      <p:sp>
        <p:nvSpPr>
          <p:cNvPr id="15" name="ee4pHeader2">
            <a:extLst>
              <a:ext uri="{FF2B5EF4-FFF2-40B4-BE49-F238E27FC236}">
                <a16:creationId xmlns:a16="http://schemas.microsoft.com/office/drawing/2014/main" id="{6C56B943-84C9-492D-B829-324440F1CF3F}"/>
              </a:ext>
            </a:extLst>
          </p:cNvPr>
          <p:cNvSpPr txBox="1"/>
          <p:nvPr/>
        </p:nvSpPr>
        <p:spPr>
          <a:xfrm>
            <a:off x="4937435" y="3056190"/>
            <a:ext cx="3882598" cy="589247"/>
          </a:xfrm>
          <a:prstGeom prst="rect">
            <a:avLst/>
          </a:prstGeom>
          <a:noFill/>
          <a:ln cap="rnd">
            <a:noFill/>
          </a:ln>
        </p:spPr>
        <p:txBody>
          <a:bodyPr vert="horz" wrap="square" lIns="0" tIns="0" rIns="0" bIns="0" rtlCol="0" anchor="b" anchorCtr="0">
            <a:noAutofit/>
          </a:bodyPr>
          <a:lstStyle/>
          <a:p>
            <a:pPr marL="0" lvl="3"/>
            <a:r>
              <a:rPr lang="en-US" sz="1100" b="1" dirty="0">
                <a:solidFill>
                  <a:srgbClr val="00148C">
                    <a:lumMod val="100000"/>
                  </a:srgbClr>
                </a:solidFill>
                <a:latin typeface="Arial" panose="020B0604020202020204" pitchFamily="34" charset="0"/>
              </a:rPr>
              <a:t>Next steps</a:t>
            </a:r>
          </a:p>
        </p:txBody>
      </p:sp>
      <p:sp>
        <p:nvSpPr>
          <p:cNvPr id="5" name="Rectangle 4">
            <a:extLst>
              <a:ext uri="{FF2B5EF4-FFF2-40B4-BE49-F238E27FC236}">
                <a16:creationId xmlns:a16="http://schemas.microsoft.com/office/drawing/2014/main" id="{968707AD-B7BE-4D3A-B9B2-7458CC747AED}"/>
              </a:ext>
            </a:extLst>
          </p:cNvPr>
          <p:cNvSpPr/>
          <p:nvPr/>
        </p:nvSpPr>
        <p:spPr>
          <a:xfrm>
            <a:off x="381000" y="2491378"/>
            <a:ext cx="4191000" cy="2259246"/>
          </a:xfrm>
          <a:prstGeom prst="rect">
            <a:avLst/>
          </a:prstGeom>
          <a:noFill/>
          <a:ln w="9525" cap="rnd" cmpd="sng" algn="ctr">
            <a:solidFill>
              <a:srgbClr val="E8235C"/>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2" name="TextBox 11">
            <a:extLst>
              <a:ext uri="{FF2B5EF4-FFF2-40B4-BE49-F238E27FC236}">
                <a16:creationId xmlns:a16="http://schemas.microsoft.com/office/drawing/2014/main" id="{B6E5B882-3B8C-48AE-93DF-AF8E454A0F24}"/>
              </a:ext>
            </a:extLst>
          </p:cNvPr>
          <p:cNvSpPr txBox="1"/>
          <p:nvPr/>
        </p:nvSpPr>
        <p:spPr>
          <a:xfrm>
            <a:off x="3704857" y="4759313"/>
            <a:ext cx="914400" cy="2332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900" dirty="0">
                <a:solidFill>
                  <a:srgbClr val="E8235C"/>
                </a:solidFill>
              </a:rPr>
              <a:t>Today's focus</a:t>
            </a:r>
          </a:p>
        </p:txBody>
      </p:sp>
      <p:pic>
        <p:nvPicPr>
          <p:cNvPr id="13" name="Picture 12">
            <a:extLst>
              <a:ext uri="{FF2B5EF4-FFF2-40B4-BE49-F238E27FC236}">
                <a16:creationId xmlns:a16="http://schemas.microsoft.com/office/drawing/2014/main" id="{15734A50-2EB4-413B-9580-181A9FD2D438}"/>
              </a:ext>
            </a:extLst>
          </p:cNvPr>
          <p:cNvPicPr>
            <a:picLocks noChangeAspect="1"/>
          </p:cNvPicPr>
          <p:nvPr/>
        </p:nvPicPr>
        <p:blipFill>
          <a:blip r:embed="rId7"/>
          <a:stretch>
            <a:fillRect/>
          </a:stretch>
        </p:blipFill>
        <p:spPr>
          <a:xfrm>
            <a:off x="3578832" y="1256393"/>
            <a:ext cx="875670" cy="454249"/>
          </a:xfrm>
          <a:prstGeom prst="rect">
            <a:avLst/>
          </a:prstGeom>
          <a:ln w="9525" cap="flat" cmpd="sng" algn="ctr">
            <a:solidFill>
              <a:srgbClr val="AAAAAC"/>
            </a:solidFill>
            <a:prstDash val="solid"/>
            <a:round/>
            <a:headEnd type="none" w="med" len="med"/>
            <a:tailEnd type="none" w="med" len="med"/>
          </a:ln>
        </p:spPr>
      </p:pic>
      <p:pic>
        <p:nvPicPr>
          <p:cNvPr id="14" name="Picture 13">
            <a:extLst>
              <a:ext uri="{FF2B5EF4-FFF2-40B4-BE49-F238E27FC236}">
                <a16:creationId xmlns:a16="http://schemas.microsoft.com/office/drawing/2014/main" id="{805F7546-6204-441D-A05B-83465F1F02D5}"/>
              </a:ext>
            </a:extLst>
          </p:cNvPr>
          <p:cNvPicPr>
            <a:picLocks noChangeAspect="1"/>
          </p:cNvPicPr>
          <p:nvPr/>
        </p:nvPicPr>
        <p:blipFill>
          <a:blip r:embed="rId8"/>
          <a:stretch>
            <a:fillRect/>
          </a:stretch>
        </p:blipFill>
        <p:spPr>
          <a:xfrm>
            <a:off x="3578832" y="1796218"/>
            <a:ext cx="875670" cy="489880"/>
          </a:xfrm>
          <a:prstGeom prst="rect">
            <a:avLst/>
          </a:prstGeom>
          <a:ln w="9525" cap="flat" cmpd="sng" algn="ctr">
            <a:solidFill>
              <a:srgbClr val="AAAAAC"/>
            </a:solidFill>
            <a:prstDash val="solid"/>
            <a:round/>
            <a:headEnd type="none" w="med" len="med"/>
            <a:tailEnd type="none" w="med" len="med"/>
          </a:ln>
        </p:spPr>
      </p:pic>
      <p:sp>
        <p:nvSpPr>
          <p:cNvPr id="35" name="Oval 20">
            <a:extLst>
              <a:ext uri="{FF2B5EF4-FFF2-40B4-BE49-F238E27FC236}">
                <a16:creationId xmlns:a16="http://schemas.microsoft.com/office/drawing/2014/main" id="{99FD0614-4407-4BA7-A686-E6B4230A0362}"/>
              </a:ext>
            </a:extLst>
          </p:cNvPr>
          <p:cNvSpPr>
            <a:spLocks noChangeAspect="1" noChangeArrowheads="1"/>
          </p:cNvSpPr>
          <p:nvPr/>
        </p:nvSpPr>
        <p:spPr bwMode="auto">
          <a:xfrm>
            <a:off x="507267" y="2542178"/>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i</a:t>
            </a:r>
          </a:p>
        </p:txBody>
      </p:sp>
      <p:sp>
        <p:nvSpPr>
          <p:cNvPr id="36" name="Oval 20">
            <a:extLst>
              <a:ext uri="{FF2B5EF4-FFF2-40B4-BE49-F238E27FC236}">
                <a16:creationId xmlns:a16="http://schemas.microsoft.com/office/drawing/2014/main" id="{E28B84BD-2968-4002-89AF-767680D8E99B}"/>
              </a:ext>
            </a:extLst>
          </p:cNvPr>
          <p:cNvSpPr>
            <a:spLocks noChangeAspect="1" noChangeArrowheads="1"/>
          </p:cNvSpPr>
          <p:nvPr/>
        </p:nvSpPr>
        <p:spPr bwMode="auto">
          <a:xfrm>
            <a:off x="507267" y="3275292"/>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ii</a:t>
            </a:r>
          </a:p>
        </p:txBody>
      </p:sp>
      <p:sp>
        <p:nvSpPr>
          <p:cNvPr id="37" name="Oval 20">
            <a:extLst>
              <a:ext uri="{FF2B5EF4-FFF2-40B4-BE49-F238E27FC236}">
                <a16:creationId xmlns:a16="http://schemas.microsoft.com/office/drawing/2014/main" id="{6CB6E89E-98FF-44E6-BA93-F66FC5D9E06B}"/>
              </a:ext>
            </a:extLst>
          </p:cNvPr>
          <p:cNvSpPr>
            <a:spLocks noChangeAspect="1" noChangeArrowheads="1"/>
          </p:cNvSpPr>
          <p:nvPr/>
        </p:nvSpPr>
        <p:spPr bwMode="auto">
          <a:xfrm>
            <a:off x="507267" y="3809424"/>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iii</a:t>
            </a:r>
          </a:p>
        </p:txBody>
      </p:sp>
    </p:spTree>
    <p:extLst>
      <p:ext uri="{BB962C8B-B14F-4D97-AF65-F5344CB8AC3E}">
        <p14:creationId xmlns:p14="http://schemas.microsoft.com/office/powerpoint/2010/main" val="3286737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34539" name="think-cell Slide" r:id="rId6" imgW="270" imgH="270" progId="TCLayout.ActiveDocument.1">
                  <p:embed/>
                </p:oleObj>
              </mc:Choice>
              <mc:Fallback>
                <p:oleObj name="think-cell Slide" r:id="rId6" imgW="270" imgH="270" progId="TCLayout.ActiveDocument.1">
                  <p:embed/>
                  <p:pic>
                    <p:nvPicPr>
                      <p:cNvPr id="20" name="Object 19" hidden="1"/>
                      <p:cNvPicPr/>
                      <p:nvPr/>
                    </p:nvPicPr>
                    <p:blipFill>
                      <a:blip r:embed="rId7"/>
                      <a:stretch>
                        <a:fillRect/>
                      </a:stretch>
                    </p:blipFill>
                    <p:spPr>
                      <a:xfrm>
                        <a:off x="1192" y="1192"/>
                        <a:ext cx="1190" cy="1190"/>
                      </a:xfrm>
                      <a:prstGeom prst="rect">
                        <a:avLst/>
                      </a:prstGeom>
                    </p:spPr>
                  </p:pic>
                </p:oleObj>
              </mc:Fallback>
            </mc:AlternateContent>
          </a:graphicData>
        </a:graphic>
      </p:graphicFrame>
      <p:sp>
        <p:nvSpPr>
          <p:cNvPr id="13" name="Rectangle 12" hidden="1">
            <a:extLst>
              <a:ext uri="{FF2B5EF4-FFF2-40B4-BE49-F238E27FC236}">
                <a16:creationId xmlns:a16="http://schemas.microsoft.com/office/drawing/2014/main" id="{363B8DA0-453B-4CD0-8659-319C6A31AA56}"/>
              </a:ext>
            </a:extLst>
          </p:cNvPr>
          <p:cNvSpPr/>
          <p:nvPr>
            <p:custDataLst>
              <p:tags r:id="rId3"/>
            </p:custDataLst>
          </p:nvPr>
        </p:nvSpPr>
        <p:spPr>
          <a:xfrm>
            <a:off x="1" y="1"/>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cxnSp>
        <p:nvCxnSpPr>
          <p:cNvPr id="206" name="Straight Connector 205">
            <a:extLst>
              <a:ext uri="{FF2B5EF4-FFF2-40B4-BE49-F238E27FC236}">
                <a16:creationId xmlns:a16="http://schemas.microsoft.com/office/drawing/2014/main" id="{C53DFE7A-418E-402F-A0FD-A121AA7556EC}"/>
              </a:ext>
            </a:extLst>
          </p:cNvPr>
          <p:cNvCxnSpPr>
            <a:cxnSpLocks/>
            <a:stCxn id="85" idx="1"/>
          </p:cNvCxnSpPr>
          <p:nvPr/>
        </p:nvCxnSpPr>
        <p:spPr>
          <a:xfrm flipH="1">
            <a:off x="706368" y="3523997"/>
            <a:ext cx="599439" cy="131980"/>
          </a:xfrm>
          <a:prstGeom prst="line">
            <a:avLst/>
          </a:prstGeom>
          <a:ln w="6667" cap="flat" cmpd="sng" algn="ctr">
            <a:solidFill>
              <a:srgbClr val="30C1D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D85DE74-053D-4798-BD2B-C49C06B7F6BE}"/>
              </a:ext>
            </a:extLst>
          </p:cNvPr>
          <p:cNvCxnSpPr>
            <a:cxnSpLocks/>
            <a:endCxn id="195" idx="1"/>
          </p:cNvCxnSpPr>
          <p:nvPr/>
        </p:nvCxnSpPr>
        <p:spPr>
          <a:xfrm>
            <a:off x="731087" y="2232534"/>
            <a:ext cx="579424" cy="803057"/>
          </a:xfrm>
          <a:prstGeom prst="line">
            <a:avLst/>
          </a:prstGeom>
          <a:ln w="6667" cap="flat" cmpd="sng" algn="ctr">
            <a:solidFill>
              <a:srgbClr val="29BA7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0C13B65-03DC-4E79-B44C-CFE70EA75E82}"/>
              </a:ext>
            </a:extLst>
          </p:cNvPr>
          <p:cNvCxnSpPr>
            <a:cxnSpLocks/>
            <a:endCxn id="182" idx="1"/>
          </p:cNvCxnSpPr>
          <p:nvPr/>
        </p:nvCxnSpPr>
        <p:spPr>
          <a:xfrm flipV="1">
            <a:off x="530522" y="1164978"/>
            <a:ext cx="798749" cy="670725"/>
          </a:xfrm>
          <a:prstGeom prst="line">
            <a:avLst/>
          </a:prstGeom>
          <a:ln w="6667" cap="flat" cmpd="sng" algn="ctr">
            <a:solidFill>
              <a:srgbClr val="29BA7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endCxn id="113" idx="2"/>
          </p:cNvCxnSpPr>
          <p:nvPr/>
        </p:nvCxnSpPr>
        <p:spPr>
          <a:xfrm flipV="1">
            <a:off x="417693" y="1601447"/>
            <a:ext cx="866514" cy="384352"/>
          </a:xfrm>
          <a:prstGeom prst="line">
            <a:avLst/>
          </a:prstGeom>
          <a:ln w="6667" cap="flat" cmpd="sng" algn="ctr">
            <a:solidFill>
              <a:srgbClr val="29BA7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cxnSpLocks/>
            <a:stCxn id="14" idx="6"/>
            <a:endCxn id="80" idx="1"/>
          </p:cNvCxnSpPr>
          <p:nvPr/>
        </p:nvCxnSpPr>
        <p:spPr>
          <a:xfrm flipV="1">
            <a:off x="1022719" y="2040672"/>
            <a:ext cx="276239" cy="16182"/>
          </a:xfrm>
          <a:prstGeom prst="line">
            <a:avLst/>
          </a:prstGeom>
          <a:ln w="6667" cap="flat" cmpd="sng" algn="ctr">
            <a:solidFill>
              <a:srgbClr val="29BA7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cxnSpLocks/>
            <a:stCxn id="110" idx="1"/>
          </p:cNvCxnSpPr>
          <p:nvPr/>
        </p:nvCxnSpPr>
        <p:spPr>
          <a:xfrm flipH="1" flipV="1">
            <a:off x="873100" y="2124726"/>
            <a:ext cx="442662" cy="413308"/>
          </a:xfrm>
          <a:prstGeom prst="line">
            <a:avLst/>
          </a:prstGeom>
          <a:ln w="6667" cap="flat" cmpd="sng" algn="ctr">
            <a:solidFill>
              <a:srgbClr val="29BA7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cxnSpLocks/>
            <a:stCxn id="195" idx="1"/>
          </p:cNvCxnSpPr>
          <p:nvPr/>
        </p:nvCxnSpPr>
        <p:spPr>
          <a:xfrm flipH="1">
            <a:off x="658456" y="3035591"/>
            <a:ext cx="652055" cy="566091"/>
          </a:xfrm>
          <a:prstGeom prst="line">
            <a:avLst/>
          </a:prstGeom>
          <a:ln w="6667" cap="flat" cmpd="sng" algn="ctr">
            <a:solidFill>
              <a:srgbClr val="30C1D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cxnSpLocks/>
            <a:endCxn id="93" idx="2"/>
          </p:cNvCxnSpPr>
          <p:nvPr/>
        </p:nvCxnSpPr>
        <p:spPr>
          <a:xfrm>
            <a:off x="703476" y="3784628"/>
            <a:ext cx="573113" cy="146428"/>
          </a:xfrm>
          <a:prstGeom prst="line">
            <a:avLst/>
          </a:prstGeom>
          <a:ln w="6667" cap="flat" cmpd="sng" algn="ctr">
            <a:solidFill>
              <a:srgbClr val="30C1D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cxnSpLocks/>
            <a:endCxn id="98" idx="2"/>
          </p:cNvCxnSpPr>
          <p:nvPr/>
        </p:nvCxnSpPr>
        <p:spPr>
          <a:xfrm>
            <a:off x="612387" y="3858589"/>
            <a:ext cx="655489" cy="431484"/>
          </a:xfrm>
          <a:prstGeom prst="line">
            <a:avLst/>
          </a:prstGeom>
          <a:ln w="6667" cap="flat" cmpd="sng" algn="ctr">
            <a:solidFill>
              <a:srgbClr val="30C1D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cxnSpLocks/>
            <a:endCxn id="103" idx="2"/>
          </p:cNvCxnSpPr>
          <p:nvPr/>
        </p:nvCxnSpPr>
        <p:spPr>
          <a:xfrm>
            <a:off x="674518" y="3907362"/>
            <a:ext cx="609690" cy="850287"/>
          </a:xfrm>
          <a:prstGeom prst="line">
            <a:avLst/>
          </a:prstGeom>
          <a:ln w="6667" cap="flat" cmpd="sng" algn="ctr">
            <a:solidFill>
              <a:srgbClr val="30C1D7"/>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22780" y="267574"/>
            <a:ext cx="8497370" cy="553998"/>
          </a:xfrm>
        </p:spPr>
        <p:txBody>
          <a:bodyPr/>
          <a:lstStyle/>
          <a:p>
            <a:r>
              <a:rPr lang="en-US" u="sng" dirty="0"/>
              <a:t>Recap: </a:t>
            </a:r>
            <a:r>
              <a:rPr lang="en-US" dirty="0"/>
              <a:t>Multiple challenges across the current </a:t>
            </a:r>
            <a:r>
              <a:rPr lang="en-US" dirty="0" err="1"/>
              <a:t>EBU</a:t>
            </a:r>
            <a:r>
              <a:rPr lang="en-US" dirty="0"/>
              <a:t> planning IT &amp; data landscape</a:t>
            </a:r>
          </a:p>
        </p:txBody>
      </p:sp>
      <p:sp>
        <p:nvSpPr>
          <p:cNvPr id="42" name="TextBox 41"/>
          <p:cNvSpPr txBox="1">
            <a:spLocks/>
          </p:cNvSpPr>
          <p:nvPr/>
        </p:nvSpPr>
        <p:spPr>
          <a:xfrm>
            <a:off x="1658261" y="1488556"/>
            <a:ext cx="605790" cy="203645"/>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29BA74"/>
                </a:solidFill>
              </a:rPr>
              <a:t>Inconsistent quality </a:t>
            </a:r>
          </a:p>
        </p:txBody>
      </p:sp>
      <p:sp>
        <p:nvSpPr>
          <p:cNvPr id="43" name="TextBox 42"/>
          <p:cNvSpPr txBox="1">
            <a:spLocks/>
          </p:cNvSpPr>
          <p:nvPr/>
        </p:nvSpPr>
        <p:spPr>
          <a:xfrm>
            <a:off x="1658261" y="2010545"/>
            <a:ext cx="757650" cy="203645"/>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29BA74"/>
                </a:solidFill>
              </a:rPr>
              <a:t>Multiple sources of truth</a:t>
            </a:r>
          </a:p>
        </p:txBody>
      </p:sp>
      <p:sp>
        <p:nvSpPr>
          <p:cNvPr id="44" name="TextBox 43"/>
          <p:cNvSpPr txBox="1">
            <a:spLocks/>
          </p:cNvSpPr>
          <p:nvPr/>
        </p:nvSpPr>
        <p:spPr>
          <a:xfrm>
            <a:off x="1636698" y="2459099"/>
            <a:ext cx="757650" cy="101823"/>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29BA74"/>
                </a:solidFill>
              </a:rPr>
              <a:t>Unintegrated</a:t>
            </a:r>
          </a:p>
        </p:txBody>
      </p:sp>
      <p:sp>
        <p:nvSpPr>
          <p:cNvPr id="45" name="TextBox 44"/>
          <p:cNvSpPr txBox="1">
            <a:spLocks/>
          </p:cNvSpPr>
          <p:nvPr/>
        </p:nvSpPr>
        <p:spPr>
          <a:xfrm>
            <a:off x="1644498" y="3454300"/>
            <a:ext cx="757650" cy="101823"/>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30C1D7"/>
                </a:solidFill>
              </a:rPr>
              <a:t>Manual entry</a:t>
            </a:r>
          </a:p>
        </p:txBody>
      </p:sp>
      <p:sp>
        <p:nvSpPr>
          <p:cNvPr id="46" name="TextBox 45"/>
          <p:cNvSpPr txBox="1">
            <a:spLocks/>
          </p:cNvSpPr>
          <p:nvPr/>
        </p:nvSpPr>
        <p:spPr>
          <a:xfrm>
            <a:off x="1664250" y="3873825"/>
            <a:ext cx="757650" cy="203645"/>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30C1D7"/>
                </a:solidFill>
              </a:rPr>
              <a:t>Heavy reliance on Excel</a:t>
            </a:r>
          </a:p>
        </p:txBody>
      </p:sp>
      <p:sp>
        <p:nvSpPr>
          <p:cNvPr id="47" name="TextBox 46"/>
          <p:cNvSpPr txBox="1">
            <a:spLocks/>
          </p:cNvSpPr>
          <p:nvPr/>
        </p:nvSpPr>
        <p:spPr>
          <a:xfrm>
            <a:off x="1641661" y="4261821"/>
            <a:ext cx="757650" cy="101823"/>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30C1D7"/>
                </a:solidFill>
              </a:rPr>
              <a:t>Disjointed</a:t>
            </a:r>
          </a:p>
        </p:txBody>
      </p:sp>
      <p:sp>
        <p:nvSpPr>
          <p:cNvPr id="48" name="TextBox 47"/>
          <p:cNvSpPr txBox="1">
            <a:spLocks/>
          </p:cNvSpPr>
          <p:nvPr/>
        </p:nvSpPr>
        <p:spPr>
          <a:xfrm>
            <a:off x="1664250" y="4728114"/>
            <a:ext cx="757650" cy="101823"/>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30C1D7"/>
                </a:solidFill>
              </a:rPr>
              <a:t>Outdated</a:t>
            </a:r>
          </a:p>
        </p:txBody>
      </p:sp>
      <p:sp>
        <p:nvSpPr>
          <p:cNvPr id="14" name="Oval 13"/>
          <p:cNvSpPr>
            <a:spLocks/>
          </p:cNvSpPr>
          <p:nvPr/>
        </p:nvSpPr>
        <p:spPr>
          <a:xfrm>
            <a:off x="315011" y="1703000"/>
            <a:ext cx="707708" cy="707708"/>
          </a:xfrm>
          <a:prstGeom prst="ellipse">
            <a:avLst/>
          </a:prstGeom>
          <a:solidFill>
            <a:srgbClr val="FFFFFF"/>
          </a:solidFill>
          <a:ln w="26670">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5000"/>
              </a:lnSpc>
            </a:pPr>
            <a:r>
              <a:rPr lang="en-US" sz="840" kern="0" dirty="0">
                <a:solidFill>
                  <a:srgbClr val="575757"/>
                </a:solidFill>
              </a:rPr>
              <a:t>Data issues</a:t>
            </a:r>
          </a:p>
        </p:txBody>
      </p:sp>
      <p:sp>
        <p:nvSpPr>
          <p:cNvPr id="18" name="Oval 17"/>
          <p:cNvSpPr>
            <a:spLocks/>
          </p:cNvSpPr>
          <p:nvPr/>
        </p:nvSpPr>
        <p:spPr>
          <a:xfrm>
            <a:off x="322780" y="3393009"/>
            <a:ext cx="707708" cy="707708"/>
          </a:xfrm>
          <a:prstGeom prst="ellipse">
            <a:avLst/>
          </a:prstGeom>
          <a:solidFill>
            <a:srgbClr val="FFFFFF"/>
          </a:solidFill>
          <a:ln w="26670">
            <a:gradFill flip="none" rotWithShape="1">
              <a:gsLst>
                <a:gs pos="0">
                  <a:srgbClr val="295E7E"/>
                </a:gs>
                <a:gs pos="100000">
                  <a:srgbClr val="30C1D7"/>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5000"/>
              </a:lnSpc>
            </a:pPr>
            <a:r>
              <a:rPr lang="en-US" sz="840" kern="0" dirty="0">
                <a:solidFill>
                  <a:srgbClr val="575757"/>
                </a:solidFill>
              </a:rPr>
              <a:t>System issues</a:t>
            </a:r>
          </a:p>
        </p:txBody>
      </p:sp>
      <p:grpSp>
        <p:nvGrpSpPr>
          <p:cNvPr id="77" name="Group 76"/>
          <p:cNvGrpSpPr>
            <a:grpSpLocks/>
          </p:cNvGrpSpPr>
          <p:nvPr/>
        </p:nvGrpSpPr>
        <p:grpSpPr>
          <a:xfrm>
            <a:off x="1267876" y="1894101"/>
            <a:ext cx="280035" cy="280035"/>
            <a:chOff x="4146856" y="1730920"/>
            <a:chExt cx="533400" cy="533400"/>
          </a:xfrm>
        </p:grpSpPr>
        <p:sp>
          <p:nvSpPr>
            <p:cNvPr id="78" name="Oval 77"/>
            <p:cNvSpPr/>
            <p:nvPr/>
          </p:nvSpPr>
          <p:spPr>
            <a:xfrm>
              <a:off x="4146856" y="1730920"/>
              <a:ext cx="533400" cy="533400"/>
            </a:xfrm>
            <a:prstGeom prst="ellipse">
              <a:avLst/>
            </a:prstGeom>
            <a:solidFill>
              <a:srgbClr val="29BA74"/>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sp>
          <p:nvSpPr>
            <p:cNvPr id="80" name="AutoShape 3"/>
            <p:cNvSpPr>
              <a:spLocks noChangeAspect="1" noChangeArrowheads="1" noTextEdit="1"/>
            </p:cNvSpPr>
            <p:nvPr/>
          </p:nvSpPr>
          <p:spPr bwMode="auto">
            <a:xfrm>
              <a:off x="4206059" y="1816929"/>
              <a:ext cx="385969" cy="38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06" tIns="24003" rIns="48006" bIns="24003" numCol="1" anchor="t" anchorCtr="0" compatLnSpc="1">
              <a:prstTxWarp prst="textNoShape">
                <a:avLst/>
              </a:prstTxWarp>
            </a:bodyPr>
            <a:lstStyle/>
            <a:p>
              <a:endParaRPr lang="en-US" sz="1013" dirty="0"/>
            </a:p>
          </p:txBody>
        </p:sp>
      </p:grpSp>
      <p:grpSp>
        <p:nvGrpSpPr>
          <p:cNvPr id="82" name="Group 81"/>
          <p:cNvGrpSpPr>
            <a:grpSpLocks/>
          </p:cNvGrpSpPr>
          <p:nvPr/>
        </p:nvGrpSpPr>
        <p:grpSpPr>
          <a:xfrm>
            <a:off x="1284207" y="3383979"/>
            <a:ext cx="280035" cy="280035"/>
            <a:chOff x="4132342" y="2931070"/>
            <a:chExt cx="533400" cy="533400"/>
          </a:xfrm>
        </p:grpSpPr>
        <p:sp>
          <p:nvSpPr>
            <p:cNvPr id="83" name="Oval 82"/>
            <p:cNvSpPr/>
            <p:nvPr/>
          </p:nvSpPr>
          <p:spPr>
            <a:xfrm>
              <a:off x="4132342" y="2931070"/>
              <a:ext cx="533400" cy="533400"/>
            </a:xfrm>
            <a:prstGeom prst="ellipse">
              <a:avLst/>
            </a:prstGeom>
            <a:solidFill>
              <a:srgbClr val="30C1D7"/>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sp>
          <p:nvSpPr>
            <p:cNvPr id="85" name="AutoShape 3"/>
            <p:cNvSpPr>
              <a:spLocks noChangeAspect="1" noChangeArrowheads="1" noTextEdit="1"/>
            </p:cNvSpPr>
            <p:nvPr/>
          </p:nvSpPr>
          <p:spPr bwMode="auto">
            <a:xfrm>
              <a:off x="4173485" y="2971991"/>
              <a:ext cx="451116" cy="45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06" tIns="24003" rIns="48006" bIns="24003" numCol="1" anchor="t" anchorCtr="0" compatLnSpc="1">
              <a:prstTxWarp prst="textNoShape">
                <a:avLst/>
              </a:prstTxWarp>
            </a:bodyPr>
            <a:lstStyle/>
            <a:p>
              <a:endParaRPr lang="en-US" sz="1013" dirty="0"/>
            </a:p>
          </p:txBody>
        </p:sp>
      </p:grpSp>
      <p:grpSp>
        <p:nvGrpSpPr>
          <p:cNvPr id="92" name="Group 91"/>
          <p:cNvGrpSpPr>
            <a:grpSpLocks/>
          </p:cNvGrpSpPr>
          <p:nvPr/>
        </p:nvGrpSpPr>
        <p:grpSpPr>
          <a:xfrm>
            <a:off x="1276589" y="3791038"/>
            <a:ext cx="280035" cy="280035"/>
            <a:chOff x="4132342" y="3550195"/>
            <a:chExt cx="533400" cy="533400"/>
          </a:xfrm>
        </p:grpSpPr>
        <p:sp>
          <p:nvSpPr>
            <p:cNvPr id="93" name="Oval 92"/>
            <p:cNvSpPr/>
            <p:nvPr/>
          </p:nvSpPr>
          <p:spPr>
            <a:xfrm>
              <a:off x="4132342" y="3550195"/>
              <a:ext cx="533400" cy="533400"/>
            </a:xfrm>
            <a:prstGeom prst="ellipse">
              <a:avLst/>
            </a:prstGeom>
            <a:solidFill>
              <a:srgbClr val="30C1D7"/>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sp>
          <p:nvSpPr>
            <p:cNvPr id="95" name="AutoShape 3"/>
            <p:cNvSpPr>
              <a:spLocks noChangeAspect="1" noChangeArrowheads="1" noTextEdit="1"/>
            </p:cNvSpPr>
            <p:nvPr/>
          </p:nvSpPr>
          <p:spPr bwMode="auto">
            <a:xfrm>
              <a:off x="4173485" y="3597024"/>
              <a:ext cx="451116" cy="45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06" tIns="24003" rIns="48006" bIns="24003" numCol="1" anchor="t" anchorCtr="0" compatLnSpc="1">
              <a:prstTxWarp prst="textNoShape">
                <a:avLst/>
              </a:prstTxWarp>
            </a:bodyPr>
            <a:lstStyle/>
            <a:p>
              <a:endParaRPr lang="en-US" sz="1013" dirty="0"/>
            </a:p>
          </p:txBody>
        </p:sp>
      </p:grpSp>
      <p:grpSp>
        <p:nvGrpSpPr>
          <p:cNvPr id="97" name="Group 96"/>
          <p:cNvGrpSpPr>
            <a:grpSpLocks/>
          </p:cNvGrpSpPr>
          <p:nvPr/>
        </p:nvGrpSpPr>
        <p:grpSpPr>
          <a:xfrm>
            <a:off x="1267876" y="4150055"/>
            <a:ext cx="280035" cy="280035"/>
            <a:chOff x="4132342" y="4194720"/>
            <a:chExt cx="533400" cy="533400"/>
          </a:xfrm>
        </p:grpSpPr>
        <p:sp>
          <p:nvSpPr>
            <p:cNvPr id="98" name="Oval 97"/>
            <p:cNvSpPr/>
            <p:nvPr/>
          </p:nvSpPr>
          <p:spPr>
            <a:xfrm>
              <a:off x="4132342" y="4194720"/>
              <a:ext cx="533400" cy="533400"/>
            </a:xfrm>
            <a:prstGeom prst="ellipse">
              <a:avLst/>
            </a:prstGeom>
            <a:solidFill>
              <a:srgbClr val="30C1D7"/>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sp>
          <p:nvSpPr>
            <p:cNvPr id="100" name="AutoShape 3"/>
            <p:cNvSpPr>
              <a:spLocks noChangeAspect="1" noChangeArrowheads="1" noTextEdit="1"/>
            </p:cNvSpPr>
            <p:nvPr/>
          </p:nvSpPr>
          <p:spPr bwMode="auto">
            <a:xfrm>
              <a:off x="4173485" y="4233635"/>
              <a:ext cx="451116" cy="45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06" tIns="24003" rIns="48006" bIns="24003" numCol="1" anchor="t" anchorCtr="0" compatLnSpc="1">
              <a:prstTxWarp prst="textNoShape">
                <a:avLst/>
              </a:prstTxWarp>
            </a:bodyPr>
            <a:lstStyle/>
            <a:p>
              <a:endParaRPr lang="en-US" sz="1013" dirty="0"/>
            </a:p>
          </p:txBody>
        </p:sp>
      </p:grpSp>
      <p:grpSp>
        <p:nvGrpSpPr>
          <p:cNvPr id="102" name="Group 101"/>
          <p:cNvGrpSpPr>
            <a:grpSpLocks/>
          </p:cNvGrpSpPr>
          <p:nvPr/>
        </p:nvGrpSpPr>
        <p:grpSpPr>
          <a:xfrm>
            <a:off x="1284208" y="4617631"/>
            <a:ext cx="280035" cy="280035"/>
            <a:chOff x="4132342" y="5209359"/>
            <a:chExt cx="533400" cy="533400"/>
          </a:xfrm>
        </p:grpSpPr>
        <p:sp>
          <p:nvSpPr>
            <p:cNvPr id="103" name="Oval 102"/>
            <p:cNvSpPr/>
            <p:nvPr/>
          </p:nvSpPr>
          <p:spPr>
            <a:xfrm>
              <a:off x="4132342" y="5209359"/>
              <a:ext cx="533400" cy="533400"/>
            </a:xfrm>
            <a:prstGeom prst="ellipse">
              <a:avLst/>
            </a:prstGeom>
            <a:solidFill>
              <a:srgbClr val="30C1D7"/>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sp>
          <p:nvSpPr>
            <p:cNvPr id="105" name="AutoShape 3"/>
            <p:cNvSpPr>
              <a:spLocks noChangeAspect="1" noChangeArrowheads="1" noTextEdit="1"/>
            </p:cNvSpPr>
            <p:nvPr/>
          </p:nvSpPr>
          <p:spPr bwMode="auto">
            <a:xfrm>
              <a:off x="4173485" y="5256434"/>
              <a:ext cx="451116" cy="45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06" tIns="24003" rIns="48006" bIns="24003" numCol="1" anchor="t" anchorCtr="0" compatLnSpc="1">
              <a:prstTxWarp prst="textNoShape">
                <a:avLst/>
              </a:prstTxWarp>
            </a:bodyPr>
            <a:lstStyle/>
            <a:p>
              <a:endParaRPr lang="en-US" sz="1013" dirty="0"/>
            </a:p>
          </p:txBody>
        </p:sp>
      </p:grpSp>
      <p:grpSp>
        <p:nvGrpSpPr>
          <p:cNvPr id="107" name="Group 106"/>
          <p:cNvGrpSpPr>
            <a:grpSpLocks/>
          </p:cNvGrpSpPr>
          <p:nvPr/>
        </p:nvGrpSpPr>
        <p:grpSpPr>
          <a:xfrm>
            <a:off x="1284680" y="2385998"/>
            <a:ext cx="280035" cy="280035"/>
            <a:chOff x="4146856" y="2299245"/>
            <a:chExt cx="533400" cy="533400"/>
          </a:xfrm>
        </p:grpSpPr>
        <p:sp>
          <p:nvSpPr>
            <p:cNvPr id="108" name="Oval 107"/>
            <p:cNvSpPr/>
            <p:nvPr/>
          </p:nvSpPr>
          <p:spPr>
            <a:xfrm>
              <a:off x="4146856" y="2299245"/>
              <a:ext cx="533400" cy="533400"/>
            </a:xfrm>
            <a:prstGeom prst="ellipse">
              <a:avLst/>
            </a:prstGeom>
            <a:solidFill>
              <a:srgbClr val="29BA74"/>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sp>
          <p:nvSpPr>
            <p:cNvPr id="110" name="AutoShape 3"/>
            <p:cNvSpPr>
              <a:spLocks noChangeAspect="1" noChangeArrowheads="1" noTextEdit="1"/>
            </p:cNvSpPr>
            <p:nvPr/>
          </p:nvSpPr>
          <p:spPr bwMode="auto">
            <a:xfrm>
              <a:off x="4206059" y="2395664"/>
              <a:ext cx="385969" cy="38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06" tIns="24003" rIns="48006" bIns="24003" numCol="1" anchor="t" anchorCtr="0" compatLnSpc="1">
              <a:prstTxWarp prst="textNoShape">
                <a:avLst/>
              </a:prstTxWarp>
            </a:bodyPr>
            <a:lstStyle/>
            <a:p>
              <a:endParaRPr lang="en-US" sz="1013" dirty="0"/>
            </a:p>
          </p:txBody>
        </p:sp>
      </p:grpSp>
      <p:grpSp>
        <p:nvGrpSpPr>
          <p:cNvPr id="112" name="Group 111"/>
          <p:cNvGrpSpPr>
            <a:grpSpLocks/>
          </p:cNvGrpSpPr>
          <p:nvPr/>
        </p:nvGrpSpPr>
        <p:grpSpPr>
          <a:xfrm>
            <a:off x="1284207" y="1461429"/>
            <a:ext cx="280035" cy="280035"/>
            <a:chOff x="4146856" y="1226095"/>
            <a:chExt cx="533400" cy="533400"/>
          </a:xfrm>
        </p:grpSpPr>
        <p:sp>
          <p:nvSpPr>
            <p:cNvPr id="113" name="Oval 112"/>
            <p:cNvSpPr/>
            <p:nvPr/>
          </p:nvSpPr>
          <p:spPr>
            <a:xfrm>
              <a:off x="4146856" y="1226095"/>
              <a:ext cx="533400" cy="533400"/>
            </a:xfrm>
            <a:prstGeom prst="ellipse">
              <a:avLst/>
            </a:prstGeom>
            <a:solidFill>
              <a:srgbClr val="29BA74"/>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sp>
          <p:nvSpPr>
            <p:cNvPr id="115" name="AutoShape 3"/>
            <p:cNvSpPr>
              <a:spLocks noChangeAspect="1" noChangeArrowheads="1" noTextEdit="1"/>
            </p:cNvSpPr>
            <p:nvPr/>
          </p:nvSpPr>
          <p:spPr bwMode="auto">
            <a:xfrm>
              <a:off x="4206059" y="1307646"/>
              <a:ext cx="385969" cy="38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06" tIns="24003" rIns="48006" bIns="24003" numCol="1" anchor="t" anchorCtr="0" compatLnSpc="1">
              <a:prstTxWarp prst="textNoShape">
                <a:avLst/>
              </a:prstTxWarp>
            </a:bodyPr>
            <a:lstStyle/>
            <a:p>
              <a:endParaRPr lang="en-US" sz="1013" dirty="0"/>
            </a:p>
          </p:txBody>
        </p:sp>
      </p:grpSp>
      <p:grpSp>
        <p:nvGrpSpPr>
          <p:cNvPr id="4" name="Group 3"/>
          <p:cNvGrpSpPr>
            <a:grpSpLocks/>
          </p:cNvGrpSpPr>
          <p:nvPr/>
        </p:nvGrpSpPr>
        <p:grpSpPr>
          <a:xfrm>
            <a:off x="2443903" y="1454516"/>
            <a:ext cx="131158" cy="286948"/>
            <a:chOff x="7285139" y="1529796"/>
            <a:chExt cx="213361" cy="335281"/>
          </a:xfrm>
        </p:grpSpPr>
        <p:cxnSp>
          <p:nvCxnSpPr>
            <p:cNvPr id="138" name="Straight Connector 137"/>
            <p:cNvCxnSpPr/>
            <p:nvPr/>
          </p:nvCxnSpPr>
          <p:spPr>
            <a:xfrm rot="16200000" flipV="1">
              <a:off x="7332300" y="1695996"/>
              <a:ext cx="332399" cy="0"/>
            </a:xfrm>
            <a:prstGeom prst="line">
              <a:avLst/>
            </a:prstGeom>
            <a:ln w="6667" cap="flat" cmpd="sng" algn="ctr">
              <a:solidFill>
                <a:srgbClr val="9A9A9A"/>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7285139" y="1529797"/>
              <a:ext cx="213360" cy="335280"/>
            </a:xfrm>
            <a:prstGeom prst="rect">
              <a:avLst/>
            </a:prstGeom>
            <a:noFill/>
            <a:ln w="9525">
              <a:noFill/>
              <a:miter lim="800000"/>
            </a:ln>
            <a:extLst>
              <a:ext uri="{909E8E84-426E-40DD-AFC4-6F175D3DCCD1}">
                <a14:hiddenFill xmlns:a14="http://schemas.microsoft.com/office/drawing/2010/main">
                  <a:solidFill>
                    <a:srgbClr val="30C1D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grpSp>
      <p:grpSp>
        <p:nvGrpSpPr>
          <p:cNvPr id="3" name="Group 2"/>
          <p:cNvGrpSpPr>
            <a:grpSpLocks/>
          </p:cNvGrpSpPr>
          <p:nvPr/>
        </p:nvGrpSpPr>
        <p:grpSpPr>
          <a:xfrm>
            <a:off x="2451330" y="2023601"/>
            <a:ext cx="112015" cy="176022"/>
            <a:chOff x="7277100" y="2133600"/>
            <a:chExt cx="213361" cy="335280"/>
          </a:xfrm>
        </p:grpSpPr>
        <p:cxnSp>
          <p:nvCxnSpPr>
            <p:cNvPr id="136" name="Straight Connector 135"/>
            <p:cNvCxnSpPr/>
            <p:nvPr/>
          </p:nvCxnSpPr>
          <p:spPr>
            <a:xfrm rot="16200000" flipV="1">
              <a:off x="7324261" y="2301240"/>
              <a:ext cx="332399" cy="0"/>
            </a:xfrm>
            <a:prstGeom prst="line">
              <a:avLst/>
            </a:prstGeom>
            <a:ln w="6667" cap="flat" cmpd="sng" algn="ctr">
              <a:solidFill>
                <a:srgbClr val="9A9A9A"/>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7277100" y="2133600"/>
              <a:ext cx="213360" cy="335280"/>
            </a:xfrm>
            <a:prstGeom prst="rect">
              <a:avLst/>
            </a:prstGeom>
            <a:noFill/>
            <a:ln w="9525">
              <a:noFill/>
              <a:miter lim="800000"/>
            </a:ln>
            <a:extLst>
              <a:ext uri="{909E8E84-426E-40DD-AFC4-6F175D3DCCD1}">
                <a14:hiddenFill xmlns:a14="http://schemas.microsoft.com/office/drawing/2010/main">
                  <a:solidFill>
                    <a:srgbClr val="30C1D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grpSp>
      <p:grpSp>
        <p:nvGrpSpPr>
          <p:cNvPr id="7" name="Group 6"/>
          <p:cNvGrpSpPr>
            <a:grpSpLocks/>
          </p:cNvGrpSpPr>
          <p:nvPr/>
        </p:nvGrpSpPr>
        <p:grpSpPr>
          <a:xfrm>
            <a:off x="2451330" y="2485417"/>
            <a:ext cx="112015" cy="176022"/>
            <a:chOff x="7277100" y="2758440"/>
            <a:chExt cx="213361" cy="335280"/>
          </a:xfrm>
        </p:grpSpPr>
        <p:cxnSp>
          <p:nvCxnSpPr>
            <p:cNvPr id="137" name="Straight Connector 136"/>
            <p:cNvCxnSpPr/>
            <p:nvPr/>
          </p:nvCxnSpPr>
          <p:spPr>
            <a:xfrm rot="16200000" flipV="1">
              <a:off x="7324261" y="2924640"/>
              <a:ext cx="332399" cy="0"/>
            </a:xfrm>
            <a:prstGeom prst="line">
              <a:avLst/>
            </a:prstGeom>
            <a:ln w="6667" cap="flat" cmpd="sng" algn="ctr">
              <a:solidFill>
                <a:srgbClr val="9A9A9A"/>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7277100" y="2758440"/>
              <a:ext cx="213360" cy="335280"/>
            </a:xfrm>
            <a:prstGeom prst="rect">
              <a:avLst/>
            </a:prstGeom>
            <a:noFill/>
            <a:ln w="9525">
              <a:noFill/>
              <a:miter lim="800000"/>
            </a:ln>
            <a:extLst>
              <a:ext uri="{909E8E84-426E-40DD-AFC4-6F175D3DCCD1}">
                <a14:hiddenFill xmlns:a14="http://schemas.microsoft.com/office/drawing/2010/main">
                  <a:solidFill>
                    <a:srgbClr val="30C1D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grpSp>
      <p:grpSp>
        <p:nvGrpSpPr>
          <p:cNvPr id="8" name="Group 7"/>
          <p:cNvGrpSpPr>
            <a:grpSpLocks/>
          </p:cNvGrpSpPr>
          <p:nvPr/>
        </p:nvGrpSpPr>
        <p:grpSpPr>
          <a:xfrm>
            <a:off x="2431579" y="3464232"/>
            <a:ext cx="112015" cy="176022"/>
            <a:chOff x="7277100" y="3352800"/>
            <a:chExt cx="213361" cy="335280"/>
          </a:xfrm>
        </p:grpSpPr>
        <p:cxnSp>
          <p:nvCxnSpPr>
            <p:cNvPr id="135" name="Straight Connector 134"/>
            <p:cNvCxnSpPr/>
            <p:nvPr/>
          </p:nvCxnSpPr>
          <p:spPr>
            <a:xfrm rot="16200000" flipV="1">
              <a:off x="7324261" y="3521880"/>
              <a:ext cx="332399" cy="0"/>
            </a:xfrm>
            <a:prstGeom prst="line">
              <a:avLst/>
            </a:prstGeom>
            <a:ln w="6667" cap="flat" cmpd="sng" algn="ctr">
              <a:solidFill>
                <a:srgbClr val="9A9A9A"/>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7277100" y="3352800"/>
              <a:ext cx="213360" cy="335280"/>
            </a:xfrm>
            <a:prstGeom prst="rect">
              <a:avLst/>
            </a:prstGeom>
            <a:noFill/>
            <a:ln w="9525">
              <a:noFill/>
              <a:miter lim="800000"/>
            </a:ln>
            <a:extLst>
              <a:ext uri="{909E8E84-426E-40DD-AFC4-6F175D3DCCD1}">
                <a14:hiddenFill xmlns:a14="http://schemas.microsoft.com/office/drawing/2010/main">
                  <a:solidFill>
                    <a:srgbClr val="30C1D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grpSp>
      <p:grpSp>
        <p:nvGrpSpPr>
          <p:cNvPr id="9" name="Group 8"/>
          <p:cNvGrpSpPr>
            <a:grpSpLocks/>
          </p:cNvGrpSpPr>
          <p:nvPr/>
        </p:nvGrpSpPr>
        <p:grpSpPr>
          <a:xfrm>
            <a:off x="2412001" y="3849013"/>
            <a:ext cx="112015" cy="176022"/>
            <a:chOff x="7277100" y="3970020"/>
            <a:chExt cx="213361" cy="335280"/>
          </a:xfrm>
        </p:grpSpPr>
        <p:cxnSp>
          <p:nvCxnSpPr>
            <p:cNvPr id="134" name="Straight Connector 133"/>
            <p:cNvCxnSpPr/>
            <p:nvPr/>
          </p:nvCxnSpPr>
          <p:spPr>
            <a:xfrm rot="16200000" flipV="1">
              <a:off x="7324261" y="4136220"/>
              <a:ext cx="332399" cy="0"/>
            </a:xfrm>
            <a:prstGeom prst="line">
              <a:avLst/>
            </a:prstGeom>
            <a:ln w="6667" cap="flat" cmpd="sng" algn="ctr">
              <a:solidFill>
                <a:srgbClr val="9A9A9A"/>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7277100" y="3970020"/>
              <a:ext cx="213360" cy="335280"/>
            </a:xfrm>
            <a:prstGeom prst="rect">
              <a:avLst/>
            </a:prstGeom>
            <a:noFill/>
            <a:ln w="9525">
              <a:noFill/>
              <a:miter lim="800000"/>
            </a:ln>
            <a:extLst>
              <a:ext uri="{909E8E84-426E-40DD-AFC4-6F175D3DCCD1}">
                <a14:hiddenFill xmlns:a14="http://schemas.microsoft.com/office/drawing/2010/main">
                  <a:solidFill>
                    <a:srgbClr val="30C1D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grpSp>
      <p:grpSp>
        <p:nvGrpSpPr>
          <p:cNvPr id="10" name="Group 9"/>
          <p:cNvGrpSpPr>
            <a:grpSpLocks/>
          </p:cNvGrpSpPr>
          <p:nvPr/>
        </p:nvGrpSpPr>
        <p:grpSpPr>
          <a:xfrm>
            <a:off x="2415788" y="4236735"/>
            <a:ext cx="112015" cy="176023"/>
            <a:chOff x="7277100" y="4564379"/>
            <a:chExt cx="213361" cy="335281"/>
          </a:xfrm>
        </p:grpSpPr>
        <p:cxnSp>
          <p:nvCxnSpPr>
            <p:cNvPr id="132" name="Straight Connector 131"/>
            <p:cNvCxnSpPr/>
            <p:nvPr/>
          </p:nvCxnSpPr>
          <p:spPr>
            <a:xfrm rot="16200000" flipV="1">
              <a:off x="7324261" y="4730579"/>
              <a:ext cx="332399" cy="0"/>
            </a:xfrm>
            <a:prstGeom prst="line">
              <a:avLst/>
            </a:prstGeom>
            <a:ln w="6667" cap="flat" cmpd="sng" algn="ctr">
              <a:solidFill>
                <a:srgbClr val="9A9A9A"/>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7277100" y="4564380"/>
              <a:ext cx="213360" cy="335280"/>
            </a:xfrm>
            <a:prstGeom prst="rect">
              <a:avLst/>
            </a:prstGeom>
            <a:noFill/>
            <a:ln w="9525">
              <a:noFill/>
              <a:miter lim="800000"/>
            </a:ln>
            <a:extLst>
              <a:ext uri="{909E8E84-426E-40DD-AFC4-6F175D3DCCD1}">
                <a14:hiddenFill xmlns:a14="http://schemas.microsoft.com/office/drawing/2010/main">
                  <a:solidFill>
                    <a:srgbClr val="30C1D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grpSp>
      <p:grpSp>
        <p:nvGrpSpPr>
          <p:cNvPr id="11" name="Group 10"/>
          <p:cNvGrpSpPr>
            <a:grpSpLocks/>
          </p:cNvGrpSpPr>
          <p:nvPr/>
        </p:nvGrpSpPr>
        <p:grpSpPr>
          <a:xfrm>
            <a:off x="2424835" y="4673552"/>
            <a:ext cx="112015" cy="176022"/>
            <a:chOff x="7277100" y="5196840"/>
            <a:chExt cx="213361" cy="335280"/>
          </a:xfrm>
        </p:grpSpPr>
        <p:cxnSp>
          <p:nvCxnSpPr>
            <p:cNvPr id="133" name="Straight Connector 132"/>
            <p:cNvCxnSpPr/>
            <p:nvPr/>
          </p:nvCxnSpPr>
          <p:spPr>
            <a:xfrm rot="16200000" flipV="1">
              <a:off x="7324261" y="5363040"/>
              <a:ext cx="332399" cy="0"/>
            </a:xfrm>
            <a:prstGeom prst="line">
              <a:avLst/>
            </a:prstGeom>
            <a:ln w="6667" cap="flat" cmpd="sng" algn="ctr">
              <a:solidFill>
                <a:srgbClr val="9A9A9A"/>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7277100" y="5196840"/>
              <a:ext cx="213360" cy="335280"/>
            </a:xfrm>
            <a:prstGeom prst="rect">
              <a:avLst/>
            </a:prstGeom>
            <a:noFill/>
            <a:ln w="9525">
              <a:noFill/>
              <a:miter lim="800000"/>
            </a:ln>
            <a:extLst>
              <a:ext uri="{909E8E84-426E-40DD-AFC4-6F175D3DCCD1}">
                <a14:hiddenFill xmlns:a14="http://schemas.microsoft.com/office/drawing/2010/main">
                  <a:solidFill>
                    <a:srgbClr val="30C1D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grpSp>
      <p:sp>
        <p:nvSpPr>
          <p:cNvPr id="168" name="TextBox 167">
            <a:extLst>
              <a:ext uri="{FF2B5EF4-FFF2-40B4-BE49-F238E27FC236}">
                <a16:creationId xmlns:a16="http://schemas.microsoft.com/office/drawing/2014/main" id="{8EBDCDFE-5C50-4F62-8E74-907A3F1B8E59}"/>
              </a:ext>
            </a:extLst>
          </p:cNvPr>
          <p:cNvSpPr txBox="1">
            <a:spLocks/>
          </p:cNvSpPr>
          <p:nvPr/>
        </p:nvSpPr>
        <p:spPr>
          <a:xfrm>
            <a:off x="2691121" y="1399647"/>
            <a:ext cx="6293246" cy="369588"/>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55555A"/>
                </a:solidFill>
              </a:rPr>
              <a:t>Different asset classes live in different systems and have different data fields (Cascade vs. </a:t>
            </a:r>
            <a:r>
              <a:rPr lang="en-US" sz="735" dirty="0" err="1">
                <a:solidFill>
                  <a:srgbClr val="55555A"/>
                </a:solidFill>
              </a:rPr>
              <a:t>Computapole</a:t>
            </a:r>
            <a:r>
              <a:rPr lang="en-US" sz="735" dirty="0">
                <a:solidFill>
                  <a:srgbClr val="55555A"/>
                </a:solidFill>
              </a:rPr>
              <a:t> vs. GIS); tendency to shortcut data entry after work completion (&gt;95% are "as per design")</a:t>
            </a:r>
          </a:p>
          <a:p>
            <a:pPr>
              <a:lnSpc>
                <a:spcPct val="90000"/>
              </a:lnSpc>
              <a:spcAft>
                <a:spcPts val="450"/>
              </a:spcAft>
            </a:pPr>
            <a:r>
              <a:rPr lang="en-US" sz="735" dirty="0">
                <a:solidFill>
                  <a:srgbClr val="55555A"/>
                </a:solidFill>
              </a:rPr>
              <a:t>Outage information (transmission, substation, and distribution are tracked in multiple systems; manual entry in some systems causes data inconsistency</a:t>
            </a:r>
          </a:p>
        </p:txBody>
      </p:sp>
      <p:sp>
        <p:nvSpPr>
          <p:cNvPr id="169" name="TextBox 168">
            <a:extLst>
              <a:ext uri="{FF2B5EF4-FFF2-40B4-BE49-F238E27FC236}">
                <a16:creationId xmlns:a16="http://schemas.microsoft.com/office/drawing/2014/main" id="{73BB18DE-6966-48E1-A96B-2CD2D010D75C}"/>
              </a:ext>
            </a:extLst>
          </p:cNvPr>
          <p:cNvSpPr txBox="1">
            <a:spLocks/>
          </p:cNvSpPr>
          <p:nvPr/>
        </p:nvSpPr>
        <p:spPr>
          <a:xfrm>
            <a:off x="2696474" y="1869494"/>
            <a:ext cx="6287413" cy="484235"/>
          </a:xfrm>
          <a:prstGeom prst="rect">
            <a:avLst/>
          </a:prstGeom>
          <a:noFill/>
        </p:spPr>
        <p:txBody>
          <a:bodyPr wrap="square" lIns="0" tIns="0" rIns="0" bIns="0" rtlCol="0" anchor="ctr">
            <a:spAutoFit/>
          </a:bodyPr>
          <a:lstStyle/>
          <a:p>
            <a:pPr>
              <a:lnSpc>
                <a:spcPct val="90000"/>
              </a:lnSpc>
              <a:spcAft>
                <a:spcPts val="200"/>
              </a:spcAft>
            </a:pPr>
            <a:r>
              <a:rPr lang="en-US" sz="735" dirty="0">
                <a:solidFill>
                  <a:srgbClr val="55555A"/>
                </a:solidFill>
              </a:rPr>
              <a:t>Asset data in GIS, Asset Data Warehouse</a:t>
            </a:r>
            <a:r>
              <a:rPr lang="en-US" sz="735" dirty="0">
                <a:solidFill>
                  <a:schemeClr val="tx1">
                    <a:lumMod val="100000"/>
                  </a:schemeClr>
                </a:solidFill>
              </a:rPr>
              <a:t>, Cascade, STORMS etc.; </a:t>
            </a:r>
            <a:r>
              <a:rPr lang="en-US" sz="735" dirty="0">
                <a:solidFill>
                  <a:srgbClr val="55555A"/>
                </a:solidFill>
              </a:rPr>
              <a:t>actuals in PowerPlan, SAP, F-file, etc. </a:t>
            </a:r>
          </a:p>
          <a:p>
            <a:pPr>
              <a:lnSpc>
                <a:spcPct val="90000"/>
              </a:lnSpc>
              <a:spcAft>
                <a:spcPts val="200"/>
              </a:spcAft>
            </a:pPr>
            <a:r>
              <a:rPr lang="en-US" sz="735" dirty="0">
                <a:solidFill>
                  <a:srgbClr val="55555A"/>
                </a:solidFill>
              </a:rPr>
              <a:t>Reliability data in GIS, IDS, OMS</a:t>
            </a:r>
            <a:r>
              <a:rPr lang="en-US" sz="735" dirty="0">
                <a:solidFill>
                  <a:schemeClr val="tx1">
                    <a:lumMod val="100000"/>
                  </a:schemeClr>
                </a:solidFill>
              </a:rPr>
              <a:t>, and excel file Financial Data in SAP, </a:t>
            </a:r>
            <a:r>
              <a:rPr lang="en-US" sz="735" dirty="0" err="1">
                <a:solidFill>
                  <a:schemeClr val="tx1">
                    <a:lumMod val="100000"/>
                  </a:schemeClr>
                </a:solidFill>
              </a:rPr>
              <a:t>PowerPlan</a:t>
            </a:r>
            <a:r>
              <a:rPr lang="en-US" sz="735" dirty="0">
                <a:solidFill>
                  <a:schemeClr val="tx1">
                    <a:lumMod val="100000"/>
                  </a:schemeClr>
                </a:solidFill>
              </a:rPr>
              <a:t>, BPC, Forecast File, P6.</a:t>
            </a:r>
          </a:p>
          <a:p>
            <a:pPr>
              <a:lnSpc>
                <a:spcPct val="90000"/>
              </a:lnSpc>
              <a:spcAft>
                <a:spcPts val="200"/>
              </a:spcAft>
            </a:pPr>
            <a:r>
              <a:rPr lang="en-US" sz="735" dirty="0">
                <a:solidFill>
                  <a:schemeClr val="tx1">
                    <a:lumMod val="100000"/>
                  </a:schemeClr>
                </a:solidFill>
              </a:rPr>
              <a:t>Inspection Data in INM, Cascade, Storms, GIS, ADW. </a:t>
            </a:r>
          </a:p>
          <a:p>
            <a:pPr>
              <a:lnSpc>
                <a:spcPct val="90000"/>
              </a:lnSpc>
              <a:spcAft>
                <a:spcPts val="200"/>
              </a:spcAft>
            </a:pPr>
            <a:r>
              <a:rPr lang="en-US" sz="735" dirty="0">
                <a:solidFill>
                  <a:schemeClr val="tx1">
                    <a:lumMod val="100000"/>
                  </a:schemeClr>
                </a:solidFill>
              </a:rPr>
              <a:t>Project Planning data P6, Storms, </a:t>
            </a:r>
            <a:r>
              <a:rPr lang="en-US" sz="735" dirty="0" err="1">
                <a:solidFill>
                  <a:schemeClr val="tx1">
                    <a:lumMod val="100000"/>
                  </a:schemeClr>
                </a:solidFill>
              </a:rPr>
              <a:t>PowerPlan</a:t>
            </a:r>
            <a:r>
              <a:rPr lang="en-US" sz="735" dirty="0">
                <a:solidFill>
                  <a:schemeClr val="tx1">
                    <a:lumMod val="100000"/>
                  </a:schemeClr>
                </a:solidFill>
              </a:rPr>
              <a:t>, Forecast File</a:t>
            </a:r>
            <a:endParaRPr lang="en-US" sz="735" dirty="0">
              <a:solidFill>
                <a:srgbClr val="55555A"/>
              </a:solidFill>
            </a:endParaRPr>
          </a:p>
        </p:txBody>
      </p:sp>
      <p:sp>
        <p:nvSpPr>
          <p:cNvPr id="171" name="TextBox 170">
            <a:extLst>
              <a:ext uri="{FF2B5EF4-FFF2-40B4-BE49-F238E27FC236}">
                <a16:creationId xmlns:a16="http://schemas.microsoft.com/office/drawing/2014/main" id="{74302363-4D94-4CF5-AB7D-CD8EF5F4BDC4}"/>
              </a:ext>
            </a:extLst>
          </p:cNvPr>
          <p:cNvSpPr txBox="1">
            <a:spLocks/>
          </p:cNvSpPr>
          <p:nvPr/>
        </p:nvSpPr>
        <p:spPr>
          <a:xfrm>
            <a:off x="2698224" y="2469384"/>
            <a:ext cx="6121923" cy="267766"/>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55555A"/>
                </a:solidFill>
              </a:rPr>
              <a:t>Resource and financial data not tied with work management and project execution (no materials cost in WO)</a:t>
            </a:r>
          </a:p>
          <a:p>
            <a:pPr>
              <a:lnSpc>
                <a:spcPct val="90000"/>
              </a:lnSpc>
              <a:spcAft>
                <a:spcPts val="450"/>
              </a:spcAft>
            </a:pPr>
            <a:r>
              <a:rPr lang="en-US" sz="735" dirty="0">
                <a:solidFill>
                  <a:srgbClr val="55555A"/>
                </a:solidFill>
              </a:rPr>
              <a:t>Actual cost charges &amp; estimates are not integrated in one view – Storms has estimates &amp; not charges, PP has charges &amp; does no have estimates </a:t>
            </a:r>
          </a:p>
        </p:txBody>
      </p:sp>
      <p:sp>
        <p:nvSpPr>
          <p:cNvPr id="172" name="TextBox 171">
            <a:extLst>
              <a:ext uri="{FF2B5EF4-FFF2-40B4-BE49-F238E27FC236}">
                <a16:creationId xmlns:a16="http://schemas.microsoft.com/office/drawing/2014/main" id="{CBCFEF93-DCF8-4A2F-8D19-98FC9B785520}"/>
              </a:ext>
            </a:extLst>
          </p:cNvPr>
          <p:cNvSpPr txBox="1">
            <a:spLocks/>
          </p:cNvSpPr>
          <p:nvPr/>
        </p:nvSpPr>
        <p:spPr>
          <a:xfrm>
            <a:off x="2683061" y="3446424"/>
            <a:ext cx="6209895" cy="203645"/>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55555A"/>
                </a:solidFill>
              </a:rPr>
              <a:t>Creation of new funding projects in PowerPlan, loading cost and resource data on the P6 schedule, etc. Transmission reliability data is loaded in excel or input by call center when the outage happens resulting in some key missing information </a:t>
            </a:r>
          </a:p>
        </p:txBody>
      </p:sp>
      <p:sp>
        <p:nvSpPr>
          <p:cNvPr id="173" name="TextBox 172">
            <a:extLst>
              <a:ext uri="{FF2B5EF4-FFF2-40B4-BE49-F238E27FC236}">
                <a16:creationId xmlns:a16="http://schemas.microsoft.com/office/drawing/2014/main" id="{3EE83EC1-8654-4822-8AF7-61E8CC88EB32}"/>
              </a:ext>
            </a:extLst>
          </p:cNvPr>
          <p:cNvSpPr txBox="1">
            <a:spLocks/>
          </p:cNvSpPr>
          <p:nvPr/>
        </p:nvSpPr>
        <p:spPr>
          <a:xfrm>
            <a:off x="2698224" y="3858030"/>
            <a:ext cx="6285659" cy="203645"/>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55555A"/>
                </a:solidFill>
              </a:rPr>
              <a:t>Forecast file is used to manage monthly updates and manually updated back into the systems. </a:t>
            </a:r>
            <a:r>
              <a:rPr lang="en-US" sz="735" dirty="0" err="1">
                <a:solidFill>
                  <a:srgbClr val="55555A"/>
                </a:solidFill>
              </a:rPr>
              <a:t>Costbook</a:t>
            </a:r>
            <a:r>
              <a:rPr lang="en-US" sz="735" dirty="0">
                <a:solidFill>
                  <a:srgbClr val="55555A"/>
                </a:solidFill>
              </a:rPr>
              <a:t> for non-complex estimations, regulatory penalty calculations, BPC budgetary constraint</a:t>
            </a:r>
          </a:p>
        </p:txBody>
      </p:sp>
      <p:sp>
        <p:nvSpPr>
          <p:cNvPr id="174" name="TextBox 173">
            <a:extLst>
              <a:ext uri="{FF2B5EF4-FFF2-40B4-BE49-F238E27FC236}">
                <a16:creationId xmlns:a16="http://schemas.microsoft.com/office/drawing/2014/main" id="{2E12A935-C4EF-4F87-AEB2-04394A7BD616}"/>
              </a:ext>
            </a:extLst>
          </p:cNvPr>
          <p:cNvSpPr txBox="1">
            <a:spLocks/>
          </p:cNvSpPr>
          <p:nvPr/>
        </p:nvSpPr>
        <p:spPr>
          <a:xfrm>
            <a:off x="2698224" y="4269186"/>
            <a:ext cx="5642077" cy="369588"/>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55555A"/>
                </a:solidFill>
              </a:rPr>
              <a:t>Lack of interfaces between STORMS &amp; P6, STORMS &amp; SAP, Sage &amp; P6, Sage &amp; PP for an integrated cost planning, forecast, estimates, and tracking chargebacks</a:t>
            </a:r>
          </a:p>
          <a:p>
            <a:pPr>
              <a:lnSpc>
                <a:spcPct val="90000"/>
              </a:lnSpc>
              <a:spcAft>
                <a:spcPts val="450"/>
              </a:spcAft>
            </a:pPr>
            <a:endParaRPr lang="en-US" sz="735" dirty="0">
              <a:solidFill>
                <a:srgbClr val="55555A"/>
              </a:solidFill>
            </a:endParaRPr>
          </a:p>
        </p:txBody>
      </p:sp>
      <p:sp>
        <p:nvSpPr>
          <p:cNvPr id="176" name="TextBox 175">
            <a:extLst>
              <a:ext uri="{FF2B5EF4-FFF2-40B4-BE49-F238E27FC236}">
                <a16:creationId xmlns:a16="http://schemas.microsoft.com/office/drawing/2014/main" id="{B2A2DB2C-0990-41D0-915C-8848DF1AEA35}"/>
              </a:ext>
            </a:extLst>
          </p:cNvPr>
          <p:cNvSpPr txBox="1">
            <a:spLocks/>
          </p:cNvSpPr>
          <p:nvPr/>
        </p:nvSpPr>
        <p:spPr>
          <a:xfrm>
            <a:off x="2698224" y="4735478"/>
            <a:ext cx="4988803" cy="101823"/>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55555A"/>
                </a:solidFill>
              </a:rPr>
              <a:t>P6 old, SAP near end of life </a:t>
            </a:r>
          </a:p>
        </p:txBody>
      </p:sp>
      <p:grpSp>
        <p:nvGrpSpPr>
          <p:cNvPr id="179" name="Group 178">
            <a:extLst>
              <a:ext uri="{FF2B5EF4-FFF2-40B4-BE49-F238E27FC236}">
                <a16:creationId xmlns:a16="http://schemas.microsoft.com/office/drawing/2014/main" id="{690A36C4-9673-486E-B90B-E183D1684745}"/>
              </a:ext>
            </a:extLst>
          </p:cNvPr>
          <p:cNvGrpSpPr>
            <a:grpSpLocks/>
          </p:cNvGrpSpPr>
          <p:nvPr/>
        </p:nvGrpSpPr>
        <p:grpSpPr>
          <a:xfrm>
            <a:off x="1298189" y="1020748"/>
            <a:ext cx="280035" cy="280035"/>
            <a:chOff x="4146856" y="1226095"/>
            <a:chExt cx="533400" cy="533400"/>
          </a:xfrm>
        </p:grpSpPr>
        <p:sp>
          <p:nvSpPr>
            <p:cNvPr id="180" name="Oval 179">
              <a:extLst>
                <a:ext uri="{FF2B5EF4-FFF2-40B4-BE49-F238E27FC236}">
                  <a16:creationId xmlns:a16="http://schemas.microsoft.com/office/drawing/2014/main" id="{E7E603D8-98F4-4CEC-8166-A54A6D48EEB7}"/>
                </a:ext>
              </a:extLst>
            </p:cNvPr>
            <p:cNvSpPr/>
            <p:nvPr/>
          </p:nvSpPr>
          <p:spPr>
            <a:xfrm>
              <a:off x="4146856" y="1226095"/>
              <a:ext cx="533400" cy="533400"/>
            </a:xfrm>
            <a:prstGeom prst="ellipse">
              <a:avLst/>
            </a:prstGeom>
            <a:solidFill>
              <a:srgbClr val="29BA74"/>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sp>
          <p:nvSpPr>
            <p:cNvPr id="182" name="AutoShape 3">
              <a:extLst>
                <a:ext uri="{FF2B5EF4-FFF2-40B4-BE49-F238E27FC236}">
                  <a16:creationId xmlns:a16="http://schemas.microsoft.com/office/drawing/2014/main" id="{5DEC2EC7-9F31-4981-944A-9F7EAF4699DD}"/>
                </a:ext>
              </a:extLst>
            </p:cNvPr>
            <p:cNvSpPr>
              <a:spLocks noChangeAspect="1" noChangeArrowheads="1" noTextEdit="1"/>
            </p:cNvSpPr>
            <p:nvPr/>
          </p:nvSpPr>
          <p:spPr bwMode="auto">
            <a:xfrm>
              <a:off x="4206059" y="1307646"/>
              <a:ext cx="385969" cy="38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06" tIns="24003" rIns="48006" bIns="24003" numCol="1" anchor="t" anchorCtr="0" compatLnSpc="1">
              <a:prstTxWarp prst="textNoShape">
                <a:avLst/>
              </a:prstTxWarp>
            </a:bodyPr>
            <a:lstStyle/>
            <a:p>
              <a:endParaRPr lang="en-US" sz="1013" dirty="0"/>
            </a:p>
          </p:txBody>
        </p:sp>
      </p:grpSp>
      <p:sp>
        <p:nvSpPr>
          <p:cNvPr id="183" name="TextBox 182">
            <a:extLst>
              <a:ext uri="{FF2B5EF4-FFF2-40B4-BE49-F238E27FC236}">
                <a16:creationId xmlns:a16="http://schemas.microsoft.com/office/drawing/2014/main" id="{CFB3DD00-08E4-4B5F-9975-23893B26A698}"/>
              </a:ext>
            </a:extLst>
          </p:cNvPr>
          <p:cNvSpPr txBox="1">
            <a:spLocks/>
          </p:cNvSpPr>
          <p:nvPr/>
        </p:nvSpPr>
        <p:spPr>
          <a:xfrm>
            <a:off x="1634214" y="1124950"/>
            <a:ext cx="605790" cy="101823"/>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29BA74"/>
                </a:solidFill>
              </a:rPr>
              <a:t>Incomplete</a:t>
            </a:r>
          </a:p>
        </p:txBody>
      </p:sp>
      <p:grpSp>
        <p:nvGrpSpPr>
          <p:cNvPr id="185" name="Group 184">
            <a:extLst>
              <a:ext uri="{FF2B5EF4-FFF2-40B4-BE49-F238E27FC236}">
                <a16:creationId xmlns:a16="http://schemas.microsoft.com/office/drawing/2014/main" id="{12CFC832-693D-475F-83DD-D31C39ED2282}"/>
              </a:ext>
            </a:extLst>
          </p:cNvPr>
          <p:cNvGrpSpPr>
            <a:grpSpLocks/>
          </p:cNvGrpSpPr>
          <p:nvPr/>
        </p:nvGrpSpPr>
        <p:grpSpPr>
          <a:xfrm>
            <a:off x="2421900" y="1063562"/>
            <a:ext cx="131163" cy="200365"/>
            <a:chOff x="7285139" y="1529796"/>
            <a:chExt cx="213361" cy="335281"/>
          </a:xfrm>
        </p:grpSpPr>
        <p:cxnSp>
          <p:nvCxnSpPr>
            <p:cNvPr id="186" name="Straight Connector 185">
              <a:extLst>
                <a:ext uri="{FF2B5EF4-FFF2-40B4-BE49-F238E27FC236}">
                  <a16:creationId xmlns:a16="http://schemas.microsoft.com/office/drawing/2014/main" id="{F3E1C4D3-EA4F-4B63-A605-9195909C445C}"/>
                </a:ext>
              </a:extLst>
            </p:cNvPr>
            <p:cNvCxnSpPr/>
            <p:nvPr/>
          </p:nvCxnSpPr>
          <p:spPr>
            <a:xfrm rot="16200000" flipV="1">
              <a:off x="7332300" y="1695996"/>
              <a:ext cx="332399" cy="0"/>
            </a:xfrm>
            <a:prstGeom prst="line">
              <a:avLst/>
            </a:prstGeom>
            <a:ln w="6667" cap="flat" cmpd="sng" algn="ctr">
              <a:solidFill>
                <a:srgbClr val="9A9A9A"/>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8" name="Rectangle 187">
              <a:extLst>
                <a:ext uri="{FF2B5EF4-FFF2-40B4-BE49-F238E27FC236}">
                  <a16:creationId xmlns:a16="http://schemas.microsoft.com/office/drawing/2014/main" id="{5758907C-B2E2-4AB5-96E6-3D1A5917FD94}"/>
                </a:ext>
              </a:extLst>
            </p:cNvPr>
            <p:cNvSpPr/>
            <p:nvPr/>
          </p:nvSpPr>
          <p:spPr>
            <a:xfrm>
              <a:off x="7285139" y="1529797"/>
              <a:ext cx="213360" cy="335280"/>
            </a:xfrm>
            <a:prstGeom prst="rect">
              <a:avLst/>
            </a:prstGeom>
            <a:noFill/>
            <a:ln w="9525">
              <a:noFill/>
              <a:miter lim="800000"/>
            </a:ln>
            <a:extLst>
              <a:ext uri="{909E8E84-426E-40DD-AFC4-6F175D3DCCD1}">
                <a14:hiddenFill xmlns:a14="http://schemas.microsoft.com/office/drawing/2010/main">
                  <a:solidFill>
                    <a:srgbClr val="30C1D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grpSp>
      <p:sp>
        <p:nvSpPr>
          <p:cNvPr id="189" name="TextBox 188">
            <a:extLst>
              <a:ext uri="{FF2B5EF4-FFF2-40B4-BE49-F238E27FC236}">
                <a16:creationId xmlns:a16="http://schemas.microsoft.com/office/drawing/2014/main" id="{6481F166-EED6-4F59-9F7E-D337A7EC6F2B}"/>
              </a:ext>
            </a:extLst>
          </p:cNvPr>
          <p:cNvSpPr txBox="1">
            <a:spLocks/>
          </p:cNvSpPr>
          <p:nvPr/>
        </p:nvSpPr>
        <p:spPr>
          <a:xfrm>
            <a:off x="2687283" y="1050869"/>
            <a:ext cx="6360427" cy="203645"/>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55555A"/>
                </a:solidFill>
              </a:rPr>
              <a:t>Incomplete cost data makes it difficult to track spending at a granular level (in Storms, P6, and Power Plan); Incomplete reliability data makes it difficult to analyze root cause of outages, such as transmission outages impacting substation / distribution outages</a:t>
            </a:r>
          </a:p>
        </p:txBody>
      </p:sp>
      <p:grpSp>
        <p:nvGrpSpPr>
          <p:cNvPr id="191" name="Group 190">
            <a:extLst>
              <a:ext uri="{FF2B5EF4-FFF2-40B4-BE49-F238E27FC236}">
                <a16:creationId xmlns:a16="http://schemas.microsoft.com/office/drawing/2014/main" id="{7222AFAF-2043-4584-AC57-58B5470DF900}"/>
              </a:ext>
            </a:extLst>
          </p:cNvPr>
          <p:cNvGrpSpPr>
            <a:grpSpLocks/>
          </p:cNvGrpSpPr>
          <p:nvPr/>
        </p:nvGrpSpPr>
        <p:grpSpPr>
          <a:xfrm>
            <a:off x="1279429" y="2883555"/>
            <a:ext cx="280035" cy="280035"/>
            <a:chOff x="4146856" y="2299245"/>
            <a:chExt cx="533400" cy="533400"/>
          </a:xfrm>
          <a:gradFill>
            <a:gsLst>
              <a:gs pos="0">
                <a:srgbClr val="29BA74"/>
              </a:gs>
              <a:gs pos="100000">
                <a:srgbClr val="30C1D7"/>
              </a:gs>
            </a:gsLst>
            <a:lin ang="5400000" scaled="0"/>
          </a:gradFill>
        </p:grpSpPr>
        <p:sp>
          <p:nvSpPr>
            <p:cNvPr id="193" name="Oval 192">
              <a:extLst>
                <a:ext uri="{FF2B5EF4-FFF2-40B4-BE49-F238E27FC236}">
                  <a16:creationId xmlns:a16="http://schemas.microsoft.com/office/drawing/2014/main" id="{0CE5E4BF-815E-414D-8198-9911428ACA13}"/>
                </a:ext>
              </a:extLst>
            </p:cNvPr>
            <p:cNvSpPr/>
            <p:nvPr/>
          </p:nvSpPr>
          <p:spPr>
            <a:xfrm>
              <a:off x="4146856" y="2299245"/>
              <a:ext cx="533400" cy="533400"/>
            </a:xfrm>
            <a:prstGeom prst="ellipse">
              <a:avLst/>
            </a:prstGeom>
            <a:grp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sp>
          <p:nvSpPr>
            <p:cNvPr id="195" name="AutoShape 3">
              <a:extLst>
                <a:ext uri="{FF2B5EF4-FFF2-40B4-BE49-F238E27FC236}">
                  <a16:creationId xmlns:a16="http://schemas.microsoft.com/office/drawing/2014/main" id="{81AA9604-D3EB-4E77-AEE9-AB037CCB9E6E}"/>
                </a:ext>
              </a:extLst>
            </p:cNvPr>
            <p:cNvSpPr>
              <a:spLocks noChangeAspect="1" noChangeArrowheads="1" noTextEdit="1"/>
            </p:cNvSpPr>
            <p:nvPr/>
          </p:nvSpPr>
          <p:spPr bwMode="auto">
            <a:xfrm>
              <a:off x="4206059" y="2395664"/>
              <a:ext cx="385969" cy="3863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8006" tIns="24003" rIns="48006" bIns="24003" numCol="1" anchor="t" anchorCtr="0" compatLnSpc="1">
              <a:prstTxWarp prst="textNoShape">
                <a:avLst/>
              </a:prstTxWarp>
            </a:bodyPr>
            <a:lstStyle/>
            <a:p>
              <a:endParaRPr lang="en-US" sz="1013" dirty="0"/>
            </a:p>
          </p:txBody>
        </p:sp>
      </p:grpSp>
      <p:sp>
        <p:nvSpPr>
          <p:cNvPr id="197" name="TextBox 196">
            <a:extLst>
              <a:ext uri="{FF2B5EF4-FFF2-40B4-BE49-F238E27FC236}">
                <a16:creationId xmlns:a16="http://schemas.microsoft.com/office/drawing/2014/main" id="{368F7E6A-241B-4DC2-9E27-10F9B8C0A2B2}"/>
              </a:ext>
            </a:extLst>
          </p:cNvPr>
          <p:cNvSpPr txBox="1">
            <a:spLocks/>
          </p:cNvSpPr>
          <p:nvPr/>
        </p:nvSpPr>
        <p:spPr>
          <a:xfrm>
            <a:off x="1631231" y="2930674"/>
            <a:ext cx="757650" cy="101823"/>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29BA74"/>
                </a:solidFill>
              </a:rPr>
              <a:t>Inaccessible</a:t>
            </a:r>
          </a:p>
        </p:txBody>
      </p:sp>
      <p:grpSp>
        <p:nvGrpSpPr>
          <p:cNvPr id="199" name="Group 198">
            <a:extLst>
              <a:ext uri="{FF2B5EF4-FFF2-40B4-BE49-F238E27FC236}">
                <a16:creationId xmlns:a16="http://schemas.microsoft.com/office/drawing/2014/main" id="{7A1B24D2-A7B0-4DDE-85C0-DD5D894B23B5}"/>
              </a:ext>
            </a:extLst>
          </p:cNvPr>
          <p:cNvGrpSpPr>
            <a:grpSpLocks/>
          </p:cNvGrpSpPr>
          <p:nvPr/>
        </p:nvGrpSpPr>
        <p:grpSpPr>
          <a:xfrm>
            <a:off x="2453059" y="2994547"/>
            <a:ext cx="112015" cy="176022"/>
            <a:chOff x="7277100" y="2758440"/>
            <a:chExt cx="213361" cy="335280"/>
          </a:xfrm>
        </p:grpSpPr>
        <p:cxnSp>
          <p:nvCxnSpPr>
            <p:cNvPr id="201" name="Straight Connector 200">
              <a:extLst>
                <a:ext uri="{FF2B5EF4-FFF2-40B4-BE49-F238E27FC236}">
                  <a16:creationId xmlns:a16="http://schemas.microsoft.com/office/drawing/2014/main" id="{CB004D42-7853-42AC-A3DE-24E61AFE1B75}"/>
                </a:ext>
              </a:extLst>
            </p:cNvPr>
            <p:cNvCxnSpPr/>
            <p:nvPr/>
          </p:nvCxnSpPr>
          <p:spPr>
            <a:xfrm rot="16200000" flipV="1">
              <a:off x="7324261" y="2924640"/>
              <a:ext cx="332399" cy="0"/>
            </a:xfrm>
            <a:prstGeom prst="line">
              <a:avLst/>
            </a:prstGeom>
            <a:ln w="6667" cap="flat" cmpd="sng" algn="ctr">
              <a:solidFill>
                <a:srgbClr val="9A9A9A"/>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173E28C8-7398-46A2-A10A-5944FCE0AC26}"/>
                </a:ext>
              </a:extLst>
            </p:cNvPr>
            <p:cNvSpPr/>
            <p:nvPr/>
          </p:nvSpPr>
          <p:spPr>
            <a:xfrm>
              <a:off x="7277100" y="2758440"/>
              <a:ext cx="213360" cy="335280"/>
            </a:xfrm>
            <a:prstGeom prst="rect">
              <a:avLst/>
            </a:prstGeom>
            <a:noFill/>
            <a:ln w="9525">
              <a:noFill/>
              <a:miter lim="800000"/>
            </a:ln>
            <a:extLst>
              <a:ext uri="{909E8E84-426E-40DD-AFC4-6F175D3DCCD1}">
                <a14:hiddenFill xmlns:a14="http://schemas.microsoft.com/office/drawing/2010/main">
                  <a:solidFill>
                    <a:srgbClr val="30C1D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8006" tIns="24003" rIns="48006" bIns="24003" numCol="1" spcCol="0" rtlCol="0" fromWordArt="0" anchor="ctr" anchorCtr="1" forceAA="0" compatLnSpc="1">
              <a:prstTxWarp prst="textNoShape">
                <a:avLst/>
              </a:prstTxWarp>
              <a:noAutofit/>
            </a:bodyPr>
            <a:lstStyle/>
            <a:p>
              <a:pPr>
                <a:lnSpc>
                  <a:spcPct val="90000"/>
                </a:lnSpc>
                <a:spcAft>
                  <a:spcPts val="750"/>
                </a:spcAft>
              </a:pPr>
              <a:endParaRPr lang="en-US" sz="900" dirty="0">
                <a:solidFill>
                  <a:srgbClr val="FFFFFF"/>
                </a:solidFill>
              </a:endParaRPr>
            </a:p>
          </p:txBody>
        </p:sp>
      </p:grpSp>
      <p:sp>
        <p:nvSpPr>
          <p:cNvPr id="205" name="TextBox 204">
            <a:extLst>
              <a:ext uri="{FF2B5EF4-FFF2-40B4-BE49-F238E27FC236}">
                <a16:creationId xmlns:a16="http://schemas.microsoft.com/office/drawing/2014/main" id="{EF82B56B-929C-4F5F-AD55-879BE9DEA6EB}"/>
              </a:ext>
            </a:extLst>
          </p:cNvPr>
          <p:cNvSpPr txBox="1">
            <a:spLocks/>
          </p:cNvSpPr>
          <p:nvPr/>
        </p:nvSpPr>
        <p:spPr>
          <a:xfrm>
            <a:off x="2670993" y="2905508"/>
            <a:ext cx="6395932" cy="369588"/>
          </a:xfrm>
          <a:prstGeom prst="rect">
            <a:avLst/>
          </a:prstGeom>
          <a:noFill/>
        </p:spPr>
        <p:txBody>
          <a:bodyPr wrap="square" lIns="0" tIns="0" rIns="0" bIns="0" rtlCol="0" anchor="ctr">
            <a:spAutoFit/>
          </a:bodyPr>
          <a:lstStyle/>
          <a:p>
            <a:pPr>
              <a:lnSpc>
                <a:spcPct val="90000"/>
              </a:lnSpc>
              <a:spcAft>
                <a:spcPts val="450"/>
              </a:spcAft>
            </a:pPr>
            <a:r>
              <a:rPr lang="en-US" sz="735" dirty="0">
                <a:solidFill>
                  <a:srgbClr val="55555A"/>
                </a:solidFill>
              </a:rPr>
              <a:t>Data access through short term strategy / temp. fixes, lack of a data lake and microservices based architecture</a:t>
            </a:r>
          </a:p>
          <a:p>
            <a:pPr>
              <a:lnSpc>
                <a:spcPct val="90000"/>
              </a:lnSpc>
              <a:spcAft>
                <a:spcPts val="450"/>
              </a:spcAft>
            </a:pPr>
            <a:r>
              <a:rPr lang="en-US" sz="735" dirty="0">
                <a:solidFill>
                  <a:srgbClr val="55555A"/>
                </a:solidFill>
              </a:rPr>
              <a:t>Storms data lie in 100s of tables and no ER model available to explain the relationships. Cascade database is managed by a 3</a:t>
            </a:r>
            <a:r>
              <a:rPr lang="en-US" sz="735" baseline="30000" dirty="0">
                <a:solidFill>
                  <a:srgbClr val="55555A"/>
                </a:solidFill>
              </a:rPr>
              <a:t>rd</a:t>
            </a:r>
            <a:r>
              <a:rPr lang="en-US" sz="735" dirty="0">
                <a:solidFill>
                  <a:srgbClr val="55555A"/>
                </a:solidFill>
              </a:rPr>
              <a:t> party data updates are manual process driven and time consuming.</a:t>
            </a:r>
          </a:p>
        </p:txBody>
      </p:sp>
      <p:sp>
        <p:nvSpPr>
          <p:cNvPr id="5" name="TextBox 4">
            <a:extLst>
              <a:ext uri="{FF2B5EF4-FFF2-40B4-BE49-F238E27FC236}">
                <a16:creationId xmlns:a16="http://schemas.microsoft.com/office/drawing/2014/main" id="{FD6303E0-9323-4E16-94C8-1C291417FA1B}"/>
              </a:ext>
            </a:extLst>
          </p:cNvPr>
          <p:cNvSpPr txBox="1"/>
          <p:nvPr/>
        </p:nvSpPr>
        <p:spPr>
          <a:xfrm>
            <a:off x="2602813" y="722074"/>
            <a:ext cx="2531998" cy="15675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rgbClr val="00148C"/>
                </a:solidFill>
              </a:rPr>
              <a:t>Examples</a:t>
            </a:r>
          </a:p>
        </p:txBody>
      </p:sp>
      <p:sp>
        <p:nvSpPr>
          <p:cNvPr id="55" name="TextBox 54">
            <a:extLst>
              <a:ext uri="{FF2B5EF4-FFF2-40B4-BE49-F238E27FC236}">
                <a16:creationId xmlns:a16="http://schemas.microsoft.com/office/drawing/2014/main" id="{EBFFBAD7-D75D-8247-AFDB-409800BBC9A7}"/>
              </a:ext>
            </a:extLst>
          </p:cNvPr>
          <p:cNvSpPr txBox="1"/>
          <p:nvPr/>
        </p:nvSpPr>
        <p:spPr>
          <a:xfrm>
            <a:off x="9717741" y="3164541"/>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Tree>
    <p:extLst>
      <p:ext uri="{BB962C8B-B14F-4D97-AF65-F5344CB8AC3E}">
        <p14:creationId xmlns:p14="http://schemas.microsoft.com/office/powerpoint/2010/main" val="1397982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5564" name="think-cell Slide" r:id="rId7" imgW="286" imgH="286" progId="TCLayout.ActiveDocument.1">
                  <p:embed/>
                </p:oleObj>
              </mc:Choice>
              <mc:Fallback>
                <p:oleObj name="think-cell Slide" r:id="rId7" imgW="286" imgH="286" progId="TCLayout.ActiveDocument.1">
                  <p:embed/>
                  <p:pic>
                    <p:nvPicPr>
                      <p:cNvPr id="2" name="Object 1"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48DEBD2-21D0-41F4-B4F0-95040C066A9A}"/>
              </a:ext>
            </a:extLst>
          </p:cNvPr>
          <p:cNvSpPr/>
          <p:nvPr>
            <p:custDataLst>
              <p:tags r:id="rId4"/>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3" name="Title 2"/>
          <p:cNvSpPr>
            <a:spLocks noGrp="1"/>
          </p:cNvSpPr>
          <p:nvPr>
            <p:ph type="title"/>
          </p:nvPr>
        </p:nvSpPr>
        <p:spPr/>
        <p:txBody>
          <a:bodyPr/>
          <a:lstStyle/>
          <a:p>
            <a:r>
              <a:rPr lang="en-US" dirty="0"/>
              <a:t>Learnings &amp; MVP implications from the IT &amp; Data assessment (I)</a:t>
            </a:r>
          </a:p>
        </p:txBody>
      </p:sp>
      <p:sp>
        <p:nvSpPr>
          <p:cNvPr id="7" name="ee4pContent1">
            <a:extLst>
              <a:ext uri="{FF2B5EF4-FFF2-40B4-BE49-F238E27FC236}">
                <a16:creationId xmlns:a16="http://schemas.microsoft.com/office/drawing/2014/main" id="{66AD608E-ED7A-4433-A410-18F28E830A2F}"/>
              </a:ext>
            </a:extLst>
          </p:cNvPr>
          <p:cNvSpPr txBox="1"/>
          <p:nvPr/>
        </p:nvSpPr>
        <p:spPr>
          <a:xfrm>
            <a:off x="380175" y="1279980"/>
            <a:ext cx="1436723" cy="51105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a:buFont typeface="Trebuchet MS" panose="020B0603020202020204" pitchFamily="34" charset="0"/>
              <a:buChar char="​"/>
            </a:pPr>
            <a:r>
              <a:rPr lang="en-US" sz="1014" dirty="0">
                <a:solidFill>
                  <a:srgbClr val="55555A">
                    <a:lumMod val="100000"/>
                  </a:srgbClr>
                </a:solidFill>
                <a:latin typeface="Arial" panose="020B0604020202020204" pitchFamily="34" charset="0"/>
              </a:rPr>
              <a:t>Is data quality sufficient across MVP features?</a:t>
            </a:r>
          </a:p>
          <a:p>
            <a:pPr>
              <a:buClr>
                <a:srgbClr val="00148C">
                  <a:lumMod val="100000"/>
                </a:srgbClr>
              </a:buClr>
            </a:pPr>
            <a:endParaRPr lang="en-US" sz="1100" dirty="0">
              <a:solidFill>
                <a:srgbClr val="55555A">
                  <a:lumMod val="100000"/>
                </a:srgbClr>
              </a:solidFill>
              <a:latin typeface="Arial" panose="020B0604020202020204" pitchFamily="34" charset="0"/>
            </a:endParaRPr>
          </a:p>
        </p:txBody>
      </p:sp>
      <p:sp>
        <p:nvSpPr>
          <p:cNvPr id="11" name="ee4pContent1">
            <a:extLst>
              <a:ext uri="{FF2B5EF4-FFF2-40B4-BE49-F238E27FC236}">
                <a16:creationId xmlns:a16="http://schemas.microsoft.com/office/drawing/2014/main" id="{10B5089A-15A3-497B-BC45-7F108265F751}"/>
              </a:ext>
            </a:extLst>
          </p:cNvPr>
          <p:cNvSpPr txBox="1"/>
          <p:nvPr/>
        </p:nvSpPr>
        <p:spPr>
          <a:xfrm>
            <a:off x="5660820" y="942082"/>
            <a:ext cx="2756826" cy="35735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a:buFont typeface="Trebuchet MS" panose="020B0603020202020204" pitchFamily="34" charset="0"/>
              <a:buChar char="​"/>
            </a:pPr>
            <a:r>
              <a:rPr lang="en-US" sz="1290" b="1" dirty="0">
                <a:solidFill>
                  <a:srgbClr val="000A46"/>
                </a:solidFill>
                <a:latin typeface="Arial" panose="020B0604020202020204" pitchFamily="34" charset="0"/>
              </a:rPr>
              <a:t>Implications for MVP &amp; next steps</a:t>
            </a:r>
          </a:p>
        </p:txBody>
      </p:sp>
      <p:sp>
        <p:nvSpPr>
          <p:cNvPr id="14" name="ee4pContent1">
            <a:extLst>
              <a:ext uri="{FF2B5EF4-FFF2-40B4-BE49-F238E27FC236}">
                <a16:creationId xmlns:a16="http://schemas.microsoft.com/office/drawing/2014/main" id="{063ADEB7-F558-4357-8C3C-3530BDA2CF53}"/>
              </a:ext>
            </a:extLst>
          </p:cNvPr>
          <p:cNvSpPr txBox="1"/>
          <p:nvPr/>
        </p:nvSpPr>
        <p:spPr>
          <a:xfrm>
            <a:off x="2152800" y="1279980"/>
            <a:ext cx="2955751" cy="113890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marL="118494" lvl="1" indent="-118494" defTabSz="685783">
              <a:buClr>
                <a:srgbClr val="00148C">
                  <a:lumMod val="100000"/>
                </a:srgbClr>
              </a:buClr>
              <a:buNone/>
            </a:pPr>
            <a:r>
              <a:rPr lang="en-US" sz="1014" dirty="0">
                <a:solidFill>
                  <a:srgbClr val="55555A">
                    <a:lumMod val="100000"/>
                  </a:srgbClr>
                </a:solidFill>
                <a:latin typeface="Arial" panose="020B0604020202020204" pitchFamily="34" charset="0"/>
              </a:rPr>
              <a:t>For </a:t>
            </a:r>
            <a:r>
              <a:rPr lang="en-US" sz="1014" u="sng" dirty="0">
                <a:solidFill>
                  <a:srgbClr val="55555A">
                    <a:lumMod val="100000"/>
                  </a:srgbClr>
                </a:solidFill>
                <a:latin typeface="Arial" panose="020B0604020202020204" pitchFamily="34" charset="0"/>
              </a:rPr>
              <a:t>building holistic portfolio view</a:t>
            </a:r>
            <a:r>
              <a:rPr lang="en-US" sz="1014" dirty="0">
                <a:solidFill>
                  <a:srgbClr val="55555A">
                    <a:lumMod val="100000"/>
                  </a:srgbClr>
                </a:solidFill>
                <a:latin typeface="Arial" panose="020B0604020202020204" pitchFamily="34" charset="0"/>
              </a:rPr>
              <a:t>:</a:t>
            </a:r>
          </a:p>
          <a:p>
            <a:pPr marL="118494" lvl="1" indent="-118494" defTabSz="685783">
              <a:spcBef>
                <a:spcPts val="300"/>
              </a:spcBef>
              <a:buClr>
                <a:srgbClr val="00148C">
                  <a:lumMod val="100000"/>
                </a:srgbClr>
              </a:buClr>
            </a:pPr>
            <a:r>
              <a:rPr lang="en-US" sz="1014" dirty="0">
                <a:solidFill>
                  <a:srgbClr val="55555A">
                    <a:lumMod val="100000"/>
                  </a:srgbClr>
                </a:solidFill>
                <a:latin typeface="Arial" panose="020B0604020202020204" pitchFamily="34" charset="0"/>
              </a:rPr>
              <a:t>Key systems identified (Storms, </a:t>
            </a:r>
            <a:r>
              <a:rPr lang="en-US" sz="1014" dirty="0" err="1">
                <a:solidFill>
                  <a:srgbClr val="55555A">
                    <a:lumMod val="100000"/>
                  </a:srgbClr>
                </a:solidFill>
                <a:latin typeface="Arial" panose="020B0604020202020204" pitchFamily="34" charset="0"/>
              </a:rPr>
              <a:t>Powerplan</a:t>
            </a:r>
            <a:r>
              <a:rPr lang="en-US" sz="1014" dirty="0">
                <a:solidFill>
                  <a:srgbClr val="55555A">
                    <a:lumMod val="100000"/>
                  </a:srgbClr>
                </a:solidFill>
                <a:latin typeface="Arial" panose="020B0604020202020204" pitchFamily="34" charset="0"/>
              </a:rPr>
              <a:t>)</a:t>
            </a:r>
          </a:p>
          <a:p>
            <a:pPr marL="118494" lvl="1" indent="-118494" defTabSz="685783">
              <a:spcBef>
                <a:spcPts val="300"/>
              </a:spcBef>
              <a:buClr>
                <a:srgbClr val="00148C">
                  <a:lumMod val="100000"/>
                </a:srgbClr>
              </a:buClr>
            </a:pPr>
            <a:r>
              <a:rPr lang="en-US" sz="1014" dirty="0">
                <a:solidFill>
                  <a:srgbClr val="55555A">
                    <a:lumMod val="100000"/>
                  </a:srgbClr>
                </a:solidFill>
                <a:latin typeface="Arial" panose="020B0604020202020204" pitchFamily="34" charset="0"/>
              </a:rPr>
              <a:t>Covering the key fields needed (scope, cost)</a:t>
            </a:r>
          </a:p>
          <a:p>
            <a:pPr marL="118494" lvl="1" indent="-118494" defTabSz="685783">
              <a:spcBef>
                <a:spcPts val="300"/>
              </a:spcBef>
              <a:buClr>
                <a:srgbClr val="00148C">
                  <a:lumMod val="100000"/>
                </a:srgbClr>
              </a:buClr>
            </a:pPr>
            <a:r>
              <a:rPr lang="en-US" sz="1014" dirty="0">
                <a:solidFill>
                  <a:srgbClr val="55555A">
                    <a:lumMod val="100000"/>
                  </a:srgbClr>
                </a:solidFill>
                <a:latin typeface="Arial" panose="020B0604020202020204" pitchFamily="34" charset="0"/>
              </a:rPr>
              <a:t>No major data quality issue reported </a:t>
            </a:r>
          </a:p>
          <a:p>
            <a:pPr marL="118494" lvl="1" indent="-118494" defTabSz="685783">
              <a:buClr>
                <a:srgbClr val="00148C">
                  <a:lumMod val="100000"/>
                </a:srgbClr>
              </a:buClr>
              <a:buNone/>
            </a:pPr>
            <a:endParaRPr lang="en-US" sz="553" dirty="0">
              <a:solidFill>
                <a:srgbClr val="55555A">
                  <a:lumMod val="100000"/>
                </a:srgbClr>
              </a:solidFill>
              <a:latin typeface="Arial" panose="020B0604020202020204" pitchFamily="34" charset="0"/>
            </a:endParaRPr>
          </a:p>
        </p:txBody>
      </p:sp>
      <p:grpSp>
        <p:nvGrpSpPr>
          <p:cNvPr id="15" name="Group 14">
            <a:extLst>
              <a:ext uri="{FF2B5EF4-FFF2-40B4-BE49-F238E27FC236}">
                <a16:creationId xmlns:a16="http://schemas.microsoft.com/office/drawing/2014/main" id="{3EEFD6C3-3169-4790-8744-9FFE8F0616D9}"/>
              </a:ext>
            </a:extLst>
          </p:cNvPr>
          <p:cNvGrpSpPr>
            <a:grpSpLocks noChangeAspect="1"/>
          </p:cNvGrpSpPr>
          <p:nvPr/>
        </p:nvGrpSpPr>
        <p:grpSpPr>
          <a:xfrm>
            <a:off x="5169436" y="1516393"/>
            <a:ext cx="212114" cy="212114"/>
            <a:chOff x="982662" y="1847850"/>
            <a:chExt cx="269875" cy="269875"/>
          </a:xfrm>
        </p:grpSpPr>
        <p:sp>
          <p:nvSpPr>
            <p:cNvPr id="16" name="Oval 50">
              <a:extLst>
                <a:ext uri="{FF2B5EF4-FFF2-40B4-BE49-F238E27FC236}">
                  <a16:creationId xmlns:a16="http://schemas.microsoft.com/office/drawing/2014/main" id="{4DAC9BDA-24A0-44B0-977A-8F7AA73B30A0}"/>
                </a:ext>
              </a:extLst>
            </p:cNvPr>
            <p:cNvSpPr>
              <a:spLocks noChangeArrowheads="1"/>
            </p:cNvSpPr>
            <p:nvPr/>
          </p:nvSpPr>
          <p:spPr bwMode="auto">
            <a:xfrm>
              <a:off x="982662" y="1847850"/>
              <a:ext cx="269875" cy="269875"/>
            </a:xfrm>
            <a:prstGeom prst="ellipse">
              <a:avLst/>
            </a:prstGeom>
            <a:solidFill>
              <a:srgbClr val="00148C">
                <a:lumMod val="100000"/>
              </a:srgbClr>
            </a:solidFill>
            <a:ln>
              <a:noFill/>
            </a:ln>
          </p:spPr>
          <p:txBody>
            <a:bodyPr vert="horz" wrap="square" lIns="63196" tIns="31599" rIns="63196" bIns="31599" numCol="1" anchor="t" anchorCtr="0" compatLnSpc="1">
              <a:prstTxWarp prst="textNoShape">
                <a:avLst/>
              </a:prstTxWarp>
            </a:bodyPr>
            <a:lstStyle/>
            <a:p>
              <a:endParaRPr lang="en-US" sz="1000" dirty="0">
                <a:solidFill>
                  <a:schemeClr val="bg1"/>
                </a:solidFill>
              </a:endParaRPr>
            </a:p>
          </p:txBody>
        </p:sp>
        <p:sp>
          <p:nvSpPr>
            <p:cNvPr id="17" name="Freeform 51">
              <a:extLst>
                <a:ext uri="{FF2B5EF4-FFF2-40B4-BE49-F238E27FC236}">
                  <a16:creationId xmlns:a16="http://schemas.microsoft.com/office/drawing/2014/main" id="{A39AFE94-9DF8-47A6-BEF4-D4953594B1D2}"/>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lumMod val="100000"/>
              </a:srgbClr>
            </a:solidFill>
            <a:ln>
              <a:noFill/>
            </a:ln>
            <a:extLst/>
          </p:spPr>
          <p:txBody>
            <a:bodyPr vert="horz" wrap="square" lIns="63196" tIns="31599" rIns="63196" bIns="31599" numCol="1" anchor="t" anchorCtr="0" compatLnSpc="1">
              <a:prstTxWarp prst="textNoShape">
                <a:avLst/>
              </a:prstTxWarp>
            </a:bodyPr>
            <a:lstStyle/>
            <a:p>
              <a:endParaRPr lang="en-US" sz="1000" dirty="0">
                <a:solidFill>
                  <a:schemeClr val="bg1"/>
                </a:solidFill>
              </a:endParaRPr>
            </a:p>
          </p:txBody>
        </p:sp>
      </p:grpSp>
      <p:sp>
        <p:nvSpPr>
          <p:cNvPr id="18" name="ee4pContent1">
            <a:extLst>
              <a:ext uri="{FF2B5EF4-FFF2-40B4-BE49-F238E27FC236}">
                <a16:creationId xmlns:a16="http://schemas.microsoft.com/office/drawing/2014/main" id="{EF0CF496-1D8F-4725-A3FD-B5A3BEA72D98}"/>
              </a:ext>
            </a:extLst>
          </p:cNvPr>
          <p:cNvSpPr txBox="1"/>
          <p:nvPr/>
        </p:nvSpPr>
        <p:spPr>
          <a:xfrm>
            <a:off x="2152800" y="942082"/>
            <a:ext cx="2955751" cy="35735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a:buFont typeface="Trebuchet MS" panose="020B0603020202020204" pitchFamily="34" charset="0"/>
              <a:buChar char="​"/>
            </a:pPr>
            <a:r>
              <a:rPr lang="en-US" sz="1290" b="1" dirty="0">
                <a:solidFill>
                  <a:srgbClr val="000A46"/>
                </a:solidFill>
                <a:latin typeface="Arial" panose="020B0604020202020204" pitchFamily="34" charset="0"/>
              </a:rPr>
              <a:t>Learnings</a:t>
            </a:r>
          </a:p>
        </p:txBody>
      </p:sp>
      <p:sp>
        <p:nvSpPr>
          <p:cNvPr id="19" name="ee4pContent1">
            <a:extLst>
              <a:ext uri="{FF2B5EF4-FFF2-40B4-BE49-F238E27FC236}">
                <a16:creationId xmlns:a16="http://schemas.microsoft.com/office/drawing/2014/main" id="{EB0F7EE2-46DB-42CB-8B79-F2E3D322974E}"/>
              </a:ext>
            </a:extLst>
          </p:cNvPr>
          <p:cNvSpPr txBox="1"/>
          <p:nvPr/>
        </p:nvSpPr>
        <p:spPr>
          <a:xfrm>
            <a:off x="5660821" y="1279980"/>
            <a:ext cx="3036096" cy="665887"/>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marL="118494" lvl="1" indent="-118494"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Have strong source of truth for portfolio view</a:t>
            </a:r>
          </a:p>
          <a:p>
            <a:pPr marL="118494" lvl="1" indent="-118494"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Very granular information available if needed, e.g., packets in Storms</a:t>
            </a:r>
          </a:p>
          <a:p>
            <a:pPr marL="128588" indent="-128588">
              <a:buClr>
                <a:srgbClr val="00148C">
                  <a:lumMod val="100000"/>
                </a:srgbClr>
              </a:buClr>
            </a:pPr>
            <a:endParaRPr lang="en-US" sz="1600" dirty="0">
              <a:solidFill>
                <a:srgbClr val="55555A">
                  <a:lumMod val="100000"/>
                </a:srgbClr>
              </a:solidFill>
              <a:latin typeface="Arial" panose="020B0604020202020204" pitchFamily="34" charset="0"/>
            </a:endParaRPr>
          </a:p>
        </p:txBody>
      </p:sp>
      <p:sp>
        <p:nvSpPr>
          <p:cNvPr id="20" name="ee4pContent1">
            <a:extLst>
              <a:ext uri="{FF2B5EF4-FFF2-40B4-BE49-F238E27FC236}">
                <a16:creationId xmlns:a16="http://schemas.microsoft.com/office/drawing/2014/main" id="{E59362A2-B805-45F8-A876-118CD01CBAB9}"/>
              </a:ext>
            </a:extLst>
          </p:cNvPr>
          <p:cNvSpPr txBox="1"/>
          <p:nvPr/>
        </p:nvSpPr>
        <p:spPr>
          <a:xfrm>
            <a:off x="380175" y="942082"/>
            <a:ext cx="1515528" cy="35735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a:buFont typeface="Trebuchet MS" panose="020B0603020202020204" pitchFamily="34" charset="0"/>
              <a:buChar char="​"/>
            </a:pPr>
            <a:r>
              <a:rPr lang="en-US" sz="1290" b="1" dirty="0">
                <a:solidFill>
                  <a:srgbClr val="000A46"/>
                </a:solidFill>
                <a:latin typeface="Arial" panose="020B0604020202020204" pitchFamily="34" charset="0"/>
              </a:rPr>
              <a:t>Key questions</a:t>
            </a:r>
          </a:p>
        </p:txBody>
      </p:sp>
      <p:cxnSp>
        <p:nvCxnSpPr>
          <p:cNvPr id="23" name="Straight Connector 22">
            <a:extLst>
              <a:ext uri="{FF2B5EF4-FFF2-40B4-BE49-F238E27FC236}">
                <a16:creationId xmlns:a16="http://schemas.microsoft.com/office/drawing/2014/main" id="{7935E656-CC18-4B73-B54C-4B00D0B00D4B}"/>
              </a:ext>
            </a:extLst>
          </p:cNvPr>
          <p:cNvCxnSpPr>
            <a:cxnSpLocks/>
          </p:cNvCxnSpPr>
          <p:nvPr/>
        </p:nvCxnSpPr>
        <p:spPr>
          <a:xfrm flipV="1">
            <a:off x="2089817" y="2145625"/>
            <a:ext cx="6607100" cy="1"/>
          </a:xfrm>
          <a:prstGeom prst="line">
            <a:avLst/>
          </a:prstGeom>
          <a:ln w="8778" cap="rnd">
            <a:solidFill>
              <a:srgbClr val="C5C5C6"/>
            </a:solidFill>
            <a:prstDash val="dash"/>
            <a:round/>
          </a:ln>
        </p:spPr>
        <p:style>
          <a:lnRef idx="1">
            <a:schemeClr val="accent1"/>
          </a:lnRef>
          <a:fillRef idx="0">
            <a:schemeClr val="accent1"/>
          </a:fillRef>
          <a:effectRef idx="0">
            <a:schemeClr val="accent1"/>
          </a:effectRef>
          <a:fontRef idx="minor">
            <a:schemeClr val="tx1"/>
          </a:fontRef>
        </p:style>
      </p:cxnSp>
      <p:sp>
        <p:nvSpPr>
          <p:cNvPr id="27" name="ee4pContent1">
            <a:extLst>
              <a:ext uri="{FF2B5EF4-FFF2-40B4-BE49-F238E27FC236}">
                <a16:creationId xmlns:a16="http://schemas.microsoft.com/office/drawing/2014/main" id="{FAF6037C-AC6D-4DCA-A1D9-949D2F9F8F88}"/>
              </a:ext>
            </a:extLst>
          </p:cNvPr>
          <p:cNvSpPr txBox="1"/>
          <p:nvPr/>
        </p:nvSpPr>
        <p:spPr>
          <a:xfrm>
            <a:off x="5660821" y="2261555"/>
            <a:ext cx="3036096" cy="665887"/>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marL="118494" lvl="1" indent="-118494"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Key to leverage ongoing work from NG, e.g., built-in data (e.g., as-is from Cascade), existing models (e.g., ADA tool) - mostly for substations</a:t>
            </a:r>
          </a:p>
          <a:p>
            <a:pPr marL="118494" lvl="1" indent="-118494"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D-line and in particular reliability, are more of a gap with disparate data sources and uneven quality / completeness. Need to identify best sources &amp; gaps</a:t>
            </a:r>
          </a:p>
          <a:p>
            <a:pPr marL="118494" lvl="1" indent="-118494"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Deeper exploration of Data Warehouse required incl. to narrow down existing gaps</a:t>
            </a:r>
          </a:p>
          <a:p>
            <a:pPr marL="118494" lvl="1" indent="-118494" defTabSz="685783">
              <a:spcAft>
                <a:spcPts val="600"/>
              </a:spcAft>
              <a:buClr>
                <a:srgbClr val="00148C">
                  <a:lumMod val="100000"/>
                </a:srgbClr>
              </a:buClr>
            </a:pPr>
            <a:endParaRPr lang="en-US" sz="967" dirty="0">
              <a:solidFill>
                <a:srgbClr val="55555A">
                  <a:lumMod val="100000"/>
                </a:srgbClr>
              </a:solidFill>
              <a:latin typeface="Arial" panose="020B0604020202020204" pitchFamily="34" charset="0"/>
            </a:endParaRPr>
          </a:p>
          <a:p>
            <a:pPr marL="128588" indent="-128588">
              <a:buClr>
                <a:srgbClr val="00148C">
                  <a:lumMod val="100000"/>
                </a:srgbClr>
              </a:buClr>
            </a:pPr>
            <a:endParaRPr lang="en-US" sz="1600" dirty="0">
              <a:solidFill>
                <a:srgbClr val="55555A">
                  <a:lumMod val="100000"/>
                </a:srgbClr>
              </a:solidFill>
              <a:latin typeface="Arial" panose="020B0604020202020204" pitchFamily="34" charset="0"/>
            </a:endParaRPr>
          </a:p>
        </p:txBody>
      </p:sp>
      <p:grpSp>
        <p:nvGrpSpPr>
          <p:cNvPr id="29" name="Group 28">
            <a:extLst>
              <a:ext uri="{FF2B5EF4-FFF2-40B4-BE49-F238E27FC236}">
                <a16:creationId xmlns:a16="http://schemas.microsoft.com/office/drawing/2014/main" id="{8486C3E2-3531-49D0-9BB5-07553BA45633}"/>
              </a:ext>
            </a:extLst>
          </p:cNvPr>
          <p:cNvGrpSpPr>
            <a:grpSpLocks noChangeAspect="1"/>
          </p:cNvGrpSpPr>
          <p:nvPr/>
        </p:nvGrpSpPr>
        <p:grpSpPr>
          <a:xfrm>
            <a:off x="5169436" y="2679195"/>
            <a:ext cx="212114" cy="212114"/>
            <a:chOff x="982662" y="1847850"/>
            <a:chExt cx="269875" cy="269875"/>
          </a:xfrm>
        </p:grpSpPr>
        <p:sp>
          <p:nvSpPr>
            <p:cNvPr id="30" name="Oval 50">
              <a:extLst>
                <a:ext uri="{FF2B5EF4-FFF2-40B4-BE49-F238E27FC236}">
                  <a16:creationId xmlns:a16="http://schemas.microsoft.com/office/drawing/2014/main" id="{0CB00CAC-C685-494E-B648-41DFFC78A799}"/>
                </a:ext>
              </a:extLst>
            </p:cNvPr>
            <p:cNvSpPr>
              <a:spLocks noChangeArrowheads="1"/>
            </p:cNvSpPr>
            <p:nvPr/>
          </p:nvSpPr>
          <p:spPr bwMode="auto">
            <a:xfrm>
              <a:off x="982662" y="1847850"/>
              <a:ext cx="269875" cy="269875"/>
            </a:xfrm>
            <a:prstGeom prst="ellipse">
              <a:avLst/>
            </a:prstGeom>
            <a:solidFill>
              <a:srgbClr val="00148C">
                <a:lumMod val="100000"/>
              </a:srgbClr>
            </a:solidFill>
            <a:ln>
              <a:noFill/>
            </a:ln>
          </p:spPr>
          <p:txBody>
            <a:bodyPr vert="horz" wrap="square" lIns="63196" tIns="31599" rIns="63196" bIns="31599" numCol="1" anchor="t" anchorCtr="0" compatLnSpc="1">
              <a:prstTxWarp prst="textNoShape">
                <a:avLst/>
              </a:prstTxWarp>
            </a:bodyPr>
            <a:lstStyle/>
            <a:p>
              <a:endParaRPr lang="en-US" sz="1000" dirty="0">
                <a:solidFill>
                  <a:schemeClr val="bg1"/>
                </a:solidFill>
              </a:endParaRPr>
            </a:p>
          </p:txBody>
        </p:sp>
        <p:sp>
          <p:nvSpPr>
            <p:cNvPr id="31" name="Freeform 51">
              <a:extLst>
                <a:ext uri="{FF2B5EF4-FFF2-40B4-BE49-F238E27FC236}">
                  <a16:creationId xmlns:a16="http://schemas.microsoft.com/office/drawing/2014/main" id="{397249DD-9CF0-4E54-B00C-F167C50CDCE7}"/>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lumMod val="100000"/>
              </a:srgbClr>
            </a:solidFill>
            <a:ln>
              <a:noFill/>
            </a:ln>
            <a:extLst/>
          </p:spPr>
          <p:txBody>
            <a:bodyPr vert="horz" wrap="square" lIns="63196" tIns="31599" rIns="63196" bIns="31599" numCol="1" anchor="t" anchorCtr="0" compatLnSpc="1">
              <a:prstTxWarp prst="textNoShape">
                <a:avLst/>
              </a:prstTxWarp>
            </a:bodyPr>
            <a:lstStyle/>
            <a:p>
              <a:endParaRPr lang="en-US" sz="1000" dirty="0">
                <a:solidFill>
                  <a:schemeClr val="bg1"/>
                </a:solidFill>
              </a:endParaRPr>
            </a:p>
          </p:txBody>
        </p:sp>
      </p:grpSp>
      <p:sp>
        <p:nvSpPr>
          <p:cNvPr id="43" name="Oval 20">
            <a:extLst>
              <a:ext uri="{FF2B5EF4-FFF2-40B4-BE49-F238E27FC236}">
                <a16:creationId xmlns:a16="http://schemas.microsoft.com/office/drawing/2014/main" id="{5EE436A1-87E2-4CDC-9664-EA93762E1E68}"/>
              </a:ext>
            </a:extLst>
          </p:cNvPr>
          <p:cNvSpPr>
            <a:spLocks noChangeAspect="1" noChangeArrowheads="1"/>
          </p:cNvSpPr>
          <p:nvPr/>
        </p:nvSpPr>
        <p:spPr bwMode="auto">
          <a:xfrm>
            <a:off x="71187" y="1279980"/>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i</a:t>
            </a:r>
          </a:p>
        </p:txBody>
      </p:sp>
      <p:sp>
        <p:nvSpPr>
          <p:cNvPr id="5" name="Rectangle 4">
            <a:extLst>
              <a:ext uri="{FF2B5EF4-FFF2-40B4-BE49-F238E27FC236}">
                <a16:creationId xmlns:a16="http://schemas.microsoft.com/office/drawing/2014/main" id="{B14E7278-FD2F-465C-9F78-B8E2C326FC2D}"/>
              </a:ext>
            </a:extLst>
          </p:cNvPr>
          <p:cNvSpPr/>
          <p:nvPr/>
        </p:nvSpPr>
        <p:spPr>
          <a:xfrm>
            <a:off x="3911805" y="0"/>
            <a:ext cx="1320389" cy="204723"/>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Preliminary</a:t>
            </a:r>
          </a:p>
        </p:txBody>
      </p:sp>
      <p:sp>
        <p:nvSpPr>
          <p:cNvPr id="47" name="ee4pContent1">
            <a:extLst>
              <a:ext uri="{FF2B5EF4-FFF2-40B4-BE49-F238E27FC236}">
                <a16:creationId xmlns:a16="http://schemas.microsoft.com/office/drawing/2014/main" id="{1CC0DFC6-3C9F-44A2-9328-CB4338149AD2}"/>
              </a:ext>
            </a:extLst>
          </p:cNvPr>
          <p:cNvSpPr txBox="1"/>
          <p:nvPr/>
        </p:nvSpPr>
        <p:spPr>
          <a:xfrm>
            <a:off x="2152800" y="2261555"/>
            <a:ext cx="2955751" cy="113890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marL="118494" lvl="1" indent="-118494" defTabSz="685783">
              <a:spcBef>
                <a:spcPts val="600"/>
              </a:spcBef>
              <a:buClr>
                <a:srgbClr val="00148C">
                  <a:lumMod val="100000"/>
                </a:srgbClr>
              </a:buClr>
              <a:buNone/>
            </a:pPr>
            <a:r>
              <a:rPr lang="en-US" sz="1014" dirty="0">
                <a:solidFill>
                  <a:srgbClr val="55555A">
                    <a:lumMod val="100000"/>
                  </a:srgbClr>
                </a:solidFill>
                <a:latin typeface="Arial" panose="020B0604020202020204" pitchFamily="34" charset="0"/>
              </a:rPr>
              <a:t>For </a:t>
            </a:r>
            <a:r>
              <a:rPr lang="en-US" sz="1014" u="sng" dirty="0">
                <a:solidFill>
                  <a:srgbClr val="55555A">
                    <a:lumMod val="100000"/>
                  </a:srgbClr>
                </a:solidFill>
                <a:latin typeface="Arial" panose="020B0604020202020204" pitchFamily="34" charset="0"/>
              </a:rPr>
              <a:t>modelling project value</a:t>
            </a:r>
            <a:r>
              <a:rPr lang="en-US" sz="1014" dirty="0">
                <a:solidFill>
                  <a:srgbClr val="55555A">
                    <a:lumMod val="100000"/>
                  </a:srgbClr>
                </a:solidFill>
                <a:latin typeface="Arial" panose="020B0604020202020204" pitchFamily="34" charset="0"/>
              </a:rPr>
              <a:t>:</a:t>
            </a:r>
          </a:p>
          <a:p>
            <a:pPr marL="118494" lvl="1" indent="-118494" defTabSz="685783">
              <a:spcBef>
                <a:spcPts val="300"/>
              </a:spcBef>
              <a:buClr>
                <a:srgbClr val="00148C">
                  <a:lumMod val="100000"/>
                </a:srgbClr>
              </a:buClr>
            </a:pPr>
            <a:r>
              <a:rPr lang="en-US" sz="1014" dirty="0">
                <a:solidFill>
                  <a:srgbClr val="55555A">
                    <a:lumMod val="100000"/>
                  </a:srgbClr>
                </a:solidFill>
                <a:latin typeface="Arial" panose="020B0604020202020204" pitchFamily="34" charset="0"/>
              </a:rPr>
              <a:t>Key systems identified (Cascade, IDS...)</a:t>
            </a:r>
          </a:p>
          <a:p>
            <a:pPr marL="118494" lvl="1" indent="-118494" defTabSz="685783">
              <a:spcBef>
                <a:spcPts val="300"/>
              </a:spcBef>
              <a:buClr>
                <a:srgbClr val="00148C">
                  <a:lumMod val="100000"/>
                </a:srgbClr>
              </a:buClr>
            </a:pPr>
            <a:r>
              <a:rPr lang="en-US" sz="1014" dirty="0">
                <a:solidFill>
                  <a:srgbClr val="55555A">
                    <a:lumMod val="100000"/>
                  </a:srgbClr>
                </a:solidFill>
                <a:latin typeface="Arial" panose="020B0604020202020204" pitchFamily="34" charset="0"/>
              </a:rPr>
              <a:t>Distinct data quality levels, from low to high (e.g., Cascade high, distribution outages low)</a:t>
            </a:r>
          </a:p>
          <a:p>
            <a:pPr marL="118494" lvl="1" indent="-118494" defTabSz="685783">
              <a:spcBef>
                <a:spcPts val="300"/>
              </a:spcBef>
              <a:buClr>
                <a:srgbClr val="00148C">
                  <a:lumMod val="100000"/>
                </a:srgbClr>
              </a:buClr>
            </a:pPr>
            <a:r>
              <a:rPr lang="en-US" sz="1014" dirty="0">
                <a:solidFill>
                  <a:srgbClr val="55555A">
                    <a:lumMod val="100000"/>
                  </a:srgbClr>
                </a:solidFill>
                <a:latin typeface="Arial" panose="020B0604020202020204" pitchFamily="34" charset="0"/>
              </a:rPr>
              <a:t>Several performance models being built by NG, but not covering the full scope and often manual</a:t>
            </a:r>
          </a:p>
          <a:p>
            <a:pPr marL="118494" lvl="1" indent="-118494" defTabSz="685783">
              <a:buClr>
                <a:srgbClr val="00148C">
                  <a:lumMod val="100000"/>
                </a:srgbClr>
              </a:buClr>
            </a:pPr>
            <a:endParaRPr lang="en-US" sz="1014" dirty="0">
              <a:solidFill>
                <a:srgbClr val="55555A">
                  <a:lumMod val="100000"/>
                </a:srgbClr>
              </a:solidFill>
              <a:latin typeface="Arial" panose="020B0604020202020204" pitchFamily="34" charset="0"/>
            </a:endParaRPr>
          </a:p>
          <a:p>
            <a:pPr marL="128588" lvl="1" indent="-128588" defTabSz="685783">
              <a:spcAft>
                <a:spcPts val="600"/>
              </a:spcAft>
              <a:buClr>
                <a:srgbClr val="00148C">
                  <a:lumMod val="100000"/>
                </a:srgbClr>
              </a:buClr>
            </a:pPr>
            <a:endParaRPr lang="en-US" sz="1100" dirty="0"/>
          </a:p>
        </p:txBody>
      </p:sp>
      <p:cxnSp>
        <p:nvCxnSpPr>
          <p:cNvPr id="48" name="Straight Connector 47">
            <a:extLst>
              <a:ext uri="{FF2B5EF4-FFF2-40B4-BE49-F238E27FC236}">
                <a16:creationId xmlns:a16="http://schemas.microsoft.com/office/drawing/2014/main" id="{889F53A6-BD3E-41B0-B6A8-55624CF29657}"/>
              </a:ext>
            </a:extLst>
          </p:cNvPr>
          <p:cNvCxnSpPr>
            <a:cxnSpLocks/>
          </p:cNvCxnSpPr>
          <p:nvPr/>
        </p:nvCxnSpPr>
        <p:spPr>
          <a:xfrm flipV="1">
            <a:off x="2089817" y="3700575"/>
            <a:ext cx="6607100" cy="1"/>
          </a:xfrm>
          <a:prstGeom prst="line">
            <a:avLst/>
          </a:prstGeom>
          <a:ln w="8778" cap="rnd">
            <a:solidFill>
              <a:srgbClr val="C5C5C6"/>
            </a:solidFill>
            <a:prstDash val="dash"/>
            <a:round/>
          </a:ln>
        </p:spPr>
        <p:style>
          <a:lnRef idx="1">
            <a:schemeClr val="accent1"/>
          </a:lnRef>
          <a:fillRef idx="0">
            <a:schemeClr val="accent1"/>
          </a:fillRef>
          <a:effectRef idx="0">
            <a:schemeClr val="accent1"/>
          </a:effectRef>
          <a:fontRef idx="minor">
            <a:schemeClr val="tx1"/>
          </a:fontRef>
        </p:style>
      </p:cxnSp>
      <p:sp>
        <p:nvSpPr>
          <p:cNvPr id="49" name="ee4pContent1">
            <a:extLst>
              <a:ext uri="{FF2B5EF4-FFF2-40B4-BE49-F238E27FC236}">
                <a16:creationId xmlns:a16="http://schemas.microsoft.com/office/drawing/2014/main" id="{1EB9265A-F0B1-4E2E-A31F-3BD221A0147A}"/>
              </a:ext>
            </a:extLst>
          </p:cNvPr>
          <p:cNvSpPr txBox="1"/>
          <p:nvPr/>
        </p:nvSpPr>
        <p:spPr>
          <a:xfrm>
            <a:off x="5660821" y="3821152"/>
            <a:ext cx="3036096" cy="665887"/>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marL="118494" lvl="1" indent="-118494"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Need to build linkages across data domains to get integrated picture</a:t>
            </a:r>
          </a:p>
          <a:p>
            <a:pPr marL="118494" lvl="1" indent="-118494"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Need to conduct deep data quality assessment for priority data sets in next 6 weeks</a:t>
            </a:r>
          </a:p>
          <a:p>
            <a:pPr marL="118494" lvl="1" indent="-118494"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Opportunity to embed data best practices in MVP phase &amp; identify priority quality improvement options</a:t>
            </a:r>
            <a:endParaRPr lang="en-US" sz="938" dirty="0"/>
          </a:p>
          <a:p>
            <a:pPr marL="128588" indent="-128588">
              <a:buClr>
                <a:srgbClr val="00148C">
                  <a:lumMod val="100000"/>
                </a:srgbClr>
              </a:buClr>
            </a:pPr>
            <a:endParaRPr lang="en-US" sz="1600" dirty="0">
              <a:solidFill>
                <a:srgbClr val="55555A">
                  <a:lumMod val="100000"/>
                </a:srgbClr>
              </a:solidFill>
              <a:latin typeface="Arial" panose="020B0604020202020204" pitchFamily="34" charset="0"/>
            </a:endParaRPr>
          </a:p>
        </p:txBody>
      </p:sp>
      <p:grpSp>
        <p:nvGrpSpPr>
          <p:cNvPr id="50" name="Group 49">
            <a:extLst>
              <a:ext uri="{FF2B5EF4-FFF2-40B4-BE49-F238E27FC236}">
                <a16:creationId xmlns:a16="http://schemas.microsoft.com/office/drawing/2014/main" id="{2E751052-1A65-42DA-9CDE-C7336BBF22EE}"/>
              </a:ext>
            </a:extLst>
          </p:cNvPr>
          <p:cNvGrpSpPr>
            <a:grpSpLocks noChangeAspect="1"/>
          </p:cNvGrpSpPr>
          <p:nvPr/>
        </p:nvGrpSpPr>
        <p:grpSpPr>
          <a:xfrm>
            <a:off x="5169436" y="4234144"/>
            <a:ext cx="212114" cy="212114"/>
            <a:chOff x="982662" y="1847850"/>
            <a:chExt cx="269875" cy="269875"/>
          </a:xfrm>
        </p:grpSpPr>
        <p:sp>
          <p:nvSpPr>
            <p:cNvPr id="51" name="Oval 50">
              <a:extLst>
                <a:ext uri="{FF2B5EF4-FFF2-40B4-BE49-F238E27FC236}">
                  <a16:creationId xmlns:a16="http://schemas.microsoft.com/office/drawing/2014/main" id="{90335226-1FD3-4C37-A214-6FB51A93EA9B}"/>
                </a:ext>
              </a:extLst>
            </p:cNvPr>
            <p:cNvSpPr>
              <a:spLocks noChangeArrowheads="1"/>
            </p:cNvSpPr>
            <p:nvPr/>
          </p:nvSpPr>
          <p:spPr bwMode="auto">
            <a:xfrm>
              <a:off x="982662" y="1847850"/>
              <a:ext cx="269875" cy="269875"/>
            </a:xfrm>
            <a:prstGeom prst="ellipse">
              <a:avLst/>
            </a:prstGeom>
            <a:solidFill>
              <a:srgbClr val="00148C">
                <a:lumMod val="100000"/>
              </a:srgbClr>
            </a:solidFill>
            <a:ln>
              <a:noFill/>
            </a:ln>
          </p:spPr>
          <p:txBody>
            <a:bodyPr vert="horz" wrap="square" lIns="63196" tIns="31599" rIns="63196" bIns="31599" numCol="1" anchor="t" anchorCtr="0" compatLnSpc="1">
              <a:prstTxWarp prst="textNoShape">
                <a:avLst/>
              </a:prstTxWarp>
            </a:bodyPr>
            <a:lstStyle/>
            <a:p>
              <a:endParaRPr lang="en-US" sz="1000" dirty="0">
                <a:solidFill>
                  <a:schemeClr val="bg1"/>
                </a:solidFill>
              </a:endParaRPr>
            </a:p>
          </p:txBody>
        </p:sp>
        <p:sp>
          <p:nvSpPr>
            <p:cNvPr id="52" name="Freeform 51">
              <a:extLst>
                <a:ext uri="{FF2B5EF4-FFF2-40B4-BE49-F238E27FC236}">
                  <a16:creationId xmlns:a16="http://schemas.microsoft.com/office/drawing/2014/main" id="{C884EB18-127C-4F77-ADA0-0EB1897E8D7E}"/>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lumMod val="100000"/>
              </a:srgbClr>
            </a:solidFill>
            <a:ln>
              <a:noFill/>
            </a:ln>
            <a:extLst/>
          </p:spPr>
          <p:txBody>
            <a:bodyPr vert="horz" wrap="square" lIns="63196" tIns="31599" rIns="63196" bIns="31599" numCol="1" anchor="t" anchorCtr="0" compatLnSpc="1">
              <a:prstTxWarp prst="textNoShape">
                <a:avLst/>
              </a:prstTxWarp>
            </a:bodyPr>
            <a:lstStyle/>
            <a:p>
              <a:endParaRPr lang="en-US" sz="1000" dirty="0">
                <a:solidFill>
                  <a:schemeClr val="bg1"/>
                </a:solidFill>
              </a:endParaRPr>
            </a:p>
          </p:txBody>
        </p:sp>
      </p:grpSp>
      <p:sp>
        <p:nvSpPr>
          <p:cNvPr id="53" name="ee4pContent1">
            <a:extLst>
              <a:ext uri="{FF2B5EF4-FFF2-40B4-BE49-F238E27FC236}">
                <a16:creationId xmlns:a16="http://schemas.microsoft.com/office/drawing/2014/main" id="{43D6986E-8E1F-4F31-BD95-2DD884BC7B18}"/>
              </a:ext>
            </a:extLst>
          </p:cNvPr>
          <p:cNvSpPr txBox="1"/>
          <p:nvPr/>
        </p:nvSpPr>
        <p:spPr>
          <a:xfrm>
            <a:off x="2152800" y="3821152"/>
            <a:ext cx="2955751" cy="113890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marL="118494" lvl="1" indent="-118494" defTabSz="685783">
              <a:spcBef>
                <a:spcPts val="600"/>
              </a:spcBef>
              <a:buClr>
                <a:srgbClr val="00148C">
                  <a:lumMod val="100000"/>
                </a:srgbClr>
              </a:buClr>
              <a:buNone/>
            </a:pPr>
            <a:r>
              <a:rPr lang="en-US" sz="1014" dirty="0">
                <a:solidFill>
                  <a:srgbClr val="55555A">
                    <a:lumMod val="100000"/>
                  </a:srgbClr>
                </a:solidFill>
                <a:latin typeface="Arial" panose="020B0604020202020204" pitchFamily="34" charset="0"/>
              </a:rPr>
              <a:t>Across both features</a:t>
            </a:r>
          </a:p>
          <a:p>
            <a:pPr marL="118494" lvl="1" indent="-118494" defTabSz="685783">
              <a:spcBef>
                <a:spcPts val="300"/>
              </a:spcBef>
              <a:buClr>
                <a:srgbClr val="00148C">
                  <a:lumMod val="100000"/>
                </a:srgbClr>
              </a:buClr>
            </a:pPr>
            <a:r>
              <a:rPr lang="en-US" sz="1014" dirty="0">
                <a:solidFill>
                  <a:srgbClr val="55555A">
                    <a:lumMod val="100000"/>
                  </a:srgbClr>
                </a:solidFill>
                <a:latin typeface="Arial" panose="020B0604020202020204" pitchFamily="34" charset="0"/>
              </a:rPr>
              <a:t>Lack of an entity model across enterprise</a:t>
            </a:r>
          </a:p>
          <a:p>
            <a:pPr marL="118494" lvl="1" indent="-118494" defTabSz="685783">
              <a:spcBef>
                <a:spcPts val="300"/>
              </a:spcBef>
              <a:buClr>
                <a:srgbClr val="00148C">
                  <a:lumMod val="100000"/>
                </a:srgbClr>
              </a:buClr>
            </a:pPr>
            <a:r>
              <a:rPr lang="en-US" sz="1014" dirty="0">
                <a:solidFill>
                  <a:srgbClr val="55555A">
                    <a:lumMod val="100000"/>
                  </a:srgbClr>
                </a:solidFill>
                <a:latin typeface="Arial" panose="020B0604020202020204" pitchFamily="34" charset="0"/>
              </a:rPr>
              <a:t>Lots of manual interventions, fragmented process causing quality / completeness issues</a:t>
            </a:r>
          </a:p>
          <a:p>
            <a:pPr marL="118494" lvl="1" indent="-118494" defTabSz="685783">
              <a:spcBef>
                <a:spcPts val="300"/>
              </a:spcBef>
              <a:buClr>
                <a:srgbClr val="00148C">
                  <a:lumMod val="100000"/>
                </a:srgbClr>
              </a:buClr>
            </a:pPr>
            <a:r>
              <a:rPr lang="en-US" sz="1014" dirty="0">
                <a:solidFill>
                  <a:srgbClr val="55555A">
                    <a:lumMod val="100000"/>
                  </a:srgbClr>
                </a:solidFill>
                <a:latin typeface="Arial" panose="020B0604020202020204" pitchFamily="34" charset="0"/>
              </a:rPr>
              <a:t>Have not yet assessed data quality with hands-on manipulation, beyond samples (e.g., P6)</a:t>
            </a:r>
          </a:p>
          <a:p>
            <a:pPr marL="118494" lvl="1" indent="-118494" defTabSz="685783">
              <a:spcBef>
                <a:spcPts val="300"/>
              </a:spcBef>
              <a:buClr>
                <a:srgbClr val="00148C">
                  <a:lumMod val="100000"/>
                </a:srgbClr>
              </a:buClr>
            </a:pPr>
            <a:endParaRPr lang="en-US" sz="1014" dirty="0">
              <a:solidFill>
                <a:srgbClr val="55555A">
                  <a:lumMod val="100000"/>
                </a:srgbClr>
              </a:solidFill>
              <a:latin typeface="Arial" panose="020B0604020202020204" pitchFamily="34" charset="0"/>
            </a:endParaRPr>
          </a:p>
          <a:p>
            <a:pPr marL="118494" lvl="1" indent="-118494" defTabSz="685783">
              <a:buClr>
                <a:srgbClr val="00148C">
                  <a:lumMod val="100000"/>
                </a:srgbClr>
              </a:buClr>
            </a:pPr>
            <a:endParaRPr lang="en-US" sz="1014" dirty="0">
              <a:solidFill>
                <a:srgbClr val="55555A">
                  <a:lumMod val="100000"/>
                </a:srgbClr>
              </a:solidFill>
              <a:latin typeface="Arial" panose="020B0604020202020204" pitchFamily="34" charset="0"/>
            </a:endParaRPr>
          </a:p>
          <a:p>
            <a:pPr marL="128588" lvl="1" indent="-128588" defTabSz="685783">
              <a:spcAft>
                <a:spcPts val="600"/>
              </a:spcAft>
              <a:buClr>
                <a:srgbClr val="00148C">
                  <a:lumMod val="100000"/>
                </a:srgbClr>
              </a:buClr>
            </a:pPr>
            <a:endParaRPr lang="en-US" sz="1100" dirty="0"/>
          </a:p>
        </p:txBody>
      </p:sp>
    </p:spTree>
    <p:custDataLst>
      <p:tags r:id="rId2"/>
    </p:custDataLst>
    <p:extLst>
      <p:ext uri="{BB962C8B-B14F-4D97-AF65-F5344CB8AC3E}">
        <p14:creationId xmlns:p14="http://schemas.microsoft.com/office/powerpoint/2010/main" val="35023296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6588" name="think-cell Slide" r:id="rId7" imgW="286" imgH="286" progId="TCLayout.ActiveDocument.1">
                  <p:embed/>
                </p:oleObj>
              </mc:Choice>
              <mc:Fallback>
                <p:oleObj name="think-cell Slide" r:id="rId7" imgW="286" imgH="286" progId="TCLayout.ActiveDocument.1">
                  <p:embed/>
                  <p:pic>
                    <p:nvPicPr>
                      <p:cNvPr id="2" name="Object 1"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48DEBD2-21D0-41F4-B4F0-95040C066A9A}"/>
              </a:ext>
            </a:extLst>
          </p:cNvPr>
          <p:cNvSpPr/>
          <p:nvPr>
            <p:custDataLst>
              <p:tags r:id="rId4"/>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3" name="Title 2"/>
          <p:cNvSpPr>
            <a:spLocks noGrp="1"/>
          </p:cNvSpPr>
          <p:nvPr>
            <p:ph type="title"/>
          </p:nvPr>
        </p:nvSpPr>
        <p:spPr/>
        <p:txBody>
          <a:bodyPr/>
          <a:lstStyle/>
          <a:p>
            <a:r>
              <a:rPr lang="en-US" dirty="0"/>
              <a:t>Learnings &amp; MVP implications from the IT &amp; Data assessment (II)</a:t>
            </a:r>
          </a:p>
        </p:txBody>
      </p:sp>
      <p:sp>
        <p:nvSpPr>
          <p:cNvPr id="11" name="ee4pContent1">
            <a:extLst>
              <a:ext uri="{FF2B5EF4-FFF2-40B4-BE49-F238E27FC236}">
                <a16:creationId xmlns:a16="http://schemas.microsoft.com/office/drawing/2014/main" id="{10B5089A-15A3-497B-BC45-7F108265F751}"/>
              </a:ext>
            </a:extLst>
          </p:cNvPr>
          <p:cNvSpPr txBox="1"/>
          <p:nvPr/>
        </p:nvSpPr>
        <p:spPr>
          <a:xfrm>
            <a:off x="5660820" y="942082"/>
            <a:ext cx="2756826" cy="35735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a:buFont typeface="Trebuchet MS" panose="020B0603020202020204" pitchFamily="34" charset="0"/>
              <a:buChar char="​"/>
            </a:pPr>
            <a:r>
              <a:rPr lang="en-US" sz="1290" b="1" dirty="0">
                <a:solidFill>
                  <a:srgbClr val="000A46"/>
                </a:solidFill>
                <a:latin typeface="Arial" panose="020B0604020202020204" pitchFamily="34" charset="0"/>
              </a:rPr>
              <a:t>Implications for MVP &amp; next steps</a:t>
            </a:r>
          </a:p>
        </p:txBody>
      </p:sp>
      <p:sp>
        <p:nvSpPr>
          <p:cNvPr id="18" name="ee4pContent1">
            <a:extLst>
              <a:ext uri="{FF2B5EF4-FFF2-40B4-BE49-F238E27FC236}">
                <a16:creationId xmlns:a16="http://schemas.microsoft.com/office/drawing/2014/main" id="{EF0CF496-1D8F-4725-A3FD-B5A3BEA72D98}"/>
              </a:ext>
            </a:extLst>
          </p:cNvPr>
          <p:cNvSpPr txBox="1"/>
          <p:nvPr/>
        </p:nvSpPr>
        <p:spPr>
          <a:xfrm>
            <a:off x="2152800" y="942082"/>
            <a:ext cx="2955751" cy="35735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a:buFont typeface="Trebuchet MS" panose="020B0603020202020204" pitchFamily="34" charset="0"/>
              <a:buChar char="​"/>
            </a:pPr>
            <a:r>
              <a:rPr lang="en-US" sz="1290" b="1" dirty="0">
                <a:solidFill>
                  <a:srgbClr val="000A46"/>
                </a:solidFill>
                <a:latin typeface="Arial" panose="020B0604020202020204" pitchFamily="34" charset="0"/>
              </a:rPr>
              <a:t>Learnings</a:t>
            </a:r>
          </a:p>
        </p:txBody>
      </p:sp>
      <p:sp>
        <p:nvSpPr>
          <p:cNvPr id="20" name="ee4pContent1">
            <a:extLst>
              <a:ext uri="{FF2B5EF4-FFF2-40B4-BE49-F238E27FC236}">
                <a16:creationId xmlns:a16="http://schemas.microsoft.com/office/drawing/2014/main" id="{E59362A2-B805-45F8-A876-118CD01CBAB9}"/>
              </a:ext>
            </a:extLst>
          </p:cNvPr>
          <p:cNvSpPr txBox="1"/>
          <p:nvPr/>
        </p:nvSpPr>
        <p:spPr>
          <a:xfrm>
            <a:off x="380175" y="942082"/>
            <a:ext cx="1515528" cy="35735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a:buFont typeface="Trebuchet MS" panose="020B0603020202020204" pitchFamily="34" charset="0"/>
              <a:buChar char="​"/>
            </a:pPr>
            <a:r>
              <a:rPr lang="en-US" sz="1290" b="1" dirty="0">
                <a:solidFill>
                  <a:srgbClr val="000A46"/>
                </a:solidFill>
                <a:latin typeface="Arial" panose="020B0604020202020204" pitchFamily="34" charset="0"/>
              </a:rPr>
              <a:t>Key questions</a:t>
            </a:r>
          </a:p>
        </p:txBody>
      </p:sp>
      <p:sp>
        <p:nvSpPr>
          <p:cNvPr id="5" name="Rectangle 4">
            <a:extLst>
              <a:ext uri="{FF2B5EF4-FFF2-40B4-BE49-F238E27FC236}">
                <a16:creationId xmlns:a16="http://schemas.microsoft.com/office/drawing/2014/main" id="{B14E7278-FD2F-465C-9F78-B8E2C326FC2D}"/>
              </a:ext>
            </a:extLst>
          </p:cNvPr>
          <p:cNvSpPr/>
          <p:nvPr/>
        </p:nvSpPr>
        <p:spPr>
          <a:xfrm>
            <a:off x="3911805" y="0"/>
            <a:ext cx="1320389" cy="204723"/>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Preliminary</a:t>
            </a:r>
          </a:p>
        </p:txBody>
      </p:sp>
      <p:sp>
        <p:nvSpPr>
          <p:cNvPr id="28" name="ee4pContent1">
            <a:extLst>
              <a:ext uri="{FF2B5EF4-FFF2-40B4-BE49-F238E27FC236}">
                <a16:creationId xmlns:a16="http://schemas.microsoft.com/office/drawing/2014/main" id="{89959648-44F5-43A2-87B3-393A6D908716}"/>
              </a:ext>
            </a:extLst>
          </p:cNvPr>
          <p:cNvSpPr txBox="1"/>
          <p:nvPr/>
        </p:nvSpPr>
        <p:spPr>
          <a:xfrm>
            <a:off x="380175" y="3682887"/>
            <a:ext cx="1630707" cy="669663"/>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a:buFont typeface="Trebuchet MS" panose="020B0603020202020204" pitchFamily="34" charset="0"/>
              <a:buChar char="​"/>
            </a:pPr>
            <a:r>
              <a:rPr lang="en-US" sz="1014" dirty="0">
                <a:solidFill>
                  <a:srgbClr val="55555A">
                    <a:lumMod val="100000"/>
                  </a:srgbClr>
                </a:solidFill>
                <a:latin typeface="Arial" panose="020B0604020202020204" pitchFamily="34" charset="0"/>
              </a:rPr>
              <a:t>What tech implementation considerations must be actively managed?</a:t>
            </a:r>
          </a:p>
        </p:txBody>
      </p:sp>
      <p:sp>
        <p:nvSpPr>
          <p:cNvPr id="32" name="ee4pContent1">
            <a:extLst>
              <a:ext uri="{FF2B5EF4-FFF2-40B4-BE49-F238E27FC236}">
                <a16:creationId xmlns:a16="http://schemas.microsoft.com/office/drawing/2014/main" id="{E12E3271-F459-4E01-8CBA-75C1410BFF4C}"/>
              </a:ext>
            </a:extLst>
          </p:cNvPr>
          <p:cNvSpPr txBox="1"/>
          <p:nvPr/>
        </p:nvSpPr>
        <p:spPr>
          <a:xfrm>
            <a:off x="5660820" y="3682888"/>
            <a:ext cx="2806737" cy="669663"/>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marL="179140" lvl="1" indent="-119426"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Key to anticipate technical bottlenecks vs. our roadmap and address them early</a:t>
            </a:r>
          </a:p>
          <a:p>
            <a:pPr marL="179140" lvl="1" indent="-119426" defTabSz="685783">
              <a:spcAft>
                <a:spcPts val="600"/>
              </a:spcAft>
              <a:buClr>
                <a:srgbClr val="00148C">
                  <a:lumMod val="100000"/>
                </a:srgbClr>
              </a:buClr>
            </a:pPr>
            <a:r>
              <a:rPr lang="en-US" sz="1000" dirty="0">
                <a:solidFill>
                  <a:srgbClr val="55555A">
                    <a:lumMod val="100000"/>
                  </a:srgbClr>
                </a:solidFill>
                <a:latin typeface="Arial" panose="020B0604020202020204" pitchFamily="34" charset="0"/>
              </a:rPr>
              <a:t>Ongoing engagement with the weekly IT </a:t>
            </a:r>
            <a:r>
              <a:rPr lang="en-US" sz="1000" dirty="0" err="1">
                <a:solidFill>
                  <a:srgbClr val="55555A">
                    <a:lumMod val="100000"/>
                  </a:srgbClr>
                </a:solidFill>
                <a:latin typeface="Arial" panose="020B0604020202020204" pitchFamily="34" charset="0"/>
              </a:rPr>
              <a:t>PMO</a:t>
            </a:r>
            <a:r>
              <a:rPr lang="en-US" sz="1000" dirty="0">
                <a:solidFill>
                  <a:srgbClr val="55555A">
                    <a:lumMod val="100000"/>
                  </a:srgbClr>
                </a:solidFill>
                <a:latin typeface="Arial" panose="020B0604020202020204" pitchFamily="34" charset="0"/>
              </a:rPr>
              <a:t> tracking process and support on the NG side</a:t>
            </a:r>
          </a:p>
        </p:txBody>
      </p:sp>
      <p:sp>
        <p:nvSpPr>
          <p:cNvPr id="33" name="ee4pContent1">
            <a:extLst>
              <a:ext uri="{FF2B5EF4-FFF2-40B4-BE49-F238E27FC236}">
                <a16:creationId xmlns:a16="http://schemas.microsoft.com/office/drawing/2014/main" id="{50B75E26-6C57-4D4A-B4F7-82E8F1F68DFB}"/>
              </a:ext>
            </a:extLst>
          </p:cNvPr>
          <p:cNvSpPr txBox="1"/>
          <p:nvPr/>
        </p:nvSpPr>
        <p:spPr>
          <a:xfrm>
            <a:off x="2152800" y="3682888"/>
            <a:ext cx="2955751" cy="669663"/>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marL="118494" lvl="1" indent="-118494"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Stable IT landscape, no major scope upgrade with exception of Unifier and potentially P6</a:t>
            </a:r>
          </a:p>
          <a:p>
            <a:pPr marL="118494" lvl="1" indent="-118494" defTabSz="685783">
              <a:spcAft>
                <a:spcPts val="600"/>
              </a:spcAft>
              <a:buClr>
                <a:srgbClr val="00148C">
                  <a:lumMod val="100000"/>
                </a:srgbClr>
              </a:buClr>
            </a:pPr>
            <a:r>
              <a:rPr lang="en-US" sz="967" dirty="0"/>
              <a:t>Many learnings from </a:t>
            </a:r>
            <a:r>
              <a:rPr lang="en-US" sz="967" dirty="0" err="1"/>
              <a:t>OMW</a:t>
            </a:r>
            <a:r>
              <a:rPr lang="en-US" sz="967" dirty="0"/>
              <a:t> &amp; Nucleus on technical feasibility &amp; risks, e.g., </a:t>
            </a:r>
            <a:r>
              <a:rPr lang="en-US" sz="967" dirty="0" err="1"/>
              <a:t>Mulesoft</a:t>
            </a:r>
            <a:r>
              <a:rPr lang="en-US" sz="967" dirty="0"/>
              <a:t>, contractors</a:t>
            </a:r>
          </a:p>
          <a:p>
            <a:pPr marL="118494" lvl="1" indent="-118494" defTabSz="685783">
              <a:spcAft>
                <a:spcPts val="600"/>
              </a:spcAft>
              <a:buClr>
                <a:srgbClr val="00148C">
                  <a:lumMod val="100000"/>
                </a:srgbClr>
              </a:buClr>
            </a:pPr>
            <a:r>
              <a:rPr lang="en-US" sz="967" dirty="0"/>
              <a:t>Logistically, number of constraints to tackle in the near-term, e.g., laptops, access, infra.</a:t>
            </a:r>
          </a:p>
          <a:p>
            <a:pPr marL="128588" indent="-128588">
              <a:buClr>
                <a:srgbClr val="00148C">
                  <a:lumMod val="100000"/>
                </a:srgbClr>
              </a:buClr>
            </a:pPr>
            <a:endParaRPr lang="en-US" sz="1600" dirty="0">
              <a:solidFill>
                <a:srgbClr val="55555A">
                  <a:lumMod val="100000"/>
                </a:srgbClr>
              </a:solidFill>
              <a:latin typeface="Arial" panose="020B0604020202020204" pitchFamily="34" charset="0"/>
            </a:endParaRPr>
          </a:p>
        </p:txBody>
      </p:sp>
      <p:sp>
        <p:nvSpPr>
          <p:cNvPr id="34" name="ee4pContent1">
            <a:extLst>
              <a:ext uri="{FF2B5EF4-FFF2-40B4-BE49-F238E27FC236}">
                <a16:creationId xmlns:a16="http://schemas.microsoft.com/office/drawing/2014/main" id="{5A536EB7-1E66-4416-8D7B-929D10337934}"/>
              </a:ext>
            </a:extLst>
          </p:cNvPr>
          <p:cNvSpPr txBox="1"/>
          <p:nvPr/>
        </p:nvSpPr>
        <p:spPr>
          <a:xfrm>
            <a:off x="380175" y="1370882"/>
            <a:ext cx="1436723" cy="51105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a:buFont typeface="Trebuchet MS" panose="020B0603020202020204" pitchFamily="34" charset="0"/>
              <a:buChar char="​"/>
            </a:pPr>
            <a:r>
              <a:rPr lang="en-US" sz="1014" dirty="0">
                <a:solidFill>
                  <a:srgbClr val="55555A">
                    <a:lumMod val="100000"/>
                  </a:srgbClr>
                </a:solidFill>
                <a:latin typeface="Arial" panose="020B0604020202020204" pitchFamily="34" charset="0"/>
              </a:rPr>
              <a:t>Is data accessible for prototype &amp; MVP data platform development?</a:t>
            </a:r>
          </a:p>
          <a:p>
            <a:pPr>
              <a:buClr>
                <a:srgbClr val="00148C">
                  <a:lumMod val="100000"/>
                </a:srgbClr>
              </a:buClr>
            </a:pPr>
            <a:endParaRPr lang="en-US" sz="1100" dirty="0">
              <a:solidFill>
                <a:srgbClr val="55555A">
                  <a:lumMod val="100000"/>
                </a:srgbClr>
              </a:solidFill>
              <a:latin typeface="Arial" panose="020B0604020202020204" pitchFamily="34" charset="0"/>
            </a:endParaRPr>
          </a:p>
        </p:txBody>
      </p:sp>
      <p:cxnSp>
        <p:nvCxnSpPr>
          <p:cNvPr id="35" name="Straight Connector 34">
            <a:extLst>
              <a:ext uri="{FF2B5EF4-FFF2-40B4-BE49-F238E27FC236}">
                <a16:creationId xmlns:a16="http://schemas.microsoft.com/office/drawing/2014/main" id="{62D8FA7F-C5AE-4720-BAE7-B294B8B022D0}"/>
              </a:ext>
            </a:extLst>
          </p:cNvPr>
          <p:cNvCxnSpPr/>
          <p:nvPr/>
        </p:nvCxnSpPr>
        <p:spPr>
          <a:xfrm>
            <a:off x="322780" y="3553005"/>
            <a:ext cx="8360731" cy="0"/>
          </a:xfrm>
          <a:prstGeom prst="line">
            <a:avLst/>
          </a:prstGeom>
          <a:ln w="8778" cap="rnd">
            <a:solidFill>
              <a:srgbClr val="C5C5C6"/>
            </a:solidFill>
            <a:prstDash val="solid"/>
            <a:round/>
          </a:ln>
        </p:spPr>
        <p:style>
          <a:lnRef idx="1">
            <a:schemeClr val="accent1"/>
          </a:lnRef>
          <a:fillRef idx="0">
            <a:schemeClr val="accent1"/>
          </a:fillRef>
          <a:effectRef idx="0">
            <a:schemeClr val="accent1"/>
          </a:effectRef>
          <a:fontRef idx="minor">
            <a:schemeClr val="tx1"/>
          </a:fontRef>
        </p:style>
      </p:cxnSp>
      <p:sp>
        <p:nvSpPr>
          <p:cNvPr id="36" name="ee4pContent1">
            <a:extLst>
              <a:ext uri="{FF2B5EF4-FFF2-40B4-BE49-F238E27FC236}">
                <a16:creationId xmlns:a16="http://schemas.microsoft.com/office/drawing/2014/main" id="{F5D659AB-2DF4-4C43-8A92-737675798584}"/>
              </a:ext>
            </a:extLst>
          </p:cNvPr>
          <p:cNvSpPr txBox="1"/>
          <p:nvPr/>
        </p:nvSpPr>
        <p:spPr>
          <a:xfrm>
            <a:off x="2152800" y="1383065"/>
            <a:ext cx="2955751" cy="874613"/>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marL="118494" lvl="1" indent="-118494"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Data for FN is spread across diverse and disparate sources, systems, incl. Power Plan, Storms, Cascade, P6, SAP...</a:t>
            </a:r>
          </a:p>
          <a:p>
            <a:pPr marL="118494" lvl="1" indent="-118494" defTabSz="685783">
              <a:spcAft>
                <a:spcPts val="600"/>
              </a:spcAft>
              <a:buClr>
                <a:srgbClr val="00148C">
                  <a:lumMod val="100000"/>
                </a:srgbClr>
              </a:buClr>
            </a:pPr>
            <a:r>
              <a:rPr lang="en-US" sz="1000" dirty="0"/>
              <a:t>Several data in Excel, e.g., reliability information, financial forecast, risk score</a:t>
            </a:r>
          </a:p>
          <a:p>
            <a:pPr marL="118494" lvl="1" indent="-118494"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Multiple systems to be accessed, with distinct pathways (direct, through DWH...)</a:t>
            </a:r>
          </a:p>
          <a:p>
            <a:pPr marL="118494" lvl="1" indent="-118494"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Data access layer is built off of a mix of tools, some new and others outdated which need integrated</a:t>
            </a:r>
          </a:p>
          <a:p>
            <a:pPr marL="118494" lvl="1" indent="-118494"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No blocker identified so far but actual access to </a:t>
            </a:r>
            <a:br>
              <a:rPr lang="en-US" sz="967" dirty="0">
                <a:solidFill>
                  <a:srgbClr val="55555A">
                    <a:lumMod val="100000"/>
                  </a:srgbClr>
                </a:solidFill>
                <a:latin typeface="Arial" panose="020B0604020202020204" pitchFamily="34" charset="0"/>
              </a:rPr>
            </a:br>
            <a:r>
              <a:rPr lang="en-US" sz="967" dirty="0">
                <a:solidFill>
                  <a:srgbClr val="55555A">
                    <a:lumMod val="100000"/>
                  </a:srgbClr>
                </a:solidFill>
                <a:latin typeface="Arial" panose="020B0604020202020204" pitchFamily="34" charset="0"/>
              </a:rPr>
              <a:t>be secured</a:t>
            </a:r>
            <a:endParaRPr lang="en-US" sz="938" dirty="0"/>
          </a:p>
          <a:p>
            <a:pPr marL="128588" indent="-128588">
              <a:buClr>
                <a:srgbClr val="00148C">
                  <a:lumMod val="100000"/>
                </a:srgbClr>
              </a:buClr>
            </a:pPr>
            <a:endParaRPr lang="en-US" sz="1600" dirty="0">
              <a:solidFill>
                <a:srgbClr val="55555A">
                  <a:lumMod val="100000"/>
                </a:srgbClr>
              </a:solidFill>
              <a:latin typeface="Arial" panose="020B0604020202020204" pitchFamily="34" charset="0"/>
            </a:endParaRPr>
          </a:p>
        </p:txBody>
      </p:sp>
      <p:sp>
        <p:nvSpPr>
          <p:cNvPr id="37" name="ee4pContent1">
            <a:extLst>
              <a:ext uri="{FF2B5EF4-FFF2-40B4-BE49-F238E27FC236}">
                <a16:creationId xmlns:a16="http://schemas.microsoft.com/office/drawing/2014/main" id="{FE9B1873-FE2D-40EF-8B59-D2A486554D74}"/>
              </a:ext>
            </a:extLst>
          </p:cNvPr>
          <p:cNvSpPr txBox="1"/>
          <p:nvPr/>
        </p:nvSpPr>
        <p:spPr>
          <a:xfrm>
            <a:off x="5660820" y="1383065"/>
            <a:ext cx="3036097" cy="669663"/>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marL="179140" lvl="1" indent="-119426"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Short term:</a:t>
            </a:r>
          </a:p>
          <a:p>
            <a:pPr marL="522180" lvl="2" indent="-174060" defTabSz="685783">
              <a:buClr>
                <a:srgbClr val="00148C">
                  <a:lumMod val="100000"/>
                </a:srgbClr>
              </a:buClr>
              <a:buFont typeface="Trebuchet MS" panose="020B0603020202020204" pitchFamily="34" charset="0"/>
              <a:buChar char="–"/>
            </a:pPr>
            <a:r>
              <a:rPr lang="en-US" sz="967" dirty="0">
                <a:solidFill>
                  <a:srgbClr val="55555A">
                    <a:lumMod val="100000"/>
                  </a:srgbClr>
                </a:solidFill>
                <a:latin typeface="Arial" panose="020B0604020202020204" pitchFamily="34" charset="0"/>
              </a:rPr>
              <a:t>Will work with data dumps for prototype dev. for PP, Storms, Cascade, P6, SAP</a:t>
            </a:r>
          </a:p>
          <a:p>
            <a:pPr marL="522180" lvl="2" indent="-174060" defTabSz="685783">
              <a:buClr>
                <a:srgbClr val="00148C">
                  <a:lumMod val="100000"/>
                </a:srgbClr>
              </a:buClr>
              <a:buFont typeface="Trebuchet MS" panose="020B0603020202020204" pitchFamily="34" charset="0"/>
              <a:buChar char="–"/>
            </a:pPr>
            <a:r>
              <a:rPr lang="en-US" sz="967" dirty="0">
                <a:solidFill>
                  <a:srgbClr val="55555A">
                    <a:lumMod val="100000"/>
                  </a:srgbClr>
                </a:solidFill>
                <a:latin typeface="Arial" panose="020B0604020202020204" pitchFamily="34" charset="0"/>
              </a:rPr>
              <a:t>Need to secure direct DWH access for other asset data</a:t>
            </a:r>
          </a:p>
          <a:p>
            <a:pPr marL="179140" lvl="1" indent="-119426" defTabSz="685783">
              <a:spcBef>
                <a:spcPts val="600"/>
              </a:spcBef>
              <a:spcAft>
                <a:spcPts val="600"/>
              </a:spcAft>
              <a:buClr>
                <a:srgbClr val="00148C">
                  <a:lumMod val="100000"/>
                </a:srgbClr>
              </a:buClr>
            </a:pPr>
            <a:r>
              <a:rPr lang="en-US" sz="967" dirty="0">
                <a:solidFill>
                  <a:srgbClr val="55555A">
                    <a:lumMod val="100000"/>
                  </a:srgbClr>
                </a:solidFill>
                <a:latin typeface="Arial" panose="020B0604020202020204" pitchFamily="34" charset="0"/>
              </a:rPr>
              <a:t>Medium term, need for selective direct access to systems for MVP support and data lake creation</a:t>
            </a:r>
          </a:p>
          <a:p>
            <a:pPr marL="179140" lvl="1" indent="-119426"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require system owner and 3rd party participation for quick turnaround data support:</a:t>
            </a:r>
          </a:p>
          <a:p>
            <a:pPr marL="179140" lvl="1" indent="-119426" defTabSz="685783">
              <a:spcAft>
                <a:spcPts val="600"/>
              </a:spcAft>
              <a:buClr>
                <a:srgbClr val="00148C">
                  <a:lumMod val="100000"/>
                </a:srgbClr>
              </a:buClr>
            </a:pPr>
            <a:r>
              <a:rPr lang="en-US" sz="967" dirty="0">
                <a:solidFill>
                  <a:srgbClr val="55555A">
                    <a:lumMod val="100000"/>
                  </a:srgbClr>
                </a:solidFill>
                <a:latin typeface="Arial" panose="020B0604020202020204" pitchFamily="34" charset="0"/>
              </a:rPr>
              <a:t>Need support from range of process owners, system owners, as well as 3</a:t>
            </a:r>
            <a:r>
              <a:rPr lang="en-US" sz="967" baseline="30000" dirty="0">
                <a:solidFill>
                  <a:srgbClr val="55555A">
                    <a:lumMod val="100000"/>
                  </a:srgbClr>
                </a:solidFill>
                <a:latin typeface="Arial" panose="020B0604020202020204" pitchFamily="34" charset="0"/>
              </a:rPr>
              <a:t>rd</a:t>
            </a:r>
            <a:r>
              <a:rPr lang="en-US" sz="967" dirty="0">
                <a:solidFill>
                  <a:srgbClr val="55555A">
                    <a:lumMod val="100000"/>
                  </a:srgbClr>
                </a:solidFill>
                <a:latin typeface="Arial" panose="020B0604020202020204" pitchFamily="34" charset="0"/>
              </a:rPr>
              <a:t> parties for design &amp; execution</a:t>
            </a:r>
          </a:p>
        </p:txBody>
      </p:sp>
      <p:grpSp>
        <p:nvGrpSpPr>
          <p:cNvPr id="6" name="Group 5">
            <a:extLst>
              <a:ext uri="{FF2B5EF4-FFF2-40B4-BE49-F238E27FC236}">
                <a16:creationId xmlns:a16="http://schemas.microsoft.com/office/drawing/2014/main" id="{8E991344-E036-4549-A82F-1563A6C313D7}"/>
              </a:ext>
            </a:extLst>
          </p:cNvPr>
          <p:cNvGrpSpPr/>
          <p:nvPr/>
        </p:nvGrpSpPr>
        <p:grpSpPr>
          <a:xfrm>
            <a:off x="5169436" y="2215639"/>
            <a:ext cx="212114" cy="212114"/>
            <a:chOff x="5169436" y="1717896"/>
            <a:chExt cx="212114" cy="212114"/>
          </a:xfrm>
        </p:grpSpPr>
        <p:sp>
          <p:nvSpPr>
            <p:cNvPr id="38" name="Oval 50">
              <a:extLst>
                <a:ext uri="{FF2B5EF4-FFF2-40B4-BE49-F238E27FC236}">
                  <a16:creationId xmlns:a16="http://schemas.microsoft.com/office/drawing/2014/main" id="{B35CD5F8-6427-4471-9D87-5B58E5B7E755}"/>
                </a:ext>
              </a:extLst>
            </p:cNvPr>
            <p:cNvSpPr>
              <a:spLocks noChangeArrowheads="1"/>
            </p:cNvSpPr>
            <p:nvPr/>
          </p:nvSpPr>
          <p:spPr bwMode="auto">
            <a:xfrm>
              <a:off x="5169436" y="1717896"/>
              <a:ext cx="212114" cy="212114"/>
            </a:xfrm>
            <a:prstGeom prst="ellipse">
              <a:avLst/>
            </a:prstGeom>
            <a:solidFill>
              <a:srgbClr val="00148C">
                <a:lumMod val="100000"/>
              </a:srgbClr>
            </a:solidFill>
            <a:ln>
              <a:noFill/>
            </a:ln>
          </p:spPr>
          <p:txBody>
            <a:bodyPr vert="horz" wrap="square" lIns="63196" tIns="31599" rIns="63196" bIns="31599" numCol="1" anchor="t" anchorCtr="0" compatLnSpc="1">
              <a:prstTxWarp prst="textNoShape">
                <a:avLst/>
              </a:prstTxWarp>
            </a:bodyPr>
            <a:lstStyle/>
            <a:p>
              <a:endParaRPr lang="en-US" sz="1000" dirty="0">
                <a:solidFill>
                  <a:schemeClr val="bg1"/>
                </a:solidFill>
              </a:endParaRPr>
            </a:p>
          </p:txBody>
        </p:sp>
        <p:sp>
          <p:nvSpPr>
            <p:cNvPr id="39" name="Freeform 51">
              <a:extLst>
                <a:ext uri="{FF2B5EF4-FFF2-40B4-BE49-F238E27FC236}">
                  <a16:creationId xmlns:a16="http://schemas.microsoft.com/office/drawing/2014/main" id="{AC1EC62A-EC1F-4BAA-9DCD-7D60E9E915D3}"/>
                </a:ext>
              </a:extLst>
            </p:cNvPr>
            <p:cNvSpPr>
              <a:spLocks/>
            </p:cNvSpPr>
            <p:nvPr/>
          </p:nvSpPr>
          <p:spPr bwMode="auto">
            <a:xfrm>
              <a:off x="5248043" y="1755328"/>
              <a:ext cx="76111" cy="1372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lumMod val="100000"/>
              </a:srgbClr>
            </a:solidFill>
            <a:ln>
              <a:noFill/>
            </a:ln>
            <a:extLst/>
          </p:spPr>
          <p:txBody>
            <a:bodyPr vert="horz" wrap="square" lIns="63196" tIns="31599" rIns="63196" bIns="31599" numCol="1" anchor="t" anchorCtr="0" compatLnSpc="1">
              <a:prstTxWarp prst="textNoShape">
                <a:avLst/>
              </a:prstTxWarp>
            </a:bodyPr>
            <a:lstStyle/>
            <a:p>
              <a:endParaRPr lang="en-US" sz="1000" dirty="0">
                <a:solidFill>
                  <a:schemeClr val="bg1"/>
                </a:solidFill>
              </a:endParaRPr>
            </a:p>
          </p:txBody>
        </p:sp>
      </p:grpSp>
      <p:sp>
        <p:nvSpPr>
          <p:cNvPr id="40" name="Oval 50">
            <a:extLst>
              <a:ext uri="{FF2B5EF4-FFF2-40B4-BE49-F238E27FC236}">
                <a16:creationId xmlns:a16="http://schemas.microsoft.com/office/drawing/2014/main" id="{450E80D4-F46C-4EEE-916F-6D51A82C2CDD}"/>
              </a:ext>
            </a:extLst>
          </p:cNvPr>
          <p:cNvSpPr>
            <a:spLocks noChangeArrowheads="1"/>
          </p:cNvSpPr>
          <p:nvPr/>
        </p:nvSpPr>
        <p:spPr bwMode="auto">
          <a:xfrm>
            <a:off x="5169436" y="4075674"/>
            <a:ext cx="212114" cy="212114"/>
          </a:xfrm>
          <a:prstGeom prst="ellipse">
            <a:avLst/>
          </a:prstGeom>
          <a:solidFill>
            <a:srgbClr val="00148C">
              <a:lumMod val="100000"/>
            </a:srgbClr>
          </a:solidFill>
          <a:ln>
            <a:noFill/>
          </a:ln>
        </p:spPr>
        <p:txBody>
          <a:bodyPr vert="horz" wrap="square" lIns="63196" tIns="31599" rIns="63196" bIns="31599" numCol="1" anchor="t" anchorCtr="0" compatLnSpc="1">
            <a:prstTxWarp prst="textNoShape">
              <a:avLst/>
            </a:prstTxWarp>
          </a:bodyPr>
          <a:lstStyle/>
          <a:p>
            <a:endParaRPr lang="en-US" sz="1000" dirty="0">
              <a:solidFill>
                <a:schemeClr val="bg1"/>
              </a:solidFill>
            </a:endParaRPr>
          </a:p>
        </p:txBody>
      </p:sp>
      <p:sp>
        <p:nvSpPr>
          <p:cNvPr id="41" name="Freeform 51">
            <a:extLst>
              <a:ext uri="{FF2B5EF4-FFF2-40B4-BE49-F238E27FC236}">
                <a16:creationId xmlns:a16="http://schemas.microsoft.com/office/drawing/2014/main" id="{40908588-AE78-4369-90C6-04FC11294391}"/>
              </a:ext>
            </a:extLst>
          </p:cNvPr>
          <p:cNvSpPr>
            <a:spLocks/>
          </p:cNvSpPr>
          <p:nvPr/>
        </p:nvSpPr>
        <p:spPr bwMode="auto">
          <a:xfrm>
            <a:off x="5248043" y="4113106"/>
            <a:ext cx="76111" cy="1372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lumMod val="100000"/>
            </a:srgbClr>
          </a:solidFill>
          <a:ln>
            <a:noFill/>
          </a:ln>
          <a:extLst/>
        </p:spPr>
        <p:txBody>
          <a:bodyPr vert="horz" wrap="square" lIns="63196" tIns="31599" rIns="63196" bIns="31599" numCol="1" anchor="t" anchorCtr="0" compatLnSpc="1">
            <a:prstTxWarp prst="textNoShape">
              <a:avLst/>
            </a:prstTxWarp>
          </a:bodyPr>
          <a:lstStyle/>
          <a:p>
            <a:endParaRPr lang="en-US" sz="1000" dirty="0">
              <a:solidFill>
                <a:schemeClr val="bg1"/>
              </a:solidFill>
            </a:endParaRPr>
          </a:p>
        </p:txBody>
      </p:sp>
      <p:sp>
        <p:nvSpPr>
          <p:cNvPr id="42" name="Oval 20">
            <a:extLst>
              <a:ext uri="{FF2B5EF4-FFF2-40B4-BE49-F238E27FC236}">
                <a16:creationId xmlns:a16="http://schemas.microsoft.com/office/drawing/2014/main" id="{C9A05EDD-5780-430B-94AD-A6F06AF6D39E}"/>
              </a:ext>
            </a:extLst>
          </p:cNvPr>
          <p:cNvSpPr>
            <a:spLocks noChangeAspect="1" noChangeArrowheads="1"/>
          </p:cNvSpPr>
          <p:nvPr/>
        </p:nvSpPr>
        <p:spPr bwMode="auto">
          <a:xfrm>
            <a:off x="71187" y="1344570"/>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ii</a:t>
            </a:r>
          </a:p>
        </p:txBody>
      </p:sp>
      <p:sp>
        <p:nvSpPr>
          <p:cNvPr id="44" name="Oval 20">
            <a:extLst>
              <a:ext uri="{FF2B5EF4-FFF2-40B4-BE49-F238E27FC236}">
                <a16:creationId xmlns:a16="http://schemas.microsoft.com/office/drawing/2014/main" id="{C147DE4A-9103-4EBF-A75E-9D06F9C2B2CA}"/>
              </a:ext>
            </a:extLst>
          </p:cNvPr>
          <p:cNvSpPr>
            <a:spLocks noChangeAspect="1" noChangeArrowheads="1"/>
          </p:cNvSpPr>
          <p:nvPr/>
        </p:nvSpPr>
        <p:spPr bwMode="auto">
          <a:xfrm>
            <a:off x="71187" y="3627819"/>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iii</a:t>
            </a:r>
          </a:p>
        </p:txBody>
      </p:sp>
    </p:spTree>
    <p:custDataLst>
      <p:tags r:id="rId2"/>
    </p:custDataLst>
    <p:extLst>
      <p:ext uri="{BB962C8B-B14F-4D97-AF65-F5344CB8AC3E}">
        <p14:creationId xmlns:p14="http://schemas.microsoft.com/office/powerpoint/2010/main" val="1149782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B2D5CFF-FCDF-43AE-82B5-EBDC12B64581}"/>
              </a:ext>
            </a:extLst>
          </p:cNvPr>
          <p:cNvGraphicFramePr>
            <a:graphicFrameLocks noChangeAspect="1"/>
          </p:cNvGraphicFramePr>
          <p:nvPr>
            <p:custDataLst>
              <p:tags r:id="rId2"/>
            </p:custDataLs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540683" name="think-cell Slide" r:id="rId5" imgW="592" imgH="591" progId="TCLayout.ActiveDocument.1">
                  <p:embed/>
                </p:oleObj>
              </mc:Choice>
              <mc:Fallback>
                <p:oleObj name="think-cell Slide" r:id="rId5" imgW="592" imgH="591" progId="TCLayout.ActiveDocument.1">
                  <p:embed/>
                  <p:pic>
                    <p:nvPicPr>
                      <p:cNvPr id="3" name="Object 2" hidden="1">
                        <a:extLst>
                          <a:ext uri="{FF2B5EF4-FFF2-40B4-BE49-F238E27FC236}">
                            <a16:creationId xmlns:a16="http://schemas.microsoft.com/office/drawing/2014/main" id="{5B2D5CFF-FCDF-43AE-82B5-EBDC12B64581}"/>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1EBA102-AAC9-4537-9DA6-93775F59A6AC}"/>
              </a:ext>
            </a:extLst>
          </p:cNvPr>
          <p:cNvSpPr/>
          <p:nvPr>
            <p:custDataLst>
              <p:tags r:id="rId3"/>
            </p:custDataLst>
          </p:nvPr>
        </p:nvSpPr>
        <p:spPr>
          <a:xfrm>
            <a:off x="1" y="1"/>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783"/>
            <a:endParaRPr lang="en-US" sz="1800" b="1"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B39B05C8-BE76-411F-A24D-7F5405BDD5BA}"/>
              </a:ext>
            </a:extLst>
          </p:cNvPr>
          <p:cNvSpPr>
            <a:spLocks noGrp="1"/>
          </p:cNvSpPr>
          <p:nvPr>
            <p:ph type="title"/>
          </p:nvPr>
        </p:nvSpPr>
        <p:spPr>
          <a:xfrm>
            <a:off x="322781" y="123593"/>
            <a:ext cx="8497370" cy="498598"/>
          </a:xfrm>
        </p:spPr>
        <p:txBody>
          <a:bodyPr/>
          <a:lstStyle/>
          <a:p>
            <a:r>
              <a:rPr lang="en-US" sz="1800" u="sng" dirty="0"/>
              <a:t>Data quality:</a:t>
            </a:r>
            <a:r>
              <a:rPr lang="en-US" sz="1800" dirty="0"/>
              <a:t> For FutureNow MVP, we identified a map of relevant data fields and IT systems</a:t>
            </a:r>
          </a:p>
        </p:txBody>
      </p:sp>
      <p:sp>
        <p:nvSpPr>
          <p:cNvPr id="7" name="Rectangle 6">
            <a:extLst>
              <a:ext uri="{FF2B5EF4-FFF2-40B4-BE49-F238E27FC236}">
                <a16:creationId xmlns:a16="http://schemas.microsoft.com/office/drawing/2014/main" id="{23542B69-3901-40D4-B5C4-F960EEB5AB63}"/>
              </a:ext>
            </a:extLst>
          </p:cNvPr>
          <p:cNvSpPr/>
          <p:nvPr/>
        </p:nvSpPr>
        <p:spPr>
          <a:xfrm>
            <a:off x="302585" y="1267574"/>
            <a:ext cx="1035735" cy="164261"/>
          </a:xfrm>
          <a:prstGeom prst="rect">
            <a:avLst/>
          </a:prstGeom>
          <a:noFill/>
          <a:ln w="9525"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900" b="1" dirty="0">
                <a:solidFill>
                  <a:srgbClr val="00148C"/>
                </a:solidFill>
                <a:latin typeface="Arial" panose="020B0604020202020204"/>
              </a:rPr>
              <a:t>Power Plan</a:t>
            </a:r>
          </a:p>
        </p:txBody>
      </p:sp>
      <p:sp>
        <p:nvSpPr>
          <p:cNvPr id="8" name="Rectangle 7">
            <a:extLst>
              <a:ext uri="{FF2B5EF4-FFF2-40B4-BE49-F238E27FC236}">
                <a16:creationId xmlns:a16="http://schemas.microsoft.com/office/drawing/2014/main" id="{2923A4CC-A02A-4CFD-BDD7-33AF8D036FF6}"/>
              </a:ext>
            </a:extLst>
          </p:cNvPr>
          <p:cNvSpPr/>
          <p:nvPr/>
        </p:nvSpPr>
        <p:spPr>
          <a:xfrm>
            <a:off x="1507055" y="1267573"/>
            <a:ext cx="1035735" cy="164261"/>
          </a:xfrm>
          <a:prstGeom prst="rect">
            <a:avLst/>
          </a:prstGeom>
          <a:noFill/>
          <a:ln w="9525"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900" b="1" dirty="0">
                <a:solidFill>
                  <a:srgbClr val="00148C"/>
                </a:solidFill>
                <a:latin typeface="Arial" panose="020B0604020202020204"/>
              </a:rPr>
              <a:t>Storms</a:t>
            </a:r>
          </a:p>
        </p:txBody>
      </p:sp>
      <p:sp>
        <p:nvSpPr>
          <p:cNvPr id="9" name="Rectangle 8">
            <a:extLst>
              <a:ext uri="{FF2B5EF4-FFF2-40B4-BE49-F238E27FC236}">
                <a16:creationId xmlns:a16="http://schemas.microsoft.com/office/drawing/2014/main" id="{712D5161-4384-4BB0-A772-0CD251E49E67}"/>
              </a:ext>
            </a:extLst>
          </p:cNvPr>
          <p:cNvSpPr/>
          <p:nvPr/>
        </p:nvSpPr>
        <p:spPr>
          <a:xfrm>
            <a:off x="2791702" y="1267573"/>
            <a:ext cx="1035735" cy="164261"/>
          </a:xfrm>
          <a:prstGeom prst="rect">
            <a:avLst/>
          </a:prstGeom>
          <a:noFill/>
          <a:ln w="9525"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900" b="1" dirty="0">
                <a:solidFill>
                  <a:srgbClr val="00148C"/>
                </a:solidFill>
                <a:latin typeface="Arial" panose="020B0604020202020204"/>
              </a:rPr>
              <a:t>GIS</a:t>
            </a:r>
          </a:p>
        </p:txBody>
      </p:sp>
      <p:sp>
        <p:nvSpPr>
          <p:cNvPr id="10" name="Rectangle 9">
            <a:extLst>
              <a:ext uri="{FF2B5EF4-FFF2-40B4-BE49-F238E27FC236}">
                <a16:creationId xmlns:a16="http://schemas.microsoft.com/office/drawing/2014/main" id="{75D2C226-C771-4F27-BEEB-175F015D9AA2}"/>
              </a:ext>
            </a:extLst>
          </p:cNvPr>
          <p:cNvSpPr/>
          <p:nvPr/>
        </p:nvSpPr>
        <p:spPr>
          <a:xfrm>
            <a:off x="4010696" y="1267573"/>
            <a:ext cx="1035735" cy="164261"/>
          </a:xfrm>
          <a:prstGeom prst="rect">
            <a:avLst/>
          </a:prstGeom>
          <a:noFill/>
          <a:ln w="9525"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900" b="1" dirty="0">
                <a:solidFill>
                  <a:srgbClr val="00148C"/>
                </a:solidFill>
                <a:latin typeface="Arial" panose="020B0604020202020204"/>
              </a:rPr>
              <a:t>Cascade</a:t>
            </a:r>
          </a:p>
        </p:txBody>
      </p:sp>
      <p:sp>
        <p:nvSpPr>
          <p:cNvPr id="12" name="Rectangle 11">
            <a:extLst>
              <a:ext uri="{FF2B5EF4-FFF2-40B4-BE49-F238E27FC236}">
                <a16:creationId xmlns:a16="http://schemas.microsoft.com/office/drawing/2014/main" id="{986B6FC3-AC37-41F6-8644-486A9EF2AC32}"/>
              </a:ext>
            </a:extLst>
          </p:cNvPr>
          <p:cNvSpPr/>
          <p:nvPr/>
        </p:nvSpPr>
        <p:spPr>
          <a:xfrm>
            <a:off x="5356460" y="1274573"/>
            <a:ext cx="1035735" cy="164261"/>
          </a:xfrm>
          <a:prstGeom prst="rect">
            <a:avLst/>
          </a:prstGeom>
          <a:noFill/>
          <a:ln w="9525"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900" b="1" dirty="0">
                <a:solidFill>
                  <a:srgbClr val="00148C"/>
                </a:solidFill>
                <a:latin typeface="Arial" panose="020B0604020202020204"/>
              </a:rPr>
              <a:t>IDS</a:t>
            </a:r>
          </a:p>
        </p:txBody>
      </p:sp>
      <p:sp>
        <p:nvSpPr>
          <p:cNvPr id="13" name="TextBox 12">
            <a:extLst>
              <a:ext uri="{FF2B5EF4-FFF2-40B4-BE49-F238E27FC236}">
                <a16:creationId xmlns:a16="http://schemas.microsoft.com/office/drawing/2014/main" id="{8B933462-71F9-4B4F-8F26-5FE81BAF6F9A}"/>
              </a:ext>
            </a:extLst>
          </p:cNvPr>
          <p:cNvSpPr txBox="1"/>
          <p:nvPr/>
        </p:nvSpPr>
        <p:spPr>
          <a:xfrm>
            <a:off x="302585" y="1418385"/>
            <a:ext cx="1035735" cy="113877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Funding Project:</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Description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Status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Asset Location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Business segment/ department/ division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Estimated initiation/ completion/ in-service date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Initiator details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Classification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Risk</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Impact</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Justification/ spending rationale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Class code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t>
            </a:r>
          </a:p>
        </p:txBody>
      </p:sp>
      <p:sp>
        <p:nvSpPr>
          <p:cNvPr id="14" name="TextBox 13">
            <a:extLst>
              <a:ext uri="{FF2B5EF4-FFF2-40B4-BE49-F238E27FC236}">
                <a16:creationId xmlns:a16="http://schemas.microsoft.com/office/drawing/2014/main" id="{815DBA5D-9D4F-4959-B008-520C34435D95}"/>
              </a:ext>
            </a:extLst>
          </p:cNvPr>
          <p:cNvSpPr txBox="1"/>
          <p:nvPr/>
        </p:nvSpPr>
        <p:spPr>
          <a:xfrm>
            <a:off x="302585" y="2643793"/>
            <a:ext cx="1035735" cy="14465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Work Order:</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FP linkage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Description/ type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Status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Opco ID</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AFUDC start/ stop date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Asset location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Budget/ spending rationale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Business segment/ department/ division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Estimated initiation/ completion/ in-service date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Project manager/ engineer/ STORMS job owner</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USSC#</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Class code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Actual Cost</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t>
            </a:r>
            <a:endParaRPr lang="en-US" sz="400" dirty="0">
              <a:solidFill>
                <a:srgbClr val="55555A"/>
              </a:solidFill>
              <a:latin typeface="Trebuchet MS" panose="020B0603020202020204" pitchFamily="34" charset="0"/>
            </a:endParaRPr>
          </a:p>
        </p:txBody>
      </p:sp>
      <p:sp>
        <p:nvSpPr>
          <p:cNvPr id="15" name="TextBox 14">
            <a:extLst>
              <a:ext uri="{FF2B5EF4-FFF2-40B4-BE49-F238E27FC236}">
                <a16:creationId xmlns:a16="http://schemas.microsoft.com/office/drawing/2014/main" id="{F21A7098-1E9D-46A0-AABF-110649270F4A}"/>
              </a:ext>
            </a:extLst>
          </p:cNvPr>
          <p:cNvSpPr txBox="1"/>
          <p:nvPr/>
        </p:nvSpPr>
        <p:spPr>
          <a:xfrm>
            <a:off x="1507055" y="1411805"/>
            <a:ext cx="1035735" cy="12003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Work Request</a:t>
            </a:r>
            <a:r>
              <a:rPr lang="en-US" sz="400" b="1" dirty="0">
                <a:solidFill>
                  <a:srgbClr val="55555A"/>
                </a:solidFill>
                <a:latin typeface="Arial" panose="020B0604020202020204"/>
              </a:rPr>
              <a:t>:</a:t>
            </a:r>
            <a:endParaRPr lang="en-US" sz="400" dirty="0">
              <a:solidFill>
                <a:srgbClr val="55555A">
                  <a:lumMod val="100000"/>
                </a:srgbClr>
              </a:solidFill>
              <a:latin typeface="Trebuchet MS" panose="020B0603020202020204" pitchFamily="34" charset="0"/>
            </a:endParaRP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Description &amp; work packet details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Requirements/ CAD attachments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Schedule start &amp; end date; actual start &amp; end date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Crew ID/ Contact person/ Location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Operation details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Status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Resource assignment</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Labor hours </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Charges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Demographic</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Estimation of Cost</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Difficulty Level</a:t>
            </a:r>
            <a:endParaRPr lang="en-US" sz="400" dirty="0">
              <a:solidFill>
                <a:srgbClr val="55555A"/>
              </a:solidFill>
              <a:latin typeface="Arial" panose="020B0604020202020204"/>
            </a:endParaRPr>
          </a:p>
        </p:txBody>
      </p:sp>
      <p:sp>
        <p:nvSpPr>
          <p:cNvPr id="16" name="TextBox 15">
            <a:extLst>
              <a:ext uri="{FF2B5EF4-FFF2-40B4-BE49-F238E27FC236}">
                <a16:creationId xmlns:a16="http://schemas.microsoft.com/office/drawing/2014/main" id="{8DA1FD2E-F9FD-4B06-81B7-805ABB67CCAC}"/>
              </a:ext>
            </a:extLst>
          </p:cNvPr>
          <p:cNvSpPr txBox="1"/>
          <p:nvPr/>
        </p:nvSpPr>
        <p:spPr>
          <a:xfrm>
            <a:off x="1517542" y="2661699"/>
            <a:ext cx="1035735" cy="5847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Work Type: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Description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Type Code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Job Type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FP Scheduling Priority</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Job Ownership</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Scheduler Color code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Material list</a:t>
            </a:r>
          </a:p>
        </p:txBody>
      </p:sp>
      <p:sp>
        <p:nvSpPr>
          <p:cNvPr id="17" name="TextBox 16">
            <a:extLst>
              <a:ext uri="{FF2B5EF4-FFF2-40B4-BE49-F238E27FC236}">
                <a16:creationId xmlns:a16="http://schemas.microsoft.com/office/drawing/2014/main" id="{FA867A97-4474-403C-A213-882D20614B0F}"/>
              </a:ext>
            </a:extLst>
          </p:cNvPr>
          <p:cNvSpPr txBox="1"/>
          <p:nvPr/>
        </p:nvSpPr>
        <p:spPr>
          <a:xfrm>
            <a:off x="1524437" y="3249730"/>
            <a:ext cx="1035735" cy="27699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Estimates: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Construction Units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Financial estimates</a:t>
            </a:r>
          </a:p>
        </p:txBody>
      </p:sp>
      <p:sp>
        <p:nvSpPr>
          <p:cNvPr id="18" name="TextBox 17">
            <a:extLst>
              <a:ext uri="{FF2B5EF4-FFF2-40B4-BE49-F238E27FC236}">
                <a16:creationId xmlns:a16="http://schemas.microsoft.com/office/drawing/2014/main" id="{F9A92618-4698-4CA3-BBC4-A47247CDFDFE}"/>
              </a:ext>
            </a:extLst>
          </p:cNvPr>
          <p:cNvSpPr txBox="1"/>
          <p:nvPr/>
        </p:nvSpPr>
        <p:spPr>
          <a:xfrm>
            <a:off x="1524437" y="3843362"/>
            <a:ext cx="1035735" cy="27699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buSzPct val="100000"/>
            </a:pPr>
            <a:r>
              <a:rPr lang="en-US" sz="400" b="1" dirty="0">
                <a:solidFill>
                  <a:srgbClr val="55555A">
                    <a:lumMod val="100000"/>
                  </a:srgbClr>
                </a:solidFill>
                <a:latin typeface="Trebuchet MS" panose="020B0603020202020204" pitchFamily="34" charset="0"/>
              </a:rPr>
              <a:t>Design data:</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CAD designs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Construction sketch</a:t>
            </a:r>
            <a:endParaRPr lang="en-US" sz="400" dirty="0">
              <a:solidFill>
                <a:srgbClr val="55555A"/>
              </a:solidFill>
              <a:latin typeface="Arial" panose="020B0604020202020204"/>
            </a:endParaRPr>
          </a:p>
        </p:txBody>
      </p:sp>
      <p:sp>
        <p:nvSpPr>
          <p:cNvPr id="19" name="TextBox 18">
            <a:extLst>
              <a:ext uri="{FF2B5EF4-FFF2-40B4-BE49-F238E27FC236}">
                <a16:creationId xmlns:a16="http://schemas.microsoft.com/office/drawing/2014/main" id="{D95C7490-A3C9-4948-809C-D2260658008B}"/>
              </a:ext>
            </a:extLst>
          </p:cNvPr>
          <p:cNvSpPr txBox="1"/>
          <p:nvPr/>
        </p:nvSpPr>
        <p:spPr>
          <a:xfrm>
            <a:off x="2722417" y="1423421"/>
            <a:ext cx="1105020" cy="15081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Asset:</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Device attributes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Equipment description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Location (GPS coordinates)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Asset type/ age </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Opco ID/ description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Feeder &amp; substation details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Manf. Details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Inspection &amp; outage details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Asset hierarchy (parent device ID)</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Structure attributes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Conductor attributes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Manufacturer details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Asset Topology </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Asset Health</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Condition Data</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Actual asset maintenance History</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t>
            </a:r>
            <a:endParaRPr lang="en-US" sz="400" dirty="0">
              <a:solidFill>
                <a:srgbClr val="55555A"/>
              </a:solidFill>
              <a:latin typeface="Arial" panose="020B0604020202020204"/>
            </a:endParaRPr>
          </a:p>
        </p:txBody>
      </p:sp>
      <p:sp>
        <p:nvSpPr>
          <p:cNvPr id="20" name="TextBox 19">
            <a:extLst>
              <a:ext uri="{FF2B5EF4-FFF2-40B4-BE49-F238E27FC236}">
                <a16:creationId xmlns:a16="http://schemas.microsoft.com/office/drawing/2014/main" id="{040C616D-E9EC-417E-A7AC-95A8C367885C}"/>
              </a:ext>
            </a:extLst>
          </p:cNvPr>
          <p:cNvSpPr txBox="1"/>
          <p:nvPr/>
        </p:nvSpPr>
        <p:spPr>
          <a:xfrm>
            <a:off x="2791292" y="3587360"/>
            <a:ext cx="1035735" cy="5232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Distribution Energy device: </a:t>
            </a:r>
            <a:endParaRPr lang="en-US" sz="400" dirty="0">
              <a:solidFill>
                <a:srgbClr val="55555A">
                  <a:lumMod val="100000"/>
                </a:srgbClr>
              </a:solidFill>
              <a:latin typeface="Trebuchet MS" panose="020B0603020202020204" pitchFamily="34" charset="0"/>
            </a:endParaRP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Topology</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Type, Vendor</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 Location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Interconnection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Usage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t>
            </a:r>
            <a:endParaRPr lang="en-US" sz="400" dirty="0">
              <a:solidFill>
                <a:srgbClr val="55555A"/>
              </a:solidFill>
              <a:latin typeface="Arial" panose="020B0604020202020204"/>
            </a:endParaRPr>
          </a:p>
        </p:txBody>
      </p:sp>
      <p:sp>
        <p:nvSpPr>
          <p:cNvPr id="21" name="TextBox 20">
            <a:extLst>
              <a:ext uri="{FF2B5EF4-FFF2-40B4-BE49-F238E27FC236}">
                <a16:creationId xmlns:a16="http://schemas.microsoft.com/office/drawing/2014/main" id="{5E7CB68B-C654-4B20-8862-2CA3299FA1BB}"/>
              </a:ext>
            </a:extLst>
          </p:cNvPr>
          <p:cNvSpPr txBox="1"/>
          <p:nvPr/>
        </p:nvSpPr>
        <p:spPr>
          <a:xfrm>
            <a:off x="2778461" y="2937231"/>
            <a:ext cx="1035735" cy="5232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Project details: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Project description</a:t>
            </a:r>
          </a:p>
          <a:p>
            <a:pPr marL="323992" lvl="1" indent="-215995" defTabSz="685783">
              <a:buClr>
                <a:srgbClr val="808083">
                  <a:lumMod val="100000"/>
                </a:srgbClr>
              </a:buClr>
              <a:buSzPct val="100000"/>
              <a:buFont typeface="Trebuchet MS" panose="020B0603020202020204" pitchFamily="34" charset="0"/>
              <a:buChar char="•"/>
            </a:pPr>
            <a:r>
              <a:rPr lang="en-US" sz="400" dirty="0" err="1">
                <a:solidFill>
                  <a:srgbClr val="55555A">
                    <a:lumMod val="100000"/>
                  </a:srgbClr>
                </a:solidFill>
                <a:latin typeface="Trebuchet MS" panose="020B0603020202020204" pitchFamily="34" charset="0"/>
              </a:rPr>
              <a:t>WR</a:t>
            </a:r>
            <a:r>
              <a:rPr lang="en-US" sz="400" dirty="0">
                <a:solidFill>
                  <a:srgbClr val="55555A">
                    <a:lumMod val="100000"/>
                  </a:srgbClr>
                </a:solidFill>
                <a:latin typeface="Trebuchet MS" panose="020B0603020202020204" pitchFamily="34" charset="0"/>
              </a:rPr>
              <a:t> design status</a:t>
            </a:r>
          </a:p>
          <a:p>
            <a:pPr marL="323992" lvl="1" indent="-215995" defTabSz="685783">
              <a:buClr>
                <a:srgbClr val="808083">
                  <a:lumMod val="100000"/>
                </a:srgbClr>
              </a:buClr>
              <a:buSzPct val="100000"/>
              <a:buFont typeface="Trebuchet MS" panose="020B0603020202020204" pitchFamily="34" charset="0"/>
              <a:buChar char="•"/>
            </a:pPr>
            <a:r>
              <a:rPr lang="en-US" sz="400" dirty="0" err="1">
                <a:solidFill>
                  <a:srgbClr val="55555A">
                    <a:lumMod val="100000"/>
                  </a:srgbClr>
                </a:solidFill>
                <a:latin typeface="Trebuchet MS" panose="020B0603020202020204" pitchFamily="34" charset="0"/>
              </a:rPr>
              <a:t>WR</a:t>
            </a:r>
            <a:r>
              <a:rPr lang="en-US" sz="400" dirty="0">
                <a:solidFill>
                  <a:srgbClr val="55555A">
                    <a:lumMod val="100000"/>
                  </a:srgbClr>
                </a:solidFill>
                <a:latin typeface="Trebuchet MS" panose="020B0603020202020204" pitchFamily="34" charset="0"/>
              </a:rPr>
              <a:t> design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Design details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Work packet</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t>
            </a:r>
          </a:p>
        </p:txBody>
      </p:sp>
      <p:sp>
        <p:nvSpPr>
          <p:cNvPr id="22" name="TextBox 21">
            <a:extLst>
              <a:ext uri="{FF2B5EF4-FFF2-40B4-BE49-F238E27FC236}">
                <a16:creationId xmlns:a16="http://schemas.microsoft.com/office/drawing/2014/main" id="{663A9D83-B5AA-40B7-B57A-B0D393EA1347}"/>
              </a:ext>
            </a:extLst>
          </p:cNvPr>
          <p:cNvSpPr txBox="1"/>
          <p:nvPr/>
        </p:nvSpPr>
        <p:spPr>
          <a:xfrm>
            <a:off x="4002551" y="1438834"/>
            <a:ext cx="1035735" cy="138499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r>
              <a:rPr lang="en-US" sz="400" b="1" dirty="0">
                <a:solidFill>
                  <a:srgbClr val="55555A">
                    <a:lumMod val="100000"/>
                  </a:srgbClr>
                </a:solidFill>
                <a:latin typeface="Trebuchet MS" panose="020B0603020202020204" pitchFamily="34" charset="0"/>
              </a:rPr>
              <a:t>Substation Equipment :</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Description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Source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Manufacturer</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Location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Age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Criticality, Health, Risk</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Equip Category</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Equip Class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Status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Equipment Description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Equip Position</a:t>
            </a:r>
          </a:p>
          <a:p>
            <a:pPr marL="323992" lvl="1" indent="-215995" defTabSz="685783">
              <a:buClr>
                <a:srgbClr val="808083">
                  <a:lumMod val="100000"/>
                </a:srgbClr>
              </a:buClr>
              <a:buSzPct val="100000"/>
              <a:buFont typeface="Trebuchet MS" panose="020B0603020202020204" pitchFamily="34" charset="0"/>
              <a:buChar char="•"/>
            </a:pPr>
            <a:r>
              <a:rPr lang="en-US" sz="400" dirty="0" err="1">
                <a:solidFill>
                  <a:srgbClr val="55555A">
                    <a:lumMod val="100000"/>
                  </a:srgbClr>
                </a:solidFill>
                <a:latin typeface="Trebuchet MS" panose="020B0603020202020204" pitchFamily="34" charset="0"/>
              </a:rPr>
              <a:t>Poweplan</a:t>
            </a:r>
            <a:r>
              <a:rPr lang="en-US" sz="400" dirty="0">
                <a:solidFill>
                  <a:srgbClr val="55555A">
                    <a:lumMod val="100000"/>
                  </a:srgbClr>
                </a:solidFill>
                <a:latin typeface="Trebuchet MS" panose="020B0603020202020204" pitchFamily="34" charset="0"/>
              </a:rPr>
              <a:t> Accounting Number</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Install Date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Maintenance Notes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Asset Group</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Asset Type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rating</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t>
            </a:r>
          </a:p>
        </p:txBody>
      </p:sp>
      <p:sp>
        <p:nvSpPr>
          <p:cNvPr id="25" name="TextBox 24">
            <a:extLst>
              <a:ext uri="{FF2B5EF4-FFF2-40B4-BE49-F238E27FC236}">
                <a16:creationId xmlns:a16="http://schemas.microsoft.com/office/drawing/2014/main" id="{EF312982-E27A-4786-B493-E53E8F15CB29}"/>
              </a:ext>
            </a:extLst>
          </p:cNvPr>
          <p:cNvSpPr txBox="1"/>
          <p:nvPr/>
        </p:nvSpPr>
        <p:spPr>
          <a:xfrm>
            <a:off x="5379329" y="2331466"/>
            <a:ext cx="1035735" cy="6617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r>
              <a:rPr lang="en-US" sz="400" dirty="0">
                <a:solidFill>
                  <a:srgbClr val="55555A"/>
                </a:solidFill>
                <a:latin typeface="Arial" panose="020B0604020202020204"/>
              </a:rPr>
              <a:t>INM  Details</a:t>
            </a:r>
          </a:p>
          <a:p>
            <a:pPr marL="171446" indent="-171446" defTabSz="685783">
              <a:buFont typeface="Arial" panose="020B0604020202020204" pitchFamily="34" charset="0"/>
              <a:buChar char="•"/>
            </a:pPr>
            <a:r>
              <a:rPr lang="en-US" sz="400" dirty="0">
                <a:solidFill>
                  <a:srgbClr val="55555A"/>
                </a:solidFill>
                <a:latin typeface="Arial" panose="020B0604020202020204"/>
              </a:rPr>
              <a:t>Inspection Time</a:t>
            </a:r>
          </a:p>
          <a:p>
            <a:pPr marL="171446" indent="-171446" defTabSz="685783">
              <a:buFont typeface="Arial" panose="020B0604020202020204" pitchFamily="34" charset="0"/>
              <a:buChar char="•"/>
            </a:pPr>
            <a:r>
              <a:rPr lang="en-US" sz="400" dirty="0">
                <a:solidFill>
                  <a:srgbClr val="55555A"/>
                </a:solidFill>
                <a:latin typeface="Arial" panose="020B0604020202020204"/>
              </a:rPr>
              <a:t>Inspection Type</a:t>
            </a:r>
          </a:p>
          <a:p>
            <a:pPr marL="171446" indent="-171446" defTabSz="685783">
              <a:buFont typeface="Arial" panose="020B0604020202020204" pitchFamily="34" charset="0"/>
              <a:buChar char="•"/>
            </a:pPr>
            <a:r>
              <a:rPr lang="en-US" sz="400" dirty="0">
                <a:solidFill>
                  <a:srgbClr val="55555A"/>
                </a:solidFill>
                <a:latin typeface="Arial" panose="020B0604020202020204"/>
              </a:rPr>
              <a:t>Measurements</a:t>
            </a:r>
          </a:p>
          <a:p>
            <a:pPr marL="171446" indent="-171446" defTabSz="685783">
              <a:buFont typeface="Arial" panose="020B0604020202020204" pitchFamily="34" charset="0"/>
              <a:buChar char="•"/>
            </a:pPr>
            <a:r>
              <a:rPr lang="en-US" sz="400" dirty="0">
                <a:solidFill>
                  <a:srgbClr val="55555A"/>
                </a:solidFill>
                <a:latin typeface="Arial" panose="020B0604020202020204"/>
              </a:rPr>
              <a:t>Inspection Schedule</a:t>
            </a:r>
          </a:p>
          <a:p>
            <a:pPr defTabSz="685783"/>
            <a:br>
              <a:rPr lang="en-US" sz="400" dirty="0">
                <a:solidFill>
                  <a:srgbClr val="55555A"/>
                </a:solidFill>
                <a:latin typeface="Arial" panose="020B0604020202020204"/>
              </a:rPr>
            </a:br>
            <a:endParaRPr lang="en-US" sz="400" dirty="0">
              <a:solidFill>
                <a:srgbClr val="55555A"/>
              </a:solidFill>
              <a:latin typeface="Arial" panose="020B0604020202020204"/>
            </a:endParaRPr>
          </a:p>
          <a:p>
            <a:pPr defTabSz="685783"/>
            <a:br>
              <a:rPr lang="en-US" sz="400" dirty="0">
                <a:solidFill>
                  <a:srgbClr val="55555A"/>
                </a:solidFill>
                <a:latin typeface="Trebuchet MS" panose="020B0703020202090204" pitchFamily="34" charset="0"/>
              </a:rPr>
            </a:br>
            <a:endParaRPr lang="en-US" sz="500" dirty="0">
              <a:solidFill>
                <a:srgbClr val="55555A"/>
              </a:solidFill>
              <a:latin typeface="Trebuchet MS" panose="020B0703020202090204" pitchFamily="34" charset="0"/>
            </a:endParaRPr>
          </a:p>
        </p:txBody>
      </p:sp>
      <p:sp>
        <p:nvSpPr>
          <p:cNvPr id="33" name="Rectangle 32">
            <a:extLst>
              <a:ext uri="{FF2B5EF4-FFF2-40B4-BE49-F238E27FC236}">
                <a16:creationId xmlns:a16="http://schemas.microsoft.com/office/drawing/2014/main" id="{6965DB56-16D1-4FE9-8302-B9479EA29680}"/>
              </a:ext>
            </a:extLst>
          </p:cNvPr>
          <p:cNvSpPr/>
          <p:nvPr/>
        </p:nvSpPr>
        <p:spPr>
          <a:xfrm>
            <a:off x="4010693" y="3369534"/>
            <a:ext cx="1035735" cy="400110"/>
          </a:xfrm>
          <a:prstGeom prst="rect">
            <a:avLst/>
          </a:prstGeom>
        </p:spPr>
        <p:txBody>
          <a:bodyPr wrap="square">
            <a:spAutoFit/>
          </a:bodyPr>
          <a:lstStyle/>
          <a:p>
            <a:pPr defTabSz="685783">
              <a:buSzPct val="100000"/>
              <a:buFont typeface="Trebuchet MS" panose="020B0603020202020204" pitchFamily="34" charset="0"/>
              <a:buChar char="​"/>
            </a:pPr>
            <a:r>
              <a:rPr lang="en-US" sz="400" dirty="0" err="1">
                <a:solidFill>
                  <a:srgbClr val="55555A">
                    <a:lumMod val="100000"/>
                  </a:srgbClr>
                </a:solidFill>
                <a:latin typeface="Trebuchet MS" panose="020B0603020202020204" pitchFamily="34" charset="0"/>
              </a:rPr>
              <a:t>I&amp;M</a:t>
            </a:r>
            <a:r>
              <a:rPr lang="en-US" sz="400" dirty="0">
                <a:solidFill>
                  <a:srgbClr val="55555A">
                    <a:lumMod val="100000"/>
                  </a:srgbClr>
                </a:solidFill>
                <a:latin typeface="Trebuchet MS" panose="020B0603020202020204" pitchFamily="34" charset="0"/>
              </a:rPr>
              <a:t> data: </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Health score of assets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Maintenance List</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Maintenance Priority</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t>
            </a:r>
          </a:p>
        </p:txBody>
      </p:sp>
      <p:sp>
        <p:nvSpPr>
          <p:cNvPr id="34" name="Rectangle 33">
            <a:extLst>
              <a:ext uri="{FF2B5EF4-FFF2-40B4-BE49-F238E27FC236}">
                <a16:creationId xmlns:a16="http://schemas.microsoft.com/office/drawing/2014/main" id="{7431BA24-1862-40A4-8FC3-BA78EC2BF4AF}"/>
              </a:ext>
            </a:extLst>
          </p:cNvPr>
          <p:cNvSpPr/>
          <p:nvPr/>
        </p:nvSpPr>
        <p:spPr>
          <a:xfrm>
            <a:off x="4010695" y="2914742"/>
            <a:ext cx="1035735" cy="400110"/>
          </a:xfrm>
          <a:prstGeom prst="rect">
            <a:avLst/>
          </a:prstGeom>
        </p:spPr>
        <p:txBody>
          <a:bodyPr wrap="square">
            <a:spAutoFit/>
          </a:bodyPr>
          <a:lstStyle/>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Work Order: </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Resource Planning</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Work order estimates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Work order actuals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WO Status</a:t>
            </a:r>
          </a:p>
        </p:txBody>
      </p:sp>
      <p:sp>
        <p:nvSpPr>
          <p:cNvPr id="37" name="TextBox 36">
            <a:extLst>
              <a:ext uri="{FF2B5EF4-FFF2-40B4-BE49-F238E27FC236}">
                <a16:creationId xmlns:a16="http://schemas.microsoft.com/office/drawing/2014/main" id="{97A3DC3D-EFB5-9747-BD1B-B684C53C4852}"/>
              </a:ext>
            </a:extLst>
          </p:cNvPr>
          <p:cNvSpPr txBox="1"/>
          <p:nvPr/>
        </p:nvSpPr>
        <p:spPr>
          <a:xfrm>
            <a:off x="1524437" y="3518107"/>
            <a:ext cx="1035735" cy="33855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Customer and billing</a:t>
            </a:r>
          </a:p>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Contractor Information</a:t>
            </a:r>
          </a:p>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Additional Contact</a:t>
            </a:r>
          </a:p>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Interface Configuration </a:t>
            </a:r>
            <a:endParaRPr lang="en-US" sz="400" dirty="0">
              <a:solidFill>
                <a:srgbClr val="55555A">
                  <a:lumMod val="100000"/>
                </a:srgbClr>
              </a:solidFill>
              <a:latin typeface="Trebuchet MS" panose="020B0603020202020204" pitchFamily="34" charset="0"/>
            </a:endParaRPr>
          </a:p>
        </p:txBody>
      </p:sp>
      <p:sp>
        <p:nvSpPr>
          <p:cNvPr id="38" name="TextBox 37">
            <a:extLst>
              <a:ext uri="{FF2B5EF4-FFF2-40B4-BE49-F238E27FC236}">
                <a16:creationId xmlns:a16="http://schemas.microsoft.com/office/drawing/2014/main" id="{9F6D7574-DD03-8B47-AA5D-AE8B475FC1BE}"/>
              </a:ext>
            </a:extLst>
          </p:cNvPr>
          <p:cNvSpPr txBox="1"/>
          <p:nvPr/>
        </p:nvSpPr>
        <p:spPr>
          <a:xfrm>
            <a:off x="2791702" y="3239686"/>
            <a:ext cx="1035735" cy="15388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23992" lvl="1" indent="-215995" defTabSz="685783">
              <a:buClr>
                <a:srgbClr val="808083">
                  <a:lumMod val="100000"/>
                </a:srgbClr>
              </a:buClr>
              <a:buSzPct val="100000"/>
              <a:buFont typeface="Trebuchet MS" panose="020B0603020202020204" pitchFamily="34" charset="0"/>
              <a:buChar char="•"/>
            </a:pPr>
            <a:endParaRPr lang="en-US" sz="400" dirty="0">
              <a:solidFill>
                <a:srgbClr val="55555A"/>
              </a:solidFill>
              <a:latin typeface="Arial" panose="020B0604020202020204"/>
            </a:endParaRPr>
          </a:p>
        </p:txBody>
      </p:sp>
      <p:cxnSp>
        <p:nvCxnSpPr>
          <p:cNvPr id="41" name="Straight Connector 40">
            <a:extLst>
              <a:ext uri="{FF2B5EF4-FFF2-40B4-BE49-F238E27FC236}">
                <a16:creationId xmlns:a16="http://schemas.microsoft.com/office/drawing/2014/main" id="{F2CD1674-B882-4F55-9C85-046F9C5CE019}"/>
              </a:ext>
            </a:extLst>
          </p:cNvPr>
          <p:cNvCxnSpPr>
            <a:cxnSpLocks/>
          </p:cNvCxnSpPr>
          <p:nvPr/>
        </p:nvCxnSpPr>
        <p:spPr>
          <a:xfrm>
            <a:off x="2673289" y="1377109"/>
            <a:ext cx="0" cy="2790393"/>
          </a:xfrm>
          <a:prstGeom prst="line">
            <a:avLst/>
          </a:prstGeom>
          <a:ln w="9525"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0C34AAC-66FC-4513-83EE-96D0266C8C92}"/>
              </a:ext>
            </a:extLst>
          </p:cNvPr>
          <p:cNvCxnSpPr>
            <a:cxnSpLocks/>
          </p:cNvCxnSpPr>
          <p:nvPr/>
        </p:nvCxnSpPr>
        <p:spPr>
          <a:xfrm>
            <a:off x="3905524" y="1377109"/>
            <a:ext cx="0" cy="2790393"/>
          </a:xfrm>
          <a:prstGeom prst="line">
            <a:avLst/>
          </a:prstGeom>
          <a:ln w="9525"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D4685CC-6CD7-4C55-8A24-8CC35FE7264C}"/>
              </a:ext>
            </a:extLst>
          </p:cNvPr>
          <p:cNvCxnSpPr>
            <a:cxnSpLocks/>
          </p:cNvCxnSpPr>
          <p:nvPr/>
        </p:nvCxnSpPr>
        <p:spPr>
          <a:xfrm>
            <a:off x="5172379" y="1267573"/>
            <a:ext cx="0" cy="2899929"/>
          </a:xfrm>
          <a:prstGeom prst="line">
            <a:avLst/>
          </a:prstGeom>
          <a:ln w="9525"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6EA1E39-6F1F-4B46-B46E-EC71E5C82044}"/>
              </a:ext>
            </a:extLst>
          </p:cNvPr>
          <p:cNvCxnSpPr>
            <a:cxnSpLocks/>
          </p:cNvCxnSpPr>
          <p:nvPr/>
        </p:nvCxnSpPr>
        <p:spPr>
          <a:xfrm>
            <a:off x="6460659" y="1334123"/>
            <a:ext cx="0" cy="2833379"/>
          </a:xfrm>
          <a:prstGeom prst="line">
            <a:avLst/>
          </a:prstGeom>
          <a:ln w="9525"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EABF9-99BE-4734-AE1D-293B46E96037}"/>
              </a:ext>
            </a:extLst>
          </p:cNvPr>
          <p:cNvCxnSpPr>
            <a:cxnSpLocks/>
          </p:cNvCxnSpPr>
          <p:nvPr/>
        </p:nvCxnSpPr>
        <p:spPr>
          <a:xfrm>
            <a:off x="327423" y="2557158"/>
            <a:ext cx="986058" cy="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9845ADC-E44F-4883-B097-D60A9673EDBC}"/>
              </a:ext>
            </a:extLst>
          </p:cNvPr>
          <p:cNvCxnSpPr>
            <a:cxnSpLocks/>
          </p:cNvCxnSpPr>
          <p:nvPr/>
        </p:nvCxnSpPr>
        <p:spPr>
          <a:xfrm>
            <a:off x="1531893" y="2643793"/>
            <a:ext cx="986058" cy="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0F6C53F-3EB1-4C6F-AB6B-A87C46E28323}"/>
              </a:ext>
            </a:extLst>
          </p:cNvPr>
          <p:cNvCxnSpPr>
            <a:cxnSpLocks/>
          </p:cNvCxnSpPr>
          <p:nvPr/>
        </p:nvCxnSpPr>
        <p:spPr>
          <a:xfrm>
            <a:off x="1553162" y="3247861"/>
            <a:ext cx="986058" cy="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CDBA307-E384-4417-BF01-B6BBB689D771}"/>
              </a:ext>
            </a:extLst>
          </p:cNvPr>
          <p:cNvCxnSpPr>
            <a:cxnSpLocks/>
          </p:cNvCxnSpPr>
          <p:nvPr/>
        </p:nvCxnSpPr>
        <p:spPr>
          <a:xfrm>
            <a:off x="1553162" y="3523120"/>
            <a:ext cx="986058" cy="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9208B98-4F6E-42DA-96ED-DA514BBE9E01}"/>
              </a:ext>
            </a:extLst>
          </p:cNvPr>
          <p:cNvCxnSpPr>
            <a:cxnSpLocks/>
          </p:cNvCxnSpPr>
          <p:nvPr/>
        </p:nvCxnSpPr>
        <p:spPr>
          <a:xfrm>
            <a:off x="1553162" y="3843893"/>
            <a:ext cx="986058" cy="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082195A-C590-49B1-A59D-3EEF7FA1472E}"/>
              </a:ext>
            </a:extLst>
          </p:cNvPr>
          <p:cNvCxnSpPr>
            <a:cxnSpLocks/>
          </p:cNvCxnSpPr>
          <p:nvPr/>
        </p:nvCxnSpPr>
        <p:spPr>
          <a:xfrm>
            <a:off x="2820426" y="2909804"/>
            <a:ext cx="986058" cy="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5C1EF7D-D61E-4034-A5DC-4D1893F324F4}"/>
              </a:ext>
            </a:extLst>
          </p:cNvPr>
          <p:cNvCxnSpPr>
            <a:cxnSpLocks/>
          </p:cNvCxnSpPr>
          <p:nvPr/>
        </p:nvCxnSpPr>
        <p:spPr>
          <a:xfrm>
            <a:off x="2820426" y="3558545"/>
            <a:ext cx="986058" cy="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59EFA43-937B-41FB-8433-D19C8A149A63}"/>
              </a:ext>
            </a:extLst>
          </p:cNvPr>
          <p:cNvCxnSpPr>
            <a:cxnSpLocks/>
          </p:cNvCxnSpPr>
          <p:nvPr/>
        </p:nvCxnSpPr>
        <p:spPr>
          <a:xfrm>
            <a:off x="4039420" y="2860059"/>
            <a:ext cx="986058" cy="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8D7A293-23BC-4A3D-A3A4-A8E3F8051C31}"/>
              </a:ext>
            </a:extLst>
          </p:cNvPr>
          <p:cNvCxnSpPr>
            <a:cxnSpLocks/>
          </p:cNvCxnSpPr>
          <p:nvPr/>
        </p:nvCxnSpPr>
        <p:spPr>
          <a:xfrm>
            <a:off x="4039420" y="3314852"/>
            <a:ext cx="986058" cy="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334E23A-3A63-B046-8EFA-7DEFA356D118}"/>
              </a:ext>
            </a:extLst>
          </p:cNvPr>
          <p:cNvCxnSpPr>
            <a:cxnSpLocks/>
          </p:cNvCxnSpPr>
          <p:nvPr/>
        </p:nvCxnSpPr>
        <p:spPr>
          <a:xfrm>
            <a:off x="7821611" y="2155388"/>
            <a:ext cx="1140345" cy="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CC09167-FE35-AD44-AA57-2BDE1531D18D}"/>
              </a:ext>
            </a:extLst>
          </p:cNvPr>
          <p:cNvSpPr/>
          <p:nvPr/>
        </p:nvSpPr>
        <p:spPr>
          <a:xfrm>
            <a:off x="304401" y="1036346"/>
            <a:ext cx="2217438" cy="164261"/>
          </a:xfrm>
          <a:prstGeom prst="rect">
            <a:avLst/>
          </a:prstGeom>
          <a:solidFill>
            <a:srgbClr val="00AFF0"/>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900" b="1" i="1" dirty="0">
                <a:solidFill>
                  <a:srgbClr val="00148C"/>
                </a:solidFill>
                <a:latin typeface="Arial" panose="020B0604020202020204"/>
              </a:rPr>
              <a:t>Workplan Optimizer – Project source</a:t>
            </a:r>
          </a:p>
        </p:txBody>
      </p:sp>
      <p:sp>
        <p:nvSpPr>
          <p:cNvPr id="69" name="Rectangle 68">
            <a:extLst>
              <a:ext uri="{FF2B5EF4-FFF2-40B4-BE49-F238E27FC236}">
                <a16:creationId xmlns:a16="http://schemas.microsoft.com/office/drawing/2014/main" id="{C84EDE4B-5E3B-AA4D-9D95-B1C16C92921E}"/>
              </a:ext>
            </a:extLst>
          </p:cNvPr>
          <p:cNvSpPr/>
          <p:nvPr/>
        </p:nvSpPr>
        <p:spPr>
          <a:xfrm>
            <a:off x="2791701" y="1036345"/>
            <a:ext cx="3600490" cy="190710"/>
          </a:xfrm>
          <a:prstGeom prst="rect">
            <a:avLst/>
          </a:prstGeom>
          <a:solidFill>
            <a:srgbClr val="00AFF0"/>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900" b="1" i="1" dirty="0">
                <a:solidFill>
                  <a:srgbClr val="00148C"/>
                </a:solidFill>
                <a:latin typeface="Arial" panose="020B0604020202020204"/>
              </a:rPr>
              <a:t>Performance Analysis</a:t>
            </a:r>
          </a:p>
        </p:txBody>
      </p:sp>
      <p:sp>
        <p:nvSpPr>
          <p:cNvPr id="70" name="Rectangle 69">
            <a:extLst>
              <a:ext uri="{FF2B5EF4-FFF2-40B4-BE49-F238E27FC236}">
                <a16:creationId xmlns:a16="http://schemas.microsoft.com/office/drawing/2014/main" id="{FE354FBB-E086-1049-8A58-2D2B7D554CBC}"/>
              </a:ext>
            </a:extLst>
          </p:cNvPr>
          <p:cNvSpPr/>
          <p:nvPr/>
        </p:nvSpPr>
        <p:spPr>
          <a:xfrm>
            <a:off x="6528576" y="1031553"/>
            <a:ext cx="2422862" cy="184660"/>
          </a:xfrm>
          <a:prstGeom prst="rect">
            <a:avLst/>
          </a:prstGeom>
          <a:solidFill>
            <a:srgbClr val="00AFF0"/>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685783"/>
            <a:r>
              <a:rPr lang="en-US" sz="900" b="1" i="1" dirty="0">
                <a:solidFill>
                  <a:srgbClr val="00148C"/>
                </a:solidFill>
              </a:rPr>
              <a:t>Workplan Optimizer – Constraints source</a:t>
            </a:r>
          </a:p>
        </p:txBody>
      </p:sp>
      <p:cxnSp>
        <p:nvCxnSpPr>
          <p:cNvPr id="71" name="Straight Connector 70">
            <a:extLst>
              <a:ext uri="{FF2B5EF4-FFF2-40B4-BE49-F238E27FC236}">
                <a16:creationId xmlns:a16="http://schemas.microsoft.com/office/drawing/2014/main" id="{AC283D5D-7A7A-A94C-8CC7-27696BAF5FE3}"/>
              </a:ext>
            </a:extLst>
          </p:cNvPr>
          <p:cNvCxnSpPr>
            <a:cxnSpLocks/>
          </p:cNvCxnSpPr>
          <p:nvPr/>
        </p:nvCxnSpPr>
        <p:spPr>
          <a:xfrm>
            <a:off x="1420222" y="1283973"/>
            <a:ext cx="0" cy="2883528"/>
          </a:xfrm>
          <a:prstGeom prst="line">
            <a:avLst/>
          </a:prstGeom>
          <a:ln w="9525"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527506D-7062-5C48-B844-A819D1135937}"/>
              </a:ext>
            </a:extLst>
          </p:cNvPr>
          <p:cNvSpPr/>
          <p:nvPr/>
        </p:nvSpPr>
        <p:spPr>
          <a:xfrm>
            <a:off x="6566792" y="1274572"/>
            <a:ext cx="1035735" cy="164262"/>
          </a:xfrm>
          <a:prstGeom prst="rect">
            <a:avLst/>
          </a:prstGeom>
          <a:noFill/>
          <a:ln w="9525"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900" b="1" dirty="0">
                <a:solidFill>
                  <a:srgbClr val="00148C"/>
                </a:solidFill>
                <a:latin typeface="Arial" panose="020B0604020202020204"/>
              </a:rPr>
              <a:t>Primavera</a:t>
            </a:r>
          </a:p>
        </p:txBody>
      </p:sp>
      <p:sp>
        <p:nvSpPr>
          <p:cNvPr id="73" name="TextBox 72">
            <a:extLst>
              <a:ext uri="{FF2B5EF4-FFF2-40B4-BE49-F238E27FC236}">
                <a16:creationId xmlns:a16="http://schemas.microsoft.com/office/drawing/2014/main" id="{1B5BA43D-20CE-CA4C-B183-B05602E1A16E}"/>
              </a:ext>
            </a:extLst>
          </p:cNvPr>
          <p:cNvSpPr txBox="1"/>
          <p:nvPr/>
        </p:nvSpPr>
        <p:spPr>
          <a:xfrm>
            <a:off x="6566792" y="2449799"/>
            <a:ext cx="1035735" cy="101566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WBS: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Project Category</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Funding project ID</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WBS details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WBS subtype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WBS identifier</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 Project Type and value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Description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Milestones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Tasks &amp; activities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Estimated and actual start &amp; end date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Resource details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t>
            </a:r>
            <a:endParaRPr lang="en-US" sz="400" dirty="0">
              <a:solidFill>
                <a:srgbClr val="55555A"/>
              </a:solidFill>
              <a:latin typeface="Arial" panose="020B0604020202020204"/>
            </a:endParaRPr>
          </a:p>
        </p:txBody>
      </p:sp>
      <p:sp>
        <p:nvSpPr>
          <p:cNvPr id="74" name="TextBox 73">
            <a:extLst>
              <a:ext uri="{FF2B5EF4-FFF2-40B4-BE49-F238E27FC236}">
                <a16:creationId xmlns:a16="http://schemas.microsoft.com/office/drawing/2014/main" id="{D4A73FA7-FCB9-DA49-9407-631AAE967A1D}"/>
              </a:ext>
            </a:extLst>
          </p:cNvPr>
          <p:cNvSpPr txBox="1"/>
          <p:nvPr/>
        </p:nvSpPr>
        <p:spPr>
          <a:xfrm>
            <a:off x="6566792" y="3545909"/>
            <a:ext cx="1035735" cy="52322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Aggregated Cost (actuals):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G/L account details</a:t>
            </a:r>
          </a:p>
          <a:p>
            <a:pPr marL="323992" lvl="1" indent="-215995" defTabSz="685783">
              <a:buClr>
                <a:srgbClr val="808083">
                  <a:lumMod val="100000"/>
                </a:srgbClr>
              </a:buClr>
              <a:buSzPct val="100000"/>
              <a:buFont typeface="Trebuchet MS" panose="020B0603020202020204" pitchFamily="34" charset="0"/>
              <a:buChar char="•"/>
            </a:pPr>
            <a:r>
              <a:rPr lang="en-US" sz="400" dirty="0" err="1">
                <a:solidFill>
                  <a:srgbClr val="55555A">
                    <a:lumMod val="100000"/>
                  </a:srgbClr>
                </a:solidFill>
                <a:latin typeface="Trebuchet MS" panose="020B0603020202020204" pitchFamily="34" charset="0"/>
              </a:rPr>
              <a:t>RSRC</a:t>
            </a:r>
            <a:r>
              <a:rPr lang="en-US" sz="400" dirty="0">
                <a:solidFill>
                  <a:srgbClr val="55555A">
                    <a:lumMod val="100000"/>
                  </a:srgbClr>
                </a:solidFill>
                <a:latin typeface="Trebuchet MS" panose="020B0603020202020204" pitchFamily="34" charset="0"/>
              </a:rPr>
              <a:t>  Details</a:t>
            </a:r>
          </a:p>
          <a:p>
            <a:pPr marL="323992" lvl="1" indent="-215995" defTabSz="685783">
              <a:buClr>
                <a:srgbClr val="808083">
                  <a:lumMod val="100000"/>
                </a:srgbClr>
              </a:buClr>
              <a:buSzPct val="100000"/>
              <a:buFont typeface="Trebuchet MS" panose="020B0603020202020204" pitchFamily="34" charset="0"/>
              <a:buChar char="•"/>
            </a:pPr>
            <a:r>
              <a:rPr lang="en-US" sz="400" dirty="0" err="1">
                <a:solidFill>
                  <a:srgbClr val="55555A">
                    <a:lumMod val="100000"/>
                  </a:srgbClr>
                </a:solidFill>
                <a:latin typeface="Trebuchet MS" panose="020B0603020202020204" pitchFamily="34" charset="0"/>
              </a:rPr>
              <a:t>UDF</a:t>
            </a:r>
            <a:r>
              <a:rPr lang="en-US" sz="400" dirty="0">
                <a:solidFill>
                  <a:srgbClr val="55555A">
                    <a:lumMod val="100000"/>
                  </a:srgbClr>
                </a:solidFill>
                <a:latin typeface="Trebuchet MS" panose="020B0603020202020204" pitchFamily="34" charset="0"/>
              </a:rPr>
              <a:t> Value and Type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Expense- activity mapping</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t>
            </a:r>
            <a:endParaRPr lang="en-US" sz="400" dirty="0">
              <a:solidFill>
                <a:srgbClr val="55555A"/>
              </a:solidFill>
              <a:latin typeface="Arial" panose="020B0604020202020204"/>
            </a:endParaRPr>
          </a:p>
        </p:txBody>
      </p:sp>
      <p:sp>
        <p:nvSpPr>
          <p:cNvPr id="75" name="Rectangle 74">
            <a:extLst>
              <a:ext uri="{FF2B5EF4-FFF2-40B4-BE49-F238E27FC236}">
                <a16:creationId xmlns:a16="http://schemas.microsoft.com/office/drawing/2014/main" id="{A60B5069-65ED-E94A-9A38-1790597F4C2C}"/>
              </a:ext>
            </a:extLst>
          </p:cNvPr>
          <p:cNvSpPr/>
          <p:nvPr/>
        </p:nvSpPr>
        <p:spPr>
          <a:xfrm>
            <a:off x="6566792" y="1527262"/>
            <a:ext cx="1035735" cy="523220"/>
          </a:xfrm>
          <a:prstGeom prst="rect">
            <a:avLst/>
          </a:prstGeom>
        </p:spPr>
        <p:txBody>
          <a:bodyPr wrap="square">
            <a:spAutoFit/>
          </a:bodyPr>
          <a:lstStyle/>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Funding Project:</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Description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Status</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Asset Location</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Estimated initiation/ completion/ in-service date</a:t>
            </a:r>
          </a:p>
        </p:txBody>
      </p:sp>
      <p:sp>
        <p:nvSpPr>
          <p:cNvPr id="76" name="Rectangle 75">
            <a:extLst>
              <a:ext uri="{FF2B5EF4-FFF2-40B4-BE49-F238E27FC236}">
                <a16:creationId xmlns:a16="http://schemas.microsoft.com/office/drawing/2014/main" id="{0E5E3C4F-877B-F440-935B-75C7A77321DC}"/>
              </a:ext>
            </a:extLst>
          </p:cNvPr>
          <p:cNvSpPr/>
          <p:nvPr/>
        </p:nvSpPr>
        <p:spPr>
          <a:xfrm>
            <a:off x="6566792" y="2070050"/>
            <a:ext cx="1035735" cy="338554"/>
          </a:xfrm>
          <a:prstGeom prst="rect">
            <a:avLst/>
          </a:prstGeom>
        </p:spPr>
        <p:txBody>
          <a:bodyPr wrap="square">
            <a:spAutoFit/>
          </a:bodyPr>
          <a:lstStyle/>
          <a:p>
            <a:pPr defTabSz="685783">
              <a:buSzPct val="100000"/>
              <a:buFont typeface="Trebuchet MS" panose="020B0603020202020204" pitchFamily="34" charset="0"/>
              <a:buChar char="​"/>
            </a:pPr>
            <a:r>
              <a:rPr lang="en-US" sz="400" b="1" dirty="0">
                <a:solidFill>
                  <a:srgbClr val="55555A">
                    <a:lumMod val="100000"/>
                  </a:srgbClr>
                </a:solidFill>
                <a:latin typeface="Trebuchet MS" panose="020B0603020202020204" pitchFamily="34" charset="0"/>
              </a:rPr>
              <a:t>Work Order:</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FP linkage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Description/ type</a:t>
            </a:r>
          </a:p>
          <a:p>
            <a:pPr marL="323992" lvl="1" indent="-215995" defTabSz="685783">
              <a:buClr>
                <a:srgbClr val="808083">
                  <a:lumMod val="100000"/>
                </a:srgbClr>
              </a:buClr>
              <a:buSzPct val="100000"/>
              <a:buFont typeface="Trebuchet MS" panose="020B0603020202020204" pitchFamily="34" charset="0"/>
              <a:buChar char="•"/>
            </a:pPr>
            <a:r>
              <a:rPr lang="en-US" sz="400" dirty="0">
                <a:solidFill>
                  <a:srgbClr val="55555A">
                    <a:lumMod val="100000"/>
                  </a:srgbClr>
                </a:solidFill>
                <a:latin typeface="Trebuchet MS" panose="020B0603020202020204" pitchFamily="34" charset="0"/>
              </a:rPr>
              <a:t>Status</a:t>
            </a:r>
          </a:p>
        </p:txBody>
      </p:sp>
      <p:cxnSp>
        <p:nvCxnSpPr>
          <p:cNvPr id="77" name="Straight Connector 76">
            <a:extLst>
              <a:ext uri="{FF2B5EF4-FFF2-40B4-BE49-F238E27FC236}">
                <a16:creationId xmlns:a16="http://schemas.microsoft.com/office/drawing/2014/main" id="{282F288C-9361-F645-AC03-E46BAD830F3B}"/>
              </a:ext>
            </a:extLst>
          </p:cNvPr>
          <p:cNvCxnSpPr>
            <a:cxnSpLocks/>
          </p:cNvCxnSpPr>
          <p:nvPr/>
        </p:nvCxnSpPr>
        <p:spPr>
          <a:xfrm>
            <a:off x="6566791" y="2061786"/>
            <a:ext cx="986058" cy="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1D7DAB-3DBB-0F4B-80A5-6599FE273ED9}"/>
              </a:ext>
            </a:extLst>
          </p:cNvPr>
          <p:cNvCxnSpPr>
            <a:cxnSpLocks/>
          </p:cNvCxnSpPr>
          <p:nvPr/>
        </p:nvCxnSpPr>
        <p:spPr>
          <a:xfrm>
            <a:off x="6616468" y="2428854"/>
            <a:ext cx="986058" cy="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EF5165E-7045-D544-B5C5-DE75D561F2EE}"/>
              </a:ext>
            </a:extLst>
          </p:cNvPr>
          <p:cNvCxnSpPr>
            <a:cxnSpLocks/>
          </p:cNvCxnSpPr>
          <p:nvPr/>
        </p:nvCxnSpPr>
        <p:spPr>
          <a:xfrm>
            <a:off x="6616468" y="3465710"/>
            <a:ext cx="986058" cy="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F9334BDD-BBB9-254F-9A51-C4A544EDC50F}"/>
              </a:ext>
            </a:extLst>
          </p:cNvPr>
          <p:cNvSpPr/>
          <p:nvPr/>
        </p:nvSpPr>
        <p:spPr>
          <a:xfrm>
            <a:off x="5348534" y="2164353"/>
            <a:ext cx="1035735" cy="164261"/>
          </a:xfrm>
          <a:prstGeom prst="rect">
            <a:avLst/>
          </a:prstGeom>
          <a:noFill/>
          <a:ln w="9525"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900" b="1" dirty="0" err="1">
                <a:solidFill>
                  <a:srgbClr val="00148C"/>
                </a:solidFill>
                <a:latin typeface="Arial" panose="020B0604020202020204"/>
              </a:rPr>
              <a:t>Computapole</a:t>
            </a:r>
            <a:endParaRPr lang="en-US" sz="900" b="1" dirty="0">
              <a:solidFill>
                <a:srgbClr val="00148C"/>
              </a:solidFill>
              <a:latin typeface="Arial" panose="020B0604020202020204"/>
            </a:endParaRPr>
          </a:p>
        </p:txBody>
      </p:sp>
      <p:sp>
        <p:nvSpPr>
          <p:cNvPr id="90" name="TextBox 89">
            <a:extLst>
              <a:ext uri="{FF2B5EF4-FFF2-40B4-BE49-F238E27FC236}">
                <a16:creationId xmlns:a16="http://schemas.microsoft.com/office/drawing/2014/main" id="{DC1DC4D4-D5CF-5240-9724-5FC50B75B942}"/>
              </a:ext>
            </a:extLst>
          </p:cNvPr>
          <p:cNvSpPr txBox="1"/>
          <p:nvPr/>
        </p:nvSpPr>
        <p:spPr>
          <a:xfrm>
            <a:off x="5348533" y="1452584"/>
            <a:ext cx="1035735"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r>
              <a:rPr lang="en-US" sz="400" dirty="0">
                <a:solidFill>
                  <a:srgbClr val="55555A"/>
                </a:solidFill>
                <a:latin typeface="Trebuchet MS" panose="020B0703020202090204" pitchFamily="34" charset="0"/>
              </a:rPr>
              <a:t>Reliability Data</a:t>
            </a:r>
          </a:p>
          <a:p>
            <a:pPr marL="171446" indent="-171446" defTabSz="685783">
              <a:buFont typeface="Arial" panose="020B0604020202020204" pitchFamily="34" charset="0"/>
              <a:buChar char="•"/>
            </a:pPr>
            <a:r>
              <a:rPr lang="en-US" sz="400" dirty="0">
                <a:solidFill>
                  <a:srgbClr val="55555A"/>
                </a:solidFill>
                <a:latin typeface="Trebuchet MS" panose="020B0703020202090204" pitchFamily="34" charset="0"/>
              </a:rPr>
              <a:t>Data Time and Location</a:t>
            </a:r>
          </a:p>
          <a:p>
            <a:pPr marL="171446" indent="-171446" defTabSz="685783">
              <a:buFont typeface="Arial" panose="020B0604020202020204" pitchFamily="34" charset="0"/>
              <a:buChar char="•"/>
            </a:pPr>
            <a:r>
              <a:rPr lang="en-US" sz="400" dirty="0">
                <a:solidFill>
                  <a:srgbClr val="55555A"/>
                </a:solidFill>
                <a:latin typeface="Trebuchet MS" panose="020B0703020202090204" pitchFamily="34" charset="0"/>
              </a:rPr>
              <a:t>Outage Location</a:t>
            </a:r>
          </a:p>
          <a:p>
            <a:pPr marL="171446" indent="-171446" defTabSz="685783">
              <a:buFont typeface="Arial" panose="020B0604020202020204" pitchFamily="34" charset="0"/>
              <a:buChar char="•"/>
            </a:pPr>
            <a:r>
              <a:rPr lang="en-US" sz="400" dirty="0">
                <a:solidFill>
                  <a:srgbClr val="55555A"/>
                </a:solidFill>
                <a:latin typeface="Trebuchet MS" panose="020B0703020202090204" pitchFamily="34" charset="0"/>
              </a:rPr>
              <a:t>Outage Device</a:t>
            </a:r>
          </a:p>
          <a:p>
            <a:pPr marL="171446" indent="-171446" defTabSz="685783">
              <a:buFont typeface="Arial" panose="020B0604020202020204" pitchFamily="34" charset="0"/>
              <a:buChar char="•"/>
            </a:pPr>
            <a:r>
              <a:rPr lang="en-US" sz="400" dirty="0">
                <a:solidFill>
                  <a:srgbClr val="55555A"/>
                </a:solidFill>
                <a:latin typeface="Trebuchet MS" panose="020B0703020202090204" pitchFamily="34" charset="0"/>
              </a:rPr>
              <a:t>Customers Interrupted</a:t>
            </a:r>
          </a:p>
          <a:p>
            <a:pPr marL="171446" indent="-171446" defTabSz="685783">
              <a:buFont typeface="Arial" panose="020B0604020202020204" pitchFamily="34" charset="0"/>
              <a:buChar char="•"/>
            </a:pPr>
            <a:r>
              <a:rPr lang="en-US" sz="400" dirty="0">
                <a:solidFill>
                  <a:srgbClr val="55555A"/>
                </a:solidFill>
                <a:latin typeface="Trebuchet MS" panose="020B0703020202090204" pitchFamily="34" charset="0"/>
              </a:rPr>
              <a:t>Outage Cause</a:t>
            </a:r>
          </a:p>
          <a:p>
            <a:pPr marL="171446" indent="-171446" defTabSz="685783">
              <a:buFont typeface="Arial" panose="020B0604020202020204" pitchFamily="34" charset="0"/>
              <a:buChar char="•"/>
            </a:pPr>
            <a:r>
              <a:rPr lang="en-US" sz="400" dirty="0">
                <a:solidFill>
                  <a:srgbClr val="55555A"/>
                </a:solidFill>
                <a:latin typeface="Trebuchet MS" panose="020B0703020202090204" pitchFamily="34" charset="0"/>
              </a:rPr>
              <a:t>Restoration Steps</a:t>
            </a:r>
          </a:p>
          <a:p>
            <a:pPr defTabSz="685783"/>
            <a:br>
              <a:rPr lang="en-US" sz="400" dirty="0">
                <a:solidFill>
                  <a:srgbClr val="55555A"/>
                </a:solidFill>
                <a:latin typeface="Trebuchet MS" panose="020B0703020202090204" pitchFamily="34" charset="0"/>
              </a:rPr>
            </a:br>
            <a:endParaRPr lang="en-US" sz="400" dirty="0">
              <a:solidFill>
                <a:srgbClr val="55555A"/>
              </a:solidFill>
              <a:latin typeface="Trebuchet MS" panose="020B0703020202090204" pitchFamily="34" charset="0"/>
            </a:endParaRPr>
          </a:p>
        </p:txBody>
      </p:sp>
      <p:sp>
        <p:nvSpPr>
          <p:cNvPr id="91" name="Rectangle 90">
            <a:extLst>
              <a:ext uri="{FF2B5EF4-FFF2-40B4-BE49-F238E27FC236}">
                <a16:creationId xmlns:a16="http://schemas.microsoft.com/office/drawing/2014/main" id="{3F601A23-4BDC-E847-898B-BF170F329B83}"/>
              </a:ext>
            </a:extLst>
          </p:cNvPr>
          <p:cNvSpPr/>
          <p:nvPr/>
        </p:nvSpPr>
        <p:spPr>
          <a:xfrm>
            <a:off x="5379329" y="2943563"/>
            <a:ext cx="1035735" cy="164261"/>
          </a:xfrm>
          <a:prstGeom prst="rect">
            <a:avLst/>
          </a:prstGeom>
          <a:noFill/>
          <a:ln w="9525"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900" b="1" dirty="0">
                <a:solidFill>
                  <a:srgbClr val="00148C"/>
                </a:solidFill>
                <a:latin typeface="Arial" panose="020B0604020202020204"/>
              </a:rPr>
              <a:t>OMS</a:t>
            </a:r>
          </a:p>
        </p:txBody>
      </p:sp>
      <p:sp>
        <p:nvSpPr>
          <p:cNvPr id="92" name="TextBox 91">
            <a:extLst>
              <a:ext uri="{FF2B5EF4-FFF2-40B4-BE49-F238E27FC236}">
                <a16:creationId xmlns:a16="http://schemas.microsoft.com/office/drawing/2014/main" id="{2671A727-396A-354F-9762-1827D5C910E4}"/>
              </a:ext>
            </a:extLst>
          </p:cNvPr>
          <p:cNvSpPr txBox="1"/>
          <p:nvPr/>
        </p:nvSpPr>
        <p:spPr>
          <a:xfrm>
            <a:off x="5348533" y="3184948"/>
            <a:ext cx="1035735" cy="60016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46" indent="-171446" defTabSz="685783">
              <a:buFont typeface="Arial" panose="020B0604020202020204" pitchFamily="34" charset="0"/>
              <a:buChar char="•"/>
            </a:pPr>
            <a:r>
              <a:rPr lang="en-US" sz="400" dirty="0">
                <a:solidFill>
                  <a:srgbClr val="55555A"/>
                </a:solidFill>
                <a:latin typeface="Arial" panose="020B0604020202020204"/>
              </a:rPr>
              <a:t>Emergency Project</a:t>
            </a:r>
          </a:p>
          <a:p>
            <a:pPr marL="171446" indent="-171446" defTabSz="685783">
              <a:buFont typeface="Arial" panose="020B0604020202020204" pitchFamily="34" charset="0"/>
              <a:buChar char="•"/>
            </a:pPr>
            <a:r>
              <a:rPr lang="en-US" sz="400" dirty="0">
                <a:solidFill>
                  <a:srgbClr val="55555A"/>
                </a:solidFill>
                <a:latin typeface="Arial" panose="020B0604020202020204"/>
              </a:rPr>
              <a:t>Map of the Grid</a:t>
            </a:r>
          </a:p>
          <a:p>
            <a:pPr marL="171446" indent="-171446" defTabSz="685783">
              <a:buFont typeface="Arial" panose="020B0604020202020204" pitchFamily="34" charset="0"/>
              <a:buChar char="•"/>
            </a:pPr>
            <a:r>
              <a:rPr lang="en-US" sz="400" dirty="0">
                <a:solidFill>
                  <a:srgbClr val="55555A"/>
                </a:solidFill>
                <a:latin typeface="Arial" panose="020B0604020202020204"/>
              </a:rPr>
              <a:t>Controller Center Data</a:t>
            </a:r>
          </a:p>
          <a:p>
            <a:pPr marL="171446" indent="-171446" defTabSz="685783">
              <a:buFont typeface="Arial" panose="020B0604020202020204" pitchFamily="34" charset="0"/>
              <a:buChar char="•"/>
            </a:pPr>
            <a:r>
              <a:rPr lang="en-US" sz="400" dirty="0">
                <a:solidFill>
                  <a:srgbClr val="55555A"/>
                </a:solidFill>
                <a:latin typeface="Arial" panose="020B0604020202020204"/>
              </a:rPr>
              <a:t>Outage Map</a:t>
            </a:r>
          </a:p>
          <a:p>
            <a:pPr defTabSz="685783"/>
            <a:br>
              <a:rPr lang="en-US" sz="400" dirty="0">
                <a:solidFill>
                  <a:srgbClr val="55555A"/>
                </a:solidFill>
                <a:latin typeface="Arial" panose="020B0604020202020204"/>
              </a:rPr>
            </a:br>
            <a:endParaRPr lang="en-US" sz="400" dirty="0">
              <a:solidFill>
                <a:srgbClr val="55555A"/>
              </a:solidFill>
              <a:latin typeface="Arial" panose="020B0604020202020204"/>
            </a:endParaRPr>
          </a:p>
          <a:p>
            <a:pPr defTabSz="685783"/>
            <a:br>
              <a:rPr lang="en-US" sz="400" dirty="0">
                <a:solidFill>
                  <a:srgbClr val="55555A"/>
                </a:solidFill>
                <a:latin typeface="Trebuchet MS" panose="020B0703020202090204" pitchFamily="34" charset="0"/>
              </a:rPr>
            </a:br>
            <a:endParaRPr lang="en-US" sz="500" dirty="0">
              <a:solidFill>
                <a:srgbClr val="55555A"/>
              </a:solidFill>
              <a:latin typeface="Trebuchet MS" panose="020B0703020202090204" pitchFamily="34" charset="0"/>
            </a:endParaRPr>
          </a:p>
        </p:txBody>
      </p:sp>
      <p:sp>
        <p:nvSpPr>
          <p:cNvPr id="93" name="Rectangle 92">
            <a:extLst>
              <a:ext uri="{FF2B5EF4-FFF2-40B4-BE49-F238E27FC236}">
                <a16:creationId xmlns:a16="http://schemas.microsoft.com/office/drawing/2014/main" id="{91E63C7F-DB83-F842-B9E8-C72EB685BD0D}"/>
              </a:ext>
            </a:extLst>
          </p:cNvPr>
          <p:cNvSpPr/>
          <p:nvPr/>
        </p:nvSpPr>
        <p:spPr>
          <a:xfrm>
            <a:off x="7728479" y="1274573"/>
            <a:ext cx="1035735" cy="164261"/>
          </a:xfrm>
          <a:prstGeom prst="rect">
            <a:avLst/>
          </a:prstGeom>
          <a:noFill/>
          <a:ln w="9525"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900" b="1" dirty="0">
                <a:solidFill>
                  <a:srgbClr val="00148C"/>
                </a:solidFill>
                <a:latin typeface="Arial" panose="020B0604020202020204"/>
              </a:rPr>
              <a:t>SAP ECC</a:t>
            </a:r>
          </a:p>
        </p:txBody>
      </p:sp>
      <p:sp>
        <p:nvSpPr>
          <p:cNvPr id="94" name="TextBox 93">
            <a:extLst>
              <a:ext uri="{FF2B5EF4-FFF2-40B4-BE49-F238E27FC236}">
                <a16:creationId xmlns:a16="http://schemas.microsoft.com/office/drawing/2014/main" id="{E82C3B03-4953-F24B-BD3A-0FEB92794F75}"/>
              </a:ext>
            </a:extLst>
          </p:cNvPr>
          <p:cNvSpPr txBox="1"/>
          <p:nvPr/>
        </p:nvSpPr>
        <p:spPr>
          <a:xfrm>
            <a:off x="7718182" y="1452172"/>
            <a:ext cx="1035735" cy="86177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5783"/>
            <a:r>
              <a:rPr lang="en-US" sz="400" dirty="0">
                <a:solidFill>
                  <a:srgbClr val="55555A"/>
                </a:solidFill>
                <a:latin typeface="Trebuchet MS" panose="020B0703020202090204" pitchFamily="34" charset="0"/>
              </a:rPr>
              <a:t>Project Cost</a:t>
            </a:r>
          </a:p>
          <a:p>
            <a:pPr marL="171446" indent="-171446" defTabSz="685783">
              <a:buFont typeface="Arial" panose="020B0604020202020204" pitchFamily="34" charset="0"/>
              <a:buChar char="•"/>
            </a:pPr>
            <a:r>
              <a:rPr lang="en-US" sz="400" dirty="0">
                <a:solidFill>
                  <a:srgbClr val="55555A"/>
                </a:solidFill>
                <a:latin typeface="Arial" panose="020B0604020202020204"/>
              </a:rPr>
              <a:t>Actual Cost</a:t>
            </a:r>
          </a:p>
          <a:p>
            <a:pPr marL="171446" indent="-171446" defTabSz="685783">
              <a:buFont typeface="Arial" panose="020B0604020202020204" pitchFamily="34" charset="0"/>
              <a:buChar char="•"/>
            </a:pPr>
            <a:r>
              <a:rPr lang="en-US" sz="400" dirty="0">
                <a:solidFill>
                  <a:srgbClr val="55555A"/>
                </a:solidFill>
                <a:latin typeface="Arial" panose="020B0604020202020204"/>
              </a:rPr>
              <a:t>Aggregated Cost</a:t>
            </a:r>
          </a:p>
          <a:p>
            <a:pPr marL="171446" indent="-171446" defTabSz="685783">
              <a:buFont typeface="Arial" panose="020B0604020202020204" pitchFamily="34" charset="0"/>
              <a:buChar char="•"/>
            </a:pPr>
            <a:r>
              <a:rPr lang="en-US" sz="400" dirty="0">
                <a:solidFill>
                  <a:srgbClr val="55555A"/>
                </a:solidFill>
                <a:latin typeface="Arial" panose="020B0604020202020204"/>
              </a:rPr>
              <a:t>Schedule based SAP Cost Element data changes</a:t>
            </a:r>
          </a:p>
          <a:p>
            <a:pPr marL="171446" indent="-171446" defTabSz="685783">
              <a:buFont typeface="Arial" panose="020B0604020202020204" pitchFamily="34" charset="0"/>
              <a:buChar char="•"/>
            </a:pPr>
            <a:r>
              <a:rPr lang="en-US" sz="400" dirty="0">
                <a:solidFill>
                  <a:srgbClr val="55555A"/>
                </a:solidFill>
                <a:latin typeface="Arial" panose="020B0604020202020204"/>
              </a:rPr>
              <a:t>Schedule based SAP Activity Operation data changes</a:t>
            </a:r>
          </a:p>
          <a:p>
            <a:pPr marL="171446" indent="-171446" defTabSz="685783">
              <a:buFont typeface="Arial" panose="020B0604020202020204" pitchFamily="34" charset="0"/>
              <a:buChar char="•"/>
            </a:pPr>
            <a:r>
              <a:rPr lang="en-US" sz="400" dirty="0">
                <a:solidFill>
                  <a:srgbClr val="55555A"/>
                </a:solidFill>
                <a:latin typeface="Arial" panose="020B0604020202020204"/>
              </a:rPr>
              <a:t>Schedule based SAP Actual Cost data changes</a:t>
            </a:r>
          </a:p>
          <a:p>
            <a:pPr marL="171446" indent="-171446" defTabSz="685783">
              <a:buFont typeface="Arial" panose="020B0604020202020204" pitchFamily="34" charset="0"/>
              <a:buChar char="•"/>
            </a:pPr>
            <a:endParaRPr lang="en-US" sz="600" dirty="0">
              <a:solidFill>
                <a:srgbClr val="55555A"/>
              </a:solidFill>
              <a:latin typeface="Arial" panose="020B0604020202020204"/>
            </a:endParaRPr>
          </a:p>
          <a:p>
            <a:pPr defTabSz="685783"/>
            <a:br>
              <a:rPr lang="en-US" sz="400" dirty="0">
                <a:solidFill>
                  <a:srgbClr val="55555A"/>
                </a:solidFill>
                <a:latin typeface="Trebuchet MS" panose="020B0703020202090204" pitchFamily="34" charset="0"/>
              </a:rPr>
            </a:br>
            <a:endParaRPr lang="en-US" sz="400" dirty="0">
              <a:solidFill>
                <a:srgbClr val="55555A"/>
              </a:solidFill>
              <a:latin typeface="Trebuchet MS" panose="020B0703020202090204" pitchFamily="34" charset="0"/>
            </a:endParaRPr>
          </a:p>
        </p:txBody>
      </p:sp>
      <p:cxnSp>
        <p:nvCxnSpPr>
          <p:cNvPr id="95" name="Straight Connector 94">
            <a:extLst>
              <a:ext uri="{FF2B5EF4-FFF2-40B4-BE49-F238E27FC236}">
                <a16:creationId xmlns:a16="http://schemas.microsoft.com/office/drawing/2014/main" id="{BCDC0799-A362-9F43-BBE5-AAB22EF9A531}"/>
              </a:ext>
            </a:extLst>
          </p:cNvPr>
          <p:cNvCxnSpPr>
            <a:cxnSpLocks/>
            <a:stCxn id="93" idx="1"/>
          </p:cNvCxnSpPr>
          <p:nvPr/>
        </p:nvCxnSpPr>
        <p:spPr>
          <a:xfrm>
            <a:off x="7728479" y="1356703"/>
            <a:ext cx="1041" cy="2810798"/>
          </a:xfrm>
          <a:prstGeom prst="line">
            <a:avLst/>
          </a:prstGeom>
          <a:ln w="9525"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1448A2F4-4933-1443-9999-690133522999}"/>
              </a:ext>
            </a:extLst>
          </p:cNvPr>
          <p:cNvGrpSpPr>
            <a:grpSpLocks/>
          </p:cNvGrpSpPr>
          <p:nvPr/>
        </p:nvGrpSpPr>
        <p:grpSpPr>
          <a:xfrm>
            <a:off x="7419468" y="1493493"/>
            <a:ext cx="128016" cy="128016"/>
            <a:chOff x="158287" y="1132264"/>
            <a:chExt cx="306911" cy="306910"/>
          </a:xfrm>
        </p:grpSpPr>
        <p:sp>
          <p:nvSpPr>
            <p:cNvPr id="107" name="Oval 106">
              <a:extLst>
                <a:ext uri="{FF2B5EF4-FFF2-40B4-BE49-F238E27FC236}">
                  <a16:creationId xmlns:a16="http://schemas.microsoft.com/office/drawing/2014/main" id="{F373AA6F-AD85-1742-BAEA-4B7DE0D671E8}"/>
                </a:ext>
              </a:extLst>
            </p:cNvPr>
            <p:cNvSpPr>
              <a:spLocks noChangeArrowheads="1"/>
            </p:cNvSpPr>
            <p:nvPr/>
          </p:nvSpPr>
          <p:spPr bwMode="gray">
            <a:xfrm>
              <a:off x="158287" y="1132264"/>
              <a:ext cx="306911" cy="306910"/>
            </a:xfrm>
            <a:prstGeom prst="ellipse">
              <a:avLst/>
            </a:prstGeom>
            <a:solidFill>
              <a:srgbClr val="FFFFFF">
                <a:lumMod val="100000"/>
              </a:srgbClr>
            </a:solidFill>
            <a:ln w="6096" algn="ctr">
              <a:solidFill>
                <a:srgbClr val="00148C"/>
              </a:solidFill>
              <a:round/>
              <a:headEnd/>
              <a:tailEnd/>
            </a:ln>
          </p:spPr>
          <p:txBody>
            <a:bodyPr wrap="none" lIns="58522" tIns="29261" rIns="58522" bIns="29261" anchor="ctr"/>
            <a:lstStyle/>
            <a:p>
              <a:pPr algn="ctr" defTabSz="685783"/>
              <a:endParaRPr lang="en-US" sz="1200" b="1" dirty="0">
                <a:solidFill>
                  <a:srgbClr val="000000"/>
                </a:solidFill>
                <a:latin typeface="Arial" pitchFamily="34" charset="0"/>
                <a:cs typeface="Arial" pitchFamily="34" charset="0"/>
              </a:endParaRPr>
            </a:p>
          </p:txBody>
        </p:sp>
        <p:sp>
          <p:nvSpPr>
            <p:cNvPr id="108" name="Arc 9">
              <a:extLst>
                <a:ext uri="{FF2B5EF4-FFF2-40B4-BE49-F238E27FC236}">
                  <a16:creationId xmlns:a16="http://schemas.microsoft.com/office/drawing/2014/main" id="{DCCD3E69-F788-174B-B9CE-C29849B7CB3A}"/>
                </a:ext>
              </a:extLst>
            </p:cNvPr>
            <p:cNvSpPr>
              <a:spLocks/>
            </p:cNvSpPr>
            <p:nvPr/>
          </p:nvSpPr>
          <p:spPr bwMode="gray">
            <a:xfrm>
              <a:off x="312143" y="1132264"/>
              <a:ext cx="152660" cy="30532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3"/>
                    <a:pt x="11954" y="43177"/>
                    <a:pt x="40" y="43199"/>
                  </a:cubicBezTo>
                </a:path>
                <a:path w="21600" h="43200" stroke="0" extrusionOk="0">
                  <a:moveTo>
                    <a:pt x="-1" y="0"/>
                  </a:moveTo>
                  <a:cubicBezTo>
                    <a:pt x="11929" y="0"/>
                    <a:pt x="21600" y="9670"/>
                    <a:pt x="21600" y="21600"/>
                  </a:cubicBezTo>
                  <a:cubicBezTo>
                    <a:pt x="21600" y="33513"/>
                    <a:pt x="11954" y="43177"/>
                    <a:pt x="40" y="43199"/>
                  </a:cubicBezTo>
                  <a:lnTo>
                    <a:pt x="0" y="21600"/>
                  </a:lnTo>
                  <a:close/>
                </a:path>
              </a:pathLst>
            </a:custGeom>
            <a:solidFill>
              <a:srgbClr val="00148C"/>
            </a:solidFill>
            <a:ln w="6096">
              <a:solidFill>
                <a:srgbClr val="00148C"/>
              </a:solidFill>
              <a:round/>
              <a:headEnd/>
              <a:tailEnd/>
            </a:ln>
          </p:spPr>
          <p:txBody>
            <a:bodyPr wrap="none" lIns="58522" tIns="29261" rIns="58522" bIns="29261" anchor="ctr"/>
            <a:lstStyle/>
            <a:p>
              <a:pPr defTabSz="685783"/>
              <a:endParaRPr lang="en-US" sz="1200" dirty="0">
                <a:solidFill>
                  <a:srgbClr val="55555A"/>
                </a:solidFill>
                <a:latin typeface="Arial" pitchFamily="34" charset="0"/>
                <a:cs typeface="Arial" pitchFamily="34" charset="0"/>
              </a:endParaRPr>
            </a:p>
          </p:txBody>
        </p:sp>
      </p:grpSp>
      <p:grpSp>
        <p:nvGrpSpPr>
          <p:cNvPr id="109" name="Group 108">
            <a:extLst>
              <a:ext uri="{FF2B5EF4-FFF2-40B4-BE49-F238E27FC236}">
                <a16:creationId xmlns:a16="http://schemas.microsoft.com/office/drawing/2014/main" id="{DB675396-9293-7A45-B956-7680432E7C95}"/>
              </a:ext>
            </a:extLst>
          </p:cNvPr>
          <p:cNvGrpSpPr>
            <a:grpSpLocks/>
          </p:cNvGrpSpPr>
          <p:nvPr/>
        </p:nvGrpSpPr>
        <p:grpSpPr>
          <a:xfrm>
            <a:off x="6248497" y="3200335"/>
            <a:ext cx="128016" cy="128016"/>
            <a:chOff x="158287" y="1132264"/>
            <a:chExt cx="306911" cy="306910"/>
          </a:xfrm>
        </p:grpSpPr>
        <p:sp>
          <p:nvSpPr>
            <p:cNvPr id="110" name="Oval 109">
              <a:extLst>
                <a:ext uri="{FF2B5EF4-FFF2-40B4-BE49-F238E27FC236}">
                  <a16:creationId xmlns:a16="http://schemas.microsoft.com/office/drawing/2014/main" id="{FD5F75E0-6A0F-8D4F-A541-BB7CA80E78B4}"/>
                </a:ext>
              </a:extLst>
            </p:cNvPr>
            <p:cNvSpPr>
              <a:spLocks noChangeArrowheads="1"/>
            </p:cNvSpPr>
            <p:nvPr/>
          </p:nvSpPr>
          <p:spPr bwMode="gray">
            <a:xfrm>
              <a:off x="158287" y="1132264"/>
              <a:ext cx="306911" cy="306910"/>
            </a:xfrm>
            <a:prstGeom prst="ellipse">
              <a:avLst/>
            </a:prstGeom>
            <a:solidFill>
              <a:srgbClr val="FFFFFF">
                <a:lumMod val="100000"/>
              </a:srgbClr>
            </a:solidFill>
            <a:ln w="6096" algn="ctr">
              <a:solidFill>
                <a:srgbClr val="00148C"/>
              </a:solidFill>
              <a:round/>
              <a:headEnd/>
              <a:tailEnd/>
            </a:ln>
          </p:spPr>
          <p:txBody>
            <a:bodyPr wrap="none" lIns="58522" tIns="29261" rIns="58522" bIns="29261" anchor="ctr"/>
            <a:lstStyle/>
            <a:p>
              <a:pPr algn="ctr" defTabSz="685783"/>
              <a:endParaRPr lang="en-US" sz="1200" b="1" dirty="0">
                <a:solidFill>
                  <a:srgbClr val="000000"/>
                </a:solidFill>
                <a:latin typeface="Arial" pitchFamily="34" charset="0"/>
                <a:cs typeface="Arial" pitchFamily="34" charset="0"/>
              </a:endParaRPr>
            </a:p>
          </p:txBody>
        </p:sp>
        <p:sp>
          <p:nvSpPr>
            <p:cNvPr id="111" name="Arc 9">
              <a:extLst>
                <a:ext uri="{FF2B5EF4-FFF2-40B4-BE49-F238E27FC236}">
                  <a16:creationId xmlns:a16="http://schemas.microsoft.com/office/drawing/2014/main" id="{7D97FA1B-FB7A-194F-95CC-620F6890E84F}"/>
                </a:ext>
              </a:extLst>
            </p:cNvPr>
            <p:cNvSpPr>
              <a:spLocks/>
            </p:cNvSpPr>
            <p:nvPr/>
          </p:nvSpPr>
          <p:spPr bwMode="gray">
            <a:xfrm>
              <a:off x="312143" y="1132264"/>
              <a:ext cx="152660" cy="30532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3"/>
                    <a:pt x="11954" y="43177"/>
                    <a:pt x="40" y="43199"/>
                  </a:cubicBezTo>
                </a:path>
                <a:path w="21600" h="43200" stroke="0" extrusionOk="0">
                  <a:moveTo>
                    <a:pt x="-1" y="0"/>
                  </a:moveTo>
                  <a:cubicBezTo>
                    <a:pt x="11929" y="0"/>
                    <a:pt x="21600" y="9670"/>
                    <a:pt x="21600" y="21600"/>
                  </a:cubicBezTo>
                  <a:cubicBezTo>
                    <a:pt x="21600" y="33513"/>
                    <a:pt x="11954" y="43177"/>
                    <a:pt x="40" y="43199"/>
                  </a:cubicBezTo>
                  <a:lnTo>
                    <a:pt x="0" y="21600"/>
                  </a:lnTo>
                  <a:close/>
                </a:path>
              </a:pathLst>
            </a:custGeom>
            <a:solidFill>
              <a:srgbClr val="00148C"/>
            </a:solidFill>
            <a:ln w="6096">
              <a:solidFill>
                <a:srgbClr val="00148C"/>
              </a:solidFill>
              <a:round/>
              <a:headEnd/>
              <a:tailEnd/>
            </a:ln>
          </p:spPr>
          <p:txBody>
            <a:bodyPr wrap="none" lIns="58522" tIns="29261" rIns="58522" bIns="29261" anchor="ctr"/>
            <a:lstStyle/>
            <a:p>
              <a:pPr defTabSz="685783"/>
              <a:endParaRPr lang="en-US" sz="1200" dirty="0">
                <a:solidFill>
                  <a:srgbClr val="55555A"/>
                </a:solidFill>
                <a:latin typeface="Arial" pitchFamily="34" charset="0"/>
                <a:cs typeface="Arial" pitchFamily="34" charset="0"/>
              </a:endParaRPr>
            </a:p>
          </p:txBody>
        </p:sp>
      </p:grpSp>
      <p:sp>
        <p:nvSpPr>
          <p:cNvPr id="113" name="HarveyBall">
            <a:extLst>
              <a:ext uri="{FF2B5EF4-FFF2-40B4-BE49-F238E27FC236}">
                <a16:creationId xmlns:a16="http://schemas.microsoft.com/office/drawing/2014/main" id="{D3B4463D-6DA9-2547-84DC-404100414FA7}"/>
              </a:ext>
            </a:extLst>
          </p:cNvPr>
          <p:cNvSpPr>
            <a:spLocks noChangeAspect="1" noChangeArrowheads="1"/>
          </p:cNvSpPr>
          <p:nvPr/>
        </p:nvSpPr>
        <p:spPr bwMode="gray">
          <a:xfrm>
            <a:off x="2401241" y="1500832"/>
            <a:ext cx="128016" cy="128016"/>
          </a:xfrm>
          <a:prstGeom prst="ellipse">
            <a:avLst/>
          </a:prstGeom>
          <a:solidFill>
            <a:srgbClr val="00148C"/>
          </a:solidFill>
          <a:ln w="6096">
            <a:solidFill>
              <a:srgbClr val="00148C"/>
            </a:solidFill>
            <a:round/>
            <a:headEnd/>
            <a:tailEnd/>
          </a:ln>
        </p:spPr>
        <p:txBody>
          <a:bodyPr wrap="none" lIns="58522" tIns="29261" rIns="58522" bIns="29261" anchor="ctr"/>
          <a:lstStyle/>
          <a:p>
            <a:pPr algn="ctr" defTabSz="685783"/>
            <a:endParaRPr lang="en-US" sz="1200" b="1" dirty="0">
              <a:solidFill>
                <a:srgbClr val="000000"/>
              </a:solidFill>
              <a:latin typeface="Arial" pitchFamily="34" charset="0"/>
              <a:cs typeface="Arial" pitchFamily="34" charset="0"/>
            </a:endParaRPr>
          </a:p>
        </p:txBody>
      </p:sp>
      <p:grpSp>
        <p:nvGrpSpPr>
          <p:cNvPr id="114" name="Group 113">
            <a:extLst>
              <a:ext uri="{FF2B5EF4-FFF2-40B4-BE49-F238E27FC236}">
                <a16:creationId xmlns:a16="http://schemas.microsoft.com/office/drawing/2014/main" id="{B87F3019-A2F3-7949-A384-C6D1B20BFA67}"/>
              </a:ext>
            </a:extLst>
          </p:cNvPr>
          <p:cNvGrpSpPr>
            <a:grpSpLocks/>
          </p:cNvGrpSpPr>
          <p:nvPr/>
        </p:nvGrpSpPr>
        <p:grpSpPr>
          <a:xfrm>
            <a:off x="3680120" y="1469239"/>
            <a:ext cx="147317" cy="147317"/>
            <a:chOff x="158287" y="1543713"/>
            <a:chExt cx="306911" cy="306910"/>
          </a:xfrm>
        </p:grpSpPr>
        <p:sp>
          <p:nvSpPr>
            <p:cNvPr id="115" name="Oval 114">
              <a:extLst>
                <a:ext uri="{FF2B5EF4-FFF2-40B4-BE49-F238E27FC236}">
                  <a16:creationId xmlns:a16="http://schemas.microsoft.com/office/drawing/2014/main" id="{B6C2996F-A8AD-D841-A342-0B342988852A}"/>
                </a:ext>
              </a:extLst>
            </p:cNvPr>
            <p:cNvSpPr>
              <a:spLocks noChangeArrowheads="1"/>
            </p:cNvSpPr>
            <p:nvPr/>
          </p:nvSpPr>
          <p:spPr bwMode="gray">
            <a:xfrm>
              <a:off x="158287" y="1543713"/>
              <a:ext cx="306911" cy="306910"/>
            </a:xfrm>
            <a:prstGeom prst="ellipse">
              <a:avLst/>
            </a:prstGeom>
            <a:solidFill>
              <a:srgbClr val="FFFFFF">
                <a:lumMod val="100000"/>
              </a:srgbClr>
            </a:solidFill>
            <a:ln w="6096" algn="ctr">
              <a:solidFill>
                <a:srgbClr val="00148C"/>
              </a:solidFill>
              <a:round/>
              <a:headEnd/>
              <a:tailEnd/>
            </a:ln>
          </p:spPr>
          <p:txBody>
            <a:bodyPr wrap="none" lIns="58522" tIns="29261" rIns="58522" bIns="29261" anchor="ctr"/>
            <a:lstStyle/>
            <a:p>
              <a:pPr algn="ctr" defTabSz="685783"/>
              <a:endParaRPr lang="en-US" sz="1200" b="1" dirty="0">
                <a:solidFill>
                  <a:srgbClr val="000000"/>
                </a:solidFill>
                <a:latin typeface="Arial" pitchFamily="34" charset="0"/>
                <a:cs typeface="Arial" pitchFamily="34" charset="0"/>
              </a:endParaRPr>
            </a:p>
          </p:txBody>
        </p:sp>
        <p:sp>
          <p:nvSpPr>
            <p:cNvPr id="116" name="Arc 12">
              <a:extLst>
                <a:ext uri="{FF2B5EF4-FFF2-40B4-BE49-F238E27FC236}">
                  <a16:creationId xmlns:a16="http://schemas.microsoft.com/office/drawing/2014/main" id="{3B4CE1FC-0D39-1445-B99D-5A2FF4CCD816}"/>
                </a:ext>
              </a:extLst>
            </p:cNvPr>
            <p:cNvSpPr>
              <a:spLocks/>
            </p:cNvSpPr>
            <p:nvPr/>
          </p:nvSpPr>
          <p:spPr bwMode="gray">
            <a:xfrm>
              <a:off x="159483" y="1543713"/>
              <a:ext cx="305320" cy="305320"/>
            </a:xfrm>
            <a:custGeom>
              <a:avLst/>
              <a:gdLst>
                <a:gd name="T0" fmla="*/ 0 w 43199"/>
                <a:gd name="T1" fmla="*/ 0 h 43200"/>
                <a:gd name="T2" fmla="*/ 0 w 43199"/>
                <a:gd name="T3" fmla="*/ 0 h 43200"/>
                <a:gd name="T4" fmla="*/ 0 w 43199"/>
                <a:gd name="T5" fmla="*/ 0 h 43200"/>
                <a:gd name="T6" fmla="*/ 0 60000 65536"/>
                <a:gd name="T7" fmla="*/ 0 60000 65536"/>
                <a:gd name="T8" fmla="*/ 0 60000 65536"/>
                <a:gd name="T9" fmla="*/ 0 w 43199"/>
                <a:gd name="T10" fmla="*/ 0 h 43200"/>
                <a:gd name="T11" fmla="*/ 43199 w 43199"/>
                <a:gd name="T12" fmla="*/ 43200 h 43200"/>
              </a:gdLst>
              <a:ahLst/>
              <a:cxnLst>
                <a:cxn ang="T6">
                  <a:pos x="T0" y="T1"/>
                </a:cxn>
                <a:cxn ang="T7">
                  <a:pos x="T2" y="T3"/>
                </a:cxn>
                <a:cxn ang="T8">
                  <a:pos x="T4" y="T5"/>
                </a:cxn>
              </a:cxnLst>
              <a:rect l="T9" t="T10" r="T11" b="T12"/>
              <a:pathLst>
                <a:path w="43199" h="43200" fill="none" extrusionOk="0">
                  <a:moveTo>
                    <a:pt x="21598" y="0"/>
                  </a:moveTo>
                  <a:cubicBezTo>
                    <a:pt x="33528" y="0"/>
                    <a:pt x="43199" y="9670"/>
                    <a:pt x="43199" y="21600"/>
                  </a:cubicBezTo>
                  <a:cubicBezTo>
                    <a:pt x="43199" y="33529"/>
                    <a:pt x="33528" y="43200"/>
                    <a:pt x="21599" y="43200"/>
                  </a:cubicBezTo>
                  <a:cubicBezTo>
                    <a:pt x="9755" y="43200"/>
                    <a:pt x="120" y="33662"/>
                    <a:pt x="0" y="21819"/>
                  </a:cubicBezTo>
                </a:path>
                <a:path w="43199" h="43200" stroke="0" extrusionOk="0">
                  <a:moveTo>
                    <a:pt x="21598" y="0"/>
                  </a:moveTo>
                  <a:cubicBezTo>
                    <a:pt x="33528" y="0"/>
                    <a:pt x="43199" y="9670"/>
                    <a:pt x="43199" y="21600"/>
                  </a:cubicBezTo>
                  <a:cubicBezTo>
                    <a:pt x="43199" y="33529"/>
                    <a:pt x="33528" y="43200"/>
                    <a:pt x="21599" y="43200"/>
                  </a:cubicBezTo>
                  <a:cubicBezTo>
                    <a:pt x="9755" y="43200"/>
                    <a:pt x="120" y="33662"/>
                    <a:pt x="0" y="21819"/>
                  </a:cubicBezTo>
                  <a:lnTo>
                    <a:pt x="21599" y="21600"/>
                  </a:lnTo>
                  <a:close/>
                </a:path>
              </a:pathLst>
            </a:custGeom>
            <a:solidFill>
              <a:srgbClr val="00148C"/>
            </a:solidFill>
            <a:ln w="6096">
              <a:solidFill>
                <a:srgbClr val="00148C"/>
              </a:solidFill>
              <a:round/>
              <a:headEnd/>
              <a:tailEnd/>
            </a:ln>
          </p:spPr>
          <p:txBody>
            <a:bodyPr wrap="none" lIns="58522" tIns="29261" rIns="58522" bIns="29261" anchor="ctr"/>
            <a:lstStyle/>
            <a:p>
              <a:pPr defTabSz="685783"/>
              <a:endParaRPr lang="en-US" sz="1200" dirty="0">
                <a:solidFill>
                  <a:srgbClr val="55555A"/>
                </a:solidFill>
                <a:latin typeface="Arial" pitchFamily="34" charset="0"/>
                <a:cs typeface="Arial" pitchFamily="34" charset="0"/>
              </a:endParaRPr>
            </a:p>
          </p:txBody>
        </p:sp>
      </p:grpSp>
      <p:grpSp>
        <p:nvGrpSpPr>
          <p:cNvPr id="117" name="Group 116">
            <a:extLst>
              <a:ext uri="{FF2B5EF4-FFF2-40B4-BE49-F238E27FC236}">
                <a16:creationId xmlns:a16="http://schemas.microsoft.com/office/drawing/2014/main" id="{5825CD41-5093-6542-9243-A964B031A3EF}"/>
              </a:ext>
            </a:extLst>
          </p:cNvPr>
          <p:cNvGrpSpPr>
            <a:grpSpLocks/>
          </p:cNvGrpSpPr>
          <p:nvPr/>
        </p:nvGrpSpPr>
        <p:grpSpPr>
          <a:xfrm>
            <a:off x="6186781" y="1515211"/>
            <a:ext cx="147317" cy="147317"/>
            <a:chOff x="158287" y="1543713"/>
            <a:chExt cx="306911" cy="306910"/>
          </a:xfrm>
        </p:grpSpPr>
        <p:sp>
          <p:nvSpPr>
            <p:cNvPr id="118" name="Oval 117">
              <a:extLst>
                <a:ext uri="{FF2B5EF4-FFF2-40B4-BE49-F238E27FC236}">
                  <a16:creationId xmlns:a16="http://schemas.microsoft.com/office/drawing/2014/main" id="{E2940918-A9F8-ED46-ACD4-648446C155D4}"/>
                </a:ext>
              </a:extLst>
            </p:cNvPr>
            <p:cNvSpPr>
              <a:spLocks noChangeArrowheads="1"/>
            </p:cNvSpPr>
            <p:nvPr/>
          </p:nvSpPr>
          <p:spPr bwMode="gray">
            <a:xfrm>
              <a:off x="158287" y="1543713"/>
              <a:ext cx="306911" cy="306910"/>
            </a:xfrm>
            <a:prstGeom prst="ellipse">
              <a:avLst/>
            </a:prstGeom>
            <a:solidFill>
              <a:srgbClr val="FFFFFF">
                <a:lumMod val="100000"/>
              </a:srgbClr>
            </a:solidFill>
            <a:ln w="6096" algn="ctr">
              <a:solidFill>
                <a:srgbClr val="00148C"/>
              </a:solidFill>
              <a:round/>
              <a:headEnd/>
              <a:tailEnd/>
            </a:ln>
          </p:spPr>
          <p:txBody>
            <a:bodyPr wrap="none" lIns="58522" tIns="29261" rIns="58522" bIns="29261" anchor="ctr"/>
            <a:lstStyle/>
            <a:p>
              <a:pPr algn="ctr" defTabSz="685783"/>
              <a:endParaRPr lang="en-US" sz="1200" b="1" dirty="0">
                <a:solidFill>
                  <a:srgbClr val="000000"/>
                </a:solidFill>
                <a:latin typeface="Arial" pitchFamily="34" charset="0"/>
                <a:cs typeface="Arial" pitchFamily="34" charset="0"/>
              </a:endParaRPr>
            </a:p>
          </p:txBody>
        </p:sp>
        <p:sp>
          <p:nvSpPr>
            <p:cNvPr id="119" name="Arc 12">
              <a:extLst>
                <a:ext uri="{FF2B5EF4-FFF2-40B4-BE49-F238E27FC236}">
                  <a16:creationId xmlns:a16="http://schemas.microsoft.com/office/drawing/2014/main" id="{142CCEEC-EF73-8042-BE84-2F0C07816C12}"/>
                </a:ext>
              </a:extLst>
            </p:cNvPr>
            <p:cNvSpPr>
              <a:spLocks/>
            </p:cNvSpPr>
            <p:nvPr/>
          </p:nvSpPr>
          <p:spPr bwMode="gray">
            <a:xfrm>
              <a:off x="159483" y="1543713"/>
              <a:ext cx="305320" cy="305320"/>
            </a:xfrm>
            <a:custGeom>
              <a:avLst/>
              <a:gdLst>
                <a:gd name="T0" fmla="*/ 0 w 43199"/>
                <a:gd name="T1" fmla="*/ 0 h 43200"/>
                <a:gd name="T2" fmla="*/ 0 w 43199"/>
                <a:gd name="T3" fmla="*/ 0 h 43200"/>
                <a:gd name="T4" fmla="*/ 0 w 43199"/>
                <a:gd name="T5" fmla="*/ 0 h 43200"/>
                <a:gd name="T6" fmla="*/ 0 60000 65536"/>
                <a:gd name="T7" fmla="*/ 0 60000 65536"/>
                <a:gd name="T8" fmla="*/ 0 60000 65536"/>
                <a:gd name="T9" fmla="*/ 0 w 43199"/>
                <a:gd name="T10" fmla="*/ 0 h 43200"/>
                <a:gd name="T11" fmla="*/ 43199 w 43199"/>
                <a:gd name="T12" fmla="*/ 43200 h 43200"/>
              </a:gdLst>
              <a:ahLst/>
              <a:cxnLst>
                <a:cxn ang="T6">
                  <a:pos x="T0" y="T1"/>
                </a:cxn>
                <a:cxn ang="T7">
                  <a:pos x="T2" y="T3"/>
                </a:cxn>
                <a:cxn ang="T8">
                  <a:pos x="T4" y="T5"/>
                </a:cxn>
              </a:cxnLst>
              <a:rect l="T9" t="T10" r="T11" b="T12"/>
              <a:pathLst>
                <a:path w="43199" h="43200" fill="none" extrusionOk="0">
                  <a:moveTo>
                    <a:pt x="21598" y="0"/>
                  </a:moveTo>
                  <a:cubicBezTo>
                    <a:pt x="33528" y="0"/>
                    <a:pt x="43199" y="9670"/>
                    <a:pt x="43199" y="21600"/>
                  </a:cubicBezTo>
                  <a:cubicBezTo>
                    <a:pt x="43199" y="33529"/>
                    <a:pt x="33528" y="43200"/>
                    <a:pt x="21599" y="43200"/>
                  </a:cubicBezTo>
                  <a:cubicBezTo>
                    <a:pt x="9755" y="43200"/>
                    <a:pt x="120" y="33662"/>
                    <a:pt x="0" y="21819"/>
                  </a:cubicBezTo>
                </a:path>
                <a:path w="43199" h="43200" stroke="0" extrusionOk="0">
                  <a:moveTo>
                    <a:pt x="21598" y="0"/>
                  </a:moveTo>
                  <a:cubicBezTo>
                    <a:pt x="33528" y="0"/>
                    <a:pt x="43199" y="9670"/>
                    <a:pt x="43199" y="21600"/>
                  </a:cubicBezTo>
                  <a:cubicBezTo>
                    <a:pt x="43199" y="33529"/>
                    <a:pt x="33528" y="43200"/>
                    <a:pt x="21599" y="43200"/>
                  </a:cubicBezTo>
                  <a:cubicBezTo>
                    <a:pt x="9755" y="43200"/>
                    <a:pt x="120" y="33662"/>
                    <a:pt x="0" y="21819"/>
                  </a:cubicBezTo>
                  <a:lnTo>
                    <a:pt x="21599" y="21600"/>
                  </a:lnTo>
                  <a:close/>
                </a:path>
              </a:pathLst>
            </a:custGeom>
            <a:solidFill>
              <a:srgbClr val="00148C"/>
            </a:solidFill>
            <a:ln w="6096">
              <a:solidFill>
                <a:srgbClr val="00148C"/>
              </a:solidFill>
              <a:round/>
              <a:headEnd/>
              <a:tailEnd/>
            </a:ln>
          </p:spPr>
          <p:txBody>
            <a:bodyPr wrap="none" lIns="58522" tIns="29261" rIns="58522" bIns="29261" anchor="ctr"/>
            <a:lstStyle/>
            <a:p>
              <a:pPr defTabSz="685783"/>
              <a:endParaRPr lang="en-US" sz="1200" dirty="0">
                <a:solidFill>
                  <a:srgbClr val="55555A"/>
                </a:solidFill>
                <a:latin typeface="Arial" pitchFamily="34" charset="0"/>
                <a:cs typeface="Arial" pitchFamily="34" charset="0"/>
              </a:endParaRPr>
            </a:p>
          </p:txBody>
        </p:sp>
      </p:grpSp>
      <p:grpSp>
        <p:nvGrpSpPr>
          <p:cNvPr id="120" name="Group 119">
            <a:extLst>
              <a:ext uri="{FF2B5EF4-FFF2-40B4-BE49-F238E27FC236}">
                <a16:creationId xmlns:a16="http://schemas.microsoft.com/office/drawing/2014/main" id="{A0EC5743-1326-4E43-B943-8FAD08A1486E}"/>
              </a:ext>
            </a:extLst>
          </p:cNvPr>
          <p:cNvGrpSpPr>
            <a:grpSpLocks/>
          </p:cNvGrpSpPr>
          <p:nvPr/>
        </p:nvGrpSpPr>
        <p:grpSpPr>
          <a:xfrm>
            <a:off x="8578988" y="1508934"/>
            <a:ext cx="147317" cy="147317"/>
            <a:chOff x="158287" y="1543713"/>
            <a:chExt cx="306911" cy="306910"/>
          </a:xfrm>
        </p:grpSpPr>
        <p:sp>
          <p:nvSpPr>
            <p:cNvPr id="121" name="Oval 120">
              <a:extLst>
                <a:ext uri="{FF2B5EF4-FFF2-40B4-BE49-F238E27FC236}">
                  <a16:creationId xmlns:a16="http://schemas.microsoft.com/office/drawing/2014/main" id="{FAC65054-5D63-9C4B-9E91-237F93624F1E}"/>
                </a:ext>
              </a:extLst>
            </p:cNvPr>
            <p:cNvSpPr>
              <a:spLocks noChangeArrowheads="1"/>
            </p:cNvSpPr>
            <p:nvPr/>
          </p:nvSpPr>
          <p:spPr bwMode="gray">
            <a:xfrm>
              <a:off x="158287" y="1543713"/>
              <a:ext cx="306911" cy="306910"/>
            </a:xfrm>
            <a:prstGeom prst="ellipse">
              <a:avLst/>
            </a:prstGeom>
            <a:solidFill>
              <a:srgbClr val="FFFFFF">
                <a:lumMod val="100000"/>
              </a:srgbClr>
            </a:solidFill>
            <a:ln w="6096" algn="ctr">
              <a:solidFill>
                <a:srgbClr val="00148C"/>
              </a:solidFill>
              <a:round/>
              <a:headEnd/>
              <a:tailEnd/>
            </a:ln>
          </p:spPr>
          <p:txBody>
            <a:bodyPr wrap="none" lIns="58522" tIns="29261" rIns="58522" bIns="29261" anchor="ctr"/>
            <a:lstStyle/>
            <a:p>
              <a:pPr algn="ctr" defTabSz="685783"/>
              <a:endParaRPr lang="en-US" sz="1200" b="1" dirty="0">
                <a:solidFill>
                  <a:srgbClr val="000000"/>
                </a:solidFill>
                <a:latin typeface="Arial" pitchFamily="34" charset="0"/>
                <a:cs typeface="Arial" pitchFamily="34" charset="0"/>
              </a:endParaRPr>
            </a:p>
          </p:txBody>
        </p:sp>
        <p:sp>
          <p:nvSpPr>
            <p:cNvPr id="122" name="Arc 12">
              <a:extLst>
                <a:ext uri="{FF2B5EF4-FFF2-40B4-BE49-F238E27FC236}">
                  <a16:creationId xmlns:a16="http://schemas.microsoft.com/office/drawing/2014/main" id="{675F84C7-D5EB-B64B-8C93-0B47A5CE488B}"/>
                </a:ext>
              </a:extLst>
            </p:cNvPr>
            <p:cNvSpPr>
              <a:spLocks/>
            </p:cNvSpPr>
            <p:nvPr/>
          </p:nvSpPr>
          <p:spPr bwMode="gray">
            <a:xfrm>
              <a:off x="159483" y="1543713"/>
              <a:ext cx="305320" cy="305320"/>
            </a:xfrm>
            <a:custGeom>
              <a:avLst/>
              <a:gdLst>
                <a:gd name="T0" fmla="*/ 0 w 43199"/>
                <a:gd name="T1" fmla="*/ 0 h 43200"/>
                <a:gd name="T2" fmla="*/ 0 w 43199"/>
                <a:gd name="T3" fmla="*/ 0 h 43200"/>
                <a:gd name="T4" fmla="*/ 0 w 43199"/>
                <a:gd name="T5" fmla="*/ 0 h 43200"/>
                <a:gd name="T6" fmla="*/ 0 60000 65536"/>
                <a:gd name="T7" fmla="*/ 0 60000 65536"/>
                <a:gd name="T8" fmla="*/ 0 60000 65536"/>
                <a:gd name="T9" fmla="*/ 0 w 43199"/>
                <a:gd name="T10" fmla="*/ 0 h 43200"/>
                <a:gd name="T11" fmla="*/ 43199 w 43199"/>
                <a:gd name="T12" fmla="*/ 43200 h 43200"/>
              </a:gdLst>
              <a:ahLst/>
              <a:cxnLst>
                <a:cxn ang="T6">
                  <a:pos x="T0" y="T1"/>
                </a:cxn>
                <a:cxn ang="T7">
                  <a:pos x="T2" y="T3"/>
                </a:cxn>
                <a:cxn ang="T8">
                  <a:pos x="T4" y="T5"/>
                </a:cxn>
              </a:cxnLst>
              <a:rect l="T9" t="T10" r="T11" b="T12"/>
              <a:pathLst>
                <a:path w="43199" h="43200" fill="none" extrusionOk="0">
                  <a:moveTo>
                    <a:pt x="21598" y="0"/>
                  </a:moveTo>
                  <a:cubicBezTo>
                    <a:pt x="33528" y="0"/>
                    <a:pt x="43199" y="9670"/>
                    <a:pt x="43199" y="21600"/>
                  </a:cubicBezTo>
                  <a:cubicBezTo>
                    <a:pt x="43199" y="33529"/>
                    <a:pt x="33528" y="43200"/>
                    <a:pt x="21599" y="43200"/>
                  </a:cubicBezTo>
                  <a:cubicBezTo>
                    <a:pt x="9755" y="43200"/>
                    <a:pt x="120" y="33662"/>
                    <a:pt x="0" y="21819"/>
                  </a:cubicBezTo>
                </a:path>
                <a:path w="43199" h="43200" stroke="0" extrusionOk="0">
                  <a:moveTo>
                    <a:pt x="21598" y="0"/>
                  </a:moveTo>
                  <a:cubicBezTo>
                    <a:pt x="33528" y="0"/>
                    <a:pt x="43199" y="9670"/>
                    <a:pt x="43199" y="21600"/>
                  </a:cubicBezTo>
                  <a:cubicBezTo>
                    <a:pt x="43199" y="33529"/>
                    <a:pt x="33528" y="43200"/>
                    <a:pt x="21599" y="43200"/>
                  </a:cubicBezTo>
                  <a:cubicBezTo>
                    <a:pt x="9755" y="43200"/>
                    <a:pt x="120" y="33662"/>
                    <a:pt x="0" y="21819"/>
                  </a:cubicBezTo>
                  <a:lnTo>
                    <a:pt x="21599" y="21600"/>
                  </a:lnTo>
                  <a:close/>
                </a:path>
              </a:pathLst>
            </a:custGeom>
            <a:solidFill>
              <a:srgbClr val="00148C"/>
            </a:solidFill>
            <a:ln w="6096">
              <a:solidFill>
                <a:srgbClr val="00148C"/>
              </a:solidFill>
              <a:round/>
              <a:headEnd/>
              <a:tailEnd/>
            </a:ln>
          </p:spPr>
          <p:txBody>
            <a:bodyPr wrap="none" lIns="58522" tIns="29261" rIns="58522" bIns="29261" anchor="ctr"/>
            <a:lstStyle/>
            <a:p>
              <a:pPr defTabSz="685783"/>
              <a:endParaRPr lang="en-US" sz="1200" dirty="0">
                <a:solidFill>
                  <a:srgbClr val="55555A"/>
                </a:solidFill>
                <a:latin typeface="Arial" pitchFamily="34" charset="0"/>
                <a:cs typeface="Arial" pitchFamily="34" charset="0"/>
              </a:endParaRPr>
            </a:p>
          </p:txBody>
        </p:sp>
      </p:grpSp>
      <p:sp>
        <p:nvSpPr>
          <p:cNvPr id="131" name="Rectangle 130">
            <a:extLst>
              <a:ext uri="{FF2B5EF4-FFF2-40B4-BE49-F238E27FC236}">
                <a16:creationId xmlns:a16="http://schemas.microsoft.com/office/drawing/2014/main" id="{A225BAAF-5086-B348-9D13-D4B2E894D092}"/>
              </a:ext>
            </a:extLst>
          </p:cNvPr>
          <p:cNvSpPr/>
          <p:nvPr/>
        </p:nvSpPr>
        <p:spPr>
          <a:xfrm>
            <a:off x="423175" y="4349571"/>
            <a:ext cx="997039" cy="16426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800" b="1" i="1" dirty="0">
                <a:solidFill>
                  <a:srgbClr val="00148C"/>
                </a:solidFill>
                <a:latin typeface="Arial" panose="020B0604020202020204"/>
              </a:rPr>
              <a:t>Data Extract</a:t>
            </a:r>
          </a:p>
        </p:txBody>
      </p:sp>
      <p:sp>
        <p:nvSpPr>
          <p:cNvPr id="132" name="Rectangle 131">
            <a:extLst>
              <a:ext uri="{FF2B5EF4-FFF2-40B4-BE49-F238E27FC236}">
                <a16:creationId xmlns:a16="http://schemas.microsoft.com/office/drawing/2014/main" id="{BF61709D-7B12-D64A-93E7-CE40E9244ED8}"/>
              </a:ext>
            </a:extLst>
          </p:cNvPr>
          <p:cNvSpPr/>
          <p:nvPr/>
        </p:nvSpPr>
        <p:spPr>
          <a:xfrm>
            <a:off x="1492281" y="4349571"/>
            <a:ext cx="1181003" cy="16426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800" b="1" i="1" dirty="0">
                <a:solidFill>
                  <a:srgbClr val="00148C"/>
                </a:solidFill>
                <a:latin typeface="Arial" panose="020B0604020202020204"/>
              </a:rPr>
              <a:t>Data Extract</a:t>
            </a:r>
          </a:p>
        </p:txBody>
      </p:sp>
      <p:sp>
        <p:nvSpPr>
          <p:cNvPr id="133" name="Rectangle 132">
            <a:extLst>
              <a:ext uri="{FF2B5EF4-FFF2-40B4-BE49-F238E27FC236}">
                <a16:creationId xmlns:a16="http://schemas.microsoft.com/office/drawing/2014/main" id="{5022CB7F-BC0A-B744-A25E-D86BDC9DC7FE}"/>
              </a:ext>
            </a:extLst>
          </p:cNvPr>
          <p:cNvSpPr/>
          <p:nvPr/>
        </p:nvSpPr>
        <p:spPr>
          <a:xfrm>
            <a:off x="2738062" y="4349571"/>
            <a:ext cx="1181001" cy="16426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700" b="1" i="1" dirty="0">
                <a:solidFill>
                  <a:srgbClr val="00148C"/>
                </a:solidFill>
                <a:latin typeface="Arial" panose="020B0604020202020204"/>
              </a:rPr>
              <a:t>Asset Data warehouse</a:t>
            </a:r>
          </a:p>
        </p:txBody>
      </p:sp>
      <p:sp>
        <p:nvSpPr>
          <p:cNvPr id="134" name="Rectangle 133">
            <a:extLst>
              <a:ext uri="{FF2B5EF4-FFF2-40B4-BE49-F238E27FC236}">
                <a16:creationId xmlns:a16="http://schemas.microsoft.com/office/drawing/2014/main" id="{DA67326D-F1AE-DC4A-A1DF-C9F8785494CF}"/>
              </a:ext>
            </a:extLst>
          </p:cNvPr>
          <p:cNvSpPr/>
          <p:nvPr/>
        </p:nvSpPr>
        <p:spPr>
          <a:xfrm>
            <a:off x="3991132" y="4349571"/>
            <a:ext cx="1257200" cy="16426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800" b="1" i="1" dirty="0">
                <a:solidFill>
                  <a:srgbClr val="00148C"/>
                </a:solidFill>
                <a:latin typeface="Arial" panose="020B0604020202020204"/>
              </a:rPr>
              <a:t>Data Extract</a:t>
            </a:r>
          </a:p>
        </p:txBody>
      </p:sp>
      <p:sp>
        <p:nvSpPr>
          <p:cNvPr id="136" name="Rectangle 135">
            <a:extLst>
              <a:ext uri="{FF2B5EF4-FFF2-40B4-BE49-F238E27FC236}">
                <a16:creationId xmlns:a16="http://schemas.microsoft.com/office/drawing/2014/main" id="{A962AB33-0192-F847-B188-B3F7B5BA6C62}"/>
              </a:ext>
            </a:extLst>
          </p:cNvPr>
          <p:cNvSpPr/>
          <p:nvPr/>
        </p:nvSpPr>
        <p:spPr>
          <a:xfrm>
            <a:off x="5305020" y="4349571"/>
            <a:ext cx="1181001" cy="16426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700" b="1" i="1" dirty="0">
                <a:solidFill>
                  <a:srgbClr val="00148C"/>
                </a:solidFill>
                <a:latin typeface="Arial" panose="020B0604020202020204"/>
              </a:rPr>
              <a:t>Asset Data warehouse</a:t>
            </a:r>
          </a:p>
        </p:txBody>
      </p:sp>
      <p:sp>
        <p:nvSpPr>
          <p:cNvPr id="135" name="Rectangle 134">
            <a:extLst>
              <a:ext uri="{FF2B5EF4-FFF2-40B4-BE49-F238E27FC236}">
                <a16:creationId xmlns:a16="http://schemas.microsoft.com/office/drawing/2014/main" id="{78A64A2E-6FC9-2345-95D7-AC07772262F5}"/>
              </a:ext>
            </a:extLst>
          </p:cNvPr>
          <p:cNvSpPr/>
          <p:nvPr/>
        </p:nvSpPr>
        <p:spPr>
          <a:xfrm>
            <a:off x="6528575" y="4349571"/>
            <a:ext cx="1181001" cy="16426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800" b="1" i="1" dirty="0">
                <a:solidFill>
                  <a:srgbClr val="00148C"/>
                </a:solidFill>
                <a:latin typeface="Arial" panose="020B0604020202020204"/>
              </a:rPr>
              <a:t>Data Extract</a:t>
            </a:r>
          </a:p>
        </p:txBody>
      </p:sp>
      <p:sp>
        <p:nvSpPr>
          <p:cNvPr id="137" name="Rectangle 136">
            <a:extLst>
              <a:ext uri="{FF2B5EF4-FFF2-40B4-BE49-F238E27FC236}">
                <a16:creationId xmlns:a16="http://schemas.microsoft.com/office/drawing/2014/main" id="{F05E6620-5331-BB41-BB73-34E4C58A3D0F}"/>
              </a:ext>
            </a:extLst>
          </p:cNvPr>
          <p:cNvSpPr/>
          <p:nvPr/>
        </p:nvSpPr>
        <p:spPr>
          <a:xfrm>
            <a:off x="7819249" y="4349571"/>
            <a:ext cx="1257200" cy="164261"/>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r>
              <a:rPr lang="en-US" sz="800" b="1" i="1" dirty="0">
                <a:solidFill>
                  <a:srgbClr val="00148C"/>
                </a:solidFill>
                <a:latin typeface="Arial" panose="020B0604020202020204"/>
              </a:rPr>
              <a:t>Data Extract</a:t>
            </a:r>
          </a:p>
        </p:txBody>
      </p:sp>
      <p:sp>
        <p:nvSpPr>
          <p:cNvPr id="139" name="Rectangle 138">
            <a:extLst>
              <a:ext uri="{FF2B5EF4-FFF2-40B4-BE49-F238E27FC236}">
                <a16:creationId xmlns:a16="http://schemas.microsoft.com/office/drawing/2014/main" id="{91F7C49B-9DEE-004F-8E92-1337D4603FBB}"/>
              </a:ext>
            </a:extLst>
          </p:cNvPr>
          <p:cNvSpPr/>
          <p:nvPr/>
        </p:nvSpPr>
        <p:spPr>
          <a:xfrm>
            <a:off x="1907148" y="4845748"/>
            <a:ext cx="134196" cy="13645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783"/>
            <a:endParaRPr lang="en-US" sz="800" b="1" i="1" dirty="0">
              <a:solidFill>
                <a:srgbClr val="00148C"/>
              </a:solidFill>
              <a:latin typeface="Arial" panose="020B0604020202020204"/>
            </a:endParaRPr>
          </a:p>
        </p:txBody>
      </p:sp>
      <p:sp>
        <p:nvSpPr>
          <p:cNvPr id="143" name="Rectangle 142">
            <a:extLst>
              <a:ext uri="{FF2B5EF4-FFF2-40B4-BE49-F238E27FC236}">
                <a16:creationId xmlns:a16="http://schemas.microsoft.com/office/drawing/2014/main" id="{40B4EE1C-0163-134C-8728-795884C37B22}"/>
              </a:ext>
            </a:extLst>
          </p:cNvPr>
          <p:cNvSpPr/>
          <p:nvPr/>
        </p:nvSpPr>
        <p:spPr>
          <a:xfrm>
            <a:off x="1855275" y="4824444"/>
            <a:ext cx="1607350" cy="184666"/>
          </a:xfrm>
          <a:prstGeom prst="rect">
            <a:avLst/>
          </a:prstGeom>
        </p:spPr>
        <p:txBody>
          <a:bodyPr wrap="square">
            <a:spAutoFit/>
          </a:bodyPr>
          <a:lstStyle/>
          <a:p>
            <a:pPr algn="ctr" defTabSz="685783"/>
            <a:r>
              <a:rPr lang="en-US" sz="600" dirty="0">
                <a:solidFill>
                  <a:srgbClr val="55555A"/>
                </a:solidFill>
                <a:latin typeface="Arial" panose="020B0604020202020204"/>
              </a:rPr>
              <a:t>How data will be accessed for MVP</a:t>
            </a:r>
          </a:p>
        </p:txBody>
      </p:sp>
      <p:sp>
        <p:nvSpPr>
          <p:cNvPr id="144" name="HarveyBall">
            <a:extLst>
              <a:ext uri="{FF2B5EF4-FFF2-40B4-BE49-F238E27FC236}">
                <a16:creationId xmlns:a16="http://schemas.microsoft.com/office/drawing/2014/main" id="{3B76394A-2B5D-A445-B54B-E0FD50203F2E}"/>
              </a:ext>
            </a:extLst>
          </p:cNvPr>
          <p:cNvSpPr>
            <a:spLocks noChangeAspect="1" noChangeArrowheads="1"/>
          </p:cNvSpPr>
          <p:nvPr/>
        </p:nvSpPr>
        <p:spPr bwMode="gray">
          <a:xfrm>
            <a:off x="4011874" y="4845721"/>
            <a:ext cx="128016" cy="128016"/>
          </a:xfrm>
          <a:prstGeom prst="ellipse">
            <a:avLst/>
          </a:prstGeom>
          <a:solidFill>
            <a:srgbClr val="00148C"/>
          </a:solidFill>
          <a:ln w="6096">
            <a:solidFill>
              <a:srgbClr val="00148C"/>
            </a:solidFill>
            <a:round/>
            <a:headEnd/>
            <a:tailEnd/>
          </a:ln>
        </p:spPr>
        <p:txBody>
          <a:bodyPr wrap="none" lIns="58522" tIns="29261" rIns="58522" bIns="29261" anchor="ctr"/>
          <a:lstStyle/>
          <a:p>
            <a:pPr algn="ctr" defTabSz="685783"/>
            <a:endParaRPr lang="en-US" sz="1200" b="1" dirty="0">
              <a:solidFill>
                <a:srgbClr val="000000"/>
              </a:solidFill>
              <a:latin typeface="Arial" pitchFamily="34" charset="0"/>
              <a:cs typeface="Arial" pitchFamily="34" charset="0"/>
            </a:endParaRPr>
          </a:p>
        </p:txBody>
      </p:sp>
      <p:sp>
        <p:nvSpPr>
          <p:cNvPr id="145" name="Rectangle 144">
            <a:extLst>
              <a:ext uri="{FF2B5EF4-FFF2-40B4-BE49-F238E27FC236}">
                <a16:creationId xmlns:a16="http://schemas.microsoft.com/office/drawing/2014/main" id="{925FCDF6-DA1A-7B43-B55F-40038C5A7F86}"/>
              </a:ext>
            </a:extLst>
          </p:cNvPr>
          <p:cNvSpPr/>
          <p:nvPr/>
        </p:nvSpPr>
        <p:spPr>
          <a:xfrm>
            <a:off x="3680120" y="4824444"/>
            <a:ext cx="1607350" cy="184666"/>
          </a:xfrm>
          <a:prstGeom prst="rect">
            <a:avLst/>
          </a:prstGeom>
        </p:spPr>
        <p:txBody>
          <a:bodyPr wrap="square">
            <a:spAutoFit/>
          </a:bodyPr>
          <a:lstStyle/>
          <a:p>
            <a:pPr algn="ctr" defTabSz="685783"/>
            <a:r>
              <a:rPr lang="en-US" sz="600" dirty="0">
                <a:solidFill>
                  <a:srgbClr val="55555A"/>
                </a:solidFill>
                <a:latin typeface="Arial" panose="020B0604020202020204"/>
              </a:rPr>
              <a:t>High Data Quality</a:t>
            </a:r>
          </a:p>
        </p:txBody>
      </p:sp>
      <p:grpSp>
        <p:nvGrpSpPr>
          <p:cNvPr id="146" name="Group 145">
            <a:extLst>
              <a:ext uri="{FF2B5EF4-FFF2-40B4-BE49-F238E27FC236}">
                <a16:creationId xmlns:a16="http://schemas.microsoft.com/office/drawing/2014/main" id="{619C78BF-DD92-1B48-B64E-6C5921CF3F61}"/>
              </a:ext>
            </a:extLst>
          </p:cNvPr>
          <p:cNvGrpSpPr>
            <a:grpSpLocks/>
          </p:cNvGrpSpPr>
          <p:nvPr/>
        </p:nvGrpSpPr>
        <p:grpSpPr>
          <a:xfrm>
            <a:off x="4866829" y="4840578"/>
            <a:ext cx="147317" cy="147317"/>
            <a:chOff x="158287" y="1543713"/>
            <a:chExt cx="306911" cy="306910"/>
          </a:xfrm>
        </p:grpSpPr>
        <p:sp>
          <p:nvSpPr>
            <p:cNvPr id="147" name="Oval 146">
              <a:extLst>
                <a:ext uri="{FF2B5EF4-FFF2-40B4-BE49-F238E27FC236}">
                  <a16:creationId xmlns:a16="http://schemas.microsoft.com/office/drawing/2014/main" id="{65BDE8DD-EF5D-8548-9258-53C5BEB914C1}"/>
                </a:ext>
              </a:extLst>
            </p:cNvPr>
            <p:cNvSpPr>
              <a:spLocks noChangeArrowheads="1"/>
            </p:cNvSpPr>
            <p:nvPr/>
          </p:nvSpPr>
          <p:spPr bwMode="gray">
            <a:xfrm>
              <a:off x="158287" y="1543713"/>
              <a:ext cx="306911" cy="306910"/>
            </a:xfrm>
            <a:prstGeom prst="ellipse">
              <a:avLst/>
            </a:prstGeom>
            <a:solidFill>
              <a:srgbClr val="FFFFFF">
                <a:lumMod val="100000"/>
              </a:srgbClr>
            </a:solidFill>
            <a:ln w="6096" algn="ctr">
              <a:solidFill>
                <a:srgbClr val="00148C"/>
              </a:solidFill>
              <a:round/>
              <a:headEnd/>
              <a:tailEnd/>
            </a:ln>
          </p:spPr>
          <p:txBody>
            <a:bodyPr wrap="none" lIns="58522" tIns="29261" rIns="58522" bIns="29261" anchor="ctr"/>
            <a:lstStyle/>
            <a:p>
              <a:pPr algn="ctr" defTabSz="685783"/>
              <a:endParaRPr lang="en-US" sz="1200" b="1" dirty="0">
                <a:solidFill>
                  <a:srgbClr val="000000"/>
                </a:solidFill>
                <a:latin typeface="Arial" pitchFamily="34" charset="0"/>
                <a:cs typeface="Arial" pitchFamily="34" charset="0"/>
              </a:endParaRPr>
            </a:p>
          </p:txBody>
        </p:sp>
        <p:sp>
          <p:nvSpPr>
            <p:cNvPr id="148" name="Arc 12">
              <a:extLst>
                <a:ext uri="{FF2B5EF4-FFF2-40B4-BE49-F238E27FC236}">
                  <a16:creationId xmlns:a16="http://schemas.microsoft.com/office/drawing/2014/main" id="{6597D338-1CB3-7246-95CE-6FED1CD30A80}"/>
                </a:ext>
              </a:extLst>
            </p:cNvPr>
            <p:cNvSpPr>
              <a:spLocks/>
            </p:cNvSpPr>
            <p:nvPr/>
          </p:nvSpPr>
          <p:spPr bwMode="gray">
            <a:xfrm>
              <a:off x="159483" y="1543713"/>
              <a:ext cx="305320" cy="305320"/>
            </a:xfrm>
            <a:custGeom>
              <a:avLst/>
              <a:gdLst>
                <a:gd name="T0" fmla="*/ 0 w 43199"/>
                <a:gd name="T1" fmla="*/ 0 h 43200"/>
                <a:gd name="T2" fmla="*/ 0 w 43199"/>
                <a:gd name="T3" fmla="*/ 0 h 43200"/>
                <a:gd name="T4" fmla="*/ 0 w 43199"/>
                <a:gd name="T5" fmla="*/ 0 h 43200"/>
                <a:gd name="T6" fmla="*/ 0 60000 65536"/>
                <a:gd name="T7" fmla="*/ 0 60000 65536"/>
                <a:gd name="T8" fmla="*/ 0 60000 65536"/>
                <a:gd name="T9" fmla="*/ 0 w 43199"/>
                <a:gd name="T10" fmla="*/ 0 h 43200"/>
                <a:gd name="T11" fmla="*/ 43199 w 43199"/>
                <a:gd name="T12" fmla="*/ 43200 h 43200"/>
              </a:gdLst>
              <a:ahLst/>
              <a:cxnLst>
                <a:cxn ang="T6">
                  <a:pos x="T0" y="T1"/>
                </a:cxn>
                <a:cxn ang="T7">
                  <a:pos x="T2" y="T3"/>
                </a:cxn>
                <a:cxn ang="T8">
                  <a:pos x="T4" y="T5"/>
                </a:cxn>
              </a:cxnLst>
              <a:rect l="T9" t="T10" r="T11" b="T12"/>
              <a:pathLst>
                <a:path w="43199" h="43200" fill="none" extrusionOk="0">
                  <a:moveTo>
                    <a:pt x="21598" y="0"/>
                  </a:moveTo>
                  <a:cubicBezTo>
                    <a:pt x="33528" y="0"/>
                    <a:pt x="43199" y="9670"/>
                    <a:pt x="43199" y="21600"/>
                  </a:cubicBezTo>
                  <a:cubicBezTo>
                    <a:pt x="43199" y="33529"/>
                    <a:pt x="33528" y="43200"/>
                    <a:pt x="21599" y="43200"/>
                  </a:cubicBezTo>
                  <a:cubicBezTo>
                    <a:pt x="9755" y="43200"/>
                    <a:pt x="120" y="33662"/>
                    <a:pt x="0" y="21819"/>
                  </a:cubicBezTo>
                </a:path>
                <a:path w="43199" h="43200" stroke="0" extrusionOk="0">
                  <a:moveTo>
                    <a:pt x="21598" y="0"/>
                  </a:moveTo>
                  <a:cubicBezTo>
                    <a:pt x="33528" y="0"/>
                    <a:pt x="43199" y="9670"/>
                    <a:pt x="43199" y="21600"/>
                  </a:cubicBezTo>
                  <a:cubicBezTo>
                    <a:pt x="43199" y="33529"/>
                    <a:pt x="33528" y="43200"/>
                    <a:pt x="21599" y="43200"/>
                  </a:cubicBezTo>
                  <a:cubicBezTo>
                    <a:pt x="9755" y="43200"/>
                    <a:pt x="120" y="33662"/>
                    <a:pt x="0" y="21819"/>
                  </a:cubicBezTo>
                  <a:lnTo>
                    <a:pt x="21599" y="21600"/>
                  </a:lnTo>
                  <a:close/>
                </a:path>
              </a:pathLst>
            </a:custGeom>
            <a:solidFill>
              <a:srgbClr val="00148C"/>
            </a:solidFill>
            <a:ln w="6096">
              <a:solidFill>
                <a:srgbClr val="00148C"/>
              </a:solidFill>
              <a:round/>
              <a:headEnd/>
              <a:tailEnd/>
            </a:ln>
          </p:spPr>
          <p:txBody>
            <a:bodyPr wrap="none" lIns="58522" tIns="29261" rIns="58522" bIns="29261" anchor="ctr"/>
            <a:lstStyle/>
            <a:p>
              <a:pPr defTabSz="685783"/>
              <a:endParaRPr lang="en-US" sz="1200" dirty="0">
                <a:solidFill>
                  <a:srgbClr val="55555A"/>
                </a:solidFill>
                <a:latin typeface="Arial" pitchFamily="34" charset="0"/>
                <a:cs typeface="Arial" pitchFamily="34" charset="0"/>
              </a:endParaRPr>
            </a:p>
          </p:txBody>
        </p:sp>
      </p:grpSp>
      <p:sp>
        <p:nvSpPr>
          <p:cNvPr id="149" name="Rectangle 148">
            <a:extLst>
              <a:ext uri="{FF2B5EF4-FFF2-40B4-BE49-F238E27FC236}">
                <a16:creationId xmlns:a16="http://schemas.microsoft.com/office/drawing/2014/main" id="{0C0D85FB-A0CE-7A4C-89A5-8666C9718180}"/>
              </a:ext>
            </a:extLst>
          </p:cNvPr>
          <p:cNvSpPr/>
          <p:nvPr/>
        </p:nvSpPr>
        <p:spPr>
          <a:xfrm>
            <a:off x="4726901" y="4815329"/>
            <a:ext cx="1607350" cy="184666"/>
          </a:xfrm>
          <a:prstGeom prst="rect">
            <a:avLst/>
          </a:prstGeom>
        </p:spPr>
        <p:txBody>
          <a:bodyPr wrap="square">
            <a:spAutoFit/>
          </a:bodyPr>
          <a:lstStyle/>
          <a:p>
            <a:pPr algn="ctr" defTabSz="685783"/>
            <a:r>
              <a:rPr lang="en-US" sz="600" dirty="0">
                <a:solidFill>
                  <a:srgbClr val="55555A"/>
                </a:solidFill>
                <a:latin typeface="Arial" panose="020B0604020202020204"/>
              </a:rPr>
              <a:t>Medium to High Data Quality </a:t>
            </a:r>
          </a:p>
        </p:txBody>
      </p:sp>
      <p:grpSp>
        <p:nvGrpSpPr>
          <p:cNvPr id="150" name="Group 149">
            <a:extLst>
              <a:ext uri="{FF2B5EF4-FFF2-40B4-BE49-F238E27FC236}">
                <a16:creationId xmlns:a16="http://schemas.microsoft.com/office/drawing/2014/main" id="{F60E1E3C-2EB6-C640-AEA1-672D9D0488EE}"/>
              </a:ext>
            </a:extLst>
          </p:cNvPr>
          <p:cNvGrpSpPr>
            <a:grpSpLocks/>
          </p:cNvGrpSpPr>
          <p:nvPr/>
        </p:nvGrpSpPr>
        <p:grpSpPr>
          <a:xfrm>
            <a:off x="6099007" y="4838157"/>
            <a:ext cx="153447" cy="158120"/>
            <a:chOff x="158287" y="1132264"/>
            <a:chExt cx="306911" cy="306910"/>
          </a:xfrm>
        </p:grpSpPr>
        <p:sp>
          <p:nvSpPr>
            <p:cNvPr id="151" name="Oval 150">
              <a:extLst>
                <a:ext uri="{FF2B5EF4-FFF2-40B4-BE49-F238E27FC236}">
                  <a16:creationId xmlns:a16="http://schemas.microsoft.com/office/drawing/2014/main" id="{73F84FC8-BBBD-2C46-98BC-59C1532E04D4}"/>
                </a:ext>
              </a:extLst>
            </p:cNvPr>
            <p:cNvSpPr>
              <a:spLocks noChangeArrowheads="1"/>
            </p:cNvSpPr>
            <p:nvPr/>
          </p:nvSpPr>
          <p:spPr bwMode="gray">
            <a:xfrm>
              <a:off x="158287" y="1132264"/>
              <a:ext cx="306911" cy="306910"/>
            </a:xfrm>
            <a:prstGeom prst="ellipse">
              <a:avLst/>
            </a:prstGeom>
            <a:solidFill>
              <a:srgbClr val="FFFFFF">
                <a:lumMod val="100000"/>
              </a:srgbClr>
            </a:solidFill>
            <a:ln w="6096" algn="ctr">
              <a:solidFill>
                <a:srgbClr val="00148C"/>
              </a:solidFill>
              <a:round/>
              <a:headEnd/>
              <a:tailEnd/>
            </a:ln>
          </p:spPr>
          <p:txBody>
            <a:bodyPr wrap="none" lIns="58522" tIns="29261" rIns="58522" bIns="29261" anchor="ctr"/>
            <a:lstStyle/>
            <a:p>
              <a:pPr algn="ctr" defTabSz="685783"/>
              <a:endParaRPr lang="en-US" sz="1200" b="1" dirty="0">
                <a:solidFill>
                  <a:srgbClr val="000000"/>
                </a:solidFill>
                <a:latin typeface="Arial" pitchFamily="34" charset="0"/>
                <a:cs typeface="Arial" pitchFamily="34" charset="0"/>
              </a:endParaRPr>
            </a:p>
          </p:txBody>
        </p:sp>
        <p:sp>
          <p:nvSpPr>
            <p:cNvPr id="152" name="Arc 9">
              <a:extLst>
                <a:ext uri="{FF2B5EF4-FFF2-40B4-BE49-F238E27FC236}">
                  <a16:creationId xmlns:a16="http://schemas.microsoft.com/office/drawing/2014/main" id="{660D5ACE-C543-8A46-8A50-113056A18945}"/>
                </a:ext>
              </a:extLst>
            </p:cNvPr>
            <p:cNvSpPr>
              <a:spLocks/>
            </p:cNvSpPr>
            <p:nvPr/>
          </p:nvSpPr>
          <p:spPr bwMode="gray">
            <a:xfrm>
              <a:off x="312143" y="1132264"/>
              <a:ext cx="152660" cy="30532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3"/>
                    <a:pt x="11954" y="43177"/>
                    <a:pt x="40" y="43199"/>
                  </a:cubicBezTo>
                </a:path>
                <a:path w="21600" h="43200" stroke="0" extrusionOk="0">
                  <a:moveTo>
                    <a:pt x="-1" y="0"/>
                  </a:moveTo>
                  <a:cubicBezTo>
                    <a:pt x="11929" y="0"/>
                    <a:pt x="21600" y="9670"/>
                    <a:pt x="21600" y="21600"/>
                  </a:cubicBezTo>
                  <a:cubicBezTo>
                    <a:pt x="21600" y="33513"/>
                    <a:pt x="11954" y="43177"/>
                    <a:pt x="40" y="43199"/>
                  </a:cubicBezTo>
                  <a:lnTo>
                    <a:pt x="0" y="21600"/>
                  </a:lnTo>
                  <a:close/>
                </a:path>
              </a:pathLst>
            </a:custGeom>
            <a:solidFill>
              <a:srgbClr val="00148C"/>
            </a:solidFill>
            <a:ln w="6096">
              <a:solidFill>
                <a:srgbClr val="00148C"/>
              </a:solidFill>
              <a:round/>
              <a:headEnd/>
              <a:tailEnd/>
            </a:ln>
          </p:spPr>
          <p:txBody>
            <a:bodyPr wrap="none" lIns="58522" tIns="29261" rIns="58522" bIns="29261" anchor="ctr"/>
            <a:lstStyle/>
            <a:p>
              <a:pPr defTabSz="685783"/>
              <a:endParaRPr lang="en-US" sz="1200" dirty="0">
                <a:solidFill>
                  <a:srgbClr val="55555A"/>
                </a:solidFill>
                <a:latin typeface="Arial" pitchFamily="34" charset="0"/>
                <a:cs typeface="Arial" pitchFamily="34" charset="0"/>
              </a:endParaRPr>
            </a:p>
          </p:txBody>
        </p:sp>
      </p:grpSp>
      <p:sp>
        <p:nvSpPr>
          <p:cNvPr id="153" name="Rectangle 152">
            <a:extLst>
              <a:ext uri="{FF2B5EF4-FFF2-40B4-BE49-F238E27FC236}">
                <a16:creationId xmlns:a16="http://schemas.microsoft.com/office/drawing/2014/main" id="{C3F103D3-0139-524A-AD3A-85393E654E0A}"/>
              </a:ext>
            </a:extLst>
          </p:cNvPr>
          <p:cNvSpPr/>
          <p:nvPr/>
        </p:nvSpPr>
        <p:spPr>
          <a:xfrm>
            <a:off x="5842346" y="4829078"/>
            <a:ext cx="1607350" cy="184666"/>
          </a:xfrm>
          <a:prstGeom prst="rect">
            <a:avLst/>
          </a:prstGeom>
        </p:spPr>
        <p:txBody>
          <a:bodyPr wrap="square">
            <a:spAutoFit/>
          </a:bodyPr>
          <a:lstStyle/>
          <a:p>
            <a:pPr algn="ctr" defTabSz="685783"/>
            <a:r>
              <a:rPr lang="en-US" sz="600" dirty="0">
                <a:solidFill>
                  <a:srgbClr val="55555A"/>
                </a:solidFill>
                <a:latin typeface="Arial" panose="020B0604020202020204"/>
              </a:rPr>
              <a:t>Medium Data Quality</a:t>
            </a:r>
          </a:p>
        </p:txBody>
      </p:sp>
      <p:grpSp>
        <p:nvGrpSpPr>
          <p:cNvPr id="160" name="Group 159">
            <a:extLst>
              <a:ext uri="{FF2B5EF4-FFF2-40B4-BE49-F238E27FC236}">
                <a16:creationId xmlns:a16="http://schemas.microsoft.com/office/drawing/2014/main" id="{604133BB-CF14-8E46-9A55-914B7153A492}"/>
              </a:ext>
            </a:extLst>
          </p:cNvPr>
          <p:cNvGrpSpPr>
            <a:grpSpLocks/>
          </p:cNvGrpSpPr>
          <p:nvPr/>
        </p:nvGrpSpPr>
        <p:grpSpPr>
          <a:xfrm>
            <a:off x="1145877" y="1481532"/>
            <a:ext cx="147317" cy="147317"/>
            <a:chOff x="158287" y="1543713"/>
            <a:chExt cx="306911" cy="306910"/>
          </a:xfrm>
        </p:grpSpPr>
        <p:sp>
          <p:nvSpPr>
            <p:cNvPr id="161" name="Oval 160">
              <a:extLst>
                <a:ext uri="{FF2B5EF4-FFF2-40B4-BE49-F238E27FC236}">
                  <a16:creationId xmlns:a16="http://schemas.microsoft.com/office/drawing/2014/main" id="{95910ED3-787B-3E49-AD80-9E726B8845BD}"/>
                </a:ext>
              </a:extLst>
            </p:cNvPr>
            <p:cNvSpPr>
              <a:spLocks noChangeArrowheads="1"/>
            </p:cNvSpPr>
            <p:nvPr/>
          </p:nvSpPr>
          <p:spPr bwMode="gray">
            <a:xfrm>
              <a:off x="158287" y="1543713"/>
              <a:ext cx="306911" cy="306910"/>
            </a:xfrm>
            <a:prstGeom prst="ellipse">
              <a:avLst/>
            </a:prstGeom>
            <a:solidFill>
              <a:srgbClr val="FFFFFF">
                <a:lumMod val="100000"/>
              </a:srgbClr>
            </a:solidFill>
            <a:ln w="6096" algn="ctr">
              <a:solidFill>
                <a:srgbClr val="00148C"/>
              </a:solidFill>
              <a:round/>
              <a:headEnd/>
              <a:tailEnd/>
            </a:ln>
          </p:spPr>
          <p:txBody>
            <a:bodyPr wrap="none" lIns="58522" tIns="29261" rIns="58522" bIns="29261" anchor="ctr"/>
            <a:lstStyle/>
            <a:p>
              <a:pPr algn="ctr" defTabSz="685783"/>
              <a:endParaRPr lang="en-US" sz="1200" b="1" dirty="0">
                <a:solidFill>
                  <a:srgbClr val="000000"/>
                </a:solidFill>
                <a:latin typeface="Arial" pitchFamily="34" charset="0"/>
                <a:cs typeface="Arial" pitchFamily="34" charset="0"/>
              </a:endParaRPr>
            </a:p>
          </p:txBody>
        </p:sp>
        <p:sp>
          <p:nvSpPr>
            <p:cNvPr id="162" name="Arc 12">
              <a:extLst>
                <a:ext uri="{FF2B5EF4-FFF2-40B4-BE49-F238E27FC236}">
                  <a16:creationId xmlns:a16="http://schemas.microsoft.com/office/drawing/2014/main" id="{615814A1-A47C-B944-9057-0E345B7F7267}"/>
                </a:ext>
              </a:extLst>
            </p:cNvPr>
            <p:cNvSpPr>
              <a:spLocks/>
            </p:cNvSpPr>
            <p:nvPr/>
          </p:nvSpPr>
          <p:spPr bwMode="gray">
            <a:xfrm>
              <a:off x="159483" y="1543713"/>
              <a:ext cx="305320" cy="305320"/>
            </a:xfrm>
            <a:custGeom>
              <a:avLst/>
              <a:gdLst>
                <a:gd name="T0" fmla="*/ 0 w 43199"/>
                <a:gd name="T1" fmla="*/ 0 h 43200"/>
                <a:gd name="T2" fmla="*/ 0 w 43199"/>
                <a:gd name="T3" fmla="*/ 0 h 43200"/>
                <a:gd name="T4" fmla="*/ 0 w 43199"/>
                <a:gd name="T5" fmla="*/ 0 h 43200"/>
                <a:gd name="T6" fmla="*/ 0 60000 65536"/>
                <a:gd name="T7" fmla="*/ 0 60000 65536"/>
                <a:gd name="T8" fmla="*/ 0 60000 65536"/>
                <a:gd name="T9" fmla="*/ 0 w 43199"/>
                <a:gd name="T10" fmla="*/ 0 h 43200"/>
                <a:gd name="T11" fmla="*/ 43199 w 43199"/>
                <a:gd name="T12" fmla="*/ 43200 h 43200"/>
              </a:gdLst>
              <a:ahLst/>
              <a:cxnLst>
                <a:cxn ang="T6">
                  <a:pos x="T0" y="T1"/>
                </a:cxn>
                <a:cxn ang="T7">
                  <a:pos x="T2" y="T3"/>
                </a:cxn>
                <a:cxn ang="T8">
                  <a:pos x="T4" y="T5"/>
                </a:cxn>
              </a:cxnLst>
              <a:rect l="T9" t="T10" r="T11" b="T12"/>
              <a:pathLst>
                <a:path w="43199" h="43200" fill="none" extrusionOk="0">
                  <a:moveTo>
                    <a:pt x="21598" y="0"/>
                  </a:moveTo>
                  <a:cubicBezTo>
                    <a:pt x="33528" y="0"/>
                    <a:pt x="43199" y="9670"/>
                    <a:pt x="43199" y="21600"/>
                  </a:cubicBezTo>
                  <a:cubicBezTo>
                    <a:pt x="43199" y="33529"/>
                    <a:pt x="33528" y="43200"/>
                    <a:pt x="21599" y="43200"/>
                  </a:cubicBezTo>
                  <a:cubicBezTo>
                    <a:pt x="9755" y="43200"/>
                    <a:pt x="120" y="33662"/>
                    <a:pt x="0" y="21819"/>
                  </a:cubicBezTo>
                </a:path>
                <a:path w="43199" h="43200" stroke="0" extrusionOk="0">
                  <a:moveTo>
                    <a:pt x="21598" y="0"/>
                  </a:moveTo>
                  <a:cubicBezTo>
                    <a:pt x="33528" y="0"/>
                    <a:pt x="43199" y="9670"/>
                    <a:pt x="43199" y="21600"/>
                  </a:cubicBezTo>
                  <a:cubicBezTo>
                    <a:pt x="43199" y="33529"/>
                    <a:pt x="33528" y="43200"/>
                    <a:pt x="21599" y="43200"/>
                  </a:cubicBezTo>
                  <a:cubicBezTo>
                    <a:pt x="9755" y="43200"/>
                    <a:pt x="120" y="33662"/>
                    <a:pt x="0" y="21819"/>
                  </a:cubicBezTo>
                  <a:lnTo>
                    <a:pt x="21599" y="21600"/>
                  </a:lnTo>
                  <a:close/>
                </a:path>
              </a:pathLst>
            </a:custGeom>
            <a:solidFill>
              <a:srgbClr val="00148C"/>
            </a:solidFill>
            <a:ln w="6096">
              <a:solidFill>
                <a:srgbClr val="00148C"/>
              </a:solidFill>
              <a:round/>
              <a:headEnd/>
              <a:tailEnd/>
            </a:ln>
          </p:spPr>
          <p:txBody>
            <a:bodyPr wrap="none" lIns="58522" tIns="29261" rIns="58522" bIns="29261" anchor="ctr"/>
            <a:lstStyle/>
            <a:p>
              <a:pPr defTabSz="685783"/>
              <a:endParaRPr lang="en-US" sz="1200" dirty="0">
                <a:solidFill>
                  <a:srgbClr val="55555A"/>
                </a:solidFill>
                <a:latin typeface="Arial" pitchFamily="34" charset="0"/>
                <a:cs typeface="Arial" pitchFamily="34" charset="0"/>
              </a:endParaRPr>
            </a:p>
          </p:txBody>
        </p:sp>
      </p:grpSp>
      <p:grpSp>
        <p:nvGrpSpPr>
          <p:cNvPr id="163" name="Group 162">
            <a:extLst>
              <a:ext uri="{FF2B5EF4-FFF2-40B4-BE49-F238E27FC236}">
                <a16:creationId xmlns:a16="http://schemas.microsoft.com/office/drawing/2014/main" id="{B91A858C-2310-0F4A-8561-AE1B35C5E234}"/>
              </a:ext>
            </a:extLst>
          </p:cNvPr>
          <p:cNvGrpSpPr>
            <a:grpSpLocks/>
          </p:cNvGrpSpPr>
          <p:nvPr/>
        </p:nvGrpSpPr>
        <p:grpSpPr>
          <a:xfrm>
            <a:off x="7059821" y="4834503"/>
            <a:ext cx="136847" cy="160954"/>
            <a:chOff x="158287" y="720815"/>
            <a:chExt cx="306911" cy="306910"/>
          </a:xfrm>
        </p:grpSpPr>
        <p:sp>
          <p:nvSpPr>
            <p:cNvPr id="164" name="Oval 163">
              <a:extLst>
                <a:ext uri="{FF2B5EF4-FFF2-40B4-BE49-F238E27FC236}">
                  <a16:creationId xmlns:a16="http://schemas.microsoft.com/office/drawing/2014/main" id="{C3351C51-D34D-B641-B2FB-913C56701F3E}"/>
                </a:ext>
              </a:extLst>
            </p:cNvPr>
            <p:cNvSpPr>
              <a:spLocks noChangeArrowheads="1"/>
            </p:cNvSpPr>
            <p:nvPr/>
          </p:nvSpPr>
          <p:spPr bwMode="gray">
            <a:xfrm>
              <a:off x="158287" y="720815"/>
              <a:ext cx="306911" cy="306910"/>
            </a:xfrm>
            <a:prstGeom prst="ellipse">
              <a:avLst/>
            </a:prstGeom>
            <a:solidFill>
              <a:srgbClr val="FFFFFF">
                <a:lumMod val="100000"/>
              </a:srgbClr>
            </a:solidFill>
            <a:ln w="6096" algn="ctr">
              <a:solidFill>
                <a:srgbClr val="00148C"/>
              </a:solidFill>
              <a:round/>
              <a:headEnd/>
              <a:tailEnd/>
            </a:ln>
          </p:spPr>
          <p:txBody>
            <a:bodyPr wrap="none" lIns="58522" tIns="29261" rIns="58522" bIns="29261" anchor="ctr"/>
            <a:lstStyle/>
            <a:p>
              <a:pPr algn="ctr" defTabSz="685783"/>
              <a:endParaRPr lang="en-US" sz="1200" b="1" dirty="0">
                <a:solidFill>
                  <a:srgbClr val="000000"/>
                </a:solidFill>
                <a:latin typeface="Arial" pitchFamily="34" charset="0"/>
                <a:cs typeface="Arial" pitchFamily="34" charset="0"/>
              </a:endParaRPr>
            </a:p>
          </p:txBody>
        </p:sp>
        <p:sp>
          <p:nvSpPr>
            <p:cNvPr id="165" name="Arc 6">
              <a:extLst>
                <a:ext uri="{FF2B5EF4-FFF2-40B4-BE49-F238E27FC236}">
                  <a16:creationId xmlns:a16="http://schemas.microsoft.com/office/drawing/2014/main" id="{0FEABF11-E755-9F49-9474-E6C36528B701}"/>
                </a:ext>
              </a:extLst>
            </p:cNvPr>
            <p:cNvSpPr>
              <a:spLocks/>
            </p:cNvSpPr>
            <p:nvPr/>
          </p:nvSpPr>
          <p:spPr bwMode="gray">
            <a:xfrm>
              <a:off x="312143" y="720815"/>
              <a:ext cx="152660" cy="1526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148C"/>
            </a:solidFill>
            <a:ln w="6096">
              <a:solidFill>
                <a:srgbClr val="00148C"/>
              </a:solidFill>
              <a:round/>
              <a:headEnd/>
              <a:tailEnd/>
            </a:ln>
          </p:spPr>
          <p:txBody>
            <a:bodyPr wrap="none" lIns="58522" tIns="29261" rIns="58522" bIns="29261" anchor="ctr"/>
            <a:lstStyle/>
            <a:p>
              <a:pPr defTabSz="685783"/>
              <a:endParaRPr lang="en-US" sz="1200" dirty="0">
                <a:solidFill>
                  <a:srgbClr val="55555A"/>
                </a:solidFill>
                <a:latin typeface="Arial" pitchFamily="34" charset="0"/>
                <a:cs typeface="Arial" pitchFamily="34" charset="0"/>
              </a:endParaRPr>
            </a:p>
          </p:txBody>
        </p:sp>
      </p:grpSp>
      <p:sp>
        <p:nvSpPr>
          <p:cNvPr id="169" name="Rectangle 168">
            <a:extLst>
              <a:ext uri="{FF2B5EF4-FFF2-40B4-BE49-F238E27FC236}">
                <a16:creationId xmlns:a16="http://schemas.microsoft.com/office/drawing/2014/main" id="{1EE0A1F4-DE2C-3247-BAE7-7CC0AB4A4708}"/>
              </a:ext>
            </a:extLst>
          </p:cNvPr>
          <p:cNvSpPr/>
          <p:nvPr/>
        </p:nvSpPr>
        <p:spPr>
          <a:xfrm>
            <a:off x="6679802" y="4821902"/>
            <a:ext cx="1607350" cy="184666"/>
          </a:xfrm>
          <a:prstGeom prst="rect">
            <a:avLst/>
          </a:prstGeom>
        </p:spPr>
        <p:txBody>
          <a:bodyPr wrap="square">
            <a:spAutoFit/>
          </a:bodyPr>
          <a:lstStyle/>
          <a:p>
            <a:pPr algn="ctr" defTabSz="685783"/>
            <a:r>
              <a:rPr lang="en-US" sz="600" dirty="0">
                <a:solidFill>
                  <a:srgbClr val="55555A"/>
                </a:solidFill>
                <a:latin typeface="Arial" panose="020B0604020202020204"/>
              </a:rPr>
              <a:t>Poor Quality</a:t>
            </a:r>
          </a:p>
        </p:txBody>
      </p:sp>
      <p:grpSp>
        <p:nvGrpSpPr>
          <p:cNvPr id="170" name="Group 169">
            <a:extLst>
              <a:ext uri="{FF2B5EF4-FFF2-40B4-BE49-F238E27FC236}">
                <a16:creationId xmlns:a16="http://schemas.microsoft.com/office/drawing/2014/main" id="{61D60825-B409-BE4B-BC01-20CCF000EBD8}"/>
              </a:ext>
            </a:extLst>
          </p:cNvPr>
          <p:cNvGrpSpPr>
            <a:grpSpLocks/>
          </p:cNvGrpSpPr>
          <p:nvPr/>
        </p:nvGrpSpPr>
        <p:grpSpPr>
          <a:xfrm>
            <a:off x="6214093" y="2387379"/>
            <a:ext cx="128016" cy="128016"/>
            <a:chOff x="158287" y="1132264"/>
            <a:chExt cx="306911" cy="306910"/>
          </a:xfrm>
        </p:grpSpPr>
        <p:sp>
          <p:nvSpPr>
            <p:cNvPr id="171" name="Oval 170">
              <a:extLst>
                <a:ext uri="{FF2B5EF4-FFF2-40B4-BE49-F238E27FC236}">
                  <a16:creationId xmlns:a16="http://schemas.microsoft.com/office/drawing/2014/main" id="{772C28F2-B75F-8847-BE79-A803B3F7B7AD}"/>
                </a:ext>
              </a:extLst>
            </p:cNvPr>
            <p:cNvSpPr>
              <a:spLocks noChangeArrowheads="1"/>
            </p:cNvSpPr>
            <p:nvPr/>
          </p:nvSpPr>
          <p:spPr bwMode="gray">
            <a:xfrm>
              <a:off x="158287" y="1132264"/>
              <a:ext cx="306911" cy="306910"/>
            </a:xfrm>
            <a:prstGeom prst="ellipse">
              <a:avLst/>
            </a:prstGeom>
            <a:solidFill>
              <a:srgbClr val="FFFFFF">
                <a:lumMod val="100000"/>
              </a:srgbClr>
            </a:solidFill>
            <a:ln w="6096" algn="ctr">
              <a:solidFill>
                <a:srgbClr val="00148C"/>
              </a:solidFill>
              <a:round/>
              <a:headEnd/>
              <a:tailEnd/>
            </a:ln>
          </p:spPr>
          <p:txBody>
            <a:bodyPr wrap="none" lIns="58522" tIns="29261" rIns="58522" bIns="29261" anchor="ctr"/>
            <a:lstStyle/>
            <a:p>
              <a:pPr algn="ctr" defTabSz="685783"/>
              <a:endParaRPr lang="en-US" sz="1200" b="1" dirty="0">
                <a:solidFill>
                  <a:srgbClr val="000000"/>
                </a:solidFill>
                <a:latin typeface="Arial" pitchFamily="34" charset="0"/>
                <a:cs typeface="Arial" pitchFamily="34" charset="0"/>
              </a:endParaRPr>
            </a:p>
          </p:txBody>
        </p:sp>
        <p:sp>
          <p:nvSpPr>
            <p:cNvPr id="172" name="Arc 9">
              <a:extLst>
                <a:ext uri="{FF2B5EF4-FFF2-40B4-BE49-F238E27FC236}">
                  <a16:creationId xmlns:a16="http://schemas.microsoft.com/office/drawing/2014/main" id="{B17D3D00-2C32-2A42-8354-F6F2DF262B70}"/>
                </a:ext>
              </a:extLst>
            </p:cNvPr>
            <p:cNvSpPr>
              <a:spLocks/>
            </p:cNvSpPr>
            <p:nvPr/>
          </p:nvSpPr>
          <p:spPr bwMode="gray">
            <a:xfrm>
              <a:off x="312143" y="1132264"/>
              <a:ext cx="152660" cy="305320"/>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3"/>
                    <a:pt x="11954" y="43177"/>
                    <a:pt x="40" y="43199"/>
                  </a:cubicBezTo>
                </a:path>
                <a:path w="21600" h="43200" stroke="0" extrusionOk="0">
                  <a:moveTo>
                    <a:pt x="-1" y="0"/>
                  </a:moveTo>
                  <a:cubicBezTo>
                    <a:pt x="11929" y="0"/>
                    <a:pt x="21600" y="9670"/>
                    <a:pt x="21600" y="21600"/>
                  </a:cubicBezTo>
                  <a:cubicBezTo>
                    <a:pt x="21600" y="33513"/>
                    <a:pt x="11954" y="43177"/>
                    <a:pt x="40" y="43199"/>
                  </a:cubicBezTo>
                  <a:lnTo>
                    <a:pt x="0" y="21600"/>
                  </a:lnTo>
                  <a:close/>
                </a:path>
              </a:pathLst>
            </a:custGeom>
            <a:solidFill>
              <a:srgbClr val="00148C"/>
            </a:solidFill>
            <a:ln w="6096">
              <a:solidFill>
                <a:srgbClr val="00148C"/>
              </a:solidFill>
              <a:round/>
              <a:headEnd/>
              <a:tailEnd/>
            </a:ln>
          </p:spPr>
          <p:txBody>
            <a:bodyPr wrap="none" lIns="58522" tIns="29261" rIns="58522" bIns="29261" anchor="ctr"/>
            <a:lstStyle/>
            <a:p>
              <a:pPr defTabSz="685783"/>
              <a:endParaRPr lang="en-US" sz="1200" dirty="0">
                <a:solidFill>
                  <a:srgbClr val="55555A"/>
                </a:solidFill>
                <a:latin typeface="Arial" pitchFamily="34" charset="0"/>
                <a:cs typeface="Arial" pitchFamily="34" charset="0"/>
              </a:endParaRPr>
            </a:p>
          </p:txBody>
        </p:sp>
      </p:grpSp>
      <p:sp>
        <p:nvSpPr>
          <p:cNvPr id="124" name="Oval 20">
            <a:extLst>
              <a:ext uri="{FF2B5EF4-FFF2-40B4-BE49-F238E27FC236}">
                <a16:creationId xmlns:a16="http://schemas.microsoft.com/office/drawing/2014/main" id="{CEB77316-0624-44F0-AD02-2C27995F8C8D}"/>
              </a:ext>
            </a:extLst>
          </p:cNvPr>
          <p:cNvSpPr>
            <a:spLocks noChangeAspect="1" noChangeArrowheads="1"/>
          </p:cNvSpPr>
          <p:nvPr/>
        </p:nvSpPr>
        <p:spPr bwMode="auto">
          <a:xfrm>
            <a:off x="41797" y="267573"/>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i</a:t>
            </a:r>
          </a:p>
        </p:txBody>
      </p:sp>
      <p:sp>
        <p:nvSpPr>
          <p:cNvPr id="127" name="Rectangle 126">
            <a:extLst>
              <a:ext uri="{FF2B5EF4-FFF2-40B4-BE49-F238E27FC236}">
                <a16:creationId xmlns:a16="http://schemas.microsoft.com/office/drawing/2014/main" id="{E227FFF7-8BB2-1B42-BC5D-D64EDECBF22D}"/>
              </a:ext>
            </a:extLst>
          </p:cNvPr>
          <p:cNvSpPr/>
          <p:nvPr/>
        </p:nvSpPr>
        <p:spPr>
          <a:xfrm>
            <a:off x="3977682" y="4972849"/>
            <a:ext cx="4527878" cy="184666"/>
          </a:xfrm>
          <a:prstGeom prst="rect">
            <a:avLst/>
          </a:prstGeom>
        </p:spPr>
        <p:txBody>
          <a:bodyPr wrap="square">
            <a:spAutoFit/>
          </a:bodyPr>
          <a:lstStyle/>
          <a:p>
            <a:pPr defTabSz="685783"/>
            <a:r>
              <a:rPr lang="en-US" sz="600" dirty="0">
                <a:solidFill>
                  <a:srgbClr val="55555A"/>
                </a:solidFill>
                <a:latin typeface="Arial" panose="020B0604020202020204"/>
              </a:rPr>
              <a:t>Note: Data Quality is based on interview and data sample extracts, pending data assessment</a:t>
            </a:r>
          </a:p>
        </p:txBody>
      </p:sp>
      <p:grpSp>
        <p:nvGrpSpPr>
          <p:cNvPr id="141" name="Group 140">
            <a:extLst>
              <a:ext uri="{FF2B5EF4-FFF2-40B4-BE49-F238E27FC236}">
                <a16:creationId xmlns:a16="http://schemas.microsoft.com/office/drawing/2014/main" id="{79BBEC5F-BF20-C84F-8BCD-D0DC04566D07}"/>
              </a:ext>
            </a:extLst>
          </p:cNvPr>
          <p:cNvGrpSpPr>
            <a:grpSpLocks/>
          </p:cNvGrpSpPr>
          <p:nvPr/>
        </p:nvGrpSpPr>
        <p:grpSpPr>
          <a:xfrm>
            <a:off x="4857637" y="1496672"/>
            <a:ext cx="147317" cy="147317"/>
            <a:chOff x="158287" y="1543713"/>
            <a:chExt cx="306911" cy="306910"/>
          </a:xfrm>
        </p:grpSpPr>
        <p:sp>
          <p:nvSpPr>
            <p:cNvPr id="142" name="Oval 141">
              <a:extLst>
                <a:ext uri="{FF2B5EF4-FFF2-40B4-BE49-F238E27FC236}">
                  <a16:creationId xmlns:a16="http://schemas.microsoft.com/office/drawing/2014/main" id="{CD4919F1-E85A-A447-A23F-4461800581EF}"/>
                </a:ext>
              </a:extLst>
            </p:cNvPr>
            <p:cNvSpPr>
              <a:spLocks noChangeArrowheads="1"/>
            </p:cNvSpPr>
            <p:nvPr/>
          </p:nvSpPr>
          <p:spPr bwMode="gray">
            <a:xfrm>
              <a:off x="158287" y="1543713"/>
              <a:ext cx="306911" cy="306910"/>
            </a:xfrm>
            <a:prstGeom prst="ellipse">
              <a:avLst/>
            </a:prstGeom>
            <a:solidFill>
              <a:srgbClr val="FFFFFF">
                <a:lumMod val="100000"/>
              </a:srgbClr>
            </a:solidFill>
            <a:ln w="6096" algn="ctr">
              <a:solidFill>
                <a:srgbClr val="00148C"/>
              </a:solidFill>
              <a:round/>
              <a:headEnd/>
              <a:tailEnd/>
            </a:ln>
          </p:spPr>
          <p:txBody>
            <a:bodyPr wrap="none" lIns="58522" tIns="29261" rIns="58522" bIns="29261" anchor="ctr"/>
            <a:lstStyle/>
            <a:p>
              <a:pPr algn="ctr" defTabSz="685783"/>
              <a:endParaRPr lang="en-US" sz="1200" b="1" dirty="0">
                <a:solidFill>
                  <a:srgbClr val="000000"/>
                </a:solidFill>
                <a:latin typeface="Arial" pitchFamily="34" charset="0"/>
                <a:cs typeface="Arial" pitchFamily="34" charset="0"/>
              </a:endParaRPr>
            </a:p>
          </p:txBody>
        </p:sp>
        <p:sp>
          <p:nvSpPr>
            <p:cNvPr id="154" name="Arc 12">
              <a:extLst>
                <a:ext uri="{FF2B5EF4-FFF2-40B4-BE49-F238E27FC236}">
                  <a16:creationId xmlns:a16="http://schemas.microsoft.com/office/drawing/2014/main" id="{613766CD-CB9A-E24C-9EA1-194AF1E311E1}"/>
                </a:ext>
              </a:extLst>
            </p:cNvPr>
            <p:cNvSpPr>
              <a:spLocks/>
            </p:cNvSpPr>
            <p:nvPr/>
          </p:nvSpPr>
          <p:spPr bwMode="gray">
            <a:xfrm>
              <a:off x="159483" y="1543713"/>
              <a:ext cx="305320" cy="305320"/>
            </a:xfrm>
            <a:custGeom>
              <a:avLst/>
              <a:gdLst>
                <a:gd name="T0" fmla="*/ 0 w 43199"/>
                <a:gd name="T1" fmla="*/ 0 h 43200"/>
                <a:gd name="T2" fmla="*/ 0 w 43199"/>
                <a:gd name="T3" fmla="*/ 0 h 43200"/>
                <a:gd name="T4" fmla="*/ 0 w 43199"/>
                <a:gd name="T5" fmla="*/ 0 h 43200"/>
                <a:gd name="T6" fmla="*/ 0 60000 65536"/>
                <a:gd name="T7" fmla="*/ 0 60000 65536"/>
                <a:gd name="T8" fmla="*/ 0 60000 65536"/>
                <a:gd name="T9" fmla="*/ 0 w 43199"/>
                <a:gd name="T10" fmla="*/ 0 h 43200"/>
                <a:gd name="T11" fmla="*/ 43199 w 43199"/>
                <a:gd name="T12" fmla="*/ 43200 h 43200"/>
              </a:gdLst>
              <a:ahLst/>
              <a:cxnLst>
                <a:cxn ang="T6">
                  <a:pos x="T0" y="T1"/>
                </a:cxn>
                <a:cxn ang="T7">
                  <a:pos x="T2" y="T3"/>
                </a:cxn>
                <a:cxn ang="T8">
                  <a:pos x="T4" y="T5"/>
                </a:cxn>
              </a:cxnLst>
              <a:rect l="T9" t="T10" r="T11" b="T12"/>
              <a:pathLst>
                <a:path w="43199" h="43200" fill="none" extrusionOk="0">
                  <a:moveTo>
                    <a:pt x="21598" y="0"/>
                  </a:moveTo>
                  <a:cubicBezTo>
                    <a:pt x="33528" y="0"/>
                    <a:pt x="43199" y="9670"/>
                    <a:pt x="43199" y="21600"/>
                  </a:cubicBezTo>
                  <a:cubicBezTo>
                    <a:pt x="43199" y="33529"/>
                    <a:pt x="33528" y="43200"/>
                    <a:pt x="21599" y="43200"/>
                  </a:cubicBezTo>
                  <a:cubicBezTo>
                    <a:pt x="9755" y="43200"/>
                    <a:pt x="120" y="33662"/>
                    <a:pt x="0" y="21819"/>
                  </a:cubicBezTo>
                </a:path>
                <a:path w="43199" h="43200" stroke="0" extrusionOk="0">
                  <a:moveTo>
                    <a:pt x="21598" y="0"/>
                  </a:moveTo>
                  <a:cubicBezTo>
                    <a:pt x="33528" y="0"/>
                    <a:pt x="43199" y="9670"/>
                    <a:pt x="43199" y="21600"/>
                  </a:cubicBezTo>
                  <a:cubicBezTo>
                    <a:pt x="43199" y="33529"/>
                    <a:pt x="33528" y="43200"/>
                    <a:pt x="21599" y="43200"/>
                  </a:cubicBezTo>
                  <a:cubicBezTo>
                    <a:pt x="9755" y="43200"/>
                    <a:pt x="120" y="33662"/>
                    <a:pt x="0" y="21819"/>
                  </a:cubicBezTo>
                  <a:lnTo>
                    <a:pt x="21599" y="21600"/>
                  </a:lnTo>
                  <a:close/>
                </a:path>
              </a:pathLst>
            </a:custGeom>
            <a:solidFill>
              <a:srgbClr val="00148C"/>
            </a:solidFill>
            <a:ln w="6096">
              <a:solidFill>
                <a:srgbClr val="00148C"/>
              </a:solidFill>
              <a:round/>
              <a:headEnd/>
              <a:tailEnd/>
            </a:ln>
          </p:spPr>
          <p:txBody>
            <a:bodyPr wrap="none" lIns="58522" tIns="29261" rIns="58522" bIns="29261" anchor="ctr"/>
            <a:lstStyle/>
            <a:p>
              <a:pPr defTabSz="685783"/>
              <a:endParaRPr lang="en-US" sz="1200" dirty="0">
                <a:solidFill>
                  <a:srgbClr val="55555A"/>
                </a:solidFill>
                <a:latin typeface="Arial" pitchFamily="34" charset="0"/>
                <a:cs typeface="Arial" pitchFamily="34" charset="0"/>
              </a:endParaRPr>
            </a:p>
          </p:txBody>
        </p:sp>
      </p:grpSp>
    </p:spTree>
    <p:extLst>
      <p:ext uri="{BB962C8B-B14F-4D97-AF65-F5344CB8AC3E}">
        <p14:creationId xmlns:p14="http://schemas.microsoft.com/office/powerpoint/2010/main" val="35158548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5981DA8-B38C-49AF-8F72-54D0AF2EB7F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3284"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E5981DA8-B38C-49AF-8F72-54D0AF2EB7F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AC1E408-C202-4025-804E-CD0BC15954FA}"/>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7FF98C2D-9AC3-48C9-B4BF-E49922FEA33B}"/>
              </a:ext>
            </a:extLst>
          </p:cNvPr>
          <p:cNvSpPr>
            <a:spLocks noGrp="1"/>
          </p:cNvSpPr>
          <p:nvPr>
            <p:ph type="title"/>
          </p:nvPr>
        </p:nvSpPr>
        <p:spPr>
          <a:xfrm>
            <a:off x="322780" y="267573"/>
            <a:ext cx="8497370" cy="553998"/>
          </a:xfrm>
        </p:spPr>
        <p:txBody>
          <a:bodyPr/>
          <a:lstStyle/>
          <a:p>
            <a:r>
              <a:rPr lang="en-US" dirty="0"/>
              <a:t>Addressing data quality issues will require injecting short term fix and longer term focus – Example levers</a:t>
            </a:r>
          </a:p>
        </p:txBody>
      </p:sp>
      <p:graphicFrame>
        <p:nvGraphicFramePr>
          <p:cNvPr id="13" name="Table 12">
            <a:extLst>
              <a:ext uri="{FF2B5EF4-FFF2-40B4-BE49-F238E27FC236}">
                <a16:creationId xmlns:a16="http://schemas.microsoft.com/office/drawing/2014/main" id="{E4A50A00-871A-42A8-BBCE-9A79340CFCA9}"/>
              </a:ext>
            </a:extLst>
          </p:cNvPr>
          <p:cNvGraphicFramePr>
            <a:graphicFrameLocks noGrp="1"/>
          </p:cNvGraphicFramePr>
          <p:nvPr>
            <p:extLst/>
          </p:nvPr>
        </p:nvGraphicFramePr>
        <p:xfrm>
          <a:off x="322780" y="933449"/>
          <a:ext cx="8435340" cy="4029068"/>
        </p:xfrm>
        <a:graphic>
          <a:graphicData uri="http://schemas.openxmlformats.org/drawingml/2006/table">
            <a:tbl>
              <a:tblPr firstRow="1">
                <a:tableStyleId>{2D5ABB26-0587-4C30-8999-92F81FD0307C}</a:tableStyleId>
              </a:tblPr>
              <a:tblGrid>
                <a:gridCol w="1303020">
                  <a:extLst>
                    <a:ext uri="{9D8B030D-6E8A-4147-A177-3AD203B41FA5}">
                      <a16:colId xmlns:a16="http://schemas.microsoft.com/office/drawing/2014/main" val="2997102603"/>
                    </a:ext>
                  </a:extLst>
                </a:gridCol>
                <a:gridCol w="2377440">
                  <a:extLst>
                    <a:ext uri="{9D8B030D-6E8A-4147-A177-3AD203B41FA5}">
                      <a16:colId xmlns:a16="http://schemas.microsoft.com/office/drawing/2014/main" val="2338630684"/>
                    </a:ext>
                  </a:extLst>
                </a:gridCol>
                <a:gridCol w="2377440">
                  <a:extLst>
                    <a:ext uri="{9D8B030D-6E8A-4147-A177-3AD203B41FA5}">
                      <a16:colId xmlns:a16="http://schemas.microsoft.com/office/drawing/2014/main" val="3527004314"/>
                    </a:ext>
                  </a:extLst>
                </a:gridCol>
                <a:gridCol w="2377440">
                  <a:extLst>
                    <a:ext uri="{9D8B030D-6E8A-4147-A177-3AD203B41FA5}">
                      <a16:colId xmlns:a16="http://schemas.microsoft.com/office/drawing/2014/main" val="1854467181"/>
                    </a:ext>
                  </a:extLst>
                </a:gridCol>
              </a:tblGrid>
              <a:tr h="432428">
                <a:tc>
                  <a:txBody>
                    <a:bodyPr/>
                    <a:lstStyle/>
                    <a:p>
                      <a:endParaRPr lang="en-US" sz="1400" b="1" i="0" u="none" dirty="0">
                        <a:solidFill>
                          <a:srgbClr val="00148C">
                            <a:lumMod val="100000"/>
                          </a:srgbClr>
                        </a:solidFill>
                        <a:latin typeface="Arial" panose="020B0604020202020204" pitchFamily="34" charset="0"/>
                      </a:endParaRPr>
                    </a:p>
                  </a:txBody>
                  <a:tcPr marL="0" marR="54000" marT="54864" marB="54864" anchor="b">
                    <a:lnT>
                      <a:noFill/>
                    </a:lnT>
                    <a:lnB w="12700" cap="flat" cmpd="sng" algn="ctr">
                      <a:solidFill>
                        <a:schemeClr val="tx1">
                          <a:lumMod val="40000"/>
                          <a:lumOff val="60000"/>
                        </a:schemeClr>
                      </a:solidFill>
                      <a:prstDash val="solid"/>
                      <a:round/>
                      <a:headEnd type="none" w="med" len="med"/>
                      <a:tailEnd type="none" w="med" len="med"/>
                    </a:lnB>
                  </a:tcPr>
                </a:tc>
                <a:tc>
                  <a:txBody>
                    <a:bodyPr/>
                    <a:lstStyle/>
                    <a:p>
                      <a:r>
                        <a:rPr lang="en-US" sz="1200" b="1" i="0" u="none" dirty="0">
                          <a:solidFill>
                            <a:srgbClr val="00148C">
                              <a:lumMod val="100000"/>
                            </a:srgbClr>
                          </a:solidFill>
                          <a:latin typeface="Arial" panose="020B0604020202020204" pitchFamily="34" charset="0"/>
                        </a:rPr>
                        <a:t>Process &amp; governance</a:t>
                      </a:r>
                    </a:p>
                  </a:txBody>
                  <a:tcPr marL="0" marR="54000" marT="54864" marB="54864" anchor="b">
                    <a:lnT>
                      <a:noFill/>
                    </a:lnT>
                    <a:lnB w="12700" cap="flat" cmpd="sng" algn="ctr">
                      <a:solidFill>
                        <a:schemeClr val="tx1">
                          <a:lumMod val="40000"/>
                          <a:lumOff val="60000"/>
                        </a:schemeClr>
                      </a:solidFill>
                      <a:prstDash val="solid"/>
                      <a:round/>
                      <a:headEnd type="none" w="med" len="med"/>
                      <a:tailEnd type="none" w="med" len="med"/>
                    </a:lnB>
                  </a:tcPr>
                </a:tc>
                <a:tc>
                  <a:txBody>
                    <a:bodyPr/>
                    <a:lstStyle/>
                    <a:p>
                      <a:r>
                        <a:rPr lang="en-US" sz="1200" b="1" i="0" u="none" dirty="0">
                          <a:solidFill>
                            <a:srgbClr val="00148C">
                              <a:lumMod val="100000"/>
                            </a:srgbClr>
                          </a:solidFill>
                          <a:latin typeface="Arial" panose="020B0604020202020204" pitchFamily="34" charset="0"/>
                        </a:rPr>
                        <a:t>Product</a:t>
                      </a:r>
                    </a:p>
                  </a:txBody>
                  <a:tcPr marL="0" marR="54000" marT="54864" marB="54864" anchor="b">
                    <a:lnT>
                      <a:noFill/>
                    </a:lnT>
                    <a:lnB w="12700" cap="flat" cmpd="sng" algn="ctr">
                      <a:solidFill>
                        <a:schemeClr val="tx1">
                          <a:lumMod val="40000"/>
                          <a:lumOff val="60000"/>
                        </a:schemeClr>
                      </a:solidFill>
                      <a:prstDash val="solid"/>
                      <a:round/>
                      <a:headEnd type="none" w="med" len="med"/>
                      <a:tailEnd type="none" w="med" len="med"/>
                    </a:lnB>
                  </a:tcPr>
                </a:tc>
                <a:tc>
                  <a:txBody>
                    <a:bodyPr/>
                    <a:lstStyle/>
                    <a:p>
                      <a:r>
                        <a:rPr lang="en-US" sz="1200" b="1" i="0" u="none" dirty="0">
                          <a:solidFill>
                            <a:srgbClr val="00148C">
                              <a:lumMod val="100000"/>
                            </a:srgbClr>
                          </a:solidFill>
                          <a:latin typeface="Arial" panose="020B0604020202020204" pitchFamily="34" charset="0"/>
                        </a:rPr>
                        <a:t>Analytics</a:t>
                      </a:r>
                    </a:p>
                  </a:txBody>
                  <a:tcPr marL="0" marR="54000" marT="54864" marB="54864" anchor="b">
                    <a:lnT>
                      <a:noFill/>
                    </a:lnT>
                    <a:lnB w="12700" cap="flat" cmpd="sng" algn="ctr">
                      <a:solidFill>
                        <a:schemeClr val="tx1">
                          <a:lumMod val="40000"/>
                          <a:lumOff val="60000"/>
                        </a:schemeClr>
                      </a:solidFill>
                      <a:prstDash val="solid"/>
                      <a:round/>
                      <a:headEnd type="none" w="med" len="med"/>
                      <a:tailEnd type="none" w="med" len="med"/>
                    </a:lnB>
                  </a:tcPr>
                </a:tc>
                <a:extLst>
                  <a:ext uri="{0D108BD9-81ED-4DB2-BD59-A6C34878D82A}">
                    <a16:rowId xmlns:a16="http://schemas.microsoft.com/office/drawing/2014/main" val="4214439556"/>
                  </a:ext>
                </a:extLst>
              </a:tr>
              <a:tr h="364862">
                <a:tc rowSpan="2">
                  <a:txBody>
                    <a:bodyPr/>
                    <a:lstStyle/>
                    <a:p>
                      <a:r>
                        <a:rPr lang="en-US" sz="1000" b="1" i="0" u="none" dirty="0">
                          <a:solidFill>
                            <a:schemeClr val="bg1"/>
                          </a:solidFill>
                          <a:latin typeface="Arial" panose="020B0604020202020204" pitchFamily="34" charset="0"/>
                        </a:rPr>
                        <a:t>Short term (MVP):</a:t>
                      </a:r>
                    </a:p>
                    <a:p>
                      <a:r>
                        <a:rPr lang="en-US" sz="1000" b="1" i="0" u="none" dirty="0">
                          <a:solidFill>
                            <a:schemeClr val="bg1"/>
                          </a:solidFill>
                          <a:latin typeface="Arial" panose="020B0604020202020204" pitchFamily="34" charset="0"/>
                        </a:rPr>
                        <a:t>Inject direct data fix</a:t>
                      </a:r>
                      <a:br>
                        <a:rPr lang="en-US" sz="1000" b="1" i="0" u="none" dirty="0">
                          <a:solidFill>
                            <a:schemeClr val="bg1"/>
                          </a:solidFill>
                          <a:latin typeface="Arial" panose="020B0604020202020204" pitchFamily="34" charset="0"/>
                        </a:rPr>
                      </a:br>
                      <a:endParaRPr lang="en-US" sz="1000" b="1" i="0" u="none" dirty="0">
                        <a:solidFill>
                          <a:schemeClr val="bg1"/>
                        </a:solidFill>
                        <a:latin typeface="Arial" panose="020B0604020202020204" pitchFamily="34" charset="0"/>
                      </a:endParaRPr>
                    </a:p>
                  </a:txBody>
                  <a:tcPr marL="0" marR="54000" marT="54864" marB="54864">
                    <a:lnT w="12700" cap="flat" cmpd="sng" algn="ctr">
                      <a:solidFill>
                        <a:schemeClr val="tx1">
                          <a:lumMod val="40000"/>
                          <a:lumOff val="60000"/>
                        </a:schemeClr>
                      </a:solidFill>
                      <a:prstDash val="solid"/>
                      <a:round/>
                      <a:headEnd type="none" w="med" len="med"/>
                      <a:tailEnd type="none" w="med" len="med"/>
                    </a:lnT>
                    <a:lnB w="12700" cap="flat" cmpd="sng" algn="ctr">
                      <a:solidFill>
                        <a:schemeClr val="tx1">
                          <a:lumMod val="40000"/>
                          <a:lumOff val="60000"/>
                        </a:schemeClr>
                      </a:solidFill>
                      <a:prstDash val="solid"/>
                      <a:round/>
                      <a:headEnd type="none" w="med" len="med"/>
                      <a:tailEnd type="none" w="med" len="med"/>
                    </a:lnB>
                    <a:solidFill>
                      <a:srgbClr val="0073CD"/>
                    </a:solid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000" b="0" i="0" u="none" dirty="0">
                          <a:solidFill>
                            <a:schemeClr val="tx1">
                              <a:lumMod val="100000"/>
                            </a:schemeClr>
                          </a:solidFill>
                          <a:latin typeface="Arial" panose="020B0604020202020204" pitchFamily="34" charset="0"/>
                        </a:rPr>
                        <a:t>Clearly identify &amp; leverage the actual source of truth from across multiple systems, e.g., estimates in Storms vs. </a:t>
                      </a:r>
                      <a:r>
                        <a:rPr lang="en-US" sz="1000" b="0" i="0" u="none" dirty="0" err="1">
                          <a:solidFill>
                            <a:schemeClr val="tx1">
                              <a:lumMod val="100000"/>
                            </a:schemeClr>
                          </a:solidFill>
                          <a:latin typeface="Arial" panose="020B0604020202020204" pitchFamily="34" charset="0"/>
                        </a:rPr>
                        <a:t>Powerplan</a:t>
                      </a:r>
                      <a:endParaRPr lang="en-US" sz="1000" b="0" i="0" u="none" dirty="0">
                        <a:solidFill>
                          <a:schemeClr val="tx1">
                            <a:lumMod val="100000"/>
                          </a:schemeClr>
                        </a:solidFill>
                        <a:latin typeface="Arial" panose="020B0604020202020204" pitchFamily="34" charset="0"/>
                      </a:endParaRPr>
                    </a:p>
                  </a:txBody>
                  <a:tcPr marT="54864" marB="54864">
                    <a:lnT w="12700" cap="flat" cmpd="sng" algn="ctr">
                      <a:solidFill>
                        <a:schemeClr val="tx1">
                          <a:lumMod val="40000"/>
                          <a:lumOff val="60000"/>
                        </a:schemeClr>
                      </a:solidFill>
                      <a:prstDash val="solid"/>
                      <a:round/>
                      <a:headEnd type="none" w="med" len="med"/>
                      <a:tailEnd type="none" w="med" len="med"/>
                    </a:lnT>
                    <a:lnB>
                      <a:noFill/>
                    </a:lnB>
                    <a:solidFill>
                      <a:srgbClr val="D5F4FF"/>
                    </a:solidFill>
                  </a:tcPr>
                </a:tc>
                <a:tc>
                  <a:txBody>
                    <a:bodyPr/>
                    <a:lstStyle/>
                    <a:p>
                      <a:r>
                        <a:rPr lang="en-US" sz="1000" b="0" i="0" u="none" dirty="0">
                          <a:solidFill>
                            <a:schemeClr val="tx1">
                              <a:lumMod val="100000"/>
                            </a:schemeClr>
                          </a:solidFill>
                          <a:latin typeface="Arial" panose="020B0604020202020204" pitchFamily="34" charset="0"/>
                        </a:rPr>
                        <a:t>Develop data dictionaries and clear linkages across systems, e.g., project tracking ID, WO</a:t>
                      </a:r>
                    </a:p>
                  </a:txBody>
                  <a:tcPr marT="54864" marB="54864">
                    <a:lnT w="12700" cap="flat" cmpd="sng" algn="ctr">
                      <a:solidFill>
                        <a:schemeClr val="tx1">
                          <a:lumMod val="40000"/>
                          <a:lumOff val="60000"/>
                        </a:schemeClr>
                      </a:solidFill>
                      <a:prstDash val="solid"/>
                      <a:round/>
                      <a:headEnd type="none" w="med" len="med"/>
                      <a:tailEnd type="none" w="med" len="med"/>
                    </a:lnT>
                    <a:lnB>
                      <a:noFill/>
                    </a:lnB>
                    <a:solidFill>
                      <a:srgbClr val="D5F4FF"/>
                    </a:solidFill>
                  </a:tcPr>
                </a:tc>
                <a:tc>
                  <a:txBody>
                    <a:bodyPr/>
                    <a:lstStyle/>
                    <a:p>
                      <a:r>
                        <a:rPr lang="en-US" sz="1000" b="0" i="0" u="none" dirty="0">
                          <a:solidFill>
                            <a:schemeClr val="tx1">
                              <a:lumMod val="100000"/>
                            </a:schemeClr>
                          </a:solidFill>
                          <a:latin typeface="Arial" panose="020B0604020202020204" pitchFamily="34" charset="0"/>
                        </a:rPr>
                        <a:t>Develop aligned business rules to substitute absent data, connect data..., e.g., work breakdown structure details</a:t>
                      </a:r>
                    </a:p>
                  </a:txBody>
                  <a:tcPr marT="54864" marB="54864">
                    <a:lnT w="12700" cap="flat" cmpd="sng" algn="ctr">
                      <a:solidFill>
                        <a:schemeClr val="tx1">
                          <a:lumMod val="40000"/>
                          <a:lumOff val="60000"/>
                        </a:schemeClr>
                      </a:solidFill>
                      <a:prstDash val="solid"/>
                      <a:round/>
                      <a:headEnd type="none" w="med" len="med"/>
                      <a:tailEnd type="none" w="med" len="med"/>
                    </a:lnT>
                    <a:lnB>
                      <a:noFill/>
                    </a:lnB>
                    <a:solidFill>
                      <a:srgbClr val="D5F4FF"/>
                    </a:solidFill>
                  </a:tcPr>
                </a:tc>
                <a:extLst>
                  <a:ext uri="{0D108BD9-81ED-4DB2-BD59-A6C34878D82A}">
                    <a16:rowId xmlns:a16="http://schemas.microsoft.com/office/drawing/2014/main" val="427120325"/>
                  </a:ext>
                </a:extLst>
              </a:tr>
              <a:tr h="364862">
                <a:tc vMerge="1">
                  <a:txBody>
                    <a:bodyPr/>
                    <a:lstStyle/>
                    <a:p>
                      <a:endParaRPr lang="en-US" sz="1000" b="1" i="0" u="none" dirty="0">
                        <a:solidFill>
                          <a:schemeClr val="bg1"/>
                        </a:solidFill>
                        <a:latin typeface="Arial" panose="020B0604020202020204" pitchFamily="34" charset="0"/>
                      </a:endParaRPr>
                    </a:p>
                  </a:txBody>
                  <a:tcPr marL="0" marR="54000" marT="54864" marB="54864">
                    <a:lnT>
                      <a:noFill/>
                    </a:lnT>
                    <a:lnB w="12700" cap="flat" cmpd="sng" algn="ctr">
                      <a:solidFill>
                        <a:schemeClr val="tx1">
                          <a:lumMod val="40000"/>
                          <a:lumOff val="60000"/>
                        </a:schemeClr>
                      </a:solidFill>
                      <a:prstDash val="solid"/>
                      <a:round/>
                      <a:headEnd type="none" w="med" len="med"/>
                      <a:tailEnd type="none" w="med" len="med"/>
                    </a:lnB>
                    <a:solidFill>
                      <a:srgbClr val="0073CD"/>
                    </a:solidFill>
                  </a:tcPr>
                </a:tc>
                <a:tc>
                  <a:txBody>
                    <a:bodyPr/>
                    <a:lstStyle/>
                    <a:p>
                      <a:endParaRPr lang="en-US" sz="1000" b="0" i="0" u="none" dirty="0">
                        <a:solidFill>
                          <a:schemeClr val="tx1">
                            <a:lumMod val="100000"/>
                          </a:schemeClr>
                        </a:solidFill>
                        <a:latin typeface="Arial" panose="020B0604020202020204" pitchFamily="34" charset="0"/>
                      </a:endParaRPr>
                    </a:p>
                  </a:txBody>
                  <a:tcPr marT="54864" marB="54864">
                    <a:lnT>
                      <a:noFill/>
                    </a:lnT>
                    <a:lnB w="12700" cap="flat" cmpd="sng" algn="ctr">
                      <a:solidFill>
                        <a:schemeClr val="tx1">
                          <a:lumMod val="40000"/>
                          <a:lumOff val="60000"/>
                        </a:schemeClr>
                      </a:solidFill>
                      <a:prstDash val="solid"/>
                      <a:round/>
                      <a:headEnd type="none" w="med" len="med"/>
                      <a:tailEnd type="none" w="med" len="med"/>
                    </a:lnB>
                    <a:solidFill>
                      <a:srgbClr val="D5F4FF"/>
                    </a:solid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000" b="0" i="0" u="none" dirty="0">
                          <a:solidFill>
                            <a:schemeClr val="tx1">
                              <a:lumMod val="100000"/>
                            </a:schemeClr>
                          </a:solidFill>
                          <a:latin typeface="Arial" panose="020B0604020202020204" pitchFamily="34" charset="0"/>
                        </a:rPr>
                        <a:t>Build features to clean / complete data gaps as FutureNow product is used</a:t>
                      </a:r>
                    </a:p>
                  </a:txBody>
                  <a:tcPr marT="54864" marB="54864">
                    <a:lnT>
                      <a:noFill/>
                    </a:lnT>
                    <a:lnB w="12700" cap="flat" cmpd="sng" algn="ctr">
                      <a:solidFill>
                        <a:schemeClr val="tx1">
                          <a:lumMod val="40000"/>
                          <a:lumOff val="60000"/>
                        </a:schemeClr>
                      </a:solidFill>
                      <a:prstDash val="solid"/>
                      <a:round/>
                      <a:headEnd type="none" w="med" len="med"/>
                      <a:tailEnd type="none" w="med" len="med"/>
                    </a:lnB>
                    <a:solidFill>
                      <a:srgbClr val="D5F4FF"/>
                    </a:solid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000" b="0" i="0" u="none" dirty="0">
                          <a:solidFill>
                            <a:schemeClr val="tx1">
                              <a:lumMod val="100000"/>
                            </a:schemeClr>
                          </a:solidFill>
                          <a:latin typeface="Arial" panose="020B0604020202020204" pitchFamily="34" charset="0"/>
                        </a:rPr>
                        <a:t>Detect outliers to remove errors, broken entries, etc. and sanity check key data sets, e.g., sub-totals, variance, evolution for project budgets</a:t>
                      </a:r>
                    </a:p>
                  </a:txBody>
                  <a:tcPr marT="54864" marB="54864">
                    <a:lnT>
                      <a:noFill/>
                    </a:lnT>
                    <a:lnB w="12700" cap="flat" cmpd="sng" algn="ctr">
                      <a:solidFill>
                        <a:schemeClr val="tx1">
                          <a:lumMod val="40000"/>
                          <a:lumOff val="60000"/>
                        </a:schemeClr>
                      </a:solidFill>
                      <a:prstDash val="solid"/>
                      <a:round/>
                      <a:headEnd type="none" w="med" len="med"/>
                      <a:tailEnd type="none" w="med" len="med"/>
                    </a:lnB>
                    <a:solidFill>
                      <a:srgbClr val="D5F4FF"/>
                    </a:solidFill>
                  </a:tcPr>
                </a:tc>
                <a:extLst>
                  <a:ext uri="{0D108BD9-81ED-4DB2-BD59-A6C34878D82A}">
                    <a16:rowId xmlns:a16="http://schemas.microsoft.com/office/drawing/2014/main" val="1129599607"/>
                  </a:ext>
                </a:extLst>
              </a:tr>
              <a:tr h="364862">
                <a:tc>
                  <a:txBody>
                    <a:bodyPr/>
                    <a:lstStyle/>
                    <a:p>
                      <a:r>
                        <a:rPr lang="en-US" sz="1000" b="1" i="0" u="none" dirty="0">
                          <a:solidFill>
                            <a:srgbClr val="00148C"/>
                          </a:solidFill>
                          <a:latin typeface="Arial" panose="020B0604020202020204" pitchFamily="34" charset="0"/>
                        </a:rPr>
                        <a:t>Longer term:</a:t>
                      </a:r>
                    </a:p>
                    <a:p>
                      <a:r>
                        <a:rPr lang="en-US" sz="1000" b="1" i="0" u="none" dirty="0">
                          <a:solidFill>
                            <a:srgbClr val="00148C"/>
                          </a:solidFill>
                          <a:latin typeface="Arial" panose="020B0604020202020204" pitchFamily="34" charset="0"/>
                        </a:rPr>
                        <a:t>Support use case scale up</a:t>
                      </a:r>
                    </a:p>
                    <a:p>
                      <a:endParaRPr lang="en-US" sz="1000" b="1" i="0" u="none" dirty="0">
                        <a:solidFill>
                          <a:srgbClr val="00148C"/>
                        </a:solidFill>
                        <a:latin typeface="Arial" panose="020B0604020202020204" pitchFamily="34" charset="0"/>
                      </a:endParaRPr>
                    </a:p>
                  </a:txBody>
                  <a:tcPr marL="0" marR="54000" marT="54864" marB="54864">
                    <a:lnT w="12700" cap="flat" cmpd="sng" algn="ctr">
                      <a:solidFill>
                        <a:schemeClr val="tx1">
                          <a:lumMod val="40000"/>
                          <a:lumOff val="60000"/>
                        </a:schemeClr>
                      </a:solidFill>
                      <a:prstDash val="solid"/>
                      <a:round/>
                      <a:headEnd type="none" w="med" len="med"/>
                      <a:tailEnd type="none" w="med" len="med"/>
                    </a:lnT>
                    <a:lnB>
                      <a:noFill/>
                    </a:lnB>
                    <a:solidFill>
                      <a:srgbClr val="F2F2F2"/>
                    </a:solid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000" b="0" i="0" u="none" dirty="0">
                          <a:solidFill>
                            <a:schemeClr val="tx1">
                              <a:lumMod val="100000"/>
                            </a:schemeClr>
                          </a:solidFill>
                          <a:latin typeface="Arial" panose="020B0604020202020204" pitchFamily="34" charset="0"/>
                        </a:rPr>
                        <a:t>Upgrade data collection practices, e.g., in field inspections, in business processes like maintenance</a:t>
                      </a:r>
                    </a:p>
                  </a:txBody>
                  <a:tcPr marT="54864" marB="54864">
                    <a:lnT w="12700" cap="flat" cmpd="sng" algn="ctr">
                      <a:solidFill>
                        <a:schemeClr val="tx1">
                          <a:lumMod val="40000"/>
                          <a:lumOff val="60000"/>
                        </a:schemeClr>
                      </a:solidFill>
                      <a:prstDash val="solid"/>
                      <a:round/>
                      <a:headEnd type="none" w="med" len="med"/>
                      <a:tailEnd type="none" w="med" len="med"/>
                    </a:lnT>
                    <a:lnB>
                      <a:noFill/>
                    </a:lnB>
                  </a:tcPr>
                </a:tc>
                <a:tc>
                  <a:txBody>
                    <a:bodyPr/>
                    <a:lstStyle/>
                    <a:p>
                      <a:r>
                        <a:rPr lang="en-US" sz="1000" b="0" i="0" u="none" dirty="0">
                          <a:solidFill>
                            <a:schemeClr val="tx1">
                              <a:lumMod val="100000"/>
                            </a:schemeClr>
                          </a:solidFill>
                          <a:latin typeface="Arial" panose="020B0604020202020204" pitchFamily="34" charset="0"/>
                        </a:rPr>
                        <a:t>Develop reference frameworks and scales to ensure data calibration and improve over time, e.g., risk model consistency</a:t>
                      </a:r>
                    </a:p>
                  </a:txBody>
                  <a:tcPr marT="54864" marB="54864">
                    <a:lnT w="12700" cap="flat" cmpd="sng" algn="ctr">
                      <a:solidFill>
                        <a:schemeClr val="tx1">
                          <a:lumMod val="40000"/>
                          <a:lumOff val="60000"/>
                        </a:schemeClr>
                      </a:solidFill>
                      <a:prstDash val="solid"/>
                      <a:round/>
                      <a:headEnd type="none" w="med" len="med"/>
                      <a:tailEnd type="none" w="med" len="med"/>
                    </a:lnT>
                    <a:lnB>
                      <a:noFill/>
                    </a:lnB>
                  </a:tcPr>
                </a:tc>
                <a:tc>
                  <a:txBody>
                    <a:bodyPr/>
                    <a:lstStyle/>
                    <a:p>
                      <a:r>
                        <a:rPr lang="en-US" sz="1000" b="0" i="0" u="none" dirty="0">
                          <a:solidFill>
                            <a:schemeClr val="tx1">
                              <a:lumMod val="100000"/>
                            </a:schemeClr>
                          </a:solidFill>
                          <a:latin typeface="Arial" panose="020B0604020202020204" pitchFamily="34" charset="0"/>
                        </a:rPr>
                        <a:t>Mine text, e.g., leveraging natural language processing, to collect, interpret, classify data such as maintenance records</a:t>
                      </a:r>
                    </a:p>
                  </a:txBody>
                  <a:tcPr marT="54864" marB="54864">
                    <a:lnT w="12700" cap="flat" cmpd="sng" algn="ctr">
                      <a:solidFill>
                        <a:schemeClr val="tx1">
                          <a:lumMod val="40000"/>
                          <a:lumOff val="60000"/>
                        </a:schemeClr>
                      </a:solidFill>
                      <a:prstDash val="solid"/>
                      <a:round/>
                      <a:headEnd type="none" w="med" len="med"/>
                      <a:tailEnd type="none" w="med" len="med"/>
                    </a:lnT>
                    <a:lnB>
                      <a:noFill/>
                    </a:lnB>
                  </a:tcPr>
                </a:tc>
                <a:extLst>
                  <a:ext uri="{0D108BD9-81ED-4DB2-BD59-A6C34878D82A}">
                    <a16:rowId xmlns:a16="http://schemas.microsoft.com/office/drawing/2014/main" val="2184248644"/>
                  </a:ext>
                </a:extLst>
              </a:tr>
              <a:tr h="364862">
                <a:tc>
                  <a:txBody>
                    <a:bodyPr/>
                    <a:lstStyle/>
                    <a:p>
                      <a:endParaRPr lang="en-US" sz="1000" b="1" i="0" u="none" dirty="0">
                        <a:solidFill>
                          <a:srgbClr val="00AFF0"/>
                        </a:solidFill>
                        <a:latin typeface="Arial" panose="020B0604020202020204" pitchFamily="34" charset="0"/>
                      </a:endParaRPr>
                    </a:p>
                  </a:txBody>
                  <a:tcPr marL="0" marR="54000" marT="54864" marB="54864">
                    <a:lnT>
                      <a:noFill/>
                    </a:lnT>
                    <a:lnB>
                      <a:noFill/>
                    </a:lnB>
                    <a:solidFill>
                      <a:srgbClr val="F2F2F2"/>
                    </a:solidFill>
                  </a:tcPr>
                </a:tc>
                <a:tc>
                  <a:txBody>
                    <a:bodyPr/>
                    <a:lstStyle/>
                    <a:p>
                      <a:r>
                        <a:rPr lang="en-US" sz="1000" b="0" i="0" u="none" dirty="0">
                          <a:solidFill>
                            <a:schemeClr val="tx1">
                              <a:lumMod val="100000"/>
                            </a:schemeClr>
                          </a:solidFill>
                          <a:latin typeface="Arial" panose="020B0604020202020204" pitchFamily="34" charset="0"/>
                        </a:rPr>
                        <a:t>Ensure ongoing alignment with data domain owners (asset &amp; functional)</a:t>
                      </a:r>
                    </a:p>
                  </a:txBody>
                  <a:tcPr marT="54864" marB="54864">
                    <a:lnT>
                      <a:noFill/>
                    </a:lnT>
                    <a:lnB>
                      <a:noFill/>
                    </a:lnB>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000" b="0" i="0" u="none" dirty="0">
                          <a:solidFill>
                            <a:schemeClr val="tx1">
                              <a:lumMod val="100000"/>
                            </a:schemeClr>
                          </a:solidFill>
                          <a:latin typeface="Arial" panose="020B0604020202020204" pitchFamily="34" charset="0"/>
                        </a:rPr>
                        <a:t>Learn from key data discrepancies and echo improvement brought to the broad organization, e.g., track actuals &amp; use for future planning</a:t>
                      </a:r>
                    </a:p>
                  </a:txBody>
                  <a:tcPr marT="54864" marB="54864">
                    <a:lnT>
                      <a:noFill/>
                    </a:lnT>
                    <a:lnB>
                      <a:noFill/>
                    </a:lnB>
                  </a:tcPr>
                </a:tc>
                <a:tc>
                  <a:txBody>
                    <a:bodyPr/>
                    <a:lstStyle/>
                    <a:p>
                      <a:r>
                        <a:rPr lang="en-US" sz="1000" b="0" i="0" u="none" dirty="0">
                          <a:solidFill>
                            <a:schemeClr val="tx1">
                              <a:lumMod val="100000"/>
                            </a:schemeClr>
                          </a:solidFill>
                          <a:latin typeface="Arial" panose="020B0604020202020204" pitchFamily="34" charset="0"/>
                        </a:rPr>
                        <a:t>Develop feature engineering to increase performance of models, e.g., network performance data</a:t>
                      </a:r>
                    </a:p>
                  </a:txBody>
                  <a:tcPr marT="54864" marB="54864">
                    <a:lnT>
                      <a:noFill/>
                    </a:lnT>
                    <a:lnB>
                      <a:noFill/>
                    </a:lnB>
                  </a:tcPr>
                </a:tc>
                <a:extLst>
                  <a:ext uri="{0D108BD9-81ED-4DB2-BD59-A6C34878D82A}">
                    <a16:rowId xmlns:a16="http://schemas.microsoft.com/office/drawing/2014/main" val="251438854"/>
                  </a:ext>
                </a:extLst>
              </a:tr>
              <a:tr h="364862">
                <a:tc>
                  <a:txBody>
                    <a:bodyPr/>
                    <a:lstStyle/>
                    <a:p>
                      <a:endParaRPr lang="en-US" sz="1000" b="1" i="0" u="none" dirty="0">
                        <a:solidFill>
                          <a:srgbClr val="00BEB4"/>
                        </a:solidFill>
                        <a:latin typeface="Arial" panose="020B0604020202020204" pitchFamily="34" charset="0"/>
                      </a:endParaRPr>
                    </a:p>
                  </a:txBody>
                  <a:tcPr marL="0" marR="54000" marT="54864" marB="54864">
                    <a:lnT>
                      <a:noFill/>
                    </a:lnT>
                    <a:lnB>
                      <a:noFill/>
                    </a:lnB>
                    <a:solidFill>
                      <a:srgbClr val="F2F2F2"/>
                    </a:solidFill>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000" b="0" i="0" u="none" dirty="0">
                          <a:solidFill>
                            <a:schemeClr val="tx1">
                              <a:lumMod val="100000"/>
                            </a:schemeClr>
                          </a:solidFill>
                          <a:latin typeface="Arial" panose="020B0604020202020204" pitchFamily="34" charset="0"/>
                        </a:rPr>
                        <a:t>Share best practices, toolkit and data referential across siloes, e.g., standardize across different planning time horizons</a:t>
                      </a:r>
                    </a:p>
                  </a:txBody>
                  <a:tcPr marT="54864" marB="54864">
                    <a:lnT>
                      <a:noFill/>
                    </a:lnT>
                    <a:lnB>
                      <a:noFill/>
                    </a:lnB>
                  </a:tcPr>
                </a:tc>
                <a:tc>
                  <a:txBody>
                    <a:bodyPr/>
                    <a:lstStyle/>
                    <a:p>
                      <a:endParaRPr lang="en-US" sz="1000" b="0" i="0" u="none" dirty="0">
                        <a:solidFill>
                          <a:schemeClr val="tx1">
                            <a:lumMod val="100000"/>
                          </a:schemeClr>
                        </a:solidFill>
                        <a:latin typeface="Arial" panose="020B0604020202020204" pitchFamily="34" charset="0"/>
                      </a:endParaRPr>
                    </a:p>
                  </a:txBody>
                  <a:tcPr marT="54864" marB="54864">
                    <a:lnT>
                      <a:noFill/>
                    </a:lnT>
                    <a:lnB>
                      <a:noFill/>
                    </a:lnB>
                  </a:tcPr>
                </a:tc>
                <a:tc>
                  <a:txBody>
                    <a:bodyPr/>
                    <a:lstStyle/>
                    <a:p>
                      <a:endParaRPr lang="en-US" sz="1000" b="0" i="0" u="none" dirty="0">
                        <a:solidFill>
                          <a:schemeClr val="tx1">
                            <a:lumMod val="100000"/>
                          </a:schemeClr>
                        </a:solidFill>
                        <a:latin typeface="Arial" panose="020B0604020202020204" pitchFamily="34" charset="0"/>
                      </a:endParaRPr>
                    </a:p>
                  </a:txBody>
                  <a:tcPr marT="54864" marB="54864">
                    <a:lnT>
                      <a:noFill/>
                    </a:lnT>
                    <a:lnB>
                      <a:noFill/>
                    </a:lnB>
                  </a:tcPr>
                </a:tc>
                <a:extLst>
                  <a:ext uri="{0D108BD9-81ED-4DB2-BD59-A6C34878D82A}">
                    <a16:rowId xmlns:a16="http://schemas.microsoft.com/office/drawing/2014/main" val="1258049388"/>
                  </a:ext>
                </a:extLst>
              </a:tr>
            </a:tbl>
          </a:graphicData>
        </a:graphic>
      </p:graphicFrame>
      <p:sp>
        <p:nvSpPr>
          <p:cNvPr id="9" name="Rectangle 8">
            <a:extLst>
              <a:ext uri="{FF2B5EF4-FFF2-40B4-BE49-F238E27FC236}">
                <a16:creationId xmlns:a16="http://schemas.microsoft.com/office/drawing/2014/main" id="{F7749EE0-E5DB-4F6B-8478-659CD5098037}"/>
              </a:ext>
            </a:extLst>
          </p:cNvPr>
          <p:cNvSpPr/>
          <p:nvPr/>
        </p:nvSpPr>
        <p:spPr>
          <a:xfrm>
            <a:off x="3830068" y="4667"/>
            <a:ext cx="1892781" cy="175142"/>
          </a:xfrm>
          <a:prstGeom prst="rect">
            <a:avLst/>
          </a:prstGeom>
          <a:solidFill>
            <a:srgbClr val="E7A1A8"/>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Work in progress</a:t>
            </a:r>
          </a:p>
        </p:txBody>
      </p:sp>
    </p:spTree>
    <p:extLst>
      <p:ext uri="{BB962C8B-B14F-4D97-AF65-F5344CB8AC3E}">
        <p14:creationId xmlns:p14="http://schemas.microsoft.com/office/powerpoint/2010/main" val="3834288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52A982B-D616-41B3-ACE4-FD3A74D62C31}"/>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9742"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A52A982B-D616-41B3-ACE4-FD3A74D62C3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76D956A-2878-4809-AF51-EF79539EEC5F}"/>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4000" b="1" dirty="0">
              <a:solidFill>
                <a:srgbClr val="FFFFFF"/>
              </a:solidFill>
              <a:latin typeface="Arial" panose="020B0604020202020204" pitchFamily="34" charset="0"/>
              <a:ea typeface="+mj-ea"/>
              <a:cs typeface="+mj-cs"/>
              <a:sym typeface="Arial" panose="020B0604020202020204" pitchFamily="34" charset="0"/>
            </a:endParaRPr>
          </a:p>
        </p:txBody>
      </p:sp>
      <p:sp>
        <p:nvSpPr>
          <p:cNvPr id="3" name="Title 2">
            <a:extLst>
              <a:ext uri="{FF2B5EF4-FFF2-40B4-BE49-F238E27FC236}">
                <a16:creationId xmlns:a16="http://schemas.microsoft.com/office/drawing/2014/main" id="{5B98377A-2255-4DA5-A4B1-FAE30613604E}"/>
              </a:ext>
            </a:extLst>
          </p:cNvPr>
          <p:cNvSpPr>
            <a:spLocks noGrp="1"/>
          </p:cNvSpPr>
          <p:nvPr>
            <p:ph type="title"/>
          </p:nvPr>
        </p:nvSpPr>
        <p:spPr/>
        <p:txBody>
          <a:bodyPr/>
          <a:lstStyle/>
          <a:p>
            <a:r>
              <a:rPr lang="en-US" dirty="0"/>
              <a:t>Business case</a:t>
            </a:r>
          </a:p>
        </p:txBody>
      </p:sp>
    </p:spTree>
    <p:extLst>
      <p:ext uri="{BB962C8B-B14F-4D97-AF65-F5344CB8AC3E}">
        <p14:creationId xmlns:p14="http://schemas.microsoft.com/office/powerpoint/2010/main" val="276145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478244" name="think-cell Slide" r:id="rId6" imgW="395" imgH="394" progId="TCLayout.ActiveDocument.1">
                  <p:embed/>
                </p:oleObj>
              </mc:Choice>
              <mc:Fallback>
                <p:oleObj name="think-cell Slide" r:id="rId6" imgW="395" imgH="394" progId="TCLayout.ActiveDocument.1">
                  <p:embed/>
                  <p:pic>
                    <p:nvPicPr>
                      <p:cNvPr id="5" name="Object 4" hidden="1"/>
                      <p:cNvPicPr/>
                      <p:nvPr/>
                    </p:nvPicPr>
                    <p:blipFill>
                      <a:blip r:embed="rId7"/>
                      <a:stretch>
                        <a:fillRect/>
                      </a:stretch>
                    </p:blipFill>
                    <p:spPr>
                      <a:xfrm>
                        <a:off x="1192" y="1192"/>
                        <a:ext cx="1191" cy="1191"/>
                      </a:xfrm>
                      <a:prstGeom prst="rect">
                        <a:avLst/>
                      </a:prstGeom>
                    </p:spPr>
                  </p:pic>
                </p:oleObj>
              </mc:Fallback>
            </mc:AlternateContent>
          </a:graphicData>
        </a:graphic>
      </p:graphicFrame>
      <p:sp>
        <p:nvSpPr>
          <p:cNvPr id="23" name="Rectangle 22" hidden="1">
            <a:extLst>
              <a:ext uri="{FF2B5EF4-FFF2-40B4-BE49-F238E27FC236}">
                <a16:creationId xmlns:a16="http://schemas.microsoft.com/office/drawing/2014/main" id="{C51333E5-68A5-4FD2-B04D-DF3B96E41611}"/>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9" name="Title 8"/>
          <p:cNvSpPr>
            <a:spLocks noGrp="1"/>
          </p:cNvSpPr>
          <p:nvPr>
            <p:ph type="title"/>
          </p:nvPr>
        </p:nvSpPr>
        <p:spPr/>
        <p:txBody>
          <a:bodyPr/>
          <a:lstStyle/>
          <a:p>
            <a:r>
              <a:rPr lang="en-US" dirty="0"/>
              <a:t>FutureNow working team</a:t>
            </a:r>
          </a:p>
        </p:txBody>
      </p:sp>
      <p:sp>
        <p:nvSpPr>
          <p:cNvPr id="55" name="Oval 54">
            <a:extLst>
              <a:ext uri="{FF2B5EF4-FFF2-40B4-BE49-F238E27FC236}">
                <a16:creationId xmlns:a16="http://schemas.microsoft.com/office/drawing/2014/main" id="{963AAF20-B2E4-47B1-A56F-84004F587829}"/>
              </a:ext>
            </a:extLst>
          </p:cNvPr>
          <p:cNvSpPr/>
          <p:nvPr/>
        </p:nvSpPr>
        <p:spPr>
          <a:xfrm>
            <a:off x="4257259" y="925337"/>
            <a:ext cx="629481" cy="629481"/>
          </a:xfrm>
          <a:prstGeom prst="ellipse">
            <a:avLst/>
          </a:prstGeom>
          <a:blipFill dpi="0" rotWithShape="1">
            <a:blip r:embed="rId8" cstate="screen">
              <a:extLst>
                <a:ext uri="{28A0092B-C50C-407E-A947-70E740481C1C}">
                  <a14:useLocalDpi xmlns:a14="http://schemas.microsoft.com/office/drawing/2010/main"/>
                </a:ext>
              </a:extLst>
            </a:blip>
            <a:srcRect/>
            <a:stretch>
              <a:fillRect/>
            </a:stretch>
          </a:blipFill>
          <a:ln w="9525" cap="rnd" cmpd="sng" algn="ctr">
            <a:solidFill>
              <a:srgbClr val="00148C"/>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pic>
        <p:nvPicPr>
          <p:cNvPr id="60" name="Picture 32">
            <a:extLst>
              <a:ext uri="{FF2B5EF4-FFF2-40B4-BE49-F238E27FC236}">
                <a16:creationId xmlns:a16="http://schemas.microsoft.com/office/drawing/2014/main" id="{24C61CB8-A51D-4C3F-8966-1562A4CE2B2C}"/>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tretch>
            <a:fillRect/>
          </a:stretch>
        </p:blipFill>
        <p:spPr bwMode="auto">
          <a:xfrm>
            <a:off x="2542765" y="925337"/>
            <a:ext cx="629481" cy="629481"/>
          </a:xfrm>
          <a:prstGeom prst="ellipse">
            <a:avLst/>
          </a:prstGeom>
          <a:grpFill/>
          <a:ln w="9525" cap="flat" cmpd="sng" algn="ctr">
            <a:solidFill>
              <a:srgbClr val="00148C"/>
            </a:solidFill>
            <a:prstDash val="solid"/>
            <a:round/>
            <a:headEnd type="none" w="med" len="med"/>
            <a:tailEnd type="none" w="med" len="med"/>
          </a:ln>
          <a:extLst/>
        </p:spPr>
      </p:pic>
      <p:sp>
        <p:nvSpPr>
          <p:cNvPr id="62" name="Oval 61">
            <a:extLst>
              <a:ext uri="{FF2B5EF4-FFF2-40B4-BE49-F238E27FC236}">
                <a16:creationId xmlns:a16="http://schemas.microsoft.com/office/drawing/2014/main" id="{2EA177CA-4D51-4F64-9FAA-EBC1108BCF22}"/>
              </a:ext>
            </a:extLst>
          </p:cNvPr>
          <p:cNvSpPr/>
          <p:nvPr/>
        </p:nvSpPr>
        <p:spPr>
          <a:xfrm rot="5400000">
            <a:off x="828271" y="925337"/>
            <a:ext cx="629481" cy="629481"/>
          </a:xfrm>
          <a:prstGeom prst="ellipse">
            <a:avLst/>
          </a:prstGeom>
          <a:blipFill dpi="0" rotWithShape="1">
            <a:blip r:embed="rId10" cstate="screen">
              <a:extLst>
                <a:ext uri="{28A0092B-C50C-407E-A947-70E740481C1C}">
                  <a14:useLocalDpi xmlns:a14="http://schemas.microsoft.com/office/drawing/2010/main"/>
                </a:ext>
              </a:extLst>
            </a:blip>
            <a:srcRect/>
            <a:stretch>
              <a:fillRect/>
            </a:stretch>
          </a:blipFill>
          <a:ln w="9525" cap="rnd" cmpd="sng" algn="ctr">
            <a:solidFill>
              <a:srgbClr val="00148C"/>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4" name="TextBox 63">
            <a:extLst>
              <a:ext uri="{FF2B5EF4-FFF2-40B4-BE49-F238E27FC236}">
                <a16:creationId xmlns:a16="http://schemas.microsoft.com/office/drawing/2014/main" id="{941DD2C9-9346-483B-86BF-4EFFF1CD7750}"/>
              </a:ext>
            </a:extLst>
          </p:cNvPr>
          <p:cNvSpPr txBox="1"/>
          <p:nvPr/>
        </p:nvSpPr>
        <p:spPr>
          <a:xfrm>
            <a:off x="689776" y="1620913"/>
            <a:ext cx="906470" cy="32316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700" b="1" dirty="0">
                <a:solidFill>
                  <a:srgbClr val="55555A"/>
                </a:solidFill>
              </a:rPr>
              <a:t>David Cardoza</a:t>
            </a:r>
          </a:p>
          <a:p>
            <a:pPr algn="ctr"/>
            <a:r>
              <a:rPr lang="en-US" sz="700" dirty="0">
                <a:solidFill>
                  <a:srgbClr val="55555A"/>
                </a:solidFill>
              </a:rPr>
              <a:t>Director – Process </a:t>
            </a:r>
            <a:br>
              <a:rPr lang="en-US" sz="700" dirty="0">
                <a:solidFill>
                  <a:srgbClr val="55555A"/>
                </a:solidFill>
              </a:rPr>
            </a:br>
            <a:r>
              <a:rPr lang="en-US" sz="700" dirty="0">
                <a:solidFill>
                  <a:srgbClr val="55555A"/>
                </a:solidFill>
              </a:rPr>
              <a:t>&amp; Performance</a:t>
            </a:r>
          </a:p>
        </p:txBody>
      </p:sp>
      <p:sp>
        <p:nvSpPr>
          <p:cNvPr id="65" name="TextBox 64">
            <a:extLst>
              <a:ext uri="{FF2B5EF4-FFF2-40B4-BE49-F238E27FC236}">
                <a16:creationId xmlns:a16="http://schemas.microsoft.com/office/drawing/2014/main" id="{941DD2C9-9346-483B-86BF-4EFFF1CD7750}"/>
              </a:ext>
            </a:extLst>
          </p:cNvPr>
          <p:cNvSpPr txBox="1"/>
          <p:nvPr/>
        </p:nvSpPr>
        <p:spPr>
          <a:xfrm>
            <a:off x="2404270" y="1620913"/>
            <a:ext cx="906470" cy="32316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700" b="1" dirty="0">
                <a:solidFill>
                  <a:srgbClr val="55555A"/>
                </a:solidFill>
              </a:rPr>
              <a:t>Sonny Anand</a:t>
            </a:r>
          </a:p>
          <a:p>
            <a:pPr algn="ctr"/>
            <a:r>
              <a:rPr lang="en-US" sz="700" dirty="0">
                <a:solidFill>
                  <a:srgbClr val="55555A"/>
                </a:solidFill>
              </a:rPr>
              <a:t>Director – Resource </a:t>
            </a:r>
            <a:br>
              <a:rPr lang="en-US" sz="700" dirty="0">
                <a:solidFill>
                  <a:srgbClr val="55555A"/>
                </a:solidFill>
              </a:rPr>
            </a:br>
            <a:r>
              <a:rPr lang="en-US" sz="700" dirty="0">
                <a:solidFill>
                  <a:srgbClr val="55555A"/>
                </a:solidFill>
              </a:rPr>
              <a:t>Planning</a:t>
            </a:r>
          </a:p>
        </p:txBody>
      </p:sp>
      <p:sp>
        <p:nvSpPr>
          <p:cNvPr id="121" name="TextBox 120">
            <a:extLst>
              <a:ext uri="{FF2B5EF4-FFF2-40B4-BE49-F238E27FC236}">
                <a16:creationId xmlns:a16="http://schemas.microsoft.com/office/drawing/2014/main" id="{579085BB-F127-40A6-8B20-3E8216DBAE3C}"/>
              </a:ext>
            </a:extLst>
          </p:cNvPr>
          <p:cNvSpPr txBox="1"/>
          <p:nvPr/>
        </p:nvSpPr>
        <p:spPr>
          <a:xfrm>
            <a:off x="4118764" y="1620913"/>
            <a:ext cx="906470" cy="30008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700" b="1" dirty="0">
                <a:solidFill>
                  <a:srgbClr val="55555A"/>
                </a:solidFill>
              </a:rPr>
              <a:t>Matt Reilly</a:t>
            </a:r>
          </a:p>
          <a:p>
            <a:pPr algn="ctr"/>
            <a:r>
              <a:rPr lang="en-US" sz="700" dirty="0">
                <a:solidFill>
                  <a:srgbClr val="55555A"/>
                </a:solidFill>
              </a:rPr>
              <a:t>Manager Portfolio Controls</a:t>
            </a:r>
          </a:p>
        </p:txBody>
      </p:sp>
      <p:sp>
        <p:nvSpPr>
          <p:cNvPr id="115" name="Oval 114">
            <a:extLst>
              <a:ext uri="{FF2B5EF4-FFF2-40B4-BE49-F238E27FC236}">
                <a16:creationId xmlns:a16="http://schemas.microsoft.com/office/drawing/2014/main" id="{963AAF20-B2E4-47B1-A56F-84004F587829}"/>
              </a:ext>
            </a:extLst>
          </p:cNvPr>
          <p:cNvSpPr/>
          <p:nvPr/>
        </p:nvSpPr>
        <p:spPr>
          <a:xfrm>
            <a:off x="2542765" y="2143185"/>
            <a:ext cx="629481" cy="629481"/>
          </a:xfrm>
          <a:prstGeom prst="ellipse">
            <a:avLst/>
          </a:prstGeom>
          <a:noFill/>
          <a:ln w="9525" cap="rnd" cmpd="sng" algn="ctr">
            <a:solidFill>
              <a:srgbClr val="00148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16" name="Oval 115">
            <a:extLst>
              <a:ext uri="{FF2B5EF4-FFF2-40B4-BE49-F238E27FC236}">
                <a16:creationId xmlns:a16="http://schemas.microsoft.com/office/drawing/2014/main" id="{963AAF20-B2E4-47B1-A56F-84004F587829}"/>
              </a:ext>
            </a:extLst>
          </p:cNvPr>
          <p:cNvSpPr/>
          <p:nvPr/>
        </p:nvSpPr>
        <p:spPr>
          <a:xfrm>
            <a:off x="4257259" y="2143185"/>
            <a:ext cx="629481" cy="629481"/>
          </a:xfrm>
          <a:prstGeom prst="ellipse">
            <a:avLst/>
          </a:prstGeom>
          <a:blipFill dpi="0" rotWithShape="1">
            <a:blip r:embed="rId11" cstate="screen">
              <a:extLst>
                <a:ext uri="{28A0092B-C50C-407E-A947-70E740481C1C}">
                  <a14:useLocalDpi xmlns:a14="http://schemas.microsoft.com/office/drawing/2010/main"/>
                </a:ext>
              </a:extLst>
            </a:blip>
            <a:srcRect/>
            <a:stretch>
              <a:fillRect/>
            </a:stretch>
          </a:blipFill>
          <a:ln w="9525" cap="rnd" cmpd="sng" algn="ctr">
            <a:solidFill>
              <a:srgbClr val="00148C"/>
            </a:solid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pic>
        <p:nvPicPr>
          <p:cNvPr id="63" name="Picture 32">
            <a:extLst>
              <a:ext uri="{FF2B5EF4-FFF2-40B4-BE49-F238E27FC236}">
                <a16:creationId xmlns:a16="http://schemas.microsoft.com/office/drawing/2014/main" id="{7024F7DA-E8D9-40EE-9423-837B4DB69C1D}"/>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tretch>
            <a:fillRect/>
          </a:stretch>
        </p:blipFill>
        <p:spPr bwMode="auto">
          <a:xfrm>
            <a:off x="832872" y="2143185"/>
            <a:ext cx="629481" cy="629481"/>
          </a:xfrm>
          <a:prstGeom prst="ellipse">
            <a:avLst/>
          </a:prstGeom>
          <a:grpFill/>
          <a:ln w="9525" cap="flat" cmpd="sng" algn="ctr">
            <a:solidFill>
              <a:srgbClr val="00148C"/>
            </a:solidFill>
            <a:prstDash val="solid"/>
            <a:round/>
            <a:headEnd type="none" w="med" len="med"/>
            <a:tailEnd type="none" w="med" len="med"/>
          </a:ln>
          <a:extLst/>
        </p:spPr>
      </p:pic>
      <p:sp>
        <p:nvSpPr>
          <p:cNvPr id="122" name="TextBox 121">
            <a:extLst>
              <a:ext uri="{FF2B5EF4-FFF2-40B4-BE49-F238E27FC236}">
                <a16:creationId xmlns:a16="http://schemas.microsoft.com/office/drawing/2014/main" id="{8F56F396-DC10-4CF7-80DB-C1C8C5213896}"/>
              </a:ext>
            </a:extLst>
          </p:cNvPr>
          <p:cNvSpPr txBox="1"/>
          <p:nvPr/>
        </p:nvSpPr>
        <p:spPr>
          <a:xfrm>
            <a:off x="694377" y="2838761"/>
            <a:ext cx="906470" cy="30008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700" b="1" dirty="0">
                <a:solidFill>
                  <a:srgbClr val="55555A"/>
                </a:solidFill>
              </a:rPr>
              <a:t>Matt Haering</a:t>
            </a:r>
          </a:p>
          <a:p>
            <a:pPr algn="ctr"/>
            <a:r>
              <a:rPr lang="en-US" sz="700" dirty="0">
                <a:solidFill>
                  <a:srgbClr val="55555A"/>
                </a:solidFill>
              </a:rPr>
              <a:t>Asset Management Engineer</a:t>
            </a:r>
          </a:p>
        </p:txBody>
      </p:sp>
      <p:sp>
        <p:nvSpPr>
          <p:cNvPr id="70" name="TextBox 69">
            <a:extLst>
              <a:ext uri="{FF2B5EF4-FFF2-40B4-BE49-F238E27FC236}">
                <a16:creationId xmlns:a16="http://schemas.microsoft.com/office/drawing/2014/main" id="{941DD2C9-9346-483B-86BF-4EFFF1CD7750}"/>
              </a:ext>
            </a:extLst>
          </p:cNvPr>
          <p:cNvSpPr txBox="1"/>
          <p:nvPr/>
        </p:nvSpPr>
        <p:spPr>
          <a:xfrm>
            <a:off x="2404270" y="2838761"/>
            <a:ext cx="906470" cy="30008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700" b="1" dirty="0">
                <a:solidFill>
                  <a:srgbClr val="55555A"/>
                </a:solidFill>
              </a:rPr>
              <a:t>Michael Falls</a:t>
            </a:r>
          </a:p>
          <a:p>
            <a:pPr algn="ctr"/>
            <a:r>
              <a:rPr lang="en-US" sz="700" dirty="0">
                <a:solidFill>
                  <a:srgbClr val="55555A"/>
                </a:solidFill>
              </a:rPr>
              <a:t>Asset Management</a:t>
            </a:r>
          </a:p>
        </p:txBody>
      </p:sp>
      <p:sp>
        <p:nvSpPr>
          <p:cNvPr id="71" name="TextBox 70">
            <a:extLst>
              <a:ext uri="{FF2B5EF4-FFF2-40B4-BE49-F238E27FC236}">
                <a16:creationId xmlns:a16="http://schemas.microsoft.com/office/drawing/2014/main" id="{941DD2C9-9346-483B-86BF-4EFFF1CD7750}"/>
              </a:ext>
            </a:extLst>
          </p:cNvPr>
          <p:cNvSpPr txBox="1"/>
          <p:nvPr/>
        </p:nvSpPr>
        <p:spPr>
          <a:xfrm>
            <a:off x="4118764" y="2838761"/>
            <a:ext cx="906470" cy="30008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r>
              <a:rPr lang="en-US" sz="700" b="1" dirty="0">
                <a:solidFill>
                  <a:srgbClr val="55555A"/>
                </a:solidFill>
              </a:rPr>
              <a:t>Vikas Kadam</a:t>
            </a:r>
          </a:p>
          <a:p>
            <a:pPr algn="ctr"/>
            <a:r>
              <a:rPr lang="en-US" sz="700" dirty="0">
                <a:solidFill>
                  <a:srgbClr val="55555A"/>
                </a:solidFill>
              </a:rPr>
              <a:t>Enterprise Architect</a:t>
            </a:r>
          </a:p>
        </p:txBody>
      </p:sp>
      <p:sp>
        <p:nvSpPr>
          <p:cNvPr id="114" name="TextBox 113">
            <a:extLst>
              <a:ext uri="{FF2B5EF4-FFF2-40B4-BE49-F238E27FC236}">
                <a16:creationId xmlns:a16="http://schemas.microsoft.com/office/drawing/2014/main" id="{941DD2C9-9346-483B-86BF-4EFFF1CD7750}"/>
              </a:ext>
            </a:extLst>
          </p:cNvPr>
          <p:cNvSpPr txBox="1"/>
          <p:nvPr/>
        </p:nvSpPr>
        <p:spPr>
          <a:xfrm>
            <a:off x="2404270" y="4187384"/>
            <a:ext cx="906470" cy="32316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700" b="1" dirty="0">
                <a:solidFill>
                  <a:srgbClr val="55555A"/>
                </a:solidFill>
              </a:rPr>
              <a:t>Tristan Mallet</a:t>
            </a:r>
          </a:p>
          <a:p>
            <a:pPr algn="ctr"/>
            <a:r>
              <a:rPr lang="en-US" sz="700" dirty="0">
                <a:solidFill>
                  <a:srgbClr val="55555A"/>
                </a:solidFill>
              </a:rPr>
              <a:t>Gamma Associate Director</a:t>
            </a:r>
          </a:p>
        </p:txBody>
      </p:sp>
      <p:sp>
        <p:nvSpPr>
          <p:cNvPr id="130" name="Oval 129">
            <a:extLst>
              <a:ext uri="{FF2B5EF4-FFF2-40B4-BE49-F238E27FC236}">
                <a16:creationId xmlns:a16="http://schemas.microsoft.com/office/drawing/2014/main" id="{963AAF20-B2E4-47B1-A56F-84004F587829}"/>
              </a:ext>
            </a:extLst>
          </p:cNvPr>
          <p:cNvSpPr>
            <a:spLocks noChangeAspect="1"/>
          </p:cNvSpPr>
          <p:nvPr/>
        </p:nvSpPr>
        <p:spPr>
          <a:xfrm>
            <a:off x="2542765" y="3491808"/>
            <a:ext cx="629481" cy="629481"/>
          </a:xfrm>
          <a:prstGeom prst="ellipse">
            <a:avLst/>
          </a:prstGeom>
          <a:blipFill dpi="0" rotWithShape="1">
            <a:blip r:embed="rId13" cstate="screen">
              <a:extLst>
                <a:ext uri="{28A0092B-C50C-407E-A947-70E740481C1C}">
                  <a14:useLocalDpi xmlns:a14="http://schemas.microsoft.com/office/drawing/2010/main"/>
                </a:ext>
              </a:extLst>
            </a:blip>
            <a:srcRect/>
            <a:stretch>
              <a:fillRect/>
            </a:stretch>
          </a:blipFill>
          <a:ln w="9525" cap="rnd" cmpd="sng" algn="ctr">
            <a:solidFill>
              <a:srgbClr val="00BEB4"/>
            </a:solid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26" name="TextBox 125">
            <a:extLst>
              <a:ext uri="{FF2B5EF4-FFF2-40B4-BE49-F238E27FC236}">
                <a16:creationId xmlns:a16="http://schemas.microsoft.com/office/drawing/2014/main" id="{98B0C623-E5AC-492B-976A-1307CA15AD40}"/>
              </a:ext>
            </a:extLst>
          </p:cNvPr>
          <p:cNvSpPr txBox="1"/>
          <p:nvPr/>
        </p:nvSpPr>
        <p:spPr>
          <a:xfrm>
            <a:off x="694377" y="4187384"/>
            <a:ext cx="906470" cy="21544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700" b="1" dirty="0">
                <a:solidFill>
                  <a:srgbClr val="55555A"/>
                </a:solidFill>
              </a:rPr>
              <a:t>Nick Lucking</a:t>
            </a:r>
          </a:p>
          <a:p>
            <a:pPr algn="ctr"/>
            <a:r>
              <a:rPr lang="en-US" sz="700" dirty="0">
                <a:solidFill>
                  <a:srgbClr val="55555A"/>
                </a:solidFill>
              </a:rPr>
              <a:t>Venture CTO</a:t>
            </a:r>
          </a:p>
        </p:txBody>
      </p:sp>
      <p:pic>
        <p:nvPicPr>
          <p:cNvPr id="136" name="Picture 32">
            <a:extLst>
              <a:ext uri="{FF2B5EF4-FFF2-40B4-BE49-F238E27FC236}">
                <a16:creationId xmlns:a16="http://schemas.microsoft.com/office/drawing/2014/main" id="{B88B30E4-E169-4DDB-B8E9-0B1C75E19D85}"/>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tretch>
            <a:fillRect/>
          </a:stretch>
        </p:blipFill>
        <p:spPr bwMode="auto">
          <a:xfrm>
            <a:off x="832872" y="3491808"/>
            <a:ext cx="629481" cy="629481"/>
          </a:xfrm>
          <a:prstGeom prst="ellipse">
            <a:avLst/>
          </a:prstGeom>
          <a:grpFill/>
          <a:ln w="9525" cap="flat" cmpd="sng" algn="ctr">
            <a:solidFill>
              <a:srgbClr val="00BEB4"/>
            </a:solidFill>
            <a:prstDash val="solid"/>
            <a:round/>
            <a:headEnd type="none" w="med" len="med"/>
            <a:tailEnd type="none" w="med" len="med"/>
          </a:ln>
          <a:extLst/>
        </p:spPr>
      </p:pic>
      <p:sp>
        <p:nvSpPr>
          <p:cNvPr id="129" name="TextBox 128">
            <a:extLst>
              <a:ext uri="{FF2B5EF4-FFF2-40B4-BE49-F238E27FC236}">
                <a16:creationId xmlns:a16="http://schemas.microsoft.com/office/drawing/2014/main" id="{C8957D1B-8829-406E-A664-990716C52FE0}"/>
              </a:ext>
            </a:extLst>
          </p:cNvPr>
          <p:cNvSpPr txBox="1"/>
          <p:nvPr/>
        </p:nvSpPr>
        <p:spPr>
          <a:xfrm>
            <a:off x="5833258" y="4116360"/>
            <a:ext cx="906470" cy="21544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700" b="1" dirty="0">
                <a:solidFill>
                  <a:srgbClr val="55555A"/>
                </a:solidFill>
              </a:rPr>
              <a:t>Anmol Pareek</a:t>
            </a:r>
          </a:p>
          <a:p>
            <a:pPr algn="ctr"/>
            <a:r>
              <a:rPr lang="en-US" sz="700" dirty="0">
                <a:solidFill>
                  <a:srgbClr val="55555A"/>
                </a:solidFill>
              </a:rPr>
              <a:t>Platinion Architect</a:t>
            </a:r>
          </a:p>
        </p:txBody>
      </p:sp>
      <p:pic>
        <p:nvPicPr>
          <p:cNvPr id="137" name="Picture 32">
            <a:extLst>
              <a:ext uri="{FF2B5EF4-FFF2-40B4-BE49-F238E27FC236}">
                <a16:creationId xmlns:a16="http://schemas.microsoft.com/office/drawing/2014/main" id="{98D4DC53-8760-430C-9D90-C8B2E6FF2220}"/>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tretch>
            <a:fillRect/>
          </a:stretch>
        </p:blipFill>
        <p:spPr bwMode="auto">
          <a:xfrm>
            <a:off x="5971752" y="3420784"/>
            <a:ext cx="629481" cy="629481"/>
          </a:xfrm>
          <a:prstGeom prst="ellipse">
            <a:avLst/>
          </a:prstGeom>
          <a:grpFill/>
          <a:ln w="9525" cap="flat" cmpd="sng" algn="ctr">
            <a:solidFill>
              <a:srgbClr val="00BEB4"/>
            </a:solidFill>
            <a:prstDash val="solid"/>
            <a:round/>
            <a:headEnd type="none" w="med" len="med"/>
            <a:tailEnd type="none" w="med" len="med"/>
          </a:ln>
          <a:extLst/>
        </p:spPr>
      </p:pic>
      <p:sp>
        <p:nvSpPr>
          <p:cNvPr id="127" name="TextBox 126">
            <a:extLst>
              <a:ext uri="{FF2B5EF4-FFF2-40B4-BE49-F238E27FC236}">
                <a16:creationId xmlns:a16="http://schemas.microsoft.com/office/drawing/2014/main" id="{B51590E8-62C9-42BF-93FD-648D5089D853}"/>
              </a:ext>
            </a:extLst>
          </p:cNvPr>
          <p:cNvSpPr txBox="1"/>
          <p:nvPr/>
        </p:nvSpPr>
        <p:spPr>
          <a:xfrm>
            <a:off x="4118765" y="4116360"/>
            <a:ext cx="906470" cy="30008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700" b="1" dirty="0">
                <a:solidFill>
                  <a:srgbClr val="55555A"/>
                </a:solidFill>
              </a:rPr>
              <a:t>Nalin Mello</a:t>
            </a:r>
          </a:p>
          <a:p>
            <a:pPr algn="ctr"/>
            <a:r>
              <a:rPr lang="en-US" sz="700" dirty="0">
                <a:solidFill>
                  <a:srgbClr val="55555A"/>
                </a:solidFill>
              </a:rPr>
              <a:t>DV Senior Engineer</a:t>
            </a:r>
          </a:p>
        </p:txBody>
      </p:sp>
      <p:pic>
        <p:nvPicPr>
          <p:cNvPr id="138" name="Picture 32">
            <a:extLst>
              <a:ext uri="{FF2B5EF4-FFF2-40B4-BE49-F238E27FC236}">
                <a16:creationId xmlns:a16="http://schemas.microsoft.com/office/drawing/2014/main" id="{D38FDFE8-E720-467E-812A-408B959B1E4F}"/>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tretch>
            <a:fillRect/>
          </a:stretch>
        </p:blipFill>
        <p:spPr bwMode="auto">
          <a:xfrm>
            <a:off x="4257259" y="3420784"/>
            <a:ext cx="629481" cy="629481"/>
          </a:xfrm>
          <a:prstGeom prst="ellipse">
            <a:avLst/>
          </a:prstGeom>
          <a:grpFill/>
          <a:ln w="9525" cap="flat" cmpd="sng" algn="ctr">
            <a:solidFill>
              <a:srgbClr val="00BEB4"/>
            </a:solidFill>
            <a:prstDash val="solid"/>
            <a:round/>
            <a:headEnd type="none" w="med" len="med"/>
            <a:tailEnd type="none" w="med" len="med"/>
          </a:ln>
          <a:extLst/>
        </p:spPr>
      </p:pic>
      <p:sp>
        <p:nvSpPr>
          <p:cNvPr id="128" name="TextBox 127">
            <a:extLst>
              <a:ext uri="{FF2B5EF4-FFF2-40B4-BE49-F238E27FC236}">
                <a16:creationId xmlns:a16="http://schemas.microsoft.com/office/drawing/2014/main" id="{7D7DB5AD-6190-4A90-88B3-92FB566677A0}"/>
              </a:ext>
            </a:extLst>
          </p:cNvPr>
          <p:cNvSpPr txBox="1"/>
          <p:nvPr/>
        </p:nvSpPr>
        <p:spPr>
          <a:xfrm>
            <a:off x="7547751" y="4121950"/>
            <a:ext cx="906470" cy="32316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700" b="1" dirty="0">
                <a:solidFill>
                  <a:srgbClr val="55555A"/>
                </a:solidFill>
              </a:rPr>
              <a:t>Mischella Jayachandran</a:t>
            </a:r>
          </a:p>
          <a:p>
            <a:pPr algn="ctr"/>
            <a:r>
              <a:rPr lang="en-US" sz="700" dirty="0">
                <a:solidFill>
                  <a:srgbClr val="55555A"/>
                </a:solidFill>
              </a:rPr>
              <a:t>Platinion Architect</a:t>
            </a:r>
          </a:p>
        </p:txBody>
      </p:sp>
      <p:pic>
        <p:nvPicPr>
          <p:cNvPr id="139" name="Picture 32">
            <a:extLst>
              <a:ext uri="{FF2B5EF4-FFF2-40B4-BE49-F238E27FC236}">
                <a16:creationId xmlns:a16="http://schemas.microsoft.com/office/drawing/2014/main" id="{3F05AFAF-B612-42C9-8772-04032C27E17A}"/>
              </a:ext>
            </a:extLst>
          </p:cNvPr>
          <p:cNvPicPr>
            <a:picLocks noChangeAspect="1" noChangeArrowheads="1"/>
          </p:cNvPicPr>
          <p:nvPr/>
        </p:nvPicPr>
        <p:blipFill>
          <a:blip r:embed="rId17" cstate="screen">
            <a:extLst>
              <a:ext uri="{28A0092B-C50C-407E-A947-70E740481C1C}">
                <a14:useLocalDpi xmlns:a14="http://schemas.microsoft.com/office/drawing/2010/main"/>
              </a:ext>
            </a:extLst>
          </a:blip>
          <a:stretch>
            <a:fillRect/>
          </a:stretch>
        </p:blipFill>
        <p:spPr bwMode="auto">
          <a:xfrm>
            <a:off x="7686245" y="3426374"/>
            <a:ext cx="629481" cy="629481"/>
          </a:xfrm>
          <a:prstGeom prst="ellipse">
            <a:avLst/>
          </a:prstGeom>
          <a:grpFill/>
          <a:ln w="9525" cap="flat" cmpd="sng" algn="ctr">
            <a:solidFill>
              <a:srgbClr val="00BEB4"/>
            </a:solidFill>
            <a:prstDash val="solid"/>
            <a:round/>
            <a:headEnd type="none" w="med" len="med"/>
            <a:tailEnd type="none" w="med" len="med"/>
          </a:ln>
          <a:extLst/>
        </p:spPr>
      </p:pic>
      <p:grpSp>
        <p:nvGrpSpPr>
          <p:cNvPr id="18" name="Group 17"/>
          <p:cNvGrpSpPr/>
          <p:nvPr/>
        </p:nvGrpSpPr>
        <p:grpSpPr>
          <a:xfrm>
            <a:off x="3710043" y="4705011"/>
            <a:ext cx="1858155" cy="183898"/>
            <a:chOff x="1355282" y="4744744"/>
            <a:chExt cx="1858155" cy="183898"/>
          </a:xfrm>
        </p:grpSpPr>
        <p:sp>
          <p:nvSpPr>
            <p:cNvPr id="145" name="TextBox 144"/>
            <p:cNvSpPr txBox="1"/>
            <p:nvPr/>
          </p:nvSpPr>
          <p:spPr>
            <a:xfrm>
              <a:off x="1601472" y="4770905"/>
              <a:ext cx="669197" cy="131575"/>
            </a:xfrm>
            <a:prstGeom prst="rect">
              <a:avLst/>
            </a:prstGeom>
            <a:noFill/>
          </p:spPr>
          <p:txBody>
            <a:bodyPr wrap="square" lIns="0" tIns="0" rIns="0" bIns="0" rtlCol="0" anchor="ctr">
              <a:noAutofit/>
            </a:bodyPr>
            <a:lstStyle/>
            <a:p>
              <a:pPr>
                <a:lnSpc>
                  <a:spcPct val="95000"/>
                </a:lnSpc>
              </a:pPr>
              <a:r>
                <a:rPr lang="en-US" sz="750" b="1" dirty="0">
                  <a:solidFill>
                    <a:srgbClr val="435365"/>
                  </a:solidFill>
                </a:rPr>
                <a:t>National Grid</a:t>
              </a:r>
            </a:p>
          </p:txBody>
        </p:sp>
        <p:sp>
          <p:nvSpPr>
            <p:cNvPr id="146" name="TextBox 145">
              <a:extLst>
                <a:ext uri="{FF2B5EF4-FFF2-40B4-BE49-F238E27FC236}">
                  <a16:creationId xmlns:a16="http://schemas.microsoft.com/office/drawing/2014/main" id="{59AA3F6F-A975-46C1-950E-5C3C92C64BED}"/>
                </a:ext>
              </a:extLst>
            </p:cNvPr>
            <p:cNvSpPr txBox="1"/>
            <p:nvPr/>
          </p:nvSpPr>
          <p:spPr>
            <a:xfrm>
              <a:off x="2719803" y="4770905"/>
              <a:ext cx="493634" cy="131575"/>
            </a:xfrm>
            <a:prstGeom prst="rect">
              <a:avLst/>
            </a:prstGeom>
            <a:noFill/>
          </p:spPr>
          <p:txBody>
            <a:bodyPr wrap="square" lIns="0" tIns="0" rIns="0" bIns="0" rtlCol="0" anchor="ctr">
              <a:noAutofit/>
            </a:bodyPr>
            <a:lstStyle/>
            <a:p>
              <a:pPr>
                <a:lnSpc>
                  <a:spcPct val="95000"/>
                </a:lnSpc>
              </a:pPr>
              <a:r>
                <a:rPr lang="en-US" sz="750" b="1" dirty="0">
                  <a:solidFill>
                    <a:srgbClr val="435365"/>
                  </a:solidFill>
                </a:rPr>
                <a:t>BCGDV</a:t>
              </a:r>
            </a:p>
          </p:txBody>
        </p:sp>
        <p:sp>
          <p:nvSpPr>
            <p:cNvPr id="147" name="Oval 146">
              <a:extLst>
                <a:ext uri="{FF2B5EF4-FFF2-40B4-BE49-F238E27FC236}">
                  <a16:creationId xmlns:a16="http://schemas.microsoft.com/office/drawing/2014/main" id="{1CA491C5-AF87-4590-98E8-912CB01ACFA5}"/>
                </a:ext>
              </a:extLst>
            </p:cNvPr>
            <p:cNvSpPr/>
            <p:nvPr/>
          </p:nvSpPr>
          <p:spPr>
            <a:xfrm flipH="1">
              <a:off x="2473612" y="4744744"/>
              <a:ext cx="183898" cy="183898"/>
            </a:xfrm>
            <a:prstGeom prst="ellipse">
              <a:avLst/>
            </a:prstGeom>
            <a:noFill/>
            <a:ln w="9525" cap="rnd" cmpd="sng" algn="ctr">
              <a:solidFill>
                <a:srgbClr val="00BEB4"/>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48" name="Oval 147">
              <a:extLst>
                <a:ext uri="{FF2B5EF4-FFF2-40B4-BE49-F238E27FC236}">
                  <a16:creationId xmlns:a16="http://schemas.microsoft.com/office/drawing/2014/main" id="{670F15FF-B741-4CB5-924A-DD69DB8416EB}"/>
                </a:ext>
              </a:extLst>
            </p:cNvPr>
            <p:cNvSpPr/>
            <p:nvPr/>
          </p:nvSpPr>
          <p:spPr>
            <a:xfrm flipH="1">
              <a:off x="1355282" y="4744744"/>
              <a:ext cx="183898" cy="183898"/>
            </a:xfrm>
            <a:prstGeom prst="ellipse">
              <a:avLst/>
            </a:prstGeom>
            <a:noFill/>
            <a:ln w="9525" cap="rnd" cmpd="sng" algn="ctr">
              <a:solidFill>
                <a:srgbClr val="00148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sp>
        <p:nvSpPr>
          <p:cNvPr id="125" name="TextBox 124">
            <a:extLst>
              <a:ext uri="{FF2B5EF4-FFF2-40B4-BE49-F238E27FC236}">
                <a16:creationId xmlns:a16="http://schemas.microsoft.com/office/drawing/2014/main" id="{5FE3531B-B4CE-4CEF-8850-6C3D01BF7403}"/>
              </a:ext>
            </a:extLst>
          </p:cNvPr>
          <p:cNvSpPr txBox="1"/>
          <p:nvPr/>
        </p:nvSpPr>
        <p:spPr>
          <a:xfrm>
            <a:off x="7547751" y="1618126"/>
            <a:ext cx="906470" cy="30008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700" b="1" dirty="0">
                <a:solidFill>
                  <a:srgbClr val="55555A"/>
                </a:solidFill>
              </a:rPr>
              <a:t>Matthew Sundberg </a:t>
            </a:r>
          </a:p>
          <a:p>
            <a:pPr algn="ctr"/>
            <a:r>
              <a:rPr lang="en-US" sz="700" dirty="0">
                <a:solidFill>
                  <a:srgbClr val="55555A"/>
                </a:solidFill>
              </a:rPr>
              <a:t>Principal</a:t>
            </a:r>
          </a:p>
        </p:txBody>
      </p:sp>
      <p:sp>
        <p:nvSpPr>
          <p:cNvPr id="120" name="TextBox 119">
            <a:extLst>
              <a:ext uri="{FF2B5EF4-FFF2-40B4-BE49-F238E27FC236}">
                <a16:creationId xmlns:a16="http://schemas.microsoft.com/office/drawing/2014/main" id="{8B1496D4-7A00-4D43-809A-CB3D296D450A}"/>
              </a:ext>
            </a:extLst>
          </p:cNvPr>
          <p:cNvSpPr txBox="1"/>
          <p:nvPr/>
        </p:nvSpPr>
        <p:spPr>
          <a:xfrm>
            <a:off x="7547751" y="2838761"/>
            <a:ext cx="906470" cy="21544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700" b="1" dirty="0">
                <a:solidFill>
                  <a:srgbClr val="55555A"/>
                </a:solidFill>
              </a:rPr>
              <a:t>Alejandro Fernandez</a:t>
            </a:r>
          </a:p>
          <a:p>
            <a:pPr algn="ctr"/>
            <a:r>
              <a:rPr lang="en-US" sz="700" dirty="0">
                <a:solidFill>
                  <a:srgbClr val="55555A"/>
                </a:solidFill>
              </a:rPr>
              <a:t>Consultant</a:t>
            </a:r>
          </a:p>
        </p:txBody>
      </p:sp>
      <p:pic>
        <p:nvPicPr>
          <p:cNvPr id="135" name="Picture 32">
            <a:extLst>
              <a:ext uri="{FF2B5EF4-FFF2-40B4-BE49-F238E27FC236}">
                <a16:creationId xmlns:a16="http://schemas.microsoft.com/office/drawing/2014/main" id="{A0071A29-8D1D-4594-B687-6BA6A82A6883}"/>
              </a:ext>
            </a:extLst>
          </p:cNvPr>
          <p:cNvPicPr>
            <a:picLocks noChangeAspect="1" noChangeArrowheads="1"/>
          </p:cNvPicPr>
          <p:nvPr/>
        </p:nvPicPr>
        <p:blipFill rotWithShape="1">
          <a:blip r:embed="rId18" cstate="screen">
            <a:extLst>
              <a:ext uri="{28A0092B-C50C-407E-A947-70E740481C1C}">
                <a14:useLocalDpi xmlns:a14="http://schemas.microsoft.com/office/drawing/2010/main"/>
              </a:ext>
            </a:extLst>
          </a:blip>
          <a:srcRect/>
          <a:stretch/>
        </p:blipFill>
        <p:spPr bwMode="auto">
          <a:xfrm>
            <a:off x="7686245" y="925337"/>
            <a:ext cx="629481" cy="629481"/>
          </a:xfrm>
          <a:prstGeom prst="ellipse">
            <a:avLst/>
          </a:prstGeom>
          <a:grpFill/>
          <a:ln w="9525" cap="flat" cmpd="sng" algn="ctr">
            <a:solidFill>
              <a:srgbClr val="00BEB4"/>
            </a:solidFill>
            <a:prstDash val="solid"/>
            <a:round/>
            <a:headEnd type="none" w="med" len="med"/>
            <a:tailEnd type="none" w="med" len="med"/>
          </a:ln>
          <a:extLst/>
        </p:spPr>
      </p:pic>
      <p:pic>
        <p:nvPicPr>
          <p:cNvPr id="53" name="Picture 32">
            <a:extLst>
              <a:ext uri="{FF2B5EF4-FFF2-40B4-BE49-F238E27FC236}">
                <a16:creationId xmlns:a16="http://schemas.microsoft.com/office/drawing/2014/main" id="{BB518290-C701-443F-96D4-93CA442C7805}"/>
              </a:ext>
            </a:extLst>
          </p:cNvPr>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a:stretch/>
        </p:blipFill>
        <p:spPr bwMode="auto">
          <a:xfrm>
            <a:off x="7686245" y="2143185"/>
            <a:ext cx="629481" cy="629481"/>
          </a:xfrm>
          <a:prstGeom prst="ellipse">
            <a:avLst/>
          </a:prstGeom>
          <a:grpFill/>
          <a:ln w="9525" cap="flat" cmpd="sng" algn="ctr">
            <a:solidFill>
              <a:srgbClr val="00BEB4"/>
            </a:solidFill>
            <a:prstDash val="solid"/>
            <a:round/>
            <a:headEnd type="none" w="med" len="med"/>
            <a:tailEnd type="none" w="med" len="med"/>
          </a:ln>
          <a:extLst/>
        </p:spPr>
      </p:pic>
      <p:sp>
        <p:nvSpPr>
          <p:cNvPr id="59" name="Oval 58">
            <a:extLst>
              <a:ext uri="{FF2B5EF4-FFF2-40B4-BE49-F238E27FC236}">
                <a16:creationId xmlns:a16="http://schemas.microsoft.com/office/drawing/2014/main" id="{EC898963-4A6C-478F-B125-E4A06D75F354}"/>
              </a:ext>
            </a:extLst>
          </p:cNvPr>
          <p:cNvSpPr/>
          <p:nvPr/>
        </p:nvSpPr>
        <p:spPr>
          <a:xfrm>
            <a:off x="5971752" y="2143185"/>
            <a:ext cx="629481" cy="629481"/>
          </a:xfrm>
          <a:prstGeom prst="ellipse">
            <a:avLst/>
          </a:prstGeom>
          <a:blipFill dpi="0" rotWithShape="1">
            <a:blip r:embed="rId20">
              <a:extLst>
                <a:ext uri="{28A0092B-C50C-407E-A947-70E740481C1C}">
                  <a14:useLocalDpi xmlns:a14="http://schemas.microsoft.com/office/drawing/2010/main" val="0"/>
                </a:ext>
              </a:extLst>
            </a:blip>
            <a:srcRect/>
            <a:stretch>
              <a:fillRect/>
            </a:stretch>
          </a:blipFill>
          <a:ln w="9525" cap="rnd" cmpd="sng" algn="ctr">
            <a:solidFill>
              <a:srgbClr val="00148C"/>
            </a:solidFill>
            <a:prstDash val="solid"/>
            <a:round/>
            <a:headEnd type="none" w="med" len="med"/>
            <a:tailEnd type="none" w="med" len="me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1" name="TextBox 60">
            <a:extLst>
              <a:ext uri="{FF2B5EF4-FFF2-40B4-BE49-F238E27FC236}">
                <a16:creationId xmlns:a16="http://schemas.microsoft.com/office/drawing/2014/main" id="{267CDF13-B64B-466F-A31B-43CE6E0E887D}"/>
              </a:ext>
            </a:extLst>
          </p:cNvPr>
          <p:cNvSpPr txBox="1"/>
          <p:nvPr/>
        </p:nvSpPr>
        <p:spPr>
          <a:xfrm>
            <a:off x="5842461" y="2838761"/>
            <a:ext cx="888064" cy="21544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r>
              <a:rPr lang="en-US" sz="700" b="1" dirty="0">
                <a:solidFill>
                  <a:srgbClr val="55555A"/>
                </a:solidFill>
              </a:rPr>
              <a:t>Dan White</a:t>
            </a:r>
          </a:p>
          <a:p>
            <a:pPr algn="ctr"/>
            <a:r>
              <a:rPr lang="en-US" sz="700" dirty="0">
                <a:solidFill>
                  <a:srgbClr val="55555A"/>
                </a:solidFill>
              </a:rPr>
              <a:t>National Grid</a:t>
            </a:r>
            <a:br>
              <a:rPr lang="en-US" sz="700" dirty="0">
                <a:solidFill>
                  <a:srgbClr val="55555A"/>
                </a:solidFill>
              </a:rPr>
            </a:br>
            <a:r>
              <a:rPr lang="en-US" sz="700" dirty="0">
                <a:solidFill>
                  <a:srgbClr val="55555A"/>
                </a:solidFill>
              </a:rPr>
              <a:t>Partners</a:t>
            </a:r>
          </a:p>
        </p:txBody>
      </p:sp>
      <p:sp>
        <p:nvSpPr>
          <p:cNvPr id="119" name="TextBox 118">
            <a:extLst>
              <a:ext uri="{FF2B5EF4-FFF2-40B4-BE49-F238E27FC236}">
                <a16:creationId xmlns:a16="http://schemas.microsoft.com/office/drawing/2014/main" id="{087A2E4D-1F0A-4C00-8754-8B01C4E00084}"/>
              </a:ext>
            </a:extLst>
          </p:cNvPr>
          <p:cNvSpPr txBox="1"/>
          <p:nvPr/>
        </p:nvSpPr>
        <p:spPr>
          <a:xfrm>
            <a:off x="5833258" y="1657775"/>
            <a:ext cx="906470" cy="21544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US" sz="700" b="1" dirty="0">
                <a:solidFill>
                  <a:srgbClr val="55555A"/>
                </a:solidFill>
              </a:rPr>
              <a:t>Michael Mayes</a:t>
            </a:r>
          </a:p>
          <a:p>
            <a:pPr algn="ctr"/>
            <a:r>
              <a:rPr lang="en-US" sz="700" dirty="0">
                <a:solidFill>
                  <a:srgbClr val="55555A"/>
                </a:solidFill>
              </a:rPr>
              <a:t>DV Product Director</a:t>
            </a:r>
          </a:p>
        </p:txBody>
      </p:sp>
      <p:pic>
        <p:nvPicPr>
          <p:cNvPr id="49" name="Picture 32">
            <a:extLst>
              <a:ext uri="{FF2B5EF4-FFF2-40B4-BE49-F238E27FC236}">
                <a16:creationId xmlns:a16="http://schemas.microsoft.com/office/drawing/2014/main" id="{91452297-33EF-475C-B33F-4F5C90E38485}"/>
              </a:ext>
            </a:extLst>
          </p:cNvPr>
          <p:cNvPicPr>
            <a:picLocks noChangeAspect="1" noChangeArrowheads="1"/>
          </p:cNvPicPr>
          <p:nvPr/>
        </p:nvPicPr>
        <p:blipFill>
          <a:blip r:embed="rId21" cstate="screen">
            <a:extLst>
              <a:ext uri="{28A0092B-C50C-407E-A947-70E740481C1C}">
                <a14:useLocalDpi xmlns:a14="http://schemas.microsoft.com/office/drawing/2010/main"/>
              </a:ext>
            </a:extLst>
          </a:blip>
          <a:stretch>
            <a:fillRect/>
          </a:stretch>
        </p:blipFill>
        <p:spPr bwMode="auto">
          <a:xfrm>
            <a:off x="5971753" y="925337"/>
            <a:ext cx="629481" cy="629481"/>
          </a:xfrm>
          <a:prstGeom prst="ellipse">
            <a:avLst/>
          </a:prstGeom>
          <a:grpFill/>
          <a:ln w="9525" cap="flat" cmpd="sng" algn="ctr">
            <a:solidFill>
              <a:srgbClr val="00BEB4"/>
            </a:solidFill>
            <a:prstDash val="solid"/>
            <a:round/>
            <a:headEnd type="none" w="med" len="med"/>
            <a:tailEnd type="none" w="med" len="med"/>
          </a:ln>
          <a:extLst/>
        </p:spPr>
      </p:pic>
    </p:spTree>
    <p:extLst>
      <p:ext uri="{BB962C8B-B14F-4D97-AF65-F5344CB8AC3E}">
        <p14:creationId xmlns:p14="http://schemas.microsoft.com/office/powerpoint/2010/main" val="22544344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00768" name="think-cell Slide" r:id="rId5" imgW="473" imgH="473" progId="TCLayout.ActiveDocument.1">
                  <p:embed/>
                </p:oleObj>
              </mc:Choice>
              <mc:Fallback>
                <p:oleObj name="think-cell Slide" r:id="rId5" imgW="473" imgH="473"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3" name="Rectangle 2" hidden="1"/>
          <p:cNvSpPr/>
          <p:nvPr>
            <p:custDataLst>
              <p:tags r:id="rId3"/>
            </p:custDataLst>
          </p:nvPr>
        </p:nvSpPr>
        <p:spPr>
          <a:xfrm>
            <a:off x="0" y="0"/>
            <a:ext cx="119063" cy="119063"/>
          </a:xfrm>
          <a:prstGeom prst="rect">
            <a:avLst/>
          </a:prstGeom>
          <a:solidFill>
            <a:srgbClr val="13234D"/>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chemeClr val="accent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7" name="Oval 6"/>
          <p:cNvSpPr/>
          <p:nvPr/>
        </p:nvSpPr>
        <p:spPr>
          <a:xfrm>
            <a:off x="576466" y="1360048"/>
            <a:ext cx="2898254" cy="2898254"/>
          </a:xfrm>
          <a:prstGeom prst="ellipse">
            <a:avLst/>
          </a:prstGeom>
          <a:noFill/>
          <a:ln w="21114" cap="flat" cmpd="sng" algn="ctr">
            <a:solidFill>
              <a:srgbClr val="00148C"/>
            </a:solidFill>
            <a:prstDash val="solid"/>
            <a:round/>
            <a:headEnd type="none" w="med" len="med"/>
            <a:tailEnd type="none" w="med" len="med"/>
          </a:ln>
          <a:effectLst/>
          <a:extLst>
            <a:ext uri="{909E8E84-426E-40DD-AFC4-6F175D3DCCD1}">
              <a14:hiddenFill xmlns:a14="http://schemas.microsoft.com/office/drawing/2010/main">
                <a:solidFill>
                  <a:srgbClr val="AF96D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788" b="1" dirty="0">
              <a:solidFill>
                <a:srgbClr val="2B5CFF"/>
              </a:solidFill>
            </a:endParaRPr>
          </a:p>
        </p:txBody>
      </p:sp>
      <p:sp>
        <p:nvSpPr>
          <p:cNvPr id="6" name="Oval 5"/>
          <p:cNvSpPr/>
          <p:nvPr/>
        </p:nvSpPr>
        <p:spPr>
          <a:xfrm>
            <a:off x="1041286" y="1824868"/>
            <a:ext cx="1968614" cy="1968614"/>
          </a:xfrm>
          <a:prstGeom prst="ellipse">
            <a:avLst/>
          </a:prstGeom>
          <a:solidFill>
            <a:srgbClr val="00AFF0"/>
          </a:solidFill>
          <a:ln w="21114"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788" b="1" dirty="0">
              <a:solidFill>
                <a:srgbClr val="FFFFFF"/>
              </a:solidFill>
            </a:endParaRPr>
          </a:p>
        </p:txBody>
      </p:sp>
      <p:sp>
        <p:nvSpPr>
          <p:cNvPr id="2" name="Title 1"/>
          <p:cNvSpPr>
            <a:spLocks noGrp="1"/>
          </p:cNvSpPr>
          <p:nvPr>
            <p:ph type="title"/>
          </p:nvPr>
        </p:nvSpPr>
        <p:spPr>
          <a:xfrm>
            <a:off x="322780" y="267573"/>
            <a:ext cx="8497370" cy="276999"/>
          </a:xfrm>
          <a:prstGeom prst="rect">
            <a:avLst/>
          </a:prstGeom>
        </p:spPr>
        <p:txBody>
          <a:bodyPr>
            <a:spAutoFit/>
          </a:bodyPr>
          <a:lstStyle/>
          <a:p>
            <a:r>
              <a:rPr lang="en-US" dirty="0"/>
              <a:t>FutureNow North Star benefits</a:t>
            </a:r>
            <a:endParaRPr lang="en-US" dirty="0">
              <a:solidFill>
                <a:schemeClr val="accent1"/>
              </a:solidFill>
            </a:endParaRPr>
          </a:p>
        </p:txBody>
      </p:sp>
      <p:sp>
        <p:nvSpPr>
          <p:cNvPr id="5" name="Oval 4"/>
          <p:cNvSpPr/>
          <p:nvPr/>
        </p:nvSpPr>
        <p:spPr>
          <a:xfrm>
            <a:off x="1485593" y="2269175"/>
            <a:ext cx="1080000" cy="1080000"/>
          </a:xfrm>
          <a:prstGeom prst="ellipse">
            <a:avLst/>
          </a:prstGeom>
          <a:solidFill>
            <a:srgbClr val="00148C"/>
          </a:solidFill>
          <a:ln w="21114"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1000" b="1" dirty="0">
                <a:solidFill>
                  <a:schemeClr val="bg1"/>
                </a:solidFill>
              </a:rPr>
              <a:t>Financial</a:t>
            </a:r>
            <a:endParaRPr lang="en-US" sz="800" b="1" dirty="0">
              <a:solidFill>
                <a:schemeClr val="bg1"/>
              </a:solidFill>
            </a:endParaRPr>
          </a:p>
        </p:txBody>
      </p:sp>
      <p:sp>
        <p:nvSpPr>
          <p:cNvPr id="12" name="Rectangle 11"/>
          <p:cNvSpPr/>
          <p:nvPr/>
        </p:nvSpPr>
        <p:spPr>
          <a:xfrm>
            <a:off x="1408849" y="2192431"/>
            <a:ext cx="1233488" cy="1233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1000" tIns="54000" rIns="81000" bIns="54000" rtlCol="0" anchor="ctr"/>
          <a:lstStyle/>
          <a:p>
            <a:pPr algn="ctr"/>
            <a:endParaRPr lang="en-US" sz="1050" dirty="0">
              <a:solidFill>
                <a:schemeClr val="bg1"/>
              </a:solidFill>
              <a:ea typeface="Century Gothic" charset="0"/>
              <a:cs typeface="Century Gothic" charset="0"/>
            </a:endParaRPr>
          </a:p>
        </p:txBody>
      </p:sp>
      <p:cxnSp>
        <p:nvCxnSpPr>
          <p:cNvPr id="19" name="Elbow Connector 18"/>
          <p:cNvCxnSpPr>
            <a:cxnSpLocks/>
            <a:stCxn id="31" idx="2"/>
            <a:endCxn id="7" idx="4"/>
          </p:cNvCxnSpPr>
          <p:nvPr/>
        </p:nvCxnSpPr>
        <p:spPr>
          <a:xfrm rot="10800000">
            <a:off x="2025593" y="4258303"/>
            <a:ext cx="2156204" cy="191489"/>
          </a:xfrm>
          <a:prstGeom prst="bentConnector2">
            <a:avLst/>
          </a:prstGeom>
          <a:ln w="19050" cap="rnd" cmpd="sng" algn="ctr">
            <a:solidFill>
              <a:srgbClr val="00148C"/>
            </a:solidFill>
            <a:prstDash val="solid"/>
            <a:round/>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96889" y="707161"/>
            <a:ext cx="4523261" cy="1580010"/>
          </a:xfrm>
          <a:prstGeom prst="rect">
            <a:avLst/>
          </a:prstGeom>
          <a:solidFill>
            <a:srgbClr val="FFFFFF"/>
          </a:solidFill>
          <a:ln w="19050" cap="flat" cmpd="sng" algn="ctr">
            <a:solidFill>
              <a:srgbClr val="00148C"/>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162000" tIns="81000" rIns="81000" bIns="81000" rtlCol="0" anchor="ctr" anchorCtr="0">
            <a:noAutofit/>
          </a:bodyPr>
          <a:lstStyle/>
          <a:p>
            <a:pPr>
              <a:lnSpc>
                <a:spcPct val="90000"/>
              </a:lnSpc>
              <a:spcBef>
                <a:spcPts val="600"/>
              </a:spcBef>
            </a:pPr>
            <a:r>
              <a:rPr lang="en-US" sz="1050" b="1" dirty="0">
                <a:solidFill>
                  <a:schemeClr val="tx1"/>
                </a:solidFill>
                <a:cs typeface="Arial" panose="020B0604020202020204" pitchFamily="34" charset="0"/>
              </a:rPr>
              <a:t>Financial benefits</a:t>
            </a:r>
          </a:p>
          <a:p>
            <a:pPr marL="230850" lvl="1" indent="-153900" defTabSz="685766">
              <a:lnSpc>
                <a:spcPct val="95000"/>
              </a:lnSpc>
              <a:spcBef>
                <a:spcPts val="300"/>
              </a:spcBef>
              <a:buClr>
                <a:schemeClr val="tx1"/>
              </a:buClr>
              <a:buSzPct val="100000"/>
              <a:buFont typeface="Trebuchet MS" panose="020B0603020202020204" pitchFamily="34" charset="0"/>
              <a:buChar char="•"/>
            </a:pPr>
            <a:r>
              <a:rPr lang="en-US" sz="1050" dirty="0">
                <a:solidFill>
                  <a:schemeClr val="tx1"/>
                </a:solidFill>
                <a:ea typeface="Century Gothic" charset="0"/>
                <a:cs typeface="Calibri" panose="020F0502020204030204" pitchFamily="34" charset="0"/>
              </a:rPr>
              <a:t>OPEX/CAPEX efficiency (more </a:t>
            </a:r>
            <a:r>
              <a:rPr lang="en-US" sz="1050" dirty="0" err="1">
                <a:solidFill>
                  <a:schemeClr val="tx1"/>
                </a:solidFill>
                <a:ea typeface="Century Gothic" charset="0"/>
                <a:cs typeface="Calibri" panose="020F0502020204030204" pitchFamily="34" charset="0"/>
              </a:rPr>
              <a:t>KPIs</a:t>
            </a:r>
            <a:r>
              <a:rPr lang="en-US" sz="1050" dirty="0">
                <a:solidFill>
                  <a:schemeClr val="tx1"/>
                </a:solidFill>
                <a:ea typeface="Century Gothic" charset="0"/>
                <a:cs typeface="Calibri" panose="020F0502020204030204" pitchFamily="34" charset="0"/>
              </a:rPr>
              <a:t> achievement per $) or headroom creation</a:t>
            </a:r>
          </a:p>
          <a:p>
            <a:pPr marL="230850" lvl="1" indent="-153900" defTabSz="685766">
              <a:lnSpc>
                <a:spcPct val="95000"/>
              </a:lnSpc>
              <a:spcBef>
                <a:spcPts val="300"/>
              </a:spcBef>
              <a:buClr>
                <a:schemeClr val="tx1"/>
              </a:buClr>
              <a:buSzPct val="100000"/>
              <a:buFont typeface="Trebuchet MS" panose="020B0603020202020204" pitchFamily="34" charset="0"/>
              <a:buChar char="•"/>
            </a:pPr>
            <a:r>
              <a:rPr lang="en-US" sz="1050" dirty="0">
                <a:solidFill>
                  <a:schemeClr val="tx1"/>
                </a:solidFill>
                <a:ea typeface="Century Gothic" charset="0"/>
                <a:cs typeface="Calibri" panose="020F0502020204030204" pitchFamily="34" charset="0"/>
              </a:rPr>
              <a:t>Bonuses or avoided penalties (e.g. </a:t>
            </a:r>
            <a:r>
              <a:rPr lang="en-US" sz="1050" dirty="0" err="1">
                <a:solidFill>
                  <a:schemeClr val="tx1"/>
                </a:solidFill>
                <a:ea typeface="Century Gothic" charset="0"/>
                <a:cs typeface="Calibri" panose="020F0502020204030204" pitchFamily="34" charset="0"/>
              </a:rPr>
              <a:t>EAMs</a:t>
            </a:r>
            <a:r>
              <a:rPr lang="en-US" sz="1050" dirty="0">
                <a:solidFill>
                  <a:schemeClr val="tx1"/>
                </a:solidFill>
                <a:ea typeface="Century Gothic" charset="0"/>
                <a:cs typeface="Calibri" panose="020F0502020204030204" pitchFamily="34" charset="0"/>
              </a:rPr>
              <a:t>, reliability) for achieving / exceeding </a:t>
            </a:r>
            <a:r>
              <a:rPr lang="en-US" sz="1050" dirty="0" err="1">
                <a:solidFill>
                  <a:schemeClr val="tx1"/>
                </a:solidFill>
                <a:ea typeface="Century Gothic" charset="0"/>
                <a:cs typeface="Calibri" panose="020F0502020204030204" pitchFamily="34" charset="0"/>
              </a:rPr>
              <a:t>KPIs</a:t>
            </a:r>
            <a:endParaRPr lang="en-US" sz="1050" dirty="0">
              <a:solidFill>
                <a:schemeClr val="tx1"/>
              </a:solidFill>
              <a:ea typeface="Century Gothic" charset="0"/>
              <a:cs typeface="Calibri" panose="020F0502020204030204" pitchFamily="34" charset="0"/>
            </a:endParaRPr>
          </a:p>
          <a:p>
            <a:pPr marL="230850" lvl="1" indent="-153900" defTabSz="685766">
              <a:lnSpc>
                <a:spcPct val="95000"/>
              </a:lnSpc>
              <a:spcBef>
                <a:spcPts val="300"/>
              </a:spcBef>
              <a:buClr>
                <a:schemeClr val="tx1"/>
              </a:buClr>
              <a:buSzPct val="100000"/>
              <a:buFont typeface="Trebuchet MS" panose="020B0603020202020204" pitchFamily="34" charset="0"/>
              <a:buChar char="•"/>
            </a:pPr>
            <a:r>
              <a:rPr lang="en-US" sz="1050" dirty="0">
                <a:solidFill>
                  <a:schemeClr val="tx1"/>
                </a:solidFill>
                <a:ea typeface="Century Gothic" charset="0"/>
                <a:cs typeface="Calibri" panose="020F0502020204030204" pitchFamily="34" charset="0"/>
              </a:rPr>
              <a:t>Improved rate-case outcomes (e.g. CAPEX/OPEX ratio)</a:t>
            </a:r>
          </a:p>
          <a:p>
            <a:pPr marL="230850" lvl="1" indent="-153900" defTabSz="685766">
              <a:lnSpc>
                <a:spcPct val="95000"/>
              </a:lnSpc>
              <a:spcBef>
                <a:spcPts val="300"/>
              </a:spcBef>
              <a:buClr>
                <a:schemeClr val="tx1"/>
              </a:buClr>
              <a:buSzPct val="100000"/>
              <a:buFont typeface="Trebuchet MS" panose="020B0603020202020204" pitchFamily="34" charset="0"/>
              <a:buChar char="•"/>
            </a:pPr>
            <a:r>
              <a:rPr lang="en-US" sz="1050" dirty="0">
                <a:solidFill>
                  <a:schemeClr val="tx1"/>
                </a:solidFill>
                <a:ea typeface="Century Gothic" charset="0"/>
                <a:cs typeface="Calibri" panose="020F0502020204030204" pitchFamily="34" charset="0"/>
              </a:rPr>
              <a:t>Reduced material and contractor spend (procurement benefits)</a:t>
            </a:r>
          </a:p>
          <a:p>
            <a:pPr marL="230850" lvl="1" indent="-153900" defTabSz="685766">
              <a:lnSpc>
                <a:spcPct val="95000"/>
              </a:lnSpc>
              <a:spcBef>
                <a:spcPts val="300"/>
              </a:spcBef>
              <a:buClr>
                <a:schemeClr val="tx1"/>
              </a:buClr>
              <a:buSzPct val="100000"/>
              <a:buFont typeface="Trebuchet MS" panose="020B0603020202020204" pitchFamily="34" charset="0"/>
              <a:buChar char="•"/>
            </a:pPr>
            <a:r>
              <a:rPr lang="en-US" sz="1050" dirty="0">
                <a:solidFill>
                  <a:schemeClr val="tx1"/>
                </a:solidFill>
                <a:ea typeface="Century Gothic" charset="0"/>
                <a:cs typeface="Calibri" panose="020F0502020204030204" pitchFamily="34" charset="0"/>
              </a:rPr>
              <a:t>Planning process efficiency (resource productivity)</a:t>
            </a:r>
          </a:p>
        </p:txBody>
      </p:sp>
      <p:sp>
        <p:nvSpPr>
          <p:cNvPr id="14" name="Rectangle 13"/>
          <p:cNvSpPr/>
          <p:nvPr/>
        </p:nvSpPr>
        <p:spPr>
          <a:xfrm>
            <a:off x="4296889" y="2412973"/>
            <a:ext cx="4523261" cy="1356599"/>
          </a:xfrm>
          <a:prstGeom prst="rect">
            <a:avLst/>
          </a:prstGeom>
          <a:solidFill>
            <a:srgbClr val="FFFFFF"/>
          </a:solidFill>
          <a:ln w="19050" cap="flat" cmpd="sng" algn="ctr">
            <a:solidFill>
              <a:srgbClr val="00148C"/>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162000" tIns="81000" rIns="81000" bIns="81000" rtlCol="0" anchor="ctr" anchorCtr="0">
            <a:noAutofit/>
          </a:bodyPr>
          <a:lstStyle/>
          <a:p>
            <a:pPr>
              <a:lnSpc>
                <a:spcPct val="90000"/>
              </a:lnSpc>
              <a:spcBef>
                <a:spcPts val="600"/>
              </a:spcBef>
            </a:pPr>
            <a:r>
              <a:rPr lang="en-US" sz="1050" b="1" dirty="0">
                <a:solidFill>
                  <a:schemeClr val="tx1"/>
                </a:solidFill>
                <a:cs typeface="Arial" panose="020B0604020202020204" pitchFamily="34" charset="0"/>
              </a:rPr>
              <a:t>Non-financial benefits</a:t>
            </a:r>
          </a:p>
          <a:p>
            <a:pPr marL="230850" lvl="1" indent="-153900" defTabSz="685766">
              <a:lnSpc>
                <a:spcPct val="95000"/>
              </a:lnSpc>
              <a:spcBef>
                <a:spcPts val="300"/>
              </a:spcBef>
              <a:buClr>
                <a:schemeClr val="tx1"/>
              </a:buClr>
              <a:buSzPct val="100000"/>
              <a:buFont typeface="Trebuchet MS" panose="020B0603020202020204" pitchFamily="34" charset="0"/>
              <a:buChar char="•"/>
            </a:pPr>
            <a:r>
              <a:rPr lang="en-US" sz="1050" dirty="0">
                <a:solidFill>
                  <a:schemeClr val="tx1"/>
                </a:solidFill>
                <a:ea typeface="Century Gothic" charset="0"/>
                <a:cs typeface="Calibri" panose="020F0502020204030204" pitchFamily="34" charset="0"/>
              </a:rPr>
              <a:t>Improved grid reliability and resilience</a:t>
            </a:r>
          </a:p>
          <a:p>
            <a:pPr marL="230850" lvl="1" indent="-153900" defTabSz="685766">
              <a:lnSpc>
                <a:spcPct val="95000"/>
              </a:lnSpc>
              <a:spcBef>
                <a:spcPts val="300"/>
              </a:spcBef>
              <a:buClr>
                <a:schemeClr val="tx1"/>
              </a:buClr>
              <a:buSzPct val="100000"/>
              <a:buFont typeface="Trebuchet MS" panose="020B0603020202020204" pitchFamily="34" charset="0"/>
              <a:buChar char="•"/>
            </a:pPr>
            <a:r>
              <a:rPr lang="en-US" sz="1050" dirty="0">
                <a:solidFill>
                  <a:schemeClr val="tx1"/>
                </a:solidFill>
                <a:ea typeface="Century Gothic" charset="0"/>
                <a:cs typeface="Calibri" panose="020F0502020204030204" pitchFamily="34" charset="0"/>
              </a:rPr>
              <a:t>Greater customer satisfaction</a:t>
            </a:r>
          </a:p>
          <a:p>
            <a:pPr marL="230850" lvl="1" indent="-153900" defTabSz="685766">
              <a:lnSpc>
                <a:spcPct val="95000"/>
              </a:lnSpc>
              <a:spcBef>
                <a:spcPts val="300"/>
              </a:spcBef>
              <a:buClr>
                <a:schemeClr val="tx1"/>
              </a:buClr>
              <a:buSzPct val="100000"/>
              <a:buFont typeface="Trebuchet MS" panose="020B0603020202020204" pitchFamily="34" charset="0"/>
              <a:buChar char="•"/>
            </a:pPr>
            <a:r>
              <a:rPr lang="en-US" sz="1050" dirty="0">
                <a:solidFill>
                  <a:schemeClr val="tx1"/>
                </a:solidFill>
                <a:ea typeface="Century Gothic" charset="0"/>
                <a:cs typeface="Calibri" panose="020F0502020204030204" pitchFamily="34" charset="0"/>
              </a:rPr>
              <a:t>Improved safety &amp; reduced environmental impact</a:t>
            </a:r>
          </a:p>
          <a:p>
            <a:pPr marL="230850" lvl="1" indent="-153900" defTabSz="685766">
              <a:lnSpc>
                <a:spcPct val="95000"/>
              </a:lnSpc>
              <a:spcBef>
                <a:spcPts val="300"/>
              </a:spcBef>
              <a:buClr>
                <a:schemeClr val="tx1"/>
              </a:buClr>
              <a:buSzPct val="100000"/>
              <a:buFont typeface="Trebuchet MS" panose="020B0603020202020204" pitchFamily="34" charset="0"/>
              <a:buChar char="•"/>
            </a:pPr>
            <a:r>
              <a:rPr lang="en-US" sz="1050" dirty="0">
                <a:solidFill>
                  <a:schemeClr val="tx1"/>
                </a:solidFill>
                <a:ea typeface="Century Gothic" charset="0"/>
                <a:cs typeface="Calibri" panose="020F0502020204030204" pitchFamily="34" charset="0"/>
              </a:rPr>
              <a:t>Faster execution of new programs (headroom): DER / EV penetration and grid modernization</a:t>
            </a:r>
          </a:p>
        </p:txBody>
      </p:sp>
      <p:sp>
        <p:nvSpPr>
          <p:cNvPr id="15" name="Rectangle 14"/>
          <p:cNvSpPr/>
          <p:nvPr/>
        </p:nvSpPr>
        <p:spPr>
          <a:xfrm>
            <a:off x="4296889" y="3890340"/>
            <a:ext cx="4523261" cy="1079261"/>
          </a:xfrm>
          <a:prstGeom prst="rect">
            <a:avLst/>
          </a:prstGeom>
          <a:noFill/>
          <a:ln w="19050" cap="flat" cmpd="sng" algn="ctr">
            <a:solidFill>
              <a:srgbClr val="00148C"/>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162000" tIns="81000" rIns="81000" bIns="81000" rtlCol="0" anchor="ctr" anchorCtr="0">
            <a:noAutofit/>
          </a:bodyPr>
          <a:lstStyle/>
          <a:p>
            <a:pPr>
              <a:lnSpc>
                <a:spcPct val="90000"/>
              </a:lnSpc>
              <a:spcBef>
                <a:spcPts val="600"/>
              </a:spcBef>
            </a:pPr>
            <a:r>
              <a:rPr lang="en-US" sz="1050" b="1" dirty="0">
                <a:solidFill>
                  <a:schemeClr val="tx1"/>
                </a:solidFill>
                <a:cs typeface="Arial" panose="020B0604020202020204" pitchFamily="34" charset="0"/>
              </a:rPr>
              <a:t>Strategic benefits</a:t>
            </a:r>
          </a:p>
          <a:p>
            <a:pPr marL="230850" lvl="1" indent="-153900" defTabSz="685766">
              <a:lnSpc>
                <a:spcPct val="95000"/>
              </a:lnSpc>
              <a:spcBef>
                <a:spcPts val="600"/>
              </a:spcBef>
              <a:buClr>
                <a:schemeClr val="tx1"/>
              </a:buClr>
              <a:buSzPct val="100000"/>
              <a:buFont typeface="Trebuchet MS" panose="020B0603020202020204" pitchFamily="34" charset="0"/>
              <a:buChar char="•"/>
            </a:pPr>
            <a:r>
              <a:rPr lang="en-US" sz="998" dirty="0">
                <a:solidFill>
                  <a:schemeClr val="tx1"/>
                </a:solidFill>
                <a:ea typeface="Century Gothic" charset="0"/>
                <a:cs typeface="Calibri" panose="020F0502020204030204" pitchFamily="34" charset="0"/>
              </a:rPr>
              <a:t>Improved relationship with regulator, including '</a:t>
            </a:r>
            <a:r>
              <a:rPr lang="en-US" sz="998" dirty="0" err="1">
                <a:solidFill>
                  <a:schemeClr val="tx1"/>
                </a:solidFill>
                <a:ea typeface="Century Gothic" charset="0"/>
                <a:cs typeface="Calibri" panose="020F0502020204030204" pitchFamily="34" charset="0"/>
              </a:rPr>
              <a:t>cost:benefit</a:t>
            </a:r>
            <a:r>
              <a:rPr lang="en-US" sz="998" dirty="0">
                <a:solidFill>
                  <a:schemeClr val="tx1"/>
                </a:solidFill>
                <a:ea typeface="Century Gothic" charset="0"/>
                <a:cs typeface="Calibri" panose="020F0502020204030204" pitchFamily="34" charset="0"/>
              </a:rPr>
              <a:t>' discussions, removal of minimum work volumes requirements (e.g. </a:t>
            </a:r>
            <a:r>
              <a:rPr lang="en-US" sz="998" dirty="0" err="1">
                <a:solidFill>
                  <a:schemeClr val="tx1"/>
                </a:solidFill>
                <a:ea typeface="Century Gothic" charset="0"/>
                <a:cs typeface="Calibri" panose="020F0502020204030204" pitchFamily="34" charset="0"/>
              </a:rPr>
              <a:t>I&amp;M</a:t>
            </a:r>
            <a:r>
              <a:rPr lang="en-US" sz="998" dirty="0">
                <a:solidFill>
                  <a:schemeClr val="tx1"/>
                </a:solidFill>
                <a:ea typeface="Century Gothic" charset="0"/>
                <a:cs typeface="Calibri" panose="020F0502020204030204" pitchFamily="34" charset="0"/>
              </a:rPr>
              <a:t> NY)</a:t>
            </a:r>
            <a:endParaRPr lang="en-US" sz="998" dirty="0">
              <a:solidFill>
                <a:srgbClr val="E8235C"/>
              </a:solidFill>
              <a:ea typeface="Century Gothic" charset="0"/>
              <a:cs typeface="Calibri" panose="020F0502020204030204" pitchFamily="34" charset="0"/>
            </a:endParaRPr>
          </a:p>
          <a:p>
            <a:pPr marL="230850" lvl="1" indent="-153900" defTabSz="685766">
              <a:lnSpc>
                <a:spcPct val="95000"/>
              </a:lnSpc>
              <a:spcBef>
                <a:spcPts val="600"/>
              </a:spcBef>
              <a:buClr>
                <a:schemeClr val="tx1"/>
              </a:buClr>
              <a:buSzPct val="100000"/>
              <a:buFont typeface="Trebuchet MS" panose="020B0603020202020204" pitchFamily="34" charset="0"/>
              <a:buChar char="•"/>
            </a:pPr>
            <a:r>
              <a:rPr lang="en-US" sz="998" dirty="0">
                <a:solidFill>
                  <a:schemeClr val="tx1"/>
                </a:solidFill>
                <a:ea typeface="Century Gothic" charset="0"/>
                <a:cs typeface="Calibri" panose="020F0502020204030204" pitchFamily="34" charset="0"/>
              </a:rPr>
              <a:t>Achievement of US strategic Objectives</a:t>
            </a:r>
          </a:p>
          <a:p>
            <a:pPr marL="230850" lvl="1" indent="-153900" defTabSz="685766">
              <a:lnSpc>
                <a:spcPct val="95000"/>
              </a:lnSpc>
              <a:spcBef>
                <a:spcPts val="600"/>
              </a:spcBef>
              <a:buClr>
                <a:schemeClr val="tx1"/>
              </a:buClr>
              <a:buSzPct val="100000"/>
              <a:buFont typeface="Trebuchet MS" panose="020B0603020202020204" pitchFamily="34" charset="0"/>
              <a:buChar char="•"/>
            </a:pPr>
            <a:r>
              <a:rPr lang="en-US" sz="998" dirty="0">
                <a:solidFill>
                  <a:schemeClr val="tx1"/>
                </a:solidFill>
                <a:ea typeface="Century Gothic" charset="0"/>
                <a:cs typeface="Calibri" panose="020F0502020204030204" pitchFamily="34" charset="0"/>
              </a:rPr>
              <a:t>Branding and Corporate impact</a:t>
            </a:r>
          </a:p>
        </p:txBody>
      </p:sp>
      <p:sp>
        <p:nvSpPr>
          <p:cNvPr id="29" name="Oval 20"/>
          <p:cNvSpPr>
            <a:spLocks noChangeAspect="1" noChangeArrowheads="1"/>
          </p:cNvSpPr>
          <p:nvPr/>
        </p:nvSpPr>
        <p:spPr bwMode="auto">
          <a:xfrm>
            <a:off x="4181797" y="1373798"/>
            <a:ext cx="230183" cy="230183"/>
          </a:xfrm>
          <a:prstGeom prst="ellipse">
            <a:avLst/>
          </a:prstGeom>
          <a:solidFill>
            <a:srgbClr val="00148C"/>
          </a:solidFill>
          <a:ln>
            <a:noFill/>
          </a:ln>
        </p:spPr>
        <p:txBody>
          <a:bodyPr vert="horz" wrap="square" lIns="0" tIns="0" rIns="0" bIns="0" numCol="1" anchor="ctr" anchorCtr="0" compatLnSpc="1">
            <a:prstTxWarp prst="textNoShape">
              <a:avLst/>
            </a:prstTxWarp>
          </a:bodyPr>
          <a:lstStyle/>
          <a:p>
            <a:pPr algn="ctr"/>
            <a:r>
              <a:rPr lang="cs-CZ" sz="900" b="1" dirty="0">
                <a:solidFill>
                  <a:srgbClr val="FFFFFF">
                    <a:lumMod val="100000"/>
                  </a:srgbClr>
                </a:solidFill>
              </a:rPr>
              <a:t>A</a:t>
            </a:r>
            <a:endParaRPr lang="en-US" sz="900" b="1" dirty="0">
              <a:solidFill>
                <a:srgbClr val="FFFFFF">
                  <a:lumMod val="100000"/>
                </a:srgbClr>
              </a:solidFill>
            </a:endParaRPr>
          </a:p>
        </p:txBody>
      </p:sp>
      <p:sp>
        <p:nvSpPr>
          <p:cNvPr id="30" name="Oval 20"/>
          <p:cNvSpPr>
            <a:spLocks noChangeAspect="1" noChangeArrowheads="1"/>
          </p:cNvSpPr>
          <p:nvPr/>
        </p:nvSpPr>
        <p:spPr bwMode="auto">
          <a:xfrm>
            <a:off x="4181797" y="2804010"/>
            <a:ext cx="230183" cy="230183"/>
          </a:xfrm>
          <a:prstGeom prst="ellipse">
            <a:avLst/>
          </a:prstGeom>
          <a:solidFill>
            <a:srgbClr val="00148C"/>
          </a:solidFill>
          <a:ln>
            <a:noFill/>
          </a:ln>
        </p:spPr>
        <p:txBody>
          <a:bodyPr vert="horz" wrap="square" lIns="0" tIns="0" rIns="0" bIns="0" numCol="1" anchor="ctr" anchorCtr="0" compatLnSpc="1">
            <a:prstTxWarp prst="textNoShape">
              <a:avLst/>
            </a:prstTxWarp>
          </a:bodyPr>
          <a:lstStyle/>
          <a:p>
            <a:pPr algn="ctr"/>
            <a:r>
              <a:rPr lang="cs-CZ" sz="900" b="1" dirty="0">
                <a:solidFill>
                  <a:schemeClr val="bg1"/>
                </a:solidFill>
              </a:rPr>
              <a:t>B</a:t>
            </a:r>
            <a:endParaRPr lang="en-US" sz="900" b="1" dirty="0">
              <a:solidFill>
                <a:schemeClr val="bg1"/>
              </a:solidFill>
            </a:endParaRPr>
          </a:p>
        </p:txBody>
      </p:sp>
      <p:sp>
        <p:nvSpPr>
          <p:cNvPr id="31" name="Oval 20"/>
          <p:cNvSpPr>
            <a:spLocks noChangeAspect="1" noChangeArrowheads="1"/>
          </p:cNvSpPr>
          <p:nvPr/>
        </p:nvSpPr>
        <p:spPr bwMode="auto">
          <a:xfrm>
            <a:off x="4181797" y="4334699"/>
            <a:ext cx="230183" cy="230183"/>
          </a:xfrm>
          <a:prstGeom prst="ellipse">
            <a:avLst/>
          </a:prstGeom>
          <a:solidFill>
            <a:srgbClr val="00148C"/>
          </a:solidFill>
          <a:ln>
            <a:noFill/>
          </a:ln>
        </p:spPr>
        <p:txBody>
          <a:bodyPr vert="horz" wrap="square" lIns="0" tIns="0" rIns="0" bIns="0" numCol="1" anchor="ctr" anchorCtr="0" compatLnSpc="1">
            <a:prstTxWarp prst="textNoShape">
              <a:avLst/>
            </a:prstTxWarp>
          </a:bodyPr>
          <a:lstStyle/>
          <a:p>
            <a:pPr algn="ctr"/>
            <a:r>
              <a:rPr lang="cs-CZ" sz="900" b="1" dirty="0">
                <a:solidFill>
                  <a:schemeClr val="bg1"/>
                </a:solidFill>
              </a:rPr>
              <a:t>C</a:t>
            </a:r>
            <a:endParaRPr lang="en-US" sz="900" b="1" dirty="0">
              <a:solidFill>
                <a:schemeClr val="bg1"/>
              </a:solidFill>
            </a:endParaRPr>
          </a:p>
        </p:txBody>
      </p:sp>
      <p:sp>
        <p:nvSpPr>
          <p:cNvPr id="17" name="TextBox 16">
            <a:extLst>
              <a:ext uri="{FF2B5EF4-FFF2-40B4-BE49-F238E27FC236}">
                <a16:creationId xmlns:a16="http://schemas.microsoft.com/office/drawing/2014/main" id="{EA816ED3-08B5-2140-ABD9-809592B515D8}"/>
              </a:ext>
            </a:extLst>
          </p:cNvPr>
          <p:cNvSpPr txBox="1"/>
          <p:nvPr/>
        </p:nvSpPr>
        <p:spPr>
          <a:xfrm>
            <a:off x="1514075" y="3407454"/>
            <a:ext cx="1023037" cy="246221"/>
          </a:xfrm>
          <a:prstGeom prst="rect">
            <a:avLst/>
          </a:prstGeom>
          <a:noFill/>
        </p:spPr>
        <p:txBody>
          <a:bodyPr wrap="none" rtlCol="0">
            <a:spAutoFit/>
          </a:bodyPr>
          <a:lstStyle/>
          <a:p>
            <a:pPr algn="ctr"/>
            <a:r>
              <a:rPr lang="en-US" sz="1000" b="1" dirty="0">
                <a:solidFill>
                  <a:srgbClr val="FFFFFF"/>
                </a:solidFill>
              </a:rPr>
              <a:t>Non Financial</a:t>
            </a:r>
          </a:p>
        </p:txBody>
      </p:sp>
      <p:sp>
        <p:nvSpPr>
          <p:cNvPr id="25" name="TextBox 24">
            <a:extLst>
              <a:ext uri="{FF2B5EF4-FFF2-40B4-BE49-F238E27FC236}">
                <a16:creationId xmlns:a16="http://schemas.microsoft.com/office/drawing/2014/main" id="{3F6174B8-5A36-3647-A055-4C25B22EBD32}"/>
              </a:ext>
            </a:extLst>
          </p:cNvPr>
          <p:cNvSpPr txBox="1"/>
          <p:nvPr/>
        </p:nvSpPr>
        <p:spPr>
          <a:xfrm>
            <a:off x="1659949" y="3902781"/>
            <a:ext cx="731289" cy="246221"/>
          </a:xfrm>
          <a:prstGeom prst="rect">
            <a:avLst/>
          </a:prstGeom>
          <a:noFill/>
        </p:spPr>
        <p:txBody>
          <a:bodyPr wrap="none" rtlCol="0">
            <a:spAutoFit/>
          </a:bodyPr>
          <a:lstStyle/>
          <a:p>
            <a:pPr algn="ctr"/>
            <a:r>
              <a:rPr lang="en-US" sz="1000" b="1" dirty="0">
                <a:solidFill>
                  <a:srgbClr val="00148C"/>
                </a:solidFill>
              </a:rPr>
              <a:t>Strategic</a:t>
            </a:r>
          </a:p>
        </p:txBody>
      </p:sp>
      <p:cxnSp>
        <p:nvCxnSpPr>
          <p:cNvPr id="21" name="Elbow Connector 20"/>
          <p:cNvCxnSpPr>
            <a:cxnSpLocks/>
            <a:stCxn id="29" idx="2"/>
            <a:endCxn id="5" idx="0"/>
          </p:cNvCxnSpPr>
          <p:nvPr/>
        </p:nvCxnSpPr>
        <p:spPr>
          <a:xfrm rot="10800000" flipV="1">
            <a:off x="2025593" y="1488889"/>
            <a:ext cx="2156204" cy="780285"/>
          </a:xfrm>
          <a:prstGeom prst="bentConnector2">
            <a:avLst/>
          </a:prstGeom>
          <a:ln w="19050" cap="rnd" cmpd="sng" algn="ctr">
            <a:solidFill>
              <a:srgbClr val="00148C"/>
            </a:solidFill>
            <a:prstDash val="solid"/>
            <a:round/>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6" name="Elbow Connector 18">
            <a:extLst>
              <a:ext uri="{FF2B5EF4-FFF2-40B4-BE49-F238E27FC236}">
                <a16:creationId xmlns:a16="http://schemas.microsoft.com/office/drawing/2014/main" id="{49CD9184-80B1-4959-9A98-EF723BE9F606}"/>
              </a:ext>
            </a:extLst>
          </p:cNvPr>
          <p:cNvCxnSpPr>
            <a:cxnSpLocks/>
            <a:stCxn id="30" idx="2"/>
            <a:endCxn id="6" idx="6"/>
          </p:cNvCxnSpPr>
          <p:nvPr/>
        </p:nvCxnSpPr>
        <p:spPr>
          <a:xfrm rot="10800000">
            <a:off x="3009901" y="2809176"/>
            <a:ext cx="1171897" cy="109927"/>
          </a:xfrm>
          <a:prstGeom prst="bentConnector3">
            <a:avLst>
              <a:gd name="adj1" fmla="val 50000"/>
            </a:avLst>
          </a:prstGeom>
          <a:ln w="19050" cap="rnd" cmpd="sng" algn="ctr">
            <a:solidFill>
              <a:srgbClr val="00148C"/>
            </a:solidFill>
            <a:prstDash val="solid"/>
            <a:round/>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3762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5AC896F-E152-4EB9-AC9A-4F6A7B938E0E}"/>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791" name="think-cell Slide" r:id="rId12" imgW="592" imgH="591" progId="TCLayout.ActiveDocument.1">
                  <p:embed/>
                </p:oleObj>
              </mc:Choice>
              <mc:Fallback>
                <p:oleObj name="think-cell Slide" r:id="rId12" imgW="592" imgH="591" progId="TCLayout.ActiveDocument.1">
                  <p:embed/>
                  <p:pic>
                    <p:nvPicPr>
                      <p:cNvPr id="5" name="Object 4" hidden="1">
                        <a:extLst>
                          <a:ext uri="{FF2B5EF4-FFF2-40B4-BE49-F238E27FC236}">
                            <a16:creationId xmlns:a16="http://schemas.microsoft.com/office/drawing/2014/main" id="{A5AC896F-E152-4EB9-AC9A-4F6A7B938E0E}"/>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31A2E7B-E710-4DD0-92BA-CA8DDC5B532E}"/>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10510F6F-1AD5-46A5-8368-5588D70F3D83}"/>
              </a:ext>
            </a:extLst>
          </p:cNvPr>
          <p:cNvSpPr>
            <a:spLocks noGrp="1"/>
          </p:cNvSpPr>
          <p:nvPr>
            <p:ph type="title"/>
          </p:nvPr>
        </p:nvSpPr>
        <p:spPr>
          <a:xfrm>
            <a:off x="574686" y="267573"/>
            <a:ext cx="8245464" cy="276999"/>
          </a:xfrm>
        </p:spPr>
        <p:txBody>
          <a:bodyPr/>
          <a:lstStyle/>
          <a:p>
            <a:r>
              <a:rPr lang="en-US" u="sng" dirty="0"/>
              <a:t>Financial benefits</a:t>
            </a:r>
            <a:r>
              <a:rPr lang="en-US" dirty="0"/>
              <a:t>: Future Now generates benefits through 5 levers </a:t>
            </a:r>
          </a:p>
        </p:txBody>
      </p:sp>
      <p:sp>
        <p:nvSpPr>
          <p:cNvPr id="3" name="Oval 20">
            <a:extLst>
              <a:ext uri="{FF2B5EF4-FFF2-40B4-BE49-F238E27FC236}">
                <a16:creationId xmlns:a16="http://schemas.microsoft.com/office/drawing/2014/main" id="{A6138B0C-37D4-470D-A343-42B1D65BECCC}"/>
              </a:ext>
            </a:extLst>
          </p:cNvPr>
          <p:cNvSpPr>
            <a:spLocks noChangeAspect="1" noChangeArrowheads="1"/>
          </p:cNvSpPr>
          <p:nvPr/>
        </p:nvSpPr>
        <p:spPr bwMode="auto">
          <a:xfrm>
            <a:off x="276093" y="267573"/>
            <a:ext cx="230183" cy="230183"/>
          </a:xfrm>
          <a:prstGeom prst="ellipse">
            <a:avLst/>
          </a:prstGeom>
          <a:solidFill>
            <a:srgbClr val="00148C"/>
          </a:solidFill>
          <a:ln>
            <a:noFill/>
          </a:ln>
        </p:spPr>
        <p:txBody>
          <a:bodyPr vert="horz" wrap="square" lIns="0" tIns="0" rIns="0" bIns="0" numCol="1" anchor="ctr" anchorCtr="0" compatLnSpc="1">
            <a:prstTxWarp prst="textNoShape">
              <a:avLst/>
            </a:prstTxWarp>
          </a:bodyPr>
          <a:lstStyle/>
          <a:p>
            <a:pPr algn="ctr"/>
            <a:r>
              <a:rPr lang="cs-CZ" sz="900" b="1" dirty="0">
                <a:solidFill>
                  <a:srgbClr val="FFFFFF">
                    <a:lumMod val="100000"/>
                  </a:srgbClr>
                </a:solidFill>
              </a:rPr>
              <a:t>A</a:t>
            </a:r>
            <a:endParaRPr lang="en-US" sz="900" b="1" dirty="0">
              <a:solidFill>
                <a:srgbClr val="FFFFFF">
                  <a:lumMod val="100000"/>
                </a:srgbClr>
              </a:solidFill>
            </a:endParaRPr>
          </a:p>
        </p:txBody>
      </p:sp>
      <p:sp>
        <p:nvSpPr>
          <p:cNvPr id="6" name="Textfeld 1">
            <a:extLst>
              <a:ext uri="{FF2B5EF4-FFF2-40B4-BE49-F238E27FC236}">
                <a16:creationId xmlns:a16="http://schemas.microsoft.com/office/drawing/2014/main" id="{ABD9490B-BFF0-483B-98EF-9C497A7FA142}"/>
              </a:ext>
            </a:extLst>
          </p:cNvPr>
          <p:cNvSpPr txBox="1"/>
          <p:nvPr>
            <p:custDataLst>
              <p:tags r:id="rId4"/>
            </p:custDataLst>
          </p:nvPr>
        </p:nvSpPr>
        <p:spPr>
          <a:xfrm>
            <a:off x="322263" y="787558"/>
            <a:ext cx="2512619" cy="240066"/>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2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ym typeface="Trebuchet MS" panose="020B0603020202020204" pitchFamily="34" charset="0"/>
              </a:rPr>
              <a:t>Vision Feature</a:t>
            </a:r>
          </a:p>
        </p:txBody>
      </p:sp>
      <p:sp>
        <p:nvSpPr>
          <p:cNvPr id="7" name="Textfeld 1">
            <a:extLst>
              <a:ext uri="{FF2B5EF4-FFF2-40B4-BE49-F238E27FC236}">
                <a16:creationId xmlns:a16="http://schemas.microsoft.com/office/drawing/2014/main" id="{0A3172F5-1ACA-43EC-B4F6-720F33D0FB6F}"/>
              </a:ext>
            </a:extLst>
          </p:cNvPr>
          <p:cNvSpPr txBox="1"/>
          <p:nvPr>
            <p:custDataLst>
              <p:tags r:id="rId5"/>
            </p:custDataLst>
          </p:nvPr>
        </p:nvSpPr>
        <p:spPr>
          <a:xfrm>
            <a:off x="3341116" y="787558"/>
            <a:ext cx="2131882" cy="240066"/>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2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ym typeface="Trebuchet MS" panose="020B0603020202020204" pitchFamily="34" charset="0"/>
              </a:rPr>
              <a:t>Value lever</a:t>
            </a:r>
          </a:p>
        </p:txBody>
      </p:sp>
      <p:sp>
        <p:nvSpPr>
          <p:cNvPr id="38" name="TextBox 37">
            <a:extLst>
              <a:ext uri="{FF2B5EF4-FFF2-40B4-BE49-F238E27FC236}">
                <a16:creationId xmlns:a16="http://schemas.microsoft.com/office/drawing/2014/main" id="{861A9BF8-27B3-4DAD-A6F2-04D11552C9FD}"/>
              </a:ext>
            </a:extLst>
          </p:cNvPr>
          <p:cNvSpPr txBox="1">
            <a:spLocks/>
          </p:cNvSpPr>
          <p:nvPr/>
        </p:nvSpPr>
        <p:spPr>
          <a:xfrm flipH="1">
            <a:off x="4372395" y="3731482"/>
            <a:ext cx="587937" cy="242374"/>
          </a:xfrm>
          <a:prstGeom prst="rect">
            <a:avLst/>
          </a:prstGeom>
          <a:noFill/>
        </p:spPr>
        <p:txBody>
          <a:bodyPr vert="horz" wrap="square" lIns="0" tIns="20574" rIns="0" bIns="0" rtlCol="0" anchor="b" anchorCtr="0">
            <a:spAutoFit/>
          </a:bodyPr>
          <a:lstStyle/>
          <a:p>
            <a:pPr algn="ctr">
              <a:buClr>
                <a:srgbClr val="029E3C">
                  <a:lumMod val="100000"/>
                </a:srgbClr>
              </a:buClr>
              <a:buSzPct val="100000"/>
              <a:buFont typeface="Trebuchet MS" panose="020B0603020202020204" pitchFamily="34" charset="0"/>
              <a:buChar char="​"/>
            </a:pPr>
            <a:r>
              <a:rPr lang="en-US" sz="720" b="1" dirty="0">
                <a:solidFill>
                  <a:srgbClr val="00AFF0"/>
                </a:solidFill>
                <a:ea typeface="Open Sans" panose="020B0606030504020204" pitchFamily="34" charset="0"/>
                <a:cs typeface="Frutiger LT Arabic 45 Light" panose="01000000000000000000" pitchFamily="2" charset="-78"/>
              </a:rPr>
              <a:t>Plan optimization</a:t>
            </a:r>
          </a:p>
        </p:txBody>
      </p:sp>
      <p:sp>
        <p:nvSpPr>
          <p:cNvPr id="39" name="TextBox 38">
            <a:extLst>
              <a:ext uri="{FF2B5EF4-FFF2-40B4-BE49-F238E27FC236}">
                <a16:creationId xmlns:a16="http://schemas.microsoft.com/office/drawing/2014/main" id="{E447B1F3-DC29-4FA6-9E80-BE747515F948}"/>
              </a:ext>
            </a:extLst>
          </p:cNvPr>
          <p:cNvSpPr txBox="1">
            <a:spLocks/>
          </p:cNvSpPr>
          <p:nvPr/>
        </p:nvSpPr>
        <p:spPr>
          <a:xfrm flipH="1">
            <a:off x="4251342" y="4504658"/>
            <a:ext cx="830042" cy="242374"/>
          </a:xfrm>
          <a:prstGeom prst="rect">
            <a:avLst/>
          </a:prstGeom>
          <a:noFill/>
        </p:spPr>
        <p:txBody>
          <a:bodyPr vert="horz" wrap="square" lIns="0" tIns="20574" rIns="0" bIns="0" rtlCol="0" anchor="b" anchorCtr="0">
            <a:spAutoFit/>
          </a:bodyPr>
          <a:lstStyle/>
          <a:p>
            <a:pPr algn="ctr">
              <a:buClr>
                <a:srgbClr val="029E3C">
                  <a:lumMod val="100000"/>
                </a:srgbClr>
              </a:buClr>
              <a:buSzPct val="100000"/>
              <a:buFont typeface="Trebuchet MS" panose="020B0603020202020204" pitchFamily="34" charset="0"/>
              <a:buChar char="​"/>
            </a:pPr>
            <a:r>
              <a:rPr lang="en-US" sz="720" b="1" dirty="0">
                <a:solidFill>
                  <a:srgbClr val="3EAD92"/>
                </a:solidFill>
                <a:ea typeface="Open Sans" panose="020B0606030504020204" pitchFamily="34" charset="0"/>
                <a:cs typeface="Frutiger LT Arabic 45 Light" panose="01000000000000000000" pitchFamily="2" charset="-78"/>
              </a:rPr>
              <a:t>Improved plan adherence</a:t>
            </a:r>
          </a:p>
        </p:txBody>
      </p:sp>
      <p:sp>
        <p:nvSpPr>
          <p:cNvPr id="40" name="TextBox 39">
            <a:extLst>
              <a:ext uri="{FF2B5EF4-FFF2-40B4-BE49-F238E27FC236}">
                <a16:creationId xmlns:a16="http://schemas.microsoft.com/office/drawing/2014/main" id="{77D76CF3-186D-4FF8-B032-C8A8498037E4}"/>
              </a:ext>
            </a:extLst>
          </p:cNvPr>
          <p:cNvSpPr txBox="1">
            <a:spLocks/>
          </p:cNvSpPr>
          <p:nvPr/>
        </p:nvSpPr>
        <p:spPr>
          <a:xfrm flipH="1">
            <a:off x="4372395" y="2140115"/>
            <a:ext cx="587937" cy="332399"/>
          </a:xfrm>
          <a:prstGeom prst="rect">
            <a:avLst/>
          </a:prstGeom>
          <a:noFill/>
        </p:spPr>
        <p:txBody>
          <a:bodyPr vert="horz" wrap="square" lIns="0" tIns="0" rIns="0" bIns="0" rtlCol="0" anchor="b" anchorCtr="0">
            <a:spAutoFit/>
          </a:bodyPr>
          <a:lstStyle/>
          <a:p>
            <a:pPr algn="ctr">
              <a:buClr>
                <a:srgbClr val="029E3C">
                  <a:lumMod val="100000"/>
                </a:srgbClr>
              </a:buClr>
              <a:buSzPct val="100000"/>
              <a:buFont typeface="Trebuchet MS" panose="020B0603020202020204" pitchFamily="34" charset="0"/>
              <a:buChar char="​"/>
            </a:pPr>
            <a:r>
              <a:rPr lang="en-US" sz="720" b="1" dirty="0">
                <a:solidFill>
                  <a:srgbClr val="00148C"/>
                </a:solidFill>
                <a:ea typeface="Open Sans" panose="020B0606030504020204" pitchFamily="34" charset="0"/>
                <a:cs typeface="Frutiger LT Arabic 45 Light" panose="01000000000000000000" pitchFamily="2" charset="-78"/>
              </a:rPr>
              <a:t>Improved</a:t>
            </a:r>
            <a:br>
              <a:rPr lang="en-US" sz="720" b="1" dirty="0">
                <a:solidFill>
                  <a:srgbClr val="00148C"/>
                </a:solidFill>
                <a:ea typeface="Open Sans" panose="020B0606030504020204" pitchFamily="34" charset="0"/>
                <a:cs typeface="Frutiger LT Arabic 45 Light" panose="01000000000000000000" pitchFamily="2" charset="-78"/>
              </a:rPr>
            </a:br>
            <a:r>
              <a:rPr lang="en-US" sz="720" b="1" dirty="0">
                <a:solidFill>
                  <a:srgbClr val="00148C"/>
                </a:solidFill>
                <a:ea typeface="Open Sans" panose="020B0606030504020204" pitchFamily="34" charset="0"/>
                <a:cs typeface="Frutiger LT Arabic 45 Light" panose="01000000000000000000" pitchFamily="2" charset="-78"/>
              </a:rPr>
              <a:t>regulatory</a:t>
            </a:r>
            <a:br>
              <a:rPr lang="en-US" sz="720" b="1" dirty="0">
                <a:solidFill>
                  <a:srgbClr val="00148C"/>
                </a:solidFill>
                <a:ea typeface="Open Sans" panose="020B0606030504020204" pitchFamily="34" charset="0"/>
                <a:cs typeface="Frutiger LT Arabic 45 Light" panose="01000000000000000000" pitchFamily="2" charset="-78"/>
              </a:rPr>
            </a:br>
            <a:r>
              <a:rPr lang="en-US" sz="720" b="1" dirty="0">
                <a:solidFill>
                  <a:srgbClr val="00148C"/>
                </a:solidFill>
                <a:ea typeface="Open Sans" panose="020B0606030504020204" pitchFamily="34" charset="0"/>
                <a:cs typeface="Frutiger LT Arabic 45 Light" panose="01000000000000000000" pitchFamily="2" charset="-78"/>
              </a:rPr>
              <a:t>outcomes</a:t>
            </a:r>
          </a:p>
        </p:txBody>
      </p:sp>
      <p:sp>
        <p:nvSpPr>
          <p:cNvPr id="41" name="TextBox 40">
            <a:extLst>
              <a:ext uri="{FF2B5EF4-FFF2-40B4-BE49-F238E27FC236}">
                <a16:creationId xmlns:a16="http://schemas.microsoft.com/office/drawing/2014/main" id="{11E9C98C-E693-4F0F-85F2-74ACFDA0B9F9}"/>
              </a:ext>
            </a:extLst>
          </p:cNvPr>
          <p:cNvSpPr txBox="1">
            <a:spLocks/>
          </p:cNvSpPr>
          <p:nvPr/>
        </p:nvSpPr>
        <p:spPr>
          <a:xfrm flipH="1">
            <a:off x="4372395" y="1348998"/>
            <a:ext cx="587937" cy="332399"/>
          </a:xfrm>
          <a:prstGeom prst="rect">
            <a:avLst/>
          </a:prstGeom>
          <a:noFill/>
        </p:spPr>
        <p:txBody>
          <a:bodyPr vert="horz" wrap="square" lIns="0" tIns="0" rIns="0" bIns="0" rtlCol="0" anchor="b" anchorCtr="0">
            <a:spAutoFit/>
          </a:bodyPr>
          <a:lstStyle/>
          <a:p>
            <a:pPr algn="ctr">
              <a:buClr>
                <a:srgbClr val="029E3C">
                  <a:lumMod val="100000"/>
                </a:srgbClr>
              </a:buClr>
              <a:buSzPct val="100000"/>
              <a:buFont typeface="Trebuchet MS" panose="020B0603020202020204" pitchFamily="34" charset="0"/>
              <a:buChar char="​"/>
            </a:pPr>
            <a:r>
              <a:rPr lang="en-US" sz="720" b="1" dirty="0">
                <a:solidFill>
                  <a:srgbClr val="FFB45A"/>
                </a:solidFill>
                <a:ea typeface="Open Sans" panose="020B0606030504020204" pitchFamily="34" charset="0"/>
                <a:cs typeface="Frutiger LT Arabic 45 Light" panose="01000000000000000000" pitchFamily="2" charset="-78"/>
              </a:rPr>
              <a:t>Greater planning efficiency</a:t>
            </a:r>
          </a:p>
        </p:txBody>
      </p:sp>
      <p:grpSp>
        <p:nvGrpSpPr>
          <p:cNvPr id="42" name="Group 41">
            <a:extLst>
              <a:ext uri="{FF2B5EF4-FFF2-40B4-BE49-F238E27FC236}">
                <a16:creationId xmlns:a16="http://schemas.microsoft.com/office/drawing/2014/main" id="{EB41FA17-9D07-459E-9C24-496F512D2DBB}"/>
              </a:ext>
            </a:extLst>
          </p:cNvPr>
          <p:cNvGrpSpPr>
            <a:grpSpLocks/>
          </p:cNvGrpSpPr>
          <p:nvPr/>
        </p:nvGrpSpPr>
        <p:grpSpPr>
          <a:xfrm>
            <a:off x="3555865" y="1214181"/>
            <a:ext cx="637913" cy="637913"/>
            <a:chOff x="4494489" y="3998966"/>
            <a:chExt cx="1417584" cy="1417584"/>
          </a:xfrm>
        </p:grpSpPr>
        <p:sp>
          <p:nvSpPr>
            <p:cNvPr id="43" name="Oval 42">
              <a:extLst>
                <a:ext uri="{FF2B5EF4-FFF2-40B4-BE49-F238E27FC236}">
                  <a16:creationId xmlns:a16="http://schemas.microsoft.com/office/drawing/2014/main" id="{6BC5BBC2-58E4-4E1A-8240-F8E1A62754AB}"/>
                </a:ext>
              </a:extLst>
            </p:cNvPr>
            <p:cNvSpPr/>
            <p:nvPr/>
          </p:nvSpPr>
          <p:spPr>
            <a:xfrm>
              <a:off x="4494489" y="3998966"/>
              <a:ext cx="1417584" cy="1417584"/>
            </a:xfrm>
            <a:prstGeom prst="ellipse">
              <a:avLst/>
            </a:prstGeom>
            <a:solidFill>
              <a:srgbClr val="FFB45A"/>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 tIns="27432" rIns="54864" bIns="27432" rtlCol="0" anchor="ctr"/>
            <a:lstStyle/>
            <a:p>
              <a:pPr algn="ctr"/>
              <a:endParaRPr lang="en-US" sz="1050" dirty="0"/>
            </a:p>
          </p:txBody>
        </p:sp>
        <p:grpSp>
          <p:nvGrpSpPr>
            <p:cNvPr id="44" name="Group 43">
              <a:extLst>
                <a:ext uri="{FF2B5EF4-FFF2-40B4-BE49-F238E27FC236}">
                  <a16:creationId xmlns:a16="http://schemas.microsoft.com/office/drawing/2014/main" id="{657365B7-32E1-4535-AD3E-BBD68C104B1E}"/>
                </a:ext>
              </a:extLst>
            </p:cNvPr>
            <p:cNvGrpSpPr>
              <a:grpSpLocks noChangeAspect="1"/>
            </p:cNvGrpSpPr>
            <p:nvPr/>
          </p:nvGrpSpPr>
          <p:grpSpPr>
            <a:xfrm>
              <a:off x="4664958" y="4169955"/>
              <a:ext cx="1076646" cy="1075607"/>
              <a:chOff x="5273675" y="2606675"/>
              <a:chExt cx="1646238" cy="1644650"/>
            </a:xfrm>
          </p:grpSpPr>
          <p:sp>
            <p:nvSpPr>
              <p:cNvPr id="45" name="AutoShape 3">
                <a:extLst>
                  <a:ext uri="{FF2B5EF4-FFF2-40B4-BE49-F238E27FC236}">
                    <a16:creationId xmlns:a16="http://schemas.microsoft.com/office/drawing/2014/main" id="{3BA292E7-86B7-4926-B9A7-53A27A11C068}"/>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148" tIns="20574" rIns="41148" bIns="20574" numCol="1" anchor="t" anchorCtr="0" compatLnSpc="1">
                <a:prstTxWarp prst="textNoShape">
                  <a:avLst/>
                </a:prstTxWarp>
              </a:bodyPr>
              <a:lstStyle/>
              <a:p>
                <a:endParaRPr lang="en-US" sz="1050" dirty="0"/>
              </a:p>
            </p:txBody>
          </p:sp>
          <p:sp>
            <p:nvSpPr>
              <p:cNvPr id="46" name="Freeform 32">
                <a:extLst>
                  <a:ext uri="{FF2B5EF4-FFF2-40B4-BE49-F238E27FC236}">
                    <a16:creationId xmlns:a16="http://schemas.microsoft.com/office/drawing/2014/main" id="{E1924FE8-70A3-43A4-8179-8CEEA4B957D0}"/>
                  </a:ext>
                </a:extLst>
              </p:cNvPr>
              <p:cNvSpPr>
                <a:spLocks/>
              </p:cNvSpPr>
              <p:nvPr/>
            </p:nvSpPr>
            <p:spPr bwMode="auto">
              <a:xfrm>
                <a:off x="5380356" y="2865437"/>
                <a:ext cx="1429713" cy="1096668"/>
              </a:xfrm>
              <a:custGeom>
                <a:avLst/>
                <a:gdLst>
                  <a:gd name="connsiteX0" fmla="*/ 1307343 w 1429713"/>
                  <a:gd name="connsiteY0" fmla="*/ 1016000 h 1096668"/>
                  <a:gd name="connsiteX1" fmla="*/ 1425927 w 1429713"/>
                  <a:gd name="connsiteY1" fmla="*/ 1071033 h 1096668"/>
                  <a:gd name="connsiteX2" fmla="*/ 1423796 w 1429713"/>
                  <a:gd name="connsiteY2" fmla="*/ 1092906 h 1096668"/>
                  <a:gd name="connsiteX3" fmla="*/ 1401784 w 1429713"/>
                  <a:gd name="connsiteY3" fmla="*/ 1090789 h 1096668"/>
                  <a:gd name="connsiteX4" fmla="*/ 1307343 w 1429713"/>
                  <a:gd name="connsiteY4" fmla="*/ 1047045 h 1096668"/>
                  <a:gd name="connsiteX5" fmla="*/ 1212193 w 1429713"/>
                  <a:gd name="connsiteY5" fmla="*/ 1090789 h 1096668"/>
                  <a:gd name="connsiteX6" fmla="*/ 1200121 w 1429713"/>
                  <a:gd name="connsiteY6" fmla="*/ 1096433 h 1096668"/>
                  <a:gd name="connsiteX7" fmla="*/ 1190180 w 1429713"/>
                  <a:gd name="connsiteY7" fmla="*/ 1092906 h 1096668"/>
                  <a:gd name="connsiteX8" fmla="*/ 1188050 w 1429713"/>
                  <a:gd name="connsiteY8" fmla="*/ 1071033 h 1096668"/>
                  <a:gd name="connsiteX9" fmla="*/ 1307343 w 1429713"/>
                  <a:gd name="connsiteY9" fmla="*/ 1016000 h 1096668"/>
                  <a:gd name="connsiteX10" fmla="*/ 1010920 w 1429713"/>
                  <a:gd name="connsiteY10" fmla="*/ 1016000 h 1096668"/>
                  <a:gd name="connsiteX11" fmla="*/ 1130599 w 1429713"/>
                  <a:gd name="connsiteY11" fmla="*/ 1071033 h 1096668"/>
                  <a:gd name="connsiteX12" fmla="*/ 1129166 w 1429713"/>
                  <a:gd name="connsiteY12" fmla="*/ 1092906 h 1096668"/>
                  <a:gd name="connsiteX13" fmla="*/ 1106950 w 1429713"/>
                  <a:gd name="connsiteY13" fmla="*/ 1090789 h 1096668"/>
                  <a:gd name="connsiteX14" fmla="*/ 1010920 w 1429713"/>
                  <a:gd name="connsiteY14" fmla="*/ 1047045 h 1096668"/>
                  <a:gd name="connsiteX15" fmla="*/ 915606 w 1429713"/>
                  <a:gd name="connsiteY15" fmla="*/ 1090789 h 1096668"/>
                  <a:gd name="connsiteX16" fmla="*/ 903423 w 1429713"/>
                  <a:gd name="connsiteY16" fmla="*/ 1096433 h 1096668"/>
                  <a:gd name="connsiteX17" fmla="*/ 893390 w 1429713"/>
                  <a:gd name="connsiteY17" fmla="*/ 1092906 h 1096668"/>
                  <a:gd name="connsiteX18" fmla="*/ 891240 w 1429713"/>
                  <a:gd name="connsiteY18" fmla="*/ 1071033 h 1096668"/>
                  <a:gd name="connsiteX19" fmla="*/ 1010920 w 1429713"/>
                  <a:gd name="connsiteY19" fmla="*/ 1016000 h 1096668"/>
                  <a:gd name="connsiteX20" fmla="*/ 714851 w 1429713"/>
                  <a:gd name="connsiteY20" fmla="*/ 1016000 h 1096668"/>
                  <a:gd name="connsiteX21" fmla="*/ 833773 w 1429713"/>
                  <a:gd name="connsiteY21" fmla="*/ 1071033 h 1096668"/>
                  <a:gd name="connsiteX22" fmla="*/ 832349 w 1429713"/>
                  <a:gd name="connsiteY22" fmla="*/ 1092906 h 1096668"/>
                  <a:gd name="connsiteX23" fmla="*/ 810274 w 1429713"/>
                  <a:gd name="connsiteY23" fmla="*/ 1090789 h 1096668"/>
                  <a:gd name="connsiteX24" fmla="*/ 714851 w 1429713"/>
                  <a:gd name="connsiteY24" fmla="*/ 1047045 h 1096668"/>
                  <a:gd name="connsiteX25" fmla="*/ 619429 w 1429713"/>
                  <a:gd name="connsiteY25" fmla="*/ 1090789 h 1096668"/>
                  <a:gd name="connsiteX26" fmla="*/ 607323 w 1429713"/>
                  <a:gd name="connsiteY26" fmla="*/ 1096433 h 1096668"/>
                  <a:gd name="connsiteX27" fmla="*/ 597353 w 1429713"/>
                  <a:gd name="connsiteY27" fmla="*/ 1092906 h 1096668"/>
                  <a:gd name="connsiteX28" fmla="*/ 595929 w 1429713"/>
                  <a:gd name="connsiteY28" fmla="*/ 1071033 h 1096668"/>
                  <a:gd name="connsiteX29" fmla="*/ 714851 w 1429713"/>
                  <a:gd name="connsiteY29" fmla="*/ 1016000 h 1096668"/>
                  <a:gd name="connsiteX30" fmla="*/ 418065 w 1429713"/>
                  <a:gd name="connsiteY30" fmla="*/ 1016000 h 1096668"/>
                  <a:gd name="connsiteX31" fmla="*/ 538461 w 1429713"/>
                  <a:gd name="connsiteY31" fmla="*/ 1071033 h 1096668"/>
                  <a:gd name="connsiteX32" fmla="*/ 536311 w 1429713"/>
                  <a:gd name="connsiteY32" fmla="*/ 1092906 h 1096668"/>
                  <a:gd name="connsiteX33" fmla="*/ 526278 w 1429713"/>
                  <a:gd name="connsiteY33" fmla="*/ 1096433 h 1096668"/>
                  <a:gd name="connsiteX34" fmla="*/ 514095 w 1429713"/>
                  <a:gd name="connsiteY34" fmla="*/ 1090789 h 1096668"/>
                  <a:gd name="connsiteX35" fmla="*/ 418065 w 1429713"/>
                  <a:gd name="connsiteY35" fmla="*/ 1047045 h 1096668"/>
                  <a:gd name="connsiteX36" fmla="*/ 322751 w 1429713"/>
                  <a:gd name="connsiteY36" fmla="*/ 1090789 h 1096668"/>
                  <a:gd name="connsiteX37" fmla="*/ 300535 w 1429713"/>
                  <a:gd name="connsiteY37" fmla="*/ 1092906 h 1096668"/>
                  <a:gd name="connsiteX38" fmla="*/ 299102 w 1429713"/>
                  <a:gd name="connsiteY38" fmla="*/ 1071033 h 1096668"/>
                  <a:gd name="connsiteX39" fmla="*/ 418065 w 1429713"/>
                  <a:gd name="connsiteY39" fmla="*/ 1016000 h 1096668"/>
                  <a:gd name="connsiteX40" fmla="*/ 123149 w 1429713"/>
                  <a:gd name="connsiteY40" fmla="*/ 1016000 h 1096668"/>
                  <a:gd name="connsiteX41" fmla="*/ 243202 w 1429713"/>
                  <a:gd name="connsiteY41" fmla="*/ 1071033 h 1096668"/>
                  <a:gd name="connsiteX42" fmla="*/ 241058 w 1429713"/>
                  <a:gd name="connsiteY42" fmla="*/ 1092906 h 1096668"/>
                  <a:gd name="connsiteX43" fmla="*/ 231054 w 1429713"/>
                  <a:gd name="connsiteY43" fmla="*/ 1096433 h 1096668"/>
                  <a:gd name="connsiteX44" fmla="*/ 218906 w 1429713"/>
                  <a:gd name="connsiteY44" fmla="*/ 1090789 h 1096668"/>
                  <a:gd name="connsiteX45" fmla="*/ 123149 w 1429713"/>
                  <a:gd name="connsiteY45" fmla="*/ 1047045 h 1096668"/>
                  <a:gd name="connsiteX46" fmla="*/ 28107 w 1429713"/>
                  <a:gd name="connsiteY46" fmla="*/ 1090789 h 1096668"/>
                  <a:gd name="connsiteX47" fmla="*/ 5954 w 1429713"/>
                  <a:gd name="connsiteY47" fmla="*/ 1092906 h 1096668"/>
                  <a:gd name="connsiteX48" fmla="*/ 3811 w 1429713"/>
                  <a:gd name="connsiteY48" fmla="*/ 1071033 h 1096668"/>
                  <a:gd name="connsiteX49" fmla="*/ 123149 w 1429713"/>
                  <a:gd name="connsiteY49" fmla="*/ 1016000 h 1096668"/>
                  <a:gd name="connsiteX50" fmla="*/ 1215707 w 1429713"/>
                  <a:gd name="connsiteY50" fmla="*/ 876300 h 1096668"/>
                  <a:gd name="connsiteX51" fmla="*/ 1336103 w 1429713"/>
                  <a:gd name="connsiteY51" fmla="*/ 932876 h 1096668"/>
                  <a:gd name="connsiteX52" fmla="*/ 1333953 w 1429713"/>
                  <a:gd name="connsiteY52" fmla="*/ 955361 h 1096668"/>
                  <a:gd name="connsiteX53" fmla="*/ 1323920 w 1429713"/>
                  <a:gd name="connsiteY53" fmla="*/ 958987 h 1096668"/>
                  <a:gd name="connsiteX54" fmla="*/ 1311737 w 1429713"/>
                  <a:gd name="connsiteY54" fmla="*/ 953185 h 1096668"/>
                  <a:gd name="connsiteX55" fmla="*/ 1215707 w 1429713"/>
                  <a:gd name="connsiteY55" fmla="*/ 908215 h 1096668"/>
                  <a:gd name="connsiteX56" fmla="*/ 1119677 w 1429713"/>
                  <a:gd name="connsiteY56" fmla="*/ 953185 h 1096668"/>
                  <a:gd name="connsiteX57" fmla="*/ 1097461 w 1429713"/>
                  <a:gd name="connsiteY57" fmla="*/ 955361 h 1096668"/>
                  <a:gd name="connsiteX58" fmla="*/ 1096027 w 1429713"/>
                  <a:gd name="connsiteY58" fmla="*/ 932876 h 1096668"/>
                  <a:gd name="connsiteX59" fmla="*/ 1215707 w 1429713"/>
                  <a:gd name="connsiteY59" fmla="*/ 876300 h 1096668"/>
                  <a:gd name="connsiteX60" fmla="*/ 881895 w 1429713"/>
                  <a:gd name="connsiteY60" fmla="*/ 876300 h 1096668"/>
                  <a:gd name="connsiteX61" fmla="*/ 1001158 w 1429713"/>
                  <a:gd name="connsiteY61" fmla="*/ 932876 h 1096668"/>
                  <a:gd name="connsiteX62" fmla="*/ 999016 w 1429713"/>
                  <a:gd name="connsiteY62" fmla="*/ 955361 h 1096668"/>
                  <a:gd name="connsiteX63" fmla="*/ 989018 w 1429713"/>
                  <a:gd name="connsiteY63" fmla="*/ 958987 h 1096668"/>
                  <a:gd name="connsiteX64" fmla="*/ 976877 w 1429713"/>
                  <a:gd name="connsiteY64" fmla="*/ 953185 h 1096668"/>
                  <a:gd name="connsiteX65" fmla="*/ 881895 w 1429713"/>
                  <a:gd name="connsiteY65" fmla="*/ 908215 h 1096668"/>
                  <a:gd name="connsiteX66" fmla="*/ 786199 w 1429713"/>
                  <a:gd name="connsiteY66" fmla="*/ 953185 h 1096668"/>
                  <a:gd name="connsiteX67" fmla="*/ 764061 w 1429713"/>
                  <a:gd name="connsiteY67" fmla="*/ 955361 h 1096668"/>
                  <a:gd name="connsiteX68" fmla="*/ 762632 w 1429713"/>
                  <a:gd name="connsiteY68" fmla="*/ 932876 h 1096668"/>
                  <a:gd name="connsiteX69" fmla="*/ 881895 w 1429713"/>
                  <a:gd name="connsiteY69" fmla="*/ 876300 h 1096668"/>
                  <a:gd name="connsiteX70" fmla="*/ 548163 w 1429713"/>
                  <a:gd name="connsiteY70" fmla="*/ 876300 h 1096668"/>
                  <a:gd name="connsiteX71" fmla="*/ 667085 w 1429713"/>
                  <a:gd name="connsiteY71" fmla="*/ 932876 h 1096668"/>
                  <a:gd name="connsiteX72" fmla="*/ 665661 w 1429713"/>
                  <a:gd name="connsiteY72" fmla="*/ 955361 h 1096668"/>
                  <a:gd name="connsiteX73" fmla="*/ 655692 w 1429713"/>
                  <a:gd name="connsiteY73" fmla="*/ 958987 h 1096668"/>
                  <a:gd name="connsiteX74" fmla="*/ 643586 w 1429713"/>
                  <a:gd name="connsiteY74" fmla="*/ 953185 h 1096668"/>
                  <a:gd name="connsiteX75" fmla="*/ 548163 w 1429713"/>
                  <a:gd name="connsiteY75" fmla="*/ 908215 h 1096668"/>
                  <a:gd name="connsiteX76" fmla="*/ 452741 w 1429713"/>
                  <a:gd name="connsiteY76" fmla="*/ 953185 h 1096668"/>
                  <a:gd name="connsiteX77" fmla="*/ 430665 w 1429713"/>
                  <a:gd name="connsiteY77" fmla="*/ 955361 h 1096668"/>
                  <a:gd name="connsiteX78" fmla="*/ 428529 w 1429713"/>
                  <a:gd name="connsiteY78" fmla="*/ 932876 h 1096668"/>
                  <a:gd name="connsiteX79" fmla="*/ 548163 w 1429713"/>
                  <a:gd name="connsiteY79" fmla="*/ 876300 h 1096668"/>
                  <a:gd name="connsiteX80" fmla="*/ 213994 w 1429713"/>
                  <a:gd name="connsiteY80" fmla="*/ 876300 h 1096668"/>
                  <a:gd name="connsiteX81" fmla="*/ 333674 w 1429713"/>
                  <a:gd name="connsiteY81" fmla="*/ 932876 h 1096668"/>
                  <a:gd name="connsiteX82" fmla="*/ 332240 w 1429713"/>
                  <a:gd name="connsiteY82" fmla="*/ 955361 h 1096668"/>
                  <a:gd name="connsiteX83" fmla="*/ 322207 w 1429713"/>
                  <a:gd name="connsiteY83" fmla="*/ 958987 h 1096668"/>
                  <a:gd name="connsiteX84" fmla="*/ 310024 w 1429713"/>
                  <a:gd name="connsiteY84" fmla="*/ 953185 h 1096668"/>
                  <a:gd name="connsiteX85" fmla="*/ 213994 w 1429713"/>
                  <a:gd name="connsiteY85" fmla="*/ 908215 h 1096668"/>
                  <a:gd name="connsiteX86" fmla="*/ 117964 w 1429713"/>
                  <a:gd name="connsiteY86" fmla="*/ 953185 h 1096668"/>
                  <a:gd name="connsiteX87" fmla="*/ 95748 w 1429713"/>
                  <a:gd name="connsiteY87" fmla="*/ 955361 h 1096668"/>
                  <a:gd name="connsiteX88" fmla="*/ 93598 w 1429713"/>
                  <a:gd name="connsiteY88" fmla="*/ 932876 h 1096668"/>
                  <a:gd name="connsiteX89" fmla="*/ 213994 w 1429713"/>
                  <a:gd name="connsiteY89" fmla="*/ 876300 h 1096668"/>
                  <a:gd name="connsiteX90" fmla="*/ 1307343 w 1429713"/>
                  <a:gd name="connsiteY90" fmla="*/ 738187 h 1096668"/>
                  <a:gd name="connsiteX91" fmla="*/ 1425927 w 1429713"/>
                  <a:gd name="connsiteY91" fmla="*/ 793220 h 1096668"/>
                  <a:gd name="connsiteX92" fmla="*/ 1423796 w 1429713"/>
                  <a:gd name="connsiteY92" fmla="*/ 815093 h 1096668"/>
                  <a:gd name="connsiteX93" fmla="*/ 1413855 w 1429713"/>
                  <a:gd name="connsiteY93" fmla="*/ 818620 h 1096668"/>
                  <a:gd name="connsiteX94" fmla="*/ 1401784 w 1429713"/>
                  <a:gd name="connsiteY94" fmla="*/ 812976 h 1096668"/>
                  <a:gd name="connsiteX95" fmla="*/ 1307343 w 1429713"/>
                  <a:gd name="connsiteY95" fmla="*/ 769232 h 1096668"/>
                  <a:gd name="connsiteX96" fmla="*/ 1212193 w 1429713"/>
                  <a:gd name="connsiteY96" fmla="*/ 812976 h 1096668"/>
                  <a:gd name="connsiteX97" fmla="*/ 1190180 w 1429713"/>
                  <a:gd name="connsiteY97" fmla="*/ 815093 h 1096668"/>
                  <a:gd name="connsiteX98" fmla="*/ 1188050 w 1429713"/>
                  <a:gd name="connsiteY98" fmla="*/ 793220 h 1096668"/>
                  <a:gd name="connsiteX99" fmla="*/ 1307343 w 1429713"/>
                  <a:gd name="connsiteY99" fmla="*/ 738187 h 1096668"/>
                  <a:gd name="connsiteX100" fmla="*/ 1010920 w 1429713"/>
                  <a:gd name="connsiteY100" fmla="*/ 738187 h 1096668"/>
                  <a:gd name="connsiteX101" fmla="*/ 1130599 w 1429713"/>
                  <a:gd name="connsiteY101" fmla="*/ 793220 h 1096668"/>
                  <a:gd name="connsiteX102" fmla="*/ 1129166 w 1429713"/>
                  <a:gd name="connsiteY102" fmla="*/ 815093 h 1096668"/>
                  <a:gd name="connsiteX103" fmla="*/ 1118416 w 1429713"/>
                  <a:gd name="connsiteY103" fmla="*/ 818620 h 1096668"/>
                  <a:gd name="connsiteX104" fmla="*/ 1106950 w 1429713"/>
                  <a:gd name="connsiteY104" fmla="*/ 812976 h 1096668"/>
                  <a:gd name="connsiteX105" fmla="*/ 1010920 w 1429713"/>
                  <a:gd name="connsiteY105" fmla="*/ 769232 h 1096668"/>
                  <a:gd name="connsiteX106" fmla="*/ 915606 w 1429713"/>
                  <a:gd name="connsiteY106" fmla="*/ 812976 h 1096668"/>
                  <a:gd name="connsiteX107" fmla="*/ 893390 w 1429713"/>
                  <a:gd name="connsiteY107" fmla="*/ 815093 h 1096668"/>
                  <a:gd name="connsiteX108" fmla="*/ 891240 w 1429713"/>
                  <a:gd name="connsiteY108" fmla="*/ 793220 h 1096668"/>
                  <a:gd name="connsiteX109" fmla="*/ 1010920 w 1429713"/>
                  <a:gd name="connsiteY109" fmla="*/ 738187 h 1096668"/>
                  <a:gd name="connsiteX110" fmla="*/ 714851 w 1429713"/>
                  <a:gd name="connsiteY110" fmla="*/ 738187 h 1096668"/>
                  <a:gd name="connsiteX111" fmla="*/ 833773 w 1429713"/>
                  <a:gd name="connsiteY111" fmla="*/ 793220 h 1096668"/>
                  <a:gd name="connsiteX112" fmla="*/ 832349 w 1429713"/>
                  <a:gd name="connsiteY112" fmla="*/ 815093 h 1096668"/>
                  <a:gd name="connsiteX113" fmla="*/ 822380 w 1429713"/>
                  <a:gd name="connsiteY113" fmla="*/ 818620 h 1096668"/>
                  <a:gd name="connsiteX114" fmla="*/ 810274 w 1429713"/>
                  <a:gd name="connsiteY114" fmla="*/ 812976 h 1096668"/>
                  <a:gd name="connsiteX115" fmla="*/ 714851 w 1429713"/>
                  <a:gd name="connsiteY115" fmla="*/ 769232 h 1096668"/>
                  <a:gd name="connsiteX116" fmla="*/ 619429 w 1429713"/>
                  <a:gd name="connsiteY116" fmla="*/ 812976 h 1096668"/>
                  <a:gd name="connsiteX117" fmla="*/ 597353 w 1429713"/>
                  <a:gd name="connsiteY117" fmla="*/ 815093 h 1096668"/>
                  <a:gd name="connsiteX118" fmla="*/ 595929 w 1429713"/>
                  <a:gd name="connsiteY118" fmla="*/ 793220 h 1096668"/>
                  <a:gd name="connsiteX119" fmla="*/ 714851 w 1429713"/>
                  <a:gd name="connsiteY119" fmla="*/ 738187 h 1096668"/>
                  <a:gd name="connsiteX120" fmla="*/ 418065 w 1429713"/>
                  <a:gd name="connsiteY120" fmla="*/ 738187 h 1096668"/>
                  <a:gd name="connsiteX121" fmla="*/ 538461 w 1429713"/>
                  <a:gd name="connsiteY121" fmla="*/ 793220 h 1096668"/>
                  <a:gd name="connsiteX122" fmla="*/ 536311 w 1429713"/>
                  <a:gd name="connsiteY122" fmla="*/ 815093 h 1096668"/>
                  <a:gd name="connsiteX123" fmla="*/ 526278 w 1429713"/>
                  <a:gd name="connsiteY123" fmla="*/ 818620 h 1096668"/>
                  <a:gd name="connsiteX124" fmla="*/ 514095 w 1429713"/>
                  <a:gd name="connsiteY124" fmla="*/ 812976 h 1096668"/>
                  <a:gd name="connsiteX125" fmla="*/ 418065 w 1429713"/>
                  <a:gd name="connsiteY125" fmla="*/ 769232 h 1096668"/>
                  <a:gd name="connsiteX126" fmla="*/ 322751 w 1429713"/>
                  <a:gd name="connsiteY126" fmla="*/ 812976 h 1096668"/>
                  <a:gd name="connsiteX127" fmla="*/ 300535 w 1429713"/>
                  <a:gd name="connsiteY127" fmla="*/ 815093 h 1096668"/>
                  <a:gd name="connsiteX128" fmla="*/ 299102 w 1429713"/>
                  <a:gd name="connsiteY128" fmla="*/ 793220 h 1096668"/>
                  <a:gd name="connsiteX129" fmla="*/ 418065 w 1429713"/>
                  <a:gd name="connsiteY129" fmla="*/ 738187 h 1096668"/>
                  <a:gd name="connsiteX130" fmla="*/ 123149 w 1429713"/>
                  <a:gd name="connsiteY130" fmla="*/ 738187 h 1096668"/>
                  <a:gd name="connsiteX131" fmla="*/ 243202 w 1429713"/>
                  <a:gd name="connsiteY131" fmla="*/ 793220 h 1096668"/>
                  <a:gd name="connsiteX132" fmla="*/ 241058 w 1429713"/>
                  <a:gd name="connsiteY132" fmla="*/ 815093 h 1096668"/>
                  <a:gd name="connsiteX133" fmla="*/ 231054 w 1429713"/>
                  <a:gd name="connsiteY133" fmla="*/ 818620 h 1096668"/>
                  <a:gd name="connsiteX134" fmla="*/ 218906 w 1429713"/>
                  <a:gd name="connsiteY134" fmla="*/ 812976 h 1096668"/>
                  <a:gd name="connsiteX135" fmla="*/ 123149 w 1429713"/>
                  <a:gd name="connsiteY135" fmla="*/ 769232 h 1096668"/>
                  <a:gd name="connsiteX136" fmla="*/ 28107 w 1429713"/>
                  <a:gd name="connsiteY136" fmla="*/ 812976 h 1096668"/>
                  <a:gd name="connsiteX137" fmla="*/ 5954 w 1429713"/>
                  <a:gd name="connsiteY137" fmla="*/ 815093 h 1096668"/>
                  <a:gd name="connsiteX138" fmla="*/ 3811 w 1429713"/>
                  <a:gd name="connsiteY138" fmla="*/ 793220 h 1096668"/>
                  <a:gd name="connsiteX139" fmla="*/ 123149 w 1429713"/>
                  <a:gd name="connsiteY139" fmla="*/ 738187 h 1096668"/>
                  <a:gd name="connsiteX140" fmla="*/ 1215707 w 1429713"/>
                  <a:gd name="connsiteY140" fmla="*/ 598487 h 1096668"/>
                  <a:gd name="connsiteX141" fmla="*/ 1336103 w 1429713"/>
                  <a:gd name="connsiteY141" fmla="*/ 653995 h 1096668"/>
                  <a:gd name="connsiteX142" fmla="*/ 1333953 w 1429713"/>
                  <a:gd name="connsiteY142" fmla="*/ 676056 h 1096668"/>
                  <a:gd name="connsiteX143" fmla="*/ 1323920 w 1429713"/>
                  <a:gd name="connsiteY143" fmla="*/ 679614 h 1096668"/>
                  <a:gd name="connsiteX144" fmla="*/ 1311737 w 1429713"/>
                  <a:gd name="connsiteY144" fmla="*/ 673921 h 1096668"/>
                  <a:gd name="connsiteX145" fmla="*/ 1215707 w 1429713"/>
                  <a:gd name="connsiteY145" fmla="*/ 629799 h 1096668"/>
                  <a:gd name="connsiteX146" fmla="*/ 1119677 w 1429713"/>
                  <a:gd name="connsiteY146" fmla="*/ 673921 h 1096668"/>
                  <a:gd name="connsiteX147" fmla="*/ 1097461 w 1429713"/>
                  <a:gd name="connsiteY147" fmla="*/ 676056 h 1096668"/>
                  <a:gd name="connsiteX148" fmla="*/ 1096027 w 1429713"/>
                  <a:gd name="connsiteY148" fmla="*/ 653995 h 1096668"/>
                  <a:gd name="connsiteX149" fmla="*/ 1215707 w 1429713"/>
                  <a:gd name="connsiteY149" fmla="*/ 598487 h 1096668"/>
                  <a:gd name="connsiteX150" fmla="*/ 881895 w 1429713"/>
                  <a:gd name="connsiteY150" fmla="*/ 598487 h 1096668"/>
                  <a:gd name="connsiteX151" fmla="*/ 1001158 w 1429713"/>
                  <a:gd name="connsiteY151" fmla="*/ 653995 h 1096668"/>
                  <a:gd name="connsiteX152" fmla="*/ 999016 w 1429713"/>
                  <a:gd name="connsiteY152" fmla="*/ 676056 h 1096668"/>
                  <a:gd name="connsiteX153" fmla="*/ 976877 w 1429713"/>
                  <a:gd name="connsiteY153" fmla="*/ 673921 h 1096668"/>
                  <a:gd name="connsiteX154" fmla="*/ 881895 w 1429713"/>
                  <a:gd name="connsiteY154" fmla="*/ 629799 h 1096668"/>
                  <a:gd name="connsiteX155" fmla="*/ 786199 w 1429713"/>
                  <a:gd name="connsiteY155" fmla="*/ 673921 h 1096668"/>
                  <a:gd name="connsiteX156" fmla="*/ 774059 w 1429713"/>
                  <a:gd name="connsiteY156" fmla="*/ 679614 h 1096668"/>
                  <a:gd name="connsiteX157" fmla="*/ 764061 w 1429713"/>
                  <a:gd name="connsiteY157" fmla="*/ 676056 h 1096668"/>
                  <a:gd name="connsiteX158" fmla="*/ 762632 w 1429713"/>
                  <a:gd name="connsiteY158" fmla="*/ 653995 h 1096668"/>
                  <a:gd name="connsiteX159" fmla="*/ 881895 w 1429713"/>
                  <a:gd name="connsiteY159" fmla="*/ 598487 h 1096668"/>
                  <a:gd name="connsiteX160" fmla="*/ 548163 w 1429713"/>
                  <a:gd name="connsiteY160" fmla="*/ 598487 h 1096668"/>
                  <a:gd name="connsiteX161" fmla="*/ 667085 w 1429713"/>
                  <a:gd name="connsiteY161" fmla="*/ 653995 h 1096668"/>
                  <a:gd name="connsiteX162" fmla="*/ 665661 w 1429713"/>
                  <a:gd name="connsiteY162" fmla="*/ 676056 h 1096668"/>
                  <a:gd name="connsiteX163" fmla="*/ 655692 w 1429713"/>
                  <a:gd name="connsiteY163" fmla="*/ 679614 h 1096668"/>
                  <a:gd name="connsiteX164" fmla="*/ 643586 w 1429713"/>
                  <a:gd name="connsiteY164" fmla="*/ 673921 h 1096668"/>
                  <a:gd name="connsiteX165" fmla="*/ 548163 w 1429713"/>
                  <a:gd name="connsiteY165" fmla="*/ 629799 h 1096668"/>
                  <a:gd name="connsiteX166" fmla="*/ 452741 w 1429713"/>
                  <a:gd name="connsiteY166" fmla="*/ 673921 h 1096668"/>
                  <a:gd name="connsiteX167" fmla="*/ 430665 w 1429713"/>
                  <a:gd name="connsiteY167" fmla="*/ 676056 h 1096668"/>
                  <a:gd name="connsiteX168" fmla="*/ 428529 w 1429713"/>
                  <a:gd name="connsiteY168" fmla="*/ 653995 h 1096668"/>
                  <a:gd name="connsiteX169" fmla="*/ 548163 w 1429713"/>
                  <a:gd name="connsiteY169" fmla="*/ 598487 h 1096668"/>
                  <a:gd name="connsiteX170" fmla="*/ 213994 w 1429713"/>
                  <a:gd name="connsiteY170" fmla="*/ 598487 h 1096668"/>
                  <a:gd name="connsiteX171" fmla="*/ 333674 w 1429713"/>
                  <a:gd name="connsiteY171" fmla="*/ 653995 h 1096668"/>
                  <a:gd name="connsiteX172" fmla="*/ 332240 w 1429713"/>
                  <a:gd name="connsiteY172" fmla="*/ 676056 h 1096668"/>
                  <a:gd name="connsiteX173" fmla="*/ 310024 w 1429713"/>
                  <a:gd name="connsiteY173" fmla="*/ 673921 h 1096668"/>
                  <a:gd name="connsiteX174" fmla="*/ 213994 w 1429713"/>
                  <a:gd name="connsiteY174" fmla="*/ 629799 h 1096668"/>
                  <a:gd name="connsiteX175" fmla="*/ 117964 w 1429713"/>
                  <a:gd name="connsiteY175" fmla="*/ 673921 h 1096668"/>
                  <a:gd name="connsiteX176" fmla="*/ 105781 w 1429713"/>
                  <a:gd name="connsiteY176" fmla="*/ 679614 h 1096668"/>
                  <a:gd name="connsiteX177" fmla="*/ 95748 w 1429713"/>
                  <a:gd name="connsiteY177" fmla="*/ 676056 h 1096668"/>
                  <a:gd name="connsiteX178" fmla="*/ 93598 w 1429713"/>
                  <a:gd name="connsiteY178" fmla="*/ 653995 h 1096668"/>
                  <a:gd name="connsiteX179" fmla="*/ 213994 w 1429713"/>
                  <a:gd name="connsiteY179" fmla="*/ 598487 h 1096668"/>
                  <a:gd name="connsiteX180" fmla="*/ 429086 w 1429713"/>
                  <a:gd name="connsiteY180" fmla="*/ 60325 h 1096668"/>
                  <a:gd name="connsiteX181" fmla="*/ 1002204 w 1429713"/>
                  <a:gd name="connsiteY181" fmla="*/ 60325 h 1096668"/>
                  <a:gd name="connsiteX182" fmla="*/ 1009332 w 1429713"/>
                  <a:gd name="connsiteY182" fmla="*/ 67451 h 1096668"/>
                  <a:gd name="connsiteX183" fmla="*/ 1009332 w 1429713"/>
                  <a:gd name="connsiteY183" fmla="*/ 373874 h 1096668"/>
                  <a:gd name="connsiteX184" fmla="*/ 1002204 w 1429713"/>
                  <a:gd name="connsiteY184" fmla="*/ 381000 h 1096668"/>
                  <a:gd name="connsiteX185" fmla="*/ 429086 w 1429713"/>
                  <a:gd name="connsiteY185" fmla="*/ 381000 h 1096668"/>
                  <a:gd name="connsiteX186" fmla="*/ 421957 w 1429713"/>
                  <a:gd name="connsiteY186" fmla="*/ 373874 h 1096668"/>
                  <a:gd name="connsiteX187" fmla="*/ 421957 w 1429713"/>
                  <a:gd name="connsiteY187" fmla="*/ 67451 h 1096668"/>
                  <a:gd name="connsiteX188" fmla="*/ 429086 w 1429713"/>
                  <a:gd name="connsiteY188" fmla="*/ 60325 h 1096668"/>
                  <a:gd name="connsiteX189" fmla="*/ 393382 w 1429713"/>
                  <a:gd name="connsiteY189" fmla="*/ 31750 h 1096668"/>
                  <a:gd name="connsiteX190" fmla="*/ 393382 w 1429713"/>
                  <a:gd name="connsiteY190" fmla="*/ 409575 h 1096668"/>
                  <a:gd name="connsiteX191" fmla="*/ 1036320 w 1429713"/>
                  <a:gd name="connsiteY191" fmla="*/ 409575 h 1096668"/>
                  <a:gd name="connsiteX192" fmla="*/ 1036320 w 1429713"/>
                  <a:gd name="connsiteY192" fmla="*/ 31750 h 1096668"/>
                  <a:gd name="connsiteX193" fmla="*/ 393382 w 1429713"/>
                  <a:gd name="connsiteY193" fmla="*/ 31750 h 1096668"/>
                  <a:gd name="connsiteX194" fmla="*/ 377347 w 1429713"/>
                  <a:gd name="connsiteY194" fmla="*/ 0 h 1096668"/>
                  <a:gd name="connsiteX195" fmla="*/ 1052356 w 1429713"/>
                  <a:gd name="connsiteY195" fmla="*/ 0 h 1096668"/>
                  <a:gd name="connsiteX196" fmla="*/ 1068070 w 1429713"/>
                  <a:gd name="connsiteY196" fmla="*/ 15711 h 1096668"/>
                  <a:gd name="connsiteX197" fmla="*/ 1068070 w 1429713"/>
                  <a:gd name="connsiteY197" fmla="*/ 425615 h 1096668"/>
                  <a:gd name="connsiteX198" fmla="*/ 1052356 w 1429713"/>
                  <a:gd name="connsiteY198" fmla="*/ 441325 h 1096668"/>
                  <a:gd name="connsiteX199" fmla="*/ 377347 w 1429713"/>
                  <a:gd name="connsiteY199" fmla="*/ 441325 h 1096668"/>
                  <a:gd name="connsiteX200" fmla="*/ 361632 w 1429713"/>
                  <a:gd name="connsiteY200" fmla="*/ 425615 h 1096668"/>
                  <a:gd name="connsiteX201" fmla="*/ 361632 w 1429713"/>
                  <a:gd name="connsiteY201" fmla="*/ 15711 h 1096668"/>
                  <a:gd name="connsiteX202" fmla="*/ 377347 w 1429713"/>
                  <a:gd name="connsiteY202" fmla="*/ 0 h 1096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1429713" h="1096668">
                    <a:moveTo>
                      <a:pt x="1307343" y="1016000"/>
                    </a:moveTo>
                    <a:cubicBezTo>
                      <a:pt x="1352788" y="1016000"/>
                      <a:pt x="1396103" y="1036461"/>
                      <a:pt x="1425927" y="1071033"/>
                    </a:cubicBezTo>
                    <a:cubicBezTo>
                      <a:pt x="1431607" y="1077383"/>
                      <a:pt x="1430897" y="1087261"/>
                      <a:pt x="1423796" y="1092906"/>
                    </a:cubicBezTo>
                    <a:cubicBezTo>
                      <a:pt x="1417406" y="1098550"/>
                      <a:pt x="1407465" y="1097845"/>
                      <a:pt x="1401784" y="1090789"/>
                    </a:cubicBezTo>
                    <a:cubicBezTo>
                      <a:pt x="1378351" y="1063272"/>
                      <a:pt x="1343557" y="1047045"/>
                      <a:pt x="1307343" y="1047045"/>
                    </a:cubicBezTo>
                    <a:cubicBezTo>
                      <a:pt x="1270419" y="1047045"/>
                      <a:pt x="1235625" y="1063272"/>
                      <a:pt x="1212193" y="1090789"/>
                    </a:cubicBezTo>
                    <a:cubicBezTo>
                      <a:pt x="1208642" y="1095022"/>
                      <a:pt x="1204382" y="1096433"/>
                      <a:pt x="1200121" y="1096433"/>
                    </a:cubicBezTo>
                    <a:cubicBezTo>
                      <a:pt x="1196571" y="1096433"/>
                      <a:pt x="1193020" y="1095728"/>
                      <a:pt x="1190180" y="1092906"/>
                    </a:cubicBezTo>
                    <a:cubicBezTo>
                      <a:pt x="1183079" y="1087261"/>
                      <a:pt x="1182369" y="1077383"/>
                      <a:pt x="1188050" y="1071033"/>
                    </a:cubicBezTo>
                    <a:cubicBezTo>
                      <a:pt x="1217873" y="1036461"/>
                      <a:pt x="1261188" y="1016000"/>
                      <a:pt x="1307343" y="1016000"/>
                    </a:cubicBezTo>
                    <a:close/>
                    <a:moveTo>
                      <a:pt x="1010920" y="1016000"/>
                    </a:moveTo>
                    <a:cubicBezTo>
                      <a:pt x="1056785" y="1016000"/>
                      <a:pt x="1101217" y="1036461"/>
                      <a:pt x="1130599" y="1071033"/>
                    </a:cubicBezTo>
                    <a:cubicBezTo>
                      <a:pt x="1136332" y="1077383"/>
                      <a:pt x="1135616" y="1087261"/>
                      <a:pt x="1129166" y="1092906"/>
                    </a:cubicBezTo>
                    <a:cubicBezTo>
                      <a:pt x="1121999" y="1098550"/>
                      <a:pt x="1111966" y="1097845"/>
                      <a:pt x="1106950" y="1090789"/>
                    </a:cubicBezTo>
                    <a:cubicBezTo>
                      <a:pt x="1082584" y="1063272"/>
                      <a:pt x="1047469" y="1047045"/>
                      <a:pt x="1010920" y="1047045"/>
                    </a:cubicBezTo>
                    <a:cubicBezTo>
                      <a:pt x="973654" y="1047045"/>
                      <a:pt x="938539" y="1063272"/>
                      <a:pt x="915606" y="1090789"/>
                    </a:cubicBezTo>
                    <a:cubicBezTo>
                      <a:pt x="912740" y="1095022"/>
                      <a:pt x="907723" y="1096433"/>
                      <a:pt x="903423" y="1096433"/>
                    </a:cubicBezTo>
                    <a:cubicBezTo>
                      <a:pt x="899840" y="1096433"/>
                      <a:pt x="896257" y="1095728"/>
                      <a:pt x="893390" y="1092906"/>
                    </a:cubicBezTo>
                    <a:cubicBezTo>
                      <a:pt x="886941" y="1087261"/>
                      <a:pt x="885507" y="1077383"/>
                      <a:pt x="891240" y="1071033"/>
                    </a:cubicBezTo>
                    <a:cubicBezTo>
                      <a:pt x="921339" y="1036461"/>
                      <a:pt x="964338" y="1016000"/>
                      <a:pt x="1010920" y="1016000"/>
                    </a:cubicBezTo>
                    <a:close/>
                    <a:moveTo>
                      <a:pt x="714851" y="1016000"/>
                    </a:moveTo>
                    <a:cubicBezTo>
                      <a:pt x="761138" y="1016000"/>
                      <a:pt x="804577" y="1036461"/>
                      <a:pt x="833773" y="1071033"/>
                    </a:cubicBezTo>
                    <a:cubicBezTo>
                      <a:pt x="839470" y="1077383"/>
                      <a:pt x="838758" y="1087261"/>
                      <a:pt x="832349" y="1092906"/>
                    </a:cubicBezTo>
                    <a:cubicBezTo>
                      <a:pt x="825228" y="1098550"/>
                      <a:pt x="815971" y="1097845"/>
                      <a:pt x="810274" y="1090789"/>
                    </a:cubicBezTo>
                    <a:cubicBezTo>
                      <a:pt x="786062" y="1063272"/>
                      <a:pt x="751881" y="1047045"/>
                      <a:pt x="714851" y="1047045"/>
                    </a:cubicBezTo>
                    <a:cubicBezTo>
                      <a:pt x="677822" y="1047045"/>
                      <a:pt x="643640" y="1063272"/>
                      <a:pt x="619429" y="1090789"/>
                    </a:cubicBezTo>
                    <a:cubicBezTo>
                      <a:pt x="616580" y="1095022"/>
                      <a:pt x="612308" y="1096433"/>
                      <a:pt x="607323" y="1096433"/>
                    </a:cubicBezTo>
                    <a:cubicBezTo>
                      <a:pt x="603762" y="1096433"/>
                      <a:pt x="600202" y="1095728"/>
                      <a:pt x="597353" y="1092906"/>
                    </a:cubicBezTo>
                    <a:cubicBezTo>
                      <a:pt x="590944" y="1087261"/>
                      <a:pt x="590232" y="1077383"/>
                      <a:pt x="595929" y="1071033"/>
                    </a:cubicBezTo>
                    <a:cubicBezTo>
                      <a:pt x="625126" y="1036461"/>
                      <a:pt x="668564" y="1016000"/>
                      <a:pt x="714851" y="1016000"/>
                    </a:cubicBezTo>
                    <a:close/>
                    <a:moveTo>
                      <a:pt x="418065" y="1016000"/>
                    </a:moveTo>
                    <a:cubicBezTo>
                      <a:pt x="464647" y="1016000"/>
                      <a:pt x="508362" y="1036461"/>
                      <a:pt x="538461" y="1071033"/>
                    </a:cubicBezTo>
                    <a:cubicBezTo>
                      <a:pt x="544194" y="1077383"/>
                      <a:pt x="542761" y="1087261"/>
                      <a:pt x="536311" y="1092906"/>
                    </a:cubicBezTo>
                    <a:cubicBezTo>
                      <a:pt x="533445" y="1095728"/>
                      <a:pt x="529861" y="1096433"/>
                      <a:pt x="526278" y="1096433"/>
                    </a:cubicBezTo>
                    <a:cubicBezTo>
                      <a:pt x="521978" y="1096433"/>
                      <a:pt x="516962" y="1095022"/>
                      <a:pt x="514095" y="1090789"/>
                    </a:cubicBezTo>
                    <a:cubicBezTo>
                      <a:pt x="490446" y="1063272"/>
                      <a:pt x="455331" y="1047045"/>
                      <a:pt x="418065" y="1047045"/>
                    </a:cubicBezTo>
                    <a:cubicBezTo>
                      <a:pt x="381516" y="1047045"/>
                      <a:pt x="347117" y="1063272"/>
                      <a:pt x="322751" y="1090789"/>
                    </a:cubicBezTo>
                    <a:cubicBezTo>
                      <a:pt x="317735" y="1097845"/>
                      <a:pt x="307702" y="1098550"/>
                      <a:pt x="300535" y="1092906"/>
                    </a:cubicBezTo>
                    <a:cubicBezTo>
                      <a:pt x="294085" y="1087261"/>
                      <a:pt x="293369" y="1077383"/>
                      <a:pt x="299102" y="1071033"/>
                    </a:cubicBezTo>
                    <a:cubicBezTo>
                      <a:pt x="328484" y="1036461"/>
                      <a:pt x="372199" y="1016000"/>
                      <a:pt x="418065" y="1016000"/>
                    </a:cubicBezTo>
                    <a:close/>
                    <a:moveTo>
                      <a:pt x="123149" y="1016000"/>
                    </a:moveTo>
                    <a:cubicBezTo>
                      <a:pt x="169598" y="1016000"/>
                      <a:pt x="213189" y="1036461"/>
                      <a:pt x="243202" y="1071033"/>
                    </a:cubicBezTo>
                    <a:cubicBezTo>
                      <a:pt x="248919" y="1077383"/>
                      <a:pt x="248204" y="1087261"/>
                      <a:pt x="241058" y="1092906"/>
                    </a:cubicBezTo>
                    <a:cubicBezTo>
                      <a:pt x="238200" y="1095728"/>
                      <a:pt x="234627" y="1096433"/>
                      <a:pt x="231054" y="1096433"/>
                    </a:cubicBezTo>
                    <a:cubicBezTo>
                      <a:pt x="226766" y="1096433"/>
                      <a:pt x="222479" y="1095022"/>
                      <a:pt x="218906" y="1090789"/>
                    </a:cubicBezTo>
                    <a:cubicBezTo>
                      <a:pt x="195324" y="1063272"/>
                      <a:pt x="160308" y="1047045"/>
                      <a:pt x="123149" y="1047045"/>
                    </a:cubicBezTo>
                    <a:cubicBezTo>
                      <a:pt x="86704" y="1047045"/>
                      <a:pt x="51689" y="1063272"/>
                      <a:pt x="28107" y="1090789"/>
                    </a:cubicBezTo>
                    <a:cubicBezTo>
                      <a:pt x="22390" y="1097845"/>
                      <a:pt x="12386" y="1098550"/>
                      <a:pt x="5954" y="1092906"/>
                    </a:cubicBezTo>
                    <a:cubicBezTo>
                      <a:pt x="-1192" y="1087261"/>
                      <a:pt x="-1906" y="1077383"/>
                      <a:pt x="3811" y="1071033"/>
                    </a:cubicBezTo>
                    <a:cubicBezTo>
                      <a:pt x="33824" y="1036461"/>
                      <a:pt x="77414" y="1016000"/>
                      <a:pt x="123149" y="1016000"/>
                    </a:cubicBezTo>
                    <a:close/>
                    <a:moveTo>
                      <a:pt x="1215707" y="876300"/>
                    </a:moveTo>
                    <a:cubicBezTo>
                      <a:pt x="1262289" y="876300"/>
                      <a:pt x="1306004" y="896609"/>
                      <a:pt x="1336103" y="932876"/>
                    </a:cubicBezTo>
                    <a:cubicBezTo>
                      <a:pt x="1341119" y="939404"/>
                      <a:pt x="1340403" y="949558"/>
                      <a:pt x="1333953" y="955361"/>
                    </a:cubicBezTo>
                    <a:cubicBezTo>
                      <a:pt x="1331086" y="957537"/>
                      <a:pt x="1327503" y="958987"/>
                      <a:pt x="1323920" y="958987"/>
                    </a:cubicBezTo>
                    <a:cubicBezTo>
                      <a:pt x="1319620" y="958987"/>
                      <a:pt x="1314603" y="956811"/>
                      <a:pt x="1311737" y="953185"/>
                    </a:cubicBezTo>
                    <a:cubicBezTo>
                      <a:pt x="1288088" y="924172"/>
                      <a:pt x="1252972" y="908215"/>
                      <a:pt x="1215707" y="908215"/>
                    </a:cubicBezTo>
                    <a:cubicBezTo>
                      <a:pt x="1178441" y="908215"/>
                      <a:pt x="1144042" y="924172"/>
                      <a:pt x="1119677" y="953185"/>
                    </a:cubicBezTo>
                    <a:cubicBezTo>
                      <a:pt x="1114660" y="959713"/>
                      <a:pt x="1104627" y="960438"/>
                      <a:pt x="1097461" y="955361"/>
                    </a:cubicBezTo>
                    <a:cubicBezTo>
                      <a:pt x="1091011" y="949558"/>
                      <a:pt x="1090294" y="939404"/>
                      <a:pt x="1096027" y="932876"/>
                    </a:cubicBezTo>
                    <a:cubicBezTo>
                      <a:pt x="1125410" y="896609"/>
                      <a:pt x="1169125" y="876300"/>
                      <a:pt x="1215707" y="876300"/>
                    </a:cubicBezTo>
                    <a:close/>
                    <a:moveTo>
                      <a:pt x="881895" y="876300"/>
                    </a:moveTo>
                    <a:cubicBezTo>
                      <a:pt x="927601" y="876300"/>
                      <a:pt x="971164" y="896609"/>
                      <a:pt x="1001158" y="932876"/>
                    </a:cubicBezTo>
                    <a:cubicBezTo>
                      <a:pt x="1006157" y="939404"/>
                      <a:pt x="1005443" y="949558"/>
                      <a:pt x="999016" y="955361"/>
                    </a:cubicBezTo>
                    <a:cubicBezTo>
                      <a:pt x="996159" y="957537"/>
                      <a:pt x="992588" y="958987"/>
                      <a:pt x="989018" y="958987"/>
                    </a:cubicBezTo>
                    <a:cubicBezTo>
                      <a:pt x="984019" y="958987"/>
                      <a:pt x="979734" y="956811"/>
                      <a:pt x="976877" y="953185"/>
                    </a:cubicBezTo>
                    <a:cubicBezTo>
                      <a:pt x="953310" y="924172"/>
                      <a:pt x="919031" y="908215"/>
                      <a:pt x="881895" y="908215"/>
                    </a:cubicBezTo>
                    <a:cubicBezTo>
                      <a:pt x="844760" y="908215"/>
                      <a:pt x="810480" y="924172"/>
                      <a:pt x="786199" y="953185"/>
                    </a:cubicBezTo>
                    <a:cubicBezTo>
                      <a:pt x="780486" y="959713"/>
                      <a:pt x="771202" y="960438"/>
                      <a:pt x="764061" y="955361"/>
                    </a:cubicBezTo>
                    <a:cubicBezTo>
                      <a:pt x="757633" y="949558"/>
                      <a:pt x="756919" y="939404"/>
                      <a:pt x="762632" y="932876"/>
                    </a:cubicBezTo>
                    <a:cubicBezTo>
                      <a:pt x="791913" y="896609"/>
                      <a:pt x="835476" y="876300"/>
                      <a:pt x="881895" y="876300"/>
                    </a:cubicBezTo>
                    <a:close/>
                    <a:moveTo>
                      <a:pt x="548163" y="876300"/>
                    </a:moveTo>
                    <a:cubicBezTo>
                      <a:pt x="594450" y="876300"/>
                      <a:pt x="637889" y="896609"/>
                      <a:pt x="667085" y="932876"/>
                    </a:cubicBezTo>
                    <a:cubicBezTo>
                      <a:pt x="672782" y="939404"/>
                      <a:pt x="672070" y="949558"/>
                      <a:pt x="665661" y="955361"/>
                    </a:cubicBezTo>
                    <a:cubicBezTo>
                      <a:pt x="662813" y="957537"/>
                      <a:pt x="659252" y="958987"/>
                      <a:pt x="655692" y="958987"/>
                    </a:cubicBezTo>
                    <a:cubicBezTo>
                      <a:pt x="650707" y="958987"/>
                      <a:pt x="646434" y="956811"/>
                      <a:pt x="643586" y="953185"/>
                    </a:cubicBezTo>
                    <a:cubicBezTo>
                      <a:pt x="619374" y="924172"/>
                      <a:pt x="585193" y="908215"/>
                      <a:pt x="548163" y="908215"/>
                    </a:cubicBezTo>
                    <a:cubicBezTo>
                      <a:pt x="511134" y="908215"/>
                      <a:pt x="476240" y="924172"/>
                      <a:pt x="452741" y="953185"/>
                    </a:cubicBezTo>
                    <a:cubicBezTo>
                      <a:pt x="447044" y="959713"/>
                      <a:pt x="437074" y="960438"/>
                      <a:pt x="430665" y="955361"/>
                    </a:cubicBezTo>
                    <a:cubicBezTo>
                      <a:pt x="424256" y="949558"/>
                      <a:pt x="423544" y="939404"/>
                      <a:pt x="428529" y="932876"/>
                    </a:cubicBezTo>
                    <a:cubicBezTo>
                      <a:pt x="458438" y="896609"/>
                      <a:pt x="501876" y="876300"/>
                      <a:pt x="548163" y="876300"/>
                    </a:cubicBezTo>
                    <a:close/>
                    <a:moveTo>
                      <a:pt x="213994" y="876300"/>
                    </a:moveTo>
                    <a:cubicBezTo>
                      <a:pt x="260576" y="876300"/>
                      <a:pt x="304291" y="896609"/>
                      <a:pt x="333674" y="932876"/>
                    </a:cubicBezTo>
                    <a:cubicBezTo>
                      <a:pt x="339407" y="939404"/>
                      <a:pt x="338690" y="949558"/>
                      <a:pt x="332240" y="955361"/>
                    </a:cubicBezTo>
                    <a:cubicBezTo>
                      <a:pt x="329374" y="957537"/>
                      <a:pt x="325074" y="958987"/>
                      <a:pt x="322207" y="958987"/>
                    </a:cubicBezTo>
                    <a:cubicBezTo>
                      <a:pt x="317191" y="958987"/>
                      <a:pt x="312891" y="956811"/>
                      <a:pt x="310024" y="953185"/>
                    </a:cubicBezTo>
                    <a:cubicBezTo>
                      <a:pt x="285659" y="924172"/>
                      <a:pt x="251260" y="908215"/>
                      <a:pt x="213994" y="908215"/>
                    </a:cubicBezTo>
                    <a:cubicBezTo>
                      <a:pt x="176729" y="908215"/>
                      <a:pt x="141613" y="924172"/>
                      <a:pt x="117964" y="953185"/>
                    </a:cubicBezTo>
                    <a:cubicBezTo>
                      <a:pt x="112231" y="959713"/>
                      <a:pt x="102198" y="960438"/>
                      <a:pt x="95748" y="955361"/>
                    </a:cubicBezTo>
                    <a:cubicBezTo>
                      <a:pt x="89298" y="949558"/>
                      <a:pt x="88582" y="939404"/>
                      <a:pt x="93598" y="932876"/>
                    </a:cubicBezTo>
                    <a:cubicBezTo>
                      <a:pt x="123697" y="896609"/>
                      <a:pt x="167412" y="876300"/>
                      <a:pt x="213994" y="876300"/>
                    </a:cubicBezTo>
                    <a:close/>
                    <a:moveTo>
                      <a:pt x="1307343" y="738187"/>
                    </a:moveTo>
                    <a:cubicBezTo>
                      <a:pt x="1352788" y="738187"/>
                      <a:pt x="1396103" y="758648"/>
                      <a:pt x="1425927" y="793220"/>
                    </a:cubicBezTo>
                    <a:cubicBezTo>
                      <a:pt x="1431607" y="799570"/>
                      <a:pt x="1430897" y="809448"/>
                      <a:pt x="1423796" y="815093"/>
                    </a:cubicBezTo>
                    <a:cubicBezTo>
                      <a:pt x="1420956" y="817915"/>
                      <a:pt x="1417406" y="818620"/>
                      <a:pt x="1413855" y="818620"/>
                    </a:cubicBezTo>
                    <a:cubicBezTo>
                      <a:pt x="1409595" y="818620"/>
                      <a:pt x="1405334" y="817209"/>
                      <a:pt x="1401784" y="812976"/>
                    </a:cubicBezTo>
                    <a:cubicBezTo>
                      <a:pt x="1378351" y="785459"/>
                      <a:pt x="1343557" y="769232"/>
                      <a:pt x="1307343" y="769232"/>
                    </a:cubicBezTo>
                    <a:cubicBezTo>
                      <a:pt x="1270419" y="769232"/>
                      <a:pt x="1235625" y="785459"/>
                      <a:pt x="1212193" y="812976"/>
                    </a:cubicBezTo>
                    <a:cubicBezTo>
                      <a:pt x="1206512" y="820032"/>
                      <a:pt x="1196571" y="820737"/>
                      <a:pt x="1190180" y="815093"/>
                    </a:cubicBezTo>
                    <a:cubicBezTo>
                      <a:pt x="1183079" y="809448"/>
                      <a:pt x="1182369" y="799570"/>
                      <a:pt x="1188050" y="793220"/>
                    </a:cubicBezTo>
                    <a:cubicBezTo>
                      <a:pt x="1217873" y="758648"/>
                      <a:pt x="1261188" y="738187"/>
                      <a:pt x="1307343" y="738187"/>
                    </a:cubicBezTo>
                    <a:close/>
                    <a:moveTo>
                      <a:pt x="1010920" y="738187"/>
                    </a:moveTo>
                    <a:cubicBezTo>
                      <a:pt x="1057502" y="738187"/>
                      <a:pt x="1101217" y="758648"/>
                      <a:pt x="1130599" y="793220"/>
                    </a:cubicBezTo>
                    <a:cubicBezTo>
                      <a:pt x="1136332" y="799570"/>
                      <a:pt x="1135616" y="809448"/>
                      <a:pt x="1129166" y="815093"/>
                    </a:cubicBezTo>
                    <a:cubicBezTo>
                      <a:pt x="1125583" y="817915"/>
                      <a:pt x="1121999" y="818620"/>
                      <a:pt x="1118416" y="818620"/>
                    </a:cubicBezTo>
                    <a:cubicBezTo>
                      <a:pt x="1114116" y="818620"/>
                      <a:pt x="1109816" y="817209"/>
                      <a:pt x="1106950" y="812976"/>
                    </a:cubicBezTo>
                    <a:cubicBezTo>
                      <a:pt x="1082584" y="785459"/>
                      <a:pt x="1047469" y="769232"/>
                      <a:pt x="1010920" y="769232"/>
                    </a:cubicBezTo>
                    <a:cubicBezTo>
                      <a:pt x="973654" y="769232"/>
                      <a:pt x="938539" y="785459"/>
                      <a:pt x="915606" y="812976"/>
                    </a:cubicBezTo>
                    <a:cubicBezTo>
                      <a:pt x="909873" y="820032"/>
                      <a:pt x="899840" y="820737"/>
                      <a:pt x="893390" y="815093"/>
                    </a:cubicBezTo>
                    <a:cubicBezTo>
                      <a:pt x="886941" y="809448"/>
                      <a:pt x="885507" y="799570"/>
                      <a:pt x="891240" y="793220"/>
                    </a:cubicBezTo>
                    <a:cubicBezTo>
                      <a:pt x="921339" y="758648"/>
                      <a:pt x="964338" y="738187"/>
                      <a:pt x="1010920" y="738187"/>
                    </a:cubicBezTo>
                    <a:close/>
                    <a:moveTo>
                      <a:pt x="714851" y="738187"/>
                    </a:moveTo>
                    <a:cubicBezTo>
                      <a:pt x="761138" y="738187"/>
                      <a:pt x="804577" y="758648"/>
                      <a:pt x="833773" y="793220"/>
                    </a:cubicBezTo>
                    <a:cubicBezTo>
                      <a:pt x="839470" y="799570"/>
                      <a:pt x="838758" y="809448"/>
                      <a:pt x="832349" y="815093"/>
                    </a:cubicBezTo>
                    <a:cubicBezTo>
                      <a:pt x="829501" y="817915"/>
                      <a:pt x="825940" y="818620"/>
                      <a:pt x="822380" y="818620"/>
                    </a:cubicBezTo>
                    <a:cubicBezTo>
                      <a:pt x="817395" y="818620"/>
                      <a:pt x="813122" y="817209"/>
                      <a:pt x="810274" y="812976"/>
                    </a:cubicBezTo>
                    <a:cubicBezTo>
                      <a:pt x="786062" y="785459"/>
                      <a:pt x="751881" y="769232"/>
                      <a:pt x="714851" y="769232"/>
                    </a:cubicBezTo>
                    <a:cubicBezTo>
                      <a:pt x="677822" y="769232"/>
                      <a:pt x="643640" y="785459"/>
                      <a:pt x="619429" y="812976"/>
                    </a:cubicBezTo>
                    <a:cubicBezTo>
                      <a:pt x="613732" y="820032"/>
                      <a:pt x="604474" y="820737"/>
                      <a:pt x="597353" y="815093"/>
                    </a:cubicBezTo>
                    <a:cubicBezTo>
                      <a:pt x="590944" y="809448"/>
                      <a:pt x="590232" y="799570"/>
                      <a:pt x="595929" y="793220"/>
                    </a:cubicBezTo>
                    <a:cubicBezTo>
                      <a:pt x="625126" y="758648"/>
                      <a:pt x="668564" y="738187"/>
                      <a:pt x="714851" y="738187"/>
                    </a:cubicBezTo>
                    <a:close/>
                    <a:moveTo>
                      <a:pt x="418065" y="738187"/>
                    </a:moveTo>
                    <a:cubicBezTo>
                      <a:pt x="464647" y="738187"/>
                      <a:pt x="508362" y="758648"/>
                      <a:pt x="538461" y="793220"/>
                    </a:cubicBezTo>
                    <a:cubicBezTo>
                      <a:pt x="544194" y="799570"/>
                      <a:pt x="542761" y="809448"/>
                      <a:pt x="536311" y="815093"/>
                    </a:cubicBezTo>
                    <a:cubicBezTo>
                      <a:pt x="533445" y="817915"/>
                      <a:pt x="529861" y="818620"/>
                      <a:pt x="526278" y="818620"/>
                    </a:cubicBezTo>
                    <a:cubicBezTo>
                      <a:pt x="521978" y="818620"/>
                      <a:pt x="516962" y="817209"/>
                      <a:pt x="514095" y="812976"/>
                    </a:cubicBezTo>
                    <a:cubicBezTo>
                      <a:pt x="490446" y="785459"/>
                      <a:pt x="455331" y="769232"/>
                      <a:pt x="418065" y="769232"/>
                    </a:cubicBezTo>
                    <a:cubicBezTo>
                      <a:pt x="381516" y="769232"/>
                      <a:pt x="347117" y="785459"/>
                      <a:pt x="322751" y="812976"/>
                    </a:cubicBezTo>
                    <a:cubicBezTo>
                      <a:pt x="317735" y="820032"/>
                      <a:pt x="307702" y="820737"/>
                      <a:pt x="300535" y="815093"/>
                    </a:cubicBezTo>
                    <a:cubicBezTo>
                      <a:pt x="294085" y="809448"/>
                      <a:pt x="293369" y="799570"/>
                      <a:pt x="299102" y="793220"/>
                    </a:cubicBezTo>
                    <a:cubicBezTo>
                      <a:pt x="328484" y="758648"/>
                      <a:pt x="372199" y="738187"/>
                      <a:pt x="418065" y="738187"/>
                    </a:cubicBezTo>
                    <a:close/>
                    <a:moveTo>
                      <a:pt x="123149" y="738187"/>
                    </a:moveTo>
                    <a:cubicBezTo>
                      <a:pt x="169598" y="738187"/>
                      <a:pt x="213189" y="758648"/>
                      <a:pt x="243202" y="793220"/>
                    </a:cubicBezTo>
                    <a:cubicBezTo>
                      <a:pt x="248919" y="799570"/>
                      <a:pt x="248204" y="809448"/>
                      <a:pt x="241058" y="815093"/>
                    </a:cubicBezTo>
                    <a:cubicBezTo>
                      <a:pt x="238200" y="817915"/>
                      <a:pt x="234627" y="818620"/>
                      <a:pt x="231054" y="818620"/>
                    </a:cubicBezTo>
                    <a:cubicBezTo>
                      <a:pt x="226766" y="818620"/>
                      <a:pt x="222479" y="817209"/>
                      <a:pt x="218906" y="812976"/>
                    </a:cubicBezTo>
                    <a:cubicBezTo>
                      <a:pt x="195324" y="785459"/>
                      <a:pt x="160308" y="769232"/>
                      <a:pt x="123149" y="769232"/>
                    </a:cubicBezTo>
                    <a:cubicBezTo>
                      <a:pt x="86704" y="769232"/>
                      <a:pt x="51689" y="785459"/>
                      <a:pt x="28107" y="812976"/>
                    </a:cubicBezTo>
                    <a:cubicBezTo>
                      <a:pt x="22390" y="820032"/>
                      <a:pt x="12386" y="820737"/>
                      <a:pt x="5954" y="815093"/>
                    </a:cubicBezTo>
                    <a:cubicBezTo>
                      <a:pt x="-1192" y="809448"/>
                      <a:pt x="-1906" y="799570"/>
                      <a:pt x="3811" y="793220"/>
                    </a:cubicBezTo>
                    <a:cubicBezTo>
                      <a:pt x="33824" y="758648"/>
                      <a:pt x="77414" y="738187"/>
                      <a:pt x="123149" y="738187"/>
                    </a:cubicBezTo>
                    <a:close/>
                    <a:moveTo>
                      <a:pt x="1215707" y="598487"/>
                    </a:moveTo>
                    <a:cubicBezTo>
                      <a:pt x="1262289" y="598487"/>
                      <a:pt x="1306004" y="618413"/>
                      <a:pt x="1336103" y="653995"/>
                    </a:cubicBezTo>
                    <a:cubicBezTo>
                      <a:pt x="1341119" y="660400"/>
                      <a:pt x="1340403" y="670363"/>
                      <a:pt x="1333953" y="676056"/>
                    </a:cubicBezTo>
                    <a:cubicBezTo>
                      <a:pt x="1331086" y="678191"/>
                      <a:pt x="1327503" y="679614"/>
                      <a:pt x="1323920" y="679614"/>
                    </a:cubicBezTo>
                    <a:cubicBezTo>
                      <a:pt x="1319620" y="679614"/>
                      <a:pt x="1314603" y="677479"/>
                      <a:pt x="1311737" y="673921"/>
                    </a:cubicBezTo>
                    <a:cubicBezTo>
                      <a:pt x="1288088" y="645455"/>
                      <a:pt x="1252972" y="629799"/>
                      <a:pt x="1215707" y="629799"/>
                    </a:cubicBezTo>
                    <a:cubicBezTo>
                      <a:pt x="1178441" y="629799"/>
                      <a:pt x="1144042" y="645455"/>
                      <a:pt x="1119677" y="673921"/>
                    </a:cubicBezTo>
                    <a:cubicBezTo>
                      <a:pt x="1114660" y="680325"/>
                      <a:pt x="1104627" y="681037"/>
                      <a:pt x="1097461" y="676056"/>
                    </a:cubicBezTo>
                    <a:cubicBezTo>
                      <a:pt x="1091011" y="670363"/>
                      <a:pt x="1090294" y="660400"/>
                      <a:pt x="1096027" y="653995"/>
                    </a:cubicBezTo>
                    <a:cubicBezTo>
                      <a:pt x="1125410" y="618413"/>
                      <a:pt x="1169125" y="598487"/>
                      <a:pt x="1215707" y="598487"/>
                    </a:cubicBezTo>
                    <a:close/>
                    <a:moveTo>
                      <a:pt x="881895" y="598487"/>
                    </a:moveTo>
                    <a:cubicBezTo>
                      <a:pt x="927601" y="598487"/>
                      <a:pt x="971164" y="618413"/>
                      <a:pt x="1001158" y="653995"/>
                    </a:cubicBezTo>
                    <a:cubicBezTo>
                      <a:pt x="1006157" y="660400"/>
                      <a:pt x="1005443" y="670363"/>
                      <a:pt x="999016" y="676056"/>
                    </a:cubicBezTo>
                    <a:cubicBezTo>
                      <a:pt x="992588" y="681037"/>
                      <a:pt x="982590" y="680325"/>
                      <a:pt x="976877" y="673921"/>
                    </a:cubicBezTo>
                    <a:cubicBezTo>
                      <a:pt x="953310" y="645455"/>
                      <a:pt x="919031" y="629799"/>
                      <a:pt x="881895" y="629799"/>
                    </a:cubicBezTo>
                    <a:cubicBezTo>
                      <a:pt x="844760" y="629799"/>
                      <a:pt x="810480" y="645455"/>
                      <a:pt x="786199" y="673921"/>
                    </a:cubicBezTo>
                    <a:cubicBezTo>
                      <a:pt x="783343" y="677479"/>
                      <a:pt x="779058" y="679614"/>
                      <a:pt x="774059" y="679614"/>
                    </a:cubicBezTo>
                    <a:cubicBezTo>
                      <a:pt x="770488" y="679614"/>
                      <a:pt x="766917" y="678191"/>
                      <a:pt x="764061" y="676056"/>
                    </a:cubicBezTo>
                    <a:cubicBezTo>
                      <a:pt x="757633" y="670363"/>
                      <a:pt x="756919" y="660400"/>
                      <a:pt x="762632" y="653995"/>
                    </a:cubicBezTo>
                    <a:cubicBezTo>
                      <a:pt x="791913" y="618413"/>
                      <a:pt x="835476" y="598487"/>
                      <a:pt x="881895" y="598487"/>
                    </a:cubicBezTo>
                    <a:close/>
                    <a:moveTo>
                      <a:pt x="548163" y="598487"/>
                    </a:moveTo>
                    <a:cubicBezTo>
                      <a:pt x="594450" y="598487"/>
                      <a:pt x="637889" y="618413"/>
                      <a:pt x="667085" y="653995"/>
                    </a:cubicBezTo>
                    <a:cubicBezTo>
                      <a:pt x="672782" y="660400"/>
                      <a:pt x="672070" y="670363"/>
                      <a:pt x="665661" y="676056"/>
                    </a:cubicBezTo>
                    <a:cubicBezTo>
                      <a:pt x="662813" y="678191"/>
                      <a:pt x="659252" y="679614"/>
                      <a:pt x="655692" y="679614"/>
                    </a:cubicBezTo>
                    <a:cubicBezTo>
                      <a:pt x="650707" y="679614"/>
                      <a:pt x="646434" y="677479"/>
                      <a:pt x="643586" y="673921"/>
                    </a:cubicBezTo>
                    <a:cubicBezTo>
                      <a:pt x="619374" y="645455"/>
                      <a:pt x="585193" y="629799"/>
                      <a:pt x="548163" y="629799"/>
                    </a:cubicBezTo>
                    <a:cubicBezTo>
                      <a:pt x="511134" y="629799"/>
                      <a:pt x="476240" y="645455"/>
                      <a:pt x="452741" y="673921"/>
                    </a:cubicBezTo>
                    <a:cubicBezTo>
                      <a:pt x="447044" y="680325"/>
                      <a:pt x="437074" y="681037"/>
                      <a:pt x="430665" y="676056"/>
                    </a:cubicBezTo>
                    <a:cubicBezTo>
                      <a:pt x="424256" y="670363"/>
                      <a:pt x="423544" y="660400"/>
                      <a:pt x="428529" y="653995"/>
                    </a:cubicBezTo>
                    <a:cubicBezTo>
                      <a:pt x="458438" y="618413"/>
                      <a:pt x="501876" y="598487"/>
                      <a:pt x="548163" y="598487"/>
                    </a:cubicBezTo>
                    <a:close/>
                    <a:moveTo>
                      <a:pt x="213994" y="598487"/>
                    </a:moveTo>
                    <a:cubicBezTo>
                      <a:pt x="260576" y="598487"/>
                      <a:pt x="304291" y="618413"/>
                      <a:pt x="333674" y="653995"/>
                    </a:cubicBezTo>
                    <a:cubicBezTo>
                      <a:pt x="339407" y="660400"/>
                      <a:pt x="338690" y="670363"/>
                      <a:pt x="332240" y="676056"/>
                    </a:cubicBezTo>
                    <a:cubicBezTo>
                      <a:pt x="325074" y="681037"/>
                      <a:pt x="315041" y="680325"/>
                      <a:pt x="310024" y="673921"/>
                    </a:cubicBezTo>
                    <a:cubicBezTo>
                      <a:pt x="285659" y="645455"/>
                      <a:pt x="251260" y="629799"/>
                      <a:pt x="213994" y="629799"/>
                    </a:cubicBezTo>
                    <a:cubicBezTo>
                      <a:pt x="176729" y="629799"/>
                      <a:pt x="141613" y="645455"/>
                      <a:pt x="117964" y="673921"/>
                    </a:cubicBezTo>
                    <a:cubicBezTo>
                      <a:pt x="115098" y="677479"/>
                      <a:pt x="110798" y="679614"/>
                      <a:pt x="105781" y="679614"/>
                    </a:cubicBezTo>
                    <a:cubicBezTo>
                      <a:pt x="102198" y="679614"/>
                      <a:pt x="98615" y="678191"/>
                      <a:pt x="95748" y="676056"/>
                    </a:cubicBezTo>
                    <a:cubicBezTo>
                      <a:pt x="89298" y="670363"/>
                      <a:pt x="88582" y="660400"/>
                      <a:pt x="93598" y="653995"/>
                    </a:cubicBezTo>
                    <a:cubicBezTo>
                      <a:pt x="123697" y="618413"/>
                      <a:pt x="167412" y="598487"/>
                      <a:pt x="213994" y="598487"/>
                    </a:cubicBezTo>
                    <a:close/>
                    <a:moveTo>
                      <a:pt x="429086" y="60325"/>
                    </a:moveTo>
                    <a:cubicBezTo>
                      <a:pt x="429086" y="60325"/>
                      <a:pt x="429086" y="60325"/>
                      <a:pt x="1002204" y="60325"/>
                    </a:cubicBezTo>
                    <a:cubicBezTo>
                      <a:pt x="1006481" y="60325"/>
                      <a:pt x="1009332" y="63176"/>
                      <a:pt x="1009332" y="67451"/>
                    </a:cubicBezTo>
                    <a:cubicBezTo>
                      <a:pt x="1009332" y="67451"/>
                      <a:pt x="1009332" y="67451"/>
                      <a:pt x="1009332" y="373874"/>
                    </a:cubicBezTo>
                    <a:cubicBezTo>
                      <a:pt x="1009332" y="377437"/>
                      <a:pt x="1006481" y="381000"/>
                      <a:pt x="1002204" y="381000"/>
                    </a:cubicBezTo>
                    <a:cubicBezTo>
                      <a:pt x="1002204" y="381000"/>
                      <a:pt x="1002204" y="381000"/>
                      <a:pt x="429086" y="381000"/>
                    </a:cubicBezTo>
                    <a:cubicBezTo>
                      <a:pt x="424809" y="381000"/>
                      <a:pt x="421957" y="377437"/>
                      <a:pt x="421957" y="373874"/>
                    </a:cubicBezTo>
                    <a:cubicBezTo>
                      <a:pt x="421957" y="373874"/>
                      <a:pt x="421957" y="373874"/>
                      <a:pt x="421957" y="67451"/>
                    </a:cubicBezTo>
                    <a:cubicBezTo>
                      <a:pt x="421957" y="63176"/>
                      <a:pt x="424809" y="60325"/>
                      <a:pt x="429086" y="60325"/>
                    </a:cubicBezTo>
                    <a:close/>
                    <a:moveTo>
                      <a:pt x="393382" y="31750"/>
                    </a:moveTo>
                    <a:cubicBezTo>
                      <a:pt x="393382" y="31750"/>
                      <a:pt x="393382" y="31750"/>
                      <a:pt x="393382" y="409575"/>
                    </a:cubicBezTo>
                    <a:cubicBezTo>
                      <a:pt x="393382" y="409575"/>
                      <a:pt x="393382" y="409575"/>
                      <a:pt x="1036320" y="409575"/>
                    </a:cubicBezTo>
                    <a:cubicBezTo>
                      <a:pt x="1036320" y="409575"/>
                      <a:pt x="1036320" y="409575"/>
                      <a:pt x="1036320" y="31750"/>
                    </a:cubicBezTo>
                    <a:cubicBezTo>
                      <a:pt x="1036320" y="31750"/>
                      <a:pt x="1036320" y="31750"/>
                      <a:pt x="393382" y="31750"/>
                    </a:cubicBezTo>
                    <a:close/>
                    <a:moveTo>
                      <a:pt x="377347" y="0"/>
                    </a:moveTo>
                    <a:cubicBezTo>
                      <a:pt x="377347" y="0"/>
                      <a:pt x="377347" y="0"/>
                      <a:pt x="1052356" y="0"/>
                    </a:cubicBezTo>
                    <a:cubicBezTo>
                      <a:pt x="1060927" y="0"/>
                      <a:pt x="1068070" y="7141"/>
                      <a:pt x="1068070" y="15711"/>
                    </a:cubicBezTo>
                    <a:cubicBezTo>
                      <a:pt x="1068070" y="15711"/>
                      <a:pt x="1068070" y="15711"/>
                      <a:pt x="1068070" y="425615"/>
                    </a:cubicBezTo>
                    <a:cubicBezTo>
                      <a:pt x="1068070" y="434898"/>
                      <a:pt x="1060927" y="441325"/>
                      <a:pt x="1052356" y="441325"/>
                    </a:cubicBezTo>
                    <a:cubicBezTo>
                      <a:pt x="1052356" y="441325"/>
                      <a:pt x="1052356" y="441325"/>
                      <a:pt x="377347" y="441325"/>
                    </a:cubicBezTo>
                    <a:cubicBezTo>
                      <a:pt x="368775" y="441325"/>
                      <a:pt x="361632" y="434898"/>
                      <a:pt x="361632" y="425615"/>
                    </a:cubicBezTo>
                    <a:cubicBezTo>
                      <a:pt x="361632" y="425615"/>
                      <a:pt x="361632" y="425615"/>
                      <a:pt x="361632" y="15711"/>
                    </a:cubicBezTo>
                    <a:cubicBezTo>
                      <a:pt x="361632" y="7141"/>
                      <a:pt x="368775" y="0"/>
                      <a:pt x="377347" y="0"/>
                    </a:cubicBezTo>
                    <a:close/>
                  </a:path>
                </a:pathLst>
              </a:custGeom>
              <a:solidFill>
                <a:srgbClr val="FFFFFF"/>
              </a:solidFill>
              <a:ln>
                <a:noFill/>
              </a:ln>
            </p:spPr>
            <p:txBody>
              <a:bodyPr vert="horz" wrap="square" lIns="41148" tIns="20574" rIns="41148" bIns="20574" numCol="1" anchor="t" anchorCtr="0" compatLnSpc="1">
                <a:prstTxWarp prst="textNoShape">
                  <a:avLst/>
                </a:prstTxWarp>
                <a:noAutofit/>
              </a:bodyPr>
              <a:lstStyle/>
              <a:p>
                <a:endParaRPr lang="en-US" sz="1050" dirty="0"/>
              </a:p>
            </p:txBody>
          </p:sp>
        </p:grpSp>
      </p:grpSp>
      <p:grpSp>
        <p:nvGrpSpPr>
          <p:cNvPr id="47" name="Group 46">
            <a:extLst>
              <a:ext uri="{FF2B5EF4-FFF2-40B4-BE49-F238E27FC236}">
                <a16:creationId xmlns:a16="http://schemas.microsoft.com/office/drawing/2014/main" id="{092AAC11-EFCA-4AD1-B73D-CBBA6CFA29A3}"/>
              </a:ext>
            </a:extLst>
          </p:cNvPr>
          <p:cNvGrpSpPr>
            <a:grpSpLocks/>
          </p:cNvGrpSpPr>
          <p:nvPr/>
        </p:nvGrpSpPr>
        <p:grpSpPr>
          <a:xfrm>
            <a:off x="3555865" y="3533712"/>
            <a:ext cx="637913" cy="637913"/>
            <a:chOff x="3266911" y="1593055"/>
            <a:chExt cx="1063188" cy="1063188"/>
          </a:xfrm>
        </p:grpSpPr>
        <p:sp>
          <p:nvSpPr>
            <p:cNvPr id="48" name="Oval 47">
              <a:extLst>
                <a:ext uri="{FF2B5EF4-FFF2-40B4-BE49-F238E27FC236}">
                  <a16:creationId xmlns:a16="http://schemas.microsoft.com/office/drawing/2014/main" id="{CC06BE14-98D0-4233-99CB-EF16219078A4}"/>
                </a:ext>
              </a:extLst>
            </p:cNvPr>
            <p:cNvSpPr/>
            <p:nvPr/>
          </p:nvSpPr>
          <p:spPr>
            <a:xfrm>
              <a:off x="3266911" y="1593055"/>
              <a:ext cx="1063188" cy="1063188"/>
            </a:xfrm>
            <a:prstGeom prst="ellipse">
              <a:avLst/>
            </a:prstGeom>
            <a:solidFill>
              <a:srgbClr val="00AFF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 tIns="27432" rIns="54864" bIns="27432" rtlCol="0" anchor="ctr"/>
            <a:lstStyle/>
            <a:p>
              <a:pPr algn="ctr"/>
              <a:endParaRPr lang="en-US" sz="1050" dirty="0"/>
            </a:p>
          </p:txBody>
        </p:sp>
        <p:grpSp>
          <p:nvGrpSpPr>
            <p:cNvPr id="49" name="Group 48">
              <a:extLst>
                <a:ext uri="{FF2B5EF4-FFF2-40B4-BE49-F238E27FC236}">
                  <a16:creationId xmlns:a16="http://schemas.microsoft.com/office/drawing/2014/main" id="{E0F763B0-279F-427D-A770-254B8059D6F9}"/>
                </a:ext>
              </a:extLst>
            </p:cNvPr>
            <p:cNvGrpSpPr>
              <a:grpSpLocks noChangeAspect="1"/>
            </p:cNvGrpSpPr>
            <p:nvPr/>
          </p:nvGrpSpPr>
          <p:grpSpPr>
            <a:xfrm>
              <a:off x="3409185" y="1734969"/>
              <a:ext cx="779361" cy="779361"/>
              <a:chOff x="5730875" y="3063875"/>
              <a:chExt cx="730250" cy="730250"/>
            </a:xfrm>
          </p:grpSpPr>
          <p:sp>
            <p:nvSpPr>
              <p:cNvPr id="50" name="AutoShape 3">
                <a:extLst>
                  <a:ext uri="{FF2B5EF4-FFF2-40B4-BE49-F238E27FC236}">
                    <a16:creationId xmlns:a16="http://schemas.microsoft.com/office/drawing/2014/main" id="{77D52F3F-AF0F-48D0-8E9D-A1754F95AF8F}"/>
                  </a:ext>
                </a:extLst>
              </p:cNvPr>
              <p:cNvSpPr>
                <a:spLocks noChangeAspect="1" noChangeArrowheads="1" noTextEdit="1"/>
              </p:cNvSpPr>
              <p:nvPr/>
            </p:nvSpPr>
            <p:spPr bwMode="auto">
              <a:xfrm>
                <a:off x="5730875" y="3063875"/>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endParaRPr lang="en-US" dirty="0"/>
              </a:p>
            </p:txBody>
          </p:sp>
          <p:sp>
            <p:nvSpPr>
              <p:cNvPr id="51" name="Freeform 14">
                <a:extLst>
                  <a:ext uri="{FF2B5EF4-FFF2-40B4-BE49-F238E27FC236}">
                    <a16:creationId xmlns:a16="http://schemas.microsoft.com/office/drawing/2014/main" id="{7E2CAD13-0448-490F-8CA9-6EA54173F06A}"/>
                  </a:ext>
                </a:extLst>
              </p:cNvPr>
              <p:cNvSpPr>
                <a:spLocks/>
              </p:cNvSpPr>
              <p:nvPr/>
            </p:nvSpPr>
            <p:spPr bwMode="auto">
              <a:xfrm>
                <a:off x="5774197" y="3163888"/>
                <a:ext cx="643609" cy="530958"/>
              </a:xfrm>
              <a:custGeom>
                <a:avLst/>
                <a:gdLst>
                  <a:gd name="connsiteX0" fmla="*/ 473301 w 643609"/>
                  <a:gd name="connsiteY0" fmla="*/ 220662 h 530958"/>
                  <a:gd name="connsiteX1" fmla="*/ 631017 w 643609"/>
                  <a:gd name="connsiteY1" fmla="*/ 220662 h 530958"/>
                  <a:gd name="connsiteX2" fmla="*/ 633208 w 643609"/>
                  <a:gd name="connsiteY2" fmla="*/ 227220 h 530958"/>
                  <a:gd name="connsiteX3" fmla="*/ 359395 w 643609"/>
                  <a:gd name="connsiteY3" fmla="*/ 530355 h 530958"/>
                  <a:gd name="connsiteX4" fmla="*/ 355014 w 643609"/>
                  <a:gd name="connsiteY4" fmla="*/ 528897 h 530958"/>
                  <a:gd name="connsiteX5" fmla="*/ 469650 w 643609"/>
                  <a:gd name="connsiteY5" fmla="*/ 223577 h 530958"/>
                  <a:gd name="connsiteX6" fmla="*/ 473301 w 643609"/>
                  <a:gd name="connsiteY6" fmla="*/ 220662 h 530958"/>
                  <a:gd name="connsiteX7" fmla="*/ 212144 w 643609"/>
                  <a:gd name="connsiteY7" fmla="*/ 220662 h 530958"/>
                  <a:gd name="connsiteX8" fmla="*/ 426822 w 643609"/>
                  <a:gd name="connsiteY8" fmla="*/ 220662 h 530958"/>
                  <a:gd name="connsiteX9" fmla="*/ 429021 w 643609"/>
                  <a:gd name="connsiteY9" fmla="*/ 222858 h 530958"/>
                  <a:gd name="connsiteX10" fmla="*/ 327909 w 643609"/>
                  <a:gd name="connsiteY10" fmla="*/ 525834 h 530958"/>
                  <a:gd name="connsiteX11" fmla="*/ 317651 w 643609"/>
                  <a:gd name="connsiteY11" fmla="*/ 525834 h 530958"/>
                  <a:gd name="connsiteX12" fmla="*/ 210678 w 643609"/>
                  <a:gd name="connsiteY12" fmla="*/ 222858 h 530958"/>
                  <a:gd name="connsiteX13" fmla="*/ 212144 w 643609"/>
                  <a:gd name="connsiteY13" fmla="*/ 220662 h 530958"/>
                  <a:gd name="connsiteX14" fmla="*/ 7227 w 643609"/>
                  <a:gd name="connsiteY14" fmla="*/ 220662 h 530958"/>
                  <a:gd name="connsiteX15" fmla="*/ 165885 w 643609"/>
                  <a:gd name="connsiteY15" fmla="*/ 220662 h 530958"/>
                  <a:gd name="connsiteX16" fmla="*/ 167347 w 643609"/>
                  <a:gd name="connsiteY16" fmla="*/ 221391 h 530958"/>
                  <a:gd name="connsiteX17" fmla="*/ 290910 w 643609"/>
                  <a:gd name="connsiteY17" fmla="*/ 526583 h 530958"/>
                  <a:gd name="connsiteX18" fmla="*/ 286523 w 643609"/>
                  <a:gd name="connsiteY18" fmla="*/ 528768 h 530958"/>
                  <a:gd name="connsiteX19" fmla="*/ 6496 w 643609"/>
                  <a:gd name="connsiteY19" fmla="*/ 223576 h 530958"/>
                  <a:gd name="connsiteX20" fmla="*/ 7227 w 643609"/>
                  <a:gd name="connsiteY20" fmla="*/ 220662 h 530958"/>
                  <a:gd name="connsiteX21" fmla="*/ 98533 w 643609"/>
                  <a:gd name="connsiteY21" fmla="*/ 24420 h 530958"/>
                  <a:gd name="connsiteX22" fmla="*/ 102199 w 643609"/>
                  <a:gd name="connsiteY22" fmla="*/ 24420 h 530958"/>
                  <a:gd name="connsiteX23" fmla="*/ 152796 w 643609"/>
                  <a:gd name="connsiteY23" fmla="*/ 178049 h 530958"/>
                  <a:gd name="connsiteX24" fmla="*/ 150596 w 643609"/>
                  <a:gd name="connsiteY24" fmla="*/ 180975 h 530958"/>
                  <a:gd name="connsiteX25" fmla="*/ 2474 w 643609"/>
                  <a:gd name="connsiteY25" fmla="*/ 180975 h 530958"/>
                  <a:gd name="connsiteX26" fmla="*/ 274 w 643609"/>
                  <a:gd name="connsiteY26" fmla="*/ 178049 h 530958"/>
                  <a:gd name="connsiteX27" fmla="*/ 98533 w 643609"/>
                  <a:gd name="connsiteY27" fmla="*/ 24420 h 530958"/>
                  <a:gd name="connsiteX28" fmla="*/ 541647 w 643609"/>
                  <a:gd name="connsiteY28" fmla="*/ 22957 h 530958"/>
                  <a:gd name="connsiteX29" fmla="*/ 544573 w 643609"/>
                  <a:gd name="connsiteY29" fmla="*/ 22957 h 530958"/>
                  <a:gd name="connsiteX30" fmla="*/ 643335 w 643609"/>
                  <a:gd name="connsiteY30" fmla="*/ 178049 h 530958"/>
                  <a:gd name="connsiteX31" fmla="*/ 641140 w 643609"/>
                  <a:gd name="connsiteY31" fmla="*/ 180975 h 530958"/>
                  <a:gd name="connsiteX32" fmla="*/ 488243 w 643609"/>
                  <a:gd name="connsiteY32" fmla="*/ 180975 h 530958"/>
                  <a:gd name="connsiteX33" fmla="*/ 486048 w 643609"/>
                  <a:gd name="connsiteY33" fmla="*/ 178049 h 530958"/>
                  <a:gd name="connsiteX34" fmla="*/ 541647 w 643609"/>
                  <a:gd name="connsiteY34" fmla="*/ 22957 h 530958"/>
                  <a:gd name="connsiteX35" fmla="*/ 320523 w 643609"/>
                  <a:gd name="connsiteY35" fmla="*/ 19662 h 530958"/>
                  <a:gd name="connsiteX36" fmla="*/ 322725 w 643609"/>
                  <a:gd name="connsiteY36" fmla="*/ 19662 h 530958"/>
                  <a:gd name="connsiteX37" fmla="*/ 421082 w 643609"/>
                  <a:gd name="connsiteY37" fmla="*/ 178042 h 530958"/>
                  <a:gd name="connsiteX38" fmla="*/ 418880 w 643609"/>
                  <a:gd name="connsiteY38" fmla="*/ 180975 h 530958"/>
                  <a:gd name="connsiteX39" fmla="*/ 219230 w 643609"/>
                  <a:gd name="connsiteY39" fmla="*/ 180975 h 530958"/>
                  <a:gd name="connsiteX40" fmla="*/ 217762 w 643609"/>
                  <a:gd name="connsiteY40" fmla="*/ 178042 h 530958"/>
                  <a:gd name="connsiteX41" fmla="*/ 320523 w 643609"/>
                  <a:gd name="connsiteY41" fmla="*/ 19662 h 530958"/>
                  <a:gd name="connsiteX42" fmla="*/ 360513 w 643609"/>
                  <a:gd name="connsiteY42" fmla="*/ 0 h 530958"/>
                  <a:gd name="connsiteX43" fmla="*/ 506933 w 643609"/>
                  <a:gd name="connsiteY43" fmla="*/ 0 h 530958"/>
                  <a:gd name="connsiteX44" fmla="*/ 508397 w 643609"/>
                  <a:gd name="connsiteY44" fmla="*/ 1460 h 530958"/>
                  <a:gd name="connsiteX45" fmla="*/ 454954 w 643609"/>
                  <a:gd name="connsiteY45" fmla="*/ 151799 h 530958"/>
                  <a:gd name="connsiteX46" fmla="*/ 451293 w 643609"/>
                  <a:gd name="connsiteY46" fmla="*/ 151799 h 530958"/>
                  <a:gd name="connsiteX47" fmla="*/ 358316 w 643609"/>
                  <a:gd name="connsiteY47" fmla="*/ 2919 h 530958"/>
                  <a:gd name="connsiteX48" fmla="*/ 360513 w 643609"/>
                  <a:gd name="connsiteY48" fmla="*/ 0 h 530958"/>
                  <a:gd name="connsiteX49" fmla="*/ 137529 w 643609"/>
                  <a:gd name="connsiteY49" fmla="*/ 0 h 530958"/>
                  <a:gd name="connsiteX50" fmla="*/ 283828 w 643609"/>
                  <a:gd name="connsiteY50" fmla="*/ 0 h 530958"/>
                  <a:gd name="connsiteX51" fmla="*/ 284560 w 643609"/>
                  <a:gd name="connsiteY51" fmla="*/ 2917 h 530958"/>
                  <a:gd name="connsiteX52" fmla="*/ 188734 w 643609"/>
                  <a:gd name="connsiteY52" fmla="*/ 151671 h 530958"/>
                  <a:gd name="connsiteX53" fmla="*/ 185076 w 643609"/>
                  <a:gd name="connsiteY53" fmla="*/ 151671 h 530958"/>
                  <a:gd name="connsiteX54" fmla="*/ 136066 w 643609"/>
                  <a:gd name="connsiteY54" fmla="*/ 1458 h 530958"/>
                  <a:gd name="connsiteX55" fmla="*/ 137529 w 643609"/>
                  <a:gd name="connsiteY55" fmla="*/ 0 h 53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43609" h="530958">
                    <a:moveTo>
                      <a:pt x="473301" y="220662"/>
                    </a:moveTo>
                    <a:cubicBezTo>
                      <a:pt x="473301" y="220662"/>
                      <a:pt x="473301" y="220662"/>
                      <a:pt x="631017" y="220662"/>
                    </a:cubicBezTo>
                    <a:cubicBezTo>
                      <a:pt x="633938" y="220662"/>
                      <a:pt x="636128" y="224306"/>
                      <a:pt x="633208" y="227220"/>
                    </a:cubicBezTo>
                    <a:cubicBezTo>
                      <a:pt x="633208" y="227220"/>
                      <a:pt x="633208" y="227220"/>
                      <a:pt x="359395" y="530355"/>
                    </a:cubicBezTo>
                    <a:cubicBezTo>
                      <a:pt x="357204" y="531812"/>
                      <a:pt x="353553" y="530355"/>
                      <a:pt x="355014" y="528897"/>
                    </a:cubicBezTo>
                    <a:cubicBezTo>
                      <a:pt x="355014" y="528897"/>
                      <a:pt x="355014" y="528897"/>
                      <a:pt x="469650" y="223577"/>
                    </a:cubicBezTo>
                    <a:cubicBezTo>
                      <a:pt x="471110" y="221391"/>
                      <a:pt x="471840" y="220662"/>
                      <a:pt x="473301" y="220662"/>
                    </a:cubicBezTo>
                    <a:close/>
                    <a:moveTo>
                      <a:pt x="212144" y="220662"/>
                    </a:moveTo>
                    <a:cubicBezTo>
                      <a:pt x="212144" y="220662"/>
                      <a:pt x="212144" y="220662"/>
                      <a:pt x="426822" y="220662"/>
                    </a:cubicBezTo>
                    <a:cubicBezTo>
                      <a:pt x="429021" y="220662"/>
                      <a:pt x="429753" y="221394"/>
                      <a:pt x="429021" y="222858"/>
                    </a:cubicBezTo>
                    <a:cubicBezTo>
                      <a:pt x="429021" y="222858"/>
                      <a:pt x="429021" y="222858"/>
                      <a:pt x="327909" y="525834"/>
                    </a:cubicBezTo>
                    <a:cubicBezTo>
                      <a:pt x="326444" y="530225"/>
                      <a:pt x="319117" y="530225"/>
                      <a:pt x="317651" y="525834"/>
                    </a:cubicBezTo>
                    <a:cubicBezTo>
                      <a:pt x="317651" y="525834"/>
                      <a:pt x="317651" y="525834"/>
                      <a:pt x="210678" y="222858"/>
                    </a:cubicBezTo>
                    <a:cubicBezTo>
                      <a:pt x="210678" y="221394"/>
                      <a:pt x="211411" y="220662"/>
                      <a:pt x="212144" y="220662"/>
                    </a:cubicBezTo>
                    <a:close/>
                    <a:moveTo>
                      <a:pt x="7227" y="220662"/>
                    </a:moveTo>
                    <a:cubicBezTo>
                      <a:pt x="7227" y="220662"/>
                      <a:pt x="7227" y="220662"/>
                      <a:pt x="165885" y="220662"/>
                    </a:cubicBezTo>
                    <a:cubicBezTo>
                      <a:pt x="166616" y="220662"/>
                      <a:pt x="166616" y="220662"/>
                      <a:pt x="167347" y="221391"/>
                    </a:cubicBezTo>
                    <a:cubicBezTo>
                      <a:pt x="167347" y="221391"/>
                      <a:pt x="167347" y="221391"/>
                      <a:pt x="290910" y="526583"/>
                    </a:cubicBezTo>
                    <a:cubicBezTo>
                      <a:pt x="291641" y="528768"/>
                      <a:pt x="287986" y="530225"/>
                      <a:pt x="286523" y="528768"/>
                    </a:cubicBezTo>
                    <a:cubicBezTo>
                      <a:pt x="286523" y="528768"/>
                      <a:pt x="286523" y="528768"/>
                      <a:pt x="6496" y="223576"/>
                    </a:cubicBezTo>
                    <a:cubicBezTo>
                      <a:pt x="4303" y="222847"/>
                      <a:pt x="5765" y="220662"/>
                      <a:pt x="7227" y="220662"/>
                    </a:cubicBezTo>
                    <a:close/>
                    <a:moveTo>
                      <a:pt x="98533" y="24420"/>
                    </a:moveTo>
                    <a:cubicBezTo>
                      <a:pt x="99266" y="22225"/>
                      <a:pt x="101466" y="22225"/>
                      <a:pt x="102199" y="24420"/>
                    </a:cubicBezTo>
                    <a:cubicBezTo>
                      <a:pt x="102199" y="24420"/>
                      <a:pt x="102199" y="24420"/>
                      <a:pt x="152796" y="178049"/>
                    </a:cubicBezTo>
                    <a:cubicBezTo>
                      <a:pt x="153529" y="180244"/>
                      <a:pt x="152796" y="180975"/>
                      <a:pt x="150596" y="180975"/>
                    </a:cubicBezTo>
                    <a:cubicBezTo>
                      <a:pt x="150596" y="180975"/>
                      <a:pt x="150596" y="180975"/>
                      <a:pt x="2474" y="180975"/>
                    </a:cubicBezTo>
                    <a:cubicBezTo>
                      <a:pt x="274" y="180975"/>
                      <a:pt x="-459" y="179512"/>
                      <a:pt x="274" y="178049"/>
                    </a:cubicBezTo>
                    <a:cubicBezTo>
                      <a:pt x="274" y="178049"/>
                      <a:pt x="274" y="178049"/>
                      <a:pt x="98533" y="24420"/>
                    </a:cubicBezTo>
                    <a:close/>
                    <a:moveTo>
                      <a:pt x="541647" y="22957"/>
                    </a:moveTo>
                    <a:cubicBezTo>
                      <a:pt x="541647" y="22225"/>
                      <a:pt x="544573" y="22225"/>
                      <a:pt x="544573" y="22957"/>
                    </a:cubicBezTo>
                    <a:cubicBezTo>
                      <a:pt x="544573" y="22957"/>
                      <a:pt x="544573" y="22957"/>
                      <a:pt x="643335" y="178049"/>
                    </a:cubicBezTo>
                    <a:cubicBezTo>
                      <a:pt x="644066" y="179512"/>
                      <a:pt x="643335" y="180975"/>
                      <a:pt x="641140" y="180975"/>
                    </a:cubicBezTo>
                    <a:cubicBezTo>
                      <a:pt x="641140" y="180975"/>
                      <a:pt x="641140" y="180975"/>
                      <a:pt x="488243" y="180975"/>
                    </a:cubicBezTo>
                    <a:cubicBezTo>
                      <a:pt x="486048" y="180975"/>
                      <a:pt x="485316" y="179512"/>
                      <a:pt x="486048" y="178049"/>
                    </a:cubicBezTo>
                    <a:cubicBezTo>
                      <a:pt x="486048" y="178049"/>
                      <a:pt x="486048" y="178049"/>
                      <a:pt x="541647" y="22957"/>
                    </a:cubicBezTo>
                    <a:close/>
                    <a:moveTo>
                      <a:pt x="320523" y="19662"/>
                    </a:moveTo>
                    <a:cubicBezTo>
                      <a:pt x="321257" y="17462"/>
                      <a:pt x="321991" y="17462"/>
                      <a:pt x="322725" y="19662"/>
                    </a:cubicBezTo>
                    <a:cubicBezTo>
                      <a:pt x="322725" y="19662"/>
                      <a:pt x="322725" y="19662"/>
                      <a:pt x="421082" y="178042"/>
                    </a:cubicBezTo>
                    <a:cubicBezTo>
                      <a:pt x="421816" y="179509"/>
                      <a:pt x="421082" y="180975"/>
                      <a:pt x="418880" y="180975"/>
                    </a:cubicBezTo>
                    <a:cubicBezTo>
                      <a:pt x="418880" y="180975"/>
                      <a:pt x="418880" y="180975"/>
                      <a:pt x="219230" y="180975"/>
                    </a:cubicBezTo>
                    <a:cubicBezTo>
                      <a:pt x="217762" y="180975"/>
                      <a:pt x="217028" y="179509"/>
                      <a:pt x="217762" y="178042"/>
                    </a:cubicBezTo>
                    <a:cubicBezTo>
                      <a:pt x="217762" y="178042"/>
                      <a:pt x="217762" y="178042"/>
                      <a:pt x="320523" y="19662"/>
                    </a:cubicBezTo>
                    <a:close/>
                    <a:moveTo>
                      <a:pt x="360513" y="0"/>
                    </a:moveTo>
                    <a:cubicBezTo>
                      <a:pt x="360513" y="0"/>
                      <a:pt x="360513" y="0"/>
                      <a:pt x="506933" y="0"/>
                    </a:cubicBezTo>
                    <a:cubicBezTo>
                      <a:pt x="508397" y="0"/>
                      <a:pt x="509129" y="730"/>
                      <a:pt x="508397" y="1460"/>
                    </a:cubicBezTo>
                    <a:cubicBezTo>
                      <a:pt x="508397" y="1460"/>
                      <a:pt x="508397" y="1460"/>
                      <a:pt x="454954" y="151799"/>
                    </a:cubicBezTo>
                    <a:cubicBezTo>
                      <a:pt x="453489" y="153988"/>
                      <a:pt x="452025" y="153988"/>
                      <a:pt x="451293" y="151799"/>
                    </a:cubicBezTo>
                    <a:cubicBezTo>
                      <a:pt x="451293" y="151799"/>
                      <a:pt x="451293" y="151799"/>
                      <a:pt x="358316" y="2919"/>
                    </a:cubicBezTo>
                    <a:cubicBezTo>
                      <a:pt x="358316" y="730"/>
                      <a:pt x="359780" y="0"/>
                      <a:pt x="360513" y="0"/>
                    </a:cubicBezTo>
                    <a:close/>
                    <a:moveTo>
                      <a:pt x="137529" y="0"/>
                    </a:moveTo>
                    <a:cubicBezTo>
                      <a:pt x="137529" y="0"/>
                      <a:pt x="137529" y="0"/>
                      <a:pt x="283828" y="0"/>
                    </a:cubicBezTo>
                    <a:cubicBezTo>
                      <a:pt x="284560" y="0"/>
                      <a:pt x="285291" y="729"/>
                      <a:pt x="284560" y="2917"/>
                    </a:cubicBezTo>
                    <a:cubicBezTo>
                      <a:pt x="284560" y="2917"/>
                      <a:pt x="284560" y="2917"/>
                      <a:pt x="188734" y="151671"/>
                    </a:cubicBezTo>
                    <a:cubicBezTo>
                      <a:pt x="188002" y="152400"/>
                      <a:pt x="185808" y="152400"/>
                      <a:pt x="185076" y="151671"/>
                    </a:cubicBezTo>
                    <a:cubicBezTo>
                      <a:pt x="185076" y="151671"/>
                      <a:pt x="185076" y="151671"/>
                      <a:pt x="136066" y="1458"/>
                    </a:cubicBezTo>
                    <a:cubicBezTo>
                      <a:pt x="136066" y="729"/>
                      <a:pt x="136798" y="0"/>
                      <a:pt x="137529" y="0"/>
                    </a:cubicBezTo>
                    <a:close/>
                  </a:path>
                </a:pathLst>
              </a:custGeom>
              <a:solidFill>
                <a:srgbClr val="FFFFFF"/>
              </a:solidFill>
              <a:ln>
                <a:noFill/>
              </a:ln>
            </p:spPr>
            <p:txBody>
              <a:bodyPr vert="horz" wrap="square" lIns="54864" tIns="27432" rIns="54864" bIns="27432" numCol="1" anchor="t" anchorCtr="0" compatLnSpc="1">
                <a:prstTxWarp prst="textNoShape">
                  <a:avLst/>
                </a:prstTxWarp>
                <a:noAutofit/>
              </a:bodyPr>
              <a:lstStyle/>
              <a:p>
                <a:endParaRPr lang="en-US" dirty="0"/>
              </a:p>
            </p:txBody>
          </p:sp>
        </p:grpSp>
      </p:grpSp>
      <p:sp>
        <p:nvSpPr>
          <p:cNvPr id="52" name="Oval 51">
            <a:extLst>
              <a:ext uri="{FF2B5EF4-FFF2-40B4-BE49-F238E27FC236}">
                <a16:creationId xmlns:a16="http://schemas.microsoft.com/office/drawing/2014/main" id="{19DC39ED-CBF6-4514-A00A-3A0533EB2F65}"/>
              </a:ext>
            </a:extLst>
          </p:cNvPr>
          <p:cNvSpPr>
            <a:spLocks/>
          </p:cNvSpPr>
          <p:nvPr/>
        </p:nvSpPr>
        <p:spPr>
          <a:xfrm>
            <a:off x="3555865" y="2760535"/>
            <a:ext cx="637913" cy="637913"/>
          </a:xfrm>
          <a:prstGeom prst="ellipse">
            <a:avLst/>
          </a:prstGeom>
          <a:solidFill>
            <a:srgbClr val="C800A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 tIns="27432" rIns="54864" bIns="27432" rtlCol="0" anchor="ctr"/>
          <a:lstStyle/>
          <a:p>
            <a:pPr algn="ctr"/>
            <a:endParaRPr lang="en-US" sz="1050" dirty="0"/>
          </a:p>
        </p:txBody>
      </p:sp>
      <p:grpSp>
        <p:nvGrpSpPr>
          <p:cNvPr id="53" name="Group 52">
            <a:extLst>
              <a:ext uri="{FF2B5EF4-FFF2-40B4-BE49-F238E27FC236}">
                <a16:creationId xmlns:a16="http://schemas.microsoft.com/office/drawing/2014/main" id="{6764E73D-4514-48EC-95DF-E08B05959513}"/>
              </a:ext>
            </a:extLst>
          </p:cNvPr>
          <p:cNvGrpSpPr>
            <a:grpSpLocks noChangeAspect="1"/>
          </p:cNvGrpSpPr>
          <p:nvPr/>
        </p:nvGrpSpPr>
        <p:grpSpPr>
          <a:xfrm>
            <a:off x="3636419" y="2846018"/>
            <a:ext cx="476805" cy="476805"/>
            <a:chOff x="5273675" y="2606675"/>
            <a:chExt cx="1644650" cy="1644650"/>
          </a:xfrm>
        </p:grpSpPr>
        <p:sp>
          <p:nvSpPr>
            <p:cNvPr id="54" name="AutoShape 3">
              <a:extLst>
                <a:ext uri="{FF2B5EF4-FFF2-40B4-BE49-F238E27FC236}">
                  <a16:creationId xmlns:a16="http://schemas.microsoft.com/office/drawing/2014/main" id="{5F970A50-43FD-4413-9173-2C29CFF34383}"/>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27432" rIns="54864" bIns="27432" numCol="1" anchor="t" anchorCtr="0" compatLnSpc="1">
              <a:prstTxWarp prst="textNoShape">
                <a:avLst/>
              </a:prstTxWarp>
            </a:bodyPr>
            <a:lstStyle/>
            <a:p>
              <a:endParaRPr lang="en-US" dirty="0"/>
            </a:p>
          </p:txBody>
        </p:sp>
        <p:sp>
          <p:nvSpPr>
            <p:cNvPr id="55" name="Freeform 15">
              <a:extLst>
                <a:ext uri="{FF2B5EF4-FFF2-40B4-BE49-F238E27FC236}">
                  <a16:creationId xmlns:a16="http://schemas.microsoft.com/office/drawing/2014/main" id="{9940AED6-5C6E-4DE3-9D0E-57BB1825BE59}"/>
                </a:ext>
              </a:extLst>
            </p:cNvPr>
            <p:cNvSpPr>
              <a:spLocks/>
            </p:cNvSpPr>
            <p:nvPr/>
          </p:nvSpPr>
          <p:spPr bwMode="auto">
            <a:xfrm>
              <a:off x="5554663" y="2895600"/>
              <a:ext cx="1216741" cy="1071563"/>
            </a:xfrm>
            <a:custGeom>
              <a:avLst/>
              <a:gdLst>
                <a:gd name="connsiteX0" fmla="*/ 536139 w 1216741"/>
                <a:gd name="connsiteY0" fmla="*/ 336550 h 1071563"/>
                <a:gd name="connsiteX1" fmla="*/ 662761 w 1216741"/>
                <a:gd name="connsiteY1" fmla="*/ 382252 h 1071563"/>
                <a:gd name="connsiteX2" fmla="*/ 584069 w 1216741"/>
                <a:gd name="connsiteY2" fmla="*/ 435809 h 1071563"/>
                <a:gd name="connsiteX3" fmla="*/ 536139 w 1216741"/>
                <a:gd name="connsiteY3" fmla="*/ 425097 h 1071563"/>
                <a:gd name="connsiteX4" fmla="*/ 425257 w 1216741"/>
                <a:gd name="connsiteY4" fmla="*/ 535782 h 1071563"/>
                <a:gd name="connsiteX5" fmla="*/ 536139 w 1216741"/>
                <a:gd name="connsiteY5" fmla="*/ 646466 h 1071563"/>
                <a:gd name="connsiteX6" fmla="*/ 646307 w 1216741"/>
                <a:gd name="connsiteY6" fmla="*/ 535782 h 1071563"/>
                <a:gd name="connsiteX7" fmla="*/ 646307 w 1216741"/>
                <a:gd name="connsiteY7" fmla="*/ 526498 h 1071563"/>
                <a:gd name="connsiteX8" fmla="*/ 724998 w 1216741"/>
                <a:gd name="connsiteY8" fmla="*/ 472227 h 1071563"/>
                <a:gd name="connsiteX9" fmla="*/ 735013 w 1216741"/>
                <a:gd name="connsiteY9" fmla="*/ 535782 h 1071563"/>
                <a:gd name="connsiteX10" fmla="*/ 536139 w 1216741"/>
                <a:gd name="connsiteY10" fmla="*/ 735013 h 1071563"/>
                <a:gd name="connsiteX11" fmla="*/ 336550 w 1216741"/>
                <a:gd name="connsiteY11" fmla="*/ 535782 h 1071563"/>
                <a:gd name="connsiteX12" fmla="*/ 536139 w 1216741"/>
                <a:gd name="connsiteY12" fmla="*/ 336550 h 1071563"/>
                <a:gd name="connsiteX13" fmla="*/ 536933 w 1216741"/>
                <a:gd name="connsiteY13" fmla="*/ 171450 h 1071563"/>
                <a:gd name="connsiteX14" fmla="*/ 802998 w 1216741"/>
                <a:gd name="connsiteY14" fmla="*/ 286240 h 1071563"/>
                <a:gd name="connsiteX15" fmla="*/ 728615 w 1216741"/>
                <a:gd name="connsiteY15" fmla="*/ 337574 h 1071563"/>
                <a:gd name="connsiteX16" fmla="*/ 536933 w 1216741"/>
                <a:gd name="connsiteY16" fmla="*/ 259859 h 1071563"/>
                <a:gd name="connsiteX17" fmla="*/ 260139 w 1216741"/>
                <a:gd name="connsiteY17" fmla="*/ 535782 h 1071563"/>
                <a:gd name="connsiteX18" fmla="*/ 536933 w 1216741"/>
                <a:gd name="connsiteY18" fmla="*/ 811704 h 1071563"/>
                <a:gd name="connsiteX19" fmla="*/ 813012 w 1216741"/>
                <a:gd name="connsiteY19" fmla="*/ 535782 h 1071563"/>
                <a:gd name="connsiteX20" fmla="*/ 790840 w 1216741"/>
                <a:gd name="connsiteY20" fmla="*/ 427409 h 1071563"/>
                <a:gd name="connsiteX21" fmla="*/ 865223 w 1216741"/>
                <a:gd name="connsiteY21" fmla="*/ 376788 h 1071563"/>
                <a:gd name="connsiteX22" fmla="*/ 901700 w 1216741"/>
                <a:gd name="connsiteY22" fmla="*/ 535782 h 1071563"/>
                <a:gd name="connsiteX23" fmla="*/ 536933 w 1216741"/>
                <a:gd name="connsiteY23" fmla="*/ 900113 h 1071563"/>
                <a:gd name="connsiteX24" fmla="*/ 171450 w 1216741"/>
                <a:gd name="connsiteY24" fmla="*/ 535782 h 1071563"/>
                <a:gd name="connsiteX25" fmla="*/ 536933 w 1216741"/>
                <a:gd name="connsiteY25" fmla="*/ 171450 h 1071563"/>
                <a:gd name="connsiteX26" fmla="*/ 1150106 w 1216741"/>
                <a:gd name="connsiteY26" fmla="*/ 160165 h 1071563"/>
                <a:gd name="connsiteX27" fmla="*/ 1151542 w 1216741"/>
                <a:gd name="connsiteY27" fmla="*/ 160165 h 1071563"/>
                <a:gd name="connsiteX28" fmla="*/ 1213303 w 1216741"/>
                <a:gd name="connsiteY28" fmla="*/ 165825 h 1071563"/>
                <a:gd name="connsiteX29" fmla="*/ 1214740 w 1216741"/>
                <a:gd name="connsiteY29" fmla="*/ 172192 h 1071563"/>
                <a:gd name="connsiteX30" fmla="*/ 1043819 w 1216741"/>
                <a:gd name="connsiteY30" fmla="*/ 288218 h 1071563"/>
                <a:gd name="connsiteX31" fmla="*/ 1039510 w 1216741"/>
                <a:gd name="connsiteY31" fmla="*/ 288925 h 1071563"/>
                <a:gd name="connsiteX32" fmla="*/ 979185 w 1216741"/>
                <a:gd name="connsiteY32" fmla="*/ 281850 h 1071563"/>
                <a:gd name="connsiteX33" fmla="*/ 977749 w 1216741"/>
                <a:gd name="connsiteY33" fmla="*/ 275483 h 1071563"/>
                <a:gd name="connsiteX34" fmla="*/ 1150106 w 1216741"/>
                <a:gd name="connsiteY34" fmla="*/ 160165 h 1071563"/>
                <a:gd name="connsiteX35" fmla="*/ 1164252 w 1216741"/>
                <a:gd name="connsiteY35" fmla="*/ 89549 h 1071563"/>
                <a:gd name="connsiteX36" fmla="*/ 1174515 w 1216741"/>
                <a:gd name="connsiteY36" fmla="*/ 95897 h 1071563"/>
                <a:gd name="connsiteX37" fmla="*/ 1170231 w 1216741"/>
                <a:gd name="connsiteY37" fmla="*/ 118073 h 1071563"/>
                <a:gd name="connsiteX38" fmla="*/ 546242 w 1216741"/>
                <a:gd name="connsiteY38" fmla="*/ 548002 h 1071563"/>
                <a:gd name="connsiteX39" fmla="*/ 536961 w 1216741"/>
                <a:gd name="connsiteY39" fmla="*/ 550863 h 1071563"/>
                <a:gd name="connsiteX40" fmla="*/ 524110 w 1216741"/>
                <a:gd name="connsiteY40" fmla="*/ 543710 h 1071563"/>
                <a:gd name="connsiteX41" fmla="*/ 528394 w 1216741"/>
                <a:gd name="connsiteY41" fmla="*/ 522964 h 1071563"/>
                <a:gd name="connsiteX42" fmla="*/ 1152382 w 1216741"/>
                <a:gd name="connsiteY42" fmla="*/ 92321 h 1071563"/>
                <a:gd name="connsiteX43" fmla="*/ 1164252 w 1216741"/>
                <a:gd name="connsiteY43" fmla="*/ 89549 h 1071563"/>
                <a:gd name="connsiteX44" fmla="*/ 1119129 w 1216741"/>
                <a:gd name="connsiteY44" fmla="*/ 33891 h 1071563"/>
                <a:gd name="connsiteX45" fmla="*/ 1124825 w 1216741"/>
                <a:gd name="connsiteY45" fmla="*/ 37460 h 1071563"/>
                <a:gd name="connsiteX46" fmla="*/ 1108448 w 1216741"/>
                <a:gd name="connsiteY46" fmla="*/ 96702 h 1071563"/>
                <a:gd name="connsiteX47" fmla="*/ 1107736 w 1216741"/>
                <a:gd name="connsiteY47" fmla="*/ 98130 h 1071563"/>
                <a:gd name="connsiteX48" fmla="*/ 938271 w 1216741"/>
                <a:gd name="connsiteY48" fmla="*/ 215186 h 1071563"/>
                <a:gd name="connsiteX49" fmla="*/ 932574 w 1216741"/>
                <a:gd name="connsiteY49" fmla="*/ 212331 h 1071563"/>
                <a:gd name="connsiteX50" fmla="*/ 946815 w 1216741"/>
                <a:gd name="connsiteY50" fmla="*/ 153803 h 1071563"/>
                <a:gd name="connsiteX51" fmla="*/ 948951 w 1216741"/>
                <a:gd name="connsiteY51" fmla="*/ 150234 h 1071563"/>
                <a:gd name="connsiteX52" fmla="*/ 1119129 w 1216741"/>
                <a:gd name="connsiteY52" fmla="*/ 33891 h 1071563"/>
                <a:gd name="connsiteX53" fmla="*/ 536139 w 1216741"/>
                <a:gd name="connsiteY53" fmla="*/ 0 h 1071563"/>
                <a:gd name="connsiteX54" fmla="*/ 908577 w 1216741"/>
                <a:gd name="connsiteY54" fmla="*/ 150533 h 1071563"/>
                <a:gd name="connsiteX55" fmla="*/ 889276 w 1216741"/>
                <a:gd name="connsiteY55" fmla="*/ 226156 h 1071563"/>
                <a:gd name="connsiteX56" fmla="*/ 870690 w 1216741"/>
                <a:gd name="connsiteY56" fmla="*/ 238997 h 1071563"/>
                <a:gd name="connsiteX57" fmla="*/ 536139 w 1216741"/>
                <a:gd name="connsiteY57" fmla="*/ 88465 h 1071563"/>
                <a:gd name="connsiteX58" fmla="*/ 88642 w 1216741"/>
                <a:gd name="connsiteY58" fmla="*/ 535782 h 1071563"/>
                <a:gd name="connsiteX59" fmla="*/ 536139 w 1216741"/>
                <a:gd name="connsiteY59" fmla="*/ 983099 h 1071563"/>
                <a:gd name="connsiteX60" fmla="*/ 983636 w 1216741"/>
                <a:gd name="connsiteY60" fmla="*/ 535782 h 1071563"/>
                <a:gd name="connsiteX61" fmla="*/ 932882 w 1216741"/>
                <a:gd name="connsiteY61" fmla="*/ 328889 h 1071563"/>
                <a:gd name="connsiteX62" fmla="*/ 951468 w 1216741"/>
                <a:gd name="connsiteY62" fmla="*/ 316047 h 1071563"/>
                <a:gd name="connsiteX63" fmla="*/ 1029387 w 1216741"/>
                <a:gd name="connsiteY63" fmla="*/ 325322 h 1071563"/>
                <a:gd name="connsiteX64" fmla="*/ 1071563 w 1216741"/>
                <a:gd name="connsiteY64" fmla="*/ 535782 h 1071563"/>
                <a:gd name="connsiteX65" fmla="*/ 536139 w 1216741"/>
                <a:gd name="connsiteY65" fmla="*/ 1071563 h 1071563"/>
                <a:gd name="connsiteX66" fmla="*/ 0 w 1216741"/>
                <a:gd name="connsiteY66" fmla="*/ 535782 h 1071563"/>
                <a:gd name="connsiteX67" fmla="*/ 536139 w 1216741"/>
                <a:gd name="connsiteY67" fmla="*/ 0 h 107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216741" h="1071563">
                  <a:moveTo>
                    <a:pt x="536139" y="336550"/>
                  </a:moveTo>
                  <a:cubicBezTo>
                    <a:pt x="583354" y="336550"/>
                    <a:pt x="627707" y="353688"/>
                    <a:pt x="662761" y="382252"/>
                  </a:cubicBezTo>
                  <a:cubicBezTo>
                    <a:pt x="584069" y="435809"/>
                    <a:pt x="584069" y="435809"/>
                    <a:pt x="584069" y="435809"/>
                  </a:cubicBezTo>
                  <a:cubicBezTo>
                    <a:pt x="569762" y="428668"/>
                    <a:pt x="553308" y="425097"/>
                    <a:pt x="536139" y="425097"/>
                  </a:cubicBezTo>
                  <a:cubicBezTo>
                    <a:pt x="474617" y="425097"/>
                    <a:pt x="425257" y="474370"/>
                    <a:pt x="425257" y="535782"/>
                  </a:cubicBezTo>
                  <a:cubicBezTo>
                    <a:pt x="425257" y="596479"/>
                    <a:pt x="474617" y="646466"/>
                    <a:pt x="536139" y="646466"/>
                  </a:cubicBezTo>
                  <a:cubicBezTo>
                    <a:pt x="596946" y="646466"/>
                    <a:pt x="646307" y="596479"/>
                    <a:pt x="646307" y="535782"/>
                  </a:cubicBezTo>
                  <a:cubicBezTo>
                    <a:pt x="646307" y="532211"/>
                    <a:pt x="646307" y="529355"/>
                    <a:pt x="646307" y="526498"/>
                  </a:cubicBezTo>
                  <a:cubicBezTo>
                    <a:pt x="724998" y="472227"/>
                    <a:pt x="724998" y="472227"/>
                    <a:pt x="724998" y="472227"/>
                  </a:cubicBezTo>
                  <a:cubicBezTo>
                    <a:pt x="731436" y="492222"/>
                    <a:pt x="735013" y="513645"/>
                    <a:pt x="735013" y="535782"/>
                  </a:cubicBezTo>
                  <a:cubicBezTo>
                    <a:pt x="735013" y="645752"/>
                    <a:pt x="645592" y="735013"/>
                    <a:pt x="536139" y="735013"/>
                  </a:cubicBezTo>
                  <a:cubicBezTo>
                    <a:pt x="425972" y="735013"/>
                    <a:pt x="336550" y="645752"/>
                    <a:pt x="336550" y="535782"/>
                  </a:cubicBezTo>
                  <a:cubicBezTo>
                    <a:pt x="336550" y="425812"/>
                    <a:pt x="425972" y="336550"/>
                    <a:pt x="536139" y="336550"/>
                  </a:cubicBezTo>
                  <a:close/>
                  <a:moveTo>
                    <a:pt x="536933" y="171450"/>
                  </a:moveTo>
                  <a:cubicBezTo>
                    <a:pt x="641356" y="171450"/>
                    <a:pt x="735767" y="215655"/>
                    <a:pt x="802998" y="286240"/>
                  </a:cubicBezTo>
                  <a:cubicBezTo>
                    <a:pt x="802998" y="286240"/>
                    <a:pt x="802998" y="286240"/>
                    <a:pt x="728615" y="337574"/>
                  </a:cubicBezTo>
                  <a:cubicBezTo>
                    <a:pt x="678548" y="289091"/>
                    <a:pt x="610602" y="259859"/>
                    <a:pt x="536933" y="259859"/>
                  </a:cubicBezTo>
                  <a:cubicBezTo>
                    <a:pt x="383874" y="259859"/>
                    <a:pt x="260139" y="383204"/>
                    <a:pt x="260139" y="535782"/>
                  </a:cubicBezTo>
                  <a:cubicBezTo>
                    <a:pt x="260139" y="687646"/>
                    <a:pt x="383874" y="811704"/>
                    <a:pt x="536933" y="811704"/>
                  </a:cubicBezTo>
                  <a:cubicBezTo>
                    <a:pt x="688562" y="811704"/>
                    <a:pt x="813012" y="687646"/>
                    <a:pt x="813012" y="535782"/>
                  </a:cubicBezTo>
                  <a:cubicBezTo>
                    <a:pt x="813012" y="497281"/>
                    <a:pt x="805144" y="460919"/>
                    <a:pt x="790840" y="427409"/>
                  </a:cubicBezTo>
                  <a:cubicBezTo>
                    <a:pt x="790840" y="427409"/>
                    <a:pt x="790840" y="427409"/>
                    <a:pt x="865223" y="376788"/>
                  </a:cubicBezTo>
                  <a:cubicBezTo>
                    <a:pt x="888826" y="424557"/>
                    <a:pt x="901700" y="478743"/>
                    <a:pt x="901700" y="535782"/>
                  </a:cubicBezTo>
                  <a:cubicBezTo>
                    <a:pt x="901700" y="736841"/>
                    <a:pt x="737913" y="900113"/>
                    <a:pt x="536933" y="900113"/>
                  </a:cubicBezTo>
                  <a:cubicBezTo>
                    <a:pt x="335238" y="900113"/>
                    <a:pt x="171450" y="736841"/>
                    <a:pt x="171450" y="535782"/>
                  </a:cubicBezTo>
                  <a:cubicBezTo>
                    <a:pt x="171450" y="334722"/>
                    <a:pt x="335238" y="171450"/>
                    <a:pt x="536933" y="171450"/>
                  </a:cubicBezTo>
                  <a:close/>
                  <a:moveTo>
                    <a:pt x="1150106" y="160165"/>
                  </a:moveTo>
                  <a:cubicBezTo>
                    <a:pt x="1150106" y="158750"/>
                    <a:pt x="1150106" y="158750"/>
                    <a:pt x="1151542" y="160165"/>
                  </a:cubicBezTo>
                  <a:cubicBezTo>
                    <a:pt x="1151542" y="160165"/>
                    <a:pt x="1151542" y="160165"/>
                    <a:pt x="1213303" y="165825"/>
                  </a:cubicBezTo>
                  <a:cubicBezTo>
                    <a:pt x="1217612" y="165825"/>
                    <a:pt x="1217612" y="170777"/>
                    <a:pt x="1214740" y="172192"/>
                  </a:cubicBezTo>
                  <a:cubicBezTo>
                    <a:pt x="1214740" y="172192"/>
                    <a:pt x="1214740" y="172192"/>
                    <a:pt x="1043819" y="288218"/>
                  </a:cubicBezTo>
                  <a:cubicBezTo>
                    <a:pt x="1042382" y="288218"/>
                    <a:pt x="1042382" y="288218"/>
                    <a:pt x="1039510" y="288925"/>
                  </a:cubicBezTo>
                  <a:cubicBezTo>
                    <a:pt x="1039510" y="288925"/>
                    <a:pt x="1039510" y="288925"/>
                    <a:pt x="979185" y="281850"/>
                  </a:cubicBezTo>
                  <a:cubicBezTo>
                    <a:pt x="976312" y="281143"/>
                    <a:pt x="976312" y="278313"/>
                    <a:pt x="977749" y="275483"/>
                  </a:cubicBezTo>
                  <a:cubicBezTo>
                    <a:pt x="977749" y="275483"/>
                    <a:pt x="977749" y="275483"/>
                    <a:pt x="1150106" y="160165"/>
                  </a:cubicBezTo>
                  <a:close/>
                  <a:moveTo>
                    <a:pt x="1164252" y="89549"/>
                  </a:moveTo>
                  <a:cubicBezTo>
                    <a:pt x="1168268" y="90175"/>
                    <a:pt x="1172016" y="92321"/>
                    <a:pt x="1174515" y="95897"/>
                  </a:cubicBezTo>
                  <a:cubicBezTo>
                    <a:pt x="1179512" y="103051"/>
                    <a:pt x="1177370" y="113066"/>
                    <a:pt x="1170231" y="118073"/>
                  </a:cubicBezTo>
                  <a:cubicBezTo>
                    <a:pt x="546242" y="548002"/>
                    <a:pt x="546242" y="548002"/>
                    <a:pt x="546242" y="548002"/>
                  </a:cubicBezTo>
                  <a:cubicBezTo>
                    <a:pt x="543386" y="550148"/>
                    <a:pt x="540531" y="550863"/>
                    <a:pt x="536961" y="550863"/>
                  </a:cubicBezTo>
                  <a:cubicBezTo>
                    <a:pt x="531963" y="550863"/>
                    <a:pt x="526966" y="548717"/>
                    <a:pt x="524110" y="543710"/>
                  </a:cubicBezTo>
                  <a:cubicBezTo>
                    <a:pt x="519112" y="537271"/>
                    <a:pt x="521254" y="527972"/>
                    <a:pt x="528394" y="522964"/>
                  </a:cubicBezTo>
                  <a:cubicBezTo>
                    <a:pt x="1152382" y="92321"/>
                    <a:pt x="1152382" y="92321"/>
                    <a:pt x="1152382" y="92321"/>
                  </a:cubicBezTo>
                  <a:cubicBezTo>
                    <a:pt x="1155952" y="89817"/>
                    <a:pt x="1160236" y="88923"/>
                    <a:pt x="1164252" y="89549"/>
                  </a:cubicBezTo>
                  <a:close/>
                  <a:moveTo>
                    <a:pt x="1119129" y="33891"/>
                  </a:moveTo>
                  <a:cubicBezTo>
                    <a:pt x="1121977" y="31750"/>
                    <a:pt x="1125537" y="33891"/>
                    <a:pt x="1124825" y="37460"/>
                  </a:cubicBezTo>
                  <a:cubicBezTo>
                    <a:pt x="1108448" y="96702"/>
                    <a:pt x="1108448" y="96702"/>
                    <a:pt x="1108448" y="96702"/>
                  </a:cubicBezTo>
                  <a:cubicBezTo>
                    <a:pt x="1108448" y="98130"/>
                    <a:pt x="1108448" y="98130"/>
                    <a:pt x="1107736" y="98130"/>
                  </a:cubicBezTo>
                  <a:cubicBezTo>
                    <a:pt x="938271" y="215186"/>
                    <a:pt x="938271" y="215186"/>
                    <a:pt x="938271" y="215186"/>
                  </a:cubicBezTo>
                  <a:cubicBezTo>
                    <a:pt x="935422" y="215900"/>
                    <a:pt x="931862" y="215186"/>
                    <a:pt x="932574" y="212331"/>
                  </a:cubicBezTo>
                  <a:cubicBezTo>
                    <a:pt x="946815" y="153803"/>
                    <a:pt x="946815" y="153803"/>
                    <a:pt x="946815" y="153803"/>
                  </a:cubicBezTo>
                  <a:cubicBezTo>
                    <a:pt x="948239" y="151662"/>
                    <a:pt x="948239" y="151662"/>
                    <a:pt x="948951" y="150234"/>
                  </a:cubicBezTo>
                  <a:cubicBezTo>
                    <a:pt x="1119129" y="33891"/>
                    <a:pt x="1119129" y="33891"/>
                    <a:pt x="1119129" y="33891"/>
                  </a:cubicBezTo>
                  <a:close/>
                  <a:moveTo>
                    <a:pt x="536139" y="0"/>
                  </a:moveTo>
                  <a:cubicBezTo>
                    <a:pt x="680539" y="0"/>
                    <a:pt x="812072" y="57074"/>
                    <a:pt x="908577" y="150533"/>
                  </a:cubicBezTo>
                  <a:cubicBezTo>
                    <a:pt x="908577" y="150533"/>
                    <a:pt x="908577" y="150533"/>
                    <a:pt x="889276" y="226156"/>
                  </a:cubicBezTo>
                  <a:cubicBezTo>
                    <a:pt x="889276" y="226156"/>
                    <a:pt x="889276" y="226156"/>
                    <a:pt x="870690" y="238997"/>
                  </a:cubicBezTo>
                  <a:cubicBezTo>
                    <a:pt x="788482" y="146252"/>
                    <a:pt x="668387" y="88465"/>
                    <a:pt x="536139" y="88465"/>
                  </a:cubicBezTo>
                  <a:cubicBezTo>
                    <a:pt x="288800" y="88465"/>
                    <a:pt x="88642" y="288937"/>
                    <a:pt x="88642" y="535782"/>
                  </a:cubicBezTo>
                  <a:cubicBezTo>
                    <a:pt x="88642" y="782626"/>
                    <a:pt x="288800" y="983099"/>
                    <a:pt x="536139" y="983099"/>
                  </a:cubicBezTo>
                  <a:cubicBezTo>
                    <a:pt x="782763" y="983099"/>
                    <a:pt x="983636" y="782626"/>
                    <a:pt x="983636" y="535782"/>
                  </a:cubicBezTo>
                  <a:cubicBezTo>
                    <a:pt x="983636" y="460872"/>
                    <a:pt x="965050" y="390957"/>
                    <a:pt x="932882" y="328889"/>
                  </a:cubicBezTo>
                  <a:cubicBezTo>
                    <a:pt x="932882" y="328889"/>
                    <a:pt x="932882" y="328889"/>
                    <a:pt x="951468" y="316047"/>
                  </a:cubicBezTo>
                  <a:cubicBezTo>
                    <a:pt x="951468" y="316047"/>
                    <a:pt x="951468" y="316047"/>
                    <a:pt x="1029387" y="325322"/>
                  </a:cubicBezTo>
                  <a:cubicBezTo>
                    <a:pt x="1056551" y="390243"/>
                    <a:pt x="1071563" y="460872"/>
                    <a:pt x="1071563" y="535782"/>
                  </a:cubicBezTo>
                  <a:cubicBezTo>
                    <a:pt x="1071563" y="831139"/>
                    <a:pt x="831373" y="1071563"/>
                    <a:pt x="536139" y="1071563"/>
                  </a:cubicBezTo>
                  <a:cubicBezTo>
                    <a:pt x="240190" y="1071563"/>
                    <a:pt x="0" y="831139"/>
                    <a:pt x="0" y="535782"/>
                  </a:cubicBezTo>
                  <a:cubicBezTo>
                    <a:pt x="0" y="240424"/>
                    <a:pt x="240190" y="0"/>
                    <a:pt x="536139" y="0"/>
                  </a:cubicBezTo>
                  <a:close/>
                </a:path>
              </a:pathLst>
            </a:custGeom>
            <a:solidFill>
              <a:srgbClr val="FFFFFF"/>
            </a:solidFill>
            <a:ln>
              <a:noFill/>
            </a:ln>
          </p:spPr>
          <p:txBody>
            <a:bodyPr vert="horz" wrap="square" lIns="54864" tIns="27432" rIns="54864" bIns="27432" numCol="1" anchor="t" anchorCtr="0" compatLnSpc="1">
              <a:prstTxWarp prst="textNoShape">
                <a:avLst/>
              </a:prstTxWarp>
              <a:noAutofit/>
            </a:bodyPr>
            <a:lstStyle/>
            <a:p>
              <a:endParaRPr lang="en-US" dirty="0"/>
            </a:p>
          </p:txBody>
        </p:sp>
      </p:grpSp>
      <p:grpSp>
        <p:nvGrpSpPr>
          <p:cNvPr id="56" name="Group 55">
            <a:extLst>
              <a:ext uri="{FF2B5EF4-FFF2-40B4-BE49-F238E27FC236}">
                <a16:creationId xmlns:a16="http://schemas.microsoft.com/office/drawing/2014/main" id="{78D42617-9960-41E1-87B0-4AD0453764CA}"/>
              </a:ext>
            </a:extLst>
          </p:cNvPr>
          <p:cNvGrpSpPr>
            <a:grpSpLocks/>
          </p:cNvGrpSpPr>
          <p:nvPr/>
        </p:nvGrpSpPr>
        <p:grpSpPr>
          <a:xfrm>
            <a:off x="3555865" y="4306888"/>
            <a:ext cx="637913" cy="637913"/>
            <a:chOff x="6279927" y="2222499"/>
            <a:chExt cx="1417584" cy="1417584"/>
          </a:xfrm>
        </p:grpSpPr>
        <p:sp>
          <p:nvSpPr>
            <p:cNvPr id="57" name="Oval 56">
              <a:extLst>
                <a:ext uri="{FF2B5EF4-FFF2-40B4-BE49-F238E27FC236}">
                  <a16:creationId xmlns:a16="http://schemas.microsoft.com/office/drawing/2014/main" id="{08DE1A6F-2A50-4588-A42E-B05D58D6270D}"/>
                </a:ext>
              </a:extLst>
            </p:cNvPr>
            <p:cNvSpPr/>
            <p:nvPr/>
          </p:nvSpPr>
          <p:spPr>
            <a:xfrm>
              <a:off x="6279927" y="2222499"/>
              <a:ext cx="1417584" cy="1417584"/>
            </a:xfrm>
            <a:prstGeom prst="ellipse">
              <a:avLst/>
            </a:prstGeom>
            <a:solidFill>
              <a:srgbClr val="3EAD92"/>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 tIns="27432" rIns="54864" bIns="27432" rtlCol="0" anchor="ctr"/>
            <a:lstStyle/>
            <a:p>
              <a:pPr algn="ctr"/>
              <a:endParaRPr lang="en-US" sz="1050" dirty="0"/>
            </a:p>
          </p:txBody>
        </p:sp>
        <p:grpSp>
          <p:nvGrpSpPr>
            <p:cNvPr id="58" name="Group 57">
              <a:extLst>
                <a:ext uri="{FF2B5EF4-FFF2-40B4-BE49-F238E27FC236}">
                  <a16:creationId xmlns:a16="http://schemas.microsoft.com/office/drawing/2014/main" id="{DD8389EA-7359-4CCA-A5F0-41C87741D9AC}"/>
                </a:ext>
              </a:extLst>
            </p:cNvPr>
            <p:cNvGrpSpPr>
              <a:grpSpLocks noChangeAspect="1"/>
            </p:cNvGrpSpPr>
            <p:nvPr/>
          </p:nvGrpSpPr>
          <p:grpSpPr>
            <a:xfrm>
              <a:off x="6510420" y="2453454"/>
              <a:ext cx="956598" cy="955675"/>
              <a:chOff x="6464300" y="2606675"/>
              <a:chExt cx="1646238" cy="1644650"/>
            </a:xfrm>
          </p:grpSpPr>
          <p:sp>
            <p:nvSpPr>
              <p:cNvPr id="59" name="AutoShape 3">
                <a:extLst>
                  <a:ext uri="{FF2B5EF4-FFF2-40B4-BE49-F238E27FC236}">
                    <a16:creationId xmlns:a16="http://schemas.microsoft.com/office/drawing/2014/main" id="{866596E2-4662-4D48-A991-46C0F3F38A91}"/>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148" tIns="20574" rIns="41148" bIns="20574" numCol="1" anchor="t" anchorCtr="0" compatLnSpc="1">
                <a:prstTxWarp prst="textNoShape">
                  <a:avLst/>
                </a:prstTxWarp>
              </a:bodyPr>
              <a:lstStyle/>
              <a:p>
                <a:endParaRPr lang="en-US" sz="1050" dirty="0"/>
              </a:p>
            </p:txBody>
          </p:sp>
          <p:grpSp>
            <p:nvGrpSpPr>
              <p:cNvPr id="60" name="Group 59">
                <a:extLst>
                  <a:ext uri="{FF2B5EF4-FFF2-40B4-BE49-F238E27FC236}">
                    <a16:creationId xmlns:a16="http://schemas.microsoft.com/office/drawing/2014/main" id="{4C019C7B-C456-4B71-B6C9-1468AC91F127}"/>
                  </a:ext>
                </a:extLst>
              </p:cNvPr>
              <p:cNvGrpSpPr/>
              <p:nvPr/>
            </p:nvGrpSpPr>
            <p:grpSpPr>
              <a:xfrm>
                <a:off x="6729413" y="2881313"/>
                <a:ext cx="1123838" cy="1125538"/>
                <a:chOff x="6729413" y="2881313"/>
                <a:chExt cx="1123838" cy="1125538"/>
              </a:xfrm>
            </p:grpSpPr>
            <p:sp>
              <p:nvSpPr>
                <p:cNvPr id="61" name="Freeform 10">
                  <a:extLst>
                    <a:ext uri="{FF2B5EF4-FFF2-40B4-BE49-F238E27FC236}">
                      <a16:creationId xmlns:a16="http://schemas.microsoft.com/office/drawing/2014/main" id="{F2E6892E-9251-47D3-86AE-201487ED7E73}"/>
                    </a:ext>
                  </a:extLst>
                </p:cNvPr>
                <p:cNvSpPr>
                  <a:spLocks/>
                </p:cNvSpPr>
                <p:nvPr/>
              </p:nvSpPr>
              <p:spPr bwMode="auto">
                <a:xfrm>
                  <a:off x="7124700" y="2881313"/>
                  <a:ext cx="635000" cy="739775"/>
                </a:xfrm>
                <a:custGeom>
                  <a:avLst/>
                  <a:gdLst>
                    <a:gd name="T0" fmla="*/ 866 w 888"/>
                    <a:gd name="T1" fmla="*/ 0 h 1037"/>
                    <a:gd name="T2" fmla="*/ 22 w 888"/>
                    <a:gd name="T3" fmla="*/ 0 h 1037"/>
                    <a:gd name="T4" fmla="*/ 0 w 888"/>
                    <a:gd name="T5" fmla="*/ 22 h 1037"/>
                    <a:gd name="T6" fmla="*/ 0 w 888"/>
                    <a:gd name="T7" fmla="*/ 775 h 1037"/>
                    <a:gd name="T8" fmla="*/ 9 w 888"/>
                    <a:gd name="T9" fmla="*/ 775 h 1037"/>
                    <a:gd name="T10" fmla="*/ 25 w 888"/>
                    <a:gd name="T11" fmla="*/ 775 h 1037"/>
                    <a:gd name="T12" fmla="*/ 450 w 888"/>
                    <a:gd name="T13" fmla="*/ 797 h 1037"/>
                    <a:gd name="T14" fmla="*/ 597 w 888"/>
                    <a:gd name="T15" fmla="*/ 952 h 1037"/>
                    <a:gd name="T16" fmla="*/ 571 w 888"/>
                    <a:gd name="T17" fmla="*/ 1037 h 1037"/>
                    <a:gd name="T18" fmla="*/ 713 w 888"/>
                    <a:gd name="T19" fmla="*/ 942 h 1037"/>
                    <a:gd name="T20" fmla="*/ 779 w 888"/>
                    <a:gd name="T21" fmla="*/ 867 h 1037"/>
                    <a:gd name="T22" fmla="*/ 888 w 888"/>
                    <a:gd name="T23" fmla="*/ 813 h 1037"/>
                    <a:gd name="T24" fmla="*/ 888 w 888"/>
                    <a:gd name="T25" fmla="*/ 22 h 1037"/>
                    <a:gd name="T26" fmla="*/ 866 w 888"/>
                    <a:gd name="T27" fmla="*/ 0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8" h="1037">
                      <a:moveTo>
                        <a:pt x="866" y="0"/>
                      </a:moveTo>
                      <a:cubicBezTo>
                        <a:pt x="22" y="0"/>
                        <a:pt x="22" y="0"/>
                        <a:pt x="22" y="0"/>
                      </a:cubicBezTo>
                      <a:cubicBezTo>
                        <a:pt x="10" y="0"/>
                        <a:pt x="0" y="10"/>
                        <a:pt x="0" y="22"/>
                      </a:cubicBezTo>
                      <a:cubicBezTo>
                        <a:pt x="0" y="775"/>
                        <a:pt x="0" y="775"/>
                        <a:pt x="0" y="775"/>
                      </a:cubicBezTo>
                      <a:cubicBezTo>
                        <a:pt x="3" y="775"/>
                        <a:pt x="6" y="775"/>
                        <a:pt x="9" y="775"/>
                      </a:cubicBezTo>
                      <a:cubicBezTo>
                        <a:pt x="14" y="775"/>
                        <a:pt x="20" y="775"/>
                        <a:pt x="25" y="775"/>
                      </a:cubicBezTo>
                      <a:cubicBezTo>
                        <a:pt x="450" y="797"/>
                        <a:pt x="450" y="797"/>
                        <a:pt x="450" y="797"/>
                      </a:cubicBezTo>
                      <a:cubicBezTo>
                        <a:pt x="532" y="802"/>
                        <a:pt x="597" y="869"/>
                        <a:pt x="597" y="952"/>
                      </a:cubicBezTo>
                      <a:cubicBezTo>
                        <a:pt x="597" y="983"/>
                        <a:pt x="587" y="1012"/>
                        <a:pt x="571" y="1037"/>
                      </a:cubicBezTo>
                      <a:cubicBezTo>
                        <a:pt x="626" y="1018"/>
                        <a:pt x="674" y="985"/>
                        <a:pt x="713" y="942"/>
                      </a:cubicBezTo>
                      <a:cubicBezTo>
                        <a:pt x="779" y="867"/>
                        <a:pt x="779" y="867"/>
                        <a:pt x="779" y="867"/>
                      </a:cubicBezTo>
                      <a:cubicBezTo>
                        <a:pt x="807" y="835"/>
                        <a:pt x="846" y="816"/>
                        <a:pt x="888" y="813"/>
                      </a:cubicBezTo>
                      <a:cubicBezTo>
                        <a:pt x="888" y="22"/>
                        <a:pt x="888" y="22"/>
                        <a:pt x="888" y="22"/>
                      </a:cubicBezTo>
                      <a:cubicBezTo>
                        <a:pt x="888" y="10"/>
                        <a:pt x="878" y="0"/>
                        <a:pt x="866" y="0"/>
                      </a:cubicBezTo>
                      <a:close/>
                    </a:path>
                  </a:pathLst>
                </a:custGeom>
                <a:solidFill>
                  <a:srgbClr val="FFFFFF"/>
                </a:solidFill>
                <a:ln>
                  <a:noFill/>
                </a:ln>
              </p:spPr>
              <p:txBody>
                <a:bodyPr vert="horz" wrap="square" lIns="41148" tIns="20574" rIns="41148" bIns="20574" numCol="1" anchor="t" anchorCtr="0" compatLnSpc="1">
                  <a:prstTxWarp prst="textNoShape">
                    <a:avLst/>
                  </a:prstTxWarp>
                </a:bodyPr>
                <a:lstStyle/>
                <a:p>
                  <a:endParaRPr lang="en-US" sz="1050" dirty="0"/>
                </a:p>
              </p:txBody>
            </p:sp>
            <p:sp>
              <p:nvSpPr>
                <p:cNvPr id="62" name="Freeform 13">
                  <a:extLst>
                    <a:ext uri="{FF2B5EF4-FFF2-40B4-BE49-F238E27FC236}">
                      <a16:creationId xmlns:a16="http://schemas.microsoft.com/office/drawing/2014/main" id="{736B7036-D428-4167-BB0A-AF5F00A5266D}"/>
                    </a:ext>
                  </a:extLst>
                </p:cNvPr>
                <p:cNvSpPr>
                  <a:spLocks/>
                </p:cNvSpPr>
                <p:nvPr/>
              </p:nvSpPr>
              <p:spPr bwMode="auto">
                <a:xfrm>
                  <a:off x="6729413" y="3465513"/>
                  <a:ext cx="1123838" cy="541338"/>
                </a:xfrm>
                <a:custGeom>
                  <a:avLst/>
                  <a:gdLst>
                    <a:gd name="connsiteX0" fmla="*/ 409739 w 1123838"/>
                    <a:gd name="connsiteY0" fmla="*/ 31591 h 541338"/>
                    <a:gd name="connsiteX1" fmla="*/ 326138 w 1123838"/>
                    <a:gd name="connsiteY1" fmla="*/ 51601 h 541338"/>
                    <a:gd name="connsiteX2" fmla="*/ 31750 w 1123838"/>
                    <a:gd name="connsiteY2" fmla="*/ 218820 h 541338"/>
                    <a:gd name="connsiteX3" fmla="*/ 31750 w 1123838"/>
                    <a:gd name="connsiteY3" fmla="*/ 503237 h 541338"/>
                    <a:gd name="connsiteX4" fmla="*/ 368296 w 1123838"/>
                    <a:gd name="connsiteY4" fmla="*/ 373177 h 541338"/>
                    <a:gd name="connsiteX5" fmla="*/ 419028 w 1123838"/>
                    <a:gd name="connsiteY5" fmla="*/ 365316 h 541338"/>
                    <a:gd name="connsiteX6" fmla="*/ 568366 w 1123838"/>
                    <a:gd name="connsiteY6" fmla="*/ 376036 h 541338"/>
                    <a:gd name="connsiteX7" fmla="*/ 797017 w 1123838"/>
                    <a:gd name="connsiteY7" fmla="*/ 349595 h 541338"/>
                    <a:gd name="connsiteX8" fmla="*/ 1047818 w 1123838"/>
                    <a:gd name="connsiteY8" fmla="*/ 183090 h 541338"/>
                    <a:gd name="connsiteX9" fmla="*/ 1079972 w 1123838"/>
                    <a:gd name="connsiteY9" fmla="*/ 145930 h 541338"/>
                    <a:gd name="connsiteX10" fmla="*/ 1074971 w 1123838"/>
                    <a:gd name="connsiteY10" fmla="*/ 71610 h 541338"/>
                    <a:gd name="connsiteX11" fmla="*/ 1036386 w 1123838"/>
                    <a:gd name="connsiteY11" fmla="*/ 58032 h 541338"/>
                    <a:gd name="connsiteX12" fmla="*/ 999230 w 1123838"/>
                    <a:gd name="connsiteY12" fmla="*/ 75897 h 541338"/>
                    <a:gd name="connsiteX13" fmla="*/ 951356 w 1123838"/>
                    <a:gd name="connsiteY13" fmla="*/ 129494 h 541338"/>
                    <a:gd name="connsiteX14" fmla="*/ 805591 w 1123838"/>
                    <a:gd name="connsiteY14" fmla="*/ 220964 h 541338"/>
                    <a:gd name="connsiteX15" fmla="*/ 608380 w 1123838"/>
                    <a:gd name="connsiteY15" fmla="*/ 210245 h 541338"/>
                    <a:gd name="connsiteX16" fmla="*/ 553360 w 1123838"/>
                    <a:gd name="connsiteY16" fmla="*/ 188092 h 541338"/>
                    <a:gd name="connsiteX17" fmla="*/ 544071 w 1123838"/>
                    <a:gd name="connsiteY17" fmla="*/ 171656 h 541338"/>
                    <a:gd name="connsiteX18" fmla="*/ 557648 w 1123838"/>
                    <a:gd name="connsiteY18" fmla="*/ 158078 h 541338"/>
                    <a:gd name="connsiteX19" fmla="*/ 715560 w 1123838"/>
                    <a:gd name="connsiteY19" fmla="*/ 142357 h 541338"/>
                    <a:gd name="connsiteX20" fmla="*/ 759146 w 1123838"/>
                    <a:gd name="connsiteY20" fmla="*/ 95192 h 541338"/>
                    <a:gd name="connsiteX21" fmla="*/ 713416 w 1123838"/>
                    <a:gd name="connsiteY21" fmla="*/ 47313 h 541338"/>
                    <a:gd name="connsiteX22" fmla="*/ 409739 w 1123838"/>
                    <a:gd name="connsiteY22" fmla="*/ 31591 h 541338"/>
                    <a:gd name="connsiteX23" fmla="*/ 390213 w 1123838"/>
                    <a:gd name="connsiteY23" fmla="*/ 0 h 541338"/>
                    <a:gd name="connsiteX24" fmla="*/ 393786 w 1123838"/>
                    <a:gd name="connsiteY24" fmla="*/ 0 h 541338"/>
                    <a:gd name="connsiteX25" fmla="*/ 396645 w 1123838"/>
                    <a:gd name="connsiteY25" fmla="*/ 0 h 541338"/>
                    <a:gd name="connsiteX26" fmla="*/ 399504 w 1123838"/>
                    <a:gd name="connsiteY26" fmla="*/ 0 h 541338"/>
                    <a:gd name="connsiteX27" fmla="*/ 403077 w 1123838"/>
                    <a:gd name="connsiteY27" fmla="*/ 0 h 541338"/>
                    <a:gd name="connsiteX28" fmla="*/ 410939 w 1123838"/>
                    <a:gd name="connsiteY28" fmla="*/ 0 h 541338"/>
                    <a:gd name="connsiteX29" fmla="*/ 715390 w 1123838"/>
                    <a:gd name="connsiteY29" fmla="*/ 15712 h 541338"/>
                    <a:gd name="connsiteX30" fmla="*/ 780426 w 1123838"/>
                    <a:gd name="connsiteY30" fmla="*/ 56419 h 541338"/>
                    <a:gd name="connsiteX31" fmla="*/ 782570 w 1123838"/>
                    <a:gd name="connsiteY31" fmla="*/ 60704 h 541338"/>
                    <a:gd name="connsiteX32" fmla="*/ 789002 w 1123838"/>
                    <a:gd name="connsiteY32" fmla="*/ 79273 h 541338"/>
                    <a:gd name="connsiteX33" fmla="*/ 790431 w 1123838"/>
                    <a:gd name="connsiteY33" fmla="*/ 94984 h 541338"/>
                    <a:gd name="connsiteX34" fmla="*/ 789716 w 1123838"/>
                    <a:gd name="connsiteY34" fmla="*/ 100698 h 541338"/>
                    <a:gd name="connsiteX35" fmla="*/ 789716 w 1123838"/>
                    <a:gd name="connsiteY35" fmla="*/ 101412 h 541338"/>
                    <a:gd name="connsiteX36" fmla="*/ 789002 w 1123838"/>
                    <a:gd name="connsiteY36" fmla="*/ 107125 h 541338"/>
                    <a:gd name="connsiteX37" fmla="*/ 763988 w 1123838"/>
                    <a:gd name="connsiteY37" fmla="*/ 154260 h 541338"/>
                    <a:gd name="connsiteX38" fmla="*/ 763273 w 1123838"/>
                    <a:gd name="connsiteY38" fmla="*/ 154260 h 541338"/>
                    <a:gd name="connsiteX39" fmla="*/ 758985 w 1123838"/>
                    <a:gd name="connsiteY39" fmla="*/ 157831 h 541338"/>
                    <a:gd name="connsiteX40" fmla="*/ 754697 w 1123838"/>
                    <a:gd name="connsiteY40" fmla="*/ 160688 h 541338"/>
                    <a:gd name="connsiteX41" fmla="*/ 753983 w 1123838"/>
                    <a:gd name="connsiteY41" fmla="*/ 161402 h 541338"/>
                    <a:gd name="connsiteX42" fmla="*/ 749695 w 1123838"/>
                    <a:gd name="connsiteY42" fmla="*/ 164258 h 541338"/>
                    <a:gd name="connsiteX43" fmla="*/ 748265 w 1123838"/>
                    <a:gd name="connsiteY43" fmla="*/ 164973 h 541338"/>
                    <a:gd name="connsiteX44" fmla="*/ 743263 w 1123838"/>
                    <a:gd name="connsiteY44" fmla="*/ 167115 h 541338"/>
                    <a:gd name="connsiteX45" fmla="*/ 742548 w 1123838"/>
                    <a:gd name="connsiteY45" fmla="*/ 167829 h 541338"/>
                    <a:gd name="connsiteX46" fmla="*/ 738260 w 1123838"/>
                    <a:gd name="connsiteY46" fmla="*/ 169258 h 541338"/>
                    <a:gd name="connsiteX47" fmla="*/ 718964 w 1123838"/>
                    <a:gd name="connsiteY47" fmla="*/ 173543 h 541338"/>
                    <a:gd name="connsiteX48" fmla="*/ 624626 w 1123838"/>
                    <a:gd name="connsiteY48" fmla="*/ 182827 h 541338"/>
                    <a:gd name="connsiteX49" fmla="*/ 743263 w 1123838"/>
                    <a:gd name="connsiteY49" fmla="*/ 199967 h 541338"/>
                    <a:gd name="connsiteX50" fmla="*/ 775423 w 1123838"/>
                    <a:gd name="connsiteY50" fmla="*/ 195682 h 541338"/>
                    <a:gd name="connsiteX51" fmla="*/ 785428 w 1123838"/>
                    <a:gd name="connsiteY51" fmla="*/ 193539 h 541338"/>
                    <a:gd name="connsiteX52" fmla="*/ 786858 w 1123838"/>
                    <a:gd name="connsiteY52" fmla="*/ 192825 h 541338"/>
                    <a:gd name="connsiteX53" fmla="*/ 796863 w 1123838"/>
                    <a:gd name="connsiteY53" fmla="*/ 190683 h 541338"/>
                    <a:gd name="connsiteX54" fmla="*/ 826880 w 1123838"/>
                    <a:gd name="connsiteY54" fmla="*/ 179970 h 541338"/>
                    <a:gd name="connsiteX55" fmla="*/ 909782 w 1123838"/>
                    <a:gd name="connsiteY55" fmla="*/ 127122 h 541338"/>
                    <a:gd name="connsiteX56" fmla="*/ 928363 w 1123838"/>
                    <a:gd name="connsiteY56" fmla="*/ 108553 h 541338"/>
                    <a:gd name="connsiteX57" fmla="*/ 975532 w 1123838"/>
                    <a:gd name="connsiteY57" fmla="*/ 54991 h 541338"/>
                    <a:gd name="connsiteX58" fmla="*/ 978391 w 1123838"/>
                    <a:gd name="connsiteY58" fmla="*/ 51420 h 541338"/>
                    <a:gd name="connsiteX59" fmla="*/ 979105 w 1123838"/>
                    <a:gd name="connsiteY59" fmla="*/ 51420 h 541338"/>
                    <a:gd name="connsiteX60" fmla="*/ 1034135 w 1123838"/>
                    <a:gd name="connsiteY60" fmla="*/ 26424 h 541338"/>
                    <a:gd name="connsiteX61" fmla="*/ 1034850 w 1123838"/>
                    <a:gd name="connsiteY61" fmla="*/ 26424 h 541338"/>
                    <a:gd name="connsiteX62" fmla="*/ 1039138 w 1123838"/>
                    <a:gd name="connsiteY62" fmla="*/ 26424 h 541338"/>
                    <a:gd name="connsiteX63" fmla="*/ 1040567 w 1123838"/>
                    <a:gd name="connsiteY63" fmla="*/ 26424 h 541338"/>
                    <a:gd name="connsiteX64" fmla="*/ 1079875 w 1123838"/>
                    <a:gd name="connsiteY64" fmla="*/ 37137 h 541338"/>
                    <a:gd name="connsiteX65" fmla="*/ 1083448 w 1123838"/>
                    <a:gd name="connsiteY65" fmla="*/ 39279 h 541338"/>
                    <a:gd name="connsiteX66" fmla="*/ 1086307 w 1123838"/>
                    <a:gd name="connsiteY66" fmla="*/ 40708 h 541338"/>
                    <a:gd name="connsiteX67" fmla="*/ 1087021 w 1123838"/>
                    <a:gd name="connsiteY67" fmla="*/ 41422 h 541338"/>
                    <a:gd name="connsiteX68" fmla="*/ 1089880 w 1123838"/>
                    <a:gd name="connsiteY68" fmla="*/ 43564 h 541338"/>
                    <a:gd name="connsiteX69" fmla="*/ 1090595 w 1123838"/>
                    <a:gd name="connsiteY69" fmla="*/ 44278 h 541338"/>
                    <a:gd name="connsiteX70" fmla="*/ 1092739 w 1123838"/>
                    <a:gd name="connsiteY70" fmla="*/ 45707 h 541338"/>
                    <a:gd name="connsiteX71" fmla="*/ 1095597 w 1123838"/>
                    <a:gd name="connsiteY71" fmla="*/ 47849 h 541338"/>
                    <a:gd name="connsiteX72" fmla="*/ 1095597 w 1123838"/>
                    <a:gd name="connsiteY72" fmla="*/ 48563 h 541338"/>
                    <a:gd name="connsiteX73" fmla="*/ 1103459 w 1123838"/>
                    <a:gd name="connsiteY73" fmla="*/ 165687 h 541338"/>
                    <a:gd name="connsiteX74" fmla="*/ 1072013 w 1123838"/>
                    <a:gd name="connsiteY74" fmla="*/ 203538 h 541338"/>
                    <a:gd name="connsiteX75" fmla="*/ 966241 w 1123838"/>
                    <a:gd name="connsiteY75" fmla="*/ 299950 h 541338"/>
                    <a:gd name="connsiteX76" fmla="*/ 956950 w 1123838"/>
                    <a:gd name="connsiteY76" fmla="*/ 306377 h 541338"/>
                    <a:gd name="connsiteX77" fmla="*/ 948374 w 1123838"/>
                    <a:gd name="connsiteY77" fmla="*/ 312091 h 541338"/>
                    <a:gd name="connsiteX78" fmla="*/ 806154 w 1123838"/>
                    <a:gd name="connsiteY78" fmla="*/ 379222 h 541338"/>
                    <a:gd name="connsiteX79" fmla="*/ 792575 w 1123838"/>
                    <a:gd name="connsiteY79" fmla="*/ 383507 h 541338"/>
                    <a:gd name="connsiteX80" fmla="*/ 788287 w 1123838"/>
                    <a:gd name="connsiteY80" fmla="*/ 384222 h 541338"/>
                    <a:gd name="connsiteX81" fmla="*/ 779711 w 1123838"/>
                    <a:gd name="connsiteY81" fmla="*/ 387078 h 541338"/>
                    <a:gd name="connsiteX82" fmla="*/ 773994 w 1123838"/>
                    <a:gd name="connsiteY82" fmla="*/ 388507 h 541338"/>
                    <a:gd name="connsiteX83" fmla="*/ 766132 w 1123838"/>
                    <a:gd name="connsiteY83" fmla="*/ 389935 h 541338"/>
                    <a:gd name="connsiteX84" fmla="*/ 759700 w 1123838"/>
                    <a:gd name="connsiteY84" fmla="*/ 392077 h 541338"/>
                    <a:gd name="connsiteX85" fmla="*/ 753983 w 1123838"/>
                    <a:gd name="connsiteY85" fmla="*/ 392792 h 541338"/>
                    <a:gd name="connsiteX86" fmla="*/ 724681 w 1123838"/>
                    <a:gd name="connsiteY86" fmla="*/ 399219 h 541338"/>
                    <a:gd name="connsiteX87" fmla="*/ 721822 w 1123838"/>
                    <a:gd name="connsiteY87" fmla="*/ 399219 h 541338"/>
                    <a:gd name="connsiteX88" fmla="*/ 711102 w 1123838"/>
                    <a:gd name="connsiteY88" fmla="*/ 401362 h 541338"/>
                    <a:gd name="connsiteX89" fmla="*/ 709673 w 1123838"/>
                    <a:gd name="connsiteY89" fmla="*/ 401362 h 541338"/>
                    <a:gd name="connsiteX90" fmla="*/ 650355 w 1123838"/>
                    <a:gd name="connsiteY90" fmla="*/ 407789 h 541338"/>
                    <a:gd name="connsiteX91" fmla="*/ 648211 w 1123838"/>
                    <a:gd name="connsiteY91" fmla="*/ 407789 h 541338"/>
                    <a:gd name="connsiteX92" fmla="*/ 637491 w 1123838"/>
                    <a:gd name="connsiteY92" fmla="*/ 408503 h 541338"/>
                    <a:gd name="connsiteX93" fmla="*/ 635347 w 1123838"/>
                    <a:gd name="connsiteY93" fmla="*/ 408503 h 541338"/>
                    <a:gd name="connsiteX94" fmla="*/ 621053 w 1123838"/>
                    <a:gd name="connsiteY94" fmla="*/ 408503 h 541338"/>
                    <a:gd name="connsiteX95" fmla="*/ 620338 w 1123838"/>
                    <a:gd name="connsiteY95" fmla="*/ 408503 h 541338"/>
                    <a:gd name="connsiteX96" fmla="*/ 612477 w 1123838"/>
                    <a:gd name="connsiteY96" fmla="*/ 408503 h 541338"/>
                    <a:gd name="connsiteX97" fmla="*/ 606045 w 1123838"/>
                    <a:gd name="connsiteY97" fmla="*/ 408503 h 541338"/>
                    <a:gd name="connsiteX98" fmla="*/ 598898 w 1123838"/>
                    <a:gd name="connsiteY98" fmla="*/ 408503 h 541338"/>
                    <a:gd name="connsiteX99" fmla="*/ 592466 w 1123838"/>
                    <a:gd name="connsiteY99" fmla="*/ 408503 h 541338"/>
                    <a:gd name="connsiteX100" fmla="*/ 584605 w 1123838"/>
                    <a:gd name="connsiteY100" fmla="*/ 407789 h 541338"/>
                    <a:gd name="connsiteX101" fmla="*/ 578887 w 1123838"/>
                    <a:gd name="connsiteY101" fmla="*/ 407789 h 541338"/>
                    <a:gd name="connsiteX102" fmla="*/ 566738 w 1123838"/>
                    <a:gd name="connsiteY102" fmla="*/ 407075 h 541338"/>
                    <a:gd name="connsiteX103" fmla="*/ 566023 w 1123838"/>
                    <a:gd name="connsiteY103" fmla="*/ 407075 h 541338"/>
                    <a:gd name="connsiteX104" fmla="*/ 485265 w 1123838"/>
                    <a:gd name="connsiteY104" fmla="*/ 401362 h 541338"/>
                    <a:gd name="connsiteX105" fmla="*/ 416656 w 1123838"/>
                    <a:gd name="connsiteY105" fmla="*/ 396362 h 541338"/>
                    <a:gd name="connsiteX106" fmla="*/ 410939 w 1123838"/>
                    <a:gd name="connsiteY106" fmla="*/ 396362 h 541338"/>
                    <a:gd name="connsiteX107" fmla="*/ 407365 w 1123838"/>
                    <a:gd name="connsiteY107" fmla="*/ 396362 h 541338"/>
                    <a:gd name="connsiteX108" fmla="*/ 393072 w 1123838"/>
                    <a:gd name="connsiteY108" fmla="*/ 397791 h 541338"/>
                    <a:gd name="connsiteX109" fmla="*/ 388784 w 1123838"/>
                    <a:gd name="connsiteY109" fmla="*/ 398505 h 541338"/>
                    <a:gd name="connsiteX110" fmla="*/ 388784 w 1123838"/>
                    <a:gd name="connsiteY110" fmla="*/ 399219 h 541338"/>
                    <a:gd name="connsiteX111" fmla="*/ 384496 w 1123838"/>
                    <a:gd name="connsiteY111" fmla="*/ 399933 h 541338"/>
                    <a:gd name="connsiteX112" fmla="*/ 383781 w 1123838"/>
                    <a:gd name="connsiteY112" fmla="*/ 400647 h 541338"/>
                    <a:gd name="connsiteX113" fmla="*/ 379493 w 1123838"/>
                    <a:gd name="connsiteY113" fmla="*/ 402076 h 541338"/>
                    <a:gd name="connsiteX114" fmla="*/ 21441 w 1123838"/>
                    <a:gd name="connsiteY114" fmla="*/ 540624 h 541338"/>
                    <a:gd name="connsiteX115" fmla="*/ 15723 w 1123838"/>
                    <a:gd name="connsiteY115" fmla="*/ 541338 h 541338"/>
                    <a:gd name="connsiteX116" fmla="*/ 7147 w 1123838"/>
                    <a:gd name="connsiteY116" fmla="*/ 538481 h 541338"/>
                    <a:gd name="connsiteX117" fmla="*/ 0 w 1123838"/>
                    <a:gd name="connsiteY117" fmla="*/ 525626 h 541338"/>
                    <a:gd name="connsiteX118" fmla="*/ 0 w 1123838"/>
                    <a:gd name="connsiteY118" fmla="*/ 209251 h 541338"/>
                    <a:gd name="connsiteX119" fmla="*/ 7862 w 1123838"/>
                    <a:gd name="connsiteY119" fmla="*/ 195682 h 541338"/>
                    <a:gd name="connsiteX120" fmla="*/ 310169 w 1123838"/>
                    <a:gd name="connsiteY120" fmla="*/ 24282 h 541338"/>
                    <a:gd name="connsiteX121" fmla="*/ 315887 w 1123838"/>
                    <a:gd name="connsiteY121" fmla="*/ 21425 h 541338"/>
                    <a:gd name="connsiteX122" fmla="*/ 318031 w 1123838"/>
                    <a:gd name="connsiteY122" fmla="*/ 19997 h 541338"/>
                    <a:gd name="connsiteX123" fmla="*/ 320889 w 1123838"/>
                    <a:gd name="connsiteY123" fmla="*/ 18568 h 541338"/>
                    <a:gd name="connsiteX124" fmla="*/ 324463 w 1123838"/>
                    <a:gd name="connsiteY124" fmla="*/ 17140 h 541338"/>
                    <a:gd name="connsiteX125" fmla="*/ 326607 w 1123838"/>
                    <a:gd name="connsiteY125" fmla="*/ 15712 h 541338"/>
                    <a:gd name="connsiteX126" fmla="*/ 330180 w 1123838"/>
                    <a:gd name="connsiteY126" fmla="*/ 14283 h 541338"/>
                    <a:gd name="connsiteX127" fmla="*/ 332324 w 1123838"/>
                    <a:gd name="connsiteY127" fmla="*/ 13569 h 541338"/>
                    <a:gd name="connsiteX128" fmla="*/ 336612 w 1123838"/>
                    <a:gd name="connsiteY128" fmla="*/ 12141 h 541338"/>
                    <a:gd name="connsiteX129" fmla="*/ 338042 w 1123838"/>
                    <a:gd name="connsiteY129" fmla="*/ 11427 h 541338"/>
                    <a:gd name="connsiteX130" fmla="*/ 342330 w 1123838"/>
                    <a:gd name="connsiteY130" fmla="*/ 9998 h 541338"/>
                    <a:gd name="connsiteX131" fmla="*/ 343044 w 1123838"/>
                    <a:gd name="connsiteY131" fmla="*/ 9284 h 541338"/>
                    <a:gd name="connsiteX132" fmla="*/ 348047 w 1123838"/>
                    <a:gd name="connsiteY132" fmla="*/ 7856 h 541338"/>
                    <a:gd name="connsiteX133" fmla="*/ 348762 w 1123838"/>
                    <a:gd name="connsiteY133" fmla="*/ 7856 h 541338"/>
                    <a:gd name="connsiteX134" fmla="*/ 382352 w 1123838"/>
                    <a:gd name="connsiteY134" fmla="*/ 714 h 541338"/>
                    <a:gd name="connsiteX135" fmla="*/ 383781 w 1123838"/>
                    <a:gd name="connsiteY135" fmla="*/ 714 h 541338"/>
                    <a:gd name="connsiteX136" fmla="*/ 387354 w 1123838"/>
                    <a:gd name="connsiteY136" fmla="*/ 714 h 541338"/>
                    <a:gd name="connsiteX137" fmla="*/ 390213 w 1123838"/>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3838" h="541338">
                      <a:moveTo>
                        <a:pt x="409739" y="31591"/>
                      </a:moveTo>
                      <a:cubicBezTo>
                        <a:pt x="380443" y="30162"/>
                        <a:pt x="351147" y="37308"/>
                        <a:pt x="326138" y="51601"/>
                      </a:cubicBezTo>
                      <a:cubicBezTo>
                        <a:pt x="326138" y="51601"/>
                        <a:pt x="326138" y="51601"/>
                        <a:pt x="31750" y="218820"/>
                      </a:cubicBezTo>
                      <a:cubicBezTo>
                        <a:pt x="31750" y="218820"/>
                        <a:pt x="31750" y="218820"/>
                        <a:pt x="31750" y="503237"/>
                      </a:cubicBezTo>
                      <a:cubicBezTo>
                        <a:pt x="31750" y="503237"/>
                        <a:pt x="31750" y="503237"/>
                        <a:pt x="368296" y="373177"/>
                      </a:cubicBezTo>
                      <a:cubicBezTo>
                        <a:pt x="384730" y="366746"/>
                        <a:pt x="401879" y="363887"/>
                        <a:pt x="419028" y="365316"/>
                      </a:cubicBezTo>
                      <a:cubicBezTo>
                        <a:pt x="419028" y="365316"/>
                        <a:pt x="419028" y="365316"/>
                        <a:pt x="568366" y="376036"/>
                      </a:cubicBezTo>
                      <a:cubicBezTo>
                        <a:pt x="645535" y="381753"/>
                        <a:pt x="722705" y="372463"/>
                        <a:pt x="797017" y="349595"/>
                      </a:cubicBezTo>
                      <a:cubicBezTo>
                        <a:pt x="894908" y="318867"/>
                        <a:pt x="981367" y="261697"/>
                        <a:pt x="1047818" y="183090"/>
                      </a:cubicBezTo>
                      <a:cubicBezTo>
                        <a:pt x="1047818" y="183090"/>
                        <a:pt x="1047818" y="183090"/>
                        <a:pt x="1079972" y="145930"/>
                      </a:cubicBezTo>
                      <a:cubicBezTo>
                        <a:pt x="1098550" y="123777"/>
                        <a:pt x="1096407" y="90904"/>
                        <a:pt x="1074971" y="71610"/>
                      </a:cubicBezTo>
                      <a:cubicBezTo>
                        <a:pt x="1064253" y="62320"/>
                        <a:pt x="1050676" y="57317"/>
                        <a:pt x="1036386" y="58032"/>
                      </a:cubicBezTo>
                      <a:cubicBezTo>
                        <a:pt x="1022095" y="58747"/>
                        <a:pt x="1008519" y="65178"/>
                        <a:pt x="999230" y="75897"/>
                      </a:cubicBezTo>
                      <a:cubicBezTo>
                        <a:pt x="999230" y="75897"/>
                        <a:pt x="999230" y="75897"/>
                        <a:pt x="951356" y="129494"/>
                      </a:cubicBezTo>
                      <a:cubicBezTo>
                        <a:pt x="912771" y="173800"/>
                        <a:pt x="862039" y="205243"/>
                        <a:pt x="805591" y="220964"/>
                      </a:cubicBezTo>
                      <a:cubicBezTo>
                        <a:pt x="740568" y="239544"/>
                        <a:pt x="670544" y="235257"/>
                        <a:pt x="608380" y="210245"/>
                      </a:cubicBezTo>
                      <a:cubicBezTo>
                        <a:pt x="608380" y="210245"/>
                        <a:pt x="608380" y="210245"/>
                        <a:pt x="553360" y="188092"/>
                      </a:cubicBezTo>
                      <a:cubicBezTo>
                        <a:pt x="546930" y="185234"/>
                        <a:pt x="542642" y="178802"/>
                        <a:pt x="544071" y="171656"/>
                      </a:cubicBezTo>
                      <a:cubicBezTo>
                        <a:pt x="544786" y="164510"/>
                        <a:pt x="550502" y="158793"/>
                        <a:pt x="557648" y="158078"/>
                      </a:cubicBezTo>
                      <a:cubicBezTo>
                        <a:pt x="557648" y="158078"/>
                        <a:pt x="557648" y="158078"/>
                        <a:pt x="715560" y="142357"/>
                      </a:cubicBezTo>
                      <a:cubicBezTo>
                        <a:pt x="740568" y="140213"/>
                        <a:pt x="759146" y="119489"/>
                        <a:pt x="759146" y="95192"/>
                      </a:cubicBezTo>
                      <a:cubicBezTo>
                        <a:pt x="759146" y="69466"/>
                        <a:pt x="739139" y="48742"/>
                        <a:pt x="713416" y="47313"/>
                      </a:cubicBezTo>
                      <a:cubicBezTo>
                        <a:pt x="713416" y="47313"/>
                        <a:pt x="713416" y="47313"/>
                        <a:pt x="409739" y="31591"/>
                      </a:cubicBezTo>
                      <a:close/>
                      <a:moveTo>
                        <a:pt x="390213" y="0"/>
                      </a:moveTo>
                      <a:cubicBezTo>
                        <a:pt x="391642" y="0"/>
                        <a:pt x="392357" y="0"/>
                        <a:pt x="393786" y="0"/>
                      </a:cubicBezTo>
                      <a:cubicBezTo>
                        <a:pt x="394501" y="0"/>
                        <a:pt x="395930" y="0"/>
                        <a:pt x="396645" y="0"/>
                      </a:cubicBezTo>
                      <a:cubicBezTo>
                        <a:pt x="398074" y="0"/>
                        <a:pt x="398789" y="0"/>
                        <a:pt x="399504" y="0"/>
                      </a:cubicBezTo>
                      <a:cubicBezTo>
                        <a:pt x="400933" y="0"/>
                        <a:pt x="401648" y="0"/>
                        <a:pt x="403077" y="0"/>
                      </a:cubicBezTo>
                      <a:cubicBezTo>
                        <a:pt x="405221" y="0"/>
                        <a:pt x="408080" y="0"/>
                        <a:pt x="410939" y="0"/>
                      </a:cubicBezTo>
                      <a:cubicBezTo>
                        <a:pt x="410939" y="0"/>
                        <a:pt x="410939" y="0"/>
                        <a:pt x="715390" y="15712"/>
                      </a:cubicBezTo>
                      <a:cubicBezTo>
                        <a:pt x="743263" y="17140"/>
                        <a:pt x="766847" y="33566"/>
                        <a:pt x="780426" y="56419"/>
                      </a:cubicBezTo>
                      <a:cubicBezTo>
                        <a:pt x="781140" y="57848"/>
                        <a:pt x="781855" y="59276"/>
                        <a:pt x="782570" y="60704"/>
                      </a:cubicBezTo>
                      <a:cubicBezTo>
                        <a:pt x="785428" y="66418"/>
                        <a:pt x="787572" y="72845"/>
                        <a:pt x="789002" y="79273"/>
                      </a:cubicBezTo>
                      <a:cubicBezTo>
                        <a:pt x="789716" y="84272"/>
                        <a:pt x="790431" y="89271"/>
                        <a:pt x="790431" y="94984"/>
                      </a:cubicBezTo>
                      <a:cubicBezTo>
                        <a:pt x="790431" y="97127"/>
                        <a:pt x="790431" y="98555"/>
                        <a:pt x="789716" y="100698"/>
                      </a:cubicBezTo>
                      <a:cubicBezTo>
                        <a:pt x="789716" y="100698"/>
                        <a:pt x="789716" y="101412"/>
                        <a:pt x="789716" y="101412"/>
                      </a:cubicBezTo>
                      <a:cubicBezTo>
                        <a:pt x="789716" y="103554"/>
                        <a:pt x="789716" y="104983"/>
                        <a:pt x="789002" y="107125"/>
                      </a:cubicBezTo>
                      <a:cubicBezTo>
                        <a:pt x="786143" y="125693"/>
                        <a:pt x="776852" y="142119"/>
                        <a:pt x="763988" y="154260"/>
                      </a:cubicBezTo>
                      <a:cubicBezTo>
                        <a:pt x="763988" y="154260"/>
                        <a:pt x="763273" y="154260"/>
                        <a:pt x="763273" y="154260"/>
                      </a:cubicBezTo>
                      <a:cubicBezTo>
                        <a:pt x="761844" y="155688"/>
                        <a:pt x="760415" y="156403"/>
                        <a:pt x="758985" y="157831"/>
                      </a:cubicBezTo>
                      <a:cubicBezTo>
                        <a:pt x="757556" y="159259"/>
                        <a:pt x="756127" y="159973"/>
                        <a:pt x="754697" y="160688"/>
                      </a:cubicBezTo>
                      <a:cubicBezTo>
                        <a:pt x="753983" y="161402"/>
                        <a:pt x="753983" y="161402"/>
                        <a:pt x="753983" y="161402"/>
                      </a:cubicBezTo>
                      <a:cubicBezTo>
                        <a:pt x="752553" y="162116"/>
                        <a:pt x="751124" y="163544"/>
                        <a:pt x="749695" y="164258"/>
                      </a:cubicBezTo>
                      <a:cubicBezTo>
                        <a:pt x="748980" y="164258"/>
                        <a:pt x="748265" y="164258"/>
                        <a:pt x="748265" y="164973"/>
                      </a:cubicBezTo>
                      <a:cubicBezTo>
                        <a:pt x="746836" y="165687"/>
                        <a:pt x="745407" y="166401"/>
                        <a:pt x="743263" y="167115"/>
                      </a:cubicBezTo>
                      <a:cubicBezTo>
                        <a:pt x="743263" y="167115"/>
                        <a:pt x="742548" y="167115"/>
                        <a:pt x="742548" y="167829"/>
                      </a:cubicBezTo>
                      <a:cubicBezTo>
                        <a:pt x="741118" y="167829"/>
                        <a:pt x="739689" y="168543"/>
                        <a:pt x="738260" y="169258"/>
                      </a:cubicBezTo>
                      <a:cubicBezTo>
                        <a:pt x="731828" y="171400"/>
                        <a:pt x="725396" y="172828"/>
                        <a:pt x="718964" y="173543"/>
                      </a:cubicBezTo>
                      <a:cubicBezTo>
                        <a:pt x="718964" y="173543"/>
                        <a:pt x="718964" y="173543"/>
                        <a:pt x="624626" y="182827"/>
                      </a:cubicBezTo>
                      <a:cubicBezTo>
                        <a:pt x="662504" y="197110"/>
                        <a:pt x="703241" y="202823"/>
                        <a:pt x="743263" y="199967"/>
                      </a:cubicBezTo>
                      <a:cubicBezTo>
                        <a:pt x="753983" y="199253"/>
                        <a:pt x="764703" y="197824"/>
                        <a:pt x="775423" y="195682"/>
                      </a:cubicBezTo>
                      <a:cubicBezTo>
                        <a:pt x="778996" y="194968"/>
                        <a:pt x="781855" y="194253"/>
                        <a:pt x="785428" y="193539"/>
                      </a:cubicBezTo>
                      <a:cubicBezTo>
                        <a:pt x="786143" y="193539"/>
                        <a:pt x="786143" y="193539"/>
                        <a:pt x="786858" y="192825"/>
                      </a:cubicBezTo>
                      <a:cubicBezTo>
                        <a:pt x="790431" y="192111"/>
                        <a:pt x="793290" y="191397"/>
                        <a:pt x="796863" y="190683"/>
                      </a:cubicBezTo>
                      <a:cubicBezTo>
                        <a:pt x="806869" y="187826"/>
                        <a:pt x="816874" y="184255"/>
                        <a:pt x="826880" y="179970"/>
                      </a:cubicBezTo>
                      <a:cubicBezTo>
                        <a:pt x="857611" y="167829"/>
                        <a:pt x="885483" y="149975"/>
                        <a:pt x="909782" y="127122"/>
                      </a:cubicBezTo>
                      <a:cubicBezTo>
                        <a:pt x="916214" y="121408"/>
                        <a:pt x="921931" y="114981"/>
                        <a:pt x="928363" y="108553"/>
                      </a:cubicBezTo>
                      <a:cubicBezTo>
                        <a:pt x="928363" y="108553"/>
                        <a:pt x="928363" y="108553"/>
                        <a:pt x="975532" y="54991"/>
                      </a:cubicBezTo>
                      <a:cubicBezTo>
                        <a:pt x="976961" y="53563"/>
                        <a:pt x="977676" y="52848"/>
                        <a:pt x="978391" y="51420"/>
                      </a:cubicBezTo>
                      <a:cubicBezTo>
                        <a:pt x="979105" y="51420"/>
                        <a:pt x="979105" y="51420"/>
                        <a:pt x="979105" y="51420"/>
                      </a:cubicBezTo>
                      <a:cubicBezTo>
                        <a:pt x="994114" y="36423"/>
                        <a:pt x="1013410" y="27853"/>
                        <a:pt x="1034135" y="26424"/>
                      </a:cubicBezTo>
                      <a:cubicBezTo>
                        <a:pt x="1034850" y="26424"/>
                        <a:pt x="1034850" y="26424"/>
                        <a:pt x="1034850" y="26424"/>
                      </a:cubicBezTo>
                      <a:cubicBezTo>
                        <a:pt x="1036279" y="26424"/>
                        <a:pt x="1037709" y="26424"/>
                        <a:pt x="1039138" y="26424"/>
                      </a:cubicBezTo>
                      <a:cubicBezTo>
                        <a:pt x="1039138" y="26424"/>
                        <a:pt x="1039853" y="26424"/>
                        <a:pt x="1040567" y="26424"/>
                      </a:cubicBezTo>
                      <a:cubicBezTo>
                        <a:pt x="1054146" y="26424"/>
                        <a:pt x="1067725" y="30709"/>
                        <a:pt x="1079875" y="37137"/>
                      </a:cubicBezTo>
                      <a:cubicBezTo>
                        <a:pt x="1081304" y="37851"/>
                        <a:pt x="1082019" y="38565"/>
                        <a:pt x="1083448" y="39279"/>
                      </a:cubicBezTo>
                      <a:cubicBezTo>
                        <a:pt x="1084877" y="39993"/>
                        <a:pt x="1085592" y="40708"/>
                        <a:pt x="1086307" y="40708"/>
                      </a:cubicBezTo>
                      <a:cubicBezTo>
                        <a:pt x="1087021" y="41422"/>
                        <a:pt x="1087021" y="41422"/>
                        <a:pt x="1087021" y="41422"/>
                      </a:cubicBezTo>
                      <a:cubicBezTo>
                        <a:pt x="1087736" y="42136"/>
                        <a:pt x="1089165" y="42850"/>
                        <a:pt x="1089880" y="43564"/>
                      </a:cubicBezTo>
                      <a:cubicBezTo>
                        <a:pt x="1089880" y="43564"/>
                        <a:pt x="1090595" y="44278"/>
                        <a:pt x="1090595" y="44278"/>
                      </a:cubicBezTo>
                      <a:cubicBezTo>
                        <a:pt x="1091309" y="44993"/>
                        <a:pt x="1092024" y="44993"/>
                        <a:pt x="1092739" y="45707"/>
                      </a:cubicBezTo>
                      <a:cubicBezTo>
                        <a:pt x="1093453" y="46421"/>
                        <a:pt x="1094168" y="47135"/>
                        <a:pt x="1095597" y="47849"/>
                      </a:cubicBezTo>
                      <a:cubicBezTo>
                        <a:pt x="1095597" y="47849"/>
                        <a:pt x="1095597" y="48563"/>
                        <a:pt x="1095597" y="48563"/>
                      </a:cubicBezTo>
                      <a:cubicBezTo>
                        <a:pt x="1129902" y="79273"/>
                        <a:pt x="1133475" y="130693"/>
                        <a:pt x="1103459" y="165687"/>
                      </a:cubicBezTo>
                      <a:cubicBezTo>
                        <a:pt x="1103459" y="165687"/>
                        <a:pt x="1103459" y="165687"/>
                        <a:pt x="1072013" y="203538"/>
                      </a:cubicBezTo>
                      <a:cubicBezTo>
                        <a:pt x="1040567" y="239960"/>
                        <a:pt x="1004834" y="272812"/>
                        <a:pt x="966241" y="299950"/>
                      </a:cubicBezTo>
                      <a:cubicBezTo>
                        <a:pt x="963383" y="302092"/>
                        <a:pt x="959809" y="304235"/>
                        <a:pt x="956950" y="306377"/>
                      </a:cubicBezTo>
                      <a:cubicBezTo>
                        <a:pt x="954092" y="308520"/>
                        <a:pt x="951233" y="310662"/>
                        <a:pt x="948374" y="312091"/>
                      </a:cubicBezTo>
                      <a:cubicBezTo>
                        <a:pt x="904779" y="340657"/>
                        <a:pt x="856896" y="363511"/>
                        <a:pt x="806154" y="379222"/>
                      </a:cubicBezTo>
                      <a:cubicBezTo>
                        <a:pt x="801866" y="380651"/>
                        <a:pt x="797578" y="382079"/>
                        <a:pt x="792575" y="383507"/>
                      </a:cubicBezTo>
                      <a:cubicBezTo>
                        <a:pt x="791146" y="383507"/>
                        <a:pt x="789716" y="384222"/>
                        <a:pt x="788287" y="384222"/>
                      </a:cubicBezTo>
                      <a:cubicBezTo>
                        <a:pt x="785428" y="384936"/>
                        <a:pt x="782570" y="386364"/>
                        <a:pt x="779711" y="387078"/>
                      </a:cubicBezTo>
                      <a:cubicBezTo>
                        <a:pt x="777567" y="387078"/>
                        <a:pt x="775423" y="387792"/>
                        <a:pt x="773994" y="388507"/>
                      </a:cubicBezTo>
                      <a:cubicBezTo>
                        <a:pt x="771135" y="389221"/>
                        <a:pt x="768991" y="389221"/>
                        <a:pt x="766132" y="389935"/>
                      </a:cubicBezTo>
                      <a:cubicBezTo>
                        <a:pt x="763988" y="390649"/>
                        <a:pt x="761844" y="391363"/>
                        <a:pt x="759700" y="392077"/>
                      </a:cubicBezTo>
                      <a:cubicBezTo>
                        <a:pt x="757556" y="392077"/>
                        <a:pt x="756127" y="392792"/>
                        <a:pt x="753983" y="392792"/>
                      </a:cubicBezTo>
                      <a:cubicBezTo>
                        <a:pt x="743977" y="394934"/>
                        <a:pt x="733972" y="397077"/>
                        <a:pt x="724681" y="399219"/>
                      </a:cubicBezTo>
                      <a:cubicBezTo>
                        <a:pt x="723252" y="399219"/>
                        <a:pt x="722537" y="399219"/>
                        <a:pt x="721822" y="399219"/>
                      </a:cubicBezTo>
                      <a:cubicBezTo>
                        <a:pt x="718249" y="399933"/>
                        <a:pt x="714676" y="400647"/>
                        <a:pt x="711102" y="401362"/>
                      </a:cubicBezTo>
                      <a:cubicBezTo>
                        <a:pt x="710387" y="401362"/>
                        <a:pt x="710387" y="401362"/>
                        <a:pt x="709673" y="401362"/>
                      </a:cubicBezTo>
                      <a:cubicBezTo>
                        <a:pt x="689662" y="404218"/>
                        <a:pt x="670366" y="406361"/>
                        <a:pt x="650355" y="407789"/>
                      </a:cubicBezTo>
                      <a:cubicBezTo>
                        <a:pt x="649640" y="407789"/>
                        <a:pt x="648925" y="407789"/>
                        <a:pt x="648211" y="407789"/>
                      </a:cubicBezTo>
                      <a:cubicBezTo>
                        <a:pt x="644637" y="407789"/>
                        <a:pt x="641064" y="407789"/>
                        <a:pt x="637491" y="408503"/>
                      </a:cubicBezTo>
                      <a:cubicBezTo>
                        <a:pt x="636776" y="408503"/>
                        <a:pt x="636061" y="408503"/>
                        <a:pt x="635347" y="408503"/>
                      </a:cubicBezTo>
                      <a:cubicBezTo>
                        <a:pt x="630344" y="408503"/>
                        <a:pt x="626056" y="408503"/>
                        <a:pt x="621053" y="408503"/>
                      </a:cubicBezTo>
                      <a:cubicBezTo>
                        <a:pt x="621053" y="408503"/>
                        <a:pt x="620338" y="408503"/>
                        <a:pt x="620338" y="408503"/>
                      </a:cubicBezTo>
                      <a:cubicBezTo>
                        <a:pt x="617480" y="408503"/>
                        <a:pt x="614621" y="408503"/>
                        <a:pt x="612477" y="408503"/>
                      </a:cubicBezTo>
                      <a:cubicBezTo>
                        <a:pt x="610333" y="408503"/>
                        <a:pt x="608189" y="408503"/>
                        <a:pt x="606045" y="408503"/>
                      </a:cubicBezTo>
                      <a:cubicBezTo>
                        <a:pt x="603901" y="408503"/>
                        <a:pt x="601042" y="408503"/>
                        <a:pt x="598898" y="408503"/>
                      </a:cubicBezTo>
                      <a:cubicBezTo>
                        <a:pt x="596754" y="408503"/>
                        <a:pt x="594610" y="408503"/>
                        <a:pt x="592466" y="408503"/>
                      </a:cubicBezTo>
                      <a:cubicBezTo>
                        <a:pt x="589607" y="408503"/>
                        <a:pt x="587463" y="408503"/>
                        <a:pt x="584605" y="407789"/>
                      </a:cubicBezTo>
                      <a:cubicBezTo>
                        <a:pt x="582461" y="407789"/>
                        <a:pt x="581031" y="407789"/>
                        <a:pt x="578887" y="407789"/>
                      </a:cubicBezTo>
                      <a:cubicBezTo>
                        <a:pt x="575314" y="407789"/>
                        <a:pt x="571026" y="407075"/>
                        <a:pt x="566738" y="407075"/>
                      </a:cubicBezTo>
                      <a:cubicBezTo>
                        <a:pt x="566738" y="407075"/>
                        <a:pt x="566023" y="407075"/>
                        <a:pt x="566023" y="407075"/>
                      </a:cubicBezTo>
                      <a:cubicBezTo>
                        <a:pt x="566023" y="407075"/>
                        <a:pt x="566023" y="407075"/>
                        <a:pt x="485265" y="401362"/>
                      </a:cubicBezTo>
                      <a:cubicBezTo>
                        <a:pt x="485265" y="401362"/>
                        <a:pt x="485265" y="401362"/>
                        <a:pt x="416656" y="396362"/>
                      </a:cubicBezTo>
                      <a:cubicBezTo>
                        <a:pt x="415227" y="396362"/>
                        <a:pt x="413083" y="396362"/>
                        <a:pt x="410939" y="396362"/>
                      </a:cubicBezTo>
                      <a:cubicBezTo>
                        <a:pt x="410224" y="396362"/>
                        <a:pt x="408794" y="396362"/>
                        <a:pt x="407365" y="396362"/>
                      </a:cubicBezTo>
                      <a:cubicBezTo>
                        <a:pt x="402362" y="396362"/>
                        <a:pt x="398074" y="397077"/>
                        <a:pt x="393072" y="397791"/>
                      </a:cubicBezTo>
                      <a:cubicBezTo>
                        <a:pt x="391642" y="398505"/>
                        <a:pt x="390213" y="398505"/>
                        <a:pt x="388784" y="398505"/>
                      </a:cubicBezTo>
                      <a:cubicBezTo>
                        <a:pt x="388784" y="399219"/>
                        <a:pt x="388784" y="399219"/>
                        <a:pt x="388784" y="399219"/>
                      </a:cubicBezTo>
                      <a:cubicBezTo>
                        <a:pt x="387354" y="399219"/>
                        <a:pt x="385925" y="399933"/>
                        <a:pt x="384496" y="399933"/>
                      </a:cubicBezTo>
                      <a:cubicBezTo>
                        <a:pt x="384496" y="399933"/>
                        <a:pt x="384496" y="399933"/>
                        <a:pt x="383781" y="400647"/>
                      </a:cubicBezTo>
                      <a:cubicBezTo>
                        <a:pt x="382352" y="400647"/>
                        <a:pt x="380922" y="401362"/>
                        <a:pt x="379493" y="402076"/>
                      </a:cubicBezTo>
                      <a:cubicBezTo>
                        <a:pt x="379493" y="402076"/>
                        <a:pt x="379493" y="402076"/>
                        <a:pt x="21441" y="540624"/>
                      </a:cubicBezTo>
                      <a:cubicBezTo>
                        <a:pt x="20011" y="541338"/>
                        <a:pt x="17867" y="541338"/>
                        <a:pt x="15723" y="541338"/>
                      </a:cubicBezTo>
                      <a:cubicBezTo>
                        <a:pt x="12864" y="541338"/>
                        <a:pt x="10006" y="540624"/>
                        <a:pt x="7147" y="538481"/>
                      </a:cubicBezTo>
                      <a:cubicBezTo>
                        <a:pt x="2859" y="535625"/>
                        <a:pt x="0" y="530626"/>
                        <a:pt x="0" y="525626"/>
                      </a:cubicBezTo>
                      <a:cubicBezTo>
                        <a:pt x="0" y="525626"/>
                        <a:pt x="0" y="525626"/>
                        <a:pt x="0" y="209251"/>
                      </a:cubicBezTo>
                      <a:cubicBezTo>
                        <a:pt x="0" y="203538"/>
                        <a:pt x="3574" y="198538"/>
                        <a:pt x="7862" y="195682"/>
                      </a:cubicBezTo>
                      <a:cubicBezTo>
                        <a:pt x="7862" y="195682"/>
                        <a:pt x="7862" y="195682"/>
                        <a:pt x="310169" y="24282"/>
                      </a:cubicBezTo>
                      <a:cubicBezTo>
                        <a:pt x="311599" y="22853"/>
                        <a:pt x="313743" y="22139"/>
                        <a:pt x="315887" y="21425"/>
                      </a:cubicBezTo>
                      <a:cubicBezTo>
                        <a:pt x="316601" y="20711"/>
                        <a:pt x="317316" y="20711"/>
                        <a:pt x="318031" y="19997"/>
                      </a:cubicBezTo>
                      <a:cubicBezTo>
                        <a:pt x="318745" y="19283"/>
                        <a:pt x="320175" y="18568"/>
                        <a:pt x="320889" y="18568"/>
                      </a:cubicBezTo>
                      <a:cubicBezTo>
                        <a:pt x="322319" y="17854"/>
                        <a:pt x="323033" y="17140"/>
                        <a:pt x="324463" y="17140"/>
                      </a:cubicBezTo>
                      <a:cubicBezTo>
                        <a:pt x="325177" y="16426"/>
                        <a:pt x="325892" y="16426"/>
                        <a:pt x="326607" y="15712"/>
                      </a:cubicBezTo>
                      <a:cubicBezTo>
                        <a:pt x="328036" y="14998"/>
                        <a:pt x="329466" y="14998"/>
                        <a:pt x="330180" y="14283"/>
                      </a:cubicBezTo>
                      <a:cubicBezTo>
                        <a:pt x="330895" y="14283"/>
                        <a:pt x="331610" y="13569"/>
                        <a:pt x="332324" y="13569"/>
                      </a:cubicBezTo>
                      <a:cubicBezTo>
                        <a:pt x="333754" y="12855"/>
                        <a:pt x="335183" y="12141"/>
                        <a:pt x="336612" y="12141"/>
                      </a:cubicBezTo>
                      <a:cubicBezTo>
                        <a:pt x="336612" y="11427"/>
                        <a:pt x="337327" y="11427"/>
                        <a:pt x="338042" y="11427"/>
                      </a:cubicBezTo>
                      <a:cubicBezTo>
                        <a:pt x="339471" y="10713"/>
                        <a:pt x="340900" y="9998"/>
                        <a:pt x="342330" y="9998"/>
                      </a:cubicBezTo>
                      <a:cubicBezTo>
                        <a:pt x="343044" y="9284"/>
                        <a:pt x="343044" y="9284"/>
                        <a:pt x="343044" y="9284"/>
                      </a:cubicBezTo>
                      <a:cubicBezTo>
                        <a:pt x="345188" y="8570"/>
                        <a:pt x="346618" y="8570"/>
                        <a:pt x="348047" y="7856"/>
                      </a:cubicBezTo>
                      <a:cubicBezTo>
                        <a:pt x="348762" y="7856"/>
                        <a:pt x="348762" y="7856"/>
                        <a:pt x="348762" y="7856"/>
                      </a:cubicBezTo>
                      <a:cubicBezTo>
                        <a:pt x="360197" y="4285"/>
                        <a:pt x="370917" y="2143"/>
                        <a:pt x="382352" y="714"/>
                      </a:cubicBezTo>
                      <a:cubicBezTo>
                        <a:pt x="383066" y="714"/>
                        <a:pt x="383781" y="714"/>
                        <a:pt x="383781" y="714"/>
                      </a:cubicBezTo>
                      <a:cubicBezTo>
                        <a:pt x="385210" y="714"/>
                        <a:pt x="386640" y="714"/>
                        <a:pt x="387354" y="714"/>
                      </a:cubicBezTo>
                      <a:cubicBezTo>
                        <a:pt x="388784" y="714"/>
                        <a:pt x="389498" y="714"/>
                        <a:pt x="390213" y="0"/>
                      </a:cubicBezTo>
                      <a:close/>
                    </a:path>
                  </a:pathLst>
                </a:custGeom>
                <a:solidFill>
                  <a:srgbClr val="FFFFFF"/>
                </a:solidFill>
                <a:ln>
                  <a:noFill/>
                </a:ln>
              </p:spPr>
              <p:txBody>
                <a:bodyPr vert="horz" wrap="square" lIns="41148" tIns="20574" rIns="41148" bIns="20574" numCol="1" anchor="t" anchorCtr="0" compatLnSpc="1">
                  <a:prstTxWarp prst="textNoShape">
                    <a:avLst/>
                  </a:prstTxWarp>
                  <a:noAutofit/>
                </a:bodyPr>
                <a:lstStyle/>
                <a:p>
                  <a:endParaRPr lang="en-US" sz="1050" dirty="0"/>
                </a:p>
              </p:txBody>
            </p:sp>
          </p:grpSp>
        </p:grpSp>
      </p:grpSp>
      <p:grpSp>
        <p:nvGrpSpPr>
          <p:cNvPr id="63" name="Group 62">
            <a:extLst>
              <a:ext uri="{FF2B5EF4-FFF2-40B4-BE49-F238E27FC236}">
                <a16:creationId xmlns:a16="http://schemas.microsoft.com/office/drawing/2014/main" id="{C035C8FC-0313-4428-9E38-DCA8F30DE013}"/>
              </a:ext>
            </a:extLst>
          </p:cNvPr>
          <p:cNvGrpSpPr>
            <a:grpSpLocks/>
          </p:cNvGrpSpPr>
          <p:nvPr/>
        </p:nvGrpSpPr>
        <p:grpSpPr>
          <a:xfrm>
            <a:off x="3555865" y="1987358"/>
            <a:ext cx="637913" cy="637913"/>
            <a:chOff x="923614" y="3998968"/>
            <a:chExt cx="1417584" cy="1417584"/>
          </a:xfrm>
        </p:grpSpPr>
        <p:sp>
          <p:nvSpPr>
            <p:cNvPr id="64" name="Oval 63">
              <a:extLst>
                <a:ext uri="{FF2B5EF4-FFF2-40B4-BE49-F238E27FC236}">
                  <a16:creationId xmlns:a16="http://schemas.microsoft.com/office/drawing/2014/main" id="{BD7E106C-AD88-415F-9606-AB34EB39FE8D}"/>
                </a:ext>
              </a:extLst>
            </p:cNvPr>
            <p:cNvSpPr/>
            <p:nvPr/>
          </p:nvSpPr>
          <p:spPr>
            <a:xfrm>
              <a:off x="923614" y="3998968"/>
              <a:ext cx="1417584" cy="1417584"/>
            </a:xfrm>
            <a:prstGeom prst="ellipse">
              <a:avLst/>
            </a:prstGeom>
            <a:solidFill>
              <a:srgbClr val="00148C"/>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 tIns="27432" rIns="54864" bIns="27432" rtlCol="0" anchor="ctr"/>
            <a:lstStyle/>
            <a:p>
              <a:pPr algn="ctr"/>
              <a:endParaRPr lang="en-US" sz="1050" dirty="0"/>
            </a:p>
          </p:txBody>
        </p:sp>
        <p:grpSp>
          <p:nvGrpSpPr>
            <p:cNvPr id="65" name="Group 64">
              <a:extLst>
                <a:ext uri="{FF2B5EF4-FFF2-40B4-BE49-F238E27FC236}">
                  <a16:creationId xmlns:a16="http://schemas.microsoft.com/office/drawing/2014/main" id="{30692C47-61B6-420C-89A8-1457FE814CC3}"/>
                </a:ext>
              </a:extLst>
            </p:cNvPr>
            <p:cNvGrpSpPr>
              <a:grpSpLocks noChangeAspect="1"/>
            </p:cNvGrpSpPr>
            <p:nvPr/>
          </p:nvGrpSpPr>
          <p:grpSpPr>
            <a:xfrm>
              <a:off x="1102622" y="4177975"/>
              <a:ext cx="1059567" cy="1059567"/>
              <a:chOff x="5273675" y="2606675"/>
              <a:chExt cx="1644650" cy="1644650"/>
            </a:xfrm>
          </p:grpSpPr>
          <p:sp>
            <p:nvSpPr>
              <p:cNvPr id="66" name="AutoShape 3">
                <a:extLst>
                  <a:ext uri="{FF2B5EF4-FFF2-40B4-BE49-F238E27FC236}">
                    <a16:creationId xmlns:a16="http://schemas.microsoft.com/office/drawing/2014/main" id="{4F9BAFCA-A28F-448A-84A3-69E50DD6D8F7}"/>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148" tIns="20574" rIns="41148" bIns="20574" numCol="1" anchor="t" anchorCtr="0" compatLnSpc="1">
                <a:prstTxWarp prst="textNoShape">
                  <a:avLst/>
                </a:prstTxWarp>
              </a:bodyPr>
              <a:lstStyle/>
              <a:p>
                <a:endParaRPr lang="en-US" sz="1050" dirty="0"/>
              </a:p>
            </p:txBody>
          </p:sp>
          <p:sp>
            <p:nvSpPr>
              <p:cNvPr id="67" name="Freeform 7">
                <a:extLst>
                  <a:ext uri="{FF2B5EF4-FFF2-40B4-BE49-F238E27FC236}">
                    <a16:creationId xmlns:a16="http://schemas.microsoft.com/office/drawing/2014/main" id="{F1A6A235-9A0E-449E-A784-457C11EC9C3F}"/>
                  </a:ext>
                </a:extLst>
              </p:cNvPr>
              <p:cNvSpPr>
                <a:spLocks/>
              </p:cNvSpPr>
              <p:nvPr/>
            </p:nvSpPr>
            <p:spPr bwMode="auto">
              <a:xfrm>
                <a:off x="5648325" y="2778124"/>
                <a:ext cx="896938" cy="1304927"/>
              </a:xfrm>
              <a:custGeom>
                <a:avLst/>
                <a:gdLst>
                  <a:gd name="connsiteX0" fmla="*/ 439551 w 896938"/>
                  <a:gd name="connsiteY0" fmla="*/ 1050925 h 1304927"/>
                  <a:gd name="connsiteX1" fmla="*/ 724087 w 896938"/>
                  <a:gd name="connsiteY1" fmla="*/ 1050925 h 1304927"/>
                  <a:gd name="connsiteX2" fmla="*/ 739775 w 896938"/>
                  <a:gd name="connsiteY2" fmla="*/ 1066800 h 1304927"/>
                  <a:gd name="connsiteX3" fmla="*/ 724087 w 896938"/>
                  <a:gd name="connsiteY3" fmla="*/ 1082675 h 1304927"/>
                  <a:gd name="connsiteX4" fmla="*/ 439551 w 896938"/>
                  <a:gd name="connsiteY4" fmla="*/ 1082675 h 1304927"/>
                  <a:gd name="connsiteX5" fmla="*/ 423862 w 896938"/>
                  <a:gd name="connsiteY5" fmla="*/ 1066800 h 1304927"/>
                  <a:gd name="connsiteX6" fmla="*/ 439551 w 896938"/>
                  <a:gd name="connsiteY6" fmla="*/ 1050925 h 1304927"/>
                  <a:gd name="connsiteX7" fmla="*/ 439551 w 896938"/>
                  <a:gd name="connsiteY7" fmla="*/ 950913 h 1304927"/>
                  <a:gd name="connsiteX8" fmla="*/ 724087 w 896938"/>
                  <a:gd name="connsiteY8" fmla="*/ 950913 h 1304927"/>
                  <a:gd name="connsiteX9" fmla="*/ 739775 w 896938"/>
                  <a:gd name="connsiteY9" fmla="*/ 966788 h 1304927"/>
                  <a:gd name="connsiteX10" fmla="*/ 724087 w 896938"/>
                  <a:gd name="connsiteY10" fmla="*/ 982663 h 1304927"/>
                  <a:gd name="connsiteX11" fmla="*/ 439551 w 896938"/>
                  <a:gd name="connsiteY11" fmla="*/ 982663 h 1304927"/>
                  <a:gd name="connsiteX12" fmla="*/ 423862 w 896938"/>
                  <a:gd name="connsiteY12" fmla="*/ 966788 h 1304927"/>
                  <a:gd name="connsiteX13" fmla="*/ 439551 w 896938"/>
                  <a:gd name="connsiteY13" fmla="*/ 950913 h 1304927"/>
                  <a:gd name="connsiteX14" fmla="*/ 172829 w 896938"/>
                  <a:gd name="connsiteY14" fmla="*/ 939800 h 1304927"/>
                  <a:gd name="connsiteX15" fmla="*/ 264696 w 896938"/>
                  <a:gd name="connsiteY15" fmla="*/ 939800 h 1304927"/>
                  <a:gd name="connsiteX16" fmla="*/ 233362 w 896938"/>
                  <a:gd name="connsiteY16" fmla="*/ 971135 h 1304927"/>
                  <a:gd name="connsiteX17" fmla="*/ 188496 w 896938"/>
                  <a:gd name="connsiteY17" fmla="*/ 971135 h 1304927"/>
                  <a:gd name="connsiteX18" fmla="*/ 188496 w 896938"/>
                  <a:gd name="connsiteY18" fmla="*/ 1060866 h 1304927"/>
                  <a:gd name="connsiteX19" fmla="*/ 278227 w 896938"/>
                  <a:gd name="connsiteY19" fmla="*/ 1060866 h 1304927"/>
                  <a:gd name="connsiteX20" fmla="*/ 278227 w 896938"/>
                  <a:gd name="connsiteY20" fmla="*/ 1057305 h 1304927"/>
                  <a:gd name="connsiteX21" fmla="*/ 309562 w 896938"/>
                  <a:gd name="connsiteY21" fmla="*/ 1025970 h 1304927"/>
                  <a:gd name="connsiteX22" fmla="*/ 309562 w 896938"/>
                  <a:gd name="connsiteY22" fmla="*/ 1076533 h 1304927"/>
                  <a:gd name="connsiteX23" fmla="*/ 293894 w 896938"/>
                  <a:gd name="connsiteY23" fmla="*/ 1092200 h 1304927"/>
                  <a:gd name="connsiteX24" fmla="*/ 172829 w 896938"/>
                  <a:gd name="connsiteY24" fmla="*/ 1092200 h 1304927"/>
                  <a:gd name="connsiteX25" fmla="*/ 157162 w 896938"/>
                  <a:gd name="connsiteY25" fmla="*/ 1076533 h 1304927"/>
                  <a:gd name="connsiteX26" fmla="*/ 157162 w 896938"/>
                  <a:gd name="connsiteY26" fmla="*/ 955467 h 1304927"/>
                  <a:gd name="connsiteX27" fmla="*/ 172829 w 896938"/>
                  <a:gd name="connsiteY27" fmla="*/ 939800 h 1304927"/>
                  <a:gd name="connsiteX28" fmla="*/ 319134 w 896938"/>
                  <a:gd name="connsiteY28" fmla="*/ 930343 h 1304927"/>
                  <a:gd name="connsiteX29" fmla="*/ 341244 w 896938"/>
                  <a:gd name="connsiteY29" fmla="*/ 930343 h 1304927"/>
                  <a:gd name="connsiteX30" fmla="*/ 341244 w 896938"/>
                  <a:gd name="connsiteY30" fmla="*/ 952444 h 1304927"/>
                  <a:gd name="connsiteX31" fmla="*/ 310575 w 896938"/>
                  <a:gd name="connsiteY31" fmla="*/ 983101 h 1304927"/>
                  <a:gd name="connsiteX32" fmla="*/ 279193 w 896938"/>
                  <a:gd name="connsiteY32" fmla="*/ 1014471 h 1304927"/>
                  <a:gd name="connsiteX33" fmla="*/ 255657 w 896938"/>
                  <a:gd name="connsiteY33" fmla="*/ 1038711 h 1304927"/>
                  <a:gd name="connsiteX34" fmla="*/ 244245 w 896938"/>
                  <a:gd name="connsiteY34" fmla="*/ 1042989 h 1304927"/>
                  <a:gd name="connsiteX35" fmla="*/ 232834 w 896938"/>
                  <a:gd name="connsiteY35" fmla="*/ 1038711 h 1304927"/>
                  <a:gd name="connsiteX36" fmla="*/ 205731 w 896938"/>
                  <a:gd name="connsiteY36" fmla="*/ 1010906 h 1304927"/>
                  <a:gd name="connsiteX37" fmla="*/ 205731 w 896938"/>
                  <a:gd name="connsiteY37" fmla="*/ 988805 h 1304927"/>
                  <a:gd name="connsiteX38" fmla="*/ 227841 w 896938"/>
                  <a:gd name="connsiteY38" fmla="*/ 988805 h 1304927"/>
                  <a:gd name="connsiteX39" fmla="*/ 244245 w 896938"/>
                  <a:gd name="connsiteY39" fmla="*/ 1005203 h 1304927"/>
                  <a:gd name="connsiteX40" fmla="*/ 277767 w 896938"/>
                  <a:gd name="connsiteY40" fmla="*/ 971694 h 1304927"/>
                  <a:gd name="connsiteX41" fmla="*/ 305583 w 896938"/>
                  <a:gd name="connsiteY41" fmla="*/ 943889 h 1304927"/>
                  <a:gd name="connsiteX42" fmla="*/ 319134 w 896938"/>
                  <a:gd name="connsiteY42" fmla="*/ 930343 h 1304927"/>
                  <a:gd name="connsiteX43" fmla="*/ 390798 w 896938"/>
                  <a:gd name="connsiteY43" fmla="*/ 555625 h 1304927"/>
                  <a:gd name="connsiteX44" fmla="*/ 738629 w 896938"/>
                  <a:gd name="connsiteY44" fmla="*/ 672116 h 1304927"/>
                  <a:gd name="connsiteX45" fmla="*/ 752943 w 896938"/>
                  <a:gd name="connsiteY45" fmla="*/ 702132 h 1304927"/>
                  <a:gd name="connsiteX46" fmla="*/ 742208 w 896938"/>
                  <a:gd name="connsiteY46" fmla="*/ 730719 h 1304927"/>
                  <a:gd name="connsiteX47" fmla="*/ 711432 w 896938"/>
                  <a:gd name="connsiteY47" fmla="*/ 745012 h 1304927"/>
                  <a:gd name="connsiteX48" fmla="*/ 371474 w 896938"/>
                  <a:gd name="connsiteY48" fmla="*/ 608511 h 1304927"/>
                  <a:gd name="connsiteX49" fmla="*/ 282019 w 896938"/>
                  <a:gd name="connsiteY49" fmla="*/ 348060 h 1304927"/>
                  <a:gd name="connsiteX50" fmla="*/ 413464 w 896938"/>
                  <a:gd name="connsiteY50" fmla="*/ 395923 h 1304927"/>
                  <a:gd name="connsiteX51" fmla="*/ 424180 w 896938"/>
                  <a:gd name="connsiteY51" fmla="*/ 418783 h 1304927"/>
                  <a:gd name="connsiteX52" fmla="*/ 309165 w 896938"/>
                  <a:gd name="connsiteY52" fmla="*/ 732394 h 1304927"/>
                  <a:gd name="connsiteX53" fmla="*/ 292734 w 896938"/>
                  <a:gd name="connsiteY53" fmla="*/ 744538 h 1304927"/>
                  <a:gd name="connsiteX54" fmla="*/ 286305 w 896938"/>
                  <a:gd name="connsiteY54" fmla="*/ 743109 h 1304927"/>
                  <a:gd name="connsiteX55" fmla="*/ 154860 w 896938"/>
                  <a:gd name="connsiteY55" fmla="*/ 694532 h 1304927"/>
                  <a:gd name="connsiteX56" fmla="*/ 144859 w 896938"/>
                  <a:gd name="connsiteY56" fmla="*/ 672386 h 1304927"/>
                  <a:gd name="connsiteX57" fmla="*/ 259159 w 896938"/>
                  <a:gd name="connsiteY57" fmla="*/ 358061 h 1304927"/>
                  <a:gd name="connsiteX58" fmla="*/ 282019 w 896938"/>
                  <a:gd name="connsiteY58" fmla="*/ 348060 h 1304927"/>
                  <a:gd name="connsiteX59" fmla="*/ 15686 w 896938"/>
                  <a:gd name="connsiteY59" fmla="*/ 112714 h 1304927"/>
                  <a:gd name="connsiteX60" fmla="*/ 272361 w 896938"/>
                  <a:gd name="connsiteY60" fmla="*/ 112714 h 1304927"/>
                  <a:gd name="connsiteX61" fmla="*/ 272361 w 896938"/>
                  <a:gd name="connsiteY61" fmla="*/ 144126 h 1304927"/>
                  <a:gd name="connsiteX62" fmla="*/ 31372 w 896938"/>
                  <a:gd name="connsiteY62" fmla="*/ 144126 h 1304927"/>
                  <a:gd name="connsiteX63" fmla="*/ 31372 w 896938"/>
                  <a:gd name="connsiteY63" fmla="*/ 1273516 h 1304927"/>
                  <a:gd name="connsiteX64" fmla="*/ 865567 w 896938"/>
                  <a:gd name="connsiteY64" fmla="*/ 1273516 h 1304927"/>
                  <a:gd name="connsiteX65" fmla="*/ 865567 w 896938"/>
                  <a:gd name="connsiteY65" fmla="*/ 144126 h 1304927"/>
                  <a:gd name="connsiteX66" fmla="*/ 624577 w 896938"/>
                  <a:gd name="connsiteY66" fmla="*/ 144126 h 1304927"/>
                  <a:gd name="connsiteX67" fmla="*/ 624577 w 896938"/>
                  <a:gd name="connsiteY67" fmla="*/ 112714 h 1304927"/>
                  <a:gd name="connsiteX68" fmla="*/ 881252 w 896938"/>
                  <a:gd name="connsiteY68" fmla="*/ 112714 h 1304927"/>
                  <a:gd name="connsiteX69" fmla="*/ 896938 w 896938"/>
                  <a:gd name="connsiteY69" fmla="*/ 128420 h 1304927"/>
                  <a:gd name="connsiteX70" fmla="*/ 896938 w 896938"/>
                  <a:gd name="connsiteY70" fmla="*/ 1289221 h 1304927"/>
                  <a:gd name="connsiteX71" fmla="*/ 881252 w 896938"/>
                  <a:gd name="connsiteY71" fmla="*/ 1304927 h 1304927"/>
                  <a:gd name="connsiteX72" fmla="*/ 15686 w 896938"/>
                  <a:gd name="connsiteY72" fmla="*/ 1304927 h 1304927"/>
                  <a:gd name="connsiteX73" fmla="*/ 0 w 896938"/>
                  <a:gd name="connsiteY73" fmla="*/ 1289221 h 1304927"/>
                  <a:gd name="connsiteX74" fmla="*/ 0 w 896938"/>
                  <a:gd name="connsiteY74" fmla="*/ 128420 h 1304927"/>
                  <a:gd name="connsiteX75" fmla="*/ 15686 w 896938"/>
                  <a:gd name="connsiteY75" fmla="*/ 112714 h 1304927"/>
                  <a:gd name="connsiteX76" fmla="*/ 448903 w 896938"/>
                  <a:gd name="connsiteY76" fmla="*/ 30163 h 1304927"/>
                  <a:gd name="connsiteX77" fmla="*/ 427395 w 896938"/>
                  <a:gd name="connsiteY77" fmla="*/ 34440 h 1304927"/>
                  <a:gd name="connsiteX78" fmla="*/ 393699 w 896938"/>
                  <a:gd name="connsiteY78" fmla="*/ 65088 h 1304927"/>
                  <a:gd name="connsiteX79" fmla="*/ 504824 w 896938"/>
                  <a:gd name="connsiteY79" fmla="*/ 65088 h 1304927"/>
                  <a:gd name="connsiteX80" fmla="*/ 471128 w 896938"/>
                  <a:gd name="connsiteY80" fmla="*/ 34440 h 1304927"/>
                  <a:gd name="connsiteX81" fmla="*/ 448903 w 896938"/>
                  <a:gd name="connsiteY81" fmla="*/ 30163 h 1304927"/>
                  <a:gd name="connsiteX82" fmla="*/ 449262 w 896938"/>
                  <a:gd name="connsiteY82" fmla="*/ 0 h 1304927"/>
                  <a:gd name="connsiteX83" fmla="*/ 521849 w 896938"/>
                  <a:gd name="connsiteY83" fmla="*/ 35602 h 1304927"/>
                  <a:gd name="connsiteX84" fmla="*/ 538216 w 896938"/>
                  <a:gd name="connsiteY84" fmla="*/ 66220 h 1304927"/>
                  <a:gd name="connsiteX85" fmla="*/ 587319 w 896938"/>
                  <a:gd name="connsiteY85" fmla="*/ 66220 h 1304927"/>
                  <a:gd name="connsiteX86" fmla="*/ 593724 w 896938"/>
                  <a:gd name="connsiteY86" fmla="*/ 73340 h 1304927"/>
                  <a:gd name="connsiteX87" fmla="*/ 593724 w 896938"/>
                  <a:gd name="connsiteY87" fmla="*/ 113927 h 1304927"/>
                  <a:gd name="connsiteX88" fmla="*/ 593724 w 896938"/>
                  <a:gd name="connsiteY88" fmla="*/ 145256 h 1304927"/>
                  <a:gd name="connsiteX89" fmla="*/ 593724 w 896938"/>
                  <a:gd name="connsiteY89" fmla="*/ 178010 h 1304927"/>
                  <a:gd name="connsiteX90" fmla="*/ 578780 w 896938"/>
                  <a:gd name="connsiteY90" fmla="*/ 193675 h 1304927"/>
                  <a:gd name="connsiteX91" fmla="*/ 320455 w 896938"/>
                  <a:gd name="connsiteY91" fmla="*/ 193675 h 1304927"/>
                  <a:gd name="connsiteX92" fmla="*/ 304799 w 896938"/>
                  <a:gd name="connsiteY92" fmla="*/ 178010 h 1304927"/>
                  <a:gd name="connsiteX93" fmla="*/ 304799 w 896938"/>
                  <a:gd name="connsiteY93" fmla="*/ 145256 h 1304927"/>
                  <a:gd name="connsiteX94" fmla="*/ 304799 w 896938"/>
                  <a:gd name="connsiteY94" fmla="*/ 113927 h 1304927"/>
                  <a:gd name="connsiteX95" fmla="*/ 304799 w 896938"/>
                  <a:gd name="connsiteY95" fmla="*/ 73340 h 1304927"/>
                  <a:gd name="connsiteX96" fmla="*/ 311916 w 896938"/>
                  <a:gd name="connsiteY96" fmla="*/ 66220 h 1304927"/>
                  <a:gd name="connsiteX97" fmla="*/ 361019 w 896938"/>
                  <a:gd name="connsiteY97" fmla="*/ 66220 h 1304927"/>
                  <a:gd name="connsiteX98" fmla="*/ 376675 w 896938"/>
                  <a:gd name="connsiteY98" fmla="*/ 35602 h 1304927"/>
                  <a:gd name="connsiteX99" fmla="*/ 449262 w 896938"/>
                  <a:gd name="connsiteY99" fmla="*/ 0 h 130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96938" h="1304927">
                    <a:moveTo>
                      <a:pt x="439551" y="1050925"/>
                    </a:moveTo>
                    <a:cubicBezTo>
                      <a:pt x="439551" y="1050925"/>
                      <a:pt x="439551" y="1050925"/>
                      <a:pt x="724087" y="1050925"/>
                    </a:cubicBezTo>
                    <a:cubicBezTo>
                      <a:pt x="732644" y="1050925"/>
                      <a:pt x="739775" y="1057419"/>
                      <a:pt x="739775" y="1066800"/>
                    </a:cubicBezTo>
                    <a:cubicBezTo>
                      <a:pt x="739775" y="1075459"/>
                      <a:pt x="732644" y="1082675"/>
                      <a:pt x="724087" y="1082675"/>
                    </a:cubicBezTo>
                    <a:cubicBezTo>
                      <a:pt x="724087" y="1082675"/>
                      <a:pt x="724087" y="1082675"/>
                      <a:pt x="439551" y="1082675"/>
                    </a:cubicBezTo>
                    <a:cubicBezTo>
                      <a:pt x="430993" y="1082675"/>
                      <a:pt x="423862" y="1075459"/>
                      <a:pt x="423862" y="1066800"/>
                    </a:cubicBezTo>
                    <a:cubicBezTo>
                      <a:pt x="423862" y="1057419"/>
                      <a:pt x="430993" y="1050925"/>
                      <a:pt x="439551" y="1050925"/>
                    </a:cubicBezTo>
                    <a:close/>
                    <a:moveTo>
                      <a:pt x="439551" y="950913"/>
                    </a:moveTo>
                    <a:cubicBezTo>
                      <a:pt x="439551" y="950913"/>
                      <a:pt x="439551" y="950913"/>
                      <a:pt x="724087" y="950913"/>
                    </a:cubicBezTo>
                    <a:cubicBezTo>
                      <a:pt x="732644" y="950913"/>
                      <a:pt x="739775" y="958129"/>
                      <a:pt x="739775" y="966788"/>
                    </a:cubicBezTo>
                    <a:cubicBezTo>
                      <a:pt x="739775" y="975447"/>
                      <a:pt x="732644" y="982663"/>
                      <a:pt x="724087" y="982663"/>
                    </a:cubicBezTo>
                    <a:cubicBezTo>
                      <a:pt x="724087" y="982663"/>
                      <a:pt x="724087" y="982663"/>
                      <a:pt x="439551" y="982663"/>
                    </a:cubicBezTo>
                    <a:cubicBezTo>
                      <a:pt x="430993" y="982663"/>
                      <a:pt x="423862" y="975447"/>
                      <a:pt x="423862" y="966788"/>
                    </a:cubicBezTo>
                    <a:cubicBezTo>
                      <a:pt x="423862" y="958129"/>
                      <a:pt x="430993" y="950913"/>
                      <a:pt x="439551" y="950913"/>
                    </a:cubicBezTo>
                    <a:close/>
                    <a:moveTo>
                      <a:pt x="172829" y="939800"/>
                    </a:moveTo>
                    <a:cubicBezTo>
                      <a:pt x="172829" y="939800"/>
                      <a:pt x="172829" y="939800"/>
                      <a:pt x="264696" y="939800"/>
                    </a:cubicBezTo>
                    <a:cubicBezTo>
                      <a:pt x="264696" y="939800"/>
                      <a:pt x="264696" y="939800"/>
                      <a:pt x="233362" y="971135"/>
                    </a:cubicBezTo>
                    <a:lnTo>
                      <a:pt x="188496" y="971135"/>
                    </a:lnTo>
                    <a:cubicBezTo>
                      <a:pt x="188496" y="971135"/>
                      <a:pt x="188496" y="971135"/>
                      <a:pt x="188496" y="1060866"/>
                    </a:cubicBezTo>
                    <a:cubicBezTo>
                      <a:pt x="188496" y="1060866"/>
                      <a:pt x="188496" y="1060866"/>
                      <a:pt x="278227" y="1060866"/>
                    </a:cubicBezTo>
                    <a:cubicBezTo>
                      <a:pt x="278227" y="1060866"/>
                      <a:pt x="278227" y="1060866"/>
                      <a:pt x="278227" y="1057305"/>
                    </a:cubicBezTo>
                    <a:cubicBezTo>
                      <a:pt x="278227" y="1057305"/>
                      <a:pt x="278227" y="1057305"/>
                      <a:pt x="309562" y="1025970"/>
                    </a:cubicBezTo>
                    <a:cubicBezTo>
                      <a:pt x="309562" y="1025970"/>
                      <a:pt x="309562" y="1025970"/>
                      <a:pt x="309562" y="1076533"/>
                    </a:cubicBezTo>
                    <a:cubicBezTo>
                      <a:pt x="309562" y="1085079"/>
                      <a:pt x="303152" y="1092200"/>
                      <a:pt x="293894" y="1092200"/>
                    </a:cubicBezTo>
                    <a:cubicBezTo>
                      <a:pt x="293894" y="1092200"/>
                      <a:pt x="293894" y="1092200"/>
                      <a:pt x="172829" y="1092200"/>
                    </a:cubicBezTo>
                    <a:cubicBezTo>
                      <a:pt x="164283" y="1092200"/>
                      <a:pt x="157162" y="1085079"/>
                      <a:pt x="157162" y="1076533"/>
                    </a:cubicBezTo>
                    <a:cubicBezTo>
                      <a:pt x="157162" y="1076533"/>
                      <a:pt x="157162" y="1076533"/>
                      <a:pt x="157162" y="955467"/>
                    </a:cubicBezTo>
                    <a:cubicBezTo>
                      <a:pt x="157162" y="946922"/>
                      <a:pt x="164283" y="939800"/>
                      <a:pt x="172829" y="939800"/>
                    </a:cubicBezTo>
                    <a:close/>
                    <a:moveTo>
                      <a:pt x="319134" y="930343"/>
                    </a:moveTo>
                    <a:cubicBezTo>
                      <a:pt x="325553" y="923926"/>
                      <a:pt x="335538" y="923926"/>
                      <a:pt x="341244" y="930343"/>
                    </a:cubicBezTo>
                    <a:cubicBezTo>
                      <a:pt x="347663" y="936046"/>
                      <a:pt x="347663" y="946028"/>
                      <a:pt x="341244" y="952444"/>
                    </a:cubicBezTo>
                    <a:cubicBezTo>
                      <a:pt x="341244" y="952444"/>
                      <a:pt x="341244" y="952444"/>
                      <a:pt x="310575" y="983101"/>
                    </a:cubicBezTo>
                    <a:cubicBezTo>
                      <a:pt x="310575" y="983101"/>
                      <a:pt x="310575" y="983101"/>
                      <a:pt x="279193" y="1014471"/>
                    </a:cubicBezTo>
                    <a:cubicBezTo>
                      <a:pt x="279193" y="1014471"/>
                      <a:pt x="279193" y="1014471"/>
                      <a:pt x="255657" y="1038711"/>
                    </a:cubicBezTo>
                    <a:cubicBezTo>
                      <a:pt x="252091" y="1041563"/>
                      <a:pt x="248525" y="1042989"/>
                      <a:pt x="244245" y="1042989"/>
                    </a:cubicBezTo>
                    <a:cubicBezTo>
                      <a:pt x="239966" y="1042989"/>
                      <a:pt x="236400" y="1041563"/>
                      <a:pt x="232834" y="1038711"/>
                    </a:cubicBezTo>
                    <a:cubicBezTo>
                      <a:pt x="232834" y="1038711"/>
                      <a:pt x="232834" y="1038711"/>
                      <a:pt x="205731" y="1010906"/>
                    </a:cubicBezTo>
                    <a:cubicBezTo>
                      <a:pt x="200025" y="1005203"/>
                      <a:pt x="200025" y="995221"/>
                      <a:pt x="205731" y="988805"/>
                    </a:cubicBezTo>
                    <a:cubicBezTo>
                      <a:pt x="212150" y="983101"/>
                      <a:pt x="222135" y="983101"/>
                      <a:pt x="227841" y="988805"/>
                    </a:cubicBezTo>
                    <a:lnTo>
                      <a:pt x="244245" y="1005203"/>
                    </a:lnTo>
                    <a:cubicBezTo>
                      <a:pt x="244245" y="1005203"/>
                      <a:pt x="244245" y="1005203"/>
                      <a:pt x="277767" y="971694"/>
                    </a:cubicBezTo>
                    <a:cubicBezTo>
                      <a:pt x="277767" y="971694"/>
                      <a:pt x="277767" y="971694"/>
                      <a:pt x="305583" y="943889"/>
                    </a:cubicBezTo>
                    <a:cubicBezTo>
                      <a:pt x="305583" y="943889"/>
                      <a:pt x="305583" y="943889"/>
                      <a:pt x="319134" y="930343"/>
                    </a:cubicBezTo>
                    <a:close/>
                    <a:moveTo>
                      <a:pt x="390798" y="555625"/>
                    </a:moveTo>
                    <a:cubicBezTo>
                      <a:pt x="390798" y="555625"/>
                      <a:pt x="390798" y="555625"/>
                      <a:pt x="738629" y="672116"/>
                    </a:cubicBezTo>
                    <a:cubicBezTo>
                      <a:pt x="750796" y="676404"/>
                      <a:pt x="757237" y="689983"/>
                      <a:pt x="752943" y="702132"/>
                    </a:cubicBezTo>
                    <a:cubicBezTo>
                      <a:pt x="752943" y="702132"/>
                      <a:pt x="752943" y="702132"/>
                      <a:pt x="742208" y="730719"/>
                    </a:cubicBezTo>
                    <a:cubicBezTo>
                      <a:pt x="737913" y="743583"/>
                      <a:pt x="723599" y="749300"/>
                      <a:pt x="711432" y="745012"/>
                    </a:cubicBezTo>
                    <a:cubicBezTo>
                      <a:pt x="711432" y="745012"/>
                      <a:pt x="711432" y="745012"/>
                      <a:pt x="371474" y="608511"/>
                    </a:cubicBezTo>
                    <a:close/>
                    <a:moveTo>
                      <a:pt x="282019" y="348060"/>
                    </a:moveTo>
                    <a:cubicBezTo>
                      <a:pt x="282019" y="348060"/>
                      <a:pt x="282019" y="348060"/>
                      <a:pt x="413464" y="395923"/>
                    </a:cubicBezTo>
                    <a:cubicBezTo>
                      <a:pt x="422751" y="399495"/>
                      <a:pt x="427037" y="409496"/>
                      <a:pt x="424180" y="418783"/>
                    </a:cubicBezTo>
                    <a:cubicBezTo>
                      <a:pt x="424180" y="418783"/>
                      <a:pt x="424180" y="418783"/>
                      <a:pt x="309165" y="732394"/>
                    </a:cubicBezTo>
                    <a:cubicBezTo>
                      <a:pt x="306308" y="739538"/>
                      <a:pt x="299878" y="744538"/>
                      <a:pt x="292734" y="744538"/>
                    </a:cubicBezTo>
                    <a:cubicBezTo>
                      <a:pt x="290591" y="744538"/>
                      <a:pt x="288448" y="743824"/>
                      <a:pt x="286305" y="743109"/>
                    </a:cubicBezTo>
                    <a:cubicBezTo>
                      <a:pt x="286305" y="743109"/>
                      <a:pt x="286305" y="743109"/>
                      <a:pt x="154860" y="694532"/>
                    </a:cubicBezTo>
                    <a:cubicBezTo>
                      <a:pt x="145573" y="691674"/>
                      <a:pt x="141287" y="681673"/>
                      <a:pt x="144859" y="672386"/>
                    </a:cubicBezTo>
                    <a:cubicBezTo>
                      <a:pt x="144859" y="672386"/>
                      <a:pt x="144859" y="672386"/>
                      <a:pt x="259159" y="358061"/>
                    </a:cubicBezTo>
                    <a:cubicBezTo>
                      <a:pt x="262731" y="349489"/>
                      <a:pt x="272732" y="344488"/>
                      <a:pt x="282019" y="348060"/>
                    </a:cubicBezTo>
                    <a:close/>
                    <a:moveTo>
                      <a:pt x="15686" y="112714"/>
                    </a:moveTo>
                    <a:cubicBezTo>
                      <a:pt x="15686" y="112714"/>
                      <a:pt x="15686" y="112714"/>
                      <a:pt x="272361" y="112714"/>
                    </a:cubicBezTo>
                    <a:cubicBezTo>
                      <a:pt x="272361" y="112714"/>
                      <a:pt x="272361" y="112714"/>
                      <a:pt x="272361" y="144126"/>
                    </a:cubicBezTo>
                    <a:cubicBezTo>
                      <a:pt x="272361" y="144126"/>
                      <a:pt x="272361" y="144126"/>
                      <a:pt x="31372" y="144126"/>
                    </a:cubicBezTo>
                    <a:cubicBezTo>
                      <a:pt x="31372" y="144126"/>
                      <a:pt x="31372" y="144126"/>
                      <a:pt x="31372" y="1273516"/>
                    </a:cubicBezTo>
                    <a:cubicBezTo>
                      <a:pt x="31372" y="1273516"/>
                      <a:pt x="31372" y="1273516"/>
                      <a:pt x="865567" y="1273516"/>
                    </a:cubicBezTo>
                    <a:cubicBezTo>
                      <a:pt x="865567" y="1273516"/>
                      <a:pt x="865567" y="1273516"/>
                      <a:pt x="865567" y="144126"/>
                    </a:cubicBezTo>
                    <a:cubicBezTo>
                      <a:pt x="865567" y="144126"/>
                      <a:pt x="865567" y="144126"/>
                      <a:pt x="624577" y="144126"/>
                    </a:cubicBezTo>
                    <a:cubicBezTo>
                      <a:pt x="624577" y="144126"/>
                      <a:pt x="624577" y="144126"/>
                      <a:pt x="624577" y="112714"/>
                    </a:cubicBezTo>
                    <a:cubicBezTo>
                      <a:pt x="624577" y="112714"/>
                      <a:pt x="624577" y="112714"/>
                      <a:pt x="881252" y="112714"/>
                    </a:cubicBezTo>
                    <a:cubicBezTo>
                      <a:pt x="890521" y="112714"/>
                      <a:pt x="896938" y="119853"/>
                      <a:pt x="896938" y="128420"/>
                    </a:cubicBezTo>
                    <a:cubicBezTo>
                      <a:pt x="896938" y="128420"/>
                      <a:pt x="896938" y="128420"/>
                      <a:pt x="896938" y="1289221"/>
                    </a:cubicBezTo>
                    <a:cubicBezTo>
                      <a:pt x="896938" y="1298502"/>
                      <a:pt x="890521" y="1304927"/>
                      <a:pt x="881252" y="1304927"/>
                    </a:cubicBezTo>
                    <a:cubicBezTo>
                      <a:pt x="881252" y="1304927"/>
                      <a:pt x="881252" y="1304927"/>
                      <a:pt x="15686" y="1304927"/>
                    </a:cubicBezTo>
                    <a:cubicBezTo>
                      <a:pt x="6417" y="1304927"/>
                      <a:pt x="0" y="1298502"/>
                      <a:pt x="0" y="1289221"/>
                    </a:cubicBezTo>
                    <a:cubicBezTo>
                      <a:pt x="0" y="1289221"/>
                      <a:pt x="0" y="1289221"/>
                      <a:pt x="0" y="128420"/>
                    </a:cubicBezTo>
                    <a:cubicBezTo>
                      <a:pt x="0" y="119853"/>
                      <a:pt x="6417" y="112714"/>
                      <a:pt x="15686" y="112714"/>
                    </a:cubicBezTo>
                    <a:close/>
                    <a:moveTo>
                      <a:pt x="448903" y="30163"/>
                    </a:moveTo>
                    <a:cubicBezTo>
                      <a:pt x="441734" y="30163"/>
                      <a:pt x="433848" y="31589"/>
                      <a:pt x="427395" y="34440"/>
                    </a:cubicBezTo>
                    <a:cubicBezTo>
                      <a:pt x="412340" y="39429"/>
                      <a:pt x="400152" y="50833"/>
                      <a:pt x="393699" y="65088"/>
                    </a:cubicBezTo>
                    <a:cubicBezTo>
                      <a:pt x="393699" y="65088"/>
                      <a:pt x="393699" y="65088"/>
                      <a:pt x="504824" y="65088"/>
                    </a:cubicBezTo>
                    <a:cubicBezTo>
                      <a:pt x="497655" y="50833"/>
                      <a:pt x="485467" y="39429"/>
                      <a:pt x="471128" y="34440"/>
                    </a:cubicBezTo>
                    <a:cubicBezTo>
                      <a:pt x="463959" y="31589"/>
                      <a:pt x="456790" y="30163"/>
                      <a:pt x="448903" y="30163"/>
                    </a:cubicBezTo>
                    <a:close/>
                    <a:moveTo>
                      <a:pt x="449262" y="0"/>
                    </a:moveTo>
                    <a:cubicBezTo>
                      <a:pt x="479151" y="0"/>
                      <a:pt x="504770" y="13529"/>
                      <a:pt x="521849" y="35602"/>
                    </a:cubicBezTo>
                    <a:cubicBezTo>
                      <a:pt x="528965" y="44147"/>
                      <a:pt x="534658" y="54827"/>
                      <a:pt x="538216" y="66220"/>
                    </a:cubicBezTo>
                    <a:cubicBezTo>
                      <a:pt x="538216" y="66220"/>
                      <a:pt x="538216" y="66220"/>
                      <a:pt x="587319" y="66220"/>
                    </a:cubicBezTo>
                    <a:cubicBezTo>
                      <a:pt x="590878" y="66220"/>
                      <a:pt x="593724" y="69068"/>
                      <a:pt x="593724" y="73340"/>
                    </a:cubicBezTo>
                    <a:cubicBezTo>
                      <a:pt x="593724" y="73340"/>
                      <a:pt x="593724" y="73340"/>
                      <a:pt x="593724" y="113927"/>
                    </a:cubicBezTo>
                    <a:cubicBezTo>
                      <a:pt x="593724" y="113927"/>
                      <a:pt x="593724" y="113927"/>
                      <a:pt x="593724" y="145256"/>
                    </a:cubicBezTo>
                    <a:cubicBezTo>
                      <a:pt x="593724" y="145256"/>
                      <a:pt x="593724" y="145256"/>
                      <a:pt x="593724" y="178010"/>
                    </a:cubicBezTo>
                    <a:cubicBezTo>
                      <a:pt x="593724" y="186555"/>
                      <a:pt x="587319" y="193675"/>
                      <a:pt x="578780" y="193675"/>
                    </a:cubicBezTo>
                    <a:lnTo>
                      <a:pt x="320455" y="193675"/>
                    </a:lnTo>
                    <a:cubicBezTo>
                      <a:pt x="311916" y="193675"/>
                      <a:pt x="304799" y="186555"/>
                      <a:pt x="304799" y="178010"/>
                    </a:cubicBezTo>
                    <a:cubicBezTo>
                      <a:pt x="304799" y="178010"/>
                      <a:pt x="304799" y="178010"/>
                      <a:pt x="304799" y="145256"/>
                    </a:cubicBezTo>
                    <a:cubicBezTo>
                      <a:pt x="304799" y="145256"/>
                      <a:pt x="304799" y="145256"/>
                      <a:pt x="304799" y="113927"/>
                    </a:cubicBezTo>
                    <a:cubicBezTo>
                      <a:pt x="304799" y="113927"/>
                      <a:pt x="304799" y="113927"/>
                      <a:pt x="304799" y="73340"/>
                    </a:cubicBezTo>
                    <a:cubicBezTo>
                      <a:pt x="304799" y="69068"/>
                      <a:pt x="308357" y="66220"/>
                      <a:pt x="311916" y="66220"/>
                    </a:cubicBezTo>
                    <a:cubicBezTo>
                      <a:pt x="311916" y="66220"/>
                      <a:pt x="311916" y="66220"/>
                      <a:pt x="361019" y="66220"/>
                    </a:cubicBezTo>
                    <a:cubicBezTo>
                      <a:pt x="364577" y="54827"/>
                      <a:pt x="369558" y="44147"/>
                      <a:pt x="376675" y="35602"/>
                    </a:cubicBezTo>
                    <a:cubicBezTo>
                      <a:pt x="393754" y="13529"/>
                      <a:pt x="420085" y="0"/>
                      <a:pt x="449262" y="0"/>
                    </a:cubicBezTo>
                    <a:close/>
                  </a:path>
                </a:pathLst>
              </a:custGeom>
              <a:solidFill>
                <a:srgbClr val="FFFFFF"/>
              </a:solidFill>
              <a:ln>
                <a:noFill/>
              </a:ln>
            </p:spPr>
            <p:txBody>
              <a:bodyPr vert="horz" wrap="square" lIns="41148" tIns="20574" rIns="41148" bIns="20574" numCol="1" anchor="t" anchorCtr="0" compatLnSpc="1">
                <a:prstTxWarp prst="textNoShape">
                  <a:avLst/>
                </a:prstTxWarp>
                <a:noAutofit/>
              </a:bodyPr>
              <a:lstStyle/>
              <a:p>
                <a:endParaRPr lang="en-US" sz="1050" dirty="0"/>
              </a:p>
            </p:txBody>
          </p:sp>
        </p:grpSp>
      </p:grpSp>
      <p:sp>
        <p:nvSpPr>
          <p:cNvPr id="69" name="TextBox 68">
            <a:extLst>
              <a:ext uri="{FF2B5EF4-FFF2-40B4-BE49-F238E27FC236}">
                <a16:creationId xmlns:a16="http://schemas.microsoft.com/office/drawing/2014/main" id="{21601015-A334-4150-834B-8D7D85F9E634}"/>
              </a:ext>
            </a:extLst>
          </p:cNvPr>
          <p:cNvSpPr txBox="1">
            <a:spLocks/>
          </p:cNvSpPr>
          <p:nvPr/>
        </p:nvSpPr>
        <p:spPr>
          <a:xfrm flipH="1">
            <a:off x="4309256" y="2802493"/>
            <a:ext cx="830041" cy="553998"/>
          </a:xfrm>
          <a:prstGeom prst="rect">
            <a:avLst/>
          </a:prstGeom>
          <a:noFill/>
        </p:spPr>
        <p:txBody>
          <a:bodyPr vert="horz" wrap="square" lIns="0" tIns="0" rIns="0" bIns="0" rtlCol="0" anchor="b" anchorCtr="0">
            <a:spAutoFit/>
          </a:bodyPr>
          <a:lstStyle/>
          <a:p>
            <a:pPr algn="ctr">
              <a:buClr>
                <a:srgbClr val="029E3C">
                  <a:lumMod val="100000"/>
                </a:srgbClr>
              </a:buClr>
              <a:buSzPct val="100000"/>
              <a:buFont typeface="Trebuchet MS" panose="020B0603020202020204" pitchFamily="34" charset="0"/>
              <a:buChar char="​"/>
            </a:pPr>
            <a:r>
              <a:rPr lang="en-US" sz="720" b="1" dirty="0">
                <a:solidFill>
                  <a:srgbClr val="C800A1"/>
                </a:solidFill>
                <a:ea typeface="Open Sans" panose="020B0606030504020204" pitchFamily="34" charset="0"/>
                <a:cs typeface="Frutiger LT Arabic 45 Light" panose="01000000000000000000" pitchFamily="2" charset="-78"/>
              </a:rPr>
              <a:t>Greater plan accuracy &amp; completeness (cost, resource, materials)</a:t>
            </a:r>
          </a:p>
        </p:txBody>
      </p:sp>
      <p:sp>
        <p:nvSpPr>
          <p:cNvPr id="71" name="Textfeld 1">
            <a:extLst>
              <a:ext uri="{FF2B5EF4-FFF2-40B4-BE49-F238E27FC236}">
                <a16:creationId xmlns:a16="http://schemas.microsoft.com/office/drawing/2014/main" id="{D354F046-1859-4BFD-9DF6-DF5090D00C70}"/>
              </a:ext>
            </a:extLst>
          </p:cNvPr>
          <p:cNvSpPr txBox="1"/>
          <p:nvPr>
            <p:custDataLst>
              <p:tags r:id="rId6"/>
            </p:custDataLst>
          </p:nvPr>
        </p:nvSpPr>
        <p:spPr>
          <a:xfrm>
            <a:off x="5582650" y="1424649"/>
            <a:ext cx="2899870" cy="26030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200">
                <a:solidFill>
                  <a:srgbClr val="FFFFFF"/>
                </a:solidFill>
              </a:defRPr>
            </a:lvl1pPr>
            <a:lvl2pPr marL="364500" lvl="1" indent="-243000">
              <a:buClr>
                <a:srgbClr val="00148C">
                  <a:lumMod val="100000"/>
                </a:srgbClr>
              </a:buClr>
              <a:buSzPts val="800"/>
              <a:buFont typeface="Trebuchet MS" panose="020B0603020202020204" pitchFamily="34" charset="0"/>
              <a:buChar char="•"/>
              <a:defRPr sz="800" i="1">
                <a:solidFill>
                  <a:srgbClr val="55555A">
                    <a:lumMod val="100000"/>
                  </a:srgbClr>
                </a:solidFill>
                <a:latin typeface="Arial" panose="020B0604020202020204" pitchFamily="34" charset="0"/>
              </a:defRPr>
            </a:lvl2pPr>
          </a:lstStyle>
          <a:p>
            <a:pPr marL="216000" lvl="1" indent="-144000">
              <a:buSzPct val="100000"/>
            </a:pPr>
            <a:r>
              <a:rPr lang="en-US" dirty="0">
                <a:sym typeface="Trebuchet MS" panose="020B0603020202020204" pitchFamily="34" charset="0"/>
              </a:rPr>
              <a:t>Create &amp; update the plan with fewer resources &amp; time</a:t>
            </a:r>
          </a:p>
        </p:txBody>
      </p:sp>
      <p:sp>
        <p:nvSpPr>
          <p:cNvPr id="72" name="Textfeld 1">
            <a:extLst>
              <a:ext uri="{FF2B5EF4-FFF2-40B4-BE49-F238E27FC236}">
                <a16:creationId xmlns:a16="http://schemas.microsoft.com/office/drawing/2014/main" id="{3B55CFBA-D903-4B44-9D08-D8B48BB40DB1}"/>
              </a:ext>
            </a:extLst>
          </p:cNvPr>
          <p:cNvSpPr txBox="1"/>
          <p:nvPr>
            <p:custDataLst>
              <p:tags r:id="rId7"/>
            </p:custDataLst>
          </p:nvPr>
        </p:nvSpPr>
        <p:spPr>
          <a:xfrm>
            <a:off x="5582650" y="2062983"/>
            <a:ext cx="2899870" cy="48666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200">
                <a:solidFill>
                  <a:srgbClr val="FFFFFF"/>
                </a:solidFill>
              </a:defRPr>
            </a:lvl1pPr>
            <a:lvl2pPr marL="364500" lvl="1" indent="-243000">
              <a:buClr>
                <a:srgbClr val="00148C">
                  <a:lumMod val="100000"/>
                </a:srgbClr>
              </a:buClr>
              <a:buSzPts val="800"/>
              <a:buFont typeface="Trebuchet MS" panose="020B0603020202020204" pitchFamily="34" charset="0"/>
              <a:buChar char="•"/>
              <a:defRPr sz="800" i="1">
                <a:solidFill>
                  <a:srgbClr val="55555A">
                    <a:lumMod val="100000"/>
                  </a:srgbClr>
                </a:solidFill>
                <a:latin typeface="Arial" panose="020B0604020202020204" pitchFamily="34" charset="0"/>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89000" lvl="1" indent="-126000">
              <a:buSzPct val="100000"/>
            </a:pPr>
            <a:r>
              <a:rPr lang="en-US" dirty="0">
                <a:sym typeface="Trebuchet MS" panose="020B0603020202020204" pitchFamily="34" charset="0"/>
              </a:rPr>
              <a:t>Better OPEX / CAPEX ratio for long term plan</a:t>
            </a:r>
          </a:p>
          <a:p>
            <a:pPr marL="189000" lvl="1" indent="-126000">
              <a:buSzPct val="100000"/>
            </a:pPr>
            <a:r>
              <a:rPr lang="en-US" dirty="0">
                <a:sym typeface="Trebuchet MS" panose="020B0603020202020204" pitchFamily="34" charset="0"/>
              </a:rPr>
              <a:t>Greater performance bonuses</a:t>
            </a:r>
          </a:p>
          <a:p>
            <a:pPr marL="189000" lvl="1" indent="-126000">
              <a:buSzPct val="100000"/>
            </a:pPr>
            <a:r>
              <a:rPr lang="en-US" dirty="0">
                <a:sym typeface="Trebuchet MS" panose="020B0603020202020204" pitchFamily="34" charset="0"/>
              </a:rPr>
              <a:t>Minimum work removal</a:t>
            </a:r>
          </a:p>
        </p:txBody>
      </p:sp>
      <p:sp>
        <p:nvSpPr>
          <p:cNvPr id="76" name="Textfeld 1">
            <a:extLst>
              <a:ext uri="{FF2B5EF4-FFF2-40B4-BE49-F238E27FC236}">
                <a16:creationId xmlns:a16="http://schemas.microsoft.com/office/drawing/2014/main" id="{80B5348C-9622-4DF9-AEC9-21D52419FFFD}"/>
              </a:ext>
            </a:extLst>
          </p:cNvPr>
          <p:cNvSpPr txBox="1"/>
          <p:nvPr>
            <p:custDataLst>
              <p:tags r:id="rId8"/>
            </p:custDataLst>
          </p:nvPr>
        </p:nvSpPr>
        <p:spPr>
          <a:xfrm>
            <a:off x="5682418" y="787558"/>
            <a:ext cx="2899870" cy="240066"/>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200">
                <a:solidFill>
                  <a:srgbClr val="FFFF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ym typeface="Trebuchet MS" panose="020B0603020202020204" pitchFamily="34" charset="0"/>
              </a:rPr>
              <a:t>Specific direct financial benefits</a:t>
            </a:r>
          </a:p>
        </p:txBody>
      </p:sp>
      <p:sp>
        <p:nvSpPr>
          <p:cNvPr id="78" name="Textfeld 1">
            <a:extLst>
              <a:ext uri="{FF2B5EF4-FFF2-40B4-BE49-F238E27FC236}">
                <a16:creationId xmlns:a16="http://schemas.microsoft.com/office/drawing/2014/main" id="{6039ED87-D56C-4D0F-A6C8-F01B0ACEE372}"/>
              </a:ext>
            </a:extLst>
          </p:cNvPr>
          <p:cNvSpPr txBox="1"/>
          <p:nvPr>
            <p:custDataLst>
              <p:tags r:id="rId9"/>
            </p:custDataLst>
          </p:nvPr>
        </p:nvSpPr>
        <p:spPr>
          <a:xfrm>
            <a:off x="5582650" y="2836161"/>
            <a:ext cx="2899870" cy="48666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200">
                <a:solidFill>
                  <a:srgbClr val="FFFFFF"/>
                </a:solidFill>
              </a:defRPr>
            </a:lvl1pPr>
            <a:lvl2pPr marL="364500" lvl="1" indent="-243000">
              <a:buClr>
                <a:srgbClr val="00148C">
                  <a:lumMod val="100000"/>
                </a:srgbClr>
              </a:buClr>
              <a:buSzPts val="800"/>
              <a:buFont typeface="Trebuchet MS" panose="020B0603020202020204" pitchFamily="34" charset="0"/>
              <a:buChar char="•"/>
              <a:defRPr sz="800" i="1">
                <a:solidFill>
                  <a:srgbClr val="55555A">
                    <a:lumMod val="100000"/>
                  </a:srgbClr>
                </a:solidFill>
                <a:latin typeface="Arial" panose="020B0604020202020204" pitchFamily="34" charset="0"/>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89000" lvl="1" indent="-126000">
              <a:buSzPct val="100000"/>
            </a:pPr>
            <a:r>
              <a:rPr lang="en-US" dirty="0">
                <a:sym typeface="Trebuchet MS" panose="020B0603020202020204" pitchFamily="34" charset="0"/>
              </a:rPr>
              <a:t>Material / inventory optimization (e.g. </a:t>
            </a:r>
            <a:r>
              <a:rPr lang="en-US">
                <a:sym typeface="Trebuchet MS" panose="020B0603020202020204" pitchFamily="34" charset="0"/>
              </a:rPr>
              <a:t>procurement)</a:t>
            </a:r>
          </a:p>
          <a:p>
            <a:pPr marL="189000" lvl="1" indent="-126000">
              <a:buSzPct val="100000"/>
            </a:pPr>
            <a:r>
              <a:rPr lang="en-US">
                <a:sym typeface="Trebuchet MS" panose="020B0603020202020204" pitchFamily="34" charset="0"/>
              </a:rPr>
              <a:t>Resource optimization (e.g. in-source / outsource)</a:t>
            </a:r>
            <a:endParaRPr lang="en-US" dirty="0">
              <a:sym typeface="Trebuchet MS" panose="020B0603020202020204" pitchFamily="34" charset="0"/>
            </a:endParaRPr>
          </a:p>
        </p:txBody>
      </p:sp>
      <p:sp>
        <p:nvSpPr>
          <p:cNvPr id="81" name="Textfeld 1">
            <a:extLst>
              <a:ext uri="{FF2B5EF4-FFF2-40B4-BE49-F238E27FC236}">
                <a16:creationId xmlns:a16="http://schemas.microsoft.com/office/drawing/2014/main" id="{13CBB1C5-EAA3-4E4D-A7BA-24B280A34561}"/>
              </a:ext>
            </a:extLst>
          </p:cNvPr>
          <p:cNvSpPr txBox="1"/>
          <p:nvPr>
            <p:custDataLst>
              <p:tags r:id="rId10"/>
            </p:custDataLst>
          </p:nvPr>
        </p:nvSpPr>
        <p:spPr>
          <a:xfrm>
            <a:off x="5582650" y="3914632"/>
            <a:ext cx="2899870" cy="64924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200">
                <a:solidFill>
                  <a:srgbClr val="FFFFFF"/>
                </a:solidFill>
              </a:defRPr>
            </a:lvl1pPr>
            <a:lvl2pPr marL="364500" lvl="1" indent="-243000">
              <a:buClr>
                <a:srgbClr val="00148C">
                  <a:lumMod val="100000"/>
                </a:srgbClr>
              </a:buClr>
              <a:buSzPts val="800"/>
              <a:buFont typeface="Trebuchet MS" panose="020B0603020202020204" pitchFamily="34" charset="0"/>
              <a:buChar char="•"/>
              <a:defRPr sz="800" i="1">
                <a:solidFill>
                  <a:srgbClr val="55555A">
                    <a:lumMod val="100000"/>
                  </a:srgbClr>
                </a:solidFill>
                <a:latin typeface="Arial" panose="020B0604020202020204" pitchFamily="34" charset="0"/>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89000" lvl="1" indent="-126000">
              <a:buSzPct val="100000"/>
            </a:pPr>
            <a:r>
              <a:rPr lang="en-US" dirty="0">
                <a:sym typeface="Trebuchet MS" panose="020B0603020202020204" pitchFamily="34" charset="0"/>
              </a:rPr>
              <a:t>Bonuses or avoided penalties (e.g. </a:t>
            </a:r>
            <a:r>
              <a:rPr lang="en-US" dirty="0" err="1">
                <a:sym typeface="Trebuchet MS" panose="020B0603020202020204" pitchFamily="34" charset="0"/>
              </a:rPr>
              <a:t>EAMs</a:t>
            </a:r>
            <a:r>
              <a:rPr lang="en-US" dirty="0">
                <a:sym typeface="Trebuchet MS" panose="020B0603020202020204" pitchFamily="34" charset="0"/>
              </a:rPr>
              <a:t>, reliability) for achieving / </a:t>
            </a:r>
            <a:r>
              <a:rPr lang="en-US">
                <a:sym typeface="Trebuchet MS" panose="020B0603020202020204" pitchFamily="34" charset="0"/>
              </a:rPr>
              <a:t>exceeding KPIs</a:t>
            </a:r>
          </a:p>
          <a:p>
            <a:pPr marL="189000" lvl="1" indent="-126000">
              <a:buSzPct val="100000"/>
            </a:pPr>
            <a:r>
              <a:rPr lang="en-US">
                <a:sym typeface="Trebuchet MS" panose="020B0603020202020204" pitchFamily="34" charset="0"/>
              </a:rPr>
              <a:t>OPEX / CAPEX reduction (or headroom creation) while achieving KPIs</a:t>
            </a:r>
            <a:endParaRPr lang="en-US" dirty="0">
              <a:sym typeface="Trebuchet MS" panose="020B0603020202020204" pitchFamily="34" charset="0"/>
            </a:endParaRPr>
          </a:p>
        </p:txBody>
      </p:sp>
      <p:sp>
        <p:nvSpPr>
          <p:cNvPr id="82" name="Rectangle 81">
            <a:extLst>
              <a:ext uri="{FF2B5EF4-FFF2-40B4-BE49-F238E27FC236}">
                <a16:creationId xmlns:a16="http://schemas.microsoft.com/office/drawing/2014/main" id="{E451CB06-6947-417C-8D3A-7235F6AA21B9}"/>
              </a:ext>
            </a:extLst>
          </p:cNvPr>
          <p:cNvSpPr/>
          <p:nvPr/>
        </p:nvSpPr>
        <p:spPr>
          <a:xfrm>
            <a:off x="3476017" y="1191494"/>
            <a:ext cx="5006502" cy="691936"/>
          </a:xfrm>
          <a:prstGeom prst="rect">
            <a:avLst/>
          </a:prstGeom>
          <a:noFill/>
          <a:ln w="12700" cap="rnd" cmpd="sng" algn="ctr">
            <a:solidFill>
              <a:srgbClr val="E8235C"/>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83" name="Rectangle 82">
            <a:extLst>
              <a:ext uri="{FF2B5EF4-FFF2-40B4-BE49-F238E27FC236}">
                <a16:creationId xmlns:a16="http://schemas.microsoft.com/office/drawing/2014/main" id="{DE026B76-16FC-47B8-AACF-3FA880D9EC93}"/>
              </a:ext>
            </a:extLst>
          </p:cNvPr>
          <p:cNvSpPr/>
          <p:nvPr/>
        </p:nvSpPr>
        <p:spPr>
          <a:xfrm>
            <a:off x="3474682" y="3508037"/>
            <a:ext cx="5027428" cy="1036126"/>
          </a:xfrm>
          <a:custGeom>
            <a:avLst/>
            <a:gdLst>
              <a:gd name="connsiteX0" fmla="*/ 0 w 5012987"/>
              <a:gd name="connsiteY0" fmla="*/ 0 h 733645"/>
              <a:gd name="connsiteX1" fmla="*/ 5012987 w 5012987"/>
              <a:gd name="connsiteY1" fmla="*/ 0 h 733645"/>
              <a:gd name="connsiteX2" fmla="*/ 5012987 w 5012987"/>
              <a:gd name="connsiteY2" fmla="*/ 733645 h 733645"/>
              <a:gd name="connsiteX3" fmla="*/ 0 w 5012987"/>
              <a:gd name="connsiteY3" fmla="*/ 733645 h 733645"/>
              <a:gd name="connsiteX4" fmla="*/ 0 w 5012987"/>
              <a:gd name="connsiteY4" fmla="*/ 0 h 733645"/>
              <a:gd name="connsiteX0" fmla="*/ 0 w 5012987"/>
              <a:gd name="connsiteY0" fmla="*/ 0 h 733645"/>
              <a:gd name="connsiteX1" fmla="*/ 5012987 w 5012987"/>
              <a:gd name="connsiteY1" fmla="*/ 0 h 733645"/>
              <a:gd name="connsiteX2" fmla="*/ 5012987 w 5012987"/>
              <a:gd name="connsiteY2" fmla="*/ 733645 h 733645"/>
              <a:gd name="connsiteX3" fmla="*/ 2153056 w 5012987"/>
              <a:gd name="connsiteY3" fmla="*/ 724468 h 733645"/>
              <a:gd name="connsiteX4" fmla="*/ 0 w 5012987"/>
              <a:gd name="connsiteY4" fmla="*/ 733645 h 733645"/>
              <a:gd name="connsiteX5" fmla="*/ 0 w 5012987"/>
              <a:gd name="connsiteY5" fmla="*/ 0 h 733645"/>
              <a:gd name="connsiteX0" fmla="*/ 0 w 5012987"/>
              <a:gd name="connsiteY0" fmla="*/ 0 h 1353555"/>
              <a:gd name="connsiteX1" fmla="*/ 5012987 w 5012987"/>
              <a:gd name="connsiteY1" fmla="*/ 0 h 1353555"/>
              <a:gd name="connsiteX2" fmla="*/ 5012987 w 5012987"/>
              <a:gd name="connsiteY2" fmla="*/ 733645 h 1353555"/>
              <a:gd name="connsiteX3" fmla="*/ 2146571 w 5012987"/>
              <a:gd name="connsiteY3" fmla="*/ 1353523 h 1353555"/>
              <a:gd name="connsiteX4" fmla="*/ 2153056 w 5012987"/>
              <a:gd name="connsiteY4" fmla="*/ 724468 h 1353555"/>
              <a:gd name="connsiteX5" fmla="*/ 0 w 5012987"/>
              <a:gd name="connsiteY5" fmla="*/ 733645 h 1353555"/>
              <a:gd name="connsiteX6" fmla="*/ 0 w 5012987"/>
              <a:gd name="connsiteY6" fmla="*/ 0 h 1353555"/>
              <a:gd name="connsiteX0" fmla="*/ 0 w 5012987"/>
              <a:gd name="connsiteY0" fmla="*/ 0 h 1074720"/>
              <a:gd name="connsiteX1" fmla="*/ 5012987 w 5012987"/>
              <a:gd name="connsiteY1" fmla="*/ 0 h 1074720"/>
              <a:gd name="connsiteX2" fmla="*/ 5012987 w 5012987"/>
              <a:gd name="connsiteY2" fmla="*/ 733645 h 1074720"/>
              <a:gd name="connsiteX3" fmla="*/ 2166027 w 5012987"/>
              <a:gd name="connsiteY3" fmla="*/ 1074663 h 1074720"/>
              <a:gd name="connsiteX4" fmla="*/ 2153056 w 5012987"/>
              <a:gd name="connsiteY4" fmla="*/ 724468 h 1074720"/>
              <a:gd name="connsiteX5" fmla="*/ 0 w 5012987"/>
              <a:gd name="connsiteY5" fmla="*/ 733645 h 1074720"/>
              <a:gd name="connsiteX6" fmla="*/ 0 w 5012987"/>
              <a:gd name="connsiteY6" fmla="*/ 0 h 1074720"/>
              <a:gd name="connsiteX0" fmla="*/ 0 w 5038928"/>
              <a:gd name="connsiteY0" fmla="*/ 0 h 1074663"/>
              <a:gd name="connsiteX1" fmla="*/ 5012987 w 5038928"/>
              <a:gd name="connsiteY1" fmla="*/ 0 h 1074663"/>
              <a:gd name="connsiteX2" fmla="*/ 5038928 w 5038928"/>
              <a:gd name="connsiteY2" fmla="*/ 1057900 h 1074663"/>
              <a:gd name="connsiteX3" fmla="*/ 2166027 w 5038928"/>
              <a:gd name="connsiteY3" fmla="*/ 1074663 h 1074663"/>
              <a:gd name="connsiteX4" fmla="*/ 2153056 w 5038928"/>
              <a:gd name="connsiteY4" fmla="*/ 724468 h 1074663"/>
              <a:gd name="connsiteX5" fmla="*/ 0 w 5038928"/>
              <a:gd name="connsiteY5" fmla="*/ 733645 h 1074663"/>
              <a:gd name="connsiteX6" fmla="*/ 0 w 5038928"/>
              <a:gd name="connsiteY6" fmla="*/ 0 h 1074663"/>
              <a:gd name="connsiteX0" fmla="*/ 0 w 5038928"/>
              <a:gd name="connsiteY0" fmla="*/ 0 h 1074663"/>
              <a:gd name="connsiteX1" fmla="*/ 5012987 w 5038928"/>
              <a:gd name="connsiteY1" fmla="*/ 422206 h 1074663"/>
              <a:gd name="connsiteX2" fmla="*/ 5038928 w 5038928"/>
              <a:gd name="connsiteY2" fmla="*/ 1057900 h 1074663"/>
              <a:gd name="connsiteX3" fmla="*/ 2166027 w 5038928"/>
              <a:gd name="connsiteY3" fmla="*/ 1074663 h 1074663"/>
              <a:gd name="connsiteX4" fmla="*/ 2153056 w 5038928"/>
              <a:gd name="connsiteY4" fmla="*/ 724468 h 1074663"/>
              <a:gd name="connsiteX5" fmla="*/ 0 w 5038928"/>
              <a:gd name="connsiteY5" fmla="*/ 733645 h 1074663"/>
              <a:gd name="connsiteX6" fmla="*/ 0 w 5038928"/>
              <a:gd name="connsiteY6" fmla="*/ 0 h 1074663"/>
              <a:gd name="connsiteX0" fmla="*/ 0 w 5038928"/>
              <a:gd name="connsiteY0" fmla="*/ 0 h 1074663"/>
              <a:gd name="connsiteX1" fmla="*/ 2176529 w 5038928"/>
              <a:gd name="connsiteY1" fmla="*/ 184289 h 1074663"/>
              <a:gd name="connsiteX2" fmla="*/ 5012987 w 5038928"/>
              <a:gd name="connsiteY2" fmla="*/ 422206 h 1074663"/>
              <a:gd name="connsiteX3" fmla="*/ 5038928 w 5038928"/>
              <a:gd name="connsiteY3" fmla="*/ 1057900 h 1074663"/>
              <a:gd name="connsiteX4" fmla="*/ 2166027 w 5038928"/>
              <a:gd name="connsiteY4" fmla="*/ 1074663 h 1074663"/>
              <a:gd name="connsiteX5" fmla="*/ 2153056 w 5038928"/>
              <a:gd name="connsiteY5" fmla="*/ 724468 h 1074663"/>
              <a:gd name="connsiteX6" fmla="*/ 0 w 5038928"/>
              <a:gd name="connsiteY6" fmla="*/ 733645 h 1074663"/>
              <a:gd name="connsiteX7" fmla="*/ 0 w 5038928"/>
              <a:gd name="connsiteY7" fmla="*/ 0 h 1074663"/>
              <a:gd name="connsiteX0" fmla="*/ 0 w 5038928"/>
              <a:gd name="connsiteY0" fmla="*/ 0 h 1074663"/>
              <a:gd name="connsiteX1" fmla="*/ 2136681 w 5038928"/>
              <a:gd name="connsiteY1" fmla="*/ 402203 h 1074663"/>
              <a:gd name="connsiteX2" fmla="*/ 5012987 w 5038928"/>
              <a:gd name="connsiteY2" fmla="*/ 422206 h 1074663"/>
              <a:gd name="connsiteX3" fmla="*/ 5038928 w 5038928"/>
              <a:gd name="connsiteY3" fmla="*/ 1057900 h 1074663"/>
              <a:gd name="connsiteX4" fmla="*/ 2166027 w 5038928"/>
              <a:gd name="connsiteY4" fmla="*/ 1074663 h 1074663"/>
              <a:gd name="connsiteX5" fmla="*/ 2153056 w 5038928"/>
              <a:gd name="connsiteY5" fmla="*/ 724468 h 1074663"/>
              <a:gd name="connsiteX6" fmla="*/ 0 w 5038928"/>
              <a:gd name="connsiteY6" fmla="*/ 733645 h 1074663"/>
              <a:gd name="connsiteX7" fmla="*/ 0 w 5038928"/>
              <a:gd name="connsiteY7" fmla="*/ 0 h 1074663"/>
              <a:gd name="connsiteX0" fmla="*/ 0 w 5038928"/>
              <a:gd name="connsiteY0" fmla="*/ 0 h 1074663"/>
              <a:gd name="connsiteX1" fmla="*/ 1983932 w 5038928"/>
              <a:gd name="connsiteY1" fmla="*/ 361344 h 1074663"/>
              <a:gd name="connsiteX2" fmla="*/ 2136681 w 5038928"/>
              <a:gd name="connsiteY2" fmla="*/ 402203 h 1074663"/>
              <a:gd name="connsiteX3" fmla="*/ 5012987 w 5038928"/>
              <a:gd name="connsiteY3" fmla="*/ 422206 h 1074663"/>
              <a:gd name="connsiteX4" fmla="*/ 5038928 w 5038928"/>
              <a:gd name="connsiteY4" fmla="*/ 1057900 h 1074663"/>
              <a:gd name="connsiteX5" fmla="*/ 2166027 w 5038928"/>
              <a:gd name="connsiteY5" fmla="*/ 1074663 h 1074663"/>
              <a:gd name="connsiteX6" fmla="*/ 2153056 w 5038928"/>
              <a:gd name="connsiteY6" fmla="*/ 724468 h 1074663"/>
              <a:gd name="connsiteX7" fmla="*/ 0 w 5038928"/>
              <a:gd name="connsiteY7" fmla="*/ 733645 h 1074663"/>
              <a:gd name="connsiteX8" fmla="*/ 0 w 5038928"/>
              <a:gd name="connsiteY8" fmla="*/ 0 h 1074663"/>
              <a:gd name="connsiteX0" fmla="*/ 0 w 5038928"/>
              <a:gd name="connsiteY0" fmla="*/ 0 h 1074663"/>
              <a:gd name="connsiteX1" fmla="*/ 2116758 w 5038928"/>
              <a:gd name="connsiteY1" fmla="*/ 20855 h 1074663"/>
              <a:gd name="connsiteX2" fmla="*/ 2136681 w 5038928"/>
              <a:gd name="connsiteY2" fmla="*/ 402203 h 1074663"/>
              <a:gd name="connsiteX3" fmla="*/ 5012987 w 5038928"/>
              <a:gd name="connsiteY3" fmla="*/ 422206 h 1074663"/>
              <a:gd name="connsiteX4" fmla="*/ 5038928 w 5038928"/>
              <a:gd name="connsiteY4" fmla="*/ 1057900 h 1074663"/>
              <a:gd name="connsiteX5" fmla="*/ 2166027 w 5038928"/>
              <a:gd name="connsiteY5" fmla="*/ 1074663 h 1074663"/>
              <a:gd name="connsiteX6" fmla="*/ 2153056 w 5038928"/>
              <a:gd name="connsiteY6" fmla="*/ 724468 h 1074663"/>
              <a:gd name="connsiteX7" fmla="*/ 0 w 5038928"/>
              <a:gd name="connsiteY7" fmla="*/ 733645 h 1074663"/>
              <a:gd name="connsiteX8" fmla="*/ 0 w 5038928"/>
              <a:gd name="connsiteY8" fmla="*/ 0 h 1074663"/>
              <a:gd name="connsiteX0" fmla="*/ 0 w 5038928"/>
              <a:gd name="connsiteY0" fmla="*/ 0 h 1074663"/>
              <a:gd name="connsiteX1" fmla="*/ 2116758 w 5038928"/>
              <a:gd name="connsiteY1" fmla="*/ 20855 h 1074663"/>
              <a:gd name="connsiteX2" fmla="*/ 2136681 w 5038928"/>
              <a:gd name="connsiteY2" fmla="*/ 402203 h 1074663"/>
              <a:gd name="connsiteX3" fmla="*/ 5012987 w 5038928"/>
              <a:gd name="connsiteY3" fmla="*/ 422206 h 1074663"/>
              <a:gd name="connsiteX4" fmla="*/ 5038928 w 5038928"/>
              <a:gd name="connsiteY4" fmla="*/ 1057900 h 1074663"/>
              <a:gd name="connsiteX5" fmla="*/ 2153314 w 5038928"/>
              <a:gd name="connsiteY5" fmla="*/ 1074663 h 1074663"/>
              <a:gd name="connsiteX6" fmla="*/ 2153056 w 5038928"/>
              <a:gd name="connsiteY6" fmla="*/ 724468 h 1074663"/>
              <a:gd name="connsiteX7" fmla="*/ 0 w 5038928"/>
              <a:gd name="connsiteY7" fmla="*/ 733645 h 1074663"/>
              <a:gd name="connsiteX8" fmla="*/ 0 w 5038928"/>
              <a:gd name="connsiteY8" fmla="*/ 0 h 1074663"/>
              <a:gd name="connsiteX0" fmla="*/ 0 w 5038928"/>
              <a:gd name="connsiteY0" fmla="*/ 0 h 1087999"/>
              <a:gd name="connsiteX1" fmla="*/ 2116758 w 5038928"/>
              <a:gd name="connsiteY1" fmla="*/ 20855 h 1087999"/>
              <a:gd name="connsiteX2" fmla="*/ 2136681 w 5038928"/>
              <a:gd name="connsiteY2" fmla="*/ 402203 h 1087999"/>
              <a:gd name="connsiteX3" fmla="*/ 5012987 w 5038928"/>
              <a:gd name="connsiteY3" fmla="*/ 422206 h 1087999"/>
              <a:gd name="connsiteX4" fmla="*/ 5038928 w 5038928"/>
              <a:gd name="connsiteY4" fmla="*/ 1057900 h 1087999"/>
              <a:gd name="connsiteX5" fmla="*/ 2166027 w 5038928"/>
              <a:gd name="connsiteY5" fmla="*/ 1087999 h 1087999"/>
              <a:gd name="connsiteX6" fmla="*/ 2153056 w 5038928"/>
              <a:gd name="connsiteY6" fmla="*/ 724468 h 1087999"/>
              <a:gd name="connsiteX7" fmla="*/ 0 w 5038928"/>
              <a:gd name="connsiteY7" fmla="*/ 733645 h 1087999"/>
              <a:gd name="connsiteX8" fmla="*/ 0 w 5038928"/>
              <a:gd name="connsiteY8" fmla="*/ 0 h 1087999"/>
              <a:gd name="connsiteX0" fmla="*/ 0 w 5038928"/>
              <a:gd name="connsiteY0" fmla="*/ 0 h 1087999"/>
              <a:gd name="connsiteX1" fmla="*/ 2148541 w 5038928"/>
              <a:gd name="connsiteY1" fmla="*/ 20855 h 1087999"/>
              <a:gd name="connsiteX2" fmla="*/ 2136681 w 5038928"/>
              <a:gd name="connsiteY2" fmla="*/ 402203 h 1087999"/>
              <a:gd name="connsiteX3" fmla="*/ 5012987 w 5038928"/>
              <a:gd name="connsiteY3" fmla="*/ 422206 h 1087999"/>
              <a:gd name="connsiteX4" fmla="*/ 5038928 w 5038928"/>
              <a:gd name="connsiteY4" fmla="*/ 1057900 h 1087999"/>
              <a:gd name="connsiteX5" fmla="*/ 2166027 w 5038928"/>
              <a:gd name="connsiteY5" fmla="*/ 1087999 h 1087999"/>
              <a:gd name="connsiteX6" fmla="*/ 2153056 w 5038928"/>
              <a:gd name="connsiteY6" fmla="*/ 724468 h 1087999"/>
              <a:gd name="connsiteX7" fmla="*/ 0 w 5038928"/>
              <a:gd name="connsiteY7" fmla="*/ 733645 h 1087999"/>
              <a:gd name="connsiteX8" fmla="*/ 0 w 5038928"/>
              <a:gd name="connsiteY8" fmla="*/ 0 h 1087999"/>
              <a:gd name="connsiteX0" fmla="*/ 0 w 5038928"/>
              <a:gd name="connsiteY0" fmla="*/ 0 h 1087999"/>
              <a:gd name="connsiteX1" fmla="*/ 2148541 w 5038928"/>
              <a:gd name="connsiteY1" fmla="*/ 20855 h 1087999"/>
              <a:gd name="connsiteX2" fmla="*/ 2155750 w 5038928"/>
              <a:gd name="connsiteY2" fmla="*/ 402203 h 1087999"/>
              <a:gd name="connsiteX3" fmla="*/ 5012987 w 5038928"/>
              <a:gd name="connsiteY3" fmla="*/ 422206 h 1087999"/>
              <a:gd name="connsiteX4" fmla="*/ 5038928 w 5038928"/>
              <a:gd name="connsiteY4" fmla="*/ 1057900 h 1087999"/>
              <a:gd name="connsiteX5" fmla="*/ 2166027 w 5038928"/>
              <a:gd name="connsiteY5" fmla="*/ 1087999 h 1087999"/>
              <a:gd name="connsiteX6" fmla="*/ 2153056 w 5038928"/>
              <a:gd name="connsiteY6" fmla="*/ 724468 h 1087999"/>
              <a:gd name="connsiteX7" fmla="*/ 0 w 5038928"/>
              <a:gd name="connsiteY7" fmla="*/ 733645 h 1087999"/>
              <a:gd name="connsiteX8" fmla="*/ 0 w 5038928"/>
              <a:gd name="connsiteY8" fmla="*/ 0 h 1087999"/>
              <a:gd name="connsiteX0" fmla="*/ 0 w 5038928"/>
              <a:gd name="connsiteY0" fmla="*/ 0 h 1087999"/>
              <a:gd name="connsiteX1" fmla="*/ 2148541 w 5038928"/>
              <a:gd name="connsiteY1" fmla="*/ 20855 h 1087999"/>
              <a:gd name="connsiteX2" fmla="*/ 2155750 w 5038928"/>
              <a:gd name="connsiteY2" fmla="*/ 402203 h 1087999"/>
              <a:gd name="connsiteX3" fmla="*/ 5012987 w 5038928"/>
              <a:gd name="connsiteY3" fmla="*/ 422206 h 1087999"/>
              <a:gd name="connsiteX4" fmla="*/ 5038928 w 5038928"/>
              <a:gd name="connsiteY4" fmla="*/ 1057900 h 1087999"/>
              <a:gd name="connsiteX5" fmla="*/ 2153314 w 5038928"/>
              <a:gd name="connsiteY5" fmla="*/ 1087999 h 1087999"/>
              <a:gd name="connsiteX6" fmla="*/ 2153056 w 5038928"/>
              <a:gd name="connsiteY6" fmla="*/ 724468 h 1087999"/>
              <a:gd name="connsiteX7" fmla="*/ 0 w 5038928"/>
              <a:gd name="connsiteY7" fmla="*/ 733645 h 1087999"/>
              <a:gd name="connsiteX8" fmla="*/ 0 w 5038928"/>
              <a:gd name="connsiteY8" fmla="*/ 0 h 1087999"/>
              <a:gd name="connsiteX0" fmla="*/ 0 w 5038928"/>
              <a:gd name="connsiteY0" fmla="*/ 0 h 1087999"/>
              <a:gd name="connsiteX1" fmla="*/ 2148541 w 5038928"/>
              <a:gd name="connsiteY1" fmla="*/ 20855 h 1087999"/>
              <a:gd name="connsiteX2" fmla="*/ 2155750 w 5038928"/>
              <a:gd name="connsiteY2" fmla="*/ 402203 h 1087999"/>
              <a:gd name="connsiteX3" fmla="*/ 5012987 w 5038928"/>
              <a:gd name="connsiteY3" fmla="*/ 422206 h 1087999"/>
              <a:gd name="connsiteX4" fmla="*/ 5038928 w 5038928"/>
              <a:gd name="connsiteY4" fmla="*/ 1057900 h 1087999"/>
              <a:gd name="connsiteX5" fmla="*/ 2153314 w 5038928"/>
              <a:gd name="connsiteY5" fmla="*/ 1087999 h 1087999"/>
              <a:gd name="connsiteX6" fmla="*/ 2146700 w 5038928"/>
              <a:gd name="connsiteY6" fmla="*/ 717800 h 1087999"/>
              <a:gd name="connsiteX7" fmla="*/ 0 w 5038928"/>
              <a:gd name="connsiteY7" fmla="*/ 733645 h 1087999"/>
              <a:gd name="connsiteX8" fmla="*/ 0 w 5038928"/>
              <a:gd name="connsiteY8" fmla="*/ 0 h 1087999"/>
              <a:gd name="connsiteX0" fmla="*/ 0 w 5038928"/>
              <a:gd name="connsiteY0" fmla="*/ 0 h 1087999"/>
              <a:gd name="connsiteX1" fmla="*/ 2148541 w 5038928"/>
              <a:gd name="connsiteY1" fmla="*/ 20855 h 1087999"/>
              <a:gd name="connsiteX2" fmla="*/ 2155750 w 5038928"/>
              <a:gd name="connsiteY2" fmla="*/ 408871 h 1087999"/>
              <a:gd name="connsiteX3" fmla="*/ 5012987 w 5038928"/>
              <a:gd name="connsiteY3" fmla="*/ 422206 h 1087999"/>
              <a:gd name="connsiteX4" fmla="*/ 5038928 w 5038928"/>
              <a:gd name="connsiteY4" fmla="*/ 1057900 h 1087999"/>
              <a:gd name="connsiteX5" fmla="*/ 2153314 w 5038928"/>
              <a:gd name="connsiteY5" fmla="*/ 1087999 h 1087999"/>
              <a:gd name="connsiteX6" fmla="*/ 2146700 w 5038928"/>
              <a:gd name="connsiteY6" fmla="*/ 717800 h 1087999"/>
              <a:gd name="connsiteX7" fmla="*/ 0 w 5038928"/>
              <a:gd name="connsiteY7" fmla="*/ 733645 h 1087999"/>
              <a:gd name="connsiteX8" fmla="*/ 0 w 5038928"/>
              <a:gd name="connsiteY8" fmla="*/ 0 h 1087999"/>
              <a:gd name="connsiteX0" fmla="*/ 0 w 5032572"/>
              <a:gd name="connsiteY0" fmla="*/ 0 h 1087999"/>
              <a:gd name="connsiteX1" fmla="*/ 2148541 w 5032572"/>
              <a:gd name="connsiteY1" fmla="*/ 20855 h 1087999"/>
              <a:gd name="connsiteX2" fmla="*/ 2155750 w 5032572"/>
              <a:gd name="connsiteY2" fmla="*/ 408871 h 1087999"/>
              <a:gd name="connsiteX3" fmla="*/ 5012987 w 5032572"/>
              <a:gd name="connsiteY3" fmla="*/ 422206 h 1087999"/>
              <a:gd name="connsiteX4" fmla="*/ 5032572 w 5032572"/>
              <a:gd name="connsiteY4" fmla="*/ 1084572 h 1087999"/>
              <a:gd name="connsiteX5" fmla="*/ 2153314 w 5032572"/>
              <a:gd name="connsiteY5" fmla="*/ 1087999 h 1087999"/>
              <a:gd name="connsiteX6" fmla="*/ 2146700 w 5032572"/>
              <a:gd name="connsiteY6" fmla="*/ 717800 h 1087999"/>
              <a:gd name="connsiteX7" fmla="*/ 0 w 5032572"/>
              <a:gd name="connsiteY7" fmla="*/ 733645 h 1087999"/>
              <a:gd name="connsiteX8" fmla="*/ 0 w 5032572"/>
              <a:gd name="connsiteY8" fmla="*/ 0 h 108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2572" h="1087999">
                <a:moveTo>
                  <a:pt x="0" y="0"/>
                </a:moveTo>
                <a:lnTo>
                  <a:pt x="2148541" y="20855"/>
                </a:lnTo>
                <a:lnTo>
                  <a:pt x="2155750" y="408871"/>
                </a:lnTo>
                <a:lnTo>
                  <a:pt x="5012987" y="422206"/>
                </a:lnTo>
                <a:lnTo>
                  <a:pt x="5032572" y="1084572"/>
                </a:lnTo>
                <a:lnTo>
                  <a:pt x="2153314" y="1087999"/>
                </a:lnTo>
                <a:cubicBezTo>
                  <a:pt x="2155476" y="878314"/>
                  <a:pt x="2144538" y="927485"/>
                  <a:pt x="2146700" y="717800"/>
                </a:cubicBezTo>
                <a:lnTo>
                  <a:pt x="0" y="733645"/>
                </a:lnTo>
                <a:lnTo>
                  <a:pt x="0" y="0"/>
                </a:lnTo>
                <a:close/>
              </a:path>
            </a:pathLst>
          </a:custGeom>
          <a:noFill/>
          <a:ln w="12700" cap="rnd" cmpd="sng" algn="ctr">
            <a:solidFill>
              <a:srgbClr val="E8235C"/>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85" name="Rectangle 84">
            <a:extLst>
              <a:ext uri="{FF2B5EF4-FFF2-40B4-BE49-F238E27FC236}">
                <a16:creationId xmlns:a16="http://schemas.microsoft.com/office/drawing/2014/main" id="{603D12FD-8B11-4FC6-8054-4ACED247ECE9}"/>
              </a:ext>
            </a:extLst>
          </p:cNvPr>
          <p:cNvSpPr/>
          <p:nvPr/>
        </p:nvSpPr>
        <p:spPr>
          <a:xfrm>
            <a:off x="6572422" y="60685"/>
            <a:ext cx="2535160" cy="183010"/>
          </a:xfrm>
          <a:prstGeom prst="rect">
            <a:avLst/>
          </a:prstGeom>
          <a:noFill/>
          <a:ln w="12700" cap="rnd" cmpd="sng" algn="ctr">
            <a:solidFill>
              <a:srgbClr val="E8235C"/>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E8235C"/>
                </a:solidFill>
              </a:rPr>
              <a:t>MVP focus</a:t>
            </a:r>
          </a:p>
        </p:txBody>
      </p:sp>
      <p:graphicFrame>
        <p:nvGraphicFramePr>
          <p:cNvPr id="8" name="Table 7">
            <a:extLst>
              <a:ext uri="{FF2B5EF4-FFF2-40B4-BE49-F238E27FC236}">
                <a16:creationId xmlns:a16="http://schemas.microsoft.com/office/drawing/2014/main" id="{C34E7F23-419D-4B97-A9AF-89D27CC20B55}"/>
              </a:ext>
            </a:extLst>
          </p:cNvPr>
          <p:cNvGraphicFramePr>
            <a:graphicFrameLocks noGrp="1"/>
          </p:cNvGraphicFramePr>
          <p:nvPr>
            <p:extLst/>
          </p:nvPr>
        </p:nvGraphicFramePr>
        <p:xfrm>
          <a:off x="322263" y="1027624"/>
          <a:ext cx="2428697" cy="3682472"/>
        </p:xfrm>
        <a:graphic>
          <a:graphicData uri="http://schemas.openxmlformats.org/drawingml/2006/table">
            <a:tbl>
              <a:tblPr firstRow="1">
                <a:tableStyleId>{2D5ABB26-0587-4C30-8999-92F81FD0307C}</a:tableStyleId>
              </a:tblPr>
              <a:tblGrid>
                <a:gridCol w="2428697">
                  <a:extLst>
                    <a:ext uri="{9D8B030D-6E8A-4147-A177-3AD203B41FA5}">
                      <a16:colId xmlns:a16="http://schemas.microsoft.com/office/drawing/2014/main" val="2808714232"/>
                    </a:ext>
                  </a:extLst>
                </a:gridCol>
              </a:tblGrid>
              <a:tr h="356677">
                <a:tc>
                  <a:txBody>
                    <a:bodyPr/>
                    <a:lstStyle/>
                    <a:p>
                      <a:pPr lvl="1"/>
                      <a:r>
                        <a:rPr lang="en-US" sz="1000" b="1" i="0" u="none" dirty="0">
                          <a:solidFill>
                            <a:srgbClr val="00148C"/>
                          </a:solidFill>
                          <a:latin typeface="Arial" panose="020B0604020202020204" pitchFamily="34" charset="0"/>
                        </a:rPr>
                        <a:t>One Integrated Plan</a:t>
                      </a:r>
                    </a:p>
                  </a:txBody>
                  <a:tcPr marL="0" marR="54000" marT="54864" marB="54864">
                    <a:lnT w="9525">
                      <a:solidFill>
                        <a:srgbClr val="9A9A9A">
                          <a:lumMod val="100000"/>
                        </a:srgbClr>
                      </a:solidFill>
                      <a:prstDash val="soli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536049732"/>
                  </a:ext>
                </a:extLst>
              </a:tr>
              <a:tr h="356677">
                <a:tc>
                  <a:txBody>
                    <a:bodyPr/>
                    <a:lstStyle/>
                    <a:p>
                      <a:pPr lvl="1"/>
                      <a:r>
                        <a:rPr lang="en-US" sz="1000" b="1" i="0" u="none" dirty="0">
                          <a:solidFill>
                            <a:srgbClr val="00148C"/>
                          </a:solidFill>
                          <a:latin typeface="Arial" panose="020B0604020202020204" pitchFamily="34" charset="0"/>
                        </a:rPr>
                        <a:t>Performance modelling</a:t>
                      </a:r>
                    </a:p>
                  </a:txBody>
                  <a:tcPr marL="0" marR="54000" marT="54864" marB="54864">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819783809"/>
                  </a:ext>
                </a:extLst>
              </a:tr>
              <a:tr h="356677">
                <a:tc>
                  <a:txBody>
                    <a:bodyPr/>
                    <a:lstStyle/>
                    <a:p>
                      <a:pPr lvl="1"/>
                      <a:r>
                        <a:rPr lang="en-US" sz="1000" b="1" i="0" u="none" dirty="0">
                          <a:solidFill>
                            <a:srgbClr val="00148C"/>
                          </a:solidFill>
                          <a:latin typeface="Arial" panose="020B0604020202020204" pitchFamily="34" charset="0"/>
                        </a:rPr>
                        <a:t>Project Creator &amp; predictor</a:t>
                      </a:r>
                    </a:p>
                  </a:txBody>
                  <a:tcPr marL="0" marR="54000" marT="54864" marB="54864">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632761402"/>
                  </a:ext>
                </a:extLst>
              </a:tr>
              <a:tr h="356677">
                <a:tc>
                  <a:txBody>
                    <a:bodyPr/>
                    <a:lstStyle/>
                    <a:p>
                      <a:pPr lvl="1"/>
                      <a:r>
                        <a:rPr lang="en-US" sz="1000" b="1" i="0" u="none" dirty="0">
                          <a:solidFill>
                            <a:srgbClr val="00148C"/>
                          </a:solidFill>
                          <a:latin typeface="Arial" panose="020B0604020202020204" pitchFamily="34" charset="0"/>
                        </a:rPr>
                        <a:t>Plan Optimizer</a:t>
                      </a:r>
                    </a:p>
                  </a:txBody>
                  <a:tcPr marL="0" marR="54000" marT="54864" marB="54864">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2595830873"/>
                  </a:ext>
                </a:extLst>
              </a:tr>
              <a:tr h="397516">
                <a:tc>
                  <a:txBody>
                    <a:bodyPr/>
                    <a:lstStyle/>
                    <a:p>
                      <a:pPr lvl="1"/>
                      <a:r>
                        <a:rPr lang="en-US" sz="1000" b="1" i="0" u="none" dirty="0">
                          <a:solidFill>
                            <a:srgbClr val="D0D0D0"/>
                          </a:solidFill>
                          <a:latin typeface="Arial" panose="020B0604020202020204" pitchFamily="34" charset="0"/>
                        </a:rPr>
                        <a:t>Strategic Resource &amp; materials planning</a:t>
                      </a:r>
                    </a:p>
                  </a:txBody>
                  <a:tcPr marL="0" marR="54000" marT="54864" marB="54864">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073340836"/>
                  </a:ext>
                </a:extLst>
              </a:tr>
              <a:tr h="397516">
                <a:tc>
                  <a:txBody>
                    <a:bodyPr/>
                    <a:lstStyle/>
                    <a:p>
                      <a:pPr lvl="1"/>
                      <a:r>
                        <a:rPr lang="en-US" sz="1000" b="1" i="0" u="none" dirty="0">
                          <a:solidFill>
                            <a:srgbClr val="D0D0D0"/>
                          </a:solidFill>
                          <a:latin typeface="Arial" panose="020B0604020202020204" pitchFamily="34" charset="0"/>
                        </a:rPr>
                        <a:t>Budgeting &amp; financial forecasting portal</a:t>
                      </a:r>
                    </a:p>
                  </a:txBody>
                  <a:tcPr marL="0" marR="54000" marT="54864" marB="54864">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121346104"/>
                  </a:ext>
                </a:extLst>
              </a:tr>
              <a:tr h="356677">
                <a:tc>
                  <a:txBody>
                    <a:bodyPr/>
                    <a:lstStyle/>
                    <a:p>
                      <a:pPr lvl="1"/>
                      <a:r>
                        <a:rPr lang="en-US" sz="1000" b="1" i="0" u="none" dirty="0">
                          <a:solidFill>
                            <a:srgbClr val="D0D0D0"/>
                          </a:solidFill>
                          <a:latin typeface="Arial" panose="020B0604020202020204" pitchFamily="34" charset="0"/>
                        </a:rPr>
                        <a:t>Enterprise workflow manager</a:t>
                      </a:r>
                    </a:p>
                  </a:txBody>
                  <a:tcPr marL="0" marR="54000" marT="54864" marB="54864">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2952455703"/>
                  </a:ext>
                </a:extLst>
              </a:tr>
              <a:tr h="356677">
                <a:tc>
                  <a:txBody>
                    <a:bodyPr/>
                    <a:lstStyle/>
                    <a:p>
                      <a:pPr lvl="1"/>
                      <a:r>
                        <a:rPr lang="en-US" sz="1000" b="1" i="0" u="none" dirty="0">
                          <a:solidFill>
                            <a:srgbClr val="D0D0D0"/>
                          </a:solidFill>
                          <a:latin typeface="Arial" panose="020B0604020202020204" pitchFamily="34" charset="0"/>
                        </a:rPr>
                        <a:t>Unified data environment</a:t>
                      </a:r>
                    </a:p>
                  </a:txBody>
                  <a:tcPr marL="0" marR="54000" marT="54864" marB="54864">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2682555075"/>
                  </a:ext>
                </a:extLst>
              </a:tr>
              <a:tr h="356677">
                <a:tc>
                  <a:txBody>
                    <a:bodyPr/>
                    <a:lstStyle/>
                    <a:p>
                      <a:pPr lvl="1"/>
                      <a:r>
                        <a:rPr lang="en-US" sz="1000" b="1" i="0" u="none" dirty="0">
                          <a:solidFill>
                            <a:srgbClr val="D0D0D0"/>
                          </a:solidFill>
                          <a:latin typeface="Arial" panose="020B0604020202020204" pitchFamily="34" charset="0"/>
                        </a:rPr>
                        <a:t>Plan execution dashboard</a:t>
                      </a:r>
                    </a:p>
                  </a:txBody>
                  <a:tcPr marL="0" marR="54000" marT="54864" marB="54864">
                    <a:lnT w="3175" cap="flat" cmpd="sng" algn="ctr">
                      <a:solidFill>
                        <a:schemeClr val="tx1"/>
                      </a:solidFill>
                      <a:prstDash val="dash"/>
                      <a:round/>
                      <a:headEnd type="none" w="med" len="med"/>
                      <a:tailEnd type="none" w="med" len="med"/>
                    </a:lnT>
                    <a:lnB w="3175" cap="flat" cmpd="sng" algn="ctr">
                      <a:solidFill>
                        <a:schemeClr val="tx1"/>
                      </a:solidFill>
                      <a:prstDash val="dash"/>
                      <a:round/>
                      <a:headEnd type="none" w="med" len="med"/>
                      <a:tailEnd type="none" w="med" len="med"/>
                    </a:lnB>
                  </a:tcPr>
                </a:tc>
                <a:extLst>
                  <a:ext uri="{0D108BD9-81ED-4DB2-BD59-A6C34878D82A}">
                    <a16:rowId xmlns:a16="http://schemas.microsoft.com/office/drawing/2014/main" val="2609265835"/>
                  </a:ext>
                </a:extLst>
              </a:tr>
              <a:tr h="356677">
                <a:tc>
                  <a:txBody>
                    <a:bodyPr/>
                    <a:lstStyle/>
                    <a:p>
                      <a:pPr lvl="1"/>
                      <a:r>
                        <a:rPr lang="en-US" sz="1000" b="1" i="0" u="none" dirty="0">
                          <a:solidFill>
                            <a:srgbClr val="D0D0D0"/>
                          </a:solidFill>
                          <a:latin typeface="Arial" panose="020B0604020202020204" pitchFamily="34" charset="0"/>
                        </a:rPr>
                        <a:t>Dynamic Plan update engine</a:t>
                      </a:r>
                    </a:p>
                  </a:txBody>
                  <a:tcPr marL="0" marR="54000" marT="54864" marB="54864">
                    <a:lnT w="3175" cap="flat" cmpd="sng" algn="ctr">
                      <a:solidFill>
                        <a:schemeClr val="tx1"/>
                      </a:solidFill>
                      <a:prstDash val="dash"/>
                      <a:round/>
                      <a:headEnd type="none" w="med" len="med"/>
                      <a:tailEnd type="none" w="med" len="med"/>
                    </a:lnT>
                    <a:lnB>
                      <a:noFill/>
                    </a:lnB>
                  </a:tcPr>
                </a:tc>
                <a:extLst>
                  <a:ext uri="{0D108BD9-81ED-4DB2-BD59-A6C34878D82A}">
                    <a16:rowId xmlns:a16="http://schemas.microsoft.com/office/drawing/2014/main" val="1304920277"/>
                  </a:ext>
                </a:extLst>
              </a:tr>
            </a:tbl>
          </a:graphicData>
        </a:graphic>
      </p:graphicFrame>
      <p:grpSp>
        <p:nvGrpSpPr>
          <p:cNvPr id="68" name="Group 67">
            <a:extLst>
              <a:ext uri="{FF2B5EF4-FFF2-40B4-BE49-F238E27FC236}">
                <a16:creationId xmlns:a16="http://schemas.microsoft.com/office/drawing/2014/main" id="{E4DEF303-FD52-48C0-A5BB-ACB0268EE626}"/>
              </a:ext>
            </a:extLst>
          </p:cNvPr>
          <p:cNvGrpSpPr>
            <a:grpSpLocks noChangeAspect="1"/>
          </p:cNvGrpSpPr>
          <p:nvPr/>
        </p:nvGrpSpPr>
        <p:grpSpPr>
          <a:xfrm>
            <a:off x="358361" y="1442019"/>
            <a:ext cx="241472" cy="241240"/>
            <a:chOff x="6464300" y="2606675"/>
            <a:chExt cx="1646238" cy="1644650"/>
          </a:xfrm>
        </p:grpSpPr>
        <p:sp>
          <p:nvSpPr>
            <p:cNvPr id="70" name="AutoShape 15">
              <a:extLst>
                <a:ext uri="{FF2B5EF4-FFF2-40B4-BE49-F238E27FC236}">
                  <a16:creationId xmlns:a16="http://schemas.microsoft.com/office/drawing/2014/main" id="{80862EF8-8C30-4E57-80B8-36146931B727}"/>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860" tIns="11430" rIns="22860" bIns="11430" numCol="1" anchor="t" anchorCtr="0" compatLnSpc="1">
              <a:prstTxWarp prst="textNoShape">
                <a:avLst/>
              </a:prstTxWarp>
            </a:bodyPr>
            <a:lstStyle/>
            <a:p>
              <a:endParaRPr lang="en-US" dirty="0"/>
            </a:p>
          </p:txBody>
        </p:sp>
        <p:grpSp>
          <p:nvGrpSpPr>
            <p:cNvPr id="80" name="Group 79">
              <a:extLst>
                <a:ext uri="{FF2B5EF4-FFF2-40B4-BE49-F238E27FC236}">
                  <a16:creationId xmlns:a16="http://schemas.microsoft.com/office/drawing/2014/main" id="{BCEF3DCE-3394-4741-87C7-2DDBE2B8F643}"/>
                </a:ext>
              </a:extLst>
            </p:cNvPr>
            <p:cNvGrpSpPr/>
            <p:nvPr/>
          </p:nvGrpSpPr>
          <p:grpSpPr>
            <a:xfrm>
              <a:off x="6635750" y="2963862"/>
              <a:ext cx="1367015" cy="1238250"/>
              <a:chOff x="6635750" y="2963862"/>
              <a:chExt cx="1367015" cy="1238250"/>
            </a:xfrm>
          </p:grpSpPr>
          <p:sp>
            <p:nvSpPr>
              <p:cNvPr id="86" name="Freeform 10">
                <a:extLst>
                  <a:ext uri="{FF2B5EF4-FFF2-40B4-BE49-F238E27FC236}">
                    <a16:creationId xmlns:a16="http://schemas.microsoft.com/office/drawing/2014/main" id="{60865D5E-9318-4586-88EE-4C52F2B9F751}"/>
                  </a:ext>
                </a:extLst>
              </p:cNvPr>
              <p:cNvSpPr>
                <a:spLocks/>
              </p:cNvSpPr>
              <p:nvPr/>
            </p:nvSpPr>
            <p:spPr bwMode="auto">
              <a:xfrm>
                <a:off x="6635750" y="2963862"/>
                <a:ext cx="1367015" cy="1238250"/>
              </a:xfrm>
              <a:custGeom>
                <a:avLst/>
                <a:gdLst>
                  <a:gd name="connsiteX0" fmla="*/ 1124567 w 1367015"/>
                  <a:gd name="connsiteY0" fmla="*/ 922337 h 1238250"/>
                  <a:gd name="connsiteX1" fmla="*/ 1113855 w 1367015"/>
                  <a:gd name="connsiteY1" fmla="*/ 931647 h 1238250"/>
                  <a:gd name="connsiteX2" fmla="*/ 1058863 w 1367015"/>
                  <a:gd name="connsiteY2" fmla="*/ 985360 h 1238250"/>
                  <a:gd name="connsiteX3" fmla="*/ 1269544 w 1367015"/>
                  <a:gd name="connsiteY3" fmla="*/ 1205939 h 1238250"/>
                  <a:gd name="connsiteX4" fmla="*/ 1282399 w 1367015"/>
                  <a:gd name="connsiteY4" fmla="*/ 1205939 h 1238250"/>
                  <a:gd name="connsiteX5" fmla="*/ 1313109 w 1367015"/>
                  <a:gd name="connsiteY5" fmla="*/ 1185886 h 1238250"/>
                  <a:gd name="connsiteX6" fmla="*/ 1333820 w 1367015"/>
                  <a:gd name="connsiteY6" fmla="*/ 1155807 h 1238250"/>
                  <a:gd name="connsiteX7" fmla="*/ 1335248 w 1367015"/>
                  <a:gd name="connsiteY7" fmla="*/ 1142916 h 1238250"/>
                  <a:gd name="connsiteX8" fmla="*/ 1133851 w 1367015"/>
                  <a:gd name="connsiteY8" fmla="*/ 931647 h 1238250"/>
                  <a:gd name="connsiteX9" fmla="*/ 1124567 w 1367015"/>
                  <a:gd name="connsiteY9" fmla="*/ 922337 h 1238250"/>
                  <a:gd name="connsiteX10" fmla="*/ 925229 w 1367015"/>
                  <a:gd name="connsiteY10" fmla="*/ 906462 h 1238250"/>
                  <a:gd name="connsiteX11" fmla="*/ 949325 w 1367015"/>
                  <a:gd name="connsiteY11" fmla="*/ 931862 h 1238250"/>
                  <a:gd name="connsiteX12" fmla="*/ 869950 w 1367015"/>
                  <a:gd name="connsiteY12" fmla="*/ 931862 h 1238250"/>
                  <a:gd name="connsiteX13" fmla="*/ 925229 w 1367015"/>
                  <a:gd name="connsiteY13" fmla="*/ 906462 h 1238250"/>
                  <a:gd name="connsiteX14" fmla="*/ 1124927 w 1367015"/>
                  <a:gd name="connsiteY14" fmla="*/ 884237 h 1238250"/>
                  <a:gd name="connsiteX15" fmla="*/ 1135645 w 1367015"/>
                  <a:gd name="connsiteY15" fmla="*/ 889243 h 1238250"/>
                  <a:gd name="connsiteX16" fmla="*/ 1146363 w 1367015"/>
                  <a:gd name="connsiteY16" fmla="*/ 900686 h 1238250"/>
                  <a:gd name="connsiteX17" fmla="*/ 1176374 w 1367015"/>
                  <a:gd name="connsiteY17" fmla="*/ 932154 h 1238250"/>
                  <a:gd name="connsiteX18" fmla="*/ 1357152 w 1367015"/>
                  <a:gd name="connsiteY18" fmla="*/ 1121676 h 1238250"/>
                  <a:gd name="connsiteX19" fmla="*/ 1363582 w 1367015"/>
                  <a:gd name="connsiteY19" fmla="*/ 1166017 h 1238250"/>
                  <a:gd name="connsiteX20" fmla="*/ 1335001 w 1367015"/>
                  <a:gd name="connsiteY20" fmla="*/ 1208928 h 1238250"/>
                  <a:gd name="connsiteX21" fmla="*/ 1290700 w 1367015"/>
                  <a:gd name="connsiteY21" fmla="*/ 1236105 h 1238250"/>
                  <a:gd name="connsiteX22" fmla="*/ 1273551 w 1367015"/>
                  <a:gd name="connsiteY22" fmla="*/ 1238250 h 1238250"/>
                  <a:gd name="connsiteX23" fmla="*/ 1246398 w 1367015"/>
                  <a:gd name="connsiteY23" fmla="*/ 1227522 h 1238250"/>
                  <a:gd name="connsiteX24" fmla="*/ 1024892 w 1367015"/>
                  <a:gd name="connsiteY24" fmla="*/ 996520 h 1238250"/>
                  <a:gd name="connsiteX25" fmla="*/ 1025606 w 1367015"/>
                  <a:gd name="connsiteY25" fmla="*/ 974350 h 1238250"/>
                  <a:gd name="connsiteX26" fmla="*/ 1068478 w 1367015"/>
                  <a:gd name="connsiteY26" fmla="*/ 932154 h 1238250"/>
                  <a:gd name="connsiteX27" fmla="*/ 1076338 w 1367015"/>
                  <a:gd name="connsiteY27" fmla="*/ 925002 h 1238250"/>
                  <a:gd name="connsiteX28" fmla="*/ 1100633 w 1367015"/>
                  <a:gd name="connsiteY28" fmla="*/ 900686 h 1238250"/>
                  <a:gd name="connsiteX29" fmla="*/ 1104205 w 1367015"/>
                  <a:gd name="connsiteY29" fmla="*/ 897826 h 1238250"/>
                  <a:gd name="connsiteX30" fmla="*/ 1113494 w 1367015"/>
                  <a:gd name="connsiteY30" fmla="*/ 889243 h 1238250"/>
                  <a:gd name="connsiteX31" fmla="*/ 1124927 w 1367015"/>
                  <a:gd name="connsiteY31" fmla="*/ 884237 h 1238250"/>
                  <a:gd name="connsiteX32" fmla="*/ 346518 w 1367015"/>
                  <a:gd name="connsiteY32" fmla="*/ 565150 h 1238250"/>
                  <a:gd name="connsiteX33" fmla="*/ 306388 w 1367015"/>
                  <a:gd name="connsiteY33" fmla="*/ 606784 h 1238250"/>
                  <a:gd name="connsiteX34" fmla="*/ 306388 w 1367015"/>
                  <a:gd name="connsiteY34" fmla="*/ 608938 h 1238250"/>
                  <a:gd name="connsiteX35" fmla="*/ 319765 w 1367015"/>
                  <a:gd name="connsiteY35" fmla="*/ 636933 h 1238250"/>
                  <a:gd name="connsiteX36" fmla="*/ 346518 w 1367015"/>
                  <a:gd name="connsiteY36" fmla="*/ 647700 h 1238250"/>
                  <a:gd name="connsiteX37" fmla="*/ 387351 w 1367015"/>
                  <a:gd name="connsiteY37" fmla="*/ 606784 h 1238250"/>
                  <a:gd name="connsiteX38" fmla="*/ 383127 w 1367015"/>
                  <a:gd name="connsiteY38" fmla="*/ 588838 h 1238250"/>
                  <a:gd name="connsiteX39" fmla="*/ 360598 w 1367015"/>
                  <a:gd name="connsiteY39" fmla="*/ 568021 h 1238250"/>
                  <a:gd name="connsiteX40" fmla="*/ 346518 w 1367015"/>
                  <a:gd name="connsiteY40" fmla="*/ 565150 h 1238250"/>
                  <a:gd name="connsiteX41" fmla="*/ 760846 w 1367015"/>
                  <a:gd name="connsiteY41" fmla="*/ 492125 h 1238250"/>
                  <a:gd name="connsiteX42" fmla="*/ 735591 w 1367015"/>
                  <a:gd name="connsiteY42" fmla="*/ 499181 h 1238250"/>
                  <a:gd name="connsiteX43" fmla="*/ 710335 w 1367015"/>
                  <a:gd name="connsiteY43" fmla="*/ 535164 h 1238250"/>
                  <a:gd name="connsiteX44" fmla="*/ 709613 w 1367015"/>
                  <a:gd name="connsiteY44" fmla="*/ 542925 h 1238250"/>
                  <a:gd name="connsiteX45" fmla="*/ 760846 w 1367015"/>
                  <a:gd name="connsiteY45" fmla="*/ 593725 h 1238250"/>
                  <a:gd name="connsiteX46" fmla="*/ 767341 w 1367015"/>
                  <a:gd name="connsiteY46" fmla="*/ 593725 h 1238250"/>
                  <a:gd name="connsiteX47" fmla="*/ 804864 w 1367015"/>
                  <a:gd name="connsiteY47" fmla="*/ 570442 h 1238250"/>
                  <a:gd name="connsiteX48" fmla="*/ 812801 w 1367015"/>
                  <a:gd name="connsiteY48" fmla="*/ 542925 h 1238250"/>
                  <a:gd name="connsiteX49" fmla="*/ 812801 w 1367015"/>
                  <a:gd name="connsiteY49" fmla="*/ 539397 h 1238250"/>
                  <a:gd name="connsiteX50" fmla="*/ 768062 w 1367015"/>
                  <a:gd name="connsiteY50" fmla="*/ 492831 h 1238250"/>
                  <a:gd name="connsiteX51" fmla="*/ 760846 w 1367015"/>
                  <a:gd name="connsiteY51" fmla="*/ 492125 h 1238250"/>
                  <a:gd name="connsiteX52" fmla="*/ 891455 w 1367015"/>
                  <a:gd name="connsiteY52" fmla="*/ 415925 h 1238250"/>
                  <a:gd name="connsiteX53" fmla="*/ 915035 w 1367015"/>
                  <a:gd name="connsiteY53" fmla="*/ 434485 h 1238250"/>
                  <a:gd name="connsiteX54" fmla="*/ 920751 w 1367015"/>
                  <a:gd name="connsiteY54" fmla="*/ 439482 h 1238250"/>
                  <a:gd name="connsiteX55" fmla="*/ 877164 w 1367015"/>
                  <a:gd name="connsiteY55" fmla="*/ 474460 h 1238250"/>
                  <a:gd name="connsiteX56" fmla="*/ 850012 w 1367015"/>
                  <a:gd name="connsiteY56" fmla="*/ 496589 h 1238250"/>
                  <a:gd name="connsiteX57" fmla="*/ 838579 w 1367015"/>
                  <a:gd name="connsiteY57" fmla="*/ 505155 h 1238250"/>
                  <a:gd name="connsiteX58" fmla="*/ 844296 w 1367015"/>
                  <a:gd name="connsiteY58" fmla="*/ 519432 h 1238250"/>
                  <a:gd name="connsiteX59" fmla="*/ 847154 w 1367015"/>
                  <a:gd name="connsiteY59" fmla="*/ 542989 h 1238250"/>
                  <a:gd name="connsiteX60" fmla="*/ 845725 w 1367015"/>
                  <a:gd name="connsiteY60" fmla="*/ 561549 h 1238250"/>
                  <a:gd name="connsiteX61" fmla="*/ 824289 w 1367015"/>
                  <a:gd name="connsiteY61" fmla="*/ 601524 h 1238250"/>
                  <a:gd name="connsiteX62" fmla="*/ 761409 w 1367015"/>
                  <a:gd name="connsiteY62" fmla="*/ 628650 h 1238250"/>
                  <a:gd name="connsiteX63" fmla="*/ 676379 w 1367015"/>
                  <a:gd name="connsiteY63" fmla="*/ 542989 h 1238250"/>
                  <a:gd name="connsiteX64" fmla="*/ 678523 w 1367015"/>
                  <a:gd name="connsiteY64" fmla="*/ 523715 h 1238250"/>
                  <a:gd name="connsiteX65" fmla="*/ 582775 w 1367015"/>
                  <a:gd name="connsiteY65" fmla="*/ 477316 h 1238250"/>
                  <a:gd name="connsiteX66" fmla="*/ 569913 w 1367015"/>
                  <a:gd name="connsiteY66" fmla="*/ 470891 h 1238250"/>
                  <a:gd name="connsiteX67" fmla="*/ 594208 w 1367015"/>
                  <a:gd name="connsiteY67" fmla="*/ 441623 h 1238250"/>
                  <a:gd name="connsiteX68" fmla="*/ 694957 w 1367015"/>
                  <a:gd name="connsiteY68" fmla="*/ 490165 h 1238250"/>
                  <a:gd name="connsiteX69" fmla="*/ 715679 w 1367015"/>
                  <a:gd name="connsiteY69" fmla="*/ 470891 h 1238250"/>
                  <a:gd name="connsiteX70" fmla="*/ 761409 w 1367015"/>
                  <a:gd name="connsiteY70" fmla="*/ 457328 h 1238250"/>
                  <a:gd name="connsiteX71" fmla="*/ 789991 w 1367015"/>
                  <a:gd name="connsiteY71" fmla="*/ 462325 h 1238250"/>
                  <a:gd name="connsiteX72" fmla="*/ 815714 w 1367015"/>
                  <a:gd name="connsiteY72" fmla="*/ 476602 h 1238250"/>
                  <a:gd name="connsiteX73" fmla="*/ 831434 w 1367015"/>
                  <a:gd name="connsiteY73" fmla="*/ 464466 h 1238250"/>
                  <a:gd name="connsiteX74" fmla="*/ 891455 w 1367015"/>
                  <a:gd name="connsiteY74" fmla="*/ 415925 h 1238250"/>
                  <a:gd name="connsiteX75" fmla="*/ 772661 w 1367015"/>
                  <a:gd name="connsiteY75" fmla="*/ 346605 h 1238250"/>
                  <a:gd name="connsiteX76" fmla="*/ 628158 w 1367015"/>
                  <a:gd name="connsiteY76" fmla="*/ 379415 h 1238250"/>
                  <a:gd name="connsiteX77" fmla="*/ 571784 w 1367015"/>
                  <a:gd name="connsiteY77" fmla="*/ 420783 h 1238250"/>
                  <a:gd name="connsiteX78" fmla="*/ 546809 w 1367015"/>
                  <a:gd name="connsiteY78" fmla="*/ 449314 h 1238250"/>
                  <a:gd name="connsiteX79" fmla="*/ 524687 w 1367015"/>
                  <a:gd name="connsiteY79" fmla="*/ 482123 h 1238250"/>
                  <a:gd name="connsiteX80" fmla="*/ 564648 w 1367015"/>
                  <a:gd name="connsiteY80" fmla="*/ 800235 h 1238250"/>
                  <a:gd name="connsiteX81" fmla="*/ 678110 w 1367015"/>
                  <a:gd name="connsiteY81" fmla="*/ 869420 h 1238250"/>
                  <a:gd name="connsiteX82" fmla="*/ 837955 w 1367015"/>
                  <a:gd name="connsiteY82" fmla="*/ 869420 h 1238250"/>
                  <a:gd name="connsiteX83" fmla="*/ 921445 w 1367015"/>
                  <a:gd name="connsiteY83" fmla="*/ 826625 h 1238250"/>
                  <a:gd name="connsiteX84" fmla="*/ 944280 w 1367015"/>
                  <a:gd name="connsiteY84" fmla="*/ 807367 h 1238250"/>
                  <a:gd name="connsiteX85" fmla="*/ 967115 w 1367015"/>
                  <a:gd name="connsiteY85" fmla="*/ 783117 h 1238250"/>
                  <a:gd name="connsiteX86" fmla="*/ 959979 w 1367015"/>
                  <a:gd name="connsiteY86" fmla="*/ 437902 h 1238250"/>
                  <a:gd name="connsiteX87" fmla="*/ 951416 w 1367015"/>
                  <a:gd name="connsiteY87" fmla="*/ 427916 h 1238250"/>
                  <a:gd name="connsiteX88" fmla="*/ 937858 w 1367015"/>
                  <a:gd name="connsiteY88" fmla="*/ 415791 h 1238250"/>
                  <a:gd name="connsiteX89" fmla="*/ 912882 w 1367015"/>
                  <a:gd name="connsiteY89" fmla="*/ 395106 h 1238250"/>
                  <a:gd name="connsiteX90" fmla="*/ 772661 w 1367015"/>
                  <a:gd name="connsiteY90" fmla="*/ 346605 h 1238250"/>
                  <a:gd name="connsiteX91" fmla="*/ 785477 w 1367015"/>
                  <a:gd name="connsiteY91" fmla="*/ 308032 h 1238250"/>
                  <a:gd name="connsiteX92" fmla="*/ 945296 w 1367015"/>
                  <a:gd name="connsiteY92" fmla="*/ 370115 h 1238250"/>
                  <a:gd name="connsiteX93" fmla="*/ 969609 w 1367015"/>
                  <a:gd name="connsiteY93" fmla="*/ 390809 h 1238250"/>
                  <a:gd name="connsiteX94" fmla="*/ 980335 w 1367015"/>
                  <a:gd name="connsiteY94" fmla="*/ 400799 h 1238250"/>
                  <a:gd name="connsiteX95" fmla="*/ 991061 w 1367015"/>
                  <a:gd name="connsiteY95" fmla="*/ 413644 h 1238250"/>
                  <a:gd name="connsiteX96" fmla="*/ 1008223 w 1367015"/>
                  <a:gd name="connsiteY96" fmla="*/ 791852 h 1238250"/>
                  <a:gd name="connsiteX97" fmla="*/ 1080445 w 1367015"/>
                  <a:gd name="connsiteY97" fmla="*/ 866780 h 1238250"/>
                  <a:gd name="connsiteX98" fmla="*/ 1081875 w 1367015"/>
                  <a:gd name="connsiteY98" fmla="*/ 868921 h 1238250"/>
                  <a:gd name="connsiteX99" fmla="*/ 1081875 w 1367015"/>
                  <a:gd name="connsiteY99" fmla="*/ 876770 h 1238250"/>
                  <a:gd name="connsiteX100" fmla="*/ 1056848 w 1367015"/>
                  <a:gd name="connsiteY100" fmla="*/ 900319 h 1238250"/>
                  <a:gd name="connsiteX101" fmla="*/ 1055418 w 1367015"/>
                  <a:gd name="connsiteY101" fmla="*/ 901746 h 1238250"/>
                  <a:gd name="connsiteX102" fmla="*/ 1023954 w 1367015"/>
                  <a:gd name="connsiteY102" fmla="*/ 931717 h 1238250"/>
                  <a:gd name="connsiteX103" fmla="*/ 1014658 w 1367015"/>
                  <a:gd name="connsiteY103" fmla="*/ 940994 h 1238250"/>
                  <a:gd name="connsiteX104" fmla="*/ 1003217 w 1367015"/>
                  <a:gd name="connsiteY104" fmla="*/ 940994 h 1238250"/>
                  <a:gd name="connsiteX105" fmla="*/ 993921 w 1367015"/>
                  <a:gd name="connsiteY105" fmla="*/ 931717 h 1238250"/>
                  <a:gd name="connsiteX106" fmla="*/ 963888 w 1367015"/>
                  <a:gd name="connsiteY106" fmla="*/ 900319 h 1238250"/>
                  <a:gd name="connsiteX107" fmla="*/ 933140 w 1367015"/>
                  <a:gd name="connsiteY107" fmla="*/ 868921 h 1238250"/>
                  <a:gd name="connsiteX108" fmla="*/ 930995 w 1367015"/>
                  <a:gd name="connsiteY108" fmla="*/ 866780 h 1238250"/>
                  <a:gd name="connsiteX109" fmla="*/ 926704 w 1367015"/>
                  <a:gd name="connsiteY109" fmla="*/ 868921 h 1238250"/>
                  <a:gd name="connsiteX110" fmla="*/ 864493 w 1367015"/>
                  <a:gd name="connsiteY110" fmla="*/ 900319 h 1238250"/>
                  <a:gd name="connsiteX111" fmla="*/ 651400 w 1367015"/>
                  <a:gd name="connsiteY111" fmla="*/ 900319 h 1238250"/>
                  <a:gd name="connsiteX112" fmla="*/ 589189 w 1367015"/>
                  <a:gd name="connsiteY112" fmla="*/ 868921 h 1238250"/>
                  <a:gd name="connsiteX113" fmla="*/ 536988 w 1367015"/>
                  <a:gd name="connsiteY113" fmla="*/ 826105 h 1238250"/>
                  <a:gd name="connsiteX114" fmla="*/ 457615 w 1367015"/>
                  <a:gd name="connsiteY114" fmla="*/ 554937 h 1238250"/>
                  <a:gd name="connsiteX115" fmla="*/ 481213 w 1367015"/>
                  <a:gd name="connsiteY115" fmla="*/ 482863 h 1238250"/>
                  <a:gd name="connsiteX116" fmla="*/ 530553 w 1367015"/>
                  <a:gd name="connsiteY116" fmla="*/ 408649 h 1238250"/>
                  <a:gd name="connsiteX117" fmla="*/ 545569 w 1367015"/>
                  <a:gd name="connsiteY117" fmla="*/ 392236 h 1238250"/>
                  <a:gd name="connsiteX118" fmla="*/ 592049 w 1367015"/>
                  <a:gd name="connsiteY118" fmla="*/ 355843 h 1238250"/>
                  <a:gd name="connsiteX119" fmla="*/ 619222 w 1367015"/>
                  <a:gd name="connsiteY119" fmla="*/ 340143 h 1238250"/>
                  <a:gd name="connsiteX120" fmla="*/ 785477 w 1367015"/>
                  <a:gd name="connsiteY120" fmla="*/ 308032 h 1238250"/>
                  <a:gd name="connsiteX121" fmla="*/ 555676 w 1367015"/>
                  <a:gd name="connsiteY121" fmla="*/ 304800 h 1238250"/>
                  <a:gd name="connsiteX122" fmla="*/ 595313 w 1367015"/>
                  <a:gd name="connsiteY122" fmla="*/ 316982 h 1238250"/>
                  <a:gd name="connsiteX123" fmla="*/ 563462 w 1367015"/>
                  <a:gd name="connsiteY123" fmla="*/ 337046 h 1238250"/>
                  <a:gd name="connsiteX124" fmla="*/ 555676 w 1367015"/>
                  <a:gd name="connsiteY124" fmla="*/ 336330 h 1238250"/>
                  <a:gd name="connsiteX125" fmla="*/ 515331 w 1367015"/>
                  <a:gd name="connsiteY125" fmla="*/ 377175 h 1238250"/>
                  <a:gd name="connsiteX126" fmla="*/ 515331 w 1367015"/>
                  <a:gd name="connsiteY126" fmla="*/ 379325 h 1238250"/>
                  <a:gd name="connsiteX127" fmla="*/ 490558 w 1367015"/>
                  <a:gd name="connsiteY127" fmla="*/ 407988 h 1238250"/>
                  <a:gd name="connsiteX128" fmla="*/ 484188 w 1367015"/>
                  <a:gd name="connsiteY128" fmla="*/ 377175 h 1238250"/>
                  <a:gd name="connsiteX129" fmla="*/ 555676 w 1367015"/>
                  <a:gd name="connsiteY129" fmla="*/ 304800 h 1238250"/>
                  <a:gd name="connsiteX130" fmla="*/ 1089384 w 1367015"/>
                  <a:gd name="connsiteY130" fmla="*/ 233362 h 1238250"/>
                  <a:gd name="connsiteX131" fmla="*/ 1047750 w 1367015"/>
                  <a:gd name="connsiteY131" fmla="*/ 274996 h 1238250"/>
                  <a:gd name="connsiteX132" fmla="*/ 1049186 w 1367015"/>
                  <a:gd name="connsiteY132" fmla="*/ 286481 h 1238250"/>
                  <a:gd name="connsiteX133" fmla="*/ 1069285 w 1367015"/>
                  <a:gd name="connsiteY133" fmla="*/ 310887 h 1238250"/>
                  <a:gd name="connsiteX134" fmla="*/ 1089384 w 1367015"/>
                  <a:gd name="connsiteY134" fmla="*/ 315912 h 1238250"/>
                  <a:gd name="connsiteX135" fmla="*/ 1130300 w 1367015"/>
                  <a:gd name="connsiteY135" fmla="*/ 274996 h 1238250"/>
                  <a:gd name="connsiteX136" fmla="*/ 1128865 w 1367015"/>
                  <a:gd name="connsiteY136" fmla="*/ 264229 h 1238250"/>
                  <a:gd name="connsiteX137" fmla="*/ 1109483 w 1367015"/>
                  <a:gd name="connsiteY137" fmla="*/ 239105 h 1238250"/>
                  <a:gd name="connsiteX138" fmla="*/ 1089384 w 1367015"/>
                  <a:gd name="connsiteY138" fmla="*/ 233362 h 1238250"/>
                  <a:gd name="connsiteX139" fmla="*/ 15705 w 1367015"/>
                  <a:gd name="connsiteY139" fmla="*/ 0 h 1238250"/>
                  <a:gd name="connsiteX140" fmla="*/ 1289220 w 1367015"/>
                  <a:gd name="connsiteY140" fmla="*/ 0 h 1238250"/>
                  <a:gd name="connsiteX141" fmla="*/ 1304925 w 1367015"/>
                  <a:gd name="connsiteY141" fmla="*/ 15698 h 1238250"/>
                  <a:gd name="connsiteX142" fmla="*/ 1304925 w 1367015"/>
                  <a:gd name="connsiteY142" fmla="*/ 916166 h 1238250"/>
                  <a:gd name="connsiteX143" fmla="*/ 1289220 w 1367015"/>
                  <a:gd name="connsiteY143" fmla="*/ 931863 h 1238250"/>
                  <a:gd name="connsiteX144" fmla="*/ 1219977 w 1367015"/>
                  <a:gd name="connsiteY144" fmla="*/ 931863 h 1238250"/>
                  <a:gd name="connsiteX145" fmla="*/ 1189995 w 1367015"/>
                  <a:gd name="connsiteY145" fmla="*/ 900468 h 1238250"/>
                  <a:gd name="connsiteX146" fmla="*/ 1273516 w 1367015"/>
                  <a:gd name="connsiteY146" fmla="*/ 900468 h 1238250"/>
                  <a:gd name="connsiteX147" fmla="*/ 1273516 w 1367015"/>
                  <a:gd name="connsiteY147" fmla="*/ 151267 h 1238250"/>
                  <a:gd name="connsiteX148" fmla="*/ 1242106 w 1367015"/>
                  <a:gd name="connsiteY148" fmla="*/ 175527 h 1238250"/>
                  <a:gd name="connsiteX149" fmla="*/ 1154302 w 1367015"/>
                  <a:gd name="connsiteY149" fmla="*/ 243312 h 1238250"/>
                  <a:gd name="connsiteX150" fmla="*/ 1161441 w 1367015"/>
                  <a:gd name="connsiteY150" fmla="*/ 274707 h 1238250"/>
                  <a:gd name="connsiteX151" fmla="*/ 1089341 w 1367015"/>
                  <a:gd name="connsiteY151" fmla="*/ 346773 h 1238250"/>
                  <a:gd name="connsiteX152" fmla="*/ 1043655 w 1367015"/>
                  <a:gd name="connsiteY152" fmla="*/ 331076 h 1238250"/>
                  <a:gd name="connsiteX153" fmla="*/ 993685 w 1367015"/>
                  <a:gd name="connsiteY153" fmla="*/ 371033 h 1238250"/>
                  <a:gd name="connsiteX154" fmla="*/ 969414 w 1367015"/>
                  <a:gd name="connsiteY154" fmla="*/ 349627 h 1238250"/>
                  <a:gd name="connsiteX155" fmla="*/ 1024381 w 1367015"/>
                  <a:gd name="connsiteY155" fmla="*/ 306102 h 1238250"/>
                  <a:gd name="connsiteX156" fmla="*/ 1016528 w 1367015"/>
                  <a:gd name="connsiteY156" fmla="*/ 274707 h 1238250"/>
                  <a:gd name="connsiteX157" fmla="*/ 1089341 w 1367015"/>
                  <a:gd name="connsiteY157" fmla="*/ 201928 h 1238250"/>
                  <a:gd name="connsiteX158" fmla="*/ 1135028 w 1367015"/>
                  <a:gd name="connsiteY158" fmla="*/ 219052 h 1238250"/>
                  <a:gd name="connsiteX159" fmla="*/ 1242106 w 1367015"/>
                  <a:gd name="connsiteY159" fmla="*/ 136283 h 1238250"/>
                  <a:gd name="connsiteX160" fmla="*/ 1269946 w 1367015"/>
                  <a:gd name="connsiteY160" fmla="*/ 114878 h 1238250"/>
                  <a:gd name="connsiteX161" fmla="*/ 1273516 w 1367015"/>
                  <a:gd name="connsiteY161" fmla="*/ 112737 h 1238250"/>
                  <a:gd name="connsiteX162" fmla="*/ 1273516 w 1367015"/>
                  <a:gd name="connsiteY162" fmla="*/ 31395 h 1238250"/>
                  <a:gd name="connsiteX163" fmla="*/ 31410 w 1367015"/>
                  <a:gd name="connsiteY163" fmla="*/ 31395 h 1238250"/>
                  <a:gd name="connsiteX164" fmla="*/ 31410 w 1367015"/>
                  <a:gd name="connsiteY164" fmla="*/ 741352 h 1238250"/>
                  <a:gd name="connsiteX165" fmla="*/ 62819 w 1367015"/>
                  <a:gd name="connsiteY165" fmla="*/ 726368 h 1238250"/>
                  <a:gd name="connsiteX166" fmla="*/ 276976 w 1367015"/>
                  <a:gd name="connsiteY166" fmla="*/ 623621 h 1238250"/>
                  <a:gd name="connsiteX167" fmla="*/ 274834 w 1367015"/>
                  <a:gd name="connsiteY167" fmla="*/ 607210 h 1238250"/>
                  <a:gd name="connsiteX168" fmla="*/ 346933 w 1367015"/>
                  <a:gd name="connsiteY168" fmla="*/ 534430 h 1238250"/>
                  <a:gd name="connsiteX169" fmla="*/ 383340 w 1367015"/>
                  <a:gd name="connsiteY169" fmla="*/ 543706 h 1238250"/>
                  <a:gd name="connsiteX170" fmla="*/ 454725 w 1367015"/>
                  <a:gd name="connsiteY170" fmla="*/ 465218 h 1238250"/>
                  <a:gd name="connsiteX171" fmla="*/ 429026 w 1367015"/>
                  <a:gd name="connsiteY171" fmla="*/ 540138 h 1238250"/>
                  <a:gd name="connsiteX172" fmla="*/ 406183 w 1367015"/>
                  <a:gd name="connsiteY172" fmla="*/ 565112 h 1238250"/>
                  <a:gd name="connsiteX173" fmla="*/ 419746 w 1367015"/>
                  <a:gd name="connsiteY173" fmla="*/ 607210 h 1238250"/>
                  <a:gd name="connsiteX174" fmla="*/ 346933 w 1367015"/>
                  <a:gd name="connsiteY174" fmla="*/ 679275 h 1238250"/>
                  <a:gd name="connsiteX175" fmla="*/ 290539 w 1367015"/>
                  <a:gd name="connsiteY175" fmla="*/ 651448 h 1238250"/>
                  <a:gd name="connsiteX176" fmla="*/ 62819 w 1367015"/>
                  <a:gd name="connsiteY176" fmla="*/ 761331 h 1238250"/>
                  <a:gd name="connsiteX177" fmla="*/ 31410 w 1367015"/>
                  <a:gd name="connsiteY177" fmla="*/ 776315 h 1238250"/>
                  <a:gd name="connsiteX178" fmla="*/ 31410 w 1367015"/>
                  <a:gd name="connsiteY178" fmla="*/ 900468 h 1238250"/>
                  <a:gd name="connsiteX179" fmla="*/ 579650 w 1367015"/>
                  <a:gd name="connsiteY179" fmla="*/ 900468 h 1238250"/>
                  <a:gd name="connsiteX180" fmla="*/ 645324 w 1367015"/>
                  <a:gd name="connsiteY180" fmla="*/ 931863 h 1238250"/>
                  <a:gd name="connsiteX181" fmla="*/ 15705 w 1367015"/>
                  <a:gd name="connsiteY181" fmla="*/ 931863 h 1238250"/>
                  <a:gd name="connsiteX182" fmla="*/ 0 w 1367015"/>
                  <a:gd name="connsiteY182" fmla="*/ 916166 h 1238250"/>
                  <a:gd name="connsiteX183" fmla="*/ 0 w 1367015"/>
                  <a:gd name="connsiteY183" fmla="*/ 15698 h 1238250"/>
                  <a:gd name="connsiteX184" fmla="*/ 15705 w 1367015"/>
                  <a:gd name="connsiteY184" fmla="*/ 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367015" h="1238250">
                    <a:moveTo>
                      <a:pt x="1124567" y="922337"/>
                    </a:moveTo>
                    <a:cubicBezTo>
                      <a:pt x="1124567" y="922337"/>
                      <a:pt x="1124567" y="922337"/>
                      <a:pt x="1113855" y="931647"/>
                    </a:cubicBezTo>
                    <a:cubicBezTo>
                      <a:pt x="1113855" y="931647"/>
                      <a:pt x="1113855" y="931647"/>
                      <a:pt x="1058863" y="985360"/>
                    </a:cubicBezTo>
                    <a:cubicBezTo>
                      <a:pt x="1269544" y="1205939"/>
                      <a:pt x="1269544" y="1205939"/>
                      <a:pt x="1269544" y="1205939"/>
                    </a:cubicBezTo>
                    <a:cubicBezTo>
                      <a:pt x="1270258" y="1206655"/>
                      <a:pt x="1274543" y="1208087"/>
                      <a:pt x="1282399" y="1205939"/>
                    </a:cubicBezTo>
                    <a:cubicBezTo>
                      <a:pt x="1292398" y="1203074"/>
                      <a:pt x="1303110" y="1195912"/>
                      <a:pt x="1313109" y="1185886"/>
                    </a:cubicBezTo>
                    <a:cubicBezTo>
                      <a:pt x="1323107" y="1176576"/>
                      <a:pt x="1330963" y="1165833"/>
                      <a:pt x="1333820" y="1155807"/>
                    </a:cubicBezTo>
                    <a:cubicBezTo>
                      <a:pt x="1336676" y="1147929"/>
                      <a:pt x="1335962" y="1143632"/>
                      <a:pt x="1335248" y="1142916"/>
                    </a:cubicBezTo>
                    <a:cubicBezTo>
                      <a:pt x="1198841" y="1000399"/>
                      <a:pt x="1150277" y="949551"/>
                      <a:pt x="1133851" y="931647"/>
                    </a:cubicBezTo>
                    <a:cubicBezTo>
                      <a:pt x="1124567" y="922337"/>
                      <a:pt x="1124567" y="922337"/>
                      <a:pt x="1124567" y="922337"/>
                    </a:cubicBezTo>
                    <a:close/>
                    <a:moveTo>
                      <a:pt x="925229" y="906462"/>
                    </a:moveTo>
                    <a:cubicBezTo>
                      <a:pt x="925229" y="906462"/>
                      <a:pt x="925229" y="906462"/>
                      <a:pt x="949325" y="931862"/>
                    </a:cubicBezTo>
                    <a:cubicBezTo>
                      <a:pt x="949325" y="931862"/>
                      <a:pt x="949325" y="931862"/>
                      <a:pt x="869950" y="931862"/>
                    </a:cubicBezTo>
                    <a:cubicBezTo>
                      <a:pt x="889085" y="925331"/>
                      <a:pt x="907512" y="916622"/>
                      <a:pt x="925229" y="906462"/>
                    </a:cubicBezTo>
                    <a:close/>
                    <a:moveTo>
                      <a:pt x="1124927" y="884237"/>
                    </a:moveTo>
                    <a:cubicBezTo>
                      <a:pt x="1129214" y="884952"/>
                      <a:pt x="1132787" y="886383"/>
                      <a:pt x="1135645" y="889243"/>
                    </a:cubicBezTo>
                    <a:cubicBezTo>
                      <a:pt x="1139218" y="893534"/>
                      <a:pt x="1142790" y="897110"/>
                      <a:pt x="1146363" y="900686"/>
                    </a:cubicBezTo>
                    <a:cubicBezTo>
                      <a:pt x="1157081" y="912129"/>
                      <a:pt x="1167085" y="922857"/>
                      <a:pt x="1176374" y="932154"/>
                    </a:cubicBezTo>
                    <a:cubicBezTo>
                      <a:pt x="1357152" y="1121676"/>
                      <a:pt x="1357152" y="1121676"/>
                      <a:pt x="1357152" y="1121676"/>
                    </a:cubicBezTo>
                    <a:cubicBezTo>
                      <a:pt x="1367155" y="1131689"/>
                      <a:pt x="1370013" y="1148138"/>
                      <a:pt x="1363582" y="1166017"/>
                    </a:cubicBezTo>
                    <a:cubicBezTo>
                      <a:pt x="1358581" y="1181036"/>
                      <a:pt x="1348577" y="1196055"/>
                      <a:pt x="1335001" y="1208928"/>
                    </a:cubicBezTo>
                    <a:cubicBezTo>
                      <a:pt x="1321425" y="1221801"/>
                      <a:pt x="1305705" y="1231814"/>
                      <a:pt x="1290700" y="1236105"/>
                    </a:cubicBezTo>
                    <a:cubicBezTo>
                      <a:pt x="1284983" y="1237535"/>
                      <a:pt x="1279267" y="1238250"/>
                      <a:pt x="1273551" y="1238250"/>
                    </a:cubicBezTo>
                    <a:cubicBezTo>
                      <a:pt x="1262833" y="1238250"/>
                      <a:pt x="1252829" y="1234674"/>
                      <a:pt x="1246398" y="1227522"/>
                    </a:cubicBezTo>
                    <a:cubicBezTo>
                      <a:pt x="1024892" y="996520"/>
                      <a:pt x="1024892" y="996520"/>
                      <a:pt x="1024892" y="996520"/>
                    </a:cubicBezTo>
                    <a:cubicBezTo>
                      <a:pt x="1019175" y="990083"/>
                      <a:pt x="1019175" y="980071"/>
                      <a:pt x="1025606" y="974350"/>
                    </a:cubicBezTo>
                    <a:cubicBezTo>
                      <a:pt x="1042755" y="957185"/>
                      <a:pt x="1057046" y="943597"/>
                      <a:pt x="1068478" y="932154"/>
                    </a:cubicBezTo>
                    <a:cubicBezTo>
                      <a:pt x="1071336" y="930009"/>
                      <a:pt x="1073480" y="927148"/>
                      <a:pt x="1076338" y="925002"/>
                    </a:cubicBezTo>
                    <a:cubicBezTo>
                      <a:pt x="1087771" y="914275"/>
                      <a:pt x="1095631" y="906408"/>
                      <a:pt x="1100633" y="900686"/>
                    </a:cubicBezTo>
                    <a:cubicBezTo>
                      <a:pt x="1102062" y="899971"/>
                      <a:pt x="1103491" y="898541"/>
                      <a:pt x="1104205" y="897826"/>
                    </a:cubicBezTo>
                    <a:cubicBezTo>
                      <a:pt x="1113494" y="889243"/>
                      <a:pt x="1113494" y="889243"/>
                      <a:pt x="1113494" y="889243"/>
                    </a:cubicBezTo>
                    <a:cubicBezTo>
                      <a:pt x="1116352" y="886383"/>
                      <a:pt x="1120640" y="884237"/>
                      <a:pt x="1124927" y="884237"/>
                    </a:cubicBezTo>
                    <a:close/>
                    <a:moveTo>
                      <a:pt x="346518" y="565150"/>
                    </a:moveTo>
                    <a:cubicBezTo>
                      <a:pt x="324693" y="565150"/>
                      <a:pt x="306388" y="583814"/>
                      <a:pt x="306388" y="606784"/>
                    </a:cubicBezTo>
                    <a:cubicBezTo>
                      <a:pt x="306388" y="607502"/>
                      <a:pt x="306388" y="608220"/>
                      <a:pt x="306388" y="608938"/>
                    </a:cubicBezTo>
                    <a:cubicBezTo>
                      <a:pt x="307092" y="619705"/>
                      <a:pt x="312020" y="630472"/>
                      <a:pt x="319765" y="636933"/>
                    </a:cubicBezTo>
                    <a:cubicBezTo>
                      <a:pt x="326805" y="643393"/>
                      <a:pt x="336661" y="647700"/>
                      <a:pt x="346518" y="647700"/>
                    </a:cubicBezTo>
                    <a:cubicBezTo>
                      <a:pt x="369047" y="647700"/>
                      <a:pt x="387351" y="629037"/>
                      <a:pt x="387351" y="606784"/>
                    </a:cubicBezTo>
                    <a:cubicBezTo>
                      <a:pt x="387351" y="600324"/>
                      <a:pt x="385943" y="594581"/>
                      <a:pt x="383127" y="588838"/>
                    </a:cubicBezTo>
                    <a:cubicBezTo>
                      <a:pt x="378903" y="578789"/>
                      <a:pt x="370455" y="571611"/>
                      <a:pt x="360598" y="568021"/>
                    </a:cubicBezTo>
                    <a:cubicBezTo>
                      <a:pt x="356374" y="565868"/>
                      <a:pt x="351446" y="565150"/>
                      <a:pt x="346518" y="565150"/>
                    </a:cubicBezTo>
                    <a:close/>
                    <a:moveTo>
                      <a:pt x="760846" y="492125"/>
                    </a:moveTo>
                    <a:cubicBezTo>
                      <a:pt x="752187" y="492125"/>
                      <a:pt x="743528" y="494947"/>
                      <a:pt x="735591" y="499181"/>
                    </a:cubicBezTo>
                    <a:cubicBezTo>
                      <a:pt x="722602" y="506236"/>
                      <a:pt x="713221" y="519642"/>
                      <a:pt x="710335" y="535164"/>
                    </a:cubicBezTo>
                    <a:cubicBezTo>
                      <a:pt x="710335" y="537986"/>
                      <a:pt x="709613" y="540103"/>
                      <a:pt x="709613" y="542925"/>
                    </a:cubicBezTo>
                    <a:cubicBezTo>
                      <a:pt x="709613" y="571147"/>
                      <a:pt x="732704" y="593725"/>
                      <a:pt x="760846" y="593725"/>
                    </a:cubicBezTo>
                    <a:cubicBezTo>
                      <a:pt x="763011" y="593725"/>
                      <a:pt x="765176" y="593725"/>
                      <a:pt x="767341" y="593725"/>
                    </a:cubicBezTo>
                    <a:cubicBezTo>
                      <a:pt x="783216" y="591608"/>
                      <a:pt x="796926" y="583142"/>
                      <a:pt x="804864" y="570442"/>
                    </a:cubicBezTo>
                    <a:cubicBezTo>
                      <a:pt x="809915" y="562681"/>
                      <a:pt x="812801" y="553508"/>
                      <a:pt x="812801" y="542925"/>
                    </a:cubicBezTo>
                    <a:cubicBezTo>
                      <a:pt x="812801" y="542220"/>
                      <a:pt x="812801" y="540808"/>
                      <a:pt x="812801" y="539397"/>
                    </a:cubicBezTo>
                    <a:cubicBezTo>
                      <a:pt x="811358" y="515408"/>
                      <a:pt x="792597" y="495653"/>
                      <a:pt x="768062" y="492831"/>
                    </a:cubicBezTo>
                    <a:cubicBezTo>
                      <a:pt x="765898" y="492831"/>
                      <a:pt x="763733" y="492125"/>
                      <a:pt x="760846" y="492125"/>
                    </a:cubicBezTo>
                    <a:close/>
                    <a:moveTo>
                      <a:pt x="891455" y="415925"/>
                    </a:moveTo>
                    <a:cubicBezTo>
                      <a:pt x="899315" y="421636"/>
                      <a:pt x="907175" y="428060"/>
                      <a:pt x="915035" y="434485"/>
                    </a:cubicBezTo>
                    <a:cubicBezTo>
                      <a:pt x="917179" y="435913"/>
                      <a:pt x="918608" y="438054"/>
                      <a:pt x="920751" y="439482"/>
                    </a:cubicBezTo>
                    <a:cubicBezTo>
                      <a:pt x="920751" y="439482"/>
                      <a:pt x="920751" y="439482"/>
                      <a:pt x="877164" y="474460"/>
                    </a:cubicBezTo>
                    <a:cubicBezTo>
                      <a:pt x="869305" y="480885"/>
                      <a:pt x="860730" y="488023"/>
                      <a:pt x="850012" y="496589"/>
                    </a:cubicBezTo>
                    <a:cubicBezTo>
                      <a:pt x="846439" y="499445"/>
                      <a:pt x="842867" y="502300"/>
                      <a:pt x="838579" y="505155"/>
                    </a:cubicBezTo>
                    <a:cubicBezTo>
                      <a:pt x="840723" y="510152"/>
                      <a:pt x="842867" y="514435"/>
                      <a:pt x="844296" y="519432"/>
                    </a:cubicBezTo>
                    <a:cubicBezTo>
                      <a:pt x="846439" y="527285"/>
                      <a:pt x="847154" y="535137"/>
                      <a:pt x="847154" y="542989"/>
                    </a:cubicBezTo>
                    <a:cubicBezTo>
                      <a:pt x="847154" y="549414"/>
                      <a:pt x="846439" y="555124"/>
                      <a:pt x="845725" y="561549"/>
                    </a:cubicBezTo>
                    <a:cubicBezTo>
                      <a:pt x="842152" y="576540"/>
                      <a:pt x="835007" y="590103"/>
                      <a:pt x="824289" y="601524"/>
                    </a:cubicBezTo>
                    <a:cubicBezTo>
                      <a:pt x="809283" y="617942"/>
                      <a:pt x="786418" y="628650"/>
                      <a:pt x="761409" y="628650"/>
                    </a:cubicBezTo>
                    <a:cubicBezTo>
                      <a:pt x="714250" y="628650"/>
                      <a:pt x="676379" y="590103"/>
                      <a:pt x="676379" y="542989"/>
                    </a:cubicBezTo>
                    <a:cubicBezTo>
                      <a:pt x="676379" y="536564"/>
                      <a:pt x="677094" y="529426"/>
                      <a:pt x="678523" y="523715"/>
                    </a:cubicBezTo>
                    <a:cubicBezTo>
                      <a:pt x="678523" y="523715"/>
                      <a:pt x="678523" y="523715"/>
                      <a:pt x="582775" y="477316"/>
                    </a:cubicBezTo>
                    <a:cubicBezTo>
                      <a:pt x="578488" y="475174"/>
                      <a:pt x="574200" y="473033"/>
                      <a:pt x="569913" y="470891"/>
                    </a:cubicBezTo>
                    <a:cubicBezTo>
                      <a:pt x="577059" y="460183"/>
                      <a:pt x="585633" y="450903"/>
                      <a:pt x="594208" y="441623"/>
                    </a:cubicBezTo>
                    <a:cubicBezTo>
                      <a:pt x="594208" y="441623"/>
                      <a:pt x="594208" y="441623"/>
                      <a:pt x="694957" y="490165"/>
                    </a:cubicBezTo>
                    <a:cubicBezTo>
                      <a:pt x="700674" y="483026"/>
                      <a:pt x="707819" y="476602"/>
                      <a:pt x="715679" y="470891"/>
                    </a:cubicBezTo>
                    <a:cubicBezTo>
                      <a:pt x="728541" y="462325"/>
                      <a:pt x="744975" y="457328"/>
                      <a:pt x="761409" y="457328"/>
                    </a:cubicBezTo>
                    <a:cubicBezTo>
                      <a:pt x="771413" y="457328"/>
                      <a:pt x="781416" y="459470"/>
                      <a:pt x="789991" y="462325"/>
                    </a:cubicBezTo>
                    <a:cubicBezTo>
                      <a:pt x="799280" y="465894"/>
                      <a:pt x="808569" y="470891"/>
                      <a:pt x="815714" y="476602"/>
                    </a:cubicBezTo>
                    <a:cubicBezTo>
                      <a:pt x="815714" y="476602"/>
                      <a:pt x="815714" y="476602"/>
                      <a:pt x="831434" y="464466"/>
                    </a:cubicBezTo>
                    <a:cubicBezTo>
                      <a:pt x="842152" y="455900"/>
                      <a:pt x="860730" y="440910"/>
                      <a:pt x="891455" y="415925"/>
                    </a:cubicBezTo>
                    <a:close/>
                    <a:moveTo>
                      <a:pt x="772661" y="346605"/>
                    </a:moveTo>
                    <a:cubicBezTo>
                      <a:pt x="723066" y="343930"/>
                      <a:pt x="672758" y="354807"/>
                      <a:pt x="628158" y="379415"/>
                    </a:cubicBezTo>
                    <a:cubicBezTo>
                      <a:pt x="608178" y="390827"/>
                      <a:pt x="589624" y="404379"/>
                      <a:pt x="571784" y="420783"/>
                    </a:cubicBezTo>
                    <a:cubicBezTo>
                      <a:pt x="562508" y="430056"/>
                      <a:pt x="554658" y="439328"/>
                      <a:pt x="546809" y="449314"/>
                    </a:cubicBezTo>
                    <a:cubicBezTo>
                      <a:pt x="538245" y="460012"/>
                      <a:pt x="531109" y="470711"/>
                      <a:pt x="524687" y="482123"/>
                    </a:cubicBezTo>
                    <a:cubicBezTo>
                      <a:pt x="468313" y="582692"/>
                      <a:pt x="481158" y="712504"/>
                      <a:pt x="564648" y="800235"/>
                    </a:cubicBezTo>
                    <a:cubicBezTo>
                      <a:pt x="597474" y="833758"/>
                      <a:pt x="636008" y="856582"/>
                      <a:pt x="678110" y="869420"/>
                    </a:cubicBezTo>
                    <a:cubicBezTo>
                      <a:pt x="729488" y="885825"/>
                      <a:pt x="785862" y="885825"/>
                      <a:pt x="837955" y="869420"/>
                    </a:cubicBezTo>
                    <a:cubicBezTo>
                      <a:pt x="867212" y="860861"/>
                      <a:pt x="895756" y="845883"/>
                      <a:pt x="921445" y="826625"/>
                    </a:cubicBezTo>
                    <a:cubicBezTo>
                      <a:pt x="930008" y="820919"/>
                      <a:pt x="937144" y="814500"/>
                      <a:pt x="944280" y="807367"/>
                    </a:cubicBezTo>
                    <a:cubicBezTo>
                      <a:pt x="952130" y="799521"/>
                      <a:pt x="959979" y="791676"/>
                      <a:pt x="967115" y="783117"/>
                    </a:cubicBezTo>
                    <a:cubicBezTo>
                      <a:pt x="1047751" y="682548"/>
                      <a:pt x="1046324" y="537044"/>
                      <a:pt x="959979" y="437902"/>
                    </a:cubicBezTo>
                    <a:cubicBezTo>
                      <a:pt x="957125" y="435048"/>
                      <a:pt x="954270" y="431482"/>
                      <a:pt x="951416" y="427916"/>
                    </a:cubicBezTo>
                    <a:cubicBezTo>
                      <a:pt x="947135" y="423636"/>
                      <a:pt x="942853" y="419357"/>
                      <a:pt x="937858" y="415791"/>
                    </a:cubicBezTo>
                    <a:cubicBezTo>
                      <a:pt x="930008" y="408658"/>
                      <a:pt x="921445" y="401526"/>
                      <a:pt x="912882" y="395106"/>
                    </a:cubicBezTo>
                    <a:cubicBezTo>
                      <a:pt x="871137" y="365506"/>
                      <a:pt x="822256" y="349280"/>
                      <a:pt x="772661" y="346605"/>
                    </a:cubicBezTo>
                    <a:close/>
                    <a:moveTo>
                      <a:pt x="785477" y="308032"/>
                    </a:moveTo>
                    <a:cubicBezTo>
                      <a:pt x="842147" y="313027"/>
                      <a:pt x="897744" y="333721"/>
                      <a:pt x="945296" y="370115"/>
                    </a:cubicBezTo>
                    <a:cubicBezTo>
                      <a:pt x="953162" y="376537"/>
                      <a:pt x="961743" y="382959"/>
                      <a:pt x="969609" y="390809"/>
                    </a:cubicBezTo>
                    <a:cubicBezTo>
                      <a:pt x="973184" y="394377"/>
                      <a:pt x="976759" y="397231"/>
                      <a:pt x="980335" y="400799"/>
                    </a:cubicBezTo>
                    <a:cubicBezTo>
                      <a:pt x="983910" y="405081"/>
                      <a:pt x="987486" y="409363"/>
                      <a:pt x="991061" y="413644"/>
                    </a:cubicBezTo>
                    <a:cubicBezTo>
                      <a:pt x="1084021" y="521398"/>
                      <a:pt x="1089026" y="678390"/>
                      <a:pt x="1008223" y="791852"/>
                    </a:cubicBezTo>
                    <a:cubicBezTo>
                      <a:pt x="1080445" y="866780"/>
                      <a:pt x="1080445" y="866780"/>
                      <a:pt x="1080445" y="866780"/>
                    </a:cubicBezTo>
                    <a:cubicBezTo>
                      <a:pt x="1081160" y="867493"/>
                      <a:pt x="1081160" y="868207"/>
                      <a:pt x="1081875" y="868921"/>
                    </a:cubicBezTo>
                    <a:cubicBezTo>
                      <a:pt x="1083306" y="871775"/>
                      <a:pt x="1083306" y="874629"/>
                      <a:pt x="1081875" y="876770"/>
                    </a:cubicBezTo>
                    <a:cubicBezTo>
                      <a:pt x="1081875" y="876770"/>
                      <a:pt x="1081875" y="876770"/>
                      <a:pt x="1056848" y="900319"/>
                    </a:cubicBezTo>
                    <a:cubicBezTo>
                      <a:pt x="1056848" y="900319"/>
                      <a:pt x="1056848" y="900319"/>
                      <a:pt x="1055418" y="901746"/>
                    </a:cubicBezTo>
                    <a:cubicBezTo>
                      <a:pt x="1039686" y="917445"/>
                      <a:pt x="1029675" y="926722"/>
                      <a:pt x="1023954" y="931717"/>
                    </a:cubicBezTo>
                    <a:cubicBezTo>
                      <a:pt x="1014658" y="940994"/>
                      <a:pt x="1014658" y="940994"/>
                      <a:pt x="1014658" y="940994"/>
                    </a:cubicBezTo>
                    <a:cubicBezTo>
                      <a:pt x="1011798" y="944562"/>
                      <a:pt x="1006078" y="944562"/>
                      <a:pt x="1003217" y="940994"/>
                    </a:cubicBezTo>
                    <a:cubicBezTo>
                      <a:pt x="999642" y="938140"/>
                      <a:pt x="996782" y="934572"/>
                      <a:pt x="993921" y="931717"/>
                    </a:cubicBezTo>
                    <a:cubicBezTo>
                      <a:pt x="981765" y="919586"/>
                      <a:pt x="971754" y="908882"/>
                      <a:pt x="963888" y="900319"/>
                    </a:cubicBezTo>
                    <a:cubicBezTo>
                      <a:pt x="944581" y="881052"/>
                      <a:pt x="936715" y="872489"/>
                      <a:pt x="933140" y="868921"/>
                    </a:cubicBezTo>
                    <a:cubicBezTo>
                      <a:pt x="930995" y="866780"/>
                      <a:pt x="930995" y="866780"/>
                      <a:pt x="930995" y="866780"/>
                    </a:cubicBezTo>
                    <a:cubicBezTo>
                      <a:pt x="929565" y="867493"/>
                      <a:pt x="928134" y="868207"/>
                      <a:pt x="926704" y="868921"/>
                    </a:cubicBezTo>
                    <a:cubicBezTo>
                      <a:pt x="906682" y="882479"/>
                      <a:pt x="885945" y="892469"/>
                      <a:pt x="864493" y="900319"/>
                    </a:cubicBezTo>
                    <a:cubicBezTo>
                      <a:pt x="795846" y="926009"/>
                      <a:pt x="720048" y="926009"/>
                      <a:pt x="651400" y="900319"/>
                    </a:cubicBezTo>
                    <a:cubicBezTo>
                      <a:pt x="629948" y="892469"/>
                      <a:pt x="609211" y="882479"/>
                      <a:pt x="589189" y="868921"/>
                    </a:cubicBezTo>
                    <a:cubicBezTo>
                      <a:pt x="570597" y="856789"/>
                      <a:pt x="553435" y="842517"/>
                      <a:pt x="536988" y="826105"/>
                    </a:cubicBezTo>
                    <a:cubicBezTo>
                      <a:pt x="466196" y="751177"/>
                      <a:pt x="439738" y="649846"/>
                      <a:pt x="457615" y="554937"/>
                    </a:cubicBezTo>
                    <a:cubicBezTo>
                      <a:pt x="462621" y="529961"/>
                      <a:pt x="470486" y="505699"/>
                      <a:pt x="481213" y="482863"/>
                    </a:cubicBezTo>
                    <a:cubicBezTo>
                      <a:pt x="493369" y="456460"/>
                      <a:pt x="509816" y="430771"/>
                      <a:pt x="530553" y="408649"/>
                    </a:cubicBezTo>
                    <a:cubicBezTo>
                      <a:pt x="535558" y="402940"/>
                      <a:pt x="540564" y="397945"/>
                      <a:pt x="545569" y="392236"/>
                    </a:cubicBezTo>
                    <a:cubicBezTo>
                      <a:pt x="560586" y="378678"/>
                      <a:pt x="575602" y="366547"/>
                      <a:pt x="592049" y="355843"/>
                    </a:cubicBezTo>
                    <a:cubicBezTo>
                      <a:pt x="600630" y="350134"/>
                      <a:pt x="609926" y="345139"/>
                      <a:pt x="619222" y="340143"/>
                    </a:cubicBezTo>
                    <a:cubicBezTo>
                      <a:pt x="671065" y="313740"/>
                      <a:pt x="728807" y="303036"/>
                      <a:pt x="785477" y="308032"/>
                    </a:cubicBezTo>
                    <a:close/>
                    <a:moveTo>
                      <a:pt x="555676" y="304800"/>
                    </a:moveTo>
                    <a:cubicBezTo>
                      <a:pt x="570540" y="304800"/>
                      <a:pt x="583988" y="309099"/>
                      <a:pt x="595313" y="316982"/>
                    </a:cubicBezTo>
                    <a:cubicBezTo>
                      <a:pt x="584696" y="323431"/>
                      <a:pt x="574079" y="329880"/>
                      <a:pt x="563462" y="337046"/>
                    </a:cubicBezTo>
                    <a:cubicBezTo>
                      <a:pt x="561338" y="336330"/>
                      <a:pt x="558507" y="336330"/>
                      <a:pt x="555676" y="336330"/>
                    </a:cubicBezTo>
                    <a:cubicBezTo>
                      <a:pt x="533026" y="336330"/>
                      <a:pt x="515331" y="354961"/>
                      <a:pt x="515331" y="377175"/>
                    </a:cubicBezTo>
                    <a:cubicBezTo>
                      <a:pt x="515331" y="377891"/>
                      <a:pt x="515331" y="378608"/>
                      <a:pt x="515331" y="379325"/>
                    </a:cubicBezTo>
                    <a:cubicBezTo>
                      <a:pt x="506130" y="388640"/>
                      <a:pt x="498344" y="397956"/>
                      <a:pt x="490558" y="407988"/>
                    </a:cubicBezTo>
                    <a:cubicBezTo>
                      <a:pt x="486311" y="398672"/>
                      <a:pt x="484188" y="388640"/>
                      <a:pt x="484188" y="377175"/>
                    </a:cubicBezTo>
                    <a:cubicBezTo>
                      <a:pt x="484188" y="337046"/>
                      <a:pt x="516039" y="304800"/>
                      <a:pt x="555676" y="304800"/>
                    </a:cubicBezTo>
                    <a:close/>
                    <a:moveTo>
                      <a:pt x="1089384" y="233362"/>
                    </a:moveTo>
                    <a:cubicBezTo>
                      <a:pt x="1066414" y="233362"/>
                      <a:pt x="1047750" y="252026"/>
                      <a:pt x="1047750" y="274996"/>
                    </a:cubicBezTo>
                    <a:cubicBezTo>
                      <a:pt x="1047750" y="278585"/>
                      <a:pt x="1048468" y="282892"/>
                      <a:pt x="1049186" y="286481"/>
                    </a:cubicBezTo>
                    <a:cubicBezTo>
                      <a:pt x="1052775" y="296531"/>
                      <a:pt x="1059953" y="305863"/>
                      <a:pt x="1069285" y="310887"/>
                    </a:cubicBezTo>
                    <a:cubicBezTo>
                      <a:pt x="1075028" y="314476"/>
                      <a:pt x="1082206" y="315912"/>
                      <a:pt x="1089384" y="315912"/>
                    </a:cubicBezTo>
                    <a:cubicBezTo>
                      <a:pt x="1111637" y="315912"/>
                      <a:pt x="1130300" y="297249"/>
                      <a:pt x="1130300" y="274996"/>
                    </a:cubicBezTo>
                    <a:cubicBezTo>
                      <a:pt x="1130300" y="271407"/>
                      <a:pt x="1129582" y="267100"/>
                      <a:pt x="1128865" y="264229"/>
                    </a:cubicBezTo>
                    <a:cubicBezTo>
                      <a:pt x="1125993" y="253461"/>
                      <a:pt x="1118815" y="244130"/>
                      <a:pt x="1109483" y="239105"/>
                    </a:cubicBezTo>
                    <a:cubicBezTo>
                      <a:pt x="1103741" y="235516"/>
                      <a:pt x="1096562" y="233362"/>
                      <a:pt x="1089384" y="233362"/>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219977" y="931863"/>
                    </a:cubicBezTo>
                    <a:cubicBezTo>
                      <a:pt x="1219977" y="931863"/>
                      <a:pt x="1219977" y="931863"/>
                      <a:pt x="1189995" y="900468"/>
                    </a:cubicBezTo>
                    <a:cubicBezTo>
                      <a:pt x="1273516" y="900468"/>
                      <a:pt x="1273516" y="900468"/>
                      <a:pt x="1273516" y="900468"/>
                    </a:cubicBezTo>
                    <a:cubicBezTo>
                      <a:pt x="1273516" y="480916"/>
                      <a:pt x="1273516" y="264004"/>
                      <a:pt x="1273516" y="151267"/>
                    </a:cubicBezTo>
                    <a:cubicBezTo>
                      <a:pt x="1273516" y="151267"/>
                      <a:pt x="1273516" y="151267"/>
                      <a:pt x="1242106" y="175527"/>
                    </a:cubicBezTo>
                    <a:cubicBezTo>
                      <a:pt x="1242106" y="175527"/>
                      <a:pt x="1242106" y="175527"/>
                      <a:pt x="1154302" y="243312"/>
                    </a:cubicBezTo>
                    <a:cubicBezTo>
                      <a:pt x="1159299" y="253301"/>
                      <a:pt x="1161441" y="263291"/>
                      <a:pt x="1161441" y="274707"/>
                    </a:cubicBezTo>
                    <a:cubicBezTo>
                      <a:pt x="1161441" y="314664"/>
                      <a:pt x="1129317" y="346773"/>
                      <a:pt x="1089341" y="346773"/>
                    </a:cubicBezTo>
                    <a:cubicBezTo>
                      <a:pt x="1071495" y="346773"/>
                      <a:pt x="1055790" y="341065"/>
                      <a:pt x="1043655" y="331076"/>
                    </a:cubicBezTo>
                    <a:cubicBezTo>
                      <a:pt x="1043655" y="331076"/>
                      <a:pt x="1043655" y="331076"/>
                      <a:pt x="993685" y="371033"/>
                    </a:cubicBezTo>
                    <a:cubicBezTo>
                      <a:pt x="985833" y="363898"/>
                      <a:pt x="977980" y="356762"/>
                      <a:pt x="969414" y="349627"/>
                    </a:cubicBezTo>
                    <a:cubicBezTo>
                      <a:pt x="969414" y="349627"/>
                      <a:pt x="969414" y="349627"/>
                      <a:pt x="1024381" y="306102"/>
                    </a:cubicBezTo>
                    <a:cubicBezTo>
                      <a:pt x="1019384" y="296826"/>
                      <a:pt x="1016528" y="286123"/>
                      <a:pt x="1016528" y="274707"/>
                    </a:cubicBezTo>
                    <a:cubicBezTo>
                      <a:pt x="1016528" y="234750"/>
                      <a:pt x="1049365" y="201928"/>
                      <a:pt x="1089341" y="201928"/>
                    </a:cubicBezTo>
                    <a:cubicBezTo>
                      <a:pt x="1106474" y="201928"/>
                      <a:pt x="1122892" y="208349"/>
                      <a:pt x="1135028" y="219052"/>
                    </a:cubicBezTo>
                    <a:cubicBezTo>
                      <a:pt x="1135028" y="219052"/>
                      <a:pt x="1135028" y="219052"/>
                      <a:pt x="1242106" y="136283"/>
                    </a:cubicBezTo>
                    <a:cubicBezTo>
                      <a:pt x="1242106" y="136283"/>
                      <a:pt x="1242106" y="136283"/>
                      <a:pt x="1269946" y="114878"/>
                    </a:cubicBezTo>
                    <a:cubicBezTo>
                      <a:pt x="1270660" y="114164"/>
                      <a:pt x="1272088" y="113451"/>
                      <a:pt x="1273516" y="112737"/>
                    </a:cubicBezTo>
                    <a:cubicBezTo>
                      <a:pt x="1273516" y="31395"/>
                      <a:pt x="1273516" y="31395"/>
                      <a:pt x="1273516" y="31395"/>
                    </a:cubicBezTo>
                    <a:cubicBezTo>
                      <a:pt x="31410" y="31395"/>
                      <a:pt x="31410" y="31395"/>
                      <a:pt x="31410" y="31395"/>
                    </a:cubicBezTo>
                    <a:cubicBezTo>
                      <a:pt x="31410" y="406709"/>
                      <a:pt x="31410" y="620766"/>
                      <a:pt x="31410" y="741352"/>
                    </a:cubicBezTo>
                    <a:cubicBezTo>
                      <a:pt x="31410" y="741352"/>
                      <a:pt x="31410" y="741352"/>
                      <a:pt x="62819" y="726368"/>
                    </a:cubicBezTo>
                    <a:cubicBezTo>
                      <a:pt x="62819" y="726368"/>
                      <a:pt x="62819" y="726368"/>
                      <a:pt x="276976" y="623621"/>
                    </a:cubicBezTo>
                    <a:cubicBezTo>
                      <a:pt x="275548" y="617912"/>
                      <a:pt x="274834" y="612918"/>
                      <a:pt x="274834" y="607210"/>
                    </a:cubicBezTo>
                    <a:cubicBezTo>
                      <a:pt x="274834" y="567252"/>
                      <a:pt x="306957" y="534430"/>
                      <a:pt x="346933" y="534430"/>
                    </a:cubicBezTo>
                    <a:cubicBezTo>
                      <a:pt x="360496" y="534430"/>
                      <a:pt x="372632" y="537998"/>
                      <a:pt x="383340" y="543706"/>
                    </a:cubicBezTo>
                    <a:cubicBezTo>
                      <a:pt x="383340" y="543706"/>
                      <a:pt x="383340" y="543706"/>
                      <a:pt x="454725" y="465218"/>
                    </a:cubicBezTo>
                    <a:cubicBezTo>
                      <a:pt x="443304" y="489478"/>
                      <a:pt x="434737" y="514451"/>
                      <a:pt x="429026" y="540138"/>
                    </a:cubicBezTo>
                    <a:cubicBezTo>
                      <a:pt x="429026" y="540138"/>
                      <a:pt x="429026" y="540138"/>
                      <a:pt x="406183" y="565112"/>
                    </a:cubicBezTo>
                    <a:cubicBezTo>
                      <a:pt x="414749" y="577241"/>
                      <a:pt x="419746" y="591512"/>
                      <a:pt x="419746" y="607210"/>
                    </a:cubicBezTo>
                    <a:cubicBezTo>
                      <a:pt x="419746" y="647167"/>
                      <a:pt x="386909" y="679275"/>
                      <a:pt x="346933" y="679275"/>
                    </a:cubicBezTo>
                    <a:cubicBezTo>
                      <a:pt x="324090" y="679275"/>
                      <a:pt x="303388" y="668573"/>
                      <a:pt x="290539" y="651448"/>
                    </a:cubicBezTo>
                    <a:cubicBezTo>
                      <a:pt x="290539" y="651448"/>
                      <a:pt x="290539" y="651448"/>
                      <a:pt x="62819" y="761331"/>
                    </a:cubicBezTo>
                    <a:cubicBezTo>
                      <a:pt x="62819" y="761331"/>
                      <a:pt x="62819" y="761331"/>
                      <a:pt x="31410" y="776315"/>
                    </a:cubicBezTo>
                    <a:cubicBezTo>
                      <a:pt x="31410" y="900468"/>
                      <a:pt x="31410" y="900468"/>
                      <a:pt x="31410" y="900468"/>
                    </a:cubicBezTo>
                    <a:cubicBezTo>
                      <a:pt x="250563" y="900468"/>
                      <a:pt x="431168" y="900468"/>
                      <a:pt x="579650" y="900468"/>
                    </a:cubicBezTo>
                    <a:cubicBezTo>
                      <a:pt x="600351" y="913312"/>
                      <a:pt x="622481" y="924014"/>
                      <a:pt x="645324" y="931863"/>
                    </a:cubicBezTo>
                    <a:cubicBezTo>
                      <a:pt x="645324" y="931863"/>
                      <a:pt x="645324"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lumMod val="50000"/>
                </a:schemeClr>
              </a:solidFill>
              <a:ln>
                <a:noFill/>
              </a:ln>
            </p:spPr>
            <p:txBody>
              <a:bodyPr vert="horz" wrap="square" lIns="22860" tIns="11430" rIns="22860" bIns="11430" numCol="1" anchor="t" anchorCtr="0" compatLnSpc="1">
                <a:prstTxWarp prst="textNoShape">
                  <a:avLst/>
                </a:prstTxWarp>
                <a:noAutofit/>
              </a:bodyPr>
              <a:lstStyle/>
              <a:p>
                <a:endParaRPr lang="en-US" dirty="0"/>
              </a:p>
            </p:txBody>
          </p:sp>
          <p:sp>
            <p:nvSpPr>
              <p:cNvPr id="87" name="Freeform 11">
                <a:extLst>
                  <a:ext uri="{FF2B5EF4-FFF2-40B4-BE49-F238E27FC236}">
                    <a16:creationId xmlns:a16="http://schemas.microsoft.com/office/drawing/2014/main" id="{F1A7C946-DF2F-4271-BB14-303CD8DB1A2C}"/>
                  </a:ext>
                </a:extLst>
              </p:cNvPr>
              <p:cNvSpPr>
                <a:spLocks/>
              </p:cNvSpPr>
              <p:nvPr/>
            </p:nvSpPr>
            <p:spPr bwMode="auto">
              <a:xfrm>
                <a:off x="6697662" y="3179762"/>
                <a:ext cx="1181100" cy="654050"/>
              </a:xfrm>
              <a:custGeom>
                <a:avLst/>
                <a:gdLst>
                  <a:gd name="connsiteX0" fmla="*/ 363861 w 1181100"/>
                  <a:gd name="connsiteY0" fmla="*/ 458787 h 654050"/>
                  <a:gd name="connsiteX1" fmla="*/ 452503 w 1181100"/>
                  <a:gd name="connsiteY1" fmla="*/ 632593 h 654050"/>
                  <a:gd name="connsiteX2" fmla="*/ 474663 w 1181100"/>
                  <a:gd name="connsiteY2" fmla="*/ 654050 h 654050"/>
                  <a:gd name="connsiteX3" fmla="*/ 0 w 1181100"/>
                  <a:gd name="connsiteY3" fmla="*/ 654050 h 654050"/>
                  <a:gd name="connsiteX4" fmla="*/ 0 w 1181100"/>
                  <a:gd name="connsiteY4" fmla="*/ 581095 h 654050"/>
                  <a:gd name="connsiteX5" fmla="*/ 221605 w 1181100"/>
                  <a:gd name="connsiteY5" fmla="*/ 473807 h 654050"/>
                  <a:gd name="connsiteX6" fmla="*/ 284512 w 1181100"/>
                  <a:gd name="connsiteY6" fmla="*/ 495265 h 654050"/>
                  <a:gd name="connsiteX7" fmla="*/ 363861 w 1181100"/>
                  <a:gd name="connsiteY7" fmla="*/ 458787 h 654050"/>
                  <a:gd name="connsiteX8" fmla="*/ 881470 w 1181100"/>
                  <a:gd name="connsiteY8" fmla="*/ 250825 h 654050"/>
                  <a:gd name="connsiteX9" fmla="*/ 879327 w 1181100"/>
                  <a:gd name="connsiteY9" fmla="*/ 543393 h 654050"/>
                  <a:gd name="connsiteX10" fmla="*/ 859328 w 1181100"/>
                  <a:gd name="connsiteY10" fmla="*/ 564748 h 654050"/>
                  <a:gd name="connsiteX11" fmla="*/ 840757 w 1181100"/>
                  <a:gd name="connsiteY11" fmla="*/ 581121 h 654050"/>
                  <a:gd name="connsiteX12" fmla="*/ 840043 w 1181100"/>
                  <a:gd name="connsiteY12" fmla="*/ 581833 h 654050"/>
                  <a:gd name="connsiteX13" fmla="*/ 696476 w 1181100"/>
                  <a:gd name="connsiteY13" fmla="*/ 630238 h 654050"/>
                  <a:gd name="connsiteX14" fmla="*/ 526481 w 1181100"/>
                  <a:gd name="connsiteY14" fmla="*/ 558342 h 654050"/>
                  <a:gd name="connsiteX15" fmla="*/ 489339 w 1181100"/>
                  <a:gd name="connsiteY15" fmla="*/ 284993 h 654050"/>
                  <a:gd name="connsiteX16" fmla="*/ 586479 w 1181100"/>
                  <a:gd name="connsiteY16" fmla="*/ 331975 h 654050"/>
                  <a:gd name="connsiteX17" fmla="*/ 699333 w 1181100"/>
                  <a:gd name="connsiteY17" fmla="*/ 441599 h 654050"/>
                  <a:gd name="connsiteX18" fmla="*/ 805044 w 1181100"/>
                  <a:gd name="connsiteY18" fmla="*/ 368279 h 654050"/>
                  <a:gd name="connsiteX19" fmla="*/ 812901 w 1181100"/>
                  <a:gd name="connsiteY19" fmla="*/ 328416 h 654050"/>
                  <a:gd name="connsiteX20" fmla="*/ 811472 w 1181100"/>
                  <a:gd name="connsiteY20" fmla="*/ 314179 h 654050"/>
                  <a:gd name="connsiteX21" fmla="*/ 810758 w 1181100"/>
                  <a:gd name="connsiteY21" fmla="*/ 307061 h 654050"/>
                  <a:gd name="connsiteX22" fmla="*/ 815758 w 1181100"/>
                  <a:gd name="connsiteY22" fmla="*/ 302790 h 654050"/>
                  <a:gd name="connsiteX23" fmla="*/ 850043 w 1181100"/>
                  <a:gd name="connsiteY23" fmla="*/ 275739 h 654050"/>
                  <a:gd name="connsiteX24" fmla="*/ 881470 w 1181100"/>
                  <a:gd name="connsiteY24" fmla="*/ 250825 h 654050"/>
                  <a:gd name="connsiteX25" fmla="*/ 1181100 w 1181100"/>
                  <a:gd name="connsiteY25" fmla="*/ 0 h 654050"/>
                  <a:gd name="connsiteX26" fmla="*/ 1181100 w 1181100"/>
                  <a:gd name="connsiteY26" fmla="*/ 654050 h 654050"/>
                  <a:gd name="connsiteX27" fmla="*/ 1099004 w 1181100"/>
                  <a:gd name="connsiteY27" fmla="*/ 654050 h 654050"/>
                  <a:gd name="connsiteX28" fmla="*/ 1096863 w 1181100"/>
                  <a:gd name="connsiteY28" fmla="*/ 651908 h 654050"/>
                  <a:gd name="connsiteX29" fmla="*/ 1069022 w 1181100"/>
                  <a:gd name="connsiteY29" fmla="*/ 638342 h 654050"/>
                  <a:gd name="connsiteX30" fmla="*/ 1066166 w 1181100"/>
                  <a:gd name="connsiteY30" fmla="*/ 637628 h 654050"/>
                  <a:gd name="connsiteX31" fmla="*/ 1064024 w 1181100"/>
                  <a:gd name="connsiteY31" fmla="*/ 637628 h 654050"/>
                  <a:gd name="connsiteX32" fmla="*/ 1048319 w 1181100"/>
                  <a:gd name="connsiteY32" fmla="*/ 640484 h 654050"/>
                  <a:gd name="connsiteX33" fmla="*/ 1040466 w 1181100"/>
                  <a:gd name="connsiteY33" fmla="*/ 629773 h 654050"/>
                  <a:gd name="connsiteX34" fmla="*/ 986212 w 1181100"/>
                  <a:gd name="connsiteY34" fmla="*/ 573365 h 654050"/>
                  <a:gd name="connsiteX35" fmla="*/ 954087 w 1181100"/>
                  <a:gd name="connsiteY35" fmla="*/ 178507 h 654050"/>
                  <a:gd name="connsiteX36" fmla="*/ 985498 w 1181100"/>
                  <a:gd name="connsiteY36" fmla="*/ 153516 h 654050"/>
                  <a:gd name="connsiteX37" fmla="*/ 1028330 w 1181100"/>
                  <a:gd name="connsiteY37" fmla="*/ 162798 h 654050"/>
                  <a:gd name="connsiteX38" fmla="*/ 1131843 w 1181100"/>
                  <a:gd name="connsiteY38" fmla="*/ 59264 h 654050"/>
                  <a:gd name="connsiteX39" fmla="*/ 1129701 w 1181100"/>
                  <a:gd name="connsiteY39" fmla="*/ 39985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81100" h="654050">
                    <a:moveTo>
                      <a:pt x="363861" y="458787"/>
                    </a:moveTo>
                    <a:cubicBezTo>
                      <a:pt x="375299" y="521729"/>
                      <a:pt x="404608" y="582525"/>
                      <a:pt x="452503" y="632593"/>
                    </a:cubicBezTo>
                    <a:cubicBezTo>
                      <a:pt x="459651" y="640460"/>
                      <a:pt x="466800" y="647613"/>
                      <a:pt x="474663" y="654050"/>
                    </a:cubicBezTo>
                    <a:cubicBezTo>
                      <a:pt x="474663" y="654050"/>
                      <a:pt x="474663" y="654050"/>
                      <a:pt x="0" y="654050"/>
                    </a:cubicBezTo>
                    <a:cubicBezTo>
                      <a:pt x="0" y="654050"/>
                      <a:pt x="0" y="654050"/>
                      <a:pt x="0" y="581095"/>
                    </a:cubicBezTo>
                    <a:cubicBezTo>
                      <a:pt x="0" y="581095"/>
                      <a:pt x="0" y="581095"/>
                      <a:pt x="221605" y="473807"/>
                    </a:cubicBezTo>
                    <a:cubicBezTo>
                      <a:pt x="239476" y="487397"/>
                      <a:pt x="261637" y="495265"/>
                      <a:pt x="284512" y="495265"/>
                    </a:cubicBezTo>
                    <a:cubicBezTo>
                      <a:pt x="316681" y="495265"/>
                      <a:pt x="344560" y="480960"/>
                      <a:pt x="363861" y="458787"/>
                    </a:cubicBezTo>
                    <a:close/>
                    <a:moveTo>
                      <a:pt x="881470" y="250825"/>
                    </a:moveTo>
                    <a:cubicBezTo>
                      <a:pt x="948611" y="336246"/>
                      <a:pt x="949325" y="457972"/>
                      <a:pt x="879327" y="543393"/>
                    </a:cubicBezTo>
                    <a:cubicBezTo>
                      <a:pt x="873613" y="551223"/>
                      <a:pt x="866471" y="558342"/>
                      <a:pt x="859328" y="564748"/>
                    </a:cubicBezTo>
                    <a:cubicBezTo>
                      <a:pt x="852185" y="571867"/>
                      <a:pt x="846471" y="577562"/>
                      <a:pt x="840757" y="581121"/>
                    </a:cubicBezTo>
                    <a:cubicBezTo>
                      <a:pt x="840757" y="581121"/>
                      <a:pt x="840757" y="581121"/>
                      <a:pt x="840043" y="581833"/>
                    </a:cubicBezTo>
                    <a:cubicBezTo>
                      <a:pt x="799330" y="613154"/>
                      <a:pt x="747903" y="630238"/>
                      <a:pt x="696476" y="630238"/>
                    </a:cubicBezTo>
                    <a:cubicBezTo>
                      <a:pt x="631478" y="630238"/>
                      <a:pt x="571480" y="604612"/>
                      <a:pt x="526481" y="558342"/>
                    </a:cubicBezTo>
                    <a:cubicBezTo>
                      <a:pt x="455055" y="483598"/>
                      <a:pt x="442912" y="372550"/>
                      <a:pt x="489339" y="284993"/>
                    </a:cubicBezTo>
                    <a:cubicBezTo>
                      <a:pt x="489339" y="284993"/>
                      <a:pt x="489339" y="284993"/>
                      <a:pt x="586479" y="331975"/>
                    </a:cubicBezTo>
                    <a:cubicBezTo>
                      <a:pt x="588622" y="392482"/>
                      <a:pt x="638621" y="441599"/>
                      <a:pt x="699333" y="441599"/>
                    </a:cubicBezTo>
                    <a:cubicBezTo>
                      <a:pt x="747903" y="441599"/>
                      <a:pt x="789330" y="410990"/>
                      <a:pt x="805044" y="368279"/>
                    </a:cubicBezTo>
                    <a:cubicBezTo>
                      <a:pt x="810044" y="356178"/>
                      <a:pt x="812901" y="342653"/>
                      <a:pt x="812901" y="328416"/>
                    </a:cubicBezTo>
                    <a:cubicBezTo>
                      <a:pt x="812901" y="323433"/>
                      <a:pt x="812187" y="319162"/>
                      <a:pt x="811472" y="314179"/>
                    </a:cubicBezTo>
                    <a:cubicBezTo>
                      <a:pt x="811472" y="312043"/>
                      <a:pt x="811472" y="309196"/>
                      <a:pt x="810758" y="307061"/>
                    </a:cubicBezTo>
                    <a:cubicBezTo>
                      <a:pt x="810758" y="307061"/>
                      <a:pt x="810758" y="307061"/>
                      <a:pt x="815758" y="302790"/>
                    </a:cubicBezTo>
                    <a:cubicBezTo>
                      <a:pt x="820758" y="299230"/>
                      <a:pt x="830757" y="291400"/>
                      <a:pt x="850043" y="275739"/>
                    </a:cubicBezTo>
                    <a:cubicBezTo>
                      <a:pt x="857899" y="269333"/>
                      <a:pt x="868613" y="260791"/>
                      <a:pt x="881470" y="250825"/>
                    </a:cubicBezTo>
                    <a:close/>
                    <a:moveTo>
                      <a:pt x="1181100" y="0"/>
                    </a:moveTo>
                    <a:cubicBezTo>
                      <a:pt x="1181100" y="0"/>
                      <a:pt x="1181100" y="0"/>
                      <a:pt x="1181100" y="654050"/>
                    </a:cubicBezTo>
                    <a:cubicBezTo>
                      <a:pt x="1181100" y="654050"/>
                      <a:pt x="1181100" y="654050"/>
                      <a:pt x="1099004" y="654050"/>
                    </a:cubicBezTo>
                    <a:cubicBezTo>
                      <a:pt x="1099004" y="654050"/>
                      <a:pt x="1099004" y="654050"/>
                      <a:pt x="1096863" y="651908"/>
                    </a:cubicBezTo>
                    <a:cubicBezTo>
                      <a:pt x="1089724" y="644768"/>
                      <a:pt x="1079730" y="639770"/>
                      <a:pt x="1069022" y="638342"/>
                    </a:cubicBezTo>
                    <a:cubicBezTo>
                      <a:pt x="1069022" y="638342"/>
                      <a:pt x="1069022" y="638342"/>
                      <a:pt x="1066166" y="637628"/>
                    </a:cubicBezTo>
                    <a:cubicBezTo>
                      <a:pt x="1066166" y="637628"/>
                      <a:pt x="1066166" y="637628"/>
                      <a:pt x="1064024" y="637628"/>
                    </a:cubicBezTo>
                    <a:cubicBezTo>
                      <a:pt x="1058313" y="637628"/>
                      <a:pt x="1053316" y="638342"/>
                      <a:pt x="1048319" y="640484"/>
                    </a:cubicBezTo>
                    <a:cubicBezTo>
                      <a:pt x="1046177" y="636913"/>
                      <a:pt x="1043322" y="633343"/>
                      <a:pt x="1040466" y="629773"/>
                    </a:cubicBezTo>
                    <a:cubicBezTo>
                      <a:pt x="1040466" y="629773"/>
                      <a:pt x="1040466" y="629773"/>
                      <a:pt x="986212" y="573365"/>
                    </a:cubicBezTo>
                    <a:cubicBezTo>
                      <a:pt x="1061169" y="448410"/>
                      <a:pt x="1048319" y="289181"/>
                      <a:pt x="954087" y="178507"/>
                    </a:cubicBezTo>
                    <a:cubicBezTo>
                      <a:pt x="954087" y="178507"/>
                      <a:pt x="954087" y="178507"/>
                      <a:pt x="985498" y="153516"/>
                    </a:cubicBezTo>
                    <a:cubicBezTo>
                      <a:pt x="998348" y="159942"/>
                      <a:pt x="1013339" y="162798"/>
                      <a:pt x="1028330" y="162798"/>
                    </a:cubicBezTo>
                    <a:cubicBezTo>
                      <a:pt x="1085441" y="162798"/>
                      <a:pt x="1131843" y="116386"/>
                      <a:pt x="1131843" y="59264"/>
                    </a:cubicBezTo>
                    <a:cubicBezTo>
                      <a:pt x="1131843" y="52838"/>
                      <a:pt x="1131129" y="45698"/>
                      <a:pt x="1129701" y="39985"/>
                    </a:cubicBezTo>
                    <a:close/>
                  </a:path>
                </a:pathLst>
              </a:custGeom>
              <a:solidFill>
                <a:srgbClr val="00148C">
                  <a:lumMod val="100000"/>
                </a:srgbClr>
              </a:solidFill>
              <a:ln>
                <a:noFill/>
              </a:ln>
            </p:spPr>
            <p:txBody>
              <a:bodyPr vert="horz" wrap="square" lIns="22860" tIns="11430" rIns="22860" bIns="11430" numCol="1" anchor="t" anchorCtr="0" compatLnSpc="1">
                <a:prstTxWarp prst="textNoShape">
                  <a:avLst/>
                </a:prstTxWarp>
                <a:noAutofit/>
              </a:bodyPr>
              <a:lstStyle/>
              <a:p>
                <a:endParaRPr lang="en-US" dirty="0"/>
              </a:p>
            </p:txBody>
          </p:sp>
        </p:grpSp>
      </p:grpSp>
      <p:grpSp>
        <p:nvGrpSpPr>
          <p:cNvPr id="88" name="Group 87">
            <a:extLst>
              <a:ext uri="{FF2B5EF4-FFF2-40B4-BE49-F238E27FC236}">
                <a16:creationId xmlns:a16="http://schemas.microsoft.com/office/drawing/2014/main" id="{BDC3D4E2-BA4D-43FC-AF4D-F6DAC723F39A}"/>
              </a:ext>
            </a:extLst>
          </p:cNvPr>
          <p:cNvGrpSpPr>
            <a:grpSpLocks noChangeAspect="1"/>
          </p:cNvGrpSpPr>
          <p:nvPr/>
        </p:nvGrpSpPr>
        <p:grpSpPr>
          <a:xfrm>
            <a:off x="339192" y="2936218"/>
            <a:ext cx="279811" cy="279811"/>
            <a:chOff x="5273675" y="2606675"/>
            <a:chExt cx="1644650" cy="1644650"/>
          </a:xfrm>
        </p:grpSpPr>
        <p:sp>
          <p:nvSpPr>
            <p:cNvPr id="89" name="AutoShape 22">
              <a:extLst>
                <a:ext uri="{FF2B5EF4-FFF2-40B4-BE49-F238E27FC236}">
                  <a16:creationId xmlns:a16="http://schemas.microsoft.com/office/drawing/2014/main" id="{E19A0D2F-BC19-4C4D-9BDD-473AE85A0AF4}"/>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C2220896-9AFD-4209-AA08-3A99DE286527}"/>
                </a:ext>
              </a:extLst>
            </p:cNvPr>
            <p:cNvGrpSpPr/>
            <p:nvPr/>
          </p:nvGrpSpPr>
          <p:grpSpPr>
            <a:xfrm>
              <a:off x="5646738" y="2890838"/>
              <a:ext cx="895350" cy="1190625"/>
              <a:chOff x="5646738" y="2890838"/>
              <a:chExt cx="895350" cy="1190625"/>
            </a:xfrm>
          </p:grpSpPr>
          <p:sp>
            <p:nvSpPr>
              <p:cNvPr id="91" name="Freeform 5">
                <a:extLst>
                  <a:ext uri="{FF2B5EF4-FFF2-40B4-BE49-F238E27FC236}">
                    <a16:creationId xmlns:a16="http://schemas.microsoft.com/office/drawing/2014/main" id="{88AE9D7D-8627-48F7-9F2D-996E2E813E07}"/>
                  </a:ext>
                </a:extLst>
              </p:cNvPr>
              <p:cNvSpPr>
                <a:spLocks/>
              </p:cNvSpPr>
              <p:nvPr/>
            </p:nvSpPr>
            <p:spPr bwMode="auto">
              <a:xfrm>
                <a:off x="5646738" y="2890838"/>
                <a:ext cx="895350" cy="1190625"/>
              </a:xfrm>
              <a:custGeom>
                <a:avLst/>
                <a:gdLst>
                  <a:gd name="connsiteX0" fmla="*/ 415018 w 895350"/>
                  <a:gd name="connsiteY0" fmla="*/ 361950 h 1190625"/>
                  <a:gd name="connsiteX1" fmla="*/ 473943 w 895350"/>
                  <a:gd name="connsiteY1" fmla="*/ 361950 h 1190625"/>
                  <a:gd name="connsiteX2" fmla="*/ 473943 w 895350"/>
                  <a:gd name="connsiteY2" fmla="*/ 363380 h 1190625"/>
                  <a:gd name="connsiteX3" fmla="*/ 473943 w 895350"/>
                  <a:gd name="connsiteY3" fmla="*/ 406263 h 1190625"/>
                  <a:gd name="connsiteX4" fmla="*/ 512280 w 895350"/>
                  <a:gd name="connsiteY4" fmla="*/ 414125 h 1190625"/>
                  <a:gd name="connsiteX5" fmla="*/ 544227 w 895350"/>
                  <a:gd name="connsiteY5" fmla="*/ 429848 h 1190625"/>
                  <a:gd name="connsiteX6" fmla="*/ 538547 w 895350"/>
                  <a:gd name="connsiteY6" fmla="*/ 445572 h 1190625"/>
                  <a:gd name="connsiteX7" fmla="*/ 527188 w 895350"/>
                  <a:gd name="connsiteY7" fmla="*/ 478449 h 1190625"/>
                  <a:gd name="connsiteX8" fmla="*/ 523639 w 895350"/>
                  <a:gd name="connsiteY8" fmla="*/ 488455 h 1190625"/>
                  <a:gd name="connsiteX9" fmla="*/ 510150 w 895350"/>
                  <a:gd name="connsiteY9" fmla="*/ 479879 h 1190625"/>
                  <a:gd name="connsiteX10" fmla="*/ 449095 w 895350"/>
                  <a:gd name="connsiteY10" fmla="*/ 463440 h 1190625"/>
                  <a:gd name="connsiteX11" fmla="*/ 413598 w 895350"/>
                  <a:gd name="connsiteY11" fmla="*/ 475590 h 1190625"/>
                  <a:gd name="connsiteX12" fmla="*/ 400819 w 895350"/>
                  <a:gd name="connsiteY12" fmla="*/ 507038 h 1190625"/>
                  <a:gd name="connsiteX13" fmla="*/ 412178 w 895350"/>
                  <a:gd name="connsiteY13" fmla="*/ 533483 h 1190625"/>
                  <a:gd name="connsiteX14" fmla="*/ 451935 w 895350"/>
                  <a:gd name="connsiteY14" fmla="*/ 564930 h 1190625"/>
                  <a:gd name="connsiteX15" fmla="*/ 472523 w 895350"/>
                  <a:gd name="connsiteY15" fmla="*/ 576366 h 1190625"/>
                  <a:gd name="connsiteX16" fmla="*/ 508730 w 895350"/>
                  <a:gd name="connsiteY16" fmla="*/ 596378 h 1190625"/>
                  <a:gd name="connsiteX17" fmla="*/ 526478 w 895350"/>
                  <a:gd name="connsiteY17" fmla="*/ 610672 h 1190625"/>
                  <a:gd name="connsiteX18" fmla="*/ 539257 w 895350"/>
                  <a:gd name="connsiteY18" fmla="*/ 624967 h 1190625"/>
                  <a:gd name="connsiteX19" fmla="*/ 552036 w 895350"/>
                  <a:gd name="connsiteY19" fmla="*/ 648552 h 1190625"/>
                  <a:gd name="connsiteX20" fmla="*/ 554166 w 895350"/>
                  <a:gd name="connsiteY20" fmla="*/ 653555 h 1190625"/>
                  <a:gd name="connsiteX21" fmla="*/ 561265 w 895350"/>
                  <a:gd name="connsiteY21" fmla="*/ 685003 h 1190625"/>
                  <a:gd name="connsiteX22" fmla="*/ 561975 w 895350"/>
                  <a:gd name="connsiteY22" fmla="*/ 695009 h 1190625"/>
                  <a:gd name="connsiteX23" fmla="*/ 560555 w 895350"/>
                  <a:gd name="connsiteY23" fmla="*/ 709303 h 1190625"/>
                  <a:gd name="connsiteX24" fmla="*/ 550616 w 895350"/>
                  <a:gd name="connsiteY24" fmla="*/ 740751 h 1190625"/>
                  <a:gd name="connsiteX25" fmla="*/ 538547 w 895350"/>
                  <a:gd name="connsiteY25" fmla="*/ 758619 h 1190625"/>
                  <a:gd name="connsiteX26" fmla="*/ 522219 w 895350"/>
                  <a:gd name="connsiteY26" fmla="*/ 772913 h 1190625"/>
                  <a:gd name="connsiteX27" fmla="*/ 473943 w 895350"/>
                  <a:gd name="connsiteY27" fmla="*/ 795784 h 1190625"/>
                  <a:gd name="connsiteX28" fmla="*/ 473943 w 895350"/>
                  <a:gd name="connsiteY28" fmla="*/ 804361 h 1190625"/>
                  <a:gd name="connsiteX29" fmla="*/ 473943 w 895350"/>
                  <a:gd name="connsiteY29" fmla="*/ 855821 h 1190625"/>
                  <a:gd name="connsiteX30" fmla="*/ 473943 w 895350"/>
                  <a:gd name="connsiteY30" fmla="*/ 857250 h 1190625"/>
                  <a:gd name="connsiteX31" fmla="*/ 415018 w 895350"/>
                  <a:gd name="connsiteY31" fmla="*/ 857250 h 1190625"/>
                  <a:gd name="connsiteX32" fmla="*/ 415018 w 895350"/>
                  <a:gd name="connsiteY32" fmla="*/ 855821 h 1190625"/>
                  <a:gd name="connsiteX33" fmla="*/ 415018 w 895350"/>
                  <a:gd name="connsiteY33" fmla="*/ 804361 h 1190625"/>
                  <a:gd name="connsiteX34" fmla="*/ 415018 w 895350"/>
                  <a:gd name="connsiteY34" fmla="*/ 800073 h 1190625"/>
                  <a:gd name="connsiteX35" fmla="*/ 333375 w 895350"/>
                  <a:gd name="connsiteY35" fmla="*/ 773628 h 1190625"/>
                  <a:gd name="connsiteX36" fmla="*/ 333375 w 895350"/>
                  <a:gd name="connsiteY36" fmla="*/ 772913 h 1190625"/>
                  <a:gd name="connsiteX37" fmla="*/ 346864 w 895350"/>
                  <a:gd name="connsiteY37" fmla="*/ 740751 h 1190625"/>
                  <a:gd name="connsiteX38" fmla="*/ 358223 w 895350"/>
                  <a:gd name="connsiteY38" fmla="*/ 712877 h 1190625"/>
                  <a:gd name="connsiteX39" fmla="*/ 391590 w 895350"/>
                  <a:gd name="connsiteY39" fmla="*/ 731460 h 1190625"/>
                  <a:gd name="connsiteX40" fmla="*/ 435606 w 895350"/>
                  <a:gd name="connsiteY40" fmla="*/ 740751 h 1190625"/>
                  <a:gd name="connsiteX41" fmla="*/ 495241 w 895350"/>
                  <a:gd name="connsiteY41" fmla="*/ 698583 h 1190625"/>
                  <a:gd name="connsiteX42" fmla="*/ 493821 w 895350"/>
                  <a:gd name="connsiteY42" fmla="*/ 685003 h 1190625"/>
                  <a:gd name="connsiteX43" fmla="*/ 480332 w 895350"/>
                  <a:gd name="connsiteY43" fmla="*/ 660703 h 1190625"/>
                  <a:gd name="connsiteX44" fmla="*/ 473233 w 895350"/>
                  <a:gd name="connsiteY44" fmla="*/ 653555 h 1190625"/>
                  <a:gd name="connsiteX45" fmla="*/ 422827 w 895350"/>
                  <a:gd name="connsiteY45" fmla="*/ 622108 h 1190625"/>
                  <a:gd name="connsiteX46" fmla="*/ 392300 w 895350"/>
                  <a:gd name="connsiteY46" fmla="*/ 604240 h 1190625"/>
                  <a:gd name="connsiteX47" fmla="*/ 375972 w 895350"/>
                  <a:gd name="connsiteY47" fmla="*/ 593519 h 1190625"/>
                  <a:gd name="connsiteX48" fmla="*/ 366032 w 895350"/>
                  <a:gd name="connsiteY48" fmla="*/ 585657 h 1190625"/>
                  <a:gd name="connsiteX49" fmla="*/ 348284 w 895350"/>
                  <a:gd name="connsiteY49" fmla="*/ 564930 h 1190625"/>
                  <a:gd name="connsiteX50" fmla="*/ 341895 w 895350"/>
                  <a:gd name="connsiteY50" fmla="*/ 551351 h 1190625"/>
                  <a:gd name="connsiteX51" fmla="*/ 336215 w 895350"/>
                  <a:gd name="connsiteY51" fmla="*/ 533483 h 1190625"/>
                  <a:gd name="connsiteX52" fmla="*/ 333375 w 895350"/>
                  <a:gd name="connsiteY52" fmla="*/ 509182 h 1190625"/>
                  <a:gd name="connsiteX53" fmla="*/ 333375 w 895350"/>
                  <a:gd name="connsiteY53" fmla="*/ 508467 h 1190625"/>
                  <a:gd name="connsiteX54" fmla="*/ 338345 w 895350"/>
                  <a:gd name="connsiteY54" fmla="*/ 478449 h 1190625"/>
                  <a:gd name="connsiteX55" fmla="*/ 356093 w 895350"/>
                  <a:gd name="connsiteY55" fmla="*/ 445572 h 1190625"/>
                  <a:gd name="connsiteX56" fmla="*/ 356803 w 895350"/>
                  <a:gd name="connsiteY56" fmla="*/ 444857 h 1190625"/>
                  <a:gd name="connsiteX57" fmla="*/ 399399 w 895350"/>
                  <a:gd name="connsiteY57" fmla="*/ 414125 h 1190625"/>
                  <a:gd name="connsiteX58" fmla="*/ 415018 w 895350"/>
                  <a:gd name="connsiteY58" fmla="*/ 409122 h 1190625"/>
                  <a:gd name="connsiteX59" fmla="*/ 415018 w 895350"/>
                  <a:gd name="connsiteY59" fmla="*/ 363380 h 1190625"/>
                  <a:gd name="connsiteX60" fmla="*/ 415018 w 895350"/>
                  <a:gd name="connsiteY60" fmla="*/ 361950 h 1190625"/>
                  <a:gd name="connsiteX61" fmla="*/ 30162 w 895350"/>
                  <a:gd name="connsiteY61" fmla="*/ 31750 h 1190625"/>
                  <a:gd name="connsiteX62" fmla="*/ 30162 w 895350"/>
                  <a:gd name="connsiteY62" fmla="*/ 1158875 h 1190625"/>
                  <a:gd name="connsiteX63" fmla="*/ 865187 w 895350"/>
                  <a:gd name="connsiteY63" fmla="*/ 1158875 h 1190625"/>
                  <a:gd name="connsiteX64" fmla="*/ 865187 w 895350"/>
                  <a:gd name="connsiteY64" fmla="*/ 31750 h 1190625"/>
                  <a:gd name="connsiteX65" fmla="*/ 30162 w 895350"/>
                  <a:gd name="connsiteY65" fmla="*/ 31750 h 1190625"/>
                  <a:gd name="connsiteX66" fmla="*/ 15683 w 895350"/>
                  <a:gd name="connsiteY66" fmla="*/ 0 h 1190625"/>
                  <a:gd name="connsiteX67" fmla="*/ 879667 w 895350"/>
                  <a:gd name="connsiteY67" fmla="*/ 0 h 1190625"/>
                  <a:gd name="connsiteX68" fmla="*/ 895350 w 895350"/>
                  <a:gd name="connsiteY68" fmla="*/ 15704 h 1190625"/>
                  <a:gd name="connsiteX69" fmla="*/ 895350 w 895350"/>
                  <a:gd name="connsiteY69" fmla="*/ 1174922 h 1190625"/>
                  <a:gd name="connsiteX70" fmla="*/ 879667 w 895350"/>
                  <a:gd name="connsiteY70" fmla="*/ 1190625 h 1190625"/>
                  <a:gd name="connsiteX71" fmla="*/ 15683 w 895350"/>
                  <a:gd name="connsiteY71" fmla="*/ 1190625 h 1190625"/>
                  <a:gd name="connsiteX72" fmla="*/ 0 w 895350"/>
                  <a:gd name="connsiteY72" fmla="*/ 1174922 h 1190625"/>
                  <a:gd name="connsiteX73" fmla="*/ 0 w 895350"/>
                  <a:gd name="connsiteY73" fmla="*/ 15704 h 1190625"/>
                  <a:gd name="connsiteX74" fmla="*/ 15683 w 895350"/>
                  <a:gd name="connsiteY74" fmla="*/ 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895350" h="1190625">
                    <a:moveTo>
                      <a:pt x="415018" y="361950"/>
                    </a:moveTo>
                    <a:cubicBezTo>
                      <a:pt x="415018" y="361950"/>
                      <a:pt x="415018" y="361950"/>
                      <a:pt x="473943" y="361950"/>
                    </a:cubicBezTo>
                    <a:cubicBezTo>
                      <a:pt x="473943" y="361950"/>
                      <a:pt x="473943" y="361950"/>
                      <a:pt x="473943" y="363380"/>
                    </a:cubicBezTo>
                    <a:cubicBezTo>
                      <a:pt x="473943" y="363380"/>
                      <a:pt x="473943" y="363380"/>
                      <a:pt x="473943" y="406263"/>
                    </a:cubicBezTo>
                    <a:cubicBezTo>
                      <a:pt x="488142" y="408407"/>
                      <a:pt x="500921" y="410551"/>
                      <a:pt x="512280" y="414125"/>
                    </a:cubicBezTo>
                    <a:cubicBezTo>
                      <a:pt x="525058" y="418413"/>
                      <a:pt x="536417" y="423416"/>
                      <a:pt x="544227" y="429848"/>
                    </a:cubicBezTo>
                    <a:cubicBezTo>
                      <a:pt x="544227" y="429848"/>
                      <a:pt x="544227" y="429848"/>
                      <a:pt x="538547" y="445572"/>
                    </a:cubicBezTo>
                    <a:cubicBezTo>
                      <a:pt x="536417" y="453434"/>
                      <a:pt x="532158" y="463440"/>
                      <a:pt x="527188" y="478449"/>
                    </a:cubicBezTo>
                    <a:cubicBezTo>
                      <a:pt x="525768" y="482023"/>
                      <a:pt x="525058" y="485596"/>
                      <a:pt x="523639" y="488455"/>
                    </a:cubicBezTo>
                    <a:cubicBezTo>
                      <a:pt x="519379" y="485596"/>
                      <a:pt x="514409" y="482738"/>
                      <a:pt x="510150" y="479879"/>
                    </a:cubicBezTo>
                    <a:cubicBezTo>
                      <a:pt x="490981" y="468443"/>
                      <a:pt x="470393" y="463440"/>
                      <a:pt x="449095" y="463440"/>
                    </a:cubicBezTo>
                    <a:cubicBezTo>
                      <a:pt x="434186" y="463440"/>
                      <a:pt x="421408" y="467014"/>
                      <a:pt x="413598" y="475590"/>
                    </a:cubicBezTo>
                    <a:cubicBezTo>
                      <a:pt x="405079" y="484167"/>
                      <a:pt x="400819" y="494173"/>
                      <a:pt x="400819" y="507038"/>
                    </a:cubicBezTo>
                    <a:cubicBezTo>
                      <a:pt x="400819" y="515615"/>
                      <a:pt x="405079" y="524906"/>
                      <a:pt x="412178" y="533483"/>
                    </a:cubicBezTo>
                    <a:cubicBezTo>
                      <a:pt x="420698" y="544203"/>
                      <a:pt x="433476" y="554209"/>
                      <a:pt x="451935" y="564930"/>
                    </a:cubicBezTo>
                    <a:cubicBezTo>
                      <a:pt x="458324" y="568504"/>
                      <a:pt x="464714" y="572792"/>
                      <a:pt x="472523" y="576366"/>
                    </a:cubicBezTo>
                    <a:cubicBezTo>
                      <a:pt x="487432" y="583513"/>
                      <a:pt x="499501" y="589945"/>
                      <a:pt x="508730" y="596378"/>
                    </a:cubicBezTo>
                    <a:cubicBezTo>
                      <a:pt x="515829" y="601381"/>
                      <a:pt x="521509" y="605669"/>
                      <a:pt x="526478" y="610672"/>
                    </a:cubicBezTo>
                    <a:cubicBezTo>
                      <a:pt x="531448" y="614961"/>
                      <a:pt x="535708" y="619964"/>
                      <a:pt x="539257" y="624967"/>
                    </a:cubicBezTo>
                    <a:cubicBezTo>
                      <a:pt x="544937" y="632114"/>
                      <a:pt x="549196" y="639976"/>
                      <a:pt x="552036" y="648552"/>
                    </a:cubicBezTo>
                    <a:cubicBezTo>
                      <a:pt x="552746" y="649982"/>
                      <a:pt x="553456" y="652126"/>
                      <a:pt x="554166" y="653555"/>
                    </a:cubicBezTo>
                    <a:cubicBezTo>
                      <a:pt x="557716" y="663561"/>
                      <a:pt x="560555" y="673567"/>
                      <a:pt x="561265" y="685003"/>
                    </a:cubicBezTo>
                    <a:cubicBezTo>
                      <a:pt x="561975" y="687862"/>
                      <a:pt x="561975" y="691435"/>
                      <a:pt x="561975" y="695009"/>
                    </a:cubicBezTo>
                    <a:cubicBezTo>
                      <a:pt x="561975" y="700012"/>
                      <a:pt x="561265" y="705015"/>
                      <a:pt x="560555" y="709303"/>
                    </a:cubicBezTo>
                    <a:cubicBezTo>
                      <a:pt x="559135" y="720739"/>
                      <a:pt x="555586" y="731460"/>
                      <a:pt x="550616" y="740751"/>
                    </a:cubicBezTo>
                    <a:cubicBezTo>
                      <a:pt x="547067" y="747183"/>
                      <a:pt x="542807" y="753616"/>
                      <a:pt x="538547" y="758619"/>
                    </a:cubicBezTo>
                    <a:cubicBezTo>
                      <a:pt x="533578" y="763622"/>
                      <a:pt x="527898" y="768625"/>
                      <a:pt x="522219" y="772913"/>
                    </a:cubicBezTo>
                    <a:cubicBezTo>
                      <a:pt x="508730" y="783634"/>
                      <a:pt x="493111" y="790781"/>
                      <a:pt x="473943" y="795784"/>
                    </a:cubicBezTo>
                    <a:cubicBezTo>
                      <a:pt x="473943" y="795784"/>
                      <a:pt x="473943" y="795784"/>
                      <a:pt x="473943" y="804361"/>
                    </a:cubicBezTo>
                    <a:cubicBezTo>
                      <a:pt x="473943" y="812223"/>
                      <a:pt x="473943" y="827232"/>
                      <a:pt x="473943" y="855821"/>
                    </a:cubicBezTo>
                    <a:cubicBezTo>
                      <a:pt x="473943" y="855821"/>
                      <a:pt x="473943" y="855821"/>
                      <a:pt x="473943" y="857250"/>
                    </a:cubicBezTo>
                    <a:cubicBezTo>
                      <a:pt x="473943" y="857250"/>
                      <a:pt x="473943" y="857250"/>
                      <a:pt x="415018" y="857250"/>
                    </a:cubicBezTo>
                    <a:cubicBezTo>
                      <a:pt x="415018" y="857250"/>
                      <a:pt x="415018" y="857250"/>
                      <a:pt x="415018" y="855821"/>
                    </a:cubicBezTo>
                    <a:cubicBezTo>
                      <a:pt x="415018" y="855821"/>
                      <a:pt x="415018" y="855821"/>
                      <a:pt x="415018" y="804361"/>
                    </a:cubicBezTo>
                    <a:cubicBezTo>
                      <a:pt x="415018" y="802932"/>
                      <a:pt x="415018" y="801502"/>
                      <a:pt x="415018" y="800073"/>
                    </a:cubicBezTo>
                    <a:cubicBezTo>
                      <a:pt x="384491" y="798643"/>
                      <a:pt x="358223" y="789352"/>
                      <a:pt x="333375" y="773628"/>
                    </a:cubicBezTo>
                    <a:cubicBezTo>
                      <a:pt x="333375" y="773628"/>
                      <a:pt x="333375" y="773628"/>
                      <a:pt x="333375" y="772913"/>
                    </a:cubicBezTo>
                    <a:cubicBezTo>
                      <a:pt x="334795" y="771484"/>
                      <a:pt x="336925" y="765051"/>
                      <a:pt x="346864" y="740751"/>
                    </a:cubicBezTo>
                    <a:cubicBezTo>
                      <a:pt x="349704" y="733604"/>
                      <a:pt x="353963" y="724312"/>
                      <a:pt x="358223" y="712877"/>
                    </a:cubicBezTo>
                    <a:cubicBezTo>
                      <a:pt x="369582" y="720739"/>
                      <a:pt x="380231" y="727171"/>
                      <a:pt x="391590" y="731460"/>
                    </a:cubicBezTo>
                    <a:cubicBezTo>
                      <a:pt x="406499" y="737892"/>
                      <a:pt x="421408" y="740751"/>
                      <a:pt x="435606" y="740751"/>
                    </a:cubicBezTo>
                    <a:cubicBezTo>
                      <a:pt x="475363" y="740751"/>
                      <a:pt x="495241" y="726457"/>
                      <a:pt x="495241" y="698583"/>
                    </a:cubicBezTo>
                    <a:cubicBezTo>
                      <a:pt x="495241" y="693580"/>
                      <a:pt x="494531" y="689291"/>
                      <a:pt x="493821" y="685003"/>
                    </a:cubicBezTo>
                    <a:cubicBezTo>
                      <a:pt x="490981" y="677141"/>
                      <a:pt x="486722" y="668564"/>
                      <a:pt x="480332" y="660703"/>
                    </a:cubicBezTo>
                    <a:cubicBezTo>
                      <a:pt x="478203" y="658558"/>
                      <a:pt x="476073" y="656414"/>
                      <a:pt x="473233" y="653555"/>
                    </a:cubicBezTo>
                    <a:cubicBezTo>
                      <a:pt x="461874" y="643549"/>
                      <a:pt x="445545" y="633543"/>
                      <a:pt x="422827" y="622108"/>
                    </a:cubicBezTo>
                    <a:cubicBezTo>
                      <a:pt x="410758" y="614961"/>
                      <a:pt x="400819" y="609243"/>
                      <a:pt x="392300" y="604240"/>
                    </a:cubicBezTo>
                    <a:cubicBezTo>
                      <a:pt x="385201" y="600666"/>
                      <a:pt x="380231" y="597093"/>
                      <a:pt x="375972" y="593519"/>
                    </a:cubicBezTo>
                    <a:cubicBezTo>
                      <a:pt x="372422" y="590660"/>
                      <a:pt x="368872" y="587801"/>
                      <a:pt x="366032" y="585657"/>
                    </a:cubicBezTo>
                    <a:cubicBezTo>
                      <a:pt x="358933" y="579939"/>
                      <a:pt x="353254" y="572792"/>
                      <a:pt x="348284" y="564930"/>
                    </a:cubicBezTo>
                    <a:cubicBezTo>
                      <a:pt x="346154" y="560642"/>
                      <a:pt x="343314" y="556354"/>
                      <a:pt x="341895" y="551351"/>
                    </a:cubicBezTo>
                    <a:cubicBezTo>
                      <a:pt x="339055" y="545633"/>
                      <a:pt x="337635" y="539915"/>
                      <a:pt x="336215" y="533483"/>
                    </a:cubicBezTo>
                    <a:cubicBezTo>
                      <a:pt x="334085" y="525621"/>
                      <a:pt x="333375" y="517044"/>
                      <a:pt x="333375" y="509182"/>
                    </a:cubicBezTo>
                    <a:cubicBezTo>
                      <a:pt x="333375" y="509182"/>
                      <a:pt x="333375" y="509182"/>
                      <a:pt x="333375" y="508467"/>
                    </a:cubicBezTo>
                    <a:cubicBezTo>
                      <a:pt x="333375" y="497747"/>
                      <a:pt x="335505" y="487026"/>
                      <a:pt x="338345" y="478449"/>
                    </a:cubicBezTo>
                    <a:cubicBezTo>
                      <a:pt x="341895" y="467014"/>
                      <a:pt x="348284" y="456293"/>
                      <a:pt x="356093" y="445572"/>
                    </a:cubicBezTo>
                    <a:cubicBezTo>
                      <a:pt x="356093" y="445572"/>
                      <a:pt x="356803" y="445572"/>
                      <a:pt x="356803" y="444857"/>
                    </a:cubicBezTo>
                    <a:cubicBezTo>
                      <a:pt x="367452" y="431278"/>
                      <a:pt x="381651" y="421272"/>
                      <a:pt x="399399" y="414125"/>
                    </a:cubicBezTo>
                    <a:cubicBezTo>
                      <a:pt x="404369" y="412695"/>
                      <a:pt x="409339" y="410551"/>
                      <a:pt x="415018" y="409122"/>
                    </a:cubicBezTo>
                    <a:cubicBezTo>
                      <a:pt x="415018" y="409122"/>
                      <a:pt x="415018" y="409122"/>
                      <a:pt x="415018" y="363380"/>
                    </a:cubicBezTo>
                    <a:cubicBezTo>
                      <a:pt x="415018" y="363380"/>
                      <a:pt x="415018" y="363380"/>
                      <a:pt x="415018" y="361950"/>
                    </a:cubicBezTo>
                    <a:close/>
                    <a:moveTo>
                      <a:pt x="30162" y="31750"/>
                    </a:moveTo>
                    <a:cubicBezTo>
                      <a:pt x="30162" y="31750"/>
                      <a:pt x="30162" y="31750"/>
                      <a:pt x="30162" y="1158875"/>
                    </a:cubicBezTo>
                    <a:cubicBezTo>
                      <a:pt x="30162" y="1158875"/>
                      <a:pt x="30162" y="1158875"/>
                      <a:pt x="865187" y="1158875"/>
                    </a:cubicBezTo>
                    <a:cubicBezTo>
                      <a:pt x="865187" y="1158875"/>
                      <a:pt x="865187" y="1158875"/>
                      <a:pt x="865187" y="31750"/>
                    </a:cubicBezTo>
                    <a:cubicBezTo>
                      <a:pt x="865187" y="31750"/>
                      <a:pt x="865187" y="31750"/>
                      <a:pt x="30162" y="31750"/>
                    </a:cubicBezTo>
                    <a:close/>
                    <a:moveTo>
                      <a:pt x="15683" y="0"/>
                    </a:moveTo>
                    <a:cubicBezTo>
                      <a:pt x="15683" y="0"/>
                      <a:pt x="15683" y="0"/>
                      <a:pt x="879667" y="0"/>
                    </a:cubicBezTo>
                    <a:cubicBezTo>
                      <a:pt x="888934" y="0"/>
                      <a:pt x="895350" y="7138"/>
                      <a:pt x="895350" y="15704"/>
                    </a:cubicBezTo>
                    <a:cubicBezTo>
                      <a:pt x="895350" y="15704"/>
                      <a:pt x="895350" y="15704"/>
                      <a:pt x="895350" y="1174922"/>
                    </a:cubicBezTo>
                    <a:cubicBezTo>
                      <a:pt x="895350" y="1184201"/>
                      <a:pt x="888934" y="1190625"/>
                      <a:pt x="879667" y="1190625"/>
                    </a:cubicBezTo>
                    <a:cubicBezTo>
                      <a:pt x="879667" y="1190625"/>
                      <a:pt x="879667" y="1190625"/>
                      <a:pt x="15683" y="1190625"/>
                    </a:cubicBezTo>
                    <a:cubicBezTo>
                      <a:pt x="6416" y="1190625"/>
                      <a:pt x="0" y="1184201"/>
                      <a:pt x="0" y="1174922"/>
                    </a:cubicBezTo>
                    <a:cubicBezTo>
                      <a:pt x="0" y="1174922"/>
                      <a:pt x="0" y="1174922"/>
                      <a:pt x="0" y="15704"/>
                    </a:cubicBezTo>
                    <a:cubicBezTo>
                      <a:pt x="0" y="7138"/>
                      <a:pt x="6416" y="0"/>
                      <a:pt x="15683" y="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92" name="Freeform 6">
                <a:extLst>
                  <a:ext uri="{FF2B5EF4-FFF2-40B4-BE49-F238E27FC236}">
                    <a16:creationId xmlns:a16="http://schemas.microsoft.com/office/drawing/2014/main" id="{A6BC071E-D098-44BF-BC86-4424660EDFAC}"/>
                  </a:ext>
                </a:extLst>
              </p:cNvPr>
              <p:cNvSpPr>
                <a:spLocks/>
              </p:cNvSpPr>
              <p:nvPr/>
            </p:nvSpPr>
            <p:spPr bwMode="auto">
              <a:xfrm>
                <a:off x="5780088" y="3138488"/>
                <a:ext cx="628650" cy="725487"/>
              </a:xfrm>
              <a:custGeom>
                <a:avLst/>
                <a:gdLst>
                  <a:gd name="connsiteX0" fmla="*/ 384092 w 628650"/>
                  <a:gd name="connsiteY0" fmla="*/ 693737 h 725487"/>
                  <a:gd name="connsiteX1" fmla="*/ 517608 w 628650"/>
                  <a:gd name="connsiteY1" fmla="*/ 693737 h 725487"/>
                  <a:gd name="connsiteX2" fmla="*/ 533400 w 628650"/>
                  <a:gd name="connsiteY2" fmla="*/ 709981 h 725487"/>
                  <a:gd name="connsiteX3" fmla="*/ 517608 w 628650"/>
                  <a:gd name="connsiteY3" fmla="*/ 725487 h 725487"/>
                  <a:gd name="connsiteX4" fmla="*/ 384092 w 628650"/>
                  <a:gd name="connsiteY4" fmla="*/ 725487 h 725487"/>
                  <a:gd name="connsiteX5" fmla="*/ 368300 w 628650"/>
                  <a:gd name="connsiteY5" fmla="*/ 709981 h 725487"/>
                  <a:gd name="connsiteX6" fmla="*/ 384092 w 628650"/>
                  <a:gd name="connsiteY6" fmla="*/ 693737 h 725487"/>
                  <a:gd name="connsiteX7" fmla="*/ 15692 w 628650"/>
                  <a:gd name="connsiteY7" fmla="*/ 693737 h 725487"/>
                  <a:gd name="connsiteX8" fmla="*/ 244657 w 628650"/>
                  <a:gd name="connsiteY8" fmla="*/ 693737 h 725487"/>
                  <a:gd name="connsiteX9" fmla="*/ 260350 w 628650"/>
                  <a:gd name="connsiteY9" fmla="*/ 709981 h 725487"/>
                  <a:gd name="connsiteX10" fmla="*/ 244657 w 628650"/>
                  <a:gd name="connsiteY10" fmla="*/ 725487 h 725487"/>
                  <a:gd name="connsiteX11" fmla="*/ 15692 w 628650"/>
                  <a:gd name="connsiteY11" fmla="*/ 725487 h 725487"/>
                  <a:gd name="connsiteX12" fmla="*/ 0 w 628650"/>
                  <a:gd name="connsiteY12" fmla="*/ 709981 h 725487"/>
                  <a:gd name="connsiteX13" fmla="*/ 15692 w 628650"/>
                  <a:gd name="connsiteY13" fmla="*/ 693737 h 725487"/>
                  <a:gd name="connsiteX14" fmla="*/ 385913 w 628650"/>
                  <a:gd name="connsiteY14" fmla="*/ 579437 h 725487"/>
                  <a:gd name="connsiteX15" fmla="*/ 613658 w 628650"/>
                  <a:gd name="connsiteY15" fmla="*/ 579437 h 725487"/>
                  <a:gd name="connsiteX16" fmla="*/ 628650 w 628650"/>
                  <a:gd name="connsiteY16" fmla="*/ 594869 h 725487"/>
                  <a:gd name="connsiteX17" fmla="*/ 613658 w 628650"/>
                  <a:gd name="connsiteY17" fmla="*/ 609600 h 725487"/>
                  <a:gd name="connsiteX18" fmla="*/ 385913 w 628650"/>
                  <a:gd name="connsiteY18" fmla="*/ 609600 h 725487"/>
                  <a:gd name="connsiteX19" fmla="*/ 373062 w 628650"/>
                  <a:gd name="connsiteY19" fmla="*/ 602585 h 725487"/>
                  <a:gd name="connsiteX20" fmla="*/ 373062 w 628650"/>
                  <a:gd name="connsiteY20" fmla="*/ 586452 h 725487"/>
                  <a:gd name="connsiteX21" fmla="*/ 385913 w 628650"/>
                  <a:gd name="connsiteY21" fmla="*/ 579437 h 725487"/>
                  <a:gd name="connsiteX22" fmla="*/ 15666 w 628650"/>
                  <a:gd name="connsiteY22" fmla="*/ 579437 h 725487"/>
                  <a:gd name="connsiteX23" fmla="*/ 238556 w 628650"/>
                  <a:gd name="connsiteY23" fmla="*/ 579437 h 725487"/>
                  <a:gd name="connsiteX24" fmla="*/ 249238 w 628650"/>
                  <a:gd name="connsiteY24" fmla="*/ 581541 h 725487"/>
                  <a:gd name="connsiteX25" fmla="*/ 249238 w 628650"/>
                  <a:gd name="connsiteY25" fmla="*/ 608197 h 725487"/>
                  <a:gd name="connsiteX26" fmla="*/ 242829 w 628650"/>
                  <a:gd name="connsiteY26" fmla="*/ 609600 h 725487"/>
                  <a:gd name="connsiteX27" fmla="*/ 15666 w 628650"/>
                  <a:gd name="connsiteY27" fmla="*/ 609600 h 725487"/>
                  <a:gd name="connsiteX28" fmla="*/ 0 w 628650"/>
                  <a:gd name="connsiteY28" fmla="*/ 594869 h 725487"/>
                  <a:gd name="connsiteX29" fmla="*/ 15666 w 628650"/>
                  <a:gd name="connsiteY29" fmla="*/ 579437 h 725487"/>
                  <a:gd name="connsiteX30" fmla="*/ 461866 w 628650"/>
                  <a:gd name="connsiteY30" fmla="*/ 463550 h 725487"/>
                  <a:gd name="connsiteX31" fmla="*/ 613682 w 628650"/>
                  <a:gd name="connsiteY31" fmla="*/ 463550 h 725487"/>
                  <a:gd name="connsiteX32" fmla="*/ 628650 w 628650"/>
                  <a:gd name="connsiteY32" fmla="*/ 478982 h 725487"/>
                  <a:gd name="connsiteX33" fmla="*/ 613682 w 628650"/>
                  <a:gd name="connsiteY33" fmla="*/ 493713 h 725487"/>
                  <a:gd name="connsiteX34" fmla="*/ 454025 w 628650"/>
                  <a:gd name="connsiteY34" fmla="*/ 493713 h 725487"/>
                  <a:gd name="connsiteX35" fmla="*/ 461866 w 628650"/>
                  <a:gd name="connsiteY35" fmla="*/ 463550 h 725487"/>
                  <a:gd name="connsiteX36" fmla="*/ 15710 w 628650"/>
                  <a:gd name="connsiteY36" fmla="*/ 463550 h 725487"/>
                  <a:gd name="connsiteX37" fmla="*/ 192088 w 628650"/>
                  <a:gd name="connsiteY37" fmla="*/ 463550 h 725487"/>
                  <a:gd name="connsiteX38" fmla="*/ 178520 w 628650"/>
                  <a:gd name="connsiteY38" fmla="*/ 493713 h 725487"/>
                  <a:gd name="connsiteX39" fmla="*/ 15710 w 628650"/>
                  <a:gd name="connsiteY39" fmla="*/ 493713 h 725487"/>
                  <a:gd name="connsiteX40" fmla="*/ 0 w 628650"/>
                  <a:gd name="connsiteY40" fmla="*/ 478982 h 725487"/>
                  <a:gd name="connsiteX41" fmla="*/ 15710 w 628650"/>
                  <a:gd name="connsiteY41" fmla="*/ 463550 h 725487"/>
                  <a:gd name="connsiteX42" fmla="*/ 422275 w 628650"/>
                  <a:gd name="connsiteY42" fmla="*/ 347662 h 725487"/>
                  <a:gd name="connsiteX43" fmla="*/ 612994 w 628650"/>
                  <a:gd name="connsiteY43" fmla="*/ 347662 h 725487"/>
                  <a:gd name="connsiteX44" fmla="*/ 628650 w 628650"/>
                  <a:gd name="connsiteY44" fmla="*/ 362393 h 725487"/>
                  <a:gd name="connsiteX45" fmla="*/ 612994 w 628650"/>
                  <a:gd name="connsiteY45" fmla="*/ 377825 h 725487"/>
                  <a:gd name="connsiteX46" fmla="*/ 444336 w 628650"/>
                  <a:gd name="connsiteY46" fmla="*/ 377825 h 725487"/>
                  <a:gd name="connsiteX47" fmla="*/ 422275 w 628650"/>
                  <a:gd name="connsiteY47" fmla="*/ 347662 h 725487"/>
                  <a:gd name="connsiteX48" fmla="*/ 15700 w 628650"/>
                  <a:gd name="connsiteY48" fmla="*/ 347662 h 725487"/>
                  <a:gd name="connsiteX49" fmla="*/ 196967 w 628650"/>
                  <a:gd name="connsiteY49" fmla="*/ 347662 h 725487"/>
                  <a:gd name="connsiteX50" fmla="*/ 211953 w 628650"/>
                  <a:gd name="connsiteY50" fmla="*/ 362393 h 725487"/>
                  <a:gd name="connsiteX51" fmla="*/ 233363 w 628650"/>
                  <a:gd name="connsiteY51" fmla="*/ 377825 h 725487"/>
                  <a:gd name="connsiteX52" fmla="*/ 15700 w 628650"/>
                  <a:gd name="connsiteY52" fmla="*/ 377825 h 725487"/>
                  <a:gd name="connsiteX53" fmla="*/ 0 w 628650"/>
                  <a:gd name="connsiteY53" fmla="*/ 362393 h 725487"/>
                  <a:gd name="connsiteX54" fmla="*/ 15700 w 628650"/>
                  <a:gd name="connsiteY54" fmla="*/ 347662 h 725487"/>
                  <a:gd name="connsiteX55" fmla="*/ 428925 w 628650"/>
                  <a:gd name="connsiteY55" fmla="*/ 230187 h 725487"/>
                  <a:gd name="connsiteX56" fmla="*/ 613671 w 628650"/>
                  <a:gd name="connsiteY56" fmla="*/ 230187 h 725487"/>
                  <a:gd name="connsiteX57" fmla="*/ 628650 w 628650"/>
                  <a:gd name="connsiteY57" fmla="*/ 245709 h 725487"/>
                  <a:gd name="connsiteX58" fmla="*/ 613671 w 628650"/>
                  <a:gd name="connsiteY58" fmla="*/ 261937 h 725487"/>
                  <a:gd name="connsiteX59" fmla="*/ 417512 w 628650"/>
                  <a:gd name="connsiteY59" fmla="*/ 261937 h 725487"/>
                  <a:gd name="connsiteX60" fmla="*/ 421079 w 628650"/>
                  <a:gd name="connsiteY60" fmla="*/ 250648 h 725487"/>
                  <a:gd name="connsiteX61" fmla="*/ 428212 w 628650"/>
                  <a:gd name="connsiteY61" fmla="*/ 231598 h 725487"/>
                  <a:gd name="connsiteX62" fmla="*/ 428925 w 628650"/>
                  <a:gd name="connsiteY62" fmla="*/ 230187 h 725487"/>
                  <a:gd name="connsiteX63" fmla="*/ 15636 w 628650"/>
                  <a:gd name="connsiteY63" fmla="*/ 230187 h 725487"/>
                  <a:gd name="connsiteX64" fmla="*/ 169863 w 628650"/>
                  <a:gd name="connsiteY64" fmla="*/ 230187 h 725487"/>
                  <a:gd name="connsiteX65" fmla="*/ 166309 w 628650"/>
                  <a:gd name="connsiteY65" fmla="*/ 261231 h 725487"/>
                  <a:gd name="connsiteX66" fmla="*/ 166309 w 628650"/>
                  <a:gd name="connsiteY66" fmla="*/ 261937 h 725487"/>
                  <a:gd name="connsiteX67" fmla="*/ 15636 w 628650"/>
                  <a:gd name="connsiteY67" fmla="*/ 261937 h 725487"/>
                  <a:gd name="connsiteX68" fmla="*/ 0 w 628650"/>
                  <a:gd name="connsiteY68" fmla="*/ 245709 h 725487"/>
                  <a:gd name="connsiteX69" fmla="*/ 15636 w 628650"/>
                  <a:gd name="connsiteY69" fmla="*/ 230187 h 725487"/>
                  <a:gd name="connsiteX70" fmla="*/ 385913 w 628650"/>
                  <a:gd name="connsiteY70" fmla="*/ 114300 h 725487"/>
                  <a:gd name="connsiteX71" fmla="*/ 613658 w 628650"/>
                  <a:gd name="connsiteY71" fmla="*/ 114300 h 725487"/>
                  <a:gd name="connsiteX72" fmla="*/ 628650 w 628650"/>
                  <a:gd name="connsiteY72" fmla="*/ 130175 h 725487"/>
                  <a:gd name="connsiteX73" fmla="*/ 613658 w 628650"/>
                  <a:gd name="connsiteY73" fmla="*/ 146050 h 725487"/>
                  <a:gd name="connsiteX74" fmla="*/ 414470 w 628650"/>
                  <a:gd name="connsiteY74" fmla="*/ 146050 h 725487"/>
                  <a:gd name="connsiteX75" fmla="*/ 390911 w 628650"/>
                  <a:gd name="connsiteY75" fmla="*/ 135948 h 725487"/>
                  <a:gd name="connsiteX76" fmla="*/ 390197 w 628650"/>
                  <a:gd name="connsiteY76" fmla="*/ 135948 h 725487"/>
                  <a:gd name="connsiteX77" fmla="*/ 373062 w 628650"/>
                  <a:gd name="connsiteY77" fmla="*/ 131618 h 725487"/>
                  <a:gd name="connsiteX78" fmla="*/ 373062 w 628650"/>
                  <a:gd name="connsiteY78" fmla="*/ 120794 h 725487"/>
                  <a:gd name="connsiteX79" fmla="*/ 385913 w 628650"/>
                  <a:gd name="connsiteY79" fmla="*/ 114300 h 725487"/>
                  <a:gd name="connsiteX80" fmla="*/ 15666 w 628650"/>
                  <a:gd name="connsiteY80" fmla="*/ 114300 h 725487"/>
                  <a:gd name="connsiteX81" fmla="*/ 242829 w 628650"/>
                  <a:gd name="connsiteY81" fmla="*/ 114300 h 725487"/>
                  <a:gd name="connsiteX82" fmla="*/ 249238 w 628650"/>
                  <a:gd name="connsiteY82" fmla="*/ 115743 h 725487"/>
                  <a:gd name="connsiteX83" fmla="*/ 249238 w 628650"/>
                  <a:gd name="connsiteY83" fmla="*/ 138834 h 725487"/>
                  <a:gd name="connsiteX84" fmla="*/ 234996 w 628650"/>
                  <a:gd name="connsiteY84" fmla="*/ 146050 h 725487"/>
                  <a:gd name="connsiteX85" fmla="*/ 15666 w 628650"/>
                  <a:gd name="connsiteY85" fmla="*/ 146050 h 725487"/>
                  <a:gd name="connsiteX86" fmla="*/ 0 w 628650"/>
                  <a:gd name="connsiteY86" fmla="*/ 130175 h 725487"/>
                  <a:gd name="connsiteX87" fmla="*/ 15666 w 628650"/>
                  <a:gd name="connsiteY87" fmla="*/ 114300 h 725487"/>
                  <a:gd name="connsiteX88" fmla="*/ 384036 w 628650"/>
                  <a:gd name="connsiteY88" fmla="*/ 0 h 725487"/>
                  <a:gd name="connsiteX89" fmla="*/ 612915 w 628650"/>
                  <a:gd name="connsiteY89" fmla="*/ 0 h 725487"/>
                  <a:gd name="connsiteX90" fmla="*/ 628650 w 628650"/>
                  <a:gd name="connsiteY90" fmla="*/ 15081 h 725487"/>
                  <a:gd name="connsiteX91" fmla="*/ 612915 w 628650"/>
                  <a:gd name="connsiteY91" fmla="*/ 30163 h 725487"/>
                  <a:gd name="connsiteX92" fmla="*/ 384036 w 628650"/>
                  <a:gd name="connsiteY92" fmla="*/ 30163 h 725487"/>
                  <a:gd name="connsiteX93" fmla="*/ 368300 w 628650"/>
                  <a:gd name="connsiteY93" fmla="*/ 15081 h 725487"/>
                  <a:gd name="connsiteX94" fmla="*/ 384036 w 628650"/>
                  <a:gd name="connsiteY94" fmla="*/ 0 h 725487"/>
                  <a:gd name="connsiteX95" fmla="*/ 15692 w 628650"/>
                  <a:gd name="connsiteY95" fmla="*/ 0 h 725487"/>
                  <a:gd name="connsiteX96" fmla="*/ 244657 w 628650"/>
                  <a:gd name="connsiteY96" fmla="*/ 0 h 725487"/>
                  <a:gd name="connsiteX97" fmla="*/ 260350 w 628650"/>
                  <a:gd name="connsiteY97" fmla="*/ 15081 h 725487"/>
                  <a:gd name="connsiteX98" fmla="*/ 244657 w 628650"/>
                  <a:gd name="connsiteY98" fmla="*/ 30163 h 725487"/>
                  <a:gd name="connsiteX99" fmla="*/ 15692 w 628650"/>
                  <a:gd name="connsiteY99" fmla="*/ 30163 h 725487"/>
                  <a:gd name="connsiteX100" fmla="*/ 0 w 628650"/>
                  <a:gd name="connsiteY100" fmla="*/ 15081 h 725487"/>
                  <a:gd name="connsiteX101" fmla="*/ 15692 w 628650"/>
                  <a:gd name="connsiteY101" fmla="*/ 0 h 72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28650" h="725487">
                    <a:moveTo>
                      <a:pt x="384092" y="693737"/>
                    </a:moveTo>
                    <a:cubicBezTo>
                      <a:pt x="384092" y="693737"/>
                      <a:pt x="384092" y="693737"/>
                      <a:pt x="517608" y="693737"/>
                    </a:cubicBezTo>
                    <a:cubicBezTo>
                      <a:pt x="526222" y="693737"/>
                      <a:pt x="533400" y="701121"/>
                      <a:pt x="533400" y="709981"/>
                    </a:cubicBezTo>
                    <a:cubicBezTo>
                      <a:pt x="533400" y="718103"/>
                      <a:pt x="526222" y="725487"/>
                      <a:pt x="517608" y="725487"/>
                    </a:cubicBezTo>
                    <a:cubicBezTo>
                      <a:pt x="517608" y="725487"/>
                      <a:pt x="517608" y="725487"/>
                      <a:pt x="384092" y="725487"/>
                    </a:cubicBezTo>
                    <a:cubicBezTo>
                      <a:pt x="375479" y="725487"/>
                      <a:pt x="368300" y="718103"/>
                      <a:pt x="368300" y="709981"/>
                    </a:cubicBezTo>
                    <a:cubicBezTo>
                      <a:pt x="368300" y="701121"/>
                      <a:pt x="375479" y="693737"/>
                      <a:pt x="384092" y="693737"/>
                    </a:cubicBezTo>
                    <a:close/>
                    <a:moveTo>
                      <a:pt x="15692" y="693737"/>
                    </a:moveTo>
                    <a:cubicBezTo>
                      <a:pt x="15692" y="693737"/>
                      <a:pt x="15692" y="693737"/>
                      <a:pt x="244657" y="693737"/>
                    </a:cubicBezTo>
                    <a:cubicBezTo>
                      <a:pt x="253217" y="693737"/>
                      <a:pt x="260350" y="701121"/>
                      <a:pt x="260350" y="709981"/>
                    </a:cubicBezTo>
                    <a:cubicBezTo>
                      <a:pt x="260350" y="718103"/>
                      <a:pt x="253217" y="725487"/>
                      <a:pt x="244657" y="725487"/>
                    </a:cubicBezTo>
                    <a:cubicBezTo>
                      <a:pt x="244657" y="725487"/>
                      <a:pt x="244657" y="725487"/>
                      <a:pt x="15692" y="725487"/>
                    </a:cubicBezTo>
                    <a:cubicBezTo>
                      <a:pt x="7133" y="725487"/>
                      <a:pt x="0" y="718103"/>
                      <a:pt x="0" y="709981"/>
                    </a:cubicBezTo>
                    <a:cubicBezTo>
                      <a:pt x="0" y="701121"/>
                      <a:pt x="7133" y="693737"/>
                      <a:pt x="15692" y="693737"/>
                    </a:cubicBezTo>
                    <a:close/>
                    <a:moveTo>
                      <a:pt x="385913" y="579437"/>
                    </a:moveTo>
                    <a:cubicBezTo>
                      <a:pt x="385913" y="579437"/>
                      <a:pt x="385913" y="579437"/>
                      <a:pt x="613658" y="579437"/>
                    </a:cubicBezTo>
                    <a:cubicBezTo>
                      <a:pt x="622225" y="579437"/>
                      <a:pt x="628650" y="586452"/>
                      <a:pt x="628650" y="594869"/>
                    </a:cubicBezTo>
                    <a:cubicBezTo>
                      <a:pt x="628650" y="602585"/>
                      <a:pt x="622225" y="609600"/>
                      <a:pt x="613658" y="609600"/>
                    </a:cubicBezTo>
                    <a:cubicBezTo>
                      <a:pt x="613658" y="609600"/>
                      <a:pt x="613658" y="609600"/>
                      <a:pt x="385913" y="609600"/>
                    </a:cubicBezTo>
                    <a:cubicBezTo>
                      <a:pt x="380916" y="609600"/>
                      <a:pt x="375918" y="606794"/>
                      <a:pt x="373062" y="602585"/>
                    </a:cubicBezTo>
                    <a:cubicBezTo>
                      <a:pt x="373062" y="602585"/>
                      <a:pt x="373062" y="602585"/>
                      <a:pt x="373062" y="586452"/>
                    </a:cubicBezTo>
                    <a:cubicBezTo>
                      <a:pt x="375918" y="582243"/>
                      <a:pt x="380916" y="579437"/>
                      <a:pt x="385913" y="579437"/>
                    </a:cubicBezTo>
                    <a:close/>
                    <a:moveTo>
                      <a:pt x="15666" y="579437"/>
                    </a:moveTo>
                    <a:cubicBezTo>
                      <a:pt x="15666" y="579437"/>
                      <a:pt x="15666" y="579437"/>
                      <a:pt x="238556" y="579437"/>
                    </a:cubicBezTo>
                    <a:cubicBezTo>
                      <a:pt x="242117" y="580138"/>
                      <a:pt x="245677" y="580840"/>
                      <a:pt x="249238" y="581541"/>
                    </a:cubicBezTo>
                    <a:cubicBezTo>
                      <a:pt x="249238" y="581541"/>
                      <a:pt x="249238" y="581541"/>
                      <a:pt x="249238" y="608197"/>
                    </a:cubicBezTo>
                    <a:cubicBezTo>
                      <a:pt x="247101" y="608898"/>
                      <a:pt x="244965" y="609600"/>
                      <a:pt x="242829" y="609600"/>
                    </a:cubicBezTo>
                    <a:cubicBezTo>
                      <a:pt x="242829" y="609600"/>
                      <a:pt x="242829" y="609600"/>
                      <a:pt x="15666" y="609600"/>
                    </a:cubicBezTo>
                    <a:cubicBezTo>
                      <a:pt x="7121" y="609600"/>
                      <a:pt x="0" y="602585"/>
                      <a:pt x="0" y="594869"/>
                    </a:cubicBezTo>
                    <a:cubicBezTo>
                      <a:pt x="0" y="586452"/>
                      <a:pt x="7121" y="579437"/>
                      <a:pt x="15666" y="579437"/>
                    </a:cubicBezTo>
                    <a:close/>
                    <a:moveTo>
                      <a:pt x="461866" y="463550"/>
                    </a:moveTo>
                    <a:cubicBezTo>
                      <a:pt x="461866" y="463550"/>
                      <a:pt x="461866" y="463550"/>
                      <a:pt x="613682" y="463550"/>
                    </a:cubicBezTo>
                    <a:cubicBezTo>
                      <a:pt x="622235" y="463550"/>
                      <a:pt x="628650" y="470565"/>
                      <a:pt x="628650" y="478982"/>
                    </a:cubicBezTo>
                    <a:cubicBezTo>
                      <a:pt x="628650" y="487400"/>
                      <a:pt x="622235" y="493713"/>
                      <a:pt x="613682" y="493713"/>
                    </a:cubicBezTo>
                    <a:cubicBezTo>
                      <a:pt x="613682" y="493713"/>
                      <a:pt x="613682" y="493713"/>
                      <a:pt x="454025" y="493713"/>
                    </a:cubicBezTo>
                    <a:cubicBezTo>
                      <a:pt x="457589" y="483892"/>
                      <a:pt x="460440" y="474072"/>
                      <a:pt x="461866" y="463550"/>
                    </a:cubicBezTo>
                    <a:close/>
                    <a:moveTo>
                      <a:pt x="15710" y="463550"/>
                    </a:moveTo>
                    <a:cubicBezTo>
                      <a:pt x="15710" y="463550"/>
                      <a:pt x="15710" y="463550"/>
                      <a:pt x="192088" y="463550"/>
                    </a:cubicBezTo>
                    <a:cubicBezTo>
                      <a:pt x="186375" y="477579"/>
                      <a:pt x="182091" y="486698"/>
                      <a:pt x="178520" y="493713"/>
                    </a:cubicBezTo>
                    <a:cubicBezTo>
                      <a:pt x="178520" y="493713"/>
                      <a:pt x="178520" y="493713"/>
                      <a:pt x="15710" y="493713"/>
                    </a:cubicBezTo>
                    <a:cubicBezTo>
                      <a:pt x="7141" y="493713"/>
                      <a:pt x="0" y="487400"/>
                      <a:pt x="0" y="478982"/>
                    </a:cubicBezTo>
                    <a:cubicBezTo>
                      <a:pt x="0" y="470565"/>
                      <a:pt x="7141" y="463550"/>
                      <a:pt x="15710" y="463550"/>
                    </a:cubicBezTo>
                    <a:close/>
                    <a:moveTo>
                      <a:pt x="422275" y="347662"/>
                    </a:moveTo>
                    <a:cubicBezTo>
                      <a:pt x="422275" y="347662"/>
                      <a:pt x="422275" y="347662"/>
                      <a:pt x="612994" y="347662"/>
                    </a:cubicBezTo>
                    <a:cubicBezTo>
                      <a:pt x="621534" y="347662"/>
                      <a:pt x="628650" y="354677"/>
                      <a:pt x="628650" y="362393"/>
                    </a:cubicBezTo>
                    <a:cubicBezTo>
                      <a:pt x="628650" y="370810"/>
                      <a:pt x="621534" y="377825"/>
                      <a:pt x="612994" y="377825"/>
                    </a:cubicBezTo>
                    <a:cubicBezTo>
                      <a:pt x="612994" y="377825"/>
                      <a:pt x="612994" y="377825"/>
                      <a:pt x="444336" y="377825"/>
                    </a:cubicBezTo>
                    <a:cubicBezTo>
                      <a:pt x="438643" y="367303"/>
                      <a:pt x="431527" y="357482"/>
                      <a:pt x="422275" y="347662"/>
                    </a:cubicBezTo>
                    <a:close/>
                    <a:moveTo>
                      <a:pt x="15700" y="347662"/>
                    </a:moveTo>
                    <a:cubicBezTo>
                      <a:pt x="15700" y="347662"/>
                      <a:pt x="15700" y="347662"/>
                      <a:pt x="196967" y="347662"/>
                    </a:cubicBezTo>
                    <a:cubicBezTo>
                      <a:pt x="201962" y="353274"/>
                      <a:pt x="206244" y="358184"/>
                      <a:pt x="211953" y="362393"/>
                    </a:cubicBezTo>
                    <a:cubicBezTo>
                      <a:pt x="217662" y="367303"/>
                      <a:pt x="224085" y="372213"/>
                      <a:pt x="233363" y="377825"/>
                    </a:cubicBezTo>
                    <a:cubicBezTo>
                      <a:pt x="233363" y="377825"/>
                      <a:pt x="233363" y="377825"/>
                      <a:pt x="15700" y="377825"/>
                    </a:cubicBezTo>
                    <a:cubicBezTo>
                      <a:pt x="7136" y="377825"/>
                      <a:pt x="0" y="370810"/>
                      <a:pt x="0" y="362393"/>
                    </a:cubicBezTo>
                    <a:cubicBezTo>
                      <a:pt x="0" y="354677"/>
                      <a:pt x="7136" y="347662"/>
                      <a:pt x="15700" y="347662"/>
                    </a:cubicBezTo>
                    <a:close/>
                    <a:moveTo>
                      <a:pt x="428925" y="230187"/>
                    </a:moveTo>
                    <a:cubicBezTo>
                      <a:pt x="428925" y="230187"/>
                      <a:pt x="428925" y="230187"/>
                      <a:pt x="613671" y="230187"/>
                    </a:cubicBezTo>
                    <a:cubicBezTo>
                      <a:pt x="621517" y="230187"/>
                      <a:pt x="628650" y="237242"/>
                      <a:pt x="628650" y="245709"/>
                    </a:cubicBezTo>
                    <a:cubicBezTo>
                      <a:pt x="628650" y="254176"/>
                      <a:pt x="621517" y="261937"/>
                      <a:pt x="613671" y="261937"/>
                    </a:cubicBezTo>
                    <a:cubicBezTo>
                      <a:pt x="613671" y="261937"/>
                      <a:pt x="613671" y="261937"/>
                      <a:pt x="417512" y="261937"/>
                    </a:cubicBezTo>
                    <a:cubicBezTo>
                      <a:pt x="417512" y="261937"/>
                      <a:pt x="417512" y="261937"/>
                      <a:pt x="421079" y="250648"/>
                    </a:cubicBezTo>
                    <a:cubicBezTo>
                      <a:pt x="423932" y="243592"/>
                      <a:pt x="426072" y="237242"/>
                      <a:pt x="428212" y="231598"/>
                    </a:cubicBezTo>
                    <a:cubicBezTo>
                      <a:pt x="428212" y="230892"/>
                      <a:pt x="428212" y="230187"/>
                      <a:pt x="428925" y="230187"/>
                    </a:cubicBezTo>
                    <a:close/>
                    <a:moveTo>
                      <a:pt x="15636" y="230187"/>
                    </a:moveTo>
                    <a:cubicBezTo>
                      <a:pt x="15636" y="230187"/>
                      <a:pt x="15636" y="230187"/>
                      <a:pt x="169863" y="230187"/>
                    </a:cubicBezTo>
                    <a:cubicBezTo>
                      <a:pt x="167731" y="240065"/>
                      <a:pt x="166309" y="249942"/>
                      <a:pt x="166309" y="261231"/>
                    </a:cubicBezTo>
                    <a:cubicBezTo>
                      <a:pt x="166309" y="261231"/>
                      <a:pt x="166309" y="261231"/>
                      <a:pt x="166309" y="261937"/>
                    </a:cubicBezTo>
                    <a:cubicBezTo>
                      <a:pt x="166309" y="261937"/>
                      <a:pt x="166309" y="261937"/>
                      <a:pt x="15636" y="261937"/>
                    </a:cubicBezTo>
                    <a:cubicBezTo>
                      <a:pt x="7107" y="261937"/>
                      <a:pt x="0" y="254176"/>
                      <a:pt x="0" y="245709"/>
                    </a:cubicBezTo>
                    <a:cubicBezTo>
                      <a:pt x="0" y="237242"/>
                      <a:pt x="7107" y="230187"/>
                      <a:pt x="15636" y="230187"/>
                    </a:cubicBezTo>
                    <a:close/>
                    <a:moveTo>
                      <a:pt x="385913" y="114300"/>
                    </a:moveTo>
                    <a:cubicBezTo>
                      <a:pt x="385913" y="114300"/>
                      <a:pt x="385913" y="114300"/>
                      <a:pt x="613658" y="114300"/>
                    </a:cubicBezTo>
                    <a:cubicBezTo>
                      <a:pt x="622225" y="114300"/>
                      <a:pt x="628650" y="120794"/>
                      <a:pt x="628650" y="130175"/>
                    </a:cubicBezTo>
                    <a:cubicBezTo>
                      <a:pt x="628650" y="138834"/>
                      <a:pt x="622225" y="146050"/>
                      <a:pt x="613658" y="146050"/>
                    </a:cubicBezTo>
                    <a:cubicBezTo>
                      <a:pt x="613658" y="146050"/>
                      <a:pt x="613658" y="146050"/>
                      <a:pt x="414470" y="146050"/>
                    </a:cubicBezTo>
                    <a:cubicBezTo>
                      <a:pt x="407331" y="142442"/>
                      <a:pt x="399478" y="138834"/>
                      <a:pt x="390911" y="135948"/>
                    </a:cubicBezTo>
                    <a:cubicBezTo>
                      <a:pt x="390911" y="135948"/>
                      <a:pt x="390911" y="135948"/>
                      <a:pt x="390197" y="135948"/>
                    </a:cubicBezTo>
                    <a:cubicBezTo>
                      <a:pt x="384485" y="134504"/>
                      <a:pt x="378774" y="133061"/>
                      <a:pt x="373062" y="131618"/>
                    </a:cubicBezTo>
                    <a:cubicBezTo>
                      <a:pt x="373062" y="131618"/>
                      <a:pt x="373062" y="131618"/>
                      <a:pt x="373062" y="120794"/>
                    </a:cubicBezTo>
                    <a:cubicBezTo>
                      <a:pt x="375918" y="117186"/>
                      <a:pt x="380916" y="114300"/>
                      <a:pt x="385913" y="114300"/>
                    </a:cubicBezTo>
                    <a:close/>
                    <a:moveTo>
                      <a:pt x="15666" y="114300"/>
                    </a:moveTo>
                    <a:cubicBezTo>
                      <a:pt x="15666" y="114300"/>
                      <a:pt x="15666" y="114300"/>
                      <a:pt x="242829" y="114300"/>
                    </a:cubicBezTo>
                    <a:cubicBezTo>
                      <a:pt x="244965" y="114300"/>
                      <a:pt x="247101" y="114300"/>
                      <a:pt x="249238" y="115743"/>
                    </a:cubicBezTo>
                    <a:cubicBezTo>
                      <a:pt x="249238" y="115743"/>
                      <a:pt x="249238" y="115743"/>
                      <a:pt x="249238" y="138834"/>
                    </a:cubicBezTo>
                    <a:cubicBezTo>
                      <a:pt x="244253" y="140999"/>
                      <a:pt x="239268" y="143164"/>
                      <a:pt x="234996" y="146050"/>
                    </a:cubicBezTo>
                    <a:cubicBezTo>
                      <a:pt x="234996" y="146050"/>
                      <a:pt x="234996" y="146050"/>
                      <a:pt x="15666" y="146050"/>
                    </a:cubicBezTo>
                    <a:cubicBezTo>
                      <a:pt x="7121" y="146050"/>
                      <a:pt x="0" y="138834"/>
                      <a:pt x="0" y="130175"/>
                    </a:cubicBezTo>
                    <a:cubicBezTo>
                      <a:pt x="0" y="120794"/>
                      <a:pt x="7121" y="114300"/>
                      <a:pt x="15666" y="114300"/>
                    </a:cubicBezTo>
                    <a:close/>
                    <a:moveTo>
                      <a:pt x="384036" y="0"/>
                    </a:moveTo>
                    <a:cubicBezTo>
                      <a:pt x="384036" y="0"/>
                      <a:pt x="384036" y="0"/>
                      <a:pt x="612915" y="0"/>
                    </a:cubicBezTo>
                    <a:cubicBezTo>
                      <a:pt x="621498" y="0"/>
                      <a:pt x="628650" y="6855"/>
                      <a:pt x="628650" y="15081"/>
                    </a:cubicBezTo>
                    <a:cubicBezTo>
                      <a:pt x="628650" y="23308"/>
                      <a:pt x="621498" y="30163"/>
                      <a:pt x="612915" y="30163"/>
                    </a:cubicBezTo>
                    <a:cubicBezTo>
                      <a:pt x="612915" y="30163"/>
                      <a:pt x="612915" y="30163"/>
                      <a:pt x="384036" y="30163"/>
                    </a:cubicBezTo>
                    <a:cubicBezTo>
                      <a:pt x="375453" y="30163"/>
                      <a:pt x="368300" y="23308"/>
                      <a:pt x="368300" y="15081"/>
                    </a:cubicBezTo>
                    <a:cubicBezTo>
                      <a:pt x="368300" y="6855"/>
                      <a:pt x="375453" y="0"/>
                      <a:pt x="384036" y="0"/>
                    </a:cubicBezTo>
                    <a:close/>
                    <a:moveTo>
                      <a:pt x="15692" y="0"/>
                    </a:moveTo>
                    <a:cubicBezTo>
                      <a:pt x="15692" y="0"/>
                      <a:pt x="15692" y="0"/>
                      <a:pt x="244657" y="0"/>
                    </a:cubicBezTo>
                    <a:cubicBezTo>
                      <a:pt x="253217" y="0"/>
                      <a:pt x="260350" y="6855"/>
                      <a:pt x="260350" y="15081"/>
                    </a:cubicBezTo>
                    <a:cubicBezTo>
                      <a:pt x="260350" y="23308"/>
                      <a:pt x="253217" y="30163"/>
                      <a:pt x="244657" y="30163"/>
                    </a:cubicBezTo>
                    <a:cubicBezTo>
                      <a:pt x="244657" y="30163"/>
                      <a:pt x="244657" y="30163"/>
                      <a:pt x="15692" y="30163"/>
                    </a:cubicBezTo>
                    <a:cubicBezTo>
                      <a:pt x="7133" y="30163"/>
                      <a:pt x="0" y="23308"/>
                      <a:pt x="0" y="15081"/>
                    </a:cubicBezTo>
                    <a:cubicBezTo>
                      <a:pt x="0" y="6855"/>
                      <a:pt x="7133" y="0"/>
                      <a:pt x="15692" y="0"/>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93" name="Group 92">
            <a:extLst>
              <a:ext uri="{FF2B5EF4-FFF2-40B4-BE49-F238E27FC236}">
                <a16:creationId xmlns:a16="http://schemas.microsoft.com/office/drawing/2014/main" id="{5ACF4648-7477-400E-8508-C4BBF6EC5454}"/>
              </a:ext>
            </a:extLst>
          </p:cNvPr>
          <p:cNvGrpSpPr>
            <a:grpSpLocks noChangeAspect="1"/>
          </p:cNvGrpSpPr>
          <p:nvPr/>
        </p:nvGrpSpPr>
        <p:grpSpPr>
          <a:xfrm>
            <a:off x="339192" y="3321821"/>
            <a:ext cx="279811" cy="279811"/>
            <a:chOff x="2670175" y="3176"/>
            <a:chExt cx="6858000" cy="6858000"/>
          </a:xfrm>
        </p:grpSpPr>
        <p:sp>
          <p:nvSpPr>
            <p:cNvPr id="94" name="AutoShape 3">
              <a:extLst>
                <a:ext uri="{FF2B5EF4-FFF2-40B4-BE49-F238E27FC236}">
                  <a16:creationId xmlns:a16="http://schemas.microsoft.com/office/drawing/2014/main" id="{842B6970-04F6-445C-B531-FCF380CDB261}"/>
                </a:ext>
              </a:extLst>
            </p:cNvPr>
            <p:cNvSpPr>
              <a:spLocks noChangeAspect="1" noChangeArrowheads="1" noTextEdit="1"/>
            </p:cNvSpPr>
            <p:nvPr/>
          </p:nvSpPr>
          <p:spPr bwMode="auto">
            <a:xfrm>
              <a:off x="2670175" y="3176"/>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5" name="Group 94">
              <a:extLst>
                <a:ext uri="{FF2B5EF4-FFF2-40B4-BE49-F238E27FC236}">
                  <a16:creationId xmlns:a16="http://schemas.microsoft.com/office/drawing/2014/main" id="{111A4E20-3EB1-46CC-9569-8A81A72E6A85}"/>
                </a:ext>
              </a:extLst>
            </p:cNvPr>
            <p:cNvGrpSpPr/>
            <p:nvPr/>
          </p:nvGrpSpPr>
          <p:grpSpPr>
            <a:xfrm>
              <a:off x="3738563" y="1149351"/>
              <a:ext cx="4721225" cy="4565650"/>
              <a:chOff x="3738563" y="1149350"/>
              <a:chExt cx="4721225" cy="4565651"/>
            </a:xfrm>
          </p:grpSpPr>
          <p:sp>
            <p:nvSpPr>
              <p:cNvPr id="96" name="Freeform 30">
                <a:extLst>
                  <a:ext uri="{FF2B5EF4-FFF2-40B4-BE49-F238E27FC236}">
                    <a16:creationId xmlns:a16="http://schemas.microsoft.com/office/drawing/2014/main" id="{BD881E21-787A-4EC9-AC15-613F611A7F85}"/>
                  </a:ext>
                </a:extLst>
              </p:cNvPr>
              <p:cNvSpPr>
                <a:spLocks/>
              </p:cNvSpPr>
              <p:nvPr/>
            </p:nvSpPr>
            <p:spPr bwMode="auto">
              <a:xfrm>
                <a:off x="3738563" y="1149350"/>
                <a:ext cx="4721225" cy="4565651"/>
              </a:xfrm>
              <a:custGeom>
                <a:avLst/>
                <a:gdLst>
                  <a:gd name="connsiteX0" fmla="*/ 3078162 w 4721225"/>
                  <a:gd name="connsiteY0" fmla="*/ 3575050 h 4565651"/>
                  <a:gd name="connsiteX1" fmla="*/ 3078162 w 4721225"/>
                  <a:gd name="connsiteY1" fmla="*/ 4425950 h 4565651"/>
                  <a:gd name="connsiteX2" fmla="*/ 4584700 w 4721225"/>
                  <a:gd name="connsiteY2" fmla="*/ 4425950 h 4565651"/>
                  <a:gd name="connsiteX3" fmla="*/ 4584700 w 4721225"/>
                  <a:gd name="connsiteY3" fmla="*/ 3575050 h 4565651"/>
                  <a:gd name="connsiteX4" fmla="*/ 3075553 w 4721225"/>
                  <a:gd name="connsiteY4" fmla="*/ 3436938 h 4565651"/>
                  <a:gd name="connsiteX5" fmla="*/ 4587310 w 4721225"/>
                  <a:gd name="connsiteY5" fmla="*/ 3436938 h 4565651"/>
                  <a:gd name="connsiteX6" fmla="*/ 4721225 w 4721225"/>
                  <a:gd name="connsiteY6" fmla="*/ 3567976 h 4565651"/>
                  <a:gd name="connsiteX7" fmla="*/ 4721225 w 4721225"/>
                  <a:gd name="connsiteY7" fmla="*/ 4431635 h 4565651"/>
                  <a:gd name="connsiteX8" fmla="*/ 4587310 w 4721225"/>
                  <a:gd name="connsiteY8" fmla="*/ 4565651 h 4565651"/>
                  <a:gd name="connsiteX9" fmla="*/ 3075553 w 4721225"/>
                  <a:gd name="connsiteY9" fmla="*/ 4565651 h 4565651"/>
                  <a:gd name="connsiteX10" fmla="*/ 2941637 w 4721225"/>
                  <a:gd name="connsiteY10" fmla="*/ 4431635 h 4565651"/>
                  <a:gd name="connsiteX11" fmla="*/ 2941637 w 4721225"/>
                  <a:gd name="connsiteY11" fmla="*/ 3567976 h 4565651"/>
                  <a:gd name="connsiteX12" fmla="*/ 3075553 w 4721225"/>
                  <a:gd name="connsiteY12" fmla="*/ 3436938 h 4565651"/>
                  <a:gd name="connsiteX13" fmla="*/ 1609725 w 4721225"/>
                  <a:gd name="connsiteY13" fmla="*/ 1857375 h 4565651"/>
                  <a:gd name="connsiteX14" fmla="*/ 1609725 w 4721225"/>
                  <a:gd name="connsiteY14" fmla="*/ 2708275 h 4565651"/>
                  <a:gd name="connsiteX15" fmla="*/ 3105150 w 4721225"/>
                  <a:gd name="connsiteY15" fmla="*/ 2708275 h 4565651"/>
                  <a:gd name="connsiteX16" fmla="*/ 3105150 w 4721225"/>
                  <a:gd name="connsiteY16" fmla="*/ 1857375 h 4565651"/>
                  <a:gd name="connsiteX17" fmla="*/ 1607176 w 4721225"/>
                  <a:gd name="connsiteY17" fmla="*/ 1717675 h 4565651"/>
                  <a:gd name="connsiteX18" fmla="*/ 3107700 w 4721225"/>
                  <a:gd name="connsiteY18" fmla="*/ 1717675 h 4565651"/>
                  <a:gd name="connsiteX19" fmla="*/ 3241675 w 4721225"/>
                  <a:gd name="connsiteY19" fmla="*/ 1851526 h 4565651"/>
                  <a:gd name="connsiteX20" fmla="*/ 3241675 w 4721225"/>
                  <a:gd name="connsiteY20" fmla="*/ 2714124 h 4565651"/>
                  <a:gd name="connsiteX21" fmla="*/ 3107700 w 4721225"/>
                  <a:gd name="connsiteY21" fmla="*/ 2847975 h 4565651"/>
                  <a:gd name="connsiteX22" fmla="*/ 1607176 w 4721225"/>
                  <a:gd name="connsiteY22" fmla="*/ 2847975 h 4565651"/>
                  <a:gd name="connsiteX23" fmla="*/ 1473200 w 4721225"/>
                  <a:gd name="connsiteY23" fmla="*/ 2714124 h 4565651"/>
                  <a:gd name="connsiteX24" fmla="*/ 1473200 w 4721225"/>
                  <a:gd name="connsiteY24" fmla="*/ 2429399 h 4565651"/>
                  <a:gd name="connsiteX25" fmla="*/ 1473200 w 4721225"/>
                  <a:gd name="connsiteY25" fmla="*/ 2384585 h 4565651"/>
                  <a:gd name="connsiteX26" fmla="*/ 1463779 w 4721225"/>
                  <a:gd name="connsiteY26" fmla="*/ 2384585 h 4565651"/>
                  <a:gd name="connsiteX27" fmla="*/ 494087 w 4721225"/>
                  <a:gd name="connsiteY27" fmla="*/ 2384585 h 4565651"/>
                  <a:gd name="connsiteX28" fmla="*/ 494087 w 4721225"/>
                  <a:gd name="connsiteY28" fmla="*/ 3994462 h 4565651"/>
                  <a:gd name="connsiteX29" fmla="*/ 2556513 w 4721225"/>
                  <a:gd name="connsiteY29" fmla="*/ 3994462 h 4565651"/>
                  <a:gd name="connsiteX30" fmla="*/ 2366044 w 4721225"/>
                  <a:gd name="connsiteY30" fmla="*/ 3848650 h 4565651"/>
                  <a:gd name="connsiteX31" fmla="*/ 2351164 w 4721225"/>
                  <a:gd name="connsiteY31" fmla="*/ 3750451 h 4565651"/>
                  <a:gd name="connsiteX32" fmla="*/ 2449374 w 4721225"/>
                  <a:gd name="connsiteY32" fmla="*/ 3738548 h 4565651"/>
                  <a:gd name="connsiteX33" fmla="*/ 2800552 w 4721225"/>
                  <a:gd name="connsiteY33" fmla="*/ 4009340 h 4565651"/>
                  <a:gd name="connsiteX34" fmla="*/ 2803528 w 4721225"/>
                  <a:gd name="connsiteY34" fmla="*/ 4012316 h 4565651"/>
                  <a:gd name="connsiteX35" fmla="*/ 2806505 w 4721225"/>
                  <a:gd name="connsiteY35" fmla="*/ 4015292 h 4565651"/>
                  <a:gd name="connsiteX36" fmla="*/ 2809481 w 4721225"/>
                  <a:gd name="connsiteY36" fmla="*/ 4018267 h 4565651"/>
                  <a:gd name="connsiteX37" fmla="*/ 2812457 w 4721225"/>
                  <a:gd name="connsiteY37" fmla="*/ 4021243 h 4565651"/>
                  <a:gd name="connsiteX38" fmla="*/ 2815433 w 4721225"/>
                  <a:gd name="connsiteY38" fmla="*/ 4027195 h 4565651"/>
                  <a:gd name="connsiteX39" fmla="*/ 2818409 w 4721225"/>
                  <a:gd name="connsiteY39" fmla="*/ 4027195 h 4565651"/>
                  <a:gd name="connsiteX40" fmla="*/ 2818409 w 4721225"/>
                  <a:gd name="connsiteY40" fmla="*/ 4030170 h 4565651"/>
                  <a:gd name="connsiteX41" fmla="*/ 2821385 w 4721225"/>
                  <a:gd name="connsiteY41" fmla="*/ 4033146 h 4565651"/>
                  <a:gd name="connsiteX42" fmla="*/ 2821385 w 4721225"/>
                  <a:gd name="connsiteY42" fmla="*/ 4036122 h 4565651"/>
                  <a:gd name="connsiteX43" fmla="*/ 2824361 w 4721225"/>
                  <a:gd name="connsiteY43" fmla="*/ 4042073 h 4565651"/>
                  <a:gd name="connsiteX44" fmla="*/ 2824361 w 4721225"/>
                  <a:gd name="connsiteY44" fmla="*/ 4048025 h 4565651"/>
                  <a:gd name="connsiteX45" fmla="*/ 2824361 w 4721225"/>
                  <a:gd name="connsiteY45" fmla="*/ 4051001 h 4565651"/>
                  <a:gd name="connsiteX46" fmla="*/ 2827337 w 4721225"/>
                  <a:gd name="connsiteY46" fmla="*/ 4053976 h 4565651"/>
                  <a:gd name="connsiteX47" fmla="*/ 2827337 w 4721225"/>
                  <a:gd name="connsiteY47" fmla="*/ 4056952 h 4565651"/>
                  <a:gd name="connsiteX48" fmla="*/ 2827337 w 4721225"/>
                  <a:gd name="connsiteY48" fmla="*/ 4059928 h 4565651"/>
                  <a:gd name="connsiteX49" fmla="*/ 2827337 w 4721225"/>
                  <a:gd name="connsiteY49" fmla="*/ 4062904 h 4565651"/>
                  <a:gd name="connsiteX50" fmla="*/ 2827337 w 4721225"/>
                  <a:gd name="connsiteY50" fmla="*/ 4065879 h 4565651"/>
                  <a:gd name="connsiteX51" fmla="*/ 2827337 w 4721225"/>
                  <a:gd name="connsiteY51" fmla="*/ 4068855 h 4565651"/>
                  <a:gd name="connsiteX52" fmla="*/ 2827337 w 4721225"/>
                  <a:gd name="connsiteY52" fmla="*/ 4071831 h 4565651"/>
                  <a:gd name="connsiteX53" fmla="*/ 2824361 w 4721225"/>
                  <a:gd name="connsiteY53" fmla="*/ 4077782 h 4565651"/>
                  <a:gd name="connsiteX54" fmla="*/ 2824361 w 4721225"/>
                  <a:gd name="connsiteY54" fmla="*/ 4080758 h 4565651"/>
                  <a:gd name="connsiteX55" fmla="*/ 2824361 w 4721225"/>
                  <a:gd name="connsiteY55" fmla="*/ 4083734 h 4565651"/>
                  <a:gd name="connsiteX56" fmla="*/ 2824361 w 4721225"/>
                  <a:gd name="connsiteY56" fmla="*/ 4086710 h 4565651"/>
                  <a:gd name="connsiteX57" fmla="*/ 2821385 w 4721225"/>
                  <a:gd name="connsiteY57" fmla="*/ 4089685 h 4565651"/>
                  <a:gd name="connsiteX58" fmla="*/ 2821385 w 4721225"/>
                  <a:gd name="connsiteY58" fmla="*/ 4092661 h 4565651"/>
                  <a:gd name="connsiteX59" fmla="*/ 2818409 w 4721225"/>
                  <a:gd name="connsiteY59" fmla="*/ 4095637 h 4565651"/>
                  <a:gd name="connsiteX60" fmla="*/ 2818409 w 4721225"/>
                  <a:gd name="connsiteY60" fmla="*/ 4098612 h 4565651"/>
                  <a:gd name="connsiteX61" fmla="*/ 2815433 w 4721225"/>
                  <a:gd name="connsiteY61" fmla="*/ 4101588 h 4565651"/>
                  <a:gd name="connsiteX62" fmla="*/ 2812457 w 4721225"/>
                  <a:gd name="connsiteY62" fmla="*/ 4104564 h 4565651"/>
                  <a:gd name="connsiteX63" fmla="*/ 2812457 w 4721225"/>
                  <a:gd name="connsiteY63" fmla="*/ 4107540 h 4565651"/>
                  <a:gd name="connsiteX64" fmla="*/ 2809481 w 4721225"/>
                  <a:gd name="connsiteY64" fmla="*/ 4110515 h 4565651"/>
                  <a:gd name="connsiteX65" fmla="*/ 2806505 w 4721225"/>
                  <a:gd name="connsiteY65" fmla="*/ 4113491 h 4565651"/>
                  <a:gd name="connsiteX66" fmla="*/ 2803528 w 4721225"/>
                  <a:gd name="connsiteY66" fmla="*/ 4116467 h 4565651"/>
                  <a:gd name="connsiteX67" fmla="*/ 2800552 w 4721225"/>
                  <a:gd name="connsiteY67" fmla="*/ 4116467 h 4565651"/>
                  <a:gd name="connsiteX68" fmla="*/ 2800552 w 4721225"/>
                  <a:gd name="connsiteY68" fmla="*/ 4119443 h 4565651"/>
                  <a:gd name="connsiteX69" fmla="*/ 2449374 w 4721225"/>
                  <a:gd name="connsiteY69" fmla="*/ 4387259 h 4565651"/>
                  <a:gd name="connsiteX70" fmla="*/ 2407709 w 4721225"/>
                  <a:gd name="connsiteY70" fmla="*/ 4402138 h 4565651"/>
                  <a:gd name="connsiteX71" fmla="*/ 2351164 w 4721225"/>
                  <a:gd name="connsiteY71" fmla="*/ 4375356 h 4565651"/>
                  <a:gd name="connsiteX72" fmla="*/ 2366044 w 4721225"/>
                  <a:gd name="connsiteY72" fmla="*/ 4277157 h 4565651"/>
                  <a:gd name="connsiteX73" fmla="*/ 2556513 w 4721225"/>
                  <a:gd name="connsiteY73" fmla="*/ 4131346 h 4565651"/>
                  <a:gd name="connsiteX74" fmla="*/ 491111 w 4721225"/>
                  <a:gd name="connsiteY74" fmla="*/ 4131346 h 4565651"/>
                  <a:gd name="connsiteX75" fmla="*/ 357187 w 4721225"/>
                  <a:gd name="connsiteY75" fmla="*/ 4000413 h 4565651"/>
                  <a:gd name="connsiteX76" fmla="*/ 357187 w 4721225"/>
                  <a:gd name="connsiteY76" fmla="*/ 2378634 h 4565651"/>
                  <a:gd name="connsiteX77" fmla="*/ 491111 w 4721225"/>
                  <a:gd name="connsiteY77" fmla="*/ 2244725 h 4565651"/>
                  <a:gd name="connsiteX78" fmla="*/ 1305248 w 4721225"/>
                  <a:gd name="connsiteY78" fmla="*/ 2244725 h 4565651"/>
                  <a:gd name="connsiteX79" fmla="*/ 1473200 w 4721225"/>
                  <a:gd name="connsiteY79" fmla="*/ 2244725 h 4565651"/>
                  <a:gd name="connsiteX80" fmla="*/ 1473200 w 4721225"/>
                  <a:gd name="connsiteY80" fmla="*/ 2215435 h 4565651"/>
                  <a:gd name="connsiteX81" fmla="*/ 1473200 w 4721225"/>
                  <a:gd name="connsiteY81" fmla="*/ 1851526 h 4565651"/>
                  <a:gd name="connsiteX82" fmla="*/ 1607176 w 4721225"/>
                  <a:gd name="connsiteY82" fmla="*/ 1717675 h 4565651"/>
                  <a:gd name="connsiteX83" fmla="*/ 136525 w 4721225"/>
                  <a:gd name="connsiteY83" fmla="*/ 139700 h 4565651"/>
                  <a:gd name="connsiteX84" fmla="*/ 136525 w 4721225"/>
                  <a:gd name="connsiteY84" fmla="*/ 990600 h 4565651"/>
                  <a:gd name="connsiteX85" fmla="*/ 1636713 w 4721225"/>
                  <a:gd name="connsiteY85" fmla="*/ 990600 h 4565651"/>
                  <a:gd name="connsiteX86" fmla="*/ 1636713 w 4721225"/>
                  <a:gd name="connsiteY86" fmla="*/ 139700 h 4565651"/>
                  <a:gd name="connsiteX87" fmla="*/ 134005 w 4721225"/>
                  <a:gd name="connsiteY87" fmla="*/ 0 h 4565651"/>
                  <a:gd name="connsiteX88" fmla="*/ 1640820 w 4721225"/>
                  <a:gd name="connsiteY88" fmla="*/ 0 h 4565651"/>
                  <a:gd name="connsiteX89" fmla="*/ 1774825 w 4721225"/>
                  <a:gd name="connsiteY89" fmla="*/ 133828 h 4565651"/>
                  <a:gd name="connsiteX90" fmla="*/ 1774825 w 4721225"/>
                  <a:gd name="connsiteY90" fmla="*/ 418502 h 4565651"/>
                  <a:gd name="connsiteX91" fmla="*/ 1774825 w 4721225"/>
                  <a:gd name="connsiteY91" fmla="*/ 484188 h 4565651"/>
                  <a:gd name="connsiteX92" fmla="*/ 1778132 w 4721225"/>
                  <a:gd name="connsiteY92" fmla="*/ 484188 h 4565651"/>
                  <a:gd name="connsiteX93" fmla="*/ 4190436 w 4721225"/>
                  <a:gd name="connsiteY93" fmla="*/ 484188 h 4565651"/>
                  <a:gd name="connsiteX94" fmla="*/ 4324350 w 4721225"/>
                  <a:gd name="connsiteY94" fmla="*/ 615229 h 4565651"/>
                  <a:gd name="connsiteX95" fmla="*/ 4324350 w 4721225"/>
                  <a:gd name="connsiteY95" fmla="*/ 2250262 h 4565651"/>
                  <a:gd name="connsiteX96" fmla="*/ 4190436 w 4721225"/>
                  <a:gd name="connsiteY96" fmla="*/ 2384281 h 4565651"/>
                  <a:gd name="connsiteX97" fmla="*/ 3639900 w 4721225"/>
                  <a:gd name="connsiteY97" fmla="*/ 2384281 h 4565651"/>
                  <a:gd name="connsiteX98" fmla="*/ 3827380 w 4721225"/>
                  <a:gd name="connsiteY98" fmla="*/ 2521279 h 4565651"/>
                  <a:gd name="connsiteX99" fmla="*/ 3842259 w 4721225"/>
                  <a:gd name="connsiteY99" fmla="*/ 2619559 h 4565651"/>
                  <a:gd name="connsiteX100" fmla="*/ 3785718 w 4721225"/>
                  <a:gd name="connsiteY100" fmla="*/ 2646363 h 4565651"/>
                  <a:gd name="connsiteX101" fmla="*/ 3744055 w 4721225"/>
                  <a:gd name="connsiteY101" fmla="*/ 2634450 h 4565651"/>
                  <a:gd name="connsiteX102" fmla="*/ 3386951 w 4721225"/>
                  <a:gd name="connsiteY102" fmla="*/ 2369390 h 4565651"/>
                  <a:gd name="connsiteX103" fmla="*/ 3360168 w 4721225"/>
                  <a:gd name="connsiteY103" fmla="*/ 2309826 h 4565651"/>
                  <a:gd name="connsiteX104" fmla="*/ 3386951 w 4721225"/>
                  <a:gd name="connsiteY104" fmla="*/ 2253240 h 4565651"/>
                  <a:gd name="connsiteX105" fmla="*/ 3744055 w 4721225"/>
                  <a:gd name="connsiteY105" fmla="*/ 1982224 h 4565651"/>
                  <a:gd name="connsiteX106" fmla="*/ 3842259 w 4721225"/>
                  <a:gd name="connsiteY106" fmla="*/ 1997115 h 4565651"/>
                  <a:gd name="connsiteX107" fmla="*/ 3827380 w 4721225"/>
                  <a:gd name="connsiteY107" fmla="*/ 2092418 h 4565651"/>
                  <a:gd name="connsiteX108" fmla="*/ 3627996 w 4721225"/>
                  <a:gd name="connsiteY108" fmla="*/ 2244306 h 4565651"/>
                  <a:gd name="connsiteX109" fmla="*/ 4187460 w 4721225"/>
                  <a:gd name="connsiteY109" fmla="*/ 2244306 h 4565651"/>
                  <a:gd name="connsiteX110" fmla="*/ 4187460 w 4721225"/>
                  <a:gd name="connsiteY110" fmla="*/ 621185 h 4565651"/>
                  <a:gd name="connsiteX111" fmla="*/ 1982469 w 4721225"/>
                  <a:gd name="connsiteY111" fmla="*/ 621185 h 4565651"/>
                  <a:gd name="connsiteX112" fmla="*/ 1774825 w 4721225"/>
                  <a:gd name="connsiteY112" fmla="*/ 621185 h 4565651"/>
                  <a:gd name="connsiteX113" fmla="*/ 1774825 w 4721225"/>
                  <a:gd name="connsiteY113" fmla="*/ 632429 h 4565651"/>
                  <a:gd name="connsiteX114" fmla="*/ 1774825 w 4721225"/>
                  <a:gd name="connsiteY114" fmla="*/ 996272 h 4565651"/>
                  <a:gd name="connsiteX115" fmla="*/ 1640820 w 4721225"/>
                  <a:gd name="connsiteY115" fmla="*/ 1127125 h 4565651"/>
                  <a:gd name="connsiteX116" fmla="*/ 134005 w 4721225"/>
                  <a:gd name="connsiteY116" fmla="*/ 1127125 h 4565651"/>
                  <a:gd name="connsiteX117" fmla="*/ 0 w 4721225"/>
                  <a:gd name="connsiteY117" fmla="*/ 996272 h 4565651"/>
                  <a:gd name="connsiteX118" fmla="*/ 0 w 4721225"/>
                  <a:gd name="connsiteY118" fmla="*/ 133828 h 4565651"/>
                  <a:gd name="connsiteX119" fmla="*/ 134005 w 4721225"/>
                  <a:gd name="connsiteY119" fmla="*/ 0 h 456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721225" h="4565651">
                    <a:moveTo>
                      <a:pt x="3078162" y="3575050"/>
                    </a:moveTo>
                    <a:lnTo>
                      <a:pt x="3078162" y="4425950"/>
                    </a:lnTo>
                    <a:lnTo>
                      <a:pt x="4584700" y="4425950"/>
                    </a:lnTo>
                    <a:lnTo>
                      <a:pt x="4584700" y="3575050"/>
                    </a:lnTo>
                    <a:close/>
                    <a:moveTo>
                      <a:pt x="3075553" y="3436938"/>
                    </a:moveTo>
                    <a:cubicBezTo>
                      <a:pt x="4587310" y="3436938"/>
                      <a:pt x="4587310" y="3436938"/>
                      <a:pt x="4587310" y="3436938"/>
                    </a:cubicBezTo>
                    <a:cubicBezTo>
                      <a:pt x="4661707" y="3436938"/>
                      <a:pt x="4721225" y="3496501"/>
                      <a:pt x="4721225" y="3567976"/>
                    </a:cubicBezTo>
                    <a:cubicBezTo>
                      <a:pt x="4721225" y="4431635"/>
                      <a:pt x="4721225" y="4431635"/>
                      <a:pt x="4721225" y="4431635"/>
                    </a:cubicBezTo>
                    <a:cubicBezTo>
                      <a:pt x="4721225" y="4506088"/>
                      <a:pt x="4661707" y="4565651"/>
                      <a:pt x="4587310" y="4565651"/>
                    </a:cubicBezTo>
                    <a:cubicBezTo>
                      <a:pt x="3075553" y="4565651"/>
                      <a:pt x="3075553" y="4565651"/>
                      <a:pt x="3075553" y="4565651"/>
                    </a:cubicBezTo>
                    <a:cubicBezTo>
                      <a:pt x="3001155" y="4565651"/>
                      <a:pt x="2941637" y="4506088"/>
                      <a:pt x="2941637" y="4431635"/>
                    </a:cubicBezTo>
                    <a:cubicBezTo>
                      <a:pt x="2941637" y="3567976"/>
                      <a:pt x="2941637" y="3567976"/>
                      <a:pt x="2941637" y="3567976"/>
                    </a:cubicBezTo>
                    <a:cubicBezTo>
                      <a:pt x="2941637" y="3496501"/>
                      <a:pt x="3001155" y="3436938"/>
                      <a:pt x="3075553" y="3436938"/>
                    </a:cubicBezTo>
                    <a:close/>
                    <a:moveTo>
                      <a:pt x="1609725" y="1857375"/>
                    </a:moveTo>
                    <a:lnTo>
                      <a:pt x="1609725" y="2708275"/>
                    </a:lnTo>
                    <a:lnTo>
                      <a:pt x="3105150" y="2708275"/>
                    </a:lnTo>
                    <a:lnTo>
                      <a:pt x="3105150" y="1857375"/>
                    </a:lnTo>
                    <a:close/>
                    <a:moveTo>
                      <a:pt x="1607176" y="1717675"/>
                    </a:moveTo>
                    <a:cubicBezTo>
                      <a:pt x="3107700" y="1717675"/>
                      <a:pt x="3107700" y="1717675"/>
                      <a:pt x="3107700" y="1717675"/>
                    </a:cubicBezTo>
                    <a:cubicBezTo>
                      <a:pt x="3182131" y="1717675"/>
                      <a:pt x="3241675" y="1780139"/>
                      <a:pt x="3241675" y="1851526"/>
                    </a:cubicBezTo>
                    <a:cubicBezTo>
                      <a:pt x="3241675" y="2714124"/>
                      <a:pt x="3241675" y="2714124"/>
                      <a:pt x="3241675" y="2714124"/>
                    </a:cubicBezTo>
                    <a:cubicBezTo>
                      <a:pt x="3241675" y="2785511"/>
                      <a:pt x="3182131" y="2847975"/>
                      <a:pt x="3107700" y="2847975"/>
                    </a:cubicBezTo>
                    <a:cubicBezTo>
                      <a:pt x="1607176" y="2847975"/>
                      <a:pt x="1607176" y="2847975"/>
                      <a:pt x="1607176" y="2847975"/>
                    </a:cubicBezTo>
                    <a:cubicBezTo>
                      <a:pt x="1532745" y="2847975"/>
                      <a:pt x="1473200" y="2785511"/>
                      <a:pt x="1473200" y="2714124"/>
                    </a:cubicBezTo>
                    <a:cubicBezTo>
                      <a:pt x="1473200" y="2606299"/>
                      <a:pt x="1473200" y="2511953"/>
                      <a:pt x="1473200" y="2429399"/>
                    </a:cubicBezTo>
                    <a:lnTo>
                      <a:pt x="1473200" y="2384585"/>
                    </a:lnTo>
                    <a:lnTo>
                      <a:pt x="1463779" y="2384585"/>
                    </a:lnTo>
                    <a:cubicBezTo>
                      <a:pt x="1417604" y="2384585"/>
                      <a:pt x="1232900" y="2384585"/>
                      <a:pt x="494087" y="2384585"/>
                    </a:cubicBezTo>
                    <a:cubicBezTo>
                      <a:pt x="494087" y="2384585"/>
                      <a:pt x="494087" y="2384585"/>
                      <a:pt x="494087" y="3994462"/>
                    </a:cubicBezTo>
                    <a:cubicBezTo>
                      <a:pt x="494087" y="3994462"/>
                      <a:pt x="494087" y="3994462"/>
                      <a:pt x="2556513" y="3994462"/>
                    </a:cubicBezTo>
                    <a:cubicBezTo>
                      <a:pt x="2556513" y="3994462"/>
                      <a:pt x="2556513" y="3994462"/>
                      <a:pt x="2366044" y="3848650"/>
                    </a:cubicBezTo>
                    <a:cubicBezTo>
                      <a:pt x="2336283" y="3824844"/>
                      <a:pt x="2330331" y="3783184"/>
                      <a:pt x="2351164" y="3750451"/>
                    </a:cubicBezTo>
                    <a:cubicBezTo>
                      <a:pt x="2374972" y="3720693"/>
                      <a:pt x="2419614" y="3714742"/>
                      <a:pt x="2449374" y="3738548"/>
                    </a:cubicBezTo>
                    <a:cubicBezTo>
                      <a:pt x="2449374" y="3738548"/>
                      <a:pt x="2449374" y="3738548"/>
                      <a:pt x="2800552" y="4009340"/>
                    </a:cubicBezTo>
                    <a:cubicBezTo>
                      <a:pt x="2803528" y="4009340"/>
                      <a:pt x="2803528" y="4012316"/>
                      <a:pt x="2803528" y="4012316"/>
                    </a:cubicBezTo>
                    <a:cubicBezTo>
                      <a:pt x="2806505" y="4012316"/>
                      <a:pt x="2806505" y="4015292"/>
                      <a:pt x="2806505" y="4015292"/>
                    </a:cubicBezTo>
                    <a:cubicBezTo>
                      <a:pt x="2806505" y="4015292"/>
                      <a:pt x="2809481" y="4015292"/>
                      <a:pt x="2809481" y="4018267"/>
                    </a:cubicBezTo>
                    <a:cubicBezTo>
                      <a:pt x="2809481" y="4018267"/>
                      <a:pt x="2809481" y="4018267"/>
                      <a:pt x="2812457" y="4021243"/>
                    </a:cubicBezTo>
                    <a:cubicBezTo>
                      <a:pt x="2815433" y="4024219"/>
                      <a:pt x="2815433" y="4024219"/>
                      <a:pt x="2815433" y="4027195"/>
                    </a:cubicBezTo>
                    <a:cubicBezTo>
                      <a:pt x="2815433" y="4027195"/>
                      <a:pt x="2815433" y="4027195"/>
                      <a:pt x="2818409" y="4027195"/>
                    </a:cubicBezTo>
                    <a:cubicBezTo>
                      <a:pt x="2818409" y="4030170"/>
                      <a:pt x="2818409" y="4030170"/>
                      <a:pt x="2818409" y="4030170"/>
                    </a:cubicBezTo>
                    <a:cubicBezTo>
                      <a:pt x="2818409" y="4033146"/>
                      <a:pt x="2821385" y="4033146"/>
                      <a:pt x="2821385" y="4033146"/>
                    </a:cubicBezTo>
                    <a:cubicBezTo>
                      <a:pt x="2821385" y="4036122"/>
                      <a:pt x="2821385" y="4036122"/>
                      <a:pt x="2821385" y="4036122"/>
                    </a:cubicBezTo>
                    <a:cubicBezTo>
                      <a:pt x="2821385" y="4039098"/>
                      <a:pt x="2821385" y="4039098"/>
                      <a:pt x="2824361" y="4042073"/>
                    </a:cubicBezTo>
                    <a:cubicBezTo>
                      <a:pt x="2824361" y="4045049"/>
                      <a:pt x="2824361" y="4045049"/>
                      <a:pt x="2824361" y="4048025"/>
                    </a:cubicBezTo>
                    <a:cubicBezTo>
                      <a:pt x="2824361" y="4048025"/>
                      <a:pt x="2824361" y="4048025"/>
                      <a:pt x="2824361" y="4051001"/>
                    </a:cubicBezTo>
                    <a:cubicBezTo>
                      <a:pt x="2827337" y="4051001"/>
                      <a:pt x="2827337" y="4051001"/>
                      <a:pt x="2827337" y="4053976"/>
                    </a:cubicBezTo>
                    <a:cubicBezTo>
                      <a:pt x="2827337" y="4053976"/>
                      <a:pt x="2827337" y="4056952"/>
                      <a:pt x="2827337" y="4056952"/>
                    </a:cubicBezTo>
                    <a:cubicBezTo>
                      <a:pt x="2827337" y="4056952"/>
                      <a:pt x="2827337" y="4059928"/>
                      <a:pt x="2827337" y="4059928"/>
                    </a:cubicBezTo>
                    <a:cubicBezTo>
                      <a:pt x="2827337" y="4059928"/>
                      <a:pt x="2827337" y="4062904"/>
                      <a:pt x="2827337" y="4062904"/>
                    </a:cubicBezTo>
                    <a:cubicBezTo>
                      <a:pt x="2827337" y="4065879"/>
                      <a:pt x="2827337" y="4065879"/>
                      <a:pt x="2827337" y="4065879"/>
                    </a:cubicBezTo>
                    <a:cubicBezTo>
                      <a:pt x="2827337" y="4068855"/>
                      <a:pt x="2827337" y="4068855"/>
                      <a:pt x="2827337" y="4068855"/>
                    </a:cubicBezTo>
                    <a:cubicBezTo>
                      <a:pt x="2827337" y="4071831"/>
                      <a:pt x="2827337" y="4071831"/>
                      <a:pt x="2827337" y="4071831"/>
                    </a:cubicBezTo>
                    <a:cubicBezTo>
                      <a:pt x="2827337" y="4074807"/>
                      <a:pt x="2827337" y="4074807"/>
                      <a:pt x="2824361" y="4077782"/>
                    </a:cubicBezTo>
                    <a:cubicBezTo>
                      <a:pt x="2824361" y="4077782"/>
                      <a:pt x="2824361" y="4077782"/>
                      <a:pt x="2824361" y="4080758"/>
                    </a:cubicBezTo>
                    <a:cubicBezTo>
                      <a:pt x="2824361" y="4080758"/>
                      <a:pt x="2824361" y="4080758"/>
                      <a:pt x="2824361" y="4083734"/>
                    </a:cubicBezTo>
                    <a:cubicBezTo>
                      <a:pt x="2824361" y="4083734"/>
                      <a:pt x="2824361" y="4083734"/>
                      <a:pt x="2824361" y="4086710"/>
                    </a:cubicBezTo>
                    <a:cubicBezTo>
                      <a:pt x="2821385" y="4086710"/>
                      <a:pt x="2821385" y="4089685"/>
                      <a:pt x="2821385" y="4089685"/>
                    </a:cubicBezTo>
                    <a:cubicBezTo>
                      <a:pt x="2821385" y="4089685"/>
                      <a:pt x="2821385" y="4092661"/>
                      <a:pt x="2821385" y="4092661"/>
                    </a:cubicBezTo>
                    <a:cubicBezTo>
                      <a:pt x="2821385" y="4092661"/>
                      <a:pt x="2818409" y="4095637"/>
                      <a:pt x="2818409" y="4095637"/>
                    </a:cubicBezTo>
                    <a:cubicBezTo>
                      <a:pt x="2818409" y="4095637"/>
                      <a:pt x="2818409" y="4098612"/>
                      <a:pt x="2818409" y="4098612"/>
                    </a:cubicBezTo>
                    <a:cubicBezTo>
                      <a:pt x="2815433" y="4098612"/>
                      <a:pt x="2815433" y="4101588"/>
                      <a:pt x="2815433" y="4101588"/>
                    </a:cubicBezTo>
                    <a:cubicBezTo>
                      <a:pt x="2815433" y="4101588"/>
                      <a:pt x="2815433" y="4104564"/>
                      <a:pt x="2812457" y="4104564"/>
                    </a:cubicBezTo>
                    <a:cubicBezTo>
                      <a:pt x="2812457" y="4104564"/>
                      <a:pt x="2812457" y="4107540"/>
                      <a:pt x="2812457" y="4107540"/>
                    </a:cubicBezTo>
                    <a:cubicBezTo>
                      <a:pt x="2809481" y="4107540"/>
                      <a:pt x="2809481" y="4110515"/>
                      <a:pt x="2809481" y="4110515"/>
                    </a:cubicBezTo>
                    <a:cubicBezTo>
                      <a:pt x="2806505" y="4110515"/>
                      <a:pt x="2806505" y="4110515"/>
                      <a:pt x="2806505" y="4113491"/>
                    </a:cubicBezTo>
                    <a:cubicBezTo>
                      <a:pt x="2806505" y="4113491"/>
                      <a:pt x="2803528" y="4113491"/>
                      <a:pt x="2803528" y="4116467"/>
                    </a:cubicBezTo>
                    <a:cubicBezTo>
                      <a:pt x="2803528" y="4116467"/>
                      <a:pt x="2800552" y="4116467"/>
                      <a:pt x="2800552" y="4116467"/>
                    </a:cubicBezTo>
                    <a:cubicBezTo>
                      <a:pt x="2800552" y="4116467"/>
                      <a:pt x="2800552" y="4116467"/>
                      <a:pt x="2800552" y="4119443"/>
                    </a:cubicBezTo>
                    <a:cubicBezTo>
                      <a:pt x="2800552" y="4119443"/>
                      <a:pt x="2800552" y="4119443"/>
                      <a:pt x="2449374" y="4387259"/>
                    </a:cubicBezTo>
                    <a:cubicBezTo>
                      <a:pt x="2437470" y="4396187"/>
                      <a:pt x="2422590" y="4402138"/>
                      <a:pt x="2407709" y="4402138"/>
                    </a:cubicBezTo>
                    <a:cubicBezTo>
                      <a:pt x="2386877" y="4402138"/>
                      <a:pt x="2366044" y="4393211"/>
                      <a:pt x="2351164" y="4375356"/>
                    </a:cubicBezTo>
                    <a:cubicBezTo>
                      <a:pt x="2330331" y="4345599"/>
                      <a:pt x="2336283" y="4300963"/>
                      <a:pt x="2366044" y="4277157"/>
                    </a:cubicBezTo>
                    <a:cubicBezTo>
                      <a:pt x="2366044" y="4277157"/>
                      <a:pt x="2366044" y="4277157"/>
                      <a:pt x="2556513" y="4131346"/>
                    </a:cubicBezTo>
                    <a:cubicBezTo>
                      <a:pt x="2556513" y="4131346"/>
                      <a:pt x="2556513" y="4131346"/>
                      <a:pt x="491111" y="4131346"/>
                    </a:cubicBezTo>
                    <a:cubicBezTo>
                      <a:pt x="416709" y="4131346"/>
                      <a:pt x="357187" y="4074807"/>
                      <a:pt x="357187" y="4000413"/>
                    </a:cubicBezTo>
                    <a:cubicBezTo>
                      <a:pt x="357187" y="4000413"/>
                      <a:pt x="357187" y="4000413"/>
                      <a:pt x="357187" y="2378634"/>
                    </a:cubicBezTo>
                    <a:cubicBezTo>
                      <a:pt x="357187" y="2304240"/>
                      <a:pt x="416709" y="2244725"/>
                      <a:pt x="491111" y="2244725"/>
                    </a:cubicBezTo>
                    <a:cubicBezTo>
                      <a:pt x="491111" y="2244725"/>
                      <a:pt x="491111" y="2244725"/>
                      <a:pt x="1305248" y="2244725"/>
                    </a:cubicBezTo>
                    <a:lnTo>
                      <a:pt x="1473200" y="2244725"/>
                    </a:lnTo>
                    <a:lnTo>
                      <a:pt x="1473200" y="2215435"/>
                    </a:lnTo>
                    <a:cubicBezTo>
                      <a:pt x="1473200" y="1851526"/>
                      <a:pt x="1473200" y="1851526"/>
                      <a:pt x="1473200" y="1851526"/>
                    </a:cubicBezTo>
                    <a:cubicBezTo>
                      <a:pt x="1473200" y="1780139"/>
                      <a:pt x="1532745" y="1717675"/>
                      <a:pt x="1607176" y="1717675"/>
                    </a:cubicBezTo>
                    <a:close/>
                    <a:moveTo>
                      <a:pt x="136525" y="139700"/>
                    </a:moveTo>
                    <a:lnTo>
                      <a:pt x="136525" y="990600"/>
                    </a:lnTo>
                    <a:lnTo>
                      <a:pt x="1636713" y="990600"/>
                    </a:lnTo>
                    <a:lnTo>
                      <a:pt x="1636713" y="139700"/>
                    </a:lnTo>
                    <a:close/>
                    <a:moveTo>
                      <a:pt x="134005" y="0"/>
                    </a:moveTo>
                    <a:cubicBezTo>
                      <a:pt x="1640820" y="0"/>
                      <a:pt x="1640820" y="0"/>
                      <a:pt x="1640820" y="0"/>
                    </a:cubicBezTo>
                    <a:cubicBezTo>
                      <a:pt x="1715267" y="0"/>
                      <a:pt x="1774825" y="59479"/>
                      <a:pt x="1774825" y="133828"/>
                    </a:cubicBezTo>
                    <a:cubicBezTo>
                      <a:pt x="1774825" y="241634"/>
                      <a:pt x="1774825" y="335964"/>
                      <a:pt x="1774825" y="418502"/>
                    </a:cubicBezTo>
                    <a:lnTo>
                      <a:pt x="1774825" y="484188"/>
                    </a:lnTo>
                    <a:lnTo>
                      <a:pt x="1778132" y="484188"/>
                    </a:lnTo>
                    <a:cubicBezTo>
                      <a:pt x="1847496" y="484188"/>
                      <a:pt x="2217434" y="484188"/>
                      <a:pt x="4190436" y="484188"/>
                    </a:cubicBezTo>
                    <a:cubicBezTo>
                      <a:pt x="4264833" y="484188"/>
                      <a:pt x="4324350" y="543752"/>
                      <a:pt x="4324350" y="615229"/>
                    </a:cubicBezTo>
                    <a:cubicBezTo>
                      <a:pt x="4324350" y="615229"/>
                      <a:pt x="4324350" y="615229"/>
                      <a:pt x="4324350" y="2250262"/>
                    </a:cubicBezTo>
                    <a:cubicBezTo>
                      <a:pt x="4324350" y="2324717"/>
                      <a:pt x="4264833" y="2384281"/>
                      <a:pt x="4190436" y="2384281"/>
                    </a:cubicBezTo>
                    <a:cubicBezTo>
                      <a:pt x="4190436" y="2384281"/>
                      <a:pt x="4190436" y="2384281"/>
                      <a:pt x="3639900" y="2384281"/>
                    </a:cubicBezTo>
                    <a:cubicBezTo>
                      <a:pt x="3639900" y="2384281"/>
                      <a:pt x="3639900" y="2384281"/>
                      <a:pt x="3827380" y="2521279"/>
                    </a:cubicBezTo>
                    <a:cubicBezTo>
                      <a:pt x="3857138" y="2545104"/>
                      <a:pt x="3863090" y="2586799"/>
                      <a:pt x="3842259" y="2619559"/>
                    </a:cubicBezTo>
                    <a:cubicBezTo>
                      <a:pt x="3827380" y="2637429"/>
                      <a:pt x="3806549" y="2646363"/>
                      <a:pt x="3785718" y="2646363"/>
                    </a:cubicBezTo>
                    <a:cubicBezTo>
                      <a:pt x="3770838" y="2646363"/>
                      <a:pt x="3758935" y="2643385"/>
                      <a:pt x="3744055" y="2634450"/>
                    </a:cubicBezTo>
                    <a:cubicBezTo>
                      <a:pt x="3744055" y="2634450"/>
                      <a:pt x="3744055" y="2634450"/>
                      <a:pt x="3386951" y="2369390"/>
                    </a:cubicBezTo>
                    <a:cubicBezTo>
                      <a:pt x="3369096" y="2354499"/>
                      <a:pt x="3360168" y="2333652"/>
                      <a:pt x="3360168" y="2309826"/>
                    </a:cubicBezTo>
                    <a:cubicBezTo>
                      <a:pt x="3360168" y="2288979"/>
                      <a:pt x="3369096" y="2268131"/>
                      <a:pt x="3386951" y="2253240"/>
                    </a:cubicBezTo>
                    <a:cubicBezTo>
                      <a:pt x="3386951" y="2253240"/>
                      <a:pt x="3386951" y="2253240"/>
                      <a:pt x="3744055" y="1982224"/>
                    </a:cubicBezTo>
                    <a:cubicBezTo>
                      <a:pt x="3773814" y="1961377"/>
                      <a:pt x="3818452" y="1967333"/>
                      <a:pt x="3842259" y="1997115"/>
                    </a:cubicBezTo>
                    <a:cubicBezTo>
                      <a:pt x="3863090" y="2026897"/>
                      <a:pt x="3857138" y="2071570"/>
                      <a:pt x="3827380" y="2092418"/>
                    </a:cubicBezTo>
                    <a:cubicBezTo>
                      <a:pt x="3827380" y="2092418"/>
                      <a:pt x="3827380" y="2092418"/>
                      <a:pt x="3627996" y="2244306"/>
                    </a:cubicBezTo>
                    <a:cubicBezTo>
                      <a:pt x="3627996" y="2244306"/>
                      <a:pt x="3627996" y="2244306"/>
                      <a:pt x="4187460" y="2244306"/>
                    </a:cubicBezTo>
                    <a:cubicBezTo>
                      <a:pt x="4187460" y="2244306"/>
                      <a:pt x="4187460" y="2244306"/>
                      <a:pt x="4187460" y="621185"/>
                    </a:cubicBezTo>
                    <a:cubicBezTo>
                      <a:pt x="4187460" y="621185"/>
                      <a:pt x="4187460" y="621185"/>
                      <a:pt x="1982469" y="621185"/>
                    </a:cubicBezTo>
                    <a:lnTo>
                      <a:pt x="1774825" y="621185"/>
                    </a:lnTo>
                    <a:lnTo>
                      <a:pt x="1774825" y="632429"/>
                    </a:lnTo>
                    <a:cubicBezTo>
                      <a:pt x="1774825" y="996272"/>
                      <a:pt x="1774825" y="996272"/>
                      <a:pt x="1774825" y="996272"/>
                    </a:cubicBezTo>
                    <a:cubicBezTo>
                      <a:pt x="1774825" y="1067646"/>
                      <a:pt x="1715267" y="1127125"/>
                      <a:pt x="1640820" y="1127125"/>
                    </a:cubicBezTo>
                    <a:cubicBezTo>
                      <a:pt x="134005" y="1127125"/>
                      <a:pt x="134005" y="1127125"/>
                      <a:pt x="134005" y="1127125"/>
                    </a:cubicBezTo>
                    <a:cubicBezTo>
                      <a:pt x="59558" y="1127125"/>
                      <a:pt x="0" y="1067646"/>
                      <a:pt x="0" y="996272"/>
                    </a:cubicBezTo>
                    <a:cubicBezTo>
                      <a:pt x="0" y="133828"/>
                      <a:pt x="0" y="133828"/>
                      <a:pt x="0" y="133828"/>
                    </a:cubicBezTo>
                    <a:cubicBezTo>
                      <a:pt x="0" y="59479"/>
                      <a:pt x="59558" y="0"/>
                      <a:pt x="134005"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97" name="Freeform 11">
                <a:extLst>
                  <a:ext uri="{FF2B5EF4-FFF2-40B4-BE49-F238E27FC236}">
                    <a16:creationId xmlns:a16="http://schemas.microsoft.com/office/drawing/2014/main" id="{BD4D4682-CC66-4BD2-8266-5267832DAD83}"/>
                  </a:ext>
                </a:extLst>
              </p:cNvPr>
              <p:cNvSpPr>
                <a:spLocks noEditPoints="1"/>
              </p:cNvSpPr>
              <p:nvPr/>
            </p:nvSpPr>
            <p:spPr bwMode="auto">
              <a:xfrm>
                <a:off x="3976688" y="1374775"/>
                <a:ext cx="4238625" cy="4114801"/>
              </a:xfrm>
              <a:custGeom>
                <a:avLst/>
                <a:gdLst>
                  <a:gd name="T0" fmla="*/ 1012 w 1424"/>
                  <a:gd name="T1" fmla="*/ 1153 h 1382"/>
                  <a:gd name="T2" fmla="*/ 1402 w 1424"/>
                  <a:gd name="T3" fmla="*/ 1153 h 1382"/>
                  <a:gd name="T4" fmla="*/ 1424 w 1424"/>
                  <a:gd name="T5" fmla="*/ 1174 h 1382"/>
                  <a:gd name="T6" fmla="*/ 1424 w 1424"/>
                  <a:gd name="T7" fmla="*/ 1360 h 1382"/>
                  <a:gd name="T8" fmla="*/ 1402 w 1424"/>
                  <a:gd name="T9" fmla="*/ 1382 h 1382"/>
                  <a:gd name="T10" fmla="*/ 1012 w 1424"/>
                  <a:gd name="T11" fmla="*/ 1382 h 1382"/>
                  <a:gd name="T12" fmla="*/ 991 w 1424"/>
                  <a:gd name="T13" fmla="*/ 1360 h 1382"/>
                  <a:gd name="T14" fmla="*/ 991 w 1424"/>
                  <a:gd name="T15" fmla="*/ 1174 h 1382"/>
                  <a:gd name="T16" fmla="*/ 1012 w 1424"/>
                  <a:gd name="T17" fmla="*/ 1153 h 1382"/>
                  <a:gd name="T18" fmla="*/ 518 w 1424"/>
                  <a:gd name="T19" fmla="*/ 576 h 1382"/>
                  <a:gd name="T20" fmla="*/ 908 w 1424"/>
                  <a:gd name="T21" fmla="*/ 576 h 1382"/>
                  <a:gd name="T22" fmla="*/ 930 w 1424"/>
                  <a:gd name="T23" fmla="*/ 598 h 1382"/>
                  <a:gd name="T24" fmla="*/ 930 w 1424"/>
                  <a:gd name="T25" fmla="*/ 782 h 1382"/>
                  <a:gd name="T26" fmla="*/ 908 w 1424"/>
                  <a:gd name="T27" fmla="*/ 804 h 1382"/>
                  <a:gd name="T28" fmla="*/ 518 w 1424"/>
                  <a:gd name="T29" fmla="*/ 804 h 1382"/>
                  <a:gd name="T30" fmla="*/ 496 w 1424"/>
                  <a:gd name="T31" fmla="*/ 782 h 1382"/>
                  <a:gd name="T32" fmla="*/ 496 w 1424"/>
                  <a:gd name="T33" fmla="*/ 598 h 1382"/>
                  <a:gd name="T34" fmla="*/ 518 w 1424"/>
                  <a:gd name="T35" fmla="*/ 576 h 1382"/>
                  <a:gd name="T36" fmla="*/ 22 w 1424"/>
                  <a:gd name="T37" fmla="*/ 0 h 1382"/>
                  <a:gd name="T38" fmla="*/ 414 w 1424"/>
                  <a:gd name="T39" fmla="*/ 0 h 1382"/>
                  <a:gd name="T40" fmla="*/ 435 w 1424"/>
                  <a:gd name="T41" fmla="*/ 22 h 1382"/>
                  <a:gd name="T42" fmla="*/ 435 w 1424"/>
                  <a:gd name="T43" fmla="*/ 206 h 1382"/>
                  <a:gd name="T44" fmla="*/ 414 w 1424"/>
                  <a:gd name="T45" fmla="*/ 227 h 1382"/>
                  <a:gd name="T46" fmla="*/ 22 w 1424"/>
                  <a:gd name="T47" fmla="*/ 227 h 1382"/>
                  <a:gd name="T48" fmla="*/ 0 w 1424"/>
                  <a:gd name="T49" fmla="*/ 206 h 1382"/>
                  <a:gd name="T50" fmla="*/ 0 w 1424"/>
                  <a:gd name="T51" fmla="*/ 22 h 1382"/>
                  <a:gd name="T52" fmla="*/ 22 w 1424"/>
                  <a:gd name="T53" fmla="*/ 0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24" h="1382">
                    <a:moveTo>
                      <a:pt x="1012" y="1153"/>
                    </a:moveTo>
                    <a:cubicBezTo>
                      <a:pt x="1402" y="1153"/>
                      <a:pt x="1402" y="1153"/>
                      <a:pt x="1402" y="1153"/>
                    </a:cubicBezTo>
                    <a:cubicBezTo>
                      <a:pt x="1415" y="1153"/>
                      <a:pt x="1424" y="1163"/>
                      <a:pt x="1424" y="1174"/>
                    </a:cubicBezTo>
                    <a:cubicBezTo>
                      <a:pt x="1424" y="1360"/>
                      <a:pt x="1424" y="1360"/>
                      <a:pt x="1424" y="1360"/>
                    </a:cubicBezTo>
                    <a:cubicBezTo>
                      <a:pt x="1424" y="1373"/>
                      <a:pt x="1415" y="1382"/>
                      <a:pt x="1402" y="1382"/>
                    </a:cubicBezTo>
                    <a:cubicBezTo>
                      <a:pt x="1012" y="1382"/>
                      <a:pt x="1012" y="1382"/>
                      <a:pt x="1012" y="1382"/>
                    </a:cubicBezTo>
                    <a:cubicBezTo>
                      <a:pt x="1000" y="1382"/>
                      <a:pt x="991" y="1373"/>
                      <a:pt x="991" y="1360"/>
                    </a:cubicBezTo>
                    <a:cubicBezTo>
                      <a:pt x="991" y="1174"/>
                      <a:pt x="991" y="1174"/>
                      <a:pt x="991" y="1174"/>
                    </a:cubicBezTo>
                    <a:cubicBezTo>
                      <a:pt x="991" y="1163"/>
                      <a:pt x="1000" y="1153"/>
                      <a:pt x="1012" y="1153"/>
                    </a:cubicBezTo>
                    <a:close/>
                    <a:moveTo>
                      <a:pt x="518" y="576"/>
                    </a:moveTo>
                    <a:cubicBezTo>
                      <a:pt x="908" y="576"/>
                      <a:pt x="908" y="576"/>
                      <a:pt x="908" y="576"/>
                    </a:cubicBezTo>
                    <a:cubicBezTo>
                      <a:pt x="920" y="576"/>
                      <a:pt x="930" y="586"/>
                      <a:pt x="930" y="598"/>
                    </a:cubicBezTo>
                    <a:cubicBezTo>
                      <a:pt x="930" y="782"/>
                      <a:pt x="930" y="782"/>
                      <a:pt x="930" y="782"/>
                    </a:cubicBezTo>
                    <a:cubicBezTo>
                      <a:pt x="930" y="795"/>
                      <a:pt x="920" y="804"/>
                      <a:pt x="908" y="804"/>
                    </a:cubicBezTo>
                    <a:cubicBezTo>
                      <a:pt x="518" y="804"/>
                      <a:pt x="518" y="804"/>
                      <a:pt x="518" y="804"/>
                    </a:cubicBezTo>
                    <a:cubicBezTo>
                      <a:pt x="506" y="804"/>
                      <a:pt x="496" y="795"/>
                      <a:pt x="496" y="782"/>
                    </a:cubicBezTo>
                    <a:cubicBezTo>
                      <a:pt x="496" y="598"/>
                      <a:pt x="496" y="598"/>
                      <a:pt x="496" y="598"/>
                    </a:cubicBezTo>
                    <a:cubicBezTo>
                      <a:pt x="496" y="586"/>
                      <a:pt x="506" y="576"/>
                      <a:pt x="518" y="576"/>
                    </a:cubicBezTo>
                    <a:close/>
                    <a:moveTo>
                      <a:pt x="22" y="0"/>
                    </a:moveTo>
                    <a:cubicBezTo>
                      <a:pt x="414" y="0"/>
                      <a:pt x="414" y="0"/>
                      <a:pt x="414" y="0"/>
                    </a:cubicBezTo>
                    <a:cubicBezTo>
                      <a:pt x="425" y="0"/>
                      <a:pt x="435" y="10"/>
                      <a:pt x="435" y="22"/>
                    </a:cubicBezTo>
                    <a:cubicBezTo>
                      <a:pt x="435" y="206"/>
                      <a:pt x="435" y="206"/>
                      <a:pt x="435" y="206"/>
                    </a:cubicBezTo>
                    <a:cubicBezTo>
                      <a:pt x="435" y="217"/>
                      <a:pt x="425" y="227"/>
                      <a:pt x="414" y="227"/>
                    </a:cubicBezTo>
                    <a:cubicBezTo>
                      <a:pt x="22" y="227"/>
                      <a:pt x="22" y="227"/>
                      <a:pt x="22" y="227"/>
                    </a:cubicBezTo>
                    <a:cubicBezTo>
                      <a:pt x="10" y="227"/>
                      <a:pt x="0" y="217"/>
                      <a:pt x="0" y="206"/>
                    </a:cubicBezTo>
                    <a:cubicBezTo>
                      <a:pt x="0" y="22"/>
                      <a:pt x="0" y="22"/>
                      <a:pt x="0" y="22"/>
                    </a:cubicBezTo>
                    <a:cubicBezTo>
                      <a:pt x="0" y="10"/>
                      <a:pt x="10" y="0"/>
                      <a:pt x="22" y="0"/>
                    </a:cubicBezTo>
                    <a:close/>
                  </a:path>
                </a:pathLst>
              </a:custGeom>
              <a:solidFill>
                <a:srgbClr val="AAAAAC"/>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3C4BD593-F39F-4A94-BE6E-097A2984B32A}"/>
              </a:ext>
            </a:extLst>
          </p:cNvPr>
          <p:cNvGrpSpPr>
            <a:grpSpLocks noChangeAspect="1"/>
          </p:cNvGrpSpPr>
          <p:nvPr/>
        </p:nvGrpSpPr>
        <p:grpSpPr>
          <a:xfrm>
            <a:off x="339192" y="4035175"/>
            <a:ext cx="279811" cy="279811"/>
            <a:chOff x="5273675" y="2606675"/>
            <a:chExt cx="1644650" cy="1644650"/>
          </a:xfrm>
        </p:grpSpPr>
        <p:sp>
          <p:nvSpPr>
            <p:cNvPr id="99" name="AutoShape 3">
              <a:extLst>
                <a:ext uri="{FF2B5EF4-FFF2-40B4-BE49-F238E27FC236}">
                  <a16:creationId xmlns:a16="http://schemas.microsoft.com/office/drawing/2014/main" id="{D0644FCD-83DD-42E0-A700-D0394122AB30}"/>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00" name="Group 99">
              <a:extLst>
                <a:ext uri="{FF2B5EF4-FFF2-40B4-BE49-F238E27FC236}">
                  <a16:creationId xmlns:a16="http://schemas.microsoft.com/office/drawing/2014/main" id="{7373A187-D3D7-430B-B953-4395F7898CB1}"/>
                </a:ext>
              </a:extLst>
            </p:cNvPr>
            <p:cNvGrpSpPr/>
            <p:nvPr/>
          </p:nvGrpSpPr>
          <p:grpSpPr>
            <a:xfrm>
              <a:off x="5441950" y="2876549"/>
              <a:ext cx="1308101" cy="1096857"/>
              <a:chOff x="5441950" y="2876549"/>
              <a:chExt cx="1308101" cy="1096857"/>
            </a:xfrm>
          </p:grpSpPr>
          <p:sp>
            <p:nvSpPr>
              <p:cNvPr id="101" name="Freeform 10">
                <a:extLst>
                  <a:ext uri="{FF2B5EF4-FFF2-40B4-BE49-F238E27FC236}">
                    <a16:creationId xmlns:a16="http://schemas.microsoft.com/office/drawing/2014/main" id="{D3585C27-2987-458F-A270-E9C23A51BA4D}"/>
                  </a:ext>
                </a:extLst>
              </p:cNvPr>
              <p:cNvSpPr>
                <a:spLocks/>
              </p:cNvSpPr>
              <p:nvPr/>
            </p:nvSpPr>
            <p:spPr bwMode="auto">
              <a:xfrm>
                <a:off x="5441950" y="3078163"/>
                <a:ext cx="341313" cy="895243"/>
              </a:xfrm>
              <a:custGeom>
                <a:avLst/>
                <a:gdLst>
                  <a:gd name="connsiteX0" fmla="*/ 0 w 341313"/>
                  <a:gd name="connsiteY0" fmla="*/ 468312 h 895243"/>
                  <a:gd name="connsiteX1" fmla="*/ 223547 w 341313"/>
                  <a:gd name="connsiteY1" fmla="*/ 468312 h 895243"/>
                  <a:gd name="connsiteX2" fmla="*/ 224261 w 341313"/>
                  <a:gd name="connsiteY2" fmla="*/ 488315 h 895243"/>
                  <a:gd name="connsiteX3" fmla="*/ 227832 w 341313"/>
                  <a:gd name="connsiteY3" fmla="*/ 517604 h 895243"/>
                  <a:gd name="connsiteX4" fmla="*/ 233546 w 341313"/>
                  <a:gd name="connsiteY4" fmla="*/ 546179 h 895243"/>
                  <a:gd name="connsiteX5" fmla="*/ 237831 w 341313"/>
                  <a:gd name="connsiteY5" fmla="*/ 565467 h 895243"/>
                  <a:gd name="connsiteX6" fmla="*/ 243545 w 341313"/>
                  <a:gd name="connsiteY6" fmla="*/ 584041 h 895243"/>
                  <a:gd name="connsiteX7" fmla="*/ 249973 w 341313"/>
                  <a:gd name="connsiteY7" fmla="*/ 602615 h 895243"/>
                  <a:gd name="connsiteX8" fmla="*/ 264257 w 341313"/>
                  <a:gd name="connsiteY8" fmla="*/ 636905 h 895243"/>
                  <a:gd name="connsiteX9" fmla="*/ 272827 w 341313"/>
                  <a:gd name="connsiteY9" fmla="*/ 653335 h 895243"/>
                  <a:gd name="connsiteX10" fmla="*/ 277112 w 341313"/>
                  <a:gd name="connsiteY10" fmla="*/ 661193 h 895243"/>
                  <a:gd name="connsiteX11" fmla="*/ 287111 w 341313"/>
                  <a:gd name="connsiteY11" fmla="*/ 678338 h 895243"/>
                  <a:gd name="connsiteX12" fmla="*/ 329250 w 341313"/>
                  <a:gd name="connsiteY12" fmla="*/ 734774 h 895243"/>
                  <a:gd name="connsiteX13" fmla="*/ 329250 w 341313"/>
                  <a:gd name="connsiteY13" fmla="*/ 756205 h 895243"/>
                  <a:gd name="connsiteX14" fmla="*/ 192836 w 341313"/>
                  <a:gd name="connsiteY14" fmla="*/ 890508 h 895243"/>
                  <a:gd name="connsiteX15" fmla="*/ 169981 w 341313"/>
                  <a:gd name="connsiteY15" fmla="*/ 889793 h 895243"/>
                  <a:gd name="connsiteX16" fmla="*/ 84277 w 341313"/>
                  <a:gd name="connsiteY16" fmla="*/ 772636 h 895243"/>
                  <a:gd name="connsiteX17" fmla="*/ 77135 w 341313"/>
                  <a:gd name="connsiteY17" fmla="*/ 759777 h 895243"/>
                  <a:gd name="connsiteX18" fmla="*/ 63565 w 341313"/>
                  <a:gd name="connsiteY18" fmla="*/ 733345 h 895243"/>
                  <a:gd name="connsiteX19" fmla="*/ 57137 w 341313"/>
                  <a:gd name="connsiteY19" fmla="*/ 719772 h 895243"/>
                  <a:gd name="connsiteX20" fmla="*/ 45709 w 341313"/>
                  <a:gd name="connsiteY20" fmla="*/ 691912 h 895243"/>
                  <a:gd name="connsiteX21" fmla="*/ 30711 w 341313"/>
                  <a:gd name="connsiteY21" fmla="*/ 649049 h 895243"/>
                  <a:gd name="connsiteX22" fmla="*/ 22141 w 341313"/>
                  <a:gd name="connsiteY22" fmla="*/ 620474 h 895243"/>
                  <a:gd name="connsiteX23" fmla="*/ 18570 w 341313"/>
                  <a:gd name="connsiteY23" fmla="*/ 606901 h 895243"/>
                  <a:gd name="connsiteX24" fmla="*/ 11428 w 341313"/>
                  <a:gd name="connsiteY24" fmla="*/ 576897 h 895243"/>
                  <a:gd name="connsiteX25" fmla="*/ 6428 w 341313"/>
                  <a:gd name="connsiteY25" fmla="*/ 545465 h 895243"/>
                  <a:gd name="connsiteX26" fmla="*/ 2857 w 341313"/>
                  <a:gd name="connsiteY26" fmla="*/ 514747 h 895243"/>
                  <a:gd name="connsiteX27" fmla="*/ 1429 w 341313"/>
                  <a:gd name="connsiteY27" fmla="*/ 499745 h 895243"/>
                  <a:gd name="connsiteX28" fmla="*/ 0 w 341313"/>
                  <a:gd name="connsiteY28" fmla="*/ 468312 h 895243"/>
                  <a:gd name="connsiteX29" fmla="*/ 182081 w 341313"/>
                  <a:gd name="connsiteY29" fmla="*/ 0 h 895243"/>
                  <a:gd name="connsiteX30" fmla="*/ 341313 w 341313"/>
                  <a:gd name="connsiteY30" fmla="*/ 158103 h 895243"/>
                  <a:gd name="connsiteX31" fmla="*/ 264911 w 341313"/>
                  <a:gd name="connsiteY31" fmla="*/ 266353 h 895243"/>
                  <a:gd name="connsiteX32" fmla="*/ 257056 w 341313"/>
                  <a:gd name="connsiteY32" fmla="*/ 284158 h 895243"/>
                  <a:gd name="connsiteX33" fmla="*/ 250630 w 341313"/>
                  <a:gd name="connsiteY33" fmla="*/ 301250 h 895243"/>
                  <a:gd name="connsiteX34" fmla="*/ 244203 w 341313"/>
                  <a:gd name="connsiteY34" fmla="*/ 319767 h 895243"/>
                  <a:gd name="connsiteX35" fmla="*/ 241347 w 341313"/>
                  <a:gd name="connsiteY35" fmla="*/ 329025 h 895243"/>
                  <a:gd name="connsiteX36" fmla="*/ 236349 w 341313"/>
                  <a:gd name="connsiteY36" fmla="*/ 347541 h 895243"/>
                  <a:gd name="connsiteX37" fmla="*/ 229922 w 341313"/>
                  <a:gd name="connsiteY37" fmla="*/ 376028 h 895243"/>
                  <a:gd name="connsiteX38" fmla="*/ 228494 w 341313"/>
                  <a:gd name="connsiteY38" fmla="*/ 385287 h 895243"/>
                  <a:gd name="connsiteX39" fmla="*/ 224924 w 341313"/>
                  <a:gd name="connsiteY39" fmla="*/ 415910 h 895243"/>
                  <a:gd name="connsiteX40" fmla="*/ 224210 w 341313"/>
                  <a:gd name="connsiteY40" fmla="*/ 436563 h 895243"/>
                  <a:gd name="connsiteX41" fmla="*/ 0 w 341313"/>
                  <a:gd name="connsiteY41" fmla="*/ 436563 h 895243"/>
                  <a:gd name="connsiteX42" fmla="*/ 8569 w 341313"/>
                  <a:gd name="connsiteY42" fmla="*/ 341844 h 895243"/>
                  <a:gd name="connsiteX43" fmla="*/ 14995 w 341313"/>
                  <a:gd name="connsiteY43" fmla="*/ 311933 h 895243"/>
                  <a:gd name="connsiteX44" fmla="*/ 18565 w 341313"/>
                  <a:gd name="connsiteY44" fmla="*/ 297689 h 895243"/>
                  <a:gd name="connsiteX45" fmla="*/ 26420 w 341313"/>
                  <a:gd name="connsiteY45" fmla="*/ 268490 h 895243"/>
                  <a:gd name="connsiteX46" fmla="*/ 63550 w 341313"/>
                  <a:gd name="connsiteY46" fmla="*/ 170210 h 895243"/>
                  <a:gd name="connsiteX47" fmla="*/ 77117 w 341313"/>
                  <a:gd name="connsiteY47" fmla="*/ 143859 h 895243"/>
                  <a:gd name="connsiteX48" fmla="*/ 182081 w 341313"/>
                  <a:gd name="connsiteY48" fmla="*/ 0 h 89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41313" h="895243">
                    <a:moveTo>
                      <a:pt x="0" y="468312"/>
                    </a:moveTo>
                    <a:cubicBezTo>
                      <a:pt x="0" y="468312"/>
                      <a:pt x="0" y="468312"/>
                      <a:pt x="223547" y="468312"/>
                    </a:cubicBezTo>
                    <a:cubicBezTo>
                      <a:pt x="223547" y="474742"/>
                      <a:pt x="224261" y="481171"/>
                      <a:pt x="224261" y="488315"/>
                    </a:cubicBezTo>
                    <a:cubicBezTo>
                      <a:pt x="224975" y="497602"/>
                      <a:pt x="226404" y="507603"/>
                      <a:pt x="227832" y="517604"/>
                    </a:cubicBezTo>
                    <a:cubicBezTo>
                      <a:pt x="229261" y="526891"/>
                      <a:pt x="231403" y="536892"/>
                      <a:pt x="233546" y="546179"/>
                    </a:cubicBezTo>
                    <a:cubicBezTo>
                      <a:pt x="234974" y="553323"/>
                      <a:pt x="236403" y="559752"/>
                      <a:pt x="237831" y="565467"/>
                    </a:cubicBezTo>
                    <a:cubicBezTo>
                      <a:pt x="239260" y="571897"/>
                      <a:pt x="241402" y="578326"/>
                      <a:pt x="243545" y="584041"/>
                    </a:cubicBezTo>
                    <a:cubicBezTo>
                      <a:pt x="245687" y="590470"/>
                      <a:pt x="247116" y="596185"/>
                      <a:pt x="249973" y="602615"/>
                    </a:cubicBezTo>
                    <a:cubicBezTo>
                      <a:pt x="254258" y="614759"/>
                      <a:pt x="259257" y="625475"/>
                      <a:pt x="264257" y="636905"/>
                    </a:cubicBezTo>
                    <a:cubicBezTo>
                      <a:pt x="267114" y="641905"/>
                      <a:pt x="269970" y="647620"/>
                      <a:pt x="272827" y="653335"/>
                    </a:cubicBezTo>
                    <a:cubicBezTo>
                      <a:pt x="274256" y="656193"/>
                      <a:pt x="275684" y="658336"/>
                      <a:pt x="277112" y="661193"/>
                    </a:cubicBezTo>
                    <a:cubicBezTo>
                      <a:pt x="280684" y="666908"/>
                      <a:pt x="283540" y="672623"/>
                      <a:pt x="287111" y="678338"/>
                    </a:cubicBezTo>
                    <a:cubicBezTo>
                      <a:pt x="299967" y="698341"/>
                      <a:pt x="313537" y="716915"/>
                      <a:pt x="329250" y="734774"/>
                    </a:cubicBezTo>
                    <a:cubicBezTo>
                      <a:pt x="334963" y="740489"/>
                      <a:pt x="334963" y="750490"/>
                      <a:pt x="329250" y="756205"/>
                    </a:cubicBezTo>
                    <a:cubicBezTo>
                      <a:pt x="329250" y="756205"/>
                      <a:pt x="329250" y="756205"/>
                      <a:pt x="192836" y="890508"/>
                    </a:cubicBezTo>
                    <a:cubicBezTo>
                      <a:pt x="186408" y="896937"/>
                      <a:pt x="175695" y="896937"/>
                      <a:pt x="169981" y="889793"/>
                    </a:cubicBezTo>
                    <a:cubicBezTo>
                      <a:pt x="137842" y="854075"/>
                      <a:pt x="107845" y="814784"/>
                      <a:pt x="84277" y="772636"/>
                    </a:cubicBezTo>
                    <a:cubicBezTo>
                      <a:pt x="81420" y="768350"/>
                      <a:pt x="79277" y="764063"/>
                      <a:pt x="77135" y="759777"/>
                    </a:cubicBezTo>
                    <a:cubicBezTo>
                      <a:pt x="72135" y="751205"/>
                      <a:pt x="67850" y="741918"/>
                      <a:pt x="63565" y="733345"/>
                    </a:cubicBezTo>
                    <a:cubicBezTo>
                      <a:pt x="61422" y="728345"/>
                      <a:pt x="59279" y="724058"/>
                      <a:pt x="57137" y="719772"/>
                    </a:cubicBezTo>
                    <a:cubicBezTo>
                      <a:pt x="53566" y="710485"/>
                      <a:pt x="49281" y="701198"/>
                      <a:pt x="45709" y="691912"/>
                    </a:cubicBezTo>
                    <a:cubicBezTo>
                      <a:pt x="39996" y="678338"/>
                      <a:pt x="34996" y="663337"/>
                      <a:pt x="30711" y="649049"/>
                    </a:cubicBezTo>
                    <a:cubicBezTo>
                      <a:pt x="27854" y="639048"/>
                      <a:pt x="24997" y="630475"/>
                      <a:pt x="22141" y="620474"/>
                    </a:cubicBezTo>
                    <a:cubicBezTo>
                      <a:pt x="20712" y="616188"/>
                      <a:pt x="19284" y="611187"/>
                      <a:pt x="18570" y="606901"/>
                    </a:cubicBezTo>
                    <a:cubicBezTo>
                      <a:pt x="15713" y="596900"/>
                      <a:pt x="13570" y="586898"/>
                      <a:pt x="11428" y="576897"/>
                    </a:cubicBezTo>
                    <a:cubicBezTo>
                      <a:pt x="9285" y="566896"/>
                      <a:pt x="7857" y="556895"/>
                      <a:pt x="6428" y="545465"/>
                    </a:cubicBezTo>
                    <a:cubicBezTo>
                      <a:pt x="5000" y="535463"/>
                      <a:pt x="3571" y="525462"/>
                      <a:pt x="2857" y="514747"/>
                    </a:cubicBezTo>
                    <a:cubicBezTo>
                      <a:pt x="2143" y="509746"/>
                      <a:pt x="1429" y="504745"/>
                      <a:pt x="1429" y="499745"/>
                    </a:cubicBezTo>
                    <a:cubicBezTo>
                      <a:pt x="714" y="489029"/>
                      <a:pt x="0" y="478313"/>
                      <a:pt x="0" y="468312"/>
                    </a:cubicBezTo>
                    <a:close/>
                    <a:moveTo>
                      <a:pt x="182081" y="0"/>
                    </a:moveTo>
                    <a:cubicBezTo>
                      <a:pt x="182081" y="0"/>
                      <a:pt x="182081" y="0"/>
                      <a:pt x="341313" y="158103"/>
                    </a:cubicBezTo>
                    <a:cubicBezTo>
                      <a:pt x="310609" y="190151"/>
                      <a:pt x="284904" y="225759"/>
                      <a:pt x="264911" y="266353"/>
                    </a:cubicBezTo>
                    <a:cubicBezTo>
                      <a:pt x="262054" y="272051"/>
                      <a:pt x="259912" y="277748"/>
                      <a:pt x="257056" y="284158"/>
                    </a:cubicBezTo>
                    <a:cubicBezTo>
                      <a:pt x="254914" y="289855"/>
                      <a:pt x="252772" y="295553"/>
                      <a:pt x="250630" y="301250"/>
                    </a:cubicBezTo>
                    <a:cubicBezTo>
                      <a:pt x="247773" y="307660"/>
                      <a:pt x="246345" y="313357"/>
                      <a:pt x="244203" y="319767"/>
                    </a:cubicBezTo>
                    <a:cubicBezTo>
                      <a:pt x="242775" y="322615"/>
                      <a:pt x="242061" y="325464"/>
                      <a:pt x="241347" y="329025"/>
                    </a:cubicBezTo>
                    <a:cubicBezTo>
                      <a:pt x="239205" y="334722"/>
                      <a:pt x="237777" y="341132"/>
                      <a:pt x="236349" y="347541"/>
                    </a:cubicBezTo>
                    <a:cubicBezTo>
                      <a:pt x="234207" y="356800"/>
                      <a:pt x="232065" y="366058"/>
                      <a:pt x="229922" y="376028"/>
                    </a:cubicBezTo>
                    <a:cubicBezTo>
                      <a:pt x="229922" y="378877"/>
                      <a:pt x="229208" y="382438"/>
                      <a:pt x="228494" y="385287"/>
                    </a:cubicBezTo>
                    <a:cubicBezTo>
                      <a:pt x="227066" y="395969"/>
                      <a:pt x="225638" y="405940"/>
                      <a:pt x="224924" y="415910"/>
                    </a:cubicBezTo>
                    <a:cubicBezTo>
                      <a:pt x="224924" y="422320"/>
                      <a:pt x="224210" y="429441"/>
                      <a:pt x="224210" y="436563"/>
                    </a:cubicBezTo>
                    <a:cubicBezTo>
                      <a:pt x="224210" y="436563"/>
                      <a:pt x="224210" y="436563"/>
                      <a:pt x="0" y="436563"/>
                    </a:cubicBezTo>
                    <a:cubicBezTo>
                      <a:pt x="714" y="403803"/>
                      <a:pt x="3570" y="372467"/>
                      <a:pt x="8569" y="341844"/>
                    </a:cubicBezTo>
                    <a:cubicBezTo>
                      <a:pt x="9997" y="331873"/>
                      <a:pt x="12853" y="321903"/>
                      <a:pt x="14995" y="311933"/>
                    </a:cubicBezTo>
                    <a:cubicBezTo>
                      <a:pt x="16423" y="306947"/>
                      <a:pt x="17137" y="302674"/>
                      <a:pt x="18565" y="297689"/>
                    </a:cubicBezTo>
                    <a:cubicBezTo>
                      <a:pt x="20708" y="287719"/>
                      <a:pt x="23564" y="277748"/>
                      <a:pt x="26420" y="268490"/>
                    </a:cubicBezTo>
                    <a:cubicBezTo>
                      <a:pt x="35702" y="233593"/>
                      <a:pt x="48555" y="201546"/>
                      <a:pt x="63550" y="170210"/>
                    </a:cubicBezTo>
                    <a:cubicBezTo>
                      <a:pt x="67834" y="161664"/>
                      <a:pt x="72119" y="153118"/>
                      <a:pt x="77117" y="143859"/>
                    </a:cubicBezTo>
                    <a:cubicBezTo>
                      <a:pt x="104965" y="91158"/>
                      <a:pt x="140667" y="43443"/>
                      <a:pt x="182081" y="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102" name="Freeform 11">
                <a:extLst>
                  <a:ext uri="{FF2B5EF4-FFF2-40B4-BE49-F238E27FC236}">
                    <a16:creationId xmlns:a16="http://schemas.microsoft.com/office/drawing/2014/main" id="{165E6121-32C9-4EED-8DE0-17C451D7B0EC}"/>
                  </a:ext>
                </a:extLst>
              </p:cNvPr>
              <p:cNvSpPr>
                <a:spLocks/>
              </p:cNvSpPr>
              <p:nvPr/>
            </p:nvSpPr>
            <p:spPr bwMode="auto">
              <a:xfrm>
                <a:off x="5645150" y="2876549"/>
                <a:ext cx="1104901" cy="1096600"/>
              </a:xfrm>
              <a:custGeom>
                <a:avLst/>
                <a:gdLst>
                  <a:gd name="connsiteX0" fmla="*/ 555397 w 1104901"/>
                  <a:gd name="connsiteY0" fmla="*/ 717550 h 1096600"/>
                  <a:gd name="connsiteX1" fmla="*/ 515938 w 1104901"/>
                  <a:gd name="connsiteY1" fmla="*/ 777673 h 1096600"/>
                  <a:gd name="connsiteX2" fmla="*/ 525265 w 1104901"/>
                  <a:gd name="connsiteY2" fmla="*/ 824913 h 1096600"/>
                  <a:gd name="connsiteX3" fmla="*/ 550375 w 1104901"/>
                  <a:gd name="connsiteY3" fmla="*/ 841375 h 1096600"/>
                  <a:gd name="connsiteX4" fmla="*/ 590551 w 1104901"/>
                  <a:gd name="connsiteY4" fmla="*/ 778389 h 1096600"/>
                  <a:gd name="connsiteX5" fmla="*/ 555397 w 1104901"/>
                  <a:gd name="connsiteY5" fmla="*/ 717550 h 1096600"/>
                  <a:gd name="connsiteX6" fmla="*/ 882174 w 1104901"/>
                  <a:gd name="connsiteY6" fmla="*/ 669925 h 1096600"/>
                  <a:gd name="connsiteX7" fmla="*/ 1104900 w 1104901"/>
                  <a:gd name="connsiteY7" fmla="*/ 669925 h 1096600"/>
                  <a:gd name="connsiteX8" fmla="*/ 1086340 w 1104901"/>
                  <a:gd name="connsiteY8" fmla="*/ 807800 h 1096600"/>
                  <a:gd name="connsiteX9" fmla="*/ 1078487 w 1104901"/>
                  <a:gd name="connsiteY9" fmla="*/ 837089 h 1096600"/>
                  <a:gd name="connsiteX10" fmla="*/ 1069207 w 1104901"/>
                  <a:gd name="connsiteY10" fmla="*/ 865664 h 1096600"/>
                  <a:gd name="connsiteX11" fmla="*/ 1047077 w 1104901"/>
                  <a:gd name="connsiteY11" fmla="*/ 921385 h 1096600"/>
                  <a:gd name="connsiteX12" fmla="*/ 1034941 w 1104901"/>
                  <a:gd name="connsiteY12" fmla="*/ 947817 h 1096600"/>
                  <a:gd name="connsiteX13" fmla="*/ 1020664 w 1104901"/>
                  <a:gd name="connsiteY13" fmla="*/ 974963 h 1096600"/>
                  <a:gd name="connsiteX14" fmla="*/ 1005673 w 1104901"/>
                  <a:gd name="connsiteY14" fmla="*/ 999966 h 1096600"/>
                  <a:gd name="connsiteX15" fmla="*/ 980688 w 1104901"/>
                  <a:gd name="connsiteY15" fmla="*/ 1035685 h 1096600"/>
                  <a:gd name="connsiteX16" fmla="*/ 935714 w 1104901"/>
                  <a:gd name="connsiteY16" fmla="*/ 1091406 h 1096600"/>
                  <a:gd name="connsiteX17" fmla="*/ 912871 w 1104901"/>
                  <a:gd name="connsiteY17" fmla="*/ 1092121 h 1096600"/>
                  <a:gd name="connsiteX18" fmla="*/ 777950 w 1104901"/>
                  <a:gd name="connsiteY18" fmla="*/ 957818 h 1096600"/>
                  <a:gd name="connsiteX19" fmla="*/ 777236 w 1104901"/>
                  <a:gd name="connsiteY19" fmla="*/ 936387 h 1096600"/>
                  <a:gd name="connsiteX20" fmla="*/ 823637 w 1104901"/>
                  <a:gd name="connsiteY20" fmla="*/ 872093 h 1096600"/>
                  <a:gd name="connsiteX21" fmla="*/ 832918 w 1104901"/>
                  <a:gd name="connsiteY21" fmla="*/ 855663 h 1096600"/>
                  <a:gd name="connsiteX22" fmla="*/ 840770 w 1104901"/>
                  <a:gd name="connsiteY22" fmla="*/ 838518 h 1096600"/>
                  <a:gd name="connsiteX23" fmla="*/ 852192 w 1104901"/>
                  <a:gd name="connsiteY23" fmla="*/ 812086 h 1096600"/>
                  <a:gd name="connsiteX24" fmla="*/ 880033 w 1104901"/>
                  <a:gd name="connsiteY24" fmla="*/ 699215 h 1096600"/>
                  <a:gd name="connsiteX25" fmla="*/ 882174 w 1104901"/>
                  <a:gd name="connsiteY25" fmla="*/ 669925 h 1096600"/>
                  <a:gd name="connsiteX26" fmla="*/ 555311 w 1104901"/>
                  <a:gd name="connsiteY26" fmla="*/ 669925 h 1096600"/>
                  <a:gd name="connsiteX27" fmla="*/ 621804 w 1104901"/>
                  <a:gd name="connsiteY27" fmla="*/ 699161 h 1096600"/>
                  <a:gd name="connsiteX28" fmla="*/ 646113 w 1104901"/>
                  <a:gd name="connsiteY28" fmla="*/ 779739 h 1096600"/>
                  <a:gd name="connsiteX29" fmla="*/ 620374 w 1104901"/>
                  <a:gd name="connsiteY29" fmla="*/ 858177 h 1096600"/>
                  <a:gd name="connsiteX30" fmla="*/ 552451 w 1104901"/>
                  <a:gd name="connsiteY30" fmla="*/ 887413 h 1096600"/>
                  <a:gd name="connsiteX31" fmla="*/ 458788 w 1104901"/>
                  <a:gd name="connsiteY31" fmla="*/ 774747 h 1096600"/>
                  <a:gd name="connsiteX32" fmla="*/ 485958 w 1104901"/>
                  <a:gd name="connsiteY32" fmla="*/ 699161 h 1096600"/>
                  <a:gd name="connsiteX33" fmla="*/ 555311 w 1104901"/>
                  <a:gd name="connsiteY33" fmla="*/ 669925 h 1096600"/>
                  <a:gd name="connsiteX34" fmla="*/ 343883 w 1104901"/>
                  <a:gd name="connsiteY34" fmla="*/ 476250 h 1096600"/>
                  <a:gd name="connsiteX35" fmla="*/ 304800 w 1104901"/>
                  <a:gd name="connsiteY35" fmla="*/ 537089 h 1096600"/>
                  <a:gd name="connsiteX36" fmla="*/ 314749 w 1104901"/>
                  <a:gd name="connsiteY36" fmla="*/ 583613 h 1096600"/>
                  <a:gd name="connsiteX37" fmla="*/ 338909 w 1104901"/>
                  <a:gd name="connsiteY37" fmla="*/ 600075 h 1096600"/>
                  <a:gd name="connsiteX38" fmla="*/ 379413 w 1104901"/>
                  <a:gd name="connsiteY38" fmla="*/ 537089 h 1096600"/>
                  <a:gd name="connsiteX39" fmla="*/ 343883 w 1104901"/>
                  <a:gd name="connsiteY39" fmla="*/ 476250 h 1096600"/>
                  <a:gd name="connsiteX40" fmla="*/ 562165 w 1104901"/>
                  <a:gd name="connsiteY40" fmla="*/ 430213 h 1096600"/>
                  <a:gd name="connsiteX41" fmla="*/ 604222 w 1104901"/>
                  <a:gd name="connsiteY41" fmla="*/ 430213 h 1096600"/>
                  <a:gd name="connsiteX42" fmla="*/ 609924 w 1104901"/>
                  <a:gd name="connsiteY42" fmla="*/ 440895 h 1096600"/>
                  <a:gd name="connsiteX43" fmla="*/ 341902 w 1104901"/>
                  <a:gd name="connsiteY43" fmla="*/ 883852 h 1096600"/>
                  <a:gd name="connsiteX44" fmla="*/ 336199 w 1104901"/>
                  <a:gd name="connsiteY44" fmla="*/ 887413 h 1096600"/>
                  <a:gd name="connsiteX45" fmla="*/ 293429 w 1104901"/>
                  <a:gd name="connsiteY45" fmla="*/ 887413 h 1096600"/>
                  <a:gd name="connsiteX46" fmla="*/ 287014 w 1104901"/>
                  <a:gd name="connsiteY46" fmla="*/ 876731 h 1096600"/>
                  <a:gd name="connsiteX47" fmla="*/ 556462 w 1104901"/>
                  <a:gd name="connsiteY47" fmla="*/ 433061 h 1096600"/>
                  <a:gd name="connsiteX48" fmla="*/ 562165 w 1104901"/>
                  <a:gd name="connsiteY48" fmla="*/ 430213 h 1096600"/>
                  <a:gd name="connsiteX49" fmla="*/ 344602 w 1104901"/>
                  <a:gd name="connsiteY49" fmla="*/ 430213 h 1096600"/>
                  <a:gd name="connsiteX50" fmla="*/ 411612 w 1104901"/>
                  <a:gd name="connsiteY50" fmla="*/ 459449 h 1096600"/>
                  <a:gd name="connsiteX51" fmla="*/ 436563 w 1104901"/>
                  <a:gd name="connsiteY51" fmla="*/ 540027 h 1096600"/>
                  <a:gd name="connsiteX52" fmla="*/ 410187 w 1104901"/>
                  <a:gd name="connsiteY52" fmla="*/ 618465 h 1096600"/>
                  <a:gd name="connsiteX53" fmla="*/ 341750 w 1104901"/>
                  <a:gd name="connsiteY53" fmla="*/ 647701 h 1096600"/>
                  <a:gd name="connsiteX54" fmla="*/ 247650 w 1104901"/>
                  <a:gd name="connsiteY54" fmla="*/ 534322 h 1096600"/>
                  <a:gd name="connsiteX55" fmla="*/ 274740 w 1104901"/>
                  <a:gd name="connsiteY55" fmla="*/ 459449 h 1096600"/>
                  <a:gd name="connsiteX56" fmla="*/ 344602 w 1104901"/>
                  <a:gd name="connsiteY56" fmla="*/ 430213 h 1096600"/>
                  <a:gd name="connsiteX57" fmla="*/ 924752 w 1104901"/>
                  <a:gd name="connsiteY57" fmla="*/ 203200 h 1096600"/>
                  <a:gd name="connsiteX58" fmla="*/ 953347 w 1104901"/>
                  <a:gd name="connsiteY58" fmla="*/ 235948 h 1096600"/>
                  <a:gd name="connsiteX59" fmla="*/ 971934 w 1104901"/>
                  <a:gd name="connsiteY59" fmla="*/ 259441 h 1096600"/>
                  <a:gd name="connsiteX60" fmla="*/ 997669 w 1104901"/>
                  <a:gd name="connsiteY60" fmla="*/ 295748 h 1096600"/>
                  <a:gd name="connsiteX61" fmla="*/ 1027694 w 1104901"/>
                  <a:gd name="connsiteY61" fmla="*/ 346293 h 1096600"/>
                  <a:gd name="connsiteX62" fmla="*/ 1078451 w 1104901"/>
                  <a:gd name="connsiteY62" fmla="*/ 470877 h 1096600"/>
                  <a:gd name="connsiteX63" fmla="*/ 1098467 w 1104901"/>
                  <a:gd name="connsiteY63" fmla="*/ 559865 h 1096600"/>
                  <a:gd name="connsiteX64" fmla="*/ 1104901 w 1104901"/>
                  <a:gd name="connsiteY64" fmla="*/ 638175 h 1096600"/>
                  <a:gd name="connsiteX65" fmla="*/ 881859 w 1104901"/>
                  <a:gd name="connsiteY65" fmla="*/ 638175 h 1096600"/>
                  <a:gd name="connsiteX66" fmla="*/ 880429 w 1104901"/>
                  <a:gd name="connsiteY66" fmla="*/ 618241 h 1096600"/>
                  <a:gd name="connsiteX67" fmla="*/ 875425 w 1104901"/>
                  <a:gd name="connsiteY67" fmla="*/ 578375 h 1096600"/>
                  <a:gd name="connsiteX68" fmla="*/ 867561 w 1104901"/>
                  <a:gd name="connsiteY68" fmla="*/ 540644 h 1096600"/>
                  <a:gd name="connsiteX69" fmla="*/ 864702 w 1104901"/>
                  <a:gd name="connsiteY69" fmla="*/ 531389 h 1096600"/>
                  <a:gd name="connsiteX70" fmla="*/ 858983 w 1104901"/>
                  <a:gd name="connsiteY70" fmla="*/ 512879 h 1096600"/>
                  <a:gd name="connsiteX71" fmla="*/ 848260 w 1104901"/>
                  <a:gd name="connsiteY71" fmla="*/ 486539 h 1096600"/>
                  <a:gd name="connsiteX72" fmla="*/ 836821 w 1104901"/>
                  <a:gd name="connsiteY72" fmla="*/ 460198 h 1096600"/>
                  <a:gd name="connsiteX73" fmla="*/ 766763 w 1104901"/>
                  <a:gd name="connsiteY73" fmla="*/ 360531 h 1096600"/>
                  <a:gd name="connsiteX74" fmla="*/ 924752 w 1104901"/>
                  <a:gd name="connsiteY74" fmla="*/ 203200 h 1096600"/>
                  <a:gd name="connsiteX75" fmla="*/ 465138 w 1104901"/>
                  <a:gd name="connsiteY75" fmla="*/ 0 h 1096600"/>
                  <a:gd name="connsiteX76" fmla="*/ 663127 w 1104901"/>
                  <a:gd name="connsiteY76" fmla="*/ 35013 h 1096600"/>
                  <a:gd name="connsiteX77" fmla="*/ 691003 w 1104901"/>
                  <a:gd name="connsiteY77" fmla="*/ 45016 h 1096600"/>
                  <a:gd name="connsiteX78" fmla="*/ 745325 w 1104901"/>
                  <a:gd name="connsiteY78" fmla="*/ 68596 h 1096600"/>
                  <a:gd name="connsiteX79" fmla="*/ 771772 w 1104901"/>
                  <a:gd name="connsiteY79" fmla="*/ 82887 h 1096600"/>
                  <a:gd name="connsiteX80" fmla="*/ 822520 w 1104901"/>
                  <a:gd name="connsiteY80" fmla="*/ 115041 h 1096600"/>
                  <a:gd name="connsiteX81" fmla="*/ 846107 w 1104901"/>
                  <a:gd name="connsiteY81" fmla="*/ 131476 h 1096600"/>
                  <a:gd name="connsiteX82" fmla="*/ 858258 w 1104901"/>
                  <a:gd name="connsiteY82" fmla="*/ 140765 h 1096600"/>
                  <a:gd name="connsiteX83" fmla="*/ 881131 w 1104901"/>
                  <a:gd name="connsiteY83" fmla="*/ 159343 h 1096600"/>
                  <a:gd name="connsiteX84" fmla="*/ 903288 w 1104901"/>
                  <a:gd name="connsiteY84" fmla="*/ 179350 h 1096600"/>
                  <a:gd name="connsiteX85" fmla="*/ 744610 w 1104901"/>
                  <a:gd name="connsiteY85" fmla="*/ 336550 h 1096600"/>
                  <a:gd name="connsiteX86" fmla="*/ 669560 w 1104901"/>
                  <a:gd name="connsiteY86" fmla="*/ 279386 h 1096600"/>
                  <a:gd name="connsiteX87" fmla="*/ 652406 w 1104901"/>
                  <a:gd name="connsiteY87" fmla="*/ 270812 h 1096600"/>
                  <a:gd name="connsiteX88" fmla="*/ 618097 w 1104901"/>
                  <a:gd name="connsiteY88" fmla="*/ 255092 h 1096600"/>
                  <a:gd name="connsiteX89" fmla="*/ 590936 w 1104901"/>
                  <a:gd name="connsiteY89" fmla="*/ 244374 h 1096600"/>
                  <a:gd name="connsiteX90" fmla="*/ 581644 w 1104901"/>
                  <a:gd name="connsiteY90" fmla="*/ 241516 h 1096600"/>
                  <a:gd name="connsiteX91" fmla="*/ 563060 w 1104901"/>
                  <a:gd name="connsiteY91" fmla="*/ 235799 h 1096600"/>
                  <a:gd name="connsiteX92" fmla="*/ 535185 w 1104901"/>
                  <a:gd name="connsiteY92" fmla="*/ 229368 h 1096600"/>
                  <a:gd name="connsiteX93" fmla="*/ 505165 w 1104901"/>
                  <a:gd name="connsiteY93" fmla="*/ 224367 h 1096600"/>
                  <a:gd name="connsiteX94" fmla="*/ 465138 w 1104901"/>
                  <a:gd name="connsiteY94" fmla="*/ 221508 h 1096600"/>
                  <a:gd name="connsiteX95" fmla="*/ 465138 w 1104901"/>
                  <a:gd name="connsiteY95" fmla="*/ 0 h 1096600"/>
                  <a:gd name="connsiteX96" fmla="*/ 434975 w 1104901"/>
                  <a:gd name="connsiteY96" fmla="*/ 0 h 1096600"/>
                  <a:gd name="connsiteX97" fmla="*/ 434975 w 1104901"/>
                  <a:gd name="connsiteY97" fmla="*/ 221508 h 1096600"/>
                  <a:gd name="connsiteX98" fmla="*/ 156876 w 1104901"/>
                  <a:gd name="connsiteY98" fmla="*/ 336550 h 1096600"/>
                  <a:gd name="connsiteX99" fmla="*/ 0 w 1104901"/>
                  <a:gd name="connsiteY99" fmla="*/ 179350 h 1096600"/>
                  <a:gd name="connsiteX100" fmla="*/ 32801 w 1104901"/>
                  <a:gd name="connsiteY100" fmla="*/ 150054 h 1096600"/>
                  <a:gd name="connsiteX101" fmla="*/ 79864 w 1104901"/>
                  <a:gd name="connsiteY101" fmla="*/ 115041 h 1096600"/>
                  <a:gd name="connsiteX102" fmla="*/ 104109 w 1104901"/>
                  <a:gd name="connsiteY102" fmla="*/ 98607 h 1096600"/>
                  <a:gd name="connsiteX103" fmla="*/ 168998 w 1104901"/>
                  <a:gd name="connsiteY103" fmla="*/ 62165 h 1096600"/>
                  <a:gd name="connsiteX104" fmla="*/ 253141 w 1104901"/>
                  <a:gd name="connsiteY104" fmla="*/ 30011 h 1096600"/>
                  <a:gd name="connsiteX105" fmla="*/ 267402 w 1104901"/>
                  <a:gd name="connsiteY105" fmla="*/ 25723 h 1096600"/>
                  <a:gd name="connsiteX106" fmla="*/ 296638 w 1104901"/>
                  <a:gd name="connsiteY106" fmla="*/ 17863 h 1096600"/>
                  <a:gd name="connsiteX107" fmla="*/ 326588 w 1104901"/>
                  <a:gd name="connsiteY107" fmla="*/ 11433 h 1096600"/>
                  <a:gd name="connsiteX108" fmla="*/ 402886 w 1104901"/>
                  <a:gd name="connsiteY108" fmla="*/ 1429 h 1096600"/>
                  <a:gd name="connsiteX109" fmla="*/ 434975 w 1104901"/>
                  <a:gd name="connsiteY109" fmla="*/ 0 h 109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104901" h="1096600">
                    <a:moveTo>
                      <a:pt x="555397" y="717550"/>
                    </a:moveTo>
                    <a:cubicBezTo>
                      <a:pt x="528852" y="717550"/>
                      <a:pt x="515938" y="737591"/>
                      <a:pt x="515938" y="777673"/>
                    </a:cubicBezTo>
                    <a:cubicBezTo>
                      <a:pt x="515938" y="798430"/>
                      <a:pt x="519525" y="814177"/>
                      <a:pt x="525265" y="824913"/>
                    </a:cubicBezTo>
                    <a:cubicBezTo>
                      <a:pt x="531722" y="835649"/>
                      <a:pt x="540331" y="841375"/>
                      <a:pt x="550375" y="841375"/>
                    </a:cubicBezTo>
                    <a:cubicBezTo>
                      <a:pt x="577637" y="841375"/>
                      <a:pt x="590551" y="820618"/>
                      <a:pt x="590551" y="778389"/>
                    </a:cubicBezTo>
                    <a:cubicBezTo>
                      <a:pt x="590551" y="737591"/>
                      <a:pt x="579072" y="717550"/>
                      <a:pt x="555397" y="717550"/>
                    </a:cubicBezTo>
                    <a:close/>
                    <a:moveTo>
                      <a:pt x="882174" y="669925"/>
                    </a:moveTo>
                    <a:cubicBezTo>
                      <a:pt x="882174" y="669925"/>
                      <a:pt x="882174" y="669925"/>
                      <a:pt x="1104900" y="669925"/>
                    </a:cubicBezTo>
                    <a:cubicBezTo>
                      <a:pt x="1103473" y="717074"/>
                      <a:pt x="1097762" y="762794"/>
                      <a:pt x="1086340" y="807800"/>
                    </a:cubicBezTo>
                    <a:cubicBezTo>
                      <a:pt x="1084198" y="817086"/>
                      <a:pt x="1081343" y="827088"/>
                      <a:pt x="1078487" y="837089"/>
                    </a:cubicBezTo>
                    <a:cubicBezTo>
                      <a:pt x="1075632" y="846376"/>
                      <a:pt x="1072776" y="856377"/>
                      <a:pt x="1069207" y="865664"/>
                    </a:cubicBezTo>
                    <a:cubicBezTo>
                      <a:pt x="1062782" y="884238"/>
                      <a:pt x="1055644" y="902811"/>
                      <a:pt x="1047077" y="921385"/>
                    </a:cubicBezTo>
                    <a:cubicBezTo>
                      <a:pt x="1043508" y="929958"/>
                      <a:pt x="1039225" y="939245"/>
                      <a:pt x="1034941" y="947817"/>
                    </a:cubicBezTo>
                    <a:cubicBezTo>
                      <a:pt x="1029944" y="957104"/>
                      <a:pt x="1025661" y="965676"/>
                      <a:pt x="1020664" y="974963"/>
                    </a:cubicBezTo>
                    <a:cubicBezTo>
                      <a:pt x="1015667" y="983536"/>
                      <a:pt x="1010670" y="991394"/>
                      <a:pt x="1005673" y="999966"/>
                    </a:cubicBezTo>
                    <a:cubicBezTo>
                      <a:pt x="997820" y="1011396"/>
                      <a:pt x="989254" y="1023541"/>
                      <a:pt x="980688" y="1035685"/>
                    </a:cubicBezTo>
                    <a:cubicBezTo>
                      <a:pt x="966410" y="1055688"/>
                      <a:pt x="951419" y="1073547"/>
                      <a:pt x="935714" y="1091406"/>
                    </a:cubicBezTo>
                    <a:cubicBezTo>
                      <a:pt x="930003" y="1097836"/>
                      <a:pt x="919295" y="1098550"/>
                      <a:pt x="912871" y="1092121"/>
                    </a:cubicBezTo>
                    <a:cubicBezTo>
                      <a:pt x="912871" y="1092121"/>
                      <a:pt x="912871" y="1092121"/>
                      <a:pt x="777950" y="957818"/>
                    </a:cubicBezTo>
                    <a:cubicBezTo>
                      <a:pt x="771525" y="952103"/>
                      <a:pt x="771525" y="942816"/>
                      <a:pt x="777236" y="936387"/>
                    </a:cubicBezTo>
                    <a:cubicBezTo>
                      <a:pt x="794369" y="916385"/>
                      <a:pt x="810074" y="894953"/>
                      <a:pt x="823637" y="872093"/>
                    </a:cubicBezTo>
                    <a:cubicBezTo>
                      <a:pt x="826493" y="866378"/>
                      <a:pt x="829348" y="860663"/>
                      <a:pt x="832918" y="855663"/>
                    </a:cubicBezTo>
                    <a:cubicBezTo>
                      <a:pt x="835773" y="849948"/>
                      <a:pt x="838629" y="844233"/>
                      <a:pt x="840770" y="838518"/>
                    </a:cubicBezTo>
                    <a:cubicBezTo>
                      <a:pt x="845053" y="829945"/>
                      <a:pt x="848623" y="822087"/>
                      <a:pt x="852192" y="812086"/>
                    </a:cubicBezTo>
                    <a:cubicBezTo>
                      <a:pt x="866469" y="777081"/>
                      <a:pt x="875750" y="739220"/>
                      <a:pt x="880033" y="699215"/>
                    </a:cubicBezTo>
                    <a:cubicBezTo>
                      <a:pt x="881460" y="689928"/>
                      <a:pt x="882174" y="679926"/>
                      <a:pt x="882174" y="669925"/>
                    </a:cubicBezTo>
                    <a:close/>
                    <a:moveTo>
                      <a:pt x="555311" y="669925"/>
                    </a:moveTo>
                    <a:cubicBezTo>
                      <a:pt x="583195" y="669925"/>
                      <a:pt x="605359" y="679908"/>
                      <a:pt x="621804" y="699161"/>
                    </a:cubicBezTo>
                    <a:cubicBezTo>
                      <a:pt x="638248" y="718414"/>
                      <a:pt x="646113" y="745511"/>
                      <a:pt x="646113" y="779739"/>
                    </a:cubicBezTo>
                    <a:cubicBezTo>
                      <a:pt x="646113" y="812540"/>
                      <a:pt x="637533" y="838211"/>
                      <a:pt x="620374" y="858177"/>
                    </a:cubicBezTo>
                    <a:cubicBezTo>
                      <a:pt x="602499" y="877430"/>
                      <a:pt x="580335" y="887413"/>
                      <a:pt x="552451" y="887413"/>
                    </a:cubicBezTo>
                    <a:cubicBezTo>
                      <a:pt x="490247" y="887413"/>
                      <a:pt x="458788" y="849620"/>
                      <a:pt x="458788" y="774747"/>
                    </a:cubicBezTo>
                    <a:cubicBezTo>
                      <a:pt x="458788" y="744085"/>
                      <a:pt x="468083" y="718414"/>
                      <a:pt x="485958" y="699161"/>
                    </a:cubicBezTo>
                    <a:cubicBezTo>
                      <a:pt x="503832" y="679908"/>
                      <a:pt x="526711" y="669925"/>
                      <a:pt x="555311" y="669925"/>
                    </a:cubicBezTo>
                    <a:close/>
                    <a:moveTo>
                      <a:pt x="343883" y="476250"/>
                    </a:moveTo>
                    <a:cubicBezTo>
                      <a:pt x="318302" y="476250"/>
                      <a:pt x="304800" y="496291"/>
                      <a:pt x="304800" y="537089"/>
                    </a:cubicBezTo>
                    <a:cubicBezTo>
                      <a:pt x="304800" y="557130"/>
                      <a:pt x="308353" y="572877"/>
                      <a:pt x="314749" y="583613"/>
                    </a:cubicBezTo>
                    <a:cubicBezTo>
                      <a:pt x="321144" y="594349"/>
                      <a:pt x="329671" y="600075"/>
                      <a:pt x="338909" y="600075"/>
                    </a:cubicBezTo>
                    <a:cubicBezTo>
                      <a:pt x="365912" y="600075"/>
                      <a:pt x="379413" y="579318"/>
                      <a:pt x="379413" y="537089"/>
                    </a:cubicBezTo>
                    <a:cubicBezTo>
                      <a:pt x="379413" y="496291"/>
                      <a:pt x="367333" y="476250"/>
                      <a:pt x="343883" y="476250"/>
                    </a:cubicBezTo>
                    <a:close/>
                    <a:moveTo>
                      <a:pt x="562165" y="430213"/>
                    </a:moveTo>
                    <a:cubicBezTo>
                      <a:pt x="562165" y="430213"/>
                      <a:pt x="562165" y="430213"/>
                      <a:pt x="604222" y="430213"/>
                    </a:cubicBezTo>
                    <a:cubicBezTo>
                      <a:pt x="609924" y="430213"/>
                      <a:pt x="612776" y="435910"/>
                      <a:pt x="609924" y="440895"/>
                    </a:cubicBezTo>
                    <a:cubicBezTo>
                      <a:pt x="609924" y="440895"/>
                      <a:pt x="609924" y="440895"/>
                      <a:pt x="341902" y="883852"/>
                    </a:cubicBezTo>
                    <a:cubicBezTo>
                      <a:pt x="341189" y="885989"/>
                      <a:pt x="338338" y="887413"/>
                      <a:pt x="336199" y="887413"/>
                    </a:cubicBezTo>
                    <a:cubicBezTo>
                      <a:pt x="336199" y="887413"/>
                      <a:pt x="336199" y="887413"/>
                      <a:pt x="293429" y="887413"/>
                    </a:cubicBezTo>
                    <a:cubicBezTo>
                      <a:pt x="287727" y="887413"/>
                      <a:pt x="284163" y="881716"/>
                      <a:pt x="287014" y="876731"/>
                    </a:cubicBezTo>
                    <a:cubicBezTo>
                      <a:pt x="287014" y="876731"/>
                      <a:pt x="287014" y="876731"/>
                      <a:pt x="556462" y="433061"/>
                    </a:cubicBezTo>
                    <a:cubicBezTo>
                      <a:pt x="557888" y="431637"/>
                      <a:pt x="560027" y="430213"/>
                      <a:pt x="562165" y="430213"/>
                    </a:cubicBezTo>
                    <a:close/>
                    <a:moveTo>
                      <a:pt x="344602" y="430213"/>
                    </a:moveTo>
                    <a:cubicBezTo>
                      <a:pt x="372404" y="430213"/>
                      <a:pt x="394503" y="439483"/>
                      <a:pt x="411612" y="459449"/>
                    </a:cubicBezTo>
                    <a:cubicBezTo>
                      <a:pt x="428009" y="478702"/>
                      <a:pt x="436563" y="505799"/>
                      <a:pt x="436563" y="540027"/>
                    </a:cubicBezTo>
                    <a:cubicBezTo>
                      <a:pt x="436563" y="572828"/>
                      <a:pt x="427296" y="598499"/>
                      <a:pt x="410187" y="618465"/>
                    </a:cubicBezTo>
                    <a:cubicBezTo>
                      <a:pt x="392365" y="637718"/>
                      <a:pt x="369553" y="647701"/>
                      <a:pt x="341750" y="647701"/>
                    </a:cubicBezTo>
                    <a:cubicBezTo>
                      <a:pt x="279730" y="647701"/>
                      <a:pt x="247650" y="609908"/>
                      <a:pt x="247650" y="534322"/>
                    </a:cubicBezTo>
                    <a:cubicBezTo>
                      <a:pt x="247650" y="503660"/>
                      <a:pt x="256918" y="478702"/>
                      <a:pt x="274740" y="459449"/>
                    </a:cubicBezTo>
                    <a:cubicBezTo>
                      <a:pt x="293275" y="439483"/>
                      <a:pt x="316800" y="430213"/>
                      <a:pt x="344602" y="430213"/>
                    </a:cubicBezTo>
                    <a:close/>
                    <a:moveTo>
                      <a:pt x="924752" y="203200"/>
                    </a:moveTo>
                    <a:cubicBezTo>
                      <a:pt x="934045" y="213878"/>
                      <a:pt x="944053" y="224557"/>
                      <a:pt x="953347" y="235948"/>
                    </a:cubicBezTo>
                    <a:cubicBezTo>
                      <a:pt x="959781" y="243779"/>
                      <a:pt x="965500" y="252321"/>
                      <a:pt x="971934" y="259441"/>
                    </a:cubicBezTo>
                    <a:cubicBezTo>
                      <a:pt x="980512" y="271543"/>
                      <a:pt x="989091" y="283645"/>
                      <a:pt x="997669" y="295748"/>
                    </a:cubicBezTo>
                    <a:cubicBezTo>
                      <a:pt x="1008393" y="312122"/>
                      <a:pt x="1018401" y="329207"/>
                      <a:pt x="1027694" y="346293"/>
                    </a:cubicBezTo>
                    <a:cubicBezTo>
                      <a:pt x="1048426" y="385448"/>
                      <a:pt x="1065583" y="427450"/>
                      <a:pt x="1078451" y="470877"/>
                    </a:cubicBezTo>
                    <a:cubicBezTo>
                      <a:pt x="1087029" y="499353"/>
                      <a:pt x="1094178" y="529253"/>
                      <a:pt x="1098467" y="559865"/>
                    </a:cubicBezTo>
                    <a:cubicBezTo>
                      <a:pt x="1102042" y="584782"/>
                      <a:pt x="1104186" y="611122"/>
                      <a:pt x="1104901" y="638175"/>
                    </a:cubicBezTo>
                    <a:cubicBezTo>
                      <a:pt x="1104901" y="638175"/>
                      <a:pt x="1104901" y="638175"/>
                      <a:pt x="881859" y="638175"/>
                    </a:cubicBezTo>
                    <a:cubicBezTo>
                      <a:pt x="881859" y="631056"/>
                      <a:pt x="881144" y="624649"/>
                      <a:pt x="880429" y="618241"/>
                    </a:cubicBezTo>
                    <a:cubicBezTo>
                      <a:pt x="879714" y="604003"/>
                      <a:pt x="877570" y="591189"/>
                      <a:pt x="875425" y="578375"/>
                    </a:cubicBezTo>
                    <a:cubicBezTo>
                      <a:pt x="873280" y="565560"/>
                      <a:pt x="870421" y="552746"/>
                      <a:pt x="867561" y="540644"/>
                    </a:cubicBezTo>
                    <a:cubicBezTo>
                      <a:pt x="866131" y="537084"/>
                      <a:pt x="865417" y="534236"/>
                      <a:pt x="864702" y="531389"/>
                    </a:cubicBezTo>
                    <a:cubicBezTo>
                      <a:pt x="862557" y="524982"/>
                      <a:pt x="861127" y="519286"/>
                      <a:pt x="858983" y="512879"/>
                    </a:cubicBezTo>
                    <a:cubicBezTo>
                      <a:pt x="855408" y="503624"/>
                      <a:pt x="851834" y="495082"/>
                      <a:pt x="848260" y="486539"/>
                    </a:cubicBezTo>
                    <a:cubicBezTo>
                      <a:pt x="844685" y="477284"/>
                      <a:pt x="841111" y="468741"/>
                      <a:pt x="836821" y="460198"/>
                    </a:cubicBezTo>
                    <a:cubicBezTo>
                      <a:pt x="818235" y="423891"/>
                      <a:pt x="794644" y="390431"/>
                      <a:pt x="766763" y="360531"/>
                    </a:cubicBezTo>
                    <a:cubicBezTo>
                      <a:pt x="766763" y="360531"/>
                      <a:pt x="766763" y="360531"/>
                      <a:pt x="924752" y="203200"/>
                    </a:cubicBezTo>
                    <a:close/>
                    <a:moveTo>
                      <a:pt x="465138" y="0"/>
                    </a:moveTo>
                    <a:cubicBezTo>
                      <a:pt x="534470" y="1429"/>
                      <a:pt x="600228" y="13576"/>
                      <a:pt x="663127" y="35013"/>
                    </a:cubicBezTo>
                    <a:cubicBezTo>
                      <a:pt x="672419" y="37871"/>
                      <a:pt x="681711" y="41443"/>
                      <a:pt x="691003" y="45016"/>
                    </a:cubicBezTo>
                    <a:cubicBezTo>
                      <a:pt x="709587" y="51447"/>
                      <a:pt x="727456" y="60022"/>
                      <a:pt x="745325" y="68596"/>
                    </a:cubicBezTo>
                    <a:cubicBezTo>
                      <a:pt x="754617" y="73598"/>
                      <a:pt x="763194" y="77885"/>
                      <a:pt x="771772" y="82887"/>
                    </a:cubicBezTo>
                    <a:cubicBezTo>
                      <a:pt x="789641" y="92891"/>
                      <a:pt x="806080" y="103609"/>
                      <a:pt x="822520" y="115041"/>
                    </a:cubicBezTo>
                    <a:cubicBezTo>
                      <a:pt x="830382" y="120758"/>
                      <a:pt x="838245" y="125760"/>
                      <a:pt x="846107" y="131476"/>
                    </a:cubicBezTo>
                    <a:cubicBezTo>
                      <a:pt x="850396" y="134334"/>
                      <a:pt x="853970" y="137192"/>
                      <a:pt x="858258" y="140765"/>
                    </a:cubicBezTo>
                    <a:cubicBezTo>
                      <a:pt x="866121" y="146481"/>
                      <a:pt x="873983" y="152912"/>
                      <a:pt x="881131" y="159343"/>
                    </a:cubicBezTo>
                    <a:cubicBezTo>
                      <a:pt x="888993" y="165774"/>
                      <a:pt x="896141" y="172205"/>
                      <a:pt x="903288" y="179350"/>
                    </a:cubicBezTo>
                    <a:cubicBezTo>
                      <a:pt x="903288" y="179350"/>
                      <a:pt x="903288" y="179350"/>
                      <a:pt x="744610" y="336550"/>
                    </a:cubicBezTo>
                    <a:cubicBezTo>
                      <a:pt x="721738" y="315114"/>
                      <a:pt x="696721" y="296535"/>
                      <a:pt x="669560" y="279386"/>
                    </a:cubicBezTo>
                    <a:cubicBezTo>
                      <a:pt x="663842" y="276528"/>
                      <a:pt x="658124" y="273670"/>
                      <a:pt x="652406" y="270812"/>
                    </a:cubicBezTo>
                    <a:cubicBezTo>
                      <a:pt x="641684" y="265096"/>
                      <a:pt x="630248" y="260094"/>
                      <a:pt x="618097" y="255092"/>
                    </a:cubicBezTo>
                    <a:cubicBezTo>
                      <a:pt x="609520" y="250805"/>
                      <a:pt x="600228" y="247946"/>
                      <a:pt x="590936" y="244374"/>
                    </a:cubicBezTo>
                    <a:cubicBezTo>
                      <a:pt x="588077" y="243659"/>
                      <a:pt x="584503" y="242230"/>
                      <a:pt x="581644" y="241516"/>
                    </a:cubicBezTo>
                    <a:cubicBezTo>
                      <a:pt x="575926" y="239372"/>
                      <a:pt x="569493" y="237943"/>
                      <a:pt x="563060" y="235799"/>
                    </a:cubicBezTo>
                    <a:cubicBezTo>
                      <a:pt x="553768" y="233656"/>
                      <a:pt x="544476" y="231512"/>
                      <a:pt x="535185" y="229368"/>
                    </a:cubicBezTo>
                    <a:cubicBezTo>
                      <a:pt x="525178" y="227225"/>
                      <a:pt x="515171" y="225796"/>
                      <a:pt x="505165" y="224367"/>
                    </a:cubicBezTo>
                    <a:cubicBezTo>
                      <a:pt x="492299" y="222937"/>
                      <a:pt x="478718" y="222223"/>
                      <a:pt x="465138" y="221508"/>
                    </a:cubicBezTo>
                    <a:cubicBezTo>
                      <a:pt x="465138" y="221508"/>
                      <a:pt x="465138" y="221508"/>
                      <a:pt x="465138" y="0"/>
                    </a:cubicBezTo>
                    <a:close/>
                    <a:moveTo>
                      <a:pt x="434975" y="0"/>
                    </a:moveTo>
                    <a:cubicBezTo>
                      <a:pt x="434975" y="221508"/>
                      <a:pt x="434975" y="221508"/>
                      <a:pt x="434975" y="221508"/>
                    </a:cubicBezTo>
                    <a:cubicBezTo>
                      <a:pt x="327301" y="225081"/>
                      <a:pt x="230323" y="267954"/>
                      <a:pt x="156876" y="336550"/>
                    </a:cubicBezTo>
                    <a:cubicBezTo>
                      <a:pt x="156876" y="336550"/>
                      <a:pt x="156876" y="336550"/>
                      <a:pt x="0" y="179350"/>
                    </a:cubicBezTo>
                    <a:cubicBezTo>
                      <a:pt x="10696" y="169347"/>
                      <a:pt x="21392" y="159343"/>
                      <a:pt x="32801" y="150054"/>
                    </a:cubicBezTo>
                    <a:cubicBezTo>
                      <a:pt x="48489" y="137192"/>
                      <a:pt x="63463" y="125760"/>
                      <a:pt x="79864" y="115041"/>
                    </a:cubicBezTo>
                    <a:cubicBezTo>
                      <a:pt x="87708" y="109325"/>
                      <a:pt x="96265" y="103609"/>
                      <a:pt x="104109" y="98607"/>
                    </a:cubicBezTo>
                    <a:cubicBezTo>
                      <a:pt x="124788" y="85031"/>
                      <a:pt x="146893" y="72883"/>
                      <a:pt x="168998" y="62165"/>
                    </a:cubicBezTo>
                    <a:cubicBezTo>
                      <a:pt x="196095" y="50018"/>
                      <a:pt x="223905" y="39300"/>
                      <a:pt x="253141" y="30011"/>
                    </a:cubicBezTo>
                    <a:cubicBezTo>
                      <a:pt x="258132" y="28582"/>
                      <a:pt x="263124" y="27153"/>
                      <a:pt x="267402" y="25723"/>
                    </a:cubicBezTo>
                    <a:cubicBezTo>
                      <a:pt x="277385" y="22865"/>
                      <a:pt x="287368" y="20007"/>
                      <a:pt x="296638" y="17863"/>
                    </a:cubicBezTo>
                    <a:cubicBezTo>
                      <a:pt x="306621" y="15720"/>
                      <a:pt x="316605" y="13576"/>
                      <a:pt x="326588" y="11433"/>
                    </a:cubicBezTo>
                    <a:cubicBezTo>
                      <a:pt x="351545" y="6431"/>
                      <a:pt x="377929" y="3573"/>
                      <a:pt x="402886" y="1429"/>
                    </a:cubicBezTo>
                    <a:cubicBezTo>
                      <a:pt x="414296" y="714"/>
                      <a:pt x="424992" y="0"/>
                      <a:pt x="434975"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103" name="Group 102">
            <a:extLst>
              <a:ext uri="{FF2B5EF4-FFF2-40B4-BE49-F238E27FC236}">
                <a16:creationId xmlns:a16="http://schemas.microsoft.com/office/drawing/2014/main" id="{980E6DFF-B6E7-4E4F-A20F-09348C830409}"/>
              </a:ext>
            </a:extLst>
          </p:cNvPr>
          <p:cNvGrpSpPr>
            <a:grpSpLocks noChangeAspect="1"/>
          </p:cNvGrpSpPr>
          <p:nvPr/>
        </p:nvGrpSpPr>
        <p:grpSpPr>
          <a:xfrm>
            <a:off x="358594" y="4411138"/>
            <a:ext cx="241006" cy="241240"/>
            <a:chOff x="5273675" y="2514600"/>
            <a:chExt cx="1644650" cy="1646238"/>
          </a:xfrm>
        </p:grpSpPr>
        <p:sp>
          <p:nvSpPr>
            <p:cNvPr id="104" name="AutoShape 91">
              <a:extLst>
                <a:ext uri="{FF2B5EF4-FFF2-40B4-BE49-F238E27FC236}">
                  <a16:creationId xmlns:a16="http://schemas.microsoft.com/office/drawing/2014/main" id="{BA3FF8FC-82A2-47E8-A837-E501A21B0874}"/>
                </a:ext>
              </a:extLst>
            </p:cNvPr>
            <p:cNvSpPr>
              <a:spLocks noChangeAspect="1" noChangeArrowheads="1" noTextEdit="1"/>
            </p:cNvSpPr>
            <p:nvPr/>
          </p:nvSpPr>
          <p:spPr bwMode="auto">
            <a:xfrm>
              <a:off x="5273675" y="2514600"/>
              <a:ext cx="1644650"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05" name="Group 104">
              <a:extLst>
                <a:ext uri="{FF2B5EF4-FFF2-40B4-BE49-F238E27FC236}">
                  <a16:creationId xmlns:a16="http://schemas.microsoft.com/office/drawing/2014/main" id="{630DA748-51FF-425F-BF34-7A0C224F28B3}"/>
                </a:ext>
              </a:extLst>
            </p:cNvPr>
            <p:cNvGrpSpPr/>
            <p:nvPr/>
          </p:nvGrpSpPr>
          <p:grpSpPr>
            <a:xfrm>
              <a:off x="5508625" y="2774949"/>
              <a:ext cx="1174751" cy="1108076"/>
              <a:chOff x="5508625" y="2774949"/>
              <a:chExt cx="1174751" cy="1108076"/>
            </a:xfrm>
          </p:grpSpPr>
          <p:sp>
            <p:nvSpPr>
              <p:cNvPr id="106" name="Freeform 15">
                <a:extLst>
                  <a:ext uri="{FF2B5EF4-FFF2-40B4-BE49-F238E27FC236}">
                    <a16:creationId xmlns:a16="http://schemas.microsoft.com/office/drawing/2014/main" id="{A3533E00-8CEE-4EF8-8FD8-2ADE32086E0A}"/>
                  </a:ext>
                </a:extLst>
              </p:cNvPr>
              <p:cNvSpPr>
                <a:spLocks/>
              </p:cNvSpPr>
              <p:nvPr/>
            </p:nvSpPr>
            <p:spPr bwMode="auto">
              <a:xfrm>
                <a:off x="5854271" y="2774949"/>
                <a:ext cx="829105" cy="914400"/>
              </a:xfrm>
              <a:custGeom>
                <a:avLst/>
                <a:gdLst>
                  <a:gd name="connsiteX0" fmla="*/ 595862 w 829105"/>
                  <a:gd name="connsiteY0" fmla="*/ 301625 h 914400"/>
                  <a:gd name="connsiteX1" fmla="*/ 613694 w 829105"/>
                  <a:gd name="connsiteY1" fmla="*/ 306624 h 914400"/>
                  <a:gd name="connsiteX2" fmla="*/ 813413 w 829105"/>
                  <a:gd name="connsiteY2" fmla="*/ 432322 h 914400"/>
                  <a:gd name="connsiteX3" fmla="*/ 814126 w 829105"/>
                  <a:gd name="connsiteY3" fmla="*/ 432322 h 914400"/>
                  <a:gd name="connsiteX4" fmla="*/ 815553 w 829105"/>
                  <a:gd name="connsiteY4" fmla="*/ 433750 h 914400"/>
                  <a:gd name="connsiteX5" fmla="*/ 816979 w 829105"/>
                  <a:gd name="connsiteY5" fmla="*/ 434464 h 914400"/>
                  <a:gd name="connsiteX6" fmla="*/ 818406 w 829105"/>
                  <a:gd name="connsiteY6" fmla="*/ 435893 h 914400"/>
                  <a:gd name="connsiteX7" fmla="*/ 819833 w 829105"/>
                  <a:gd name="connsiteY7" fmla="*/ 436607 h 914400"/>
                  <a:gd name="connsiteX8" fmla="*/ 820546 w 829105"/>
                  <a:gd name="connsiteY8" fmla="*/ 438035 h 914400"/>
                  <a:gd name="connsiteX9" fmla="*/ 821972 w 829105"/>
                  <a:gd name="connsiteY9" fmla="*/ 439464 h 914400"/>
                  <a:gd name="connsiteX10" fmla="*/ 821972 w 829105"/>
                  <a:gd name="connsiteY10" fmla="*/ 440178 h 914400"/>
                  <a:gd name="connsiteX11" fmla="*/ 822686 w 829105"/>
                  <a:gd name="connsiteY11" fmla="*/ 440892 h 914400"/>
                  <a:gd name="connsiteX12" fmla="*/ 823399 w 829105"/>
                  <a:gd name="connsiteY12" fmla="*/ 442321 h 914400"/>
                  <a:gd name="connsiteX13" fmla="*/ 824112 w 829105"/>
                  <a:gd name="connsiteY13" fmla="*/ 442321 h 914400"/>
                  <a:gd name="connsiteX14" fmla="*/ 824826 w 829105"/>
                  <a:gd name="connsiteY14" fmla="*/ 443035 h 914400"/>
                  <a:gd name="connsiteX15" fmla="*/ 825539 w 829105"/>
                  <a:gd name="connsiteY15" fmla="*/ 444463 h 914400"/>
                  <a:gd name="connsiteX16" fmla="*/ 825539 w 829105"/>
                  <a:gd name="connsiteY16" fmla="*/ 445177 h 914400"/>
                  <a:gd name="connsiteX17" fmla="*/ 826252 w 829105"/>
                  <a:gd name="connsiteY17" fmla="*/ 445892 h 914400"/>
                  <a:gd name="connsiteX18" fmla="*/ 826965 w 829105"/>
                  <a:gd name="connsiteY18" fmla="*/ 447320 h 914400"/>
                  <a:gd name="connsiteX19" fmla="*/ 826965 w 829105"/>
                  <a:gd name="connsiteY19" fmla="*/ 448748 h 914400"/>
                  <a:gd name="connsiteX20" fmla="*/ 826965 w 829105"/>
                  <a:gd name="connsiteY20" fmla="*/ 449462 h 914400"/>
                  <a:gd name="connsiteX21" fmla="*/ 827679 w 829105"/>
                  <a:gd name="connsiteY21" fmla="*/ 450891 h 914400"/>
                  <a:gd name="connsiteX22" fmla="*/ 827679 w 829105"/>
                  <a:gd name="connsiteY22" fmla="*/ 451605 h 914400"/>
                  <a:gd name="connsiteX23" fmla="*/ 828392 w 829105"/>
                  <a:gd name="connsiteY23" fmla="*/ 451605 h 914400"/>
                  <a:gd name="connsiteX24" fmla="*/ 828392 w 829105"/>
                  <a:gd name="connsiteY24" fmla="*/ 452319 h 914400"/>
                  <a:gd name="connsiteX25" fmla="*/ 828392 w 829105"/>
                  <a:gd name="connsiteY25" fmla="*/ 453748 h 914400"/>
                  <a:gd name="connsiteX26" fmla="*/ 828392 w 829105"/>
                  <a:gd name="connsiteY26" fmla="*/ 455176 h 914400"/>
                  <a:gd name="connsiteX27" fmla="*/ 829105 w 829105"/>
                  <a:gd name="connsiteY27" fmla="*/ 455176 h 914400"/>
                  <a:gd name="connsiteX28" fmla="*/ 829105 w 829105"/>
                  <a:gd name="connsiteY28" fmla="*/ 457319 h 914400"/>
                  <a:gd name="connsiteX29" fmla="*/ 829105 w 829105"/>
                  <a:gd name="connsiteY29" fmla="*/ 458033 h 914400"/>
                  <a:gd name="connsiteX30" fmla="*/ 829105 w 829105"/>
                  <a:gd name="connsiteY30" fmla="*/ 458747 h 914400"/>
                  <a:gd name="connsiteX31" fmla="*/ 829105 w 829105"/>
                  <a:gd name="connsiteY31" fmla="*/ 460175 h 914400"/>
                  <a:gd name="connsiteX32" fmla="*/ 829105 w 829105"/>
                  <a:gd name="connsiteY32" fmla="*/ 461604 h 914400"/>
                  <a:gd name="connsiteX33" fmla="*/ 829105 w 829105"/>
                  <a:gd name="connsiteY33" fmla="*/ 462318 h 914400"/>
                  <a:gd name="connsiteX34" fmla="*/ 829105 w 829105"/>
                  <a:gd name="connsiteY34" fmla="*/ 463746 h 914400"/>
                  <a:gd name="connsiteX35" fmla="*/ 829105 w 829105"/>
                  <a:gd name="connsiteY35" fmla="*/ 464460 h 914400"/>
                  <a:gd name="connsiteX36" fmla="*/ 829105 w 829105"/>
                  <a:gd name="connsiteY36" fmla="*/ 465175 h 914400"/>
                  <a:gd name="connsiteX37" fmla="*/ 828392 w 829105"/>
                  <a:gd name="connsiteY37" fmla="*/ 466603 h 914400"/>
                  <a:gd name="connsiteX38" fmla="*/ 828392 w 829105"/>
                  <a:gd name="connsiteY38" fmla="*/ 468031 h 914400"/>
                  <a:gd name="connsiteX39" fmla="*/ 828392 w 829105"/>
                  <a:gd name="connsiteY39" fmla="*/ 468746 h 914400"/>
                  <a:gd name="connsiteX40" fmla="*/ 827679 w 829105"/>
                  <a:gd name="connsiteY40" fmla="*/ 470174 h 914400"/>
                  <a:gd name="connsiteX41" fmla="*/ 827679 w 829105"/>
                  <a:gd name="connsiteY41" fmla="*/ 470888 h 914400"/>
                  <a:gd name="connsiteX42" fmla="*/ 826965 w 829105"/>
                  <a:gd name="connsiteY42" fmla="*/ 471602 h 914400"/>
                  <a:gd name="connsiteX43" fmla="*/ 826965 w 829105"/>
                  <a:gd name="connsiteY43" fmla="*/ 473031 h 914400"/>
                  <a:gd name="connsiteX44" fmla="*/ 826252 w 829105"/>
                  <a:gd name="connsiteY44" fmla="*/ 474459 h 914400"/>
                  <a:gd name="connsiteX45" fmla="*/ 825539 w 829105"/>
                  <a:gd name="connsiteY45" fmla="*/ 475887 h 914400"/>
                  <a:gd name="connsiteX46" fmla="*/ 824826 w 829105"/>
                  <a:gd name="connsiteY46" fmla="*/ 477316 h 914400"/>
                  <a:gd name="connsiteX47" fmla="*/ 707847 w 829105"/>
                  <a:gd name="connsiteY47" fmla="*/ 682288 h 914400"/>
                  <a:gd name="connsiteX48" fmla="*/ 678603 w 829105"/>
                  <a:gd name="connsiteY48" fmla="*/ 698715 h 914400"/>
                  <a:gd name="connsiteX49" fmla="*/ 662197 w 829105"/>
                  <a:gd name="connsiteY49" fmla="*/ 694430 h 914400"/>
                  <a:gd name="connsiteX50" fmla="*/ 650071 w 829105"/>
                  <a:gd name="connsiteY50" fmla="*/ 648721 h 914400"/>
                  <a:gd name="connsiteX51" fmla="*/ 730672 w 829105"/>
                  <a:gd name="connsiteY51" fmla="*/ 508026 h 914400"/>
                  <a:gd name="connsiteX52" fmla="*/ 292717 w 829105"/>
                  <a:gd name="connsiteY52" fmla="*/ 914400 h 914400"/>
                  <a:gd name="connsiteX53" fmla="*/ 289150 w 829105"/>
                  <a:gd name="connsiteY53" fmla="*/ 898688 h 914400"/>
                  <a:gd name="connsiteX54" fmla="*/ 273458 w 829105"/>
                  <a:gd name="connsiteY54" fmla="*/ 838696 h 914400"/>
                  <a:gd name="connsiteX55" fmla="*/ 259192 w 829105"/>
                  <a:gd name="connsiteY55" fmla="*/ 797273 h 914400"/>
                  <a:gd name="connsiteX56" fmla="*/ 273458 w 829105"/>
                  <a:gd name="connsiteY56" fmla="*/ 765134 h 914400"/>
                  <a:gd name="connsiteX57" fmla="*/ 289150 w 829105"/>
                  <a:gd name="connsiteY57" fmla="*/ 735138 h 914400"/>
                  <a:gd name="connsiteX58" fmla="*/ 376171 w 829105"/>
                  <a:gd name="connsiteY58" fmla="*/ 620868 h 914400"/>
                  <a:gd name="connsiteX59" fmla="*/ 707134 w 829105"/>
                  <a:gd name="connsiteY59" fmla="*/ 444463 h 914400"/>
                  <a:gd name="connsiteX60" fmla="*/ 578030 w 829105"/>
                  <a:gd name="connsiteY60" fmla="*/ 363760 h 914400"/>
                  <a:gd name="connsiteX61" fmla="*/ 567330 w 829105"/>
                  <a:gd name="connsiteY61" fmla="*/ 317337 h 914400"/>
                  <a:gd name="connsiteX62" fmla="*/ 595862 w 829105"/>
                  <a:gd name="connsiteY62" fmla="*/ 301625 h 914400"/>
                  <a:gd name="connsiteX63" fmla="*/ 236718 w 829105"/>
                  <a:gd name="connsiteY63" fmla="*/ 0 h 914400"/>
                  <a:gd name="connsiteX64" fmla="*/ 237434 w 829105"/>
                  <a:gd name="connsiteY64" fmla="*/ 0 h 914400"/>
                  <a:gd name="connsiteX65" fmla="*/ 239582 w 829105"/>
                  <a:gd name="connsiteY65" fmla="*/ 0 h 914400"/>
                  <a:gd name="connsiteX66" fmla="*/ 241013 w 829105"/>
                  <a:gd name="connsiteY66" fmla="*/ 0 h 914400"/>
                  <a:gd name="connsiteX67" fmla="*/ 242445 w 829105"/>
                  <a:gd name="connsiteY67" fmla="*/ 0 h 914400"/>
                  <a:gd name="connsiteX68" fmla="*/ 243876 w 829105"/>
                  <a:gd name="connsiteY68" fmla="*/ 0 h 914400"/>
                  <a:gd name="connsiteX69" fmla="*/ 246023 w 829105"/>
                  <a:gd name="connsiteY69" fmla="*/ 0 h 914400"/>
                  <a:gd name="connsiteX70" fmla="*/ 246739 w 829105"/>
                  <a:gd name="connsiteY70" fmla="*/ 0 h 914400"/>
                  <a:gd name="connsiteX71" fmla="*/ 248171 w 829105"/>
                  <a:gd name="connsiteY71" fmla="*/ 714 h 914400"/>
                  <a:gd name="connsiteX72" fmla="*/ 250318 w 829105"/>
                  <a:gd name="connsiteY72" fmla="*/ 714 h 914400"/>
                  <a:gd name="connsiteX73" fmla="*/ 251749 w 829105"/>
                  <a:gd name="connsiteY73" fmla="*/ 1428 h 914400"/>
                  <a:gd name="connsiteX74" fmla="*/ 253181 w 829105"/>
                  <a:gd name="connsiteY74" fmla="*/ 1428 h 914400"/>
                  <a:gd name="connsiteX75" fmla="*/ 255328 w 829105"/>
                  <a:gd name="connsiteY75" fmla="*/ 2143 h 914400"/>
                  <a:gd name="connsiteX76" fmla="*/ 256044 w 829105"/>
                  <a:gd name="connsiteY76" fmla="*/ 2143 h 914400"/>
                  <a:gd name="connsiteX77" fmla="*/ 257475 w 829105"/>
                  <a:gd name="connsiteY77" fmla="*/ 2857 h 914400"/>
                  <a:gd name="connsiteX78" fmla="*/ 259623 w 829105"/>
                  <a:gd name="connsiteY78" fmla="*/ 3571 h 914400"/>
                  <a:gd name="connsiteX79" fmla="*/ 260339 w 829105"/>
                  <a:gd name="connsiteY79" fmla="*/ 3571 h 914400"/>
                  <a:gd name="connsiteX80" fmla="*/ 261770 w 829105"/>
                  <a:gd name="connsiteY80" fmla="*/ 4285 h 914400"/>
                  <a:gd name="connsiteX81" fmla="*/ 263202 w 829105"/>
                  <a:gd name="connsiteY81" fmla="*/ 4999 h 914400"/>
                  <a:gd name="connsiteX82" fmla="*/ 264633 w 829105"/>
                  <a:gd name="connsiteY82" fmla="*/ 5714 h 914400"/>
                  <a:gd name="connsiteX83" fmla="*/ 266065 w 829105"/>
                  <a:gd name="connsiteY83" fmla="*/ 6428 h 914400"/>
                  <a:gd name="connsiteX84" fmla="*/ 266065 w 829105"/>
                  <a:gd name="connsiteY84" fmla="*/ 7142 h 914400"/>
                  <a:gd name="connsiteX85" fmla="*/ 267496 w 829105"/>
                  <a:gd name="connsiteY85" fmla="*/ 7856 h 914400"/>
                  <a:gd name="connsiteX86" fmla="*/ 268212 w 829105"/>
                  <a:gd name="connsiteY86" fmla="*/ 7856 h 914400"/>
                  <a:gd name="connsiteX87" fmla="*/ 269644 w 829105"/>
                  <a:gd name="connsiteY87" fmla="*/ 9285 h 914400"/>
                  <a:gd name="connsiteX88" fmla="*/ 271075 w 829105"/>
                  <a:gd name="connsiteY88" fmla="*/ 9999 h 914400"/>
                  <a:gd name="connsiteX89" fmla="*/ 465759 w 829105"/>
                  <a:gd name="connsiteY89" fmla="*/ 164270 h 914400"/>
                  <a:gd name="connsiteX90" fmla="*/ 473633 w 829105"/>
                  <a:gd name="connsiteY90" fmla="*/ 229978 h 914400"/>
                  <a:gd name="connsiteX91" fmla="*/ 436414 w 829105"/>
                  <a:gd name="connsiteY91" fmla="*/ 247834 h 914400"/>
                  <a:gd name="connsiteX92" fmla="*/ 407068 w 829105"/>
                  <a:gd name="connsiteY92" fmla="*/ 237835 h 914400"/>
                  <a:gd name="connsiteX93" fmla="*/ 288969 w 829105"/>
                  <a:gd name="connsiteY93" fmla="*/ 144272 h 914400"/>
                  <a:gd name="connsiteX94" fmla="*/ 288969 w 829105"/>
                  <a:gd name="connsiteY94" fmla="*/ 675651 h 914400"/>
                  <a:gd name="connsiteX95" fmla="*/ 273222 w 829105"/>
                  <a:gd name="connsiteY95" fmla="*/ 699935 h 914400"/>
                  <a:gd name="connsiteX96" fmla="*/ 257475 w 829105"/>
                  <a:gd name="connsiteY96" fmla="*/ 727075 h 914400"/>
                  <a:gd name="connsiteX97" fmla="*/ 257475 w 829105"/>
                  <a:gd name="connsiteY97" fmla="*/ 112132 h 914400"/>
                  <a:gd name="connsiteX98" fmla="*/ 266065 w 829105"/>
                  <a:gd name="connsiteY98" fmla="*/ 97848 h 914400"/>
                  <a:gd name="connsiteX99" fmla="*/ 283243 w 829105"/>
                  <a:gd name="connsiteY99" fmla="*/ 99991 h 914400"/>
                  <a:gd name="connsiteX100" fmla="*/ 426393 w 829105"/>
                  <a:gd name="connsiteY100" fmla="*/ 213551 h 914400"/>
                  <a:gd name="connsiteX101" fmla="*/ 436414 w 829105"/>
                  <a:gd name="connsiteY101" fmla="*/ 216408 h 914400"/>
                  <a:gd name="connsiteX102" fmla="*/ 448581 w 829105"/>
                  <a:gd name="connsiteY102" fmla="*/ 210694 h 914400"/>
                  <a:gd name="connsiteX103" fmla="*/ 446434 w 829105"/>
                  <a:gd name="connsiteY103" fmla="*/ 188554 h 914400"/>
                  <a:gd name="connsiteX104" fmla="*/ 251749 w 829105"/>
                  <a:gd name="connsiteY104" fmla="*/ 34997 h 914400"/>
                  <a:gd name="connsiteX105" fmla="*/ 251034 w 829105"/>
                  <a:gd name="connsiteY105" fmla="*/ 34282 h 914400"/>
                  <a:gd name="connsiteX106" fmla="*/ 250318 w 829105"/>
                  <a:gd name="connsiteY106" fmla="*/ 34282 h 914400"/>
                  <a:gd name="connsiteX107" fmla="*/ 250318 w 829105"/>
                  <a:gd name="connsiteY107" fmla="*/ 33568 h 914400"/>
                  <a:gd name="connsiteX108" fmla="*/ 249602 w 829105"/>
                  <a:gd name="connsiteY108" fmla="*/ 33568 h 914400"/>
                  <a:gd name="connsiteX109" fmla="*/ 248886 w 829105"/>
                  <a:gd name="connsiteY109" fmla="*/ 32854 h 914400"/>
                  <a:gd name="connsiteX110" fmla="*/ 248171 w 829105"/>
                  <a:gd name="connsiteY110" fmla="*/ 32854 h 914400"/>
                  <a:gd name="connsiteX111" fmla="*/ 247455 w 829105"/>
                  <a:gd name="connsiteY111" fmla="*/ 32854 h 914400"/>
                  <a:gd name="connsiteX112" fmla="*/ 246739 w 829105"/>
                  <a:gd name="connsiteY112" fmla="*/ 32140 h 914400"/>
                  <a:gd name="connsiteX113" fmla="*/ 246023 w 829105"/>
                  <a:gd name="connsiteY113" fmla="*/ 32140 h 914400"/>
                  <a:gd name="connsiteX114" fmla="*/ 245308 w 829105"/>
                  <a:gd name="connsiteY114" fmla="*/ 32140 h 914400"/>
                  <a:gd name="connsiteX115" fmla="*/ 244592 w 829105"/>
                  <a:gd name="connsiteY115" fmla="*/ 31426 h 914400"/>
                  <a:gd name="connsiteX116" fmla="*/ 243876 w 829105"/>
                  <a:gd name="connsiteY116" fmla="*/ 31426 h 914400"/>
                  <a:gd name="connsiteX117" fmla="*/ 241729 w 829105"/>
                  <a:gd name="connsiteY117" fmla="*/ 31426 h 914400"/>
                  <a:gd name="connsiteX118" fmla="*/ 240297 w 829105"/>
                  <a:gd name="connsiteY118" fmla="*/ 31426 h 914400"/>
                  <a:gd name="connsiteX119" fmla="*/ 238150 w 829105"/>
                  <a:gd name="connsiteY119" fmla="*/ 32140 h 914400"/>
                  <a:gd name="connsiteX120" fmla="*/ 237434 w 829105"/>
                  <a:gd name="connsiteY120" fmla="*/ 32140 h 914400"/>
                  <a:gd name="connsiteX121" fmla="*/ 236718 w 829105"/>
                  <a:gd name="connsiteY121" fmla="*/ 32140 h 914400"/>
                  <a:gd name="connsiteX122" fmla="*/ 236003 w 829105"/>
                  <a:gd name="connsiteY122" fmla="*/ 32854 h 914400"/>
                  <a:gd name="connsiteX123" fmla="*/ 235287 w 829105"/>
                  <a:gd name="connsiteY123" fmla="*/ 32854 h 914400"/>
                  <a:gd name="connsiteX124" fmla="*/ 234571 w 829105"/>
                  <a:gd name="connsiteY124" fmla="*/ 32854 h 914400"/>
                  <a:gd name="connsiteX125" fmla="*/ 233855 w 829105"/>
                  <a:gd name="connsiteY125" fmla="*/ 33568 h 914400"/>
                  <a:gd name="connsiteX126" fmla="*/ 233140 w 829105"/>
                  <a:gd name="connsiteY126" fmla="*/ 34282 h 914400"/>
                  <a:gd name="connsiteX127" fmla="*/ 232424 w 829105"/>
                  <a:gd name="connsiteY127" fmla="*/ 34282 h 914400"/>
                  <a:gd name="connsiteX128" fmla="*/ 231708 w 829105"/>
                  <a:gd name="connsiteY128" fmla="*/ 34997 h 914400"/>
                  <a:gd name="connsiteX129" fmla="*/ 37024 w 829105"/>
                  <a:gd name="connsiteY129" fmla="*/ 188554 h 914400"/>
                  <a:gd name="connsiteX130" fmla="*/ 34877 w 829105"/>
                  <a:gd name="connsiteY130" fmla="*/ 210694 h 914400"/>
                  <a:gd name="connsiteX131" fmla="*/ 47044 w 829105"/>
                  <a:gd name="connsiteY131" fmla="*/ 216408 h 914400"/>
                  <a:gd name="connsiteX132" fmla="*/ 57065 w 829105"/>
                  <a:gd name="connsiteY132" fmla="*/ 213551 h 914400"/>
                  <a:gd name="connsiteX133" fmla="*/ 200215 w 829105"/>
                  <a:gd name="connsiteY133" fmla="*/ 99991 h 914400"/>
                  <a:gd name="connsiteX134" fmla="*/ 210236 w 829105"/>
                  <a:gd name="connsiteY134" fmla="*/ 96419 h 914400"/>
                  <a:gd name="connsiteX135" fmla="*/ 217393 w 829105"/>
                  <a:gd name="connsiteY135" fmla="*/ 97848 h 914400"/>
                  <a:gd name="connsiteX136" fmla="*/ 225982 w 829105"/>
                  <a:gd name="connsiteY136" fmla="*/ 112132 h 914400"/>
                  <a:gd name="connsiteX137" fmla="*/ 225982 w 829105"/>
                  <a:gd name="connsiteY137" fmla="*/ 727075 h 914400"/>
                  <a:gd name="connsiteX138" fmla="*/ 210236 w 829105"/>
                  <a:gd name="connsiteY138" fmla="*/ 699935 h 914400"/>
                  <a:gd name="connsiteX139" fmla="*/ 194489 w 829105"/>
                  <a:gd name="connsiteY139" fmla="*/ 675651 h 914400"/>
                  <a:gd name="connsiteX140" fmla="*/ 194489 w 829105"/>
                  <a:gd name="connsiteY140" fmla="*/ 144272 h 914400"/>
                  <a:gd name="connsiteX141" fmla="*/ 76390 w 829105"/>
                  <a:gd name="connsiteY141" fmla="*/ 237835 h 914400"/>
                  <a:gd name="connsiteX142" fmla="*/ 47044 w 829105"/>
                  <a:gd name="connsiteY142" fmla="*/ 247834 h 914400"/>
                  <a:gd name="connsiteX143" fmla="*/ 9825 w 829105"/>
                  <a:gd name="connsiteY143" fmla="*/ 229978 h 914400"/>
                  <a:gd name="connsiteX144" fmla="*/ 17699 w 829105"/>
                  <a:gd name="connsiteY144" fmla="*/ 164270 h 914400"/>
                  <a:gd name="connsiteX145" fmla="*/ 212383 w 829105"/>
                  <a:gd name="connsiteY145" fmla="*/ 9999 h 914400"/>
                  <a:gd name="connsiteX146" fmla="*/ 213814 w 829105"/>
                  <a:gd name="connsiteY146" fmla="*/ 9285 h 914400"/>
                  <a:gd name="connsiteX147" fmla="*/ 215246 w 829105"/>
                  <a:gd name="connsiteY147" fmla="*/ 7856 h 914400"/>
                  <a:gd name="connsiteX148" fmla="*/ 215962 w 829105"/>
                  <a:gd name="connsiteY148" fmla="*/ 7856 h 914400"/>
                  <a:gd name="connsiteX149" fmla="*/ 217393 w 829105"/>
                  <a:gd name="connsiteY149" fmla="*/ 7142 h 914400"/>
                  <a:gd name="connsiteX150" fmla="*/ 217393 w 829105"/>
                  <a:gd name="connsiteY150" fmla="*/ 6428 h 914400"/>
                  <a:gd name="connsiteX151" fmla="*/ 218825 w 829105"/>
                  <a:gd name="connsiteY151" fmla="*/ 5714 h 914400"/>
                  <a:gd name="connsiteX152" fmla="*/ 220256 w 829105"/>
                  <a:gd name="connsiteY152" fmla="*/ 4999 h 914400"/>
                  <a:gd name="connsiteX153" fmla="*/ 221688 w 829105"/>
                  <a:gd name="connsiteY153" fmla="*/ 4285 h 914400"/>
                  <a:gd name="connsiteX154" fmla="*/ 223119 w 829105"/>
                  <a:gd name="connsiteY154" fmla="*/ 3571 h 914400"/>
                  <a:gd name="connsiteX155" fmla="*/ 224551 w 829105"/>
                  <a:gd name="connsiteY155" fmla="*/ 3571 h 914400"/>
                  <a:gd name="connsiteX156" fmla="*/ 225982 w 829105"/>
                  <a:gd name="connsiteY156" fmla="*/ 2857 h 914400"/>
                  <a:gd name="connsiteX157" fmla="*/ 227414 w 829105"/>
                  <a:gd name="connsiteY157" fmla="*/ 2143 h 914400"/>
                  <a:gd name="connsiteX158" fmla="*/ 228129 w 829105"/>
                  <a:gd name="connsiteY158" fmla="*/ 2143 h 914400"/>
                  <a:gd name="connsiteX159" fmla="*/ 230992 w 829105"/>
                  <a:gd name="connsiteY159" fmla="*/ 1428 h 914400"/>
                  <a:gd name="connsiteX160" fmla="*/ 231708 w 829105"/>
                  <a:gd name="connsiteY160" fmla="*/ 714 h 914400"/>
                  <a:gd name="connsiteX161" fmla="*/ 233140 w 829105"/>
                  <a:gd name="connsiteY161" fmla="*/ 714 h 914400"/>
                  <a:gd name="connsiteX162" fmla="*/ 235287 w 829105"/>
                  <a:gd name="connsiteY162" fmla="*/ 714 h 914400"/>
                  <a:gd name="connsiteX163" fmla="*/ 236718 w 829105"/>
                  <a:gd name="connsiteY163"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829105" h="914400">
                    <a:moveTo>
                      <a:pt x="595862" y="301625"/>
                    </a:moveTo>
                    <a:cubicBezTo>
                      <a:pt x="601568" y="301625"/>
                      <a:pt x="607988" y="303054"/>
                      <a:pt x="613694" y="306624"/>
                    </a:cubicBezTo>
                    <a:cubicBezTo>
                      <a:pt x="613694" y="306624"/>
                      <a:pt x="613694" y="306624"/>
                      <a:pt x="813413" y="432322"/>
                    </a:cubicBezTo>
                    <a:cubicBezTo>
                      <a:pt x="814126" y="432322"/>
                      <a:pt x="814126" y="432322"/>
                      <a:pt x="814126" y="432322"/>
                    </a:cubicBezTo>
                    <a:cubicBezTo>
                      <a:pt x="814840" y="433036"/>
                      <a:pt x="815553" y="433036"/>
                      <a:pt x="815553" y="433750"/>
                    </a:cubicBezTo>
                    <a:cubicBezTo>
                      <a:pt x="816266" y="433750"/>
                      <a:pt x="816979" y="434464"/>
                      <a:pt x="816979" y="434464"/>
                    </a:cubicBezTo>
                    <a:cubicBezTo>
                      <a:pt x="817693" y="435179"/>
                      <a:pt x="817693" y="435179"/>
                      <a:pt x="818406" y="435893"/>
                    </a:cubicBezTo>
                    <a:cubicBezTo>
                      <a:pt x="819119" y="435893"/>
                      <a:pt x="819119" y="436607"/>
                      <a:pt x="819833" y="436607"/>
                    </a:cubicBezTo>
                    <a:cubicBezTo>
                      <a:pt x="819833" y="437321"/>
                      <a:pt x="820546" y="438035"/>
                      <a:pt x="820546" y="438035"/>
                    </a:cubicBezTo>
                    <a:cubicBezTo>
                      <a:pt x="821259" y="438750"/>
                      <a:pt x="821259" y="438750"/>
                      <a:pt x="821972" y="439464"/>
                    </a:cubicBezTo>
                    <a:cubicBezTo>
                      <a:pt x="821972" y="439464"/>
                      <a:pt x="821972" y="440178"/>
                      <a:pt x="821972" y="440178"/>
                    </a:cubicBezTo>
                    <a:cubicBezTo>
                      <a:pt x="822686" y="440178"/>
                      <a:pt x="822686" y="440178"/>
                      <a:pt x="822686" y="440892"/>
                    </a:cubicBezTo>
                    <a:cubicBezTo>
                      <a:pt x="823399" y="440892"/>
                      <a:pt x="823399" y="441606"/>
                      <a:pt x="823399" y="442321"/>
                    </a:cubicBezTo>
                    <a:cubicBezTo>
                      <a:pt x="824112" y="442321"/>
                      <a:pt x="824112" y="442321"/>
                      <a:pt x="824112" y="442321"/>
                    </a:cubicBezTo>
                    <a:cubicBezTo>
                      <a:pt x="824112" y="443035"/>
                      <a:pt x="824112" y="443035"/>
                      <a:pt x="824826" y="443035"/>
                    </a:cubicBezTo>
                    <a:cubicBezTo>
                      <a:pt x="824826" y="443749"/>
                      <a:pt x="824826" y="444463"/>
                      <a:pt x="825539" y="444463"/>
                    </a:cubicBezTo>
                    <a:cubicBezTo>
                      <a:pt x="825539" y="445177"/>
                      <a:pt x="825539" y="445177"/>
                      <a:pt x="825539" y="445177"/>
                    </a:cubicBezTo>
                    <a:cubicBezTo>
                      <a:pt x="825539" y="445892"/>
                      <a:pt x="826252" y="445892"/>
                      <a:pt x="826252" y="445892"/>
                    </a:cubicBezTo>
                    <a:cubicBezTo>
                      <a:pt x="826252" y="446606"/>
                      <a:pt x="826252" y="447320"/>
                      <a:pt x="826965" y="447320"/>
                    </a:cubicBezTo>
                    <a:cubicBezTo>
                      <a:pt x="826965" y="448034"/>
                      <a:pt x="826965" y="448034"/>
                      <a:pt x="826965" y="448748"/>
                    </a:cubicBezTo>
                    <a:cubicBezTo>
                      <a:pt x="826965" y="448748"/>
                      <a:pt x="826965" y="448748"/>
                      <a:pt x="826965" y="449462"/>
                    </a:cubicBezTo>
                    <a:cubicBezTo>
                      <a:pt x="827679" y="449462"/>
                      <a:pt x="827679" y="450177"/>
                      <a:pt x="827679" y="450891"/>
                    </a:cubicBezTo>
                    <a:cubicBezTo>
                      <a:pt x="827679" y="450891"/>
                      <a:pt x="827679" y="451605"/>
                      <a:pt x="827679" y="451605"/>
                    </a:cubicBezTo>
                    <a:cubicBezTo>
                      <a:pt x="828392" y="451605"/>
                      <a:pt x="828392" y="451605"/>
                      <a:pt x="828392" y="451605"/>
                    </a:cubicBezTo>
                    <a:cubicBezTo>
                      <a:pt x="828392" y="452319"/>
                      <a:pt x="828392" y="452319"/>
                      <a:pt x="828392" y="452319"/>
                    </a:cubicBezTo>
                    <a:cubicBezTo>
                      <a:pt x="828392" y="453033"/>
                      <a:pt x="828392" y="453033"/>
                      <a:pt x="828392" y="453748"/>
                    </a:cubicBezTo>
                    <a:cubicBezTo>
                      <a:pt x="828392" y="454462"/>
                      <a:pt x="828392" y="454462"/>
                      <a:pt x="828392" y="455176"/>
                    </a:cubicBezTo>
                    <a:cubicBezTo>
                      <a:pt x="829105" y="455176"/>
                      <a:pt x="829105" y="455176"/>
                      <a:pt x="829105" y="455176"/>
                    </a:cubicBezTo>
                    <a:cubicBezTo>
                      <a:pt x="829105" y="455890"/>
                      <a:pt x="829105" y="456604"/>
                      <a:pt x="829105" y="457319"/>
                    </a:cubicBezTo>
                    <a:cubicBezTo>
                      <a:pt x="829105" y="457319"/>
                      <a:pt x="829105" y="458033"/>
                      <a:pt x="829105" y="458033"/>
                    </a:cubicBezTo>
                    <a:cubicBezTo>
                      <a:pt x="829105" y="458747"/>
                      <a:pt x="829105" y="458747"/>
                      <a:pt x="829105" y="458747"/>
                    </a:cubicBezTo>
                    <a:cubicBezTo>
                      <a:pt x="829105" y="459461"/>
                      <a:pt x="829105" y="459461"/>
                      <a:pt x="829105" y="460175"/>
                    </a:cubicBezTo>
                    <a:cubicBezTo>
                      <a:pt x="829105" y="460889"/>
                      <a:pt x="829105" y="460889"/>
                      <a:pt x="829105" y="461604"/>
                    </a:cubicBezTo>
                    <a:cubicBezTo>
                      <a:pt x="829105" y="461604"/>
                      <a:pt x="829105" y="461604"/>
                      <a:pt x="829105" y="462318"/>
                    </a:cubicBezTo>
                    <a:cubicBezTo>
                      <a:pt x="829105" y="462318"/>
                      <a:pt x="829105" y="463032"/>
                      <a:pt x="829105" y="463746"/>
                    </a:cubicBezTo>
                    <a:cubicBezTo>
                      <a:pt x="829105" y="463746"/>
                      <a:pt x="829105" y="464460"/>
                      <a:pt x="829105" y="464460"/>
                    </a:cubicBezTo>
                    <a:cubicBezTo>
                      <a:pt x="829105" y="465175"/>
                      <a:pt x="829105" y="465175"/>
                      <a:pt x="829105" y="465175"/>
                    </a:cubicBezTo>
                    <a:cubicBezTo>
                      <a:pt x="829105" y="465889"/>
                      <a:pt x="828392" y="465889"/>
                      <a:pt x="828392" y="466603"/>
                    </a:cubicBezTo>
                    <a:cubicBezTo>
                      <a:pt x="828392" y="467317"/>
                      <a:pt x="828392" y="467317"/>
                      <a:pt x="828392" y="468031"/>
                    </a:cubicBezTo>
                    <a:cubicBezTo>
                      <a:pt x="828392" y="468031"/>
                      <a:pt x="828392" y="468031"/>
                      <a:pt x="828392" y="468746"/>
                    </a:cubicBezTo>
                    <a:cubicBezTo>
                      <a:pt x="828392" y="468746"/>
                      <a:pt x="827679" y="469460"/>
                      <a:pt x="827679" y="470174"/>
                    </a:cubicBezTo>
                    <a:cubicBezTo>
                      <a:pt x="827679" y="470174"/>
                      <a:pt x="827679" y="470888"/>
                      <a:pt x="827679" y="470888"/>
                    </a:cubicBezTo>
                    <a:cubicBezTo>
                      <a:pt x="827679" y="471602"/>
                      <a:pt x="826965" y="471602"/>
                      <a:pt x="826965" y="471602"/>
                    </a:cubicBezTo>
                    <a:cubicBezTo>
                      <a:pt x="826965" y="472317"/>
                      <a:pt x="826965" y="472317"/>
                      <a:pt x="826965" y="473031"/>
                    </a:cubicBezTo>
                    <a:cubicBezTo>
                      <a:pt x="826252" y="473745"/>
                      <a:pt x="826252" y="473745"/>
                      <a:pt x="826252" y="474459"/>
                    </a:cubicBezTo>
                    <a:cubicBezTo>
                      <a:pt x="825539" y="475173"/>
                      <a:pt x="825539" y="475887"/>
                      <a:pt x="825539" y="475887"/>
                    </a:cubicBezTo>
                    <a:cubicBezTo>
                      <a:pt x="824826" y="476602"/>
                      <a:pt x="824826" y="476602"/>
                      <a:pt x="824826" y="477316"/>
                    </a:cubicBezTo>
                    <a:cubicBezTo>
                      <a:pt x="824826" y="477316"/>
                      <a:pt x="824826" y="477316"/>
                      <a:pt x="707847" y="682288"/>
                    </a:cubicBezTo>
                    <a:cubicBezTo>
                      <a:pt x="701428" y="693001"/>
                      <a:pt x="690015" y="698715"/>
                      <a:pt x="678603" y="698715"/>
                    </a:cubicBezTo>
                    <a:cubicBezTo>
                      <a:pt x="672896" y="698715"/>
                      <a:pt x="667190" y="697286"/>
                      <a:pt x="662197" y="694430"/>
                    </a:cubicBezTo>
                    <a:cubicBezTo>
                      <a:pt x="646505" y="685145"/>
                      <a:pt x="640799" y="665148"/>
                      <a:pt x="650071" y="648721"/>
                    </a:cubicBezTo>
                    <a:cubicBezTo>
                      <a:pt x="650071" y="648721"/>
                      <a:pt x="650071" y="648721"/>
                      <a:pt x="730672" y="508026"/>
                    </a:cubicBezTo>
                    <a:cubicBezTo>
                      <a:pt x="543792" y="553020"/>
                      <a:pt x="349779" y="661577"/>
                      <a:pt x="292717" y="914400"/>
                    </a:cubicBezTo>
                    <a:cubicBezTo>
                      <a:pt x="291290" y="909401"/>
                      <a:pt x="290577" y="904401"/>
                      <a:pt x="289150" y="898688"/>
                    </a:cubicBezTo>
                    <a:cubicBezTo>
                      <a:pt x="284870" y="877976"/>
                      <a:pt x="279164" y="857979"/>
                      <a:pt x="273458" y="838696"/>
                    </a:cubicBezTo>
                    <a:cubicBezTo>
                      <a:pt x="269178" y="824412"/>
                      <a:pt x="264185" y="810843"/>
                      <a:pt x="259192" y="797273"/>
                    </a:cubicBezTo>
                    <a:cubicBezTo>
                      <a:pt x="263472" y="786560"/>
                      <a:pt x="268465" y="775847"/>
                      <a:pt x="273458" y="765134"/>
                    </a:cubicBezTo>
                    <a:cubicBezTo>
                      <a:pt x="278451" y="755136"/>
                      <a:pt x="283444" y="745137"/>
                      <a:pt x="289150" y="735138"/>
                    </a:cubicBezTo>
                    <a:cubicBezTo>
                      <a:pt x="312688" y="693001"/>
                      <a:pt x="341933" y="655149"/>
                      <a:pt x="376171" y="620868"/>
                    </a:cubicBezTo>
                    <a:cubicBezTo>
                      <a:pt x="458198" y="537308"/>
                      <a:pt x="569470" y="478744"/>
                      <a:pt x="707134" y="444463"/>
                    </a:cubicBezTo>
                    <a:cubicBezTo>
                      <a:pt x="707134" y="444463"/>
                      <a:pt x="707134" y="444463"/>
                      <a:pt x="578030" y="363760"/>
                    </a:cubicBezTo>
                    <a:cubicBezTo>
                      <a:pt x="562337" y="353761"/>
                      <a:pt x="558058" y="333049"/>
                      <a:pt x="567330" y="317337"/>
                    </a:cubicBezTo>
                    <a:cubicBezTo>
                      <a:pt x="573750" y="307339"/>
                      <a:pt x="584449" y="301625"/>
                      <a:pt x="595862" y="301625"/>
                    </a:cubicBezTo>
                    <a:close/>
                    <a:moveTo>
                      <a:pt x="236718" y="0"/>
                    </a:moveTo>
                    <a:cubicBezTo>
                      <a:pt x="236718" y="0"/>
                      <a:pt x="236718" y="0"/>
                      <a:pt x="237434" y="0"/>
                    </a:cubicBezTo>
                    <a:cubicBezTo>
                      <a:pt x="238150" y="0"/>
                      <a:pt x="238866" y="0"/>
                      <a:pt x="239582" y="0"/>
                    </a:cubicBezTo>
                    <a:cubicBezTo>
                      <a:pt x="240297" y="0"/>
                      <a:pt x="240297" y="0"/>
                      <a:pt x="241013" y="0"/>
                    </a:cubicBezTo>
                    <a:cubicBezTo>
                      <a:pt x="241729" y="0"/>
                      <a:pt x="242445" y="0"/>
                      <a:pt x="242445" y="0"/>
                    </a:cubicBezTo>
                    <a:cubicBezTo>
                      <a:pt x="243160" y="0"/>
                      <a:pt x="243160" y="0"/>
                      <a:pt x="243876" y="0"/>
                    </a:cubicBezTo>
                    <a:cubicBezTo>
                      <a:pt x="244592" y="0"/>
                      <a:pt x="245308" y="0"/>
                      <a:pt x="246023" y="0"/>
                    </a:cubicBezTo>
                    <a:cubicBezTo>
                      <a:pt x="246023" y="0"/>
                      <a:pt x="246739" y="0"/>
                      <a:pt x="246739" y="0"/>
                    </a:cubicBezTo>
                    <a:cubicBezTo>
                      <a:pt x="247455" y="0"/>
                      <a:pt x="247455" y="714"/>
                      <a:pt x="248171" y="714"/>
                    </a:cubicBezTo>
                    <a:cubicBezTo>
                      <a:pt x="248886" y="714"/>
                      <a:pt x="249602" y="714"/>
                      <a:pt x="250318" y="714"/>
                    </a:cubicBezTo>
                    <a:cubicBezTo>
                      <a:pt x="251034" y="714"/>
                      <a:pt x="251034" y="714"/>
                      <a:pt x="251749" y="1428"/>
                    </a:cubicBezTo>
                    <a:cubicBezTo>
                      <a:pt x="251749" y="1428"/>
                      <a:pt x="252465" y="1428"/>
                      <a:pt x="253181" y="1428"/>
                    </a:cubicBezTo>
                    <a:cubicBezTo>
                      <a:pt x="253181" y="1428"/>
                      <a:pt x="254612" y="1428"/>
                      <a:pt x="255328" y="2143"/>
                    </a:cubicBezTo>
                    <a:cubicBezTo>
                      <a:pt x="255328" y="2143"/>
                      <a:pt x="255328" y="2143"/>
                      <a:pt x="256044" y="2143"/>
                    </a:cubicBezTo>
                    <a:cubicBezTo>
                      <a:pt x="256760" y="2143"/>
                      <a:pt x="256760" y="2143"/>
                      <a:pt x="257475" y="2857"/>
                    </a:cubicBezTo>
                    <a:cubicBezTo>
                      <a:pt x="258191" y="2857"/>
                      <a:pt x="258907" y="2857"/>
                      <a:pt x="259623" y="3571"/>
                    </a:cubicBezTo>
                    <a:cubicBezTo>
                      <a:pt x="259623" y="3571"/>
                      <a:pt x="259623" y="3571"/>
                      <a:pt x="260339" y="3571"/>
                    </a:cubicBezTo>
                    <a:cubicBezTo>
                      <a:pt x="261055" y="4285"/>
                      <a:pt x="261055" y="4285"/>
                      <a:pt x="261770" y="4285"/>
                    </a:cubicBezTo>
                    <a:cubicBezTo>
                      <a:pt x="262486" y="4999"/>
                      <a:pt x="262486" y="4999"/>
                      <a:pt x="263202" y="4999"/>
                    </a:cubicBezTo>
                    <a:cubicBezTo>
                      <a:pt x="263918" y="5714"/>
                      <a:pt x="263918" y="5714"/>
                      <a:pt x="264633" y="5714"/>
                    </a:cubicBezTo>
                    <a:cubicBezTo>
                      <a:pt x="264633" y="5714"/>
                      <a:pt x="265349" y="6428"/>
                      <a:pt x="266065" y="6428"/>
                    </a:cubicBezTo>
                    <a:cubicBezTo>
                      <a:pt x="266065" y="6428"/>
                      <a:pt x="266065" y="6428"/>
                      <a:pt x="266065" y="7142"/>
                    </a:cubicBezTo>
                    <a:cubicBezTo>
                      <a:pt x="266781" y="7142"/>
                      <a:pt x="266781" y="7142"/>
                      <a:pt x="267496" y="7856"/>
                    </a:cubicBezTo>
                    <a:cubicBezTo>
                      <a:pt x="267496" y="7856"/>
                      <a:pt x="268212" y="7856"/>
                      <a:pt x="268212" y="7856"/>
                    </a:cubicBezTo>
                    <a:cubicBezTo>
                      <a:pt x="268928" y="8571"/>
                      <a:pt x="268928" y="8571"/>
                      <a:pt x="269644" y="9285"/>
                    </a:cubicBezTo>
                    <a:cubicBezTo>
                      <a:pt x="270359" y="9285"/>
                      <a:pt x="270359" y="9999"/>
                      <a:pt x="271075" y="9999"/>
                    </a:cubicBezTo>
                    <a:cubicBezTo>
                      <a:pt x="271075" y="9999"/>
                      <a:pt x="271075" y="9999"/>
                      <a:pt x="465759" y="164270"/>
                    </a:cubicBezTo>
                    <a:cubicBezTo>
                      <a:pt x="485800" y="179983"/>
                      <a:pt x="489379" y="209980"/>
                      <a:pt x="473633" y="229978"/>
                    </a:cubicBezTo>
                    <a:cubicBezTo>
                      <a:pt x="464328" y="241406"/>
                      <a:pt x="450729" y="247834"/>
                      <a:pt x="436414" y="247834"/>
                    </a:cubicBezTo>
                    <a:cubicBezTo>
                      <a:pt x="425677" y="247834"/>
                      <a:pt x="415657" y="244263"/>
                      <a:pt x="407068" y="237835"/>
                    </a:cubicBezTo>
                    <a:cubicBezTo>
                      <a:pt x="407068" y="237835"/>
                      <a:pt x="407068" y="237835"/>
                      <a:pt x="288969" y="144272"/>
                    </a:cubicBezTo>
                    <a:cubicBezTo>
                      <a:pt x="288969" y="144272"/>
                      <a:pt x="288969" y="144272"/>
                      <a:pt x="288969" y="675651"/>
                    </a:cubicBezTo>
                    <a:cubicBezTo>
                      <a:pt x="283243" y="683508"/>
                      <a:pt x="278233" y="692078"/>
                      <a:pt x="273222" y="699935"/>
                    </a:cubicBezTo>
                    <a:cubicBezTo>
                      <a:pt x="267496" y="708505"/>
                      <a:pt x="262486" y="717790"/>
                      <a:pt x="257475" y="727075"/>
                    </a:cubicBezTo>
                    <a:cubicBezTo>
                      <a:pt x="257475" y="727075"/>
                      <a:pt x="257475" y="727075"/>
                      <a:pt x="257475" y="112132"/>
                    </a:cubicBezTo>
                    <a:cubicBezTo>
                      <a:pt x="257475" y="106419"/>
                      <a:pt x="261055" y="100705"/>
                      <a:pt x="266065" y="97848"/>
                    </a:cubicBezTo>
                    <a:cubicBezTo>
                      <a:pt x="271791" y="94991"/>
                      <a:pt x="278233" y="95705"/>
                      <a:pt x="283243" y="99991"/>
                    </a:cubicBezTo>
                    <a:cubicBezTo>
                      <a:pt x="283243" y="99991"/>
                      <a:pt x="283243" y="99991"/>
                      <a:pt x="426393" y="213551"/>
                    </a:cubicBezTo>
                    <a:cubicBezTo>
                      <a:pt x="429972" y="215694"/>
                      <a:pt x="433551" y="216408"/>
                      <a:pt x="436414" y="216408"/>
                    </a:cubicBezTo>
                    <a:cubicBezTo>
                      <a:pt x="441424" y="216408"/>
                      <a:pt x="445718" y="214266"/>
                      <a:pt x="448581" y="210694"/>
                    </a:cubicBezTo>
                    <a:cubicBezTo>
                      <a:pt x="454307" y="203552"/>
                      <a:pt x="452876" y="194267"/>
                      <a:pt x="446434" y="188554"/>
                    </a:cubicBezTo>
                    <a:cubicBezTo>
                      <a:pt x="446434" y="188554"/>
                      <a:pt x="446434" y="188554"/>
                      <a:pt x="251749" y="34997"/>
                    </a:cubicBezTo>
                    <a:cubicBezTo>
                      <a:pt x="251749" y="34997"/>
                      <a:pt x="251034" y="34997"/>
                      <a:pt x="251034" y="34282"/>
                    </a:cubicBezTo>
                    <a:cubicBezTo>
                      <a:pt x="251034" y="34282"/>
                      <a:pt x="251034" y="34282"/>
                      <a:pt x="250318" y="34282"/>
                    </a:cubicBezTo>
                    <a:cubicBezTo>
                      <a:pt x="250318" y="34282"/>
                      <a:pt x="250318" y="34282"/>
                      <a:pt x="250318" y="33568"/>
                    </a:cubicBezTo>
                    <a:cubicBezTo>
                      <a:pt x="250318" y="33568"/>
                      <a:pt x="249602" y="33568"/>
                      <a:pt x="249602" y="33568"/>
                    </a:cubicBezTo>
                    <a:cubicBezTo>
                      <a:pt x="248886" y="33568"/>
                      <a:pt x="248886" y="33568"/>
                      <a:pt x="248886" y="32854"/>
                    </a:cubicBezTo>
                    <a:cubicBezTo>
                      <a:pt x="248886" y="32854"/>
                      <a:pt x="248886" y="32854"/>
                      <a:pt x="248171" y="32854"/>
                    </a:cubicBezTo>
                    <a:cubicBezTo>
                      <a:pt x="247455" y="32854"/>
                      <a:pt x="247455" y="32854"/>
                      <a:pt x="247455" y="32854"/>
                    </a:cubicBezTo>
                    <a:cubicBezTo>
                      <a:pt x="247455" y="32854"/>
                      <a:pt x="247455" y="32140"/>
                      <a:pt x="246739" y="32140"/>
                    </a:cubicBezTo>
                    <a:cubicBezTo>
                      <a:pt x="246739" y="32140"/>
                      <a:pt x="246739" y="32140"/>
                      <a:pt x="246023" y="32140"/>
                    </a:cubicBezTo>
                    <a:cubicBezTo>
                      <a:pt x="246023" y="32140"/>
                      <a:pt x="246023" y="32140"/>
                      <a:pt x="245308" y="32140"/>
                    </a:cubicBezTo>
                    <a:cubicBezTo>
                      <a:pt x="245308" y="32140"/>
                      <a:pt x="245308" y="32140"/>
                      <a:pt x="244592" y="31426"/>
                    </a:cubicBezTo>
                    <a:cubicBezTo>
                      <a:pt x="244592" y="31426"/>
                      <a:pt x="243876" y="31426"/>
                      <a:pt x="243876" y="31426"/>
                    </a:cubicBezTo>
                    <a:cubicBezTo>
                      <a:pt x="243876" y="31426"/>
                      <a:pt x="243876" y="31426"/>
                      <a:pt x="241729" y="31426"/>
                    </a:cubicBezTo>
                    <a:cubicBezTo>
                      <a:pt x="241729" y="31426"/>
                      <a:pt x="241729" y="31426"/>
                      <a:pt x="240297" y="31426"/>
                    </a:cubicBezTo>
                    <a:cubicBezTo>
                      <a:pt x="240297" y="31426"/>
                      <a:pt x="240297" y="31426"/>
                      <a:pt x="238150" y="32140"/>
                    </a:cubicBezTo>
                    <a:cubicBezTo>
                      <a:pt x="237434" y="32140"/>
                      <a:pt x="237434" y="32140"/>
                      <a:pt x="237434" y="32140"/>
                    </a:cubicBezTo>
                    <a:cubicBezTo>
                      <a:pt x="237434" y="32140"/>
                      <a:pt x="237434" y="32140"/>
                      <a:pt x="236718" y="32140"/>
                    </a:cubicBezTo>
                    <a:cubicBezTo>
                      <a:pt x="236003" y="32140"/>
                      <a:pt x="236003" y="32140"/>
                      <a:pt x="236003" y="32854"/>
                    </a:cubicBezTo>
                    <a:cubicBezTo>
                      <a:pt x="236003" y="32854"/>
                      <a:pt x="236003" y="32854"/>
                      <a:pt x="235287" y="32854"/>
                    </a:cubicBezTo>
                    <a:cubicBezTo>
                      <a:pt x="235287" y="32854"/>
                      <a:pt x="235287" y="32854"/>
                      <a:pt x="234571" y="32854"/>
                    </a:cubicBezTo>
                    <a:cubicBezTo>
                      <a:pt x="234571" y="33568"/>
                      <a:pt x="234571" y="33568"/>
                      <a:pt x="233855" y="33568"/>
                    </a:cubicBezTo>
                    <a:cubicBezTo>
                      <a:pt x="233855" y="33568"/>
                      <a:pt x="233855" y="33568"/>
                      <a:pt x="233140" y="34282"/>
                    </a:cubicBezTo>
                    <a:cubicBezTo>
                      <a:pt x="233140" y="34282"/>
                      <a:pt x="233140" y="34282"/>
                      <a:pt x="232424" y="34282"/>
                    </a:cubicBezTo>
                    <a:cubicBezTo>
                      <a:pt x="232424" y="34997"/>
                      <a:pt x="231708" y="34997"/>
                      <a:pt x="231708" y="34997"/>
                    </a:cubicBezTo>
                    <a:cubicBezTo>
                      <a:pt x="231708" y="34997"/>
                      <a:pt x="231708" y="34997"/>
                      <a:pt x="37024" y="188554"/>
                    </a:cubicBezTo>
                    <a:cubicBezTo>
                      <a:pt x="30582" y="194267"/>
                      <a:pt x="29151" y="203552"/>
                      <a:pt x="34877" y="210694"/>
                    </a:cubicBezTo>
                    <a:cubicBezTo>
                      <a:pt x="37740" y="214266"/>
                      <a:pt x="42034" y="216408"/>
                      <a:pt x="47044" y="216408"/>
                    </a:cubicBezTo>
                    <a:cubicBezTo>
                      <a:pt x="49907" y="216408"/>
                      <a:pt x="53486" y="215694"/>
                      <a:pt x="57065" y="213551"/>
                    </a:cubicBezTo>
                    <a:cubicBezTo>
                      <a:pt x="57065" y="213551"/>
                      <a:pt x="57065" y="213551"/>
                      <a:pt x="200215" y="99991"/>
                    </a:cubicBezTo>
                    <a:cubicBezTo>
                      <a:pt x="203078" y="97848"/>
                      <a:pt x="206657" y="96419"/>
                      <a:pt x="210236" y="96419"/>
                    </a:cubicBezTo>
                    <a:cubicBezTo>
                      <a:pt x="212383" y="96419"/>
                      <a:pt x="215246" y="97134"/>
                      <a:pt x="217393" y="97848"/>
                    </a:cubicBezTo>
                    <a:cubicBezTo>
                      <a:pt x="222403" y="100705"/>
                      <a:pt x="225982" y="106419"/>
                      <a:pt x="225982" y="112132"/>
                    </a:cubicBezTo>
                    <a:cubicBezTo>
                      <a:pt x="225982" y="112132"/>
                      <a:pt x="225982" y="112132"/>
                      <a:pt x="225982" y="727075"/>
                    </a:cubicBezTo>
                    <a:cubicBezTo>
                      <a:pt x="220972" y="717790"/>
                      <a:pt x="215962" y="708505"/>
                      <a:pt x="210236" y="699935"/>
                    </a:cubicBezTo>
                    <a:cubicBezTo>
                      <a:pt x="205225" y="692078"/>
                      <a:pt x="200215" y="683508"/>
                      <a:pt x="194489" y="675651"/>
                    </a:cubicBezTo>
                    <a:cubicBezTo>
                      <a:pt x="194489" y="675651"/>
                      <a:pt x="194489" y="675651"/>
                      <a:pt x="194489" y="144272"/>
                    </a:cubicBezTo>
                    <a:cubicBezTo>
                      <a:pt x="194489" y="144272"/>
                      <a:pt x="194489" y="144272"/>
                      <a:pt x="76390" y="237835"/>
                    </a:cubicBezTo>
                    <a:cubicBezTo>
                      <a:pt x="67801" y="244263"/>
                      <a:pt x="57781" y="247834"/>
                      <a:pt x="47044" y="247834"/>
                    </a:cubicBezTo>
                    <a:cubicBezTo>
                      <a:pt x="32729" y="247834"/>
                      <a:pt x="19130" y="241406"/>
                      <a:pt x="9825" y="229978"/>
                    </a:cubicBezTo>
                    <a:cubicBezTo>
                      <a:pt x="-5921" y="209980"/>
                      <a:pt x="-2342" y="179983"/>
                      <a:pt x="17699" y="164270"/>
                    </a:cubicBezTo>
                    <a:cubicBezTo>
                      <a:pt x="17699" y="164270"/>
                      <a:pt x="17699" y="164270"/>
                      <a:pt x="212383" y="9999"/>
                    </a:cubicBezTo>
                    <a:cubicBezTo>
                      <a:pt x="213099" y="9999"/>
                      <a:pt x="213099" y="9285"/>
                      <a:pt x="213814" y="9285"/>
                    </a:cubicBezTo>
                    <a:cubicBezTo>
                      <a:pt x="214530" y="8571"/>
                      <a:pt x="214530" y="8571"/>
                      <a:pt x="215246" y="7856"/>
                    </a:cubicBezTo>
                    <a:cubicBezTo>
                      <a:pt x="215246" y="7856"/>
                      <a:pt x="215962" y="7856"/>
                      <a:pt x="215962" y="7856"/>
                    </a:cubicBezTo>
                    <a:cubicBezTo>
                      <a:pt x="216677" y="7142"/>
                      <a:pt x="216677" y="7142"/>
                      <a:pt x="217393" y="7142"/>
                    </a:cubicBezTo>
                    <a:cubicBezTo>
                      <a:pt x="217393" y="7142"/>
                      <a:pt x="217393" y="7142"/>
                      <a:pt x="217393" y="6428"/>
                    </a:cubicBezTo>
                    <a:cubicBezTo>
                      <a:pt x="218109" y="6428"/>
                      <a:pt x="218825" y="5714"/>
                      <a:pt x="218825" y="5714"/>
                    </a:cubicBezTo>
                    <a:cubicBezTo>
                      <a:pt x="219540" y="5714"/>
                      <a:pt x="219540" y="5714"/>
                      <a:pt x="220256" y="4999"/>
                    </a:cubicBezTo>
                    <a:cubicBezTo>
                      <a:pt x="220256" y="4999"/>
                      <a:pt x="220972" y="4999"/>
                      <a:pt x="221688" y="4285"/>
                    </a:cubicBezTo>
                    <a:cubicBezTo>
                      <a:pt x="222403" y="4285"/>
                      <a:pt x="222403" y="4285"/>
                      <a:pt x="223119" y="3571"/>
                    </a:cubicBezTo>
                    <a:cubicBezTo>
                      <a:pt x="223835" y="3571"/>
                      <a:pt x="223835" y="3571"/>
                      <a:pt x="224551" y="3571"/>
                    </a:cubicBezTo>
                    <a:cubicBezTo>
                      <a:pt x="225266" y="2857"/>
                      <a:pt x="225266" y="2857"/>
                      <a:pt x="225982" y="2857"/>
                    </a:cubicBezTo>
                    <a:cubicBezTo>
                      <a:pt x="226698" y="2857"/>
                      <a:pt x="226698" y="2143"/>
                      <a:pt x="227414" y="2143"/>
                    </a:cubicBezTo>
                    <a:cubicBezTo>
                      <a:pt x="228129" y="2143"/>
                      <a:pt x="228129" y="2143"/>
                      <a:pt x="228129" y="2143"/>
                    </a:cubicBezTo>
                    <a:cubicBezTo>
                      <a:pt x="228845" y="1428"/>
                      <a:pt x="230277" y="1428"/>
                      <a:pt x="230992" y="1428"/>
                    </a:cubicBezTo>
                    <a:cubicBezTo>
                      <a:pt x="230992" y="1428"/>
                      <a:pt x="231708" y="1428"/>
                      <a:pt x="231708" y="714"/>
                    </a:cubicBezTo>
                    <a:cubicBezTo>
                      <a:pt x="232424" y="714"/>
                      <a:pt x="232424" y="714"/>
                      <a:pt x="233140" y="714"/>
                    </a:cubicBezTo>
                    <a:cubicBezTo>
                      <a:pt x="233855" y="714"/>
                      <a:pt x="234571" y="714"/>
                      <a:pt x="235287" y="714"/>
                    </a:cubicBezTo>
                    <a:cubicBezTo>
                      <a:pt x="236003" y="714"/>
                      <a:pt x="236003" y="0"/>
                      <a:pt x="236718" y="0"/>
                    </a:cubicBezTo>
                    <a:close/>
                  </a:path>
                </a:pathLst>
              </a:custGeom>
              <a:solidFill>
                <a:srgbClr val="78A2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107" name="Freeform 95">
                <a:extLst>
                  <a:ext uri="{FF2B5EF4-FFF2-40B4-BE49-F238E27FC236}">
                    <a16:creationId xmlns:a16="http://schemas.microsoft.com/office/drawing/2014/main" id="{7923E620-471B-4BBA-B42D-7B29ECC780F6}"/>
                  </a:ext>
                </a:extLst>
              </p:cNvPr>
              <p:cNvSpPr>
                <a:spLocks/>
              </p:cNvSpPr>
              <p:nvPr/>
            </p:nvSpPr>
            <p:spPr bwMode="auto">
              <a:xfrm>
                <a:off x="5508625" y="3076575"/>
                <a:ext cx="620713" cy="806450"/>
              </a:xfrm>
              <a:custGeom>
                <a:avLst/>
                <a:gdLst>
                  <a:gd name="T0" fmla="*/ 845 w 870"/>
                  <a:gd name="T1" fmla="*/ 841 h 1130"/>
                  <a:gd name="T2" fmla="*/ 811 w 870"/>
                  <a:gd name="T3" fmla="*/ 725 h 1130"/>
                  <a:gd name="T4" fmla="*/ 799 w 870"/>
                  <a:gd name="T5" fmla="*/ 694 h 1130"/>
                  <a:gd name="T6" fmla="*/ 757 w 870"/>
                  <a:gd name="T7" fmla="*/ 607 h 1130"/>
                  <a:gd name="T8" fmla="*/ 171 w 870"/>
                  <a:gd name="T9" fmla="*/ 200 h 1130"/>
                  <a:gd name="T10" fmla="*/ 367 w 870"/>
                  <a:gd name="T11" fmla="*/ 22 h 1130"/>
                  <a:gd name="T12" fmla="*/ 302 w 870"/>
                  <a:gd name="T13" fmla="*/ 7 h 1130"/>
                  <a:gd name="T14" fmla="*/ 21 w 870"/>
                  <a:gd name="T15" fmla="*/ 183 h 1130"/>
                  <a:gd name="T16" fmla="*/ 19 w 870"/>
                  <a:gd name="T17" fmla="*/ 185 h 1130"/>
                  <a:gd name="T18" fmla="*/ 15 w 870"/>
                  <a:gd name="T19" fmla="*/ 188 h 1130"/>
                  <a:gd name="T20" fmla="*/ 13 w 870"/>
                  <a:gd name="T21" fmla="*/ 190 h 1130"/>
                  <a:gd name="T22" fmla="*/ 12 w 870"/>
                  <a:gd name="T23" fmla="*/ 191 h 1130"/>
                  <a:gd name="T24" fmla="*/ 10 w 870"/>
                  <a:gd name="T25" fmla="*/ 194 h 1130"/>
                  <a:gd name="T26" fmla="*/ 8 w 870"/>
                  <a:gd name="T27" fmla="*/ 196 h 1130"/>
                  <a:gd name="T28" fmla="*/ 6 w 870"/>
                  <a:gd name="T29" fmla="*/ 198 h 1130"/>
                  <a:gd name="T30" fmla="*/ 5 w 870"/>
                  <a:gd name="T31" fmla="*/ 202 h 1130"/>
                  <a:gd name="T32" fmla="*/ 3 w 870"/>
                  <a:gd name="T33" fmla="*/ 204 h 1130"/>
                  <a:gd name="T34" fmla="*/ 3 w 870"/>
                  <a:gd name="T35" fmla="*/ 207 h 1130"/>
                  <a:gd name="T36" fmla="*/ 2 w 870"/>
                  <a:gd name="T37" fmla="*/ 210 h 1130"/>
                  <a:gd name="T38" fmla="*/ 1 w 870"/>
                  <a:gd name="T39" fmla="*/ 211 h 1130"/>
                  <a:gd name="T40" fmla="*/ 1 w 870"/>
                  <a:gd name="T41" fmla="*/ 215 h 1130"/>
                  <a:gd name="T42" fmla="*/ 0 w 870"/>
                  <a:gd name="T43" fmla="*/ 215 h 1130"/>
                  <a:gd name="T44" fmla="*/ 0 w 870"/>
                  <a:gd name="T45" fmla="*/ 219 h 1130"/>
                  <a:gd name="T46" fmla="*/ 0 w 870"/>
                  <a:gd name="T47" fmla="*/ 222 h 1130"/>
                  <a:gd name="T48" fmla="*/ 0 w 870"/>
                  <a:gd name="T49" fmla="*/ 225 h 1130"/>
                  <a:gd name="T50" fmla="*/ 0 w 870"/>
                  <a:gd name="T51" fmla="*/ 228 h 1130"/>
                  <a:gd name="T52" fmla="*/ 1 w 870"/>
                  <a:gd name="T53" fmla="*/ 231 h 1130"/>
                  <a:gd name="T54" fmla="*/ 1 w 870"/>
                  <a:gd name="T55" fmla="*/ 234 h 1130"/>
                  <a:gd name="T56" fmla="*/ 2 w 870"/>
                  <a:gd name="T57" fmla="*/ 237 h 1130"/>
                  <a:gd name="T58" fmla="*/ 3 w 870"/>
                  <a:gd name="T59" fmla="*/ 240 h 1130"/>
                  <a:gd name="T60" fmla="*/ 4 w 870"/>
                  <a:gd name="T61" fmla="*/ 242 h 1130"/>
                  <a:gd name="T62" fmla="*/ 6 w 870"/>
                  <a:gd name="T63" fmla="*/ 246 h 1130"/>
                  <a:gd name="T64" fmla="*/ 211 w 870"/>
                  <a:gd name="T65" fmla="*/ 556 h 1130"/>
                  <a:gd name="T66" fmla="*/ 251 w 870"/>
                  <a:gd name="T67" fmla="*/ 486 h 1130"/>
                  <a:gd name="T68" fmla="*/ 752 w 870"/>
                  <a:gd name="T69" fmla="*/ 858 h 1130"/>
                  <a:gd name="T70" fmla="*/ 765 w 870"/>
                  <a:gd name="T71" fmla="*/ 922 h 1130"/>
                  <a:gd name="T72" fmla="*/ 819 w 870"/>
                  <a:gd name="T73" fmla="*/ 1130 h 1130"/>
                  <a:gd name="T74" fmla="*/ 827 w 870"/>
                  <a:gd name="T75" fmla="*/ 1130 h 1130"/>
                  <a:gd name="T76" fmla="*/ 867 w 870"/>
                  <a:gd name="T77" fmla="*/ 999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0" h="1130">
                    <a:moveTo>
                      <a:pt x="867" y="999"/>
                    </a:moveTo>
                    <a:cubicBezTo>
                      <a:pt x="863" y="944"/>
                      <a:pt x="856" y="891"/>
                      <a:pt x="845" y="841"/>
                    </a:cubicBezTo>
                    <a:cubicBezTo>
                      <a:pt x="839" y="813"/>
                      <a:pt x="831" y="786"/>
                      <a:pt x="823" y="759"/>
                    </a:cubicBezTo>
                    <a:cubicBezTo>
                      <a:pt x="819" y="748"/>
                      <a:pt x="815" y="736"/>
                      <a:pt x="811" y="725"/>
                    </a:cubicBezTo>
                    <a:cubicBezTo>
                      <a:pt x="808" y="716"/>
                      <a:pt x="805" y="707"/>
                      <a:pt x="801" y="698"/>
                    </a:cubicBezTo>
                    <a:cubicBezTo>
                      <a:pt x="800" y="697"/>
                      <a:pt x="800" y="696"/>
                      <a:pt x="799" y="694"/>
                    </a:cubicBezTo>
                    <a:cubicBezTo>
                      <a:pt x="793" y="679"/>
                      <a:pt x="786" y="664"/>
                      <a:pt x="779" y="649"/>
                    </a:cubicBezTo>
                    <a:cubicBezTo>
                      <a:pt x="772" y="635"/>
                      <a:pt x="765" y="621"/>
                      <a:pt x="757" y="607"/>
                    </a:cubicBezTo>
                    <a:cubicBezTo>
                      <a:pt x="724" y="548"/>
                      <a:pt x="683" y="495"/>
                      <a:pt x="635" y="447"/>
                    </a:cubicBezTo>
                    <a:cubicBezTo>
                      <a:pt x="520" y="330"/>
                      <a:pt x="364" y="248"/>
                      <a:pt x="171" y="200"/>
                    </a:cubicBezTo>
                    <a:cubicBezTo>
                      <a:pt x="352" y="87"/>
                      <a:pt x="352" y="87"/>
                      <a:pt x="352" y="87"/>
                    </a:cubicBezTo>
                    <a:cubicBezTo>
                      <a:pt x="374" y="73"/>
                      <a:pt x="380" y="44"/>
                      <a:pt x="367" y="22"/>
                    </a:cubicBezTo>
                    <a:cubicBezTo>
                      <a:pt x="358" y="8"/>
                      <a:pt x="343" y="0"/>
                      <a:pt x="327" y="0"/>
                    </a:cubicBezTo>
                    <a:cubicBezTo>
                      <a:pt x="319" y="0"/>
                      <a:pt x="310" y="2"/>
                      <a:pt x="302" y="7"/>
                    </a:cubicBezTo>
                    <a:cubicBezTo>
                      <a:pt x="22" y="183"/>
                      <a:pt x="22" y="183"/>
                      <a:pt x="22" y="183"/>
                    </a:cubicBezTo>
                    <a:cubicBezTo>
                      <a:pt x="21" y="183"/>
                      <a:pt x="21" y="183"/>
                      <a:pt x="21" y="183"/>
                    </a:cubicBezTo>
                    <a:cubicBezTo>
                      <a:pt x="21" y="183"/>
                      <a:pt x="21" y="183"/>
                      <a:pt x="21" y="184"/>
                    </a:cubicBezTo>
                    <a:cubicBezTo>
                      <a:pt x="20" y="184"/>
                      <a:pt x="19" y="184"/>
                      <a:pt x="19" y="185"/>
                    </a:cubicBezTo>
                    <a:cubicBezTo>
                      <a:pt x="18" y="185"/>
                      <a:pt x="17" y="186"/>
                      <a:pt x="17" y="186"/>
                    </a:cubicBezTo>
                    <a:cubicBezTo>
                      <a:pt x="16" y="187"/>
                      <a:pt x="16" y="187"/>
                      <a:pt x="15" y="188"/>
                    </a:cubicBezTo>
                    <a:cubicBezTo>
                      <a:pt x="14" y="188"/>
                      <a:pt x="14" y="189"/>
                      <a:pt x="13" y="189"/>
                    </a:cubicBezTo>
                    <a:cubicBezTo>
                      <a:pt x="13" y="189"/>
                      <a:pt x="13" y="190"/>
                      <a:pt x="13" y="190"/>
                    </a:cubicBezTo>
                    <a:cubicBezTo>
                      <a:pt x="13" y="190"/>
                      <a:pt x="13" y="190"/>
                      <a:pt x="13" y="190"/>
                    </a:cubicBezTo>
                    <a:cubicBezTo>
                      <a:pt x="12" y="191"/>
                      <a:pt x="12" y="191"/>
                      <a:pt x="12" y="191"/>
                    </a:cubicBezTo>
                    <a:cubicBezTo>
                      <a:pt x="11" y="192"/>
                      <a:pt x="11" y="192"/>
                      <a:pt x="10" y="193"/>
                    </a:cubicBezTo>
                    <a:cubicBezTo>
                      <a:pt x="10" y="193"/>
                      <a:pt x="10" y="193"/>
                      <a:pt x="10" y="194"/>
                    </a:cubicBezTo>
                    <a:cubicBezTo>
                      <a:pt x="9" y="194"/>
                      <a:pt x="9" y="194"/>
                      <a:pt x="9" y="195"/>
                    </a:cubicBezTo>
                    <a:cubicBezTo>
                      <a:pt x="9" y="195"/>
                      <a:pt x="8" y="196"/>
                      <a:pt x="8" y="196"/>
                    </a:cubicBezTo>
                    <a:cubicBezTo>
                      <a:pt x="7" y="197"/>
                      <a:pt x="7" y="197"/>
                      <a:pt x="7" y="198"/>
                    </a:cubicBezTo>
                    <a:cubicBezTo>
                      <a:pt x="7" y="198"/>
                      <a:pt x="7" y="198"/>
                      <a:pt x="6" y="198"/>
                    </a:cubicBezTo>
                    <a:cubicBezTo>
                      <a:pt x="6" y="199"/>
                      <a:pt x="6" y="200"/>
                      <a:pt x="5" y="200"/>
                    </a:cubicBezTo>
                    <a:cubicBezTo>
                      <a:pt x="5" y="201"/>
                      <a:pt x="5" y="201"/>
                      <a:pt x="5" y="202"/>
                    </a:cubicBezTo>
                    <a:cubicBezTo>
                      <a:pt x="5" y="202"/>
                      <a:pt x="4" y="202"/>
                      <a:pt x="4" y="202"/>
                    </a:cubicBezTo>
                    <a:cubicBezTo>
                      <a:pt x="4" y="203"/>
                      <a:pt x="4" y="204"/>
                      <a:pt x="3" y="204"/>
                    </a:cubicBezTo>
                    <a:cubicBezTo>
                      <a:pt x="3" y="205"/>
                      <a:pt x="3" y="205"/>
                      <a:pt x="3" y="206"/>
                    </a:cubicBezTo>
                    <a:cubicBezTo>
                      <a:pt x="3" y="206"/>
                      <a:pt x="3" y="206"/>
                      <a:pt x="3" y="207"/>
                    </a:cubicBezTo>
                    <a:cubicBezTo>
                      <a:pt x="2" y="207"/>
                      <a:pt x="2" y="208"/>
                      <a:pt x="2" y="209"/>
                    </a:cubicBezTo>
                    <a:cubicBezTo>
                      <a:pt x="2" y="209"/>
                      <a:pt x="2" y="210"/>
                      <a:pt x="2" y="210"/>
                    </a:cubicBezTo>
                    <a:cubicBezTo>
                      <a:pt x="1" y="210"/>
                      <a:pt x="1" y="210"/>
                      <a:pt x="1" y="210"/>
                    </a:cubicBezTo>
                    <a:cubicBezTo>
                      <a:pt x="1" y="211"/>
                      <a:pt x="1" y="211"/>
                      <a:pt x="1" y="211"/>
                    </a:cubicBezTo>
                    <a:cubicBezTo>
                      <a:pt x="1" y="212"/>
                      <a:pt x="1" y="212"/>
                      <a:pt x="1" y="213"/>
                    </a:cubicBezTo>
                    <a:cubicBezTo>
                      <a:pt x="1" y="214"/>
                      <a:pt x="1" y="214"/>
                      <a:pt x="1" y="215"/>
                    </a:cubicBezTo>
                    <a:cubicBezTo>
                      <a:pt x="1" y="215"/>
                      <a:pt x="1" y="215"/>
                      <a:pt x="1" y="215"/>
                    </a:cubicBezTo>
                    <a:cubicBezTo>
                      <a:pt x="0" y="215"/>
                      <a:pt x="0" y="215"/>
                      <a:pt x="0" y="215"/>
                    </a:cubicBezTo>
                    <a:cubicBezTo>
                      <a:pt x="0" y="216"/>
                      <a:pt x="0" y="217"/>
                      <a:pt x="0" y="218"/>
                    </a:cubicBezTo>
                    <a:cubicBezTo>
                      <a:pt x="0" y="218"/>
                      <a:pt x="0" y="219"/>
                      <a:pt x="0" y="219"/>
                    </a:cubicBezTo>
                    <a:cubicBezTo>
                      <a:pt x="0" y="220"/>
                      <a:pt x="0" y="220"/>
                      <a:pt x="0" y="220"/>
                    </a:cubicBezTo>
                    <a:cubicBezTo>
                      <a:pt x="0" y="221"/>
                      <a:pt x="0" y="221"/>
                      <a:pt x="0" y="222"/>
                    </a:cubicBezTo>
                    <a:cubicBezTo>
                      <a:pt x="0" y="223"/>
                      <a:pt x="0" y="223"/>
                      <a:pt x="0" y="224"/>
                    </a:cubicBezTo>
                    <a:cubicBezTo>
                      <a:pt x="0" y="224"/>
                      <a:pt x="0" y="224"/>
                      <a:pt x="0" y="225"/>
                    </a:cubicBezTo>
                    <a:cubicBezTo>
                      <a:pt x="0" y="225"/>
                      <a:pt x="0" y="226"/>
                      <a:pt x="0" y="227"/>
                    </a:cubicBezTo>
                    <a:cubicBezTo>
                      <a:pt x="0" y="227"/>
                      <a:pt x="0" y="228"/>
                      <a:pt x="0" y="228"/>
                    </a:cubicBezTo>
                    <a:cubicBezTo>
                      <a:pt x="0" y="229"/>
                      <a:pt x="0" y="229"/>
                      <a:pt x="0" y="229"/>
                    </a:cubicBezTo>
                    <a:cubicBezTo>
                      <a:pt x="0" y="230"/>
                      <a:pt x="1" y="230"/>
                      <a:pt x="1" y="231"/>
                    </a:cubicBezTo>
                    <a:cubicBezTo>
                      <a:pt x="1" y="232"/>
                      <a:pt x="1" y="232"/>
                      <a:pt x="1" y="233"/>
                    </a:cubicBezTo>
                    <a:cubicBezTo>
                      <a:pt x="1" y="233"/>
                      <a:pt x="1" y="233"/>
                      <a:pt x="1" y="234"/>
                    </a:cubicBezTo>
                    <a:cubicBezTo>
                      <a:pt x="1" y="234"/>
                      <a:pt x="2" y="235"/>
                      <a:pt x="2" y="236"/>
                    </a:cubicBezTo>
                    <a:cubicBezTo>
                      <a:pt x="2" y="236"/>
                      <a:pt x="2" y="237"/>
                      <a:pt x="2" y="237"/>
                    </a:cubicBezTo>
                    <a:cubicBezTo>
                      <a:pt x="2" y="238"/>
                      <a:pt x="3" y="238"/>
                      <a:pt x="3" y="238"/>
                    </a:cubicBezTo>
                    <a:cubicBezTo>
                      <a:pt x="3" y="239"/>
                      <a:pt x="3" y="239"/>
                      <a:pt x="3" y="240"/>
                    </a:cubicBezTo>
                    <a:cubicBezTo>
                      <a:pt x="4" y="241"/>
                      <a:pt x="4" y="241"/>
                      <a:pt x="4" y="242"/>
                    </a:cubicBezTo>
                    <a:cubicBezTo>
                      <a:pt x="4" y="242"/>
                      <a:pt x="4" y="242"/>
                      <a:pt x="4" y="242"/>
                    </a:cubicBezTo>
                    <a:cubicBezTo>
                      <a:pt x="5" y="243"/>
                      <a:pt x="5" y="244"/>
                      <a:pt x="5" y="244"/>
                    </a:cubicBezTo>
                    <a:cubicBezTo>
                      <a:pt x="6" y="245"/>
                      <a:pt x="6" y="245"/>
                      <a:pt x="6" y="246"/>
                    </a:cubicBezTo>
                    <a:cubicBezTo>
                      <a:pt x="170" y="533"/>
                      <a:pt x="170" y="533"/>
                      <a:pt x="170" y="533"/>
                    </a:cubicBezTo>
                    <a:cubicBezTo>
                      <a:pt x="179" y="548"/>
                      <a:pt x="195" y="556"/>
                      <a:pt x="211" y="556"/>
                    </a:cubicBezTo>
                    <a:cubicBezTo>
                      <a:pt x="219" y="556"/>
                      <a:pt x="227" y="554"/>
                      <a:pt x="234" y="550"/>
                    </a:cubicBezTo>
                    <a:cubicBezTo>
                      <a:pt x="256" y="537"/>
                      <a:pt x="264" y="509"/>
                      <a:pt x="251" y="486"/>
                    </a:cubicBezTo>
                    <a:cubicBezTo>
                      <a:pt x="138" y="289"/>
                      <a:pt x="138" y="289"/>
                      <a:pt x="138" y="289"/>
                    </a:cubicBezTo>
                    <a:cubicBezTo>
                      <a:pt x="400" y="352"/>
                      <a:pt x="672" y="504"/>
                      <a:pt x="752" y="858"/>
                    </a:cubicBezTo>
                    <a:cubicBezTo>
                      <a:pt x="754" y="865"/>
                      <a:pt x="756" y="872"/>
                      <a:pt x="757" y="879"/>
                    </a:cubicBezTo>
                    <a:cubicBezTo>
                      <a:pt x="760" y="893"/>
                      <a:pt x="762" y="908"/>
                      <a:pt x="765" y="922"/>
                    </a:cubicBezTo>
                    <a:cubicBezTo>
                      <a:pt x="772" y="972"/>
                      <a:pt x="776" y="1026"/>
                      <a:pt x="776" y="1083"/>
                    </a:cubicBezTo>
                    <a:cubicBezTo>
                      <a:pt x="776" y="1108"/>
                      <a:pt x="795" y="1128"/>
                      <a:pt x="819" y="1130"/>
                    </a:cubicBezTo>
                    <a:cubicBezTo>
                      <a:pt x="820" y="1130"/>
                      <a:pt x="821" y="1130"/>
                      <a:pt x="823" y="1130"/>
                    </a:cubicBezTo>
                    <a:cubicBezTo>
                      <a:pt x="825" y="1130"/>
                      <a:pt x="826" y="1130"/>
                      <a:pt x="827" y="1130"/>
                    </a:cubicBezTo>
                    <a:cubicBezTo>
                      <a:pt x="851" y="1128"/>
                      <a:pt x="870" y="1108"/>
                      <a:pt x="870" y="1083"/>
                    </a:cubicBezTo>
                    <a:cubicBezTo>
                      <a:pt x="870" y="1054"/>
                      <a:pt x="869" y="1026"/>
                      <a:pt x="867" y="999"/>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0D2694F3-5FD6-452B-9582-A0E5421B8134}"/>
              </a:ext>
            </a:extLst>
          </p:cNvPr>
          <p:cNvGrpSpPr>
            <a:grpSpLocks noChangeAspect="1"/>
          </p:cNvGrpSpPr>
          <p:nvPr/>
        </p:nvGrpSpPr>
        <p:grpSpPr>
          <a:xfrm>
            <a:off x="339192" y="1066057"/>
            <a:ext cx="279811" cy="279811"/>
            <a:chOff x="5272881" y="2605881"/>
            <a:chExt cx="1646238" cy="1646239"/>
          </a:xfrm>
        </p:grpSpPr>
        <p:sp>
          <p:nvSpPr>
            <p:cNvPr id="109" name="Rectangle 5">
              <a:extLst>
                <a:ext uri="{FF2B5EF4-FFF2-40B4-BE49-F238E27FC236}">
                  <a16:creationId xmlns:a16="http://schemas.microsoft.com/office/drawing/2014/main" id="{9CAF8523-8868-43E5-AFB9-23E0D5EA2E9B}"/>
                </a:ext>
              </a:extLst>
            </p:cNvPr>
            <p:cNvSpPr>
              <a:spLocks noChangeArrowheads="1"/>
            </p:cNvSpPr>
            <p:nvPr/>
          </p:nvSpPr>
          <p:spPr bwMode="auto">
            <a:xfrm>
              <a:off x="5272881" y="2605881"/>
              <a:ext cx="1646238" cy="1646239"/>
            </a:xfrm>
            <a:prstGeom prst="rect">
              <a:avLst/>
            </a:prstGeom>
            <a:noFill/>
            <a:ln w="3175" cap="rnd">
              <a:noFill/>
              <a:prstDash val="solid"/>
              <a:round/>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B2579D"/>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10" name="Group 109">
              <a:extLst>
                <a:ext uri="{FF2B5EF4-FFF2-40B4-BE49-F238E27FC236}">
                  <a16:creationId xmlns:a16="http://schemas.microsoft.com/office/drawing/2014/main" id="{9693EDC8-F99E-408D-94C8-4FC088A6E584}"/>
                </a:ext>
              </a:extLst>
            </p:cNvPr>
            <p:cNvGrpSpPr/>
            <p:nvPr/>
          </p:nvGrpSpPr>
          <p:grpSpPr>
            <a:xfrm>
              <a:off x="5406404" y="2741032"/>
              <a:ext cx="1379192" cy="1375937"/>
              <a:chOff x="5406404" y="2741032"/>
              <a:chExt cx="1379192" cy="1375937"/>
            </a:xfrm>
          </p:grpSpPr>
          <p:sp>
            <p:nvSpPr>
              <p:cNvPr id="111" name="Freeform 17">
                <a:extLst>
                  <a:ext uri="{FF2B5EF4-FFF2-40B4-BE49-F238E27FC236}">
                    <a16:creationId xmlns:a16="http://schemas.microsoft.com/office/drawing/2014/main" id="{E6B0FB2D-0015-4BE2-B12C-00E20809EEFD}"/>
                  </a:ext>
                </a:extLst>
              </p:cNvPr>
              <p:cNvSpPr>
                <a:spLocks noEditPoints="1"/>
              </p:cNvSpPr>
              <p:nvPr/>
            </p:nvSpPr>
            <p:spPr bwMode="auto">
              <a:xfrm>
                <a:off x="5406404" y="2824077"/>
                <a:ext cx="1379192" cy="1209847"/>
              </a:xfrm>
              <a:custGeom>
                <a:avLst/>
                <a:gdLst>
                  <a:gd name="T0" fmla="*/ 1808 w 1931"/>
                  <a:gd name="T1" fmla="*/ 907 h 1694"/>
                  <a:gd name="T2" fmla="*/ 1696 w 1931"/>
                  <a:gd name="T3" fmla="*/ 770 h 1694"/>
                  <a:gd name="T4" fmla="*/ 1143 w 1931"/>
                  <a:gd name="T5" fmla="*/ 46 h 1694"/>
                  <a:gd name="T6" fmla="*/ 1638 w 1931"/>
                  <a:gd name="T7" fmla="*/ 302 h 1694"/>
                  <a:gd name="T8" fmla="*/ 1922 w 1931"/>
                  <a:gd name="T9" fmla="*/ 773 h 1694"/>
                  <a:gd name="T10" fmla="*/ 144 w 1931"/>
                  <a:gd name="T11" fmla="*/ 864 h 1694"/>
                  <a:gd name="T12" fmla="*/ 235 w 1931"/>
                  <a:gd name="T13" fmla="*/ 926 h 1694"/>
                  <a:gd name="T14" fmla="*/ 108 w 1931"/>
                  <a:gd name="T15" fmla="*/ 796 h 1694"/>
                  <a:gd name="T16" fmla="*/ 40 w 1931"/>
                  <a:gd name="T17" fmla="*/ 924 h 1694"/>
                  <a:gd name="T18" fmla="*/ 778 w 1931"/>
                  <a:gd name="T19" fmla="*/ 1694 h 1694"/>
                  <a:gd name="T20" fmla="*/ 788 w 1931"/>
                  <a:gd name="T21" fmla="*/ 1651 h 1694"/>
                  <a:gd name="T22" fmla="*/ 947 w 1931"/>
                  <a:gd name="T23" fmla="*/ 1091 h 1694"/>
                  <a:gd name="T24" fmla="*/ 794 w 1931"/>
                  <a:gd name="T25" fmla="*/ 1303 h 1694"/>
                  <a:gd name="T26" fmla="*/ 953 w 1931"/>
                  <a:gd name="T27" fmla="*/ 1306 h 1694"/>
                  <a:gd name="T28" fmla="*/ 1132 w 1931"/>
                  <a:gd name="T29" fmla="*/ 1091 h 1694"/>
                  <a:gd name="T30" fmla="*/ 979 w 1931"/>
                  <a:gd name="T31" fmla="*/ 1303 h 1694"/>
                  <a:gd name="T32" fmla="*/ 1138 w 1931"/>
                  <a:gd name="T33" fmla="*/ 1306 h 1694"/>
                  <a:gd name="T34" fmla="*/ 1030 w 1931"/>
                  <a:gd name="T35" fmla="*/ 581 h 1694"/>
                  <a:gd name="T36" fmla="*/ 912 w 1931"/>
                  <a:gd name="T37" fmla="*/ 409 h 1694"/>
                  <a:gd name="T38" fmla="*/ 909 w 1931"/>
                  <a:gd name="T39" fmla="*/ 587 h 1694"/>
                  <a:gd name="T40" fmla="*/ 1030 w 1931"/>
                  <a:gd name="T41" fmla="*/ 794 h 1694"/>
                  <a:gd name="T42" fmla="*/ 912 w 1931"/>
                  <a:gd name="T43" fmla="*/ 622 h 1694"/>
                  <a:gd name="T44" fmla="*/ 909 w 1931"/>
                  <a:gd name="T45" fmla="*/ 800 h 1694"/>
                  <a:gd name="T46" fmla="*/ 856 w 1931"/>
                  <a:gd name="T47" fmla="*/ 581 h 1694"/>
                  <a:gd name="T48" fmla="*/ 739 w 1931"/>
                  <a:gd name="T49" fmla="*/ 409 h 1694"/>
                  <a:gd name="T50" fmla="*/ 735 w 1931"/>
                  <a:gd name="T51" fmla="*/ 587 h 1694"/>
                  <a:gd name="T52" fmla="*/ 856 w 1931"/>
                  <a:gd name="T53" fmla="*/ 794 h 1694"/>
                  <a:gd name="T54" fmla="*/ 739 w 1931"/>
                  <a:gd name="T55" fmla="*/ 622 h 1694"/>
                  <a:gd name="T56" fmla="*/ 735 w 1931"/>
                  <a:gd name="T57" fmla="*/ 800 h 1694"/>
                  <a:gd name="T58" fmla="*/ 1203 w 1931"/>
                  <a:gd name="T59" fmla="*/ 581 h 1694"/>
                  <a:gd name="T60" fmla="*/ 1086 w 1931"/>
                  <a:gd name="T61" fmla="*/ 409 h 1694"/>
                  <a:gd name="T62" fmla="*/ 1082 w 1931"/>
                  <a:gd name="T63" fmla="*/ 587 h 1694"/>
                  <a:gd name="T64" fmla="*/ 1203 w 1931"/>
                  <a:gd name="T65" fmla="*/ 794 h 1694"/>
                  <a:gd name="T66" fmla="*/ 1086 w 1931"/>
                  <a:gd name="T67" fmla="*/ 622 h 1694"/>
                  <a:gd name="T68" fmla="*/ 1082 w 1931"/>
                  <a:gd name="T69" fmla="*/ 800 h 1694"/>
                  <a:gd name="T70" fmla="*/ 1030 w 1931"/>
                  <a:gd name="T71" fmla="*/ 1007 h 1694"/>
                  <a:gd name="T72" fmla="*/ 912 w 1931"/>
                  <a:gd name="T73" fmla="*/ 835 h 1694"/>
                  <a:gd name="T74" fmla="*/ 909 w 1931"/>
                  <a:gd name="T75" fmla="*/ 1013 h 1694"/>
                  <a:gd name="T76" fmla="*/ 856 w 1931"/>
                  <a:gd name="T77" fmla="*/ 1007 h 1694"/>
                  <a:gd name="T78" fmla="*/ 739 w 1931"/>
                  <a:gd name="T79" fmla="*/ 835 h 1694"/>
                  <a:gd name="T80" fmla="*/ 735 w 1931"/>
                  <a:gd name="T81" fmla="*/ 1013 h 1694"/>
                  <a:gd name="T82" fmla="*/ 1203 w 1931"/>
                  <a:gd name="T83" fmla="*/ 1007 h 1694"/>
                  <a:gd name="T84" fmla="*/ 1086 w 1931"/>
                  <a:gd name="T85" fmla="*/ 835 h 1694"/>
                  <a:gd name="T86" fmla="*/ 1082 w 1931"/>
                  <a:gd name="T87" fmla="*/ 1013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1" h="1694">
                    <a:moveTo>
                      <a:pt x="1922" y="804"/>
                    </a:moveTo>
                    <a:cubicBezTo>
                      <a:pt x="1823" y="901"/>
                      <a:pt x="1823" y="901"/>
                      <a:pt x="1823" y="901"/>
                    </a:cubicBezTo>
                    <a:cubicBezTo>
                      <a:pt x="1819" y="905"/>
                      <a:pt x="1813" y="907"/>
                      <a:pt x="1808" y="907"/>
                    </a:cubicBezTo>
                    <a:cubicBezTo>
                      <a:pt x="1802" y="907"/>
                      <a:pt x="1796" y="905"/>
                      <a:pt x="1792" y="900"/>
                    </a:cubicBezTo>
                    <a:cubicBezTo>
                      <a:pt x="1695" y="801"/>
                      <a:pt x="1695" y="801"/>
                      <a:pt x="1695" y="801"/>
                    </a:cubicBezTo>
                    <a:cubicBezTo>
                      <a:pt x="1687" y="792"/>
                      <a:pt x="1687" y="778"/>
                      <a:pt x="1696" y="770"/>
                    </a:cubicBezTo>
                    <a:cubicBezTo>
                      <a:pt x="1705" y="762"/>
                      <a:pt x="1718" y="762"/>
                      <a:pt x="1727" y="770"/>
                    </a:cubicBezTo>
                    <a:cubicBezTo>
                      <a:pt x="1787" y="832"/>
                      <a:pt x="1787" y="832"/>
                      <a:pt x="1787" y="832"/>
                    </a:cubicBezTo>
                    <a:cubicBezTo>
                      <a:pt x="1780" y="456"/>
                      <a:pt x="1511" y="127"/>
                      <a:pt x="1143" y="46"/>
                    </a:cubicBezTo>
                    <a:cubicBezTo>
                      <a:pt x="1132" y="43"/>
                      <a:pt x="1124" y="31"/>
                      <a:pt x="1127" y="20"/>
                    </a:cubicBezTo>
                    <a:cubicBezTo>
                      <a:pt x="1129" y="8"/>
                      <a:pt x="1141" y="0"/>
                      <a:pt x="1153" y="3"/>
                    </a:cubicBezTo>
                    <a:cubicBezTo>
                      <a:pt x="1342" y="45"/>
                      <a:pt x="1515" y="151"/>
                      <a:pt x="1638" y="302"/>
                    </a:cubicBezTo>
                    <a:cubicBezTo>
                      <a:pt x="1759" y="452"/>
                      <a:pt x="1827" y="639"/>
                      <a:pt x="1831" y="831"/>
                    </a:cubicBezTo>
                    <a:cubicBezTo>
                      <a:pt x="1891" y="773"/>
                      <a:pt x="1891" y="773"/>
                      <a:pt x="1891" y="773"/>
                    </a:cubicBezTo>
                    <a:cubicBezTo>
                      <a:pt x="1900" y="764"/>
                      <a:pt x="1914" y="764"/>
                      <a:pt x="1922" y="773"/>
                    </a:cubicBezTo>
                    <a:cubicBezTo>
                      <a:pt x="1931" y="782"/>
                      <a:pt x="1931" y="796"/>
                      <a:pt x="1922" y="804"/>
                    </a:cubicBezTo>
                    <a:close/>
                    <a:moveTo>
                      <a:pt x="788" y="1651"/>
                    </a:moveTo>
                    <a:cubicBezTo>
                      <a:pt x="420" y="1569"/>
                      <a:pt x="151" y="1240"/>
                      <a:pt x="144" y="864"/>
                    </a:cubicBezTo>
                    <a:cubicBezTo>
                      <a:pt x="204" y="926"/>
                      <a:pt x="204" y="926"/>
                      <a:pt x="204" y="926"/>
                    </a:cubicBezTo>
                    <a:cubicBezTo>
                      <a:pt x="208" y="930"/>
                      <a:pt x="214" y="933"/>
                      <a:pt x="220" y="933"/>
                    </a:cubicBezTo>
                    <a:cubicBezTo>
                      <a:pt x="225" y="933"/>
                      <a:pt x="231" y="930"/>
                      <a:pt x="235" y="926"/>
                    </a:cubicBezTo>
                    <a:cubicBezTo>
                      <a:pt x="244" y="918"/>
                      <a:pt x="244" y="904"/>
                      <a:pt x="236" y="895"/>
                    </a:cubicBezTo>
                    <a:cubicBezTo>
                      <a:pt x="139" y="796"/>
                      <a:pt x="139" y="796"/>
                      <a:pt x="139" y="796"/>
                    </a:cubicBezTo>
                    <a:cubicBezTo>
                      <a:pt x="131" y="787"/>
                      <a:pt x="117" y="787"/>
                      <a:pt x="108" y="796"/>
                    </a:cubicBezTo>
                    <a:cubicBezTo>
                      <a:pt x="9" y="892"/>
                      <a:pt x="9" y="892"/>
                      <a:pt x="9" y="892"/>
                    </a:cubicBezTo>
                    <a:cubicBezTo>
                      <a:pt x="0" y="901"/>
                      <a:pt x="0" y="915"/>
                      <a:pt x="9" y="923"/>
                    </a:cubicBezTo>
                    <a:cubicBezTo>
                      <a:pt x="17" y="932"/>
                      <a:pt x="31" y="932"/>
                      <a:pt x="40" y="924"/>
                    </a:cubicBezTo>
                    <a:cubicBezTo>
                      <a:pt x="100" y="865"/>
                      <a:pt x="100" y="865"/>
                      <a:pt x="100" y="865"/>
                    </a:cubicBezTo>
                    <a:cubicBezTo>
                      <a:pt x="104" y="1057"/>
                      <a:pt x="172" y="1245"/>
                      <a:pt x="293" y="1394"/>
                    </a:cubicBezTo>
                    <a:cubicBezTo>
                      <a:pt x="416" y="1545"/>
                      <a:pt x="589" y="1652"/>
                      <a:pt x="778" y="1694"/>
                    </a:cubicBezTo>
                    <a:cubicBezTo>
                      <a:pt x="780" y="1694"/>
                      <a:pt x="781" y="1694"/>
                      <a:pt x="783" y="1694"/>
                    </a:cubicBezTo>
                    <a:cubicBezTo>
                      <a:pt x="793" y="1694"/>
                      <a:pt x="802" y="1687"/>
                      <a:pt x="804" y="1677"/>
                    </a:cubicBezTo>
                    <a:cubicBezTo>
                      <a:pt x="807" y="1665"/>
                      <a:pt x="799" y="1653"/>
                      <a:pt x="788" y="1651"/>
                    </a:cubicBezTo>
                    <a:close/>
                    <a:moveTo>
                      <a:pt x="953" y="1306"/>
                    </a:moveTo>
                    <a:cubicBezTo>
                      <a:pt x="953" y="1098"/>
                      <a:pt x="953" y="1098"/>
                      <a:pt x="953" y="1098"/>
                    </a:cubicBezTo>
                    <a:cubicBezTo>
                      <a:pt x="953" y="1094"/>
                      <a:pt x="950" y="1091"/>
                      <a:pt x="947" y="1091"/>
                    </a:cubicBezTo>
                    <a:cubicBezTo>
                      <a:pt x="804" y="1091"/>
                      <a:pt x="804" y="1091"/>
                      <a:pt x="804" y="1091"/>
                    </a:cubicBezTo>
                    <a:cubicBezTo>
                      <a:pt x="798" y="1091"/>
                      <a:pt x="794" y="1096"/>
                      <a:pt x="794" y="1101"/>
                    </a:cubicBezTo>
                    <a:cubicBezTo>
                      <a:pt x="794" y="1303"/>
                      <a:pt x="794" y="1303"/>
                      <a:pt x="794" y="1303"/>
                    </a:cubicBezTo>
                    <a:cubicBezTo>
                      <a:pt x="794" y="1308"/>
                      <a:pt x="798" y="1313"/>
                      <a:pt x="804" y="1313"/>
                    </a:cubicBezTo>
                    <a:cubicBezTo>
                      <a:pt x="947" y="1313"/>
                      <a:pt x="947" y="1313"/>
                      <a:pt x="947" y="1313"/>
                    </a:cubicBezTo>
                    <a:cubicBezTo>
                      <a:pt x="950" y="1313"/>
                      <a:pt x="953" y="1310"/>
                      <a:pt x="953" y="1306"/>
                    </a:cubicBezTo>
                    <a:close/>
                    <a:moveTo>
                      <a:pt x="1138" y="1306"/>
                    </a:moveTo>
                    <a:cubicBezTo>
                      <a:pt x="1138" y="1098"/>
                      <a:pt x="1138" y="1098"/>
                      <a:pt x="1138" y="1098"/>
                    </a:cubicBezTo>
                    <a:cubicBezTo>
                      <a:pt x="1138" y="1094"/>
                      <a:pt x="1135" y="1091"/>
                      <a:pt x="1132" y="1091"/>
                    </a:cubicBezTo>
                    <a:cubicBezTo>
                      <a:pt x="989" y="1091"/>
                      <a:pt x="989" y="1091"/>
                      <a:pt x="989" y="1091"/>
                    </a:cubicBezTo>
                    <a:cubicBezTo>
                      <a:pt x="983" y="1091"/>
                      <a:pt x="979" y="1096"/>
                      <a:pt x="979" y="1101"/>
                    </a:cubicBezTo>
                    <a:cubicBezTo>
                      <a:pt x="979" y="1303"/>
                      <a:pt x="979" y="1303"/>
                      <a:pt x="979" y="1303"/>
                    </a:cubicBezTo>
                    <a:cubicBezTo>
                      <a:pt x="979" y="1308"/>
                      <a:pt x="983" y="1313"/>
                      <a:pt x="989" y="1313"/>
                    </a:cubicBezTo>
                    <a:cubicBezTo>
                      <a:pt x="1132" y="1313"/>
                      <a:pt x="1132" y="1313"/>
                      <a:pt x="1132" y="1313"/>
                    </a:cubicBezTo>
                    <a:cubicBezTo>
                      <a:pt x="1135" y="1313"/>
                      <a:pt x="1138" y="1310"/>
                      <a:pt x="1138" y="1306"/>
                    </a:cubicBezTo>
                    <a:close/>
                    <a:moveTo>
                      <a:pt x="909" y="587"/>
                    </a:moveTo>
                    <a:cubicBezTo>
                      <a:pt x="1023" y="587"/>
                      <a:pt x="1023" y="587"/>
                      <a:pt x="1023" y="587"/>
                    </a:cubicBezTo>
                    <a:cubicBezTo>
                      <a:pt x="1027" y="587"/>
                      <a:pt x="1030" y="584"/>
                      <a:pt x="1030" y="581"/>
                    </a:cubicBezTo>
                    <a:cubicBezTo>
                      <a:pt x="1030" y="419"/>
                      <a:pt x="1030" y="419"/>
                      <a:pt x="1030" y="419"/>
                    </a:cubicBezTo>
                    <a:cubicBezTo>
                      <a:pt x="1030" y="414"/>
                      <a:pt x="1025" y="409"/>
                      <a:pt x="1020" y="409"/>
                    </a:cubicBezTo>
                    <a:cubicBezTo>
                      <a:pt x="912" y="409"/>
                      <a:pt x="912" y="409"/>
                      <a:pt x="912" y="409"/>
                    </a:cubicBezTo>
                    <a:cubicBezTo>
                      <a:pt x="907" y="409"/>
                      <a:pt x="902" y="414"/>
                      <a:pt x="902" y="419"/>
                    </a:cubicBezTo>
                    <a:cubicBezTo>
                      <a:pt x="902" y="581"/>
                      <a:pt x="902" y="581"/>
                      <a:pt x="902" y="581"/>
                    </a:cubicBezTo>
                    <a:cubicBezTo>
                      <a:pt x="902" y="584"/>
                      <a:pt x="905" y="587"/>
                      <a:pt x="909" y="587"/>
                    </a:cubicBezTo>
                    <a:close/>
                    <a:moveTo>
                      <a:pt x="909" y="800"/>
                    </a:moveTo>
                    <a:cubicBezTo>
                      <a:pt x="1023" y="800"/>
                      <a:pt x="1023" y="800"/>
                      <a:pt x="1023" y="800"/>
                    </a:cubicBezTo>
                    <a:cubicBezTo>
                      <a:pt x="1027" y="800"/>
                      <a:pt x="1030" y="797"/>
                      <a:pt x="1030" y="794"/>
                    </a:cubicBezTo>
                    <a:cubicBezTo>
                      <a:pt x="1030" y="632"/>
                      <a:pt x="1030" y="632"/>
                      <a:pt x="1030" y="632"/>
                    </a:cubicBezTo>
                    <a:cubicBezTo>
                      <a:pt x="1030" y="626"/>
                      <a:pt x="1025" y="622"/>
                      <a:pt x="1020" y="622"/>
                    </a:cubicBezTo>
                    <a:cubicBezTo>
                      <a:pt x="912" y="622"/>
                      <a:pt x="912" y="622"/>
                      <a:pt x="912" y="622"/>
                    </a:cubicBezTo>
                    <a:cubicBezTo>
                      <a:pt x="907" y="622"/>
                      <a:pt x="902" y="626"/>
                      <a:pt x="902" y="632"/>
                    </a:cubicBezTo>
                    <a:cubicBezTo>
                      <a:pt x="902" y="794"/>
                      <a:pt x="902" y="794"/>
                      <a:pt x="902" y="794"/>
                    </a:cubicBezTo>
                    <a:cubicBezTo>
                      <a:pt x="902" y="797"/>
                      <a:pt x="905" y="800"/>
                      <a:pt x="909" y="800"/>
                    </a:cubicBezTo>
                    <a:close/>
                    <a:moveTo>
                      <a:pt x="735" y="587"/>
                    </a:moveTo>
                    <a:cubicBezTo>
                      <a:pt x="850" y="587"/>
                      <a:pt x="850" y="587"/>
                      <a:pt x="850" y="587"/>
                    </a:cubicBezTo>
                    <a:cubicBezTo>
                      <a:pt x="853" y="587"/>
                      <a:pt x="856" y="584"/>
                      <a:pt x="856" y="581"/>
                    </a:cubicBezTo>
                    <a:cubicBezTo>
                      <a:pt x="856" y="419"/>
                      <a:pt x="856" y="419"/>
                      <a:pt x="856" y="419"/>
                    </a:cubicBezTo>
                    <a:cubicBezTo>
                      <a:pt x="856" y="414"/>
                      <a:pt x="852" y="409"/>
                      <a:pt x="846" y="409"/>
                    </a:cubicBezTo>
                    <a:cubicBezTo>
                      <a:pt x="739" y="409"/>
                      <a:pt x="739" y="409"/>
                      <a:pt x="739" y="409"/>
                    </a:cubicBezTo>
                    <a:cubicBezTo>
                      <a:pt x="733" y="409"/>
                      <a:pt x="729" y="414"/>
                      <a:pt x="729" y="419"/>
                    </a:cubicBezTo>
                    <a:cubicBezTo>
                      <a:pt x="729" y="581"/>
                      <a:pt x="729" y="581"/>
                      <a:pt x="729" y="581"/>
                    </a:cubicBezTo>
                    <a:cubicBezTo>
                      <a:pt x="729" y="584"/>
                      <a:pt x="732" y="587"/>
                      <a:pt x="735" y="587"/>
                    </a:cubicBezTo>
                    <a:close/>
                    <a:moveTo>
                      <a:pt x="735" y="800"/>
                    </a:moveTo>
                    <a:cubicBezTo>
                      <a:pt x="850" y="800"/>
                      <a:pt x="850" y="800"/>
                      <a:pt x="850" y="800"/>
                    </a:cubicBezTo>
                    <a:cubicBezTo>
                      <a:pt x="853" y="800"/>
                      <a:pt x="856" y="797"/>
                      <a:pt x="856" y="794"/>
                    </a:cubicBezTo>
                    <a:cubicBezTo>
                      <a:pt x="856" y="632"/>
                      <a:pt x="856" y="632"/>
                      <a:pt x="856" y="632"/>
                    </a:cubicBezTo>
                    <a:cubicBezTo>
                      <a:pt x="856" y="626"/>
                      <a:pt x="852" y="622"/>
                      <a:pt x="846" y="622"/>
                    </a:cubicBezTo>
                    <a:cubicBezTo>
                      <a:pt x="739" y="622"/>
                      <a:pt x="739" y="622"/>
                      <a:pt x="739" y="622"/>
                    </a:cubicBezTo>
                    <a:cubicBezTo>
                      <a:pt x="733" y="622"/>
                      <a:pt x="729" y="626"/>
                      <a:pt x="729" y="632"/>
                    </a:cubicBezTo>
                    <a:cubicBezTo>
                      <a:pt x="729" y="794"/>
                      <a:pt x="729" y="794"/>
                      <a:pt x="729" y="794"/>
                    </a:cubicBezTo>
                    <a:cubicBezTo>
                      <a:pt x="729" y="797"/>
                      <a:pt x="732" y="800"/>
                      <a:pt x="735" y="800"/>
                    </a:cubicBezTo>
                    <a:close/>
                    <a:moveTo>
                      <a:pt x="1082" y="587"/>
                    </a:moveTo>
                    <a:cubicBezTo>
                      <a:pt x="1197" y="587"/>
                      <a:pt x="1197" y="587"/>
                      <a:pt x="1197" y="587"/>
                    </a:cubicBezTo>
                    <a:cubicBezTo>
                      <a:pt x="1200" y="587"/>
                      <a:pt x="1203" y="584"/>
                      <a:pt x="1203" y="581"/>
                    </a:cubicBezTo>
                    <a:cubicBezTo>
                      <a:pt x="1203" y="419"/>
                      <a:pt x="1203" y="419"/>
                      <a:pt x="1203" y="419"/>
                    </a:cubicBezTo>
                    <a:cubicBezTo>
                      <a:pt x="1203" y="414"/>
                      <a:pt x="1199" y="409"/>
                      <a:pt x="1193" y="409"/>
                    </a:cubicBezTo>
                    <a:cubicBezTo>
                      <a:pt x="1086" y="409"/>
                      <a:pt x="1086" y="409"/>
                      <a:pt x="1086" y="409"/>
                    </a:cubicBezTo>
                    <a:cubicBezTo>
                      <a:pt x="1080" y="409"/>
                      <a:pt x="1076" y="414"/>
                      <a:pt x="1076" y="419"/>
                    </a:cubicBezTo>
                    <a:cubicBezTo>
                      <a:pt x="1076" y="581"/>
                      <a:pt x="1076" y="581"/>
                      <a:pt x="1076" y="581"/>
                    </a:cubicBezTo>
                    <a:cubicBezTo>
                      <a:pt x="1076" y="584"/>
                      <a:pt x="1079" y="587"/>
                      <a:pt x="1082" y="587"/>
                    </a:cubicBezTo>
                    <a:close/>
                    <a:moveTo>
                      <a:pt x="1082" y="800"/>
                    </a:moveTo>
                    <a:cubicBezTo>
                      <a:pt x="1197" y="800"/>
                      <a:pt x="1197" y="800"/>
                      <a:pt x="1197" y="800"/>
                    </a:cubicBezTo>
                    <a:cubicBezTo>
                      <a:pt x="1200" y="800"/>
                      <a:pt x="1203" y="797"/>
                      <a:pt x="1203" y="794"/>
                    </a:cubicBezTo>
                    <a:cubicBezTo>
                      <a:pt x="1203" y="632"/>
                      <a:pt x="1203" y="632"/>
                      <a:pt x="1203" y="632"/>
                    </a:cubicBezTo>
                    <a:cubicBezTo>
                      <a:pt x="1203" y="626"/>
                      <a:pt x="1199" y="622"/>
                      <a:pt x="1193" y="622"/>
                    </a:cubicBezTo>
                    <a:cubicBezTo>
                      <a:pt x="1086" y="622"/>
                      <a:pt x="1086" y="622"/>
                      <a:pt x="1086" y="622"/>
                    </a:cubicBezTo>
                    <a:cubicBezTo>
                      <a:pt x="1080" y="622"/>
                      <a:pt x="1076" y="626"/>
                      <a:pt x="1076" y="632"/>
                    </a:cubicBezTo>
                    <a:cubicBezTo>
                      <a:pt x="1076" y="794"/>
                      <a:pt x="1076" y="794"/>
                      <a:pt x="1076" y="794"/>
                    </a:cubicBezTo>
                    <a:cubicBezTo>
                      <a:pt x="1076" y="797"/>
                      <a:pt x="1079" y="800"/>
                      <a:pt x="1082" y="800"/>
                    </a:cubicBezTo>
                    <a:close/>
                    <a:moveTo>
                      <a:pt x="909" y="1013"/>
                    </a:moveTo>
                    <a:cubicBezTo>
                      <a:pt x="1023" y="1013"/>
                      <a:pt x="1023" y="1013"/>
                      <a:pt x="1023" y="1013"/>
                    </a:cubicBezTo>
                    <a:cubicBezTo>
                      <a:pt x="1027" y="1013"/>
                      <a:pt x="1030" y="1010"/>
                      <a:pt x="1030" y="1007"/>
                    </a:cubicBezTo>
                    <a:cubicBezTo>
                      <a:pt x="1030" y="845"/>
                      <a:pt x="1030" y="845"/>
                      <a:pt x="1030" y="845"/>
                    </a:cubicBezTo>
                    <a:cubicBezTo>
                      <a:pt x="1030" y="839"/>
                      <a:pt x="1025" y="835"/>
                      <a:pt x="1020" y="835"/>
                    </a:cubicBezTo>
                    <a:cubicBezTo>
                      <a:pt x="912" y="835"/>
                      <a:pt x="912" y="835"/>
                      <a:pt x="912" y="835"/>
                    </a:cubicBezTo>
                    <a:cubicBezTo>
                      <a:pt x="907" y="835"/>
                      <a:pt x="902" y="839"/>
                      <a:pt x="902" y="845"/>
                    </a:cubicBezTo>
                    <a:cubicBezTo>
                      <a:pt x="902" y="1007"/>
                      <a:pt x="902" y="1007"/>
                      <a:pt x="902" y="1007"/>
                    </a:cubicBezTo>
                    <a:cubicBezTo>
                      <a:pt x="902" y="1010"/>
                      <a:pt x="905" y="1013"/>
                      <a:pt x="909" y="1013"/>
                    </a:cubicBezTo>
                    <a:close/>
                    <a:moveTo>
                      <a:pt x="735" y="1013"/>
                    </a:moveTo>
                    <a:cubicBezTo>
                      <a:pt x="850" y="1013"/>
                      <a:pt x="850" y="1013"/>
                      <a:pt x="850" y="1013"/>
                    </a:cubicBezTo>
                    <a:cubicBezTo>
                      <a:pt x="853" y="1013"/>
                      <a:pt x="856" y="1010"/>
                      <a:pt x="856" y="1007"/>
                    </a:cubicBezTo>
                    <a:cubicBezTo>
                      <a:pt x="856" y="845"/>
                      <a:pt x="856" y="845"/>
                      <a:pt x="856" y="845"/>
                    </a:cubicBezTo>
                    <a:cubicBezTo>
                      <a:pt x="856" y="839"/>
                      <a:pt x="852" y="835"/>
                      <a:pt x="846" y="835"/>
                    </a:cubicBezTo>
                    <a:cubicBezTo>
                      <a:pt x="739" y="835"/>
                      <a:pt x="739" y="835"/>
                      <a:pt x="739" y="835"/>
                    </a:cubicBezTo>
                    <a:cubicBezTo>
                      <a:pt x="733" y="835"/>
                      <a:pt x="729" y="839"/>
                      <a:pt x="729" y="845"/>
                    </a:cubicBezTo>
                    <a:cubicBezTo>
                      <a:pt x="729" y="1007"/>
                      <a:pt x="729" y="1007"/>
                      <a:pt x="729" y="1007"/>
                    </a:cubicBezTo>
                    <a:cubicBezTo>
                      <a:pt x="729" y="1010"/>
                      <a:pt x="732" y="1013"/>
                      <a:pt x="735" y="1013"/>
                    </a:cubicBezTo>
                    <a:close/>
                    <a:moveTo>
                      <a:pt x="1082" y="1013"/>
                    </a:moveTo>
                    <a:cubicBezTo>
                      <a:pt x="1197" y="1013"/>
                      <a:pt x="1197" y="1013"/>
                      <a:pt x="1197" y="1013"/>
                    </a:cubicBezTo>
                    <a:cubicBezTo>
                      <a:pt x="1200" y="1013"/>
                      <a:pt x="1203" y="1010"/>
                      <a:pt x="1203" y="1007"/>
                    </a:cubicBezTo>
                    <a:cubicBezTo>
                      <a:pt x="1203" y="845"/>
                      <a:pt x="1203" y="845"/>
                      <a:pt x="1203" y="845"/>
                    </a:cubicBezTo>
                    <a:cubicBezTo>
                      <a:pt x="1203" y="839"/>
                      <a:pt x="1199" y="835"/>
                      <a:pt x="1193" y="835"/>
                    </a:cubicBezTo>
                    <a:cubicBezTo>
                      <a:pt x="1086" y="835"/>
                      <a:pt x="1086" y="835"/>
                      <a:pt x="1086" y="835"/>
                    </a:cubicBezTo>
                    <a:cubicBezTo>
                      <a:pt x="1080" y="835"/>
                      <a:pt x="1076" y="839"/>
                      <a:pt x="1076" y="845"/>
                    </a:cubicBezTo>
                    <a:cubicBezTo>
                      <a:pt x="1076" y="1007"/>
                      <a:pt x="1076" y="1007"/>
                      <a:pt x="1076" y="1007"/>
                    </a:cubicBezTo>
                    <a:cubicBezTo>
                      <a:pt x="1076" y="1010"/>
                      <a:pt x="1079" y="1013"/>
                      <a:pt x="1082" y="10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12" name="Freeform 18">
                <a:extLst>
                  <a:ext uri="{FF2B5EF4-FFF2-40B4-BE49-F238E27FC236}">
                    <a16:creationId xmlns:a16="http://schemas.microsoft.com/office/drawing/2014/main" id="{B46B5745-9917-4ACB-851E-887565901D1B}"/>
                  </a:ext>
                </a:extLst>
              </p:cNvPr>
              <p:cNvSpPr>
                <a:spLocks noEditPoints="1"/>
              </p:cNvSpPr>
              <p:nvPr/>
            </p:nvSpPr>
            <p:spPr bwMode="auto">
              <a:xfrm>
                <a:off x="5489448" y="2741032"/>
                <a:ext cx="1211475" cy="1375937"/>
              </a:xfrm>
              <a:custGeom>
                <a:avLst/>
                <a:gdLst>
                  <a:gd name="T0" fmla="*/ 46 w 1697"/>
                  <a:gd name="T1" fmla="*/ 787 h 1928"/>
                  <a:gd name="T2" fmla="*/ 20 w 1697"/>
                  <a:gd name="T3" fmla="*/ 804 h 1928"/>
                  <a:gd name="T4" fmla="*/ 303 w 1697"/>
                  <a:gd name="T5" fmla="*/ 293 h 1928"/>
                  <a:gd name="T6" fmla="*/ 773 w 1697"/>
                  <a:gd name="T7" fmla="*/ 39 h 1928"/>
                  <a:gd name="T8" fmla="*/ 804 w 1697"/>
                  <a:gd name="T9" fmla="*/ 9 h 1928"/>
                  <a:gd name="T10" fmla="*/ 901 w 1697"/>
                  <a:gd name="T11" fmla="*/ 139 h 1928"/>
                  <a:gd name="T12" fmla="*/ 786 w 1697"/>
                  <a:gd name="T13" fmla="*/ 241 h 1928"/>
                  <a:gd name="T14" fmla="*/ 771 w 1697"/>
                  <a:gd name="T15" fmla="*/ 204 h 1928"/>
                  <a:gd name="T16" fmla="*/ 1285 w 1697"/>
                  <a:gd name="T17" fmla="*/ 1557 h 1928"/>
                  <a:gd name="T18" fmla="*/ 1271 w 1697"/>
                  <a:gd name="T19" fmla="*/ 1491 h 1928"/>
                  <a:gd name="T20" fmla="*/ 1230 w 1697"/>
                  <a:gd name="T21" fmla="*/ 1472 h 1928"/>
                  <a:gd name="T22" fmla="*/ 482 w 1697"/>
                  <a:gd name="T23" fmla="*/ 1458 h 1928"/>
                  <a:gd name="T24" fmla="*/ 468 w 1697"/>
                  <a:gd name="T25" fmla="*/ 1491 h 1928"/>
                  <a:gd name="T26" fmla="*/ 413 w 1697"/>
                  <a:gd name="T27" fmla="*/ 1504 h 1928"/>
                  <a:gd name="T28" fmla="*/ 427 w 1697"/>
                  <a:gd name="T29" fmla="*/ 1571 h 1928"/>
                  <a:gd name="T30" fmla="*/ 1285 w 1697"/>
                  <a:gd name="T31" fmla="*/ 1557 h 1928"/>
                  <a:gd name="T32" fmla="*/ 1131 w 1697"/>
                  <a:gd name="T33" fmla="*/ 339 h 1928"/>
                  <a:gd name="T34" fmla="*/ 1179 w 1697"/>
                  <a:gd name="T35" fmla="*/ 392 h 1928"/>
                  <a:gd name="T36" fmla="*/ 1233 w 1697"/>
                  <a:gd name="T37" fmla="*/ 414 h 1928"/>
                  <a:gd name="T38" fmla="*/ 1212 w 1697"/>
                  <a:gd name="T39" fmla="*/ 477 h 1928"/>
                  <a:gd name="T40" fmla="*/ 1168 w 1697"/>
                  <a:gd name="T41" fmla="*/ 1430 h 1928"/>
                  <a:gd name="T42" fmla="*/ 1179 w 1697"/>
                  <a:gd name="T43" fmla="*/ 436 h 1928"/>
                  <a:gd name="T44" fmla="*/ 530 w 1697"/>
                  <a:gd name="T45" fmla="*/ 455 h 1928"/>
                  <a:gd name="T46" fmla="*/ 486 w 1697"/>
                  <a:gd name="T47" fmla="*/ 1430 h 1928"/>
                  <a:gd name="T48" fmla="*/ 465 w 1697"/>
                  <a:gd name="T49" fmla="*/ 455 h 1928"/>
                  <a:gd name="T50" fmla="*/ 487 w 1697"/>
                  <a:gd name="T51" fmla="*/ 392 h 1928"/>
                  <a:gd name="T52" fmla="*/ 549 w 1697"/>
                  <a:gd name="T53" fmla="*/ 348 h 1928"/>
                  <a:gd name="T54" fmla="*/ 572 w 1697"/>
                  <a:gd name="T55" fmla="*/ 392 h 1928"/>
                  <a:gd name="T56" fmla="*/ 1119 w 1697"/>
                  <a:gd name="T57" fmla="*/ 383 h 1928"/>
                  <a:gd name="T58" fmla="*/ 572 w 1697"/>
                  <a:gd name="T59" fmla="*/ 392 h 1928"/>
                  <a:gd name="T60" fmla="*/ 1651 w 1697"/>
                  <a:gd name="T61" fmla="*/ 1143 h 1928"/>
                  <a:gd name="T62" fmla="*/ 926 w 1697"/>
                  <a:gd name="T63" fmla="*/ 1727 h 1928"/>
                  <a:gd name="T64" fmla="*/ 896 w 1697"/>
                  <a:gd name="T65" fmla="*/ 1695 h 1928"/>
                  <a:gd name="T66" fmla="*/ 796 w 1697"/>
                  <a:gd name="T67" fmla="*/ 1823 h 1928"/>
                  <a:gd name="T68" fmla="*/ 908 w 1697"/>
                  <a:gd name="T69" fmla="*/ 1928 h 1928"/>
                  <a:gd name="T70" fmla="*/ 924 w 1697"/>
                  <a:gd name="T71" fmla="*/ 1891 h 1928"/>
                  <a:gd name="T72" fmla="*/ 1394 w 1697"/>
                  <a:gd name="T73" fmla="*/ 1637 h 1928"/>
                  <a:gd name="T74" fmla="*/ 1677 w 1697"/>
                  <a:gd name="T75" fmla="*/ 1126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7" h="1928">
                    <a:moveTo>
                      <a:pt x="832" y="144"/>
                    </a:moveTo>
                    <a:cubicBezTo>
                      <a:pt x="457" y="151"/>
                      <a:pt x="127" y="419"/>
                      <a:pt x="46" y="787"/>
                    </a:cubicBezTo>
                    <a:cubicBezTo>
                      <a:pt x="44" y="798"/>
                      <a:pt x="35" y="805"/>
                      <a:pt x="25" y="805"/>
                    </a:cubicBezTo>
                    <a:cubicBezTo>
                      <a:pt x="23" y="805"/>
                      <a:pt x="21" y="804"/>
                      <a:pt x="20" y="804"/>
                    </a:cubicBezTo>
                    <a:cubicBezTo>
                      <a:pt x="8" y="801"/>
                      <a:pt x="0" y="790"/>
                      <a:pt x="3" y="778"/>
                    </a:cubicBezTo>
                    <a:cubicBezTo>
                      <a:pt x="45" y="588"/>
                      <a:pt x="151" y="416"/>
                      <a:pt x="303" y="293"/>
                    </a:cubicBezTo>
                    <a:cubicBezTo>
                      <a:pt x="452" y="172"/>
                      <a:pt x="639" y="103"/>
                      <a:pt x="832" y="100"/>
                    </a:cubicBezTo>
                    <a:cubicBezTo>
                      <a:pt x="773" y="39"/>
                      <a:pt x="773" y="39"/>
                      <a:pt x="773" y="39"/>
                    </a:cubicBezTo>
                    <a:cubicBezTo>
                      <a:pt x="764" y="31"/>
                      <a:pt x="765" y="17"/>
                      <a:pt x="773" y="8"/>
                    </a:cubicBezTo>
                    <a:cubicBezTo>
                      <a:pt x="782" y="0"/>
                      <a:pt x="796" y="0"/>
                      <a:pt x="804" y="9"/>
                    </a:cubicBezTo>
                    <a:cubicBezTo>
                      <a:pt x="901" y="108"/>
                      <a:pt x="901" y="108"/>
                      <a:pt x="901" y="108"/>
                    </a:cubicBezTo>
                    <a:cubicBezTo>
                      <a:pt x="909" y="116"/>
                      <a:pt x="909" y="130"/>
                      <a:pt x="901" y="139"/>
                    </a:cubicBezTo>
                    <a:cubicBezTo>
                      <a:pt x="801" y="235"/>
                      <a:pt x="801" y="235"/>
                      <a:pt x="801" y="235"/>
                    </a:cubicBezTo>
                    <a:cubicBezTo>
                      <a:pt x="797" y="239"/>
                      <a:pt x="792" y="241"/>
                      <a:pt x="786" y="241"/>
                    </a:cubicBezTo>
                    <a:cubicBezTo>
                      <a:pt x="780" y="241"/>
                      <a:pt x="775" y="239"/>
                      <a:pt x="770" y="235"/>
                    </a:cubicBezTo>
                    <a:cubicBezTo>
                      <a:pt x="762" y="226"/>
                      <a:pt x="762" y="212"/>
                      <a:pt x="771" y="204"/>
                    </a:cubicBezTo>
                    <a:lnTo>
                      <a:pt x="832" y="144"/>
                    </a:lnTo>
                    <a:close/>
                    <a:moveTo>
                      <a:pt x="1285" y="1557"/>
                    </a:moveTo>
                    <a:cubicBezTo>
                      <a:pt x="1285" y="1504"/>
                      <a:pt x="1285" y="1504"/>
                      <a:pt x="1285" y="1504"/>
                    </a:cubicBezTo>
                    <a:cubicBezTo>
                      <a:pt x="1285" y="1497"/>
                      <a:pt x="1279" y="1491"/>
                      <a:pt x="1271" y="1491"/>
                    </a:cubicBezTo>
                    <a:cubicBezTo>
                      <a:pt x="1230" y="1491"/>
                      <a:pt x="1230" y="1491"/>
                      <a:pt x="1230" y="1491"/>
                    </a:cubicBezTo>
                    <a:cubicBezTo>
                      <a:pt x="1230" y="1472"/>
                      <a:pt x="1230" y="1472"/>
                      <a:pt x="1230" y="1472"/>
                    </a:cubicBezTo>
                    <a:cubicBezTo>
                      <a:pt x="1230" y="1464"/>
                      <a:pt x="1224" y="1458"/>
                      <a:pt x="1216" y="1458"/>
                    </a:cubicBezTo>
                    <a:cubicBezTo>
                      <a:pt x="482" y="1458"/>
                      <a:pt x="482" y="1458"/>
                      <a:pt x="482" y="1458"/>
                    </a:cubicBezTo>
                    <a:cubicBezTo>
                      <a:pt x="474" y="1458"/>
                      <a:pt x="468" y="1464"/>
                      <a:pt x="468" y="1472"/>
                    </a:cubicBezTo>
                    <a:cubicBezTo>
                      <a:pt x="468" y="1491"/>
                      <a:pt x="468" y="1491"/>
                      <a:pt x="468" y="1491"/>
                    </a:cubicBezTo>
                    <a:cubicBezTo>
                      <a:pt x="427" y="1491"/>
                      <a:pt x="427" y="1491"/>
                      <a:pt x="427" y="1491"/>
                    </a:cubicBezTo>
                    <a:cubicBezTo>
                      <a:pt x="419" y="1491"/>
                      <a:pt x="413" y="1497"/>
                      <a:pt x="413" y="1504"/>
                    </a:cubicBezTo>
                    <a:cubicBezTo>
                      <a:pt x="413" y="1557"/>
                      <a:pt x="413" y="1557"/>
                      <a:pt x="413" y="1557"/>
                    </a:cubicBezTo>
                    <a:cubicBezTo>
                      <a:pt x="413" y="1565"/>
                      <a:pt x="419" y="1571"/>
                      <a:pt x="427" y="1571"/>
                    </a:cubicBezTo>
                    <a:cubicBezTo>
                      <a:pt x="1271" y="1571"/>
                      <a:pt x="1271" y="1571"/>
                      <a:pt x="1271" y="1571"/>
                    </a:cubicBezTo>
                    <a:cubicBezTo>
                      <a:pt x="1279" y="1571"/>
                      <a:pt x="1285" y="1565"/>
                      <a:pt x="1285" y="1557"/>
                    </a:cubicBezTo>
                    <a:close/>
                    <a:moveTo>
                      <a:pt x="567" y="339"/>
                    </a:moveTo>
                    <a:cubicBezTo>
                      <a:pt x="1131" y="339"/>
                      <a:pt x="1131" y="339"/>
                      <a:pt x="1131" y="339"/>
                    </a:cubicBezTo>
                    <a:cubicBezTo>
                      <a:pt x="1138" y="339"/>
                      <a:pt x="1145" y="342"/>
                      <a:pt x="1149" y="348"/>
                    </a:cubicBezTo>
                    <a:cubicBezTo>
                      <a:pt x="1179" y="392"/>
                      <a:pt x="1179" y="392"/>
                      <a:pt x="1179" y="392"/>
                    </a:cubicBezTo>
                    <a:cubicBezTo>
                      <a:pt x="1211" y="392"/>
                      <a:pt x="1211" y="392"/>
                      <a:pt x="1211" y="392"/>
                    </a:cubicBezTo>
                    <a:cubicBezTo>
                      <a:pt x="1223" y="392"/>
                      <a:pt x="1233" y="402"/>
                      <a:pt x="1233" y="414"/>
                    </a:cubicBezTo>
                    <a:cubicBezTo>
                      <a:pt x="1233" y="455"/>
                      <a:pt x="1233" y="455"/>
                      <a:pt x="1233" y="455"/>
                    </a:cubicBezTo>
                    <a:cubicBezTo>
                      <a:pt x="1233" y="467"/>
                      <a:pt x="1223" y="477"/>
                      <a:pt x="1212" y="477"/>
                    </a:cubicBezTo>
                    <a:cubicBezTo>
                      <a:pt x="1212" y="1430"/>
                      <a:pt x="1212" y="1430"/>
                      <a:pt x="1212" y="1430"/>
                    </a:cubicBezTo>
                    <a:cubicBezTo>
                      <a:pt x="1168" y="1430"/>
                      <a:pt x="1168" y="1430"/>
                      <a:pt x="1168" y="1430"/>
                    </a:cubicBezTo>
                    <a:cubicBezTo>
                      <a:pt x="1168" y="455"/>
                      <a:pt x="1168" y="455"/>
                      <a:pt x="1168" y="455"/>
                    </a:cubicBezTo>
                    <a:cubicBezTo>
                      <a:pt x="1168" y="447"/>
                      <a:pt x="1172" y="440"/>
                      <a:pt x="1179" y="436"/>
                    </a:cubicBezTo>
                    <a:cubicBezTo>
                      <a:pt x="519" y="436"/>
                      <a:pt x="519" y="436"/>
                      <a:pt x="519" y="436"/>
                    </a:cubicBezTo>
                    <a:cubicBezTo>
                      <a:pt x="526" y="440"/>
                      <a:pt x="530" y="447"/>
                      <a:pt x="530" y="455"/>
                    </a:cubicBezTo>
                    <a:cubicBezTo>
                      <a:pt x="530" y="1430"/>
                      <a:pt x="530" y="1430"/>
                      <a:pt x="530" y="1430"/>
                    </a:cubicBezTo>
                    <a:cubicBezTo>
                      <a:pt x="486" y="1430"/>
                      <a:pt x="486" y="1430"/>
                      <a:pt x="486" y="1430"/>
                    </a:cubicBezTo>
                    <a:cubicBezTo>
                      <a:pt x="486" y="477"/>
                      <a:pt x="486" y="477"/>
                      <a:pt x="486" y="477"/>
                    </a:cubicBezTo>
                    <a:cubicBezTo>
                      <a:pt x="475" y="477"/>
                      <a:pt x="465" y="467"/>
                      <a:pt x="465" y="455"/>
                    </a:cubicBezTo>
                    <a:cubicBezTo>
                      <a:pt x="465" y="414"/>
                      <a:pt x="465" y="414"/>
                      <a:pt x="465" y="414"/>
                    </a:cubicBezTo>
                    <a:cubicBezTo>
                      <a:pt x="465" y="402"/>
                      <a:pt x="475" y="392"/>
                      <a:pt x="487" y="392"/>
                    </a:cubicBezTo>
                    <a:cubicBezTo>
                      <a:pt x="519" y="392"/>
                      <a:pt x="519" y="392"/>
                      <a:pt x="519" y="392"/>
                    </a:cubicBezTo>
                    <a:cubicBezTo>
                      <a:pt x="549" y="348"/>
                      <a:pt x="549" y="348"/>
                      <a:pt x="549" y="348"/>
                    </a:cubicBezTo>
                    <a:cubicBezTo>
                      <a:pt x="553" y="342"/>
                      <a:pt x="560" y="339"/>
                      <a:pt x="567" y="339"/>
                    </a:cubicBezTo>
                    <a:close/>
                    <a:moveTo>
                      <a:pt x="572" y="392"/>
                    </a:moveTo>
                    <a:cubicBezTo>
                      <a:pt x="1126" y="392"/>
                      <a:pt x="1126" y="392"/>
                      <a:pt x="1126" y="392"/>
                    </a:cubicBezTo>
                    <a:cubicBezTo>
                      <a:pt x="1119" y="383"/>
                      <a:pt x="1119" y="383"/>
                      <a:pt x="1119" y="383"/>
                    </a:cubicBezTo>
                    <a:cubicBezTo>
                      <a:pt x="579" y="383"/>
                      <a:pt x="579" y="383"/>
                      <a:pt x="579" y="383"/>
                    </a:cubicBezTo>
                    <a:lnTo>
                      <a:pt x="572" y="392"/>
                    </a:lnTo>
                    <a:close/>
                    <a:moveTo>
                      <a:pt x="1677" y="1126"/>
                    </a:moveTo>
                    <a:cubicBezTo>
                      <a:pt x="1665" y="1124"/>
                      <a:pt x="1654" y="1131"/>
                      <a:pt x="1651" y="1143"/>
                    </a:cubicBezTo>
                    <a:cubicBezTo>
                      <a:pt x="1570" y="1511"/>
                      <a:pt x="1240" y="1779"/>
                      <a:pt x="864" y="1787"/>
                    </a:cubicBezTo>
                    <a:cubicBezTo>
                      <a:pt x="926" y="1727"/>
                      <a:pt x="926" y="1727"/>
                      <a:pt x="926" y="1727"/>
                    </a:cubicBezTo>
                    <a:cubicBezTo>
                      <a:pt x="935" y="1718"/>
                      <a:pt x="935" y="1704"/>
                      <a:pt x="927" y="1695"/>
                    </a:cubicBezTo>
                    <a:cubicBezTo>
                      <a:pt x="918" y="1687"/>
                      <a:pt x="904" y="1687"/>
                      <a:pt x="896" y="1695"/>
                    </a:cubicBezTo>
                    <a:cubicBezTo>
                      <a:pt x="796" y="1792"/>
                      <a:pt x="796" y="1792"/>
                      <a:pt x="796" y="1792"/>
                    </a:cubicBezTo>
                    <a:cubicBezTo>
                      <a:pt x="788" y="1800"/>
                      <a:pt x="788" y="1814"/>
                      <a:pt x="796" y="1823"/>
                    </a:cubicBezTo>
                    <a:cubicBezTo>
                      <a:pt x="893" y="1922"/>
                      <a:pt x="893" y="1922"/>
                      <a:pt x="893" y="1922"/>
                    </a:cubicBezTo>
                    <a:cubicBezTo>
                      <a:pt x="897" y="1926"/>
                      <a:pt x="903" y="1928"/>
                      <a:pt x="908" y="1928"/>
                    </a:cubicBezTo>
                    <a:cubicBezTo>
                      <a:pt x="914" y="1928"/>
                      <a:pt x="919" y="1926"/>
                      <a:pt x="924" y="1922"/>
                    </a:cubicBezTo>
                    <a:cubicBezTo>
                      <a:pt x="932" y="1914"/>
                      <a:pt x="933" y="1900"/>
                      <a:pt x="924" y="1891"/>
                    </a:cubicBezTo>
                    <a:cubicBezTo>
                      <a:pt x="865" y="1831"/>
                      <a:pt x="865" y="1831"/>
                      <a:pt x="865" y="1831"/>
                    </a:cubicBezTo>
                    <a:cubicBezTo>
                      <a:pt x="1058" y="1827"/>
                      <a:pt x="1245" y="1759"/>
                      <a:pt x="1394" y="1637"/>
                    </a:cubicBezTo>
                    <a:cubicBezTo>
                      <a:pt x="1546" y="1514"/>
                      <a:pt x="1652" y="1342"/>
                      <a:pt x="1694" y="1153"/>
                    </a:cubicBezTo>
                    <a:cubicBezTo>
                      <a:pt x="1697" y="1141"/>
                      <a:pt x="1689" y="1129"/>
                      <a:pt x="1677" y="11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grpSp>
        <p:nvGrpSpPr>
          <p:cNvPr id="113" name="Group 112">
            <a:extLst>
              <a:ext uri="{FF2B5EF4-FFF2-40B4-BE49-F238E27FC236}">
                <a16:creationId xmlns:a16="http://schemas.microsoft.com/office/drawing/2014/main" id="{A02C110D-ABD7-46C5-AC12-169D78CF99E3}"/>
              </a:ext>
            </a:extLst>
          </p:cNvPr>
          <p:cNvGrpSpPr>
            <a:grpSpLocks noChangeAspect="1"/>
          </p:cNvGrpSpPr>
          <p:nvPr/>
        </p:nvGrpSpPr>
        <p:grpSpPr>
          <a:xfrm>
            <a:off x="358361" y="1798697"/>
            <a:ext cx="241472" cy="241240"/>
            <a:chOff x="6464300" y="2606675"/>
            <a:chExt cx="1646238" cy="1644650"/>
          </a:xfrm>
        </p:grpSpPr>
        <p:sp>
          <p:nvSpPr>
            <p:cNvPr id="114" name="AutoShape 3">
              <a:extLst>
                <a:ext uri="{FF2B5EF4-FFF2-40B4-BE49-F238E27FC236}">
                  <a16:creationId xmlns:a16="http://schemas.microsoft.com/office/drawing/2014/main" id="{B3DBA22F-389F-43A6-B064-F7C37414E72D}"/>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860" tIns="11430" rIns="22860" bIns="11430" numCol="1" anchor="t" anchorCtr="0" compatLnSpc="1">
              <a:prstTxWarp prst="textNoShape">
                <a:avLst/>
              </a:prstTxWarp>
            </a:bodyPr>
            <a:lstStyle/>
            <a:p>
              <a:endParaRPr lang="en-US" dirty="0"/>
            </a:p>
          </p:txBody>
        </p:sp>
        <p:grpSp>
          <p:nvGrpSpPr>
            <p:cNvPr id="115" name="Group 114">
              <a:extLst>
                <a:ext uri="{FF2B5EF4-FFF2-40B4-BE49-F238E27FC236}">
                  <a16:creationId xmlns:a16="http://schemas.microsoft.com/office/drawing/2014/main" id="{1AA33E02-BCBB-4820-B8A1-F0147E8C2934}"/>
                </a:ext>
              </a:extLst>
            </p:cNvPr>
            <p:cNvGrpSpPr/>
            <p:nvPr/>
          </p:nvGrpSpPr>
          <p:grpSpPr>
            <a:xfrm>
              <a:off x="6634163" y="2962275"/>
              <a:ext cx="1304925" cy="931863"/>
              <a:chOff x="6634163" y="2962275"/>
              <a:chExt cx="1304925" cy="931863"/>
            </a:xfrm>
          </p:grpSpPr>
          <p:sp>
            <p:nvSpPr>
              <p:cNvPr id="116" name="Freeform 10">
                <a:extLst>
                  <a:ext uri="{FF2B5EF4-FFF2-40B4-BE49-F238E27FC236}">
                    <a16:creationId xmlns:a16="http://schemas.microsoft.com/office/drawing/2014/main" id="{15366D22-AA16-4EDF-B9D8-5C464A5D530B}"/>
                  </a:ext>
                </a:extLst>
              </p:cNvPr>
              <p:cNvSpPr>
                <a:spLocks/>
              </p:cNvSpPr>
              <p:nvPr/>
            </p:nvSpPr>
            <p:spPr bwMode="auto">
              <a:xfrm>
                <a:off x="6634163" y="2962275"/>
                <a:ext cx="1304925" cy="931863"/>
              </a:xfrm>
              <a:custGeom>
                <a:avLst/>
                <a:gdLst>
                  <a:gd name="connsiteX0" fmla="*/ 844550 w 1304925"/>
                  <a:gd name="connsiteY0" fmla="*/ 827088 h 931863"/>
                  <a:gd name="connsiteX1" fmla="*/ 876300 w 1304925"/>
                  <a:gd name="connsiteY1" fmla="*/ 827088 h 931863"/>
                  <a:gd name="connsiteX2" fmla="*/ 876300 w 1304925"/>
                  <a:gd name="connsiteY2" fmla="*/ 855766 h 931863"/>
                  <a:gd name="connsiteX3" fmla="*/ 860425 w 1304925"/>
                  <a:gd name="connsiteY3" fmla="*/ 871538 h 931863"/>
                  <a:gd name="connsiteX4" fmla="*/ 844550 w 1304925"/>
                  <a:gd name="connsiteY4" fmla="*/ 855766 h 931863"/>
                  <a:gd name="connsiteX5" fmla="*/ 844550 w 1304925"/>
                  <a:gd name="connsiteY5" fmla="*/ 827088 h 931863"/>
                  <a:gd name="connsiteX6" fmla="*/ 636587 w 1304925"/>
                  <a:gd name="connsiteY6" fmla="*/ 827088 h 931863"/>
                  <a:gd name="connsiteX7" fmla="*/ 668337 w 1304925"/>
                  <a:gd name="connsiteY7" fmla="*/ 827088 h 931863"/>
                  <a:gd name="connsiteX8" fmla="*/ 668337 w 1304925"/>
                  <a:gd name="connsiteY8" fmla="*/ 855766 h 931863"/>
                  <a:gd name="connsiteX9" fmla="*/ 652462 w 1304925"/>
                  <a:gd name="connsiteY9" fmla="*/ 871538 h 931863"/>
                  <a:gd name="connsiteX10" fmla="*/ 636587 w 1304925"/>
                  <a:gd name="connsiteY10" fmla="*/ 855766 h 931863"/>
                  <a:gd name="connsiteX11" fmla="*/ 636587 w 1304925"/>
                  <a:gd name="connsiteY11" fmla="*/ 827088 h 931863"/>
                  <a:gd name="connsiteX12" fmla="*/ 430212 w 1304925"/>
                  <a:gd name="connsiteY12" fmla="*/ 827088 h 931863"/>
                  <a:gd name="connsiteX13" fmla="*/ 460375 w 1304925"/>
                  <a:gd name="connsiteY13" fmla="*/ 827088 h 931863"/>
                  <a:gd name="connsiteX14" fmla="*/ 460375 w 1304925"/>
                  <a:gd name="connsiteY14" fmla="*/ 855766 h 931863"/>
                  <a:gd name="connsiteX15" fmla="*/ 445294 w 1304925"/>
                  <a:gd name="connsiteY15" fmla="*/ 871538 h 931863"/>
                  <a:gd name="connsiteX16" fmla="*/ 430212 w 1304925"/>
                  <a:gd name="connsiteY16" fmla="*/ 855766 h 931863"/>
                  <a:gd name="connsiteX17" fmla="*/ 430212 w 1304925"/>
                  <a:gd name="connsiteY17" fmla="*/ 827088 h 931863"/>
                  <a:gd name="connsiteX18" fmla="*/ 844550 w 1304925"/>
                  <a:gd name="connsiteY18" fmla="*/ 636588 h 931863"/>
                  <a:gd name="connsiteX19" fmla="*/ 876300 w 1304925"/>
                  <a:gd name="connsiteY19" fmla="*/ 636588 h 931863"/>
                  <a:gd name="connsiteX20" fmla="*/ 876300 w 1304925"/>
                  <a:gd name="connsiteY20" fmla="*/ 684213 h 931863"/>
                  <a:gd name="connsiteX21" fmla="*/ 844550 w 1304925"/>
                  <a:gd name="connsiteY21" fmla="*/ 684213 h 931863"/>
                  <a:gd name="connsiteX22" fmla="*/ 636587 w 1304925"/>
                  <a:gd name="connsiteY22" fmla="*/ 636588 h 931863"/>
                  <a:gd name="connsiteX23" fmla="*/ 668337 w 1304925"/>
                  <a:gd name="connsiteY23" fmla="*/ 636588 h 931863"/>
                  <a:gd name="connsiteX24" fmla="*/ 668337 w 1304925"/>
                  <a:gd name="connsiteY24" fmla="*/ 684213 h 931863"/>
                  <a:gd name="connsiteX25" fmla="*/ 636587 w 1304925"/>
                  <a:gd name="connsiteY25" fmla="*/ 684213 h 931863"/>
                  <a:gd name="connsiteX26" fmla="*/ 636587 w 1304925"/>
                  <a:gd name="connsiteY26" fmla="*/ 449263 h 931863"/>
                  <a:gd name="connsiteX27" fmla="*/ 668337 w 1304925"/>
                  <a:gd name="connsiteY27" fmla="*/ 449263 h 931863"/>
                  <a:gd name="connsiteX28" fmla="*/ 668337 w 1304925"/>
                  <a:gd name="connsiteY28" fmla="*/ 495301 h 931863"/>
                  <a:gd name="connsiteX29" fmla="*/ 636587 w 1304925"/>
                  <a:gd name="connsiteY29" fmla="*/ 495301 h 931863"/>
                  <a:gd name="connsiteX30" fmla="*/ 430212 w 1304925"/>
                  <a:gd name="connsiteY30" fmla="*/ 449263 h 931863"/>
                  <a:gd name="connsiteX31" fmla="*/ 460375 w 1304925"/>
                  <a:gd name="connsiteY31" fmla="*/ 449263 h 931863"/>
                  <a:gd name="connsiteX32" fmla="*/ 460375 w 1304925"/>
                  <a:gd name="connsiteY32" fmla="*/ 684213 h 931863"/>
                  <a:gd name="connsiteX33" fmla="*/ 430212 w 1304925"/>
                  <a:gd name="connsiteY33" fmla="*/ 684213 h 931863"/>
                  <a:gd name="connsiteX34" fmla="*/ 222250 w 1304925"/>
                  <a:gd name="connsiteY34" fmla="*/ 449263 h 931863"/>
                  <a:gd name="connsiteX35" fmla="*/ 254000 w 1304925"/>
                  <a:gd name="connsiteY35" fmla="*/ 449263 h 931863"/>
                  <a:gd name="connsiteX36" fmla="*/ 254000 w 1304925"/>
                  <a:gd name="connsiteY36" fmla="*/ 855819 h 931863"/>
                  <a:gd name="connsiteX37" fmla="*/ 238125 w 1304925"/>
                  <a:gd name="connsiteY37" fmla="*/ 871538 h 931863"/>
                  <a:gd name="connsiteX38" fmla="*/ 222250 w 1304925"/>
                  <a:gd name="connsiteY38" fmla="*/ 855819 h 931863"/>
                  <a:gd name="connsiteX39" fmla="*/ 222250 w 1304925"/>
                  <a:gd name="connsiteY39" fmla="*/ 449263 h 931863"/>
                  <a:gd name="connsiteX40" fmla="*/ 430212 w 1304925"/>
                  <a:gd name="connsiteY40" fmla="*/ 258763 h 931863"/>
                  <a:gd name="connsiteX41" fmla="*/ 460375 w 1304925"/>
                  <a:gd name="connsiteY41" fmla="*/ 258763 h 931863"/>
                  <a:gd name="connsiteX42" fmla="*/ 460375 w 1304925"/>
                  <a:gd name="connsiteY42" fmla="*/ 306388 h 931863"/>
                  <a:gd name="connsiteX43" fmla="*/ 430212 w 1304925"/>
                  <a:gd name="connsiteY43" fmla="*/ 306388 h 931863"/>
                  <a:gd name="connsiteX44" fmla="*/ 222250 w 1304925"/>
                  <a:gd name="connsiteY44" fmla="*/ 258763 h 931863"/>
                  <a:gd name="connsiteX45" fmla="*/ 254000 w 1304925"/>
                  <a:gd name="connsiteY45" fmla="*/ 258763 h 931863"/>
                  <a:gd name="connsiteX46" fmla="*/ 254000 w 1304925"/>
                  <a:gd name="connsiteY46" fmla="*/ 306388 h 931863"/>
                  <a:gd name="connsiteX47" fmla="*/ 222250 w 1304925"/>
                  <a:gd name="connsiteY47" fmla="*/ 306388 h 931863"/>
                  <a:gd name="connsiteX48" fmla="*/ 1066800 w 1304925"/>
                  <a:gd name="connsiteY48" fmla="*/ 61913 h 931863"/>
                  <a:gd name="connsiteX49" fmla="*/ 1082675 w 1304925"/>
                  <a:gd name="connsiteY49" fmla="*/ 77620 h 931863"/>
                  <a:gd name="connsiteX50" fmla="*/ 1082675 w 1304925"/>
                  <a:gd name="connsiteY50" fmla="*/ 855831 h 931863"/>
                  <a:gd name="connsiteX51" fmla="*/ 1066800 w 1304925"/>
                  <a:gd name="connsiteY51" fmla="*/ 871538 h 931863"/>
                  <a:gd name="connsiteX52" fmla="*/ 1050925 w 1304925"/>
                  <a:gd name="connsiteY52" fmla="*/ 855831 h 931863"/>
                  <a:gd name="connsiteX53" fmla="*/ 1050925 w 1304925"/>
                  <a:gd name="connsiteY53" fmla="*/ 77620 h 931863"/>
                  <a:gd name="connsiteX54" fmla="*/ 1066800 w 1304925"/>
                  <a:gd name="connsiteY54" fmla="*/ 61913 h 931863"/>
                  <a:gd name="connsiteX55" fmla="*/ 860425 w 1304925"/>
                  <a:gd name="connsiteY55" fmla="*/ 61913 h 931863"/>
                  <a:gd name="connsiteX56" fmla="*/ 876300 w 1304925"/>
                  <a:gd name="connsiteY56" fmla="*/ 77595 h 931863"/>
                  <a:gd name="connsiteX57" fmla="*/ 876300 w 1304925"/>
                  <a:gd name="connsiteY57" fmla="*/ 495301 h 931863"/>
                  <a:gd name="connsiteX58" fmla="*/ 844550 w 1304925"/>
                  <a:gd name="connsiteY58" fmla="*/ 495301 h 931863"/>
                  <a:gd name="connsiteX59" fmla="*/ 844550 w 1304925"/>
                  <a:gd name="connsiteY59" fmla="*/ 77595 h 931863"/>
                  <a:gd name="connsiteX60" fmla="*/ 860425 w 1304925"/>
                  <a:gd name="connsiteY60" fmla="*/ 61913 h 931863"/>
                  <a:gd name="connsiteX61" fmla="*/ 652462 w 1304925"/>
                  <a:gd name="connsiteY61" fmla="*/ 61913 h 931863"/>
                  <a:gd name="connsiteX62" fmla="*/ 668337 w 1304925"/>
                  <a:gd name="connsiteY62" fmla="*/ 77548 h 931863"/>
                  <a:gd name="connsiteX63" fmla="*/ 668337 w 1304925"/>
                  <a:gd name="connsiteY63" fmla="*/ 306388 h 931863"/>
                  <a:gd name="connsiteX64" fmla="*/ 636587 w 1304925"/>
                  <a:gd name="connsiteY64" fmla="*/ 306388 h 931863"/>
                  <a:gd name="connsiteX65" fmla="*/ 636587 w 1304925"/>
                  <a:gd name="connsiteY65" fmla="*/ 77548 h 931863"/>
                  <a:gd name="connsiteX66" fmla="*/ 652462 w 1304925"/>
                  <a:gd name="connsiteY66" fmla="*/ 61913 h 931863"/>
                  <a:gd name="connsiteX67" fmla="*/ 445294 w 1304925"/>
                  <a:gd name="connsiteY67" fmla="*/ 61913 h 931863"/>
                  <a:gd name="connsiteX68" fmla="*/ 460375 w 1304925"/>
                  <a:gd name="connsiteY68" fmla="*/ 77335 h 931863"/>
                  <a:gd name="connsiteX69" fmla="*/ 460375 w 1304925"/>
                  <a:gd name="connsiteY69" fmla="*/ 115888 h 931863"/>
                  <a:gd name="connsiteX70" fmla="*/ 430212 w 1304925"/>
                  <a:gd name="connsiteY70" fmla="*/ 115888 h 931863"/>
                  <a:gd name="connsiteX71" fmla="*/ 430212 w 1304925"/>
                  <a:gd name="connsiteY71" fmla="*/ 77335 h 931863"/>
                  <a:gd name="connsiteX72" fmla="*/ 445294 w 1304925"/>
                  <a:gd name="connsiteY72" fmla="*/ 61913 h 931863"/>
                  <a:gd name="connsiteX73" fmla="*/ 238125 w 1304925"/>
                  <a:gd name="connsiteY73" fmla="*/ 61913 h 931863"/>
                  <a:gd name="connsiteX74" fmla="*/ 254000 w 1304925"/>
                  <a:gd name="connsiteY74" fmla="*/ 77335 h 931863"/>
                  <a:gd name="connsiteX75" fmla="*/ 254000 w 1304925"/>
                  <a:gd name="connsiteY75" fmla="*/ 115888 h 931863"/>
                  <a:gd name="connsiteX76" fmla="*/ 222250 w 1304925"/>
                  <a:gd name="connsiteY76" fmla="*/ 115888 h 931863"/>
                  <a:gd name="connsiteX77" fmla="*/ 222250 w 1304925"/>
                  <a:gd name="connsiteY77" fmla="*/ 77335 h 931863"/>
                  <a:gd name="connsiteX78" fmla="*/ 238125 w 1304925"/>
                  <a:gd name="connsiteY78" fmla="*/ 61913 h 931863"/>
                  <a:gd name="connsiteX79" fmla="*/ 31750 w 1304925"/>
                  <a:gd name="connsiteY79" fmla="*/ 31750 h 931863"/>
                  <a:gd name="connsiteX80" fmla="*/ 31750 w 1304925"/>
                  <a:gd name="connsiteY80" fmla="*/ 900113 h 931863"/>
                  <a:gd name="connsiteX81" fmla="*/ 1274763 w 1304925"/>
                  <a:gd name="connsiteY81" fmla="*/ 900113 h 931863"/>
                  <a:gd name="connsiteX82" fmla="*/ 1274763 w 1304925"/>
                  <a:gd name="connsiteY82" fmla="*/ 31750 h 931863"/>
                  <a:gd name="connsiteX83" fmla="*/ 31750 w 1304925"/>
                  <a:gd name="connsiteY83" fmla="*/ 31750 h 931863"/>
                  <a:gd name="connsiteX84" fmla="*/ 15705 w 1304925"/>
                  <a:gd name="connsiteY84" fmla="*/ 0 h 931863"/>
                  <a:gd name="connsiteX85" fmla="*/ 1289220 w 1304925"/>
                  <a:gd name="connsiteY85" fmla="*/ 0 h 931863"/>
                  <a:gd name="connsiteX86" fmla="*/ 1304925 w 1304925"/>
                  <a:gd name="connsiteY86" fmla="*/ 15698 h 931863"/>
                  <a:gd name="connsiteX87" fmla="*/ 1304925 w 1304925"/>
                  <a:gd name="connsiteY87" fmla="*/ 916166 h 931863"/>
                  <a:gd name="connsiteX88" fmla="*/ 1289220 w 1304925"/>
                  <a:gd name="connsiteY88" fmla="*/ 931863 h 931863"/>
                  <a:gd name="connsiteX89" fmla="*/ 15705 w 1304925"/>
                  <a:gd name="connsiteY89" fmla="*/ 931863 h 931863"/>
                  <a:gd name="connsiteX90" fmla="*/ 0 w 1304925"/>
                  <a:gd name="connsiteY90" fmla="*/ 916166 h 931863"/>
                  <a:gd name="connsiteX91" fmla="*/ 0 w 1304925"/>
                  <a:gd name="connsiteY91" fmla="*/ 15698 h 931863"/>
                  <a:gd name="connsiteX92" fmla="*/ 15705 w 1304925"/>
                  <a:gd name="connsiteY92"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04925" h="931863">
                    <a:moveTo>
                      <a:pt x="844550" y="827088"/>
                    </a:moveTo>
                    <a:cubicBezTo>
                      <a:pt x="844550" y="827088"/>
                      <a:pt x="844550" y="827088"/>
                      <a:pt x="876300" y="827088"/>
                    </a:cubicBezTo>
                    <a:cubicBezTo>
                      <a:pt x="876300" y="827088"/>
                      <a:pt x="876300" y="827088"/>
                      <a:pt x="876300" y="855766"/>
                    </a:cubicBezTo>
                    <a:cubicBezTo>
                      <a:pt x="876300" y="865086"/>
                      <a:pt x="869084" y="871538"/>
                      <a:pt x="860425" y="871538"/>
                    </a:cubicBezTo>
                    <a:cubicBezTo>
                      <a:pt x="851766" y="871538"/>
                      <a:pt x="844550" y="865086"/>
                      <a:pt x="844550" y="855766"/>
                    </a:cubicBezTo>
                    <a:cubicBezTo>
                      <a:pt x="844550" y="855766"/>
                      <a:pt x="844550" y="855766"/>
                      <a:pt x="844550" y="827088"/>
                    </a:cubicBezTo>
                    <a:close/>
                    <a:moveTo>
                      <a:pt x="636587" y="827088"/>
                    </a:moveTo>
                    <a:cubicBezTo>
                      <a:pt x="636587" y="827088"/>
                      <a:pt x="636587" y="827088"/>
                      <a:pt x="668337" y="827088"/>
                    </a:cubicBezTo>
                    <a:cubicBezTo>
                      <a:pt x="668337" y="827088"/>
                      <a:pt x="668337" y="827088"/>
                      <a:pt x="668337" y="855766"/>
                    </a:cubicBezTo>
                    <a:cubicBezTo>
                      <a:pt x="668337" y="865086"/>
                      <a:pt x="661121" y="871538"/>
                      <a:pt x="652462" y="871538"/>
                    </a:cubicBezTo>
                    <a:cubicBezTo>
                      <a:pt x="643803" y="871538"/>
                      <a:pt x="636587" y="865086"/>
                      <a:pt x="636587" y="855766"/>
                    </a:cubicBezTo>
                    <a:cubicBezTo>
                      <a:pt x="636587" y="855766"/>
                      <a:pt x="636587" y="855766"/>
                      <a:pt x="636587" y="827088"/>
                    </a:cubicBezTo>
                    <a:close/>
                    <a:moveTo>
                      <a:pt x="430212" y="827088"/>
                    </a:moveTo>
                    <a:cubicBezTo>
                      <a:pt x="430212" y="827088"/>
                      <a:pt x="430212" y="827088"/>
                      <a:pt x="460375" y="827088"/>
                    </a:cubicBezTo>
                    <a:cubicBezTo>
                      <a:pt x="460375" y="827088"/>
                      <a:pt x="460375" y="827088"/>
                      <a:pt x="460375" y="855766"/>
                    </a:cubicBezTo>
                    <a:cubicBezTo>
                      <a:pt x="460375" y="865086"/>
                      <a:pt x="453520" y="871538"/>
                      <a:pt x="445294" y="871538"/>
                    </a:cubicBezTo>
                    <a:cubicBezTo>
                      <a:pt x="437067" y="871538"/>
                      <a:pt x="430212" y="865086"/>
                      <a:pt x="430212" y="855766"/>
                    </a:cubicBezTo>
                    <a:cubicBezTo>
                      <a:pt x="430212" y="855766"/>
                      <a:pt x="430212" y="855766"/>
                      <a:pt x="430212" y="827088"/>
                    </a:cubicBezTo>
                    <a:close/>
                    <a:moveTo>
                      <a:pt x="844550" y="636588"/>
                    </a:moveTo>
                    <a:lnTo>
                      <a:pt x="876300" y="636588"/>
                    </a:lnTo>
                    <a:lnTo>
                      <a:pt x="876300" y="684213"/>
                    </a:lnTo>
                    <a:lnTo>
                      <a:pt x="844550" y="684213"/>
                    </a:lnTo>
                    <a:close/>
                    <a:moveTo>
                      <a:pt x="636587" y="636588"/>
                    </a:moveTo>
                    <a:lnTo>
                      <a:pt x="668337" y="636588"/>
                    </a:lnTo>
                    <a:lnTo>
                      <a:pt x="668337" y="684213"/>
                    </a:lnTo>
                    <a:lnTo>
                      <a:pt x="636587" y="684213"/>
                    </a:lnTo>
                    <a:close/>
                    <a:moveTo>
                      <a:pt x="636587" y="449263"/>
                    </a:moveTo>
                    <a:lnTo>
                      <a:pt x="668337" y="449263"/>
                    </a:lnTo>
                    <a:lnTo>
                      <a:pt x="668337" y="495301"/>
                    </a:lnTo>
                    <a:lnTo>
                      <a:pt x="636587" y="495301"/>
                    </a:lnTo>
                    <a:close/>
                    <a:moveTo>
                      <a:pt x="430212" y="449263"/>
                    </a:moveTo>
                    <a:lnTo>
                      <a:pt x="460375" y="449263"/>
                    </a:lnTo>
                    <a:lnTo>
                      <a:pt x="460375" y="684213"/>
                    </a:lnTo>
                    <a:lnTo>
                      <a:pt x="430212" y="684213"/>
                    </a:lnTo>
                    <a:close/>
                    <a:moveTo>
                      <a:pt x="222250" y="449263"/>
                    </a:moveTo>
                    <a:cubicBezTo>
                      <a:pt x="222250" y="449263"/>
                      <a:pt x="222250" y="449263"/>
                      <a:pt x="254000" y="449263"/>
                    </a:cubicBezTo>
                    <a:cubicBezTo>
                      <a:pt x="254000" y="449263"/>
                      <a:pt x="254000" y="449263"/>
                      <a:pt x="254000" y="855819"/>
                    </a:cubicBezTo>
                    <a:cubicBezTo>
                      <a:pt x="254000" y="865108"/>
                      <a:pt x="246784" y="871538"/>
                      <a:pt x="238125" y="871538"/>
                    </a:cubicBezTo>
                    <a:cubicBezTo>
                      <a:pt x="229466" y="871538"/>
                      <a:pt x="222250" y="865108"/>
                      <a:pt x="222250" y="855819"/>
                    </a:cubicBezTo>
                    <a:cubicBezTo>
                      <a:pt x="222250" y="855819"/>
                      <a:pt x="222250" y="855819"/>
                      <a:pt x="222250" y="449263"/>
                    </a:cubicBezTo>
                    <a:close/>
                    <a:moveTo>
                      <a:pt x="430212" y="258763"/>
                    </a:moveTo>
                    <a:lnTo>
                      <a:pt x="460375" y="258763"/>
                    </a:lnTo>
                    <a:lnTo>
                      <a:pt x="460375" y="306388"/>
                    </a:lnTo>
                    <a:lnTo>
                      <a:pt x="430212" y="306388"/>
                    </a:lnTo>
                    <a:close/>
                    <a:moveTo>
                      <a:pt x="222250" y="258763"/>
                    </a:moveTo>
                    <a:lnTo>
                      <a:pt x="254000" y="258763"/>
                    </a:lnTo>
                    <a:lnTo>
                      <a:pt x="254000" y="306388"/>
                    </a:lnTo>
                    <a:lnTo>
                      <a:pt x="222250" y="306388"/>
                    </a:lnTo>
                    <a:close/>
                    <a:moveTo>
                      <a:pt x="1066800" y="61913"/>
                    </a:moveTo>
                    <a:cubicBezTo>
                      <a:pt x="1075459" y="61913"/>
                      <a:pt x="1082675" y="68339"/>
                      <a:pt x="1082675" y="77620"/>
                    </a:cubicBezTo>
                    <a:cubicBezTo>
                      <a:pt x="1082675" y="77620"/>
                      <a:pt x="1082675" y="77620"/>
                      <a:pt x="1082675" y="855831"/>
                    </a:cubicBezTo>
                    <a:cubicBezTo>
                      <a:pt x="1082675" y="865113"/>
                      <a:pt x="1075459" y="871538"/>
                      <a:pt x="1066800" y="871538"/>
                    </a:cubicBezTo>
                    <a:cubicBezTo>
                      <a:pt x="1058141" y="871538"/>
                      <a:pt x="1050925" y="865113"/>
                      <a:pt x="1050925" y="855831"/>
                    </a:cubicBezTo>
                    <a:cubicBezTo>
                      <a:pt x="1050925" y="855831"/>
                      <a:pt x="1050925" y="855831"/>
                      <a:pt x="1050925" y="77620"/>
                    </a:cubicBezTo>
                    <a:cubicBezTo>
                      <a:pt x="1050925" y="68339"/>
                      <a:pt x="1058141" y="61913"/>
                      <a:pt x="1066800" y="61913"/>
                    </a:cubicBezTo>
                    <a:close/>
                    <a:moveTo>
                      <a:pt x="860425" y="61913"/>
                    </a:moveTo>
                    <a:cubicBezTo>
                      <a:pt x="869084" y="61913"/>
                      <a:pt x="876300" y="68328"/>
                      <a:pt x="876300" y="77595"/>
                    </a:cubicBezTo>
                    <a:lnTo>
                      <a:pt x="876300" y="495301"/>
                    </a:lnTo>
                    <a:cubicBezTo>
                      <a:pt x="876300" y="495301"/>
                      <a:pt x="876300" y="495301"/>
                      <a:pt x="844550" y="495301"/>
                    </a:cubicBezTo>
                    <a:cubicBezTo>
                      <a:pt x="844550" y="495301"/>
                      <a:pt x="844550" y="495301"/>
                      <a:pt x="844550" y="77595"/>
                    </a:cubicBezTo>
                    <a:cubicBezTo>
                      <a:pt x="844550" y="68328"/>
                      <a:pt x="851766" y="61913"/>
                      <a:pt x="860425" y="61913"/>
                    </a:cubicBezTo>
                    <a:close/>
                    <a:moveTo>
                      <a:pt x="652462" y="61913"/>
                    </a:moveTo>
                    <a:cubicBezTo>
                      <a:pt x="661121" y="61913"/>
                      <a:pt x="668337" y="68309"/>
                      <a:pt x="668337" y="77548"/>
                    </a:cubicBezTo>
                    <a:lnTo>
                      <a:pt x="668337" y="306388"/>
                    </a:lnTo>
                    <a:cubicBezTo>
                      <a:pt x="668337" y="306388"/>
                      <a:pt x="668337" y="306388"/>
                      <a:pt x="636587" y="306388"/>
                    </a:cubicBezTo>
                    <a:cubicBezTo>
                      <a:pt x="636587" y="306388"/>
                      <a:pt x="636587" y="306388"/>
                      <a:pt x="636587" y="77548"/>
                    </a:cubicBezTo>
                    <a:cubicBezTo>
                      <a:pt x="636587" y="68309"/>
                      <a:pt x="643803" y="61913"/>
                      <a:pt x="652462" y="61913"/>
                    </a:cubicBezTo>
                    <a:close/>
                    <a:moveTo>
                      <a:pt x="445294" y="61913"/>
                    </a:moveTo>
                    <a:cubicBezTo>
                      <a:pt x="453520" y="61913"/>
                      <a:pt x="460375" y="68222"/>
                      <a:pt x="460375" y="77335"/>
                    </a:cubicBezTo>
                    <a:lnTo>
                      <a:pt x="460375" y="115888"/>
                    </a:lnTo>
                    <a:cubicBezTo>
                      <a:pt x="460375" y="115888"/>
                      <a:pt x="460375" y="115888"/>
                      <a:pt x="430212" y="115888"/>
                    </a:cubicBezTo>
                    <a:cubicBezTo>
                      <a:pt x="430212" y="115888"/>
                      <a:pt x="430212" y="115888"/>
                      <a:pt x="430212" y="77335"/>
                    </a:cubicBezTo>
                    <a:cubicBezTo>
                      <a:pt x="430212" y="68222"/>
                      <a:pt x="437067" y="61913"/>
                      <a:pt x="445294" y="61913"/>
                    </a:cubicBezTo>
                    <a:close/>
                    <a:moveTo>
                      <a:pt x="238125" y="61913"/>
                    </a:moveTo>
                    <a:cubicBezTo>
                      <a:pt x="246784" y="61913"/>
                      <a:pt x="254000" y="68222"/>
                      <a:pt x="254000" y="77335"/>
                    </a:cubicBezTo>
                    <a:lnTo>
                      <a:pt x="254000" y="115888"/>
                    </a:lnTo>
                    <a:cubicBezTo>
                      <a:pt x="254000" y="115888"/>
                      <a:pt x="254000" y="115888"/>
                      <a:pt x="222250" y="115888"/>
                    </a:cubicBezTo>
                    <a:cubicBezTo>
                      <a:pt x="222250" y="115888"/>
                      <a:pt x="222250" y="115888"/>
                      <a:pt x="222250" y="77335"/>
                    </a:cubicBezTo>
                    <a:cubicBezTo>
                      <a:pt x="222250" y="68222"/>
                      <a:pt x="229466" y="61913"/>
                      <a:pt x="238125" y="61913"/>
                    </a:cubicBezTo>
                    <a:close/>
                    <a:moveTo>
                      <a:pt x="31750" y="31750"/>
                    </a:moveTo>
                    <a:cubicBezTo>
                      <a:pt x="31750" y="900113"/>
                      <a:pt x="31750" y="900113"/>
                      <a:pt x="31750" y="900113"/>
                    </a:cubicBezTo>
                    <a:cubicBezTo>
                      <a:pt x="1274763" y="900113"/>
                      <a:pt x="1274763" y="900113"/>
                      <a:pt x="1274763" y="900113"/>
                    </a:cubicBezTo>
                    <a:cubicBezTo>
                      <a:pt x="1274763" y="31750"/>
                      <a:pt x="1274763" y="31750"/>
                      <a:pt x="1274763" y="31750"/>
                    </a:cubicBezTo>
                    <a:cubicBezTo>
                      <a:pt x="31750" y="31750"/>
                      <a:pt x="31750" y="31750"/>
                      <a:pt x="31750" y="31750"/>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lumMod val="50000"/>
                </a:schemeClr>
              </a:solidFill>
              <a:ln>
                <a:noFill/>
              </a:ln>
            </p:spPr>
            <p:txBody>
              <a:bodyPr vert="horz" wrap="square" lIns="22860" tIns="11430" rIns="22860" bIns="11430" numCol="1" anchor="t" anchorCtr="0" compatLnSpc="1">
                <a:prstTxWarp prst="textNoShape">
                  <a:avLst/>
                </a:prstTxWarp>
                <a:noAutofit/>
              </a:bodyPr>
              <a:lstStyle/>
              <a:p>
                <a:endParaRPr lang="en-US" dirty="0"/>
              </a:p>
            </p:txBody>
          </p:sp>
          <p:sp>
            <p:nvSpPr>
              <p:cNvPr id="117" name="Freeform 11">
                <a:extLst>
                  <a:ext uri="{FF2B5EF4-FFF2-40B4-BE49-F238E27FC236}">
                    <a16:creationId xmlns:a16="http://schemas.microsoft.com/office/drawing/2014/main" id="{A9D48DCF-CE8D-4719-8AC2-228D392DAC67}"/>
                  </a:ext>
                </a:extLst>
              </p:cNvPr>
              <p:cNvSpPr>
                <a:spLocks/>
              </p:cNvSpPr>
              <p:nvPr/>
            </p:nvSpPr>
            <p:spPr bwMode="auto">
              <a:xfrm>
                <a:off x="6791325" y="3109912"/>
                <a:ext cx="806451" cy="647700"/>
              </a:xfrm>
              <a:custGeom>
                <a:avLst/>
                <a:gdLst>
                  <a:gd name="connsiteX0" fmla="*/ 225269 w 806451"/>
                  <a:gd name="connsiteY0" fmla="*/ 568325 h 647700"/>
                  <a:gd name="connsiteX1" fmla="*/ 272424 w 806451"/>
                  <a:gd name="connsiteY1" fmla="*/ 568325 h 647700"/>
                  <a:gd name="connsiteX2" fmla="*/ 303861 w 806451"/>
                  <a:gd name="connsiteY2" fmla="*/ 568325 h 647700"/>
                  <a:gd name="connsiteX3" fmla="*/ 479621 w 806451"/>
                  <a:gd name="connsiteY3" fmla="*/ 568325 h 647700"/>
                  <a:gd name="connsiteX4" fmla="*/ 511058 w 806451"/>
                  <a:gd name="connsiteY4" fmla="*/ 568325 h 647700"/>
                  <a:gd name="connsiteX5" fmla="*/ 686819 w 806451"/>
                  <a:gd name="connsiteY5" fmla="*/ 568325 h 647700"/>
                  <a:gd name="connsiteX6" fmla="*/ 718255 w 806451"/>
                  <a:gd name="connsiteY6" fmla="*/ 568325 h 647700"/>
                  <a:gd name="connsiteX7" fmla="*/ 773270 w 806451"/>
                  <a:gd name="connsiteY7" fmla="*/ 568325 h 647700"/>
                  <a:gd name="connsiteX8" fmla="*/ 788988 w 806451"/>
                  <a:gd name="connsiteY8" fmla="*/ 584057 h 647700"/>
                  <a:gd name="connsiteX9" fmla="*/ 788988 w 806451"/>
                  <a:gd name="connsiteY9" fmla="*/ 631968 h 647700"/>
                  <a:gd name="connsiteX10" fmla="*/ 773270 w 806451"/>
                  <a:gd name="connsiteY10" fmla="*/ 647700 h 647700"/>
                  <a:gd name="connsiteX11" fmla="*/ 718255 w 806451"/>
                  <a:gd name="connsiteY11" fmla="*/ 647700 h 647700"/>
                  <a:gd name="connsiteX12" fmla="*/ 686819 w 806451"/>
                  <a:gd name="connsiteY12" fmla="*/ 647700 h 647700"/>
                  <a:gd name="connsiteX13" fmla="*/ 511058 w 806451"/>
                  <a:gd name="connsiteY13" fmla="*/ 647700 h 647700"/>
                  <a:gd name="connsiteX14" fmla="*/ 479621 w 806451"/>
                  <a:gd name="connsiteY14" fmla="*/ 647700 h 647700"/>
                  <a:gd name="connsiteX15" fmla="*/ 303861 w 806451"/>
                  <a:gd name="connsiteY15" fmla="*/ 647700 h 647700"/>
                  <a:gd name="connsiteX16" fmla="*/ 272424 w 806451"/>
                  <a:gd name="connsiteY16" fmla="*/ 647700 h 647700"/>
                  <a:gd name="connsiteX17" fmla="*/ 225269 w 806451"/>
                  <a:gd name="connsiteY17" fmla="*/ 647700 h 647700"/>
                  <a:gd name="connsiteX18" fmla="*/ 209550 w 806451"/>
                  <a:gd name="connsiteY18" fmla="*/ 631968 h 647700"/>
                  <a:gd name="connsiteX19" fmla="*/ 209550 w 806451"/>
                  <a:gd name="connsiteY19" fmla="*/ 584057 h 647700"/>
                  <a:gd name="connsiteX20" fmla="*/ 225269 w 806451"/>
                  <a:gd name="connsiteY20" fmla="*/ 568325 h 647700"/>
                  <a:gd name="connsiteX21" fmla="*/ 395150 w 806451"/>
                  <a:gd name="connsiteY21" fmla="*/ 379412 h 647700"/>
                  <a:gd name="connsiteX22" fmla="*/ 479556 w 806451"/>
                  <a:gd name="connsiteY22" fmla="*/ 379412 h 647700"/>
                  <a:gd name="connsiteX23" fmla="*/ 511030 w 806451"/>
                  <a:gd name="connsiteY23" fmla="*/ 379412 h 647700"/>
                  <a:gd name="connsiteX24" fmla="*/ 686995 w 806451"/>
                  <a:gd name="connsiteY24" fmla="*/ 379412 h 647700"/>
                  <a:gd name="connsiteX25" fmla="*/ 718469 w 806451"/>
                  <a:gd name="connsiteY25" fmla="*/ 379412 h 647700"/>
                  <a:gd name="connsiteX26" fmla="*/ 790714 w 806451"/>
                  <a:gd name="connsiteY26" fmla="*/ 379412 h 647700"/>
                  <a:gd name="connsiteX27" fmla="*/ 806451 w 806451"/>
                  <a:gd name="connsiteY27" fmla="*/ 395144 h 647700"/>
                  <a:gd name="connsiteX28" fmla="*/ 806451 w 806451"/>
                  <a:gd name="connsiteY28" fmla="*/ 443055 h 647700"/>
                  <a:gd name="connsiteX29" fmla="*/ 790714 w 806451"/>
                  <a:gd name="connsiteY29" fmla="*/ 458787 h 647700"/>
                  <a:gd name="connsiteX30" fmla="*/ 718469 w 806451"/>
                  <a:gd name="connsiteY30" fmla="*/ 458787 h 647700"/>
                  <a:gd name="connsiteX31" fmla="*/ 686995 w 806451"/>
                  <a:gd name="connsiteY31" fmla="*/ 458787 h 647700"/>
                  <a:gd name="connsiteX32" fmla="*/ 511030 w 806451"/>
                  <a:gd name="connsiteY32" fmla="*/ 458787 h 647700"/>
                  <a:gd name="connsiteX33" fmla="*/ 479556 w 806451"/>
                  <a:gd name="connsiteY33" fmla="*/ 458787 h 647700"/>
                  <a:gd name="connsiteX34" fmla="*/ 395150 w 806451"/>
                  <a:gd name="connsiteY34" fmla="*/ 458787 h 647700"/>
                  <a:gd name="connsiteX35" fmla="*/ 379413 w 806451"/>
                  <a:gd name="connsiteY35" fmla="*/ 443055 h 647700"/>
                  <a:gd name="connsiteX36" fmla="*/ 379413 w 806451"/>
                  <a:gd name="connsiteY36" fmla="*/ 395144 h 647700"/>
                  <a:gd name="connsiteX37" fmla="*/ 395150 w 806451"/>
                  <a:gd name="connsiteY37" fmla="*/ 379412 h 647700"/>
                  <a:gd name="connsiteX38" fmla="*/ 58602 w 806451"/>
                  <a:gd name="connsiteY38" fmla="*/ 190500 h 647700"/>
                  <a:gd name="connsiteX39" fmla="*/ 65041 w 806451"/>
                  <a:gd name="connsiteY39" fmla="*/ 190500 h 647700"/>
                  <a:gd name="connsiteX40" fmla="*/ 96518 w 806451"/>
                  <a:gd name="connsiteY40" fmla="*/ 190500 h 647700"/>
                  <a:gd name="connsiteX41" fmla="*/ 272506 w 806451"/>
                  <a:gd name="connsiteY41" fmla="*/ 190500 h 647700"/>
                  <a:gd name="connsiteX42" fmla="*/ 303983 w 806451"/>
                  <a:gd name="connsiteY42" fmla="*/ 190500 h 647700"/>
                  <a:gd name="connsiteX43" fmla="*/ 479971 w 806451"/>
                  <a:gd name="connsiteY43" fmla="*/ 190500 h 647700"/>
                  <a:gd name="connsiteX44" fmla="*/ 511449 w 806451"/>
                  <a:gd name="connsiteY44" fmla="*/ 190500 h 647700"/>
                  <a:gd name="connsiteX45" fmla="*/ 527187 w 806451"/>
                  <a:gd name="connsiteY45" fmla="*/ 190500 h 647700"/>
                  <a:gd name="connsiteX46" fmla="*/ 542926 w 806451"/>
                  <a:gd name="connsiteY46" fmla="*/ 206232 h 647700"/>
                  <a:gd name="connsiteX47" fmla="*/ 542926 w 806451"/>
                  <a:gd name="connsiteY47" fmla="*/ 254143 h 647700"/>
                  <a:gd name="connsiteX48" fmla="*/ 527187 w 806451"/>
                  <a:gd name="connsiteY48" fmla="*/ 269875 h 647700"/>
                  <a:gd name="connsiteX49" fmla="*/ 511449 w 806451"/>
                  <a:gd name="connsiteY49" fmla="*/ 269875 h 647700"/>
                  <a:gd name="connsiteX50" fmla="*/ 479971 w 806451"/>
                  <a:gd name="connsiteY50" fmla="*/ 269875 h 647700"/>
                  <a:gd name="connsiteX51" fmla="*/ 303983 w 806451"/>
                  <a:gd name="connsiteY51" fmla="*/ 269875 h 647700"/>
                  <a:gd name="connsiteX52" fmla="*/ 272506 w 806451"/>
                  <a:gd name="connsiteY52" fmla="*/ 269875 h 647700"/>
                  <a:gd name="connsiteX53" fmla="*/ 96518 w 806451"/>
                  <a:gd name="connsiteY53" fmla="*/ 269875 h 647700"/>
                  <a:gd name="connsiteX54" fmla="*/ 65041 w 806451"/>
                  <a:gd name="connsiteY54" fmla="*/ 269875 h 647700"/>
                  <a:gd name="connsiteX55" fmla="*/ 58602 w 806451"/>
                  <a:gd name="connsiteY55" fmla="*/ 269875 h 647700"/>
                  <a:gd name="connsiteX56" fmla="*/ 42863 w 806451"/>
                  <a:gd name="connsiteY56" fmla="*/ 254143 h 647700"/>
                  <a:gd name="connsiteX57" fmla="*/ 42863 w 806451"/>
                  <a:gd name="connsiteY57" fmla="*/ 206232 h 647700"/>
                  <a:gd name="connsiteX58" fmla="*/ 58602 w 806451"/>
                  <a:gd name="connsiteY58" fmla="*/ 190500 h 647700"/>
                  <a:gd name="connsiteX59" fmla="*/ 15716 w 806451"/>
                  <a:gd name="connsiteY59" fmla="*/ 0 h 647700"/>
                  <a:gd name="connsiteX60" fmla="*/ 65008 w 806451"/>
                  <a:gd name="connsiteY60" fmla="*/ 0 h 647700"/>
                  <a:gd name="connsiteX61" fmla="*/ 96441 w 806451"/>
                  <a:gd name="connsiteY61" fmla="*/ 0 h 647700"/>
                  <a:gd name="connsiteX62" fmla="*/ 272177 w 806451"/>
                  <a:gd name="connsiteY62" fmla="*/ 0 h 647700"/>
                  <a:gd name="connsiteX63" fmla="*/ 303610 w 806451"/>
                  <a:gd name="connsiteY63" fmla="*/ 0 h 647700"/>
                  <a:gd name="connsiteX64" fmla="*/ 355759 w 806451"/>
                  <a:gd name="connsiteY64" fmla="*/ 0 h 647700"/>
                  <a:gd name="connsiteX65" fmla="*/ 371475 w 806451"/>
                  <a:gd name="connsiteY65" fmla="*/ 15732 h 647700"/>
                  <a:gd name="connsiteX66" fmla="*/ 371475 w 806451"/>
                  <a:gd name="connsiteY66" fmla="*/ 63643 h 647700"/>
                  <a:gd name="connsiteX67" fmla="*/ 355759 w 806451"/>
                  <a:gd name="connsiteY67" fmla="*/ 79375 h 647700"/>
                  <a:gd name="connsiteX68" fmla="*/ 303610 w 806451"/>
                  <a:gd name="connsiteY68" fmla="*/ 79375 h 647700"/>
                  <a:gd name="connsiteX69" fmla="*/ 272177 w 806451"/>
                  <a:gd name="connsiteY69" fmla="*/ 79375 h 647700"/>
                  <a:gd name="connsiteX70" fmla="*/ 96441 w 806451"/>
                  <a:gd name="connsiteY70" fmla="*/ 79375 h 647700"/>
                  <a:gd name="connsiteX71" fmla="*/ 65008 w 806451"/>
                  <a:gd name="connsiteY71" fmla="*/ 79375 h 647700"/>
                  <a:gd name="connsiteX72" fmla="*/ 15716 w 806451"/>
                  <a:gd name="connsiteY72" fmla="*/ 79375 h 647700"/>
                  <a:gd name="connsiteX73" fmla="*/ 0 w 806451"/>
                  <a:gd name="connsiteY73" fmla="*/ 63643 h 647700"/>
                  <a:gd name="connsiteX74" fmla="*/ 0 w 806451"/>
                  <a:gd name="connsiteY74" fmla="*/ 15732 h 647700"/>
                  <a:gd name="connsiteX75" fmla="*/ 15716 w 806451"/>
                  <a:gd name="connsiteY75" fmla="*/ 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806451" h="647700">
                    <a:moveTo>
                      <a:pt x="225269" y="568325"/>
                    </a:moveTo>
                    <a:cubicBezTo>
                      <a:pt x="225269" y="568325"/>
                      <a:pt x="225269" y="568325"/>
                      <a:pt x="272424" y="568325"/>
                    </a:cubicBezTo>
                    <a:cubicBezTo>
                      <a:pt x="272424" y="568325"/>
                      <a:pt x="272424" y="568325"/>
                      <a:pt x="303861" y="568325"/>
                    </a:cubicBezTo>
                    <a:cubicBezTo>
                      <a:pt x="303861" y="568325"/>
                      <a:pt x="303861" y="568325"/>
                      <a:pt x="479621" y="568325"/>
                    </a:cubicBezTo>
                    <a:cubicBezTo>
                      <a:pt x="479621" y="568325"/>
                      <a:pt x="479621" y="568325"/>
                      <a:pt x="511058" y="568325"/>
                    </a:cubicBezTo>
                    <a:cubicBezTo>
                      <a:pt x="511058" y="568325"/>
                      <a:pt x="511058" y="568325"/>
                      <a:pt x="686819" y="568325"/>
                    </a:cubicBezTo>
                    <a:cubicBezTo>
                      <a:pt x="686819" y="568325"/>
                      <a:pt x="686819" y="568325"/>
                      <a:pt x="718255" y="568325"/>
                    </a:cubicBezTo>
                    <a:cubicBezTo>
                      <a:pt x="718255" y="568325"/>
                      <a:pt x="718255" y="568325"/>
                      <a:pt x="773270" y="568325"/>
                    </a:cubicBezTo>
                    <a:cubicBezTo>
                      <a:pt x="781843" y="568325"/>
                      <a:pt x="788988" y="575476"/>
                      <a:pt x="788988" y="584057"/>
                    </a:cubicBezTo>
                    <a:cubicBezTo>
                      <a:pt x="788988" y="584057"/>
                      <a:pt x="788988" y="584057"/>
                      <a:pt x="788988" y="631968"/>
                    </a:cubicBezTo>
                    <a:cubicBezTo>
                      <a:pt x="788988" y="640549"/>
                      <a:pt x="781843" y="647700"/>
                      <a:pt x="773270" y="647700"/>
                    </a:cubicBezTo>
                    <a:cubicBezTo>
                      <a:pt x="773270" y="647700"/>
                      <a:pt x="773270" y="647700"/>
                      <a:pt x="718255" y="647700"/>
                    </a:cubicBezTo>
                    <a:cubicBezTo>
                      <a:pt x="718255" y="647700"/>
                      <a:pt x="718255" y="647700"/>
                      <a:pt x="686819" y="647700"/>
                    </a:cubicBezTo>
                    <a:cubicBezTo>
                      <a:pt x="686819" y="647700"/>
                      <a:pt x="686819" y="647700"/>
                      <a:pt x="511058" y="647700"/>
                    </a:cubicBezTo>
                    <a:cubicBezTo>
                      <a:pt x="511058" y="647700"/>
                      <a:pt x="511058" y="647700"/>
                      <a:pt x="479621" y="647700"/>
                    </a:cubicBezTo>
                    <a:cubicBezTo>
                      <a:pt x="479621" y="647700"/>
                      <a:pt x="479621" y="647700"/>
                      <a:pt x="303861" y="647700"/>
                    </a:cubicBezTo>
                    <a:cubicBezTo>
                      <a:pt x="303861" y="647700"/>
                      <a:pt x="303861" y="647700"/>
                      <a:pt x="272424" y="647700"/>
                    </a:cubicBezTo>
                    <a:cubicBezTo>
                      <a:pt x="272424" y="647700"/>
                      <a:pt x="272424" y="647700"/>
                      <a:pt x="225269" y="647700"/>
                    </a:cubicBezTo>
                    <a:cubicBezTo>
                      <a:pt x="216695" y="647700"/>
                      <a:pt x="209550" y="640549"/>
                      <a:pt x="209550" y="631968"/>
                    </a:cubicBezTo>
                    <a:cubicBezTo>
                      <a:pt x="209550" y="631968"/>
                      <a:pt x="209550" y="631968"/>
                      <a:pt x="209550" y="584057"/>
                    </a:cubicBezTo>
                    <a:cubicBezTo>
                      <a:pt x="209550" y="575476"/>
                      <a:pt x="216695" y="568325"/>
                      <a:pt x="225269" y="568325"/>
                    </a:cubicBezTo>
                    <a:close/>
                    <a:moveTo>
                      <a:pt x="395150" y="379412"/>
                    </a:moveTo>
                    <a:cubicBezTo>
                      <a:pt x="395150" y="379412"/>
                      <a:pt x="395150" y="379412"/>
                      <a:pt x="479556" y="379412"/>
                    </a:cubicBezTo>
                    <a:cubicBezTo>
                      <a:pt x="479556" y="379412"/>
                      <a:pt x="479556" y="379412"/>
                      <a:pt x="511030" y="379412"/>
                    </a:cubicBezTo>
                    <a:cubicBezTo>
                      <a:pt x="511030" y="379412"/>
                      <a:pt x="511030" y="379412"/>
                      <a:pt x="686995" y="379412"/>
                    </a:cubicBezTo>
                    <a:cubicBezTo>
                      <a:pt x="686995" y="379412"/>
                      <a:pt x="686995" y="379412"/>
                      <a:pt x="718469" y="379412"/>
                    </a:cubicBezTo>
                    <a:cubicBezTo>
                      <a:pt x="718469" y="379412"/>
                      <a:pt x="718469" y="379412"/>
                      <a:pt x="790714" y="379412"/>
                    </a:cubicBezTo>
                    <a:cubicBezTo>
                      <a:pt x="799298" y="379412"/>
                      <a:pt x="806451" y="386563"/>
                      <a:pt x="806451" y="395144"/>
                    </a:cubicBezTo>
                    <a:cubicBezTo>
                      <a:pt x="806451" y="395144"/>
                      <a:pt x="806451" y="395144"/>
                      <a:pt x="806451" y="443055"/>
                    </a:cubicBezTo>
                    <a:cubicBezTo>
                      <a:pt x="806451" y="452351"/>
                      <a:pt x="799298" y="458787"/>
                      <a:pt x="790714" y="458787"/>
                    </a:cubicBezTo>
                    <a:cubicBezTo>
                      <a:pt x="790714" y="458787"/>
                      <a:pt x="790714" y="458787"/>
                      <a:pt x="718469" y="458787"/>
                    </a:cubicBezTo>
                    <a:cubicBezTo>
                      <a:pt x="718469" y="458787"/>
                      <a:pt x="718469" y="458787"/>
                      <a:pt x="686995" y="458787"/>
                    </a:cubicBezTo>
                    <a:cubicBezTo>
                      <a:pt x="686995" y="458787"/>
                      <a:pt x="686995" y="458787"/>
                      <a:pt x="511030" y="458787"/>
                    </a:cubicBezTo>
                    <a:cubicBezTo>
                      <a:pt x="511030" y="458787"/>
                      <a:pt x="511030" y="458787"/>
                      <a:pt x="479556" y="458787"/>
                    </a:cubicBezTo>
                    <a:cubicBezTo>
                      <a:pt x="479556" y="458787"/>
                      <a:pt x="479556" y="458787"/>
                      <a:pt x="395150" y="458787"/>
                    </a:cubicBezTo>
                    <a:cubicBezTo>
                      <a:pt x="385851" y="458787"/>
                      <a:pt x="379413" y="452351"/>
                      <a:pt x="379413" y="443055"/>
                    </a:cubicBezTo>
                    <a:cubicBezTo>
                      <a:pt x="379413" y="443055"/>
                      <a:pt x="379413" y="443055"/>
                      <a:pt x="379413" y="395144"/>
                    </a:cubicBezTo>
                    <a:cubicBezTo>
                      <a:pt x="379413" y="386563"/>
                      <a:pt x="385851" y="379412"/>
                      <a:pt x="395150" y="379412"/>
                    </a:cubicBezTo>
                    <a:close/>
                    <a:moveTo>
                      <a:pt x="58602" y="190500"/>
                    </a:moveTo>
                    <a:cubicBezTo>
                      <a:pt x="58602" y="190500"/>
                      <a:pt x="58602" y="190500"/>
                      <a:pt x="65041" y="190500"/>
                    </a:cubicBezTo>
                    <a:cubicBezTo>
                      <a:pt x="65041" y="190500"/>
                      <a:pt x="65041" y="190500"/>
                      <a:pt x="96518" y="190500"/>
                    </a:cubicBezTo>
                    <a:cubicBezTo>
                      <a:pt x="96518" y="190500"/>
                      <a:pt x="96518" y="190500"/>
                      <a:pt x="272506" y="190500"/>
                    </a:cubicBezTo>
                    <a:cubicBezTo>
                      <a:pt x="272506" y="190500"/>
                      <a:pt x="272506" y="190500"/>
                      <a:pt x="303983" y="190500"/>
                    </a:cubicBezTo>
                    <a:cubicBezTo>
                      <a:pt x="303983" y="190500"/>
                      <a:pt x="303983" y="190500"/>
                      <a:pt x="479971" y="190500"/>
                    </a:cubicBezTo>
                    <a:cubicBezTo>
                      <a:pt x="479971" y="190500"/>
                      <a:pt x="479971" y="190500"/>
                      <a:pt x="511449" y="190500"/>
                    </a:cubicBezTo>
                    <a:cubicBezTo>
                      <a:pt x="511449" y="190500"/>
                      <a:pt x="511449" y="190500"/>
                      <a:pt x="527187" y="190500"/>
                    </a:cubicBezTo>
                    <a:cubicBezTo>
                      <a:pt x="536488" y="190500"/>
                      <a:pt x="542926" y="197651"/>
                      <a:pt x="542926" y="206232"/>
                    </a:cubicBezTo>
                    <a:cubicBezTo>
                      <a:pt x="542926" y="206232"/>
                      <a:pt x="542926" y="206232"/>
                      <a:pt x="542926" y="254143"/>
                    </a:cubicBezTo>
                    <a:cubicBezTo>
                      <a:pt x="542926" y="262724"/>
                      <a:pt x="536488" y="269875"/>
                      <a:pt x="527187" y="269875"/>
                    </a:cubicBezTo>
                    <a:cubicBezTo>
                      <a:pt x="527187" y="269875"/>
                      <a:pt x="527187" y="269875"/>
                      <a:pt x="511449" y="269875"/>
                    </a:cubicBezTo>
                    <a:cubicBezTo>
                      <a:pt x="511449" y="269875"/>
                      <a:pt x="511449" y="269875"/>
                      <a:pt x="479971" y="269875"/>
                    </a:cubicBezTo>
                    <a:cubicBezTo>
                      <a:pt x="479971" y="269875"/>
                      <a:pt x="479971" y="269875"/>
                      <a:pt x="303983" y="269875"/>
                    </a:cubicBezTo>
                    <a:lnTo>
                      <a:pt x="272506" y="269875"/>
                    </a:lnTo>
                    <a:cubicBezTo>
                      <a:pt x="272506" y="269875"/>
                      <a:pt x="272506" y="269875"/>
                      <a:pt x="96518" y="269875"/>
                    </a:cubicBezTo>
                    <a:cubicBezTo>
                      <a:pt x="96518" y="269875"/>
                      <a:pt x="96518" y="269875"/>
                      <a:pt x="65041" y="269875"/>
                    </a:cubicBezTo>
                    <a:cubicBezTo>
                      <a:pt x="65041" y="269875"/>
                      <a:pt x="65041" y="269875"/>
                      <a:pt x="58602" y="269875"/>
                    </a:cubicBezTo>
                    <a:cubicBezTo>
                      <a:pt x="49302" y="269875"/>
                      <a:pt x="42863" y="262724"/>
                      <a:pt x="42863" y="254143"/>
                    </a:cubicBezTo>
                    <a:cubicBezTo>
                      <a:pt x="42863" y="254143"/>
                      <a:pt x="42863" y="254143"/>
                      <a:pt x="42863" y="206232"/>
                    </a:cubicBezTo>
                    <a:cubicBezTo>
                      <a:pt x="42863" y="197651"/>
                      <a:pt x="49302" y="190500"/>
                      <a:pt x="58602" y="190500"/>
                    </a:cubicBezTo>
                    <a:close/>
                    <a:moveTo>
                      <a:pt x="15716" y="0"/>
                    </a:moveTo>
                    <a:cubicBezTo>
                      <a:pt x="15716" y="0"/>
                      <a:pt x="15716" y="0"/>
                      <a:pt x="65008" y="0"/>
                    </a:cubicBezTo>
                    <a:cubicBezTo>
                      <a:pt x="65008" y="0"/>
                      <a:pt x="65008" y="0"/>
                      <a:pt x="96441" y="0"/>
                    </a:cubicBezTo>
                    <a:cubicBezTo>
                      <a:pt x="96441" y="0"/>
                      <a:pt x="96441" y="0"/>
                      <a:pt x="272177" y="0"/>
                    </a:cubicBezTo>
                    <a:cubicBezTo>
                      <a:pt x="272177" y="0"/>
                      <a:pt x="272177" y="0"/>
                      <a:pt x="303610" y="0"/>
                    </a:cubicBezTo>
                    <a:cubicBezTo>
                      <a:pt x="303610" y="0"/>
                      <a:pt x="303610" y="0"/>
                      <a:pt x="355759" y="0"/>
                    </a:cubicBezTo>
                    <a:cubicBezTo>
                      <a:pt x="364331" y="0"/>
                      <a:pt x="371475" y="7151"/>
                      <a:pt x="371475" y="15732"/>
                    </a:cubicBezTo>
                    <a:cubicBezTo>
                      <a:pt x="371475" y="15732"/>
                      <a:pt x="371475" y="15732"/>
                      <a:pt x="371475" y="63643"/>
                    </a:cubicBezTo>
                    <a:cubicBezTo>
                      <a:pt x="371475" y="72224"/>
                      <a:pt x="364331" y="79375"/>
                      <a:pt x="355759" y="79375"/>
                    </a:cubicBezTo>
                    <a:cubicBezTo>
                      <a:pt x="355759" y="79375"/>
                      <a:pt x="355759" y="79375"/>
                      <a:pt x="303610" y="79375"/>
                    </a:cubicBezTo>
                    <a:cubicBezTo>
                      <a:pt x="303610" y="79375"/>
                      <a:pt x="303610" y="79375"/>
                      <a:pt x="272177" y="79375"/>
                    </a:cubicBezTo>
                    <a:cubicBezTo>
                      <a:pt x="272177" y="79375"/>
                      <a:pt x="272177" y="79375"/>
                      <a:pt x="96441" y="79375"/>
                    </a:cubicBezTo>
                    <a:lnTo>
                      <a:pt x="65008" y="79375"/>
                    </a:lnTo>
                    <a:cubicBezTo>
                      <a:pt x="65008" y="79375"/>
                      <a:pt x="65008" y="79375"/>
                      <a:pt x="15716" y="79375"/>
                    </a:cubicBezTo>
                    <a:cubicBezTo>
                      <a:pt x="7144" y="79375"/>
                      <a:pt x="0" y="72224"/>
                      <a:pt x="0" y="63643"/>
                    </a:cubicBezTo>
                    <a:cubicBezTo>
                      <a:pt x="0" y="63643"/>
                      <a:pt x="0" y="63643"/>
                      <a:pt x="0" y="15732"/>
                    </a:cubicBezTo>
                    <a:cubicBezTo>
                      <a:pt x="0" y="7151"/>
                      <a:pt x="7144" y="0"/>
                      <a:pt x="15716" y="0"/>
                    </a:cubicBezTo>
                    <a:close/>
                  </a:path>
                </a:pathLst>
              </a:custGeom>
              <a:solidFill>
                <a:srgbClr val="00148C">
                  <a:lumMod val="100000"/>
                </a:srgbClr>
              </a:solidFill>
              <a:ln>
                <a:noFill/>
              </a:ln>
            </p:spPr>
            <p:txBody>
              <a:bodyPr vert="horz" wrap="square" lIns="22860" tIns="11430" rIns="22860" bIns="11430" numCol="1" anchor="t" anchorCtr="0" compatLnSpc="1">
                <a:prstTxWarp prst="textNoShape">
                  <a:avLst/>
                </a:prstTxWarp>
                <a:noAutofit/>
              </a:bodyPr>
              <a:lstStyle/>
              <a:p>
                <a:endParaRPr lang="en-US" dirty="0"/>
              </a:p>
            </p:txBody>
          </p:sp>
        </p:grpSp>
      </p:grpSp>
      <p:grpSp>
        <p:nvGrpSpPr>
          <p:cNvPr id="118" name="Group 117">
            <a:extLst>
              <a:ext uri="{FF2B5EF4-FFF2-40B4-BE49-F238E27FC236}">
                <a16:creationId xmlns:a16="http://schemas.microsoft.com/office/drawing/2014/main" id="{2BEC6688-A4D6-46A0-AA1E-194215216490}"/>
              </a:ext>
            </a:extLst>
          </p:cNvPr>
          <p:cNvGrpSpPr>
            <a:grpSpLocks noChangeAspect="1"/>
          </p:cNvGrpSpPr>
          <p:nvPr/>
        </p:nvGrpSpPr>
        <p:grpSpPr>
          <a:xfrm>
            <a:off x="358361" y="2155373"/>
            <a:ext cx="241472" cy="241240"/>
            <a:chOff x="7915275" y="2606675"/>
            <a:chExt cx="1646238" cy="1644650"/>
          </a:xfrm>
        </p:grpSpPr>
        <p:sp>
          <p:nvSpPr>
            <p:cNvPr id="119" name="AutoShape 29">
              <a:extLst>
                <a:ext uri="{FF2B5EF4-FFF2-40B4-BE49-F238E27FC236}">
                  <a16:creationId xmlns:a16="http://schemas.microsoft.com/office/drawing/2014/main" id="{D1B1869C-3813-4459-B521-3F904C26A4B4}"/>
                </a:ext>
              </a:extLst>
            </p:cNvPr>
            <p:cNvSpPr>
              <a:spLocks noChangeAspect="1" noChangeArrowheads="1" noTextEdit="1"/>
            </p:cNvSpPr>
            <p:nvPr/>
          </p:nvSpPr>
          <p:spPr bwMode="auto">
            <a:xfrm>
              <a:off x="79152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860" tIns="11430" rIns="22860" bIns="11430" numCol="1" anchor="t" anchorCtr="0" compatLnSpc="1">
              <a:prstTxWarp prst="textNoShape">
                <a:avLst/>
              </a:prstTxWarp>
            </a:bodyPr>
            <a:lstStyle/>
            <a:p>
              <a:endParaRPr lang="en-US" dirty="0"/>
            </a:p>
          </p:txBody>
        </p:sp>
        <p:grpSp>
          <p:nvGrpSpPr>
            <p:cNvPr id="120" name="Group 119">
              <a:extLst>
                <a:ext uri="{FF2B5EF4-FFF2-40B4-BE49-F238E27FC236}">
                  <a16:creationId xmlns:a16="http://schemas.microsoft.com/office/drawing/2014/main" id="{C8141C88-919C-49C3-A0A1-D813D6C0A02E}"/>
                </a:ext>
              </a:extLst>
            </p:cNvPr>
            <p:cNvGrpSpPr/>
            <p:nvPr/>
          </p:nvGrpSpPr>
          <p:grpSpPr>
            <a:xfrm>
              <a:off x="8069263" y="2884488"/>
              <a:ext cx="1339850" cy="1133475"/>
              <a:chOff x="8069263" y="2884488"/>
              <a:chExt cx="1339850" cy="1133475"/>
            </a:xfrm>
          </p:grpSpPr>
          <p:sp>
            <p:nvSpPr>
              <p:cNvPr id="121" name="Freeform 10">
                <a:extLst>
                  <a:ext uri="{FF2B5EF4-FFF2-40B4-BE49-F238E27FC236}">
                    <a16:creationId xmlns:a16="http://schemas.microsoft.com/office/drawing/2014/main" id="{EA611DFA-DE5D-444F-A88F-B3E82AD93E8E}"/>
                  </a:ext>
                </a:extLst>
              </p:cNvPr>
              <p:cNvSpPr>
                <a:spLocks/>
              </p:cNvSpPr>
              <p:nvPr/>
            </p:nvSpPr>
            <p:spPr bwMode="auto">
              <a:xfrm>
                <a:off x="8069263" y="2884488"/>
                <a:ext cx="1339850" cy="1006475"/>
              </a:xfrm>
              <a:custGeom>
                <a:avLst/>
                <a:gdLst>
                  <a:gd name="connsiteX0" fmla="*/ 197644 w 1339850"/>
                  <a:gd name="connsiteY0" fmla="*/ 688975 h 1006475"/>
                  <a:gd name="connsiteX1" fmla="*/ 94676 w 1339850"/>
                  <a:gd name="connsiteY1" fmla="*/ 699691 h 1006475"/>
                  <a:gd name="connsiteX2" fmla="*/ 31750 w 1339850"/>
                  <a:gd name="connsiteY2" fmla="*/ 753269 h 1006475"/>
                  <a:gd name="connsiteX3" fmla="*/ 31750 w 1339850"/>
                  <a:gd name="connsiteY3" fmla="*/ 844709 h 1006475"/>
                  <a:gd name="connsiteX4" fmla="*/ 31750 w 1339850"/>
                  <a:gd name="connsiteY4" fmla="*/ 904716 h 1006475"/>
                  <a:gd name="connsiteX5" fmla="*/ 31750 w 1339850"/>
                  <a:gd name="connsiteY5" fmla="*/ 910431 h 1006475"/>
                  <a:gd name="connsiteX6" fmla="*/ 94676 w 1339850"/>
                  <a:gd name="connsiteY6" fmla="*/ 964010 h 1006475"/>
                  <a:gd name="connsiteX7" fmla="*/ 116842 w 1339850"/>
                  <a:gd name="connsiteY7" fmla="*/ 969010 h 1006475"/>
                  <a:gd name="connsiteX8" fmla="*/ 197644 w 1339850"/>
                  <a:gd name="connsiteY8" fmla="*/ 974725 h 1006475"/>
                  <a:gd name="connsiteX9" fmla="*/ 274156 w 1339850"/>
                  <a:gd name="connsiteY9" fmla="*/ 969010 h 1006475"/>
                  <a:gd name="connsiteX10" fmla="*/ 299898 w 1339850"/>
                  <a:gd name="connsiteY10" fmla="*/ 964010 h 1006475"/>
                  <a:gd name="connsiteX11" fmla="*/ 363538 w 1339850"/>
                  <a:gd name="connsiteY11" fmla="*/ 910431 h 1006475"/>
                  <a:gd name="connsiteX12" fmla="*/ 363538 w 1339850"/>
                  <a:gd name="connsiteY12" fmla="*/ 901859 h 1006475"/>
                  <a:gd name="connsiteX13" fmla="*/ 363538 w 1339850"/>
                  <a:gd name="connsiteY13" fmla="*/ 838994 h 1006475"/>
                  <a:gd name="connsiteX14" fmla="*/ 363538 w 1339850"/>
                  <a:gd name="connsiteY14" fmla="*/ 753269 h 1006475"/>
                  <a:gd name="connsiteX15" fmla="*/ 299898 w 1339850"/>
                  <a:gd name="connsiteY15" fmla="*/ 699691 h 1006475"/>
                  <a:gd name="connsiteX16" fmla="*/ 197644 w 1339850"/>
                  <a:gd name="connsiteY16" fmla="*/ 688975 h 1006475"/>
                  <a:gd name="connsiteX17" fmla="*/ 197644 w 1339850"/>
                  <a:gd name="connsiteY17" fmla="*/ 658812 h 1006475"/>
                  <a:gd name="connsiteX18" fmla="*/ 307924 w 1339850"/>
                  <a:gd name="connsiteY18" fmla="*/ 670211 h 1006475"/>
                  <a:gd name="connsiteX19" fmla="*/ 343729 w 1339850"/>
                  <a:gd name="connsiteY19" fmla="*/ 681610 h 1006475"/>
                  <a:gd name="connsiteX20" fmla="*/ 353754 w 1339850"/>
                  <a:gd name="connsiteY20" fmla="*/ 687309 h 1006475"/>
                  <a:gd name="connsiteX21" fmla="*/ 395288 w 1339850"/>
                  <a:gd name="connsiteY21" fmla="*/ 754277 h 1006475"/>
                  <a:gd name="connsiteX22" fmla="*/ 395288 w 1339850"/>
                  <a:gd name="connsiteY22" fmla="*/ 845467 h 1006475"/>
                  <a:gd name="connsiteX23" fmla="*/ 395288 w 1339850"/>
                  <a:gd name="connsiteY23" fmla="*/ 911010 h 1006475"/>
                  <a:gd name="connsiteX24" fmla="*/ 307924 w 1339850"/>
                  <a:gd name="connsiteY24" fmla="*/ 995076 h 1006475"/>
                  <a:gd name="connsiteX25" fmla="*/ 197644 w 1339850"/>
                  <a:gd name="connsiteY25" fmla="*/ 1006475 h 1006475"/>
                  <a:gd name="connsiteX26" fmla="*/ 87365 w 1339850"/>
                  <a:gd name="connsiteY26" fmla="*/ 995076 h 1006475"/>
                  <a:gd name="connsiteX27" fmla="*/ 40818 w 1339850"/>
                  <a:gd name="connsiteY27" fmla="*/ 977266 h 1006475"/>
                  <a:gd name="connsiteX28" fmla="*/ 0 w 1339850"/>
                  <a:gd name="connsiteY28" fmla="*/ 911010 h 1006475"/>
                  <a:gd name="connsiteX29" fmla="*/ 0 w 1339850"/>
                  <a:gd name="connsiteY29" fmla="*/ 851167 h 1006475"/>
                  <a:gd name="connsiteX30" fmla="*/ 0 w 1339850"/>
                  <a:gd name="connsiteY30" fmla="*/ 754277 h 1006475"/>
                  <a:gd name="connsiteX31" fmla="*/ 48695 w 1339850"/>
                  <a:gd name="connsiteY31" fmla="*/ 683747 h 1006475"/>
                  <a:gd name="connsiteX32" fmla="*/ 87365 w 1339850"/>
                  <a:gd name="connsiteY32" fmla="*/ 670211 h 1006475"/>
                  <a:gd name="connsiteX33" fmla="*/ 197644 w 1339850"/>
                  <a:gd name="connsiteY33" fmla="*/ 658812 h 1006475"/>
                  <a:gd name="connsiteX34" fmla="*/ 1142563 w 1339850"/>
                  <a:gd name="connsiteY34" fmla="*/ 490537 h 1006475"/>
                  <a:gd name="connsiteX35" fmla="*/ 1039816 w 1339850"/>
                  <a:gd name="connsiteY35" fmla="*/ 501253 h 1006475"/>
                  <a:gd name="connsiteX36" fmla="*/ 976312 w 1339850"/>
                  <a:gd name="connsiteY36" fmla="*/ 554831 h 1006475"/>
                  <a:gd name="connsiteX37" fmla="*/ 976312 w 1339850"/>
                  <a:gd name="connsiteY37" fmla="*/ 646271 h 1006475"/>
                  <a:gd name="connsiteX38" fmla="*/ 976312 w 1339850"/>
                  <a:gd name="connsiteY38" fmla="*/ 706993 h 1006475"/>
                  <a:gd name="connsiteX39" fmla="*/ 976312 w 1339850"/>
                  <a:gd name="connsiteY39" fmla="*/ 711993 h 1006475"/>
                  <a:gd name="connsiteX40" fmla="*/ 1039816 w 1339850"/>
                  <a:gd name="connsiteY40" fmla="*/ 765572 h 1006475"/>
                  <a:gd name="connsiteX41" fmla="*/ 1061935 w 1339850"/>
                  <a:gd name="connsiteY41" fmla="*/ 770572 h 1006475"/>
                  <a:gd name="connsiteX42" fmla="*/ 1142563 w 1339850"/>
                  <a:gd name="connsiteY42" fmla="*/ 776287 h 1006475"/>
                  <a:gd name="connsiteX43" fmla="*/ 1218196 w 1339850"/>
                  <a:gd name="connsiteY43" fmla="*/ 771287 h 1006475"/>
                  <a:gd name="connsiteX44" fmla="*/ 1244597 w 1339850"/>
                  <a:gd name="connsiteY44" fmla="*/ 765572 h 1006475"/>
                  <a:gd name="connsiteX45" fmla="*/ 1308100 w 1339850"/>
                  <a:gd name="connsiteY45" fmla="*/ 711993 h 1006475"/>
                  <a:gd name="connsiteX46" fmla="*/ 1308100 w 1339850"/>
                  <a:gd name="connsiteY46" fmla="*/ 704135 h 1006475"/>
                  <a:gd name="connsiteX47" fmla="*/ 1308100 w 1339850"/>
                  <a:gd name="connsiteY47" fmla="*/ 640556 h 1006475"/>
                  <a:gd name="connsiteX48" fmla="*/ 1308100 w 1339850"/>
                  <a:gd name="connsiteY48" fmla="*/ 554831 h 1006475"/>
                  <a:gd name="connsiteX49" fmla="*/ 1244597 w 1339850"/>
                  <a:gd name="connsiteY49" fmla="*/ 501253 h 1006475"/>
                  <a:gd name="connsiteX50" fmla="*/ 1142563 w 1339850"/>
                  <a:gd name="connsiteY50" fmla="*/ 490537 h 1006475"/>
                  <a:gd name="connsiteX51" fmla="*/ 1142563 w 1339850"/>
                  <a:gd name="connsiteY51" fmla="*/ 460375 h 1006475"/>
                  <a:gd name="connsiteX52" fmla="*/ 1252644 w 1339850"/>
                  <a:gd name="connsiteY52" fmla="*/ 471774 h 1006475"/>
                  <a:gd name="connsiteX53" fmla="*/ 1287669 w 1339850"/>
                  <a:gd name="connsiteY53" fmla="*/ 483173 h 1006475"/>
                  <a:gd name="connsiteX54" fmla="*/ 1298391 w 1339850"/>
                  <a:gd name="connsiteY54" fmla="*/ 488872 h 1006475"/>
                  <a:gd name="connsiteX55" fmla="*/ 1339850 w 1339850"/>
                  <a:gd name="connsiteY55" fmla="*/ 555840 h 1006475"/>
                  <a:gd name="connsiteX56" fmla="*/ 1339850 w 1339850"/>
                  <a:gd name="connsiteY56" fmla="*/ 647030 h 1006475"/>
                  <a:gd name="connsiteX57" fmla="*/ 1339850 w 1339850"/>
                  <a:gd name="connsiteY57" fmla="*/ 712573 h 1006475"/>
                  <a:gd name="connsiteX58" fmla="*/ 1252644 w 1339850"/>
                  <a:gd name="connsiteY58" fmla="*/ 796639 h 1006475"/>
                  <a:gd name="connsiteX59" fmla="*/ 1142563 w 1339850"/>
                  <a:gd name="connsiteY59" fmla="*/ 808038 h 1006475"/>
                  <a:gd name="connsiteX60" fmla="*/ 1032483 w 1339850"/>
                  <a:gd name="connsiteY60" fmla="*/ 796639 h 1006475"/>
                  <a:gd name="connsiteX61" fmla="*/ 986021 w 1339850"/>
                  <a:gd name="connsiteY61" fmla="*/ 778829 h 1006475"/>
                  <a:gd name="connsiteX62" fmla="*/ 944562 w 1339850"/>
                  <a:gd name="connsiteY62" fmla="*/ 712573 h 1006475"/>
                  <a:gd name="connsiteX63" fmla="*/ 944562 w 1339850"/>
                  <a:gd name="connsiteY63" fmla="*/ 652730 h 1006475"/>
                  <a:gd name="connsiteX64" fmla="*/ 944562 w 1339850"/>
                  <a:gd name="connsiteY64" fmla="*/ 555840 h 1006475"/>
                  <a:gd name="connsiteX65" fmla="*/ 993884 w 1339850"/>
                  <a:gd name="connsiteY65" fmla="*/ 485310 h 1006475"/>
                  <a:gd name="connsiteX66" fmla="*/ 1032483 w 1339850"/>
                  <a:gd name="connsiteY66" fmla="*/ 471774 h 1006475"/>
                  <a:gd name="connsiteX67" fmla="*/ 1142563 w 1339850"/>
                  <a:gd name="connsiteY67" fmla="*/ 460375 h 1006475"/>
                  <a:gd name="connsiteX68" fmla="*/ 558441 w 1339850"/>
                  <a:gd name="connsiteY68" fmla="*/ 93662 h 1006475"/>
                  <a:gd name="connsiteX69" fmla="*/ 557015 w 1339850"/>
                  <a:gd name="connsiteY69" fmla="*/ 114361 h 1006475"/>
                  <a:gd name="connsiteX70" fmla="*/ 557015 w 1339850"/>
                  <a:gd name="connsiteY70" fmla="*/ 126496 h 1006475"/>
                  <a:gd name="connsiteX71" fmla="*/ 411596 w 1339850"/>
                  <a:gd name="connsiteY71" fmla="*/ 168608 h 1006475"/>
                  <a:gd name="connsiteX72" fmla="*/ 562005 w 1339850"/>
                  <a:gd name="connsiteY72" fmla="*/ 147909 h 1006475"/>
                  <a:gd name="connsiteX73" fmla="*/ 576262 w 1339850"/>
                  <a:gd name="connsiteY73" fmla="*/ 177174 h 1006475"/>
                  <a:gd name="connsiteX74" fmla="*/ 217704 w 1339850"/>
                  <a:gd name="connsiteY74" fmla="*/ 226424 h 1006475"/>
                  <a:gd name="connsiteX75" fmla="*/ 364549 w 1339850"/>
                  <a:gd name="connsiteY75" fmla="*/ 647552 h 1006475"/>
                  <a:gd name="connsiteX76" fmla="*/ 368113 w 1339850"/>
                  <a:gd name="connsiteY76" fmla="*/ 658259 h 1006475"/>
                  <a:gd name="connsiteX77" fmla="*/ 329620 w 1339850"/>
                  <a:gd name="connsiteY77" fmla="*/ 641842 h 1006475"/>
                  <a:gd name="connsiteX78" fmla="*/ 196319 w 1339850"/>
                  <a:gd name="connsiteY78" fmla="*/ 261399 h 1006475"/>
                  <a:gd name="connsiteX79" fmla="*/ 63018 w 1339850"/>
                  <a:gd name="connsiteY79" fmla="*/ 643270 h 1006475"/>
                  <a:gd name="connsiteX80" fmla="*/ 23812 w 1339850"/>
                  <a:gd name="connsiteY80" fmla="*/ 660400 h 1006475"/>
                  <a:gd name="connsiteX81" fmla="*/ 28089 w 1339850"/>
                  <a:gd name="connsiteY81" fmla="*/ 647552 h 1006475"/>
                  <a:gd name="connsiteX82" fmla="*/ 182062 w 1339850"/>
                  <a:gd name="connsiteY82" fmla="*/ 208580 h 1006475"/>
                  <a:gd name="connsiteX83" fmla="*/ 182062 w 1339850"/>
                  <a:gd name="connsiteY83" fmla="*/ 207152 h 1006475"/>
                  <a:gd name="connsiteX84" fmla="*/ 182775 w 1339850"/>
                  <a:gd name="connsiteY84" fmla="*/ 205725 h 1006475"/>
                  <a:gd name="connsiteX85" fmla="*/ 183488 w 1339850"/>
                  <a:gd name="connsiteY85" fmla="*/ 205011 h 1006475"/>
                  <a:gd name="connsiteX86" fmla="*/ 184200 w 1339850"/>
                  <a:gd name="connsiteY86" fmla="*/ 203583 h 1006475"/>
                  <a:gd name="connsiteX87" fmla="*/ 184913 w 1339850"/>
                  <a:gd name="connsiteY87" fmla="*/ 202870 h 1006475"/>
                  <a:gd name="connsiteX88" fmla="*/ 186339 w 1339850"/>
                  <a:gd name="connsiteY88" fmla="*/ 201442 h 1006475"/>
                  <a:gd name="connsiteX89" fmla="*/ 187052 w 1339850"/>
                  <a:gd name="connsiteY89" fmla="*/ 200728 h 1006475"/>
                  <a:gd name="connsiteX90" fmla="*/ 189190 w 1339850"/>
                  <a:gd name="connsiteY90" fmla="*/ 200014 h 1006475"/>
                  <a:gd name="connsiteX91" fmla="*/ 189190 w 1339850"/>
                  <a:gd name="connsiteY91" fmla="*/ 199301 h 1006475"/>
                  <a:gd name="connsiteX92" fmla="*/ 192042 w 1339850"/>
                  <a:gd name="connsiteY92" fmla="*/ 198587 h 1006475"/>
                  <a:gd name="connsiteX93" fmla="*/ 558441 w 1339850"/>
                  <a:gd name="connsiteY93" fmla="*/ 93662 h 1006475"/>
                  <a:gd name="connsiteX94" fmla="*/ 1138705 w 1339850"/>
                  <a:gd name="connsiteY94" fmla="*/ 0 h 1006475"/>
                  <a:gd name="connsiteX95" fmla="*/ 1139418 w 1339850"/>
                  <a:gd name="connsiteY95" fmla="*/ 0 h 1006475"/>
                  <a:gd name="connsiteX96" fmla="*/ 1140846 w 1339850"/>
                  <a:gd name="connsiteY96" fmla="*/ 0 h 1006475"/>
                  <a:gd name="connsiteX97" fmla="*/ 1142273 w 1339850"/>
                  <a:gd name="connsiteY97" fmla="*/ 0 h 1006475"/>
                  <a:gd name="connsiteX98" fmla="*/ 1143701 w 1339850"/>
                  <a:gd name="connsiteY98" fmla="*/ 713 h 1006475"/>
                  <a:gd name="connsiteX99" fmla="*/ 1145128 w 1339850"/>
                  <a:gd name="connsiteY99" fmla="*/ 713 h 1006475"/>
                  <a:gd name="connsiteX100" fmla="*/ 1146556 w 1339850"/>
                  <a:gd name="connsiteY100" fmla="*/ 1426 h 1006475"/>
                  <a:gd name="connsiteX101" fmla="*/ 1147270 w 1339850"/>
                  <a:gd name="connsiteY101" fmla="*/ 1426 h 1006475"/>
                  <a:gd name="connsiteX102" fmla="*/ 1149411 w 1339850"/>
                  <a:gd name="connsiteY102" fmla="*/ 2851 h 1006475"/>
                  <a:gd name="connsiteX103" fmla="*/ 1151552 w 1339850"/>
                  <a:gd name="connsiteY103" fmla="*/ 4990 h 1006475"/>
                  <a:gd name="connsiteX104" fmla="*/ 1152266 w 1339850"/>
                  <a:gd name="connsiteY104" fmla="*/ 4990 h 1006475"/>
                  <a:gd name="connsiteX105" fmla="*/ 1153694 w 1339850"/>
                  <a:gd name="connsiteY105" fmla="*/ 7129 h 1006475"/>
                  <a:gd name="connsiteX106" fmla="*/ 1153694 w 1339850"/>
                  <a:gd name="connsiteY106" fmla="*/ 7842 h 1006475"/>
                  <a:gd name="connsiteX107" fmla="*/ 1155121 w 1339850"/>
                  <a:gd name="connsiteY107" fmla="*/ 9268 h 1006475"/>
                  <a:gd name="connsiteX108" fmla="*/ 1155121 w 1339850"/>
                  <a:gd name="connsiteY108" fmla="*/ 9981 h 1006475"/>
                  <a:gd name="connsiteX109" fmla="*/ 1155835 w 1339850"/>
                  <a:gd name="connsiteY109" fmla="*/ 10693 h 1006475"/>
                  <a:gd name="connsiteX110" fmla="*/ 1309293 w 1339850"/>
                  <a:gd name="connsiteY110" fmla="*/ 449843 h 1006475"/>
                  <a:gd name="connsiteX111" fmla="*/ 1312862 w 1339850"/>
                  <a:gd name="connsiteY111" fmla="*/ 459824 h 1006475"/>
                  <a:gd name="connsiteX112" fmla="*/ 1273605 w 1339850"/>
                  <a:gd name="connsiteY112" fmla="*/ 443427 h 1006475"/>
                  <a:gd name="connsiteX113" fmla="*/ 1140846 w 1339850"/>
                  <a:gd name="connsiteY113" fmla="*/ 63448 h 1006475"/>
                  <a:gd name="connsiteX114" fmla="*/ 1007373 w 1339850"/>
                  <a:gd name="connsiteY114" fmla="*/ 444853 h 1006475"/>
                  <a:gd name="connsiteX115" fmla="*/ 967402 w 1339850"/>
                  <a:gd name="connsiteY115" fmla="*/ 461963 h 1006475"/>
                  <a:gd name="connsiteX116" fmla="*/ 972399 w 1339850"/>
                  <a:gd name="connsiteY116" fmla="*/ 449843 h 1006475"/>
                  <a:gd name="connsiteX117" fmla="*/ 1115864 w 1339850"/>
                  <a:gd name="connsiteY117" fmla="*/ 39210 h 1006475"/>
                  <a:gd name="connsiteX118" fmla="*/ 778256 w 1339850"/>
                  <a:gd name="connsiteY118" fmla="*/ 136165 h 1006475"/>
                  <a:gd name="connsiteX119" fmla="*/ 779684 w 1339850"/>
                  <a:gd name="connsiteY119" fmla="*/ 109074 h 1006475"/>
                  <a:gd name="connsiteX120" fmla="*/ 779684 w 1339850"/>
                  <a:gd name="connsiteY120" fmla="*/ 102658 h 1006475"/>
                  <a:gd name="connsiteX121" fmla="*/ 925290 w 1339850"/>
                  <a:gd name="connsiteY121" fmla="*/ 61310 h 1006475"/>
                  <a:gd name="connsiteX122" fmla="*/ 774687 w 1339850"/>
                  <a:gd name="connsiteY122" fmla="*/ 81271 h 1006475"/>
                  <a:gd name="connsiteX123" fmla="*/ 760412 w 1339850"/>
                  <a:gd name="connsiteY123" fmla="*/ 52042 h 1006475"/>
                  <a:gd name="connsiteX124" fmla="*/ 1138705 w 1339850"/>
                  <a:gd name="connsiteY124" fmla="*/ 0 h 100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339850" h="1006475">
                    <a:moveTo>
                      <a:pt x="197644" y="688975"/>
                    </a:moveTo>
                    <a:cubicBezTo>
                      <a:pt x="159031" y="688975"/>
                      <a:pt x="122563" y="692547"/>
                      <a:pt x="94676" y="699691"/>
                    </a:cubicBezTo>
                    <a:cubicBezTo>
                      <a:pt x="78944" y="703263"/>
                      <a:pt x="31750" y="714693"/>
                      <a:pt x="31750" y="753269"/>
                    </a:cubicBezTo>
                    <a:cubicBezTo>
                      <a:pt x="31750" y="792560"/>
                      <a:pt x="31750" y="822563"/>
                      <a:pt x="31750" y="844709"/>
                    </a:cubicBezTo>
                    <a:cubicBezTo>
                      <a:pt x="31750" y="881856"/>
                      <a:pt x="31750" y="897573"/>
                      <a:pt x="31750" y="904716"/>
                    </a:cubicBezTo>
                    <a:cubicBezTo>
                      <a:pt x="31750" y="910431"/>
                      <a:pt x="31750" y="910431"/>
                      <a:pt x="31750" y="910431"/>
                    </a:cubicBezTo>
                    <a:cubicBezTo>
                      <a:pt x="31750" y="948293"/>
                      <a:pt x="78944" y="960438"/>
                      <a:pt x="94676" y="964010"/>
                    </a:cubicBezTo>
                    <a:cubicBezTo>
                      <a:pt x="101826" y="966153"/>
                      <a:pt x="108977" y="967581"/>
                      <a:pt x="116842" y="969010"/>
                    </a:cubicBezTo>
                    <a:cubicBezTo>
                      <a:pt x="141154" y="972582"/>
                      <a:pt x="169042" y="974725"/>
                      <a:pt x="197644" y="974725"/>
                    </a:cubicBezTo>
                    <a:cubicBezTo>
                      <a:pt x="224817" y="974725"/>
                      <a:pt x="251274" y="973296"/>
                      <a:pt x="274156" y="969010"/>
                    </a:cubicBezTo>
                    <a:cubicBezTo>
                      <a:pt x="283451" y="967581"/>
                      <a:pt x="292032" y="966153"/>
                      <a:pt x="299898" y="964010"/>
                    </a:cubicBezTo>
                    <a:cubicBezTo>
                      <a:pt x="315629" y="960438"/>
                      <a:pt x="363538" y="948293"/>
                      <a:pt x="363538" y="910431"/>
                    </a:cubicBezTo>
                    <a:lnTo>
                      <a:pt x="363538" y="901859"/>
                    </a:lnTo>
                    <a:cubicBezTo>
                      <a:pt x="363538" y="901859"/>
                      <a:pt x="363538" y="901859"/>
                      <a:pt x="363538" y="838994"/>
                    </a:cubicBezTo>
                    <a:cubicBezTo>
                      <a:pt x="363538" y="838994"/>
                      <a:pt x="363538" y="838994"/>
                      <a:pt x="363538" y="753269"/>
                    </a:cubicBezTo>
                    <a:cubicBezTo>
                      <a:pt x="363538" y="714693"/>
                      <a:pt x="315629" y="703263"/>
                      <a:pt x="299898" y="699691"/>
                    </a:cubicBezTo>
                    <a:cubicBezTo>
                      <a:pt x="272011" y="692547"/>
                      <a:pt x="235542" y="688975"/>
                      <a:pt x="197644" y="688975"/>
                    </a:cubicBezTo>
                    <a:close/>
                    <a:moveTo>
                      <a:pt x="197644" y="658812"/>
                    </a:moveTo>
                    <a:cubicBezTo>
                      <a:pt x="238462" y="658812"/>
                      <a:pt x="277848" y="663087"/>
                      <a:pt x="307924" y="670211"/>
                    </a:cubicBezTo>
                    <a:cubicBezTo>
                      <a:pt x="315801" y="671636"/>
                      <a:pt x="329407" y="674485"/>
                      <a:pt x="343729" y="681610"/>
                    </a:cubicBezTo>
                    <a:cubicBezTo>
                      <a:pt x="346593" y="683035"/>
                      <a:pt x="350174" y="685172"/>
                      <a:pt x="353754" y="687309"/>
                    </a:cubicBezTo>
                    <a:cubicBezTo>
                      <a:pt x="380966" y="702982"/>
                      <a:pt x="395288" y="726492"/>
                      <a:pt x="395288" y="754277"/>
                    </a:cubicBezTo>
                    <a:cubicBezTo>
                      <a:pt x="395288" y="793460"/>
                      <a:pt x="395288" y="823382"/>
                      <a:pt x="395288" y="845467"/>
                    </a:cubicBezTo>
                    <a:cubicBezTo>
                      <a:pt x="395288" y="911010"/>
                      <a:pt x="395288" y="911010"/>
                      <a:pt x="395288" y="911010"/>
                    </a:cubicBezTo>
                    <a:cubicBezTo>
                      <a:pt x="395288" y="939507"/>
                      <a:pt x="380250" y="977266"/>
                      <a:pt x="307924" y="995076"/>
                    </a:cubicBezTo>
                    <a:cubicBezTo>
                      <a:pt x="277848" y="1002201"/>
                      <a:pt x="238462" y="1006475"/>
                      <a:pt x="197644" y="1006475"/>
                    </a:cubicBezTo>
                    <a:cubicBezTo>
                      <a:pt x="156110" y="1006475"/>
                      <a:pt x="117441" y="1002201"/>
                      <a:pt x="87365" y="995076"/>
                    </a:cubicBezTo>
                    <a:cubicBezTo>
                      <a:pt x="78055" y="992939"/>
                      <a:pt x="58721" y="987952"/>
                      <a:pt x="40818" y="977266"/>
                    </a:cubicBezTo>
                    <a:cubicBezTo>
                      <a:pt x="15038" y="962305"/>
                      <a:pt x="0" y="938082"/>
                      <a:pt x="0" y="911010"/>
                    </a:cubicBezTo>
                    <a:cubicBezTo>
                      <a:pt x="0" y="888213"/>
                      <a:pt x="0" y="868265"/>
                      <a:pt x="0" y="851167"/>
                    </a:cubicBezTo>
                    <a:cubicBezTo>
                      <a:pt x="0" y="754277"/>
                      <a:pt x="0" y="754277"/>
                      <a:pt x="0" y="754277"/>
                    </a:cubicBezTo>
                    <a:cubicBezTo>
                      <a:pt x="0" y="731479"/>
                      <a:pt x="9310" y="702982"/>
                      <a:pt x="48695" y="683747"/>
                    </a:cubicBezTo>
                    <a:cubicBezTo>
                      <a:pt x="59437" y="678048"/>
                      <a:pt x="72326" y="673773"/>
                      <a:pt x="87365" y="670211"/>
                    </a:cubicBezTo>
                    <a:cubicBezTo>
                      <a:pt x="117441" y="663087"/>
                      <a:pt x="156110" y="658812"/>
                      <a:pt x="197644" y="658812"/>
                    </a:cubicBezTo>
                    <a:close/>
                    <a:moveTo>
                      <a:pt x="1142563" y="490537"/>
                    </a:moveTo>
                    <a:cubicBezTo>
                      <a:pt x="1104033" y="490537"/>
                      <a:pt x="1067643" y="494109"/>
                      <a:pt x="1039816" y="501253"/>
                    </a:cubicBezTo>
                    <a:cubicBezTo>
                      <a:pt x="1024118" y="504825"/>
                      <a:pt x="976312" y="516255"/>
                      <a:pt x="976312" y="554831"/>
                    </a:cubicBezTo>
                    <a:cubicBezTo>
                      <a:pt x="976312" y="594122"/>
                      <a:pt x="976312" y="624125"/>
                      <a:pt x="976312" y="646271"/>
                    </a:cubicBezTo>
                    <a:cubicBezTo>
                      <a:pt x="976312" y="683418"/>
                      <a:pt x="976312" y="699849"/>
                      <a:pt x="976312" y="706993"/>
                    </a:cubicBezTo>
                    <a:cubicBezTo>
                      <a:pt x="976312" y="711993"/>
                      <a:pt x="976312" y="711993"/>
                      <a:pt x="976312" y="711993"/>
                    </a:cubicBezTo>
                    <a:cubicBezTo>
                      <a:pt x="976312" y="749855"/>
                      <a:pt x="1024118" y="762000"/>
                      <a:pt x="1039816" y="765572"/>
                    </a:cubicBezTo>
                    <a:cubicBezTo>
                      <a:pt x="1046951" y="767715"/>
                      <a:pt x="1054086" y="769143"/>
                      <a:pt x="1061935" y="770572"/>
                    </a:cubicBezTo>
                    <a:cubicBezTo>
                      <a:pt x="1085481" y="774858"/>
                      <a:pt x="1113308" y="776287"/>
                      <a:pt x="1142563" y="776287"/>
                    </a:cubicBezTo>
                    <a:cubicBezTo>
                      <a:pt x="1169677" y="776287"/>
                      <a:pt x="1195363" y="774858"/>
                      <a:pt x="1218196" y="771287"/>
                    </a:cubicBezTo>
                    <a:cubicBezTo>
                      <a:pt x="1227472" y="769858"/>
                      <a:pt x="1236748" y="767715"/>
                      <a:pt x="1244597" y="765572"/>
                    </a:cubicBezTo>
                    <a:cubicBezTo>
                      <a:pt x="1260294" y="762000"/>
                      <a:pt x="1308100" y="749855"/>
                      <a:pt x="1308100" y="711993"/>
                    </a:cubicBezTo>
                    <a:lnTo>
                      <a:pt x="1308100" y="704135"/>
                    </a:lnTo>
                    <a:cubicBezTo>
                      <a:pt x="1308100" y="704135"/>
                      <a:pt x="1308100" y="704135"/>
                      <a:pt x="1308100" y="640556"/>
                    </a:cubicBezTo>
                    <a:cubicBezTo>
                      <a:pt x="1308100" y="640556"/>
                      <a:pt x="1308100" y="640556"/>
                      <a:pt x="1308100" y="554831"/>
                    </a:cubicBezTo>
                    <a:cubicBezTo>
                      <a:pt x="1308100" y="516255"/>
                      <a:pt x="1260294" y="504825"/>
                      <a:pt x="1244597" y="501253"/>
                    </a:cubicBezTo>
                    <a:cubicBezTo>
                      <a:pt x="1216769" y="494109"/>
                      <a:pt x="1180379" y="490537"/>
                      <a:pt x="1142563" y="490537"/>
                    </a:cubicBezTo>
                    <a:close/>
                    <a:moveTo>
                      <a:pt x="1142563" y="460375"/>
                    </a:moveTo>
                    <a:cubicBezTo>
                      <a:pt x="1183307" y="460375"/>
                      <a:pt x="1222622" y="464650"/>
                      <a:pt x="1252644" y="471774"/>
                    </a:cubicBezTo>
                    <a:cubicBezTo>
                      <a:pt x="1259792" y="473199"/>
                      <a:pt x="1273373" y="476761"/>
                      <a:pt x="1287669" y="483173"/>
                    </a:cubicBezTo>
                    <a:cubicBezTo>
                      <a:pt x="1291243" y="484598"/>
                      <a:pt x="1294817" y="486735"/>
                      <a:pt x="1298391" y="488872"/>
                    </a:cubicBezTo>
                    <a:cubicBezTo>
                      <a:pt x="1325554" y="504545"/>
                      <a:pt x="1339850" y="528055"/>
                      <a:pt x="1339850" y="555840"/>
                    </a:cubicBezTo>
                    <a:cubicBezTo>
                      <a:pt x="1339850" y="595736"/>
                      <a:pt x="1339850" y="624945"/>
                      <a:pt x="1339850" y="647030"/>
                    </a:cubicBezTo>
                    <a:cubicBezTo>
                      <a:pt x="1339850" y="712573"/>
                      <a:pt x="1339850" y="712573"/>
                      <a:pt x="1339850" y="712573"/>
                    </a:cubicBezTo>
                    <a:cubicBezTo>
                      <a:pt x="1339850" y="741070"/>
                      <a:pt x="1324839" y="778829"/>
                      <a:pt x="1252644" y="796639"/>
                    </a:cubicBezTo>
                    <a:cubicBezTo>
                      <a:pt x="1222622" y="803764"/>
                      <a:pt x="1183307" y="808038"/>
                      <a:pt x="1142563" y="808038"/>
                    </a:cubicBezTo>
                    <a:cubicBezTo>
                      <a:pt x="1101105" y="808038"/>
                      <a:pt x="1062505" y="803764"/>
                      <a:pt x="1032483" y="796639"/>
                    </a:cubicBezTo>
                    <a:cubicBezTo>
                      <a:pt x="1023191" y="794502"/>
                      <a:pt x="1003891" y="789515"/>
                      <a:pt x="986021" y="778829"/>
                    </a:cubicBezTo>
                    <a:cubicBezTo>
                      <a:pt x="959573" y="763868"/>
                      <a:pt x="944562" y="739645"/>
                      <a:pt x="944562" y="712573"/>
                    </a:cubicBezTo>
                    <a:cubicBezTo>
                      <a:pt x="944562" y="689776"/>
                      <a:pt x="944562" y="669828"/>
                      <a:pt x="944562" y="652730"/>
                    </a:cubicBezTo>
                    <a:cubicBezTo>
                      <a:pt x="944562" y="555840"/>
                      <a:pt x="944562" y="555840"/>
                      <a:pt x="944562" y="555840"/>
                    </a:cubicBezTo>
                    <a:cubicBezTo>
                      <a:pt x="944562" y="533042"/>
                      <a:pt x="953854" y="504545"/>
                      <a:pt x="993884" y="485310"/>
                    </a:cubicBezTo>
                    <a:cubicBezTo>
                      <a:pt x="1003891" y="479611"/>
                      <a:pt x="1016757" y="475336"/>
                      <a:pt x="1032483" y="471774"/>
                    </a:cubicBezTo>
                    <a:cubicBezTo>
                      <a:pt x="1062505" y="464650"/>
                      <a:pt x="1101105" y="460375"/>
                      <a:pt x="1142563" y="460375"/>
                    </a:cubicBezTo>
                    <a:close/>
                    <a:moveTo>
                      <a:pt x="558441" y="93662"/>
                    </a:moveTo>
                    <a:cubicBezTo>
                      <a:pt x="557728" y="100086"/>
                      <a:pt x="557015" y="107224"/>
                      <a:pt x="557015" y="114361"/>
                    </a:cubicBezTo>
                    <a:cubicBezTo>
                      <a:pt x="557015" y="118644"/>
                      <a:pt x="557015" y="122213"/>
                      <a:pt x="557015" y="126496"/>
                    </a:cubicBezTo>
                    <a:cubicBezTo>
                      <a:pt x="557015" y="126496"/>
                      <a:pt x="557015" y="126496"/>
                      <a:pt x="411596" y="168608"/>
                    </a:cubicBezTo>
                    <a:lnTo>
                      <a:pt x="562005" y="147909"/>
                    </a:lnTo>
                    <a:cubicBezTo>
                      <a:pt x="564857" y="158615"/>
                      <a:pt x="569846" y="168608"/>
                      <a:pt x="576262" y="177174"/>
                    </a:cubicBezTo>
                    <a:cubicBezTo>
                      <a:pt x="576262" y="177174"/>
                      <a:pt x="576262" y="177174"/>
                      <a:pt x="217704" y="226424"/>
                    </a:cubicBezTo>
                    <a:cubicBezTo>
                      <a:pt x="217704" y="226424"/>
                      <a:pt x="217704" y="226424"/>
                      <a:pt x="364549" y="647552"/>
                    </a:cubicBezTo>
                    <a:cubicBezTo>
                      <a:pt x="364549" y="647552"/>
                      <a:pt x="364549" y="647552"/>
                      <a:pt x="368113" y="658259"/>
                    </a:cubicBezTo>
                    <a:cubicBezTo>
                      <a:pt x="354569" y="650407"/>
                      <a:pt x="340312" y="645411"/>
                      <a:pt x="329620" y="641842"/>
                    </a:cubicBezTo>
                    <a:cubicBezTo>
                      <a:pt x="329620" y="641842"/>
                      <a:pt x="329620" y="641842"/>
                      <a:pt x="196319" y="261399"/>
                    </a:cubicBezTo>
                    <a:cubicBezTo>
                      <a:pt x="196319" y="261399"/>
                      <a:pt x="196319" y="261399"/>
                      <a:pt x="63018" y="643270"/>
                    </a:cubicBezTo>
                    <a:cubicBezTo>
                      <a:pt x="48048" y="647552"/>
                      <a:pt x="35217" y="653262"/>
                      <a:pt x="23812" y="660400"/>
                    </a:cubicBezTo>
                    <a:cubicBezTo>
                      <a:pt x="23812" y="660400"/>
                      <a:pt x="23812" y="660400"/>
                      <a:pt x="28089" y="647552"/>
                    </a:cubicBezTo>
                    <a:cubicBezTo>
                      <a:pt x="28089" y="647552"/>
                      <a:pt x="28089" y="647552"/>
                      <a:pt x="182062" y="208580"/>
                    </a:cubicBezTo>
                    <a:cubicBezTo>
                      <a:pt x="182062" y="207866"/>
                      <a:pt x="182062" y="207866"/>
                      <a:pt x="182062" y="207152"/>
                    </a:cubicBezTo>
                    <a:cubicBezTo>
                      <a:pt x="182062" y="207152"/>
                      <a:pt x="182775" y="206438"/>
                      <a:pt x="182775" y="205725"/>
                    </a:cubicBezTo>
                    <a:cubicBezTo>
                      <a:pt x="182775" y="205725"/>
                      <a:pt x="183488" y="205011"/>
                      <a:pt x="183488" y="205011"/>
                    </a:cubicBezTo>
                    <a:cubicBezTo>
                      <a:pt x="183488" y="204297"/>
                      <a:pt x="184200" y="204297"/>
                      <a:pt x="184200" y="203583"/>
                    </a:cubicBezTo>
                    <a:cubicBezTo>
                      <a:pt x="184913" y="203583"/>
                      <a:pt x="184913" y="202870"/>
                      <a:pt x="184913" y="202870"/>
                    </a:cubicBezTo>
                    <a:cubicBezTo>
                      <a:pt x="185626" y="202156"/>
                      <a:pt x="185626" y="202156"/>
                      <a:pt x="186339" y="201442"/>
                    </a:cubicBezTo>
                    <a:cubicBezTo>
                      <a:pt x="186339" y="201442"/>
                      <a:pt x="187052" y="201442"/>
                      <a:pt x="187052" y="200728"/>
                    </a:cubicBezTo>
                    <a:cubicBezTo>
                      <a:pt x="187765" y="200728"/>
                      <a:pt x="188477" y="200014"/>
                      <a:pt x="189190" y="200014"/>
                    </a:cubicBezTo>
                    <a:cubicBezTo>
                      <a:pt x="189190" y="200014"/>
                      <a:pt x="189190" y="199301"/>
                      <a:pt x="189190" y="199301"/>
                    </a:cubicBezTo>
                    <a:cubicBezTo>
                      <a:pt x="189903" y="199301"/>
                      <a:pt x="191329" y="198587"/>
                      <a:pt x="192042" y="198587"/>
                    </a:cubicBezTo>
                    <a:cubicBezTo>
                      <a:pt x="192042" y="198587"/>
                      <a:pt x="192042" y="198587"/>
                      <a:pt x="558441" y="93662"/>
                    </a:cubicBezTo>
                    <a:close/>
                    <a:moveTo>
                      <a:pt x="1138705" y="0"/>
                    </a:moveTo>
                    <a:cubicBezTo>
                      <a:pt x="1138705" y="0"/>
                      <a:pt x="1138705" y="0"/>
                      <a:pt x="1139418" y="0"/>
                    </a:cubicBezTo>
                    <a:cubicBezTo>
                      <a:pt x="1139418" y="0"/>
                      <a:pt x="1140132" y="0"/>
                      <a:pt x="1140846" y="0"/>
                    </a:cubicBezTo>
                    <a:cubicBezTo>
                      <a:pt x="1141560" y="0"/>
                      <a:pt x="1141560" y="0"/>
                      <a:pt x="1142273" y="0"/>
                    </a:cubicBezTo>
                    <a:cubicBezTo>
                      <a:pt x="1142987" y="0"/>
                      <a:pt x="1142987" y="713"/>
                      <a:pt x="1143701" y="713"/>
                    </a:cubicBezTo>
                    <a:cubicBezTo>
                      <a:pt x="1144415" y="713"/>
                      <a:pt x="1144415" y="713"/>
                      <a:pt x="1145128" y="713"/>
                    </a:cubicBezTo>
                    <a:cubicBezTo>
                      <a:pt x="1145128" y="713"/>
                      <a:pt x="1145842" y="1426"/>
                      <a:pt x="1146556" y="1426"/>
                    </a:cubicBezTo>
                    <a:cubicBezTo>
                      <a:pt x="1146556" y="1426"/>
                      <a:pt x="1147270" y="1426"/>
                      <a:pt x="1147270" y="1426"/>
                    </a:cubicBezTo>
                    <a:cubicBezTo>
                      <a:pt x="1147983" y="2139"/>
                      <a:pt x="1148697" y="2139"/>
                      <a:pt x="1149411" y="2851"/>
                    </a:cubicBezTo>
                    <a:cubicBezTo>
                      <a:pt x="1150125" y="3564"/>
                      <a:pt x="1150839" y="4277"/>
                      <a:pt x="1151552" y="4990"/>
                    </a:cubicBezTo>
                    <a:cubicBezTo>
                      <a:pt x="1152266" y="4990"/>
                      <a:pt x="1152266" y="4990"/>
                      <a:pt x="1152266" y="4990"/>
                    </a:cubicBezTo>
                    <a:cubicBezTo>
                      <a:pt x="1152980" y="5703"/>
                      <a:pt x="1152980" y="6416"/>
                      <a:pt x="1153694" y="7129"/>
                    </a:cubicBezTo>
                    <a:cubicBezTo>
                      <a:pt x="1153694" y="7129"/>
                      <a:pt x="1153694" y="7129"/>
                      <a:pt x="1153694" y="7842"/>
                    </a:cubicBezTo>
                    <a:cubicBezTo>
                      <a:pt x="1154407" y="7842"/>
                      <a:pt x="1154407" y="8555"/>
                      <a:pt x="1155121" y="9268"/>
                    </a:cubicBezTo>
                    <a:cubicBezTo>
                      <a:pt x="1155121" y="9268"/>
                      <a:pt x="1155121" y="9981"/>
                      <a:pt x="1155121" y="9981"/>
                    </a:cubicBezTo>
                    <a:cubicBezTo>
                      <a:pt x="1155121" y="9981"/>
                      <a:pt x="1155121" y="10693"/>
                      <a:pt x="1155835" y="10693"/>
                    </a:cubicBezTo>
                    <a:cubicBezTo>
                      <a:pt x="1155835" y="10693"/>
                      <a:pt x="1155835" y="10693"/>
                      <a:pt x="1309293" y="449843"/>
                    </a:cubicBezTo>
                    <a:cubicBezTo>
                      <a:pt x="1309293" y="449843"/>
                      <a:pt x="1309293" y="449843"/>
                      <a:pt x="1312862" y="459824"/>
                    </a:cubicBezTo>
                    <a:cubicBezTo>
                      <a:pt x="1298587" y="451982"/>
                      <a:pt x="1285025" y="446992"/>
                      <a:pt x="1273605" y="443427"/>
                    </a:cubicBezTo>
                    <a:cubicBezTo>
                      <a:pt x="1273605" y="443427"/>
                      <a:pt x="1273605" y="443427"/>
                      <a:pt x="1140846" y="63448"/>
                    </a:cubicBezTo>
                    <a:cubicBezTo>
                      <a:pt x="1140846" y="63448"/>
                      <a:pt x="1140846" y="63448"/>
                      <a:pt x="1007373" y="444853"/>
                    </a:cubicBezTo>
                    <a:cubicBezTo>
                      <a:pt x="992384" y="449843"/>
                      <a:pt x="978822" y="455547"/>
                      <a:pt x="967402" y="461963"/>
                    </a:cubicBezTo>
                    <a:cubicBezTo>
                      <a:pt x="967402" y="461963"/>
                      <a:pt x="967402" y="461963"/>
                      <a:pt x="972399" y="449843"/>
                    </a:cubicBezTo>
                    <a:cubicBezTo>
                      <a:pt x="972399" y="449843"/>
                      <a:pt x="972399" y="449843"/>
                      <a:pt x="1115864" y="39210"/>
                    </a:cubicBezTo>
                    <a:lnTo>
                      <a:pt x="778256" y="136165"/>
                    </a:lnTo>
                    <a:cubicBezTo>
                      <a:pt x="779684" y="126897"/>
                      <a:pt x="780397" y="118342"/>
                      <a:pt x="779684" y="109074"/>
                    </a:cubicBezTo>
                    <a:cubicBezTo>
                      <a:pt x="779684" y="106936"/>
                      <a:pt x="779684" y="104797"/>
                      <a:pt x="779684" y="102658"/>
                    </a:cubicBezTo>
                    <a:cubicBezTo>
                      <a:pt x="779684" y="102658"/>
                      <a:pt x="779684" y="102658"/>
                      <a:pt x="925290" y="61310"/>
                    </a:cubicBezTo>
                    <a:cubicBezTo>
                      <a:pt x="925290" y="61310"/>
                      <a:pt x="925290" y="61310"/>
                      <a:pt x="774687" y="81271"/>
                    </a:cubicBezTo>
                    <a:cubicBezTo>
                      <a:pt x="771832" y="71290"/>
                      <a:pt x="766836" y="61310"/>
                      <a:pt x="760412" y="52042"/>
                    </a:cubicBezTo>
                    <a:cubicBezTo>
                      <a:pt x="760412" y="52042"/>
                      <a:pt x="760412" y="52042"/>
                      <a:pt x="1138705" y="0"/>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60" tIns="11430" rIns="22860" bIns="11430" numCol="1" anchor="t" anchorCtr="0" compatLnSpc="1">
                <a:prstTxWarp prst="textNoShape">
                  <a:avLst/>
                </a:prstTxWarp>
                <a:noAutofit/>
              </a:bodyPr>
              <a:lstStyle/>
              <a:p>
                <a:endParaRPr lang="en-US" dirty="0"/>
              </a:p>
            </p:txBody>
          </p:sp>
          <p:sp>
            <p:nvSpPr>
              <p:cNvPr id="122" name="Freeform 11">
                <a:extLst>
                  <a:ext uri="{FF2B5EF4-FFF2-40B4-BE49-F238E27FC236}">
                    <a16:creationId xmlns:a16="http://schemas.microsoft.com/office/drawing/2014/main" id="{ACE9F9A2-84A8-48DF-9C16-D6D6A76B8943}"/>
                  </a:ext>
                </a:extLst>
              </p:cNvPr>
              <p:cNvSpPr>
                <a:spLocks/>
              </p:cNvSpPr>
              <p:nvPr/>
            </p:nvSpPr>
            <p:spPr bwMode="auto">
              <a:xfrm>
                <a:off x="8132763" y="2919413"/>
                <a:ext cx="1214437" cy="1098550"/>
              </a:xfrm>
              <a:custGeom>
                <a:avLst/>
                <a:gdLst>
                  <a:gd name="connsiteX0" fmla="*/ 0 w 1214437"/>
                  <a:gd name="connsiteY0" fmla="*/ 838200 h 1098550"/>
                  <a:gd name="connsiteX1" fmla="*/ 32213 w 1214437"/>
                  <a:gd name="connsiteY1" fmla="*/ 849722 h 1098550"/>
                  <a:gd name="connsiteX2" fmla="*/ 135295 w 1214437"/>
                  <a:gd name="connsiteY2" fmla="*/ 859803 h 1098550"/>
                  <a:gd name="connsiteX3" fmla="*/ 237662 w 1214437"/>
                  <a:gd name="connsiteY3" fmla="*/ 849722 h 1098550"/>
                  <a:gd name="connsiteX4" fmla="*/ 269875 w 1214437"/>
                  <a:gd name="connsiteY4" fmla="*/ 838200 h 1098550"/>
                  <a:gd name="connsiteX5" fmla="*/ 269875 w 1214437"/>
                  <a:gd name="connsiteY5" fmla="*/ 854762 h 1098550"/>
                  <a:gd name="connsiteX6" fmla="*/ 269875 w 1214437"/>
                  <a:gd name="connsiteY6" fmla="*/ 874205 h 1098550"/>
                  <a:gd name="connsiteX7" fmla="*/ 269875 w 1214437"/>
                  <a:gd name="connsiteY7" fmla="*/ 875645 h 1098550"/>
                  <a:gd name="connsiteX8" fmla="*/ 204017 w 1214437"/>
                  <a:gd name="connsiteY8" fmla="*/ 903730 h 1098550"/>
                  <a:gd name="connsiteX9" fmla="*/ 135295 w 1214437"/>
                  <a:gd name="connsiteY9" fmla="*/ 908050 h 1098550"/>
                  <a:gd name="connsiteX10" fmla="*/ 58699 w 1214437"/>
                  <a:gd name="connsiteY10" fmla="*/ 902289 h 1098550"/>
                  <a:gd name="connsiteX11" fmla="*/ 0 w 1214437"/>
                  <a:gd name="connsiteY11" fmla="*/ 875645 h 1098550"/>
                  <a:gd name="connsiteX12" fmla="*/ 716 w 1214437"/>
                  <a:gd name="connsiteY12" fmla="*/ 874205 h 1098550"/>
                  <a:gd name="connsiteX13" fmla="*/ 0 w 1214437"/>
                  <a:gd name="connsiteY13" fmla="*/ 874205 h 1098550"/>
                  <a:gd name="connsiteX14" fmla="*/ 0 w 1214437"/>
                  <a:gd name="connsiteY14" fmla="*/ 859803 h 1098550"/>
                  <a:gd name="connsiteX15" fmla="*/ 0 w 1214437"/>
                  <a:gd name="connsiteY15" fmla="*/ 838200 h 1098550"/>
                  <a:gd name="connsiteX16" fmla="*/ 0 w 1214437"/>
                  <a:gd name="connsiteY16" fmla="*/ 758825 h 1098550"/>
                  <a:gd name="connsiteX17" fmla="*/ 32213 w 1214437"/>
                  <a:gd name="connsiteY17" fmla="*/ 770229 h 1098550"/>
                  <a:gd name="connsiteX18" fmla="*/ 135295 w 1214437"/>
                  <a:gd name="connsiteY18" fmla="*/ 780208 h 1098550"/>
                  <a:gd name="connsiteX19" fmla="*/ 237662 w 1214437"/>
                  <a:gd name="connsiteY19" fmla="*/ 770229 h 1098550"/>
                  <a:gd name="connsiteX20" fmla="*/ 269875 w 1214437"/>
                  <a:gd name="connsiteY20" fmla="*/ 758825 h 1098550"/>
                  <a:gd name="connsiteX21" fmla="*/ 269875 w 1214437"/>
                  <a:gd name="connsiteY21" fmla="*/ 794463 h 1098550"/>
                  <a:gd name="connsiteX22" fmla="*/ 269875 w 1214437"/>
                  <a:gd name="connsiteY22" fmla="*/ 796601 h 1098550"/>
                  <a:gd name="connsiteX23" fmla="*/ 135295 w 1214437"/>
                  <a:gd name="connsiteY23" fmla="*/ 828675 h 1098550"/>
                  <a:gd name="connsiteX24" fmla="*/ 0 w 1214437"/>
                  <a:gd name="connsiteY24" fmla="*/ 796601 h 1098550"/>
                  <a:gd name="connsiteX25" fmla="*/ 716 w 1214437"/>
                  <a:gd name="connsiteY25" fmla="*/ 794463 h 1098550"/>
                  <a:gd name="connsiteX26" fmla="*/ 0 w 1214437"/>
                  <a:gd name="connsiteY26" fmla="*/ 794463 h 1098550"/>
                  <a:gd name="connsiteX27" fmla="*/ 0 w 1214437"/>
                  <a:gd name="connsiteY27" fmla="*/ 758825 h 1098550"/>
                  <a:gd name="connsiteX28" fmla="*/ 135295 w 1214437"/>
                  <a:gd name="connsiteY28" fmla="*/ 685800 h 1098550"/>
                  <a:gd name="connsiteX29" fmla="*/ 269875 w 1214437"/>
                  <a:gd name="connsiteY29" fmla="*/ 717907 h 1098550"/>
                  <a:gd name="connsiteX30" fmla="*/ 135295 w 1214437"/>
                  <a:gd name="connsiteY30" fmla="*/ 749300 h 1098550"/>
                  <a:gd name="connsiteX31" fmla="*/ 0 w 1214437"/>
                  <a:gd name="connsiteY31" fmla="*/ 717907 h 1098550"/>
                  <a:gd name="connsiteX32" fmla="*/ 135295 w 1214437"/>
                  <a:gd name="connsiteY32" fmla="*/ 685800 h 1098550"/>
                  <a:gd name="connsiteX33" fmla="*/ 944562 w 1214437"/>
                  <a:gd name="connsiteY33" fmla="*/ 639762 h 1098550"/>
                  <a:gd name="connsiteX34" fmla="*/ 976861 w 1214437"/>
                  <a:gd name="connsiteY34" fmla="*/ 651284 h 1098550"/>
                  <a:gd name="connsiteX35" fmla="*/ 1079499 w 1214437"/>
                  <a:gd name="connsiteY35" fmla="*/ 661365 h 1098550"/>
                  <a:gd name="connsiteX36" fmla="*/ 1182138 w 1214437"/>
                  <a:gd name="connsiteY36" fmla="*/ 651284 h 1098550"/>
                  <a:gd name="connsiteX37" fmla="*/ 1214437 w 1214437"/>
                  <a:gd name="connsiteY37" fmla="*/ 639762 h 1098550"/>
                  <a:gd name="connsiteX38" fmla="*/ 1214437 w 1214437"/>
                  <a:gd name="connsiteY38" fmla="*/ 656324 h 1098550"/>
                  <a:gd name="connsiteX39" fmla="*/ 1214437 w 1214437"/>
                  <a:gd name="connsiteY39" fmla="*/ 675767 h 1098550"/>
                  <a:gd name="connsiteX40" fmla="*/ 1214437 w 1214437"/>
                  <a:gd name="connsiteY40" fmla="*/ 677207 h 1098550"/>
                  <a:gd name="connsiteX41" fmla="*/ 1148404 w 1214437"/>
                  <a:gd name="connsiteY41" fmla="*/ 705292 h 1098550"/>
                  <a:gd name="connsiteX42" fmla="*/ 1079499 w 1214437"/>
                  <a:gd name="connsiteY42" fmla="*/ 709612 h 1098550"/>
                  <a:gd name="connsiteX43" fmla="*/ 1002700 w 1214437"/>
                  <a:gd name="connsiteY43" fmla="*/ 703851 h 1098550"/>
                  <a:gd name="connsiteX44" fmla="*/ 944562 w 1214437"/>
                  <a:gd name="connsiteY44" fmla="*/ 677207 h 1098550"/>
                  <a:gd name="connsiteX45" fmla="*/ 945280 w 1214437"/>
                  <a:gd name="connsiteY45" fmla="*/ 675767 h 1098550"/>
                  <a:gd name="connsiteX46" fmla="*/ 944562 w 1214437"/>
                  <a:gd name="connsiteY46" fmla="*/ 675767 h 1098550"/>
                  <a:gd name="connsiteX47" fmla="*/ 944562 w 1214437"/>
                  <a:gd name="connsiteY47" fmla="*/ 661365 h 1098550"/>
                  <a:gd name="connsiteX48" fmla="*/ 944562 w 1214437"/>
                  <a:gd name="connsiteY48" fmla="*/ 639762 h 1098550"/>
                  <a:gd name="connsiteX49" fmla="*/ 944562 w 1214437"/>
                  <a:gd name="connsiteY49" fmla="*/ 560387 h 1098550"/>
                  <a:gd name="connsiteX50" fmla="*/ 976861 w 1214437"/>
                  <a:gd name="connsiteY50" fmla="*/ 571791 h 1098550"/>
                  <a:gd name="connsiteX51" fmla="*/ 1079499 w 1214437"/>
                  <a:gd name="connsiteY51" fmla="*/ 581770 h 1098550"/>
                  <a:gd name="connsiteX52" fmla="*/ 1182138 w 1214437"/>
                  <a:gd name="connsiteY52" fmla="*/ 571791 h 1098550"/>
                  <a:gd name="connsiteX53" fmla="*/ 1214437 w 1214437"/>
                  <a:gd name="connsiteY53" fmla="*/ 560387 h 1098550"/>
                  <a:gd name="connsiteX54" fmla="*/ 1214437 w 1214437"/>
                  <a:gd name="connsiteY54" fmla="*/ 596025 h 1098550"/>
                  <a:gd name="connsiteX55" fmla="*/ 1214437 w 1214437"/>
                  <a:gd name="connsiteY55" fmla="*/ 598163 h 1098550"/>
                  <a:gd name="connsiteX56" fmla="*/ 1079499 w 1214437"/>
                  <a:gd name="connsiteY56" fmla="*/ 630237 h 1098550"/>
                  <a:gd name="connsiteX57" fmla="*/ 944562 w 1214437"/>
                  <a:gd name="connsiteY57" fmla="*/ 598163 h 1098550"/>
                  <a:gd name="connsiteX58" fmla="*/ 945280 w 1214437"/>
                  <a:gd name="connsiteY58" fmla="*/ 596025 h 1098550"/>
                  <a:gd name="connsiteX59" fmla="*/ 944562 w 1214437"/>
                  <a:gd name="connsiteY59" fmla="*/ 596025 h 1098550"/>
                  <a:gd name="connsiteX60" fmla="*/ 944562 w 1214437"/>
                  <a:gd name="connsiteY60" fmla="*/ 560387 h 1098550"/>
                  <a:gd name="connsiteX61" fmla="*/ 1079499 w 1214437"/>
                  <a:gd name="connsiteY61" fmla="*/ 487362 h 1098550"/>
                  <a:gd name="connsiteX62" fmla="*/ 1214437 w 1214437"/>
                  <a:gd name="connsiteY62" fmla="*/ 519469 h 1098550"/>
                  <a:gd name="connsiteX63" fmla="*/ 1079499 w 1214437"/>
                  <a:gd name="connsiteY63" fmla="*/ 550862 h 1098550"/>
                  <a:gd name="connsiteX64" fmla="*/ 944562 w 1214437"/>
                  <a:gd name="connsiteY64" fmla="*/ 519469 h 1098550"/>
                  <a:gd name="connsiteX65" fmla="*/ 1079499 w 1214437"/>
                  <a:gd name="connsiteY65" fmla="*/ 487362 h 1098550"/>
                  <a:gd name="connsiteX66" fmla="*/ 605273 w 1214437"/>
                  <a:gd name="connsiteY66" fmla="*/ 0 h 1098550"/>
                  <a:gd name="connsiteX67" fmla="*/ 610278 w 1214437"/>
                  <a:gd name="connsiteY67" fmla="*/ 0 h 1098550"/>
                  <a:gd name="connsiteX68" fmla="*/ 659612 w 1214437"/>
                  <a:gd name="connsiteY68" fmla="*/ 21428 h 1098550"/>
                  <a:gd name="connsiteX69" fmla="*/ 679632 w 1214437"/>
                  <a:gd name="connsiteY69" fmla="*/ 49999 h 1098550"/>
                  <a:gd name="connsiteX70" fmla="*/ 684636 w 1214437"/>
                  <a:gd name="connsiteY70" fmla="*/ 74998 h 1098550"/>
                  <a:gd name="connsiteX71" fmla="*/ 684636 w 1214437"/>
                  <a:gd name="connsiteY71" fmla="*/ 76427 h 1098550"/>
                  <a:gd name="connsiteX72" fmla="*/ 678202 w 1214437"/>
                  <a:gd name="connsiteY72" fmla="*/ 110712 h 1098550"/>
                  <a:gd name="connsiteX73" fmla="*/ 646027 w 1214437"/>
                  <a:gd name="connsiteY73" fmla="*/ 147854 h 1098550"/>
                  <a:gd name="connsiteX74" fmla="*/ 646027 w 1214437"/>
                  <a:gd name="connsiteY74" fmla="*/ 987838 h 1098550"/>
                  <a:gd name="connsiteX75" fmla="*/ 658182 w 1214437"/>
                  <a:gd name="connsiteY75" fmla="*/ 1002838 h 1098550"/>
                  <a:gd name="connsiteX76" fmla="*/ 915575 w 1214437"/>
                  <a:gd name="connsiteY76" fmla="*/ 1067837 h 1098550"/>
                  <a:gd name="connsiteX77" fmla="*/ 912001 w 1214437"/>
                  <a:gd name="connsiteY77" fmla="*/ 1098550 h 1098550"/>
                  <a:gd name="connsiteX78" fmla="*/ 299261 w 1214437"/>
                  <a:gd name="connsiteY78" fmla="*/ 1098550 h 1098550"/>
                  <a:gd name="connsiteX79" fmla="*/ 295687 w 1214437"/>
                  <a:gd name="connsiteY79" fmla="*/ 1067837 h 1098550"/>
                  <a:gd name="connsiteX80" fmla="*/ 556655 w 1214437"/>
                  <a:gd name="connsiteY80" fmla="*/ 1002838 h 1098550"/>
                  <a:gd name="connsiteX81" fmla="*/ 568809 w 1214437"/>
                  <a:gd name="connsiteY81" fmla="*/ 987838 h 1098550"/>
                  <a:gd name="connsiteX82" fmla="*/ 568809 w 1214437"/>
                  <a:gd name="connsiteY82" fmla="*/ 149997 h 1098550"/>
                  <a:gd name="connsiteX83" fmla="*/ 550935 w 1214437"/>
                  <a:gd name="connsiteY83" fmla="*/ 137140 h 1098550"/>
                  <a:gd name="connsiteX84" fmla="*/ 530915 w 1214437"/>
                  <a:gd name="connsiteY84" fmla="*/ 108569 h 1098550"/>
                  <a:gd name="connsiteX85" fmla="*/ 525911 w 1214437"/>
                  <a:gd name="connsiteY85" fmla="*/ 82855 h 1098550"/>
                  <a:gd name="connsiteX86" fmla="*/ 525911 w 1214437"/>
                  <a:gd name="connsiteY86" fmla="*/ 79284 h 1098550"/>
                  <a:gd name="connsiteX87" fmla="*/ 531630 w 1214437"/>
                  <a:gd name="connsiteY87" fmla="*/ 47856 h 1098550"/>
                  <a:gd name="connsiteX88" fmla="*/ 605273 w 1214437"/>
                  <a:gd name="connsiteY88" fmla="*/ 0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4437" h="1098550">
                    <a:moveTo>
                      <a:pt x="0" y="838200"/>
                    </a:moveTo>
                    <a:cubicBezTo>
                      <a:pt x="8590" y="842521"/>
                      <a:pt x="19328" y="846121"/>
                      <a:pt x="32213" y="849722"/>
                    </a:cubicBezTo>
                    <a:cubicBezTo>
                      <a:pt x="60131" y="856203"/>
                      <a:pt x="96639" y="859803"/>
                      <a:pt x="135295" y="859803"/>
                    </a:cubicBezTo>
                    <a:cubicBezTo>
                      <a:pt x="173235" y="859803"/>
                      <a:pt x="209743" y="856203"/>
                      <a:pt x="237662" y="849722"/>
                    </a:cubicBezTo>
                    <a:cubicBezTo>
                      <a:pt x="250547" y="846121"/>
                      <a:pt x="261285" y="842521"/>
                      <a:pt x="269875" y="838200"/>
                    </a:cubicBezTo>
                    <a:cubicBezTo>
                      <a:pt x="269875" y="844681"/>
                      <a:pt x="269875" y="850442"/>
                      <a:pt x="269875" y="854762"/>
                    </a:cubicBezTo>
                    <a:cubicBezTo>
                      <a:pt x="269875" y="874205"/>
                      <a:pt x="269875" y="874205"/>
                      <a:pt x="269875" y="874205"/>
                    </a:cubicBezTo>
                    <a:cubicBezTo>
                      <a:pt x="269875" y="874205"/>
                      <a:pt x="269875" y="874925"/>
                      <a:pt x="269875" y="875645"/>
                    </a:cubicBezTo>
                    <a:cubicBezTo>
                      <a:pt x="268443" y="887887"/>
                      <a:pt x="242673" y="897969"/>
                      <a:pt x="204017" y="903730"/>
                    </a:cubicBezTo>
                    <a:cubicBezTo>
                      <a:pt x="183973" y="906610"/>
                      <a:pt x="160350" y="908050"/>
                      <a:pt x="135295" y="908050"/>
                    </a:cubicBezTo>
                    <a:cubicBezTo>
                      <a:pt x="106661" y="908050"/>
                      <a:pt x="80175" y="905890"/>
                      <a:pt x="58699" y="902289"/>
                    </a:cubicBezTo>
                    <a:cubicBezTo>
                      <a:pt x="24339" y="896528"/>
                      <a:pt x="716" y="886447"/>
                      <a:pt x="0" y="875645"/>
                    </a:cubicBezTo>
                    <a:cubicBezTo>
                      <a:pt x="0" y="874925"/>
                      <a:pt x="0" y="874205"/>
                      <a:pt x="716" y="874205"/>
                    </a:cubicBezTo>
                    <a:cubicBezTo>
                      <a:pt x="0" y="874205"/>
                      <a:pt x="0" y="874205"/>
                      <a:pt x="0" y="874205"/>
                    </a:cubicBezTo>
                    <a:cubicBezTo>
                      <a:pt x="0" y="868444"/>
                      <a:pt x="0" y="864124"/>
                      <a:pt x="0" y="859803"/>
                    </a:cubicBezTo>
                    <a:cubicBezTo>
                      <a:pt x="0" y="838200"/>
                      <a:pt x="0" y="838200"/>
                      <a:pt x="0" y="838200"/>
                    </a:cubicBezTo>
                    <a:close/>
                    <a:moveTo>
                      <a:pt x="0" y="758825"/>
                    </a:moveTo>
                    <a:cubicBezTo>
                      <a:pt x="8590" y="763102"/>
                      <a:pt x="19328" y="766665"/>
                      <a:pt x="32213" y="770229"/>
                    </a:cubicBezTo>
                    <a:cubicBezTo>
                      <a:pt x="60131" y="776644"/>
                      <a:pt x="96639" y="780208"/>
                      <a:pt x="135295" y="780208"/>
                    </a:cubicBezTo>
                    <a:cubicBezTo>
                      <a:pt x="173235" y="780208"/>
                      <a:pt x="209743" y="776644"/>
                      <a:pt x="237662" y="770229"/>
                    </a:cubicBezTo>
                    <a:cubicBezTo>
                      <a:pt x="250547" y="766665"/>
                      <a:pt x="261285" y="763102"/>
                      <a:pt x="269875" y="758825"/>
                    </a:cubicBezTo>
                    <a:cubicBezTo>
                      <a:pt x="269875" y="794463"/>
                      <a:pt x="269875" y="794463"/>
                      <a:pt x="269875" y="794463"/>
                    </a:cubicBezTo>
                    <a:cubicBezTo>
                      <a:pt x="269875" y="795176"/>
                      <a:pt x="269875" y="795888"/>
                      <a:pt x="269875" y="796601"/>
                    </a:cubicBezTo>
                    <a:cubicBezTo>
                      <a:pt x="269875" y="814420"/>
                      <a:pt x="209743" y="828675"/>
                      <a:pt x="135295" y="828675"/>
                    </a:cubicBezTo>
                    <a:cubicBezTo>
                      <a:pt x="60847" y="828675"/>
                      <a:pt x="0" y="814420"/>
                      <a:pt x="0" y="796601"/>
                    </a:cubicBezTo>
                    <a:cubicBezTo>
                      <a:pt x="0" y="795888"/>
                      <a:pt x="0" y="795176"/>
                      <a:pt x="716" y="794463"/>
                    </a:cubicBezTo>
                    <a:cubicBezTo>
                      <a:pt x="0" y="794463"/>
                      <a:pt x="0" y="794463"/>
                      <a:pt x="0" y="794463"/>
                    </a:cubicBezTo>
                    <a:cubicBezTo>
                      <a:pt x="0" y="758825"/>
                      <a:pt x="0" y="758825"/>
                      <a:pt x="0" y="758825"/>
                    </a:cubicBezTo>
                    <a:close/>
                    <a:moveTo>
                      <a:pt x="135295" y="685800"/>
                    </a:moveTo>
                    <a:cubicBezTo>
                      <a:pt x="208312" y="685800"/>
                      <a:pt x="268443" y="700070"/>
                      <a:pt x="269875" y="717907"/>
                    </a:cubicBezTo>
                    <a:cubicBezTo>
                      <a:pt x="268443" y="735030"/>
                      <a:pt x="208312" y="749300"/>
                      <a:pt x="135295" y="749300"/>
                    </a:cubicBezTo>
                    <a:cubicBezTo>
                      <a:pt x="61563" y="749300"/>
                      <a:pt x="2147" y="735030"/>
                      <a:pt x="0" y="717907"/>
                    </a:cubicBezTo>
                    <a:cubicBezTo>
                      <a:pt x="2147" y="700070"/>
                      <a:pt x="61563" y="685800"/>
                      <a:pt x="135295" y="685800"/>
                    </a:cubicBezTo>
                    <a:close/>
                    <a:moveTo>
                      <a:pt x="944562" y="639762"/>
                    </a:moveTo>
                    <a:cubicBezTo>
                      <a:pt x="953175" y="644083"/>
                      <a:pt x="963941" y="647683"/>
                      <a:pt x="976861" y="651284"/>
                    </a:cubicBezTo>
                    <a:cubicBezTo>
                      <a:pt x="1004135" y="657765"/>
                      <a:pt x="1040741" y="661365"/>
                      <a:pt x="1079499" y="661365"/>
                    </a:cubicBezTo>
                    <a:cubicBezTo>
                      <a:pt x="1117540" y="661365"/>
                      <a:pt x="1154146" y="657765"/>
                      <a:pt x="1182138" y="651284"/>
                    </a:cubicBezTo>
                    <a:cubicBezTo>
                      <a:pt x="1195058" y="647683"/>
                      <a:pt x="1205824" y="644083"/>
                      <a:pt x="1214437" y="639762"/>
                    </a:cubicBezTo>
                    <a:cubicBezTo>
                      <a:pt x="1214437" y="646963"/>
                      <a:pt x="1214437" y="652004"/>
                      <a:pt x="1214437" y="656324"/>
                    </a:cubicBezTo>
                    <a:cubicBezTo>
                      <a:pt x="1214437" y="675767"/>
                      <a:pt x="1214437" y="675767"/>
                      <a:pt x="1214437" y="675767"/>
                    </a:cubicBezTo>
                    <a:cubicBezTo>
                      <a:pt x="1214437" y="675767"/>
                      <a:pt x="1214437" y="676487"/>
                      <a:pt x="1214437" y="677207"/>
                    </a:cubicBezTo>
                    <a:cubicBezTo>
                      <a:pt x="1213719" y="689449"/>
                      <a:pt x="1187162" y="699531"/>
                      <a:pt x="1148404" y="705292"/>
                    </a:cubicBezTo>
                    <a:cubicBezTo>
                      <a:pt x="1128307" y="708172"/>
                      <a:pt x="1104621" y="709612"/>
                      <a:pt x="1079499" y="709612"/>
                    </a:cubicBezTo>
                    <a:cubicBezTo>
                      <a:pt x="1051507" y="709612"/>
                      <a:pt x="1024950" y="707452"/>
                      <a:pt x="1002700" y="703851"/>
                    </a:cubicBezTo>
                    <a:cubicBezTo>
                      <a:pt x="968248" y="698090"/>
                      <a:pt x="945280" y="688729"/>
                      <a:pt x="944562" y="677207"/>
                    </a:cubicBezTo>
                    <a:cubicBezTo>
                      <a:pt x="944562" y="676487"/>
                      <a:pt x="944562" y="675767"/>
                      <a:pt x="945280" y="675767"/>
                    </a:cubicBezTo>
                    <a:cubicBezTo>
                      <a:pt x="944562" y="675767"/>
                      <a:pt x="944562" y="675767"/>
                      <a:pt x="944562" y="675767"/>
                    </a:cubicBezTo>
                    <a:cubicBezTo>
                      <a:pt x="944562" y="670006"/>
                      <a:pt x="944562" y="665686"/>
                      <a:pt x="944562" y="661365"/>
                    </a:cubicBezTo>
                    <a:cubicBezTo>
                      <a:pt x="944562" y="639762"/>
                      <a:pt x="944562" y="639762"/>
                      <a:pt x="944562" y="639762"/>
                    </a:cubicBezTo>
                    <a:close/>
                    <a:moveTo>
                      <a:pt x="944562" y="560387"/>
                    </a:moveTo>
                    <a:cubicBezTo>
                      <a:pt x="953175" y="564664"/>
                      <a:pt x="963941" y="568227"/>
                      <a:pt x="976861" y="571791"/>
                    </a:cubicBezTo>
                    <a:cubicBezTo>
                      <a:pt x="1004135" y="578206"/>
                      <a:pt x="1040741" y="581770"/>
                      <a:pt x="1079499" y="581770"/>
                    </a:cubicBezTo>
                    <a:cubicBezTo>
                      <a:pt x="1117540" y="581770"/>
                      <a:pt x="1154146" y="578206"/>
                      <a:pt x="1182138" y="571791"/>
                    </a:cubicBezTo>
                    <a:cubicBezTo>
                      <a:pt x="1195058" y="568227"/>
                      <a:pt x="1205824" y="564664"/>
                      <a:pt x="1214437" y="560387"/>
                    </a:cubicBezTo>
                    <a:cubicBezTo>
                      <a:pt x="1214437" y="596025"/>
                      <a:pt x="1214437" y="596025"/>
                      <a:pt x="1214437" y="596025"/>
                    </a:cubicBezTo>
                    <a:cubicBezTo>
                      <a:pt x="1214437" y="596738"/>
                      <a:pt x="1214437" y="597450"/>
                      <a:pt x="1214437" y="598163"/>
                    </a:cubicBezTo>
                    <a:cubicBezTo>
                      <a:pt x="1214437" y="615982"/>
                      <a:pt x="1154146" y="630237"/>
                      <a:pt x="1079499" y="630237"/>
                    </a:cubicBezTo>
                    <a:cubicBezTo>
                      <a:pt x="1004853" y="630237"/>
                      <a:pt x="944562" y="615982"/>
                      <a:pt x="944562" y="598163"/>
                    </a:cubicBezTo>
                    <a:cubicBezTo>
                      <a:pt x="944562" y="597450"/>
                      <a:pt x="944562" y="596738"/>
                      <a:pt x="945280" y="596025"/>
                    </a:cubicBezTo>
                    <a:cubicBezTo>
                      <a:pt x="944562" y="596025"/>
                      <a:pt x="944562" y="596025"/>
                      <a:pt x="944562" y="596025"/>
                    </a:cubicBezTo>
                    <a:cubicBezTo>
                      <a:pt x="944562" y="560387"/>
                      <a:pt x="944562" y="560387"/>
                      <a:pt x="944562" y="560387"/>
                    </a:cubicBezTo>
                    <a:close/>
                    <a:moveTo>
                      <a:pt x="1079499" y="487362"/>
                    </a:moveTo>
                    <a:cubicBezTo>
                      <a:pt x="1152710" y="487362"/>
                      <a:pt x="1213001" y="501632"/>
                      <a:pt x="1214437" y="519469"/>
                    </a:cubicBezTo>
                    <a:cubicBezTo>
                      <a:pt x="1213001" y="536592"/>
                      <a:pt x="1152710" y="550862"/>
                      <a:pt x="1079499" y="550862"/>
                    </a:cubicBezTo>
                    <a:cubicBezTo>
                      <a:pt x="1005571" y="550862"/>
                      <a:pt x="946715" y="536592"/>
                      <a:pt x="944562" y="519469"/>
                    </a:cubicBezTo>
                    <a:cubicBezTo>
                      <a:pt x="946715" y="501632"/>
                      <a:pt x="1005571" y="487362"/>
                      <a:pt x="1079499" y="487362"/>
                    </a:cubicBezTo>
                    <a:close/>
                    <a:moveTo>
                      <a:pt x="605273" y="0"/>
                    </a:moveTo>
                    <a:cubicBezTo>
                      <a:pt x="606703" y="0"/>
                      <a:pt x="608848" y="0"/>
                      <a:pt x="610278" y="0"/>
                    </a:cubicBezTo>
                    <a:cubicBezTo>
                      <a:pt x="629583" y="1428"/>
                      <a:pt x="646742" y="9285"/>
                      <a:pt x="659612" y="21428"/>
                    </a:cubicBezTo>
                    <a:cubicBezTo>
                      <a:pt x="668192" y="29285"/>
                      <a:pt x="675342" y="39285"/>
                      <a:pt x="679632" y="49999"/>
                    </a:cubicBezTo>
                    <a:cubicBezTo>
                      <a:pt x="682491" y="57856"/>
                      <a:pt x="684636" y="66427"/>
                      <a:pt x="684636" y="74998"/>
                    </a:cubicBezTo>
                    <a:cubicBezTo>
                      <a:pt x="684636" y="75713"/>
                      <a:pt x="684636" y="75713"/>
                      <a:pt x="684636" y="76427"/>
                    </a:cubicBezTo>
                    <a:cubicBezTo>
                      <a:pt x="685351" y="88570"/>
                      <a:pt x="683207" y="99998"/>
                      <a:pt x="678202" y="110712"/>
                    </a:cubicBezTo>
                    <a:cubicBezTo>
                      <a:pt x="671767" y="126426"/>
                      <a:pt x="660327" y="139283"/>
                      <a:pt x="646027" y="147854"/>
                    </a:cubicBezTo>
                    <a:cubicBezTo>
                      <a:pt x="646027" y="147854"/>
                      <a:pt x="646027" y="147854"/>
                      <a:pt x="646027" y="987838"/>
                    </a:cubicBezTo>
                    <a:cubicBezTo>
                      <a:pt x="646027" y="994981"/>
                      <a:pt x="651032" y="1001409"/>
                      <a:pt x="658182" y="1002838"/>
                    </a:cubicBezTo>
                    <a:cubicBezTo>
                      <a:pt x="658182" y="1002838"/>
                      <a:pt x="658182" y="1002838"/>
                      <a:pt x="915575" y="1067837"/>
                    </a:cubicBezTo>
                    <a:cubicBezTo>
                      <a:pt x="933450" y="1072122"/>
                      <a:pt x="930590" y="1098550"/>
                      <a:pt x="912001" y="1098550"/>
                    </a:cubicBezTo>
                    <a:cubicBezTo>
                      <a:pt x="912001" y="1098550"/>
                      <a:pt x="912001" y="1098550"/>
                      <a:pt x="299261" y="1098550"/>
                    </a:cubicBezTo>
                    <a:cubicBezTo>
                      <a:pt x="280672" y="1098550"/>
                      <a:pt x="277812" y="1072122"/>
                      <a:pt x="295687" y="1067837"/>
                    </a:cubicBezTo>
                    <a:cubicBezTo>
                      <a:pt x="295687" y="1067837"/>
                      <a:pt x="295687" y="1067837"/>
                      <a:pt x="556655" y="1002838"/>
                    </a:cubicBezTo>
                    <a:cubicBezTo>
                      <a:pt x="563805" y="1001409"/>
                      <a:pt x="568809" y="994981"/>
                      <a:pt x="568809" y="987838"/>
                    </a:cubicBezTo>
                    <a:cubicBezTo>
                      <a:pt x="568809" y="987838"/>
                      <a:pt x="568809" y="987838"/>
                      <a:pt x="568809" y="149997"/>
                    </a:cubicBezTo>
                    <a:cubicBezTo>
                      <a:pt x="562375" y="147140"/>
                      <a:pt x="555940" y="142140"/>
                      <a:pt x="550935" y="137140"/>
                    </a:cubicBezTo>
                    <a:cubicBezTo>
                      <a:pt x="542355" y="129283"/>
                      <a:pt x="535205" y="119283"/>
                      <a:pt x="530915" y="108569"/>
                    </a:cubicBezTo>
                    <a:cubicBezTo>
                      <a:pt x="528056" y="100712"/>
                      <a:pt x="525911" y="91427"/>
                      <a:pt x="525911" y="82855"/>
                    </a:cubicBezTo>
                    <a:cubicBezTo>
                      <a:pt x="525911" y="81427"/>
                      <a:pt x="525911" y="80713"/>
                      <a:pt x="525911" y="79284"/>
                    </a:cubicBezTo>
                    <a:cubicBezTo>
                      <a:pt x="525911" y="68570"/>
                      <a:pt x="528056" y="57856"/>
                      <a:pt x="531630" y="47856"/>
                    </a:cubicBezTo>
                    <a:cubicBezTo>
                      <a:pt x="543785" y="19999"/>
                      <a:pt x="572384" y="0"/>
                      <a:pt x="605273" y="0"/>
                    </a:cubicBezTo>
                    <a:close/>
                  </a:path>
                </a:pathLst>
              </a:custGeom>
              <a:solidFill>
                <a:srgbClr val="00148C">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60" tIns="11430" rIns="22860" bIns="11430" numCol="1" anchor="t" anchorCtr="0" compatLnSpc="1">
                <a:prstTxWarp prst="textNoShape">
                  <a:avLst/>
                </a:prstTxWarp>
                <a:noAutofit/>
              </a:bodyPr>
              <a:lstStyle/>
              <a:p>
                <a:endParaRPr lang="en-US" dirty="0"/>
              </a:p>
            </p:txBody>
          </p:sp>
        </p:grpSp>
      </p:grpSp>
      <p:grpSp>
        <p:nvGrpSpPr>
          <p:cNvPr id="123" name="Group 122">
            <a:extLst>
              <a:ext uri="{FF2B5EF4-FFF2-40B4-BE49-F238E27FC236}">
                <a16:creationId xmlns:a16="http://schemas.microsoft.com/office/drawing/2014/main" id="{8CE1F3CD-ECBF-49FC-AD32-9D89B5C228C9}"/>
              </a:ext>
            </a:extLst>
          </p:cNvPr>
          <p:cNvGrpSpPr>
            <a:grpSpLocks noChangeAspect="1"/>
          </p:cNvGrpSpPr>
          <p:nvPr/>
        </p:nvGrpSpPr>
        <p:grpSpPr>
          <a:xfrm>
            <a:off x="314473" y="2497131"/>
            <a:ext cx="329248" cy="328930"/>
            <a:chOff x="6464300" y="2606675"/>
            <a:chExt cx="1646238" cy="1644650"/>
          </a:xfrm>
        </p:grpSpPr>
        <p:sp>
          <p:nvSpPr>
            <p:cNvPr id="124" name="AutoShape 3">
              <a:extLst>
                <a:ext uri="{FF2B5EF4-FFF2-40B4-BE49-F238E27FC236}">
                  <a16:creationId xmlns:a16="http://schemas.microsoft.com/office/drawing/2014/main" id="{0CEB3422-D669-472A-89FA-AAEC1EA9EA24}"/>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 tIns="9144" rIns="18288" bIns="9144" numCol="1" anchor="t" anchorCtr="0" compatLnSpc="1">
              <a:prstTxWarp prst="textNoShape">
                <a:avLst/>
              </a:prstTxWarp>
            </a:bodyPr>
            <a:lstStyle/>
            <a:p>
              <a:endParaRPr lang="en-US" dirty="0"/>
            </a:p>
          </p:txBody>
        </p:sp>
        <p:grpSp>
          <p:nvGrpSpPr>
            <p:cNvPr id="125" name="Group 124">
              <a:extLst>
                <a:ext uri="{FF2B5EF4-FFF2-40B4-BE49-F238E27FC236}">
                  <a16:creationId xmlns:a16="http://schemas.microsoft.com/office/drawing/2014/main" id="{AFECDD5D-8B6F-4295-9B4D-C362E1D1D66F}"/>
                </a:ext>
              </a:extLst>
            </p:cNvPr>
            <p:cNvGrpSpPr/>
            <p:nvPr/>
          </p:nvGrpSpPr>
          <p:grpSpPr>
            <a:xfrm>
              <a:off x="6603395" y="2776538"/>
              <a:ext cx="1369800" cy="1303338"/>
              <a:chOff x="6603395" y="2776538"/>
              <a:chExt cx="1369800" cy="1303338"/>
            </a:xfrm>
          </p:grpSpPr>
          <p:sp>
            <p:nvSpPr>
              <p:cNvPr id="126" name="Freeform 12">
                <a:extLst>
                  <a:ext uri="{FF2B5EF4-FFF2-40B4-BE49-F238E27FC236}">
                    <a16:creationId xmlns:a16="http://schemas.microsoft.com/office/drawing/2014/main" id="{FBAEF89B-3814-48F8-AE9B-7F32828CE6C7}"/>
                  </a:ext>
                </a:extLst>
              </p:cNvPr>
              <p:cNvSpPr>
                <a:spLocks/>
              </p:cNvSpPr>
              <p:nvPr/>
            </p:nvSpPr>
            <p:spPr bwMode="auto">
              <a:xfrm>
                <a:off x="6609743" y="2925763"/>
                <a:ext cx="1363452" cy="1154113"/>
              </a:xfrm>
              <a:custGeom>
                <a:avLst/>
                <a:gdLst>
                  <a:gd name="connsiteX0" fmla="*/ 1096819 w 1363452"/>
                  <a:gd name="connsiteY0" fmla="*/ 877888 h 1154113"/>
                  <a:gd name="connsiteX1" fmla="*/ 1054707 w 1363452"/>
                  <a:gd name="connsiteY1" fmla="*/ 929919 h 1154113"/>
                  <a:gd name="connsiteX2" fmla="*/ 1288107 w 1363452"/>
                  <a:gd name="connsiteY2" fmla="*/ 1122363 h 1154113"/>
                  <a:gd name="connsiteX3" fmla="*/ 1313802 w 1363452"/>
                  <a:gd name="connsiteY3" fmla="*/ 1101693 h 1154113"/>
                  <a:gd name="connsiteX4" fmla="*/ 1314516 w 1363452"/>
                  <a:gd name="connsiteY4" fmla="*/ 1100980 h 1154113"/>
                  <a:gd name="connsiteX5" fmla="*/ 1315230 w 1363452"/>
                  <a:gd name="connsiteY5" fmla="*/ 1100268 h 1154113"/>
                  <a:gd name="connsiteX6" fmla="*/ 1330932 w 1363452"/>
                  <a:gd name="connsiteY6" fmla="*/ 1071045 h 1154113"/>
                  <a:gd name="connsiteX7" fmla="*/ 1096819 w 1363452"/>
                  <a:gd name="connsiteY7" fmla="*/ 877888 h 1154113"/>
                  <a:gd name="connsiteX8" fmla="*/ 1093256 w 1363452"/>
                  <a:gd name="connsiteY8" fmla="*/ 838848 h 1154113"/>
                  <a:gd name="connsiteX9" fmla="*/ 1104637 w 1363452"/>
                  <a:gd name="connsiteY9" fmla="*/ 842334 h 1154113"/>
                  <a:gd name="connsiteX10" fmla="*/ 1355565 w 1363452"/>
                  <a:gd name="connsiteY10" fmla="*/ 1048995 h 1154113"/>
                  <a:gd name="connsiteX11" fmla="*/ 1339792 w 1363452"/>
                  <a:gd name="connsiteY11" fmla="*/ 1120504 h 1154113"/>
                  <a:gd name="connsiteX12" fmla="*/ 1286739 w 1363452"/>
                  <a:gd name="connsiteY12" fmla="*/ 1154113 h 1154113"/>
                  <a:gd name="connsiteX13" fmla="*/ 1272400 w 1363452"/>
                  <a:gd name="connsiteY13" fmla="*/ 1149823 h 1154113"/>
                  <a:gd name="connsiteX14" fmla="*/ 1022190 w 1363452"/>
                  <a:gd name="connsiteY14" fmla="*/ 943162 h 1154113"/>
                  <a:gd name="connsiteX15" fmla="*/ 1020039 w 1363452"/>
                  <a:gd name="connsiteY15" fmla="*/ 920994 h 1154113"/>
                  <a:gd name="connsiteX16" fmla="*/ 1082412 w 1363452"/>
                  <a:gd name="connsiteY16" fmla="*/ 844479 h 1154113"/>
                  <a:gd name="connsiteX17" fmla="*/ 1093256 w 1363452"/>
                  <a:gd name="connsiteY17" fmla="*/ 838848 h 1154113"/>
                  <a:gd name="connsiteX18" fmla="*/ 126043 w 1363452"/>
                  <a:gd name="connsiteY18" fmla="*/ 801687 h 1154113"/>
                  <a:gd name="connsiteX19" fmla="*/ 185273 w 1363452"/>
                  <a:gd name="connsiteY19" fmla="*/ 849550 h 1154113"/>
                  <a:gd name="connsiteX20" fmla="*/ 188128 w 1363452"/>
                  <a:gd name="connsiteY20" fmla="*/ 849550 h 1154113"/>
                  <a:gd name="connsiteX21" fmla="*/ 246645 w 1363452"/>
                  <a:gd name="connsiteY21" fmla="*/ 801687 h 1154113"/>
                  <a:gd name="connsiteX22" fmla="*/ 327284 w 1363452"/>
                  <a:gd name="connsiteY22" fmla="*/ 814546 h 1154113"/>
                  <a:gd name="connsiteX23" fmla="*/ 372242 w 1363452"/>
                  <a:gd name="connsiteY23" fmla="*/ 880268 h 1154113"/>
                  <a:gd name="connsiteX24" fmla="*/ 367960 w 1363452"/>
                  <a:gd name="connsiteY24" fmla="*/ 887412 h 1154113"/>
                  <a:gd name="connsiteX25" fmla="*/ 4728 w 1363452"/>
                  <a:gd name="connsiteY25" fmla="*/ 887412 h 1154113"/>
                  <a:gd name="connsiteX26" fmla="*/ 446 w 1363452"/>
                  <a:gd name="connsiteY26" fmla="*/ 880268 h 1154113"/>
                  <a:gd name="connsiteX27" fmla="*/ 45404 w 1363452"/>
                  <a:gd name="connsiteY27" fmla="*/ 814546 h 1154113"/>
                  <a:gd name="connsiteX28" fmla="*/ 126043 w 1363452"/>
                  <a:gd name="connsiteY28" fmla="*/ 801687 h 1154113"/>
                  <a:gd name="connsiteX29" fmla="*/ 86331 w 1363452"/>
                  <a:gd name="connsiteY29" fmla="*/ 687387 h 1154113"/>
                  <a:gd name="connsiteX30" fmla="*/ 97046 w 1363452"/>
                  <a:gd name="connsiteY30" fmla="*/ 692364 h 1154113"/>
                  <a:gd name="connsiteX31" fmla="*/ 107048 w 1363452"/>
                  <a:gd name="connsiteY31" fmla="*/ 704450 h 1154113"/>
                  <a:gd name="connsiteX32" fmla="*/ 109191 w 1363452"/>
                  <a:gd name="connsiteY32" fmla="*/ 706583 h 1154113"/>
                  <a:gd name="connsiteX33" fmla="*/ 138480 w 1363452"/>
                  <a:gd name="connsiteY33" fmla="*/ 768437 h 1154113"/>
                  <a:gd name="connsiteX34" fmla="*/ 186343 w 1363452"/>
                  <a:gd name="connsiteY34" fmla="*/ 791899 h 1154113"/>
                  <a:gd name="connsiteX35" fmla="*/ 233492 w 1363452"/>
                  <a:gd name="connsiteY35" fmla="*/ 768437 h 1154113"/>
                  <a:gd name="connsiteX36" fmla="*/ 264210 w 1363452"/>
                  <a:gd name="connsiteY36" fmla="*/ 706583 h 1154113"/>
                  <a:gd name="connsiteX37" fmla="*/ 266353 w 1363452"/>
                  <a:gd name="connsiteY37" fmla="*/ 704450 h 1154113"/>
                  <a:gd name="connsiteX38" fmla="*/ 275640 w 1363452"/>
                  <a:gd name="connsiteY38" fmla="*/ 692364 h 1154113"/>
                  <a:gd name="connsiteX39" fmla="*/ 286356 w 1363452"/>
                  <a:gd name="connsiteY39" fmla="*/ 687387 h 1154113"/>
                  <a:gd name="connsiteX40" fmla="*/ 286356 w 1363452"/>
                  <a:gd name="connsiteY40" fmla="*/ 688098 h 1154113"/>
                  <a:gd name="connsiteX41" fmla="*/ 272068 w 1363452"/>
                  <a:gd name="connsiteY41" fmla="*/ 710849 h 1154113"/>
                  <a:gd name="connsiteX42" fmla="*/ 241350 w 1363452"/>
                  <a:gd name="connsiteY42" fmla="*/ 773414 h 1154113"/>
                  <a:gd name="connsiteX43" fmla="*/ 241350 w 1363452"/>
                  <a:gd name="connsiteY43" fmla="*/ 793321 h 1154113"/>
                  <a:gd name="connsiteX44" fmla="*/ 239921 w 1363452"/>
                  <a:gd name="connsiteY44" fmla="*/ 795454 h 1154113"/>
                  <a:gd name="connsiteX45" fmla="*/ 232063 w 1363452"/>
                  <a:gd name="connsiteY45" fmla="*/ 803275 h 1154113"/>
                  <a:gd name="connsiteX46" fmla="*/ 232063 w 1363452"/>
                  <a:gd name="connsiteY46" fmla="*/ 780524 h 1154113"/>
                  <a:gd name="connsiteX47" fmla="*/ 186343 w 1363452"/>
                  <a:gd name="connsiteY47" fmla="*/ 801142 h 1154113"/>
                  <a:gd name="connsiteX48" fmla="*/ 139909 w 1363452"/>
                  <a:gd name="connsiteY48" fmla="*/ 780524 h 1154113"/>
                  <a:gd name="connsiteX49" fmla="*/ 139909 w 1363452"/>
                  <a:gd name="connsiteY49" fmla="*/ 803275 h 1154113"/>
                  <a:gd name="connsiteX50" fmla="*/ 132051 w 1363452"/>
                  <a:gd name="connsiteY50" fmla="*/ 795454 h 1154113"/>
                  <a:gd name="connsiteX51" fmla="*/ 130622 w 1363452"/>
                  <a:gd name="connsiteY51" fmla="*/ 793321 h 1154113"/>
                  <a:gd name="connsiteX52" fmla="*/ 130622 w 1363452"/>
                  <a:gd name="connsiteY52" fmla="*/ 773414 h 1154113"/>
                  <a:gd name="connsiteX53" fmla="*/ 101333 w 1363452"/>
                  <a:gd name="connsiteY53" fmla="*/ 710849 h 1154113"/>
                  <a:gd name="connsiteX54" fmla="*/ 86331 w 1363452"/>
                  <a:gd name="connsiteY54" fmla="*/ 688098 h 1154113"/>
                  <a:gd name="connsiteX55" fmla="*/ 86331 w 1363452"/>
                  <a:gd name="connsiteY55" fmla="*/ 687387 h 1154113"/>
                  <a:gd name="connsiteX56" fmla="*/ 548294 w 1363452"/>
                  <a:gd name="connsiteY56" fmla="*/ 525462 h 1154113"/>
                  <a:gd name="connsiteX57" fmla="*/ 562627 w 1363452"/>
                  <a:gd name="connsiteY57" fmla="*/ 532613 h 1154113"/>
                  <a:gd name="connsiteX58" fmla="*/ 576960 w 1363452"/>
                  <a:gd name="connsiteY58" fmla="*/ 548345 h 1154113"/>
                  <a:gd name="connsiteX59" fmla="*/ 579827 w 1363452"/>
                  <a:gd name="connsiteY59" fmla="*/ 551205 h 1154113"/>
                  <a:gd name="connsiteX60" fmla="*/ 620677 w 1363452"/>
                  <a:gd name="connsiteY60" fmla="*/ 635586 h 1154113"/>
                  <a:gd name="connsiteX61" fmla="*/ 685177 w 1363452"/>
                  <a:gd name="connsiteY61" fmla="*/ 667765 h 1154113"/>
                  <a:gd name="connsiteX62" fmla="*/ 750394 w 1363452"/>
                  <a:gd name="connsiteY62" fmla="*/ 635586 h 1154113"/>
                  <a:gd name="connsiteX63" fmla="*/ 791244 w 1363452"/>
                  <a:gd name="connsiteY63" fmla="*/ 551205 h 1154113"/>
                  <a:gd name="connsiteX64" fmla="*/ 794110 w 1363452"/>
                  <a:gd name="connsiteY64" fmla="*/ 548345 h 1154113"/>
                  <a:gd name="connsiteX65" fmla="*/ 807727 w 1363452"/>
                  <a:gd name="connsiteY65" fmla="*/ 532613 h 1154113"/>
                  <a:gd name="connsiteX66" fmla="*/ 821344 w 1363452"/>
                  <a:gd name="connsiteY66" fmla="*/ 525462 h 1154113"/>
                  <a:gd name="connsiteX67" fmla="*/ 821344 w 1363452"/>
                  <a:gd name="connsiteY67" fmla="*/ 526177 h 1154113"/>
                  <a:gd name="connsiteX68" fmla="*/ 801994 w 1363452"/>
                  <a:gd name="connsiteY68" fmla="*/ 557641 h 1154113"/>
                  <a:gd name="connsiteX69" fmla="*/ 761144 w 1363452"/>
                  <a:gd name="connsiteY69" fmla="*/ 642737 h 1154113"/>
                  <a:gd name="connsiteX70" fmla="*/ 761144 w 1363452"/>
                  <a:gd name="connsiteY70" fmla="*/ 669910 h 1154113"/>
                  <a:gd name="connsiteX71" fmla="*/ 758994 w 1363452"/>
                  <a:gd name="connsiteY71" fmla="*/ 672770 h 1154113"/>
                  <a:gd name="connsiteX72" fmla="*/ 748244 w 1363452"/>
                  <a:gd name="connsiteY72" fmla="*/ 684212 h 1154113"/>
                  <a:gd name="connsiteX73" fmla="*/ 748244 w 1363452"/>
                  <a:gd name="connsiteY73" fmla="*/ 653463 h 1154113"/>
                  <a:gd name="connsiteX74" fmla="*/ 685177 w 1363452"/>
                  <a:gd name="connsiteY74" fmla="*/ 680636 h 1154113"/>
                  <a:gd name="connsiteX75" fmla="*/ 622827 w 1363452"/>
                  <a:gd name="connsiteY75" fmla="*/ 653463 h 1154113"/>
                  <a:gd name="connsiteX76" fmla="*/ 622827 w 1363452"/>
                  <a:gd name="connsiteY76" fmla="*/ 684212 h 1154113"/>
                  <a:gd name="connsiteX77" fmla="*/ 612077 w 1363452"/>
                  <a:gd name="connsiteY77" fmla="*/ 672770 h 1154113"/>
                  <a:gd name="connsiteX78" fmla="*/ 609927 w 1363452"/>
                  <a:gd name="connsiteY78" fmla="*/ 669910 h 1154113"/>
                  <a:gd name="connsiteX79" fmla="*/ 609927 w 1363452"/>
                  <a:gd name="connsiteY79" fmla="*/ 642737 h 1154113"/>
                  <a:gd name="connsiteX80" fmla="*/ 568360 w 1363452"/>
                  <a:gd name="connsiteY80" fmla="*/ 557641 h 1154113"/>
                  <a:gd name="connsiteX81" fmla="*/ 548294 w 1363452"/>
                  <a:gd name="connsiteY81" fmla="*/ 526892 h 1154113"/>
                  <a:gd name="connsiteX82" fmla="*/ 548294 w 1363452"/>
                  <a:gd name="connsiteY82" fmla="*/ 525462 h 1154113"/>
                  <a:gd name="connsiteX83" fmla="*/ 682874 w 1363452"/>
                  <a:gd name="connsiteY83" fmla="*/ 292100 h 1154113"/>
                  <a:gd name="connsiteX84" fmla="*/ 387956 w 1363452"/>
                  <a:gd name="connsiteY84" fmla="*/ 586582 h 1154113"/>
                  <a:gd name="connsiteX85" fmla="*/ 441513 w 1363452"/>
                  <a:gd name="connsiteY85" fmla="*/ 756283 h 1154113"/>
                  <a:gd name="connsiteX86" fmla="*/ 442227 w 1363452"/>
                  <a:gd name="connsiteY86" fmla="*/ 755570 h 1154113"/>
                  <a:gd name="connsiteX87" fmla="*/ 490785 w 1363452"/>
                  <a:gd name="connsiteY87" fmla="*/ 697814 h 1154113"/>
                  <a:gd name="connsiteX88" fmla="*/ 599326 w 1363452"/>
                  <a:gd name="connsiteY88" fmla="*/ 680702 h 1154113"/>
                  <a:gd name="connsiteX89" fmla="*/ 600754 w 1363452"/>
                  <a:gd name="connsiteY89" fmla="*/ 682841 h 1154113"/>
                  <a:gd name="connsiteX90" fmla="*/ 655739 w 1363452"/>
                  <a:gd name="connsiteY90" fmla="*/ 866803 h 1154113"/>
                  <a:gd name="connsiteX91" fmla="*/ 657881 w 1363452"/>
                  <a:gd name="connsiteY91" fmla="*/ 874646 h 1154113"/>
                  <a:gd name="connsiteX92" fmla="*/ 664308 w 1363452"/>
                  <a:gd name="connsiteY92" fmla="*/ 879637 h 1154113"/>
                  <a:gd name="connsiteX93" fmla="*/ 672163 w 1363452"/>
                  <a:gd name="connsiteY93" fmla="*/ 880350 h 1154113"/>
                  <a:gd name="connsiteX94" fmla="*/ 694300 w 1363452"/>
                  <a:gd name="connsiteY94" fmla="*/ 880350 h 1154113"/>
                  <a:gd name="connsiteX95" fmla="*/ 702155 w 1363452"/>
                  <a:gd name="connsiteY95" fmla="*/ 879637 h 1154113"/>
                  <a:gd name="connsiteX96" fmla="*/ 708581 w 1363452"/>
                  <a:gd name="connsiteY96" fmla="*/ 874646 h 1154113"/>
                  <a:gd name="connsiteX97" fmla="*/ 712866 w 1363452"/>
                  <a:gd name="connsiteY97" fmla="*/ 861098 h 1154113"/>
                  <a:gd name="connsiteX98" fmla="*/ 766422 w 1363452"/>
                  <a:gd name="connsiteY98" fmla="*/ 682841 h 1154113"/>
                  <a:gd name="connsiteX99" fmla="*/ 769279 w 1363452"/>
                  <a:gd name="connsiteY99" fmla="*/ 680702 h 1154113"/>
                  <a:gd name="connsiteX100" fmla="*/ 877106 w 1363452"/>
                  <a:gd name="connsiteY100" fmla="*/ 697814 h 1154113"/>
                  <a:gd name="connsiteX101" fmla="*/ 906383 w 1363452"/>
                  <a:gd name="connsiteY101" fmla="*/ 722770 h 1154113"/>
                  <a:gd name="connsiteX102" fmla="*/ 925664 w 1363452"/>
                  <a:gd name="connsiteY102" fmla="*/ 754144 h 1154113"/>
                  <a:gd name="connsiteX103" fmla="*/ 927806 w 1363452"/>
                  <a:gd name="connsiteY103" fmla="*/ 752005 h 1154113"/>
                  <a:gd name="connsiteX104" fmla="*/ 978506 w 1363452"/>
                  <a:gd name="connsiteY104" fmla="*/ 586582 h 1154113"/>
                  <a:gd name="connsiteX105" fmla="*/ 682874 w 1363452"/>
                  <a:gd name="connsiteY105" fmla="*/ 292100 h 1154113"/>
                  <a:gd name="connsiteX106" fmla="*/ 713786 w 1363452"/>
                  <a:gd name="connsiteY106" fmla="*/ 261703 h 1154113"/>
                  <a:gd name="connsiteX107" fmla="*/ 890913 w 1363452"/>
                  <a:gd name="connsiteY107" fmla="*/ 334603 h 1154113"/>
                  <a:gd name="connsiteX108" fmla="*/ 969477 w 1363452"/>
                  <a:gd name="connsiteY108" fmla="*/ 742699 h 1154113"/>
                  <a:gd name="connsiteX109" fmla="*/ 1055184 w 1363452"/>
                  <a:gd name="connsiteY109" fmla="*/ 813455 h 1154113"/>
                  <a:gd name="connsiteX110" fmla="*/ 1056612 w 1363452"/>
                  <a:gd name="connsiteY110" fmla="*/ 826320 h 1154113"/>
                  <a:gd name="connsiteX111" fmla="*/ 995189 w 1363452"/>
                  <a:gd name="connsiteY111" fmla="*/ 901364 h 1154113"/>
                  <a:gd name="connsiteX112" fmla="*/ 982333 w 1363452"/>
                  <a:gd name="connsiteY112" fmla="*/ 902793 h 1154113"/>
                  <a:gd name="connsiteX113" fmla="*/ 898055 w 1363452"/>
                  <a:gd name="connsiteY113" fmla="*/ 832752 h 1154113"/>
                  <a:gd name="connsiteX114" fmla="*/ 478092 w 1363452"/>
                  <a:gd name="connsiteY114" fmla="*/ 839184 h 1154113"/>
                  <a:gd name="connsiteX115" fmla="*/ 431668 w 1363452"/>
                  <a:gd name="connsiteY115" fmla="*/ 380344 h 1154113"/>
                  <a:gd name="connsiteX116" fmla="*/ 713786 w 1363452"/>
                  <a:gd name="connsiteY116" fmla="*/ 261703 h 1154113"/>
                  <a:gd name="connsiteX117" fmla="*/ 83156 w 1363452"/>
                  <a:gd name="connsiteY117" fmla="*/ 203200 h 1154113"/>
                  <a:gd name="connsiteX118" fmla="*/ 93880 w 1363452"/>
                  <a:gd name="connsiteY118" fmla="*/ 207498 h 1154113"/>
                  <a:gd name="connsiteX119" fmla="*/ 103174 w 1363452"/>
                  <a:gd name="connsiteY119" fmla="*/ 218959 h 1154113"/>
                  <a:gd name="connsiteX120" fmla="*/ 105319 w 1363452"/>
                  <a:gd name="connsiteY120" fmla="*/ 221108 h 1154113"/>
                  <a:gd name="connsiteX121" fmla="*/ 136776 w 1363452"/>
                  <a:gd name="connsiteY121" fmla="*/ 284859 h 1154113"/>
                  <a:gd name="connsiteX122" fmla="*/ 183962 w 1363452"/>
                  <a:gd name="connsiteY122" fmla="*/ 308498 h 1154113"/>
                  <a:gd name="connsiteX123" fmla="*/ 231863 w 1363452"/>
                  <a:gd name="connsiteY123" fmla="*/ 284859 h 1154113"/>
                  <a:gd name="connsiteX124" fmla="*/ 262606 w 1363452"/>
                  <a:gd name="connsiteY124" fmla="*/ 221108 h 1154113"/>
                  <a:gd name="connsiteX125" fmla="*/ 264750 w 1363452"/>
                  <a:gd name="connsiteY125" fmla="*/ 218959 h 1154113"/>
                  <a:gd name="connsiteX126" fmla="*/ 273330 w 1363452"/>
                  <a:gd name="connsiteY126" fmla="*/ 207498 h 1154113"/>
                  <a:gd name="connsiteX127" fmla="*/ 284769 w 1363452"/>
                  <a:gd name="connsiteY127" fmla="*/ 203200 h 1154113"/>
                  <a:gd name="connsiteX128" fmla="*/ 284054 w 1363452"/>
                  <a:gd name="connsiteY128" fmla="*/ 203916 h 1154113"/>
                  <a:gd name="connsiteX129" fmla="*/ 270470 w 1363452"/>
                  <a:gd name="connsiteY129" fmla="*/ 226838 h 1154113"/>
                  <a:gd name="connsiteX130" fmla="*/ 240442 w 1363452"/>
                  <a:gd name="connsiteY130" fmla="*/ 289873 h 1154113"/>
                  <a:gd name="connsiteX131" fmla="*/ 240442 w 1363452"/>
                  <a:gd name="connsiteY131" fmla="*/ 309930 h 1154113"/>
                  <a:gd name="connsiteX132" fmla="*/ 238298 w 1363452"/>
                  <a:gd name="connsiteY132" fmla="*/ 312079 h 1154113"/>
                  <a:gd name="connsiteX133" fmla="*/ 230433 w 1363452"/>
                  <a:gd name="connsiteY133" fmla="*/ 320675 h 1154113"/>
                  <a:gd name="connsiteX134" fmla="*/ 230433 w 1363452"/>
                  <a:gd name="connsiteY134" fmla="*/ 297037 h 1154113"/>
                  <a:gd name="connsiteX135" fmla="*/ 183962 w 1363452"/>
                  <a:gd name="connsiteY135" fmla="*/ 317810 h 1154113"/>
                  <a:gd name="connsiteX136" fmla="*/ 137491 w 1363452"/>
                  <a:gd name="connsiteY136" fmla="*/ 297037 h 1154113"/>
                  <a:gd name="connsiteX137" fmla="*/ 137491 w 1363452"/>
                  <a:gd name="connsiteY137" fmla="*/ 320675 h 1154113"/>
                  <a:gd name="connsiteX138" fmla="*/ 129627 w 1363452"/>
                  <a:gd name="connsiteY138" fmla="*/ 312079 h 1154113"/>
                  <a:gd name="connsiteX139" fmla="*/ 128197 w 1363452"/>
                  <a:gd name="connsiteY139" fmla="*/ 309930 h 1154113"/>
                  <a:gd name="connsiteX140" fmla="*/ 128197 w 1363452"/>
                  <a:gd name="connsiteY140" fmla="*/ 289873 h 1154113"/>
                  <a:gd name="connsiteX141" fmla="*/ 98169 w 1363452"/>
                  <a:gd name="connsiteY141" fmla="*/ 226838 h 1154113"/>
                  <a:gd name="connsiteX142" fmla="*/ 83156 w 1363452"/>
                  <a:gd name="connsiteY142" fmla="*/ 203916 h 1154113"/>
                  <a:gd name="connsiteX143" fmla="*/ 83156 w 1363452"/>
                  <a:gd name="connsiteY143" fmla="*/ 203200 h 1154113"/>
                  <a:gd name="connsiteX144" fmla="*/ 1271480 w 1363452"/>
                  <a:gd name="connsiteY144" fmla="*/ 198437 h 1154113"/>
                  <a:gd name="connsiteX145" fmla="*/ 1271480 w 1363452"/>
                  <a:gd name="connsiteY145" fmla="*/ 199870 h 1154113"/>
                  <a:gd name="connsiteX146" fmla="*/ 1257192 w 1363452"/>
                  <a:gd name="connsiteY146" fmla="*/ 225660 h 1154113"/>
                  <a:gd name="connsiteX147" fmla="*/ 1228617 w 1363452"/>
                  <a:gd name="connsiteY147" fmla="*/ 289421 h 1154113"/>
                  <a:gd name="connsiteX148" fmla="*/ 1228617 w 1363452"/>
                  <a:gd name="connsiteY148" fmla="*/ 328824 h 1154113"/>
                  <a:gd name="connsiteX149" fmla="*/ 1217902 w 1363452"/>
                  <a:gd name="connsiteY149" fmla="*/ 338137 h 1154113"/>
                  <a:gd name="connsiteX150" fmla="*/ 1217902 w 1363452"/>
                  <a:gd name="connsiteY150" fmla="*/ 298734 h 1154113"/>
                  <a:gd name="connsiteX151" fmla="*/ 1171467 w 1363452"/>
                  <a:gd name="connsiteY151" fmla="*/ 320943 h 1154113"/>
                  <a:gd name="connsiteX152" fmla="*/ 1125747 w 1363452"/>
                  <a:gd name="connsiteY152" fmla="*/ 299451 h 1154113"/>
                  <a:gd name="connsiteX153" fmla="*/ 1125747 w 1363452"/>
                  <a:gd name="connsiteY153" fmla="*/ 338137 h 1154113"/>
                  <a:gd name="connsiteX154" fmla="*/ 1115032 w 1363452"/>
                  <a:gd name="connsiteY154" fmla="*/ 329540 h 1154113"/>
                  <a:gd name="connsiteX155" fmla="*/ 1115032 w 1363452"/>
                  <a:gd name="connsiteY155" fmla="*/ 289421 h 1154113"/>
                  <a:gd name="connsiteX156" fmla="*/ 1087171 w 1363452"/>
                  <a:gd name="connsiteY156" fmla="*/ 225660 h 1154113"/>
                  <a:gd name="connsiteX157" fmla="*/ 1072169 w 1363452"/>
                  <a:gd name="connsiteY157" fmla="*/ 200586 h 1154113"/>
                  <a:gd name="connsiteX158" fmla="*/ 1072169 w 1363452"/>
                  <a:gd name="connsiteY158" fmla="*/ 199870 h 1154113"/>
                  <a:gd name="connsiteX159" fmla="*/ 1084314 w 1363452"/>
                  <a:gd name="connsiteY159" fmla="*/ 205601 h 1154113"/>
                  <a:gd name="connsiteX160" fmla="*/ 1094315 w 1363452"/>
                  <a:gd name="connsiteY160" fmla="*/ 217064 h 1154113"/>
                  <a:gd name="connsiteX161" fmla="*/ 1095744 w 1363452"/>
                  <a:gd name="connsiteY161" fmla="*/ 219929 h 1154113"/>
                  <a:gd name="connsiteX162" fmla="*/ 1124319 w 1363452"/>
                  <a:gd name="connsiteY162" fmla="*/ 284406 h 1154113"/>
                  <a:gd name="connsiteX163" fmla="*/ 1171467 w 1363452"/>
                  <a:gd name="connsiteY163" fmla="*/ 310197 h 1154113"/>
                  <a:gd name="connsiteX164" fmla="*/ 1219330 w 1363452"/>
                  <a:gd name="connsiteY164" fmla="*/ 284406 h 1154113"/>
                  <a:gd name="connsiteX165" fmla="*/ 1247905 w 1363452"/>
                  <a:gd name="connsiteY165" fmla="*/ 219929 h 1154113"/>
                  <a:gd name="connsiteX166" fmla="*/ 1250049 w 1363452"/>
                  <a:gd name="connsiteY166" fmla="*/ 217064 h 1154113"/>
                  <a:gd name="connsiteX167" fmla="*/ 1260050 w 1363452"/>
                  <a:gd name="connsiteY167" fmla="*/ 204168 h 1154113"/>
                  <a:gd name="connsiteX168" fmla="*/ 1271480 w 1363452"/>
                  <a:gd name="connsiteY168" fmla="*/ 198437 h 1154113"/>
                  <a:gd name="connsiteX169" fmla="*/ 603826 w 1363452"/>
                  <a:gd name="connsiteY169" fmla="*/ 114300 h 1154113"/>
                  <a:gd name="connsiteX170" fmla="*/ 662317 w 1363452"/>
                  <a:gd name="connsiteY170" fmla="*/ 162877 h 1154113"/>
                  <a:gd name="connsiteX171" fmla="*/ 665171 w 1363452"/>
                  <a:gd name="connsiteY171" fmla="*/ 162877 h 1154113"/>
                  <a:gd name="connsiteX172" fmla="*/ 724376 w 1363452"/>
                  <a:gd name="connsiteY172" fmla="*/ 114300 h 1154113"/>
                  <a:gd name="connsiteX173" fmla="*/ 804267 w 1363452"/>
                  <a:gd name="connsiteY173" fmla="*/ 128587 h 1154113"/>
                  <a:gd name="connsiteX174" fmla="*/ 849205 w 1363452"/>
                  <a:gd name="connsiteY174" fmla="*/ 194310 h 1154113"/>
                  <a:gd name="connsiteX175" fmla="*/ 844926 w 1363452"/>
                  <a:gd name="connsiteY175" fmla="*/ 200025 h 1154113"/>
                  <a:gd name="connsiteX176" fmla="*/ 482562 w 1363452"/>
                  <a:gd name="connsiteY176" fmla="*/ 200025 h 1154113"/>
                  <a:gd name="connsiteX177" fmla="*/ 478282 w 1363452"/>
                  <a:gd name="connsiteY177" fmla="*/ 194310 h 1154113"/>
                  <a:gd name="connsiteX178" fmla="*/ 523221 w 1363452"/>
                  <a:gd name="connsiteY178" fmla="*/ 128587 h 1154113"/>
                  <a:gd name="connsiteX179" fmla="*/ 603826 w 1363452"/>
                  <a:gd name="connsiteY179" fmla="*/ 114300 h 1154113"/>
                  <a:gd name="connsiteX180" fmla="*/ 1170237 w 1363452"/>
                  <a:gd name="connsiteY180" fmla="*/ 50800 h 1154113"/>
                  <a:gd name="connsiteX181" fmla="*/ 1273781 w 1363452"/>
                  <a:gd name="connsiteY181" fmla="*/ 148062 h 1154113"/>
                  <a:gd name="connsiteX182" fmla="*/ 1270211 w 1363452"/>
                  <a:gd name="connsiteY182" fmla="*/ 180244 h 1154113"/>
                  <a:gd name="connsiteX183" fmla="*/ 1259499 w 1363452"/>
                  <a:gd name="connsiteY183" fmla="*/ 194548 h 1154113"/>
                  <a:gd name="connsiteX184" fmla="*/ 1258071 w 1363452"/>
                  <a:gd name="connsiteY184" fmla="*/ 195263 h 1154113"/>
                  <a:gd name="connsiteX185" fmla="*/ 1253072 w 1363452"/>
                  <a:gd name="connsiteY185" fmla="*/ 195263 h 1154113"/>
                  <a:gd name="connsiteX186" fmla="*/ 1251644 w 1363452"/>
                  <a:gd name="connsiteY186" fmla="*/ 193117 h 1154113"/>
                  <a:gd name="connsiteX187" fmla="*/ 1250216 w 1363452"/>
                  <a:gd name="connsiteY187" fmla="*/ 128038 h 1154113"/>
                  <a:gd name="connsiteX188" fmla="*/ 1246645 w 1363452"/>
                  <a:gd name="connsiteY188" fmla="*/ 126607 h 1154113"/>
                  <a:gd name="connsiteX189" fmla="*/ 1195944 w 1363452"/>
                  <a:gd name="connsiteY189" fmla="*/ 133759 h 1154113"/>
                  <a:gd name="connsiteX190" fmla="*/ 1153812 w 1363452"/>
                  <a:gd name="connsiteY190" fmla="*/ 138765 h 1154113"/>
                  <a:gd name="connsiteX191" fmla="*/ 1151670 w 1363452"/>
                  <a:gd name="connsiteY191" fmla="*/ 135904 h 1154113"/>
                  <a:gd name="connsiteX192" fmla="*/ 1156669 w 1363452"/>
                  <a:gd name="connsiteY192" fmla="*/ 126607 h 1154113"/>
                  <a:gd name="connsiteX193" fmla="*/ 1153812 w 1363452"/>
                  <a:gd name="connsiteY193" fmla="*/ 123747 h 1154113"/>
                  <a:gd name="connsiteX194" fmla="*/ 1114537 w 1363452"/>
                  <a:gd name="connsiteY194" fmla="*/ 146632 h 1154113"/>
                  <a:gd name="connsiteX195" fmla="*/ 1111680 w 1363452"/>
                  <a:gd name="connsiteY195" fmla="*/ 145201 h 1154113"/>
                  <a:gd name="connsiteX196" fmla="*/ 1113823 w 1363452"/>
                  <a:gd name="connsiteY196" fmla="*/ 130898 h 1154113"/>
                  <a:gd name="connsiteX197" fmla="*/ 1110966 w 1363452"/>
                  <a:gd name="connsiteY197" fmla="*/ 129468 h 1154113"/>
                  <a:gd name="connsiteX198" fmla="*/ 1088115 w 1363452"/>
                  <a:gd name="connsiteY198" fmla="*/ 191687 h 1154113"/>
                  <a:gd name="connsiteX199" fmla="*/ 1085973 w 1363452"/>
                  <a:gd name="connsiteY199" fmla="*/ 193833 h 1154113"/>
                  <a:gd name="connsiteX200" fmla="*/ 1083116 w 1363452"/>
                  <a:gd name="connsiteY200" fmla="*/ 193117 h 1154113"/>
                  <a:gd name="connsiteX201" fmla="*/ 1080974 w 1363452"/>
                  <a:gd name="connsiteY201" fmla="*/ 192402 h 1154113"/>
                  <a:gd name="connsiteX202" fmla="*/ 1071691 w 1363452"/>
                  <a:gd name="connsiteY202" fmla="*/ 180960 h 1154113"/>
                  <a:gd name="connsiteX203" fmla="*/ 1067406 w 1363452"/>
                  <a:gd name="connsiteY203" fmla="*/ 148062 h 1154113"/>
                  <a:gd name="connsiteX204" fmla="*/ 1170237 w 1363452"/>
                  <a:gd name="connsiteY204" fmla="*/ 50800 h 1154113"/>
                  <a:gd name="connsiteX205" fmla="*/ 182375 w 1363452"/>
                  <a:gd name="connsiteY205" fmla="*/ 50800 h 1154113"/>
                  <a:gd name="connsiteX206" fmla="*/ 281594 w 1363452"/>
                  <a:gd name="connsiteY206" fmla="*/ 153349 h 1154113"/>
                  <a:gd name="connsiteX207" fmla="*/ 277311 w 1363452"/>
                  <a:gd name="connsiteY207" fmla="*/ 188245 h 1154113"/>
                  <a:gd name="connsiteX208" fmla="*/ 277311 w 1363452"/>
                  <a:gd name="connsiteY208" fmla="*/ 188957 h 1154113"/>
                  <a:gd name="connsiteX209" fmla="*/ 267318 w 1363452"/>
                  <a:gd name="connsiteY209" fmla="*/ 201776 h 1154113"/>
                  <a:gd name="connsiteX210" fmla="*/ 260893 w 1363452"/>
                  <a:gd name="connsiteY210" fmla="*/ 201776 h 1154113"/>
                  <a:gd name="connsiteX211" fmla="*/ 236624 w 1363452"/>
                  <a:gd name="connsiteY211" fmla="*/ 132697 h 1154113"/>
                  <a:gd name="connsiteX212" fmla="*/ 106711 w 1363452"/>
                  <a:gd name="connsiteY212" fmla="*/ 127712 h 1154113"/>
                  <a:gd name="connsiteX213" fmla="*/ 105284 w 1363452"/>
                  <a:gd name="connsiteY213" fmla="*/ 203200 h 1154113"/>
                  <a:gd name="connsiteX214" fmla="*/ 98146 w 1363452"/>
                  <a:gd name="connsiteY214" fmla="*/ 203200 h 1154113"/>
                  <a:gd name="connsiteX215" fmla="*/ 87439 w 1363452"/>
                  <a:gd name="connsiteY215" fmla="*/ 187533 h 1154113"/>
                  <a:gd name="connsiteX216" fmla="*/ 83870 w 1363452"/>
                  <a:gd name="connsiteY216" fmla="*/ 153349 h 1154113"/>
                  <a:gd name="connsiteX217" fmla="*/ 182375 w 1363452"/>
                  <a:gd name="connsiteY217" fmla="*/ 50800 h 1154113"/>
                  <a:gd name="connsiteX218" fmla="*/ 764194 w 1363452"/>
                  <a:gd name="connsiteY218" fmla="*/ 0 h 1154113"/>
                  <a:gd name="connsiteX219" fmla="*/ 764194 w 1363452"/>
                  <a:gd name="connsiteY219" fmla="*/ 715 h 1154113"/>
                  <a:gd name="connsiteX220" fmla="*/ 749814 w 1363452"/>
                  <a:gd name="connsiteY220" fmla="*/ 23607 h 1154113"/>
                  <a:gd name="connsiteX221" fmla="*/ 719617 w 1363452"/>
                  <a:gd name="connsiteY221" fmla="*/ 86558 h 1154113"/>
                  <a:gd name="connsiteX222" fmla="*/ 719617 w 1363452"/>
                  <a:gd name="connsiteY222" fmla="*/ 106588 h 1154113"/>
                  <a:gd name="connsiteX223" fmla="*/ 718179 w 1363452"/>
                  <a:gd name="connsiteY223" fmla="*/ 108734 h 1154113"/>
                  <a:gd name="connsiteX224" fmla="*/ 710270 w 1363452"/>
                  <a:gd name="connsiteY224" fmla="*/ 115888 h 1154113"/>
                  <a:gd name="connsiteX225" fmla="*/ 710270 w 1363452"/>
                  <a:gd name="connsiteY225" fmla="*/ 93712 h 1154113"/>
                  <a:gd name="connsiteX226" fmla="*/ 664256 w 1363452"/>
                  <a:gd name="connsiteY226" fmla="*/ 113742 h 1154113"/>
                  <a:gd name="connsiteX227" fmla="*/ 618960 w 1363452"/>
                  <a:gd name="connsiteY227" fmla="*/ 93712 h 1154113"/>
                  <a:gd name="connsiteX228" fmla="*/ 618960 w 1363452"/>
                  <a:gd name="connsiteY228" fmla="*/ 115888 h 1154113"/>
                  <a:gd name="connsiteX229" fmla="*/ 611051 w 1363452"/>
                  <a:gd name="connsiteY229" fmla="*/ 108734 h 1154113"/>
                  <a:gd name="connsiteX230" fmla="*/ 609613 w 1363452"/>
                  <a:gd name="connsiteY230" fmla="*/ 106588 h 1154113"/>
                  <a:gd name="connsiteX231" fmla="*/ 609613 w 1363452"/>
                  <a:gd name="connsiteY231" fmla="*/ 86558 h 1154113"/>
                  <a:gd name="connsiteX232" fmla="*/ 580135 w 1363452"/>
                  <a:gd name="connsiteY232" fmla="*/ 23607 h 1154113"/>
                  <a:gd name="connsiteX233" fmla="*/ 565756 w 1363452"/>
                  <a:gd name="connsiteY233" fmla="*/ 1431 h 1154113"/>
                  <a:gd name="connsiteX234" fmla="*/ 565756 w 1363452"/>
                  <a:gd name="connsiteY234" fmla="*/ 715 h 1154113"/>
                  <a:gd name="connsiteX235" fmla="*/ 575821 w 1363452"/>
                  <a:gd name="connsiteY235" fmla="*/ 5723 h 1154113"/>
                  <a:gd name="connsiteX236" fmla="*/ 585887 w 1363452"/>
                  <a:gd name="connsiteY236" fmla="*/ 15738 h 1154113"/>
                  <a:gd name="connsiteX237" fmla="*/ 588044 w 1363452"/>
                  <a:gd name="connsiteY237" fmla="*/ 18599 h 1154113"/>
                  <a:gd name="connsiteX238" fmla="*/ 617522 w 1363452"/>
                  <a:gd name="connsiteY238" fmla="*/ 81551 h 1154113"/>
                  <a:gd name="connsiteX239" fmla="*/ 664256 w 1363452"/>
                  <a:gd name="connsiteY239" fmla="*/ 104442 h 1154113"/>
                  <a:gd name="connsiteX240" fmla="*/ 711708 w 1363452"/>
                  <a:gd name="connsiteY240" fmla="*/ 81551 h 1154113"/>
                  <a:gd name="connsiteX241" fmla="*/ 741186 w 1363452"/>
                  <a:gd name="connsiteY241" fmla="*/ 18599 h 1154113"/>
                  <a:gd name="connsiteX242" fmla="*/ 743343 w 1363452"/>
                  <a:gd name="connsiteY242" fmla="*/ 15738 h 1154113"/>
                  <a:gd name="connsiteX243" fmla="*/ 753409 w 1363452"/>
                  <a:gd name="connsiteY243" fmla="*/ 5723 h 1154113"/>
                  <a:gd name="connsiteX244" fmla="*/ 764194 w 1363452"/>
                  <a:gd name="connsiteY244" fmla="*/ 0 h 115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363452" h="1154113">
                    <a:moveTo>
                      <a:pt x="1096819" y="877888"/>
                    </a:moveTo>
                    <a:cubicBezTo>
                      <a:pt x="1096819" y="877888"/>
                      <a:pt x="1096819" y="877888"/>
                      <a:pt x="1054707" y="929919"/>
                    </a:cubicBezTo>
                    <a:cubicBezTo>
                      <a:pt x="1054707" y="929919"/>
                      <a:pt x="1054707" y="929919"/>
                      <a:pt x="1288107" y="1122363"/>
                    </a:cubicBezTo>
                    <a:cubicBezTo>
                      <a:pt x="1293103" y="1120938"/>
                      <a:pt x="1303096" y="1115236"/>
                      <a:pt x="1313802" y="1101693"/>
                    </a:cubicBezTo>
                    <a:cubicBezTo>
                      <a:pt x="1313802" y="1101693"/>
                      <a:pt x="1313802" y="1101693"/>
                      <a:pt x="1314516" y="1100980"/>
                    </a:cubicBezTo>
                    <a:lnTo>
                      <a:pt x="1315230" y="1100268"/>
                    </a:lnTo>
                    <a:cubicBezTo>
                      <a:pt x="1325936" y="1087438"/>
                      <a:pt x="1330218" y="1076034"/>
                      <a:pt x="1330932" y="1071045"/>
                    </a:cubicBezTo>
                    <a:cubicBezTo>
                      <a:pt x="1330932" y="1071045"/>
                      <a:pt x="1330932" y="1071045"/>
                      <a:pt x="1096819" y="877888"/>
                    </a:cubicBezTo>
                    <a:close/>
                    <a:moveTo>
                      <a:pt x="1093256" y="838848"/>
                    </a:moveTo>
                    <a:cubicBezTo>
                      <a:pt x="1097289" y="838401"/>
                      <a:pt x="1101411" y="839474"/>
                      <a:pt x="1104637" y="842334"/>
                    </a:cubicBezTo>
                    <a:cubicBezTo>
                      <a:pt x="1104637" y="842334"/>
                      <a:pt x="1104637" y="842334"/>
                      <a:pt x="1355565" y="1048995"/>
                    </a:cubicBezTo>
                    <a:cubicBezTo>
                      <a:pt x="1370620" y="1061151"/>
                      <a:pt x="1363451" y="1093330"/>
                      <a:pt x="1339792" y="1120504"/>
                    </a:cubicBezTo>
                    <a:cubicBezTo>
                      <a:pt x="1323302" y="1141957"/>
                      <a:pt x="1302511" y="1154113"/>
                      <a:pt x="1286739" y="1154113"/>
                    </a:cubicBezTo>
                    <a:cubicBezTo>
                      <a:pt x="1281003" y="1154113"/>
                      <a:pt x="1276702" y="1152683"/>
                      <a:pt x="1272400" y="1149823"/>
                    </a:cubicBezTo>
                    <a:cubicBezTo>
                      <a:pt x="1272400" y="1149823"/>
                      <a:pt x="1272400" y="1149823"/>
                      <a:pt x="1022190" y="943162"/>
                    </a:cubicBezTo>
                    <a:cubicBezTo>
                      <a:pt x="1015737" y="937441"/>
                      <a:pt x="1015020" y="927430"/>
                      <a:pt x="1020039" y="920994"/>
                    </a:cubicBezTo>
                    <a:cubicBezTo>
                      <a:pt x="1020039" y="920994"/>
                      <a:pt x="1020039" y="920994"/>
                      <a:pt x="1082412" y="844479"/>
                    </a:cubicBezTo>
                    <a:cubicBezTo>
                      <a:pt x="1085280" y="841261"/>
                      <a:pt x="1089223" y="839295"/>
                      <a:pt x="1093256" y="838848"/>
                    </a:cubicBezTo>
                    <a:close/>
                    <a:moveTo>
                      <a:pt x="126043" y="801687"/>
                    </a:moveTo>
                    <a:cubicBezTo>
                      <a:pt x="126043" y="801687"/>
                      <a:pt x="166006" y="834548"/>
                      <a:pt x="185273" y="849550"/>
                    </a:cubicBezTo>
                    <a:cubicBezTo>
                      <a:pt x="185987" y="850265"/>
                      <a:pt x="187414" y="850265"/>
                      <a:pt x="188128" y="849550"/>
                    </a:cubicBezTo>
                    <a:cubicBezTo>
                      <a:pt x="213818" y="828833"/>
                      <a:pt x="246645" y="801687"/>
                      <a:pt x="246645" y="801687"/>
                    </a:cubicBezTo>
                    <a:cubicBezTo>
                      <a:pt x="246645" y="801687"/>
                      <a:pt x="299452" y="801687"/>
                      <a:pt x="327284" y="814546"/>
                    </a:cubicBezTo>
                    <a:cubicBezTo>
                      <a:pt x="350833" y="825261"/>
                      <a:pt x="366533" y="865267"/>
                      <a:pt x="372242" y="880268"/>
                    </a:cubicBezTo>
                    <a:cubicBezTo>
                      <a:pt x="373669" y="883126"/>
                      <a:pt x="371528" y="887412"/>
                      <a:pt x="367960" y="887412"/>
                    </a:cubicBezTo>
                    <a:cubicBezTo>
                      <a:pt x="367960" y="887412"/>
                      <a:pt x="367960" y="887412"/>
                      <a:pt x="4728" y="887412"/>
                    </a:cubicBezTo>
                    <a:cubicBezTo>
                      <a:pt x="1160" y="887412"/>
                      <a:pt x="-981" y="883126"/>
                      <a:pt x="446" y="880268"/>
                    </a:cubicBezTo>
                    <a:cubicBezTo>
                      <a:pt x="6155" y="865267"/>
                      <a:pt x="22568" y="825261"/>
                      <a:pt x="45404" y="814546"/>
                    </a:cubicBezTo>
                    <a:cubicBezTo>
                      <a:pt x="73949" y="801687"/>
                      <a:pt x="126043" y="801687"/>
                      <a:pt x="126043" y="801687"/>
                    </a:cubicBezTo>
                    <a:close/>
                    <a:moveTo>
                      <a:pt x="86331" y="687387"/>
                    </a:moveTo>
                    <a:cubicBezTo>
                      <a:pt x="86331" y="687387"/>
                      <a:pt x="86331" y="687387"/>
                      <a:pt x="97046" y="692364"/>
                    </a:cubicBezTo>
                    <a:cubicBezTo>
                      <a:pt x="98475" y="696629"/>
                      <a:pt x="101333" y="700895"/>
                      <a:pt x="107048" y="704450"/>
                    </a:cubicBezTo>
                    <a:cubicBezTo>
                      <a:pt x="107762" y="704450"/>
                      <a:pt x="108476" y="705872"/>
                      <a:pt x="109191" y="706583"/>
                    </a:cubicBezTo>
                    <a:cubicBezTo>
                      <a:pt x="117763" y="727912"/>
                      <a:pt x="132765" y="763461"/>
                      <a:pt x="138480" y="768437"/>
                    </a:cubicBezTo>
                    <a:cubicBezTo>
                      <a:pt x="147767" y="776969"/>
                      <a:pt x="172770" y="791899"/>
                      <a:pt x="186343" y="791899"/>
                    </a:cubicBezTo>
                    <a:cubicBezTo>
                      <a:pt x="199202" y="791899"/>
                      <a:pt x="224205" y="776969"/>
                      <a:pt x="233492" y="768437"/>
                    </a:cubicBezTo>
                    <a:cubicBezTo>
                      <a:pt x="239207" y="763461"/>
                      <a:pt x="255638" y="727912"/>
                      <a:pt x="264210" y="706583"/>
                    </a:cubicBezTo>
                    <a:cubicBezTo>
                      <a:pt x="264925" y="705872"/>
                      <a:pt x="265639" y="704450"/>
                      <a:pt x="266353" y="704450"/>
                    </a:cubicBezTo>
                    <a:cubicBezTo>
                      <a:pt x="271354" y="700895"/>
                      <a:pt x="274211" y="696629"/>
                      <a:pt x="275640" y="692364"/>
                    </a:cubicBezTo>
                    <a:cubicBezTo>
                      <a:pt x="275640" y="692364"/>
                      <a:pt x="275640" y="692364"/>
                      <a:pt x="286356" y="687387"/>
                    </a:cubicBezTo>
                    <a:cubicBezTo>
                      <a:pt x="286356" y="687387"/>
                      <a:pt x="286356" y="687387"/>
                      <a:pt x="286356" y="688098"/>
                    </a:cubicBezTo>
                    <a:cubicBezTo>
                      <a:pt x="285641" y="692364"/>
                      <a:pt x="282784" y="705161"/>
                      <a:pt x="272068" y="710849"/>
                    </a:cubicBezTo>
                    <a:cubicBezTo>
                      <a:pt x="267782" y="722224"/>
                      <a:pt x="250637" y="762039"/>
                      <a:pt x="241350" y="773414"/>
                    </a:cubicBezTo>
                    <a:cubicBezTo>
                      <a:pt x="241350" y="773414"/>
                      <a:pt x="241350" y="773414"/>
                      <a:pt x="241350" y="793321"/>
                    </a:cubicBezTo>
                    <a:cubicBezTo>
                      <a:pt x="241350" y="793321"/>
                      <a:pt x="241350" y="793321"/>
                      <a:pt x="239921" y="795454"/>
                    </a:cubicBezTo>
                    <a:cubicBezTo>
                      <a:pt x="239921" y="795454"/>
                      <a:pt x="237064" y="799009"/>
                      <a:pt x="232063" y="803275"/>
                    </a:cubicBezTo>
                    <a:cubicBezTo>
                      <a:pt x="232063" y="803275"/>
                      <a:pt x="232063" y="803275"/>
                      <a:pt x="232063" y="780524"/>
                    </a:cubicBezTo>
                    <a:cubicBezTo>
                      <a:pt x="219919" y="789766"/>
                      <a:pt x="199202" y="801142"/>
                      <a:pt x="186343" y="801142"/>
                    </a:cubicBezTo>
                    <a:cubicBezTo>
                      <a:pt x="172770" y="801142"/>
                      <a:pt x="152768" y="789766"/>
                      <a:pt x="139909" y="780524"/>
                    </a:cubicBezTo>
                    <a:cubicBezTo>
                      <a:pt x="139909" y="780524"/>
                      <a:pt x="139909" y="780524"/>
                      <a:pt x="139909" y="803275"/>
                    </a:cubicBezTo>
                    <a:cubicBezTo>
                      <a:pt x="134908" y="799009"/>
                      <a:pt x="132765" y="795454"/>
                      <a:pt x="132051" y="795454"/>
                    </a:cubicBezTo>
                    <a:cubicBezTo>
                      <a:pt x="132051" y="795454"/>
                      <a:pt x="132051" y="795454"/>
                      <a:pt x="130622" y="793321"/>
                    </a:cubicBezTo>
                    <a:cubicBezTo>
                      <a:pt x="130622" y="793321"/>
                      <a:pt x="130622" y="793321"/>
                      <a:pt x="130622" y="773414"/>
                    </a:cubicBezTo>
                    <a:cubicBezTo>
                      <a:pt x="122050" y="762039"/>
                      <a:pt x="105619" y="722224"/>
                      <a:pt x="101333" y="710849"/>
                    </a:cubicBezTo>
                    <a:cubicBezTo>
                      <a:pt x="90617" y="705161"/>
                      <a:pt x="87760" y="694497"/>
                      <a:pt x="86331" y="688098"/>
                    </a:cubicBezTo>
                    <a:cubicBezTo>
                      <a:pt x="86331" y="688098"/>
                      <a:pt x="86331" y="688098"/>
                      <a:pt x="86331" y="687387"/>
                    </a:cubicBezTo>
                    <a:close/>
                    <a:moveTo>
                      <a:pt x="548294" y="525462"/>
                    </a:moveTo>
                    <a:cubicBezTo>
                      <a:pt x="548294" y="525462"/>
                      <a:pt x="548294" y="525462"/>
                      <a:pt x="562627" y="532613"/>
                    </a:cubicBezTo>
                    <a:cubicBezTo>
                      <a:pt x="564777" y="538333"/>
                      <a:pt x="569077" y="544054"/>
                      <a:pt x="576960" y="548345"/>
                    </a:cubicBezTo>
                    <a:cubicBezTo>
                      <a:pt x="578394" y="549060"/>
                      <a:pt x="579110" y="549775"/>
                      <a:pt x="579827" y="551205"/>
                    </a:cubicBezTo>
                    <a:cubicBezTo>
                      <a:pt x="591294" y="579809"/>
                      <a:pt x="612794" y="628435"/>
                      <a:pt x="620677" y="635586"/>
                    </a:cubicBezTo>
                    <a:cubicBezTo>
                      <a:pt x="633577" y="647027"/>
                      <a:pt x="666544" y="667765"/>
                      <a:pt x="685177" y="667765"/>
                    </a:cubicBezTo>
                    <a:cubicBezTo>
                      <a:pt x="703810" y="667765"/>
                      <a:pt x="737494" y="647027"/>
                      <a:pt x="750394" y="635586"/>
                    </a:cubicBezTo>
                    <a:cubicBezTo>
                      <a:pt x="758277" y="628435"/>
                      <a:pt x="779060" y="579809"/>
                      <a:pt x="791244" y="551205"/>
                    </a:cubicBezTo>
                    <a:cubicBezTo>
                      <a:pt x="791244" y="549775"/>
                      <a:pt x="792677" y="549060"/>
                      <a:pt x="794110" y="548345"/>
                    </a:cubicBezTo>
                    <a:cubicBezTo>
                      <a:pt x="801277" y="544054"/>
                      <a:pt x="805577" y="538333"/>
                      <a:pt x="807727" y="532613"/>
                    </a:cubicBezTo>
                    <a:cubicBezTo>
                      <a:pt x="807727" y="532613"/>
                      <a:pt x="807727" y="532613"/>
                      <a:pt x="821344" y="525462"/>
                    </a:cubicBezTo>
                    <a:cubicBezTo>
                      <a:pt x="821344" y="526177"/>
                      <a:pt x="821344" y="526177"/>
                      <a:pt x="821344" y="526177"/>
                    </a:cubicBezTo>
                    <a:cubicBezTo>
                      <a:pt x="820627" y="533328"/>
                      <a:pt x="816327" y="549060"/>
                      <a:pt x="801994" y="557641"/>
                    </a:cubicBezTo>
                    <a:cubicBezTo>
                      <a:pt x="795544" y="573373"/>
                      <a:pt x="773327" y="627005"/>
                      <a:pt x="761144" y="642737"/>
                    </a:cubicBezTo>
                    <a:cubicBezTo>
                      <a:pt x="761144" y="642737"/>
                      <a:pt x="761144" y="642737"/>
                      <a:pt x="761144" y="669910"/>
                    </a:cubicBezTo>
                    <a:cubicBezTo>
                      <a:pt x="761144" y="669910"/>
                      <a:pt x="761144" y="669910"/>
                      <a:pt x="758994" y="672770"/>
                    </a:cubicBezTo>
                    <a:cubicBezTo>
                      <a:pt x="758994" y="673486"/>
                      <a:pt x="755410" y="677776"/>
                      <a:pt x="748244" y="684212"/>
                    </a:cubicBezTo>
                    <a:cubicBezTo>
                      <a:pt x="748244" y="684212"/>
                      <a:pt x="748244" y="684212"/>
                      <a:pt x="748244" y="653463"/>
                    </a:cubicBezTo>
                    <a:cubicBezTo>
                      <a:pt x="731044" y="664904"/>
                      <a:pt x="704527" y="680636"/>
                      <a:pt x="685177" y="680636"/>
                    </a:cubicBezTo>
                    <a:cubicBezTo>
                      <a:pt x="666544" y="680636"/>
                      <a:pt x="639310" y="664904"/>
                      <a:pt x="622827" y="653463"/>
                    </a:cubicBezTo>
                    <a:cubicBezTo>
                      <a:pt x="622827" y="653463"/>
                      <a:pt x="622827" y="653463"/>
                      <a:pt x="622827" y="684212"/>
                    </a:cubicBezTo>
                    <a:cubicBezTo>
                      <a:pt x="615660" y="678491"/>
                      <a:pt x="612077" y="673486"/>
                      <a:pt x="612077" y="672770"/>
                    </a:cubicBezTo>
                    <a:cubicBezTo>
                      <a:pt x="612077" y="672770"/>
                      <a:pt x="612077" y="672770"/>
                      <a:pt x="609927" y="669910"/>
                    </a:cubicBezTo>
                    <a:cubicBezTo>
                      <a:pt x="609927" y="669910"/>
                      <a:pt x="609927" y="669910"/>
                      <a:pt x="609927" y="642737"/>
                    </a:cubicBezTo>
                    <a:cubicBezTo>
                      <a:pt x="597744" y="627005"/>
                      <a:pt x="575527" y="573373"/>
                      <a:pt x="568360" y="557641"/>
                    </a:cubicBezTo>
                    <a:cubicBezTo>
                      <a:pt x="554027" y="549775"/>
                      <a:pt x="549727" y="535473"/>
                      <a:pt x="548294" y="526892"/>
                    </a:cubicBezTo>
                    <a:cubicBezTo>
                      <a:pt x="548294" y="526892"/>
                      <a:pt x="548294" y="526177"/>
                      <a:pt x="548294" y="525462"/>
                    </a:cubicBezTo>
                    <a:close/>
                    <a:moveTo>
                      <a:pt x="682874" y="292100"/>
                    </a:moveTo>
                    <a:cubicBezTo>
                      <a:pt x="520062" y="292100"/>
                      <a:pt x="387956" y="424011"/>
                      <a:pt x="387956" y="586582"/>
                    </a:cubicBezTo>
                    <a:cubicBezTo>
                      <a:pt x="387956" y="650041"/>
                      <a:pt x="407951" y="708510"/>
                      <a:pt x="441513" y="756283"/>
                    </a:cubicBezTo>
                    <a:cubicBezTo>
                      <a:pt x="441513" y="756283"/>
                      <a:pt x="441513" y="756283"/>
                      <a:pt x="442227" y="755570"/>
                    </a:cubicBezTo>
                    <a:cubicBezTo>
                      <a:pt x="452224" y="734179"/>
                      <a:pt x="467934" y="708510"/>
                      <a:pt x="490785" y="697814"/>
                    </a:cubicBezTo>
                    <a:cubicBezTo>
                      <a:pt x="525775" y="682841"/>
                      <a:pt x="586472" y="680702"/>
                      <a:pt x="599326" y="680702"/>
                    </a:cubicBezTo>
                    <a:cubicBezTo>
                      <a:pt x="599326" y="680702"/>
                      <a:pt x="600040" y="681415"/>
                      <a:pt x="600754" y="682841"/>
                    </a:cubicBezTo>
                    <a:cubicBezTo>
                      <a:pt x="630032" y="776248"/>
                      <a:pt x="648598" y="840420"/>
                      <a:pt x="655739" y="866803"/>
                    </a:cubicBezTo>
                    <a:cubicBezTo>
                      <a:pt x="655739" y="866803"/>
                      <a:pt x="655739" y="866803"/>
                      <a:pt x="657881" y="874646"/>
                    </a:cubicBezTo>
                    <a:cubicBezTo>
                      <a:pt x="658595" y="877498"/>
                      <a:pt x="661452" y="879637"/>
                      <a:pt x="664308" y="879637"/>
                    </a:cubicBezTo>
                    <a:cubicBezTo>
                      <a:pt x="664308" y="879637"/>
                      <a:pt x="664308" y="879637"/>
                      <a:pt x="672163" y="880350"/>
                    </a:cubicBezTo>
                    <a:cubicBezTo>
                      <a:pt x="679304" y="881063"/>
                      <a:pt x="687159" y="881063"/>
                      <a:pt x="694300" y="880350"/>
                    </a:cubicBezTo>
                    <a:cubicBezTo>
                      <a:pt x="694300" y="880350"/>
                      <a:pt x="694300" y="880350"/>
                      <a:pt x="702155" y="879637"/>
                    </a:cubicBezTo>
                    <a:cubicBezTo>
                      <a:pt x="705725" y="879637"/>
                      <a:pt x="707867" y="877498"/>
                      <a:pt x="708581" y="874646"/>
                    </a:cubicBezTo>
                    <a:cubicBezTo>
                      <a:pt x="708581" y="874646"/>
                      <a:pt x="708581" y="874646"/>
                      <a:pt x="712866" y="861098"/>
                    </a:cubicBezTo>
                    <a:cubicBezTo>
                      <a:pt x="721435" y="834716"/>
                      <a:pt x="737145" y="782665"/>
                      <a:pt x="766422" y="682841"/>
                    </a:cubicBezTo>
                    <a:cubicBezTo>
                      <a:pt x="766422" y="681415"/>
                      <a:pt x="767851" y="680702"/>
                      <a:pt x="769279" y="680702"/>
                    </a:cubicBezTo>
                    <a:cubicBezTo>
                      <a:pt x="782132" y="680702"/>
                      <a:pt x="842830" y="682841"/>
                      <a:pt x="877106" y="697814"/>
                    </a:cubicBezTo>
                    <a:cubicBezTo>
                      <a:pt x="888531" y="703519"/>
                      <a:pt x="897814" y="712788"/>
                      <a:pt x="906383" y="722770"/>
                    </a:cubicBezTo>
                    <a:cubicBezTo>
                      <a:pt x="906383" y="722770"/>
                      <a:pt x="906383" y="722770"/>
                      <a:pt x="925664" y="754144"/>
                    </a:cubicBezTo>
                    <a:lnTo>
                      <a:pt x="927806" y="752005"/>
                    </a:lnTo>
                    <a:cubicBezTo>
                      <a:pt x="959940" y="704945"/>
                      <a:pt x="978506" y="647902"/>
                      <a:pt x="978506" y="586582"/>
                    </a:cubicBezTo>
                    <a:cubicBezTo>
                      <a:pt x="978506" y="424011"/>
                      <a:pt x="846400" y="292100"/>
                      <a:pt x="682874" y="292100"/>
                    </a:cubicBezTo>
                    <a:close/>
                    <a:moveTo>
                      <a:pt x="713786" y="261703"/>
                    </a:moveTo>
                    <a:cubicBezTo>
                      <a:pt x="776637" y="267421"/>
                      <a:pt x="838060" y="291721"/>
                      <a:pt x="890913" y="334603"/>
                    </a:cubicBezTo>
                    <a:cubicBezTo>
                      <a:pt x="1013045" y="435376"/>
                      <a:pt x="1043756" y="608335"/>
                      <a:pt x="969477" y="742699"/>
                    </a:cubicBezTo>
                    <a:cubicBezTo>
                      <a:pt x="1055184" y="813455"/>
                      <a:pt x="1055184" y="813455"/>
                      <a:pt x="1055184" y="813455"/>
                    </a:cubicBezTo>
                    <a:cubicBezTo>
                      <a:pt x="1058755" y="817029"/>
                      <a:pt x="1059469" y="822746"/>
                      <a:pt x="1056612" y="826320"/>
                    </a:cubicBezTo>
                    <a:cubicBezTo>
                      <a:pt x="995189" y="901364"/>
                      <a:pt x="995189" y="901364"/>
                      <a:pt x="995189" y="901364"/>
                    </a:cubicBezTo>
                    <a:cubicBezTo>
                      <a:pt x="992332" y="904937"/>
                      <a:pt x="986619" y="905652"/>
                      <a:pt x="982333" y="902793"/>
                    </a:cubicBezTo>
                    <a:cubicBezTo>
                      <a:pt x="898055" y="832752"/>
                      <a:pt x="898055" y="832752"/>
                      <a:pt x="898055" y="832752"/>
                    </a:cubicBezTo>
                    <a:cubicBezTo>
                      <a:pt x="780922" y="934955"/>
                      <a:pt x="602367" y="941387"/>
                      <a:pt x="478092" y="839184"/>
                    </a:cubicBezTo>
                    <a:cubicBezTo>
                      <a:pt x="338819" y="724832"/>
                      <a:pt x="318106" y="520426"/>
                      <a:pt x="431668" y="380344"/>
                    </a:cubicBezTo>
                    <a:cubicBezTo>
                      <a:pt x="503090" y="293150"/>
                      <a:pt x="609509" y="252412"/>
                      <a:pt x="713786" y="261703"/>
                    </a:cubicBezTo>
                    <a:close/>
                    <a:moveTo>
                      <a:pt x="83156" y="203200"/>
                    </a:moveTo>
                    <a:cubicBezTo>
                      <a:pt x="83156" y="203200"/>
                      <a:pt x="83156" y="203200"/>
                      <a:pt x="93880" y="207498"/>
                    </a:cubicBezTo>
                    <a:cubicBezTo>
                      <a:pt x="96025" y="211796"/>
                      <a:pt x="98884" y="216093"/>
                      <a:pt x="103174" y="218959"/>
                    </a:cubicBezTo>
                    <a:cubicBezTo>
                      <a:pt x="104604" y="219675"/>
                      <a:pt x="105319" y="220391"/>
                      <a:pt x="105319" y="221108"/>
                    </a:cubicBezTo>
                    <a:cubicBezTo>
                      <a:pt x="114613" y="242597"/>
                      <a:pt x="130342" y="279845"/>
                      <a:pt x="136776" y="284859"/>
                    </a:cubicBezTo>
                    <a:cubicBezTo>
                      <a:pt x="146070" y="292739"/>
                      <a:pt x="170378" y="308498"/>
                      <a:pt x="183962" y="308498"/>
                    </a:cubicBezTo>
                    <a:cubicBezTo>
                      <a:pt x="198261" y="308498"/>
                      <a:pt x="222569" y="292739"/>
                      <a:pt x="231863" y="284859"/>
                    </a:cubicBezTo>
                    <a:cubicBezTo>
                      <a:pt x="238298" y="279845"/>
                      <a:pt x="254026" y="242597"/>
                      <a:pt x="262606" y="221108"/>
                    </a:cubicBezTo>
                    <a:cubicBezTo>
                      <a:pt x="263321" y="220391"/>
                      <a:pt x="264036" y="219675"/>
                      <a:pt x="264750" y="218959"/>
                    </a:cubicBezTo>
                    <a:cubicBezTo>
                      <a:pt x="269755" y="216093"/>
                      <a:pt x="271900" y="211796"/>
                      <a:pt x="273330" y="207498"/>
                    </a:cubicBezTo>
                    <a:cubicBezTo>
                      <a:pt x="273330" y="207498"/>
                      <a:pt x="273330" y="207498"/>
                      <a:pt x="284769" y="203200"/>
                    </a:cubicBezTo>
                    <a:cubicBezTo>
                      <a:pt x="284769" y="203200"/>
                      <a:pt x="284769" y="203200"/>
                      <a:pt x="284054" y="203916"/>
                    </a:cubicBezTo>
                    <a:cubicBezTo>
                      <a:pt x="283339" y="208214"/>
                      <a:pt x="280479" y="219675"/>
                      <a:pt x="270470" y="226838"/>
                    </a:cubicBezTo>
                    <a:cubicBezTo>
                      <a:pt x="265465" y="238299"/>
                      <a:pt x="249737" y="278413"/>
                      <a:pt x="240442" y="289873"/>
                    </a:cubicBezTo>
                    <a:cubicBezTo>
                      <a:pt x="240442" y="289873"/>
                      <a:pt x="240442" y="289873"/>
                      <a:pt x="240442" y="309930"/>
                    </a:cubicBezTo>
                    <a:cubicBezTo>
                      <a:pt x="240442" y="309930"/>
                      <a:pt x="240442" y="309930"/>
                      <a:pt x="238298" y="312079"/>
                    </a:cubicBezTo>
                    <a:cubicBezTo>
                      <a:pt x="238298" y="312795"/>
                      <a:pt x="235438" y="316377"/>
                      <a:pt x="230433" y="320675"/>
                    </a:cubicBezTo>
                    <a:cubicBezTo>
                      <a:pt x="230433" y="320675"/>
                      <a:pt x="230433" y="320675"/>
                      <a:pt x="230433" y="297037"/>
                    </a:cubicBezTo>
                    <a:cubicBezTo>
                      <a:pt x="218279" y="306349"/>
                      <a:pt x="198261" y="317810"/>
                      <a:pt x="183962" y="317810"/>
                    </a:cubicBezTo>
                    <a:cubicBezTo>
                      <a:pt x="170378" y="317810"/>
                      <a:pt x="150360" y="306349"/>
                      <a:pt x="137491" y="297037"/>
                    </a:cubicBezTo>
                    <a:cubicBezTo>
                      <a:pt x="137491" y="297037"/>
                      <a:pt x="137491" y="297037"/>
                      <a:pt x="137491" y="320675"/>
                    </a:cubicBezTo>
                    <a:cubicBezTo>
                      <a:pt x="132487" y="316377"/>
                      <a:pt x="130342" y="312795"/>
                      <a:pt x="129627" y="312079"/>
                    </a:cubicBezTo>
                    <a:cubicBezTo>
                      <a:pt x="129627" y="312079"/>
                      <a:pt x="129627" y="312079"/>
                      <a:pt x="128197" y="309930"/>
                    </a:cubicBezTo>
                    <a:cubicBezTo>
                      <a:pt x="128197" y="309930"/>
                      <a:pt x="128197" y="309930"/>
                      <a:pt x="128197" y="289873"/>
                    </a:cubicBezTo>
                    <a:cubicBezTo>
                      <a:pt x="118903" y="278413"/>
                      <a:pt x="102459" y="238299"/>
                      <a:pt x="98169" y="226838"/>
                    </a:cubicBezTo>
                    <a:cubicBezTo>
                      <a:pt x="87445" y="220391"/>
                      <a:pt x="84586" y="209647"/>
                      <a:pt x="83156" y="203916"/>
                    </a:cubicBezTo>
                    <a:cubicBezTo>
                      <a:pt x="83156" y="203916"/>
                      <a:pt x="83156" y="203916"/>
                      <a:pt x="83156" y="203200"/>
                    </a:cubicBezTo>
                    <a:close/>
                    <a:moveTo>
                      <a:pt x="1271480" y="198437"/>
                    </a:moveTo>
                    <a:cubicBezTo>
                      <a:pt x="1272194" y="199153"/>
                      <a:pt x="1272194" y="199870"/>
                      <a:pt x="1271480" y="199870"/>
                    </a:cubicBezTo>
                    <a:cubicBezTo>
                      <a:pt x="1270765" y="205601"/>
                      <a:pt x="1267908" y="217780"/>
                      <a:pt x="1257192" y="225660"/>
                    </a:cubicBezTo>
                    <a:cubicBezTo>
                      <a:pt x="1252192" y="237839"/>
                      <a:pt x="1238619" y="277242"/>
                      <a:pt x="1228617" y="289421"/>
                    </a:cubicBezTo>
                    <a:cubicBezTo>
                      <a:pt x="1228617" y="289421"/>
                      <a:pt x="1228617" y="289421"/>
                      <a:pt x="1228617" y="328824"/>
                    </a:cubicBezTo>
                    <a:cubicBezTo>
                      <a:pt x="1225760" y="332406"/>
                      <a:pt x="1222188" y="335271"/>
                      <a:pt x="1217902" y="338137"/>
                    </a:cubicBezTo>
                    <a:cubicBezTo>
                      <a:pt x="1217902" y="338137"/>
                      <a:pt x="1217902" y="338137"/>
                      <a:pt x="1217902" y="298734"/>
                    </a:cubicBezTo>
                    <a:cubicBezTo>
                      <a:pt x="1205043" y="308764"/>
                      <a:pt x="1185755" y="320943"/>
                      <a:pt x="1171467" y="320943"/>
                    </a:cubicBezTo>
                    <a:cubicBezTo>
                      <a:pt x="1157894" y="320943"/>
                      <a:pt x="1138606" y="308764"/>
                      <a:pt x="1125747" y="299451"/>
                    </a:cubicBezTo>
                    <a:cubicBezTo>
                      <a:pt x="1125747" y="299451"/>
                      <a:pt x="1125747" y="299451"/>
                      <a:pt x="1125747" y="338137"/>
                    </a:cubicBezTo>
                    <a:cubicBezTo>
                      <a:pt x="1121461" y="335271"/>
                      <a:pt x="1118604" y="332406"/>
                      <a:pt x="1115032" y="329540"/>
                    </a:cubicBezTo>
                    <a:cubicBezTo>
                      <a:pt x="1115032" y="329540"/>
                      <a:pt x="1115032" y="329540"/>
                      <a:pt x="1115032" y="289421"/>
                    </a:cubicBezTo>
                    <a:cubicBezTo>
                      <a:pt x="1105745" y="277242"/>
                      <a:pt x="1091457" y="237839"/>
                      <a:pt x="1087171" y="225660"/>
                    </a:cubicBezTo>
                    <a:cubicBezTo>
                      <a:pt x="1076455" y="218496"/>
                      <a:pt x="1073598" y="207034"/>
                      <a:pt x="1072169" y="200586"/>
                    </a:cubicBezTo>
                    <a:cubicBezTo>
                      <a:pt x="1072169" y="200586"/>
                      <a:pt x="1072169" y="200586"/>
                      <a:pt x="1072169" y="199870"/>
                    </a:cubicBezTo>
                    <a:cubicBezTo>
                      <a:pt x="1072169" y="199870"/>
                      <a:pt x="1072169" y="199870"/>
                      <a:pt x="1084314" y="205601"/>
                    </a:cubicBezTo>
                    <a:cubicBezTo>
                      <a:pt x="1085742" y="209899"/>
                      <a:pt x="1088600" y="214198"/>
                      <a:pt x="1094315" y="217064"/>
                    </a:cubicBezTo>
                    <a:cubicBezTo>
                      <a:pt x="1095029" y="217780"/>
                      <a:pt x="1095029" y="218496"/>
                      <a:pt x="1095744" y="219929"/>
                    </a:cubicBezTo>
                    <a:cubicBezTo>
                      <a:pt x="1103602" y="242138"/>
                      <a:pt x="1118604" y="278675"/>
                      <a:pt x="1124319" y="284406"/>
                    </a:cubicBezTo>
                    <a:cubicBezTo>
                      <a:pt x="1133605" y="293003"/>
                      <a:pt x="1158609" y="310197"/>
                      <a:pt x="1171467" y="310197"/>
                    </a:cubicBezTo>
                    <a:cubicBezTo>
                      <a:pt x="1185755" y="310197"/>
                      <a:pt x="1210044" y="293003"/>
                      <a:pt x="1219330" y="284406"/>
                    </a:cubicBezTo>
                    <a:cubicBezTo>
                      <a:pt x="1225760" y="278675"/>
                      <a:pt x="1240047" y="242138"/>
                      <a:pt x="1247905" y="219929"/>
                    </a:cubicBezTo>
                    <a:cubicBezTo>
                      <a:pt x="1248620" y="218496"/>
                      <a:pt x="1249334" y="217780"/>
                      <a:pt x="1250049" y="217064"/>
                    </a:cubicBezTo>
                    <a:cubicBezTo>
                      <a:pt x="1255764" y="213481"/>
                      <a:pt x="1258621" y="209183"/>
                      <a:pt x="1260050" y="204168"/>
                    </a:cubicBezTo>
                    <a:cubicBezTo>
                      <a:pt x="1260050" y="204168"/>
                      <a:pt x="1260050" y="204168"/>
                      <a:pt x="1271480" y="198437"/>
                    </a:cubicBezTo>
                    <a:close/>
                    <a:moveTo>
                      <a:pt x="603826" y="114300"/>
                    </a:moveTo>
                    <a:cubicBezTo>
                      <a:pt x="603826" y="114300"/>
                      <a:pt x="643771" y="147875"/>
                      <a:pt x="662317" y="162877"/>
                    </a:cubicBezTo>
                    <a:cubicBezTo>
                      <a:pt x="663031" y="163592"/>
                      <a:pt x="664457" y="163592"/>
                      <a:pt x="665171" y="162877"/>
                    </a:cubicBezTo>
                    <a:cubicBezTo>
                      <a:pt x="690850" y="142875"/>
                      <a:pt x="724376" y="114300"/>
                      <a:pt x="724376" y="114300"/>
                    </a:cubicBezTo>
                    <a:cubicBezTo>
                      <a:pt x="724376" y="114300"/>
                      <a:pt x="775734" y="115014"/>
                      <a:pt x="804267" y="128587"/>
                    </a:cubicBezTo>
                    <a:cubicBezTo>
                      <a:pt x="827093" y="139303"/>
                      <a:pt x="843499" y="179308"/>
                      <a:pt x="849205" y="194310"/>
                    </a:cubicBezTo>
                    <a:cubicBezTo>
                      <a:pt x="849919" y="197167"/>
                      <a:pt x="847779" y="200025"/>
                      <a:pt x="844926" y="200025"/>
                    </a:cubicBezTo>
                    <a:cubicBezTo>
                      <a:pt x="844926" y="200025"/>
                      <a:pt x="844926" y="200025"/>
                      <a:pt x="482562" y="200025"/>
                    </a:cubicBezTo>
                    <a:cubicBezTo>
                      <a:pt x="478996" y="200025"/>
                      <a:pt x="476856" y="197167"/>
                      <a:pt x="478282" y="194310"/>
                    </a:cubicBezTo>
                    <a:cubicBezTo>
                      <a:pt x="483989" y="179308"/>
                      <a:pt x="500395" y="139303"/>
                      <a:pt x="523221" y="128587"/>
                    </a:cubicBezTo>
                    <a:cubicBezTo>
                      <a:pt x="551040" y="115014"/>
                      <a:pt x="603826" y="114300"/>
                      <a:pt x="603826" y="114300"/>
                    </a:cubicBezTo>
                    <a:close/>
                    <a:moveTo>
                      <a:pt x="1170237" y="50800"/>
                    </a:moveTo>
                    <a:cubicBezTo>
                      <a:pt x="1228793" y="50800"/>
                      <a:pt x="1273781" y="93710"/>
                      <a:pt x="1273781" y="148062"/>
                    </a:cubicBezTo>
                    <a:cubicBezTo>
                      <a:pt x="1273781" y="159505"/>
                      <a:pt x="1273781" y="170232"/>
                      <a:pt x="1270211" y="180244"/>
                    </a:cubicBezTo>
                    <a:cubicBezTo>
                      <a:pt x="1269497" y="180244"/>
                      <a:pt x="1268068" y="185251"/>
                      <a:pt x="1259499" y="194548"/>
                    </a:cubicBezTo>
                    <a:cubicBezTo>
                      <a:pt x="1259499" y="195263"/>
                      <a:pt x="1258785" y="195263"/>
                      <a:pt x="1258071" y="195263"/>
                    </a:cubicBezTo>
                    <a:cubicBezTo>
                      <a:pt x="1258071" y="195263"/>
                      <a:pt x="1258071" y="195263"/>
                      <a:pt x="1253072" y="195263"/>
                    </a:cubicBezTo>
                    <a:cubicBezTo>
                      <a:pt x="1252358" y="195263"/>
                      <a:pt x="1251644" y="194548"/>
                      <a:pt x="1251644" y="193117"/>
                    </a:cubicBezTo>
                    <a:cubicBezTo>
                      <a:pt x="1251644" y="188826"/>
                      <a:pt x="1250930" y="174523"/>
                      <a:pt x="1250216" y="128038"/>
                    </a:cubicBezTo>
                    <a:cubicBezTo>
                      <a:pt x="1250216" y="126607"/>
                      <a:pt x="1248074" y="125177"/>
                      <a:pt x="1246645" y="126607"/>
                    </a:cubicBezTo>
                    <a:cubicBezTo>
                      <a:pt x="1232363" y="137335"/>
                      <a:pt x="1199515" y="134474"/>
                      <a:pt x="1195944" y="133759"/>
                    </a:cubicBezTo>
                    <a:cubicBezTo>
                      <a:pt x="1195944" y="133759"/>
                      <a:pt x="1195944" y="133759"/>
                      <a:pt x="1153812" y="138765"/>
                    </a:cubicBezTo>
                    <a:cubicBezTo>
                      <a:pt x="1151670" y="138765"/>
                      <a:pt x="1150242" y="137335"/>
                      <a:pt x="1151670" y="135904"/>
                    </a:cubicBezTo>
                    <a:cubicBezTo>
                      <a:pt x="1153812" y="133044"/>
                      <a:pt x="1155241" y="129468"/>
                      <a:pt x="1156669" y="126607"/>
                    </a:cubicBezTo>
                    <a:cubicBezTo>
                      <a:pt x="1157383" y="124462"/>
                      <a:pt x="1155241" y="123031"/>
                      <a:pt x="1153812" y="123747"/>
                    </a:cubicBezTo>
                    <a:cubicBezTo>
                      <a:pt x="1141673" y="133044"/>
                      <a:pt x="1121678" y="143056"/>
                      <a:pt x="1114537" y="146632"/>
                    </a:cubicBezTo>
                    <a:cubicBezTo>
                      <a:pt x="1113109" y="148062"/>
                      <a:pt x="1110966" y="146632"/>
                      <a:pt x="1111680" y="145201"/>
                    </a:cubicBezTo>
                    <a:cubicBezTo>
                      <a:pt x="1111680" y="145201"/>
                      <a:pt x="1111680" y="145201"/>
                      <a:pt x="1113823" y="130898"/>
                    </a:cubicBezTo>
                    <a:cubicBezTo>
                      <a:pt x="1113823" y="129468"/>
                      <a:pt x="1112395" y="128753"/>
                      <a:pt x="1110966" y="129468"/>
                    </a:cubicBezTo>
                    <a:cubicBezTo>
                      <a:pt x="1086687" y="139480"/>
                      <a:pt x="1088115" y="181675"/>
                      <a:pt x="1088115" y="191687"/>
                    </a:cubicBezTo>
                    <a:cubicBezTo>
                      <a:pt x="1088115" y="193117"/>
                      <a:pt x="1087401" y="193833"/>
                      <a:pt x="1085973" y="193833"/>
                    </a:cubicBezTo>
                    <a:cubicBezTo>
                      <a:pt x="1085973" y="193833"/>
                      <a:pt x="1085973" y="193833"/>
                      <a:pt x="1083116" y="193117"/>
                    </a:cubicBezTo>
                    <a:cubicBezTo>
                      <a:pt x="1082402" y="193117"/>
                      <a:pt x="1080974" y="193117"/>
                      <a:pt x="1080974" y="192402"/>
                    </a:cubicBezTo>
                    <a:cubicBezTo>
                      <a:pt x="1080260" y="190972"/>
                      <a:pt x="1078118" y="187396"/>
                      <a:pt x="1071691" y="180960"/>
                    </a:cubicBezTo>
                    <a:cubicBezTo>
                      <a:pt x="1067406" y="170232"/>
                      <a:pt x="1067406" y="159505"/>
                      <a:pt x="1067406" y="148062"/>
                    </a:cubicBezTo>
                    <a:cubicBezTo>
                      <a:pt x="1067406" y="93710"/>
                      <a:pt x="1112395" y="50800"/>
                      <a:pt x="1170237" y="50800"/>
                    </a:cubicBezTo>
                    <a:close/>
                    <a:moveTo>
                      <a:pt x="182375" y="50800"/>
                    </a:moveTo>
                    <a:cubicBezTo>
                      <a:pt x="238052" y="50800"/>
                      <a:pt x="281594" y="97090"/>
                      <a:pt x="281594" y="153349"/>
                    </a:cubicBezTo>
                    <a:cubicBezTo>
                      <a:pt x="281594" y="165456"/>
                      <a:pt x="281594" y="177562"/>
                      <a:pt x="277311" y="188245"/>
                    </a:cubicBezTo>
                    <a:cubicBezTo>
                      <a:pt x="277311" y="188957"/>
                      <a:pt x="277311" y="188957"/>
                      <a:pt x="277311" y="188957"/>
                    </a:cubicBezTo>
                    <a:cubicBezTo>
                      <a:pt x="267318" y="196791"/>
                      <a:pt x="267318" y="201776"/>
                      <a:pt x="267318" y="201776"/>
                    </a:cubicBezTo>
                    <a:cubicBezTo>
                      <a:pt x="260893" y="201776"/>
                      <a:pt x="260893" y="201776"/>
                      <a:pt x="260893" y="201776"/>
                    </a:cubicBezTo>
                    <a:cubicBezTo>
                      <a:pt x="260893" y="201776"/>
                      <a:pt x="265890" y="141955"/>
                      <a:pt x="236624" y="132697"/>
                    </a:cubicBezTo>
                    <a:cubicBezTo>
                      <a:pt x="236624" y="132697"/>
                      <a:pt x="118132" y="185396"/>
                      <a:pt x="106711" y="127712"/>
                    </a:cubicBezTo>
                    <a:cubicBezTo>
                      <a:pt x="105284" y="198927"/>
                      <a:pt x="105284" y="203200"/>
                      <a:pt x="105284" y="203200"/>
                    </a:cubicBezTo>
                    <a:cubicBezTo>
                      <a:pt x="98146" y="203200"/>
                      <a:pt x="98146" y="203200"/>
                      <a:pt x="98146" y="203200"/>
                    </a:cubicBezTo>
                    <a:cubicBezTo>
                      <a:pt x="89580" y="191805"/>
                      <a:pt x="87439" y="187533"/>
                      <a:pt x="87439" y="187533"/>
                    </a:cubicBezTo>
                    <a:cubicBezTo>
                      <a:pt x="83156" y="176850"/>
                      <a:pt x="83870" y="164744"/>
                      <a:pt x="83870" y="153349"/>
                    </a:cubicBezTo>
                    <a:cubicBezTo>
                      <a:pt x="83870" y="97090"/>
                      <a:pt x="126698" y="50800"/>
                      <a:pt x="182375" y="50800"/>
                    </a:cubicBezTo>
                    <a:close/>
                    <a:moveTo>
                      <a:pt x="764194" y="0"/>
                    </a:moveTo>
                    <a:cubicBezTo>
                      <a:pt x="764194" y="715"/>
                      <a:pt x="764194" y="715"/>
                      <a:pt x="764194" y="715"/>
                    </a:cubicBezTo>
                    <a:cubicBezTo>
                      <a:pt x="763475" y="5723"/>
                      <a:pt x="760599" y="17168"/>
                      <a:pt x="749814" y="23607"/>
                    </a:cubicBezTo>
                    <a:cubicBezTo>
                      <a:pt x="744781" y="35052"/>
                      <a:pt x="728245" y="74397"/>
                      <a:pt x="719617" y="86558"/>
                    </a:cubicBezTo>
                    <a:cubicBezTo>
                      <a:pt x="719617" y="86558"/>
                      <a:pt x="719617" y="86558"/>
                      <a:pt x="719617" y="106588"/>
                    </a:cubicBezTo>
                    <a:cubicBezTo>
                      <a:pt x="719617" y="106588"/>
                      <a:pt x="719617" y="106588"/>
                      <a:pt x="718179" y="108734"/>
                    </a:cubicBezTo>
                    <a:cubicBezTo>
                      <a:pt x="718179" y="108734"/>
                      <a:pt x="715303" y="112311"/>
                      <a:pt x="710270" y="115888"/>
                    </a:cubicBezTo>
                    <a:cubicBezTo>
                      <a:pt x="710270" y="115888"/>
                      <a:pt x="710270" y="115888"/>
                      <a:pt x="710270" y="93712"/>
                    </a:cubicBezTo>
                    <a:cubicBezTo>
                      <a:pt x="698048" y="103011"/>
                      <a:pt x="677916" y="113742"/>
                      <a:pt x="664256" y="113742"/>
                    </a:cubicBezTo>
                    <a:cubicBezTo>
                      <a:pt x="650595" y="113742"/>
                      <a:pt x="631183" y="103011"/>
                      <a:pt x="618960" y="93712"/>
                    </a:cubicBezTo>
                    <a:cubicBezTo>
                      <a:pt x="618960" y="93712"/>
                      <a:pt x="618960" y="93712"/>
                      <a:pt x="618960" y="115888"/>
                    </a:cubicBezTo>
                    <a:cubicBezTo>
                      <a:pt x="613927" y="112311"/>
                      <a:pt x="611770" y="108734"/>
                      <a:pt x="611051" y="108734"/>
                    </a:cubicBezTo>
                    <a:cubicBezTo>
                      <a:pt x="611051" y="108734"/>
                      <a:pt x="611051" y="108734"/>
                      <a:pt x="609613" y="106588"/>
                    </a:cubicBezTo>
                    <a:cubicBezTo>
                      <a:pt x="609613" y="106588"/>
                      <a:pt x="609613" y="106588"/>
                      <a:pt x="609613" y="86558"/>
                    </a:cubicBezTo>
                    <a:cubicBezTo>
                      <a:pt x="600986" y="74397"/>
                      <a:pt x="584449" y="35052"/>
                      <a:pt x="580135" y="23607"/>
                    </a:cubicBezTo>
                    <a:cubicBezTo>
                      <a:pt x="569351" y="17168"/>
                      <a:pt x="567194" y="7153"/>
                      <a:pt x="565756" y="1431"/>
                    </a:cubicBezTo>
                    <a:cubicBezTo>
                      <a:pt x="565756" y="715"/>
                      <a:pt x="565756" y="715"/>
                      <a:pt x="565756" y="715"/>
                    </a:cubicBezTo>
                    <a:cubicBezTo>
                      <a:pt x="565756" y="715"/>
                      <a:pt x="565756" y="715"/>
                      <a:pt x="575821" y="5723"/>
                    </a:cubicBezTo>
                    <a:cubicBezTo>
                      <a:pt x="577259" y="9300"/>
                      <a:pt x="580135" y="13592"/>
                      <a:pt x="585887" y="15738"/>
                    </a:cubicBezTo>
                    <a:cubicBezTo>
                      <a:pt x="586606" y="16453"/>
                      <a:pt x="587325" y="17168"/>
                      <a:pt x="588044" y="18599"/>
                    </a:cubicBezTo>
                    <a:cubicBezTo>
                      <a:pt x="596672" y="39345"/>
                      <a:pt x="611770" y="75828"/>
                      <a:pt x="617522" y="81551"/>
                    </a:cubicBezTo>
                    <a:cubicBezTo>
                      <a:pt x="627588" y="89420"/>
                      <a:pt x="650595" y="104442"/>
                      <a:pt x="664256" y="104442"/>
                    </a:cubicBezTo>
                    <a:cubicBezTo>
                      <a:pt x="677916" y="104442"/>
                      <a:pt x="702362" y="89420"/>
                      <a:pt x="711708" y="81551"/>
                    </a:cubicBezTo>
                    <a:cubicBezTo>
                      <a:pt x="717460" y="75828"/>
                      <a:pt x="732559" y="39345"/>
                      <a:pt x="741186" y="18599"/>
                    </a:cubicBezTo>
                    <a:cubicBezTo>
                      <a:pt x="741905" y="17168"/>
                      <a:pt x="742624" y="16453"/>
                      <a:pt x="743343" y="15738"/>
                    </a:cubicBezTo>
                    <a:cubicBezTo>
                      <a:pt x="749095" y="13592"/>
                      <a:pt x="751971" y="9300"/>
                      <a:pt x="753409" y="5723"/>
                    </a:cubicBezTo>
                    <a:cubicBezTo>
                      <a:pt x="753409" y="5723"/>
                      <a:pt x="753409" y="5723"/>
                      <a:pt x="764194" y="0"/>
                    </a:cubicBezTo>
                    <a:close/>
                  </a:path>
                </a:pathLst>
              </a:custGeom>
              <a:solidFill>
                <a:srgbClr val="AAAAAC"/>
              </a:solidFill>
              <a:ln>
                <a:noFill/>
              </a:ln>
            </p:spPr>
            <p:txBody>
              <a:bodyPr vert="horz" wrap="square" lIns="18288" tIns="9144" rIns="18288" bIns="9144" numCol="1" anchor="t" anchorCtr="0" compatLnSpc="1">
                <a:prstTxWarp prst="textNoShape">
                  <a:avLst/>
                </a:prstTxWarp>
                <a:noAutofit/>
              </a:bodyPr>
              <a:lstStyle/>
              <a:p>
                <a:endParaRPr lang="en-US" dirty="0"/>
              </a:p>
            </p:txBody>
          </p:sp>
          <p:sp>
            <p:nvSpPr>
              <p:cNvPr id="127" name="Freeform 13">
                <a:extLst>
                  <a:ext uri="{FF2B5EF4-FFF2-40B4-BE49-F238E27FC236}">
                    <a16:creationId xmlns:a16="http://schemas.microsoft.com/office/drawing/2014/main" id="{4DC3F402-2D75-4B5D-BABA-4EDFC093AB93}"/>
                  </a:ext>
                </a:extLst>
              </p:cNvPr>
              <p:cNvSpPr>
                <a:spLocks/>
              </p:cNvSpPr>
              <p:nvPr/>
            </p:nvSpPr>
            <p:spPr bwMode="auto">
              <a:xfrm>
                <a:off x="6603395" y="2776538"/>
                <a:ext cx="1348393" cy="1019175"/>
              </a:xfrm>
              <a:custGeom>
                <a:avLst/>
                <a:gdLst>
                  <a:gd name="connsiteX0" fmla="*/ 691518 w 1348393"/>
                  <a:gd name="connsiteY0" fmla="*/ 855662 h 1019175"/>
                  <a:gd name="connsiteX1" fmla="*/ 709707 w 1348393"/>
                  <a:gd name="connsiteY1" fmla="*/ 859965 h 1019175"/>
                  <a:gd name="connsiteX2" fmla="*/ 711106 w 1348393"/>
                  <a:gd name="connsiteY2" fmla="*/ 864985 h 1019175"/>
                  <a:gd name="connsiteX3" fmla="*/ 699213 w 1348393"/>
                  <a:gd name="connsiteY3" fmla="*/ 899409 h 1019175"/>
                  <a:gd name="connsiteX4" fmla="*/ 699213 w 1348393"/>
                  <a:gd name="connsiteY4" fmla="*/ 902278 h 1019175"/>
                  <a:gd name="connsiteX5" fmla="*/ 709707 w 1348393"/>
                  <a:gd name="connsiteY5" fmla="*/ 1014872 h 1019175"/>
                  <a:gd name="connsiteX6" fmla="*/ 706908 w 1348393"/>
                  <a:gd name="connsiteY6" fmla="*/ 1017741 h 1019175"/>
                  <a:gd name="connsiteX7" fmla="*/ 690818 w 1348393"/>
                  <a:gd name="connsiteY7" fmla="*/ 1019175 h 1019175"/>
                  <a:gd name="connsiteX8" fmla="*/ 674728 w 1348393"/>
                  <a:gd name="connsiteY8" fmla="*/ 1017741 h 1019175"/>
                  <a:gd name="connsiteX9" fmla="*/ 671929 w 1348393"/>
                  <a:gd name="connsiteY9" fmla="*/ 1014872 h 1019175"/>
                  <a:gd name="connsiteX10" fmla="*/ 683123 w 1348393"/>
                  <a:gd name="connsiteY10" fmla="*/ 900843 h 1019175"/>
                  <a:gd name="connsiteX11" fmla="*/ 683123 w 1348393"/>
                  <a:gd name="connsiteY11" fmla="*/ 899409 h 1019175"/>
                  <a:gd name="connsiteX12" fmla="*/ 670530 w 1348393"/>
                  <a:gd name="connsiteY12" fmla="*/ 864985 h 1019175"/>
                  <a:gd name="connsiteX13" fmla="*/ 671929 w 1348393"/>
                  <a:gd name="connsiteY13" fmla="*/ 859965 h 1019175"/>
                  <a:gd name="connsiteX14" fmla="*/ 691518 w 1348393"/>
                  <a:gd name="connsiteY14" fmla="*/ 855662 h 1019175"/>
                  <a:gd name="connsiteX15" fmla="*/ 192693 w 1348393"/>
                  <a:gd name="connsiteY15" fmla="*/ 687387 h 1019175"/>
                  <a:gd name="connsiteX16" fmla="*/ 291118 w 1348393"/>
                  <a:gd name="connsiteY16" fmla="*/ 786632 h 1019175"/>
                  <a:gd name="connsiteX17" fmla="*/ 285412 w 1348393"/>
                  <a:gd name="connsiteY17" fmla="*/ 827330 h 1019175"/>
                  <a:gd name="connsiteX18" fmla="*/ 247611 w 1348393"/>
                  <a:gd name="connsiteY18" fmla="*/ 767355 h 1019175"/>
                  <a:gd name="connsiteX19" fmla="*/ 246185 w 1348393"/>
                  <a:gd name="connsiteY19" fmla="*/ 767355 h 1019175"/>
                  <a:gd name="connsiteX20" fmla="*/ 117091 w 1348393"/>
                  <a:gd name="connsiteY20" fmla="*/ 835898 h 1019175"/>
                  <a:gd name="connsiteX21" fmla="*/ 116378 w 1348393"/>
                  <a:gd name="connsiteY21" fmla="*/ 835898 h 1019175"/>
                  <a:gd name="connsiteX22" fmla="*/ 109959 w 1348393"/>
                  <a:gd name="connsiteY22" fmla="*/ 835898 h 1019175"/>
                  <a:gd name="connsiteX23" fmla="*/ 108532 w 1348393"/>
                  <a:gd name="connsiteY23" fmla="*/ 835184 h 1019175"/>
                  <a:gd name="connsiteX24" fmla="*/ 97834 w 1348393"/>
                  <a:gd name="connsiteY24" fmla="*/ 820190 h 1019175"/>
                  <a:gd name="connsiteX25" fmla="*/ 94268 w 1348393"/>
                  <a:gd name="connsiteY25" fmla="*/ 786632 h 1019175"/>
                  <a:gd name="connsiteX26" fmla="*/ 192693 w 1348393"/>
                  <a:gd name="connsiteY26" fmla="*/ 687387 h 1019175"/>
                  <a:gd name="connsiteX27" fmla="*/ 1105315 w 1348393"/>
                  <a:gd name="connsiteY27" fmla="*/ 476250 h 1019175"/>
                  <a:gd name="connsiteX28" fmla="*/ 1178454 w 1348393"/>
                  <a:gd name="connsiteY28" fmla="*/ 510102 h 1019175"/>
                  <a:gd name="connsiteX29" fmla="*/ 1248724 w 1348393"/>
                  <a:gd name="connsiteY29" fmla="*/ 476250 h 1019175"/>
                  <a:gd name="connsiteX30" fmla="*/ 1348393 w 1348393"/>
                  <a:gd name="connsiteY30" fmla="*/ 546836 h 1019175"/>
                  <a:gd name="connsiteX31" fmla="*/ 1348393 w 1348393"/>
                  <a:gd name="connsiteY31" fmla="*/ 548276 h 1019175"/>
                  <a:gd name="connsiteX32" fmla="*/ 1343374 w 1348393"/>
                  <a:gd name="connsiteY32" fmla="*/ 554038 h 1019175"/>
                  <a:gd name="connsiteX33" fmla="*/ 1012817 w 1348393"/>
                  <a:gd name="connsiteY33" fmla="*/ 554038 h 1019175"/>
                  <a:gd name="connsiteX34" fmla="*/ 1007797 w 1348393"/>
                  <a:gd name="connsiteY34" fmla="*/ 548276 h 1019175"/>
                  <a:gd name="connsiteX35" fmla="*/ 1008514 w 1348393"/>
                  <a:gd name="connsiteY35" fmla="*/ 543234 h 1019175"/>
                  <a:gd name="connsiteX36" fmla="*/ 1105315 w 1348393"/>
                  <a:gd name="connsiteY36" fmla="*/ 476250 h 1019175"/>
                  <a:gd name="connsiteX37" fmla="*/ 690450 w 1348393"/>
                  <a:gd name="connsiteY37" fmla="*/ 468312 h 1019175"/>
                  <a:gd name="connsiteX38" fmla="*/ 825387 w 1348393"/>
                  <a:gd name="connsiteY38" fmla="*/ 607562 h 1019175"/>
                  <a:gd name="connsiteX39" fmla="*/ 820363 w 1348393"/>
                  <a:gd name="connsiteY39" fmla="*/ 653978 h 1019175"/>
                  <a:gd name="connsiteX40" fmla="*/ 806008 w 1348393"/>
                  <a:gd name="connsiteY40" fmla="*/ 674687 h 1019175"/>
                  <a:gd name="connsiteX41" fmla="*/ 795960 w 1348393"/>
                  <a:gd name="connsiteY41" fmla="*/ 674687 h 1019175"/>
                  <a:gd name="connsiteX42" fmla="*/ 794524 w 1348393"/>
                  <a:gd name="connsiteY42" fmla="*/ 573285 h 1019175"/>
                  <a:gd name="connsiteX43" fmla="*/ 617239 w 1348393"/>
                  <a:gd name="connsiteY43" fmla="*/ 578998 h 1019175"/>
                  <a:gd name="connsiteX44" fmla="*/ 584223 w 1348393"/>
                  <a:gd name="connsiteY44" fmla="*/ 673259 h 1019175"/>
                  <a:gd name="connsiteX45" fmla="*/ 574892 w 1348393"/>
                  <a:gd name="connsiteY45" fmla="*/ 671831 h 1019175"/>
                  <a:gd name="connsiteX46" fmla="*/ 561254 w 1348393"/>
                  <a:gd name="connsiteY46" fmla="*/ 655406 h 1019175"/>
                  <a:gd name="connsiteX47" fmla="*/ 556948 w 1348393"/>
                  <a:gd name="connsiteY47" fmla="*/ 607562 h 1019175"/>
                  <a:gd name="connsiteX48" fmla="*/ 690450 w 1348393"/>
                  <a:gd name="connsiteY48" fmla="*/ 468312 h 1019175"/>
                  <a:gd name="connsiteX49" fmla="*/ 128400 w 1348393"/>
                  <a:gd name="connsiteY49" fmla="*/ 468312 h 1019175"/>
                  <a:gd name="connsiteX50" fmla="*/ 163427 w 1348393"/>
                  <a:gd name="connsiteY50" fmla="*/ 492601 h 1019175"/>
                  <a:gd name="connsiteX51" fmla="*/ 189875 w 1348393"/>
                  <a:gd name="connsiteY51" fmla="*/ 497602 h 1019175"/>
                  <a:gd name="connsiteX52" fmla="*/ 215609 w 1348393"/>
                  <a:gd name="connsiteY52" fmla="*/ 492601 h 1019175"/>
                  <a:gd name="connsiteX53" fmla="*/ 251350 w 1348393"/>
                  <a:gd name="connsiteY53" fmla="*/ 468312 h 1019175"/>
                  <a:gd name="connsiteX54" fmla="*/ 332840 w 1348393"/>
                  <a:gd name="connsiteY54" fmla="*/ 481885 h 1019175"/>
                  <a:gd name="connsiteX55" fmla="*/ 379303 w 1348393"/>
                  <a:gd name="connsiteY55" fmla="*/ 548322 h 1019175"/>
                  <a:gd name="connsiteX56" fmla="*/ 375014 w 1348393"/>
                  <a:gd name="connsiteY56" fmla="*/ 554037 h 1019175"/>
                  <a:gd name="connsiteX57" fmla="*/ 4736 w 1348393"/>
                  <a:gd name="connsiteY57" fmla="*/ 554037 h 1019175"/>
                  <a:gd name="connsiteX58" fmla="*/ 447 w 1348393"/>
                  <a:gd name="connsiteY58" fmla="*/ 548322 h 1019175"/>
                  <a:gd name="connsiteX59" fmla="*/ 46196 w 1348393"/>
                  <a:gd name="connsiteY59" fmla="*/ 481885 h 1019175"/>
                  <a:gd name="connsiteX60" fmla="*/ 128400 w 1348393"/>
                  <a:gd name="connsiteY60" fmla="*/ 468312 h 1019175"/>
                  <a:gd name="connsiteX61" fmla="*/ 759004 w 1348393"/>
                  <a:gd name="connsiteY61" fmla="*/ 188912 h 1019175"/>
                  <a:gd name="connsiteX62" fmla="*/ 783243 w 1348393"/>
                  <a:gd name="connsiteY62" fmla="*/ 240347 h 1019175"/>
                  <a:gd name="connsiteX63" fmla="*/ 734030 w 1348393"/>
                  <a:gd name="connsiteY63" fmla="*/ 257493 h 1019175"/>
                  <a:gd name="connsiteX64" fmla="*/ 734030 w 1348393"/>
                  <a:gd name="connsiteY64" fmla="*/ 239633 h 1019175"/>
                  <a:gd name="connsiteX65" fmla="*/ 752393 w 1348393"/>
                  <a:gd name="connsiteY65" fmla="*/ 205343 h 1019175"/>
                  <a:gd name="connsiteX66" fmla="*/ 759004 w 1348393"/>
                  <a:gd name="connsiteY66" fmla="*/ 188912 h 1019175"/>
                  <a:gd name="connsiteX67" fmla="*/ 580565 w 1348393"/>
                  <a:gd name="connsiteY67" fmla="*/ 188912 h 1019175"/>
                  <a:gd name="connsiteX68" fmla="*/ 587673 w 1348393"/>
                  <a:gd name="connsiteY68" fmla="*/ 206057 h 1019175"/>
                  <a:gd name="connsiteX69" fmla="*/ 605443 w 1348393"/>
                  <a:gd name="connsiteY69" fmla="*/ 240347 h 1019175"/>
                  <a:gd name="connsiteX70" fmla="*/ 605443 w 1348393"/>
                  <a:gd name="connsiteY70" fmla="*/ 257493 h 1019175"/>
                  <a:gd name="connsiteX71" fmla="*/ 557818 w 1348393"/>
                  <a:gd name="connsiteY71" fmla="*/ 241062 h 1019175"/>
                  <a:gd name="connsiteX72" fmla="*/ 580565 w 1348393"/>
                  <a:gd name="connsiteY72" fmla="*/ 188912 h 1019175"/>
                  <a:gd name="connsiteX73" fmla="*/ 671324 w 1348393"/>
                  <a:gd name="connsiteY73" fmla="*/ 0 h 1019175"/>
                  <a:gd name="connsiteX74" fmla="*/ 769824 w 1348393"/>
                  <a:gd name="connsiteY74" fmla="*/ 99959 h 1019175"/>
                  <a:gd name="connsiteX75" fmla="*/ 766229 w 1348393"/>
                  <a:gd name="connsiteY75" fmla="*/ 133517 h 1019175"/>
                  <a:gd name="connsiteX76" fmla="*/ 755445 w 1348393"/>
                  <a:gd name="connsiteY76" fmla="*/ 148511 h 1019175"/>
                  <a:gd name="connsiteX77" fmla="*/ 754007 w 1348393"/>
                  <a:gd name="connsiteY77" fmla="*/ 149225 h 1019175"/>
                  <a:gd name="connsiteX78" fmla="*/ 748255 w 1348393"/>
                  <a:gd name="connsiteY78" fmla="*/ 149225 h 1019175"/>
                  <a:gd name="connsiteX79" fmla="*/ 747536 w 1348393"/>
                  <a:gd name="connsiteY79" fmla="*/ 149225 h 1019175"/>
                  <a:gd name="connsiteX80" fmla="*/ 617401 w 1348393"/>
                  <a:gd name="connsiteY80" fmla="*/ 79968 h 1019175"/>
                  <a:gd name="connsiteX81" fmla="*/ 616682 w 1348393"/>
                  <a:gd name="connsiteY81" fmla="*/ 79968 h 1019175"/>
                  <a:gd name="connsiteX82" fmla="*/ 577138 w 1348393"/>
                  <a:gd name="connsiteY82" fmla="*/ 140657 h 1019175"/>
                  <a:gd name="connsiteX83" fmla="*/ 572105 w 1348393"/>
                  <a:gd name="connsiteY83" fmla="*/ 99959 h 1019175"/>
                  <a:gd name="connsiteX84" fmla="*/ 671324 w 1348393"/>
                  <a:gd name="connsiteY84" fmla="*/ 0 h 10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348393" h="1019175">
                    <a:moveTo>
                      <a:pt x="691518" y="855662"/>
                    </a:moveTo>
                    <a:cubicBezTo>
                      <a:pt x="697814" y="855662"/>
                      <a:pt x="705509" y="857814"/>
                      <a:pt x="709707" y="859965"/>
                    </a:cubicBezTo>
                    <a:cubicBezTo>
                      <a:pt x="711106" y="859965"/>
                      <a:pt x="711805" y="862834"/>
                      <a:pt x="711106" y="864985"/>
                    </a:cubicBezTo>
                    <a:cubicBezTo>
                      <a:pt x="711106" y="864985"/>
                      <a:pt x="711106" y="864985"/>
                      <a:pt x="699213" y="899409"/>
                    </a:cubicBezTo>
                    <a:cubicBezTo>
                      <a:pt x="699213" y="900126"/>
                      <a:pt x="698513" y="900843"/>
                      <a:pt x="699213" y="902278"/>
                    </a:cubicBezTo>
                    <a:cubicBezTo>
                      <a:pt x="699213" y="902278"/>
                      <a:pt x="699213" y="894389"/>
                      <a:pt x="709707" y="1014872"/>
                    </a:cubicBezTo>
                    <a:cubicBezTo>
                      <a:pt x="709707" y="1016306"/>
                      <a:pt x="709007" y="1017741"/>
                      <a:pt x="706908" y="1017741"/>
                    </a:cubicBezTo>
                    <a:cubicBezTo>
                      <a:pt x="701312" y="1018458"/>
                      <a:pt x="696415" y="1019175"/>
                      <a:pt x="690818" y="1019175"/>
                    </a:cubicBezTo>
                    <a:cubicBezTo>
                      <a:pt x="685221" y="1019175"/>
                      <a:pt x="680324" y="1018458"/>
                      <a:pt x="674728" y="1017741"/>
                    </a:cubicBezTo>
                    <a:cubicBezTo>
                      <a:pt x="673329" y="1017741"/>
                      <a:pt x="671929" y="1016306"/>
                      <a:pt x="671929" y="1014872"/>
                    </a:cubicBezTo>
                    <a:cubicBezTo>
                      <a:pt x="673329" y="1004115"/>
                      <a:pt x="677526" y="963236"/>
                      <a:pt x="683123" y="900843"/>
                    </a:cubicBezTo>
                    <a:cubicBezTo>
                      <a:pt x="683123" y="900126"/>
                      <a:pt x="683123" y="900126"/>
                      <a:pt x="683123" y="899409"/>
                    </a:cubicBezTo>
                    <a:cubicBezTo>
                      <a:pt x="683123" y="899409"/>
                      <a:pt x="683123" y="899409"/>
                      <a:pt x="670530" y="864985"/>
                    </a:cubicBezTo>
                    <a:cubicBezTo>
                      <a:pt x="670530" y="862834"/>
                      <a:pt x="670530" y="859965"/>
                      <a:pt x="671929" y="859965"/>
                    </a:cubicBezTo>
                    <a:cubicBezTo>
                      <a:pt x="676127" y="857814"/>
                      <a:pt x="684522" y="855662"/>
                      <a:pt x="691518" y="855662"/>
                    </a:cubicBezTo>
                    <a:close/>
                    <a:moveTo>
                      <a:pt x="192693" y="687387"/>
                    </a:moveTo>
                    <a:cubicBezTo>
                      <a:pt x="248324" y="687387"/>
                      <a:pt x="291118" y="732369"/>
                      <a:pt x="291118" y="786632"/>
                    </a:cubicBezTo>
                    <a:cubicBezTo>
                      <a:pt x="291118" y="798770"/>
                      <a:pt x="289691" y="817334"/>
                      <a:pt x="285412" y="827330"/>
                    </a:cubicBezTo>
                    <a:cubicBezTo>
                      <a:pt x="276140" y="836612"/>
                      <a:pt x="276853" y="776637"/>
                      <a:pt x="247611" y="767355"/>
                    </a:cubicBezTo>
                    <a:cubicBezTo>
                      <a:pt x="246898" y="767355"/>
                      <a:pt x="246898" y="767355"/>
                      <a:pt x="246185" y="767355"/>
                    </a:cubicBezTo>
                    <a:cubicBezTo>
                      <a:pt x="117091" y="835898"/>
                      <a:pt x="117091" y="835898"/>
                      <a:pt x="117091" y="835898"/>
                    </a:cubicBezTo>
                    <a:cubicBezTo>
                      <a:pt x="116378" y="835898"/>
                      <a:pt x="116378" y="835898"/>
                      <a:pt x="116378" y="835898"/>
                    </a:cubicBezTo>
                    <a:cubicBezTo>
                      <a:pt x="109959" y="835898"/>
                      <a:pt x="109959" y="835898"/>
                      <a:pt x="109959" y="835898"/>
                    </a:cubicBezTo>
                    <a:cubicBezTo>
                      <a:pt x="109245" y="835898"/>
                      <a:pt x="109245" y="835898"/>
                      <a:pt x="108532" y="835184"/>
                    </a:cubicBezTo>
                    <a:cubicBezTo>
                      <a:pt x="99974" y="825188"/>
                      <a:pt x="97834" y="820190"/>
                      <a:pt x="97834" y="820190"/>
                    </a:cubicBezTo>
                    <a:cubicBezTo>
                      <a:pt x="94268" y="810194"/>
                      <a:pt x="94268" y="798770"/>
                      <a:pt x="94268" y="786632"/>
                    </a:cubicBezTo>
                    <a:cubicBezTo>
                      <a:pt x="94268" y="732369"/>
                      <a:pt x="137061" y="687387"/>
                      <a:pt x="192693" y="687387"/>
                    </a:cubicBezTo>
                    <a:close/>
                    <a:moveTo>
                      <a:pt x="1105315" y="476250"/>
                    </a:moveTo>
                    <a:cubicBezTo>
                      <a:pt x="1114637" y="485613"/>
                      <a:pt x="1133997" y="510102"/>
                      <a:pt x="1178454" y="510102"/>
                    </a:cubicBezTo>
                    <a:cubicBezTo>
                      <a:pt x="1220759" y="510102"/>
                      <a:pt x="1237968" y="489935"/>
                      <a:pt x="1248724" y="476250"/>
                    </a:cubicBezTo>
                    <a:cubicBezTo>
                      <a:pt x="1254460" y="476250"/>
                      <a:pt x="1340506" y="487054"/>
                      <a:pt x="1348393" y="546836"/>
                    </a:cubicBezTo>
                    <a:cubicBezTo>
                      <a:pt x="1348393" y="547556"/>
                      <a:pt x="1348393" y="547556"/>
                      <a:pt x="1348393" y="548276"/>
                    </a:cubicBezTo>
                    <a:cubicBezTo>
                      <a:pt x="1348393" y="551157"/>
                      <a:pt x="1346242" y="554038"/>
                      <a:pt x="1343374" y="554038"/>
                    </a:cubicBezTo>
                    <a:cubicBezTo>
                      <a:pt x="1343374" y="554038"/>
                      <a:pt x="1343374" y="554038"/>
                      <a:pt x="1012817" y="554038"/>
                    </a:cubicBezTo>
                    <a:cubicBezTo>
                      <a:pt x="1009948" y="554038"/>
                      <a:pt x="1007080" y="551157"/>
                      <a:pt x="1007797" y="548276"/>
                    </a:cubicBezTo>
                    <a:cubicBezTo>
                      <a:pt x="1007797" y="546836"/>
                      <a:pt x="1007797" y="544675"/>
                      <a:pt x="1008514" y="543234"/>
                    </a:cubicBezTo>
                    <a:cubicBezTo>
                      <a:pt x="1015685" y="478411"/>
                      <a:pt x="1099579" y="476250"/>
                      <a:pt x="1105315" y="476250"/>
                    </a:cubicBezTo>
                    <a:close/>
                    <a:moveTo>
                      <a:pt x="690450" y="468312"/>
                    </a:moveTo>
                    <a:cubicBezTo>
                      <a:pt x="767250" y="468312"/>
                      <a:pt x="825387" y="531153"/>
                      <a:pt x="825387" y="607562"/>
                    </a:cubicBezTo>
                    <a:cubicBezTo>
                      <a:pt x="825387" y="623986"/>
                      <a:pt x="826105" y="638982"/>
                      <a:pt x="820363" y="653978"/>
                    </a:cubicBezTo>
                    <a:cubicBezTo>
                      <a:pt x="820363" y="653978"/>
                      <a:pt x="817492" y="661119"/>
                      <a:pt x="806008" y="674687"/>
                    </a:cubicBezTo>
                    <a:cubicBezTo>
                      <a:pt x="806008" y="674687"/>
                      <a:pt x="806008" y="674687"/>
                      <a:pt x="795960" y="674687"/>
                    </a:cubicBezTo>
                    <a:cubicBezTo>
                      <a:pt x="795960" y="674687"/>
                      <a:pt x="795960" y="670403"/>
                      <a:pt x="794524" y="573285"/>
                    </a:cubicBezTo>
                    <a:cubicBezTo>
                      <a:pt x="779451" y="651122"/>
                      <a:pt x="617239" y="578998"/>
                      <a:pt x="617239" y="578998"/>
                    </a:cubicBezTo>
                    <a:cubicBezTo>
                      <a:pt x="577045" y="592566"/>
                      <a:pt x="584223" y="673259"/>
                      <a:pt x="584223" y="673259"/>
                    </a:cubicBezTo>
                    <a:cubicBezTo>
                      <a:pt x="584223" y="673259"/>
                      <a:pt x="584223" y="673259"/>
                      <a:pt x="574892" y="671831"/>
                    </a:cubicBezTo>
                    <a:cubicBezTo>
                      <a:pt x="574892" y="671831"/>
                      <a:pt x="574892" y="667546"/>
                      <a:pt x="561254" y="655406"/>
                    </a:cubicBezTo>
                    <a:cubicBezTo>
                      <a:pt x="556230" y="640410"/>
                      <a:pt x="556948" y="624700"/>
                      <a:pt x="556948" y="607562"/>
                    </a:cubicBezTo>
                    <a:cubicBezTo>
                      <a:pt x="556948" y="531153"/>
                      <a:pt x="614368" y="468312"/>
                      <a:pt x="690450" y="468312"/>
                    </a:cubicBezTo>
                    <a:close/>
                    <a:moveTo>
                      <a:pt x="128400" y="468312"/>
                    </a:moveTo>
                    <a:cubicBezTo>
                      <a:pt x="128400" y="468312"/>
                      <a:pt x="139838" y="484743"/>
                      <a:pt x="163427" y="492601"/>
                    </a:cubicBezTo>
                    <a:cubicBezTo>
                      <a:pt x="163427" y="492601"/>
                      <a:pt x="163427" y="492601"/>
                      <a:pt x="189875" y="497602"/>
                    </a:cubicBezTo>
                    <a:cubicBezTo>
                      <a:pt x="189875" y="497602"/>
                      <a:pt x="189875" y="497602"/>
                      <a:pt x="215609" y="492601"/>
                    </a:cubicBezTo>
                    <a:cubicBezTo>
                      <a:pt x="239198" y="484743"/>
                      <a:pt x="251350" y="468312"/>
                      <a:pt x="251350" y="468312"/>
                    </a:cubicBezTo>
                    <a:cubicBezTo>
                      <a:pt x="251350" y="468312"/>
                      <a:pt x="304961" y="469027"/>
                      <a:pt x="332840" y="481885"/>
                    </a:cubicBezTo>
                    <a:cubicBezTo>
                      <a:pt x="356429" y="492601"/>
                      <a:pt x="373584" y="532606"/>
                      <a:pt x="379303" y="548322"/>
                    </a:cubicBezTo>
                    <a:cubicBezTo>
                      <a:pt x="380018" y="551180"/>
                      <a:pt x="377873" y="554037"/>
                      <a:pt x="375014" y="554037"/>
                    </a:cubicBezTo>
                    <a:cubicBezTo>
                      <a:pt x="375014" y="554037"/>
                      <a:pt x="375014" y="554037"/>
                      <a:pt x="4736" y="554037"/>
                    </a:cubicBezTo>
                    <a:cubicBezTo>
                      <a:pt x="1162" y="554037"/>
                      <a:pt x="-982" y="551180"/>
                      <a:pt x="447" y="548322"/>
                    </a:cubicBezTo>
                    <a:cubicBezTo>
                      <a:pt x="6166" y="532606"/>
                      <a:pt x="22607" y="492601"/>
                      <a:pt x="46196" y="481885"/>
                    </a:cubicBezTo>
                    <a:cubicBezTo>
                      <a:pt x="74789" y="469027"/>
                      <a:pt x="128400" y="468312"/>
                      <a:pt x="128400" y="468312"/>
                    </a:cubicBezTo>
                    <a:close/>
                    <a:moveTo>
                      <a:pt x="759004" y="188912"/>
                    </a:moveTo>
                    <a:cubicBezTo>
                      <a:pt x="759739" y="207486"/>
                      <a:pt x="761208" y="238204"/>
                      <a:pt x="783243" y="240347"/>
                    </a:cubicBezTo>
                    <a:cubicBezTo>
                      <a:pt x="762677" y="260350"/>
                      <a:pt x="743579" y="259636"/>
                      <a:pt x="734030" y="257493"/>
                    </a:cubicBezTo>
                    <a:cubicBezTo>
                      <a:pt x="734030" y="257493"/>
                      <a:pt x="734030" y="257493"/>
                      <a:pt x="734030" y="239633"/>
                    </a:cubicBezTo>
                    <a:cubicBezTo>
                      <a:pt x="738437" y="233918"/>
                      <a:pt x="743579" y="224631"/>
                      <a:pt x="752393" y="205343"/>
                    </a:cubicBezTo>
                    <a:cubicBezTo>
                      <a:pt x="755331" y="198913"/>
                      <a:pt x="756800" y="193198"/>
                      <a:pt x="759004" y="188912"/>
                    </a:cubicBezTo>
                    <a:close/>
                    <a:moveTo>
                      <a:pt x="580565" y="188912"/>
                    </a:moveTo>
                    <a:cubicBezTo>
                      <a:pt x="582697" y="193913"/>
                      <a:pt x="585540" y="199628"/>
                      <a:pt x="587673" y="206057"/>
                    </a:cubicBezTo>
                    <a:cubicBezTo>
                      <a:pt x="596203" y="225346"/>
                      <a:pt x="601889" y="234632"/>
                      <a:pt x="605443" y="240347"/>
                    </a:cubicBezTo>
                    <a:cubicBezTo>
                      <a:pt x="605443" y="240347"/>
                      <a:pt x="605443" y="240347"/>
                      <a:pt x="605443" y="257493"/>
                    </a:cubicBezTo>
                    <a:cubicBezTo>
                      <a:pt x="596203" y="259636"/>
                      <a:pt x="577010" y="260350"/>
                      <a:pt x="557818" y="241062"/>
                    </a:cubicBezTo>
                    <a:cubicBezTo>
                      <a:pt x="578432" y="238919"/>
                      <a:pt x="579854" y="208200"/>
                      <a:pt x="580565" y="188912"/>
                    </a:cubicBezTo>
                    <a:close/>
                    <a:moveTo>
                      <a:pt x="671324" y="0"/>
                    </a:moveTo>
                    <a:cubicBezTo>
                      <a:pt x="725967" y="0"/>
                      <a:pt x="769824" y="44268"/>
                      <a:pt x="769824" y="99959"/>
                    </a:cubicBezTo>
                    <a:cubicBezTo>
                      <a:pt x="769824" y="111383"/>
                      <a:pt x="770543" y="122807"/>
                      <a:pt x="766229" y="133517"/>
                    </a:cubicBezTo>
                    <a:cubicBezTo>
                      <a:pt x="766229" y="133517"/>
                      <a:pt x="764791" y="138515"/>
                      <a:pt x="755445" y="148511"/>
                    </a:cubicBezTo>
                    <a:cubicBezTo>
                      <a:pt x="754726" y="149225"/>
                      <a:pt x="754726" y="149225"/>
                      <a:pt x="754007" y="149225"/>
                    </a:cubicBezTo>
                    <a:cubicBezTo>
                      <a:pt x="754007" y="149225"/>
                      <a:pt x="754007" y="149225"/>
                      <a:pt x="748255" y="149225"/>
                    </a:cubicBezTo>
                    <a:cubicBezTo>
                      <a:pt x="747536" y="149225"/>
                      <a:pt x="747536" y="149225"/>
                      <a:pt x="747536" y="149225"/>
                    </a:cubicBezTo>
                    <a:cubicBezTo>
                      <a:pt x="747536" y="149225"/>
                      <a:pt x="747536" y="149225"/>
                      <a:pt x="617401" y="79968"/>
                    </a:cubicBezTo>
                    <a:cubicBezTo>
                      <a:pt x="617401" y="79968"/>
                      <a:pt x="617401" y="79968"/>
                      <a:pt x="616682" y="79968"/>
                    </a:cubicBezTo>
                    <a:cubicBezTo>
                      <a:pt x="586485" y="89250"/>
                      <a:pt x="587204" y="149225"/>
                      <a:pt x="577138" y="140657"/>
                    </a:cubicBezTo>
                    <a:cubicBezTo>
                      <a:pt x="573543" y="129233"/>
                      <a:pt x="572105" y="111383"/>
                      <a:pt x="572105" y="99959"/>
                    </a:cubicBezTo>
                    <a:cubicBezTo>
                      <a:pt x="572105" y="44268"/>
                      <a:pt x="615244" y="0"/>
                      <a:pt x="671324" y="0"/>
                    </a:cubicBezTo>
                    <a:close/>
                  </a:path>
                </a:pathLst>
              </a:custGeom>
              <a:solidFill>
                <a:srgbClr val="00148C">
                  <a:lumMod val="100000"/>
                </a:srgbClr>
              </a:solidFill>
              <a:ln>
                <a:noFill/>
              </a:ln>
            </p:spPr>
            <p:txBody>
              <a:bodyPr vert="horz" wrap="square" lIns="18288" tIns="9144" rIns="18288" bIns="9144" numCol="1" anchor="t" anchorCtr="0" compatLnSpc="1">
                <a:prstTxWarp prst="textNoShape">
                  <a:avLst/>
                </a:prstTxWarp>
                <a:noAutofit/>
              </a:bodyPr>
              <a:lstStyle/>
              <a:p>
                <a:endParaRPr lang="en-US" dirty="0"/>
              </a:p>
            </p:txBody>
          </p:sp>
        </p:grpSp>
      </p:grpSp>
      <p:grpSp>
        <p:nvGrpSpPr>
          <p:cNvPr id="128" name="bcgBugs_Database">
            <a:extLst>
              <a:ext uri="{FF2B5EF4-FFF2-40B4-BE49-F238E27FC236}">
                <a16:creationId xmlns:a16="http://schemas.microsoft.com/office/drawing/2014/main" id="{6FD362F2-9F36-41C2-9CF9-0DC380C4C11A}"/>
              </a:ext>
            </a:extLst>
          </p:cNvPr>
          <p:cNvGrpSpPr>
            <a:grpSpLocks noChangeAspect="1"/>
          </p:cNvGrpSpPr>
          <p:nvPr/>
        </p:nvGrpSpPr>
        <p:grpSpPr bwMode="auto">
          <a:xfrm>
            <a:off x="387747" y="3726964"/>
            <a:ext cx="182701" cy="182880"/>
            <a:chOff x="2818" y="1137"/>
            <a:chExt cx="2044" cy="2046"/>
          </a:xfrm>
        </p:grpSpPr>
        <p:sp>
          <p:nvSpPr>
            <p:cNvPr id="129" name="AutoShape 3">
              <a:extLst>
                <a:ext uri="{FF2B5EF4-FFF2-40B4-BE49-F238E27FC236}">
                  <a16:creationId xmlns:a16="http://schemas.microsoft.com/office/drawing/2014/main" id="{57A986AC-37FF-4BEA-BB67-9876FDDD6CB3}"/>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18288" rIns="36576" bIns="18288" numCol="1" anchor="t" anchorCtr="0" compatLnSpc="1">
              <a:prstTxWarp prst="textNoShape">
                <a:avLst/>
              </a:prstTxWarp>
            </a:bodyPr>
            <a:lstStyle/>
            <a:p>
              <a:endParaRPr lang="en-US" dirty="0"/>
            </a:p>
          </p:txBody>
        </p:sp>
        <p:sp>
          <p:nvSpPr>
            <p:cNvPr id="130" name="Freeform 5">
              <a:extLst>
                <a:ext uri="{FF2B5EF4-FFF2-40B4-BE49-F238E27FC236}">
                  <a16:creationId xmlns:a16="http://schemas.microsoft.com/office/drawing/2014/main" id="{B69B803F-4410-4378-B131-3DE23F6DE8E1}"/>
                </a:ext>
              </a:extLst>
            </p:cNvPr>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 tIns="18288" rIns="36576" bIns="18288" numCol="1" anchor="t" anchorCtr="0" compatLnSpc="1">
              <a:prstTxWarp prst="textNoShape">
                <a:avLst/>
              </a:prstTxWarp>
            </a:bodyPr>
            <a:lstStyle/>
            <a:p>
              <a:endParaRPr lang="en-US" dirty="0"/>
            </a:p>
          </p:txBody>
        </p:sp>
      </p:grpSp>
      <p:cxnSp>
        <p:nvCxnSpPr>
          <p:cNvPr id="11" name="Straight Connector 10">
            <a:extLst>
              <a:ext uri="{FF2B5EF4-FFF2-40B4-BE49-F238E27FC236}">
                <a16:creationId xmlns:a16="http://schemas.microsoft.com/office/drawing/2014/main" id="{D0CC5346-12FB-40F6-B621-DC6BB5E45716}"/>
              </a:ext>
            </a:extLst>
          </p:cNvPr>
          <p:cNvCxnSpPr/>
          <p:nvPr/>
        </p:nvCxnSpPr>
        <p:spPr>
          <a:xfrm>
            <a:off x="3588039" y="1919726"/>
            <a:ext cx="4952846" cy="0"/>
          </a:xfrm>
          <a:prstGeom prst="line">
            <a:avLst/>
          </a:prstGeom>
          <a:ln w="9525" cap="rnd">
            <a:solidFill>
              <a:srgbClr val="C5C5C6"/>
            </a:solidFill>
            <a:prstDash val="solid"/>
            <a:roun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E6DB9FD-72FC-4536-A034-E013DE52EAE2}"/>
              </a:ext>
            </a:extLst>
          </p:cNvPr>
          <p:cNvCxnSpPr/>
          <p:nvPr/>
        </p:nvCxnSpPr>
        <p:spPr>
          <a:xfrm>
            <a:off x="3588039" y="2692903"/>
            <a:ext cx="4952846" cy="0"/>
          </a:xfrm>
          <a:prstGeom prst="line">
            <a:avLst/>
          </a:prstGeom>
          <a:ln w="9525" cap="rnd">
            <a:solidFill>
              <a:srgbClr val="C5C5C6"/>
            </a:solidFill>
            <a:prstDash val="solid"/>
            <a:roun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F03EA07-7280-4397-BA37-A99FC603684A}"/>
              </a:ext>
            </a:extLst>
          </p:cNvPr>
          <p:cNvCxnSpPr/>
          <p:nvPr/>
        </p:nvCxnSpPr>
        <p:spPr>
          <a:xfrm>
            <a:off x="3474681" y="3466080"/>
            <a:ext cx="5066204" cy="0"/>
          </a:xfrm>
          <a:prstGeom prst="line">
            <a:avLst/>
          </a:prstGeom>
          <a:ln w="9525" cap="rnd">
            <a:solidFill>
              <a:srgbClr val="C5C5C6"/>
            </a:solidFill>
            <a:prstDash val="solid"/>
            <a:roun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8881F54-142C-4796-AA34-5D20B6FDD544}"/>
              </a:ext>
            </a:extLst>
          </p:cNvPr>
          <p:cNvCxnSpPr>
            <a:cxnSpLocks/>
          </p:cNvCxnSpPr>
          <p:nvPr/>
        </p:nvCxnSpPr>
        <p:spPr>
          <a:xfrm>
            <a:off x="3588039" y="4239257"/>
            <a:ext cx="1852965" cy="0"/>
          </a:xfrm>
          <a:prstGeom prst="line">
            <a:avLst/>
          </a:prstGeom>
          <a:ln w="9525" cap="rnd">
            <a:solidFill>
              <a:srgbClr val="C5C5C6"/>
            </a:solidFill>
            <a:prstDash val="solid"/>
            <a:round/>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61C014D1-7E91-44B4-B346-F80062543C88}"/>
              </a:ext>
            </a:extLst>
          </p:cNvPr>
          <p:cNvCxnSpPr>
            <a:cxnSpLocks/>
            <a:stCxn id="17" idx="6"/>
            <a:endCxn id="43" idx="2"/>
          </p:cNvCxnSpPr>
          <p:nvPr/>
        </p:nvCxnSpPr>
        <p:spPr>
          <a:xfrm>
            <a:off x="2813387" y="1205963"/>
            <a:ext cx="742478" cy="327175"/>
          </a:xfrm>
          <a:prstGeom prst="bentConnector3">
            <a:avLst/>
          </a:prstGeom>
          <a:ln w="9525" cap="rnd" cmpd="sng" algn="ctr">
            <a:solidFill>
              <a:srgbClr val="FFB45A"/>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CC424EA4-D8FA-4A4B-ADD3-51D54070758C}"/>
              </a:ext>
            </a:extLst>
          </p:cNvPr>
          <p:cNvCxnSpPr>
            <a:cxnSpLocks/>
            <a:stCxn id="132" idx="6"/>
            <a:endCxn id="43" idx="2"/>
          </p:cNvCxnSpPr>
          <p:nvPr/>
        </p:nvCxnSpPr>
        <p:spPr>
          <a:xfrm flipV="1">
            <a:off x="2813387" y="1533138"/>
            <a:ext cx="742478" cy="386179"/>
          </a:xfrm>
          <a:prstGeom prst="bentConnector3">
            <a:avLst/>
          </a:prstGeom>
          <a:ln w="9525" cap="rnd" cmpd="sng" algn="ctr">
            <a:solidFill>
              <a:srgbClr val="FFB45A"/>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9C4966E-07CB-4C13-81B4-74E55905423E}"/>
              </a:ext>
            </a:extLst>
          </p:cNvPr>
          <p:cNvSpPr/>
          <p:nvPr/>
        </p:nvSpPr>
        <p:spPr>
          <a:xfrm>
            <a:off x="2710888" y="1154713"/>
            <a:ext cx="102499" cy="102499"/>
          </a:xfrm>
          <a:prstGeom prst="ellipse">
            <a:avLst/>
          </a:prstGeom>
          <a:gradFill>
            <a:gsLst>
              <a:gs pos="0">
                <a:srgbClr val="00148C"/>
              </a:gs>
              <a:gs pos="100000">
                <a:srgbClr val="FFB45A"/>
              </a:gs>
            </a:gsLst>
            <a:lin ang="5400000" scaled="1"/>
          </a:gra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31" name="Oval 130">
            <a:extLst>
              <a:ext uri="{FF2B5EF4-FFF2-40B4-BE49-F238E27FC236}">
                <a16:creationId xmlns:a16="http://schemas.microsoft.com/office/drawing/2014/main" id="{37AD9311-EFDB-4B22-AF4D-837D3DEFF5BF}"/>
              </a:ext>
            </a:extLst>
          </p:cNvPr>
          <p:cNvSpPr/>
          <p:nvPr/>
        </p:nvSpPr>
        <p:spPr>
          <a:xfrm>
            <a:off x="2710888" y="1511390"/>
            <a:ext cx="102499" cy="102499"/>
          </a:xfrm>
          <a:prstGeom prst="ellipse">
            <a:avLst/>
          </a:prstGeom>
          <a:gradFill>
            <a:gsLst>
              <a:gs pos="0">
                <a:srgbClr val="00148C"/>
              </a:gs>
              <a:gs pos="100000">
                <a:srgbClr val="00AFF0"/>
              </a:gs>
            </a:gsLst>
            <a:lin ang="5400000" scaled="1"/>
          </a:gra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32" name="Oval 131">
            <a:extLst>
              <a:ext uri="{FF2B5EF4-FFF2-40B4-BE49-F238E27FC236}">
                <a16:creationId xmlns:a16="http://schemas.microsoft.com/office/drawing/2014/main" id="{4586E304-45D6-475A-A01B-4EDDE2921488}"/>
              </a:ext>
            </a:extLst>
          </p:cNvPr>
          <p:cNvSpPr/>
          <p:nvPr/>
        </p:nvSpPr>
        <p:spPr>
          <a:xfrm>
            <a:off x="2710888" y="1868067"/>
            <a:ext cx="102499" cy="102499"/>
          </a:xfrm>
          <a:prstGeom prst="ellipse">
            <a:avLst/>
          </a:prstGeom>
          <a:gradFill>
            <a:gsLst>
              <a:gs pos="54000">
                <a:srgbClr val="C800A1"/>
              </a:gs>
              <a:gs pos="14000">
                <a:srgbClr val="FFB45A"/>
              </a:gs>
              <a:gs pos="100000">
                <a:srgbClr val="00AFF0"/>
              </a:gs>
            </a:gsLst>
            <a:lin ang="5400000" scaled="1"/>
          </a:gra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36" name="Oval 135">
            <a:extLst>
              <a:ext uri="{FF2B5EF4-FFF2-40B4-BE49-F238E27FC236}">
                <a16:creationId xmlns:a16="http://schemas.microsoft.com/office/drawing/2014/main" id="{89B3C594-A1EB-4580-92C4-E97487D4EDDA}"/>
              </a:ext>
            </a:extLst>
          </p:cNvPr>
          <p:cNvSpPr/>
          <p:nvPr/>
        </p:nvSpPr>
        <p:spPr>
          <a:xfrm>
            <a:off x="2710888" y="2224744"/>
            <a:ext cx="102499" cy="102499"/>
          </a:xfrm>
          <a:prstGeom prst="ellipse">
            <a:avLst/>
          </a:prstGeom>
          <a:gradFill>
            <a:gsLst>
              <a:gs pos="50000">
                <a:srgbClr val="00148C"/>
              </a:gs>
              <a:gs pos="100000">
                <a:srgbClr val="00AFF0"/>
              </a:gs>
              <a:gs pos="0">
                <a:srgbClr val="FFB45A"/>
              </a:gs>
            </a:gsLst>
            <a:lin ang="5400000" scaled="1"/>
          </a:gra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42" name="Oval 141">
            <a:extLst>
              <a:ext uri="{FF2B5EF4-FFF2-40B4-BE49-F238E27FC236}">
                <a16:creationId xmlns:a16="http://schemas.microsoft.com/office/drawing/2014/main" id="{98202D91-9519-4AD3-9D25-76FF884CF7D1}"/>
              </a:ext>
            </a:extLst>
          </p:cNvPr>
          <p:cNvSpPr/>
          <p:nvPr/>
        </p:nvSpPr>
        <p:spPr>
          <a:xfrm>
            <a:off x="2710888" y="2610346"/>
            <a:ext cx="102499" cy="102499"/>
          </a:xfrm>
          <a:prstGeom prst="ellipse">
            <a:avLst/>
          </a:prstGeom>
          <a:gradFill>
            <a:gsLst>
              <a:gs pos="100000">
                <a:srgbClr val="C800A1"/>
              </a:gs>
              <a:gs pos="0">
                <a:srgbClr val="FFB45A"/>
              </a:gs>
            </a:gsLst>
            <a:lin ang="5400000" scaled="1"/>
          </a:gra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43" name="Oval 142">
            <a:extLst>
              <a:ext uri="{FF2B5EF4-FFF2-40B4-BE49-F238E27FC236}">
                <a16:creationId xmlns:a16="http://schemas.microsoft.com/office/drawing/2014/main" id="{8ABB027C-34A0-4E18-A628-5C7240995A28}"/>
              </a:ext>
            </a:extLst>
          </p:cNvPr>
          <p:cNvSpPr/>
          <p:nvPr/>
        </p:nvSpPr>
        <p:spPr>
          <a:xfrm>
            <a:off x="2710888" y="3024874"/>
            <a:ext cx="102499" cy="102499"/>
          </a:xfrm>
          <a:prstGeom prst="ellipse">
            <a:avLst/>
          </a:prstGeom>
          <a:solidFill>
            <a:srgbClr val="FFB45A"/>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44" name="Oval 143">
            <a:extLst>
              <a:ext uri="{FF2B5EF4-FFF2-40B4-BE49-F238E27FC236}">
                <a16:creationId xmlns:a16="http://schemas.microsoft.com/office/drawing/2014/main" id="{8B74DC2A-DD63-4216-BDC5-5DA1AEB2AD90}"/>
              </a:ext>
            </a:extLst>
          </p:cNvPr>
          <p:cNvSpPr/>
          <p:nvPr/>
        </p:nvSpPr>
        <p:spPr>
          <a:xfrm>
            <a:off x="2710888" y="3410477"/>
            <a:ext cx="102499" cy="102499"/>
          </a:xfrm>
          <a:prstGeom prst="ellipse">
            <a:avLst/>
          </a:prstGeom>
          <a:solidFill>
            <a:srgbClr val="FFB45A"/>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45" name="Oval 144">
            <a:extLst>
              <a:ext uri="{FF2B5EF4-FFF2-40B4-BE49-F238E27FC236}">
                <a16:creationId xmlns:a16="http://schemas.microsoft.com/office/drawing/2014/main" id="{F1890C7D-5B30-4E7C-9B83-9172D116B9B1}"/>
              </a:ext>
            </a:extLst>
          </p:cNvPr>
          <p:cNvSpPr/>
          <p:nvPr/>
        </p:nvSpPr>
        <p:spPr>
          <a:xfrm>
            <a:off x="2710888" y="3767154"/>
            <a:ext cx="102499" cy="102499"/>
          </a:xfrm>
          <a:prstGeom prst="ellipse">
            <a:avLst/>
          </a:prstGeom>
          <a:solidFill>
            <a:srgbClr val="FFB45A"/>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46" name="Oval 145">
            <a:extLst>
              <a:ext uri="{FF2B5EF4-FFF2-40B4-BE49-F238E27FC236}">
                <a16:creationId xmlns:a16="http://schemas.microsoft.com/office/drawing/2014/main" id="{E9300DB9-DB6E-4A07-942D-10139781E4DF}"/>
              </a:ext>
            </a:extLst>
          </p:cNvPr>
          <p:cNvSpPr/>
          <p:nvPr/>
        </p:nvSpPr>
        <p:spPr>
          <a:xfrm>
            <a:off x="2710888" y="4123831"/>
            <a:ext cx="102499" cy="102499"/>
          </a:xfrm>
          <a:prstGeom prst="ellipse">
            <a:avLst/>
          </a:prstGeom>
          <a:solidFill>
            <a:srgbClr val="00BEB4"/>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47" name="Oval 146">
            <a:extLst>
              <a:ext uri="{FF2B5EF4-FFF2-40B4-BE49-F238E27FC236}">
                <a16:creationId xmlns:a16="http://schemas.microsoft.com/office/drawing/2014/main" id="{53AC5505-5BA3-47BA-A3E2-FAD2E28AD817}"/>
              </a:ext>
            </a:extLst>
          </p:cNvPr>
          <p:cNvSpPr/>
          <p:nvPr/>
        </p:nvSpPr>
        <p:spPr>
          <a:xfrm>
            <a:off x="2710888" y="4480508"/>
            <a:ext cx="102499" cy="102499"/>
          </a:xfrm>
          <a:prstGeom prst="ellipse">
            <a:avLst/>
          </a:prstGeom>
          <a:solidFill>
            <a:srgbClr val="00BEB4"/>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22" name="Connector: Elbow 21">
            <a:extLst>
              <a:ext uri="{FF2B5EF4-FFF2-40B4-BE49-F238E27FC236}">
                <a16:creationId xmlns:a16="http://schemas.microsoft.com/office/drawing/2014/main" id="{1A86DB0C-0754-4FAB-BA8D-11AFFC24F014}"/>
              </a:ext>
            </a:extLst>
          </p:cNvPr>
          <p:cNvCxnSpPr>
            <a:cxnSpLocks/>
            <a:stCxn id="43" idx="2"/>
            <a:endCxn id="143" idx="6"/>
          </p:cNvCxnSpPr>
          <p:nvPr/>
        </p:nvCxnSpPr>
        <p:spPr>
          <a:xfrm rot="10800000" flipV="1">
            <a:off x="2813387" y="1533138"/>
            <a:ext cx="742478" cy="1542986"/>
          </a:xfrm>
          <a:prstGeom prst="bentConnector3">
            <a:avLst>
              <a:gd name="adj1" fmla="val 50000"/>
            </a:avLst>
          </a:prstGeom>
          <a:ln w="9525" cap="rnd" cmpd="sng" algn="ctr">
            <a:solidFill>
              <a:srgbClr val="FFB45A"/>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57D3A2C-32A1-4B82-B3CA-7FD95C41F86F}"/>
              </a:ext>
            </a:extLst>
          </p:cNvPr>
          <p:cNvCxnSpPr>
            <a:cxnSpLocks/>
            <a:stCxn id="136" idx="6"/>
            <a:endCxn id="48" idx="2"/>
          </p:cNvCxnSpPr>
          <p:nvPr/>
        </p:nvCxnSpPr>
        <p:spPr>
          <a:xfrm>
            <a:off x="2813387" y="2275994"/>
            <a:ext cx="742478" cy="1576675"/>
          </a:xfrm>
          <a:prstGeom prst="bentConnector3">
            <a:avLst>
              <a:gd name="adj1" fmla="val 58552"/>
            </a:avLst>
          </a:prstGeom>
          <a:ln w="9525" cap="rnd" cmpd="sng" algn="ctr">
            <a:solidFill>
              <a:srgbClr val="00AFF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BA357238-6CED-4487-955B-09E223EDE6B2}"/>
              </a:ext>
            </a:extLst>
          </p:cNvPr>
          <p:cNvCxnSpPr>
            <a:cxnSpLocks/>
            <a:stCxn id="146" idx="6"/>
            <a:endCxn id="57" idx="2"/>
          </p:cNvCxnSpPr>
          <p:nvPr/>
        </p:nvCxnSpPr>
        <p:spPr>
          <a:xfrm>
            <a:off x="2813387" y="4175081"/>
            <a:ext cx="742478" cy="450764"/>
          </a:xfrm>
          <a:prstGeom prst="bentConnector3">
            <a:avLst/>
          </a:prstGeom>
          <a:ln w="9525" cap="rnd" cmpd="sng" algn="ctr">
            <a:solidFill>
              <a:srgbClr val="00BEB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76A031B-0DC1-4F55-8DFD-0E042BB9E594}"/>
              </a:ext>
            </a:extLst>
          </p:cNvPr>
          <p:cNvCxnSpPr>
            <a:cxnSpLocks/>
            <a:stCxn id="147" idx="6"/>
            <a:endCxn id="57" idx="2"/>
          </p:cNvCxnSpPr>
          <p:nvPr/>
        </p:nvCxnSpPr>
        <p:spPr>
          <a:xfrm>
            <a:off x="2813387" y="4531758"/>
            <a:ext cx="742478" cy="94087"/>
          </a:xfrm>
          <a:prstGeom prst="bentConnector3">
            <a:avLst/>
          </a:prstGeom>
          <a:ln w="9525" cap="rnd" cmpd="sng" algn="ctr">
            <a:solidFill>
              <a:srgbClr val="00BEB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B9A6EDE0-F320-4615-BB64-0E484526F411}"/>
              </a:ext>
            </a:extLst>
          </p:cNvPr>
          <p:cNvCxnSpPr>
            <a:cxnSpLocks/>
            <a:stCxn id="142" idx="6"/>
            <a:endCxn id="52" idx="2"/>
          </p:cNvCxnSpPr>
          <p:nvPr/>
        </p:nvCxnSpPr>
        <p:spPr>
          <a:xfrm>
            <a:off x="2813387" y="2661596"/>
            <a:ext cx="742478" cy="417896"/>
          </a:xfrm>
          <a:prstGeom prst="bentConnector3">
            <a:avLst>
              <a:gd name="adj1" fmla="val 68815"/>
            </a:avLst>
          </a:prstGeom>
          <a:ln w="9525" cap="rnd" cmpd="sng" algn="ctr">
            <a:solidFill>
              <a:srgbClr val="C800A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419D8A09-5590-4C58-8A4A-793DBEE67433}"/>
              </a:ext>
            </a:extLst>
          </p:cNvPr>
          <p:cNvCxnSpPr>
            <a:cxnSpLocks/>
            <a:stCxn id="144" idx="6"/>
            <a:endCxn id="43" idx="2"/>
          </p:cNvCxnSpPr>
          <p:nvPr/>
        </p:nvCxnSpPr>
        <p:spPr>
          <a:xfrm flipV="1">
            <a:off x="2813387" y="1533138"/>
            <a:ext cx="742478" cy="1928589"/>
          </a:xfrm>
          <a:prstGeom prst="bentConnector3">
            <a:avLst/>
          </a:prstGeom>
          <a:ln w="9525" cap="rnd" cmpd="sng" algn="ctr">
            <a:solidFill>
              <a:srgbClr val="FFB45A"/>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B6B23F20-834A-4B34-B9DB-8627859B8436}"/>
              </a:ext>
            </a:extLst>
          </p:cNvPr>
          <p:cNvCxnSpPr>
            <a:cxnSpLocks/>
            <a:stCxn id="145" idx="6"/>
            <a:endCxn id="43" idx="2"/>
          </p:cNvCxnSpPr>
          <p:nvPr/>
        </p:nvCxnSpPr>
        <p:spPr>
          <a:xfrm flipV="1">
            <a:off x="2813387" y="1533138"/>
            <a:ext cx="742478" cy="2285266"/>
          </a:xfrm>
          <a:prstGeom prst="bentConnector3">
            <a:avLst>
              <a:gd name="adj1" fmla="val 50000"/>
            </a:avLst>
          </a:prstGeom>
          <a:ln w="9525" cap="rnd" cmpd="sng" algn="ctr">
            <a:solidFill>
              <a:srgbClr val="FFB45A"/>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238FCC4B-D459-4D7A-AE54-ABE0D895255E}"/>
              </a:ext>
            </a:extLst>
          </p:cNvPr>
          <p:cNvCxnSpPr>
            <a:cxnSpLocks/>
            <a:stCxn id="131" idx="6"/>
            <a:endCxn id="64" idx="2"/>
          </p:cNvCxnSpPr>
          <p:nvPr/>
        </p:nvCxnSpPr>
        <p:spPr>
          <a:xfrm>
            <a:off x="2813387" y="1562640"/>
            <a:ext cx="742478" cy="743675"/>
          </a:xfrm>
          <a:prstGeom prst="bentConnector3">
            <a:avLst>
              <a:gd name="adj1" fmla="val 42303"/>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50772BB0-BB6E-457C-AAF6-998AC0CCDA29}"/>
              </a:ext>
            </a:extLst>
          </p:cNvPr>
          <p:cNvCxnSpPr>
            <a:cxnSpLocks/>
            <a:stCxn id="136" idx="6"/>
            <a:endCxn id="64" idx="2"/>
          </p:cNvCxnSpPr>
          <p:nvPr/>
        </p:nvCxnSpPr>
        <p:spPr>
          <a:xfrm>
            <a:off x="2813387" y="2275994"/>
            <a:ext cx="742478" cy="30321"/>
          </a:xfrm>
          <a:prstGeom prst="bentConnector3">
            <a:avLst>
              <a:gd name="adj1" fmla="val 42303"/>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B826BAC4-8A2A-4613-B5B6-8091B196D3DE}"/>
              </a:ext>
            </a:extLst>
          </p:cNvPr>
          <p:cNvCxnSpPr>
            <a:cxnSpLocks/>
            <a:stCxn id="17" idx="6"/>
            <a:endCxn id="64" idx="2"/>
          </p:cNvCxnSpPr>
          <p:nvPr/>
        </p:nvCxnSpPr>
        <p:spPr>
          <a:xfrm>
            <a:off x="2813387" y="1205963"/>
            <a:ext cx="742478" cy="1100352"/>
          </a:xfrm>
          <a:prstGeom prst="bentConnector3">
            <a:avLst>
              <a:gd name="adj1" fmla="val 42303"/>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Connector: Elbow 158">
            <a:extLst>
              <a:ext uri="{FF2B5EF4-FFF2-40B4-BE49-F238E27FC236}">
                <a16:creationId xmlns:a16="http://schemas.microsoft.com/office/drawing/2014/main" id="{BE36F178-07EF-4BE0-BC22-D8978B6125BA}"/>
              </a:ext>
            </a:extLst>
          </p:cNvPr>
          <p:cNvCxnSpPr>
            <a:cxnSpLocks/>
            <a:stCxn id="131" idx="6"/>
            <a:endCxn id="48" idx="2"/>
          </p:cNvCxnSpPr>
          <p:nvPr/>
        </p:nvCxnSpPr>
        <p:spPr>
          <a:xfrm>
            <a:off x="2813387" y="1562640"/>
            <a:ext cx="742478" cy="2290029"/>
          </a:xfrm>
          <a:prstGeom prst="bentConnector3">
            <a:avLst>
              <a:gd name="adj1" fmla="val 58552"/>
            </a:avLst>
          </a:prstGeom>
          <a:ln w="9525" cap="rnd" cmpd="sng" algn="ctr">
            <a:solidFill>
              <a:srgbClr val="00AFF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1CB1968E-20AF-43D8-83F8-DAABAF22D5FE}"/>
              </a:ext>
            </a:extLst>
          </p:cNvPr>
          <p:cNvCxnSpPr>
            <a:cxnSpLocks/>
            <a:stCxn id="132" idx="6"/>
            <a:endCxn id="48" idx="2"/>
          </p:cNvCxnSpPr>
          <p:nvPr/>
        </p:nvCxnSpPr>
        <p:spPr>
          <a:xfrm>
            <a:off x="2813387" y="1919317"/>
            <a:ext cx="742478" cy="1933352"/>
          </a:xfrm>
          <a:prstGeom prst="bentConnector3">
            <a:avLst>
              <a:gd name="adj1" fmla="val 58552"/>
            </a:avLst>
          </a:prstGeom>
          <a:ln w="9525" cap="rnd" cmpd="sng" algn="ctr">
            <a:solidFill>
              <a:srgbClr val="00AFF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674DB30C-69DA-4FAC-BF8D-5E2FD2A2A344}"/>
              </a:ext>
            </a:extLst>
          </p:cNvPr>
          <p:cNvCxnSpPr>
            <a:cxnSpLocks/>
            <a:stCxn id="132" idx="6"/>
            <a:endCxn id="52" idx="2"/>
          </p:cNvCxnSpPr>
          <p:nvPr/>
        </p:nvCxnSpPr>
        <p:spPr>
          <a:xfrm>
            <a:off x="2813387" y="1919317"/>
            <a:ext cx="742478" cy="1160175"/>
          </a:xfrm>
          <a:prstGeom prst="bentConnector3">
            <a:avLst>
              <a:gd name="adj1" fmla="val 68815"/>
            </a:avLst>
          </a:prstGeom>
          <a:ln w="9525" cap="rnd" cmpd="sng" algn="ctr">
            <a:solidFill>
              <a:srgbClr val="C800A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E56E856-C64A-4FA9-AE90-9263E0F620BF}"/>
              </a:ext>
            </a:extLst>
          </p:cNvPr>
          <p:cNvSpPr/>
          <p:nvPr/>
        </p:nvSpPr>
        <p:spPr>
          <a:xfrm>
            <a:off x="63500" y="1089029"/>
            <a:ext cx="190232" cy="1383485"/>
          </a:xfrm>
          <a:prstGeom prst="rect">
            <a:avLst/>
          </a:prstGeom>
          <a:solidFill>
            <a:srgbClr val="AAAAAC"/>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800" dirty="0">
                <a:solidFill>
                  <a:srgbClr val="FFFFFF"/>
                </a:solidFill>
              </a:rPr>
              <a:t>MVP focus</a:t>
            </a:r>
          </a:p>
        </p:txBody>
      </p:sp>
    </p:spTree>
    <p:extLst>
      <p:ext uri="{BB962C8B-B14F-4D97-AF65-F5344CB8AC3E}">
        <p14:creationId xmlns:p14="http://schemas.microsoft.com/office/powerpoint/2010/main" val="26080539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23116CA3-6FB1-42CE-9D54-99A82F3B4EEB}"/>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2816" name="think-cell Slide" r:id="rId5" imgW="473" imgH="473" progId="TCLayout.ActiveDocument.1">
                  <p:embed/>
                </p:oleObj>
              </mc:Choice>
              <mc:Fallback>
                <p:oleObj name="think-cell Slide" r:id="rId5" imgW="473" imgH="473" progId="TCLayout.ActiveDocument.1">
                  <p:embed/>
                  <p:pic>
                    <p:nvPicPr>
                      <p:cNvPr id="12" name="Object 11" hidden="1">
                        <a:extLst>
                          <a:ext uri="{FF2B5EF4-FFF2-40B4-BE49-F238E27FC236}">
                            <a16:creationId xmlns:a16="http://schemas.microsoft.com/office/drawing/2014/main" id="{23116CA3-6FB1-42CE-9D54-99A82F3B4EE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3" name="Rectangle 12" hidden="1">
            <a:extLst>
              <a:ext uri="{FF2B5EF4-FFF2-40B4-BE49-F238E27FC236}">
                <a16:creationId xmlns:a16="http://schemas.microsoft.com/office/drawing/2014/main" id="{325FCF17-7B26-43A6-9CE7-9833C04F77B3}"/>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98F858D5-4FD8-44DD-A3A8-7D2D063DF99D}"/>
              </a:ext>
            </a:extLst>
          </p:cNvPr>
          <p:cNvSpPr>
            <a:spLocks noGrp="1"/>
          </p:cNvSpPr>
          <p:nvPr>
            <p:ph type="title"/>
          </p:nvPr>
        </p:nvSpPr>
        <p:spPr>
          <a:xfrm>
            <a:off x="558800" y="267573"/>
            <a:ext cx="8261350" cy="276999"/>
          </a:xfrm>
        </p:spPr>
        <p:txBody>
          <a:bodyPr/>
          <a:lstStyle/>
          <a:p>
            <a:r>
              <a:rPr lang="en-US" u="sng" dirty="0"/>
              <a:t>Financial benefits</a:t>
            </a:r>
            <a:r>
              <a:rPr lang="en-US" dirty="0"/>
              <a:t>: Quantifying financial value pools of MVP features</a:t>
            </a:r>
          </a:p>
        </p:txBody>
      </p:sp>
      <p:graphicFrame>
        <p:nvGraphicFramePr>
          <p:cNvPr id="3" name="Table 2">
            <a:extLst>
              <a:ext uri="{FF2B5EF4-FFF2-40B4-BE49-F238E27FC236}">
                <a16:creationId xmlns:a16="http://schemas.microsoft.com/office/drawing/2014/main" id="{87019094-2890-4FC5-9AFE-9F0002A4B026}"/>
              </a:ext>
            </a:extLst>
          </p:cNvPr>
          <p:cNvGraphicFramePr>
            <a:graphicFrameLocks noGrp="1"/>
          </p:cNvGraphicFramePr>
          <p:nvPr>
            <p:extLst>
              <p:ext uri="{D42A27DB-BD31-4B8C-83A1-F6EECF244321}">
                <p14:modId xmlns:p14="http://schemas.microsoft.com/office/powerpoint/2010/main" val="2698446376"/>
              </p:ext>
            </p:extLst>
          </p:nvPr>
        </p:nvGraphicFramePr>
        <p:xfrm>
          <a:off x="322780" y="1133106"/>
          <a:ext cx="8497370" cy="3234472"/>
        </p:xfrm>
        <a:graphic>
          <a:graphicData uri="http://schemas.openxmlformats.org/drawingml/2006/table">
            <a:tbl>
              <a:tblPr>
                <a:tableStyleId>{2D5ABB26-0587-4C30-8999-92F81FD0307C}</a:tableStyleId>
              </a:tblPr>
              <a:tblGrid>
                <a:gridCol w="1315520">
                  <a:extLst>
                    <a:ext uri="{9D8B030D-6E8A-4147-A177-3AD203B41FA5}">
                      <a16:colId xmlns:a16="http://schemas.microsoft.com/office/drawing/2014/main" val="2138381495"/>
                    </a:ext>
                  </a:extLst>
                </a:gridCol>
                <a:gridCol w="1397000">
                  <a:extLst>
                    <a:ext uri="{9D8B030D-6E8A-4147-A177-3AD203B41FA5}">
                      <a16:colId xmlns:a16="http://schemas.microsoft.com/office/drawing/2014/main" val="336506905"/>
                    </a:ext>
                  </a:extLst>
                </a:gridCol>
                <a:gridCol w="2597150">
                  <a:extLst>
                    <a:ext uri="{9D8B030D-6E8A-4147-A177-3AD203B41FA5}">
                      <a16:colId xmlns:a16="http://schemas.microsoft.com/office/drawing/2014/main" val="1460941842"/>
                    </a:ext>
                  </a:extLst>
                </a:gridCol>
                <a:gridCol w="3187700">
                  <a:extLst>
                    <a:ext uri="{9D8B030D-6E8A-4147-A177-3AD203B41FA5}">
                      <a16:colId xmlns:a16="http://schemas.microsoft.com/office/drawing/2014/main" val="1762956484"/>
                    </a:ext>
                  </a:extLst>
                </a:gridCol>
              </a:tblGrid>
              <a:tr h="300908">
                <a:tc>
                  <a:txBody>
                    <a:bodyPr/>
                    <a:lstStyle/>
                    <a:p>
                      <a:pPr marL="0" lvl="0" indent="0" algn="l" rtl="0" fontAlgn="base" hangingPunct="1">
                        <a:lnSpc>
                          <a:spcPct val="100000"/>
                        </a:lnSpc>
                        <a:spcBef>
                          <a:spcPct val="0"/>
                        </a:spcBef>
                        <a:spcAft>
                          <a:spcPct val="0"/>
                        </a:spcAft>
                      </a:pPr>
                      <a:r>
                        <a:rPr lang="en-US" sz="1200" b="1" i="0" u="none" strike="noStrike" dirty="0">
                          <a:solidFill>
                            <a:srgbClr val="00148C">
                              <a:lumMod val="100000"/>
                            </a:srgbClr>
                          </a:solidFill>
                          <a:effectLst/>
                          <a:latin typeface="Arial" panose="020B0604020202020204" pitchFamily="34" charset="0"/>
                        </a:rPr>
                        <a:t>Lever</a:t>
                      </a:r>
                    </a:p>
                  </a:txBody>
                  <a:tcPr marL="0" marR="54000" marT="54864" marB="54864" anchor="b">
                    <a:lnT>
                      <a:noFill/>
                    </a:lnT>
                    <a:lnB w="6350" cap="flat" cmpd="sng" algn="ctr">
                      <a:solidFill>
                        <a:schemeClr val="tx1"/>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200" b="1" i="0" u="none" strike="noStrike" dirty="0">
                          <a:solidFill>
                            <a:srgbClr val="00148C">
                              <a:lumMod val="100000"/>
                            </a:srgbClr>
                          </a:solidFill>
                          <a:effectLst/>
                          <a:latin typeface="Arial" panose="020B0604020202020204" pitchFamily="34" charset="0"/>
                        </a:rPr>
                        <a:t>Benefit</a:t>
                      </a:r>
                    </a:p>
                  </a:txBody>
                  <a:tcPr marL="0" marR="54000" marT="54864" marB="54864" anchor="b">
                    <a:lnT>
                      <a:noFill/>
                    </a:lnT>
                    <a:lnB w="9525">
                      <a:solidFill>
                        <a:srgbClr val="9A9A9A">
                          <a:lumMod val="100000"/>
                        </a:srgbClr>
                      </a:solidFill>
                      <a:prstDash val="solid"/>
                    </a:lnB>
                  </a:tcPr>
                </a:tc>
                <a:tc>
                  <a:txBody>
                    <a:bodyPr/>
                    <a:lstStyle/>
                    <a:p>
                      <a:pPr marL="0" lvl="0" indent="0" algn="l" rtl="0" fontAlgn="base" hangingPunct="1">
                        <a:lnSpc>
                          <a:spcPct val="100000"/>
                        </a:lnSpc>
                        <a:spcBef>
                          <a:spcPct val="0"/>
                        </a:spcBef>
                        <a:spcAft>
                          <a:spcPct val="0"/>
                        </a:spcAft>
                      </a:pPr>
                      <a:r>
                        <a:rPr lang="en-US" sz="1200" b="1" i="0" u="none" strike="noStrike" dirty="0">
                          <a:solidFill>
                            <a:srgbClr val="00148C">
                              <a:lumMod val="100000"/>
                            </a:srgbClr>
                          </a:solidFill>
                          <a:effectLst/>
                          <a:latin typeface="Arial" panose="020B0604020202020204" pitchFamily="34" charset="0"/>
                        </a:rPr>
                        <a:t>Calculation</a:t>
                      </a:r>
                    </a:p>
                  </a:txBody>
                  <a:tcPr marL="0" marR="54000" marT="54864" marB="54864" anchor="b">
                    <a:lnT>
                      <a:noFill/>
                    </a:lnT>
                    <a:lnB w="9525">
                      <a:solidFill>
                        <a:srgbClr val="9A9A9A">
                          <a:lumMod val="100000"/>
                        </a:srgbClr>
                      </a:solidFill>
                      <a:prstDash val="solid"/>
                    </a:lnB>
                  </a:tcPr>
                </a:tc>
                <a:tc>
                  <a:txBody>
                    <a:bodyPr/>
                    <a:lstStyle/>
                    <a:p>
                      <a:pPr marL="0" lvl="0" indent="0" algn="l" rtl="0" fontAlgn="base" hangingPunct="1">
                        <a:lnSpc>
                          <a:spcPct val="100000"/>
                        </a:lnSpc>
                        <a:spcBef>
                          <a:spcPct val="0"/>
                        </a:spcBef>
                        <a:spcAft>
                          <a:spcPct val="0"/>
                        </a:spcAft>
                      </a:pPr>
                      <a:r>
                        <a:rPr lang="en-US" sz="1200" b="1" i="0" u="none" strike="noStrike" dirty="0">
                          <a:solidFill>
                            <a:srgbClr val="00148C">
                              <a:lumMod val="100000"/>
                            </a:srgbClr>
                          </a:solidFill>
                          <a:effectLst/>
                          <a:latin typeface="Arial" panose="020B0604020202020204" pitchFamily="34" charset="0"/>
                        </a:rPr>
                        <a:t>Quantification approach</a:t>
                      </a:r>
                    </a:p>
                  </a:txBody>
                  <a:tcPr marL="0" marR="54000" marT="54864" marB="54864" anchor="b">
                    <a:lnT>
                      <a:noFill/>
                    </a:lnT>
                    <a:lnB w="9525">
                      <a:solidFill>
                        <a:srgbClr val="9A9A9A">
                          <a:lumMod val="100000"/>
                        </a:srgbClr>
                      </a:solidFill>
                      <a:prstDash val="solid"/>
                    </a:lnB>
                  </a:tcPr>
                </a:tc>
                <a:extLst>
                  <a:ext uri="{0D108BD9-81ED-4DB2-BD59-A6C34878D82A}">
                    <a16:rowId xmlns:a16="http://schemas.microsoft.com/office/drawing/2014/main" val="899910577"/>
                  </a:ext>
                </a:extLst>
              </a:tr>
              <a:tr h="779458">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900" b="1" i="0" u="none" strike="noStrike" dirty="0">
                          <a:solidFill>
                            <a:srgbClr val="FFB45A"/>
                          </a:solidFill>
                          <a:effectLst/>
                          <a:latin typeface="Arial" panose="020B0604020202020204" pitchFamily="34" charset="0"/>
                        </a:rPr>
                        <a:t>Greater planning efficiency</a:t>
                      </a:r>
                    </a:p>
                  </a:txBody>
                  <a:tcPr marL="548640" marR="54000" marT="54864" marB="54864"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l" rtl="0" fontAlgn="auto" hangingPunct="1">
                        <a:lnSpc>
                          <a:spcPct val="100000"/>
                        </a:lnSpc>
                        <a:spcBef>
                          <a:spcPts val="0"/>
                        </a:spcBef>
                        <a:spcAft>
                          <a:spcPts val="0"/>
                        </a:spcAft>
                      </a:pPr>
                      <a:r>
                        <a:rPr lang="en-US" sz="900" b="0" i="0" u="none" strike="noStrike" dirty="0">
                          <a:solidFill>
                            <a:schemeClr val="tx1">
                              <a:lumMod val="100000"/>
                            </a:schemeClr>
                          </a:solidFill>
                          <a:effectLst/>
                          <a:latin typeface="Arial" panose="020B0604020202020204" pitchFamily="34" charset="0"/>
                        </a:rPr>
                        <a:t>Create &amp; update the plan with fewer resources &amp; time</a:t>
                      </a:r>
                    </a:p>
                  </a:txBody>
                  <a:tcPr marL="0" marR="54000" marT="54864" marB="54864" anchor="ctr">
                    <a:lnT w="9525" cap="flat" cmpd="sng" algn="ctr">
                      <a:solidFill>
                        <a:srgbClr val="9A9A9A">
                          <a:lumMod val="100000"/>
                        </a:srgb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l" rtl="0" fontAlgn="auto" hangingPunct="1">
                        <a:lnSpc>
                          <a:spcPct val="100000"/>
                        </a:lnSpc>
                        <a:spcBef>
                          <a:spcPts val="0"/>
                        </a:spcBef>
                        <a:spcAft>
                          <a:spcPts val="0"/>
                        </a:spcAft>
                      </a:pPr>
                      <a:r>
                        <a:rPr lang="en-US" sz="900" b="0" i="0" u="none" strike="noStrike" dirty="0">
                          <a:solidFill>
                            <a:schemeClr val="tx1">
                              <a:lumMod val="100000"/>
                            </a:schemeClr>
                          </a:solidFill>
                          <a:effectLst/>
                          <a:latin typeface="Arial" panose="020B0604020202020204" pitchFamily="34" charset="0"/>
                        </a:rPr>
                        <a:t>Total estimated # of hours spent on each step of planning process less estimated time / resource savings from MVP features (hypothetical)</a:t>
                      </a:r>
                    </a:p>
                  </a:txBody>
                  <a:tcPr marL="0" marR="54000" marT="54864" marB="54864" anchor="ctr">
                    <a:lnT w="9525" cap="flat" cmpd="sng" algn="ctr">
                      <a:solidFill>
                        <a:srgbClr val="9A9A9A">
                          <a:lumMod val="100000"/>
                        </a:srgb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243000" lvl="1" indent="-162000" algn="l" defTabSz="685783" rtl="0" eaLnBrk="1" fontAlgn="auto" latinLnBrk="0" hangingPunct="1">
                        <a:lnSpc>
                          <a:spcPct val="100000"/>
                        </a:lnSpc>
                        <a:spcBef>
                          <a:spcPts val="0"/>
                        </a:spcBef>
                        <a:spcAft>
                          <a:spcPts val="600"/>
                        </a:spcAft>
                        <a:buClr>
                          <a:srgbClr val="00148C">
                            <a:lumMod val="100000"/>
                          </a:srgbClr>
                        </a:buClr>
                        <a:buSzPct val="100000"/>
                        <a:buFont typeface="Trebuchet MS" panose="020B0603020202020204" pitchFamily="34" charset="0"/>
                        <a:buChar char="•"/>
                      </a:pPr>
                      <a:r>
                        <a:rPr lang="en-US" sz="900" b="0" i="0" u="none" strike="noStrike" kern="1200" spc="0" dirty="0">
                          <a:solidFill>
                            <a:srgbClr val="55555A">
                              <a:lumMod val="100000"/>
                            </a:srgbClr>
                          </a:solidFill>
                          <a:effectLst/>
                          <a:latin typeface="Arial" panose="020B0604020202020204" pitchFamily="34" charset="0"/>
                        </a:rPr>
                        <a:t>Headcount / man-hours baseline (survey)</a:t>
                      </a:r>
                    </a:p>
                    <a:p>
                      <a:pPr marL="243000" lvl="1" indent="-162000" algn="l" defTabSz="685783" rtl="0" eaLnBrk="1" fontAlgn="auto" latinLnBrk="0" hangingPunct="1">
                        <a:lnSpc>
                          <a:spcPct val="100000"/>
                        </a:lnSpc>
                        <a:spcBef>
                          <a:spcPts val="0"/>
                        </a:spcBef>
                        <a:spcAft>
                          <a:spcPts val="600"/>
                        </a:spcAft>
                        <a:buClr>
                          <a:srgbClr val="00148C">
                            <a:lumMod val="100000"/>
                          </a:srgbClr>
                        </a:buClr>
                        <a:buSzPct val="100000"/>
                        <a:buFont typeface="Trebuchet MS" panose="020B0603020202020204" pitchFamily="34" charset="0"/>
                        <a:buChar char="•"/>
                      </a:pPr>
                      <a:r>
                        <a:rPr lang="en-US" sz="900" b="0" i="0" u="none" strike="noStrike" kern="1200" spc="0" dirty="0">
                          <a:solidFill>
                            <a:srgbClr val="55555A">
                              <a:lumMod val="100000"/>
                            </a:srgbClr>
                          </a:solidFill>
                          <a:effectLst/>
                          <a:latin typeface="Arial" panose="020B0604020202020204" pitchFamily="34" charset="0"/>
                        </a:rPr>
                        <a:t>Estimate specific wastage in process &amp; potential efficiency improvements from MVP features (survey)</a:t>
                      </a:r>
                    </a:p>
                  </a:txBody>
                  <a:tcPr marL="0" marR="54000" marT="54864" marB="54864" anchor="ctr">
                    <a:lnT w="9525" cap="flat" cmpd="sng" algn="ctr">
                      <a:solidFill>
                        <a:srgbClr val="9A9A9A">
                          <a:lumMod val="100000"/>
                        </a:srgb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680062"/>
                  </a:ext>
                </a:extLst>
              </a:tr>
              <a:tr h="779458">
                <a:tc rowSpan="2">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900" b="1" i="0" u="none" strike="noStrike" dirty="0">
                          <a:solidFill>
                            <a:srgbClr val="00AFF0"/>
                          </a:solidFill>
                          <a:effectLst/>
                          <a:latin typeface="Arial" panose="020B0604020202020204" pitchFamily="34" charset="0"/>
                        </a:rPr>
                        <a:t>Plan Optimization</a:t>
                      </a:r>
                    </a:p>
                  </a:txBody>
                  <a:tcPr marL="548640" marR="54000" marT="54864" marB="54864"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l" rtl="0" fontAlgn="auto" hangingPunct="1">
                        <a:lnSpc>
                          <a:spcPct val="100000"/>
                        </a:lnSpc>
                        <a:spcBef>
                          <a:spcPts val="0"/>
                        </a:spcBef>
                        <a:spcAft>
                          <a:spcPts val="0"/>
                        </a:spcAft>
                      </a:pPr>
                      <a:r>
                        <a:rPr lang="en-US" sz="900" b="0" i="0" u="none" strike="noStrike" dirty="0">
                          <a:solidFill>
                            <a:schemeClr val="tx1">
                              <a:lumMod val="100000"/>
                            </a:schemeClr>
                          </a:solidFill>
                          <a:effectLst/>
                          <a:latin typeface="Arial" panose="020B0604020202020204" pitchFamily="34" charset="0"/>
                        </a:rPr>
                        <a:t>OPEX / CAPEX reduction (or headroom creation) while achieving </a:t>
                      </a:r>
                      <a:r>
                        <a:rPr lang="en-US" sz="900" b="0" i="0" u="none" strike="noStrike" dirty="0" err="1">
                          <a:solidFill>
                            <a:schemeClr val="tx1">
                              <a:lumMod val="100000"/>
                            </a:schemeClr>
                          </a:solidFill>
                          <a:effectLst/>
                          <a:latin typeface="Arial" panose="020B0604020202020204" pitchFamily="34" charset="0"/>
                        </a:rPr>
                        <a:t>KPIs</a:t>
                      </a:r>
                      <a:endParaRPr lang="en-US" sz="900" b="0" i="0" u="none" strike="noStrike" dirty="0">
                        <a:solidFill>
                          <a:schemeClr val="tx1">
                            <a:lumMod val="100000"/>
                          </a:schemeClr>
                        </a:solidFill>
                        <a:effectLst/>
                        <a:latin typeface="Arial" panose="020B0604020202020204" pitchFamily="34" charset="0"/>
                      </a:endParaRPr>
                    </a:p>
                  </a:txBody>
                  <a:tcPr marL="0" marR="54000" marT="54864" marB="54864" anchor="ctr">
                    <a:lnT w="6350" cap="flat" cmpd="sng" algn="ctr">
                      <a:solidFill>
                        <a:schemeClr val="tx1"/>
                      </a:solidFill>
                      <a:prstDash val="solid"/>
                      <a:round/>
                      <a:headEnd type="none" w="med" len="med"/>
                      <a:tailEnd type="none" w="med" len="med"/>
                    </a:lnT>
                    <a:lnB w="6350" cap="flat" cmpd="sng" algn="ctr">
                      <a:solidFill>
                        <a:schemeClr val="tx1"/>
                      </a:solidFill>
                      <a:prstDash val="dash"/>
                      <a:round/>
                      <a:headEnd type="none" w="med" len="med"/>
                      <a:tailEnd type="none" w="med" len="med"/>
                    </a:lnB>
                  </a:tcPr>
                </a:tc>
                <a:tc>
                  <a:txBody>
                    <a:bodyPr/>
                    <a:lstStyle/>
                    <a:p>
                      <a:pPr marL="0" lvl="0" indent="0" algn="l" defTabSz="685783" rtl="0" eaLnBrk="1" fontAlgn="auto" latinLnBrk="0" hangingPunct="1">
                        <a:lnSpc>
                          <a:spcPct val="100000"/>
                        </a:lnSpc>
                        <a:spcBef>
                          <a:spcPts val="0"/>
                        </a:spcBef>
                        <a:spcAft>
                          <a:spcPts val="0"/>
                        </a:spcAft>
                        <a:buClrTx/>
                        <a:buSzPct val="100000"/>
                        <a:buFont typeface="Trebuchet MS" panose="020B0603020202020204" pitchFamily="34" charset="0"/>
                        <a:buChar char="​"/>
                      </a:pPr>
                      <a:r>
                        <a:rPr lang="en-US" sz="900" b="0" i="0" u="none" strike="noStrike" kern="1200" spc="0" dirty="0">
                          <a:solidFill>
                            <a:srgbClr val="55555A">
                              <a:lumMod val="100000"/>
                            </a:srgbClr>
                          </a:solidFill>
                          <a:effectLst/>
                          <a:latin typeface="Arial" panose="020B0604020202020204" pitchFamily="34" charset="0"/>
                        </a:rPr>
                        <a:t>Estimated CAPEX and OPEX reduction % per work &amp; asset type without increasing operations risk multiplied by specific CAPEX and OPEX spend baseline</a:t>
                      </a:r>
                    </a:p>
                    <a:p>
                      <a:pPr marL="0" lvl="0" indent="0" algn="l" defTabSz="685783" rtl="0" eaLnBrk="1" fontAlgn="auto" latinLnBrk="0" hangingPunct="1">
                        <a:lnSpc>
                          <a:spcPct val="100000"/>
                        </a:lnSpc>
                        <a:spcBef>
                          <a:spcPts val="0"/>
                        </a:spcBef>
                        <a:spcAft>
                          <a:spcPts val="0"/>
                        </a:spcAft>
                        <a:buClrTx/>
                        <a:buSzPct val="100000"/>
                        <a:buFont typeface="Trebuchet MS" panose="020B0603020202020204" pitchFamily="34" charset="0"/>
                        <a:buChar char="​"/>
                      </a:pPr>
                      <a:endParaRPr lang="en-US" sz="900" b="0" i="0" u="none" strike="noStrike" kern="1200" spc="0" dirty="0">
                        <a:solidFill>
                          <a:srgbClr val="55555A">
                            <a:lumMod val="100000"/>
                          </a:srgbClr>
                        </a:solidFill>
                        <a:effectLst/>
                        <a:latin typeface="Arial" panose="020B0604020202020204" pitchFamily="34" charset="0"/>
                      </a:endParaRPr>
                    </a:p>
                    <a:p>
                      <a:pPr marL="0" lvl="0" indent="0" algn="l" defTabSz="685783" rtl="0" eaLnBrk="1" fontAlgn="auto" latinLnBrk="0" hangingPunct="1">
                        <a:lnSpc>
                          <a:spcPct val="100000"/>
                        </a:lnSpc>
                        <a:spcBef>
                          <a:spcPts val="0"/>
                        </a:spcBef>
                        <a:spcAft>
                          <a:spcPts val="0"/>
                        </a:spcAft>
                        <a:buClrTx/>
                        <a:buSzPct val="100000"/>
                        <a:buFont typeface="Trebuchet MS" panose="020B0603020202020204" pitchFamily="34" charset="0"/>
                        <a:buChar char="​"/>
                      </a:pPr>
                      <a:r>
                        <a:rPr lang="en-US" sz="900" b="0" i="0" u="none" strike="noStrike" kern="1200" spc="0" dirty="0">
                          <a:solidFill>
                            <a:srgbClr val="55555A">
                              <a:lumMod val="100000"/>
                            </a:srgbClr>
                          </a:solidFill>
                          <a:effectLst/>
                          <a:latin typeface="Arial" panose="020B0604020202020204" pitchFamily="34" charset="0"/>
                        </a:rPr>
                        <a:t>Taking into account regulatory differences across regions</a:t>
                      </a:r>
                    </a:p>
                    <a:p>
                      <a:pPr marL="0" lvl="0" indent="0" algn="l" defTabSz="685783" rtl="0" eaLnBrk="1" fontAlgn="auto" latinLnBrk="0" hangingPunct="1">
                        <a:lnSpc>
                          <a:spcPct val="100000"/>
                        </a:lnSpc>
                        <a:spcBef>
                          <a:spcPts val="0"/>
                        </a:spcBef>
                        <a:spcAft>
                          <a:spcPts val="0"/>
                        </a:spcAft>
                        <a:buClrTx/>
                        <a:buSzPct val="100000"/>
                        <a:buFont typeface="Trebuchet MS" panose="020B0603020202020204" pitchFamily="34" charset="0"/>
                        <a:buNone/>
                      </a:pPr>
                      <a:endParaRPr lang="en-US" sz="900" b="0" i="0" u="none" strike="noStrike" kern="1200" spc="0" dirty="0">
                        <a:solidFill>
                          <a:srgbClr val="55555A">
                            <a:lumMod val="100000"/>
                          </a:srgbClr>
                        </a:solidFill>
                        <a:effectLst/>
                        <a:latin typeface="Arial" panose="020B0604020202020204" pitchFamily="34" charset="0"/>
                      </a:endParaRPr>
                    </a:p>
                  </a:txBody>
                  <a:tcPr marL="0" marR="54000" marT="54864" marB="54864" anchor="ctr">
                    <a:lnT w="6350" cap="flat" cmpd="sng" algn="ctr">
                      <a:solidFill>
                        <a:schemeClr val="tx1"/>
                      </a:solidFill>
                      <a:prstDash val="solid"/>
                      <a:round/>
                      <a:headEnd type="none" w="med" len="med"/>
                      <a:tailEnd type="none" w="med" len="med"/>
                    </a:lnT>
                    <a:lnB w="6350" cap="flat" cmpd="sng" algn="ctr">
                      <a:solidFill>
                        <a:schemeClr val="tx1"/>
                      </a:solidFill>
                      <a:prstDash val="dash"/>
                      <a:round/>
                      <a:headEnd type="none" w="med" len="med"/>
                      <a:tailEnd type="none" w="med" len="med"/>
                    </a:lnB>
                  </a:tcPr>
                </a:tc>
                <a:tc>
                  <a:txBody>
                    <a:bodyPr/>
                    <a:lstStyle/>
                    <a:p>
                      <a:pPr marL="81000" lvl="1" indent="0" algn="l" defTabSz="685783" rtl="0" eaLnBrk="1" fontAlgn="auto" latinLnBrk="0" hangingPunct="1">
                        <a:lnSpc>
                          <a:spcPct val="100000"/>
                        </a:lnSpc>
                        <a:spcBef>
                          <a:spcPts val="0"/>
                        </a:spcBef>
                        <a:spcAft>
                          <a:spcPts val="600"/>
                        </a:spcAft>
                        <a:buClr>
                          <a:srgbClr val="00148C">
                            <a:lumMod val="100000"/>
                          </a:srgbClr>
                        </a:buClr>
                        <a:buSzPct val="100000"/>
                        <a:buFont typeface="Trebuchet MS" panose="020B0603020202020204" pitchFamily="34" charset="0"/>
                        <a:buNone/>
                      </a:pPr>
                      <a:r>
                        <a:rPr lang="en-US" sz="900" b="1" i="0" u="none" strike="noStrike" kern="1200" spc="0" dirty="0">
                          <a:solidFill>
                            <a:srgbClr val="55555A">
                              <a:lumMod val="100000"/>
                            </a:srgbClr>
                          </a:solidFill>
                          <a:effectLst/>
                          <a:latin typeface="Arial" panose="020B0604020202020204" pitchFamily="34" charset="0"/>
                        </a:rPr>
                        <a:t>Triangulation of:</a:t>
                      </a:r>
                    </a:p>
                    <a:p>
                      <a:pPr marL="243000" lvl="1" indent="-162000" algn="l" defTabSz="685783" rtl="0" eaLnBrk="1" fontAlgn="auto" latinLnBrk="0" hangingPunct="1">
                        <a:lnSpc>
                          <a:spcPct val="100000"/>
                        </a:lnSpc>
                        <a:spcBef>
                          <a:spcPts val="0"/>
                        </a:spcBef>
                        <a:spcAft>
                          <a:spcPts val="600"/>
                        </a:spcAft>
                        <a:buClr>
                          <a:srgbClr val="00148C">
                            <a:lumMod val="100000"/>
                          </a:srgbClr>
                        </a:buClr>
                        <a:buSzPct val="100000"/>
                        <a:buFont typeface="Trebuchet MS" panose="020B0603020202020204" pitchFamily="34" charset="0"/>
                        <a:buChar char="•"/>
                      </a:pPr>
                      <a:r>
                        <a:rPr lang="en-US" sz="900" b="0" i="0" u="none" strike="noStrike" kern="1200" spc="0" dirty="0" err="1">
                          <a:solidFill>
                            <a:srgbClr val="55555A">
                              <a:lumMod val="100000"/>
                            </a:srgbClr>
                          </a:solidFill>
                          <a:effectLst/>
                          <a:latin typeface="Arial" panose="020B0604020202020204" pitchFamily="34" charset="0"/>
                        </a:rPr>
                        <a:t>EBU</a:t>
                      </a:r>
                      <a:r>
                        <a:rPr lang="en-US" sz="900" b="0" i="0" u="none" strike="noStrike" kern="1200" spc="0" dirty="0">
                          <a:solidFill>
                            <a:srgbClr val="55555A">
                              <a:lumMod val="100000"/>
                            </a:srgbClr>
                          </a:solidFill>
                          <a:effectLst/>
                          <a:latin typeface="Arial" panose="020B0604020202020204" pitchFamily="34" charset="0"/>
                        </a:rPr>
                        <a:t> peer benefits achieved though AIP &amp; </a:t>
                      </a:r>
                      <a:r>
                        <a:rPr lang="en-US" sz="900" b="0" i="0" u="none" strike="noStrike" kern="1200" spc="0" dirty="0" err="1">
                          <a:solidFill>
                            <a:srgbClr val="55555A">
                              <a:lumMod val="100000"/>
                            </a:srgbClr>
                          </a:solidFill>
                          <a:effectLst/>
                          <a:latin typeface="Arial" panose="020B0604020202020204" pitchFamily="34" charset="0"/>
                        </a:rPr>
                        <a:t>APM</a:t>
                      </a:r>
                      <a:r>
                        <a:rPr lang="en-US" sz="900" b="0" i="0" u="none" strike="noStrike" kern="1200" spc="0" dirty="0">
                          <a:solidFill>
                            <a:srgbClr val="55555A">
                              <a:lumMod val="100000"/>
                            </a:srgbClr>
                          </a:solidFill>
                          <a:effectLst/>
                          <a:latin typeface="Arial" panose="020B0604020202020204" pitchFamily="34" charset="0"/>
                        </a:rPr>
                        <a:t> implementations</a:t>
                      </a:r>
                    </a:p>
                    <a:p>
                      <a:pPr marL="243000" lvl="1" indent="-162000" algn="l" defTabSz="685783" rtl="0" eaLnBrk="1" fontAlgn="auto" latinLnBrk="0" hangingPunct="1">
                        <a:lnSpc>
                          <a:spcPct val="100000"/>
                        </a:lnSpc>
                        <a:spcBef>
                          <a:spcPts val="0"/>
                        </a:spcBef>
                        <a:spcAft>
                          <a:spcPts val="600"/>
                        </a:spcAft>
                        <a:buClr>
                          <a:srgbClr val="00148C">
                            <a:lumMod val="100000"/>
                          </a:srgbClr>
                        </a:buClr>
                        <a:buSzPct val="100000"/>
                        <a:buFont typeface="Trebuchet MS" panose="020B0603020202020204" pitchFamily="34" charset="0"/>
                        <a:buChar char="•"/>
                      </a:pPr>
                      <a:r>
                        <a:rPr lang="en-US" sz="900" b="0" i="0" u="none" strike="noStrike" kern="1200" spc="0" dirty="0">
                          <a:solidFill>
                            <a:srgbClr val="55555A">
                              <a:lumMod val="100000"/>
                            </a:srgbClr>
                          </a:solidFill>
                          <a:effectLst/>
                          <a:latin typeface="Arial" panose="020B0604020202020204" pitchFamily="34" charset="0"/>
                        </a:rPr>
                        <a:t>MVP prototype results</a:t>
                      </a:r>
                    </a:p>
                    <a:p>
                      <a:pPr marL="243000" lvl="1" indent="-162000" algn="l" defTabSz="685783" rtl="0" eaLnBrk="1" fontAlgn="auto" latinLnBrk="0" hangingPunct="1">
                        <a:lnSpc>
                          <a:spcPct val="100000"/>
                        </a:lnSpc>
                        <a:spcBef>
                          <a:spcPts val="0"/>
                        </a:spcBef>
                        <a:spcAft>
                          <a:spcPts val="600"/>
                        </a:spcAft>
                        <a:buClr>
                          <a:srgbClr val="00148C">
                            <a:lumMod val="100000"/>
                          </a:srgbClr>
                        </a:buClr>
                        <a:buSzPct val="100000"/>
                        <a:buFont typeface="Trebuchet MS" panose="020B0603020202020204" pitchFamily="34" charset="0"/>
                        <a:buChar char="•"/>
                      </a:pPr>
                      <a:r>
                        <a:rPr lang="en-US" sz="900" b="0" i="0" u="none" strike="noStrike" kern="1200" spc="0" dirty="0">
                          <a:solidFill>
                            <a:srgbClr val="55555A">
                              <a:lumMod val="100000"/>
                            </a:srgbClr>
                          </a:solidFill>
                          <a:effectLst/>
                          <a:latin typeface="Arial" panose="020B0604020202020204" pitchFamily="34" charset="0"/>
                        </a:rPr>
                        <a:t>Asset management retrospective estimation: </a:t>
                      </a:r>
                    </a:p>
                    <a:p>
                      <a:pPr marL="486000" lvl="2" indent="-162000" algn="l" defTabSz="685783"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pPr>
                      <a:r>
                        <a:rPr lang="en-US" sz="900" b="0" i="0" u="none" strike="noStrike" kern="1200" spc="0" dirty="0">
                          <a:solidFill>
                            <a:srgbClr val="55555A">
                              <a:lumMod val="100000"/>
                            </a:srgbClr>
                          </a:solidFill>
                          <a:effectLst/>
                          <a:latin typeface="Arial" panose="020B0604020202020204" pitchFamily="34" charset="0"/>
                        </a:rPr>
                        <a:t>% of work considered low/non-critical (remove)</a:t>
                      </a:r>
                    </a:p>
                    <a:p>
                      <a:pPr marL="486000" lvl="2" indent="-162000" algn="l" defTabSz="685783"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pPr>
                      <a:r>
                        <a:rPr lang="en-US" sz="900" b="0" i="0" u="none" strike="noStrike" kern="1200" spc="0" dirty="0">
                          <a:solidFill>
                            <a:srgbClr val="55555A">
                              <a:lumMod val="100000"/>
                            </a:srgbClr>
                          </a:solidFill>
                          <a:effectLst/>
                          <a:latin typeface="Arial" panose="020B0604020202020204" pitchFamily="34" charset="0"/>
                        </a:rPr>
                        <a:t>Critical work that should have been completed (add)</a:t>
                      </a:r>
                    </a:p>
                  </a:txBody>
                  <a:tcPr marL="0" marR="54000" marT="54864" marB="54864" anchor="ctr">
                    <a:lnT w="6350" cap="flat" cmpd="sng" algn="ctr">
                      <a:solidFill>
                        <a:schemeClr val="tx1"/>
                      </a:solidFill>
                      <a:prstDash val="solid"/>
                      <a:round/>
                      <a:headEnd type="none" w="med" len="med"/>
                      <a:tailEnd type="none" w="med" len="med"/>
                    </a:lnT>
                    <a:lnB w="635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1037052074"/>
                  </a:ext>
                </a:extLst>
              </a:tr>
              <a:tr h="779458">
                <a:tc vMerge="1">
                  <a:txBody>
                    <a:bodyPr/>
                    <a:lstStyle/>
                    <a:p>
                      <a:pPr algn="l" fontAlgn="ctr"/>
                      <a:endParaRPr lang="en-US" sz="500" b="1" i="0" u="none" strike="noStrike">
                        <a:solidFill>
                          <a:srgbClr val="000000"/>
                        </a:solidFill>
                        <a:effectLst/>
                        <a:latin typeface="Calibri" panose="020F0502020204030204" pitchFamily="34" charset="0"/>
                      </a:endParaRPr>
                    </a:p>
                  </a:txBody>
                  <a:tcPr marL="3363" marR="3363" marT="3363" marB="0" anchor="ctr">
                    <a:lnT w="6350" cap="flat" cmpd="sng" algn="ctr">
                      <a:solidFill>
                        <a:schemeClr val="tx1"/>
                      </a:solidFill>
                      <a:prstDash val="solid"/>
                      <a:round/>
                      <a:headEnd type="none" w="med" len="med"/>
                      <a:tailEnd type="none" w="med" len="med"/>
                    </a:lnT>
                  </a:tcPr>
                </a:tc>
                <a:tc>
                  <a:txBody>
                    <a:bodyPr/>
                    <a:lstStyle/>
                    <a:p>
                      <a:pPr marL="0" indent="0" algn="l" rtl="0" fontAlgn="auto" hangingPunct="1">
                        <a:lnSpc>
                          <a:spcPct val="100000"/>
                        </a:lnSpc>
                        <a:spcBef>
                          <a:spcPts val="0"/>
                        </a:spcBef>
                        <a:spcAft>
                          <a:spcPts val="0"/>
                        </a:spcAft>
                      </a:pPr>
                      <a:r>
                        <a:rPr lang="en-US" sz="900" b="0" i="0" u="none" strike="noStrike" dirty="0">
                          <a:solidFill>
                            <a:schemeClr val="tx1">
                              <a:lumMod val="100000"/>
                            </a:schemeClr>
                          </a:solidFill>
                          <a:effectLst/>
                          <a:latin typeface="Arial" panose="020B0604020202020204" pitchFamily="34" charset="0"/>
                        </a:rPr>
                        <a:t>Penalty reduction for exceeding / achieving </a:t>
                      </a:r>
                      <a:r>
                        <a:rPr lang="en-US" sz="900" b="0" i="0" u="none" strike="noStrike" dirty="0" err="1">
                          <a:solidFill>
                            <a:schemeClr val="tx1">
                              <a:lumMod val="100000"/>
                            </a:schemeClr>
                          </a:solidFill>
                          <a:effectLst/>
                          <a:latin typeface="Arial" panose="020B0604020202020204" pitchFamily="34" charset="0"/>
                        </a:rPr>
                        <a:t>KPIs</a:t>
                      </a:r>
                      <a:endParaRPr lang="en-US" sz="900" b="0" i="0" u="none" strike="noStrike" dirty="0">
                        <a:solidFill>
                          <a:schemeClr val="tx1">
                            <a:lumMod val="100000"/>
                          </a:schemeClr>
                        </a:solidFill>
                        <a:effectLst/>
                        <a:latin typeface="Arial" panose="020B0604020202020204" pitchFamily="34" charset="0"/>
                      </a:endParaRPr>
                    </a:p>
                  </a:txBody>
                  <a:tcPr marL="0" marR="54000" marT="54864" marB="54864" anchor="ctr">
                    <a:lnT w="6350" cap="flat" cmpd="sng" algn="ctr">
                      <a:solidFill>
                        <a:schemeClr val="tx1"/>
                      </a:solidFill>
                      <a:prstDash val="dash"/>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l" rtl="0" fontAlgn="auto" hangingPunct="1">
                        <a:lnSpc>
                          <a:spcPct val="100000"/>
                        </a:lnSpc>
                        <a:spcBef>
                          <a:spcPts val="0"/>
                        </a:spcBef>
                        <a:spcAft>
                          <a:spcPts val="0"/>
                        </a:spcAft>
                      </a:pPr>
                      <a:r>
                        <a:rPr lang="en-US" sz="900" b="0" i="0" u="none" strike="noStrike" dirty="0">
                          <a:solidFill>
                            <a:schemeClr val="tx1">
                              <a:lumMod val="100000"/>
                            </a:schemeClr>
                          </a:solidFill>
                          <a:effectLst/>
                          <a:latin typeface="Arial" panose="020B0604020202020204" pitchFamily="34" charset="0"/>
                        </a:rPr>
                        <a:t>Average penalties over past five years</a:t>
                      </a:r>
                    </a:p>
                  </a:txBody>
                  <a:tcPr marL="0" marR="54000" marT="54864" marB="54864" anchor="ctr">
                    <a:lnT w="6350" cap="flat" cmpd="sng" algn="ctr">
                      <a:solidFill>
                        <a:schemeClr val="tx1"/>
                      </a:solidFill>
                      <a:prstDash val="dash"/>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243000" lvl="1" indent="-162000" algn="l" defTabSz="685783" rtl="0" eaLnBrk="1" fontAlgn="auto" latinLnBrk="0" hangingPunct="1">
                        <a:lnSpc>
                          <a:spcPct val="100000"/>
                        </a:lnSpc>
                        <a:spcBef>
                          <a:spcPts val="0"/>
                        </a:spcBef>
                        <a:spcAft>
                          <a:spcPts val="600"/>
                        </a:spcAft>
                        <a:buClr>
                          <a:srgbClr val="00148C">
                            <a:lumMod val="100000"/>
                          </a:srgbClr>
                        </a:buClr>
                        <a:buSzPct val="100000"/>
                        <a:buFont typeface="Trebuchet MS" panose="020B0603020202020204" pitchFamily="34" charset="0"/>
                        <a:buChar char="•"/>
                      </a:pPr>
                      <a:r>
                        <a:rPr lang="en-US" sz="900" b="0" i="0" u="none" strike="noStrike" kern="1200" spc="0" dirty="0">
                          <a:solidFill>
                            <a:srgbClr val="55555A">
                              <a:lumMod val="100000"/>
                            </a:srgbClr>
                          </a:solidFill>
                          <a:effectLst/>
                          <a:latin typeface="Arial" panose="020B0604020202020204" pitchFamily="34" charset="0"/>
                        </a:rPr>
                        <a:t>Aggregation of regulatory metric penalties</a:t>
                      </a:r>
                    </a:p>
                  </a:txBody>
                  <a:tcPr marL="0" marR="54000" marT="54864" marB="54864" anchor="ctr">
                    <a:lnT w="6350" cap="flat" cmpd="sng" algn="ctr">
                      <a:solidFill>
                        <a:schemeClr val="tx1"/>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252535"/>
                  </a:ext>
                </a:extLst>
              </a:tr>
            </a:tbl>
          </a:graphicData>
        </a:graphic>
      </p:graphicFrame>
      <p:grpSp>
        <p:nvGrpSpPr>
          <p:cNvPr id="18" name="Group 17"/>
          <p:cNvGrpSpPr>
            <a:grpSpLocks noChangeAspect="1"/>
          </p:cNvGrpSpPr>
          <p:nvPr/>
        </p:nvGrpSpPr>
        <p:grpSpPr>
          <a:xfrm>
            <a:off x="322992" y="1612215"/>
            <a:ext cx="456776" cy="457200"/>
            <a:chOff x="5273803" y="2606040"/>
            <a:chExt cx="1644396" cy="1645920"/>
          </a:xfrm>
        </p:grpSpPr>
        <p:sp>
          <p:nvSpPr>
            <p:cNvPr id="19" name="AutoShape 38">
              <a:extLst>
                <a:ext uri="{FF2B5EF4-FFF2-40B4-BE49-F238E27FC236}">
                  <a16:creationId xmlns:a16="http://schemas.microsoft.com/office/drawing/2014/main" id="{2EC54AC0-8829-4CC6-B917-26BF81442D4F}"/>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0" name="Group 19"/>
            <p:cNvGrpSpPr/>
            <p:nvPr/>
          </p:nvGrpSpPr>
          <p:grpSpPr>
            <a:xfrm>
              <a:off x="5377816" y="2865501"/>
              <a:ext cx="1434846" cy="1099185"/>
              <a:chOff x="5377816" y="2865501"/>
              <a:chExt cx="1434846" cy="1099185"/>
            </a:xfrm>
          </p:grpSpPr>
          <p:sp>
            <p:nvSpPr>
              <p:cNvPr id="21" name="Freeform 40">
                <a:extLst>
                  <a:ext uri="{FF2B5EF4-FFF2-40B4-BE49-F238E27FC236}">
                    <a16:creationId xmlns:a16="http://schemas.microsoft.com/office/drawing/2014/main" id="{D57879F5-9B1E-462F-9BDA-EED0EB7A4B61}"/>
                  </a:ext>
                </a:extLst>
              </p:cNvPr>
              <p:cNvSpPr>
                <a:spLocks noEditPoints="1"/>
              </p:cNvSpPr>
              <p:nvPr/>
            </p:nvSpPr>
            <p:spPr bwMode="auto">
              <a:xfrm>
                <a:off x="5377816" y="2865501"/>
                <a:ext cx="1434846" cy="1099185"/>
              </a:xfrm>
              <a:custGeom>
                <a:avLst/>
                <a:gdLst>
                  <a:gd name="T0" fmla="*/ 169 w 2010"/>
                  <a:gd name="T1" fmla="*/ 1334 h 1539"/>
                  <a:gd name="T2" fmla="*/ 470 w 2010"/>
                  <a:gd name="T3" fmla="*/ 1306 h 1539"/>
                  <a:gd name="T4" fmla="*/ 938 w 2010"/>
                  <a:gd name="T5" fmla="*/ 1306 h 1539"/>
                  <a:gd name="T6" fmla="*/ 637 w 2010"/>
                  <a:gd name="T7" fmla="*/ 1334 h 1539"/>
                  <a:gd name="T8" fmla="*/ 936 w 2010"/>
                  <a:gd name="T9" fmla="*/ 1337 h 1539"/>
                  <a:gd name="T10" fmla="*/ 1072 w 2010"/>
                  <a:gd name="T11" fmla="*/ 1306 h 1539"/>
                  <a:gd name="T12" fmla="*/ 1373 w 2010"/>
                  <a:gd name="T13" fmla="*/ 1334 h 1539"/>
                  <a:gd name="T14" fmla="*/ 1875 w 2010"/>
                  <a:gd name="T15" fmla="*/ 1306 h 1539"/>
                  <a:gd name="T16" fmla="*/ 1573 w 2010"/>
                  <a:gd name="T17" fmla="*/ 1334 h 1539"/>
                  <a:gd name="T18" fmla="*/ 1872 w 2010"/>
                  <a:gd name="T19" fmla="*/ 1337 h 1539"/>
                  <a:gd name="T20" fmla="*/ 468 w 2010"/>
                  <a:gd name="T21" fmla="*/ 948 h 1539"/>
                  <a:gd name="T22" fmla="*/ 138 w 2010"/>
                  <a:gd name="T23" fmla="*/ 948 h 1539"/>
                  <a:gd name="T24" fmla="*/ 938 w 2010"/>
                  <a:gd name="T25" fmla="*/ 917 h 1539"/>
                  <a:gd name="T26" fmla="*/ 637 w 2010"/>
                  <a:gd name="T27" fmla="*/ 945 h 1539"/>
                  <a:gd name="T28" fmla="*/ 936 w 2010"/>
                  <a:gd name="T29" fmla="*/ 948 h 1539"/>
                  <a:gd name="T30" fmla="*/ 1404 w 2010"/>
                  <a:gd name="T31" fmla="*/ 948 h 1539"/>
                  <a:gd name="T32" fmla="*/ 1074 w 2010"/>
                  <a:gd name="T33" fmla="*/ 948 h 1539"/>
                  <a:gd name="T34" fmla="*/ 1875 w 2010"/>
                  <a:gd name="T35" fmla="*/ 917 h 1539"/>
                  <a:gd name="T36" fmla="*/ 1573 w 2010"/>
                  <a:gd name="T37" fmla="*/ 945 h 1539"/>
                  <a:gd name="T38" fmla="*/ 1872 w 2010"/>
                  <a:gd name="T39" fmla="*/ 948 h 1539"/>
                  <a:gd name="T40" fmla="*/ 1999 w 2010"/>
                  <a:gd name="T41" fmla="*/ 1531 h 1539"/>
                  <a:gd name="T42" fmla="*/ 1670 w 2010"/>
                  <a:gd name="T43" fmla="*/ 1531 h 1539"/>
                  <a:gd name="T44" fmla="*/ 343 w 2010"/>
                  <a:gd name="T45" fmla="*/ 1500 h 1539"/>
                  <a:gd name="T46" fmla="*/ 42 w 2010"/>
                  <a:gd name="T47" fmla="*/ 1528 h 1539"/>
                  <a:gd name="T48" fmla="*/ 340 w 2010"/>
                  <a:gd name="T49" fmla="*/ 1531 h 1539"/>
                  <a:gd name="T50" fmla="*/ 1170 w 2010"/>
                  <a:gd name="T51" fmla="*/ 1531 h 1539"/>
                  <a:gd name="T52" fmla="*/ 840 w 2010"/>
                  <a:gd name="T53" fmla="*/ 1531 h 1539"/>
                  <a:gd name="T54" fmla="*/ 758 w 2010"/>
                  <a:gd name="T55" fmla="*/ 1500 h 1539"/>
                  <a:gd name="T56" fmla="*/ 456 w 2010"/>
                  <a:gd name="T57" fmla="*/ 1528 h 1539"/>
                  <a:gd name="T58" fmla="*/ 755 w 2010"/>
                  <a:gd name="T59" fmla="*/ 1531 h 1539"/>
                  <a:gd name="T60" fmla="*/ 1585 w 2010"/>
                  <a:gd name="T61" fmla="*/ 1531 h 1539"/>
                  <a:gd name="T62" fmla="*/ 1255 w 2010"/>
                  <a:gd name="T63" fmla="*/ 1531 h 1539"/>
                  <a:gd name="T64" fmla="*/ 2002 w 2010"/>
                  <a:gd name="T65" fmla="*/ 1111 h 1539"/>
                  <a:gd name="T66" fmla="*/ 1701 w 2010"/>
                  <a:gd name="T67" fmla="*/ 1139 h 1539"/>
                  <a:gd name="T68" fmla="*/ 1999 w 2010"/>
                  <a:gd name="T69" fmla="*/ 1142 h 1539"/>
                  <a:gd name="T70" fmla="*/ 8 w 2010"/>
                  <a:gd name="T71" fmla="*/ 1111 h 1539"/>
                  <a:gd name="T72" fmla="*/ 309 w 2010"/>
                  <a:gd name="T73" fmla="*/ 1139 h 1539"/>
                  <a:gd name="T74" fmla="*/ 1172 w 2010"/>
                  <a:gd name="T75" fmla="*/ 1111 h 1539"/>
                  <a:gd name="T76" fmla="*/ 871 w 2010"/>
                  <a:gd name="T77" fmla="*/ 1139 h 1539"/>
                  <a:gd name="T78" fmla="*/ 1170 w 2010"/>
                  <a:gd name="T79" fmla="*/ 1142 h 1539"/>
                  <a:gd name="T80" fmla="*/ 423 w 2010"/>
                  <a:gd name="T81" fmla="*/ 1111 h 1539"/>
                  <a:gd name="T82" fmla="*/ 724 w 2010"/>
                  <a:gd name="T83" fmla="*/ 1139 h 1539"/>
                  <a:gd name="T84" fmla="*/ 1587 w 2010"/>
                  <a:gd name="T85" fmla="*/ 1111 h 1539"/>
                  <a:gd name="T86" fmla="*/ 1286 w 2010"/>
                  <a:gd name="T87" fmla="*/ 1139 h 1539"/>
                  <a:gd name="T88" fmla="*/ 1585 w 2010"/>
                  <a:gd name="T89" fmla="*/ 1142 h 1539"/>
                  <a:gd name="T90" fmla="*/ 532 w 2010"/>
                  <a:gd name="T91" fmla="*/ 0 h 1539"/>
                  <a:gd name="T92" fmla="*/ 1478 w 2010"/>
                  <a:gd name="T93" fmla="*/ 618 h 1539"/>
                  <a:gd name="T94" fmla="*/ 1456 w 2010"/>
                  <a:gd name="T95" fmla="*/ 574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10" h="1539">
                    <a:moveTo>
                      <a:pt x="454" y="1342"/>
                    </a:moveTo>
                    <a:cubicBezTo>
                      <a:pt x="447" y="1342"/>
                      <a:pt x="441" y="1339"/>
                      <a:pt x="437" y="1334"/>
                    </a:cubicBezTo>
                    <a:cubicBezTo>
                      <a:pt x="403" y="1294"/>
                      <a:pt x="355" y="1272"/>
                      <a:pt x="303" y="1272"/>
                    </a:cubicBezTo>
                    <a:cubicBezTo>
                      <a:pt x="251" y="1272"/>
                      <a:pt x="202" y="1294"/>
                      <a:pt x="169" y="1334"/>
                    </a:cubicBezTo>
                    <a:cubicBezTo>
                      <a:pt x="161" y="1343"/>
                      <a:pt x="147" y="1344"/>
                      <a:pt x="138" y="1337"/>
                    </a:cubicBezTo>
                    <a:cubicBezTo>
                      <a:pt x="129" y="1329"/>
                      <a:pt x="128" y="1315"/>
                      <a:pt x="135" y="1306"/>
                    </a:cubicBezTo>
                    <a:cubicBezTo>
                      <a:pt x="177" y="1256"/>
                      <a:pt x="238" y="1228"/>
                      <a:pt x="303" y="1228"/>
                    </a:cubicBezTo>
                    <a:cubicBezTo>
                      <a:pt x="368" y="1228"/>
                      <a:pt x="429" y="1256"/>
                      <a:pt x="470" y="1306"/>
                    </a:cubicBezTo>
                    <a:cubicBezTo>
                      <a:pt x="478" y="1315"/>
                      <a:pt x="477" y="1329"/>
                      <a:pt x="468" y="1337"/>
                    </a:cubicBezTo>
                    <a:cubicBezTo>
                      <a:pt x="464" y="1340"/>
                      <a:pt x="458" y="1342"/>
                      <a:pt x="454" y="1342"/>
                    </a:cubicBezTo>
                    <a:close/>
                    <a:moveTo>
                      <a:pt x="936" y="1337"/>
                    </a:moveTo>
                    <a:cubicBezTo>
                      <a:pt x="945" y="1329"/>
                      <a:pt x="946" y="1315"/>
                      <a:pt x="938" y="1306"/>
                    </a:cubicBezTo>
                    <a:cubicBezTo>
                      <a:pt x="897" y="1256"/>
                      <a:pt x="836" y="1228"/>
                      <a:pt x="771" y="1228"/>
                    </a:cubicBezTo>
                    <a:cubicBezTo>
                      <a:pt x="706" y="1228"/>
                      <a:pt x="645" y="1256"/>
                      <a:pt x="603" y="1306"/>
                    </a:cubicBezTo>
                    <a:cubicBezTo>
                      <a:pt x="596" y="1315"/>
                      <a:pt x="597" y="1329"/>
                      <a:pt x="606" y="1337"/>
                    </a:cubicBezTo>
                    <a:cubicBezTo>
                      <a:pt x="615" y="1344"/>
                      <a:pt x="629" y="1343"/>
                      <a:pt x="637" y="1334"/>
                    </a:cubicBezTo>
                    <a:cubicBezTo>
                      <a:pt x="670" y="1294"/>
                      <a:pt x="719" y="1272"/>
                      <a:pt x="771" y="1272"/>
                    </a:cubicBezTo>
                    <a:cubicBezTo>
                      <a:pt x="823" y="1272"/>
                      <a:pt x="871" y="1294"/>
                      <a:pt x="905" y="1334"/>
                    </a:cubicBezTo>
                    <a:cubicBezTo>
                      <a:pt x="909" y="1339"/>
                      <a:pt x="915" y="1342"/>
                      <a:pt x="922" y="1342"/>
                    </a:cubicBezTo>
                    <a:cubicBezTo>
                      <a:pt x="927" y="1342"/>
                      <a:pt x="932" y="1340"/>
                      <a:pt x="936" y="1337"/>
                    </a:cubicBezTo>
                    <a:close/>
                    <a:moveTo>
                      <a:pt x="1404" y="1337"/>
                    </a:moveTo>
                    <a:cubicBezTo>
                      <a:pt x="1413" y="1329"/>
                      <a:pt x="1414" y="1315"/>
                      <a:pt x="1407" y="1306"/>
                    </a:cubicBezTo>
                    <a:cubicBezTo>
                      <a:pt x="1365" y="1256"/>
                      <a:pt x="1304" y="1228"/>
                      <a:pt x="1239" y="1228"/>
                    </a:cubicBezTo>
                    <a:cubicBezTo>
                      <a:pt x="1174" y="1228"/>
                      <a:pt x="1113" y="1256"/>
                      <a:pt x="1072" y="1306"/>
                    </a:cubicBezTo>
                    <a:cubicBezTo>
                      <a:pt x="1064" y="1315"/>
                      <a:pt x="1065" y="1329"/>
                      <a:pt x="1074" y="1337"/>
                    </a:cubicBezTo>
                    <a:cubicBezTo>
                      <a:pt x="1084" y="1344"/>
                      <a:pt x="1097" y="1343"/>
                      <a:pt x="1105" y="1334"/>
                    </a:cubicBezTo>
                    <a:cubicBezTo>
                      <a:pt x="1139" y="1294"/>
                      <a:pt x="1187" y="1272"/>
                      <a:pt x="1239" y="1272"/>
                    </a:cubicBezTo>
                    <a:cubicBezTo>
                      <a:pt x="1291" y="1272"/>
                      <a:pt x="1340" y="1294"/>
                      <a:pt x="1373" y="1334"/>
                    </a:cubicBezTo>
                    <a:cubicBezTo>
                      <a:pt x="1377" y="1339"/>
                      <a:pt x="1383" y="1342"/>
                      <a:pt x="1390" y="1342"/>
                    </a:cubicBezTo>
                    <a:cubicBezTo>
                      <a:pt x="1395" y="1342"/>
                      <a:pt x="1400" y="1340"/>
                      <a:pt x="1404" y="1337"/>
                    </a:cubicBezTo>
                    <a:close/>
                    <a:moveTo>
                      <a:pt x="1872" y="1337"/>
                    </a:moveTo>
                    <a:cubicBezTo>
                      <a:pt x="1881" y="1329"/>
                      <a:pt x="1882" y="1315"/>
                      <a:pt x="1875" y="1306"/>
                    </a:cubicBezTo>
                    <a:cubicBezTo>
                      <a:pt x="1833" y="1256"/>
                      <a:pt x="1772" y="1228"/>
                      <a:pt x="1707" y="1228"/>
                    </a:cubicBezTo>
                    <a:cubicBezTo>
                      <a:pt x="1642" y="1228"/>
                      <a:pt x="1581" y="1256"/>
                      <a:pt x="1540" y="1306"/>
                    </a:cubicBezTo>
                    <a:cubicBezTo>
                      <a:pt x="1532" y="1315"/>
                      <a:pt x="1533" y="1329"/>
                      <a:pt x="1542" y="1337"/>
                    </a:cubicBezTo>
                    <a:cubicBezTo>
                      <a:pt x="1552" y="1344"/>
                      <a:pt x="1566" y="1343"/>
                      <a:pt x="1573" y="1334"/>
                    </a:cubicBezTo>
                    <a:cubicBezTo>
                      <a:pt x="1607" y="1294"/>
                      <a:pt x="1655" y="1272"/>
                      <a:pt x="1707" y="1272"/>
                    </a:cubicBezTo>
                    <a:cubicBezTo>
                      <a:pt x="1759" y="1272"/>
                      <a:pt x="1808" y="1294"/>
                      <a:pt x="1841" y="1334"/>
                    </a:cubicBezTo>
                    <a:cubicBezTo>
                      <a:pt x="1845" y="1339"/>
                      <a:pt x="1852" y="1342"/>
                      <a:pt x="1858" y="1342"/>
                    </a:cubicBezTo>
                    <a:cubicBezTo>
                      <a:pt x="1863" y="1342"/>
                      <a:pt x="1868" y="1340"/>
                      <a:pt x="1872" y="1337"/>
                    </a:cubicBezTo>
                    <a:close/>
                    <a:moveTo>
                      <a:pt x="169" y="945"/>
                    </a:moveTo>
                    <a:cubicBezTo>
                      <a:pt x="202" y="905"/>
                      <a:pt x="251" y="883"/>
                      <a:pt x="303" y="883"/>
                    </a:cubicBezTo>
                    <a:cubicBezTo>
                      <a:pt x="355" y="883"/>
                      <a:pt x="403" y="905"/>
                      <a:pt x="437" y="945"/>
                    </a:cubicBezTo>
                    <a:cubicBezTo>
                      <a:pt x="444" y="954"/>
                      <a:pt x="458" y="955"/>
                      <a:pt x="468" y="948"/>
                    </a:cubicBezTo>
                    <a:cubicBezTo>
                      <a:pt x="477" y="940"/>
                      <a:pt x="478" y="926"/>
                      <a:pt x="470" y="917"/>
                    </a:cubicBezTo>
                    <a:cubicBezTo>
                      <a:pt x="429" y="867"/>
                      <a:pt x="368" y="839"/>
                      <a:pt x="303" y="839"/>
                    </a:cubicBezTo>
                    <a:cubicBezTo>
                      <a:pt x="238" y="839"/>
                      <a:pt x="177" y="867"/>
                      <a:pt x="135" y="917"/>
                    </a:cubicBezTo>
                    <a:cubicBezTo>
                      <a:pt x="128" y="926"/>
                      <a:pt x="129" y="940"/>
                      <a:pt x="138" y="948"/>
                    </a:cubicBezTo>
                    <a:cubicBezTo>
                      <a:pt x="142" y="951"/>
                      <a:pt x="147" y="953"/>
                      <a:pt x="152" y="953"/>
                    </a:cubicBezTo>
                    <a:cubicBezTo>
                      <a:pt x="159" y="953"/>
                      <a:pt x="165" y="950"/>
                      <a:pt x="169" y="945"/>
                    </a:cubicBezTo>
                    <a:close/>
                    <a:moveTo>
                      <a:pt x="936" y="948"/>
                    </a:moveTo>
                    <a:cubicBezTo>
                      <a:pt x="945" y="940"/>
                      <a:pt x="946" y="926"/>
                      <a:pt x="938" y="917"/>
                    </a:cubicBezTo>
                    <a:cubicBezTo>
                      <a:pt x="897" y="867"/>
                      <a:pt x="836" y="839"/>
                      <a:pt x="771" y="839"/>
                    </a:cubicBezTo>
                    <a:cubicBezTo>
                      <a:pt x="706" y="839"/>
                      <a:pt x="645" y="867"/>
                      <a:pt x="603" y="917"/>
                    </a:cubicBezTo>
                    <a:cubicBezTo>
                      <a:pt x="596" y="926"/>
                      <a:pt x="597" y="940"/>
                      <a:pt x="606" y="948"/>
                    </a:cubicBezTo>
                    <a:cubicBezTo>
                      <a:pt x="615" y="955"/>
                      <a:pt x="629" y="954"/>
                      <a:pt x="637" y="945"/>
                    </a:cubicBezTo>
                    <a:cubicBezTo>
                      <a:pt x="670" y="905"/>
                      <a:pt x="719" y="883"/>
                      <a:pt x="771" y="883"/>
                    </a:cubicBezTo>
                    <a:cubicBezTo>
                      <a:pt x="823" y="883"/>
                      <a:pt x="871" y="905"/>
                      <a:pt x="905" y="945"/>
                    </a:cubicBezTo>
                    <a:cubicBezTo>
                      <a:pt x="909" y="950"/>
                      <a:pt x="915" y="953"/>
                      <a:pt x="922" y="953"/>
                    </a:cubicBezTo>
                    <a:cubicBezTo>
                      <a:pt x="927" y="953"/>
                      <a:pt x="932" y="951"/>
                      <a:pt x="936" y="948"/>
                    </a:cubicBezTo>
                    <a:close/>
                    <a:moveTo>
                      <a:pt x="1105" y="945"/>
                    </a:moveTo>
                    <a:cubicBezTo>
                      <a:pt x="1139" y="905"/>
                      <a:pt x="1187" y="883"/>
                      <a:pt x="1239" y="883"/>
                    </a:cubicBezTo>
                    <a:cubicBezTo>
                      <a:pt x="1291" y="883"/>
                      <a:pt x="1340" y="905"/>
                      <a:pt x="1373" y="945"/>
                    </a:cubicBezTo>
                    <a:cubicBezTo>
                      <a:pt x="1381" y="954"/>
                      <a:pt x="1395" y="955"/>
                      <a:pt x="1404" y="948"/>
                    </a:cubicBezTo>
                    <a:cubicBezTo>
                      <a:pt x="1413" y="940"/>
                      <a:pt x="1414" y="926"/>
                      <a:pt x="1407" y="917"/>
                    </a:cubicBezTo>
                    <a:cubicBezTo>
                      <a:pt x="1365" y="867"/>
                      <a:pt x="1304" y="839"/>
                      <a:pt x="1239" y="839"/>
                    </a:cubicBezTo>
                    <a:cubicBezTo>
                      <a:pt x="1174" y="839"/>
                      <a:pt x="1113" y="867"/>
                      <a:pt x="1072" y="917"/>
                    </a:cubicBezTo>
                    <a:cubicBezTo>
                      <a:pt x="1064" y="926"/>
                      <a:pt x="1065" y="940"/>
                      <a:pt x="1074" y="948"/>
                    </a:cubicBezTo>
                    <a:cubicBezTo>
                      <a:pt x="1078" y="951"/>
                      <a:pt x="1083" y="953"/>
                      <a:pt x="1088" y="953"/>
                    </a:cubicBezTo>
                    <a:cubicBezTo>
                      <a:pt x="1095" y="953"/>
                      <a:pt x="1101" y="950"/>
                      <a:pt x="1105" y="945"/>
                    </a:cubicBezTo>
                    <a:close/>
                    <a:moveTo>
                      <a:pt x="1872" y="948"/>
                    </a:moveTo>
                    <a:cubicBezTo>
                      <a:pt x="1881" y="940"/>
                      <a:pt x="1882" y="926"/>
                      <a:pt x="1875" y="917"/>
                    </a:cubicBezTo>
                    <a:cubicBezTo>
                      <a:pt x="1833" y="867"/>
                      <a:pt x="1772" y="839"/>
                      <a:pt x="1707" y="839"/>
                    </a:cubicBezTo>
                    <a:cubicBezTo>
                      <a:pt x="1642" y="839"/>
                      <a:pt x="1581" y="867"/>
                      <a:pt x="1540" y="917"/>
                    </a:cubicBezTo>
                    <a:cubicBezTo>
                      <a:pt x="1532" y="926"/>
                      <a:pt x="1533" y="940"/>
                      <a:pt x="1542" y="948"/>
                    </a:cubicBezTo>
                    <a:cubicBezTo>
                      <a:pt x="1552" y="955"/>
                      <a:pt x="1566" y="954"/>
                      <a:pt x="1573" y="945"/>
                    </a:cubicBezTo>
                    <a:cubicBezTo>
                      <a:pt x="1607" y="905"/>
                      <a:pt x="1655" y="883"/>
                      <a:pt x="1707" y="883"/>
                    </a:cubicBezTo>
                    <a:cubicBezTo>
                      <a:pt x="1759" y="883"/>
                      <a:pt x="1808" y="905"/>
                      <a:pt x="1841" y="945"/>
                    </a:cubicBezTo>
                    <a:cubicBezTo>
                      <a:pt x="1845" y="950"/>
                      <a:pt x="1852" y="953"/>
                      <a:pt x="1858" y="953"/>
                    </a:cubicBezTo>
                    <a:cubicBezTo>
                      <a:pt x="1863" y="953"/>
                      <a:pt x="1868" y="951"/>
                      <a:pt x="1872" y="948"/>
                    </a:cubicBezTo>
                    <a:close/>
                    <a:moveTo>
                      <a:pt x="1701" y="1528"/>
                    </a:moveTo>
                    <a:cubicBezTo>
                      <a:pt x="1734" y="1489"/>
                      <a:pt x="1783" y="1466"/>
                      <a:pt x="1835" y="1466"/>
                    </a:cubicBezTo>
                    <a:cubicBezTo>
                      <a:pt x="1886" y="1466"/>
                      <a:pt x="1935" y="1489"/>
                      <a:pt x="1968" y="1528"/>
                    </a:cubicBezTo>
                    <a:cubicBezTo>
                      <a:pt x="1976" y="1538"/>
                      <a:pt x="1990" y="1539"/>
                      <a:pt x="1999" y="1531"/>
                    </a:cubicBezTo>
                    <a:cubicBezTo>
                      <a:pt x="2009" y="1523"/>
                      <a:pt x="2010" y="1509"/>
                      <a:pt x="2002" y="1500"/>
                    </a:cubicBezTo>
                    <a:cubicBezTo>
                      <a:pt x="1960" y="1451"/>
                      <a:pt x="1899" y="1422"/>
                      <a:pt x="1835" y="1422"/>
                    </a:cubicBezTo>
                    <a:cubicBezTo>
                      <a:pt x="1770" y="1422"/>
                      <a:pt x="1709" y="1451"/>
                      <a:pt x="1667" y="1500"/>
                    </a:cubicBezTo>
                    <a:cubicBezTo>
                      <a:pt x="1659" y="1509"/>
                      <a:pt x="1660" y="1523"/>
                      <a:pt x="1670" y="1531"/>
                    </a:cubicBezTo>
                    <a:cubicBezTo>
                      <a:pt x="1674" y="1535"/>
                      <a:pt x="1679" y="1536"/>
                      <a:pt x="1684" y="1536"/>
                    </a:cubicBezTo>
                    <a:cubicBezTo>
                      <a:pt x="1690" y="1536"/>
                      <a:pt x="1696" y="1534"/>
                      <a:pt x="1701" y="1528"/>
                    </a:cubicBezTo>
                    <a:close/>
                    <a:moveTo>
                      <a:pt x="340" y="1531"/>
                    </a:moveTo>
                    <a:cubicBezTo>
                      <a:pt x="350" y="1523"/>
                      <a:pt x="351" y="1509"/>
                      <a:pt x="343" y="1500"/>
                    </a:cubicBezTo>
                    <a:cubicBezTo>
                      <a:pt x="301" y="1451"/>
                      <a:pt x="240" y="1422"/>
                      <a:pt x="175" y="1422"/>
                    </a:cubicBezTo>
                    <a:cubicBezTo>
                      <a:pt x="111" y="1422"/>
                      <a:pt x="50" y="1451"/>
                      <a:pt x="8" y="1500"/>
                    </a:cubicBezTo>
                    <a:cubicBezTo>
                      <a:pt x="0" y="1509"/>
                      <a:pt x="1" y="1523"/>
                      <a:pt x="11" y="1531"/>
                    </a:cubicBezTo>
                    <a:cubicBezTo>
                      <a:pt x="20" y="1539"/>
                      <a:pt x="34" y="1538"/>
                      <a:pt x="42" y="1528"/>
                    </a:cubicBezTo>
                    <a:cubicBezTo>
                      <a:pt x="75" y="1489"/>
                      <a:pt x="124" y="1466"/>
                      <a:pt x="175" y="1466"/>
                    </a:cubicBezTo>
                    <a:cubicBezTo>
                      <a:pt x="227" y="1466"/>
                      <a:pt x="276" y="1489"/>
                      <a:pt x="309" y="1528"/>
                    </a:cubicBezTo>
                    <a:cubicBezTo>
                      <a:pt x="314" y="1534"/>
                      <a:pt x="320" y="1536"/>
                      <a:pt x="326" y="1536"/>
                    </a:cubicBezTo>
                    <a:cubicBezTo>
                      <a:pt x="331" y="1536"/>
                      <a:pt x="336" y="1535"/>
                      <a:pt x="340" y="1531"/>
                    </a:cubicBezTo>
                    <a:close/>
                    <a:moveTo>
                      <a:pt x="871" y="1528"/>
                    </a:moveTo>
                    <a:cubicBezTo>
                      <a:pt x="905" y="1489"/>
                      <a:pt x="953" y="1466"/>
                      <a:pt x="1005" y="1466"/>
                    </a:cubicBezTo>
                    <a:cubicBezTo>
                      <a:pt x="1057" y="1466"/>
                      <a:pt x="1105" y="1489"/>
                      <a:pt x="1139" y="1528"/>
                    </a:cubicBezTo>
                    <a:cubicBezTo>
                      <a:pt x="1147" y="1538"/>
                      <a:pt x="1160" y="1539"/>
                      <a:pt x="1170" y="1531"/>
                    </a:cubicBezTo>
                    <a:cubicBezTo>
                      <a:pt x="1179" y="1523"/>
                      <a:pt x="1180" y="1509"/>
                      <a:pt x="1172" y="1500"/>
                    </a:cubicBezTo>
                    <a:cubicBezTo>
                      <a:pt x="1131" y="1451"/>
                      <a:pt x="1070" y="1422"/>
                      <a:pt x="1005" y="1422"/>
                    </a:cubicBezTo>
                    <a:cubicBezTo>
                      <a:pt x="940" y="1422"/>
                      <a:pt x="879" y="1451"/>
                      <a:pt x="838" y="1500"/>
                    </a:cubicBezTo>
                    <a:cubicBezTo>
                      <a:pt x="830" y="1509"/>
                      <a:pt x="831" y="1523"/>
                      <a:pt x="840" y="1531"/>
                    </a:cubicBezTo>
                    <a:cubicBezTo>
                      <a:pt x="844" y="1535"/>
                      <a:pt x="849" y="1536"/>
                      <a:pt x="854" y="1536"/>
                    </a:cubicBezTo>
                    <a:cubicBezTo>
                      <a:pt x="861" y="1536"/>
                      <a:pt x="867" y="1534"/>
                      <a:pt x="871" y="1528"/>
                    </a:cubicBezTo>
                    <a:close/>
                    <a:moveTo>
                      <a:pt x="755" y="1531"/>
                    </a:moveTo>
                    <a:cubicBezTo>
                      <a:pt x="764" y="1523"/>
                      <a:pt x="766" y="1509"/>
                      <a:pt x="758" y="1500"/>
                    </a:cubicBezTo>
                    <a:cubicBezTo>
                      <a:pt x="716" y="1451"/>
                      <a:pt x="655" y="1422"/>
                      <a:pt x="590" y="1422"/>
                    </a:cubicBezTo>
                    <a:cubicBezTo>
                      <a:pt x="526" y="1422"/>
                      <a:pt x="464" y="1451"/>
                      <a:pt x="423" y="1500"/>
                    </a:cubicBezTo>
                    <a:cubicBezTo>
                      <a:pt x="415" y="1509"/>
                      <a:pt x="416" y="1523"/>
                      <a:pt x="425" y="1531"/>
                    </a:cubicBezTo>
                    <a:cubicBezTo>
                      <a:pt x="435" y="1539"/>
                      <a:pt x="449" y="1538"/>
                      <a:pt x="456" y="1528"/>
                    </a:cubicBezTo>
                    <a:cubicBezTo>
                      <a:pt x="490" y="1489"/>
                      <a:pt x="539" y="1466"/>
                      <a:pt x="590" y="1466"/>
                    </a:cubicBezTo>
                    <a:cubicBezTo>
                      <a:pt x="642" y="1466"/>
                      <a:pt x="691" y="1489"/>
                      <a:pt x="724" y="1528"/>
                    </a:cubicBezTo>
                    <a:cubicBezTo>
                      <a:pt x="728" y="1534"/>
                      <a:pt x="735" y="1536"/>
                      <a:pt x="741" y="1536"/>
                    </a:cubicBezTo>
                    <a:cubicBezTo>
                      <a:pt x="746" y="1536"/>
                      <a:pt x="751" y="1535"/>
                      <a:pt x="755" y="1531"/>
                    </a:cubicBezTo>
                    <a:close/>
                    <a:moveTo>
                      <a:pt x="1286" y="1528"/>
                    </a:moveTo>
                    <a:cubicBezTo>
                      <a:pt x="1319" y="1489"/>
                      <a:pt x="1368" y="1466"/>
                      <a:pt x="1420" y="1466"/>
                    </a:cubicBezTo>
                    <a:cubicBezTo>
                      <a:pt x="1471" y="1466"/>
                      <a:pt x="1520" y="1489"/>
                      <a:pt x="1554" y="1528"/>
                    </a:cubicBezTo>
                    <a:cubicBezTo>
                      <a:pt x="1561" y="1538"/>
                      <a:pt x="1575" y="1539"/>
                      <a:pt x="1585" y="1531"/>
                    </a:cubicBezTo>
                    <a:cubicBezTo>
                      <a:pt x="1594" y="1523"/>
                      <a:pt x="1595" y="1509"/>
                      <a:pt x="1587" y="1500"/>
                    </a:cubicBezTo>
                    <a:cubicBezTo>
                      <a:pt x="1546" y="1451"/>
                      <a:pt x="1484" y="1422"/>
                      <a:pt x="1420" y="1422"/>
                    </a:cubicBezTo>
                    <a:cubicBezTo>
                      <a:pt x="1355" y="1422"/>
                      <a:pt x="1294" y="1451"/>
                      <a:pt x="1252" y="1500"/>
                    </a:cubicBezTo>
                    <a:cubicBezTo>
                      <a:pt x="1244" y="1509"/>
                      <a:pt x="1246" y="1523"/>
                      <a:pt x="1255" y="1531"/>
                    </a:cubicBezTo>
                    <a:cubicBezTo>
                      <a:pt x="1259" y="1535"/>
                      <a:pt x="1264" y="1536"/>
                      <a:pt x="1269" y="1536"/>
                    </a:cubicBezTo>
                    <a:cubicBezTo>
                      <a:pt x="1275" y="1536"/>
                      <a:pt x="1282" y="1534"/>
                      <a:pt x="1286" y="1528"/>
                    </a:cubicBezTo>
                    <a:close/>
                    <a:moveTo>
                      <a:pt x="1999" y="1142"/>
                    </a:moveTo>
                    <a:cubicBezTo>
                      <a:pt x="2009" y="1134"/>
                      <a:pt x="2010" y="1120"/>
                      <a:pt x="2002" y="1111"/>
                    </a:cubicBezTo>
                    <a:cubicBezTo>
                      <a:pt x="1960" y="1062"/>
                      <a:pt x="1899" y="1033"/>
                      <a:pt x="1835" y="1033"/>
                    </a:cubicBezTo>
                    <a:cubicBezTo>
                      <a:pt x="1770" y="1033"/>
                      <a:pt x="1709" y="1062"/>
                      <a:pt x="1667" y="1111"/>
                    </a:cubicBezTo>
                    <a:cubicBezTo>
                      <a:pt x="1659" y="1120"/>
                      <a:pt x="1660" y="1134"/>
                      <a:pt x="1670" y="1142"/>
                    </a:cubicBezTo>
                    <a:cubicBezTo>
                      <a:pt x="1679" y="1150"/>
                      <a:pt x="1693" y="1149"/>
                      <a:pt x="1701" y="1139"/>
                    </a:cubicBezTo>
                    <a:cubicBezTo>
                      <a:pt x="1734" y="1100"/>
                      <a:pt x="1783" y="1077"/>
                      <a:pt x="1835" y="1077"/>
                    </a:cubicBezTo>
                    <a:cubicBezTo>
                      <a:pt x="1886" y="1077"/>
                      <a:pt x="1935" y="1100"/>
                      <a:pt x="1968" y="1139"/>
                    </a:cubicBezTo>
                    <a:cubicBezTo>
                      <a:pt x="1973" y="1145"/>
                      <a:pt x="1979" y="1147"/>
                      <a:pt x="1985" y="1147"/>
                    </a:cubicBezTo>
                    <a:cubicBezTo>
                      <a:pt x="1990" y="1147"/>
                      <a:pt x="1995" y="1146"/>
                      <a:pt x="1999" y="1142"/>
                    </a:cubicBezTo>
                    <a:close/>
                    <a:moveTo>
                      <a:pt x="340" y="1142"/>
                    </a:moveTo>
                    <a:cubicBezTo>
                      <a:pt x="350" y="1134"/>
                      <a:pt x="351" y="1120"/>
                      <a:pt x="343" y="1111"/>
                    </a:cubicBezTo>
                    <a:cubicBezTo>
                      <a:pt x="301" y="1062"/>
                      <a:pt x="240" y="1033"/>
                      <a:pt x="175" y="1033"/>
                    </a:cubicBezTo>
                    <a:cubicBezTo>
                      <a:pt x="111" y="1033"/>
                      <a:pt x="50" y="1062"/>
                      <a:pt x="8" y="1111"/>
                    </a:cubicBezTo>
                    <a:cubicBezTo>
                      <a:pt x="0" y="1120"/>
                      <a:pt x="1" y="1134"/>
                      <a:pt x="11" y="1142"/>
                    </a:cubicBezTo>
                    <a:cubicBezTo>
                      <a:pt x="20" y="1150"/>
                      <a:pt x="34" y="1149"/>
                      <a:pt x="42" y="1139"/>
                    </a:cubicBezTo>
                    <a:cubicBezTo>
                      <a:pt x="75" y="1100"/>
                      <a:pt x="124" y="1077"/>
                      <a:pt x="175" y="1077"/>
                    </a:cubicBezTo>
                    <a:cubicBezTo>
                      <a:pt x="227" y="1077"/>
                      <a:pt x="276" y="1100"/>
                      <a:pt x="309" y="1139"/>
                    </a:cubicBezTo>
                    <a:cubicBezTo>
                      <a:pt x="314" y="1145"/>
                      <a:pt x="320" y="1147"/>
                      <a:pt x="326" y="1147"/>
                    </a:cubicBezTo>
                    <a:cubicBezTo>
                      <a:pt x="331" y="1147"/>
                      <a:pt x="336" y="1146"/>
                      <a:pt x="340" y="1142"/>
                    </a:cubicBezTo>
                    <a:close/>
                    <a:moveTo>
                      <a:pt x="1170" y="1142"/>
                    </a:moveTo>
                    <a:cubicBezTo>
                      <a:pt x="1179" y="1134"/>
                      <a:pt x="1180" y="1120"/>
                      <a:pt x="1172" y="1111"/>
                    </a:cubicBezTo>
                    <a:cubicBezTo>
                      <a:pt x="1131" y="1062"/>
                      <a:pt x="1070" y="1033"/>
                      <a:pt x="1005" y="1033"/>
                    </a:cubicBezTo>
                    <a:cubicBezTo>
                      <a:pt x="940" y="1033"/>
                      <a:pt x="879" y="1062"/>
                      <a:pt x="838" y="1111"/>
                    </a:cubicBezTo>
                    <a:cubicBezTo>
                      <a:pt x="830" y="1120"/>
                      <a:pt x="831" y="1134"/>
                      <a:pt x="840" y="1142"/>
                    </a:cubicBezTo>
                    <a:cubicBezTo>
                      <a:pt x="850" y="1150"/>
                      <a:pt x="863" y="1149"/>
                      <a:pt x="871" y="1139"/>
                    </a:cubicBezTo>
                    <a:cubicBezTo>
                      <a:pt x="905" y="1100"/>
                      <a:pt x="953" y="1077"/>
                      <a:pt x="1005" y="1077"/>
                    </a:cubicBezTo>
                    <a:cubicBezTo>
                      <a:pt x="1057" y="1077"/>
                      <a:pt x="1105" y="1100"/>
                      <a:pt x="1139" y="1139"/>
                    </a:cubicBezTo>
                    <a:cubicBezTo>
                      <a:pt x="1143" y="1145"/>
                      <a:pt x="1149" y="1147"/>
                      <a:pt x="1156" y="1147"/>
                    </a:cubicBezTo>
                    <a:cubicBezTo>
                      <a:pt x="1161" y="1147"/>
                      <a:pt x="1166" y="1146"/>
                      <a:pt x="1170" y="1142"/>
                    </a:cubicBezTo>
                    <a:close/>
                    <a:moveTo>
                      <a:pt x="755" y="1142"/>
                    </a:moveTo>
                    <a:cubicBezTo>
                      <a:pt x="764" y="1134"/>
                      <a:pt x="766" y="1120"/>
                      <a:pt x="758" y="1111"/>
                    </a:cubicBezTo>
                    <a:cubicBezTo>
                      <a:pt x="716" y="1062"/>
                      <a:pt x="655" y="1033"/>
                      <a:pt x="590" y="1033"/>
                    </a:cubicBezTo>
                    <a:cubicBezTo>
                      <a:pt x="526" y="1033"/>
                      <a:pt x="464" y="1062"/>
                      <a:pt x="423" y="1111"/>
                    </a:cubicBezTo>
                    <a:cubicBezTo>
                      <a:pt x="415" y="1120"/>
                      <a:pt x="416" y="1134"/>
                      <a:pt x="425" y="1142"/>
                    </a:cubicBezTo>
                    <a:cubicBezTo>
                      <a:pt x="435" y="1150"/>
                      <a:pt x="449" y="1149"/>
                      <a:pt x="456" y="1139"/>
                    </a:cubicBezTo>
                    <a:cubicBezTo>
                      <a:pt x="490" y="1100"/>
                      <a:pt x="539" y="1077"/>
                      <a:pt x="590" y="1077"/>
                    </a:cubicBezTo>
                    <a:cubicBezTo>
                      <a:pt x="642" y="1077"/>
                      <a:pt x="691" y="1100"/>
                      <a:pt x="724" y="1139"/>
                    </a:cubicBezTo>
                    <a:cubicBezTo>
                      <a:pt x="728" y="1145"/>
                      <a:pt x="735" y="1147"/>
                      <a:pt x="741" y="1147"/>
                    </a:cubicBezTo>
                    <a:cubicBezTo>
                      <a:pt x="746" y="1147"/>
                      <a:pt x="751" y="1146"/>
                      <a:pt x="755" y="1142"/>
                    </a:cubicBezTo>
                    <a:close/>
                    <a:moveTo>
                      <a:pt x="1585" y="1142"/>
                    </a:moveTo>
                    <a:cubicBezTo>
                      <a:pt x="1594" y="1134"/>
                      <a:pt x="1595" y="1120"/>
                      <a:pt x="1587" y="1111"/>
                    </a:cubicBezTo>
                    <a:cubicBezTo>
                      <a:pt x="1546" y="1062"/>
                      <a:pt x="1485" y="1033"/>
                      <a:pt x="1420" y="1033"/>
                    </a:cubicBezTo>
                    <a:cubicBezTo>
                      <a:pt x="1355" y="1033"/>
                      <a:pt x="1294" y="1062"/>
                      <a:pt x="1252" y="1111"/>
                    </a:cubicBezTo>
                    <a:cubicBezTo>
                      <a:pt x="1244" y="1120"/>
                      <a:pt x="1246" y="1134"/>
                      <a:pt x="1255" y="1142"/>
                    </a:cubicBezTo>
                    <a:cubicBezTo>
                      <a:pt x="1264" y="1150"/>
                      <a:pt x="1278" y="1149"/>
                      <a:pt x="1286" y="1139"/>
                    </a:cubicBezTo>
                    <a:cubicBezTo>
                      <a:pt x="1319" y="1100"/>
                      <a:pt x="1368" y="1077"/>
                      <a:pt x="1420" y="1077"/>
                    </a:cubicBezTo>
                    <a:cubicBezTo>
                      <a:pt x="1471" y="1077"/>
                      <a:pt x="1520" y="1100"/>
                      <a:pt x="1554" y="1139"/>
                    </a:cubicBezTo>
                    <a:cubicBezTo>
                      <a:pt x="1558" y="1145"/>
                      <a:pt x="1564" y="1147"/>
                      <a:pt x="1570" y="1147"/>
                    </a:cubicBezTo>
                    <a:cubicBezTo>
                      <a:pt x="1575" y="1147"/>
                      <a:pt x="1580" y="1146"/>
                      <a:pt x="1585" y="1142"/>
                    </a:cubicBezTo>
                    <a:close/>
                    <a:moveTo>
                      <a:pt x="1500" y="596"/>
                    </a:moveTo>
                    <a:cubicBezTo>
                      <a:pt x="1500" y="22"/>
                      <a:pt x="1500" y="22"/>
                      <a:pt x="1500" y="22"/>
                    </a:cubicBezTo>
                    <a:cubicBezTo>
                      <a:pt x="1500" y="10"/>
                      <a:pt x="1490" y="0"/>
                      <a:pt x="1478" y="0"/>
                    </a:cubicBezTo>
                    <a:cubicBezTo>
                      <a:pt x="532" y="0"/>
                      <a:pt x="532" y="0"/>
                      <a:pt x="532" y="0"/>
                    </a:cubicBezTo>
                    <a:cubicBezTo>
                      <a:pt x="520" y="0"/>
                      <a:pt x="510" y="10"/>
                      <a:pt x="510" y="22"/>
                    </a:cubicBezTo>
                    <a:cubicBezTo>
                      <a:pt x="510" y="596"/>
                      <a:pt x="510" y="596"/>
                      <a:pt x="510" y="596"/>
                    </a:cubicBezTo>
                    <a:cubicBezTo>
                      <a:pt x="510" y="609"/>
                      <a:pt x="520" y="618"/>
                      <a:pt x="532" y="618"/>
                    </a:cubicBezTo>
                    <a:cubicBezTo>
                      <a:pt x="1478" y="618"/>
                      <a:pt x="1478" y="618"/>
                      <a:pt x="1478" y="618"/>
                    </a:cubicBezTo>
                    <a:cubicBezTo>
                      <a:pt x="1490" y="618"/>
                      <a:pt x="1500" y="609"/>
                      <a:pt x="1500" y="596"/>
                    </a:cubicBezTo>
                    <a:close/>
                    <a:moveTo>
                      <a:pt x="554" y="44"/>
                    </a:moveTo>
                    <a:cubicBezTo>
                      <a:pt x="1456" y="44"/>
                      <a:pt x="1456" y="44"/>
                      <a:pt x="1456" y="44"/>
                    </a:cubicBezTo>
                    <a:cubicBezTo>
                      <a:pt x="1456" y="574"/>
                      <a:pt x="1456" y="574"/>
                      <a:pt x="1456" y="574"/>
                    </a:cubicBezTo>
                    <a:cubicBezTo>
                      <a:pt x="554" y="574"/>
                      <a:pt x="554" y="574"/>
                      <a:pt x="554" y="574"/>
                    </a:cubicBezTo>
                    <a:lnTo>
                      <a:pt x="554" y="44"/>
                    </a:lnTo>
                    <a:close/>
                  </a:path>
                </a:pathLst>
              </a:custGeom>
              <a:solidFill>
                <a:srgbClr val="FFB45A"/>
              </a:solidFill>
              <a:ln w="9525" cap="rnd" cmpd="sng" algn="ctr">
                <a:no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2" name="Freeform 41">
                <a:extLst>
                  <a:ext uri="{FF2B5EF4-FFF2-40B4-BE49-F238E27FC236}">
                    <a16:creationId xmlns:a16="http://schemas.microsoft.com/office/drawing/2014/main" id="{D6078FFA-8F8C-4A72-858A-E911AAC5F6EA}"/>
                  </a:ext>
                </a:extLst>
              </p:cNvPr>
              <p:cNvSpPr>
                <a:spLocks/>
              </p:cNvSpPr>
              <p:nvPr/>
            </p:nvSpPr>
            <p:spPr bwMode="auto">
              <a:xfrm>
                <a:off x="5801107" y="2926080"/>
                <a:ext cx="588264" cy="320802"/>
              </a:xfrm>
              <a:custGeom>
                <a:avLst/>
                <a:gdLst>
                  <a:gd name="T0" fmla="*/ 814 w 824"/>
                  <a:gd name="T1" fmla="*/ 0 h 449"/>
                  <a:gd name="T2" fmla="*/ 10 w 824"/>
                  <a:gd name="T3" fmla="*/ 0 h 449"/>
                  <a:gd name="T4" fmla="*/ 0 w 824"/>
                  <a:gd name="T5" fmla="*/ 10 h 449"/>
                  <a:gd name="T6" fmla="*/ 0 w 824"/>
                  <a:gd name="T7" fmla="*/ 439 h 449"/>
                  <a:gd name="T8" fmla="*/ 10 w 824"/>
                  <a:gd name="T9" fmla="*/ 449 h 449"/>
                  <a:gd name="T10" fmla="*/ 814 w 824"/>
                  <a:gd name="T11" fmla="*/ 449 h 449"/>
                  <a:gd name="T12" fmla="*/ 824 w 824"/>
                  <a:gd name="T13" fmla="*/ 439 h 449"/>
                  <a:gd name="T14" fmla="*/ 824 w 824"/>
                  <a:gd name="T15" fmla="*/ 10 h 449"/>
                  <a:gd name="T16" fmla="*/ 814 w 824"/>
                  <a:gd name="T1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4" h="449">
                    <a:moveTo>
                      <a:pt x="814" y="0"/>
                    </a:moveTo>
                    <a:cubicBezTo>
                      <a:pt x="10" y="0"/>
                      <a:pt x="10" y="0"/>
                      <a:pt x="10" y="0"/>
                    </a:cubicBezTo>
                    <a:cubicBezTo>
                      <a:pt x="4" y="0"/>
                      <a:pt x="0" y="4"/>
                      <a:pt x="0" y="10"/>
                    </a:cubicBezTo>
                    <a:cubicBezTo>
                      <a:pt x="0" y="439"/>
                      <a:pt x="0" y="439"/>
                      <a:pt x="0" y="439"/>
                    </a:cubicBezTo>
                    <a:cubicBezTo>
                      <a:pt x="0" y="444"/>
                      <a:pt x="4" y="449"/>
                      <a:pt x="10" y="449"/>
                    </a:cubicBezTo>
                    <a:cubicBezTo>
                      <a:pt x="814" y="449"/>
                      <a:pt x="814" y="449"/>
                      <a:pt x="814" y="449"/>
                    </a:cubicBezTo>
                    <a:cubicBezTo>
                      <a:pt x="820" y="449"/>
                      <a:pt x="824" y="444"/>
                      <a:pt x="824" y="439"/>
                    </a:cubicBezTo>
                    <a:cubicBezTo>
                      <a:pt x="824" y="10"/>
                      <a:pt x="824" y="10"/>
                      <a:pt x="824" y="10"/>
                    </a:cubicBezTo>
                    <a:cubicBezTo>
                      <a:pt x="824" y="4"/>
                      <a:pt x="820" y="0"/>
                      <a:pt x="814" y="0"/>
                    </a:cubicBezTo>
                    <a:close/>
                  </a:path>
                </a:pathLst>
              </a:custGeom>
              <a:solidFill>
                <a:srgbClr val="FFB45A"/>
              </a:solidFill>
              <a:ln w="9525" cap="rnd" cmpd="sng" algn="ctr">
                <a:no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grpSp>
        <p:nvGrpSpPr>
          <p:cNvPr id="23" name="Group 22"/>
          <p:cNvGrpSpPr>
            <a:grpSpLocks noChangeAspect="1"/>
          </p:cNvGrpSpPr>
          <p:nvPr/>
        </p:nvGrpSpPr>
        <p:grpSpPr>
          <a:xfrm>
            <a:off x="368288" y="3179413"/>
            <a:ext cx="365760" cy="365760"/>
            <a:chOff x="5730875" y="3063875"/>
            <a:chExt cx="730250" cy="730250"/>
          </a:xfrm>
        </p:grpSpPr>
        <p:sp>
          <p:nvSpPr>
            <p:cNvPr id="24" name="AutoShape 3"/>
            <p:cNvSpPr>
              <a:spLocks noChangeAspect="1" noChangeArrowheads="1" noTextEdit="1"/>
            </p:cNvSpPr>
            <p:nvPr/>
          </p:nvSpPr>
          <p:spPr bwMode="auto">
            <a:xfrm>
              <a:off x="5730875" y="3063875"/>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4"/>
            <p:cNvSpPr>
              <a:spLocks/>
            </p:cNvSpPr>
            <p:nvPr/>
          </p:nvSpPr>
          <p:spPr bwMode="auto">
            <a:xfrm>
              <a:off x="5774197" y="3163888"/>
              <a:ext cx="643609" cy="530958"/>
            </a:xfrm>
            <a:custGeom>
              <a:avLst/>
              <a:gdLst>
                <a:gd name="connsiteX0" fmla="*/ 473301 w 643609"/>
                <a:gd name="connsiteY0" fmla="*/ 220662 h 530958"/>
                <a:gd name="connsiteX1" fmla="*/ 631017 w 643609"/>
                <a:gd name="connsiteY1" fmla="*/ 220662 h 530958"/>
                <a:gd name="connsiteX2" fmla="*/ 633208 w 643609"/>
                <a:gd name="connsiteY2" fmla="*/ 227220 h 530958"/>
                <a:gd name="connsiteX3" fmla="*/ 359395 w 643609"/>
                <a:gd name="connsiteY3" fmla="*/ 530355 h 530958"/>
                <a:gd name="connsiteX4" fmla="*/ 355014 w 643609"/>
                <a:gd name="connsiteY4" fmla="*/ 528897 h 530958"/>
                <a:gd name="connsiteX5" fmla="*/ 469650 w 643609"/>
                <a:gd name="connsiteY5" fmla="*/ 223577 h 530958"/>
                <a:gd name="connsiteX6" fmla="*/ 473301 w 643609"/>
                <a:gd name="connsiteY6" fmla="*/ 220662 h 530958"/>
                <a:gd name="connsiteX7" fmla="*/ 212144 w 643609"/>
                <a:gd name="connsiteY7" fmla="*/ 220662 h 530958"/>
                <a:gd name="connsiteX8" fmla="*/ 426822 w 643609"/>
                <a:gd name="connsiteY8" fmla="*/ 220662 h 530958"/>
                <a:gd name="connsiteX9" fmla="*/ 429021 w 643609"/>
                <a:gd name="connsiteY9" fmla="*/ 222858 h 530958"/>
                <a:gd name="connsiteX10" fmla="*/ 327909 w 643609"/>
                <a:gd name="connsiteY10" fmla="*/ 525834 h 530958"/>
                <a:gd name="connsiteX11" fmla="*/ 317651 w 643609"/>
                <a:gd name="connsiteY11" fmla="*/ 525834 h 530958"/>
                <a:gd name="connsiteX12" fmla="*/ 210678 w 643609"/>
                <a:gd name="connsiteY12" fmla="*/ 222858 h 530958"/>
                <a:gd name="connsiteX13" fmla="*/ 212144 w 643609"/>
                <a:gd name="connsiteY13" fmla="*/ 220662 h 530958"/>
                <a:gd name="connsiteX14" fmla="*/ 7227 w 643609"/>
                <a:gd name="connsiteY14" fmla="*/ 220662 h 530958"/>
                <a:gd name="connsiteX15" fmla="*/ 165885 w 643609"/>
                <a:gd name="connsiteY15" fmla="*/ 220662 h 530958"/>
                <a:gd name="connsiteX16" fmla="*/ 167347 w 643609"/>
                <a:gd name="connsiteY16" fmla="*/ 221391 h 530958"/>
                <a:gd name="connsiteX17" fmla="*/ 290910 w 643609"/>
                <a:gd name="connsiteY17" fmla="*/ 526583 h 530958"/>
                <a:gd name="connsiteX18" fmla="*/ 286523 w 643609"/>
                <a:gd name="connsiteY18" fmla="*/ 528768 h 530958"/>
                <a:gd name="connsiteX19" fmla="*/ 6496 w 643609"/>
                <a:gd name="connsiteY19" fmla="*/ 223576 h 530958"/>
                <a:gd name="connsiteX20" fmla="*/ 7227 w 643609"/>
                <a:gd name="connsiteY20" fmla="*/ 220662 h 530958"/>
                <a:gd name="connsiteX21" fmla="*/ 98533 w 643609"/>
                <a:gd name="connsiteY21" fmla="*/ 24420 h 530958"/>
                <a:gd name="connsiteX22" fmla="*/ 102199 w 643609"/>
                <a:gd name="connsiteY22" fmla="*/ 24420 h 530958"/>
                <a:gd name="connsiteX23" fmla="*/ 152796 w 643609"/>
                <a:gd name="connsiteY23" fmla="*/ 178049 h 530958"/>
                <a:gd name="connsiteX24" fmla="*/ 150596 w 643609"/>
                <a:gd name="connsiteY24" fmla="*/ 180975 h 530958"/>
                <a:gd name="connsiteX25" fmla="*/ 2474 w 643609"/>
                <a:gd name="connsiteY25" fmla="*/ 180975 h 530958"/>
                <a:gd name="connsiteX26" fmla="*/ 274 w 643609"/>
                <a:gd name="connsiteY26" fmla="*/ 178049 h 530958"/>
                <a:gd name="connsiteX27" fmla="*/ 98533 w 643609"/>
                <a:gd name="connsiteY27" fmla="*/ 24420 h 530958"/>
                <a:gd name="connsiteX28" fmla="*/ 541647 w 643609"/>
                <a:gd name="connsiteY28" fmla="*/ 22957 h 530958"/>
                <a:gd name="connsiteX29" fmla="*/ 544573 w 643609"/>
                <a:gd name="connsiteY29" fmla="*/ 22957 h 530958"/>
                <a:gd name="connsiteX30" fmla="*/ 643335 w 643609"/>
                <a:gd name="connsiteY30" fmla="*/ 178049 h 530958"/>
                <a:gd name="connsiteX31" fmla="*/ 641140 w 643609"/>
                <a:gd name="connsiteY31" fmla="*/ 180975 h 530958"/>
                <a:gd name="connsiteX32" fmla="*/ 488243 w 643609"/>
                <a:gd name="connsiteY32" fmla="*/ 180975 h 530958"/>
                <a:gd name="connsiteX33" fmla="*/ 486048 w 643609"/>
                <a:gd name="connsiteY33" fmla="*/ 178049 h 530958"/>
                <a:gd name="connsiteX34" fmla="*/ 541647 w 643609"/>
                <a:gd name="connsiteY34" fmla="*/ 22957 h 530958"/>
                <a:gd name="connsiteX35" fmla="*/ 320523 w 643609"/>
                <a:gd name="connsiteY35" fmla="*/ 19662 h 530958"/>
                <a:gd name="connsiteX36" fmla="*/ 322725 w 643609"/>
                <a:gd name="connsiteY36" fmla="*/ 19662 h 530958"/>
                <a:gd name="connsiteX37" fmla="*/ 421082 w 643609"/>
                <a:gd name="connsiteY37" fmla="*/ 178042 h 530958"/>
                <a:gd name="connsiteX38" fmla="*/ 418880 w 643609"/>
                <a:gd name="connsiteY38" fmla="*/ 180975 h 530958"/>
                <a:gd name="connsiteX39" fmla="*/ 219230 w 643609"/>
                <a:gd name="connsiteY39" fmla="*/ 180975 h 530958"/>
                <a:gd name="connsiteX40" fmla="*/ 217762 w 643609"/>
                <a:gd name="connsiteY40" fmla="*/ 178042 h 530958"/>
                <a:gd name="connsiteX41" fmla="*/ 320523 w 643609"/>
                <a:gd name="connsiteY41" fmla="*/ 19662 h 530958"/>
                <a:gd name="connsiteX42" fmla="*/ 360513 w 643609"/>
                <a:gd name="connsiteY42" fmla="*/ 0 h 530958"/>
                <a:gd name="connsiteX43" fmla="*/ 506933 w 643609"/>
                <a:gd name="connsiteY43" fmla="*/ 0 h 530958"/>
                <a:gd name="connsiteX44" fmla="*/ 508397 w 643609"/>
                <a:gd name="connsiteY44" fmla="*/ 1460 h 530958"/>
                <a:gd name="connsiteX45" fmla="*/ 454954 w 643609"/>
                <a:gd name="connsiteY45" fmla="*/ 151799 h 530958"/>
                <a:gd name="connsiteX46" fmla="*/ 451293 w 643609"/>
                <a:gd name="connsiteY46" fmla="*/ 151799 h 530958"/>
                <a:gd name="connsiteX47" fmla="*/ 358316 w 643609"/>
                <a:gd name="connsiteY47" fmla="*/ 2919 h 530958"/>
                <a:gd name="connsiteX48" fmla="*/ 360513 w 643609"/>
                <a:gd name="connsiteY48" fmla="*/ 0 h 530958"/>
                <a:gd name="connsiteX49" fmla="*/ 137529 w 643609"/>
                <a:gd name="connsiteY49" fmla="*/ 0 h 530958"/>
                <a:gd name="connsiteX50" fmla="*/ 283828 w 643609"/>
                <a:gd name="connsiteY50" fmla="*/ 0 h 530958"/>
                <a:gd name="connsiteX51" fmla="*/ 284560 w 643609"/>
                <a:gd name="connsiteY51" fmla="*/ 2917 h 530958"/>
                <a:gd name="connsiteX52" fmla="*/ 188734 w 643609"/>
                <a:gd name="connsiteY52" fmla="*/ 151671 h 530958"/>
                <a:gd name="connsiteX53" fmla="*/ 185076 w 643609"/>
                <a:gd name="connsiteY53" fmla="*/ 151671 h 530958"/>
                <a:gd name="connsiteX54" fmla="*/ 136066 w 643609"/>
                <a:gd name="connsiteY54" fmla="*/ 1458 h 530958"/>
                <a:gd name="connsiteX55" fmla="*/ 137529 w 643609"/>
                <a:gd name="connsiteY55" fmla="*/ 0 h 53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43609" h="530958">
                  <a:moveTo>
                    <a:pt x="473301" y="220662"/>
                  </a:moveTo>
                  <a:cubicBezTo>
                    <a:pt x="473301" y="220662"/>
                    <a:pt x="473301" y="220662"/>
                    <a:pt x="631017" y="220662"/>
                  </a:cubicBezTo>
                  <a:cubicBezTo>
                    <a:pt x="633938" y="220662"/>
                    <a:pt x="636128" y="224306"/>
                    <a:pt x="633208" y="227220"/>
                  </a:cubicBezTo>
                  <a:cubicBezTo>
                    <a:pt x="633208" y="227220"/>
                    <a:pt x="633208" y="227220"/>
                    <a:pt x="359395" y="530355"/>
                  </a:cubicBezTo>
                  <a:cubicBezTo>
                    <a:pt x="357204" y="531812"/>
                    <a:pt x="353553" y="530355"/>
                    <a:pt x="355014" y="528897"/>
                  </a:cubicBezTo>
                  <a:cubicBezTo>
                    <a:pt x="355014" y="528897"/>
                    <a:pt x="355014" y="528897"/>
                    <a:pt x="469650" y="223577"/>
                  </a:cubicBezTo>
                  <a:cubicBezTo>
                    <a:pt x="471110" y="221391"/>
                    <a:pt x="471840" y="220662"/>
                    <a:pt x="473301" y="220662"/>
                  </a:cubicBezTo>
                  <a:close/>
                  <a:moveTo>
                    <a:pt x="212144" y="220662"/>
                  </a:moveTo>
                  <a:cubicBezTo>
                    <a:pt x="212144" y="220662"/>
                    <a:pt x="212144" y="220662"/>
                    <a:pt x="426822" y="220662"/>
                  </a:cubicBezTo>
                  <a:cubicBezTo>
                    <a:pt x="429021" y="220662"/>
                    <a:pt x="429753" y="221394"/>
                    <a:pt x="429021" y="222858"/>
                  </a:cubicBezTo>
                  <a:cubicBezTo>
                    <a:pt x="429021" y="222858"/>
                    <a:pt x="429021" y="222858"/>
                    <a:pt x="327909" y="525834"/>
                  </a:cubicBezTo>
                  <a:cubicBezTo>
                    <a:pt x="326444" y="530225"/>
                    <a:pt x="319117" y="530225"/>
                    <a:pt x="317651" y="525834"/>
                  </a:cubicBezTo>
                  <a:cubicBezTo>
                    <a:pt x="317651" y="525834"/>
                    <a:pt x="317651" y="525834"/>
                    <a:pt x="210678" y="222858"/>
                  </a:cubicBezTo>
                  <a:cubicBezTo>
                    <a:pt x="210678" y="221394"/>
                    <a:pt x="211411" y="220662"/>
                    <a:pt x="212144" y="220662"/>
                  </a:cubicBezTo>
                  <a:close/>
                  <a:moveTo>
                    <a:pt x="7227" y="220662"/>
                  </a:moveTo>
                  <a:cubicBezTo>
                    <a:pt x="7227" y="220662"/>
                    <a:pt x="7227" y="220662"/>
                    <a:pt x="165885" y="220662"/>
                  </a:cubicBezTo>
                  <a:cubicBezTo>
                    <a:pt x="166616" y="220662"/>
                    <a:pt x="166616" y="220662"/>
                    <a:pt x="167347" y="221391"/>
                  </a:cubicBezTo>
                  <a:cubicBezTo>
                    <a:pt x="167347" y="221391"/>
                    <a:pt x="167347" y="221391"/>
                    <a:pt x="290910" y="526583"/>
                  </a:cubicBezTo>
                  <a:cubicBezTo>
                    <a:pt x="291641" y="528768"/>
                    <a:pt x="287986" y="530225"/>
                    <a:pt x="286523" y="528768"/>
                  </a:cubicBezTo>
                  <a:cubicBezTo>
                    <a:pt x="286523" y="528768"/>
                    <a:pt x="286523" y="528768"/>
                    <a:pt x="6496" y="223576"/>
                  </a:cubicBezTo>
                  <a:cubicBezTo>
                    <a:pt x="4303" y="222847"/>
                    <a:pt x="5765" y="220662"/>
                    <a:pt x="7227" y="220662"/>
                  </a:cubicBezTo>
                  <a:close/>
                  <a:moveTo>
                    <a:pt x="98533" y="24420"/>
                  </a:moveTo>
                  <a:cubicBezTo>
                    <a:pt x="99266" y="22225"/>
                    <a:pt x="101466" y="22225"/>
                    <a:pt x="102199" y="24420"/>
                  </a:cubicBezTo>
                  <a:cubicBezTo>
                    <a:pt x="102199" y="24420"/>
                    <a:pt x="102199" y="24420"/>
                    <a:pt x="152796" y="178049"/>
                  </a:cubicBezTo>
                  <a:cubicBezTo>
                    <a:pt x="153529" y="180244"/>
                    <a:pt x="152796" y="180975"/>
                    <a:pt x="150596" y="180975"/>
                  </a:cubicBezTo>
                  <a:cubicBezTo>
                    <a:pt x="150596" y="180975"/>
                    <a:pt x="150596" y="180975"/>
                    <a:pt x="2474" y="180975"/>
                  </a:cubicBezTo>
                  <a:cubicBezTo>
                    <a:pt x="274" y="180975"/>
                    <a:pt x="-459" y="179512"/>
                    <a:pt x="274" y="178049"/>
                  </a:cubicBezTo>
                  <a:cubicBezTo>
                    <a:pt x="274" y="178049"/>
                    <a:pt x="274" y="178049"/>
                    <a:pt x="98533" y="24420"/>
                  </a:cubicBezTo>
                  <a:close/>
                  <a:moveTo>
                    <a:pt x="541647" y="22957"/>
                  </a:moveTo>
                  <a:cubicBezTo>
                    <a:pt x="541647" y="22225"/>
                    <a:pt x="544573" y="22225"/>
                    <a:pt x="544573" y="22957"/>
                  </a:cubicBezTo>
                  <a:cubicBezTo>
                    <a:pt x="544573" y="22957"/>
                    <a:pt x="544573" y="22957"/>
                    <a:pt x="643335" y="178049"/>
                  </a:cubicBezTo>
                  <a:cubicBezTo>
                    <a:pt x="644066" y="179512"/>
                    <a:pt x="643335" y="180975"/>
                    <a:pt x="641140" y="180975"/>
                  </a:cubicBezTo>
                  <a:cubicBezTo>
                    <a:pt x="641140" y="180975"/>
                    <a:pt x="641140" y="180975"/>
                    <a:pt x="488243" y="180975"/>
                  </a:cubicBezTo>
                  <a:cubicBezTo>
                    <a:pt x="486048" y="180975"/>
                    <a:pt x="485316" y="179512"/>
                    <a:pt x="486048" y="178049"/>
                  </a:cubicBezTo>
                  <a:cubicBezTo>
                    <a:pt x="486048" y="178049"/>
                    <a:pt x="486048" y="178049"/>
                    <a:pt x="541647" y="22957"/>
                  </a:cubicBezTo>
                  <a:close/>
                  <a:moveTo>
                    <a:pt x="320523" y="19662"/>
                  </a:moveTo>
                  <a:cubicBezTo>
                    <a:pt x="321257" y="17462"/>
                    <a:pt x="321991" y="17462"/>
                    <a:pt x="322725" y="19662"/>
                  </a:cubicBezTo>
                  <a:cubicBezTo>
                    <a:pt x="322725" y="19662"/>
                    <a:pt x="322725" y="19662"/>
                    <a:pt x="421082" y="178042"/>
                  </a:cubicBezTo>
                  <a:cubicBezTo>
                    <a:pt x="421816" y="179509"/>
                    <a:pt x="421082" y="180975"/>
                    <a:pt x="418880" y="180975"/>
                  </a:cubicBezTo>
                  <a:cubicBezTo>
                    <a:pt x="418880" y="180975"/>
                    <a:pt x="418880" y="180975"/>
                    <a:pt x="219230" y="180975"/>
                  </a:cubicBezTo>
                  <a:cubicBezTo>
                    <a:pt x="217762" y="180975"/>
                    <a:pt x="217028" y="179509"/>
                    <a:pt x="217762" y="178042"/>
                  </a:cubicBezTo>
                  <a:cubicBezTo>
                    <a:pt x="217762" y="178042"/>
                    <a:pt x="217762" y="178042"/>
                    <a:pt x="320523" y="19662"/>
                  </a:cubicBezTo>
                  <a:close/>
                  <a:moveTo>
                    <a:pt x="360513" y="0"/>
                  </a:moveTo>
                  <a:cubicBezTo>
                    <a:pt x="360513" y="0"/>
                    <a:pt x="360513" y="0"/>
                    <a:pt x="506933" y="0"/>
                  </a:cubicBezTo>
                  <a:cubicBezTo>
                    <a:pt x="508397" y="0"/>
                    <a:pt x="509129" y="730"/>
                    <a:pt x="508397" y="1460"/>
                  </a:cubicBezTo>
                  <a:cubicBezTo>
                    <a:pt x="508397" y="1460"/>
                    <a:pt x="508397" y="1460"/>
                    <a:pt x="454954" y="151799"/>
                  </a:cubicBezTo>
                  <a:cubicBezTo>
                    <a:pt x="453489" y="153988"/>
                    <a:pt x="452025" y="153988"/>
                    <a:pt x="451293" y="151799"/>
                  </a:cubicBezTo>
                  <a:cubicBezTo>
                    <a:pt x="451293" y="151799"/>
                    <a:pt x="451293" y="151799"/>
                    <a:pt x="358316" y="2919"/>
                  </a:cubicBezTo>
                  <a:cubicBezTo>
                    <a:pt x="358316" y="730"/>
                    <a:pt x="359780" y="0"/>
                    <a:pt x="360513" y="0"/>
                  </a:cubicBezTo>
                  <a:close/>
                  <a:moveTo>
                    <a:pt x="137529" y="0"/>
                  </a:moveTo>
                  <a:cubicBezTo>
                    <a:pt x="137529" y="0"/>
                    <a:pt x="137529" y="0"/>
                    <a:pt x="283828" y="0"/>
                  </a:cubicBezTo>
                  <a:cubicBezTo>
                    <a:pt x="284560" y="0"/>
                    <a:pt x="285291" y="729"/>
                    <a:pt x="284560" y="2917"/>
                  </a:cubicBezTo>
                  <a:cubicBezTo>
                    <a:pt x="284560" y="2917"/>
                    <a:pt x="284560" y="2917"/>
                    <a:pt x="188734" y="151671"/>
                  </a:cubicBezTo>
                  <a:cubicBezTo>
                    <a:pt x="188002" y="152400"/>
                    <a:pt x="185808" y="152400"/>
                    <a:pt x="185076" y="151671"/>
                  </a:cubicBezTo>
                  <a:cubicBezTo>
                    <a:pt x="185076" y="151671"/>
                    <a:pt x="185076" y="151671"/>
                    <a:pt x="136066" y="1458"/>
                  </a:cubicBezTo>
                  <a:cubicBezTo>
                    <a:pt x="136066" y="729"/>
                    <a:pt x="136798" y="0"/>
                    <a:pt x="137529" y="0"/>
                  </a:cubicBezTo>
                  <a:close/>
                </a:path>
              </a:pathLst>
            </a:custGeom>
            <a:solidFill>
              <a:srgbClr val="00AFF0"/>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sp>
        <p:nvSpPr>
          <p:cNvPr id="16" name="Oval 20">
            <a:extLst>
              <a:ext uri="{FF2B5EF4-FFF2-40B4-BE49-F238E27FC236}">
                <a16:creationId xmlns:a16="http://schemas.microsoft.com/office/drawing/2014/main" id="{8D551C01-199B-4D55-AD73-B17FE3FADCA5}"/>
              </a:ext>
            </a:extLst>
          </p:cNvPr>
          <p:cNvSpPr>
            <a:spLocks noChangeAspect="1" noChangeArrowheads="1"/>
          </p:cNvSpPr>
          <p:nvPr/>
        </p:nvSpPr>
        <p:spPr bwMode="auto">
          <a:xfrm>
            <a:off x="275107" y="267573"/>
            <a:ext cx="230183" cy="230183"/>
          </a:xfrm>
          <a:prstGeom prst="ellipse">
            <a:avLst/>
          </a:prstGeom>
          <a:solidFill>
            <a:srgbClr val="00148C"/>
          </a:solidFill>
          <a:ln>
            <a:noFill/>
          </a:ln>
        </p:spPr>
        <p:txBody>
          <a:bodyPr vert="horz" wrap="square" lIns="0" tIns="0" rIns="0" bIns="0" numCol="1" anchor="ctr" anchorCtr="0" compatLnSpc="1">
            <a:prstTxWarp prst="textNoShape">
              <a:avLst/>
            </a:prstTxWarp>
          </a:bodyPr>
          <a:lstStyle/>
          <a:p>
            <a:pPr algn="ctr"/>
            <a:r>
              <a:rPr lang="cs-CZ" sz="900" b="1" dirty="0">
                <a:solidFill>
                  <a:srgbClr val="FFFFFF">
                    <a:lumMod val="100000"/>
                  </a:srgbClr>
                </a:solidFill>
              </a:rPr>
              <a:t>A</a:t>
            </a:r>
            <a:endParaRPr lang="en-US" sz="900" b="1" dirty="0">
              <a:solidFill>
                <a:srgbClr val="FFFFFF">
                  <a:lumMod val="100000"/>
                </a:srgbClr>
              </a:solidFill>
            </a:endParaRPr>
          </a:p>
        </p:txBody>
      </p:sp>
      <p:sp>
        <p:nvSpPr>
          <p:cNvPr id="4" name="Rectangle 3">
            <a:extLst>
              <a:ext uri="{FF2B5EF4-FFF2-40B4-BE49-F238E27FC236}">
                <a16:creationId xmlns:a16="http://schemas.microsoft.com/office/drawing/2014/main" id="{B00A1410-BE63-4499-AB2C-72AC901EF4BF}"/>
              </a:ext>
            </a:extLst>
          </p:cNvPr>
          <p:cNvSpPr/>
          <p:nvPr/>
        </p:nvSpPr>
        <p:spPr>
          <a:xfrm>
            <a:off x="2421421" y="4479708"/>
            <a:ext cx="4907530" cy="523220"/>
          </a:xfrm>
          <a:prstGeom prst="rect">
            <a:avLst/>
          </a:prstGeom>
        </p:spPr>
        <p:txBody>
          <a:bodyPr wrap="square">
            <a:spAutoFit/>
          </a:bodyPr>
          <a:lstStyle/>
          <a:p>
            <a:pPr lvl="0" defTabSz="685783">
              <a:buSzPct val="100000"/>
              <a:buFont typeface="Trebuchet MS" panose="020B0603020202020204" pitchFamily="34" charset="0"/>
              <a:buChar char="​"/>
            </a:pPr>
            <a:r>
              <a:rPr lang="en-US" sz="1400" b="1" i="1" dirty="0">
                <a:solidFill>
                  <a:srgbClr val="670F31"/>
                </a:solidFill>
                <a:latin typeface="Arial" panose="020B0604020202020204" pitchFamily="34" charset="0"/>
              </a:rPr>
              <a:t>Two tiers of benefit: (</a:t>
            </a:r>
            <a:r>
              <a:rPr lang="en-US" sz="1400" b="1" i="1" dirty="0" err="1">
                <a:solidFill>
                  <a:srgbClr val="670F31"/>
                </a:solidFill>
                <a:latin typeface="Arial" panose="020B0604020202020204" pitchFamily="34" charset="0"/>
              </a:rPr>
              <a:t>i</a:t>
            </a:r>
            <a:r>
              <a:rPr lang="en-US" sz="1400" b="1" i="1" dirty="0">
                <a:solidFill>
                  <a:srgbClr val="670F31"/>
                </a:solidFill>
                <a:latin typeface="Arial" panose="020B0604020202020204" pitchFamily="34" charset="0"/>
              </a:rPr>
              <a:t>) constrained by resources, minimum work levels, etc. and (ii) unconstrained</a:t>
            </a:r>
          </a:p>
        </p:txBody>
      </p:sp>
    </p:spTree>
    <p:extLst>
      <p:ext uri="{BB962C8B-B14F-4D97-AF65-F5344CB8AC3E}">
        <p14:creationId xmlns:p14="http://schemas.microsoft.com/office/powerpoint/2010/main" val="37721979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81671F6-0688-459E-BA92-C96AEF38B4BA}"/>
              </a:ext>
            </a:extLst>
          </p:cNvPr>
          <p:cNvGraphicFramePr>
            <a:graphicFrameLocks noChangeAspect="1"/>
          </p:cNvGraphicFramePr>
          <p:nvPr>
            <p:custDataLst>
              <p:tags r:id="rId2"/>
            </p:custDataLst>
            <p:extLst>
              <p:ext uri="{D42A27DB-BD31-4B8C-83A1-F6EECF244321}">
                <p14:modId xmlns:p14="http://schemas.microsoft.com/office/powerpoint/2010/main" val="39489196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3842" name="think-cell Slide" r:id="rId60" imgW="473" imgH="473" progId="TCLayout.ActiveDocument.1">
                  <p:embed/>
                </p:oleObj>
              </mc:Choice>
              <mc:Fallback>
                <p:oleObj name="think-cell Slide" r:id="rId60" imgW="473" imgH="473" progId="TCLayout.ActiveDocument.1">
                  <p:embed/>
                  <p:pic>
                    <p:nvPicPr>
                      <p:cNvPr id="4" name="Object 3" hidden="1">
                        <a:extLst>
                          <a:ext uri="{FF2B5EF4-FFF2-40B4-BE49-F238E27FC236}">
                            <a16:creationId xmlns:a16="http://schemas.microsoft.com/office/drawing/2014/main" id="{C81671F6-0688-459E-BA92-C96AEF38B4BA}"/>
                          </a:ext>
                        </a:extLst>
                      </p:cNvPr>
                      <p:cNvPicPr/>
                      <p:nvPr/>
                    </p:nvPicPr>
                    <p:blipFill>
                      <a:blip r:embed="rId61"/>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70F35DC3-1FD4-404C-8FC5-7F742845B8A9}"/>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558" name="Freeform: Shape 557">
            <a:extLst>
              <a:ext uri="{FF2B5EF4-FFF2-40B4-BE49-F238E27FC236}">
                <a16:creationId xmlns:a16="http://schemas.microsoft.com/office/drawing/2014/main" id="{438F8650-CA0C-4927-9B3C-C77F4DEA7EA8}"/>
              </a:ext>
            </a:extLst>
          </p:cNvPr>
          <p:cNvSpPr/>
          <p:nvPr/>
        </p:nvSpPr>
        <p:spPr>
          <a:xfrm>
            <a:off x="2482848" y="1888330"/>
            <a:ext cx="974726" cy="1843088"/>
          </a:xfrm>
          <a:custGeom>
            <a:avLst/>
            <a:gdLst>
              <a:gd name="connsiteX0" fmla="*/ 0 w 974726"/>
              <a:gd name="connsiteY0" fmla="*/ 0 h 1843088"/>
              <a:gd name="connsiteX1" fmla="*/ 259534 w 974726"/>
              <a:gd name="connsiteY1" fmla="*/ 0 h 1843088"/>
              <a:gd name="connsiteX2" fmla="*/ 259534 w 974726"/>
              <a:gd name="connsiteY2" fmla="*/ 100150 h 1843088"/>
              <a:gd name="connsiteX3" fmla="*/ 475756 w 974726"/>
              <a:gd name="connsiteY3" fmla="*/ 100150 h 1843088"/>
              <a:gd name="connsiteX4" fmla="*/ 475756 w 974726"/>
              <a:gd name="connsiteY4" fmla="*/ 121810 h 1843088"/>
              <a:gd name="connsiteX5" fmla="*/ 539754 w 974726"/>
              <a:gd name="connsiteY5" fmla="*/ 121810 h 1843088"/>
              <a:gd name="connsiteX6" fmla="*/ 539754 w 974726"/>
              <a:gd name="connsiteY6" fmla="*/ 1423113 h 1843088"/>
              <a:gd name="connsiteX7" fmla="*/ 698481 w 974726"/>
              <a:gd name="connsiteY7" fmla="*/ 1423113 h 1843088"/>
              <a:gd name="connsiteX8" fmla="*/ 698481 w 974726"/>
              <a:gd name="connsiteY8" fmla="*/ 1354932 h 1843088"/>
              <a:gd name="connsiteX9" fmla="*/ 974726 w 974726"/>
              <a:gd name="connsiteY9" fmla="*/ 1354932 h 1843088"/>
              <a:gd name="connsiteX10" fmla="*/ 974726 w 974726"/>
              <a:gd name="connsiteY10" fmla="*/ 1843088 h 1843088"/>
              <a:gd name="connsiteX11" fmla="*/ 698481 w 974726"/>
              <a:gd name="connsiteY11" fmla="*/ 1843088 h 1843088"/>
              <a:gd name="connsiteX12" fmla="*/ 698481 w 974726"/>
              <a:gd name="connsiteY12" fmla="*/ 1672432 h 1843088"/>
              <a:gd name="connsiteX13" fmla="*/ 539754 w 974726"/>
              <a:gd name="connsiteY13" fmla="*/ 1672432 h 1843088"/>
              <a:gd name="connsiteX14" fmla="*/ 539754 w 974726"/>
              <a:gd name="connsiteY14" fmla="*/ 1694657 h 1843088"/>
              <a:gd name="connsiteX15" fmla="*/ 404815 w 974726"/>
              <a:gd name="connsiteY15" fmla="*/ 1694657 h 1843088"/>
              <a:gd name="connsiteX16" fmla="*/ 404815 w 974726"/>
              <a:gd name="connsiteY16" fmla="*/ 349469 h 1843088"/>
              <a:gd name="connsiteX17" fmla="*/ 259534 w 974726"/>
              <a:gd name="connsiteY17" fmla="*/ 349469 h 1843088"/>
              <a:gd name="connsiteX18" fmla="*/ 259534 w 974726"/>
              <a:gd name="connsiteY18" fmla="*/ 450057 h 1843088"/>
              <a:gd name="connsiteX19" fmla="*/ 0 w 974726"/>
              <a:gd name="connsiteY19" fmla="*/ 450057 h 1843088"/>
              <a:gd name="connsiteX0" fmla="*/ 0 w 974726"/>
              <a:gd name="connsiteY0" fmla="*/ 0 h 1843088"/>
              <a:gd name="connsiteX1" fmla="*/ 259534 w 974726"/>
              <a:gd name="connsiteY1" fmla="*/ 0 h 1843088"/>
              <a:gd name="connsiteX2" fmla="*/ 475756 w 974726"/>
              <a:gd name="connsiteY2" fmla="*/ 100150 h 1843088"/>
              <a:gd name="connsiteX3" fmla="*/ 475756 w 974726"/>
              <a:gd name="connsiteY3" fmla="*/ 121810 h 1843088"/>
              <a:gd name="connsiteX4" fmla="*/ 539754 w 974726"/>
              <a:gd name="connsiteY4" fmla="*/ 121810 h 1843088"/>
              <a:gd name="connsiteX5" fmla="*/ 539754 w 974726"/>
              <a:gd name="connsiteY5" fmla="*/ 1423113 h 1843088"/>
              <a:gd name="connsiteX6" fmla="*/ 698481 w 974726"/>
              <a:gd name="connsiteY6" fmla="*/ 1423113 h 1843088"/>
              <a:gd name="connsiteX7" fmla="*/ 698481 w 974726"/>
              <a:gd name="connsiteY7" fmla="*/ 1354932 h 1843088"/>
              <a:gd name="connsiteX8" fmla="*/ 974726 w 974726"/>
              <a:gd name="connsiteY8" fmla="*/ 1354932 h 1843088"/>
              <a:gd name="connsiteX9" fmla="*/ 974726 w 974726"/>
              <a:gd name="connsiteY9" fmla="*/ 1843088 h 1843088"/>
              <a:gd name="connsiteX10" fmla="*/ 698481 w 974726"/>
              <a:gd name="connsiteY10" fmla="*/ 1843088 h 1843088"/>
              <a:gd name="connsiteX11" fmla="*/ 698481 w 974726"/>
              <a:gd name="connsiteY11" fmla="*/ 1672432 h 1843088"/>
              <a:gd name="connsiteX12" fmla="*/ 539754 w 974726"/>
              <a:gd name="connsiteY12" fmla="*/ 1672432 h 1843088"/>
              <a:gd name="connsiteX13" fmla="*/ 539754 w 974726"/>
              <a:gd name="connsiteY13" fmla="*/ 1694657 h 1843088"/>
              <a:gd name="connsiteX14" fmla="*/ 404815 w 974726"/>
              <a:gd name="connsiteY14" fmla="*/ 1694657 h 1843088"/>
              <a:gd name="connsiteX15" fmla="*/ 404815 w 974726"/>
              <a:gd name="connsiteY15" fmla="*/ 349469 h 1843088"/>
              <a:gd name="connsiteX16" fmla="*/ 259534 w 974726"/>
              <a:gd name="connsiteY16" fmla="*/ 349469 h 1843088"/>
              <a:gd name="connsiteX17" fmla="*/ 259534 w 974726"/>
              <a:gd name="connsiteY17" fmla="*/ 450057 h 1843088"/>
              <a:gd name="connsiteX18" fmla="*/ 0 w 974726"/>
              <a:gd name="connsiteY18" fmla="*/ 450057 h 1843088"/>
              <a:gd name="connsiteX19" fmla="*/ 0 w 974726"/>
              <a:gd name="connsiteY19" fmla="*/ 0 h 1843088"/>
              <a:gd name="connsiteX0" fmla="*/ 0 w 974726"/>
              <a:gd name="connsiteY0" fmla="*/ 0 h 1843088"/>
              <a:gd name="connsiteX1" fmla="*/ 259534 w 974726"/>
              <a:gd name="connsiteY1" fmla="*/ 0 h 1843088"/>
              <a:gd name="connsiteX2" fmla="*/ 475756 w 974726"/>
              <a:gd name="connsiteY2" fmla="*/ 100150 h 1843088"/>
              <a:gd name="connsiteX3" fmla="*/ 539754 w 974726"/>
              <a:gd name="connsiteY3" fmla="*/ 121810 h 1843088"/>
              <a:gd name="connsiteX4" fmla="*/ 539754 w 974726"/>
              <a:gd name="connsiteY4" fmla="*/ 1423113 h 1843088"/>
              <a:gd name="connsiteX5" fmla="*/ 698481 w 974726"/>
              <a:gd name="connsiteY5" fmla="*/ 1423113 h 1843088"/>
              <a:gd name="connsiteX6" fmla="*/ 698481 w 974726"/>
              <a:gd name="connsiteY6" fmla="*/ 1354932 h 1843088"/>
              <a:gd name="connsiteX7" fmla="*/ 974726 w 974726"/>
              <a:gd name="connsiteY7" fmla="*/ 1354932 h 1843088"/>
              <a:gd name="connsiteX8" fmla="*/ 974726 w 974726"/>
              <a:gd name="connsiteY8" fmla="*/ 1843088 h 1843088"/>
              <a:gd name="connsiteX9" fmla="*/ 698481 w 974726"/>
              <a:gd name="connsiteY9" fmla="*/ 1843088 h 1843088"/>
              <a:gd name="connsiteX10" fmla="*/ 698481 w 974726"/>
              <a:gd name="connsiteY10" fmla="*/ 1672432 h 1843088"/>
              <a:gd name="connsiteX11" fmla="*/ 539754 w 974726"/>
              <a:gd name="connsiteY11" fmla="*/ 1672432 h 1843088"/>
              <a:gd name="connsiteX12" fmla="*/ 539754 w 974726"/>
              <a:gd name="connsiteY12" fmla="*/ 1694657 h 1843088"/>
              <a:gd name="connsiteX13" fmla="*/ 404815 w 974726"/>
              <a:gd name="connsiteY13" fmla="*/ 1694657 h 1843088"/>
              <a:gd name="connsiteX14" fmla="*/ 404815 w 974726"/>
              <a:gd name="connsiteY14" fmla="*/ 349469 h 1843088"/>
              <a:gd name="connsiteX15" fmla="*/ 259534 w 974726"/>
              <a:gd name="connsiteY15" fmla="*/ 349469 h 1843088"/>
              <a:gd name="connsiteX16" fmla="*/ 259534 w 974726"/>
              <a:gd name="connsiteY16" fmla="*/ 450057 h 1843088"/>
              <a:gd name="connsiteX17" fmla="*/ 0 w 974726"/>
              <a:gd name="connsiteY17" fmla="*/ 450057 h 1843088"/>
              <a:gd name="connsiteX18" fmla="*/ 0 w 974726"/>
              <a:gd name="connsiteY18" fmla="*/ 0 h 1843088"/>
              <a:gd name="connsiteX0" fmla="*/ 0 w 974726"/>
              <a:gd name="connsiteY0" fmla="*/ 0 h 1843088"/>
              <a:gd name="connsiteX1" fmla="*/ 259534 w 974726"/>
              <a:gd name="connsiteY1" fmla="*/ 0 h 1843088"/>
              <a:gd name="connsiteX2" fmla="*/ 539754 w 974726"/>
              <a:gd name="connsiteY2" fmla="*/ 121810 h 1843088"/>
              <a:gd name="connsiteX3" fmla="*/ 539754 w 974726"/>
              <a:gd name="connsiteY3" fmla="*/ 1423113 h 1843088"/>
              <a:gd name="connsiteX4" fmla="*/ 698481 w 974726"/>
              <a:gd name="connsiteY4" fmla="*/ 1423113 h 1843088"/>
              <a:gd name="connsiteX5" fmla="*/ 698481 w 974726"/>
              <a:gd name="connsiteY5" fmla="*/ 1354932 h 1843088"/>
              <a:gd name="connsiteX6" fmla="*/ 974726 w 974726"/>
              <a:gd name="connsiteY6" fmla="*/ 1354932 h 1843088"/>
              <a:gd name="connsiteX7" fmla="*/ 974726 w 974726"/>
              <a:gd name="connsiteY7" fmla="*/ 1843088 h 1843088"/>
              <a:gd name="connsiteX8" fmla="*/ 698481 w 974726"/>
              <a:gd name="connsiteY8" fmla="*/ 1843088 h 1843088"/>
              <a:gd name="connsiteX9" fmla="*/ 698481 w 974726"/>
              <a:gd name="connsiteY9" fmla="*/ 1672432 h 1843088"/>
              <a:gd name="connsiteX10" fmla="*/ 539754 w 974726"/>
              <a:gd name="connsiteY10" fmla="*/ 1672432 h 1843088"/>
              <a:gd name="connsiteX11" fmla="*/ 539754 w 974726"/>
              <a:gd name="connsiteY11" fmla="*/ 1694657 h 1843088"/>
              <a:gd name="connsiteX12" fmla="*/ 404815 w 974726"/>
              <a:gd name="connsiteY12" fmla="*/ 1694657 h 1843088"/>
              <a:gd name="connsiteX13" fmla="*/ 404815 w 974726"/>
              <a:gd name="connsiteY13" fmla="*/ 349469 h 1843088"/>
              <a:gd name="connsiteX14" fmla="*/ 259534 w 974726"/>
              <a:gd name="connsiteY14" fmla="*/ 349469 h 1843088"/>
              <a:gd name="connsiteX15" fmla="*/ 259534 w 974726"/>
              <a:gd name="connsiteY15" fmla="*/ 450057 h 1843088"/>
              <a:gd name="connsiteX16" fmla="*/ 0 w 974726"/>
              <a:gd name="connsiteY16" fmla="*/ 450057 h 1843088"/>
              <a:gd name="connsiteX17" fmla="*/ 0 w 974726"/>
              <a:gd name="connsiteY17" fmla="*/ 0 h 1843088"/>
              <a:gd name="connsiteX0" fmla="*/ 0 w 974726"/>
              <a:gd name="connsiteY0" fmla="*/ 0 h 1843088"/>
              <a:gd name="connsiteX1" fmla="*/ 259534 w 974726"/>
              <a:gd name="connsiteY1" fmla="*/ 0 h 1843088"/>
              <a:gd name="connsiteX2" fmla="*/ 539754 w 974726"/>
              <a:gd name="connsiteY2" fmla="*/ 121810 h 1843088"/>
              <a:gd name="connsiteX3" fmla="*/ 539754 w 974726"/>
              <a:gd name="connsiteY3" fmla="*/ 1423113 h 1843088"/>
              <a:gd name="connsiteX4" fmla="*/ 698481 w 974726"/>
              <a:gd name="connsiteY4" fmla="*/ 1423113 h 1843088"/>
              <a:gd name="connsiteX5" fmla="*/ 698481 w 974726"/>
              <a:gd name="connsiteY5" fmla="*/ 1354932 h 1843088"/>
              <a:gd name="connsiteX6" fmla="*/ 974726 w 974726"/>
              <a:gd name="connsiteY6" fmla="*/ 1354932 h 1843088"/>
              <a:gd name="connsiteX7" fmla="*/ 974726 w 974726"/>
              <a:gd name="connsiteY7" fmla="*/ 1843088 h 1843088"/>
              <a:gd name="connsiteX8" fmla="*/ 698481 w 974726"/>
              <a:gd name="connsiteY8" fmla="*/ 1843088 h 1843088"/>
              <a:gd name="connsiteX9" fmla="*/ 698481 w 974726"/>
              <a:gd name="connsiteY9" fmla="*/ 1672432 h 1843088"/>
              <a:gd name="connsiteX10" fmla="*/ 539754 w 974726"/>
              <a:gd name="connsiteY10" fmla="*/ 1672432 h 1843088"/>
              <a:gd name="connsiteX11" fmla="*/ 539754 w 974726"/>
              <a:gd name="connsiteY11" fmla="*/ 1694657 h 1843088"/>
              <a:gd name="connsiteX12" fmla="*/ 404815 w 974726"/>
              <a:gd name="connsiteY12" fmla="*/ 1694657 h 1843088"/>
              <a:gd name="connsiteX13" fmla="*/ 259534 w 974726"/>
              <a:gd name="connsiteY13" fmla="*/ 349469 h 1843088"/>
              <a:gd name="connsiteX14" fmla="*/ 259534 w 974726"/>
              <a:gd name="connsiteY14" fmla="*/ 450057 h 1843088"/>
              <a:gd name="connsiteX15" fmla="*/ 0 w 974726"/>
              <a:gd name="connsiteY15" fmla="*/ 450057 h 1843088"/>
              <a:gd name="connsiteX16" fmla="*/ 0 w 974726"/>
              <a:gd name="connsiteY16" fmla="*/ 0 h 1843088"/>
              <a:gd name="connsiteX0" fmla="*/ 0 w 974726"/>
              <a:gd name="connsiteY0" fmla="*/ 0 h 1843088"/>
              <a:gd name="connsiteX1" fmla="*/ 259534 w 974726"/>
              <a:gd name="connsiteY1" fmla="*/ 0 h 1843088"/>
              <a:gd name="connsiteX2" fmla="*/ 539754 w 974726"/>
              <a:gd name="connsiteY2" fmla="*/ 121810 h 1843088"/>
              <a:gd name="connsiteX3" fmla="*/ 539754 w 974726"/>
              <a:gd name="connsiteY3" fmla="*/ 1423113 h 1843088"/>
              <a:gd name="connsiteX4" fmla="*/ 698481 w 974726"/>
              <a:gd name="connsiteY4" fmla="*/ 1423113 h 1843088"/>
              <a:gd name="connsiteX5" fmla="*/ 698481 w 974726"/>
              <a:gd name="connsiteY5" fmla="*/ 1354932 h 1843088"/>
              <a:gd name="connsiteX6" fmla="*/ 974726 w 974726"/>
              <a:gd name="connsiteY6" fmla="*/ 1354932 h 1843088"/>
              <a:gd name="connsiteX7" fmla="*/ 974726 w 974726"/>
              <a:gd name="connsiteY7" fmla="*/ 1843088 h 1843088"/>
              <a:gd name="connsiteX8" fmla="*/ 698481 w 974726"/>
              <a:gd name="connsiteY8" fmla="*/ 1843088 h 1843088"/>
              <a:gd name="connsiteX9" fmla="*/ 698481 w 974726"/>
              <a:gd name="connsiteY9" fmla="*/ 1672432 h 1843088"/>
              <a:gd name="connsiteX10" fmla="*/ 539754 w 974726"/>
              <a:gd name="connsiteY10" fmla="*/ 1672432 h 1843088"/>
              <a:gd name="connsiteX11" fmla="*/ 539754 w 974726"/>
              <a:gd name="connsiteY11" fmla="*/ 1694657 h 1843088"/>
              <a:gd name="connsiteX12" fmla="*/ 404815 w 974726"/>
              <a:gd name="connsiteY12" fmla="*/ 1694657 h 1843088"/>
              <a:gd name="connsiteX13" fmla="*/ 259534 w 974726"/>
              <a:gd name="connsiteY13" fmla="*/ 450057 h 1843088"/>
              <a:gd name="connsiteX14" fmla="*/ 0 w 974726"/>
              <a:gd name="connsiteY14" fmla="*/ 450057 h 1843088"/>
              <a:gd name="connsiteX15" fmla="*/ 0 w 974726"/>
              <a:gd name="connsiteY15" fmla="*/ 0 h 1843088"/>
              <a:gd name="connsiteX0" fmla="*/ 0 w 974726"/>
              <a:gd name="connsiteY0" fmla="*/ 0 h 1843088"/>
              <a:gd name="connsiteX1" fmla="*/ 259534 w 974726"/>
              <a:gd name="connsiteY1" fmla="*/ 0 h 1843088"/>
              <a:gd name="connsiteX2" fmla="*/ 539754 w 974726"/>
              <a:gd name="connsiteY2" fmla="*/ 121810 h 1843088"/>
              <a:gd name="connsiteX3" fmla="*/ 539754 w 974726"/>
              <a:gd name="connsiteY3" fmla="*/ 1423113 h 1843088"/>
              <a:gd name="connsiteX4" fmla="*/ 698481 w 974726"/>
              <a:gd name="connsiteY4" fmla="*/ 1423113 h 1843088"/>
              <a:gd name="connsiteX5" fmla="*/ 698481 w 974726"/>
              <a:gd name="connsiteY5" fmla="*/ 1354932 h 1843088"/>
              <a:gd name="connsiteX6" fmla="*/ 974726 w 974726"/>
              <a:gd name="connsiteY6" fmla="*/ 1354932 h 1843088"/>
              <a:gd name="connsiteX7" fmla="*/ 974726 w 974726"/>
              <a:gd name="connsiteY7" fmla="*/ 1843088 h 1843088"/>
              <a:gd name="connsiteX8" fmla="*/ 698481 w 974726"/>
              <a:gd name="connsiteY8" fmla="*/ 1843088 h 1843088"/>
              <a:gd name="connsiteX9" fmla="*/ 698481 w 974726"/>
              <a:gd name="connsiteY9" fmla="*/ 1672432 h 1843088"/>
              <a:gd name="connsiteX10" fmla="*/ 539754 w 974726"/>
              <a:gd name="connsiteY10" fmla="*/ 1672432 h 1843088"/>
              <a:gd name="connsiteX11" fmla="*/ 539754 w 974726"/>
              <a:gd name="connsiteY11" fmla="*/ 1694657 h 1843088"/>
              <a:gd name="connsiteX12" fmla="*/ 259534 w 974726"/>
              <a:gd name="connsiteY12" fmla="*/ 450057 h 1843088"/>
              <a:gd name="connsiteX13" fmla="*/ 0 w 974726"/>
              <a:gd name="connsiteY13" fmla="*/ 450057 h 1843088"/>
              <a:gd name="connsiteX14" fmla="*/ 0 w 974726"/>
              <a:gd name="connsiteY14" fmla="*/ 0 h 1843088"/>
              <a:gd name="connsiteX0" fmla="*/ 0 w 974726"/>
              <a:gd name="connsiteY0" fmla="*/ 0 h 1843088"/>
              <a:gd name="connsiteX1" fmla="*/ 259534 w 974726"/>
              <a:gd name="connsiteY1" fmla="*/ 0 h 1843088"/>
              <a:gd name="connsiteX2" fmla="*/ 539754 w 974726"/>
              <a:gd name="connsiteY2" fmla="*/ 121810 h 1843088"/>
              <a:gd name="connsiteX3" fmla="*/ 539754 w 974726"/>
              <a:gd name="connsiteY3" fmla="*/ 1423113 h 1843088"/>
              <a:gd name="connsiteX4" fmla="*/ 698481 w 974726"/>
              <a:gd name="connsiteY4" fmla="*/ 1423113 h 1843088"/>
              <a:gd name="connsiteX5" fmla="*/ 698481 w 974726"/>
              <a:gd name="connsiteY5" fmla="*/ 1354932 h 1843088"/>
              <a:gd name="connsiteX6" fmla="*/ 974726 w 974726"/>
              <a:gd name="connsiteY6" fmla="*/ 1354932 h 1843088"/>
              <a:gd name="connsiteX7" fmla="*/ 974726 w 974726"/>
              <a:gd name="connsiteY7" fmla="*/ 1843088 h 1843088"/>
              <a:gd name="connsiteX8" fmla="*/ 698481 w 974726"/>
              <a:gd name="connsiteY8" fmla="*/ 1843088 h 1843088"/>
              <a:gd name="connsiteX9" fmla="*/ 698481 w 974726"/>
              <a:gd name="connsiteY9" fmla="*/ 1672432 h 1843088"/>
              <a:gd name="connsiteX10" fmla="*/ 539754 w 974726"/>
              <a:gd name="connsiteY10" fmla="*/ 1672432 h 1843088"/>
              <a:gd name="connsiteX11" fmla="*/ 259534 w 974726"/>
              <a:gd name="connsiteY11" fmla="*/ 450057 h 1843088"/>
              <a:gd name="connsiteX12" fmla="*/ 0 w 974726"/>
              <a:gd name="connsiteY12" fmla="*/ 450057 h 1843088"/>
              <a:gd name="connsiteX13" fmla="*/ 0 w 974726"/>
              <a:gd name="connsiteY13" fmla="*/ 0 h 1843088"/>
              <a:gd name="connsiteX0" fmla="*/ 0 w 974726"/>
              <a:gd name="connsiteY0" fmla="*/ 0 h 1843088"/>
              <a:gd name="connsiteX1" fmla="*/ 259534 w 974726"/>
              <a:gd name="connsiteY1" fmla="*/ 0 h 1843088"/>
              <a:gd name="connsiteX2" fmla="*/ 539754 w 974726"/>
              <a:gd name="connsiteY2" fmla="*/ 121810 h 1843088"/>
              <a:gd name="connsiteX3" fmla="*/ 539754 w 974726"/>
              <a:gd name="connsiteY3" fmla="*/ 1423113 h 1843088"/>
              <a:gd name="connsiteX4" fmla="*/ 698481 w 974726"/>
              <a:gd name="connsiteY4" fmla="*/ 1423113 h 1843088"/>
              <a:gd name="connsiteX5" fmla="*/ 698481 w 974726"/>
              <a:gd name="connsiteY5" fmla="*/ 1354932 h 1843088"/>
              <a:gd name="connsiteX6" fmla="*/ 974726 w 974726"/>
              <a:gd name="connsiteY6" fmla="*/ 1354932 h 1843088"/>
              <a:gd name="connsiteX7" fmla="*/ 974726 w 974726"/>
              <a:gd name="connsiteY7" fmla="*/ 1843088 h 1843088"/>
              <a:gd name="connsiteX8" fmla="*/ 698481 w 974726"/>
              <a:gd name="connsiteY8" fmla="*/ 1843088 h 1843088"/>
              <a:gd name="connsiteX9" fmla="*/ 698481 w 974726"/>
              <a:gd name="connsiteY9" fmla="*/ 1672432 h 1843088"/>
              <a:gd name="connsiteX10" fmla="*/ 259534 w 974726"/>
              <a:gd name="connsiteY10" fmla="*/ 450057 h 1843088"/>
              <a:gd name="connsiteX11" fmla="*/ 0 w 974726"/>
              <a:gd name="connsiteY11" fmla="*/ 450057 h 1843088"/>
              <a:gd name="connsiteX12" fmla="*/ 0 w 974726"/>
              <a:gd name="connsiteY12" fmla="*/ 0 h 1843088"/>
              <a:gd name="connsiteX0" fmla="*/ 0 w 974726"/>
              <a:gd name="connsiteY0" fmla="*/ 0 h 1843088"/>
              <a:gd name="connsiteX1" fmla="*/ 259534 w 974726"/>
              <a:gd name="connsiteY1" fmla="*/ 0 h 1843088"/>
              <a:gd name="connsiteX2" fmla="*/ 539754 w 974726"/>
              <a:gd name="connsiteY2" fmla="*/ 121810 h 1843088"/>
              <a:gd name="connsiteX3" fmla="*/ 539754 w 974726"/>
              <a:gd name="connsiteY3" fmla="*/ 1423113 h 1843088"/>
              <a:gd name="connsiteX4" fmla="*/ 698481 w 974726"/>
              <a:gd name="connsiteY4" fmla="*/ 1423113 h 1843088"/>
              <a:gd name="connsiteX5" fmla="*/ 698481 w 974726"/>
              <a:gd name="connsiteY5" fmla="*/ 1354932 h 1843088"/>
              <a:gd name="connsiteX6" fmla="*/ 974726 w 974726"/>
              <a:gd name="connsiteY6" fmla="*/ 1354932 h 1843088"/>
              <a:gd name="connsiteX7" fmla="*/ 974726 w 974726"/>
              <a:gd name="connsiteY7" fmla="*/ 1843088 h 1843088"/>
              <a:gd name="connsiteX8" fmla="*/ 698481 w 974726"/>
              <a:gd name="connsiteY8" fmla="*/ 1843088 h 1843088"/>
              <a:gd name="connsiteX9" fmla="*/ 259534 w 974726"/>
              <a:gd name="connsiteY9" fmla="*/ 450057 h 1843088"/>
              <a:gd name="connsiteX10" fmla="*/ 0 w 974726"/>
              <a:gd name="connsiteY10" fmla="*/ 450057 h 1843088"/>
              <a:gd name="connsiteX11" fmla="*/ 0 w 974726"/>
              <a:gd name="connsiteY11" fmla="*/ 0 h 1843088"/>
              <a:gd name="connsiteX0" fmla="*/ 0 w 974726"/>
              <a:gd name="connsiteY0" fmla="*/ 0 h 1843088"/>
              <a:gd name="connsiteX1" fmla="*/ 259534 w 974726"/>
              <a:gd name="connsiteY1" fmla="*/ 0 h 1843088"/>
              <a:gd name="connsiteX2" fmla="*/ 539754 w 974726"/>
              <a:gd name="connsiteY2" fmla="*/ 121810 h 1843088"/>
              <a:gd name="connsiteX3" fmla="*/ 698481 w 974726"/>
              <a:gd name="connsiteY3" fmla="*/ 1423113 h 1843088"/>
              <a:gd name="connsiteX4" fmla="*/ 698481 w 974726"/>
              <a:gd name="connsiteY4" fmla="*/ 1354932 h 1843088"/>
              <a:gd name="connsiteX5" fmla="*/ 974726 w 974726"/>
              <a:gd name="connsiteY5" fmla="*/ 1354932 h 1843088"/>
              <a:gd name="connsiteX6" fmla="*/ 974726 w 974726"/>
              <a:gd name="connsiteY6" fmla="*/ 1843088 h 1843088"/>
              <a:gd name="connsiteX7" fmla="*/ 698481 w 974726"/>
              <a:gd name="connsiteY7" fmla="*/ 1843088 h 1843088"/>
              <a:gd name="connsiteX8" fmla="*/ 259534 w 974726"/>
              <a:gd name="connsiteY8" fmla="*/ 450057 h 1843088"/>
              <a:gd name="connsiteX9" fmla="*/ 0 w 974726"/>
              <a:gd name="connsiteY9" fmla="*/ 450057 h 1843088"/>
              <a:gd name="connsiteX10" fmla="*/ 0 w 974726"/>
              <a:gd name="connsiteY10" fmla="*/ 0 h 1843088"/>
              <a:gd name="connsiteX0" fmla="*/ 0 w 974726"/>
              <a:gd name="connsiteY0" fmla="*/ 0 h 1843088"/>
              <a:gd name="connsiteX1" fmla="*/ 259534 w 974726"/>
              <a:gd name="connsiteY1" fmla="*/ 0 h 1843088"/>
              <a:gd name="connsiteX2" fmla="*/ 539754 w 974726"/>
              <a:gd name="connsiteY2" fmla="*/ 121810 h 1843088"/>
              <a:gd name="connsiteX3" fmla="*/ 698481 w 974726"/>
              <a:gd name="connsiteY3" fmla="*/ 1354932 h 1843088"/>
              <a:gd name="connsiteX4" fmla="*/ 974726 w 974726"/>
              <a:gd name="connsiteY4" fmla="*/ 1354932 h 1843088"/>
              <a:gd name="connsiteX5" fmla="*/ 974726 w 974726"/>
              <a:gd name="connsiteY5" fmla="*/ 1843088 h 1843088"/>
              <a:gd name="connsiteX6" fmla="*/ 698481 w 974726"/>
              <a:gd name="connsiteY6" fmla="*/ 1843088 h 1843088"/>
              <a:gd name="connsiteX7" fmla="*/ 259534 w 974726"/>
              <a:gd name="connsiteY7" fmla="*/ 450057 h 1843088"/>
              <a:gd name="connsiteX8" fmla="*/ 0 w 974726"/>
              <a:gd name="connsiteY8" fmla="*/ 450057 h 1843088"/>
              <a:gd name="connsiteX9" fmla="*/ 0 w 974726"/>
              <a:gd name="connsiteY9" fmla="*/ 0 h 1843088"/>
              <a:gd name="connsiteX0" fmla="*/ 0 w 974726"/>
              <a:gd name="connsiteY0" fmla="*/ 0 h 1843088"/>
              <a:gd name="connsiteX1" fmla="*/ 259534 w 974726"/>
              <a:gd name="connsiteY1" fmla="*/ 0 h 1843088"/>
              <a:gd name="connsiteX2" fmla="*/ 698481 w 974726"/>
              <a:gd name="connsiteY2" fmla="*/ 1354932 h 1843088"/>
              <a:gd name="connsiteX3" fmla="*/ 974726 w 974726"/>
              <a:gd name="connsiteY3" fmla="*/ 1354932 h 1843088"/>
              <a:gd name="connsiteX4" fmla="*/ 974726 w 974726"/>
              <a:gd name="connsiteY4" fmla="*/ 1843088 h 1843088"/>
              <a:gd name="connsiteX5" fmla="*/ 698481 w 974726"/>
              <a:gd name="connsiteY5" fmla="*/ 1843088 h 1843088"/>
              <a:gd name="connsiteX6" fmla="*/ 259534 w 974726"/>
              <a:gd name="connsiteY6" fmla="*/ 450057 h 1843088"/>
              <a:gd name="connsiteX7" fmla="*/ 0 w 974726"/>
              <a:gd name="connsiteY7" fmla="*/ 450057 h 1843088"/>
              <a:gd name="connsiteX8" fmla="*/ 0 w 974726"/>
              <a:gd name="connsiteY8" fmla="*/ 0 h 184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4726" h="1843088">
                <a:moveTo>
                  <a:pt x="0" y="0"/>
                </a:moveTo>
                <a:lnTo>
                  <a:pt x="259534" y="0"/>
                </a:lnTo>
                <a:lnTo>
                  <a:pt x="698481" y="1354932"/>
                </a:lnTo>
                <a:lnTo>
                  <a:pt x="974726" y="1354932"/>
                </a:lnTo>
                <a:lnTo>
                  <a:pt x="974726" y="1843088"/>
                </a:lnTo>
                <a:lnTo>
                  <a:pt x="698481" y="1843088"/>
                </a:lnTo>
                <a:lnTo>
                  <a:pt x="259534" y="450057"/>
                </a:lnTo>
                <a:lnTo>
                  <a:pt x="0" y="450057"/>
                </a:lnTo>
                <a:lnTo>
                  <a:pt x="0" y="0"/>
                </a:lnTo>
                <a:close/>
              </a:path>
            </a:pathLst>
          </a:custGeom>
          <a:gradFill>
            <a:gsLst>
              <a:gs pos="0">
                <a:srgbClr val="00BEB4">
                  <a:alpha val="25000"/>
                </a:srgbClr>
              </a:gs>
              <a:gs pos="100000">
                <a:schemeClr val="bg1">
                  <a:alpha val="25000"/>
                </a:schemeClr>
              </a:gs>
            </a:gsLst>
            <a:lin ang="0" scaled="1"/>
          </a:gradFill>
          <a:ln w="12700" cap="rnd" cmpd="sng" algn="ctr">
            <a:solidFill>
              <a:schemeClr val="tx2"/>
            </a:solidFill>
            <a:prstDash val="sysDot"/>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59" name="Freeform: Shape 558">
            <a:extLst>
              <a:ext uri="{FF2B5EF4-FFF2-40B4-BE49-F238E27FC236}">
                <a16:creationId xmlns:a16="http://schemas.microsoft.com/office/drawing/2014/main" id="{F005AF17-32B8-44B9-9C4C-C5ADD1B8D6BC}"/>
              </a:ext>
            </a:extLst>
          </p:cNvPr>
          <p:cNvSpPr/>
          <p:nvPr/>
        </p:nvSpPr>
        <p:spPr>
          <a:xfrm>
            <a:off x="2482848" y="989863"/>
            <a:ext cx="974726" cy="1029437"/>
          </a:xfrm>
          <a:custGeom>
            <a:avLst/>
            <a:gdLst>
              <a:gd name="connsiteX0" fmla="*/ 0 w 974726"/>
              <a:gd name="connsiteY0" fmla="*/ 0 h 1029437"/>
              <a:gd name="connsiteX1" fmla="*/ 259534 w 974726"/>
              <a:gd name="connsiteY1" fmla="*/ 0 h 1029437"/>
              <a:gd name="connsiteX2" fmla="*/ 259534 w 974726"/>
              <a:gd name="connsiteY2" fmla="*/ 316580 h 1029437"/>
              <a:gd name="connsiteX3" fmla="*/ 698481 w 974726"/>
              <a:gd name="connsiteY3" fmla="*/ 316580 h 1029437"/>
              <a:gd name="connsiteX4" fmla="*/ 698481 w 974726"/>
              <a:gd name="connsiteY4" fmla="*/ 45982 h 1029437"/>
              <a:gd name="connsiteX5" fmla="*/ 974726 w 974726"/>
              <a:gd name="connsiteY5" fmla="*/ 45982 h 1029437"/>
              <a:gd name="connsiteX6" fmla="*/ 974726 w 974726"/>
              <a:gd name="connsiteY6" fmla="*/ 1029437 h 1029437"/>
              <a:gd name="connsiteX7" fmla="*/ 698481 w 974726"/>
              <a:gd name="connsiteY7" fmla="*/ 1029437 h 1029437"/>
              <a:gd name="connsiteX8" fmla="*/ 698481 w 974726"/>
              <a:gd name="connsiteY8" fmla="*/ 612360 h 1029437"/>
              <a:gd name="connsiteX9" fmla="*/ 259534 w 974726"/>
              <a:gd name="connsiteY9" fmla="*/ 612360 h 1029437"/>
              <a:gd name="connsiteX10" fmla="*/ 259534 w 974726"/>
              <a:gd name="connsiteY10" fmla="*/ 879418 h 1029437"/>
              <a:gd name="connsiteX11" fmla="*/ 0 w 974726"/>
              <a:gd name="connsiteY11" fmla="*/ 879418 h 1029437"/>
              <a:gd name="connsiteX0" fmla="*/ 0 w 974726"/>
              <a:gd name="connsiteY0" fmla="*/ 0 h 1029437"/>
              <a:gd name="connsiteX1" fmla="*/ 259534 w 974726"/>
              <a:gd name="connsiteY1" fmla="*/ 0 h 1029437"/>
              <a:gd name="connsiteX2" fmla="*/ 259534 w 974726"/>
              <a:gd name="connsiteY2" fmla="*/ 316580 h 1029437"/>
              <a:gd name="connsiteX3" fmla="*/ 698481 w 974726"/>
              <a:gd name="connsiteY3" fmla="*/ 316580 h 1029437"/>
              <a:gd name="connsiteX4" fmla="*/ 698481 w 974726"/>
              <a:gd name="connsiteY4" fmla="*/ 45982 h 1029437"/>
              <a:gd name="connsiteX5" fmla="*/ 974726 w 974726"/>
              <a:gd name="connsiteY5" fmla="*/ 45982 h 1029437"/>
              <a:gd name="connsiteX6" fmla="*/ 974726 w 974726"/>
              <a:gd name="connsiteY6" fmla="*/ 1029437 h 1029437"/>
              <a:gd name="connsiteX7" fmla="*/ 698481 w 974726"/>
              <a:gd name="connsiteY7" fmla="*/ 1029437 h 1029437"/>
              <a:gd name="connsiteX8" fmla="*/ 698481 w 974726"/>
              <a:gd name="connsiteY8" fmla="*/ 612360 h 1029437"/>
              <a:gd name="connsiteX9" fmla="*/ 259534 w 974726"/>
              <a:gd name="connsiteY9" fmla="*/ 879418 h 1029437"/>
              <a:gd name="connsiteX10" fmla="*/ 0 w 974726"/>
              <a:gd name="connsiteY10" fmla="*/ 879418 h 1029437"/>
              <a:gd name="connsiteX11" fmla="*/ 0 w 974726"/>
              <a:gd name="connsiteY11" fmla="*/ 0 h 1029437"/>
              <a:gd name="connsiteX0" fmla="*/ 0 w 974726"/>
              <a:gd name="connsiteY0" fmla="*/ 0 h 1029437"/>
              <a:gd name="connsiteX1" fmla="*/ 259534 w 974726"/>
              <a:gd name="connsiteY1" fmla="*/ 0 h 1029437"/>
              <a:gd name="connsiteX2" fmla="*/ 698481 w 974726"/>
              <a:gd name="connsiteY2" fmla="*/ 316580 h 1029437"/>
              <a:gd name="connsiteX3" fmla="*/ 698481 w 974726"/>
              <a:gd name="connsiteY3" fmla="*/ 45982 h 1029437"/>
              <a:gd name="connsiteX4" fmla="*/ 974726 w 974726"/>
              <a:gd name="connsiteY4" fmla="*/ 45982 h 1029437"/>
              <a:gd name="connsiteX5" fmla="*/ 974726 w 974726"/>
              <a:gd name="connsiteY5" fmla="*/ 1029437 h 1029437"/>
              <a:gd name="connsiteX6" fmla="*/ 698481 w 974726"/>
              <a:gd name="connsiteY6" fmla="*/ 1029437 h 1029437"/>
              <a:gd name="connsiteX7" fmla="*/ 698481 w 974726"/>
              <a:gd name="connsiteY7" fmla="*/ 612360 h 1029437"/>
              <a:gd name="connsiteX8" fmla="*/ 259534 w 974726"/>
              <a:gd name="connsiteY8" fmla="*/ 879418 h 1029437"/>
              <a:gd name="connsiteX9" fmla="*/ 0 w 974726"/>
              <a:gd name="connsiteY9" fmla="*/ 879418 h 1029437"/>
              <a:gd name="connsiteX10" fmla="*/ 0 w 974726"/>
              <a:gd name="connsiteY10" fmla="*/ 0 h 1029437"/>
              <a:gd name="connsiteX0" fmla="*/ 0 w 974726"/>
              <a:gd name="connsiteY0" fmla="*/ 0 h 1029437"/>
              <a:gd name="connsiteX1" fmla="*/ 259534 w 974726"/>
              <a:gd name="connsiteY1" fmla="*/ 0 h 1029437"/>
              <a:gd name="connsiteX2" fmla="*/ 698481 w 974726"/>
              <a:gd name="connsiteY2" fmla="*/ 45982 h 1029437"/>
              <a:gd name="connsiteX3" fmla="*/ 974726 w 974726"/>
              <a:gd name="connsiteY3" fmla="*/ 45982 h 1029437"/>
              <a:gd name="connsiteX4" fmla="*/ 974726 w 974726"/>
              <a:gd name="connsiteY4" fmla="*/ 1029437 h 1029437"/>
              <a:gd name="connsiteX5" fmla="*/ 698481 w 974726"/>
              <a:gd name="connsiteY5" fmla="*/ 1029437 h 1029437"/>
              <a:gd name="connsiteX6" fmla="*/ 698481 w 974726"/>
              <a:gd name="connsiteY6" fmla="*/ 612360 h 1029437"/>
              <a:gd name="connsiteX7" fmla="*/ 259534 w 974726"/>
              <a:gd name="connsiteY7" fmla="*/ 879418 h 1029437"/>
              <a:gd name="connsiteX8" fmla="*/ 0 w 974726"/>
              <a:gd name="connsiteY8" fmla="*/ 879418 h 1029437"/>
              <a:gd name="connsiteX9" fmla="*/ 0 w 974726"/>
              <a:gd name="connsiteY9" fmla="*/ 0 h 1029437"/>
              <a:gd name="connsiteX0" fmla="*/ 0 w 974726"/>
              <a:gd name="connsiteY0" fmla="*/ 0 h 1029437"/>
              <a:gd name="connsiteX1" fmla="*/ 259534 w 974726"/>
              <a:gd name="connsiteY1" fmla="*/ 0 h 1029437"/>
              <a:gd name="connsiteX2" fmla="*/ 698481 w 974726"/>
              <a:gd name="connsiteY2" fmla="*/ 45982 h 1029437"/>
              <a:gd name="connsiteX3" fmla="*/ 974726 w 974726"/>
              <a:gd name="connsiteY3" fmla="*/ 45982 h 1029437"/>
              <a:gd name="connsiteX4" fmla="*/ 974726 w 974726"/>
              <a:gd name="connsiteY4" fmla="*/ 1029437 h 1029437"/>
              <a:gd name="connsiteX5" fmla="*/ 698481 w 974726"/>
              <a:gd name="connsiteY5" fmla="*/ 1029437 h 1029437"/>
              <a:gd name="connsiteX6" fmla="*/ 259534 w 974726"/>
              <a:gd name="connsiteY6" fmla="*/ 879418 h 1029437"/>
              <a:gd name="connsiteX7" fmla="*/ 0 w 974726"/>
              <a:gd name="connsiteY7" fmla="*/ 879418 h 1029437"/>
              <a:gd name="connsiteX8" fmla="*/ 0 w 974726"/>
              <a:gd name="connsiteY8" fmla="*/ 0 h 102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4726" h="1029437">
                <a:moveTo>
                  <a:pt x="0" y="0"/>
                </a:moveTo>
                <a:lnTo>
                  <a:pt x="259534" y="0"/>
                </a:lnTo>
                <a:lnTo>
                  <a:pt x="698481" y="45982"/>
                </a:lnTo>
                <a:lnTo>
                  <a:pt x="974726" y="45982"/>
                </a:lnTo>
                <a:lnTo>
                  <a:pt x="974726" y="1029437"/>
                </a:lnTo>
                <a:lnTo>
                  <a:pt x="698481" y="1029437"/>
                </a:lnTo>
                <a:lnTo>
                  <a:pt x="259534" y="879418"/>
                </a:lnTo>
                <a:lnTo>
                  <a:pt x="0" y="879418"/>
                </a:lnTo>
                <a:lnTo>
                  <a:pt x="0" y="0"/>
                </a:lnTo>
                <a:close/>
              </a:path>
            </a:pathLst>
          </a:custGeom>
          <a:gradFill>
            <a:gsLst>
              <a:gs pos="0">
                <a:srgbClr val="00148C">
                  <a:alpha val="25000"/>
                </a:srgbClr>
              </a:gs>
              <a:gs pos="100000">
                <a:schemeClr val="bg1">
                  <a:alpha val="25000"/>
                </a:schemeClr>
              </a:gs>
            </a:gsLst>
            <a:lin ang="0" scaled="1"/>
          </a:gradFill>
          <a:ln w="12700" cap="rnd" cmpd="sng" algn="ctr">
            <a:solidFill>
              <a:schemeClr val="tx2"/>
            </a:solidFill>
            <a:prstDash val="sysDot"/>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54" name="Freeform: Shape 553">
            <a:extLst>
              <a:ext uri="{FF2B5EF4-FFF2-40B4-BE49-F238E27FC236}">
                <a16:creationId xmlns:a16="http://schemas.microsoft.com/office/drawing/2014/main" id="{0F364F2A-524B-4EE2-B1EF-A51A9B254699}"/>
              </a:ext>
            </a:extLst>
          </p:cNvPr>
          <p:cNvSpPr/>
          <p:nvPr/>
        </p:nvSpPr>
        <p:spPr>
          <a:xfrm>
            <a:off x="3919538" y="1630289"/>
            <a:ext cx="700087" cy="777892"/>
          </a:xfrm>
          <a:custGeom>
            <a:avLst/>
            <a:gdLst>
              <a:gd name="connsiteX0" fmla="*/ 554037 w 684211"/>
              <a:gd name="connsiteY0" fmla="*/ 0 h 777892"/>
              <a:gd name="connsiteX1" fmla="*/ 684211 w 684211"/>
              <a:gd name="connsiteY1" fmla="*/ 0 h 777892"/>
              <a:gd name="connsiteX2" fmla="*/ 684211 w 684211"/>
              <a:gd name="connsiteY2" fmla="*/ 777892 h 777892"/>
              <a:gd name="connsiteX3" fmla="*/ 554037 w 684211"/>
              <a:gd name="connsiteY3" fmla="*/ 777892 h 777892"/>
              <a:gd name="connsiteX4" fmla="*/ 265534 w 684211"/>
              <a:gd name="connsiteY4" fmla="*/ 339562 h 777892"/>
              <a:gd name="connsiteX5" fmla="*/ 252119 w 684211"/>
              <a:gd name="connsiteY5" fmla="*/ 315750 h 777892"/>
              <a:gd name="connsiteX6" fmla="*/ 252119 w 684211"/>
              <a:gd name="connsiteY6" fmla="*/ 389011 h 777892"/>
              <a:gd name="connsiteX7" fmla="*/ 0 w 684211"/>
              <a:gd name="connsiteY7" fmla="*/ 389011 h 777892"/>
              <a:gd name="connsiteX8" fmla="*/ 0 w 684211"/>
              <a:gd name="connsiteY8" fmla="*/ 58017 h 777892"/>
              <a:gd name="connsiteX9" fmla="*/ 252119 w 684211"/>
              <a:gd name="connsiteY9" fmla="*/ 58017 h 777892"/>
              <a:gd name="connsiteX10" fmla="*/ 252119 w 684211"/>
              <a:gd name="connsiteY10" fmla="*/ 187801 h 777892"/>
              <a:gd name="connsiteX0" fmla="*/ 554037 w 684211"/>
              <a:gd name="connsiteY0" fmla="*/ 0 h 777892"/>
              <a:gd name="connsiteX1" fmla="*/ 684211 w 684211"/>
              <a:gd name="connsiteY1" fmla="*/ 0 h 777892"/>
              <a:gd name="connsiteX2" fmla="*/ 684211 w 684211"/>
              <a:gd name="connsiteY2" fmla="*/ 777892 h 777892"/>
              <a:gd name="connsiteX3" fmla="*/ 554037 w 684211"/>
              <a:gd name="connsiteY3" fmla="*/ 777892 h 777892"/>
              <a:gd name="connsiteX4" fmla="*/ 252119 w 684211"/>
              <a:gd name="connsiteY4" fmla="*/ 315750 h 777892"/>
              <a:gd name="connsiteX5" fmla="*/ 252119 w 684211"/>
              <a:gd name="connsiteY5" fmla="*/ 389011 h 777892"/>
              <a:gd name="connsiteX6" fmla="*/ 0 w 684211"/>
              <a:gd name="connsiteY6" fmla="*/ 389011 h 777892"/>
              <a:gd name="connsiteX7" fmla="*/ 0 w 684211"/>
              <a:gd name="connsiteY7" fmla="*/ 58017 h 777892"/>
              <a:gd name="connsiteX8" fmla="*/ 252119 w 684211"/>
              <a:gd name="connsiteY8" fmla="*/ 58017 h 777892"/>
              <a:gd name="connsiteX9" fmla="*/ 252119 w 684211"/>
              <a:gd name="connsiteY9" fmla="*/ 187801 h 777892"/>
              <a:gd name="connsiteX10" fmla="*/ 554037 w 684211"/>
              <a:gd name="connsiteY10" fmla="*/ 0 h 777892"/>
              <a:gd name="connsiteX0" fmla="*/ 554037 w 684211"/>
              <a:gd name="connsiteY0" fmla="*/ 0 h 777892"/>
              <a:gd name="connsiteX1" fmla="*/ 684211 w 684211"/>
              <a:gd name="connsiteY1" fmla="*/ 0 h 777892"/>
              <a:gd name="connsiteX2" fmla="*/ 684211 w 684211"/>
              <a:gd name="connsiteY2" fmla="*/ 777892 h 777892"/>
              <a:gd name="connsiteX3" fmla="*/ 554037 w 684211"/>
              <a:gd name="connsiteY3" fmla="*/ 777892 h 777892"/>
              <a:gd name="connsiteX4" fmla="*/ 252119 w 684211"/>
              <a:gd name="connsiteY4" fmla="*/ 389011 h 777892"/>
              <a:gd name="connsiteX5" fmla="*/ 0 w 684211"/>
              <a:gd name="connsiteY5" fmla="*/ 389011 h 777892"/>
              <a:gd name="connsiteX6" fmla="*/ 0 w 684211"/>
              <a:gd name="connsiteY6" fmla="*/ 58017 h 777892"/>
              <a:gd name="connsiteX7" fmla="*/ 252119 w 684211"/>
              <a:gd name="connsiteY7" fmla="*/ 58017 h 777892"/>
              <a:gd name="connsiteX8" fmla="*/ 252119 w 684211"/>
              <a:gd name="connsiteY8" fmla="*/ 187801 h 777892"/>
              <a:gd name="connsiteX9" fmla="*/ 554037 w 684211"/>
              <a:gd name="connsiteY9" fmla="*/ 0 h 777892"/>
              <a:gd name="connsiteX0" fmla="*/ 554037 w 684211"/>
              <a:gd name="connsiteY0" fmla="*/ 0 h 777892"/>
              <a:gd name="connsiteX1" fmla="*/ 684211 w 684211"/>
              <a:gd name="connsiteY1" fmla="*/ 0 h 777892"/>
              <a:gd name="connsiteX2" fmla="*/ 684211 w 684211"/>
              <a:gd name="connsiteY2" fmla="*/ 777892 h 777892"/>
              <a:gd name="connsiteX3" fmla="*/ 554037 w 684211"/>
              <a:gd name="connsiteY3" fmla="*/ 777892 h 777892"/>
              <a:gd name="connsiteX4" fmla="*/ 252119 w 684211"/>
              <a:gd name="connsiteY4" fmla="*/ 389011 h 777892"/>
              <a:gd name="connsiteX5" fmla="*/ 0 w 684211"/>
              <a:gd name="connsiteY5" fmla="*/ 389011 h 777892"/>
              <a:gd name="connsiteX6" fmla="*/ 0 w 684211"/>
              <a:gd name="connsiteY6" fmla="*/ 58017 h 777892"/>
              <a:gd name="connsiteX7" fmla="*/ 252119 w 684211"/>
              <a:gd name="connsiteY7" fmla="*/ 58017 h 777892"/>
              <a:gd name="connsiteX8" fmla="*/ 554037 w 684211"/>
              <a:gd name="connsiteY8" fmla="*/ 0 h 777892"/>
              <a:gd name="connsiteX0" fmla="*/ 554037 w 684211"/>
              <a:gd name="connsiteY0" fmla="*/ 0 h 777892"/>
              <a:gd name="connsiteX1" fmla="*/ 684211 w 684211"/>
              <a:gd name="connsiteY1" fmla="*/ 0 h 777892"/>
              <a:gd name="connsiteX2" fmla="*/ 684211 w 684211"/>
              <a:gd name="connsiteY2" fmla="*/ 777892 h 777892"/>
              <a:gd name="connsiteX3" fmla="*/ 554037 w 684211"/>
              <a:gd name="connsiteY3" fmla="*/ 777892 h 777892"/>
              <a:gd name="connsiteX4" fmla="*/ 252119 w 684211"/>
              <a:gd name="connsiteY4" fmla="*/ 389011 h 777892"/>
              <a:gd name="connsiteX5" fmla="*/ 0 w 684211"/>
              <a:gd name="connsiteY5" fmla="*/ 389011 h 777892"/>
              <a:gd name="connsiteX6" fmla="*/ 0 w 684211"/>
              <a:gd name="connsiteY6" fmla="*/ 58017 h 777892"/>
              <a:gd name="connsiteX7" fmla="*/ 252119 w 684211"/>
              <a:gd name="connsiteY7" fmla="*/ 58017 h 777892"/>
              <a:gd name="connsiteX8" fmla="*/ 554037 w 684211"/>
              <a:gd name="connsiteY8" fmla="*/ 0 h 77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4211" h="777892">
                <a:moveTo>
                  <a:pt x="554037" y="0"/>
                </a:moveTo>
                <a:lnTo>
                  <a:pt x="684211" y="0"/>
                </a:lnTo>
                <a:lnTo>
                  <a:pt x="684211" y="777892"/>
                </a:lnTo>
                <a:lnTo>
                  <a:pt x="554037" y="777892"/>
                </a:lnTo>
                <a:lnTo>
                  <a:pt x="252119" y="389011"/>
                </a:lnTo>
                <a:lnTo>
                  <a:pt x="0" y="389011"/>
                </a:lnTo>
                <a:lnTo>
                  <a:pt x="0" y="58017"/>
                </a:lnTo>
                <a:lnTo>
                  <a:pt x="252119" y="58017"/>
                </a:lnTo>
                <a:lnTo>
                  <a:pt x="554037" y="0"/>
                </a:lnTo>
                <a:close/>
              </a:path>
            </a:pathLst>
          </a:custGeom>
          <a:gradFill>
            <a:gsLst>
              <a:gs pos="0">
                <a:srgbClr val="000A46">
                  <a:alpha val="25000"/>
                </a:srgbClr>
              </a:gs>
              <a:gs pos="100000">
                <a:schemeClr val="bg1">
                  <a:alpha val="25000"/>
                </a:schemeClr>
              </a:gs>
            </a:gsLst>
            <a:lin ang="0" scaled="1"/>
          </a:gradFill>
          <a:ln w="12700" cap="rnd" cmpd="sng" algn="ctr">
            <a:solidFill>
              <a:schemeClr val="tx2"/>
            </a:solidFill>
            <a:prstDash val="sysDot"/>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51" name="Freeform: Shape 550">
            <a:extLst>
              <a:ext uri="{FF2B5EF4-FFF2-40B4-BE49-F238E27FC236}">
                <a16:creationId xmlns:a16="http://schemas.microsoft.com/office/drawing/2014/main" id="{E5DE868E-09DE-4419-9A37-58259CE32052}"/>
              </a:ext>
            </a:extLst>
          </p:cNvPr>
          <p:cNvSpPr/>
          <p:nvPr/>
        </p:nvSpPr>
        <p:spPr>
          <a:xfrm>
            <a:off x="3919538" y="3411520"/>
            <a:ext cx="700087" cy="777892"/>
          </a:xfrm>
          <a:custGeom>
            <a:avLst/>
            <a:gdLst>
              <a:gd name="connsiteX0" fmla="*/ 554037 w 684211"/>
              <a:gd name="connsiteY0" fmla="*/ 0 h 777892"/>
              <a:gd name="connsiteX1" fmla="*/ 684211 w 684211"/>
              <a:gd name="connsiteY1" fmla="*/ 0 h 777892"/>
              <a:gd name="connsiteX2" fmla="*/ 684211 w 684211"/>
              <a:gd name="connsiteY2" fmla="*/ 777892 h 777892"/>
              <a:gd name="connsiteX3" fmla="*/ 554037 w 684211"/>
              <a:gd name="connsiteY3" fmla="*/ 777892 h 777892"/>
              <a:gd name="connsiteX4" fmla="*/ 365776 w 684211"/>
              <a:gd name="connsiteY4" fmla="*/ 337298 h 777892"/>
              <a:gd name="connsiteX5" fmla="*/ 363127 w 684211"/>
              <a:gd name="connsiteY5" fmla="*/ 320915 h 777892"/>
              <a:gd name="connsiteX6" fmla="*/ 252119 w 684211"/>
              <a:gd name="connsiteY6" fmla="*/ 319898 h 777892"/>
              <a:gd name="connsiteX7" fmla="*/ 0 w 684211"/>
              <a:gd name="connsiteY7" fmla="*/ 319898 h 777892"/>
              <a:gd name="connsiteX8" fmla="*/ 0 w 684211"/>
              <a:gd name="connsiteY8" fmla="*/ 248460 h 777892"/>
              <a:gd name="connsiteX9" fmla="*/ 252119 w 684211"/>
              <a:gd name="connsiteY9" fmla="*/ 248460 h 777892"/>
              <a:gd name="connsiteX10" fmla="*/ 334215 w 684211"/>
              <a:gd name="connsiteY10" fmla="*/ 273910 h 777892"/>
              <a:gd name="connsiteX11" fmla="*/ 360018 w 684211"/>
              <a:gd name="connsiteY11" fmla="*/ 280092 h 777892"/>
              <a:gd name="connsiteX0" fmla="*/ 554037 w 684211"/>
              <a:gd name="connsiteY0" fmla="*/ 0 h 777892"/>
              <a:gd name="connsiteX1" fmla="*/ 684211 w 684211"/>
              <a:gd name="connsiteY1" fmla="*/ 0 h 777892"/>
              <a:gd name="connsiteX2" fmla="*/ 684211 w 684211"/>
              <a:gd name="connsiteY2" fmla="*/ 777892 h 777892"/>
              <a:gd name="connsiteX3" fmla="*/ 554037 w 684211"/>
              <a:gd name="connsiteY3" fmla="*/ 777892 h 777892"/>
              <a:gd name="connsiteX4" fmla="*/ 365776 w 684211"/>
              <a:gd name="connsiteY4" fmla="*/ 337298 h 777892"/>
              <a:gd name="connsiteX5" fmla="*/ 363127 w 684211"/>
              <a:gd name="connsiteY5" fmla="*/ 320915 h 777892"/>
              <a:gd name="connsiteX6" fmla="*/ 252119 w 684211"/>
              <a:gd name="connsiteY6" fmla="*/ 319898 h 777892"/>
              <a:gd name="connsiteX7" fmla="*/ 0 w 684211"/>
              <a:gd name="connsiteY7" fmla="*/ 319898 h 777892"/>
              <a:gd name="connsiteX8" fmla="*/ 0 w 684211"/>
              <a:gd name="connsiteY8" fmla="*/ 248460 h 777892"/>
              <a:gd name="connsiteX9" fmla="*/ 252119 w 684211"/>
              <a:gd name="connsiteY9" fmla="*/ 248460 h 777892"/>
              <a:gd name="connsiteX10" fmla="*/ 334215 w 684211"/>
              <a:gd name="connsiteY10" fmla="*/ 273910 h 777892"/>
              <a:gd name="connsiteX11" fmla="*/ 554037 w 684211"/>
              <a:gd name="connsiteY11" fmla="*/ 0 h 777892"/>
              <a:gd name="connsiteX0" fmla="*/ 554037 w 684211"/>
              <a:gd name="connsiteY0" fmla="*/ 0 h 777892"/>
              <a:gd name="connsiteX1" fmla="*/ 684211 w 684211"/>
              <a:gd name="connsiteY1" fmla="*/ 0 h 777892"/>
              <a:gd name="connsiteX2" fmla="*/ 684211 w 684211"/>
              <a:gd name="connsiteY2" fmla="*/ 777892 h 777892"/>
              <a:gd name="connsiteX3" fmla="*/ 554037 w 684211"/>
              <a:gd name="connsiteY3" fmla="*/ 777892 h 777892"/>
              <a:gd name="connsiteX4" fmla="*/ 365776 w 684211"/>
              <a:gd name="connsiteY4" fmla="*/ 337298 h 777892"/>
              <a:gd name="connsiteX5" fmla="*/ 363127 w 684211"/>
              <a:gd name="connsiteY5" fmla="*/ 320915 h 777892"/>
              <a:gd name="connsiteX6" fmla="*/ 252119 w 684211"/>
              <a:gd name="connsiteY6" fmla="*/ 319898 h 777892"/>
              <a:gd name="connsiteX7" fmla="*/ 0 w 684211"/>
              <a:gd name="connsiteY7" fmla="*/ 319898 h 777892"/>
              <a:gd name="connsiteX8" fmla="*/ 0 w 684211"/>
              <a:gd name="connsiteY8" fmla="*/ 248460 h 777892"/>
              <a:gd name="connsiteX9" fmla="*/ 252119 w 684211"/>
              <a:gd name="connsiteY9" fmla="*/ 248460 h 777892"/>
              <a:gd name="connsiteX10" fmla="*/ 554037 w 684211"/>
              <a:gd name="connsiteY10" fmla="*/ 0 h 777892"/>
              <a:gd name="connsiteX0" fmla="*/ 554037 w 684211"/>
              <a:gd name="connsiteY0" fmla="*/ 0 h 777892"/>
              <a:gd name="connsiteX1" fmla="*/ 684211 w 684211"/>
              <a:gd name="connsiteY1" fmla="*/ 0 h 777892"/>
              <a:gd name="connsiteX2" fmla="*/ 684211 w 684211"/>
              <a:gd name="connsiteY2" fmla="*/ 777892 h 777892"/>
              <a:gd name="connsiteX3" fmla="*/ 554037 w 684211"/>
              <a:gd name="connsiteY3" fmla="*/ 777892 h 777892"/>
              <a:gd name="connsiteX4" fmla="*/ 365776 w 684211"/>
              <a:gd name="connsiteY4" fmla="*/ 337298 h 777892"/>
              <a:gd name="connsiteX5" fmla="*/ 252119 w 684211"/>
              <a:gd name="connsiteY5" fmla="*/ 319898 h 777892"/>
              <a:gd name="connsiteX6" fmla="*/ 0 w 684211"/>
              <a:gd name="connsiteY6" fmla="*/ 319898 h 777892"/>
              <a:gd name="connsiteX7" fmla="*/ 0 w 684211"/>
              <a:gd name="connsiteY7" fmla="*/ 248460 h 777892"/>
              <a:gd name="connsiteX8" fmla="*/ 252119 w 684211"/>
              <a:gd name="connsiteY8" fmla="*/ 248460 h 777892"/>
              <a:gd name="connsiteX9" fmla="*/ 554037 w 684211"/>
              <a:gd name="connsiteY9" fmla="*/ 0 h 777892"/>
              <a:gd name="connsiteX0" fmla="*/ 554037 w 684211"/>
              <a:gd name="connsiteY0" fmla="*/ 0 h 777892"/>
              <a:gd name="connsiteX1" fmla="*/ 684211 w 684211"/>
              <a:gd name="connsiteY1" fmla="*/ 0 h 777892"/>
              <a:gd name="connsiteX2" fmla="*/ 684211 w 684211"/>
              <a:gd name="connsiteY2" fmla="*/ 777892 h 777892"/>
              <a:gd name="connsiteX3" fmla="*/ 554037 w 684211"/>
              <a:gd name="connsiteY3" fmla="*/ 777892 h 777892"/>
              <a:gd name="connsiteX4" fmla="*/ 252119 w 684211"/>
              <a:gd name="connsiteY4" fmla="*/ 319898 h 777892"/>
              <a:gd name="connsiteX5" fmla="*/ 0 w 684211"/>
              <a:gd name="connsiteY5" fmla="*/ 319898 h 777892"/>
              <a:gd name="connsiteX6" fmla="*/ 0 w 684211"/>
              <a:gd name="connsiteY6" fmla="*/ 248460 h 777892"/>
              <a:gd name="connsiteX7" fmla="*/ 252119 w 684211"/>
              <a:gd name="connsiteY7" fmla="*/ 248460 h 777892"/>
              <a:gd name="connsiteX8" fmla="*/ 554037 w 684211"/>
              <a:gd name="connsiteY8" fmla="*/ 0 h 777892"/>
              <a:gd name="connsiteX0" fmla="*/ 554037 w 684211"/>
              <a:gd name="connsiteY0" fmla="*/ 0 h 777892"/>
              <a:gd name="connsiteX1" fmla="*/ 684211 w 684211"/>
              <a:gd name="connsiteY1" fmla="*/ 0 h 777892"/>
              <a:gd name="connsiteX2" fmla="*/ 684211 w 684211"/>
              <a:gd name="connsiteY2" fmla="*/ 777892 h 777892"/>
              <a:gd name="connsiteX3" fmla="*/ 554037 w 684211"/>
              <a:gd name="connsiteY3" fmla="*/ 777892 h 777892"/>
              <a:gd name="connsiteX4" fmla="*/ 252119 w 684211"/>
              <a:gd name="connsiteY4" fmla="*/ 319898 h 777892"/>
              <a:gd name="connsiteX5" fmla="*/ 0 w 684211"/>
              <a:gd name="connsiteY5" fmla="*/ 319898 h 777892"/>
              <a:gd name="connsiteX6" fmla="*/ 0 w 684211"/>
              <a:gd name="connsiteY6" fmla="*/ 248460 h 777892"/>
              <a:gd name="connsiteX7" fmla="*/ 252119 w 684211"/>
              <a:gd name="connsiteY7" fmla="*/ 248460 h 777892"/>
              <a:gd name="connsiteX8" fmla="*/ 554037 w 684211"/>
              <a:gd name="connsiteY8" fmla="*/ 0 h 777892"/>
              <a:gd name="connsiteX0" fmla="*/ 554037 w 684211"/>
              <a:gd name="connsiteY0" fmla="*/ 0 h 777892"/>
              <a:gd name="connsiteX1" fmla="*/ 684211 w 684211"/>
              <a:gd name="connsiteY1" fmla="*/ 0 h 777892"/>
              <a:gd name="connsiteX2" fmla="*/ 684211 w 684211"/>
              <a:gd name="connsiteY2" fmla="*/ 777892 h 777892"/>
              <a:gd name="connsiteX3" fmla="*/ 554037 w 684211"/>
              <a:gd name="connsiteY3" fmla="*/ 777892 h 777892"/>
              <a:gd name="connsiteX4" fmla="*/ 252119 w 684211"/>
              <a:gd name="connsiteY4" fmla="*/ 319898 h 777892"/>
              <a:gd name="connsiteX5" fmla="*/ 0 w 684211"/>
              <a:gd name="connsiteY5" fmla="*/ 319898 h 777892"/>
              <a:gd name="connsiteX6" fmla="*/ 0 w 684211"/>
              <a:gd name="connsiteY6" fmla="*/ 248460 h 777892"/>
              <a:gd name="connsiteX7" fmla="*/ 252119 w 684211"/>
              <a:gd name="connsiteY7" fmla="*/ 248460 h 777892"/>
              <a:gd name="connsiteX8" fmla="*/ 554037 w 684211"/>
              <a:gd name="connsiteY8" fmla="*/ 0 h 77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4211" h="777892">
                <a:moveTo>
                  <a:pt x="554037" y="0"/>
                </a:moveTo>
                <a:lnTo>
                  <a:pt x="684211" y="0"/>
                </a:lnTo>
                <a:lnTo>
                  <a:pt x="684211" y="777892"/>
                </a:lnTo>
                <a:lnTo>
                  <a:pt x="554037" y="777892"/>
                </a:lnTo>
                <a:lnTo>
                  <a:pt x="252119" y="319898"/>
                </a:lnTo>
                <a:lnTo>
                  <a:pt x="0" y="319898"/>
                </a:lnTo>
                <a:lnTo>
                  <a:pt x="0" y="248460"/>
                </a:lnTo>
                <a:lnTo>
                  <a:pt x="252119" y="248460"/>
                </a:lnTo>
                <a:lnTo>
                  <a:pt x="554037" y="0"/>
                </a:lnTo>
                <a:close/>
              </a:path>
            </a:pathLst>
          </a:custGeom>
          <a:gradFill>
            <a:gsLst>
              <a:gs pos="0">
                <a:srgbClr val="056661">
                  <a:alpha val="25000"/>
                </a:srgbClr>
              </a:gs>
              <a:gs pos="100000">
                <a:schemeClr val="bg1">
                  <a:alpha val="25000"/>
                </a:schemeClr>
              </a:gs>
            </a:gsLst>
            <a:lin ang="0" scaled="1"/>
          </a:gradFill>
          <a:ln w="12700" cap="rnd" cmpd="sng" algn="ctr">
            <a:solidFill>
              <a:schemeClr val="tx2"/>
            </a:solidFill>
            <a:prstDash val="sysDot"/>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53" name="Freeform: Shape 552">
            <a:extLst>
              <a:ext uri="{FF2B5EF4-FFF2-40B4-BE49-F238E27FC236}">
                <a16:creationId xmlns:a16="http://schemas.microsoft.com/office/drawing/2014/main" id="{5032A3E1-1BC8-4189-8C93-09693F911EE8}"/>
              </a:ext>
            </a:extLst>
          </p:cNvPr>
          <p:cNvSpPr/>
          <p:nvPr/>
        </p:nvSpPr>
        <p:spPr>
          <a:xfrm>
            <a:off x="3919538" y="739673"/>
            <a:ext cx="700087" cy="927202"/>
          </a:xfrm>
          <a:custGeom>
            <a:avLst/>
            <a:gdLst>
              <a:gd name="connsiteX0" fmla="*/ 554037 w 684211"/>
              <a:gd name="connsiteY0" fmla="*/ 0 h 927202"/>
              <a:gd name="connsiteX1" fmla="*/ 684211 w 684211"/>
              <a:gd name="connsiteY1" fmla="*/ 0 h 927202"/>
              <a:gd name="connsiteX2" fmla="*/ 684211 w 684211"/>
              <a:gd name="connsiteY2" fmla="*/ 777892 h 927202"/>
              <a:gd name="connsiteX3" fmla="*/ 554037 w 684211"/>
              <a:gd name="connsiteY3" fmla="*/ 777892 h 927202"/>
              <a:gd name="connsiteX4" fmla="*/ 259283 w 684211"/>
              <a:gd name="connsiteY4" fmla="*/ 653684 h 927202"/>
              <a:gd name="connsiteX5" fmla="*/ 252119 w 684211"/>
              <a:gd name="connsiteY5" fmla="*/ 649204 h 927202"/>
              <a:gd name="connsiteX6" fmla="*/ 252119 w 684211"/>
              <a:gd name="connsiteY6" fmla="*/ 927202 h 927202"/>
              <a:gd name="connsiteX7" fmla="*/ 0 w 684211"/>
              <a:gd name="connsiteY7" fmla="*/ 927202 h 927202"/>
              <a:gd name="connsiteX8" fmla="*/ 0 w 684211"/>
              <a:gd name="connsiteY8" fmla="*/ 296172 h 927202"/>
              <a:gd name="connsiteX9" fmla="*/ 252119 w 684211"/>
              <a:gd name="connsiteY9" fmla="*/ 296172 h 927202"/>
              <a:gd name="connsiteX10" fmla="*/ 252119 w 684211"/>
              <a:gd name="connsiteY10" fmla="*/ 513349 h 927202"/>
              <a:gd name="connsiteX0" fmla="*/ 554037 w 684211"/>
              <a:gd name="connsiteY0" fmla="*/ 0 h 927202"/>
              <a:gd name="connsiteX1" fmla="*/ 684211 w 684211"/>
              <a:gd name="connsiteY1" fmla="*/ 0 h 927202"/>
              <a:gd name="connsiteX2" fmla="*/ 684211 w 684211"/>
              <a:gd name="connsiteY2" fmla="*/ 777892 h 927202"/>
              <a:gd name="connsiteX3" fmla="*/ 554037 w 684211"/>
              <a:gd name="connsiteY3" fmla="*/ 777892 h 927202"/>
              <a:gd name="connsiteX4" fmla="*/ 259283 w 684211"/>
              <a:gd name="connsiteY4" fmla="*/ 653684 h 927202"/>
              <a:gd name="connsiteX5" fmla="*/ 252119 w 684211"/>
              <a:gd name="connsiteY5" fmla="*/ 927202 h 927202"/>
              <a:gd name="connsiteX6" fmla="*/ 0 w 684211"/>
              <a:gd name="connsiteY6" fmla="*/ 927202 h 927202"/>
              <a:gd name="connsiteX7" fmla="*/ 0 w 684211"/>
              <a:gd name="connsiteY7" fmla="*/ 296172 h 927202"/>
              <a:gd name="connsiteX8" fmla="*/ 252119 w 684211"/>
              <a:gd name="connsiteY8" fmla="*/ 296172 h 927202"/>
              <a:gd name="connsiteX9" fmla="*/ 252119 w 684211"/>
              <a:gd name="connsiteY9" fmla="*/ 513349 h 927202"/>
              <a:gd name="connsiteX10" fmla="*/ 554037 w 684211"/>
              <a:gd name="connsiteY10" fmla="*/ 0 h 927202"/>
              <a:gd name="connsiteX0" fmla="*/ 554037 w 684211"/>
              <a:gd name="connsiteY0" fmla="*/ 0 h 927202"/>
              <a:gd name="connsiteX1" fmla="*/ 684211 w 684211"/>
              <a:gd name="connsiteY1" fmla="*/ 0 h 927202"/>
              <a:gd name="connsiteX2" fmla="*/ 684211 w 684211"/>
              <a:gd name="connsiteY2" fmla="*/ 777892 h 927202"/>
              <a:gd name="connsiteX3" fmla="*/ 554037 w 684211"/>
              <a:gd name="connsiteY3" fmla="*/ 777892 h 927202"/>
              <a:gd name="connsiteX4" fmla="*/ 252119 w 684211"/>
              <a:gd name="connsiteY4" fmla="*/ 927202 h 927202"/>
              <a:gd name="connsiteX5" fmla="*/ 0 w 684211"/>
              <a:gd name="connsiteY5" fmla="*/ 927202 h 927202"/>
              <a:gd name="connsiteX6" fmla="*/ 0 w 684211"/>
              <a:gd name="connsiteY6" fmla="*/ 296172 h 927202"/>
              <a:gd name="connsiteX7" fmla="*/ 252119 w 684211"/>
              <a:gd name="connsiteY7" fmla="*/ 296172 h 927202"/>
              <a:gd name="connsiteX8" fmla="*/ 252119 w 684211"/>
              <a:gd name="connsiteY8" fmla="*/ 513349 h 927202"/>
              <a:gd name="connsiteX9" fmla="*/ 554037 w 684211"/>
              <a:gd name="connsiteY9" fmla="*/ 0 h 927202"/>
              <a:gd name="connsiteX0" fmla="*/ 554037 w 684211"/>
              <a:gd name="connsiteY0" fmla="*/ 0 h 927202"/>
              <a:gd name="connsiteX1" fmla="*/ 684211 w 684211"/>
              <a:gd name="connsiteY1" fmla="*/ 0 h 927202"/>
              <a:gd name="connsiteX2" fmla="*/ 684211 w 684211"/>
              <a:gd name="connsiteY2" fmla="*/ 777892 h 927202"/>
              <a:gd name="connsiteX3" fmla="*/ 554037 w 684211"/>
              <a:gd name="connsiteY3" fmla="*/ 777892 h 927202"/>
              <a:gd name="connsiteX4" fmla="*/ 252119 w 684211"/>
              <a:gd name="connsiteY4" fmla="*/ 927202 h 927202"/>
              <a:gd name="connsiteX5" fmla="*/ 0 w 684211"/>
              <a:gd name="connsiteY5" fmla="*/ 927202 h 927202"/>
              <a:gd name="connsiteX6" fmla="*/ 0 w 684211"/>
              <a:gd name="connsiteY6" fmla="*/ 296172 h 927202"/>
              <a:gd name="connsiteX7" fmla="*/ 252119 w 684211"/>
              <a:gd name="connsiteY7" fmla="*/ 296172 h 927202"/>
              <a:gd name="connsiteX8" fmla="*/ 252119 w 684211"/>
              <a:gd name="connsiteY8" fmla="*/ 513349 h 927202"/>
              <a:gd name="connsiteX9" fmla="*/ 554037 w 684211"/>
              <a:gd name="connsiteY9" fmla="*/ 0 h 927202"/>
              <a:gd name="connsiteX0" fmla="*/ 554037 w 684211"/>
              <a:gd name="connsiteY0" fmla="*/ 0 h 927202"/>
              <a:gd name="connsiteX1" fmla="*/ 684211 w 684211"/>
              <a:gd name="connsiteY1" fmla="*/ 0 h 927202"/>
              <a:gd name="connsiteX2" fmla="*/ 684211 w 684211"/>
              <a:gd name="connsiteY2" fmla="*/ 777892 h 927202"/>
              <a:gd name="connsiteX3" fmla="*/ 554037 w 684211"/>
              <a:gd name="connsiteY3" fmla="*/ 777892 h 927202"/>
              <a:gd name="connsiteX4" fmla="*/ 252119 w 684211"/>
              <a:gd name="connsiteY4" fmla="*/ 927202 h 927202"/>
              <a:gd name="connsiteX5" fmla="*/ 0 w 684211"/>
              <a:gd name="connsiteY5" fmla="*/ 927202 h 927202"/>
              <a:gd name="connsiteX6" fmla="*/ 0 w 684211"/>
              <a:gd name="connsiteY6" fmla="*/ 296172 h 927202"/>
              <a:gd name="connsiteX7" fmla="*/ 252119 w 684211"/>
              <a:gd name="connsiteY7" fmla="*/ 296172 h 927202"/>
              <a:gd name="connsiteX8" fmla="*/ 554037 w 684211"/>
              <a:gd name="connsiteY8" fmla="*/ 0 h 92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4211" h="927202">
                <a:moveTo>
                  <a:pt x="554037" y="0"/>
                </a:moveTo>
                <a:lnTo>
                  <a:pt x="684211" y="0"/>
                </a:lnTo>
                <a:lnTo>
                  <a:pt x="684211" y="777892"/>
                </a:lnTo>
                <a:lnTo>
                  <a:pt x="554037" y="777892"/>
                </a:lnTo>
                <a:lnTo>
                  <a:pt x="252119" y="927202"/>
                </a:lnTo>
                <a:lnTo>
                  <a:pt x="0" y="927202"/>
                </a:lnTo>
                <a:lnTo>
                  <a:pt x="0" y="296172"/>
                </a:lnTo>
                <a:lnTo>
                  <a:pt x="252119" y="296172"/>
                </a:lnTo>
                <a:lnTo>
                  <a:pt x="554037" y="0"/>
                </a:lnTo>
                <a:close/>
              </a:path>
            </a:pathLst>
          </a:custGeom>
          <a:gradFill>
            <a:gsLst>
              <a:gs pos="0">
                <a:srgbClr val="0073CD">
                  <a:alpha val="25000"/>
                </a:srgbClr>
              </a:gs>
              <a:gs pos="100000">
                <a:schemeClr val="bg1">
                  <a:alpha val="25000"/>
                </a:schemeClr>
              </a:gs>
            </a:gsLst>
            <a:lin ang="0" scaled="1"/>
          </a:gradFill>
          <a:ln w="12700" cap="rnd" cmpd="sng" algn="ctr">
            <a:solidFill>
              <a:schemeClr val="tx2"/>
            </a:solidFill>
            <a:prstDash val="sysDot"/>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52" name="Freeform: Shape 551">
            <a:extLst>
              <a:ext uri="{FF2B5EF4-FFF2-40B4-BE49-F238E27FC236}">
                <a16:creationId xmlns:a16="http://schemas.microsoft.com/office/drawing/2014/main" id="{9234EAC3-55DB-44F0-9F26-7A69927BA44B}"/>
              </a:ext>
            </a:extLst>
          </p:cNvPr>
          <p:cNvSpPr/>
          <p:nvPr/>
        </p:nvSpPr>
        <p:spPr>
          <a:xfrm>
            <a:off x="3919538" y="2520905"/>
            <a:ext cx="700087" cy="1120026"/>
          </a:xfrm>
          <a:custGeom>
            <a:avLst/>
            <a:gdLst>
              <a:gd name="connsiteX0" fmla="*/ 554037 w 684211"/>
              <a:gd name="connsiteY0" fmla="*/ 0 h 1120026"/>
              <a:gd name="connsiteX1" fmla="*/ 684211 w 684211"/>
              <a:gd name="connsiteY1" fmla="*/ 0 h 1120026"/>
              <a:gd name="connsiteX2" fmla="*/ 684211 w 684211"/>
              <a:gd name="connsiteY2" fmla="*/ 777892 h 1120026"/>
              <a:gd name="connsiteX3" fmla="*/ 554037 w 684211"/>
              <a:gd name="connsiteY3" fmla="*/ 777892 h 1120026"/>
              <a:gd name="connsiteX4" fmla="*/ 272008 w 684211"/>
              <a:gd name="connsiteY4" fmla="*/ 934481 h 1120026"/>
              <a:gd name="connsiteX5" fmla="*/ 252119 w 684211"/>
              <a:gd name="connsiteY5" fmla="*/ 940776 h 1120026"/>
              <a:gd name="connsiteX6" fmla="*/ 252119 w 684211"/>
              <a:gd name="connsiteY6" fmla="*/ 1120026 h 1120026"/>
              <a:gd name="connsiteX7" fmla="*/ 0 w 684211"/>
              <a:gd name="connsiteY7" fmla="*/ 1120026 h 1120026"/>
              <a:gd name="connsiteX8" fmla="*/ 0 w 684211"/>
              <a:gd name="connsiteY8" fmla="*/ 722358 h 1120026"/>
              <a:gd name="connsiteX9" fmla="*/ 252119 w 684211"/>
              <a:gd name="connsiteY9" fmla="*/ 722358 h 1120026"/>
              <a:gd name="connsiteX10" fmla="*/ 252119 w 684211"/>
              <a:gd name="connsiteY10" fmla="*/ 831390 h 1120026"/>
              <a:gd name="connsiteX0" fmla="*/ 554037 w 684211"/>
              <a:gd name="connsiteY0" fmla="*/ 0 h 1120026"/>
              <a:gd name="connsiteX1" fmla="*/ 684211 w 684211"/>
              <a:gd name="connsiteY1" fmla="*/ 0 h 1120026"/>
              <a:gd name="connsiteX2" fmla="*/ 684211 w 684211"/>
              <a:gd name="connsiteY2" fmla="*/ 777892 h 1120026"/>
              <a:gd name="connsiteX3" fmla="*/ 554037 w 684211"/>
              <a:gd name="connsiteY3" fmla="*/ 777892 h 1120026"/>
              <a:gd name="connsiteX4" fmla="*/ 252119 w 684211"/>
              <a:gd name="connsiteY4" fmla="*/ 940776 h 1120026"/>
              <a:gd name="connsiteX5" fmla="*/ 252119 w 684211"/>
              <a:gd name="connsiteY5" fmla="*/ 1120026 h 1120026"/>
              <a:gd name="connsiteX6" fmla="*/ 0 w 684211"/>
              <a:gd name="connsiteY6" fmla="*/ 1120026 h 1120026"/>
              <a:gd name="connsiteX7" fmla="*/ 0 w 684211"/>
              <a:gd name="connsiteY7" fmla="*/ 722358 h 1120026"/>
              <a:gd name="connsiteX8" fmla="*/ 252119 w 684211"/>
              <a:gd name="connsiteY8" fmla="*/ 722358 h 1120026"/>
              <a:gd name="connsiteX9" fmla="*/ 252119 w 684211"/>
              <a:gd name="connsiteY9" fmla="*/ 831390 h 1120026"/>
              <a:gd name="connsiteX10" fmla="*/ 554037 w 684211"/>
              <a:gd name="connsiteY10" fmla="*/ 0 h 1120026"/>
              <a:gd name="connsiteX0" fmla="*/ 554037 w 684211"/>
              <a:gd name="connsiteY0" fmla="*/ 0 h 1120026"/>
              <a:gd name="connsiteX1" fmla="*/ 684211 w 684211"/>
              <a:gd name="connsiteY1" fmla="*/ 0 h 1120026"/>
              <a:gd name="connsiteX2" fmla="*/ 684211 w 684211"/>
              <a:gd name="connsiteY2" fmla="*/ 777892 h 1120026"/>
              <a:gd name="connsiteX3" fmla="*/ 554037 w 684211"/>
              <a:gd name="connsiteY3" fmla="*/ 777892 h 1120026"/>
              <a:gd name="connsiteX4" fmla="*/ 252119 w 684211"/>
              <a:gd name="connsiteY4" fmla="*/ 1120026 h 1120026"/>
              <a:gd name="connsiteX5" fmla="*/ 0 w 684211"/>
              <a:gd name="connsiteY5" fmla="*/ 1120026 h 1120026"/>
              <a:gd name="connsiteX6" fmla="*/ 0 w 684211"/>
              <a:gd name="connsiteY6" fmla="*/ 722358 h 1120026"/>
              <a:gd name="connsiteX7" fmla="*/ 252119 w 684211"/>
              <a:gd name="connsiteY7" fmla="*/ 722358 h 1120026"/>
              <a:gd name="connsiteX8" fmla="*/ 252119 w 684211"/>
              <a:gd name="connsiteY8" fmla="*/ 831390 h 1120026"/>
              <a:gd name="connsiteX9" fmla="*/ 554037 w 684211"/>
              <a:gd name="connsiteY9" fmla="*/ 0 h 1120026"/>
              <a:gd name="connsiteX0" fmla="*/ 554037 w 684211"/>
              <a:gd name="connsiteY0" fmla="*/ 0 h 1120026"/>
              <a:gd name="connsiteX1" fmla="*/ 684211 w 684211"/>
              <a:gd name="connsiteY1" fmla="*/ 0 h 1120026"/>
              <a:gd name="connsiteX2" fmla="*/ 684211 w 684211"/>
              <a:gd name="connsiteY2" fmla="*/ 777892 h 1120026"/>
              <a:gd name="connsiteX3" fmla="*/ 554037 w 684211"/>
              <a:gd name="connsiteY3" fmla="*/ 777892 h 1120026"/>
              <a:gd name="connsiteX4" fmla="*/ 252119 w 684211"/>
              <a:gd name="connsiteY4" fmla="*/ 1120026 h 1120026"/>
              <a:gd name="connsiteX5" fmla="*/ 0 w 684211"/>
              <a:gd name="connsiteY5" fmla="*/ 1120026 h 1120026"/>
              <a:gd name="connsiteX6" fmla="*/ 0 w 684211"/>
              <a:gd name="connsiteY6" fmla="*/ 722358 h 1120026"/>
              <a:gd name="connsiteX7" fmla="*/ 252119 w 684211"/>
              <a:gd name="connsiteY7" fmla="*/ 722358 h 1120026"/>
              <a:gd name="connsiteX8" fmla="*/ 252119 w 684211"/>
              <a:gd name="connsiteY8" fmla="*/ 831390 h 1120026"/>
              <a:gd name="connsiteX9" fmla="*/ 554037 w 684211"/>
              <a:gd name="connsiteY9" fmla="*/ 0 h 1120026"/>
              <a:gd name="connsiteX0" fmla="*/ 554037 w 684211"/>
              <a:gd name="connsiteY0" fmla="*/ 0 h 1120026"/>
              <a:gd name="connsiteX1" fmla="*/ 684211 w 684211"/>
              <a:gd name="connsiteY1" fmla="*/ 0 h 1120026"/>
              <a:gd name="connsiteX2" fmla="*/ 684211 w 684211"/>
              <a:gd name="connsiteY2" fmla="*/ 777892 h 1120026"/>
              <a:gd name="connsiteX3" fmla="*/ 554037 w 684211"/>
              <a:gd name="connsiteY3" fmla="*/ 777892 h 1120026"/>
              <a:gd name="connsiteX4" fmla="*/ 252119 w 684211"/>
              <a:gd name="connsiteY4" fmla="*/ 1120026 h 1120026"/>
              <a:gd name="connsiteX5" fmla="*/ 0 w 684211"/>
              <a:gd name="connsiteY5" fmla="*/ 1120026 h 1120026"/>
              <a:gd name="connsiteX6" fmla="*/ 0 w 684211"/>
              <a:gd name="connsiteY6" fmla="*/ 722358 h 1120026"/>
              <a:gd name="connsiteX7" fmla="*/ 252119 w 684211"/>
              <a:gd name="connsiteY7" fmla="*/ 722358 h 1120026"/>
              <a:gd name="connsiteX8" fmla="*/ 554037 w 684211"/>
              <a:gd name="connsiteY8" fmla="*/ 0 h 112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4211" h="1120026">
                <a:moveTo>
                  <a:pt x="554037" y="0"/>
                </a:moveTo>
                <a:lnTo>
                  <a:pt x="684211" y="0"/>
                </a:lnTo>
                <a:lnTo>
                  <a:pt x="684211" y="777892"/>
                </a:lnTo>
                <a:lnTo>
                  <a:pt x="554037" y="777892"/>
                </a:lnTo>
                <a:lnTo>
                  <a:pt x="252119" y="1120026"/>
                </a:lnTo>
                <a:lnTo>
                  <a:pt x="0" y="1120026"/>
                </a:lnTo>
                <a:lnTo>
                  <a:pt x="0" y="722358"/>
                </a:lnTo>
                <a:lnTo>
                  <a:pt x="252119" y="722358"/>
                </a:lnTo>
                <a:lnTo>
                  <a:pt x="554037" y="0"/>
                </a:lnTo>
                <a:close/>
              </a:path>
            </a:pathLst>
          </a:custGeom>
          <a:gradFill>
            <a:gsLst>
              <a:gs pos="0">
                <a:srgbClr val="029A92">
                  <a:alpha val="25000"/>
                </a:srgbClr>
              </a:gs>
              <a:gs pos="100000">
                <a:schemeClr val="bg1">
                  <a:alpha val="25000"/>
                </a:schemeClr>
              </a:gs>
            </a:gsLst>
            <a:lin ang="0" scaled="1"/>
          </a:gradFill>
          <a:ln w="12700" cap="rnd" cmpd="sng" algn="ctr">
            <a:solidFill>
              <a:schemeClr val="tx2"/>
            </a:solidFill>
            <a:prstDash val="sysDot"/>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 name="Title 1">
            <a:extLst>
              <a:ext uri="{FF2B5EF4-FFF2-40B4-BE49-F238E27FC236}">
                <a16:creationId xmlns:a16="http://schemas.microsoft.com/office/drawing/2014/main" id="{6847056F-6599-4CA6-8D1F-B82C16085B95}"/>
              </a:ext>
            </a:extLst>
          </p:cNvPr>
          <p:cNvSpPr>
            <a:spLocks noGrp="1"/>
          </p:cNvSpPr>
          <p:nvPr>
            <p:ph type="title"/>
          </p:nvPr>
        </p:nvSpPr>
        <p:spPr>
          <a:xfrm>
            <a:off x="600074" y="267573"/>
            <a:ext cx="8220075" cy="276999"/>
          </a:xfrm>
        </p:spPr>
        <p:txBody>
          <a:bodyPr/>
          <a:lstStyle/>
          <a:p>
            <a:r>
              <a:rPr lang="en-US" sz="2000" dirty="0"/>
              <a:t>Our starting point: Baseline for </a:t>
            </a:r>
            <a:r>
              <a:rPr lang="en-US" sz="2000" dirty="0" err="1"/>
              <a:t>EBU</a:t>
            </a:r>
            <a:r>
              <a:rPr lang="en-US" sz="2000" dirty="0"/>
              <a:t> </a:t>
            </a:r>
            <a:r>
              <a:rPr lang="en-US" sz="2000" dirty="0" err="1"/>
              <a:t>FutureNow</a:t>
            </a:r>
            <a:endParaRPr lang="en-US" sz="2000" dirty="0"/>
          </a:p>
        </p:txBody>
      </p:sp>
      <p:sp>
        <p:nvSpPr>
          <p:cNvPr id="124" name="ee4pFootnotes">
            <a:extLst>
              <a:ext uri="{FF2B5EF4-FFF2-40B4-BE49-F238E27FC236}">
                <a16:creationId xmlns:a16="http://schemas.microsoft.com/office/drawing/2014/main" id="{8705F326-4DBD-47F9-9C97-47D0C065492E}"/>
              </a:ext>
            </a:extLst>
          </p:cNvPr>
          <p:cNvSpPr>
            <a:spLocks noChangeArrowheads="1"/>
          </p:cNvSpPr>
          <p:nvPr/>
        </p:nvSpPr>
        <p:spPr bwMode="auto">
          <a:xfrm>
            <a:off x="1324759" y="4680428"/>
            <a:ext cx="3210729" cy="2215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800" dirty="0">
                <a:solidFill>
                  <a:schemeClr val="bg1">
                    <a:lumMod val="50000"/>
                  </a:schemeClr>
                </a:solidFill>
                <a:latin typeface="Arial" panose="020B0604020202020204" pitchFamily="34" charset="0"/>
                <a:sym typeface="+mn-lt"/>
              </a:rPr>
              <a:t>1. Direct CAPEX and COR based on Capital Plan, Indirect CAPEX and OPEX based on budget reports  Source: NG Internal reports</a:t>
            </a:r>
          </a:p>
        </p:txBody>
      </p:sp>
      <p:sp>
        <p:nvSpPr>
          <p:cNvPr id="40" name="Oval 20">
            <a:extLst>
              <a:ext uri="{FF2B5EF4-FFF2-40B4-BE49-F238E27FC236}">
                <a16:creationId xmlns:a16="http://schemas.microsoft.com/office/drawing/2014/main" id="{F3B7F618-F9E6-48C6-85A5-D2F848D1EE11}"/>
              </a:ext>
            </a:extLst>
          </p:cNvPr>
          <p:cNvSpPr>
            <a:spLocks noChangeAspect="1" noChangeArrowheads="1"/>
          </p:cNvSpPr>
          <p:nvPr/>
        </p:nvSpPr>
        <p:spPr bwMode="auto">
          <a:xfrm>
            <a:off x="322780" y="290106"/>
            <a:ext cx="230183" cy="230183"/>
          </a:xfrm>
          <a:prstGeom prst="ellipse">
            <a:avLst/>
          </a:prstGeom>
          <a:solidFill>
            <a:srgbClr val="00148C"/>
          </a:solidFill>
          <a:ln>
            <a:noFill/>
          </a:ln>
        </p:spPr>
        <p:txBody>
          <a:bodyPr vert="horz" wrap="square" lIns="0" tIns="0" rIns="0" bIns="0" numCol="1" anchor="ctr" anchorCtr="0" compatLnSpc="1">
            <a:prstTxWarp prst="textNoShape">
              <a:avLst/>
            </a:prstTxWarp>
          </a:bodyPr>
          <a:lstStyle/>
          <a:p>
            <a:pPr algn="ctr"/>
            <a:r>
              <a:rPr lang="cs-CZ" sz="900" b="1" dirty="0">
                <a:solidFill>
                  <a:srgbClr val="FFFFFF">
                    <a:lumMod val="100000"/>
                  </a:srgbClr>
                </a:solidFill>
              </a:rPr>
              <a:t>A</a:t>
            </a:r>
            <a:endParaRPr lang="en-US" sz="900" b="1" dirty="0">
              <a:solidFill>
                <a:srgbClr val="FFFFFF">
                  <a:lumMod val="100000"/>
                </a:srgbClr>
              </a:solidFill>
            </a:endParaRPr>
          </a:p>
        </p:txBody>
      </p:sp>
      <p:sp>
        <p:nvSpPr>
          <p:cNvPr id="122" name="Rectangle 121">
            <a:extLst>
              <a:ext uri="{FF2B5EF4-FFF2-40B4-BE49-F238E27FC236}">
                <a16:creationId xmlns:a16="http://schemas.microsoft.com/office/drawing/2014/main" id="{85FD8081-B966-4CF1-8CF2-8425418EFD48}"/>
              </a:ext>
            </a:extLst>
          </p:cNvPr>
          <p:cNvSpPr/>
          <p:nvPr/>
        </p:nvSpPr>
        <p:spPr>
          <a:xfrm>
            <a:off x="4610605" y="739673"/>
            <a:ext cx="4209544" cy="777892"/>
          </a:xfrm>
          <a:prstGeom prst="rect">
            <a:avLst/>
          </a:prstGeom>
          <a:solidFill>
            <a:schemeClr val="bg1">
              <a:lumMod val="95000"/>
            </a:schemeClr>
          </a:solidFill>
          <a:ln w="12700" cap="rnd" cmpd="sng" algn="ctr">
            <a:solidFill>
              <a:schemeClr val="bg2">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rgbClr val="0073CD"/>
                </a:solidFill>
              </a:rPr>
              <a:t>Distribution Line ($M)</a:t>
            </a:r>
          </a:p>
        </p:txBody>
      </p:sp>
      <p:sp>
        <p:nvSpPr>
          <p:cNvPr id="123" name="Rectangle 122">
            <a:extLst>
              <a:ext uri="{FF2B5EF4-FFF2-40B4-BE49-F238E27FC236}">
                <a16:creationId xmlns:a16="http://schemas.microsoft.com/office/drawing/2014/main" id="{25E76863-229A-49D0-9778-99B6B0179874}"/>
              </a:ext>
            </a:extLst>
          </p:cNvPr>
          <p:cNvSpPr/>
          <p:nvPr/>
        </p:nvSpPr>
        <p:spPr>
          <a:xfrm>
            <a:off x="4610605" y="1630289"/>
            <a:ext cx="4209544" cy="777892"/>
          </a:xfrm>
          <a:prstGeom prst="rect">
            <a:avLst/>
          </a:prstGeom>
          <a:solidFill>
            <a:schemeClr val="bg1">
              <a:lumMod val="95000"/>
            </a:schemeClr>
          </a:solidFill>
          <a:ln w="12700" cap="rnd" cmpd="sng" algn="ctr">
            <a:solidFill>
              <a:schemeClr val="bg2">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rgbClr val="000A46"/>
                </a:solidFill>
              </a:rPr>
              <a:t>Substation ($M)</a:t>
            </a:r>
          </a:p>
        </p:txBody>
      </p:sp>
      <p:sp>
        <p:nvSpPr>
          <p:cNvPr id="134" name="Rectangle 133">
            <a:extLst>
              <a:ext uri="{FF2B5EF4-FFF2-40B4-BE49-F238E27FC236}">
                <a16:creationId xmlns:a16="http://schemas.microsoft.com/office/drawing/2014/main" id="{B04F7125-22F3-40CF-8636-4EA120CCA0CA}"/>
              </a:ext>
            </a:extLst>
          </p:cNvPr>
          <p:cNvSpPr/>
          <p:nvPr/>
        </p:nvSpPr>
        <p:spPr>
          <a:xfrm>
            <a:off x="4610605" y="2520905"/>
            <a:ext cx="4209544" cy="777892"/>
          </a:xfrm>
          <a:prstGeom prst="rect">
            <a:avLst/>
          </a:prstGeom>
          <a:solidFill>
            <a:schemeClr val="bg1">
              <a:lumMod val="95000"/>
            </a:schemeClr>
          </a:solidFill>
          <a:ln w="12700" cap="rnd" cmpd="sng" algn="ctr">
            <a:solidFill>
              <a:schemeClr val="bg2">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rgbClr val="029A92"/>
                </a:solidFill>
              </a:rPr>
              <a:t>Distribution Line ($M)</a:t>
            </a:r>
          </a:p>
        </p:txBody>
      </p:sp>
      <p:sp>
        <p:nvSpPr>
          <p:cNvPr id="135" name="Rectangle 134">
            <a:extLst>
              <a:ext uri="{FF2B5EF4-FFF2-40B4-BE49-F238E27FC236}">
                <a16:creationId xmlns:a16="http://schemas.microsoft.com/office/drawing/2014/main" id="{CC5B67FC-A734-45ED-87F1-F6C4FDCDF2DC}"/>
              </a:ext>
            </a:extLst>
          </p:cNvPr>
          <p:cNvSpPr/>
          <p:nvPr/>
        </p:nvSpPr>
        <p:spPr>
          <a:xfrm>
            <a:off x="4610605" y="3411521"/>
            <a:ext cx="4209544" cy="777892"/>
          </a:xfrm>
          <a:prstGeom prst="rect">
            <a:avLst/>
          </a:prstGeom>
          <a:solidFill>
            <a:schemeClr val="bg1">
              <a:lumMod val="95000"/>
            </a:schemeClr>
          </a:solidFill>
          <a:ln w="12700" cap="rnd" cmpd="sng" algn="ctr">
            <a:solidFill>
              <a:schemeClr val="bg2">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rgbClr val="056661"/>
                </a:solidFill>
              </a:rPr>
              <a:t>Substation ($M)</a:t>
            </a:r>
          </a:p>
        </p:txBody>
      </p:sp>
      <p:sp>
        <p:nvSpPr>
          <p:cNvPr id="175" name="Rectangle 174">
            <a:extLst>
              <a:ext uri="{FF2B5EF4-FFF2-40B4-BE49-F238E27FC236}">
                <a16:creationId xmlns:a16="http://schemas.microsoft.com/office/drawing/2014/main" id="{DD36D3EE-F194-4CD7-A1B9-49DD682C2CDE}"/>
              </a:ext>
            </a:extLst>
          </p:cNvPr>
          <p:cNvSpPr/>
          <p:nvPr>
            <p:custDataLst>
              <p:tags r:id="rId4"/>
            </p:custDataLst>
          </p:nvPr>
        </p:nvSpPr>
        <p:spPr bwMode="gray">
          <a:xfrm>
            <a:off x="363539" y="3787775"/>
            <a:ext cx="142875" cy="106363"/>
          </a:xfrm>
          <a:prstGeom prst="rect">
            <a:avLst/>
          </a:prstGeom>
          <a:solidFill>
            <a:srgbClr val="D9D9D9"/>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8" name="Rectangle 7">
            <a:extLst>
              <a:ext uri="{FF2B5EF4-FFF2-40B4-BE49-F238E27FC236}">
                <a16:creationId xmlns:a16="http://schemas.microsoft.com/office/drawing/2014/main" id="{26238A52-A68C-4730-92E7-E9AE4F1086A3}"/>
              </a:ext>
            </a:extLst>
          </p:cNvPr>
          <p:cNvSpPr/>
          <p:nvPr>
            <p:custDataLst>
              <p:tags r:id="rId5"/>
            </p:custDataLst>
          </p:nvPr>
        </p:nvSpPr>
        <p:spPr bwMode="gray">
          <a:xfrm>
            <a:off x="363538" y="3971925"/>
            <a:ext cx="142875" cy="106363"/>
          </a:xfrm>
          <a:prstGeom prst="rect">
            <a:avLst/>
          </a:prstGeom>
          <a:solidFill>
            <a:srgbClr val="A6A6A6"/>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76" name="Rectangle 175">
            <a:extLst>
              <a:ext uri="{FF2B5EF4-FFF2-40B4-BE49-F238E27FC236}">
                <a16:creationId xmlns:a16="http://schemas.microsoft.com/office/drawing/2014/main" id="{B2E06649-3F3D-4F08-A84D-0B620497B38E}"/>
              </a:ext>
            </a:extLst>
          </p:cNvPr>
          <p:cNvSpPr/>
          <p:nvPr>
            <p:custDataLst>
              <p:tags r:id="rId6"/>
            </p:custDataLst>
          </p:nvPr>
        </p:nvSpPr>
        <p:spPr bwMode="gray">
          <a:xfrm>
            <a:off x="363539" y="4156075"/>
            <a:ext cx="142875" cy="106363"/>
          </a:xfrm>
          <a:prstGeom prst="rect">
            <a:avLst/>
          </a:prstGeom>
          <a:solidFill>
            <a:srgbClr val="606062"/>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78" name="Rectangle 177">
            <a:extLst>
              <a:ext uri="{FF2B5EF4-FFF2-40B4-BE49-F238E27FC236}">
                <a16:creationId xmlns:a16="http://schemas.microsoft.com/office/drawing/2014/main" id="{C3D71429-99AC-43F4-B4CD-475760E3F83A}"/>
              </a:ext>
            </a:extLst>
          </p:cNvPr>
          <p:cNvSpPr/>
          <p:nvPr>
            <p:custDataLst>
              <p:tags r:id="rId7"/>
            </p:custDataLst>
          </p:nvPr>
        </p:nvSpPr>
        <p:spPr bwMode="gray">
          <a:xfrm>
            <a:off x="363539" y="4340225"/>
            <a:ext cx="142875" cy="106363"/>
          </a:xfrm>
          <a:prstGeom prst="rect">
            <a:avLst/>
          </a:prstGeom>
          <a:solidFill>
            <a:srgbClr val="404042"/>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77" name="Rectangle 176">
            <a:extLst>
              <a:ext uri="{FF2B5EF4-FFF2-40B4-BE49-F238E27FC236}">
                <a16:creationId xmlns:a16="http://schemas.microsoft.com/office/drawing/2014/main" id="{A0A4B102-BEE5-440D-8717-91C7DA799A66}"/>
              </a:ext>
            </a:extLst>
          </p:cNvPr>
          <p:cNvSpPr/>
          <p:nvPr>
            <p:custDataLst>
              <p:tags r:id="rId8"/>
            </p:custDataLst>
          </p:nvPr>
        </p:nvSpPr>
        <p:spPr bwMode="gray">
          <a:xfrm>
            <a:off x="363539" y="4524375"/>
            <a:ext cx="142875" cy="106363"/>
          </a:xfrm>
          <a:prstGeom prst="rect">
            <a:avLst/>
          </a:prstGeom>
          <a:solidFill>
            <a:srgbClr val="808083"/>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79" name="Text Placeholder 3">
            <a:extLst>
              <a:ext uri="{FF2B5EF4-FFF2-40B4-BE49-F238E27FC236}">
                <a16:creationId xmlns:a16="http://schemas.microsoft.com/office/drawing/2014/main" id="{20B92DB5-7ABB-49A7-9F69-1668BB2A1118}"/>
              </a:ext>
            </a:extLst>
          </p:cNvPr>
          <p:cNvSpPr>
            <a:spLocks noGrp="1"/>
          </p:cNvSpPr>
          <p:nvPr>
            <p:custDataLst>
              <p:tags r:id="rId9"/>
            </p:custDataLst>
          </p:nvPr>
        </p:nvSpPr>
        <p:spPr bwMode="gray">
          <a:xfrm>
            <a:off x="557214" y="3783013"/>
            <a:ext cx="284163"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spcBef>
                <a:spcPct val="0"/>
              </a:spcBef>
              <a:spcAft>
                <a:spcPct val="0"/>
              </a:spcAft>
            </a:pPr>
            <a:fld id="{4EBA6595-C94F-498E-B564-26DDBBD8D4B5}" type="datetime'''O''''''P''''''''''''''E''''''''''''''''''''''X'''">
              <a:rPr lang="en-US" altLang="en-US" sz="800" smtClean="0"/>
              <a:pPr/>
              <a:t>OPEX</a:t>
            </a:fld>
            <a:endParaRPr lang="en-US" sz="800" dirty="0"/>
          </a:p>
        </p:txBody>
      </p:sp>
      <p:sp>
        <p:nvSpPr>
          <p:cNvPr id="181" name="Text Placeholder 3">
            <a:extLst>
              <a:ext uri="{FF2B5EF4-FFF2-40B4-BE49-F238E27FC236}">
                <a16:creationId xmlns:a16="http://schemas.microsoft.com/office/drawing/2014/main" id="{0268B80E-B03E-40D1-8F11-3E65977A7CE1}"/>
              </a:ext>
            </a:extLst>
          </p:cNvPr>
          <p:cNvSpPr>
            <a:spLocks noGrp="1"/>
          </p:cNvSpPr>
          <p:nvPr>
            <p:custDataLst>
              <p:tags r:id="rId10"/>
            </p:custDataLst>
          </p:nvPr>
        </p:nvSpPr>
        <p:spPr bwMode="gray">
          <a:xfrm>
            <a:off x="557214" y="4519613"/>
            <a:ext cx="639763"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spcBef>
                <a:spcPct val="0"/>
              </a:spcBef>
              <a:spcAft>
                <a:spcPct val="0"/>
              </a:spcAft>
            </a:pPr>
            <a:fld id="{49776E3B-12D5-4E5B-A647-E44E9D71BAC6}" type="datetime'''''D''''i''rec''''''t'''''''''' ''''''CA''P''''''E''''X'''">
              <a:rPr lang="en-US" altLang="en-US" sz="800" smtClean="0"/>
              <a:pPr/>
              <a:t>Direct CAPEX</a:t>
            </a:fld>
            <a:endParaRPr lang="en-US" sz="800" dirty="0"/>
          </a:p>
        </p:txBody>
      </p:sp>
      <p:sp>
        <p:nvSpPr>
          <p:cNvPr id="180" name="Text Placeholder 3">
            <a:extLst>
              <a:ext uri="{FF2B5EF4-FFF2-40B4-BE49-F238E27FC236}">
                <a16:creationId xmlns:a16="http://schemas.microsoft.com/office/drawing/2014/main" id="{39CDBE82-AAB8-4A5B-99A8-4DB84BD8D2E6}"/>
              </a:ext>
            </a:extLst>
          </p:cNvPr>
          <p:cNvSpPr>
            <a:spLocks noGrp="1"/>
          </p:cNvSpPr>
          <p:nvPr>
            <p:custDataLst>
              <p:tags r:id="rId11"/>
            </p:custDataLst>
          </p:nvPr>
        </p:nvSpPr>
        <p:spPr bwMode="gray">
          <a:xfrm>
            <a:off x="557213" y="4151313"/>
            <a:ext cx="225425"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spcBef>
                <a:spcPct val="0"/>
              </a:spcBef>
              <a:spcAft>
                <a:spcPct val="0"/>
              </a:spcAft>
            </a:pPr>
            <a:fld id="{1E403BF3-7325-429E-A7C7-5244EED218DA}" type="datetime'''''''''C''''O''''''R'''''''''''''''''''">
              <a:rPr lang="en-US" altLang="en-US" sz="800" smtClean="0"/>
              <a:pPr/>
              <a:t>COR</a:t>
            </a:fld>
            <a:endParaRPr lang="en-US" sz="800" dirty="0"/>
          </a:p>
        </p:txBody>
      </p:sp>
      <p:sp>
        <p:nvSpPr>
          <p:cNvPr id="92" name="Text Placeholder 3">
            <a:extLst>
              <a:ext uri="{FF2B5EF4-FFF2-40B4-BE49-F238E27FC236}">
                <a16:creationId xmlns:a16="http://schemas.microsoft.com/office/drawing/2014/main" id="{7B4BA808-1268-4C60-8D7B-26017968878C}"/>
              </a:ext>
            </a:extLst>
          </p:cNvPr>
          <p:cNvSpPr>
            <a:spLocks noGrp="1"/>
          </p:cNvSpPr>
          <p:nvPr>
            <p:custDataLst>
              <p:tags r:id="rId12"/>
            </p:custDataLst>
          </p:nvPr>
        </p:nvSpPr>
        <p:spPr bwMode="gray">
          <a:xfrm>
            <a:off x="557213" y="3967163"/>
            <a:ext cx="841375"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spcBef>
                <a:spcPct val="0"/>
              </a:spcBef>
              <a:spcAft>
                <a:spcPct val="0"/>
              </a:spcAft>
            </a:pPr>
            <a:fld id="{2E65B3F7-9670-4293-9DC3-C441E9D08F1B}" type="datetime'''''''C''''ap'''''''' ''re''''''''''la''''te''''d O''P''''EX'">
              <a:rPr lang="en-US" altLang="en-US" sz="800" smtClean="0"/>
              <a:pPr/>
              <a:t>Cap related OPEX</a:t>
            </a:fld>
            <a:endParaRPr lang="en-US" sz="800" dirty="0"/>
          </a:p>
        </p:txBody>
      </p:sp>
      <p:sp>
        <p:nvSpPr>
          <p:cNvPr id="182" name="Text Placeholder 3">
            <a:extLst>
              <a:ext uri="{FF2B5EF4-FFF2-40B4-BE49-F238E27FC236}">
                <a16:creationId xmlns:a16="http://schemas.microsoft.com/office/drawing/2014/main" id="{298AA1C2-95D6-47EC-AA5E-D60FD94C3312}"/>
              </a:ext>
            </a:extLst>
          </p:cNvPr>
          <p:cNvSpPr>
            <a:spLocks noGrp="1"/>
          </p:cNvSpPr>
          <p:nvPr>
            <p:custDataLst>
              <p:tags r:id="rId13"/>
            </p:custDataLst>
          </p:nvPr>
        </p:nvSpPr>
        <p:spPr bwMode="gray">
          <a:xfrm>
            <a:off x="557214" y="4335463"/>
            <a:ext cx="709613"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spcBef>
                <a:spcPct val="0"/>
              </a:spcBef>
              <a:spcAft>
                <a:spcPct val="0"/>
              </a:spcAft>
            </a:pPr>
            <a:fld id="{6429301B-6E02-4882-8803-745AB6A265B6}" type="datetime'''I''''''ndir''''ec''''''''t'''' ''''C''''''''A''PE''X'">
              <a:rPr lang="en-US" altLang="en-US" sz="800" smtClean="0"/>
              <a:pPr/>
              <a:t>Indirect CAPEX</a:t>
            </a:fld>
            <a:endParaRPr lang="en-US" sz="800" dirty="0"/>
          </a:p>
        </p:txBody>
      </p:sp>
      <p:sp>
        <p:nvSpPr>
          <p:cNvPr id="212" name="Rectangle 211">
            <a:extLst>
              <a:ext uri="{FF2B5EF4-FFF2-40B4-BE49-F238E27FC236}">
                <a16:creationId xmlns:a16="http://schemas.microsoft.com/office/drawing/2014/main" id="{7EFAF80E-2905-4609-8E83-36E3C773D790}"/>
              </a:ext>
            </a:extLst>
          </p:cNvPr>
          <p:cNvSpPr/>
          <p:nvPr>
            <p:custDataLst>
              <p:tags r:id="rId14"/>
            </p:custDataLst>
          </p:nvPr>
        </p:nvSpPr>
        <p:spPr bwMode="gray">
          <a:xfrm>
            <a:off x="1793875" y="4429125"/>
            <a:ext cx="142875" cy="106363"/>
          </a:xfrm>
          <a:prstGeom prst="rect">
            <a:avLst/>
          </a:prstGeom>
          <a:solidFill>
            <a:srgbClr val="FFB45A"/>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11" name="Rectangle 210">
            <a:extLst>
              <a:ext uri="{FF2B5EF4-FFF2-40B4-BE49-F238E27FC236}">
                <a16:creationId xmlns:a16="http://schemas.microsoft.com/office/drawing/2014/main" id="{3EBA99D4-EE8B-4559-8317-4DE6E7E14441}"/>
              </a:ext>
            </a:extLst>
          </p:cNvPr>
          <p:cNvSpPr/>
          <p:nvPr>
            <p:custDataLst>
              <p:tags r:id="rId15"/>
            </p:custDataLst>
          </p:nvPr>
        </p:nvSpPr>
        <p:spPr bwMode="gray">
          <a:xfrm>
            <a:off x="1793875" y="4060825"/>
            <a:ext cx="142875" cy="106363"/>
          </a:xfrm>
          <a:prstGeom prst="rect">
            <a:avLst/>
          </a:prstGeom>
          <a:solidFill>
            <a:srgbClr val="00BEB4"/>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10" name="Rectangle 209">
            <a:extLst>
              <a:ext uri="{FF2B5EF4-FFF2-40B4-BE49-F238E27FC236}">
                <a16:creationId xmlns:a16="http://schemas.microsoft.com/office/drawing/2014/main" id="{EE143C2D-52EB-48AE-818B-8D42677F8399}"/>
              </a:ext>
            </a:extLst>
          </p:cNvPr>
          <p:cNvSpPr/>
          <p:nvPr>
            <p:custDataLst>
              <p:tags r:id="rId16"/>
            </p:custDataLst>
          </p:nvPr>
        </p:nvSpPr>
        <p:spPr bwMode="gray">
          <a:xfrm>
            <a:off x="1793875" y="3876675"/>
            <a:ext cx="142875" cy="106363"/>
          </a:xfrm>
          <a:prstGeom prst="rect">
            <a:avLst/>
          </a:prstGeom>
          <a:solidFill>
            <a:srgbClr val="00148C"/>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09" name="Rectangle 208">
            <a:extLst>
              <a:ext uri="{FF2B5EF4-FFF2-40B4-BE49-F238E27FC236}">
                <a16:creationId xmlns:a16="http://schemas.microsoft.com/office/drawing/2014/main" id="{C11205A2-F45E-4318-A239-A058F7A12849}"/>
              </a:ext>
            </a:extLst>
          </p:cNvPr>
          <p:cNvSpPr/>
          <p:nvPr>
            <p:custDataLst>
              <p:tags r:id="rId17"/>
            </p:custDataLst>
          </p:nvPr>
        </p:nvSpPr>
        <p:spPr bwMode="gray">
          <a:xfrm>
            <a:off x="1793875" y="4244975"/>
            <a:ext cx="142875" cy="106363"/>
          </a:xfrm>
          <a:prstGeom prst="rect">
            <a:avLst/>
          </a:prstGeom>
          <a:solidFill>
            <a:srgbClr val="C800A1"/>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14" name="Text Placeholder 3">
            <a:extLst>
              <a:ext uri="{FF2B5EF4-FFF2-40B4-BE49-F238E27FC236}">
                <a16:creationId xmlns:a16="http://schemas.microsoft.com/office/drawing/2014/main" id="{F3A4C73E-D88F-4560-8124-066373B36E60}"/>
              </a:ext>
            </a:extLst>
          </p:cNvPr>
          <p:cNvSpPr>
            <a:spLocks noGrp="1"/>
          </p:cNvSpPr>
          <p:nvPr>
            <p:custDataLst>
              <p:tags r:id="rId18"/>
            </p:custDataLst>
          </p:nvPr>
        </p:nvSpPr>
        <p:spPr bwMode="gray">
          <a:xfrm>
            <a:off x="1987550" y="3871913"/>
            <a:ext cx="357188"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spcBef>
                <a:spcPct val="0"/>
              </a:spcBef>
              <a:spcAft>
                <a:spcPct val="0"/>
              </a:spcAft>
            </a:pPr>
            <a:fld id="{74D3B5AB-4FC6-497F-84A4-A9203589775F}" type="datetime'S''pe''''''''''''''''''''''c''''''''''''''''''''if''''''ic'">
              <a:rPr lang="en-US" altLang="en-US" sz="800" smtClean="0"/>
              <a:pPr/>
              <a:t>Specific</a:t>
            </a:fld>
            <a:endParaRPr lang="en-US" sz="800" dirty="0"/>
          </a:p>
        </p:txBody>
      </p:sp>
      <p:sp>
        <p:nvSpPr>
          <p:cNvPr id="213" name="Text Placeholder 3">
            <a:extLst>
              <a:ext uri="{FF2B5EF4-FFF2-40B4-BE49-F238E27FC236}">
                <a16:creationId xmlns:a16="http://schemas.microsoft.com/office/drawing/2014/main" id="{0DA47203-E6CD-4F1C-BE68-6EA67F14E07C}"/>
              </a:ext>
            </a:extLst>
          </p:cNvPr>
          <p:cNvSpPr>
            <a:spLocks noGrp="1"/>
          </p:cNvSpPr>
          <p:nvPr>
            <p:custDataLst>
              <p:tags r:id="rId19"/>
            </p:custDataLst>
          </p:nvPr>
        </p:nvSpPr>
        <p:spPr bwMode="gray">
          <a:xfrm>
            <a:off x="1987550" y="4240213"/>
            <a:ext cx="341313"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spcBef>
                <a:spcPct val="0"/>
              </a:spcBef>
              <a:spcAft>
                <a:spcPct val="0"/>
              </a:spcAft>
            </a:pPr>
            <a:fld id="{FCA86846-9464-4A25-922E-F6E1D99B297D}" type="datetime'''''B''''''''''lan''k''''''''''''e''''''t'''''''">
              <a:rPr lang="en-US" altLang="en-US" sz="800" smtClean="0"/>
              <a:pPr/>
              <a:t>Blanket</a:t>
            </a:fld>
            <a:endParaRPr lang="en-US" sz="800" dirty="0"/>
          </a:p>
        </p:txBody>
      </p:sp>
      <p:sp>
        <p:nvSpPr>
          <p:cNvPr id="216" name="Text Placeholder 3">
            <a:extLst>
              <a:ext uri="{FF2B5EF4-FFF2-40B4-BE49-F238E27FC236}">
                <a16:creationId xmlns:a16="http://schemas.microsoft.com/office/drawing/2014/main" id="{EDDF83F2-472F-440C-B539-34CAE17EF988}"/>
              </a:ext>
            </a:extLst>
          </p:cNvPr>
          <p:cNvSpPr>
            <a:spLocks noGrp="1"/>
          </p:cNvSpPr>
          <p:nvPr>
            <p:custDataLst>
              <p:tags r:id="rId20"/>
            </p:custDataLst>
          </p:nvPr>
        </p:nvSpPr>
        <p:spPr bwMode="gray">
          <a:xfrm>
            <a:off x="1987550" y="4056063"/>
            <a:ext cx="390525"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spcBef>
                <a:spcPct val="0"/>
              </a:spcBef>
              <a:spcAft>
                <a:spcPct val="0"/>
              </a:spcAft>
            </a:pPr>
            <a:fld id="{89C87827-CDA6-4717-A237-55FE1ED78D5A}" type="datetime'''P''ro''''gr''''''a''''''''''''''''''m'''''''''''''''''''''''">
              <a:rPr lang="en-US" altLang="en-US" sz="800" smtClean="0"/>
              <a:pPr/>
              <a:t>Program</a:t>
            </a:fld>
            <a:endParaRPr lang="en-US" sz="800" dirty="0"/>
          </a:p>
        </p:txBody>
      </p:sp>
      <p:sp>
        <p:nvSpPr>
          <p:cNvPr id="215" name="Text Placeholder 3">
            <a:extLst>
              <a:ext uri="{FF2B5EF4-FFF2-40B4-BE49-F238E27FC236}">
                <a16:creationId xmlns:a16="http://schemas.microsoft.com/office/drawing/2014/main" id="{4ED8C94A-F2AC-49F3-94CE-EE335BCEC958}"/>
              </a:ext>
            </a:extLst>
          </p:cNvPr>
          <p:cNvSpPr>
            <a:spLocks noGrp="1"/>
          </p:cNvSpPr>
          <p:nvPr>
            <p:custDataLst>
              <p:tags r:id="rId21"/>
            </p:custDataLst>
          </p:nvPr>
        </p:nvSpPr>
        <p:spPr bwMode="gray">
          <a:xfrm>
            <a:off x="1987550" y="4424363"/>
            <a:ext cx="379413"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spcBef>
                <a:spcPct val="0"/>
              </a:spcBef>
              <a:spcAft>
                <a:spcPct val="0"/>
              </a:spcAft>
            </a:pPr>
            <a:fld id="{F52072F0-3FB8-4A2D-A942-19AD03BA4C69}" type="datetime'''''''''R''''e''s''''e''''''rv''''''''''''''''''e'''''''">
              <a:rPr lang="en-US" altLang="en-US" sz="800" smtClean="0"/>
              <a:pPr/>
              <a:t>Reserve</a:t>
            </a:fld>
            <a:endParaRPr lang="en-US" sz="800" dirty="0"/>
          </a:p>
        </p:txBody>
      </p:sp>
      <p:graphicFrame>
        <p:nvGraphicFramePr>
          <p:cNvPr id="84" name="Chart 83">
            <a:extLst>
              <a:ext uri="{FF2B5EF4-FFF2-40B4-BE49-F238E27FC236}">
                <a16:creationId xmlns:a16="http://schemas.microsoft.com/office/drawing/2014/main" id="{7777FFF6-82C9-48B5-88DC-D8E4B78E89DB}"/>
              </a:ext>
            </a:extLst>
          </p:cNvPr>
          <p:cNvGraphicFramePr/>
          <p:nvPr>
            <p:custDataLst>
              <p:tags r:id="rId22"/>
            </p:custDataLst>
            <p:extLst>
              <p:ext uri="{D42A27DB-BD31-4B8C-83A1-F6EECF244321}">
                <p14:modId xmlns:p14="http://schemas.microsoft.com/office/powerpoint/2010/main" val="1975592438"/>
              </p:ext>
            </p:extLst>
          </p:nvPr>
        </p:nvGraphicFramePr>
        <p:xfrm>
          <a:off x="2844800" y="847725"/>
          <a:ext cx="1690688" cy="1266825"/>
        </p:xfrm>
        <a:graphic>
          <a:graphicData uri="http://schemas.openxmlformats.org/drawingml/2006/chart">
            <c:chart xmlns:c="http://schemas.openxmlformats.org/drawingml/2006/chart" xmlns:r="http://schemas.openxmlformats.org/officeDocument/2006/relationships" r:id="rId62"/>
          </a:graphicData>
        </a:graphic>
      </p:graphicFrame>
      <p:cxnSp>
        <p:nvCxnSpPr>
          <p:cNvPr id="32" name="Straight Connector 31">
            <a:extLst>
              <a:ext uri="{FF2B5EF4-FFF2-40B4-BE49-F238E27FC236}">
                <a16:creationId xmlns:a16="http://schemas.microsoft.com/office/drawing/2014/main" id="{4729D0AD-95DD-412B-816C-A9E54875FA03}"/>
              </a:ext>
            </a:extLst>
          </p:cNvPr>
          <p:cNvCxnSpPr/>
          <p:nvPr>
            <p:custDataLst>
              <p:tags r:id="rId23"/>
            </p:custDataLst>
          </p:nvPr>
        </p:nvCxnSpPr>
        <p:spPr bwMode="gray">
          <a:xfrm>
            <a:off x="3433764" y="1930400"/>
            <a:ext cx="74613" cy="100013"/>
          </a:xfrm>
          <a:prstGeom prst="line">
            <a:avLst/>
          </a:prstGeom>
          <a:ln w="6350"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5" name="Text Placeholder 3">
            <a:extLst>
              <a:ext uri="{FF2B5EF4-FFF2-40B4-BE49-F238E27FC236}">
                <a16:creationId xmlns:a16="http://schemas.microsoft.com/office/drawing/2014/main" id="{0F349355-FE8E-493F-A374-478A40AD8B41}"/>
              </a:ext>
            </a:extLst>
          </p:cNvPr>
          <p:cNvSpPr>
            <a:spLocks noGrp="1"/>
          </p:cNvSpPr>
          <p:nvPr>
            <p:custDataLst>
              <p:tags r:id="rId24"/>
            </p:custDataLst>
          </p:nvPr>
        </p:nvSpPr>
        <p:spPr bwMode="gray">
          <a:xfrm>
            <a:off x="3482975" y="2070100"/>
            <a:ext cx="41275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lgn="ctr">
              <a:spcBef>
                <a:spcPct val="0"/>
              </a:spcBef>
              <a:spcAft>
                <a:spcPct val="0"/>
              </a:spcAft>
            </a:pPr>
            <a:r>
              <a:rPr lang="en-US" altLang="en-US" dirty="0"/>
              <a:t>Specific</a:t>
            </a:r>
            <a:endParaRPr lang="en-US" dirty="0"/>
          </a:p>
        </p:txBody>
      </p:sp>
      <p:sp>
        <p:nvSpPr>
          <p:cNvPr id="297" name="Text Placeholder 3">
            <a:extLst>
              <a:ext uri="{FF2B5EF4-FFF2-40B4-BE49-F238E27FC236}">
                <a16:creationId xmlns:a16="http://schemas.microsoft.com/office/drawing/2014/main" id="{DFA5B898-D5A3-416B-B4F6-28FAD4D83825}"/>
              </a:ext>
            </a:extLst>
          </p:cNvPr>
          <p:cNvSpPr>
            <a:spLocks noGrp="1"/>
          </p:cNvSpPr>
          <p:nvPr>
            <p:custDataLst>
              <p:tags r:id="rId25"/>
            </p:custDataLst>
          </p:nvPr>
        </p:nvSpPr>
        <p:spPr bwMode="gray">
          <a:xfrm>
            <a:off x="3500438" y="849313"/>
            <a:ext cx="377825"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4288" tIns="0" rIns="14288" bIns="0" numCol="1" spcCol="0" rtlCol="0" anchor="b"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lgn="ctr">
              <a:spcBef>
                <a:spcPct val="0"/>
              </a:spcBef>
              <a:spcAft>
                <a:spcPct val="0"/>
              </a:spcAft>
            </a:pPr>
            <a:r>
              <a:rPr lang="en-US" altLang="en-US" dirty="0"/>
              <a:t>$</a:t>
            </a:r>
            <a:fld id="{C1445524-83CF-4B04-A05E-D9159FB03B4F}" type="datetime'''''''''''''''''''''''''''''''''''''''''''''27''''4'''''">
              <a:rPr lang="en-US" altLang="en-US" smtClean="0"/>
              <a:pPr/>
              <a:t>274</a:t>
            </a:fld>
            <a:r>
              <a:rPr lang="en-US" altLang="en-US" dirty="0"/>
              <a:t>M</a:t>
            </a:r>
            <a:endParaRPr lang="en-US" dirty="0"/>
          </a:p>
        </p:txBody>
      </p:sp>
      <p:sp>
        <p:nvSpPr>
          <p:cNvPr id="298" name="Rectangle 297">
            <a:extLst>
              <a:ext uri="{FF2B5EF4-FFF2-40B4-BE49-F238E27FC236}">
                <a16:creationId xmlns:a16="http://schemas.microsoft.com/office/drawing/2014/main" id="{E7CA8C8A-264E-4EDE-A5AB-18E8E5281908}"/>
              </a:ext>
            </a:extLst>
          </p:cNvPr>
          <p:cNvSpPr/>
          <p:nvPr>
            <p:custDataLst>
              <p:tags r:id="rId26"/>
            </p:custDataLst>
          </p:nvPr>
        </p:nvSpPr>
        <p:spPr bwMode="gray">
          <a:xfrm>
            <a:off x="3248025" y="2309813"/>
            <a:ext cx="142875" cy="106363"/>
          </a:xfrm>
          <a:prstGeom prst="rect">
            <a:avLst/>
          </a:prstGeom>
          <a:solidFill>
            <a:srgbClr val="0073CD"/>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99" name="Rectangle 298">
            <a:extLst>
              <a:ext uri="{FF2B5EF4-FFF2-40B4-BE49-F238E27FC236}">
                <a16:creationId xmlns:a16="http://schemas.microsoft.com/office/drawing/2014/main" id="{7A5B7366-9B4D-45A9-A97B-709E7F99AA70}"/>
              </a:ext>
            </a:extLst>
          </p:cNvPr>
          <p:cNvSpPr/>
          <p:nvPr>
            <p:custDataLst>
              <p:tags r:id="rId27"/>
            </p:custDataLst>
          </p:nvPr>
        </p:nvSpPr>
        <p:spPr bwMode="gray">
          <a:xfrm>
            <a:off x="3248025" y="2493963"/>
            <a:ext cx="142875" cy="106363"/>
          </a:xfrm>
          <a:prstGeom prst="rect">
            <a:avLst/>
          </a:prstGeom>
          <a:solidFill>
            <a:srgbClr val="000A46"/>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00" name="Rectangle 299">
            <a:extLst>
              <a:ext uri="{FF2B5EF4-FFF2-40B4-BE49-F238E27FC236}">
                <a16:creationId xmlns:a16="http://schemas.microsoft.com/office/drawing/2014/main" id="{ACE7AACD-1C42-4147-8033-DF53071704D7}"/>
              </a:ext>
            </a:extLst>
          </p:cNvPr>
          <p:cNvSpPr/>
          <p:nvPr>
            <p:custDataLst>
              <p:tags r:id="rId28"/>
            </p:custDataLst>
          </p:nvPr>
        </p:nvSpPr>
        <p:spPr bwMode="gray">
          <a:xfrm>
            <a:off x="3248025" y="2678113"/>
            <a:ext cx="142875" cy="106363"/>
          </a:xfrm>
          <a:prstGeom prst="rect">
            <a:avLst/>
          </a:prstGeom>
          <a:solidFill>
            <a:srgbClr val="00148C"/>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01" name="Text Placeholder 3">
            <a:extLst>
              <a:ext uri="{FF2B5EF4-FFF2-40B4-BE49-F238E27FC236}">
                <a16:creationId xmlns:a16="http://schemas.microsoft.com/office/drawing/2014/main" id="{6E27D9D8-63F0-4B79-AC32-1DA14400938D}"/>
              </a:ext>
            </a:extLst>
          </p:cNvPr>
          <p:cNvSpPr>
            <a:spLocks noGrp="1"/>
          </p:cNvSpPr>
          <p:nvPr>
            <p:custDataLst>
              <p:tags r:id="rId29"/>
            </p:custDataLst>
          </p:nvPr>
        </p:nvSpPr>
        <p:spPr bwMode="gray">
          <a:xfrm>
            <a:off x="3441699" y="2305050"/>
            <a:ext cx="731838"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spcBef>
                <a:spcPct val="0"/>
              </a:spcBef>
              <a:spcAft>
                <a:spcPct val="0"/>
              </a:spcAft>
            </a:pPr>
            <a:fld id="{6212CF17-AB42-48FA-8E75-46F922268D25}" type="datetime'D''''''is''''tr''''i''b''''u''ti''''''''o''n L''i''''n''e'''">
              <a:rPr lang="en-US" altLang="en-US" sz="800" smtClean="0"/>
              <a:pPr/>
              <a:t>Distribution Line</a:t>
            </a:fld>
            <a:endParaRPr lang="en-US" sz="800" dirty="0"/>
          </a:p>
        </p:txBody>
      </p:sp>
      <p:sp>
        <p:nvSpPr>
          <p:cNvPr id="303" name="Text Placeholder 3">
            <a:extLst>
              <a:ext uri="{FF2B5EF4-FFF2-40B4-BE49-F238E27FC236}">
                <a16:creationId xmlns:a16="http://schemas.microsoft.com/office/drawing/2014/main" id="{8CF485EE-94E7-400D-83C4-D55835162953}"/>
              </a:ext>
            </a:extLst>
          </p:cNvPr>
          <p:cNvSpPr>
            <a:spLocks noGrp="1"/>
          </p:cNvSpPr>
          <p:nvPr>
            <p:custDataLst>
              <p:tags r:id="rId30"/>
            </p:custDataLst>
          </p:nvPr>
        </p:nvSpPr>
        <p:spPr bwMode="gray">
          <a:xfrm>
            <a:off x="3441699" y="2489200"/>
            <a:ext cx="484188"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spcBef>
                <a:spcPct val="0"/>
              </a:spcBef>
              <a:spcAft>
                <a:spcPct val="0"/>
              </a:spcAft>
            </a:pPr>
            <a:fld id="{85C343AA-0E57-4643-975A-A1EB595A818A}" type="datetime'''''''''''''S''ub''s''''''t''''''''a''''t''ion'''''''''''">
              <a:rPr lang="en-US" altLang="en-US" sz="800" smtClean="0"/>
              <a:pPr/>
              <a:t>Substation</a:t>
            </a:fld>
            <a:endParaRPr lang="en-US" sz="800" dirty="0"/>
          </a:p>
        </p:txBody>
      </p:sp>
      <p:sp>
        <p:nvSpPr>
          <p:cNvPr id="302" name="Text Placeholder 3">
            <a:extLst>
              <a:ext uri="{FF2B5EF4-FFF2-40B4-BE49-F238E27FC236}">
                <a16:creationId xmlns:a16="http://schemas.microsoft.com/office/drawing/2014/main" id="{733381C2-C64F-4217-ACEA-28DBB3856755}"/>
              </a:ext>
            </a:extLst>
          </p:cNvPr>
          <p:cNvSpPr>
            <a:spLocks noGrp="1"/>
          </p:cNvSpPr>
          <p:nvPr>
            <p:custDataLst>
              <p:tags r:id="rId31"/>
            </p:custDataLst>
          </p:nvPr>
        </p:nvSpPr>
        <p:spPr bwMode="gray">
          <a:xfrm>
            <a:off x="3441700" y="2673350"/>
            <a:ext cx="255588"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spcBef>
                <a:spcPct val="0"/>
              </a:spcBef>
              <a:spcAft>
                <a:spcPct val="0"/>
              </a:spcAft>
            </a:pPr>
            <a:fld id="{3FCBFC6B-1AB5-45D2-ABF5-B239D57F5731}" type="datetime'''''''''''''''''''''''''''O''''t''''h''e''r'''''''''">
              <a:rPr lang="en-US" altLang="en-US" sz="800" smtClean="0"/>
              <a:pPr/>
              <a:t>Other</a:t>
            </a:fld>
            <a:endParaRPr lang="en-US" sz="800" dirty="0"/>
          </a:p>
        </p:txBody>
      </p:sp>
      <p:graphicFrame>
        <p:nvGraphicFramePr>
          <p:cNvPr id="87" name="Chart 86">
            <a:extLst>
              <a:ext uri="{FF2B5EF4-FFF2-40B4-BE49-F238E27FC236}">
                <a16:creationId xmlns:a16="http://schemas.microsoft.com/office/drawing/2014/main" id="{DFEF5E8F-8C5E-4028-A64F-CDAF08975D27}"/>
              </a:ext>
            </a:extLst>
          </p:cNvPr>
          <p:cNvGraphicFramePr/>
          <p:nvPr>
            <p:custDataLst>
              <p:tags r:id="rId32"/>
            </p:custDataLst>
            <p:extLst>
              <p:ext uri="{D42A27DB-BD31-4B8C-83A1-F6EECF244321}">
                <p14:modId xmlns:p14="http://schemas.microsoft.com/office/powerpoint/2010/main" val="3148429188"/>
              </p:ext>
            </p:extLst>
          </p:nvPr>
        </p:nvGraphicFramePr>
        <p:xfrm>
          <a:off x="2844800" y="2565400"/>
          <a:ext cx="1690688" cy="1266825"/>
        </p:xfrm>
        <a:graphic>
          <a:graphicData uri="http://schemas.openxmlformats.org/drawingml/2006/chart">
            <c:chart xmlns:c="http://schemas.openxmlformats.org/drawingml/2006/chart" xmlns:r="http://schemas.openxmlformats.org/officeDocument/2006/relationships" r:id="rId63"/>
          </a:graphicData>
        </a:graphic>
      </p:graphicFrame>
      <p:cxnSp>
        <p:nvCxnSpPr>
          <p:cNvPr id="33" name="Straight Connector 32">
            <a:extLst>
              <a:ext uri="{FF2B5EF4-FFF2-40B4-BE49-F238E27FC236}">
                <a16:creationId xmlns:a16="http://schemas.microsoft.com/office/drawing/2014/main" id="{777DD545-5992-4F18-8AC7-05625107870C}"/>
              </a:ext>
            </a:extLst>
          </p:cNvPr>
          <p:cNvCxnSpPr/>
          <p:nvPr>
            <p:custDataLst>
              <p:tags r:id="rId33"/>
            </p:custDataLst>
          </p:nvPr>
        </p:nvCxnSpPr>
        <p:spPr bwMode="gray">
          <a:xfrm>
            <a:off x="3433763" y="3648075"/>
            <a:ext cx="74613" cy="96838"/>
          </a:xfrm>
          <a:prstGeom prst="line">
            <a:avLst/>
          </a:prstGeom>
          <a:ln w="6350"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5" name="Text Placeholder 3">
            <a:extLst>
              <a:ext uri="{FF2B5EF4-FFF2-40B4-BE49-F238E27FC236}">
                <a16:creationId xmlns:a16="http://schemas.microsoft.com/office/drawing/2014/main" id="{316ACD7B-095A-418B-A202-42D6DE90E23C}"/>
              </a:ext>
            </a:extLst>
          </p:cNvPr>
          <p:cNvSpPr>
            <a:spLocks noGrp="1"/>
          </p:cNvSpPr>
          <p:nvPr>
            <p:custDataLst>
              <p:tags r:id="rId34"/>
            </p:custDataLst>
          </p:nvPr>
        </p:nvSpPr>
        <p:spPr bwMode="gray">
          <a:xfrm>
            <a:off x="3463925" y="3810000"/>
            <a:ext cx="450850"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lgn="ctr">
              <a:spcBef>
                <a:spcPct val="0"/>
              </a:spcBef>
              <a:spcAft>
                <a:spcPct val="0"/>
              </a:spcAft>
            </a:pPr>
            <a:r>
              <a:rPr lang="en-US" altLang="en-US" dirty="0"/>
              <a:t>Program</a:t>
            </a:r>
            <a:endParaRPr lang="en-US" dirty="0"/>
          </a:p>
        </p:txBody>
      </p:sp>
      <p:sp>
        <p:nvSpPr>
          <p:cNvPr id="480" name="Text Placeholder 3">
            <a:extLst>
              <a:ext uri="{FF2B5EF4-FFF2-40B4-BE49-F238E27FC236}">
                <a16:creationId xmlns:a16="http://schemas.microsoft.com/office/drawing/2014/main" id="{9A329204-15FE-4AF9-A1A5-98C2853D7B87}"/>
              </a:ext>
            </a:extLst>
          </p:cNvPr>
          <p:cNvSpPr>
            <a:spLocks noGrp="1"/>
          </p:cNvSpPr>
          <p:nvPr>
            <p:custDataLst>
              <p:tags r:id="rId35"/>
            </p:custDataLst>
          </p:nvPr>
        </p:nvSpPr>
        <p:spPr bwMode="gray">
          <a:xfrm>
            <a:off x="3611563" y="3621088"/>
            <a:ext cx="155575" cy="150813"/>
          </a:xfrm>
          <a:prstGeom prst="rect">
            <a:avLst/>
          </a:prstGeom>
          <a:solidFill>
            <a:srgbClr val="056661"/>
          </a:solidFill>
          <a:ln>
            <a:noFill/>
          </a:ln>
        </p:spPr>
        <p:txBody>
          <a:bodyPr vert="horz" wrap="none" lIns="14288" tIns="0" rIns="14288"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lgn="ctr">
              <a:spcBef>
                <a:spcPct val="0"/>
              </a:spcBef>
              <a:spcAft>
                <a:spcPct val="0"/>
              </a:spcAft>
            </a:pPr>
            <a:fld id="{C4A99ECD-397A-4936-954A-20E4C6B0473B}" type="datetime'''''2''''''''''''5'''''''''''''''''''''''''">
              <a:rPr lang="en-US" altLang="en-US" smtClean="0">
                <a:solidFill>
                  <a:schemeClr val="bg1"/>
                </a:solidFill>
              </a:rPr>
              <a:pPr algn="ctr">
                <a:spcBef>
                  <a:spcPct val="0"/>
                </a:spcBef>
                <a:spcAft>
                  <a:spcPct val="0"/>
                </a:spcAft>
              </a:pPr>
              <a:t>25</a:t>
            </a:fld>
            <a:endParaRPr lang="en-US" dirty="0">
              <a:solidFill>
                <a:schemeClr val="bg1"/>
              </a:solidFill>
            </a:endParaRPr>
          </a:p>
        </p:txBody>
      </p:sp>
      <p:sp>
        <p:nvSpPr>
          <p:cNvPr id="322" name="Text Placeholder 3">
            <a:extLst>
              <a:ext uri="{FF2B5EF4-FFF2-40B4-BE49-F238E27FC236}">
                <a16:creationId xmlns:a16="http://schemas.microsoft.com/office/drawing/2014/main" id="{9AE8FF4D-70A9-4DFD-9EA0-F10257BD47CB}"/>
              </a:ext>
            </a:extLst>
          </p:cNvPr>
          <p:cNvSpPr>
            <a:spLocks noGrp="1"/>
          </p:cNvSpPr>
          <p:nvPr>
            <p:custDataLst>
              <p:tags r:id="rId36"/>
            </p:custDataLst>
          </p:nvPr>
        </p:nvSpPr>
        <p:spPr bwMode="gray">
          <a:xfrm>
            <a:off x="3500438" y="3057525"/>
            <a:ext cx="377825"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4288" tIns="0" rIns="14288" bIns="0" numCol="1" spcCol="0" rtlCol="0" anchor="b"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lgn="ctr">
              <a:spcBef>
                <a:spcPct val="0"/>
              </a:spcBef>
              <a:spcAft>
                <a:spcPct val="0"/>
              </a:spcAft>
            </a:pPr>
            <a:r>
              <a:rPr lang="en-US" altLang="en-US" dirty="0"/>
              <a:t>$</a:t>
            </a:r>
            <a:fld id="{DCFF55FF-12ED-4629-8BCD-AAD89E6DC0A4}" type="datetime'''''''''''''1''40'''''''''''''''''''''''''''''''''''''''''''''">
              <a:rPr lang="en-US" altLang="en-US" smtClean="0"/>
              <a:pPr/>
              <a:t>140</a:t>
            </a:fld>
            <a:r>
              <a:rPr lang="en-US" altLang="en-US" dirty="0"/>
              <a:t>M</a:t>
            </a:r>
            <a:endParaRPr lang="en-US" dirty="0"/>
          </a:p>
        </p:txBody>
      </p:sp>
      <p:sp>
        <p:nvSpPr>
          <p:cNvPr id="326" name="Rectangle 325">
            <a:extLst>
              <a:ext uri="{FF2B5EF4-FFF2-40B4-BE49-F238E27FC236}">
                <a16:creationId xmlns:a16="http://schemas.microsoft.com/office/drawing/2014/main" id="{2FB6B32E-C20D-4CE0-BF06-043626703CB2}"/>
              </a:ext>
            </a:extLst>
          </p:cNvPr>
          <p:cNvSpPr/>
          <p:nvPr>
            <p:custDataLst>
              <p:tags r:id="rId37"/>
            </p:custDataLst>
          </p:nvPr>
        </p:nvSpPr>
        <p:spPr bwMode="gray">
          <a:xfrm>
            <a:off x="3222625" y="4060825"/>
            <a:ext cx="142875" cy="106363"/>
          </a:xfrm>
          <a:prstGeom prst="rect">
            <a:avLst/>
          </a:prstGeom>
          <a:solidFill>
            <a:srgbClr val="029A92"/>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29" name="Rectangle 328">
            <a:extLst>
              <a:ext uri="{FF2B5EF4-FFF2-40B4-BE49-F238E27FC236}">
                <a16:creationId xmlns:a16="http://schemas.microsoft.com/office/drawing/2014/main" id="{546608C5-2994-479A-B7C2-7255C86A241C}"/>
              </a:ext>
            </a:extLst>
          </p:cNvPr>
          <p:cNvSpPr/>
          <p:nvPr>
            <p:custDataLst>
              <p:tags r:id="rId38"/>
            </p:custDataLst>
          </p:nvPr>
        </p:nvSpPr>
        <p:spPr bwMode="gray">
          <a:xfrm>
            <a:off x="3222625" y="4429125"/>
            <a:ext cx="142875" cy="106363"/>
          </a:xfrm>
          <a:prstGeom prst="rect">
            <a:avLst/>
          </a:prstGeom>
          <a:solidFill>
            <a:srgbClr val="000000"/>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28" name="Rectangle 327">
            <a:extLst>
              <a:ext uri="{FF2B5EF4-FFF2-40B4-BE49-F238E27FC236}">
                <a16:creationId xmlns:a16="http://schemas.microsoft.com/office/drawing/2014/main" id="{16ED4D81-22E9-40C0-93D6-F3C3E97A8D92}"/>
              </a:ext>
            </a:extLst>
          </p:cNvPr>
          <p:cNvSpPr/>
          <p:nvPr>
            <p:custDataLst>
              <p:tags r:id="rId39"/>
            </p:custDataLst>
          </p:nvPr>
        </p:nvSpPr>
        <p:spPr bwMode="gray">
          <a:xfrm>
            <a:off x="3222625" y="4244975"/>
            <a:ext cx="142875" cy="106363"/>
          </a:xfrm>
          <a:prstGeom prst="rect">
            <a:avLst/>
          </a:prstGeom>
          <a:solidFill>
            <a:srgbClr val="056661"/>
          </a:solidFill>
          <a:ln w="9525" cap="rnd"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30" name="Text Placeholder 3">
            <a:extLst>
              <a:ext uri="{FF2B5EF4-FFF2-40B4-BE49-F238E27FC236}">
                <a16:creationId xmlns:a16="http://schemas.microsoft.com/office/drawing/2014/main" id="{3C5CAD92-EF08-49AC-B6A8-69E5BDF7FBD9}"/>
              </a:ext>
            </a:extLst>
          </p:cNvPr>
          <p:cNvSpPr>
            <a:spLocks noGrp="1"/>
          </p:cNvSpPr>
          <p:nvPr>
            <p:custDataLst>
              <p:tags r:id="rId40"/>
            </p:custDataLst>
          </p:nvPr>
        </p:nvSpPr>
        <p:spPr bwMode="gray">
          <a:xfrm>
            <a:off x="3416299" y="4056063"/>
            <a:ext cx="731838"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spcBef>
                <a:spcPct val="0"/>
              </a:spcBef>
              <a:spcAft>
                <a:spcPct val="0"/>
              </a:spcAft>
            </a:pPr>
            <a:fld id="{FCF249E2-7806-42DC-8DD9-397D6A68D2D4}" type="datetime'''D''''i''s''tr''''i''''''''b''''utio''''n'' ''''''Line'''''">
              <a:rPr lang="en-US" altLang="en-US" sz="800" smtClean="0"/>
              <a:pPr/>
              <a:t>Distribution Line</a:t>
            </a:fld>
            <a:endParaRPr lang="en-US" sz="800" dirty="0"/>
          </a:p>
        </p:txBody>
      </p:sp>
      <p:sp>
        <p:nvSpPr>
          <p:cNvPr id="331" name="Text Placeholder 3">
            <a:extLst>
              <a:ext uri="{FF2B5EF4-FFF2-40B4-BE49-F238E27FC236}">
                <a16:creationId xmlns:a16="http://schemas.microsoft.com/office/drawing/2014/main" id="{9B9EE8BC-2246-448F-9F7E-6EAA181BD504}"/>
              </a:ext>
            </a:extLst>
          </p:cNvPr>
          <p:cNvSpPr>
            <a:spLocks noGrp="1"/>
          </p:cNvSpPr>
          <p:nvPr>
            <p:custDataLst>
              <p:tags r:id="rId41"/>
            </p:custDataLst>
          </p:nvPr>
        </p:nvSpPr>
        <p:spPr bwMode="gray">
          <a:xfrm>
            <a:off x="3416299" y="4240213"/>
            <a:ext cx="484188"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spcBef>
                <a:spcPct val="0"/>
              </a:spcBef>
              <a:spcAft>
                <a:spcPct val="0"/>
              </a:spcAft>
            </a:pPr>
            <a:fld id="{8ABAE9F1-4CFD-4DBC-95BE-918471FEF320}" type="datetime'''S''''''u''''b''''''''''''''''sta''t''''i''''''o''''''''''n'">
              <a:rPr lang="en-US" altLang="en-US" sz="800" smtClean="0"/>
              <a:pPr/>
              <a:t>Substation</a:t>
            </a:fld>
            <a:endParaRPr lang="en-US" sz="800" dirty="0"/>
          </a:p>
        </p:txBody>
      </p:sp>
      <p:sp>
        <p:nvSpPr>
          <p:cNvPr id="333" name="Text Placeholder 3">
            <a:extLst>
              <a:ext uri="{FF2B5EF4-FFF2-40B4-BE49-F238E27FC236}">
                <a16:creationId xmlns:a16="http://schemas.microsoft.com/office/drawing/2014/main" id="{E823C5C8-A7EE-4450-A645-ADCF6873CA0A}"/>
              </a:ext>
            </a:extLst>
          </p:cNvPr>
          <p:cNvSpPr>
            <a:spLocks noGrp="1"/>
          </p:cNvSpPr>
          <p:nvPr>
            <p:custDataLst>
              <p:tags r:id="rId42"/>
            </p:custDataLst>
          </p:nvPr>
        </p:nvSpPr>
        <p:spPr bwMode="gray">
          <a:xfrm>
            <a:off x="3416300" y="4424363"/>
            <a:ext cx="255588" cy="1333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spcBef>
                <a:spcPct val="0"/>
              </a:spcBef>
              <a:spcAft>
                <a:spcPct val="0"/>
              </a:spcAft>
            </a:pPr>
            <a:fld id="{3D05C3D4-F959-451F-B19F-4A525B9353A1}" type="datetime'''O''''''th''''''''''''''''''''''e''''''r'">
              <a:rPr lang="en-US" altLang="en-US" sz="800" smtClean="0"/>
              <a:pPr/>
              <a:t>Other</a:t>
            </a:fld>
            <a:endParaRPr lang="en-US" sz="800" dirty="0"/>
          </a:p>
        </p:txBody>
      </p:sp>
      <p:graphicFrame>
        <p:nvGraphicFramePr>
          <p:cNvPr id="542" name="Chart 541">
            <a:extLst>
              <a:ext uri="{FF2B5EF4-FFF2-40B4-BE49-F238E27FC236}">
                <a16:creationId xmlns:a16="http://schemas.microsoft.com/office/drawing/2014/main" id="{0A1D4599-15B0-4588-8821-BE83ECCCA6E9}"/>
              </a:ext>
            </a:extLst>
          </p:cNvPr>
          <p:cNvGraphicFramePr/>
          <p:nvPr>
            <p:custDataLst>
              <p:tags r:id="rId43"/>
            </p:custDataLst>
            <p:extLst>
              <p:ext uri="{D42A27DB-BD31-4B8C-83A1-F6EECF244321}">
                <p14:modId xmlns:p14="http://schemas.microsoft.com/office/powerpoint/2010/main" val="881488655"/>
              </p:ext>
            </p:extLst>
          </p:nvPr>
        </p:nvGraphicFramePr>
        <p:xfrm>
          <a:off x="4629150" y="879475"/>
          <a:ext cx="4170363" cy="709613"/>
        </p:xfrm>
        <a:graphic>
          <a:graphicData uri="http://schemas.openxmlformats.org/drawingml/2006/chart">
            <c:chart xmlns:c="http://schemas.openxmlformats.org/drawingml/2006/chart" xmlns:r="http://schemas.openxmlformats.org/officeDocument/2006/relationships" r:id="rId64"/>
          </a:graphicData>
        </a:graphic>
      </p:graphicFrame>
      <p:graphicFrame>
        <p:nvGraphicFramePr>
          <p:cNvPr id="38" name="Table 38">
            <a:extLst>
              <a:ext uri="{FF2B5EF4-FFF2-40B4-BE49-F238E27FC236}">
                <a16:creationId xmlns:a16="http://schemas.microsoft.com/office/drawing/2014/main" id="{DEE4206D-135A-4DE0-A5B8-7D49C406F177}"/>
              </a:ext>
            </a:extLst>
          </p:cNvPr>
          <p:cNvGraphicFramePr>
            <a:graphicFrameLocks noGrp="1"/>
          </p:cNvGraphicFramePr>
          <p:nvPr/>
        </p:nvGraphicFramePr>
        <p:xfrm>
          <a:off x="4711645" y="4205607"/>
          <a:ext cx="4005380" cy="497205"/>
        </p:xfrm>
        <a:graphic>
          <a:graphicData uri="http://schemas.openxmlformats.org/drawingml/2006/table">
            <a:tbl>
              <a:tblPr firstRow="1" bandRow="1">
                <a:tableStyleId>{5C22544A-7EE6-4342-B048-85BDC9FD1C3A}</a:tableStyleId>
              </a:tblPr>
              <a:tblGrid>
                <a:gridCol w="801076">
                  <a:extLst>
                    <a:ext uri="{9D8B030D-6E8A-4147-A177-3AD203B41FA5}">
                      <a16:colId xmlns:a16="http://schemas.microsoft.com/office/drawing/2014/main" val="3180816113"/>
                    </a:ext>
                  </a:extLst>
                </a:gridCol>
                <a:gridCol w="801076">
                  <a:extLst>
                    <a:ext uri="{9D8B030D-6E8A-4147-A177-3AD203B41FA5}">
                      <a16:colId xmlns:a16="http://schemas.microsoft.com/office/drawing/2014/main" val="1087911425"/>
                    </a:ext>
                  </a:extLst>
                </a:gridCol>
                <a:gridCol w="801076">
                  <a:extLst>
                    <a:ext uri="{9D8B030D-6E8A-4147-A177-3AD203B41FA5}">
                      <a16:colId xmlns:a16="http://schemas.microsoft.com/office/drawing/2014/main" val="3092544447"/>
                    </a:ext>
                  </a:extLst>
                </a:gridCol>
                <a:gridCol w="801076">
                  <a:extLst>
                    <a:ext uri="{9D8B030D-6E8A-4147-A177-3AD203B41FA5}">
                      <a16:colId xmlns:a16="http://schemas.microsoft.com/office/drawing/2014/main" val="4197865212"/>
                    </a:ext>
                  </a:extLst>
                </a:gridCol>
                <a:gridCol w="801076">
                  <a:extLst>
                    <a:ext uri="{9D8B030D-6E8A-4147-A177-3AD203B41FA5}">
                      <a16:colId xmlns:a16="http://schemas.microsoft.com/office/drawing/2014/main" val="1866195331"/>
                    </a:ext>
                  </a:extLst>
                </a:gridCol>
              </a:tblGrid>
              <a:tr h="239595">
                <a:tc>
                  <a:txBody>
                    <a:bodyPr/>
                    <a:lstStyle/>
                    <a:p>
                      <a:pPr algn="ctr" fontAlgn="ctr">
                        <a:lnSpc>
                          <a:spcPct val="90000"/>
                        </a:lnSpc>
                      </a:pPr>
                      <a:r>
                        <a:rPr lang="en-US" sz="900" b="0" i="0" u="none" strike="noStrike" dirty="0">
                          <a:solidFill>
                            <a:srgbClr val="55555A"/>
                          </a:solidFill>
                          <a:effectLst/>
                          <a:latin typeface="Calibri" panose="020F0502020204030204" pitchFamily="34" charset="0"/>
                        </a:rPr>
                        <a:t>Asset </a:t>
                      </a:r>
                      <a:br>
                        <a:rPr lang="en-US" sz="900" b="0" i="0" u="none" strike="noStrike" dirty="0">
                          <a:solidFill>
                            <a:srgbClr val="55555A"/>
                          </a:solidFill>
                          <a:effectLst/>
                          <a:latin typeface="Calibri" panose="020F0502020204030204" pitchFamily="34" charset="0"/>
                        </a:rPr>
                      </a:br>
                      <a:r>
                        <a:rPr lang="en-US" sz="900" b="0" i="0" u="none" strike="noStrike" dirty="0">
                          <a:solidFill>
                            <a:srgbClr val="55555A"/>
                          </a:solidFill>
                          <a:effectLst/>
                          <a:latin typeface="Calibri" panose="020F0502020204030204" pitchFamily="34" charset="0"/>
                        </a:rPr>
                        <a:t>Condition</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fontAlgn="ctr">
                        <a:lnSpc>
                          <a:spcPct val="90000"/>
                        </a:lnSpc>
                      </a:pPr>
                      <a:r>
                        <a:rPr lang="en-US" sz="900" b="0" i="0" u="none" strike="noStrike" dirty="0">
                          <a:solidFill>
                            <a:srgbClr val="55555A"/>
                          </a:solidFill>
                          <a:effectLst/>
                          <a:latin typeface="Calibri" panose="020F0502020204030204" pitchFamily="34" charset="0"/>
                        </a:rPr>
                        <a:t>Customer Requests/</a:t>
                      </a:r>
                      <a:br>
                        <a:rPr lang="en-US" sz="900" b="0" i="0" u="none" strike="noStrike" dirty="0">
                          <a:solidFill>
                            <a:srgbClr val="55555A"/>
                          </a:solidFill>
                          <a:effectLst/>
                          <a:latin typeface="Calibri" panose="020F0502020204030204" pitchFamily="34" charset="0"/>
                        </a:rPr>
                      </a:br>
                      <a:r>
                        <a:rPr lang="en-US" sz="900" b="0" i="0" u="none" strike="noStrike" dirty="0">
                          <a:solidFill>
                            <a:srgbClr val="55555A"/>
                          </a:solidFill>
                          <a:effectLst/>
                          <a:latin typeface="Calibri" panose="020F0502020204030204" pitchFamily="34" charset="0"/>
                        </a:rPr>
                        <a:t>Public Requirements</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fontAlgn="ctr">
                        <a:lnSpc>
                          <a:spcPct val="90000"/>
                        </a:lnSpc>
                      </a:pPr>
                      <a:r>
                        <a:rPr lang="en-US" sz="900" b="0" i="0" u="none" strike="noStrike" dirty="0">
                          <a:solidFill>
                            <a:srgbClr val="55555A"/>
                          </a:solidFill>
                          <a:effectLst/>
                          <a:latin typeface="Calibri" panose="020F0502020204030204" pitchFamily="34" charset="0"/>
                        </a:rPr>
                        <a:t>Damage/</a:t>
                      </a:r>
                      <a:br>
                        <a:rPr lang="en-US" sz="900" b="0" i="0" u="none" strike="noStrike" dirty="0">
                          <a:solidFill>
                            <a:srgbClr val="55555A"/>
                          </a:solidFill>
                          <a:effectLst/>
                          <a:latin typeface="Calibri" panose="020F0502020204030204" pitchFamily="34" charset="0"/>
                        </a:rPr>
                      </a:br>
                      <a:r>
                        <a:rPr lang="en-US" sz="900" b="0" i="0" u="none" strike="noStrike" dirty="0">
                          <a:solidFill>
                            <a:srgbClr val="55555A"/>
                          </a:solidFill>
                          <a:effectLst/>
                          <a:latin typeface="Calibri" panose="020F0502020204030204" pitchFamily="34" charset="0"/>
                        </a:rPr>
                        <a:t>Failure</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fontAlgn="ctr">
                        <a:lnSpc>
                          <a:spcPct val="90000"/>
                        </a:lnSpc>
                      </a:pPr>
                      <a:r>
                        <a:rPr lang="en-US" sz="900" b="0" i="0" u="none" strike="noStrike" dirty="0">
                          <a:solidFill>
                            <a:srgbClr val="55555A"/>
                          </a:solidFill>
                          <a:effectLst/>
                          <a:latin typeface="Calibri" panose="020F0502020204030204" pitchFamily="34" charset="0"/>
                        </a:rPr>
                        <a:t>System Capacity &amp; Performance</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fontAlgn="ctr">
                        <a:lnSpc>
                          <a:spcPct val="90000"/>
                        </a:lnSpc>
                      </a:pPr>
                      <a:r>
                        <a:rPr lang="en-US" sz="900" b="0" i="0" u="none" strike="noStrike" dirty="0">
                          <a:solidFill>
                            <a:srgbClr val="55555A"/>
                          </a:solidFill>
                          <a:effectLst/>
                          <a:latin typeface="Calibri" panose="020F0502020204030204" pitchFamily="34" charset="0"/>
                        </a:rPr>
                        <a:t>Other</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3371744"/>
                  </a:ext>
                </a:extLst>
              </a:tr>
            </a:tbl>
          </a:graphicData>
        </a:graphic>
      </p:graphicFrame>
      <p:graphicFrame>
        <p:nvGraphicFramePr>
          <p:cNvPr id="540" name="Chart 539">
            <a:extLst>
              <a:ext uri="{FF2B5EF4-FFF2-40B4-BE49-F238E27FC236}">
                <a16:creationId xmlns:a16="http://schemas.microsoft.com/office/drawing/2014/main" id="{F233673D-0933-4EC9-82AF-B188D95107CA}"/>
              </a:ext>
            </a:extLst>
          </p:cNvPr>
          <p:cNvGraphicFramePr/>
          <p:nvPr>
            <p:custDataLst>
              <p:tags r:id="rId44"/>
            </p:custDataLst>
            <p:extLst>
              <p:ext uri="{D42A27DB-BD31-4B8C-83A1-F6EECF244321}">
                <p14:modId xmlns:p14="http://schemas.microsoft.com/office/powerpoint/2010/main" val="2687803862"/>
              </p:ext>
            </p:extLst>
          </p:nvPr>
        </p:nvGraphicFramePr>
        <p:xfrm>
          <a:off x="4629150" y="1770063"/>
          <a:ext cx="4170363" cy="709612"/>
        </p:xfrm>
        <a:graphic>
          <a:graphicData uri="http://schemas.openxmlformats.org/drawingml/2006/chart">
            <c:chart xmlns:c="http://schemas.openxmlformats.org/drawingml/2006/chart" xmlns:r="http://schemas.openxmlformats.org/officeDocument/2006/relationships" r:id="rId65"/>
          </a:graphicData>
        </a:graphic>
      </p:graphicFrame>
      <p:graphicFrame>
        <p:nvGraphicFramePr>
          <p:cNvPr id="575" name="Chart 574">
            <a:extLst>
              <a:ext uri="{FF2B5EF4-FFF2-40B4-BE49-F238E27FC236}">
                <a16:creationId xmlns:a16="http://schemas.microsoft.com/office/drawing/2014/main" id="{CF98DF5C-FB22-41D3-846B-1EFE70D92BCB}"/>
              </a:ext>
            </a:extLst>
          </p:cNvPr>
          <p:cNvGraphicFramePr/>
          <p:nvPr>
            <p:custDataLst>
              <p:tags r:id="rId45"/>
            </p:custDataLst>
            <p:extLst>
              <p:ext uri="{D42A27DB-BD31-4B8C-83A1-F6EECF244321}">
                <p14:modId xmlns:p14="http://schemas.microsoft.com/office/powerpoint/2010/main" val="393373240"/>
              </p:ext>
            </p:extLst>
          </p:nvPr>
        </p:nvGraphicFramePr>
        <p:xfrm>
          <a:off x="4629150" y="2660650"/>
          <a:ext cx="4170363" cy="709613"/>
        </p:xfrm>
        <a:graphic>
          <a:graphicData uri="http://schemas.openxmlformats.org/drawingml/2006/chart">
            <c:chart xmlns:c="http://schemas.openxmlformats.org/drawingml/2006/chart" xmlns:r="http://schemas.openxmlformats.org/officeDocument/2006/relationships" r:id="rId66"/>
          </a:graphicData>
        </a:graphic>
      </p:graphicFrame>
      <p:graphicFrame>
        <p:nvGraphicFramePr>
          <p:cNvPr id="576" name="Chart 575">
            <a:extLst>
              <a:ext uri="{FF2B5EF4-FFF2-40B4-BE49-F238E27FC236}">
                <a16:creationId xmlns:a16="http://schemas.microsoft.com/office/drawing/2014/main" id="{3C4EE4BD-A74D-4097-A251-26B0E6F9439C}"/>
              </a:ext>
            </a:extLst>
          </p:cNvPr>
          <p:cNvGraphicFramePr/>
          <p:nvPr>
            <p:custDataLst>
              <p:tags r:id="rId46"/>
            </p:custDataLst>
            <p:extLst>
              <p:ext uri="{D42A27DB-BD31-4B8C-83A1-F6EECF244321}">
                <p14:modId xmlns:p14="http://schemas.microsoft.com/office/powerpoint/2010/main" val="3691550991"/>
              </p:ext>
            </p:extLst>
          </p:nvPr>
        </p:nvGraphicFramePr>
        <p:xfrm>
          <a:off x="4629150" y="3551238"/>
          <a:ext cx="4170363" cy="709612"/>
        </p:xfrm>
        <a:graphic>
          <a:graphicData uri="http://schemas.openxmlformats.org/drawingml/2006/chart">
            <c:chart xmlns:c="http://schemas.openxmlformats.org/drawingml/2006/chart" xmlns:r="http://schemas.openxmlformats.org/officeDocument/2006/relationships" r:id="rId67"/>
          </a:graphicData>
        </a:graphic>
      </p:graphicFrame>
      <p:sp>
        <p:nvSpPr>
          <p:cNvPr id="365" name="Text Placeholder 3">
            <a:extLst>
              <a:ext uri="{FF2B5EF4-FFF2-40B4-BE49-F238E27FC236}">
                <a16:creationId xmlns:a16="http://schemas.microsoft.com/office/drawing/2014/main" id="{F51297F8-63C0-400A-BECC-AA5B1B649A11}"/>
              </a:ext>
            </a:extLst>
          </p:cNvPr>
          <p:cNvSpPr>
            <a:spLocks noGrp="1"/>
          </p:cNvSpPr>
          <p:nvPr>
            <p:custDataLst>
              <p:tags r:id="rId47"/>
            </p:custDataLst>
          </p:nvPr>
        </p:nvSpPr>
        <p:spPr bwMode="gray">
          <a:xfrm>
            <a:off x="5865813" y="4002088"/>
            <a:ext cx="92075"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4288" tIns="0" rIns="14288" bIns="0" numCol="1" spcCol="0" rtlCol="0" anchor="b"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lgn="ctr">
              <a:spcBef>
                <a:spcPct val="0"/>
              </a:spcBef>
              <a:spcAft>
                <a:spcPct val="0"/>
              </a:spcAft>
            </a:pPr>
            <a:fld id="{DCA0EFCD-9EB8-4A46-A19A-FCD8E6782ADA}" type="datetime'''''''''''''''''''''''''''''''''''''''''''''''''0'''">
              <a:rPr lang="en-US" altLang="en-US" smtClean="0"/>
              <a:pPr/>
              <a:t>0</a:t>
            </a:fld>
            <a:endParaRPr lang="en-US" dirty="0"/>
          </a:p>
        </p:txBody>
      </p:sp>
      <p:sp>
        <p:nvSpPr>
          <p:cNvPr id="364" name="Text Placeholder 3">
            <a:extLst>
              <a:ext uri="{FF2B5EF4-FFF2-40B4-BE49-F238E27FC236}">
                <a16:creationId xmlns:a16="http://schemas.microsoft.com/office/drawing/2014/main" id="{1E5F0D04-54B6-40D0-97D4-B725164D49FD}"/>
              </a:ext>
            </a:extLst>
          </p:cNvPr>
          <p:cNvSpPr>
            <a:spLocks noGrp="1"/>
          </p:cNvSpPr>
          <p:nvPr>
            <p:custDataLst>
              <p:tags r:id="rId48"/>
            </p:custDataLst>
          </p:nvPr>
        </p:nvSpPr>
        <p:spPr bwMode="gray">
          <a:xfrm>
            <a:off x="6667500" y="4002088"/>
            <a:ext cx="92075"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4288" tIns="0" rIns="14288" bIns="0" numCol="1" spcCol="0" rtlCol="0" anchor="b"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lgn="ctr">
              <a:spcBef>
                <a:spcPct val="0"/>
              </a:spcBef>
              <a:spcAft>
                <a:spcPct val="0"/>
              </a:spcAft>
            </a:pPr>
            <a:fld id="{D3CD0EB4-AF52-452B-A56F-06318F2EC95D}" type="datetime'''''''0'''''''''''''''''''''''''''''''''''''''''''''''''''''''">
              <a:rPr lang="en-US" altLang="en-US" smtClean="0"/>
              <a:pPr/>
              <a:t>0</a:t>
            </a:fld>
            <a:endParaRPr lang="en-US" dirty="0"/>
          </a:p>
        </p:txBody>
      </p:sp>
      <p:cxnSp>
        <p:nvCxnSpPr>
          <p:cNvPr id="7" name="Straight Connector 6">
            <a:extLst>
              <a:ext uri="{FF2B5EF4-FFF2-40B4-BE49-F238E27FC236}">
                <a16:creationId xmlns:a16="http://schemas.microsoft.com/office/drawing/2014/main" id="{B3CAE74C-C9CF-474D-AB44-B95D0A1E44C5}"/>
              </a:ext>
            </a:extLst>
          </p:cNvPr>
          <p:cNvCxnSpPr/>
          <p:nvPr/>
        </p:nvCxnSpPr>
        <p:spPr>
          <a:xfrm>
            <a:off x="4821382" y="4841292"/>
            <a:ext cx="3782291" cy="0"/>
          </a:xfrm>
          <a:prstGeom prst="line">
            <a:avLst/>
          </a:prstGeom>
          <a:ln w="9525" cap="rnd">
            <a:solidFill>
              <a:srgbClr val="C5C5C6"/>
            </a:solidFill>
            <a:prstDash val="solid"/>
            <a:roun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C28DAAC-795F-4FB7-AB78-BE2FF1DD1CA3}"/>
              </a:ext>
            </a:extLst>
          </p:cNvPr>
          <p:cNvSpPr txBox="1"/>
          <p:nvPr/>
        </p:nvSpPr>
        <p:spPr>
          <a:xfrm>
            <a:off x="6064032" y="4746574"/>
            <a:ext cx="1296990" cy="226890"/>
          </a:xfrm>
          <a:prstGeom prst="rect">
            <a:avLst/>
          </a:prstGeom>
          <a:solidFill>
            <a:schemeClr val="bg1"/>
          </a:solidFill>
          <a:ln w="9525" cap="rnd">
            <a:noFill/>
            <a:prstDash val="solid"/>
            <a:roun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100" i="1" dirty="0">
                <a:solidFill>
                  <a:schemeClr val="tx1"/>
                </a:solidFill>
              </a:rPr>
              <a:t>Spending rationale</a:t>
            </a:r>
          </a:p>
        </p:txBody>
      </p:sp>
      <p:graphicFrame>
        <p:nvGraphicFramePr>
          <p:cNvPr id="96" name="Chart 95">
            <a:extLst>
              <a:ext uri="{FF2B5EF4-FFF2-40B4-BE49-F238E27FC236}">
                <a16:creationId xmlns:a16="http://schemas.microsoft.com/office/drawing/2014/main" id="{1A1A00CC-292E-4C4B-8EDF-3026787BE169}"/>
              </a:ext>
            </a:extLst>
          </p:cNvPr>
          <p:cNvGraphicFramePr/>
          <p:nvPr>
            <p:custDataLst>
              <p:tags r:id="rId49"/>
            </p:custDataLst>
            <p:extLst>
              <p:ext uri="{D42A27DB-BD31-4B8C-83A1-F6EECF244321}">
                <p14:modId xmlns:p14="http://schemas.microsoft.com/office/powerpoint/2010/main" val="3716923256"/>
              </p:ext>
            </p:extLst>
          </p:nvPr>
        </p:nvGraphicFramePr>
        <p:xfrm>
          <a:off x="-17463" y="898525"/>
          <a:ext cx="1690687" cy="2544763"/>
        </p:xfrm>
        <a:graphic>
          <a:graphicData uri="http://schemas.openxmlformats.org/drawingml/2006/chart">
            <c:chart xmlns:c="http://schemas.openxmlformats.org/drawingml/2006/chart" xmlns:r="http://schemas.openxmlformats.org/officeDocument/2006/relationships" r:id="rId68"/>
          </a:graphicData>
        </a:graphic>
      </p:graphicFrame>
      <p:cxnSp>
        <p:nvCxnSpPr>
          <p:cNvPr id="236" name="Straight Connector 235">
            <a:extLst>
              <a:ext uri="{FF2B5EF4-FFF2-40B4-BE49-F238E27FC236}">
                <a16:creationId xmlns:a16="http://schemas.microsoft.com/office/drawing/2014/main" id="{9BBDC6C1-3805-4D74-8B2A-6C660B4201FA}"/>
              </a:ext>
            </a:extLst>
          </p:cNvPr>
          <p:cNvCxnSpPr/>
          <p:nvPr>
            <p:custDataLst>
              <p:tags r:id="rId50"/>
            </p:custDataLst>
          </p:nvPr>
        </p:nvCxnSpPr>
        <p:spPr bwMode="gray">
          <a:xfrm flipV="1">
            <a:off x="573088" y="2024063"/>
            <a:ext cx="73025" cy="33338"/>
          </a:xfrm>
          <a:prstGeom prst="line">
            <a:avLst/>
          </a:prstGeom>
          <a:ln w="6350"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6D461F-7501-4542-9650-CA9D65AD4BE2}"/>
              </a:ext>
            </a:extLst>
          </p:cNvPr>
          <p:cNvCxnSpPr/>
          <p:nvPr>
            <p:custDataLst>
              <p:tags r:id="rId51"/>
            </p:custDataLst>
          </p:nvPr>
        </p:nvCxnSpPr>
        <p:spPr bwMode="gray">
          <a:xfrm>
            <a:off x="573088" y="1755775"/>
            <a:ext cx="73025" cy="33338"/>
          </a:xfrm>
          <a:prstGeom prst="line">
            <a:avLst/>
          </a:prstGeom>
          <a:ln w="6350"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7FFED0D9-43CB-4A4C-895C-73C784FF860C}"/>
              </a:ext>
            </a:extLst>
          </p:cNvPr>
          <p:cNvCxnSpPr>
            <a:cxnSpLocks/>
          </p:cNvCxnSpPr>
          <p:nvPr>
            <p:custDataLst>
              <p:tags r:id="rId52"/>
            </p:custDataLst>
          </p:nvPr>
        </p:nvCxnSpPr>
        <p:spPr bwMode="gray">
          <a:xfrm>
            <a:off x="573088" y="1906588"/>
            <a:ext cx="73025" cy="3175"/>
          </a:xfrm>
          <a:prstGeom prst="line">
            <a:avLst/>
          </a:prstGeom>
          <a:ln w="6350"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4" name="Text Placeholder 3">
            <a:extLst>
              <a:ext uri="{FF2B5EF4-FFF2-40B4-BE49-F238E27FC236}">
                <a16:creationId xmlns:a16="http://schemas.microsoft.com/office/drawing/2014/main" id="{205E0D3A-A05F-4B5D-A452-55381356139C}"/>
              </a:ext>
            </a:extLst>
          </p:cNvPr>
          <p:cNvSpPr>
            <a:spLocks noGrp="1"/>
          </p:cNvSpPr>
          <p:nvPr>
            <p:custDataLst>
              <p:tags r:id="rId53"/>
            </p:custDataLst>
          </p:nvPr>
        </p:nvSpPr>
        <p:spPr bwMode="gray">
          <a:xfrm>
            <a:off x="588963" y="804863"/>
            <a:ext cx="473075"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4288" tIns="0" rIns="14288" bIns="0" numCol="1" spcCol="0" rtlCol="0" anchor="b"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lgn="ctr">
              <a:spcBef>
                <a:spcPct val="0"/>
              </a:spcBef>
              <a:spcAft>
                <a:spcPct val="0"/>
              </a:spcAft>
            </a:pPr>
            <a:r>
              <a:rPr lang="en-US" altLang="en-US"/>
              <a:t>$</a:t>
            </a:r>
            <a:fld id="{EA048A54-014F-411B-9C57-AA9B70A5EA52}" type="datetime'''''''''''1'''''''''''''''''''''''''''''''',''3''4''''2'''">
              <a:rPr lang="en-US" altLang="en-US" smtClean="0"/>
              <a:pPr/>
              <a:t>1,342</a:t>
            </a:fld>
            <a:r>
              <a:rPr lang="en-US" altLang="en-US"/>
              <a:t>M</a:t>
            </a:r>
            <a:endParaRPr lang="en-US" dirty="0"/>
          </a:p>
        </p:txBody>
      </p:sp>
      <p:sp>
        <p:nvSpPr>
          <p:cNvPr id="173" name="Text Placeholder 3">
            <a:extLst>
              <a:ext uri="{FF2B5EF4-FFF2-40B4-BE49-F238E27FC236}">
                <a16:creationId xmlns:a16="http://schemas.microsoft.com/office/drawing/2014/main" id="{08D5DA2C-9FB8-4822-9A51-BA0847E50503}"/>
              </a:ext>
            </a:extLst>
          </p:cNvPr>
          <p:cNvSpPr>
            <a:spLocks noGrp="1"/>
          </p:cNvSpPr>
          <p:nvPr>
            <p:custDataLst>
              <p:tags r:id="rId54"/>
            </p:custDataLst>
          </p:nvPr>
        </p:nvSpPr>
        <p:spPr bwMode="gray">
          <a:xfrm>
            <a:off x="479425" y="3398838"/>
            <a:ext cx="692150" cy="3016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lgn="ctr">
              <a:spcBef>
                <a:spcPct val="0"/>
              </a:spcBef>
              <a:spcAft>
                <a:spcPct val="0"/>
              </a:spcAft>
            </a:pPr>
            <a:r>
              <a:rPr lang="en-US" altLang="en-US" dirty="0" err="1"/>
              <a:t>Totex</a:t>
            </a:r>
            <a:r>
              <a:rPr lang="en-US" altLang="en-US" dirty="0"/>
              <a:t> Budget</a:t>
            </a:r>
          </a:p>
          <a:p>
            <a:pPr algn="ctr">
              <a:spcBef>
                <a:spcPct val="0"/>
              </a:spcBef>
              <a:spcAft>
                <a:spcPct val="0"/>
              </a:spcAft>
            </a:pPr>
            <a:r>
              <a:rPr lang="en-US" altLang="en-US" dirty="0"/>
              <a:t>FY21</a:t>
            </a:r>
            <a:r>
              <a:rPr lang="en-US" altLang="en-US" baseline="30000" dirty="0"/>
              <a:t>1</a:t>
            </a:r>
            <a:r>
              <a:rPr lang="en-US" altLang="en-US" dirty="0"/>
              <a:t> </a:t>
            </a:r>
            <a:endParaRPr lang="en-US" dirty="0"/>
          </a:p>
        </p:txBody>
      </p:sp>
      <p:grpSp>
        <p:nvGrpSpPr>
          <p:cNvPr id="13" name="Group 12">
            <a:extLst>
              <a:ext uri="{FF2B5EF4-FFF2-40B4-BE49-F238E27FC236}">
                <a16:creationId xmlns:a16="http://schemas.microsoft.com/office/drawing/2014/main" id="{FA46EFC5-F27B-4455-8D8E-ABA496D99507}"/>
              </a:ext>
            </a:extLst>
          </p:cNvPr>
          <p:cNvGrpSpPr/>
          <p:nvPr/>
        </p:nvGrpSpPr>
        <p:grpSpPr>
          <a:xfrm>
            <a:off x="1009872" y="999312"/>
            <a:ext cx="1072199" cy="2608328"/>
            <a:chOff x="1009872" y="1006036"/>
            <a:chExt cx="1072199" cy="2608328"/>
          </a:xfrm>
        </p:grpSpPr>
        <p:sp>
          <p:nvSpPr>
            <p:cNvPr id="566" name="Freeform: Shape 565">
              <a:extLst>
                <a:ext uri="{FF2B5EF4-FFF2-40B4-BE49-F238E27FC236}">
                  <a16:creationId xmlns:a16="http://schemas.microsoft.com/office/drawing/2014/main" id="{D714CEDE-6F69-416F-A234-09B9AE352C76}"/>
                </a:ext>
              </a:extLst>
            </p:cNvPr>
            <p:cNvSpPr/>
            <p:nvPr/>
          </p:nvSpPr>
          <p:spPr>
            <a:xfrm>
              <a:off x="1058608" y="1006036"/>
              <a:ext cx="967042" cy="2602724"/>
            </a:xfrm>
            <a:custGeom>
              <a:avLst/>
              <a:gdLst>
                <a:gd name="connsiteX0" fmla="*/ 705670 w 960439"/>
                <a:gd name="connsiteY0" fmla="*/ 0 h 2376488"/>
                <a:gd name="connsiteX1" fmla="*/ 960439 w 960439"/>
                <a:gd name="connsiteY1" fmla="*/ 0 h 2376488"/>
                <a:gd name="connsiteX2" fmla="*/ 960439 w 960439"/>
                <a:gd name="connsiteY2" fmla="*/ 2376488 h 2376488"/>
                <a:gd name="connsiteX3" fmla="*/ 705670 w 960439"/>
                <a:gd name="connsiteY3" fmla="*/ 2376488 h 2376488"/>
                <a:gd name="connsiteX4" fmla="*/ 705670 w 960439"/>
                <a:gd name="connsiteY4" fmla="*/ 1645444 h 2376488"/>
                <a:gd name="connsiteX5" fmla="*/ 259534 w 960439"/>
                <a:gd name="connsiteY5" fmla="*/ 1645444 h 2376488"/>
                <a:gd name="connsiteX6" fmla="*/ 259534 w 960439"/>
                <a:gd name="connsiteY6" fmla="*/ 2376488 h 2376488"/>
                <a:gd name="connsiteX7" fmla="*/ 0 w 960439"/>
                <a:gd name="connsiteY7" fmla="*/ 2376488 h 2376488"/>
                <a:gd name="connsiteX8" fmla="*/ 0 w 960439"/>
                <a:gd name="connsiteY8" fmla="*/ 985838 h 2376488"/>
                <a:gd name="connsiteX9" fmla="*/ 259534 w 960439"/>
                <a:gd name="connsiteY9" fmla="*/ 985838 h 2376488"/>
                <a:gd name="connsiteX10" fmla="*/ 259534 w 960439"/>
                <a:gd name="connsiteY10" fmla="*/ 1275384 h 2376488"/>
                <a:gd name="connsiteX11" fmla="*/ 705670 w 960439"/>
                <a:gd name="connsiteY11" fmla="*/ 1275384 h 2376488"/>
                <a:gd name="connsiteX0" fmla="*/ 705670 w 960439"/>
                <a:gd name="connsiteY0" fmla="*/ 0 h 2376488"/>
                <a:gd name="connsiteX1" fmla="*/ 960439 w 960439"/>
                <a:gd name="connsiteY1" fmla="*/ 0 h 2376488"/>
                <a:gd name="connsiteX2" fmla="*/ 960439 w 960439"/>
                <a:gd name="connsiteY2" fmla="*/ 2376488 h 2376488"/>
                <a:gd name="connsiteX3" fmla="*/ 705670 w 960439"/>
                <a:gd name="connsiteY3" fmla="*/ 2376488 h 2376488"/>
                <a:gd name="connsiteX4" fmla="*/ 705670 w 960439"/>
                <a:gd name="connsiteY4" fmla="*/ 1645444 h 2376488"/>
                <a:gd name="connsiteX5" fmla="*/ 259534 w 960439"/>
                <a:gd name="connsiteY5" fmla="*/ 2376488 h 2376488"/>
                <a:gd name="connsiteX6" fmla="*/ 0 w 960439"/>
                <a:gd name="connsiteY6" fmla="*/ 2376488 h 2376488"/>
                <a:gd name="connsiteX7" fmla="*/ 0 w 960439"/>
                <a:gd name="connsiteY7" fmla="*/ 985838 h 2376488"/>
                <a:gd name="connsiteX8" fmla="*/ 259534 w 960439"/>
                <a:gd name="connsiteY8" fmla="*/ 985838 h 2376488"/>
                <a:gd name="connsiteX9" fmla="*/ 259534 w 960439"/>
                <a:gd name="connsiteY9" fmla="*/ 1275384 h 2376488"/>
                <a:gd name="connsiteX10" fmla="*/ 705670 w 960439"/>
                <a:gd name="connsiteY10" fmla="*/ 1275384 h 2376488"/>
                <a:gd name="connsiteX11" fmla="*/ 705670 w 960439"/>
                <a:gd name="connsiteY11" fmla="*/ 0 h 2376488"/>
                <a:gd name="connsiteX0" fmla="*/ 705670 w 960439"/>
                <a:gd name="connsiteY0" fmla="*/ 0 h 2376488"/>
                <a:gd name="connsiteX1" fmla="*/ 960439 w 960439"/>
                <a:gd name="connsiteY1" fmla="*/ 0 h 2376488"/>
                <a:gd name="connsiteX2" fmla="*/ 960439 w 960439"/>
                <a:gd name="connsiteY2" fmla="*/ 2376488 h 2376488"/>
                <a:gd name="connsiteX3" fmla="*/ 705670 w 960439"/>
                <a:gd name="connsiteY3" fmla="*/ 2376488 h 2376488"/>
                <a:gd name="connsiteX4" fmla="*/ 259534 w 960439"/>
                <a:gd name="connsiteY4" fmla="*/ 2376488 h 2376488"/>
                <a:gd name="connsiteX5" fmla="*/ 0 w 960439"/>
                <a:gd name="connsiteY5" fmla="*/ 2376488 h 2376488"/>
                <a:gd name="connsiteX6" fmla="*/ 0 w 960439"/>
                <a:gd name="connsiteY6" fmla="*/ 985838 h 2376488"/>
                <a:gd name="connsiteX7" fmla="*/ 259534 w 960439"/>
                <a:gd name="connsiteY7" fmla="*/ 985838 h 2376488"/>
                <a:gd name="connsiteX8" fmla="*/ 259534 w 960439"/>
                <a:gd name="connsiteY8" fmla="*/ 1275384 h 2376488"/>
                <a:gd name="connsiteX9" fmla="*/ 705670 w 960439"/>
                <a:gd name="connsiteY9" fmla="*/ 1275384 h 2376488"/>
                <a:gd name="connsiteX10" fmla="*/ 705670 w 960439"/>
                <a:gd name="connsiteY10" fmla="*/ 0 h 2376488"/>
                <a:gd name="connsiteX0" fmla="*/ 705670 w 960439"/>
                <a:gd name="connsiteY0" fmla="*/ 0 h 2376488"/>
                <a:gd name="connsiteX1" fmla="*/ 960439 w 960439"/>
                <a:gd name="connsiteY1" fmla="*/ 0 h 2376488"/>
                <a:gd name="connsiteX2" fmla="*/ 960439 w 960439"/>
                <a:gd name="connsiteY2" fmla="*/ 2376488 h 2376488"/>
                <a:gd name="connsiteX3" fmla="*/ 259534 w 960439"/>
                <a:gd name="connsiteY3" fmla="*/ 2376488 h 2376488"/>
                <a:gd name="connsiteX4" fmla="*/ 0 w 960439"/>
                <a:gd name="connsiteY4" fmla="*/ 2376488 h 2376488"/>
                <a:gd name="connsiteX5" fmla="*/ 0 w 960439"/>
                <a:gd name="connsiteY5" fmla="*/ 985838 h 2376488"/>
                <a:gd name="connsiteX6" fmla="*/ 259534 w 960439"/>
                <a:gd name="connsiteY6" fmla="*/ 985838 h 2376488"/>
                <a:gd name="connsiteX7" fmla="*/ 259534 w 960439"/>
                <a:gd name="connsiteY7" fmla="*/ 1275384 h 2376488"/>
                <a:gd name="connsiteX8" fmla="*/ 705670 w 960439"/>
                <a:gd name="connsiteY8" fmla="*/ 1275384 h 2376488"/>
                <a:gd name="connsiteX9" fmla="*/ 705670 w 960439"/>
                <a:gd name="connsiteY9" fmla="*/ 0 h 2376488"/>
                <a:gd name="connsiteX0" fmla="*/ 705670 w 960439"/>
                <a:gd name="connsiteY0" fmla="*/ 0 h 2376488"/>
                <a:gd name="connsiteX1" fmla="*/ 960439 w 960439"/>
                <a:gd name="connsiteY1" fmla="*/ 0 h 2376488"/>
                <a:gd name="connsiteX2" fmla="*/ 960439 w 960439"/>
                <a:gd name="connsiteY2" fmla="*/ 2376488 h 2376488"/>
                <a:gd name="connsiteX3" fmla="*/ 0 w 960439"/>
                <a:gd name="connsiteY3" fmla="*/ 2376488 h 2376488"/>
                <a:gd name="connsiteX4" fmla="*/ 0 w 960439"/>
                <a:gd name="connsiteY4" fmla="*/ 985838 h 2376488"/>
                <a:gd name="connsiteX5" fmla="*/ 259534 w 960439"/>
                <a:gd name="connsiteY5" fmla="*/ 985838 h 2376488"/>
                <a:gd name="connsiteX6" fmla="*/ 259534 w 960439"/>
                <a:gd name="connsiteY6" fmla="*/ 1275384 h 2376488"/>
                <a:gd name="connsiteX7" fmla="*/ 705670 w 960439"/>
                <a:gd name="connsiteY7" fmla="*/ 1275384 h 2376488"/>
                <a:gd name="connsiteX8" fmla="*/ 705670 w 960439"/>
                <a:gd name="connsiteY8" fmla="*/ 0 h 2376488"/>
                <a:gd name="connsiteX0" fmla="*/ 705670 w 960439"/>
                <a:gd name="connsiteY0" fmla="*/ 0 h 2376488"/>
                <a:gd name="connsiteX1" fmla="*/ 960439 w 960439"/>
                <a:gd name="connsiteY1" fmla="*/ 0 h 2376488"/>
                <a:gd name="connsiteX2" fmla="*/ 960439 w 960439"/>
                <a:gd name="connsiteY2" fmla="*/ 2376488 h 2376488"/>
                <a:gd name="connsiteX3" fmla="*/ 0 w 960439"/>
                <a:gd name="connsiteY3" fmla="*/ 2376488 h 2376488"/>
                <a:gd name="connsiteX4" fmla="*/ 0 w 960439"/>
                <a:gd name="connsiteY4" fmla="*/ 985838 h 2376488"/>
                <a:gd name="connsiteX5" fmla="*/ 259534 w 960439"/>
                <a:gd name="connsiteY5" fmla="*/ 985838 h 2376488"/>
                <a:gd name="connsiteX6" fmla="*/ 705670 w 960439"/>
                <a:gd name="connsiteY6" fmla="*/ 1275384 h 2376488"/>
                <a:gd name="connsiteX7" fmla="*/ 705670 w 960439"/>
                <a:gd name="connsiteY7" fmla="*/ 0 h 2376488"/>
                <a:gd name="connsiteX0" fmla="*/ 705670 w 960439"/>
                <a:gd name="connsiteY0" fmla="*/ 0 h 2376488"/>
                <a:gd name="connsiteX1" fmla="*/ 960439 w 960439"/>
                <a:gd name="connsiteY1" fmla="*/ 0 h 2376488"/>
                <a:gd name="connsiteX2" fmla="*/ 960439 w 960439"/>
                <a:gd name="connsiteY2" fmla="*/ 2376488 h 2376488"/>
                <a:gd name="connsiteX3" fmla="*/ 0 w 960439"/>
                <a:gd name="connsiteY3" fmla="*/ 2376488 h 2376488"/>
                <a:gd name="connsiteX4" fmla="*/ 0 w 960439"/>
                <a:gd name="connsiteY4" fmla="*/ 985838 h 2376488"/>
                <a:gd name="connsiteX5" fmla="*/ 259534 w 960439"/>
                <a:gd name="connsiteY5" fmla="*/ 985838 h 2376488"/>
                <a:gd name="connsiteX6" fmla="*/ 705670 w 960439"/>
                <a:gd name="connsiteY6" fmla="*/ 0 h 237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0439" h="2376488">
                  <a:moveTo>
                    <a:pt x="705670" y="0"/>
                  </a:moveTo>
                  <a:lnTo>
                    <a:pt x="960439" y="0"/>
                  </a:lnTo>
                  <a:lnTo>
                    <a:pt x="960439" y="2376488"/>
                  </a:lnTo>
                  <a:lnTo>
                    <a:pt x="0" y="2376488"/>
                  </a:lnTo>
                  <a:lnTo>
                    <a:pt x="0" y="985838"/>
                  </a:lnTo>
                  <a:lnTo>
                    <a:pt x="259534" y="985838"/>
                  </a:lnTo>
                  <a:lnTo>
                    <a:pt x="705670" y="0"/>
                  </a:lnTo>
                  <a:close/>
                </a:path>
              </a:pathLst>
            </a:custGeom>
            <a:gradFill flip="none" rotWithShape="1">
              <a:gsLst>
                <a:gs pos="0">
                  <a:schemeClr val="tx1">
                    <a:alpha val="25000"/>
                  </a:schemeClr>
                </a:gs>
                <a:gs pos="100000">
                  <a:schemeClr val="bg1">
                    <a:alpha val="25000"/>
                  </a:schemeClr>
                </a:gs>
              </a:gsLst>
              <a:lin ang="0" scaled="1"/>
              <a:tileRect/>
            </a:gradFill>
            <a:ln w="12700" cap="rnd" cmpd="sng" algn="ctr">
              <a:solidFill>
                <a:schemeClr val="tx2"/>
              </a:solidFill>
              <a:prstDash val="sysDot"/>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0" name="Rectangle 9">
              <a:extLst>
                <a:ext uri="{FF2B5EF4-FFF2-40B4-BE49-F238E27FC236}">
                  <a16:creationId xmlns:a16="http://schemas.microsoft.com/office/drawing/2014/main" id="{08EE10A9-6B42-4078-AB89-3A478F1852E6}"/>
                </a:ext>
              </a:extLst>
            </p:cNvPr>
            <p:cNvSpPr/>
            <p:nvPr/>
          </p:nvSpPr>
          <p:spPr>
            <a:xfrm>
              <a:off x="1009872" y="3363539"/>
              <a:ext cx="1072199" cy="250825"/>
            </a:xfrm>
            <a:prstGeom prst="rect">
              <a:avLst/>
            </a:prstGeom>
            <a:solidFill>
              <a:schemeClr val="bg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12" name="Straight Connector 11">
              <a:extLst>
                <a:ext uri="{FF2B5EF4-FFF2-40B4-BE49-F238E27FC236}">
                  <a16:creationId xmlns:a16="http://schemas.microsoft.com/office/drawing/2014/main" id="{0AD24E56-576C-4C37-9A15-5668A52258A3}"/>
                </a:ext>
              </a:extLst>
            </p:cNvPr>
            <p:cNvCxnSpPr/>
            <p:nvPr/>
          </p:nvCxnSpPr>
          <p:spPr>
            <a:xfrm>
              <a:off x="1058608" y="3363539"/>
              <a:ext cx="967042" cy="0"/>
            </a:xfrm>
            <a:prstGeom prst="line">
              <a:avLst/>
            </a:prstGeom>
            <a:ln w="12700" cap="rnd" cmpd="sng" algn="ctr">
              <a:solidFill>
                <a:srgbClr val="808083"/>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81" name="Chart 80">
            <a:extLst>
              <a:ext uri="{FF2B5EF4-FFF2-40B4-BE49-F238E27FC236}">
                <a16:creationId xmlns:a16="http://schemas.microsoft.com/office/drawing/2014/main" id="{1FFF0F7C-5018-4E09-966D-89D3FDD69452}"/>
              </a:ext>
            </a:extLst>
          </p:cNvPr>
          <p:cNvGraphicFramePr/>
          <p:nvPr>
            <p:custDataLst>
              <p:tags r:id="rId55"/>
            </p:custDataLst>
            <p:extLst>
              <p:ext uri="{D42A27DB-BD31-4B8C-83A1-F6EECF244321}">
                <p14:modId xmlns:p14="http://schemas.microsoft.com/office/powerpoint/2010/main" val="4191665903"/>
              </p:ext>
            </p:extLst>
          </p:nvPr>
        </p:nvGraphicFramePr>
        <p:xfrm>
          <a:off x="1414463" y="898525"/>
          <a:ext cx="1690687" cy="2544763"/>
        </p:xfrm>
        <a:graphic>
          <a:graphicData uri="http://schemas.openxmlformats.org/drawingml/2006/chart">
            <c:chart xmlns:c="http://schemas.openxmlformats.org/drawingml/2006/chart" xmlns:r="http://schemas.openxmlformats.org/officeDocument/2006/relationships" r:id="rId69"/>
          </a:graphicData>
        </a:graphic>
      </p:graphicFrame>
      <p:cxnSp>
        <p:nvCxnSpPr>
          <p:cNvPr id="29" name="Straight Connector 28">
            <a:extLst>
              <a:ext uri="{FF2B5EF4-FFF2-40B4-BE49-F238E27FC236}">
                <a16:creationId xmlns:a16="http://schemas.microsoft.com/office/drawing/2014/main" id="{0331AA99-8788-4866-8074-B97DFEFB8522}"/>
              </a:ext>
            </a:extLst>
          </p:cNvPr>
          <p:cNvCxnSpPr>
            <a:cxnSpLocks/>
          </p:cNvCxnSpPr>
          <p:nvPr>
            <p:custDataLst>
              <p:tags r:id="rId56"/>
            </p:custDataLst>
          </p:nvPr>
        </p:nvCxnSpPr>
        <p:spPr bwMode="gray">
          <a:xfrm>
            <a:off x="2003426" y="3259137"/>
            <a:ext cx="74613" cy="71438"/>
          </a:xfrm>
          <a:prstGeom prst="line">
            <a:avLst/>
          </a:prstGeom>
          <a:ln w="6350"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Text Placeholder 3">
            <a:extLst>
              <a:ext uri="{FF2B5EF4-FFF2-40B4-BE49-F238E27FC236}">
                <a16:creationId xmlns:a16="http://schemas.microsoft.com/office/drawing/2014/main" id="{5B8ABB31-5CEE-4B05-BB6D-15931769E5DF}"/>
              </a:ext>
            </a:extLst>
          </p:cNvPr>
          <p:cNvSpPr>
            <a:spLocks noGrp="1"/>
          </p:cNvSpPr>
          <p:nvPr>
            <p:custDataLst>
              <p:tags r:id="rId57"/>
            </p:custDataLst>
          </p:nvPr>
        </p:nvSpPr>
        <p:spPr bwMode="gray">
          <a:xfrm>
            <a:off x="2070100" y="804863"/>
            <a:ext cx="377825" cy="150813"/>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14288" tIns="0" rIns="14288" bIns="0" numCol="1" spcCol="0" rtlCol="0" anchor="b"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lgn="ctr">
              <a:spcBef>
                <a:spcPct val="0"/>
              </a:spcBef>
              <a:spcAft>
                <a:spcPct val="0"/>
              </a:spcAft>
            </a:pPr>
            <a:r>
              <a:rPr lang="en-US" altLang="en-US" dirty="0"/>
              <a:t>$</a:t>
            </a:r>
            <a:fld id="{37DAB8C5-1FC5-4EA5-8882-92CE080DF424}" type="datetime'''''''''''''''7''2''''''''''''''''''''''''''''''''''''''''7'''">
              <a:rPr lang="en-US" altLang="en-US" smtClean="0"/>
              <a:pPr/>
              <a:t>727</a:t>
            </a:fld>
            <a:r>
              <a:rPr lang="en-US" altLang="en-US" dirty="0"/>
              <a:t>M</a:t>
            </a:r>
            <a:endParaRPr lang="en-US" dirty="0"/>
          </a:p>
        </p:txBody>
      </p:sp>
      <p:sp>
        <p:nvSpPr>
          <p:cNvPr id="207" name="Text Placeholder 3">
            <a:extLst>
              <a:ext uri="{FF2B5EF4-FFF2-40B4-BE49-F238E27FC236}">
                <a16:creationId xmlns:a16="http://schemas.microsoft.com/office/drawing/2014/main" id="{5EBC1546-5E15-405C-98FC-86AEDDA12398}"/>
              </a:ext>
            </a:extLst>
          </p:cNvPr>
          <p:cNvSpPr>
            <a:spLocks noGrp="1"/>
          </p:cNvSpPr>
          <p:nvPr>
            <p:custDataLst>
              <p:tags r:id="rId58"/>
            </p:custDataLst>
          </p:nvPr>
        </p:nvSpPr>
        <p:spPr bwMode="gray">
          <a:xfrm>
            <a:off x="1944688" y="3398838"/>
            <a:ext cx="628650" cy="3016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685783"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mn-lt"/>
              </a:defRPr>
            </a:lvl1pPr>
            <a:lvl2pPr marL="213295" indent="-129597" algn="l" defTabSz="685783" rtl="0" eaLnBrk="1" latinLnBrk="0" hangingPunct="1">
              <a:lnSpc>
                <a:spcPct val="90000"/>
              </a:lnSpc>
              <a:spcBef>
                <a:spcPts val="0"/>
              </a:spcBef>
              <a:spcAft>
                <a:spcPts val="225"/>
              </a:spcAft>
              <a:buClr>
                <a:schemeClr val="accent1"/>
              </a:buClr>
              <a:buFont typeface="Arial" panose="020B0604020202020204" pitchFamily="34" charset="0"/>
              <a:buChar char="•"/>
              <a:defRPr lang="en-US" sz="900" kern="1200">
                <a:solidFill>
                  <a:schemeClr val="tx1"/>
                </a:solidFill>
                <a:latin typeface="+mn-lt"/>
                <a:ea typeface="+mn-ea"/>
                <a:cs typeface="+mn-cs"/>
                <a:sym typeface="+mn-lt"/>
              </a:defRPr>
            </a:lvl2pPr>
            <a:lvl3pPr marL="383390" indent="-124197" algn="l" defTabSz="685783" rtl="0" eaLnBrk="1" latinLnBrk="0" hangingPunct="1">
              <a:lnSpc>
                <a:spcPct val="90000"/>
              </a:lnSpc>
              <a:spcBef>
                <a:spcPts val="0"/>
              </a:spcBef>
              <a:spcAft>
                <a:spcPts val="225"/>
              </a:spcAft>
              <a:buClr>
                <a:schemeClr val="accent1"/>
              </a:buClr>
              <a:buFont typeface="Trebuchet MS" panose="020B0603020202020204" pitchFamily="34" charset="0"/>
              <a:buChar char="–"/>
              <a:defRPr lang="en-US" sz="900" kern="1200">
                <a:solidFill>
                  <a:schemeClr val="tx1"/>
                </a:solidFill>
                <a:latin typeface="+mn-lt"/>
                <a:ea typeface="+mn-ea"/>
                <a:cs typeface="+mn-cs"/>
                <a:sym typeface="+mn-lt"/>
              </a:defRPr>
            </a:lvl3pPr>
            <a:lvl4pPr marL="0" indent="0" algn="l" defTabSz="685783"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accent1"/>
                </a:solidFill>
                <a:latin typeface="+mn-lt"/>
                <a:ea typeface="+mn-ea"/>
                <a:cs typeface="+mn-cs"/>
                <a:sym typeface="+mn-lt"/>
              </a:defRPr>
            </a:lvl4pPr>
            <a:lvl5pPr marL="0" indent="0" algn="l" defTabSz="685783"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mn-lt"/>
              </a:defRPr>
            </a:lvl5pPr>
            <a:lvl6pPr marL="202401" indent="-114297" algn="l" defTabSz="685783" rtl="0" eaLnBrk="1" latinLnBrk="0" hangingPunct="1">
              <a:lnSpc>
                <a:spcPct val="90000"/>
              </a:lnSpc>
              <a:spcBef>
                <a:spcPts val="0"/>
              </a:spcBef>
              <a:spcAft>
                <a:spcPts val="450"/>
              </a:spcAft>
              <a:buClr>
                <a:schemeClr val="accent1"/>
              </a:buClr>
              <a:buFont typeface="Arial" panose="020B0604020202020204" pitchFamily="34" charset="0"/>
              <a:buChar char="•"/>
              <a:defRPr lang="en-US" sz="1200" kern="1200" smtClean="0">
                <a:solidFill>
                  <a:schemeClr val="tx1"/>
                </a:solidFill>
                <a:latin typeface="+mn-lt"/>
                <a:ea typeface="+mn-ea"/>
                <a:cs typeface="+mn-cs"/>
                <a:sym typeface="+mn-lt"/>
              </a:defRPr>
            </a:lvl6pPr>
            <a:lvl7pPr marL="0" indent="0" algn="l" defTabSz="685783"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mn-lt"/>
              </a:defRPr>
            </a:lvl7pPr>
            <a:lvl8pPr marL="0" indent="0" algn="l" defTabSz="685783"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accent1"/>
                </a:solidFill>
                <a:latin typeface="+mn-lt"/>
                <a:ea typeface="+mn-ea"/>
                <a:cs typeface="+mn-cs"/>
                <a:sym typeface="+mn-lt"/>
              </a:defRPr>
            </a:lvl8pPr>
            <a:lvl9pPr marL="0" indent="0" algn="l" defTabSz="685783"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accent1"/>
                </a:solidFill>
                <a:latin typeface="+mn-lt"/>
                <a:ea typeface="+mn-ea"/>
                <a:cs typeface="+mn-cs"/>
                <a:sym typeface="+mn-lt"/>
              </a:defRPr>
            </a:lvl9pPr>
          </a:lstStyle>
          <a:p>
            <a:pPr algn="ctr">
              <a:spcBef>
                <a:spcPct val="0"/>
              </a:spcBef>
              <a:spcAft>
                <a:spcPct val="0"/>
              </a:spcAft>
            </a:pPr>
            <a:r>
              <a:rPr lang="en-US" altLang="en-US" dirty="0"/>
              <a:t>Capital Plan</a:t>
            </a:r>
          </a:p>
          <a:p>
            <a:pPr algn="ctr">
              <a:spcBef>
                <a:spcPct val="0"/>
              </a:spcBef>
              <a:spcAft>
                <a:spcPct val="0"/>
              </a:spcAft>
            </a:pPr>
            <a:r>
              <a:rPr lang="en-US" dirty="0"/>
              <a:t>FY21</a:t>
            </a:r>
          </a:p>
        </p:txBody>
      </p:sp>
    </p:spTree>
    <p:extLst>
      <p:ext uri="{BB962C8B-B14F-4D97-AF65-F5344CB8AC3E}">
        <p14:creationId xmlns:p14="http://schemas.microsoft.com/office/powerpoint/2010/main" val="168686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52A982B-D616-41B3-ACE4-FD3A74D62C31}"/>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862"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A52A982B-D616-41B3-ACE4-FD3A74D62C3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76D956A-2878-4809-AF51-EF79539EEC5F}"/>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4000" b="1" dirty="0">
              <a:solidFill>
                <a:srgbClr val="FFFFFF"/>
              </a:solidFill>
              <a:latin typeface="Arial" panose="020B0604020202020204" pitchFamily="34" charset="0"/>
              <a:ea typeface="+mj-ea"/>
              <a:cs typeface="+mj-cs"/>
              <a:sym typeface="Arial" panose="020B0604020202020204" pitchFamily="34" charset="0"/>
            </a:endParaRPr>
          </a:p>
        </p:txBody>
      </p:sp>
      <p:sp>
        <p:nvSpPr>
          <p:cNvPr id="3" name="Title 2">
            <a:extLst>
              <a:ext uri="{FF2B5EF4-FFF2-40B4-BE49-F238E27FC236}">
                <a16:creationId xmlns:a16="http://schemas.microsoft.com/office/drawing/2014/main" id="{5B98377A-2255-4DA5-A4B1-FAE30613604E}"/>
              </a:ext>
            </a:extLst>
          </p:cNvPr>
          <p:cNvSpPr>
            <a:spLocks noGrp="1"/>
          </p:cNvSpPr>
          <p:nvPr>
            <p:ph type="title"/>
          </p:nvPr>
        </p:nvSpPr>
        <p:spPr/>
        <p:txBody>
          <a:bodyPr/>
          <a:lstStyle/>
          <a:p>
            <a:r>
              <a:rPr lang="en-US" dirty="0"/>
              <a:t>Build vs. buy</a:t>
            </a:r>
          </a:p>
        </p:txBody>
      </p:sp>
    </p:spTree>
    <p:extLst>
      <p:ext uri="{BB962C8B-B14F-4D97-AF65-F5344CB8AC3E}">
        <p14:creationId xmlns:p14="http://schemas.microsoft.com/office/powerpoint/2010/main" val="35165240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05887" name="think-cell Slide" r:id="rId5" imgW="395" imgH="394" progId="TCLayout.ActiveDocument.1">
                  <p:embed/>
                </p:oleObj>
              </mc:Choice>
              <mc:Fallback>
                <p:oleObj name="think-cell Slide" r:id="rId5" imgW="395" imgH="394" progId="TCLayout.ActiveDocument.1">
                  <p:embed/>
                  <p:pic>
                    <p:nvPicPr>
                      <p:cNvPr id="13" name="Object 1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12" name="Rectangle 11" hidden="1"/>
          <p:cNvSpPr/>
          <p:nvPr>
            <p:custDataLst>
              <p:tags r:id="rId3"/>
            </p:custDataLst>
          </p:nvPr>
        </p:nvSpPr>
        <p:spPr>
          <a:xfrm>
            <a:off x="0" y="0"/>
            <a:ext cx="119063" cy="119063"/>
          </a:xfrm>
          <a:prstGeom prst="rect">
            <a:avLst/>
          </a:prstGeom>
          <a:solidFill>
            <a:srgbClr val="323232"/>
          </a:solidFill>
          <a:ln w="9525" cap="rnd" cmpd="sng" algn="ctr">
            <a:solidFill>
              <a:srgbClr val="32323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2000" b="1" dirty="0" err="1">
              <a:solidFill>
                <a:srgbClr val="FFFFFF"/>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p:txBody>
          <a:bodyPr/>
          <a:lstStyle/>
          <a:p>
            <a:r>
              <a:rPr lang="en-US" dirty="0"/>
              <a:t>Our framework to assess Build vs. Buy</a:t>
            </a:r>
          </a:p>
        </p:txBody>
      </p:sp>
      <p:sp>
        <p:nvSpPr>
          <p:cNvPr id="5" name="ee4pContent2"/>
          <p:cNvSpPr txBox="1"/>
          <p:nvPr/>
        </p:nvSpPr>
        <p:spPr>
          <a:xfrm>
            <a:off x="322780" y="1886072"/>
            <a:ext cx="1996399" cy="261629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200">
                <a:solidFill>
                  <a:srgbClr val="212121"/>
                </a:solidFill>
              </a:defRPr>
            </a:lvl1pPr>
            <a:lvl2pPr marL="324000" lvl="1" indent="-216000">
              <a:buClr>
                <a:srgbClr val="212121"/>
              </a:buClr>
              <a:buSzPct val="100000"/>
              <a:buFont typeface="Trebuchet MS" panose="020B0603020202020204" pitchFamily="34" charset="0"/>
              <a:buChar char="•"/>
              <a:defRPr sz="1200">
                <a:solidFill>
                  <a:srgbClr val="212121"/>
                </a:solidFill>
              </a:defRPr>
            </a:lvl2pPr>
            <a:lvl3pPr marL="648000" lvl="2" indent="-216000">
              <a:buClr>
                <a:srgbClr val="212121"/>
              </a:buClr>
              <a:buSzPct val="100000"/>
              <a:buFont typeface="Trebuchet MS" panose="020B0603020202020204" pitchFamily="34" charset="0"/>
              <a:buChar char="–"/>
              <a:defRPr sz="1200">
                <a:solidFill>
                  <a:srgbClr val="212121"/>
                </a:solidFill>
              </a:defRPr>
            </a:lvl3pPr>
            <a:lvl4pPr marL="0" lvl="3">
              <a:buSzPct val="100000"/>
              <a:buFont typeface="Trebuchet MS" panose="020B0603020202020204" pitchFamily="34" charset="0"/>
              <a:buChar char="​"/>
              <a:defRPr sz="1600">
                <a:solidFill>
                  <a:srgbClr val="323232"/>
                </a:solidFill>
              </a:defRPr>
            </a:lvl4pPr>
            <a:lvl5pPr marL="0" lvl="4">
              <a:buSzPct val="100000"/>
              <a:buFont typeface="Trebuchet MS" panose="020B0603020202020204" pitchFamily="34" charset="0"/>
              <a:buChar char="​"/>
              <a:defRPr sz="1600" b="1">
                <a:solidFill>
                  <a:srgbClr val="212121"/>
                </a:solidFill>
              </a:defRPr>
            </a:lvl5pPr>
            <a:lvl6pPr marL="324000" lvl="5" indent="-216000">
              <a:buClr>
                <a:srgbClr val="212121"/>
              </a:buClr>
              <a:buSzPct val="100000"/>
              <a:buFont typeface="Trebuchet MS" panose="020B0603020202020204" pitchFamily="34" charset="0"/>
              <a:buChar char="•"/>
              <a:defRPr sz="1600">
                <a:solidFill>
                  <a:srgbClr val="212121"/>
                </a:solidFill>
              </a:defRPr>
            </a:lvl6pPr>
            <a:lvl7pPr marL="0" lvl="6">
              <a:buSzPct val="100000"/>
              <a:buFont typeface="Trebuchet MS" panose="020B0603020202020204" pitchFamily="34" charset="0"/>
              <a:buChar char="​"/>
              <a:defRPr sz="4400">
                <a:solidFill>
                  <a:srgbClr val="212121"/>
                </a:solidFill>
              </a:defRPr>
            </a:lvl7pPr>
            <a:lvl8pPr marL="0" lvl="7">
              <a:buSzPct val="100000"/>
              <a:buFont typeface="Trebuchet MS" panose="020B0603020202020204" pitchFamily="34" charset="0"/>
              <a:buChar char="​"/>
              <a:defRPr sz="5400">
                <a:solidFill>
                  <a:srgbClr val="323232"/>
                </a:solidFill>
              </a:defRPr>
            </a:lvl8pPr>
            <a:lvl9pPr marL="0" lvl="8">
              <a:buSzPct val="100000"/>
              <a:buFont typeface="Trebuchet MS" panose="020B0603020202020204" pitchFamily="34" charset="0"/>
              <a:buChar char="​"/>
              <a:defRPr sz="2400">
                <a:solidFill>
                  <a:srgbClr val="323232"/>
                </a:solidFill>
              </a:defRPr>
            </a:lvl9pPr>
          </a:lstStyle>
          <a:p>
            <a:pPr marL="128588" indent="-128588">
              <a:spcBef>
                <a:spcPts val="675"/>
              </a:spcBef>
              <a:buFont typeface="Wingdings" panose="05000000000000000000" pitchFamily="2" charset="2"/>
              <a:buChar char="v"/>
            </a:pPr>
            <a:r>
              <a:rPr lang="en-US" sz="900" dirty="0">
                <a:solidFill>
                  <a:srgbClr val="55555A"/>
                </a:solidFill>
                <a:latin typeface="+mj-lt"/>
                <a:sym typeface="+mn-lt"/>
              </a:rPr>
              <a:t>Solution/feature fit</a:t>
            </a:r>
          </a:p>
          <a:p>
            <a:pPr marL="486000" lvl="2" indent="-162000">
              <a:buClr>
                <a:srgbClr val="00148C">
                  <a:lumMod val="100000"/>
                </a:srgbClr>
              </a:buClr>
              <a:buFont typeface="Trebuchet MS" panose="020B0603020202020204" pitchFamily="34" charset="0"/>
              <a:buChar char="–"/>
            </a:pPr>
            <a:r>
              <a:rPr lang="en-US" sz="900" dirty="0">
                <a:solidFill>
                  <a:srgbClr val="55555A">
                    <a:lumMod val="100000"/>
                  </a:srgbClr>
                </a:solidFill>
                <a:latin typeface="Arial" panose="020B0604020202020204" pitchFamily="34" charset="0"/>
                <a:sym typeface="+mn-lt"/>
              </a:rPr>
              <a:t>For vision</a:t>
            </a:r>
            <a:endParaRPr lang="en-US" sz="900" dirty="0">
              <a:solidFill>
                <a:srgbClr val="55555A"/>
              </a:solidFill>
              <a:latin typeface="+mj-lt"/>
              <a:sym typeface="+mn-lt"/>
            </a:endParaRPr>
          </a:p>
          <a:p>
            <a:pPr marL="486000" lvl="2" indent="-162000">
              <a:buClr>
                <a:srgbClr val="00148C">
                  <a:lumMod val="100000"/>
                </a:srgbClr>
              </a:buClr>
              <a:buFont typeface="Trebuchet MS" panose="020B0603020202020204" pitchFamily="34" charset="0"/>
              <a:buChar char="–"/>
            </a:pPr>
            <a:r>
              <a:rPr lang="en-US" sz="900" dirty="0">
                <a:solidFill>
                  <a:srgbClr val="55555A"/>
                </a:solidFill>
                <a:latin typeface="+mj-lt"/>
                <a:sym typeface="+mn-lt"/>
              </a:rPr>
              <a:t>For MVP</a:t>
            </a:r>
          </a:p>
          <a:p>
            <a:pPr marL="486000" lvl="2" indent="-162000">
              <a:buClr>
                <a:srgbClr val="00148C">
                  <a:lumMod val="100000"/>
                </a:srgbClr>
              </a:buClr>
              <a:buFont typeface="Trebuchet MS" panose="020B0603020202020204" pitchFamily="34" charset="0"/>
              <a:buChar char="–"/>
            </a:pPr>
            <a:r>
              <a:rPr lang="en-US" sz="900" dirty="0" err="1">
                <a:solidFill>
                  <a:srgbClr val="00BEB4"/>
                </a:solidFill>
                <a:latin typeface="+mj-lt"/>
                <a:sym typeface="+mn-lt"/>
              </a:rPr>
              <a:t>EBU</a:t>
            </a:r>
            <a:r>
              <a:rPr lang="en-US" sz="900" dirty="0">
                <a:solidFill>
                  <a:srgbClr val="00BEB4"/>
                </a:solidFill>
                <a:latin typeface="+mj-lt"/>
                <a:sym typeface="+mn-lt"/>
              </a:rPr>
              <a:t> Work types</a:t>
            </a:r>
            <a:endParaRPr lang="en-US" sz="900" dirty="0">
              <a:solidFill>
                <a:srgbClr val="00BEB4"/>
              </a:solidFill>
              <a:latin typeface="Arial" panose="020B0604020202020204" pitchFamily="34" charset="0"/>
              <a:sym typeface="+mn-lt"/>
            </a:endParaRPr>
          </a:p>
          <a:p>
            <a:pPr marL="486000" lvl="2" indent="-162000">
              <a:buClr>
                <a:srgbClr val="00148C">
                  <a:lumMod val="100000"/>
                </a:srgbClr>
              </a:buClr>
              <a:buFont typeface="Trebuchet MS" panose="020B0603020202020204" pitchFamily="34" charset="0"/>
              <a:buChar char="–"/>
            </a:pPr>
            <a:r>
              <a:rPr lang="en-US" sz="900" dirty="0">
                <a:solidFill>
                  <a:srgbClr val="00BEB4"/>
                </a:solidFill>
                <a:latin typeface="Arial" panose="020B0604020202020204" pitchFamily="34" charset="0"/>
                <a:sym typeface="+mn-lt"/>
              </a:rPr>
              <a:t>Degree of change needed to existing processes</a:t>
            </a:r>
          </a:p>
          <a:p>
            <a:pPr marL="128588" indent="-128588">
              <a:spcBef>
                <a:spcPts val="675"/>
              </a:spcBef>
              <a:buFont typeface="Wingdings" panose="05000000000000000000" pitchFamily="2" charset="2"/>
              <a:buChar char="v"/>
            </a:pPr>
            <a:r>
              <a:rPr lang="en-US" sz="900" dirty="0">
                <a:solidFill>
                  <a:srgbClr val="00BEB4"/>
                </a:solidFill>
                <a:latin typeface="+mj-lt"/>
                <a:sym typeface="+mn-lt"/>
              </a:rPr>
              <a:t>User interface</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Implementation approach:</a:t>
            </a:r>
          </a:p>
          <a:p>
            <a:pPr marL="486000" lvl="2" indent="-162000">
              <a:buClr>
                <a:srgbClr val="00148C">
                  <a:lumMod val="100000"/>
                </a:srgbClr>
              </a:buClr>
              <a:buFont typeface="Trebuchet MS" panose="020B0603020202020204" pitchFamily="34" charset="0"/>
              <a:buChar char="–"/>
            </a:pPr>
            <a:r>
              <a:rPr lang="en-US" sz="900" dirty="0">
                <a:solidFill>
                  <a:srgbClr val="55555A"/>
                </a:solidFill>
                <a:latin typeface="+mj-lt"/>
                <a:sym typeface="+mn-lt"/>
              </a:rPr>
              <a:t>T</a:t>
            </a:r>
            <a:r>
              <a:rPr lang="en-US" sz="900" dirty="0">
                <a:solidFill>
                  <a:srgbClr val="55555A">
                    <a:lumMod val="100000"/>
                  </a:srgbClr>
                </a:solidFill>
                <a:latin typeface="Arial" panose="020B0604020202020204" pitchFamily="34" charset="0"/>
                <a:sym typeface="+mn-lt"/>
              </a:rPr>
              <a:t>imeline</a:t>
            </a:r>
          </a:p>
          <a:p>
            <a:pPr marL="486000" lvl="2" indent="-162000">
              <a:buClr>
                <a:srgbClr val="00148C">
                  <a:lumMod val="100000"/>
                </a:srgbClr>
              </a:buClr>
              <a:buFont typeface="Trebuchet MS" panose="020B0603020202020204" pitchFamily="34" charset="0"/>
              <a:buChar char="–"/>
            </a:pPr>
            <a:r>
              <a:rPr lang="en-US" sz="900" dirty="0">
                <a:solidFill>
                  <a:srgbClr val="55555A">
                    <a:lumMod val="100000"/>
                  </a:srgbClr>
                </a:solidFill>
                <a:latin typeface="Arial" panose="020B0604020202020204" pitchFamily="34" charset="0"/>
                <a:sym typeface="+mn-lt"/>
              </a:rPr>
              <a:t>Speed</a:t>
            </a:r>
          </a:p>
          <a:p>
            <a:pPr marL="486000" lvl="2" indent="-162000">
              <a:buClr>
                <a:srgbClr val="00148C">
                  <a:lumMod val="100000"/>
                </a:srgbClr>
              </a:buClr>
              <a:buFont typeface="Trebuchet MS" panose="020B0603020202020204" pitchFamily="34" charset="0"/>
              <a:buChar char="–"/>
            </a:pPr>
            <a:r>
              <a:rPr lang="en-US" sz="900" dirty="0">
                <a:solidFill>
                  <a:srgbClr val="00BEB4"/>
                </a:solidFill>
                <a:latin typeface="Arial" panose="020B0604020202020204" pitchFamily="34" charset="0"/>
                <a:sym typeface="+mn-lt"/>
              </a:rPr>
              <a:t>Agile roll out</a:t>
            </a:r>
          </a:p>
          <a:p>
            <a:pPr marL="486000" lvl="2" indent="-162000">
              <a:buClr>
                <a:srgbClr val="00148C">
                  <a:lumMod val="100000"/>
                </a:srgbClr>
              </a:buClr>
              <a:buFont typeface="Trebuchet MS" panose="020B0603020202020204" pitchFamily="34" charset="0"/>
              <a:buChar char="–"/>
            </a:pPr>
            <a:r>
              <a:rPr lang="en-US" sz="900" dirty="0">
                <a:solidFill>
                  <a:srgbClr val="00BEB4"/>
                </a:solidFill>
                <a:latin typeface="Arial" panose="020B0604020202020204" pitchFamily="34" charset="0"/>
                <a:sym typeface="+mn-lt"/>
              </a:rPr>
              <a:t>Modularity</a:t>
            </a:r>
          </a:p>
          <a:p>
            <a:pPr marL="486000" lvl="2" indent="-162000">
              <a:buClr>
                <a:srgbClr val="00148C">
                  <a:lumMod val="100000"/>
                </a:srgbClr>
              </a:buClr>
              <a:buFont typeface="Trebuchet MS" panose="020B0603020202020204" pitchFamily="34" charset="0"/>
              <a:buChar char="–"/>
            </a:pPr>
            <a:r>
              <a:rPr lang="en-US" sz="900" dirty="0">
                <a:solidFill>
                  <a:srgbClr val="55555A">
                    <a:lumMod val="100000"/>
                  </a:srgbClr>
                </a:solidFill>
                <a:latin typeface="Arial" panose="020B0604020202020204" pitchFamily="34" charset="0"/>
                <a:sym typeface="+mn-lt"/>
              </a:rPr>
              <a:t>Dev effort</a:t>
            </a:r>
          </a:p>
          <a:p>
            <a:pPr marL="486000" lvl="2" indent="-162000">
              <a:buClr>
                <a:srgbClr val="00148C">
                  <a:lumMod val="100000"/>
                </a:srgbClr>
              </a:buClr>
              <a:buFont typeface="Trebuchet MS" panose="020B0603020202020204" pitchFamily="34" charset="0"/>
              <a:buChar char="–"/>
            </a:pPr>
            <a:r>
              <a:rPr lang="en-US" sz="900" dirty="0">
                <a:solidFill>
                  <a:srgbClr val="55555A">
                    <a:lumMod val="100000"/>
                  </a:srgbClr>
                </a:solidFill>
                <a:latin typeface="Arial" panose="020B0604020202020204" pitchFamily="34" charset="0"/>
                <a:sym typeface="+mn-lt"/>
              </a:rPr>
              <a:t>Customizability</a:t>
            </a:r>
          </a:p>
          <a:p>
            <a:pPr marL="128588" indent="-128588">
              <a:spcBef>
                <a:spcPts val="675"/>
              </a:spcBef>
              <a:buFont typeface="Wingdings" panose="05000000000000000000" pitchFamily="2" charset="2"/>
              <a:buChar char="v"/>
            </a:pPr>
            <a:r>
              <a:rPr lang="en-US" sz="900" dirty="0">
                <a:solidFill>
                  <a:srgbClr val="00BEB4"/>
                </a:solidFill>
                <a:sym typeface="+mn-lt"/>
              </a:rPr>
              <a:t>Data maturity needed</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Deployment flexibility</a:t>
            </a:r>
          </a:p>
        </p:txBody>
      </p:sp>
      <p:sp>
        <p:nvSpPr>
          <p:cNvPr id="4" name="ee4pContent1"/>
          <p:cNvSpPr txBox="1"/>
          <p:nvPr/>
        </p:nvSpPr>
        <p:spPr>
          <a:xfrm>
            <a:off x="2506466" y="1886072"/>
            <a:ext cx="1996399" cy="261629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200">
                <a:solidFill>
                  <a:srgbClr val="212121"/>
                </a:solidFill>
              </a:defRPr>
            </a:lvl1pPr>
            <a:lvl2pPr marL="324000" lvl="1" indent="-216000">
              <a:buClr>
                <a:srgbClr val="212121"/>
              </a:buClr>
              <a:buSzPct val="100000"/>
              <a:buFont typeface="Trebuchet MS" panose="020B0603020202020204" pitchFamily="34" charset="0"/>
              <a:buChar char="•"/>
              <a:defRPr sz="1200">
                <a:solidFill>
                  <a:srgbClr val="212121"/>
                </a:solidFill>
              </a:defRPr>
            </a:lvl2pPr>
            <a:lvl3pPr marL="648000" lvl="2" indent="-216000">
              <a:buClr>
                <a:srgbClr val="212121"/>
              </a:buClr>
              <a:buSzPct val="100000"/>
              <a:buFont typeface="Trebuchet MS" panose="020B0603020202020204" pitchFamily="34" charset="0"/>
              <a:buChar char="–"/>
              <a:defRPr sz="1200">
                <a:solidFill>
                  <a:srgbClr val="212121"/>
                </a:solidFill>
              </a:defRPr>
            </a:lvl3pPr>
            <a:lvl4pPr marL="0" lvl="3">
              <a:buSzPct val="100000"/>
              <a:buFont typeface="Trebuchet MS" panose="020B0603020202020204" pitchFamily="34" charset="0"/>
              <a:buChar char="​"/>
              <a:defRPr sz="1600">
                <a:solidFill>
                  <a:srgbClr val="323232"/>
                </a:solidFill>
              </a:defRPr>
            </a:lvl4pPr>
            <a:lvl5pPr marL="0" lvl="4">
              <a:buSzPct val="100000"/>
              <a:buFont typeface="Trebuchet MS" panose="020B0603020202020204" pitchFamily="34" charset="0"/>
              <a:buChar char="​"/>
              <a:defRPr sz="1600" b="1">
                <a:solidFill>
                  <a:srgbClr val="212121"/>
                </a:solidFill>
              </a:defRPr>
            </a:lvl5pPr>
            <a:lvl6pPr marL="324000" lvl="5" indent="-216000">
              <a:buClr>
                <a:srgbClr val="212121"/>
              </a:buClr>
              <a:buSzPct val="100000"/>
              <a:buFont typeface="Trebuchet MS" panose="020B0603020202020204" pitchFamily="34" charset="0"/>
              <a:buChar char="•"/>
              <a:defRPr sz="1600">
                <a:solidFill>
                  <a:srgbClr val="212121"/>
                </a:solidFill>
              </a:defRPr>
            </a:lvl6pPr>
            <a:lvl7pPr marL="0" lvl="6">
              <a:buSzPct val="100000"/>
              <a:buFont typeface="Trebuchet MS" panose="020B0603020202020204" pitchFamily="34" charset="0"/>
              <a:buChar char="​"/>
              <a:defRPr sz="4400">
                <a:solidFill>
                  <a:srgbClr val="212121"/>
                </a:solidFill>
              </a:defRPr>
            </a:lvl7pPr>
            <a:lvl8pPr marL="0" lvl="7">
              <a:buSzPct val="100000"/>
              <a:buFont typeface="Trebuchet MS" panose="020B0603020202020204" pitchFamily="34" charset="0"/>
              <a:buChar char="​"/>
              <a:defRPr sz="5400">
                <a:solidFill>
                  <a:srgbClr val="323232"/>
                </a:solidFill>
              </a:defRPr>
            </a:lvl8pPr>
            <a:lvl9pPr marL="0" lvl="8">
              <a:buSzPct val="100000"/>
              <a:buFont typeface="Trebuchet MS" panose="020B0603020202020204" pitchFamily="34" charset="0"/>
              <a:buChar char="​"/>
              <a:defRPr sz="2400">
                <a:solidFill>
                  <a:srgbClr val="323232"/>
                </a:solidFill>
              </a:defRPr>
            </a:lvl9pPr>
          </a:lstStyle>
          <a:p>
            <a:pPr marL="128588" indent="-128588">
              <a:spcBef>
                <a:spcPts val="675"/>
              </a:spcBef>
              <a:buFont typeface="Wingdings" panose="05000000000000000000" pitchFamily="2" charset="2"/>
              <a:buChar char="v"/>
            </a:pPr>
            <a:r>
              <a:rPr lang="en-US" sz="900" dirty="0">
                <a:solidFill>
                  <a:srgbClr val="55555A"/>
                </a:solidFill>
                <a:latin typeface="+mj-lt"/>
                <a:sym typeface="+mn-lt"/>
              </a:rPr>
              <a:t>Security/compliance, NG IT Policies</a:t>
            </a:r>
          </a:p>
          <a:p>
            <a:pPr marL="128588" indent="-128588">
              <a:spcBef>
                <a:spcPts val="675"/>
              </a:spcBef>
              <a:buFont typeface="Wingdings" panose="05000000000000000000" pitchFamily="2" charset="2"/>
              <a:buChar char="v"/>
            </a:pPr>
            <a:r>
              <a:rPr lang="en-US" sz="900" dirty="0">
                <a:solidFill>
                  <a:srgbClr val="00BEB4"/>
                </a:solidFill>
                <a:latin typeface="+mj-lt"/>
                <a:sym typeface="+mn-lt"/>
              </a:rPr>
              <a:t>Engine Performance</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System integration</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Data extract</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Infrastructure model</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Asset reuse / extensibility</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Non-functional requirement support</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Scalability</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Engineering resource availability / cost</a:t>
            </a:r>
          </a:p>
        </p:txBody>
      </p:sp>
      <p:sp>
        <p:nvSpPr>
          <p:cNvPr id="6" name="ee4pContent3"/>
          <p:cNvSpPr txBox="1"/>
          <p:nvPr/>
        </p:nvSpPr>
        <p:spPr>
          <a:xfrm>
            <a:off x="4690151" y="1886072"/>
            <a:ext cx="1996399" cy="261629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200">
                <a:solidFill>
                  <a:srgbClr val="212121"/>
                </a:solidFill>
              </a:defRPr>
            </a:lvl1pPr>
            <a:lvl2pPr marL="324000" lvl="1" indent="-216000">
              <a:buClr>
                <a:srgbClr val="212121"/>
              </a:buClr>
              <a:buSzPct val="100000"/>
              <a:buFont typeface="Trebuchet MS" panose="020B0603020202020204" pitchFamily="34" charset="0"/>
              <a:buChar char="•"/>
              <a:defRPr sz="1200">
                <a:solidFill>
                  <a:srgbClr val="212121"/>
                </a:solidFill>
              </a:defRPr>
            </a:lvl2pPr>
            <a:lvl3pPr marL="648000" lvl="2" indent="-216000">
              <a:buClr>
                <a:srgbClr val="212121"/>
              </a:buClr>
              <a:buSzPct val="100000"/>
              <a:buFont typeface="Trebuchet MS" panose="020B0603020202020204" pitchFamily="34" charset="0"/>
              <a:buChar char="–"/>
              <a:defRPr sz="1200">
                <a:solidFill>
                  <a:srgbClr val="212121"/>
                </a:solidFill>
              </a:defRPr>
            </a:lvl3pPr>
            <a:lvl4pPr marL="0" lvl="3">
              <a:buSzPct val="100000"/>
              <a:buFont typeface="Trebuchet MS" panose="020B0603020202020204" pitchFamily="34" charset="0"/>
              <a:buChar char="​"/>
              <a:defRPr sz="1600">
                <a:solidFill>
                  <a:srgbClr val="323232"/>
                </a:solidFill>
              </a:defRPr>
            </a:lvl4pPr>
            <a:lvl5pPr marL="0" lvl="4">
              <a:buSzPct val="100000"/>
              <a:buFont typeface="Trebuchet MS" panose="020B0603020202020204" pitchFamily="34" charset="0"/>
              <a:buChar char="​"/>
              <a:defRPr sz="1600" b="1">
                <a:solidFill>
                  <a:srgbClr val="212121"/>
                </a:solidFill>
              </a:defRPr>
            </a:lvl5pPr>
            <a:lvl6pPr marL="324000" lvl="5" indent="-216000">
              <a:buClr>
                <a:srgbClr val="212121"/>
              </a:buClr>
              <a:buSzPct val="100000"/>
              <a:buFont typeface="Trebuchet MS" panose="020B0603020202020204" pitchFamily="34" charset="0"/>
              <a:buChar char="•"/>
              <a:defRPr sz="1600">
                <a:solidFill>
                  <a:srgbClr val="212121"/>
                </a:solidFill>
              </a:defRPr>
            </a:lvl6pPr>
            <a:lvl7pPr marL="0" lvl="6">
              <a:buSzPct val="100000"/>
              <a:buFont typeface="Trebuchet MS" panose="020B0603020202020204" pitchFamily="34" charset="0"/>
              <a:buChar char="​"/>
              <a:defRPr sz="4400">
                <a:solidFill>
                  <a:srgbClr val="212121"/>
                </a:solidFill>
              </a:defRPr>
            </a:lvl7pPr>
            <a:lvl8pPr marL="0" lvl="7">
              <a:buSzPct val="100000"/>
              <a:buFont typeface="Trebuchet MS" panose="020B0603020202020204" pitchFamily="34" charset="0"/>
              <a:buChar char="​"/>
              <a:defRPr sz="5400">
                <a:solidFill>
                  <a:srgbClr val="323232"/>
                </a:solidFill>
              </a:defRPr>
            </a:lvl8pPr>
            <a:lvl9pPr marL="0" lvl="8">
              <a:buSzPct val="100000"/>
              <a:buFont typeface="Trebuchet MS" panose="020B0603020202020204" pitchFamily="34" charset="0"/>
              <a:buChar char="​"/>
              <a:defRPr sz="2400">
                <a:solidFill>
                  <a:srgbClr val="323232"/>
                </a:solidFill>
              </a:defRPr>
            </a:lvl9pPr>
          </a:lstStyle>
          <a:p>
            <a:pPr marL="128588" indent="-128588">
              <a:spcBef>
                <a:spcPts val="675"/>
              </a:spcBef>
              <a:buFont typeface="Wingdings" panose="05000000000000000000" pitchFamily="2" charset="2"/>
              <a:buChar char="v"/>
            </a:pPr>
            <a:r>
              <a:rPr lang="en-US" sz="900" dirty="0">
                <a:solidFill>
                  <a:srgbClr val="00BEB4"/>
                </a:solidFill>
                <a:latin typeface="+mj-lt"/>
                <a:sym typeface="+mn-lt"/>
              </a:rPr>
              <a:t>License model</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Licensing costs</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Development costs</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Support headcount / costs</a:t>
            </a:r>
          </a:p>
        </p:txBody>
      </p:sp>
      <p:sp>
        <p:nvSpPr>
          <p:cNvPr id="7" name="ee4pContent4"/>
          <p:cNvSpPr txBox="1"/>
          <p:nvPr/>
        </p:nvSpPr>
        <p:spPr>
          <a:xfrm>
            <a:off x="6873836" y="1886072"/>
            <a:ext cx="1996399" cy="261629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200">
                <a:solidFill>
                  <a:srgbClr val="212121"/>
                </a:solidFill>
              </a:defRPr>
            </a:lvl1pPr>
            <a:lvl2pPr marL="324000" lvl="1" indent="-216000">
              <a:buClr>
                <a:srgbClr val="212121"/>
              </a:buClr>
              <a:buSzPct val="100000"/>
              <a:buFont typeface="Trebuchet MS" panose="020B0603020202020204" pitchFamily="34" charset="0"/>
              <a:buChar char="•"/>
              <a:defRPr sz="1200">
                <a:solidFill>
                  <a:srgbClr val="212121"/>
                </a:solidFill>
              </a:defRPr>
            </a:lvl2pPr>
            <a:lvl3pPr marL="648000" lvl="2" indent="-216000">
              <a:buClr>
                <a:srgbClr val="212121"/>
              </a:buClr>
              <a:buSzPct val="100000"/>
              <a:buFont typeface="Trebuchet MS" panose="020B0603020202020204" pitchFamily="34" charset="0"/>
              <a:buChar char="–"/>
              <a:defRPr sz="1200">
                <a:solidFill>
                  <a:srgbClr val="212121"/>
                </a:solidFill>
              </a:defRPr>
            </a:lvl3pPr>
            <a:lvl4pPr marL="0" lvl="3">
              <a:buSzPct val="100000"/>
              <a:buFont typeface="Trebuchet MS" panose="020B0603020202020204" pitchFamily="34" charset="0"/>
              <a:buChar char="​"/>
              <a:defRPr sz="1600">
                <a:solidFill>
                  <a:srgbClr val="323232"/>
                </a:solidFill>
              </a:defRPr>
            </a:lvl4pPr>
            <a:lvl5pPr marL="0" lvl="4">
              <a:buSzPct val="100000"/>
              <a:buFont typeface="Trebuchet MS" panose="020B0603020202020204" pitchFamily="34" charset="0"/>
              <a:buChar char="​"/>
              <a:defRPr sz="1600" b="1">
                <a:solidFill>
                  <a:srgbClr val="212121"/>
                </a:solidFill>
              </a:defRPr>
            </a:lvl5pPr>
            <a:lvl6pPr marL="324000" lvl="5" indent="-216000">
              <a:buClr>
                <a:srgbClr val="212121"/>
              </a:buClr>
              <a:buSzPct val="100000"/>
              <a:buFont typeface="Trebuchet MS" panose="020B0603020202020204" pitchFamily="34" charset="0"/>
              <a:buChar char="•"/>
              <a:defRPr sz="1600">
                <a:solidFill>
                  <a:srgbClr val="212121"/>
                </a:solidFill>
              </a:defRPr>
            </a:lvl6pPr>
            <a:lvl7pPr marL="0" lvl="6">
              <a:buSzPct val="100000"/>
              <a:buFont typeface="Trebuchet MS" panose="020B0603020202020204" pitchFamily="34" charset="0"/>
              <a:buChar char="​"/>
              <a:defRPr sz="4400">
                <a:solidFill>
                  <a:srgbClr val="212121"/>
                </a:solidFill>
              </a:defRPr>
            </a:lvl7pPr>
            <a:lvl8pPr marL="0" lvl="7">
              <a:buSzPct val="100000"/>
              <a:buFont typeface="Trebuchet MS" panose="020B0603020202020204" pitchFamily="34" charset="0"/>
              <a:buChar char="​"/>
              <a:defRPr sz="5400">
                <a:solidFill>
                  <a:srgbClr val="323232"/>
                </a:solidFill>
              </a:defRPr>
            </a:lvl8pPr>
            <a:lvl9pPr marL="0" lvl="8">
              <a:buSzPct val="100000"/>
              <a:buFont typeface="Trebuchet MS" panose="020B0603020202020204" pitchFamily="34" charset="0"/>
              <a:buChar char="​"/>
              <a:defRPr sz="2400">
                <a:solidFill>
                  <a:srgbClr val="323232"/>
                </a:solidFill>
              </a:defRPr>
            </a:lvl9pPr>
          </a:lstStyle>
          <a:p>
            <a:pPr marL="128588" indent="-128588">
              <a:spcBef>
                <a:spcPts val="675"/>
              </a:spcBef>
              <a:buFont typeface="Wingdings" panose="05000000000000000000" pitchFamily="2" charset="2"/>
              <a:buChar char="v"/>
            </a:pPr>
            <a:r>
              <a:rPr lang="en-US" sz="900" dirty="0">
                <a:solidFill>
                  <a:srgbClr val="55555A"/>
                </a:solidFill>
                <a:latin typeface="+mj-lt"/>
                <a:sym typeface="+mn-lt"/>
              </a:rPr>
              <a:t>Vendor size</a:t>
            </a:r>
          </a:p>
          <a:p>
            <a:pPr marL="128588" indent="-128588">
              <a:spcBef>
                <a:spcPts val="675"/>
              </a:spcBef>
              <a:buFont typeface="Wingdings" panose="05000000000000000000" pitchFamily="2" charset="2"/>
              <a:buChar char="v"/>
            </a:pPr>
            <a:r>
              <a:rPr lang="en-US" sz="900" dirty="0">
                <a:solidFill>
                  <a:srgbClr val="00BEB4"/>
                </a:solidFill>
                <a:latin typeface="+mj-lt"/>
                <a:sym typeface="+mn-lt"/>
              </a:rPr>
              <a:t>Vendor history (foundation date, known clients, growth trajectory, staying power, etc.)</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Industry experience</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Past NG experience with vendor</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IP ownership (Company vs. Vendor)</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Vendor lock-in</a:t>
            </a:r>
          </a:p>
          <a:p>
            <a:pPr marL="128588" indent="-128588">
              <a:spcBef>
                <a:spcPts val="675"/>
              </a:spcBef>
              <a:buFont typeface="Wingdings" panose="05000000000000000000" pitchFamily="2" charset="2"/>
              <a:buChar char="v"/>
            </a:pPr>
            <a:r>
              <a:rPr lang="en-US" sz="900" dirty="0">
                <a:solidFill>
                  <a:srgbClr val="55555A"/>
                </a:solidFill>
                <a:latin typeface="+mj-lt"/>
                <a:sym typeface="+mn-lt"/>
              </a:rPr>
              <a:t>Data strategy (will the solution unlock data to support ML/AI initiatives)</a:t>
            </a:r>
          </a:p>
          <a:p>
            <a:pPr marL="128588" indent="-128588">
              <a:spcBef>
                <a:spcPts val="675"/>
              </a:spcBef>
              <a:buFont typeface="Wingdings" panose="05000000000000000000" pitchFamily="2" charset="2"/>
              <a:buChar char="v"/>
            </a:pPr>
            <a:r>
              <a:rPr lang="en-US" sz="900" dirty="0">
                <a:solidFill>
                  <a:srgbClr val="00BEB4"/>
                </a:solidFill>
                <a:latin typeface="+mj-lt"/>
                <a:sym typeface="+mn-lt"/>
              </a:rPr>
              <a:t>Capabilities developed for future Digital Products</a:t>
            </a:r>
          </a:p>
        </p:txBody>
      </p:sp>
      <p:sp>
        <p:nvSpPr>
          <p:cNvPr id="9" name="ee4pHeader2"/>
          <p:cNvSpPr txBox="1"/>
          <p:nvPr/>
        </p:nvSpPr>
        <p:spPr>
          <a:xfrm>
            <a:off x="496558" y="1235089"/>
            <a:ext cx="1648844" cy="493776"/>
          </a:xfrm>
          <a:prstGeom prst="rect">
            <a:avLst/>
          </a:prstGeom>
          <a:noFill/>
          <a:ln cap="rnd">
            <a:noFill/>
          </a:ln>
        </p:spPr>
        <p:txBody>
          <a:bodyPr vert="horz" wrap="square" lIns="0" tIns="0" rIns="0" bIns="0" rtlCol="0" anchor="b" anchorCtr="0">
            <a:noAutofit/>
          </a:bodyPr>
          <a:lstStyle/>
          <a:p>
            <a:pPr marL="0" lvl="3" algn="ctr"/>
            <a:r>
              <a:rPr lang="en-US" sz="1500" b="1" dirty="0">
                <a:solidFill>
                  <a:srgbClr val="00148C"/>
                </a:solidFill>
                <a:latin typeface="+mj-lt"/>
                <a:sym typeface="+mn-lt"/>
              </a:rPr>
              <a:t>Product</a:t>
            </a:r>
          </a:p>
        </p:txBody>
      </p:sp>
      <p:sp>
        <p:nvSpPr>
          <p:cNvPr id="8" name="ee4pHeader1"/>
          <p:cNvSpPr txBox="1"/>
          <p:nvPr/>
        </p:nvSpPr>
        <p:spPr>
          <a:xfrm>
            <a:off x="2680244" y="1235089"/>
            <a:ext cx="1648844" cy="493776"/>
          </a:xfrm>
          <a:prstGeom prst="rect">
            <a:avLst/>
          </a:prstGeom>
          <a:noFill/>
          <a:ln cap="rnd">
            <a:noFill/>
          </a:ln>
        </p:spPr>
        <p:txBody>
          <a:bodyPr vert="horz" wrap="square" lIns="0" tIns="0" rIns="0" bIns="0" rtlCol="0" anchor="b" anchorCtr="0">
            <a:noAutofit/>
          </a:bodyPr>
          <a:lstStyle/>
          <a:p>
            <a:pPr marL="0" lvl="3" algn="ctr"/>
            <a:r>
              <a:rPr lang="en-US" sz="1500" b="1" dirty="0">
                <a:solidFill>
                  <a:srgbClr val="00148C"/>
                </a:solidFill>
                <a:latin typeface="+mj-lt"/>
                <a:sym typeface="+mn-lt"/>
              </a:rPr>
              <a:t>Technical</a:t>
            </a:r>
          </a:p>
        </p:txBody>
      </p:sp>
      <p:sp>
        <p:nvSpPr>
          <p:cNvPr id="10" name="ee4pHeader3"/>
          <p:cNvSpPr txBox="1"/>
          <p:nvPr/>
        </p:nvSpPr>
        <p:spPr>
          <a:xfrm>
            <a:off x="4863929" y="1235089"/>
            <a:ext cx="1648844" cy="493776"/>
          </a:xfrm>
          <a:prstGeom prst="rect">
            <a:avLst/>
          </a:prstGeom>
          <a:noFill/>
          <a:ln cap="rnd">
            <a:noFill/>
          </a:ln>
        </p:spPr>
        <p:txBody>
          <a:bodyPr vert="horz" wrap="square" lIns="0" tIns="0" rIns="0" bIns="0" rtlCol="0" anchor="b" anchorCtr="0">
            <a:noAutofit/>
          </a:bodyPr>
          <a:lstStyle/>
          <a:p>
            <a:pPr marL="0" lvl="3" algn="ctr"/>
            <a:r>
              <a:rPr lang="en-US" sz="1500" b="1" dirty="0">
                <a:solidFill>
                  <a:srgbClr val="00148C"/>
                </a:solidFill>
                <a:latin typeface="+mj-lt"/>
                <a:sym typeface="+mn-lt"/>
              </a:rPr>
              <a:t>Financial</a:t>
            </a:r>
          </a:p>
        </p:txBody>
      </p:sp>
      <p:sp>
        <p:nvSpPr>
          <p:cNvPr id="11" name="ee4pHeader4"/>
          <p:cNvSpPr txBox="1"/>
          <p:nvPr/>
        </p:nvSpPr>
        <p:spPr>
          <a:xfrm>
            <a:off x="7047613" y="1235089"/>
            <a:ext cx="1648844" cy="493776"/>
          </a:xfrm>
          <a:prstGeom prst="rect">
            <a:avLst/>
          </a:prstGeom>
          <a:noFill/>
          <a:ln cap="rnd">
            <a:noFill/>
          </a:ln>
        </p:spPr>
        <p:txBody>
          <a:bodyPr vert="horz" wrap="square" lIns="0" tIns="0" rIns="0" bIns="0" rtlCol="0" anchor="b" anchorCtr="0">
            <a:noAutofit/>
          </a:bodyPr>
          <a:lstStyle/>
          <a:p>
            <a:pPr marL="0" lvl="3" algn="ctr"/>
            <a:r>
              <a:rPr lang="en-US" sz="1500" b="1" dirty="0">
                <a:solidFill>
                  <a:srgbClr val="00148C"/>
                </a:solidFill>
                <a:latin typeface="+mj-lt"/>
                <a:sym typeface="+mn-lt"/>
              </a:rPr>
              <a:t>Strategic</a:t>
            </a:r>
          </a:p>
        </p:txBody>
      </p:sp>
      <p:grpSp>
        <p:nvGrpSpPr>
          <p:cNvPr id="19" name="Group 18"/>
          <p:cNvGrpSpPr>
            <a:grpSpLocks noChangeAspect="1"/>
          </p:cNvGrpSpPr>
          <p:nvPr/>
        </p:nvGrpSpPr>
        <p:grpSpPr>
          <a:xfrm>
            <a:off x="899800" y="690466"/>
            <a:ext cx="842359" cy="842359"/>
            <a:chOff x="5272330" y="2605278"/>
            <a:chExt cx="1645920" cy="1645920"/>
          </a:xfrm>
        </p:grpSpPr>
        <p:sp>
          <p:nvSpPr>
            <p:cNvPr id="20" name="AutoShape 3"/>
            <p:cNvSpPr>
              <a:spLocks noChangeAspect="1" noChangeArrowheads="1" noTextEdit="1"/>
            </p:cNvSpPr>
            <p:nvPr/>
          </p:nvSpPr>
          <p:spPr bwMode="auto">
            <a:xfrm>
              <a:off x="5272330" y="2605278"/>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ctr"/>
              <a:endParaRPr lang="en-US" sz="1013" dirty="0">
                <a:latin typeface="+mj-lt"/>
              </a:endParaRPr>
            </a:p>
          </p:txBody>
        </p:sp>
        <p:grpSp>
          <p:nvGrpSpPr>
            <p:cNvPr id="21" name="Group 20"/>
            <p:cNvGrpSpPr/>
            <p:nvPr/>
          </p:nvGrpSpPr>
          <p:grpSpPr>
            <a:xfrm>
              <a:off x="5424297" y="2880360"/>
              <a:ext cx="1341986" cy="1095756"/>
              <a:chOff x="5424297" y="2880360"/>
              <a:chExt cx="1341986" cy="1095756"/>
            </a:xfrm>
          </p:grpSpPr>
          <p:sp>
            <p:nvSpPr>
              <p:cNvPr id="22" name="Freeform 21"/>
              <p:cNvSpPr>
                <a:spLocks/>
              </p:cNvSpPr>
              <p:nvPr/>
            </p:nvSpPr>
            <p:spPr bwMode="auto">
              <a:xfrm>
                <a:off x="5424297" y="2880360"/>
                <a:ext cx="1082609" cy="826495"/>
              </a:xfrm>
              <a:custGeom>
                <a:avLst/>
                <a:gdLst>
                  <a:gd name="connsiteX0" fmla="*/ 2428875 w 4510872"/>
                  <a:gd name="connsiteY0" fmla="*/ 2511425 h 3443730"/>
                  <a:gd name="connsiteX1" fmla="*/ 2718485 w 4510872"/>
                  <a:gd name="connsiteY1" fmla="*/ 2672626 h 3443730"/>
                  <a:gd name="connsiteX2" fmla="*/ 2748342 w 4510872"/>
                  <a:gd name="connsiteY2" fmla="*/ 2741285 h 3443730"/>
                  <a:gd name="connsiteX3" fmla="*/ 2691614 w 4510872"/>
                  <a:gd name="connsiteY3" fmla="*/ 2786063 h 3443730"/>
                  <a:gd name="connsiteX4" fmla="*/ 2593087 w 4510872"/>
                  <a:gd name="connsiteY4" fmla="*/ 2786063 h 3443730"/>
                  <a:gd name="connsiteX5" fmla="*/ 2428875 w 4510872"/>
                  <a:gd name="connsiteY5" fmla="*/ 2511425 h 3443730"/>
                  <a:gd name="connsiteX6" fmla="*/ 4144539 w 4510872"/>
                  <a:gd name="connsiteY6" fmla="*/ 1955800 h 3443730"/>
                  <a:gd name="connsiteX7" fmla="*/ 4144539 w 4510872"/>
                  <a:gd name="connsiteY7" fmla="*/ 2425578 h 3443730"/>
                  <a:gd name="connsiteX8" fmla="*/ 2425928 w 4510872"/>
                  <a:gd name="connsiteY8" fmla="*/ 2425578 h 3443730"/>
                  <a:gd name="connsiteX9" fmla="*/ 2425928 w 4510872"/>
                  <a:gd name="connsiteY9" fmla="*/ 2493963 h 3443730"/>
                  <a:gd name="connsiteX10" fmla="*/ 2381250 w 4510872"/>
                  <a:gd name="connsiteY10" fmla="*/ 2306647 h 3443730"/>
                  <a:gd name="connsiteX11" fmla="*/ 4144539 w 4510872"/>
                  <a:gd name="connsiteY11" fmla="*/ 2306647 h 3443730"/>
                  <a:gd name="connsiteX12" fmla="*/ 4144539 w 4510872"/>
                  <a:gd name="connsiteY12" fmla="*/ 1955800 h 3443730"/>
                  <a:gd name="connsiteX13" fmla="*/ 3295553 w 4510872"/>
                  <a:gd name="connsiteY13" fmla="*/ 1169783 h 3443730"/>
                  <a:gd name="connsiteX14" fmla="*/ 2569208 w 4510872"/>
                  <a:gd name="connsiteY14" fmla="*/ 1452235 h 3443730"/>
                  <a:gd name="connsiteX15" fmla="*/ 2539439 w 4510872"/>
                  <a:gd name="connsiteY15" fmla="*/ 2893146 h 3443730"/>
                  <a:gd name="connsiteX16" fmla="*/ 3899849 w 4510872"/>
                  <a:gd name="connsiteY16" fmla="*/ 2997344 h 3443730"/>
                  <a:gd name="connsiteX17" fmla="*/ 3986177 w 4510872"/>
                  <a:gd name="connsiteY17" fmla="*/ 2922917 h 3443730"/>
                  <a:gd name="connsiteX18" fmla="*/ 4069528 w 4510872"/>
                  <a:gd name="connsiteY18" fmla="*/ 2827650 h 3443730"/>
                  <a:gd name="connsiteX19" fmla="*/ 4012968 w 4510872"/>
                  <a:gd name="connsiteY19" fmla="*/ 1479028 h 3443730"/>
                  <a:gd name="connsiteX20" fmla="*/ 3295553 w 4510872"/>
                  <a:gd name="connsiteY20" fmla="*/ 1169783 h 3443730"/>
                  <a:gd name="connsiteX21" fmla="*/ 3299874 w 4510872"/>
                  <a:gd name="connsiteY21" fmla="*/ 1025826 h 3443730"/>
                  <a:gd name="connsiteX22" fmla="*/ 4117875 w 4510872"/>
                  <a:gd name="connsiteY22" fmla="*/ 1381236 h 3443730"/>
                  <a:gd name="connsiteX23" fmla="*/ 4225056 w 4510872"/>
                  <a:gd name="connsiteY23" fmla="*/ 2863910 h 3443730"/>
                  <a:gd name="connsiteX24" fmla="*/ 4501941 w 4510872"/>
                  <a:gd name="connsiteY24" fmla="*/ 3149726 h 3443730"/>
                  <a:gd name="connsiteX25" fmla="*/ 4501941 w 4510872"/>
                  <a:gd name="connsiteY25" fmla="*/ 3194385 h 3443730"/>
                  <a:gd name="connsiteX26" fmla="*/ 4248875 w 4510872"/>
                  <a:gd name="connsiteY26" fmla="*/ 3432566 h 3443730"/>
                  <a:gd name="connsiteX27" fmla="*/ 4204216 w 4510872"/>
                  <a:gd name="connsiteY27" fmla="*/ 3432566 h 3443730"/>
                  <a:gd name="connsiteX28" fmla="*/ 3933285 w 4510872"/>
                  <a:gd name="connsiteY28" fmla="*/ 3152703 h 3443730"/>
                  <a:gd name="connsiteX29" fmla="*/ 2435726 w 4510872"/>
                  <a:gd name="connsiteY29" fmla="*/ 2997886 h 3443730"/>
                  <a:gd name="connsiteX30" fmla="*/ 2468475 w 4510872"/>
                  <a:gd name="connsiteY30" fmla="*/ 1351464 h 3443730"/>
                  <a:gd name="connsiteX31" fmla="*/ 3299874 w 4510872"/>
                  <a:gd name="connsiteY31" fmla="*/ 1025826 h 3443730"/>
                  <a:gd name="connsiteX32" fmla="*/ 59531 w 4510872"/>
                  <a:gd name="connsiteY32" fmla="*/ 0 h 3443730"/>
                  <a:gd name="connsiteX33" fmla="*/ 4202907 w 4510872"/>
                  <a:gd name="connsiteY33" fmla="*/ 0 h 3443730"/>
                  <a:gd name="connsiteX34" fmla="*/ 4262438 w 4510872"/>
                  <a:gd name="connsiteY34" fmla="*/ 59531 h 3443730"/>
                  <a:gd name="connsiteX35" fmla="*/ 4262438 w 4510872"/>
                  <a:gd name="connsiteY35" fmla="*/ 1372196 h 3443730"/>
                  <a:gd name="connsiteX36" fmla="*/ 4199930 w 4510872"/>
                  <a:gd name="connsiteY36" fmla="*/ 1300758 h 3443730"/>
                  <a:gd name="connsiteX37" fmla="*/ 4140399 w 4510872"/>
                  <a:gd name="connsiteY37" fmla="*/ 1244204 h 3443730"/>
                  <a:gd name="connsiteX38" fmla="*/ 4140399 w 4510872"/>
                  <a:gd name="connsiteY38" fmla="*/ 122039 h 3443730"/>
                  <a:gd name="connsiteX39" fmla="*/ 119062 w 4510872"/>
                  <a:gd name="connsiteY39" fmla="*/ 122039 h 3443730"/>
                  <a:gd name="connsiteX40" fmla="*/ 119062 w 4510872"/>
                  <a:gd name="connsiteY40" fmla="*/ 2309813 h 3443730"/>
                  <a:gd name="connsiteX41" fmla="*/ 1896070 w 4510872"/>
                  <a:gd name="connsiteY41" fmla="*/ 2309813 h 3443730"/>
                  <a:gd name="connsiteX42" fmla="*/ 1955602 w 4510872"/>
                  <a:gd name="connsiteY42" fmla="*/ 2369344 h 3443730"/>
                  <a:gd name="connsiteX43" fmla="*/ 1955602 w 4510872"/>
                  <a:gd name="connsiteY43" fmla="*/ 2544962 h 3443730"/>
                  <a:gd name="connsiteX44" fmla="*/ 1925836 w 4510872"/>
                  <a:gd name="connsiteY44" fmla="*/ 2598540 h 3443730"/>
                  <a:gd name="connsiteX45" fmla="*/ 1800820 w 4510872"/>
                  <a:gd name="connsiteY45" fmla="*/ 2664024 h 3443730"/>
                  <a:gd name="connsiteX46" fmla="*/ 2074664 w 4510872"/>
                  <a:gd name="connsiteY46" fmla="*/ 2664024 h 3443730"/>
                  <a:gd name="connsiteX47" fmla="*/ 2131219 w 4510872"/>
                  <a:gd name="connsiteY47" fmla="*/ 2786063 h 3443730"/>
                  <a:gd name="connsiteX48" fmla="*/ 1565672 w 4510872"/>
                  <a:gd name="connsiteY48" fmla="*/ 2786063 h 3443730"/>
                  <a:gd name="connsiteX49" fmla="*/ 1509117 w 4510872"/>
                  <a:gd name="connsiteY49" fmla="*/ 2741415 h 3443730"/>
                  <a:gd name="connsiteX50" fmla="*/ 1538883 w 4510872"/>
                  <a:gd name="connsiteY50" fmla="*/ 2672954 h 3443730"/>
                  <a:gd name="connsiteX51" fmla="*/ 1836539 w 4510872"/>
                  <a:gd name="connsiteY51" fmla="*/ 2509243 h 3443730"/>
                  <a:gd name="connsiteX52" fmla="*/ 1836539 w 4510872"/>
                  <a:gd name="connsiteY52" fmla="*/ 2428876 h 3443730"/>
                  <a:gd name="connsiteX53" fmla="*/ 59531 w 4510872"/>
                  <a:gd name="connsiteY53" fmla="*/ 2428876 h 3443730"/>
                  <a:gd name="connsiteX54" fmla="*/ 0 w 4510872"/>
                  <a:gd name="connsiteY54" fmla="*/ 2369344 h 3443730"/>
                  <a:gd name="connsiteX55" fmla="*/ 0 w 4510872"/>
                  <a:gd name="connsiteY55" fmla="*/ 59531 h 3443730"/>
                  <a:gd name="connsiteX56" fmla="*/ 59531 w 4510872"/>
                  <a:gd name="connsiteY56" fmla="*/ 0 h 344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510872" h="3443730">
                    <a:moveTo>
                      <a:pt x="2428875" y="2511425"/>
                    </a:moveTo>
                    <a:cubicBezTo>
                      <a:pt x="2428875" y="2511425"/>
                      <a:pt x="2428875" y="2511425"/>
                      <a:pt x="2718485" y="2672626"/>
                    </a:cubicBezTo>
                    <a:cubicBezTo>
                      <a:pt x="2742371" y="2687552"/>
                      <a:pt x="2754313" y="2714418"/>
                      <a:pt x="2748342" y="2741285"/>
                    </a:cubicBezTo>
                    <a:cubicBezTo>
                      <a:pt x="2742371" y="2768152"/>
                      <a:pt x="2718485" y="2786063"/>
                      <a:pt x="2691614" y="2786063"/>
                    </a:cubicBezTo>
                    <a:cubicBezTo>
                      <a:pt x="2691614" y="2786063"/>
                      <a:pt x="2691614" y="2786063"/>
                      <a:pt x="2593087" y="2786063"/>
                    </a:cubicBezTo>
                    <a:cubicBezTo>
                      <a:pt x="2518445" y="2702478"/>
                      <a:pt x="2464703" y="2609937"/>
                      <a:pt x="2428875" y="2511425"/>
                    </a:cubicBezTo>
                    <a:close/>
                    <a:moveTo>
                      <a:pt x="4144539" y="1955800"/>
                    </a:moveTo>
                    <a:cubicBezTo>
                      <a:pt x="4186238" y="2110410"/>
                      <a:pt x="4186238" y="2270967"/>
                      <a:pt x="4144539" y="2425578"/>
                    </a:cubicBezTo>
                    <a:cubicBezTo>
                      <a:pt x="4144539" y="2425578"/>
                      <a:pt x="4144539" y="2425578"/>
                      <a:pt x="2425928" y="2425578"/>
                    </a:cubicBezTo>
                    <a:cubicBezTo>
                      <a:pt x="2425928" y="2425578"/>
                      <a:pt x="2425928" y="2425578"/>
                      <a:pt x="2425928" y="2493963"/>
                    </a:cubicBezTo>
                    <a:cubicBezTo>
                      <a:pt x="2405078" y="2434498"/>
                      <a:pt x="2390186" y="2372059"/>
                      <a:pt x="2381250" y="2306647"/>
                    </a:cubicBezTo>
                    <a:cubicBezTo>
                      <a:pt x="2381250" y="2306647"/>
                      <a:pt x="2381250" y="2306647"/>
                      <a:pt x="4144539" y="2306647"/>
                    </a:cubicBezTo>
                    <a:cubicBezTo>
                      <a:pt x="4144539" y="2306647"/>
                      <a:pt x="4144539" y="2306647"/>
                      <a:pt x="4144539" y="1955800"/>
                    </a:cubicBezTo>
                    <a:close/>
                    <a:moveTo>
                      <a:pt x="3295553" y="1169783"/>
                    </a:moveTo>
                    <a:cubicBezTo>
                      <a:pt x="3034337" y="1164946"/>
                      <a:pt x="2771632" y="1258724"/>
                      <a:pt x="2569208" y="1452235"/>
                    </a:cubicBezTo>
                    <a:cubicBezTo>
                      <a:pt x="2161383" y="1845210"/>
                      <a:pt x="2149475" y="2488262"/>
                      <a:pt x="2539439" y="2893146"/>
                    </a:cubicBezTo>
                    <a:cubicBezTo>
                      <a:pt x="2905589" y="3274213"/>
                      <a:pt x="3492024" y="3309938"/>
                      <a:pt x="3899849" y="2997344"/>
                    </a:cubicBezTo>
                    <a:cubicBezTo>
                      <a:pt x="3929617" y="2973527"/>
                      <a:pt x="3959385" y="2946733"/>
                      <a:pt x="3986177" y="2922917"/>
                    </a:cubicBezTo>
                    <a:cubicBezTo>
                      <a:pt x="4015945" y="2893146"/>
                      <a:pt x="4042737" y="2860398"/>
                      <a:pt x="4069528" y="2827650"/>
                    </a:cubicBezTo>
                    <a:cubicBezTo>
                      <a:pt x="4391025" y="2434674"/>
                      <a:pt x="4376141" y="1854142"/>
                      <a:pt x="4012968" y="1479028"/>
                    </a:cubicBezTo>
                    <a:cubicBezTo>
                      <a:pt x="3816498" y="1278075"/>
                      <a:pt x="3556770" y="1174621"/>
                      <a:pt x="3295553" y="1169783"/>
                    </a:cubicBezTo>
                    <a:close/>
                    <a:moveTo>
                      <a:pt x="3299874" y="1025826"/>
                    </a:moveTo>
                    <a:cubicBezTo>
                      <a:pt x="3598344" y="1031409"/>
                      <a:pt x="3894581" y="1150499"/>
                      <a:pt x="4117875" y="1381236"/>
                    </a:cubicBezTo>
                    <a:cubicBezTo>
                      <a:pt x="4510873" y="1792097"/>
                      <a:pt x="4546600" y="2417321"/>
                      <a:pt x="4225056" y="2863910"/>
                    </a:cubicBezTo>
                    <a:cubicBezTo>
                      <a:pt x="4501941" y="3149726"/>
                      <a:pt x="4501941" y="3149726"/>
                      <a:pt x="4501941" y="3149726"/>
                    </a:cubicBezTo>
                    <a:cubicBezTo>
                      <a:pt x="4513850" y="3161635"/>
                      <a:pt x="4513850" y="3185453"/>
                      <a:pt x="4501941" y="3194385"/>
                    </a:cubicBezTo>
                    <a:cubicBezTo>
                      <a:pt x="4248875" y="3432566"/>
                      <a:pt x="4248875" y="3432566"/>
                      <a:pt x="4248875" y="3432566"/>
                    </a:cubicBezTo>
                    <a:cubicBezTo>
                      <a:pt x="4239943" y="3447452"/>
                      <a:pt x="4219102" y="3447452"/>
                      <a:pt x="4204216" y="3432566"/>
                    </a:cubicBezTo>
                    <a:cubicBezTo>
                      <a:pt x="3933285" y="3152703"/>
                      <a:pt x="3933285" y="3152703"/>
                      <a:pt x="3933285" y="3152703"/>
                    </a:cubicBezTo>
                    <a:cubicBezTo>
                      <a:pt x="3471811" y="3462338"/>
                      <a:pt x="2834678" y="3408748"/>
                      <a:pt x="2435726" y="2997886"/>
                    </a:cubicBezTo>
                    <a:cubicBezTo>
                      <a:pt x="1989137" y="2533434"/>
                      <a:pt x="2004023" y="1795075"/>
                      <a:pt x="2468475" y="1351464"/>
                    </a:cubicBezTo>
                    <a:cubicBezTo>
                      <a:pt x="2700701" y="1128169"/>
                      <a:pt x="3001404" y="1020244"/>
                      <a:pt x="3299874" y="1025826"/>
                    </a:cubicBezTo>
                    <a:close/>
                    <a:moveTo>
                      <a:pt x="59531" y="0"/>
                    </a:moveTo>
                    <a:cubicBezTo>
                      <a:pt x="59531" y="0"/>
                      <a:pt x="59531" y="0"/>
                      <a:pt x="4202907" y="0"/>
                    </a:cubicBezTo>
                    <a:cubicBezTo>
                      <a:pt x="4232673" y="0"/>
                      <a:pt x="4262438" y="26789"/>
                      <a:pt x="4262438" y="59531"/>
                    </a:cubicBezTo>
                    <a:cubicBezTo>
                      <a:pt x="4262438" y="59531"/>
                      <a:pt x="4262438" y="59531"/>
                      <a:pt x="4262438" y="1372196"/>
                    </a:cubicBezTo>
                    <a:cubicBezTo>
                      <a:pt x="4241602" y="1345407"/>
                      <a:pt x="4220766" y="1321594"/>
                      <a:pt x="4199930" y="1300758"/>
                    </a:cubicBezTo>
                    <a:cubicBezTo>
                      <a:pt x="4179094" y="1279922"/>
                      <a:pt x="4161235" y="1262063"/>
                      <a:pt x="4140399" y="1244204"/>
                    </a:cubicBezTo>
                    <a:cubicBezTo>
                      <a:pt x="4140399" y="1244204"/>
                      <a:pt x="4140399" y="1244204"/>
                      <a:pt x="4140399" y="122039"/>
                    </a:cubicBezTo>
                    <a:cubicBezTo>
                      <a:pt x="4140399" y="122039"/>
                      <a:pt x="4140399" y="122039"/>
                      <a:pt x="119062" y="122039"/>
                    </a:cubicBezTo>
                    <a:cubicBezTo>
                      <a:pt x="119062" y="122039"/>
                      <a:pt x="119062" y="122039"/>
                      <a:pt x="119062" y="2309813"/>
                    </a:cubicBezTo>
                    <a:cubicBezTo>
                      <a:pt x="119062" y="2309813"/>
                      <a:pt x="119062" y="2309813"/>
                      <a:pt x="1896070" y="2309813"/>
                    </a:cubicBezTo>
                    <a:cubicBezTo>
                      <a:pt x="1931789" y="2309813"/>
                      <a:pt x="1955602" y="2336602"/>
                      <a:pt x="1955602" y="2369344"/>
                    </a:cubicBezTo>
                    <a:cubicBezTo>
                      <a:pt x="1955602" y="2369344"/>
                      <a:pt x="1955602" y="2369344"/>
                      <a:pt x="1955602" y="2544962"/>
                    </a:cubicBezTo>
                    <a:cubicBezTo>
                      <a:pt x="1955602" y="2565797"/>
                      <a:pt x="1943695" y="2589610"/>
                      <a:pt x="1925836" y="2598540"/>
                    </a:cubicBezTo>
                    <a:cubicBezTo>
                      <a:pt x="1925836" y="2598540"/>
                      <a:pt x="1925836" y="2598540"/>
                      <a:pt x="1800820" y="2664024"/>
                    </a:cubicBezTo>
                    <a:cubicBezTo>
                      <a:pt x="1800820" y="2664024"/>
                      <a:pt x="1800820" y="2664024"/>
                      <a:pt x="2074664" y="2664024"/>
                    </a:cubicBezTo>
                    <a:cubicBezTo>
                      <a:pt x="2092523" y="2705696"/>
                      <a:pt x="2110383" y="2747368"/>
                      <a:pt x="2131219" y="2786063"/>
                    </a:cubicBezTo>
                    <a:cubicBezTo>
                      <a:pt x="2131219" y="2786063"/>
                      <a:pt x="2131219" y="2786063"/>
                      <a:pt x="1565672" y="2786063"/>
                    </a:cubicBezTo>
                    <a:cubicBezTo>
                      <a:pt x="1538883" y="2786063"/>
                      <a:pt x="1515070" y="2768204"/>
                      <a:pt x="1509117" y="2741415"/>
                    </a:cubicBezTo>
                    <a:cubicBezTo>
                      <a:pt x="1500187" y="2714626"/>
                      <a:pt x="1515070" y="2687837"/>
                      <a:pt x="1538883" y="2672954"/>
                    </a:cubicBezTo>
                    <a:cubicBezTo>
                      <a:pt x="1538883" y="2672954"/>
                      <a:pt x="1538883" y="2672954"/>
                      <a:pt x="1836539" y="2509243"/>
                    </a:cubicBezTo>
                    <a:cubicBezTo>
                      <a:pt x="1836539" y="2509243"/>
                      <a:pt x="1836539" y="2509243"/>
                      <a:pt x="1836539" y="2428876"/>
                    </a:cubicBezTo>
                    <a:cubicBezTo>
                      <a:pt x="1836539" y="2428876"/>
                      <a:pt x="1836539" y="2428876"/>
                      <a:pt x="59531" y="2428876"/>
                    </a:cubicBezTo>
                    <a:cubicBezTo>
                      <a:pt x="23812" y="2428876"/>
                      <a:pt x="0" y="2402086"/>
                      <a:pt x="0" y="2369344"/>
                    </a:cubicBezTo>
                    <a:cubicBezTo>
                      <a:pt x="0" y="2369344"/>
                      <a:pt x="0" y="2369344"/>
                      <a:pt x="0" y="59531"/>
                    </a:cubicBezTo>
                    <a:cubicBezTo>
                      <a:pt x="0" y="26789"/>
                      <a:pt x="23812" y="0"/>
                      <a:pt x="59531" y="0"/>
                    </a:cubicBezTo>
                    <a:close/>
                  </a:path>
                </a:pathLst>
              </a:custGeom>
              <a:solidFill>
                <a:srgbClr val="212121">
                  <a:lumMod val="100000"/>
                </a:srgbClr>
              </a:solidFill>
              <a:ln>
                <a:noFill/>
              </a:ln>
            </p:spPr>
            <p:txBody>
              <a:bodyPr vert="horz" wrap="square" lIns="68580" tIns="34290" rIns="68580" bIns="34290" numCol="1" anchor="t" anchorCtr="0" compatLnSpc="1">
                <a:prstTxWarp prst="textNoShape">
                  <a:avLst/>
                </a:prstTxWarp>
                <a:noAutofit/>
              </a:bodyPr>
              <a:lstStyle/>
              <a:p>
                <a:pPr algn="ctr"/>
                <a:endParaRPr lang="en-US" sz="1013" dirty="0">
                  <a:latin typeface="+mj-lt"/>
                </a:endParaRPr>
              </a:p>
            </p:txBody>
          </p:sp>
          <p:sp>
            <p:nvSpPr>
              <p:cNvPr id="23" name="Freeform 22"/>
              <p:cNvSpPr>
                <a:spLocks/>
              </p:cNvSpPr>
              <p:nvPr/>
            </p:nvSpPr>
            <p:spPr bwMode="auto">
              <a:xfrm>
                <a:off x="5481447" y="2941701"/>
                <a:ext cx="1284836" cy="1034415"/>
              </a:xfrm>
              <a:custGeom>
                <a:avLst/>
                <a:gdLst>
                  <a:gd name="connsiteX0" fmla="*/ 4426759 w 5353486"/>
                  <a:gd name="connsiteY0" fmla="*/ 3108325 h 4310063"/>
                  <a:gd name="connsiteX1" fmla="*/ 4179889 w 5353486"/>
                  <a:gd name="connsiteY1" fmla="*/ 3349339 h 4310063"/>
                  <a:gd name="connsiteX2" fmla="*/ 4979985 w 5353486"/>
                  <a:gd name="connsiteY2" fmla="*/ 4188424 h 4310063"/>
                  <a:gd name="connsiteX3" fmla="*/ 5146548 w 5353486"/>
                  <a:gd name="connsiteY3" fmla="*/ 4111061 h 4310063"/>
                  <a:gd name="connsiteX4" fmla="*/ 5226855 w 5353486"/>
                  <a:gd name="connsiteY4" fmla="*/ 3997993 h 4310063"/>
                  <a:gd name="connsiteX5" fmla="*/ 5229829 w 5353486"/>
                  <a:gd name="connsiteY5" fmla="*/ 3947410 h 4310063"/>
                  <a:gd name="connsiteX6" fmla="*/ 4426759 w 5353486"/>
                  <a:gd name="connsiteY6" fmla="*/ 3108325 h 4310063"/>
                  <a:gd name="connsiteX7" fmla="*/ 4429524 w 5353486"/>
                  <a:gd name="connsiteY7" fmla="*/ 2965450 h 4310063"/>
                  <a:gd name="connsiteX8" fmla="*/ 4474172 w 5353486"/>
                  <a:gd name="connsiteY8" fmla="*/ 2983299 h 4310063"/>
                  <a:gd name="connsiteX9" fmla="*/ 5316539 w 5353486"/>
                  <a:gd name="connsiteY9" fmla="*/ 3863842 h 4310063"/>
                  <a:gd name="connsiteX10" fmla="*/ 5340352 w 5353486"/>
                  <a:gd name="connsiteY10" fmla="*/ 4033406 h 4310063"/>
                  <a:gd name="connsiteX11" fmla="*/ 5230219 w 5353486"/>
                  <a:gd name="connsiteY11" fmla="*/ 4197021 h 4310063"/>
                  <a:gd name="connsiteX12" fmla="*/ 4998047 w 5353486"/>
                  <a:gd name="connsiteY12" fmla="*/ 4310063 h 4310063"/>
                  <a:gd name="connsiteX13" fmla="*/ 4893867 w 5353486"/>
                  <a:gd name="connsiteY13" fmla="*/ 4268416 h 4310063"/>
                  <a:gd name="connsiteX14" fmla="*/ 4051500 w 5353486"/>
                  <a:gd name="connsiteY14" fmla="*/ 3387873 h 4310063"/>
                  <a:gd name="connsiteX15" fmla="*/ 4051500 w 5353486"/>
                  <a:gd name="connsiteY15" fmla="*/ 3304578 h 4310063"/>
                  <a:gd name="connsiteX16" fmla="*/ 4387852 w 5353486"/>
                  <a:gd name="connsiteY16" fmla="*/ 2980324 h 4310063"/>
                  <a:gd name="connsiteX17" fmla="*/ 4429524 w 5353486"/>
                  <a:gd name="connsiteY17" fmla="*/ 2965450 h 4310063"/>
                  <a:gd name="connsiteX18" fmla="*/ 2509837 w 5353486"/>
                  <a:gd name="connsiteY18" fmla="*/ 1616075 h 4310063"/>
                  <a:gd name="connsiteX19" fmla="*/ 2509837 w 5353486"/>
                  <a:gd name="connsiteY19" fmla="*/ 1735138 h 4310063"/>
                  <a:gd name="connsiteX20" fmla="*/ 3462337 w 5353486"/>
                  <a:gd name="connsiteY20" fmla="*/ 1735138 h 4310063"/>
                  <a:gd name="connsiteX21" fmla="*/ 3462337 w 5353486"/>
                  <a:gd name="connsiteY21" fmla="*/ 1616075 h 4310063"/>
                  <a:gd name="connsiteX22" fmla="*/ 2509837 w 5353486"/>
                  <a:gd name="connsiteY22" fmla="*/ 1616075 h 4310063"/>
                  <a:gd name="connsiteX23" fmla="*/ 288925 w 5353486"/>
                  <a:gd name="connsiteY23" fmla="*/ 1616075 h 4310063"/>
                  <a:gd name="connsiteX24" fmla="*/ 288925 w 5353486"/>
                  <a:gd name="connsiteY24" fmla="*/ 1735138 h 4310063"/>
                  <a:gd name="connsiteX25" fmla="*/ 1244600 w 5353486"/>
                  <a:gd name="connsiteY25" fmla="*/ 1735138 h 4310063"/>
                  <a:gd name="connsiteX26" fmla="*/ 1244600 w 5353486"/>
                  <a:gd name="connsiteY26" fmla="*/ 1616075 h 4310063"/>
                  <a:gd name="connsiteX27" fmla="*/ 288925 w 5353486"/>
                  <a:gd name="connsiteY27" fmla="*/ 1616075 h 4310063"/>
                  <a:gd name="connsiteX28" fmla="*/ 2509837 w 5353486"/>
                  <a:gd name="connsiteY28" fmla="*/ 1301750 h 4310063"/>
                  <a:gd name="connsiteX29" fmla="*/ 2509837 w 5353486"/>
                  <a:gd name="connsiteY29" fmla="*/ 1420813 h 4310063"/>
                  <a:gd name="connsiteX30" fmla="*/ 3462337 w 5353486"/>
                  <a:gd name="connsiteY30" fmla="*/ 1420813 h 4310063"/>
                  <a:gd name="connsiteX31" fmla="*/ 3462337 w 5353486"/>
                  <a:gd name="connsiteY31" fmla="*/ 1301750 h 4310063"/>
                  <a:gd name="connsiteX32" fmla="*/ 2509837 w 5353486"/>
                  <a:gd name="connsiteY32" fmla="*/ 1301750 h 4310063"/>
                  <a:gd name="connsiteX33" fmla="*/ 288925 w 5353486"/>
                  <a:gd name="connsiteY33" fmla="*/ 1301750 h 4310063"/>
                  <a:gd name="connsiteX34" fmla="*/ 288925 w 5353486"/>
                  <a:gd name="connsiteY34" fmla="*/ 1420813 h 4310063"/>
                  <a:gd name="connsiteX35" fmla="*/ 1244600 w 5353486"/>
                  <a:gd name="connsiteY35" fmla="*/ 1420813 h 4310063"/>
                  <a:gd name="connsiteX36" fmla="*/ 1244600 w 5353486"/>
                  <a:gd name="connsiteY36" fmla="*/ 1301750 h 4310063"/>
                  <a:gd name="connsiteX37" fmla="*/ 288925 w 5353486"/>
                  <a:gd name="connsiteY37" fmla="*/ 1301750 h 4310063"/>
                  <a:gd name="connsiteX38" fmla="*/ 2703501 w 5353486"/>
                  <a:gd name="connsiteY38" fmla="*/ 1101725 h 4310063"/>
                  <a:gd name="connsiteX39" fmla="*/ 3360846 w 5353486"/>
                  <a:gd name="connsiteY39" fmla="*/ 1101725 h 4310063"/>
                  <a:gd name="connsiteX40" fmla="*/ 3679108 w 5353486"/>
                  <a:gd name="connsiteY40" fmla="*/ 1313215 h 4310063"/>
                  <a:gd name="connsiteX41" fmla="*/ 3786187 w 5353486"/>
                  <a:gd name="connsiteY41" fmla="*/ 1447258 h 4310063"/>
                  <a:gd name="connsiteX42" fmla="*/ 3786187 w 5353486"/>
                  <a:gd name="connsiteY42" fmla="*/ 1894067 h 4310063"/>
                  <a:gd name="connsiteX43" fmla="*/ 3759417 w 5353486"/>
                  <a:gd name="connsiteY43" fmla="*/ 1920875 h 4310063"/>
                  <a:gd name="connsiteX44" fmla="*/ 2138362 w 5353486"/>
                  <a:gd name="connsiteY44" fmla="*/ 1920875 h 4310063"/>
                  <a:gd name="connsiteX45" fmla="*/ 2162158 w 5353486"/>
                  <a:gd name="connsiteY45" fmla="*/ 1736194 h 4310063"/>
                  <a:gd name="connsiteX46" fmla="*/ 2370366 w 5353486"/>
                  <a:gd name="connsiteY46" fmla="*/ 1736194 h 4310063"/>
                  <a:gd name="connsiteX47" fmla="*/ 2370366 w 5353486"/>
                  <a:gd name="connsiteY47" fmla="*/ 1617045 h 4310063"/>
                  <a:gd name="connsiteX48" fmla="*/ 2197851 w 5353486"/>
                  <a:gd name="connsiteY48" fmla="*/ 1617045 h 4310063"/>
                  <a:gd name="connsiteX49" fmla="*/ 2298981 w 5353486"/>
                  <a:gd name="connsiteY49" fmla="*/ 1420449 h 4310063"/>
                  <a:gd name="connsiteX50" fmla="*/ 2370366 w 5353486"/>
                  <a:gd name="connsiteY50" fmla="*/ 1420449 h 4310063"/>
                  <a:gd name="connsiteX51" fmla="*/ 2370366 w 5353486"/>
                  <a:gd name="connsiteY51" fmla="*/ 1331087 h 4310063"/>
                  <a:gd name="connsiteX52" fmla="*/ 2414983 w 5353486"/>
                  <a:gd name="connsiteY52" fmla="*/ 1289385 h 4310063"/>
                  <a:gd name="connsiteX53" fmla="*/ 2703501 w 5353486"/>
                  <a:gd name="connsiteY53" fmla="*/ 1101725 h 4310063"/>
                  <a:gd name="connsiteX54" fmla="*/ 288925 w 5353486"/>
                  <a:gd name="connsiteY54" fmla="*/ 979487 h 4310063"/>
                  <a:gd name="connsiteX55" fmla="*/ 288925 w 5353486"/>
                  <a:gd name="connsiteY55" fmla="*/ 1098550 h 4310063"/>
                  <a:gd name="connsiteX56" fmla="*/ 1244600 w 5353486"/>
                  <a:gd name="connsiteY56" fmla="*/ 1098550 h 4310063"/>
                  <a:gd name="connsiteX57" fmla="*/ 1244600 w 5353486"/>
                  <a:gd name="connsiteY57" fmla="*/ 979487 h 4310063"/>
                  <a:gd name="connsiteX58" fmla="*/ 288925 w 5353486"/>
                  <a:gd name="connsiteY58" fmla="*/ 979487 h 4310063"/>
                  <a:gd name="connsiteX59" fmla="*/ 1417637 w 5353486"/>
                  <a:gd name="connsiteY59" fmla="*/ 663575 h 4310063"/>
                  <a:gd name="connsiteX60" fmla="*/ 1417637 w 5353486"/>
                  <a:gd name="connsiteY60" fmla="*/ 782638 h 4310063"/>
                  <a:gd name="connsiteX61" fmla="*/ 2370137 w 5353486"/>
                  <a:gd name="connsiteY61" fmla="*/ 782638 h 4310063"/>
                  <a:gd name="connsiteX62" fmla="*/ 2370137 w 5353486"/>
                  <a:gd name="connsiteY62" fmla="*/ 663575 h 4310063"/>
                  <a:gd name="connsiteX63" fmla="*/ 1417637 w 5353486"/>
                  <a:gd name="connsiteY63" fmla="*/ 663575 h 4310063"/>
                  <a:gd name="connsiteX64" fmla="*/ 288925 w 5353486"/>
                  <a:gd name="connsiteY64" fmla="*/ 663575 h 4310063"/>
                  <a:gd name="connsiteX65" fmla="*/ 288925 w 5353486"/>
                  <a:gd name="connsiteY65" fmla="*/ 782638 h 4310063"/>
                  <a:gd name="connsiteX66" fmla="*/ 1244600 w 5353486"/>
                  <a:gd name="connsiteY66" fmla="*/ 782638 h 4310063"/>
                  <a:gd name="connsiteX67" fmla="*/ 1244600 w 5353486"/>
                  <a:gd name="connsiteY67" fmla="*/ 663575 h 4310063"/>
                  <a:gd name="connsiteX68" fmla="*/ 288925 w 5353486"/>
                  <a:gd name="connsiteY68" fmla="*/ 663575 h 4310063"/>
                  <a:gd name="connsiteX69" fmla="*/ 2572947 w 5353486"/>
                  <a:gd name="connsiteY69" fmla="*/ 182562 h 4310063"/>
                  <a:gd name="connsiteX70" fmla="*/ 2543175 w 5353486"/>
                  <a:gd name="connsiteY70" fmla="*/ 209288 h 4310063"/>
                  <a:gd name="connsiteX71" fmla="*/ 2543175 w 5353486"/>
                  <a:gd name="connsiteY71" fmla="*/ 405279 h 4310063"/>
                  <a:gd name="connsiteX72" fmla="*/ 2572947 w 5353486"/>
                  <a:gd name="connsiteY72" fmla="*/ 434975 h 4310063"/>
                  <a:gd name="connsiteX73" fmla="*/ 3472056 w 5353486"/>
                  <a:gd name="connsiteY73" fmla="*/ 434975 h 4310063"/>
                  <a:gd name="connsiteX74" fmla="*/ 3498850 w 5353486"/>
                  <a:gd name="connsiteY74" fmla="*/ 405279 h 4310063"/>
                  <a:gd name="connsiteX75" fmla="*/ 3498850 w 5353486"/>
                  <a:gd name="connsiteY75" fmla="*/ 209288 h 4310063"/>
                  <a:gd name="connsiteX76" fmla="*/ 3472056 w 5353486"/>
                  <a:gd name="connsiteY76" fmla="*/ 182562 h 4310063"/>
                  <a:gd name="connsiteX77" fmla="*/ 2572947 w 5353486"/>
                  <a:gd name="connsiteY77" fmla="*/ 182562 h 4310063"/>
                  <a:gd name="connsiteX78" fmla="*/ 1444426 w 5353486"/>
                  <a:gd name="connsiteY78" fmla="*/ 182562 h 4310063"/>
                  <a:gd name="connsiteX79" fmla="*/ 1417637 w 5353486"/>
                  <a:gd name="connsiteY79" fmla="*/ 209288 h 4310063"/>
                  <a:gd name="connsiteX80" fmla="*/ 1417637 w 5353486"/>
                  <a:gd name="connsiteY80" fmla="*/ 405279 h 4310063"/>
                  <a:gd name="connsiteX81" fmla="*/ 1444426 w 5353486"/>
                  <a:gd name="connsiteY81" fmla="*/ 434975 h 4310063"/>
                  <a:gd name="connsiteX82" fmla="*/ 2343348 w 5353486"/>
                  <a:gd name="connsiteY82" fmla="*/ 434975 h 4310063"/>
                  <a:gd name="connsiteX83" fmla="*/ 2370137 w 5353486"/>
                  <a:gd name="connsiteY83" fmla="*/ 405279 h 4310063"/>
                  <a:gd name="connsiteX84" fmla="*/ 2370137 w 5353486"/>
                  <a:gd name="connsiteY84" fmla="*/ 209288 h 4310063"/>
                  <a:gd name="connsiteX85" fmla="*/ 2343348 w 5353486"/>
                  <a:gd name="connsiteY85" fmla="*/ 182562 h 4310063"/>
                  <a:gd name="connsiteX86" fmla="*/ 1444426 w 5353486"/>
                  <a:gd name="connsiteY86" fmla="*/ 182562 h 4310063"/>
                  <a:gd name="connsiteX87" fmla="*/ 315720 w 5353486"/>
                  <a:gd name="connsiteY87" fmla="*/ 182562 h 4310063"/>
                  <a:gd name="connsiteX88" fmla="*/ 288925 w 5353486"/>
                  <a:gd name="connsiteY88" fmla="*/ 209288 h 4310063"/>
                  <a:gd name="connsiteX89" fmla="*/ 288925 w 5353486"/>
                  <a:gd name="connsiteY89" fmla="*/ 405279 h 4310063"/>
                  <a:gd name="connsiteX90" fmla="*/ 315720 w 5353486"/>
                  <a:gd name="connsiteY90" fmla="*/ 434975 h 4310063"/>
                  <a:gd name="connsiteX91" fmla="*/ 1217806 w 5353486"/>
                  <a:gd name="connsiteY91" fmla="*/ 434975 h 4310063"/>
                  <a:gd name="connsiteX92" fmla="*/ 1244600 w 5353486"/>
                  <a:gd name="connsiteY92" fmla="*/ 405279 h 4310063"/>
                  <a:gd name="connsiteX93" fmla="*/ 1244600 w 5353486"/>
                  <a:gd name="connsiteY93" fmla="*/ 209288 h 4310063"/>
                  <a:gd name="connsiteX94" fmla="*/ 1217806 w 5353486"/>
                  <a:gd name="connsiteY94" fmla="*/ 182562 h 4310063"/>
                  <a:gd name="connsiteX95" fmla="*/ 315720 w 5353486"/>
                  <a:gd name="connsiteY95" fmla="*/ 182562 h 4310063"/>
                  <a:gd name="connsiteX96" fmla="*/ 26789 w 5353486"/>
                  <a:gd name="connsiteY96" fmla="*/ 0 h 4310063"/>
                  <a:gd name="connsiteX97" fmla="*/ 3759399 w 5353486"/>
                  <a:gd name="connsiteY97" fmla="*/ 0 h 4310063"/>
                  <a:gd name="connsiteX98" fmla="*/ 3786188 w 5353486"/>
                  <a:gd name="connsiteY98" fmla="*/ 26803 h 4310063"/>
                  <a:gd name="connsiteX99" fmla="*/ 3786188 w 5353486"/>
                  <a:gd name="connsiteY99" fmla="*/ 884496 h 4310063"/>
                  <a:gd name="connsiteX100" fmla="*/ 3461743 w 5353486"/>
                  <a:gd name="connsiteY100" fmla="*/ 717722 h 4310063"/>
                  <a:gd name="connsiteX101" fmla="*/ 3461743 w 5353486"/>
                  <a:gd name="connsiteY101" fmla="*/ 664117 h 4310063"/>
                  <a:gd name="connsiteX102" fmla="*/ 3247430 w 5353486"/>
                  <a:gd name="connsiteY102" fmla="*/ 664117 h 4310063"/>
                  <a:gd name="connsiteX103" fmla="*/ 3033118 w 5353486"/>
                  <a:gd name="connsiteY103" fmla="*/ 646248 h 4310063"/>
                  <a:gd name="connsiteX104" fmla="*/ 2821782 w 5353486"/>
                  <a:gd name="connsiteY104" fmla="*/ 664117 h 4310063"/>
                  <a:gd name="connsiteX105" fmla="*/ 2506266 w 5353486"/>
                  <a:gd name="connsiteY105" fmla="*/ 664117 h 4310063"/>
                  <a:gd name="connsiteX106" fmla="*/ 2506266 w 5353486"/>
                  <a:gd name="connsiteY106" fmla="*/ 756438 h 4310063"/>
                  <a:gd name="connsiteX107" fmla="*/ 2163961 w 5353486"/>
                  <a:gd name="connsiteY107" fmla="*/ 979795 h 4310063"/>
                  <a:gd name="connsiteX108" fmla="*/ 1416844 w 5353486"/>
                  <a:gd name="connsiteY108" fmla="*/ 979795 h 4310063"/>
                  <a:gd name="connsiteX109" fmla="*/ 1416844 w 5353486"/>
                  <a:gd name="connsiteY109" fmla="*/ 1098919 h 4310063"/>
                  <a:gd name="connsiteX110" fmla="*/ 2047875 w 5353486"/>
                  <a:gd name="connsiteY110" fmla="*/ 1098919 h 4310063"/>
                  <a:gd name="connsiteX111" fmla="*/ 1910954 w 5353486"/>
                  <a:gd name="connsiteY111" fmla="*/ 1301430 h 4310063"/>
                  <a:gd name="connsiteX112" fmla="*/ 1416844 w 5353486"/>
                  <a:gd name="connsiteY112" fmla="*/ 1301430 h 4310063"/>
                  <a:gd name="connsiteX113" fmla="*/ 1416844 w 5353486"/>
                  <a:gd name="connsiteY113" fmla="*/ 1420554 h 4310063"/>
                  <a:gd name="connsiteX114" fmla="*/ 1848446 w 5353486"/>
                  <a:gd name="connsiteY114" fmla="*/ 1420554 h 4310063"/>
                  <a:gd name="connsiteX115" fmla="*/ 1782961 w 5353486"/>
                  <a:gd name="connsiteY115" fmla="*/ 1617109 h 4310063"/>
                  <a:gd name="connsiteX116" fmla="*/ 1416844 w 5353486"/>
                  <a:gd name="connsiteY116" fmla="*/ 1617109 h 4310063"/>
                  <a:gd name="connsiteX117" fmla="*/ 1416844 w 5353486"/>
                  <a:gd name="connsiteY117" fmla="*/ 1736233 h 4310063"/>
                  <a:gd name="connsiteX118" fmla="*/ 1759149 w 5353486"/>
                  <a:gd name="connsiteY118" fmla="*/ 1736233 h 4310063"/>
                  <a:gd name="connsiteX119" fmla="*/ 1744266 w 5353486"/>
                  <a:gd name="connsiteY119" fmla="*/ 1920875 h 4310063"/>
                  <a:gd name="connsiteX120" fmla="*/ 26789 w 5353486"/>
                  <a:gd name="connsiteY120" fmla="*/ 1920875 h 4310063"/>
                  <a:gd name="connsiteX121" fmla="*/ 0 w 5353486"/>
                  <a:gd name="connsiteY121" fmla="*/ 1894072 h 4310063"/>
                  <a:gd name="connsiteX122" fmla="*/ 0 w 5353486"/>
                  <a:gd name="connsiteY122" fmla="*/ 26803 h 4310063"/>
                  <a:gd name="connsiteX123" fmla="*/ 26789 w 5353486"/>
                  <a:gd name="connsiteY123" fmla="*/ 0 h 431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5353486" h="4310063">
                    <a:moveTo>
                      <a:pt x="4426759" y="3108325"/>
                    </a:moveTo>
                    <a:cubicBezTo>
                      <a:pt x="4179889" y="3349339"/>
                      <a:pt x="4179889" y="3349339"/>
                      <a:pt x="4179889" y="3349339"/>
                    </a:cubicBezTo>
                    <a:cubicBezTo>
                      <a:pt x="4979985" y="4188424"/>
                      <a:pt x="4979985" y="4188424"/>
                      <a:pt x="4979985" y="4188424"/>
                    </a:cubicBezTo>
                    <a:cubicBezTo>
                      <a:pt x="4988908" y="4197350"/>
                      <a:pt x="5066241" y="4188424"/>
                      <a:pt x="5146548" y="4111061"/>
                    </a:cubicBezTo>
                    <a:cubicBezTo>
                      <a:pt x="5185214" y="4075356"/>
                      <a:pt x="5211983" y="4033699"/>
                      <a:pt x="5226855" y="3997993"/>
                    </a:cubicBezTo>
                    <a:cubicBezTo>
                      <a:pt x="5238752" y="3968238"/>
                      <a:pt x="5232804" y="3950386"/>
                      <a:pt x="5229829" y="3947410"/>
                    </a:cubicBezTo>
                    <a:cubicBezTo>
                      <a:pt x="4426759" y="3108325"/>
                      <a:pt x="4426759" y="3108325"/>
                      <a:pt x="4426759" y="3108325"/>
                    </a:cubicBezTo>
                    <a:close/>
                    <a:moveTo>
                      <a:pt x="4429524" y="2965450"/>
                    </a:moveTo>
                    <a:cubicBezTo>
                      <a:pt x="4447383" y="2965450"/>
                      <a:pt x="4462266" y="2971400"/>
                      <a:pt x="4474172" y="2983299"/>
                    </a:cubicBezTo>
                    <a:cubicBezTo>
                      <a:pt x="5316539" y="3863842"/>
                      <a:pt x="5316539" y="3863842"/>
                      <a:pt x="5316539" y="3863842"/>
                    </a:cubicBezTo>
                    <a:cubicBezTo>
                      <a:pt x="5355234" y="3905489"/>
                      <a:pt x="5364164" y="3967960"/>
                      <a:pt x="5340352" y="4033406"/>
                    </a:cubicBezTo>
                    <a:cubicBezTo>
                      <a:pt x="5322492" y="4089927"/>
                      <a:pt x="5280820" y="4149424"/>
                      <a:pt x="5230219" y="4197021"/>
                    </a:cubicBezTo>
                    <a:cubicBezTo>
                      <a:pt x="5152828" y="4271391"/>
                      <a:pt x="5069485" y="4310063"/>
                      <a:pt x="4998047" y="4310063"/>
                    </a:cubicBezTo>
                    <a:cubicBezTo>
                      <a:pt x="4956375" y="4310063"/>
                      <a:pt x="4920656" y="4295189"/>
                      <a:pt x="4893867" y="4268416"/>
                    </a:cubicBezTo>
                    <a:cubicBezTo>
                      <a:pt x="4051500" y="3387873"/>
                      <a:pt x="4051500" y="3387873"/>
                      <a:pt x="4051500" y="3387873"/>
                    </a:cubicBezTo>
                    <a:cubicBezTo>
                      <a:pt x="4030664" y="3364074"/>
                      <a:pt x="4030664" y="3328377"/>
                      <a:pt x="4051500" y="3304578"/>
                    </a:cubicBezTo>
                    <a:cubicBezTo>
                      <a:pt x="4387852" y="2980324"/>
                      <a:pt x="4387852" y="2980324"/>
                      <a:pt x="4387852" y="2980324"/>
                    </a:cubicBezTo>
                    <a:cubicBezTo>
                      <a:pt x="4399758" y="2968425"/>
                      <a:pt x="4414641" y="2965450"/>
                      <a:pt x="4429524" y="2965450"/>
                    </a:cubicBezTo>
                    <a:close/>
                    <a:moveTo>
                      <a:pt x="2509837" y="1616075"/>
                    </a:moveTo>
                    <a:cubicBezTo>
                      <a:pt x="2509837" y="1616075"/>
                      <a:pt x="2509837" y="1616075"/>
                      <a:pt x="2509837" y="1735138"/>
                    </a:cubicBezTo>
                    <a:cubicBezTo>
                      <a:pt x="2509837" y="1735138"/>
                      <a:pt x="2509837" y="1735138"/>
                      <a:pt x="3462337" y="1735138"/>
                    </a:cubicBezTo>
                    <a:cubicBezTo>
                      <a:pt x="3462337" y="1735138"/>
                      <a:pt x="3462337" y="1735138"/>
                      <a:pt x="3462337" y="1616075"/>
                    </a:cubicBezTo>
                    <a:cubicBezTo>
                      <a:pt x="3462337" y="1616075"/>
                      <a:pt x="3462337" y="1616075"/>
                      <a:pt x="2509837" y="1616075"/>
                    </a:cubicBezTo>
                    <a:close/>
                    <a:moveTo>
                      <a:pt x="288925" y="1616075"/>
                    </a:moveTo>
                    <a:cubicBezTo>
                      <a:pt x="288925" y="1616075"/>
                      <a:pt x="288925" y="1616075"/>
                      <a:pt x="288925" y="1735138"/>
                    </a:cubicBezTo>
                    <a:cubicBezTo>
                      <a:pt x="288925" y="1735138"/>
                      <a:pt x="288925" y="1735138"/>
                      <a:pt x="1244600" y="1735138"/>
                    </a:cubicBezTo>
                    <a:cubicBezTo>
                      <a:pt x="1244600" y="1735138"/>
                      <a:pt x="1244600" y="1735138"/>
                      <a:pt x="1244600" y="1616075"/>
                    </a:cubicBezTo>
                    <a:cubicBezTo>
                      <a:pt x="1244600" y="1616075"/>
                      <a:pt x="1244600" y="1616075"/>
                      <a:pt x="288925" y="1616075"/>
                    </a:cubicBezTo>
                    <a:close/>
                    <a:moveTo>
                      <a:pt x="2509837" y="1301750"/>
                    </a:moveTo>
                    <a:cubicBezTo>
                      <a:pt x="2509837" y="1301750"/>
                      <a:pt x="2509837" y="1301750"/>
                      <a:pt x="2509837" y="1420813"/>
                    </a:cubicBezTo>
                    <a:cubicBezTo>
                      <a:pt x="2509837" y="1420813"/>
                      <a:pt x="2509837" y="1420813"/>
                      <a:pt x="3462337" y="1420813"/>
                    </a:cubicBezTo>
                    <a:cubicBezTo>
                      <a:pt x="3462337" y="1420813"/>
                      <a:pt x="3462337" y="1420813"/>
                      <a:pt x="3462337" y="1301750"/>
                    </a:cubicBezTo>
                    <a:cubicBezTo>
                      <a:pt x="3462337" y="1301750"/>
                      <a:pt x="3462337" y="1301750"/>
                      <a:pt x="2509837" y="1301750"/>
                    </a:cubicBezTo>
                    <a:close/>
                    <a:moveTo>
                      <a:pt x="288925" y="1301750"/>
                    </a:moveTo>
                    <a:cubicBezTo>
                      <a:pt x="288925" y="1301750"/>
                      <a:pt x="288925" y="1301750"/>
                      <a:pt x="288925" y="1420813"/>
                    </a:cubicBezTo>
                    <a:cubicBezTo>
                      <a:pt x="288925" y="1420813"/>
                      <a:pt x="288925" y="1420813"/>
                      <a:pt x="1244600" y="1420813"/>
                    </a:cubicBezTo>
                    <a:cubicBezTo>
                      <a:pt x="1244600" y="1420813"/>
                      <a:pt x="1244600" y="1420813"/>
                      <a:pt x="1244600" y="1301750"/>
                    </a:cubicBezTo>
                    <a:cubicBezTo>
                      <a:pt x="1244600" y="1301750"/>
                      <a:pt x="1244600" y="1301750"/>
                      <a:pt x="288925" y="1301750"/>
                    </a:cubicBezTo>
                    <a:close/>
                    <a:moveTo>
                      <a:pt x="2703501" y="1101725"/>
                    </a:moveTo>
                    <a:cubicBezTo>
                      <a:pt x="2703501" y="1101725"/>
                      <a:pt x="2703501" y="1101725"/>
                      <a:pt x="3360846" y="1101725"/>
                    </a:cubicBezTo>
                    <a:cubicBezTo>
                      <a:pt x="3479823" y="1149385"/>
                      <a:pt x="3586901" y="1217895"/>
                      <a:pt x="3679108" y="1313215"/>
                    </a:cubicBezTo>
                    <a:cubicBezTo>
                      <a:pt x="3720750" y="1354917"/>
                      <a:pt x="3756443" y="1402577"/>
                      <a:pt x="3786187" y="1447258"/>
                    </a:cubicBezTo>
                    <a:cubicBezTo>
                      <a:pt x="3786187" y="1447258"/>
                      <a:pt x="3786187" y="1447258"/>
                      <a:pt x="3786187" y="1894067"/>
                    </a:cubicBezTo>
                    <a:cubicBezTo>
                      <a:pt x="3786187" y="1905982"/>
                      <a:pt x="3774290" y="1920875"/>
                      <a:pt x="3759417" y="1920875"/>
                    </a:cubicBezTo>
                    <a:cubicBezTo>
                      <a:pt x="3759417" y="1920875"/>
                      <a:pt x="3759417" y="1920875"/>
                      <a:pt x="2138362" y="1920875"/>
                    </a:cubicBezTo>
                    <a:cubicBezTo>
                      <a:pt x="2138362" y="1858322"/>
                      <a:pt x="2147285" y="1795769"/>
                      <a:pt x="2162158" y="1736194"/>
                    </a:cubicBezTo>
                    <a:cubicBezTo>
                      <a:pt x="2162158" y="1736194"/>
                      <a:pt x="2162158" y="1736194"/>
                      <a:pt x="2370366" y="1736194"/>
                    </a:cubicBezTo>
                    <a:cubicBezTo>
                      <a:pt x="2370366" y="1736194"/>
                      <a:pt x="2370366" y="1736194"/>
                      <a:pt x="2370366" y="1617045"/>
                    </a:cubicBezTo>
                    <a:cubicBezTo>
                      <a:pt x="2370366" y="1617045"/>
                      <a:pt x="2370366" y="1617045"/>
                      <a:pt x="2197851" y="1617045"/>
                    </a:cubicBezTo>
                    <a:cubicBezTo>
                      <a:pt x="2221646" y="1548534"/>
                      <a:pt x="2257339" y="1483002"/>
                      <a:pt x="2298981" y="1420449"/>
                    </a:cubicBezTo>
                    <a:cubicBezTo>
                      <a:pt x="2298981" y="1420449"/>
                      <a:pt x="2298981" y="1420449"/>
                      <a:pt x="2370366" y="1420449"/>
                    </a:cubicBezTo>
                    <a:cubicBezTo>
                      <a:pt x="2370366" y="1420449"/>
                      <a:pt x="2370366" y="1420449"/>
                      <a:pt x="2370366" y="1331087"/>
                    </a:cubicBezTo>
                    <a:cubicBezTo>
                      <a:pt x="2385239" y="1319172"/>
                      <a:pt x="2397136" y="1301300"/>
                      <a:pt x="2414983" y="1289385"/>
                    </a:cubicBezTo>
                    <a:cubicBezTo>
                      <a:pt x="2498266" y="1208959"/>
                      <a:pt x="2599396" y="1146406"/>
                      <a:pt x="2703501" y="1101725"/>
                    </a:cubicBezTo>
                    <a:close/>
                    <a:moveTo>
                      <a:pt x="288925" y="979487"/>
                    </a:moveTo>
                    <a:cubicBezTo>
                      <a:pt x="288925" y="979487"/>
                      <a:pt x="288925" y="979487"/>
                      <a:pt x="288925" y="1098550"/>
                    </a:cubicBezTo>
                    <a:cubicBezTo>
                      <a:pt x="288925" y="1098550"/>
                      <a:pt x="288925" y="1098550"/>
                      <a:pt x="1244600" y="1098550"/>
                    </a:cubicBezTo>
                    <a:cubicBezTo>
                      <a:pt x="1244600" y="1098550"/>
                      <a:pt x="1244600" y="1098550"/>
                      <a:pt x="1244600" y="979487"/>
                    </a:cubicBezTo>
                    <a:cubicBezTo>
                      <a:pt x="1244600" y="979487"/>
                      <a:pt x="1244600" y="979487"/>
                      <a:pt x="288925" y="979487"/>
                    </a:cubicBezTo>
                    <a:close/>
                    <a:moveTo>
                      <a:pt x="1417637" y="663575"/>
                    </a:moveTo>
                    <a:cubicBezTo>
                      <a:pt x="1417637" y="663575"/>
                      <a:pt x="1417637" y="663575"/>
                      <a:pt x="1417637" y="782638"/>
                    </a:cubicBezTo>
                    <a:cubicBezTo>
                      <a:pt x="1417637" y="782638"/>
                      <a:pt x="1417637" y="782638"/>
                      <a:pt x="2370137" y="782638"/>
                    </a:cubicBezTo>
                    <a:cubicBezTo>
                      <a:pt x="2370137" y="782638"/>
                      <a:pt x="2370137" y="782638"/>
                      <a:pt x="2370137" y="663575"/>
                    </a:cubicBezTo>
                    <a:cubicBezTo>
                      <a:pt x="2370137" y="663575"/>
                      <a:pt x="2370137" y="663575"/>
                      <a:pt x="1417637" y="663575"/>
                    </a:cubicBezTo>
                    <a:close/>
                    <a:moveTo>
                      <a:pt x="288925" y="663575"/>
                    </a:moveTo>
                    <a:cubicBezTo>
                      <a:pt x="288925" y="663575"/>
                      <a:pt x="288925" y="663575"/>
                      <a:pt x="288925" y="782638"/>
                    </a:cubicBezTo>
                    <a:cubicBezTo>
                      <a:pt x="288925" y="782638"/>
                      <a:pt x="288925" y="782638"/>
                      <a:pt x="1244600" y="782638"/>
                    </a:cubicBezTo>
                    <a:cubicBezTo>
                      <a:pt x="1244600" y="782638"/>
                      <a:pt x="1244600" y="782638"/>
                      <a:pt x="1244600" y="663575"/>
                    </a:cubicBezTo>
                    <a:cubicBezTo>
                      <a:pt x="1244600" y="663575"/>
                      <a:pt x="1244600" y="663575"/>
                      <a:pt x="288925" y="663575"/>
                    </a:cubicBezTo>
                    <a:close/>
                    <a:moveTo>
                      <a:pt x="2572947" y="182562"/>
                    </a:moveTo>
                    <a:cubicBezTo>
                      <a:pt x="2555084" y="182562"/>
                      <a:pt x="2543175" y="194440"/>
                      <a:pt x="2543175" y="209288"/>
                    </a:cubicBezTo>
                    <a:cubicBezTo>
                      <a:pt x="2543175" y="209288"/>
                      <a:pt x="2543175" y="209288"/>
                      <a:pt x="2543175" y="405279"/>
                    </a:cubicBezTo>
                    <a:cubicBezTo>
                      <a:pt x="2543175" y="423097"/>
                      <a:pt x="2555084" y="434975"/>
                      <a:pt x="2572947" y="434975"/>
                    </a:cubicBezTo>
                    <a:cubicBezTo>
                      <a:pt x="2572947" y="434975"/>
                      <a:pt x="2572947" y="434975"/>
                      <a:pt x="3472056" y="434975"/>
                    </a:cubicBezTo>
                    <a:cubicBezTo>
                      <a:pt x="3483964" y="434975"/>
                      <a:pt x="3498850" y="423097"/>
                      <a:pt x="3498850" y="405279"/>
                    </a:cubicBezTo>
                    <a:cubicBezTo>
                      <a:pt x="3498850" y="405279"/>
                      <a:pt x="3498850" y="405279"/>
                      <a:pt x="3498850" y="209288"/>
                    </a:cubicBezTo>
                    <a:cubicBezTo>
                      <a:pt x="3498850" y="194440"/>
                      <a:pt x="3483964" y="182562"/>
                      <a:pt x="3472056" y="182562"/>
                    </a:cubicBezTo>
                    <a:cubicBezTo>
                      <a:pt x="3472056" y="182562"/>
                      <a:pt x="3472056" y="182562"/>
                      <a:pt x="2572947" y="182562"/>
                    </a:cubicBezTo>
                    <a:close/>
                    <a:moveTo>
                      <a:pt x="1444426" y="182562"/>
                    </a:moveTo>
                    <a:cubicBezTo>
                      <a:pt x="1429543" y="182562"/>
                      <a:pt x="1417637" y="194440"/>
                      <a:pt x="1417637" y="209288"/>
                    </a:cubicBezTo>
                    <a:cubicBezTo>
                      <a:pt x="1417637" y="209288"/>
                      <a:pt x="1417637" y="209288"/>
                      <a:pt x="1417637" y="405279"/>
                    </a:cubicBezTo>
                    <a:cubicBezTo>
                      <a:pt x="1417637" y="423097"/>
                      <a:pt x="1429543" y="434975"/>
                      <a:pt x="1444426" y="434975"/>
                    </a:cubicBezTo>
                    <a:cubicBezTo>
                      <a:pt x="1444426" y="434975"/>
                      <a:pt x="1444426" y="434975"/>
                      <a:pt x="2343348" y="434975"/>
                    </a:cubicBezTo>
                    <a:cubicBezTo>
                      <a:pt x="2358231" y="434975"/>
                      <a:pt x="2370137" y="423097"/>
                      <a:pt x="2370137" y="405279"/>
                    </a:cubicBezTo>
                    <a:cubicBezTo>
                      <a:pt x="2370137" y="405279"/>
                      <a:pt x="2370137" y="405279"/>
                      <a:pt x="2370137" y="209288"/>
                    </a:cubicBezTo>
                    <a:cubicBezTo>
                      <a:pt x="2370137" y="194440"/>
                      <a:pt x="2358231" y="182562"/>
                      <a:pt x="2343348" y="182562"/>
                    </a:cubicBezTo>
                    <a:cubicBezTo>
                      <a:pt x="2343348" y="182562"/>
                      <a:pt x="2343348" y="182562"/>
                      <a:pt x="1444426" y="182562"/>
                    </a:cubicBezTo>
                    <a:close/>
                    <a:moveTo>
                      <a:pt x="315720" y="182562"/>
                    </a:moveTo>
                    <a:cubicBezTo>
                      <a:pt x="303811" y="182562"/>
                      <a:pt x="288925" y="194440"/>
                      <a:pt x="288925" y="209288"/>
                    </a:cubicBezTo>
                    <a:cubicBezTo>
                      <a:pt x="288925" y="209288"/>
                      <a:pt x="288925" y="209288"/>
                      <a:pt x="288925" y="405279"/>
                    </a:cubicBezTo>
                    <a:cubicBezTo>
                      <a:pt x="288925" y="423097"/>
                      <a:pt x="303811" y="434975"/>
                      <a:pt x="315720" y="434975"/>
                    </a:cubicBezTo>
                    <a:cubicBezTo>
                      <a:pt x="315720" y="434975"/>
                      <a:pt x="315720" y="434975"/>
                      <a:pt x="1217806" y="434975"/>
                    </a:cubicBezTo>
                    <a:cubicBezTo>
                      <a:pt x="1229714" y="434975"/>
                      <a:pt x="1244600" y="423097"/>
                      <a:pt x="1244600" y="405279"/>
                    </a:cubicBezTo>
                    <a:cubicBezTo>
                      <a:pt x="1244600" y="405279"/>
                      <a:pt x="1244600" y="405279"/>
                      <a:pt x="1244600" y="209288"/>
                    </a:cubicBezTo>
                    <a:cubicBezTo>
                      <a:pt x="1244600" y="194440"/>
                      <a:pt x="1229714" y="182562"/>
                      <a:pt x="1217806" y="182562"/>
                    </a:cubicBezTo>
                    <a:cubicBezTo>
                      <a:pt x="1217806" y="182562"/>
                      <a:pt x="1217806" y="182562"/>
                      <a:pt x="315720" y="182562"/>
                    </a:cubicBezTo>
                    <a:close/>
                    <a:moveTo>
                      <a:pt x="26789" y="0"/>
                    </a:moveTo>
                    <a:cubicBezTo>
                      <a:pt x="26789" y="0"/>
                      <a:pt x="26789" y="0"/>
                      <a:pt x="3759399" y="0"/>
                    </a:cubicBezTo>
                    <a:cubicBezTo>
                      <a:pt x="3774282" y="0"/>
                      <a:pt x="3786188" y="11912"/>
                      <a:pt x="3786188" y="26803"/>
                    </a:cubicBezTo>
                    <a:cubicBezTo>
                      <a:pt x="3786188" y="26803"/>
                      <a:pt x="3786188" y="26803"/>
                      <a:pt x="3786188" y="884496"/>
                    </a:cubicBezTo>
                    <a:cubicBezTo>
                      <a:pt x="3687962" y="813022"/>
                      <a:pt x="3574852" y="759416"/>
                      <a:pt x="3461743" y="717722"/>
                    </a:cubicBezTo>
                    <a:cubicBezTo>
                      <a:pt x="3461743" y="717722"/>
                      <a:pt x="3461743" y="717722"/>
                      <a:pt x="3461743" y="664117"/>
                    </a:cubicBezTo>
                    <a:cubicBezTo>
                      <a:pt x="3461743" y="664117"/>
                      <a:pt x="3461743" y="664117"/>
                      <a:pt x="3247430" y="664117"/>
                    </a:cubicBezTo>
                    <a:cubicBezTo>
                      <a:pt x="3175993" y="649226"/>
                      <a:pt x="3104555" y="646248"/>
                      <a:pt x="3033118" y="646248"/>
                    </a:cubicBezTo>
                    <a:cubicBezTo>
                      <a:pt x="2961680" y="646248"/>
                      <a:pt x="2890243" y="649226"/>
                      <a:pt x="2821782" y="664117"/>
                    </a:cubicBezTo>
                    <a:cubicBezTo>
                      <a:pt x="2821782" y="664117"/>
                      <a:pt x="2821782" y="664117"/>
                      <a:pt x="2506266" y="664117"/>
                    </a:cubicBezTo>
                    <a:cubicBezTo>
                      <a:pt x="2506266" y="664117"/>
                      <a:pt x="2506266" y="664117"/>
                      <a:pt x="2506266" y="756438"/>
                    </a:cubicBezTo>
                    <a:cubicBezTo>
                      <a:pt x="2381250" y="810044"/>
                      <a:pt x="2265164" y="884496"/>
                      <a:pt x="2163961" y="979795"/>
                    </a:cubicBezTo>
                    <a:cubicBezTo>
                      <a:pt x="2163961" y="979795"/>
                      <a:pt x="2163961" y="979795"/>
                      <a:pt x="1416844" y="979795"/>
                    </a:cubicBezTo>
                    <a:cubicBezTo>
                      <a:pt x="1416844" y="979795"/>
                      <a:pt x="1416844" y="979795"/>
                      <a:pt x="1416844" y="1098919"/>
                    </a:cubicBezTo>
                    <a:cubicBezTo>
                      <a:pt x="1416844" y="1098919"/>
                      <a:pt x="1416844" y="1098919"/>
                      <a:pt x="2047875" y="1098919"/>
                    </a:cubicBezTo>
                    <a:cubicBezTo>
                      <a:pt x="1994297" y="1161459"/>
                      <a:pt x="1946672" y="1229956"/>
                      <a:pt x="1910954" y="1301430"/>
                    </a:cubicBezTo>
                    <a:cubicBezTo>
                      <a:pt x="1910954" y="1301430"/>
                      <a:pt x="1910954" y="1301430"/>
                      <a:pt x="1416844" y="1301430"/>
                    </a:cubicBezTo>
                    <a:cubicBezTo>
                      <a:pt x="1416844" y="1301430"/>
                      <a:pt x="1416844" y="1301430"/>
                      <a:pt x="1416844" y="1420554"/>
                    </a:cubicBezTo>
                    <a:cubicBezTo>
                      <a:pt x="1416844" y="1420554"/>
                      <a:pt x="1416844" y="1420554"/>
                      <a:pt x="1848446" y="1420554"/>
                    </a:cubicBezTo>
                    <a:cubicBezTo>
                      <a:pt x="1821657" y="1486072"/>
                      <a:pt x="1800821" y="1548613"/>
                      <a:pt x="1782961" y="1617109"/>
                    </a:cubicBezTo>
                    <a:cubicBezTo>
                      <a:pt x="1782961" y="1617109"/>
                      <a:pt x="1782961" y="1617109"/>
                      <a:pt x="1416844" y="1617109"/>
                    </a:cubicBezTo>
                    <a:cubicBezTo>
                      <a:pt x="1416844" y="1617109"/>
                      <a:pt x="1416844" y="1617109"/>
                      <a:pt x="1416844" y="1736233"/>
                    </a:cubicBezTo>
                    <a:cubicBezTo>
                      <a:pt x="1416844" y="1736233"/>
                      <a:pt x="1416844" y="1736233"/>
                      <a:pt x="1759149" y="1736233"/>
                    </a:cubicBezTo>
                    <a:cubicBezTo>
                      <a:pt x="1750219" y="1795795"/>
                      <a:pt x="1744266" y="1858335"/>
                      <a:pt x="1744266" y="1920875"/>
                    </a:cubicBezTo>
                    <a:cubicBezTo>
                      <a:pt x="1744266" y="1920875"/>
                      <a:pt x="1744266" y="1920875"/>
                      <a:pt x="26789" y="1920875"/>
                    </a:cubicBezTo>
                    <a:cubicBezTo>
                      <a:pt x="11906" y="1920875"/>
                      <a:pt x="0" y="1905985"/>
                      <a:pt x="0" y="1894072"/>
                    </a:cubicBezTo>
                    <a:cubicBezTo>
                      <a:pt x="0" y="1894072"/>
                      <a:pt x="0" y="1894072"/>
                      <a:pt x="0" y="26803"/>
                    </a:cubicBezTo>
                    <a:cubicBezTo>
                      <a:pt x="0" y="11912"/>
                      <a:pt x="11906" y="0"/>
                      <a:pt x="26789" y="0"/>
                    </a:cubicBezTo>
                    <a:close/>
                  </a:path>
                </a:pathLst>
              </a:custGeom>
              <a:solidFill>
                <a:srgbClr val="00148C"/>
              </a:solidFill>
              <a:ln>
                <a:noFill/>
              </a:ln>
            </p:spPr>
            <p:txBody>
              <a:bodyPr vert="horz" wrap="square" lIns="68580" tIns="34290" rIns="68580" bIns="34290" numCol="1" anchor="t" anchorCtr="0" compatLnSpc="1">
                <a:prstTxWarp prst="textNoShape">
                  <a:avLst/>
                </a:prstTxWarp>
                <a:noAutofit/>
              </a:bodyPr>
              <a:lstStyle/>
              <a:p>
                <a:pPr algn="ctr"/>
                <a:endParaRPr lang="en-US" sz="1013" dirty="0">
                  <a:latin typeface="+mj-lt"/>
                </a:endParaRPr>
              </a:p>
            </p:txBody>
          </p:sp>
        </p:grpSp>
      </p:grpSp>
      <p:grpSp>
        <p:nvGrpSpPr>
          <p:cNvPr id="14" name="Group 13"/>
          <p:cNvGrpSpPr>
            <a:grpSpLocks noChangeAspect="1"/>
          </p:cNvGrpSpPr>
          <p:nvPr/>
        </p:nvGrpSpPr>
        <p:grpSpPr>
          <a:xfrm>
            <a:off x="3083486" y="690075"/>
            <a:ext cx="842359" cy="843140"/>
            <a:chOff x="5273801" y="2606040"/>
            <a:chExt cx="1644396" cy="1645920"/>
          </a:xfrm>
        </p:grpSpPr>
        <p:sp>
          <p:nvSpPr>
            <p:cNvPr id="15" name="AutoShape 18">
              <a:extLst>
                <a:ext uri="{FF2B5EF4-FFF2-40B4-BE49-F238E27FC236}">
                  <a16:creationId xmlns:a16="http://schemas.microsoft.com/office/drawing/2014/main" id="{A3A20A37-70D4-4135-8A0D-5D58F53B046E}"/>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algn="ctr"/>
              <a:endParaRPr lang="en-US" sz="1013" dirty="0">
                <a:latin typeface="+mj-lt"/>
              </a:endParaRPr>
            </a:p>
          </p:txBody>
        </p:sp>
        <p:grpSp>
          <p:nvGrpSpPr>
            <p:cNvPr id="16" name="Group 15"/>
            <p:cNvGrpSpPr/>
            <p:nvPr/>
          </p:nvGrpSpPr>
          <p:grpSpPr>
            <a:xfrm>
              <a:off x="5398007" y="2880360"/>
              <a:ext cx="1397508" cy="1110996"/>
              <a:chOff x="5398007" y="2880360"/>
              <a:chExt cx="1397508" cy="1110996"/>
            </a:xfrm>
          </p:grpSpPr>
          <p:sp>
            <p:nvSpPr>
              <p:cNvPr id="17" name="Freeform 20">
                <a:extLst>
                  <a:ext uri="{FF2B5EF4-FFF2-40B4-BE49-F238E27FC236}">
                    <a16:creationId xmlns:a16="http://schemas.microsoft.com/office/drawing/2014/main" id="{8671FDB5-68C0-451D-BAA4-ACE0DED9F7B3}"/>
                  </a:ext>
                </a:extLst>
              </p:cNvPr>
              <p:cNvSpPr>
                <a:spLocks noEditPoints="1"/>
              </p:cNvSpPr>
              <p:nvPr/>
            </p:nvSpPr>
            <p:spPr bwMode="auto">
              <a:xfrm>
                <a:off x="5631941" y="3265932"/>
                <a:ext cx="583311" cy="725424"/>
              </a:xfrm>
              <a:custGeom>
                <a:avLst/>
                <a:gdLst>
                  <a:gd name="T0" fmla="*/ 797 w 817"/>
                  <a:gd name="T1" fmla="*/ 758 h 1015"/>
                  <a:gd name="T2" fmla="*/ 332 w 817"/>
                  <a:gd name="T3" fmla="*/ 0 h 1015"/>
                  <a:gd name="T4" fmla="*/ 309 w 817"/>
                  <a:gd name="T5" fmla="*/ 7 h 1015"/>
                  <a:gd name="T6" fmla="*/ 228 w 817"/>
                  <a:gd name="T7" fmla="*/ 56 h 1015"/>
                  <a:gd name="T8" fmla="*/ 68 w 817"/>
                  <a:gd name="T9" fmla="*/ 229 h 1015"/>
                  <a:gd name="T10" fmla="*/ 35 w 817"/>
                  <a:gd name="T11" fmla="*/ 175 h 1015"/>
                  <a:gd name="T12" fmla="*/ 17 w 817"/>
                  <a:gd name="T13" fmla="*/ 186 h 1015"/>
                  <a:gd name="T14" fmla="*/ 0 w 817"/>
                  <a:gd name="T15" fmla="*/ 203 h 1015"/>
                  <a:gd name="T16" fmla="*/ 465 w 817"/>
                  <a:gd name="T17" fmla="*/ 961 h 1015"/>
                  <a:gd name="T18" fmla="*/ 561 w 817"/>
                  <a:gd name="T19" fmla="*/ 1015 h 1015"/>
                  <a:gd name="T20" fmla="*/ 620 w 817"/>
                  <a:gd name="T21" fmla="*/ 998 h 1015"/>
                  <a:gd name="T22" fmla="*/ 760 w 817"/>
                  <a:gd name="T23" fmla="*/ 913 h 1015"/>
                  <a:gd name="T24" fmla="*/ 810 w 817"/>
                  <a:gd name="T25" fmla="*/ 843 h 1015"/>
                  <a:gd name="T26" fmla="*/ 797 w 817"/>
                  <a:gd name="T27" fmla="*/ 758 h 1015"/>
                  <a:gd name="T28" fmla="*/ 92 w 817"/>
                  <a:gd name="T29" fmla="*/ 268 h 1015"/>
                  <a:gd name="T30" fmla="*/ 304 w 817"/>
                  <a:gd name="T31" fmla="*/ 39 h 1015"/>
                  <a:gd name="T32" fmla="*/ 365 w 817"/>
                  <a:gd name="T33" fmla="*/ 137 h 1015"/>
                  <a:gd name="T34" fmla="*/ 152 w 817"/>
                  <a:gd name="T35" fmla="*/ 366 h 1015"/>
                  <a:gd name="T36" fmla="*/ 92 w 817"/>
                  <a:gd name="T37" fmla="*/ 268 h 1015"/>
                  <a:gd name="T38" fmla="*/ 176 w 817"/>
                  <a:gd name="T39" fmla="*/ 405 h 1015"/>
                  <a:gd name="T40" fmla="*/ 388 w 817"/>
                  <a:gd name="T41" fmla="*/ 176 h 1015"/>
                  <a:gd name="T42" fmla="*/ 449 w 817"/>
                  <a:gd name="T43" fmla="*/ 274 h 1015"/>
                  <a:gd name="T44" fmla="*/ 236 w 817"/>
                  <a:gd name="T45" fmla="*/ 503 h 1015"/>
                  <a:gd name="T46" fmla="*/ 176 w 817"/>
                  <a:gd name="T47" fmla="*/ 405 h 1015"/>
                  <a:gd name="T48" fmla="*/ 260 w 817"/>
                  <a:gd name="T49" fmla="*/ 542 h 1015"/>
                  <a:gd name="T50" fmla="*/ 472 w 817"/>
                  <a:gd name="T51" fmla="*/ 313 h 1015"/>
                  <a:gd name="T52" fmla="*/ 533 w 817"/>
                  <a:gd name="T53" fmla="*/ 411 h 1015"/>
                  <a:gd name="T54" fmla="*/ 320 w 817"/>
                  <a:gd name="T55" fmla="*/ 640 h 1015"/>
                  <a:gd name="T56" fmla="*/ 260 w 817"/>
                  <a:gd name="T57" fmla="*/ 542 h 1015"/>
                  <a:gd name="T58" fmla="*/ 344 w 817"/>
                  <a:gd name="T59" fmla="*/ 679 h 1015"/>
                  <a:gd name="T60" fmla="*/ 556 w 817"/>
                  <a:gd name="T61" fmla="*/ 450 h 1015"/>
                  <a:gd name="T62" fmla="*/ 617 w 817"/>
                  <a:gd name="T63" fmla="*/ 548 h 1015"/>
                  <a:gd name="T64" fmla="*/ 404 w 817"/>
                  <a:gd name="T65" fmla="*/ 777 h 1015"/>
                  <a:gd name="T66" fmla="*/ 344 w 817"/>
                  <a:gd name="T67" fmla="*/ 679 h 1015"/>
                  <a:gd name="T68" fmla="*/ 428 w 817"/>
                  <a:gd name="T69" fmla="*/ 816 h 1015"/>
                  <a:gd name="T70" fmla="*/ 640 w 817"/>
                  <a:gd name="T71" fmla="*/ 587 h 1015"/>
                  <a:gd name="T72" fmla="*/ 701 w 817"/>
                  <a:gd name="T73" fmla="*/ 685 h 1015"/>
                  <a:gd name="T74" fmla="*/ 488 w 817"/>
                  <a:gd name="T75" fmla="*/ 914 h 1015"/>
                  <a:gd name="T76" fmla="*/ 428 w 817"/>
                  <a:gd name="T77" fmla="*/ 816 h 1015"/>
                  <a:gd name="T78" fmla="*/ 768 w 817"/>
                  <a:gd name="T79" fmla="*/ 833 h 1015"/>
                  <a:gd name="T80" fmla="*/ 737 w 817"/>
                  <a:gd name="T81" fmla="*/ 875 h 1015"/>
                  <a:gd name="T82" fmla="*/ 597 w 817"/>
                  <a:gd name="T83" fmla="*/ 961 h 1015"/>
                  <a:gd name="T84" fmla="*/ 514 w 817"/>
                  <a:gd name="T85" fmla="*/ 952 h 1015"/>
                  <a:gd name="T86" fmla="*/ 724 w 817"/>
                  <a:gd name="T87" fmla="*/ 724 h 1015"/>
                  <a:gd name="T88" fmla="*/ 759 w 817"/>
                  <a:gd name="T89" fmla="*/ 781 h 1015"/>
                  <a:gd name="T90" fmla="*/ 768 w 817"/>
                  <a:gd name="T91" fmla="*/ 833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7" h="1015">
                    <a:moveTo>
                      <a:pt x="797" y="758"/>
                    </a:moveTo>
                    <a:cubicBezTo>
                      <a:pt x="332" y="0"/>
                      <a:pt x="332" y="0"/>
                      <a:pt x="332" y="0"/>
                    </a:cubicBezTo>
                    <a:cubicBezTo>
                      <a:pt x="309" y="7"/>
                      <a:pt x="309" y="7"/>
                      <a:pt x="309" y="7"/>
                    </a:cubicBezTo>
                    <a:cubicBezTo>
                      <a:pt x="228" y="56"/>
                      <a:pt x="228" y="56"/>
                      <a:pt x="228" y="56"/>
                    </a:cubicBezTo>
                    <a:cubicBezTo>
                      <a:pt x="68" y="229"/>
                      <a:pt x="68" y="229"/>
                      <a:pt x="68" y="229"/>
                    </a:cubicBezTo>
                    <a:cubicBezTo>
                      <a:pt x="35" y="175"/>
                      <a:pt x="35" y="175"/>
                      <a:pt x="35" y="175"/>
                    </a:cubicBezTo>
                    <a:cubicBezTo>
                      <a:pt x="17" y="186"/>
                      <a:pt x="17" y="186"/>
                      <a:pt x="17" y="186"/>
                    </a:cubicBezTo>
                    <a:cubicBezTo>
                      <a:pt x="0" y="203"/>
                      <a:pt x="0" y="203"/>
                      <a:pt x="0" y="203"/>
                    </a:cubicBezTo>
                    <a:cubicBezTo>
                      <a:pt x="465" y="961"/>
                      <a:pt x="465" y="961"/>
                      <a:pt x="465" y="961"/>
                    </a:cubicBezTo>
                    <a:cubicBezTo>
                      <a:pt x="487" y="996"/>
                      <a:pt x="524" y="1015"/>
                      <a:pt x="561" y="1015"/>
                    </a:cubicBezTo>
                    <a:cubicBezTo>
                      <a:pt x="581" y="1015"/>
                      <a:pt x="602" y="1010"/>
                      <a:pt x="620" y="998"/>
                    </a:cubicBezTo>
                    <a:cubicBezTo>
                      <a:pt x="760" y="913"/>
                      <a:pt x="760" y="913"/>
                      <a:pt x="760" y="913"/>
                    </a:cubicBezTo>
                    <a:cubicBezTo>
                      <a:pt x="786" y="897"/>
                      <a:pt x="803" y="872"/>
                      <a:pt x="810" y="843"/>
                    </a:cubicBezTo>
                    <a:cubicBezTo>
                      <a:pt x="817" y="814"/>
                      <a:pt x="813" y="784"/>
                      <a:pt x="797" y="758"/>
                    </a:cubicBezTo>
                    <a:close/>
                    <a:moveTo>
                      <a:pt x="92" y="268"/>
                    </a:moveTo>
                    <a:cubicBezTo>
                      <a:pt x="304" y="39"/>
                      <a:pt x="304" y="39"/>
                      <a:pt x="304" y="39"/>
                    </a:cubicBezTo>
                    <a:cubicBezTo>
                      <a:pt x="365" y="137"/>
                      <a:pt x="365" y="137"/>
                      <a:pt x="365" y="137"/>
                    </a:cubicBezTo>
                    <a:cubicBezTo>
                      <a:pt x="152" y="366"/>
                      <a:pt x="152" y="366"/>
                      <a:pt x="152" y="366"/>
                    </a:cubicBezTo>
                    <a:lnTo>
                      <a:pt x="92" y="268"/>
                    </a:lnTo>
                    <a:close/>
                    <a:moveTo>
                      <a:pt x="176" y="405"/>
                    </a:moveTo>
                    <a:cubicBezTo>
                      <a:pt x="388" y="176"/>
                      <a:pt x="388" y="176"/>
                      <a:pt x="388" y="176"/>
                    </a:cubicBezTo>
                    <a:cubicBezTo>
                      <a:pt x="449" y="274"/>
                      <a:pt x="449" y="274"/>
                      <a:pt x="449" y="274"/>
                    </a:cubicBezTo>
                    <a:cubicBezTo>
                      <a:pt x="236" y="503"/>
                      <a:pt x="236" y="503"/>
                      <a:pt x="236" y="503"/>
                    </a:cubicBezTo>
                    <a:lnTo>
                      <a:pt x="176" y="405"/>
                    </a:lnTo>
                    <a:close/>
                    <a:moveTo>
                      <a:pt x="260" y="542"/>
                    </a:moveTo>
                    <a:cubicBezTo>
                      <a:pt x="472" y="313"/>
                      <a:pt x="472" y="313"/>
                      <a:pt x="472" y="313"/>
                    </a:cubicBezTo>
                    <a:cubicBezTo>
                      <a:pt x="533" y="411"/>
                      <a:pt x="533" y="411"/>
                      <a:pt x="533" y="411"/>
                    </a:cubicBezTo>
                    <a:cubicBezTo>
                      <a:pt x="320" y="640"/>
                      <a:pt x="320" y="640"/>
                      <a:pt x="320" y="640"/>
                    </a:cubicBezTo>
                    <a:lnTo>
                      <a:pt x="260" y="542"/>
                    </a:lnTo>
                    <a:close/>
                    <a:moveTo>
                      <a:pt x="344" y="679"/>
                    </a:moveTo>
                    <a:cubicBezTo>
                      <a:pt x="556" y="450"/>
                      <a:pt x="556" y="450"/>
                      <a:pt x="556" y="450"/>
                    </a:cubicBezTo>
                    <a:cubicBezTo>
                      <a:pt x="617" y="548"/>
                      <a:pt x="617" y="548"/>
                      <a:pt x="617" y="548"/>
                    </a:cubicBezTo>
                    <a:cubicBezTo>
                      <a:pt x="404" y="777"/>
                      <a:pt x="404" y="777"/>
                      <a:pt x="404" y="777"/>
                    </a:cubicBezTo>
                    <a:lnTo>
                      <a:pt x="344" y="679"/>
                    </a:lnTo>
                    <a:close/>
                    <a:moveTo>
                      <a:pt x="428" y="816"/>
                    </a:moveTo>
                    <a:cubicBezTo>
                      <a:pt x="640" y="587"/>
                      <a:pt x="640" y="587"/>
                      <a:pt x="640" y="587"/>
                    </a:cubicBezTo>
                    <a:cubicBezTo>
                      <a:pt x="701" y="685"/>
                      <a:pt x="701" y="685"/>
                      <a:pt x="701" y="685"/>
                    </a:cubicBezTo>
                    <a:cubicBezTo>
                      <a:pt x="488" y="914"/>
                      <a:pt x="488" y="914"/>
                      <a:pt x="488" y="914"/>
                    </a:cubicBezTo>
                    <a:lnTo>
                      <a:pt x="428" y="816"/>
                    </a:lnTo>
                    <a:close/>
                    <a:moveTo>
                      <a:pt x="768" y="833"/>
                    </a:moveTo>
                    <a:cubicBezTo>
                      <a:pt x="763" y="850"/>
                      <a:pt x="753" y="865"/>
                      <a:pt x="737" y="875"/>
                    </a:cubicBezTo>
                    <a:cubicBezTo>
                      <a:pt x="597" y="961"/>
                      <a:pt x="597" y="961"/>
                      <a:pt x="597" y="961"/>
                    </a:cubicBezTo>
                    <a:cubicBezTo>
                      <a:pt x="570" y="978"/>
                      <a:pt x="536" y="973"/>
                      <a:pt x="514" y="952"/>
                    </a:cubicBezTo>
                    <a:cubicBezTo>
                      <a:pt x="724" y="724"/>
                      <a:pt x="724" y="724"/>
                      <a:pt x="724" y="724"/>
                    </a:cubicBezTo>
                    <a:cubicBezTo>
                      <a:pt x="759" y="781"/>
                      <a:pt x="759" y="781"/>
                      <a:pt x="759" y="781"/>
                    </a:cubicBezTo>
                    <a:cubicBezTo>
                      <a:pt x="769" y="797"/>
                      <a:pt x="772" y="815"/>
                      <a:pt x="768" y="833"/>
                    </a:cubicBezTo>
                    <a:close/>
                  </a:path>
                </a:pathLst>
              </a:custGeom>
              <a:solidFill>
                <a:srgbClr val="212121">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ctr"/>
                <a:endParaRPr lang="en-US" sz="1013" dirty="0">
                  <a:latin typeface="+mj-lt"/>
                </a:endParaRPr>
              </a:p>
            </p:txBody>
          </p:sp>
          <p:sp>
            <p:nvSpPr>
              <p:cNvPr id="18" name="Freeform 21">
                <a:extLst>
                  <a:ext uri="{FF2B5EF4-FFF2-40B4-BE49-F238E27FC236}">
                    <a16:creationId xmlns:a16="http://schemas.microsoft.com/office/drawing/2014/main" id="{6F8F400F-1BD5-4077-AD25-4A57F7A6C629}"/>
                  </a:ext>
                </a:extLst>
              </p:cNvPr>
              <p:cNvSpPr>
                <a:spLocks noEditPoints="1"/>
              </p:cNvSpPr>
              <p:nvPr/>
            </p:nvSpPr>
            <p:spPr bwMode="auto">
              <a:xfrm>
                <a:off x="5398007" y="2880360"/>
                <a:ext cx="1397508" cy="714375"/>
              </a:xfrm>
              <a:custGeom>
                <a:avLst/>
                <a:gdLst>
                  <a:gd name="T0" fmla="*/ 656 w 1958"/>
                  <a:gd name="T1" fmla="*/ 492 h 1000"/>
                  <a:gd name="T2" fmla="*/ 617 w 1958"/>
                  <a:gd name="T3" fmla="*/ 155 h 1000"/>
                  <a:gd name="T4" fmla="*/ 797 w 1958"/>
                  <a:gd name="T5" fmla="*/ 433 h 1000"/>
                  <a:gd name="T6" fmla="*/ 349 w 1958"/>
                  <a:gd name="T7" fmla="*/ 668 h 1000"/>
                  <a:gd name="T8" fmla="*/ 403 w 1958"/>
                  <a:gd name="T9" fmla="*/ 233 h 1000"/>
                  <a:gd name="T10" fmla="*/ 349 w 1958"/>
                  <a:gd name="T11" fmla="*/ 668 h 1000"/>
                  <a:gd name="T12" fmla="*/ 4 w 1958"/>
                  <a:gd name="T13" fmla="*/ 530 h 1000"/>
                  <a:gd name="T14" fmla="*/ 171 w 1958"/>
                  <a:gd name="T15" fmla="*/ 817 h 1000"/>
                  <a:gd name="T16" fmla="*/ 286 w 1958"/>
                  <a:gd name="T17" fmla="*/ 718 h 1000"/>
                  <a:gd name="T18" fmla="*/ 1408 w 1958"/>
                  <a:gd name="T19" fmla="*/ 319 h 1000"/>
                  <a:gd name="T20" fmla="*/ 1225 w 1958"/>
                  <a:gd name="T21" fmla="*/ 437 h 1000"/>
                  <a:gd name="T22" fmla="*/ 1031 w 1958"/>
                  <a:gd name="T23" fmla="*/ 338 h 1000"/>
                  <a:gd name="T24" fmla="*/ 1020 w 1958"/>
                  <a:gd name="T25" fmla="*/ 120 h 1000"/>
                  <a:gd name="T26" fmla="*/ 1203 w 1958"/>
                  <a:gd name="T27" fmla="*/ 2 h 1000"/>
                  <a:gd name="T28" fmla="*/ 1397 w 1958"/>
                  <a:gd name="T29" fmla="*/ 101 h 1000"/>
                  <a:gd name="T30" fmla="*/ 1408 w 1958"/>
                  <a:gd name="T31" fmla="*/ 319 h 1000"/>
                  <a:gd name="T32" fmla="*/ 1169 w 1958"/>
                  <a:gd name="T33" fmla="*/ 146 h 1000"/>
                  <a:gd name="T34" fmla="*/ 1259 w 1958"/>
                  <a:gd name="T35" fmla="*/ 293 h 1000"/>
                  <a:gd name="T36" fmla="*/ 1603 w 1958"/>
                  <a:gd name="T37" fmla="*/ 880 h 1000"/>
                  <a:gd name="T38" fmla="*/ 1420 w 1958"/>
                  <a:gd name="T39" fmla="*/ 998 h 1000"/>
                  <a:gd name="T40" fmla="*/ 1226 w 1958"/>
                  <a:gd name="T41" fmla="*/ 898 h 1000"/>
                  <a:gd name="T42" fmla="*/ 1215 w 1958"/>
                  <a:gd name="T43" fmla="*/ 681 h 1000"/>
                  <a:gd name="T44" fmla="*/ 1398 w 1958"/>
                  <a:gd name="T45" fmla="*/ 562 h 1000"/>
                  <a:gd name="T46" fmla="*/ 1592 w 1958"/>
                  <a:gd name="T47" fmla="*/ 662 h 1000"/>
                  <a:gd name="T48" fmla="*/ 1603 w 1958"/>
                  <a:gd name="T49" fmla="*/ 880 h 1000"/>
                  <a:gd name="T50" fmla="*/ 1364 w 1958"/>
                  <a:gd name="T51" fmla="*/ 707 h 1000"/>
                  <a:gd name="T52" fmla="*/ 1454 w 1958"/>
                  <a:gd name="T53" fmla="*/ 854 h 1000"/>
                  <a:gd name="T54" fmla="*/ 1958 w 1958"/>
                  <a:gd name="T55" fmla="*/ 409 h 1000"/>
                  <a:gd name="T56" fmla="*/ 1775 w 1958"/>
                  <a:gd name="T57" fmla="*/ 527 h 1000"/>
                  <a:gd name="T58" fmla="*/ 1581 w 1958"/>
                  <a:gd name="T59" fmla="*/ 427 h 1000"/>
                  <a:gd name="T60" fmla="*/ 1570 w 1958"/>
                  <a:gd name="T61" fmla="*/ 210 h 1000"/>
                  <a:gd name="T62" fmla="*/ 1753 w 1958"/>
                  <a:gd name="T63" fmla="*/ 92 h 1000"/>
                  <a:gd name="T64" fmla="*/ 1947 w 1958"/>
                  <a:gd name="T65" fmla="*/ 191 h 1000"/>
                  <a:gd name="T66" fmla="*/ 1958 w 1958"/>
                  <a:gd name="T67" fmla="*/ 409 h 1000"/>
                  <a:gd name="T68" fmla="*/ 1719 w 1958"/>
                  <a:gd name="T69" fmla="*/ 236 h 1000"/>
                  <a:gd name="T70" fmla="*/ 1809 w 1958"/>
                  <a:gd name="T71" fmla="*/ 383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58" h="1000">
                    <a:moveTo>
                      <a:pt x="791" y="449"/>
                    </a:moveTo>
                    <a:cubicBezTo>
                      <a:pt x="656" y="492"/>
                      <a:pt x="656" y="492"/>
                      <a:pt x="656" y="492"/>
                    </a:cubicBezTo>
                    <a:cubicBezTo>
                      <a:pt x="477" y="199"/>
                      <a:pt x="477" y="199"/>
                      <a:pt x="477" y="199"/>
                    </a:cubicBezTo>
                    <a:cubicBezTo>
                      <a:pt x="617" y="155"/>
                      <a:pt x="617" y="155"/>
                      <a:pt x="617" y="155"/>
                    </a:cubicBezTo>
                    <a:cubicBezTo>
                      <a:pt x="621" y="153"/>
                      <a:pt x="626" y="155"/>
                      <a:pt x="629" y="159"/>
                    </a:cubicBezTo>
                    <a:cubicBezTo>
                      <a:pt x="797" y="433"/>
                      <a:pt x="797" y="433"/>
                      <a:pt x="797" y="433"/>
                    </a:cubicBezTo>
                    <a:cubicBezTo>
                      <a:pt x="800" y="439"/>
                      <a:pt x="797" y="447"/>
                      <a:pt x="791" y="449"/>
                    </a:cubicBezTo>
                    <a:close/>
                    <a:moveTo>
                      <a:pt x="349" y="668"/>
                    </a:moveTo>
                    <a:cubicBezTo>
                      <a:pt x="583" y="525"/>
                      <a:pt x="583" y="525"/>
                      <a:pt x="583" y="525"/>
                    </a:cubicBezTo>
                    <a:cubicBezTo>
                      <a:pt x="403" y="233"/>
                      <a:pt x="403" y="233"/>
                      <a:pt x="403" y="233"/>
                    </a:cubicBezTo>
                    <a:cubicBezTo>
                      <a:pt x="170" y="376"/>
                      <a:pt x="170" y="376"/>
                      <a:pt x="170" y="376"/>
                    </a:cubicBezTo>
                    <a:lnTo>
                      <a:pt x="349" y="668"/>
                    </a:lnTo>
                    <a:close/>
                    <a:moveTo>
                      <a:pt x="107" y="426"/>
                    </a:moveTo>
                    <a:cubicBezTo>
                      <a:pt x="4" y="530"/>
                      <a:pt x="4" y="530"/>
                      <a:pt x="4" y="530"/>
                    </a:cubicBezTo>
                    <a:cubicBezTo>
                      <a:pt x="1" y="534"/>
                      <a:pt x="0" y="539"/>
                      <a:pt x="3" y="543"/>
                    </a:cubicBezTo>
                    <a:cubicBezTo>
                      <a:pt x="171" y="817"/>
                      <a:pt x="171" y="817"/>
                      <a:pt x="171" y="817"/>
                    </a:cubicBezTo>
                    <a:cubicBezTo>
                      <a:pt x="174" y="823"/>
                      <a:pt x="182" y="824"/>
                      <a:pt x="187" y="819"/>
                    </a:cubicBezTo>
                    <a:cubicBezTo>
                      <a:pt x="286" y="718"/>
                      <a:pt x="286" y="718"/>
                      <a:pt x="286" y="718"/>
                    </a:cubicBezTo>
                    <a:lnTo>
                      <a:pt x="107" y="426"/>
                    </a:lnTo>
                    <a:close/>
                    <a:moveTo>
                      <a:pt x="1408" y="319"/>
                    </a:moveTo>
                    <a:cubicBezTo>
                      <a:pt x="1408" y="323"/>
                      <a:pt x="1406" y="326"/>
                      <a:pt x="1403" y="328"/>
                    </a:cubicBezTo>
                    <a:cubicBezTo>
                      <a:pt x="1225" y="437"/>
                      <a:pt x="1225" y="437"/>
                      <a:pt x="1225" y="437"/>
                    </a:cubicBezTo>
                    <a:cubicBezTo>
                      <a:pt x="1222" y="439"/>
                      <a:pt x="1218" y="439"/>
                      <a:pt x="1215" y="437"/>
                    </a:cubicBezTo>
                    <a:cubicBezTo>
                      <a:pt x="1031" y="338"/>
                      <a:pt x="1031" y="338"/>
                      <a:pt x="1031" y="338"/>
                    </a:cubicBezTo>
                    <a:cubicBezTo>
                      <a:pt x="1028" y="336"/>
                      <a:pt x="1026" y="333"/>
                      <a:pt x="1026" y="329"/>
                    </a:cubicBezTo>
                    <a:cubicBezTo>
                      <a:pt x="1020" y="120"/>
                      <a:pt x="1020" y="120"/>
                      <a:pt x="1020" y="120"/>
                    </a:cubicBezTo>
                    <a:cubicBezTo>
                      <a:pt x="1020" y="116"/>
                      <a:pt x="1022" y="113"/>
                      <a:pt x="1025" y="111"/>
                    </a:cubicBezTo>
                    <a:cubicBezTo>
                      <a:pt x="1203" y="2"/>
                      <a:pt x="1203" y="2"/>
                      <a:pt x="1203" y="2"/>
                    </a:cubicBezTo>
                    <a:cubicBezTo>
                      <a:pt x="1206" y="0"/>
                      <a:pt x="1210" y="0"/>
                      <a:pt x="1213" y="1"/>
                    </a:cubicBezTo>
                    <a:cubicBezTo>
                      <a:pt x="1397" y="101"/>
                      <a:pt x="1397" y="101"/>
                      <a:pt x="1397" y="101"/>
                    </a:cubicBezTo>
                    <a:cubicBezTo>
                      <a:pt x="1400" y="103"/>
                      <a:pt x="1402" y="106"/>
                      <a:pt x="1403" y="110"/>
                    </a:cubicBezTo>
                    <a:lnTo>
                      <a:pt x="1408" y="319"/>
                    </a:lnTo>
                    <a:close/>
                    <a:moveTo>
                      <a:pt x="1288" y="174"/>
                    </a:moveTo>
                    <a:cubicBezTo>
                      <a:pt x="1263" y="134"/>
                      <a:pt x="1210" y="121"/>
                      <a:pt x="1169" y="146"/>
                    </a:cubicBezTo>
                    <a:cubicBezTo>
                      <a:pt x="1128" y="171"/>
                      <a:pt x="1115" y="224"/>
                      <a:pt x="1140" y="265"/>
                    </a:cubicBezTo>
                    <a:cubicBezTo>
                      <a:pt x="1165" y="305"/>
                      <a:pt x="1219" y="318"/>
                      <a:pt x="1259" y="293"/>
                    </a:cubicBezTo>
                    <a:cubicBezTo>
                      <a:pt x="1300" y="268"/>
                      <a:pt x="1313" y="215"/>
                      <a:pt x="1288" y="174"/>
                    </a:cubicBezTo>
                    <a:close/>
                    <a:moveTo>
                      <a:pt x="1603" y="880"/>
                    </a:moveTo>
                    <a:cubicBezTo>
                      <a:pt x="1603" y="883"/>
                      <a:pt x="1601" y="887"/>
                      <a:pt x="1598" y="889"/>
                    </a:cubicBezTo>
                    <a:cubicBezTo>
                      <a:pt x="1420" y="998"/>
                      <a:pt x="1420" y="998"/>
                      <a:pt x="1420" y="998"/>
                    </a:cubicBezTo>
                    <a:cubicBezTo>
                      <a:pt x="1417" y="1000"/>
                      <a:pt x="1413" y="1000"/>
                      <a:pt x="1410" y="998"/>
                    </a:cubicBezTo>
                    <a:cubicBezTo>
                      <a:pt x="1226" y="898"/>
                      <a:pt x="1226" y="898"/>
                      <a:pt x="1226" y="898"/>
                    </a:cubicBezTo>
                    <a:cubicBezTo>
                      <a:pt x="1223" y="897"/>
                      <a:pt x="1221" y="893"/>
                      <a:pt x="1221" y="890"/>
                    </a:cubicBezTo>
                    <a:cubicBezTo>
                      <a:pt x="1215" y="681"/>
                      <a:pt x="1215" y="681"/>
                      <a:pt x="1215" y="681"/>
                    </a:cubicBezTo>
                    <a:cubicBezTo>
                      <a:pt x="1215" y="677"/>
                      <a:pt x="1217" y="674"/>
                      <a:pt x="1220" y="672"/>
                    </a:cubicBezTo>
                    <a:cubicBezTo>
                      <a:pt x="1398" y="562"/>
                      <a:pt x="1398" y="562"/>
                      <a:pt x="1398" y="562"/>
                    </a:cubicBezTo>
                    <a:cubicBezTo>
                      <a:pt x="1401" y="561"/>
                      <a:pt x="1405" y="561"/>
                      <a:pt x="1408" y="562"/>
                    </a:cubicBezTo>
                    <a:cubicBezTo>
                      <a:pt x="1592" y="662"/>
                      <a:pt x="1592" y="662"/>
                      <a:pt x="1592" y="662"/>
                    </a:cubicBezTo>
                    <a:cubicBezTo>
                      <a:pt x="1595" y="664"/>
                      <a:pt x="1597" y="667"/>
                      <a:pt x="1597" y="671"/>
                    </a:cubicBezTo>
                    <a:lnTo>
                      <a:pt x="1603" y="880"/>
                    </a:lnTo>
                    <a:close/>
                    <a:moveTo>
                      <a:pt x="1483" y="735"/>
                    </a:moveTo>
                    <a:cubicBezTo>
                      <a:pt x="1458" y="694"/>
                      <a:pt x="1405" y="682"/>
                      <a:pt x="1364" y="707"/>
                    </a:cubicBezTo>
                    <a:cubicBezTo>
                      <a:pt x="1323" y="731"/>
                      <a:pt x="1310" y="785"/>
                      <a:pt x="1335" y="825"/>
                    </a:cubicBezTo>
                    <a:cubicBezTo>
                      <a:pt x="1360" y="866"/>
                      <a:pt x="1414" y="879"/>
                      <a:pt x="1454" y="854"/>
                    </a:cubicBezTo>
                    <a:cubicBezTo>
                      <a:pt x="1495" y="829"/>
                      <a:pt x="1508" y="776"/>
                      <a:pt x="1483" y="735"/>
                    </a:cubicBezTo>
                    <a:close/>
                    <a:moveTo>
                      <a:pt x="1958" y="409"/>
                    </a:moveTo>
                    <a:cubicBezTo>
                      <a:pt x="1958" y="412"/>
                      <a:pt x="1956" y="416"/>
                      <a:pt x="1953" y="418"/>
                    </a:cubicBezTo>
                    <a:cubicBezTo>
                      <a:pt x="1775" y="527"/>
                      <a:pt x="1775" y="527"/>
                      <a:pt x="1775" y="527"/>
                    </a:cubicBezTo>
                    <a:cubicBezTo>
                      <a:pt x="1772" y="529"/>
                      <a:pt x="1768" y="529"/>
                      <a:pt x="1765" y="527"/>
                    </a:cubicBezTo>
                    <a:cubicBezTo>
                      <a:pt x="1581" y="427"/>
                      <a:pt x="1581" y="427"/>
                      <a:pt x="1581" y="427"/>
                    </a:cubicBezTo>
                    <a:cubicBezTo>
                      <a:pt x="1578" y="426"/>
                      <a:pt x="1576" y="422"/>
                      <a:pt x="1576" y="419"/>
                    </a:cubicBezTo>
                    <a:cubicBezTo>
                      <a:pt x="1570" y="210"/>
                      <a:pt x="1570" y="210"/>
                      <a:pt x="1570" y="210"/>
                    </a:cubicBezTo>
                    <a:cubicBezTo>
                      <a:pt x="1570" y="206"/>
                      <a:pt x="1572" y="203"/>
                      <a:pt x="1575" y="201"/>
                    </a:cubicBezTo>
                    <a:cubicBezTo>
                      <a:pt x="1753" y="92"/>
                      <a:pt x="1753" y="92"/>
                      <a:pt x="1753" y="92"/>
                    </a:cubicBezTo>
                    <a:cubicBezTo>
                      <a:pt x="1756" y="90"/>
                      <a:pt x="1760" y="90"/>
                      <a:pt x="1763" y="91"/>
                    </a:cubicBezTo>
                    <a:cubicBezTo>
                      <a:pt x="1947" y="191"/>
                      <a:pt x="1947" y="191"/>
                      <a:pt x="1947" y="191"/>
                    </a:cubicBezTo>
                    <a:cubicBezTo>
                      <a:pt x="1950" y="193"/>
                      <a:pt x="1952" y="196"/>
                      <a:pt x="1952" y="200"/>
                    </a:cubicBezTo>
                    <a:lnTo>
                      <a:pt x="1958" y="409"/>
                    </a:lnTo>
                    <a:close/>
                    <a:moveTo>
                      <a:pt x="1838" y="264"/>
                    </a:moveTo>
                    <a:cubicBezTo>
                      <a:pt x="1813" y="223"/>
                      <a:pt x="1760" y="211"/>
                      <a:pt x="1719" y="236"/>
                    </a:cubicBezTo>
                    <a:cubicBezTo>
                      <a:pt x="1678" y="260"/>
                      <a:pt x="1665" y="314"/>
                      <a:pt x="1690" y="354"/>
                    </a:cubicBezTo>
                    <a:cubicBezTo>
                      <a:pt x="1715" y="395"/>
                      <a:pt x="1769" y="408"/>
                      <a:pt x="1809" y="383"/>
                    </a:cubicBezTo>
                    <a:cubicBezTo>
                      <a:pt x="1850" y="358"/>
                      <a:pt x="1863" y="305"/>
                      <a:pt x="1838" y="264"/>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ctr"/>
                <a:endParaRPr lang="en-US" sz="1013" dirty="0">
                  <a:latin typeface="+mj-lt"/>
                </a:endParaRPr>
              </a:p>
            </p:txBody>
          </p:sp>
        </p:grpSp>
      </p:grpSp>
      <p:grpSp>
        <p:nvGrpSpPr>
          <p:cNvPr id="24" name="Group 23"/>
          <p:cNvGrpSpPr>
            <a:grpSpLocks noChangeAspect="1"/>
          </p:cNvGrpSpPr>
          <p:nvPr/>
        </p:nvGrpSpPr>
        <p:grpSpPr>
          <a:xfrm>
            <a:off x="5267171" y="690466"/>
            <a:ext cx="842359" cy="842359"/>
            <a:chOff x="5273675" y="2606675"/>
            <a:chExt cx="1644650" cy="1644650"/>
          </a:xfrm>
        </p:grpSpPr>
        <p:sp>
          <p:nvSpPr>
            <p:cNvPr id="25" name="AutoShape 3"/>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dirty="0">
                <a:latin typeface="+mj-lt"/>
              </a:endParaRPr>
            </a:p>
          </p:txBody>
        </p:sp>
        <p:grpSp>
          <p:nvGrpSpPr>
            <p:cNvPr id="26" name="Group 25"/>
            <p:cNvGrpSpPr/>
            <p:nvPr/>
          </p:nvGrpSpPr>
          <p:grpSpPr>
            <a:xfrm>
              <a:off x="5646738" y="2776537"/>
              <a:ext cx="896938" cy="1304926"/>
              <a:chOff x="5646738" y="2776537"/>
              <a:chExt cx="896938" cy="1304926"/>
            </a:xfrm>
          </p:grpSpPr>
          <p:sp>
            <p:nvSpPr>
              <p:cNvPr id="27" name="Freeform 26"/>
              <p:cNvSpPr>
                <a:spLocks/>
              </p:cNvSpPr>
              <p:nvPr/>
            </p:nvSpPr>
            <p:spPr bwMode="auto">
              <a:xfrm>
                <a:off x="5646738" y="2889250"/>
                <a:ext cx="896938" cy="1192213"/>
              </a:xfrm>
              <a:custGeom>
                <a:avLst/>
                <a:gdLst>
                  <a:gd name="connsiteX0" fmla="*/ 319134 w 896938"/>
                  <a:gd name="connsiteY0" fmla="*/ 817630 h 1192213"/>
                  <a:gd name="connsiteX1" fmla="*/ 341244 w 896938"/>
                  <a:gd name="connsiteY1" fmla="*/ 817630 h 1192213"/>
                  <a:gd name="connsiteX2" fmla="*/ 341244 w 896938"/>
                  <a:gd name="connsiteY2" fmla="*/ 839731 h 1192213"/>
                  <a:gd name="connsiteX3" fmla="*/ 310575 w 896938"/>
                  <a:gd name="connsiteY3" fmla="*/ 870388 h 1192213"/>
                  <a:gd name="connsiteX4" fmla="*/ 279193 w 896938"/>
                  <a:gd name="connsiteY4" fmla="*/ 901758 h 1192213"/>
                  <a:gd name="connsiteX5" fmla="*/ 255657 w 896938"/>
                  <a:gd name="connsiteY5" fmla="*/ 925998 h 1192213"/>
                  <a:gd name="connsiteX6" fmla="*/ 244245 w 896938"/>
                  <a:gd name="connsiteY6" fmla="*/ 930276 h 1192213"/>
                  <a:gd name="connsiteX7" fmla="*/ 232834 w 896938"/>
                  <a:gd name="connsiteY7" fmla="*/ 925998 h 1192213"/>
                  <a:gd name="connsiteX8" fmla="*/ 205731 w 896938"/>
                  <a:gd name="connsiteY8" fmla="*/ 898193 h 1192213"/>
                  <a:gd name="connsiteX9" fmla="*/ 205731 w 896938"/>
                  <a:gd name="connsiteY9" fmla="*/ 876092 h 1192213"/>
                  <a:gd name="connsiteX10" fmla="*/ 227841 w 896938"/>
                  <a:gd name="connsiteY10" fmla="*/ 876092 h 1192213"/>
                  <a:gd name="connsiteX11" fmla="*/ 244245 w 896938"/>
                  <a:gd name="connsiteY11" fmla="*/ 892490 h 1192213"/>
                  <a:gd name="connsiteX12" fmla="*/ 277767 w 896938"/>
                  <a:gd name="connsiteY12" fmla="*/ 858981 h 1192213"/>
                  <a:gd name="connsiteX13" fmla="*/ 305583 w 896938"/>
                  <a:gd name="connsiteY13" fmla="*/ 831176 h 1192213"/>
                  <a:gd name="connsiteX14" fmla="*/ 319134 w 896938"/>
                  <a:gd name="connsiteY14" fmla="*/ 817630 h 1192213"/>
                  <a:gd name="connsiteX15" fmla="*/ 15686 w 896938"/>
                  <a:gd name="connsiteY15" fmla="*/ 0 h 1192213"/>
                  <a:gd name="connsiteX16" fmla="*/ 272361 w 896938"/>
                  <a:gd name="connsiteY16" fmla="*/ 0 h 1192213"/>
                  <a:gd name="connsiteX17" fmla="*/ 272361 w 896938"/>
                  <a:gd name="connsiteY17" fmla="*/ 31412 h 1192213"/>
                  <a:gd name="connsiteX18" fmla="*/ 31372 w 896938"/>
                  <a:gd name="connsiteY18" fmla="*/ 31412 h 1192213"/>
                  <a:gd name="connsiteX19" fmla="*/ 31372 w 896938"/>
                  <a:gd name="connsiteY19" fmla="*/ 1160802 h 1192213"/>
                  <a:gd name="connsiteX20" fmla="*/ 865567 w 896938"/>
                  <a:gd name="connsiteY20" fmla="*/ 1160802 h 1192213"/>
                  <a:gd name="connsiteX21" fmla="*/ 865567 w 896938"/>
                  <a:gd name="connsiteY21" fmla="*/ 31412 h 1192213"/>
                  <a:gd name="connsiteX22" fmla="*/ 624577 w 896938"/>
                  <a:gd name="connsiteY22" fmla="*/ 31412 h 1192213"/>
                  <a:gd name="connsiteX23" fmla="*/ 624577 w 896938"/>
                  <a:gd name="connsiteY23" fmla="*/ 0 h 1192213"/>
                  <a:gd name="connsiteX24" fmla="*/ 881252 w 896938"/>
                  <a:gd name="connsiteY24" fmla="*/ 0 h 1192213"/>
                  <a:gd name="connsiteX25" fmla="*/ 896938 w 896938"/>
                  <a:gd name="connsiteY25" fmla="*/ 15706 h 1192213"/>
                  <a:gd name="connsiteX26" fmla="*/ 896938 w 896938"/>
                  <a:gd name="connsiteY26" fmla="*/ 1176507 h 1192213"/>
                  <a:gd name="connsiteX27" fmla="*/ 881252 w 896938"/>
                  <a:gd name="connsiteY27" fmla="*/ 1192213 h 1192213"/>
                  <a:gd name="connsiteX28" fmla="*/ 15686 w 896938"/>
                  <a:gd name="connsiteY28" fmla="*/ 1192213 h 1192213"/>
                  <a:gd name="connsiteX29" fmla="*/ 0 w 896938"/>
                  <a:gd name="connsiteY29" fmla="*/ 1176507 h 1192213"/>
                  <a:gd name="connsiteX30" fmla="*/ 0 w 896938"/>
                  <a:gd name="connsiteY30" fmla="*/ 15706 h 1192213"/>
                  <a:gd name="connsiteX31" fmla="*/ 15686 w 896938"/>
                  <a:gd name="connsiteY31" fmla="*/ 0 h 119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96938" h="1192213">
                    <a:moveTo>
                      <a:pt x="319134" y="817630"/>
                    </a:moveTo>
                    <a:cubicBezTo>
                      <a:pt x="325553" y="811213"/>
                      <a:pt x="335538" y="811213"/>
                      <a:pt x="341244" y="817630"/>
                    </a:cubicBezTo>
                    <a:cubicBezTo>
                      <a:pt x="347663" y="823333"/>
                      <a:pt x="347663" y="833315"/>
                      <a:pt x="341244" y="839731"/>
                    </a:cubicBezTo>
                    <a:cubicBezTo>
                      <a:pt x="341244" y="839731"/>
                      <a:pt x="341244" y="839731"/>
                      <a:pt x="310575" y="870388"/>
                    </a:cubicBezTo>
                    <a:cubicBezTo>
                      <a:pt x="310575" y="870388"/>
                      <a:pt x="310575" y="870388"/>
                      <a:pt x="279193" y="901758"/>
                    </a:cubicBezTo>
                    <a:cubicBezTo>
                      <a:pt x="279193" y="901758"/>
                      <a:pt x="279193" y="901758"/>
                      <a:pt x="255657" y="925998"/>
                    </a:cubicBezTo>
                    <a:cubicBezTo>
                      <a:pt x="252091" y="928850"/>
                      <a:pt x="248525" y="930276"/>
                      <a:pt x="244245" y="930276"/>
                    </a:cubicBezTo>
                    <a:cubicBezTo>
                      <a:pt x="239966" y="930276"/>
                      <a:pt x="236400" y="928850"/>
                      <a:pt x="232834" y="925998"/>
                    </a:cubicBezTo>
                    <a:cubicBezTo>
                      <a:pt x="232834" y="925998"/>
                      <a:pt x="232834" y="925998"/>
                      <a:pt x="205731" y="898193"/>
                    </a:cubicBezTo>
                    <a:cubicBezTo>
                      <a:pt x="200025" y="892490"/>
                      <a:pt x="200025" y="882508"/>
                      <a:pt x="205731" y="876092"/>
                    </a:cubicBezTo>
                    <a:cubicBezTo>
                      <a:pt x="212150" y="870388"/>
                      <a:pt x="222135" y="870388"/>
                      <a:pt x="227841" y="876092"/>
                    </a:cubicBezTo>
                    <a:lnTo>
                      <a:pt x="244245" y="892490"/>
                    </a:lnTo>
                    <a:cubicBezTo>
                      <a:pt x="244245" y="892490"/>
                      <a:pt x="244245" y="892490"/>
                      <a:pt x="277767" y="858981"/>
                    </a:cubicBezTo>
                    <a:cubicBezTo>
                      <a:pt x="277767" y="858981"/>
                      <a:pt x="277767" y="858981"/>
                      <a:pt x="305583" y="831176"/>
                    </a:cubicBezTo>
                    <a:cubicBezTo>
                      <a:pt x="305583" y="831176"/>
                      <a:pt x="305583" y="831176"/>
                      <a:pt x="319134" y="817630"/>
                    </a:cubicBezTo>
                    <a:close/>
                    <a:moveTo>
                      <a:pt x="15686" y="0"/>
                    </a:moveTo>
                    <a:cubicBezTo>
                      <a:pt x="15686" y="0"/>
                      <a:pt x="15686" y="0"/>
                      <a:pt x="272361" y="0"/>
                    </a:cubicBezTo>
                    <a:cubicBezTo>
                      <a:pt x="272361" y="0"/>
                      <a:pt x="272361" y="0"/>
                      <a:pt x="272361" y="31412"/>
                    </a:cubicBezTo>
                    <a:cubicBezTo>
                      <a:pt x="272361" y="31412"/>
                      <a:pt x="272361" y="31412"/>
                      <a:pt x="31372" y="31412"/>
                    </a:cubicBezTo>
                    <a:cubicBezTo>
                      <a:pt x="31372" y="31412"/>
                      <a:pt x="31372" y="31412"/>
                      <a:pt x="31372" y="1160802"/>
                    </a:cubicBezTo>
                    <a:cubicBezTo>
                      <a:pt x="31372" y="1160802"/>
                      <a:pt x="31372" y="1160802"/>
                      <a:pt x="865567" y="1160802"/>
                    </a:cubicBezTo>
                    <a:cubicBezTo>
                      <a:pt x="865567" y="1160802"/>
                      <a:pt x="865567" y="1160802"/>
                      <a:pt x="865567" y="31412"/>
                    </a:cubicBezTo>
                    <a:cubicBezTo>
                      <a:pt x="865567" y="31412"/>
                      <a:pt x="865567" y="31412"/>
                      <a:pt x="624577" y="31412"/>
                    </a:cubicBezTo>
                    <a:cubicBezTo>
                      <a:pt x="624577" y="31412"/>
                      <a:pt x="624577" y="31412"/>
                      <a:pt x="624577" y="0"/>
                    </a:cubicBezTo>
                    <a:cubicBezTo>
                      <a:pt x="624577" y="0"/>
                      <a:pt x="624577" y="0"/>
                      <a:pt x="881252" y="0"/>
                    </a:cubicBezTo>
                    <a:cubicBezTo>
                      <a:pt x="890521" y="0"/>
                      <a:pt x="896938" y="7139"/>
                      <a:pt x="896938" y="15706"/>
                    </a:cubicBezTo>
                    <a:cubicBezTo>
                      <a:pt x="896938" y="15706"/>
                      <a:pt x="896938" y="15706"/>
                      <a:pt x="896938" y="1176507"/>
                    </a:cubicBezTo>
                    <a:cubicBezTo>
                      <a:pt x="896938" y="1185788"/>
                      <a:pt x="890521" y="1192213"/>
                      <a:pt x="881252" y="1192213"/>
                    </a:cubicBezTo>
                    <a:cubicBezTo>
                      <a:pt x="881252" y="1192213"/>
                      <a:pt x="881252" y="1192213"/>
                      <a:pt x="15686" y="1192213"/>
                    </a:cubicBezTo>
                    <a:cubicBezTo>
                      <a:pt x="6417" y="1192213"/>
                      <a:pt x="0" y="1185788"/>
                      <a:pt x="0" y="1176507"/>
                    </a:cubicBezTo>
                    <a:cubicBezTo>
                      <a:pt x="0" y="1176507"/>
                      <a:pt x="0" y="1176507"/>
                      <a:pt x="0" y="15706"/>
                    </a:cubicBezTo>
                    <a:cubicBezTo>
                      <a:pt x="0" y="7139"/>
                      <a:pt x="6417" y="0"/>
                      <a:pt x="15686" y="0"/>
                    </a:cubicBezTo>
                    <a:close/>
                  </a:path>
                </a:pathLst>
              </a:custGeom>
              <a:solidFill>
                <a:srgbClr val="212121">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013" dirty="0">
                  <a:latin typeface="+mj-lt"/>
                </a:endParaRPr>
              </a:p>
            </p:txBody>
          </p:sp>
          <p:sp>
            <p:nvSpPr>
              <p:cNvPr id="28" name="Freeform 27"/>
              <p:cNvSpPr>
                <a:spLocks/>
              </p:cNvSpPr>
              <p:nvPr/>
            </p:nvSpPr>
            <p:spPr bwMode="auto">
              <a:xfrm>
                <a:off x="5803900" y="2776537"/>
                <a:ext cx="582613" cy="1092200"/>
              </a:xfrm>
              <a:custGeom>
                <a:avLst/>
                <a:gdLst>
                  <a:gd name="connsiteX0" fmla="*/ 282389 w 582613"/>
                  <a:gd name="connsiteY0" fmla="*/ 1050925 h 1092200"/>
                  <a:gd name="connsiteX1" fmla="*/ 566925 w 582613"/>
                  <a:gd name="connsiteY1" fmla="*/ 1050925 h 1092200"/>
                  <a:gd name="connsiteX2" fmla="*/ 582613 w 582613"/>
                  <a:gd name="connsiteY2" fmla="*/ 1066800 h 1092200"/>
                  <a:gd name="connsiteX3" fmla="*/ 566925 w 582613"/>
                  <a:gd name="connsiteY3" fmla="*/ 1082675 h 1092200"/>
                  <a:gd name="connsiteX4" fmla="*/ 282389 w 582613"/>
                  <a:gd name="connsiteY4" fmla="*/ 1082675 h 1092200"/>
                  <a:gd name="connsiteX5" fmla="*/ 266700 w 582613"/>
                  <a:gd name="connsiteY5" fmla="*/ 1066800 h 1092200"/>
                  <a:gd name="connsiteX6" fmla="*/ 282389 w 582613"/>
                  <a:gd name="connsiteY6" fmla="*/ 1050925 h 1092200"/>
                  <a:gd name="connsiteX7" fmla="*/ 282389 w 582613"/>
                  <a:gd name="connsiteY7" fmla="*/ 950912 h 1092200"/>
                  <a:gd name="connsiteX8" fmla="*/ 566925 w 582613"/>
                  <a:gd name="connsiteY8" fmla="*/ 950912 h 1092200"/>
                  <a:gd name="connsiteX9" fmla="*/ 582613 w 582613"/>
                  <a:gd name="connsiteY9" fmla="*/ 966787 h 1092200"/>
                  <a:gd name="connsiteX10" fmla="*/ 566925 w 582613"/>
                  <a:gd name="connsiteY10" fmla="*/ 982662 h 1092200"/>
                  <a:gd name="connsiteX11" fmla="*/ 282389 w 582613"/>
                  <a:gd name="connsiteY11" fmla="*/ 982662 h 1092200"/>
                  <a:gd name="connsiteX12" fmla="*/ 266700 w 582613"/>
                  <a:gd name="connsiteY12" fmla="*/ 966787 h 1092200"/>
                  <a:gd name="connsiteX13" fmla="*/ 282389 w 582613"/>
                  <a:gd name="connsiteY13" fmla="*/ 950912 h 1092200"/>
                  <a:gd name="connsiteX14" fmla="*/ 15667 w 582613"/>
                  <a:gd name="connsiteY14" fmla="*/ 939800 h 1092200"/>
                  <a:gd name="connsiteX15" fmla="*/ 107534 w 582613"/>
                  <a:gd name="connsiteY15" fmla="*/ 939800 h 1092200"/>
                  <a:gd name="connsiteX16" fmla="*/ 76200 w 582613"/>
                  <a:gd name="connsiteY16" fmla="*/ 971135 h 1092200"/>
                  <a:gd name="connsiteX17" fmla="*/ 31334 w 582613"/>
                  <a:gd name="connsiteY17" fmla="*/ 971135 h 1092200"/>
                  <a:gd name="connsiteX18" fmla="*/ 31334 w 582613"/>
                  <a:gd name="connsiteY18" fmla="*/ 1060866 h 1092200"/>
                  <a:gd name="connsiteX19" fmla="*/ 121065 w 582613"/>
                  <a:gd name="connsiteY19" fmla="*/ 1060866 h 1092200"/>
                  <a:gd name="connsiteX20" fmla="*/ 121065 w 582613"/>
                  <a:gd name="connsiteY20" fmla="*/ 1057305 h 1092200"/>
                  <a:gd name="connsiteX21" fmla="*/ 152400 w 582613"/>
                  <a:gd name="connsiteY21" fmla="*/ 1025970 h 1092200"/>
                  <a:gd name="connsiteX22" fmla="*/ 152400 w 582613"/>
                  <a:gd name="connsiteY22" fmla="*/ 1076533 h 1092200"/>
                  <a:gd name="connsiteX23" fmla="*/ 136732 w 582613"/>
                  <a:gd name="connsiteY23" fmla="*/ 1092200 h 1092200"/>
                  <a:gd name="connsiteX24" fmla="*/ 15667 w 582613"/>
                  <a:gd name="connsiteY24" fmla="*/ 1092200 h 1092200"/>
                  <a:gd name="connsiteX25" fmla="*/ 0 w 582613"/>
                  <a:gd name="connsiteY25" fmla="*/ 1076533 h 1092200"/>
                  <a:gd name="connsiteX26" fmla="*/ 0 w 582613"/>
                  <a:gd name="connsiteY26" fmla="*/ 955467 h 1092200"/>
                  <a:gd name="connsiteX27" fmla="*/ 15667 w 582613"/>
                  <a:gd name="connsiteY27" fmla="*/ 939800 h 1092200"/>
                  <a:gd name="connsiteX28" fmla="*/ 257062 w 582613"/>
                  <a:gd name="connsiteY28" fmla="*/ 290512 h 1092200"/>
                  <a:gd name="connsiteX29" fmla="*/ 319131 w 582613"/>
                  <a:gd name="connsiteY29" fmla="*/ 290512 h 1092200"/>
                  <a:gd name="connsiteX30" fmla="*/ 319131 w 582613"/>
                  <a:gd name="connsiteY30" fmla="*/ 336853 h 1092200"/>
                  <a:gd name="connsiteX31" fmla="*/ 393327 w 582613"/>
                  <a:gd name="connsiteY31" fmla="*/ 361093 h 1092200"/>
                  <a:gd name="connsiteX32" fmla="*/ 371925 w 582613"/>
                  <a:gd name="connsiteY32" fmla="*/ 421692 h 1092200"/>
                  <a:gd name="connsiteX33" fmla="*/ 293447 w 582613"/>
                  <a:gd name="connsiteY33" fmla="*/ 395314 h 1092200"/>
                  <a:gd name="connsiteX34" fmla="*/ 255635 w 582613"/>
                  <a:gd name="connsiteY34" fmla="*/ 408147 h 1092200"/>
                  <a:gd name="connsiteX35" fmla="*/ 242793 w 582613"/>
                  <a:gd name="connsiteY35" fmla="*/ 441655 h 1092200"/>
                  <a:gd name="connsiteX36" fmla="*/ 317704 w 582613"/>
                  <a:gd name="connsiteY36" fmla="*/ 512235 h 1092200"/>
                  <a:gd name="connsiteX37" fmla="*/ 375492 w 582613"/>
                  <a:gd name="connsiteY37" fmla="*/ 547882 h 1092200"/>
                  <a:gd name="connsiteX38" fmla="*/ 401889 w 582613"/>
                  <a:gd name="connsiteY38" fmla="*/ 586381 h 1092200"/>
                  <a:gd name="connsiteX39" fmla="*/ 411163 w 582613"/>
                  <a:gd name="connsiteY39" fmla="*/ 634860 h 1092200"/>
                  <a:gd name="connsiteX40" fmla="*/ 386907 w 582613"/>
                  <a:gd name="connsiteY40" fmla="*/ 701163 h 1092200"/>
                  <a:gd name="connsiteX41" fmla="*/ 319131 w 582613"/>
                  <a:gd name="connsiteY41" fmla="*/ 739662 h 1092200"/>
                  <a:gd name="connsiteX42" fmla="*/ 319131 w 582613"/>
                  <a:gd name="connsiteY42" fmla="*/ 801687 h 1092200"/>
                  <a:gd name="connsiteX43" fmla="*/ 257062 w 582613"/>
                  <a:gd name="connsiteY43" fmla="*/ 801687 h 1092200"/>
                  <a:gd name="connsiteX44" fmla="*/ 257062 w 582613"/>
                  <a:gd name="connsiteY44" fmla="*/ 744652 h 1092200"/>
                  <a:gd name="connsiteX45" fmla="*/ 171450 w 582613"/>
                  <a:gd name="connsiteY45" fmla="*/ 716135 h 1092200"/>
                  <a:gd name="connsiteX46" fmla="*/ 197134 w 582613"/>
                  <a:gd name="connsiteY46" fmla="*/ 653396 h 1092200"/>
                  <a:gd name="connsiteX47" fmla="*/ 279178 w 582613"/>
                  <a:gd name="connsiteY47" fmla="*/ 682627 h 1092200"/>
                  <a:gd name="connsiteX48" fmla="*/ 341247 w 582613"/>
                  <a:gd name="connsiteY48" fmla="*/ 639851 h 1092200"/>
                  <a:gd name="connsiteX49" fmla="*/ 325551 w 582613"/>
                  <a:gd name="connsiteY49" fmla="*/ 599926 h 1092200"/>
                  <a:gd name="connsiteX50" fmla="*/ 265623 w 582613"/>
                  <a:gd name="connsiteY50" fmla="*/ 558576 h 1092200"/>
                  <a:gd name="connsiteX51" fmla="*/ 204982 w 582613"/>
                  <a:gd name="connsiteY51" fmla="*/ 522216 h 1092200"/>
                  <a:gd name="connsiteX52" fmla="*/ 180725 w 582613"/>
                  <a:gd name="connsiteY52" fmla="*/ 487282 h 1092200"/>
                  <a:gd name="connsiteX53" fmla="*/ 172164 w 582613"/>
                  <a:gd name="connsiteY53" fmla="*/ 441655 h 1092200"/>
                  <a:gd name="connsiteX54" fmla="*/ 194993 w 582613"/>
                  <a:gd name="connsiteY54" fmla="*/ 376777 h 1092200"/>
                  <a:gd name="connsiteX55" fmla="*/ 257062 w 582613"/>
                  <a:gd name="connsiteY55" fmla="*/ 339705 h 1092200"/>
                  <a:gd name="connsiteX56" fmla="*/ 257062 w 582613"/>
                  <a:gd name="connsiteY56" fmla="*/ 290512 h 1092200"/>
                  <a:gd name="connsiteX57" fmla="*/ 291742 w 582613"/>
                  <a:gd name="connsiteY57" fmla="*/ 30162 h 1092200"/>
                  <a:gd name="connsiteX58" fmla="*/ 270234 w 582613"/>
                  <a:gd name="connsiteY58" fmla="*/ 34439 h 1092200"/>
                  <a:gd name="connsiteX59" fmla="*/ 236538 w 582613"/>
                  <a:gd name="connsiteY59" fmla="*/ 65087 h 1092200"/>
                  <a:gd name="connsiteX60" fmla="*/ 347663 w 582613"/>
                  <a:gd name="connsiteY60" fmla="*/ 65087 h 1092200"/>
                  <a:gd name="connsiteX61" fmla="*/ 313967 w 582613"/>
                  <a:gd name="connsiteY61" fmla="*/ 34439 h 1092200"/>
                  <a:gd name="connsiteX62" fmla="*/ 291742 w 582613"/>
                  <a:gd name="connsiteY62" fmla="*/ 30162 h 1092200"/>
                  <a:gd name="connsiteX63" fmla="*/ 292101 w 582613"/>
                  <a:gd name="connsiteY63" fmla="*/ 0 h 1092200"/>
                  <a:gd name="connsiteX64" fmla="*/ 364688 w 582613"/>
                  <a:gd name="connsiteY64" fmla="*/ 35602 h 1092200"/>
                  <a:gd name="connsiteX65" fmla="*/ 381055 w 582613"/>
                  <a:gd name="connsiteY65" fmla="*/ 66220 h 1092200"/>
                  <a:gd name="connsiteX66" fmla="*/ 430158 w 582613"/>
                  <a:gd name="connsiteY66" fmla="*/ 66220 h 1092200"/>
                  <a:gd name="connsiteX67" fmla="*/ 436563 w 582613"/>
                  <a:gd name="connsiteY67" fmla="*/ 73340 h 1092200"/>
                  <a:gd name="connsiteX68" fmla="*/ 436563 w 582613"/>
                  <a:gd name="connsiteY68" fmla="*/ 113927 h 1092200"/>
                  <a:gd name="connsiteX69" fmla="*/ 436563 w 582613"/>
                  <a:gd name="connsiteY69" fmla="*/ 145256 h 1092200"/>
                  <a:gd name="connsiteX70" fmla="*/ 436563 w 582613"/>
                  <a:gd name="connsiteY70" fmla="*/ 178010 h 1092200"/>
                  <a:gd name="connsiteX71" fmla="*/ 421619 w 582613"/>
                  <a:gd name="connsiteY71" fmla="*/ 193675 h 1092200"/>
                  <a:gd name="connsiteX72" fmla="*/ 163294 w 582613"/>
                  <a:gd name="connsiteY72" fmla="*/ 193675 h 1092200"/>
                  <a:gd name="connsiteX73" fmla="*/ 147638 w 582613"/>
                  <a:gd name="connsiteY73" fmla="*/ 178010 h 1092200"/>
                  <a:gd name="connsiteX74" fmla="*/ 147638 w 582613"/>
                  <a:gd name="connsiteY74" fmla="*/ 145256 h 1092200"/>
                  <a:gd name="connsiteX75" fmla="*/ 147638 w 582613"/>
                  <a:gd name="connsiteY75" fmla="*/ 113927 h 1092200"/>
                  <a:gd name="connsiteX76" fmla="*/ 147638 w 582613"/>
                  <a:gd name="connsiteY76" fmla="*/ 73340 h 1092200"/>
                  <a:gd name="connsiteX77" fmla="*/ 154755 w 582613"/>
                  <a:gd name="connsiteY77" fmla="*/ 66220 h 1092200"/>
                  <a:gd name="connsiteX78" fmla="*/ 203858 w 582613"/>
                  <a:gd name="connsiteY78" fmla="*/ 66220 h 1092200"/>
                  <a:gd name="connsiteX79" fmla="*/ 219514 w 582613"/>
                  <a:gd name="connsiteY79" fmla="*/ 35602 h 1092200"/>
                  <a:gd name="connsiteX80" fmla="*/ 292101 w 582613"/>
                  <a:gd name="connsiteY80" fmla="*/ 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82613" h="1092200">
                    <a:moveTo>
                      <a:pt x="282389" y="1050925"/>
                    </a:moveTo>
                    <a:cubicBezTo>
                      <a:pt x="282389" y="1050925"/>
                      <a:pt x="282389" y="1050925"/>
                      <a:pt x="566925" y="1050925"/>
                    </a:cubicBezTo>
                    <a:cubicBezTo>
                      <a:pt x="575482" y="1050925"/>
                      <a:pt x="582613" y="1057419"/>
                      <a:pt x="582613" y="1066800"/>
                    </a:cubicBezTo>
                    <a:cubicBezTo>
                      <a:pt x="582613" y="1075459"/>
                      <a:pt x="575482" y="1082675"/>
                      <a:pt x="566925" y="1082675"/>
                    </a:cubicBezTo>
                    <a:cubicBezTo>
                      <a:pt x="566925" y="1082675"/>
                      <a:pt x="566925" y="1082675"/>
                      <a:pt x="282389" y="1082675"/>
                    </a:cubicBezTo>
                    <a:cubicBezTo>
                      <a:pt x="273831" y="1082675"/>
                      <a:pt x="266700" y="1075459"/>
                      <a:pt x="266700" y="1066800"/>
                    </a:cubicBezTo>
                    <a:cubicBezTo>
                      <a:pt x="266700" y="1057419"/>
                      <a:pt x="273831" y="1050925"/>
                      <a:pt x="282389" y="1050925"/>
                    </a:cubicBezTo>
                    <a:close/>
                    <a:moveTo>
                      <a:pt x="282389" y="950912"/>
                    </a:moveTo>
                    <a:cubicBezTo>
                      <a:pt x="282389" y="950912"/>
                      <a:pt x="282389" y="950912"/>
                      <a:pt x="566925" y="950912"/>
                    </a:cubicBezTo>
                    <a:cubicBezTo>
                      <a:pt x="575482" y="950912"/>
                      <a:pt x="582613" y="958128"/>
                      <a:pt x="582613" y="966787"/>
                    </a:cubicBezTo>
                    <a:cubicBezTo>
                      <a:pt x="582613" y="975446"/>
                      <a:pt x="575482" y="982662"/>
                      <a:pt x="566925" y="982662"/>
                    </a:cubicBezTo>
                    <a:cubicBezTo>
                      <a:pt x="566925" y="982662"/>
                      <a:pt x="566925" y="982662"/>
                      <a:pt x="282389" y="982662"/>
                    </a:cubicBezTo>
                    <a:cubicBezTo>
                      <a:pt x="273831" y="982662"/>
                      <a:pt x="266700" y="975446"/>
                      <a:pt x="266700" y="966787"/>
                    </a:cubicBezTo>
                    <a:cubicBezTo>
                      <a:pt x="266700" y="958128"/>
                      <a:pt x="273831" y="950912"/>
                      <a:pt x="282389" y="950912"/>
                    </a:cubicBezTo>
                    <a:close/>
                    <a:moveTo>
                      <a:pt x="15667" y="939800"/>
                    </a:moveTo>
                    <a:cubicBezTo>
                      <a:pt x="15667" y="939800"/>
                      <a:pt x="15667" y="939800"/>
                      <a:pt x="107534" y="939800"/>
                    </a:cubicBezTo>
                    <a:cubicBezTo>
                      <a:pt x="107534" y="939800"/>
                      <a:pt x="107534" y="939800"/>
                      <a:pt x="76200" y="971135"/>
                    </a:cubicBezTo>
                    <a:cubicBezTo>
                      <a:pt x="76200" y="971135"/>
                      <a:pt x="76200" y="971135"/>
                      <a:pt x="31334" y="971135"/>
                    </a:cubicBezTo>
                    <a:cubicBezTo>
                      <a:pt x="31334" y="971135"/>
                      <a:pt x="31334" y="971135"/>
                      <a:pt x="31334" y="1060866"/>
                    </a:cubicBezTo>
                    <a:cubicBezTo>
                      <a:pt x="31334" y="1060866"/>
                      <a:pt x="31334" y="1060866"/>
                      <a:pt x="121065" y="1060866"/>
                    </a:cubicBezTo>
                    <a:lnTo>
                      <a:pt x="121065" y="1057305"/>
                    </a:lnTo>
                    <a:cubicBezTo>
                      <a:pt x="121065" y="1057305"/>
                      <a:pt x="121065" y="1057305"/>
                      <a:pt x="152400" y="1025970"/>
                    </a:cubicBezTo>
                    <a:cubicBezTo>
                      <a:pt x="152400" y="1025970"/>
                      <a:pt x="152400" y="1025970"/>
                      <a:pt x="152400" y="1076533"/>
                    </a:cubicBezTo>
                    <a:cubicBezTo>
                      <a:pt x="152400" y="1085079"/>
                      <a:pt x="145990" y="1092200"/>
                      <a:pt x="136732" y="1092200"/>
                    </a:cubicBezTo>
                    <a:cubicBezTo>
                      <a:pt x="136732" y="1092200"/>
                      <a:pt x="136732" y="1092200"/>
                      <a:pt x="15667" y="1092200"/>
                    </a:cubicBezTo>
                    <a:cubicBezTo>
                      <a:pt x="7121" y="1092200"/>
                      <a:pt x="0" y="1085079"/>
                      <a:pt x="0" y="1076533"/>
                    </a:cubicBezTo>
                    <a:cubicBezTo>
                      <a:pt x="0" y="1076533"/>
                      <a:pt x="0" y="1076533"/>
                      <a:pt x="0" y="955467"/>
                    </a:cubicBezTo>
                    <a:cubicBezTo>
                      <a:pt x="0" y="946922"/>
                      <a:pt x="7121" y="939800"/>
                      <a:pt x="15667" y="939800"/>
                    </a:cubicBezTo>
                    <a:close/>
                    <a:moveTo>
                      <a:pt x="257062" y="290512"/>
                    </a:moveTo>
                    <a:cubicBezTo>
                      <a:pt x="257062" y="290512"/>
                      <a:pt x="257062" y="290512"/>
                      <a:pt x="319131" y="290512"/>
                    </a:cubicBezTo>
                    <a:cubicBezTo>
                      <a:pt x="319131" y="290512"/>
                      <a:pt x="319131" y="290512"/>
                      <a:pt x="319131" y="336853"/>
                    </a:cubicBezTo>
                    <a:cubicBezTo>
                      <a:pt x="351948" y="339705"/>
                      <a:pt x="376919" y="348260"/>
                      <a:pt x="393327" y="361093"/>
                    </a:cubicBezTo>
                    <a:cubicBezTo>
                      <a:pt x="393327" y="361093"/>
                      <a:pt x="393327" y="361093"/>
                      <a:pt x="371925" y="421692"/>
                    </a:cubicBezTo>
                    <a:cubicBezTo>
                      <a:pt x="346954" y="403869"/>
                      <a:pt x="321271" y="395314"/>
                      <a:pt x="293447" y="395314"/>
                    </a:cubicBezTo>
                    <a:cubicBezTo>
                      <a:pt x="277038" y="395314"/>
                      <a:pt x="264910" y="399591"/>
                      <a:pt x="255635" y="408147"/>
                    </a:cubicBezTo>
                    <a:cubicBezTo>
                      <a:pt x="247074" y="416702"/>
                      <a:pt x="242793" y="428109"/>
                      <a:pt x="242793" y="441655"/>
                    </a:cubicBezTo>
                    <a:cubicBezTo>
                      <a:pt x="242793" y="463756"/>
                      <a:pt x="267764" y="487995"/>
                      <a:pt x="317704" y="512235"/>
                    </a:cubicBezTo>
                    <a:cubicBezTo>
                      <a:pt x="344814" y="525068"/>
                      <a:pt x="363363" y="537188"/>
                      <a:pt x="375492" y="547882"/>
                    </a:cubicBezTo>
                    <a:cubicBezTo>
                      <a:pt x="386907" y="559289"/>
                      <a:pt x="396181" y="571409"/>
                      <a:pt x="401889" y="586381"/>
                    </a:cubicBezTo>
                    <a:cubicBezTo>
                      <a:pt x="408310" y="600639"/>
                      <a:pt x="411163" y="617037"/>
                      <a:pt x="411163" y="634860"/>
                    </a:cubicBezTo>
                    <a:cubicBezTo>
                      <a:pt x="411163" y="659813"/>
                      <a:pt x="403315" y="681914"/>
                      <a:pt x="386907" y="701163"/>
                    </a:cubicBezTo>
                    <a:cubicBezTo>
                      <a:pt x="370498" y="719700"/>
                      <a:pt x="348381" y="732532"/>
                      <a:pt x="319131" y="739662"/>
                    </a:cubicBezTo>
                    <a:cubicBezTo>
                      <a:pt x="319131" y="739662"/>
                      <a:pt x="319131" y="739662"/>
                      <a:pt x="319131" y="801687"/>
                    </a:cubicBezTo>
                    <a:lnTo>
                      <a:pt x="257062" y="801687"/>
                    </a:lnTo>
                    <a:cubicBezTo>
                      <a:pt x="257062" y="801687"/>
                      <a:pt x="257062" y="801687"/>
                      <a:pt x="257062" y="744652"/>
                    </a:cubicBezTo>
                    <a:cubicBezTo>
                      <a:pt x="225671" y="742513"/>
                      <a:pt x="197134" y="733245"/>
                      <a:pt x="171450" y="716135"/>
                    </a:cubicBezTo>
                    <a:cubicBezTo>
                      <a:pt x="171450" y="716135"/>
                      <a:pt x="171450" y="716135"/>
                      <a:pt x="197134" y="653396"/>
                    </a:cubicBezTo>
                    <a:cubicBezTo>
                      <a:pt x="224958" y="672646"/>
                      <a:pt x="252068" y="682627"/>
                      <a:pt x="279178" y="682627"/>
                    </a:cubicBezTo>
                    <a:cubicBezTo>
                      <a:pt x="320557" y="682627"/>
                      <a:pt x="341247" y="668368"/>
                      <a:pt x="341247" y="639851"/>
                    </a:cubicBezTo>
                    <a:cubicBezTo>
                      <a:pt x="341247" y="625592"/>
                      <a:pt x="336253" y="612046"/>
                      <a:pt x="325551" y="599926"/>
                    </a:cubicBezTo>
                    <a:cubicBezTo>
                      <a:pt x="314850" y="587093"/>
                      <a:pt x="294874" y="573548"/>
                      <a:pt x="265623" y="558576"/>
                    </a:cubicBezTo>
                    <a:cubicBezTo>
                      <a:pt x="235659" y="543604"/>
                      <a:pt x="215683" y="531484"/>
                      <a:pt x="204982" y="522216"/>
                    </a:cubicBezTo>
                    <a:cubicBezTo>
                      <a:pt x="194280" y="512235"/>
                      <a:pt x="186432" y="500828"/>
                      <a:pt x="180725" y="487282"/>
                    </a:cubicBezTo>
                    <a:cubicBezTo>
                      <a:pt x="175017" y="473737"/>
                      <a:pt x="172164" y="458765"/>
                      <a:pt x="172164" y="441655"/>
                    </a:cubicBezTo>
                    <a:cubicBezTo>
                      <a:pt x="172164" y="417415"/>
                      <a:pt x="180011" y="396027"/>
                      <a:pt x="194993" y="376777"/>
                    </a:cubicBezTo>
                    <a:cubicBezTo>
                      <a:pt x="210689" y="358241"/>
                      <a:pt x="231378" y="345408"/>
                      <a:pt x="257062" y="339705"/>
                    </a:cubicBezTo>
                    <a:cubicBezTo>
                      <a:pt x="257062" y="339705"/>
                      <a:pt x="257062" y="339705"/>
                      <a:pt x="257062" y="290512"/>
                    </a:cubicBezTo>
                    <a:close/>
                    <a:moveTo>
                      <a:pt x="291742" y="30162"/>
                    </a:moveTo>
                    <a:cubicBezTo>
                      <a:pt x="284573" y="30162"/>
                      <a:pt x="276687" y="31588"/>
                      <a:pt x="270234" y="34439"/>
                    </a:cubicBezTo>
                    <a:cubicBezTo>
                      <a:pt x="255179" y="39428"/>
                      <a:pt x="242991" y="50832"/>
                      <a:pt x="236538" y="65087"/>
                    </a:cubicBezTo>
                    <a:cubicBezTo>
                      <a:pt x="236538" y="65087"/>
                      <a:pt x="236538" y="65087"/>
                      <a:pt x="347663" y="65087"/>
                    </a:cubicBezTo>
                    <a:cubicBezTo>
                      <a:pt x="340494" y="50832"/>
                      <a:pt x="328306" y="39428"/>
                      <a:pt x="313967" y="34439"/>
                    </a:cubicBezTo>
                    <a:cubicBezTo>
                      <a:pt x="306798" y="31588"/>
                      <a:pt x="299629" y="30162"/>
                      <a:pt x="291742" y="30162"/>
                    </a:cubicBezTo>
                    <a:close/>
                    <a:moveTo>
                      <a:pt x="292101" y="0"/>
                    </a:moveTo>
                    <a:cubicBezTo>
                      <a:pt x="321990" y="0"/>
                      <a:pt x="347609" y="13529"/>
                      <a:pt x="364688" y="35602"/>
                    </a:cubicBezTo>
                    <a:cubicBezTo>
                      <a:pt x="371804" y="44147"/>
                      <a:pt x="377497" y="54827"/>
                      <a:pt x="381055" y="66220"/>
                    </a:cubicBezTo>
                    <a:cubicBezTo>
                      <a:pt x="381055" y="66220"/>
                      <a:pt x="381055" y="66220"/>
                      <a:pt x="430158" y="66220"/>
                    </a:cubicBezTo>
                    <a:cubicBezTo>
                      <a:pt x="433717" y="66220"/>
                      <a:pt x="436563" y="69068"/>
                      <a:pt x="436563" y="73340"/>
                    </a:cubicBezTo>
                    <a:cubicBezTo>
                      <a:pt x="436563" y="73340"/>
                      <a:pt x="436563" y="73340"/>
                      <a:pt x="436563" y="113927"/>
                    </a:cubicBezTo>
                    <a:cubicBezTo>
                      <a:pt x="436563" y="113927"/>
                      <a:pt x="436563" y="113927"/>
                      <a:pt x="436563" y="145256"/>
                    </a:cubicBezTo>
                    <a:cubicBezTo>
                      <a:pt x="436563" y="145256"/>
                      <a:pt x="436563" y="145256"/>
                      <a:pt x="436563" y="178010"/>
                    </a:cubicBezTo>
                    <a:cubicBezTo>
                      <a:pt x="436563" y="186555"/>
                      <a:pt x="430158" y="193675"/>
                      <a:pt x="421619" y="193675"/>
                    </a:cubicBezTo>
                    <a:lnTo>
                      <a:pt x="163294" y="193675"/>
                    </a:lnTo>
                    <a:cubicBezTo>
                      <a:pt x="154755" y="193675"/>
                      <a:pt x="147638" y="186555"/>
                      <a:pt x="147638" y="178010"/>
                    </a:cubicBezTo>
                    <a:cubicBezTo>
                      <a:pt x="147638" y="178010"/>
                      <a:pt x="147638" y="178010"/>
                      <a:pt x="147638" y="145256"/>
                    </a:cubicBezTo>
                    <a:cubicBezTo>
                      <a:pt x="147638" y="145256"/>
                      <a:pt x="147638" y="145256"/>
                      <a:pt x="147638" y="113927"/>
                    </a:cubicBezTo>
                    <a:cubicBezTo>
                      <a:pt x="147638" y="113927"/>
                      <a:pt x="147638" y="113927"/>
                      <a:pt x="147638" y="73340"/>
                    </a:cubicBezTo>
                    <a:cubicBezTo>
                      <a:pt x="147638" y="69068"/>
                      <a:pt x="151196" y="66220"/>
                      <a:pt x="154755" y="66220"/>
                    </a:cubicBezTo>
                    <a:cubicBezTo>
                      <a:pt x="154755" y="66220"/>
                      <a:pt x="154755" y="66220"/>
                      <a:pt x="203858" y="66220"/>
                    </a:cubicBezTo>
                    <a:cubicBezTo>
                      <a:pt x="207416" y="54827"/>
                      <a:pt x="212397" y="44147"/>
                      <a:pt x="219514" y="35602"/>
                    </a:cubicBezTo>
                    <a:cubicBezTo>
                      <a:pt x="236593" y="13529"/>
                      <a:pt x="262924" y="0"/>
                      <a:pt x="292101" y="0"/>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013" dirty="0">
                  <a:latin typeface="+mj-lt"/>
                </a:endParaRPr>
              </a:p>
            </p:txBody>
          </p:sp>
        </p:grpSp>
      </p:grpSp>
      <p:grpSp>
        <p:nvGrpSpPr>
          <p:cNvPr id="29" name="Group 28"/>
          <p:cNvGrpSpPr>
            <a:grpSpLocks noChangeAspect="1"/>
          </p:cNvGrpSpPr>
          <p:nvPr/>
        </p:nvGrpSpPr>
        <p:grpSpPr>
          <a:xfrm>
            <a:off x="7523954" y="763564"/>
            <a:ext cx="696164" cy="696164"/>
            <a:chOff x="5867400" y="3200400"/>
            <a:chExt cx="457200" cy="457200"/>
          </a:xfrm>
        </p:grpSpPr>
        <p:sp>
          <p:nvSpPr>
            <p:cNvPr id="30" name="AutoShape 8"/>
            <p:cNvSpPr>
              <a:spLocks noChangeAspect="1" noChangeArrowheads="1" noTextEdit="1"/>
            </p:cNvSpPr>
            <p:nvPr/>
          </p:nvSpPr>
          <p:spPr bwMode="auto">
            <a:xfrm>
              <a:off x="5867400" y="3200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dirty="0">
                <a:latin typeface="+mj-lt"/>
              </a:endParaRPr>
            </a:p>
          </p:txBody>
        </p:sp>
        <p:sp>
          <p:nvSpPr>
            <p:cNvPr id="31" name="Freeform 30"/>
            <p:cNvSpPr>
              <a:spLocks/>
            </p:cNvSpPr>
            <p:nvPr/>
          </p:nvSpPr>
          <p:spPr bwMode="auto">
            <a:xfrm>
              <a:off x="5972142" y="3227388"/>
              <a:ext cx="247717" cy="403225"/>
            </a:xfrm>
            <a:custGeom>
              <a:avLst/>
              <a:gdLst>
                <a:gd name="connsiteX0" fmla="*/ 31063 w 247717"/>
                <a:gd name="connsiteY0" fmla="*/ 296862 h 403225"/>
                <a:gd name="connsiteX1" fmla="*/ 216655 w 247717"/>
                <a:gd name="connsiteY1" fmla="*/ 296862 h 403225"/>
                <a:gd name="connsiteX2" fmla="*/ 218952 w 247717"/>
                <a:gd name="connsiteY2" fmla="*/ 299145 h 403225"/>
                <a:gd name="connsiteX3" fmla="*/ 218952 w 247717"/>
                <a:gd name="connsiteY3" fmla="*/ 335664 h 403225"/>
                <a:gd name="connsiteX4" fmla="*/ 216655 w 247717"/>
                <a:gd name="connsiteY4" fmla="*/ 337947 h 403225"/>
                <a:gd name="connsiteX5" fmla="*/ 196442 w 247717"/>
                <a:gd name="connsiteY5" fmla="*/ 337947 h 403225"/>
                <a:gd name="connsiteX6" fmla="*/ 200576 w 247717"/>
                <a:gd name="connsiteY6" fmla="*/ 339773 h 403225"/>
                <a:gd name="connsiteX7" fmla="*/ 246515 w 247717"/>
                <a:gd name="connsiteY7" fmla="*/ 395008 h 403225"/>
                <a:gd name="connsiteX8" fmla="*/ 242840 w 247717"/>
                <a:gd name="connsiteY8" fmla="*/ 403225 h 403225"/>
                <a:gd name="connsiteX9" fmla="*/ 4877 w 247717"/>
                <a:gd name="connsiteY9" fmla="*/ 403225 h 403225"/>
                <a:gd name="connsiteX10" fmla="*/ 1202 w 247717"/>
                <a:gd name="connsiteY10" fmla="*/ 395008 h 403225"/>
                <a:gd name="connsiteX11" fmla="*/ 47141 w 247717"/>
                <a:gd name="connsiteY11" fmla="*/ 339773 h 403225"/>
                <a:gd name="connsiteX12" fmla="*/ 51276 w 247717"/>
                <a:gd name="connsiteY12" fmla="*/ 337947 h 403225"/>
                <a:gd name="connsiteX13" fmla="*/ 31063 w 247717"/>
                <a:gd name="connsiteY13" fmla="*/ 337947 h 403225"/>
                <a:gd name="connsiteX14" fmla="*/ 28765 w 247717"/>
                <a:gd name="connsiteY14" fmla="*/ 335664 h 403225"/>
                <a:gd name="connsiteX15" fmla="*/ 28765 w 247717"/>
                <a:gd name="connsiteY15" fmla="*/ 299145 h 403225"/>
                <a:gd name="connsiteX16" fmla="*/ 31063 w 247717"/>
                <a:gd name="connsiteY16" fmla="*/ 296862 h 403225"/>
                <a:gd name="connsiteX17" fmla="*/ 127040 w 247717"/>
                <a:gd name="connsiteY17" fmla="*/ 0 h 403225"/>
                <a:gd name="connsiteX18" fmla="*/ 130695 w 247717"/>
                <a:gd name="connsiteY18" fmla="*/ 1374 h 403225"/>
                <a:gd name="connsiteX19" fmla="*/ 133893 w 247717"/>
                <a:gd name="connsiteY19" fmla="*/ 17407 h 403225"/>
                <a:gd name="connsiteX20" fmla="*/ 132522 w 247717"/>
                <a:gd name="connsiteY20" fmla="*/ 26111 h 403225"/>
                <a:gd name="connsiteX21" fmla="*/ 131609 w 247717"/>
                <a:gd name="connsiteY21" fmla="*/ 28401 h 403225"/>
                <a:gd name="connsiteX22" fmla="*/ 132065 w 247717"/>
                <a:gd name="connsiteY22" fmla="*/ 28401 h 403225"/>
                <a:gd name="connsiteX23" fmla="*/ 142572 w 247717"/>
                <a:gd name="connsiteY23" fmla="*/ 32524 h 403225"/>
                <a:gd name="connsiteX24" fmla="*/ 181401 w 247717"/>
                <a:gd name="connsiteY24" fmla="*/ 51306 h 403225"/>
                <a:gd name="connsiteX25" fmla="*/ 190081 w 247717"/>
                <a:gd name="connsiteY25" fmla="*/ 64590 h 403225"/>
                <a:gd name="connsiteX26" fmla="*/ 192365 w 247717"/>
                <a:gd name="connsiteY26" fmla="*/ 68713 h 403225"/>
                <a:gd name="connsiteX27" fmla="*/ 201044 w 247717"/>
                <a:gd name="connsiteY27" fmla="*/ 75126 h 403225"/>
                <a:gd name="connsiteX28" fmla="*/ 241700 w 247717"/>
                <a:gd name="connsiteY28" fmla="*/ 109024 h 403225"/>
                <a:gd name="connsiteX29" fmla="*/ 229823 w 247717"/>
                <a:gd name="connsiteY29" fmla="*/ 162162 h 403225"/>
                <a:gd name="connsiteX30" fmla="*/ 185969 w 247717"/>
                <a:gd name="connsiteY30" fmla="*/ 147961 h 403225"/>
                <a:gd name="connsiteX31" fmla="*/ 175919 w 247717"/>
                <a:gd name="connsiteY31" fmla="*/ 141090 h 403225"/>
                <a:gd name="connsiteX32" fmla="*/ 164042 w 247717"/>
                <a:gd name="connsiteY32" fmla="*/ 145213 h 403225"/>
                <a:gd name="connsiteX33" fmla="*/ 143029 w 247717"/>
                <a:gd name="connsiteY33" fmla="*/ 152542 h 403225"/>
                <a:gd name="connsiteX34" fmla="*/ 150338 w 247717"/>
                <a:gd name="connsiteY34" fmla="*/ 164911 h 403225"/>
                <a:gd name="connsiteX35" fmla="*/ 152165 w 247717"/>
                <a:gd name="connsiteY35" fmla="*/ 166743 h 403225"/>
                <a:gd name="connsiteX36" fmla="*/ 185969 w 247717"/>
                <a:gd name="connsiteY36" fmla="*/ 213009 h 403225"/>
                <a:gd name="connsiteX37" fmla="*/ 197390 w 247717"/>
                <a:gd name="connsiteY37" fmla="*/ 276225 h 403225"/>
                <a:gd name="connsiteX38" fmla="*/ 42073 w 247717"/>
                <a:gd name="connsiteY38" fmla="*/ 276225 h 403225"/>
                <a:gd name="connsiteX39" fmla="*/ 40246 w 247717"/>
                <a:gd name="connsiteY39" fmla="*/ 256527 h 403225"/>
                <a:gd name="connsiteX40" fmla="*/ 39332 w 247717"/>
                <a:gd name="connsiteY40" fmla="*/ 238204 h 403225"/>
                <a:gd name="connsiteX41" fmla="*/ 43444 w 247717"/>
                <a:gd name="connsiteY41" fmla="*/ 224920 h 403225"/>
                <a:gd name="connsiteX42" fmla="*/ 53037 w 247717"/>
                <a:gd name="connsiteY42" fmla="*/ 224920 h 403225"/>
                <a:gd name="connsiteX43" fmla="*/ 35221 w 247717"/>
                <a:gd name="connsiteY43" fmla="*/ 203390 h 403225"/>
                <a:gd name="connsiteX44" fmla="*/ 37048 w 247717"/>
                <a:gd name="connsiteY44" fmla="*/ 179111 h 403225"/>
                <a:gd name="connsiteX45" fmla="*/ 43901 w 247717"/>
                <a:gd name="connsiteY45" fmla="*/ 178653 h 403225"/>
                <a:gd name="connsiteX46" fmla="*/ 54864 w 247717"/>
                <a:gd name="connsiteY46" fmla="*/ 185066 h 403225"/>
                <a:gd name="connsiteX47" fmla="*/ 33851 w 247717"/>
                <a:gd name="connsiteY47" fmla="*/ 157123 h 403225"/>
                <a:gd name="connsiteX48" fmla="*/ 35221 w 247717"/>
                <a:gd name="connsiteY48" fmla="*/ 125057 h 403225"/>
                <a:gd name="connsiteX49" fmla="*/ 41160 w 247717"/>
                <a:gd name="connsiteY49" fmla="*/ 123225 h 403225"/>
                <a:gd name="connsiteX50" fmla="*/ 64914 w 247717"/>
                <a:gd name="connsiteY50" fmla="*/ 142464 h 403225"/>
                <a:gd name="connsiteX51" fmla="*/ 62630 w 247717"/>
                <a:gd name="connsiteY51" fmla="*/ 138800 h 403225"/>
                <a:gd name="connsiteX52" fmla="*/ 39332 w 247717"/>
                <a:gd name="connsiteY52" fmla="*/ 99404 h 403225"/>
                <a:gd name="connsiteX53" fmla="*/ 47098 w 247717"/>
                <a:gd name="connsiteY53" fmla="*/ 76042 h 403225"/>
                <a:gd name="connsiteX54" fmla="*/ 90039 w 247717"/>
                <a:gd name="connsiteY54" fmla="*/ 29776 h 403225"/>
                <a:gd name="connsiteX55" fmla="*/ 90495 w 247717"/>
                <a:gd name="connsiteY55" fmla="*/ 28859 h 403225"/>
                <a:gd name="connsiteX56" fmla="*/ 127040 w 247717"/>
                <a:gd name="connsiteY56" fmla="*/ 0 h 40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47717" h="403225">
                  <a:moveTo>
                    <a:pt x="31063" y="296862"/>
                  </a:moveTo>
                  <a:cubicBezTo>
                    <a:pt x="31063" y="296862"/>
                    <a:pt x="31063" y="296862"/>
                    <a:pt x="216655" y="296862"/>
                  </a:cubicBezTo>
                  <a:cubicBezTo>
                    <a:pt x="218033" y="296862"/>
                    <a:pt x="218952" y="297775"/>
                    <a:pt x="218952" y="299145"/>
                  </a:cubicBezTo>
                  <a:cubicBezTo>
                    <a:pt x="218952" y="299145"/>
                    <a:pt x="218952" y="299145"/>
                    <a:pt x="218952" y="335664"/>
                  </a:cubicBezTo>
                  <a:cubicBezTo>
                    <a:pt x="218952" y="336577"/>
                    <a:pt x="218033" y="337947"/>
                    <a:pt x="216655" y="337947"/>
                  </a:cubicBezTo>
                  <a:cubicBezTo>
                    <a:pt x="216655" y="337947"/>
                    <a:pt x="216655" y="337947"/>
                    <a:pt x="196442" y="337947"/>
                  </a:cubicBezTo>
                  <a:cubicBezTo>
                    <a:pt x="197820" y="337947"/>
                    <a:pt x="199658" y="338403"/>
                    <a:pt x="200576" y="339773"/>
                  </a:cubicBezTo>
                  <a:cubicBezTo>
                    <a:pt x="246515" y="395008"/>
                    <a:pt x="246515" y="395008"/>
                    <a:pt x="246515" y="395008"/>
                  </a:cubicBezTo>
                  <a:cubicBezTo>
                    <a:pt x="249271" y="398204"/>
                    <a:pt x="246974" y="403225"/>
                    <a:pt x="242840" y="403225"/>
                  </a:cubicBezTo>
                  <a:cubicBezTo>
                    <a:pt x="4877" y="403225"/>
                    <a:pt x="4877" y="403225"/>
                    <a:pt x="4877" y="403225"/>
                  </a:cubicBezTo>
                  <a:cubicBezTo>
                    <a:pt x="743" y="403225"/>
                    <a:pt x="-1554" y="398204"/>
                    <a:pt x="1202" y="395008"/>
                  </a:cubicBezTo>
                  <a:cubicBezTo>
                    <a:pt x="47141" y="339773"/>
                    <a:pt x="47141" y="339773"/>
                    <a:pt x="47141" y="339773"/>
                  </a:cubicBezTo>
                  <a:cubicBezTo>
                    <a:pt x="48060" y="338403"/>
                    <a:pt x="49898" y="337947"/>
                    <a:pt x="51276" y="337947"/>
                  </a:cubicBezTo>
                  <a:cubicBezTo>
                    <a:pt x="44844" y="337947"/>
                    <a:pt x="37953" y="337947"/>
                    <a:pt x="31063" y="337947"/>
                  </a:cubicBezTo>
                  <a:cubicBezTo>
                    <a:pt x="29684" y="337947"/>
                    <a:pt x="28765" y="336577"/>
                    <a:pt x="28765" y="335664"/>
                  </a:cubicBezTo>
                  <a:cubicBezTo>
                    <a:pt x="28765" y="335664"/>
                    <a:pt x="28765" y="335664"/>
                    <a:pt x="28765" y="299145"/>
                  </a:cubicBezTo>
                  <a:cubicBezTo>
                    <a:pt x="28765" y="297775"/>
                    <a:pt x="29684" y="296862"/>
                    <a:pt x="31063" y="296862"/>
                  </a:cubicBezTo>
                  <a:close/>
                  <a:moveTo>
                    <a:pt x="127040" y="0"/>
                  </a:moveTo>
                  <a:cubicBezTo>
                    <a:pt x="128411" y="0"/>
                    <a:pt x="129781" y="458"/>
                    <a:pt x="130695" y="1374"/>
                  </a:cubicBezTo>
                  <a:cubicBezTo>
                    <a:pt x="132065" y="2291"/>
                    <a:pt x="135263" y="6413"/>
                    <a:pt x="133893" y="17407"/>
                  </a:cubicBezTo>
                  <a:cubicBezTo>
                    <a:pt x="133893" y="21072"/>
                    <a:pt x="132979" y="24279"/>
                    <a:pt x="132522" y="26111"/>
                  </a:cubicBezTo>
                  <a:cubicBezTo>
                    <a:pt x="132065" y="27027"/>
                    <a:pt x="132065" y="27943"/>
                    <a:pt x="131609" y="28401"/>
                  </a:cubicBezTo>
                  <a:cubicBezTo>
                    <a:pt x="132065" y="28401"/>
                    <a:pt x="132065" y="28401"/>
                    <a:pt x="132065" y="28401"/>
                  </a:cubicBezTo>
                  <a:cubicBezTo>
                    <a:pt x="132979" y="28859"/>
                    <a:pt x="138004" y="30692"/>
                    <a:pt x="142572" y="32524"/>
                  </a:cubicBezTo>
                  <a:cubicBezTo>
                    <a:pt x="160388" y="38479"/>
                    <a:pt x="175463" y="44434"/>
                    <a:pt x="181401" y="51306"/>
                  </a:cubicBezTo>
                  <a:cubicBezTo>
                    <a:pt x="186426" y="56803"/>
                    <a:pt x="188253" y="61383"/>
                    <a:pt x="190081" y="64590"/>
                  </a:cubicBezTo>
                  <a:cubicBezTo>
                    <a:pt x="190994" y="66422"/>
                    <a:pt x="191908" y="68255"/>
                    <a:pt x="192365" y="68713"/>
                  </a:cubicBezTo>
                  <a:cubicBezTo>
                    <a:pt x="192821" y="69629"/>
                    <a:pt x="196933" y="72377"/>
                    <a:pt x="201044" y="75126"/>
                  </a:cubicBezTo>
                  <a:cubicBezTo>
                    <a:pt x="225255" y="92533"/>
                    <a:pt x="239416" y="103069"/>
                    <a:pt x="241700" y="109024"/>
                  </a:cubicBezTo>
                  <a:cubicBezTo>
                    <a:pt x="245355" y="117270"/>
                    <a:pt x="254034" y="151168"/>
                    <a:pt x="229823" y="162162"/>
                  </a:cubicBezTo>
                  <a:cubicBezTo>
                    <a:pt x="214292" y="169950"/>
                    <a:pt x="196933" y="156665"/>
                    <a:pt x="185969" y="147961"/>
                  </a:cubicBezTo>
                  <a:cubicBezTo>
                    <a:pt x="182315" y="145213"/>
                    <a:pt x="177747" y="141548"/>
                    <a:pt x="175919" y="141090"/>
                  </a:cubicBezTo>
                  <a:cubicBezTo>
                    <a:pt x="173635" y="141548"/>
                    <a:pt x="168610" y="143381"/>
                    <a:pt x="164042" y="145213"/>
                  </a:cubicBezTo>
                  <a:cubicBezTo>
                    <a:pt x="155820" y="148878"/>
                    <a:pt x="148967" y="151626"/>
                    <a:pt x="143029" y="152542"/>
                  </a:cubicBezTo>
                  <a:cubicBezTo>
                    <a:pt x="145313" y="157123"/>
                    <a:pt x="148511" y="162162"/>
                    <a:pt x="150338" y="164911"/>
                  </a:cubicBezTo>
                  <a:cubicBezTo>
                    <a:pt x="150795" y="165369"/>
                    <a:pt x="151251" y="166285"/>
                    <a:pt x="152165" y="166743"/>
                  </a:cubicBezTo>
                  <a:cubicBezTo>
                    <a:pt x="157647" y="173156"/>
                    <a:pt x="174092" y="191021"/>
                    <a:pt x="185969" y="213009"/>
                  </a:cubicBezTo>
                  <a:cubicBezTo>
                    <a:pt x="199674" y="237288"/>
                    <a:pt x="203328" y="258818"/>
                    <a:pt x="197390" y="276225"/>
                  </a:cubicBezTo>
                  <a:cubicBezTo>
                    <a:pt x="197390" y="276225"/>
                    <a:pt x="197390" y="276225"/>
                    <a:pt x="42073" y="276225"/>
                  </a:cubicBezTo>
                  <a:cubicBezTo>
                    <a:pt x="41617" y="271186"/>
                    <a:pt x="40703" y="263857"/>
                    <a:pt x="40246" y="256527"/>
                  </a:cubicBezTo>
                  <a:cubicBezTo>
                    <a:pt x="39789" y="248740"/>
                    <a:pt x="39332" y="242785"/>
                    <a:pt x="39332" y="238204"/>
                  </a:cubicBezTo>
                  <a:cubicBezTo>
                    <a:pt x="39789" y="230875"/>
                    <a:pt x="40246" y="226752"/>
                    <a:pt x="43444" y="224920"/>
                  </a:cubicBezTo>
                  <a:cubicBezTo>
                    <a:pt x="44357" y="224462"/>
                    <a:pt x="46185" y="223545"/>
                    <a:pt x="53037" y="224920"/>
                  </a:cubicBezTo>
                  <a:cubicBezTo>
                    <a:pt x="43901" y="215300"/>
                    <a:pt x="36135" y="207054"/>
                    <a:pt x="35221" y="203390"/>
                  </a:cubicBezTo>
                  <a:cubicBezTo>
                    <a:pt x="35221" y="202932"/>
                    <a:pt x="30653" y="183692"/>
                    <a:pt x="37048" y="179111"/>
                  </a:cubicBezTo>
                  <a:cubicBezTo>
                    <a:pt x="38876" y="177279"/>
                    <a:pt x="41617" y="177279"/>
                    <a:pt x="43901" y="178653"/>
                  </a:cubicBezTo>
                  <a:cubicBezTo>
                    <a:pt x="45728" y="179569"/>
                    <a:pt x="49839" y="181860"/>
                    <a:pt x="54864" y="185066"/>
                  </a:cubicBezTo>
                  <a:cubicBezTo>
                    <a:pt x="44357" y="173156"/>
                    <a:pt x="34764" y="161246"/>
                    <a:pt x="33851" y="157123"/>
                  </a:cubicBezTo>
                  <a:cubicBezTo>
                    <a:pt x="32480" y="153458"/>
                    <a:pt x="30196" y="131012"/>
                    <a:pt x="35221" y="125057"/>
                  </a:cubicBezTo>
                  <a:cubicBezTo>
                    <a:pt x="37048" y="123683"/>
                    <a:pt x="38876" y="123225"/>
                    <a:pt x="41160" y="123225"/>
                  </a:cubicBezTo>
                  <a:cubicBezTo>
                    <a:pt x="42073" y="123683"/>
                    <a:pt x="44357" y="124141"/>
                    <a:pt x="64914" y="142464"/>
                  </a:cubicBezTo>
                  <a:cubicBezTo>
                    <a:pt x="64000" y="141090"/>
                    <a:pt x="63544" y="140174"/>
                    <a:pt x="62630" y="138800"/>
                  </a:cubicBezTo>
                  <a:cubicBezTo>
                    <a:pt x="39332" y="102611"/>
                    <a:pt x="39332" y="101237"/>
                    <a:pt x="39332" y="99404"/>
                  </a:cubicBezTo>
                  <a:cubicBezTo>
                    <a:pt x="39332" y="98946"/>
                    <a:pt x="39332" y="82455"/>
                    <a:pt x="47098" y="76042"/>
                  </a:cubicBezTo>
                  <a:cubicBezTo>
                    <a:pt x="51666" y="72377"/>
                    <a:pt x="86384" y="35273"/>
                    <a:pt x="90039" y="29776"/>
                  </a:cubicBezTo>
                  <a:cubicBezTo>
                    <a:pt x="90039" y="29776"/>
                    <a:pt x="90039" y="29776"/>
                    <a:pt x="90495" y="28859"/>
                  </a:cubicBezTo>
                  <a:cubicBezTo>
                    <a:pt x="95520" y="21530"/>
                    <a:pt x="108768" y="1374"/>
                    <a:pt x="127040" y="0"/>
                  </a:cubicBezTo>
                  <a:close/>
                </a:path>
              </a:pathLst>
            </a:custGeom>
            <a:solidFill>
              <a:srgbClr val="00148C"/>
            </a:solidFill>
            <a:ln>
              <a:noFill/>
            </a:ln>
          </p:spPr>
          <p:txBody>
            <a:bodyPr vert="horz" wrap="square" lIns="68580" tIns="34290" rIns="68580" bIns="34290" numCol="1" anchor="t" anchorCtr="0" compatLnSpc="1">
              <a:prstTxWarp prst="textNoShape">
                <a:avLst/>
              </a:prstTxWarp>
              <a:noAutofit/>
            </a:bodyPr>
            <a:lstStyle/>
            <a:p>
              <a:endParaRPr lang="en-US" sz="1013" dirty="0">
                <a:latin typeface="+mj-lt"/>
              </a:endParaRPr>
            </a:p>
          </p:txBody>
        </p:sp>
      </p:grpSp>
      <p:sp>
        <p:nvSpPr>
          <p:cNvPr id="3" name="TextBox 2">
            <a:extLst>
              <a:ext uri="{FF2B5EF4-FFF2-40B4-BE49-F238E27FC236}">
                <a16:creationId xmlns:a16="http://schemas.microsoft.com/office/drawing/2014/main" id="{F73D48A4-724E-44C3-9ADA-C6903CB7FD51}"/>
              </a:ext>
            </a:extLst>
          </p:cNvPr>
          <p:cNvSpPr txBox="1"/>
          <p:nvPr/>
        </p:nvSpPr>
        <p:spPr>
          <a:xfrm>
            <a:off x="1254607" y="4694658"/>
            <a:ext cx="1633910" cy="2976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000" i="1" dirty="0">
                <a:solidFill>
                  <a:srgbClr val="00BEB4"/>
                </a:solidFill>
              </a:rPr>
              <a:t>New criteria since </a:t>
            </a:r>
            <a:r>
              <a:rPr lang="en-US" sz="1000" i="1" dirty="0" err="1">
                <a:solidFill>
                  <a:srgbClr val="00BEB4"/>
                </a:solidFill>
              </a:rPr>
              <a:t>OMW</a:t>
            </a:r>
            <a:endParaRPr lang="en-US" sz="1000" i="1" dirty="0">
              <a:solidFill>
                <a:srgbClr val="00BEB4"/>
              </a:solidFill>
            </a:endParaRPr>
          </a:p>
        </p:txBody>
      </p:sp>
      <p:grpSp>
        <p:nvGrpSpPr>
          <p:cNvPr id="32" name="Group 31">
            <a:extLst>
              <a:ext uri="{FF2B5EF4-FFF2-40B4-BE49-F238E27FC236}">
                <a16:creationId xmlns:a16="http://schemas.microsoft.com/office/drawing/2014/main" id="{76B23A9C-1ABF-4931-9004-34A1A7F24834}"/>
              </a:ext>
            </a:extLst>
          </p:cNvPr>
          <p:cNvGrpSpPr>
            <a:grpSpLocks noChangeAspect="1"/>
          </p:cNvGrpSpPr>
          <p:nvPr/>
        </p:nvGrpSpPr>
        <p:grpSpPr>
          <a:xfrm>
            <a:off x="3289028" y="4728402"/>
            <a:ext cx="230183" cy="230183"/>
            <a:chOff x="982662" y="3463925"/>
            <a:chExt cx="269875" cy="269875"/>
          </a:xfrm>
        </p:grpSpPr>
        <p:sp>
          <p:nvSpPr>
            <p:cNvPr id="33" name="Oval 14">
              <a:extLst>
                <a:ext uri="{FF2B5EF4-FFF2-40B4-BE49-F238E27FC236}">
                  <a16:creationId xmlns:a16="http://schemas.microsoft.com/office/drawing/2014/main" id="{ED67DA18-785C-412B-95AB-76B3D1269CF0}"/>
                </a:ext>
              </a:extLst>
            </p:cNvPr>
            <p:cNvSpPr>
              <a:spLocks noChangeArrowheads="1"/>
            </p:cNvSpPr>
            <p:nvPr/>
          </p:nvSpPr>
          <p:spPr bwMode="auto">
            <a:xfrm>
              <a:off x="982662" y="3463925"/>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34" name="Freeform 15">
              <a:extLst>
                <a:ext uri="{FF2B5EF4-FFF2-40B4-BE49-F238E27FC236}">
                  <a16:creationId xmlns:a16="http://schemas.microsoft.com/office/drawing/2014/main" id="{5A80CF23-2EE9-4335-A0FB-CF106B51B5B4}"/>
                </a:ext>
              </a:extLst>
            </p:cNvPr>
            <p:cNvSpPr>
              <a:spLocks noEditPoints="1"/>
            </p:cNvSpPr>
            <p:nvPr/>
          </p:nvSpPr>
          <p:spPr bwMode="auto">
            <a:xfrm>
              <a:off x="1039812" y="3522663"/>
              <a:ext cx="157162" cy="150812"/>
            </a:xfrm>
            <a:custGeom>
              <a:avLst/>
              <a:gdLst>
                <a:gd name="T0" fmla="*/ 704 w 736"/>
                <a:gd name="T1" fmla="*/ 250 h 709"/>
                <a:gd name="T2" fmla="*/ 496 w 736"/>
                <a:gd name="T3" fmla="*/ 218 h 709"/>
                <a:gd name="T4" fmla="*/ 392 w 736"/>
                <a:gd name="T5" fmla="*/ 24 h 709"/>
                <a:gd name="T6" fmla="*/ 336 w 736"/>
                <a:gd name="T7" fmla="*/ 24 h 709"/>
                <a:gd name="T8" fmla="*/ 240 w 736"/>
                <a:gd name="T9" fmla="*/ 218 h 709"/>
                <a:gd name="T10" fmla="*/ 24 w 736"/>
                <a:gd name="T11" fmla="*/ 242 h 709"/>
                <a:gd name="T12" fmla="*/ 0 w 736"/>
                <a:gd name="T13" fmla="*/ 266 h 709"/>
                <a:gd name="T14" fmla="*/ 8 w 736"/>
                <a:gd name="T15" fmla="*/ 290 h 709"/>
                <a:gd name="T16" fmla="*/ 168 w 736"/>
                <a:gd name="T17" fmla="*/ 451 h 709"/>
                <a:gd name="T18" fmla="*/ 128 w 736"/>
                <a:gd name="T19" fmla="*/ 661 h 709"/>
                <a:gd name="T20" fmla="*/ 144 w 736"/>
                <a:gd name="T21" fmla="*/ 693 h 709"/>
                <a:gd name="T22" fmla="*/ 176 w 736"/>
                <a:gd name="T23" fmla="*/ 701 h 709"/>
                <a:gd name="T24" fmla="*/ 360 w 736"/>
                <a:gd name="T25" fmla="*/ 597 h 709"/>
                <a:gd name="T26" fmla="*/ 552 w 736"/>
                <a:gd name="T27" fmla="*/ 709 h 709"/>
                <a:gd name="T28" fmla="*/ 568 w 736"/>
                <a:gd name="T29" fmla="*/ 709 h 709"/>
                <a:gd name="T30" fmla="*/ 584 w 736"/>
                <a:gd name="T31" fmla="*/ 709 h 709"/>
                <a:gd name="T32" fmla="*/ 600 w 736"/>
                <a:gd name="T33" fmla="*/ 677 h 709"/>
                <a:gd name="T34" fmla="*/ 568 w 736"/>
                <a:gd name="T35" fmla="*/ 451 h 709"/>
                <a:gd name="T36" fmla="*/ 720 w 736"/>
                <a:gd name="T37" fmla="*/ 306 h 709"/>
                <a:gd name="T38" fmla="*/ 728 w 736"/>
                <a:gd name="T39" fmla="*/ 274 h 709"/>
                <a:gd name="T40" fmla="*/ 704 w 736"/>
                <a:gd name="T41" fmla="*/ 250 h 709"/>
                <a:gd name="T42" fmla="*/ 512 w 736"/>
                <a:gd name="T43" fmla="*/ 419 h 709"/>
                <a:gd name="T44" fmla="*/ 504 w 736"/>
                <a:gd name="T45" fmla="*/ 443 h 709"/>
                <a:gd name="T46" fmla="*/ 528 w 736"/>
                <a:gd name="T47" fmla="*/ 621 h 709"/>
                <a:gd name="T48" fmla="*/ 384 w 736"/>
                <a:gd name="T49" fmla="*/ 532 h 709"/>
                <a:gd name="T50" fmla="*/ 360 w 736"/>
                <a:gd name="T51" fmla="*/ 532 h 709"/>
                <a:gd name="T52" fmla="*/ 352 w 736"/>
                <a:gd name="T53" fmla="*/ 532 h 709"/>
                <a:gd name="T54" fmla="*/ 208 w 736"/>
                <a:gd name="T55" fmla="*/ 613 h 709"/>
                <a:gd name="T56" fmla="*/ 232 w 736"/>
                <a:gd name="T57" fmla="*/ 443 h 709"/>
                <a:gd name="T58" fmla="*/ 224 w 736"/>
                <a:gd name="T59" fmla="*/ 419 h 709"/>
                <a:gd name="T60" fmla="*/ 104 w 736"/>
                <a:gd name="T61" fmla="*/ 298 h 709"/>
                <a:gd name="T62" fmla="*/ 264 w 736"/>
                <a:gd name="T63" fmla="*/ 282 h 709"/>
                <a:gd name="T64" fmla="*/ 288 w 736"/>
                <a:gd name="T65" fmla="*/ 266 h 709"/>
                <a:gd name="T66" fmla="*/ 360 w 736"/>
                <a:gd name="T67" fmla="*/ 105 h 709"/>
                <a:gd name="T68" fmla="*/ 440 w 736"/>
                <a:gd name="T69" fmla="*/ 266 h 709"/>
                <a:gd name="T70" fmla="*/ 464 w 736"/>
                <a:gd name="T71" fmla="*/ 282 h 709"/>
                <a:gd name="T72" fmla="*/ 632 w 736"/>
                <a:gd name="T73" fmla="*/ 306 h 709"/>
                <a:gd name="T74" fmla="*/ 512 w 736"/>
                <a:gd name="T75" fmla="*/ 41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6" h="709">
                  <a:moveTo>
                    <a:pt x="704" y="250"/>
                  </a:moveTo>
                  <a:cubicBezTo>
                    <a:pt x="704" y="250"/>
                    <a:pt x="704" y="250"/>
                    <a:pt x="496" y="218"/>
                  </a:cubicBezTo>
                  <a:cubicBezTo>
                    <a:pt x="496" y="218"/>
                    <a:pt x="496" y="218"/>
                    <a:pt x="392" y="24"/>
                  </a:cubicBezTo>
                  <a:cubicBezTo>
                    <a:pt x="384" y="0"/>
                    <a:pt x="352" y="0"/>
                    <a:pt x="336" y="24"/>
                  </a:cubicBezTo>
                  <a:cubicBezTo>
                    <a:pt x="336" y="24"/>
                    <a:pt x="336" y="24"/>
                    <a:pt x="240" y="218"/>
                  </a:cubicBezTo>
                  <a:cubicBezTo>
                    <a:pt x="240" y="218"/>
                    <a:pt x="240" y="218"/>
                    <a:pt x="24" y="242"/>
                  </a:cubicBezTo>
                  <a:cubicBezTo>
                    <a:pt x="16" y="242"/>
                    <a:pt x="8" y="250"/>
                    <a:pt x="0" y="266"/>
                  </a:cubicBezTo>
                  <a:cubicBezTo>
                    <a:pt x="0" y="274"/>
                    <a:pt x="0" y="290"/>
                    <a:pt x="8" y="290"/>
                  </a:cubicBezTo>
                  <a:cubicBezTo>
                    <a:pt x="8" y="290"/>
                    <a:pt x="8" y="290"/>
                    <a:pt x="168" y="451"/>
                  </a:cubicBezTo>
                  <a:cubicBezTo>
                    <a:pt x="168" y="451"/>
                    <a:pt x="168" y="451"/>
                    <a:pt x="128" y="661"/>
                  </a:cubicBezTo>
                  <a:cubicBezTo>
                    <a:pt x="128" y="677"/>
                    <a:pt x="136" y="685"/>
                    <a:pt x="144" y="693"/>
                  </a:cubicBezTo>
                  <a:cubicBezTo>
                    <a:pt x="160" y="701"/>
                    <a:pt x="168" y="701"/>
                    <a:pt x="176" y="701"/>
                  </a:cubicBezTo>
                  <a:cubicBezTo>
                    <a:pt x="176" y="701"/>
                    <a:pt x="176" y="701"/>
                    <a:pt x="360" y="597"/>
                  </a:cubicBezTo>
                  <a:cubicBezTo>
                    <a:pt x="360" y="597"/>
                    <a:pt x="360" y="597"/>
                    <a:pt x="552" y="709"/>
                  </a:cubicBezTo>
                  <a:cubicBezTo>
                    <a:pt x="560" y="709"/>
                    <a:pt x="560" y="709"/>
                    <a:pt x="568" y="709"/>
                  </a:cubicBezTo>
                  <a:cubicBezTo>
                    <a:pt x="576" y="709"/>
                    <a:pt x="584" y="709"/>
                    <a:pt x="584" y="709"/>
                  </a:cubicBezTo>
                  <a:cubicBezTo>
                    <a:pt x="600" y="701"/>
                    <a:pt x="600" y="685"/>
                    <a:pt x="600" y="677"/>
                  </a:cubicBezTo>
                  <a:cubicBezTo>
                    <a:pt x="600" y="677"/>
                    <a:pt x="600" y="677"/>
                    <a:pt x="568" y="451"/>
                  </a:cubicBezTo>
                  <a:cubicBezTo>
                    <a:pt x="568" y="451"/>
                    <a:pt x="568" y="451"/>
                    <a:pt x="720" y="306"/>
                  </a:cubicBezTo>
                  <a:cubicBezTo>
                    <a:pt x="728" y="298"/>
                    <a:pt x="736" y="290"/>
                    <a:pt x="728" y="274"/>
                  </a:cubicBezTo>
                  <a:cubicBezTo>
                    <a:pt x="728" y="266"/>
                    <a:pt x="712" y="250"/>
                    <a:pt x="704" y="250"/>
                  </a:cubicBezTo>
                  <a:close/>
                  <a:moveTo>
                    <a:pt x="512" y="419"/>
                  </a:moveTo>
                  <a:cubicBezTo>
                    <a:pt x="504" y="419"/>
                    <a:pt x="504" y="435"/>
                    <a:pt x="504" y="443"/>
                  </a:cubicBezTo>
                  <a:cubicBezTo>
                    <a:pt x="504" y="443"/>
                    <a:pt x="504" y="443"/>
                    <a:pt x="528" y="621"/>
                  </a:cubicBezTo>
                  <a:cubicBezTo>
                    <a:pt x="528" y="621"/>
                    <a:pt x="528" y="621"/>
                    <a:pt x="384" y="532"/>
                  </a:cubicBezTo>
                  <a:cubicBezTo>
                    <a:pt x="376" y="532"/>
                    <a:pt x="376" y="532"/>
                    <a:pt x="360" y="532"/>
                  </a:cubicBezTo>
                  <a:cubicBezTo>
                    <a:pt x="352" y="532"/>
                    <a:pt x="352" y="532"/>
                    <a:pt x="352" y="532"/>
                  </a:cubicBezTo>
                  <a:cubicBezTo>
                    <a:pt x="352" y="532"/>
                    <a:pt x="352" y="532"/>
                    <a:pt x="208" y="613"/>
                  </a:cubicBezTo>
                  <a:cubicBezTo>
                    <a:pt x="208" y="613"/>
                    <a:pt x="208" y="613"/>
                    <a:pt x="232" y="443"/>
                  </a:cubicBezTo>
                  <a:cubicBezTo>
                    <a:pt x="232" y="435"/>
                    <a:pt x="224" y="419"/>
                    <a:pt x="224" y="419"/>
                  </a:cubicBezTo>
                  <a:cubicBezTo>
                    <a:pt x="224" y="419"/>
                    <a:pt x="224" y="419"/>
                    <a:pt x="104" y="298"/>
                  </a:cubicBezTo>
                  <a:cubicBezTo>
                    <a:pt x="104" y="298"/>
                    <a:pt x="104" y="298"/>
                    <a:pt x="264" y="282"/>
                  </a:cubicBezTo>
                  <a:cubicBezTo>
                    <a:pt x="272" y="282"/>
                    <a:pt x="280" y="274"/>
                    <a:pt x="288" y="266"/>
                  </a:cubicBezTo>
                  <a:cubicBezTo>
                    <a:pt x="288" y="266"/>
                    <a:pt x="288" y="266"/>
                    <a:pt x="360" y="105"/>
                  </a:cubicBezTo>
                  <a:cubicBezTo>
                    <a:pt x="360" y="105"/>
                    <a:pt x="360" y="105"/>
                    <a:pt x="440" y="266"/>
                  </a:cubicBezTo>
                  <a:cubicBezTo>
                    <a:pt x="448" y="274"/>
                    <a:pt x="456" y="282"/>
                    <a:pt x="464" y="282"/>
                  </a:cubicBezTo>
                  <a:cubicBezTo>
                    <a:pt x="464" y="282"/>
                    <a:pt x="464" y="282"/>
                    <a:pt x="632" y="306"/>
                  </a:cubicBezTo>
                  <a:cubicBezTo>
                    <a:pt x="632" y="306"/>
                    <a:pt x="632" y="306"/>
                    <a:pt x="512" y="419"/>
                  </a:cubicBez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sp>
        <p:nvSpPr>
          <p:cNvPr id="35" name="TextBox 34">
            <a:extLst>
              <a:ext uri="{FF2B5EF4-FFF2-40B4-BE49-F238E27FC236}">
                <a16:creationId xmlns:a16="http://schemas.microsoft.com/office/drawing/2014/main" id="{37455220-9923-4947-B959-D653C9EB6ED4}"/>
              </a:ext>
            </a:extLst>
          </p:cNvPr>
          <p:cNvSpPr txBox="1"/>
          <p:nvPr/>
        </p:nvSpPr>
        <p:spPr>
          <a:xfrm>
            <a:off x="3142433" y="4694658"/>
            <a:ext cx="1521251" cy="2976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000" i="1" dirty="0">
                <a:solidFill>
                  <a:srgbClr val="55555A"/>
                </a:solidFill>
              </a:rPr>
              <a:t>Key criteria</a:t>
            </a:r>
          </a:p>
        </p:txBody>
      </p:sp>
      <p:grpSp>
        <p:nvGrpSpPr>
          <p:cNvPr id="36" name="Group 35">
            <a:extLst>
              <a:ext uri="{FF2B5EF4-FFF2-40B4-BE49-F238E27FC236}">
                <a16:creationId xmlns:a16="http://schemas.microsoft.com/office/drawing/2014/main" id="{1A3EBBC8-735E-472F-9BD9-E49F35D762EB}"/>
              </a:ext>
            </a:extLst>
          </p:cNvPr>
          <p:cNvGrpSpPr>
            <a:grpSpLocks noChangeAspect="1"/>
          </p:cNvGrpSpPr>
          <p:nvPr/>
        </p:nvGrpSpPr>
        <p:grpSpPr>
          <a:xfrm>
            <a:off x="273765" y="1886072"/>
            <a:ext cx="142925" cy="142925"/>
            <a:chOff x="982662" y="3463925"/>
            <a:chExt cx="269875" cy="269875"/>
          </a:xfrm>
        </p:grpSpPr>
        <p:sp>
          <p:nvSpPr>
            <p:cNvPr id="37" name="Oval 14">
              <a:extLst>
                <a:ext uri="{FF2B5EF4-FFF2-40B4-BE49-F238E27FC236}">
                  <a16:creationId xmlns:a16="http://schemas.microsoft.com/office/drawing/2014/main" id="{300FDB83-BEC0-4113-82E4-665B1E9A6DFD}"/>
                </a:ext>
              </a:extLst>
            </p:cNvPr>
            <p:cNvSpPr>
              <a:spLocks noChangeArrowheads="1"/>
            </p:cNvSpPr>
            <p:nvPr/>
          </p:nvSpPr>
          <p:spPr bwMode="auto">
            <a:xfrm>
              <a:off x="982662" y="3463925"/>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38" name="Freeform 15">
              <a:extLst>
                <a:ext uri="{FF2B5EF4-FFF2-40B4-BE49-F238E27FC236}">
                  <a16:creationId xmlns:a16="http://schemas.microsoft.com/office/drawing/2014/main" id="{08CF082D-2BA9-4D31-92AB-FDDA08FA6C01}"/>
                </a:ext>
              </a:extLst>
            </p:cNvPr>
            <p:cNvSpPr>
              <a:spLocks noEditPoints="1"/>
            </p:cNvSpPr>
            <p:nvPr/>
          </p:nvSpPr>
          <p:spPr bwMode="auto">
            <a:xfrm>
              <a:off x="1039812" y="3522663"/>
              <a:ext cx="157162" cy="150812"/>
            </a:xfrm>
            <a:custGeom>
              <a:avLst/>
              <a:gdLst>
                <a:gd name="T0" fmla="*/ 704 w 736"/>
                <a:gd name="T1" fmla="*/ 250 h 709"/>
                <a:gd name="T2" fmla="*/ 496 w 736"/>
                <a:gd name="T3" fmla="*/ 218 h 709"/>
                <a:gd name="T4" fmla="*/ 392 w 736"/>
                <a:gd name="T5" fmla="*/ 24 h 709"/>
                <a:gd name="T6" fmla="*/ 336 w 736"/>
                <a:gd name="T7" fmla="*/ 24 h 709"/>
                <a:gd name="T8" fmla="*/ 240 w 736"/>
                <a:gd name="T9" fmla="*/ 218 h 709"/>
                <a:gd name="T10" fmla="*/ 24 w 736"/>
                <a:gd name="T11" fmla="*/ 242 h 709"/>
                <a:gd name="T12" fmla="*/ 0 w 736"/>
                <a:gd name="T13" fmla="*/ 266 h 709"/>
                <a:gd name="T14" fmla="*/ 8 w 736"/>
                <a:gd name="T15" fmla="*/ 290 h 709"/>
                <a:gd name="T16" fmla="*/ 168 w 736"/>
                <a:gd name="T17" fmla="*/ 451 h 709"/>
                <a:gd name="T18" fmla="*/ 128 w 736"/>
                <a:gd name="T19" fmla="*/ 661 h 709"/>
                <a:gd name="T20" fmla="*/ 144 w 736"/>
                <a:gd name="T21" fmla="*/ 693 h 709"/>
                <a:gd name="T22" fmla="*/ 176 w 736"/>
                <a:gd name="T23" fmla="*/ 701 h 709"/>
                <a:gd name="T24" fmla="*/ 360 w 736"/>
                <a:gd name="T25" fmla="*/ 597 h 709"/>
                <a:gd name="T26" fmla="*/ 552 w 736"/>
                <a:gd name="T27" fmla="*/ 709 h 709"/>
                <a:gd name="T28" fmla="*/ 568 w 736"/>
                <a:gd name="T29" fmla="*/ 709 h 709"/>
                <a:gd name="T30" fmla="*/ 584 w 736"/>
                <a:gd name="T31" fmla="*/ 709 h 709"/>
                <a:gd name="T32" fmla="*/ 600 w 736"/>
                <a:gd name="T33" fmla="*/ 677 h 709"/>
                <a:gd name="T34" fmla="*/ 568 w 736"/>
                <a:gd name="T35" fmla="*/ 451 h 709"/>
                <a:gd name="T36" fmla="*/ 720 w 736"/>
                <a:gd name="T37" fmla="*/ 306 h 709"/>
                <a:gd name="T38" fmla="*/ 728 w 736"/>
                <a:gd name="T39" fmla="*/ 274 h 709"/>
                <a:gd name="T40" fmla="*/ 704 w 736"/>
                <a:gd name="T41" fmla="*/ 250 h 709"/>
                <a:gd name="T42" fmla="*/ 512 w 736"/>
                <a:gd name="T43" fmla="*/ 419 h 709"/>
                <a:gd name="T44" fmla="*/ 504 w 736"/>
                <a:gd name="T45" fmla="*/ 443 h 709"/>
                <a:gd name="T46" fmla="*/ 528 w 736"/>
                <a:gd name="T47" fmla="*/ 621 h 709"/>
                <a:gd name="T48" fmla="*/ 384 w 736"/>
                <a:gd name="T49" fmla="*/ 532 h 709"/>
                <a:gd name="T50" fmla="*/ 360 w 736"/>
                <a:gd name="T51" fmla="*/ 532 h 709"/>
                <a:gd name="T52" fmla="*/ 352 w 736"/>
                <a:gd name="T53" fmla="*/ 532 h 709"/>
                <a:gd name="T54" fmla="*/ 208 w 736"/>
                <a:gd name="T55" fmla="*/ 613 h 709"/>
                <a:gd name="T56" fmla="*/ 232 w 736"/>
                <a:gd name="T57" fmla="*/ 443 h 709"/>
                <a:gd name="T58" fmla="*/ 224 w 736"/>
                <a:gd name="T59" fmla="*/ 419 h 709"/>
                <a:gd name="T60" fmla="*/ 104 w 736"/>
                <a:gd name="T61" fmla="*/ 298 h 709"/>
                <a:gd name="T62" fmla="*/ 264 w 736"/>
                <a:gd name="T63" fmla="*/ 282 h 709"/>
                <a:gd name="T64" fmla="*/ 288 w 736"/>
                <a:gd name="T65" fmla="*/ 266 h 709"/>
                <a:gd name="T66" fmla="*/ 360 w 736"/>
                <a:gd name="T67" fmla="*/ 105 h 709"/>
                <a:gd name="T68" fmla="*/ 440 w 736"/>
                <a:gd name="T69" fmla="*/ 266 h 709"/>
                <a:gd name="T70" fmla="*/ 464 w 736"/>
                <a:gd name="T71" fmla="*/ 282 h 709"/>
                <a:gd name="T72" fmla="*/ 632 w 736"/>
                <a:gd name="T73" fmla="*/ 306 h 709"/>
                <a:gd name="T74" fmla="*/ 512 w 736"/>
                <a:gd name="T75" fmla="*/ 41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6" h="709">
                  <a:moveTo>
                    <a:pt x="704" y="250"/>
                  </a:moveTo>
                  <a:cubicBezTo>
                    <a:pt x="704" y="250"/>
                    <a:pt x="704" y="250"/>
                    <a:pt x="496" y="218"/>
                  </a:cubicBezTo>
                  <a:cubicBezTo>
                    <a:pt x="496" y="218"/>
                    <a:pt x="496" y="218"/>
                    <a:pt x="392" y="24"/>
                  </a:cubicBezTo>
                  <a:cubicBezTo>
                    <a:pt x="384" y="0"/>
                    <a:pt x="352" y="0"/>
                    <a:pt x="336" y="24"/>
                  </a:cubicBezTo>
                  <a:cubicBezTo>
                    <a:pt x="336" y="24"/>
                    <a:pt x="336" y="24"/>
                    <a:pt x="240" y="218"/>
                  </a:cubicBezTo>
                  <a:cubicBezTo>
                    <a:pt x="240" y="218"/>
                    <a:pt x="240" y="218"/>
                    <a:pt x="24" y="242"/>
                  </a:cubicBezTo>
                  <a:cubicBezTo>
                    <a:pt x="16" y="242"/>
                    <a:pt x="8" y="250"/>
                    <a:pt x="0" y="266"/>
                  </a:cubicBezTo>
                  <a:cubicBezTo>
                    <a:pt x="0" y="274"/>
                    <a:pt x="0" y="290"/>
                    <a:pt x="8" y="290"/>
                  </a:cubicBezTo>
                  <a:cubicBezTo>
                    <a:pt x="8" y="290"/>
                    <a:pt x="8" y="290"/>
                    <a:pt x="168" y="451"/>
                  </a:cubicBezTo>
                  <a:cubicBezTo>
                    <a:pt x="168" y="451"/>
                    <a:pt x="168" y="451"/>
                    <a:pt x="128" y="661"/>
                  </a:cubicBezTo>
                  <a:cubicBezTo>
                    <a:pt x="128" y="677"/>
                    <a:pt x="136" y="685"/>
                    <a:pt x="144" y="693"/>
                  </a:cubicBezTo>
                  <a:cubicBezTo>
                    <a:pt x="160" y="701"/>
                    <a:pt x="168" y="701"/>
                    <a:pt x="176" y="701"/>
                  </a:cubicBezTo>
                  <a:cubicBezTo>
                    <a:pt x="176" y="701"/>
                    <a:pt x="176" y="701"/>
                    <a:pt x="360" y="597"/>
                  </a:cubicBezTo>
                  <a:cubicBezTo>
                    <a:pt x="360" y="597"/>
                    <a:pt x="360" y="597"/>
                    <a:pt x="552" y="709"/>
                  </a:cubicBezTo>
                  <a:cubicBezTo>
                    <a:pt x="560" y="709"/>
                    <a:pt x="560" y="709"/>
                    <a:pt x="568" y="709"/>
                  </a:cubicBezTo>
                  <a:cubicBezTo>
                    <a:pt x="576" y="709"/>
                    <a:pt x="584" y="709"/>
                    <a:pt x="584" y="709"/>
                  </a:cubicBezTo>
                  <a:cubicBezTo>
                    <a:pt x="600" y="701"/>
                    <a:pt x="600" y="685"/>
                    <a:pt x="600" y="677"/>
                  </a:cubicBezTo>
                  <a:cubicBezTo>
                    <a:pt x="600" y="677"/>
                    <a:pt x="600" y="677"/>
                    <a:pt x="568" y="451"/>
                  </a:cubicBezTo>
                  <a:cubicBezTo>
                    <a:pt x="568" y="451"/>
                    <a:pt x="568" y="451"/>
                    <a:pt x="720" y="306"/>
                  </a:cubicBezTo>
                  <a:cubicBezTo>
                    <a:pt x="728" y="298"/>
                    <a:pt x="736" y="290"/>
                    <a:pt x="728" y="274"/>
                  </a:cubicBezTo>
                  <a:cubicBezTo>
                    <a:pt x="728" y="266"/>
                    <a:pt x="712" y="250"/>
                    <a:pt x="704" y="250"/>
                  </a:cubicBezTo>
                  <a:close/>
                  <a:moveTo>
                    <a:pt x="512" y="419"/>
                  </a:moveTo>
                  <a:cubicBezTo>
                    <a:pt x="504" y="419"/>
                    <a:pt x="504" y="435"/>
                    <a:pt x="504" y="443"/>
                  </a:cubicBezTo>
                  <a:cubicBezTo>
                    <a:pt x="504" y="443"/>
                    <a:pt x="504" y="443"/>
                    <a:pt x="528" y="621"/>
                  </a:cubicBezTo>
                  <a:cubicBezTo>
                    <a:pt x="528" y="621"/>
                    <a:pt x="528" y="621"/>
                    <a:pt x="384" y="532"/>
                  </a:cubicBezTo>
                  <a:cubicBezTo>
                    <a:pt x="376" y="532"/>
                    <a:pt x="376" y="532"/>
                    <a:pt x="360" y="532"/>
                  </a:cubicBezTo>
                  <a:cubicBezTo>
                    <a:pt x="352" y="532"/>
                    <a:pt x="352" y="532"/>
                    <a:pt x="352" y="532"/>
                  </a:cubicBezTo>
                  <a:cubicBezTo>
                    <a:pt x="352" y="532"/>
                    <a:pt x="352" y="532"/>
                    <a:pt x="208" y="613"/>
                  </a:cubicBezTo>
                  <a:cubicBezTo>
                    <a:pt x="208" y="613"/>
                    <a:pt x="208" y="613"/>
                    <a:pt x="232" y="443"/>
                  </a:cubicBezTo>
                  <a:cubicBezTo>
                    <a:pt x="232" y="435"/>
                    <a:pt x="224" y="419"/>
                    <a:pt x="224" y="419"/>
                  </a:cubicBezTo>
                  <a:cubicBezTo>
                    <a:pt x="224" y="419"/>
                    <a:pt x="224" y="419"/>
                    <a:pt x="104" y="298"/>
                  </a:cubicBezTo>
                  <a:cubicBezTo>
                    <a:pt x="104" y="298"/>
                    <a:pt x="104" y="298"/>
                    <a:pt x="264" y="282"/>
                  </a:cubicBezTo>
                  <a:cubicBezTo>
                    <a:pt x="272" y="282"/>
                    <a:pt x="280" y="274"/>
                    <a:pt x="288" y="266"/>
                  </a:cubicBezTo>
                  <a:cubicBezTo>
                    <a:pt x="288" y="266"/>
                    <a:pt x="288" y="266"/>
                    <a:pt x="360" y="105"/>
                  </a:cubicBezTo>
                  <a:cubicBezTo>
                    <a:pt x="360" y="105"/>
                    <a:pt x="360" y="105"/>
                    <a:pt x="440" y="266"/>
                  </a:cubicBezTo>
                  <a:cubicBezTo>
                    <a:pt x="448" y="274"/>
                    <a:pt x="456" y="282"/>
                    <a:pt x="464" y="282"/>
                  </a:cubicBezTo>
                  <a:cubicBezTo>
                    <a:pt x="464" y="282"/>
                    <a:pt x="464" y="282"/>
                    <a:pt x="632" y="306"/>
                  </a:cubicBezTo>
                  <a:cubicBezTo>
                    <a:pt x="632" y="306"/>
                    <a:pt x="632" y="306"/>
                    <a:pt x="512" y="419"/>
                  </a:cubicBez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grpSp>
        <p:nvGrpSpPr>
          <p:cNvPr id="39" name="Group 38">
            <a:extLst>
              <a:ext uri="{FF2B5EF4-FFF2-40B4-BE49-F238E27FC236}">
                <a16:creationId xmlns:a16="http://schemas.microsoft.com/office/drawing/2014/main" id="{1DF03629-3BA8-4F2A-99D3-E441885542DF}"/>
              </a:ext>
            </a:extLst>
          </p:cNvPr>
          <p:cNvGrpSpPr>
            <a:grpSpLocks noChangeAspect="1"/>
          </p:cNvGrpSpPr>
          <p:nvPr/>
        </p:nvGrpSpPr>
        <p:grpSpPr>
          <a:xfrm>
            <a:off x="594487" y="3414622"/>
            <a:ext cx="142925" cy="142925"/>
            <a:chOff x="982662" y="3463925"/>
            <a:chExt cx="269875" cy="269875"/>
          </a:xfrm>
        </p:grpSpPr>
        <p:sp>
          <p:nvSpPr>
            <p:cNvPr id="40" name="Oval 14">
              <a:extLst>
                <a:ext uri="{FF2B5EF4-FFF2-40B4-BE49-F238E27FC236}">
                  <a16:creationId xmlns:a16="http://schemas.microsoft.com/office/drawing/2014/main" id="{2EDF9268-3097-4034-B1F8-9C005B21BFAB}"/>
                </a:ext>
              </a:extLst>
            </p:cNvPr>
            <p:cNvSpPr>
              <a:spLocks noChangeArrowheads="1"/>
            </p:cNvSpPr>
            <p:nvPr/>
          </p:nvSpPr>
          <p:spPr bwMode="auto">
            <a:xfrm>
              <a:off x="982662" y="3463925"/>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41" name="Freeform 15">
              <a:extLst>
                <a:ext uri="{FF2B5EF4-FFF2-40B4-BE49-F238E27FC236}">
                  <a16:creationId xmlns:a16="http://schemas.microsoft.com/office/drawing/2014/main" id="{DC1CE431-8AAF-4805-86D8-295E981A80C0}"/>
                </a:ext>
              </a:extLst>
            </p:cNvPr>
            <p:cNvSpPr>
              <a:spLocks noEditPoints="1"/>
            </p:cNvSpPr>
            <p:nvPr/>
          </p:nvSpPr>
          <p:spPr bwMode="auto">
            <a:xfrm>
              <a:off x="1039812" y="3522663"/>
              <a:ext cx="157162" cy="150812"/>
            </a:xfrm>
            <a:custGeom>
              <a:avLst/>
              <a:gdLst>
                <a:gd name="T0" fmla="*/ 704 w 736"/>
                <a:gd name="T1" fmla="*/ 250 h 709"/>
                <a:gd name="T2" fmla="*/ 496 w 736"/>
                <a:gd name="T3" fmla="*/ 218 h 709"/>
                <a:gd name="T4" fmla="*/ 392 w 736"/>
                <a:gd name="T5" fmla="*/ 24 h 709"/>
                <a:gd name="T6" fmla="*/ 336 w 736"/>
                <a:gd name="T7" fmla="*/ 24 h 709"/>
                <a:gd name="T8" fmla="*/ 240 w 736"/>
                <a:gd name="T9" fmla="*/ 218 h 709"/>
                <a:gd name="T10" fmla="*/ 24 w 736"/>
                <a:gd name="T11" fmla="*/ 242 h 709"/>
                <a:gd name="T12" fmla="*/ 0 w 736"/>
                <a:gd name="T13" fmla="*/ 266 h 709"/>
                <a:gd name="T14" fmla="*/ 8 w 736"/>
                <a:gd name="T15" fmla="*/ 290 h 709"/>
                <a:gd name="T16" fmla="*/ 168 w 736"/>
                <a:gd name="T17" fmla="*/ 451 h 709"/>
                <a:gd name="T18" fmla="*/ 128 w 736"/>
                <a:gd name="T19" fmla="*/ 661 h 709"/>
                <a:gd name="T20" fmla="*/ 144 w 736"/>
                <a:gd name="T21" fmla="*/ 693 h 709"/>
                <a:gd name="T22" fmla="*/ 176 w 736"/>
                <a:gd name="T23" fmla="*/ 701 h 709"/>
                <a:gd name="T24" fmla="*/ 360 w 736"/>
                <a:gd name="T25" fmla="*/ 597 h 709"/>
                <a:gd name="T26" fmla="*/ 552 w 736"/>
                <a:gd name="T27" fmla="*/ 709 h 709"/>
                <a:gd name="T28" fmla="*/ 568 w 736"/>
                <a:gd name="T29" fmla="*/ 709 h 709"/>
                <a:gd name="T30" fmla="*/ 584 w 736"/>
                <a:gd name="T31" fmla="*/ 709 h 709"/>
                <a:gd name="T32" fmla="*/ 600 w 736"/>
                <a:gd name="T33" fmla="*/ 677 h 709"/>
                <a:gd name="T34" fmla="*/ 568 w 736"/>
                <a:gd name="T35" fmla="*/ 451 h 709"/>
                <a:gd name="T36" fmla="*/ 720 w 736"/>
                <a:gd name="T37" fmla="*/ 306 h 709"/>
                <a:gd name="T38" fmla="*/ 728 w 736"/>
                <a:gd name="T39" fmla="*/ 274 h 709"/>
                <a:gd name="T40" fmla="*/ 704 w 736"/>
                <a:gd name="T41" fmla="*/ 250 h 709"/>
                <a:gd name="T42" fmla="*/ 512 w 736"/>
                <a:gd name="T43" fmla="*/ 419 h 709"/>
                <a:gd name="T44" fmla="*/ 504 w 736"/>
                <a:gd name="T45" fmla="*/ 443 h 709"/>
                <a:gd name="T46" fmla="*/ 528 w 736"/>
                <a:gd name="T47" fmla="*/ 621 h 709"/>
                <a:gd name="T48" fmla="*/ 384 w 736"/>
                <a:gd name="T49" fmla="*/ 532 h 709"/>
                <a:gd name="T50" fmla="*/ 360 w 736"/>
                <a:gd name="T51" fmla="*/ 532 h 709"/>
                <a:gd name="T52" fmla="*/ 352 w 736"/>
                <a:gd name="T53" fmla="*/ 532 h 709"/>
                <a:gd name="T54" fmla="*/ 208 w 736"/>
                <a:gd name="T55" fmla="*/ 613 h 709"/>
                <a:gd name="T56" fmla="*/ 232 w 736"/>
                <a:gd name="T57" fmla="*/ 443 h 709"/>
                <a:gd name="T58" fmla="*/ 224 w 736"/>
                <a:gd name="T59" fmla="*/ 419 h 709"/>
                <a:gd name="T60" fmla="*/ 104 w 736"/>
                <a:gd name="T61" fmla="*/ 298 h 709"/>
                <a:gd name="T62" fmla="*/ 264 w 736"/>
                <a:gd name="T63" fmla="*/ 282 h 709"/>
                <a:gd name="T64" fmla="*/ 288 w 736"/>
                <a:gd name="T65" fmla="*/ 266 h 709"/>
                <a:gd name="T66" fmla="*/ 360 w 736"/>
                <a:gd name="T67" fmla="*/ 105 h 709"/>
                <a:gd name="T68" fmla="*/ 440 w 736"/>
                <a:gd name="T69" fmla="*/ 266 h 709"/>
                <a:gd name="T70" fmla="*/ 464 w 736"/>
                <a:gd name="T71" fmla="*/ 282 h 709"/>
                <a:gd name="T72" fmla="*/ 632 w 736"/>
                <a:gd name="T73" fmla="*/ 306 h 709"/>
                <a:gd name="T74" fmla="*/ 512 w 736"/>
                <a:gd name="T75" fmla="*/ 41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6" h="709">
                  <a:moveTo>
                    <a:pt x="704" y="250"/>
                  </a:moveTo>
                  <a:cubicBezTo>
                    <a:pt x="704" y="250"/>
                    <a:pt x="704" y="250"/>
                    <a:pt x="496" y="218"/>
                  </a:cubicBezTo>
                  <a:cubicBezTo>
                    <a:pt x="496" y="218"/>
                    <a:pt x="496" y="218"/>
                    <a:pt x="392" y="24"/>
                  </a:cubicBezTo>
                  <a:cubicBezTo>
                    <a:pt x="384" y="0"/>
                    <a:pt x="352" y="0"/>
                    <a:pt x="336" y="24"/>
                  </a:cubicBezTo>
                  <a:cubicBezTo>
                    <a:pt x="336" y="24"/>
                    <a:pt x="336" y="24"/>
                    <a:pt x="240" y="218"/>
                  </a:cubicBezTo>
                  <a:cubicBezTo>
                    <a:pt x="240" y="218"/>
                    <a:pt x="240" y="218"/>
                    <a:pt x="24" y="242"/>
                  </a:cubicBezTo>
                  <a:cubicBezTo>
                    <a:pt x="16" y="242"/>
                    <a:pt x="8" y="250"/>
                    <a:pt x="0" y="266"/>
                  </a:cubicBezTo>
                  <a:cubicBezTo>
                    <a:pt x="0" y="274"/>
                    <a:pt x="0" y="290"/>
                    <a:pt x="8" y="290"/>
                  </a:cubicBezTo>
                  <a:cubicBezTo>
                    <a:pt x="8" y="290"/>
                    <a:pt x="8" y="290"/>
                    <a:pt x="168" y="451"/>
                  </a:cubicBezTo>
                  <a:cubicBezTo>
                    <a:pt x="168" y="451"/>
                    <a:pt x="168" y="451"/>
                    <a:pt x="128" y="661"/>
                  </a:cubicBezTo>
                  <a:cubicBezTo>
                    <a:pt x="128" y="677"/>
                    <a:pt x="136" y="685"/>
                    <a:pt x="144" y="693"/>
                  </a:cubicBezTo>
                  <a:cubicBezTo>
                    <a:pt x="160" y="701"/>
                    <a:pt x="168" y="701"/>
                    <a:pt x="176" y="701"/>
                  </a:cubicBezTo>
                  <a:cubicBezTo>
                    <a:pt x="176" y="701"/>
                    <a:pt x="176" y="701"/>
                    <a:pt x="360" y="597"/>
                  </a:cubicBezTo>
                  <a:cubicBezTo>
                    <a:pt x="360" y="597"/>
                    <a:pt x="360" y="597"/>
                    <a:pt x="552" y="709"/>
                  </a:cubicBezTo>
                  <a:cubicBezTo>
                    <a:pt x="560" y="709"/>
                    <a:pt x="560" y="709"/>
                    <a:pt x="568" y="709"/>
                  </a:cubicBezTo>
                  <a:cubicBezTo>
                    <a:pt x="576" y="709"/>
                    <a:pt x="584" y="709"/>
                    <a:pt x="584" y="709"/>
                  </a:cubicBezTo>
                  <a:cubicBezTo>
                    <a:pt x="600" y="701"/>
                    <a:pt x="600" y="685"/>
                    <a:pt x="600" y="677"/>
                  </a:cubicBezTo>
                  <a:cubicBezTo>
                    <a:pt x="600" y="677"/>
                    <a:pt x="600" y="677"/>
                    <a:pt x="568" y="451"/>
                  </a:cubicBezTo>
                  <a:cubicBezTo>
                    <a:pt x="568" y="451"/>
                    <a:pt x="568" y="451"/>
                    <a:pt x="720" y="306"/>
                  </a:cubicBezTo>
                  <a:cubicBezTo>
                    <a:pt x="728" y="298"/>
                    <a:pt x="736" y="290"/>
                    <a:pt x="728" y="274"/>
                  </a:cubicBezTo>
                  <a:cubicBezTo>
                    <a:pt x="728" y="266"/>
                    <a:pt x="712" y="250"/>
                    <a:pt x="704" y="250"/>
                  </a:cubicBezTo>
                  <a:close/>
                  <a:moveTo>
                    <a:pt x="512" y="419"/>
                  </a:moveTo>
                  <a:cubicBezTo>
                    <a:pt x="504" y="419"/>
                    <a:pt x="504" y="435"/>
                    <a:pt x="504" y="443"/>
                  </a:cubicBezTo>
                  <a:cubicBezTo>
                    <a:pt x="504" y="443"/>
                    <a:pt x="504" y="443"/>
                    <a:pt x="528" y="621"/>
                  </a:cubicBezTo>
                  <a:cubicBezTo>
                    <a:pt x="528" y="621"/>
                    <a:pt x="528" y="621"/>
                    <a:pt x="384" y="532"/>
                  </a:cubicBezTo>
                  <a:cubicBezTo>
                    <a:pt x="376" y="532"/>
                    <a:pt x="376" y="532"/>
                    <a:pt x="360" y="532"/>
                  </a:cubicBezTo>
                  <a:cubicBezTo>
                    <a:pt x="352" y="532"/>
                    <a:pt x="352" y="532"/>
                    <a:pt x="352" y="532"/>
                  </a:cubicBezTo>
                  <a:cubicBezTo>
                    <a:pt x="352" y="532"/>
                    <a:pt x="352" y="532"/>
                    <a:pt x="208" y="613"/>
                  </a:cubicBezTo>
                  <a:cubicBezTo>
                    <a:pt x="208" y="613"/>
                    <a:pt x="208" y="613"/>
                    <a:pt x="232" y="443"/>
                  </a:cubicBezTo>
                  <a:cubicBezTo>
                    <a:pt x="232" y="435"/>
                    <a:pt x="224" y="419"/>
                    <a:pt x="224" y="419"/>
                  </a:cubicBezTo>
                  <a:cubicBezTo>
                    <a:pt x="224" y="419"/>
                    <a:pt x="224" y="419"/>
                    <a:pt x="104" y="298"/>
                  </a:cubicBezTo>
                  <a:cubicBezTo>
                    <a:pt x="104" y="298"/>
                    <a:pt x="104" y="298"/>
                    <a:pt x="264" y="282"/>
                  </a:cubicBezTo>
                  <a:cubicBezTo>
                    <a:pt x="272" y="282"/>
                    <a:pt x="280" y="274"/>
                    <a:pt x="288" y="266"/>
                  </a:cubicBezTo>
                  <a:cubicBezTo>
                    <a:pt x="288" y="266"/>
                    <a:pt x="288" y="266"/>
                    <a:pt x="360" y="105"/>
                  </a:cubicBezTo>
                  <a:cubicBezTo>
                    <a:pt x="360" y="105"/>
                    <a:pt x="360" y="105"/>
                    <a:pt x="440" y="266"/>
                  </a:cubicBezTo>
                  <a:cubicBezTo>
                    <a:pt x="448" y="274"/>
                    <a:pt x="456" y="282"/>
                    <a:pt x="464" y="282"/>
                  </a:cubicBezTo>
                  <a:cubicBezTo>
                    <a:pt x="464" y="282"/>
                    <a:pt x="464" y="282"/>
                    <a:pt x="632" y="306"/>
                  </a:cubicBezTo>
                  <a:cubicBezTo>
                    <a:pt x="632" y="306"/>
                    <a:pt x="632" y="306"/>
                    <a:pt x="512" y="419"/>
                  </a:cubicBez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grpSp>
        <p:nvGrpSpPr>
          <p:cNvPr id="42" name="Group 41">
            <a:extLst>
              <a:ext uri="{FF2B5EF4-FFF2-40B4-BE49-F238E27FC236}">
                <a16:creationId xmlns:a16="http://schemas.microsoft.com/office/drawing/2014/main" id="{EF191E40-7AA9-4DC7-9561-BC37398FA9BE}"/>
              </a:ext>
            </a:extLst>
          </p:cNvPr>
          <p:cNvGrpSpPr>
            <a:grpSpLocks noChangeAspect="1"/>
          </p:cNvGrpSpPr>
          <p:nvPr/>
        </p:nvGrpSpPr>
        <p:grpSpPr>
          <a:xfrm>
            <a:off x="594487" y="3836948"/>
            <a:ext cx="142925" cy="142925"/>
            <a:chOff x="982662" y="3463925"/>
            <a:chExt cx="269875" cy="269875"/>
          </a:xfrm>
        </p:grpSpPr>
        <p:sp>
          <p:nvSpPr>
            <p:cNvPr id="43" name="Oval 14">
              <a:extLst>
                <a:ext uri="{FF2B5EF4-FFF2-40B4-BE49-F238E27FC236}">
                  <a16:creationId xmlns:a16="http://schemas.microsoft.com/office/drawing/2014/main" id="{E0460E12-6BB4-4966-9E8D-9272B818191B}"/>
                </a:ext>
              </a:extLst>
            </p:cNvPr>
            <p:cNvSpPr>
              <a:spLocks noChangeArrowheads="1"/>
            </p:cNvSpPr>
            <p:nvPr/>
          </p:nvSpPr>
          <p:spPr bwMode="auto">
            <a:xfrm>
              <a:off x="982662" y="3463925"/>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44" name="Freeform 15">
              <a:extLst>
                <a:ext uri="{FF2B5EF4-FFF2-40B4-BE49-F238E27FC236}">
                  <a16:creationId xmlns:a16="http://schemas.microsoft.com/office/drawing/2014/main" id="{AAEFD403-D69F-48E2-ACBD-A850E3F8835B}"/>
                </a:ext>
              </a:extLst>
            </p:cNvPr>
            <p:cNvSpPr>
              <a:spLocks noEditPoints="1"/>
            </p:cNvSpPr>
            <p:nvPr/>
          </p:nvSpPr>
          <p:spPr bwMode="auto">
            <a:xfrm>
              <a:off x="1039812" y="3522663"/>
              <a:ext cx="157162" cy="150812"/>
            </a:xfrm>
            <a:custGeom>
              <a:avLst/>
              <a:gdLst>
                <a:gd name="T0" fmla="*/ 704 w 736"/>
                <a:gd name="T1" fmla="*/ 250 h 709"/>
                <a:gd name="T2" fmla="*/ 496 w 736"/>
                <a:gd name="T3" fmla="*/ 218 h 709"/>
                <a:gd name="T4" fmla="*/ 392 w 736"/>
                <a:gd name="T5" fmla="*/ 24 h 709"/>
                <a:gd name="T6" fmla="*/ 336 w 736"/>
                <a:gd name="T7" fmla="*/ 24 h 709"/>
                <a:gd name="T8" fmla="*/ 240 w 736"/>
                <a:gd name="T9" fmla="*/ 218 h 709"/>
                <a:gd name="T10" fmla="*/ 24 w 736"/>
                <a:gd name="T11" fmla="*/ 242 h 709"/>
                <a:gd name="T12" fmla="*/ 0 w 736"/>
                <a:gd name="T13" fmla="*/ 266 h 709"/>
                <a:gd name="T14" fmla="*/ 8 w 736"/>
                <a:gd name="T15" fmla="*/ 290 h 709"/>
                <a:gd name="T16" fmla="*/ 168 w 736"/>
                <a:gd name="T17" fmla="*/ 451 h 709"/>
                <a:gd name="T18" fmla="*/ 128 w 736"/>
                <a:gd name="T19" fmla="*/ 661 h 709"/>
                <a:gd name="T20" fmla="*/ 144 w 736"/>
                <a:gd name="T21" fmla="*/ 693 h 709"/>
                <a:gd name="T22" fmla="*/ 176 w 736"/>
                <a:gd name="T23" fmla="*/ 701 h 709"/>
                <a:gd name="T24" fmla="*/ 360 w 736"/>
                <a:gd name="T25" fmla="*/ 597 h 709"/>
                <a:gd name="T26" fmla="*/ 552 w 736"/>
                <a:gd name="T27" fmla="*/ 709 h 709"/>
                <a:gd name="T28" fmla="*/ 568 w 736"/>
                <a:gd name="T29" fmla="*/ 709 h 709"/>
                <a:gd name="T30" fmla="*/ 584 w 736"/>
                <a:gd name="T31" fmla="*/ 709 h 709"/>
                <a:gd name="T32" fmla="*/ 600 w 736"/>
                <a:gd name="T33" fmla="*/ 677 h 709"/>
                <a:gd name="T34" fmla="*/ 568 w 736"/>
                <a:gd name="T35" fmla="*/ 451 h 709"/>
                <a:gd name="T36" fmla="*/ 720 w 736"/>
                <a:gd name="T37" fmla="*/ 306 h 709"/>
                <a:gd name="T38" fmla="*/ 728 w 736"/>
                <a:gd name="T39" fmla="*/ 274 h 709"/>
                <a:gd name="T40" fmla="*/ 704 w 736"/>
                <a:gd name="T41" fmla="*/ 250 h 709"/>
                <a:gd name="T42" fmla="*/ 512 w 736"/>
                <a:gd name="T43" fmla="*/ 419 h 709"/>
                <a:gd name="T44" fmla="*/ 504 w 736"/>
                <a:gd name="T45" fmla="*/ 443 h 709"/>
                <a:gd name="T46" fmla="*/ 528 w 736"/>
                <a:gd name="T47" fmla="*/ 621 h 709"/>
                <a:gd name="T48" fmla="*/ 384 w 736"/>
                <a:gd name="T49" fmla="*/ 532 h 709"/>
                <a:gd name="T50" fmla="*/ 360 w 736"/>
                <a:gd name="T51" fmla="*/ 532 h 709"/>
                <a:gd name="T52" fmla="*/ 352 w 736"/>
                <a:gd name="T53" fmla="*/ 532 h 709"/>
                <a:gd name="T54" fmla="*/ 208 w 736"/>
                <a:gd name="T55" fmla="*/ 613 h 709"/>
                <a:gd name="T56" fmla="*/ 232 w 736"/>
                <a:gd name="T57" fmla="*/ 443 h 709"/>
                <a:gd name="T58" fmla="*/ 224 w 736"/>
                <a:gd name="T59" fmla="*/ 419 h 709"/>
                <a:gd name="T60" fmla="*/ 104 w 736"/>
                <a:gd name="T61" fmla="*/ 298 h 709"/>
                <a:gd name="T62" fmla="*/ 264 w 736"/>
                <a:gd name="T63" fmla="*/ 282 h 709"/>
                <a:gd name="T64" fmla="*/ 288 w 736"/>
                <a:gd name="T65" fmla="*/ 266 h 709"/>
                <a:gd name="T66" fmla="*/ 360 w 736"/>
                <a:gd name="T67" fmla="*/ 105 h 709"/>
                <a:gd name="T68" fmla="*/ 440 w 736"/>
                <a:gd name="T69" fmla="*/ 266 h 709"/>
                <a:gd name="T70" fmla="*/ 464 w 736"/>
                <a:gd name="T71" fmla="*/ 282 h 709"/>
                <a:gd name="T72" fmla="*/ 632 w 736"/>
                <a:gd name="T73" fmla="*/ 306 h 709"/>
                <a:gd name="T74" fmla="*/ 512 w 736"/>
                <a:gd name="T75" fmla="*/ 41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6" h="709">
                  <a:moveTo>
                    <a:pt x="704" y="250"/>
                  </a:moveTo>
                  <a:cubicBezTo>
                    <a:pt x="704" y="250"/>
                    <a:pt x="704" y="250"/>
                    <a:pt x="496" y="218"/>
                  </a:cubicBezTo>
                  <a:cubicBezTo>
                    <a:pt x="496" y="218"/>
                    <a:pt x="496" y="218"/>
                    <a:pt x="392" y="24"/>
                  </a:cubicBezTo>
                  <a:cubicBezTo>
                    <a:pt x="384" y="0"/>
                    <a:pt x="352" y="0"/>
                    <a:pt x="336" y="24"/>
                  </a:cubicBezTo>
                  <a:cubicBezTo>
                    <a:pt x="336" y="24"/>
                    <a:pt x="336" y="24"/>
                    <a:pt x="240" y="218"/>
                  </a:cubicBezTo>
                  <a:cubicBezTo>
                    <a:pt x="240" y="218"/>
                    <a:pt x="240" y="218"/>
                    <a:pt x="24" y="242"/>
                  </a:cubicBezTo>
                  <a:cubicBezTo>
                    <a:pt x="16" y="242"/>
                    <a:pt x="8" y="250"/>
                    <a:pt x="0" y="266"/>
                  </a:cubicBezTo>
                  <a:cubicBezTo>
                    <a:pt x="0" y="274"/>
                    <a:pt x="0" y="290"/>
                    <a:pt x="8" y="290"/>
                  </a:cubicBezTo>
                  <a:cubicBezTo>
                    <a:pt x="8" y="290"/>
                    <a:pt x="8" y="290"/>
                    <a:pt x="168" y="451"/>
                  </a:cubicBezTo>
                  <a:cubicBezTo>
                    <a:pt x="168" y="451"/>
                    <a:pt x="168" y="451"/>
                    <a:pt x="128" y="661"/>
                  </a:cubicBezTo>
                  <a:cubicBezTo>
                    <a:pt x="128" y="677"/>
                    <a:pt x="136" y="685"/>
                    <a:pt x="144" y="693"/>
                  </a:cubicBezTo>
                  <a:cubicBezTo>
                    <a:pt x="160" y="701"/>
                    <a:pt x="168" y="701"/>
                    <a:pt x="176" y="701"/>
                  </a:cubicBezTo>
                  <a:cubicBezTo>
                    <a:pt x="176" y="701"/>
                    <a:pt x="176" y="701"/>
                    <a:pt x="360" y="597"/>
                  </a:cubicBezTo>
                  <a:cubicBezTo>
                    <a:pt x="360" y="597"/>
                    <a:pt x="360" y="597"/>
                    <a:pt x="552" y="709"/>
                  </a:cubicBezTo>
                  <a:cubicBezTo>
                    <a:pt x="560" y="709"/>
                    <a:pt x="560" y="709"/>
                    <a:pt x="568" y="709"/>
                  </a:cubicBezTo>
                  <a:cubicBezTo>
                    <a:pt x="576" y="709"/>
                    <a:pt x="584" y="709"/>
                    <a:pt x="584" y="709"/>
                  </a:cubicBezTo>
                  <a:cubicBezTo>
                    <a:pt x="600" y="701"/>
                    <a:pt x="600" y="685"/>
                    <a:pt x="600" y="677"/>
                  </a:cubicBezTo>
                  <a:cubicBezTo>
                    <a:pt x="600" y="677"/>
                    <a:pt x="600" y="677"/>
                    <a:pt x="568" y="451"/>
                  </a:cubicBezTo>
                  <a:cubicBezTo>
                    <a:pt x="568" y="451"/>
                    <a:pt x="568" y="451"/>
                    <a:pt x="720" y="306"/>
                  </a:cubicBezTo>
                  <a:cubicBezTo>
                    <a:pt x="728" y="298"/>
                    <a:pt x="736" y="290"/>
                    <a:pt x="728" y="274"/>
                  </a:cubicBezTo>
                  <a:cubicBezTo>
                    <a:pt x="728" y="266"/>
                    <a:pt x="712" y="250"/>
                    <a:pt x="704" y="250"/>
                  </a:cubicBezTo>
                  <a:close/>
                  <a:moveTo>
                    <a:pt x="512" y="419"/>
                  </a:moveTo>
                  <a:cubicBezTo>
                    <a:pt x="504" y="419"/>
                    <a:pt x="504" y="435"/>
                    <a:pt x="504" y="443"/>
                  </a:cubicBezTo>
                  <a:cubicBezTo>
                    <a:pt x="504" y="443"/>
                    <a:pt x="504" y="443"/>
                    <a:pt x="528" y="621"/>
                  </a:cubicBezTo>
                  <a:cubicBezTo>
                    <a:pt x="528" y="621"/>
                    <a:pt x="528" y="621"/>
                    <a:pt x="384" y="532"/>
                  </a:cubicBezTo>
                  <a:cubicBezTo>
                    <a:pt x="376" y="532"/>
                    <a:pt x="376" y="532"/>
                    <a:pt x="360" y="532"/>
                  </a:cubicBezTo>
                  <a:cubicBezTo>
                    <a:pt x="352" y="532"/>
                    <a:pt x="352" y="532"/>
                    <a:pt x="352" y="532"/>
                  </a:cubicBezTo>
                  <a:cubicBezTo>
                    <a:pt x="352" y="532"/>
                    <a:pt x="352" y="532"/>
                    <a:pt x="208" y="613"/>
                  </a:cubicBezTo>
                  <a:cubicBezTo>
                    <a:pt x="208" y="613"/>
                    <a:pt x="208" y="613"/>
                    <a:pt x="232" y="443"/>
                  </a:cubicBezTo>
                  <a:cubicBezTo>
                    <a:pt x="232" y="435"/>
                    <a:pt x="224" y="419"/>
                    <a:pt x="224" y="419"/>
                  </a:cubicBezTo>
                  <a:cubicBezTo>
                    <a:pt x="224" y="419"/>
                    <a:pt x="224" y="419"/>
                    <a:pt x="104" y="298"/>
                  </a:cubicBezTo>
                  <a:cubicBezTo>
                    <a:pt x="104" y="298"/>
                    <a:pt x="104" y="298"/>
                    <a:pt x="264" y="282"/>
                  </a:cubicBezTo>
                  <a:cubicBezTo>
                    <a:pt x="272" y="282"/>
                    <a:pt x="280" y="274"/>
                    <a:pt x="288" y="266"/>
                  </a:cubicBezTo>
                  <a:cubicBezTo>
                    <a:pt x="288" y="266"/>
                    <a:pt x="288" y="266"/>
                    <a:pt x="360" y="105"/>
                  </a:cubicBezTo>
                  <a:cubicBezTo>
                    <a:pt x="360" y="105"/>
                    <a:pt x="360" y="105"/>
                    <a:pt x="440" y="266"/>
                  </a:cubicBezTo>
                  <a:cubicBezTo>
                    <a:pt x="448" y="274"/>
                    <a:pt x="456" y="282"/>
                    <a:pt x="464" y="282"/>
                  </a:cubicBezTo>
                  <a:cubicBezTo>
                    <a:pt x="464" y="282"/>
                    <a:pt x="464" y="282"/>
                    <a:pt x="632" y="306"/>
                  </a:cubicBezTo>
                  <a:cubicBezTo>
                    <a:pt x="632" y="306"/>
                    <a:pt x="632" y="306"/>
                    <a:pt x="512" y="419"/>
                  </a:cubicBez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grpSp>
        <p:nvGrpSpPr>
          <p:cNvPr id="45" name="Group 44">
            <a:extLst>
              <a:ext uri="{FF2B5EF4-FFF2-40B4-BE49-F238E27FC236}">
                <a16:creationId xmlns:a16="http://schemas.microsoft.com/office/drawing/2014/main" id="{5E33AAF7-3505-4231-9ADB-65A2E612E208}"/>
              </a:ext>
            </a:extLst>
          </p:cNvPr>
          <p:cNvGrpSpPr>
            <a:grpSpLocks noChangeAspect="1"/>
          </p:cNvGrpSpPr>
          <p:nvPr/>
        </p:nvGrpSpPr>
        <p:grpSpPr>
          <a:xfrm>
            <a:off x="273765" y="4068960"/>
            <a:ext cx="142925" cy="142925"/>
            <a:chOff x="982662" y="3463925"/>
            <a:chExt cx="269875" cy="269875"/>
          </a:xfrm>
        </p:grpSpPr>
        <p:sp>
          <p:nvSpPr>
            <p:cNvPr id="46" name="Oval 14">
              <a:extLst>
                <a:ext uri="{FF2B5EF4-FFF2-40B4-BE49-F238E27FC236}">
                  <a16:creationId xmlns:a16="http://schemas.microsoft.com/office/drawing/2014/main" id="{AB3514F5-E26B-4830-8997-DA384BA87623}"/>
                </a:ext>
              </a:extLst>
            </p:cNvPr>
            <p:cNvSpPr>
              <a:spLocks noChangeArrowheads="1"/>
            </p:cNvSpPr>
            <p:nvPr/>
          </p:nvSpPr>
          <p:spPr bwMode="auto">
            <a:xfrm>
              <a:off x="982662" y="3463925"/>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47" name="Freeform 15">
              <a:extLst>
                <a:ext uri="{FF2B5EF4-FFF2-40B4-BE49-F238E27FC236}">
                  <a16:creationId xmlns:a16="http://schemas.microsoft.com/office/drawing/2014/main" id="{87E6576D-BD11-4415-A3A5-8E09DE089411}"/>
                </a:ext>
              </a:extLst>
            </p:cNvPr>
            <p:cNvSpPr>
              <a:spLocks noEditPoints="1"/>
            </p:cNvSpPr>
            <p:nvPr/>
          </p:nvSpPr>
          <p:spPr bwMode="auto">
            <a:xfrm>
              <a:off x="1039812" y="3522663"/>
              <a:ext cx="157162" cy="150812"/>
            </a:xfrm>
            <a:custGeom>
              <a:avLst/>
              <a:gdLst>
                <a:gd name="T0" fmla="*/ 704 w 736"/>
                <a:gd name="T1" fmla="*/ 250 h 709"/>
                <a:gd name="T2" fmla="*/ 496 w 736"/>
                <a:gd name="T3" fmla="*/ 218 h 709"/>
                <a:gd name="T4" fmla="*/ 392 w 736"/>
                <a:gd name="T5" fmla="*/ 24 h 709"/>
                <a:gd name="T6" fmla="*/ 336 w 736"/>
                <a:gd name="T7" fmla="*/ 24 h 709"/>
                <a:gd name="T8" fmla="*/ 240 w 736"/>
                <a:gd name="T9" fmla="*/ 218 h 709"/>
                <a:gd name="T10" fmla="*/ 24 w 736"/>
                <a:gd name="T11" fmla="*/ 242 h 709"/>
                <a:gd name="T12" fmla="*/ 0 w 736"/>
                <a:gd name="T13" fmla="*/ 266 h 709"/>
                <a:gd name="T14" fmla="*/ 8 w 736"/>
                <a:gd name="T15" fmla="*/ 290 h 709"/>
                <a:gd name="T16" fmla="*/ 168 w 736"/>
                <a:gd name="T17" fmla="*/ 451 h 709"/>
                <a:gd name="T18" fmla="*/ 128 w 736"/>
                <a:gd name="T19" fmla="*/ 661 h 709"/>
                <a:gd name="T20" fmla="*/ 144 w 736"/>
                <a:gd name="T21" fmla="*/ 693 h 709"/>
                <a:gd name="T22" fmla="*/ 176 w 736"/>
                <a:gd name="T23" fmla="*/ 701 h 709"/>
                <a:gd name="T24" fmla="*/ 360 w 736"/>
                <a:gd name="T25" fmla="*/ 597 h 709"/>
                <a:gd name="T26" fmla="*/ 552 w 736"/>
                <a:gd name="T27" fmla="*/ 709 h 709"/>
                <a:gd name="T28" fmla="*/ 568 w 736"/>
                <a:gd name="T29" fmla="*/ 709 h 709"/>
                <a:gd name="T30" fmla="*/ 584 w 736"/>
                <a:gd name="T31" fmla="*/ 709 h 709"/>
                <a:gd name="T32" fmla="*/ 600 w 736"/>
                <a:gd name="T33" fmla="*/ 677 h 709"/>
                <a:gd name="T34" fmla="*/ 568 w 736"/>
                <a:gd name="T35" fmla="*/ 451 h 709"/>
                <a:gd name="T36" fmla="*/ 720 w 736"/>
                <a:gd name="T37" fmla="*/ 306 h 709"/>
                <a:gd name="T38" fmla="*/ 728 w 736"/>
                <a:gd name="T39" fmla="*/ 274 h 709"/>
                <a:gd name="T40" fmla="*/ 704 w 736"/>
                <a:gd name="T41" fmla="*/ 250 h 709"/>
                <a:gd name="T42" fmla="*/ 512 w 736"/>
                <a:gd name="T43" fmla="*/ 419 h 709"/>
                <a:gd name="T44" fmla="*/ 504 w 736"/>
                <a:gd name="T45" fmla="*/ 443 h 709"/>
                <a:gd name="T46" fmla="*/ 528 w 736"/>
                <a:gd name="T47" fmla="*/ 621 h 709"/>
                <a:gd name="T48" fmla="*/ 384 w 736"/>
                <a:gd name="T49" fmla="*/ 532 h 709"/>
                <a:gd name="T50" fmla="*/ 360 w 736"/>
                <a:gd name="T51" fmla="*/ 532 h 709"/>
                <a:gd name="T52" fmla="*/ 352 w 736"/>
                <a:gd name="T53" fmla="*/ 532 h 709"/>
                <a:gd name="T54" fmla="*/ 208 w 736"/>
                <a:gd name="T55" fmla="*/ 613 h 709"/>
                <a:gd name="T56" fmla="*/ 232 w 736"/>
                <a:gd name="T57" fmla="*/ 443 h 709"/>
                <a:gd name="T58" fmla="*/ 224 w 736"/>
                <a:gd name="T59" fmla="*/ 419 h 709"/>
                <a:gd name="T60" fmla="*/ 104 w 736"/>
                <a:gd name="T61" fmla="*/ 298 h 709"/>
                <a:gd name="T62" fmla="*/ 264 w 736"/>
                <a:gd name="T63" fmla="*/ 282 h 709"/>
                <a:gd name="T64" fmla="*/ 288 w 736"/>
                <a:gd name="T65" fmla="*/ 266 h 709"/>
                <a:gd name="T66" fmla="*/ 360 w 736"/>
                <a:gd name="T67" fmla="*/ 105 h 709"/>
                <a:gd name="T68" fmla="*/ 440 w 736"/>
                <a:gd name="T69" fmla="*/ 266 h 709"/>
                <a:gd name="T70" fmla="*/ 464 w 736"/>
                <a:gd name="T71" fmla="*/ 282 h 709"/>
                <a:gd name="T72" fmla="*/ 632 w 736"/>
                <a:gd name="T73" fmla="*/ 306 h 709"/>
                <a:gd name="T74" fmla="*/ 512 w 736"/>
                <a:gd name="T75" fmla="*/ 41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6" h="709">
                  <a:moveTo>
                    <a:pt x="704" y="250"/>
                  </a:moveTo>
                  <a:cubicBezTo>
                    <a:pt x="704" y="250"/>
                    <a:pt x="704" y="250"/>
                    <a:pt x="496" y="218"/>
                  </a:cubicBezTo>
                  <a:cubicBezTo>
                    <a:pt x="496" y="218"/>
                    <a:pt x="496" y="218"/>
                    <a:pt x="392" y="24"/>
                  </a:cubicBezTo>
                  <a:cubicBezTo>
                    <a:pt x="384" y="0"/>
                    <a:pt x="352" y="0"/>
                    <a:pt x="336" y="24"/>
                  </a:cubicBezTo>
                  <a:cubicBezTo>
                    <a:pt x="336" y="24"/>
                    <a:pt x="336" y="24"/>
                    <a:pt x="240" y="218"/>
                  </a:cubicBezTo>
                  <a:cubicBezTo>
                    <a:pt x="240" y="218"/>
                    <a:pt x="240" y="218"/>
                    <a:pt x="24" y="242"/>
                  </a:cubicBezTo>
                  <a:cubicBezTo>
                    <a:pt x="16" y="242"/>
                    <a:pt x="8" y="250"/>
                    <a:pt x="0" y="266"/>
                  </a:cubicBezTo>
                  <a:cubicBezTo>
                    <a:pt x="0" y="274"/>
                    <a:pt x="0" y="290"/>
                    <a:pt x="8" y="290"/>
                  </a:cubicBezTo>
                  <a:cubicBezTo>
                    <a:pt x="8" y="290"/>
                    <a:pt x="8" y="290"/>
                    <a:pt x="168" y="451"/>
                  </a:cubicBezTo>
                  <a:cubicBezTo>
                    <a:pt x="168" y="451"/>
                    <a:pt x="168" y="451"/>
                    <a:pt x="128" y="661"/>
                  </a:cubicBezTo>
                  <a:cubicBezTo>
                    <a:pt x="128" y="677"/>
                    <a:pt x="136" y="685"/>
                    <a:pt x="144" y="693"/>
                  </a:cubicBezTo>
                  <a:cubicBezTo>
                    <a:pt x="160" y="701"/>
                    <a:pt x="168" y="701"/>
                    <a:pt x="176" y="701"/>
                  </a:cubicBezTo>
                  <a:cubicBezTo>
                    <a:pt x="176" y="701"/>
                    <a:pt x="176" y="701"/>
                    <a:pt x="360" y="597"/>
                  </a:cubicBezTo>
                  <a:cubicBezTo>
                    <a:pt x="360" y="597"/>
                    <a:pt x="360" y="597"/>
                    <a:pt x="552" y="709"/>
                  </a:cubicBezTo>
                  <a:cubicBezTo>
                    <a:pt x="560" y="709"/>
                    <a:pt x="560" y="709"/>
                    <a:pt x="568" y="709"/>
                  </a:cubicBezTo>
                  <a:cubicBezTo>
                    <a:pt x="576" y="709"/>
                    <a:pt x="584" y="709"/>
                    <a:pt x="584" y="709"/>
                  </a:cubicBezTo>
                  <a:cubicBezTo>
                    <a:pt x="600" y="701"/>
                    <a:pt x="600" y="685"/>
                    <a:pt x="600" y="677"/>
                  </a:cubicBezTo>
                  <a:cubicBezTo>
                    <a:pt x="600" y="677"/>
                    <a:pt x="600" y="677"/>
                    <a:pt x="568" y="451"/>
                  </a:cubicBezTo>
                  <a:cubicBezTo>
                    <a:pt x="568" y="451"/>
                    <a:pt x="568" y="451"/>
                    <a:pt x="720" y="306"/>
                  </a:cubicBezTo>
                  <a:cubicBezTo>
                    <a:pt x="728" y="298"/>
                    <a:pt x="736" y="290"/>
                    <a:pt x="728" y="274"/>
                  </a:cubicBezTo>
                  <a:cubicBezTo>
                    <a:pt x="728" y="266"/>
                    <a:pt x="712" y="250"/>
                    <a:pt x="704" y="250"/>
                  </a:cubicBezTo>
                  <a:close/>
                  <a:moveTo>
                    <a:pt x="512" y="419"/>
                  </a:moveTo>
                  <a:cubicBezTo>
                    <a:pt x="504" y="419"/>
                    <a:pt x="504" y="435"/>
                    <a:pt x="504" y="443"/>
                  </a:cubicBezTo>
                  <a:cubicBezTo>
                    <a:pt x="504" y="443"/>
                    <a:pt x="504" y="443"/>
                    <a:pt x="528" y="621"/>
                  </a:cubicBezTo>
                  <a:cubicBezTo>
                    <a:pt x="528" y="621"/>
                    <a:pt x="528" y="621"/>
                    <a:pt x="384" y="532"/>
                  </a:cubicBezTo>
                  <a:cubicBezTo>
                    <a:pt x="376" y="532"/>
                    <a:pt x="376" y="532"/>
                    <a:pt x="360" y="532"/>
                  </a:cubicBezTo>
                  <a:cubicBezTo>
                    <a:pt x="352" y="532"/>
                    <a:pt x="352" y="532"/>
                    <a:pt x="352" y="532"/>
                  </a:cubicBezTo>
                  <a:cubicBezTo>
                    <a:pt x="352" y="532"/>
                    <a:pt x="352" y="532"/>
                    <a:pt x="208" y="613"/>
                  </a:cubicBezTo>
                  <a:cubicBezTo>
                    <a:pt x="208" y="613"/>
                    <a:pt x="208" y="613"/>
                    <a:pt x="232" y="443"/>
                  </a:cubicBezTo>
                  <a:cubicBezTo>
                    <a:pt x="232" y="435"/>
                    <a:pt x="224" y="419"/>
                    <a:pt x="224" y="419"/>
                  </a:cubicBezTo>
                  <a:cubicBezTo>
                    <a:pt x="224" y="419"/>
                    <a:pt x="224" y="419"/>
                    <a:pt x="104" y="298"/>
                  </a:cubicBezTo>
                  <a:cubicBezTo>
                    <a:pt x="104" y="298"/>
                    <a:pt x="104" y="298"/>
                    <a:pt x="264" y="282"/>
                  </a:cubicBezTo>
                  <a:cubicBezTo>
                    <a:pt x="272" y="282"/>
                    <a:pt x="280" y="274"/>
                    <a:pt x="288" y="266"/>
                  </a:cubicBezTo>
                  <a:cubicBezTo>
                    <a:pt x="288" y="266"/>
                    <a:pt x="288" y="266"/>
                    <a:pt x="360" y="105"/>
                  </a:cubicBezTo>
                  <a:cubicBezTo>
                    <a:pt x="360" y="105"/>
                    <a:pt x="360" y="105"/>
                    <a:pt x="440" y="266"/>
                  </a:cubicBezTo>
                  <a:cubicBezTo>
                    <a:pt x="448" y="274"/>
                    <a:pt x="456" y="282"/>
                    <a:pt x="464" y="282"/>
                  </a:cubicBezTo>
                  <a:cubicBezTo>
                    <a:pt x="464" y="282"/>
                    <a:pt x="464" y="282"/>
                    <a:pt x="632" y="306"/>
                  </a:cubicBezTo>
                  <a:cubicBezTo>
                    <a:pt x="632" y="306"/>
                    <a:pt x="632" y="306"/>
                    <a:pt x="512" y="419"/>
                  </a:cubicBez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grpSp>
        <p:nvGrpSpPr>
          <p:cNvPr id="48" name="Group 47">
            <a:extLst>
              <a:ext uri="{FF2B5EF4-FFF2-40B4-BE49-F238E27FC236}">
                <a16:creationId xmlns:a16="http://schemas.microsoft.com/office/drawing/2014/main" id="{15A00AEC-D1A7-4988-B751-F68B9F1BF3A9}"/>
              </a:ext>
            </a:extLst>
          </p:cNvPr>
          <p:cNvGrpSpPr>
            <a:grpSpLocks noChangeAspect="1"/>
          </p:cNvGrpSpPr>
          <p:nvPr/>
        </p:nvGrpSpPr>
        <p:grpSpPr>
          <a:xfrm>
            <a:off x="2455474" y="2110507"/>
            <a:ext cx="142925" cy="142925"/>
            <a:chOff x="982662" y="3463925"/>
            <a:chExt cx="269875" cy="269875"/>
          </a:xfrm>
        </p:grpSpPr>
        <p:sp>
          <p:nvSpPr>
            <p:cNvPr id="49" name="Oval 14">
              <a:extLst>
                <a:ext uri="{FF2B5EF4-FFF2-40B4-BE49-F238E27FC236}">
                  <a16:creationId xmlns:a16="http://schemas.microsoft.com/office/drawing/2014/main" id="{C274E484-6544-4F15-A649-1B8B36BAC6FE}"/>
                </a:ext>
              </a:extLst>
            </p:cNvPr>
            <p:cNvSpPr>
              <a:spLocks noChangeArrowheads="1"/>
            </p:cNvSpPr>
            <p:nvPr/>
          </p:nvSpPr>
          <p:spPr bwMode="auto">
            <a:xfrm>
              <a:off x="982662" y="3463925"/>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50" name="Freeform 15">
              <a:extLst>
                <a:ext uri="{FF2B5EF4-FFF2-40B4-BE49-F238E27FC236}">
                  <a16:creationId xmlns:a16="http://schemas.microsoft.com/office/drawing/2014/main" id="{D3404C5C-CF31-4062-916A-833B65389924}"/>
                </a:ext>
              </a:extLst>
            </p:cNvPr>
            <p:cNvSpPr>
              <a:spLocks noEditPoints="1"/>
            </p:cNvSpPr>
            <p:nvPr/>
          </p:nvSpPr>
          <p:spPr bwMode="auto">
            <a:xfrm>
              <a:off x="1039812" y="3522663"/>
              <a:ext cx="157162" cy="150812"/>
            </a:xfrm>
            <a:custGeom>
              <a:avLst/>
              <a:gdLst>
                <a:gd name="T0" fmla="*/ 704 w 736"/>
                <a:gd name="T1" fmla="*/ 250 h 709"/>
                <a:gd name="T2" fmla="*/ 496 w 736"/>
                <a:gd name="T3" fmla="*/ 218 h 709"/>
                <a:gd name="T4" fmla="*/ 392 w 736"/>
                <a:gd name="T5" fmla="*/ 24 h 709"/>
                <a:gd name="T6" fmla="*/ 336 w 736"/>
                <a:gd name="T7" fmla="*/ 24 h 709"/>
                <a:gd name="T8" fmla="*/ 240 w 736"/>
                <a:gd name="T9" fmla="*/ 218 h 709"/>
                <a:gd name="T10" fmla="*/ 24 w 736"/>
                <a:gd name="T11" fmla="*/ 242 h 709"/>
                <a:gd name="T12" fmla="*/ 0 w 736"/>
                <a:gd name="T13" fmla="*/ 266 h 709"/>
                <a:gd name="T14" fmla="*/ 8 w 736"/>
                <a:gd name="T15" fmla="*/ 290 h 709"/>
                <a:gd name="T16" fmla="*/ 168 w 736"/>
                <a:gd name="T17" fmla="*/ 451 h 709"/>
                <a:gd name="T18" fmla="*/ 128 w 736"/>
                <a:gd name="T19" fmla="*/ 661 h 709"/>
                <a:gd name="T20" fmla="*/ 144 w 736"/>
                <a:gd name="T21" fmla="*/ 693 h 709"/>
                <a:gd name="T22" fmla="*/ 176 w 736"/>
                <a:gd name="T23" fmla="*/ 701 h 709"/>
                <a:gd name="T24" fmla="*/ 360 w 736"/>
                <a:gd name="T25" fmla="*/ 597 h 709"/>
                <a:gd name="T26" fmla="*/ 552 w 736"/>
                <a:gd name="T27" fmla="*/ 709 h 709"/>
                <a:gd name="T28" fmla="*/ 568 w 736"/>
                <a:gd name="T29" fmla="*/ 709 h 709"/>
                <a:gd name="T30" fmla="*/ 584 w 736"/>
                <a:gd name="T31" fmla="*/ 709 h 709"/>
                <a:gd name="T32" fmla="*/ 600 w 736"/>
                <a:gd name="T33" fmla="*/ 677 h 709"/>
                <a:gd name="T34" fmla="*/ 568 w 736"/>
                <a:gd name="T35" fmla="*/ 451 h 709"/>
                <a:gd name="T36" fmla="*/ 720 w 736"/>
                <a:gd name="T37" fmla="*/ 306 h 709"/>
                <a:gd name="T38" fmla="*/ 728 w 736"/>
                <a:gd name="T39" fmla="*/ 274 h 709"/>
                <a:gd name="T40" fmla="*/ 704 w 736"/>
                <a:gd name="T41" fmla="*/ 250 h 709"/>
                <a:gd name="T42" fmla="*/ 512 w 736"/>
                <a:gd name="T43" fmla="*/ 419 h 709"/>
                <a:gd name="T44" fmla="*/ 504 w 736"/>
                <a:gd name="T45" fmla="*/ 443 h 709"/>
                <a:gd name="T46" fmla="*/ 528 w 736"/>
                <a:gd name="T47" fmla="*/ 621 h 709"/>
                <a:gd name="T48" fmla="*/ 384 w 736"/>
                <a:gd name="T49" fmla="*/ 532 h 709"/>
                <a:gd name="T50" fmla="*/ 360 w 736"/>
                <a:gd name="T51" fmla="*/ 532 h 709"/>
                <a:gd name="T52" fmla="*/ 352 w 736"/>
                <a:gd name="T53" fmla="*/ 532 h 709"/>
                <a:gd name="T54" fmla="*/ 208 w 736"/>
                <a:gd name="T55" fmla="*/ 613 h 709"/>
                <a:gd name="T56" fmla="*/ 232 w 736"/>
                <a:gd name="T57" fmla="*/ 443 h 709"/>
                <a:gd name="T58" fmla="*/ 224 w 736"/>
                <a:gd name="T59" fmla="*/ 419 h 709"/>
                <a:gd name="T60" fmla="*/ 104 w 736"/>
                <a:gd name="T61" fmla="*/ 298 h 709"/>
                <a:gd name="T62" fmla="*/ 264 w 736"/>
                <a:gd name="T63" fmla="*/ 282 h 709"/>
                <a:gd name="T64" fmla="*/ 288 w 736"/>
                <a:gd name="T65" fmla="*/ 266 h 709"/>
                <a:gd name="T66" fmla="*/ 360 w 736"/>
                <a:gd name="T67" fmla="*/ 105 h 709"/>
                <a:gd name="T68" fmla="*/ 440 w 736"/>
                <a:gd name="T69" fmla="*/ 266 h 709"/>
                <a:gd name="T70" fmla="*/ 464 w 736"/>
                <a:gd name="T71" fmla="*/ 282 h 709"/>
                <a:gd name="T72" fmla="*/ 632 w 736"/>
                <a:gd name="T73" fmla="*/ 306 h 709"/>
                <a:gd name="T74" fmla="*/ 512 w 736"/>
                <a:gd name="T75" fmla="*/ 41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6" h="709">
                  <a:moveTo>
                    <a:pt x="704" y="250"/>
                  </a:moveTo>
                  <a:cubicBezTo>
                    <a:pt x="704" y="250"/>
                    <a:pt x="704" y="250"/>
                    <a:pt x="496" y="218"/>
                  </a:cubicBezTo>
                  <a:cubicBezTo>
                    <a:pt x="496" y="218"/>
                    <a:pt x="496" y="218"/>
                    <a:pt x="392" y="24"/>
                  </a:cubicBezTo>
                  <a:cubicBezTo>
                    <a:pt x="384" y="0"/>
                    <a:pt x="352" y="0"/>
                    <a:pt x="336" y="24"/>
                  </a:cubicBezTo>
                  <a:cubicBezTo>
                    <a:pt x="336" y="24"/>
                    <a:pt x="336" y="24"/>
                    <a:pt x="240" y="218"/>
                  </a:cubicBezTo>
                  <a:cubicBezTo>
                    <a:pt x="240" y="218"/>
                    <a:pt x="240" y="218"/>
                    <a:pt x="24" y="242"/>
                  </a:cubicBezTo>
                  <a:cubicBezTo>
                    <a:pt x="16" y="242"/>
                    <a:pt x="8" y="250"/>
                    <a:pt x="0" y="266"/>
                  </a:cubicBezTo>
                  <a:cubicBezTo>
                    <a:pt x="0" y="274"/>
                    <a:pt x="0" y="290"/>
                    <a:pt x="8" y="290"/>
                  </a:cubicBezTo>
                  <a:cubicBezTo>
                    <a:pt x="8" y="290"/>
                    <a:pt x="8" y="290"/>
                    <a:pt x="168" y="451"/>
                  </a:cubicBezTo>
                  <a:cubicBezTo>
                    <a:pt x="168" y="451"/>
                    <a:pt x="168" y="451"/>
                    <a:pt x="128" y="661"/>
                  </a:cubicBezTo>
                  <a:cubicBezTo>
                    <a:pt x="128" y="677"/>
                    <a:pt x="136" y="685"/>
                    <a:pt x="144" y="693"/>
                  </a:cubicBezTo>
                  <a:cubicBezTo>
                    <a:pt x="160" y="701"/>
                    <a:pt x="168" y="701"/>
                    <a:pt x="176" y="701"/>
                  </a:cubicBezTo>
                  <a:cubicBezTo>
                    <a:pt x="176" y="701"/>
                    <a:pt x="176" y="701"/>
                    <a:pt x="360" y="597"/>
                  </a:cubicBezTo>
                  <a:cubicBezTo>
                    <a:pt x="360" y="597"/>
                    <a:pt x="360" y="597"/>
                    <a:pt x="552" y="709"/>
                  </a:cubicBezTo>
                  <a:cubicBezTo>
                    <a:pt x="560" y="709"/>
                    <a:pt x="560" y="709"/>
                    <a:pt x="568" y="709"/>
                  </a:cubicBezTo>
                  <a:cubicBezTo>
                    <a:pt x="576" y="709"/>
                    <a:pt x="584" y="709"/>
                    <a:pt x="584" y="709"/>
                  </a:cubicBezTo>
                  <a:cubicBezTo>
                    <a:pt x="600" y="701"/>
                    <a:pt x="600" y="685"/>
                    <a:pt x="600" y="677"/>
                  </a:cubicBezTo>
                  <a:cubicBezTo>
                    <a:pt x="600" y="677"/>
                    <a:pt x="600" y="677"/>
                    <a:pt x="568" y="451"/>
                  </a:cubicBezTo>
                  <a:cubicBezTo>
                    <a:pt x="568" y="451"/>
                    <a:pt x="568" y="451"/>
                    <a:pt x="720" y="306"/>
                  </a:cubicBezTo>
                  <a:cubicBezTo>
                    <a:pt x="728" y="298"/>
                    <a:pt x="736" y="290"/>
                    <a:pt x="728" y="274"/>
                  </a:cubicBezTo>
                  <a:cubicBezTo>
                    <a:pt x="728" y="266"/>
                    <a:pt x="712" y="250"/>
                    <a:pt x="704" y="250"/>
                  </a:cubicBezTo>
                  <a:close/>
                  <a:moveTo>
                    <a:pt x="512" y="419"/>
                  </a:moveTo>
                  <a:cubicBezTo>
                    <a:pt x="504" y="419"/>
                    <a:pt x="504" y="435"/>
                    <a:pt x="504" y="443"/>
                  </a:cubicBezTo>
                  <a:cubicBezTo>
                    <a:pt x="504" y="443"/>
                    <a:pt x="504" y="443"/>
                    <a:pt x="528" y="621"/>
                  </a:cubicBezTo>
                  <a:cubicBezTo>
                    <a:pt x="528" y="621"/>
                    <a:pt x="528" y="621"/>
                    <a:pt x="384" y="532"/>
                  </a:cubicBezTo>
                  <a:cubicBezTo>
                    <a:pt x="376" y="532"/>
                    <a:pt x="376" y="532"/>
                    <a:pt x="360" y="532"/>
                  </a:cubicBezTo>
                  <a:cubicBezTo>
                    <a:pt x="352" y="532"/>
                    <a:pt x="352" y="532"/>
                    <a:pt x="352" y="532"/>
                  </a:cubicBezTo>
                  <a:cubicBezTo>
                    <a:pt x="352" y="532"/>
                    <a:pt x="352" y="532"/>
                    <a:pt x="208" y="613"/>
                  </a:cubicBezTo>
                  <a:cubicBezTo>
                    <a:pt x="208" y="613"/>
                    <a:pt x="208" y="613"/>
                    <a:pt x="232" y="443"/>
                  </a:cubicBezTo>
                  <a:cubicBezTo>
                    <a:pt x="232" y="435"/>
                    <a:pt x="224" y="419"/>
                    <a:pt x="224" y="419"/>
                  </a:cubicBezTo>
                  <a:cubicBezTo>
                    <a:pt x="224" y="419"/>
                    <a:pt x="224" y="419"/>
                    <a:pt x="104" y="298"/>
                  </a:cubicBezTo>
                  <a:cubicBezTo>
                    <a:pt x="104" y="298"/>
                    <a:pt x="104" y="298"/>
                    <a:pt x="264" y="282"/>
                  </a:cubicBezTo>
                  <a:cubicBezTo>
                    <a:pt x="272" y="282"/>
                    <a:pt x="280" y="274"/>
                    <a:pt x="288" y="266"/>
                  </a:cubicBezTo>
                  <a:cubicBezTo>
                    <a:pt x="288" y="266"/>
                    <a:pt x="288" y="266"/>
                    <a:pt x="360" y="105"/>
                  </a:cubicBezTo>
                  <a:cubicBezTo>
                    <a:pt x="360" y="105"/>
                    <a:pt x="360" y="105"/>
                    <a:pt x="440" y="266"/>
                  </a:cubicBezTo>
                  <a:cubicBezTo>
                    <a:pt x="448" y="274"/>
                    <a:pt x="456" y="282"/>
                    <a:pt x="464" y="282"/>
                  </a:cubicBezTo>
                  <a:cubicBezTo>
                    <a:pt x="464" y="282"/>
                    <a:pt x="464" y="282"/>
                    <a:pt x="632" y="306"/>
                  </a:cubicBezTo>
                  <a:cubicBezTo>
                    <a:pt x="632" y="306"/>
                    <a:pt x="632" y="306"/>
                    <a:pt x="512" y="419"/>
                  </a:cubicBez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grpSp>
        <p:nvGrpSpPr>
          <p:cNvPr id="54" name="Group 53">
            <a:extLst>
              <a:ext uri="{FF2B5EF4-FFF2-40B4-BE49-F238E27FC236}">
                <a16:creationId xmlns:a16="http://schemas.microsoft.com/office/drawing/2014/main" id="{023C7B2A-FE14-42BC-B060-2617010574FF}"/>
              </a:ext>
            </a:extLst>
          </p:cNvPr>
          <p:cNvGrpSpPr>
            <a:grpSpLocks noChangeAspect="1"/>
          </p:cNvGrpSpPr>
          <p:nvPr/>
        </p:nvGrpSpPr>
        <p:grpSpPr>
          <a:xfrm>
            <a:off x="2455474" y="3454136"/>
            <a:ext cx="142925" cy="142925"/>
            <a:chOff x="982662" y="3463925"/>
            <a:chExt cx="269875" cy="269875"/>
          </a:xfrm>
        </p:grpSpPr>
        <p:sp>
          <p:nvSpPr>
            <p:cNvPr id="55" name="Oval 14">
              <a:extLst>
                <a:ext uri="{FF2B5EF4-FFF2-40B4-BE49-F238E27FC236}">
                  <a16:creationId xmlns:a16="http://schemas.microsoft.com/office/drawing/2014/main" id="{B9FF7B3D-A287-45A0-9BF0-31D98304B268}"/>
                </a:ext>
              </a:extLst>
            </p:cNvPr>
            <p:cNvSpPr>
              <a:spLocks noChangeArrowheads="1"/>
            </p:cNvSpPr>
            <p:nvPr/>
          </p:nvSpPr>
          <p:spPr bwMode="auto">
            <a:xfrm>
              <a:off x="982662" y="3463925"/>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56" name="Freeform 15">
              <a:extLst>
                <a:ext uri="{FF2B5EF4-FFF2-40B4-BE49-F238E27FC236}">
                  <a16:creationId xmlns:a16="http://schemas.microsoft.com/office/drawing/2014/main" id="{2DA1669D-FD03-4811-99B9-3352C6B74624}"/>
                </a:ext>
              </a:extLst>
            </p:cNvPr>
            <p:cNvSpPr>
              <a:spLocks noEditPoints="1"/>
            </p:cNvSpPr>
            <p:nvPr/>
          </p:nvSpPr>
          <p:spPr bwMode="auto">
            <a:xfrm>
              <a:off x="1039812" y="3522663"/>
              <a:ext cx="157162" cy="150812"/>
            </a:xfrm>
            <a:custGeom>
              <a:avLst/>
              <a:gdLst>
                <a:gd name="T0" fmla="*/ 704 w 736"/>
                <a:gd name="T1" fmla="*/ 250 h 709"/>
                <a:gd name="T2" fmla="*/ 496 w 736"/>
                <a:gd name="T3" fmla="*/ 218 h 709"/>
                <a:gd name="T4" fmla="*/ 392 w 736"/>
                <a:gd name="T5" fmla="*/ 24 h 709"/>
                <a:gd name="T6" fmla="*/ 336 w 736"/>
                <a:gd name="T7" fmla="*/ 24 h 709"/>
                <a:gd name="T8" fmla="*/ 240 w 736"/>
                <a:gd name="T9" fmla="*/ 218 h 709"/>
                <a:gd name="T10" fmla="*/ 24 w 736"/>
                <a:gd name="T11" fmla="*/ 242 h 709"/>
                <a:gd name="T12" fmla="*/ 0 w 736"/>
                <a:gd name="T13" fmla="*/ 266 h 709"/>
                <a:gd name="T14" fmla="*/ 8 w 736"/>
                <a:gd name="T15" fmla="*/ 290 h 709"/>
                <a:gd name="T16" fmla="*/ 168 w 736"/>
                <a:gd name="T17" fmla="*/ 451 h 709"/>
                <a:gd name="T18" fmla="*/ 128 w 736"/>
                <a:gd name="T19" fmla="*/ 661 h 709"/>
                <a:gd name="T20" fmla="*/ 144 w 736"/>
                <a:gd name="T21" fmla="*/ 693 h 709"/>
                <a:gd name="T22" fmla="*/ 176 w 736"/>
                <a:gd name="T23" fmla="*/ 701 h 709"/>
                <a:gd name="T24" fmla="*/ 360 w 736"/>
                <a:gd name="T25" fmla="*/ 597 h 709"/>
                <a:gd name="T26" fmla="*/ 552 w 736"/>
                <a:gd name="T27" fmla="*/ 709 h 709"/>
                <a:gd name="T28" fmla="*/ 568 w 736"/>
                <a:gd name="T29" fmla="*/ 709 h 709"/>
                <a:gd name="T30" fmla="*/ 584 w 736"/>
                <a:gd name="T31" fmla="*/ 709 h 709"/>
                <a:gd name="T32" fmla="*/ 600 w 736"/>
                <a:gd name="T33" fmla="*/ 677 h 709"/>
                <a:gd name="T34" fmla="*/ 568 w 736"/>
                <a:gd name="T35" fmla="*/ 451 h 709"/>
                <a:gd name="T36" fmla="*/ 720 w 736"/>
                <a:gd name="T37" fmla="*/ 306 h 709"/>
                <a:gd name="T38" fmla="*/ 728 w 736"/>
                <a:gd name="T39" fmla="*/ 274 h 709"/>
                <a:gd name="T40" fmla="*/ 704 w 736"/>
                <a:gd name="T41" fmla="*/ 250 h 709"/>
                <a:gd name="T42" fmla="*/ 512 w 736"/>
                <a:gd name="T43" fmla="*/ 419 h 709"/>
                <a:gd name="T44" fmla="*/ 504 w 736"/>
                <a:gd name="T45" fmla="*/ 443 h 709"/>
                <a:gd name="T46" fmla="*/ 528 w 736"/>
                <a:gd name="T47" fmla="*/ 621 h 709"/>
                <a:gd name="T48" fmla="*/ 384 w 736"/>
                <a:gd name="T49" fmla="*/ 532 h 709"/>
                <a:gd name="T50" fmla="*/ 360 w 736"/>
                <a:gd name="T51" fmla="*/ 532 h 709"/>
                <a:gd name="T52" fmla="*/ 352 w 736"/>
                <a:gd name="T53" fmla="*/ 532 h 709"/>
                <a:gd name="T54" fmla="*/ 208 w 736"/>
                <a:gd name="T55" fmla="*/ 613 h 709"/>
                <a:gd name="T56" fmla="*/ 232 w 736"/>
                <a:gd name="T57" fmla="*/ 443 h 709"/>
                <a:gd name="T58" fmla="*/ 224 w 736"/>
                <a:gd name="T59" fmla="*/ 419 h 709"/>
                <a:gd name="T60" fmla="*/ 104 w 736"/>
                <a:gd name="T61" fmla="*/ 298 h 709"/>
                <a:gd name="T62" fmla="*/ 264 w 736"/>
                <a:gd name="T63" fmla="*/ 282 h 709"/>
                <a:gd name="T64" fmla="*/ 288 w 736"/>
                <a:gd name="T65" fmla="*/ 266 h 709"/>
                <a:gd name="T66" fmla="*/ 360 w 736"/>
                <a:gd name="T67" fmla="*/ 105 h 709"/>
                <a:gd name="T68" fmla="*/ 440 w 736"/>
                <a:gd name="T69" fmla="*/ 266 h 709"/>
                <a:gd name="T70" fmla="*/ 464 w 736"/>
                <a:gd name="T71" fmla="*/ 282 h 709"/>
                <a:gd name="T72" fmla="*/ 632 w 736"/>
                <a:gd name="T73" fmla="*/ 306 h 709"/>
                <a:gd name="T74" fmla="*/ 512 w 736"/>
                <a:gd name="T75" fmla="*/ 41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6" h="709">
                  <a:moveTo>
                    <a:pt x="704" y="250"/>
                  </a:moveTo>
                  <a:cubicBezTo>
                    <a:pt x="704" y="250"/>
                    <a:pt x="704" y="250"/>
                    <a:pt x="496" y="218"/>
                  </a:cubicBezTo>
                  <a:cubicBezTo>
                    <a:pt x="496" y="218"/>
                    <a:pt x="496" y="218"/>
                    <a:pt x="392" y="24"/>
                  </a:cubicBezTo>
                  <a:cubicBezTo>
                    <a:pt x="384" y="0"/>
                    <a:pt x="352" y="0"/>
                    <a:pt x="336" y="24"/>
                  </a:cubicBezTo>
                  <a:cubicBezTo>
                    <a:pt x="336" y="24"/>
                    <a:pt x="336" y="24"/>
                    <a:pt x="240" y="218"/>
                  </a:cubicBezTo>
                  <a:cubicBezTo>
                    <a:pt x="240" y="218"/>
                    <a:pt x="240" y="218"/>
                    <a:pt x="24" y="242"/>
                  </a:cubicBezTo>
                  <a:cubicBezTo>
                    <a:pt x="16" y="242"/>
                    <a:pt x="8" y="250"/>
                    <a:pt x="0" y="266"/>
                  </a:cubicBezTo>
                  <a:cubicBezTo>
                    <a:pt x="0" y="274"/>
                    <a:pt x="0" y="290"/>
                    <a:pt x="8" y="290"/>
                  </a:cubicBezTo>
                  <a:cubicBezTo>
                    <a:pt x="8" y="290"/>
                    <a:pt x="8" y="290"/>
                    <a:pt x="168" y="451"/>
                  </a:cubicBezTo>
                  <a:cubicBezTo>
                    <a:pt x="168" y="451"/>
                    <a:pt x="168" y="451"/>
                    <a:pt x="128" y="661"/>
                  </a:cubicBezTo>
                  <a:cubicBezTo>
                    <a:pt x="128" y="677"/>
                    <a:pt x="136" y="685"/>
                    <a:pt x="144" y="693"/>
                  </a:cubicBezTo>
                  <a:cubicBezTo>
                    <a:pt x="160" y="701"/>
                    <a:pt x="168" y="701"/>
                    <a:pt x="176" y="701"/>
                  </a:cubicBezTo>
                  <a:cubicBezTo>
                    <a:pt x="176" y="701"/>
                    <a:pt x="176" y="701"/>
                    <a:pt x="360" y="597"/>
                  </a:cubicBezTo>
                  <a:cubicBezTo>
                    <a:pt x="360" y="597"/>
                    <a:pt x="360" y="597"/>
                    <a:pt x="552" y="709"/>
                  </a:cubicBezTo>
                  <a:cubicBezTo>
                    <a:pt x="560" y="709"/>
                    <a:pt x="560" y="709"/>
                    <a:pt x="568" y="709"/>
                  </a:cubicBezTo>
                  <a:cubicBezTo>
                    <a:pt x="576" y="709"/>
                    <a:pt x="584" y="709"/>
                    <a:pt x="584" y="709"/>
                  </a:cubicBezTo>
                  <a:cubicBezTo>
                    <a:pt x="600" y="701"/>
                    <a:pt x="600" y="685"/>
                    <a:pt x="600" y="677"/>
                  </a:cubicBezTo>
                  <a:cubicBezTo>
                    <a:pt x="600" y="677"/>
                    <a:pt x="600" y="677"/>
                    <a:pt x="568" y="451"/>
                  </a:cubicBezTo>
                  <a:cubicBezTo>
                    <a:pt x="568" y="451"/>
                    <a:pt x="568" y="451"/>
                    <a:pt x="720" y="306"/>
                  </a:cubicBezTo>
                  <a:cubicBezTo>
                    <a:pt x="728" y="298"/>
                    <a:pt x="736" y="290"/>
                    <a:pt x="728" y="274"/>
                  </a:cubicBezTo>
                  <a:cubicBezTo>
                    <a:pt x="728" y="266"/>
                    <a:pt x="712" y="250"/>
                    <a:pt x="704" y="250"/>
                  </a:cubicBezTo>
                  <a:close/>
                  <a:moveTo>
                    <a:pt x="512" y="419"/>
                  </a:moveTo>
                  <a:cubicBezTo>
                    <a:pt x="504" y="419"/>
                    <a:pt x="504" y="435"/>
                    <a:pt x="504" y="443"/>
                  </a:cubicBezTo>
                  <a:cubicBezTo>
                    <a:pt x="504" y="443"/>
                    <a:pt x="504" y="443"/>
                    <a:pt x="528" y="621"/>
                  </a:cubicBezTo>
                  <a:cubicBezTo>
                    <a:pt x="528" y="621"/>
                    <a:pt x="528" y="621"/>
                    <a:pt x="384" y="532"/>
                  </a:cubicBezTo>
                  <a:cubicBezTo>
                    <a:pt x="376" y="532"/>
                    <a:pt x="376" y="532"/>
                    <a:pt x="360" y="532"/>
                  </a:cubicBezTo>
                  <a:cubicBezTo>
                    <a:pt x="352" y="532"/>
                    <a:pt x="352" y="532"/>
                    <a:pt x="352" y="532"/>
                  </a:cubicBezTo>
                  <a:cubicBezTo>
                    <a:pt x="352" y="532"/>
                    <a:pt x="352" y="532"/>
                    <a:pt x="208" y="613"/>
                  </a:cubicBezTo>
                  <a:cubicBezTo>
                    <a:pt x="208" y="613"/>
                    <a:pt x="208" y="613"/>
                    <a:pt x="232" y="443"/>
                  </a:cubicBezTo>
                  <a:cubicBezTo>
                    <a:pt x="232" y="435"/>
                    <a:pt x="224" y="419"/>
                    <a:pt x="224" y="419"/>
                  </a:cubicBezTo>
                  <a:cubicBezTo>
                    <a:pt x="224" y="419"/>
                    <a:pt x="224" y="419"/>
                    <a:pt x="104" y="298"/>
                  </a:cubicBezTo>
                  <a:cubicBezTo>
                    <a:pt x="104" y="298"/>
                    <a:pt x="104" y="298"/>
                    <a:pt x="264" y="282"/>
                  </a:cubicBezTo>
                  <a:cubicBezTo>
                    <a:pt x="272" y="282"/>
                    <a:pt x="280" y="274"/>
                    <a:pt x="288" y="266"/>
                  </a:cubicBezTo>
                  <a:cubicBezTo>
                    <a:pt x="288" y="266"/>
                    <a:pt x="288" y="266"/>
                    <a:pt x="360" y="105"/>
                  </a:cubicBezTo>
                  <a:cubicBezTo>
                    <a:pt x="360" y="105"/>
                    <a:pt x="360" y="105"/>
                    <a:pt x="440" y="266"/>
                  </a:cubicBezTo>
                  <a:cubicBezTo>
                    <a:pt x="448" y="274"/>
                    <a:pt x="456" y="282"/>
                    <a:pt x="464" y="282"/>
                  </a:cubicBezTo>
                  <a:cubicBezTo>
                    <a:pt x="464" y="282"/>
                    <a:pt x="464" y="282"/>
                    <a:pt x="632" y="306"/>
                  </a:cubicBezTo>
                  <a:cubicBezTo>
                    <a:pt x="632" y="306"/>
                    <a:pt x="632" y="306"/>
                    <a:pt x="512" y="419"/>
                  </a:cubicBez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grpSp>
        <p:nvGrpSpPr>
          <p:cNvPr id="57" name="Group 56">
            <a:extLst>
              <a:ext uri="{FF2B5EF4-FFF2-40B4-BE49-F238E27FC236}">
                <a16:creationId xmlns:a16="http://schemas.microsoft.com/office/drawing/2014/main" id="{5FA74F3C-87E5-47D6-AF70-FBA1E42AAD35}"/>
              </a:ext>
            </a:extLst>
          </p:cNvPr>
          <p:cNvGrpSpPr>
            <a:grpSpLocks noChangeAspect="1"/>
          </p:cNvGrpSpPr>
          <p:nvPr/>
        </p:nvGrpSpPr>
        <p:grpSpPr>
          <a:xfrm>
            <a:off x="4633418" y="1885651"/>
            <a:ext cx="142925" cy="142925"/>
            <a:chOff x="982662" y="3463925"/>
            <a:chExt cx="269875" cy="269875"/>
          </a:xfrm>
        </p:grpSpPr>
        <p:sp>
          <p:nvSpPr>
            <p:cNvPr id="58" name="Oval 14">
              <a:extLst>
                <a:ext uri="{FF2B5EF4-FFF2-40B4-BE49-F238E27FC236}">
                  <a16:creationId xmlns:a16="http://schemas.microsoft.com/office/drawing/2014/main" id="{E2C80F6C-403B-4C81-BFAE-762CC3D43DEC}"/>
                </a:ext>
              </a:extLst>
            </p:cNvPr>
            <p:cNvSpPr>
              <a:spLocks noChangeArrowheads="1"/>
            </p:cNvSpPr>
            <p:nvPr/>
          </p:nvSpPr>
          <p:spPr bwMode="auto">
            <a:xfrm>
              <a:off x="982662" y="3463925"/>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59" name="Freeform 15">
              <a:extLst>
                <a:ext uri="{FF2B5EF4-FFF2-40B4-BE49-F238E27FC236}">
                  <a16:creationId xmlns:a16="http://schemas.microsoft.com/office/drawing/2014/main" id="{1AE62C02-4854-4DE3-9158-0E5170823CEC}"/>
                </a:ext>
              </a:extLst>
            </p:cNvPr>
            <p:cNvSpPr>
              <a:spLocks noEditPoints="1"/>
            </p:cNvSpPr>
            <p:nvPr/>
          </p:nvSpPr>
          <p:spPr bwMode="auto">
            <a:xfrm>
              <a:off x="1039812" y="3522663"/>
              <a:ext cx="157162" cy="150812"/>
            </a:xfrm>
            <a:custGeom>
              <a:avLst/>
              <a:gdLst>
                <a:gd name="T0" fmla="*/ 704 w 736"/>
                <a:gd name="T1" fmla="*/ 250 h 709"/>
                <a:gd name="T2" fmla="*/ 496 w 736"/>
                <a:gd name="T3" fmla="*/ 218 h 709"/>
                <a:gd name="T4" fmla="*/ 392 w 736"/>
                <a:gd name="T5" fmla="*/ 24 h 709"/>
                <a:gd name="T6" fmla="*/ 336 w 736"/>
                <a:gd name="T7" fmla="*/ 24 h 709"/>
                <a:gd name="T8" fmla="*/ 240 w 736"/>
                <a:gd name="T9" fmla="*/ 218 h 709"/>
                <a:gd name="T10" fmla="*/ 24 w 736"/>
                <a:gd name="T11" fmla="*/ 242 h 709"/>
                <a:gd name="T12" fmla="*/ 0 w 736"/>
                <a:gd name="T13" fmla="*/ 266 h 709"/>
                <a:gd name="T14" fmla="*/ 8 w 736"/>
                <a:gd name="T15" fmla="*/ 290 h 709"/>
                <a:gd name="T16" fmla="*/ 168 w 736"/>
                <a:gd name="T17" fmla="*/ 451 h 709"/>
                <a:gd name="T18" fmla="*/ 128 w 736"/>
                <a:gd name="T19" fmla="*/ 661 h 709"/>
                <a:gd name="T20" fmla="*/ 144 w 736"/>
                <a:gd name="T21" fmla="*/ 693 h 709"/>
                <a:gd name="T22" fmla="*/ 176 w 736"/>
                <a:gd name="T23" fmla="*/ 701 h 709"/>
                <a:gd name="T24" fmla="*/ 360 w 736"/>
                <a:gd name="T25" fmla="*/ 597 h 709"/>
                <a:gd name="T26" fmla="*/ 552 w 736"/>
                <a:gd name="T27" fmla="*/ 709 h 709"/>
                <a:gd name="T28" fmla="*/ 568 w 736"/>
                <a:gd name="T29" fmla="*/ 709 h 709"/>
                <a:gd name="T30" fmla="*/ 584 w 736"/>
                <a:gd name="T31" fmla="*/ 709 h 709"/>
                <a:gd name="T32" fmla="*/ 600 w 736"/>
                <a:gd name="T33" fmla="*/ 677 h 709"/>
                <a:gd name="T34" fmla="*/ 568 w 736"/>
                <a:gd name="T35" fmla="*/ 451 h 709"/>
                <a:gd name="T36" fmla="*/ 720 w 736"/>
                <a:gd name="T37" fmla="*/ 306 h 709"/>
                <a:gd name="T38" fmla="*/ 728 w 736"/>
                <a:gd name="T39" fmla="*/ 274 h 709"/>
                <a:gd name="T40" fmla="*/ 704 w 736"/>
                <a:gd name="T41" fmla="*/ 250 h 709"/>
                <a:gd name="T42" fmla="*/ 512 w 736"/>
                <a:gd name="T43" fmla="*/ 419 h 709"/>
                <a:gd name="T44" fmla="*/ 504 w 736"/>
                <a:gd name="T45" fmla="*/ 443 h 709"/>
                <a:gd name="T46" fmla="*/ 528 w 736"/>
                <a:gd name="T47" fmla="*/ 621 h 709"/>
                <a:gd name="T48" fmla="*/ 384 w 736"/>
                <a:gd name="T49" fmla="*/ 532 h 709"/>
                <a:gd name="T50" fmla="*/ 360 w 736"/>
                <a:gd name="T51" fmla="*/ 532 h 709"/>
                <a:gd name="T52" fmla="*/ 352 w 736"/>
                <a:gd name="T53" fmla="*/ 532 h 709"/>
                <a:gd name="T54" fmla="*/ 208 w 736"/>
                <a:gd name="T55" fmla="*/ 613 h 709"/>
                <a:gd name="T56" fmla="*/ 232 w 736"/>
                <a:gd name="T57" fmla="*/ 443 h 709"/>
                <a:gd name="T58" fmla="*/ 224 w 736"/>
                <a:gd name="T59" fmla="*/ 419 h 709"/>
                <a:gd name="T60" fmla="*/ 104 w 736"/>
                <a:gd name="T61" fmla="*/ 298 h 709"/>
                <a:gd name="T62" fmla="*/ 264 w 736"/>
                <a:gd name="T63" fmla="*/ 282 h 709"/>
                <a:gd name="T64" fmla="*/ 288 w 736"/>
                <a:gd name="T65" fmla="*/ 266 h 709"/>
                <a:gd name="T66" fmla="*/ 360 w 736"/>
                <a:gd name="T67" fmla="*/ 105 h 709"/>
                <a:gd name="T68" fmla="*/ 440 w 736"/>
                <a:gd name="T69" fmla="*/ 266 h 709"/>
                <a:gd name="T70" fmla="*/ 464 w 736"/>
                <a:gd name="T71" fmla="*/ 282 h 709"/>
                <a:gd name="T72" fmla="*/ 632 w 736"/>
                <a:gd name="T73" fmla="*/ 306 h 709"/>
                <a:gd name="T74" fmla="*/ 512 w 736"/>
                <a:gd name="T75" fmla="*/ 41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6" h="709">
                  <a:moveTo>
                    <a:pt x="704" y="250"/>
                  </a:moveTo>
                  <a:cubicBezTo>
                    <a:pt x="704" y="250"/>
                    <a:pt x="704" y="250"/>
                    <a:pt x="496" y="218"/>
                  </a:cubicBezTo>
                  <a:cubicBezTo>
                    <a:pt x="496" y="218"/>
                    <a:pt x="496" y="218"/>
                    <a:pt x="392" y="24"/>
                  </a:cubicBezTo>
                  <a:cubicBezTo>
                    <a:pt x="384" y="0"/>
                    <a:pt x="352" y="0"/>
                    <a:pt x="336" y="24"/>
                  </a:cubicBezTo>
                  <a:cubicBezTo>
                    <a:pt x="336" y="24"/>
                    <a:pt x="336" y="24"/>
                    <a:pt x="240" y="218"/>
                  </a:cubicBezTo>
                  <a:cubicBezTo>
                    <a:pt x="240" y="218"/>
                    <a:pt x="240" y="218"/>
                    <a:pt x="24" y="242"/>
                  </a:cubicBezTo>
                  <a:cubicBezTo>
                    <a:pt x="16" y="242"/>
                    <a:pt x="8" y="250"/>
                    <a:pt x="0" y="266"/>
                  </a:cubicBezTo>
                  <a:cubicBezTo>
                    <a:pt x="0" y="274"/>
                    <a:pt x="0" y="290"/>
                    <a:pt x="8" y="290"/>
                  </a:cubicBezTo>
                  <a:cubicBezTo>
                    <a:pt x="8" y="290"/>
                    <a:pt x="8" y="290"/>
                    <a:pt x="168" y="451"/>
                  </a:cubicBezTo>
                  <a:cubicBezTo>
                    <a:pt x="168" y="451"/>
                    <a:pt x="168" y="451"/>
                    <a:pt x="128" y="661"/>
                  </a:cubicBezTo>
                  <a:cubicBezTo>
                    <a:pt x="128" y="677"/>
                    <a:pt x="136" y="685"/>
                    <a:pt x="144" y="693"/>
                  </a:cubicBezTo>
                  <a:cubicBezTo>
                    <a:pt x="160" y="701"/>
                    <a:pt x="168" y="701"/>
                    <a:pt x="176" y="701"/>
                  </a:cubicBezTo>
                  <a:cubicBezTo>
                    <a:pt x="176" y="701"/>
                    <a:pt x="176" y="701"/>
                    <a:pt x="360" y="597"/>
                  </a:cubicBezTo>
                  <a:cubicBezTo>
                    <a:pt x="360" y="597"/>
                    <a:pt x="360" y="597"/>
                    <a:pt x="552" y="709"/>
                  </a:cubicBezTo>
                  <a:cubicBezTo>
                    <a:pt x="560" y="709"/>
                    <a:pt x="560" y="709"/>
                    <a:pt x="568" y="709"/>
                  </a:cubicBezTo>
                  <a:cubicBezTo>
                    <a:pt x="576" y="709"/>
                    <a:pt x="584" y="709"/>
                    <a:pt x="584" y="709"/>
                  </a:cubicBezTo>
                  <a:cubicBezTo>
                    <a:pt x="600" y="701"/>
                    <a:pt x="600" y="685"/>
                    <a:pt x="600" y="677"/>
                  </a:cubicBezTo>
                  <a:cubicBezTo>
                    <a:pt x="600" y="677"/>
                    <a:pt x="600" y="677"/>
                    <a:pt x="568" y="451"/>
                  </a:cubicBezTo>
                  <a:cubicBezTo>
                    <a:pt x="568" y="451"/>
                    <a:pt x="568" y="451"/>
                    <a:pt x="720" y="306"/>
                  </a:cubicBezTo>
                  <a:cubicBezTo>
                    <a:pt x="728" y="298"/>
                    <a:pt x="736" y="290"/>
                    <a:pt x="728" y="274"/>
                  </a:cubicBezTo>
                  <a:cubicBezTo>
                    <a:pt x="728" y="266"/>
                    <a:pt x="712" y="250"/>
                    <a:pt x="704" y="250"/>
                  </a:cubicBezTo>
                  <a:close/>
                  <a:moveTo>
                    <a:pt x="512" y="419"/>
                  </a:moveTo>
                  <a:cubicBezTo>
                    <a:pt x="504" y="419"/>
                    <a:pt x="504" y="435"/>
                    <a:pt x="504" y="443"/>
                  </a:cubicBezTo>
                  <a:cubicBezTo>
                    <a:pt x="504" y="443"/>
                    <a:pt x="504" y="443"/>
                    <a:pt x="528" y="621"/>
                  </a:cubicBezTo>
                  <a:cubicBezTo>
                    <a:pt x="528" y="621"/>
                    <a:pt x="528" y="621"/>
                    <a:pt x="384" y="532"/>
                  </a:cubicBezTo>
                  <a:cubicBezTo>
                    <a:pt x="376" y="532"/>
                    <a:pt x="376" y="532"/>
                    <a:pt x="360" y="532"/>
                  </a:cubicBezTo>
                  <a:cubicBezTo>
                    <a:pt x="352" y="532"/>
                    <a:pt x="352" y="532"/>
                    <a:pt x="352" y="532"/>
                  </a:cubicBezTo>
                  <a:cubicBezTo>
                    <a:pt x="352" y="532"/>
                    <a:pt x="352" y="532"/>
                    <a:pt x="208" y="613"/>
                  </a:cubicBezTo>
                  <a:cubicBezTo>
                    <a:pt x="208" y="613"/>
                    <a:pt x="208" y="613"/>
                    <a:pt x="232" y="443"/>
                  </a:cubicBezTo>
                  <a:cubicBezTo>
                    <a:pt x="232" y="435"/>
                    <a:pt x="224" y="419"/>
                    <a:pt x="224" y="419"/>
                  </a:cubicBezTo>
                  <a:cubicBezTo>
                    <a:pt x="224" y="419"/>
                    <a:pt x="224" y="419"/>
                    <a:pt x="104" y="298"/>
                  </a:cubicBezTo>
                  <a:cubicBezTo>
                    <a:pt x="104" y="298"/>
                    <a:pt x="104" y="298"/>
                    <a:pt x="264" y="282"/>
                  </a:cubicBezTo>
                  <a:cubicBezTo>
                    <a:pt x="272" y="282"/>
                    <a:pt x="280" y="274"/>
                    <a:pt x="288" y="266"/>
                  </a:cubicBezTo>
                  <a:cubicBezTo>
                    <a:pt x="288" y="266"/>
                    <a:pt x="288" y="266"/>
                    <a:pt x="360" y="105"/>
                  </a:cubicBezTo>
                  <a:cubicBezTo>
                    <a:pt x="360" y="105"/>
                    <a:pt x="360" y="105"/>
                    <a:pt x="440" y="266"/>
                  </a:cubicBezTo>
                  <a:cubicBezTo>
                    <a:pt x="448" y="274"/>
                    <a:pt x="456" y="282"/>
                    <a:pt x="464" y="282"/>
                  </a:cubicBezTo>
                  <a:cubicBezTo>
                    <a:pt x="464" y="282"/>
                    <a:pt x="464" y="282"/>
                    <a:pt x="632" y="306"/>
                  </a:cubicBezTo>
                  <a:cubicBezTo>
                    <a:pt x="632" y="306"/>
                    <a:pt x="632" y="306"/>
                    <a:pt x="512" y="419"/>
                  </a:cubicBez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grpSp>
        <p:nvGrpSpPr>
          <p:cNvPr id="60" name="Group 59">
            <a:extLst>
              <a:ext uri="{FF2B5EF4-FFF2-40B4-BE49-F238E27FC236}">
                <a16:creationId xmlns:a16="http://schemas.microsoft.com/office/drawing/2014/main" id="{B8BEE489-9143-43D0-8C22-2623C09FC920}"/>
              </a:ext>
            </a:extLst>
          </p:cNvPr>
          <p:cNvGrpSpPr>
            <a:grpSpLocks noChangeAspect="1"/>
          </p:cNvGrpSpPr>
          <p:nvPr/>
        </p:nvGrpSpPr>
        <p:grpSpPr>
          <a:xfrm>
            <a:off x="4633418" y="2110086"/>
            <a:ext cx="142925" cy="142925"/>
            <a:chOff x="982662" y="3463925"/>
            <a:chExt cx="269875" cy="269875"/>
          </a:xfrm>
        </p:grpSpPr>
        <p:sp>
          <p:nvSpPr>
            <p:cNvPr id="61" name="Oval 14">
              <a:extLst>
                <a:ext uri="{FF2B5EF4-FFF2-40B4-BE49-F238E27FC236}">
                  <a16:creationId xmlns:a16="http://schemas.microsoft.com/office/drawing/2014/main" id="{A88953BB-0598-4189-9774-16663C1EC3F7}"/>
                </a:ext>
              </a:extLst>
            </p:cNvPr>
            <p:cNvSpPr>
              <a:spLocks noChangeArrowheads="1"/>
            </p:cNvSpPr>
            <p:nvPr/>
          </p:nvSpPr>
          <p:spPr bwMode="auto">
            <a:xfrm>
              <a:off x="982662" y="3463925"/>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62" name="Freeform 15">
              <a:extLst>
                <a:ext uri="{FF2B5EF4-FFF2-40B4-BE49-F238E27FC236}">
                  <a16:creationId xmlns:a16="http://schemas.microsoft.com/office/drawing/2014/main" id="{67E136E7-60E5-47CA-8209-9302A36E5B34}"/>
                </a:ext>
              </a:extLst>
            </p:cNvPr>
            <p:cNvSpPr>
              <a:spLocks noEditPoints="1"/>
            </p:cNvSpPr>
            <p:nvPr/>
          </p:nvSpPr>
          <p:spPr bwMode="auto">
            <a:xfrm>
              <a:off x="1039812" y="3522663"/>
              <a:ext cx="157162" cy="150812"/>
            </a:xfrm>
            <a:custGeom>
              <a:avLst/>
              <a:gdLst>
                <a:gd name="T0" fmla="*/ 704 w 736"/>
                <a:gd name="T1" fmla="*/ 250 h 709"/>
                <a:gd name="T2" fmla="*/ 496 w 736"/>
                <a:gd name="T3" fmla="*/ 218 h 709"/>
                <a:gd name="T4" fmla="*/ 392 w 736"/>
                <a:gd name="T5" fmla="*/ 24 h 709"/>
                <a:gd name="T6" fmla="*/ 336 w 736"/>
                <a:gd name="T7" fmla="*/ 24 h 709"/>
                <a:gd name="T8" fmla="*/ 240 w 736"/>
                <a:gd name="T9" fmla="*/ 218 h 709"/>
                <a:gd name="T10" fmla="*/ 24 w 736"/>
                <a:gd name="T11" fmla="*/ 242 h 709"/>
                <a:gd name="T12" fmla="*/ 0 w 736"/>
                <a:gd name="T13" fmla="*/ 266 h 709"/>
                <a:gd name="T14" fmla="*/ 8 w 736"/>
                <a:gd name="T15" fmla="*/ 290 h 709"/>
                <a:gd name="T16" fmla="*/ 168 w 736"/>
                <a:gd name="T17" fmla="*/ 451 h 709"/>
                <a:gd name="T18" fmla="*/ 128 w 736"/>
                <a:gd name="T19" fmla="*/ 661 h 709"/>
                <a:gd name="T20" fmla="*/ 144 w 736"/>
                <a:gd name="T21" fmla="*/ 693 h 709"/>
                <a:gd name="T22" fmla="*/ 176 w 736"/>
                <a:gd name="T23" fmla="*/ 701 h 709"/>
                <a:gd name="T24" fmla="*/ 360 w 736"/>
                <a:gd name="T25" fmla="*/ 597 h 709"/>
                <a:gd name="T26" fmla="*/ 552 w 736"/>
                <a:gd name="T27" fmla="*/ 709 h 709"/>
                <a:gd name="T28" fmla="*/ 568 w 736"/>
                <a:gd name="T29" fmla="*/ 709 h 709"/>
                <a:gd name="T30" fmla="*/ 584 w 736"/>
                <a:gd name="T31" fmla="*/ 709 h 709"/>
                <a:gd name="T32" fmla="*/ 600 w 736"/>
                <a:gd name="T33" fmla="*/ 677 h 709"/>
                <a:gd name="T34" fmla="*/ 568 w 736"/>
                <a:gd name="T35" fmla="*/ 451 h 709"/>
                <a:gd name="T36" fmla="*/ 720 w 736"/>
                <a:gd name="T37" fmla="*/ 306 h 709"/>
                <a:gd name="T38" fmla="*/ 728 w 736"/>
                <a:gd name="T39" fmla="*/ 274 h 709"/>
                <a:gd name="T40" fmla="*/ 704 w 736"/>
                <a:gd name="T41" fmla="*/ 250 h 709"/>
                <a:gd name="T42" fmla="*/ 512 w 736"/>
                <a:gd name="T43" fmla="*/ 419 h 709"/>
                <a:gd name="T44" fmla="*/ 504 w 736"/>
                <a:gd name="T45" fmla="*/ 443 h 709"/>
                <a:gd name="T46" fmla="*/ 528 w 736"/>
                <a:gd name="T47" fmla="*/ 621 h 709"/>
                <a:gd name="T48" fmla="*/ 384 w 736"/>
                <a:gd name="T49" fmla="*/ 532 h 709"/>
                <a:gd name="T50" fmla="*/ 360 w 736"/>
                <a:gd name="T51" fmla="*/ 532 h 709"/>
                <a:gd name="T52" fmla="*/ 352 w 736"/>
                <a:gd name="T53" fmla="*/ 532 h 709"/>
                <a:gd name="T54" fmla="*/ 208 w 736"/>
                <a:gd name="T55" fmla="*/ 613 h 709"/>
                <a:gd name="T56" fmla="*/ 232 w 736"/>
                <a:gd name="T57" fmla="*/ 443 h 709"/>
                <a:gd name="T58" fmla="*/ 224 w 736"/>
                <a:gd name="T59" fmla="*/ 419 h 709"/>
                <a:gd name="T60" fmla="*/ 104 w 736"/>
                <a:gd name="T61" fmla="*/ 298 h 709"/>
                <a:gd name="T62" fmla="*/ 264 w 736"/>
                <a:gd name="T63" fmla="*/ 282 h 709"/>
                <a:gd name="T64" fmla="*/ 288 w 736"/>
                <a:gd name="T65" fmla="*/ 266 h 709"/>
                <a:gd name="T66" fmla="*/ 360 w 736"/>
                <a:gd name="T67" fmla="*/ 105 h 709"/>
                <a:gd name="T68" fmla="*/ 440 w 736"/>
                <a:gd name="T69" fmla="*/ 266 h 709"/>
                <a:gd name="T70" fmla="*/ 464 w 736"/>
                <a:gd name="T71" fmla="*/ 282 h 709"/>
                <a:gd name="T72" fmla="*/ 632 w 736"/>
                <a:gd name="T73" fmla="*/ 306 h 709"/>
                <a:gd name="T74" fmla="*/ 512 w 736"/>
                <a:gd name="T75" fmla="*/ 41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6" h="709">
                  <a:moveTo>
                    <a:pt x="704" y="250"/>
                  </a:moveTo>
                  <a:cubicBezTo>
                    <a:pt x="704" y="250"/>
                    <a:pt x="704" y="250"/>
                    <a:pt x="496" y="218"/>
                  </a:cubicBezTo>
                  <a:cubicBezTo>
                    <a:pt x="496" y="218"/>
                    <a:pt x="496" y="218"/>
                    <a:pt x="392" y="24"/>
                  </a:cubicBezTo>
                  <a:cubicBezTo>
                    <a:pt x="384" y="0"/>
                    <a:pt x="352" y="0"/>
                    <a:pt x="336" y="24"/>
                  </a:cubicBezTo>
                  <a:cubicBezTo>
                    <a:pt x="336" y="24"/>
                    <a:pt x="336" y="24"/>
                    <a:pt x="240" y="218"/>
                  </a:cubicBezTo>
                  <a:cubicBezTo>
                    <a:pt x="240" y="218"/>
                    <a:pt x="240" y="218"/>
                    <a:pt x="24" y="242"/>
                  </a:cubicBezTo>
                  <a:cubicBezTo>
                    <a:pt x="16" y="242"/>
                    <a:pt x="8" y="250"/>
                    <a:pt x="0" y="266"/>
                  </a:cubicBezTo>
                  <a:cubicBezTo>
                    <a:pt x="0" y="274"/>
                    <a:pt x="0" y="290"/>
                    <a:pt x="8" y="290"/>
                  </a:cubicBezTo>
                  <a:cubicBezTo>
                    <a:pt x="8" y="290"/>
                    <a:pt x="8" y="290"/>
                    <a:pt x="168" y="451"/>
                  </a:cubicBezTo>
                  <a:cubicBezTo>
                    <a:pt x="168" y="451"/>
                    <a:pt x="168" y="451"/>
                    <a:pt x="128" y="661"/>
                  </a:cubicBezTo>
                  <a:cubicBezTo>
                    <a:pt x="128" y="677"/>
                    <a:pt x="136" y="685"/>
                    <a:pt x="144" y="693"/>
                  </a:cubicBezTo>
                  <a:cubicBezTo>
                    <a:pt x="160" y="701"/>
                    <a:pt x="168" y="701"/>
                    <a:pt x="176" y="701"/>
                  </a:cubicBezTo>
                  <a:cubicBezTo>
                    <a:pt x="176" y="701"/>
                    <a:pt x="176" y="701"/>
                    <a:pt x="360" y="597"/>
                  </a:cubicBezTo>
                  <a:cubicBezTo>
                    <a:pt x="360" y="597"/>
                    <a:pt x="360" y="597"/>
                    <a:pt x="552" y="709"/>
                  </a:cubicBezTo>
                  <a:cubicBezTo>
                    <a:pt x="560" y="709"/>
                    <a:pt x="560" y="709"/>
                    <a:pt x="568" y="709"/>
                  </a:cubicBezTo>
                  <a:cubicBezTo>
                    <a:pt x="576" y="709"/>
                    <a:pt x="584" y="709"/>
                    <a:pt x="584" y="709"/>
                  </a:cubicBezTo>
                  <a:cubicBezTo>
                    <a:pt x="600" y="701"/>
                    <a:pt x="600" y="685"/>
                    <a:pt x="600" y="677"/>
                  </a:cubicBezTo>
                  <a:cubicBezTo>
                    <a:pt x="600" y="677"/>
                    <a:pt x="600" y="677"/>
                    <a:pt x="568" y="451"/>
                  </a:cubicBezTo>
                  <a:cubicBezTo>
                    <a:pt x="568" y="451"/>
                    <a:pt x="568" y="451"/>
                    <a:pt x="720" y="306"/>
                  </a:cubicBezTo>
                  <a:cubicBezTo>
                    <a:pt x="728" y="298"/>
                    <a:pt x="736" y="290"/>
                    <a:pt x="728" y="274"/>
                  </a:cubicBezTo>
                  <a:cubicBezTo>
                    <a:pt x="728" y="266"/>
                    <a:pt x="712" y="250"/>
                    <a:pt x="704" y="250"/>
                  </a:cubicBezTo>
                  <a:close/>
                  <a:moveTo>
                    <a:pt x="512" y="419"/>
                  </a:moveTo>
                  <a:cubicBezTo>
                    <a:pt x="504" y="419"/>
                    <a:pt x="504" y="435"/>
                    <a:pt x="504" y="443"/>
                  </a:cubicBezTo>
                  <a:cubicBezTo>
                    <a:pt x="504" y="443"/>
                    <a:pt x="504" y="443"/>
                    <a:pt x="528" y="621"/>
                  </a:cubicBezTo>
                  <a:cubicBezTo>
                    <a:pt x="528" y="621"/>
                    <a:pt x="528" y="621"/>
                    <a:pt x="384" y="532"/>
                  </a:cubicBezTo>
                  <a:cubicBezTo>
                    <a:pt x="376" y="532"/>
                    <a:pt x="376" y="532"/>
                    <a:pt x="360" y="532"/>
                  </a:cubicBezTo>
                  <a:cubicBezTo>
                    <a:pt x="352" y="532"/>
                    <a:pt x="352" y="532"/>
                    <a:pt x="352" y="532"/>
                  </a:cubicBezTo>
                  <a:cubicBezTo>
                    <a:pt x="352" y="532"/>
                    <a:pt x="352" y="532"/>
                    <a:pt x="208" y="613"/>
                  </a:cubicBezTo>
                  <a:cubicBezTo>
                    <a:pt x="208" y="613"/>
                    <a:pt x="208" y="613"/>
                    <a:pt x="232" y="443"/>
                  </a:cubicBezTo>
                  <a:cubicBezTo>
                    <a:pt x="232" y="435"/>
                    <a:pt x="224" y="419"/>
                    <a:pt x="224" y="419"/>
                  </a:cubicBezTo>
                  <a:cubicBezTo>
                    <a:pt x="224" y="419"/>
                    <a:pt x="224" y="419"/>
                    <a:pt x="104" y="298"/>
                  </a:cubicBezTo>
                  <a:cubicBezTo>
                    <a:pt x="104" y="298"/>
                    <a:pt x="104" y="298"/>
                    <a:pt x="264" y="282"/>
                  </a:cubicBezTo>
                  <a:cubicBezTo>
                    <a:pt x="272" y="282"/>
                    <a:pt x="280" y="274"/>
                    <a:pt x="288" y="266"/>
                  </a:cubicBezTo>
                  <a:cubicBezTo>
                    <a:pt x="288" y="266"/>
                    <a:pt x="288" y="266"/>
                    <a:pt x="360" y="105"/>
                  </a:cubicBezTo>
                  <a:cubicBezTo>
                    <a:pt x="360" y="105"/>
                    <a:pt x="360" y="105"/>
                    <a:pt x="440" y="266"/>
                  </a:cubicBezTo>
                  <a:cubicBezTo>
                    <a:pt x="448" y="274"/>
                    <a:pt x="456" y="282"/>
                    <a:pt x="464" y="282"/>
                  </a:cubicBezTo>
                  <a:cubicBezTo>
                    <a:pt x="464" y="282"/>
                    <a:pt x="464" y="282"/>
                    <a:pt x="632" y="306"/>
                  </a:cubicBezTo>
                  <a:cubicBezTo>
                    <a:pt x="632" y="306"/>
                    <a:pt x="632" y="306"/>
                    <a:pt x="512" y="419"/>
                  </a:cubicBez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grpSp>
        <p:nvGrpSpPr>
          <p:cNvPr id="63" name="Group 62">
            <a:extLst>
              <a:ext uri="{FF2B5EF4-FFF2-40B4-BE49-F238E27FC236}">
                <a16:creationId xmlns:a16="http://schemas.microsoft.com/office/drawing/2014/main" id="{6283625E-8371-44DD-A6C4-A1E3673A1601}"/>
              </a:ext>
            </a:extLst>
          </p:cNvPr>
          <p:cNvGrpSpPr>
            <a:grpSpLocks noChangeAspect="1"/>
          </p:cNvGrpSpPr>
          <p:nvPr/>
        </p:nvGrpSpPr>
        <p:grpSpPr>
          <a:xfrm>
            <a:off x="4633418" y="2328450"/>
            <a:ext cx="142925" cy="142925"/>
            <a:chOff x="982662" y="3463925"/>
            <a:chExt cx="269875" cy="269875"/>
          </a:xfrm>
        </p:grpSpPr>
        <p:sp>
          <p:nvSpPr>
            <p:cNvPr id="64" name="Oval 14">
              <a:extLst>
                <a:ext uri="{FF2B5EF4-FFF2-40B4-BE49-F238E27FC236}">
                  <a16:creationId xmlns:a16="http://schemas.microsoft.com/office/drawing/2014/main" id="{D892E1DA-CC55-4868-8F5E-C4160B8E4155}"/>
                </a:ext>
              </a:extLst>
            </p:cNvPr>
            <p:cNvSpPr>
              <a:spLocks noChangeArrowheads="1"/>
            </p:cNvSpPr>
            <p:nvPr/>
          </p:nvSpPr>
          <p:spPr bwMode="auto">
            <a:xfrm>
              <a:off x="982662" y="3463925"/>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65" name="Freeform 15">
              <a:extLst>
                <a:ext uri="{FF2B5EF4-FFF2-40B4-BE49-F238E27FC236}">
                  <a16:creationId xmlns:a16="http://schemas.microsoft.com/office/drawing/2014/main" id="{6818DBC2-2A40-41EB-9154-9D6B25035E71}"/>
                </a:ext>
              </a:extLst>
            </p:cNvPr>
            <p:cNvSpPr>
              <a:spLocks noEditPoints="1"/>
            </p:cNvSpPr>
            <p:nvPr/>
          </p:nvSpPr>
          <p:spPr bwMode="auto">
            <a:xfrm>
              <a:off x="1039812" y="3522663"/>
              <a:ext cx="157162" cy="150812"/>
            </a:xfrm>
            <a:custGeom>
              <a:avLst/>
              <a:gdLst>
                <a:gd name="T0" fmla="*/ 704 w 736"/>
                <a:gd name="T1" fmla="*/ 250 h 709"/>
                <a:gd name="T2" fmla="*/ 496 w 736"/>
                <a:gd name="T3" fmla="*/ 218 h 709"/>
                <a:gd name="T4" fmla="*/ 392 w 736"/>
                <a:gd name="T5" fmla="*/ 24 h 709"/>
                <a:gd name="T6" fmla="*/ 336 w 736"/>
                <a:gd name="T7" fmla="*/ 24 h 709"/>
                <a:gd name="T8" fmla="*/ 240 w 736"/>
                <a:gd name="T9" fmla="*/ 218 h 709"/>
                <a:gd name="T10" fmla="*/ 24 w 736"/>
                <a:gd name="T11" fmla="*/ 242 h 709"/>
                <a:gd name="T12" fmla="*/ 0 w 736"/>
                <a:gd name="T13" fmla="*/ 266 h 709"/>
                <a:gd name="T14" fmla="*/ 8 w 736"/>
                <a:gd name="T15" fmla="*/ 290 h 709"/>
                <a:gd name="T16" fmla="*/ 168 w 736"/>
                <a:gd name="T17" fmla="*/ 451 h 709"/>
                <a:gd name="T18" fmla="*/ 128 w 736"/>
                <a:gd name="T19" fmla="*/ 661 h 709"/>
                <a:gd name="T20" fmla="*/ 144 w 736"/>
                <a:gd name="T21" fmla="*/ 693 h 709"/>
                <a:gd name="T22" fmla="*/ 176 w 736"/>
                <a:gd name="T23" fmla="*/ 701 h 709"/>
                <a:gd name="T24" fmla="*/ 360 w 736"/>
                <a:gd name="T25" fmla="*/ 597 h 709"/>
                <a:gd name="T26" fmla="*/ 552 w 736"/>
                <a:gd name="T27" fmla="*/ 709 h 709"/>
                <a:gd name="T28" fmla="*/ 568 w 736"/>
                <a:gd name="T29" fmla="*/ 709 h 709"/>
                <a:gd name="T30" fmla="*/ 584 w 736"/>
                <a:gd name="T31" fmla="*/ 709 h 709"/>
                <a:gd name="T32" fmla="*/ 600 w 736"/>
                <a:gd name="T33" fmla="*/ 677 h 709"/>
                <a:gd name="T34" fmla="*/ 568 w 736"/>
                <a:gd name="T35" fmla="*/ 451 h 709"/>
                <a:gd name="T36" fmla="*/ 720 w 736"/>
                <a:gd name="T37" fmla="*/ 306 h 709"/>
                <a:gd name="T38" fmla="*/ 728 w 736"/>
                <a:gd name="T39" fmla="*/ 274 h 709"/>
                <a:gd name="T40" fmla="*/ 704 w 736"/>
                <a:gd name="T41" fmla="*/ 250 h 709"/>
                <a:gd name="T42" fmla="*/ 512 w 736"/>
                <a:gd name="T43" fmla="*/ 419 h 709"/>
                <a:gd name="T44" fmla="*/ 504 w 736"/>
                <a:gd name="T45" fmla="*/ 443 h 709"/>
                <a:gd name="T46" fmla="*/ 528 w 736"/>
                <a:gd name="T47" fmla="*/ 621 h 709"/>
                <a:gd name="T48" fmla="*/ 384 w 736"/>
                <a:gd name="T49" fmla="*/ 532 h 709"/>
                <a:gd name="T50" fmla="*/ 360 w 736"/>
                <a:gd name="T51" fmla="*/ 532 h 709"/>
                <a:gd name="T52" fmla="*/ 352 w 736"/>
                <a:gd name="T53" fmla="*/ 532 h 709"/>
                <a:gd name="T54" fmla="*/ 208 w 736"/>
                <a:gd name="T55" fmla="*/ 613 h 709"/>
                <a:gd name="T56" fmla="*/ 232 w 736"/>
                <a:gd name="T57" fmla="*/ 443 h 709"/>
                <a:gd name="T58" fmla="*/ 224 w 736"/>
                <a:gd name="T59" fmla="*/ 419 h 709"/>
                <a:gd name="T60" fmla="*/ 104 w 736"/>
                <a:gd name="T61" fmla="*/ 298 h 709"/>
                <a:gd name="T62" fmla="*/ 264 w 736"/>
                <a:gd name="T63" fmla="*/ 282 h 709"/>
                <a:gd name="T64" fmla="*/ 288 w 736"/>
                <a:gd name="T65" fmla="*/ 266 h 709"/>
                <a:gd name="T66" fmla="*/ 360 w 736"/>
                <a:gd name="T67" fmla="*/ 105 h 709"/>
                <a:gd name="T68" fmla="*/ 440 w 736"/>
                <a:gd name="T69" fmla="*/ 266 h 709"/>
                <a:gd name="T70" fmla="*/ 464 w 736"/>
                <a:gd name="T71" fmla="*/ 282 h 709"/>
                <a:gd name="T72" fmla="*/ 632 w 736"/>
                <a:gd name="T73" fmla="*/ 306 h 709"/>
                <a:gd name="T74" fmla="*/ 512 w 736"/>
                <a:gd name="T75" fmla="*/ 41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6" h="709">
                  <a:moveTo>
                    <a:pt x="704" y="250"/>
                  </a:moveTo>
                  <a:cubicBezTo>
                    <a:pt x="704" y="250"/>
                    <a:pt x="704" y="250"/>
                    <a:pt x="496" y="218"/>
                  </a:cubicBezTo>
                  <a:cubicBezTo>
                    <a:pt x="496" y="218"/>
                    <a:pt x="496" y="218"/>
                    <a:pt x="392" y="24"/>
                  </a:cubicBezTo>
                  <a:cubicBezTo>
                    <a:pt x="384" y="0"/>
                    <a:pt x="352" y="0"/>
                    <a:pt x="336" y="24"/>
                  </a:cubicBezTo>
                  <a:cubicBezTo>
                    <a:pt x="336" y="24"/>
                    <a:pt x="336" y="24"/>
                    <a:pt x="240" y="218"/>
                  </a:cubicBezTo>
                  <a:cubicBezTo>
                    <a:pt x="240" y="218"/>
                    <a:pt x="240" y="218"/>
                    <a:pt x="24" y="242"/>
                  </a:cubicBezTo>
                  <a:cubicBezTo>
                    <a:pt x="16" y="242"/>
                    <a:pt x="8" y="250"/>
                    <a:pt x="0" y="266"/>
                  </a:cubicBezTo>
                  <a:cubicBezTo>
                    <a:pt x="0" y="274"/>
                    <a:pt x="0" y="290"/>
                    <a:pt x="8" y="290"/>
                  </a:cubicBezTo>
                  <a:cubicBezTo>
                    <a:pt x="8" y="290"/>
                    <a:pt x="8" y="290"/>
                    <a:pt x="168" y="451"/>
                  </a:cubicBezTo>
                  <a:cubicBezTo>
                    <a:pt x="168" y="451"/>
                    <a:pt x="168" y="451"/>
                    <a:pt x="128" y="661"/>
                  </a:cubicBezTo>
                  <a:cubicBezTo>
                    <a:pt x="128" y="677"/>
                    <a:pt x="136" y="685"/>
                    <a:pt x="144" y="693"/>
                  </a:cubicBezTo>
                  <a:cubicBezTo>
                    <a:pt x="160" y="701"/>
                    <a:pt x="168" y="701"/>
                    <a:pt x="176" y="701"/>
                  </a:cubicBezTo>
                  <a:cubicBezTo>
                    <a:pt x="176" y="701"/>
                    <a:pt x="176" y="701"/>
                    <a:pt x="360" y="597"/>
                  </a:cubicBezTo>
                  <a:cubicBezTo>
                    <a:pt x="360" y="597"/>
                    <a:pt x="360" y="597"/>
                    <a:pt x="552" y="709"/>
                  </a:cubicBezTo>
                  <a:cubicBezTo>
                    <a:pt x="560" y="709"/>
                    <a:pt x="560" y="709"/>
                    <a:pt x="568" y="709"/>
                  </a:cubicBezTo>
                  <a:cubicBezTo>
                    <a:pt x="576" y="709"/>
                    <a:pt x="584" y="709"/>
                    <a:pt x="584" y="709"/>
                  </a:cubicBezTo>
                  <a:cubicBezTo>
                    <a:pt x="600" y="701"/>
                    <a:pt x="600" y="685"/>
                    <a:pt x="600" y="677"/>
                  </a:cubicBezTo>
                  <a:cubicBezTo>
                    <a:pt x="600" y="677"/>
                    <a:pt x="600" y="677"/>
                    <a:pt x="568" y="451"/>
                  </a:cubicBezTo>
                  <a:cubicBezTo>
                    <a:pt x="568" y="451"/>
                    <a:pt x="568" y="451"/>
                    <a:pt x="720" y="306"/>
                  </a:cubicBezTo>
                  <a:cubicBezTo>
                    <a:pt x="728" y="298"/>
                    <a:pt x="736" y="290"/>
                    <a:pt x="728" y="274"/>
                  </a:cubicBezTo>
                  <a:cubicBezTo>
                    <a:pt x="728" y="266"/>
                    <a:pt x="712" y="250"/>
                    <a:pt x="704" y="250"/>
                  </a:cubicBezTo>
                  <a:close/>
                  <a:moveTo>
                    <a:pt x="512" y="419"/>
                  </a:moveTo>
                  <a:cubicBezTo>
                    <a:pt x="504" y="419"/>
                    <a:pt x="504" y="435"/>
                    <a:pt x="504" y="443"/>
                  </a:cubicBezTo>
                  <a:cubicBezTo>
                    <a:pt x="504" y="443"/>
                    <a:pt x="504" y="443"/>
                    <a:pt x="528" y="621"/>
                  </a:cubicBezTo>
                  <a:cubicBezTo>
                    <a:pt x="528" y="621"/>
                    <a:pt x="528" y="621"/>
                    <a:pt x="384" y="532"/>
                  </a:cubicBezTo>
                  <a:cubicBezTo>
                    <a:pt x="376" y="532"/>
                    <a:pt x="376" y="532"/>
                    <a:pt x="360" y="532"/>
                  </a:cubicBezTo>
                  <a:cubicBezTo>
                    <a:pt x="352" y="532"/>
                    <a:pt x="352" y="532"/>
                    <a:pt x="352" y="532"/>
                  </a:cubicBezTo>
                  <a:cubicBezTo>
                    <a:pt x="352" y="532"/>
                    <a:pt x="352" y="532"/>
                    <a:pt x="208" y="613"/>
                  </a:cubicBezTo>
                  <a:cubicBezTo>
                    <a:pt x="208" y="613"/>
                    <a:pt x="208" y="613"/>
                    <a:pt x="232" y="443"/>
                  </a:cubicBezTo>
                  <a:cubicBezTo>
                    <a:pt x="232" y="435"/>
                    <a:pt x="224" y="419"/>
                    <a:pt x="224" y="419"/>
                  </a:cubicBezTo>
                  <a:cubicBezTo>
                    <a:pt x="224" y="419"/>
                    <a:pt x="224" y="419"/>
                    <a:pt x="104" y="298"/>
                  </a:cubicBezTo>
                  <a:cubicBezTo>
                    <a:pt x="104" y="298"/>
                    <a:pt x="104" y="298"/>
                    <a:pt x="264" y="282"/>
                  </a:cubicBezTo>
                  <a:cubicBezTo>
                    <a:pt x="272" y="282"/>
                    <a:pt x="280" y="274"/>
                    <a:pt x="288" y="266"/>
                  </a:cubicBezTo>
                  <a:cubicBezTo>
                    <a:pt x="288" y="266"/>
                    <a:pt x="288" y="266"/>
                    <a:pt x="360" y="105"/>
                  </a:cubicBezTo>
                  <a:cubicBezTo>
                    <a:pt x="360" y="105"/>
                    <a:pt x="360" y="105"/>
                    <a:pt x="440" y="266"/>
                  </a:cubicBezTo>
                  <a:cubicBezTo>
                    <a:pt x="448" y="274"/>
                    <a:pt x="456" y="282"/>
                    <a:pt x="464" y="282"/>
                  </a:cubicBezTo>
                  <a:cubicBezTo>
                    <a:pt x="464" y="282"/>
                    <a:pt x="464" y="282"/>
                    <a:pt x="632" y="306"/>
                  </a:cubicBezTo>
                  <a:cubicBezTo>
                    <a:pt x="632" y="306"/>
                    <a:pt x="632" y="306"/>
                    <a:pt x="512" y="419"/>
                  </a:cubicBez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grpSp>
        <p:nvGrpSpPr>
          <p:cNvPr id="66" name="Group 65">
            <a:extLst>
              <a:ext uri="{FF2B5EF4-FFF2-40B4-BE49-F238E27FC236}">
                <a16:creationId xmlns:a16="http://schemas.microsoft.com/office/drawing/2014/main" id="{5C0F1D09-DD2A-4654-B542-56FBF0AA9FD3}"/>
              </a:ext>
            </a:extLst>
          </p:cNvPr>
          <p:cNvGrpSpPr>
            <a:grpSpLocks noChangeAspect="1"/>
          </p:cNvGrpSpPr>
          <p:nvPr/>
        </p:nvGrpSpPr>
        <p:grpSpPr>
          <a:xfrm>
            <a:off x="4633418" y="2571750"/>
            <a:ext cx="142925" cy="142925"/>
            <a:chOff x="982662" y="3463925"/>
            <a:chExt cx="269875" cy="269875"/>
          </a:xfrm>
        </p:grpSpPr>
        <p:sp>
          <p:nvSpPr>
            <p:cNvPr id="67" name="Oval 14">
              <a:extLst>
                <a:ext uri="{FF2B5EF4-FFF2-40B4-BE49-F238E27FC236}">
                  <a16:creationId xmlns:a16="http://schemas.microsoft.com/office/drawing/2014/main" id="{5F341E7C-7FF3-48D9-BF9B-2366D96C7180}"/>
                </a:ext>
              </a:extLst>
            </p:cNvPr>
            <p:cNvSpPr>
              <a:spLocks noChangeArrowheads="1"/>
            </p:cNvSpPr>
            <p:nvPr/>
          </p:nvSpPr>
          <p:spPr bwMode="auto">
            <a:xfrm>
              <a:off x="982662" y="3463925"/>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68" name="Freeform 15">
              <a:extLst>
                <a:ext uri="{FF2B5EF4-FFF2-40B4-BE49-F238E27FC236}">
                  <a16:creationId xmlns:a16="http://schemas.microsoft.com/office/drawing/2014/main" id="{3030907F-3153-47BD-AD81-C693E001ED09}"/>
                </a:ext>
              </a:extLst>
            </p:cNvPr>
            <p:cNvSpPr>
              <a:spLocks noEditPoints="1"/>
            </p:cNvSpPr>
            <p:nvPr/>
          </p:nvSpPr>
          <p:spPr bwMode="auto">
            <a:xfrm>
              <a:off x="1039812" y="3522663"/>
              <a:ext cx="157162" cy="150812"/>
            </a:xfrm>
            <a:custGeom>
              <a:avLst/>
              <a:gdLst>
                <a:gd name="T0" fmla="*/ 704 w 736"/>
                <a:gd name="T1" fmla="*/ 250 h 709"/>
                <a:gd name="T2" fmla="*/ 496 w 736"/>
                <a:gd name="T3" fmla="*/ 218 h 709"/>
                <a:gd name="T4" fmla="*/ 392 w 736"/>
                <a:gd name="T5" fmla="*/ 24 h 709"/>
                <a:gd name="T6" fmla="*/ 336 w 736"/>
                <a:gd name="T7" fmla="*/ 24 h 709"/>
                <a:gd name="T8" fmla="*/ 240 w 736"/>
                <a:gd name="T9" fmla="*/ 218 h 709"/>
                <a:gd name="T10" fmla="*/ 24 w 736"/>
                <a:gd name="T11" fmla="*/ 242 h 709"/>
                <a:gd name="T12" fmla="*/ 0 w 736"/>
                <a:gd name="T13" fmla="*/ 266 h 709"/>
                <a:gd name="T14" fmla="*/ 8 w 736"/>
                <a:gd name="T15" fmla="*/ 290 h 709"/>
                <a:gd name="T16" fmla="*/ 168 w 736"/>
                <a:gd name="T17" fmla="*/ 451 h 709"/>
                <a:gd name="T18" fmla="*/ 128 w 736"/>
                <a:gd name="T19" fmla="*/ 661 h 709"/>
                <a:gd name="T20" fmla="*/ 144 w 736"/>
                <a:gd name="T21" fmla="*/ 693 h 709"/>
                <a:gd name="T22" fmla="*/ 176 w 736"/>
                <a:gd name="T23" fmla="*/ 701 h 709"/>
                <a:gd name="T24" fmla="*/ 360 w 736"/>
                <a:gd name="T25" fmla="*/ 597 h 709"/>
                <a:gd name="T26" fmla="*/ 552 w 736"/>
                <a:gd name="T27" fmla="*/ 709 h 709"/>
                <a:gd name="T28" fmla="*/ 568 w 736"/>
                <a:gd name="T29" fmla="*/ 709 h 709"/>
                <a:gd name="T30" fmla="*/ 584 w 736"/>
                <a:gd name="T31" fmla="*/ 709 h 709"/>
                <a:gd name="T32" fmla="*/ 600 w 736"/>
                <a:gd name="T33" fmla="*/ 677 h 709"/>
                <a:gd name="T34" fmla="*/ 568 w 736"/>
                <a:gd name="T35" fmla="*/ 451 h 709"/>
                <a:gd name="T36" fmla="*/ 720 w 736"/>
                <a:gd name="T37" fmla="*/ 306 h 709"/>
                <a:gd name="T38" fmla="*/ 728 w 736"/>
                <a:gd name="T39" fmla="*/ 274 h 709"/>
                <a:gd name="T40" fmla="*/ 704 w 736"/>
                <a:gd name="T41" fmla="*/ 250 h 709"/>
                <a:gd name="T42" fmla="*/ 512 w 736"/>
                <a:gd name="T43" fmla="*/ 419 h 709"/>
                <a:gd name="T44" fmla="*/ 504 w 736"/>
                <a:gd name="T45" fmla="*/ 443 h 709"/>
                <a:gd name="T46" fmla="*/ 528 w 736"/>
                <a:gd name="T47" fmla="*/ 621 h 709"/>
                <a:gd name="T48" fmla="*/ 384 w 736"/>
                <a:gd name="T49" fmla="*/ 532 h 709"/>
                <a:gd name="T50" fmla="*/ 360 w 736"/>
                <a:gd name="T51" fmla="*/ 532 h 709"/>
                <a:gd name="T52" fmla="*/ 352 w 736"/>
                <a:gd name="T53" fmla="*/ 532 h 709"/>
                <a:gd name="T54" fmla="*/ 208 w 736"/>
                <a:gd name="T55" fmla="*/ 613 h 709"/>
                <a:gd name="T56" fmla="*/ 232 w 736"/>
                <a:gd name="T57" fmla="*/ 443 h 709"/>
                <a:gd name="T58" fmla="*/ 224 w 736"/>
                <a:gd name="T59" fmla="*/ 419 h 709"/>
                <a:gd name="T60" fmla="*/ 104 w 736"/>
                <a:gd name="T61" fmla="*/ 298 h 709"/>
                <a:gd name="T62" fmla="*/ 264 w 736"/>
                <a:gd name="T63" fmla="*/ 282 h 709"/>
                <a:gd name="T64" fmla="*/ 288 w 736"/>
                <a:gd name="T65" fmla="*/ 266 h 709"/>
                <a:gd name="T66" fmla="*/ 360 w 736"/>
                <a:gd name="T67" fmla="*/ 105 h 709"/>
                <a:gd name="T68" fmla="*/ 440 w 736"/>
                <a:gd name="T69" fmla="*/ 266 h 709"/>
                <a:gd name="T70" fmla="*/ 464 w 736"/>
                <a:gd name="T71" fmla="*/ 282 h 709"/>
                <a:gd name="T72" fmla="*/ 632 w 736"/>
                <a:gd name="T73" fmla="*/ 306 h 709"/>
                <a:gd name="T74" fmla="*/ 512 w 736"/>
                <a:gd name="T75" fmla="*/ 41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6" h="709">
                  <a:moveTo>
                    <a:pt x="704" y="250"/>
                  </a:moveTo>
                  <a:cubicBezTo>
                    <a:pt x="704" y="250"/>
                    <a:pt x="704" y="250"/>
                    <a:pt x="496" y="218"/>
                  </a:cubicBezTo>
                  <a:cubicBezTo>
                    <a:pt x="496" y="218"/>
                    <a:pt x="496" y="218"/>
                    <a:pt x="392" y="24"/>
                  </a:cubicBezTo>
                  <a:cubicBezTo>
                    <a:pt x="384" y="0"/>
                    <a:pt x="352" y="0"/>
                    <a:pt x="336" y="24"/>
                  </a:cubicBezTo>
                  <a:cubicBezTo>
                    <a:pt x="336" y="24"/>
                    <a:pt x="336" y="24"/>
                    <a:pt x="240" y="218"/>
                  </a:cubicBezTo>
                  <a:cubicBezTo>
                    <a:pt x="240" y="218"/>
                    <a:pt x="240" y="218"/>
                    <a:pt x="24" y="242"/>
                  </a:cubicBezTo>
                  <a:cubicBezTo>
                    <a:pt x="16" y="242"/>
                    <a:pt x="8" y="250"/>
                    <a:pt x="0" y="266"/>
                  </a:cubicBezTo>
                  <a:cubicBezTo>
                    <a:pt x="0" y="274"/>
                    <a:pt x="0" y="290"/>
                    <a:pt x="8" y="290"/>
                  </a:cubicBezTo>
                  <a:cubicBezTo>
                    <a:pt x="8" y="290"/>
                    <a:pt x="8" y="290"/>
                    <a:pt x="168" y="451"/>
                  </a:cubicBezTo>
                  <a:cubicBezTo>
                    <a:pt x="168" y="451"/>
                    <a:pt x="168" y="451"/>
                    <a:pt x="128" y="661"/>
                  </a:cubicBezTo>
                  <a:cubicBezTo>
                    <a:pt x="128" y="677"/>
                    <a:pt x="136" y="685"/>
                    <a:pt x="144" y="693"/>
                  </a:cubicBezTo>
                  <a:cubicBezTo>
                    <a:pt x="160" y="701"/>
                    <a:pt x="168" y="701"/>
                    <a:pt x="176" y="701"/>
                  </a:cubicBezTo>
                  <a:cubicBezTo>
                    <a:pt x="176" y="701"/>
                    <a:pt x="176" y="701"/>
                    <a:pt x="360" y="597"/>
                  </a:cubicBezTo>
                  <a:cubicBezTo>
                    <a:pt x="360" y="597"/>
                    <a:pt x="360" y="597"/>
                    <a:pt x="552" y="709"/>
                  </a:cubicBezTo>
                  <a:cubicBezTo>
                    <a:pt x="560" y="709"/>
                    <a:pt x="560" y="709"/>
                    <a:pt x="568" y="709"/>
                  </a:cubicBezTo>
                  <a:cubicBezTo>
                    <a:pt x="576" y="709"/>
                    <a:pt x="584" y="709"/>
                    <a:pt x="584" y="709"/>
                  </a:cubicBezTo>
                  <a:cubicBezTo>
                    <a:pt x="600" y="701"/>
                    <a:pt x="600" y="685"/>
                    <a:pt x="600" y="677"/>
                  </a:cubicBezTo>
                  <a:cubicBezTo>
                    <a:pt x="600" y="677"/>
                    <a:pt x="600" y="677"/>
                    <a:pt x="568" y="451"/>
                  </a:cubicBezTo>
                  <a:cubicBezTo>
                    <a:pt x="568" y="451"/>
                    <a:pt x="568" y="451"/>
                    <a:pt x="720" y="306"/>
                  </a:cubicBezTo>
                  <a:cubicBezTo>
                    <a:pt x="728" y="298"/>
                    <a:pt x="736" y="290"/>
                    <a:pt x="728" y="274"/>
                  </a:cubicBezTo>
                  <a:cubicBezTo>
                    <a:pt x="728" y="266"/>
                    <a:pt x="712" y="250"/>
                    <a:pt x="704" y="250"/>
                  </a:cubicBezTo>
                  <a:close/>
                  <a:moveTo>
                    <a:pt x="512" y="419"/>
                  </a:moveTo>
                  <a:cubicBezTo>
                    <a:pt x="504" y="419"/>
                    <a:pt x="504" y="435"/>
                    <a:pt x="504" y="443"/>
                  </a:cubicBezTo>
                  <a:cubicBezTo>
                    <a:pt x="504" y="443"/>
                    <a:pt x="504" y="443"/>
                    <a:pt x="528" y="621"/>
                  </a:cubicBezTo>
                  <a:cubicBezTo>
                    <a:pt x="528" y="621"/>
                    <a:pt x="528" y="621"/>
                    <a:pt x="384" y="532"/>
                  </a:cubicBezTo>
                  <a:cubicBezTo>
                    <a:pt x="376" y="532"/>
                    <a:pt x="376" y="532"/>
                    <a:pt x="360" y="532"/>
                  </a:cubicBezTo>
                  <a:cubicBezTo>
                    <a:pt x="352" y="532"/>
                    <a:pt x="352" y="532"/>
                    <a:pt x="352" y="532"/>
                  </a:cubicBezTo>
                  <a:cubicBezTo>
                    <a:pt x="352" y="532"/>
                    <a:pt x="352" y="532"/>
                    <a:pt x="208" y="613"/>
                  </a:cubicBezTo>
                  <a:cubicBezTo>
                    <a:pt x="208" y="613"/>
                    <a:pt x="208" y="613"/>
                    <a:pt x="232" y="443"/>
                  </a:cubicBezTo>
                  <a:cubicBezTo>
                    <a:pt x="232" y="435"/>
                    <a:pt x="224" y="419"/>
                    <a:pt x="224" y="419"/>
                  </a:cubicBezTo>
                  <a:cubicBezTo>
                    <a:pt x="224" y="419"/>
                    <a:pt x="224" y="419"/>
                    <a:pt x="104" y="298"/>
                  </a:cubicBezTo>
                  <a:cubicBezTo>
                    <a:pt x="104" y="298"/>
                    <a:pt x="104" y="298"/>
                    <a:pt x="264" y="282"/>
                  </a:cubicBezTo>
                  <a:cubicBezTo>
                    <a:pt x="272" y="282"/>
                    <a:pt x="280" y="274"/>
                    <a:pt x="288" y="266"/>
                  </a:cubicBezTo>
                  <a:cubicBezTo>
                    <a:pt x="288" y="266"/>
                    <a:pt x="288" y="266"/>
                    <a:pt x="360" y="105"/>
                  </a:cubicBezTo>
                  <a:cubicBezTo>
                    <a:pt x="360" y="105"/>
                    <a:pt x="360" y="105"/>
                    <a:pt x="440" y="266"/>
                  </a:cubicBezTo>
                  <a:cubicBezTo>
                    <a:pt x="448" y="274"/>
                    <a:pt x="456" y="282"/>
                    <a:pt x="464" y="282"/>
                  </a:cubicBezTo>
                  <a:cubicBezTo>
                    <a:pt x="464" y="282"/>
                    <a:pt x="464" y="282"/>
                    <a:pt x="632" y="306"/>
                  </a:cubicBezTo>
                  <a:cubicBezTo>
                    <a:pt x="632" y="306"/>
                    <a:pt x="632" y="306"/>
                    <a:pt x="512" y="419"/>
                  </a:cubicBez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grpSp>
        <p:nvGrpSpPr>
          <p:cNvPr id="72" name="Group 71">
            <a:extLst>
              <a:ext uri="{FF2B5EF4-FFF2-40B4-BE49-F238E27FC236}">
                <a16:creationId xmlns:a16="http://schemas.microsoft.com/office/drawing/2014/main" id="{49F54881-FC1F-4032-9214-E5CDE2D2EDBD}"/>
              </a:ext>
            </a:extLst>
          </p:cNvPr>
          <p:cNvGrpSpPr>
            <a:grpSpLocks noChangeAspect="1"/>
          </p:cNvGrpSpPr>
          <p:nvPr/>
        </p:nvGrpSpPr>
        <p:grpSpPr>
          <a:xfrm>
            <a:off x="6802373" y="2614320"/>
            <a:ext cx="142925" cy="142925"/>
            <a:chOff x="982662" y="3463925"/>
            <a:chExt cx="269875" cy="269875"/>
          </a:xfrm>
        </p:grpSpPr>
        <p:sp>
          <p:nvSpPr>
            <p:cNvPr id="73" name="Oval 14">
              <a:extLst>
                <a:ext uri="{FF2B5EF4-FFF2-40B4-BE49-F238E27FC236}">
                  <a16:creationId xmlns:a16="http://schemas.microsoft.com/office/drawing/2014/main" id="{CB536E81-0015-4535-B702-35F8FE58C614}"/>
                </a:ext>
              </a:extLst>
            </p:cNvPr>
            <p:cNvSpPr>
              <a:spLocks noChangeArrowheads="1"/>
            </p:cNvSpPr>
            <p:nvPr/>
          </p:nvSpPr>
          <p:spPr bwMode="auto">
            <a:xfrm>
              <a:off x="982662" y="3463925"/>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74" name="Freeform 15">
              <a:extLst>
                <a:ext uri="{FF2B5EF4-FFF2-40B4-BE49-F238E27FC236}">
                  <a16:creationId xmlns:a16="http://schemas.microsoft.com/office/drawing/2014/main" id="{28B0E676-07BA-43E1-9497-ADBD1768C59F}"/>
                </a:ext>
              </a:extLst>
            </p:cNvPr>
            <p:cNvSpPr>
              <a:spLocks noEditPoints="1"/>
            </p:cNvSpPr>
            <p:nvPr/>
          </p:nvSpPr>
          <p:spPr bwMode="auto">
            <a:xfrm>
              <a:off x="1039812" y="3522663"/>
              <a:ext cx="157162" cy="150812"/>
            </a:xfrm>
            <a:custGeom>
              <a:avLst/>
              <a:gdLst>
                <a:gd name="T0" fmla="*/ 704 w 736"/>
                <a:gd name="T1" fmla="*/ 250 h 709"/>
                <a:gd name="T2" fmla="*/ 496 w 736"/>
                <a:gd name="T3" fmla="*/ 218 h 709"/>
                <a:gd name="T4" fmla="*/ 392 w 736"/>
                <a:gd name="T5" fmla="*/ 24 h 709"/>
                <a:gd name="T6" fmla="*/ 336 w 736"/>
                <a:gd name="T7" fmla="*/ 24 h 709"/>
                <a:gd name="T8" fmla="*/ 240 w 736"/>
                <a:gd name="T9" fmla="*/ 218 h 709"/>
                <a:gd name="T10" fmla="*/ 24 w 736"/>
                <a:gd name="T11" fmla="*/ 242 h 709"/>
                <a:gd name="T12" fmla="*/ 0 w 736"/>
                <a:gd name="T13" fmla="*/ 266 h 709"/>
                <a:gd name="T14" fmla="*/ 8 w 736"/>
                <a:gd name="T15" fmla="*/ 290 h 709"/>
                <a:gd name="T16" fmla="*/ 168 w 736"/>
                <a:gd name="T17" fmla="*/ 451 h 709"/>
                <a:gd name="T18" fmla="*/ 128 w 736"/>
                <a:gd name="T19" fmla="*/ 661 h 709"/>
                <a:gd name="T20" fmla="*/ 144 w 736"/>
                <a:gd name="T21" fmla="*/ 693 h 709"/>
                <a:gd name="T22" fmla="*/ 176 w 736"/>
                <a:gd name="T23" fmla="*/ 701 h 709"/>
                <a:gd name="T24" fmla="*/ 360 w 736"/>
                <a:gd name="T25" fmla="*/ 597 h 709"/>
                <a:gd name="T26" fmla="*/ 552 w 736"/>
                <a:gd name="T27" fmla="*/ 709 h 709"/>
                <a:gd name="T28" fmla="*/ 568 w 736"/>
                <a:gd name="T29" fmla="*/ 709 h 709"/>
                <a:gd name="T30" fmla="*/ 584 w 736"/>
                <a:gd name="T31" fmla="*/ 709 h 709"/>
                <a:gd name="T32" fmla="*/ 600 w 736"/>
                <a:gd name="T33" fmla="*/ 677 h 709"/>
                <a:gd name="T34" fmla="*/ 568 w 736"/>
                <a:gd name="T35" fmla="*/ 451 h 709"/>
                <a:gd name="T36" fmla="*/ 720 w 736"/>
                <a:gd name="T37" fmla="*/ 306 h 709"/>
                <a:gd name="T38" fmla="*/ 728 w 736"/>
                <a:gd name="T39" fmla="*/ 274 h 709"/>
                <a:gd name="T40" fmla="*/ 704 w 736"/>
                <a:gd name="T41" fmla="*/ 250 h 709"/>
                <a:gd name="T42" fmla="*/ 512 w 736"/>
                <a:gd name="T43" fmla="*/ 419 h 709"/>
                <a:gd name="T44" fmla="*/ 504 w 736"/>
                <a:gd name="T45" fmla="*/ 443 h 709"/>
                <a:gd name="T46" fmla="*/ 528 w 736"/>
                <a:gd name="T47" fmla="*/ 621 h 709"/>
                <a:gd name="T48" fmla="*/ 384 w 736"/>
                <a:gd name="T49" fmla="*/ 532 h 709"/>
                <a:gd name="T50" fmla="*/ 360 w 736"/>
                <a:gd name="T51" fmla="*/ 532 h 709"/>
                <a:gd name="T52" fmla="*/ 352 w 736"/>
                <a:gd name="T53" fmla="*/ 532 h 709"/>
                <a:gd name="T54" fmla="*/ 208 w 736"/>
                <a:gd name="T55" fmla="*/ 613 h 709"/>
                <a:gd name="T56" fmla="*/ 232 w 736"/>
                <a:gd name="T57" fmla="*/ 443 h 709"/>
                <a:gd name="T58" fmla="*/ 224 w 736"/>
                <a:gd name="T59" fmla="*/ 419 h 709"/>
                <a:gd name="T60" fmla="*/ 104 w 736"/>
                <a:gd name="T61" fmla="*/ 298 h 709"/>
                <a:gd name="T62" fmla="*/ 264 w 736"/>
                <a:gd name="T63" fmla="*/ 282 h 709"/>
                <a:gd name="T64" fmla="*/ 288 w 736"/>
                <a:gd name="T65" fmla="*/ 266 h 709"/>
                <a:gd name="T66" fmla="*/ 360 w 736"/>
                <a:gd name="T67" fmla="*/ 105 h 709"/>
                <a:gd name="T68" fmla="*/ 440 w 736"/>
                <a:gd name="T69" fmla="*/ 266 h 709"/>
                <a:gd name="T70" fmla="*/ 464 w 736"/>
                <a:gd name="T71" fmla="*/ 282 h 709"/>
                <a:gd name="T72" fmla="*/ 632 w 736"/>
                <a:gd name="T73" fmla="*/ 306 h 709"/>
                <a:gd name="T74" fmla="*/ 512 w 736"/>
                <a:gd name="T75" fmla="*/ 41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6" h="709">
                  <a:moveTo>
                    <a:pt x="704" y="250"/>
                  </a:moveTo>
                  <a:cubicBezTo>
                    <a:pt x="704" y="250"/>
                    <a:pt x="704" y="250"/>
                    <a:pt x="496" y="218"/>
                  </a:cubicBezTo>
                  <a:cubicBezTo>
                    <a:pt x="496" y="218"/>
                    <a:pt x="496" y="218"/>
                    <a:pt x="392" y="24"/>
                  </a:cubicBezTo>
                  <a:cubicBezTo>
                    <a:pt x="384" y="0"/>
                    <a:pt x="352" y="0"/>
                    <a:pt x="336" y="24"/>
                  </a:cubicBezTo>
                  <a:cubicBezTo>
                    <a:pt x="336" y="24"/>
                    <a:pt x="336" y="24"/>
                    <a:pt x="240" y="218"/>
                  </a:cubicBezTo>
                  <a:cubicBezTo>
                    <a:pt x="240" y="218"/>
                    <a:pt x="240" y="218"/>
                    <a:pt x="24" y="242"/>
                  </a:cubicBezTo>
                  <a:cubicBezTo>
                    <a:pt x="16" y="242"/>
                    <a:pt x="8" y="250"/>
                    <a:pt x="0" y="266"/>
                  </a:cubicBezTo>
                  <a:cubicBezTo>
                    <a:pt x="0" y="274"/>
                    <a:pt x="0" y="290"/>
                    <a:pt x="8" y="290"/>
                  </a:cubicBezTo>
                  <a:cubicBezTo>
                    <a:pt x="8" y="290"/>
                    <a:pt x="8" y="290"/>
                    <a:pt x="168" y="451"/>
                  </a:cubicBezTo>
                  <a:cubicBezTo>
                    <a:pt x="168" y="451"/>
                    <a:pt x="168" y="451"/>
                    <a:pt x="128" y="661"/>
                  </a:cubicBezTo>
                  <a:cubicBezTo>
                    <a:pt x="128" y="677"/>
                    <a:pt x="136" y="685"/>
                    <a:pt x="144" y="693"/>
                  </a:cubicBezTo>
                  <a:cubicBezTo>
                    <a:pt x="160" y="701"/>
                    <a:pt x="168" y="701"/>
                    <a:pt x="176" y="701"/>
                  </a:cubicBezTo>
                  <a:cubicBezTo>
                    <a:pt x="176" y="701"/>
                    <a:pt x="176" y="701"/>
                    <a:pt x="360" y="597"/>
                  </a:cubicBezTo>
                  <a:cubicBezTo>
                    <a:pt x="360" y="597"/>
                    <a:pt x="360" y="597"/>
                    <a:pt x="552" y="709"/>
                  </a:cubicBezTo>
                  <a:cubicBezTo>
                    <a:pt x="560" y="709"/>
                    <a:pt x="560" y="709"/>
                    <a:pt x="568" y="709"/>
                  </a:cubicBezTo>
                  <a:cubicBezTo>
                    <a:pt x="576" y="709"/>
                    <a:pt x="584" y="709"/>
                    <a:pt x="584" y="709"/>
                  </a:cubicBezTo>
                  <a:cubicBezTo>
                    <a:pt x="600" y="701"/>
                    <a:pt x="600" y="685"/>
                    <a:pt x="600" y="677"/>
                  </a:cubicBezTo>
                  <a:cubicBezTo>
                    <a:pt x="600" y="677"/>
                    <a:pt x="600" y="677"/>
                    <a:pt x="568" y="451"/>
                  </a:cubicBezTo>
                  <a:cubicBezTo>
                    <a:pt x="568" y="451"/>
                    <a:pt x="568" y="451"/>
                    <a:pt x="720" y="306"/>
                  </a:cubicBezTo>
                  <a:cubicBezTo>
                    <a:pt x="728" y="298"/>
                    <a:pt x="736" y="290"/>
                    <a:pt x="728" y="274"/>
                  </a:cubicBezTo>
                  <a:cubicBezTo>
                    <a:pt x="728" y="266"/>
                    <a:pt x="712" y="250"/>
                    <a:pt x="704" y="250"/>
                  </a:cubicBezTo>
                  <a:close/>
                  <a:moveTo>
                    <a:pt x="512" y="419"/>
                  </a:moveTo>
                  <a:cubicBezTo>
                    <a:pt x="504" y="419"/>
                    <a:pt x="504" y="435"/>
                    <a:pt x="504" y="443"/>
                  </a:cubicBezTo>
                  <a:cubicBezTo>
                    <a:pt x="504" y="443"/>
                    <a:pt x="504" y="443"/>
                    <a:pt x="528" y="621"/>
                  </a:cubicBezTo>
                  <a:cubicBezTo>
                    <a:pt x="528" y="621"/>
                    <a:pt x="528" y="621"/>
                    <a:pt x="384" y="532"/>
                  </a:cubicBezTo>
                  <a:cubicBezTo>
                    <a:pt x="376" y="532"/>
                    <a:pt x="376" y="532"/>
                    <a:pt x="360" y="532"/>
                  </a:cubicBezTo>
                  <a:cubicBezTo>
                    <a:pt x="352" y="532"/>
                    <a:pt x="352" y="532"/>
                    <a:pt x="352" y="532"/>
                  </a:cubicBezTo>
                  <a:cubicBezTo>
                    <a:pt x="352" y="532"/>
                    <a:pt x="352" y="532"/>
                    <a:pt x="208" y="613"/>
                  </a:cubicBezTo>
                  <a:cubicBezTo>
                    <a:pt x="208" y="613"/>
                    <a:pt x="208" y="613"/>
                    <a:pt x="232" y="443"/>
                  </a:cubicBezTo>
                  <a:cubicBezTo>
                    <a:pt x="232" y="435"/>
                    <a:pt x="224" y="419"/>
                    <a:pt x="224" y="419"/>
                  </a:cubicBezTo>
                  <a:cubicBezTo>
                    <a:pt x="224" y="419"/>
                    <a:pt x="224" y="419"/>
                    <a:pt x="104" y="298"/>
                  </a:cubicBezTo>
                  <a:cubicBezTo>
                    <a:pt x="104" y="298"/>
                    <a:pt x="104" y="298"/>
                    <a:pt x="264" y="282"/>
                  </a:cubicBezTo>
                  <a:cubicBezTo>
                    <a:pt x="272" y="282"/>
                    <a:pt x="280" y="274"/>
                    <a:pt x="288" y="266"/>
                  </a:cubicBezTo>
                  <a:cubicBezTo>
                    <a:pt x="288" y="266"/>
                    <a:pt x="288" y="266"/>
                    <a:pt x="360" y="105"/>
                  </a:cubicBezTo>
                  <a:cubicBezTo>
                    <a:pt x="360" y="105"/>
                    <a:pt x="360" y="105"/>
                    <a:pt x="440" y="266"/>
                  </a:cubicBezTo>
                  <a:cubicBezTo>
                    <a:pt x="448" y="274"/>
                    <a:pt x="456" y="282"/>
                    <a:pt x="464" y="282"/>
                  </a:cubicBezTo>
                  <a:cubicBezTo>
                    <a:pt x="464" y="282"/>
                    <a:pt x="464" y="282"/>
                    <a:pt x="632" y="306"/>
                  </a:cubicBezTo>
                  <a:cubicBezTo>
                    <a:pt x="632" y="306"/>
                    <a:pt x="632" y="306"/>
                    <a:pt x="512" y="419"/>
                  </a:cubicBez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spTree>
    <p:extLst>
      <p:ext uri="{BB962C8B-B14F-4D97-AF65-F5344CB8AC3E}">
        <p14:creationId xmlns:p14="http://schemas.microsoft.com/office/powerpoint/2010/main" val="14002207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91202048"/>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27379" name="think-cell Slide" r:id="rId5" imgW="415" imgH="416" progId="TCLayout.ActiveDocument.1">
                  <p:embed/>
                </p:oleObj>
              </mc:Choice>
              <mc:Fallback>
                <p:oleObj name="think-cell Slide" r:id="rId5" imgW="415" imgH="416"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3" name="Rectangle 2" hidden="1"/>
          <p:cNvSpPr/>
          <p:nvPr>
            <p:custDataLst>
              <p:tags r:id="rId3"/>
            </p:custDataLst>
          </p:nvPr>
        </p:nvSpPr>
        <p:spPr>
          <a:xfrm>
            <a:off x="0" y="0"/>
            <a:ext cx="119063" cy="119063"/>
          </a:xfrm>
          <a:prstGeom prst="rect">
            <a:avLst/>
          </a:prstGeom>
          <a:solidFill>
            <a:srgbClr val="323232"/>
          </a:solidFill>
          <a:ln w="9525" cap="rnd" cmpd="sng" algn="ctr">
            <a:solidFill>
              <a:srgbClr val="32323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000" dirty="0">
              <a:solidFill>
                <a:srgbClr val="FFFFFF"/>
              </a:solidFill>
              <a:latin typeface="Arial" panose="020B0604020202020204" pitchFamily="34" charset="0"/>
              <a:sym typeface="Arial" panose="020B0604020202020204" pitchFamily="34" charset="0"/>
            </a:endParaRPr>
          </a:p>
        </p:txBody>
      </p:sp>
      <p:cxnSp>
        <p:nvCxnSpPr>
          <p:cNvPr id="99" name="Straight Connector 98">
            <a:extLst>
              <a:ext uri="{FF2B5EF4-FFF2-40B4-BE49-F238E27FC236}">
                <a16:creationId xmlns:a16="http://schemas.microsoft.com/office/drawing/2014/main" id="{A7321D00-6B44-4C26-A4DD-AE9B00652C0D}"/>
              </a:ext>
            </a:extLst>
          </p:cNvPr>
          <p:cNvCxnSpPr>
            <a:cxnSpLocks/>
          </p:cNvCxnSpPr>
          <p:nvPr/>
        </p:nvCxnSpPr>
        <p:spPr>
          <a:xfrm flipV="1">
            <a:off x="5212710" y="3153563"/>
            <a:ext cx="710547" cy="552647"/>
          </a:xfrm>
          <a:prstGeom prst="line">
            <a:avLst/>
          </a:prstGeom>
          <a:ln w="28575" cap="rnd" cmpd="sng" algn="ctr">
            <a:solidFill>
              <a:srgbClr val="FFB45A"/>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ED1B1A9F-F96D-4A03-9EF3-92E61DFB0FFE}"/>
              </a:ext>
            </a:extLst>
          </p:cNvPr>
          <p:cNvSpPr/>
          <p:nvPr/>
        </p:nvSpPr>
        <p:spPr>
          <a:xfrm>
            <a:off x="806824" y="1600604"/>
            <a:ext cx="2447364" cy="2391565"/>
          </a:xfrm>
          <a:prstGeom prst="rect">
            <a:avLst/>
          </a:prstGeom>
          <a:solidFill>
            <a:srgbClr val="C9E7CA"/>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 name="Title 1"/>
          <p:cNvSpPr>
            <a:spLocks noGrp="1"/>
          </p:cNvSpPr>
          <p:nvPr>
            <p:ph type="title"/>
          </p:nvPr>
        </p:nvSpPr>
        <p:spPr/>
        <p:txBody>
          <a:bodyPr/>
          <a:lstStyle/>
          <a:p>
            <a:r>
              <a:rPr lang="en-US" dirty="0"/>
              <a:t>Our approach to build vs. acquire is not binary</a:t>
            </a:r>
            <a:endParaRPr lang="en-US" sz="1350" dirty="0">
              <a:solidFill>
                <a:srgbClr val="646464"/>
              </a:solidFill>
            </a:endParaRPr>
          </a:p>
        </p:txBody>
      </p:sp>
      <p:sp>
        <p:nvSpPr>
          <p:cNvPr id="6" name="TextBox 5"/>
          <p:cNvSpPr txBox="1"/>
          <p:nvPr/>
        </p:nvSpPr>
        <p:spPr>
          <a:xfrm>
            <a:off x="1031990" y="1692700"/>
            <a:ext cx="1999562" cy="289193"/>
          </a:xfrm>
          <a:prstGeom prst="rect">
            <a:avLst/>
          </a:prstGeom>
          <a:solidFill>
            <a:srgbClr val="000A46"/>
          </a:solidFill>
          <a:ln w="9525" cap="rnd" cmpd="sng" algn="ctr">
            <a:solidFill>
              <a:srgbClr val="00148C"/>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00" dirty="0">
                <a:solidFill>
                  <a:schemeClr val="bg1"/>
                </a:solidFill>
                <a:latin typeface="+mj-lt"/>
              </a:rPr>
              <a:t>User interface</a:t>
            </a:r>
          </a:p>
        </p:txBody>
      </p:sp>
      <p:sp>
        <p:nvSpPr>
          <p:cNvPr id="7" name="TextBox 6"/>
          <p:cNvSpPr txBox="1"/>
          <p:nvPr/>
        </p:nvSpPr>
        <p:spPr>
          <a:xfrm>
            <a:off x="1031990" y="2173212"/>
            <a:ext cx="1999562" cy="289193"/>
          </a:xfrm>
          <a:prstGeom prst="rect">
            <a:avLst/>
          </a:prstGeom>
          <a:solidFill>
            <a:srgbClr val="015BA6"/>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00" dirty="0">
                <a:solidFill>
                  <a:srgbClr val="FFFFFF"/>
                </a:solidFill>
                <a:latin typeface="+mj-lt"/>
              </a:rPr>
              <a:t>Business / Domain</a:t>
            </a:r>
          </a:p>
        </p:txBody>
      </p:sp>
      <p:sp>
        <p:nvSpPr>
          <p:cNvPr id="9" name="TextBox 8"/>
          <p:cNvSpPr txBox="1"/>
          <p:nvPr/>
        </p:nvSpPr>
        <p:spPr>
          <a:xfrm>
            <a:off x="1031990" y="3439954"/>
            <a:ext cx="1999562" cy="454446"/>
          </a:xfrm>
          <a:prstGeom prst="rect">
            <a:avLst/>
          </a:prstGeom>
          <a:solidFill>
            <a:srgbClr val="FFB45A"/>
          </a:solidFill>
          <a:ln w="9525" cap="rnd" cmpd="sng" algn="ctr">
            <a:solidFill>
              <a:srgbClr val="700F10"/>
            </a:solidFill>
            <a:prstDash val="dashDot"/>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000" dirty="0">
                <a:solidFill>
                  <a:srgbClr val="212121"/>
                </a:solidFill>
                <a:latin typeface="+mj-lt"/>
              </a:rPr>
              <a:t>Core systems Integration</a:t>
            </a:r>
          </a:p>
        </p:txBody>
      </p:sp>
      <p:sp>
        <p:nvSpPr>
          <p:cNvPr id="26" name="Flowchart: Magnetic Disk 25"/>
          <p:cNvSpPr/>
          <p:nvPr/>
        </p:nvSpPr>
        <p:spPr>
          <a:xfrm>
            <a:off x="1292265" y="2653724"/>
            <a:ext cx="1479014" cy="594911"/>
          </a:xfrm>
          <a:prstGeom prst="flowChartMagneticDisk">
            <a:avLst/>
          </a:prstGeom>
          <a:solidFill>
            <a:srgbClr val="00AFF0"/>
          </a:solidFill>
          <a:ln w="9525" cap="rnd" cmpd="sng" algn="ctr">
            <a:solidFill>
              <a:schemeClr val="bg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r>
              <a:rPr lang="en-US" sz="1000" dirty="0">
                <a:solidFill>
                  <a:srgbClr val="FFFFFF"/>
                </a:solidFill>
                <a:latin typeface="+mj-lt"/>
              </a:rPr>
              <a:t>Data Base</a:t>
            </a:r>
          </a:p>
        </p:txBody>
      </p:sp>
      <p:sp>
        <p:nvSpPr>
          <p:cNvPr id="11" name="Rectangle 10">
            <a:extLst>
              <a:ext uri="{FF2B5EF4-FFF2-40B4-BE49-F238E27FC236}">
                <a16:creationId xmlns:a16="http://schemas.microsoft.com/office/drawing/2014/main" id="{87AB9B86-3B06-4C1C-A957-A0A1994ACCB1}"/>
              </a:ext>
            </a:extLst>
          </p:cNvPr>
          <p:cNvSpPr/>
          <p:nvPr/>
        </p:nvSpPr>
        <p:spPr>
          <a:xfrm>
            <a:off x="322780" y="4241801"/>
            <a:ext cx="3563420" cy="373284"/>
          </a:xfrm>
          <a:prstGeom prst="rect">
            <a:avLst/>
          </a:prstGeom>
          <a:solidFill>
            <a:srgbClr val="EEE89A"/>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i="1" dirty="0">
                <a:solidFill>
                  <a:srgbClr val="55555A"/>
                </a:solidFill>
                <a:latin typeface="+mj-lt"/>
              </a:rPr>
              <a:t>Example: </a:t>
            </a:r>
            <a:r>
              <a:rPr lang="en-US" sz="1000" i="1" dirty="0" err="1">
                <a:solidFill>
                  <a:srgbClr val="55555A"/>
                </a:solidFill>
                <a:latin typeface="+mj-lt"/>
              </a:rPr>
              <a:t>OMW</a:t>
            </a:r>
            <a:r>
              <a:rPr lang="en-US" sz="1000" i="1" dirty="0">
                <a:solidFill>
                  <a:srgbClr val="55555A"/>
                </a:solidFill>
                <a:latin typeface="+mj-lt"/>
              </a:rPr>
              <a:t> assessment focused on middle and front layer, integration identified as custom build</a:t>
            </a:r>
          </a:p>
        </p:txBody>
      </p:sp>
      <p:sp>
        <p:nvSpPr>
          <p:cNvPr id="25" name="ee4pHeader1">
            <a:extLst>
              <a:ext uri="{FF2B5EF4-FFF2-40B4-BE49-F238E27FC236}">
                <a16:creationId xmlns:a16="http://schemas.microsoft.com/office/drawing/2014/main" id="{B49D75BE-F5D3-4A72-A73C-D26524AD5902}"/>
              </a:ext>
            </a:extLst>
          </p:cNvPr>
          <p:cNvSpPr txBox="1"/>
          <p:nvPr/>
        </p:nvSpPr>
        <p:spPr>
          <a:xfrm>
            <a:off x="322780" y="748301"/>
            <a:ext cx="3882598" cy="510718"/>
          </a:xfrm>
          <a:prstGeom prst="rect">
            <a:avLst/>
          </a:prstGeom>
          <a:noFill/>
          <a:ln cap="rnd">
            <a:noFill/>
          </a:ln>
        </p:spPr>
        <p:txBody>
          <a:bodyPr vert="horz" wrap="square" lIns="0" tIns="0" rIns="0" bIns="0" rtlCol="0" anchor="b" anchorCtr="0">
            <a:noAutofit/>
          </a:bodyPr>
          <a:lstStyle/>
          <a:p>
            <a:pPr marL="0" lvl="3"/>
            <a:r>
              <a:rPr lang="en-US" sz="1200" b="1" dirty="0">
                <a:solidFill>
                  <a:srgbClr val="00148C">
                    <a:lumMod val="100000"/>
                  </a:srgbClr>
                </a:solidFill>
                <a:latin typeface="Arial" panose="020B0604020202020204" pitchFamily="34" charset="0"/>
              </a:rPr>
              <a:t>We look at each layer of the solution stack…</a:t>
            </a:r>
          </a:p>
        </p:txBody>
      </p:sp>
      <p:sp>
        <p:nvSpPr>
          <p:cNvPr id="27" name="ee4pHeader2">
            <a:extLst>
              <a:ext uri="{FF2B5EF4-FFF2-40B4-BE49-F238E27FC236}">
                <a16:creationId xmlns:a16="http://schemas.microsoft.com/office/drawing/2014/main" id="{2BAC2DFE-A548-4955-8C65-3A7D464B4B7D}"/>
              </a:ext>
            </a:extLst>
          </p:cNvPr>
          <p:cNvSpPr txBox="1"/>
          <p:nvPr/>
        </p:nvSpPr>
        <p:spPr>
          <a:xfrm>
            <a:off x="4937436" y="748301"/>
            <a:ext cx="3882598" cy="510718"/>
          </a:xfrm>
          <a:prstGeom prst="rect">
            <a:avLst/>
          </a:prstGeom>
          <a:noFill/>
          <a:ln cap="rnd">
            <a:noFill/>
          </a:ln>
        </p:spPr>
        <p:txBody>
          <a:bodyPr vert="horz" wrap="square" lIns="0" tIns="0" rIns="0" bIns="0" rtlCol="0" anchor="b" anchorCtr="0">
            <a:noAutofit/>
          </a:bodyPr>
          <a:lstStyle/>
          <a:p>
            <a:pPr marL="0" lvl="3"/>
            <a:r>
              <a:rPr lang="en-US" sz="1200" b="1" dirty="0">
                <a:solidFill>
                  <a:srgbClr val="00148C">
                    <a:lumMod val="100000"/>
                  </a:srgbClr>
                </a:solidFill>
                <a:latin typeface="Arial" panose="020B0604020202020204" pitchFamily="34" charset="0"/>
              </a:rPr>
              <a:t>…and at the different ways to execute over time</a:t>
            </a:r>
          </a:p>
        </p:txBody>
      </p:sp>
      <p:sp>
        <p:nvSpPr>
          <p:cNvPr id="70" name="Arrow: Down 69">
            <a:extLst>
              <a:ext uri="{FF2B5EF4-FFF2-40B4-BE49-F238E27FC236}">
                <a16:creationId xmlns:a16="http://schemas.microsoft.com/office/drawing/2014/main" id="{1198E67E-80FA-4DBF-8143-883E3699492F}"/>
              </a:ext>
            </a:extLst>
          </p:cNvPr>
          <p:cNvSpPr/>
          <p:nvPr/>
        </p:nvSpPr>
        <p:spPr>
          <a:xfrm flipV="1">
            <a:off x="5037955" y="1611240"/>
            <a:ext cx="95906" cy="2201700"/>
          </a:xfrm>
          <a:prstGeom prst="downArrow">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dirty="0">
              <a:solidFill>
                <a:srgbClr val="FFFFFF"/>
              </a:solidFill>
            </a:endParaRPr>
          </a:p>
        </p:txBody>
      </p:sp>
      <p:sp>
        <p:nvSpPr>
          <p:cNvPr id="71" name="Arrow: Down 70">
            <a:extLst>
              <a:ext uri="{FF2B5EF4-FFF2-40B4-BE49-F238E27FC236}">
                <a16:creationId xmlns:a16="http://schemas.microsoft.com/office/drawing/2014/main" id="{9D68E8F1-3D10-4FCA-8E9B-2883EA8FDA09}"/>
              </a:ext>
            </a:extLst>
          </p:cNvPr>
          <p:cNvSpPr/>
          <p:nvPr/>
        </p:nvSpPr>
        <p:spPr>
          <a:xfrm rot="5400000" flipV="1">
            <a:off x="6543454" y="2269843"/>
            <a:ext cx="95906" cy="3041209"/>
          </a:xfrm>
          <a:prstGeom prst="downArrow">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dirty="0">
              <a:solidFill>
                <a:srgbClr val="FFFFFF"/>
              </a:solidFill>
            </a:endParaRPr>
          </a:p>
        </p:txBody>
      </p:sp>
      <p:sp>
        <p:nvSpPr>
          <p:cNvPr id="72" name="TextBox 71">
            <a:extLst>
              <a:ext uri="{FF2B5EF4-FFF2-40B4-BE49-F238E27FC236}">
                <a16:creationId xmlns:a16="http://schemas.microsoft.com/office/drawing/2014/main" id="{41E4A27E-7A7E-40EF-99A0-846EA1EEB70C}"/>
              </a:ext>
            </a:extLst>
          </p:cNvPr>
          <p:cNvSpPr txBox="1"/>
          <p:nvPr/>
        </p:nvSpPr>
        <p:spPr>
          <a:xfrm>
            <a:off x="4305514" y="1472740"/>
            <a:ext cx="755649" cy="27699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00148C"/>
                </a:solidFill>
              </a:rPr>
              <a:t>Value captured</a:t>
            </a:r>
          </a:p>
        </p:txBody>
      </p:sp>
      <p:sp>
        <p:nvSpPr>
          <p:cNvPr id="73" name="TextBox 72">
            <a:extLst>
              <a:ext uri="{FF2B5EF4-FFF2-40B4-BE49-F238E27FC236}">
                <a16:creationId xmlns:a16="http://schemas.microsoft.com/office/drawing/2014/main" id="{1402DFE8-3794-4B33-A89D-B6AA57D49302}"/>
              </a:ext>
            </a:extLst>
          </p:cNvPr>
          <p:cNvSpPr txBox="1"/>
          <p:nvPr/>
        </p:nvSpPr>
        <p:spPr>
          <a:xfrm>
            <a:off x="7734186" y="3861860"/>
            <a:ext cx="755649" cy="27699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rgbClr val="00148C"/>
                </a:solidFill>
              </a:rPr>
              <a:t>Time</a:t>
            </a:r>
          </a:p>
        </p:txBody>
      </p:sp>
      <p:cxnSp>
        <p:nvCxnSpPr>
          <p:cNvPr id="80" name="Straight Arrow Connector 79">
            <a:extLst>
              <a:ext uri="{FF2B5EF4-FFF2-40B4-BE49-F238E27FC236}">
                <a16:creationId xmlns:a16="http://schemas.microsoft.com/office/drawing/2014/main" id="{22301A89-9900-4431-9105-25ABA996F5D3}"/>
              </a:ext>
            </a:extLst>
          </p:cNvPr>
          <p:cNvCxnSpPr>
            <a:stCxn id="71" idx="0"/>
          </p:cNvCxnSpPr>
          <p:nvPr/>
        </p:nvCxnSpPr>
        <p:spPr>
          <a:xfrm flipV="1">
            <a:off x="5070803" y="1708276"/>
            <a:ext cx="2574598" cy="2082172"/>
          </a:xfrm>
          <a:prstGeom prst="straightConnector1">
            <a:avLst/>
          </a:prstGeom>
          <a:ln w="28575" cap="rnd" cmpd="sng" algn="ctr">
            <a:solidFill>
              <a:srgbClr val="00BEB4"/>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Freeform: Shape 80">
            <a:extLst>
              <a:ext uri="{FF2B5EF4-FFF2-40B4-BE49-F238E27FC236}">
                <a16:creationId xmlns:a16="http://schemas.microsoft.com/office/drawing/2014/main" id="{55DAED5A-2070-48D8-BF1B-D13246E01028}"/>
              </a:ext>
            </a:extLst>
          </p:cNvPr>
          <p:cNvSpPr/>
          <p:nvPr/>
        </p:nvSpPr>
        <p:spPr>
          <a:xfrm>
            <a:off x="5165917" y="1867026"/>
            <a:ext cx="2546350" cy="1898650"/>
          </a:xfrm>
          <a:custGeom>
            <a:avLst/>
            <a:gdLst>
              <a:gd name="connsiteX0" fmla="*/ 0 w 2546350"/>
              <a:gd name="connsiteY0" fmla="*/ 1898650 h 1898650"/>
              <a:gd name="connsiteX1" fmla="*/ 222250 w 2546350"/>
              <a:gd name="connsiteY1" fmla="*/ 1898650 h 1898650"/>
              <a:gd name="connsiteX2" fmla="*/ 222250 w 2546350"/>
              <a:gd name="connsiteY2" fmla="*/ 1708150 h 1898650"/>
              <a:gd name="connsiteX3" fmla="*/ 476250 w 2546350"/>
              <a:gd name="connsiteY3" fmla="*/ 1708150 h 1898650"/>
              <a:gd name="connsiteX4" fmla="*/ 476250 w 2546350"/>
              <a:gd name="connsiteY4" fmla="*/ 1524000 h 1898650"/>
              <a:gd name="connsiteX5" fmla="*/ 774700 w 2546350"/>
              <a:gd name="connsiteY5" fmla="*/ 1524000 h 1898650"/>
              <a:gd name="connsiteX6" fmla="*/ 774700 w 2546350"/>
              <a:gd name="connsiteY6" fmla="*/ 1270000 h 1898650"/>
              <a:gd name="connsiteX7" fmla="*/ 1016000 w 2546350"/>
              <a:gd name="connsiteY7" fmla="*/ 1270000 h 1898650"/>
              <a:gd name="connsiteX8" fmla="*/ 1016000 w 2546350"/>
              <a:gd name="connsiteY8" fmla="*/ 1104900 h 1898650"/>
              <a:gd name="connsiteX9" fmla="*/ 1289050 w 2546350"/>
              <a:gd name="connsiteY9" fmla="*/ 1104900 h 1898650"/>
              <a:gd name="connsiteX10" fmla="*/ 1289050 w 2546350"/>
              <a:gd name="connsiteY10" fmla="*/ 876300 h 1898650"/>
              <a:gd name="connsiteX11" fmla="*/ 1517650 w 2546350"/>
              <a:gd name="connsiteY11" fmla="*/ 876300 h 1898650"/>
              <a:gd name="connsiteX12" fmla="*/ 1517650 w 2546350"/>
              <a:gd name="connsiteY12" fmla="*/ 666750 h 1898650"/>
              <a:gd name="connsiteX13" fmla="*/ 1822450 w 2546350"/>
              <a:gd name="connsiteY13" fmla="*/ 666750 h 1898650"/>
              <a:gd name="connsiteX14" fmla="*/ 1822450 w 2546350"/>
              <a:gd name="connsiteY14" fmla="*/ 463550 h 1898650"/>
              <a:gd name="connsiteX15" fmla="*/ 2089150 w 2546350"/>
              <a:gd name="connsiteY15" fmla="*/ 463550 h 1898650"/>
              <a:gd name="connsiteX16" fmla="*/ 2089150 w 2546350"/>
              <a:gd name="connsiteY16" fmla="*/ 234950 h 1898650"/>
              <a:gd name="connsiteX17" fmla="*/ 2393950 w 2546350"/>
              <a:gd name="connsiteY17" fmla="*/ 234950 h 1898650"/>
              <a:gd name="connsiteX18" fmla="*/ 2393950 w 2546350"/>
              <a:gd name="connsiteY18" fmla="*/ 0 h 1898650"/>
              <a:gd name="connsiteX19" fmla="*/ 2546350 w 2546350"/>
              <a:gd name="connsiteY19" fmla="*/ 0 h 1898650"/>
              <a:gd name="connsiteX20" fmla="*/ 2546350 w 2546350"/>
              <a:gd name="connsiteY20" fmla="*/ 6350 h 189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46350" h="1898650">
                <a:moveTo>
                  <a:pt x="0" y="1898650"/>
                </a:moveTo>
                <a:lnTo>
                  <a:pt x="222250" y="1898650"/>
                </a:lnTo>
                <a:lnTo>
                  <a:pt x="222250" y="1708150"/>
                </a:lnTo>
                <a:lnTo>
                  <a:pt x="476250" y="1708150"/>
                </a:lnTo>
                <a:lnTo>
                  <a:pt x="476250" y="1524000"/>
                </a:lnTo>
                <a:lnTo>
                  <a:pt x="774700" y="1524000"/>
                </a:lnTo>
                <a:lnTo>
                  <a:pt x="774700" y="1270000"/>
                </a:lnTo>
                <a:lnTo>
                  <a:pt x="1016000" y="1270000"/>
                </a:lnTo>
                <a:lnTo>
                  <a:pt x="1016000" y="1104900"/>
                </a:lnTo>
                <a:lnTo>
                  <a:pt x="1289050" y="1104900"/>
                </a:lnTo>
                <a:lnTo>
                  <a:pt x="1289050" y="876300"/>
                </a:lnTo>
                <a:lnTo>
                  <a:pt x="1517650" y="876300"/>
                </a:lnTo>
                <a:lnTo>
                  <a:pt x="1517650" y="666750"/>
                </a:lnTo>
                <a:lnTo>
                  <a:pt x="1822450" y="666750"/>
                </a:lnTo>
                <a:lnTo>
                  <a:pt x="1822450" y="463550"/>
                </a:lnTo>
                <a:lnTo>
                  <a:pt x="2089150" y="463550"/>
                </a:lnTo>
                <a:lnTo>
                  <a:pt x="2089150" y="234950"/>
                </a:lnTo>
                <a:lnTo>
                  <a:pt x="2393950" y="234950"/>
                </a:lnTo>
                <a:lnTo>
                  <a:pt x="2393950" y="0"/>
                </a:lnTo>
                <a:lnTo>
                  <a:pt x="2546350" y="0"/>
                </a:lnTo>
                <a:lnTo>
                  <a:pt x="2546350" y="6350"/>
                </a:lnTo>
              </a:path>
            </a:pathLst>
          </a:custGeom>
          <a:noFill/>
          <a:ln w="28575" cap="rnd" cmpd="sng" algn="ctr">
            <a:solidFill>
              <a:srgbClr val="0073CD"/>
            </a:solidFill>
            <a:prstDash val="solid"/>
            <a:round/>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92962560-2EB4-4E44-8EA1-0CF000E02AAA}"/>
              </a:ext>
            </a:extLst>
          </p:cNvPr>
          <p:cNvSpPr/>
          <p:nvPr/>
        </p:nvSpPr>
        <p:spPr>
          <a:xfrm>
            <a:off x="5143501" y="1898776"/>
            <a:ext cx="2603500" cy="1792940"/>
          </a:xfrm>
          <a:custGeom>
            <a:avLst/>
            <a:gdLst>
              <a:gd name="connsiteX0" fmla="*/ 0 w 2603500"/>
              <a:gd name="connsiteY0" fmla="*/ 1847850 h 1847850"/>
              <a:gd name="connsiteX1" fmla="*/ 2603500 w 2603500"/>
              <a:gd name="connsiteY1" fmla="*/ 1847850 h 1847850"/>
              <a:gd name="connsiteX2" fmla="*/ 2603500 w 2603500"/>
              <a:gd name="connsiteY2" fmla="*/ 0 h 1847850"/>
            </a:gdLst>
            <a:ahLst/>
            <a:cxnLst>
              <a:cxn ang="0">
                <a:pos x="connsiteX0" y="connsiteY0"/>
              </a:cxn>
              <a:cxn ang="0">
                <a:pos x="connsiteX1" y="connsiteY1"/>
              </a:cxn>
              <a:cxn ang="0">
                <a:pos x="connsiteX2" y="connsiteY2"/>
              </a:cxn>
            </a:cxnLst>
            <a:rect l="l" t="t" r="r" b="b"/>
            <a:pathLst>
              <a:path w="2603500" h="1847850">
                <a:moveTo>
                  <a:pt x="0" y="1847850"/>
                </a:moveTo>
                <a:lnTo>
                  <a:pt x="2603500" y="1847850"/>
                </a:lnTo>
                <a:lnTo>
                  <a:pt x="2603500" y="0"/>
                </a:lnTo>
              </a:path>
            </a:pathLst>
          </a:custGeom>
          <a:noFill/>
          <a:ln w="28575" cap="rnd" cmpd="sng" algn="ctr">
            <a:solidFill>
              <a:srgbClr val="E8235C"/>
            </a:solidFill>
            <a:prstDash val="solid"/>
            <a:round/>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E2F3AC4-B2E2-400A-A4F1-D83E9B06D8A9}"/>
              </a:ext>
            </a:extLst>
          </p:cNvPr>
          <p:cNvSpPr txBox="1"/>
          <p:nvPr/>
        </p:nvSpPr>
        <p:spPr>
          <a:xfrm>
            <a:off x="5037955" y="3924426"/>
            <a:ext cx="2501900" cy="105114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spcAft>
                <a:spcPts val="300"/>
              </a:spcAft>
            </a:pPr>
            <a:r>
              <a:rPr lang="en-US" sz="1000" b="1" dirty="0">
                <a:solidFill>
                  <a:srgbClr val="00BEB4"/>
                </a:solidFill>
              </a:rPr>
              <a:t>Option 1 – Pure build</a:t>
            </a:r>
          </a:p>
          <a:p>
            <a:pPr>
              <a:spcAft>
                <a:spcPts val="300"/>
              </a:spcAft>
            </a:pPr>
            <a:r>
              <a:rPr lang="en-US" sz="1000" b="1" dirty="0">
                <a:solidFill>
                  <a:srgbClr val="0073CD"/>
                </a:solidFill>
              </a:rPr>
              <a:t>Option 2 – Pure buy – Modular</a:t>
            </a:r>
          </a:p>
          <a:p>
            <a:pPr>
              <a:spcAft>
                <a:spcPts val="300"/>
              </a:spcAft>
            </a:pPr>
            <a:r>
              <a:rPr lang="en-US" sz="1000" b="1" dirty="0">
                <a:solidFill>
                  <a:srgbClr val="E8235C"/>
                </a:solidFill>
              </a:rPr>
              <a:t>Option 3 – Pure buy – Big bang implementation</a:t>
            </a:r>
          </a:p>
          <a:p>
            <a:pPr>
              <a:spcAft>
                <a:spcPts val="300"/>
              </a:spcAft>
            </a:pPr>
            <a:r>
              <a:rPr lang="en-US" sz="1000" b="1" dirty="0">
                <a:solidFill>
                  <a:srgbClr val="FFB45A"/>
                </a:solidFill>
              </a:rPr>
              <a:t>Option 4 – Build MVP, then buy</a:t>
            </a:r>
          </a:p>
          <a:p>
            <a:pPr>
              <a:spcAft>
                <a:spcPts val="300"/>
              </a:spcAft>
            </a:pPr>
            <a:r>
              <a:rPr lang="en-US" sz="1000" b="1" dirty="0">
                <a:solidFill>
                  <a:srgbClr val="FFB45A"/>
                </a:solidFill>
              </a:rPr>
              <a:t>Option 5 – Hybrid build/buy MVP</a:t>
            </a:r>
          </a:p>
        </p:txBody>
      </p:sp>
      <p:grpSp>
        <p:nvGrpSpPr>
          <p:cNvPr id="89" name="Group 88">
            <a:extLst>
              <a:ext uri="{FF2B5EF4-FFF2-40B4-BE49-F238E27FC236}">
                <a16:creationId xmlns:a16="http://schemas.microsoft.com/office/drawing/2014/main" id="{12B9BAF8-68FC-45C3-8BFB-255E8599E434}"/>
              </a:ext>
            </a:extLst>
          </p:cNvPr>
          <p:cNvGrpSpPr>
            <a:grpSpLocks noChangeAspect="1"/>
          </p:cNvGrpSpPr>
          <p:nvPr/>
        </p:nvGrpSpPr>
        <p:grpSpPr>
          <a:xfrm>
            <a:off x="7705025" y="1516894"/>
            <a:ext cx="230183" cy="230183"/>
            <a:chOff x="982662" y="3463925"/>
            <a:chExt cx="269875" cy="269875"/>
          </a:xfrm>
        </p:grpSpPr>
        <p:sp>
          <p:nvSpPr>
            <p:cNvPr id="90" name="Oval 14">
              <a:extLst>
                <a:ext uri="{FF2B5EF4-FFF2-40B4-BE49-F238E27FC236}">
                  <a16:creationId xmlns:a16="http://schemas.microsoft.com/office/drawing/2014/main" id="{51F12C26-B6E5-4BD1-8509-AB412F48D63C}"/>
                </a:ext>
              </a:extLst>
            </p:cNvPr>
            <p:cNvSpPr>
              <a:spLocks noChangeArrowheads="1"/>
            </p:cNvSpPr>
            <p:nvPr/>
          </p:nvSpPr>
          <p:spPr bwMode="auto">
            <a:xfrm>
              <a:off x="982662" y="3463925"/>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91" name="Freeform 15">
              <a:extLst>
                <a:ext uri="{FF2B5EF4-FFF2-40B4-BE49-F238E27FC236}">
                  <a16:creationId xmlns:a16="http://schemas.microsoft.com/office/drawing/2014/main" id="{A14FF39F-18F3-4BB8-A3D1-C880D6329EC1}"/>
                </a:ext>
              </a:extLst>
            </p:cNvPr>
            <p:cNvSpPr>
              <a:spLocks noEditPoints="1"/>
            </p:cNvSpPr>
            <p:nvPr/>
          </p:nvSpPr>
          <p:spPr bwMode="auto">
            <a:xfrm>
              <a:off x="1039812" y="3522663"/>
              <a:ext cx="157162" cy="150812"/>
            </a:xfrm>
            <a:custGeom>
              <a:avLst/>
              <a:gdLst>
                <a:gd name="T0" fmla="*/ 704 w 736"/>
                <a:gd name="T1" fmla="*/ 250 h 709"/>
                <a:gd name="T2" fmla="*/ 496 w 736"/>
                <a:gd name="T3" fmla="*/ 218 h 709"/>
                <a:gd name="T4" fmla="*/ 392 w 736"/>
                <a:gd name="T5" fmla="*/ 24 h 709"/>
                <a:gd name="T6" fmla="*/ 336 w 736"/>
                <a:gd name="T7" fmla="*/ 24 h 709"/>
                <a:gd name="T8" fmla="*/ 240 w 736"/>
                <a:gd name="T9" fmla="*/ 218 h 709"/>
                <a:gd name="T10" fmla="*/ 24 w 736"/>
                <a:gd name="T11" fmla="*/ 242 h 709"/>
                <a:gd name="T12" fmla="*/ 0 w 736"/>
                <a:gd name="T13" fmla="*/ 266 h 709"/>
                <a:gd name="T14" fmla="*/ 8 w 736"/>
                <a:gd name="T15" fmla="*/ 290 h 709"/>
                <a:gd name="T16" fmla="*/ 168 w 736"/>
                <a:gd name="T17" fmla="*/ 451 h 709"/>
                <a:gd name="T18" fmla="*/ 128 w 736"/>
                <a:gd name="T19" fmla="*/ 661 h 709"/>
                <a:gd name="T20" fmla="*/ 144 w 736"/>
                <a:gd name="T21" fmla="*/ 693 h 709"/>
                <a:gd name="T22" fmla="*/ 176 w 736"/>
                <a:gd name="T23" fmla="*/ 701 h 709"/>
                <a:gd name="T24" fmla="*/ 360 w 736"/>
                <a:gd name="T25" fmla="*/ 597 h 709"/>
                <a:gd name="T26" fmla="*/ 552 w 736"/>
                <a:gd name="T27" fmla="*/ 709 h 709"/>
                <a:gd name="T28" fmla="*/ 568 w 736"/>
                <a:gd name="T29" fmla="*/ 709 h 709"/>
                <a:gd name="T30" fmla="*/ 584 w 736"/>
                <a:gd name="T31" fmla="*/ 709 h 709"/>
                <a:gd name="T32" fmla="*/ 600 w 736"/>
                <a:gd name="T33" fmla="*/ 677 h 709"/>
                <a:gd name="T34" fmla="*/ 568 w 736"/>
                <a:gd name="T35" fmla="*/ 451 h 709"/>
                <a:gd name="T36" fmla="*/ 720 w 736"/>
                <a:gd name="T37" fmla="*/ 306 h 709"/>
                <a:gd name="T38" fmla="*/ 728 w 736"/>
                <a:gd name="T39" fmla="*/ 274 h 709"/>
                <a:gd name="T40" fmla="*/ 704 w 736"/>
                <a:gd name="T41" fmla="*/ 250 h 709"/>
                <a:gd name="T42" fmla="*/ 512 w 736"/>
                <a:gd name="T43" fmla="*/ 419 h 709"/>
                <a:gd name="T44" fmla="*/ 504 w 736"/>
                <a:gd name="T45" fmla="*/ 443 h 709"/>
                <a:gd name="T46" fmla="*/ 528 w 736"/>
                <a:gd name="T47" fmla="*/ 621 h 709"/>
                <a:gd name="T48" fmla="*/ 384 w 736"/>
                <a:gd name="T49" fmla="*/ 532 h 709"/>
                <a:gd name="T50" fmla="*/ 360 w 736"/>
                <a:gd name="T51" fmla="*/ 532 h 709"/>
                <a:gd name="T52" fmla="*/ 352 w 736"/>
                <a:gd name="T53" fmla="*/ 532 h 709"/>
                <a:gd name="T54" fmla="*/ 208 w 736"/>
                <a:gd name="T55" fmla="*/ 613 h 709"/>
                <a:gd name="T56" fmla="*/ 232 w 736"/>
                <a:gd name="T57" fmla="*/ 443 h 709"/>
                <a:gd name="T58" fmla="*/ 224 w 736"/>
                <a:gd name="T59" fmla="*/ 419 h 709"/>
                <a:gd name="T60" fmla="*/ 104 w 736"/>
                <a:gd name="T61" fmla="*/ 298 h 709"/>
                <a:gd name="T62" fmla="*/ 264 w 736"/>
                <a:gd name="T63" fmla="*/ 282 h 709"/>
                <a:gd name="T64" fmla="*/ 288 w 736"/>
                <a:gd name="T65" fmla="*/ 266 h 709"/>
                <a:gd name="T66" fmla="*/ 360 w 736"/>
                <a:gd name="T67" fmla="*/ 105 h 709"/>
                <a:gd name="T68" fmla="*/ 440 w 736"/>
                <a:gd name="T69" fmla="*/ 266 h 709"/>
                <a:gd name="T70" fmla="*/ 464 w 736"/>
                <a:gd name="T71" fmla="*/ 282 h 709"/>
                <a:gd name="T72" fmla="*/ 632 w 736"/>
                <a:gd name="T73" fmla="*/ 306 h 709"/>
                <a:gd name="T74" fmla="*/ 512 w 736"/>
                <a:gd name="T75" fmla="*/ 41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6" h="709">
                  <a:moveTo>
                    <a:pt x="704" y="250"/>
                  </a:moveTo>
                  <a:cubicBezTo>
                    <a:pt x="704" y="250"/>
                    <a:pt x="704" y="250"/>
                    <a:pt x="496" y="218"/>
                  </a:cubicBezTo>
                  <a:cubicBezTo>
                    <a:pt x="496" y="218"/>
                    <a:pt x="496" y="218"/>
                    <a:pt x="392" y="24"/>
                  </a:cubicBezTo>
                  <a:cubicBezTo>
                    <a:pt x="384" y="0"/>
                    <a:pt x="352" y="0"/>
                    <a:pt x="336" y="24"/>
                  </a:cubicBezTo>
                  <a:cubicBezTo>
                    <a:pt x="336" y="24"/>
                    <a:pt x="336" y="24"/>
                    <a:pt x="240" y="218"/>
                  </a:cubicBezTo>
                  <a:cubicBezTo>
                    <a:pt x="240" y="218"/>
                    <a:pt x="240" y="218"/>
                    <a:pt x="24" y="242"/>
                  </a:cubicBezTo>
                  <a:cubicBezTo>
                    <a:pt x="16" y="242"/>
                    <a:pt x="8" y="250"/>
                    <a:pt x="0" y="266"/>
                  </a:cubicBezTo>
                  <a:cubicBezTo>
                    <a:pt x="0" y="274"/>
                    <a:pt x="0" y="290"/>
                    <a:pt x="8" y="290"/>
                  </a:cubicBezTo>
                  <a:cubicBezTo>
                    <a:pt x="8" y="290"/>
                    <a:pt x="8" y="290"/>
                    <a:pt x="168" y="451"/>
                  </a:cubicBezTo>
                  <a:cubicBezTo>
                    <a:pt x="168" y="451"/>
                    <a:pt x="168" y="451"/>
                    <a:pt x="128" y="661"/>
                  </a:cubicBezTo>
                  <a:cubicBezTo>
                    <a:pt x="128" y="677"/>
                    <a:pt x="136" y="685"/>
                    <a:pt x="144" y="693"/>
                  </a:cubicBezTo>
                  <a:cubicBezTo>
                    <a:pt x="160" y="701"/>
                    <a:pt x="168" y="701"/>
                    <a:pt x="176" y="701"/>
                  </a:cubicBezTo>
                  <a:cubicBezTo>
                    <a:pt x="176" y="701"/>
                    <a:pt x="176" y="701"/>
                    <a:pt x="360" y="597"/>
                  </a:cubicBezTo>
                  <a:cubicBezTo>
                    <a:pt x="360" y="597"/>
                    <a:pt x="360" y="597"/>
                    <a:pt x="552" y="709"/>
                  </a:cubicBezTo>
                  <a:cubicBezTo>
                    <a:pt x="560" y="709"/>
                    <a:pt x="560" y="709"/>
                    <a:pt x="568" y="709"/>
                  </a:cubicBezTo>
                  <a:cubicBezTo>
                    <a:pt x="576" y="709"/>
                    <a:pt x="584" y="709"/>
                    <a:pt x="584" y="709"/>
                  </a:cubicBezTo>
                  <a:cubicBezTo>
                    <a:pt x="600" y="701"/>
                    <a:pt x="600" y="685"/>
                    <a:pt x="600" y="677"/>
                  </a:cubicBezTo>
                  <a:cubicBezTo>
                    <a:pt x="600" y="677"/>
                    <a:pt x="600" y="677"/>
                    <a:pt x="568" y="451"/>
                  </a:cubicBezTo>
                  <a:cubicBezTo>
                    <a:pt x="568" y="451"/>
                    <a:pt x="568" y="451"/>
                    <a:pt x="720" y="306"/>
                  </a:cubicBezTo>
                  <a:cubicBezTo>
                    <a:pt x="728" y="298"/>
                    <a:pt x="736" y="290"/>
                    <a:pt x="728" y="274"/>
                  </a:cubicBezTo>
                  <a:cubicBezTo>
                    <a:pt x="728" y="266"/>
                    <a:pt x="712" y="250"/>
                    <a:pt x="704" y="250"/>
                  </a:cubicBezTo>
                  <a:close/>
                  <a:moveTo>
                    <a:pt x="512" y="419"/>
                  </a:moveTo>
                  <a:cubicBezTo>
                    <a:pt x="504" y="419"/>
                    <a:pt x="504" y="435"/>
                    <a:pt x="504" y="443"/>
                  </a:cubicBezTo>
                  <a:cubicBezTo>
                    <a:pt x="504" y="443"/>
                    <a:pt x="504" y="443"/>
                    <a:pt x="528" y="621"/>
                  </a:cubicBezTo>
                  <a:cubicBezTo>
                    <a:pt x="528" y="621"/>
                    <a:pt x="528" y="621"/>
                    <a:pt x="384" y="532"/>
                  </a:cubicBezTo>
                  <a:cubicBezTo>
                    <a:pt x="376" y="532"/>
                    <a:pt x="376" y="532"/>
                    <a:pt x="360" y="532"/>
                  </a:cubicBezTo>
                  <a:cubicBezTo>
                    <a:pt x="352" y="532"/>
                    <a:pt x="352" y="532"/>
                    <a:pt x="352" y="532"/>
                  </a:cubicBezTo>
                  <a:cubicBezTo>
                    <a:pt x="352" y="532"/>
                    <a:pt x="352" y="532"/>
                    <a:pt x="208" y="613"/>
                  </a:cubicBezTo>
                  <a:cubicBezTo>
                    <a:pt x="208" y="613"/>
                    <a:pt x="208" y="613"/>
                    <a:pt x="232" y="443"/>
                  </a:cubicBezTo>
                  <a:cubicBezTo>
                    <a:pt x="232" y="435"/>
                    <a:pt x="224" y="419"/>
                    <a:pt x="224" y="419"/>
                  </a:cubicBezTo>
                  <a:cubicBezTo>
                    <a:pt x="224" y="419"/>
                    <a:pt x="224" y="419"/>
                    <a:pt x="104" y="298"/>
                  </a:cubicBezTo>
                  <a:cubicBezTo>
                    <a:pt x="104" y="298"/>
                    <a:pt x="104" y="298"/>
                    <a:pt x="264" y="282"/>
                  </a:cubicBezTo>
                  <a:cubicBezTo>
                    <a:pt x="272" y="282"/>
                    <a:pt x="280" y="274"/>
                    <a:pt x="288" y="266"/>
                  </a:cubicBezTo>
                  <a:cubicBezTo>
                    <a:pt x="288" y="266"/>
                    <a:pt x="288" y="266"/>
                    <a:pt x="360" y="105"/>
                  </a:cubicBezTo>
                  <a:cubicBezTo>
                    <a:pt x="360" y="105"/>
                    <a:pt x="360" y="105"/>
                    <a:pt x="440" y="266"/>
                  </a:cubicBezTo>
                  <a:cubicBezTo>
                    <a:pt x="448" y="274"/>
                    <a:pt x="456" y="282"/>
                    <a:pt x="464" y="282"/>
                  </a:cubicBezTo>
                  <a:cubicBezTo>
                    <a:pt x="464" y="282"/>
                    <a:pt x="464" y="282"/>
                    <a:pt x="632" y="306"/>
                  </a:cubicBezTo>
                  <a:cubicBezTo>
                    <a:pt x="632" y="306"/>
                    <a:pt x="632" y="306"/>
                    <a:pt x="512" y="419"/>
                  </a:cubicBez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sp>
        <p:nvSpPr>
          <p:cNvPr id="92" name="TextBox 91">
            <a:extLst>
              <a:ext uri="{FF2B5EF4-FFF2-40B4-BE49-F238E27FC236}">
                <a16:creationId xmlns:a16="http://schemas.microsoft.com/office/drawing/2014/main" id="{07176709-6C4E-451C-9993-66345773F3EF}"/>
              </a:ext>
            </a:extLst>
          </p:cNvPr>
          <p:cNvSpPr txBox="1"/>
          <p:nvPr/>
        </p:nvSpPr>
        <p:spPr>
          <a:xfrm>
            <a:off x="7836642" y="1388541"/>
            <a:ext cx="914400" cy="48415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rPr>
              <a:t>North Star</a:t>
            </a:r>
          </a:p>
        </p:txBody>
      </p:sp>
      <p:sp>
        <p:nvSpPr>
          <p:cNvPr id="94" name="Oval 93">
            <a:extLst>
              <a:ext uri="{FF2B5EF4-FFF2-40B4-BE49-F238E27FC236}">
                <a16:creationId xmlns:a16="http://schemas.microsoft.com/office/drawing/2014/main" id="{367A6EE3-4744-4229-AC24-3C24014980C7}"/>
              </a:ext>
            </a:extLst>
          </p:cNvPr>
          <p:cNvSpPr/>
          <p:nvPr/>
        </p:nvSpPr>
        <p:spPr>
          <a:xfrm>
            <a:off x="6412198" y="2470189"/>
            <a:ext cx="217202" cy="217202"/>
          </a:xfrm>
          <a:prstGeom prst="ellipse">
            <a:avLst/>
          </a:prstGeom>
          <a:solidFill>
            <a:srgbClr val="00BEB4"/>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1</a:t>
            </a:r>
          </a:p>
        </p:txBody>
      </p:sp>
      <p:sp>
        <p:nvSpPr>
          <p:cNvPr id="95" name="Oval 94">
            <a:extLst>
              <a:ext uri="{FF2B5EF4-FFF2-40B4-BE49-F238E27FC236}">
                <a16:creationId xmlns:a16="http://schemas.microsoft.com/office/drawing/2014/main" id="{592FCC07-A988-473C-86ED-54264540918E}"/>
              </a:ext>
            </a:extLst>
          </p:cNvPr>
          <p:cNvSpPr/>
          <p:nvPr/>
        </p:nvSpPr>
        <p:spPr>
          <a:xfrm>
            <a:off x="6221890" y="2870638"/>
            <a:ext cx="217202" cy="217202"/>
          </a:xfrm>
          <a:prstGeom prst="ellipse">
            <a:avLst/>
          </a:prstGeom>
          <a:solidFill>
            <a:srgbClr val="0073CD"/>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2</a:t>
            </a:r>
          </a:p>
        </p:txBody>
      </p:sp>
      <p:sp>
        <p:nvSpPr>
          <p:cNvPr id="96" name="Oval 95">
            <a:extLst>
              <a:ext uri="{FF2B5EF4-FFF2-40B4-BE49-F238E27FC236}">
                <a16:creationId xmlns:a16="http://schemas.microsoft.com/office/drawing/2014/main" id="{53F1BDBF-7616-4DF7-8D52-A54DB3C6297B}"/>
              </a:ext>
            </a:extLst>
          </p:cNvPr>
          <p:cNvSpPr/>
          <p:nvPr/>
        </p:nvSpPr>
        <p:spPr>
          <a:xfrm>
            <a:off x="7639999" y="2728040"/>
            <a:ext cx="217202" cy="217202"/>
          </a:xfrm>
          <a:prstGeom prst="ellipse">
            <a:avLst/>
          </a:prstGeom>
          <a:solidFill>
            <a:srgbClr val="E71C57"/>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3</a:t>
            </a:r>
          </a:p>
        </p:txBody>
      </p:sp>
      <p:sp>
        <p:nvSpPr>
          <p:cNvPr id="97" name="Oval 96">
            <a:extLst>
              <a:ext uri="{FF2B5EF4-FFF2-40B4-BE49-F238E27FC236}">
                <a16:creationId xmlns:a16="http://schemas.microsoft.com/office/drawing/2014/main" id="{9E2C4E70-B3AE-4096-BD76-D7E4F2F2A15B}"/>
              </a:ext>
            </a:extLst>
          </p:cNvPr>
          <p:cNvSpPr/>
          <p:nvPr/>
        </p:nvSpPr>
        <p:spPr>
          <a:xfrm>
            <a:off x="5793605" y="3018065"/>
            <a:ext cx="217202" cy="217202"/>
          </a:xfrm>
          <a:prstGeom prst="ellipse">
            <a:avLst/>
          </a:prstGeom>
          <a:solidFill>
            <a:srgbClr val="FFB45A"/>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5</a:t>
            </a:r>
          </a:p>
        </p:txBody>
      </p:sp>
      <p:cxnSp>
        <p:nvCxnSpPr>
          <p:cNvPr id="102" name="Straight Connector 101">
            <a:extLst>
              <a:ext uri="{FF2B5EF4-FFF2-40B4-BE49-F238E27FC236}">
                <a16:creationId xmlns:a16="http://schemas.microsoft.com/office/drawing/2014/main" id="{5C19D7AA-B9FA-461B-BBEB-0D24F12A7F7A}"/>
              </a:ext>
            </a:extLst>
          </p:cNvPr>
          <p:cNvCxnSpPr>
            <a:cxnSpLocks/>
          </p:cNvCxnSpPr>
          <p:nvPr/>
        </p:nvCxnSpPr>
        <p:spPr>
          <a:xfrm flipV="1">
            <a:off x="5927929" y="3158537"/>
            <a:ext cx="307801" cy="15328"/>
          </a:xfrm>
          <a:prstGeom prst="line">
            <a:avLst/>
          </a:prstGeom>
          <a:ln w="28575" cap="rnd" cmpd="sng" algn="ctr">
            <a:solidFill>
              <a:srgbClr val="FFB45A"/>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B5AD53E4-35E3-4F45-8953-D616FEB83732}"/>
              </a:ext>
            </a:extLst>
          </p:cNvPr>
          <p:cNvSpPr/>
          <p:nvPr/>
        </p:nvSpPr>
        <p:spPr>
          <a:xfrm>
            <a:off x="5571671" y="3212691"/>
            <a:ext cx="217202" cy="217202"/>
          </a:xfrm>
          <a:prstGeom prst="ellipse">
            <a:avLst/>
          </a:prstGeom>
          <a:solidFill>
            <a:srgbClr val="FFB45A"/>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4</a:t>
            </a:r>
          </a:p>
        </p:txBody>
      </p:sp>
    </p:spTree>
    <p:extLst>
      <p:ext uri="{BB962C8B-B14F-4D97-AF65-F5344CB8AC3E}">
        <p14:creationId xmlns:p14="http://schemas.microsoft.com/office/powerpoint/2010/main" val="14128124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BA3C89D-A75C-4D48-B1CC-ED9C7780104D}"/>
              </a:ext>
            </a:extLst>
          </p:cNvPr>
          <p:cNvGraphicFramePr>
            <a:graphicFrameLocks noChangeAspect="1"/>
          </p:cNvGraphicFramePr>
          <p:nvPr>
            <p:custDataLst>
              <p:tags r:id="rId2"/>
            </p:custDataLst>
            <p:extLst>
              <p:ext uri="{D42A27DB-BD31-4B8C-83A1-F6EECF244321}">
                <p14:modId xmlns:p14="http://schemas.microsoft.com/office/powerpoint/2010/main" val="37681947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6913" name="think-cell Slide" r:id="rId5" imgW="473" imgH="473" progId="TCLayout.ActiveDocument.1">
                  <p:embed/>
                </p:oleObj>
              </mc:Choice>
              <mc:Fallback>
                <p:oleObj name="think-cell Slide" r:id="rId5" imgW="473" imgH="473" progId="TCLayout.ActiveDocument.1">
                  <p:embed/>
                  <p:pic>
                    <p:nvPicPr>
                      <p:cNvPr id="11" name="Object 10" hidden="1">
                        <a:extLst>
                          <a:ext uri="{FF2B5EF4-FFF2-40B4-BE49-F238E27FC236}">
                            <a16:creationId xmlns:a16="http://schemas.microsoft.com/office/drawing/2014/main" id="{2BA3C89D-A75C-4D48-B1CC-ED9C7780104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CA1276E9-AFF1-486A-A48A-76DB694BF936}"/>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321B1DAD-114D-44AA-B6D2-031908155E64}"/>
              </a:ext>
            </a:extLst>
          </p:cNvPr>
          <p:cNvSpPr>
            <a:spLocks noGrp="1"/>
          </p:cNvSpPr>
          <p:nvPr>
            <p:ph type="title"/>
          </p:nvPr>
        </p:nvSpPr>
        <p:spPr/>
        <p:txBody>
          <a:bodyPr/>
          <a:lstStyle/>
          <a:p>
            <a:r>
              <a:rPr lang="en-US" dirty="0"/>
              <a:t>Preliminary screen has identified top 5 contenders</a:t>
            </a:r>
          </a:p>
        </p:txBody>
      </p:sp>
      <p:sp>
        <p:nvSpPr>
          <p:cNvPr id="12" name="Oval 11">
            <a:extLst>
              <a:ext uri="{FF2B5EF4-FFF2-40B4-BE49-F238E27FC236}">
                <a16:creationId xmlns:a16="http://schemas.microsoft.com/office/drawing/2014/main" id="{C3E60B30-1E68-4041-A415-AFCBC2093EA6}"/>
              </a:ext>
            </a:extLst>
          </p:cNvPr>
          <p:cNvSpPr/>
          <p:nvPr/>
        </p:nvSpPr>
        <p:spPr>
          <a:xfrm>
            <a:off x="4051989" y="1404410"/>
            <a:ext cx="1043465" cy="1043465"/>
          </a:xfrm>
          <a:prstGeom prst="ellipse">
            <a:avLst/>
          </a:prstGeom>
          <a:solidFill>
            <a:schemeClr val="bg1"/>
          </a:solidFill>
          <a:ln w="38100" cap="flat" cmpd="sng" algn="ctr">
            <a:gradFill flip="none" rotWithShape="1">
              <a:gsLst>
                <a:gs pos="100000">
                  <a:srgbClr val="0073CD"/>
                </a:gs>
                <a:gs pos="0">
                  <a:srgbClr val="00148C"/>
                </a:gs>
              </a:gsLst>
              <a:lin ang="2700000" scaled="1"/>
              <a:tileRect/>
            </a:gradFill>
            <a:prstDash val="solid"/>
          </a:ln>
          <a:effectLst/>
        </p:spPr>
        <p:txBody>
          <a:bodyPr lIns="0" tIns="0" rIns="0" bIns="0" rtlCol="0" anchor="ctr"/>
          <a:lstStyle/>
          <a:p>
            <a:pPr algn="ctr">
              <a:lnSpc>
                <a:spcPct val="95000"/>
              </a:lnSpc>
            </a:pPr>
            <a:endParaRPr lang="en-US" sz="1400" kern="0" dirty="0">
              <a:solidFill>
                <a:schemeClr val="tx1"/>
              </a:solidFill>
              <a:ea typeface="ＭＳ Ｐゴシック"/>
            </a:endParaRPr>
          </a:p>
        </p:txBody>
      </p:sp>
      <p:sp>
        <p:nvSpPr>
          <p:cNvPr id="13" name="TextBox 12">
            <a:extLst>
              <a:ext uri="{FF2B5EF4-FFF2-40B4-BE49-F238E27FC236}">
                <a16:creationId xmlns:a16="http://schemas.microsoft.com/office/drawing/2014/main" id="{EC56289C-D150-491E-B91B-00A6C2B1DB97}"/>
              </a:ext>
            </a:extLst>
          </p:cNvPr>
          <p:cNvSpPr txBox="1"/>
          <p:nvPr/>
        </p:nvSpPr>
        <p:spPr>
          <a:xfrm>
            <a:off x="3825292" y="2755489"/>
            <a:ext cx="1496856" cy="379280"/>
          </a:xfrm>
          <a:prstGeom prst="rect">
            <a:avLst/>
          </a:prstGeom>
          <a:noFill/>
        </p:spPr>
        <p:txBody>
          <a:bodyPr wrap="square" lIns="0" tIns="0" rIns="0" bIns="0" rtlCol="0" anchor="t" anchorCtr="0">
            <a:noAutofit/>
          </a:bodyPr>
          <a:lstStyle/>
          <a:p>
            <a:pPr algn="ctr"/>
            <a:r>
              <a:rPr lang="en-US" sz="1200" dirty="0">
                <a:latin typeface="Arial" panose="020B0604020202020204" pitchFamily="34" charset="0"/>
              </a:rPr>
              <a:t>Newer solution getting traction on utilities</a:t>
            </a:r>
          </a:p>
        </p:txBody>
      </p:sp>
      <p:sp>
        <p:nvSpPr>
          <p:cNvPr id="14" name="Oval 13">
            <a:extLst>
              <a:ext uri="{FF2B5EF4-FFF2-40B4-BE49-F238E27FC236}">
                <a16:creationId xmlns:a16="http://schemas.microsoft.com/office/drawing/2014/main" id="{F5FBA434-1336-458E-A2A2-D38F60A0F21C}"/>
              </a:ext>
            </a:extLst>
          </p:cNvPr>
          <p:cNvSpPr/>
          <p:nvPr/>
        </p:nvSpPr>
        <p:spPr>
          <a:xfrm>
            <a:off x="5792000" y="1404410"/>
            <a:ext cx="1043465" cy="1043465"/>
          </a:xfrm>
          <a:prstGeom prst="ellipse">
            <a:avLst/>
          </a:prstGeom>
          <a:solidFill>
            <a:schemeClr val="bg1"/>
          </a:solidFill>
          <a:ln w="38100" cap="flat" cmpd="sng" algn="ctr">
            <a:gradFill flip="none" rotWithShape="1">
              <a:gsLst>
                <a:gs pos="100000">
                  <a:srgbClr val="0073CD"/>
                </a:gs>
                <a:gs pos="0">
                  <a:srgbClr val="00148C"/>
                </a:gs>
              </a:gsLst>
              <a:lin ang="2700000" scaled="1"/>
              <a:tileRect/>
            </a:gradFill>
            <a:prstDash val="solid"/>
          </a:ln>
          <a:effectLst/>
        </p:spPr>
        <p:txBody>
          <a:bodyPr lIns="0" tIns="0" rIns="0" bIns="0" rtlCol="0" anchor="ctr"/>
          <a:lstStyle/>
          <a:p>
            <a:pPr algn="ctr">
              <a:lnSpc>
                <a:spcPct val="95000"/>
              </a:lnSpc>
            </a:pPr>
            <a:endParaRPr lang="en-US" sz="1400" kern="0" dirty="0">
              <a:solidFill>
                <a:schemeClr val="tx1"/>
              </a:solidFill>
              <a:ea typeface="ＭＳ Ｐゴシック"/>
            </a:endParaRPr>
          </a:p>
        </p:txBody>
      </p:sp>
      <p:sp>
        <p:nvSpPr>
          <p:cNvPr id="15" name="TextBox 14">
            <a:extLst>
              <a:ext uri="{FF2B5EF4-FFF2-40B4-BE49-F238E27FC236}">
                <a16:creationId xmlns:a16="http://schemas.microsoft.com/office/drawing/2014/main" id="{1BCBC4A5-7728-42C0-BDE7-F3BC862639B0}"/>
              </a:ext>
            </a:extLst>
          </p:cNvPr>
          <p:cNvSpPr txBox="1"/>
          <p:nvPr/>
        </p:nvSpPr>
        <p:spPr>
          <a:xfrm>
            <a:off x="5565304" y="2755489"/>
            <a:ext cx="1496856" cy="379280"/>
          </a:xfrm>
          <a:prstGeom prst="rect">
            <a:avLst/>
          </a:prstGeom>
          <a:noFill/>
        </p:spPr>
        <p:txBody>
          <a:bodyPr wrap="square" lIns="0" tIns="0" rIns="0" bIns="0" rtlCol="0" anchor="t" anchorCtr="0">
            <a:noAutofit/>
          </a:bodyPr>
          <a:lstStyle/>
          <a:p>
            <a:pPr algn="ctr"/>
            <a:r>
              <a:rPr lang="en-US" sz="1200" dirty="0">
                <a:latin typeface="Arial" panose="020B0604020202020204" pitchFamily="34" charset="0"/>
              </a:rPr>
              <a:t>Can potential build over existing PowerPlan installation</a:t>
            </a:r>
          </a:p>
        </p:txBody>
      </p:sp>
      <p:sp>
        <p:nvSpPr>
          <p:cNvPr id="16" name="Oval 15">
            <a:extLst>
              <a:ext uri="{FF2B5EF4-FFF2-40B4-BE49-F238E27FC236}">
                <a16:creationId xmlns:a16="http://schemas.microsoft.com/office/drawing/2014/main" id="{C27CC9F9-6FE6-4755-8AD2-FFDF8097945E}"/>
              </a:ext>
            </a:extLst>
          </p:cNvPr>
          <p:cNvSpPr/>
          <p:nvPr/>
        </p:nvSpPr>
        <p:spPr>
          <a:xfrm>
            <a:off x="2307232" y="1404410"/>
            <a:ext cx="1043465" cy="1043465"/>
          </a:xfrm>
          <a:prstGeom prst="ellipse">
            <a:avLst/>
          </a:prstGeom>
          <a:solidFill>
            <a:schemeClr val="bg1"/>
          </a:solidFill>
          <a:ln w="38100" cap="flat" cmpd="sng" algn="ctr">
            <a:gradFill flip="none" rotWithShape="1">
              <a:gsLst>
                <a:gs pos="100000">
                  <a:srgbClr val="0073CD"/>
                </a:gs>
                <a:gs pos="0">
                  <a:srgbClr val="00148C"/>
                </a:gs>
              </a:gsLst>
              <a:lin ang="2700000" scaled="1"/>
              <a:tileRect/>
            </a:gradFill>
            <a:prstDash val="solid"/>
          </a:ln>
          <a:effectLst/>
        </p:spPr>
        <p:txBody>
          <a:bodyPr lIns="0" tIns="0" rIns="0" bIns="0" rtlCol="0" anchor="ctr"/>
          <a:lstStyle/>
          <a:p>
            <a:pPr algn="ctr">
              <a:lnSpc>
                <a:spcPct val="95000"/>
              </a:lnSpc>
            </a:pPr>
            <a:endParaRPr lang="en-US" sz="1400" kern="0" dirty="0">
              <a:solidFill>
                <a:schemeClr val="tx1"/>
              </a:solidFill>
              <a:ea typeface="ＭＳ Ｐゴシック"/>
            </a:endParaRPr>
          </a:p>
        </p:txBody>
      </p:sp>
      <p:sp>
        <p:nvSpPr>
          <p:cNvPr id="17" name="TextBox 16">
            <a:extLst>
              <a:ext uri="{FF2B5EF4-FFF2-40B4-BE49-F238E27FC236}">
                <a16:creationId xmlns:a16="http://schemas.microsoft.com/office/drawing/2014/main" id="{E3CD90AB-EBAC-4CF4-B923-4E3E5369E485}"/>
              </a:ext>
            </a:extLst>
          </p:cNvPr>
          <p:cNvSpPr txBox="1"/>
          <p:nvPr/>
        </p:nvSpPr>
        <p:spPr>
          <a:xfrm>
            <a:off x="2080537" y="2755489"/>
            <a:ext cx="1496856" cy="379280"/>
          </a:xfrm>
          <a:prstGeom prst="rect">
            <a:avLst/>
          </a:prstGeom>
          <a:noFill/>
        </p:spPr>
        <p:txBody>
          <a:bodyPr wrap="square" lIns="0" tIns="0" rIns="0" bIns="0" rtlCol="0" anchor="t" anchorCtr="0">
            <a:noAutofit/>
          </a:bodyPr>
          <a:lstStyle/>
          <a:p>
            <a:pPr algn="ctr"/>
            <a:r>
              <a:rPr lang="en-US" sz="1200" dirty="0">
                <a:latin typeface="Arial" panose="020B0604020202020204" pitchFamily="34" charset="0"/>
              </a:rPr>
              <a:t>Largest client base and proven results in utilities</a:t>
            </a:r>
          </a:p>
        </p:txBody>
      </p:sp>
      <p:sp>
        <p:nvSpPr>
          <p:cNvPr id="18" name="Oval 17">
            <a:extLst>
              <a:ext uri="{FF2B5EF4-FFF2-40B4-BE49-F238E27FC236}">
                <a16:creationId xmlns:a16="http://schemas.microsoft.com/office/drawing/2014/main" id="{AA3DD437-A07B-46CC-96BB-77049A6CC301}"/>
              </a:ext>
            </a:extLst>
          </p:cNvPr>
          <p:cNvSpPr/>
          <p:nvPr/>
        </p:nvSpPr>
        <p:spPr>
          <a:xfrm>
            <a:off x="563661" y="1404410"/>
            <a:ext cx="1043465" cy="1043465"/>
          </a:xfrm>
          <a:prstGeom prst="ellipse">
            <a:avLst/>
          </a:prstGeom>
          <a:solidFill>
            <a:schemeClr val="bg1"/>
          </a:solidFill>
          <a:ln w="38100" cap="flat" cmpd="sng" algn="ctr">
            <a:gradFill flip="none" rotWithShape="1">
              <a:gsLst>
                <a:gs pos="100000">
                  <a:srgbClr val="0073CD"/>
                </a:gs>
                <a:gs pos="0">
                  <a:srgbClr val="00148C"/>
                </a:gs>
              </a:gsLst>
              <a:lin ang="2700000" scaled="1"/>
              <a:tileRect/>
            </a:gradFill>
            <a:prstDash val="solid"/>
          </a:ln>
          <a:effectLst/>
        </p:spPr>
        <p:txBody>
          <a:bodyPr lIns="0" tIns="0" rIns="0" bIns="0" rtlCol="0" anchor="ctr"/>
          <a:lstStyle/>
          <a:p>
            <a:pPr algn="ctr">
              <a:lnSpc>
                <a:spcPct val="95000"/>
              </a:lnSpc>
            </a:pPr>
            <a:endParaRPr lang="en-US" sz="1400" kern="0" dirty="0">
              <a:solidFill>
                <a:schemeClr val="tx1"/>
              </a:solidFill>
              <a:ea typeface="ＭＳ Ｐゴシック"/>
            </a:endParaRPr>
          </a:p>
        </p:txBody>
      </p:sp>
      <p:sp>
        <p:nvSpPr>
          <p:cNvPr id="19" name="TextBox 18">
            <a:extLst>
              <a:ext uri="{FF2B5EF4-FFF2-40B4-BE49-F238E27FC236}">
                <a16:creationId xmlns:a16="http://schemas.microsoft.com/office/drawing/2014/main" id="{206EE27C-7890-45DB-8AD5-CB55239E5B4F}"/>
              </a:ext>
            </a:extLst>
          </p:cNvPr>
          <p:cNvSpPr txBox="1"/>
          <p:nvPr/>
        </p:nvSpPr>
        <p:spPr>
          <a:xfrm>
            <a:off x="336964" y="2755489"/>
            <a:ext cx="1496856" cy="379280"/>
          </a:xfrm>
          <a:prstGeom prst="rect">
            <a:avLst/>
          </a:prstGeom>
          <a:noFill/>
          <a:ln>
            <a:noFill/>
          </a:ln>
        </p:spPr>
        <p:txBody>
          <a:bodyPr wrap="square" lIns="0" tIns="0" rIns="0" bIns="0" rtlCol="0" anchor="t" anchorCtr="0">
            <a:noAutofit/>
          </a:bodyPr>
          <a:lstStyle/>
          <a:p>
            <a:pPr algn="ctr"/>
            <a:r>
              <a:rPr lang="en-US" sz="1200" dirty="0">
                <a:latin typeface="Arial" panose="020B0604020202020204" pitchFamily="34" charset="0"/>
              </a:rPr>
              <a:t>Strong Asset Performance modelling</a:t>
            </a:r>
          </a:p>
        </p:txBody>
      </p:sp>
      <p:sp>
        <p:nvSpPr>
          <p:cNvPr id="20" name="Oval 19">
            <a:extLst>
              <a:ext uri="{FF2B5EF4-FFF2-40B4-BE49-F238E27FC236}">
                <a16:creationId xmlns:a16="http://schemas.microsoft.com/office/drawing/2014/main" id="{D9B619E0-94BB-42E6-A8EB-1921517AA4B8}"/>
              </a:ext>
            </a:extLst>
          </p:cNvPr>
          <p:cNvSpPr/>
          <p:nvPr/>
        </p:nvSpPr>
        <p:spPr>
          <a:xfrm>
            <a:off x="7539130" y="1404410"/>
            <a:ext cx="1043465" cy="1043465"/>
          </a:xfrm>
          <a:prstGeom prst="ellipse">
            <a:avLst/>
          </a:prstGeom>
          <a:solidFill>
            <a:schemeClr val="bg1"/>
          </a:solidFill>
          <a:ln w="38100" cap="flat" cmpd="sng" algn="ctr">
            <a:gradFill flip="none" rotWithShape="1">
              <a:gsLst>
                <a:gs pos="100000">
                  <a:srgbClr val="0073CD"/>
                </a:gs>
                <a:gs pos="0">
                  <a:srgbClr val="00148C"/>
                </a:gs>
              </a:gsLst>
              <a:lin ang="2700000" scaled="1"/>
              <a:tileRect/>
            </a:gradFill>
            <a:prstDash val="solid"/>
          </a:ln>
          <a:effectLst/>
        </p:spPr>
        <p:txBody>
          <a:bodyPr lIns="0" tIns="0" rIns="0" bIns="0" rtlCol="0" anchor="ctr"/>
          <a:lstStyle/>
          <a:p>
            <a:pPr algn="ctr">
              <a:lnSpc>
                <a:spcPct val="95000"/>
              </a:lnSpc>
            </a:pPr>
            <a:endParaRPr lang="en-US" sz="1400" kern="0" dirty="0">
              <a:solidFill>
                <a:schemeClr val="tx1"/>
              </a:solidFill>
              <a:ea typeface="ＭＳ Ｐゴシック"/>
            </a:endParaRPr>
          </a:p>
        </p:txBody>
      </p:sp>
      <p:sp>
        <p:nvSpPr>
          <p:cNvPr id="21" name="TextBox 20">
            <a:extLst>
              <a:ext uri="{FF2B5EF4-FFF2-40B4-BE49-F238E27FC236}">
                <a16:creationId xmlns:a16="http://schemas.microsoft.com/office/drawing/2014/main" id="{CD77AA08-938E-46DE-B8B8-BF606435F609}"/>
              </a:ext>
            </a:extLst>
          </p:cNvPr>
          <p:cNvSpPr txBox="1"/>
          <p:nvPr/>
        </p:nvSpPr>
        <p:spPr>
          <a:xfrm>
            <a:off x="7312433" y="2755489"/>
            <a:ext cx="1496856" cy="379280"/>
          </a:xfrm>
          <a:prstGeom prst="rect">
            <a:avLst/>
          </a:prstGeom>
          <a:noFill/>
        </p:spPr>
        <p:txBody>
          <a:bodyPr wrap="square" lIns="0" tIns="0" rIns="0" bIns="0" rtlCol="0" anchor="t" anchorCtr="0">
            <a:noAutofit/>
          </a:bodyPr>
          <a:lstStyle/>
          <a:p>
            <a:pPr algn="ctr"/>
            <a:r>
              <a:rPr lang="en-US" sz="1200" dirty="0">
                <a:latin typeface="Arial" panose="020B0604020202020204" pitchFamily="34" charset="0"/>
              </a:rPr>
              <a:t>Coming out of a merger/acquisition that's refreshed some of their solutions</a:t>
            </a:r>
          </a:p>
        </p:txBody>
      </p:sp>
      <p:grpSp>
        <p:nvGrpSpPr>
          <p:cNvPr id="22" name="Group 21">
            <a:extLst>
              <a:ext uri="{FF2B5EF4-FFF2-40B4-BE49-F238E27FC236}">
                <a16:creationId xmlns:a16="http://schemas.microsoft.com/office/drawing/2014/main" id="{B2272D68-951B-4CD6-82A2-19B1497117E1}"/>
              </a:ext>
            </a:extLst>
          </p:cNvPr>
          <p:cNvGrpSpPr/>
          <p:nvPr/>
        </p:nvGrpSpPr>
        <p:grpSpPr>
          <a:xfrm>
            <a:off x="7635792" y="1753208"/>
            <a:ext cx="850140" cy="345868"/>
            <a:chOff x="915832" y="3916170"/>
            <a:chExt cx="850140" cy="345868"/>
          </a:xfrm>
        </p:grpSpPr>
        <p:pic>
          <p:nvPicPr>
            <p:cNvPr id="8" name="Picture 35" descr="SEAMS &amp; ARCADIS Logo 2018_v2b - WWT Water Industry Asset ...">
              <a:extLst>
                <a:ext uri="{FF2B5EF4-FFF2-40B4-BE49-F238E27FC236}">
                  <a16:creationId xmlns:a16="http://schemas.microsoft.com/office/drawing/2014/main" id="{85DBCFC8-048A-4DA9-85FF-C091CAECD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7790" y="3916170"/>
              <a:ext cx="735770" cy="3120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4" descr="Arcadis launches new global digital business, Arcadis Gen">
              <a:extLst>
                <a:ext uri="{FF2B5EF4-FFF2-40B4-BE49-F238E27FC236}">
                  <a16:creationId xmlns:a16="http://schemas.microsoft.com/office/drawing/2014/main" id="{D28F3E3E-6F8B-4BA2-8E51-420E4BC28BF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9661" b="39661"/>
            <a:stretch/>
          </p:blipFill>
          <p:spPr bwMode="auto">
            <a:xfrm>
              <a:off x="915832" y="4086247"/>
              <a:ext cx="850140" cy="175791"/>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33" descr="PowerPlan Logo Download - SVG - All Vector Logo">
            <a:extLst>
              <a:ext uri="{FF2B5EF4-FFF2-40B4-BE49-F238E27FC236}">
                <a16:creationId xmlns:a16="http://schemas.microsoft.com/office/drawing/2014/main" id="{4C9A51C5-7475-44CC-A81A-BEC8BB0EE66D}"/>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8521" b="18521"/>
          <a:stretch/>
        </p:blipFill>
        <p:spPr bwMode="auto">
          <a:xfrm>
            <a:off x="5848771" y="1763728"/>
            <a:ext cx="929924" cy="3248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9" descr="Cosmo Tech Competitors, Revenue and Employees - Owler Company Profile">
            <a:extLst>
              <a:ext uri="{FF2B5EF4-FFF2-40B4-BE49-F238E27FC236}">
                <a16:creationId xmlns:a16="http://schemas.microsoft.com/office/drawing/2014/main" id="{64D4E99F-0DE2-42EB-9BD6-7784357226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0822" y="1762137"/>
            <a:ext cx="845799" cy="3280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7" descr="Copperleaf Technologies - Crunchbase Company Profile &amp; Funding">
            <a:extLst>
              <a:ext uri="{FF2B5EF4-FFF2-40B4-BE49-F238E27FC236}">
                <a16:creationId xmlns:a16="http://schemas.microsoft.com/office/drawing/2014/main" id="{79835259-5DC3-45C4-B33D-B355240F9C1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5494" b="5494"/>
          <a:stretch/>
        </p:blipFill>
        <p:spPr bwMode="auto">
          <a:xfrm>
            <a:off x="2446020" y="1715460"/>
            <a:ext cx="765890" cy="4213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1" descr="myData Version 1.8 &amp; 1.9 Release Notes – Assetic">
            <a:extLst>
              <a:ext uri="{FF2B5EF4-FFF2-40B4-BE49-F238E27FC236}">
                <a16:creationId xmlns:a16="http://schemas.microsoft.com/office/drawing/2014/main" id="{324942D4-619E-4375-B28C-5C43D30264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0980" y="1750351"/>
            <a:ext cx="748826" cy="3515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2F836C5-C0B6-4EEF-B043-E50BBF39EBD3}"/>
              </a:ext>
            </a:extLst>
          </p:cNvPr>
          <p:cNvSpPr/>
          <p:nvPr/>
        </p:nvSpPr>
        <p:spPr>
          <a:xfrm>
            <a:off x="2652156" y="3812887"/>
            <a:ext cx="1122840" cy="793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Next steps</a:t>
            </a:r>
          </a:p>
        </p:txBody>
      </p:sp>
      <p:sp>
        <p:nvSpPr>
          <p:cNvPr id="25" name="Rectangle 24">
            <a:extLst>
              <a:ext uri="{FF2B5EF4-FFF2-40B4-BE49-F238E27FC236}">
                <a16:creationId xmlns:a16="http://schemas.microsoft.com/office/drawing/2014/main" id="{6E3D9DD6-16AC-40DE-A08F-DF5A18231C20}"/>
              </a:ext>
            </a:extLst>
          </p:cNvPr>
          <p:cNvSpPr/>
          <p:nvPr/>
        </p:nvSpPr>
        <p:spPr>
          <a:xfrm>
            <a:off x="3774995" y="3812887"/>
            <a:ext cx="3060470" cy="793750"/>
          </a:xfrm>
          <a:prstGeom prst="rect">
            <a:avLst/>
          </a:prstGeom>
          <a:noFill/>
          <a:ln w="9525"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24000" lvl="1" indent="-216000">
              <a:spcAft>
                <a:spcPts val="300"/>
              </a:spcAft>
              <a:buClr>
                <a:srgbClr val="00148C">
                  <a:lumMod val="100000"/>
                </a:srgbClr>
              </a:buClr>
              <a:buSzPct val="100000"/>
              <a:buFont typeface="Trebuchet MS" panose="020B0603020202020204" pitchFamily="34" charset="0"/>
              <a:buChar char="•"/>
            </a:pPr>
            <a:r>
              <a:rPr lang="en-US" sz="1200" dirty="0">
                <a:solidFill>
                  <a:srgbClr val="55555A">
                    <a:lumMod val="100000"/>
                  </a:srgbClr>
                </a:solidFill>
                <a:latin typeface="Arial" panose="020B0604020202020204" pitchFamily="34" charset="0"/>
              </a:rPr>
              <a:t>In depth desk research</a:t>
            </a:r>
          </a:p>
          <a:p>
            <a:pPr marL="324000" lvl="1" indent="-216000">
              <a:spcAft>
                <a:spcPts val="300"/>
              </a:spcAft>
              <a:buClr>
                <a:srgbClr val="00148C">
                  <a:lumMod val="100000"/>
                </a:srgbClr>
              </a:buClr>
              <a:buSzPct val="100000"/>
              <a:buFont typeface="Trebuchet MS" panose="020B0603020202020204" pitchFamily="34" charset="0"/>
              <a:buChar char="•"/>
            </a:pPr>
            <a:r>
              <a:rPr lang="en-US" sz="1200" dirty="0">
                <a:solidFill>
                  <a:srgbClr val="55555A">
                    <a:lumMod val="100000"/>
                  </a:srgbClr>
                </a:solidFill>
                <a:latin typeface="Arial" panose="020B0604020202020204" pitchFamily="34" charset="0"/>
              </a:rPr>
              <a:t>Additional reference interviews</a:t>
            </a:r>
          </a:p>
          <a:p>
            <a:pPr marL="324000" lvl="1" indent="-216000">
              <a:spcAft>
                <a:spcPts val="300"/>
              </a:spcAft>
              <a:buClr>
                <a:srgbClr val="00148C">
                  <a:lumMod val="100000"/>
                </a:srgbClr>
              </a:buClr>
              <a:buSzPct val="100000"/>
              <a:buFont typeface="Trebuchet MS" panose="020B0603020202020204" pitchFamily="34" charset="0"/>
              <a:buChar char="•"/>
            </a:pPr>
            <a:r>
              <a:rPr lang="en-US" sz="1200" dirty="0">
                <a:solidFill>
                  <a:srgbClr val="55555A">
                    <a:lumMod val="100000"/>
                  </a:srgbClr>
                </a:solidFill>
                <a:latin typeface="Arial" panose="020B0604020202020204" pitchFamily="34" charset="0"/>
              </a:rPr>
              <a:t>Sign NDAs and launch vendor </a:t>
            </a:r>
            <a:r>
              <a:rPr lang="en-US" sz="1200" dirty="0" err="1">
                <a:solidFill>
                  <a:srgbClr val="55555A">
                    <a:lumMod val="100000"/>
                  </a:srgbClr>
                </a:solidFill>
                <a:latin typeface="Arial" panose="020B0604020202020204" pitchFamily="34" charset="0"/>
              </a:rPr>
              <a:t>RFI</a:t>
            </a:r>
            <a:endParaRPr lang="en-US" sz="1200" dirty="0">
              <a:solidFill>
                <a:srgbClr val="55555A">
                  <a:lumMod val="100000"/>
                </a:srgbClr>
              </a:solidFill>
              <a:latin typeface="Arial" panose="020B0604020202020204" pitchFamily="34" charset="0"/>
            </a:endParaRPr>
          </a:p>
        </p:txBody>
      </p:sp>
    </p:spTree>
    <p:extLst>
      <p:ext uri="{BB962C8B-B14F-4D97-AF65-F5344CB8AC3E}">
        <p14:creationId xmlns:p14="http://schemas.microsoft.com/office/powerpoint/2010/main" val="38672382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C2FB5F3-E703-4DF0-BCD4-CCCF2CBAD6E8}"/>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8416" name="think-cell Slide" r:id="rId6" imgW="592" imgH="591" progId="TCLayout.ActiveDocument.1">
                  <p:embed/>
                </p:oleObj>
              </mc:Choice>
              <mc:Fallback>
                <p:oleObj name="think-cell Slide" r:id="rId6" imgW="592" imgH="591" progId="TCLayout.ActiveDocument.1">
                  <p:embed/>
                  <p:pic>
                    <p:nvPicPr>
                      <p:cNvPr id="4" name="Object 3" hidden="1">
                        <a:extLst>
                          <a:ext uri="{FF2B5EF4-FFF2-40B4-BE49-F238E27FC236}">
                            <a16:creationId xmlns:a16="http://schemas.microsoft.com/office/drawing/2014/main" id="{9C2FB5F3-E703-4DF0-BCD4-CCCF2CBAD6E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5C8B76A-C1AD-4EAA-99B7-56B156AE2422}"/>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b="1"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7C31C00E-2233-495D-A34E-3D7CDF531ECC}"/>
              </a:ext>
            </a:extLst>
          </p:cNvPr>
          <p:cNvSpPr>
            <a:spLocks noGrp="1"/>
          </p:cNvSpPr>
          <p:nvPr>
            <p:ph type="title"/>
          </p:nvPr>
        </p:nvSpPr>
        <p:spPr/>
        <p:txBody>
          <a:bodyPr/>
          <a:lstStyle/>
          <a:p>
            <a:r>
              <a:rPr lang="en-US" dirty="0"/>
              <a:t>Case study US &amp; UK Copperleaf implementation</a:t>
            </a:r>
          </a:p>
        </p:txBody>
      </p:sp>
      <p:sp>
        <p:nvSpPr>
          <p:cNvPr id="11" name="TextBox 10">
            <a:extLst>
              <a:ext uri="{FF2B5EF4-FFF2-40B4-BE49-F238E27FC236}">
                <a16:creationId xmlns:a16="http://schemas.microsoft.com/office/drawing/2014/main" id="{488DFA42-C088-4813-8F98-754814BC25B5}"/>
              </a:ext>
            </a:extLst>
          </p:cNvPr>
          <p:cNvSpPr txBox="1"/>
          <p:nvPr/>
        </p:nvSpPr>
        <p:spPr>
          <a:xfrm>
            <a:off x="2480603" y="837103"/>
            <a:ext cx="927012" cy="299362"/>
          </a:xfrm>
          <a:prstGeom prst="rect">
            <a:avLst/>
          </a:prstGeom>
          <a:solidFill>
            <a:schemeClr val="bg1"/>
          </a:solidFill>
          <a:ln w="9525" cap="rnd">
            <a:noFill/>
            <a:prstDash val="solid"/>
            <a:roun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b="1" dirty="0">
                <a:solidFill>
                  <a:srgbClr val="670F31"/>
                </a:solidFill>
              </a:rPr>
              <a:t>UK Gas</a:t>
            </a:r>
          </a:p>
        </p:txBody>
      </p:sp>
      <p:sp>
        <p:nvSpPr>
          <p:cNvPr id="60" name="TextBox 59">
            <a:extLst>
              <a:ext uri="{FF2B5EF4-FFF2-40B4-BE49-F238E27FC236}">
                <a16:creationId xmlns:a16="http://schemas.microsoft.com/office/drawing/2014/main" id="{680DB4B4-3578-4641-9A71-44902B8A5FE8}"/>
              </a:ext>
            </a:extLst>
          </p:cNvPr>
          <p:cNvSpPr txBox="1"/>
          <p:nvPr/>
        </p:nvSpPr>
        <p:spPr>
          <a:xfrm>
            <a:off x="6318546" y="837103"/>
            <a:ext cx="927012" cy="299362"/>
          </a:xfrm>
          <a:prstGeom prst="rect">
            <a:avLst/>
          </a:prstGeom>
          <a:solidFill>
            <a:schemeClr val="bg1"/>
          </a:solidFill>
          <a:ln w="9525" cap="rnd">
            <a:noFill/>
            <a:prstDash val="solid"/>
            <a:roun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800" b="1" dirty="0">
                <a:solidFill>
                  <a:srgbClr val="670F31"/>
                </a:solidFill>
              </a:rPr>
              <a:t>US Gas</a:t>
            </a:r>
          </a:p>
        </p:txBody>
      </p:sp>
      <p:pic>
        <p:nvPicPr>
          <p:cNvPr id="48" name="flag_unitedkingdom">
            <a:extLst>
              <a:ext uri="{FF2B5EF4-FFF2-40B4-BE49-F238E27FC236}">
                <a16:creationId xmlns:a16="http://schemas.microsoft.com/office/drawing/2014/main" id="{53A3E995-40A4-4BBC-8FD7-BF42CAC5E4F7}"/>
              </a:ext>
            </a:extLst>
          </p:cNvPr>
          <p:cNvPicPr>
            <a:picLocks noChangeAspect="1" noChangeArrowheads="1"/>
          </p:cNvPicPr>
          <p:nvPr/>
        </p:nvPicPr>
        <p:blipFill>
          <a:blip r:embed="rId8"/>
          <a:srcRect l="6969" r="7155"/>
          <a:stretch>
            <a:fillRect/>
          </a:stretch>
        </p:blipFill>
        <p:spPr bwMode="auto">
          <a:xfrm>
            <a:off x="3444650" y="904256"/>
            <a:ext cx="247588" cy="165057"/>
          </a:xfrm>
          <a:prstGeom prst="rect">
            <a:avLst/>
          </a:prstGeom>
          <a:noFill/>
          <a:ln>
            <a:noFill/>
          </a:ln>
        </p:spPr>
      </p:pic>
      <p:pic>
        <p:nvPicPr>
          <p:cNvPr id="54" name="flag_usa">
            <a:extLst>
              <a:ext uri="{FF2B5EF4-FFF2-40B4-BE49-F238E27FC236}">
                <a16:creationId xmlns:a16="http://schemas.microsoft.com/office/drawing/2014/main" id="{055B11E2-53E0-4C87-BB22-0923BE15336E}"/>
              </a:ext>
            </a:extLst>
          </p:cNvPr>
          <p:cNvPicPr>
            <a:picLocks noChangeAspect="1" noChangeArrowheads="1"/>
          </p:cNvPicPr>
          <p:nvPr/>
        </p:nvPicPr>
        <p:blipFill>
          <a:blip r:embed="rId9"/>
          <a:srcRect r="20911"/>
          <a:stretch>
            <a:fillRect/>
          </a:stretch>
        </p:blipFill>
        <p:spPr bwMode="auto">
          <a:xfrm>
            <a:off x="7295079" y="906491"/>
            <a:ext cx="241339" cy="160584"/>
          </a:xfrm>
          <a:prstGeom prst="rect">
            <a:avLst/>
          </a:prstGeom>
          <a:noFill/>
          <a:ln>
            <a:noFill/>
          </a:ln>
        </p:spPr>
      </p:pic>
      <p:grpSp>
        <p:nvGrpSpPr>
          <p:cNvPr id="57" name="Group 56">
            <a:extLst>
              <a:ext uri="{FF2B5EF4-FFF2-40B4-BE49-F238E27FC236}">
                <a16:creationId xmlns:a16="http://schemas.microsoft.com/office/drawing/2014/main" id="{2E776E9B-005A-4B56-9214-AA90A9492CF4}"/>
              </a:ext>
            </a:extLst>
          </p:cNvPr>
          <p:cNvGrpSpPr>
            <a:grpSpLocks noChangeAspect="1"/>
          </p:cNvGrpSpPr>
          <p:nvPr/>
        </p:nvGrpSpPr>
        <p:grpSpPr>
          <a:xfrm>
            <a:off x="3729273" y="802440"/>
            <a:ext cx="368686" cy="368686"/>
            <a:chOff x="5273675" y="2606675"/>
            <a:chExt cx="1646238" cy="1646238"/>
          </a:xfrm>
        </p:grpSpPr>
        <p:sp>
          <p:nvSpPr>
            <p:cNvPr id="58" name="AutoShape 3">
              <a:extLst>
                <a:ext uri="{FF2B5EF4-FFF2-40B4-BE49-F238E27FC236}">
                  <a16:creationId xmlns:a16="http://schemas.microsoft.com/office/drawing/2014/main" id="{B3E6C4A0-C62B-4F51-B470-E37D521048FB}"/>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9" name="Group 58">
              <a:extLst>
                <a:ext uri="{FF2B5EF4-FFF2-40B4-BE49-F238E27FC236}">
                  <a16:creationId xmlns:a16="http://schemas.microsoft.com/office/drawing/2014/main" id="{A6F72DFF-B91F-4A8D-AC54-D2D885FB2AED}"/>
                </a:ext>
              </a:extLst>
            </p:cNvPr>
            <p:cNvGrpSpPr/>
            <p:nvPr/>
          </p:nvGrpSpPr>
          <p:grpSpPr>
            <a:xfrm>
              <a:off x="5340350" y="3155950"/>
              <a:ext cx="1511301" cy="561975"/>
              <a:chOff x="5340350" y="3155950"/>
              <a:chExt cx="1511301" cy="561975"/>
            </a:xfrm>
          </p:grpSpPr>
          <p:sp>
            <p:nvSpPr>
              <p:cNvPr id="66" name="Freeform 11">
                <a:extLst>
                  <a:ext uri="{FF2B5EF4-FFF2-40B4-BE49-F238E27FC236}">
                    <a16:creationId xmlns:a16="http://schemas.microsoft.com/office/drawing/2014/main" id="{87D50096-938A-4298-A4E0-DECD6D16E8CA}"/>
                  </a:ext>
                </a:extLst>
              </p:cNvPr>
              <p:cNvSpPr>
                <a:spLocks/>
              </p:cNvSpPr>
              <p:nvPr/>
            </p:nvSpPr>
            <p:spPr bwMode="auto">
              <a:xfrm>
                <a:off x="5340350" y="3343275"/>
                <a:ext cx="1511301" cy="358775"/>
              </a:xfrm>
              <a:custGeom>
                <a:avLst/>
                <a:gdLst>
                  <a:gd name="connsiteX0" fmla="*/ 1223784 w 1511301"/>
                  <a:gd name="connsiteY0" fmla="*/ 0 h 358775"/>
                  <a:gd name="connsiteX1" fmla="*/ 1495606 w 1511301"/>
                  <a:gd name="connsiteY1" fmla="*/ 0 h 358775"/>
                  <a:gd name="connsiteX2" fmla="*/ 1511301 w 1511301"/>
                  <a:gd name="connsiteY2" fmla="*/ 15723 h 358775"/>
                  <a:gd name="connsiteX3" fmla="*/ 1495606 w 1511301"/>
                  <a:gd name="connsiteY3" fmla="*/ 31447 h 358775"/>
                  <a:gd name="connsiteX4" fmla="*/ 1239480 w 1511301"/>
                  <a:gd name="connsiteY4" fmla="*/ 31447 h 358775"/>
                  <a:gd name="connsiteX5" fmla="*/ 1239480 w 1511301"/>
                  <a:gd name="connsiteY5" fmla="*/ 328043 h 358775"/>
                  <a:gd name="connsiteX6" fmla="*/ 1495606 w 1511301"/>
                  <a:gd name="connsiteY6" fmla="*/ 328043 h 358775"/>
                  <a:gd name="connsiteX7" fmla="*/ 1511301 w 1511301"/>
                  <a:gd name="connsiteY7" fmla="*/ 343767 h 358775"/>
                  <a:gd name="connsiteX8" fmla="*/ 1495606 w 1511301"/>
                  <a:gd name="connsiteY8" fmla="*/ 358775 h 358775"/>
                  <a:gd name="connsiteX9" fmla="*/ 1223784 w 1511301"/>
                  <a:gd name="connsiteY9" fmla="*/ 358775 h 358775"/>
                  <a:gd name="connsiteX10" fmla="*/ 1208088 w 1511301"/>
                  <a:gd name="connsiteY10" fmla="*/ 343767 h 358775"/>
                  <a:gd name="connsiteX11" fmla="*/ 1208088 w 1511301"/>
                  <a:gd name="connsiteY11" fmla="*/ 15723 h 358775"/>
                  <a:gd name="connsiteX12" fmla="*/ 1223784 w 1511301"/>
                  <a:gd name="connsiteY12" fmla="*/ 0 h 358775"/>
                  <a:gd name="connsiteX13" fmla="*/ 15778 w 1511301"/>
                  <a:gd name="connsiteY13" fmla="*/ 0 h 358775"/>
                  <a:gd name="connsiteX14" fmla="*/ 289022 w 1511301"/>
                  <a:gd name="connsiteY14" fmla="*/ 0 h 358775"/>
                  <a:gd name="connsiteX15" fmla="*/ 304800 w 1511301"/>
                  <a:gd name="connsiteY15" fmla="*/ 15723 h 358775"/>
                  <a:gd name="connsiteX16" fmla="*/ 304800 w 1511301"/>
                  <a:gd name="connsiteY16" fmla="*/ 343767 h 358775"/>
                  <a:gd name="connsiteX17" fmla="*/ 289022 w 1511301"/>
                  <a:gd name="connsiteY17" fmla="*/ 358775 h 358775"/>
                  <a:gd name="connsiteX18" fmla="*/ 15778 w 1511301"/>
                  <a:gd name="connsiteY18" fmla="*/ 358775 h 358775"/>
                  <a:gd name="connsiteX19" fmla="*/ 0 w 1511301"/>
                  <a:gd name="connsiteY19" fmla="*/ 343767 h 358775"/>
                  <a:gd name="connsiteX20" fmla="*/ 15778 w 1511301"/>
                  <a:gd name="connsiteY20" fmla="*/ 328043 h 358775"/>
                  <a:gd name="connsiteX21" fmla="*/ 273244 w 1511301"/>
                  <a:gd name="connsiteY21" fmla="*/ 328043 h 358775"/>
                  <a:gd name="connsiteX22" fmla="*/ 273244 w 1511301"/>
                  <a:gd name="connsiteY22" fmla="*/ 31447 h 358775"/>
                  <a:gd name="connsiteX23" fmla="*/ 15778 w 1511301"/>
                  <a:gd name="connsiteY23" fmla="*/ 31447 h 358775"/>
                  <a:gd name="connsiteX24" fmla="*/ 0 w 1511301"/>
                  <a:gd name="connsiteY24" fmla="*/ 15723 h 358775"/>
                  <a:gd name="connsiteX25" fmla="*/ 15778 w 1511301"/>
                  <a:gd name="connsiteY25"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11301" h="358775">
                    <a:moveTo>
                      <a:pt x="1223784" y="0"/>
                    </a:moveTo>
                    <a:cubicBezTo>
                      <a:pt x="1223784" y="0"/>
                      <a:pt x="1223784" y="0"/>
                      <a:pt x="1495606" y="0"/>
                    </a:cubicBezTo>
                    <a:cubicBezTo>
                      <a:pt x="1504167" y="0"/>
                      <a:pt x="1511301" y="6432"/>
                      <a:pt x="1511301" y="15723"/>
                    </a:cubicBezTo>
                    <a:cubicBezTo>
                      <a:pt x="1511301" y="24300"/>
                      <a:pt x="1504167" y="31447"/>
                      <a:pt x="1495606" y="31447"/>
                    </a:cubicBezTo>
                    <a:cubicBezTo>
                      <a:pt x="1495606" y="31447"/>
                      <a:pt x="1495606" y="31447"/>
                      <a:pt x="1239480" y="31447"/>
                    </a:cubicBezTo>
                    <a:cubicBezTo>
                      <a:pt x="1239480" y="31447"/>
                      <a:pt x="1239480" y="31447"/>
                      <a:pt x="1239480" y="328043"/>
                    </a:cubicBezTo>
                    <a:cubicBezTo>
                      <a:pt x="1239480" y="328043"/>
                      <a:pt x="1239480" y="328043"/>
                      <a:pt x="1495606" y="328043"/>
                    </a:cubicBezTo>
                    <a:cubicBezTo>
                      <a:pt x="1504167" y="328043"/>
                      <a:pt x="1511301" y="334476"/>
                      <a:pt x="1511301" y="343767"/>
                    </a:cubicBezTo>
                    <a:cubicBezTo>
                      <a:pt x="1511301" y="351628"/>
                      <a:pt x="1504167" y="358775"/>
                      <a:pt x="1495606" y="358775"/>
                    </a:cubicBezTo>
                    <a:cubicBezTo>
                      <a:pt x="1495606" y="358775"/>
                      <a:pt x="1495606" y="358775"/>
                      <a:pt x="1223784" y="358775"/>
                    </a:cubicBezTo>
                    <a:cubicBezTo>
                      <a:pt x="1215223" y="358775"/>
                      <a:pt x="1208088" y="351628"/>
                      <a:pt x="1208088" y="343767"/>
                    </a:cubicBezTo>
                    <a:cubicBezTo>
                      <a:pt x="1208088" y="343767"/>
                      <a:pt x="1208088" y="343767"/>
                      <a:pt x="1208088" y="15723"/>
                    </a:cubicBezTo>
                    <a:cubicBezTo>
                      <a:pt x="1208088" y="6432"/>
                      <a:pt x="1215223" y="0"/>
                      <a:pt x="1223784" y="0"/>
                    </a:cubicBezTo>
                    <a:close/>
                    <a:moveTo>
                      <a:pt x="15778" y="0"/>
                    </a:moveTo>
                    <a:cubicBezTo>
                      <a:pt x="15778" y="0"/>
                      <a:pt x="15778" y="0"/>
                      <a:pt x="289022" y="0"/>
                    </a:cubicBezTo>
                    <a:cubicBezTo>
                      <a:pt x="297628" y="0"/>
                      <a:pt x="304800" y="6432"/>
                      <a:pt x="304800" y="15723"/>
                    </a:cubicBezTo>
                    <a:cubicBezTo>
                      <a:pt x="304800" y="15723"/>
                      <a:pt x="304800" y="15723"/>
                      <a:pt x="304800" y="343767"/>
                    </a:cubicBezTo>
                    <a:cubicBezTo>
                      <a:pt x="304800" y="351628"/>
                      <a:pt x="297628" y="358775"/>
                      <a:pt x="289022" y="358775"/>
                    </a:cubicBezTo>
                    <a:cubicBezTo>
                      <a:pt x="289022" y="358775"/>
                      <a:pt x="289022" y="358775"/>
                      <a:pt x="15778" y="358775"/>
                    </a:cubicBezTo>
                    <a:cubicBezTo>
                      <a:pt x="7172" y="358775"/>
                      <a:pt x="0" y="351628"/>
                      <a:pt x="0" y="343767"/>
                    </a:cubicBezTo>
                    <a:cubicBezTo>
                      <a:pt x="0" y="334476"/>
                      <a:pt x="7172" y="328043"/>
                      <a:pt x="15778" y="328043"/>
                    </a:cubicBezTo>
                    <a:cubicBezTo>
                      <a:pt x="15778" y="328043"/>
                      <a:pt x="15778" y="328043"/>
                      <a:pt x="273244" y="328043"/>
                    </a:cubicBezTo>
                    <a:cubicBezTo>
                      <a:pt x="273244" y="328043"/>
                      <a:pt x="273244" y="328043"/>
                      <a:pt x="273244" y="31447"/>
                    </a:cubicBezTo>
                    <a:cubicBezTo>
                      <a:pt x="273244" y="31447"/>
                      <a:pt x="273244" y="31447"/>
                      <a:pt x="15778" y="31447"/>
                    </a:cubicBezTo>
                    <a:cubicBezTo>
                      <a:pt x="7172" y="31447"/>
                      <a:pt x="0" y="24300"/>
                      <a:pt x="0" y="15723"/>
                    </a:cubicBezTo>
                    <a:cubicBezTo>
                      <a:pt x="0" y="6432"/>
                      <a:pt x="7172" y="0"/>
                      <a:pt x="15778" y="0"/>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67" name="Freeform 7">
                <a:extLst>
                  <a:ext uri="{FF2B5EF4-FFF2-40B4-BE49-F238E27FC236}">
                    <a16:creationId xmlns:a16="http://schemas.microsoft.com/office/drawing/2014/main" id="{7CB1CEDC-652C-4A7C-AB91-AB35BE009EF6}"/>
                  </a:ext>
                </a:extLst>
              </p:cNvPr>
              <p:cNvSpPr>
                <a:spLocks/>
              </p:cNvSpPr>
              <p:nvPr/>
            </p:nvSpPr>
            <p:spPr bwMode="auto">
              <a:xfrm>
                <a:off x="5683250" y="3155950"/>
                <a:ext cx="820738" cy="561975"/>
              </a:xfrm>
              <a:custGeom>
                <a:avLst/>
                <a:gdLst>
                  <a:gd name="T0" fmla="*/ 1129 w 1147"/>
                  <a:gd name="T1" fmla="*/ 243 h 787"/>
                  <a:gd name="T2" fmla="*/ 1051 w 1147"/>
                  <a:gd name="T3" fmla="*/ 243 h 787"/>
                  <a:gd name="T4" fmla="*/ 1033 w 1147"/>
                  <a:gd name="T5" fmla="*/ 262 h 787"/>
                  <a:gd name="T6" fmla="*/ 1033 w 1147"/>
                  <a:gd name="T7" fmla="*/ 265 h 787"/>
                  <a:gd name="T8" fmla="*/ 1015 w 1147"/>
                  <a:gd name="T9" fmla="*/ 284 h 787"/>
                  <a:gd name="T10" fmla="*/ 814 w 1147"/>
                  <a:gd name="T11" fmla="*/ 284 h 787"/>
                  <a:gd name="T12" fmla="*/ 814 w 1147"/>
                  <a:gd name="T13" fmla="*/ 132 h 787"/>
                  <a:gd name="T14" fmla="*/ 832 w 1147"/>
                  <a:gd name="T15" fmla="*/ 114 h 787"/>
                  <a:gd name="T16" fmla="*/ 850 w 1147"/>
                  <a:gd name="T17" fmla="*/ 96 h 787"/>
                  <a:gd name="T18" fmla="*/ 850 w 1147"/>
                  <a:gd name="T19" fmla="*/ 18 h 787"/>
                  <a:gd name="T20" fmla="*/ 832 w 1147"/>
                  <a:gd name="T21" fmla="*/ 0 h 787"/>
                  <a:gd name="T22" fmla="*/ 814 w 1147"/>
                  <a:gd name="T23" fmla="*/ 0 h 787"/>
                  <a:gd name="T24" fmla="*/ 337 w 1147"/>
                  <a:gd name="T25" fmla="*/ 0 h 787"/>
                  <a:gd name="T26" fmla="*/ 319 w 1147"/>
                  <a:gd name="T27" fmla="*/ 0 h 787"/>
                  <a:gd name="T28" fmla="*/ 300 w 1147"/>
                  <a:gd name="T29" fmla="*/ 18 h 787"/>
                  <a:gd name="T30" fmla="*/ 300 w 1147"/>
                  <a:gd name="T31" fmla="*/ 96 h 787"/>
                  <a:gd name="T32" fmla="*/ 319 w 1147"/>
                  <a:gd name="T33" fmla="*/ 114 h 787"/>
                  <a:gd name="T34" fmla="*/ 337 w 1147"/>
                  <a:gd name="T35" fmla="*/ 132 h 787"/>
                  <a:gd name="T36" fmla="*/ 337 w 1147"/>
                  <a:gd name="T37" fmla="*/ 284 h 787"/>
                  <a:gd name="T38" fmla="*/ 133 w 1147"/>
                  <a:gd name="T39" fmla="*/ 284 h 787"/>
                  <a:gd name="T40" fmla="*/ 115 w 1147"/>
                  <a:gd name="T41" fmla="*/ 265 h 787"/>
                  <a:gd name="T42" fmla="*/ 115 w 1147"/>
                  <a:gd name="T43" fmla="*/ 262 h 787"/>
                  <a:gd name="T44" fmla="*/ 97 w 1147"/>
                  <a:gd name="T45" fmla="*/ 243 h 787"/>
                  <a:gd name="T46" fmla="*/ 18 w 1147"/>
                  <a:gd name="T47" fmla="*/ 243 h 787"/>
                  <a:gd name="T48" fmla="*/ 0 w 1147"/>
                  <a:gd name="T49" fmla="*/ 262 h 787"/>
                  <a:gd name="T50" fmla="*/ 0 w 1147"/>
                  <a:gd name="T51" fmla="*/ 770 h 787"/>
                  <a:gd name="T52" fmla="*/ 18 w 1147"/>
                  <a:gd name="T53" fmla="*/ 787 h 787"/>
                  <a:gd name="T54" fmla="*/ 97 w 1147"/>
                  <a:gd name="T55" fmla="*/ 787 h 787"/>
                  <a:gd name="T56" fmla="*/ 115 w 1147"/>
                  <a:gd name="T57" fmla="*/ 770 h 787"/>
                  <a:gd name="T58" fmla="*/ 115 w 1147"/>
                  <a:gd name="T59" fmla="*/ 766 h 787"/>
                  <a:gd name="T60" fmla="*/ 133 w 1147"/>
                  <a:gd name="T61" fmla="*/ 748 h 787"/>
                  <a:gd name="T62" fmla="*/ 337 w 1147"/>
                  <a:gd name="T63" fmla="*/ 748 h 787"/>
                  <a:gd name="T64" fmla="*/ 563 w 1147"/>
                  <a:gd name="T65" fmla="*/ 748 h 787"/>
                  <a:gd name="T66" fmla="*/ 814 w 1147"/>
                  <a:gd name="T67" fmla="*/ 748 h 787"/>
                  <a:gd name="T68" fmla="*/ 1015 w 1147"/>
                  <a:gd name="T69" fmla="*/ 748 h 787"/>
                  <a:gd name="T70" fmla="*/ 1033 w 1147"/>
                  <a:gd name="T71" fmla="*/ 766 h 787"/>
                  <a:gd name="T72" fmla="*/ 1033 w 1147"/>
                  <a:gd name="T73" fmla="*/ 770 h 787"/>
                  <a:gd name="T74" fmla="*/ 1051 w 1147"/>
                  <a:gd name="T75" fmla="*/ 787 h 787"/>
                  <a:gd name="T76" fmla="*/ 1129 w 1147"/>
                  <a:gd name="T77" fmla="*/ 787 h 787"/>
                  <a:gd name="T78" fmla="*/ 1147 w 1147"/>
                  <a:gd name="T79" fmla="*/ 770 h 787"/>
                  <a:gd name="T80" fmla="*/ 1147 w 1147"/>
                  <a:gd name="T81" fmla="*/ 262 h 787"/>
                  <a:gd name="T82" fmla="*/ 1129 w 1147"/>
                  <a:gd name="T83" fmla="*/ 243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47" h="787">
                    <a:moveTo>
                      <a:pt x="1129" y="243"/>
                    </a:moveTo>
                    <a:cubicBezTo>
                      <a:pt x="1051" y="243"/>
                      <a:pt x="1051" y="243"/>
                      <a:pt x="1051" y="243"/>
                    </a:cubicBezTo>
                    <a:cubicBezTo>
                      <a:pt x="1041" y="243"/>
                      <a:pt x="1033" y="252"/>
                      <a:pt x="1033" y="262"/>
                    </a:cubicBezTo>
                    <a:cubicBezTo>
                      <a:pt x="1033" y="265"/>
                      <a:pt x="1033" y="265"/>
                      <a:pt x="1033" y="265"/>
                    </a:cubicBezTo>
                    <a:cubicBezTo>
                      <a:pt x="1033" y="275"/>
                      <a:pt x="1025" y="284"/>
                      <a:pt x="1015" y="284"/>
                    </a:cubicBezTo>
                    <a:cubicBezTo>
                      <a:pt x="965" y="284"/>
                      <a:pt x="889" y="284"/>
                      <a:pt x="814" y="284"/>
                    </a:cubicBezTo>
                    <a:cubicBezTo>
                      <a:pt x="814" y="132"/>
                      <a:pt x="814" y="132"/>
                      <a:pt x="814" y="132"/>
                    </a:cubicBezTo>
                    <a:cubicBezTo>
                      <a:pt x="814" y="122"/>
                      <a:pt x="822" y="114"/>
                      <a:pt x="832" y="114"/>
                    </a:cubicBezTo>
                    <a:cubicBezTo>
                      <a:pt x="842" y="114"/>
                      <a:pt x="850" y="106"/>
                      <a:pt x="850" y="96"/>
                    </a:cubicBezTo>
                    <a:cubicBezTo>
                      <a:pt x="850" y="18"/>
                      <a:pt x="850" y="18"/>
                      <a:pt x="850" y="18"/>
                    </a:cubicBezTo>
                    <a:cubicBezTo>
                      <a:pt x="850" y="8"/>
                      <a:pt x="842" y="0"/>
                      <a:pt x="832" y="0"/>
                    </a:cubicBezTo>
                    <a:cubicBezTo>
                      <a:pt x="814" y="0"/>
                      <a:pt x="814" y="0"/>
                      <a:pt x="814" y="0"/>
                    </a:cubicBezTo>
                    <a:cubicBezTo>
                      <a:pt x="337" y="0"/>
                      <a:pt x="337" y="0"/>
                      <a:pt x="337" y="0"/>
                    </a:cubicBezTo>
                    <a:cubicBezTo>
                      <a:pt x="319" y="0"/>
                      <a:pt x="319" y="0"/>
                      <a:pt x="319" y="0"/>
                    </a:cubicBezTo>
                    <a:cubicBezTo>
                      <a:pt x="309" y="0"/>
                      <a:pt x="300" y="8"/>
                      <a:pt x="300" y="18"/>
                    </a:cubicBezTo>
                    <a:cubicBezTo>
                      <a:pt x="300" y="96"/>
                      <a:pt x="300" y="96"/>
                      <a:pt x="300" y="96"/>
                    </a:cubicBezTo>
                    <a:cubicBezTo>
                      <a:pt x="300" y="106"/>
                      <a:pt x="309" y="114"/>
                      <a:pt x="319" y="114"/>
                    </a:cubicBezTo>
                    <a:cubicBezTo>
                      <a:pt x="329" y="114"/>
                      <a:pt x="337" y="132"/>
                      <a:pt x="337" y="132"/>
                    </a:cubicBezTo>
                    <a:cubicBezTo>
                      <a:pt x="337" y="284"/>
                      <a:pt x="337" y="284"/>
                      <a:pt x="337" y="284"/>
                    </a:cubicBezTo>
                    <a:cubicBezTo>
                      <a:pt x="229" y="284"/>
                      <a:pt x="133" y="284"/>
                      <a:pt x="133" y="284"/>
                    </a:cubicBezTo>
                    <a:cubicBezTo>
                      <a:pt x="123" y="284"/>
                      <a:pt x="115" y="275"/>
                      <a:pt x="115" y="265"/>
                    </a:cubicBezTo>
                    <a:cubicBezTo>
                      <a:pt x="115" y="262"/>
                      <a:pt x="115" y="262"/>
                      <a:pt x="115" y="262"/>
                    </a:cubicBezTo>
                    <a:cubicBezTo>
                      <a:pt x="115" y="252"/>
                      <a:pt x="107" y="243"/>
                      <a:pt x="97" y="243"/>
                    </a:cubicBezTo>
                    <a:cubicBezTo>
                      <a:pt x="18" y="243"/>
                      <a:pt x="18" y="243"/>
                      <a:pt x="18" y="243"/>
                    </a:cubicBezTo>
                    <a:cubicBezTo>
                      <a:pt x="8" y="243"/>
                      <a:pt x="0" y="252"/>
                      <a:pt x="0" y="262"/>
                    </a:cubicBezTo>
                    <a:cubicBezTo>
                      <a:pt x="0" y="770"/>
                      <a:pt x="0" y="770"/>
                      <a:pt x="0" y="770"/>
                    </a:cubicBezTo>
                    <a:cubicBezTo>
                      <a:pt x="0" y="779"/>
                      <a:pt x="8" y="787"/>
                      <a:pt x="18" y="787"/>
                    </a:cubicBezTo>
                    <a:cubicBezTo>
                      <a:pt x="97" y="787"/>
                      <a:pt x="97" y="787"/>
                      <a:pt x="97" y="787"/>
                    </a:cubicBezTo>
                    <a:cubicBezTo>
                      <a:pt x="107" y="787"/>
                      <a:pt x="115" y="779"/>
                      <a:pt x="115" y="770"/>
                    </a:cubicBezTo>
                    <a:cubicBezTo>
                      <a:pt x="115" y="766"/>
                      <a:pt x="115" y="766"/>
                      <a:pt x="115" y="766"/>
                    </a:cubicBezTo>
                    <a:cubicBezTo>
                      <a:pt x="115" y="756"/>
                      <a:pt x="123" y="748"/>
                      <a:pt x="133" y="748"/>
                    </a:cubicBezTo>
                    <a:cubicBezTo>
                      <a:pt x="177" y="748"/>
                      <a:pt x="257" y="748"/>
                      <a:pt x="337" y="748"/>
                    </a:cubicBezTo>
                    <a:cubicBezTo>
                      <a:pt x="451" y="748"/>
                      <a:pt x="563" y="748"/>
                      <a:pt x="563" y="748"/>
                    </a:cubicBezTo>
                    <a:cubicBezTo>
                      <a:pt x="613" y="748"/>
                      <a:pt x="718" y="748"/>
                      <a:pt x="814" y="748"/>
                    </a:cubicBezTo>
                    <a:cubicBezTo>
                      <a:pt x="920" y="748"/>
                      <a:pt x="1015" y="748"/>
                      <a:pt x="1015" y="748"/>
                    </a:cubicBezTo>
                    <a:cubicBezTo>
                      <a:pt x="1025" y="748"/>
                      <a:pt x="1033" y="756"/>
                      <a:pt x="1033" y="766"/>
                    </a:cubicBezTo>
                    <a:cubicBezTo>
                      <a:pt x="1033" y="770"/>
                      <a:pt x="1033" y="770"/>
                      <a:pt x="1033" y="770"/>
                    </a:cubicBezTo>
                    <a:cubicBezTo>
                      <a:pt x="1033" y="779"/>
                      <a:pt x="1041" y="787"/>
                      <a:pt x="1051" y="787"/>
                    </a:cubicBezTo>
                    <a:cubicBezTo>
                      <a:pt x="1129" y="787"/>
                      <a:pt x="1129" y="787"/>
                      <a:pt x="1129" y="787"/>
                    </a:cubicBezTo>
                    <a:cubicBezTo>
                      <a:pt x="1139" y="787"/>
                      <a:pt x="1147" y="779"/>
                      <a:pt x="1147" y="770"/>
                    </a:cubicBezTo>
                    <a:cubicBezTo>
                      <a:pt x="1147" y="262"/>
                      <a:pt x="1147" y="262"/>
                      <a:pt x="1147" y="262"/>
                    </a:cubicBezTo>
                    <a:cubicBezTo>
                      <a:pt x="1147" y="252"/>
                      <a:pt x="1139" y="243"/>
                      <a:pt x="1129" y="243"/>
                    </a:cubicBezTo>
                    <a:close/>
                  </a:path>
                </a:pathLst>
              </a:custGeom>
              <a:solidFill>
                <a:srgbClr val="00148C">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8" name="Group 67">
            <a:extLst>
              <a:ext uri="{FF2B5EF4-FFF2-40B4-BE49-F238E27FC236}">
                <a16:creationId xmlns:a16="http://schemas.microsoft.com/office/drawing/2014/main" id="{43A91250-8636-4E2D-976F-18BB90BA2635}"/>
              </a:ext>
            </a:extLst>
          </p:cNvPr>
          <p:cNvGrpSpPr>
            <a:grpSpLocks noChangeAspect="1"/>
          </p:cNvGrpSpPr>
          <p:nvPr/>
        </p:nvGrpSpPr>
        <p:grpSpPr>
          <a:xfrm>
            <a:off x="7585940" y="802440"/>
            <a:ext cx="368686" cy="368686"/>
            <a:chOff x="5273675" y="2606675"/>
            <a:chExt cx="1646238" cy="1646238"/>
          </a:xfrm>
        </p:grpSpPr>
        <p:sp>
          <p:nvSpPr>
            <p:cNvPr id="69" name="AutoShape 3">
              <a:extLst>
                <a:ext uri="{FF2B5EF4-FFF2-40B4-BE49-F238E27FC236}">
                  <a16:creationId xmlns:a16="http://schemas.microsoft.com/office/drawing/2014/main" id="{6E02A138-2C60-4C02-9EFB-1AB5FEB98653}"/>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0" name="Group 69">
              <a:extLst>
                <a:ext uri="{FF2B5EF4-FFF2-40B4-BE49-F238E27FC236}">
                  <a16:creationId xmlns:a16="http://schemas.microsoft.com/office/drawing/2014/main" id="{0C449B1B-C390-4D58-8577-4D7716AEA12D}"/>
                </a:ext>
              </a:extLst>
            </p:cNvPr>
            <p:cNvGrpSpPr/>
            <p:nvPr/>
          </p:nvGrpSpPr>
          <p:grpSpPr>
            <a:xfrm>
              <a:off x="5340350" y="3155950"/>
              <a:ext cx="1511301" cy="561975"/>
              <a:chOff x="5340350" y="3155950"/>
              <a:chExt cx="1511301" cy="561975"/>
            </a:xfrm>
          </p:grpSpPr>
          <p:sp>
            <p:nvSpPr>
              <p:cNvPr id="71" name="Freeform 11">
                <a:extLst>
                  <a:ext uri="{FF2B5EF4-FFF2-40B4-BE49-F238E27FC236}">
                    <a16:creationId xmlns:a16="http://schemas.microsoft.com/office/drawing/2014/main" id="{BA1D2877-7350-4DC7-B009-058CE046D807}"/>
                  </a:ext>
                </a:extLst>
              </p:cNvPr>
              <p:cNvSpPr>
                <a:spLocks/>
              </p:cNvSpPr>
              <p:nvPr/>
            </p:nvSpPr>
            <p:spPr bwMode="auto">
              <a:xfrm>
                <a:off x="5340350" y="3343275"/>
                <a:ext cx="1511301" cy="358775"/>
              </a:xfrm>
              <a:custGeom>
                <a:avLst/>
                <a:gdLst>
                  <a:gd name="connsiteX0" fmla="*/ 1223784 w 1511301"/>
                  <a:gd name="connsiteY0" fmla="*/ 0 h 358775"/>
                  <a:gd name="connsiteX1" fmla="*/ 1495606 w 1511301"/>
                  <a:gd name="connsiteY1" fmla="*/ 0 h 358775"/>
                  <a:gd name="connsiteX2" fmla="*/ 1511301 w 1511301"/>
                  <a:gd name="connsiteY2" fmla="*/ 15723 h 358775"/>
                  <a:gd name="connsiteX3" fmla="*/ 1495606 w 1511301"/>
                  <a:gd name="connsiteY3" fmla="*/ 31447 h 358775"/>
                  <a:gd name="connsiteX4" fmla="*/ 1239480 w 1511301"/>
                  <a:gd name="connsiteY4" fmla="*/ 31447 h 358775"/>
                  <a:gd name="connsiteX5" fmla="*/ 1239480 w 1511301"/>
                  <a:gd name="connsiteY5" fmla="*/ 328043 h 358775"/>
                  <a:gd name="connsiteX6" fmla="*/ 1495606 w 1511301"/>
                  <a:gd name="connsiteY6" fmla="*/ 328043 h 358775"/>
                  <a:gd name="connsiteX7" fmla="*/ 1511301 w 1511301"/>
                  <a:gd name="connsiteY7" fmla="*/ 343767 h 358775"/>
                  <a:gd name="connsiteX8" fmla="*/ 1495606 w 1511301"/>
                  <a:gd name="connsiteY8" fmla="*/ 358775 h 358775"/>
                  <a:gd name="connsiteX9" fmla="*/ 1223784 w 1511301"/>
                  <a:gd name="connsiteY9" fmla="*/ 358775 h 358775"/>
                  <a:gd name="connsiteX10" fmla="*/ 1208088 w 1511301"/>
                  <a:gd name="connsiteY10" fmla="*/ 343767 h 358775"/>
                  <a:gd name="connsiteX11" fmla="*/ 1208088 w 1511301"/>
                  <a:gd name="connsiteY11" fmla="*/ 15723 h 358775"/>
                  <a:gd name="connsiteX12" fmla="*/ 1223784 w 1511301"/>
                  <a:gd name="connsiteY12" fmla="*/ 0 h 358775"/>
                  <a:gd name="connsiteX13" fmla="*/ 15778 w 1511301"/>
                  <a:gd name="connsiteY13" fmla="*/ 0 h 358775"/>
                  <a:gd name="connsiteX14" fmla="*/ 289022 w 1511301"/>
                  <a:gd name="connsiteY14" fmla="*/ 0 h 358775"/>
                  <a:gd name="connsiteX15" fmla="*/ 304800 w 1511301"/>
                  <a:gd name="connsiteY15" fmla="*/ 15723 h 358775"/>
                  <a:gd name="connsiteX16" fmla="*/ 304800 w 1511301"/>
                  <a:gd name="connsiteY16" fmla="*/ 343767 h 358775"/>
                  <a:gd name="connsiteX17" fmla="*/ 289022 w 1511301"/>
                  <a:gd name="connsiteY17" fmla="*/ 358775 h 358775"/>
                  <a:gd name="connsiteX18" fmla="*/ 15778 w 1511301"/>
                  <a:gd name="connsiteY18" fmla="*/ 358775 h 358775"/>
                  <a:gd name="connsiteX19" fmla="*/ 0 w 1511301"/>
                  <a:gd name="connsiteY19" fmla="*/ 343767 h 358775"/>
                  <a:gd name="connsiteX20" fmla="*/ 15778 w 1511301"/>
                  <a:gd name="connsiteY20" fmla="*/ 328043 h 358775"/>
                  <a:gd name="connsiteX21" fmla="*/ 273244 w 1511301"/>
                  <a:gd name="connsiteY21" fmla="*/ 328043 h 358775"/>
                  <a:gd name="connsiteX22" fmla="*/ 273244 w 1511301"/>
                  <a:gd name="connsiteY22" fmla="*/ 31447 h 358775"/>
                  <a:gd name="connsiteX23" fmla="*/ 15778 w 1511301"/>
                  <a:gd name="connsiteY23" fmla="*/ 31447 h 358775"/>
                  <a:gd name="connsiteX24" fmla="*/ 0 w 1511301"/>
                  <a:gd name="connsiteY24" fmla="*/ 15723 h 358775"/>
                  <a:gd name="connsiteX25" fmla="*/ 15778 w 1511301"/>
                  <a:gd name="connsiteY25"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11301" h="358775">
                    <a:moveTo>
                      <a:pt x="1223784" y="0"/>
                    </a:moveTo>
                    <a:cubicBezTo>
                      <a:pt x="1223784" y="0"/>
                      <a:pt x="1223784" y="0"/>
                      <a:pt x="1495606" y="0"/>
                    </a:cubicBezTo>
                    <a:cubicBezTo>
                      <a:pt x="1504167" y="0"/>
                      <a:pt x="1511301" y="6432"/>
                      <a:pt x="1511301" y="15723"/>
                    </a:cubicBezTo>
                    <a:cubicBezTo>
                      <a:pt x="1511301" y="24300"/>
                      <a:pt x="1504167" y="31447"/>
                      <a:pt x="1495606" y="31447"/>
                    </a:cubicBezTo>
                    <a:cubicBezTo>
                      <a:pt x="1495606" y="31447"/>
                      <a:pt x="1495606" y="31447"/>
                      <a:pt x="1239480" y="31447"/>
                    </a:cubicBezTo>
                    <a:cubicBezTo>
                      <a:pt x="1239480" y="31447"/>
                      <a:pt x="1239480" y="31447"/>
                      <a:pt x="1239480" y="328043"/>
                    </a:cubicBezTo>
                    <a:cubicBezTo>
                      <a:pt x="1239480" y="328043"/>
                      <a:pt x="1239480" y="328043"/>
                      <a:pt x="1495606" y="328043"/>
                    </a:cubicBezTo>
                    <a:cubicBezTo>
                      <a:pt x="1504167" y="328043"/>
                      <a:pt x="1511301" y="334476"/>
                      <a:pt x="1511301" y="343767"/>
                    </a:cubicBezTo>
                    <a:cubicBezTo>
                      <a:pt x="1511301" y="351628"/>
                      <a:pt x="1504167" y="358775"/>
                      <a:pt x="1495606" y="358775"/>
                    </a:cubicBezTo>
                    <a:cubicBezTo>
                      <a:pt x="1495606" y="358775"/>
                      <a:pt x="1495606" y="358775"/>
                      <a:pt x="1223784" y="358775"/>
                    </a:cubicBezTo>
                    <a:cubicBezTo>
                      <a:pt x="1215223" y="358775"/>
                      <a:pt x="1208088" y="351628"/>
                      <a:pt x="1208088" y="343767"/>
                    </a:cubicBezTo>
                    <a:cubicBezTo>
                      <a:pt x="1208088" y="343767"/>
                      <a:pt x="1208088" y="343767"/>
                      <a:pt x="1208088" y="15723"/>
                    </a:cubicBezTo>
                    <a:cubicBezTo>
                      <a:pt x="1208088" y="6432"/>
                      <a:pt x="1215223" y="0"/>
                      <a:pt x="1223784" y="0"/>
                    </a:cubicBezTo>
                    <a:close/>
                    <a:moveTo>
                      <a:pt x="15778" y="0"/>
                    </a:moveTo>
                    <a:cubicBezTo>
                      <a:pt x="15778" y="0"/>
                      <a:pt x="15778" y="0"/>
                      <a:pt x="289022" y="0"/>
                    </a:cubicBezTo>
                    <a:cubicBezTo>
                      <a:pt x="297628" y="0"/>
                      <a:pt x="304800" y="6432"/>
                      <a:pt x="304800" y="15723"/>
                    </a:cubicBezTo>
                    <a:cubicBezTo>
                      <a:pt x="304800" y="15723"/>
                      <a:pt x="304800" y="15723"/>
                      <a:pt x="304800" y="343767"/>
                    </a:cubicBezTo>
                    <a:cubicBezTo>
                      <a:pt x="304800" y="351628"/>
                      <a:pt x="297628" y="358775"/>
                      <a:pt x="289022" y="358775"/>
                    </a:cubicBezTo>
                    <a:cubicBezTo>
                      <a:pt x="289022" y="358775"/>
                      <a:pt x="289022" y="358775"/>
                      <a:pt x="15778" y="358775"/>
                    </a:cubicBezTo>
                    <a:cubicBezTo>
                      <a:pt x="7172" y="358775"/>
                      <a:pt x="0" y="351628"/>
                      <a:pt x="0" y="343767"/>
                    </a:cubicBezTo>
                    <a:cubicBezTo>
                      <a:pt x="0" y="334476"/>
                      <a:pt x="7172" y="328043"/>
                      <a:pt x="15778" y="328043"/>
                    </a:cubicBezTo>
                    <a:cubicBezTo>
                      <a:pt x="15778" y="328043"/>
                      <a:pt x="15778" y="328043"/>
                      <a:pt x="273244" y="328043"/>
                    </a:cubicBezTo>
                    <a:cubicBezTo>
                      <a:pt x="273244" y="328043"/>
                      <a:pt x="273244" y="328043"/>
                      <a:pt x="273244" y="31447"/>
                    </a:cubicBezTo>
                    <a:cubicBezTo>
                      <a:pt x="273244" y="31447"/>
                      <a:pt x="273244" y="31447"/>
                      <a:pt x="15778" y="31447"/>
                    </a:cubicBezTo>
                    <a:cubicBezTo>
                      <a:pt x="7172" y="31447"/>
                      <a:pt x="0" y="24300"/>
                      <a:pt x="0" y="15723"/>
                    </a:cubicBezTo>
                    <a:cubicBezTo>
                      <a:pt x="0" y="6432"/>
                      <a:pt x="7172" y="0"/>
                      <a:pt x="15778" y="0"/>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72" name="Freeform 7">
                <a:extLst>
                  <a:ext uri="{FF2B5EF4-FFF2-40B4-BE49-F238E27FC236}">
                    <a16:creationId xmlns:a16="http://schemas.microsoft.com/office/drawing/2014/main" id="{BC90E5B1-AFFA-4B4F-A1F0-0DD389B68E43}"/>
                  </a:ext>
                </a:extLst>
              </p:cNvPr>
              <p:cNvSpPr>
                <a:spLocks/>
              </p:cNvSpPr>
              <p:nvPr/>
            </p:nvSpPr>
            <p:spPr bwMode="auto">
              <a:xfrm>
                <a:off x="5683250" y="3155950"/>
                <a:ext cx="820738" cy="561975"/>
              </a:xfrm>
              <a:custGeom>
                <a:avLst/>
                <a:gdLst>
                  <a:gd name="T0" fmla="*/ 1129 w 1147"/>
                  <a:gd name="T1" fmla="*/ 243 h 787"/>
                  <a:gd name="T2" fmla="*/ 1051 w 1147"/>
                  <a:gd name="T3" fmla="*/ 243 h 787"/>
                  <a:gd name="T4" fmla="*/ 1033 w 1147"/>
                  <a:gd name="T5" fmla="*/ 262 h 787"/>
                  <a:gd name="T6" fmla="*/ 1033 w 1147"/>
                  <a:gd name="T7" fmla="*/ 265 h 787"/>
                  <a:gd name="T8" fmla="*/ 1015 w 1147"/>
                  <a:gd name="T9" fmla="*/ 284 h 787"/>
                  <a:gd name="T10" fmla="*/ 814 w 1147"/>
                  <a:gd name="T11" fmla="*/ 284 h 787"/>
                  <a:gd name="T12" fmla="*/ 814 w 1147"/>
                  <a:gd name="T13" fmla="*/ 132 h 787"/>
                  <a:gd name="T14" fmla="*/ 832 w 1147"/>
                  <a:gd name="T15" fmla="*/ 114 h 787"/>
                  <a:gd name="T16" fmla="*/ 850 w 1147"/>
                  <a:gd name="T17" fmla="*/ 96 h 787"/>
                  <a:gd name="T18" fmla="*/ 850 w 1147"/>
                  <a:gd name="T19" fmla="*/ 18 h 787"/>
                  <a:gd name="T20" fmla="*/ 832 w 1147"/>
                  <a:gd name="T21" fmla="*/ 0 h 787"/>
                  <a:gd name="T22" fmla="*/ 814 w 1147"/>
                  <a:gd name="T23" fmla="*/ 0 h 787"/>
                  <a:gd name="T24" fmla="*/ 337 w 1147"/>
                  <a:gd name="T25" fmla="*/ 0 h 787"/>
                  <a:gd name="T26" fmla="*/ 319 w 1147"/>
                  <a:gd name="T27" fmla="*/ 0 h 787"/>
                  <a:gd name="T28" fmla="*/ 300 w 1147"/>
                  <a:gd name="T29" fmla="*/ 18 h 787"/>
                  <a:gd name="T30" fmla="*/ 300 w 1147"/>
                  <a:gd name="T31" fmla="*/ 96 h 787"/>
                  <a:gd name="T32" fmla="*/ 319 w 1147"/>
                  <a:gd name="T33" fmla="*/ 114 h 787"/>
                  <a:gd name="T34" fmla="*/ 337 w 1147"/>
                  <a:gd name="T35" fmla="*/ 132 h 787"/>
                  <a:gd name="T36" fmla="*/ 337 w 1147"/>
                  <a:gd name="T37" fmla="*/ 284 h 787"/>
                  <a:gd name="T38" fmla="*/ 133 w 1147"/>
                  <a:gd name="T39" fmla="*/ 284 h 787"/>
                  <a:gd name="T40" fmla="*/ 115 w 1147"/>
                  <a:gd name="T41" fmla="*/ 265 h 787"/>
                  <a:gd name="T42" fmla="*/ 115 w 1147"/>
                  <a:gd name="T43" fmla="*/ 262 h 787"/>
                  <a:gd name="T44" fmla="*/ 97 w 1147"/>
                  <a:gd name="T45" fmla="*/ 243 h 787"/>
                  <a:gd name="T46" fmla="*/ 18 w 1147"/>
                  <a:gd name="T47" fmla="*/ 243 h 787"/>
                  <a:gd name="T48" fmla="*/ 0 w 1147"/>
                  <a:gd name="T49" fmla="*/ 262 h 787"/>
                  <a:gd name="T50" fmla="*/ 0 w 1147"/>
                  <a:gd name="T51" fmla="*/ 770 h 787"/>
                  <a:gd name="T52" fmla="*/ 18 w 1147"/>
                  <a:gd name="T53" fmla="*/ 787 h 787"/>
                  <a:gd name="T54" fmla="*/ 97 w 1147"/>
                  <a:gd name="T55" fmla="*/ 787 h 787"/>
                  <a:gd name="T56" fmla="*/ 115 w 1147"/>
                  <a:gd name="T57" fmla="*/ 770 h 787"/>
                  <a:gd name="T58" fmla="*/ 115 w 1147"/>
                  <a:gd name="T59" fmla="*/ 766 h 787"/>
                  <a:gd name="T60" fmla="*/ 133 w 1147"/>
                  <a:gd name="T61" fmla="*/ 748 h 787"/>
                  <a:gd name="T62" fmla="*/ 337 w 1147"/>
                  <a:gd name="T63" fmla="*/ 748 h 787"/>
                  <a:gd name="T64" fmla="*/ 563 w 1147"/>
                  <a:gd name="T65" fmla="*/ 748 h 787"/>
                  <a:gd name="T66" fmla="*/ 814 w 1147"/>
                  <a:gd name="T67" fmla="*/ 748 h 787"/>
                  <a:gd name="T68" fmla="*/ 1015 w 1147"/>
                  <a:gd name="T69" fmla="*/ 748 h 787"/>
                  <a:gd name="T70" fmla="*/ 1033 w 1147"/>
                  <a:gd name="T71" fmla="*/ 766 h 787"/>
                  <a:gd name="T72" fmla="*/ 1033 w 1147"/>
                  <a:gd name="T73" fmla="*/ 770 h 787"/>
                  <a:gd name="T74" fmla="*/ 1051 w 1147"/>
                  <a:gd name="T75" fmla="*/ 787 h 787"/>
                  <a:gd name="T76" fmla="*/ 1129 w 1147"/>
                  <a:gd name="T77" fmla="*/ 787 h 787"/>
                  <a:gd name="T78" fmla="*/ 1147 w 1147"/>
                  <a:gd name="T79" fmla="*/ 770 h 787"/>
                  <a:gd name="T80" fmla="*/ 1147 w 1147"/>
                  <a:gd name="T81" fmla="*/ 262 h 787"/>
                  <a:gd name="T82" fmla="*/ 1129 w 1147"/>
                  <a:gd name="T83" fmla="*/ 243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47" h="787">
                    <a:moveTo>
                      <a:pt x="1129" y="243"/>
                    </a:moveTo>
                    <a:cubicBezTo>
                      <a:pt x="1051" y="243"/>
                      <a:pt x="1051" y="243"/>
                      <a:pt x="1051" y="243"/>
                    </a:cubicBezTo>
                    <a:cubicBezTo>
                      <a:pt x="1041" y="243"/>
                      <a:pt x="1033" y="252"/>
                      <a:pt x="1033" y="262"/>
                    </a:cubicBezTo>
                    <a:cubicBezTo>
                      <a:pt x="1033" y="265"/>
                      <a:pt x="1033" y="265"/>
                      <a:pt x="1033" y="265"/>
                    </a:cubicBezTo>
                    <a:cubicBezTo>
                      <a:pt x="1033" y="275"/>
                      <a:pt x="1025" y="284"/>
                      <a:pt x="1015" y="284"/>
                    </a:cubicBezTo>
                    <a:cubicBezTo>
                      <a:pt x="965" y="284"/>
                      <a:pt x="889" y="284"/>
                      <a:pt x="814" y="284"/>
                    </a:cubicBezTo>
                    <a:cubicBezTo>
                      <a:pt x="814" y="132"/>
                      <a:pt x="814" y="132"/>
                      <a:pt x="814" y="132"/>
                    </a:cubicBezTo>
                    <a:cubicBezTo>
                      <a:pt x="814" y="122"/>
                      <a:pt x="822" y="114"/>
                      <a:pt x="832" y="114"/>
                    </a:cubicBezTo>
                    <a:cubicBezTo>
                      <a:pt x="842" y="114"/>
                      <a:pt x="850" y="106"/>
                      <a:pt x="850" y="96"/>
                    </a:cubicBezTo>
                    <a:cubicBezTo>
                      <a:pt x="850" y="18"/>
                      <a:pt x="850" y="18"/>
                      <a:pt x="850" y="18"/>
                    </a:cubicBezTo>
                    <a:cubicBezTo>
                      <a:pt x="850" y="8"/>
                      <a:pt x="842" y="0"/>
                      <a:pt x="832" y="0"/>
                    </a:cubicBezTo>
                    <a:cubicBezTo>
                      <a:pt x="814" y="0"/>
                      <a:pt x="814" y="0"/>
                      <a:pt x="814" y="0"/>
                    </a:cubicBezTo>
                    <a:cubicBezTo>
                      <a:pt x="337" y="0"/>
                      <a:pt x="337" y="0"/>
                      <a:pt x="337" y="0"/>
                    </a:cubicBezTo>
                    <a:cubicBezTo>
                      <a:pt x="319" y="0"/>
                      <a:pt x="319" y="0"/>
                      <a:pt x="319" y="0"/>
                    </a:cubicBezTo>
                    <a:cubicBezTo>
                      <a:pt x="309" y="0"/>
                      <a:pt x="300" y="8"/>
                      <a:pt x="300" y="18"/>
                    </a:cubicBezTo>
                    <a:cubicBezTo>
                      <a:pt x="300" y="96"/>
                      <a:pt x="300" y="96"/>
                      <a:pt x="300" y="96"/>
                    </a:cubicBezTo>
                    <a:cubicBezTo>
                      <a:pt x="300" y="106"/>
                      <a:pt x="309" y="114"/>
                      <a:pt x="319" y="114"/>
                    </a:cubicBezTo>
                    <a:cubicBezTo>
                      <a:pt x="329" y="114"/>
                      <a:pt x="337" y="132"/>
                      <a:pt x="337" y="132"/>
                    </a:cubicBezTo>
                    <a:cubicBezTo>
                      <a:pt x="337" y="284"/>
                      <a:pt x="337" y="284"/>
                      <a:pt x="337" y="284"/>
                    </a:cubicBezTo>
                    <a:cubicBezTo>
                      <a:pt x="229" y="284"/>
                      <a:pt x="133" y="284"/>
                      <a:pt x="133" y="284"/>
                    </a:cubicBezTo>
                    <a:cubicBezTo>
                      <a:pt x="123" y="284"/>
                      <a:pt x="115" y="275"/>
                      <a:pt x="115" y="265"/>
                    </a:cubicBezTo>
                    <a:cubicBezTo>
                      <a:pt x="115" y="262"/>
                      <a:pt x="115" y="262"/>
                      <a:pt x="115" y="262"/>
                    </a:cubicBezTo>
                    <a:cubicBezTo>
                      <a:pt x="115" y="252"/>
                      <a:pt x="107" y="243"/>
                      <a:pt x="97" y="243"/>
                    </a:cubicBezTo>
                    <a:cubicBezTo>
                      <a:pt x="18" y="243"/>
                      <a:pt x="18" y="243"/>
                      <a:pt x="18" y="243"/>
                    </a:cubicBezTo>
                    <a:cubicBezTo>
                      <a:pt x="8" y="243"/>
                      <a:pt x="0" y="252"/>
                      <a:pt x="0" y="262"/>
                    </a:cubicBezTo>
                    <a:cubicBezTo>
                      <a:pt x="0" y="770"/>
                      <a:pt x="0" y="770"/>
                      <a:pt x="0" y="770"/>
                    </a:cubicBezTo>
                    <a:cubicBezTo>
                      <a:pt x="0" y="779"/>
                      <a:pt x="8" y="787"/>
                      <a:pt x="18" y="787"/>
                    </a:cubicBezTo>
                    <a:cubicBezTo>
                      <a:pt x="97" y="787"/>
                      <a:pt x="97" y="787"/>
                      <a:pt x="97" y="787"/>
                    </a:cubicBezTo>
                    <a:cubicBezTo>
                      <a:pt x="107" y="787"/>
                      <a:pt x="115" y="779"/>
                      <a:pt x="115" y="770"/>
                    </a:cubicBezTo>
                    <a:cubicBezTo>
                      <a:pt x="115" y="766"/>
                      <a:pt x="115" y="766"/>
                      <a:pt x="115" y="766"/>
                    </a:cubicBezTo>
                    <a:cubicBezTo>
                      <a:pt x="115" y="756"/>
                      <a:pt x="123" y="748"/>
                      <a:pt x="133" y="748"/>
                    </a:cubicBezTo>
                    <a:cubicBezTo>
                      <a:pt x="177" y="748"/>
                      <a:pt x="257" y="748"/>
                      <a:pt x="337" y="748"/>
                    </a:cubicBezTo>
                    <a:cubicBezTo>
                      <a:pt x="451" y="748"/>
                      <a:pt x="563" y="748"/>
                      <a:pt x="563" y="748"/>
                    </a:cubicBezTo>
                    <a:cubicBezTo>
                      <a:pt x="613" y="748"/>
                      <a:pt x="718" y="748"/>
                      <a:pt x="814" y="748"/>
                    </a:cubicBezTo>
                    <a:cubicBezTo>
                      <a:pt x="920" y="748"/>
                      <a:pt x="1015" y="748"/>
                      <a:pt x="1015" y="748"/>
                    </a:cubicBezTo>
                    <a:cubicBezTo>
                      <a:pt x="1025" y="748"/>
                      <a:pt x="1033" y="756"/>
                      <a:pt x="1033" y="766"/>
                    </a:cubicBezTo>
                    <a:cubicBezTo>
                      <a:pt x="1033" y="770"/>
                      <a:pt x="1033" y="770"/>
                      <a:pt x="1033" y="770"/>
                    </a:cubicBezTo>
                    <a:cubicBezTo>
                      <a:pt x="1033" y="779"/>
                      <a:pt x="1041" y="787"/>
                      <a:pt x="1051" y="787"/>
                    </a:cubicBezTo>
                    <a:cubicBezTo>
                      <a:pt x="1129" y="787"/>
                      <a:pt x="1129" y="787"/>
                      <a:pt x="1129" y="787"/>
                    </a:cubicBezTo>
                    <a:cubicBezTo>
                      <a:pt x="1139" y="787"/>
                      <a:pt x="1147" y="779"/>
                      <a:pt x="1147" y="770"/>
                    </a:cubicBezTo>
                    <a:cubicBezTo>
                      <a:pt x="1147" y="262"/>
                      <a:pt x="1147" y="262"/>
                      <a:pt x="1147" y="262"/>
                    </a:cubicBezTo>
                    <a:cubicBezTo>
                      <a:pt x="1147" y="252"/>
                      <a:pt x="1139" y="243"/>
                      <a:pt x="1129" y="243"/>
                    </a:cubicBezTo>
                    <a:close/>
                  </a:path>
                </a:pathLst>
              </a:custGeom>
              <a:solidFill>
                <a:srgbClr val="00148C">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73" name="Picture 27" descr="Copperleaf Technologies - Crunchbase Company Profile &amp; Funding">
            <a:extLst>
              <a:ext uri="{FF2B5EF4-FFF2-40B4-BE49-F238E27FC236}">
                <a16:creationId xmlns:a16="http://schemas.microsoft.com/office/drawing/2014/main" id="{A15DF7EC-A4AC-4917-A45D-B7DB257469F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5494" b="5494"/>
          <a:stretch/>
        </p:blipFill>
        <p:spPr bwMode="auto">
          <a:xfrm>
            <a:off x="8249920" y="56890"/>
            <a:ext cx="765890" cy="4213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4" name="Object 73" hidden="1">
            <a:extLst>
              <a:ext uri="{FF2B5EF4-FFF2-40B4-BE49-F238E27FC236}">
                <a16:creationId xmlns:a16="http://schemas.microsoft.com/office/drawing/2014/main" id="{0C0CB3A9-2A81-415B-A967-70A60A862BA0}"/>
              </a:ext>
            </a:extLst>
          </p:cNvPr>
          <p:cNvGraphicFramePr>
            <a:graphicFrameLocks noChangeAspect="1"/>
          </p:cNvGraphicFramePr>
          <p:nvPr>
            <p:custDataLst>
              <p:tags r:id="rId4"/>
            </p:custDataLst>
            <p:extLst>
              <p:ext uri="{D42A27DB-BD31-4B8C-83A1-F6EECF244321}">
                <p14:modId xmlns:p14="http://schemas.microsoft.com/office/powerpoint/2010/main" val="313733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8417" name="think-cell Slide" r:id="rId11" imgW="286" imgH="286" progId="TCLayout.ActiveDocument.1">
                  <p:embed/>
                </p:oleObj>
              </mc:Choice>
              <mc:Fallback>
                <p:oleObj name="think-cell Slide" r:id="rId11" imgW="286" imgH="286" progId="TCLayout.ActiveDocument.1">
                  <p:embed/>
                  <p:pic>
                    <p:nvPicPr>
                      <p:cNvPr id="3" name="Object 2" hidden="1"/>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75" name="ee4pContent1">
            <a:extLst>
              <a:ext uri="{FF2B5EF4-FFF2-40B4-BE49-F238E27FC236}">
                <a16:creationId xmlns:a16="http://schemas.microsoft.com/office/drawing/2014/main" id="{DEB30DB3-30C8-4BEA-9665-3C594F8AA7AA}"/>
              </a:ext>
            </a:extLst>
          </p:cNvPr>
          <p:cNvSpPr txBox="1"/>
          <p:nvPr/>
        </p:nvSpPr>
        <p:spPr>
          <a:xfrm>
            <a:off x="1820022" y="1817630"/>
            <a:ext cx="3031983" cy="62022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lvl="1">
              <a:buClr>
                <a:srgbClr val="00148C">
                  <a:lumMod val="100000"/>
                </a:srgbClr>
              </a:buClr>
            </a:pPr>
            <a:r>
              <a:rPr lang="en-US" sz="900" dirty="0">
                <a:solidFill>
                  <a:srgbClr val="55555A">
                    <a:lumMod val="100000"/>
                  </a:srgbClr>
                </a:solidFill>
                <a:latin typeface="Arial" panose="020B0604020202020204" pitchFamily="34" charset="0"/>
              </a:rPr>
              <a:t>2-3 year risk analysis journey (not w/ copperleaf)</a:t>
            </a:r>
          </a:p>
          <a:p>
            <a:pPr lvl="1">
              <a:buClr>
                <a:srgbClr val="00148C">
                  <a:lumMod val="100000"/>
                </a:srgbClr>
              </a:buClr>
            </a:pPr>
            <a:r>
              <a:rPr lang="en-US" sz="900" dirty="0">
                <a:solidFill>
                  <a:srgbClr val="55555A">
                    <a:lumMod val="100000"/>
                  </a:srgbClr>
                </a:solidFill>
                <a:latin typeface="Arial" panose="020B0604020202020204" pitchFamily="34" charset="0"/>
              </a:rPr>
              <a:t>18 month implementation (incl. other streams e.g. data transformation &amp; cost management)</a:t>
            </a:r>
          </a:p>
          <a:p>
            <a:pPr lvl="1">
              <a:buClr>
                <a:srgbClr val="00148C">
                  <a:lumMod val="100000"/>
                </a:srgbClr>
              </a:buClr>
            </a:pPr>
            <a:r>
              <a:rPr lang="en-US" sz="900" dirty="0">
                <a:solidFill>
                  <a:srgbClr val="55555A">
                    <a:lumMod val="100000"/>
                  </a:srgbClr>
                </a:solidFill>
                <a:latin typeface="Arial" panose="020B0604020202020204" pitchFamily="34" charset="0"/>
              </a:rPr>
              <a:t>Still expanding capabilities</a:t>
            </a:r>
          </a:p>
        </p:txBody>
      </p:sp>
      <p:sp>
        <p:nvSpPr>
          <p:cNvPr id="76" name="ee4pContent2">
            <a:extLst>
              <a:ext uri="{FF2B5EF4-FFF2-40B4-BE49-F238E27FC236}">
                <a16:creationId xmlns:a16="http://schemas.microsoft.com/office/drawing/2014/main" id="{16D78937-87C8-4964-AEB4-16D200DDA8F7}"/>
              </a:ext>
            </a:extLst>
          </p:cNvPr>
          <p:cNvSpPr txBox="1"/>
          <p:nvPr/>
        </p:nvSpPr>
        <p:spPr>
          <a:xfrm>
            <a:off x="5788049" y="1817630"/>
            <a:ext cx="3031983" cy="62022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lvl="1">
              <a:buClr>
                <a:srgbClr val="00148C">
                  <a:lumMod val="100000"/>
                </a:srgbClr>
              </a:buClr>
            </a:pPr>
            <a:r>
              <a:rPr lang="en-US" sz="900" dirty="0">
                <a:solidFill>
                  <a:srgbClr val="55555A">
                    <a:lumMod val="100000"/>
                  </a:srgbClr>
                </a:solidFill>
                <a:latin typeface="Arial" panose="020B0604020202020204" pitchFamily="34" charset="0"/>
              </a:rPr>
              <a:t>Initial 16 weeks of tool set up and configuration</a:t>
            </a:r>
          </a:p>
          <a:p>
            <a:pPr lvl="1">
              <a:buClr>
                <a:srgbClr val="00148C">
                  <a:lumMod val="100000"/>
                </a:srgbClr>
              </a:buClr>
            </a:pPr>
            <a:r>
              <a:rPr lang="en-US" sz="900" dirty="0">
                <a:solidFill>
                  <a:srgbClr val="55555A">
                    <a:lumMod val="100000"/>
                  </a:srgbClr>
                </a:solidFill>
                <a:latin typeface="Arial" panose="020B0604020202020204" pitchFamily="34" charset="0"/>
              </a:rPr>
              <a:t>18 months to gradually switch the users</a:t>
            </a:r>
          </a:p>
          <a:p>
            <a:pPr lvl="1">
              <a:buClr>
                <a:srgbClr val="00148C">
                  <a:lumMod val="100000"/>
                </a:srgbClr>
              </a:buClr>
            </a:pPr>
            <a:r>
              <a:rPr lang="en-US" sz="900" dirty="0">
                <a:solidFill>
                  <a:srgbClr val="55555A">
                    <a:lumMod val="100000"/>
                  </a:srgbClr>
                </a:solidFill>
                <a:latin typeface="Arial" panose="020B0604020202020204" pitchFamily="34" charset="0"/>
              </a:rPr>
              <a:t>Additional year to expand the capabilities (still ongoing)</a:t>
            </a:r>
          </a:p>
        </p:txBody>
      </p:sp>
      <p:sp>
        <p:nvSpPr>
          <p:cNvPr id="77" name="ee4pHeader1">
            <a:extLst>
              <a:ext uri="{FF2B5EF4-FFF2-40B4-BE49-F238E27FC236}">
                <a16:creationId xmlns:a16="http://schemas.microsoft.com/office/drawing/2014/main" id="{22F6B63C-A41C-4DDF-A011-E82C63147FA1}"/>
              </a:ext>
            </a:extLst>
          </p:cNvPr>
          <p:cNvSpPr txBox="1"/>
          <p:nvPr/>
        </p:nvSpPr>
        <p:spPr>
          <a:xfrm>
            <a:off x="1820022" y="1319740"/>
            <a:ext cx="3031983" cy="344322"/>
          </a:xfrm>
          <a:prstGeom prst="rect">
            <a:avLst/>
          </a:prstGeom>
          <a:noFill/>
          <a:ln cap="rnd">
            <a:noFill/>
          </a:ln>
        </p:spPr>
        <p:txBody>
          <a:bodyPr vert="horz" wrap="square" lIns="0" tIns="0" rIns="0" bIns="0" rtlCol="0" anchor="ctr" anchorCtr="0">
            <a:noAutofit/>
          </a:bodyPr>
          <a:lstStyle/>
          <a:p>
            <a:pPr marL="0" lvl="3"/>
            <a:r>
              <a:rPr lang="en-US" sz="1100" b="1" dirty="0">
                <a:solidFill>
                  <a:srgbClr val="670F31"/>
                </a:solidFill>
                <a:latin typeface="Arial" panose="020B0604020202020204" pitchFamily="34" charset="0"/>
              </a:rPr>
              <a:t>Understand asset/project risk profile first, then implement portfolio optimization</a:t>
            </a:r>
          </a:p>
        </p:txBody>
      </p:sp>
      <p:sp>
        <p:nvSpPr>
          <p:cNvPr id="78" name="ee4pHeader2">
            <a:extLst>
              <a:ext uri="{FF2B5EF4-FFF2-40B4-BE49-F238E27FC236}">
                <a16:creationId xmlns:a16="http://schemas.microsoft.com/office/drawing/2014/main" id="{ECA12086-95A6-4F9E-8459-A03413DCF4BB}"/>
              </a:ext>
            </a:extLst>
          </p:cNvPr>
          <p:cNvSpPr txBox="1"/>
          <p:nvPr/>
        </p:nvSpPr>
        <p:spPr>
          <a:xfrm>
            <a:off x="5788049" y="1319740"/>
            <a:ext cx="3031983" cy="344322"/>
          </a:xfrm>
          <a:prstGeom prst="rect">
            <a:avLst/>
          </a:prstGeom>
          <a:noFill/>
          <a:ln cap="rnd">
            <a:noFill/>
          </a:ln>
        </p:spPr>
        <p:txBody>
          <a:bodyPr vert="horz" wrap="square" lIns="0" tIns="0" rIns="0" bIns="0" rtlCol="0" anchor="ctr" anchorCtr="0">
            <a:noAutofit/>
          </a:bodyPr>
          <a:lstStyle/>
          <a:p>
            <a:pPr marL="0" lvl="3"/>
            <a:r>
              <a:rPr lang="en-US" sz="1100" b="1" dirty="0">
                <a:solidFill>
                  <a:srgbClr val="670F31"/>
                </a:solidFill>
                <a:latin typeface="Arial" panose="020B0604020202020204" pitchFamily="34" charset="0"/>
              </a:rPr>
              <a:t>Implement portfolio optimization right away, with simpler/qualitative risk understanding</a:t>
            </a:r>
          </a:p>
        </p:txBody>
      </p:sp>
      <p:grpSp>
        <p:nvGrpSpPr>
          <p:cNvPr id="79" name="Group 78">
            <a:extLst>
              <a:ext uri="{FF2B5EF4-FFF2-40B4-BE49-F238E27FC236}">
                <a16:creationId xmlns:a16="http://schemas.microsoft.com/office/drawing/2014/main" id="{50B3DCD4-BFCF-409B-9B12-A16CA8E49594}"/>
              </a:ext>
            </a:extLst>
          </p:cNvPr>
          <p:cNvGrpSpPr>
            <a:grpSpLocks noChangeAspect="1"/>
          </p:cNvGrpSpPr>
          <p:nvPr/>
        </p:nvGrpSpPr>
        <p:grpSpPr>
          <a:xfrm>
            <a:off x="267537" y="1342287"/>
            <a:ext cx="335708" cy="335708"/>
            <a:chOff x="5867400" y="3200400"/>
            <a:chExt cx="457200" cy="457200"/>
          </a:xfrm>
        </p:grpSpPr>
        <p:sp>
          <p:nvSpPr>
            <p:cNvPr id="80" name="AutoShape 95">
              <a:extLst>
                <a:ext uri="{FF2B5EF4-FFF2-40B4-BE49-F238E27FC236}">
                  <a16:creationId xmlns:a16="http://schemas.microsoft.com/office/drawing/2014/main" id="{59029DC0-5EEF-4717-96F8-9151426AE245}"/>
                </a:ext>
              </a:extLst>
            </p:cNvPr>
            <p:cNvSpPr>
              <a:spLocks noChangeAspect="1" noChangeArrowheads="1" noTextEdit="1"/>
            </p:cNvSpPr>
            <p:nvPr/>
          </p:nvSpPr>
          <p:spPr bwMode="auto">
            <a:xfrm>
              <a:off x="5867400" y="3200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10">
              <a:extLst>
                <a:ext uri="{FF2B5EF4-FFF2-40B4-BE49-F238E27FC236}">
                  <a16:creationId xmlns:a16="http://schemas.microsoft.com/office/drawing/2014/main" id="{47385412-7725-4CC1-A8AF-ACD928EE2EAF}"/>
                </a:ext>
              </a:extLst>
            </p:cNvPr>
            <p:cNvSpPr>
              <a:spLocks/>
            </p:cNvSpPr>
            <p:nvPr/>
          </p:nvSpPr>
          <p:spPr bwMode="auto">
            <a:xfrm>
              <a:off x="5894388" y="3227388"/>
              <a:ext cx="403225" cy="403225"/>
            </a:xfrm>
            <a:custGeom>
              <a:avLst/>
              <a:gdLst>
                <a:gd name="connsiteX0" fmla="*/ 179101 w 403225"/>
                <a:gd name="connsiteY0" fmla="*/ 196179 h 403225"/>
                <a:gd name="connsiteX1" fmla="*/ 176347 w 403225"/>
                <a:gd name="connsiteY1" fmla="*/ 197553 h 403225"/>
                <a:gd name="connsiteX2" fmla="*/ 146509 w 403225"/>
                <a:gd name="connsiteY2" fmla="*/ 324946 h 403225"/>
                <a:gd name="connsiteX3" fmla="*/ 150182 w 403225"/>
                <a:gd name="connsiteY3" fmla="*/ 326779 h 403225"/>
                <a:gd name="connsiteX4" fmla="*/ 221791 w 403225"/>
                <a:gd name="connsiteY4" fmla="*/ 216800 h 403225"/>
                <a:gd name="connsiteX5" fmla="*/ 220414 w 403225"/>
                <a:gd name="connsiteY5" fmla="*/ 213592 h 403225"/>
                <a:gd name="connsiteX6" fmla="*/ 219037 w 403225"/>
                <a:gd name="connsiteY6" fmla="*/ 213134 h 403225"/>
                <a:gd name="connsiteX7" fmla="*/ 216742 w 403225"/>
                <a:gd name="connsiteY7" fmla="*/ 213592 h 403225"/>
                <a:gd name="connsiteX8" fmla="*/ 193790 w 403225"/>
                <a:gd name="connsiteY8" fmla="*/ 219091 h 403225"/>
                <a:gd name="connsiteX9" fmla="*/ 181855 w 403225"/>
                <a:gd name="connsiteY9" fmla="*/ 198928 h 403225"/>
                <a:gd name="connsiteX10" fmla="*/ 180478 w 403225"/>
                <a:gd name="connsiteY10" fmla="*/ 196637 h 403225"/>
                <a:gd name="connsiteX11" fmla="*/ 179101 w 403225"/>
                <a:gd name="connsiteY11" fmla="*/ 196179 h 403225"/>
                <a:gd name="connsiteX12" fmla="*/ 254631 w 403225"/>
                <a:gd name="connsiteY12" fmla="*/ 76446 h 403225"/>
                <a:gd name="connsiteX13" fmla="*/ 183021 w 403225"/>
                <a:gd name="connsiteY13" fmla="*/ 184161 h 403225"/>
                <a:gd name="connsiteX14" fmla="*/ 183939 w 403225"/>
                <a:gd name="connsiteY14" fmla="*/ 186911 h 403225"/>
                <a:gd name="connsiteX15" fmla="*/ 185776 w 403225"/>
                <a:gd name="connsiteY15" fmla="*/ 187369 h 403225"/>
                <a:gd name="connsiteX16" fmla="*/ 188071 w 403225"/>
                <a:gd name="connsiteY16" fmla="*/ 187369 h 403225"/>
                <a:gd name="connsiteX17" fmla="*/ 211022 w 403225"/>
                <a:gd name="connsiteY17" fmla="*/ 181869 h 403225"/>
                <a:gd name="connsiteX18" fmla="*/ 222957 w 403225"/>
                <a:gd name="connsiteY18" fmla="*/ 202037 h 403225"/>
                <a:gd name="connsiteX19" fmla="*/ 223876 w 403225"/>
                <a:gd name="connsiteY19" fmla="*/ 203870 h 403225"/>
                <a:gd name="connsiteX20" fmla="*/ 225712 w 403225"/>
                <a:gd name="connsiteY20" fmla="*/ 204787 h 403225"/>
                <a:gd name="connsiteX21" fmla="*/ 228466 w 403225"/>
                <a:gd name="connsiteY21" fmla="*/ 202954 h 403225"/>
                <a:gd name="connsiteX22" fmla="*/ 258303 w 403225"/>
                <a:gd name="connsiteY22" fmla="*/ 77821 h 403225"/>
                <a:gd name="connsiteX23" fmla="*/ 254631 w 403225"/>
                <a:gd name="connsiteY23" fmla="*/ 76446 h 403225"/>
                <a:gd name="connsiteX24" fmla="*/ 202407 w 403225"/>
                <a:gd name="connsiteY24" fmla="*/ 39687 h 403225"/>
                <a:gd name="connsiteX25" fmla="*/ 316389 w 403225"/>
                <a:gd name="connsiteY25" fmla="*/ 87393 h 403225"/>
                <a:gd name="connsiteX26" fmla="*/ 363538 w 403225"/>
                <a:gd name="connsiteY26" fmla="*/ 201612 h 403225"/>
                <a:gd name="connsiteX27" fmla="*/ 316389 w 403225"/>
                <a:gd name="connsiteY27" fmla="*/ 315831 h 403225"/>
                <a:gd name="connsiteX28" fmla="*/ 202407 w 403225"/>
                <a:gd name="connsiteY28" fmla="*/ 363537 h 403225"/>
                <a:gd name="connsiteX29" fmla="*/ 88425 w 403225"/>
                <a:gd name="connsiteY29" fmla="*/ 315831 h 403225"/>
                <a:gd name="connsiteX30" fmla="*/ 41275 w 403225"/>
                <a:gd name="connsiteY30" fmla="*/ 201612 h 403225"/>
                <a:gd name="connsiteX31" fmla="*/ 88425 w 403225"/>
                <a:gd name="connsiteY31" fmla="*/ 87393 h 403225"/>
                <a:gd name="connsiteX32" fmla="*/ 202407 w 403225"/>
                <a:gd name="connsiteY32" fmla="*/ 39687 h 403225"/>
                <a:gd name="connsiteX33" fmla="*/ 201612 w 403225"/>
                <a:gd name="connsiteY33" fmla="*/ 20637 h 403225"/>
                <a:gd name="connsiteX34" fmla="*/ 73650 w 403225"/>
                <a:gd name="connsiteY34" fmla="*/ 74206 h 403225"/>
                <a:gd name="connsiteX35" fmla="*/ 20637 w 403225"/>
                <a:gd name="connsiteY35" fmla="*/ 202406 h 403225"/>
                <a:gd name="connsiteX36" fmla="*/ 73650 w 403225"/>
                <a:gd name="connsiteY36" fmla="*/ 330606 h 403225"/>
                <a:gd name="connsiteX37" fmla="*/ 201612 w 403225"/>
                <a:gd name="connsiteY37" fmla="*/ 384175 h 403225"/>
                <a:gd name="connsiteX38" fmla="*/ 329574 w 403225"/>
                <a:gd name="connsiteY38" fmla="*/ 330606 h 403225"/>
                <a:gd name="connsiteX39" fmla="*/ 382587 w 403225"/>
                <a:gd name="connsiteY39" fmla="*/ 202406 h 403225"/>
                <a:gd name="connsiteX40" fmla="*/ 329574 w 403225"/>
                <a:gd name="connsiteY40" fmla="*/ 74206 h 403225"/>
                <a:gd name="connsiteX41" fmla="*/ 201612 w 403225"/>
                <a:gd name="connsiteY41" fmla="*/ 20637 h 403225"/>
                <a:gd name="connsiteX42" fmla="*/ 201613 w 403225"/>
                <a:gd name="connsiteY42" fmla="*/ 0 h 403225"/>
                <a:gd name="connsiteX43" fmla="*/ 344116 w 403225"/>
                <a:gd name="connsiteY43" fmla="*/ 59432 h 403225"/>
                <a:gd name="connsiteX44" fmla="*/ 403225 w 403225"/>
                <a:gd name="connsiteY44" fmla="*/ 201613 h 403225"/>
                <a:gd name="connsiteX45" fmla="*/ 344116 w 403225"/>
                <a:gd name="connsiteY45" fmla="*/ 343793 h 403225"/>
                <a:gd name="connsiteX46" fmla="*/ 201613 w 403225"/>
                <a:gd name="connsiteY46" fmla="*/ 403225 h 403225"/>
                <a:gd name="connsiteX47" fmla="*/ 59109 w 403225"/>
                <a:gd name="connsiteY47" fmla="*/ 343793 h 403225"/>
                <a:gd name="connsiteX48" fmla="*/ 0 w 403225"/>
                <a:gd name="connsiteY48" fmla="*/ 201613 h 403225"/>
                <a:gd name="connsiteX49" fmla="*/ 59109 w 403225"/>
                <a:gd name="connsiteY49" fmla="*/ 59432 h 403225"/>
                <a:gd name="connsiteX50" fmla="*/ 201613 w 403225"/>
                <a:gd name="connsiteY50" fmla="*/ 0 h 40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03225" h="403225">
                  <a:moveTo>
                    <a:pt x="179101" y="196179"/>
                  </a:moveTo>
                  <a:cubicBezTo>
                    <a:pt x="177724" y="195262"/>
                    <a:pt x="176347" y="196179"/>
                    <a:pt x="176347" y="197553"/>
                  </a:cubicBezTo>
                  <a:cubicBezTo>
                    <a:pt x="146509" y="324946"/>
                    <a:pt x="146509" y="324946"/>
                    <a:pt x="146509" y="324946"/>
                  </a:cubicBezTo>
                  <a:cubicBezTo>
                    <a:pt x="146050" y="327237"/>
                    <a:pt x="148804" y="328612"/>
                    <a:pt x="150182" y="326779"/>
                  </a:cubicBezTo>
                  <a:cubicBezTo>
                    <a:pt x="221791" y="216800"/>
                    <a:pt x="221791" y="216800"/>
                    <a:pt x="221791" y="216800"/>
                  </a:cubicBezTo>
                  <a:cubicBezTo>
                    <a:pt x="222250" y="215883"/>
                    <a:pt x="221791" y="214509"/>
                    <a:pt x="220414" y="213592"/>
                  </a:cubicBezTo>
                  <a:cubicBezTo>
                    <a:pt x="219037" y="213134"/>
                    <a:pt x="219037" y="213134"/>
                    <a:pt x="219037" y="213134"/>
                  </a:cubicBezTo>
                  <a:cubicBezTo>
                    <a:pt x="218119" y="212676"/>
                    <a:pt x="217201" y="213134"/>
                    <a:pt x="216742" y="213592"/>
                  </a:cubicBezTo>
                  <a:cubicBezTo>
                    <a:pt x="211233" y="220007"/>
                    <a:pt x="202512" y="222299"/>
                    <a:pt x="193790" y="219091"/>
                  </a:cubicBezTo>
                  <a:cubicBezTo>
                    <a:pt x="185527" y="215425"/>
                    <a:pt x="181396" y="207177"/>
                    <a:pt x="181855" y="198928"/>
                  </a:cubicBezTo>
                  <a:cubicBezTo>
                    <a:pt x="181855" y="198012"/>
                    <a:pt x="181396" y="197095"/>
                    <a:pt x="180478" y="196637"/>
                  </a:cubicBezTo>
                  <a:cubicBezTo>
                    <a:pt x="179101" y="196179"/>
                    <a:pt x="179101" y="196179"/>
                    <a:pt x="179101" y="196179"/>
                  </a:cubicBezTo>
                  <a:close/>
                  <a:moveTo>
                    <a:pt x="254631" y="76446"/>
                  </a:moveTo>
                  <a:cubicBezTo>
                    <a:pt x="183021" y="184161"/>
                    <a:pt x="183021" y="184161"/>
                    <a:pt x="183021" y="184161"/>
                  </a:cubicBezTo>
                  <a:cubicBezTo>
                    <a:pt x="182562" y="185078"/>
                    <a:pt x="183021" y="186453"/>
                    <a:pt x="183939" y="186911"/>
                  </a:cubicBezTo>
                  <a:cubicBezTo>
                    <a:pt x="185776" y="187369"/>
                    <a:pt x="185776" y="187369"/>
                    <a:pt x="185776" y="187369"/>
                  </a:cubicBezTo>
                  <a:cubicBezTo>
                    <a:pt x="186694" y="187828"/>
                    <a:pt x="187153" y="187828"/>
                    <a:pt x="188071" y="187369"/>
                  </a:cubicBezTo>
                  <a:cubicBezTo>
                    <a:pt x="193579" y="180952"/>
                    <a:pt x="202760" y="178660"/>
                    <a:pt x="211022" y="181869"/>
                  </a:cubicBezTo>
                  <a:cubicBezTo>
                    <a:pt x="218826" y="185536"/>
                    <a:pt x="223876" y="193328"/>
                    <a:pt x="222957" y="202037"/>
                  </a:cubicBezTo>
                  <a:cubicBezTo>
                    <a:pt x="222498" y="202495"/>
                    <a:pt x="223416" y="203412"/>
                    <a:pt x="223876" y="203870"/>
                  </a:cubicBezTo>
                  <a:cubicBezTo>
                    <a:pt x="225712" y="204787"/>
                    <a:pt x="225712" y="204787"/>
                    <a:pt x="225712" y="204787"/>
                  </a:cubicBezTo>
                  <a:cubicBezTo>
                    <a:pt x="226630" y="204787"/>
                    <a:pt x="228007" y="204329"/>
                    <a:pt x="228466" y="202954"/>
                  </a:cubicBezTo>
                  <a:cubicBezTo>
                    <a:pt x="258303" y="77821"/>
                    <a:pt x="258303" y="77821"/>
                    <a:pt x="258303" y="77821"/>
                  </a:cubicBezTo>
                  <a:cubicBezTo>
                    <a:pt x="258762" y="75987"/>
                    <a:pt x="256008" y="74612"/>
                    <a:pt x="254631" y="76446"/>
                  </a:cubicBezTo>
                  <a:close/>
                  <a:moveTo>
                    <a:pt x="202407" y="39687"/>
                  </a:moveTo>
                  <a:cubicBezTo>
                    <a:pt x="245436" y="39687"/>
                    <a:pt x="285719" y="56659"/>
                    <a:pt x="316389" y="87393"/>
                  </a:cubicBezTo>
                  <a:cubicBezTo>
                    <a:pt x="346601" y="117668"/>
                    <a:pt x="363538" y="158493"/>
                    <a:pt x="363538" y="201612"/>
                  </a:cubicBezTo>
                  <a:cubicBezTo>
                    <a:pt x="363538" y="244731"/>
                    <a:pt x="346601" y="285556"/>
                    <a:pt x="316389" y="315831"/>
                  </a:cubicBezTo>
                  <a:cubicBezTo>
                    <a:pt x="286177" y="346565"/>
                    <a:pt x="245436" y="363537"/>
                    <a:pt x="202407" y="363537"/>
                  </a:cubicBezTo>
                  <a:cubicBezTo>
                    <a:pt x="159377" y="363537"/>
                    <a:pt x="119094" y="346565"/>
                    <a:pt x="88425" y="315831"/>
                  </a:cubicBezTo>
                  <a:cubicBezTo>
                    <a:pt x="58212" y="285556"/>
                    <a:pt x="41275" y="244731"/>
                    <a:pt x="41275" y="201612"/>
                  </a:cubicBezTo>
                  <a:cubicBezTo>
                    <a:pt x="41275" y="158493"/>
                    <a:pt x="58212" y="117668"/>
                    <a:pt x="88425" y="87393"/>
                  </a:cubicBezTo>
                  <a:cubicBezTo>
                    <a:pt x="118637" y="56659"/>
                    <a:pt x="159377" y="39687"/>
                    <a:pt x="202407" y="39687"/>
                  </a:cubicBezTo>
                  <a:close/>
                  <a:moveTo>
                    <a:pt x="201612" y="20637"/>
                  </a:moveTo>
                  <a:cubicBezTo>
                    <a:pt x="153169" y="20637"/>
                    <a:pt x="107926" y="39867"/>
                    <a:pt x="73650" y="74206"/>
                  </a:cubicBezTo>
                  <a:cubicBezTo>
                    <a:pt x="39375" y="108088"/>
                    <a:pt x="20637" y="153873"/>
                    <a:pt x="20637" y="202406"/>
                  </a:cubicBezTo>
                  <a:cubicBezTo>
                    <a:pt x="20637" y="250939"/>
                    <a:pt x="39375" y="296725"/>
                    <a:pt x="73650" y="330606"/>
                  </a:cubicBezTo>
                  <a:cubicBezTo>
                    <a:pt x="107926" y="364945"/>
                    <a:pt x="153169" y="384175"/>
                    <a:pt x="201612" y="384175"/>
                  </a:cubicBezTo>
                  <a:cubicBezTo>
                    <a:pt x="250055" y="384175"/>
                    <a:pt x="295299" y="364945"/>
                    <a:pt x="329574" y="330606"/>
                  </a:cubicBezTo>
                  <a:cubicBezTo>
                    <a:pt x="363850" y="296725"/>
                    <a:pt x="382587" y="250939"/>
                    <a:pt x="382587" y="202406"/>
                  </a:cubicBezTo>
                  <a:cubicBezTo>
                    <a:pt x="382587" y="153873"/>
                    <a:pt x="363850" y="108088"/>
                    <a:pt x="329574" y="74206"/>
                  </a:cubicBezTo>
                  <a:cubicBezTo>
                    <a:pt x="295299" y="39867"/>
                    <a:pt x="250055" y="20637"/>
                    <a:pt x="201612" y="20637"/>
                  </a:cubicBezTo>
                  <a:close/>
                  <a:moveTo>
                    <a:pt x="201613" y="0"/>
                  </a:moveTo>
                  <a:cubicBezTo>
                    <a:pt x="255223" y="0"/>
                    <a:pt x="306085" y="21030"/>
                    <a:pt x="344116" y="59432"/>
                  </a:cubicBezTo>
                  <a:cubicBezTo>
                    <a:pt x="382148" y="97378"/>
                    <a:pt x="403225" y="147666"/>
                    <a:pt x="403225" y="201613"/>
                  </a:cubicBezTo>
                  <a:cubicBezTo>
                    <a:pt x="403225" y="255559"/>
                    <a:pt x="382148" y="305848"/>
                    <a:pt x="344116" y="343793"/>
                  </a:cubicBezTo>
                  <a:cubicBezTo>
                    <a:pt x="306085" y="382195"/>
                    <a:pt x="255223" y="403225"/>
                    <a:pt x="201613" y="403225"/>
                  </a:cubicBezTo>
                  <a:cubicBezTo>
                    <a:pt x="148002" y="403225"/>
                    <a:pt x="97141" y="382195"/>
                    <a:pt x="59109" y="343793"/>
                  </a:cubicBezTo>
                  <a:cubicBezTo>
                    <a:pt x="21078" y="305848"/>
                    <a:pt x="0" y="255559"/>
                    <a:pt x="0" y="201613"/>
                  </a:cubicBezTo>
                  <a:cubicBezTo>
                    <a:pt x="0" y="147666"/>
                    <a:pt x="21078" y="97378"/>
                    <a:pt x="59109" y="59432"/>
                  </a:cubicBezTo>
                  <a:cubicBezTo>
                    <a:pt x="97141" y="21030"/>
                    <a:pt x="148002" y="0"/>
                    <a:pt x="201613" y="0"/>
                  </a:cubicBezTo>
                  <a:close/>
                </a:path>
              </a:pathLst>
            </a:custGeom>
            <a:solidFill>
              <a:srgbClr val="00148C">
                <a:lumMod val="100000"/>
              </a:srgb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82" name="Group 81">
            <a:extLst>
              <a:ext uri="{FF2B5EF4-FFF2-40B4-BE49-F238E27FC236}">
                <a16:creationId xmlns:a16="http://schemas.microsoft.com/office/drawing/2014/main" id="{84776C35-059A-4044-ACED-01DFA3C226F2}"/>
              </a:ext>
            </a:extLst>
          </p:cNvPr>
          <p:cNvGrpSpPr/>
          <p:nvPr/>
        </p:nvGrpSpPr>
        <p:grpSpPr>
          <a:xfrm>
            <a:off x="267537" y="4196001"/>
            <a:ext cx="335708" cy="335708"/>
            <a:chOff x="2205038" y="2025650"/>
            <a:chExt cx="1263650" cy="1212850"/>
          </a:xfrm>
          <a:solidFill>
            <a:schemeClr val="accent1"/>
          </a:solidFill>
        </p:grpSpPr>
        <p:sp>
          <p:nvSpPr>
            <p:cNvPr id="83" name="Freeform 43">
              <a:extLst>
                <a:ext uri="{FF2B5EF4-FFF2-40B4-BE49-F238E27FC236}">
                  <a16:creationId xmlns:a16="http://schemas.microsoft.com/office/drawing/2014/main" id="{A77EFD26-24B4-44DE-BC32-C8F785D18962}"/>
                </a:ext>
              </a:extLst>
            </p:cNvPr>
            <p:cNvSpPr>
              <a:spLocks/>
            </p:cNvSpPr>
            <p:nvPr/>
          </p:nvSpPr>
          <p:spPr bwMode="auto">
            <a:xfrm>
              <a:off x="2328863" y="2667000"/>
              <a:ext cx="571500" cy="571500"/>
            </a:xfrm>
            <a:custGeom>
              <a:avLst/>
              <a:gdLst>
                <a:gd name="T0" fmla="*/ 195 w 195"/>
                <a:gd name="T1" fmla="*/ 58 h 194"/>
                <a:gd name="T2" fmla="*/ 137 w 195"/>
                <a:gd name="T3" fmla="*/ 0 h 194"/>
                <a:gd name="T4" fmla="*/ 91 w 195"/>
                <a:gd name="T5" fmla="*/ 46 h 194"/>
                <a:gd name="T6" fmla="*/ 26 w 195"/>
                <a:gd name="T7" fmla="*/ 66 h 194"/>
                <a:gd name="T8" fmla="*/ 6 w 195"/>
                <a:gd name="T9" fmla="*/ 135 h 194"/>
                <a:gd name="T10" fmla="*/ 48 w 195"/>
                <a:gd name="T11" fmla="*/ 94 h 194"/>
                <a:gd name="T12" fmla="*/ 67 w 195"/>
                <a:gd name="T13" fmla="*/ 94 h 194"/>
                <a:gd name="T14" fmla="*/ 101 w 195"/>
                <a:gd name="T15" fmla="*/ 128 h 194"/>
                <a:gd name="T16" fmla="*/ 101 w 195"/>
                <a:gd name="T17" fmla="*/ 147 h 194"/>
                <a:gd name="T18" fmla="*/ 60 w 195"/>
                <a:gd name="T19" fmla="*/ 188 h 194"/>
                <a:gd name="T20" fmla="*/ 129 w 195"/>
                <a:gd name="T21" fmla="*/ 169 h 194"/>
                <a:gd name="T22" fmla="*/ 149 w 195"/>
                <a:gd name="T23" fmla="*/ 104 h 194"/>
                <a:gd name="T24" fmla="*/ 195 w 195"/>
                <a:gd name="T25" fmla="*/ 5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194">
                  <a:moveTo>
                    <a:pt x="195" y="58"/>
                  </a:moveTo>
                  <a:cubicBezTo>
                    <a:pt x="175" y="38"/>
                    <a:pt x="155" y="17"/>
                    <a:pt x="137" y="0"/>
                  </a:cubicBezTo>
                  <a:cubicBezTo>
                    <a:pt x="91" y="46"/>
                    <a:pt x="91" y="46"/>
                    <a:pt x="91" y="46"/>
                  </a:cubicBezTo>
                  <a:cubicBezTo>
                    <a:pt x="68" y="42"/>
                    <a:pt x="43" y="49"/>
                    <a:pt x="26" y="66"/>
                  </a:cubicBezTo>
                  <a:cubicBezTo>
                    <a:pt x="7" y="85"/>
                    <a:pt x="0" y="111"/>
                    <a:pt x="6" y="135"/>
                  </a:cubicBezTo>
                  <a:cubicBezTo>
                    <a:pt x="48" y="94"/>
                    <a:pt x="48" y="94"/>
                    <a:pt x="48" y="94"/>
                  </a:cubicBezTo>
                  <a:cubicBezTo>
                    <a:pt x="53" y="88"/>
                    <a:pt x="62" y="88"/>
                    <a:pt x="67" y="94"/>
                  </a:cubicBezTo>
                  <a:cubicBezTo>
                    <a:pt x="101" y="128"/>
                    <a:pt x="101" y="128"/>
                    <a:pt x="101" y="128"/>
                  </a:cubicBezTo>
                  <a:cubicBezTo>
                    <a:pt x="106" y="133"/>
                    <a:pt x="106" y="141"/>
                    <a:pt x="101" y="147"/>
                  </a:cubicBezTo>
                  <a:cubicBezTo>
                    <a:pt x="60" y="188"/>
                    <a:pt x="60" y="188"/>
                    <a:pt x="60" y="188"/>
                  </a:cubicBezTo>
                  <a:cubicBezTo>
                    <a:pt x="83" y="194"/>
                    <a:pt x="110" y="188"/>
                    <a:pt x="129" y="169"/>
                  </a:cubicBezTo>
                  <a:cubicBezTo>
                    <a:pt x="146" y="152"/>
                    <a:pt x="153" y="127"/>
                    <a:pt x="149" y="104"/>
                  </a:cubicBezTo>
                  <a:lnTo>
                    <a:pt x="195"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rgbClr val="55555A"/>
                </a:buClr>
                <a:buSzTx/>
                <a:buFontTx/>
                <a:buNone/>
                <a:tabLst/>
                <a:defRPr/>
              </a:pPr>
              <a:endParaRPr kumimoji="0" lang="en-US" sz="1600" b="1" i="0" u="none" strike="noStrike" kern="0" cap="none" spc="0" normalizeH="0" baseline="0" noProof="0">
                <a:ln>
                  <a:noFill/>
                </a:ln>
                <a:solidFill>
                  <a:srgbClr val="00148C"/>
                </a:solidFill>
                <a:effectLst/>
                <a:uLnTx/>
                <a:uFillTx/>
                <a:latin typeface="Arial"/>
                <a:ea typeface="ＭＳ Ｐゴシック"/>
                <a:cs typeface="+mn-cs"/>
              </a:endParaRPr>
            </a:p>
          </p:txBody>
        </p:sp>
        <p:sp>
          <p:nvSpPr>
            <p:cNvPr id="84" name="Freeform 44">
              <a:extLst>
                <a:ext uri="{FF2B5EF4-FFF2-40B4-BE49-F238E27FC236}">
                  <a16:creationId xmlns:a16="http://schemas.microsoft.com/office/drawing/2014/main" id="{E3727F39-F0C0-4833-BFEC-30E4242F12AA}"/>
                </a:ext>
              </a:extLst>
            </p:cNvPr>
            <p:cNvSpPr>
              <a:spLocks/>
            </p:cNvSpPr>
            <p:nvPr/>
          </p:nvSpPr>
          <p:spPr bwMode="auto">
            <a:xfrm>
              <a:off x="2909888" y="2098675"/>
              <a:ext cx="558800" cy="560388"/>
            </a:xfrm>
            <a:custGeom>
              <a:avLst/>
              <a:gdLst>
                <a:gd name="T0" fmla="*/ 184 w 190"/>
                <a:gd name="T1" fmla="*/ 59 h 190"/>
                <a:gd name="T2" fmla="*/ 143 w 190"/>
                <a:gd name="T3" fmla="*/ 100 h 190"/>
                <a:gd name="T4" fmla="*/ 124 w 190"/>
                <a:gd name="T5" fmla="*/ 100 h 190"/>
                <a:gd name="T6" fmla="*/ 89 w 190"/>
                <a:gd name="T7" fmla="*/ 66 h 190"/>
                <a:gd name="T8" fmla="*/ 89 w 190"/>
                <a:gd name="T9" fmla="*/ 47 h 190"/>
                <a:gd name="T10" fmla="*/ 131 w 190"/>
                <a:gd name="T11" fmla="*/ 6 h 190"/>
                <a:gd name="T12" fmla="*/ 62 w 190"/>
                <a:gd name="T13" fmla="*/ 25 h 190"/>
                <a:gd name="T14" fmla="*/ 42 w 190"/>
                <a:gd name="T15" fmla="*/ 90 h 190"/>
                <a:gd name="T16" fmla="*/ 0 w 190"/>
                <a:gd name="T17" fmla="*/ 132 h 190"/>
                <a:gd name="T18" fmla="*/ 58 w 190"/>
                <a:gd name="T19" fmla="*/ 190 h 190"/>
                <a:gd name="T20" fmla="*/ 100 w 190"/>
                <a:gd name="T21" fmla="*/ 148 h 190"/>
                <a:gd name="T22" fmla="*/ 165 w 190"/>
                <a:gd name="T23" fmla="*/ 128 h 190"/>
                <a:gd name="T24" fmla="*/ 184 w 190"/>
                <a:gd name="T25" fmla="*/ 5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90">
                  <a:moveTo>
                    <a:pt x="184" y="59"/>
                  </a:moveTo>
                  <a:cubicBezTo>
                    <a:pt x="143" y="100"/>
                    <a:pt x="143" y="100"/>
                    <a:pt x="143" y="100"/>
                  </a:cubicBezTo>
                  <a:cubicBezTo>
                    <a:pt x="137" y="106"/>
                    <a:pt x="129" y="106"/>
                    <a:pt x="124" y="100"/>
                  </a:cubicBezTo>
                  <a:cubicBezTo>
                    <a:pt x="89" y="66"/>
                    <a:pt x="89" y="66"/>
                    <a:pt x="89" y="66"/>
                  </a:cubicBezTo>
                  <a:cubicBezTo>
                    <a:pt x="84" y="61"/>
                    <a:pt x="84" y="52"/>
                    <a:pt x="89" y="47"/>
                  </a:cubicBezTo>
                  <a:cubicBezTo>
                    <a:pt x="131" y="6"/>
                    <a:pt x="131" y="6"/>
                    <a:pt x="131" y="6"/>
                  </a:cubicBezTo>
                  <a:cubicBezTo>
                    <a:pt x="107" y="0"/>
                    <a:pt x="81" y="6"/>
                    <a:pt x="62" y="25"/>
                  </a:cubicBezTo>
                  <a:cubicBezTo>
                    <a:pt x="45" y="42"/>
                    <a:pt x="38" y="67"/>
                    <a:pt x="42" y="90"/>
                  </a:cubicBezTo>
                  <a:cubicBezTo>
                    <a:pt x="0" y="132"/>
                    <a:pt x="0" y="132"/>
                    <a:pt x="0" y="132"/>
                  </a:cubicBezTo>
                  <a:cubicBezTo>
                    <a:pt x="18" y="150"/>
                    <a:pt x="38" y="170"/>
                    <a:pt x="58" y="190"/>
                  </a:cubicBezTo>
                  <a:cubicBezTo>
                    <a:pt x="100" y="148"/>
                    <a:pt x="100" y="148"/>
                    <a:pt x="100" y="148"/>
                  </a:cubicBezTo>
                  <a:cubicBezTo>
                    <a:pt x="123" y="152"/>
                    <a:pt x="148" y="145"/>
                    <a:pt x="165" y="128"/>
                  </a:cubicBezTo>
                  <a:cubicBezTo>
                    <a:pt x="184" y="109"/>
                    <a:pt x="190" y="83"/>
                    <a:pt x="18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rgbClr val="55555A"/>
                </a:buClr>
                <a:buSzTx/>
                <a:buFontTx/>
                <a:buNone/>
                <a:tabLst/>
                <a:defRPr/>
              </a:pPr>
              <a:endParaRPr kumimoji="0" lang="en-US" sz="1600" b="1" i="0" u="none" strike="noStrike" kern="0" cap="none" spc="0" normalizeH="0" baseline="0" noProof="0">
                <a:ln>
                  <a:noFill/>
                </a:ln>
                <a:solidFill>
                  <a:srgbClr val="00148C"/>
                </a:solidFill>
                <a:effectLst/>
                <a:uLnTx/>
                <a:uFillTx/>
                <a:latin typeface="Arial"/>
                <a:ea typeface="ＭＳ Ｐゴシック"/>
                <a:cs typeface="+mn-cs"/>
              </a:endParaRPr>
            </a:p>
          </p:txBody>
        </p:sp>
        <p:sp>
          <p:nvSpPr>
            <p:cNvPr id="85" name="Freeform 45">
              <a:extLst>
                <a:ext uri="{FF2B5EF4-FFF2-40B4-BE49-F238E27FC236}">
                  <a16:creationId xmlns:a16="http://schemas.microsoft.com/office/drawing/2014/main" id="{067424FA-07C8-4CDB-A3BF-494BFB216CF8}"/>
                </a:ext>
              </a:extLst>
            </p:cNvPr>
            <p:cNvSpPr>
              <a:spLocks/>
            </p:cNvSpPr>
            <p:nvPr/>
          </p:nvSpPr>
          <p:spPr bwMode="auto">
            <a:xfrm>
              <a:off x="2205038" y="2025650"/>
              <a:ext cx="1136650" cy="1073150"/>
            </a:xfrm>
            <a:custGeom>
              <a:avLst/>
              <a:gdLst>
                <a:gd name="T0" fmla="*/ 475 w 716"/>
                <a:gd name="T1" fmla="*/ 50 h 676"/>
                <a:gd name="T2" fmla="*/ 274 w 716"/>
                <a:gd name="T3" fmla="*/ 0 h 676"/>
                <a:gd name="T4" fmla="*/ 0 w 716"/>
                <a:gd name="T5" fmla="*/ 274 h 676"/>
                <a:gd name="T6" fmla="*/ 126 w 716"/>
                <a:gd name="T7" fmla="*/ 400 h 676"/>
                <a:gd name="T8" fmla="*/ 239 w 716"/>
                <a:gd name="T9" fmla="*/ 286 h 676"/>
                <a:gd name="T10" fmla="*/ 629 w 716"/>
                <a:gd name="T11" fmla="*/ 676 h 676"/>
                <a:gd name="T12" fmla="*/ 716 w 716"/>
                <a:gd name="T13" fmla="*/ 589 h 676"/>
                <a:gd name="T14" fmla="*/ 327 w 716"/>
                <a:gd name="T15" fmla="*/ 198 h 676"/>
                <a:gd name="T16" fmla="*/ 475 w 716"/>
                <a:gd name="T17" fmla="*/ 50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6" h="676">
                  <a:moveTo>
                    <a:pt x="475" y="50"/>
                  </a:moveTo>
                  <a:lnTo>
                    <a:pt x="274" y="0"/>
                  </a:lnTo>
                  <a:lnTo>
                    <a:pt x="0" y="274"/>
                  </a:lnTo>
                  <a:lnTo>
                    <a:pt x="126" y="400"/>
                  </a:lnTo>
                  <a:lnTo>
                    <a:pt x="239" y="286"/>
                  </a:lnTo>
                  <a:lnTo>
                    <a:pt x="629" y="676"/>
                  </a:lnTo>
                  <a:lnTo>
                    <a:pt x="716" y="589"/>
                  </a:lnTo>
                  <a:lnTo>
                    <a:pt x="327" y="198"/>
                  </a:lnTo>
                  <a:lnTo>
                    <a:pt x="47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600"/>
                </a:spcAft>
                <a:buClr>
                  <a:srgbClr val="55555A"/>
                </a:buClr>
                <a:buSzTx/>
                <a:buFontTx/>
                <a:buNone/>
                <a:tabLst/>
                <a:defRPr/>
              </a:pPr>
              <a:endParaRPr kumimoji="0" lang="en-US" sz="1600" b="1" i="0" u="none" strike="noStrike" kern="0" cap="none" spc="0" normalizeH="0" baseline="0" noProof="0">
                <a:ln>
                  <a:noFill/>
                </a:ln>
                <a:solidFill>
                  <a:srgbClr val="00148C"/>
                </a:solidFill>
                <a:effectLst/>
                <a:uLnTx/>
                <a:uFillTx/>
                <a:latin typeface="Arial"/>
                <a:ea typeface="ＭＳ Ｐゴシック"/>
                <a:cs typeface="+mn-cs"/>
              </a:endParaRPr>
            </a:p>
          </p:txBody>
        </p:sp>
      </p:grpSp>
      <p:grpSp>
        <p:nvGrpSpPr>
          <p:cNvPr id="86" name="Group 85">
            <a:extLst>
              <a:ext uri="{FF2B5EF4-FFF2-40B4-BE49-F238E27FC236}">
                <a16:creationId xmlns:a16="http://schemas.microsoft.com/office/drawing/2014/main" id="{DC726379-1EA5-4A7F-A71A-62766CD0CD07}"/>
              </a:ext>
            </a:extLst>
          </p:cNvPr>
          <p:cNvGrpSpPr/>
          <p:nvPr/>
        </p:nvGrpSpPr>
        <p:grpSpPr>
          <a:xfrm>
            <a:off x="267537" y="3301047"/>
            <a:ext cx="335708" cy="335708"/>
            <a:chOff x="74973" y="4647887"/>
            <a:chExt cx="1078022" cy="938434"/>
          </a:xfrm>
        </p:grpSpPr>
        <p:sp>
          <p:nvSpPr>
            <p:cNvPr id="87" name="Rectangle: Rounded Corners 86">
              <a:extLst>
                <a:ext uri="{FF2B5EF4-FFF2-40B4-BE49-F238E27FC236}">
                  <a16:creationId xmlns:a16="http://schemas.microsoft.com/office/drawing/2014/main" id="{C0C816D0-1F62-4700-99B3-6427536B39F3}"/>
                </a:ext>
              </a:extLst>
            </p:cNvPr>
            <p:cNvSpPr/>
            <p:nvPr/>
          </p:nvSpPr>
          <p:spPr bwMode="auto">
            <a:xfrm>
              <a:off x="74973" y="4647887"/>
              <a:ext cx="1078022" cy="938434"/>
            </a:xfrm>
            <a:prstGeom prst="roundRect">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defTabSz="457200" eaLnBrk="1" fontAlgn="auto" latinLnBrk="0" hangingPunct="1">
                <a:lnSpc>
                  <a:spcPct val="100000"/>
                </a:lnSpc>
                <a:spcBef>
                  <a:spcPts val="0"/>
                </a:spcBef>
                <a:spcAft>
                  <a:spcPts val="450"/>
                </a:spcAft>
                <a:buClrTx/>
                <a:buSzTx/>
                <a:buFontTx/>
                <a:buNone/>
                <a:tabLst/>
                <a:defRPr/>
              </a:pPr>
              <a:endParaRPr kumimoji="0" lang="en-US" sz="1600" b="0" i="0" u="none" strike="noStrike" kern="0" cap="none" spc="0" normalizeH="0" baseline="0" noProof="0" dirty="0" err="1">
                <a:ln>
                  <a:noFill/>
                </a:ln>
                <a:solidFill>
                  <a:srgbClr val="FFFFFF"/>
                </a:solidFill>
                <a:effectLst/>
                <a:uLnTx/>
                <a:uFillTx/>
                <a:cs typeface="Arial"/>
              </a:endParaRPr>
            </a:p>
          </p:txBody>
        </p:sp>
        <p:sp>
          <p:nvSpPr>
            <p:cNvPr id="88" name="Freeform 28">
              <a:extLst>
                <a:ext uri="{FF2B5EF4-FFF2-40B4-BE49-F238E27FC236}">
                  <a16:creationId xmlns:a16="http://schemas.microsoft.com/office/drawing/2014/main" id="{320A94C8-EDE5-454F-94C1-0259DBA91C0D}"/>
                </a:ext>
              </a:extLst>
            </p:cNvPr>
            <p:cNvSpPr>
              <a:spLocks noEditPoints="1"/>
            </p:cNvSpPr>
            <p:nvPr/>
          </p:nvSpPr>
          <p:spPr bwMode="auto">
            <a:xfrm>
              <a:off x="667666" y="4824980"/>
              <a:ext cx="182880" cy="155448"/>
            </a:xfrm>
            <a:custGeom>
              <a:avLst/>
              <a:gdLst>
                <a:gd name="T0" fmla="*/ 286 w 298"/>
                <a:gd name="T1" fmla="*/ 219 h 258"/>
                <a:gd name="T2" fmla="*/ 172 w 298"/>
                <a:gd name="T3" fmla="*/ 21 h 258"/>
                <a:gd name="T4" fmla="*/ 127 w 298"/>
                <a:gd name="T5" fmla="*/ 21 h 258"/>
                <a:gd name="T6" fmla="*/ 12 w 298"/>
                <a:gd name="T7" fmla="*/ 219 h 258"/>
                <a:gd name="T8" fmla="*/ 35 w 298"/>
                <a:gd name="T9" fmla="*/ 258 h 258"/>
                <a:gd name="T10" fmla="*/ 263 w 298"/>
                <a:gd name="T11" fmla="*/ 258 h 258"/>
                <a:gd name="T12" fmla="*/ 286 w 298"/>
                <a:gd name="T13" fmla="*/ 219 h 258"/>
                <a:gd name="T14" fmla="*/ 148 w 298"/>
                <a:gd name="T15" fmla="*/ 217 h 258"/>
                <a:gd name="T16" fmla="*/ 132 w 298"/>
                <a:gd name="T17" fmla="*/ 201 h 258"/>
                <a:gd name="T18" fmla="*/ 149 w 298"/>
                <a:gd name="T19" fmla="*/ 185 h 258"/>
                <a:gd name="T20" fmla="*/ 166 w 298"/>
                <a:gd name="T21" fmla="*/ 202 h 258"/>
                <a:gd name="T22" fmla="*/ 148 w 298"/>
                <a:gd name="T23" fmla="*/ 217 h 258"/>
                <a:gd name="T24" fmla="*/ 152 w 298"/>
                <a:gd name="T25" fmla="*/ 175 h 258"/>
                <a:gd name="T26" fmla="*/ 150 w 298"/>
                <a:gd name="T27" fmla="*/ 177 h 258"/>
                <a:gd name="T28" fmla="*/ 146 w 298"/>
                <a:gd name="T29" fmla="*/ 177 h 258"/>
                <a:gd name="T30" fmla="*/ 144 w 298"/>
                <a:gd name="T31" fmla="*/ 174 h 258"/>
                <a:gd name="T32" fmla="*/ 132 w 298"/>
                <a:gd name="T33" fmla="*/ 88 h 258"/>
                <a:gd name="T34" fmla="*/ 149 w 298"/>
                <a:gd name="T35" fmla="*/ 67 h 258"/>
                <a:gd name="T36" fmla="*/ 166 w 298"/>
                <a:gd name="T37" fmla="*/ 84 h 258"/>
                <a:gd name="T38" fmla="*/ 152 w 298"/>
                <a:gd name="T39" fmla="*/ 17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8" h="258">
                  <a:moveTo>
                    <a:pt x="286" y="219"/>
                  </a:moveTo>
                  <a:cubicBezTo>
                    <a:pt x="172" y="21"/>
                    <a:pt x="172" y="21"/>
                    <a:pt x="172" y="21"/>
                  </a:cubicBezTo>
                  <a:cubicBezTo>
                    <a:pt x="159" y="0"/>
                    <a:pt x="139" y="0"/>
                    <a:pt x="127" y="21"/>
                  </a:cubicBezTo>
                  <a:cubicBezTo>
                    <a:pt x="12" y="219"/>
                    <a:pt x="12" y="219"/>
                    <a:pt x="12" y="219"/>
                  </a:cubicBezTo>
                  <a:cubicBezTo>
                    <a:pt x="0" y="241"/>
                    <a:pt x="10" y="258"/>
                    <a:pt x="35" y="258"/>
                  </a:cubicBezTo>
                  <a:cubicBezTo>
                    <a:pt x="263" y="258"/>
                    <a:pt x="263" y="258"/>
                    <a:pt x="263" y="258"/>
                  </a:cubicBezTo>
                  <a:cubicBezTo>
                    <a:pt x="288" y="258"/>
                    <a:pt x="298" y="241"/>
                    <a:pt x="286" y="219"/>
                  </a:cubicBezTo>
                  <a:close/>
                  <a:moveTo>
                    <a:pt x="148" y="217"/>
                  </a:moveTo>
                  <a:cubicBezTo>
                    <a:pt x="140" y="217"/>
                    <a:pt x="132" y="211"/>
                    <a:pt x="132" y="201"/>
                  </a:cubicBezTo>
                  <a:cubicBezTo>
                    <a:pt x="132" y="195"/>
                    <a:pt x="137" y="185"/>
                    <a:pt x="149" y="185"/>
                  </a:cubicBezTo>
                  <a:cubicBezTo>
                    <a:pt x="160" y="185"/>
                    <a:pt x="166" y="193"/>
                    <a:pt x="166" y="202"/>
                  </a:cubicBezTo>
                  <a:cubicBezTo>
                    <a:pt x="166" y="211"/>
                    <a:pt x="160" y="217"/>
                    <a:pt x="148" y="217"/>
                  </a:cubicBezTo>
                  <a:close/>
                  <a:moveTo>
                    <a:pt x="152" y="175"/>
                  </a:moveTo>
                  <a:cubicBezTo>
                    <a:pt x="152" y="176"/>
                    <a:pt x="152" y="177"/>
                    <a:pt x="150" y="177"/>
                  </a:cubicBezTo>
                  <a:cubicBezTo>
                    <a:pt x="146" y="177"/>
                    <a:pt x="146" y="177"/>
                    <a:pt x="146" y="177"/>
                  </a:cubicBezTo>
                  <a:cubicBezTo>
                    <a:pt x="145" y="177"/>
                    <a:pt x="144" y="176"/>
                    <a:pt x="144" y="174"/>
                  </a:cubicBezTo>
                  <a:cubicBezTo>
                    <a:pt x="143" y="152"/>
                    <a:pt x="132" y="97"/>
                    <a:pt x="132" y="88"/>
                  </a:cubicBezTo>
                  <a:cubicBezTo>
                    <a:pt x="132" y="76"/>
                    <a:pt x="136" y="67"/>
                    <a:pt x="149" y="67"/>
                  </a:cubicBezTo>
                  <a:cubicBezTo>
                    <a:pt x="161" y="67"/>
                    <a:pt x="166" y="73"/>
                    <a:pt x="166" y="84"/>
                  </a:cubicBezTo>
                  <a:cubicBezTo>
                    <a:pt x="166" y="97"/>
                    <a:pt x="153" y="153"/>
                    <a:pt x="152" y="17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5555A"/>
                </a:solidFill>
                <a:effectLst/>
                <a:uLnTx/>
                <a:uFillTx/>
              </a:endParaRPr>
            </a:p>
          </p:txBody>
        </p:sp>
        <p:grpSp>
          <p:nvGrpSpPr>
            <p:cNvPr id="89" name="Group 88">
              <a:extLst>
                <a:ext uri="{FF2B5EF4-FFF2-40B4-BE49-F238E27FC236}">
                  <a16:creationId xmlns:a16="http://schemas.microsoft.com/office/drawing/2014/main" id="{A906269D-EBBC-4AD5-BADD-9E8454DB945B}"/>
                </a:ext>
              </a:extLst>
            </p:cNvPr>
            <p:cNvGrpSpPr/>
            <p:nvPr/>
          </p:nvGrpSpPr>
          <p:grpSpPr>
            <a:xfrm>
              <a:off x="125285" y="4746902"/>
              <a:ext cx="966524" cy="767375"/>
              <a:chOff x="487363" y="2135188"/>
              <a:chExt cx="1058862" cy="912813"/>
            </a:xfrm>
            <a:solidFill>
              <a:srgbClr val="FFFFFF"/>
            </a:solidFill>
          </p:grpSpPr>
          <p:sp>
            <p:nvSpPr>
              <p:cNvPr id="90" name="Freeform 63">
                <a:extLst>
                  <a:ext uri="{FF2B5EF4-FFF2-40B4-BE49-F238E27FC236}">
                    <a16:creationId xmlns:a16="http://schemas.microsoft.com/office/drawing/2014/main" id="{A5960071-2B67-4D0C-83BE-8EF4CC1E49DA}"/>
                  </a:ext>
                </a:extLst>
              </p:cNvPr>
              <p:cNvSpPr>
                <a:spLocks/>
              </p:cNvSpPr>
              <p:nvPr/>
            </p:nvSpPr>
            <p:spPr bwMode="auto">
              <a:xfrm>
                <a:off x="1265238" y="2449513"/>
                <a:ext cx="276225" cy="273050"/>
              </a:xfrm>
              <a:custGeom>
                <a:avLst/>
                <a:gdLst>
                  <a:gd name="T0" fmla="*/ 134 w 134"/>
                  <a:gd name="T1" fmla="*/ 70 h 133"/>
                  <a:gd name="T2" fmla="*/ 115 w 134"/>
                  <a:gd name="T3" fmla="*/ 85 h 133"/>
                  <a:gd name="T4" fmla="*/ 78 w 134"/>
                  <a:gd name="T5" fmla="*/ 117 h 133"/>
                  <a:gd name="T6" fmla="*/ 59 w 134"/>
                  <a:gd name="T7" fmla="*/ 133 h 133"/>
                  <a:gd name="T8" fmla="*/ 23 w 134"/>
                  <a:gd name="T9" fmla="*/ 90 h 133"/>
                  <a:gd name="T10" fmla="*/ 3 w 134"/>
                  <a:gd name="T11" fmla="*/ 41 h 133"/>
                  <a:gd name="T12" fmla="*/ 28 w 134"/>
                  <a:gd name="T13" fmla="*/ 20 h 133"/>
                  <a:gd name="T14" fmla="*/ 52 w 134"/>
                  <a:gd name="T15" fmla="*/ 0 h 133"/>
                  <a:gd name="T16" fmla="*/ 97 w 134"/>
                  <a:gd name="T17" fmla="*/ 27 h 133"/>
                  <a:gd name="T18" fmla="*/ 134 w 134"/>
                  <a:gd name="T19" fmla="*/ 7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33">
                    <a:moveTo>
                      <a:pt x="134" y="70"/>
                    </a:moveTo>
                    <a:cubicBezTo>
                      <a:pt x="115" y="85"/>
                      <a:pt x="115" y="85"/>
                      <a:pt x="115" y="85"/>
                    </a:cubicBezTo>
                    <a:cubicBezTo>
                      <a:pt x="78" y="117"/>
                      <a:pt x="78" y="117"/>
                      <a:pt x="78" y="117"/>
                    </a:cubicBezTo>
                    <a:cubicBezTo>
                      <a:pt x="59" y="133"/>
                      <a:pt x="59" y="133"/>
                      <a:pt x="59" y="133"/>
                    </a:cubicBezTo>
                    <a:cubicBezTo>
                      <a:pt x="59" y="133"/>
                      <a:pt x="45" y="116"/>
                      <a:pt x="23" y="90"/>
                    </a:cubicBezTo>
                    <a:cubicBezTo>
                      <a:pt x="0" y="63"/>
                      <a:pt x="3" y="41"/>
                      <a:pt x="3" y="41"/>
                    </a:cubicBezTo>
                    <a:cubicBezTo>
                      <a:pt x="28" y="20"/>
                      <a:pt x="28" y="20"/>
                      <a:pt x="28" y="20"/>
                    </a:cubicBezTo>
                    <a:cubicBezTo>
                      <a:pt x="52" y="0"/>
                      <a:pt x="52" y="0"/>
                      <a:pt x="52" y="0"/>
                    </a:cubicBezTo>
                    <a:cubicBezTo>
                      <a:pt x="52" y="0"/>
                      <a:pt x="75" y="0"/>
                      <a:pt x="97" y="27"/>
                    </a:cubicBezTo>
                    <a:cubicBezTo>
                      <a:pt x="120" y="53"/>
                      <a:pt x="134" y="70"/>
                      <a:pt x="13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91" name="Freeform 64">
                <a:extLst>
                  <a:ext uri="{FF2B5EF4-FFF2-40B4-BE49-F238E27FC236}">
                    <a16:creationId xmlns:a16="http://schemas.microsoft.com/office/drawing/2014/main" id="{2B696A78-D511-4975-A506-6C95DC08B5E3}"/>
                  </a:ext>
                </a:extLst>
              </p:cNvPr>
              <p:cNvSpPr>
                <a:spLocks/>
              </p:cNvSpPr>
              <p:nvPr/>
            </p:nvSpPr>
            <p:spPr bwMode="auto">
              <a:xfrm>
                <a:off x="1409700" y="2614613"/>
                <a:ext cx="136525" cy="123825"/>
              </a:xfrm>
              <a:custGeom>
                <a:avLst/>
                <a:gdLst>
                  <a:gd name="T0" fmla="*/ 60 w 66"/>
                  <a:gd name="T1" fmla="*/ 0 h 60"/>
                  <a:gd name="T2" fmla="*/ 48 w 66"/>
                  <a:gd name="T3" fmla="*/ 47 h 60"/>
                  <a:gd name="T4" fmla="*/ 0 w 66"/>
                  <a:gd name="T5" fmla="*/ 51 h 60"/>
                  <a:gd name="T6" fmla="*/ 60 w 66"/>
                  <a:gd name="T7" fmla="*/ 0 h 60"/>
                </a:gdLst>
                <a:ahLst/>
                <a:cxnLst>
                  <a:cxn ang="0">
                    <a:pos x="T0" y="T1"/>
                  </a:cxn>
                  <a:cxn ang="0">
                    <a:pos x="T2" y="T3"/>
                  </a:cxn>
                  <a:cxn ang="0">
                    <a:pos x="T4" y="T5"/>
                  </a:cxn>
                  <a:cxn ang="0">
                    <a:pos x="T6" y="T7"/>
                  </a:cxn>
                </a:cxnLst>
                <a:rect l="0" t="0" r="r" b="b"/>
                <a:pathLst>
                  <a:path w="66" h="60">
                    <a:moveTo>
                      <a:pt x="60" y="0"/>
                    </a:moveTo>
                    <a:cubicBezTo>
                      <a:pt x="66" y="16"/>
                      <a:pt x="62" y="35"/>
                      <a:pt x="48" y="47"/>
                    </a:cubicBezTo>
                    <a:cubicBezTo>
                      <a:pt x="34" y="58"/>
                      <a:pt x="15" y="60"/>
                      <a:pt x="0" y="51"/>
                    </a:cubicBez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92" name="Freeform 65">
                <a:extLst>
                  <a:ext uri="{FF2B5EF4-FFF2-40B4-BE49-F238E27FC236}">
                    <a16:creationId xmlns:a16="http://schemas.microsoft.com/office/drawing/2014/main" id="{2C5C0735-249E-4AF5-AB5D-8583634AD2CE}"/>
                  </a:ext>
                </a:extLst>
              </p:cNvPr>
              <p:cNvSpPr>
                <a:spLocks/>
              </p:cNvSpPr>
              <p:nvPr/>
            </p:nvSpPr>
            <p:spPr bwMode="auto">
              <a:xfrm>
                <a:off x="646113" y="2465388"/>
                <a:ext cx="889000" cy="422275"/>
              </a:xfrm>
              <a:custGeom>
                <a:avLst/>
                <a:gdLst>
                  <a:gd name="T0" fmla="*/ 418 w 432"/>
                  <a:gd name="T1" fmla="*/ 155 h 205"/>
                  <a:gd name="T2" fmla="*/ 432 w 432"/>
                  <a:gd name="T3" fmla="*/ 169 h 205"/>
                  <a:gd name="T4" fmla="*/ 418 w 432"/>
                  <a:gd name="T5" fmla="*/ 183 h 205"/>
                  <a:gd name="T6" fmla="*/ 326 w 432"/>
                  <a:gd name="T7" fmla="*/ 183 h 205"/>
                  <a:gd name="T8" fmla="*/ 324 w 432"/>
                  <a:gd name="T9" fmla="*/ 183 h 205"/>
                  <a:gd name="T10" fmla="*/ 310 w 432"/>
                  <a:gd name="T11" fmla="*/ 176 h 205"/>
                  <a:gd name="T12" fmla="*/ 268 w 432"/>
                  <a:gd name="T13" fmla="*/ 106 h 205"/>
                  <a:gd name="T14" fmla="*/ 162 w 432"/>
                  <a:gd name="T15" fmla="*/ 200 h 205"/>
                  <a:gd name="T16" fmla="*/ 142 w 432"/>
                  <a:gd name="T17" fmla="*/ 198 h 205"/>
                  <a:gd name="T18" fmla="*/ 140 w 432"/>
                  <a:gd name="T19" fmla="*/ 196 h 205"/>
                  <a:gd name="T20" fmla="*/ 136 w 432"/>
                  <a:gd name="T21" fmla="*/ 191 h 205"/>
                  <a:gd name="T22" fmla="*/ 82 w 432"/>
                  <a:gd name="T23" fmla="*/ 51 h 205"/>
                  <a:gd name="T24" fmla="*/ 29 w 432"/>
                  <a:gd name="T25" fmla="*/ 191 h 205"/>
                  <a:gd name="T26" fmla="*/ 10 w 432"/>
                  <a:gd name="T27" fmla="*/ 199 h 205"/>
                  <a:gd name="T28" fmla="*/ 2 w 432"/>
                  <a:gd name="T29" fmla="*/ 181 h 205"/>
                  <a:gd name="T30" fmla="*/ 68 w 432"/>
                  <a:gd name="T31" fmla="*/ 10 h 205"/>
                  <a:gd name="T32" fmla="*/ 82 w 432"/>
                  <a:gd name="T33" fmla="*/ 1 h 205"/>
                  <a:gd name="T34" fmla="*/ 97 w 432"/>
                  <a:gd name="T35" fmla="*/ 10 h 205"/>
                  <a:gd name="T36" fmla="*/ 157 w 432"/>
                  <a:gd name="T37" fmla="*/ 166 h 205"/>
                  <a:gd name="T38" fmla="*/ 259 w 432"/>
                  <a:gd name="T39" fmla="*/ 76 h 205"/>
                  <a:gd name="T40" fmla="*/ 271 w 432"/>
                  <a:gd name="T41" fmla="*/ 73 h 205"/>
                  <a:gd name="T42" fmla="*/ 285 w 432"/>
                  <a:gd name="T43" fmla="*/ 80 h 205"/>
                  <a:gd name="T44" fmla="*/ 330 w 432"/>
                  <a:gd name="T45" fmla="*/ 155 h 205"/>
                  <a:gd name="T46" fmla="*/ 418 w 432"/>
                  <a:gd name="T47" fmla="*/ 15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2" h="205">
                    <a:moveTo>
                      <a:pt x="418" y="155"/>
                    </a:moveTo>
                    <a:cubicBezTo>
                      <a:pt x="426" y="155"/>
                      <a:pt x="432" y="161"/>
                      <a:pt x="432" y="169"/>
                    </a:cubicBezTo>
                    <a:cubicBezTo>
                      <a:pt x="432" y="177"/>
                      <a:pt x="426" y="183"/>
                      <a:pt x="418" y="183"/>
                    </a:cubicBezTo>
                    <a:cubicBezTo>
                      <a:pt x="326" y="183"/>
                      <a:pt x="326" y="183"/>
                      <a:pt x="326" y="183"/>
                    </a:cubicBezTo>
                    <a:cubicBezTo>
                      <a:pt x="325" y="183"/>
                      <a:pt x="324" y="183"/>
                      <a:pt x="324" y="183"/>
                    </a:cubicBezTo>
                    <a:cubicBezTo>
                      <a:pt x="318" y="184"/>
                      <a:pt x="313" y="181"/>
                      <a:pt x="310" y="176"/>
                    </a:cubicBezTo>
                    <a:cubicBezTo>
                      <a:pt x="268" y="106"/>
                      <a:pt x="268" y="106"/>
                      <a:pt x="268" y="106"/>
                    </a:cubicBezTo>
                    <a:cubicBezTo>
                      <a:pt x="162" y="200"/>
                      <a:pt x="162" y="200"/>
                      <a:pt x="162" y="200"/>
                    </a:cubicBezTo>
                    <a:cubicBezTo>
                      <a:pt x="156" y="205"/>
                      <a:pt x="147" y="204"/>
                      <a:pt x="142" y="198"/>
                    </a:cubicBezTo>
                    <a:cubicBezTo>
                      <a:pt x="141" y="198"/>
                      <a:pt x="140" y="197"/>
                      <a:pt x="140" y="196"/>
                    </a:cubicBezTo>
                    <a:cubicBezTo>
                      <a:pt x="138" y="195"/>
                      <a:pt x="137" y="193"/>
                      <a:pt x="136" y="191"/>
                    </a:cubicBezTo>
                    <a:cubicBezTo>
                      <a:pt x="82" y="51"/>
                      <a:pt x="82" y="51"/>
                      <a:pt x="82" y="51"/>
                    </a:cubicBezTo>
                    <a:cubicBezTo>
                      <a:pt x="29" y="191"/>
                      <a:pt x="29" y="191"/>
                      <a:pt x="29" y="191"/>
                    </a:cubicBezTo>
                    <a:cubicBezTo>
                      <a:pt x="26" y="198"/>
                      <a:pt x="18" y="202"/>
                      <a:pt x="10" y="199"/>
                    </a:cubicBezTo>
                    <a:cubicBezTo>
                      <a:pt x="3" y="196"/>
                      <a:pt x="0" y="188"/>
                      <a:pt x="2" y="181"/>
                    </a:cubicBezTo>
                    <a:cubicBezTo>
                      <a:pt x="68" y="10"/>
                      <a:pt x="68" y="10"/>
                      <a:pt x="68" y="10"/>
                    </a:cubicBezTo>
                    <a:cubicBezTo>
                      <a:pt x="71" y="4"/>
                      <a:pt x="76" y="0"/>
                      <a:pt x="82" y="1"/>
                    </a:cubicBezTo>
                    <a:cubicBezTo>
                      <a:pt x="88" y="0"/>
                      <a:pt x="94" y="4"/>
                      <a:pt x="97" y="10"/>
                    </a:cubicBezTo>
                    <a:cubicBezTo>
                      <a:pt x="157" y="166"/>
                      <a:pt x="157" y="166"/>
                      <a:pt x="157" y="166"/>
                    </a:cubicBezTo>
                    <a:cubicBezTo>
                      <a:pt x="259" y="76"/>
                      <a:pt x="259" y="76"/>
                      <a:pt x="259" y="76"/>
                    </a:cubicBezTo>
                    <a:cubicBezTo>
                      <a:pt x="263" y="73"/>
                      <a:pt x="267" y="72"/>
                      <a:pt x="271" y="73"/>
                    </a:cubicBezTo>
                    <a:cubicBezTo>
                      <a:pt x="277" y="73"/>
                      <a:pt x="282" y="75"/>
                      <a:pt x="285" y="80"/>
                    </a:cubicBezTo>
                    <a:cubicBezTo>
                      <a:pt x="330" y="155"/>
                      <a:pt x="330" y="155"/>
                      <a:pt x="330" y="155"/>
                    </a:cubicBezTo>
                    <a:lnTo>
                      <a:pt x="418"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93" name="Freeform 66">
                <a:extLst>
                  <a:ext uri="{FF2B5EF4-FFF2-40B4-BE49-F238E27FC236}">
                    <a16:creationId xmlns:a16="http://schemas.microsoft.com/office/drawing/2014/main" id="{9F0DC48D-A200-4D3B-B584-BCFCFEC74B88}"/>
                  </a:ext>
                </a:extLst>
              </p:cNvPr>
              <p:cNvSpPr>
                <a:spLocks noEditPoints="1"/>
              </p:cNvSpPr>
              <p:nvPr/>
            </p:nvSpPr>
            <p:spPr bwMode="auto">
              <a:xfrm>
                <a:off x="992188" y="2135188"/>
                <a:ext cx="376238" cy="377825"/>
              </a:xfrm>
              <a:custGeom>
                <a:avLst/>
                <a:gdLst>
                  <a:gd name="T0" fmla="*/ 167 w 183"/>
                  <a:gd name="T1" fmla="*/ 133 h 184"/>
                  <a:gd name="T2" fmla="*/ 176 w 183"/>
                  <a:gd name="T3" fmla="*/ 144 h 184"/>
                  <a:gd name="T4" fmla="*/ 131 w 183"/>
                  <a:gd name="T5" fmla="*/ 182 h 184"/>
                  <a:gd name="T6" fmla="*/ 123 w 183"/>
                  <a:gd name="T7" fmla="*/ 172 h 184"/>
                  <a:gd name="T8" fmla="*/ 29 w 183"/>
                  <a:gd name="T9" fmla="*/ 148 h 184"/>
                  <a:gd name="T10" fmla="*/ 39 w 183"/>
                  <a:gd name="T11" fmla="*/ 30 h 184"/>
                  <a:gd name="T12" fmla="*/ 157 w 183"/>
                  <a:gd name="T13" fmla="*/ 39 h 184"/>
                  <a:gd name="T14" fmla="*/ 167 w 183"/>
                  <a:gd name="T15" fmla="*/ 133 h 184"/>
                  <a:gd name="T16" fmla="*/ 135 w 183"/>
                  <a:gd name="T17" fmla="*/ 143 h 184"/>
                  <a:gd name="T18" fmla="*/ 143 w 183"/>
                  <a:gd name="T19" fmla="*/ 51 h 184"/>
                  <a:gd name="T20" fmla="*/ 51 w 183"/>
                  <a:gd name="T21" fmla="*/ 44 h 184"/>
                  <a:gd name="T22" fmla="*/ 44 w 183"/>
                  <a:gd name="T23" fmla="*/ 136 h 184"/>
                  <a:gd name="T24" fmla="*/ 135 w 183"/>
                  <a:gd name="T25" fmla="*/ 14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184">
                    <a:moveTo>
                      <a:pt x="167" y="133"/>
                    </a:moveTo>
                    <a:cubicBezTo>
                      <a:pt x="176" y="144"/>
                      <a:pt x="176" y="144"/>
                      <a:pt x="176" y="144"/>
                    </a:cubicBezTo>
                    <a:cubicBezTo>
                      <a:pt x="131" y="182"/>
                      <a:pt x="131" y="182"/>
                      <a:pt x="131" y="182"/>
                    </a:cubicBezTo>
                    <a:cubicBezTo>
                      <a:pt x="123" y="172"/>
                      <a:pt x="123" y="172"/>
                      <a:pt x="123" y="172"/>
                    </a:cubicBezTo>
                    <a:cubicBezTo>
                      <a:pt x="91" y="184"/>
                      <a:pt x="53" y="175"/>
                      <a:pt x="29" y="148"/>
                    </a:cubicBezTo>
                    <a:cubicBezTo>
                      <a:pt x="0" y="112"/>
                      <a:pt x="4" y="60"/>
                      <a:pt x="39" y="30"/>
                    </a:cubicBezTo>
                    <a:cubicBezTo>
                      <a:pt x="74" y="0"/>
                      <a:pt x="127" y="4"/>
                      <a:pt x="157" y="39"/>
                    </a:cubicBezTo>
                    <a:cubicBezTo>
                      <a:pt x="180" y="66"/>
                      <a:pt x="183" y="104"/>
                      <a:pt x="167" y="133"/>
                    </a:cubicBezTo>
                    <a:close/>
                    <a:moveTo>
                      <a:pt x="135" y="143"/>
                    </a:moveTo>
                    <a:cubicBezTo>
                      <a:pt x="163" y="120"/>
                      <a:pt x="166" y="79"/>
                      <a:pt x="143" y="51"/>
                    </a:cubicBezTo>
                    <a:cubicBezTo>
                      <a:pt x="120" y="24"/>
                      <a:pt x="79" y="21"/>
                      <a:pt x="51" y="44"/>
                    </a:cubicBezTo>
                    <a:cubicBezTo>
                      <a:pt x="24" y="67"/>
                      <a:pt x="20" y="108"/>
                      <a:pt x="44" y="136"/>
                    </a:cubicBezTo>
                    <a:cubicBezTo>
                      <a:pt x="67" y="163"/>
                      <a:pt x="108" y="166"/>
                      <a:pt x="135"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94" name="Freeform 67">
                <a:extLst>
                  <a:ext uri="{FF2B5EF4-FFF2-40B4-BE49-F238E27FC236}">
                    <a16:creationId xmlns:a16="http://schemas.microsoft.com/office/drawing/2014/main" id="{923368E6-ECD6-4D71-8160-559EF5DC48E0}"/>
                  </a:ext>
                </a:extLst>
              </p:cNvPr>
              <p:cNvSpPr>
                <a:spLocks/>
              </p:cNvSpPr>
              <p:nvPr/>
            </p:nvSpPr>
            <p:spPr bwMode="auto">
              <a:xfrm>
                <a:off x="487363" y="2227263"/>
                <a:ext cx="819150" cy="820738"/>
              </a:xfrm>
              <a:custGeom>
                <a:avLst/>
                <a:gdLst>
                  <a:gd name="T0" fmla="*/ 516 w 516"/>
                  <a:gd name="T1" fmla="*/ 447 h 517"/>
                  <a:gd name="T2" fmla="*/ 516 w 516"/>
                  <a:gd name="T3" fmla="*/ 463 h 517"/>
                  <a:gd name="T4" fmla="*/ 83 w 516"/>
                  <a:gd name="T5" fmla="*/ 463 h 517"/>
                  <a:gd name="T6" fmla="*/ 83 w 516"/>
                  <a:gd name="T7" fmla="*/ 517 h 517"/>
                  <a:gd name="T8" fmla="*/ 66 w 516"/>
                  <a:gd name="T9" fmla="*/ 517 h 517"/>
                  <a:gd name="T10" fmla="*/ 66 w 516"/>
                  <a:gd name="T11" fmla="*/ 463 h 517"/>
                  <a:gd name="T12" fmla="*/ 0 w 516"/>
                  <a:gd name="T13" fmla="*/ 463 h 517"/>
                  <a:gd name="T14" fmla="*/ 0 w 516"/>
                  <a:gd name="T15" fmla="*/ 447 h 517"/>
                  <a:gd name="T16" fmla="*/ 66 w 516"/>
                  <a:gd name="T17" fmla="*/ 447 h 517"/>
                  <a:gd name="T18" fmla="*/ 66 w 516"/>
                  <a:gd name="T19" fmla="*/ 0 h 517"/>
                  <a:gd name="T20" fmla="*/ 83 w 516"/>
                  <a:gd name="T21" fmla="*/ 0 h 517"/>
                  <a:gd name="T22" fmla="*/ 83 w 516"/>
                  <a:gd name="T23" fmla="*/ 447 h 517"/>
                  <a:gd name="T24" fmla="*/ 516 w 516"/>
                  <a:gd name="T25" fmla="*/ 447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6" h="517">
                    <a:moveTo>
                      <a:pt x="516" y="447"/>
                    </a:moveTo>
                    <a:lnTo>
                      <a:pt x="516" y="463"/>
                    </a:lnTo>
                    <a:lnTo>
                      <a:pt x="83" y="463"/>
                    </a:lnTo>
                    <a:lnTo>
                      <a:pt x="83" y="517"/>
                    </a:lnTo>
                    <a:lnTo>
                      <a:pt x="66" y="517"/>
                    </a:lnTo>
                    <a:lnTo>
                      <a:pt x="66" y="463"/>
                    </a:lnTo>
                    <a:lnTo>
                      <a:pt x="0" y="463"/>
                    </a:lnTo>
                    <a:lnTo>
                      <a:pt x="0" y="447"/>
                    </a:lnTo>
                    <a:lnTo>
                      <a:pt x="66" y="447"/>
                    </a:lnTo>
                    <a:lnTo>
                      <a:pt x="66" y="0"/>
                    </a:lnTo>
                    <a:lnTo>
                      <a:pt x="83" y="0"/>
                    </a:lnTo>
                    <a:lnTo>
                      <a:pt x="83" y="447"/>
                    </a:lnTo>
                    <a:lnTo>
                      <a:pt x="516"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95" name="Rectangle 68">
                <a:extLst>
                  <a:ext uri="{FF2B5EF4-FFF2-40B4-BE49-F238E27FC236}">
                    <a16:creationId xmlns:a16="http://schemas.microsoft.com/office/drawing/2014/main" id="{9D820E07-0F60-4F71-B56F-A3269E759286}"/>
                  </a:ext>
                </a:extLst>
              </p:cNvPr>
              <p:cNvSpPr>
                <a:spLocks noChangeArrowheads="1"/>
              </p:cNvSpPr>
              <p:nvPr/>
            </p:nvSpPr>
            <p:spPr bwMode="auto">
              <a:xfrm>
                <a:off x="673100" y="2351088"/>
                <a:ext cx="60325"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96" name="Rectangle 69">
                <a:extLst>
                  <a:ext uri="{FF2B5EF4-FFF2-40B4-BE49-F238E27FC236}">
                    <a16:creationId xmlns:a16="http://schemas.microsoft.com/office/drawing/2014/main" id="{66935B09-4D98-4C1E-9C8C-AC1CF366B052}"/>
                  </a:ext>
                </a:extLst>
              </p:cNvPr>
              <p:cNvSpPr>
                <a:spLocks noChangeArrowheads="1"/>
              </p:cNvSpPr>
              <p:nvPr/>
            </p:nvSpPr>
            <p:spPr bwMode="auto">
              <a:xfrm>
                <a:off x="673100" y="2290763"/>
                <a:ext cx="60325"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97" name="Rectangle 70">
                <a:extLst>
                  <a:ext uri="{FF2B5EF4-FFF2-40B4-BE49-F238E27FC236}">
                    <a16:creationId xmlns:a16="http://schemas.microsoft.com/office/drawing/2014/main" id="{42B052B5-F849-4636-956B-96CFE88E2E84}"/>
                  </a:ext>
                </a:extLst>
              </p:cNvPr>
              <p:cNvSpPr>
                <a:spLocks noChangeArrowheads="1"/>
              </p:cNvSpPr>
              <p:nvPr/>
            </p:nvSpPr>
            <p:spPr bwMode="auto">
              <a:xfrm>
                <a:off x="673100" y="2232026"/>
                <a:ext cx="60325"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grpSp>
      </p:grpSp>
      <p:pic>
        <p:nvPicPr>
          <p:cNvPr id="98" name="Graphic 97">
            <a:extLst>
              <a:ext uri="{FF2B5EF4-FFF2-40B4-BE49-F238E27FC236}">
                <a16:creationId xmlns:a16="http://schemas.microsoft.com/office/drawing/2014/main" id="{42BD337F-4DB5-4C32-BD22-BE8265A9F38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7537" y="2615677"/>
            <a:ext cx="335708" cy="335708"/>
          </a:xfrm>
          <a:prstGeom prst="rect">
            <a:avLst/>
          </a:prstGeom>
          <a:effectLst/>
        </p:spPr>
      </p:pic>
      <p:sp>
        <p:nvSpPr>
          <p:cNvPr id="99" name="TextBox 98">
            <a:extLst>
              <a:ext uri="{FF2B5EF4-FFF2-40B4-BE49-F238E27FC236}">
                <a16:creationId xmlns:a16="http://schemas.microsoft.com/office/drawing/2014/main" id="{8A38D079-52F1-417F-BAA2-E38D8084D963}"/>
              </a:ext>
            </a:extLst>
          </p:cNvPr>
          <p:cNvSpPr txBox="1"/>
          <p:nvPr/>
        </p:nvSpPr>
        <p:spPr>
          <a:xfrm>
            <a:off x="745918" y="2012018"/>
            <a:ext cx="790608" cy="23144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solidFill>
                  <a:srgbClr val="00148C"/>
                </a:solidFill>
              </a:rPr>
              <a:t>Time Horizon</a:t>
            </a:r>
          </a:p>
        </p:txBody>
      </p:sp>
      <p:sp>
        <p:nvSpPr>
          <p:cNvPr id="100" name="TextBox 99">
            <a:extLst>
              <a:ext uri="{FF2B5EF4-FFF2-40B4-BE49-F238E27FC236}">
                <a16:creationId xmlns:a16="http://schemas.microsoft.com/office/drawing/2014/main" id="{253745BE-4663-4357-ACDB-991959725957}"/>
              </a:ext>
            </a:extLst>
          </p:cNvPr>
          <p:cNvSpPr txBox="1"/>
          <p:nvPr/>
        </p:nvSpPr>
        <p:spPr>
          <a:xfrm>
            <a:off x="745918" y="2667809"/>
            <a:ext cx="897693" cy="23144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solidFill>
                  <a:srgbClr val="00148C"/>
                </a:solidFill>
              </a:rPr>
              <a:t>Barriers to Entry</a:t>
            </a:r>
          </a:p>
          <a:p>
            <a:r>
              <a:rPr lang="en-US" sz="900" b="1" dirty="0">
                <a:solidFill>
                  <a:srgbClr val="00148C"/>
                </a:solidFill>
              </a:rPr>
              <a:t>(pre-work)</a:t>
            </a:r>
          </a:p>
        </p:txBody>
      </p:sp>
      <p:sp>
        <p:nvSpPr>
          <p:cNvPr id="101" name="TextBox 100">
            <a:extLst>
              <a:ext uri="{FF2B5EF4-FFF2-40B4-BE49-F238E27FC236}">
                <a16:creationId xmlns:a16="http://schemas.microsoft.com/office/drawing/2014/main" id="{3D848DB4-2311-49E1-B414-70E66B893319}"/>
              </a:ext>
            </a:extLst>
          </p:cNvPr>
          <p:cNvSpPr txBox="1"/>
          <p:nvPr/>
        </p:nvSpPr>
        <p:spPr>
          <a:xfrm>
            <a:off x="745918" y="3353179"/>
            <a:ext cx="1106562" cy="23144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solidFill>
                  <a:srgbClr val="00148C"/>
                </a:solidFill>
              </a:rPr>
              <a:t>Modules/ Capabilities</a:t>
            </a:r>
          </a:p>
        </p:txBody>
      </p:sp>
      <p:sp>
        <p:nvSpPr>
          <p:cNvPr id="102" name="TextBox 101">
            <a:extLst>
              <a:ext uri="{FF2B5EF4-FFF2-40B4-BE49-F238E27FC236}">
                <a16:creationId xmlns:a16="http://schemas.microsoft.com/office/drawing/2014/main" id="{B9F46CBF-D6F2-4445-B7DC-731ED1766C15}"/>
              </a:ext>
            </a:extLst>
          </p:cNvPr>
          <p:cNvSpPr txBox="1"/>
          <p:nvPr/>
        </p:nvSpPr>
        <p:spPr>
          <a:xfrm>
            <a:off x="745918" y="4248133"/>
            <a:ext cx="897693" cy="23144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solidFill>
                  <a:srgbClr val="00148C"/>
                </a:solidFill>
              </a:rPr>
              <a:t>Future Now Implications</a:t>
            </a:r>
          </a:p>
        </p:txBody>
      </p:sp>
      <p:pic>
        <p:nvPicPr>
          <p:cNvPr id="103" name="Graphic 102">
            <a:extLst>
              <a:ext uri="{FF2B5EF4-FFF2-40B4-BE49-F238E27FC236}">
                <a16:creationId xmlns:a16="http://schemas.microsoft.com/office/drawing/2014/main" id="{984C64E2-946F-4831-B38D-3CDBE10CB6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67537" y="1959886"/>
            <a:ext cx="335708" cy="335708"/>
          </a:xfrm>
          <a:prstGeom prst="rect">
            <a:avLst/>
          </a:prstGeom>
          <a:effectLst/>
        </p:spPr>
      </p:pic>
      <p:cxnSp>
        <p:nvCxnSpPr>
          <p:cNvPr id="104" name="Straight Connector 103">
            <a:extLst>
              <a:ext uri="{FF2B5EF4-FFF2-40B4-BE49-F238E27FC236}">
                <a16:creationId xmlns:a16="http://schemas.microsoft.com/office/drawing/2014/main" id="{56432026-DF5D-4A00-A54D-17EE7DB52E71}"/>
              </a:ext>
            </a:extLst>
          </p:cNvPr>
          <p:cNvCxnSpPr/>
          <p:nvPr/>
        </p:nvCxnSpPr>
        <p:spPr>
          <a:xfrm>
            <a:off x="745918" y="1899140"/>
            <a:ext cx="0" cy="45720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8E5F2B8-2E3B-4EDE-BCC8-E03297472DC0}"/>
              </a:ext>
            </a:extLst>
          </p:cNvPr>
          <p:cNvCxnSpPr/>
          <p:nvPr/>
        </p:nvCxnSpPr>
        <p:spPr>
          <a:xfrm>
            <a:off x="745918" y="2581634"/>
            <a:ext cx="0" cy="45720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840A625-8E3E-4DA1-A6FD-9A83E60686F0}"/>
              </a:ext>
            </a:extLst>
          </p:cNvPr>
          <p:cNvCxnSpPr/>
          <p:nvPr/>
        </p:nvCxnSpPr>
        <p:spPr>
          <a:xfrm>
            <a:off x="745918" y="3240301"/>
            <a:ext cx="0" cy="45720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0FED7DE-3797-4CFF-80B5-6C02AB00EEF8}"/>
              </a:ext>
            </a:extLst>
          </p:cNvPr>
          <p:cNvCxnSpPr/>
          <p:nvPr/>
        </p:nvCxnSpPr>
        <p:spPr>
          <a:xfrm>
            <a:off x="745918" y="4145429"/>
            <a:ext cx="0" cy="45720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933921CC-AB4A-46DC-BBF9-E5C7E57BBA3B}"/>
              </a:ext>
            </a:extLst>
          </p:cNvPr>
          <p:cNvSpPr txBox="1"/>
          <p:nvPr/>
        </p:nvSpPr>
        <p:spPr>
          <a:xfrm>
            <a:off x="745918" y="1376179"/>
            <a:ext cx="790608" cy="23144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b="1" dirty="0">
                <a:solidFill>
                  <a:srgbClr val="00148C"/>
                </a:solidFill>
              </a:rPr>
              <a:t>Approach</a:t>
            </a:r>
          </a:p>
        </p:txBody>
      </p:sp>
      <p:cxnSp>
        <p:nvCxnSpPr>
          <p:cNvPr id="109" name="Straight Connector 108">
            <a:extLst>
              <a:ext uri="{FF2B5EF4-FFF2-40B4-BE49-F238E27FC236}">
                <a16:creationId xmlns:a16="http://schemas.microsoft.com/office/drawing/2014/main" id="{37887EA8-6EBE-4976-9648-8036123BC1F0}"/>
              </a:ext>
            </a:extLst>
          </p:cNvPr>
          <p:cNvCxnSpPr/>
          <p:nvPr/>
        </p:nvCxnSpPr>
        <p:spPr>
          <a:xfrm>
            <a:off x="745918" y="1263301"/>
            <a:ext cx="0" cy="457200"/>
          </a:xfrm>
          <a:prstGeom prst="line">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ee4pContent1">
            <a:extLst>
              <a:ext uri="{FF2B5EF4-FFF2-40B4-BE49-F238E27FC236}">
                <a16:creationId xmlns:a16="http://schemas.microsoft.com/office/drawing/2014/main" id="{EF56AFF9-A839-465F-A0DF-3DFF1F83A8B7}"/>
              </a:ext>
            </a:extLst>
          </p:cNvPr>
          <p:cNvSpPr txBox="1"/>
          <p:nvPr/>
        </p:nvSpPr>
        <p:spPr>
          <a:xfrm>
            <a:off x="1820022" y="2600604"/>
            <a:ext cx="3031983" cy="45720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lvl="1">
              <a:buClr>
                <a:srgbClr val="00148C">
                  <a:lumMod val="100000"/>
                </a:srgbClr>
              </a:buClr>
            </a:pPr>
            <a:r>
              <a:rPr lang="en-US" sz="900" dirty="0">
                <a:solidFill>
                  <a:srgbClr val="55555A">
                    <a:lumMod val="100000"/>
                  </a:srgbClr>
                </a:solidFill>
                <a:latin typeface="Arial" panose="020B0604020202020204" pitchFamily="34" charset="0"/>
              </a:rPr>
              <a:t>Risk analysis  (2-3 years developing models)</a:t>
            </a:r>
          </a:p>
          <a:p>
            <a:pPr lvl="1">
              <a:buClr>
                <a:srgbClr val="00148C">
                  <a:lumMod val="100000"/>
                </a:srgbClr>
              </a:buClr>
            </a:pPr>
            <a:r>
              <a:rPr lang="en-US" sz="900" dirty="0">
                <a:solidFill>
                  <a:srgbClr val="55555A">
                    <a:lumMod val="100000"/>
                  </a:srgbClr>
                </a:solidFill>
                <a:latin typeface="Arial" panose="020B0604020202020204" pitchFamily="34" charset="0"/>
              </a:rPr>
              <a:t>Standardization (had to develop data structure of 300 different asset investments)</a:t>
            </a:r>
          </a:p>
        </p:txBody>
      </p:sp>
      <p:sp>
        <p:nvSpPr>
          <p:cNvPr id="111" name="ee4pContent2">
            <a:extLst>
              <a:ext uri="{FF2B5EF4-FFF2-40B4-BE49-F238E27FC236}">
                <a16:creationId xmlns:a16="http://schemas.microsoft.com/office/drawing/2014/main" id="{1EB51FC3-C501-49A7-BEAE-3CED4999C4A6}"/>
              </a:ext>
            </a:extLst>
          </p:cNvPr>
          <p:cNvSpPr txBox="1"/>
          <p:nvPr/>
        </p:nvSpPr>
        <p:spPr>
          <a:xfrm>
            <a:off x="5788049" y="2732010"/>
            <a:ext cx="3031983" cy="194388"/>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lvl="1">
              <a:buClr>
                <a:srgbClr val="00148C">
                  <a:lumMod val="100000"/>
                </a:srgbClr>
              </a:buClr>
            </a:pPr>
            <a:r>
              <a:rPr lang="en-US" sz="900" dirty="0">
                <a:solidFill>
                  <a:srgbClr val="55555A">
                    <a:lumMod val="100000"/>
                  </a:srgbClr>
                </a:solidFill>
                <a:latin typeface="Arial" panose="020B0604020202020204" pitchFamily="34" charset="0"/>
              </a:rPr>
              <a:t>Ability to set up parallel processes</a:t>
            </a:r>
          </a:p>
        </p:txBody>
      </p:sp>
      <p:sp>
        <p:nvSpPr>
          <p:cNvPr id="112" name="ee4pContent1">
            <a:extLst>
              <a:ext uri="{FF2B5EF4-FFF2-40B4-BE49-F238E27FC236}">
                <a16:creationId xmlns:a16="http://schemas.microsoft.com/office/drawing/2014/main" id="{1BAAF3F7-D3A6-4ECA-94D5-58B1FAECDFB2}"/>
              </a:ext>
            </a:extLst>
          </p:cNvPr>
          <p:cNvSpPr txBox="1"/>
          <p:nvPr/>
        </p:nvSpPr>
        <p:spPr>
          <a:xfrm>
            <a:off x="1820022" y="3196110"/>
            <a:ext cx="3031983" cy="62022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lvl="1">
              <a:buClr>
                <a:srgbClr val="00148C">
                  <a:lumMod val="100000"/>
                </a:srgbClr>
              </a:buClr>
            </a:pPr>
            <a:r>
              <a:rPr lang="en-US" sz="900" dirty="0">
                <a:solidFill>
                  <a:srgbClr val="55555A">
                    <a:lumMod val="100000"/>
                  </a:srgbClr>
                </a:solidFill>
                <a:latin typeface="Arial" panose="020B0604020202020204" pitchFamily="34" charset="0"/>
              </a:rPr>
              <a:t>C55 used to optimize long-term plans based on network evaluation and data driven engine</a:t>
            </a:r>
          </a:p>
          <a:p>
            <a:pPr lvl="1">
              <a:buClr>
                <a:srgbClr val="00148C">
                  <a:lumMod val="100000"/>
                </a:srgbClr>
              </a:buClr>
            </a:pPr>
            <a:r>
              <a:rPr lang="en-US" sz="900" dirty="0">
                <a:solidFill>
                  <a:srgbClr val="55555A">
                    <a:lumMod val="100000"/>
                  </a:srgbClr>
                </a:solidFill>
                <a:latin typeface="Arial" panose="020B0604020202020204" pitchFamily="34" charset="0"/>
              </a:rPr>
              <a:t>Directly supports regulatory framework</a:t>
            </a:r>
          </a:p>
          <a:p>
            <a:pPr lvl="1">
              <a:buClr>
                <a:srgbClr val="00148C">
                  <a:lumMod val="100000"/>
                </a:srgbClr>
              </a:buClr>
            </a:pPr>
            <a:r>
              <a:rPr lang="en-US" sz="900" dirty="0">
                <a:solidFill>
                  <a:srgbClr val="55555A">
                    <a:lumMod val="100000"/>
                  </a:srgbClr>
                </a:solidFill>
                <a:latin typeface="Arial" panose="020B0604020202020204" pitchFamily="34" charset="0"/>
              </a:rPr>
              <a:t>Additional modules being considered to optimize current workplan</a:t>
            </a:r>
          </a:p>
        </p:txBody>
      </p:sp>
      <p:sp>
        <p:nvSpPr>
          <p:cNvPr id="113" name="ee4pContent2">
            <a:extLst>
              <a:ext uri="{FF2B5EF4-FFF2-40B4-BE49-F238E27FC236}">
                <a16:creationId xmlns:a16="http://schemas.microsoft.com/office/drawing/2014/main" id="{A52871E9-880D-4291-B1F5-FA7FD56BE520}"/>
              </a:ext>
            </a:extLst>
          </p:cNvPr>
          <p:cNvSpPr txBox="1"/>
          <p:nvPr/>
        </p:nvSpPr>
        <p:spPr>
          <a:xfrm>
            <a:off x="5788049" y="3196110"/>
            <a:ext cx="3031983" cy="62022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1500">
                <a:solidFill>
                  <a:srgbClr val="55555A"/>
                </a:solidFill>
              </a:defRPr>
            </a:lvl1pPr>
            <a:lvl2pPr marL="243000" lvl="1" indent="-162000">
              <a:buClr>
                <a:srgbClr val="00148C"/>
              </a:buClr>
              <a:buSzPct val="100000"/>
              <a:buFont typeface="Trebuchet MS" panose="020B0603020202020204" pitchFamily="34" charset="0"/>
              <a:buChar char="•"/>
              <a:defRPr sz="1500">
                <a:solidFill>
                  <a:srgbClr val="55555A"/>
                </a:solidFill>
              </a:defRPr>
            </a:lvl2pPr>
            <a:lvl3pPr marL="486000" lvl="2" indent="-162000">
              <a:buClr>
                <a:srgbClr val="00148C"/>
              </a:buClr>
              <a:buSzPct val="100000"/>
              <a:buFont typeface="Trebuchet MS" panose="020B0603020202020204" pitchFamily="34" charset="0"/>
              <a:buChar char="–"/>
              <a:defRPr sz="1500">
                <a:solidFill>
                  <a:srgbClr val="55555A"/>
                </a:solidFill>
              </a:defRPr>
            </a:lvl3pPr>
            <a:lvl4pPr marL="0" lvl="3">
              <a:buSzPct val="100000"/>
              <a:buFont typeface="Trebuchet MS" panose="020B0603020202020204" pitchFamily="34" charset="0"/>
              <a:buChar char="​"/>
              <a:defRPr sz="1800" b="1">
                <a:solidFill>
                  <a:srgbClr val="00148C"/>
                </a:solidFill>
              </a:defRPr>
            </a:lvl4pPr>
            <a:lvl5pPr marL="0" lvl="4">
              <a:buSzPct val="100000"/>
              <a:buFont typeface="Trebuchet MS" panose="020B0603020202020204" pitchFamily="34" charset="0"/>
              <a:buChar char="​"/>
              <a:defRPr sz="1800" b="1">
                <a:solidFill>
                  <a:srgbClr val="55555A"/>
                </a:solidFill>
              </a:defRPr>
            </a:lvl5pPr>
            <a:lvl6pPr marL="243000" lvl="5" indent="-162000">
              <a:buClr>
                <a:srgbClr val="00148C"/>
              </a:buClr>
              <a:buSzPct val="100000"/>
              <a:buFont typeface="Trebuchet MS" panose="020B0603020202020204" pitchFamily="34" charset="0"/>
              <a:buChar char="•"/>
              <a:defRPr sz="1800">
                <a:solidFill>
                  <a:srgbClr val="55555A"/>
                </a:solidFill>
              </a:defRPr>
            </a:lvl6pPr>
            <a:lvl7pPr marL="0" lvl="6">
              <a:buSzPct val="100000"/>
              <a:buFont typeface="Trebuchet MS" panose="020B0603020202020204" pitchFamily="34" charset="0"/>
              <a:buChar char="​"/>
              <a:defRPr sz="4050">
                <a:solidFill>
                  <a:srgbClr val="55555A"/>
                </a:solidFill>
              </a:defRPr>
            </a:lvl7pPr>
            <a:lvl8pPr marL="0" lvl="7">
              <a:buSzPct val="100000"/>
              <a:buFont typeface="Trebuchet MS" panose="020B0603020202020204" pitchFamily="34" charset="0"/>
              <a:buChar char="​"/>
              <a:defRPr sz="4950">
                <a:solidFill>
                  <a:srgbClr val="00148C"/>
                </a:solidFill>
              </a:defRPr>
            </a:lvl8pPr>
            <a:lvl9pPr marL="0" lvl="8">
              <a:buSzPct val="100000"/>
              <a:buFont typeface="Trebuchet MS" panose="020B0603020202020204" pitchFamily="34" charset="0"/>
              <a:buChar char="​"/>
              <a:defRPr sz="3300">
                <a:solidFill>
                  <a:srgbClr val="00148C"/>
                </a:solidFill>
              </a:defRPr>
            </a:lvl9pPr>
          </a:lstStyle>
          <a:p>
            <a:pPr lvl="1">
              <a:buClr>
                <a:srgbClr val="00148C">
                  <a:lumMod val="100000"/>
                </a:srgbClr>
              </a:buClr>
            </a:pPr>
            <a:r>
              <a:rPr lang="en-US" sz="900" dirty="0">
                <a:solidFill>
                  <a:srgbClr val="55555A">
                    <a:lumMod val="100000"/>
                  </a:srgbClr>
                </a:solidFill>
                <a:latin typeface="Arial" panose="020B0604020202020204" pitchFamily="34" charset="0"/>
              </a:rPr>
              <a:t>C55 used to optimize long-term plans based on a more subjective risk rating system</a:t>
            </a:r>
          </a:p>
          <a:p>
            <a:pPr lvl="1">
              <a:buClr>
                <a:srgbClr val="00148C">
                  <a:lumMod val="100000"/>
                </a:srgbClr>
              </a:buClr>
            </a:pPr>
            <a:r>
              <a:rPr lang="en-US" sz="900" dirty="0">
                <a:solidFill>
                  <a:srgbClr val="55555A">
                    <a:lumMod val="100000"/>
                  </a:srgbClr>
                </a:solidFill>
                <a:latin typeface="Arial" panose="020B0604020202020204" pitchFamily="34" charset="0"/>
              </a:rPr>
              <a:t>Additional modules being considered to optimize current workplan</a:t>
            </a:r>
          </a:p>
        </p:txBody>
      </p:sp>
      <p:cxnSp>
        <p:nvCxnSpPr>
          <p:cNvPr id="118" name="Straight Connector 117">
            <a:extLst>
              <a:ext uri="{FF2B5EF4-FFF2-40B4-BE49-F238E27FC236}">
                <a16:creationId xmlns:a16="http://schemas.microsoft.com/office/drawing/2014/main" id="{9558BD21-48CC-4D11-8DBD-63D1280F1E3F}"/>
              </a:ext>
            </a:extLst>
          </p:cNvPr>
          <p:cNvCxnSpPr/>
          <p:nvPr/>
        </p:nvCxnSpPr>
        <p:spPr>
          <a:xfrm rot="5400000">
            <a:off x="5320027" y="516006"/>
            <a:ext cx="0" cy="7000010"/>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136C7420-D419-47D0-BB43-D66D8218E37A}"/>
              </a:ext>
            </a:extLst>
          </p:cNvPr>
          <p:cNvGrpSpPr/>
          <p:nvPr/>
        </p:nvGrpSpPr>
        <p:grpSpPr>
          <a:xfrm rot="5400000">
            <a:off x="5205212" y="3900921"/>
            <a:ext cx="229628" cy="230183"/>
            <a:chOff x="5937564" y="3833745"/>
            <a:chExt cx="306171" cy="306910"/>
          </a:xfrm>
        </p:grpSpPr>
        <p:sp>
          <p:nvSpPr>
            <p:cNvPr id="120" name="Freeform 94">
              <a:extLst>
                <a:ext uri="{FF2B5EF4-FFF2-40B4-BE49-F238E27FC236}">
                  <a16:creationId xmlns:a16="http://schemas.microsoft.com/office/drawing/2014/main" id="{8E860C2F-26EA-45AB-BA2A-AFE0A325CAC9}"/>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rgbClr val="00148C"/>
            </a:solidFill>
            <a:ln>
              <a:solidFill>
                <a:srgbClr val="00148C"/>
              </a:solidFill>
            </a:ln>
            <a:extLst/>
          </p:spPr>
          <p:txBody>
            <a:bodyPr vert="horz" wrap="square" lIns="66481" tIns="33241" rIns="66481" bIns="33241" numCol="1" anchor="t" anchorCtr="0" compatLnSpc="1">
              <a:prstTxWarp prst="textNoShape">
                <a:avLst/>
              </a:prstTxWarp>
            </a:bodyPr>
            <a:lstStyle/>
            <a:p>
              <a:endParaRPr lang="en-US" sz="1013" dirty="0">
                <a:solidFill>
                  <a:srgbClr val="6E6F73"/>
                </a:solidFill>
              </a:endParaRPr>
            </a:p>
          </p:txBody>
        </p:sp>
        <p:sp>
          <p:nvSpPr>
            <p:cNvPr id="121" name="Freeform 95">
              <a:extLst>
                <a:ext uri="{FF2B5EF4-FFF2-40B4-BE49-F238E27FC236}">
                  <a16:creationId xmlns:a16="http://schemas.microsoft.com/office/drawing/2014/main" id="{884E9A1A-3B45-4B41-B90E-DAE78FD013FF}"/>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6481" tIns="33241" rIns="66481" bIns="33241" numCol="1" anchor="t" anchorCtr="0" compatLnSpc="1">
              <a:prstTxWarp prst="textNoShape">
                <a:avLst/>
              </a:prstTxWarp>
            </a:bodyPr>
            <a:lstStyle/>
            <a:p>
              <a:endParaRPr lang="en-US" sz="1013" dirty="0">
                <a:solidFill>
                  <a:srgbClr val="6E6F73"/>
                </a:solidFill>
              </a:endParaRPr>
            </a:p>
          </p:txBody>
        </p:sp>
      </p:grpSp>
      <p:sp>
        <p:nvSpPr>
          <p:cNvPr id="122" name="TextBox 121">
            <a:extLst>
              <a:ext uri="{FF2B5EF4-FFF2-40B4-BE49-F238E27FC236}">
                <a16:creationId xmlns:a16="http://schemas.microsoft.com/office/drawing/2014/main" id="{3484092A-8203-4153-A801-04E78F3E54DF}"/>
              </a:ext>
            </a:extLst>
          </p:cNvPr>
          <p:cNvSpPr txBox="1"/>
          <p:nvPr/>
        </p:nvSpPr>
        <p:spPr>
          <a:xfrm>
            <a:off x="4711699" y="4188270"/>
            <a:ext cx="4164764" cy="40379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300"/>
              </a:spcAft>
              <a:buSzPct val="100000"/>
              <a:buFont typeface="Trebuchet MS" panose="020B0603020202020204" pitchFamily="34" charset="0"/>
              <a:buChar char="​"/>
            </a:pPr>
            <a:endParaRPr lang="en-US" sz="1000" dirty="0">
              <a:solidFill>
                <a:srgbClr val="55555A">
                  <a:lumMod val="100000"/>
                </a:srgbClr>
              </a:solidFill>
              <a:latin typeface="Arial" panose="020B0604020202020204" pitchFamily="34" charset="0"/>
            </a:endParaRPr>
          </a:p>
          <a:p>
            <a:pPr marL="178200" lvl="1" indent="-118800">
              <a:spcAft>
                <a:spcPts val="300"/>
              </a:spcAft>
              <a:buClr>
                <a:srgbClr val="00148C">
                  <a:lumMod val="100000"/>
                </a:srgbClr>
              </a:buClr>
              <a:buSzPct val="100000"/>
              <a:buFont typeface="Trebuchet MS" panose="020B0603020202020204" pitchFamily="34" charset="0"/>
              <a:buChar char="•"/>
            </a:pPr>
            <a:r>
              <a:rPr lang="en-US" sz="1000" dirty="0">
                <a:solidFill>
                  <a:srgbClr val="55555A">
                    <a:lumMod val="100000"/>
                  </a:srgbClr>
                </a:solidFill>
                <a:latin typeface="Arial" panose="020B0604020202020204" pitchFamily="34" charset="0"/>
              </a:rPr>
              <a:t>Asset Maturity goals (ISO 55000, etc.)</a:t>
            </a:r>
          </a:p>
          <a:p>
            <a:pPr marL="178200" lvl="1" indent="-118800">
              <a:spcAft>
                <a:spcPts val="300"/>
              </a:spcAft>
              <a:buClr>
                <a:srgbClr val="00148C">
                  <a:lumMod val="100000"/>
                </a:srgbClr>
              </a:buClr>
              <a:buSzPct val="100000"/>
              <a:buFont typeface="Trebuchet MS" panose="020B0603020202020204" pitchFamily="34" charset="0"/>
              <a:buChar char="•"/>
            </a:pPr>
            <a:r>
              <a:rPr lang="en-US" sz="1000" dirty="0">
                <a:solidFill>
                  <a:srgbClr val="55555A">
                    <a:lumMod val="100000"/>
                  </a:srgbClr>
                </a:solidFill>
                <a:latin typeface="Arial" panose="020B0604020202020204" pitchFamily="34" charset="0"/>
              </a:rPr>
              <a:t>Desire to optimize for both short term and long term</a:t>
            </a:r>
          </a:p>
          <a:p>
            <a:pPr marL="178200" lvl="1" indent="-118800">
              <a:spcAft>
                <a:spcPts val="300"/>
              </a:spcAft>
              <a:buClr>
                <a:srgbClr val="00148C">
                  <a:lumMod val="100000"/>
                </a:srgbClr>
              </a:buClr>
              <a:buSzPct val="100000"/>
              <a:buFont typeface="Trebuchet MS" panose="020B0603020202020204" pitchFamily="34" charset="0"/>
              <a:buChar char="•"/>
            </a:pPr>
            <a:r>
              <a:rPr lang="en-US" sz="1000" dirty="0">
                <a:solidFill>
                  <a:srgbClr val="55555A">
                    <a:lumMod val="100000"/>
                  </a:srgbClr>
                </a:solidFill>
                <a:latin typeface="Arial" panose="020B0604020202020204" pitchFamily="34" charset="0"/>
              </a:rPr>
              <a:t>Desire to add resources, budgets and strategic goals as constraints</a:t>
            </a:r>
          </a:p>
        </p:txBody>
      </p:sp>
      <p:sp>
        <p:nvSpPr>
          <p:cNvPr id="123" name="ee4pHeader1">
            <a:extLst>
              <a:ext uri="{FF2B5EF4-FFF2-40B4-BE49-F238E27FC236}">
                <a16:creationId xmlns:a16="http://schemas.microsoft.com/office/drawing/2014/main" id="{D1FCDED4-C44C-4DFF-9CB0-9AC876FBC53A}"/>
              </a:ext>
            </a:extLst>
          </p:cNvPr>
          <p:cNvSpPr txBox="1"/>
          <p:nvPr/>
        </p:nvSpPr>
        <p:spPr>
          <a:xfrm>
            <a:off x="2064961" y="4199164"/>
            <a:ext cx="2604105" cy="344322"/>
          </a:xfrm>
          <a:prstGeom prst="rect">
            <a:avLst/>
          </a:prstGeom>
          <a:noFill/>
          <a:ln cap="rnd">
            <a:noFill/>
          </a:ln>
        </p:spPr>
        <p:txBody>
          <a:bodyPr vert="horz" wrap="square" lIns="0" tIns="0" rIns="0" bIns="0" rtlCol="0" anchor="ctr" anchorCtr="0">
            <a:noAutofit/>
          </a:bodyPr>
          <a:lstStyle/>
          <a:p>
            <a:pPr marL="0" lvl="3"/>
            <a:r>
              <a:rPr lang="en-US" sz="1100" b="1" dirty="0">
                <a:solidFill>
                  <a:srgbClr val="670F31"/>
                </a:solidFill>
                <a:latin typeface="Arial" panose="020B0604020202020204" pitchFamily="34" charset="0"/>
              </a:rPr>
              <a:t>UK Gas approach more aligned with </a:t>
            </a:r>
            <a:r>
              <a:rPr lang="en-US" sz="1100" b="1" dirty="0" err="1">
                <a:solidFill>
                  <a:srgbClr val="670F31"/>
                </a:solidFill>
                <a:latin typeface="Arial" panose="020B0604020202020204" pitchFamily="34" charset="0"/>
              </a:rPr>
              <a:t>EBU</a:t>
            </a:r>
            <a:r>
              <a:rPr lang="en-US" sz="1100" b="1" dirty="0">
                <a:solidFill>
                  <a:srgbClr val="670F31"/>
                </a:solidFill>
                <a:latin typeface="Arial" panose="020B0604020202020204" pitchFamily="34" charset="0"/>
              </a:rPr>
              <a:t> objectives</a:t>
            </a:r>
          </a:p>
        </p:txBody>
      </p:sp>
    </p:spTree>
    <p:extLst>
      <p:ext uri="{BB962C8B-B14F-4D97-AF65-F5344CB8AC3E}">
        <p14:creationId xmlns:p14="http://schemas.microsoft.com/office/powerpoint/2010/main" val="16487912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52A982B-D616-41B3-ACE4-FD3A74D62C31}"/>
              </a:ext>
            </a:extLst>
          </p:cNvPr>
          <p:cNvGraphicFramePr>
            <a:graphicFrameLocks noChangeAspect="1"/>
          </p:cNvGraphicFramePr>
          <p:nvPr>
            <p:custDataLst>
              <p:tags r:id="rId2"/>
            </p:custDataLst>
            <p:extLst>
              <p:ext uri="{D42A27DB-BD31-4B8C-83A1-F6EECF244321}">
                <p14:modId xmlns:p14="http://schemas.microsoft.com/office/powerpoint/2010/main" val="8112302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2233"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A52A982B-D616-41B3-ACE4-FD3A74D62C3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76D956A-2878-4809-AF51-EF79539EEC5F}"/>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4000" b="1" dirty="0">
              <a:solidFill>
                <a:srgbClr val="FFFFFF"/>
              </a:solidFill>
              <a:latin typeface="Arial" panose="020B0604020202020204" pitchFamily="34" charset="0"/>
              <a:ea typeface="+mj-ea"/>
              <a:cs typeface="+mj-cs"/>
              <a:sym typeface="Arial" panose="020B0604020202020204" pitchFamily="34" charset="0"/>
            </a:endParaRPr>
          </a:p>
        </p:txBody>
      </p:sp>
      <p:sp>
        <p:nvSpPr>
          <p:cNvPr id="3" name="Title 2">
            <a:extLst>
              <a:ext uri="{FF2B5EF4-FFF2-40B4-BE49-F238E27FC236}">
                <a16:creationId xmlns:a16="http://schemas.microsoft.com/office/drawing/2014/main" id="{5B98377A-2255-4DA5-A4B1-FAE30613604E}"/>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1179560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B4BB31B-6BCF-4960-9006-6478496DF0A9}"/>
              </a:ext>
            </a:extLst>
          </p:cNvPr>
          <p:cNvGraphicFramePr>
            <a:graphicFrameLocks noChangeAspect="1"/>
          </p:cNvGraphicFramePr>
          <p:nvPr>
            <p:custDataLst>
              <p:tags r:id="rId2"/>
            </p:custDataLst>
            <p:extLst>
              <p:ext uri="{D42A27DB-BD31-4B8C-83A1-F6EECF244321}">
                <p14:modId xmlns:p14="http://schemas.microsoft.com/office/powerpoint/2010/main" val="1559184888"/>
              </p:ext>
            </p:ext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spid="_x0000_s407605"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3B4BB31B-6BCF-4960-9006-6478496DF0A9}"/>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C2BB0B-AF57-4785-A054-0742FF031788}"/>
              </a:ext>
            </a:extLst>
          </p:cNvPr>
          <p:cNvSpPr/>
          <p:nvPr>
            <p:custDataLst>
              <p:tags r:id="rId3"/>
            </p:custDataLst>
          </p:nvPr>
        </p:nvSpPr>
        <p:spPr>
          <a:xfrm>
            <a:off x="1" y="1"/>
            <a:ext cx="119063" cy="119063"/>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131" name="Rectangle 130">
            <a:extLst>
              <a:ext uri="{FF2B5EF4-FFF2-40B4-BE49-F238E27FC236}">
                <a16:creationId xmlns:a16="http://schemas.microsoft.com/office/drawing/2014/main" id="{73D72DF0-6ED7-4698-BC20-9C31B8E8855D}"/>
              </a:ext>
            </a:extLst>
          </p:cNvPr>
          <p:cNvSpPr/>
          <p:nvPr/>
        </p:nvSpPr>
        <p:spPr>
          <a:xfrm>
            <a:off x="274321" y="1100627"/>
            <a:ext cx="2840642" cy="2472338"/>
          </a:xfrm>
          <a:prstGeom prst="rect">
            <a:avLst/>
          </a:prstGeom>
          <a:noFill/>
          <a:ln w="9525" cap="flat" cmpd="sng" algn="ctr">
            <a:solidFill>
              <a:srgbClr val="00BEB4"/>
            </a:solidFill>
            <a:prstDash val="solid"/>
            <a:round/>
            <a:headEnd type="none" w="med" len="med"/>
            <a:tailEnd type="none" w="med" len="med"/>
          </a:ln>
          <a:effectLst/>
          <a:extLst>
            <a:ext uri="{909E8E84-426E-40DD-AFC4-6F175D3DCCD1}">
              <a14:hiddenFill xmlns:a14="http://schemas.microsoft.com/office/drawing/2010/main">
                <a:solidFill>
                  <a:srgbClr val="FFF6EA"/>
                </a:solidFill>
              </a14:hiddenFill>
            </a:ext>
          </a:extLst>
        </p:spPr>
        <p:txBody>
          <a:bodyPr lIns="34290" tIns="34290" rIns="34290" bIns="34290" rtlCol="0" anchor="ctr"/>
          <a:lstStyle/>
          <a:p>
            <a:pPr algn="ctr" defTabSz="457061"/>
            <a:endParaRPr lang="en-US" sz="900" kern="0" dirty="0">
              <a:solidFill>
                <a:srgbClr val="333E49"/>
              </a:solidFill>
              <a:latin typeface="Century Gothic" panose="020F0302020204030204"/>
            </a:endParaRPr>
          </a:p>
        </p:txBody>
      </p:sp>
      <p:sp>
        <p:nvSpPr>
          <p:cNvPr id="9" name="Rectangle 8">
            <a:extLst>
              <a:ext uri="{FF2B5EF4-FFF2-40B4-BE49-F238E27FC236}">
                <a16:creationId xmlns:a16="http://schemas.microsoft.com/office/drawing/2014/main" id="{D05453B3-EB8B-42B9-9AEE-774BC3C037BD}"/>
              </a:ext>
            </a:extLst>
          </p:cNvPr>
          <p:cNvSpPr/>
          <p:nvPr/>
        </p:nvSpPr>
        <p:spPr>
          <a:xfrm>
            <a:off x="6029488" y="1100627"/>
            <a:ext cx="2840191" cy="2472338"/>
          </a:xfrm>
          <a:prstGeom prst="rect">
            <a:avLst/>
          </a:prstGeom>
          <a:noFill/>
          <a:ln w="9525" cap="flat" cmpd="sng" algn="ctr">
            <a:solidFill>
              <a:srgbClr val="0073CD"/>
            </a:solidFill>
            <a:prstDash val="solid"/>
            <a:round/>
            <a:headEnd type="none" w="med" len="med"/>
            <a:tailEnd type="none" w="med" len="med"/>
          </a:ln>
          <a:effectLst/>
          <a:extLst>
            <a:ext uri="{909E8E84-426E-40DD-AFC4-6F175D3DCCD1}">
              <a14:hiddenFill xmlns:a14="http://schemas.microsoft.com/office/drawing/2010/main">
                <a:solidFill>
                  <a:srgbClr val="FFDBD4"/>
                </a:solidFill>
              </a14:hiddenFill>
            </a:ext>
          </a:extLst>
        </p:spPr>
        <p:txBody>
          <a:bodyPr lIns="34290" tIns="34290" rIns="34290" bIns="34290" rtlCol="0" anchor="ctr"/>
          <a:lstStyle/>
          <a:p>
            <a:pPr algn="ctr" defTabSz="457061"/>
            <a:endParaRPr lang="en-US" sz="900" kern="0" dirty="0">
              <a:solidFill>
                <a:srgbClr val="333E49"/>
              </a:solidFill>
              <a:latin typeface="Century Gothic" panose="020F0302020204030204"/>
            </a:endParaRPr>
          </a:p>
        </p:txBody>
      </p:sp>
      <p:sp>
        <p:nvSpPr>
          <p:cNvPr id="129" name="Rectangle 128">
            <a:extLst>
              <a:ext uri="{FF2B5EF4-FFF2-40B4-BE49-F238E27FC236}">
                <a16:creationId xmlns:a16="http://schemas.microsoft.com/office/drawing/2014/main" id="{0B052FCB-BC38-4602-A1A2-36807E28A738}"/>
              </a:ext>
            </a:extLst>
          </p:cNvPr>
          <p:cNvSpPr/>
          <p:nvPr/>
        </p:nvSpPr>
        <p:spPr>
          <a:xfrm>
            <a:off x="3179206" y="1100627"/>
            <a:ext cx="2783750" cy="2472338"/>
          </a:xfrm>
          <a:prstGeom prst="rect">
            <a:avLst/>
          </a:prstGeom>
          <a:noFill/>
          <a:ln w="9525" cap="flat" cmpd="sng" algn="ctr">
            <a:solidFill>
              <a:srgbClr val="670F31"/>
            </a:solidFill>
            <a:prstDash val="solid"/>
            <a:round/>
            <a:headEnd type="none" w="med" len="med"/>
            <a:tailEnd type="none" w="med" len="med"/>
          </a:ln>
          <a:effectLst/>
          <a:extLst>
            <a:ext uri="{909E8E84-426E-40DD-AFC4-6F175D3DCCD1}">
              <a14:hiddenFill xmlns:a14="http://schemas.microsoft.com/office/drawing/2010/main">
                <a:solidFill>
                  <a:srgbClr val="CCD0EA"/>
                </a:solidFill>
              </a14:hiddenFill>
            </a:ext>
          </a:extLst>
        </p:spPr>
        <p:txBody>
          <a:bodyPr lIns="34290" tIns="34290" rIns="34290" bIns="34290" rtlCol="0" anchor="ctr"/>
          <a:lstStyle/>
          <a:p>
            <a:pPr algn="ctr" defTabSz="457061"/>
            <a:endParaRPr lang="en-US" sz="900" kern="0" dirty="0">
              <a:solidFill>
                <a:srgbClr val="333E49"/>
              </a:solidFill>
              <a:latin typeface="Century Gothic" panose="020F0302020204030204"/>
            </a:endParaRPr>
          </a:p>
        </p:txBody>
      </p:sp>
      <p:sp>
        <p:nvSpPr>
          <p:cNvPr id="2" name="Title 1">
            <a:extLst>
              <a:ext uri="{FF2B5EF4-FFF2-40B4-BE49-F238E27FC236}">
                <a16:creationId xmlns:a16="http://schemas.microsoft.com/office/drawing/2014/main" id="{50484216-55E6-4DDD-8E70-CCF0E7196486}"/>
              </a:ext>
            </a:extLst>
          </p:cNvPr>
          <p:cNvSpPr>
            <a:spLocks noGrp="1"/>
          </p:cNvSpPr>
          <p:nvPr>
            <p:ph type="title"/>
          </p:nvPr>
        </p:nvSpPr>
        <p:spPr>
          <a:xfrm>
            <a:off x="322780" y="267574"/>
            <a:ext cx="8497370" cy="553998"/>
          </a:xfrm>
        </p:spPr>
        <p:txBody>
          <a:bodyPr>
            <a:spAutoFit/>
          </a:bodyPr>
          <a:lstStyle/>
          <a:p>
            <a:r>
              <a:rPr lang="en-US" dirty="0"/>
              <a:t>Recap: Our target deliverables for the 9 week validation phase, with particular focus in our first 3 weeks</a:t>
            </a:r>
          </a:p>
        </p:txBody>
      </p:sp>
      <p:sp>
        <p:nvSpPr>
          <p:cNvPr id="49" name="TextBox 48">
            <a:extLst>
              <a:ext uri="{FF2B5EF4-FFF2-40B4-BE49-F238E27FC236}">
                <a16:creationId xmlns:a16="http://schemas.microsoft.com/office/drawing/2014/main" id="{5E27C752-FF35-4ECF-9FA1-FE6AF743687E}"/>
              </a:ext>
            </a:extLst>
          </p:cNvPr>
          <p:cNvSpPr txBox="1"/>
          <p:nvPr/>
        </p:nvSpPr>
        <p:spPr>
          <a:xfrm>
            <a:off x="1208954" y="1706490"/>
            <a:ext cx="2207413" cy="617074"/>
          </a:xfrm>
          <a:prstGeom prst="rect">
            <a:avLst/>
          </a:prstGeom>
          <a:noFill/>
        </p:spPr>
        <p:txBody>
          <a:bodyPr wrap="square" lIns="72000" tIns="72000" rIns="72000" bIns="72000" rtlCol="0" anchor="t" anchorCtr="0">
            <a:spAutoFit/>
          </a:bodyPr>
          <a:lstStyle/>
          <a:p>
            <a:pPr>
              <a:lnSpc>
                <a:spcPct val="90000"/>
              </a:lnSpc>
            </a:pPr>
            <a:r>
              <a:rPr lang="en-US" sz="1050" b="1" dirty="0">
                <a:solidFill>
                  <a:srgbClr val="000A46"/>
                </a:solidFill>
                <a:latin typeface="+mj-lt"/>
                <a:ea typeface="Century Gothic" charset="0"/>
                <a:cs typeface="Century Gothic" charset="0"/>
              </a:rPr>
              <a:t>Current state &amp; frictions</a:t>
            </a:r>
            <a:endParaRPr lang="en-US" sz="1000" b="1" dirty="0">
              <a:solidFill>
                <a:srgbClr val="000A46"/>
              </a:solidFill>
              <a:latin typeface="+mj-lt"/>
              <a:ea typeface="Century Gothic" charset="0"/>
              <a:cs typeface="Century Gothic" charset="0"/>
            </a:endParaRPr>
          </a:p>
          <a:p>
            <a:pPr>
              <a:lnSpc>
                <a:spcPct val="90000"/>
              </a:lnSpc>
              <a:spcBef>
                <a:spcPts val="600"/>
              </a:spcBef>
            </a:pPr>
            <a:r>
              <a:rPr lang="en-US" sz="900" dirty="0">
                <a:latin typeface="+mj-lt"/>
                <a:ea typeface="Century Gothic" charset="0"/>
                <a:cs typeface="Century Gothic" charset="0"/>
              </a:rPr>
              <a:t>Including baseline costs, </a:t>
            </a:r>
            <a:br>
              <a:rPr lang="en-US" sz="900" dirty="0">
                <a:latin typeface="+mj-lt"/>
                <a:ea typeface="Century Gothic" charset="0"/>
                <a:cs typeface="Century Gothic" charset="0"/>
              </a:rPr>
            </a:br>
            <a:r>
              <a:rPr lang="en-US" sz="900" dirty="0">
                <a:latin typeface="+mj-lt"/>
                <a:ea typeface="Century Gothic" charset="0"/>
                <a:cs typeface="Century Gothic" charset="0"/>
              </a:rPr>
              <a:t>processes, user journeys</a:t>
            </a:r>
          </a:p>
        </p:txBody>
      </p:sp>
      <p:sp>
        <p:nvSpPr>
          <p:cNvPr id="50" name="Oval 49">
            <a:extLst>
              <a:ext uri="{FF2B5EF4-FFF2-40B4-BE49-F238E27FC236}">
                <a16:creationId xmlns:a16="http://schemas.microsoft.com/office/drawing/2014/main" id="{FEE2DCE1-CFB7-44D2-81A9-65F1341EA316}"/>
              </a:ext>
            </a:extLst>
          </p:cNvPr>
          <p:cNvSpPr/>
          <p:nvPr/>
        </p:nvSpPr>
        <p:spPr>
          <a:xfrm>
            <a:off x="492676" y="1686343"/>
            <a:ext cx="657367" cy="657367"/>
          </a:xfrm>
          <a:prstGeom prst="ellipse">
            <a:avLst/>
          </a:prstGeom>
          <a:solidFill>
            <a:srgbClr val="C9E7CA"/>
          </a:solidFill>
          <a:ln w="12700" cap="flat" cmpd="sng" algn="ctr">
            <a:solidFill>
              <a:srgbClr val="13234D"/>
            </a:solidFill>
            <a:prstDash val="solid"/>
            <a:round/>
            <a:headEnd type="none" w="med" len="med"/>
            <a:tailEnd type="none" w="med" len="med"/>
          </a:ln>
        </p:spPr>
        <p:txBody>
          <a:bodyPr lIns="91425" tIns="45700" rIns="91425" bIns="45700" anchor="ctr" anchorCtr="0">
            <a:noAutofit/>
          </a:bodyPr>
          <a:lstStyle/>
          <a:p>
            <a:pPr algn="ctr"/>
            <a:endParaRPr lang="en-US" sz="1800" dirty="0">
              <a:latin typeface="Calibri"/>
              <a:ea typeface="Calibri"/>
              <a:cs typeface="Calibri"/>
            </a:endParaRPr>
          </a:p>
        </p:txBody>
      </p:sp>
      <p:sp>
        <p:nvSpPr>
          <p:cNvPr id="54" name="TextBox 53">
            <a:extLst>
              <a:ext uri="{FF2B5EF4-FFF2-40B4-BE49-F238E27FC236}">
                <a16:creationId xmlns:a16="http://schemas.microsoft.com/office/drawing/2014/main" id="{BEDC1653-8337-492D-9083-E94C3125198B}"/>
              </a:ext>
            </a:extLst>
          </p:cNvPr>
          <p:cNvSpPr txBox="1"/>
          <p:nvPr/>
        </p:nvSpPr>
        <p:spPr>
          <a:xfrm>
            <a:off x="1208955" y="2680548"/>
            <a:ext cx="2207413" cy="617074"/>
          </a:xfrm>
          <a:prstGeom prst="rect">
            <a:avLst/>
          </a:prstGeom>
          <a:noFill/>
        </p:spPr>
        <p:txBody>
          <a:bodyPr wrap="square" lIns="72000" tIns="72000" rIns="72000" bIns="72000" rtlCol="0" anchor="t" anchorCtr="0">
            <a:spAutoFit/>
          </a:bodyPr>
          <a:lstStyle/>
          <a:p>
            <a:pPr>
              <a:lnSpc>
                <a:spcPct val="90000"/>
              </a:lnSpc>
            </a:pPr>
            <a:r>
              <a:rPr lang="en-US" sz="1050" b="1" dirty="0">
                <a:solidFill>
                  <a:srgbClr val="1D252D"/>
                </a:solidFill>
                <a:latin typeface="+mj-lt"/>
                <a:ea typeface="Century Gothic" charset="0"/>
                <a:cs typeface="Century Gothic" charset="0"/>
              </a:rPr>
              <a:t>Target MVP, product vision</a:t>
            </a:r>
            <a:endParaRPr lang="en-US" sz="1000" b="1" dirty="0">
              <a:solidFill>
                <a:srgbClr val="1D252D"/>
              </a:solidFill>
              <a:latin typeface="+mj-lt"/>
              <a:ea typeface="Century Gothic" charset="0"/>
              <a:cs typeface="Century Gothic" charset="0"/>
            </a:endParaRPr>
          </a:p>
          <a:p>
            <a:pPr>
              <a:lnSpc>
                <a:spcPct val="90000"/>
              </a:lnSpc>
              <a:spcBef>
                <a:spcPts val="600"/>
              </a:spcBef>
            </a:pPr>
            <a:r>
              <a:rPr lang="en-US" sz="900" dirty="0">
                <a:solidFill>
                  <a:srgbClr val="1D252D"/>
                </a:solidFill>
                <a:latin typeface="+mj-lt"/>
                <a:ea typeface="Century Gothic" charset="0"/>
                <a:cs typeface="Century Gothic" charset="0"/>
              </a:rPr>
              <a:t>Including visuals / prototype, </a:t>
            </a:r>
            <a:br>
              <a:rPr lang="en-US" sz="900" dirty="0">
                <a:solidFill>
                  <a:srgbClr val="1D252D"/>
                </a:solidFill>
                <a:latin typeface="+mj-lt"/>
                <a:ea typeface="Century Gothic" charset="0"/>
                <a:cs typeface="Century Gothic" charset="0"/>
              </a:rPr>
            </a:br>
            <a:r>
              <a:rPr lang="en-US" sz="900" dirty="0">
                <a:solidFill>
                  <a:srgbClr val="1D252D"/>
                </a:solidFill>
                <a:latin typeface="+mj-lt"/>
                <a:ea typeface="Century Gothic" charset="0"/>
                <a:cs typeface="Century Gothic" charset="0"/>
              </a:rPr>
              <a:t>feature descriptions, roadmap</a:t>
            </a:r>
          </a:p>
        </p:txBody>
      </p:sp>
      <p:sp>
        <p:nvSpPr>
          <p:cNvPr id="58" name="Oval 57">
            <a:extLst>
              <a:ext uri="{FF2B5EF4-FFF2-40B4-BE49-F238E27FC236}">
                <a16:creationId xmlns:a16="http://schemas.microsoft.com/office/drawing/2014/main" id="{DC673AEC-7774-4561-AB1D-0E96DF68B546}"/>
              </a:ext>
            </a:extLst>
          </p:cNvPr>
          <p:cNvSpPr/>
          <p:nvPr/>
        </p:nvSpPr>
        <p:spPr>
          <a:xfrm>
            <a:off x="492676" y="2660401"/>
            <a:ext cx="657367" cy="657367"/>
          </a:xfrm>
          <a:prstGeom prst="ellipse">
            <a:avLst/>
          </a:prstGeom>
          <a:solidFill>
            <a:srgbClr val="C9E7CA"/>
          </a:solidFill>
          <a:ln w="12700" cap="flat" cmpd="sng" algn="ctr">
            <a:solidFill>
              <a:srgbClr val="13234D"/>
            </a:solidFill>
            <a:prstDash val="solid"/>
            <a:round/>
            <a:headEnd type="none" w="med" len="med"/>
            <a:tailEnd type="none" w="med" len="med"/>
          </a:ln>
        </p:spPr>
        <p:txBody>
          <a:bodyPr lIns="91425" tIns="45700" rIns="91425" bIns="45700" anchor="ctr" anchorCtr="0">
            <a:noAutofit/>
          </a:bodyPr>
          <a:lstStyle/>
          <a:p>
            <a:pPr algn="ctr"/>
            <a:endParaRPr lang="en-US" sz="1800" dirty="0">
              <a:latin typeface="Calibri"/>
              <a:ea typeface="Calibri"/>
              <a:cs typeface="Calibri"/>
            </a:endParaRPr>
          </a:p>
        </p:txBody>
      </p:sp>
      <p:sp>
        <p:nvSpPr>
          <p:cNvPr id="59" name="TextBox 58">
            <a:extLst>
              <a:ext uri="{FF2B5EF4-FFF2-40B4-BE49-F238E27FC236}">
                <a16:creationId xmlns:a16="http://schemas.microsoft.com/office/drawing/2014/main" id="{56D95D98-2717-4500-9D22-77198A529692}"/>
              </a:ext>
            </a:extLst>
          </p:cNvPr>
          <p:cNvSpPr txBox="1"/>
          <p:nvPr/>
        </p:nvSpPr>
        <p:spPr>
          <a:xfrm>
            <a:off x="4035605" y="2680548"/>
            <a:ext cx="2207413" cy="617074"/>
          </a:xfrm>
          <a:prstGeom prst="rect">
            <a:avLst/>
          </a:prstGeom>
          <a:noFill/>
        </p:spPr>
        <p:txBody>
          <a:bodyPr wrap="square" lIns="72000" tIns="72000" rIns="72000" bIns="72000" rtlCol="0" anchor="t" anchorCtr="0">
            <a:spAutoFit/>
          </a:bodyPr>
          <a:lstStyle/>
          <a:p>
            <a:pPr>
              <a:lnSpc>
                <a:spcPct val="90000"/>
              </a:lnSpc>
            </a:pPr>
            <a:r>
              <a:rPr lang="en-US" sz="1050" b="1" dirty="0">
                <a:solidFill>
                  <a:srgbClr val="1D252D"/>
                </a:solidFill>
                <a:latin typeface="+mj-lt"/>
                <a:ea typeface="Century Gothic" charset="0"/>
                <a:cs typeface="Century Gothic" charset="0"/>
              </a:rPr>
              <a:t>Technical soln &amp; feasibility</a:t>
            </a:r>
            <a:endParaRPr lang="en-US" sz="1000" b="1" dirty="0">
              <a:solidFill>
                <a:srgbClr val="1D252D"/>
              </a:solidFill>
              <a:latin typeface="+mj-lt"/>
              <a:ea typeface="Century Gothic" charset="0"/>
              <a:cs typeface="Century Gothic" charset="0"/>
            </a:endParaRPr>
          </a:p>
          <a:p>
            <a:pPr>
              <a:lnSpc>
                <a:spcPct val="90000"/>
              </a:lnSpc>
              <a:spcBef>
                <a:spcPts val="600"/>
              </a:spcBef>
            </a:pPr>
            <a:r>
              <a:rPr lang="en-US" sz="900" dirty="0">
                <a:solidFill>
                  <a:srgbClr val="1D252D"/>
                </a:solidFill>
                <a:latin typeface="+mj-lt"/>
                <a:ea typeface="Century Gothic" charset="0"/>
                <a:cs typeface="Century Gothic" charset="0"/>
              </a:rPr>
              <a:t>Technical solution hypothesis, assumptions &amp; risk assessment</a:t>
            </a:r>
          </a:p>
        </p:txBody>
      </p:sp>
      <p:sp>
        <p:nvSpPr>
          <p:cNvPr id="63" name="Oval 62">
            <a:extLst>
              <a:ext uri="{FF2B5EF4-FFF2-40B4-BE49-F238E27FC236}">
                <a16:creationId xmlns:a16="http://schemas.microsoft.com/office/drawing/2014/main" id="{EF17B89C-EE83-43E9-86D9-C55D713E7425}"/>
              </a:ext>
            </a:extLst>
          </p:cNvPr>
          <p:cNvSpPr/>
          <p:nvPr/>
        </p:nvSpPr>
        <p:spPr>
          <a:xfrm>
            <a:off x="3311706" y="2660401"/>
            <a:ext cx="657367" cy="657367"/>
          </a:xfrm>
          <a:prstGeom prst="ellipse">
            <a:avLst/>
          </a:prstGeom>
          <a:solidFill>
            <a:srgbClr val="C9E7CA"/>
          </a:solidFill>
          <a:ln w="12700" cap="flat" cmpd="sng" algn="ctr">
            <a:solidFill>
              <a:srgbClr val="13234D"/>
            </a:solidFill>
            <a:prstDash val="solid"/>
            <a:round/>
            <a:headEnd type="none" w="med" len="med"/>
            <a:tailEnd type="none" w="med" len="med"/>
          </a:ln>
        </p:spPr>
        <p:txBody>
          <a:bodyPr lIns="91425" tIns="45700" rIns="91425" bIns="45700" anchor="ctr" anchorCtr="0">
            <a:noAutofit/>
          </a:bodyPr>
          <a:lstStyle/>
          <a:p>
            <a:pPr algn="ctr"/>
            <a:endParaRPr lang="en-US" sz="1800" dirty="0">
              <a:latin typeface="Calibri"/>
              <a:ea typeface="Calibri"/>
              <a:cs typeface="Calibri"/>
            </a:endParaRPr>
          </a:p>
        </p:txBody>
      </p:sp>
      <p:sp>
        <p:nvSpPr>
          <p:cNvPr id="68" name="TextBox 67">
            <a:extLst>
              <a:ext uri="{FF2B5EF4-FFF2-40B4-BE49-F238E27FC236}">
                <a16:creationId xmlns:a16="http://schemas.microsoft.com/office/drawing/2014/main" id="{E0BBF600-D7D8-4A0E-92BF-DBE2283B738B}"/>
              </a:ext>
            </a:extLst>
          </p:cNvPr>
          <p:cNvSpPr txBox="1"/>
          <p:nvPr/>
        </p:nvSpPr>
        <p:spPr>
          <a:xfrm>
            <a:off x="4017107" y="1706490"/>
            <a:ext cx="2207413" cy="617074"/>
          </a:xfrm>
          <a:prstGeom prst="rect">
            <a:avLst/>
          </a:prstGeom>
          <a:noFill/>
        </p:spPr>
        <p:txBody>
          <a:bodyPr wrap="square" lIns="72000" tIns="72000" rIns="72000" bIns="72000" rtlCol="0" anchor="t" anchorCtr="0">
            <a:spAutoFit/>
          </a:bodyPr>
          <a:lstStyle/>
          <a:p>
            <a:pPr>
              <a:lnSpc>
                <a:spcPct val="90000"/>
              </a:lnSpc>
            </a:pPr>
            <a:r>
              <a:rPr lang="en-US" sz="1050" b="1" dirty="0">
                <a:solidFill>
                  <a:srgbClr val="1D252D"/>
                </a:solidFill>
                <a:latin typeface="+mj-lt"/>
                <a:ea typeface="Century Gothic" charset="0"/>
                <a:cs typeface="Century Gothic" charset="0"/>
              </a:rPr>
              <a:t>Build/buy recommendation</a:t>
            </a:r>
            <a:endParaRPr lang="en-US" sz="1000" b="1" dirty="0">
              <a:solidFill>
                <a:srgbClr val="1D252D"/>
              </a:solidFill>
              <a:latin typeface="+mj-lt"/>
              <a:ea typeface="Century Gothic" charset="0"/>
              <a:cs typeface="Century Gothic" charset="0"/>
            </a:endParaRPr>
          </a:p>
          <a:p>
            <a:pPr>
              <a:lnSpc>
                <a:spcPct val="90000"/>
              </a:lnSpc>
              <a:spcBef>
                <a:spcPts val="600"/>
              </a:spcBef>
            </a:pPr>
            <a:r>
              <a:rPr lang="en-US" sz="900" dirty="0">
                <a:solidFill>
                  <a:srgbClr val="1D252D"/>
                </a:solidFill>
                <a:latin typeface="+mj-lt"/>
                <a:ea typeface="Century Gothic" charset="0"/>
                <a:cs typeface="Century Gothic" charset="0"/>
              </a:rPr>
              <a:t>Assessment of build/buy options, </a:t>
            </a:r>
            <a:br>
              <a:rPr lang="en-US" sz="900" dirty="0">
                <a:solidFill>
                  <a:srgbClr val="1D252D"/>
                </a:solidFill>
                <a:latin typeface="+mj-lt"/>
                <a:ea typeface="Century Gothic" charset="0"/>
                <a:cs typeface="Century Gothic" charset="0"/>
              </a:rPr>
            </a:br>
            <a:r>
              <a:rPr lang="en-US" sz="900" dirty="0">
                <a:solidFill>
                  <a:srgbClr val="1D252D"/>
                </a:solidFill>
                <a:latin typeface="+mj-lt"/>
                <a:ea typeface="Century Gothic" charset="0"/>
                <a:cs typeface="Century Gothic" charset="0"/>
              </a:rPr>
              <a:t>and recommended path forward</a:t>
            </a:r>
          </a:p>
        </p:txBody>
      </p:sp>
      <p:sp>
        <p:nvSpPr>
          <p:cNvPr id="69" name="Oval 68">
            <a:extLst>
              <a:ext uri="{FF2B5EF4-FFF2-40B4-BE49-F238E27FC236}">
                <a16:creationId xmlns:a16="http://schemas.microsoft.com/office/drawing/2014/main" id="{041B868B-37F3-4771-AB82-392F119FDF6D}"/>
              </a:ext>
            </a:extLst>
          </p:cNvPr>
          <p:cNvSpPr/>
          <p:nvPr/>
        </p:nvSpPr>
        <p:spPr>
          <a:xfrm>
            <a:off x="3293208" y="1686343"/>
            <a:ext cx="657367" cy="657367"/>
          </a:xfrm>
          <a:prstGeom prst="ellipse">
            <a:avLst/>
          </a:prstGeom>
          <a:noFill/>
          <a:ln w="12700" cap="flat" cmpd="sng" algn="ctr">
            <a:solidFill>
              <a:srgbClr val="13234D"/>
            </a:solidFill>
            <a:prstDash val="solid"/>
            <a:round/>
            <a:headEnd type="none" w="med" len="med"/>
            <a:tailEnd type="none" w="med" len="med"/>
          </a:ln>
        </p:spPr>
        <p:txBody>
          <a:bodyPr lIns="91425" tIns="45700" rIns="91425" bIns="45700" anchor="ctr" anchorCtr="0">
            <a:noAutofit/>
          </a:bodyPr>
          <a:lstStyle/>
          <a:p>
            <a:pPr algn="ctr"/>
            <a:endParaRPr lang="en-US" sz="1800" dirty="0">
              <a:latin typeface="+mj-lt"/>
              <a:ea typeface="Calibri"/>
              <a:cs typeface="Calibri"/>
            </a:endParaRPr>
          </a:p>
        </p:txBody>
      </p:sp>
      <p:sp>
        <p:nvSpPr>
          <p:cNvPr id="72" name="TextBox 71">
            <a:extLst>
              <a:ext uri="{FF2B5EF4-FFF2-40B4-BE49-F238E27FC236}">
                <a16:creationId xmlns:a16="http://schemas.microsoft.com/office/drawing/2014/main" id="{56B1406A-912E-4BB2-BD56-A901CBAD5531}"/>
              </a:ext>
            </a:extLst>
          </p:cNvPr>
          <p:cNvSpPr txBox="1"/>
          <p:nvPr/>
        </p:nvSpPr>
        <p:spPr>
          <a:xfrm>
            <a:off x="5593149" y="4051973"/>
            <a:ext cx="2364579" cy="617074"/>
          </a:xfrm>
          <a:prstGeom prst="rect">
            <a:avLst/>
          </a:prstGeom>
          <a:noFill/>
        </p:spPr>
        <p:txBody>
          <a:bodyPr wrap="square" lIns="72000" tIns="72000" rIns="72000" bIns="72000" rtlCol="0" anchor="t" anchorCtr="0">
            <a:spAutoFit/>
          </a:bodyPr>
          <a:lstStyle/>
          <a:p>
            <a:pPr>
              <a:lnSpc>
                <a:spcPct val="90000"/>
              </a:lnSpc>
            </a:pPr>
            <a:r>
              <a:rPr lang="en-US" sz="1050" b="1" dirty="0">
                <a:solidFill>
                  <a:srgbClr val="1D252D"/>
                </a:solidFill>
                <a:latin typeface="+mj-lt"/>
                <a:ea typeface="Century Gothic" charset="0"/>
                <a:cs typeface="Century Gothic" charset="0"/>
              </a:rPr>
              <a:t>Detailed MVP phase plan</a:t>
            </a:r>
            <a:endParaRPr lang="en-US" sz="1000" b="1" dirty="0">
              <a:solidFill>
                <a:srgbClr val="1D252D"/>
              </a:solidFill>
              <a:latin typeface="+mj-lt"/>
              <a:ea typeface="Century Gothic" charset="0"/>
              <a:cs typeface="Century Gothic" charset="0"/>
            </a:endParaRPr>
          </a:p>
          <a:p>
            <a:pPr>
              <a:lnSpc>
                <a:spcPct val="90000"/>
              </a:lnSpc>
              <a:spcBef>
                <a:spcPts val="600"/>
              </a:spcBef>
            </a:pPr>
            <a:r>
              <a:rPr lang="en-US" sz="900" dirty="0">
                <a:solidFill>
                  <a:srgbClr val="1D252D"/>
                </a:solidFill>
                <a:latin typeface="+mj-lt"/>
                <a:ea typeface="Century Gothic" charset="0"/>
                <a:cs typeface="Century Gothic" charset="0"/>
              </a:rPr>
              <a:t>Including team, piloting strategy, </a:t>
            </a:r>
            <a:br>
              <a:rPr lang="en-US" sz="900" dirty="0">
                <a:solidFill>
                  <a:srgbClr val="1D252D"/>
                </a:solidFill>
                <a:latin typeface="+mj-lt"/>
                <a:ea typeface="Century Gothic" charset="0"/>
                <a:cs typeface="Century Gothic" charset="0"/>
              </a:rPr>
            </a:br>
            <a:r>
              <a:rPr lang="en-US" sz="900" dirty="0">
                <a:solidFill>
                  <a:srgbClr val="1D252D"/>
                </a:solidFill>
                <a:latin typeface="+mj-lt"/>
                <a:ea typeface="Century Gothic" charset="0"/>
                <a:cs typeface="Century Gothic" charset="0"/>
              </a:rPr>
              <a:t>transition plan</a:t>
            </a:r>
          </a:p>
        </p:txBody>
      </p:sp>
      <p:sp>
        <p:nvSpPr>
          <p:cNvPr id="73" name="Oval 72">
            <a:extLst>
              <a:ext uri="{FF2B5EF4-FFF2-40B4-BE49-F238E27FC236}">
                <a16:creationId xmlns:a16="http://schemas.microsoft.com/office/drawing/2014/main" id="{5822FEBC-AE64-471A-9E4B-433D1B01CCBB}"/>
              </a:ext>
            </a:extLst>
          </p:cNvPr>
          <p:cNvSpPr/>
          <p:nvPr/>
        </p:nvSpPr>
        <p:spPr>
          <a:xfrm>
            <a:off x="4876870" y="4060942"/>
            <a:ext cx="657367" cy="657369"/>
          </a:xfrm>
          <a:prstGeom prst="ellipse">
            <a:avLst/>
          </a:prstGeom>
          <a:noFill/>
          <a:ln w="12700" cap="flat" cmpd="sng" algn="ctr">
            <a:solidFill>
              <a:srgbClr val="13234D"/>
            </a:solidFill>
            <a:prstDash val="solid"/>
            <a:round/>
            <a:headEnd type="none" w="med" len="med"/>
            <a:tailEnd type="none" w="med" len="med"/>
          </a:ln>
        </p:spPr>
        <p:txBody>
          <a:bodyPr lIns="91425" tIns="45700" rIns="91425" bIns="45700" anchor="ctr" anchorCtr="0">
            <a:noAutofit/>
          </a:bodyPr>
          <a:lstStyle/>
          <a:p>
            <a:pPr algn="ctr"/>
            <a:endParaRPr lang="en-US" sz="1800" dirty="0">
              <a:latin typeface="+mj-lt"/>
              <a:ea typeface="Calibri"/>
              <a:cs typeface="Calibri"/>
            </a:endParaRPr>
          </a:p>
        </p:txBody>
      </p:sp>
      <p:sp>
        <p:nvSpPr>
          <p:cNvPr id="74" name="TextBox 73">
            <a:extLst>
              <a:ext uri="{FF2B5EF4-FFF2-40B4-BE49-F238E27FC236}">
                <a16:creationId xmlns:a16="http://schemas.microsoft.com/office/drawing/2014/main" id="{837CCB01-9D73-4C9A-B873-1E40F12CBC60}"/>
              </a:ext>
            </a:extLst>
          </p:cNvPr>
          <p:cNvSpPr txBox="1"/>
          <p:nvPr/>
        </p:nvSpPr>
        <p:spPr>
          <a:xfrm>
            <a:off x="2455615" y="4081091"/>
            <a:ext cx="2364579" cy="617074"/>
          </a:xfrm>
          <a:prstGeom prst="rect">
            <a:avLst/>
          </a:prstGeom>
          <a:noFill/>
        </p:spPr>
        <p:txBody>
          <a:bodyPr wrap="square" lIns="72000" tIns="72000" rIns="72000" bIns="72000" rtlCol="0" anchor="t" anchorCtr="0">
            <a:spAutoFit/>
          </a:bodyPr>
          <a:lstStyle/>
          <a:p>
            <a:pPr>
              <a:lnSpc>
                <a:spcPct val="90000"/>
              </a:lnSpc>
            </a:pPr>
            <a:r>
              <a:rPr lang="en-US" sz="1050" b="1" dirty="0">
                <a:solidFill>
                  <a:srgbClr val="1D252D"/>
                </a:solidFill>
                <a:latin typeface="+mj-lt"/>
                <a:ea typeface="Century Gothic" charset="0"/>
                <a:cs typeface="Century Gothic" charset="0"/>
              </a:rPr>
              <a:t>Validation pitch deck</a:t>
            </a:r>
            <a:endParaRPr lang="en-US" sz="1000" b="1" dirty="0">
              <a:solidFill>
                <a:srgbClr val="1D252D"/>
              </a:solidFill>
              <a:latin typeface="+mj-lt"/>
              <a:ea typeface="Century Gothic" charset="0"/>
              <a:cs typeface="Century Gothic" charset="0"/>
            </a:endParaRPr>
          </a:p>
          <a:p>
            <a:pPr>
              <a:lnSpc>
                <a:spcPct val="90000"/>
              </a:lnSpc>
              <a:spcBef>
                <a:spcPts val="600"/>
              </a:spcBef>
            </a:pPr>
            <a:r>
              <a:rPr lang="en-US" sz="900" dirty="0">
                <a:solidFill>
                  <a:srgbClr val="1D252D"/>
                </a:solidFill>
                <a:latin typeface="+mj-lt"/>
                <a:ea typeface="Century Gothic" charset="0"/>
                <a:cs typeface="Century Gothic" charset="0"/>
              </a:rPr>
              <a:t>Presentation to digital board, go/no-go for build vs. buy phase</a:t>
            </a:r>
          </a:p>
        </p:txBody>
      </p:sp>
      <p:sp>
        <p:nvSpPr>
          <p:cNvPr id="75" name="Oval 74">
            <a:extLst>
              <a:ext uri="{FF2B5EF4-FFF2-40B4-BE49-F238E27FC236}">
                <a16:creationId xmlns:a16="http://schemas.microsoft.com/office/drawing/2014/main" id="{C41FE19F-88DA-42F5-901D-0B22199367D0}"/>
              </a:ext>
            </a:extLst>
          </p:cNvPr>
          <p:cNvSpPr/>
          <p:nvPr/>
        </p:nvSpPr>
        <p:spPr>
          <a:xfrm>
            <a:off x="1739336" y="4060944"/>
            <a:ext cx="657367" cy="657367"/>
          </a:xfrm>
          <a:prstGeom prst="ellipse">
            <a:avLst/>
          </a:prstGeom>
          <a:noFill/>
          <a:ln w="12700" cap="flat" cmpd="sng" algn="ctr">
            <a:solidFill>
              <a:srgbClr val="13234D"/>
            </a:solidFill>
            <a:prstDash val="solid"/>
            <a:round/>
            <a:headEnd type="none" w="med" len="med"/>
            <a:tailEnd type="none" w="med" len="med"/>
          </a:ln>
        </p:spPr>
        <p:txBody>
          <a:bodyPr lIns="91425" tIns="45700" rIns="91425" bIns="45700" anchor="ctr" anchorCtr="0">
            <a:noAutofit/>
          </a:bodyPr>
          <a:lstStyle/>
          <a:p>
            <a:pPr algn="ctr"/>
            <a:endParaRPr lang="en-US" sz="1800" dirty="0">
              <a:latin typeface="+mj-lt"/>
              <a:ea typeface="Calibri"/>
              <a:cs typeface="Calibri"/>
            </a:endParaRPr>
          </a:p>
        </p:txBody>
      </p:sp>
      <p:grpSp>
        <p:nvGrpSpPr>
          <p:cNvPr id="83" name="Group 82">
            <a:extLst>
              <a:ext uri="{FF2B5EF4-FFF2-40B4-BE49-F238E27FC236}">
                <a16:creationId xmlns:a16="http://schemas.microsoft.com/office/drawing/2014/main" id="{2E0920AA-C8B2-442D-A32F-378761BBDA38}"/>
              </a:ext>
            </a:extLst>
          </p:cNvPr>
          <p:cNvGrpSpPr>
            <a:grpSpLocks noChangeAspect="1"/>
          </p:cNvGrpSpPr>
          <p:nvPr/>
        </p:nvGrpSpPr>
        <p:grpSpPr>
          <a:xfrm>
            <a:off x="649910" y="1843577"/>
            <a:ext cx="342900" cy="342900"/>
            <a:chOff x="5867400" y="3200400"/>
            <a:chExt cx="457200" cy="457200"/>
          </a:xfrm>
        </p:grpSpPr>
        <p:sp>
          <p:nvSpPr>
            <p:cNvPr id="84" name="AutoShape 7">
              <a:extLst>
                <a:ext uri="{FF2B5EF4-FFF2-40B4-BE49-F238E27FC236}">
                  <a16:creationId xmlns:a16="http://schemas.microsoft.com/office/drawing/2014/main" id="{7F766AEC-BCAD-4EBB-A4E6-31D7EA28E0AC}"/>
                </a:ext>
              </a:extLst>
            </p:cNvPr>
            <p:cNvSpPr>
              <a:spLocks noChangeAspect="1" noChangeArrowheads="1" noTextEdit="1"/>
            </p:cNvSpPr>
            <p:nvPr/>
          </p:nvSpPr>
          <p:spPr bwMode="auto">
            <a:xfrm>
              <a:off x="5867400" y="3200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dirty="0"/>
            </a:p>
          </p:txBody>
        </p:sp>
        <p:sp>
          <p:nvSpPr>
            <p:cNvPr id="85" name="Freeform 9">
              <a:extLst>
                <a:ext uri="{FF2B5EF4-FFF2-40B4-BE49-F238E27FC236}">
                  <a16:creationId xmlns:a16="http://schemas.microsoft.com/office/drawing/2014/main" id="{74EAF482-B57F-407E-A173-BFCD8434DA17}"/>
                </a:ext>
              </a:extLst>
            </p:cNvPr>
            <p:cNvSpPr>
              <a:spLocks noEditPoints="1"/>
            </p:cNvSpPr>
            <p:nvPr/>
          </p:nvSpPr>
          <p:spPr bwMode="auto">
            <a:xfrm>
              <a:off x="5894388" y="3282950"/>
              <a:ext cx="403225" cy="292100"/>
            </a:xfrm>
            <a:custGeom>
              <a:avLst/>
              <a:gdLst>
                <a:gd name="T0" fmla="*/ 858 w 880"/>
                <a:gd name="T1" fmla="*/ 0 h 638"/>
                <a:gd name="T2" fmla="*/ 22 w 880"/>
                <a:gd name="T3" fmla="*/ 0 h 638"/>
                <a:gd name="T4" fmla="*/ 0 w 880"/>
                <a:gd name="T5" fmla="*/ 22 h 638"/>
                <a:gd name="T6" fmla="*/ 0 w 880"/>
                <a:gd name="T7" fmla="*/ 616 h 638"/>
                <a:gd name="T8" fmla="*/ 22 w 880"/>
                <a:gd name="T9" fmla="*/ 638 h 638"/>
                <a:gd name="T10" fmla="*/ 858 w 880"/>
                <a:gd name="T11" fmla="*/ 638 h 638"/>
                <a:gd name="T12" fmla="*/ 880 w 880"/>
                <a:gd name="T13" fmla="*/ 616 h 638"/>
                <a:gd name="T14" fmla="*/ 880 w 880"/>
                <a:gd name="T15" fmla="*/ 22 h 638"/>
                <a:gd name="T16" fmla="*/ 858 w 880"/>
                <a:gd name="T17" fmla="*/ 0 h 638"/>
                <a:gd name="T18" fmla="*/ 241 w 880"/>
                <a:gd name="T19" fmla="*/ 310 h 638"/>
                <a:gd name="T20" fmla="*/ 55 w 880"/>
                <a:gd name="T21" fmla="*/ 310 h 638"/>
                <a:gd name="T22" fmla="*/ 51 w 880"/>
                <a:gd name="T23" fmla="*/ 305 h 638"/>
                <a:gd name="T24" fmla="*/ 51 w 880"/>
                <a:gd name="T25" fmla="*/ 181 h 638"/>
                <a:gd name="T26" fmla="*/ 55 w 880"/>
                <a:gd name="T27" fmla="*/ 177 h 638"/>
                <a:gd name="T28" fmla="*/ 241 w 880"/>
                <a:gd name="T29" fmla="*/ 177 h 638"/>
                <a:gd name="T30" fmla="*/ 244 w 880"/>
                <a:gd name="T31" fmla="*/ 178 h 638"/>
                <a:gd name="T32" fmla="*/ 309 w 880"/>
                <a:gd name="T33" fmla="*/ 240 h 638"/>
                <a:gd name="T34" fmla="*/ 309 w 880"/>
                <a:gd name="T35" fmla="*/ 246 h 638"/>
                <a:gd name="T36" fmla="*/ 244 w 880"/>
                <a:gd name="T37" fmla="*/ 308 h 638"/>
                <a:gd name="T38" fmla="*/ 241 w 880"/>
                <a:gd name="T39" fmla="*/ 310 h 638"/>
                <a:gd name="T40" fmla="*/ 502 w 880"/>
                <a:gd name="T41" fmla="*/ 310 h 638"/>
                <a:gd name="T42" fmla="*/ 309 w 880"/>
                <a:gd name="T43" fmla="*/ 310 h 638"/>
                <a:gd name="T44" fmla="*/ 306 w 880"/>
                <a:gd name="T45" fmla="*/ 302 h 638"/>
                <a:gd name="T46" fmla="*/ 364 w 880"/>
                <a:gd name="T47" fmla="*/ 246 h 638"/>
                <a:gd name="T48" fmla="*/ 364 w 880"/>
                <a:gd name="T49" fmla="*/ 240 h 638"/>
                <a:gd name="T50" fmla="*/ 306 w 880"/>
                <a:gd name="T51" fmla="*/ 184 h 638"/>
                <a:gd name="T52" fmla="*/ 309 w 880"/>
                <a:gd name="T53" fmla="*/ 177 h 638"/>
                <a:gd name="T54" fmla="*/ 502 w 880"/>
                <a:gd name="T55" fmla="*/ 177 h 638"/>
                <a:gd name="T56" fmla="*/ 505 w 880"/>
                <a:gd name="T57" fmla="*/ 178 h 638"/>
                <a:gd name="T58" fmla="*/ 570 w 880"/>
                <a:gd name="T59" fmla="*/ 240 h 638"/>
                <a:gd name="T60" fmla="*/ 570 w 880"/>
                <a:gd name="T61" fmla="*/ 246 h 638"/>
                <a:gd name="T62" fmla="*/ 505 w 880"/>
                <a:gd name="T63" fmla="*/ 308 h 638"/>
                <a:gd name="T64" fmla="*/ 502 w 880"/>
                <a:gd name="T65" fmla="*/ 310 h 638"/>
                <a:gd name="T66" fmla="*/ 828 w 880"/>
                <a:gd name="T67" fmla="*/ 246 h 638"/>
                <a:gd name="T68" fmla="*/ 762 w 880"/>
                <a:gd name="T69" fmla="*/ 308 h 638"/>
                <a:gd name="T70" fmla="*/ 759 w 880"/>
                <a:gd name="T71" fmla="*/ 310 h 638"/>
                <a:gd name="T72" fmla="*/ 566 w 880"/>
                <a:gd name="T73" fmla="*/ 310 h 638"/>
                <a:gd name="T74" fmla="*/ 563 w 880"/>
                <a:gd name="T75" fmla="*/ 302 h 638"/>
                <a:gd name="T76" fmla="*/ 621 w 880"/>
                <a:gd name="T77" fmla="*/ 246 h 638"/>
                <a:gd name="T78" fmla="*/ 621 w 880"/>
                <a:gd name="T79" fmla="*/ 240 h 638"/>
                <a:gd name="T80" fmla="*/ 563 w 880"/>
                <a:gd name="T81" fmla="*/ 184 h 638"/>
                <a:gd name="T82" fmla="*/ 566 w 880"/>
                <a:gd name="T83" fmla="*/ 177 h 638"/>
                <a:gd name="T84" fmla="*/ 759 w 880"/>
                <a:gd name="T85" fmla="*/ 177 h 638"/>
                <a:gd name="T86" fmla="*/ 762 w 880"/>
                <a:gd name="T87" fmla="*/ 178 h 638"/>
                <a:gd name="T88" fmla="*/ 828 w 880"/>
                <a:gd name="T89" fmla="*/ 240 h 638"/>
                <a:gd name="T90" fmla="*/ 828 w 880"/>
                <a:gd name="T91" fmla="*/ 246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0" h="638">
                  <a:moveTo>
                    <a:pt x="858" y="0"/>
                  </a:moveTo>
                  <a:cubicBezTo>
                    <a:pt x="22" y="0"/>
                    <a:pt x="22" y="0"/>
                    <a:pt x="22" y="0"/>
                  </a:cubicBezTo>
                  <a:cubicBezTo>
                    <a:pt x="10" y="0"/>
                    <a:pt x="0" y="10"/>
                    <a:pt x="0" y="22"/>
                  </a:cubicBezTo>
                  <a:cubicBezTo>
                    <a:pt x="0" y="616"/>
                    <a:pt x="0" y="616"/>
                    <a:pt x="0" y="616"/>
                  </a:cubicBezTo>
                  <a:cubicBezTo>
                    <a:pt x="0" y="628"/>
                    <a:pt x="10" y="638"/>
                    <a:pt x="22" y="638"/>
                  </a:cubicBezTo>
                  <a:cubicBezTo>
                    <a:pt x="858" y="638"/>
                    <a:pt x="858" y="638"/>
                    <a:pt x="858" y="638"/>
                  </a:cubicBezTo>
                  <a:cubicBezTo>
                    <a:pt x="870" y="638"/>
                    <a:pt x="880" y="628"/>
                    <a:pt x="880" y="616"/>
                  </a:cubicBezTo>
                  <a:cubicBezTo>
                    <a:pt x="880" y="22"/>
                    <a:pt x="880" y="22"/>
                    <a:pt x="880" y="22"/>
                  </a:cubicBezTo>
                  <a:cubicBezTo>
                    <a:pt x="880" y="10"/>
                    <a:pt x="870" y="0"/>
                    <a:pt x="858" y="0"/>
                  </a:cubicBezTo>
                  <a:close/>
                  <a:moveTo>
                    <a:pt x="241" y="310"/>
                  </a:moveTo>
                  <a:cubicBezTo>
                    <a:pt x="55" y="310"/>
                    <a:pt x="55" y="310"/>
                    <a:pt x="55" y="310"/>
                  </a:cubicBezTo>
                  <a:cubicBezTo>
                    <a:pt x="53" y="310"/>
                    <a:pt x="51" y="308"/>
                    <a:pt x="51" y="305"/>
                  </a:cubicBezTo>
                  <a:cubicBezTo>
                    <a:pt x="51" y="181"/>
                    <a:pt x="51" y="181"/>
                    <a:pt x="51" y="181"/>
                  </a:cubicBezTo>
                  <a:cubicBezTo>
                    <a:pt x="51" y="179"/>
                    <a:pt x="53" y="177"/>
                    <a:pt x="55" y="177"/>
                  </a:cubicBezTo>
                  <a:cubicBezTo>
                    <a:pt x="241" y="177"/>
                    <a:pt x="241" y="177"/>
                    <a:pt x="241" y="177"/>
                  </a:cubicBezTo>
                  <a:cubicBezTo>
                    <a:pt x="242" y="177"/>
                    <a:pt x="243" y="177"/>
                    <a:pt x="244" y="178"/>
                  </a:cubicBezTo>
                  <a:cubicBezTo>
                    <a:pt x="309" y="240"/>
                    <a:pt x="309" y="240"/>
                    <a:pt x="309" y="240"/>
                  </a:cubicBezTo>
                  <a:cubicBezTo>
                    <a:pt x="311" y="242"/>
                    <a:pt x="311" y="245"/>
                    <a:pt x="309" y="246"/>
                  </a:cubicBezTo>
                  <a:cubicBezTo>
                    <a:pt x="244" y="308"/>
                    <a:pt x="244" y="308"/>
                    <a:pt x="244" y="308"/>
                  </a:cubicBezTo>
                  <a:cubicBezTo>
                    <a:pt x="243" y="309"/>
                    <a:pt x="242" y="310"/>
                    <a:pt x="241" y="310"/>
                  </a:cubicBezTo>
                  <a:close/>
                  <a:moveTo>
                    <a:pt x="502" y="310"/>
                  </a:moveTo>
                  <a:cubicBezTo>
                    <a:pt x="309" y="310"/>
                    <a:pt x="309" y="310"/>
                    <a:pt x="309" y="310"/>
                  </a:cubicBezTo>
                  <a:cubicBezTo>
                    <a:pt x="305" y="310"/>
                    <a:pt x="303" y="305"/>
                    <a:pt x="306" y="302"/>
                  </a:cubicBezTo>
                  <a:cubicBezTo>
                    <a:pt x="364" y="246"/>
                    <a:pt x="364" y="246"/>
                    <a:pt x="364" y="246"/>
                  </a:cubicBezTo>
                  <a:cubicBezTo>
                    <a:pt x="366" y="245"/>
                    <a:pt x="366" y="242"/>
                    <a:pt x="364" y="240"/>
                  </a:cubicBezTo>
                  <a:cubicBezTo>
                    <a:pt x="306" y="184"/>
                    <a:pt x="306" y="184"/>
                    <a:pt x="306" y="184"/>
                  </a:cubicBezTo>
                  <a:cubicBezTo>
                    <a:pt x="303" y="182"/>
                    <a:pt x="305" y="177"/>
                    <a:pt x="309" y="177"/>
                  </a:cubicBezTo>
                  <a:cubicBezTo>
                    <a:pt x="502" y="177"/>
                    <a:pt x="502" y="177"/>
                    <a:pt x="502" y="177"/>
                  </a:cubicBezTo>
                  <a:cubicBezTo>
                    <a:pt x="503" y="177"/>
                    <a:pt x="504" y="177"/>
                    <a:pt x="505" y="178"/>
                  </a:cubicBezTo>
                  <a:cubicBezTo>
                    <a:pt x="570" y="240"/>
                    <a:pt x="570" y="240"/>
                    <a:pt x="570" y="240"/>
                  </a:cubicBezTo>
                  <a:cubicBezTo>
                    <a:pt x="572" y="242"/>
                    <a:pt x="572" y="245"/>
                    <a:pt x="570" y="246"/>
                  </a:cubicBezTo>
                  <a:cubicBezTo>
                    <a:pt x="505" y="308"/>
                    <a:pt x="505" y="308"/>
                    <a:pt x="505" y="308"/>
                  </a:cubicBezTo>
                  <a:cubicBezTo>
                    <a:pt x="504" y="309"/>
                    <a:pt x="503" y="310"/>
                    <a:pt x="502" y="310"/>
                  </a:cubicBezTo>
                  <a:close/>
                  <a:moveTo>
                    <a:pt x="828" y="246"/>
                  </a:moveTo>
                  <a:cubicBezTo>
                    <a:pt x="762" y="308"/>
                    <a:pt x="762" y="308"/>
                    <a:pt x="762" y="308"/>
                  </a:cubicBezTo>
                  <a:cubicBezTo>
                    <a:pt x="761" y="309"/>
                    <a:pt x="760" y="310"/>
                    <a:pt x="759" y="310"/>
                  </a:cubicBezTo>
                  <a:cubicBezTo>
                    <a:pt x="566" y="310"/>
                    <a:pt x="566" y="310"/>
                    <a:pt x="566" y="310"/>
                  </a:cubicBezTo>
                  <a:cubicBezTo>
                    <a:pt x="562" y="310"/>
                    <a:pt x="560" y="305"/>
                    <a:pt x="563" y="302"/>
                  </a:cubicBezTo>
                  <a:cubicBezTo>
                    <a:pt x="621" y="246"/>
                    <a:pt x="621" y="246"/>
                    <a:pt x="621" y="246"/>
                  </a:cubicBezTo>
                  <a:cubicBezTo>
                    <a:pt x="623" y="245"/>
                    <a:pt x="623" y="242"/>
                    <a:pt x="621" y="240"/>
                  </a:cubicBezTo>
                  <a:cubicBezTo>
                    <a:pt x="563" y="184"/>
                    <a:pt x="563" y="184"/>
                    <a:pt x="563" y="184"/>
                  </a:cubicBezTo>
                  <a:cubicBezTo>
                    <a:pt x="560" y="182"/>
                    <a:pt x="562" y="177"/>
                    <a:pt x="566" y="177"/>
                  </a:cubicBezTo>
                  <a:cubicBezTo>
                    <a:pt x="759" y="177"/>
                    <a:pt x="759" y="177"/>
                    <a:pt x="759" y="177"/>
                  </a:cubicBezTo>
                  <a:cubicBezTo>
                    <a:pt x="760" y="177"/>
                    <a:pt x="761" y="177"/>
                    <a:pt x="762" y="178"/>
                  </a:cubicBezTo>
                  <a:cubicBezTo>
                    <a:pt x="828" y="240"/>
                    <a:pt x="828" y="240"/>
                    <a:pt x="828" y="240"/>
                  </a:cubicBezTo>
                  <a:cubicBezTo>
                    <a:pt x="830" y="242"/>
                    <a:pt x="830" y="245"/>
                    <a:pt x="828" y="246"/>
                  </a:cubicBezTo>
                  <a:close/>
                </a:path>
              </a:pathLst>
            </a:custGeom>
            <a:solidFill>
              <a:srgbClr val="00148C"/>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nvGrpSpPr>
          <p:cNvPr id="86" name="Group 85">
            <a:extLst>
              <a:ext uri="{FF2B5EF4-FFF2-40B4-BE49-F238E27FC236}">
                <a16:creationId xmlns:a16="http://schemas.microsoft.com/office/drawing/2014/main" id="{67228155-09FC-4500-B796-8E8585E6DCD2}"/>
              </a:ext>
            </a:extLst>
          </p:cNvPr>
          <p:cNvGrpSpPr>
            <a:grpSpLocks noChangeAspect="1"/>
          </p:cNvGrpSpPr>
          <p:nvPr/>
        </p:nvGrpSpPr>
        <p:grpSpPr>
          <a:xfrm>
            <a:off x="620529" y="2773225"/>
            <a:ext cx="432137" cy="431721"/>
            <a:chOff x="6464300" y="2606675"/>
            <a:chExt cx="1646238" cy="1644650"/>
          </a:xfrm>
        </p:grpSpPr>
        <p:sp>
          <p:nvSpPr>
            <p:cNvPr id="87" name="AutoShape 3">
              <a:extLst>
                <a:ext uri="{FF2B5EF4-FFF2-40B4-BE49-F238E27FC236}">
                  <a16:creationId xmlns:a16="http://schemas.microsoft.com/office/drawing/2014/main" id="{1B656AAD-10AB-4255-A30D-3F1D10A9A8AB}"/>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003" tIns="12002" rIns="24003" bIns="12002" numCol="1" anchor="t" anchorCtr="0" compatLnSpc="1">
              <a:prstTxWarp prst="textNoShape">
                <a:avLst/>
              </a:prstTxWarp>
            </a:bodyPr>
            <a:lstStyle/>
            <a:p>
              <a:endParaRPr lang="en-US" sz="1013" dirty="0"/>
            </a:p>
          </p:txBody>
        </p:sp>
        <p:grpSp>
          <p:nvGrpSpPr>
            <p:cNvPr id="88" name="Group 87">
              <a:extLst>
                <a:ext uri="{FF2B5EF4-FFF2-40B4-BE49-F238E27FC236}">
                  <a16:creationId xmlns:a16="http://schemas.microsoft.com/office/drawing/2014/main" id="{5CBA63F8-A6BF-47A3-8F71-D9C6F80DE8AE}"/>
                </a:ext>
              </a:extLst>
            </p:cNvPr>
            <p:cNvGrpSpPr/>
            <p:nvPr/>
          </p:nvGrpSpPr>
          <p:grpSpPr>
            <a:xfrm>
              <a:off x="6530975" y="2882900"/>
              <a:ext cx="1510829" cy="1260002"/>
              <a:chOff x="6530975" y="2882900"/>
              <a:chExt cx="1510829" cy="1260002"/>
            </a:xfrm>
          </p:grpSpPr>
          <p:sp>
            <p:nvSpPr>
              <p:cNvPr id="89" name="Freeform 11">
                <a:extLst>
                  <a:ext uri="{FF2B5EF4-FFF2-40B4-BE49-F238E27FC236}">
                    <a16:creationId xmlns:a16="http://schemas.microsoft.com/office/drawing/2014/main" id="{870579E3-5EDD-48BD-B4F9-8C2171A3A6C8}"/>
                  </a:ext>
                </a:extLst>
              </p:cNvPr>
              <p:cNvSpPr>
                <a:spLocks/>
              </p:cNvSpPr>
              <p:nvPr/>
            </p:nvSpPr>
            <p:spPr bwMode="auto">
              <a:xfrm>
                <a:off x="6530975" y="2882900"/>
                <a:ext cx="1409229" cy="1071563"/>
              </a:xfrm>
              <a:custGeom>
                <a:avLst/>
                <a:gdLst>
                  <a:gd name="connsiteX0" fmla="*/ 679301 w 1409229"/>
                  <a:gd name="connsiteY0" fmla="*/ 312738 h 1071563"/>
                  <a:gd name="connsiteX1" fmla="*/ 697145 w 1409229"/>
                  <a:gd name="connsiteY1" fmla="*/ 314880 h 1071563"/>
                  <a:gd name="connsiteX2" fmla="*/ 725695 w 1409229"/>
                  <a:gd name="connsiteY2" fmla="*/ 327729 h 1071563"/>
                  <a:gd name="connsiteX3" fmla="*/ 747108 w 1409229"/>
                  <a:gd name="connsiteY3" fmla="*/ 350572 h 1071563"/>
                  <a:gd name="connsiteX4" fmla="*/ 810631 w 1409229"/>
                  <a:gd name="connsiteY4" fmla="*/ 453367 h 1071563"/>
                  <a:gd name="connsiteX5" fmla="*/ 816341 w 1409229"/>
                  <a:gd name="connsiteY5" fmla="*/ 461933 h 1071563"/>
                  <a:gd name="connsiteX6" fmla="*/ 829903 w 1409229"/>
                  <a:gd name="connsiteY6" fmla="*/ 484063 h 1071563"/>
                  <a:gd name="connsiteX7" fmla="*/ 838468 w 1409229"/>
                  <a:gd name="connsiteY7" fmla="*/ 498340 h 1071563"/>
                  <a:gd name="connsiteX8" fmla="*/ 843464 w 1409229"/>
                  <a:gd name="connsiteY8" fmla="*/ 506906 h 1071563"/>
                  <a:gd name="connsiteX9" fmla="*/ 911270 w 1409229"/>
                  <a:gd name="connsiteY9" fmla="*/ 464075 h 1071563"/>
                  <a:gd name="connsiteX10" fmla="*/ 926259 w 1409229"/>
                  <a:gd name="connsiteY10" fmla="*/ 454795 h 1071563"/>
                  <a:gd name="connsiteX11" fmla="*/ 941961 w 1409229"/>
                  <a:gd name="connsiteY11" fmla="*/ 449798 h 1071563"/>
                  <a:gd name="connsiteX12" fmla="*/ 967656 w 1409229"/>
                  <a:gd name="connsiteY12" fmla="*/ 464075 h 1071563"/>
                  <a:gd name="connsiteX13" fmla="*/ 971939 w 1409229"/>
                  <a:gd name="connsiteY13" fmla="*/ 470499 h 1071563"/>
                  <a:gd name="connsiteX14" fmla="*/ 1054734 w 1409229"/>
                  <a:gd name="connsiteY14" fmla="*/ 419102 h 1071563"/>
                  <a:gd name="connsiteX15" fmla="*/ 1070436 w 1409229"/>
                  <a:gd name="connsiteY15" fmla="*/ 414819 h 1071563"/>
                  <a:gd name="connsiteX16" fmla="*/ 1096131 w 1409229"/>
                  <a:gd name="connsiteY16" fmla="*/ 429096 h 1071563"/>
                  <a:gd name="connsiteX17" fmla="*/ 1098986 w 1409229"/>
                  <a:gd name="connsiteY17" fmla="*/ 433379 h 1071563"/>
                  <a:gd name="connsiteX18" fmla="*/ 1137528 w 1409229"/>
                  <a:gd name="connsiteY18" fmla="*/ 409822 h 1071563"/>
                  <a:gd name="connsiteX19" fmla="*/ 1168933 w 1409229"/>
                  <a:gd name="connsiteY19" fmla="*/ 390548 h 1071563"/>
                  <a:gd name="connsiteX20" fmla="*/ 1181781 w 1409229"/>
                  <a:gd name="connsiteY20" fmla="*/ 381982 h 1071563"/>
                  <a:gd name="connsiteX21" fmla="*/ 1197483 w 1409229"/>
                  <a:gd name="connsiteY21" fmla="*/ 377699 h 1071563"/>
                  <a:gd name="connsiteX22" fmla="*/ 1200338 w 1409229"/>
                  <a:gd name="connsiteY22" fmla="*/ 378413 h 1071563"/>
                  <a:gd name="connsiteX23" fmla="*/ 1223178 w 1409229"/>
                  <a:gd name="connsiteY23" fmla="*/ 391976 h 1071563"/>
                  <a:gd name="connsiteX24" fmla="*/ 1229602 w 1409229"/>
                  <a:gd name="connsiteY24" fmla="*/ 401970 h 1071563"/>
                  <a:gd name="connsiteX25" fmla="*/ 1245305 w 1409229"/>
                  <a:gd name="connsiteY25" fmla="*/ 426954 h 1071563"/>
                  <a:gd name="connsiteX26" fmla="*/ 1259580 w 1409229"/>
                  <a:gd name="connsiteY26" fmla="*/ 450512 h 1071563"/>
                  <a:gd name="connsiteX27" fmla="*/ 1261007 w 1409229"/>
                  <a:gd name="connsiteY27" fmla="*/ 452653 h 1071563"/>
                  <a:gd name="connsiteX28" fmla="*/ 1293840 w 1409229"/>
                  <a:gd name="connsiteY28" fmla="*/ 506192 h 1071563"/>
                  <a:gd name="connsiteX29" fmla="*/ 1367356 w 1409229"/>
                  <a:gd name="connsiteY29" fmla="*/ 624692 h 1071563"/>
                  <a:gd name="connsiteX30" fmla="*/ 1407326 w 1409229"/>
                  <a:gd name="connsiteY30" fmla="*/ 809579 h 1071563"/>
                  <a:gd name="connsiteX31" fmla="*/ 1396619 w 1409229"/>
                  <a:gd name="connsiteY31" fmla="*/ 805296 h 1071563"/>
                  <a:gd name="connsiteX32" fmla="*/ 1385913 w 1409229"/>
                  <a:gd name="connsiteY32" fmla="*/ 803869 h 1071563"/>
                  <a:gd name="connsiteX33" fmla="*/ 1378776 w 1409229"/>
                  <a:gd name="connsiteY33" fmla="*/ 804582 h 1071563"/>
                  <a:gd name="connsiteX34" fmla="*/ 1377348 w 1409229"/>
                  <a:gd name="connsiteY34" fmla="*/ 804582 h 1071563"/>
                  <a:gd name="connsiteX35" fmla="*/ 1375921 w 1409229"/>
                  <a:gd name="connsiteY35" fmla="*/ 805296 h 1071563"/>
                  <a:gd name="connsiteX36" fmla="*/ 1340947 w 1409229"/>
                  <a:gd name="connsiteY36" fmla="*/ 641110 h 1071563"/>
                  <a:gd name="connsiteX37" fmla="*/ 1293840 w 1409229"/>
                  <a:gd name="connsiteY37" fmla="*/ 565442 h 1071563"/>
                  <a:gd name="connsiteX38" fmla="*/ 1261007 w 1409229"/>
                  <a:gd name="connsiteY38" fmla="*/ 512617 h 1071563"/>
                  <a:gd name="connsiteX39" fmla="*/ 1259580 w 1409229"/>
                  <a:gd name="connsiteY39" fmla="*/ 510475 h 1071563"/>
                  <a:gd name="connsiteX40" fmla="*/ 1245305 w 1409229"/>
                  <a:gd name="connsiteY40" fmla="*/ 486918 h 1071563"/>
                  <a:gd name="connsiteX41" fmla="*/ 1229602 w 1409229"/>
                  <a:gd name="connsiteY41" fmla="*/ 461219 h 1071563"/>
                  <a:gd name="connsiteX42" fmla="*/ 1200338 w 1409229"/>
                  <a:gd name="connsiteY42" fmla="*/ 414819 h 1071563"/>
                  <a:gd name="connsiteX43" fmla="*/ 1196770 w 1409229"/>
                  <a:gd name="connsiteY43" fmla="*/ 409108 h 1071563"/>
                  <a:gd name="connsiteX44" fmla="*/ 1168933 w 1409229"/>
                  <a:gd name="connsiteY44" fmla="*/ 426954 h 1071563"/>
                  <a:gd name="connsiteX45" fmla="*/ 1137528 w 1409229"/>
                  <a:gd name="connsiteY45" fmla="*/ 446942 h 1071563"/>
                  <a:gd name="connsiteX46" fmla="*/ 1115402 w 1409229"/>
                  <a:gd name="connsiteY46" fmla="*/ 460506 h 1071563"/>
                  <a:gd name="connsiteX47" fmla="*/ 1123254 w 1409229"/>
                  <a:gd name="connsiteY47" fmla="*/ 472641 h 1071563"/>
                  <a:gd name="connsiteX48" fmla="*/ 1137528 w 1409229"/>
                  <a:gd name="connsiteY48" fmla="*/ 495484 h 1071563"/>
                  <a:gd name="connsiteX49" fmla="*/ 1159655 w 1409229"/>
                  <a:gd name="connsiteY49" fmla="*/ 531891 h 1071563"/>
                  <a:gd name="connsiteX50" fmla="*/ 1154658 w 1409229"/>
                  <a:gd name="connsiteY50" fmla="*/ 554020 h 1071563"/>
                  <a:gd name="connsiteX51" fmla="*/ 1153231 w 1409229"/>
                  <a:gd name="connsiteY51" fmla="*/ 554734 h 1071563"/>
                  <a:gd name="connsiteX52" fmla="*/ 1152517 w 1409229"/>
                  <a:gd name="connsiteY52" fmla="*/ 554734 h 1071563"/>
                  <a:gd name="connsiteX53" fmla="*/ 1151090 w 1409229"/>
                  <a:gd name="connsiteY53" fmla="*/ 555448 h 1071563"/>
                  <a:gd name="connsiteX54" fmla="*/ 1150376 w 1409229"/>
                  <a:gd name="connsiteY54" fmla="*/ 555448 h 1071563"/>
                  <a:gd name="connsiteX55" fmla="*/ 1147521 w 1409229"/>
                  <a:gd name="connsiteY55" fmla="*/ 556162 h 1071563"/>
                  <a:gd name="connsiteX56" fmla="*/ 1146807 w 1409229"/>
                  <a:gd name="connsiteY56" fmla="*/ 556162 h 1071563"/>
                  <a:gd name="connsiteX57" fmla="*/ 1146093 w 1409229"/>
                  <a:gd name="connsiteY57" fmla="*/ 556162 h 1071563"/>
                  <a:gd name="connsiteX58" fmla="*/ 1145380 w 1409229"/>
                  <a:gd name="connsiteY58" fmla="*/ 556162 h 1071563"/>
                  <a:gd name="connsiteX59" fmla="*/ 1143952 w 1409229"/>
                  <a:gd name="connsiteY59" fmla="*/ 556162 h 1071563"/>
                  <a:gd name="connsiteX60" fmla="*/ 1142525 w 1409229"/>
                  <a:gd name="connsiteY60" fmla="*/ 555448 h 1071563"/>
                  <a:gd name="connsiteX61" fmla="*/ 1140383 w 1409229"/>
                  <a:gd name="connsiteY61" fmla="*/ 554734 h 1071563"/>
                  <a:gd name="connsiteX62" fmla="*/ 1139670 w 1409229"/>
                  <a:gd name="connsiteY62" fmla="*/ 554734 h 1071563"/>
                  <a:gd name="connsiteX63" fmla="*/ 1138242 w 1409229"/>
                  <a:gd name="connsiteY63" fmla="*/ 554020 h 1071563"/>
                  <a:gd name="connsiteX64" fmla="*/ 1137528 w 1409229"/>
                  <a:gd name="connsiteY64" fmla="*/ 553306 h 1071563"/>
                  <a:gd name="connsiteX65" fmla="*/ 1136815 w 1409229"/>
                  <a:gd name="connsiteY65" fmla="*/ 552593 h 1071563"/>
                  <a:gd name="connsiteX66" fmla="*/ 1135387 w 1409229"/>
                  <a:gd name="connsiteY66" fmla="*/ 551879 h 1071563"/>
                  <a:gd name="connsiteX67" fmla="*/ 1134673 w 1409229"/>
                  <a:gd name="connsiteY67" fmla="*/ 550451 h 1071563"/>
                  <a:gd name="connsiteX68" fmla="*/ 1133960 w 1409229"/>
                  <a:gd name="connsiteY68" fmla="*/ 549737 h 1071563"/>
                  <a:gd name="connsiteX69" fmla="*/ 1133246 w 1409229"/>
                  <a:gd name="connsiteY69" fmla="*/ 549023 h 1071563"/>
                  <a:gd name="connsiteX70" fmla="*/ 1080429 w 1409229"/>
                  <a:gd name="connsiteY70" fmla="*/ 463361 h 1071563"/>
                  <a:gd name="connsiteX71" fmla="*/ 1069722 w 1409229"/>
                  <a:gd name="connsiteY71" fmla="*/ 446229 h 1071563"/>
                  <a:gd name="connsiteX72" fmla="*/ 988355 w 1409229"/>
                  <a:gd name="connsiteY72" fmla="*/ 497626 h 1071563"/>
                  <a:gd name="connsiteX73" fmla="*/ 1042600 w 1409229"/>
                  <a:gd name="connsiteY73" fmla="*/ 584716 h 1071563"/>
                  <a:gd name="connsiteX74" fmla="*/ 1037604 w 1409229"/>
                  <a:gd name="connsiteY74" fmla="*/ 606131 h 1071563"/>
                  <a:gd name="connsiteX75" fmla="*/ 1029039 w 1409229"/>
                  <a:gd name="connsiteY75" fmla="*/ 608987 h 1071563"/>
                  <a:gd name="connsiteX76" fmla="*/ 1015477 w 1409229"/>
                  <a:gd name="connsiteY76" fmla="*/ 601134 h 1071563"/>
                  <a:gd name="connsiteX77" fmla="*/ 981931 w 1409229"/>
                  <a:gd name="connsiteY77" fmla="*/ 547596 h 1071563"/>
                  <a:gd name="connsiteX78" fmla="*/ 941961 w 1409229"/>
                  <a:gd name="connsiteY78" fmla="*/ 481921 h 1071563"/>
                  <a:gd name="connsiteX79" fmla="*/ 860594 w 1409229"/>
                  <a:gd name="connsiteY79" fmla="*/ 533318 h 1071563"/>
                  <a:gd name="connsiteX80" fmla="*/ 924117 w 1409229"/>
                  <a:gd name="connsiteY80" fmla="*/ 636113 h 1071563"/>
                  <a:gd name="connsiteX81" fmla="*/ 927686 w 1409229"/>
                  <a:gd name="connsiteY81" fmla="*/ 642538 h 1071563"/>
                  <a:gd name="connsiteX82" fmla="*/ 922690 w 1409229"/>
                  <a:gd name="connsiteY82" fmla="*/ 663953 h 1071563"/>
                  <a:gd name="connsiteX83" fmla="*/ 914839 w 1409229"/>
                  <a:gd name="connsiteY83" fmla="*/ 666095 h 1071563"/>
                  <a:gd name="connsiteX84" fmla="*/ 901277 w 1409229"/>
                  <a:gd name="connsiteY84" fmla="*/ 658957 h 1071563"/>
                  <a:gd name="connsiteX85" fmla="*/ 825620 w 1409229"/>
                  <a:gd name="connsiteY85" fmla="*/ 536888 h 1071563"/>
                  <a:gd name="connsiteX86" fmla="*/ 812773 w 1409229"/>
                  <a:gd name="connsiteY86" fmla="*/ 516186 h 1071563"/>
                  <a:gd name="connsiteX87" fmla="*/ 795643 w 1409229"/>
                  <a:gd name="connsiteY87" fmla="*/ 488346 h 1071563"/>
                  <a:gd name="connsiteX88" fmla="*/ 793501 w 1409229"/>
                  <a:gd name="connsiteY88" fmla="*/ 485490 h 1071563"/>
                  <a:gd name="connsiteX89" fmla="*/ 719985 w 1409229"/>
                  <a:gd name="connsiteY89" fmla="*/ 366991 h 1071563"/>
                  <a:gd name="connsiteX90" fmla="*/ 690008 w 1409229"/>
                  <a:gd name="connsiteY90" fmla="*/ 345575 h 1071563"/>
                  <a:gd name="connsiteX91" fmla="*/ 682156 w 1409229"/>
                  <a:gd name="connsiteY91" fmla="*/ 344148 h 1071563"/>
                  <a:gd name="connsiteX92" fmla="*/ 680729 w 1409229"/>
                  <a:gd name="connsiteY92" fmla="*/ 344148 h 1071563"/>
                  <a:gd name="connsiteX93" fmla="*/ 679301 w 1409229"/>
                  <a:gd name="connsiteY93" fmla="*/ 344148 h 1071563"/>
                  <a:gd name="connsiteX94" fmla="*/ 654320 w 1409229"/>
                  <a:gd name="connsiteY94" fmla="*/ 351286 h 1071563"/>
                  <a:gd name="connsiteX95" fmla="*/ 632908 w 1409229"/>
                  <a:gd name="connsiteY95" fmla="*/ 381268 h 1071563"/>
                  <a:gd name="connsiteX96" fmla="*/ 638618 w 1409229"/>
                  <a:gd name="connsiteY96" fmla="*/ 417674 h 1071563"/>
                  <a:gd name="connsiteX97" fmla="*/ 712848 w 1409229"/>
                  <a:gd name="connsiteY97" fmla="*/ 537602 h 1071563"/>
                  <a:gd name="connsiteX98" fmla="*/ 714275 w 1409229"/>
                  <a:gd name="connsiteY98" fmla="*/ 540457 h 1071563"/>
                  <a:gd name="connsiteX99" fmla="*/ 731405 w 1409229"/>
                  <a:gd name="connsiteY99" fmla="*/ 567583 h 1071563"/>
                  <a:gd name="connsiteX100" fmla="*/ 870586 w 1409229"/>
                  <a:gd name="connsiteY100" fmla="*/ 791733 h 1071563"/>
                  <a:gd name="connsiteX101" fmla="*/ 871300 w 1409229"/>
                  <a:gd name="connsiteY101" fmla="*/ 793161 h 1071563"/>
                  <a:gd name="connsiteX102" fmla="*/ 880579 w 1409229"/>
                  <a:gd name="connsiteY102" fmla="*/ 807438 h 1071563"/>
                  <a:gd name="connsiteX103" fmla="*/ 887002 w 1409229"/>
                  <a:gd name="connsiteY103" fmla="*/ 818146 h 1071563"/>
                  <a:gd name="connsiteX104" fmla="*/ 888430 w 1409229"/>
                  <a:gd name="connsiteY104" fmla="*/ 821715 h 1071563"/>
                  <a:gd name="connsiteX105" fmla="*/ 889144 w 1409229"/>
                  <a:gd name="connsiteY105" fmla="*/ 823143 h 1071563"/>
                  <a:gd name="connsiteX106" fmla="*/ 889144 w 1409229"/>
                  <a:gd name="connsiteY106" fmla="*/ 824570 h 1071563"/>
                  <a:gd name="connsiteX107" fmla="*/ 885575 w 1409229"/>
                  <a:gd name="connsiteY107" fmla="*/ 836706 h 1071563"/>
                  <a:gd name="connsiteX108" fmla="*/ 884861 w 1409229"/>
                  <a:gd name="connsiteY108" fmla="*/ 838133 h 1071563"/>
                  <a:gd name="connsiteX109" fmla="*/ 883434 w 1409229"/>
                  <a:gd name="connsiteY109" fmla="*/ 839561 h 1071563"/>
                  <a:gd name="connsiteX110" fmla="*/ 874155 w 1409229"/>
                  <a:gd name="connsiteY110" fmla="*/ 842417 h 1071563"/>
                  <a:gd name="connsiteX111" fmla="*/ 869159 w 1409229"/>
                  <a:gd name="connsiteY111" fmla="*/ 841703 h 1071563"/>
                  <a:gd name="connsiteX112" fmla="*/ 867731 w 1409229"/>
                  <a:gd name="connsiteY112" fmla="*/ 840989 h 1071563"/>
                  <a:gd name="connsiteX113" fmla="*/ 828475 w 1409229"/>
                  <a:gd name="connsiteY113" fmla="*/ 824570 h 1071563"/>
                  <a:gd name="connsiteX114" fmla="*/ 825620 w 1409229"/>
                  <a:gd name="connsiteY114" fmla="*/ 823143 h 1071563"/>
                  <a:gd name="connsiteX115" fmla="*/ 822051 w 1409229"/>
                  <a:gd name="connsiteY115" fmla="*/ 821715 h 1071563"/>
                  <a:gd name="connsiteX116" fmla="*/ 788505 w 1409229"/>
                  <a:gd name="connsiteY116" fmla="*/ 807438 h 1071563"/>
                  <a:gd name="connsiteX117" fmla="*/ 767806 w 1409229"/>
                  <a:gd name="connsiteY117" fmla="*/ 798872 h 1071563"/>
                  <a:gd name="connsiteX118" fmla="*/ 754245 w 1409229"/>
                  <a:gd name="connsiteY118" fmla="*/ 793161 h 1071563"/>
                  <a:gd name="connsiteX119" fmla="*/ 751390 w 1409229"/>
                  <a:gd name="connsiteY119" fmla="*/ 791733 h 1071563"/>
                  <a:gd name="connsiteX120" fmla="*/ 749963 w 1409229"/>
                  <a:gd name="connsiteY120" fmla="*/ 791019 h 1071563"/>
                  <a:gd name="connsiteX121" fmla="*/ 731405 w 1409229"/>
                  <a:gd name="connsiteY121" fmla="*/ 787450 h 1071563"/>
                  <a:gd name="connsiteX122" fmla="*/ 717844 w 1409229"/>
                  <a:gd name="connsiteY122" fmla="*/ 789591 h 1071563"/>
                  <a:gd name="connsiteX123" fmla="*/ 712134 w 1409229"/>
                  <a:gd name="connsiteY123" fmla="*/ 791733 h 1071563"/>
                  <a:gd name="connsiteX124" fmla="*/ 709279 w 1409229"/>
                  <a:gd name="connsiteY124" fmla="*/ 793161 h 1071563"/>
                  <a:gd name="connsiteX125" fmla="*/ 692863 w 1409229"/>
                  <a:gd name="connsiteY125" fmla="*/ 807438 h 1071563"/>
                  <a:gd name="connsiteX126" fmla="*/ 690008 w 1409229"/>
                  <a:gd name="connsiteY126" fmla="*/ 813149 h 1071563"/>
                  <a:gd name="connsiteX127" fmla="*/ 686439 w 1409229"/>
                  <a:gd name="connsiteY127" fmla="*/ 821715 h 1071563"/>
                  <a:gd name="connsiteX128" fmla="*/ 685725 w 1409229"/>
                  <a:gd name="connsiteY128" fmla="*/ 823143 h 1071563"/>
                  <a:gd name="connsiteX129" fmla="*/ 685011 w 1409229"/>
                  <a:gd name="connsiteY129" fmla="*/ 824570 h 1071563"/>
                  <a:gd name="connsiteX130" fmla="*/ 690008 w 1409229"/>
                  <a:gd name="connsiteY130" fmla="*/ 855980 h 1071563"/>
                  <a:gd name="connsiteX131" fmla="*/ 708565 w 1409229"/>
                  <a:gd name="connsiteY131" fmla="*/ 875254 h 1071563"/>
                  <a:gd name="connsiteX132" fmla="*/ 998347 w 1409229"/>
                  <a:gd name="connsiteY132" fmla="*/ 1040868 h 1071563"/>
                  <a:gd name="connsiteX133" fmla="*/ 996920 w 1409229"/>
                  <a:gd name="connsiteY133" fmla="*/ 1041581 h 1071563"/>
                  <a:gd name="connsiteX134" fmla="*/ 996206 w 1409229"/>
                  <a:gd name="connsiteY134" fmla="*/ 1043009 h 1071563"/>
                  <a:gd name="connsiteX135" fmla="*/ 988355 w 1409229"/>
                  <a:gd name="connsiteY135" fmla="*/ 1067280 h 1071563"/>
                  <a:gd name="connsiteX136" fmla="*/ 988355 w 1409229"/>
                  <a:gd name="connsiteY136" fmla="*/ 1071563 h 1071563"/>
                  <a:gd name="connsiteX137" fmla="*/ 692863 w 1409229"/>
                  <a:gd name="connsiteY137" fmla="*/ 902380 h 1071563"/>
                  <a:gd name="connsiteX138" fmla="*/ 656461 w 1409229"/>
                  <a:gd name="connsiteY138" fmla="*/ 855980 h 1071563"/>
                  <a:gd name="connsiteX139" fmla="*/ 653606 w 1409229"/>
                  <a:gd name="connsiteY139" fmla="*/ 824570 h 1071563"/>
                  <a:gd name="connsiteX140" fmla="*/ 654320 w 1409229"/>
                  <a:gd name="connsiteY140" fmla="*/ 823143 h 1071563"/>
                  <a:gd name="connsiteX141" fmla="*/ 654320 w 1409229"/>
                  <a:gd name="connsiteY141" fmla="*/ 821715 h 1071563"/>
                  <a:gd name="connsiteX142" fmla="*/ 657889 w 1409229"/>
                  <a:gd name="connsiteY142" fmla="*/ 807438 h 1071563"/>
                  <a:gd name="connsiteX143" fmla="*/ 661458 w 1409229"/>
                  <a:gd name="connsiteY143" fmla="*/ 798872 h 1071563"/>
                  <a:gd name="connsiteX144" fmla="*/ 665026 w 1409229"/>
                  <a:gd name="connsiteY144" fmla="*/ 793161 h 1071563"/>
                  <a:gd name="connsiteX145" fmla="*/ 665740 w 1409229"/>
                  <a:gd name="connsiteY145" fmla="*/ 791733 h 1071563"/>
                  <a:gd name="connsiteX146" fmla="*/ 673591 w 1409229"/>
                  <a:gd name="connsiteY146" fmla="*/ 781025 h 1071563"/>
                  <a:gd name="connsiteX147" fmla="*/ 732119 w 1409229"/>
                  <a:gd name="connsiteY147" fmla="*/ 756040 h 1071563"/>
                  <a:gd name="connsiteX148" fmla="*/ 762096 w 1409229"/>
                  <a:gd name="connsiteY148" fmla="*/ 762465 h 1071563"/>
                  <a:gd name="connsiteX149" fmla="*/ 832044 w 1409229"/>
                  <a:gd name="connsiteY149" fmla="*/ 791733 h 1071563"/>
                  <a:gd name="connsiteX150" fmla="*/ 834185 w 1409229"/>
                  <a:gd name="connsiteY150" fmla="*/ 793161 h 1071563"/>
                  <a:gd name="connsiteX151" fmla="*/ 833471 w 1409229"/>
                  <a:gd name="connsiteY151" fmla="*/ 791733 h 1071563"/>
                  <a:gd name="connsiteX152" fmla="*/ 810631 w 1409229"/>
                  <a:gd name="connsiteY152" fmla="*/ 755327 h 1071563"/>
                  <a:gd name="connsiteX153" fmla="*/ 695718 w 1409229"/>
                  <a:gd name="connsiteY153" fmla="*/ 569725 h 1071563"/>
                  <a:gd name="connsiteX154" fmla="*/ 681443 w 1409229"/>
                  <a:gd name="connsiteY154" fmla="*/ 547596 h 1071563"/>
                  <a:gd name="connsiteX155" fmla="*/ 676446 w 1409229"/>
                  <a:gd name="connsiteY155" fmla="*/ 539029 h 1071563"/>
                  <a:gd name="connsiteX156" fmla="*/ 612209 w 1409229"/>
                  <a:gd name="connsiteY156" fmla="*/ 434093 h 1071563"/>
                  <a:gd name="connsiteX157" fmla="*/ 600075 w 1409229"/>
                  <a:gd name="connsiteY157" fmla="*/ 393403 h 1071563"/>
                  <a:gd name="connsiteX158" fmla="*/ 602216 w 1409229"/>
                  <a:gd name="connsiteY158" fmla="*/ 374129 h 1071563"/>
                  <a:gd name="connsiteX159" fmla="*/ 605785 w 1409229"/>
                  <a:gd name="connsiteY159" fmla="*/ 361280 h 1071563"/>
                  <a:gd name="connsiteX160" fmla="*/ 637190 w 1409229"/>
                  <a:gd name="connsiteY160" fmla="*/ 324874 h 1071563"/>
                  <a:gd name="connsiteX161" fmla="*/ 679301 w 1409229"/>
                  <a:gd name="connsiteY161" fmla="*/ 312738 h 1071563"/>
                  <a:gd name="connsiteX162" fmla="*/ 15726 w 1409229"/>
                  <a:gd name="connsiteY162" fmla="*/ 0 h 1071563"/>
                  <a:gd name="connsiteX163" fmla="*/ 1184425 w 1409229"/>
                  <a:gd name="connsiteY163" fmla="*/ 0 h 1071563"/>
                  <a:gd name="connsiteX164" fmla="*/ 1200150 w 1409229"/>
                  <a:gd name="connsiteY164" fmla="*/ 15703 h 1071563"/>
                  <a:gd name="connsiteX165" fmla="*/ 1200150 w 1409229"/>
                  <a:gd name="connsiteY165" fmla="*/ 348325 h 1071563"/>
                  <a:gd name="connsiteX166" fmla="*/ 1197291 w 1409229"/>
                  <a:gd name="connsiteY166" fmla="*/ 347611 h 1071563"/>
                  <a:gd name="connsiteX167" fmla="*/ 1168699 w 1409229"/>
                  <a:gd name="connsiteY167" fmla="*/ 354749 h 1071563"/>
                  <a:gd name="connsiteX168" fmla="*/ 1168699 w 1409229"/>
                  <a:gd name="connsiteY168" fmla="*/ 31406 h 1071563"/>
                  <a:gd name="connsiteX169" fmla="*/ 31451 w 1409229"/>
                  <a:gd name="connsiteY169" fmla="*/ 31406 h 1071563"/>
                  <a:gd name="connsiteX170" fmla="*/ 31451 w 1409229"/>
                  <a:gd name="connsiteY170" fmla="*/ 825844 h 1071563"/>
                  <a:gd name="connsiteX171" fmla="*/ 621162 w 1409229"/>
                  <a:gd name="connsiteY171" fmla="*/ 825844 h 1071563"/>
                  <a:gd name="connsiteX172" fmla="*/ 622591 w 1409229"/>
                  <a:gd name="connsiteY172" fmla="*/ 857250 h 1071563"/>
                  <a:gd name="connsiteX173" fmla="*/ 15726 w 1409229"/>
                  <a:gd name="connsiteY173" fmla="*/ 857250 h 1071563"/>
                  <a:gd name="connsiteX174" fmla="*/ 0 w 1409229"/>
                  <a:gd name="connsiteY174" fmla="*/ 841547 h 1071563"/>
                  <a:gd name="connsiteX175" fmla="*/ 0 w 1409229"/>
                  <a:gd name="connsiteY175" fmla="*/ 15703 h 1071563"/>
                  <a:gd name="connsiteX176" fmla="*/ 15726 w 1409229"/>
                  <a:gd name="connsiteY176" fmla="*/ 0 h 107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1409229" h="1071563">
                    <a:moveTo>
                      <a:pt x="679301" y="312738"/>
                    </a:moveTo>
                    <a:cubicBezTo>
                      <a:pt x="685011" y="312738"/>
                      <a:pt x="691435" y="313452"/>
                      <a:pt x="697145" y="314880"/>
                    </a:cubicBezTo>
                    <a:cubicBezTo>
                      <a:pt x="707138" y="317735"/>
                      <a:pt x="717130" y="322018"/>
                      <a:pt x="725695" y="327729"/>
                    </a:cubicBezTo>
                    <a:cubicBezTo>
                      <a:pt x="733546" y="334154"/>
                      <a:pt x="741398" y="341292"/>
                      <a:pt x="747108" y="350572"/>
                    </a:cubicBezTo>
                    <a:cubicBezTo>
                      <a:pt x="747108" y="350572"/>
                      <a:pt x="747108" y="350572"/>
                      <a:pt x="810631" y="453367"/>
                    </a:cubicBezTo>
                    <a:cubicBezTo>
                      <a:pt x="810631" y="453367"/>
                      <a:pt x="810631" y="453367"/>
                      <a:pt x="816341" y="461933"/>
                    </a:cubicBezTo>
                    <a:cubicBezTo>
                      <a:pt x="816341" y="461933"/>
                      <a:pt x="816341" y="461933"/>
                      <a:pt x="829903" y="484063"/>
                    </a:cubicBezTo>
                    <a:cubicBezTo>
                      <a:pt x="829903" y="484063"/>
                      <a:pt x="829903" y="484777"/>
                      <a:pt x="838468" y="498340"/>
                    </a:cubicBezTo>
                    <a:cubicBezTo>
                      <a:pt x="839895" y="500481"/>
                      <a:pt x="841323" y="503337"/>
                      <a:pt x="843464" y="506906"/>
                    </a:cubicBezTo>
                    <a:cubicBezTo>
                      <a:pt x="843464" y="506906"/>
                      <a:pt x="843464" y="506906"/>
                      <a:pt x="911270" y="464075"/>
                    </a:cubicBezTo>
                    <a:cubicBezTo>
                      <a:pt x="916266" y="461219"/>
                      <a:pt x="920549" y="458364"/>
                      <a:pt x="926259" y="454795"/>
                    </a:cubicBezTo>
                    <a:cubicBezTo>
                      <a:pt x="931255" y="451225"/>
                      <a:pt x="936965" y="449798"/>
                      <a:pt x="941961" y="449798"/>
                    </a:cubicBezTo>
                    <a:cubicBezTo>
                      <a:pt x="952667" y="449798"/>
                      <a:pt x="961946" y="454795"/>
                      <a:pt x="967656" y="464075"/>
                    </a:cubicBezTo>
                    <a:cubicBezTo>
                      <a:pt x="967656" y="464075"/>
                      <a:pt x="967656" y="464075"/>
                      <a:pt x="971939" y="470499"/>
                    </a:cubicBezTo>
                    <a:cubicBezTo>
                      <a:pt x="971939" y="470499"/>
                      <a:pt x="971939" y="470499"/>
                      <a:pt x="1054734" y="419102"/>
                    </a:cubicBezTo>
                    <a:cubicBezTo>
                      <a:pt x="1059730" y="416247"/>
                      <a:pt x="1064726" y="414819"/>
                      <a:pt x="1070436" y="414819"/>
                    </a:cubicBezTo>
                    <a:cubicBezTo>
                      <a:pt x="1080429" y="414819"/>
                      <a:pt x="1090421" y="419816"/>
                      <a:pt x="1096131" y="429096"/>
                    </a:cubicBezTo>
                    <a:cubicBezTo>
                      <a:pt x="1096131" y="429096"/>
                      <a:pt x="1096131" y="429096"/>
                      <a:pt x="1098986" y="433379"/>
                    </a:cubicBezTo>
                    <a:cubicBezTo>
                      <a:pt x="1098986" y="433379"/>
                      <a:pt x="1098986" y="433379"/>
                      <a:pt x="1137528" y="409822"/>
                    </a:cubicBezTo>
                    <a:cubicBezTo>
                      <a:pt x="1145380" y="404825"/>
                      <a:pt x="1156086" y="398400"/>
                      <a:pt x="1168933" y="390548"/>
                    </a:cubicBezTo>
                    <a:cubicBezTo>
                      <a:pt x="1172502" y="387693"/>
                      <a:pt x="1176785" y="384837"/>
                      <a:pt x="1181781" y="381982"/>
                    </a:cubicBezTo>
                    <a:cubicBezTo>
                      <a:pt x="1186777" y="379126"/>
                      <a:pt x="1191773" y="377699"/>
                      <a:pt x="1197483" y="377699"/>
                    </a:cubicBezTo>
                    <a:cubicBezTo>
                      <a:pt x="1198197" y="377699"/>
                      <a:pt x="1198911" y="378413"/>
                      <a:pt x="1200338" y="378413"/>
                    </a:cubicBezTo>
                    <a:cubicBezTo>
                      <a:pt x="1208903" y="379126"/>
                      <a:pt x="1217468" y="384123"/>
                      <a:pt x="1223178" y="391976"/>
                    </a:cubicBezTo>
                    <a:cubicBezTo>
                      <a:pt x="1223178" y="391976"/>
                      <a:pt x="1223178" y="391976"/>
                      <a:pt x="1229602" y="401970"/>
                    </a:cubicBezTo>
                    <a:cubicBezTo>
                      <a:pt x="1229602" y="401970"/>
                      <a:pt x="1229602" y="401970"/>
                      <a:pt x="1245305" y="426954"/>
                    </a:cubicBezTo>
                    <a:cubicBezTo>
                      <a:pt x="1245305" y="426954"/>
                      <a:pt x="1245305" y="426954"/>
                      <a:pt x="1259580" y="450512"/>
                    </a:cubicBezTo>
                    <a:cubicBezTo>
                      <a:pt x="1259580" y="450512"/>
                      <a:pt x="1259580" y="450512"/>
                      <a:pt x="1261007" y="452653"/>
                    </a:cubicBezTo>
                    <a:cubicBezTo>
                      <a:pt x="1261007" y="452653"/>
                      <a:pt x="1261007" y="452653"/>
                      <a:pt x="1293840" y="506192"/>
                    </a:cubicBezTo>
                    <a:cubicBezTo>
                      <a:pt x="1293840" y="506192"/>
                      <a:pt x="1293840" y="506192"/>
                      <a:pt x="1367356" y="624692"/>
                    </a:cubicBezTo>
                    <a:cubicBezTo>
                      <a:pt x="1401616" y="678944"/>
                      <a:pt x="1414463" y="739622"/>
                      <a:pt x="1407326" y="809579"/>
                    </a:cubicBezTo>
                    <a:cubicBezTo>
                      <a:pt x="1403757" y="807438"/>
                      <a:pt x="1400188" y="806010"/>
                      <a:pt x="1396619" y="805296"/>
                    </a:cubicBezTo>
                    <a:cubicBezTo>
                      <a:pt x="1393051" y="804582"/>
                      <a:pt x="1389482" y="803869"/>
                      <a:pt x="1385913" y="803869"/>
                    </a:cubicBezTo>
                    <a:cubicBezTo>
                      <a:pt x="1383772" y="803869"/>
                      <a:pt x="1380917" y="803869"/>
                      <a:pt x="1378776" y="804582"/>
                    </a:cubicBezTo>
                    <a:cubicBezTo>
                      <a:pt x="1378776" y="804582"/>
                      <a:pt x="1378062" y="804582"/>
                      <a:pt x="1377348" y="804582"/>
                    </a:cubicBezTo>
                    <a:cubicBezTo>
                      <a:pt x="1377348" y="805296"/>
                      <a:pt x="1376635" y="805296"/>
                      <a:pt x="1375921" y="805296"/>
                    </a:cubicBezTo>
                    <a:cubicBezTo>
                      <a:pt x="1385199" y="712495"/>
                      <a:pt x="1352367" y="659670"/>
                      <a:pt x="1340947" y="641110"/>
                    </a:cubicBezTo>
                    <a:cubicBezTo>
                      <a:pt x="1340947" y="641110"/>
                      <a:pt x="1340947" y="641110"/>
                      <a:pt x="1293840" y="565442"/>
                    </a:cubicBezTo>
                    <a:cubicBezTo>
                      <a:pt x="1293840" y="565442"/>
                      <a:pt x="1293840" y="565442"/>
                      <a:pt x="1261007" y="512617"/>
                    </a:cubicBezTo>
                    <a:cubicBezTo>
                      <a:pt x="1261007" y="512617"/>
                      <a:pt x="1261007" y="512617"/>
                      <a:pt x="1259580" y="510475"/>
                    </a:cubicBezTo>
                    <a:cubicBezTo>
                      <a:pt x="1259580" y="510475"/>
                      <a:pt x="1259580" y="510475"/>
                      <a:pt x="1245305" y="486918"/>
                    </a:cubicBezTo>
                    <a:cubicBezTo>
                      <a:pt x="1245305" y="486918"/>
                      <a:pt x="1245305" y="486918"/>
                      <a:pt x="1229602" y="461219"/>
                    </a:cubicBezTo>
                    <a:cubicBezTo>
                      <a:pt x="1229602" y="461219"/>
                      <a:pt x="1229602" y="461219"/>
                      <a:pt x="1200338" y="414819"/>
                    </a:cubicBezTo>
                    <a:cubicBezTo>
                      <a:pt x="1198911" y="413391"/>
                      <a:pt x="1197483" y="411250"/>
                      <a:pt x="1196770" y="409108"/>
                    </a:cubicBezTo>
                    <a:cubicBezTo>
                      <a:pt x="1196770" y="409108"/>
                      <a:pt x="1196770" y="409108"/>
                      <a:pt x="1168933" y="426954"/>
                    </a:cubicBezTo>
                    <a:cubicBezTo>
                      <a:pt x="1160368" y="431951"/>
                      <a:pt x="1150376" y="438376"/>
                      <a:pt x="1137528" y="446942"/>
                    </a:cubicBezTo>
                    <a:cubicBezTo>
                      <a:pt x="1130391" y="451225"/>
                      <a:pt x="1123254" y="455509"/>
                      <a:pt x="1115402" y="460506"/>
                    </a:cubicBezTo>
                    <a:cubicBezTo>
                      <a:pt x="1115402" y="460506"/>
                      <a:pt x="1115402" y="460506"/>
                      <a:pt x="1123254" y="472641"/>
                    </a:cubicBezTo>
                    <a:cubicBezTo>
                      <a:pt x="1123254" y="472641"/>
                      <a:pt x="1123254" y="473355"/>
                      <a:pt x="1137528" y="495484"/>
                    </a:cubicBezTo>
                    <a:cubicBezTo>
                      <a:pt x="1142525" y="504051"/>
                      <a:pt x="1149662" y="515472"/>
                      <a:pt x="1159655" y="531891"/>
                    </a:cubicBezTo>
                    <a:cubicBezTo>
                      <a:pt x="1164651" y="539743"/>
                      <a:pt x="1161796" y="549023"/>
                      <a:pt x="1154658" y="554020"/>
                    </a:cubicBezTo>
                    <a:cubicBezTo>
                      <a:pt x="1154658" y="554020"/>
                      <a:pt x="1153945" y="554020"/>
                      <a:pt x="1153231" y="554734"/>
                    </a:cubicBezTo>
                    <a:cubicBezTo>
                      <a:pt x="1153231" y="554734"/>
                      <a:pt x="1153231" y="554734"/>
                      <a:pt x="1152517" y="554734"/>
                    </a:cubicBezTo>
                    <a:cubicBezTo>
                      <a:pt x="1151803" y="555448"/>
                      <a:pt x="1151803" y="555448"/>
                      <a:pt x="1151090" y="555448"/>
                    </a:cubicBezTo>
                    <a:cubicBezTo>
                      <a:pt x="1150376" y="555448"/>
                      <a:pt x="1150376" y="555448"/>
                      <a:pt x="1150376" y="555448"/>
                    </a:cubicBezTo>
                    <a:cubicBezTo>
                      <a:pt x="1148948" y="556162"/>
                      <a:pt x="1148235" y="556162"/>
                      <a:pt x="1147521" y="556162"/>
                    </a:cubicBezTo>
                    <a:cubicBezTo>
                      <a:pt x="1147521" y="556162"/>
                      <a:pt x="1147521" y="556162"/>
                      <a:pt x="1146807" y="556162"/>
                    </a:cubicBezTo>
                    <a:cubicBezTo>
                      <a:pt x="1146093" y="556162"/>
                      <a:pt x="1146093" y="556162"/>
                      <a:pt x="1146093" y="556162"/>
                    </a:cubicBezTo>
                    <a:cubicBezTo>
                      <a:pt x="1146093" y="556162"/>
                      <a:pt x="1146093" y="556162"/>
                      <a:pt x="1145380" y="556162"/>
                    </a:cubicBezTo>
                    <a:cubicBezTo>
                      <a:pt x="1144666" y="556162"/>
                      <a:pt x="1143952" y="556162"/>
                      <a:pt x="1143952" y="556162"/>
                    </a:cubicBezTo>
                    <a:cubicBezTo>
                      <a:pt x="1143238" y="555448"/>
                      <a:pt x="1142525" y="555448"/>
                      <a:pt x="1142525" y="555448"/>
                    </a:cubicBezTo>
                    <a:cubicBezTo>
                      <a:pt x="1141811" y="555448"/>
                      <a:pt x="1141097" y="555448"/>
                      <a:pt x="1140383" y="554734"/>
                    </a:cubicBezTo>
                    <a:cubicBezTo>
                      <a:pt x="1140383" y="554734"/>
                      <a:pt x="1140383" y="554734"/>
                      <a:pt x="1139670" y="554734"/>
                    </a:cubicBezTo>
                    <a:cubicBezTo>
                      <a:pt x="1138956" y="554020"/>
                      <a:pt x="1138956" y="554020"/>
                      <a:pt x="1138242" y="554020"/>
                    </a:cubicBezTo>
                    <a:cubicBezTo>
                      <a:pt x="1137528" y="553306"/>
                      <a:pt x="1137528" y="553306"/>
                      <a:pt x="1137528" y="553306"/>
                    </a:cubicBezTo>
                    <a:cubicBezTo>
                      <a:pt x="1136815" y="552593"/>
                      <a:pt x="1136815" y="552593"/>
                      <a:pt x="1136815" y="552593"/>
                    </a:cubicBezTo>
                    <a:cubicBezTo>
                      <a:pt x="1136101" y="552593"/>
                      <a:pt x="1136101" y="551879"/>
                      <a:pt x="1135387" y="551879"/>
                    </a:cubicBezTo>
                    <a:cubicBezTo>
                      <a:pt x="1135387" y="551165"/>
                      <a:pt x="1134673" y="551165"/>
                      <a:pt x="1134673" y="550451"/>
                    </a:cubicBezTo>
                    <a:cubicBezTo>
                      <a:pt x="1133960" y="550451"/>
                      <a:pt x="1133960" y="549737"/>
                      <a:pt x="1133960" y="549737"/>
                    </a:cubicBezTo>
                    <a:cubicBezTo>
                      <a:pt x="1133246" y="549023"/>
                      <a:pt x="1133246" y="549023"/>
                      <a:pt x="1133246" y="549023"/>
                    </a:cubicBezTo>
                    <a:cubicBezTo>
                      <a:pt x="1133246" y="549023"/>
                      <a:pt x="1133246" y="549023"/>
                      <a:pt x="1080429" y="463361"/>
                    </a:cubicBezTo>
                    <a:cubicBezTo>
                      <a:pt x="1080429" y="463361"/>
                      <a:pt x="1080429" y="463361"/>
                      <a:pt x="1069722" y="446229"/>
                    </a:cubicBezTo>
                    <a:cubicBezTo>
                      <a:pt x="1069722" y="446229"/>
                      <a:pt x="1069722" y="446229"/>
                      <a:pt x="988355" y="497626"/>
                    </a:cubicBezTo>
                    <a:cubicBezTo>
                      <a:pt x="988355" y="497626"/>
                      <a:pt x="988355" y="497626"/>
                      <a:pt x="1042600" y="584716"/>
                    </a:cubicBezTo>
                    <a:cubicBezTo>
                      <a:pt x="1046882" y="591854"/>
                      <a:pt x="1044741" y="601848"/>
                      <a:pt x="1037604" y="606131"/>
                    </a:cubicBezTo>
                    <a:cubicBezTo>
                      <a:pt x="1034749" y="608273"/>
                      <a:pt x="1031894" y="608987"/>
                      <a:pt x="1029039" y="608987"/>
                    </a:cubicBezTo>
                    <a:cubicBezTo>
                      <a:pt x="1024042" y="608987"/>
                      <a:pt x="1018332" y="606131"/>
                      <a:pt x="1015477" y="601134"/>
                    </a:cubicBezTo>
                    <a:cubicBezTo>
                      <a:pt x="1015477" y="601134"/>
                      <a:pt x="1015477" y="601134"/>
                      <a:pt x="981931" y="547596"/>
                    </a:cubicBezTo>
                    <a:cubicBezTo>
                      <a:pt x="981931" y="547596"/>
                      <a:pt x="981931" y="547596"/>
                      <a:pt x="941961" y="481921"/>
                    </a:cubicBezTo>
                    <a:cubicBezTo>
                      <a:pt x="941961" y="481921"/>
                      <a:pt x="941961" y="481921"/>
                      <a:pt x="860594" y="533318"/>
                    </a:cubicBezTo>
                    <a:cubicBezTo>
                      <a:pt x="860594" y="533318"/>
                      <a:pt x="860594" y="533318"/>
                      <a:pt x="924117" y="636113"/>
                    </a:cubicBezTo>
                    <a:cubicBezTo>
                      <a:pt x="924117" y="636113"/>
                      <a:pt x="924117" y="636113"/>
                      <a:pt x="927686" y="642538"/>
                    </a:cubicBezTo>
                    <a:cubicBezTo>
                      <a:pt x="932682" y="649676"/>
                      <a:pt x="930541" y="659670"/>
                      <a:pt x="922690" y="663953"/>
                    </a:cubicBezTo>
                    <a:cubicBezTo>
                      <a:pt x="920549" y="665381"/>
                      <a:pt x="917694" y="666095"/>
                      <a:pt x="914839" y="666095"/>
                    </a:cubicBezTo>
                    <a:cubicBezTo>
                      <a:pt x="909129" y="666095"/>
                      <a:pt x="904132" y="663953"/>
                      <a:pt x="901277" y="658957"/>
                    </a:cubicBezTo>
                    <a:cubicBezTo>
                      <a:pt x="901277" y="658957"/>
                      <a:pt x="901277" y="658957"/>
                      <a:pt x="825620" y="536888"/>
                    </a:cubicBezTo>
                    <a:cubicBezTo>
                      <a:pt x="825620" y="536888"/>
                      <a:pt x="825620" y="536888"/>
                      <a:pt x="812773" y="516186"/>
                    </a:cubicBezTo>
                    <a:cubicBezTo>
                      <a:pt x="812773" y="516186"/>
                      <a:pt x="812773" y="516186"/>
                      <a:pt x="795643" y="488346"/>
                    </a:cubicBezTo>
                    <a:cubicBezTo>
                      <a:pt x="795643" y="488346"/>
                      <a:pt x="795643" y="488346"/>
                      <a:pt x="793501" y="485490"/>
                    </a:cubicBezTo>
                    <a:cubicBezTo>
                      <a:pt x="793501" y="485490"/>
                      <a:pt x="793501" y="485490"/>
                      <a:pt x="719985" y="366991"/>
                    </a:cubicBezTo>
                    <a:cubicBezTo>
                      <a:pt x="713561" y="356283"/>
                      <a:pt x="702855" y="348431"/>
                      <a:pt x="690008" y="345575"/>
                    </a:cubicBezTo>
                    <a:cubicBezTo>
                      <a:pt x="687153" y="344861"/>
                      <a:pt x="685011" y="344861"/>
                      <a:pt x="682156" y="344148"/>
                    </a:cubicBezTo>
                    <a:cubicBezTo>
                      <a:pt x="681443" y="344148"/>
                      <a:pt x="680729" y="344148"/>
                      <a:pt x="680729" y="344148"/>
                    </a:cubicBezTo>
                    <a:cubicBezTo>
                      <a:pt x="680015" y="344148"/>
                      <a:pt x="680015" y="344148"/>
                      <a:pt x="679301" y="344148"/>
                    </a:cubicBezTo>
                    <a:cubicBezTo>
                      <a:pt x="670736" y="344148"/>
                      <a:pt x="661458" y="347003"/>
                      <a:pt x="654320" y="351286"/>
                    </a:cubicBezTo>
                    <a:cubicBezTo>
                      <a:pt x="642900" y="358425"/>
                      <a:pt x="635763" y="369132"/>
                      <a:pt x="632908" y="381268"/>
                    </a:cubicBezTo>
                    <a:cubicBezTo>
                      <a:pt x="629339" y="394117"/>
                      <a:pt x="631480" y="406967"/>
                      <a:pt x="638618" y="417674"/>
                    </a:cubicBezTo>
                    <a:cubicBezTo>
                      <a:pt x="638618" y="417674"/>
                      <a:pt x="638618" y="417674"/>
                      <a:pt x="712848" y="537602"/>
                    </a:cubicBezTo>
                    <a:cubicBezTo>
                      <a:pt x="712848" y="537602"/>
                      <a:pt x="712848" y="537602"/>
                      <a:pt x="714275" y="540457"/>
                    </a:cubicBezTo>
                    <a:cubicBezTo>
                      <a:pt x="714275" y="540457"/>
                      <a:pt x="714275" y="540457"/>
                      <a:pt x="731405" y="567583"/>
                    </a:cubicBezTo>
                    <a:cubicBezTo>
                      <a:pt x="731405" y="567583"/>
                      <a:pt x="731405" y="567583"/>
                      <a:pt x="870586" y="791733"/>
                    </a:cubicBezTo>
                    <a:cubicBezTo>
                      <a:pt x="870586" y="791733"/>
                      <a:pt x="870586" y="791733"/>
                      <a:pt x="871300" y="793161"/>
                    </a:cubicBezTo>
                    <a:cubicBezTo>
                      <a:pt x="872014" y="794588"/>
                      <a:pt x="874869" y="798158"/>
                      <a:pt x="880579" y="807438"/>
                    </a:cubicBezTo>
                    <a:cubicBezTo>
                      <a:pt x="880579" y="807438"/>
                      <a:pt x="880579" y="807438"/>
                      <a:pt x="887002" y="818146"/>
                    </a:cubicBezTo>
                    <a:cubicBezTo>
                      <a:pt x="887716" y="819573"/>
                      <a:pt x="888430" y="820287"/>
                      <a:pt x="888430" y="821715"/>
                    </a:cubicBezTo>
                    <a:cubicBezTo>
                      <a:pt x="889144" y="822429"/>
                      <a:pt x="889144" y="822429"/>
                      <a:pt x="889144" y="823143"/>
                    </a:cubicBezTo>
                    <a:cubicBezTo>
                      <a:pt x="889144" y="823143"/>
                      <a:pt x="889144" y="823856"/>
                      <a:pt x="889144" y="824570"/>
                    </a:cubicBezTo>
                    <a:cubicBezTo>
                      <a:pt x="889857" y="828853"/>
                      <a:pt x="888430" y="833136"/>
                      <a:pt x="885575" y="836706"/>
                    </a:cubicBezTo>
                    <a:cubicBezTo>
                      <a:pt x="885575" y="837420"/>
                      <a:pt x="884861" y="837420"/>
                      <a:pt x="884861" y="838133"/>
                    </a:cubicBezTo>
                    <a:cubicBezTo>
                      <a:pt x="884147" y="838847"/>
                      <a:pt x="883434" y="838847"/>
                      <a:pt x="883434" y="839561"/>
                    </a:cubicBezTo>
                    <a:cubicBezTo>
                      <a:pt x="880579" y="840989"/>
                      <a:pt x="877010" y="842417"/>
                      <a:pt x="874155" y="842417"/>
                    </a:cubicBezTo>
                    <a:cubicBezTo>
                      <a:pt x="872014" y="842417"/>
                      <a:pt x="870586" y="842417"/>
                      <a:pt x="869159" y="841703"/>
                    </a:cubicBezTo>
                    <a:cubicBezTo>
                      <a:pt x="868445" y="841703"/>
                      <a:pt x="868445" y="840989"/>
                      <a:pt x="867731" y="840989"/>
                    </a:cubicBezTo>
                    <a:cubicBezTo>
                      <a:pt x="867731" y="840989"/>
                      <a:pt x="867731" y="840989"/>
                      <a:pt x="828475" y="824570"/>
                    </a:cubicBezTo>
                    <a:cubicBezTo>
                      <a:pt x="827761" y="823856"/>
                      <a:pt x="826334" y="823143"/>
                      <a:pt x="825620" y="823143"/>
                    </a:cubicBezTo>
                    <a:cubicBezTo>
                      <a:pt x="825620" y="823143"/>
                      <a:pt x="825620" y="823143"/>
                      <a:pt x="822051" y="821715"/>
                    </a:cubicBezTo>
                    <a:cubicBezTo>
                      <a:pt x="822051" y="821715"/>
                      <a:pt x="822051" y="821715"/>
                      <a:pt x="788505" y="807438"/>
                    </a:cubicBezTo>
                    <a:cubicBezTo>
                      <a:pt x="788505" y="807438"/>
                      <a:pt x="788505" y="807438"/>
                      <a:pt x="767806" y="798872"/>
                    </a:cubicBezTo>
                    <a:cubicBezTo>
                      <a:pt x="764238" y="797444"/>
                      <a:pt x="759955" y="795302"/>
                      <a:pt x="754245" y="793161"/>
                    </a:cubicBezTo>
                    <a:cubicBezTo>
                      <a:pt x="753531" y="792447"/>
                      <a:pt x="752104" y="791733"/>
                      <a:pt x="751390" y="791733"/>
                    </a:cubicBezTo>
                    <a:cubicBezTo>
                      <a:pt x="751390" y="791733"/>
                      <a:pt x="751390" y="791733"/>
                      <a:pt x="749963" y="791019"/>
                    </a:cubicBezTo>
                    <a:cubicBezTo>
                      <a:pt x="744253" y="788878"/>
                      <a:pt x="737829" y="787450"/>
                      <a:pt x="731405" y="787450"/>
                    </a:cubicBezTo>
                    <a:cubicBezTo>
                      <a:pt x="727123" y="787450"/>
                      <a:pt x="722126" y="788164"/>
                      <a:pt x="717844" y="789591"/>
                    </a:cubicBezTo>
                    <a:cubicBezTo>
                      <a:pt x="715703" y="789591"/>
                      <a:pt x="713561" y="790305"/>
                      <a:pt x="712134" y="791733"/>
                    </a:cubicBezTo>
                    <a:cubicBezTo>
                      <a:pt x="710706" y="791733"/>
                      <a:pt x="709993" y="792447"/>
                      <a:pt x="709279" y="793161"/>
                    </a:cubicBezTo>
                    <a:cubicBezTo>
                      <a:pt x="702855" y="796016"/>
                      <a:pt x="697145" y="801013"/>
                      <a:pt x="692863" y="807438"/>
                    </a:cubicBezTo>
                    <a:cubicBezTo>
                      <a:pt x="692149" y="809579"/>
                      <a:pt x="690721" y="811007"/>
                      <a:pt x="690008" y="813149"/>
                    </a:cubicBezTo>
                    <a:cubicBezTo>
                      <a:pt x="688580" y="816004"/>
                      <a:pt x="687153" y="818859"/>
                      <a:pt x="686439" y="821715"/>
                    </a:cubicBezTo>
                    <a:cubicBezTo>
                      <a:pt x="686439" y="822429"/>
                      <a:pt x="686439" y="822429"/>
                      <a:pt x="685725" y="823143"/>
                    </a:cubicBezTo>
                    <a:cubicBezTo>
                      <a:pt x="685725" y="823143"/>
                      <a:pt x="685725" y="823856"/>
                      <a:pt x="685011" y="824570"/>
                    </a:cubicBezTo>
                    <a:cubicBezTo>
                      <a:pt x="683584" y="835278"/>
                      <a:pt x="685011" y="845986"/>
                      <a:pt x="690008" y="855980"/>
                    </a:cubicBezTo>
                    <a:cubicBezTo>
                      <a:pt x="694290" y="863832"/>
                      <a:pt x="700000" y="870257"/>
                      <a:pt x="708565" y="875254"/>
                    </a:cubicBezTo>
                    <a:cubicBezTo>
                      <a:pt x="708565" y="875254"/>
                      <a:pt x="708565" y="875254"/>
                      <a:pt x="998347" y="1040868"/>
                    </a:cubicBezTo>
                    <a:cubicBezTo>
                      <a:pt x="997634" y="1040868"/>
                      <a:pt x="997634" y="1041581"/>
                      <a:pt x="996920" y="1041581"/>
                    </a:cubicBezTo>
                    <a:cubicBezTo>
                      <a:pt x="996920" y="1042295"/>
                      <a:pt x="996920" y="1042295"/>
                      <a:pt x="996206" y="1043009"/>
                    </a:cubicBezTo>
                    <a:cubicBezTo>
                      <a:pt x="991210" y="1050148"/>
                      <a:pt x="988355" y="1058714"/>
                      <a:pt x="988355" y="1067280"/>
                    </a:cubicBezTo>
                    <a:cubicBezTo>
                      <a:pt x="988355" y="1068708"/>
                      <a:pt x="988355" y="1070135"/>
                      <a:pt x="988355" y="1071563"/>
                    </a:cubicBezTo>
                    <a:cubicBezTo>
                      <a:pt x="988355" y="1071563"/>
                      <a:pt x="988355" y="1071563"/>
                      <a:pt x="692863" y="902380"/>
                    </a:cubicBezTo>
                    <a:cubicBezTo>
                      <a:pt x="674305" y="891672"/>
                      <a:pt x="661458" y="875254"/>
                      <a:pt x="656461" y="855980"/>
                    </a:cubicBezTo>
                    <a:cubicBezTo>
                      <a:pt x="653606" y="845272"/>
                      <a:pt x="652179" y="835278"/>
                      <a:pt x="653606" y="824570"/>
                    </a:cubicBezTo>
                    <a:cubicBezTo>
                      <a:pt x="654320" y="823856"/>
                      <a:pt x="654320" y="823143"/>
                      <a:pt x="654320" y="823143"/>
                    </a:cubicBezTo>
                    <a:cubicBezTo>
                      <a:pt x="654320" y="822429"/>
                      <a:pt x="654320" y="822429"/>
                      <a:pt x="654320" y="821715"/>
                    </a:cubicBezTo>
                    <a:cubicBezTo>
                      <a:pt x="655034" y="816718"/>
                      <a:pt x="656461" y="812435"/>
                      <a:pt x="657889" y="807438"/>
                    </a:cubicBezTo>
                    <a:cubicBezTo>
                      <a:pt x="659316" y="804582"/>
                      <a:pt x="660030" y="801727"/>
                      <a:pt x="661458" y="798872"/>
                    </a:cubicBezTo>
                    <a:cubicBezTo>
                      <a:pt x="662171" y="796730"/>
                      <a:pt x="663599" y="794588"/>
                      <a:pt x="665026" y="793161"/>
                    </a:cubicBezTo>
                    <a:cubicBezTo>
                      <a:pt x="665026" y="792447"/>
                      <a:pt x="665026" y="791733"/>
                      <a:pt x="665740" y="791733"/>
                    </a:cubicBezTo>
                    <a:cubicBezTo>
                      <a:pt x="667881" y="787450"/>
                      <a:pt x="670736" y="784595"/>
                      <a:pt x="673591" y="781025"/>
                    </a:cubicBezTo>
                    <a:cubicBezTo>
                      <a:pt x="689294" y="764607"/>
                      <a:pt x="709993" y="756040"/>
                      <a:pt x="732119" y="756040"/>
                    </a:cubicBezTo>
                    <a:cubicBezTo>
                      <a:pt x="742111" y="756040"/>
                      <a:pt x="752104" y="758182"/>
                      <a:pt x="762096" y="762465"/>
                    </a:cubicBezTo>
                    <a:cubicBezTo>
                      <a:pt x="762096" y="762465"/>
                      <a:pt x="762096" y="762465"/>
                      <a:pt x="832044" y="791733"/>
                    </a:cubicBezTo>
                    <a:cubicBezTo>
                      <a:pt x="832044" y="791733"/>
                      <a:pt x="832758" y="792447"/>
                      <a:pt x="834185" y="793161"/>
                    </a:cubicBezTo>
                    <a:cubicBezTo>
                      <a:pt x="834185" y="793161"/>
                      <a:pt x="833471" y="792447"/>
                      <a:pt x="833471" y="791733"/>
                    </a:cubicBezTo>
                    <a:cubicBezTo>
                      <a:pt x="833471" y="791733"/>
                      <a:pt x="833471" y="791733"/>
                      <a:pt x="810631" y="755327"/>
                    </a:cubicBezTo>
                    <a:cubicBezTo>
                      <a:pt x="792074" y="725345"/>
                      <a:pt x="757814" y="670378"/>
                      <a:pt x="695718" y="569725"/>
                    </a:cubicBezTo>
                    <a:cubicBezTo>
                      <a:pt x="695718" y="569725"/>
                      <a:pt x="695718" y="569725"/>
                      <a:pt x="681443" y="547596"/>
                    </a:cubicBezTo>
                    <a:cubicBezTo>
                      <a:pt x="681443" y="547596"/>
                      <a:pt x="681443" y="547596"/>
                      <a:pt x="676446" y="539029"/>
                    </a:cubicBezTo>
                    <a:cubicBezTo>
                      <a:pt x="676446" y="539029"/>
                      <a:pt x="676446" y="539029"/>
                      <a:pt x="612209" y="434093"/>
                    </a:cubicBezTo>
                    <a:cubicBezTo>
                      <a:pt x="604358" y="421958"/>
                      <a:pt x="600075" y="407680"/>
                      <a:pt x="600075" y="393403"/>
                    </a:cubicBezTo>
                    <a:cubicBezTo>
                      <a:pt x="600075" y="386979"/>
                      <a:pt x="600789" y="380554"/>
                      <a:pt x="602216" y="374129"/>
                    </a:cubicBezTo>
                    <a:cubicBezTo>
                      <a:pt x="602930" y="369846"/>
                      <a:pt x="604358" y="365563"/>
                      <a:pt x="605785" y="361280"/>
                    </a:cubicBezTo>
                    <a:cubicBezTo>
                      <a:pt x="612209" y="346289"/>
                      <a:pt x="622915" y="334154"/>
                      <a:pt x="637190" y="324874"/>
                    </a:cubicBezTo>
                    <a:cubicBezTo>
                      <a:pt x="650751" y="317021"/>
                      <a:pt x="665026" y="312738"/>
                      <a:pt x="679301" y="312738"/>
                    </a:cubicBezTo>
                    <a:close/>
                    <a:moveTo>
                      <a:pt x="15726" y="0"/>
                    </a:moveTo>
                    <a:cubicBezTo>
                      <a:pt x="15726" y="0"/>
                      <a:pt x="15726" y="0"/>
                      <a:pt x="1184425" y="0"/>
                    </a:cubicBezTo>
                    <a:cubicBezTo>
                      <a:pt x="1193002" y="0"/>
                      <a:pt x="1200150" y="7138"/>
                      <a:pt x="1200150" y="15703"/>
                    </a:cubicBezTo>
                    <a:cubicBezTo>
                      <a:pt x="1200150" y="15703"/>
                      <a:pt x="1200150" y="15703"/>
                      <a:pt x="1200150" y="348325"/>
                    </a:cubicBezTo>
                    <a:cubicBezTo>
                      <a:pt x="1198721" y="347611"/>
                      <a:pt x="1198006" y="347611"/>
                      <a:pt x="1197291" y="347611"/>
                    </a:cubicBezTo>
                    <a:cubicBezTo>
                      <a:pt x="1186569" y="347611"/>
                      <a:pt x="1177277" y="350466"/>
                      <a:pt x="1168699" y="354749"/>
                    </a:cubicBezTo>
                    <a:cubicBezTo>
                      <a:pt x="1168699" y="354749"/>
                      <a:pt x="1168699" y="354749"/>
                      <a:pt x="1168699" y="31406"/>
                    </a:cubicBezTo>
                    <a:cubicBezTo>
                      <a:pt x="1168699" y="31406"/>
                      <a:pt x="1168699" y="31406"/>
                      <a:pt x="31451" y="31406"/>
                    </a:cubicBezTo>
                    <a:cubicBezTo>
                      <a:pt x="31451" y="31406"/>
                      <a:pt x="31451" y="31406"/>
                      <a:pt x="31451" y="825844"/>
                    </a:cubicBezTo>
                    <a:cubicBezTo>
                      <a:pt x="31451" y="825844"/>
                      <a:pt x="31451" y="825844"/>
                      <a:pt x="621162" y="825844"/>
                    </a:cubicBezTo>
                    <a:cubicBezTo>
                      <a:pt x="619732" y="837978"/>
                      <a:pt x="621162" y="848685"/>
                      <a:pt x="622591" y="857250"/>
                    </a:cubicBezTo>
                    <a:cubicBezTo>
                      <a:pt x="622591" y="857250"/>
                      <a:pt x="622591" y="857250"/>
                      <a:pt x="15726" y="857250"/>
                    </a:cubicBezTo>
                    <a:cubicBezTo>
                      <a:pt x="7148" y="857250"/>
                      <a:pt x="0" y="850112"/>
                      <a:pt x="0" y="841547"/>
                    </a:cubicBezTo>
                    <a:cubicBezTo>
                      <a:pt x="0" y="841547"/>
                      <a:pt x="0" y="841547"/>
                      <a:pt x="0" y="15703"/>
                    </a:cubicBezTo>
                    <a:cubicBezTo>
                      <a:pt x="0" y="7138"/>
                      <a:pt x="7148" y="0"/>
                      <a:pt x="15726" y="0"/>
                    </a:cubicBezTo>
                    <a:close/>
                  </a:path>
                </a:pathLst>
              </a:custGeom>
              <a:solidFill>
                <a:schemeClr val="accent1"/>
              </a:solidFill>
              <a:ln>
                <a:noFill/>
              </a:ln>
            </p:spPr>
            <p:txBody>
              <a:bodyPr vert="horz" wrap="square" lIns="24003" tIns="12002" rIns="24003" bIns="12002" numCol="1" anchor="t" anchorCtr="0" compatLnSpc="1">
                <a:prstTxWarp prst="textNoShape">
                  <a:avLst/>
                </a:prstTxWarp>
                <a:noAutofit/>
              </a:bodyPr>
              <a:lstStyle/>
              <a:p>
                <a:endParaRPr lang="en-US" sz="1013" dirty="0"/>
              </a:p>
            </p:txBody>
          </p:sp>
          <p:sp>
            <p:nvSpPr>
              <p:cNvPr id="90" name="Freeform 12">
                <a:extLst>
                  <a:ext uri="{FF2B5EF4-FFF2-40B4-BE49-F238E27FC236}">
                    <a16:creationId xmlns:a16="http://schemas.microsoft.com/office/drawing/2014/main" id="{20081E3F-C707-40B7-AE38-7E2865A3750F}"/>
                  </a:ext>
                </a:extLst>
              </p:cNvPr>
              <p:cNvSpPr>
                <a:spLocks/>
              </p:cNvSpPr>
              <p:nvPr/>
            </p:nvSpPr>
            <p:spPr bwMode="auto">
              <a:xfrm>
                <a:off x="6594475" y="2944813"/>
                <a:ext cx="1447329" cy="1198089"/>
              </a:xfrm>
              <a:custGeom>
                <a:avLst/>
                <a:gdLst>
                  <a:gd name="connsiteX0" fmla="*/ 1321372 w 1447329"/>
                  <a:gd name="connsiteY0" fmla="*/ 769937 h 1198089"/>
                  <a:gd name="connsiteX1" fmla="*/ 1324948 w 1447329"/>
                  <a:gd name="connsiteY1" fmla="*/ 769937 h 1198089"/>
                  <a:gd name="connsiteX2" fmla="*/ 1334246 w 1447329"/>
                  <a:gd name="connsiteY2" fmla="*/ 774948 h 1198089"/>
                  <a:gd name="connsiteX3" fmla="*/ 1334961 w 1447329"/>
                  <a:gd name="connsiteY3" fmla="*/ 776380 h 1198089"/>
                  <a:gd name="connsiteX4" fmla="*/ 1337106 w 1447329"/>
                  <a:gd name="connsiteY4" fmla="*/ 780675 h 1198089"/>
                  <a:gd name="connsiteX5" fmla="*/ 1341397 w 1447329"/>
                  <a:gd name="connsiteY5" fmla="*/ 787117 h 1198089"/>
                  <a:gd name="connsiteX6" fmla="*/ 1349264 w 1447329"/>
                  <a:gd name="connsiteY6" fmla="*/ 799286 h 1198089"/>
                  <a:gd name="connsiteX7" fmla="*/ 1445097 w 1447329"/>
                  <a:gd name="connsiteY7" fmla="*/ 954621 h 1198089"/>
                  <a:gd name="connsiteX8" fmla="*/ 1440806 w 1447329"/>
                  <a:gd name="connsiteY8" fmla="*/ 974664 h 1198089"/>
                  <a:gd name="connsiteX9" fmla="*/ 1085366 w 1447329"/>
                  <a:gd name="connsiteY9" fmla="*/ 1195855 h 1198089"/>
                  <a:gd name="connsiteX10" fmla="*/ 1065341 w 1447329"/>
                  <a:gd name="connsiteY10" fmla="*/ 1191560 h 1198089"/>
                  <a:gd name="connsiteX11" fmla="*/ 975229 w 1447329"/>
                  <a:gd name="connsiteY11" fmla="*/ 1046247 h 1198089"/>
                  <a:gd name="connsiteX12" fmla="*/ 967362 w 1447329"/>
                  <a:gd name="connsiteY12" fmla="*/ 1034078 h 1198089"/>
                  <a:gd name="connsiteX13" fmla="*/ 960210 w 1447329"/>
                  <a:gd name="connsiteY13" fmla="*/ 1021909 h 1198089"/>
                  <a:gd name="connsiteX14" fmla="*/ 955204 w 1447329"/>
                  <a:gd name="connsiteY14" fmla="*/ 1014751 h 1198089"/>
                  <a:gd name="connsiteX15" fmla="*/ 954489 w 1447329"/>
                  <a:gd name="connsiteY15" fmla="*/ 1013319 h 1198089"/>
                  <a:gd name="connsiteX16" fmla="*/ 957350 w 1447329"/>
                  <a:gd name="connsiteY16" fmla="*/ 995423 h 1198089"/>
                  <a:gd name="connsiteX17" fmla="*/ 959495 w 1447329"/>
                  <a:gd name="connsiteY17" fmla="*/ 993991 h 1198089"/>
                  <a:gd name="connsiteX18" fmla="*/ 972368 w 1447329"/>
                  <a:gd name="connsiteY18" fmla="*/ 985402 h 1198089"/>
                  <a:gd name="connsiteX19" fmla="*/ 973799 w 1447329"/>
                  <a:gd name="connsiteY19" fmla="*/ 984686 h 1198089"/>
                  <a:gd name="connsiteX20" fmla="*/ 985242 w 1447329"/>
                  <a:gd name="connsiteY20" fmla="*/ 977527 h 1198089"/>
                  <a:gd name="connsiteX21" fmla="*/ 988817 w 1447329"/>
                  <a:gd name="connsiteY21" fmla="*/ 975380 h 1198089"/>
                  <a:gd name="connsiteX22" fmla="*/ 1088226 w 1447329"/>
                  <a:gd name="connsiteY22" fmla="*/ 913103 h 1198089"/>
                  <a:gd name="connsiteX23" fmla="*/ 1289905 w 1447329"/>
                  <a:gd name="connsiteY23" fmla="*/ 787117 h 1198089"/>
                  <a:gd name="connsiteX24" fmla="*/ 1302063 w 1447329"/>
                  <a:gd name="connsiteY24" fmla="*/ 779959 h 1198089"/>
                  <a:gd name="connsiteX25" fmla="*/ 1310645 w 1447329"/>
                  <a:gd name="connsiteY25" fmla="*/ 774948 h 1198089"/>
                  <a:gd name="connsiteX26" fmla="*/ 1314221 w 1447329"/>
                  <a:gd name="connsiteY26" fmla="*/ 772085 h 1198089"/>
                  <a:gd name="connsiteX27" fmla="*/ 1314936 w 1447329"/>
                  <a:gd name="connsiteY27" fmla="*/ 771369 h 1198089"/>
                  <a:gd name="connsiteX28" fmla="*/ 1321372 w 1447329"/>
                  <a:gd name="connsiteY28" fmla="*/ 769937 h 1198089"/>
                  <a:gd name="connsiteX29" fmla="*/ 621253 w 1447329"/>
                  <a:gd name="connsiteY29" fmla="*/ 109435 h 1198089"/>
                  <a:gd name="connsiteX30" fmla="*/ 480439 w 1447329"/>
                  <a:gd name="connsiteY30" fmla="*/ 141487 h 1198089"/>
                  <a:gd name="connsiteX31" fmla="*/ 435407 w 1447329"/>
                  <a:gd name="connsiteY31" fmla="*/ 404312 h 1198089"/>
                  <a:gd name="connsiteX32" fmla="*/ 538337 w 1447329"/>
                  <a:gd name="connsiteY32" fmla="*/ 476250 h 1198089"/>
                  <a:gd name="connsiteX33" fmla="*/ 490446 w 1447329"/>
                  <a:gd name="connsiteY33" fmla="*/ 399326 h 1198089"/>
                  <a:gd name="connsiteX34" fmla="*/ 472577 w 1447329"/>
                  <a:gd name="connsiteY34" fmla="*/ 293199 h 1198089"/>
                  <a:gd name="connsiteX35" fmla="*/ 535478 w 1447329"/>
                  <a:gd name="connsiteY35" fmla="*/ 205590 h 1198089"/>
                  <a:gd name="connsiteX36" fmla="*/ 609816 w 1447329"/>
                  <a:gd name="connsiteY36" fmla="*/ 184223 h 1198089"/>
                  <a:gd name="connsiteX37" fmla="*/ 729901 w 1447329"/>
                  <a:gd name="connsiteY37" fmla="*/ 250463 h 1198089"/>
                  <a:gd name="connsiteX38" fmla="*/ 776363 w 1447329"/>
                  <a:gd name="connsiteY38" fmla="*/ 325251 h 1198089"/>
                  <a:gd name="connsiteX39" fmla="*/ 744197 w 1447329"/>
                  <a:gd name="connsiteY39" fmla="*/ 185647 h 1198089"/>
                  <a:gd name="connsiteX40" fmla="*/ 621253 w 1447329"/>
                  <a:gd name="connsiteY40" fmla="*/ 109435 h 1198089"/>
                  <a:gd name="connsiteX41" fmla="*/ 0 w 1447329"/>
                  <a:gd name="connsiteY41" fmla="*/ 0 h 1198089"/>
                  <a:gd name="connsiteX42" fmla="*/ 1073150 w 1447329"/>
                  <a:gd name="connsiteY42" fmla="*/ 0 h 1198089"/>
                  <a:gd name="connsiteX43" fmla="*/ 1073150 w 1447329"/>
                  <a:gd name="connsiteY43" fmla="*/ 311299 h 1198089"/>
                  <a:gd name="connsiteX44" fmla="*/ 1039592 w 1447329"/>
                  <a:gd name="connsiteY44" fmla="*/ 332005 h 1198089"/>
                  <a:gd name="connsiteX45" fmla="*/ 1006034 w 1447329"/>
                  <a:gd name="connsiteY45" fmla="*/ 322009 h 1198089"/>
                  <a:gd name="connsiteX46" fmla="*/ 974617 w 1447329"/>
                  <a:gd name="connsiteY46" fmla="*/ 330577 h 1198089"/>
                  <a:gd name="connsiteX47" fmla="*/ 973903 w 1447329"/>
                  <a:gd name="connsiteY47" fmla="*/ 331291 h 1198089"/>
                  <a:gd name="connsiteX48" fmla="*/ 913213 w 1447329"/>
                  <a:gd name="connsiteY48" fmla="*/ 368418 h 1198089"/>
                  <a:gd name="connsiteX49" fmla="*/ 877513 w 1447329"/>
                  <a:gd name="connsiteY49" fmla="*/ 356994 h 1198089"/>
                  <a:gd name="connsiteX50" fmla="*/ 844669 w 1447329"/>
                  <a:gd name="connsiteY50" fmla="*/ 367704 h 1198089"/>
                  <a:gd name="connsiteX51" fmla="*/ 788976 w 1447329"/>
                  <a:gd name="connsiteY51" fmla="*/ 401976 h 1198089"/>
                  <a:gd name="connsiteX52" fmla="*/ 778266 w 1447329"/>
                  <a:gd name="connsiteY52" fmla="*/ 384126 h 1198089"/>
                  <a:gd name="connsiteX53" fmla="*/ 777552 w 1447329"/>
                  <a:gd name="connsiteY53" fmla="*/ 383412 h 1198089"/>
                  <a:gd name="connsiteX54" fmla="*/ 772554 w 1447329"/>
                  <a:gd name="connsiteY54" fmla="*/ 375558 h 1198089"/>
                  <a:gd name="connsiteX55" fmla="*/ 709008 w 1447329"/>
                  <a:gd name="connsiteY55" fmla="*/ 272744 h 1198089"/>
                  <a:gd name="connsiteX56" fmla="*/ 614759 w 1447329"/>
                  <a:gd name="connsiteY56" fmla="*/ 219909 h 1198089"/>
                  <a:gd name="connsiteX57" fmla="*/ 556924 w 1447329"/>
                  <a:gd name="connsiteY57" fmla="*/ 236330 h 1198089"/>
                  <a:gd name="connsiteX58" fmla="*/ 556210 w 1447329"/>
                  <a:gd name="connsiteY58" fmla="*/ 237044 h 1198089"/>
                  <a:gd name="connsiteX59" fmla="*/ 555496 w 1447329"/>
                  <a:gd name="connsiteY59" fmla="*/ 237044 h 1198089"/>
                  <a:gd name="connsiteX60" fmla="*/ 506944 w 1447329"/>
                  <a:gd name="connsiteY60" fmla="*/ 306301 h 1198089"/>
                  <a:gd name="connsiteX61" fmla="*/ 520510 w 1447329"/>
                  <a:gd name="connsiteY61" fmla="*/ 389838 h 1198089"/>
                  <a:gd name="connsiteX62" fmla="*/ 584771 w 1447329"/>
                  <a:gd name="connsiteY62" fmla="*/ 493366 h 1198089"/>
                  <a:gd name="connsiteX63" fmla="*/ 589769 w 1447329"/>
                  <a:gd name="connsiteY63" fmla="*/ 501934 h 1198089"/>
                  <a:gd name="connsiteX64" fmla="*/ 589769 w 1447329"/>
                  <a:gd name="connsiteY64" fmla="*/ 502648 h 1198089"/>
                  <a:gd name="connsiteX65" fmla="*/ 590483 w 1447329"/>
                  <a:gd name="connsiteY65" fmla="*/ 502648 h 1198089"/>
                  <a:gd name="connsiteX66" fmla="*/ 604763 w 1447329"/>
                  <a:gd name="connsiteY66" fmla="*/ 524782 h 1198089"/>
                  <a:gd name="connsiteX67" fmla="*/ 691871 w 1447329"/>
                  <a:gd name="connsiteY67" fmla="*/ 666151 h 1198089"/>
                  <a:gd name="connsiteX68" fmla="*/ 667595 w 1447329"/>
                  <a:gd name="connsiteY68" fmla="*/ 663295 h 1198089"/>
                  <a:gd name="connsiteX69" fmla="*/ 574775 w 1447329"/>
                  <a:gd name="connsiteY69" fmla="*/ 713274 h 1198089"/>
                  <a:gd name="connsiteX70" fmla="*/ 571918 w 1447329"/>
                  <a:gd name="connsiteY70" fmla="*/ 718272 h 1198089"/>
                  <a:gd name="connsiteX71" fmla="*/ 570490 w 1447329"/>
                  <a:gd name="connsiteY71" fmla="*/ 719700 h 1198089"/>
                  <a:gd name="connsiteX72" fmla="*/ 569776 w 1447329"/>
                  <a:gd name="connsiteY72" fmla="*/ 721842 h 1198089"/>
                  <a:gd name="connsiteX73" fmla="*/ 568348 w 1447329"/>
                  <a:gd name="connsiteY73" fmla="*/ 723270 h 1198089"/>
                  <a:gd name="connsiteX74" fmla="*/ 565492 w 1447329"/>
                  <a:gd name="connsiteY74" fmla="*/ 730410 h 1198089"/>
                  <a:gd name="connsiteX75" fmla="*/ 565492 w 1447329"/>
                  <a:gd name="connsiteY75" fmla="*/ 731838 h 1198089"/>
                  <a:gd name="connsiteX76" fmla="*/ 0 w 1447329"/>
                  <a:gd name="connsiteY76" fmla="*/ 731838 h 1198089"/>
                  <a:gd name="connsiteX77" fmla="*/ 0 w 1447329"/>
                  <a:gd name="connsiteY77" fmla="*/ 0 h 119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447329" h="1198089">
                    <a:moveTo>
                      <a:pt x="1321372" y="769937"/>
                    </a:moveTo>
                    <a:cubicBezTo>
                      <a:pt x="1322803" y="769937"/>
                      <a:pt x="1324233" y="769937"/>
                      <a:pt x="1324948" y="769937"/>
                    </a:cubicBezTo>
                    <a:cubicBezTo>
                      <a:pt x="1328524" y="770653"/>
                      <a:pt x="1332100" y="772085"/>
                      <a:pt x="1334246" y="774948"/>
                    </a:cubicBezTo>
                    <a:cubicBezTo>
                      <a:pt x="1334246" y="775664"/>
                      <a:pt x="1334246" y="775664"/>
                      <a:pt x="1334961" y="776380"/>
                    </a:cubicBezTo>
                    <a:cubicBezTo>
                      <a:pt x="1334961" y="776380"/>
                      <a:pt x="1334961" y="776380"/>
                      <a:pt x="1337106" y="780675"/>
                    </a:cubicBezTo>
                    <a:cubicBezTo>
                      <a:pt x="1338537" y="782106"/>
                      <a:pt x="1339967" y="784254"/>
                      <a:pt x="1341397" y="787117"/>
                    </a:cubicBezTo>
                    <a:cubicBezTo>
                      <a:pt x="1341397" y="787117"/>
                      <a:pt x="1341397" y="787117"/>
                      <a:pt x="1349264" y="799286"/>
                    </a:cubicBezTo>
                    <a:cubicBezTo>
                      <a:pt x="1349264" y="799286"/>
                      <a:pt x="1349264" y="799286"/>
                      <a:pt x="1445097" y="954621"/>
                    </a:cubicBezTo>
                    <a:cubicBezTo>
                      <a:pt x="1449388" y="961779"/>
                      <a:pt x="1447243" y="970369"/>
                      <a:pt x="1440806" y="974664"/>
                    </a:cubicBezTo>
                    <a:cubicBezTo>
                      <a:pt x="1440806" y="974664"/>
                      <a:pt x="1440806" y="974664"/>
                      <a:pt x="1085366" y="1195855"/>
                    </a:cubicBezTo>
                    <a:cubicBezTo>
                      <a:pt x="1078214" y="1200150"/>
                      <a:pt x="1069632" y="1198003"/>
                      <a:pt x="1065341" y="1191560"/>
                    </a:cubicBezTo>
                    <a:cubicBezTo>
                      <a:pt x="1065341" y="1191560"/>
                      <a:pt x="1065341" y="1191560"/>
                      <a:pt x="975229" y="1046247"/>
                    </a:cubicBezTo>
                    <a:cubicBezTo>
                      <a:pt x="975229" y="1046247"/>
                      <a:pt x="975229" y="1046247"/>
                      <a:pt x="967362" y="1034078"/>
                    </a:cubicBezTo>
                    <a:cubicBezTo>
                      <a:pt x="967362" y="1034078"/>
                      <a:pt x="967362" y="1034078"/>
                      <a:pt x="960210" y="1021909"/>
                    </a:cubicBezTo>
                    <a:cubicBezTo>
                      <a:pt x="960210" y="1021909"/>
                      <a:pt x="960210" y="1021909"/>
                      <a:pt x="955204" y="1014751"/>
                    </a:cubicBezTo>
                    <a:cubicBezTo>
                      <a:pt x="955204" y="1014035"/>
                      <a:pt x="955204" y="1013319"/>
                      <a:pt x="954489" y="1013319"/>
                    </a:cubicBezTo>
                    <a:cubicBezTo>
                      <a:pt x="950913" y="1007592"/>
                      <a:pt x="952344" y="999718"/>
                      <a:pt x="957350" y="995423"/>
                    </a:cubicBezTo>
                    <a:cubicBezTo>
                      <a:pt x="958065" y="994707"/>
                      <a:pt x="958780" y="993991"/>
                      <a:pt x="959495" y="993991"/>
                    </a:cubicBezTo>
                    <a:cubicBezTo>
                      <a:pt x="959495" y="993991"/>
                      <a:pt x="959495" y="993991"/>
                      <a:pt x="972368" y="985402"/>
                    </a:cubicBezTo>
                    <a:cubicBezTo>
                      <a:pt x="972368" y="985402"/>
                      <a:pt x="972368" y="985402"/>
                      <a:pt x="973799" y="984686"/>
                    </a:cubicBezTo>
                    <a:cubicBezTo>
                      <a:pt x="975229" y="983254"/>
                      <a:pt x="978090" y="981822"/>
                      <a:pt x="985242" y="977527"/>
                    </a:cubicBezTo>
                    <a:cubicBezTo>
                      <a:pt x="985242" y="977527"/>
                      <a:pt x="985242" y="977527"/>
                      <a:pt x="988817" y="975380"/>
                    </a:cubicBezTo>
                    <a:cubicBezTo>
                      <a:pt x="996684" y="970369"/>
                      <a:pt x="1018855" y="956053"/>
                      <a:pt x="1088226" y="913103"/>
                    </a:cubicBezTo>
                    <a:cubicBezTo>
                      <a:pt x="1132567" y="885186"/>
                      <a:pt x="1197648" y="845099"/>
                      <a:pt x="1289905" y="787117"/>
                    </a:cubicBezTo>
                    <a:cubicBezTo>
                      <a:pt x="1289905" y="787117"/>
                      <a:pt x="1289905" y="787117"/>
                      <a:pt x="1302063" y="779959"/>
                    </a:cubicBezTo>
                    <a:cubicBezTo>
                      <a:pt x="1302063" y="779959"/>
                      <a:pt x="1302063" y="779959"/>
                      <a:pt x="1310645" y="774948"/>
                    </a:cubicBezTo>
                    <a:cubicBezTo>
                      <a:pt x="1312075" y="774232"/>
                      <a:pt x="1312790" y="773516"/>
                      <a:pt x="1314221" y="772085"/>
                    </a:cubicBezTo>
                    <a:cubicBezTo>
                      <a:pt x="1314221" y="772085"/>
                      <a:pt x="1314221" y="772085"/>
                      <a:pt x="1314936" y="771369"/>
                    </a:cubicBezTo>
                    <a:cubicBezTo>
                      <a:pt x="1317081" y="770653"/>
                      <a:pt x="1319227" y="769937"/>
                      <a:pt x="1321372" y="769937"/>
                    </a:cubicBezTo>
                    <a:close/>
                    <a:moveTo>
                      <a:pt x="621253" y="109435"/>
                    </a:moveTo>
                    <a:cubicBezTo>
                      <a:pt x="574077" y="101600"/>
                      <a:pt x="523327" y="111572"/>
                      <a:pt x="480439" y="141487"/>
                    </a:cubicBezTo>
                    <a:cubicBezTo>
                      <a:pt x="395379" y="202029"/>
                      <a:pt x="374650" y="319552"/>
                      <a:pt x="435407" y="404312"/>
                    </a:cubicBezTo>
                    <a:cubicBezTo>
                      <a:pt x="461855" y="440637"/>
                      <a:pt x="498309" y="464142"/>
                      <a:pt x="538337" y="476250"/>
                    </a:cubicBezTo>
                    <a:cubicBezTo>
                      <a:pt x="538337" y="476250"/>
                      <a:pt x="538337" y="476250"/>
                      <a:pt x="490446" y="399326"/>
                    </a:cubicBezTo>
                    <a:cubicBezTo>
                      <a:pt x="470432" y="367274"/>
                      <a:pt x="463999" y="329524"/>
                      <a:pt x="472577" y="293199"/>
                    </a:cubicBezTo>
                    <a:cubicBezTo>
                      <a:pt x="480439" y="256161"/>
                      <a:pt x="503313" y="225534"/>
                      <a:pt x="535478" y="205590"/>
                    </a:cubicBezTo>
                    <a:cubicBezTo>
                      <a:pt x="558351" y="191345"/>
                      <a:pt x="583369" y="184223"/>
                      <a:pt x="609816" y="184223"/>
                    </a:cubicBezTo>
                    <a:cubicBezTo>
                      <a:pt x="659137" y="184223"/>
                      <a:pt x="704169" y="209152"/>
                      <a:pt x="729901" y="250463"/>
                    </a:cubicBezTo>
                    <a:cubicBezTo>
                      <a:pt x="729901" y="250463"/>
                      <a:pt x="729901" y="250463"/>
                      <a:pt x="776363" y="325251"/>
                    </a:cubicBezTo>
                    <a:cubicBezTo>
                      <a:pt x="784225" y="277529"/>
                      <a:pt x="774218" y="227671"/>
                      <a:pt x="744197" y="185647"/>
                    </a:cubicBezTo>
                    <a:cubicBezTo>
                      <a:pt x="714176" y="143624"/>
                      <a:pt x="669144" y="117270"/>
                      <a:pt x="621253" y="109435"/>
                    </a:cubicBezTo>
                    <a:close/>
                    <a:moveTo>
                      <a:pt x="0" y="0"/>
                    </a:moveTo>
                    <a:cubicBezTo>
                      <a:pt x="0" y="0"/>
                      <a:pt x="0" y="0"/>
                      <a:pt x="1073150" y="0"/>
                    </a:cubicBezTo>
                    <a:cubicBezTo>
                      <a:pt x="1073150" y="0"/>
                      <a:pt x="1073150" y="0"/>
                      <a:pt x="1073150" y="311299"/>
                    </a:cubicBezTo>
                    <a:cubicBezTo>
                      <a:pt x="1073150" y="311299"/>
                      <a:pt x="1073150" y="311299"/>
                      <a:pt x="1039592" y="332005"/>
                    </a:cubicBezTo>
                    <a:cubicBezTo>
                      <a:pt x="1029596" y="325579"/>
                      <a:pt x="1018172" y="322009"/>
                      <a:pt x="1006034" y="322009"/>
                    </a:cubicBezTo>
                    <a:cubicBezTo>
                      <a:pt x="994610" y="322009"/>
                      <a:pt x="984614" y="324865"/>
                      <a:pt x="974617" y="330577"/>
                    </a:cubicBezTo>
                    <a:cubicBezTo>
                      <a:pt x="974617" y="330577"/>
                      <a:pt x="974617" y="330577"/>
                      <a:pt x="973903" y="331291"/>
                    </a:cubicBezTo>
                    <a:cubicBezTo>
                      <a:pt x="973903" y="331291"/>
                      <a:pt x="973903" y="331291"/>
                      <a:pt x="913213" y="368418"/>
                    </a:cubicBezTo>
                    <a:cubicBezTo>
                      <a:pt x="903217" y="361278"/>
                      <a:pt x="891079" y="356994"/>
                      <a:pt x="877513" y="356994"/>
                    </a:cubicBezTo>
                    <a:cubicBezTo>
                      <a:pt x="865375" y="356994"/>
                      <a:pt x="853951" y="360564"/>
                      <a:pt x="844669" y="367704"/>
                    </a:cubicBezTo>
                    <a:cubicBezTo>
                      <a:pt x="844669" y="367704"/>
                      <a:pt x="844669" y="367704"/>
                      <a:pt x="788976" y="401976"/>
                    </a:cubicBezTo>
                    <a:cubicBezTo>
                      <a:pt x="788976" y="401976"/>
                      <a:pt x="788976" y="401976"/>
                      <a:pt x="778266" y="384126"/>
                    </a:cubicBezTo>
                    <a:cubicBezTo>
                      <a:pt x="778266" y="384126"/>
                      <a:pt x="778266" y="384126"/>
                      <a:pt x="777552" y="383412"/>
                    </a:cubicBezTo>
                    <a:cubicBezTo>
                      <a:pt x="777552" y="383412"/>
                      <a:pt x="777552" y="383412"/>
                      <a:pt x="772554" y="375558"/>
                    </a:cubicBezTo>
                    <a:cubicBezTo>
                      <a:pt x="772554" y="375558"/>
                      <a:pt x="772554" y="375558"/>
                      <a:pt x="709008" y="272744"/>
                    </a:cubicBezTo>
                    <a:cubicBezTo>
                      <a:pt x="689015" y="240614"/>
                      <a:pt x="652601" y="219909"/>
                      <a:pt x="614759" y="219909"/>
                    </a:cubicBezTo>
                    <a:cubicBezTo>
                      <a:pt x="594767" y="219909"/>
                      <a:pt x="575489" y="225620"/>
                      <a:pt x="556924" y="236330"/>
                    </a:cubicBezTo>
                    <a:cubicBezTo>
                      <a:pt x="556924" y="236330"/>
                      <a:pt x="556924" y="236330"/>
                      <a:pt x="556210" y="237044"/>
                    </a:cubicBezTo>
                    <a:cubicBezTo>
                      <a:pt x="556210" y="237044"/>
                      <a:pt x="556210" y="237044"/>
                      <a:pt x="555496" y="237044"/>
                    </a:cubicBezTo>
                    <a:cubicBezTo>
                      <a:pt x="529792" y="253466"/>
                      <a:pt x="512656" y="277742"/>
                      <a:pt x="506944" y="306301"/>
                    </a:cubicBezTo>
                    <a:cubicBezTo>
                      <a:pt x="499804" y="334861"/>
                      <a:pt x="504802" y="364848"/>
                      <a:pt x="520510" y="389838"/>
                    </a:cubicBezTo>
                    <a:cubicBezTo>
                      <a:pt x="520510" y="389838"/>
                      <a:pt x="520510" y="389838"/>
                      <a:pt x="584771" y="493366"/>
                    </a:cubicBezTo>
                    <a:cubicBezTo>
                      <a:pt x="584771" y="493366"/>
                      <a:pt x="584771" y="493366"/>
                      <a:pt x="589769" y="501934"/>
                    </a:cubicBezTo>
                    <a:cubicBezTo>
                      <a:pt x="589769" y="501934"/>
                      <a:pt x="589769" y="501934"/>
                      <a:pt x="589769" y="502648"/>
                    </a:cubicBezTo>
                    <a:cubicBezTo>
                      <a:pt x="589769" y="502648"/>
                      <a:pt x="589769" y="502648"/>
                      <a:pt x="590483" y="502648"/>
                    </a:cubicBezTo>
                    <a:cubicBezTo>
                      <a:pt x="590483" y="502648"/>
                      <a:pt x="590483" y="502648"/>
                      <a:pt x="604763" y="524782"/>
                    </a:cubicBezTo>
                    <a:cubicBezTo>
                      <a:pt x="604763" y="524782"/>
                      <a:pt x="604763" y="524782"/>
                      <a:pt x="691871" y="666151"/>
                    </a:cubicBezTo>
                    <a:cubicBezTo>
                      <a:pt x="684017" y="664009"/>
                      <a:pt x="675449" y="663295"/>
                      <a:pt x="667595" y="663295"/>
                    </a:cubicBezTo>
                    <a:cubicBezTo>
                      <a:pt x="629753" y="663295"/>
                      <a:pt x="595481" y="681859"/>
                      <a:pt x="574775" y="713274"/>
                    </a:cubicBezTo>
                    <a:cubicBezTo>
                      <a:pt x="573346" y="714702"/>
                      <a:pt x="572632" y="716844"/>
                      <a:pt x="571918" y="718272"/>
                    </a:cubicBezTo>
                    <a:cubicBezTo>
                      <a:pt x="571204" y="718986"/>
                      <a:pt x="571204" y="719700"/>
                      <a:pt x="570490" y="719700"/>
                    </a:cubicBezTo>
                    <a:cubicBezTo>
                      <a:pt x="570490" y="719700"/>
                      <a:pt x="570490" y="719700"/>
                      <a:pt x="569776" y="721842"/>
                    </a:cubicBezTo>
                    <a:cubicBezTo>
                      <a:pt x="569776" y="721842"/>
                      <a:pt x="569776" y="721842"/>
                      <a:pt x="568348" y="723270"/>
                    </a:cubicBezTo>
                    <a:cubicBezTo>
                      <a:pt x="566920" y="726126"/>
                      <a:pt x="566206" y="728982"/>
                      <a:pt x="565492" y="730410"/>
                    </a:cubicBezTo>
                    <a:cubicBezTo>
                      <a:pt x="565492" y="731124"/>
                      <a:pt x="565492" y="731124"/>
                      <a:pt x="565492" y="731838"/>
                    </a:cubicBezTo>
                    <a:cubicBezTo>
                      <a:pt x="565492" y="731838"/>
                      <a:pt x="565492" y="731838"/>
                      <a:pt x="0" y="731838"/>
                    </a:cubicBezTo>
                    <a:cubicBezTo>
                      <a:pt x="0" y="731838"/>
                      <a:pt x="0" y="731838"/>
                      <a:pt x="0" y="0"/>
                    </a:cubicBezTo>
                    <a:close/>
                  </a:path>
                </a:pathLst>
              </a:custGeom>
              <a:solidFill>
                <a:srgbClr val="00148C"/>
              </a:solidFill>
              <a:ln>
                <a:noFill/>
              </a:ln>
            </p:spPr>
            <p:txBody>
              <a:bodyPr vert="horz" wrap="square" lIns="24003" tIns="12002" rIns="24003" bIns="12002" numCol="1" anchor="t" anchorCtr="0" compatLnSpc="1">
                <a:prstTxWarp prst="textNoShape">
                  <a:avLst/>
                </a:prstTxWarp>
                <a:noAutofit/>
              </a:bodyPr>
              <a:lstStyle/>
              <a:p>
                <a:endParaRPr lang="en-US" sz="1013" dirty="0"/>
              </a:p>
            </p:txBody>
          </p:sp>
        </p:grpSp>
      </p:grpSp>
      <p:grpSp>
        <p:nvGrpSpPr>
          <p:cNvPr id="91" name="Group 90">
            <a:extLst>
              <a:ext uri="{FF2B5EF4-FFF2-40B4-BE49-F238E27FC236}">
                <a16:creationId xmlns:a16="http://schemas.microsoft.com/office/drawing/2014/main" id="{81CDE067-1901-4644-8EC5-B4F79B4254A5}"/>
              </a:ext>
            </a:extLst>
          </p:cNvPr>
          <p:cNvGrpSpPr>
            <a:grpSpLocks noChangeAspect="1"/>
          </p:cNvGrpSpPr>
          <p:nvPr/>
        </p:nvGrpSpPr>
        <p:grpSpPr>
          <a:xfrm>
            <a:off x="3427177" y="2773058"/>
            <a:ext cx="431654" cy="432054"/>
            <a:chOff x="5273801" y="2606040"/>
            <a:chExt cx="1644396" cy="1645920"/>
          </a:xfrm>
        </p:grpSpPr>
        <p:sp>
          <p:nvSpPr>
            <p:cNvPr id="92" name="AutoShape 33">
              <a:extLst>
                <a:ext uri="{FF2B5EF4-FFF2-40B4-BE49-F238E27FC236}">
                  <a16:creationId xmlns:a16="http://schemas.microsoft.com/office/drawing/2014/main" id="{ADD502E8-74F2-4144-9FE4-0EA9D93CEAC4}"/>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003" tIns="12002" rIns="24003" bIns="12002" numCol="1" anchor="t" anchorCtr="0" compatLnSpc="1">
              <a:prstTxWarp prst="textNoShape">
                <a:avLst/>
              </a:prstTxWarp>
            </a:bodyPr>
            <a:lstStyle/>
            <a:p>
              <a:endParaRPr lang="en-US" sz="1013" dirty="0"/>
            </a:p>
          </p:txBody>
        </p:sp>
        <p:grpSp>
          <p:nvGrpSpPr>
            <p:cNvPr id="93" name="Group 92">
              <a:extLst>
                <a:ext uri="{FF2B5EF4-FFF2-40B4-BE49-F238E27FC236}">
                  <a16:creationId xmlns:a16="http://schemas.microsoft.com/office/drawing/2014/main" id="{3C2679F5-E822-4A29-8BC8-E6CAAA0F3FB5}"/>
                </a:ext>
              </a:extLst>
            </p:cNvPr>
            <p:cNvGrpSpPr/>
            <p:nvPr/>
          </p:nvGrpSpPr>
          <p:grpSpPr>
            <a:xfrm>
              <a:off x="5445632" y="2775204"/>
              <a:ext cx="1301877" cy="1306068"/>
              <a:chOff x="5445632" y="2775204"/>
              <a:chExt cx="1301877" cy="1306068"/>
            </a:xfrm>
          </p:grpSpPr>
          <p:sp>
            <p:nvSpPr>
              <p:cNvPr id="94" name="Freeform 35">
                <a:extLst>
                  <a:ext uri="{FF2B5EF4-FFF2-40B4-BE49-F238E27FC236}">
                    <a16:creationId xmlns:a16="http://schemas.microsoft.com/office/drawing/2014/main" id="{49DDC1B3-CD2F-473D-B79C-9A7A4B568915}"/>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003" tIns="12002" rIns="24003" bIns="12002" numCol="1" anchor="t" anchorCtr="0" compatLnSpc="1">
                <a:prstTxWarp prst="textNoShape">
                  <a:avLst/>
                </a:prstTxWarp>
              </a:bodyPr>
              <a:lstStyle/>
              <a:p>
                <a:endParaRPr lang="en-US" sz="1013" dirty="0"/>
              </a:p>
            </p:txBody>
          </p:sp>
          <p:sp>
            <p:nvSpPr>
              <p:cNvPr id="95" name="Freeform 36">
                <a:extLst>
                  <a:ext uri="{FF2B5EF4-FFF2-40B4-BE49-F238E27FC236}">
                    <a16:creationId xmlns:a16="http://schemas.microsoft.com/office/drawing/2014/main" id="{3A86DF13-627E-462F-8CF8-FFC62CDF7426}"/>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003" tIns="12002" rIns="24003" bIns="12002" numCol="1" anchor="t" anchorCtr="0" compatLnSpc="1">
                <a:prstTxWarp prst="textNoShape">
                  <a:avLst/>
                </a:prstTxWarp>
              </a:bodyPr>
              <a:lstStyle/>
              <a:p>
                <a:endParaRPr lang="en-US" sz="1013" dirty="0"/>
              </a:p>
            </p:txBody>
          </p:sp>
        </p:grpSp>
      </p:grpSp>
      <p:grpSp>
        <p:nvGrpSpPr>
          <p:cNvPr id="96" name="bcgBugs_ShoppingCart">
            <a:extLst>
              <a:ext uri="{FF2B5EF4-FFF2-40B4-BE49-F238E27FC236}">
                <a16:creationId xmlns:a16="http://schemas.microsoft.com/office/drawing/2014/main" id="{6F4372B5-A1A0-4DE6-AF9B-710C99FC4987}"/>
              </a:ext>
            </a:extLst>
          </p:cNvPr>
          <p:cNvGrpSpPr>
            <a:grpSpLocks noChangeAspect="1"/>
          </p:cNvGrpSpPr>
          <p:nvPr/>
        </p:nvGrpSpPr>
        <p:grpSpPr bwMode="auto">
          <a:xfrm>
            <a:off x="3450608" y="1843577"/>
            <a:ext cx="342565" cy="342900"/>
            <a:chOff x="2818" y="1137"/>
            <a:chExt cx="2044" cy="2046"/>
          </a:xfrm>
        </p:grpSpPr>
        <p:sp>
          <p:nvSpPr>
            <p:cNvPr id="97" name="AutoShape 3">
              <a:extLst>
                <a:ext uri="{FF2B5EF4-FFF2-40B4-BE49-F238E27FC236}">
                  <a16:creationId xmlns:a16="http://schemas.microsoft.com/office/drawing/2014/main" id="{4BCDA733-DE2A-47BD-902F-DA16AB877694}"/>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dirty="0"/>
            </a:p>
          </p:txBody>
        </p:sp>
        <p:sp>
          <p:nvSpPr>
            <p:cNvPr id="98" name="Freeform 4">
              <a:extLst>
                <a:ext uri="{FF2B5EF4-FFF2-40B4-BE49-F238E27FC236}">
                  <a16:creationId xmlns:a16="http://schemas.microsoft.com/office/drawing/2014/main" id="{05C3C8A9-2334-4B42-967F-393CADED7A61}"/>
                </a:ext>
              </a:extLst>
            </p:cNvPr>
            <p:cNvSpPr>
              <a:spLocks noEditPoints="1"/>
            </p:cNvSpPr>
            <p:nvPr/>
          </p:nvSpPr>
          <p:spPr bwMode="auto">
            <a:xfrm>
              <a:off x="2945" y="1385"/>
              <a:ext cx="1780" cy="1544"/>
            </a:xfrm>
            <a:custGeom>
              <a:avLst/>
              <a:gdLst>
                <a:gd name="T0" fmla="*/ 199 w 870"/>
                <a:gd name="T1" fmla="*/ 98 h 754"/>
                <a:gd name="T2" fmla="*/ 210 w 870"/>
                <a:gd name="T3" fmla="*/ 142 h 754"/>
                <a:gd name="T4" fmla="*/ 360 w 870"/>
                <a:gd name="T5" fmla="*/ 189 h 754"/>
                <a:gd name="T6" fmla="*/ 217 w 870"/>
                <a:gd name="T7" fmla="*/ 199 h 754"/>
                <a:gd name="T8" fmla="*/ 356 w 870"/>
                <a:gd name="T9" fmla="*/ 254 h 754"/>
                <a:gd name="T10" fmla="*/ 356 w 870"/>
                <a:gd name="T11" fmla="*/ 306 h 754"/>
                <a:gd name="T12" fmla="*/ 246 w 870"/>
                <a:gd name="T13" fmla="*/ 362 h 754"/>
                <a:gd name="T14" fmla="*/ 360 w 870"/>
                <a:gd name="T15" fmla="*/ 371 h 754"/>
                <a:gd name="T16" fmla="*/ 261 w 870"/>
                <a:gd name="T17" fmla="*/ 418 h 754"/>
                <a:gd name="T18" fmla="*/ 263 w 870"/>
                <a:gd name="T19" fmla="*/ 465 h 754"/>
                <a:gd name="T20" fmla="*/ 814 w 870"/>
                <a:gd name="T21" fmla="*/ 465 h 754"/>
                <a:gd name="T22" fmla="*/ 721 w 870"/>
                <a:gd name="T23" fmla="*/ 418 h 754"/>
                <a:gd name="T24" fmla="*/ 721 w 870"/>
                <a:gd name="T25" fmla="*/ 366 h 754"/>
                <a:gd name="T26" fmla="*/ 838 w 870"/>
                <a:gd name="T27" fmla="*/ 311 h 754"/>
                <a:gd name="T28" fmla="*/ 716 w 870"/>
                <a:gd name="T29" fmla="*/ 301 h 754"/>
                <a:gd name="T30" fmla="*/ 843 w 870"/>
                <a:gd name="T31" fmla="*/ 254 h 754"/>
                <a:gd name="T32" fmla="*/ 850 w 870"/>
                <a:gd name="T33" fmla="*/ 194 h 754"/>
                <a:gd name="T34" fmla="*/ 716 w 870"/>
                <a:gd name="T35" fmla="*/ 147 h 754"/>
                <a:gd name="T36" fmla="*/ 864 w 870"/>
                <a:gd name="T37" fmla="*/ 138 h 754"/>
                <a:gd name="T38" fmla="*/ 856 w 870"/>
                <a:gd name="T39" fmla="*/ 84 h 754"/>
                <a:gd name="T40" fmla="*/ 405 w 870"/>
                <a:gd name="T41" fmla="*/ 418 h 754"/>
                <a:gd name="T42" fmla="*/ 405 w 870"/>
                <a:gd name="T43" fmla="*/ 366 h 754"/>
                <a:gd name="T44" fmla="*/ 518 w 870"/>
                <a:gd name="T45" fmla="*/ 413 h 754"/>
                <a:gd name="T46" fmla="*/ 405 w 870"/>
                <a:gd name="T47" fmla="*/ 306 h 754"/>
                <a:gd name="T48" fmla="*/ 405 w 870"/>
                <a:gd name="T49" fmla="*/ 254 h 754"/>
                <a:gd name="T50" fmla="*/ 518 w 870"/>
                <a:gd name="T51" fmla="*/ 301 h 754"/>
                <a:gd name="T52" fmla="*/ 405 w 870"/>
                <a:gd name="T53" fmla="*/ 194 h 754"/>
                <a:gd name="T54" fmla="*/ 405 w 870"/>
                <a:gd name="T55" fmla="*/ 142 h 754"/>
                <a:gd name="T56" fmla="*/ 518 w 870"/>
                <a:gd name="T57" fmla="*/ 189 h 754"/>
                <a:gd name="T58" fmla="*/ 563 w 870"/>
                <a:gd name="T59" fmla="*/ 418 h 754"/>
                <a:gd name="T60" fmla="*/ 563 w 870"/>
                <a:gd name="T61" fmla="*/ 366 h 754"/>
                <a:gd name="T62" fmla="*/ 676 w 870"/>
                <a:gd name="T63" fmla="*/ 413 h 754"/>
                <a:gd name="T64" fmla="*/ 563 w 870"/>
                <a:gd name="T65" fmla="*/ 306 h 754"/>
                <a:gd name="T66" fmla="*/ 563 w 870"/>
                <a:gd name="T67" fmla="*/ 254 h 754"/>
                <a:gd name="T68" fmla="*/ 676 w 870"/>
                <a:gd name="T69" fmla="*/ 301 h 754"/>
                <a:gd name="T70" fmla="*/ 563 w 870"/>
                <a:gd name="T71" fmla="*/ 194 h 754"/>
                <a:gd name="T72" fmla="*/ 563 w 870"/>
                <a:gd name="T73" fmla="*/ 142 h 754"/>
                <a:gd name="T74" fmla="*/ 676 w 870"/>
                <a:gd name="T75" fmla="*/ 189 h 754"/>
                <a:gd name="T76" fmla="*/ 224 w 870"/>
                <a:gd name="T77" fmla="*/ 558 h 754"/>
                <a:gd name="T78" fmla="*/ 22 w 870"/>
                <a:gd name="T79" fmla="*/ 44 h 754"/>
                <a:gd name="T80" fmla="*/ 135 w 870"/>
                <a:gd name="T81" fmla="*/ 0 h 754"/>
                <a:gd name="T82" fmla="*/ 737 w 870"/>
                <a:gd name="T83" fmla="*/ 514 h 754"/>
                <a:gd name="T84" fmla="*/ 677 w 870"/>
                <a:gd name="T85" fmla="*/ 754 h 754"/>
                <a:gd name="T86" fmla="*/ 754 w 870"/>
                <a:gd name="T87" fmla="*/ 677 h 754"/>
                <a:gd name="T88" fmla="*/ 205 w 870"/>
                <a:gd name="T89" fmla="*/ 677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0" h="754">
                  <a:moveTo>
                    <a:pt x="856" y="84"/>
                  </a:moveTo>
                  <a:cubicBezTo>
                    <a:pt x="213" y="84"/>
                    <a:pt x="213" y="84"/>
                    <a:pt x="213" y="84"/>
                  </a:cubicBezTo>
                  <a:cubicBezTo>
                    <a:pt x="205" y="84"/>
                    <a:pt x="199" y="91"/>
                    <a:pt x="199" y="98"/>
                  </a:cubicBezTo>
                  <a:cubicBezTo>
                    <a:pt x="199" y="99"/>
                    <a:pt x="199" y="99"/>
                    <a:pt x="199" y="100"/>
                  </a:cubicBezTo>
                  <a:cubicBezTo>
                    <a:pt x="205" y="138"/>
                    <a:pt x="205" y="138"/>
                    <a:pt x="205" y="138"/>
                  </a:cubicBezTo>
                  <a:cubicBezTo>
                    <a:pt x="206" y="140"/>
                    <a:pt x="208" y="142"/>
                    <a:pt x="210" y="142"/>
                  </a:cubicBezTo>
                  <a:cubicBezTo>
                    <a:pt x="356" y="142"/>
                    <a:pt x="356" y="142"/>
                    <a:pt x="356" y="142"/>
                  </a:cubicBezTo>
                  <a:cubicBezTo>
                    <a:pt x="358" y="142"/>
                    <a:pt x="360" y="144"/>
                    <a:pt x="360" y="147"/>
                  </a:cubicBezTo>
                  <a:cubicBezTo>
                    <a:pt x="360" y="189"/>
                    <a:pt x="360" y="189"/>
                    <a:pt x="360" y="189"/>
                  </a:cubicBezTo>
                  <a:cubicBezTo>
                    <a:pt x="360" y="191"/>
                    <a:pt x="358" y="194"/>
                    <a:pt x="356" y="194"/>
                  </a:cubicBezTo>
                  <a:cubicBezTo>
                    <a:pt x="221" y="194"/>
                    <a:pt x="221" y="194"/>
                    <a:pt x="221" y="194"/>
                  </a:cubicBezTo>
                  <a:cubicBezTo>
                    <a:pt x="218" y="194"/>
                    <a:pt x="216" y="196"/>
                    <a:pt x="217" y="199"/>
                  </a:cubicBezTo>
                  <a:cubicBezTo>
                    <a:pt x="226" y="250"/>
                    <a:pt x="226" y="250"/>
                    <a:pt x="226" y="250"/>
                  </a:cubicBezTo>
                  <a:cubicBezTo>
                    <a:pt x="226" y="252"/>
                    <a:pt x="228" y="254"/>
                    <a:pt x="231" y="254"/>
                  </a:cubicBezTo>
                  <a:cubicBezTo>
                    <a:pt x="356" y="254"/>
                    <a:pt x="356" y="254"/>
                    <a:pt x="356" y="254"/>
                  </a:cubicBezTo>
                  <a:cubicBezTo>
                    <a:pt x="358" y="254"/>
                    <a:pt x="360" y="256"/>
                    <a:pt x="360" y="259"/>
                  </a:cubicBezTo>
                  <a:cubicBezTo>
                    <a:pt x="360" y="301"/>
                    <a:pt x="360" y="301"/>
                    <a:pt x="360" y="301"/>
                  </a:cubicBezTo>
                  <a:cubicBezTo>
                    <a:pt x="360" y="304"/>
                    <a:pt x="358" y="306"/>
                    <a:pt x="356" y="306"/>
                  </a:cubicBezTo>
                  <a:cubicBezTo>
                    <a:pt x="241" y="306"/>
                    <a:pt x="241" y="306"/>
                    <a:pt x="241" y="306"/>
                  </a:cubicBezTo>
                  <a:cubicBezTo>
                    <a:pt x="239" y="306"/>
                    <a:pt x="236" y="309"/>
                    <a:pt x="237" y="311"/>
                  </a:cubicBezTo>
                  <a:cubicBezTo>
                    <a:pt x="246" y="362"/>
                    <a:pt x="246" y="362"/>
                    <a:pt x="246" y="362"/>
                  </a:cubicBezTo>
                  <a:cubicBezTo>
                    <a:pt x="246" y="364"/>
                    <a:pt x="248" y="366"/>
                    <a:pt x="251" y="366"/>
                  </a:cubicBezTo>
                  <a:cubicBezTo>
                    <a:pt x="356" y="366"/>
                    <a:pt x="356" y="366"/>
                    <a:pt x="356" y="366"/>
                  </a:cubicBezTo>
                  <a:cubicBezTo>
                    <a:pt x="358" y="366"/>
                    <a:pt x="360" y="368"/>
                    <a:pt x="360" y="371"/>
                  </a:cubicBezTo>
                  <a:cubicBezTo>
                    <a:pt x="360" y="413"/>
                    <a:pt x="360" y="413"/>
                    <a:pt x="360" y="413"/>
                  </a:cubicBezTo>
                  <a:cubicBezTo>
                    <a:pt x="360" y="416"/>
                    <a:pt x="358" y="418"/>
                    <a:pt x="356" y="418"/>
                  </a:cubicBezTo>
                  <a:cubicBezTo>
                    <a:pt x="261" y="418"/>
                    <a:pt x="261" y="418"/>
                    <a:pt x="261" y="418"/>
                  </a:cubicBezTo>
                  <a:cubicBezTo>
                    <a:pt x="257" y="418"/>
                    <a:pt x="255" y="421"/>
                    <a:pt x="256" y="424"/>
                  </a:cubicBezTo>
                  <a:cubicBezTo>
                    <a:pt x="263" y="464"/>
                    <a:pt x="263" y="464"/>
                    <a:pt x="263" y="464"/>
                  </a:cubicBezTo>
                  <a:cubicBezTo>
                    <a:pt x="263" y="465"/>
                    <a:pt x="263" y="465"/>
                    <a:pt x="263" y="465"/>
                  </a:cubicBezTo>
                  <a:cubicBezTo>
                    <a:pt x="263" y="473"/>
                    <a:pt x="270" y="479"/>
                    <a:pt x="277" y="479"/>
                  </a:cubicBezTo>
                  <a:cubicBezTo>
                    <a:pt x="800" y="479"/>
                    <a:pt x="800" y="479"/>
                    <a:pt x="800" y="479"/>
                  </a:cubicBezTo>
                  <a:cubicBezTo>
                    <a:pt x="808" y="479"/>
                    <a:pt x="814" y="473"/>
                    <a:pt x="814" y="465"/>
                  </a:cubicBezTo>
                  <a:cubicBezTo>
                    <a:pt x="821" y="424"/>
                    <a:pt x="821" y="424"/>
                    <a:pt x="821" y="424"/>
                  </a:cubicBezTo>
                  <a:cubicBezTo>
                    <a:pt x="821" y="421"/>
                    <a:pt x="819" y="418"/>
                    <a:pt x="816" y="418"/>
                  </a:cubicBezTo>
                  <a:cubicBezTo>
                    <a:pt x="721" y="418"/>
                    <a:pt x="721" y="418"/>
                    <a:pt x="721" y="418"/>
                  </a:cubicBezTo>
                  <a:cubicBezTo>
                    <a:pt x="718" y="418"/>
                    <a:pt x="716" y="416"/>
                    <a:pt x="716" y="413"/>
                  </a:cubicBezTo>
                  <a:cubicBezTo>
                    <a:pt x="716" y="371"/>
                    <a:pt x="716" y="371"/>
                    <a:pt x="716" y="371"/>
                  </a:cubicBezTo>
                  <a:cubicBezTo>
                    <a:pt x="716" y="368"/>
                    <a:pt x="718" y="366"/>
                    <a:pt x="721" y="366"/>
                  </a:cubicBezTo>
                  <a:cubicBezTo>
                    <a:pt x="826" y="366"/>
                    <a:pt x="826" y="366"/>
                    <a:pt x="826" y="366"/>
                  </a:cubicBezTo>
                  <a:cubicBezTo>
                    <a:pt x="828" y="366"/>
                    <a:pt x="830" y="364"/>
                    <a:pt x="831" y="362"/>
                  </a:cubicBezTo>
                  <a:cubicBezTo>
                    <a:pt x="838" y="311"/>
                    <a:pt x="838" y="311"/>
                    <a:pt x="838" y="311"/>
                  </a:cubicBezTo>
                  <a:cubicBezTo>
                    <a:pt x="839" y="309"/>
                    <a:pt x="836" y="306"/>
                    <a:pt x="834" y="306"/>
                  </a:cubicBezTo>
                  <a:cubicBezTo>
                    <a:pt x="721" y="306"/>
                    <a:pt x="721" y="306"/>
                    <a:pt x="721" y="306"/>
                  </a:cubicBezTo>
                  <a:cubicBezTo>
                    <a:pt x="718" y="306"/>
                    <a:pt x="716" y="304"/>
                    <a:pt x="716" y="301"/>
                  </a:cubicBezTo>
                  <a:cubicBezTo>
                    <a:pt x="716" y="259"/>
                    <a:pt x="716" y="259"/>
                    <a:pt x="716" y="259"/>
                  </a:cubicBezTo>
                  <a:cubicBezTo>
                    <a:pt x="716" y="256"/>
                    <a:pt x="718" y="254"/>
                    <a:pt x="721" y="254"/>
                  </a:cubicBezTo>
                  <a:cubicBezTo>
                    <a:pt x="843" y="254"/>
                    <a:pt x="843" y="254"/>
                    <a:pt x="843" y="254"/>
                  </a:cubicBezTo>
                  <a:cubicBezTo>
                    <a:pt x="845" y="254"/>
                    <a:pt x="847" y="252"/>
                    <a:pt x="848" y="250"/>
                  </a:cubicBezTo>
                  <a:cubicBezTo>
                    <a:pt x="855" y="199"/>
                    <a:pt x="855" y="199"/>
                    <a:pt x="855" y="199"/>
                  </a:cubicBezTo>
                  <a:cubicBezTo>
                    <a:pt x="856" y="196"/>
                    <a:pt x="853" y="194"/>
                    <a:pt x="850" y="194"/>
                  </a:cubicBezTo>
                  <a:cubicBezTo>
                    <a:pt x="721" y="194"/>
                    <a:pt x="721" y="194"/>
                    <a:pt x="721" y="194"/>
                  </a:cubicBezTo>
                  <a:cubicBezTo>
                    <a:pt x="718" y="194"/>
                    <a:pt x="716" y="191"/>
                    <a:pt x="716" y="189"/>
                  </a:cubicBezTo>
                  <a:cubicBezTo>
                    <a:pt x="716" y="147"/>
                    <a:pt x="716" y="147"/>
                    <a:pt x="716" y="147"/>
                  </a:cubicBezTo>
                  <a:cubicBezTo>
                    <a:pt x="716" y="144"/>
                    <a:pt x="718" y="142"/>
                    <a:pt x="721" y="142"/>
                  </a:cubicBezTo>
                  <a:cubicBezTo>
                    <a:pt x="860" y="142"/>
                    <a:pt x="860" y="142"/>
                    <a:pt x="860" y="142"/>
                  </a:cubicBezTo>
                  <a:cubicBezTo>
                    <a:pt x="862" y="142"/>
                    <a:pt x="864" y="140"/>
                    <a:pt x="864" y="138"/>
                  </a:cubicBezTo>
                  <a:cubicBezTo>
                    <a:pt x="870" y="99"/>
                    <a:pt x="870" y="99"/>
                    <a:pt x="870" y="99"/>
                  </a:cubicBezTo>
                  <a:cubicBezTo>
                    <a:pt x="870" y="99"/>
                    <a:pt x="870" y="99"/>
                    <a:pt x="870" y="98"/>
                  </a:cubicBezTo>
                  <a:cubicBezTo>
                    <a:pt x="870" y="91"/>
                    <a:pt x="863" y="84"/>
                    <a:pt x="856" y="84"/>
                  </a:cubicBezTo>
                  <a:close/>
                  <a:moveTo>
                    <a:pt x="518" y="413"/>
                  </a:moveTo>
                  <a:cubicBezTo>
                    <a:pt x="518" y="416"/>
                    <a:pt x="516" y="418"/>
                    <a:pt x="513" y="418"/>
                  </a:cubicBezTo>
                  <a:cubicBezTo>
                    <a:pt x="405" y="418"/>
                    <a:pt x="405" y="418"/>
                    <a:pt x="405" y="418"/>
                  </a:cubicBezTo>
                  <a:cubicBezTo>
                    <a:pt x="403" y="418"/>
                    <a:pt x="400" y="416"/>
                    <a:pt x="400" y="413"/>
                  </a:cubicBezTo>
                  <a:cubicBezTo>
                    <a:pt x="400" y="371"/>
                    <a:pt x="400" y="371"/>
                    <a:pt x="400" y="371"/>
                  </a:cubicBezTo>
                  <a:cubicBezTo>
                    <a:pt x="400" y="368"/>
                    <a:pt x="403" y="366"/>
                    <a:pt x="405" y="366"/>
                  </a:cubicBezTo>
                  <a:cubicBezTo>
                    <a:pt x="513" y="366"/>
                    <a:pt x="513" y="366"/>
                    <a:pt x="513" y="366"/>
                  </a:cubicBezTo>
                  <a:cubicBezTo>
                    <a:pt x="516" y="366"/>
                    <a:pt x="518" y="368"/>
                    <a:pt x="518" y="371"/>
                  </a:cubicBezTo>
                  <a:cubicBezTo>
                    <a:pt x="518" y="413"/>
                    <a:pt x="518" y="413"/>
                    <a:pt x="518" y="413"/>
                  </a:cubicBezTo>
                  <a:close/>
                  <a:moveTo>
                    <a:pt x="518" y="301"/>
                  </a:moveTo>
                  <a:cubicBezTo>
                    <a:pt x="518" y="304"/>
                    <a:pt x="516" y="306"/>
                    <a:pt x="513" y="306"/>
                  </a:cubicBezTo>
                  <a:cubicBezTo>
                    <a:pt x="405" y="306"/>
                    <a:pt x="405" y="306"/>
                    <a:pt x="405" y="306"/>
                  </a:cubicBezTo>
                  <a:cubicBezTo>
                    <a:pt x="403" y="306"/>
                    <a:pt x="400" y="304"/>
                    <a:pt x="400" y="301"/>
                  </a:cubicBezTo>
                  <a:cubicBezTo>
                    <a:pt x="400" y="259"/>
                    <a:pt x="400" y="259"/>
                    <a:pt x="400" y="259"/>
                  </a:cubicBezTo>
                  <a:cubicBezTo>
                    <a:pt x="400" y="256"/>
                    <a:pt x="403" y="254"/>
                    <a:pt x="405" y="254"/>
                  </a:cubicBezTo>
                  <a:cubicBezTo>
                    <a:pt x="513" y="254"/>
                    <a:pt x="513" y="254"/>
                    <a:pt x="513" y="254"/>
                  </a:cubicBezTo>
                  <a:cubicBezTo>
                    <a:pt x="516" y="254"/>
                    <a:pt x="518" y="256"/>
                    <a:pt x="518" y="259"/>
                  </a:cubicBezTo>
                  <a:cubicBezTo>
                    <a:pt x="518" y="301"/>
                    <a:pt x="518" y="301"/>
                    <a:pt x="518" y="301"/>
                  </a:cubicBezTo>
                  <a:close/>
                  <a:moveTo>
                    <a:pt x="518" y="189"/>
                  </a:moveTo>
                  <a:cubicBezTo>
                    <a:pt x="518" y="191"/>
                    <a:pt x="516" y="194"/>
                    <a:pt x="513" y="194"/>
                  </a:cubicBezTo>
                  <a:cubicBezTo>
                    <a:pt x="405" y="194"/>
                    <a:pt x="405" y="194"/>
                    <a:pt x="405" y="194"/>
                  </a:cubicBezTo>
                  <a:cubicBezTo>
                    <a:pt x="403" y="194"/>
                    <a:pt x="400" y="191"/>
                    <a:pt x="400" y="189"/>
                  </a:cubicBezTo>
                  <a:cubicBezTo>
                    <a:pt x="400" y="147"/>
                    <a:pt x="400" y="147"/>
                    <a:pt x="400" y="147"/>
                  </a:cubicBezTo>
                  <a:cubicBezTo>
                    <a:pt x="400" y="144"/>
                    <a:pt x="403" y="142"/>
                    <a:pt x="405" y="142"/>
                  </a:cubicBezTo>
                  <a:cubicBezTo>
                    <a:pt x="513" y="142"/>
                    <a:pt x="513" y="142"/>
                    <a:pt x="513" y="142"/>
                  </a:cubicBezTo>
                  <a:cubicBezTo>
                    <a:pt x="516" y="142"/>
                    <a:pt x="518" y="144"/>
                    <a:pt x="518" y="147"/>
                  </a:cubicBezTo>
                  <a:cubicBezTo>
                    <a:pt x="518" y="189"/>
                    <a:pt x="518" y="189"/>
                    <a:pt x="518" y="189"/>
                  </a:cubicBezTo>
                  <a:close/>
                  <a:moveTo>
                    <a:pt x="676" y="413"/>
                  </a:moveTo>
                  <a:cubicBezTo>
                    <a:pt x="676" y="416"/>
                    <a:pt x="674" y="418"/>
                    <a:pt x="671" y="418"/>
                  </a:cubicBezTo>
                  <a:cubicBezTo>
                    <a:pt x="563" y="418"/>
                    <a:pt x="563" y="418"/>
                    <a:pt x="563" y="418"/>
                  </a:cubicBezTo>
                  <a:cubicBezTo>
                    <a:pt x="561" y="418"/>
                    <a:pt x="558" y="416"/>
                    <a:pt x="558" y="413"/>
                  </a:cubicBezTo>
                  <a:cubicBezTo>
                    <a:pt x="558" y="371"/>
                    <a:pt x="558" y="371"/>
                    <a:pt x="558" y="371"/>
                  </a:cubicBezTo>
                  <a:cubicBezTo>
                    <a:pt x="558" y="368"/>
                    <a:pt x="561" y="366"/>
                    <a:pt x="563" y="366"/>
                  </a:cubicBezTo>
                  <a:cubicBezTo>
                    <a:pt x="671" y="366"/>
                    <a:pt x="671" y="366"/>
                    <a:pt x="671" y="366"/>
                  </a:cubicBezTo>
                  <a:cubicBezTo>
                    <a:pt x="674" y="366"/>
                    <a:pt x="676" y="368"/>
                    <a:pt x="676" y="371"/>
                  </a:cubicBezTo>
                  <a:cubicBezTo>
                    <a:pt x="676" y="413"/>
                    <a:pt x="676" y="413"/>
                    <a:pt x="676" y="413"/>
                  </a:cubicBezTo>
                  <a:close/>
                  <a:moveTo>
                    <a:pt x="676" y="301"/>
                  </a:moveTo>
                  <a:cubicBezTo>
                    <a:pt x="676" y="304"/>
                    <a:pt x="674" y="306"/>
                    <a:pt x="671" y="306"/>
                  </a:cubicBezTo>
                  <a:cubicBezTo>
                    <a:pt x="563" y="306"/>
                    <a:pt x="563" y="306"/>
                    <a:pt x="563" y="306"/>
                  </a:cubicBezTo>
                  <a:cubicBezTo>
                    <a:pt x="561" y="306"/>
                    <a:pt x="558" y="304"/>
                    <a:pt x="558" y="301"/>
                  </a:cubicBezTo>
                  <a:cubicBezTo>
                    <a:pt x="558" y="259"/>
                    <a:pt x="558" y="259"/>
                    <a:pt x="558" y="259"/>
                  </a:cubicBezTo>
                  <a:cubicBezTo>
                    <a:pt x="558" y="256"/>
                    <a:pt x="561" y="254"/>
                    <a:pt x="563" y="254"/>
                  </a:cubicBezTo>
                  <a:cubicBezTo>
                    <a:pt x="671" y="254"/>
                    <a:pt x="671" y="254"/>
                    <a:pt x="671" y="254"/>
                  </a:cubicBezTo>
                  <a:cubicBezTo>
                    <a:pt x="674" y="254"/>
                    <a:pt x="676" y="256"/>
                    <a:pt x="676" y="259"/>
                  </a:cubicBezTo>
                  <a:cubicBezTo>
                    <a:pt x="676" y="301"/>
                    <a:pt x="676" y="301"/>
                    <a:pt x="676" y="301"/>
                  </a:cubicBezTo>
                  <a:close/>
                  <a:moveTo>
                    <a:pt x="676" y="189"/>
                  </a:moveTo>
                  <a:cubicBezTo>
                    <a:pt x="676" y="191"/>
                    <a:pt x="674" y="194"/>
                    <a:pt x="671" y="194"/>
                  </a:cubicBezTo>
                  <a:cubicBezTo>
                    <a:pt x="563" y="194"/>
                    <a:pt x="563" y="194"/>
                    <a:pt x="563" y="194"/>
                  </a:cubicBezTo>
                  <a:cubicBezTo>
                    <a:pt x="561" y="194"/>
                    <a:pt x="558" y="191"/>
                    <a:pt x="558" y="189"/>
                  </a:cubicBezTo>
                  <a:cubicBezTo>
                    <a:pt x="558" y="147"/>
                    <a:pt x="558" y="147"/>
                    <a:pt x="558" y="147"/>
                  </a:cubicBezTo>
                  <a:cubicBezTo>
                    <a:pt x="558" y="144"/>
                    <a:pt x="561" y="142"/>
                    <a:pt x="563" y="142"/>
                  </a:cubicBezTo>
                  <a:cubicBezTo>
                    <a:pt x="671" y="142"/>
                    <a:pt x="671" y="142"/>
                    <a:pt x="671" y="142"/>
                  </a:cubicBezTo>
                  <a:cubicBezTo>
                    <a:pt x="674" y="142"/>
                    <a:pt x="676" y="144"/>
                    <a:pt x="676" y="147"/>
                  </a:cubicBezTo>
                  <a:cubicBezTo>
                    <a:pt x="676" y="189"/>
                    <a:pt x="676" y="189"/>
                    <a:pt x="676" y="189"/>
                  </a:cubicBezTo>
                  <a:close/>
                  <a:moveTo>
                    <a:pt x="759" y="536"/>
                  </a:moveTo>
                  <a:cubicBezTo>
                    <a:pt x="759" y="548"/>
                    <a:pt x="749" y="558"/>
                    <a:pt x="737" y="558"/>
                  </a:cubicBezTo>
                  <a:cubicBezTo>
                    <a:pt x="224" y="558"/>
                    <a:pt x="224" y="558"/>
                    <a:pt x="224" y="558"/>
                  </a:cubicBezTo>
                  <a:cubicBezTo>
                    <a:pt x="214" y="558"/>
                    <a:pt x="204" y="550"/>
                    <a:pt x="203" y="540"/>
                  </a:cubicBezTo>
                  <a:cubicBezTo>
                    <a:pt x="117" y="44"/>
                    <a:pt x="117" y="44"/>
                    <a:pt x="117" y="44"/>
                  </a:cubicBezTo>
                  <a:cubicBezTo>
                    <a:pt x="22" y="44"/>
                    <a:pt x="22" y="44"/>
                    <a:pt x="22" y="44"/>
                  </a:cubicBezTo>
                  <a:cubicBezTo>
                    <a:pt x="10" y="44"/>
                    <a:pt x="0" y="35"/>
                    <a:pt x="0" y="22"/>
                  </a:cubicBezTo>
                  <a:cubicBezTo>
                    <a:pt x="0" y="10"/>
                    <a:pt x="10" y="0"/>
                    <a:pt x="22" y="0"/>
                  </a:cubicBezTo>
                  <a:cubicBezTo>
                    <a:pt x="135" y="0"/>
                    <a:pt x="135" y="0"/>
                    <a:pt x="135" y="0"/>
                  </a:cubicBezTo>
                  <a:cubicBezTo>
                    <a:pt x="146" y="0"/>
                    <a:pt x="155" y="8"/>
                    <a:pt x="157" y="19"/>
                  </a:cubicBezTo>
                  <a:cubicBezTo>
                    <a:pt x="243" y="514"/>
                    <a:pt x="243" y="514"/>
                    <a:pt x="243" y="514"/>
                  </a:cubicBezTo>
                  <a:cubicBezTo>
                    <a:pt x="737" y="514"/>
                    <a:pt x="737" y="514"/>
                    <a:pt x="737" y="514"/>
                  </a:cubicBezTo>
                  <a:cubicBezTo>
                    <a:pt x="749" y="514"/>
                    <a:pt x="759" y="524"/>
                    <a:pt x="759" y="536"/>
                  </a:cubicBezTo>
                  <a:close/>
                  <a:moveTo>
                    <a:pt x="754" y="677"/>
                  </a:moveTo>
                  <a:cubicBezTo>
                    <a:pt x="754" y="720"/>
                    <a:pt x="720" y="754"/>
                    <a:pt x="677" y="754"/>
                  </a:cubicBezTo>
                  <a:cubicBezTo>
                    <a:pt x="635" y="754"/>
                    <a:pt x="600" y="720"/>
                    <a:pt x="600" y="677"/>
                  </a:cubicBezTo>
                  <a:cubicBezTo>
                    <a:pt x="600" y="635"/>
                    <a:pt x="635" y="600"/>
                    <a:pt x="677" y="600"/>
                  </a:cubicBezTo>
                  <a:cubicBezTo>
                    <a:pt x="720" y="600"/>
                    <a:pt x="754" y="635"/>
                    <a:pt x="754" y="677"/>
                  </a:cubicBezTo>
                  <a:close/>
                  <a:moveTo>
                    <a:pt x="358" y="677"/>
                  </a:moveTo>
                  <a:cubicBezTo>
                    <a:pt x="358" y="720"/>
                    <a:pt x="324" y="754"/>
                    <a:pt x="281" y="754"/>
                  </a:cubicBezTo>
                  <a:cubicBezTo>
                    <a:pt x="239" y="754"/>
                    <a:pt x="205" y="720"/>
                    <a:pt x="205" y="677"/>
                  </a:cubicBezTo>
                  <a:cubicBezTo>
                    <a:pt x="205" y="635"/>
                    <a:pt x="239" y="600"/>
                    <a:pt x="281" y="600"/>
                  </a:cubicBezTo>
                  <a:cubicBezTo>
                    <a:pt x="324" y="600"/>
                    <a:pt x="358" y="635"/>
                    <a:pt x="358" y="677"/>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dirty="0"/>
            </a:p>
          </p:txBody>
        </p:sp>
      </p:grpSp>
      <p:sp>
        <p:nvSpPr>
          <p:cNvPr id="65" name="TextBox 64">
            <a:extLst>
              <a:ext uri="{FF2B5EF4-FFF2-40B4-BE49-F238E27FC236}">
                <a16:creationId xmlns:a16="http://schemas.microsoft.com/office/drawing/2014/main" id="{CCB1EBB2-A5DD-4309-B75D-C06075B30911}"/>
              </a:ext>
            </a:extLst>
          </p:cNvPr>
          <p:cNvSpPr txBox="1"/>
          <p:nvPr/>
        </p:nvSpPr>
        <p:spPr>
          <a:xfrm>
            <a:off x="6815990" y="2680548"/>
            <a:ext cx="2207413" cy="617074"/>
          </a:xfrm>
          <a:prstGeom prst="rect">
            <a:avLst/>
          </a:prstGeom>
          <a:noFill/>
        </p:spPr>
        <p:txBody>
          <a:bodyPr wrap="square" lIns="72000" tIns="72000" rIns="72000" bIns="72000" rtlCol="0" anchor="t" anchorCtr="0">
            <a:spAutoFit/>
          </a:bodyPr>
          <a:lstStyle/>
          <a:p>
            <a:pPr>
              <a:lnSpc>
                <a:spcPct val="90000"/>
              </a:lnSpc>
            </a:pPr>
            <a:r>
              <a:rPr lang="en-US" sz="1050" b="1" dirty="0">
                <a:solidFill>
                  <a:srgbClr val="1D252D"/>
                </a:solidFill>
                <a:latin typeface="+mj-lt"/>
                <a:ea typeface="Century Gothic" charset="0"/>
                <a:cs typeface="Century Gothic" charset="0"/>
              </a:rPr>
              <a:t>Operations soln &amp; feasibility</a:t>
            </a:r>
            <a:endParaRPr lang="en-US" sz="1000" b="1" dirty="0">
              <a:solidFill>
                <a:srgbClr val="1D252D"/>
              </a:solidFill>
              <a:latin typeface="+mj-lt"/>
              <a:ea typeface="Century Gothic" charset="0"/>
              <a:cs typeface="Century Gothic" charset="0"/>
            </a:endParaRPr>
          </a:p>
          <a:p>
            <a:pPr>
              <a:lnSpc>
                <a:spcPct val="90000"/>
              </a:lnSpc>
              <a:spcBef>
                <a:spcPts val="600"/>
              </a:spcBef>
            </a:pPr>
            <a:r>
              <a:rPr lang="en-US" sz="900" dirty="0">
                <a:solidFill>
                  <a:srgbClr val="1D252D"/>
                </a:solidFill>
                <a:latin typeface="+mj-lt"/>
                <a:ea typeface="Century Gothic" charset="0"/>
                <a:cs typeface="Century Gothic" charset="0"/>
              </a:rPr>
              <a:t>Preliminary operations soln, assumptions &amp; risk assessment</a:t>
            </a:r>
          </a:p>
        </p:txBody>
      </p:sp>
      <p:sp>
        <p:nvSpPr>
          <p:cNvPr id="66" name="Oval 65">
            <a:extLst>
              <a:ext uri="{FF2B5EF4-FFF2-40B4-BE49-F238E27FC236}">
                <a16:creationId xmlns:a16="http://schemas.microsoft.com/office/drawing/2014/main" id="{2455BAEB-EEDA-439B-A520-3E46DA1F26C0}"/>
              </a:ext>
            </a:extLst>
          </p:cNvPr>
          <p:cNvSpPr/>
          <p:nvPr/>
        </p:nvSpPr>
        <p:spPr>
          <a:xfrm>
            <a:off x="6099711" y="2660401"/>
            <a:ext cx="657367" cy="657367"/>
          </a:xfrm>
          <a:prstGeom prst="ellipse">
            <a:avLst/>
          </a:prstGeom>
          <a:noFill/>
          <a:ln w="12700" cap="flat" cmpd="sng" algn="ctr">
            <a:solidFill>
              <a:srgbClr val="13234D"/>
            </a:solidFill>
            <a:prstDash val="solid"/>
            <a:round/>
            <a:headEnd type="none" w="med" len="med"/>
            <a:tailEnd type="none" w="med" len="med"/>
          </a:ln>
        </p:spPr>
        <p:txBody>
          <a:bodyPr lIns="91425" tIns="45700" rIns="91425" bIns="45700" anchor="ctr" anchorCtr="0">
            <a:noAutofit/>
          </a:bodyPr>
          <a:lstStyle/>
          <a:p>
            <a:pPr algn="ctr"/>
            <a:endParaRPr lang="en-US" sz="1800" dirty="0">
              <a:latin typeface="+mj-lt"/>
              <a:ea typeface="Calibri"/>
              <a:cs typeface="Calibri"/>
            </a:endParaRPr>
          </a:p>
        </p:txBody>
      </p:sp>
      <p:grpSp>
        <p:nvGrpSpPr>
          <p:cNvPr id="106" name="bcgBugs_Gears">
            <a:extLst>
              <a:ext uri="{FF2B5EF4-FFF2-40B4-BE49-F238E27FC236}">
                <a16:creationId xmlns:a16="http://schemas.microsoft.com/office/drawing/2014/main" id="{EEC93E87-66CE-4F7E-AE14-2BB0099C9F94}"/>
              </a:ext>
            </a:extLst>
          </p:cNvPr>
          <p:cNvGrpSpPr>
            <a:grpSpLocks noChangeAspect="1"/>
          </p:cNvGrpSpPr>
          <p:nvPr/>
        </p:nvGrpSpPr>
        <p:grpSpPr bwMode="auto">
          <a:xfrm>
            <a:off x="6257111" y="2817635"/>
            <a:ext cx="342565" cy="342900"/>
            <a:chOff x="2818" y="1137"/>
            <a:chExt cx="2044" cy="2046"/>
          </a:xfrm>
        </p:grpSpPr>
        <p:sp>
          <p:nvSpPr>
            <p:cNvPr id="107" name="AutoShape 19">
              <a:extLst>
                <a:ext uri="{FF2B5EF4-FFF2-40B4-BE49-F238E27FC236}">
                  <a16:creationId xmlns:a16="http://schemas.microsoft.com/office/drawing/2014/main" id="{27025DBD-FDFF-4F8D-AB83-2E4986FDF4D2}"/>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dirty="0"/>
            </a:p>
          </p:txBody>
        </p:sp>
        <p:sp>
          <p:nvSpPr>
            <p:cNvPr id="108" name="Freeform 21">
              <a:extLst>
                <a:ext uri="{FF2B5EF4-FFF2-40B4-BE49-F238E27FC236}">
                  <a16:creationId xmlns:a16="http://schemas.microsoft.com/office/drawing/2014/main" id="{9E4F6E75-4E50-41B5-80D3-D45AC058D2E1}"/>
                </a:ext>
              </a:extLst>
            </p:cNvPr>
            <p:cNvSpPr>
              <a:spLocks noEditPoints="1"/>
            </p:cNvSpPr>
            <p:nvPr/>
          </p:nvSpPr>
          <p:spPr bwMode="auto">
            <a:xfrm>
              <a:off x="2939" y="1297"/>
              <a:ext cx="1804" cy="1724"/>
            </a:xfrm>
            <a:custGeom>
              <a:avLst/>
              <a:gdLst>
                <a:gd name="T0" fmla="*/ 868 w 882"/>
                <a:gd name="T1" fmla="*/ 325 h 842"/>
                <a:gd name="T2" fmla="*/ 801 w 882"/>
                <a:gd name="T3" fmla="*/ 295 h 842"/>
                <a:gd name="T4" fmla="*/ 770 w 882"/>
                <a:gd name="T5" fmla="*/ 228 h 842"/>
                <a:gd name="T6" fmla="*/ 724 w 882"/>
                <a:gd name="T7" fmla="*/ 164 h 842"/>
                <a:gd name="T8" fmla="*/ 729 w 882"/>
                <a:gd name="T9" fmla="*/ 91 h 842"/>
                <a:gd name="T10" fmla="*/ 569 w 882"/>
                <a:gd name="T11" fmla="*/ 0 h 842"/>
                <a:gd name="T12" fmla="*/ 509 w 882"/>
                <a:gd name="T13" fmla="*/ 44 h 842"/>
                <a:gd name="T14" fmla="*/ 367 w 882"/>
                <a:gd name="T15" fmla="*/ 44 h 842"/>
                <a:gd name="T16" fmla="*/ 307 w 882"/>
                <a:gd name="T17" fmla="*/ 1 h 842"/>
                <a:gd name="T18" fmla="*/ 221 w 882"/>
                <a:gd name="T19" fmla="*/ 39 h 842"/>
                <a:gd name="T20" fmla="*/ 145 w 882"/>
                <a:gd name="T21" fmla="*/ 95 h 842"/>
                <a:gd name="T22" fmla="*/ 154 w 882"/>
                <a:gd name="T23" fmla="*/ 170 h 842"/>
                <a:gd name="T24" fmla="*/ 81 w 882"/>
                <a:gd name="T25" fmla="*/ 294 h 842"/>
                <a:gd name="T26" fmla="*/ 15 w 882"/>
                <a:gd name="T27" fmla="*/ 324 h 842"/>
                <a:gd name="T28" fmla="*/ 13 w 882"/>
                <a:gd name="T29" fmla="*/ 514 h 842"/>
                <a:gd name="T30" fmla="*/ 79 w 882"/>
                <a:gd name="T31" fmla="*/ 542 h 842"/>
                <a:gd name="T32" fmla="*/ 113 w 882"/>
                <a:gd name="T33" fmla="*/ 614 h 842"/>
                <a:gd name="T34" fmla="*/ 155 w 882"/>
                <a:gd name="T35" fmla="*/ 675 h 842"/>
                <a:gd name="T36" fmla="*/ 146 w 882"/>
                <a:gd name="T37" fmla="*/ 748 h 842"/>
                <a:gd name="T38" fmla="*/ 304 w 882"/>
                <a:gd name="T39" fmla="*/ 842 h 842"/>
                <a:gd name="T40" fmla="*/ 362 w 882"/>
                <a:gd name="T41" fmla="*/ 798 h 842"/>
                <a:gd name="T42" fmla="*/ 520 w 882"/>
                <a:gd name="T43" fmla="*/ 799 h 842"/>
                <a:gd name="T44" fmla="*/ 580 w 882"/>
                <a:gd name="T45" fmla="*/ 842 h 842"/>
                <a:gd name="T46" fmla="*/ 662 w 882"/>
                <a:gd name="T47" fmla="*/ 806 h 842"/>
                <a:gd name="T48" fmla="*/ 735 w 882"/>
                <a:gd name="T49" fmla="*/ 751 h 842"/>
                <a:gd name="T50" fmla="*/ 726 w 882"/>
                <a:gd name="T51" fmla="*/ 678 h 842"/>
                <a:gd name="T52" fmla="*/ 805 w 882"/>
                <a:gd name="T53" fmla="*/ 538 h 842"/>
                <a:gd name="T54" fmla="*/ 870 w 882"/>
                <a:gd name="T55" fmla="*/ 509 h 842"/>
                <a:gd name="T56" fmla="*/ 868 w 882"/>
                <a:gd name="T57" fmla="*/ 325 h 842"/>
                <a:gd name="T58" fmla="*/ 512 w 882"/>
                <a:gd name="T59" fmla="*/ 587 h 842"/>
                <a:gd name="T60" fmla="*/ 278 w 882"/>
                <a:gd name="T61" fmla="*/ 493 h 842"/>
                <a:gd name="T62" fmla="*/ 370 w 882"/>
                <a:gd name="T63" fmla="*/ 257 h 842"/>
                <a:gd name="T64" fmla="*/ 604 w 882"/>
                <a:gd name="T65" fmla="*/ 351 h 842"/>
                <a:gd name="T66" fmla="*/ 512 w 882"/>
                <a:gd name="T67" fmla="*/ 587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2" h="842">
                  <a:moveTo>
                    <a:pt x="868" y="325"/>
                  </a:moveTo>
                  <a:cubicBezTo>
                    <a:pt x="801" y="295"/>
                    <a:pt x="801" y="295"/>
                    <a:pt x="801" y="295"/>
                  </a:cubicBezTo>
                  <a:cubicBezTo>
                    <a:pt x="793" y="273"/>
                    <a:pt x="783" y="250"/>
                    <a:pt x="770" y="228"/>
                  </a:cubicBezTo>
                  <a:cubicBezTo>
                    <a:pt x="757" y="205"/>
                    <a:pt x="741" y="184"/>
                    <a:pt x="724" y="164"/>
                  </a:cubicBezTo>
                  <a:cubicBezTo>
                    <a:pt x="729" y="91"/>
                    <a:pt x="729" y="91"/>
                    <a:pt x="729" y="91"/>
                  </a:cubicBezTo>
                  <a:cubicBezTo>
                    <a:pt x="684" y="50"/>
                    <a:pt x="627" y="18"/>
                    <a:pt x="569" y="0"/>
                  </a:cubicBezTo>
                  <a:cubicBezTo>
                    <a:pt x="509" y="44"/>
                    <a:pt x="509" y="44"/>
                    <a:pt x="509" y="44"/>
                  </a:cubicBezTo>
                  <a:cubicBezTo>
                    <a:pt x="462" y="34"/>
                    <a:pt x="414" y="35"/>
                    <a:pt x="367" y="44"/>
                  </a:cubicBezTo>
                  <a:cubicBezTo>
                    <a:pt x="307" y="1"/>
                    <a:pt x="307" y="1"/>
                    <a:pt x="307" y="1"/>
                  </a:cubicBezTo>
                  <a:cubicBezTo>
                    <a:pt x="278" y="11"/>
                    <a:pt x="249" y="23"/>
                    <a:pt x="221" y="39"/>
                  </a:cubicBezTo>
                  <a:cubicBezTo>
                    <a:pt x="193" y="56"/>
                    <a:pt x="167" y="75"/>
                    <a:pt x="145" y="95"/>
                  </a:cubicBezTo>
                  <a:cubicBezTo>
                    <a:pt x="154" y="170"/>
                    <a:pt x="154" y="170"/>
                    <a:pt x="154" y="170"/>
                  </a:cubicBezTo>
                  <a:cubicBezTo>
                    <a:pt x="122" y="208"/>
                    <a:pt x="96" y="249"/>
                    <a:pt x="81" y="294"/>
                  </a:cubicBezTo>
                  <a:cubicBezTo>
                    <a:pt x="15" y="324"/>
                    <a:pt x="15" y="324"/>
                    <a:pt x="15" y="324"/>
                  </a:cubicBezTo>
                  <a:cubicBezTo>
                    <a:pt x="0" y="385"/>
                    <a:pt x="0" y="449"/>
                    <a:pt x="13" y="514"/>
                  </a:cubicBezTo>
                  <a:cubicBezTo>
                    <a:pt x="79" y="542"/>
                    <a:pt x="79" y="542"/>
                    <a:pt x="79" y="542"/>
                  </a:cubicBezTo>
                  <a:cubicBezTo>
                    <a:pt x="87" y="566"/>
                    <a:pt x="98" y="592"/>
                    <a:pt x="113" y="614"/>
                  </a:cubicBezTo>
                  <a:cubicBezTo>
                    <a:pt x="125" y="636"/>
                    <a:pt x="139" y="657"/>
                    <a:pt x="155" y="675"/>
                  </a:cubicBezTo>
                  <a:cubicBezTo>
                    <a:pt x="146" y="748"/>
                    <a:pt x="146" y="748"/>
                    <a:pt x="146" y="748"/>
                  </a:cubicBezTo>
                  <a:cubicBezTo>
                    <a:pt x="193" y="791"/>
                    <a:pt x="247" y="822"/>
                    <a:pt x="304" y="842"/>
                  </a:cubicBezTo>
                  <a:cubicBezTo>
                    <a:pt x="362" y="798"/>
                    <a:pt x="362" y="798"/>
                    <a:pt x="362" y="798"/>
                  </a:cubicBezTo>
                  <a:cubicBezTo>
                    <a:pt x="414" y="810"/>
                    <a:pt x="466" y="810"/>
                    <a:pt x="520" y="799"/>
                  </a:cubicBezTo>
                  <a:cubicBezTo>
                    <a:pt x="580" y="842"/>
                    <a:pt x="580" y="842"/>
                    <a:pt x="580" y="842"/>
                  </a:cubicBezTo>
                  <a:cubicBezTo>
                    <a:pt x="607" y="832"/>
                    <a:pt x="635" y="820"/>
                    <a:pt x="662" y="806"/>
                  </a:cubicBezTo>
                  <a:cubicBezTo>
                    <a:pt x="687" y="789"/>
                    <a:pt x="712" y="771"/>
                    <a:pt x="735" y="751"/>
                  </a:cubicBezTo>
                  <a:cubicBezTo>
                    <a:pt x="726" y="678"/>
                    <a:pt x="726" y="678"/>
                    <a:pt x="726" y="678"/>
                  </a:cubicBezTo>
                  <a:cubicBezTo>
                    <a:pt x="762" y="637"/>
                    <a:pt x="788" y="589"/>
                    <a:pt x="805" y="538"/>
                  </a:cubicBezTo>
                  <a:cubicBezTo>
                    <a:pt x="870" y="509"/>
                    <a:pt x="870" y="509"/>
                    <a:pt x="870" y="509"/>
                  </a:cubicBezTo>
                  <a:cubicBezTo>
                    <a:pt x="882" y="450"/>
                    <a:pt x="881" y="386"/>
                    <a:pt x="868" y="325"/>
                  </a:cubicBezTo>
                  <a:close/>
                  <a:moveTo>
                    <a:pt x="512" y="587"/>
                  </a:moveTo>
                  <a:cubicBezTo>
                    <a:pt x="422" y="628"/>
                    <a:pt x="317" y="584"/>
                    <a:pt x="278" y="493"/>
                  </a:cubicBezTo>
                  <a:cubicBezTo>
                    <a:pt x="238" y="401"/>
                    <a:pt x="280" y="296"/>
                    <a:pt x="370" y="257"/>
                  </a:cubicBezTo>
                  <a:cubicBezTo>
                    <a:pt x="460" y="217"/>
                    <a:pt x="566" y="260"/>
                    <a:pt x="604" y="351"/>
                  </a:cubicBezTo>
                  <a:cubicBezTo>
                    <a:pt x="644" y="442"/>
                    <a:pt x="603" y="549"/>
                    <a:pt x="512" y="587"/>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109" name="Group 108">
            <a:extLst>
              <a:ext uri="{FF2B5EF4-FFF2-40B4-BE49-F238E27FC236}">
                <a16:creationId xmlns:a16="http://schemas.microsoft.com/office/drawing/2014/main" id="{C5F46DE4-9723-4961-8869-8B822D7162D0}"/>
              </a:ext>
            </a:extLst>
          </p:cNvPr>
          <p:cNvGrpSpPr>
            <a:grpSpLocks noChangeAspect="1"/>
          </p:cNvGrpSpPr>
          <p:nvPr/>
        </p:nvGrpSpPr>
        <p:grpSpPr>
          <a:xfrm>
            <a:off x="4989485" y="4173765"/>
            <a:ext cx="432137" cy="431721"/>
            <a:chOff x="6464300" y="2606675"/>
            <a:chExt cx="1646238" cy="1644650"/>
          </a:xfrm>
        </p:grpSpPr>
        <p:sp>
          <p:nvSpPr>
            <p:cNvPr id="110" name="AutoShape 3">
              <a:extLst>
                <a:ext uri="{FF2B5EF4-FFF2-40B4-BE49-F238E27FC236}">
                  <a16:creationId xmlns:a16="http://schemas.microsoft.com/office/drawing/2014/main" id="{B90A90F4-C2D9-4B71-BD3A-F39E3308B1D1}"/>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003" tIns="12002" rIns="24003" bIns="12002" numCol="1" anchor="t" anchorCtr="0" compatLnSpc="1">
              <a:prstTxWarp prst="textNoShape">
                <a:avLst/>
              </a:prstTxWarp>
            </a:bodyPr>
            <a:lstStyle/>
            <a:p>
              <a:endParaRPr lang="en-US" sz="1013" dirty="0"/>
            </a:p>
          </p:txBody>
        </p:sp>
        <p:grpSp>
          <p:nvGrpSpPr>
            <p:cNvPr id="111" name="Group 110">
              <a:extLst>
                <a:ext uri="{FF2B5EF4-FFF2-40B4-BE49-F238E27FC236}">
                  <a16:creationId xmlns:a16="http://schemas.microsoft.com/office/drawing/2014/main" id="{BFB142F8-867D-439F-BA69-C2497A22F614}"/>
                </a:ext>
              </a:extLst>
            </p:cNvPr>
            <p:cNvGrpSpPr/>
            <p:nvPr/>
          </p:nvGrpSpPr>
          <p:grpSpPr>
            <a:xfrm>
              <a:off x="6634163" y="2962275"/>
              <a:ext cx="1304925" cy="931863"/>
              <a:chOff x="6634163" y="2962275"/>
              <a:chExt cx="1304925" cy="931863"/>
            </a:xfrm>
          </p:grpSpPr>
          <p:sp>
            <p:nvSpPr>
              <p:cNvPr id="112" name="Freeform 10">
                <a:extLst>
                  <a:ext uri="{FF2B5EF4-FFF2-40B4-BE49-F238E27FC236}">
                    <a16:creationId xmlns:a16="http://schemas.microsoft.com/office/drawing/2014/main" id="{ADB421A7-7DAF-4D94-85AB-1ADBAECED57C}"/>
                  </a:ext>
                </a:extLst>
              </p:cNvPr>
              <p:cNvSpPr>
                <a:spLocks/>
              </p:cNvSpPr>
              <p:nvPr/>
            </p:nvSpPr>
            <p:spPr bwMode="auto">
              <a:xfrm>
                <a:off x="6634163" y="2962275"/>
                <a:ext cx="1304925" cy="931863"/>
              </a:xfrm>
              <a:custGeom>
                <a:avLst/>
                <a:gdLst>
                  <a:gd name="connsiteX0" fmla="*/ 844550 w 1304925"/>
                  <a:gd name="connsiteY0" fmla="*/ 827088 h 931863"/>
                  <a:gd name="connsiteX1" fmla="*/ 876300 w 1304925"/>
                  <a:gd name="connsiteY1" fmla="*/ 827088 h 931863"/>
                  <a:gd name="connsiteX2" fmla="*/ 876300 w 1304925"/>
                  <a:gd name="connsiteY2" fmla="*/ 855766 h 931863"/>
                  <a:gd name="connsiteX3" fmla="*/ 860425 w 1304925"/>
                  <a:gd name="connsiteY3" fmla="*/ 871538 h 931863"/>
                  <a:gd name="connsiteX4" fmla="*/ 844550 w 1304925"/>
                  <a:gd name="connsiteY4" fmla="*/ 855766 h 931863"/>
                  <a:gd name="connsiteX5" fmla="*/ 844550 w 1304925"/>
                  <a:gd name="connsiteY5" fmla="*/ 827088 h 931863"/>
                  <a:gd name="connsiteX6" fmla="*/ 636587 w 1304925"/>
                  <a:gd name="connsiteY6" fmla="*/ 827088 h 931863"/>
                  <a:gd name="connsiteX7" fmla="*/ 668337 w 1304925"/>
                  <a:gd name="connsiteY7" fmla="*/ 827088 h 931863"/>
                  <a:gd name="connsiteX8" fmla="*/ 668337 w 1304925"/>
                  <a:gd name="connsiteY8" fmla="*/ 855766 h 931863"/>
                  <a:gd name="connsiteX9" fmla="*/ 652462 w 1304925"/>
                  <a:gd name="connsiteY9" fmla="*/ 871538 h 931863"/>
                  <a:gd name="connsiteX10" fmla="*/ 636587 w 1304925"/>
                  <a:gd name="connsiteY10" fmla="*/ 855766 h 931863"/>
                  <a:gd name="connsiteX11" fmla="*/ 636587 w 1304925"/>
                  <a:gd name="connsiteY11" fmla="*/ 827088 h 931863"/>
                  <a:gd name="connsiteX12" fmla="*/ 430212 w 1304925"/>
                  <a:gd name="connsiteY12" fmla="*/ 827088 h 931863"/>
                  <a:gd name="connsiteX13" fmla="*/ 460375 w 1304925"/>
                  <a:gd name="connsiteY13" fmla="*/ 827088 h 931863"/>
                  <a:gd name="connsiteX14" fmla="*/ 460375 w 1304925"/>
                  <a:gd name="connsiteY14" fmla="*/ 855766 h 931863"/>
                  <a:gd name="connsiteX15" fmla="*/ 445294 w 1304925"/>
                  <a:gd name="connsiteY15" fmla="*/ 871538 h 931863"/>
                  <a:gd name="connsiteX16" fmla="*/ 430212 w 1304925"/>
                  <a:gd name="connsiteY16" fmla="*/ 855766 h 931863"/>
                  <a:gd name="connsiteX17" fmla="*/ 430212 w 1304925"/>
                  <a:gd name="connsiteY17" fmla="*/ 827088 h 931863"/>
                  <a:gd name="connsiteX18" fmla="*/ 844550 w 1304925"/>
                  <a:gd name="connsiteY18" fmla="*/ 636588 h 931863"/>
                  <a:gd name="connsiteX19" fmla="*/ 876300 w 1304925"/>
                  <a:gd name="connsiteY19" fmla="*/ 636588 h 931863"/>
                  <a:gd name="connsiteX20" fmla="*/ 876300 w 1304925"/>
                  <a:gd name="connsiteY20" fmla="*/ 684213 h 931863"/>
                  <a:gd name="connsiteX21" fmla="*/ 844550 w 1304925"/>
                  <a:gd name="connsiteY21" fmla="*/ 684213 h 931863"/>
                  <a:gd name="connsiteX22" fmla="*/ 636587 w 1304925"/>
                  <a:gd name="connsiteY22" fmla="*/ 636588 h 931863"/>
                  <a:gd name="connsiteX23" fmla="*/ 668337 w 1304925"/>
                  <a:gd name="connsiteY23" fmla="*/ 636588 h 931863"/>
                  <a:gd name="connsiteX24" fmla="*/ 668337 w 1304925"/>
                  <a:gd name="connsiteY24" fmla="*/ 684213 h 931863"/>
                  <a:gd name="connsiteX25" fmla="*/ 636587 w 1304925"/>
                  <a:gd name="connsiteY25" fmla="*/ 684213 h 931863"/>
                  <a:gd name="connsiteX26" fmla="*/ 636587 w 1304925"/>
                  <a:gd name="connsiteY26" fmla="*/ 449263 h 931863"/>
                  <a:gd name="connsiteX27" fmla="*/ 668337 w 1304925"/>
                  <a:gd name="connsiteY27" fmla="*/ 449263 h 931863"/>
                  <a:gd name="connsiteX28" fmla="*/ 668337 w 1304925"/>
                  <a:gd name="connsiteY28" fmla="*/ 495301 h 931863"/>
                  <a:gd name="connsiteX29" fmla="*/ 636587 w 1304925"/>
                  <a:gd name="connsiteY29" fmla="*/ 495301 h 931863"/>
                  <a:gd name="connsiteX30" fmla="*/ 430212 w 1304925"/>
                  <a:gd name="connsiteY30" fmla="*/ 449263 h 931863"/>
                  <a:gd name="connsiteX31" fmla="*/ 460375 w 1304925"/>
                  <a:gd name="connsiteY31" fmla="*/ 449263 h 931863"/>
                  <a:gd name="connsiteX32" fmla="*/ 460375 w 1304925"/>
                  <a:gd name="connsiteY32" fmla="*/ 684213 h 931863"/>
                  <a:gd name="connsiteX33" fmla="*/ 430212 w 1304925"/>
                  <a:gd name="connsiteY33" fmla="*/ 684213 h 931863"/>
                  <a:gd name="connsiteX34" fmla="*/ 222250 w 1304925"/>
                  <a:gd name="connsiteY34" fmla="*/ 449263 h 931863"/>
                  <a:gd name="connsiteX35" fmla="*/ 254000 w 1304925"/>
                  <a:gd name="connsiteY35" fmla="*/ 449263 h 931863"/>
                  <a:gd name="connsiteX36" fmla="*/ 254000 w 1304925"/>
                  <a:gd name="connsiteY36" fmla="*/ 855819 h 931863"/>
                  <a:gd name="connsiteX37" fmla="*/ 238125 w 1304925"/>
                  <a:gd name="connsiteY37" fmla="*/ 871538 h 931863"/>
                  <a:gd name="connsiteX38" fmla="*/ 222250 w 1304925"/>
                  <a:gd name="connsiteY38" fmla="*/ 855819 h 931863"/>
                  <a:gd name="connsiteX39" fmla="*/ 222250 w 1304925"/>
                  <a:gd name="connsiteY39" fmla="*/ 449263 h 931863"/>
                  <a:gd name="connsiteX40" fmla="*/ 430212 w 1304925"/>
                  <a:gd name="connsiteY40" fmla="*/ 258763 h 931863"/>
                  <a:gd name="connsiteX41" fmla="*/ 460375 w 1304925"/>
                  <a:gd name="connsiteY41" fmla="*/ 258763 h 931863"/>
                  <a:gd name="connsiteX42" fmla="*/ 460375 w 1304925"/>
                  <a:gd name="connsiteY42" fmla="*/ 306388 h 931863"/>
                  <a:gd name="connsiteX43" fmla="*/ 430212 w 1304925"/>
                  <a:gd name="connsiteY43" fmla="*/ 306388 h 931863"/>
                  <a:gd name="connsiteX44" fmla="*/ 222250 w 1304925"/>
                  <a:gd name="connsiteY44" fmla="*/ 258763 h 931863"/>
                  <a:gd name="connsiteX45" fmla="*/ 254000 w 1304925"/>
                  <a:gd name="connsiteY45" fmla="*/ 258763 h 931863"/>
                  <a:gd name="connsiteX46" fmla="*/ 254000 w 1304925"/>
                  <a:gd name="connsiteY46" fmla="*/ 306388 h 931863"/>
                  <a:gd name="connsiteX47" fmla="*/ 222250 w 1304925"/>
                  <a:gd name="connsiteY47" fmla="*/ 306388 h 931863"/>
                  <a:gd name="connsiteX48" fmla="*/ 1066800 w 1304925"/>
                  <a:gd name="connsiteY48" fmla="*/ 61913 h 931863"/>
                  <a:gd name="connsiteX49" fmla="*/ 1082675 w 1304925"/>
                  <a:gd name="connsiteY49" fmla="*/ 77620 h 931863"/>
                  <a:gd name="connsiteX50" fmla="*/ 1082675 w 1304925"/>
                  <a:gd name="connsiteY50" fmla="*/ 855831 h 931863"/>
                  <a:gd name="connsiteX51" fmla="*/ 1066800 w 1304925"/>
                  <a:gd name="connsiteY51" fmla="*/ 871538 h 931863"/>
                  <a:gd name="connsiteX52" fmla="*/ 1050925 w 1304925"/>
                  <a:gd name="connsiteY52" fmla="*/ 855831 h 931863"/>
                  <a:gd name="connsiteX53" fmla="*/ 1050925 w 1304925"/>
                  <a:gd name="connsiteY53" fmla="*/ 77620 h 931863"/>
                  <a:gd name="connsiteX54" fmla="*/ 1066800 w 1304925"/>
                  <a:gd name="connsiteY54" fmla="*/ 61913 h 931863"/>
                  <a:gd name="connsiteX55" fmla="*/ 860425 w 1304925"/>
                  <a:gd name="connsiteY55" fmla="*/ 61913 h 931863"/>
                  <a:gd name="connsiteX56" fmla="*/ 876300 w 1304925"/>
                  <a:gd name="connsiteY56" fmla="*/ 77595 h 931863"/>
                  <a:gd name="connsiteX57" fmla="*/ 876300 w 1304925"/>
                  <a:gd name="connsiteY57" fmla="*/ 495301 h 931863"/>
                  <a:gd name="connsiteX58" fmla="*/ 844550 w 1304925"/>
                  <a:gd name="connsiteY58" fmla="*/ 495301 h 931863"/>
                  <a:gd name="connsiteX59" fmla="*/ 844550 w 1304925"/>
                  <a:gd name="connsiteY59" fmla="*/ 77595 h 931863"/>
                  <a:gd name="connsiteX60" fmla="*/ 860425 w 1304925"/>
                  <a:gd name="connsiteY60" fmla="*/ 61913 h 931863"/>
                  <a:gd name="connsiteX61" fmla="*/ 652462 w 1304925"/>
                  <a:gd name="connsiteY61" fmla="*/ 61913 h 931863"/>
                  <a:gd name="connsiteX62" fmla="*/ 668337 w 1304925"/>
                  <a:gd name="connsiteY62" fmla="*/ 77548 h 931863"/>
                  <a:gd name="connsiteX63" fmla="*/ 668337 w 1304925"/>
                  <a:gd name="connsiteY63" fmla="*/ 306388 h 931863"/>
                  <a:gd name="connsiteX64" fmla="*/ 636587 w 1304925"/>
                  <a:gd name="connsiteY64" fmla="*/ 306388 h 931863"/>
                  <a:gd name="connsiteX65" fmla="*/ 636587 w 1304925"/>
                  <a:gd name="connsiteY65" fmla="*/ 77548 h 931863"/>
                  <a:gd name="connsiteX66" fmla="*/ 652462 w 1304925"/>
                  <a:gd name="connsiteY66" fmla="*/ 61913 h 931863"/>
                  <a:gd name="connsiteX67" fmla="*/ 445294 w 1304925"/>
                  <a:gd name="connsiteY67" fmla="*/ 61913 h 931863"/>
                  <a:gd name="connsiteX68" fmla="*/ 460375 w 1304925"/>
                  <a:gd name="connsiteY68" fmla="*/ 77335 h 931863"/>
                  <a:gd name="connsiteX69" fmla="*/ 460375 w 1304925"/>
                  <a:gd name="connsiteY69" fmla="*/ 115888 h 931863"/>
                  <a:gd name="connsiteX70" fmla="*/ 430212 w 1304925"/>
                  <a:gd name="connsiteY70" fmla="*/ 115888 h 931863"/>
                  <a:gd name="connsiteX71" fmla="*/ 430212 w 1304925"/>
                  <a:gd name="connsiteY71" fmla="*/ 77335 h 931863"/>
                  <a:gd name="connsiteX72" fmla="*/ 445294 w 1304925"/>
                  <a:gd name="connsiteY72" fmla="*/ 61913 h 931863"/>
                  <a:gd name="connsiteX73" fmla="*/ 238125 w 1304925"/>
                  <a:gd name="connsiteY73" fmla="*/ 61913 h 931863"/>
                  <a:gd name="connsiteX74" fmla="*/ 254000 w 1304925"/>
                  <a:gd name="connsiteY74" fmla="*/ 77335 h 931863"/>
                  <a:gd name="connsiteX75" fmla="*/ 254000 w 1304925"/>
                  <a:gd name="connsiteY75" fmla="*/ 115888 h 931863"/>
                  <a:gd name="connsiteX76" fmla="*/ 222250 w 1304925"/>
                  <a:gd name="connsiteY76" fmla="*/ 115888 h 931863"/>
                  <a:gd name="connsiteX77" fmla="*/ 222250 w 1304925"/>
                  <a:gd name="connsiteY77" fmla="*/ 77335 h 931863"/>
                  <a:gd name="connsiteX78" fmla="*/ 238125 w 1304925"/>
                  <a:gd name="connsiteY78" fmla="*/ 61913 h 931863"/>
                  <a:gd name="connsiteX79" fmla="*/ 31750 w 1304925"/>
                  <a:gd name="connsiteY79" fmla="*/ 31750 h 931863"/>
                  <a:gd name="connsiteX80" fmla="*/ 31750 w 1304925"/>
                  <a:gd name="connsiteY80" fmla="*/ 900113 h 931863"/>
                  <a:gd name="connsiteX81" fmla="*/ 1274763 w 1304925"/>
                  <a:gd name="connsiteY81" fmla="*/ 900113 h 931863"/>
                  <a:gd name="connsiteX82" fmla="*/ 1274763 w 1304925"/>
                  <a:gd name="connsiteY82" fmla="*/ 31750 h 931863"/>
                  <a:gd name="connsiteX83" fmla="*/ 31750 w 1304925"/>
                  <a:gd name="connsiteY83" fmla="*/ 31750 h 931863"/>
                  <a:gd name="connsiteX84" fmla="*/ 15705 w 1304925"/>
                  <a:gd name="connsiteY84" fmla="*/ 0 h 931863"/>
                  <a:gd name="connsiteX85" fmla="*/ 1289220 w 1304925"/>
                  <a:gd name="connsiteY85" fmla="*/ 0 h 931863"/>
                  <a:gd name="connsiteX86" fmla="*/ 1304925 w 1304925"/>
                  <a:gd name="connsiteY86" fmla="*/ 15698 h 931863"/>
                  <a:gd name="connsiteX87" fmla="*/ 1304925 w 1304925"/>
                  <a:gd name="connsiteY87" fmla="*/ 916166 h 931863"/>
                  <a:gd name="connsiteX88" fmla="*/ 1289220 w 1304925"/>
                  <a:gd name="connsiteY88" fmla="*/ 931863 h 931863"/>
                  <a:gd name="connsiteX89" fmla="*/ 15705 w 1304925"/>
                  <a:gd name="connsiteY89" fmla="*/ 931863 h 931863"/>
                  <a:gd name="connsiteX90" fmla="*/ 0 w 1304925"/>
                  <a:gd name="connsiteY90" fmla="*/ 916166 h 931863"/>
                  <a:gd name="connsiteX91" fmla="*/ 0 w 1304925"/>
                  <a:gd name="connsiteY91" fmla="*/ 15698 h 931863"/>
                  <a:gd name="connsiteX92" fmla="*/ 15705 w 1304925"/>
                  <a:gd name="connsiteY92"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04925" h="931863">
                    <a:moveTo>
                      <a:pt x="844550" y="827088"/>
                    </a:moveTo>
                    <a:cubicBezTo>
                      <a:pt x="844550" y="827088"/>
                      <a:pt x="844550" y="827088"/>
                      <a:pt x="876300" y="827088"/>
                    </a:cubicBezTo>
                    <a:cubicBezTo>
                      <a:pt x="876300" y="827088"/>
                      <a:pt x="876300" y="827088"/>
                      <a:pt x="876300" y="855766"/>
                    </a:cubicBezTo>
                    <a:cubicBezTo>
                      <a:pt x="876300" y="865086"/>
                      <a:pt x="869084" y="871538"/>
                      <a:pt x="860425" y="871538"/>
                    </a:cubicBezTo>
                    <a:cubicBezTo>
                      <a:pt x="851766" y="871538"/>
                      <a:pt x="844550" y="865086"/>
                      <a:pt x="844550" y="855766"/>
                    </a:cubicBezTo>
                    <a:cubicBezTo>
                      <a:pt x="844550" y="855766"/>
                      <a:pt x="844550" y="855766"/>
                      <a:pt x="844550" y="827088"/>
                    </a:cubicBezTo>
                    <a:close/>
                    <a:moveTo>
                      <a:pt x="636587" y="827088"/>
                    </a:moveTo>
                    <a:cubicBezTo>
                      <a:pt x="636587" y="827088"/>
                      <a:pt x="636587" y="827088"/>
                      <a:pt x="668337" y="827088"/>
                    </a:cubicBezTo>
                    <a:cubicBezTo>
                      <a:pt x="668337" y="827088"/>
                      <a:pt x="668337" y="827088"/>
                      <a:pt x="668337" y="855766"/>
                    </a:cubicBezTo>
                    <a:cubicBezTo>
                      <a:pt x="668337" y="865086"/>
                      <a:pt x="661121" y="871538"/>
                      <a:pt x="652462" y="871538"/>
                    </a:cubicBezTo>
                    <a:cubicBezTo>
                      <a:pt x="643803" y="871538"/>
                      <a:pt x="636587" y="865086"/>
                      <a:pt x="636587" y="855766"/>
                    </a:cubicBezTo>
                    <a:cubicBezTo>
                      <a:pt x="636587" y="855766"/>
                      <a:pt x="636587" y="855766"/>
                      <a:pt x="636587" y="827088"/>
                    </a:cubicBezTo>
                    <a:close/>
                    <a:moveTo>
                      <a:pt x="430212" y="827088"/>
                    </a:moveTo>
                    <a:cubicBezTo>
                      <a:pt x="430212" y="827088"/>
                      <a:pt x="430212" y="827088"/>
                      <a:pt x="460375" y="827088"/>
                    </a:cubicBezTo>
                    <a:cubicBezTo>
                      <a:pt x="460375" y="827088"/>
                      <a:pt x="460375" y="827088"/>
                      <a:pt x="460375" y="855766"/>
                    </a:cubicBezTo>
                    <a:cubicBezTo>
                      <a:pt x="460375" y="865086"/>
                      <a:pt x="453520" y="871538"/>
                      <a:pt x="445294" y="871538"/>
                    </a:cubicBezTo>
                    <a:cubicBezTo>
                      <a:pt x="437067" y="871538"/>
                      <a:pt x="430212" y="865086"/>
                      <a:pt x="430212" y="855766"/>
                    </a:cubicBezTo>
                    <a:cubicBezTo>
                      <a:pt x="430212" y="855766"/>
                      <a:pt x="430212" y="855766"/>
                      <a:pt x="430212" y="827088"/>
                    </a:cubicBezTo>
                    <a:close/>
                    <a:moveTo>
                      <a:pt x="844550" y="636588"/>
                    </a:moveTo>
                    <a:lnTo>
                      <a:pt x="876300" y="636588"/>
                    </a:lnTo>
                    <a:lnTo>
                      <a:pt x="876300" y="684213"/>
                    </a:lnTo>
                    <a:lnTo>
                      <a:pt x="844550" y="684213"/>
                    </a:lnTo>
                    <a:close/>
                    <a:moveTo>
                      <a:pt x="636587" y="636588"/>
                    </a:moveTo>
                    <a:lnTo>
                      <a:pt x="668337" y="636588"/>
                    </a:lnTo>
                    <a:lnTo>
                      <a:pt x="668337" y="684213"/>
                    </a:lnTo>
                    <a:lnTo>
                      <a:pt x="636587" y="684213"/>
                    </a:lnTo>
                    <a:close/>
                    <a:moveTo>
                      <a:pt x="636587" y="449263"/>
                    </a:moveTo>
                    <a:lnTo>
                      <a:pt x="668337" y="449263"/>
                    </a:lnTo>
                    <a:lnTo>
                      <a:pt x="668337" y="495301"/>
                    </a:lnTo>
                    <a:lnTo>
                      <a:pt x="636587" y="495301"/>
                    </a:lnTo>
                    <a:close/>
                    <a:moveTo>
                      <a:pt x="430212" y="449263"/>
                    </a:moveTo>
                    <a:lnTo>
                      <a:pt x="460375" y="449263"/>
                    </a:lnTo>
                    <a:lnTo>
                      <a:pt x="460375" y="684213"/>
                    </a:lnTo>
                    <a:lnTo>
                      <a:pt x="430212" y="684213"/>
                    </a:lnTo>
                    <a:close/>
                    <a:moveTo>
                      <a:pt x="222250" y="449263"/>
                    </a:moveTo>
                    <a:cubicBezTo>
                      <a:pt x="222250" y="449263"/>
                      <a:pt x="222250" y="449263"/>
                      <a:pt x="254000" y="449263"/>
                    </a:cubicBezTo>
                    <a:cubicBezTo>
                      <a:pt x="254000" y="449263"/>
                      <a:pt x="254000" y="449263"/>
                      <a:pt x="254000" y="855819"/>
                    </a:cubicBezTo>
                    <a:cubicBezTo>
                      <a:pt x="254000" y="865108"/>
                      <a:pt x="246784" y="871538"/>
                      <a:pt x="238125" y="871538"/>
                    </a:cubicBezTo>
                    <a:cubicBezTo>
                      <a:pt x="229466" y="871538"/>
                      <a:pt x="222250" y="865108"/>
                      <a:pt x="222250" y="855819"/>
                    </a:cubicBezTo>
                    <a:cubicBezTo>
                      <a:pt x="222250" y="855819"/>
                      <a:pt x="222250" y="855819"/>
                      <a:pt x="222250" y="449263"/>
                    </a:cubicBezTo>
                    <a:close/>
                    <a:moveTo>
                      <a:pt x="430212" y="258763"/>
                    </a:moveTo>
                    <a:lnTo>
                      <a:pt x="460375" y="258763"/>
                    </a:lnTo>
                    <a:lnTo>
                      <a:pt x="460375" y="306388"/>
                    </a:lnTo>
                    <a:lnTo>
                      <a:pt x="430212" y="306388"/>
                    </a:lnTo>
                    <a:close/>
                    <a:moveTo>
                      <a:pt x="222250" y="258763"/>
                    </a:moveTo>
                    <a:lnTo>
                      <a:pt x="254000" y="258763"/>
                    </a:lnTo>
                    <a:lnTo>
                      <a:pt x="254000" y="306388"/>
                    </a:lnTo>
                    <a:lnTo>
                      <a:pt x="222250" y="306388"/>
                    </a:lnTo>
                    <a:close/>
                    <a:moveTo>
                      <a:pt x="1066800" y="61913"/>
                    </a:moveTo>
                    <a:cubicBezTo>
                      <a:pt x="1075459" y="61913"/>
                      <a:pt x="1082675" y="68339"/>
                      <a:pt x="1082675" y="77620"/>
                    </a:cubicBezTo>
                    <a:cubicBezTo>
                      <a:pt x="1082675" y="77620"/>
                      <a:pt x="1082675" y="77620"/>
                      <a:pt x="1082675" y="855831"/>
                    </a:cubicBezTo>
                    <a:cubicBezTo>
                      <a:pt x="1082675" y="865113"/>
                      <a:pt x="1075459" y="871538"/>
                      <a:pt x="1066800" y="871538"/>
                    </a:cubicBezTo>
                    <a:cubicBezTo>
                      <a:pt x="1058141" y="871538"/>
                      <a:pt x="1050925" y="865113"/>
                      <a:pt x="1050925" y="855831"/>
                    </a:cubicBezTo>
                    <a:cubicBezTo>
                      <a:pt x="1050925" y="855831"/>
                      <a:pt x="1050925" y="855831"/>
                      <a:pt x="1050925" y="77620"/>
                    </a:cubicBezTo>
                    <a:cubicBezTo>
                      <a:pt x="1050925" y="68339"/>
                      <a:pt x="1058141" y="61913"/>
                      <a:pt x="1066800" y="61913"/>
                    </a:cubicBezTo>
                    <a:close/>
                    <a:moveTo>
                      <a:pt x="860425" y="61913"/>
                    </a:moveTo>
                    <a:cubicBezTo>
                      <a:pt x="869084" y="61913"/>
                      <a:pt x="876300" y="68328"/>
                      <a:pt x="876300" y="77595"/>
                    </a:cubicBezTo>
                    <a:lnTo>
                      <a:pt x="876300" y="495301"/>
                    </a:lnTo>
                    <a:cubicBezTo>
                      <a:pt x="876300" y="495301"/>
                      <a:pt x="876300" y="495301"/>
                      <a:pt x="844550" y="495301"/>
                    </a:cubicBezTo>
                    <a:cubicBezTo>
                      <a:pt x="844550" y="495301"/>
                      <a:pt x="844550" y="495301"/>
                      <a:pt x="844550" y="77595"/>
                    </a:cubicBezTo>
                    <a:cubicBezTo>
                      <a:pt x="844550" y="68328"/>
                      <a:pt x="851766" y="61913"/>
                      <a:pt x="860425" y="61913"/>
                    </a:cubicBezTo>
                    <a:close/>
                    <a:moveTo>
                      <a:pt x="652462" y="61913"/>
                    </a:moveTo>
                    <a:cubicBezTo>
                      <a:pt x="661121" y="61913"/>
                      <a:pt x="668337" y="68309"/>
                      <a:pt x="668337" y="77548"/>
                    </a:cubicBezTo>
                    <a:lnTo>
                      <a:pt x="668337" y="306388"/>
                    </a:lnTo>
                    <a:cubicBezTo>
                      <a:pt x="668337" y="306388"/>
                      <a:pt x="668337" y="306388"/>
                      <a:pt x="636587" y="306388"/>
                    </a:cubicBezTo>
                    <a:cubicBezTo>
                      <a:pt x="636587" y="306388"/>
                      <a:pt x="636587" y="306388"/>
                      <a:pt x="636587" y="77548"/>
                    </a:cubicBezTo>
                    <a:cubicBezTo>
                      <a:pt x="636587" y="68309"/>
                      <a:pt x="643803" y="61913"/>
                      <a:pt x="652462" y="61913"/>
                    </a:cubicBezTo>
                    <a:close/>
                    <a:moveTo>
                      <a:pt x="445294" y="61913"/>
                    </a:moveTo>
                    <a:cubicBezTo>
                      <a:pt x="453520" y="61913"/>
                      <a:pt x="460375" y="68222"/>
                      <a:pt x="460375" y="77335"/>
                    </a:cubicBezTo>
                    <a:lnTo>
                      <a:pt x="460375" y="115888"/>
                    </a:lnTo>
                    <a:cubicBezTo>
                      <a:pt x="460375" y="115888"/>
                      <a:pt x="460375" y="115888"/>
                      <a:pt x="430212" y="115888"/>
                    </a:cubicBezTo>
                    <a:cubicBezTo>
                      <a:pt x="430212" y="115888"/>
                      <a:pt x="430212" y="115888"/>
                      <a:pt x="430212" y="77335"/>
                    </a:cubicBezTo>
                    <a:cubicBezTo>
                      <a:pt x="430212" y="68222"/>
                      <a:pt x="437067" y="61913"/>
                      <a:pt x="445294" y="61913"/>
                    </a:cubicBezTo>
                    <a:close/>
                    <a:moveTo>
                      <a:pt x="238125" y="61913"/>
                    </a:moveTo>
                    <a:cubicBezTo>
                      <a:pt x="246784" y="61913"/>
                      <a:pt x="254000" y="68222"/>
                      <a:pt x="254000" y="77335"/>
                    </a:cubicBezTo>
                    <a:lnTo>
                      <a:pt x="254000" y="115888"/>
                    </a:lnTo>
                    <a:cubicBezTo>
                      <a:pt x="254000" y="115888"/>
                      <a:pt x="254000" y="115888"/>
                      <a:pt x="222250" y="115888"/>
                    </a:cubicBezTo>
                    <a:cubicBezTo>
                      <a:pt x="222250" y="115888"/>
                      <a:pt x="222250" y="115888"/>
                      <a:pt x="222250" y="77335"/>
                    </a:cubicBezTo>
                    <a:cubicBezTo>
                      <a:pt x="222250" y="68222"/>
                      <a:pt x="229466" y="61913"/>
                      <a:pt x="238125" y="61913"/>
                    </a:cubicBezTo>
                    <a:close/>
                    <a:moveTo>
                      <a:pt x="31750" y="31750"/>
                    </a:moveTo>
                    <a:cubicBezTo>
                      <a:pt x="31750" y="900113"/>
                      <a:pt x="31750" y="900113"/>
                      <a:pt x="31750" y="900113"/>
                    </a:cubicBezTo>
                    <a:cubicBezTo>
                      <a:pt x="1274763" y="900113"/>
                      <a:pt x="1274763" y="900113"/>
                      <a:pt x="1274763" y="900113"/>
                    </a:cubicBezTo>
                    <a:cubicBezTo>
                      <a:pt x="1274763" y="31750"/>
                      <a:pt x="1274763" y="31750"/>
                      <a:pt x="1274763" y="31750"/>
                    </a:cubicBezTo>
                    <a:cubicBezTo>
                      <a:pt x="31750" y="31750"/>
                      <a:pt x="31750" y="31750"/>
                      <a:pt x="31750" y="31750"/>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solidFill>
              <a:ln>
                <a:noFill/>
              </a:ln>
            </p:spPr>
            <p:txBody>
              <a:bodyPr vert="horz" wrap="square" lIns="24003" tIns="12002" rIns="24003" bIns="12002" numCol="1" anchor="t" anchorCtr="0" compatLnSpc="1">
                <a:prstTxWarp prst="textNoShape">
                  <a:avLst/>
                </a:prstTxWarp>
                <a:noAutofit/>
              </a:bodyPr>
              <a:lstStyle/>
              <a:p>
                <a:endParaRPr lang="en-US" sz="1013" dirty="0"/>
              </a:p>
            </p:txBody>
          </p:sp>
          <p:sp>
            <p:nvSpPr>
              <p:cNvPr id="113" name="Freeform 11">
                <a:extLst>
                  <a:ext uri="{FF2B5EF4-FFF2-40B4-BE49-F238E27FC236}">
                    <a16:creationId xmlns:a16="http://schemas.microsoft.com/office/drawing/2014/main" id="{07054B5B-865F-4CC2-97F0-7410A5ECABEA}"/>
                  </a:ext>
                </a:extLst>
              </p:cNvPr>
              <p:cNvSpPr>
                <a:spLocks/>
              </p:cNvSpPr>
              <p:nvPr/>
            </p:nvSpPr>
            <p:spPr bwMode="auto">
              <a:xfrm>
                <a:off x="6791325" y="3109912"/>
                <a:ext cx="806451" cy="647700"/>
              </a:xfrm>
              <a:custGeom>
                <a:avLst/>
                <a:gdLst>
                  <a:gd name="connsiteX0" fmla="*/ 225269 w 806451"/>
                  <a:gd name="connsiteY0" fmla="*/ 568325 h 647700"/>
                  <a:gd name="connsiteX1" fmla="*/ 272424 w 806451"/>
                  <a:gd name="connsiteY1" fmla="*/ 568325 h 647700"/>
                  <a:gd name="connsiteX2" fmla="*/ 303861 w 806451"/>
                  <a:gd name="connsiteY2" fmla="*/ 568325 h 647700"/>
                  <a:gd name="connsiteX3" fmla="*/ 479621 w 806451"/>
                  <a:gd name="connsiteY3" fmla="*/ 568325 h 647700"/>
                  <a:gd name="connsiteX4" fmla="*/ 511058 w 806451"/>
                  <a:gd name="connsiteY4" fmla="*/ 568325 h 647700"/>
                  <a:gd name="connsiteX5" fmla="*/ 686819 w 806451"/>
                  <a:gd name="connsiteY5" fmla="*/ 568325 h 647700"/>
                  <a:gd name="connsiteX6" fmla="*/ 718255 w 806451"/>
                  <a:gd name="connsiteY6" fmla="*/ 568325 h 647700"/>
                  <a:gd name="connsiteX7" fmla="*/ 773270 w 806451"/>
                  <a:gd name="connsiteY7" fmla="*/ 568325 h 647700"/>
                  <a:gd name="connsiteX8" fmla="*/ 788988 w 806451"/>
                  <a:gd name="connsiteY8" fmla="*/ 584057 h 647700"/>
                  <a:gd name="connsiteX9" fmla="*/ 788988 w 806451"/>
                  <a:gd name="connsiteY9" fmla="*/ 631968 h 647700"/>
                  <a:gd name="connsiteX10" fmla="*/ 773270 w 806451"/>
                  <a:gd name="connsiteY10" fmla="*/ 647700 h 647700"/>
                  <a:gd name="connsiteX11" fmla="*/ 718255 w 806451"/>
                  <a:gd name="connsiteY11" fmla="*/ 647700 h 647700"/>
                  <a:gd name="connsiteX12" fmla="*/ 686819 w 806451"/>
                  <a:gd name="connsiteY12" fmla="*/ 647700 h 647700"/>
                  <a:gd name="connsiteX13" fmla="*/ 511058 w 806451"/>
                  <a:gd name="connsiteY13" fmla="*/ 647700 h 647700"/>
                  <a:gd name="connsiteX14" fmla="*/ 479621 w 806451"/>
                  <a:gd name="connsiteY14" fmla="*/ 647700 h 647700"/>
                  <a:gd name="connsiteX15" fmla="*/ 303861 w 806451"/>
                  <a:gd name="connsiteY15" fmla="*/ 647700 h 647700"/>
                  <a:gd name="connsiteX16" fmla="*/ 272424 w 806451"/>
                  <a:gd name="connsiteY16" fmla="*/ 647700 h 647700"/>
                  <a:gd name="connsiteX17" fmla="*/ 225269 w 806451"/>
                  <a:gd name="connsiteY17" fmla="*/ 647700 h 647700"/>
                  <a:gd name="connsiteX18" fmla="*/ 209550 w 806451"/>
                  <a:gd name="connsiteY18" fmla="*/ 631968 h 647700"/>
                  <a:gd name="connsiteX19" fmla="*/ 209550 w 806451"/>
                  <a:gd name="connsiteY19" fmla="*/ 584057 h 647700"/>
                  <a:gd name="connsiteX20" fmla="*/ 225269 w 806451"/>
                  <a:gd name="connsiteY20" fmla="*/ 568325 h 647700"/>
                  <a:gd name="connsiteX21" fmla="*/ 395150 w 806451"/>
                  <a:gd name="connsiteY21" fmla="*/ 379412 h 647700"/>
                  <a:gd name="connsiteX22" fmla="*/ 479556 w 806451"/>
                  <a:gd name="connsiteY22" fmla="*/ 379412 h 647700"/>
                  <a:gd name="connsiteX23" fmla="*/ 511030 w 806451"/>
                  <a:gd name="connsiteY23" fmla="*/ 379412 h 647700"/>
                  <a:gd name="connsiteX24" fmla="*/ 686995 w 806451"/>
                  <a:gd name="connsiteY24" fmla="*/ 379412 h 647700"/>
                  <a:gd name="connsiteX25" fmla="*/ 718469 w 806451"/>
                  <a:gd name="connsiteY25" fmla="*/ 379412 h 647700"/>
                  <a:gd name="connsiteX26" fmla="*/ 790714 w 806451"/>
                  <a:gd name="connsiteY26" fmla="*/ 379412 h 647700"/>
                  <a:gd name="connsiteX27" fmla="*/ 806451 w 806451"/>
                  <a:gd name="connsiteY27" fmla="*/ 395144 h 647700"/>
                  <a:gd name="connsiteX28" fmla="*/ 806451 w 806451"/>
                  <a:gd name="connsiteY28" fmla="*/ 443055 h 647700"/>
                  <a:gd name="connsiteX29" fmla="*/ 790714 w 806451"/>
                  <a:gd name="connsiteY29" fmla="*/ 458787 h 647700"/>
                  <a:gd name="connsiteX30" fmla="*/ 718469 w 806451"/>
                  <a:gd name="connsiteY30" fmla="*/ 458787 h 647700"/>
                  <a:gd name="connsiteX31" fmla="*/ 686995 w 806451"/>
                  <a:gd name="connsiteY31" fmla="*/ 458787 h 647700"/>
                  <a:gd name="connsiteX32" fmla="*/ 511030 w 806451"/>
                  <a:gd name="connsiteY32" fmla="*/ 458787 h 647700"/>
                  <a:gd name="connsiteX33" fmla="*/ 479556 w 806451"/>
                  <a:gd name="connsiteY33" fmla="*/ 458787 h 647700"/>
                  <a:gd name="connsiteX34" fmla="*/ 395150 w 806451"/>
                  <a:gd name="connsiteY34" fmla="*/ 458787 h 647700"/>
                  <a:gd name="connsiteX35" fmla="*/ 379413 w 806451"/>
                  <a:gd name="connsiteY35" fmla="*/ 443055 h 647700"/>
                  <a:gd name="connsiteX36" fmla="*/ 379413 w 806451"/>
                  <a:gd name="connsiteY36" fmla="*/ 395144 h 647700"/>
                  <a:gd name="connsiteX37" fmla="*/ 395150 w 806451"/>
                  <a:gd name="connsiteY37" fmla="*/ 379412 h 647700"/>
                  <a:gd name="connsiteX38" fmla="*/ 58602 w 806451"/>
                  <a:gd name="connsiteY38" fmla="*/ 190500 h 647700"/>
                  <a:gd name="connsiteX39" fmla="*/ 65041 w 806451"/>
                  <a:gd name="connsiteY39" fmla="*/ 190500 h 647700"/>
                  <a:gd name="connsiteX40" fmla="*/ 96518 w 806451"/>
                  <a:gd name="connsiteY40" fmla="*/ 190500 h 647700"/>
                  <a:gd name="connsiteX41" fmla="*/ 272506 w 806451"/>
                  <a:gd name="connsiteY41" fmla="*/ 190500 h 647700"/>
                  <a:gd name="connsiteX42" fmla="*/ 303983 w 806451"/>
                  <a:gd name="connsiteY42" fmla="*/ 190500 h 647700"/>
                  <a:gd name="connsiteX43" fmla="*/ 479971 w 806451"/>
                  <a:gd name="connsiteY43" fmla="*/ 190500 h 647700"/>
                  <a:gd name="connsiteX44" fmla="*/ 511449 w 806451"/>
                  <a:gd name="connsiteY44" fmla="*/ 190500 h 647700"/>
                  <a:gd name="connsiteX45" fmla="*/ 527187 w 806451"/>
                  <a:gd name="connsiteY45" fmla="*/ 190500 h 647700"/>
                  <a:gd name="connsiteX46" fmla="*/ 542926 w 806451"/>
                  <a:gd name="connsiteY46" fmla="*/ 206232 h 647700"/>
                  <a:gd name="connsiteX47" fmla="*/ 542926 w 806451"/>
                  <a:gd name="connsiteY47" fmla="*/ 254143 h 647700"/>
                  <a:gd name="connsiteX48" fmla="*/ 527187 w 806451"/>
                  <a:gd name="connsiteY48" fmla="*/ 269875 h 647700"/>
                  <a:gd name="connsiteX49" fmla="*/ 511449 w 806451"/>
                  <a:gd name="connsiteY49" fmla="*/ 269875 h 647700"/>
                  <a:gd name="connsiteX50" fmla="*/ 479971 w 806451"/>
                  <a:gd name="connsiteY50" fmla="*/ 269875 h 647700"/>
                  <a:gd name="connsiteX51" fmla="*/ 303983 w 806451"/>
                  <a:gd name="connsiteY51" fmla="*/ 269875 h 647700"/>
                  <a:gd name="connsiteX52" fmla="*/ 272506 w 806451"/>
                  <a:gd name="connsiteY52" fmla="*/ 269875 h 647700"/>
                  <a:gd name="connsiteX53" fmla="*/ 96518 w 806451"/>
                  <a:gd name="connsiteY53" fmla="*/ 269875 h 647700"/>
                  <a:gd name="connsiteX54" fmla="*/ 65041 w 806451"/>
                  <a:gd name="connsiteY54" fmla="*/ 269875 h 647700"/>
                  <a:gd name="connsiteX55" fmla="*/ 58602 w 806451"/>
                  <a:gd name="connsiteY55" fmla="*/ 269875 h 647700"/>
                  <a:gd name="connsiteX56" fmla="*/ 42863 w 806451"/>
                  <a:gd name="connsiteY56" fmla="*/ 254143 h 647700"/>
                  <a:gd name="connsiteX57" fmla="*/ 42863 w 806451"/>
                  <a:gd name="connsiteY57" fmla="*/ 206232 h 647700"/>
                  <a:gd name="connsiteX58" fmla="*/ 58602 w 806451"/>
                  <a:gd name="connsiteY58" fmla="*/ 190500 h 647700"/>
                  <a:gd name="connsiteX59" fmla="*/ 15716 w 806451"/>
                  <a:gd name="connsiteY59" fmla="*/ 0 h 647700"/>
                  <a:gd name="connsiteX60" fmla="*/ 65008 w 806451"/>
                  <a:gd name="connsiteY60" fmla="*/ 0 h 647700"/>
                  <a:gd name="connsiteX61" fmla="*/ 96441 w 806451"/>
                  <a:gd name="connsiteY61" fmla="*/ 0 h 647700"/>
                  <a:gd name="connsiteX62" fmla="*/ 272177 w 806451"/>
                  <a:gd name="connsiteY62" fmla="*/ 0 h 647700"/>
                  <a:gd name="connsiteX63" fmla="*/ 303610 w 806451"/>
                  <a:gd name="connsiteY63" fmla="*/ 0 h 647700"/>
                  <a:gd name="connsiteX64" fmla="*/ 355759 w 806451"/>
                  <a:gd name="connsiteY64" fmla="*/ 0 h 647700"/>
                  <a:gd name="connsiteX65" fmla="*/ 371475 w 806451"/>
                  <a:gd name="connsiteY65" fmla="*/ 15732 h 647700"/>
                  <a:gd name="connsiteX66" fmla="*/ 371475 w 806451"/>
                  <a:gd name="connsiteY66" fmla="*/ 63643 h 647700"/>
                  <a:gd name="connsiteX67" fmla="*/ 355759 w 806451"/>
                  <a:gd name="connsiteY67" fmla="*/ 79375 h 647700"/>
                  <a:gd name="connsiteX68" fmla="*/ 303610 w 806451"/>
                  <a:gd name="connsiteY68" fmla="*/ 79375 h 647700"/>
                  <a:gd name="connsiteX69" fmla="*/ 272177 w 806451"/>
                  <a:gd name="connsiteY69" fmla="*/ 79375 h 647700"/>
                  <a:gd name="connsiteX70" fmla="*/ 96441 w 806451"/>
                  <a:gd name="connsiteY70" fmla="*/ 79375 h 647700"/>
                  <a:gd name="connsiteX71" fmla="*/ 65008 w 806451"/>
                  <a:gd name="connsiteY71" fmla="*/ 79375 h 647700"/>
                  <a:gd name="connsiteX72" fmla="*/ 15716 w 806451"/>
                  <a:gd name="connsiteY72" fmla="*/ 79375 h 647700"/>
                  <a:gd name="connsiteX73" fmla="*/ 0 w 806451"/>
                  <a:gd name="connsiteY73" fmla="*/ 63643 h 647700"/>
                  <a:gd name="connsiteX74" fmla="*/ 0 w 806451"/>
                  <a:gd name="connsiteY74" fmla="*/ 15732 h 647700"/>
                  <a:gd name="connsiteX75" fmla="*/ 15716 w 806451"/>
                  <a:gd name="connsiteY75" fmla="*/ 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806451" h="647700">
                    <a:moveTo>
                      <a:pt x="225269" y="568325"/>
                    </a:moveTo>
                    <a:cubicBezTo>
                      <a:pt x="225269" y="568325"/>
                      <a:pt x="225269" y="568325"/>
                      <a:pt x="272424" y="568325"/>
                    </a:cubicBezTo>
                    <a:cubicBezTo>
                      <a:pt x="272424" y="568325"/>
                      <a:pt x="272424" y="568325"/>
                      <a:pt x="303861" y="568325"/>
                    </a:cubicBezTo>
                    <a:cubicBezTo>
                      <a:pt x="303861" y="568325"/>
                      <a:pt x="303861" y="568325"/>
                      <a:pt x="479621" y="568325"/>
                    </a:cubicBezTo>
                    <a:cubicBezTo>
                      <a:pt x="479621" y="568325"/>
                      <a:pt x="479621" y="568325"/>
                      <a:pt x="511058" y="568325"/>
                    </a:cubicBezTo>
                    <a:cubicBezTo>
                      <a:pt x="511058" y="568325"/>
                      <a:pt x="511058" y="568325"/>
                      <a:pt x="686819" y="568325"/>
                    </a:cubicBezTo>
                    <a:cubicBezTo>
                      <a:pt x="686819" y="568325"/>
                      <a:pt x="686819" y="568325"/>
                      <a:pt x="718255" y="568325"/>
                    </a:cubicBezTo>
                    <a:cubicBezTo>
                      <a:pt x="718255" y="568325"/>
                      <a:pt x="718255" y="568325"/>
                      <a:pt x="773270" y="568325"/>
                    </a:cubicBezTo>
                    <a:cubicBezTo>
                      <a:pt x="781843" y="568325"/>
                      <a:pt x="788988" y="575476"/>
                      <a:pt x="788988" y="584057"/>
                    </a:cubicBezTo>
                    <a:cubicBezTo>
                      <a:pt x="788988" y="584057"/>
                      <a:pt x="788988" y="584057"/>
                      <a:pt x="788988" y="631968"/>
                    </a:cubicBezTo>
                    <a:cubicBezTo>
                      <a:pt x="788988" y="640549"/>
                      <a:pt x="781843" y="647700"/>
                      <a:pt x="773270" y="647700"/>
                    </a:cubicBezTo>
                    <a:cubicBezTo>
                      <a:pt x="773270" y="647700"/>
                      <a:pt x="773270" y="647700"/>
                      <a:pt x="718255" y="647700"/>
                    </a:cubicBezTo>
                    <a:cubicBezTo>
                      <a:pt x="718255" y="647700"/>
                      <a:pt x="718255" y="647700"/>
                      <a:pt x="686819" y="647700"/>
                    </a:cubicBezTo>
                    <a:cubicBezTo>
                      <a:pt x="686819" y="647700"/>
                      <a:pt x="686819" y="647700"/>
                      <a:pt x="511058" y="647700"/>
                    </a:cubicBezTo>
                    <a:cubicBezTo>
                      <a:pt x="511058" y="647700"/>
                      <a:pt x="511058" y="647700"/>
                      <a:pt x="479621" y="647700"/>
                    </a:cubicBezTo>
                    <a:cubicBezTo>
                      <a:pt x="479621" y="647700"/>
                      <a:pt x="479621" y="647700"/>
                      <a:pt x="303861" y="647700"/>
                    </a:cubicBezTo>
                    <a:cubicBezTo>
                      <a:pt x="303861" y="647700"/>
                      <a:pt x="303861" y="647700"/>
                      <a:pt x="272424" y="647700"/>
                    </a:cubicBezTo>
                    <a:cubicBezTo>
                      <a:pt x="272424" y="647700"/>
                      <a:pt x="272424" y="647700"/>
                      <a:pt x="225269" y="647700"/>
                    </a:cubicBezTo>
                    <a:cubicBezTo>
                      <a:pt x="216695" y="647700"/>
                      <a:pt x="209550" y="640549"/>
                      <a:pt x="209550" y="631968"/>
                    </a:cubicBezTo>
                    <a:cubicBezTo>
                      <a:pt x="209550" y="631968"/>
                      <a:pt x="209550" y="631968"/>
                      <a:pt x="209550" y="584057"/>
                    </a:cubicBezTo>
                    <a:cubicBezTo>
                      <a:pt x="209550" y="575476"/>
                      <a:pt x="216695" y="568325"/>
                      <a:pt x="225269" y="568325"/>
                    </a:cubicBezTo>
                    <a:close/>
                    <a:moveTo>
                      <a:pt x="395150" y="379412"/>
                    </a:moveTo>
                    <a:cubicBezTo>
                      <a:pt x="395150" y="379412"/>
                      <a:pt x="395150" y="379412"/>
                      <a:pt x="479556" y="379412"/>
                    </a:cubicBezTo>
                    <a:cubicBezTo>
                      <a:pt x="479556" y="379412"/>
                      <a:pt x="479556" y="379412"/>
                      <a:pt x="511030" y="379412"/>
                    </a:cubicBezTo>
                    <a:cubicBezTo>
                      <a:pt x="511030" y="379412"/>
                      <a:pt x="511030" y="379412"/>
                      <a:pt x="686995" y="379412"/>
                    </a:cubicBezTo>
                    <a:cubicBezTo>
                      <a:pt x="686995" y="379412"/>
                      <a:pt x="686995" y="379412"/>
                      <a:pt x="718469" y="379412"/>
                    </a:cubicBezTo>
                    <a:cubicBezTo>
                      <a:pt x="718469" y="379412"/>
                      <a:pt x="718469" y="379412"/>
                      <a:pt x="790714" y="379412"/>
                    </a:cubicBezTo>
                    <a:cubicBezTo>
                      <a:pt x="799298" y="379412"/>
                      <a:pt x="806451" y="386563"/>
                      <a:pt x="806451" y="395144"/>
                    </a:cubicBezTo>
                    <a:cubicBezTo>
                      <a:pt x="806451" y="395144"/>
                      <a:pt x="806451" y="395144"/>
                      <a:pt x="806451" y="443055"/>
                    </a:cubicBezTo>
                    <a:cubicBezTo>
                      <a:pt x="806451" y="452351"/>
                      <a:pt x="799298" y="458787"/>
                      <a:pt x="790714" y="458787"/>
                    </a:cubicBezTo>
                    <a:cubicBezTo>
                      <a:pt x="790714" y="458787"/>
                      <a:pt x="790714" y="458787"/>
                      <a:pt x="718469" y="458787"/>
                    </a:cubicBezTo>
                    <a:cubicBezTo>
                      <a:pt x="718469" y="458787"/>
                      <a:pt x="718469" y="458787"/>
                      <a:pt x="686995" y="458787"/>
                    </a:cubicBezTo>
                    <a:cubicBezTo>
                      <a:pt x="686995" y="458787"/>
                      <a:pt x="686995" y="458787"/>
                      <a:pt x="511030" y="458787"/>
                    </a:cubicBezTo>
                    <a:cubicBezTo>
                      <a:pt x="511030" y="458787"/>
                      <a:pt x="511030" y="458787"/>
                      <a:pt x="479556" y="458787"/>
                    </a:cubicBezTo>
                    <a:cubicBezTo>
                      <a:pt x="479556" y="458787"/>
                      <a:pt x="479556" y="458787"/>
                      <a:pt x="395150" y="458787"/>
                    </a:cubicBezTo>
                    <a:cubicBezTo>
                      <a:pt x="385851" y="458787"/>
                      <a:pt x="379413" y="452351"/>
                      <a:pt x="379413" y="443055"/>
                    </a:cubicBezTo>
                    <a:cubicBezTo>
                      <a:pt x="379413" y="443055"/>
                      <a:pt x="379413" y="443055"/>
                      <a:pt x="379413" y="395144"/>
                    </a:cubicBezTo>
                    <a:cubicBezTo>
                      <a:pt x="379413" y="386563"/>
                      <a:pt x="385851" y="379412"/>
                      <a:pt x="395150" y="379412"/>
                    </a:cubicBezTo>
                    <a:close/>
                    <a:moveTo>
                      <a:pt x="58602" y="190500"/>
                    </a:moveTo>
                    <a:cubicBezTo>
                      <a:pt x="58602" y="190500"/>
                      <a:pt x="58602" y="190500"/>
                      <a:pt x="65041" y="190500"/>
                    </a:cubicBezTo>
                    <a:cubicBezTo>
                      <a:pt x="65041" y="190500"/>
                      <a:pt x="65041" y="190500"/>
                      <a:pt x="96518" y="190500"/>
                    </a:cubicBezTo>
                    <a:cubicBezTo>
                      <a:pt x="96518" y="190500"/>
                      <a:pt x="96518" y="190500"/>
                      <a:pt x="272506" y="190500"/>
                    </a:cubicBezTo>
                    <a:cubicBezTo>
                      <a:pt x="272506" y="190500"/>
                      <a:pt x="272506" y="190500"/>
                      <a:pt x="303983" y="190500"/>
                    </a:cubicBezTo>
                    <a:cubicBezTo>
                      <a:pt x="303983" y="190500"/>
                      <a:pt x="303983" y="190500"/>
                      <a:pt x="479971" y="190500"/>
                    </a:cubicBezTo>
                    <a:cubicBezTo>
                      <a:pt x="479971" y="190500"/>
                      <a:pt x="479971" y="190500"/>
                      <a:pt x="511449" y="190500"/>
                    </a:cubicBezTo>
                    <a:cubicBezTo>
                      <a:pt x="511449" y="190500"/>
                      <a:pt x="511449" y="190500"/>
                      <a:pt x="527187" y="190500"/>
                    </a:cubicBezTo>
                    <a:cubicBezTo>
                      <a:pt x="536488" y="190500"/>
                      <a:pt x="542926" y="197651"/>
                      <a:pt x="542926" y="206232"/>
                    </a:cubicBezTo>
                    <a:cubicBezTo>
                      <a:pt x="542926" y="206232"/>
                      <a:pt x="542926" y="206232"/>
                      <a:pt x="542926" y="254143"/>
                    </a:cubicBezTo>
                    <a:cubicBezTo>
                      <a:pt x="542926" y="262724"/>
                      <a:pt x="536488" y="269875"/>
                      <a:pt x="527187" y="269875"/>
                    </a:cubicBezTo>
                    <a:cubicBezTo>
                      <a:pt x="527187" y="269875"/>
                      <a:pt x="527187" y="269875"/>
                      <a:pt x="511449" y="269875"/>
                    </a:cubicBezTo>
                    <a:cubicBezTo>
                      <a:pt x="511449" y="269875"/>
                      <a:pt x="511449" y="269875"/>
                      <a:pt x="479971" y="269875"/>
                    </a:cubicBezTo>
                    <a:cubicBezTo>
                      <a:pt x="479971" y="269875"/>
                      <a:pt x="479971" y="269875"/>
                      <a:pt x="303983" y="269875"/>
                    </a:cubicBezTo>
                    <a:lnTo>
                      <a:pt x="272506" y="269875"/>
                    </a:lnTo>
                    <a:cubicBezTo>
                      <a:pt x="272506" y="269875"/>
                      <a:pt x="272506" y="269875"/>
                      <a:pt x="96518" y="269875"/>
                    </a:cubicBezTo>
                    <a:cubicBezTo>
                      <a:pt x="96518" y="269875"/>
                      <a:pt x="96518" y="269875"/>
                      <a:pt x="65041" y="269875"/>
                    </a:cubicBezTo>
                    <a:cubicBezTo>
                      <a:pt x="65041" y="269875"/>
                      <a:pt x="65041" y="269875"/>
                      <a:pt x="58602" y="269875"/>
                    </a:cubicBezTo>
                    <a:cubicBezTo>
                      <a:pt x="49302" y="269875"/>
                      <a:pt x="42863" y="262724"/>
                      <a:pt x="42863" y="254143"/>
                    </a:cubicBezTo>
                    <a:cubicBezTo>
                      <a:pt x="42863" y="254143"/>
                      <a:pt x="42863" y="254143"/>
                      <a:pt x="42863" y="206232"/>
                    </a:cubicBezTo>
                    <a:cubicBezTo>
                      <a:pt x="42863" y="197651"/>
                      <a:pt x="49302" y="190500"/>
                      <a:pt x="58602" y="190500"/>
                    </a:cubicBezTo>
                    <a:close/>
                    <a:moveTo>
                      <a:pt x="15716" y="0"/>
                    </a:moveTo>
                    <a:cubicBezTo>
                      <a:pt x="15716" y="0"/>
                      <a:pt x="15716" y="0"/>
                      <a:pt x="65008" y="0"/>
                    </a:cubicBezTo>
                    <a:cubicBezTo>
                      <a:pt x="65008" y="0"/>
                      <a:pt x="65008" y="0"/>
                      <a:pt x="96441" y="0"/>
                    </a:cubicBezTo>
                    <a:cubicBezTo>
                      <a:pt x="96441" y="0"/>
                      <a:pt x="96441" y="0"/>
                      <a:pt x="272177" y="0"/>
                    </a:cubicBezTo>
                    <a:cubicBezTo>
                      <a:pt x="272177" y="0"/>
                      <a:pt x="272177" y="0"/>
                      <a:pt x="303610" y="0"/>
                    </a:cubicBezTo>
                    <a:cubicBezTo>
                      <a:pt x="303610" y="0"/>
                      <a:pt x="303610" y="0"/>
                      <a:pt x="355759" y="0"/>
                    </a:cubicBezTo>
                    <a:cubicBezTo>
                      <a:pt x="364331" y="0"/>
                      <a:pt x="371475" y="7151"/>
                      <a:pt x="371475" y="15732"/>
                    </a:cubicBezTo>
                    <a:cubicBezTo>
                      <a:pt x="371475" y="15732"/>
                      <a:pt x="371475" y="15732"/>
                      <a:pt x="371475" y="63643"/>
                    </a:cubicBezTo>
                    <a:cubicBezTo>
                      <a:pt x="371475" y="72224"/>
                      <a:pt x="364331" y="79375"/>
                      <a:pt x="355759" y="79375"/>
                    </a:cubicBezTo>
                    <a:cubicBezTo>
                      <a:pt x="355759" y="79375"/>
                      <a:pt x="355759" y="79375"/>
                      <a:pt x="303610" y="79375"/>
                    </a:cubicBezTo>
                    <a:cubicBezTo>
                      <a:pt x="303610" y="79375"/>
                      <a:pt x="303610" y="79375"/>
                      <a:pt x="272177" y="79375"/>
                    </a:cubicBezTo>
                    <a:cubicBezTo>
                      <a:pt x="272177" y="79375"/>
                      <a:pt x="272177" y="79375"/>
                      <a:pt x="96441" y="79375"/>
                    </a:cubicBezTo>
                    <a:lnTo>
                      <a:pt x="65008" y="79375"/>
                    </a:lnTo>
                    <a:cubicBezTo>
                      <a:pt x="65008" y="79375"/>
                      <a:pt x="65008" y="79375"/>
                      <a:pt x="15716" y="79375"/>
                    </a:cubicBezTo>
                    <a:cubicBezTo>
                      <a:pt x="7144" y="79375"/>
                      <a:pt x="0" y="72224"/>
                      <a:pt x="0" y="63643"/>
                    </a:cubicBezTo>
                    <a:cubicBezTo>
                      <a:pt x="0" y="63643"/>
                      <a:pt x="0" y="63643"/>
                      <a:pt x="0" y="15732"/>
                    </a:cubicBezTo>
                    <a:cubicBezTo>
                      <a:pt x="0" y="7151"/>
                      <a:pt x="7144" y="0"/>
                      <a:pt x="15716" y="0"/>
                    </a:cubicBezTo>
                    <a:close/>
                  </a:path>
                </a:pathLst>
              </a:custGeom>
              <a:solidFill>
                <a:srgbClr val="00148C"/>
              </a:solidFill>
              <a:ln>
                <a:noFill/>
              </a:ln>
            </p:spPr>
            <p:txBody>
              <a:bodyPr vert="horz" wrap="square" lIns="24003" tIns="12002" rIns="24003" bIns="12002" numCol="1" anchor="t" anchorCtr="0" compatLnSpc="1">
                <a:prstTxWarp prst="textNoShape">
                  <a:avLst/>
                </a:prstTxWarp>
                <a:noAutofit/>
              </a:bodyPr>
              <a:lstStyle/>
              <a:p>
                <a:endParaRPr lang="en-US" sz="1013" dirty="0"/>
              </a:p>
            </p:txBody>
          </p:sp>
        </p:grpSp>
      </p:grpSp>
      <p:grpSp>
        <p:nvGrpSpPr>
          <p:cNvPr id="114" name="Group 113">
            <a:extLst>
              <a:ext uri="{FF2B5EF4-FFF2-40B4-BE49-F238E27FC236}">
                <a16:creationId xmlns:a16="http://schemas.microsoft.com/office/drawing/2014/main" id="{D76B30DC-1571-472C-8BD6-841E36ED3E86}"/>
              </a:ext>
            </a:extLst>
          </p:cNvPr>
          <p:cNvGrpSpPr>
            <a:grpSpLocks noChangeAspect="1"/>
          </p:cNvGrpSpPr>
          <p:nvPr/>
        </p:nvGrpSpPr>
        <p:grpSpPr>
          <a:xfrm>
            <a:off x="1853827" y="4151740"/>
            <a:ext cx="431654" cy="432054"/>
            <a:chOff x="5273803" y="2606040"/>
            <a:chExt cx="1644396" cy="1645920"/>
          </a:xfrm>
        </p:grpSpPr>
        <p:sp>
          <p:nvSpPr>
            <p:cNvPr id="115" name="AutoShape 38">
              <a:extLst>
                <a:ext uri="{FF2B5EF4-FFF2-40B4-BE49-F238E27FC236}">
                  <a16:creationId xmlns:a16="http://schemas.microsoft.com/office/drawing/2014/main" id="{0CCDE848-5BCE-43E0-8E9B-04A239D5DF09}"/>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003" tIns="12002" rIns="24003" bIns="12002" numCol="1" anchor="t" anchorCtr="0" compatLnSpc="1">
              <a:prstTxWarp prst="textNoShape">
                <a:avLst/>
              </a:prstTxWarp>
            </a:bodyPr>
            <a:lstStyle/>
            <a:p>
              <a:endParaRPr lang="en-US" sz="1013" dirty="0"/>
            </a:p>
          </p:txBody>
        </p:sp>
        <p:grpSp>
          <p:nvGrpSpPr>
            <p:cNvPr id="116" name="Group 115">
              <a:extLst>
                <a:ext uri="{FF2B5EF4-FFF2-40B4-BE49-F238E27FC236}">
                  <a16:creationId xmlns:a16="http://schemas.microsoft.com/office/drawing/2014/main" id="{0E0393B3-6644-4EE8-91E9-73147875A333}"/>
                </a:ext>
              </a:extLst>
            </p:cNvPr>
            <p:cNvGrpSpPr/>
            <p:nvPr/>
          </p:nvGrpSpPr>
          <p:grpSpPr>
            <a:xfrm>
              <a:off x="5377816" y="2865501"/>
              <a:ext cx="1434846" cy="1099185"/>
              <a:chOff x="5377816" y="2865501"/>
              <a:chExt cx="1434846" cy="1099185"/>
            </a:xfrm>
          </p:grpSpPr>
          <p:sp>
            <p:nvSpPr>
              <p:cNvPr id="117" name="Freeform 40">
                <a:extLst>
                  <a:ext uri="{FF2B5EF4-FFF2-40B4-BE49-F238E27FC236}">
                    <a16:creationId xmlns:a16="http://schemas.microsoft.com/office/drawing/2014/main" id="{FEE798CA-3962-4446-8FE5-550E6A6555C5}"/>
                  </a:ext>
                </a:extLst>
              </p:cNvPr>
              <p:cNvSpPr>
                <a:spLocks noEditPoints="1"/>
              </p:cNvSpPr>
              <p:nvPr/>
            </p:nvSpPr>
            <p:spPr bwMode="auto">
              <a:xfrm>
                <a:off x="5377816" y="2865501"/>
                <a:ext cx="1434846" cy="1099185"/>
              </a:xfrm>
              <a:custGeom>
                <a:avLst/>
                <a:gdLst>
                  <a:gd name="T0" fmla="*/ 169 w 2010"/>
                  <a:gd name="T1" fmla="*/ 1334 h 1539"/>
                  <a:gd name="T2" fmla="*/ 470 w 2010"/>
                  <a:gd name="T3" fmla="*/ 1306 h 1539"/>
                  <a:gd name="T4" fmla="*/ 938 w 2010"/>
                  <a:gd name="T5" fmla="*/ 1306 h 1539"/>
                  <a:gd name="T6" fmla="*/ 637 w 2010"/>
                  <a:gd name="T7" fmla="*/ 1334 h 1539"/>
                  <a:gd name="T8" fmla="*/ 936 w 2010"/>
                  <a:gd name="T9" fmla="*/ 1337 h 1539"/>
                  <a:gd name="T10" fmla="*/ 1072 w 2010"/>
                  <a:gd name="T11" fmla="*/ 1306 h 1539"/>
                  <a:gd name="T12" fmla="*/ 1373 w 2010"/>
                  <a:gd name="T13" fmla="*/ 1334 h 1539"/>
                  <a:gd name="T14" fmla="*/ 1875 w 2010"/>
                  <a:gd name="T15" fmla="*/ 1306 h 1539"/>
                  <a:gd name="T16" fmla="*/ 1573 w 2010"/>
                  <a:gd name="T17" fmla="*/ 1334 h 1539"/>
                  <a:gd name="T18" fmla="*/ 1872 w 2010"/>
                  <a:gd name="T19" fmla="*/ 1337 h 1539"/>
                  <a:gd name="T20" fmla="*/ 468 w 2010"/>
                  <a:gd name="T21" fmla="*/ 948 h 1539"/>
                  <a:gd name="T22" fmla="*/ 138 w 2010"/>
                  <a:gd name="T23" fmla="*/ 948 h 1539"/>
                  <a:gd name="T24" fmla="*/ 938 w 2010"/>
                  <a:gd name="T25" fmla="*/ 917 h 1539"/>
                  <a:gd name="T26" fmla="*/ 637 w 2010"/>
                  <a:gd name="T27" fmla="*/ 945 h 1539"/>
                  <a:gd name="T28" fmla="*/ 936 w 2010"/>
                  <a:gd name="T29" fmla="*/ 948 h 1539"/>
                  <a:gd name="T30" fmla="*/ 1404 w 2010"/>
                  <a:gd name="T31" fmla="*/ 948 h 1539"/>
                  <a:gd name="T32" fmla="*/ 1074 w 2010"/>
                  <a:gd name="T33" fmla="*/ 948 h 1539"/>
                  <a:gd name="T34" fmla="*/ 1875 w 2010"/>
                  <a:gd name="T35" fmla="*/ 917 h 1539"/>
                  <a:gd name="T36" fmla="*/ 1573 w 2010"/>
                  <a:gd name="T37" fmla="*/ 945 h 1539"/>
                  <a:gd name="T38" fmla="*/ 1872 w 2010"/>
                  <a:gd name="T39" fmla="*/ 948 h 1539"/>
                  <a:gd name="T40" fmla="*/ 1999 w 2010"/>
                  <a:gd name="T41" fmla="*/ 1531 h 1539"/>
                  <a:gd name="T42" fmla="*/ 1670 w 2010"/>
                  <a:gd name="T43" fmla="*/ 1531 h 1539"/>
                  <a:gd name="T44" fmla="*/ 343 w 2010"/>
                  <a:gd name="T45" fmla="*/ 1500 h 1539"/>
                  <a:gd name="T46" fmla="*/ 42 w 2010"/>
                  <a:gd name="T47" fmla="*/ 1528 h 1539"/>
                  <a:gd name="T48" fmla="*/ 340 w 2010"/>
                  <a:gd name="T49" fmla="*/ 1531 h 1539"/>
                  <a:gd name="T50" fmla="*/ 1170 w 2010"/>
                  <a:gd name="T51" fmla="*/ 1531 h 1539"/>
                  <a:gd name="T52" fmla="*/ 840 w 2010"/>
                  <a:gd name="T53" fmla="*/ 1531 h 1539"/>
                  <a:gd name="T54" fmla="*/ 758 w 2010"/>
                  <a:gd name="T55" fmla="*/ 1500 h 1539"/>
                  <a:gd name="T56" fmla="*/ 456 w 2010"/>
                  <a:gd name="T57" fmla="*/ 1528 h 1539"/>
                  <a:gd name="T58" fmla="*/ 755 w 2010"/>
                  <a:gd name="T59" fmla="*/ 1531 h 1539"/>
                  <a:gd name="T60" fmla="*/ 1585 w 2010"/>
                  <a:gd name="T61" fmla="*/ 1531 h 1539"/>
                  <a:gd name="T62" fmla="*/ 1255 w 2010"/>
                  <a:gd name="T63" fmla="*/ 1531 h 1539"/>
                  <a:gd name="T64" fmla="*/ 2002 w 2010"/>
                  <a:gd name="T65" fmla="*/ 1111 h 1539"/>
                  <a:gd name="T66" fmla="*/ 1701 w 2010"/>
                  <a:gd name="T67" fmla="*/ 1139 h 1539"/>
                  <a:gd name="T68" fmla="*/ 1999 w 2010"/>
                  <a:gd name="T69" fmla="*/ 1142 h 1539"/>
                  <a:gd name="T70" fmla="*/ 8 w 2010"/>
                  <a:gd name="T71" fmla="*/ 1111 h 1539"/>
                  <a:gd name="T72" fmla="*/ 309 w 2010"/>
                  <a:gd name="T73" fmla="*/ 1139 h 1539"/>
                  <a:gd name="T74" fmla="*/ 1172 w 2010"/>
                  <a:gd name="T75" fmla="*/ 1111 h 1539"/>
                  <a:gd name="T76" fmla="*/ 871 w 2010"/>
                  <a:gd name="T77" fmla="*/ 1139 h 1539"/>
                  <a:gd name="T78" fmla="*/ 1170 w 2010"/>
                  <a:gd name="T79" fmla="*/ 1142 h 1539"/>
                  <a:gd name="T80" fmla="*/ 423 w 2010"/>
                  <a:gd name="T81" fmla="*/ 1111 h 1539"/>
                  <a:gd name="T82" fmla="*/ 724 w 2010"/>
                  <a:gd name="T83" fmla="*/ 1139 h 1539"/>
                  <a:gd name="T84" fmla="*/ 1587 w 2010"/>
                  <a:gd name="T85" fmla="*/ 1111 h 1539"/>
                  <a:gd name="T86" fmla="*/ 1286 w 2010"/>
                  <a:gd name="T87" fmla="*/ 1139 h 1539"/>
                  <a:gd name="T88" fmla="*/ 1585 w 2010"/>
                  <a:gd name="T89" fmla="*/ 1142 h 1539"/>
                  <a:gd name="T90" fmla="*/ 532 w 2010"/>
                  <a:gd name="T91" fmla="*/ 0 h 1539"/>
                  <a:gd name="T92" fmla="*/ 1478 w 2010"/>
                  <a:gd name="T93" fmla="*/ 618 h 1539"/>
                  <a:gd name="T94" fmla="*/ 1456 w 2010"/>
                  <a:gd name="T95" fmla="*/ 574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10" h="1539">
                    <a:moveTo>
                      <a:pt x="454" y="1342"/>
                    </a:moveTo>
                    <a:cubicBezTo>
                      <a:pt x="447" y="1342"/>
                      <a:pt x="441" y="1339"/>
                      <a:pt x="437" y="1334"/>
                    </a:cubicBezTo>
                    <a:cubicBezTo>
                      <a:pt x="403" y="1294"/>
                      <a:pt x="355" y="1272"/>
                      <a:pt x="303" y="1272"/>
                    </a:cubicBezTo>
                    <a:cubicBezTo>
                      <a:pt x="251" y="1272"/>
                      <a:pt x="202" y="1294"/>
                      <a:pt x="169" y="1334"/>
                    </a:cubicBezTo>
                    <a:cubicBezTo>
                      <a:pt x="161" y="1343"/>
                      <a:pt x="147" y="1344"/>
                      <a:pt x="138" y="1337"/>
                    </a:cubicBezTo>
                    <a:cubicBezTo>
                      <a:pt x="129" y="1329"/>
                      <a:pt x="128" y="1315"/>
                      <a:pt x="135" y="1306"/>
                    </a:cubicBezTo>
                    <a:cubicBezTo>
                      <a:pt x="177" y="1256"/>
                      <a:pt x="238" y="1228"/>
                      <a:pt x="303" y="1228"/>
                    </a:cubicBezTo>
                    <a:cubicBezTo>
                      <a:pt x="368" y="1228"/>
                      <a:pt x="429" y="1256"/>
                      <a:pt x="470" y="1306"/>
                    </a:cubicBezTo>
                    <a:cubicBezTo>
                      <a:pt x="478" y="1315"/>
                      <a:pt x="477" y="1329"/>
                      <a:pt x="468" y="1337"/>
                    </a:cubicBezTo>
                    <a:cubicBezTo>
                      <a:pt x="464" y="1340"/>
                      <a:pt x="458" y="1342"/>
                      <a:pt x="454" y="1342"/>
                    </a:cubicBezTo>
                    <a:close/>
                    <a:moveTo>
                      <a:pt x="936" y="1337"/>
                    </a:moveTo>
                    <a:cubicBezTo>
                      <a:pt x="945" y="1329"/>
                      <a:pt x="946" y="1315"/>
                      <a:pt x="938" y="1306"/>
                    </a:cubicBezTo>
                    <a:cubicBezTo>
                      <a:pt x="897" y="1256"/>
                      <a:pt x="836" y="1228"/>
                      <a:pt x="771" y="1228"/>
                    </a:cubicBezTo>
                    <a:cubicBezTo>
                      <a:pt x="706" y="1228"/>
                      <a:pt x="645" y="1256"/>
                      <a:pt x="603" y="1306"/>
                    </a:cubicBezTo>
                    <a:cubicBezTo>
                      <a:pt x="596" y="1315"/>
                      <a:pt x="597" y="1329"/>
                      <a:pt x="606" y="1337"/>
                    </a:cubicBezTo>
                    <a:cubicBezTo>
                      <a:pt x="615" y="1344"/>
                      <a:pt x="629" y="1343"/>
                      <a:pt x="637" y="1334"/>
                    </a:cubicBezTo>
                    <a:cubicBezTo>
                      <a:pt x="670" y="1294"/>
                      <a:pt x="719" y="1272"/>
                      <a:pt x="771" y="1272"/>
                    </a:cubicBezTo>
                    <a:cubicBezTo>
                      <a:pt x="823" y="1272"/>
                      <a:pt x="871" y="1294"/>
                      <a:pt x="905" y="1334"/>
                    </a:cubicBezTo>
                    <a:cubicBezTo>
                      <a:pt x="909" y="1339"/>
                      <a:pt x="915" y="1342"/>
                      <a:pt x="922" y="1342"/>
                    </a:cubicBezTo>
                    <a:cubicBezTo>
                      <a:pt x="927" y="1342"/>
                      <a:pt x="932" y="1340"/>
                      <a:pt x="936" y="1337"/>
                    </a:cubicBezTo>
                    <a:close/>
                    <a:moveTo>
                      <a:pt x="1404" y="1337"/>
                    </a:moveTo>
                    <a:cubicBezTo>
                      <a:pt x="1413" y="1329"/>
                      <a:pt x="1414" y="1315"/>
                      <a:pt x="1407" y="1306"/>
                    </a:cubicBezTo>
                    <a:cubicBezTo>
                      <a:pt x="1365" y="1256"/>
                      <a:pt x="1304" y="1228"/>
                      <a:pt x="1239" y="1228"/>
                    </a:cubicBezTo>
                    <a:cubicBezTo>
                      <a:pt x="1174" y="1228"/>
                      <a:pt x="1113" y="1256"/>
                      <a:pt x="1072" y="1306"/>
                    </a:cubicBezTo>
                    <a:cubicBezTo>
                      <a:pt x="1064" y="1315"/>
                      <a:pt x="1065" y="1329"/>
                      <a:pt x="1074" y="1337"/>
                    </a:cubicBezTo>
                    <a:cubicBezTo>
                      <a:pt x="1084" y="1344"/>
                      <a:pt x="1097" y="1343"/>
                      <a:pt x="1105" y="1334"/>
                    </a:cubicBezTo>
                    <a:cubicBezTo>
                      <a:pt x="1139" y="1294"/>
                      <a:pt x="1187" y="1272"/>
                      <a:pt x="1239" y="1272"/>
                    </a:cubicBezTo>
                    <a:cubicBezTo>
                      <a:pt x="1291" y="1272"/>
                      <a:pt x="1340" y="1294"/>
                      <a:pt x="1373" y="1334"/>
                    </a:cubicBezTo>
                    <a:cubicBezTo>
                      <a:pt x="1377" y="1339"/>
                      <a:pt x="1383" y="1342"/>
                      <a:pt x="1390" y="1342"/>
                    </a:cubicBezTo>
                    <a:cubicBezTo>
                      <a:pt x="1395" y="1342"/>
                      <a:pt x="1400" y="1340"/>
                      <a:pt x="1404" y="1337"/>
                    </a:cubicBezTo>
                    <a:close/>
                    <a:moveTo>
                      <a:pt x="1872" y="1337"/>
                    </a:moveTo>
                    <a:cubicBezTo>
                      <a:pt x="1881" y="1329"/>
                      <a:pt x="1882" y="1315"/>
                      <a:pt x="1875" y="1306"/>
                    </a:cubicBezTo>
                    <a:cubicBezTo>
                      <a:pt x="1833" y="1256"/>
                      <a:pt x="1772" y="1228"/>
                      <a:pt x="1707" y="1228"/>
                    </a:cubicBezTo>
                    <a:cubicBezTo>
                      <a:pt x="1642" y="1228"/>
                      <a:pt x="1581" y="1256"/>
                      <a:pt x="1540" y="1306"/>
                    </a:cubicBezTo>
                    <a:cubicBezTo>
                      <a:pt x="1532" y="1315"/>
                      <a:pt x="1533" y="1329"/>
                      <a:pt x="1542" y="1337"/>
                    </a:cubicBezTo>
                    <a:cubicBezTo>
                      <a:pt x="1552" y="1344"/>
                      <a:pt x="1566" y="1343"/>
                      <a:pt x="1573" y="1334"/>
                    </a:cubicBezTo>
                    <a:cubicBezTo>
                      <a:pt x="1607" y="1294"/>
                      <a:pt x="1655" y="1272"/>
                      <a:pt x="1707" y="1272"/>
                    </a:cubicBezTo>
                    <a:cubicBezTo>
                      <a:pt x="1759" y="1272"/>
                      <a:pt x="1808" y="1294"/>
                      <a:pt x="1841" y="1334"/>
                    </a:cubicBezTo>
                    <a:cubicBezTo>
                      <a:pt x="1845" y="1339"/>
                      <a:pt x="1852" y="1342"/>
                      <a:pt x="1858" y="1342"/>
                    </a:cubicBezTo>
                    <a:cubicBezTo>
                      <a:pt x="1863" y="1342"/>
                      <a:pt x="1868" y="1340"/>
                      <a:pt x="1872" y="1337"/>
                    </a:cubicBezTo>
                    <a:close/>
                    <a:moveTo>
                      <a:pt x="169" y="945"/>
                    </a:moveTo>
                    <a:cubicBezTo>
                      <a:pt x="202" y="905"/>
                      <a:pt x="251" y="883"/>
                      <a:pt x="303" y="883"/>
                    </a:cubicBezTo>
                    <a:cubicBezTo>
                      <a:pt x="355" y="883"/>
                      <a:pt x="403" y="905"/>
                      <a:pt x="437" y="945"/>
                    </a:cubicBezTo>
                    <a:cubicBezTo>
                      <a:pt x="444" y="954"/>
                      <a:pt x="458" y="955"/>
                      <a:pt x="468" y="948"/>
                    </a:cubicBezTo>
                    <a:cubicBezTo>
                      <a:pt x="477" y="940"/>
                      <a:pt x="478" y="926"/>
                      <a:pt x="470" y="917"/>
                    </a:cubicBezTo>
                    <a:cubicBezTo>
                      <a:pt x="429" y="867"/>
                      <a:pt x="368" y="839"/>
                      <a:pt x="303" y="839"/>
                    </a:cubicBezTo>
                    <a:cubicBezTo>
                      <a:pt x="238" y="839"/>
                      <a:pt x="177" y="867"/>
                      <a:pt x="135" y="917"/>
                    </a:cubicBezTo>
                    <a:cubicBezTo>
                      <a:pt x="128" y="926"/>
                      <a:pt x="129" y="940"/>
                      <a:pt x="138" y="948"/>
                    </a:cubicBezTo>
                    <a:cubicBezTo>
                      <a:pt x="142" y="951"/>
                      <a:pt x="147" y="953"/>
                      <a:pt x="152" y="953"/>
                    </a:cubicBezTo>
                    <a:cubicBezTo>
                      <a:pt x="159" y="953"/>
                      <a:pt x="165" y="950"/>
                      <a:pt x="169" y="945"/>
                    </a:cubicBezTo>
                    <a:close/>
                    <a:moveTo>
                      <a:pt x="936" y="948"/>
                    </a:moveTo>
                    <a:cubicBezTo>
                      <a:pt x="945" y="940"/>
                      <a:pt x="946" y="926"/>
                      <a:pt x="938" y="917"/>
                    </a:cubicBezTo>
                    <a:cubicBezTo>
                      <a:pt x="897" y="867"/>
                      <a:pt x="836" y="839"/>
                      <a:pt x="771" y="839"/>
                    </a:cubicBezTo>
                    <a:cubicBezTo>
                      <a:pt x="706" y="839"/>
                      <a:pt x="645" y="867"/>
                      <a:pt x="603" y="917"/>
                    </a:cubicBezTo>
                    <a:cubicBezTo>
                      <a:pt x="596" y="926"/>
                      <a:pt x="597" y="940"/>
                      <a:pt x="606" y="948"/>
                    </a:cubicBezTo>
                    <a:cubicBezTo>
                      <a:pt x="615" y="955"/>
                      <a:pt x="629" y="954"/>
                      <a:pt x="637" y="945"/>
                    </a:cubicBezTo>
                    <a:cubicBezTo>
                      <a:pt x="670" y="905"/>
                      <a:pt x="719" y="883"/>
                      <a:pt x="771" y="883"/>
                    </a:cubicBezTo>
                    <a:cubicBezTo>
                      <a:pt x="823" y="883"/>
                      <a:pt x="871" y="905"/>
                      <a:pt x="905" y="945"/>
                    </a:cubicBezTo>
                    <a:cubicBezTo>
                      <a:pt x="909" y="950"/>
                      <a:pt x="915" y="953"/>
                      <a:pt x="922" y="953"/>
                    </a:cubicBezTo>
                    <a:cubicBezTo>
                      <a:pt x="927" y="953"/>
                      <a:pt x="932" y="951"/>
                      <a:pt x="936" y="948"/>
                    </a:cubicBezTo>
                    <a:close/>
                    <a:moveTo>
                      <a:pt x="1105" y="945"/>
                    </a:moveTo>
                    <a:cubicBezTo>
                      <a:pt x="1139" y="905"/>
                      <a:pt x="1187" y="883"/>
                      <a:pt x="1239" y="883"/>
                    </a:cubicBezTo>
                    <a:cubicBezTo>
                      <a:pt x="1291" y="883"/>
                      <a:pt x="1340" y="905"/>
                      <a:pt x="1373" y="945"/>
                    </a:cubicBezTo>
                    <a:cubicBezTo>
                      <a:pt x="1381" y="954"/>
                      <a:pt x="1395" y="955"/>
                      <a:pt x="1404" y="948"/>
                    </a:cubicBezTo>
                    <a:cubicBezTo>
                      <a:pt x="1413" y="940"/>
                      <a:pt x="1414" y="926"/>
                      <a:pt x="1407" y="917"/>
                    </a:cubicBezTo>
                    <a:cubicBezTo>
                      <a:pt x="1365" y="867"/>
                      <a:pt x="1304" y="839"/>
                      <a:pt x="1239" y="839"/>
                    </a:cubicBezTo>
                    <a:cubicBezTo>
                      <a:pt x="1174" y="839"/>
                      <a:pt x="1113" y="867"/>
                      <a:pt x="1072" y="917"/>
                    </a:cubicBezTo>
                    <a:cubicBezTo>
                      <a:pt x="1064" y="926"/>
                      <a:pt x="1065" y="940"/>
                      <a:pt x="1074" y="948"/>
                    </a:cubicBezTo>
                    <a:cubicBezTo>
                      <a:pt x="1078" y="951"/>
                      <a:pt x="1083" y="953"/>
                      <a:pt x="1088" y="953"/>
                    </a:cubicBezTo>
                    <a:cubicBezTo>
                      <a:pt x="1095" y="953"/>
                      <a:pt x="1101" y="950"/>
                      <a:pt x="1105" y="945"/>
                    </a:cubicBezTo>
                    <a:close/>
                    <a:moveTo>
                      <a:pt x="1872" y="948"/>
                    </a:moveTo>
                    <a:cubicBezTo>
                      <a:pt x="1881" y="940"/>
                      <a:pt x="1882" y="926"/>
                      <a:pt x="1875" y="917"/>
                    </a:cubicBezTo>
                    <a:cubicBezTo>
                      <a:pt x="1833" y="867"/>
                      <a:pt x="1772" y="839"/>
                      <a:pt x="1707" y="839"/>
                    </a:cubicBezTo>
                    <a:cubicBezTo>
                      <a:pt x="1642" y="839"/>
                      <a:pt x="1581" y="867"/>
                      <a:pt x="1540" y="917"/>
                    </a:cubicBezTo>
                    <a:cubicBezTo>
                      <a:pt x="1532" y="926"/>
                      <a:pt x="1533" y="940"/>
                      <a:pt x="1542" y="948"/>
                    </a:cubicBezTo>
                    <a:cubicBezTo>
                      <a:pt x="1552" y="955"/>
                      <a:pt x="1566" y="954"/>
                      <a:pt x="1573" y="945"/>
                    </a:cubicBezTo>
                    <a:cubicBezTo>
                      <a:pt x="1607" y="905"/>
                      <a:pt x="1655" y="883"/>
                      <a:pt x="1707" y="883"/>
                    </a:cubicBezTo>
                    <a:cubicBezTo>
                      <a:pt x="1759" y="883"/>
                      <a:pt x="1808" y="905"/>
                      <a:pt x="1841" y="945"/>
                    </a:cubicBezTo>
                    <a:cubicBezTo>
                      <a:pt x="1845" y="950"/>
                      <a:pt x="1852" y="953"/>
                      <a:pt x="1858" y="953"/>
                    </a:cubicBezTo>
                    <a:cubicBezTo>
                      <a:pt x="1863" y="953"/>
                      <a:pt x="1868" y="951"/>
                      <a:pt x="1872" y="948"/>
                    </a:cubicBezTo>
                    <a:close/>
                    <a:moveTo>
                      <a:pt x="1701" y="1528"/>
                    </a:moveTo>
                    <a:cubicBezTo>
                      <a:pt x="1734" y="1489"/>
                      <a:pt x="1783" y="1466"/>
                      <a:pt x="1835" y="1466"/>
                    </a:cubicBezTo>
                    <a:cubicBezTo>
                      <a:pt x="1886" y="1466"/>
                      <a:pt x="1935" y="1489"/>
                      <a:pt x="1968" y="1528"/>
                    </a:cubicBezTo>
                    <a:cubicBezTo>
                      <a:pt x="1976" y="1538"/>
                      <a:pt x="1990" y="1539"/>
                      <a:pt x="1999" y="1531"/>
                    </a:cubicBezTo>
                    <a:cubicBezTo>
                      <a:pt x="2009" y="1523"/>
                      <a:pt x="2010" y="1509"/>
                      <a:pt x="2002" y="1500"/>
                    </a:cubicBezTo>
                    <a:cubicBezTo>
                      <a:pt x="1960" y="1451"/>
                      <a:pt x="1899" y="1422"/>
                      <a:pt x="1835" y="1422"/>
                    </a:cubicBezTo>
                    <a:cubicBezTo>
                      <a:pt x="1770" y="1422"/>
                      <a:pt x="1709" y="1451"/>
                      <a:pt x="1667" y="1500"/>
                    </a:cubicBezTo>
                    <a:cubicBezTo>
                      <a:pt x="1659" y="1509"/>
                      <a:pt x="1660" y="1523"/>
                      <a:pt x="1670" y="1531"/>
                    </a:cubicBezTo>
                    <a:cubicBezTo>
                      <a:pt x="1674" y="1535"/>
                      <a:pt x="1679" y="1536"/>
                      <a:pt x="1684" y="1536"/>
                    </a:cubicBezTo>
                    <a:cubicBezTo>
                      <a:pt x="1690" y="1536"/>
                      <a:pt x="1696" y="1534"/>
                      <a:pt x="1701" y="1528"/>
                    </a:cubicBezTo>
                    <a:close/>
                    <a:moveTo>
                      <a:pt x="340" y="1531"/>
                    </a:moveTo>
                    <a:cubicBezTo>
                      <a:pt x="350" y="1523"/>
                      <a:pt x="351" y="1509"/>
                      <a:pt x="343" y="1500"/>
                    </a:cubicBezTo>
                    <a:cubicBezTo>
                      <a:pt x="301" y="1451"/>
                      <a:pt x="240" y="1422"/>
                      <a:pt x="175" y="1422"/>
                    </a:cubicBezTo>
                    <a:cubicBezTo>
                      <a:pt x="111" y="1422"/>
                      <a:pt x="50" y="1451"/>
                      <a:pt x="8" y="1500"/>
                    </a:cubicBezTo>
                    <a:cubicBezTo>
                      <a:pt x="0" y="1509"/>
                      <a:pt x="1" y="1523"/>
                      <a:pt x="11" y="1531"/>
                    </a:cubicBezTo>
                    <a:cubicBezTo>
                      <a:pt x="20" y="1539"/>
                      <a:pt x="34" y="1538"/>
                      <a:pt x="42" y="1528"/>
                    </a:cubicBezTo>
                    <a:cubicBezTo>
                      <a:pt x="75" y="1489"/>
                      <a:pt x="124" y="1466"/>
                      <a:pt x="175" y="1466"/>
                    </a:cubicBezTo>
                    <a:cubicBezTo>
                      <a:pt x="227" y="1466"/>
                      <a:pt x="276" y="1489"/>
                      <a:pt x="309" y="1528"/>
                    </a:cubicBezTo>
                    <a:cubicBezTo>
                      <a:pt x="314" y="1534"/>
                      <a:pt x="320" y="1536"/>
                      <a:pt x="326" y="1536"/>
                    </a:cubicBezTo>
                    <a:cubicBezTo>
                      <a:pt x="331" y="1536"/>
                      <a:pt x="336" y="1535"/>
                      <a:pt x="340" y="1531"/>
                    </a:cubicBezTo>
                    <a:close/>
                    <a:moveTo>
                      <a:pt x="871" y="1528"/>
                    </a:moveTo>
                    <a:cubicBezTo>
                      <a:pt x="905" y="1489"/>
                      <a:pt x="953" y="1466"/>
                      <a:pt x="1005" y="1466"/>
                    </a:cubicBezTo>
                    <a:cubicBezTo>
                      <a:pt x="1057" y="1466"/>
                      <a:pt x="1105" y="1489"/>
                      <a:pt x="1139" y="1528"/>
                    </a:cubicBezTo>
                    <a:cubicBezTo>
                      <a:pt x="1147" y="1538"/>
                      <a:pt x="1160" y="1539"/>
                      <a:pt x="1170" y="1531"/>
                    </a:cubicBezTo>
                    <a:cubicBezTo>
                      <a:pt x="1179" y="1523"/>
                      <a:pt x="1180" y="1509"/>
                      <a:pt x="1172" y="1500"/>
                    </a:cubicBezTo>
                    <a:cubicBezTo>
                      <a:pt x="1131" y="1451"/>
                      <a:pt x="1070" y="1422"/>
                      <a:pt x="1005" y="1422"/>
                    </a:cubicBezTo>
                    <a:cubicBezTo>
                      <a:pt x="940" y="1422"/>
                      <a:pt x="879" y="1451"/>
                      <a:pt x="838" y="1500"/>
                    </a:cubicBezTo>
                    <a:cubicBezTo>
                      <a:pt x="830" y="1509"/>
                      <a:pt x="831" y="1523"/>
                      <a:pt x="840" y="1531"/>
                    </a:cubicBezTo>
                    <a:cubicBezTo>
                      <a:pt x="844" y="1535"/>
                      <a:pt x="849" y="1536"/>
                      <a:pt x="854" y="1536"/>
                    </a:cubicBezTo>
                    <a:cubicBezTo>
                      <a:pt x="861" y="1536"/>
                      <a:pt x="867" y="1534"/>
                      <a:pt x="871" y="1528"/>
                    </a:cubicBezTo>
                    <a:close/>
                    <a:moveTo>
                      <a:pt x="755" y="1531"/>
                    </a:moveTo>
                    <a:cubicBezTo>
                      <a:pt x="764" y="1523"/>
                      <a:pt x="766" y="1509"/>
                      <a:pt x="758" y="1500"/>
                    </a:cubicBezTo>
                    <a:cubicBezTo>
                      <a:pt x="716" y="1451"/>
                      <a:pt x="655" y="1422"/>
                      <a:pt x="590" y="1422"/>
                    </a:cubicBezTo>
                    <a:cubicBezTo>
                      <a:pt x="526" y="1422"/>
                      <a:pt x="464" y="1451"/>
                      <a:pt x="423" y="1500"/>
                    </a:cubicBezTo>
                    <a:cubicBezTo>
                      <a:pt x="415" y="1509"/>
                      <a:pt x="416" y="1523"/>
                      <a:pt x="425" y="1531"/>
                    </a:cubicBezTo>
                    <a:cubicBezTo>
                      <a:pt x="435" y="1539"/>
                      <a:pt x="449" y="1538"/>
                      <a:pt x="456" y="1528"/>
                    </a:cubicBezTo>
                    <a:cubicBezTo>
                      <a:pt x="490" y="1489"/>
                      <a:pt x="539" y="1466"/>
                      <a:pt x="590" y="1466"/>
                    </a:cubicBezTo>
                    <a:cubicBezTo>
                      <a:pt x="642" y="1466"/>
                      <a:pt x="691" y="1489"/>
                      <a:pt x="724" y="1528"/>
                    </a:cubicBezTo>
                    <a:cubicBezTo>
                      <a:pt x="728" y="1534"/>
                      <a:pt x="735" y="1536"/>
                      <a:pt x="741" y="1536"/>
                    </a:cubicBezTo>
                    <a:cubicBezTo>
                      <a:pt x="746" y="1536"/>
                      <a:pt x="751" y="1535"/>
                      <a:pt x="755" y="1531"/>
                    </a:cubicBezTo>
                    <a:close/>
                    <a:moveTo>
                      <a:pt x="1286" y="1528"/>
                    </a:moveTo>
                    <a:cubicBezTo>
                      <a:pt x="1319" y="1489"/>
                      <a:pt x="1368" y="1466"/>
                      <a:pt x="1420" y="1466"/>
                    </a:cubicBezTo>
                    <a:cubicBezTo>
                      <a:pt x="1471" y="1466"/>
                      <a:pt x="1520" y="1489"/>
                      <a:pt x="1554" y="1528"/>
                    </a:cubicBezTo>
                    <a:cubicBezTo>
                      <a:pt x="1561" y="1538"/>
                      <a:pt x="1575" y="1539"/>
                      <a:pt x="1585" y="1531"/>
                    </a:cubicBezTo>
                    <a:cubicBezTo>
                      <a:pt x="1594" y="1523"/>
                      <a:pt x="1595" y="1509"/>
                      <a:pt x="1587" y="1500"/>
                    </a:cubicBezTo>
                    <a:cubicBezTo>
                      <a:pt x="1546" y="1451"/>
                      <a:pt x="1484" y="1422"/>
                      <a:pt x="1420" y="1422"/>
                    </a:cubicBezTo>
                    <a:cubicBezTo>
                      <a:pt x="1355" y="1422"/>
                      <a:pt x="1294" y="1451"/>
                      <a:pt x="1252" y="1500"/>
                    </a:cubicBezTo>
                    <a:cubicBezTo>
                      <a:pt x="1244" y="1509"/>
                      <a:pt x="1246" y="1523"/>
                      <a:pt x="1255" y="1531"/>
                    </a:cubicBezTo>
                    <a:cubicBezTo>
                      <a:pt x="1259" y="1535"/>
                      <a:pt x="1264" y="1536"/>
                      <a:pt x="1269" y="1536"/>
                    </a:cubicBezTo>
                    <a:cubicBezTo>
                      <a:pt x="1275" y="1536"/>
                      <a:pt x="1282" y="1534"/>
                      <a:pt x="1286" y="1528"/>
                    </a:cubicBezTo>
                    <a:close/>
                    <a:moveTo>
                      <a:pt x="1999" y="1142"/>
                    </a:moveTo>
                    <a:cubicBezTo>
                      <a:pt x="2009" y="1134"/>
                      <a:pt x="2010" y="1120"/>
                      <a:pt x="2002" y="1111"/>
                    </a:cubicBezTo>
                    <a:cubicBezTo>
                      <a:pt x="1960" y="1062"/>
                      <a:pt x="1899" y="1033"/>
                      <a:pt x="1835" y="1033"/>
                    </a:cubicBezTo>
                    <a:cubicBezTo>
                      <a:pt x="1770" y="1033"/>
                      <a:pt x="1709" y="1062"/>
                      <a:pt x="1667" y="1111"/>
                    </a:cubicBezTo>
                    <a:cubicBezTo>
                      <a:pt x="1659" y="1120"/>
                      <a:pt x="1660" y="1134"/>
                      <a:pt x="1670" y="1142"/>
                    </a:cubicBezTo>
                    <a:cubicBezTo>
                      <a:pt x="1679" y="1150"/>
                      <a:pt x="1693" y="1149"/>
                      <a:pt x="1701" y="1139"/>
                    </a:cubicBezTo>
                    <a:cubicBezTo>
                      <a:pt x="1734" y="1100"/>
                      <a:pt x="1783" y="1077"/>
                      <a:pt x="1835" y="1077"/>
                    </a:cubicBezTo>
                    <a:cubicBezTo>
                      <a:pt x="1886" y="1077"/>
                      <a:pt x="1935" y="1100"/>
                      <a:pt x="1968" y="1139"/>
                    </a:cubicBezTo>
                    <a:cubicBezTo>
                      <a:pt x="1973" y="1145"/>
                      <a:pt x="1979" y="1147"/>
                      <a:pt x="1985" y="1147"/>
                    </a:cubicBezTo>
                    <a:cubicBezTo>
                      <a:pt x="1990" y="1147"/>
                      <a:pt x="1995" y="1146"/>
                      <a:pt x="1999" y="1142"/>
                    </a:cubicBezTo>
                    <a:close/>
                    <a:moveTo>
                      <a:pt x="340" y="1142"/>
                    </a:moveTo>
                    <a:cubicBezTo>
                      <a:pt x="350" y="1134"/>
                      <a:pt x="351" y="1120"/>
                      <a:pt x="343" y="1111"/>
                    </a:cubicBezTo>
                    <a:cubicBezTo>
                      <a:pt x="301" y="1062"/>
                      <a:pt x="240" y="1033"/>
                      <a:pt x="175" y="1033"/>
                    </a:cubicBezTo>
                    <a:cubicBezTo>
                      <a:pt x="111" y="1033"/>
                      <a:pt x="50" y="1062"/>
                      <a:pt x="8" y="1111"/>
                    </a:cubicBezTo>
                    <a:cubicBezTo>
                      <a:pt x="0" y="1120"/>
                      <a:pt x="1" y="1134"/>
                      <a:pt x="11" y="1142"/>
                    </a:cubicBezTo>
                    <a:cubicBezTo>
                      <a:pt x="20" y="1150"/>
                      <a:pt x="34" y="1149"/>
                      <a:pt x="42" y="1139"/>
                    </a:cubicBezTo>
                    <a:cubicBezTo>
                      <a:pt x="75" y="1100"/>
                      <a:pt x="124" y="1077"/>
                      <a:pt x="175" y="1077"/>
                    </a:cubicBezTo>
                    <a:cubicBezTo>
                      <a:pt x="227" y="1077"/>
                      <a:pt x="276" y="1100"/>
                      <a:pt x="309" y="1139"/>
                    </a:cubicBezTo>
                    <a:cubicBezTo>
                      <a:pt x="314" y="1145"/>
                      <a:pt x="320" y="1147"/>
                      <a:pt x="326" y="1147"/>
                    </a:cubicBezTo>
                    <a:cubicBezTo>
                      <a:pt x="331" y="1147"/>
                      <a:pt x="336" y="1146"/>
                      <a:pt x="340" y="1142"/>
                    </a:cubicBezTo>
                    <a:close/>
                    <a:moveTo>
                      <a:pt x="1170" y="1142"/>
                    </a:moveTo>
                    <a:cubicBezTo>
                      <a:pt x="1179" y="1134"/>
                      <a:pt x="1180" y="1120"/>
                      <a:pt x="1172" y="1111"/>
                    </a:cubicBezTo>
                    <a:cubicBezTo>
                      <a:pt x="1131" y="1062"/>
                      <a:pt x="1070" y="1033"/>
                      <a:pt x="1005" y="1033"/>
                    </a:cubicBezTo>
                    <a:cubicBezTo>
                      <a:pt x="940" y="1033"/>
                      <a:pt x="879" y="1062"/>
                      <a:pt x="838" y="1111"/>
                    </a:cubicBezTo>
                    <a:cubicBezTo>
                      <a:pt x="830" y="1120"/>
                      <a:pt x="831" y="1134"/>
                      <a:pt x="840" y="1142"/>
                    </a:cubicBezTo>
                    <a:cubicBezTo>
                      <a:pt x="850" y="1150"/>
                      <a:pt x="863" y="1149"/>
                      <a:pt x="871" y="1139"/>
                    </a:cubicBezTo>
                    <a:cubicBezTo>
                      <a:pt x="905" y="1100"/>
                      <a:pt x="953" y="1077"/>
                      <a:pt x="1005" y="1077"/>
                    </a:cubicBezTo>
                    <a:cubicBezTo>
                      <a:pt x="1057" y="1077"/>
                      <a:pt x="1105" y="1100"/>
                      <a:pt x="1139" y="1139"/>
                    </a:cubicBezTo>
                    <a:cubicBezTo>
                      <a:pt x="1143" y="1145"/>
                      <a:pt x="1149" y="1147"/>
                      <a:pt x="1156" y="1147"/>
                    </a:cubicBezTo>
                    <a:cubicBezTo>
                      <a:pt x="1161" y="1147"/>
                      <a:pt x="1166" y="1146"/>
                      <a:pt x="1170" y="1142"/>
                    </a:cubicBezTo>
                    <a:close/>
                    <a:moveTo>
                      <a:pt x="755" y="1142"/>
                    </a:moveTo>
                    <a:cubicBezTo>
                      <a:pt x="764" y="1134"/>
                      <a:pt x="766" y="1120"/>
                      <a:pt x="758" y="1111"/>
                    </a:cubicBezTo>
                    <a:cubicBezTo>
                      <a:pt x="716" y="1062"/>
                      <a:pt x="655" y="1033"/>
                      <a:pt x="590" y="1033"/>
                    </a:cubicBezTo>
                    <a:cubicBezTo>
                      <a:pt x="526" y="1033"/>
                      <a:pt x="464" y="1062"/>
                      <a:pt x="423" y="1111"/>
                    </a:cubicBezTo>
                    <a:cubicBezTo>
                      <a:pt x="415" y="1120"/>
                      <a:pt x="416" y="1134"/>
                      <a:pt x="425" y="1142"/>
                    </a:cubicBezTo>
                    <a:cubicBezTo>
                      <a:pt x="435" y="1150"/>
                      <a:pt x="449" y="1149"/>
                      <a:pt x="456" y="1139"/>
                    </a:cubicBezTo>
                    <a:cubicBezTo>
                      <a:pt x="490" y="1100"/>
                      <a:pt x="539" y="1077"/>
                      <a:pt x="590" y="1077"/>
                    </a:cubicBezTo>
                    <a:cubicBezTo>
                      <a:pt x="642" y="1077"/>
                      <a:pt x="691" y="1100"/>
                      <a:pt x="724" y="1139"/>
                    </a:cubicBezTo>
                    <a:cubicBezTo>
                      <a:pt x="728" y="1145"/>
                      <a:pt x="735" y="1147"/>
                      <a:pt x="741" y="1147"/>
                    </a:cubicBezTo>
                    <a:cubicBezTo>
                      <a:pt x="746" y="1147"/>
                      <a:pt x="751" y="1146"/>
                      <a:pt x="755" y="1142"/>
                    </a:cubicBezTo>
                    <a:close/>
                    <a:moveTo>
                      <a:pt x="1585" y="1142"/>
                    </a:moveTo>
                    <a:cubicBezTo>
                      <a:pt x="1594" y="1134"/>
                      <a:pt x="1595" y="1120"/>
                      <a:pt x="1587" y="1111"/>
                    </a:cubicBezTo>
                    <a:cubicBezTo>
                      <a:pt x="1546" y="1062"/>
                      <a:pt x="1485" y="1033"/>
                      <a:pt x="1420" y="1033"/>
                    </a:cubicBezTo>
                    <a:cubicBezTo>
                      <a:pt x="1355" y="1033"/>
                      <a:pt x="1294" y="1062"/>
                      <a:pt x="1252" y="1111"/>
                    </a:cubicBezTo>
                    <a:cubicBezTo>
                      <a:pt x="1244" y="1120"/>
                      <a:pt x="1246" y="1134"/>
                      <a:pt x="1255" y="1142"/>
                    </a:cubicBezTo>
                    <a:cubicBezTo>
                      <a:pt x="1264" y="1150"/>
                      <a:pt x="1278" y="1149"/>
                      <a:pt x="1286" y="1139"/>
                    </a:cubicBezTo>
                    <a:cubicBezTo>
                      <a:pt x="1319" y="1100"/>
                      <a:pt x="1368" y="1077"/>
                      <a:pt x="1420" y="1077"/>
                    </a:cubicBezTo>
                    <a:cubicBezTo>
                      <a:pt x="1471" y="1077"/>
                      <a:pt x="1520" y="1100"/>
                      <a:pt x="1554" y="1139"/>
                    </a:cubicBezTo>
                    <a:cubicBezTo>
                      <a:pt x="1558" y="1145"/>
                      <a:pt x="1564" y="1147"/>
                      <a:pt x="1570" y="1147"/>
                    </a:cubicBezTo>
                    <a:cubicBezTo>
                      <a:pt x="1575" y="1147"/>
                      <a:pt x="1580" y="1146"/>
                      <a:pt x="1585" y="1142"/>
                    </a:cubicBezTo>
                    <a:close/>
                    <a:moveTo>
                      <a:pt x="1500" y="596"/>
                    </a:moveTo>
                    <a:cubicBezTo>
                      <a:pt x="1500" y="22"/>
                      <a:pt x="1500" y="22"/>
                      <a:pt x="1500" y="22"/>
                    </a:cubicBezTo>
                    <a:cubicBezTo>
                      <a:pt x="1500" y="10"/>
                      <a:pt x="1490" y="0"/>
                      <a:pt x="1478" y="0"/>
                    </a:cubicBezTo>
                    <a:cubicBezTo>
                      <a:pt x="532" y="0"/>
                      <a:pt x="532" y="0"/>
                      <a:pt x="532" y="0"/>
                    </a:cubicBezTo>
                    <a:cubicBezTo>
                      <a:pt x="520" y="0"/>
                      <a:pt x="510" y="10"/>
                      <a:pt x="510" y="22"/>
                    </a:cubicBezTo>
                    <a:cubicBezTo>
                      <a:pt x="510" y="596"/>
                      <a:pt x="510" y="596"/>
                      <a:pt x="510" y="596"/>
                    </a:cubicBezTo>
                    <a:cubicBezTo>
                      <a:pt x="510" y="609"/>
                      <a:pt x="520" y="618"/>
                      <a:pt x="532" y="618"/>
                    </a:cubicBezTo>
                    <a:cubicBezTo>
                      <a:pt x="1478" y="618"/>
                      <a:pt x="1478" y="618"/>
                      <a:pt x="1478" y="618"/>
                    </a:cubicBezTo>
                    <a:cubicBezTo>
                      <a:pt x="1490" y="618"/>
                      <a:pt x="1500" y="609"/>
                      <a:pt x="1500" y="596"/>
                    </a:cubicBezTo>
                    <a:close/>
                    <a:moveTo>
                      <a:pt x="554" y="44"/>
                    </a:moveTo>
                    <a:cubicBezTo>
                      <a:pt x="1456" y="44"/>
                      <a:pt x="1456" y="44"/>
                      <a:pt x="1456" y="44"/>
                    </a:cubicBezTo>
                    <a:cubicBezTo>
                      <a:pt x="1456" y="574"/>
                      <a:pt x="1456" y="574"/>
                      <a:pt x="1456" y="574"/>
                    </a:cubicBezTo>
                    <a:cubicBezTo>
                      <a:pt x="554" y="574"/>
                      <a:pt x="554" y="574"/>
                      <a:pt x="554" y="574"/>
                    </a:cubicBezTo>
                    <a:lnTo>
                      <a:pt x="554"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003" tIns="12002" rIns="24003" bIns="12002" numCol="1" anchor="t" anchorCtr="0" compatLnSpc="1">
                <a:prstTxWarp prst="textNoShape">
                  <a:avLst/>
                </a:prstTxWarp>
              </a:bodyPr>
              <a:lstStyle/>
              <a:p>
                <a:endParaRPr lang="en-US" sz="1013" dirty="0"/>
              </a:p>
            </p:txBody>
          </p:sp>
          <p:sp>
            <p:nvSpPr>
              <p:cNvPr id="118" name="Freeform 41">
                <a:extLst>
                  <a:ext uri="{FF2B5EF4-FFF2-40B4-BE49-F238E27FC236}">
                    <a16:creationId xmlns:a16="http://schemas.microsoft.com/office/drawing/2014/main" id="{B0EF89DD-4504-46CA-BE3F-3123C9C5DCE4}"/>
                  </a:ext>
                </a:extLst>
              </p:cNvPr>
              <p:cNvSpPr>
                <a:spLocks/>
              </p:cNvSpPr>
              <p:nvPr/>
            </p:nvSpPr>
            <p:spPr bwMode="auto">
              <a:xfrm>
                <a:off x="5801107" y="2926080"/>
                <a:ext cx="588264" cy="320802"/>
              </a:xfrm>
              <a:custGeom>
                <a:avLst/>
                <a:gdLst>
                  <a:gd name="T0" fmla="*/ 814 w 824"/>
                  <a:gd name="T1" fmla="*/ 0 h 449"/>
                  <a:gd name="T2" fmla="*/ 10 w 824"/>
                  <a:gd name="T3" fmla="*/ 0 h 449"/>
                  <a:gd name="T4" fmla="*/ 0 w 824"/>
                  <a:gd name="T5" fmla="*/ 10 h 449"/>
                  <a:gd name="T6" fmla="*/ 0 w 824"/>
                  <a:gd name="T7" fmla="*/ 439 h 449"/>
                  <a:gd name="T8" fmla="*/ 10 w 824"/>
                  <a:gd name="T9" fmla="*/ 449 h 449"/>
                  <a:gd name="T10" fmla="*/ 814 w 824"/>
                  <a:gd name="T11" fmla="*/ 449 h 449"/>
                  <a:gd name="T12" fmla="*/ 824 w 824"/>
                  <a:gd name="T13" fmla="*/ 439 h 449"/>
                  <a:gd name="T14" fmla="*/ 824 w 824"/>
                  <a:gd name="T15" fmla="*/ 10 h 449"/>
                  <a:gd name="T16" fmla="*/ 814 w 824"/>
                  <a:gd name="T1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4" h="449">
                    <a:moveTo>
                      <a:pt x="814" y="0"/>
                    </a:moveTo>
                    <a:cubicBezTo>
                      <a:pt x="10" y="0"/>
                      <a:pt x="10" y="0"/>
                      <a:pt x="10" y="0"/>
                    </a:cubicBezTo>
                    <a:cubicBezTo>
                      <a:pt x="4" y="0"/>
                      <a:pt x="0" y="4"/>
                      <a:pt x="0" y="10"/>
                    </a:cubicBezTo>
                    <a:cubicBezTo>
                      <a:pt x="0" y="439"/>
                      <a:pt x="0" y="439"/>
                      <a:pt x="0" y="439"/>
                    </a:cubicBezTo>
                    <a:cubicBezTo>
                      <a:pt x="0" y="444"/>
                      <a:pt x="4" y="449"/>
                      <a:pt x="10" y="449"/>
                    </a:cubicBezTo>
                    <a:cubicBezTo>
                      <a:pt x="814" y="449"/>
                      <a:pt x="814" y="449"/>
                      <a:pt x="814" y="449"/>
                    </a:cubicBezTo>
                    <a:cubicBezTo>
                      <a:pt x="820" y="449"/>
                      <a:pt x="824" y="444"/>
                      <a:pt x="824" y="439"/>
                    </a:cubicBezTo>
                    <a:cubicBezTo>
                      <a:pt x="824" y="10"/>
                      <a:pt x="824" y="10"/>
                      <a:pt x="824" y="10"/>
                    </a:cubicBezTo>
                    <a:cubicBezTo>
                      <a:pt x="824" y="4"/>
                      <a:pt x="820" y="0"/>
                      <a:pt x="814" y="0"/>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003" tIns="12002" rIns="24003" bIns="12002" numCol="1" anchor="t" anchorCtr="0" compatLnSpc="1">
                <a:prstTxWarp prst="textNoShape">
                  <a:avLst/>
                </a:prstTxWarp>
              </a:bodyPr>
              <a:lstStyle/>
              <a:p>
                <a:endParaRPr lang="en-US" sz="1013" dirty="0"/>
              </a:p>
            </p:txBody>
          </p:sp>
        </p:grpSp>
      </p:grpSp>
      <p:sp>
        <p:nvSpPr>
          <p:cNvPr id="70" name="TextBox 69">
            <a:extLst>
              <a:ext uri="{FF2B5EF4-FFF2-40B4-BE49-F238E27FC236}">
                <a16:creationId xmlns:a16="http://schemas.microsoft.com/office/drawing/2014/main" id="{39005A9A-B750-4F08-B886-5B35C0445AD7}"/>
              </a:ext>
            </a:extLst>
          </p:cNvPr>
          <p:cNvSpPr txBox="1"/>
          <p:nvPr/>
        </p:nvSpPr>
        <p:spPr>
          <a:xfrm>
            <a:off x="6910350" y="1706490"/>
            <a:ext cx="2113054" cy="617074"/>
          </a:xfrm>
          <a:prstGeom prst="rect">
            <a:avLst/>
          </a:prstGeom>
          <a:noFill/>
        </p:spPr>
        <p:txBody>
          <a:bodyPr wrap="square" lIns="72000" tIns="72000" rIns="72000" bIns="72000" rtlCol="0" anchor="t" anchorCtr="0">
            <a:spAutoFit/>
          </a:bodyPr>
          <a:lstStyle/>
          <a:p>
            <a:pPr>
              <a:lnSpc>
                <a:spcPct val="90000"/>
              </a:lnSpc>
            </a:pPr>
            <a:r>
              <a:rPr lang="en-US" sz="1050" b="1" dirty="0">
                <a:solidFill>
                  <a:srgbClr val="1D252D"/>
                </a:solidFill>
                <a:latin typeface="+mj-lt"/>
                <a:ea typeface="Century Gothic" charset="0"/>
                <a:cs typeface="Century Gothic" charset="0"/>
              </a:rPr>
              <a:t>Business / investment case</a:t>
            </a:r>
            <a:endParaRPr lang="en-US" sz="1000" b="1" dirty="0">
              <a:solidFill>
                <a:srgbClr val="1D252D"/>
              </a:solidFill>
              <a:latin typeface="+mj-lt"/>
              <a:ea typeface="Century Gothic" charset="0"/>
              <a:cs typeface="Century Gothic" charset="0"/>
            </a:endParaRPr>
          </a:p>
          <a:p>
            <a:pPr>
              <a:lnSpc>
                <a:spcPct val="90000"/>
              </a:lnSpc>
              <a:spcBef>
                <a:spcPts val="600"/>
              </a:spcBef>
            </a:pPr>
            <a:r>
              <a:rPr lang="en-US" sz="900" dirty="0">
                <a:solidFill>
                  <a:srgbClr val="1D252D"/>
                </a:solidFill>
                <a:latin typeface="+mj-lt"/>
                <a:ea typeface="Century Gothic" charset="0"/>
                <a:cs typeface="Century Gothic" charset="0"/>
              </a:rPr>
              <a:t>Quantification of the business value </a:t>
            </a:r>
            <a:br>
              <a:rPr lang="en-US" sz="900" dirty="0">
                <a:solidFill>
                  <a:srgbClr val="1D252D"/>
                </a:solidFill>
                <a:latin typeface="+mj-lt"/>
                <a:ea typeface="Century Gothic" charset="0"/>
                <a:cs typeface="Century Gothic" charset="0"/>
              </a:rPr>
            </a:br>
            <a:r>
              <a:rPr lang="en-US" sz="900" dirty="0">
                <a:solidFill>
                  <a:srgbClr val="1D252D"/>
                </a:solidFill>
                <a:latin typeface="+mj-lt"/>
                <a:ea typeface="Century Gothic" charset="0"/>
                <a:cs typeface="Century Gothic" charset="0"/>
              </a:rPr>
              <a:t>and investment requirements </a:t>
            </a:r>
          </a:p>
        </p:txBody>
      </p:sp>
      <p:sp>
        <p:nvSpPr>
          <p:cNvPr id="71" name="Oval 70">
            <a:extLst>
              <a:ext uri="{FF2B5EF4-FFF2-40B4-BE49-F238E27FC236}">
                <a16:creationId xmlns:a16="http://schemas.microsoft.com/office/drawing/2014/main" id="{4706E3B7-8E86-43A6-BE64-D07B4AC70421}"/>
              </a:ext>
            </a:extLst>
          </p:cNvPr>
          <p:cNvSpPr/>
          <p:nvPr/>
        </p:nvSpPr>
        <p:spPr>
          <a:xfrm>
            <a:off x="6099712" y="1686343"/>
            <a:ext cx="657367" cy="657367"/>
          </a:xfrm>
          <a:prstGeom prst="ellipse">
            <a:avLst/>
          </a:prstGeom>
          <a:noFill/>
          <a:ln w="12700" cap="flat" cmpd="sng" algn="ctr">
            <a:solidFill>
              <a:srgbClr val="13234D"/>
            </a:solidFill>
            <a:prstDash val="solid"/>
            <a:round/>
            <a:headEnd type="none" w="med" len="med"/>
            <a:tailEnd type="none" w="med" len="med"/>
          </a:ln>
        </p:spPr>
        <p:txBody>
          <a:bodyPr lIns="91425" tIns="45700" rIns="91425" bIns="45700" anchor="ctr" anchorCtr="0">
            <a:noAutofit/>
          </a:bodyPr>
          <a:lstStyle/>
          <a:p>
            <a:pPr algn="ctr"/>
            <a:endParaRPr lang="en-US" sz="1800" dirty="0">
              <a:latin typeface="+mj-lt"/>
              <a:ea typeface="Calibri"/>
              <a:cs typeface="Calibri"/>
            </a:endParaRPr>
          </a:p>
        </p:txBody>
      </p:sp>
      <p:grpSp>
        <p:nvGrpSpPr>
          <p:cNvPr id="99" name="Group 98">
            <a:extLst>
              <a:ext uri="{FF2B5EF4-FFF2-40B4-BE49-F238E27FC236}">
                <a16:creationId xmlns:a16="http://schemas.microsoft.com/office/drawing/2014/main" id="{A5AEA6DD-E1E6-4135-8324-39F4A6AA645E}"/>
              </a:ext>
            </a:extLst>
          </p:cNvPr>
          <p:cNvGrpSpPr>
            <a:grpSpLocks noChangeAspect="1"/>
          </p:cNvGrpSpPr>
          <p:nvPr/>
        </p:nvGrpSpPr>
        <p:grpSpPr>
          <a:xfrm>
            <a:off x="6211694" y="1799167"/>
            <a:ext cx="431721" cy="431721"/>
            <a:chOff x="5273675" y="2606675"/>
            <a:chExt cx="1644650" cy="1644650"/>
          </a:xfrm>
        </p:grpSpPr>
        <p:sp>
          <p:nvSpPr>
            <p:cNvPr id="100" name="AutoShape 22">
              <a:extLst>
                <a:ext uri="{FF2B5EF4-FFF2-40B4-BE49-F238E27FC236}">
                  <a16:creationId xmlns:a16="http://schemas.microsoft.com/office/drawing/2014/main" id="{F303419F-AF92-486C-8314-61FAB3F1001C}"/>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4003" tIns="12002" rIns="24003" bIns="12002" numCol="1" anchor="t" anchorCtr="0" compatLnSpc="1">
              <a:prstTxWarp prst="textNoShape">
                <a:avLst/>
              </a:prstTxWarp>
            </a:bodyPr>
            <a:lstStyle/>
            <a:p>
              <a:endParaRPr lang="en-US" sz="1013" dirty="0"/>
            </a:p>
          </p:txBody>
        </p:sp>
        <p:grpSp>
          <p:nvGrpSpPr>
            <p:cNvPr id="101" name="Group 100">
              <a:extLst>
                <a:ext uri="{FF2B5EF4-FFF2-40B4-BE49-F238E27FC236}">
                  <a16:creationId xmlns:a16="http://schemas.microsoft.com/office/drawing/2014/main" id="{5E093C01-7F5C-4B80-BD7A-6F3C9DC24213}"/>
                </a:ext>
              </a:extLst>
            </p:cNvPr>
            <p:cNvGrpSpPr/>
            <p:nvPr/>
          </p:nvGrpSpPr>
          <p:grpSpPr>
            <a:xfrm>
              <a:off x="5646738" y="2890838"/>
              <a:ext cx="895350" cy="1190625"/>
              <a:chOff x="5646738" y="2890838"/>
              <a:chExt cx="895350" cy="1190625"/>
            </a:xfrm>
          </p:grpSpPr>
          <p:sp>
            <p:nvSpPr>
              <p:cNvPr id="102" name="Freeform 5">
                <a:extLst>
                  <a:ext uri="{FF2B5EF4-FFF2-40B4-BE49-F238E27FC236}">
                    <a16:creationId xmlns:a16="http://schemas.microsoft.com/office/drawing/2014/main" id="{611CC50D-F93A-4F23-8F25-278A178346CF}"/>
                  </a:ext>
                </a:extLst>
              </p:cNvPr>
              <p:cNvSpPr>
                <a:spLocks/>
              </p:cNvSpPr>
              <p:nvPr/>
            </p:nvSpPr>
            <p:spPr bwMode="auto">
              <a:xfrm>
                <a:off x="5646738" y="2890838"/>
                <a:ext cx="895350" cy="1190625"/>
              </a:xfrm>
              <a:custGeom>
                <a:avLst/>
                <a:gdLst>
                  <a:gd name="connsiteX0" fmla="*/ 415018 w 895350"/>
                  <a:gd name="connsiteY0" fmla="*/ 361950 h 1190625"/>
                  <a:gd name="connsiteX1" fmla="*/ 473943 w 895350"/>
                  <a:gd name="connsiteY1" fmla="*/ 361950 h 1190625"/>
                  <a:gd name="connsiteX2" fmla="*/ 473943 w 895350"/>
                  <a:gd name="connsiteY2" fmla="*/ 363380 h 1190625"/>
                  <a:gd name="connsiteX3" fmla="*/ 473943 w 895350"/>
                  <a:gd name="connsiteY3" fmla="*/ 406263 h 1190625"/>
                  <a:gd name="connsiteX4" fmla="*/ 512280 w 895350"/>
                  <a:gd name="connsiteY4" fmla="*/ 414125 h 1190625"/>
                  <a:gd name="connsiteX5" fmla="*/ 544227 w 895350"/>
                  <a:gd name="connsiteY5" fmla="*/ 429848 h 1190625"/>
                  <a:gd name="connsiteX6" fmla="*/ 538547 w 895350"/>
                  <a:gd name="connsiteY6" fmla="*/ 445572 h 1190625"/>
                  <a:gd name="connsiteX7" fmla="*/ 527188 w 895350"/>
                  <a:gd name="connsiteY7" fmla="*/ 478449 h 1190625"/>
                  <a:gd name="connsiteX8" fmla="*/ 523639 w 895350"/>
                  <a:gd name="connsiteY8" fmla="*/ 488455 h 1190625"/>
                  <a:gd name="connsiteX9" fmla="*/ 510150 w 895350"/>
                  <a:gd name="connsiteY9" fmla="*/ 479879 h 1190625"/>
                  <a:gd name="connsiteX10" fmla="*/ 449095 w 895350"/>
                  <a:gd name="connsiteY10" fmla="*/ 463440 h 1190625"/>
                  <a:gd name="connsiteX11" fmla="*/ 413598 w 895350"/>
                  <a:gd name="connsiteY11" fmla="*/ 475590 h 1190625"/>
                  <a:gd name="connsiteX12" fmla="*/ 400819 w 895350"/>
                  <a:gd name="connsiteY12" fmla="*/ 507038 h 1190625"/>
                  <a:gd name="connsiteX13" fmla="*/ 412178 w 895350"/>
                  <a:gd name="connsiteY13" fmla="*/ 533483 h 1190625"/>
                  <a:gd name="connsiteX14" fmla="*/ 451935 w 895350"/>
                  <a:gd name="connsiteY14" fmla="*/ 564930 h 1190625"/>
                  <a:gd name="connsiteX15" fmla="*/ 472523 w 895350"/>
                  <a:gd name="connsiteY15" fmla="*/ 576366 h 1190625"/>
                  <a:gd name="connsiteX16" fmla="*/ 508730 w 895350"/>
                  <a:gd name="connsiteY16" fmla="*/ 596378 h 1190625"/>
                  <a:gd name="connsiteX17" fmla="*/ 526478 w 895350"/>
                  <a:gd name="connsiteY17" fmla="*/ 610672 h 1190625"/>
                  <a:gd name="connsiteX18" fmla="*/ 539257 w 895350"/>
                  <a:gd name="connsiteY18" fmla="*/ 624967 h 1190625"/>
                  <a:gd name="connsiteX19" fmla="*/ 552036 w 895350"/>
                  <a:gd name="connsiteY19" fmla="*/ 648552 h 1190625"/>
                  <a:gd name="connsiteX20" fmla="*/ 554166 w 895350"/>
                  <a:gd name="connsiteY20" fmla="*/ 653555 h 1190625"/>
                  <a:gd name="connsiteX21" fmla="*/ 561265 w 895350"/>
                  <a:gd name="connsiteY21" fmla="*/ 685003 h 1190625"/>
                  <a:gd name="connsiteX22" fmla="*/ 561975 w 895350"/>
                  <a:gd name="connsiteY22" fmla="*/ 695009 h 1190625"/>
                  <a:gd name="connsiteX23" fmla="*/ 560555 w 895350"/>
                  <a:gd name="connsiteY23" fmla="*/ 709303 h 1190625"/>
                  <a:gd name="connsiteX24" fmla="*/ 550616 w 895350"/>
                  <a:gd name="connsiteY24" fmla="*/ 740751 h 1190625"/>
                  <a:gd name="connsiteX25" fmla="*/ 538547 w 895350"/>
                  <a:gd name="connsiteY25" fmla="*/ 758619 h 1190625"/>
                  <a:gd name="connsiteX26" fmla="*/ 522219 w 895350"/>
                  <a:gd name="connsiteY26" fmla="*/ 772913 h 1190625"/>
                  <a:gd name="connsiteX27" fmla="*/ 473943 w 895350"/>
                  <a:gd name="connsiteY27" fmla="*/ 795784 h 1190625"/>
                  <a:gd name="connsiteX28" fmla="*/ 473943 w 895350"/>
                  <a:gd name="connsiteY28" fmla="*/ 804361 h 1190625"/>
                  <a:gd name="connsiteX29" fmla="*/ 473943 w 895350"/>
                  <a:gd name="connsiteY29" fmla="*/ 855821 h 1190625"/>
                  <a:gd name="connsiteX30" fmla="*/ 473943 w 895350"/>
                  <a:gd name="connsiteY30" fmla="*/ 857250 h 1190625"/>
                  <a:gd name="connsiteX31" fmla="*/ 415018 w 895350"/>
                  <a:gd name="connsiteY31" fmla="*/ 857250 h 1190625"/>
                  <a:gd name="connsiteX32" fmla="*/ 415018 w 895350"/>
                  <a:gd name="connsiteY32" fmla="*/ 855821 h 1190625"/>
                  <a:gd name="connsiteX33" fmla="*/ 415018 w 895350"/>
                  <a:gd name="connsiteY33" fmla="*/ 804361 h 1190625"/>
                  <a:gd name="connsiteX34" fmla="*/ 415018 w 895350"/>
                  <a:gd name="connsiteY34" fmla="*/ 800073 h 1190625"/>
                  <a:gd name="connsiteX35" fmla="*/ 333375 w 895350"/>
                  <a:gd name="connsiteY35" fmla="*/ 773628 h 1190625"/>
                  <a:gd name="connsiteX36" fmla="*/ 333375 w 895350"/>
                  <a:gd name="connsiteY36" fmla="*/ 772913 h 1190625"/>
                  <a:gd name="connsiteX37" fmla="*/ 346864 w 895350"/>
                  <a:gd name="connsiteY37" fmla="*/ 740751 h 1190625"/>
                  <a:gd name="connsiteX38" fmla="*/ 358223 w 895350"/>
                  <a:gd name="connsiteY38" fmla="*/ 712877 h 1190625"/>
                  <a:gd name="connsiteX39" fmla="*/ 391590 w 895350"/>
                  <a:gd name="connsiteY39" fmla="*/ 731460 h 1190625"/>
                  <a:gd name="connsiteX40" fmla="*/ 435606 w 895350"/>
                  <a:gd name="connsiteY40" fmla="*/ 740751 h 1190625"/>
                  <a:gd name="connsiteX41" fmla="*/ 495241 w 895350"/>
                  <a:gd name="connsiteY41" fmla="*/ 698583 h 1190625"/>
                  <a:gd name="connsiteX42" fmla="*/ 493821 w 895350"/>
                  <a:gd name="connsiteY42" fmla="*/ 685003 h 1190625"/>
                  <a:gd name="connsiteX43" fmla="*/ 480332 w 895350"/>
                  <a:gd name="connsiteY43" fmla="*/ 660703 h 1190625"/>
                  <a:gd name="connsiteX44" fmla="*/ 473233 w 895350"/>
                  <a:gd name="connsiteY44" fmla="*/ 653555 h 1190625"/>
                  <a:gd name="connsiteX45" fmla="*/ 422827 w 895350"/>
                  <a:gd name="connsiteY45" fmla="*/ 622108 h 1190625"/>
                  <a:gd name="connsiteX46" fmla="*/ 392300 w 895350"/>
                  <a:gd name="connsiteY46" fmla="*/ 604240 h 1190625"/>
                  <a:gd name="connsiteX47" fmla="*/ 375972 w 895350"/>
                  <a:gd name="connsiteY47" fmla="*/ 593519 h 1190625"/>
                  <a:gd name="connsiteX48" fmla="*/ 366032 w 895350"/>
                  <a:gd name="connsiteY48" fmla="*/ 585657 h 1190625"/>
                  <a:gd name="connsiteX49" fmla="*/ 348284 w 895350"/>
                  <a:gd name="connsiteY49" fmla="*/ 564930 h 1190625"/>
                  <a:gd name="connsiteX50" fmla="*/ 341895 w 895350"/>
                  <a:gd name="connsiteY50" fmla="*/ 551351 h 1190625"/>
                  <a:gd name="connsiteX51" fmla="*/ 336215 w 895350"/>
                  <a:gd name="connsiteY51" fmla="*/ 533483 h 1190625"/>
                  <a:gd name="connsiteX52" fmla="*/ 333375 w 895350"/>
                  <a:gd name="connsiteY52" fmla="*/ 509182 h 1190625"/>
                  <a:gd name="connsiteX53" fmla="*/ 333375 w 895350"/>
                  <a:gd name="connsiteY53" fmla="*/ 508467 h 1190625"/>
                  <a:gd name="connsiteX54" fmla="*/ 338345 w 895350"/>
                  <a:gd name="connsiteY54" fmla="*/ 478449 h 1190625"/>
                  <a:gd name="connsiteX55" fmla="*/ 356093 w 895350"/>
                  <a:gd name="connsiteY55" fmla="*/ 445572 h 1190625"/>
                  <a:gd name="connsiteX56" fmla="*/ 356803 w 895350"/>
                  <a:gd name="connsiteY56" fmla="*/ 444857 h 1190625"/>
                  <a:gd name="connsiteX57" fmla="*/ 399399 w 895350"/>
                  <a:gd name="connsiteY57" fmla="*/ 414125 h 1190625"/>
                  <a:gd name="connsiteX58" fmla="*/ 415018 w 895350"/>
                  <a:gd name="connsiteY58" fmla="*/ 409122 h 1190625"/>
                  <a:gd name="connsiteX59" fmla="*/ 415018 w 895350"/>
                  <a:gd name="connsiteY59" fmla="*/ 363380 h 1190625"/>
                  <a:gd name="connsiteX60" fmla="*/ 415018 w 895350"/>
                  <a:gd name="connsiteY60" fmla="*/ 361950 h 1190625"/>
                  <a:gd name="connsiteX61" fmla="*/ 30162 w 895350"/>
                  <a:gd name="connsiteY61" fmla="*/ 31750 h 1190625"/>
                  <a:gd name="connsiteX62" fmla="*/ 30162 w 895350"/>
                  <a:gd name="connsiteY62" fmla="*/ 1158875 h 1190625"/>
                  <a:gd name="connsiteX63" fmla="*/ 865187 w 895350"/>
                  <a:gd name="connsiteY63" fmla="*/ 1158875 h 1190625"/>
                  <a:gd name="connsiteX64" fmla="*/ 865187 w 895350"/>
                  <a:gd name="connsiteY64" fmla="*/ 31750 h 1190625"/>
                  <a:gd name="connsiteX65" fmla="*/ 30162 w 895350"/>
                  <a:gd name="connsiteY65" fmla="*/ 31750 h 1190625"/>
                  <a:gd name="connsiteX66" fmla="*/ 15683 w 895350"/>
                  <a:gd name="connsiteY66" fmla="*/ 0 h 1190625"/>
                  <a:gd name="connsiteX67" fmla="*/ 879667 w 895350"/>
                  <a:gd name="connsiteY67" fmla="*/ 0 h 1190625"/>
                  <a:gd name="connsiteX68" fmla="*/ 895350 w 895350"/>
                  <a:gd name="connsiteY68" fmla="*/ 15704 h 1190625"/>
                  <a:gd name="connsiteX69" fmla="*/ 895350 w 895350"/>
                  <a:gd name="connsiteY69" fmla="*/ 1174922 h 1190625"/>
                  <a:gd name="connsiteX70" fmla="*/ 879667 w 895350"/>
                  <a:gd name="connsiteY70" fmla="*/ 1190625 h 1190625"/>
                  <a:gd name="connsiteX71" fmla="*/ 15683 w 895350"/>
                  <a:gd name="connsiteY71" fmla="*/ 1190625 h 1190625"/>
                  <a:gd name="connsiteX72" fmla="*/ 0 w 895350"/>
                  <a:gd name="connsiteY72" fmla="*/ 1174922 h 1190625"/>
                  <a:gd name="connsiteX73" fmla="*/ 0 w 895350"/>
                  <a:gd name="connsiteY73" fmla="*/ 15704 h 1190625"/>
                  <a:gd name="connsiteX74" fmla="*/ 15683 w 895350"/>
                  <a:gd name="connsiteY74" fmla="*/ 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895350" h="1190625">
                    <a:moveTo>
                      <a:pt x="415018" y="361950"/>
                    </a:moveTo>
                    <a:cubicBezTo>
                      <a:pt x="415018" y="361950"/>
                      <a:pt x="415018" y="361950"/>
                      <a:pt x="473943" y="361950"/>
                    </a:cubicBezTo>
                    <a:cubicBezTo>
                      <a:pt x="473943" y="361950"/>
                      <a:pt x="473943" y="361950"/>
                      <a:pt x="473943" y="363380"/>
                    </a:cubicBezTo>
                    <a:cubicBezTo>
                      <a:pt x="473943" y="363380"/>
                      <a:pt x="473943" y="363380"/>
                      <a:pt x="473943" y="406263"/>
                    </a:cubicBezTo>
                    <a:cubicBezTo>
                      <a:pt x="488142" y="408407"/>
                      <a:pt x="500921" y="410551"/>
                      <a:pt x="512280" y="414125"/>
                    </a:cubicBezTo>
                    <a:cubicBezTo>
                      <a:pt x="525058" y="418413"/>
                      <a:pt x="536417" y="423416"/>
                      <a:pt x="544227" y="429848"/>
                    </a:cubicBezTo>
                    <a:cubicBezTo>
                      <a:pt x="544227" y="429848"/>
                      <a:pt x="544227" y="429848"/>
                      <a:pt x="538547" y="445572"/>
                    </a:cubicBezTo>
                    <a:cubicBezTo>
                      <a:pt x="536417" y="453434"/>
                      <a:pt x="532158" y="463440"/>
                      <a:pt x="527188" y="478449"/>
                    </a:cubicBezTo>
                    <a:cubicBezTo>
                      <a:pt x="525768" y="482023"/>
                      <a:pt x="525058" y="485596"/>
                      <a:pt x="523639" y="488455"/>
                    </a:cubicBezTo>
                    <a:cubicBezTo>
                      <a:pt x="519379" y="485596"/>
                      <a:pt x="514409" y="482738"/>
                      <a:pt x="510150" y="479879"/>
                    </a:cubicBezTo>
                    <a:cubicBezTo>
                      <a:pt x="490981" y="468443"/>
                      <a:pt x="470393" y="463440"/>
                      <a:pt x="449095" y="463440"/>
                    </a:cubicBezTo>
                    <a:cubicBezTo>
                      <a:pt x="434186" y="463440"/>
                      <a:pt x="421408" y="467014"/>
                      <a:pt x="413598" y="475590"/>
                    </a:cubicBezTo>
                    <a:cubicBezTo>
                      <a:pt x="405079" y="484167"/>
                      <a:pt x="400819" y="494173"/>
                      <a:pt x="400819" y="507038"/>
                    </a:cubicBezTo>
                    <a:cubicBezTo>
                      <a:pt x="400819" y="515615"/>
                      <a:pt x="405079" y="524906"/>
                      <a:pt x="412178" y="533483"/>
                    </a:cubicBezTo>
                    <a:cubicBezTo>
                      <a:pt x="420698" y="544203"/>
                      <a:pt x="433476" y="554209"/>
                      <a:pt x="451935" y="564930"/>
                    </a:cubicBezTo>
                    <a:cubicBezTo>
                      <a:pt x="458324" y="568504"/>
                      <a:pt x="464714" y="572792"/>
                      <a:pt x="472523" y="576366"/>
                    </a:cubicBezTo>
                    <a:cubicBezTo>
                      <a:pt x="487432" y="583513"/>
                      <a:pt x="499501" y="589945"/>
                      <a:pt x="508730" y="596378"/>
                    </a:cubicBezTo>
                    <a:cubicBezTo>
                      <a:pt x="515829" y="601381"/>
                      <a:pt x="521509" y="605669"/>
                      <a:pt x="526478" y="610672"/>
                    </a:cubicBezTo>
                    <a:cubicBezTo>
                      <a:pt x="531448" y="614961"/>
                      <a:pt x="535708" y="619964"/>
                      <a:pt x="539257" y="624967"/>
                    </a:cubicBezTo>
                    <a:cubicBezTo>
                      <a:pt x="544937" y="632114"/>
                      <a:pt x="549196" y="639976"/>
                      <a:pt x="552036" y="648552"/>
                    </a:cubicBezTo>
                    <a:cubicBezTo>
                      <a:pt x="552746" y="649982"/>
                      <a:pt x="553456" y="652126"/>
                      <a:pt x="554166" y="653555"/>
                    </a:cubicBezTo>
                    <a:cubicBezTo>
                      <a:pt x="557716" y="663561"/>
                      <a:pt x="560555" y="673567"/>
                      <a:pt x="561265" y="685003"/>
                    </a:cubicBezTo>
                    <a:cubicBezTo>
                      <a:pt x="561975" y="687862"/>
                      <a:pt x="561975" y="691435"/>
                      <a:pt x="561975" y="695009"/>
                    </a:cubicBezTo>
                    <a:cubicBezTo>
                      <a:pt x="561975" y="700012"/>
                      <a:pt x="561265" y="705015"/>
                      <a:pt x="560555" y="709303"/>
                    </a:cubicBezTo>
                    <a:cubicBezTo>
                      <a:pt x="559135" y="720739"/>
                      <a:pt x="555586" y="731460"/>
                      <a:pt x="550616" y="740751"/>
                    </a:cubicBezTo>
                    <a:cubicBezTo>
                      <a:pt x="547067" y="747183"/>
                      <a:pt x="542807" y="753616"/>
                      <a:pt x="538547" y="758619"/>
                    </a:cubicBezTo>
                    <a:cubicBezTo>
                      <a:pt x="533578" y="763622"/>
                      <a:pt x="527898" y="768625"/>
                      <a:pt x="522219" y="772913"/>
                    </a:cubicBezTo>
                    <a:cubicBezTo>
                      <a:pt x="508730" y="783634"/>
                      <a:pt x="493111" y="790781"/>
                      <a:pt x="473943" y="795784"/>
                    </a:cubicBezTo>
                    <a:cubicBezTo>
                      <a:pt x="473943" y="795784"/>
                      <a:pt x="473943" y="795784"/>
                      <a:pt x="473943" y="804361"/>
                    </a:cubicBezTo>
                    <a:cubicBezTo>
                      <a:pt x="473943" y="812223"/>
                      <a:pt x="473943" y="827232"/>
                      <a:pt x="473943" y="855821"/>
                    </a:cubicBezTo>
                    <a:cubicBezTo>
                      <a:pt x="473943" y="855821"/>
                      <a:pt x="473943" y="855821"/>
                      <a:pt x="473943" y="857250"/>
                    </a:cubicBezTo>
                    <a:cubicBezTo>
                      <a:pt x="473943" y="857250"/>
                      <a:pt x="473943" y="857250"/>
                      <a:pt x="415018" y="857250"/>
                    </a:cubicBezTo>
                    <a:cubicBezTo>
                      <a:pt x="415018" y="857250"/>
                      <a:pt x="415018" y="857250"/>
                      <a:pt x="415018" y="855821"/>
                    </a:cubicBezTo>
                    <a:cubicBezTo>
                      <a:pt x="415018" y="855821"/>
                      <a:pt x="415018" y="855821"/>
                      <a:pt x="415018" y="804361"/>
                    </a:cubicBezTo>
                    <a:cubicBezTo>
                      <a:pt x="415018" y="802932"/>
                      <a:pt x="415018" y="801502"/>
                      <a:pt x="415018" y="800073"/>
                    </a:cubicBezTo>
                    <a:cubicBezTo>
                      <a:pt x="384491" y="798643"/>
                      <a:pt x="358223" y="789352"/>
                      <a:pt x="333375" y="773628"/>
                    </a:cubicBezTo>
                    <a:cubicBezTo>
                      <a:pt x="333375" y="773628"/>
                      <a:pt x="333375" y="773628"/>
                      <a:pt x="333375" y="772913"/>
                    </a:cubicBezTo>
                    <a:cubicBezTo>
                      <a:pt x="334795" y="771484"/>
                      <a:pt x="336925" y="765051"/>
                      <a:pt x="346864" y="740751"/>
                    </a:cubicBezTo>
                    <a:cubicBezTo>
                      <a:pt x="349704" y="733604"/>
                      <a:pt x="353963" y="724312"/>
                      <a:pt x="358223" y="712877"/>
                    </a:cubicBezTo>
                    <a:cubicBezTo>
                      <a:pt x="369582" y="720739"/>
                      <a:pt x="380231" y="727171"/>
                      <a:pt x="391590" y="731460"/>
                    </a:cubicBezTo>
                    <a:cubicBezTo>
                      <a:pt x="406499" y="737892"/>
                      <a:pt x="421408" y="740751"/>
                      <a:pt x="435606" y="740751"/>
                    </a:cubicBezTo>
                    <a:cubicBezTo>
                      <a:pt x="475363" y="740751"/>
                      <a:pt x="495241" y="726457"/>
                      <a:pt x="495241" y="698583"/>
                    </a:cubicBezTo>
                    <a:cubicBezTo>
                      <a:pt x="495241" y="693580"/>
                      <a:pt x="494531" y="689291"/>
                      <a:pt x="493821" y="685003"/>
                    </a:cubicBezTo>
                    <a:cubicBezTo>
                      <a:pt x="490981" y="677141"/>
                      <a:pt x="486722" y="668564"/>
                      <a:pt x="480332" y="660703"/>
                    </a:cubicBezTo>
                    <a:cubicBezTo>
                      <a:pt x="478203" y="658558"/>
                      <a:pt x="476073" y="656414"/>
                      <a:pt x="473233" y="653555"/>
                    </a:cubicBezTo>
                    <a:cubicBezTo>
                      <a:pt x="461874" y="643549"/>
                      <a:pt x="445545" y="633543"/>
                      <a:pt x="422827" y="622108"/>
                    </a:cubicBezTo>
                    <a:cubicBezTo>
                      <a:pt x="410758" y="614961"/>
                      <a:pt x="400819" y="609243"/>
                      <a:pt x="392300" y="604240"/>
                    </a:cubicBezTo>
                    <a:cubicBezTo>
                      <a:pt x="385201" y="600666"/>
                      <a:pt x="380231" y="597093"/>
                      <a:pt x="375972" y="593519"/>
                    </a:cubicBezTo>
                    <a:cubicBezTo>
                      <a:pt x="372422" y="590660"/>
                      <a:pt x="368872" y="587801"/>
                      <a:pt x="366032" y="585657"/>
                    </a:cubicBezTo>
                    <a:cubicBezTo>
                      <a:pt x="358933" y="579939"/>
                      <a:pt x="353254" y="572792"/>
                      <a:pt x="348284" y="564930"/>
                    </a:cubicBezTo>
                    <a:cubicBezTo>
                      <a:pt x="346154" y="560642"/>
                      <a:pt x="343314" y="556354"/>
                      <a:pt x="341895" y="551351"/>
                    </a:cubicBezTo>
                    <a:cubicBezTo>
                      <a:pt x="339055" y="545633"/>
                      <a:pt x="337635" y="539915"/>
                      <a:pt x="336215" y="533483"/>
                    </a:cubicBezTo>
                    <a:cubicBezTo>
                      <a:pt x="334085" y="525621"/>
                      <a:pt x="333375" y="517044"/>
                      <a:pt x="333375" y="509182"/>
                    </a:cubicBezTo>
                    <a:cubicBezTo>
                      <a:pt x="333375" y="509182"/>
                      <a:pt x="333375" y="509182"/>
                      <a:pt x="333375" y="508467"/>
                    </a:cubicBezTo>
                    <a:cubicBezTo>
                      <a:pt x="333375" y="497747"/>
                      <a:pt x="335505" y="487026"/>
                      <a:pt x="338345" y="478449"/>
                    </a:cubicBezTo>
                    <a:cubicBezTo>
                      <a:pt x="341895" y="467014"/>
                      <a:pt x="348284" y="456293"/>
                      <a:pt x="356093" y="445572"/>
                    </a:cubicBezTo>
                    <a:cubicBezTo>
                      <a:pt x="356093" y="445572"/>
                      <a:pt x="356803" y="445572"/>
                      <a:pt x="356803" y="444857"/>
                    </a:cubicBezTo>
                    <a:cubicBezTo>
                      <a:pt x="367452" y="431278"/>
                      <a:pt x="381651" y="421272"/>
                      <a:pt x="399399" y="414125"/>
                    </a:cubicBezTo>
                    <a:cubicBezTo>
                      <a:pt x="404369" y="412695"/>
                      <a:pt x="409339" y="410551"/>
                      <a:pt x="415018" y="409122"/>
                    </a:cubicBezTo>
                    <a:cubicBezTo>
                      <a:pt x="415018" y="409122"/>
                      <a:pt x="415018" y="409122"/>
                      <a:pt x="415018" y="363380"/>
                    </a:cubicBezTo>
                    <a:cubicBezTo>
                      <a:pt x="415018" y="363380"/>
                      <a:pt x="415018" y="363380"/>
                      <a:pt x="415018" y="361950"/>
                    </a:cubicBezTo>
                    <a:close/>
                    <a:moveTo>
                      <a:pt x="30162" y="31750"/>
                    </a:moveTo>
                    <a:cubicBezTo>
                      <a:pt x="30162" y="31750"/>
                      <a:pt x="30162" y="31750"/>
                      <a:pt x="30162" y="1158875"/>
                    </a:cubicBezTo>
                    <a:cubicBezTo>
                      <a:pt x="30162" y="1158875"/>
                      <a:pt x="30162" y="1158875"/>
                      <a:pt x="865187" y="1158875"/>
                    </a:cubicBezTo>
                    <a:cubicBezTo>
                      <a:pt x="865187" y="1158875"/>
                      <a:pt x="865187" y="1158875"/>
                      <a:pt x="865187" y="31750"/>
                    </a:cubicBezTo>
                    <a:cubicBezTo>
                      <a:pt x="865187" y="31750"/>
                      <a:pt x="865187" y="31750"/>
                      <a:pt x="30162" y="31750"/>
                    </a:cubicBezTo>
                    <a:close/>
                    <a:moveTo>
                      <a:pt x="15683" y="0"/>
                    </a:moveTo>
                    <a:cubicBezTo>
                      <a:pt x="15683" y="0"/>
                      <a:pt x="15683" y="0"/>
                      <a:pt x="879667" y="0"/>
                    </a:cubicBezTo>
                    <a:cubicBezTo>
                      <a:pt x="888934" y="0"/>
                      <a:pt x="895350" y="7138"/>
                      <a:pt x="895350" y="15704"/>
                    </a:cubicBezTo>
                    <a:cubicBezTo>
                      <a:pt x="895350" y="15704"/>
                      <a:pt x="895350" y="15704"/>
                      <a:pt x="895350" y="1174922"/>
                    </a:cubicBezTo>
                    <a:cubicBezTo>
                      <a:pt x="895350" y="1184201"/>
                      <a:pt x="888934" y="1190625"/>
                      <a:pt x="879667" y="1190625"/>
                    </a:cubicBezTo>
                    <a:cubicBezTo>
                      <a:pt x="879667" y="1190625"/>
                      <a:pt x="879667" y="1190625"/>
                      <a:pt x="15683" y="1190625"/>
                    </a:cubicBezTo>
                    <a:cubicBezTo>
                      <a:pt x="6416" y="1190625"/>
                      <a:pt x="0" y="1184201"/>
                      <a:pt x="0" y="1174922"/>
                    </a:cubicBezTo>
                    <a:cubicBezTo>
                      <a:pt x="0" y="1174922"/>
                      <a:pt x="0" y="1174922"/>
                      <a:pt x="0" y="15704"/>
                    </a:cubicBezTo>
                    <a:cubicBezTo>
                      <a:pt x="0" y="7138"/>
                      <a:pt x="6416" y="0"/>
                      <a:pt x="1568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003" tIns="12002" rIns="24003" bIns="12002" numCol="1" anchor="t" anchorCtr="0" compatLnSpc="1">
                <a:prstTxWarp prst="textNoShape">
                  <a:avLst/>
                </a:prstTxWarp>
                <a:noAutofit/>
              </a:bodyPr>
              <a:lstStyle/>
              <a:p>
                <a:endParaRPr lang="en-US" sz="1013" dirty="0"/>
              </a:p>
            </p:txBody>
          </p:sp>
          <p:sp>
            <p:nvSpPr>
              <p:cNvPr id="103" name="Freeform 6">
                <a:extLst>
                  <a:ext uri="{FF2B5EF4-FFF2-40B4-BE49-F238E27FC236}">
                    <a16:creationId xmlns:a16="http://schemas.microsoft.com/office/drawing/2014/main" id="{C01A77F7-712F-43A9-8568-C8181628E890}"/>
                  </a:ext>
                </a:extLst>
              </p:cNvPr>
              <p:cNvSpPr>
                <a:spLocks/>
              </p:cNvSpPr>
              <p:nvPr/>
            </p:nvSpPr>
            <p:spPr bwMode="auto">
              <a:xfrm>
                <a:off x="5780088" y="3138488"/>
                <a:ext cx="628650" cy="725487"/>
              </a:xfrm>
              <a:custGeom>
                <a:avLst/>
                <a:gdLst>
                  <a:gd name="connsiteX0" fmla="*/ 384092 w 628650"/>
                  <a:gd name="connsiteY0" fmla="*/ 693737 h 725487"/>
                  <a:gd name="connsiteX1" fmla="*/ 517608 w 628650"/>
                  <a:gd name="connsiteY1" fmla="*/ 693737 h 725487"/>
                  <a:gd name="connsiteX2" fmla="*/ 533400 w 628650"/>
                  <a:gd name="connsiteY2" fmla="*/ 709981 h 725487"/>
                  <a:gd name="connsiteX3" fmla="*/ 517608 w 628650"/>
                  <a:gd name="connsiteY3" fmla="*/ 725487 h 725487"/>
                  <a:gd name="connsiteX4" fmla="*/ 384092 w 628650"/>
                  <a:gd name="connsiteY4" fmla="*/ 725487 h 725487"/>
                  <a:gd name="connsiteX5" fmla="*/ 368300 w 628650"/>
                  <a:gd name="connsiteY5" fmla="*/ 709981 h 725487"/>
                  <a:gd name="connsiteX6" fmla="*/ 384092 w 628650"/>
                  <a:gd name="connsiteY6" fmla="*/ 693737 h 725487"/>
                  <a:gd name="connsiteX7" fmla="*/ 15692 w 628650"/>
                  <a:gd name="connsiteY7" fmla="*/ 693737 h 725487"/>
                  <a:gd name="connsiteX8" fmla="*/ 244657 w 628650"/>
                  <a:gd name="connsiteY8" fmla="*/ 693737 h 725487"/>
                  <a:gd name="connsiteX9" fmla="*/ 260350 w 628650"/>
                  <a:gd name="connsiteY9" fmla="*/ 709981 h 725487"/>
                  <a:gd name="connsiteX10" fmla="*/ 244657 w 628650"/>
                  <a:gd name="connsiteY10" fmla="*/ 725487 h 725487"/>
                  <a:gd name="connsiteX11" fmla="*/ 15692 w 628650"/>
                  <a:gd name="connsiteY11" fmla="*/ 725487 h 725487"/>
                  <a:gd name="connsiteX12" fmla="*/ 0 w 628650"/>
                  <a:gd name="connsiteY12" fmla="*/ 709981 h 725487"/>
                  <a:gd name="connsiteX13" fmla="*/ 15692 w 628650"/>
                  <a:gd name="connsiteY13" fmla="*/ 693737 h 725487"/>
                  <a:gd name="connsiteX14" fmla="*/ 385913 w 628650"/>
                  <a:gd name="connsiteY14" fmla="*/ 579437 h 725487"/>
                  <a:gd name="connsiteX15" fmla="*/ 613658 w 628650"/>
                  <a:gd name="connsiteY15" fmla="*/ 579437 h 725487"/>
                  <a:gd name="connsiteX16" fmla="*/ 628650 w 628650"/>
                  <a:gd name="connsiteY16" fmla="*/ 594869 h 725487"/>
                  <a:gd name="connsiteX17" fmla="*/ 613658 w 628650"/>
                  <a:gd name="connsiteY17" fmla="*/ 609600 h 725487"/>
                  <a:gd name="connsiteX18" fmla="*/ 385913 w 628650"/>
                  <a:gd name="connsiteY18" fmla="*/ 609600 h 725487"/>
                  <a:gd name="connsiteX19" fmla="*/ 373062 w 628650"/>
                  <a:gd name="connsiteY19" fmla="*/ 602585 h 725487"/>
                  <a:gd name="connsiteX20" fmla="*/ 373062 w 628650"/>
                  <a:gd name="connsiteY20" fmla="*/ 586452 h 725487"/>
                  <a:gd name="connsiteX21" fmla="*/ 385913 w 628650"/>
                  <a:gd name="connsiteY21" fmla="*/ 579437 h 725487"/>
                  <a:gd name="connsiteX22" fmla="*/ 15666 w 628650"/>
                  <a:gd name="connsiteY22" fmla="*/ 579437 h 725487"/>
                  <a:gd name="connsiteX23" fmla="*/ 238556 w 628650"/>
                  <a:gd name="connsiteY23" fmla="*/ 579437 h 725487"/>
                  <a:gd name="connsiteX24" fmla="*/ 249238 w 628650"/>
                  <a:gd name="connsiteY24" fmla="*/ 581541 h 725487"/>
                  <a:gd name="connsiteX25" fmla="*/ 249238 w 628650"/>
                  <a:gd name="connsiteY25" fmla="*/ 608197 h 725487"/>
                  <a:gd name="connsiteX26" fmla="*/ 242829 w 628650"/>
                  <a:gd name="connsiteY26" fmla="*/ 609600 h 725487"/>
                  <a:gd name="connsiteX27" fmla="*/ 15666 w 628650"/>
                  <a:gd name="connsiteY27" fmla="*/ 609600 h 725487"/>
                  <a:gd name="connsiteX28" fmla="*/ 0 w 628650"/>
                  <a:gd name="connsiteY28" fmla="*/ 594869 h 725487"/>
                  <a:gd name="connsiteX29" fmla="*/ 15666 w 628650"/>
                  <a:gd name="connsiteY29" fmla="*/ 579437 h 725487"/>
                  <a:gd name="connsiteX30" fmla="*/ 461866 w 628650"/>
                  <a:gd name="connsiteY30" fmla="*/ 463550 h 725487"/>
                  <a:gd name="connsiteX31" fmla="*/ 613682 w 628650"/>
                  <a:gd name="connsiteY31" fmla="*/ 463550 h 725487"/>
                  <a:gd name="connsiteX32" fmla="*/ 628650 w 628650"/>
                  <a:gd name="connsiteY32" fmla="*/ 478982 h 725487"/>
                  <a:gd name="connsiteX33" fmla="*/ 613682 w 628650"/>
                  <a:gd name="connsiteY33" fmla="*/ 493713 h 725487"/>
                  <a:gd name="connsiteX34" fmla="*/ 454025 w 628650"/>
                  <a:gd name="connsiteY34" fmla="*/ 493713 h 725487"/>
                  <a:gd name="connsiteX35" fmla="*/ 461866 w 628650"/>
                  <a:gd name="connsiteY35" fmla="*/ 463550 h 725487"/>
                  <a:gd name="connsiteX36" fmla="*/ 15710 w 628650"/>
                  <a:gd name="connsiteY36" fmla="*/ 463550 h 725487"/>
                  <a:gd name="connsiteX37" fmla="*/ 192088 w 628650"/>
                  <a:gd name="connsiteY37" fmla="*/ 463550 h 725487"/>
                  <a:gd name="connsiteX38" fmla="*/ 178520 w 628650"/>
                  <a:gd name="connsiteY38" fmla="*/ 493713 h 725487"/>
                  <a:gd name="connsiteX39" fmla="*/ 15710 w 628650"/>
                  <a:gd name="connsiteY39" fmla="*/ 493713 h 725487"/>
                  <a:gd name="connsiteX40" fmla="*/ 0 w 628650"/>
                  <a:gd name="connsiteY40" fmla="*/ 478982 h 725487"/>
                  <a:gd name="connsiteX41" fmla="*/ 15710 w 628650"/>
                  <a:gd name="connsiteY41" fmla="*/ 463550 h 725487"/>
                  <a:gd name="connsiteX42" fmla="*/ 422275 w 628650"/>
                  <a:gd name="connsiteY42" fmla="*/ 347662 h 725487"/>
                  <a:gd name="connsiteX43" fmla="*/ 612994 w 628650"/>
                  <a:gd name="connsiteY43" fmla="*/ 347662 h 725487"/>
                  <a:gd name="connsiteX44" fmla="*/ 628650 w 628650"/>
                  <a:gd name="connsiteY44" fmla="*/ 362393 h 725487"/>
                  <a:gd name="connsiteX45" fmla="*/ 612994 w 628650"/>
                  <a:gd name="connsiteY45" fmla="*/ 377825 h 725487"/>
                  <a:gd name="connsiteX46" fmla="*/ 444336 w 628650"/>
                  <a:gd name="connsiteY46" fmla="*/ 377825 h 725487"/>
                  <a:gd name="connsiteX47" fmla="*/ 422275 w 628650"/>
                  <a:gd name="connsiteY47" fmla="*/ 347662 h 725487"/>
                  <a:gd name="connsiteX48" fmla="*/ 15700 w 628650"/>
                  <a:gd name="connsiteY48" fmla="*/ 347662 h 725487"/>
                  <a:gd name="connsiteX49" fmla="*/ 196967 w 628650"/>
                  <a:gd name="connsiteY49" fmla="*/ 347662 h 725487"/>
                  <a:gd name="connsiteX50" fmla="*/ 211953 w 628650"/>
                  <a:gd name="connsiteY50" fmla="*/ 362393 h 725487"/>
                  <a:gd name="connsiteX51" fmla="*/ 233363 w 628650"/>
                  <a:gd name="connsiteY51" fmla="*/ 377825 h 725487"/>
                  <a:gd name="connsiteX52" fmla="*/ 15700 w 628650"/>
                  <a:gd name="connsiteY52" fmla="*/ 377825 h 725487"/>
                  <a:gd name="connsiteX53" fmla="*/ 0 w 628650"/>
                  <a:gd name="connsiteY53" fmla="*/ 362393 h 725487"/>
                  <a:gd name="connsiteX54" fmla="*/ 15700 w 628650"/>
                  <a:gd name="connsiteY54" fmla="*/ 347662 h 725487"/>
                  <a:gd name="connsiteX55" fmla="*/ 428925 w 628650"/>
                  <a:gd name="connsiteY55" fmla="*/ 230187 h 725487"/>
                  <a:gd name="connsiteX56" fmla="*/ 613671 w 628650"/>
                  <a:gd name="connsiteY56" fmla="*/ 230187 h 725487"/>
                  <a:gd name="connsiteX57" fmla="*/ 628650 w 628650"/>
                  <a:gd name="connsiteY57" fmla="*/ 245709 h 725487"/>
                  <a:gd name="connsiteX58" fmla="*/ 613671 w 628650"/>
                  <a:gd name="connsiteY58" fmla="*/ 261937 h 725487"/>
                  <a:gd name="connsiteX59" fmla="*/ 417512 w 628650"/>
                  <a:gd name="connsiteY59" fmla="*/ 261937 h 725487"/>
                  <a:gd name="connsiteX60" fmla="*/ 421079 w 628650"/>
                  <a:gd name="connsiteY60" fmla="*/ 250648 h 725487"/>
                  <a:gd name="connsiteX61" fmla="*/ 428212 w 628650"/>
                  <a:gd name="connsiteY61" fmla="*/ 231598 h 725487"/>
                  <a:gd name="connsiteX62" fmla="*/ 428925 w 628650"/>
                  <a:gd name="connsiteY62" fmla="*/ 230187 h 725487"/>
                  <a:gd name="connsiteX63" fmla="*/ 15636 w 628650"/>
                  <a:gd name="connsiteY63" fmla="*/ 230187 h 725487"/>
                  <a:gd name="connsiteX64" fmla="*/ 169863 w 628650"/>
                  <a:gd name="connsiteY64" fmla="*/ 230187 h 725487"/>
                  <a:gd name="connsiteX65" fmla="*/ 166309 w 628650"/>
                  <a:gd name="connsiteY65" fmla="*/ 261231 h 725487"/>
                  <a:gd name="connsiteX66" fmla="*/ 166309 w 628650"/>
                  <a:gd name="connsiteY66" fmla="*/ 261937 h 725487"/>
                  <a:gd name="connsiteX67" fmla="*/ 15636 w 628650"/>
                  <a:gd name="connsiteY67" fmla="*/ 261937 h 725487"/>
                  <a:gd name="connsiteX68" fmla="*/ 0 w 628650"/>
                  <a:gd name="connsiteY68" fmla="*/ 245709 h 725487"/>
                  <a:gd name="connsiteX69" fmla="*/ 15636 w 628650"/>
                  <a:gd name="connsiteY69" fmla="*/ 230187 h 725487"/>
                  <a:gd name="connsiteX70" fmla="*/ 385913 w 628650"/>
                  <a:gd name="connsiteY70" fmla="*/ 114300 h 725487"/>
                  <a:gd name="connsiteX71" fmla="*/ 613658 w 628650"/>
                  <a:gd name="connsiteY71" fmla="*/ 114300 h 725487"/>
                  <a:gd name="connsiteX72" fmla="*/ 628650 w 628650"/>
                  <a:gd name="connsiteY72" fmla="*/ 130175 h 725487"/>
                  <a:gd name="connsiteX73" fmla="*/ 613658 w 628650"/>
                  <a:gd name="connsiteY73" fmla="*/ 146050 h 725487"/>
                  <a:gd name="connsiteX74" fmla="*/ 414470 w 628650"/>
                  <a:gd name="connsiteY74" fmla="*/ 146050 h 725487"/>
                  <a:gd name="connsiteX75" fmla="*/ 390911 w 628650"/>
                  <a:gd name="connsiteY75" fmla="*/ 135948 h 725487"/>
                  <a:gd name="connsiteX76" fmla="*/ 390197 w 628650"/>
                  <a:gd name="connsiteY76" fmla="*/ 135948 h 725487"/>
                  <a:gd name="connsiteX77" fmla="*/ 373062 w 628650"/>
                  <a:gd name="connsiteY77" fmla="*/ 131618 h 725487"/>
                  <a:gd name="connsiteX78" fmla="*/ 373062 w 628650"/>
                  <a:gd name="connsiteY78" fmla="*/ 120794 h 725487"/>
                  <a:gd name="connsiteX79" fmla="*/ 385913 w 628650"/>
                  <a:gd name="connsiteY79" fmla="*/ 114300 h 725487"/>
                  <a:gd name="connsiteX80" fmla="*/ 15666 w 628650"/>
                  <a:gd name="connsiteY80" fmla="*/ 114300 h 725487"/>
                  <a:gd name="connsiteX81" fmla="*/ 242829 w 628650"/>
                  <a:gd name="connsiteY81" fmla="*/ 114300 h 725487"/>
                  <a:gd name="connsiteX82" fmla="*/ 249238 w 628650"/>
                  <a:gd name="connsiteY82" fmla="*/ 115743 h 725487"/>
                  <a:gd name="connsiteX83" fmla="*/ 249238 w 628650"/>
                  <a:gd name="connsiteY83" fmla="*/ 138834 h 725487"/>
                  <a:gd name="connsiteX84" fmla="*/ 234996 w 628650"/>
                  <a:gd name="connsiteY84" fmla="*/ 146050 h 725487"/>
                  <a:gd name="connsiteX85" fmla="*/ 15666 w 628650"/>
                  <a:gd name="connsiteY85" fmla="*/ 146050 h 725487"/>
                  <a:gd name="connsiteX86" fmla="*/ 0 w 628650"/>
                  <a:gd name="connsiteY86" fmla="*/ 130175 h 725487"/>
                  <a:gd name="connsiteX87" fmla="*/ 15666 w 628650"/>
                  <a:gd name="connsiteY87" fmla="*/ 114300 h 725487"/>
                  <a:gd name="connsiteX88" fmla="*/ 384036 w 628650"/>
                  <a:gd name="connsiteY88" fmla="*/ 0 h 725487"/>
                  <a:gd name="connsiteX89" fmla="*/ 612915 w 628650"/>
                  <a:gd name="connsiteY89" fmla="*/ 0 h 725487"/>
                  <a:gd name="connsiteX90" fmla="*/ 628650 w 628650"/>
                  <a:gd name="connsiteY90" fmla="*/ 15081 h 725487"/>
                  <a:gd name="connsiteX91" fmla="*/ 612915 w 628650"/>
                  <a:gd name="connsiteY91" fmla="*/ 30163 h 725487"/>
                  <a:gd name="connsiteX92" fmla="*/ 384036 w 628650"/>
                  <a:gd name="connsiteY92" fmla="*/ 30163 h 725487"/>
                  <a:gd name="connsiteX93" fmla="*/ 368300 w 628650"/>
                  <a:gd name="connsiteY93" fmla="*/ 15081 h 725487"/>
                  <a:gd name="connsiteX94" fmla="*/ 384036 w 628650"/>
                  <a:gd name="connsiteY94" fmla="*/ 0 h 725487"/>
                  <a:gd name="connsiteX95" fmla="*/ 15692 w 628650"/>
                  <a:gd name="connsiteY95" fmla="*/ 0 h 725487"/>
                  <a:gd name="connsiteX96" fmla="*/ 244657 w 628650"/>
                  <a:gd name="connsiteY96" fmla="*/ 0 h 725487"/>
                  <a:gd name="connsiteX97" fmla="*/ 260350 w 628650"/>
                  <a:gd name="connsiteY97" fmla="*/ 15081 h 725487"/>
                  <a:gd name="connsiteX98" fmla="*/ 244657 w 628650"/>
                  <a:gd name="connsiteY98" fmla="*/ 30163 h 725487"/>
                  <a:gd name="connsiteX99" fmla="*/ 15692 w 628650"/>
                  <a:gd name="connsiteY99" fmla="*/ 30163 h 725487"/>
                  <a:gd name="connsiteX100" fmla="*/ 0 w 628650"/>
                  <a:gd name="connsiteY100" fmla="*/ 15081 h 725487"/>
                  <a:gd name="connsiteX101" fmla="*/ 15692 w 628650"/>
                  <a:gd name="connsiteY101" fmla="*/ 0 h 72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28650" h="725487">
                    <a:moveTo>
                      <a:pt x="384092" y="693737"/>
                    </a:moveTo>
                    <a:cubicBezTo>
                      <a:pt x="384092" y="693737"/>
                      <a:pt x="384092" y="693737"/>
                      <a:pt x="517608" y="693737"/>
                    </a:cubicBezTo>
                    <a:cubicBezTo>
                      <a:pt x="526222" y="693737"/>
                      <a:pt x="533400" y="701121"/>
                      <a:pt x="533400" y="709981"/>
                    </a:cubicBezTo>
                    <a:cubicBezTo>
                      <a:pt x="533400" y="718103"/>
                      <a:pt x="526222" y="725487"/>
                      <a:pt x="517608" y="725487"/>
                    </a:cubicBezTo>
                    <a:cubicBezTo>
                      <a:pt x="517608" y="725487"/>
                      <a:pt x="517608" y="725487"/>
                      <a:pt x="384092" y="725487"/>
                    </a:cubicBezTo>
                    <a:cubicBezTo>
                      <a:pt x="375479" y="725487"/>
                      <a:pt x="368300" y="718103"/>
                      <a:pt x="368300" y="709981"/>
                    </a:cubicBezTo>
                    <a:cubicBezTo>
                      <a:pt x="368300" y="701121"/>
                      <a:pt x="375479" y="693737"/>
                      <a:pt x="384092" y="693737"/>
                    </a:cubicBezTo>
                    <a:close/>
                    <a:moveTo>
                      <a:pt x="15692" y="693737"/>
                    </a:moveTo>
                    <a:cubicBezTo>
                      <a:pt x="15692" y="693737"/>
                      <a:pt x="15692" y="693737"/>
                      <a:pt x="244657" y="693737"/>
                    </a:cubicBezTo>
                    <a:cubicBezTo>
                      <a:pt x="253217" y="693737"/>
                      <a:pt x="260350" y="701121"/>
                      <a:pt x="260350" y="709981"/>
                    </a:cubicBezTo>
                    <a:cubicBezTo>
                      <a:pt x="260350" y="718103"/>
                      <a:pt x="253217" y="725487"/>
                      <a:pt x="244657" y="725487"/>
                    </a:cubicBezTo>
                    <a:cubicBezTo>
                      <a:pt x="244657" y="725487"/>
                      <a:pt x="244657" y="725487"/>
                      <a:pt x="15692" y="725487"/>
                    </a:cubicBezTo>
                    <a:cubicBezTo>
                      <a:pt x="7133" y="725487"/>
                      <a:pt x="0" y="718103"/>
                      <a:pt x="0" y="709981"/>
                    </a:cubicBezTo>
                    <a:cubicBezTo>
                      <a:pt x="0" y="701121"/>
                      <a:pt x="7133" y="693737"/>
                      <a:pt x="15692" y="693737"/>
                    </a:cubicBezTo>
                    <a:close/>
                    <a:moveTo>
                      <a:pt x="385913" y="579437"/>
                    </a:moveTo>
                    <a:cubicBezTo>
                      <a:pt x="385913" y="579437"/>
                      <a:pt x="385913" y="579437"/>
                      <a:pt x="613658" y="579437"/>
                    </a:cubicBezTo>
                    <a:cubicBezTo>
                      <a:pt x="622225" y="579437"/>
                      <a:pt x="628650" y="586452"/>
                      <a:pt x="628650" y="594869"/>
                    </a:cubicBezTo>
                    <a:cubicBezTo>
                      <a:pt x="628650" y="602585"/>
                      <a:pt x="622225" y="609600"/>
                      <a:pt x="613658" y="609600"/>
                    </a:cubicBezTo>
                    <a:cubicBezTo>
                      <a:pt x="613658" y="609600"/>
                      <a:pt x="613658" y="609600"/>
                      <a:pt x="385913" y="609600"/>
                    </a:cubicBezTo>
                    <a:cubicBezTo>
                      <a:pt x="380916" y="609600"/>
                      <a:pt x="375918" y="606794"/>
                      <a:pt x="373062" y="602585"/>
                    </a:cubicBezTo>
                    <a:cubicBezTo>
                      <a:pt x="373062" y="602585"/>
                      <a:pt x="373062" y="602585"/>
                      <a:pt x="373062" y="586452"/>
                    </a:cubicBezTo>
                    <a:cubicBezTo>
                      <a:pt x="375918" y="582243"/>
                      <a:pt x="380916" y="579437"/>
                      <a:pt x="385913" y="579437"/>
                    </a:cubicBezTo>
                    <a:close/>
                    <a:moveTo>
                      <a:pt x="15666" y="579437"/>
                    </a:moveTo>
                    <a:cubicBezTo>
                      <a:pt x="15666" y="579437"/>
                      <a:pt x="15666" y="579437"/>
                      <a:pt x="238556" y="579437"/>
                    </a:cubicBezTo>
                    <a:cubicBezTo>
                      <a:pt x="242117" y="580138"/>
                      <a:pt x="245677" y="580840"/>
                      <a:pt x="249238" y="581541"/>
                    </a:cubicBezTo>
                    <a:cubicBezTo>
                      <a:pt x="249238" y="581541"/>
                      <a:pt x="249238" y="581541"/>
                      <a:pt x="249238" y="608197"/>
                    </a:cubicBezTo>
                    <a:cubicBezTo>
                      <a:pt x="247101" y="608898"/>
                      <a:pt x="244965" y="609600"/>
                      <a:pt x="242829" y="609600"/>
                    </a:cubicBezTo>
                    <a:cubicBezTo>
                      <a:pt x="242829" y="609600"/>
                      <a:pt x="242829" y="609600"/>
                      <a:pt x="15666" y="609600"/>
                    </a:cubicBezTo>
                    <a:cubicBezTo>
                      <a:pt x="7121" y="609600"/>
                      <a:pt x="0" y="602585"/>
                      <a:pt x="0" y="594869"/>
                    </a:cubicBezTo>
                    <a:cubicBezTo>
                      <a:pt x="0" y="586452"/>
                      <a:pt x="7121" y="579437"/>
                      <a:pt x="15666" y="579437"/>
                    </a:cubicBezTo>
                    <a:close/>
                    <a:moveTo>
                      <a:pt x="461866" y="463550"/>
                    </a:moveTo>
                    <a:cubicBezTo>
                      <a:pt x="461866" y="463550"/>
                      <a:pt x="461866" y="463550"/>
                      <a:pt x="613682" y="463550"/>
                    </a:cubicBezTo>
                    <a:cubicBezTo>
                      <a:pt x="622235" y="463550"/>
                      <a:pt x="628650" y="470565"/>
                      <a:pt x="628650" y="478982"/>
                    </a:cubicBezTo>
                    <a:cubicBezTo>
                      <a:pt x="628650" y="487400"/>
                      <a:pt x="622235" y="493713"/>
                      <a:pt x="613682" y="493713"/>
                    </a:cubicBezTo>
                    <a:cubicBezTo>
                      <a:pt x="613682" y="493713"/>
                      <a:pt x="613682" y="493713"/>
                      <a:pt x="454025" y="493713"/>
                    </a:cubicBezTo>
                    <a:cubicBezTo>
                      <a:pt x="457589" y="483892"/>
                      <a:pt x="460440" y="474072"/>
                      <a:pt x="461866" y="463550"/>
                    </a:cubicBezTo>
                    <a:close/>
                    <a:moveTo>
                      <a:pt x="15710" y="463550"/>
                    </a:moveTo>
                    <a:cubicBezTo>
                      <a:pt x="15710" y="463550"/>
                      <a:pt x="15710" y="463550"/>
                      <a:pt x="192088" y="463550"/>
                    </a:cubicBezTo>
                    <a:cubicBezTo>
                      <a:pt x="186375" y="477579"/>
                      <a:pt x="182091" y="486698"/>
                      <a:pt x="178520" y="493713"/>
                    </a:cubicBezTo>
                    <a:cubicBezTo>
                      <a:pt x="178520" y="493713"/>
                      <a:pt x="178520" y="493713"/>
                      <a:pt x="15710" y="493713"/>
                    </a:cubicBezTo>
                    <a:cubicBezTo>
                      <a:pt x="7141" y="493713"/>
                      <a:pt x="0" y="487400"/>
                      <a:pt x="0" y="478982"/>
                    </a:cubicBezTo>
                    <a:cubicBezTo>
                      <a:pt x="0" y="470565"/>
                      <a:pt x="7141" y="463550"/>
                      <a:pt x="15710" y="463550"/>
                    </a:cubicBezTo>
                    <a:close/>
                    <a:moveTo>
                      <a:pt x="422275" y="347662"/>
                    </a:moveTo>
                    <a:cubicBezTo>
                      <a:pt x="422275" y="347662"/>
                      <a:pt x="422275" y="347662"/>
                      <a:pt x="612994" y="347662"/>
                    </a:cubicBezTo>
                    <a:cubicBezTo>
                      <a:pt x="621534" y="347662"/>
                      <a:pt x="628650" y="354677"/>
                      <a:pt x="628650" y="362393"/>
                    </a:cubicBezTo>
                    <a:cubicBezTo>
                      <a:pt x="628650" y="370810"/>
                      <a:pt x="621534" y="377825"/>
                      <a:pt x="612994" y="377825"/>
                    </a:cubicBezTo>
                    <a:cubicBezTo>
                      <a:pt x="612994" y="377825"/>
                      <a:pt x="612994" y="377825"/>
                      <a:pt x="444336" y="377825"/>
                    </a:cubicBezTo>
                    <a:cubicBezTo>
                      <a:pt x="438643" y="367303"/>
                      <a:pt x="431527" y="357482"/>
                      <a:pt x="422275" y="347662"/>
                    </a:cubicBezTo>
                    <a:close/>
                    <a:moveTo>
                      <a:pt x="15700" y="347662"/>
                    </a:moveTo>
                    <a:cubicBezTo>
                      <a:pt x="15700" y="347662"/>
                      <a:pt x="15700" y="347662"/>
                      <a:pt x="196967" y="347662"/>
                    </a:cubicBezTo>
                    <a:cubicBezTo>
                      <a:pt x="201962" y="353274"/>
                      <a:pt x="206244" y="358184"/>
                      <a:pt x="211953" y="362393"/>
                    </a:cubicBezTo>
                    <a:cubicBezTo>
                      <a:pt x="217662" y="367303"/>
                      <a:pt x="224085" y="372213"/>
                      <a:pt x="233363" y="377825"/>
                    </a:cubicBezTo>
                    <a:cubicBezTo>
                      <a:pt x="233363" y="377825"/>
                      <a:pt x="233363" y="377825"/>
                      <a:pt x="15700" y="377825"/>
                    </a:cubicBezTo>
                    <a:cubicBezTo>
                      <a:pt x="7136" y="377825"/>
                      <a:pt x="0" y="370810"/>
                      <a:pt x="0" y="362393"/>
                    </a:cubicBezTo>
                    <a:cubicBezTo>
                      <a:pt x="0" y="354677"/>
                      <a:pt x="7136" y="347662"/>
                      <a:pt x="15700" y="347662"/>
                    </a:cubicBezTo>
                    <a:close/>
                    <a:moveTo>
                      <a:pt x="428925" y="230187"/>
                    </a:moveTo>
                    <a:cubicBezTo>
                      <a:pt x="428925" y="230187"/>
                      <a:pt x="428925" y="230187"/>
                      <a:pt x="613671" y="230187"/>
                    </a:cubicBezTo>
                    <a:cubicBezTo>
                      <a:pt x="621517" y="230187"/>
                      <a:pt x="628650" y="237242"/>
                      <a:pt x="628650" y="245709"/>
                    </a:cubicBezTo>
                    <a:cubicBezTo>
                      <a:pt x="628650" y="254176"/>
                      <a:pt x="621517" y="261937"/>
                      <a:pt x="613671" y="261937"/>
                    </a:cubicBezTo>
                    <a:cubicBezTo>
                      <a:pt x="613671" y="261937"/>
                      <a:pt x="613671" y="261937"/>
                      <a:pt x="417512" y="261937"/>
                    </a:cubicBezTo>
                    <a:cubicBezTo>
                      <a:pt x="417512" y="261937"/>
                      <a:pt x="417512" y="261937"/>
                      <a:pt x="421079" y="250648"/>
                    </a:cubicBezTo>
                    <a:cubicBezTo>
                      <a:pt x="423932" y="243592"/>
                      <a:pt x="426072" y="237242"/>
                      <a:pt x="428212" y="231598"/>
                    </a:cubicBezTo>
                    <a:cubicBezTo>
                      <a:pt x="428212" y="230892"/>
                      <a:pt x="428212" y="230187"/>
                      <a:pt x="428925" y="230187"/>
                    </a:cubicBezTo>
                    <a:close/>
                    <a:moveTo>
                      <a:pt x="15636" y="230187"/>
                    </a:moveTo>
                    <a:cubicBezTo>
                      <a:pt x="15636" y="230187"/>
                      <a:pt x="15636" y="230187"/>
                      <a:pt x="169863" y="230187"/>
                    </a:cubicBezTo>
                    <a:cubicBezTo>
                      <a:pt x="167731" y="240065"/>
                      <a:pt x="166309" y="249942"/>
                      <a:pt x="166309" y="261231"/>
                    </a:cubicBezTo>
                    <a:cubicBezTo>
                      <a:pt x="166309" y="261231"/>
                      <a:pt x="166309" y="261231"/>
                      <a:pt x="166309" y="261937"/>
                    </a:cubicBezTo>
                    <a:cubicBezTo>
                      <a:pt x="166309" y="261937"/>
                      <a:pt x="166309" y="261937"/>
                      <a:pt x="15636" y="261937"/>
                    </a:cubicBezTo>
                    <a:cubicBezTo>
                      <a:pt x="7107" y="261937"/>
                      <a:pt x="0" y="254176"/>
                      <a:pt x="0" y="245709"/>
                    </a:cubicBezTo>
                    <a:cubicBezTo>
                      <a:pt x="0" y="237242"/>
                      <a:pt x="7107" y="230187"/>
                      <a:pt x="15636" y="230187"/>
                    </a:cubicBezTo>
                    <a:close/>
                    <a:moveTo>
                      <a:pt x="385913" y="114300"/>
                    </a:moveTo>
                    <a:cubicBezTo>
                      <a:pt x="385913" y="114300"/>
                      <a:pt x="385913" y="114300"/>
                      <a:pt x="613658" y="114300"/>
                    </a:cubicBezTo>
                    <a:cubicBezTo>
                      <a:pt x="622225" y="114300"/>
                      <a:pt x="628650" y="120794"/>
                      <a:pt x="628650" y="130175"/>
                    </a:cubicBezTo>
                    <a:cubicBezTo>
                      <a:pt x="628650" y="138834"/>
                      <a:pt x="622225" y="146050"/>
                      <a:pt x="613658" y="146050"/>
                    </a:cubicBezTo>
                    <a:cubicBezTo>
                      <a:pt x="613658" y="146050"/>
                      <a:pt x="613658" y="146050"/>
                      <a:pt x="414470" y="146050"/>
                    </a:cubicBezTo>
                    <a:cubicBezTo>
                      <a:pt x="407331" y="142442"/>
                      <a:pt x="399478" y="138834"/>
                      <a:pt x="390911" y="135948"/>
                    </a:cubicBezTo>
                    <a:cubicBezTo>
                      <a:pt x="390911" y="135948"/>
                      <a:pt x="390911" y="135948"/>
                      <a:pt x="390197" y="135948"/>
                    </a:cubicBezTo>
                    <a:cubicBezTo>
                      <a:pt x="384485" y="134504"/>
                      <a:pt x="378774" y="133061"/>
                      <a:pt x="373062" y="131618"/>
                    </a:cubicBezTo>
                    <a:cubicBezTo>
                      <a:pt x="373062" y="131618"/>
                      <a:pt x="373062" y="131618"/>
                      <a:pt x="373062" y="120794"/>
                    </a:cubicBezTo>
                    <a:cubicBezTo>
                      <a:pt x="375918" y="117186"/>
                      <a:pt x="380916" y="114300"/>
                      <a:pt x="385913" y="114300"/>
                    </a:cubicBezTo>
                    <a:close/>
                    <a:moveTo>
                      <a:pt x="15666" y="114300"/>
                    </a:moveTo>
                    <a:cubicBezTo>
                      <a:pt x="15666" y="114300"/>
                      <a:pt x="15666" y="114300"/>
                      <a:pt x="242829" y="114300"/>
                    </a:cubicBezTo>
                    <a:cubicBezTo>
                      <a:pt x="244965" y="114300"/>
                      <a:pt x="247101" y="114300"/>
                      <a:pt x="249238" y="115743"/>
                    </a:cubicBezTo>
                    <a:cubicBezTo>
                      <a:pt x="249238" y="115743"/>
                      <a:pt x="249238" y="115743"/>
                      <a:pt x="249238" y="138834"/>
                    </a:cubicBezTo>
                    <a:cubicBezTo>
                      <a:pt x="244253" y="140999"/>
                      <a:pt x="239268" y="143164"/>
                      <a:pt x="234996" y="146050"/>
                    </a:cubicBezTo>
                    <a:cubicBezTo>
                      <a:pt x="234996" y="146050"/>
                      <a:pt x="234996" y="146050"/>
                      <a:pt x="15666" y="146050"/>
                    </a:cubicBezTo>
                    <a:cubicBezTo>
                      <a:pt x="7121" y="146050"/>
                      <a:pt x="0" y="138834"/>
                      <a:pt x="0" y="130175"/>
                    </a:cubicBezTo>
                    <a:cubicBezTo>
                      <a:pt x="0" y="120794"/>
                      <a:pt x="7121" y="114300"/>
                      <a:pt x="15666" y="114300"/>
                    </a:cubicBezTo>
                    <a:close/>
                    <a:moveTo>
                      <a:pt x="384036" y="0"/>
                    </a:moveTo>
                    <a:cubicBezTo>
                      <a:pt x="384036" y="0"/>
                      <a:pt x="384036" y="0"/>
                      <a:pt x="612915" y="0"/>
                    </a:cubicBezTo>
                    <a:cubicBezTo>
                      <a:pt x="621498" y="0"/>
                      <a:pt x="628650" y="6855"/>
                      <a:pt x="628650" y="15081"/>
                    </a:cubicBezTo>
                    <a:cubicBezTo>
                      <a:pt x="628650" y="23308"/>
                      <a:pt x="621498" y="30163"/>
                      <a:pt x="612915" y="30163"/>
                    </a:cubicBezTo>
                    <a:cubicBezTo>
                      <a:pt x="612915" y="30163"/>
                      <a:pt x="612915" y="30163"/>
                      <a:pt x="384036" y="30163"/>
                    </a:cubicBezTo>
                    <a:cubicBezTo>
                      <a:pt x="375453" y="30163"/>
                      <a:pt x="368300" y="23308"/>
                      <a:pt x="368300" y="15081"/>
                    </a:cubicBezTo>
                    <a:cubicBezTo>
                      <a:pt x="368300" y="6855"/>
                      <a:pt x="375453" y="0"/>
                      <a:pt x="384036" y="0"/>
                    </a:cubicBezTo>
                    <a:close/>
                    <a:moveTo>
                      <a:pt x="15692" y="0"/>
                    </a:moveTo>
                    <a:cubicBezTo>
                      <a:pt x="15692" y="0"/>
                      <a:pt x="15692" y="0"/>
                      <a:pt x="244657" y="0"/>
                    </a:cubicBezTo>
                    <a:cubicBezTo>
                      <a:pt x="253217" y="0"/>
                      <a:pt x="260350" y="6855"/>
                      <a:pt x="260350" y="15081"/>
                    </a:cubicBezTo>
                    <a:cubicBezTo>
                      <a:pt x="260350" y="23308"/>
                      <a:pt x="253217" y="30163"/>
                      <a:pt x="244657" y="30163"/>
                    </a:cubicBezTo>
                    <a:cubicBezTo>
                      <a:pt x="244657" y="30163"/>
                      <a:pt x="244657" y="30163"/>
                      <a:pt x="15692" y="30163"/>
                    </a:cubicBezTo>
                    <a:cubicBezTo>
                      <a:pt x="7133" y="30163"/>
                      <a:pt x="0" y="23308"/>
                      <a:pt x="0" y="15081"/>
                    </a:cubicBezTo>
                    <a:cubicBezTo>
                      <a:pt x="0" y="6855"/>
                      <a:pt x="7133" y="0"/>
                      <a:pt x="15692" y="0"/>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4003" tIns="12002" rIns="24003" bIns="12002" numCol="1" anchor="t" anchorCtr="0" compatLnSpc="1">
                <a:prstTxWarp prst="textNoShape">
                  <a:avLst/>
                </a:prstTxWarp>
                <a:noAutofit/>
              </a:bodyPr>
              <a:lstStyle/>
              <a:p>
                <a:endParaRPr lang="en-US" sz="1013" dirty="0"/>
              </a:p>
            </p:txBody>
          </p:sp>
        </p:grpSp>
      </p:grpSp>
      <p:sp>
        <p:nvSpPr>
          <p:cNvPr id="10" name="TextBox 9">
            <a:extLst>
              <a:ext uri="{FF2B5EF4-FFF2-40B4-BE49-F238E27FC236}">
                <a16:creationId xmlns:a16="http://schemas.microsoft.com/office/drawing/2014/main" id="{0EC68323-D543-48BA-A2E9-B4FFD08C16E2}"/>
              </a:ext>
            </a:extLst>
          </p:cNvPr>
          <p:cNvSpPr txBox="1"/>
          <p:nvPr/>
        </p:nvSpPr>
        <p:spPr>
          <a:xfrm>
            <a:off x="6726436" y="810129"/>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b="1" dirty="0">
                <a:solidFill>
                  <a:srgbClr val="000A46"/>
                </a:solidFill>
              </a:rPr>
              <a:t>Business &amp; Operations</a:t>
            </a:r>
          </a:p>
        </p:txBody>
      </p:sp>
      <p:sp>
        <p:nvSpPr>
          <p:cNvPr id="132" name="TextBox 131">
            <a:extLst>
              <a:ext uri="{FF2B5EF4-FFF2-40B4-BE49-F238E27FC236}">
                <a16:creationId xmlns:a16="http://schemas.microsoft.com/office/drawing/2014/main" id="{CBAAF384-2BD9-479F-BDDA-52E74B571543}"/>
              </a:ext>
            </a:extLst>
          </p:cNvPr>
          <p:cNvSpPr txBox="1"/>
          <p:nvPr/>
        </p:nvSpPr>
        <p:spPr>
          <a:xfrm>
            <a:off x="368841" y="810129"/>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b="1" dirty="0">
                <a:solidFill>
                  <a:srgbClr val="000A46"/>
                </a:solidFill>
              </a:rPr>
              <a:t>Product</a:t>
            </a:r>
          </a:p>
        </p:txBody>
      </p:sp>
      <p:sp>
        <p:nvSpPr>
          <p:cNvPr id="11" name="Isosceles Triangle 10">
            <a:extLst>
              <a:ext uri="{FF2B5EF4-FFF2-40B4-BE49-F238E27FC236}">
                <a16:creationId xmlns:a16="http://schemas.microsoft.com/office/drawing/2014/main" id="{9D763BFB-5541-4A94-A435-DDE56C4075CC}"/>
              </a:ext>
            </a:extLst>
          </p:cNvPr>
          <p:cNvSpPr/>
          <p:nvPr/>
        </p:nvSpPr>
        <p:spPr>
          <a:xfrm rot="10800000">
            <a:off x="2163126" y="3679644"/>
            <a:ext cx="4842792" cy="272497"/>
          </a:xfrm>
          <a:prstGeom prst="triangle">
            <a:avLst/>
          </a:prstGeom>
          <a:solidFill>
            <a:srgbClr val="C8C8C8"/>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82" name="Oval 20">
            <a:extLst>
              <a:ext uri="{FF2B5EF4-FFF2-40B4-BE49-F238E27FC236}">
                <a16:creationId xmlns:a16="http://schemas.microsoft.com/office/drawing/2014/main" id="{856D1FA5-8629-4C25-967B-7A84DB22D4F7}"/>
              </a:ext>
            </a:extLst>
          </p:cNvPr>
          <p:cNvSpPr>
            <a:spLocks noChangeAspect="1" noChangeArrowheads="1"/>
          </p:cNvSpPr>
          <p:nvPr/>
        </p:nvSpPr>
        <p:spPr bwMode="auto">
          <a:xfrm>
            <a:off x="338564" y="1191824"/>
            <a:ext cx="120846" cy="120846"/>
          </a:xfrm>
          <a:prstGeom prst="ellipse">
            <a:avLst/>
          </a:prstGeom>
          <a:solidFill>
            <a:srgbClr val="00BEB4"/>
          </a:solidFill>
          <a:ln>
            <a:noFill/>
          </a:ln>
        </p:spPr>
        <p:txBody>
          <a:bodyPr vert="horz" wrap="square" lIns="0" tIns="0" rIns="0" bIns="0" numCol="1" anchor="ctr" anchorCtr="0" compatLnSpc="1">
            <a:prstTxWarp prst="textNoShape">
              <a:avLst/>
            </a:prstTxWarp>
          </a:bodyPr>
          <a:lstStyle/>
          <a:p>
            <a:pPr algn="ctr"/>
            <a:r>
              <a:rPr lang="en-US" sz="578" dirty="0">
                <a:solidFill>
                  <a:srgbClr val="FFFFFF">
                    <a:lumMod val="100000"/>
                  </a:srgbClr>
                </a:solidFill>
                <a:latin typeface="Arial" panose="020B0604020202020204" pitchFamily="34" charset="0"/>
              </a:rPr>
              <a:t>A</a:t>
            </a:r>
          </a:p>
        </p:txBody>
      </p:sp>
      <p:sp>
        <p:nvSpPr>
          <p:cNvPr id="119" name="Oval 20">
            <a:extLst>
              <a:ext uri="{FF2B5EF4-FFF2-40B4-BE49-F238E27FC236}">
                <a16:creationId xmlns:a16="http://schemas.microsoft.com/office/drawing/2014/main" id="{E2DA936F-55ED-48BF-B162-D43198264772}"/>
              </a:ext>
            </a:extLst>
          </p:cNvPr>
          <p:cNvSpPr>
            <a:spLocks noChangeAspect="1" noChangeArrowheads="1"/>
          </p:cNvSpPr>
          <p:nvPr/>
        </p:nvSpPr>
        <p:spPr bwMode="auto">
          <a:xfrm>
            <a:off x="3204638" y="1192802"/>
            <a:ext cx="120846" cy="120846"/>
          </a:xfrm>
          <a:prstGeom prst="ellipse">
            <a:avLst/>
          </a:prstGeom>
          <a:solidFill>
            <a:srgbClr val="670F31"/>
          </a:solidFill>
          <a:ln>
            <a:noFill/>
          </a:ln>
        </p:spPr>
        <p:txBody>
          <a:bodyPr vert="horz" wrap="square" lIns="0" tIns="0" rIns="0" bIns="0" numCol="1" anchor="ctr" anchorCtr="0" compatLnSpc="1">
            <a:prstTxWarp prst="textNoShape">
              <a:avLst/>
            </a:prstTxWarp>
          </a:bodyPr>
          <a:lstStyle/>
          <a:p>
            <a:pPr algn="ctr"/>
            <a:r>
              <a:rPr lang="en-US" sz="578" dirty="0">
                <a:solidFill>
                  <a:srgbClr val="FFFFFF">
                    <a:lumMod val="100000"/>
                  </a:srgbClr>
                </a:solidFill>
                <a:latin typeface="Arial" panose="020B0604020202020204" pitchFamily="34" charset="0"/>
              </a:rPr>
              <a:t>B</a:t>
            </a:r>
          </a:p>
        </p:txBody>
      </p:sp>
      <p:sp>
        <p:nvSpPr>
          <p:cNvPr id="120" name="Oval 119">
            <a:extLst>
              <a:ext uri="{FF2B5EF4-FFF2-40B4-BE49-F238E27FC236}">
                <a16:creationId xmlns:a16="http://schemas.microsoft.com/office/drawing/2014/main" id="{D9FCCA13-AA3D-4E79-AAFA-033AE3FC73A5}"/>
              </a:ext>
            </a:extLst>
          </p:cNvPr>
          <p:cNvSpPr>
            <a:spLocks noChangeAspect="1" noChangeArrowheads="1"/>
          </p:cNvSpPr>
          <p:nvPr/>
        </p:nvSpPr>
        <p:spPr bwMode="auto">
          <a:xfrm>
            <a:off x="6060905" y="1196343"/>
            <a:ext cx="120846" cy="120846"/>
          </a:xfrm>
          <a:prstGeom prst="ellipse">
            <a:avLst/>
          </a:prstGeom>
          <a:solidFill>
            <a:srgbClr val="0073CD"/>
          </a:solidFill>
          <a:ln>
            <a:noFill/>
          </a:ln>
        </p:spPr>
        <p:txBody>
          <a:bodyPr vert="horz" wrap="square" lIns="0" tIns="0" rIns="0" bIns="0" numCol="1" anchor="ctr" anchorCtr="0" compatLnSpc="1">
            <a:prstTxWarp prst="textNoShape">
              <a:avLst/>
            </a:prstTxWarp>
          </a:bodyPr>
          <a:lstStyle/>
          <a:p>
            <a:pPr algn="ctr"/>
            <a:r>
              <a:rPr lang="en-US" sz="578" dirty="0">
                <a:solidFill>
                  <a:srgbClr val="FFFFFF">
                    <a:lumMod val="100000"/>
                  </a:srgbClr>
                </a:solidFill>
                <a:latin typeface="Arial" panose="020B0604020202020204" pitchFamily="34" charset="0"/>
              </a:rPr>
              <a:t>C</a:t>
            </a:r>
          </a:p>
        </p:txBody>
      </p:sp>
      <p:sp>
        <p:nvSpPr>
          <p:cNvPr id="121" name="Oval 120">
            <a:extLst>
              <a:ext uri="{FF2B5EF4-FFF2-40B4-BE49-F238E27FC236}">
                <a16:creationId xmlns:a16="http://schemas.microsoft.com/office/drawing/2014/main" id="{3E329997-BB39-486C-B246-8CF59CEE98CF}"/>
              </a:ext>
            </a:extLst>
          </p:cNvPr>
          <p:cNvSpPr>
            <a:spLocks noChangeAspect="1" noChangeArrowheads="1"/>
          </p:cNvSpPr>
          <p:nvPr/>
        </p:nvSpPr>
        <p:spPr bwMode="auto">
          <a:xfrm>
            <a:off x="4524099" y="3789046"/>
            <a:ext cx="120846" cy="120846"/>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578" dirty="0">
                <a:solidFill>
                  <a:srgbClr val="FFFFFF">
                    <a:lumMod val="100000"/>
                  </a:srgbClr>
                </a:solidFill>
                <a:latin typeface="Arial" panose="020B0604020202020204" pitchFamily="34" charset="0"/>
              </a:rPr>
              <a:t>D</a:t>
            </a:r>
          </a:p>
        </p:txBody>
      </p:sp>
      <p:sp>
        <p:nvSpPr>
          <p:cNvPr id="76" name="TextBox 75">
            <a:extLst>
              <a:ext uri="{FF2B5EF4-FFF2-40B4-BE49-F238E27FC236}">
                <a16:creationId xmlns:a16="http://schemas.microsoft.com/office/drawing/2014/main" id="{74D44F16-DE9B-421B-80B6-27839F00BDDD}"/>
              </a:ext>
            </a:extLst>
          </p:cNvPr>
          <p:cNvSpPr txBox="1"/>
          <p:nvPr/>
        </p:nvSpPr>
        <p:spPr>
          <a:xfrm>
            <a:off x="3392016" y="810129"/>
            <a:ext cx="914400" cy="9144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b="1" dirty="0">
                <a:solidFill>
                  <a:srgbClr val="000A46"/>
                </a:solidFill>
              </a:rPr>
              <a:t>Technology</a:t>
            </a:r>
          </a:p>
        </p:txBody>
      </p:sp>
      <p:sp>
        <p:nvSpPr>
          <p:cNvPr id="6" name="Rectangle 5">
            <a:extLst>
              <a:ext uri="{FF2B5EF4-FFF2-40B4-BE49-F238E27FC236}">
                <a16:creationId xmlns:a16="http://schemas.microsoft.com/office/drawing/2014/main" id="{ACB2135E-49EE-4FDD-B274-2C79EA005795}"/>
              </a:ext>
            </a:extLst>
          </p:cNvPr>
          <p:cNvSpPr/>
          <p:nvPr/>
        </p:nvSpPr>
        <p:spPr>
          <a:xfrm>
            <a:off x="6579732" y="737118"/>
            <a:ext cx="2334938" cy="241688"/>
          </a:xfrm>
          <a:prstGeom prst="rect">
            <a:avLst/>
          </a:prstGeom>
          <a:solidFill>
            <a:srgbClr val="C9E7CA"/>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00148C"/>
                </a:solidFill>
              </a:rPr>
              <a:t>Strong focus in first 3 weeks</a:t>
            </a:r>
          </a:p>
        </p:txBody>
      </p:sp>
    </p:spTree>
    <p:extLst>
      <p:ext uri="{BB962C8B-B14F-4D97-AF65-F5344CB8AC3E}">
        <p14:creationId xmlns:p14="http://schemas.microsoft.com/office/powerpoint/2010/main" val="1259231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40C1C9-6451-493F-A278-72504F03EFFA}"/>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1468" name="think-cell Slide" r:id="rId5" imgW="347" imgH="348" progId="TCLayout.ActiveDocument.1">
                  <p:embed/>
                </p:oleObj>
              </mc:Choice>
              <mc:Fallback>
                <p:oleObj name="think-cell Slide" r:id="rId5" imgW="347" imgH="348" progId="TCLayout.ActiveDocument.1">
                  <p:embed/>
                  <p:pic>
                    <p:nvPicPr>
                      <p:cNvPr id="4" name="Object 3" hidden="1">
                        <a:extLst>
                          <a:ext uri="{FF2B5EF4-FFF2-40B4-BE49-F238E27FC236}">
                            <a16:creationId xmlns:a16="http://schemas.microsoft.com/office/drawing/2014/main" id="{8540C1C9-6451-493F-A278-72504F03EFF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0" name="Rectangle 19" hidden="1">
            <a:extLst>
              <a:ext uri="{FF2B5EF4-FFF2-40B4-BE49-F238E27FC236}">
                <a16:creationId xmlns:a16="http://schemas.microsoft.com/office/drawing/2014/main" id="{4DB4A04C-4C91-4B8C-A7C4-0B88B7B4D531}"/>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3" name="Title 2">
            <a:extLst>
              <a:ext uri="{FF2B5EF4-FFF2-40B4-BE49-F238E27FC236}">
                <a16:creationId xmlns:a16="http://schemas.microsoft.com/office/drawing/2014/main" id="{9DADF180-5B02-4C80-BA2F-4479118F246A}"/>
              </a:ext>
            </a:extLst>
          </p:cNvPr>
          <p:cNvSpPr>
            <a:spLocks noGrp="1"/>
          </p:cNvSpPr>
          <p:nvPr>
            <p:ph type="title"/>
          </p:nvPr>
        </p:nvSpPr>
        <p:spPr>
          <a:xfrm>
            <a:off x="349467" y="276635"/>
            <a:ext cx="8497370" cy="276999"/>
          </a:xfrm>
        </p:spPr>
        <p:txBody>
          <a:bodyPr/>
          <a:lstStyle/>
          <a:p>
            <a:r>
              <a:rPr lang="en-US" dirty="0"/>
              <a:t>Six week workplan</a:t>
            </a:r>
          </a:p>
        </p:txBody>
      </p:sp>
      <p:sp>
        <p:nvSpPr>
          <p:cNvPr id="5" name="Rounded Rectangle 50">
            <a:extLst>
              <a:ext uri="{FF2B5EF4-FFF2-40B4-BE49-F238E27FC236}">
                <a16:creationId xmlns:a16="http://schemas.microsoft.com/office/drawing/2014/main" id="{9C026326-0A47-4518-AF1E-13C3A573B009}"/>
              </a:ext>
            </a:extLst>
          </p:cNvPr>
          <p:cNvSpPr/>
          <p:nvPr/>
        </p:nvSpPr>
        <p:spPr>
          <a:xfrm rot="16200000">
            <a:off x="-473129" y="1812057"/>
            <a:ext cx="1942804" cy="350983"/>
          </a:xfrm>
          <a:prstGeom prst="rect">
            <a:avLst/>
          </a:prstGeom>
          <a:noFill/>
          <a:ln w="9525" cap="flat" cmpd="sng" algn="ctr">
            <a:solidFill>
              <a:srgbClr val="00148C"/>
            </a:solidFill>
            <a:prstDash val="solid"/>
            <a:round/>
            <a:headEnd type="none" w="med" len="med"/>
            <a:tailEnd type="none" w="med" len="med"/>
          </a:ln>
          <a:effectLst/>
          <a:extLst>
            <a:ext uri="{909E8E84-426E-40DD-AFC4-6F175D3DCCD1}">
              <a14:hiddenFill xmlns:a14="http://schemas.microsoft.com/office/drawing/2010/main">
                <a:solidFill>
                  <a:srgbClr val="00AFF0"/>
                </a:solidFill>
              </a14:hiddenFill>
            </a:ext>
          </a:extLst>
        </p:spPr>
        <p:txBody>
          <a:bodyPr lIns="34290" tIns="34290" rIns="34290" bIns="34290" rtlCol="0" anchor="t">
            <a:noAutofit/>
          </a:bodyPr>
          <a:lstStyle/>
          <a:p>
            <a:pPr algn="ctr" defTabSz="457061"/>
            <a:r>
              <a:rPr lang="en-US" sz="800" b="1" kern="0" dirty="0">
                <a:solidFill>
                  <a:srgbClr val="00148C"/>
                </a:solidFill>
              </a:rPr>
              <a:t>Product</a:t>
            </a:r>
          </a:p>
        </p:txBody>
      </p:sp>
      <p:sp>
        <p:nvSpPr>
          <p:cNvPr id="6" name="Rounded Rectangle 51">
            <a:extLst>
              <a:ext uri="{FF2B5EF4-FFF2-40B4-BE49-F238E27FC236}">
                <a16:creationId xmlns:a16="http://schemas.microsoft.com/office/drawing/2014/main" id="{E791504E-BCAF-44FE-8532-F7A4ACC78E5C}"/>
              </a:ext>
            </a:extLst>
          </p:cNvPr>
          <p:cNvSpPr/>
          <p:nvPr/>
        </p:nvSpPr>
        <p:spPr>
          <a:xfrm rot="16200000">
            <a:off x="140439" y="3184075"/>
            <a:ext cx="715670" cy="350984"/>
          </a:xfrm>
          <a:prstGeom prst="rect">
            <a:avLst/>
          </a:prstGeom>
          <a:noFill/>
          <a:ln w="9525" cap="flat" cmpd="sng" algn="ctr">
            <a:solidFill>
              <a:srgbClr val="00148C"/>
            </a:solidFill>
            <a:prstDash val="solid"/>
            <a:round/>
            <a:headEnd type="none" w="med" len="med"/>
            <a:tailEnd type="none" w="med" len="med"/>
          </a:ln>
          <a:effectLst/>
          <a:extLst>
            <a:ext uri="{909E8E84-426E-40DD-AFC4-6F175D3DCCD1}">
              <a14:hiddenFill xmlns:a14="http://schemas.microsoft.com/office/drawing/2010/main">
                <a:solidFill>
                  <a:srgbClr val="00AFF0"/>
                </a:solidFill>
              </a14:hiddenFill>
            </a:ext>
          </a:extLst>
        </p:spPr>
        <p:txBody>
          <a:bodyPr lIns="34290" tIns="34290" rIns="34290" bIns="34290" rtlCol="0" anchor="t">
            <a:noAutofit/>
          </a:bodyPr>
          <a:lstStyle/>
          <a:p>
            <a:pPr algn="ctr" defTabSz="457061"/>
            <a:r>
              <a:rPr lang="en-US" sz="800" b="1" kern="0" dirty="0">
                <a:solidFill>
                  <a:srgbClr val="00148C"/>
                </a:solidFill>
              </a:rPr>
              <a:t>Tech</a:t>
            </a:r>
          </a:p>
        </p:txBody>
      </p:sp>
      <p:sp>
        <p:nvSpPr>
          <p:cNvPr id="7" name="Rounded Rectangle 52">
            <a:extLst>
              <a:ext uri="{FF2B5EF4-FFF2-40B4-BE49-F238E27FC236}">
                <a16:creationId xmlns:a16="http://schemas.microsoft.com/office/drawing/2014/main" id="{80D0CBA6-3BD7-48D1-8B61-605DE4469EBB}"/>
              </a:ext>
            </a:extLst>
          </p:cNvPr>
          <p:cNvSpPr/>
          <p:nvPr/>
        </p:nvSpPr>
        <p:spPr>
          <a:xfrm rot="16200000">
            <a:off x="27545" y="4046724"/>
            <a:ext cx="941455" cy="350983"/>
          </a:xfrm>
          <a:prstGeom prst="rect">
            <a:avLst/>
          </a:prstGeom>
          <a:noFill/>
          <a:ln w="9525" cap="flat" cmpd="sng" algn="ctr">
            <a:solidFill>
              <a:srgbClr val="00148C"/>
            </a:solidFill>
            <a:prstDash val="solid"/>
            <a:round/>
            <a:headEnd type="none" w="med" len="med"/>
            <a:tailEnd type="none" w="med" len="med"/>
          </a:ln>
          <a:effectLst/>
          <a:extLst>
            <a:ext uri="{909E8E84-426E-40DD-AFC4-6F175D3DCCD1}">
              <a14:hiddenFill xmlns:a14="http://schemas.microsoft.com/office/drawing/2010/main">
                <a:solidFill>
                  <a:srgbClr val="00AFF0"/>
                </a:solidFill>
              </a14:hiddenFill>
            </a:ext>
          </a:extLst>
        </p:spPr>
        <p:txBody>
          <a:bodyPr lIns="34290" tIns="34290" rIns="34290" bIns="34290" rtlCol="0" anchor="t">
            <a:noAutofit/>
          </a:bodyPr>
          <a:lstStyle/>
          <a:p>
            <a:pPr algn="ctr" defTabSz="457061"/>
            <a:r>
              <a:rPr lang="en-US" sz="800" b="1" kern="0" dirty="0">
                <a:solidFill>
                  <a:srgbClr val="00148C"/>
                </a:solidFill>
              </a:rPr>
              <a:t>Business &amp; Ops</a:t>
            </a:r>
          </a:p>
        </p:txBody>
      </p:sp>
      <p:graphicFrame>
        <p:nvGraphicFramePr>
          <p:cNvPr id="8" name="Table 7">
            <a:extLst>
              <a:ext uri="{FF2B5EF4-FFF2-40B4-BE49-F238E27FC236}">
                <a16:creationId xmlns:a16="http://schemas.microsoft.com/office/drawing/2014/main" id="{470F110A-DB35-472F-8708-DF233414C474}"/>
              </a:ext>
            </a:extLst>
          </p:cNvPr>
          <p:cNvGraphicFramePr>
            <a:graphicFrameLocks noGrp="1"/>
          </p:cNvGraphicFramePr>
          <p:nvPr>
            <p:extLst/>
          </p:nvPr>
        </p:nvGraphicFramePr>
        <p:xfrm>
          <a:off x="1478945" y="801941"/>
          <a:ext cx="4954512" cy="198120"/>
        </p:xfrm>
        <a:graphic>
          <a:graphicData uri="http://schemas.openxmlformats.org/drawingml/2006/table">
            <a:tbl>
              <a:tblPr firstRow="1" bandRow="1">
                <a:tableStyleId>{5C22544A-7EE6-4342-B048-85BDC9FD1C3A}</a:tableStyleId>
              </a:tblPr>
              <a:tblGrid>
                <a:gridCol w="825752">
                  <a:extLst>
                    <a:ext uri="{9D8B030D-6E8A-4147-A177-3AD203B41FA5}">
                      <a16:colId xmlns:a16="http://schemas.microsoft.com/office/drawing/2014/main" val="124846588"/>
                    </a:ext>
                  </a:extLst>
                </a:gridCol>
                <a:gridCol w="825752">
                  <a:extLst>
                    <a:ext uri="{9D8B030D-6E8A-4147-A177-3AD203B41FA5}">
                      <a16:colId xmlns:a16="http://schemas.microsoft.com/office/drawing/2014/main" val="964878141"/>
                    </a:ext>
                  </a:extLst>
                </a:gridCol>
                <a:gridCol w="825752">
                  <a:extLst>
                    <a:ext uri="{9D8B030D-6E8A-4147-A177-3AD203B41FA5}">
                      <a16:colId xmlns:a16="http://schemas.microsoft.com/office/drawing/2014/main" val="4055341570"/>
                    </a:ext>
                  </a:extLst>
                </a:gridCol>
                <a:gridCol w="825752">
                  <a:extLst>
                    <a:ext uri="{9D8B030D-6E8A-4147-A177-3AD203B41FA5}">
                      <a16:colId xmlns:a16="http://schemas.microsoft.com/office/drawing/2014/main" val="2194785810"/>
                    </a:ext>
                  </a:extLst>
                </a:gridCol>
                <a:gridCol w="825752">
                  <a:extLst>
                    <a:ext uri="{9D8B030D-6E8A-4147-A177-3AD203B41FA5}">
                      <a16:colId xmlns:a16="http://schemas.microsoft.com/office/drawing/2014/main" val="1017718018"/>
                    </a:ext>
                  </a:extLst>
                </a:gridCol>
                <a:gridCol w="825752">
                  <a:extLst>
                    <a:ext uri="{9D8B030D-6E8A-4147-A177-3AD203B41FA5}">
                      <a16:colId xmlns:a16="http://schemas.microsoft.com/office/drawing/2014/main" val="2775309590"/>
                    </a:ext>
                  </a:extLst>
                </a:gridCol>
              </a:tblGrid>
              <a:tr h="151806">
                <a:tc>
                  <a:txBody>
                    <a:bodyPr/>
                    <a:lstStyle/>
                    <a:p>
                      <a:pPr algn="ctr"/>
                      <a:r>
                        <a:rPr lang="en-US" sz="700" dirty="0">
                          <a:solidFill>
                            <a:srgbClr val="000A46"/>
                          </a:solidFill>
                        </a:rPr>
                        <a:t>24 Aug</a:t>
                      </a:r>
                    </a:p>
                  </a:txBody>
                  <a:tcPr anchor="ctr">
                    <a:solidFill>
                      <a:srgbClr val="AAAAAC"/>
                    </a:solidFill>
                  </a:tcPr>
                </a:tc>
                <a:tc>
                  <a:txBody>
                    <a:bodyPr/>
                    <a:lstStyle/>
                    <a:p>
                      <a:pPr algn="ctr"/>
                      <a:r>
                        <a:rPr lang="en-US" sz="700" dirty="0">
                          <a:solidFill>
                            <a:srgbClr val="000A46"/>
                          </a:solidFill>
                        </a:rPr>
                        <a:t>31 Aug</a:t>
                      </a:r>
                    </a:p>
                  </a:txBody>
                  <a:tcPr anchor="ctr">
                    <a:solidFill>
                      <a:srgbClr val="AAAAAC"/>
                    </a:solidFill>
                  </a:tcPr>
                </a:tc>
                <a:tc>
                  <a:txBody>
                    <a:bodyPr/>
                    <a:lstStyle/>
                    <a:p>
                      <a:pPr algn="ctr"/>
                      <a:r>
                        <a:rPr lang="en-US" sz="700" dirty="0">
                          <a:solidFill>
                            <a:srgbClr val="000A46"/>
                          </a:solidFill>
                        </a:rPr>
                        <a:t>7 Sep</a:t>
                      </a:r>
                    </a:p>
                  </a:txBody>
                  <a:tcPr anchor="ctr">
                    <a:solidFill>
                      <a:srgbClr val="AAAAAC"/>
                    </a:solidFill>
                  </a:tcPr>
                </a:tc>
                <a:tc>
                  <a:txBody>
                    <a:bodyPr/>
                    <a:lstStyle/>
                    <a:p>
                      <a:pPr algn="ctr"/>
                      <a:r>
                        <a:rPr lang="en-US" sz="700" dirty="0">
                          <a:solidFill>
                            <a:srgbClr val="000A46"/>
                          </a:solidFill>
                        </a:rPr>
                        <a:t>14 Sep</a:t>
                      </a:r>
                    </a:p>
                  </a:txBody>
                  <a:tcPr anchor="ctr">
                    <a:solidFill>
                      <a:srgbClr val="AAAAAC"/>
                    </a:solidFill>
                  </a:tcPr>
                </a:tc>
                <a:tc>
                  <a:txBody>
                    <a:bodyPr/>
                    <a:lstStyle/>
                    <a:p>
                      <a:pPr algn="ctr"/>
                      <a:r>
                        <a:rPr lang="en-US" sz="700" dirty="0">
                          <a:solidFill>
                            <a:srgbClr val="000A46"/>
                          </a:solidFill>
                        </a:rPr>
                        <a:t>21 Sep</a:t>
                      </a:r>
                    </a:p>
                  </a:txBody>
                  <a:tcPr anchor="ctr">
                    <a:solidFill>
                      <a:srgbClr val="AAAAAC"/>
                    </a:solidFill>
                  </a:tcPr>
                </a:tc>
                <a:tc>
                  <a:txBody>
                    <a:bodyPr/>
                    <a:lstStyle/>
                    <a:p>
                      <a:pPr algn="ctr"/>
                      <a:r>
                        <a:rPr lang="en-US" sz="700" dirty="0">
                          <a:solidFill>
                            <a:srgbClr val="000A46"/>
                          </a:solidFill>
                        </a:rPr>
                        <a:t>28 Sep</a:t>
                      </a:r>
                    </a:p>
                  </a:txBody>
                  <a:tcPr anchor="ctr">
                    <a:solidFill>
                      <a:srgbClr val="AAAAAC"/>
                    </a:solidFill>
                  </a:tcPr>
                </a:tc>
                <a:extLst>
                  <a:ext uri="{0D108BD9-81ED-4DB2-BD59-A6C34878D82A}">
                    <a16:rowId xmlns:a16="http://schemas.microsoft.com/office/drawing/2014/main" val="3087455902"/>
                  </a:ext>
                </a:extLst>
              </a:tr>
            </a:tbl>
          </a:graphicData>
        </a:graphic>
      </p:graphicFrame>
      <p:cxnSp>
        <p:nvCxnSpPr>
          <p:cNvPr id="11" name="Straight Connector 10">
            <a:extLst>
              <a:ext uri="{FF2B5EF4-FFF2-40B4-BE49-F238E27FC236}">
                <a16:creationId xmlns:a16="http://schemas.microsoft.com/office/drawing/2014/main" id="{085BDF53-4923-42AE-82D3-31860AE6CB8D}"/>
              </a:ext>
            </a:extLst>
          </p:cNvPr>
          <p:cNvCxnSpPr>
            <a:cxnSpLocks/>
          </p:cNvCxnSpPr>
          <p:nvPr/>
        </p:nvCxnSpPr>
        <p:spPr>
          <a:xfrm>
            <a:off x="1478945" y="737286"/>
            <a:ext cx="4954512" cy="0"/>
          </a:xfrm>
          <a:prstGeom prst="line">
            <a:avLst/>
          </a:prstGeom>
          <a:ln w="9525" cap="rnd">
            <a:solidFill>
              <a:srgbClr val="C5C5C6"/>
            </a:solidFill>
            <a:prstDash val="solid"/>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83EDAA-3AFE-424B-824C-20816CE5A738}"/>
              </a:ext>
            </a:extLst>
          </p:cNvPr>
          <p:cNvSpPr txBox="1"/>
          <p:nvPr/>
        </p:nvSpPr>
        <p:spPr>
          <a:xfrm>
            <a:off x="3131091" y="635034"/>
            <a:ext cx="1809206" cy="102920"/>
          </a:xfrm>
          <a:prstGeom prst="rect">
            <a:avLst/>
          </a:prstGeom>
          <a:solidFill>
            <a:schemeClr val="bg1"/>
          </a:solidFill>
          <a:ln w="9525" cap="rnd">
            <a:noFill/>
            <a:prstDash val="solid"/>
            <a:roun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Validation duration of 6 weeks</a:t>
            </a:r>
          </a:p>
        </p:txBody>
      </p:sp>
      <p:sp>
        <p:nvSpPr>
          <p:cNvPr id="13" name="Rounded Rectangle 50">
            <a:extLst>
              <a:ext uri="{FF2B5EF4-FFF2-40B4-BE49-F238E27FC236}">
                <a16:creationId xmlns:a16="http://schemas.microsoft.com/office/drawing/2014/main" id="{CEA8FA05-BBF1-4167-9C95-744A5FD46644}"/>
              </a:ext>
            </a:extLst>
          </p:cNvPr>
          <p:cNvSpPr/>
          <p:nvPr/>
        </p:nvSpPr>
        <p:spPr>
          <a:xfrm>
            <a:off x="601737" y="1036476"/>
            <a:ext cx="818425" cy="974190"/>
          </a:xfrm>
          <a:prstGeom prst="rect">
            <a:avLst/>
          </a:prstGeom>
          <a:solidFill>
            <a:srgbClr val="AF96DC"/>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accent2"/>
                </a:solidFill>
                <a:prstDash val="solid"/>
                <a:round/>
                <a:headEnd type="none" w="med" len="med"/>
                <a:tailEnd type="none" w="med" len="med"/>
              </a14:hiddenLine>
            </a:ext>
          </a:extLst>
        </p:spPr>
        <p:txBody>
          <a:bodyPr lIns="34290" tIns="34290" rIns="34290" bIns="34290" rtlCol="0" anchor="ctr">
            <a:noAutofit/>
          </a:bodyPr>
          <a:lstStyle/>
          <a:p>
            <a:pPr algn="ctr" defTabSz="457061"/>
            <a:r>
              <a:rPr lang="en-US" sz="800" b="1" kern="0" dirty="0">
                <a:solidFill>
                  <a:srgbClr val="000A46"/>
                </a:solidFill>
              </a:rPr>
              <a:t>Experience Validation</a:t>
            </a:r>
          </a:p>
        </p:txBody>
      </p:sp>
      <p:sp>
        <p:nvSpPr>
          <p:cNvPr id="14" name="Rounded Rectangle 50">
            <a:extLst>
              <a:ext uri="{FF2B5EF4-FFF2-40B4-BE49-F238E27FC236}">
                <a16:creationId xmlns:a16="http://schemas.microsoft.com/office/drawing/2014/main" id="{ED962CFF-E9C8-4990-8A59-9B57C2A5BA13}"/>
              </a:ext>
            </a:extLst>
          </p:cNvPr>
          <p:cNvSpPr/>
          <p:nvPr/>
        </p:nvSpPr>
        <p:spPr>
          <a:xfrm>
            <a:off x="601737" y="2046520"/>
            <a:ext cx="818425" cy="588213"/>
          </a:xfrm>
          <a:prstGeom prst="rect">
            <a:avLst/>
          </a:prstGeom>
          <a:solidFill>
            <a:srgbClr val="AF96DC"/>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accent2"/>
                </a:solidFill>
                <a:prstDash val="solid"/>
                <a:round/>
                <a:headEnd type="none" w="med" len="med"/>
                <a:tailEnd type="none" w="med" len="med"/>
              </a14:hiddenLine>
            </a:ext>
          </a:extLst>
        </p:spPr>
        <p:txBody>
          <a:bodyPr lIns="34290" tIns="34290" rIns="34290" bIns="34290" rtlCol="0" anchor="ctr">
            <a:noAutofit/>
          </a:bodyPr>
          <a:lstStyle/>
          <a:p>
            <a:pPr algn="ctr" defTabSz="457061"/>
            <a:r>
              <a:rPr lang="en-US" sz="800" b="1" kern="0" dirty="0">
                <a:solidFill>
                  <a:srgbClr val="000A46"/>
                </a:solidFill>
              </a:rPr>
              <a:t>Performance and Workplan Optimization</a:t>
            </a:r>
          </a:p>
        </p:txBody>
      </p:sp>
      <p:sp>
        <p:nvSpPr>
          <p:cNvPr id="15" name="Rounded Rectangle 50">
            <a:extLst>
              <a:ext uri="{FF2B5EF4-FFF2-40B4-BE49-F238E27FC236}">
                <a16:creationId xmlns:a16="http://schemas.microsoft.com/office/drawing/2014/main" id="{F5E7E409-5FAB-4F27-AEA0-D890EBF7BD17}"/>
              </a:ext>
            </a:extLst>
          </p:cNvPr>
          <p:cNvSpPr/>
          <p:nvPr/>
        </p:nvSpPr>
        <p:spPr>
          <a:xfrm>
            <a:off x="601737" y="3027721"/>
            <a:ext cx="818425" cy="406174"/>
          </a:xfrm>
          <a:prstGeom prst="rect">
            <a:avLst/>
          </a:prstGeom>
          <a:solidFill>
            <a:srgbClr val="AF96DC"/>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accent2"/>
                </a:solidFill>
                <a:prstDash val="solid"/>
                <a:round/>
                <a:headEnd type="none" w="med" len="med"/>
                <a:tailEnd type="none" w="med" len="med"/>
              </a14:hiddenLine>
            </a:ext>
          </a:extLst>
        </p:spPr>
        <p:txBody>
          <a:bodyPr lIns="34290" tIns="34290" rIns="34290" bIns="34290" rtlCol="0" anchor="ctr">
            <a:noAutofit/>
          </a:bodyPr>
          <a:lstStyle/>
          <a:p>
            <a:pPr algn="ctr" defTabSz="457061"/>
            <a:r>
              <a:rPr lang="en-US" sz="800" b="1" kern="0" dirty="0">
                <a:solidFill>
                  <a:srgbClr val="000A46"/>
                </a:solidFill>
              </a:rPr>
              <a:t>Data Architecture</a:t>
            </a:r>
          </a:p>
        </p:txBody>
      </p:sp>
      <p:sp>
        <p:nvSpPr>
          <p:cNvPr id="18" name="Rounded Rectangle 50">
            <a:extLst>
              <a:ext uri="{FF2B5EF4-FFF2-40B4-BE49-F238E27FC236}">
                <a16:creationId xmlns:a16="http://schemas.microsoft.com/office/drawing/2014/main" id="{F8913F06-5581-4E26-96D3-333A4C3922EE}"/>
              </a:ext>
            </a:extLst>
          </p:cNvPr>
          <p:cNvSpPr/>
          <p:nvPr/>
        </p:nvSpPr>
        <p:spPr>
          <a:xfrm>
            <a:off x="601737" y="3469749"/>
            <a:ext cx="818425" cy="225182"/>
          </a:xfrm>
          <a:prstGeom prst="rect">
            <a:avLst/>
          </a:prstGeom>
          <a:solidFill>
            <a:srgbClr val="AF96DC"/>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accent2"/>
                </a:solidFill>
                <a:prstDash val="solid"/>
                <a:round/>
                <a:headEnd type="none" w="med" len="med"/>
                <a:tailEnd type="none" w="med" len="med"/>
              </a14:hiddenLine>
            </a:ext>
          </a:extLst>
        </p:spPr>
        <p:txBody>
          <a:bodyPr lIns="34290" tIns="34290" rIns="34290" bIns="34290" rtlCol="0" anchor="ctr">
            <a:noAutofit/>
          </a:bodyPr>
          <a:lstStyle/>
          <a:p>
            <a:pPr algn="ctr" defTabSz="457061"/>
            <a:r>
              <a:rPr lang="en-US" sz="800" b="1" kern="0" dirty="0">
                <a:solidFill>
                  <a:srgbClr val="000A46"/>
                </a:solidFill>
              </a:rPr>
              <a:t>Data </a:t>
            </a:r>
            <a:r>
              <a:rPr lang="en-US" sz="800" b="1" kern="0" dirty="0" err="1">
                <a:solidFill>
                  <a:srgbClr val="000A46"/>
                </a:solidFill>
              </a:rPr>
              <a:t>PoC</a:t>
            </a:r>
            <a:endParaRPr lang="en-US" sz="800" b="1" kern="0" dirty="0">
              <a:solidFill>
                <a:srgbClr val="000A46"/>
              </a:solidFill>
            </a:endParaRPr>
          </a:p>
        </p:txBody>
      </p:sp>
      <p:cxnSp>
        <p:nvCxnSpPr>
          <p:cNvPr id="39" name="Straight Connector 38">
            <a:extLst>
              <a:ext uri="{FF2B5EF4-FFF2-40B4-BE49-F238E27FC236}">
                <a16:creationId xmlns:a16="http://schemas.microsoft.com/office/drawing/2014/main" id="{304EFA22-0FEF-4AFF-9538-4941DB6BEC3B}"/>
              </a:ext>
            </a:extLst>
          </p:cNvPr>
          <p:cNvCxnSpPr/>
          <p:nvPr/>
        </p:nvCxnSpPr>
        <p:spPr>
          <a:xfrm>
            <a:off x="2299819" y="1118630"/>
            <a:ext cx="0" cy="3492166"/>
          </a:xfrm>
          <a:prstGeom prst="line">
            <a:avLst/>
          </a:prstGeom>
          <a:ln w="9525" cap="rnd">
            <a:solidFill>
              <a:srgbClr val="C5C5C6"/>
            </a:solidFill>
            <a:prstDash val="dash"/>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753AEB3-448A-4575-B4AE-B1AE82A29BE4}"/>
              </a:ext>
            </a:extLst>
          </p:cNvPr>
          <p:cNvCxnSpPr/>
          <p:nvPr/>
        </p:nvCxnSpPr>
        <p:spPr>
          <a:xfrm>
            <a:off x="3131091" y="1118630"/>
            <a:ext cx="0" cy="3492166"/>
          </a:xfrm>
          <a:prstGeom prst="line">
            <a:avLst/>
          </a:prstGeom>
          <a:ln w="9525" cap="rnd">
            <a:solidFill>
              <a:srgbClr val="C5C5C6"/>
            </a:solidFill>
            <a:prstDash val="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1352561-4A14-4BF7-9928-E8FFB16DF7D2}"/>
              </a:ext>
            </a:extLst>
          </p:cNvPr>
          <p:cNvCxnSpPr/>
          <p:nvPr/>
        </p:nvCxnSpPr>
        <p:spPr>
          <a:xfrm>
            <a:off x="3947250" y="1118630"/>
            <a:ext cx="0" cy="3492166"/>
          </a:xfrm>
          <a:prstGeom prst="line">
            <a:avLst/>
          </a:prstGeom>
          <a:ln w="9525" cap="rnd">
            <a:solidFill>
              <a:srgbClr val="C5C5C6"/>
            </a:solidFill>
            <a:prstDash val="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42312BB-0010-4A16-A827-184302F9B8CC}"/>
              </a:ext>
            </a:extLst>
          </p:cNvPr>
          <p:cNvCxnSpPr/>
          <p:nvPr/>
        </p:nvCxnSpPr>
        <p:spPr>
          <a:xfrm>
            <a:off x="4778523" y="1118630"/>
            <a:ext cx="0" cy="3492166"/>
          </a:xfrm>
          <a:prstGeom prst="line">
            <a:avLst/>
          </a:prstGeom>
          <a:ln w="9525" cap="rnd">
            <a:solidFill>
              <a:srgbClr val="C5C5C6"/>
            </a:solidFill>
            <a:prstDash val="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7E34897-1BD3-47C9-B426-D4CBF8B8C259}"/>
              </a:ext>
            </a:extLst>
          </p:cNvPr>
          <p:cNvCxnSpPr/>
          <p:nvPr/>
        </p:nvCxnSpPr>
        <p:spPr>
          <a:xfrm>
            <a:off x="5609795" y="1118630"/>
            <a:ext cx="0" cy="3492166"/>
          </a:xfrm>
          <a:prstGeom prst="line">
            <a:avLst/>
          </a:prstGeom>
          <a:ln w="9525" cap="rnd">
            <a:solidFill>
              <a:srgbClr val="C5C5C6"/>
            </a:solidFill>
            <a:prstDash val="dash"/>
            <a:roun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B51033F-7687-4A1A-BB22-6D384AB01D60}"/>
              </a:ext>
            </a:extLst>
          </p:cNvPr>
          <p:cNvSpPr/>
          <p:nvPr/>
        </p:nvSpPr>
        <p:spPr>
          <a:xfrm>
            <a:off x="2347379" y="1426184"/>
            <a:ext cx="1232762"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Prep for end user concept testing</a:t>
            </a:r>
          </a:p>
        </p:txBody>
      </p:sp>
      <p:sp>
        <p:nvSpPr>
          <p:cNvPr id="49" name="Rectangle 48">
            <a:extLst>
              <a:ext uri="{FF2B5EF4-FFF2-40B4-BE49-F238E27FC236}">
                <a16:creationId xmlns:a16="http://schemas.microsoft.com/office/drawing/2014/main" id="{F6B7ACDD-F761-426E-A730-4CEC367E9AA0}"/>
              </a:ext>
            </a:extLst>
          </p:cNvPr>
          <p:cNvSpPr/>
          <p:nvPr/>
        </p:nvSpPr>
        <p:spPr>
          <a:xfrm>
            <a:off x="1504830" y="1619809"/>
            <a:ext cx="1589867"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defTabSz="457061"/>
            <a:r>
              <a:rPr lang="en-US" sz="600" kern="0" dirty="0" err="1">
                <a:solidFill>
                  <a:srgbClr val="000A46"/>
                </a:solidFill>
              </a:rPr>
              <a:t>Ethno</a:t>
            </a:r>
            <a:r>
              <a:rPr lang="en-US" sz="600" kern="0" dirty="0">
                <a:solidFill>
                  <a:srgbClr val="000A46"/>
                </a:solidFill>
              </a:rPr>
              <a:t>: project creation</a:t>
            </a:r>
          </a:p>
        </p:txBody>
      </p:sp>
      <p:sp>
        <p:nvSpPr>
          <p:cNvPr id="50" name="Rectangle 49">
            <a:extLst>
              <a:ext uri="{FF2B5EF4-FFF2-40B4-BE49-F238E27FC236}">
                <a16:creationId xmlns:a16="http://schemas.microsoft.com/office/drawing/2014/main" id="{F5ACAEAB-B088-4BB3-A8B0-2571F5658BB2}"/>
              </a:ext>
            </a:extLst>
          </p:cNvPr>
          <p:cNvSpPr/>
          <p:nvPr/>
        </p:nvSpPr>
        <p:spPr>
          <a:xfrm>
            <a:off x="1497426" y="1813434"/>
            <a:ext cx="1589867"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err="1">
                <a:solidFill>
                  <a:srgbClr val="000A46"/>
                </a:solidFill>
              </a:rPr>
              <a:t>UX</a:t>
            </a:r>
            <a:r>
              <a:rPr lang="en-US" sz="600" kern="0" dirty="0">
                <a:solidFill>
                  <a:srgbClr val="000A46"/>
                </a:solidFill>
              </a:rPr>
              <a:t> audit of competitors / exemplars</a:t>
            </a:r>
          </a:p>
        </p:txBody>
      </p:sp>
      <p:sp>
        <p:nvSpPr>
          <p:cNvPr id="51" name="Rectangle 50">
            <a:extLst>
              <a:ext uri="{FF2B5EF4-FFF2-40B4-BE49-F238E27FC236}">
                <a16:creationId xmlns:a16="http://schemas.microsoft.com/office/drawing/2014/main" id="{D73A78B3-7805-41AC-842A-FB350F541AD4}"/>
              </a:ext>
            </a:extLst>
          </p:cNvPr>
          <p:cNvSpPr/>
          <p:nvPr/>
        </p:nvSpPr>
        <p:spPr>
          <a:xfrm>
            <a:off x="2328286" y="1052063"/>
            <a:ext cx="762337" cy="352932"/>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defTabSz="457061"/>
            <a:r>
              <a:rPr lang="en-US" sz="600" kern="0" dirty="0">
                <a:solidFill>
                  <a:srgbClr val="000A46"/>
                </a:solidFill>
              </a:rPr>
              <a:t>Service design blueprint of current state operational flows</a:t>
            </a:r>
          </a:p>
        </p:txBody>
      </p:sp>
      <p:sp>
        <p:nvSpPr>
          <p:cNvPr id="52" name="Rectangle 51">
            <a:extLst>
              <a:ext uri="{FF2B5EF4-FFF2-40B4-BE49-F238E27FC236}">
                <a16:creationId xmlns:a16="http://schemas.microsoft.com/office/drawing/2014/main" id="{AC2DA7E0-883C-4B53-8DBB-273F2F73CDAB}"/>
              </a:ext>
            </a:extLst>
          </p:cNvPr>
          <p:cNvSpPr/>
          <p:nvPr/>
        </p:nvSpPr>
        <p:spPr>
          <a:xfrm>
            <a:off x="1510406" y="1052063"/>
            <a:ext cx="762337" cy="352932"/>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defTabSz="457061"/>
            <a:r>
              <a:rPr lang="en-US" sz="600" kern="0" dirty="0">
                <a:solidFill>
                  <a:srgbClr val="000A46"/>
                </a:solidFill>
              </a:rPr>
              <a:t>Synthesis of existing frictions, interviews, mapping</a:t>
            </a:r>
          </a:p>
        </p:txBody>
      </p:sp>
      <p:sp>
        <p:nvSpPr>
          <p:cNvPr id="55" name="Rectangle 54">
            <a:extLst>
              <a:ext uri="{FF2B5EF4-FFF2-40B4-BE49-F238E27FC236}">
                <a16:creationId xmlns:a16="http://schemas.microsoft.com/office/drawing/2014/main" id="{FA8A3FC3-7180-4DCD-880E-7F7A6CFF0695}"/>
              </a:ext>
            </a:extLst>
          </p:cNvPr>
          <p:cNvSpPr/>
          <p:nvPr/>
        </p:nvSpPr>
        <p:spPr>
          <a:xfrm>
            <a:off x="1508269" y="2042206"/>
            <a:ext cx="1579024" cy="362032"/>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Frame up model </a:t>
            </a:r>
            <a:r>
              <a:rPr lang="en-US" sz="600" kern="0" dirty="0" err="1">
                <a:solidFill>
                  <a:srgbClr val="000A46"/>
                </a:solidFill>
              </a:rPr>
              <a:t>POC</a:t>
            </a:r>
            <a:r>
              <a:rPr lang="en-US" sz="600" kern="0" dirty="0">
                <a:solidFill>
                  <a:srgbClr val="000A46"/>
                </a:solidFill>
              </a:rPr>
              <a:t> approaches, inputs, outputs, deliverables</a:t>
            </a:r>
          </a:p>
        </p:txBody>
      </p:sp>
      <p:sp>
        <p:nvSpPr>
          <p:cNvPr id="57" name="Rectangle 56">
            <a:extLst>
              <a:ext uri="{FF2B5EF4-FFF2-40B4-BE49-F238E27FC236}">
                <a16:creationId xmlns:a16="http://schemas.microsoft.com/office/drawing/2014/main" id="{7B7344A9-7B53-4443-94A5-D4D61F25A09A}"/>
              </a:ext>
            </a:extLst>
          </p:cNvPr>
          <p:cNvSpPr/>
          <p:nvPr/>
        </p:nvSpPr>
        <p:spPr>
          <a:xfrm>
            <a:off x="2336213" y="2469275"/>
            <a:ext cx="762337"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Review data sets for models</a:t>
            </a:r>
          </a:p>
        </p:txBody>
      </p:sp>
      <p:sp>
        <p:nvSpPr>
          <p:cNvPr id="60" name="Rounded Rectangle 50">
            <a:extLst>
              <a:ext uri="{FF2B5EF4-FFF2-40B4-BE49-F238E27FC236}">
                <a16:creationId xmlns:a16="http://schemas.microsoft.com/office/drawing/2014/main" id="{FC40818A-06B5-4D1F-A230-527E14D35C46}"/>
              </a:ext>
            </a:extLst>
          </p:cNvPr>
          <p:cNvSpPr/>
          <p:nvPr/>
        </p:nvSpPr>
        <p:spPr>
          <a:xfrm>
            <a:off x="600604" y="2703503"/>
            <a:ext cx="818425" cy="223613"/>
          </a:xfrm>
          <a:prstGeom prst="rect">
            <a:avLst/>
          </a:prstGeom>
          <a:solidFill>
            <a:srgbClr val="AF96DC"/>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accent2"/>
                </a:solidFill>
                <a:prstDash val="solid"/>
                <a:round/>
                <a:headEnd type="none" w="med" len="med"/>
                <a:tailEnd type="none" w="med" len="med"/>
              </a14:hiddenLine>
            </a:ext>
          </a:extLst>
        </p:spPr>
        <p:txBody>
          <a:bodyPr lIns="34290" tIns="34290" rIns="34290" bIns="34290" rtlCol="0" anchor="ctr">
            <a:noAutofit/>
          </a:bodyPr>
          <a:lstStyle/>
          <a:p>
            <a:pPr algn="ctr" defTabSz="457061"/>
            <a:r>
              <a:rPr lang="en-US" sz="800" b="1" kern="0" dirty="0">
                <a:solidFill>
                  <a:srgbClr val="000A46"/>
                </a:solidFill>
              </a:rPr>
              <a:t>Roadmap</a:t>
            </a:r>
          </a:p>
        </p:txBody>
      </p:sp>
      <p:sp>
        <p:nvSpPr>
          <p:cNvPr id="61" name="Rectangle 60">
            <a:extLst>
              <a:ext uri="{FF2B5EF4-FFF2-40B4-BE49-F238E27FC236}">
                <a16:creationId xmlns:a16="http://schemas.microsoft.com/office/drawing/2014/main" id="{28DB3E28-C2D5-4189-A8DE-D18E01FA1F32}"/>
              </a:ext>
            </a:extLst>
          </p:cNvPr>
          <p:cNvSpPr/>
          <p:nvPr/>
        </p:nvSpPr>
        <p:spPr>
          <a:xfrm>
            <a:off x="1489923" y="2726291"/>
            <a:ext cx="762337"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Validation mapping</a:t>
            </a:r>
          </a:p>
        </p:txBody>
      </p:sp>
      <p:sp>
        <p:nvSpPr>
          <p:cNvPr id="62" name="Rectangle 61">
            <a:extLst>
              <a:ext uri="{FF2B5EF4-FFF2-40B4-BE49-F238E27FC236}">
                <a16:creationId xmlns:a16="http://schemas.microsoft.com/office/drawing/2014/main" id="{F1846204-7087-4E4E-ACE2-F0426A7B580E}"/>
              </a:ext>
            </a:extLst>
          </p:cNvPr>
          <p:cNvSpPr/>
          <p:nvPr/>
        </p:nvSpPr>
        <p:spPr>
          <a:xfrm>
            <a:off x="2321607" y="2726291"/>
            <a:ext cx="762337"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Use case ideation</a:t>
            </a:r>
          </a:p>
        </p:txBody>
      </p:sp>
      <p:sp>
        <p:nvSpPr>
          <p:cNvPr id="73" name="Rectangle 72">
            <a:extLst>
              <a:ext uri="{FF2B5EF4-FFF2-40B4-BE49-F238E27FC236}">
                <a16:creationId xmlns:a16="http://schemas.microsoft.com/office/drawing/2014/main" id="{AD260811-B3F0-4544-8023-1E08EAA09EAA}"/>
              </a:ext>
            </a:extLst>
          </p:cNvPr>
          <p:cNvSpPr/>
          <p:nvPr/>
        </p:nvSpPr>
        <p:spPr>
          <a:xfrm>
            <a:off x="1491208" y="3032288"/>
            <a:ext cx="2019553"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Refine data quality assessment</a:t>
            </a:r>
          </a:p>
        </p:txBody>
      </p:sp>
      <p:sp>
        <p:nvSpPr>
          <p:cNvPr id="74" name="Rectangle 73">
            <a:extLst>
              <a:ext uri="{FF2B5EF4-FFF2-40B4-BE49-F238E27FC236}">
                <a16:creationId xmlns:a16="http://schemas.microsoft.com/office/drawing/2014/main" id="{A858AD0D-E96D-4626-B02E-225B5243DB0B}"/>
              </a:ext>
            </a:extLst>
          </p:cNvPr>
          <p:cNvSpPr/>
          <p:nvPr/>
        </p:nvSpPr>
        <p:spPr>
          <a:xfrm>
            <a:off x="1479636" y="3491627"/>
            <a:ext cx="1579024"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Develop initial data and data prototype hypotheses for </a:t>
            </a:r>
            <a:r>
              <a:rPr lang="en-US" sz="600" kern="0" dirty="0" err="1">
                <a:solidFill>
                  <a:srgbClr val="000A46"/>
                </a:solidFill>
              </a:rPr>
              <a:t>PoC</a:t>
            </a:r>
            <a:r>
              <a:rPr lang="en-US" sz="600" kern="0" dirty="0">
                <a:solidFill>
                  <a:srgbClr val="000A46"/>
                </a:solidFill>
              </a:rPr>
              <a:t> API</a:t>
            </a:r>
          </a:p>
        </p:txBody>
      </p:sp>
      <p:sp>
        <p:nvSpPr>
          <p:cNvPr id="75" name="Rectangle 74">
            <a:extLst>
              <a:ext uri="{FF2B5EF4-FFF2-40B4-BE49-F238E27FC236}">
                <a16:creationId xmlns:a16="http://schemas.microsoft.com/office/drawing/2014/main" id="{EF47F8CE-E67F-46B0-82B4-9269A32D4AA2}"/>
              </a:ext>
            </a:extLst>
          </p:cNvPr>
          <p:cNvSpPr/>
          <p:nvPr/>
        </p:nvSpPr>
        <p:spPr>
          <a:xfrm>
            <a:off x="2326466" y="3240905"/>
            <a:ext cx="1184294"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Initial view solution architecture</a:t>
            </a:r>
          </a:p>
        </p:txBody>
      </p:sp>
      <p:sp>
        <p:nvSpPr>
          <p:cNvPr id="80" name="Rectangle 79">
            <a:extLst>
              <a:ext uri="{FF2B5EF4-FFF2-40B4-BE49-F238E27FC236}">
                <a16:creationId xmlns:a16="http://schemas.microsoft.com/office/drawing/2014/main" id="{B6CC2E11-108C-4523-9BE6-64239EDCDB33}"/>
              </a:ext>
            </a:extLst>
          </p:cNvPr>
          <p:cNvSpPr/>
          <p:nvPr/>
        </p:nvSpPr>
        <p:spPr>
          <a:xfrm>
            <a:off x="3165013" y="2055557"/>
            <a:ext cx="2395133" cy="546114"/>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Develop model, training and optimization</a:t>
            </a:r>
          </a:p>
          <a:p>
            <a:pPr algn="ctr"/>
            <a:r>
              <a:rPr lang="en-US" sz="600" kern="0" dirty="0">
                <a:solidFill>
                  <a:srgbClr val="000A46"/>
                </a:solidFill>
              </a:rPr>
              <a:t>Refinement of data inputs to model, key attributes</a:t>
            </a:r>
          </a:p>
        </p:txBody>
      </p:sp>
      <p:sp>
        <p:nvSpPr>
          <p:cNvPr id="84" name="Rectangle 83">
            <a:extLst>
              <a:ext uri="{FF2B5EF4-FFF2-40B4-BE49-F238E27FC236}">
                <a16:creationId xmlns:a16="http://schemas.microsoft.com/office/drawing/2014/main" id="{7A5E2395-7F4E-4B5F-9E3E-D01F962107ED}"/>
              </a:ext>
            </a:extLst>
          </p:cNvPr>
          <p:cNvSpPr/>
          <p:nvPr/>
        </p:nvSpPr>
        <p:spPr>
          <a:xfrm>
            <a:off x="3169580" y="2725557"/>
            <a:ext cx="1571674"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MVP feature prioritization at Epic level; Draft roadmap</a:t>
            </a:r>
          </a:p>
        </p:txBody>
      </p:sp>
      <p:sp>
        <p:nvSpPr>
          <p:cNvPr id="88" name="Rectangle 87">
            <a:extLst>
              <a:ext uri="{FF2B5EF4-FFF2-40B4-BE49-F238E27FC236}">
                <a16:creationId xmlns:a16="http://schemas.microsoft.com/office/drawing/2014/main" id="{F0FE6064-5428-40E9-9148-EE3F62D9D28A}"/>
              </a:ext>
            </a:extLst>
          </p:cNvPr>
          <p:cNvSpPr/>
          <p:nvPr/>
        </p:nvSpPr>
        <p:spPr>
          <a:xfrm>
            <a:off x="3171961" y="1617071"/>
            <a:ext cx="2385255" cy="351499"/>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Concept testing with users to validate pain points and needs</a:t>
            </a:r>
          </a:p>
        </p:txBody>
      </p:sp>
      <p:sp>
        <p:nvSpPr>
          <p:cNvPr id="89" name="Rectangle 88">
            <a:extLst>
              <a:ext uri="{FF2B5EF4-FFF2-40B4-BE49-F238E27FC236}">
                <a16:creationId xmlns:a16="http://schemas.microsoft.com/office/drawing/2014/main" id="{2170847C-375F-4C87-9749-150D453EB2DF}"/>
              </a:ext>
            </a:extLst>
          </p:cNvPr>
          <p:cNvSpPr/>
          <p:nvPr/>
        </p:nvSpPr>
        <p:spPr>
          <a:xfrm>
            <a:off x="3174891" y="1054252"/>
            <a:ext cx="1566364" cy="352932"/>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New state journey map / service design</a:t>
            </a:r>
          </a:p>
        </p:txBody>
      </p:sp>
      <p:sp>
        <p:nvSpPr>
          <p:cNvPr id="90" name="Rectangle 89">
            <a:extLst>
              <a:ext uri="{FF2B5EF4-FFF2-40B4-BE49-F238E27FC236}">
                <a16:creationId xmlns:a16="http://schemas.microsoft.com/office/drawing/2014/main" id="{FF0E24DA-27C3-4DBD-A56F-13F09A068E82}"/>
              </a:ext>
            </a:extLst>
          </p:cNvPr>
          <p:cNvSpPr/>
          <p:nvPr/>
        </p:nvSpPr>
        <p:spPr>
          <a:xfrm>
            <a:off x="3540603" y="3032287"/>
            <a:ext cx="1200650" cy="372353"/>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Assessment of data transformation or cleaning to facilitate handoff to models</a:t>
            </a:r>
          </a:p>
        </p:txBody>
      </p:sp>
      <p:sp>
        <p:nvSpPr>
          <p:cNvPr id="92" name="Rectangle 91">
            <a:extLst>
              <a:ext uri="{FF2B5EF4-FFF2-40B4-BE49-F238E27FC236}">
                <a16:creationId xmlns:a16="http://schemas.microsoft.com/office/drawing/2014/main" id="{A51EAA7E-FC2F-4C1D-A534-20DC6AC33EC2}"/>
              </a:ext>
            </a:extLst>
          </p:cNvPr>
          <p:cNvSpPr/>
          <p:nvPr/>
        </p:nvSpPr>
        <p:spPr>
          <a:xfrm>
            <a:off x="3159818" y="3488460"/>
            <a:ext cx="3216481"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Develop </a:t>
            </a:r>
            <a:r>
              <a:rPr lang="en-US" sz="600" kern="0" dirty="0" err="1">
                <a:solidFill>
                  <a:srgbClr val="000A46"/>
                </a:solidFill>
              </a:rPr>
              <a:t>POC</a:t>
            </a:r>
            <a:r>
              <a:rPr lang="en-US" sz="600" kern="0" dirty="0">
                <a:solidFill>
                  <a:srgbClr val="000A46"/>
                </a:solidFill>
              </a:rPr>
              <a:t> API mocked against data sets</a:t>
            </a:r>
          </a:p>
        </p:txBody>
      </p:sp>
      <p:grpSp>
        <p:nvGrpSpPr>
          <p:cNvPr id="23" name="Group 22">
            <a:extLst>
              <a:ext uri="{FF2B5EF4-FFF2-40B4-BE49-F238E27FC236}">
                <a16:creationId xmlns:a16="http://schemas.microsoft.com/office/drawing/2014/main" id="{4CE5AC06-5A3F-418F-9238-7178031DE7BA}"/>
              </a:ext>
            </a:extLst>
          </p:cNvPr>
          <p:cNvGrpSpPr/>
          <p:nvPr/>
        </p:nvGrpSpPr>
        <p:grpSpPr>
          <a:xfrm>
            <a:off x="601737" y="4104649"/>
            <a:ext cx="5795492" cy="565261"/>
            <a:chOff x="601737" y="3778262"/>
            <a:chExt cx="5795492" cy="565261"/>
          </a:xfrm>
        </p:grpSpPr>
        <p:sp>
          <p:nvSpPr>
            <p:cNvPr id="16" name="Rounded Rectangle 50">
              <a:extLst>
                <a:ext uri="{FF2B5EF4-FFF2-40B4-BE49-F238E27FC236}">
                  <a16:creationId xmlns:a16="http://schemas.microsoft.com/office/drawing/2014/main" id="{151312C0-6130-424E-AC6F-A2E33C8F7A58}"/>
                </a:ext>
              </a:extLst>
            </p:cNvPr>
            <p:cNvSpPr/>
            <p:nvPr/>
          </p:nvSpPr>
          <p:spPr>
            <a:xfrm>
              <a:off x="601737" y="3778262"/>
              <a:ext cx="818425" cy="565261"/>
            </a:xfrm>
            <a:prstGeom prst="rect">
              <a:avLst/>
            </a:prstGeom>
            <a:solidFill>
              <a:srgbClr val="AF96DC"/>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accent2"/>
                  </a:solidFill>
                  <a:prstDash val="solid"/>
                  <a:round/>
                  <a:headEnd type="none" w="med" len="med"/>
                  <a:tailEnd type="none" w="med" len="med"/>
                </a14:hiddenLine>
              </a:ext>
            </a:extLst>
          </p:spPr>
          <p:txBody>
            <a:bodyPr lIns="34290" tIns="34290" rIns="34290" bIns="34290" rtlCol="0" anchor="ctr">
              <a:noAutofit/>
            </a:bodyPr>
            <a:lstStyle/>
            <a:p>
              <a:pPr algn="ctr" defTabSz="457061"/>
              <a:r>
                <a:rPr lang="en-US" sz="800" b="1" kern="0" dirty="0">
                  <a:solidFill>
                    <a:srgbClr val="000A46"/>
                  </a:solidFill>
                </a:rPr>
                <a:t>Bus Case &amp; Rollout /Org</a:t>
              </a:r>
            </a:p>
          </p:txBody>
        </p:sp>
        <p:sp>
          <p:nvSpPr>
            <p:cNvPr id="30" name="Rectangle 29">
              <a:extLst>
                <a:ext uri="{FF2B5EF4-FFF2-40B4-BE49-F238E27FC236}">
                  <a16:creationId xmlns:a16="http://schemas.microsoft.com/office/drawing/2014/main" id="{8475828F-EACF-44C3-9A0E-6FA3AB8BE949}"/>
                </a:ext>
              </a:extLst>
            </p:cNvPr>
            <p:cNvSpPr/>
            <p:nvPr/>
          </p:nvSpPr>
          <p:spPr>
            <a:xfrm>
              <a:off x="1476798" y="3778262"/>
              <a:ext cx="1589867"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Current state friction cost assessment</a:t>
              </a:r>
            </a:p>
          </p:txBody>
        </p:sp>
        <p:sp>
          <p:nvSpPr>
            <p:cNvPr id="33" name="Rectangle 32">
              <a:extLst>
                <a:ext uri="{FF2B5EF4-FFF2-40B4-BE49-F238E27FC236}">
                  <a16:creationId xmlns:a16="http://schemas.microsoft.com/office/drawing/2014/main" id="{EB0D9486-8053-4DE3-9CE5-8A7846593377}"/>
                </a:ext>
              </a:extLst>
            </p:cNvPr>
            <p:cNvSpPr/>
            <p:nvPr/>
          </p:nvSpPr>
          <p:spPr>
            <a:xfrm>
              <a:off x="1476798" y="3979025"/>
              <a:ext cx="1589867"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Map capital flows in planning process</a:t>
              </a:r>
            </a:p>
          </p:txBody>
        </p:sp>
        <p:sp>
          <p:nvSpPr>
            <p:cNvPr id="35" name="Rectangle 34">
              <a:extLst>
                <a:ext uri="{FF2B5EF4-FFF2-40B4-BE49-F238E27FC236}">
                  <a16:creationId xmlns:a16="http://schemas.microsoft.com/office/drawing/2014/main" id="{CF32990C-4C3C-4CFD-83D3-B85395284B12}"/>
                </a:ext>
              </a:extLst>
            </p:cNvPr>
            <p:cNvSpPr/>
            <p:nvPr/>
          </p:nvSpPr>
          <p:spPr>
            <a:xfrm>
              <a:off x="1476798" y="4179788"/>
              <a:ext cx="1589867"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Research market, exemplars, tech, startups</a:t>
              </a:r>
            </a:p>
          </p:txBody>
        </p:sp>
        <p:sp>
          <p:nvSpPr>
            <p:cNvPr id="76" name="Rectangle 75">
              <a:extLst>
                <a:ext uri="{FF2B5EF4-FFF2-40B4-BE49-F238E27FC236}">
                  <a16:creationId xmlns:a16="http://schemas.microsoft.com/office/drawing/2014/main" id="{9B5402E0-D5BC-407E-AB01-782637772BBF}"/>
                </a:ext>
              </a:extLst>
            </p:cNvPr>
            <p:cNvSpPr/>
            <p:nvPr/>
          </p:nvSpPr>
          <p:spPr>
            <a:xfrm>
              <a:off x="3159819" y="3778262"/>
              <a:ext cx="1589867" cy="359774"/>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Draft of Bus case and </a:t>
              </a:r>
              <a:r>
                <a:rPr lang="en-US" sz="600" kern="0" dirty="0" err="1">
                  <a:solidFill>
                    <a:srgbClr val="000A46"/>
                  </a:solidFill>
                </a:rPr>
                <a:t>investmnt</a:t>
              </a:r>
              <a:r>
                <a:rPr lang="en-US" sz="600" kern="0" dirty="0">
                  <a:solidFill>
                    <a:srgbClr val="000A46"/>
                  </a:solidFill>
                </a:rPr>
                <a:t> </a:t>
              </a:r>
              <a:r>
                <a:rPr lang="en-US" sz="600" kern="0" dirty="0" err="1">
                  <a:solidFill>
                    <a:srgbClr val="000A46"/>
                  </a:solidFill>
                </a:rPr>
                <a:t>reqs</a:t>
              </a:r>
              <a:endParaRPr lang="en-US" sz="600" kern="0" dirty="0">
                <a:solidFill>
                  <a:srgbClr val="000A46"/>
                </a:solidFill>
              </a:endParaRPr>
            </a:p>
          </p:txBody>
        </p:sp>
        <p:sp>
          <p:nvSpPr>
            <p:cNvPr id="77" name="Rectangle 76">
              <a:extLst>
                <a:ext uri="{FF2B5EF4-FFF2-40B4-BE49-F238E27FC236}">
                  <a16:creationId xmlns:a16="http://schemas.microsoft.com/office/drawing/2014/main" id="{90A2808B-6674-465F-84C6-4ED35215D16C}"/>
                </a:ext>
              </a:extLst>
            </p:cNvPr>
            <p:cNvSpPr/>
            <p:nvPr/>
          </p:nvSpPr>
          <p:spPr>
            <a:xfrm>
              <a:off x="3159819" y="4179787"/>
              <a:ext cx="1589867"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Draft rollout / pilot plan and stakeholder engagement map</a:t>
              </a:r>
            </a:p>
          </p:txBody>
        </p:sp>
        <p:sp>
          <p:nvSpPr>
            <p:cNvPr id="93" name="Rectangle 92">
              <a:extLst>
                <a:ext uri="{FF2B5EF4-FFF2-40B4-BE49-F238E27FC236}">
                  <a16:creationId xmlns:a16="http://schemas.microsoft.com/office/drawing/2014/main" id="{E0DA8F10-8F1D-4457-A595-4E5B9134429D}"/>
                </a:ext>
              </a:extLst>
            </p:cNvPr>
            <p:cNvSpPr/>
            <p:nvPr/>
          </p:nvSpPr>
          <p:spPr>
            <a:xfrm>
              <a:off x="4807362" y="4090554"/>
              <a:ext cx="1589867" cy="252180"/>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Final Rollout/</a:t>
              </a:r>
              <a:r>
                <a:rPr lang="en-US" sz="600" kern="0" dirty="0" err="1">
                  <a:solidFill>
                    <a:srgbClr val="000A46"/>
                  </a:solidFill>
                </a:rPr>
                <a:t>GTM</a:t>
              </a:r>
              <a:r>
                <a:rPr lang="en-US" sz="600" kern="0" dirty="0">
                  <a:solidFill>
                    <a:srgbClr val="000A46"/>
                  </a:solidFill>
                </a:rPr>
                <a:t> piloting plan</a:t>
              </a:r>
            </a:p>
            <a:p>
              <a:pPr algn="ctr"/>
              <a:r>
                <a:rPr lang="en-US" sz="600" kern="0" dirty="0">
                  <a:solidFill>
                    <a:srgbClr val="000A46"/>
                  </a:solidFill>
                </a:rPr>
                <a:t>Transition planning</a:t>
              </a:r>
            </a:p>
          </p:txBody>
        </p:sp>
        <p:sp>
          <p:nvSpPr>
            <p:cNvPr id="96" name="Rectangle 95">
              <a:extLst>
                <a:ext uri="{FF2B5EF4-FFF2-40B4-BE49-F238E27FC236}">
                  <a16:creationId xmlns:a16="http://schemas.microsoft.com/office/drawing/2014/main" id="{14E7E109-2ECA-4B58-9BC4-C5B3F0966D3F}"/>
                </a:ext>
              </a:extLst>
            </p:cNvPr>
            <p:cNvSpPr/>
            <p:nvPr/>
          </p:nvSpPr>
          <p:spPr>
            <a:xfrm>
              <a:off x="4807362" y="3795748"/>
              <a:ext cx="1589867" cy="252180"/>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Final Bus case and value mapping</a:t>
              </a:r>
            </a:p>
          </p:txBody>
        </p:sp>
      </p:grpSp>
      <p:grpSp>
        <p:nvGrpSpPr>
          <p:cNvPr id="22" name="Group 21">
            <a:extLst>
              <a:ext uri="{FF2B5EF4-FFF2-40B4-BE49-F238E27FC236}">
                <a16:creationId xmlns:a16="http://schemas.microsoft.com/office/drawing/2014/main" id="{76A746DE-D3A1-4A9A-A23D-CA76B336BD15}"/>
              </a:ext>
            </a:extLst>
          </p:cNvPr>
          <p:cNvGrpSpPr/>
          <p:nvPr/>
        </p:nvGrpSpPr>
        <p:grpSpPr>
          <a:xfrm>
            <a:off x="601737" y="3778262"/>
            <a:ext cx="5795492" cy="290068"/>
            <a:chOff x="601737" y="4378443"/>
            <a:chExt cx="5795492" cy="290068"/>
          </a:xfrm>
        </p:grpSpPr>
        <p:sp>
          <p:nvSpPr>
            <p:cNvPr id="17" name="Rounded Rectangle 50">
              <a:extLst>
                <a:ext uri="{FF2B5EF4-FFF2-40B4-BE49-F238E27FC236}">
                  <a16:creationId xmlns:a16="http://schemas.microsoft.com/office/drawing/2014/main" id="{66AD3C05-0AA1-4F96-A04B-405DAAF039F5}"/>
                </a:ext>
              </a:extLst>
            </p:cNvPr>
            <p:cNvSpPr/>
            <p:nvPr/>
          </p:nvSpPr>
          <p:spPr>
            <a:xfrm>
              <a:off x="601737" y="4378443"/>
              <a:ext cx="818425" cy="290068"/>
            </a:xfrm>
            <a:prstGeom prst="rect">
              <a:avLst/>
            </a:prstGeom>
            <a:solidFill>
              <a:srgbClr val="AF96DC"/>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accent2"/>
                  </a:solidFill>
                  <a:prstDash val="solid"/>
                  <a:round/>
                  <a:headEnd type="none" w="med" len="med"/>
                  <a:tailEnd type="none" w="med" len="med"/>
                </a14:hiddenLine>
              </a:ext>
            </a:extLst>
          </p:spPr>
          <p:txBody>
            <a:bodyPr lIns="34290" tIns="34290" rIns="34290" bIns="34290" rtlCol="0" anchor="ctr">
              <a:noAutofit/>
            </a:bodyPr>
            <a:lstStyle/>
            <a:p>
              <a:pPr algn="ctr" defTabSz="457061"/>
              <a:r>
                <a:rPr lang="en-US" sz="800" b="1" kern="0" dirty="0">
                  <a:solidFill>
                    <a:srgbClr val="000A46"/>
                  </a:solidFill>
                </a:rPr>
                <a:t>Build-Buy</a:t>
              </a:r>
            </a:p>
          </p:txBody>
        </p:sp>
        <p:sp>
          <p:nvSpPr>
            <p:cNvPr id="37" name="Rectangle 36">
              <a:extLst>
                <a:ext uri="{FF2B5EF4-FFF2-40B4-BE49-F238E27FC236}">
                  <a16:creationId xmlns:a16="http://schemas.microsoft.com/office/drawing/2014/main" id="{6DB8C5A5-BD93-4741-BCF7-52D996211F48}"/>
                </a:ext>
              </a:extLst>
            </p:cNvPr>
            <p:cNvSpPr/>
            <p:nvPr/>
          </p:nvSpPr>
          <p:spPr>
            <a:xfrm>
              <a:off x="1476798" y="4432934"/>
              <a:ext cx="1589867"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Kickoff interviews of 3p platforms</a:t>
              </a:r>
            </a:p>
          </p:txBody>
        </p:sp>
        <p:sp>
          <p:nvSpPr>
            <p:cNvPr id="79" name="Rectangle 78">
              <a:extLst>
                <a:ext uri="{FF2B5EF4-FFF2-40B4-BE49-F238E27FC236}">
                  <a16:creationId xmlns:a16="http://schemas.microsoft.com/office/drawing/2014/main" id="{DB9B04E9-52F4-4DBD-B4A4-6CCE0AEFA7A8}"/>
                </a:ext>
              </a:extLst>
            </p:cNvPr>
            <p:cNvSpPr/>
            <p:nvPr/>
          </p:nvSpPr>
          <p:spPr>
            <a:xfrm>
              <a:off x="3151388" y="4432934"/>
              <a:ext cx="1589867"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Platform interviews, synthesis of findings</a:t>
              </a:r>
            </a:p>
          </p:txBody>
        </p:sp>
        <p:sp>
          <p:nvSpPr>
            <p:cNvPr id="95" name="Rectangle 94">
              <a:extLst>
                <a:ext uri="{FF2B5EF4-FFF2-40B4-BE49-F238E27FC236}">
                  <a16:creationId xmlns:a16="http://schemas.microsoft.com/office/drawing/2014/main" id="{73E40ADC-E350-4106-94A4-C4275F0713FA}"/>
                </a:ext>
              </a:extLst>
            </p:cNvPr>
            <p:cNvSpPr/>
            <p:nvPr/>
          </p:nvSpPr>
          <p:spPr>
            <a:xfrm>
              <a:off x="4807362" y="4432934"/>
              <a:ext cx="1589867"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Final build buy assessment</a:t>
              </a:r>
            </a:p>
          </p:txBody>
        </p:sp>
      </p:grpSp>
      <p:sp>
        <p:nvSpPr>
          <p:cNvPr id="97" name="Rectangle 96">
            <a:extLst>
              <a:ext uri="{FF2B5EF4-FFF2-40B4-BE49-F238E27FC236}">
                <a16:creationId xmlns:a16="http://schemas.microsoft.com/office/drawing/2014/main" id="{EEDDE477-BEB0-47BF-A46D-54944A518BB9}"/>
              </a:ext>
            </a:extLst>
          </p:cNvPr>
          <p:cNvSpPr/>
          <p:nvPr/>
        </p:nvSpPr>
        <p:spPr>
          <a:xfrm>
            <a:off x="4807361" y="2726767"/>
            <a:ext cx="1571674"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MVP detailed definitions and risk burndown </a:t>
            </a:r>
          </a:p>
        </p:txBody>
      </p:sp>
      <p:sp>
        <p:nvSpPr>
          <p:cNvPr id="98" name="Rectangle 97">
            <a:extLst>
              <a:ext uri="{FF2B5EF4-FFF2-40B4-BE49-F238E27FC236}">
                <a16:creationId xmlns:a16="http://schemas.microsoft.com/office/drawing/2014/main" id="{437875BD-6355-41E2-992E-D73FF3FE9A3E}"/>
              </a:ext>
            </a:extLst>
          </p:cNvPr>
          <p:cNvSpPr/>
          <p:nvPr/>
        </p:nvSpPr>
        <p:spPr>
          <a:xfrm>
            <a:off x="4815793" y="1052781"/>
            <a:ext cx="1581436" cy="521663"/>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Clickable MVP prototype (~x-y total screens)</a:t>
            </a:r>
          </a:p>
          <a:p>
            <a:pPr algn="ctr"/>
            <a:r>
              <a:rPr lang="en-US" sz="600" kern="0" dirty="0">
                <a:solidFill>
                  <a:srgbClr val="000A46"/>
                </a:solidFill>
              </a:rPr>
              <a:t>User validation demos</a:t>
            </a:r>
          </a:p>
          <a:p>
            <a:pPr algn="ctr"/>
            <a:r>
              <a:rPr lang="en-US" sz="600" kern="0" dirty="0">
                <a:solidFill>
                  <a:srgbClr val="000A46"/>
                </a:solidFill>
              </a:rPr>
              <a:t>Finalize narrative, personas</a:t>
            </a:r>
          </a:p>
        </p:txBody>
      </p:sp>
      <p:sp>
        <p:nvSpPr>
          <p:cNvPr id="100" name="Rectangle 99">
            <a:extLst>
              <a:ext uri="{FF2B5EF4-FFF2-40B4-BE49-F238E27FC236}">
                <a16:creationId xmlns:a16="http://schemas.microsoft.com/office/drawing/2014/main" id="{220A40AC-5EC0-4706-A1C4-9D17F21D6907}"/>
              </a:ext>
            </a:extLst>
          </p:cNvPr>
          <p:cNvSpPr/>
          <p:nvPr/>
        </p:nvSpPr>
        <p:spPr>
          <a:xfrm>
            <a:off x="5649158" y="2055557"/>
            <a:ext cx="727146" cy="546114"/>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Final models and documentation of inputs, outputs, results</a:t>
            </a:r>
          </a:p>
        </p:txBody>
      </p:sp>
      <p:sp>
        <p:nvSpPr>
          <p:cNvPr id="102" name="Rectangle 101">
            <a:extLst>
              <a:ext uri="{FF2B5EF4-FFF2-40B4-BE49-F238E27FC236}">
                <a16:creationId xmlns:a16="http://schemas.microsoft.com/office/drawing/2014/main" id="{700E3B99-6D1B-41D1-BE10-079210420664}"/>
              </a:ext>
            </a:extLst>
          </p:cNvPr>
          <p:cNvSpPr/>
          <p:nvPr/>
        </p:nvSpPr>
        <p:spPr>
          <a:xfrm>
            <a:off x="4807361" y="3222242"/>
            <a:ext cx="1571674"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Build buy tech feasibility</a:t>
            </a:r>
          </a:p>
        </p:txBody>
      </p:sp>
      <p:sp>
        <p:nvSpPr>
          <p:cNvPr id="104" name="Rectangle 103">
            <a:extLst>
              <a:ext uri="{FF2B5EF4-FFF2-40B4-BE49-F238E27FC236}">
                <a16:creationId xmlns:a16="http://schemas.microsoft.com/office/drawing/2014/main" id="{ECDBAC83-D038-4E65-BAFD-5A7C83D83FF2}"/>
              </a:ext>
            </a:extLst>
          </p:cNvPr>
          <p:cNvSpPr/>
          <p:nvPr/>
        </p:nvSpPr>
        <p:spPr>
          <a:xfrm>
            <a:off x="4807361" y="3027721"/>
            <a:ext cx="1571674" cy="16373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lIns="34290" tIns="34290" rIns="34290" bIns="34290" rtlCol="0" anchor="ctr">
            <a:noAutofit/>
          </a:bodyPr>
          <a:lstStyle/>
          <a:p>
            <a:pPr algn="ctr"/>
            <a:r>
              <a:rPr lang="en-US" sz="600" kern="0" dirty="0">
                <a:solidFill>
                  <a:srgbClr val="000A46"/>
                </a:solidFill>
              </a:rPr>
              <a:t>Final solution architecture</a:t>
            </a:r>
          </a:p>
        </p:txBody>
      </p:sp>
      <p:cxnSp>
        <p:nvCxnSpPr>
          <p:cNvPr id="131" name="Straight Connector 130">
            <a:extLst>
              <a:ext uri="{FF2B5EF4-FFF2-40B4-BE49-F238E27FC236}">
                <a16:creationId xmlns:a16="http://schemas.microsoft.com/office/drawing/2014/main" id="{086B997F-6DBE-470C-AB1D-6AD48B24FA42}"/>
              </a:ext>
            </a:extLst>
          </p:cNvPr>
          <p:cNvCxnSpPr>
            <a:cxnSpLocks/>
          </p:cNvCxnSpPr>
          <p:nvPr/>
        </p:nvCxnSpPr>
        <p:spPr>
          <a:xfrm>
            <a:off x="1584131" y="4808134"/>
            <a:ext cx="4900762" cy="0"/>
          </a:xfrm>
          <a:prstGeom prst="line">
            <a:avLst/>
          </a:prstGeom>
          <a:ln w="9525" cap="rnd">
            <a:solidFill>
              <a:srgbClr val="C5C5C6"/>
            </a:solidFill>
            <a:prstDash val="solid"/>
            <a:round/>
          </a:ln>
        </p:spPr>
        <p:style>
          <a:lnRef idx="1">
            <a:schemeClr val="accent1"/>
          </a:lnRef>
          <a:fillRef idx="0">
            <a:schemeClr val="accent1"/>
          </a:fillRef>
          <a:effectRef idx="0">
            <a:schemeClr val="accent1"/>
          </a:effectRef>
          <a:fontRef idx="minor">
            <a:schemeClr val="tx1"/>
          </a:fontRef>
        </p:style>
      </p:cxnSp>
      <p:sp>
        <p:nvSpPr>
          <p:cNvPr id="132" name="Isosceles Triangle 131">
            <a:extLst>
              <a:ext uri="{FF2B5EF4-FFF2-40B4-BE49-F238E27FC236}">
                <a16:creationId xmlns:a16="http://schemas.microsoft.com/office/drawing/2014/main" id="{E0E86643-C99E-4643-991D-4F6930903644}"/>
              </a:ext>
            </a:extLst>
          </p:cNvPr>
          <p:cNvSpPr>
            <a:spLocks noChangeAspect="1"/>
          </p:cNvSpPr>
          <p:nvPr/>
        </p:nvSpPr>
        <p:spPr>
          <a:xfrm>
            <a:off x="3869842" y="4705264"/>
            <a:ext cx="205740" cy="205740"/>
          </a:xfrm>
          <a:prstGeom prst="triangle">
            <a:avLst/>
          </a:prstGeom>
          <a:solidFill>
            <a:srgbClr val="E8235C"/>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6858" rtlCol="0" anchor="ctr"/>
          <a:lstStyle/>
          <a:p>
            <a:pPr algn="ctr" defTabSz="457166">
              <a:defRPr/>
            </a:pPr>
            <a:r>
              <a:rPr lang="en-US" sz="500" dirty="0">
                <a:solidFill>
                  <a:srgbClr val="FFFFFF"/>
                </a:solidFill>
                <a:ea typeface="Century Gothic" charset="0"/>
                <a:cs typeface="Arial" panose="020B0604020202020204" pitchFamily="34" charset="0"/>
              </a:rPr>
              <a:t>MP</a:t>
            </a:r>
          </a:p>
        </p:txBody>
      </p:sp>
      <p:sp>
        <p:nvSpPr>
          <p:cNvPr id="133" name="Text Placeholder 18">
            <a:extLst>
              <a:ext uri="{FF2B5EF4-FFF2-40B4-BE49-F238E27FC236}">
                <a16:creationId xmlns:a16="http://schemas.microsoft.com/office/drawing/2014/main" id="{F71D3AB7-9CF6-450F-9E1E-B474EEB0EEDF}"/>
              </a:ext>
            </a:extLst>
          </p:cNvPr>
          <p:cNvSpPr>
            <a:spLocks noGrp="1"/>
          </p:cNvSpPr>
          <p:nvPr/>
        </p:nvSpPr>
        <p:spPr bwMode="gray">
          <a:xfrm>
            <a:off x="3580141" y="4929706"/>
            <a:ext cx="785142" cy="92333"/>
          </a:xfrm>
          <a:prstGeom prst="rect">
            <a:avLst/>
          </a:prstGeom>
          <a:noFill/>
          <a:ln>
            <a:noFill/>
          </a:ln>
          <a:effectLst/>
        </p:spPr>
        <p:txBody>
          <a:bodyPr wrap="square" lIns="0" tIns="0" rIns="0" bIns="0" rtlCol="0" anchor="t">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defTabSz="342884">
              <a:spcBef>
                <a:spcPct val="0"/>
              </a:spcBef>
              <a:buNone/>
              <a:defRPr/>
            </a:pPr>
            <a:r>
              <a:rPr lang="en-US" sz="600" b="1" dirty="0">
                <a:solidFill>
                  <a:srgbClr val="55555A"/>
                </a:solidFill>
                <a:cs typeface="Gotham Book"/>
                <a:sym typeface="+mn-lt"/>
              </a:rPr>
              <a:t>Mid Point Check in</a:t>
            </a:r>
          </a:p>
        </p:txBody>
      </p:sp>
      <p:sp>
        <p:nvSpPr>
          <p:cNvPr id="135" name="Text Placeholder 18">
            <a:extLst>
              <a:ext uri="{FF2B5EF4-FFF2-40B4-BE49-F238E27FC236}">
                <a16:creationId xmlns:a16="http://schemas.microsoft.com/office/drawing/2014/main" id="{036F3D07-9F47-4CA3-A5FF-5619E04B7283}"/>
              </a:ext>
            </a:extLst>
          </p:cNvPr>
          <p:cNvSpPr>
            <a:spLocks noGrp="1"/>
          </p:cNvSpPr>
          <p:nvPr/>
        </p:nvSpPr>
        <p:spPr bwMode="gray">
          <a:xfrm>
            <a:off x="6189701" y="4929706"/>
            <a:ext cx="487511" cy="184666"/>
          </a:xfrm>
          <a:prstGeom prst="rect">
            <a:avLst/>
          </a:prstGeom>
          <a:noFill/>
          <a:ln>
            <a:noFill/>
          </a:ln>
          <a:effectLst/>
        </p:spPr>
        <p:txBody>
          <a:bodyPr wrap="square" lIns="0" tIns="0" rIns="0" bIns="0" rtlCol="0" anchor="t">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defTabSz="342884">
              <a:spcBef>
                <a:spcPct val="0"/>
              </a:spcBef>
              <a:buNone/>
              <a:defRPr/>
            </a:pPr>
            <a:r>
              <a:rPr lang="en-US" sz="600" b="1" dirty="0">
                <a:solidFill>
                  <a:srgbClr val="55555A"/>
                </a:solidFill>
                <a:cs typeface="Gotham Book"/>
                <a:sym typeface="+mn-lt"/>
              </a:rPr>
              <a:t>Digital</a:t>
            </a:r>
            <a:br>
              <a:rPr lang="en-US" sz="600" b="1" dirty="0">
                <a:solidFill>
                  <a:srgbClr val="55555A"/>
                </a:solidFill>
                <a:cs typeface="Gotham Book"/>
                <a:sym typeface="+mn-lt"/>
              </a:rPr>
            </a:br>
            <a:r>
              <a:rPr lang="en-US" sz="600" b="1" dirty="0">
                <a:solidFill>
                  <a:srgbClr val="55555A"/>
                </a:solidFill>
                <a:cs typeface="Gotham Book"/>
                <a:sym typeface="+mn-lt"/>
              </a:rPr>
              <a:t>Board</a:t>
            </a:r>
          </a:p>
        </p:txBody>
      </p:sp>
      <p:sp>
        <p:nvSpPr>
          <p:cNvPr id="136" name="Isosceles Triangle 135">
            <a:extLst>
              <a:ext uri="{FF2B5EF4-FFF2-40B4-BE49-F238E27FC236}">
                <a16:creationId xmlns:a16="http://schemas.microsoft.com/office/drawing/2014/main" id="{20B1A02B-4998-412E-BC96-E3FDD94F9CDA}"/>
              </a:ext>
            </a:extLst>
          </p:cNvPr>
          <p:cNvSpPr>
            <a:spLocks noChangeAspect="1"/>
          </p:cNvSpPr>
          <p:nvPr/>
        </p:nvSpPr>
        <p:spPr>
          <a:xfrm>
            <a:off x="1378391" y="4705264"/>
            <a:ext cx="205740" cy="205740"/>
          </a:xfrm>
          <a:prstGeom prst="triangle">
            <a:avLst/>
          </a:prstGeom>
          <a:solidFill>
            <a:srgbClr val="E8235C"/>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6858" rtlCol="0" anchor="ctr"/>
          <a:lstStyle/>
          <a:p>
            <a:pPr algn="ctr" defTabSz="457166">
              <a:defRPr/>
            </a:pPr>
            <a:r>
              <a:rPr lang="en-US" sz="500" dirty="0">
                <a:solidFill>
                  <a:srgbClr val="FFFFFF"/>
                </a:solidFill>
                <a:ea typeface="Century Gothic" charset="0"/>
                <a:cs typeface="Arial" panose="020B0604020202020204" pitchFamily="34" charset="0"/>
              </a:rPr>
              <a:t>DB</a:t>
            </a:r>
          </a:p>
        </p:txBody>
      </p:sp>
      <p:sp>
        <p:nvSpPr>
          <p:cNvPr id="137" name="Text Placeholder 18">
            <a:extLst>
              <a:ext uri="{FF2B5EF4-FFF2-40B4-BE49-F238E27FC236}">
                <a16:creationId xmlns:a16="http://schemas.microsoft.com/office/drawing/2014/main" id="{23EB855D-9C18-4F3D-AF84-AF6F16604B24}"/>
              </a:ext>
            </a:extLst>
          </p:cNvPr>
          <p:cNvSpPr>
            <a:spLocks noGrp="1"/>
          </p:cNvSpPr>
          <p:nvPr/>
        </p:nvSpPr>
        <p:spPr bwMode="gray">
          <a:xfrm>
            <a:off x="1088690" y="4929706"/>
            <a:ext cx="785142" cy="184666"/>
          </a:xfrm>
          <a:prstGeom prst="rect">
            <a:avLst/>
          </a:prstGeom>
          <a:noFill/>
          <a:ln>
            <a:noFill/>
          </a:ln>
          <a:effectLst/>
        </p:spPr>
        <p:txBody>
          <a:bodyPr wrap="square" lIns="0" tIns="0" rIns="0" bIns="0" rtlCol="0" anchor="t">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defTabSz="342884">
              <a:spcBef>
                <a:spcPct val="0"/>
              </a:spcBef>
              <a:buNone/>
              <a:defRPr/>
            </a:pPr>
            <a:r>
              <a:rPr lang="en-US" sz="600" b="1" dirty="0">
                <a:solidFill>
                  <a:srgbClr val="55555A"/>
                </a:solidFill>
                <a:cs typeface="Gotham Book"/>
                <a:sym typeface="+mn-lt"/>
              </a:rPr>
              <a:t>Validation </a:t>
            </a:r>
            <a:br>
              <a:rPr lang="en-US" sz="600" b="1" dirty="0">
                <a:solidFill>
                  <a:srgbClr val="55555A"/>
                </a:solidFill>
                <a:cs typeface="Gotham Book"/>
                <a:sym typeface="+mn-lt"/>
              </a:rPr>
            </a:br>
            <a:r>
              <a:rPr lang="en-US" sz="600" b="1" dirty="0">
                <a:solidFill>
                  <a:srgbClr val="55555A"/>
                </a:solidFill>
                <a:cs typeface="Gotham Book"/>
                <a:sym typeface="+mn-lt"/>
              </a:rPr>
              <a:t>Kickoff</a:t>
            </a:r>
          </a:p>
        </p:txBody>
      </p:sp>
      <p:grpSp>
        <p:nvGrpSpPr>
          <p:cNvPr id="45" name="Group 44">
            <a:extLst>
              <a:ext uri="{FF2B5EF4-FFF2-40B4-BE49-F238E27FC236}">
                <a16:creationId xmlns:a16="http://schemas.microsoft.com/office/drawing/2014/main" id="{FC7501AA-15A6-4D48-8601-64AD56E59A28}"/>
              </a:ext>
            </a:extLst>
          </p:cNvPr>
          <p:cNvGrpSpPr/>
          <p:nvPr/>
        </p:nvGrpSpPr>
        <p:grpSpPr>
          <a:xfrm>
            <a:off x="6673589" y="1117394"/>
            <a:ext cx="2029673" cy="422405"/>
            <a:chOff x="6673589" y="1117394"/>
            <a:chExt cx="2029673" cy="422405"/>
          </a:xfrm>
        </p:grpSpPr>
        <p:grpSp>
          <p:nvGrpSpPr>
            <p:cNvPr id="29" name="Group 28">
              <a:extLst>
                <a:ext uri="{FF2B5EF4-FFF2-40B4-BE49-F238E27FC236}">
                  <a16:creationId xmlns:a16="http://schemas.microsoft.com/office/drawing/2014/main" id="{B039C468-02EF-465B-B923-BA12776066D3}"/>
                </a:ext>
              </a:extLst>
            </p:cNvPr>
            <p:cNvGrpSpPr/>
            <p:nvPr/>
          </p:nvGrpSpPr>
          <p:grpSpPr>
            <a:xfrm>
              <a:off x="6673589" y="1187032"/>
              <a:ext cx="328683" cy="328683"/>
              <a:chOff x="6664328" y="1187032"/>
              <a:chExt cx="328683" cy="328683"/>
            </a:xfrm>
          </p:grpSpPr>
          <p:sp>
            <p:nvSpPr>
              <p:cNvPr id="91" name="Oval 90">
                <a:extLst>
                  <a:ext uri="{FF2B5EF4-FFF2-40B4-BE49-F238E27FC236}">
                    <a16:creationId xmlns:a16="http://schemas.microsoft.com/office/drawing/2014/main" id="{0CC261FA-70D4-4F3B-9B9C-01AD1FE1000E}"/>
                  </a:ext>
                </a:extLst>
              </p:cNvPr>
              <p:cNvSpPr>
                <a:spLocks/>
              </p:cNvSpPr>
              <p:nvPr/>
            </p:nvSpPr>
            <p:spPr>
              <a:xfrm>
                <a:off x="6664328" y="1187032"/>
                <a:ext cx="328683" cy="328683"/>
              </a:xfrm>
              <a:prstGeom prst="ellipse">
                <a:avLst/>
              </a:prstGeom>
              <a:noFill/>
              <a:ln w="6350" cap="flat" cmpd="sng" algn="ctr">
                <a:solidFill>
                  <a:srgbClr val="13234D"/>
                </a:solidFill>
                <a:prstDash val="solid"/>
                <a:round/>
                <a:headEnd type="none" w="med" len="med"/>
                <a:tailEnd type="none" w="med" len="med"/>
              </a:ln>
              <a:extLst>
                <a:ext uri="{909E8E84-426E-40DD-AFC4-6F175D3DCCD1}">
                  <a14:hiddenFill xmlns:a14="http://schemas.microsoft.com/office/drawing/2010/main">
                    <a:solidFill>
                      <a:srgbClr val="C9E7CA"/>
                    </a:solidFill>
                  </a14:hiddenFill>
                </a:ext>
              </a:extLst>
            </p:spPr>
            <p:txBody>
              <a:bodyPr lIns="45712" tIns="22850" rIns="45712" bIns="22850" anchor="ctr" anchorCtr="0">
                <a:noAutofit/>
              </a:bodyPr>
              <a:lstStyle/>
              <a:p>
                <a:pPr algn="ctr"/>
                <a:endParaRPr lang="en-US" sz="1800" dirty="0">
                  <a:latin typeface="Calibri"/>
                  <a:ea typeface="Calibri"/>
                  <a:cs typeface="Calibri"/>
                </a:endParaRPr>
              </a:p>
            </p:txBody>
          </p:sp>
          <p:grpSp>
            <p:nvGrpSpPr>
              <p:cNvPr id="99" name="Group 98">
                <a:extLst>
                  <a:ext uri="{FF2B5EF4-FFF2-40B4-BE49-F238E27FC236}">
                    <a16:creationId xmlns:a16="http://schemas.microsoft.com/office/drawing/2014/main" id="{B9B1E7A6-8E73-4CBE-B19F-5243D6CB9195}"/>
                  </a:ext>
                </a:extLst>
              </p:cNvPr>
              <p:cNvGrpSpPr>
                <a:grpSpLocks noChangeAspect="1"/>
              </p:cNvGrpSpPr>
              <p:nvPr/>
            </p:nvGrpSpPr>
            <p:grpSpPr>
              <a:xfrm>
                <a:off x="6742945" y="1265649"/>
                <a:ext cx="171450" cy="171450"/>
                <a:chOff x="5867400" y="3200400"/>
                <a:chExt cx="457200" cy="457200"/>
              </a:xfrm>
            </p:grpSpPr>
            <p:sp>
              <p:nvSpPr>
                <p:cNvPr id="101" name="AutoShape 7">
                  <a:extLst>
                    <a:ext uri="{FF2B5EF4-FFF2-40B4-BE49-F238E27FC236}">
                      <a16:creationId xmlns:a16="http://schemas.microsoft.com/office/drawing/2014/main" id="{84F93473-16B3-4C40-BB69-D213DDFC65AF}"/>
                    </a:ext>
                  </a:extLst>
                </p:cNvPr>
                <p:cNvSpPr>
                  <a:spLocks noChangeAspect="1" noChangeArrowheads="1" noTextEdit="1"/>
                </p:cNvSpPr>
                <p:nvPr/>
              </p:nvSpPr>
              <p:spPr bwMode="auto">
                <a:xfrm>
                  <a:off x="5867400" y="3200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290" tIns="17145" rIns="34290" bIns="17145" numCol="1" anchor="t" anchorCtr="0" compatLnSpc="1">
                  <a:prstTxWarp prst="textNoShape">
                    <a:avLst/>
                  </a:prstTxWarp>
                </a:bodyPr>
                <a:lstStyle/>
                <a:p>
                  <a:endParaRPr lang="en-US" sz="1013" dirty="0"/>
                </a:p>
              </p:txBody>
            </p:sp>
            <p:sp>
              <p:nvSpPr>
                <p:cNvPr id="103" name="Freeform 9">
                  <a:extLst>
                    <a:ext uri="{FF2B5EF4-FFF2-40B4-BE49-F238E27FC236}">
                      <a16:creationId xmlns:a16="http://schemas.microsoft.com/office/drawing/2014/main" id="{8C8FB774-2866-4CD8-920E-AD4811C701F0}"/>
                    </a:ext>
                  </a:extLst>
                </p:cNvPr>
                <p:cNvSpPr>
                  <a:spLocks noEditPoints="1"/>
                </p:cNvSpPr>
                <p:nvPr/>
              </p:nvSpPr>
              <p:spPr bwMode="auto">
                <a:xfrm>
                  <a:off x="5894388" y="3282950"/>
                  <a:ext cx="403225" cy="292100"/>
                </a:xfrm>
                <a:custGeom>
                  <a:avLst/>
                  <a:gdLst>
                    <a:gd name="T0" fmla="*/ 858 w 880"/>
                    <a:gd name="T1" fmla="*/ 0 h 638"/>
                    <a:gd name="T2" fmla="*/ 22 w 880"/>
                    <a:gd name="T3" fmla="*/ 0 h 638"/>
                    <a:gd name="T4" fmla="*/ 0 w 880"/>
                    <a:gd name="T5" fmla="*/ 22 h 638"/>
                    <a:gd name="T6" fmla="*/ 0 w 880"/>
                    <a:gd name="T7" fmla="*/ 616 h 638"/>
                    <a:gd name="T8" fmla="*/ 22 w 880"/>
                    <a:gd name="T9" fmla="*/ 638 h 638"/>
                    <a:gd name="T10" fmla="*/ 858 w 880"/>
                    <a:gd name="T11" fmla="*/ 638 h 638"/>
                    <a:gd name="T12" fmla="*/ 880 w 880"/>
                    <a:gd name="T13" fmla="*/ 616 h 638"/>
                    <a:gd name="T14" fmla="*/ 880 w 880"/>
                    <a:gd name="T15" fmla="*/ 22 h 638"/>
                    <a:gd name="T16" fmla="*/ 858 w 880"/>
                    <a:gd name="T17" fmla="*/ 0 h 638"/>
                    <a:gd name="T18" fmla="*/ 241 w 880"/>
                    <a:gd name="T19" fmla="*/ 310 h 638"/>
                    <a:gd name="T20" fmla="*/ 55 w 880"/>
                    <a:gd name="T21" fmla="*/ 310 h 638"/>
                    <a:gd name="T22" fmla="*/ 51 w 880"/>
                    <a:gd name="T23" fmla="*/ 305 h 638"/>
                    <a:gd name="T24" fmla="*/ 51 w 880"/>
                    <a:gd name="T25" fmla="*/ 181 h 638"/>
                    <a:gd name="T26" fmla="*/ 55 w 880"/>
                    <a:gd name="T27" fmla="*/ 177 h 638"/>
                    <a:gd name="T28" fmla="*/ 241 w 880"/>
                    <a:gd name="T29" fmla="*/ 177 h 638"/>
                    <a:gd name="T30" fmla="*/ 244 w 880"/>
                    <a:gd name="T31" fmla="*/ 178 h 638"/>
                    <a:gd name="T32" fmla="*/ 309 w 880"/>
                    <a:gd name="T33" fmla="*/ 240 h 638"/>
                    <a:gd name="T34" fmla="*/ 309 w 880"/>
                    <a:gd name="T35" fmla="*/ 246 h 638"/>
                    <a:gd name="T36" fmla="*/ 244 w 880"/>
                    <a:gd name="T37" fmla="*/ 308 h 638"/>
                    <a:gd name="T38" fmla="*/ 241 w 880"/>
                    <a:gd name="T39" fmla="*/ 310 h 638"/>
                    <a:gd name="T40" fmla="*/ 502 w 880"/>
                    <a:gd name="T41" fmla="*/ 310 h 638"/>
                    <a:gd name="T42" fmla="*/ 309 w 880"/>
                    <a:gd name="T43" fmla="*/ 310 h 638"/>
                    <a:gd name="T44" fmla="*/ 306 w 880"/>
                    <a:gd name="T45" fmla="*/ 302 h 638"/>
                    <a:gd name="T46" fmla="*/ 364 w 880"/>
                    <a:gd name="T47" fmla="*/ 246 h 638"/>
                    <a:gd name="T48" fmla="*/ 364 w 880"/>
                    <a:gd name="T49" fmla="*/ 240 h 638"/>
                    <a:gd name="T50" fmla="*/ 306 w 880"/>
                    <a:gd name="T51" fmla="*/ 184 h 638"/>
                    <a:gd name="T52" fmla="*/ 309 w 880"/>
                    <a:gd name="T53" fmla="*/ 177 h 638"/>
                    <a:gd name="T54" fmla="*/ 502 w 880"/>
                    <a:gd name="T55" fmla="*/ 177 h 638"/>
                    <a:gd name="T56" fmla="*/ 505 w 880"/>
                    <a:gd name="T57" fmla="*/ 178 h 638"/>
                    <a:gd name="T58" fmla="*/ 570 w 880"/>
                    <a:gd name="T59" fmla="*/ 240 h 638"/>
                    <a:gd name="T60" fmla="*/ 570 w 880"/>
                    <a:gd name="T61" fmla="*/ 246 h 638"/>
                    <a:gd name="T62" fmla="*/ 505 w 880"/>
                    <a:gd name="T63" fmla="*/ 308 h 638"/>
                    <a:gd name="T64" fmla="*/ 502 w 880"/>
                    <a:gd name="T65" fmla="*/ 310 h 638"/>
                    <a:gd name="T66" fmla="*/ 828 w 880"/>
                    <a:gd name="T67" fmla="*/ 246 h 638"/>
                    <a:gd name="T68" fmla="*/ 762 w 880"/>
                    <a:gd name="T69" fmla="*/ 308 h 638"/>
                    <a:gd name="T70" fmla="*/ 759 w 880"/>
                    <a:gd name="T71" fmla="*/ 310 h 638"/>
                    <a:gd name="T72" fmla="*/ 566 w 880"/>
                    <a:gd name="T73" fmla="*/ 310 h 638"/>
                    <a:gd name="T74" fmla="*/ 563 w 880"/>
                    <a:gd name="T75" fmla="*/ 302 h 638"/>
                    <a:gd name="T76" fmla="*/ 621 w 880"/>
                    <a:gd name="T77" fmla="*/ 246 h 638"/>
                    <a:gd name="T78" fmla="*/ 621 w 880"/>
                    <a:gd name="T79" fmla="*/ 240 h 638"/>
                    <a:gd name="T80" fmla="*/ 563 w 880"/>
                    <a:gd name="T81" fmla="*/ 184 h 638"/>
                    <a:gd name="T82" fmla="*/ 566 w 880"/>
                    <a:gd name="T83" fmla="*/ 177 h 638"/>
                    <a:gd name="T84" fmla="*/ 759 w 880"/>
                    <a:gd name="T85" fmla="*/ 177 h 638"/>
                    <a:gd name="T86" fmla="*/ 762 w 880"/>
                    <a:gd name="T87" fmla="*/ 178 h 638"/>
                    <a:gd name="T88" fmla="*/ 828 w 880"/>
                    <a:gd name="T89" fmla="*/ 240 h 638"/>
                    <a:gd name="T90" fmla="*/ 828 w 880"/>
                    <a:gd name="T91" fmla="*/ 246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0" h="638">
                      <a:moveTo>
                        <a:pt x="858" y="0"/>
                      </a:moveTo>
                      <a:cubicBezTo>
                        <a:pt x="22" y="0"/>
                        <a:pt x="22" y="0"/>
                        <a:pt x="22" y="0"/>
                      </a:cubicBezTo>
                      <a:cubicBezTo>
                        <a:pt x="10" y="0"/>
                        <a:pt x="0" y="10"/>
                        <a:pt x="0" y="22"/>
                      </a:cubicBezTo>
                      <a:cubicBezTo>
                        <a:pt x="0" y="616"/>
                        <a:pt x="0" y="616"/>
                        <a:pt x="0" y="616"/>
                      </a:cubicBezTo>
                      <a:cubicBezTo>
                        <a:pt x="0" y="628"/>
                        <a:pt x="10" y="638"/>
                        <a:pt x="22" y="638"/>
                      </a:cubicBezTo>
                      <a:cubicBezTo>
                        <a:pt x="858" y="638"/>
                        <a:pt x="858" y="638"/>
                        <a:pt x="858" y="638"/>
                      </a:cubicBezTo>
                      <a:cubicBezTo>
                        <a:pt x="870" y="638"/>
                        <a:pt x="880" y="628"/>
                        <a:pt x="880" y="616"/>
                      </a:cubicBezTo>
                      <a:cubicBezTo>
                        <a:pt x="880" y="22"/>
                        <a:pt x="880" y="22"/>
                        <a:pt x="880" y="22"/>
                      </a:cubicBezTo>
                      <a:cubicBezTo>
                        <a:pt x="880" y="10"/>
                        <a:pt x="870" y="0"/>
                        <a:pt x="858" y="0"/>
                      </a:cubicBezTo>
                      <a:close/>
                      <a:moveTo>
                        <a:pt x="241" y="310"/>
                      </a:moveTo>
                      <a:cubicBezTo>
                        <a:pt x="55" y="310"/>
                        <a:pt x="55" y="310"/>
                        <a:pt x="55" y="310"/>
                      </a:cubicBezTo>
                      <a:cubicBezTo>
                        <a:pt x="53" y="310"/>
                        <a:pt x="51" y="308"/>
                        <a:pt x="51" y="305"/>
                      </a:cubicBezTo>
                      <a:cubicBezTo>
                        <a:pt x="51" y="181"/>
                        <a:pt x="51" y="181"/>
                        <a:pt x="51" y="181"/>
                      </a:cubicBezTo>
                      <a:cubicBezTo>
                        <a:pt x="51" y="179"/>
                        <a:pt x="53" y="177"/>
                        <a:pt x="55" y="177"/>
                      </a:cubicBezTo>
                      <a:cubicBezTo>
                        <a:pt x="241" y="177"/>
                        <a:pt x="241" y="177"/>
                        <a:pt x="241" y="177"/>
                      </a:cubicBezTo>
                      <a:cubicBezTo>
                        <a:pt x="242" y="177"/>
                        <a:pt x="243" y="177"/>
                        <a:pt x="244" y="178"/>
                      </a:cubicBezTo>
                      <a:cubicBezTo>
                        <a:pt x="309" y="240"/>
                        <a:pt x="309" y="240"/>
                        <a:pt x="309" y="240"/>
                      </a:cubicBezTo>
                      <a:cubicBezTo>
                        <a:pt x="311" y="242"/>
                        <a:pt x="311" y="245"/>
                        <a:pt x="309" y="246"/>
                      </a:cubicBezTo>
                      <a:cubicBezTo>
                        <a:pt x="244" y="308"/>
                        <a:pt x="244" y="308"/>
                        <a:pt x="244" y="308"/>
                      </a:cubicBezTo>
                      <a:cubicBezTo>
                        <a:pt x="243" y="309"/>
                        <a:pt x="242" y="310"/>
                        <a:pt x="241" y="310"/>
                      </a:cubicBezTo>
                      <a:close/>
                      <a:moveTo>
                        <a:pt x="502" y="310"/>
                      </a:moveTo>
                      <a:cubicBezTo>
                        <a:pt x="309" y="310"/>
                        <a:pt x="309" y="310"/>
                        <a:pt x="309" y="310"/>
                      </a:cubicBezTo>
                      <a:cubicBezTo>
                        <a:pt x="305" y="310"/>
                        <a:pt x="303" y="305"/>
                        <a:pt x="306" y="302"/>
                      </a:cubicBezTo>
                      <a:cubicBezTo>
                        <a:pt x="364" y="246"/>
                        <a:pt x="364" y="246"/>
                        <a:pt x="364" y="246"/>
                      </a:cubicBezTo>
                      <a:cubicBezTo>
                        <a:pt x="366" y="245"/>
                        <a:pt x="366" y="242"/>
                        <a:pt x="364" y="240"/>
                      </a:cubicBezTo>
                      <a:cubicBezTo>
                        <a:pt x="306" y="184"/>
                        <a:pt x="306" y="184"/>
                        <a:pt x="306" y="184"/>
                      </a:cubicBezTo>
                      <a:cubicBezTo>
                        <a:pt x="303" y="182"/>
                        <a:pt x="305" y="177"/>
                        <a:pt x="309" y="177"/>
                      </a:cubicBezTo>
                      <a:cubicBezTo>
                        <a:pt x="502" y="177"/>
                        <a:pt x="502" y="177"/>
                        <a:pt x="502" y="177"/>
                      </a:cubicBezTo>
                      <a:cubicBezTo>
                        <a:pt x="503" y="177"/>
                        <a:pt x="504" y="177"/>
                        <a:pt x="505" y="178"/>
                      </a:cubicBezTo>
                      <a:cubicBezTo>
                        <a:pt x="570" y="240"/>
                        <a:pt x="570" y="240"/>
                        <a:pt x="570" y="240"/>
                      </a:cubicBezTo>
                      <a:cubicBezTo>
                        <a:pt x="572" y="242"/>
                        <a:pt x="572" y="245"/>
                        <a:pt x="570" y="246"/>
                      </a:cubicBezTo>
                      <a:cubicBezTo>
                        <a:pt x="505" y="308"/>
                        <a:pt x="505" y="308"/>
                        <a:pt x="505" y="308"/>
                      </a:cubicBezTo>
                      <a:cubicBezTo>
                        <a:pt x="504" y="309"/>
                        <a:pt x="503" y="310"/>
                        <a:pt x="502" y="310"/>
                      </a:cubicBezTo>
                      <a:close/>
                      <a:moveTo>
                        <a:pt x="828" y="246"/>
                      </a:moveTo>
                      <a:cubicBezTo>
                        <a:pt x="762" y="308"/>
                        <a:pt x="762" y="308"/>
                        <a:pt x="762" y="308"/>
                      </a:cubicBezTo>
                      <a:cubicBezTo>
                        <a:pt x="761" y="309"/>
                        <a:pt x="760" y="310"/>
                        <a:pt x="759" y="310"/>
                      </a:cubicBezTo>
                      <a:cubicBezTo>
                        <a:pt x="566" y="310"/>
                        <a:pt x="566" y="310"/>
                        <a:pt x="566" y="310"/>
                      </a:cubicBezTo>
                      <a:cubicBezTo>
                        <a:pt x="562" y="310"/>
                        <a:pt x="560" y="305"/>
                        <a:pt x="563" y="302"/>
                      </a:cubicBezTo>
                      <a:cubicBezTo>
                        <a:pt x="621" y="246"/>
                        <a:pt x="621" y="246"/>
                        <a:pt x="621" y="246"/>
                      </a:cubicBezTo>
                      <a:cubicBezTo>
                        <a:pt x="623" y="245"/>
                        <a:pt x="623" y="242"/>
                        <a:pt x="621" y="240"/>
                      </a:cubicBezTo>
                      <a:cubicBezTo>
                        <a:pt x="563" y="184"/>
                        <a:pt x="563" y="184"/>
                        <a:pt x="563" y="184"/>
                      </a:cubicBezTo>
                      <a:cubicBezTo>
                        <a:pt x="560" y="182"/>
                        <a:pt x="562" y="177"/>
                        <a:pt x="566" y="177"/>
                      </a:cubicBezTo>
                      <a:cubicBezTo>
                        <a:pt x="759" y="177"/>
                        <a:pt x="759" y="177"/>
                        <a:pt x="759" y="177"/>
                      </a:cubicBezTo>
                      <a:cubicBezTo>
                        <a:pt x="760" y="177"/>
                        <a:pt x="761" y="177"/>
                        <a:pt x="762" y="178"/>
                      </a:cubicBezTo>
                      <a:cubicBezTo>
                        <a:pt x="828" y="240"/>
                        <a:pt x="828" y="240"/>
                        <a:pt x="828" y="240"/>
                      </a:cubicBezTo>
                      <a:cubicBezTo>
                        <a:pt x="830" y="242"/>
                        <a:pt x="830" y="245"/>
                        <a:pt x="828" y="246"/>
                      </a:cubicBezTo>
                      <a:close/>
                    </a:path>
                  </a:pathLst>
                </a:custGeom>
                <a:solidFill>
                  <a:srgbClr val="00148C"/>
                </a:solidFill>
                <a:ln>
                  <a:noFill/>
                </a:ln>
              </p:spPr>
              <p:txBody>
                <a:bodyPr vert="horz" wrap="square" lIns="34290" tIns="17145" rIns="34290" bIns="17145" numCol="1" anchor="t" anchorCtr="0" compatLnSpc="1">
                  <a:prstTxWarp prst="textNoShape">
                    <a:avLst/>
                  </a:prstTxWarp>
                </a:bodyPr>
                <a:lstStyle/>
                <a:p>
                  <a:endParaRPr lang="en-US" sz="1013" dirty="0"/>
                </a:p>
              </p:txBody>
            </p:sp>
          </p:grpSp>
        </p:grpSp>
        <p:sp>
          <p:nvSpPr>
            <p:cNvPr id="128" name="TextBox 127">
              <a:extLst>
                <a:ext uri="{FF2B5EF4-FFF2-40B4-BE49-F238E27FC236}">
                  <a16:creationId xmlns:a16="http://schemas.microsoft.com/office/drawing/2014/main" id="{975973A2-E0DA-4A2A-82DD-3053CABDF70B}"/>
                </a:ext>
              </a:extLst>
            </p:cNvPr>
            <p:cNvSpPr txBox="1"/>
            <p:nvPr/>
          </p:nvSpPr>
          <p:spPr>
            <a:xfrm>
              <a:off x="7044800" y="1117394"/>
              <a:ext cx="1658462" cy="422405"/>
            </a:xfrm>
            <a:prstGeom prst="rect">
              <a:avLst/>
            </a:prstGeom>
            <a:noFill/>
          </p:spPr>
          <p:txBody>
            <a:bodyPr wrap="square" lIns="72000" tIns="72000" rIns="72000" bIns="72000" rtlCol="0" anchor="ctr" anchorCtr="0">
              <a:spAutoFit/>
            </a:bodyPr>
            <a:lstStyle/>
            <a:p>
              <a:r>
                <a:rPr lang="en-US" sz="600" b="1" dirty="0">
                  <a:solidFill>
                    <a:srgbClr val="000A46"/>
                  </a:solidFill>
                  <a:latin typeface="+mj-lt"/>
                  <a:ea typeface="Century Gothic" charset="0"/>
                  <a:cs typeface="Century Gothic" charset="0"/>
                </a:rPr>
                <a:t>Current state &amp; frictions</a:t>
              </a:r>
              <a:br>
                <a:rPr lang="en-US" sz="600" b="1" dirty="0">
                  <a:solidFill>
                    <a:srgbClr val="000A46"/>
                  </a:solidFill>
                  <a:latin typeface="+mj-lt"/>
                  <a:ea typeface="Century Gothic" charset="0"/>
                  <a:cs typeface="Century Gothic" charset="0"/>
                </a:rPr>
              </a:br>
              <a:r>
                <a:rPr lang="en-US" sz="600" dirty="0">
                  <a:latin typeface="+mj-lt"/>
                  <a:ea typeface="Century Gothic" charset="0"/>
                  <a:cs typeface="Century Gothic" charset="0"/>
                </a:rPr>
                <a:t>Including baseline costs, </a:t>
              </a:r>
              <a:br>
                <a:rPr lang="en-US" sz="600" dirty="0">
                  <a:latin typeface="+mj-lt"/>
                  <a:ea typeface="Century Gothic" charset="0"/>
                  <a:cs typeface="Century Gothic" charset="0"/>
                </a:rPr>
              </a:br>
              <a:r>
                <a:rPr lang="en-US" sz="600" dirty="0">
                  <a:latin typeface="+mj-lt"/>
                  <a:ea typeface="Century Gothic" charset="0"/>
                  <a:cs typeface="Century Gothic" charset="0"/>
                </a:rPr>
                <a:t>processes, user journeys</a:t>
              </a:r>
            </a:p>
          </p:txBody>
        </p:sp>
      </p:grpSp>
      <p:grpSp>
        <p:nvGrpSpPr>
          <p:cNvPr id="46" name="Group 45">
            <a:extLst>
              <a:ext uri="{FF2B5EF4-FFF2-40B4-BE49-F238E27FC236}">
                <a16:creationId xmlns:a16="http://schemas.microsoft.com/office/drawing/2014/main" id="{EAE0D6F9-35B5-4A84-96A1-5E8C19842BB6}"/>
              </a:ext>
            </a:extLst>
          </p:cNvPr>
          <p:cNvGrpSpPr/>
          <p:nvPr/>
        </p:nvGrpSpPr>
        <p:grpSpPr>
          <a:xfrm>
            <a:off x="6673589" y="1776168"/>
            <a:ext cx="2029673" cy="422405"/>
            <a:chOff x="6673589" y="2118638"/>
            <a:chExt cx="2029673" cy="422405"/>
          </a:xfrm>
        </p:grpSpPr>
        <p:grpSp>
          <p:nvGrpSpPr>
            <p:cNvPr id="28" name="Group 27">
              <a:extLst>
                <a:ext uri="{FF2B5EF4-FFF2-40B4-BE49-F238E27FC236}">
                  <a16:creationId xmlns:a16="http://schemas.microsoft.com/office/drawing/2014/main" id="{52E5CDBB-4E9E-457F-9C8A-5B387DA6F4D2}"/>
                </a:ext>
              </a:extLst>
            </p:cNvPr>
            <p:cNvGrpSpPr/>
            <p:nvPr/>
          </p:nvGrpSpPr>
          <p:grpSpPr>
            <a:xfrm>
              <a:off x="6673589" y="2161091"/>
              <a:ext cx="328683" cy="328683"/>
              <a:chOff x="6664329" y="2161091"/>
              <a:chExt cx="328683" cy="328683"/>
            </a:xfrm>
          </p:grpSpPr>
          <p:sp>
            <p:nvSpPr>
              <p:cNvPr id="94" name="Oval 93">
                <a:extLst>
                  <a:ext uri="{FF2B5EF4-FFF2-40B4-BE49-F238E27FC236}">
                    <a16:creationId xmlns:a16="http://schemas.microsoft.com/office/drawing/2014/main" id="{11FE43E7-AB88-4DC8-AE87-DC10589602BA}"/>
                  </a:ext>
                </a:extLst>
              </p:cNvPr>
              <p:cNvSpPr>
                <a:spLocks/>
              </p:cNvSpPr>
              <p:nvPr/>
            </p:nvSpPr>
            <p:spPr>
              <a:xfrm>
                <a:off x="6664329" y="2161091"/>
                <a:ext cx="328683" cy="328683"/>
              </a:xfrm>
              <a:prstGeom prst="ellipse">
                <a:avLst/>
              </a:prstGeom>
              <a:noFill/>
              <a:ln w="6350" cap="flat" cmpd="sng" algn="ctr">
                <a:solidFill>
                  <a:srgbClr val="13234D"/>
                </a:solidFill>
                <a:prstDash val="solid"/>
                <a:round/>
                <a:headEnd type="none" w="med" len="med"/>
                <a:tailEnd type="none" w="med" len="med"/>
              </a:ln>
              <a:extLst>
                <a:ext uri="{909E8E84-426E-40DD-AFC4-6F175D3DCCD1}">
                  <a14:hiddenFill xmlns:a14="http://schemas.microsoft.com/office/drawing/2010/main">
                    <a:solidFill>
                      <a:srgbClr val="C9E7CA"/>
                    </a:solidFill>
                  </a14:hiddenFill>
                </a:ext>
              </a:extLst>
            </p:spPr>
            <p:txBody>
              <a:bodyPr lIns="45712" tIns="22850" rIns="45712" bIns="22850" anchor="ctr" anchorCtr="0">
                <a:noAutofit/>
              </a:bodyPr>
              <a:lstStyle/>
              <a:p>
                <a:pPr algn="ctr"/>
                <a:endParaRPr lang="en-US" sz="1800" dirty="0">
                  <a:latin typeface="Calibri"/>
                  <a:ea typeface="Calibri"/>
                  <a:cs typeface="Calibri"/>
                </a:endParaRPr>
              </a:p>
            </p:txBody>
          </p:sp>
          <p:grpSp>
            <p:nvGrpSpPr>
              <p:cNvPr id="123" name="Group 122">
                <a:extLst>
                  <a:ext uri="{FF2B5EF4-FFF2-40B4-BE49-F238E27FC236}">
                    <a16:creationId xmlns:a16="http://schemas.microsoft.com/office/drawing/2014/main" id="{1FD17DE5-8229-4F51-9702-94AEF8B618AE}"/>
                  </a:ext>
                </a:extLst>
              </p:cNvPr>
              <p:cNvGrpSpPr>
                <a:grpSpLocks noChangeAspect="1"/>
              </p:cNvGrpSpPr>
              <p:nvPr/>
            </p:nvGrpSpPr>
            <p:grpSpPr>
              <a:xfrm>
                <a:off x="6720636" y="2217502"/>
                <a:ext cx="216068" cy="215860"/>
                <a:chOff x="6464300" y="2606675"/>
                <a:chExt cx="1646238" cy="1644650"/>
              </a:xfrm>
            </p:grpSpPr>
            <p:sp>
              <p:nvSpPr>
                <p:cNvPr id="124" name="AutoShape 3">
                  <a:extLst>
                    <a:ext uri="{FF2B5EF4-FFF2-40B4-BE49-F238E27FC236}">
                      <a16:creationId xmlns:a16="http://schemas.microsoft.com/office/drawing/2014/main" id="{F2BD06F8-3CB1-4F22-8115-E61DA39CFB81}"/>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001" tIns="6001" rIns="12001" bIns="6001" numCol="1" anchor="t" anchorCtr="0" compatLnSpc="1">
                  <a:prstTxWarp prst="textNoShape">
                    <a:avLst/>
                  </a:prstTxWarp>
                </a:bodyPr>
                <a:lstStyle/>
                <a:p>
                  <a:endParaRPr lang="en-US" sz="1013" dirty="0"/>
                </a:p>
              </p:txBody>
            </p:sp>
            <p:grpSp>
              <p:nvGrpSpPr>
                <p:cNvPr id="125" name="Group 124">
                  <a:extLst>
                    <a:ext uri="{FF2B5EF4-FFF2-40B4-BE49-F238E27FC236}">
                      <a16:creationId xmlns:a16="http://schemas.microsoft.com/office/drawing/2014/main" id="{796D22D3-66C2-428A-9008-BE6771680BCF}"/>
                    </a:ext>
                  </a:extLst>
                </p:cNvPr>
                <p:cNvGrpSpPr/>
                <p:nvPr/>
              </p:nvGrpSpPr>
              <p:grpSpPr>
                <a:xfrm>
                  <a:off x="6530975" y="2882900"/>
                  <a:ext cx="1510829" cy="1260002"/>
                  <a:chOff x="6530975" y="2882900"/>
                  <a:chExt cx="1510829" cy="1260002"/>
                </a:xfrm>
              </p:grpSpPr>
              <p:sp>
                <p:nvSpPr>
                  <p:cNvPr id="126" name="Freeform 11">
                    <a:extLst>
                      <a:ext uri="{FF2B5EF4-FFF2-40B4-BE49-F238E27FC236}">
                        <a16:creationId xmlns:a16="http://schemas.microsoft.com/office/drawing/2014/main" id="{D4850D59-6A7F-4A56-8F0D-7DCB4637D42B}"/>
                      </a:ext>
                    </a:extLst>
                  </p:cNvPr>
                  <p:cNvSpPr>
                    <a:spLocks/>
                  </p:cNvSpPr>
                  <p:nvPr/>
                </p:nvSpPr>
                <p:spPr bwMode="auto">
                  <a:xfrm>
                    <a:off x="6530975" y="2882900"/>
                    <a:ext cx="1409229" cy="1071563"/>
                  </a:xfrm>
                  <a:custGeom>
                    <a:avLst/>
                    <a:gdLst>
                      <a:gd name="connsiteX0" fmla="*/ 679301 w 1409229"/>
                      <a:gd name="connsiteY0" fmla="*/ 312738 h 1071563"/>
                      <a:gd name="connsiteX1" fmla="*/ 697145 w 1409229"/>
                      <a:gd name="connsiteY1" fmla="*/ 314880 h 1071563"/>
                      <a:gd name="connsiteX2" fmla="*/ 725695 w 1409229"/>
                      <a:gd name="connsiteY2" fmla="*/ 327729 h 1071563"/>
                      <a:gd name="connsiteX3" fmla="*/ 747108 w 1409229"/>
                      <a:gd name="connsiteY3" fmla="*/ 350572 h 1071563"/>
                      <a:gd name="connsiteX4" fmla="*/ 810631 w 1409229"/>
                      <a:gd name="connsiteY4" fmla="*/ 453367 h 1071563"/>
                      <a:gd name="connsiteX5" fmla="*/ 816341 w 1409229"/>
                      <a:gd name="connsiteY5" fmla="*/ 461933 h 1071563"/>
                      <a:gd name="connsiteX6" fmla="*/ 829903 w 1409229"/>
                      <a:gd name="connsiteY6" fmla="*/ 484063 h 1071563"/>
                      <a:gd name="connsiteX7" fmla="*/ 838468 w 1409229"/>
                      <a:gd name="connsiteY7" fmla="*/ 498340 h 1071563"/>
                      <a:gd name="connsiteX8" fmla="*/ 843464 w 1409229"/>
                      <a:gd name="connsiteY8" fmla="*/ 506906 h 1071563"/>
                      <a:gd name="connsiteX9" fmla="*/ 911270 w 1409229"/>
                      <a:gd name="connsiteY9" fmla="*/ 464075 h 1071563"/>
                      <a:gd name="connsiteX10" fmla="*/ 926259 w 1409229"/>
                      <a:gd name="connsiteY10" fmla="*/ 454795 h 1071563"/>
                      <a:gd name="connsiteX11" fmla="*/ 941961 w 1409229"/>
                      <a:gd name="connsiteY11" fmla="*/ 449798 h 1071563"/>
                      <a:gd name="connsiteX12" fmla="*/ 967656 w 1409229"/>
                      <a:gd name="connsiteY12" fmla="*/ 464075 h 1071563"/>
                      <a:gd name="connsiteX13" fmla="*/ 971939 w 1409229"/>
                      <a:gd name="connsiteY13" fmla="*/ 470499 h 1071563"/>
                      <a:gd name="connsiteX14" fmla="*/ 1054734 w 1409229"/>
                      <a:gd name="connsiteY14" fmla="*/ 419102 h 1071563"/>
                      <a:gd name="connsiteX15" fmla="*/ 1070436 w 1409229"/>
                      <a:gd name="connsiteY15" fmla="*/ 414819 h 1071563"/>
                      <a:gd name="connsiteX16" fmla="*/ 1096131 w 1409229"/>
                      <a:gd name="connsiteY16" fmla="*/ 429096 h 1071563"/>
                      <a:gd name="connsiteX17" fmla="*/ 1098986 w 1409229"/>
                      <a:gd name="connsiteY17" fmla="*/ 433379 h 1071563"/>
                      <a:gd name="connsiteX18" fmla="*/ 1137528 w 1409229"/>
                      <a:gd name="connsiteY18" fmla="*/ 409822 h 1071563"/>
                      <a:gd name="connsiteX19" fmla="*/ 1168933 w 1409229"/>
                      <a:gd name="connsiteY19" fmla="*/ 390548 h 1071563"/>
                      <a:gd name="connsiteX20" fmla="*/ 1181781 w 1409229"/>
                      <a:gd name="connsiteY20" fmla="*/ 381982 h 1071563"/>
                      <a:gd name="connsiteX21" fmla="*/ 1197483 w 1409229"/>
                      <a:gd name="connsiteY21" fmla="*/ 377699 h 1071563"/>
                      <a:gd name="connsiteX22" fmla="*/ 1200338 w 1409229"/>
                      <a:gd name="connsiteY22" fmla="*/ 378413 h 1071563"/>
                      <a:gd name="connsiteX23" fmla="*/ 1223178 w 1409229"/>
                      <a:gd name="connsiteY23" fmla="*/ 391976 h 1071563"/>
                      <a:gd name="connsiteX24" fmla="*/ 1229602 w 1409229"/>
                      <a:gd name="connsiteY24" fmla="*/ 401970 h 1071563"/>
                      <a:gd name="connsiteX25" fmla="*/ 1245305 w 1409229"/>
                      <a:gd name="connsiteY25" fmla="*/ 426954 h 1071563"/>
                      <a:gd name="connsiteX26" fmla="*/ 1259580 w 1409229"/>
                      <a:gd name="connsiteY26" fmla="*/ 450512 h 1071563"/>
                      <a:gd name="connsiteX27" fmla="*/ 1261007 w 1409229"/>
                      <a:gd name="connsiteY27" fmla="*/ 452653 h 1071563"/>
                      <a:gd name="connsiteX28" fmla="*/ 1293840 w 1409229"/>
                      <a:gd name="connsiteY28" fmla="*/ 506192 h 1071563"/>
                      <a:gd name="connsiteX29" fmla="*/ 1367356 w 1409229"/>
                      <a:gd name="connsiteY29" fmla="*/ 624692 h 1071563"/>
                      <a:gd name="connsiteX30" fmla="*/ 1407326 w 1409229"/>
                      <a:gd name="connsiteY30" fmla="*/ 809579 h 1071563"/>
                      <a:gd name="connsiteX31" fmla="*/ 1396619 w 1409229"/>
                      <a:gd name="connsiteY31" fmla="*/ 805296 h 1071563"/>
                      <a:gd name="connsiteX32" fmla="*/ 1385913 w 1409229"/>
                      <a:gd name="connsiteY32" fmla="*/ 803869 h 1071563"/>
                      <a:gd name="connsiteX33" fmla="*/ 1378776 w 1409229"/>
                      <a:gd name="connsiteY33" fmla="*/ 804582 h 1071563"/>
                      <a:gd name="connsiteX34" fmla="*/ 1377348 w 1409229"/>
                      <a:gd name="connsiteY34" fmla="*/ 804582 h 1071563"/>
                      <a:gd name="connsiteX35" fmla="*/ 1375921 w 1409229"/>
                      <a:gd name="connsiteY35" fmla="*/ 805296 h 1071563"/>
                      <a:gd name="connsiteX36" fmla="*/ 1340947 w 1409229"/>
                      <a:gd name="connsiteY36" fmla="*/ 641110 h 1071563"/>
                      <a:gd name="connsiteX37" fmla="*/ 1293840 w 1409229"/>
                      <a:gd name="connsiteY37" fmla="*/ 565442 h 1071563"/>
                      <a:gd name="connsiteX38" fmla="*/ 1261007 w 1409229"/>
                      <a:gd name="connsiteY38" fmla="*/ 512617 h 1071563"/>
                      <a:gd name="connsiteX39" fmla="*/ 1259580 w 1409229"/>
                      <a:gd name="connsiteY39" fmla="*/ 510475 h 1071563"/>
                      <a:gd name="connsiteX40" fmla="*/ 1245305 w 1409229"/>
                      <a:gd name="connsiteY40" fmla="*/ 486918 h 1071563"/>
                      <a:gd name="connsiteX41" fmla="*/ 1229602 w 1409229"/>
                      <a:gd name="connsiteY41" fmla="*/ 461219 h 1071563"/>
                      <a:gd name="connsiteX42" fmla="*/ 1200338 w 1409229"/>
                      <a:gd name="connsiteY42" fmla="*/ 414819 h 1071563"/>
                      <a:gd name="connsiteX43" fmla="*/ 1196770 w 1409229"/>
                      <a:gd name="connsiteY43" fmla="*/ 409108 h 1071563"/>
                      <a:gd name="connsiteX44" fmla="*/ 1168933 w 1409229"/>
                      <a:gd name="connsiteY44" fmla="*/ 426954 h 1071563"/>
                      <a:gd name="connsiteX45" fmla="*/ 1137528 w 1409229"/>
                      <a:gd name="connsiteY45" fmla="*/ 446942 h 1071563"/>
                      <a:gd name="connsiteX46" fmla="*/ 1115402 w 1409229"/>
                      <a:gd name="connsiteY46" fmla="*/ 460506 h 1071563"/>
                      <a:gd name="connsiteX47" fmla="*/ 1123254 w 1409229"/>
                      <a:gd name="connsiteY47" fmla="*/ 472641 h 1071563"/>
                      <a:gd name="connsiteX48" fmla="*/ 1137528 w 1409229"/>
                      <a:gd name="connsiteY48" fmla="*/ 495484 h 1071563"/>
                      <a:gd name="connsiteX49" fmla="*/ 1159655 w 1409229"/>
                      <a:gd name="connsiteY49" fmla="*/ 531891 h 1071563"/>
                      <a:gd name="connsiteX50" fmla="*/ 1154658 w 1409229"/>
                      <a:gd name="connsiteY50" fmla="*/ 554020 h 1071563"/>
                      <a:gd name="connsiteX51" fmla="*/ 1153231 w 1409229"/>
                      <a:gd name="connsiteY51" fmla="*/ 554734 h 1071563"/>
                      <a:gd name="connsiteX52" fmla="*/ 1152517 w 1409229"/>
                      <a:gd name="connsiteY52" fmla="*/ 554734 h 1071563"/>
                      <a:gd name="connsiteX53" fmla="*/ 1151090 w 1409229"/>
                      <a:gd name="connsiteY53" fmla="*/ 555448 h 1071563"/>
                      <a:gd name="connsiteX54" fmla="*/ 1150376 w 1409229"/>
                      <a:gd name="connsiteY54" fmla="*/ 555448 h 1071563"/>
                      <a:gd name="connsiteX55" fmla="*/ 1147521 w 1409229"/>
                      <a:gd name="connsiteY55" fmla="*/ 556162 h 1071563"/>
                      <a:gd name="connsiteX56" fmla="*/ 1146807 w 1409229"/>
                      <a:gd name="connsiteY56" fmla="*/ 556162 h 1071563"/>
                      <a:gd name="connsiteX57" fmla="*/ 1146093 w 1409229"/>
                      <a:gd name="connsiteY57" fmla="*/ 556162 h 1071563"/>
                      <a:gd name="connsiteX58" fmla="*/ 1145380 w 1409229"/>
                      <a:gd name="connsiteY58" fmla="*/ 556162 h 1071563"/>
                      <a:gd name="connsiteX59" fmla="*/ 1143952 w 1409229"/>
                      <a:gd name="connsiteY59" fmla="*/ 556162 h 1071563"/>
                      <a:gd name="connsiteX60" fmla="*/ 1142525 w 1409229"/>
                      <a:gd name="connsiteY60" fmla="*/ 555448 h 1071563"/>
                      <a:gd name="connsiteX61" fmla="*/ 1140383 w 1409229"/>
                      <a:gd name="connsiteY61" fmla="*/ 554734 h 1071563"/>
                      <a:gd name="connsiteX62" fmla="*/ 1139670 w 1409229"/>
                      <a:gd name="connsiteY62" fmla="*/ 554734 h 1071563"/>
                      <a:gd name="connsiteX63" fmla="*/ 1138242 w 1409229"/>
                      <a:gd name="connsiteY63" fmla="*/ 554020 h 1071563"/>
                      <a:gd name="connsiteX64" fmla="*/ 1137528 w 1409229"/>
                      <a:gd name="connsiteY64" fmla="*/ 553306 h 1071563"/>
                      <a:gd name="connsiteX65" fmla="*/ 1136815 w 1409229"/>
                      <a:gd name="connsiteY65" fmla="*/ 552593 h 1071563"/>
                      <a:gd name="connsiteX66" fmla="*/ 1135387 w 1409229"/>
                      <a:gd name="connsiteY66" fmla="*/ 551879 h 1071563"/>
                      <a:gd name="connsiteX67" fmla="*/ 1134673 w 1409229"/>
                      <a:gd name="connsiteY67" fmla="*/ 550451 h 1071563"/>
                      <a:gd name="connsiteX68" fmla="*/ 1133960 w 1409229"/>
                      <a:gd name="connsiteY68" fmla="*/ 549737 h 1071563"/>
                      <a:gd name="connsiteX69" fmla="*/ 1133246 w 1409229"/>
                      <a:gd name="connsiteY69" fmla="*/ 549023 h 1071563"/>
                      <a:gd name="connsiteX70" fmla="*/ 1080429 w 1409229"/>
                      <a:gd name="connsiteY70" fmla="*/ 463361 h 1071563"/>
                      <a:gd name="connsiteX71" fmla="*/ 1069722 w 1409229"/>
                      <a:gd name="connsiteY71" fmla="*/ 446229 h 1071563"/>
                      <a:gd name="connsiteX72" fmla="*/ 988355 w 1409229"/>
                      <a:gd name="connsiteY72" fmla="*/ 497626 h 1071563"/>
                      <a:gd name="connsiteX73" fmla="*/ 1042600 w 1409229"/>
                      <a:gd name="connsiteY73" fmla="*/ 584716 h 1071563"/>
                      <a:gd name="connsiteX74" fmla="*/ 1037604 w 1409229"/>
                      <a:gd name="connsiteY74" fmla="*/ 606131 h 1071563"/>
                      <a:gd name="connsiteX75" fmla="*/ 1029039 w 1409229"/>
                      <a:gd name="connsiteY75" fmla="*/ 608987 h 1071563"/>
                      <a:gd name="connsiteX76" fmla="*/ 1015477 w 1409229"/>
                      <a:gd name="connsiteY76" fmla="*/ 601134 h 1071563"/>
                      <a:gd name="connsiteX77" fmla="*/ 981931 w 1409229"/>
                      <a:gd name="connsiteY77" fmla="*/ 547596 h 1071563"/>
                      <a:gd name="connsiteX78" fmla="*/ 941961 w 1409229"/>
                      <a:gd name="connsiteY78" fmla="*/ 481921 h 1071563"/>
                      <a:gd name="connsiteX79" fmla="*/ 860594 w 1409229"/>
                      <a:gd name="connsiteY79" fmla="*/ 533318 h 1071563"/>
                      <a:gd name="connsiteX80" fmla="*/ 924117 w 1409229"/>
                      <a:gd name="connsiteY80" fmla="*/ 636113 h 1071563"/>
                      <a:gd name="connsiteX81" fmla="*/ 927686 w 1409229"/>
                      <a:gd name="connsiteY81" fmla="*/ 642538 h 1071563"/>
                      <a:gd name="connsiteX82" fmla="*/ 922690 w 1409229"/>
                      <a:gd name="connsiteY82" fmla="*/ 663953 h 1071563"/>
                      <a:gd name="connsiteX83" fmla="*/ 914839 w 1409229"/>
                      <a:gd name="connsiteY83" fmla="*/ 666095 h 1071563"/>
                      <a:gd name="connsiteX84" fmla="*/ 901277 w 1409229"/>
                      <a:gd name="connsiteY84" fmla="*/ 658957 h 1071563"/>
                      <a:gd name="connsiteX85" fmla="*/ 825620 w 1409229"/>
                      <a:gd name="connsiteY85" fmla="*/ 536888 h 1071563"/>
                      <a:gd name="connsiteX86" fmla="*/ 812773 w 1409229"/>
                      <a:gd name="connsiteY86" fmla="*/ 516186 h 1071563"/>
                      <a:gd name="connsiteX87" fmla="*/ 795643 w 1409229"/>
                      <a:gd name="connsiteY87" fmla="*/ 488346 h 1071563"/>
                      <a:gd name="connsiteX88" fmla="*/ 793501 w 1409229"/>
                      <a:gd name="connsiteY88" fmla="*/ 485490 h 1071563"/>
                      <a:gd name="connsiteX89" fmla="*/ 719985 w 1409229"/>
                      <a:gd name="connsiteY89" fmla="*/ 366991 h 1071563"/>
                      <a:gd name="connsiteX90" fmla="*/ 690008 w 1409229"/>
                      <a:gd name="connsiteY90" fmla="*/ 345575 h 1071563"/>
                      <a:gd name="connsiteX91" fmla="*/ 682156 w 1409229"/>
                      <a:gd name="connsiteY91" fmla="*/ 344148 h 1071563"/>
                      <a:gd name="connsiteX92" fmla="*/ 680729 w 1409229"/>
                      <a:gd name="connsiteY92" fmla="*/ 344148 h 1071563"/>
                      <a:gd name="connsiteX93" fmla="*/ 679301 w 1409229"/>
                      <a:gd name="connsiteY93" fmla="*/ 344148 h 1071563"/>
                      <a:gd name="connsiteX94" fmla="*/ 654320 w 1409229"/>
                      <a:gd name="connsiteY94" fmla="*/ 351286 h 1071563"/>
                      <a:gd name="connsiteX95" fmla="*/ 632908 w 1409229"/>
                      <a:gd name="connsiteY95" fmla="*/ 381268 h 1071563"/>
                      <a:gd name="connsiteX96" fmla="*/ 638618 w 1409229"/>
                      <a:gd name="connsiteY96" fmla="*/ 417674 h 1071563"/>
                      <a:gd name="connsiteX97" fmla="*/ 712848 w 1409229"/>
                      <a:gd name="connsiteY97" fmla="*/ 537602 h 1071563"/>
                      <a:gd name="connsiteX98" fmla="*/ 714275 w 1409229"/>
                      <a:gd name="connsiteY98" fmla="*/ 540457 h 1071563"/>
                      <a:gd name="connsiteX99" fmla="*/ 731405 w 1409229"/>
                      <a:gd name="connsiteY99" fmla="*/ 567583 h 1071563"/>
                      <a:gd name="connsiteX100" fmla="*/ 870586 w 1409229"/>
                      <a:gd name="connsiteY100" fmla="*/ 791733 h 1071563"/>
                      <a:gd name="connsiteX101" fmla="*/ 871300 w 1409229"/>
                      <a:gd name="connsiteY101" fmla="*/ 793161 h 1071563"/>
                      <a:gd name="connsiteX102" fmla="*/ 880579 w 1409229"/>
                      <a:gd name="connsiteY102" fmla="*/ 807438 h 1071563"/>
                      <a:gd name="connsiteX103" fmla="*/ 887002 w 1409229"/>
                      <a:gd name="connsiteY103" fmla="*/ 818146 h 1071563"/>
                      <a:gd name="connsiteX104" fmla="*/ 888430 w 1409229"/>
                      <a:gd name="connsiteY104" fmla="*/ 821715 h 1071563"/>
                      <a:gd name="connsiteX105" fmla="*/ 889144 w 1409229"/>
                      <a:gd name="connsiteY105" fmla="*/ 823143 h 1071563"/>
                      <a:gd name="connsiteX106" fmla="*/ 889144 w 1409229"/>
                      <a:gd name="connsiteY106" fmla="*/ 824570 h 1071563"/>
                      <a:gd name="connsiteX107" fmla="*/ 885575 w 1409229"/>
                      <a:gd name="connsiteY107" fmla="*/ 836706 h 1071563"/>
                      <a:gd name="connsiteX108" fmla="*/ 884861 w 1409229"/>
                      <a:gd name="connsiteY108" fmla="*/ 838133 h 1071563"/>
                      <a:gd name="connsiteX109" fmla="*/ 883434 w 1409229"/>
                      <a:gd name="connsiteY109" fmla="*/ 839561 h 1071563"/>
                      <a:gd name="connsiteX110" fmla="*/ 874155 w 1409229"/>
                      <a:gd name="connsiteY110" fmla="*/ 842417 h 1071563"/>
                      <a:gd name="connsiteX111" fmla="*/ 869159 w 1409229"/>
                      <a:gd name="connsiteY111" fmla="*/ 841703 h 1071563"/>
                      <a:gd name="connsiteX112" fmla="*/ 867731 w 1409229"/>
                      <a:gd name="connsiteY112" fmla="*/ 840989 h 1071563"/>
                      <a:gd name="connsiteX113" fmla="*/ 828475 w 1409229"/>
                      <a:gd name="connsiteY113" fmla="*/ 824570 h 1071563"/>
                      <a:gd name="connsiteX114" fmla="*/ 825620 w 1409229"/>
                      <a:gd name="connsiteY114" fmla="*/ 823143 h 1071563"/>
                      <a:gd name="connsiteX115" fmla="*/ 822051 w 1409229"/>
                      <a:gd name="connsiteY115" fmla="*/ 821715 h 1071563"/>
                      <a:gd name="connsiteX116" fmla="*/ 788505 w 1409229"/>
                      <a:gd name="connsiteY116" fmla="*/ 807438 h 1071563"/>
                      <a:gd name="connsiteX117" fmla="*/ 767806 w 1409229"/>
                      <a:gd name="connsiteY117" fmla="*/ 798872 h 1071563"/>
                      <a:gd name="connsiteX118" fmla="*/ 754245 w 1409229"/>
                      <a:gd name="connsiteY118" fmla="*/ 793161 h 1071563"/>
                      <a:gd name="connsiteX119" fmla="*/ 751390 w 1409229"/>
                      <a:gd name="connsiteY119" fmla="*/ 791733 h 1071563"/>
                      <a:gd name="connsiteX120" fmla="*/ 749963 w 1409229"/>
                      <a:gd name="connsiteY120" fmla="*/ 791019 h 1071563"/>
                      <a:gd name="connsiteX121" fmla="*/ 731405 w 1409229"/>
                      <a:gd name="connsiteY121" fmla="*/ 787450 h 1071563"/>
                      <a:gd name="connsiteX122" fmla="*/ 717844 w 1409229"/>
                      <a:gd name="connsiteY122" fmla="*/ 789591 h 1071563"/>
                      <a:gd name="connsiteX123" fmla="*/ 712134 w 1409229"/>
                      <a:gd name="connsiteY123" fmla="*/ 791733 h 1071563"/>
                      <a:gd name="connsiteX124" fmla="*/ 709279 w 1409229"/>
                      <a:gd name="connsiteY124" fmla="*/ 793161 h 1071563"/>
                      <a:gd name="connsiteX125" fmla="*/ 692863 w 1409229"/>
                      <a:gd name="connsiteY125" fmla="*/ 807438 h 1071563"/>
                      <a:gd name="connsiteX126" fmla="*/ 690008 w 1409229"/>
                      <a:gd name="connsiteY126" fmla="*/ 813149 h 1071563"/>
                      <a:gd name="connsiteX127" fmla="*/ 686439 w 1409229"/>
                      <a:gd name="connsiteY127" fmla="*/ 821715 h 1071563"/>
                      <a:gd name="connsiteX128" fmla="*/ 685725 w 1409229"/>
                      <a:gd name="connsiteY128" fmla="*/ 823143 h 1071563"/>
                      <a:gd name="connsiteX129" fmla="*/ 685011 w 1409229"/>
                      <a:gd name="connsiteY129" fmla="*/ 824570 h 1071563"/>
                      <a:gd name="connsiteX130" fmla="*/ 690008 w 1409229"/>
                      <a:gd name="connsiteY130" fmla="*/ 855980 h 1071563"/>
                      <a:gd name="connsiteX131" fmla="*/ 708565 w 1409229"/>
                      <a:gd name="connsiteY131" fmla="*/ 875254 h 1071563"/>
                      <a:gd name="connsiteX132" fmla="*/ 998347 w 1409229"/>
                      <a:gd name="connsiteY132" fmla="*/ 1040868 h 1071563"/>
                      <a:gd name="connsiteX133" fmla="*/ 996920 w 1409229"/>
                      <a:gd name="connsiteY133" fmla="*/ 1041581 h 1071563"/>
                      <a:gd name="connsiteX134" fmla="*/ 996206 w 1409229"/>
                      <a:gd name="connsiteY134" fmla="*/ 1043009 h 1071563"/>
                      <a:gd name="connsiteX135" fmla="*/ 988355 w 1409229"/>
                      <a:gd name="connsiteY135" fmla="*/ 1067280 h 1071563"/>
                      <a:gd name="connsiteX136" fmla="*/ 988355 w 1409229"/>
                      <a:gd name="connsiteY136" fmla="*/ 1071563 h 1071563"/>
                      <a:gd name="connsiteX137" fmla="*/ 692863 w 1409229"/>
                      <a:gd name="connsiteY137" fmla="*/ 902380 h 1071563"/>
                      <a:gd name="connsiteX138" fmla="*/ 656461 w 1409229"/>
                      <a:gd name="connsiteY138" fmla="*/ 855980 h 1071563"/>
                      <a:gd name="connsiteX139" fmla="*/ 653606 w 1409229"/>
                      <a:gd name="connsiteY139" fmla="*/ 824570 h 1071563"/>
                      <a:gd name="connsiteX140" fmla="*/ 654320 w 1409229"/>
                      <a:gd name="connsiteY140" fmla="*/ 823143 h 1071563"/>
                      <a:gd name="connsiteX141" fmla="*/ 654320 w 1409229"/>
                      <a:gd name="connsiteY141" fmla="*/ 821715 h 1071563"/>
                      <a:gd name="connsiteX142" fmla="*/ 657889 w 1409229"/>
                      <a:gd name="connsiteY142" fmla="*/ 807438 h 1071563"/>
                      <a:gd name="connsiteX143" fmla="*/ 661458 w 1409229"/>
                      <a:gd name="connsiteY143" fmla="*/ 798872 h 1071563"/>
                      <a:gd name="connsiteX144" fmla="*/ 665026 w 1409229"/>
                      <a:gd name="connsiteY144" fmla="*/ 793161 h 1071563"/>
                      <a:gd name="connsiteX145" fmla="*/ 665740 w 1409229"/>
                      <a:gd name="connsiteY145" fmla="*/ 791733 h 1071563"/>
                      <a:gd name="connsiteX146" fmla="*/ 673591 w 1409229"/>
                      <a:gd name="connsiteY146" fmla="*/ 781025 h 1071563"/>
                      <a:gd name="connsiteX147" fmla="*/ 732119 w 1409229"/>
                      <a:gd name="connsiteY147" fmla="*/ 756040 h 1071563"/>
                      <a:gd name="connsiteX148" fmla="*/ 762096 w 1409229"/>
                      <a:gd name="connsiteY148" fmla="*/ 762465 h 1071563"/>
                      <a:gd name="connsiteX149" fmla="*/ 832044 w 1409229"/>
                      <a:gd name="connsiteY149" fmla="*/ 791733 h 1071563"/>
                      <a:gd name="connsiteX150" fmla="*/ 834185 w 1409229"/>
                      <a:gd name="connsiteY150" fmla="*/ 793161 h 1071563"/>
                      <a:gd name="connsiteX151" fmla="*/ 833471 w 1409229"/>
                      <a:gd name="connsiteY151" fmla="*/ 791733 h 1071563"/>
                      <a:gd name="connsiteX152" fmla="*/ 810631 w 1409229"/>
                      <a:gd name="connsiteY152" fmla="*/ 755327 h 1071563"/>
                      <a:gd name="connsiteX153" fmla="*/ 695718 w 1409229"/>
                      <a:gd name="connsiteY153" fmla="*/ 569725 h 1071563"/>
                      <a:gd name="connsiteX154" fmla="*/ 681443 w 1409229"/>
                      <a:gd name="connsiteY154" fmla="*/ 547596 h 1071563"/>
                      <a:gd name="connsiteX155" fmla="*/ 676446 w 1409229"/>
                      <a:gd name="connsiteY155" fmla="*/ 539029 h 1071563"/>
                      <a:gd name="connsiteX156" fmla="*/ 612209 w 1409229"/>
                      <a:gd name="connsiteY156" fmla="*/ 434093 h 1071563"/>
                      <a:gd name="connsiteX157" fmla="*/ 600075 w 1409229"/>
                      <a:gd name="connsiteY157" fmla="*/ 393403 h 1071563"/>
                      <a:gd name="connsiteX158" fmla="*/ 602216 w 1409229"/>
                      <a:gd name="connsiteY158" fmla="*/ 374129 h 1071563"/>
                      <a:gd name="connsiteX159" fmla="*/ 605785 w 1409229"/>
                      <a:gd name="connsiteY159" fmla="*/ 361280 h 1071563"/>
                      <a:gd name="connsiteX160" fmla="*/ 637190 w 1409229"/>
                      <a:gd name="connsiteY160" fmla="*/ 324874 h 1071563"/>
                      <a:gd name="connsiteX161" fmla="*/ 679301 w 1409229"/>
                      <a:gd name="connsiteY161" fmla="*/ 312738 h 1071563"/>
                      <a:gd name="connsiteX162" fmla="*/ 15726 w 1409229"/>
                      <a:gd name="connsiteY162" fmla="*/ 0 h 1071563"/>
                      <a:gd name="connsiteX163" fmla="*/ 1184425 w 1409229"/>
                      <a:gd name="connsiteY163" fmla="*/ 0 h 1071563"/>
                      <a:gd name="connsiteX164" fmla="*/ 1200150 w 1409229"/>
                      <a:gd name="connsiteY164" fmla="*/ 15703 h 1071563"/>
                      <a:gd name="connsiteX165" fmla="*/ 1200150 w 1409229"/>
                      <a:gd name="connsiteY165" fmla="*/ 348325 h 1071563"/>
                      <a:gd name="connsiteX166" fmla="*/ 1197291 w 1409229"/>
                      <a:gd name="connsiteY166" fmla="*/ 347611 h 1071563"/>
                      <a:gd name="connsiteX167" fmla="*/ 1168699 w 1409229"/>
                      <a:gd name="connsiteY167" fmla="*/ 354749 h 1071563"/>
                      <a:gd name="connsiteX168" fmla="*/ 1168699 w 1409229"/>
                      <a:gd name="connsiteY168" fmla="*/ 31406 h 1071563"/>
                      <a:gd name="connsiteX169" fmla="*/ 31451 w 1409229"/>
                      <a:gd name="connsiteY169" fmla="*/ 31406 h 1071563"/>
                      <a:gd name="connsiteX170" fmla="*/ 31451 w 1409229"/>
                      <a:gd name="connsiteY170" fmla="*/ 825844 h 1071563"/>
                      <a:gd name="connsiteX171" fmla="*/ 621162 w 1409229"/>
                      <a:gd name="connsiteY171" fmla="*/ 825844 h 1071563"/>
                      <a:gd name="connsiteX172" fmla="*/ 622591 w 1409229"/>
                      <a:gd name="connsiteY172" fmla="*/ 857250 h 1071563"/>
                      <a:gd name="connsiteX173" fmla="*/ 15726 w 1409229"/>
                      <a:gd name="connsiteY173" fmla="*/ 857250 h 1071563"/>
                      <a:gd name="connsiteX174" fmla="*/ 0 w 1409229"/>
                      <a:gd name="connsiteY174" fmla="*/ 841547 h 1071563"/>
                      <a:gd name="connsiteX175" fmla="*/ 0 w 1409229"/>
                      <a:gd name="connsiteY175" fmla="*/ 15703 h 1071563"/>
                      <a:gd name="connsiteX176" fmla="*/ 15726 w 1409229"/>
                      <a:gd name="connsiteY176" fmla="*/ 0 h 107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1409229" h="1071563">
                        <a:moveTo>
                          <a:pt x="679301" y="312738"/>
                        </a:moveTo>
                        <a:cubicBezTo>
                          <a:pt x="685011" y="312738"/>
                          <a:pt x="691435" y="313452"/>
                          <a:pt x="697145" y="314880"/>
                        </a:cubicBezTo>
                        <a:cubicBezTo>
                          <a:pt x="707138" y="317735"/>
                          <a:pt x="717130" y="322018"/>
                          <a:pt x="725695" y="327729"/>
                        </a:cubicBezTo>
                        <a:cubicBezTo>
                          <a:pt x="733546" y="334154"/>
                          <a:pt x="741398" y="341292"/>
                          <a:pt x="747108" y="350572"/>
                        </a:cubicBezTo>
                        <a:cubicBezTo>
                          <a:pt x="747108" y="350572"/>
                          <a:pt x="747108" y="350572"/>
                          <a:pt x="810631" y="453367"/>
                        </a:cubicBezTo>
                        <a:cubicBezTo>
                          <a:pt x="810631" y="453367"/>
                          <a:pt x="810631" y="453367"/>
                          <a:pt x="816341" y="461933"/>
                        </a:cubicBezTo>
                        <a:cubicBezTo>
                          <a:pt x="816341" y="461933"/>
                          <a:pt x="816341" y="461933"/>
                          <a:pt x="829903" y="484063"/>
                        </a:cubicBezTo>
                        <a:cubicBezTo>
                          <a:pt x="829903" y="484063"/>
                          <a:pt x="829903" y="484777"/>
                          <a:pt x="838468" y="498340"/>
                        </a:cubicBezTo>
                        <a:cubicBezTo>
                          <a:pt x="839895" y="500481"/>
                          <a:pt x="841323" y="503337"/>
                          <a:pt x="843464" y="506906"/>
                        </a:cubicBezTo>
                        <a:cubicBezTo>
                          <a:pt x="843464" y="506906"/>
                          <a:pt x="843464" y="506906"/>
                          <a:pt x="911270" y="464075"/>
                        </a:cubicBezTo>
                        <a:cubicBezTo>
                          <a:pt x="916266" y="461219"/>
                          <a:pt x="920549" y="458364"/>
                          <a:pt x="926259" y="454795"/>
                        </a:cubicBezTo>
                        <a:cubicBezTo>
                          <a:pt x="931255" y="451225"/>
                          <a:pt x="936965" y="449798"/>
                          <a:pt x="941961" y="449798"/>
                        </a:cubicBezTo>
                        <a:cubicBezTo>
                          <a:pt x="952667" y="449798"/>
                          <a:pt x="961946" y="454795"/>
                          <a:pt x="967656" y="464075"/>
                        </a:cubicBezTo>
                        <a:cubicBezTo>
                          <a:pt x="967656" y="464075"/>
                          <a:pt x="967656" y="464075"/>
                          <a:pt x="971939" y="470499"/>
                        </a:cubicBezTo>
                        <a:cubicBezTo>
                          <a:pt x="971939" y="470499"/>
                          <a:pt x="971939" y="470499"/>
                          <a:pt x="1054734" y="419102"/>
                        </a:cubicBezTo>
                        <a:cubicBezTo>
                          <a:pt x="1059730" y="416247"/>
                          <a:pt x="1064726" y="414819"/>
                          <a:pt x="1070436" y="414819"/>
                        </a:cubicBezTo>
                        <a:cubicBezTo>
                          <a:pt x="1080429" y="414819"/>
                          <a:pt x="1090421" y="419816"/>
                          <a:pt x="1096131" y="429096"/>
                        </a:cubicBezTo>
                        <a:cubicBezTo>
                          <a:pt x="1096131" y="429096"/>
                          <a:pt x="1096131" y="429096"/>
                          <a:pt x="1098986" y="433379"/>
                        </a:cubicBezTo>
                        <a:cubicBezTo>
                          <a:pt x="1098986" y="433379"/>
                          <a:pt x="1098986" y="433379"/>
                          <a:pt x="1137528" y="409822"/>
                        </a:cubicBezTo>
                        <a:cubicBezTo>
                          <a:pt x="1145380" y="404825"/>
                          <a:pt x="1156086" y="398400"/>
                          <a:pt x="1168933" y="390548"/>
                        </a:cubicBezTo>
                        <a:cubicBezTo>
                          <a:pt x="1172502" y="387693"/>
                          <a:pt x="1176785" y="384837"/>
                          <a:pt x="1181781" y="381982"/>
                        </a:cubicBezTo>
                        <a:cubicBezTo>
                          <a:pt x="1186777" y="379126"/>
                          <a:pt x="1191773" y="377699"/>
                          <a:pt x="1197483" y="377699"/>
                        </a:cubicBezTo>
                        <a:cubicBezTo>
                          <a:pt x="1198197" y="377699"/>
                          <a:pt x="1198911" y="378413"/>
                          <a:pt x="1200338" y="378413"/>
                        </a:cubicBezTo>
                        <a:cubicBezTo>
                          <a:pt x="1208903" y="379126"/>
                          <a:pt x="1217468" y="384123"/>
                          <a:pt x="1223178" y="391976"/>
                        </a:cubicBezTo>
                        <a:cubicBezTo>
                          <a:pt x="1223178" y="391976"/>
                          <a:pt x="1223178" y="391976"/>
                          <a:pt x="1229602" y="401970"/>
                        </a:cubicBezTo>
                        <a:cubicBezTo>
                          <a:pt x="1229602" y="401970"/>
                          <a:pt x="1229602" y="401970"/>
                          <a:pt x="1245305" y="426954"/>
                        </a:cubicBezTo>
                        <a:cubicBezTo>
                          <a:pt x="1245305" y="426954"/>
                          <a:pt x="1245305" y="426954"/>
                          <a:pt x="1259580" y="450512"/>
                        </a:cubicBezTo>
                        <a:cubicBezTo>
                          <a:pt x="1259580" y="450512"/>
                          <a:pt x="1259580" y="450512"/>
                          <a:pt x="1261007" y="452653"/>
                        </a:cubicBezTo>
                        <a:cubicBezTo>
                          <a:pt x="1261007" y="452653"/>
                          <a:pt x="1261007" y="452653"/>
                          <a:pt x="1293840" y="506192"/>
                        </a:cubicBezTo>
                        <a:cubicBezTo>
                          <a:pt x="1293840" y="506192"/>
                          <a:pt x="1293840" y="506192"/>
                          <a:pt x="1367356" y="624692"/>
                        </a:cubicBezTo>
                        <a:cubicBezTo>
                          <a:pt x="1401616" y="678944"/>
                          <a:pt x="1414463" y="739622"/>
                          <a:pt x="1407326" y="809579"/>
                        </a:cubicBezTo>
                        <a:cubicBezTo>
                          <a:pt x="1403757" y="807438"/>
                          <a:pt x="1400188" y="806010"/>
                          <a:pt x="1396619" y="805296"/>
                        </a:cubicBezTo>
                        <a:cubicBezTo>
                          <a:pt x="1393051" y="804582"/>
                          <a:pt x="1389482" y="803869"/>
                          <a:pt x="1385913" y="803869"/>
                        </a:cubicBezTo>
                        <a:cubicBezTo>
                          <a:pt x="1383772" y="803869"/>
                          <a:pt x="1380917" y="803869"/>
                          <a:pt x="1378776" y="804582"/>
                        </a:cubicBezTo>
                        <a:cubicBezTo>
                          <a:pt x="1378776" y="804582"/>
                          <a:pt x="1378062" y="804582"/>
                          <a:pt x="1377348" y="804582"/>
                        </a:cubicBezTo>
                        <a:cubicBezTo>
                          <a:pt x="1377348" y="805296"/>
                          <a:pt x="1376635" y="805296"/>
                          <a:pt x="1375921" y="805296"/>
                        </a:cubicBezTo>
                        <a:cubicBezTo>
                          <a:pt x="1385199" y="712495"/>
                          <a:pt x="1352367" y="659670"/>
                          <a:pt x="1340947" y="641110"/>
                        </a:cubicBezTo>
                        <a:cubicBezTo>
                          <a:pt x="1340947" y="641110"/>
                          <a:pt x="1340947" y="641110"/>
                          <a:pt x="1293840" y="565442"/>
                        </a:cubicBezTo>
                        <a:cubicBezTo>
                          <a:pt x="1293840" y="565442"/>
                          <a:pt x="1293840" y="565442"/>
                          <a:pt x="1261007" y="512617"/>
                        </a:cubicBezTo>
                        <a:cubicBezTo>
                          <a:pt x="1261007" y="512617"/>
                          <a:pt x="1261007" y="512617"/>
                          <a:pt x="1259580" y="510475"/>
                        </a:cubicBezTo>
                        <a:cubicBezTo>
                          <a:pt x="1259580" y="510475"/>
                          <a:pt x="1259580" y="510475"/>
                          <a:pt x="1245305" y="486918"/>
                        </a:cubicBezTo>
                        <a:cubicBezTo>
                          <a:pt x="1245305" y="486918"/>
                          <a:pt x="1245305" y="486918"/>
                          <a:pt x="1229602" y="461219"/>
                        </a:cubicBezTo>
                        <a:cubicBezTo>
                          <a:pt x="1229602" y="461219"/>
                          <a:pt x="1229602" y="461219"/>
                          <a:pt x="1200338" y="414819"/>
                        </a:cubicBezTo>
                        <a:cubicBezTo>
                          <a:pt x="1198911" y="413391"/>
                          <a:pt x="1197483" y="411250"/>
                          <a:pt x="1196770" y="409108"/>
                        </a:cubicBezTo>
                        <a:cubicBezTo>
                          <a:pt x="1196770" y="409108"/>
                          <a:pt x="1196770" y="409108"/>
                          <a:pt x="1168933" y="426954"/>
                        </a:cubicBezTo>
                        <a:cubicBezTo>
                          <a:pt x="1160368" y="431951"/>
                          <a:pt x="1150376" y="438376"/>
                          <a:pt x="1137528" y="446942"/>
                        </a:cubicBezTo>
                        <a:cubicBezTo>
                          <a:pt x="1130391" y="451225"/>
                          <a:pt x="1123254" y="455509"/>
                          <a:pt x="1115402" y="460506"/>
                        </a:cubicBezTo>
                        <a:cubicBezTo>
                          <a:pt x="1115402" y="460506"/>
                          <a:pt x="1115402" y="460506"/>
                          <a:pt x="1123254" y="472641"/>
                        </a:cubicBezTo>
                        <a:cubicBezTo>
                          <a:pt x="1123254" y="472641"/>
                          <a:pt x="1123254" y="473355"/>
                          <a:pt x="1137528" y="495484"/>
                        </a:cubicBezTo>
                        <a:cubicBezTo>
                          <a:pt x="1142525" y="504051"/>
                          <a:pt x="1149662" y="515472"/>
                          <a:pt x="1159655" y="531891"/>
                        </a:cubicBezTo>
                        <a:cubicBezTo>
                          <a:pt x="1164651" y="539743"/>
                          <a:pt x="1161796" y="549023"/>
                          <a:pt x="1154658" y="554020"/>
                        </a:cubicBezTo>
                        <a:cubicBezTo>
                          <a:pt x="1154658" y="554020"/>
                          <a:pt x="1153945" y="554020"/>
                          <a:pt x="1153231" y="554734"/>
                        </a:cubicBezTo>
                        <a:cubicBezTo>
                          <a:pt x="1153231" y="554734"/>
                          <a:pt x="1153231" y="554734"/>
                          <a:pt x="1152517" y="554734"/>
                        </a:cubicBezTo>
                        <a:cubicBezTo>
                          <a:pt x="1151803" y="555448"/>
                          <a:pt x="1151803" y="555448"/>
                          <a:pt x="1151090" y="555448"/>
                        </a:cubicBezTo>
                        <a:cubicBezTo>
                          <a:pt x="1150376" y="555448"/>
                          <a:pt x="1150376" y="555448"/>
                          <a:pt x="1150376" y="555448"/>
                        </a:cubicBezTo>
                        <a:cubicBezTo>
                          <a:pt x="1148948" y="556162"/>
                          <a:pt x="1148235" y="556162"/>
                          <a:pt x="1147521" y="556162"/>
                        </a:cubicBezTo>
                        <a:cubicBezTo>
                          <a:pt x="1147521" y="556162"/>
                          <a:pt x="1147521" y="556162"/>
                          <a:pt x="1146807" y="556162"/>
                        </a:cubicBezTo>
                        <a:cubicBezTo>
                          <a:pt x="1146093" y="556162"/>
                          <a:pt x="1146093" y="556162"/>
                          <a:pt x="1146093" y="556162"/>
                        </a:cubicBezTo>
                        <a:cubicBezTo>
                          <a:pt x="1146093" y="556162"/>
                          <a:pt x="1146093" y="556162"/>
                          <a:pt x="1145380" y="556162"/>
                        </a:cubicBezTo>
                        <a:cubicBezTo>
                          <a:pt x="1144666" y="556162"/>
                          <a:pt x="1143952" y="556162"/>
                          <a:pt x="1143952" y="556162"/>
                        </a:cubicBezTo>
                        <a:cubicBezTo>
                          <a:pt x="1143238" y="555448"/>
                          <a:pt x="1142525" y="555448"/>
                          <a:pt x="1142525" y="555448"/>
                        </a:cubicBezTo>
                        <a:cubicBezTo>
                          <a:pt x="1141811" y="555448"/>
                          <a:pt x="1141097" y="555448"/>
                          <a:pt x="1140383" y="554734"/>
                        </a:cubicBezTo>
                        <a:cubicBezTo>
                          <a:pt x="1140383" y="554734"/>
                          <a:pt x="1140383" y="554734"/>
                          <a:pt x="1139670" y="554734"/>
                        </a:cubicBezTo>
                        <a:cubicBezTo>
                          <a:pt x="1138956" y="554020"/>
                          <a:pt x="1138956" y="554020"/>
                          <a:pt x="1138242" y="554020"/>
                        </a:cubicBezTo>
                        <a:cubicBezTo>
                          <a:pt x="1137528" y="553306"/>
                          <a:pt x="1137528" y="553306"/>
                          <a:pt x="1137528" y="553306"/>
                        </a:cubicBezTo>
                        <a:cubicBezTo>
                          <a:pt x="1136815" y="552593"/>
                          <a:pt x="1136815" y="552593"/>
                          <a:pt x="1136815" y="552593"/>
                        </a:cubicBezTo>
                        <a:cubicBezTo>
                          <a:pt x="1136101" y="552593"/>
                          <a:pt x="1136101" y="551879"/>
                          <a:pt x="1135387" y="551879"/>
                        </a:cubicBezTo>
                        <a:cubicBezTo>
                          <a:pt x="1135387" y="551165"/>
                          <a:pt x="1134673" y="551165"/>
                          <a:pt x="1134673" y="550451"/>
                        </a:cubicBezTo>
                        <a:cubicBezTo>
                          <a:pt x="1133960" y="550451"/>
                          <a:pt x="1133960" y="549737"/>
                          <a:pt x="1133960" y="549737"/>
                        </a:cubicBezTo>
                        <a:cubicBezTo>
                          <a:pt x="1133246" y="549023"/>
                          <a:pt x="1133246" y="549023"/>
                          <a:pt x="1133246" y="549023"/>
                        </a:cubicBezTo>
                        <a:cubicBezTo>
                          <a:pt x="1133246" y="549023"/>
                          <a:pt x="1133246" y="549023"/>
                          <a:pt x="1080429" y="463361"/>
                        </a:cubicBezTo>
                        <a:cubicBezTo>
                          <a:pt x="1080429" y="463361"/>
                          <a:pt x="1080429" y="463361"/>
                          <a:pt x="1069722" y="446229"/>
                        </a:cubicBezTo>
                        <a:cubicBezTo>
                          <a:pt x="1069722" y="446229"/>
                          <a:pt x="1069722" y="446229"/>
                          <a:pt x="988355" y="497626"/>
                        </a:cubicBezTo>
                        <a:cubicBezTo>
                          <a:pt x="988355" y="497626"/>
                          <a:pt x="988355" y="497626"/>
                          <a:pt x="1042600" y="584716"/>
                        </a:cubicBezTo>
                        <a:cubicBezTo>
                          <a:pt x="1046882" y="591854"/>
                          <a:pt x="1044741" y="601848"/>
                          <a:pt x="1037604" y="606131"/>
                        </a:cubicBezTo>
                        <a:cubicBezTo>
                          <a:pt x="1034749" y="608273"/>
                          <a:pt x="1031894" y="608987"/>
                          <a:pt x="1029039" y="608987"/>
                        </a:cubicBezTo>
                        <a:cubicBezTo>
                          <a:pt x="1024042" y="608987"/>
                          <a:pt x="1018332" y="606131"/>
                          <a:pt x="1015477" y="601134"/>
                        </a:cubicBezTo>
                        <a:cubicBezTo>
                          <a:pt x="1015477" y="601134"/>
                          <a:pt x="1015477" y="601134"/>
                          <a:pt x="981931" y="547596"/>
                        </a:cubicBezTo>
                        <a:cubicBezTo>
                          <a:pt x="981931" y="547596"/>
                          <a:pt x="981931" y="547596"/>
                          <a:pt x="941961" y="481921"/>
                        </a:cubicBezTo>
                        <a:cubicBezTo>
                          <a:pt x="941961" y="481921"/>
                          <a:pt x="941961" y="481921"/>
                          <a:pt x="860594" y="533318"/>
                        </a:cubicBezTo>
                        <a:cubicBezTo>
                          <a:pt x="860594" y="533318"/>
                          <a:pt x="860594" y="533318"/>
                          <a:pt x="924117" y="636113"/>
                        </a:cubicBezTo>
                        <a:cubicBezTo>
                          <a:pt x="924117" y="636113"/>
                          <a:pt x="924117" y="636113"/>
                          <a:pt x="927686" y="642538"/>
                        </a:cubicBezTo>
                        <a:cubicBezTo>
                          <a:pt x="932682" y="649676"/>
                          <a:pt x="930541" y="659670"/>
                          <a:pt x="922690" y="663953"/>
                        </a:cubicBezTo>
                        <a:cubicBezTo>
                          <a:pt x="920549" y="665381"/>
                          <a:pt x="917694" y="666095"/>
                          <a:pt x="914839" y="666095"/>
                        </a:cubicBezTo>
                        <a:cubicBezTo>
                          <a:pt x="909129" y="666095"/>
                          <a:pt x="904132" y="663953"/>
                          <a:pt x="901277" y="658957"/>
                        </a:cubicBezTo>
                        <a:cubicBezTo>
                          <a:pt x="901277" y="658957"/>
                          <a:pt x="901277" y="658957"/>
                          <a:pt x="825620" y="536888"/>
                        </a:cubicBezTo>
                        <a:cubicBezTo>
                          <a:pt x="825620" y="536888"/>
                          <a:pt x="825620" y="536888"/>
                          <a:pt x="812773" y="516186"/>
                        </a:cubicBezTo>
                        <a:cubicBezTo>
                          <a:pt x="812773" y="516186"/>
                          <a:pt x="812773" y="516186"/>
                          <a:pt x="795643" y="488346"/>
                        </a:cubicBezTo>
                        <a:cubicBezTo>
                          <a:pt x="795643" y="488346"/>
                          <a:pt x="795643" y="488346"/>
                          <a:pt x="793501" y="485490"/>
                        </a:cubicBezTo>
                        <a:cubicBezTo>
                          <a:pt x="793501" y="485490"/>
                          <a:pt x="793501" y="485490"/>
                          <a:pt x="719985" y="366991"/>
                        </a:cubicBezTo>
                        <a:cubicBezTo>
                          <a:pt x="713561" y="356283"/>
                          <a:pt x="702855" y="348431"/>
                          <a:pt x="690008" y="345575"/>
                        </a:cubicBezTo>
                        <a:cubicBezTo>
                          <a:pt x="687153" y="344861"/>
                          <a:pt x="685011" y="344861"/>
                          <a:pt x="682156" y="344148"/>
                        </a:cubicBezTo>
                        <a:cubicBezTo>
                          <a:pt x="681443" y="344148"/>
                          <a:pt x="680729" y="344148"/>
                          <a:pt x="680729" y="344148"/>
                        </a:cubicBezTo>
                        <a:cubicBezTo>
                          <a:pt x="680015" y="344148"/>
                          <a:pt x="680015" y="344148"/>
                          <a:pt x="679301" y="344148"/>
                        </a:cubicBezTo>
                        <a:cubicBezTo>
                          <a:pt x="670736" y="344148"/>
                          <a:pt x="661458" y="347003"/>
                          <a:pt x="654320" y="351286"/>
                        </a:cubicBezTo>
                        <a:cubicBezTo>
                          <a:pt x="642900" y="358425"/>
                          <a:pt x="635763" y="369132"/>
                          <a:pt x="632908" y="381268"/>
                        </a:cubicBezTo>
                        <a:cubicBezTo>
                          <a:pt x="629339" y="394117"/>
                          <a:pt x="631480" y="406967"/>
                          <a:pt x="638618" y="417674"/>
                        </a:cubicBezTo>
                        <a:cubicBezTo>
                          <a:pt x="638618" y="417674"/>
                          <a:pt x="638618" y="417674"/>
                          <a:pt x="712848" y="537602"/>
                        </a:cubicBezTo>
                        <a:cubicBezTo>
                          <a:pt x="712848" y="537602"/>
                          <a:pt x="712848" y="537602"/>
                          <a:pt x="714275" y="540457"/>
                        </a:cubicBezTo>
                        <a:cubicBezTo>
                          <a:pt x="714275" y="540457"/>
                          <a:pt x="714275" y="540457"/>
                          <a:pt x="731405" y="567583"/>
                        </a:cubicBezTo>
                        <a:cubicBezTo>
                          <a:pt x="731405" y="567583"/>
                          <a:pt x="731405" y="567583"/>
                          <a:pt x="870586" y="791733"/>
                        </a:cubicBezTo>
                        <a:cubicBezTo>
                          <a:pt x="870586" y="791733"/>
                          <a:pt x="870586" y="791733"/>
                          <a:pt x="871300" y="793161"/>
                        </a:cubicBezTo>
                        <a:cubicBezTo>
                          <a:pt x="872014" y="794588"/>
                          <a:pt x="874869" y="798158"/>
                          <a:pt x="880579" y="807438"/>
                        </a:cubicBezTo>
                        <a:cubicBezTo>
                          <a:pt x="880579" y="807438"/>
                          <a:pt x="880579" y="807438"/>
                          <a:pt x="887002" y="818146"/>
                        </a:cubicBezTo>
                        <a:cubicBezTo>
                          <a:pt x="887716" y="819573"/>
                          <a:pt x="888430" y="820287"/>
                          <a:pt x="888430" y="821715"/>
                        </a:cubicBezTo>
                        <a:cubicBezTo>
                          <a:pt x="889144" y="822429"/>
                          <a:pt x="889144" y="822429"/>
                          <a:pt x="889144" y="823143"/>
                        </a:cubicBezTo>
                        <a:cubicBezTo>
                          <a:pt x="889144" y="823143"/>
                          <a:pt x="889144" y="823856"/>
                          <a:pt x="889144" y="824570"/>
                        </a:cubicBezTo>
                        <a:cubicBezTo>
                          <a:pt x="889857" y="828853"/>
                          <a:pt x="888430" y="833136"/>
                          <a:pt x="885575" y="836706"/>
                        </a:cubicBezTo>
                        <a:cubicBezTo>
                          <a:pt x="885575" y="837420"/>
                          <a:pt x="884861" y="837420"/>
                          <a:pt x="884861" y="838133"/>
                        </a:cubicBezTo>
                        <a:cubicBezTo>
                          <a:pt x="884147" y="838847"/>
                          <a:pt x="883434" y="838847"/>
                          <a:pt x="883434" y="839561"/>
                        </a:cubicBezTo>
                        <a:cubicBezTo>
                          <a:pt x="880579" y="840989"/>
                          <a:pt x="877010" y="842417"/>
                          <a:pt x="874155" y="842417"/>
                        </a:cubicBezTo>
                        <a:cubicBezTo>
                          <a:pt x="872014" y="842417"/>
                          <a:pt x="870586" y="842417"/>
                          <a:pt x="869159" y="841703"/>
                        </a:cubicBezTo>
                        <a:cubicBezTo>
                          <a:pt x="868445" y="841703"/>
                          <a:pt x="868445" y="840989"/>
                          <a:pt x="867731" y="840989"/>
                        </a:cubicBezTo>
                        <a:cubicBezTo>
                          <a:pt x="867731" y="840989"/>
                          <a:pt x="867731" y="840989"/>
                          <a:pt x="828475" y="824570"/>
                        </a:cubicBezTo>
                        <a:cubicBezTo>
                          <a:pt x="827761" y="823856"/>
                          <a:pt x="826334" y="823143"/>
                          <a:pt x="825620" y="823143"/>
                        </a:cubicBezTo>
                        <a:cubicBezTo>
                          <a:pt x="825620" y="823143"/>
                          <a:pt x="825620" y="823143"/>
                          <a:pt x="822051" y="821715"/>
                        </a:cubicBezTo>
                        <a:cubicBezTo>
                          <a:pt x="822051" y="821715"/>
                          <a:pt x="822051" y="821715"/>
                          <a:pt x="788505" y="807438"/>
                        </a:cubicBezTo>
                        <a:cubicBezTo>
                          <a:pt x="788505" y="807438"/>
                          <a:pt x="788505" y="807438"/>
                          <a:pt x="767806" y="798872"/>
                        </a:cubicBezTo>
                        <a:cubicBezTo>
                          <a:pt x="764238" y="797444"/>
                          <a:pt x="759955" y="795302"/>
                          <a:pt x="754245" y="793161"/>
                        </a:cubicBezTo>
                        <a:cubicBezTo>
                          <a:pt x="753531" y="792447"/>
                          <a:pt x="752104" y="791733"/>
                          <a:pt x="751390" y="791733"/>
                        </a:cubicBezTo>
                        <a:cubicBezTo>
                          <a:pt x="751390" y="791733"/>
                          <a:pt x="751390" y="791733"/>
                          <a:pt x="749963" y="791019"/>
                        </a:cubicBezTo>
                        <a:cubicBezTo>
                          <a:pt x="744253" y="788878"/>
                          <a:pt x="737829" y="787450"/>
                          <a:pt x="731405" y="787450"/>
                        </a:cubicBezTo>
                        <a:cubicBezTo>
                          <a:pt x="727123" y="787450"/>
                          <a:pt x="722126" y="788164"/>
                          <a:pt x="717844" y="789591"/>
                        </a:cubicBezTo>
                        <a:cubicBezTo>
                          <a:pt x="715703" y="789591"/>
                          <a:pt x="713561" y="790305"/>
                          <a:pt x="712134" y="791733"/>
                        </a:cubicBezTo>
                        <a:cubicBezTo>
                          <a:pt x="710706" y="791733"/>
                          <a:pt x="709993" y="792447"/>
                          <a:pt x="709279" y="793161"/>
                        </a:cubicBezTo>
                        <a:cubicBezTo>
                          <a:pt x="702855" y="796016"/>
                          <a:pt x="697145" y="801013"/>
                          <a:pt x="692863" y="807438"/>
                        </a:cubicBezTo>
                        <a:cubicBezTo>
                          <a:pt x="692149" y="809579"/>
                          <a:pt x="690721" y="811007"/>
                          <a:pt x="690008" y="813149"/>
                        </a:cubicBezTo>
                        <a:cubicBezTo>
                          <a:pt x="688580" y="816004"/>
                          <a:pt x="687153" y="818859"/>
                          <a:pt x="686439" y="821715"/>
                        </a:cubicBezTo>
                        <a:cubicBezTo>
                          <a:pt x="686439" y="822429"/>
                          <a:pt x="686439" y="822429"/>
                          <a:pt x="685725" y="823143"/>
                        </a:cubicBezTo>
                        <a:cubicBezTo>
                          <a:pt x="685725" y="823143"/>
                          <a:pt x="685725" y="823856"/>
                          <a:pt x="685011" y="824570"/>
                        </a:cubicBezTo>
                        <a:cubicBezTo>
                          <a:pt x="683584" y="835278"/>
                          <a:pt x="685011" y="845986"/>
                          <a:pt x="690008" y="855980"/>
                        </a:cubicBezTo>
                        <a:cubicBezTo>
                          <a:pt x="694290" y="863832"/>
                          <a:pt x="700000" y="870257"/>
                          <a:pt x="708565" y="875254"/>
                        </a:cubicBezTo>
                        <a:cubicBezTo>
                          <a:pt x="708565" y="875254"/>
                          <a:pt x="708565" y="875254"/>
                          <a:pt x="998347" y="1040868"/>
                        </a:cubicBezTo>
                        <a:cubicBezTo>
                          <a:pt x="997634" y="1040868"/>
                          <a:pt x="997634" y="1041581"/>
                          <a:pt x="996920" y="1041581"/>
                        </a:cubicBezTo>
                        <a:cubicBezTo>
                          <a:pt x="996920" y="1042295"/>
                          <a:pt x="996920" y="1042295"/>
                          <a:pt x="996206" y="1043009"/>
                        </a:cubicBezTo>
                        <a:cubicBezTo>
                          <a:pt x="991210" y="1050148"/>
                          <a:pt x="988355" y="1058714"/>
                          <a:pt x="988355" y="1067280"/>
                        </a:cubicBezTo>
                        <a:cubicBezTo>
                          <a:pt x="988355" y="1068708"/>
                          <a:pt x="988355" y="1070135"/>
                          <a:pt x="988355" y="1071563"/>
                        </a:cubicBezTo>
                        <a:cubicBezTo>
                          <a:pt x="988355" y="1071563"/>
                          <a:pt x="988355" y="1071563"/>
                          <a:pt x="692863" y="902380"/>
                        </a:cubicBezTo>
                        <a:cubicBezTo>
                          <a:pt x="674305" y="891672"/>
                          <a:pt x="661458" y="875254"/>
                          <a:pt x="656461" y="855980"/>
                        </a:cubicBezTo>
                        <a:cubicBezTo>
                          <a:pt x="653606" y="845272"/>
                          <a:pt x="652179" y="835278"/>
                          <a:pt x="653606" y="824570"/>
                        </a:cubicBezTo>
                        <a:cubicBezTo>
                          <a:pt x="654320" y="823856"/>
                          <a:pt x="654320" y="823143"/>
                          <a:pt x="654320" y="823143"/>
                        </a:cubicBezTo>
                        <a:cubicBezTo>
                          <a:pt x="654320" y="822429"/>
                          <a:pt x="654320" y="822429"/>
                          <a:pt x="654320" y="821715"/>
                        </a:cubicBezTo>
                        <a:cubicBezTo>
                          <a:pt x="655034" y="816718"/>
                          <a:pt x="656461" y="812435"/>
                          <a:pt x="657889" y="807438"/>
                        </a:cubicBezTo>
                        <a:cubicBezTo>
                          <a:pt x="659316" y="804582"/>
                          <a:pt x="660030" y="801727"/>
                          <a:pt x="661458" y="798872"/>
                        </a:cubicBezTo>
                        <a:cubicBezTo>
                          <a:pt x="662171" y="796730"/>
                          <a:pt x="663599" y="794588"/>
                          <a:pt x="665026" y="793161"/>
                        </a:cubicBezTo>
                        <a:cubicBezTo>
                          <a:pt x="665026" y="792447"/>
                          <a:pt x="665026" y="791733"/>
                          <a:pt x="665740" y="791733"/>
                        </a:cubicBezTo>
                        <a:cubicBezTo>
                          <a:pt x="667881" y="787450"/>
                          <a:pt x="670736" y="784595"/>
                          <a:pt x="673591" y="781025"/>
                        </a:cubicBezTo>
                        <a:cubicBezTo>
                          <a:pt x="689294" y="764607"/>
                          <a:pt x="709993" y="756040"/>
                          <a:pt x="732119" y="756040"/>
                        </a:cubicBezTo>
                        <a:cubicBezTo>
                          <a:pt x="742111" y="756040"/>
                          <a:pt x="752104" y="758182"/>
                          <a:pt x="762096" y="762465"/>
                        </a:cubicBezTo>
                        <a:cubicBezTo>
                          <a:pt x="762096" y="762465"/>
                          <a:pt x="762096" y="762465"/>
                          <a:pt x="832044" y="791733"/>
                        </a:cubicBezTo>
                        <a:cubicBezTo>
                          <a:pt x="832044" y="791733"/>
                          <a:pt x="832758" y="792447"/>
                          <a:pt x="834185" y="793161"/>
                        </a:cubicBezTo>
                        <a:cubicBezTo>
                          <a:pt x="834185" y="793161"/>
                          <a:pt x="833471" y="792447"/>
                          <a:pt x="833471" y="791733"/>
                        </a:cubicBezTo>
                        <a:cubicBezTo>
                          <a:pt x="833471" y="791733"/>
                          <a:pt x="833471" y="791733"/>
                          <a:pt x="810631" y="755327"/>
                        </a:cubicBezTo>
                        <a:cubicBezTo>
                          <a:pt x="792074" y="725345"/>
                          <a:pt x="757814" y="670378"/>
                          <a:pt x="695718" y="569725"/>
                        </a:cubicBezTo>
                        <a:cubicBezTo>
                          <a:pt x="695718" y="569725"/>
                          <a:pt x="695718" y="569725"/>
                          <a:pt x="681443" y="547596"/>
                        </a:cubicBezTo>
                        <a:cubicBezTo>
                          <a:pt x="681443" y="547596"/>
                          <a:pt x="681443" y="547596"/>
                          <a:pt x="676446" y="539029"/>
                        </a:cubicBezTo>
                        <a:cubicBezTo>
                          <a:pt x="676446" y="539029"/>
                          <a:pt x="676446" y="539029"/>
                          <a:pt x="612209" y="434093"/>
                        </a:cubicBezTo>
                        <a:cubicBezTo>
                          <a:pt x="604358" y="421958"/>
                          <a:pt x="600075" y="407680"/>
                          <a:pt x="600075" y="393403"/>
                        </a:cubicBezTo>
                        <a:cubicBezTo>
                          <a:pt x="600075" y="386979"/>
                          <a:pt x="600789" y="380554"/>
                          <a:pt x="602216" y="374129"/>
                        </a:cubicBezTo>
                        <a:cubicBezTo>
                          <a:pt x="602930" y="369846"/>
                          <a:pt x="604358" y="365563"/>
                          <a:pt x="605785" y="361280"/>
                        </a:cubicBezTo>
                        <a:cubicBezTo>
                          <a:pt x="612209" y="346289"/>
                          <a:pt x="622915" y="334154"/>
                          <a:pt x="637190" y="324874"/>
                        </a:cubicBezTo>
                        <a:cubicBezTo>
                          <a:pt x="650751" y="317021"/>
                          <a:pt x="665026" y="312738"/>
                          <a:pt x="679301" y="312738"/>
                        </a:cubicBezTo>
                        <a:close/>
                        <a:moveTo>
                          <a:pt x="15726" y="0"/>
                        </a:moveTo>
                        <a:cubicBezTo>
                          <a:pt x="15726" y="0"/>
                          <a:pt x="15726" y="0"/>
                          <a:pt x="1184425" y="0"/>
                        </a:cubicBezTo>
                        <a:cubicBezTo>
                          <a:pt x="1193002" y="0"/>
                          <a:pt x="1200150" y="7138"/>
                          <a:pt x="1200150" y="15703"/>
                        </a:cubicBezTo>
                        <a:cubicBezTo>
                          <a:pt x="1200150" y="15703"/>
                          <a:pt x="1200150" y="15703"/>
                          <a:pt x="1200150" y="348325"/>
                        </a:cubicBezTo>
                        <a:cubicBezTo>
                          <a:pt x="1198721" y="347611"/>
                          <a:pt x="1198006" y="347611"/>
                          <a:pt x="1197291" y="347611"/>
                        </a:cubicBezTo>
                        <a:cubicBezTo>
                          <a:pt x="1186569" y="347611"/>
                          <a:pt x="1177277" y="350466"/>
                          <a:pt x="1168699" y="354749"/>
                        </a:cubicBezTo>
                        <a:cubicBezTo>
                          <a:pt x="1168699" y="354749"/>
                          <a:pt x="1168699" y="354749"/>
                          <a:pt x="1168699" y="31406"/>
                        </a:cubicBezTo>
                        <a:cubicBezTo>
                          <a:pt x="1168699" y="31406"/>
                          <a:pt x="1168699" y="31406"/>
                          <a:pt x="31451" y="31406"/>
                        </a:cubicBezTo>
                        <a:cubicBezTo>
                          <a:pt x="31451" y="31406"/>
                          <a:pt x="31451" y="31406"/>
                          <a:pt x="31451" y="825844"/>
                        </a:cubicBezTo>
                        <a:cubicBezTo>
                          <a:pt x="31451" y="825844"/>
                          <a:pt x="31451" y="825844"/>
                          <a:pt x="621162" y="825844"/>
                        </a:cubicBezTo>
                        <a:cubicBezTo>
                          <a:pt x="619732" y="837978"/>
                          <a:pt x="621162" y="848685"/>
                          <a:pt x="622591" y="857250"/>
                        </a:cubicBezTo>
                        <a:cubicBezTo>
                          <a:pt x="622591" y="857250"/>
                          <a:pt x="622591" y="857250"/>
                          <a:pt x="15726" y="857250"/>
                        </a:cubicBezTo>
                        <a:cubicBezTo>
                          <a:pt x="7148" y="857250"/>
                          <a:pt x="0" y="850112"/>
                          <a:pt x="0" y="841547"/>
                        </a:cubicBezTo>
                        <a:cubicBezTo>
                          <a:pt x="0" y="841547"/>
                          <a:pt x="0" y="841547"/>
                          <a:pt x="0" y="15703"/>
                        </a:cubicBezTo>
                        <a:cubicBezTo>
                          <a:pt x="0" y="7138"/>
                          <a:pt x="7148" y="0"/>
                          <a:pt x="15726" y="0"/>
                        </a:cubicBezTo>
                        <a:close/>
                      </a:path>
                    </a:pathLst>
                  </a:custGeom>
                  <a:solidFill>
                    <a:schemeClr val="accent1"/>
                  </a:solidFill>
                  <a:ln>
                    <a:noFill/>
                  </a:ln>
                </p:spPr>
                <p:txBody>
                  <a:bodyPr vert="horz" wrap="square" lIns="12001" tIns="6001" rIns="12001" bIns="6001" numCol="1" anchor="t" anchorCtr="0" compatLnSpc="1">
                    <a:prstTxWarp prst="textNoShape">
                      <a:avLst/>
                    </a:prstTxWarp>
                    <a:noAutofit/>
                  </a:bodyPr>
                  <a:lstStyle/>
                  <a:p>
                    <a:endParaRPr lang="en-US" sz="1013" dirty="0"/>
                  </a:p>
                </p:txBody>
              </p:sp>
              <p:sp>
                <p:nvSpPr>
                  <p:cNvPr id="127" name="Freeform 12">
                    <a:extLst>
                      <a:ext uri="{FF2B5EF4-FFF2-40B4-BE49-F238E27FC236}">
                        <a16:creationId xmlns:a16="http://schemas.microsoft.com/office/drawing/2014/main" id="{7F7FDDAA-56F0-433B-A96A-8BDC072F9575}"/>
                      </a:ext>
                    </a:extLst>
                  </p:cNvPr>
                  <p:cNvSpPr>
                    <a:spLocks/>
                  </p:cNvSpPr>
                  <p:nvPr/>
                </p:nvSpPr>
                <p:spPr bwMode="auto">
                  <a:xfrm>
                    <a:off x="6594475" y="2944813"/>
                    <a:ext cx="1447329" cy="1198089"/>
                  </a:xfrm>
                  <a:custGeom>
                    <a:avLst/>
                    <a:gdLst>
                      <a:gd name="connsiteX0" fmla="*/ 1321372 w 1447329"/>
                      <a:gd name="connsiteY0" fmla="*/ 769937 h 1198089"/>
                      <a:gd name="connsiteX1" fmla="*/ 1324948 w 1447329"/>
                      <a:gd name="connsiteY1" fmla="*/ 769937 h 1198089"/>
                      <a:gd name="connsiteX2" fmla="*/ 1334246 w 1447329"/>
                      <a:gd name="connsiteY2" fmla="*/ 774948 h 1198089"/>
                      <a:gd name="connsiteX3" fmla="*/ 1334961 w 1447329"/>
                      <a:gd name="connsiteY3" fmla="*/ 776380 h 1198089"/>
                      <a:gd name="connsiteX4" fmla="*/ 1337106 w 1447329"/>
                      <a:gd name="connsiteY4" fmla="*/ 780675 h 1198089"/>
                      <a:gd name="connsiteX5" fmla="*/ 1341397 w 1447329"/>
                      <a:gd name="connsiteY5" fmla="*/ 787117 h 1198089"/>
                      <a:gd name="connsiteX6" fmla="*/ 1349264 w 1447329"/>
                      <a:gd name="connsiteY6" fmla="*/ 799286 h 1198089"/>
                      <a:gd name="connsiteX7" fmla="*/ 1445097 w 1447329"/>
                      <a:gd name="connsiteY7" fmla="*/ 954621 h 1198089"/>
                      <a:gd name="connsiteX8" fmla="*/ 1440806 w 1447329"/>
                      <a:gd name="connsiteY8" fmla="*/ 974664 h 1198089"/>
                      <a:gd name="connsiteX9" fmla="*/ 1085366 w 1447329"/>
                      <a:gd name="connsiteY9" fmla="*/ 1195855 h 1198089"/>
                      <a:gd name="connsiteX10" fmla="*/ 1065341 w 1447329"/>
                      <a:gd name="connsiteY10" fmla="*/ 1191560 h 1198089"/>
                      <a:gd name="connsiteX11" fmla="*/ 975229 w 1447329"/>
                      <a:gd name="connsiteY11" fmla="*/ 1046247 h 1198089"/>
                      <a:gd name="connsiteX12" fmla="*/ 967362 w 1447329"/>
                      <a:gd name="connsiteY12" fmla="*/ 1034078 h 1198089"/>
                      <a:gd name="connsiteX13" fmla="*/ 960210 w 1447329"/>
                      <a:gd name="connsiteY13" fmla="*/ 1021909 h 1198089"/>
                      <a:gd name="connsiteX14" fmla="*/ 955204 w 1447329"/>
                      <a:gd name="connsiteY14" fmla="*/ 1014751 h 1198089"/>
                      <a:gd name="connsiteX15" fmla="*/ 954489 w 1447329"/>
                      <a:gd name="connsiteY15" fmla="*/ 1013319 h 1198089"/>
                      <a:gd name="connsiteX16" fmla="*/ 957350 w 1447329"/>
                      <a:gd name="connsiteY16" fmla="*/ 995423 h 1198089"/>
                      <a:gd name="connsiteX17" fmla="*/ 959495 w 1447329"/>
                      <a:gd name="connsiteY17" fmla="*/ 993991 h 1198089"/>
                      <a:gd name="connsiteX18" fmla="*/ 972368 w 1447329"/>
                      <a:gd name="connsiteY18" fmla="*/ 985402 h 1198089"/>
                      <a:gd name="connsiteX19" fmla="*/ 973799 w 1447329"/>
                      <a:gd name="connsiteY19" fmla="*/ 984686 h 1198089"/>
                      <a:gd name="connsiteX20" fmla="*/ 985242 w 1447329"/>
                      <a:gd name="connsiteY20" fmla="*/ 977527 h 1198089"/>
                      <a:gd name="connsiteX21" fmla="*/ 988817 w 1447329"/>
                      <a:gd name="connsiteY21" fmla="*/ 975380 h 1198089"/>
                      <a:gd name="connsiteX22" fmla="*/ 1088226 w 1447329"/>
                      <a:gd name="connsiteY22" fmla="*/ 913103 h 1198089"/>
                      <a:gd name="connsiteX23" fmla="*/ 1289905 w 1447329"/>
                      <a:gd name="connsiteY23" fmla="*/ 787117 h 1198089"/>
                      <a:gd name="connsiteX24" fmla="*/ 1302063 w 1447329"/>
                      <a:gd name="connsiteY24" fmla="*/ 779959 h 1198089"/>
                      <a:gd name="connsiteX25" fmla="*/ 1310645 w 1447329"/>
                      <a:gd name="connsiteY25" fmla="*/ 774948 h 1198089"/>
                      <a:gd name="connsiteX26" fmla="*/ 1314221 w 1447329"/>
                      <a:gd name="connsiteY26" fmla="*/ 772085 h 1198089"/>
                      <a:gd name="connsiteX27" fmla="*/ 1314936 w 1447329"/>
                      <a:gd name="connsiteY27" fmla="*/ 771369 h 1198089"/>
                      <a:gd name="connsiteX28" fmla="*/ 1321372 w 1447329"/>
                      <a:gd name="connsiteY28" fmla="*/ 769937 h 1198089"/>
                      <a:gd name="connsiteX29" fmla="*/ 621253 w 1447329"/>
                      <a:gd name="connsiteY29" fmla="*/ 109435 h 1198089"/>
                      <a:gd name="connsiteX30" fmla="*/ 480439 w 1447329"/>
                      <a:gd name="connsiteY30" fmla="*/ 141487 h 1198089"/>
                      <a:gd name="connsiteX31" fmla="*/ 435407 w 1447329"/>
                      <a:gd name="connsiteY31" fmla="*/ 404312 h 1198089"/>
                      <a:gd name="connsiteX32" fmla="*/ 538337 w 1447329"/>
                      <a:gd name="connsiteY32" fmla="*/ 476250 h 1198089"/>
                      <a:gd name="connsiteX33" fmla="*/ 490446 w 1447329"/>
                      <a:gd name="connsiteY33" fmla="*/ 399326 h 1198089"/>
                      <a:gd name="connsiteX34" fmla="*/ 472577 w 1447329"/>
                      <a:gd name="connsiteY34" fmla="*/ 293199 h 1198089"/>
                      <a:gd name="connsiteX35" fmla="*/ 535478 w 1447329"/>
                      <a:gd name="connsiteY35" fmla="*/ 205590 h 1198089"/>
                      <a:gd name="connsiteX36" fmla="*/ 609816 w 1447329"/>
                      <a:gd name="connsiteY36" fmla="*/ 184223 h 1198089"/>
                      <a:gd name="connsiteX37" fmla="*/ 729901 w 1447329"/>
                      <a:gd name="connsiteY37" fmla="*/ 250463 h 1198089"/>
                      <a:gd name="connsiteX38" fmla="*/ 776363 w 1447329"/>
                      <a:gd name="connsiteY38" fmla="*/ 325251 h 1198089"/>
                      <a:gd name="connsiteX39" fmla="*/ 744197 w 1447329"/>
                      <a:gd name="connsiteY39" fmla="*/ 185647 h 1198089"/>
                      <a:gd name="connsiteX40" fmla="*/ 621253 w 1447329"/>
                      <a:gd name="connsiteY40" fmla="*/ 109435 h 1198089"/>
                      <a:gd name="connsiteX41" fmla="*/ 0 w 1447329"/>
                      <a:gd name="connsiteY41" fmla="*/ 0 h 1198089"/>
                      <a:gd name="connsiteX42" fmla="*/ 1073150 w 1447329"/>
                      <a:gd name="connsiteY42" fmla="*/ 0 h 1198089"/>
                      <a:gd name="connsiteX43" fmla="*/ 1073150 w 1447329"/>
                      <a:gd name="connsiteY43" fmla="*/ 311299 h 1198089"/>
                      <a:gd name="connsiteX44" fmla="*/ 1039592 w 1447329"/>
                      <a:gd name="connsiteY44" fmla="*/ 332005 h 1198089"/>
                      <a:gd name="connsiteX45" fmla="*/ 1006034 w 1447329"/>
                      <a:gd name="connsiteY45" fmla="*/ 322009 h 1198089"/>
                      <a:gd name="connsiteX46" fmla="*/ 974617 w 1447329"/>
                      <a:gd name="connsiteY46" fmla="*/ 330577 h 1198089"/>
                      <a:gd name="connsiteX47" fmla="*/ 973903 w 1447329"/>
                      <a:gd name="connsiteY47" fmla="*/ 331291 h 1198089"/>
                      <a:gd name="connsiteX48" fmla="*/ 913213 w 1447329"/>
                      <a:gd name="connsiteY48" fmla="*/ 368418 h 1198089"/>
                      <a:gd name="connsiteX49" fmla="*/ 877513 w 1447329"/>
                      <a:gd name="connsiteY49" fmla="*/ 356994 h 1198089"/>
                      <a:gd name="connsiteX50" fmla="*/ 844669 w 1447329"/>
                      <a:gd name="connsiteY50" fmla="*/ 367704 h 1198089"/>
                      <a:gd name="connsiteX51" fmla="*/ 788976 w 1447329"/>
                      <a:gd name="connsiteY51" fmla="*/ 401976 h 1198089"/>
                      <a:gd name="connsiteX52" fmla="*/ 778266 w 1447329"/>
                      <a:gd name="connsiteY52" fmla="*/ 384126 h 1198089"/>
                      <a:gd name="connsiteX53" fmla="*/ 777552 w 1447329"/>
                      <a:gd name="connsiteY53" fmla="*/ 383412 h 1198089"/>
                      <a:gd name="connsiteX54" fmla="*/ 772554 w 1447329"/>
                      <a:gd name="connsiteY54" fmla="*/ 375558 h 1198089"/>
                      <a:gd name="connsiteX55" fmla="*/ 709008 w 1447329"/>
                      <a:gd name="connsiteY55" fmla="*/ 272744 h 1198089"/>
                      <a:gd name="connsiteX56" fmla="*/ 614759 w 1447329"/>
                      <a:gd name="connsiteY56" fmla="*/ 219909 h 1198089"/>
                      <a:gd name="connsiteX57" fmla="*/ 556924 w 1447329"/>
                      <a:gd name="connsiteY57" fmla="*/ 236330 h 1198089"/>
                      <a:gd name="connsiteX58" fmla="*/ 556210 w 1447329"/>
                      <a:gd name="connsiteY58" fmla="*/ 237044 h 1198089"/>
                      <a:gd name="connsiteX59" fmla="*/ 555496 w 1447329"/>
                      <a:gd name="connsiteY59" fmla="*/ 237044 h 1198089"/>
                      <a:gd name="connsiteX60" fmla="*/ 506944 w 1447329"/>
                      <a:gd name="connsiteY60" fmla="*/ 306301 h 1198089"/>
                      <a:gd name="connsiteX61" fmla="*/ 520510 w 1447329"/>
                      <a:gd name="connsiteY61" fmla="*/ 389838 h 1198089"/>
                      <a:gd name="connsiteX62" fmla="*/ 584771 w 1447329"/>
                      <a:gd name="connsiteY62" fmla="*/ 493366 h 1198089"/>
                      <a:gd name="connsiteX63" fmla="*/ 589769 w 1447329"/>
                      <a:gd name="connsiteY63" fmla="*/ 501934 h 1198089"/>
                      <a:gd name="connsiteX64" fmla="*/ 589769 w 1447329"/>
                      <a:gd name="connsiteY64" fmla="*/ 502648 h 1198089"/>
                      <a:gd name="connsiteX65" fmla="*/ 590483 w 1447329"/>
                      <a:gd name="connsiteY65" fmla="*/ 502648 h 1198089"/>
                      <a:gd name="connsiteX66" fmla="*/ 604763 w 1447329"/>
                      <a:gd name="connsiteY66" fmla="*/ 524782 h 1198089"/>
                      <a:gd name="connsiteX67" fmla="*/ 691871 w 1447329"/>
                      <a:gd name="connsiteY67" fmla="*/ 666151 h 1198089"/>
                      <a:gd name="connsiteX68" fmla="*/ 667595 w 1447329"/>
                      <a:gd name="connsiteY68" fmla="*/ 663295 h 1198089"/>
                      <a:gd name="connsiteX69" fmla="*/ 574775 w 1447329"/>
                      <a:gd name="connsiteY69" fmla="*/ 713274 h 1198089"/>
                      <a:gd name="connsiteX70" fmla="*/ 571918 w 1447329"/>
                      <a:gd name="connsiteY70" fmla="*/ 718272 h 1198089"/>
                      <a:gd name="connsiteX71" fmla="*/ 570490 w 1447329"/>
                      <a:gd name="connsiteY71" fmla="*/ 719700 h 1198089"/>
                      <a:gd name="connsiteX72" fmla="*/ 569776 w 1447329"/>
                      <a:gd name="connsiteY72" fmla="*/ 721842 h 1198089"/>
                      <a:gd name="connsiteX73" fmla="*/ 568348 w 1447329"/>
                      <a:gd name="connsiteY73" fmla="*/ 723270 h 1198089"/>
                      <a:gd name="connsiteX74" fmla="*/ 565492 w 1447329"/>
                      <a:gd name="connsiteY74" fmla="*/ 730410 h 1198089"/>
                      <a:gd name="connsiteX75" fmla="*/ 565492 w 1447329"/>
                      <a:gd name="connsiteY75" fmla="*/ 731838 h 1198089"/>
                      <a:gd name="connsiteX76" fmla="*/ 0 w 1447329"/>
                      <a:gd name="connsiteY76" fmla="*/ 731838 h 1198089"/>
                      <a:gd name="connsiteX77" fmla="*/ 0 w 1447329"/>
                      <a:gd name="connsiteY77" fmla="*/ 0 h 119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447329" h="1198089">
                        <a:moveTo>
                          <a:pt x="1321372" y="769937"/>
                        </a:moveTo>
                        <a:cubicBezTo>
                          <a:pt x="1322803" y="769937"/>
                          <a:pt x="1324233" y="769937"/>
                          <a:pt x="1324948" y="769937"/>
                        </a:cubicBezTo>
                        <a:cubicBezTo>
                          <a:pt x="1328524" y="770653"/>
                          <a:pt x="1332100" y="772085"/>
                          <a:pt x="1334246" y="774948"/>
                        </a:cubicBezTo>
                        <a:cubicBezTo>
                          <a:pt x="1334246" y="775664"/>
                          <a:pt x="1334246" y="775664"/>
                          <a:pt x="1334961" y="776380"/>
                        </a:cubicBezTo>
                        <a:cubicBezTo>
                          <a:pt x="1334961" y="776380"/>
                          <a:pt x="1334961" y="776380"/>
                          <a:pt x="1337106" y="780675"/>
                        </a:cubicBezTo>
                        <a:cubicBezTo>
                          <a:pt x="1338537" y="782106"/>
                          <a:pt x="1339967" y="784254"/>
                          <a:pt x="1341397" y="787117"/>
                        </a:cubicBezTo>
                        <a:cubicBezTo>
                          <a:pt x="1341397" y="787117"/>
                          <a:pt x="1341397" y="787117"/>
                          <a:pt x="1349264" y="799286"/>
                        </a:cubicBezTo>
                        <a:cubicBezTo>
                          <a:pt x="1349264" y="799286"/>
                          <a:pt x="1349264" y="799286"/>
                          <a:pt x="1445097" y="954621"/>
                        </a:cubicBezTo>
                        <a:cubicBezTo>
                          <a:pt x="1449388" y="961779"/>
                          <a:pt x="1447243" y="970369"/>
                          <a:pt x="1440806" y="974664"/>
                        </a:cubicBezTo>
                        <a:cubicBezTo>
                          <a:pt x="1440806" y="974664"/>
                          <a:pt x="1440806" y="974664"/>
                          <a:pt x="1085366" y="1195855"/>
                        </a:cubicBezTo>
                        <a:cubicBezTo>
                          <a:pt x="1078214" y="1200150"/>
                          <a:pt x="1069632" y="1198003"/>
                          <a:pt x="1065341" y="1191560"/>
                        </a:cubicBezTo>
                        <a:cubicBezTo>
                          <a:pt x="1065341" y="1191560"/>
                          <a:pt x="1065341" y="1191560"/>
                          <a:pt x="975229" y="1046247"/>
                        </a:cubicBezTo>
                        <a:cubicBezTo>
                          <a:pt x="975229" y="1046247"/>
                          <a:pt x="975229" y="1046247"/>
                          <a:pt x="967362" y="1034078"/>
                        </a:cubicBezTo>
                        <a:cubicBezTo>
                          <a:pt x="967362" y="1034078"/>
                          <a:pt x="967362" y="1034078"/>
                          <a:pt x="960210" y="1021909"/>
                        </a:cubicBezTo>
                        <a:cubicBezTo>
                          <a:pt x="960210" y="1021909"/>
                          <a:pt x="960210" y="1021909"/>
                          <a:pt x="955204" y="1014751"/>
                        </a:cubicBezTo>
                        <a:cubicBezTo>
                          <a:pt x="955204" y="1014035"/>
                          <a:pt x="955204" y="1013319"/>
                          <a:pt x="954489" y="1013319"/>
                        </a:cubicBezTo>
                        <a:cubicBezTo>
                          <a:pt x="950913" y="1007592"/>
                          <a:pt x="952344" y="999718"/>
                          <a:pt x="957350" y="995423"/>
                        </a:cubicBezTo>
                        <a:cubicBezTo>
                          <a:pt x="958065" y="994707"/>
                          <a:pt x="958780" y="993991"/>
                          <a:pt x="959495" y="993991"/>
                        </a:cubicBezTo>
                        <a:cubicBezTo>
                          <a:pt x="959495" y="993991"/>
                          <a:pt x="959495" y="993991"/>
                          <a:pt x="972368" y="985402"/>
                        </a:cubicBezTo>
                        <a:cubicBezTo>
                          <a:pt x="972368" y="985402"/>
                          <a:pt x="972368" y="985402"/>
                          <a:pt x="973799" y="984686"/>
                        </a:cubicBezTo>
                        <a:cubicBezTo>
                          <a:pt x="975229" y="983254"/>
                          <a:pt x="978090" y="981822"/>
                          <a:pt x="985242" y="977527"/>
                        </a:cubicBezTo>
                        <a:cubicBezTo>
                          <a:pt x="985242" y="977527"/>
                          <a:pt x="985242" y="977527"/>
                          <a:pt x="988817" y="975380"/>
                        </a:cubicBezTo>
                        <a:cubicBezTo>
                          <a:pt x="996684" y="970369"/>
                          <a:pt x="1018855" y="956053"/>
                          <a:pt x="1088226" y="913103"/>
                        </a:cubicBezTo>
                        <a:cubicBezTo>
                          <a:pt x="1132567" y="885186"/>
                          <a:pt x="1197648" y="845099"/>
                          <a:pt x="1289905" y="787117"/>
                        </a:cubicBezTo>
                        <a:cubicBezTo>
                          <a:pt x="1289905" y="787117"/>
                          <a:pt x="1289905" y="787117"/>
                          <a:pt x="1302063" y="779959"/>
                        </a:cubicBezTo>
                        <a:cubicBezTo>
                          <a:pt x="1302063" y="779959"/>
                          <a:pt x="1302063" y="779959"/>
                          <a:pt x="1310645" y="774948"/>
                        </a:cubicBezTo>
                        <a:cubicBezTo>
                          <a:pt x="1312075" y="774232"/>
                          <a:pt x="1312790" y="773516"/>
                          <a:pt x="1314221" y="772085"/>
                        </a:cubicBezTo>
                        <a:cubicBezTo>
                          <a:pt x="1314221" y="772085"/>
                          <a:pt x="1314221" y="772085"/>
                          <a:pt x="1314936" y="771369"/>
                        </a:cubicBezTo>
                        <a:cubicBezTo>
                          <a:pt x="1317081" y="770653"/>
                          <a:pt x="1319227" y="769937"/>
                          <a:pt x="1321372" y="769937"/>
                        </a:cubicBezTo>
                        <a:close/>
                        <a:moveTo>
                          <a:pt x="621253" y="109435"/>
                        </a:moveTo>
                        <a:cubicBezTo>
                          <a:pt x="574077" y="101600"/>
                          <a:pt x="523327" y="111572"/>
                          <a:pt x="480439" y="141487"/>
                        </a:cubicBezTo>
                        <a:cubicBezTo>
                          <a:pt x="395379" y="202029"/>
                          <a:pt x="374650" y="319552"/>
                          <a:pt x="435407" y="404312"/>
                        </a:cubicBezTo>
                        <a:cubicBezTo>
                          <a:pt x="461855" y="440637"/>
                          <a:pt x="498309" y="464142"/>
                          <a:pt x="538337" y="476250"/>
                        </a:cubicBezTo>
                        <a:cubicBezTo>
                          <a:pt x="538337" y="476250"/>
                          <a:pt x="538337" y="476250"/>
                          <a:pt x="490446" y="399326"/>
                        </a:cubicBezTo>
                        <a:cubicBezTo>
                          <a:pt x="470432" y="367274"/>
                          <a:pt x="463999" y="329524"/>
                          <a:pt x="472577" y="293199"/>
                        </a:cubicBezTo>
                        <a:cubicBezTo>
                          <a:pt x="480439" y="256161"/>
                          <a:pt x="503313" y="225534"/>
                          <a:pt x="535478" y="205590"/>
                        </a:cubicBezTo>
                        <a:cubicBezTo>
                          <a:pt x="558351" y="191345"/>
                          <a:pt x="583369" y="184223"/>
                          <a:pt x="609816" y="184223"/>
                        </a:cubicBezTo>
                        <a:cubicBezTo>
                          <a:pt x="659137" y="184223"/>
                          <a:pt x="704169" y="209152"/>
                          <a:pt x="729901" y="250463"/>
                        </a:cubicBezTo>
                        <a:cubicBezTo>
                          <a:pt x="729901" y="250463"/>
                          <a:pt x="729901" y="250463"/>
                          <a:pt x="776363" y="325251"/>
                        </a:cubicBezTo>
                        <a:cubicBezTo>
                          <a:pt x="784225" y="277529"/>
                          <a:pt x="774218" y="227671"/>
                          <a:pt x="744197" y="185647"/>
                        </a:cubicBezTo>
                        <a:cubicBezTo>
                          <a:pt x="714176" y="143624"/>
                          <a:pt x="669144" y="117270"/>
                          <a:pt x="621253" y="109435"/>
                        </a:cubicBezTo>
                        <a:close/>
                        <a:moveTo>
                          <a:pt x="0" y="0"/>
                        </a:moveTo>
                        <a:cubicBezTo>
                          <a:pt x="0" y="0"/>
                          <a:pt x="0" y="0"/>
                          <a:pt x="1073150" y="0"/>
                        </a:cubicBezTo>
                        <a:cubicBezTo>
                          <a:pt x="1073150" y="0"/>
                          <a:pt x="1073150" y="0"/>
                          <a:pt x="1073150" y="311299"/>
                        </a:cubicBezTo>
                        <a:cubicBezTo>
                          <a:pt x="1073150" y="311299"/>
                          <a:pt x="1073150" y="311299"/>
                          <a:pt x="1039592" y="332005"/>
                        </a:cubicBezTo>
                        <a:cubicBezTo>
                          <a:pt x="1029596" y="325579"/>
                          <a:pt x="1018172" y="322009"/>
                          <a:pt x="1006034" y="322009"/>
                        </a:cubicBezTo>
                        <a:cubicBezTo>
                          <a:pt x="994610" y="322009"/>
                          <a:pt x="984614" y="324865"/>
                          <a:pt x="974617" y="330577"/>
                        </a:cubicBezTo>
                        <a:cubicBezTo>
                          <a:pt x="974617" y="330577"/>
                          <a:pt x="974617" y="330577"/>
                          <a:pt x="973903" y="331291"/>
                        </a:cubicBezTo>
                        <a:cubicBezTo>
                          <a:pt x="973903" y="331291"/>
                          <a:pt x="973903" y="331291"/>
                          <a:pt x="913213" y="368418"/>
                        </a:cubicBezTo>
                        <a:cubicBezTo>
                          <a:pt x="903217" y="361278"/>
                          <a:pt x="891079" y="356994"/>
                          <a:pt x="877513" y="356994"/>
                        </a:cubicBezTo>
                        <a:cubicBezTo>
                          <a:pt x="865375" y="356994"/>
                          <a:pt x="853951" y="360564"/>
                          <a:pt x="844669" y="367704"/>
                        </a:cubicBezTo>
                        <a:cubicBezTo>
                          <a:pt x="844669" y="367704"/>
                          <a:pt x="844669" y="367704"/>
                          <a:pt x="788976" y="401976"/>
                        </a:cubicBezTo>
                        <a:cubicBezTo>
                          <a:pt x="788976" y="401976"/>
                          <a:pt x="788976" y="401976"/>
                          <a:pt x="778266" y="384126"/>
                        </a:cubicBezTo>
                        <a:cubicBezTo>
                          <a:pt x="778266" y="384126"/>
                          <a:pt x="778266" y="384126"/>
                          <a:pt x="777552" y="383412"/>
                        </a:cubicBezTo>
                        <a:cubicBezTo>
                          <a:pt x="777552" y="383412"/>
                          <a:pt x="777552" y="383412"/>
                          <a:pt x="772554" y="375558"/>
                        </a:cubicBezTo>
                        <a:cubicBezTo>
                          <a:pt x="772554" y="375558"/>
                          <a:pt x="772554" y="375558"/>
                          <a:pt x="709008" y="272744"/>
                        </a:cubicBezTo>
                        <a:cubicBezTo>
                          <a:pt x="689015" y="240614"/>
                          <a:pt x="652601" y="219909"/>
                          <a:pt x="614759" y="219909"/>
                        </a:cubicBezTo>
                        <a:cubicBezTo>
                          <a:pt x="594767" y="219909"/>
                          <a:pt x="575489" y="225620"/>
                          <a:pt x="556924" y="236330"/>
                        </a:cubicBezTo>
                        <a:cubicBezTo>
                          <a:pt x="556924" y="236330"/>
                          <a:pt x="556924" y="236330"/>
                          <a:pt x="556210" y="237044"/>
                        </a:cubicBezTo>
                        <a:cubicBezTo>
                          <a:pt x="556210" y="237044"/>
                          <a:pt x="556210" y="237044"/>
                          <a:pt x="555496" y="237044"/>
                        </a:cubicBezTo>
                        <a:cubicBezTo>
                          <a:pt x="529792" y="253466"/>
                          <a:pt x="512656" y="277742"/>
                          <a:pt x="506944" y="306301"/>
                        </a:cubicBezTo>
                        <a:cubicBezTo>
                          <a:pt x="499804" y="334861"/>
                          <a:pt x="504802" y="364848"/>
                          <a:pt x="520510" y="389838"/>
                        </a:cubicBezTo>
                        <a:cubicBezTo>
                          <a:pt x="520510" y="389838"/>
                          <a:pt x="520510" y="389838"/>
                          <a:pt x="584771" y="493366"/>
                        </a:cubicBezTo>
                        <a:cubicBezTo>
                          <a:pt x="584771" y="493366"/>
                          <a:pt x="584771" y="493366"/>
                          <a:pt x="589769" y="501934"/>
                        </a:cubicBezTo>
                        <a:cubicBezTo>
                          <a:pt x="589769" y="501934"/>
                          <a:pt x="589769" y="501934"/>
                          <a:pt x="589769" y="502648"/>
                        </a:cubicBezTo>
                        <a:cubicBezTo>
                          <a:pt x="589769" y="502648"/>
                          <a:pt x="589769" y="502648"/>
                          <a:pt x="590483" y="502648"/>
                        </a:cubicBezTo>
                        <a:cubicBezTo>
                          <a:pt x="590483" y="502648"/>
                          <a:pt x="590483" y="502648"/>
                          <a:pt x="604763" y="524782"/>
                        </a:cubicBezTo>
                        <a:cubicBezTo>
                          <a:pt x="604763" y="524782"/>
                          <a:pt x="604763" y="524782"/>
                          <a:pt x="691871" y="666151"/>
                        </a:cubicBezTo>
                        <a:cubicBezTo>
                          <a:pt x="684017" y="664009"/>
                          <a:pt x="675449" y="663295"/>
                          <a:pt x="667595" y="663295"/>
                        </a:cubicBezTo>
                        <a:cubicBezTo>
                          <a:pt x="629753" y="663295"/>
                          <a:pt x="595481" y="681859"/>
                          <a:pt x="574775" y="713274"/>
                        </a:cubicBezTo>
                        <a:cubicBezTo>
                          <a:pt x="573346" y="714702"/>
                          <a:pt x="572632" y="716844"/>
                          <a:pt x="571918" y="718272"/>
                        </a:cubicBezTo>
                        <a:cubicBezTo>
                          <a:pt x="571204" y="718986"/>
                          <a:pt x="571204" y="719700"/>
                          <a:pt x="570490" y="719700"/>
                        </a:cubicBezTo>
                        <a:cubicBezTo>
                          <a:pt x="570490" y="719700"/>
                          <a:pt x="570490" y="719700"/>
                          <a:pt x="569776" y="721842"/>
                        </a:cubicBezTo>
                        <a:cubicBezTo>
                          <a:pt x="569776" y="721842"/>
                          <a:pt x="569776" y="721842"/>
                          <a:pt x="568348" y="723270"/>
                        </a:cubicBezTo>
                        <a:cubicBezTo>
                          <a:pt x="566920" y="726126"/>
                          <a:pt x="566206" y="728982"/>
                          <a:pt x="565492" y="730410"/>
                        </a:cubicBezTo>
                        <a:cubicBezTo>
                          <a:pt x="565492" y="731124"/>
                          <a:pt x="565492" y="731124"/>
                          <a:pt x="565492" y="731838"/>
                        </a:cubicBezTo>
                        <a:cubicBezTo>
                          <a:pt x="565492" y="731838"/>
                          <a:pt x="565492" y="731838"/>
                          <a:pt x="0" y="731838"/>
                        </a:cubicBezTo>
                        <a:cubicBezTo>
                          <a:pt x="0" y="731838"/>
                          <a:pt x="0" y="731838"/>
                          <a:pt x="0" y="0"/>
                        </a:cubicBezTo>
                        <a:close/>
                      </a:path>
                    </a:pathLst>
                  </a:custGeom>
                  <a:solidFill>
                    <a:srgbClr val="00148C"/>
                  </a:solidFill>
                  <a:ln>
                    <a:noFill/>
                  </a:ln>
                </p:spPr>
                <p:txBody>
                  <a:bodyPr vert="horz" wrap="square" lIns="12001" tIns="6001" rIns="12001" bIns="6001" numCol="1" anchor="t" anchorCtr="0" compatLnSpc="1">
                    <a:prstTxWarp prst="textNoShape">
                      <a:avLst/>
                    </a:prstTxWarp>
                    <a:noAutofit/>
                  </a:bodyPr>
                  <a:lstStyle/>
                  <a:p>
                    <a:endParaRPr lang="en-US" sz="1013" dirty="0"/>
                  </a:p>
                </p:txBody>
              </p:sp>
            </p:grpSp>
          </p:grpSp>
        </p:grpSp>
        <p:sp>
          <p:nvSpPr>
            <p:cNvPr id="129" name="TextBox 128">
              <a:extLst>
                <a:ext uri="{FF2B5EF4-FFF2-40B4-BE49-F238E27FC236}">
                  <a16:creationId xmlns:a16="http://schemas.microsoft.com/office/drawing/2014/main" id="{AFB427FF-1EC8-488B-8412-F4051ACD8D1E}"/>
                </a:ext>
              </a:extLst>
            </p:cNvPr>
            <p:cNvSpPr txBox="1"/>
            <p:nvPr/>
          </p:nvSpPr>
          <p:spPr>
            <a:xfrm>
              <a:off x="7044800" y="2118638"/>
              <a:ext cx="1658462" cy="422405"/>
            </a:xfrm>
            <a:prstGeom prst="rect">
              <a:avLst/>
            </a:prstGeom>
            <a:noFill/>
          </p:spPr>
          <p:txBody>
            <a:bodyPr wrap="square" lIns="72000" tIns="72000" rIns="72000" bIns="72000" rtlCol="0" anchor="ctr" anchorCtr="0">
              <a:spAutoFit/>
            </a:bodyPr>
            <a:lstStyle/>
            <a:p>
              <a:r>
                <a:rPr lang="en-US" sz="600" b="1" dirty="0">
                  <a:solidFill>
                    <a:srgbClr val="1D252D"/>
                  </a:solidFill>
                  <a:latin typeface="+mj-lt"/>
                  <a:ea typeface="Century Gothic" charset="0"/>
                  <a:cs typeface="Century Gothic" charset="0"/>
                </a:rPr>
                <a:t>Target MVP, product vision</a:t>
              </a:r>
              <a:br>
                <a:rPr lang="en-US" sz="600" b="1" dirty="0">
                  <a:solidFill>
                    <a:srgbClr val="1D252D"/>
                  </a:solidFill>
                  <a:latin typeface="+mj-lt"/>
                  <a:ea typeface="Century Gothic" charset="0"/>
                  <a:cs typeface="Century Gothic" charset="0"/>
                </a:rPr>
              </a:br>
              <a:r>
                <a:rPr lang="en-US" sz="600" dirty="0">
                  <a:solidFill>
                    <a:srgbClr val="1D252D"/>
                  </a:solidFill>
                  <a:latin typeface="+mj-lt"/>
                  <a:ea typeface="Century Gothic" charset="0"/>
                  <a:cs typeface="Century Gothic" charset="0"/>
                </a:rPr>
                <a:t>Including visuals / prototype, </a:t>
              </a:r>
              <a:br>
                <a:rPr lang="en-US" sz="600" dirty="0">
                  <a:solidFill>
                    <a:srgbClr val="1D252D"/>
                  </a:solidFill>
                  <a:latin typeface="+mj-lt"/>
                  <a:ea typeface="Century Gothic" charset="0"/>
                  <a:cs typeface="Century Gothic" charset="0"/>
                </a:rPr>
              </a:br>
              <a:r>
                <a:rPr lang="en-US" sz="600" dirty="0">
                  <a:solidFill>
                    <a:srgbClr val="1D252D"/>
                  </a:solidFill>
                  <a:latin typeface="+mj-lt"/>
                  <a:ea typeface="Century Gothic" charset="0"/>
                  <a:cs typeface="Century Gothic" charset="0"/>
                </a:rPr>
                <a:t>feature descriptions, roadmap</a:t>
              </a:r>
            </a:p>
          </p:txBody>
        </p:sp>
      </p:grpSp>
      <p:grpSp>
        <p:nvGrpSpPr>
          <p:cNvPr id="53" name="Group 52">
            <a:extLst>
              <a:ext uri="{FF2B5EF4-FFF2-40B4-BE49-F238E27FC236}">
                <a16:creationId xmlns:a16="http://schemas.microsoft.com/office/drawing/2014/main" id="{62E7359C-AAAF-4898-8C6A-326BB0C27A89}"/>
              </a:ext>
            </a:extLst>
          </p:cNvPr>
          <p:cNvGrpSpPr/>
          <p:nvPr/>
        </p:nvGrpSpPr>
        <p:grpSpPr>
          <a:xfrm>
            <a:off x="6673589" y="3036059"/>
            <a:ext cx="2029673" cy="422405"/>
            <a:chOff x="6673589" y="3062755"/>
            <a:chExt cx="2029673" cy="422405"/>
          </a:xfrm>
        </p:grpSpPr>
        <p:sp>
          <p:nvSpPr>
            <p:cNvPr id="130" name="TextBox 129">
              <a:extLst>
                <a:ext uri="{FF2B5EF4-FFF2-40B4-BE49-F238E27FC236}">
                  <a16:creationId xmlns:a16="http://schemas.microsoft.com/office/drawing/2014/main" id="{1E75909B-A499-4AD5-900E-14DDDD8BF9DE}"/>
                </a:ext>
              </a:extLst>
            </p:cNvPr>
            <p:cNvSpPr txBox="1"/>
            <p:nvPr/>
          </p:nvSpPr>
          <p:spPr>
            <a:xfrm>
              <a:off x="7044800" y="3062755"/>
              <a:ext cx="1658462" cy="422405"/>
            </a:xfrm>
            <a:prstGeom prst="rect">
              <a:avLst/>
            </a:prstGeom>
            <a:noFill/>
          </p:spPr>
          <p:txBody>
            <a:bodyPr wrap="square" lIns="72000" tIns="72000" rIns="72000" bIns="72000" rtlCol="0" anchor="ctr" anchorCtr="0">
              <a:spAutoFit/>
            </a:bodyPr>
            <a:lstStyle/>
            <a:p>
              <a:r>
                <a:rPr lang="en-US" sz="600" b="1" dirty="0">
                  <a:solidFill>
                    <a:srgbClr val="1D252D"/>
                  </a:solidFill>
                  <a:latin typeface="+mj-lt"/>
                  <a:ea typeface="Century Gothic" charset="0"/>
                  <a:cs typeface="Century Gothic" charset="0"/>
                </a:rPr>
                <a:t>Technical soln &amp; feasibility</a:t>
              </a:r>
              <a:br>
                <a:rPr lang="en-US" sz="600" b="1" dirty="0">
                  <a:solidFill>
                    <a:srgbClr val="1D252D"/>
                  </a:solidFill>
                  <a:latin typeface="+mj-lt"/>
                  <a:ea typeface="Century Gothic" charset="0"/>
                  <a:cs typeface="Century Gothic" charset="0"/>
                </a:rPr>
              </a:br>
              <a:r>
                <a:rPr lang="en-US" sz="600" dirty="0">
                  <a:solidFill>
                    <a:srgbClr val="1D252D"/>
                  </a:solidFill>
                  <a:latin typeface="+mj-lt"/>
                  <a:ea typeface="Century Gothic" charset="0"/>
                  <a:cs typeface="Century Gothic" charset="0"/>
                </a:rPr>
                <a:t>Technical solution hypothesis, assumptions &amp; risk assessment</a:t>
              </a:r>
            </a:p>
          </p:txBody>
        </p:sp>
        <p:grpSp>
          <p:nvGrpSpPr>
            <p:cNvPr id="27" name="Group 26">
              <a:extLst>
                <a:ext uri="{FF2B5EF4-FFF2-40B4-BE49-F238E27FC236}">
                  <a16:creationId xmlns:a16="http://schemas.microsoft.com/office/drawing/2014/main" id="{B130FB36-3093-4185-AFBD-51F47AEC6EA6}"/>
                </a:ext>
              </a:extLst>
            </p:cNvPr>
            <p:cNvGrpSpPr/>
            <p:nvPr/>
          </p:nvGrpSpPr>
          <p:grpSpPr>
            <a:xfrm>
              <a:off x="6673589" y="3105612"/>
              <a:ext cx="328683" cy="328683"/>
              <a:chOff x="6607894" y="3105612"/>
              <a:chExt cx="328683" cy="328683"/>
            </a:xfrm>
          </p:grpSpPr>
          <p:sp>
            <p:nvSpPr>
              <p:cNvPr id="138" name="Oval 137">
                <a:extLst>
                  <a:ext uri="{FF2B5EF4-FFF2-40B4-BE49-F238E27FC236}">
                    <a16:creationId xmlns:a16="http://schemas.microsoft.com/office/drawing/2014/main" id="{CACEF39E-ED58-4938-9D0F-A11433794834}"/>
                  </a:ext>
                </a:extLst>
              </p:cNvPr>
              <p:cNvSpPr>
                <a:spLocks/>
              </p:cNvSpPr>
              <p:nvPr/>
            </p:nvSpPr>
            <p:spPr>
              <a:xfrm>
                <a:off x="6607894" y="3105612"/>
                <a:ext cx="328683" cy="328683"/>
              </a:xfrm>
              <a:prstGeom prst="ellipse">
                <a:avLst/>
              </a:prstGeom>
              <a:noFill/>
              <a:ln w="6350" cap="flat" cmpd="sng" algn="ctr">
                <a:solidFill>
                  <a:srgbClr val="13234D"/>
                </a:solidFill>
                <a:prstDash val="solid"/>
                <a:round/>
                <a:headEnd type="none" w="med" len="med"/>
                <a:tailEnd type="none" w="med" len="med"/>
              </a:ln>
              <a:extLst>
                <a:ext uri="{909E8E84-426E-40DD-AFC4-6F175D3DCCD1}">
                  <a14:hiddenFill xmlns:a14="http://schemas.microsoft.com/office/drawing/2010/main">
                    <a:solidFill>
                      <a:srgbClr val="C9E7CA"/>
                    </a:solidFill>
                  </a14:hiddenFill>
                </a:ext>
              </a:extLst>
            </p:spPr>
            <p:txBody>
              <a:bodyPr lIns="45712" tIns="22850" rIns="45712" bIns="22850" anchor="ctr" anchorCtr="0">
                <a:noAutofit/>
              </a:bodyPr>
              <a:lstStyle/>
              <a:p>
                <a:pPr algn="ctr"/>
                <a:endParaRPr lang="en-US" sz="1800" dirty="0">
                  <a:latin typeface="Calibri"/>
                  <a:ea typeface="Calibri"/>
                  <a:cs typeface="Calibri"/>
                </a:endParaRPr>
              </a:p>
            </p:txBody>
          </p:sp>
          <p:grpSp>
            <p:nvGrpSpPr>
              <p:cNvPr id="142" name="Group 141">
                <a:extLst>
                  <a:ext uri="{FF2B5EF4-FFF2-40B4-BE49-F238E27FC236}">
                    <a16:creationId xmlns:a16="http://schemas.microsoft.com/office/drawing/2014/main" id="{94723B3B-480D-42DA-B72B-4E0A01DDBA4C}"/>
                  </a:ext>
                </a:extLst>
              </p:cNvPr>
              <p:cNvGrpSpPr>
                <a:grpSpLocks noChangeAspect="1"/>
              </p:cNvGrpSpPr>
              <p:nvPr/>
            </p:nvGrpSpPr>
            <p:grpSpPr>
              <a:xfrm>
                <a:off x="6664322" y="3161940"/>
                <a:ext cx="215827" cy="216027"/>
                <a:chOff x="5273801" y="2606040"/>
                <a:chExt cx="1644396" cy="1645920"/>
              </a:xfrm>
            </p:grpSpPr>
            <p:sp>
              <p:nvSpPr>
                <p:cNvPr id="143" name="AutoShape 33">
                  <a:extLst>
                    <a:ext uri="{FF2B5EF4-FFF2-40B4-BE49-F238E27FC236}">
                      <a16:creationId xmlns:a16="http://schemas.microsoft.com/office/drawing/2014/main" id="{FDD99DFC-F9BF-4E8E-8EF3-FE6D84797481}"/>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001" tIns="6001" rIns="12001" bIns="6001" numCol="1" anchor="t" anchorCtr="0" compatLnSpc="1">
                  <a:prstTxWarp prst="textNoShape">
                    <a:avLst/>
                  </a:prstTxWarp>
                </a:bodyPr>
                <a:lstStyle/>
                <a:p>
                  <a:endParaRPr lang="en-US" sz="1013" dirty="0"/>
                </a:p>
              </p:txBody>
            </p:sp>
            <p:grpSp>
              <p:nvGrpSpPr>
                <p:cNvPr id="144" name="Group 143">
                  <a:extLst>
                    <a:ext uri="{FF2B5EF4-FFF2-40B4-BE49-F238E27FC236}">
                      <a16:creationId xmlns:a16="http://schemas.microsoft.com/office/drawing/2014/main" id="{85FEB606-864F-4007-9A8A-AA9EA83661EF}"/>
                    </a:ext>
                  </a:extLst>
                </p:cNvPr>
                <p:cNvGrpSpPr/>
                <p:nvPr/>
              </p:nvGrpSpPr>
              <p:grpSpPr>
                <a:xfrm>
                  <a:off x="5445632" y="2775204"/>
                  <a:ext cx="1301877" cy="1306068"/>
                  <a:chOff x="5445632" y="2775204"/>
                  <a:chExt cx="1301877" cy="1306068"/>
                </a:xfrm>
              </p:grpSpPr>
              <p:sp>
                <p:nvSpPr>
                  <p:cNvPr id="145" name="Freeform 35">
                    <a:extLst>
                      <a:ext uri="{FF2B5EF4-FFF2-40B4-BE49-F238E27FC236}">
                        <a16:creationId xmlns:a16="http://schemas.microsoft.com/office/drawing/2014/main" id="{9DA40CF3-0098-4B44-BC8F-A8E0628B803C}"/>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01" tIns="6001" rIns="12001" bIns="6001" numCol="1" anchor="t" anchorCtr="0" compatLnSpc="1">
                    <a:prstTxWarp prst="textNoShape">
                      <a:avLst/>
                    </a:prstTxWarp>
                  </a:bodyPr>
                  <a:lstStyle/>
                  <a:p>
                    <a:endParaRPr lang="en-US" sz="1013" dirty="0"/>
                  </a:p>
                </p:txBody>
              </p:sp>
              <p:sp>
                <p:nvSpPr>
                  <p:cNvPr id="146" name="Freeform 36">
                    <a:extLst>
                      <a:ext uri="{FF2B5EF4-FFF2-40B4-BE49-F238E27FC236}">
                        <a16:creationId xmlns:a16="http://schemas.microsoft.com/office/drawing/2014/main" id="{0307D09C-5F8E-4724-8DB1-B71CE66522DC}"/>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01" tIns="6001" rIns="12001" bIns="6001" numCol="1" anchor="t" anchorCtr="0" compatLnSpc="1">
                    <a:prstTxWarp prst="textNoShape">
                      <a:avLst/>
                    </a:prstTxWarp>
                  </a:bodyPr>
                  <a:lstStyle/>
                  <a:p>
                    <a:endParaRPr lang="en-US" sz="1013" dirty="0"/>
                  </a:p>
                </p:txBody>
              </p:sp>
            </p:grpSp>
          </p:grpSp>
        </p:grpSp>
      </p:grpSp>
      <p:grpSp>
        <p:nvGrpSpPr>
          <p:cNvPr id="58" name="Group 57">
            <a:extLst>
              <a:ext uri="{FF2B5EF4-FFF2-40B4-BE49-F238E27FC236}">
                <a16:creationId xmlns:a16="http://schemas.microsoft.com/office/drawing/2014/main" id="{52466C60-8C8A-4F3C-9A3C-D9BEECCC8F3F}"/>
              </a:ext>
            </a:extLst>
          </p:cNvPr>
          <p:cNvGrpSpPr/>
          <p:nvPr/>
        </p:nvGrpSpPr>
        <p:grpSpPr>
          <a:xfrm>
            <a:off x="6673589" y="4258524"/>
            <a:ext cx="2029673" cy="422405"/>
            <a:chOff x="6673589" y="4205129"/>
            <a:chExt cx="2029673" cy="422405"/>
          </a:xfrm>
        </p:grpSpPr>
        <p:sp>
          <p:nvSpPr>
            <p:cNvPr id="150" name="TextBox 149">
              <a:extLst>
                <a:ext uri="{FF2B5EF4-FFF2-40B4-BE49-F238E27FC236}">
                  <a16:creationId xmlns:a16="http://schemas.microsoft.com/office/drawing/2014/main" id="{42E86F50-BB5E-4E58-8802-F159BBB58ECE}"/>
                </a:ext>
              </a:extLst>
            </p:cNvPr>
            <p:cNvSpPr txBox="1"/>
            <p:nvPr/>
          </p:nvSpPr>
          <p:spPr>
            <a:xfrm>
              <a:off x="7044800" y="4205129"/>
              <a:ext cx="1658462" cy="422405"/>
            </a:xfrm>
            <a:prstGeom prst="rect">
              <a:avLst/>
            </a:prstGeom>
            <a:noFill/>
          </p:spPr>
          <p:txBody>
            <a:bodyPr wrap="square" lIns="72000" tIns="72000" rIns="72000" bIns="72000" rtlCol="0" anchor="ctr" anchorCtr="0">
              <a:spAutoFit/>
            </a:bodyPr>
            <a:lstStyle/>
            <a:p>
              <a:r>
                <a:rPr lang="en-US" sz="600" b="1" dirty="0">
                  <a:solidFill>
                    <a:srgbClr val="1D252D"/>
                  </a:solidFill>
                  <a:latin typeface="+mj-lt"/>
                  <a:ea typeface="Century Gothic" charset="0"/>
                  <a:cs typeface="Century Gothic" charset="0"/>
                </a:rPr>
                <a:t>Operations soln &amp; feasibility</a:t>
              </a:r>
              <a:br>
                <a:rPr lang="en-US" sz="600" b="1" dirty="0">
                  <a:solidFill>
                    <a:srgbClr val="1D252D"/>
                  </a:solidFill>
                  <a:latin typeface="+mj-lt"/>
                  <a:ea typeface="Century Gothic" charset="0"/>
                  <a:cs typeface="Century Gothic" charset="0"/>
                </a:rPr>
              </a:br>
              <a:r>
                <a:rPr lang="en-US" sz="600" dirty="0">
                  <a:solidFill>
                    <a:srgbClr val="1D252D"/>
                  </a:solidFill>
                  <a:latin typeface="+mj-lt"/>
                  <a:ea typeface="Century Gothic" charset="0"/>
                  <a:cs typeface="Century Gothic" charset="0"/>
                </a:rPr>
                <a:t>Preliminary operations soln, assumptions &amp; risk assessment</a:t>
              </a:r>
            </a:p>
          </p:txBody>
        </p:sp>
        <p:grpSp>
          <p:nvGrpSpPr>
            <p:cNvPr id="24" name="Group 23">
              <a:extLst>
                <a:ext uri="{FF2B5EF4-FFF2-40B4-BE49-F238E27FC236}">
                  <a16:creationId xmlns:a16="http://schemas.microsoft.com/office/drawing/2014/main" id="{423AB875-B922-4E6B-AC30-F634FDF8F34F}"/>
                </a:ext>
              </a:extLst>
            </p:cNvPr>
            <p:cNvGrpSpPr/>
            <p:nvPr/>
          </p:nvGrpSpPr>
          <p:grpSpPr>
            <a:xfrm>
              <a:off x="6673589" y="4251990"/>
              <a:ext cx="328683" cy="328683"/>
              <a:chOff x="7031711" y="5808376"/>
              <a:chExt cx="328683" cy="328683"/>
            </a:xfrm>
          </p:grpSpPr>
          <p:sp>
            <p:nvSpPr>
              <p:cNvPr id="151" name="Oval 150">
                <a:extLst>
                  <a:ext uri="{FF2B5EF4-FFF2-40B4-BE49-F238E27FC236}">
                    <a16:creationId xmlns:a16="http://schemas.microsoft.com/office/drawing/2014/main" id="{83F33F79-DA3F-4BBF-BCD1-CCA28854F3FD}"/>
                  </a:ext>
                </a:extLst>
              </p:cNvPr>
              <p:cNvSpPr>
                <a:spLocks/>
              </p:cNvSpPr>
              <p:nvPr/>
            </p:nvSpPr>
            <p:spPr>
              <a:xfrm>
                <a:off x="7031711" y="5808376"/>
                <a:ext cx="328683" cy="328683"/>
              </a:xfrm>
              <a:prstGeom prst="ellipse">
                <a:avLst/>
              </a:prstGeom>
              <a:noFill/>
              <a:ln w="6350" cap="flat" cmpd="sng" algn="ctr">
                <a:solidFill>
                  <a:srgbClr val="13234D"/>
                </a:solidFill>
                <a:prstDash val="solid"/>
                <a:round/>
                <a:headEnd type="none" w="med" len="med"/>
                <a:tailEnd type="none" w="med" len="med"/>
              </a:ln>
            </p:spPr>
            <p:txBody>
              <a:bodyPr lIns="45712" tIns="22850" rIns="45712" bIns="22850" anchor="ctr" anchorCtr="0">
                <a:noAutofit/>
              </a:bodyPr>
              <a:lstStyle/>
              <a:p>
                <a:pPr algn="ctr"/>
                <a:endParaRPr lang="en-US" sz="1800" dirty="0">
                  <a:latin typeface="+mj-lt"/>
                  <a:ea typeface="Calibri"/>
                  <a:cs typeface="Calibri"/>
                </a:endParaRPr>
              </a:p>
            </p:txBody>
          </p:sp>
          <p:grpSp>
            <p:nvGrpSpPr>
              <p:cNvPr id="152" name="bcgBugs_Gears">
                <a:extLst>
                  <a:ext uri="{FF2B5EF4-FFF2-40B4-BE49-F238E27FC236}">
                    <a16:creationId xmlns:a16="http://schemas.microsoft.com/office/drawing/2014/main" id="{EDF9F3EE-1EFE-40E7-A816-93A05C682DD5}"/>
                  </a:ext>
                </a:extLst>
              </p:cNvPr>
              <p:cNvGrpSpPr>
                <a:grpSpLocks noChangeAspect="1"/>
              </p:cNvGrpSpPr>
              <p:nvPr/>
            </p:nvGrpSpPr>
            <p:grpSpPr bwMode="auto">
              <a:xfrm>
                <a:off x="7110412" y="5886993"/>
                <a:ext cx="171282" cy="171450"/>
                <a:chOff x="2818" y="1137"/>
                <a:chExt cx="2044" cy="2046"/>
              </a:xfrm>
            </p:grpSpPr>
            <p:sp>
              <p:nvSpPr>
                <p:cNvPr id="153" name="AutoShape 19">
                  <a:extLst>
                    <a:ext uri="{FF2B5EF4-FFF2-40B4-BE49-F238E27FC236}">
                      <a16:creationId xmlns:a16="http://schemas.microsoft.com/office/drawing/2014/main" id="{C97FD496-6542-4AFC-A230-D689F7DDC97D}"/>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290" tIns="17145" rIns="34290" bIns="17145" numCol="1" anchor="t" anchorCtr="0" compatLnSpc="1">
                  <a:prstTxWarp prst="textNoShape">
                    <a:avLst/>
                  </a:prstTxWarp>
                </a:bodyPr>
                <a:lstStyle/>
                <a:p>
                  <a:endParaRPr lang="en-US" sz="1013" dirty="0"/>
                </a:p>
              </p:txBody>
            </p:sp>
            <p:sp>
              <p:nvSpPr>
                <p:cNvPr id="154" name="Freeform 21">
                  <a:extLst>
                    <a:ext uri="{FF2B5EF4-FFF2-40B4-BE49-F238E27FC236}">
                      <a16:creationId xmlns:a16="http://schemas.microsoft.com/office/drawing/2014/main" id="{2BFA013D-2B43-44B7-A521-99BA6F9C054F}"/>
                    </a:ext>
                  </a:extLst>
                </p:cNvPr>
                <p:cNvSpPr>
                  <a:spLocks noEditPoints="1"/>
                </p:cNvSpPr>
                <p:nvPr/>
              </p:nvSpPr>
              <p:spPr bwMode="auto">
                <a:xfrm>
                  <a:off x="2939" y="1297"/>
                  <a:ext cx="1804" cy="1724"/>
                </a:xfrm>
                <a:custGeom>
                  <a:avLst/>
                  <a:gdLst>
                    <a:gd name="T0" fmla="*/ 868 w 882"/>
                    <a:gd name="T1" fmla="*/ 325 h 842"/>
                    <a:gd name="T2" fmla="*/ 801 w 882"/>
                    <a:gd name="T3" fmla="*/ 295 h 842"/>
                    <a:gd name="T4" fmla="*/ 770 w 882"/>
                    <a:gd name="T5" fmla="*/ 228 h 842"/>
                    <a:gd name="T6" fmla="*/ 724 w 882"/>
                    <a:gd name="T7" fmla="*/ 164 h 842"/>
                    <a:gd name="T8" fmla="*/ 729 w 882"/>
                    <a:gd name="T9" fmla="*/ 91 h 842"/>
                    <a:gd name="T10" fmla="*/ 569 w 882"/>
                    <a:gd name="T11" fmla="*/ 0 h 842"/>
                    <a:gd name="T12" fmla="*/ 509 w 882"/>
                    <a:gd name="T13" fmla="*/ 44 h 842"/>
                    <a:gd name="T14" fmla="*/ 367 w 882"/>
                    <a:gd name="T15" fmla="*/ 44 h 842"/>
                    <a:gd name="T16" fmla="*/ 307 w 882"/>
                    <a:gd name="T17" fmla="*/ 1 h 842"/>
                    <a:gd name="T18" fmla="*/ 221 w 882"/>
                    <a:gd name="T19" fmla="*/ 39 h 842"/>
                    <a:gd name="T20" fmla="*/ 145 w 882"/>
                    <a:gd name="T21" fmla="*/ 95 h 842"/>
                    <a:gd name="T22" fmla="*/ 154 w 882"/>
                    <a:gd name="T23" fmla="*/ 170 h 842"/>
                    <a:gd name="T24" fmla="*/ 81 w 882"/>
                    <a:gd name="T25" fmla="*/ 294 h 842"/>
                    <a:gd name="T26" fmla="*/ 15 w 882"/>
                    <a:gd name="T27" fmla="*/ 324 h 842"/>
                    <a:gd name="T28" fmla="*/ 13 w 882"/>
                    <a:gd name="T29" fmla="*/ 514 h 842"/>
                    <a:gd name="T30" fmla="*/ 79 w 882"/>
                    <a:gd name="T31" fmla="*/ 542 h 842"/>
                    <a:gd name="T32" fmla="*/ 113 w 882"/>
                    <a:gd name="T33" fmla="*/ 614 h 842"/>
                    <a:gd name="T34" fmla="*/ 155 w 882"/>
                    <a:gd name="T35" fmla="*/ 675 h 842"/>
                    <a:gd name="T36" fmla="*/ 146 w 882"/>
                    <a:gd name="T37" fmla="*/ 748 h 842"/>
                    <a:gd name="T38" fmla="*/ 304 w 882"/>
                    <a:gd name="T39" fmla="*/ 842 h 842"/>
                    <a:gd name="T40" fmla="*/ 362 w 882"/>
                    <a:gd name="T41" fmla="*/ 798 h 842"/>
                    <a:gd name="T42" fmla="*/ 520 w 882"/>
                    <a:gd name="T43" fmla="*/ 799 h 842"/>
                    <a:gd name="T44" fmla="*/ 580 w 882"/>
                    <a:gd name="T45" fmla="*/ 842 h 842"/>
                    <a:gd name="T46" fmla="*/ 662 w 882"/>
                    <a:gd name="T47" fmla="*/ 806 h 842"/>
                    <a:gd name="T48" fmla="*/ 735 w 882"/>
                    <a:gd name="T49" fmla="*/ 751 h 842"/>
                    <a:gd name="T50" fmla="*/ 726 w 882"/>
                    <a:gd name="T51" fmla="*/ 678 h 842"/>
                    <a:gd name="T52" fmla="*/ 805 w 882"/>
                    <a:gd name="T53" fmla="*/ 538 h 842"/>
                    <a:gd name="T54" fmla="*/ 870 w 882"/>
                    <a:gd name="T55" fmla="*/ 509 h 842"/>
                    <a:gd name="T56" fmla="*/ 868 w 882"/>
                    <a:gd name="T57" fmla="*/ 325 h 842"/>
                    <a:gd name="T58" fmla="*/ 512 w 882"/>
                    <a:gd name="T59" fmla="*/ 587 h 842"/>
                    <a:gd name="T60" fmla="*/ 278 w 882"/>
                    <a:gd name="T61" fmla="*/ 493 h 842"/>
                    <a:gd name="T62" fmla="*/ 370 w 882"/>
                    <a:gd name="T63" fmla="*/ 257 h 842"/>
                    <a:gd name="T64" fmla="*/ 604 w 882"/>
                    <a:gd name="T65" fmla="*/ 351 h 842"/>
                    <a:gd name="T66" fmla="*/ 512 w 882"/>
                    <a:gd name="T67" fmla="*/ 587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2" h="842">
                      <a:moveTo>
                        <a:pt x="868" y="325"/>
                      </a:moveTo>
                      <a:cubicBezTo>
                        <a:pt x="801" y="295"/>
                        <a:pt x="801" y="295"/>
                        <a:pt x="801" y="295"/>
                      </a:cubicBezTo>
                      <a:cubicBezTo>
                        <a:pt x="793" y="273"/>
                        <a:pt x="783" y="250"/>
                        <a:pt x="770" y="228"/>
                      </a:cubicBezTo>
                      <a:cubicBezTo>
                        <a:pt x="757" y="205"/>
                        <a:pt x="741" y="184"/>
                        <a:pt x="724" y="164"/>
                      </a:cubicBezTo>
                      <a:cubicBezTo>
                        <a:pt x="729" y="91"/>
                        <a:pt x="729" y="91"/>
                        <a:pt x="729" y="91"/>
                      </a:cubicBezTo>
                      <a:cubicBezTo>
                        <a:pt x="684" y="50"/>
                        <a:pt x="627" y="18"/>
                        <a:pt x="569" y="0"/>
                      </a:cubicBezTo>
                      <a:cubicBezTo>
                        <a:pt x="509" y="44"/>
                        <a:pt x="509" y="44"/>
                        <a:pt x="509" y="44"/>
                      </a:cubicBezTo>
                      <a:cubicBezTo>
                        <a:pt x="462" y="34"/>
                        <a:pt x="414" y="35"/>
                        <a:pt x="367" y="44"/>
                      </a:cubicBezTo>
                      <a:cubicBezTo>
                        <a:pt x="307" y="1"/>
                        <a:pt x="307" y="1"/>
                        <a:pt x="307" y="1"/>
                      </a:cubicBezTo>
                      <a:cubicBezTo>
                        <a:pt x="278" y="11"/>
                        <a:pt x="249" y="23"/>
                        <a:pt x="221" y="39"/>
                      </a:cubicBezTo>
                      <a:cubicBezTo>
                        <a:pt x="193" y="56"/>
                        <a:pt x="167" y="75"/>
                        <a:pt x="145" y="95"/>
                      </a:cubicBezTo>
                      <a:cubicBezTo>
                        <a:pt x="154" y="170"/>
                        <a:pt x="154" y="170"/>
                        <a:pt x="154" y="170"/>
                      </a:cubicBezTo>
                      <a:cubicBezTo>
                        <a:pt x="122" y="208"/>
                        <a:pt x="96" y="249"/>
                        <a:pt x="81" y="294"/>
                      </a:cubicBezTo>
                      <a:cubicBezTo>
                        <a:pt x="15" y="324"/>
                        <a:pt x="15" y="324"/>
                        <a:pt x="15" y="324"/>
                      </a:cubicBezTo>
                      <a:cubicBezTo>
                        <a:pt x="0" y="385"/>
                        <a:pt x="0" y="449"/>
                        <a:pt x="13" y="514"/>
                      </a:cubicBezTo>
                      <a:cubicBezTo>
                        <a:pt x="79" y="542"/>
                        <a:pt x="79" y="542"/>
                        <a:pt x="79" y="542"/>
                      </a:cubicBezTo>
                      <a:cubicBezTo>
                        <a:pt x="87" y="566"/>
                        <a:pt x="98" y="592"/>
                        <a:pt x="113" y="614"/>
                      </a:cubicBezTo>
                      <a:cubicBezTo>
                        <a:pt x="125" y="636"/>
                        <a:pt x="139" y="657"/>
                        <a:pt x="155" y="675"/>
                      </a:cubicBezTo>
                      <a:cubicBezTo>
                        <a:pt x="146" y="748"/>
                        <a:pt x="146" y="748"/>
                        <a:pt x="146" y="748"/>
                      </a:cubicBezTo>
                      <a:cubicBezTo>
                        <a:pt x="193" y="791"/>
                        <a:pt x="247" y="822"/>
                        <a:pt x="304" y="842"/>
                      </a:cubicBezTo>
                      <a:cubicBezTo>
                        <a:pt x="362" y="798"/>
                        <a:pt x="362" y="798"/>
                        <a:pt x="362" y="798"/>
                      </a:cubicBezTo>
                      <a:cubicBezTo>
                        <a:pt x="414" y="810"/>
                        <a:pt x="466" y="810"/>
                        <a:pt x="520" y="799"/>
                      </a:cubicBezTo>
                      <a:cubicBezTo>
                        <a:pt x="580" y="842"/>
                        <a:pt x="580" y="842"/>
                        <a:pt x="580" y="842"/>
                      </a:cubicBezTo>
                      <a:cubicBezTo>
                        <a:pt x="607" y="832"/>
                        <a:pt x="635" y="820"/>
                        <a:pt x="662" y="806"/>
                      </a:cubicBezTo>
                      <a:cubicBezTo>
                        <a:pt x="687" y="789"/>
                        <a:pt x="712" y="771"/>
                        <a:pt x="735" y="751"/>
                      </a:cubicBezTo>
                      <a:cubicBezTo>
                        <a:pt x="726" y="678"/>
                        <a:pt x="726" y="678"/>
                        <a:pt x="726" y="678"/>
                      </a:cubicBezTo>
                      <a:cubicBezTo>
                        <a:pt x="762" y="637"/>
                        <a:pt x="788" y="589"/>
                        <a:pt x="805" y="538"/>
                      </a:cubicBezTo>
                      <a:cubicBezTo>
                        <a:pt x="870" y="509"/>
                        <a:pt x="870" y="509"/>
                        <a:pt x="870" y="509"/>
                      </a:cubicBezTo>
                      <a:cubicBezTo>
                        <a:pt x="882" y="450"/>
                        <a:pt x="881" y="386"/>
                        <a:pt x="868" y="325"/>
                      </a:cubicBezTo>
                      <a:close/>
                      <a:moveTo>
                        <a:pt x="512" y="587"/>
                      </a:moveTo>
                      <a:cubicBezTo>
                        <a:pt x="422" y="628"/>
                        <a:pt x="317" y="584"/>
                        <a:pt x="278" y="493"/>
                      </a:cubicBezTo>
                      <a:cubicBezTo>
                        <a:pt x="238" y="401"/>
                        <a:pt x="280" y="296"/>
                        <a:pt x="370" y="257"/>
                      </a:cubicBezTo>
                      <a:cubicBezTo>
                        <a:pt x="460" y="217"/>
                        <a:pt x="566" y="260"/>
                        <a:pt x="604" y="351"/>
                      </a:cubicBezTo>
                      <a:cubicBezTo>
                        <a:pt x="644" y="442"/>
                        <a:pt x="603" y="549"/>
                        <a:pt x="512" y="587"/>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90" tIns="17145" rIns="34290" bIns="17145" numCol="1" anchor="t" anchorCtr="0" compatLnSpc="1">
                  <a:prstTxWarp prst="textNoShape">
                    <a:avLst/>
                  </a:prstTxWarp>
                </a:bodyPr>
                <a:lstStyle/>
                <a:p>
                  <a:endParaRPr lang="en-US" sz="1013" dirty="0"/>
                </a:p>
              </p:txBody>
            </p:sp>
          </p:grpSp>
        </p:grpSp>
      </p:grpSp>
      <p:grpSp>
        <p:nvGrpSpPr>
          <p:cNvPr id="56" name="Group 55">
            <a:extLst>
              <a:ext uri="{FF2B5EF4-FFF2-40B4-BE49-F238E27FC236}">
                <a16:creationId xmlns:a16="http://schemas.microsoft.com/office/drawing/2014/main" id="{9A26FEAE-46AB-42BE-9675-F83AC9CB73FE}"/>
              </a:ext>
            </a:extLst>
          </p:cNvPr>
          <p:cNvGrpSpPr/>
          <p:nvPr/>
        </p:nvGrpSpPr>
        <p:grpSpPr>
          <a:xfrm>
            <a:off x="6673589" y="3859475"/>
            <a:ext cx="2029673" cy="422405"/>
            <a:chOff x="6673589" y="3846127"/>
            <a:chExt cx="2029673" cy="422405"/>
          </a:xfrm>
        </p:grpSpPr>
        <p:sp>
          <p:nvSpPr>
            <p:cNvPr id="155" name="TextBox 154">
              <a:extLst>
                <a:ext uri="{FF2B5EF4-FFF2-40B4-BE49-F238E27FC236}">
                  <a16:creationId xmlns:a16="http://schemas.microsoft.com/office/drawing/2014/main" id="{7D0C53BE-447C-4AA1-9764-5B1EFD5DB503}"/>
                </a:ext>
              </a:extLst>
            </p:cNvPr>
            <p:cNvSpPr txBox="1"/>
            <p:nvPr/>
          </p:nvSpPr>
          <p:spPr>
            <a:xfrm>
              <a:off x="7044800" y="3846127"/>
              <a:ext cx="1658462" cy="422405"/>
            </a:xfrm>
            <a:prstGeom prst="rect">
              <a:avLst/>
            </a:prstGeom>
            <a:noFill/>
          </p:spPr>
          <p:txBody>
            <a:bodyPr wrap="square" lIns="72000" tIns="72000" rIns="72000" bIns="72000" rtlCol="0" anchor="ctr" anchorCtr="0">
              <a:spAutoFit/>
            </a:bodyPr>
            <a:lstStyle/>
            <a:p>
              <a:r>
                <a:rPr lang="en-US" sz="600" b="1" dirty="0">
                  <a:solidFill>
                    <a:srgbClr val="1D252D"/>
                  </a:solidFill>
                  <a:latin typeface="+mj-lt"/>
                  <a:ea typeface="Century Gothic" charset="0"/>
                  <a:cs typeface="Century Gothic" charset="0"/>
                </a:rPr>
                <a:t>Business / investment case</a:t>
              </a:r>
              <a:br>
                <a:rPr lang="en-US" sz="600" b="1" dirty="0">
                  <a:solidFill>
                    <a:srgbClr val="1D252D"/>
                  </a:solidFill>
                  <a:latin typeface="+mj-lt"/>
                  <a:ea typeface="Century Gothic" charset="0"/>
                  <a:cs typeface="Century Gothic" charset="0"/>
                </a:rPr>
              </a:br>
              <a:r>
                <a:rPr lang="en-US" sz="600" dirty="0">
                  <a:solidFill>
                    <a:srgbClr val="1D252D"/>
                  </a:solidFill>
                  <a:latin typeface="+mj-lt"/>
                  <a:ea typeface="Century Gothic" charset="0"/>
                  <a:cs typeface="Century Gothic" charset="0"/>
                </a:rPr>
                <a:t>Quantification of the business value </a:t>
              </a:r>
              <a:br>
                <a:rPr lang="en-US" sz="600" dirty="0">
                  <a:solidFill>
                    <a:srgbClr val="1D252D"/>
                  </a:solidFill>
                  <a:latin typeface="+mj-lt"/>
                  <a:ea typeface="Century Gothic" charset="0"/>
                  <a:cs typeface="Century Gothic" charset="0"/>
                </a:rPr>
              </a:br>
              <a:r>
                <a:rPr lang="en-US" sz="600" dirty="0">
                  <a:solidFill>
                    <a:srgbClr val="1D252D"/>
                  </a:solidFill>
                  <a:latin typeface="+mj-lt"/>
                  <a:ea typeface="Century Gothic" charset="0"/>
                  <a:cs typeface="Century Gothic" charset="0"/>
                </a:rPr>
                <a:t>and investment requirements </a:t>
              </a:r>
            </a:p>
          </p:txBody>
        </p:sp>
        <p:grpSp>
          <p:nvGrpSpPr>
            <p:cNvPr id="25" name="Group 24">
              <a:extLst>
                <a:ext uri="{FF2B5EF4-FFF2-40B4-BE49-F238E27FC236}">
                  <a16:creationId xmlns:a16="http://schemas.microsoft.com/office/drawing/2014/main" id="{96DAD52F-67E4-44A5-9D80-97F73995FEEE}"/>
                </a:ext>
              </a:extLst>
            </p:cNvPr>
            <p:cNvGrpSpPr/>
            <p:nvPr/>
          </p:nvGrpSpPr>
          <p:grpSpPr>
            <a:xfrm>
              <a:off x="6673589" y="3892988"/>
              <a:ext cx="328683" cy="328683"/>
              <a:chOff x="7009422" y="4812113"/>
              <a:chExt cx="328683" cy="328683"/>
            </a:xfrm>
          </p:grpSpPr>
          <p:sp>
            <p:nvSpPr>
              <p:cNvPr id="156" name="Oval 155">
                <a:extLst>
                  <a:ext uri="{FF2B5EF4-FFF2-40B4-BE49-F238E27FC236}">
                    <a16:creationId xmlns:a16="http://schemas.microsoft.com/office/drawing/2014/main" id="{7121364C-A3BD-4638-ACD1-108F6A0E0CBE}"/>
                  </a:ext>
                </a:extLst>
              </p:cNvPr>
              <p:cNvSpPr>
                <a:spLocks/>
              </p:cNvSpPr>
              <p:nvPr/>
            </p:nvSpPr>
            <p:spPr>
              <a:xfrm>
                <a:off x="7009422" y="4812113"/>
                <a:ext cx="328683" cy="328683"/>
              </a:xfrm>
              <a:prstGeom prst="ellipse">
                <a:avLst/>
              </a:prstGeom>
              <a:noFill/>
              <a:ln w="6350" cap="flat" cmpd="sng" algn="ctr">
                <a:solidFill>
                  <a:srgbClr val="13234D"/>
                </a:solidFill>
                <a:prstDash val="solid"/>
                <a:round/>
                <a:headEnd type="none" w="med" len="med"/>
                <a:tailEnd type="none" w="med" len="med"/>
              </a:ln>
            </p:spPr>
            <p:txBody>
              <a:bodyPr lIns="45712" tIns="22850" rIns="45712" bIns="22850" anchor="ctr" anchorCtr="0">
                <a:noAutofit/>
              </a:bodyPr>
              <a:lstStyle/>
              <a:p>
                <a:pPr algn="ctr"/>
                <a:endParaRPr lang="en-US" sz="1800" dirty="0">
                  <a:latin typeface="+mj-lt"/>
                  <a:ea typeface="Calibri"/>
                  <a:cs typeface="Calibri"/>
                </a:endParaRPr>
              </a:p>
            </p:txBody>
          </p:sp>
          <p:grpSp>
            <p:nvGrpSpPr>
              <p:cNvPr id="157" name="Group 156">
                <a:extLst>
                  <a:ext uri="{FF2B5EF4-FFF2-40B4-BE49-F238E27FC236}">
                    <a16:creationId xmlns:a16="http://schemas.microsoft.com/office/drawing/2014/main" id="{DC5B601C-6BEE-44BC-857F-E852D47BC424}"/>
                  </a:ext>
                </a:extLst>
              </p:cNvPr>
              <p:cNvGrpSpPr>
                <a:grpSpLocks noChangeAspect="1"/>
              </p:cNvGrpSpPr>
              <p:nvPr/>
            </p:nvGrpSpPr>
            <p:grpSpPr>
              <a:xfrm>
                <a:off x="7065834" y="4868525"/>
                <a:ext cx="215860" cy="215860"/>
                <a:chOff x="5273675" y="2606675"/>
                <a:chExt cx="1644650" cy="1644650"/>
              </a:xfrm>
            </p:grpSpPr>
            <p:sp>
              <p:nvSpPr>
                <p:cNvPr id="158" name="AutoShape 22">
                  <a:extLst>
                    <a:ext uri="{FF2B5EF4-FFF2-40B4-BE49-F238E27FC236}">
                      <a16:creationId xmlns:a16="http://schemas.microsoft.com/office/drawing/2014/main" id="{9A882E88-9EE4-4E3D-AF2B-2A551238FA01}"/>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001" tIns="6001" rIns="12001" bIns="6001" numCol="1" anchor="t" anchorCtr="0" compatLnSpc="1">
                  <a:prstTxWarp prst="textNoShape">
                    <a:avLst/>
                  </a:prstTxWarp>
                </a:bodyPr>
                <a:lstStyle/>
                <a:p>
                  <a:endParaRPr lang="en-US" sz="1013" dirty="0"/>
                </a:p>
              </p:txBody>
            </p:sp>
            <p:grpSp>
              <p:nvGrpSpPr>
                <p:cNvPr id="159" name="Group 158">
                  <a:extLst>
                    <a:ext uri="{FF2B5EF4-FFF2-40B4-BE49-F238E27FC236}">
                      <a16:creationId xmlns:a16="http://schemas.microsoft.com/office/drawing/2014/main" id="{DF8C8C32-2B17-406E-A91B-492585ED224C}"/>
                    </a:ext>
                  </a:extLst>
                </p:cNvPr>
                <p:cNvGrpSpPr/>
                <p:nvPr/>
              </p:nvGrpSpPr>
              <p:grpSpPr>
                <a:xfrm>
                  <a:off x="5646738" y="2890838"/>
                  <a:ext cx="895350" cy="1190625"/>
                  <a:chOff x="5646738" y="2890838"/>
                  <a:chExt cx="895350" cy="1190625"/>
                </a:xfrm>
              </p:grpSpPr>
              <p:sp>
                <p:nvSpPr>
                  <p:cNvPr id="160" name="Freeform 5">
                    <a:extLst>
                      <a:ext uri="{FF2B5EF4-FFF2-40B4-BE49-F238E27FC236}">
                        <a16:creationId xmlns:a16="http://schemas.microsoft.com/office/drawing/2014/main" id="{AA0C39D7-051C-4A04-AD26-20F1E64BB3E6}"/>
                      </a:ext>
                    </a:extLst>
                  </p:cNvPr>
                  <p:cNvSpPr>
                    <a:spLocks/>
                  </p:cNvSpPr>
                  <p:nvPr/>
                </p:nvSpPr>
                <p:spPr bwMode="auto">
                  <a:xfrm>
                    <a:off x="5646738" y="2890838"/>
                    <a:ext cx="895350" cy="1190625"/>
                  </a:xfrm>
                  <a:custGeom>
                    <a:avLst/>
                    <a:gdLst>
                      <a:gd name="connsiteX0" fmla="*/ 415018 w 895350"/>
                      <a:gd name="connsiteY0" fmla="*/ 361950 h 1190625"/>
                      <a:gd name="connsiteX1" fmla="*/ 473943 w 895350"/>
                      <a:gd name="connsiteY1" fmla="*/ 361950 h 1190625"/>
                      <a:gd name="connsiteX2" fmla="*/ 473943 w 895350"/>
                      <a:gd name="connsiteY2" fmla="*/ 363380 h 1190625"/>
                      <a:gd name="connsiteX3" fmla="*/ 473943 w 895350"/>
                      <a:gd name="connsiteY3" fmla="*/ 406263 h 1190625"/>
                      <a:gd name="connsiteX4" fmla="*/ 512280 w 895350"/>
                      <a:gd name="connsiteY4" fmla="*/ 414125 h 1190625"/>
                      <a:gd name="connsiteX5" fmla="*/ 544227 w 895350"/>
                      <a:gd name="connsiteY5" fmla="*/ 429848 h 1190625"/>
                      <a:gd name="connsiteX6" fmla="*/ 538547 w 895350"/>
                      <a:gd name="connsiteY6" fmla="*/ 445572 h 1190625"/>
                      <a:gd name="connsiteX7" fmla="*/ 527188 w 895350"/>
                      <a:gd name="connsiteY7" fmla="*/ 478449 h 1190625"/>
                      <a:gd name="connsiteX8" fmla="*/ 523639 w 895350"/>
                      <a:gd name="connsiteY8" fmla="*/ 488455 h 1190625"/>
                      <a:gd name="connsiteX9" fmla="*/ 510150 w 895350"/>
                      <a:gd name="connsiteY9" fmla="*/ 479879 h 1190625"/>
                      <a:gd name="connsiteX10" fmla="*/ 449095 w 895350"/>
                      <a:gd name="connsiteY10" fmla="*/ 463440 h 1190625"/>
                      <a:gd name="connsiteX11" fmla="*/ 413598 w 895350"/>
                      <a:gd name="connsiteY11" fmla="*/ 475590 h 1190625"/>
                      <a:gd name="connsiteX12" fmla="*/ 400819 w 895350"/>
                      <a:gd name="connsiteY12" fmla="*/ 507038 h 1190625"/>
                      <a:gd name="connsiteX13" fmla="*/ 412178 w 895350"/>
                      <a:gd name="connsiteY13" fmla="*/ 533483 h 1190625"/>
                      <a:gd name="connsiteX14" fmla="*/ 451935 w 895350"/>
                      <a:gd name="connsiteY14" fmla="*/ 564930 h 1190625"/>
                      <a:gd name="connsiteX15" fmla="*/ 472523 w 895350"/>
                      <a:gd name="connsiteY15" fmla="*/ 576366 h 1190625"/>
                      <a:gd name="connsiteX16" fmla="*/ 508730 w 895350"/>
                      <a:gd name="connsiteY16" fmla="*/ 596378 h 1190625"/>
                      <a:gd name="connsiteX17" fmla="*/ 526478 w 895350"/>
                      <a:gd name="connsiteY17" fmla="*/ 610672 h 1190625"/>
                      <a:gd name="connsiteX18" fmla="*/ 539257 w 895350"/>
                      <a:gd name="connsiteY18" fmla="*/ 624967 h 1190625"/>
                      <a:gd name="connsiteX19" fmla="*/ 552036 w 895350"/>
                      <a:gd name="connsiteY19" fmla="*/ 648552 h 1190625"/>
                      <a:gd name="connsiteX20" fmla="*/ 554166 w 895350"/>
                      <a:gd name="connsiteY20" fmla="*/ 653555 h 1190625"/>
                      <a:gd name="connsiteX21" fmla="*/ 561265 w 895350"/>
                      <a:gd name="connsiteY21" fmla="*/ 685003 h 1190625"/>
                      <a:gd name="connsiteX22" fmla="*/ 561975 w 895350"/>
                      <a:gd name="connsiteY22" fmla="*/ 695009 h 1190625"/>
                      <a:gd name="connsiteX23" fmla="*/ 560555 w 895350"/>
                      <a:gd name="connsiteY23" fmla="*/ 709303 h 1190625"/>
                      <a:gd name="connsiteX24" fmla="*/ 550616 w 895350"/>
                      <a:gd name="connsiteY24" fmla="*/ 740751 h 1190625"/>
                      <a:gd name="connsiteX25" fmla="*/ 538547 w 895350"/>
                      <a:gd name="connsiteY25" fmla="*/ 758619 h 1190625"/>
                      <a:gd name="connsiteX26" fmla="*/ 522219 w 895350"/>
                      <a:gd name="connsiteY26" fmla="*/ 772913 h 1190625"/>
                      <a:gd name="connsiteX27" fmla="*/ 473943 w 895350"/>
                      <a:gd name="connsiteY27" fmla="*/ 795784 h 1190625"/>
                      <a:gd name="connsiteX28" fmla="*/ 473943 w 895350"/>
                      <a:gd name="connsiteY28" fmla="*/ 804361 h 1190625"/>
                      <a:gd name="connsiteX29" fmla="*/ 473943 w 895350"/>
                      <a:gd name="connsiteY29" fmla="*/ 855821 h 1190625"/>
                      <a:gd name="connsiteX30" fmla="*/ 473943 w 895350"/>
                      <a:gd name="connsiteY30" fmla="*/ 857250 h 1190625"/>
                      <a:gd name="connsiteX31" fmla="*/ 415018 w 895350"/>
                      <a:gd name="connsiteY31" fmla="*/ 857250 h 1190625"/>
                      <a:gd name="connsiteX32" fmla="*/ 415018 w 895350"/>
                      <a:gd name="connsiteY32" fmla="*/ 855821 h 1190625"/>
                      <a:gd name="connsiteX33" fmla="*/ 415018 w 895350"/>
                      <a:gd name="connsiteY33" fmla="*/ 804361 h 1190625"/>
                      <a:gd name="connsiteX34" fmla="*/ 415018 w 895350"/>
                      <a:gd name="connsiteY34" fmla="*/ 800073 h 1190625"/>
                      <a:gd name="connsiteX35" fmla="*/ 333375 w 895350"/>
                      <a:gd name="connsiteY35" fmla="*/ 773628 h 1190625"/>
                      <a:gd name="connsiteX36" fmla="*/ 333375 w 895350"/>
                      <a:gd name="connsiteY36" fmla="*/ 772913 h 1190625"/>
                      <a:gd name="connsiteX37" fmla="*/ 346864 w 895350"/>
                      <a:gd name="connsiteY37" fmla="*/ 740751 h 1190625"/>
                      <a:gd name="connsiteX38" fmla="*/ 358223 w 895350"/>
                      <a:gd name="connsiteY38" fmla="*/ 712877 h 1190625"/>
                      <a:gd name="connsiteX39" fmla="*/ 391590 w 895350"/>
                      <a:gd name="connsiteY39" fmla="*/ 731460 h 1190625"/>
                      <a:gd name="connsiteX40" fmla="*/ 435606 w 895350"/>
                      <a:gd name="connsiteY40" fmla="*/ 740751 h 1190625"/>
                      <a:gd name="connsiteX41" fmla="*/ 495241 w 895350"/>
                      <a:gd name="connsiteY41" fmla="*/ 698583 h 1190625"/>
                      <a:gd name="connsiteX42" fmla="*/ 493821 w 895350"/>
                      <a:gd name="connsiteY42" fmla="*/ 685003 h 1190625"/>
                      <a:gd name="connsiteX43" fmla="*/ 480332 w 895350"/>
                      <a:gd name="connsiteY43" fmla="*/ 660703 h 1190625"/>
                      <a:gd name="connsiteX44" fmla="*/ 473233 w 895350"/>
                      <a:gd name="connsiteY44" fmla="*/ 653555 h 1190625"/>
                      <a:gd name="connsiteX45" fmla="*/ 422827 w 895350"/>
                      <a:gd name="connsiteY45" fmla="*/ 622108 h 1190625"/>
                      <a:gd name="connsiteX46" fmla="*/ 392300 w 895350"/>
                      <a:gd name="connsiteY46" fmla="*/ 604240 h 1190625"/>
                      <a:gd name="connsiteX47" fmla="*/ 375972 w 895350"/>
                      <a:gd name="connsiteY47" fmla="*/ 593519 h 1190625"/>
                      <a:gd name="connsiteX48" fmla="*/ 366032 w 895350"/>
                      <a:gd name="connsiteY48" fmla="*/ 585657 h 1190625"/>
                      <a:gd name="connsiteX49" fmla="*/ 348284 w 895350"/>
                      <a:gd name="connsiteY49" fmla="*/ 564930 h 1190625"/>
                      <a:gd name="connsiteX50" fmla="*/ 341895 w 895350"/>
                      <a:gd name="connsiteY50" fmla="*/ 551351 h 1190625"/>
                      <a:gd name="connsiteX51" fmla="*/ 336215 w 895350"/>
                      <a:gd name="connsiteY51" fmla="*/ 533483 h 1190625"/>
                      <a:gd name="connsiteX52" fmla="*/ 333375 w 895350"/>
                      <a:gd name="connsiteY52" fmla="*/ 509182 h 1190625"/>
                      <a:gd name="connsiteX53" fmla="*/ 333375 w 895350"/>
                      <a:gd name="connsiteY53" fmla="*/ 508467 h 1190625"/>
                      <a:gd name="connsiteX54" fmla="*/ 338345 w 895350"/>
                      <a:gd name="connsiteY54" fmla="*/ 478449 h 1190625"/>
                      <a:gd name="connsiteX55" fmla="*/ 356093 w 895350"/>
                      <a:gd name="connsiteY55" fmla="*/ 445572 h 1190625"/>
                      <a:gd name="connsiteX56" fmla="*/ 356803 w 895350"/>
                      <a:gd name="connsiteY56" fmla="*/ 444857 h 1190625"/>
                      <a:gd name="connsiteX57" fmla="*/ 399399 w 895350"/>
                      <a:gd name="connsiteY57" fmla="*/ 414125 h 1190625"/>
                      <a:gd name="connsiteX58" fmla="*/ 415018 w 895350"/>
                      <a:gd name="connsiteY58" fmla="*/ 409122 h 1190625"/>
                      <a:gd name="connsiteX59" fmla="*/ 415018 w 895350"/>
                      <a:gd name="connsiteY59" fmla="*/ 363380 h 1190625"/>
                      <a:gd name="connsiteX60" fmla="*/ 415018 w 895350"/>
                      <a:gd name="connsiteY60" fmla="*/ 361950 h 1190625"/>
                      <a:gd name="connsiteX61" fmla="*/ 30162 w 895350"/>
                      <a:gd name="connsiteY61" fmla="*/ 31750 h 1190625"/>
                      <a:gd name="connsiteX62" fmla="*/ 30162 w 895350"/>
                      <a:gd name="connsiteY62" fmla="*/ 1158875 h 1190625"/>
                      <a:gd name="connsiteX63" fmla="*/ 865187 w 895350"/>
                      <a:gd name="connsiteY63" fmla="*/ 1158875 h 1190625"/>
                      <a:gd name="connsiteX64" fmla="*/ 865187 w 895350"/>
                      <a:gd name="connsiteY64" fmla="*/ 31750 h 1190625"/>
                      <a:gd name="connsiteX65" fmla="*/ 30162 w 895350"/>
                      <a:gd name="connsiteY65" fmla="*/ 31750 h 1190625"/>
                      <a:gd name="connsiteX66" fmla="*/ 15683 w 895350"/>
                      <a:gd name="connsiteY66" fmla="*/ 0 h 1190625"/>
                      <a:gd name="connsiteX67" fmla="*/ 879667 w 895350"/>
                      <a:gd name="connsiteY67" fmla="*/ 0 h 1190625"/>
                      <a:gd name="connsiteX68" fmla="*/ 895350 w 895350"/>
                      <a:gd name="connsiteY68" fmla="*/ 15704 h 1190625"/>
                      <a:gd name="connsiteX69" fmla="*/ 895350 w 895350"/>
                      <a:gd name="connsiteY69" fmla="*/ 1174922 h 1190625"/>
                      <a:gd name="connsiteX70" fmla="*/ 879667 w 895350"/>
                      <a:gd name="connsiteY70" fmla="*/ 1190625 h 1190625"/>
                      <a:gd name="connsiteX71" fmla="*/ 15683 w 895350"/>
                      <a:gd name="connsiteY71" fmla="*/ 1190625 h 1190625"/>
                      <a:gd name="connsiteX72" fmla="*/ 0 w 895350"/>
                      <a:gd name="connsiteY72" fmla="*/ 1174922 h 1190625"/>
                      <a:gd name="connsiteX73" fmla="*/ 0 w 895350"/>
                      <a:gd name="connsiteY73" fmla="*/ 15704 h 1190625"/>
                      <a:gd name="connsiteX74" fmla="*/ 15683 w 895350"/>
                      <a:gd name="connsiteY74" fmla="*/ 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895350" h="1190625">
                        <a:moveTo>
                          <a:pt x="415018" y="361950"/>
                        </a:moveTo>
                        <a:cubicBezTo>
                          <a:pt x="415018" y="361950"/>
                          <a:pt x="415018" y="361950"/>
                          <a:pt x="473943" y="361950"/>
                        </a:cubicBezTo>
                        <a:cubicBezTo>
                          <a:pt x="473943" y="361950"/>
                          <a:pt x="473943" y="361950"/>
                          <a:pt x="473943" y="363380"/>
                        </a:cubicBezTo>
                        <a:cubicBezTo>
                          <a:pt x="473943" y="363380"/>
                          <a:pt x="473943" y="363380"/>
                          <a:pt x="473943" y="406263"/>
                        </a:cubicBezTo>
                        <a:cubicBezTo>
                          <a:pt x="488142" y="408407"/>
                          <a:pt x="500921" y="410551"/>
                          <a:pt x="512280" y="414125"/>
                        </a:cubicBezTo>
                        <a:cubicBezTo>
                          <a:pt x="525058" y="418413"/>
                          <a:pt x="536417" y="423416"/>
                          <a:pt x="544227" y="429848"/>
                        </a:cubicBezTo>
                        <a:cubicBezTo>
                          <a:pt x="544227" y="429848"/>
                          <a:pt x="544227" y="429848"/>
                          <a:pt x="538547" y="445572"/>
                        </a:cubicBezTo>
                        <a:cubicBezTo>
                          <a:pt x="536417" y="453434"/>
                          <a:pt x="532158" y="463440"/>
                          <a:pt x="527188" y="478449"/>
                        </a:cubicBezTo>
                        <a:cubicBezTo>
                          <a:pt x="525768" y="482023"/>
                          <a:pt x="525058" y="485596"/>
                          <a:pt x="523639" y="488455"/>
                        </a:cubicBezTo>
                        <a:cubicBezTo>
                          <a:pt x="519379" y="485596"/>
                          <a:pt x="514409" y="482738"/>
                          <a:pt x="510150" y="479879"/>
                        </a:cubicBezTo>
                        <a:cubicBezTo>
                          <a:pt x="490981" y="468443"/>
                          <a:pt x="470393" y="463440"/>
                          <a:pt x="449095" y="463440"/>
                        </a:cubicBezTo>
                        <a:cubicBezTo>
                          <a:pt x="434186" y="463440"/>
                          <a:pt x="421408" y="467014"/>
                          <a:pt x="413598" y="475590"/>
                        </a:cubicBezTo>
                        <a:cubicBezTo>
                          <a:pt x="405079" y="484167"/>
                          <a:pt x="400819" y="494173"/>
                          <a:pt x="400819" y="507038"/>
                        </a:cubicBezTo>
                        <a:cubicBezTo>
                          <a:pt x="400819" y="515615"/>
                          <a:pt x="405079" y="524906"/>
                          <a:pt x="412178" y="533483"/>
                        </a:cubicBezTo>
                        <a:cubicBezTo>
                          <a:pt x="420698" y="544203"/>
                          <a:pt x="433476" y="554209"/>
                          <a:pt x="451935" y="564930"/>
                        </a:cubicBezTo>
                        <a:cubicBezTo>
                          <a:pt x="458324" y="568504"/>
                          <a:pt x="464714" y="572792"/>
                          <a:pt x="472523" y="576366"/>
                        </a:cubicBezTo>
                        <a:cubicBezTo>
                          <a:pt x="487432" y="583513"/>
                          <a:pt x="499501" y="589945"/>
                          <a:pt x="508730" y="596378"/>
                        </a:cubicBezTo>
                        <a:cubicBezTo>
                          <a:pt x="515829" y="601381"/>
                          <a:pt x="521509" y="605669"/>
                          <a:pt x="526478" y="610672"/>
                        </a:cubicBezTo>
                        <a:cubicBezTo>
                          <a:pt x="531448" y="614961"/>
                          <a:pt x="535708" y="619964"/>
                          <a:pt x="539257" y="624967"/>
                        </a:cubicBezTo>
                        <a:cubicBezTo>
                          <a:pt x="544937" y="632114"/>
                          <a:pt x="549196" y="639976"/>
                          <a:pt x="552036" y="648552"/>
                        </a:cubicBezTo>
                        <a:cubicBezTo>
                          <a:pt x="552746" y="649982"/>
                          <a:pt x="553456" y="652126"/>
                          <a:pt x="554166" y="653555"/>
                        </a:cubicBezTo>
                        <a:cubicBezTo>
                          <a:pt x="557716" y="663561"/>
                          <a:pt x="560555" y="673567"/>
                          <a:pt x="561265" y="685003"/>
                        </a:cubicBezTo>
                        <a:cubicBezTo>
                          <a:pt x="561975" y="687862"/>
                          <a:pt x="561975" y="691435"/>
                          <a:pt x="561975" y="695009"/>
                        </a:cubicBezTo>
                        <a:cubicBezTo>
                          <a:pt x="561975" y="700012"/>
                          <a:pt x="561265" y="705015"/>
                          <a:pt x="560555" y="709303"/>
                        </a:cubicBezTo>
                        <a:cubicBezTo>
                          <a:pt x="559135" y="720739"/>
                          <a:pt x="555586" y="731460"/>
                          <a:pt x="550616" y="740751"/>
                        </a:cubicBezTo>
                        <a:cubicBezTo>
                          <a:pt x="547067" y="747183"/>
                          <a:pt x="542807" y="753616"/>
                          <a:pt x="538547" y="758619"/>
                        </a:cubicBezTo>
                        <a:cubicBezTo>
                          <a:pt x="533578" y="763622"/>
                          <a:pt x="527898" y="768625"/>
                          <a:pt x="522219" y="772913"/>
                        </a:cubicBezTo>
                        <a:cubicBezTo>
                          <a:pt x="508730" y="783634"/>
                          <a:pt x="493111" y="790781"/>
                          <a:pt x="473943" y="795784"/>
                        </a:cubicBezTo>
                        <a:cubicBezTo>
                          <a:pt x="473943" y="795784"/>
                          <a:pt x="473943" y="795784"/>
                          <a:pt x="473943" y="804361"/>
                        </a:cubicBezTo>
                        <a:cubicBezTo>
                          <a:pt x="473943" y="812223"/>
                          <a:pt x="473943" y="827232"/>
                          <a:pt x="473943" y="855821"/>
                        </a:cubicBezTo>
                        <a:cubicBezTo>
                          <a:pt x="473943" y="855821"/>
                          <a:pt x="473943" y="855821"/>
                          <a:pt x="473943" y="857250"/>
                        </a:cubicBezTo>
                        <a:cubicBezTo>
                          <a:pt x="473943" y="857250"/>
                          <a:pt x="473943" y="857250"/>
                          <a:pt x="415018" y="857250"/>
                        </a:cubicBezTo>
                        <a:cubicBezTo>
                          <a:pt x="415018" y="857250"/>
                          <a:pt x="415018" y="857250"/>
                          <a:pt x="415018" y="855821"/>
                        </a:cubicBezTo>
                        <a:cubicBezTo>
                          <a:pt x="415018" y="855821"/>
                          <a:pt x="415018" y="855821"/>
                          <a:pt x="415018" y="804361"/>
                        </a:cubicBezTo>
                        <a:cubicBezTo>
                          <a:pt x="415018" y="802932"/>
                          <a:pt x="415018" y="801502"/>
                          <a:pt x="415018" y="800073"/>
                        </a:cubicBezTo>
                        <a:cubicBezTo>
                          <a:pt x="384491" y="798643"/>
                          <a:pt x="358223" y="789352"/>
                          <a:pt x="333375" y="773628"/>
                        </a:cubicBezTo>
                        <a:cubicBezTo>
                          <a:pt x="333375" y="773628"/>
                          <a:pt x="333375" y="773628"/>
                          <a:pt x="333375" y="772913"/>
                        </a:cubicBezTo>
                        <a:cubicBezTo>
                          <a:pt x="334795" y="771484"/>
                          <a:pt x="336925" y="765051"/>
                          <a:pt x="346864" y="740751"/>
                        </a:cubicBezTo>
                        <a:cubicBezTo>
                          <a:pt x="349704" y="733604"/>
                          <a:pt x="353963" y="724312"/>
                          <a:pt x="358223" y="712877"/>
                        </a:cubicBezTo>
                        <a:cubicBezTo>
                          <a:pt x="369582" y="720739"/>
                          <a:pt x="380231" y="727171"/>
                          <a:pt x="391590" y="731460"/>
                        </a:cubicBezTo>
                        <a:cubicBezTo>
                          <a:pt x="406499" y="737892"/>
                          <a:pt x="421408" y="740751"/>
                          <a:pt x="435606" y="740751"/>
                        </a:cubicBezTo>
                        <a:cubicBezTo>
                          <a:pt x="475363" y="740751"/>
                          <a:pt x="495241" y="726457"/>
                          <a:pt x="495241" y="698583"/>
                        </a:cubicBezTo>
                        <a:cubicBezTo>
                          <a:pt x="495241" y="693580"/>
                          <a:pt x="494531" y="689291"/>
                          <a:pt x="493821" y="685003"/>
                        </a:cubicBezTo>
                        <a:cubicBezTo>
                          <a:pt x="490981" y="677141"/>
                          <a:pt x="486722" y="668564"/>
                          <a:pt x="480332" y="660703"/>
                        </a:cubicBezTo>
                        <a:cubicBezTo>
                          <a:pt x="478203" y="658558"/>
                          <a:pt x="476073" y="656414"/>
                          <a:pt x="473233" y="653555"/>
                        </a:cubicBezTo>
                        <a:cubicBezTo>
                          <a:pt x="461874" y="643549"/>
                          <a:pt x="445545" y="633543"/>
                          <a:pt x="422827" y="622108"/>
                        </a:cubicBezTo>
                        <a:cubicBezTo>
                          <a:pt x="410758" y="614961"/>
                          <a:pt x="400819" y="609243"/>
                          <a:pt x="392300" y="604240"/>
                        </a:cubicBezTo>
                        <a:cubicBezTo>
                          <a:pt x="385201" y="600666"/>
                          <a:pt x="380231" y="597093"/>
                          <a:pt x="375972" y="593519"/>
                        </a:cubicBezTo>
                        <a:cubicBezTo>
                          <a:pt x="372422" y="590660"/>
                          <a:pt x="368872" y="587801"/>
                          <a:pt x="366032" y="585657"/>
                        </a:cubicBezTo>
                        <a:cubicBezTo>
                          <a:pt x="358933" y="579939"/>
                          <a:pt x="353254" y="572792"/>
                          <a:pt x="348284" y="564930"/>
                        </a:cubicBezTo>
                        <a:cubicBezTo>
                          <a:pt x="346154" y="560642"/>
                          <a:pt x="343314" y="556354"/>
                          <a:pt x="341895" y="551351"/>
                        </a:cubicBezTo>
                        <a:cubicBezTo>
                          <a:pt x="339055" y="545633"/>
                          <a:pt x="337635" y="539915"/>
                          <a:pt x="336215" y="533483"/>
                        </a:cubicBezTo>
                        <a:cubicBezTo>
                          <a:pt x="334085" y="525621"/>
                          <a:pt x="333375" y="517044"/>
                          <a:pt x="333375" y="509182"/>
                        </a:cubicBezTo>
                        <a:cubicBezTo>
                          <a:pt x="333375" y="509182"/>
                          <a:pt x="333375" y="509182"/>
                          <a:pt x="333375" y="508467"/>
                        </a:cubicBezTo>
                        <a:cubicBezTo>
                          <a:pt x="333375" y="497747"/>
                          <a:pt x="335505" y="487026"/>
                          <a:pt x="338345" y="478449"/>
                        </a:cubicBezTo>
                        <a:cubicBezTo>
                          <a:pt x="341895" y="467014"/>
                          <a:pt x="348284" y="456293"/>
                          <a:pt x="356093" y="445572"/>
                        </a:cubicBezTo>
                        <a:cubicBezTo>
                          <a:pt x="356093" y="445572"/>
                          <a:pt x="356803" y="445572"/>
                          <a:pt x="356803" y="444857"/>
                        </a:cubicBezTo>
                        <a:cubicBezTo>
                          <a:pt x="367452" y="431278"/>
                          <a:pt x="381651" y="421272"/>
                          <a:pt x="399399" y="414125"/>
                        </a:cubicBezTo>
                        <a:cubicBezTo>
                          <a:pt x="404369" y="412695"/>
                          <a:pt x="409339" y="410551"/>
                          <a:pt x="415018" y="409122"/>
                        </a:cubicBezTo>
                        <a:cubicBezTo>
                          <a:pt x="415018" y="409122"/>
                          <a:pt x="415018" y="409122"/>
                          <a:pt x="415018" y="363380"/>
                        </a:cubicBezTo>
                        <a:cubicBezTo>
                          <a:pt x="415018" y="363380"/>
                          <a:pt x="415018" y="363380"/>
                          <a:pt x="415018" y="361950"/>
                        </a:cubicBezTo>
                        <a:close/>
                        <a:moveTo>
                          <a:pt x="30162" y="31750"/>
                        </a:moveTo>
                        <a:cubicBezTo>
                          <a:pt x="30162" y="31750"/>
                          <a:pt x="30162" y="31750"/>
                          <a:pt x="30162" y="1158875"/>
                        </a:cubicBezTo>
                        <a:cubicBezTo>
                          <a:pt x="30162" y="1158875"/>
                          <a:pt x="30162" y="1158875"/>
                          <a:pt x="865187" y="1158875"/>
                        </a:cubicBezTo>
                        <a:cubicBezTo>
                          <a:pt x="865187" y="1158875"/>
                          <a:pt x="865187" y="1158875"/>
                          <a:pt x="865187" y="31750"/>
                        </a:cubicBezTo>
                        <a:cubicBezTo>
                          <a:pt x="865187" y="31750"/>
                          <a:pt x="865187" y="31750"/>
                          <a:pt x="30162" y="31750"/>
                        </a:cubicBezTo>
                        <a:close/>
                        <a:moveTo>
                          <a:pt x="15683" y="0"/>
                        </a:moveTo>
                        <a:cubicBezTo>
                          <a:pt x="15683" y="0"/>
                          <a:pt x="15683" y="0"/>
                          <a:pt x="879667" y="0"/>
                        </a:cubicBezTo>
                        <a:cubicBezTo>
                          <a:pt x="888934" y="0"/>
                          <a:pt x="895350" y="7138"/>
                          <a:pt x="895350" y="15704"/>
                        </a:cubicBezTo>
                        <a:cubicBezTo>
                          <a:pt x="895350" y="15704"/>
                          <a:pt x="895350" y="15704"/>
                          <a:pt x="895350" y="1174922"/>
                        </a:cubicBezTo>
                        <a:cubicBezTo>
                          <a:pt x="895350" y="1184201"/>
                          <a:pt x="888934" y="1190625"/>
                          <a:pt x="879667" y="1190625"/>
                        </a:cubicBezTo>
                        <a:cubicBezTo>
                          <a:pt x="879667" y="1190625"/>
                          <a:pt x="879667" y="1190625"/>
                          <a:pt x="15683" y="1190625"/>
                        </a:cubicBezTo>
                        <a:cubicBezTo>
                          <a:pt x="6416" y="1190625"/>
                          <a:pt x="0" y="1184201"/>
                          <a:pt x="0" y="1174922"/>
                        </a:cubicBezTo>
                        <a:cubicBezTo>
                          <a:pt x="0" y="1174922"/>
                          <a:pt x="0" y="1174922"/>
                          <a:pt x="0" y="15704"/>
                        </a:cubicBezTo>
                        <a:cubicBezTo>
                          <a:pt x="0" y="7138"/>
                          <a:pt x="6416" y="0"/>
                          <a:pt x="1568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01" tIns="6001" rIns="12001" bIns="6001" numCol="1" anchor="t" anchorCtr="0" compatLnSpc="1">
                    <a:prstTxWarp prst="textNoShape">
                      <a:avLst/>
                    </a:prstTxWarp>
                    <a:noAutofit/>
                  </a:bodyPr>
                  <a:lstStyle/>
                  <a:p>
                    <a:endParaRPr lang="en-US" sz="1013" dirty="0"/>
                  </a:p>
                </p:txBody>
              </p:sp>
              <p:sp>
                <p:nvSpPr>
                  <p:cNvPr id="161" name="Freeform 6">
                    <a:extLst>
                      <a:ext uri="{FF2B5EF4-FFF2-40B4-BE49-F238E27FC236}">
                        <a16:creationId xmlns:a16="http://schemas.microsoft.com/office/drawing/2014/main" id="{8C5A6BC3-A6C0-4BA0-BD5A-0F168A866A65}"/>
                      </a:ext>
                    </a:extLst>
                  </p:cNvPr>
                  <p:cNvSpPr>
                    <a:spLocks/>
                  </p:cNvSpPr>
                  <p:nvPr/>
                </p:nvSpPr>
                <p:spPr bwMode="auto">
                  <a:xfrm>
                    <a:off x="5780088" y="3138488"/>
                    <a:ext cx="628650" cy="725487"/>
                  </a:xfrm>
                  <a:custGeom>
                    <a:avLst/>
                    <a:gdLst>
                      <a:gd name="connsiteX0" fmla="*/ 384092 w 628650"/>
                      <a:gd name="connsiteY0" fmla="*/ 693737 h 725487"/>
                      <a:gd name="connsiteX1" fmla="*/ 517608 w 628650"/>
                      <a:gd name="connsiteY1" fmla="*/ 693737 h 725487"/>
                      <a:gd name="connsiteX2" fmla="*/ 533400 w 628650"/>
                      <a:gd name="connsiteY2" fmla="*/ 709981 h 725487"/>
                      <a:gd name="connsiteX3" fmla="*/ 517608 w 628650"/>
                      <a:gd name="connsiteY3" fmla="*/ 725487 h 725487"/>
                      <a:gd name="connsiteX4" fmla="*/ 384092 w 628650"/>
                      <a:gd name="connsiteY4" fmla="*/ 725487 h 725487"/>
                      <a:gd name="connsiteX5" fmla="*/ 368300 w 628650"/>
                      <a:gd name="connsiteY5" fmla="*/ 709981 h 725487"/>
                      <a:gd name="connsiteX6" fmla="*/ 384092 w 628650"/>
                      <a:gd name="connsiteY6" fmla="*/ 693737 h 725487"/>
                      <a:gd name="connsiteX7" fmla="*/ 15692 w 628650"/>
                      <a:gd name="connsiteY7" fmla="*/ 693737 h 725487"/>
                      <a:gd name="connsiteX8" fmla="*/ 244657 w 628650"/>
                      <a:gd name="connsiteY8" fmla="*/ 693737 h 725487"/>
                      <a:gd name="connsiteX9" fmla="*/ 260350 w 628650"/>
                      <a:gd name="connsiteY9" fmla="*/ 709981 h 725487"/>
                      <a:gd name="connsiteX10" fmla="*/ 244657 w 628650"/>
                      <a:gd name="connsiteY10" fmla="*/ 725487 h 725487"/>
                      <a:gd name="connsiteX11" fmla="*/ 15692 w 628650"/>
                      <a:gd name="connsiteY11" fmla="*/ 725487 h 725487"/>
                      <a:gd name="connsiteX12" fmla="*/ 0 w 628650"/>
                      <a:gd name="connsiteY12" fmla="*/ 709981 h 725487"/>
                      <a:gd name="connsiteX13" fmla="*/ 15692 w 628650"/>
                      <a:gd name="connsiteY13" fmla="*/ 693737 h 725487"/>
                      <a:gd name="connsiteX14" fmla="*/ 385913 w 628650"/>
                      <a:gd name="connsiteY14" fmla="*/ 579437 h 725487"/>
                      <a:gd name="connsiteX15" fmla="*/ 613658 w 628650"/>
                      <a:gd name="connsiteY15" fmla="*/ 579437 h 725487"/>
                      <a:gd name="connsiteX16" fmla="*/ 628650 w 628650"/>
                      <a:gd name="connsiteY16" fmla="*/ 594869 h 725487"/>
                      <a:gd name="connsiteX17" fmla="*/ 613658 w 628650"/>
                      <a:gd name="connsiteY17" fmla="*/ 609600 h 725487"/>
                      <a:gd name="connsiteX18" fmla="*/ 385913 w 628650"/>
                      <a:gd name="connsiteY18" fmla="*/ 609600 h 725487"/>
                      <a:gd name="connsiteX19" fmla="*/ 373062 w 628650"/>
                      <a:gd name="connsiteY19" fmla="*/ 602585 h 725487"/>
                      <a:gd name="connsiteX20" fmla="*/ 373062 w 628650"/>
                      <a:gd name="connsiteY20" fmla="*/ 586452 h 725487"/>
                      <a:gd name="connsiteX21" fmla="*/ 385913 w 628650"/>
                      <a:gd name="connsiteY21" fmla="*/ 579437 h 725487"/>
                      <a:gd name="connsiteX22" fmla="*/ 15666 w 628650"/>
                      <a:gd name="connsiteY22" fmla="*/ 579437 h 725487"/>
                      <a:gd name="connsiteX23" fmla="*/ 238556 w 628650"/>
                      <a:gd name="connsiteY23" fmla="*/ 579437 h 725487"/>
                      <a:gd name="connsiteX24" fmla="*/ 249238 w 628650"/>
                      <a:gd name="connsiteY24" fmla="*/ 581541 h 725487"/>
                      <a:gd name="connsiteX25" fmla="*/ 249238 w 628650"/>
                      <a:gd name="connsiteY25" fmla="*/ 608197 h 725487"/>
                      <a:gd name="connsiteX26" fmla="*/ 242829 w 628650"/>
                      <a:gd name="connsiteY26" fmla="*/ 609600 h 725487"/>
                      <a:gd name="connsiteX27" fmla="*/ 15666 w 628650"/>
                      <a:gd name="connsiteY27" fmla="*/ 609600 h 725487"/>
                      <a:gd name="connsiteX28" fmla="*/ 0 w 628650"/>
                      <a:gd name="connsiteY28" fmla="*/ 594869 h 725487"/>
                      <a:gd name="connsiteX29" fmla="*/ 15666 w 628650"/>
                      <a:gd name="connsiteY29" fmla="*/ 579437 h 725487"/>
                      <a:gd name="connsiteX30" fmla="*/ 461866 w 628650"/>
                      <a:gd name="connsiteY30" fmla="*/ 463550 h 725487"/>
                      <a:gd name="connsiteX31" fmla="*/ 613682 w 628650"/>
                      <a:gd name="connsiteY31" fmla="*/ 463550 h 725487"/>
                      <a:gd name="connsiteX32" fmla="*/ 628650 w 628650"/>
                      <a:gd name="connsiteY32" fmla="*/ 478982 h 725487"/>
                      <a:gd name="connsiteX33" fmla="*/ 613682 w 628650"/>
                      <a:gd name="connsiteY33" fmla="*/ 493713 h 725487"/>
                      <a:gd name="connsiteX34" fmla="*/ 454025 w 628650"/>
                      <a:gd name="connsiteY34" fmla="*/ 493713 h 725487"/>
                      <a:gd name="connsiteX35" fmla="*/ 461866 w 628650"/>
                      <a:gd name="connsiteY35" fmla="*/ 463550 h 725487"/>
                      <a:gd name="connsiteX36" fmla="*/ 15710 w 628650"/>
                      <a:gd name="connsiteY36" fmla="*/ 463550 h 725487"/>
                      <a:gd name="connsiteX37" fmla="*/ 192088 w 628650"/>
                      <a:gd name="connsiteY37" fmla="*/ 463550 h 725487"/>
                      <a:gd name="connsiteX38" fmla="*/ 178520 w 628650"/>
                      <a:gd name="connsiteY38" fmla="*/ 493713 h 725487"/>
                      <a:gd name="connsiteX39" fmla="*/ 15710 w 628650"/>
                      <a:gd name="connsiteY39" fmla="*/ 493713 h 725487"/>
                      <a:gd name="connsiteX40" fmla="*/ 0 w 628650"/>
                      <a:gd name="connsiteY40" fmla="*/ 478982 h 725487"/>
                      <a:gd name="connsiteX41" fmla="*/ 15710 w 628650"/>
                      <a:gd name="connsiteY41" fmla="*/ 463550 h 725487"/>
                      <a:gd name="connsiteX42" fmla="*/ 422275 w 628650"/>
                      <a:gd name="connsiteY42" fmla="*/ 347662 h 725487"/>
                      <a:gd name="connsiteX43" fmla="*/ 612994 w 628650"/>
                      <a:gd name="connsiteY43" fmla="*/ 347662 h 725487"/>
                      <a:gd name="connsiteX44" fmla="*/ 628650 w 628650"/>
                      <a:gd name="connsiteY44" fmla="*/ 362393 h 725487"/>
                      <a:gd name="connsiteX45" fmla="*/ 612994 w 628650"/>
                      <a:gd name="connsiteY45" fmla="*/ 377825 h 725487"/>
                      <a:gd name="connsiteX46" fmla="*/ 444336 w 628650"/>
                      <a:gd name="connsiteY46" fmla="*/ 377825 h 725487"/>
                      <a:gd name="connsiteX47" fmla="*/ 422275 w 628650"/>
                      <a:gd name="connsiteY47" fmla="*/ 347662 h 725487"/>
                      <a:gd name="connsiteX48" fmla="*/ 15700 w 628650"/>
                      <a:gd name="connsiteY48" fmla="*/ 347662 h 725487"/>
                      <a:gd name="connsiteX49" fmla="*/ 196967 w 628650"/>
                      <a:gd name="connsiteY49" fmla="*/ 347662 h 725487"/>
                      <a:gd name="connsiteX50" fmla="*/ 211953 w 628650"/>
                      <a:gd name="connsiteY50" fmla="*/ 362393 h 725487"/>
                      <a:gd name="connsiteX51" fmla="*/ 233363 w 628650"/>
                      <a:gd name="connsiteY51" fmla="*/ 377825 h 725487"/>
                      <a:gd name="connsiteX52" fmla="*/ 15700 w 628650"/>
                      <a:gd name="connsiteY52" fmla="*/ 377825 h 725487"/>
                      <a:gd name="connsiteX53" fmla="*/ 0 w 628650"/>
                      <a:gd name="connsiteY53" fmla="*/ 362393 h 725487"/>
                      <a:gd name="connsiteX54" fmla="*/ 15700 w 628650"/>
                      <a:gd name="connsiteY54" fmla="*/ 347662 h 725487"/>
                      <a:gd name="connsiteX55" fmla="*/ 428925 w 628650"/>
                      <a:gd name="connsiteY55" fmla="*/ 230187 h 725487"/>
                      <a:gd name="connsiteX56" fmla="*/ 613671 w 628650"/>
                      <a:gd name="connsiteY56" fmla="*/ 230187 h 725487"/>
                      <a:gd name="connsiteX57" fmla="*/ 628650 w 628650"/>
                      <a:gd name="connsiteY57" fmla="*/ 245709 h 725487"/>
                      <a:gd name="connsiteX58" fmla="*/ 613671 w 628650"/>
                      <a:gd name="connsiteY58" fmla="*/ 261937 h 725487"/>
                      <a:gd name="connsiteX59" fmla="*/ 417512 w 628650"/>
                      <a:gd name="connsiteY59" fmla="*/ 261937 h 725487"/>
                      <a:gd name="connsiteX60" fmla="*/ 421079 w 628650"/>
                      <a:gd name="connsiteY60" fmla="*/ 250648 h 725487"/>
                      <a:gd name="connsiteX61" fmla="*/ 428212 w 628650"/>
                      <a:gd name="connsiteY61" fmla="*/ 231598 h 725487"/>
                      <a:gd name="connsiteX62" fmla="*/ 428925 w 628650"/>
                      <a:gd name="connsiteY62" fmla="*/ 230187 h 725487"/>
                      <a:gd name="connsiteX63" fmla="*/ 15636 w 628650"/>
                      <a:gd name="connsiteY63" fmla="*/ 230187 h 725487"/>
                      <a:gd name="connsiteX64" fmla="*/ 169863 w 628650"/>
                      <a:gd name="connsiteY64" fmla="*/ 230187 h 725487"/>
                      <a:gd name="connsiteX65" fmla="*/ 166309 w 628650"/>
                      <a:gd name="connsiteY65" fmla="*/ 261231 h 725487"/>
                      <a:gd name="connsiteX66" fmla="*/ 166309 w 628650"/>
                      <a:gd name="connsiteY66" fmla="*/ 261937 h 725487"/>
                      <a:gd name="connsiteX67" fmla="*/ 15636 w 628650"/>
                      <a:gd name="connsiteY67" fmla="*/ 261937 h 725487"/>
                      <a:gd name="connsiteX68" fmla="*/ 0 w 628650"/>
                      <a:gd name="connsiteY68" fmla="*/ 245709 h 725487"/>
                      <a:gd name="connsiteX69" fmla="*/ 15636 w 628650"/>
                      <a:gd name="connsiteY69" fmla="*/ 230187 h 725487"/>
                      <a:gd name="connsiteX70" fmla="*/ 385913 w 628650"/>
                      <a:gd name="connsiteY70" fmla="*/ 114300 h 725487"/>
                      <a:gd name="connsiteX71" fmla="*/ 613658 w 628650"/>
                      <a:gd name="connsiteY71" fmla="*/ 114300 h 725487"/>
                      <a:gd name="connsiteX72" fmla="*/ 628650 w 628650"/>
                      <a:gd name="connsiteY72" fmla="*/ 130175 h 725487"/>
                      <a:gd name="connsiteX73" fmla="*/ 613658 w 628650"/>
                      <a:gd name="connsiteY73" fmla="*/ 146050 h 725487"/>
                      <a:gd name="connsiteX74" fmla="*/ 414470 w 628650"/>
                      <a:gd name="connsiteY74" fmla="*/ 146050 h 725487"/>
                      <a:gd name="connsiteX75" fmla="*/ 390911 w 628650"/>
                      <a:gd name="connsiteY75" fmla="*/ 135948 h 725487"/>
                      <a:gd name="connsiteX76" fmla="*/ 390197 w 628650"/>
                      <a:gd name="connsiteY76" fmla="*/ 135948 h 725487"/>
                      <a:gd name="connsiteX77" fmla="*/ 373062 w 628650"/>
                      <a:gd name="connsiteY77" fmla="*/ 131618 h 725487"/>
                      <a:gd name="connsiteX78" fmla="*/ 373062 w 628650"/>
                      <a:gd name="connsiteY78" fmla="*/ 120794 h 725487"/>
                      <a:gd name="connsiteX79" fmla="*/ 385913 w 628650"/>
                      <a:gd name="connsiteY79" fmla="*/ 114300 h 725487"/>
                      <a:gd name="connsiteX80" fmla="*/ 15666 w 628650"/>
                      <a:gd name="connsiteY80" fmla="*/ 114300 h 725487"/>
                      <a:gd name="connsiteX81" fmla="*/ 242829 w 628650"/>
                      <a:gd name="connsiteY81" fmla="*/ 114300 h 725487"/>
                      <a:gd name="connsiteX82" fmla="*/ 249238 w 628650"/>
                      <a:gd name="connsiteY82" fmla="*/ 115743 h 725487"/>
                      <a:gd name="connsiteX83" fmla="*/ 249238 w 628650"/>
                      <a:gd name="connsiteY83" fmla="*/ 138834 h 725487"/>
                      <a:gd name="connsiteX84" fmla="*/ 234996 w 628650"/>
                      <a:gd name="connsiteY84" fmla="*/ 146050 h 725487"/>
                      <a:gd name="connsiteX85" fmla="*/ 15666 w 628650"/>
                      <a:gd name="connsiteY85" fmla="*/ 146050 h 725487"/>
                      <a:gd name="connsiteX86" fmla="*/ 0 w 628650"/>
                      <a:gd name="connsiteY86" fmla="*/ 130175 h 725487"/>
                      <a:gd name="connsiteX87" fmla="*/ 15666 w 628650"/>
                      <a:gd name="connsiteY87" fmla="*/ 114300 h 725487"/>
                      <a:gd name="connsiteX88" fmla="*/ 384036 w 628650"/>
                      <a:gd name="connsiteY88" fmla="*/ 0 h 725487"/>
                      <a:gd name="connsiteX89" fmla="*/ 612915 w 628650"/>
                      <a:gd name="connsiteY89" fmla="*/ 0 h 725487"/>
                      <a:gd name="connsiteX90" fmla="*/ 628650 w 628650"/>
                      <a:gd name="connsiteY90" fmla="*/ 15081 h 725487"/>
                      <a:gd name="connsiteX91" fmla="*/ 612915 w 628650"/>
                      <a:gd name="connsiteY91" fmla="*/ 30163 h 725487"/>
                      <a:gd name="connsiteX92" fmla="*/ 384036 w 628650"/>
                      <a:gd name="connsiteY92" fmla="*/ 30163 h 725487"/>
                      <a:gd name="connsiteX93" fmla="*/ 368300 w 628650"/>
                      <a:gd name="connsiteY93" fmla="*/ 15081 h 725487"/>
                      <a:gd name="connsiteX94" fmla="*/ 384036 w 628650"/>
                      <a:gd name="connsiteY94" fmla="*/ 0 h 725487"/>
                      <a:gd name="connsiteX95" fmla="*/ 15692 w 628650"/>
                      <a:gd name="connsiteY95" fmla="*/ 0 h 725487"/>
                      <a:gd name="connsiteX96" fmla="*/ 244657 w 628650"/>
                      <a:gd name="connsiteY96" fmla="*/ 0 h 725487"/>
                      <a:gd name="connsiteX97" fmla="*/ 260350 w 628650"/>
                      <a:gd name="connsiteY97" fmla="*/ 15081 h 725487"/>
                      <a:gd name="connsiteX98" fmla="*/ 244657 w 628650"/>
                      <a:gd name="connsiteY98" fmla="*/ 30163 h 725487"/>
                      <a:gd name="connsiteX99" fmla="*/ 15692 w 628650"/>
                      <a:gd name="connsiteY99" fmla="*/ 30163 h 725487"/>
                      <a:gd name="connsiteX100" fmla="*/ 0 w 628650"/>
                      <a:gd name="connsiteY100" fmla="*/ 15081 h 725487"/>
                      <a:gd name="connsiteX101" fmla="*/ 15692 w 628650"/>
                      <a:gd name="connsiteY101" fmla="*/ 0 h 72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28650" h="725487">
                        <a:moveTo>
                          <a:pt x="384092" y="693737"/>
                        </a:moveTo>
                        <a:cubicBezTo>
                          <a:pt x="384092" y="693737"/>
                          <a:pt x="384092" y="693737"/>
                          <a:pt x="517608" y="693737"/>
                        </a:cubicBezTo>
                        <a:cubicBezTo>
                          <a:pt x="526222" y="693737"/>
                          <a:pt x="533400" y="701121"/>
                          <a:pt x="533400" y="709981"/>
                        </a:cubicBezTo>
                        <a:cubicBezTo>
                          <a:pt x="533400" y="718103"/>
                          <a:pt x="526222" y="725487"/>
                          <a:pt x="517608" y="725487"/>
                        </a:cubicBezTo>
                        <a:cubicBezTo>
                          <a:pt x="517608" y="725487"/>
                          <a:pt x="517608" y="725487"/>
                          <a:pt x="384092" y="725487"/>
                        </a:cubicBezTo>
                        <a:cubicBezTo>
                          <a:pt x="375479" y="725487"/>
                          <a:pt x="368300" y="718103"/>
                          <a:pt x="368300" y="709981"/>
                        </a:cubicBezTo>
                        <a:cubicBezTo>
                          <a:pt x="368300" y="701121"/>
                          <a:pt x="375479" y="693737"/>
                          <a:pt x="384092" y="693737"/>
                        </a:cubicBezTo>
                        <a:close/>
                        <a:moveTo>
                          <a:pt x="15692" y="693737"/>
                        </a:moveTo>
                        <a:cubicBezTo>
                          <a:pt x="15692" y="693737"/>
                          <a:pt x="15692" y="693737"/>
                          <a:pt x="244657" y="693737"/>
                        </a:cubicBezTo>
                        <a:cubicBezTo>
                          <a:pt x="253217" y="693737"/>
                          <a:pt x="260350" y="701121"/>
                          <a:pt x="260350" y="709981"/>
                        </a:cubicBezTo>
                        <a:cubicBezTo>
                          <a:pt x="260350" y="718103"/>
                          <a:pt x="253217" y="725487"/>
                          <a:pt x="244657" y="725487"/>
                        </a:cubicBezTo>
                        <a:cubicBezTo>
                          <a:pt x="244657" y="725487"/>
                          <a:pt x="244657" y="725487"/>
                          <a:pt x="15692" y="725487"/>
                        </a:cubicBezTo>
                        <a:cubicBezTo>
                          <a:pt x="7133" y="725487"/>
                          <a:pt x="0" y="718103"/>
                          <a:pt x="0" y="709981"/>
                        </a:cubicBezTo>
                        <a:cubicBezTo>
                          <a:pt x="0" y="701121"/>
                          <a:pt x="7133" y="693737"/>
                          <a:pt x="15692" y="693737"/>
                        </a:cubicBezTo>
                        <a:close/>
                        <a:moveTo>
                          <a:pt x="385913" y="579437"/>
                        </a:moveTo>
                        <a:cubicBezTo>
                          <a:pt x="385913" y="579437"/>
                          <a:pt x="385913" y="579437"/>
                          <a:pt x="613658" y="579437"/>
                        </a:cubicBezTo>
                        <a:cubicBezTo>
                          <a:pt x="622225" y="579437"/>
                          <a:pt x="628650" y="586452"/>
                          <a:pt x="628650" y="594869"/>
                        </a:cubicBezTo>
                        <a:cubicBezTo>
                          <a:pt x="628650" y="602585"/>
                          <a:pt x="622225" y="609600"/>
                          <a:pt x="613658" y="609600"/>
                        </a:cubicBezTo>
                        <a:cubicBezTo>
                          <a:pt x="613658" y="609600"/>
                          <a:pt x="613658" y="609600"/>
                          <a:pt x="385913" y="609600"/>
                        </a:cubicBezTo>
                        <a:cubicBezTo>
                          <a:pt x="380916" y="609600"/>
                          <a:pt x="375918" y="606794"/>
                          <a:pt x="373062" y="602585"/>
                        </a:cubicBezTo>
                        <a:cubicBezTo>
                          <a:pt x="373062" y="602585"/>
                          <a:pt x="373062" y="602585"/>
                          <a:pt x="373062" y="586452"/>
                        </a:cubicBezTo>
                        <a:cubicBezTo>
                          <a:pt x="375918" y="582243"/>
                          <a:pt x="380916" y="579437"/>
                          <a:pt x="385913" y="579437"/>
                        </a:cubicBezTo>
                        <a:close/>
                        <a:moveTo>
                          <a:pt x="15666" y="579437"/>
                        </a:moveTo>
                        <a:cubicBezTo>
                          <a:pt x="15666" y="579437"/>
                          <a:pt x="15666" y="579437"/>
                          <a:pt x="238556" y="579437"/>
                        </a:cubicBezTo>
                        <a:cubicBezTo>
                          <a:pt x="242117" y="580138"/>
                          <a:pt x="245677" y="580840"/>
                          <a:pt x="249238" y="581541"/>
                        </a:cubicBezTo>
                        <a:cubicBezTo>
                          <a:pt x="249238" y="581541"/>
                          <a:pt x="249238" y="581541"/>
                          <a:pt x="249238" y="608197"/>
                        </a:cubicBezTo>
                        <a:cubicBezTo>
                          <a:pt x="247101" y="608898"/>
                          <a:pt x="244965" y="609600"/>
                          <a:pt x="242829" y="609600"/>
                        </a:cubicBezTo>
                        <a:cubicBezTo>
                          <a:pt x="242829" y="609600"/>
                          <a:pt x="242829" y="609600"/>
                          <a:pt x="15666" y="609600"/>
                        </a:cubicBezTo>
                        <a:cubicBezTo>
                          <a:pt x="7121" y="609600"/>
                          <a:pt x="0" y="602585"/>
                          <a:pt x="0" y="594869"/>
                        </a:cubicBezTo>
                        <a:cubicBezTo>
                          <a:pt x="0" y="586452"/>
                          <a:pt x="7121" y="579437"/>
                          <a:pt x="15666" y="579437"/>
                        </a:cubicBezTo>
                        <a:close/>
                        <a:moveTo>
                          <a:pt x="461866" y="463550"/>
                        </a:moveTo>
                        <a:cubicBezTo>
                          <a:pt x="461866" y="463550"/>
                          <a:pt x="461866" y="463550"/>
                          <a:pt x="613682" y="463550"/>
                        </a:cubicBezTo>
                        <a:cubicBezTo>
                          <a:pt x="622235" y="463550"/>
                          <a:pt x="628650" y="470565"/>
                          <a:pt x="628650" y="478982"/>
                        </a:cubicBezTo>
                        <a:cubicBezTo>
                          <a:pt x="628650" y="487400"/>
                          <a:pt x="622235" y="493713"/>
                          <a:pt x="613682" y="493713"/>
                        </a:cubicBezTo>
                        <a:cubicBezTo>
                          <a:pt x="613682" y="493713"/>
                          <a:pt x="613682" y="493713"/>
                          <a:pt x="454025" y="493713"/>
                        </a:cubicBezTo>
                        <a:cubicBezTo>
                          <a:pt x="457589" y="483892"/>
                          <a:pt x="460440" y="474072"/>
                          <a:pt x="461866" y="463550"/>
                        </a:cubicBezTo>
                        <a:close/>
                        <a:moveTo>
                          <a:pt x="15710" y="463550"/>
                        </a:moveTo>
                        <a:cubicBezTo>
                          <a:pt x="15710" y="463550"/>
                          <a:pt x="15710" y="463550"/>
                          <a:pt x="192088" y="463550"/>
                        </a:cubicBezTo>
                        <a:cubicBezTo>
                          <a:pt x="186375" y="477579"/>
                          <a:pt x="182091" y="486698"/>
                          <a:pt x="178520" y="493713"/>
                        </a:cubicBezTo>
                        <a:cubicBezTo>
                          <a:pt x="178520" y="493713"/>
                          <a:pt x="178520" y="493713"/>
                          <a:pt x="15710" y="493713"/>
                        </a:cubicBezTo>
                        <a:cubicBezTo>
                          <a:pt x="7141" y="493713"/>
                          <a:pt x="0" y="487400"/>
                          <a:pt x="0" y="478982"/>
                        </a:cubicBezTo>
                        <a:cubicBezTo>
                          <a:pt x="0" y="470565"/>
                          <a:pt x="7141" y="463550"/>
                          <a:pt x="15710" y="463550"/>
                        </a:cubicBezTo>
                        <a:close/>
                        <a:moveTo>
                          <a:pt x="422275" y="347662"/>
                        </a:moveTo>
                        <a:cubicBezTo>
                          <a:pt x="422275" y="347662"/>
                          <a:pt x="422275" y="347662"/>
                          <a:pt x="612994" y="347662"/>
                        </a:cubicBezTo>
                        <a:cubicBezTo>
                          <a:pt x="621534" y="347662"/>
                          <a:pt x="628650" y="354677"/>
                          <a:pt x="628650" y="362393"/>
                        </a:cubicBezTo>
                        <a:cubicBezTo>
                          <a:pt x="628650" y="370810"/>
                          <a:pt x="621534" y="377825"/>
                          <a:pt x="612994" y="377825"/>
                        </a:cubicBezTo>
                        <a:cubicBezTo>
                          <a:pt x="612994" y="377825"/>
                          <a:pt x="612994" y="377825"/>
                          <a:pt x="444336" y="377825"/>
                        </a:cubicBezTo>
                        <a:cubicBezTo>
                          <a:pt x="438643" y="367303"/>
                          <a:pt x="431527" y="357482"/>
                          <a:pt x="422275" y="347662"/>
                        </a:cubicBezTo>
                        <a:close/>
                        <a:moveTo>
                          <a:pt x="15700" y="347662"/>
                        </a:moveTo>
                        <a:cubicBezTo>
                          <a:pt x="15700" y="347662"/>
                          <a:pt x="15700" y="347662"/>
                          <a:pt x="196967" y="347662"/>
                        </a:cubicBezTo>
                        <a:cubicBezTo>
                          <a:pt x="201962" y="353274"/>
                          <a:pt x="206244" y="358184"/>
                          <a:pt x="211953" y="362393"/>
                        </a:cubicBezTo>
                        <a:cubicBezTo>
                          <a:pt x="217662" y="367303"/>
                          <a:pt x="224085" y="372213"/>
                          <a:pt x="233363" y="377825"/>
                        </a:cubicBezTo>
                        <a:cubicBezTo>
                          <a:pt x="233363" y="377825"/>
                          <a:pt x="233363" y="377825"/>
                          <a:pt x="15700" y="377825"/>
                        </a:cubicBezTo>
                        <a:cubicBezTo>
                          <a:pt x="7136" y="377825"/>
                          <a:pt x="0" y="370810"/>
                          <a:pt x="0" y="362393"/>
                        </a:cubicBezTo>
                        <a:cubicBezTo>
                          <a:pt x="0" y="354677"/>
                          <a:pt x="7136" y="347662"/>
                          <a:pt x="15700" y="347662"/>
                        </a:cubicBezTo>
                        <a:close/>
                        <a:moveTo>
                          <a:pt x="428925" y="230187"/>
                        </a:moveTo>
                        <a:cubicBezTo>
                          <a:pt x="428925" y="230187"/>
                          <a:pt x="428925" y="230187"/>
                          <a:pt x="613671" y="230187"/>
                        </a:cubicBezTo>
                        <a:cubicBezTo>
                          <a:pt x="621517" y="230187"/>
                          <a:pt x="628650" y="237242"/>
                          <a:pt x="628650" y="245709"/>
                        </a:cubicBezTo>
                        <a:cubicBezTo>
                          <a:pt x="628650" y="254176"/>
                          <a:pt x="621517" y="261937"/>
                          <a:pt x="613671" y="261937"/>
                        </a:cubicBezTo>
                        <a:cubicBezTo>
                          <a:pt x="613671" y="261937"/>
                          <a:pt x="613671" y="261937"/>
                          <a:pt x="417512" y="261937"/>
                        </a:cubicBezTo>
                        <a:cubicBezTo>
                          <a:pt x="417512" y="261937"/>
                          <a:pt x="417512" y="261937"/>
                          <a:pt x="421079" y="250648"/>
                        </a:cubicBezTo>
                        <a:cubicBezTo>
                          <a:pt x="423932" y="243592"/>
                          <a:pt x="426072" y="237242"/>
                          <a:pt x="428212" y="231598"/>
                        </a:cubicBezTo>
                        <a:cubicBezTo>
                          <a:pt x="428212" y="230892"/>
                          <a:pt x="428212" y="230187"/>
                          <a:pt x="428925" y="230187"/>
                        </a:cubicBezTo>
                        <a:close/>
                        <a:moveTo>
                          <a:pt x="15636" y="230187"/>
                        </a:moveTo>
                        <a:cubicBezTo>
                          <a:pt x="15636" y="230187"/>
                          <a:pt x="15636" y="230187"/>
                          <a:pt x="169863" y="230187"/>
                        </a:cubicBezTo>
                        <a:cubicBezTo>
                          <a:pt x="167731" y="240065"/>
                          <a:pt x="166309" y="249942"/>
                          <a:pt x="166309" y="261231"/>
                        </a:cubicBezTo>
                        <a:cubicBezTo>
                          <a:pt x="166309" y="261231"/>
                          <a:pt x="166309" y="261231"/>
                          <a:pt x="166309" y="261937"/>
                        </a:cubicBezTo>
                        <a:cubicBezTo>
                          <a:pt x="166309" y="261937"/>
                          <a:pt x="166309" y="261937"/>
                          <a:pt x="15636" y="261937"/>
                        </a:cubicBezTo>
                        <a:cubicBezTo>
                          <a:pt x="7107" y="261937"/>
                          <a:pt x="0" y="254176"/>
                          <a:pt x="0" y="245709"/>
                        </a:cubicBezTo>
                        <a:cubicBezTo>
                          <a:pt x="0" y="237242"/>
                          <a:pt x="7107" y="230187"/>
                          <a:pt x="15636" y="230187"/>
                        </a:cubicBezTo>
                        <a:close/>
                        <a:moveTo>
                          <a:pt x="385913" y="114300"/>
                        </a:moveTo>
                        <a:cubicBezTo>
                          <a:pt x="385913" y="114300"/>
                          <a:pt x="385913" y="114300"/>
                          <a:pt x="613658" y="114300"/>
                        </a:cubicBezTo>
                        <a:cubicBezTo>
                          <a:pt x="622225" y="114300"/>
                          <a:pt x="628650" y="120794"/>
                          <a:pt x="628650" y="130175"/>
                        </a:cubicBezTo>
                        <a:cubicBezTo>
                          <a:pt x="628650" y="138834"/>
                          <a:pt x="622225" y="146050"/>
                          <a:pt x="613658" y="146050"/>
                        </a:cubicBezTo>
                        <a:cubicBezTo>
                          <a:pt x="613658" y="146050"/>
                          <a:pt x="613658" y="146050"/>
                          <a:pt x="414470" y="146050"/>
                        </a:cubicBezTo>
                        <a:cubicBezTo>
                          <a:pt x="407331" y="142442"/>
                          <a:pt x="399478" y="138834"/>
                          <a:pt x="390911" y="135948"/>
                        </a:cubicBezTo>
                        <a:cubicBezTo>
                          <a:pt x="390911" y="135948"/>
                          <a:pt x="390911" y="135948"/>
                          <a:pt x="390197" y="135948"/>
                        </a:cubicBezTo>
                        <a:cubicBezTo>
                          <a:pt x="384485" y="134504"/>
                          <a:pt x="378774" y="133061"/>
                          <a:pt x="373062" y="131618"/>
                        </a:cubicBezTo>
                        <a:cubicBezTo>
                          <a:pt x="373062" y="131618"/>
                          <a:pt x="373062" y="131618"/>
                          <a:pt x="373062" y="120794"/>
                        </a:cubicBezTo>
                        <a:cubicBezTo>
                          <a:pt x="375918" y="117186"/>
                          <a:pt x="380916" y="114300"/>
                          <a:pt x="385913" y="114300"/>
                        </a:cubicBezTo>
                        <a:close/>
                        <a:moveTo>
                          <a:pt x="15666" y="114300"/>
                        </a:moveTo>
                        <a:cubicBezTo>
                          <a:pt x="15666" y="114300"/>
                          <a:pt x="15666" y="114300"/>
                          <a:pt x="242829" y="114300"/>
                        </a:cubicBezTo>
                        <a:cubicBezTo>
                          <a:pt x="244965" y="114300"/>
                          <a:pt x="247101" y="114300"/>
                          <a:pt x="249238" y="115743"/>
                        </a:cubicBezTo>
                        <a:cubicBezTo>
                          <a:pt x="249238" y="115743"/>
                          <a:pt x="249238" y="115743"/>
                          <a:pt x="249238" y="138834"/>
                        </a:cubicBezTo>
                        <a:cubicBezTo>
                          <a:pt x="244253" y="140999"/>
                          <a:pt x="239268" y="143164"/>
                          <a:pt x="234996" y="146050"/>
                        </a:cubicBezTo>
                        <a:cubicBezTo>
                          <a:pt x="234996" y="146050"/>
                          <a:pt x="234996" y="146050"/>
                          <a:pt x="15666" y="146050"/>
                        </a:cubicBezTo>
                        <a:cubicBezTo>
                          <a:pt x="7121" y="146050"/>
                          <a:pt x="0" y="138834"/>
                          <a:pt x="0" y="130175"/>
                        </a:cubicBezTo>
                        <a:cubicBezTo>
                          <a:pt x="0" y="120794"/>
                          <a:pt x="7121" y="114300"/>
                          <a:pt x="15666" y="114300"/>
                        </a:cubicBezTo>
                        <a:close/>
                        <a:moveTo>
                          <a:pt x="384036" y="0"/>
                        </a:moveTo>
                        <a:cubicBezTo>
                          <a:pt x="384036" y="0"/>
                          <a:pt x="384036" y="0"/>
                          <a:pt x="612915" y="0"/>
                        </a:cubicBezTo>
                        <a:cubicBezTo>
                          <a:pt x="621498" y="0"/>
                          <a:pt x="628650" y="6855"/>
                          <a:pt x="628650" y="15081"/>
                        </a:cubicBezTo>
                        <a:cubicBezTo>
                          <a:pt x="628650" y="23308"/>
                          <a:pt x="621498" y="30163"/>
                          <a:pt x="612915" y="30163"/>
                        </a:cubicBezTo>
                        <a:cubicBezTo>
                          <a:pt x="612915" y="30163"/>
                          <a:pt x="612915" y="30163"/>
                          <a:pt x="384036" y="30163"/>
                        </a:cubicBezTo>
                        <a:cubicBezTo>
                          <a:pt x="375453" y="30163"/>
                          <a:pt x="368300" y="23308"/>
                          <a:pt x="368300" y="15081"/>
                        </a:cubicBezTo>
                        <a:cubicBezTo>
                          <a:pt x="368300" y="6855"/>
                          <a:pt x="375453" y="0"/>
                          <a:pt x="384036" y="0"/>
                        </a:cubicBezTo>
                        <a:close/>
                        <a:moveTo>
                          <a:pt x="15692" y="0"/>
                        </a:moveTo>
                        <a:cubicBezTo>
                          <a:pt x="15692" y="0"/>
                          <a:pt x="15692" y="0"/>
                          <a:pt x="244657" y="0"/>
                        </a:cubicBezTo>
                        <a:cubicBezTo>
                          <a:pt x="253217" y="0"/>
                          <a:pt x="260350" y="6855"/>
                          <a:pt x="260350" y="15081"/>
                        </a:cubicBezTo>
                        <a:cubicBezTo>
                          <a:pt x="260350" y="23308"/>
                          <a:pt x="253217" y="30163"/>
                          <a:pt x="244657" y="30163"/>
                        </a:cubicBezTo>
                        <a:cubicBezTo>
                          <a:pt x="244657" y="30163"/>
                          <a:pt x="244657" y="30163"/>
                          <a:pt x="15692" y="30163"/>
                        </a:cubicBezTo>
                        <a:cubicBezTo>
                          <a:pt x="7133" y="30163"/>
                          <a:pt x="0" y="23308"/>
                          <a:pt x="0" y="15081"/>
                        </a:cubicBezTo>
                        <a:cubicBezTo>
                          <a:pt x="0" y="6855"/>
                          <a:pt x="7133" y="0"/>
                          <a:pt x="15692" y="0"/>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01" tIns="6001" rIns="12001" bIns="6001" numCol="1" anchor="t" anchorCtr="0" compatLnSpc="1">
                    <a:prstTxWarp prst="textNoShape">
                      <a:avLst/>
                    </a:prstTxWarp>
                    <a:noAutofit/>
                  </a:bodyPr>
                  <a:lstStyle/>
                  <a:p>
                    <a:endParaRPr lang="en-US" sz="1013" dirty="0"/>
                  </a:p>
                </p:txBody>
              </p:sp>
            </p:grpSp>
          </p:grpSp>
        </p:grpSp>
      </p:grpSp>
      <p:sp>
        <p:nvSpPr>
          <p:cNvPr id="178" name="TextBox 177">
            <a:extLst>
              <a:ext uri="{FF2B5EF4-FFF2-40B4-BE49-F238E27FC236}">
                <a16:creationId xmlns:a16="http://schemas.microsoft.com/office/drawing/2014/main" id="{5C85E515-FEFC-4D80-BC5D-347995BD2148}"/>
              </a:ext>
            </a:extLst>
          </p:cNvPr>
          <p:cNvSpPr txBox="1"/>
          <p:nvPr/>
        </p:nvSpPr>
        <p:spPr>
          <a:xfrm>
            <a:off x="7044800" y="590488"/>
            <a:ext cx="1448935" cy="394705"/>
          </a:xfrm>
          <a:prstGeom prst="rect">
            <a:avLst/>
          </a:prstGeom>
          <a:noFill/>
        </p:spPr>
        <p:txBody>
          <a:bodyPr wrap="square" lIns="72000" tIns="72000" rIns="72000" bIns="72000" rtlCol="0" anchor="t" anchorCtr="0">
            <a:spAutoFit/>
          </a:bodyPr>
          <a:lstStyle/>
          <a:p>
            <a:pPr>
              <a:lnSpc>
                <a:spcPct val="90000"/>
              </a:lnSpc>
            </a:pPr>
            <a:r>
              <a:rPr lang="en-US" sz="600" b="1" dirty="0">
                <a:solidFill>
                  <a:srgbClr val="1D252D"/>
                </a:solidFill>
                <a:latin typeface="+mj-lt"/>
                <a:ea typeface="Century Gothic" charset="0"/>
                <a:cs typeface="Century Gothic" charset="0"/>
              </a:rPr>
              <a:t>Validation pitch deck</a:t>
            </a:r>
            <a:br>
              <a:rPr lang="en-US" sz="600" b="1" dirty="0">
                <a:solidFill>
                  <a:srgbClr val="1D252D"/>
                </a:solidFill>
                <a:latin typeface="+mj-lt"/>
                <a:ea typeface="Century Gothic" charset="0"/>
                <a:cs typeface="Century Gothic" charset="0"/>
              </a:rPr>
            </a:br>
            <a:r>
              <a:rPr lang="en-US" sz="600" dirty="0">
                <a:solidFill>
                  <a:srgbClr val="1D252D"/>
                </a:solidFill>
                <a:latin typeface="+mj-lt"/>
                <a:ea typeface="Century Gothic" charset="0"/>
                <a:cs typeface="Century Gothic" charset="0"/>
              </a:rPr>
              <a:t>Presentation to digital board, go/no-go for build vs. buy phase</a:t>
            </a:r>
          </a:p>
        </p:txBody>
      </p:sp>
      <p:grpSp>
        <p:nvGrpSpPr>
          <p:cNvPr id="47" name="Group 46">
            <a:extLst>
              <a:ext uri="{FF2B5EF4-FFF2-40B4-BE49-F238E27FC236}">
                <a16:creationId xmlns:a16="http://schemas.microsoft.com/office/drawing/2014/main" id="{C49FC946-5DFB-4C1B-B1A9-E0F49D5E20FC}"/>
              </a:ext>
            </a:extLst>
          </p:cNvPr>
          <p:cNvGrpSpPr/>
          <p:nvPr/>
        </p:nvGrpSpPr>
        <p:grpSpPr>
          <a:xfrm>
            <a:off x="6673589" y="2476468"/>
            <a:ext cx="2029673" cy="394705"/>
            <a:chOff x="6673589" y="2532153"/>
            <a:chExt cx="2029673" cy="394705"/>
          </a:xfrm>
        </p:grpSpPr>
        <p:sp>
          <p:nvSpPr>
            <p:cNvPr id="176" name="TextBox 175">
              <a:extLst>
                <a:ext uri="{FF2B5EF4-FFF2-40B4-BE49-F238E27FC236}">
                  <a16:creationId xmlns:a16="http://schemas.microsoft.com/office/drawing/2014/main" id="{34944E9A-72EE-4968-97C3-6EC3509671B3}"/>
                </a:ext>
              </a:extLst>
            </p:cNvPr>
            <p:cNvSpPr txBox="1"/>
            <p:nvPr/>
          </p:nvSpPr>
          <p:spPr>
            <a:xfrm>
              <a:off x="7044800" y="2532153"/>
              <a:ext cx="1658462" cy="394705"/>
            </a:xfrm>
            <a:prstGeom prst="rect">
              <a:avLst/>
            </a:prstGeom>
            <a:noFill/>
          </p:spPr>
          <p:txBody>
            <a:bodyPr wrap="square" lIns="72000" tIns="72000" rIns="72000" bIns="72000" rtlCol="0" anchor="ctr" anchorCtr="0">
              <a:spAutoFit/>
            </a:bodyPr>
            <a:lstStyle/>
            <a:p>
              <a:pPr>
                <a:lnSpc>
                  <a:spcPct val="90000"/>
                </a:lnSpc>
              </a:pPr>
              <a:r>
                <a:rPr lang="en-US" sz="600" b="1" dirty="0">
                  <a:solidFill>
                    <a:srgbClr val="1D252D"/>
                  </a:solidFill>
                  <a:latin typeface="+mj-lt"/>
                  <a:ea typeface="Century Gothic" charset="0"/>
                  <a:cs typeface="Century Gothic" charset="0"/>
                </a:rPr>
                <a:t>Detailed MVP phase plan</a:t>
              </a:r>
              <a:br>
                <a:rPr lang="en-US" sz="600" b="1" dirty="0">
                  <a:solidFill>
                    <a:srgbClr val="1D252D"/>
                  </a:solidFill>
                  <a:latin typeface="+mj-lt"/>
                  <a:ea typeface="Century Gothic" charset="0"/>
                  <a:cs typeface="Century Gothic" charset="0"/>
                </a:rPr>
              </a:br>
              <a:r>
                <a:rPr lang="en-US" sz="600" dirty="0">
                  <a:solidFill>
                    <a:srgbClr val="1D252D"/>
                  </a:solidFill>
                  <a:latin typeface="+mj-lt"/>
                  <a:ea typeface="Century Gothic" charset="0"/>
                  <a:cs typeface="Century Gothic" charset="0"/>
                </a:rPr>
                <a:t>Including team, piloting strategy, </a:t>
              </a:r>
              <a:br>
                <a:rPr lang="en-US" sz="600" dirty="0">
                  <a:solidFill>
                    <a:srgbClr val="1D252D"/>
                  </a:solidFill>
                  <a:latin typeface="+mj-lt"/>
                  <a:ea typeface="Century Gothic" charset="0"/>
                  <a:cs typeface="Century Gothic" charset="0"/>
                </a:rPr>
              </a:br>
              <a:r>
                <a:rPr lang="en-US" sz="600" dirty="0">
                  <a:solidFill>
                    <a:srgbClr val="1D252D"/>
                  </a:solidFill>
                  <a:latin typeface="+mj-lt"/>
                  <a:ea typeface="Century Gothic" charset="0"/>
                  <a:cs typeface="Century Gothic" charset="0"/>
                </a:rPr>
                <a:t>transition plan</a:t>
              </a:r>
            </a:p>
          </p:txBody>
        </p:sp>
        <p:grpSp>
          <p:nvGrpSpPr>
            <p:cNvPr id="31" name="Group 30">
              <a:extLst>
                <a:ext uri="{FF2B5EF4-FFF2-40B4-BE49-F238E27FC236}">
                  <a16:creationId xmlns:a16="http://schemas.microsoft.com/office/drawing/2014/main" id="{27051B23-F181-429F-A55C-98CCD878D74A}"/>
                </a:ext>
              </a:extLst>
            </p:cNvPr>
            <p:cNvGrpSpPr/>
            <p:nvPr/>
          </p:nvGrpSpPr>
          <p:grpSpPr>
            <a:xfrm>
              <a:off x="6673589" y="2547717"/>
              <a:ext cx="328683" cy="328684"/>
              <a:chOff x="6063142" y="-84215"/>
              <a:chExt cx="328683" cy="328684"/>
            </a:xfrm>
          </p:grpSpPr>
          <p:sp>
            <p:nvSpPr>
              <p:cNvPr id="177" name="Oval 176">
                <a:extLst>
                  <a:ext uri="{FF2B5EF4-FFF2-40B4-BE49-F238E27FC236}">
                    <a16:creationId xmlns:a16="http://schemas.microsoft.com/office/drawing/2014/main" id="{9C88879C-E886-43DB-B3CA-9A404B40ADD7}"/>
                  </a:ext>
                </a:extLst>
              </p:cNvPr>
              <p:cNvSpPr>
                <a:spLocks/>
              </p:cNvSpPr>
              <p:nvPr/>
            </p:nvSpPr>
            <p:spPr>
              <a:xfrm>
                <a:off x="6063142" y="-84215"/>
                <a:ext cx="328683" cy="328684"/>
              </a:xfrm>
              <a:prstGeom prst="ellipse">
                <a:avLst/>
              </a:prstGeom>
              <a:noFill/>
              <a:ln w="6350" cap="flat" cmpd="sng" algn="ctr">
                <a:solidFill>
                  <a:srgbClr val="13234D"/>
                </a:solidFill>
                <a:prstDash val="solid"/>
                <a:round/>
                <a:headEnd type="none" w="med" len="med"/>
                <a:tailEnd type="none" w="med" len="med"/>
              </a:ln>
            </p:spPr>
            <p:txBody>
              <a:bodyPr lIns="45712" tIns="22850" rIns="45712" bIns="22850" anchor="ctr" anchorCtr="0">
                <a:noAutofit/>
              </a:bodyPr>
              <a:lstStyle/>
              <a:p>
                <a:pPr algn="ctr"/>
                <a:endParaRPr lang="en-US" sz="1800" dirty="0">
                  <a:latin typeface="+mj-lt"/>
                  <a:ea typeface="Calibri"/>
                  <a:cs typeface="Calibri"/>
                </a:endParaRPr>
              </a:p>
            </p:txBody>
          </p:sp>
          <p:grpSp>
            <p:nvGrpSpPr>
              <p:cNvPr id="180" name="Group 179">
                <a:extLst>
                  <a:ext uri="{FF2B5EF4-FFF2-40B4-BE49-F238E27FC236}">
                    <a16:creationId xmlns:a16="http://schemas.microsoft.com/office/drawing/2014/main" id="{A9369FB2-0033-4349-BB7F-E0DC5E066B22}"/>
                  </a:ext>
                </a:extLst>
              </p:cNvPr>
              <p:cNvGrpSpPr>
                <a:grpSpLocks noChangeAspect="1"/>
              </p:cNvGrpSpPr>
              <p:nvPr/>
            </p:nvGrpSpPr>
            <p:grpSpPr>
              <a:xfrm>
                <a:off x="6119450" y="-27803"/>
                <a:ext cx="216068" cy="215860"/>
                <a:chOff x="6464300" y="2606675"/>
                <a:chExt cx="1646238" cy="1644650"/>
              </a:xfrm>
            </p:grpSpPr>
            <p:sp>
              <p:nvSpPr>
                <p:cNvPr id="181" name="AutoShape 3">
                  <a:extLst>
                    <a:ext uri="{FF2B5EF4-FFF2-40B4-BE49-F238E27FC236}">
                      <a16:creationId xmlns:a16="http://schemas.microsoft.com/office/drawing/2014/main" id="{EB412EC2-3144-41C0-95B5-C43BEDE52AB2}"/>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001" tIns="6001" rIns="12001" bIns="6001" numCol="1" anchor="t" anchorCtr="0" compatLnSpc="1">
                  <a:prstTxWarp prst="textNoShape">
                    <a:avLst/>
                  </a:prstTxWarp>
                </a:bodyPr>
                <a:lstStyle/>
                <a:p>
                  <a:endParaRPr lang="en-US" sz="1013" dirty="0"/>
                </a:p>
              </p:txBody>
            </p:sp>
            <p:grpSp>
              <p:nvGrpSpPr>
                <p:cNvPr id="182" name="Group 181">
                  <a:extLst>
                    <a:ext uri="{FF2B5EF4-FFF2-40B4-BE49-F238E27FC236}">
                      <a16:creationId xmlns:a16="http://schemas.microsoft.com/office/drawing/2014/main" id="{3B855EAE-0048-48CC-BEC2-83C0D6056B55}"/>
                    </a:ext>
                  </a:extLst>
                </p:cNvPr>
                <p:cNvGrpSpPr/>
                <p:nvPr/>
              </p:nvGrpSpPr>
              <p:grpSpPr>
                <a:xfrm>
                  <a:off x="6634163" y="2962275"/>
                  <a:ext cx="1304925" cy="931863"/>
                  <a:chOff x="6634163" y="2962275"/>
                  <a:chExt cx="1304925" cy="931863"/>
                </a:xfrm>
              </p:grpSpPr>
              <p:sp>
                <p:nvSpPr>
                  <p:cNvPr id="183" name="Freeform 10">
                    <a:extLst>
                      <a:ext uri="{FF2B5EF4-FFF2-40B4-BE49-F238E27FC236}">
                        <a16:creationId xmlns:a16="http://schemas.microsoft.com/office/drawing/2014/main" id="{712964C7-867B-424C-A731-5A4E2257A20E}"/>
                      </a:ext>
                    </a:extLst>
                  </p:cNvPr>
                  <p:cNvSpPr>
                    <a:spLocks/>
                  </p:cNvSpPr>
                  <p:nvPr/>
                </p:nvSpPr>
                <p:spPr bwMode="auto">
                  <a:xfrm>
                    <a:off x="6634163" y="2962275"/>
                    <a:ext cx="1304925" cy="931863"/>
                  </a:xfrm>
                  <a:custGeom>
                    <a:avLst/>
                    <a:gdLst>
                      <a:gd name="connsiteX0" fmla="*/ 844550 w 1304925"/>
                      <a:gd name="connsiteY0" fmla="*/ 827088 h 931863"/>
                      <a:gd name="connsiteX1" fmla="*/ 876300 w 1304925"/>
                      <a:gd name="connsiteY1" fmla="*/ 827088 h 931863"/>
                      <a:gd name="connsiteX2" fmla="*/ 876300 w 1304925"/>
                      <a:gd name="connsiteY2" fmla="*/ 855766 h 931863"/>
                      <a:gd name="connsiteX3" fmla="*/ 860425 w 1304925"/>
                      <a:gd name="connsiteY3" fmla="*/ 871538 h 931863"/>
                      <a:gd name="connsiteX4" fmla="*/ 844550 w 1304925"/>
                      <a:gd name="connsiteY4" fmla="*/ 855766 h 931863"/>
                      <a:gd name="connsiteX5" fmla="*/ 844550 w 1304925"/>
                      <a:gd name="connsiteY5" fmla="*/ 827088 h 931863"/>
                      <a:gd name="connsiteX6" fmla="*/ 636587 w 1304925"/>
                      <a:gd name="connsiteY6" fmla="*/ 827088 h 931863"/>
                      <a:gd name="connsiteX7" fmla="*/ 668337 w 1304925"/>
                      <a:gd name="connsiteY7" fmla="*/ 827088 h 931863"/>
                      <a:gd name="connsiteX8" fmla="*/ 668337 w 1304925"/>
                      <a:gd name="connsiteY8" fmla="*/ 855766 h 931863"/>
                      <a:gd name="connsiteX9" fmla="*/ 652462 w 1304925"/>
                      <a:gd name="connsiteY9" fmla="*/ 871538 h 931863"/>
                      <a:gd name="connsiteX10" fmla="*/ 636587 w 1304925"/>
                      <a:gd name="connsiteY10" fmla="*/ 855766 h 931863"/>
                      <a:gd name="connsiteX11" fmla="*/ 636587 w 1304925"/>
                      <a:gd name="connsiteY11" fmla="*/ 827088 h 931863"/>
                      <a:gd name="connsiteX12" fmla="*/ 430212 w 1304925"/>
                      <a:gd name="connsiteY12" fmla="*/ 827088 h 931863"/>
                      <a:gd name="connsiteX13" fmla="*/ 460375 w 1304925"/>
                      <a:gd name="connsiteY13" fmla="*/ 827088 h 931863"/>
                      <a:gd name="connsiteX14" fmla="*/ 460375 w 1304925"/>
                      <a:gd name="connsiteY14" fmla="*/ 855766 h 931863"/>
                      <a:gd name="connsiteX15" fmla="*/ 445294 w 1304925"/>
                      <a:gd name="connsiteY15" fmla="*/ 871538 h 931863"/>
                      <a:gd name="connsiteX16" fmla="*/ 430212 w 1304925"/>
                      <a:gd name="connsiteY16" fmla="*/ 855766 h 931863"/>
                      <a:gd name="connsiteX17" fmla="*/ 430212 w 1304925"/>
                      <a:gd name="connsiteY17" fmla="*/ 827088 h 931863"/>
                      <a:gd name="connsiteX18" fmla="*/ 844550 w 1304925"/>
                      <a:gd name="connsiteY18" fmla="*/ 636588 h 931863"/>
                      <a:gd name="connsiteX19" fmla="*/ 876300 w 1304925"/>
                      <a:gd name="connsiteY19" fmla="*/ 636588 h 931863"/>
                      <a:gd name="connsiteX20" fmla="*/ 876300 w 1304925"/>
                      <a:gd name="connsiteY20" fmla="*/ 684213 h 931863"/>
                      <a:gd name="connsiteX21" fmla="*/ 844550 w 1304925"/>
                      <a:gd name="connsiteY21" fmla="*/ 684213 h 931863"/>
                      <a:gd name="connsiteX22" fmla="*/ 636587 w 1304925"/>
                      <a:gd name="connsiteY22" fmla="*/ 636588 h 931863"/>
                      <a:gd name="connsiteX23" fmla="*/ 668337 w 1304925"/>
                      <a:gd name="connsiteY23" fmla="*/ 636588 h 931863"/>
                      <a:gd name="connsiteX24" fmla="*/ 668337 w 1304925"/>
                      <a:gd name="connsiteY24" fmla="*/ 684213 h 931863"/>
                      <a:gd name="connsiteX25" fmla="*/ 636587 w 1304925"/>
                      <a:gd name="connsiteY25" fmla="*/ 684213 h 931863"/>
                      <a:gd name="connsiteX26" fmla="*/ 636587 w 1304925"/>
                      <a:gd name="connsiteY26" fmla="*/ 449263 h 931863"/>
                      <a:gd name="connsiteX27" fmla="*/ 668337 w 1304925"/>
                      <a:gd name="connsiteY27" fmla="*/ 449263 h 931863"/>
                      <a:gd name="connsiteX28" fmla="*/ 668337 w 1304925"/>
                      <a:gd name="connsiteY28" fmla="*/ 495301 h 931863"/>
                      <a:gd name="connsiteX29" fmla="*/ 636587 w 1304925"/>
                      <a:gd name="connsiteY29" fmla="*/ 495301 h 931863"/>
                      <a:gd name="connsiteX30" fmla="*/ 430212 w 1304925"/>
                      <a:gd name="connsiteY30" fmla="*/ 449263 h 931863"/>
                      <a:gd name="connsiteX31" fmla="*/ 460375 w 1304925"/>
                      <a:gd name="connsiteY31" fmla="*/ 449263 h 931863"/>
                      <a:gd name="connsiteX32" fmla="*/ 460375 w 1304925"/>
                      <a:gd name="connsiteY32" fmla="*/ 684213 h 931863"/>
                      <a:gd name="connsiteX33" fmla="*/ 430212 w 1304925"/>
                      <a:gd name="connsiteY33" fmla="*/ 684213 h 931863"/>
                      <a:gd name="connsiteX34" fmla="*/ 222250 w 1304925"/>
                      <a:gd name="connsiteY34" fmla="*/ 449263 h 931863"/>
                      <a:gd name="connsiteX35" fmla="*/ 254000 w 1304925"/>
                      <a:gd name="connsiteY35" fmla="*/ 449263 h 931863"/>
                      <a:gd name="connsiteX36" fmla="*/ 254000 w 1304925"/>
                      <a:gd name="connsiteY36" fmla="*/ 855819 h 931863"/>
                      <a:gd name="connsiteX37" fmla="*/ 238125 w 1304925"/>
                      <a:gd name="connsiteY37" fmla="*/ 871538 h 931863"/>
                      <a:gd name="connsiteX38" fmla="*/ 222250 w 1304925"/>
                      <a:gd name="connsiteY38" fmla="*/ 855819 h 931863"/>
                      <a:gd name="connsiteX39" fmla="*/ 222250 w 1304925"/>
                      <a:gd name="connsiteY39" fmla="*/ 449263 h 931863"/>
                      <a:gd name="connsiteX40" fmla="*/ 430212 w 1304925"/>
                      <a:gd name="connsiteY40" fmla="*/ 258763 h 931863"/>
                      <a:gd name="connsiteX41" fmla="*/ 460375 w 1304925"/>
                      <a:gd name="connsiteY41" fmla="*/ 258763 h 931863"/>
                      <a:gd name="connsiteX42" fmla="*/ 460375 w 1304925"/>
                      <a:gd name="connsiteY42" fmla="*/ 306388 h 931863"/>
                      <a:gd name="connsiteX43" fmla="*/ 430212 w 1304925"/>
                      <a:gd name="connsiteY43" fmla="*/ 306388 h 931863"/>
                      <a:gd name="connsiteX44" fmla="*/ 222250 w 1304925"/>
                      <a:gd name="connsiteY44" fmla="*/ 258763 h 931863"/>
                      <a:gd name="connsiteX45" fmla="*/ 254000 w 1304925"/>
                      <a:gd name="connsiteY45" fmla="*/ 258763 h 931863"/>
                      <a:gd name="connsiteX46" fmla="*/ 254000 w 1304925"/>
                      <a:gd name="connsiteY46" fmla="*/ 306388 h 931863"/>
                      <a:gd name="connsiteX47" fmla="*/ 222250 w 1304925"/>
                      <a:gd name="connsiteY47" fmla="*/ 306388 h 931863"/>
                      <a:gd name="connsiteX48" fmla="*/ 1066800 w 1304925"/>
                      <a:gd name="connsiteY48" fmla="*/ 61913 h 931863"/>
                      <a:gd name="connsiteX49" fmla="*/ 1082675 w 1304925"/>
                      <a:gd name="connsiteY49" fmla="*/ 77620 h 931863"/>
                      <a:gd name="connsiteX50" fmla="*/ 1082675 w 1304925"/>
                      <a:gd name="connsiteY50" fmla="*/ 855831 h 931863"/>
                      <a:gd name="connsiteX51" fmla="*/ 1066800 w 1304925"/>
                      <a:gd name="connsiteY51" fmla="*/ 871538 h 931863"/>
                      <a:gd name="connsiteX52" fmla="*/ 1050925 w 1304925"/>
                      <a:gd name="connsiteY52" fmla="*/ 855831 h 931863"/>
                      <a:gd name="connsiteX53" fmla="*/ 1050925 w 1304925"/>
                      <a:gd name="connsiteY53" fmla="*/ 77620 h 931863"/>
                      <a:gd name="connsiteX54" fmla="*/ 1066800 w 1304925"/>
                      <a:gd name="connsiteY54" fmla="*/ 61913 h 931863"/>
                      <a:gd name="connsiteX55" fmla="*/ 860425 w 1304925"/>
                      <a:gd name="connsiteY55" fmla="*/ 61913 h 931863"/>
                      <a:gd name="connsiteX56" fmla="*/ 876300 w 1304925"/>
                      <a:gd name="connsiteY56" fmla="*/ 77595 h 931863"/>
                      <a:gd name="connsiteX57" fmla="*/ 876300 w 1304925"/>
                      <a:gd name="connsiteY57" fmla="*/ 495301 h 931863"/>
                      <a:gd name="connsiteX58" fmla="*/ 844550 w 1304925"/>
                      <a:gd name="connsiteY58" fmla="*/ 495301 h 931863"/>
                      <a:gd name="connsiteX59" fmla="*/ 844550 w 1304925"/>
                      <a:gd name="connsiteY59" fmla="*/ 77595 h 931863"/>
                      <a:gd name="connsiteX60" fmla="*/ 860425 w 1304925"/>
                      <a:gd name="connsiteY60" fmla="*/ 61913 h 931863"/>
                      <a:gd name="connsiteX61" fmla="*/ 652462 w 1304925"/>
                      <a:gd name="connsiteY61" fmla="*/ 61913 h 931863"/>
                      <a:gd name="connsiteX62" fmla="*/ 668337 w 1304925"/>
                      <a:gd name="connsiteY62" fmla="*/ 77548 h 931863"/>
                      <a:gd name="connsiteX63" fmla="*/ 668337 w 1304925"/>
                      <a:gd name="connsiteY63" fmla="*/ 306388 h 931863"/>
                      <a:gd name="connsiteX64" fmla="*/ 636587 w 1304925"/>
                      <a:gd name="connsiteY64" fmla="*/ 306388 h 931863"/>
                      <a:gd name="connsiteX65" fmla="*/ 636587 w 1304925"/>
                      <a:gd name="connsiteY65" fmla="*/ 77548 h 931863"/>
                      <a:gd name="connsiteX66" fmla="*/ 652462 w 1304925"/>
                      <a:gd name="connsiteY66" fmla="*/ 61913 h 931863"/>
                      <a:gd name="connsiteX67" fmla="*/ 445294 w 1304925"/>
                      <a:gd name="connsiteY67" fmla="*/ 61913 h 931863"/>
                      <a:gd name="connsiteX68" fmla="*/ 460375 w 1304925"/>
                      <a:gd name="connsiteY68" fmla="*/ 77335 h 931863"/>
                      <a:gd name="connsiteX69" fmla="*/ 460375 w 1304925"/>
                      <a:gd name="connsiteY69" fmla="*/ 115888 h 931863"/>
                      <a:gd name="connsiteX70" fmla="*/ 430212 w 1304925"/>
                      <a:gd name="connsiteY70" fmla="*/ 115888 h 931863"/>
                      <a:gd name="connsiteX71" fmla="*/ 430212 w 1304925"/>
                      <a:gd name="connsiteY71" fmla="*/ 77335 h 931863"/>
                      <a:gd name="connsiteX72" fmla="*/ 445294 w 1304925"/>
                      <a:gd name="connsiteY72" fmla="*/ 61913 h 931863"/>
                      <a:gd name="connsiteX73" fmla="*/ 238125 w 1304925"/>
                      <a:gd name="connsiteY73" fmla="*/ 61913 h 931863"/>
                      <a:gd name="connsiteX74" fmla="*/ 254000 w 1304925"/>
                      <a:gd name="connsiteY74" fmla="*/ 77335 h 931863"/>
                      <a:gd name="connsiteX75" fmla="*/ 254000 w 1304925"/>
                      <a:gd name="connsiteY75" fmla="*/ 115888 h 931863"/>
                      <a:gd name="connsiteX76" fmla="*/ 222250 w 1304925"/>
                      <a:gd name="connsiteY76" fmla="*/ 115888 h 931863"/>
                      <a:gd name="connsiteX77" fmla="*/ 222250 w 1304925"/>
                      <a:gd name="connsiteY77" fmla="*/ 77335 h 931863"/>
                      <a:gd name="connsiteX78" fmla="*/ 238125 w 1304925"/>
                      <a:gd name="connsiteY78" fmla="*/ 61913 h 931863"/>
                      <a:gd name="connsiteX79" fmla="*/ 31750 w 1304925"/>
                      <a:gd name="connsiteY79" fmla="*/ 31750 h 931863"/>
                      <a:gd name="connsiteX80" fmla="*/ 31750 w 1304925"/>
                      <a:gd name="connsiteY80" fmla="*/ 900113 h 931863"/>
                      <a:gd name="connsiteX81" fmla="*/ 1274763 w 1304925"/>
                      <a:gd name="connsiteY81" fmla="*/ 900113 h 931863"/>
                      <a:gd name="connsiteX82" fmla="*/ 1274763 w 1304925"/>
                      <a:gd name="connsiteY82" fmla="*/ 31750 h 931863"/>
                      <a:gd name="connsiteX83" fmla="*/ 31750 w 1304925"/>
                      <a:gd name="connsiteY83" fmla="*/ 31750 h 931863"/>
                      <a:gd name="connsiteX84" fmla="*/ 15705 w 1304925"/>
                      <a:gd name="connsiteY84" fmla="*/ 0 h 931863"/>
                      <a:gd name="connsiteX85" fmla="*/ 1289220 w 1304925"/>
                      <a:gd name="connsiteY85" fmla="*/ 0 h 931863"/>
                      <a:gd name="connsiteX86" fmla="*/ 1304925 w 1304925"/>
                      <a:gd name="connsiteY86" fmla="*/ 15698 h 931863"/>
                      <a:gd name="connsiteX87" fmla="*/ 1304925 w 1304925"/>
                      <a:gd name="connsiteY87" fmla="*/ 916166 h 931863"/>
                      <a:gd name="connsiteX88" fmla="*/ 1289220 w 1304925"/>
                      <a:gd name="connsiteY88" fmla="*/ 931863 h 931863"/>
                      <a:gd name="connsiteX89" fmla="*/ 15705 w 1304925"/>
                      <a:gd name="connsiteY89" fmla="*/ 931863 h 931863"/>
                      <a:gd name="connsiteX90" fmla="*/ 0 w 1304925"/>
                      <a:gd name="connsiteY90" fmla="*/ 916166 h 931863"/>
                      <a:gd name="connsiteX91" fmla="*/ 0 w 1304925"/>
                      <a:gd name="connsiteY91" fmla="*/ 15698 h 931863"/>
                      <a:gd name="connsiteX92" fmla="*/ 15705 w 1304925"/>
                      <a:gd name="connsiteY92"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04925" h="931863">
                        <a:moveTo>
                          <a:pt x="844550" y="827088"/>
                        </a:moveTo>
                        <a:cubicBezTo>
                          <a:pt x="844550" y="827088"/>
                          <a:pt x="844550" y="827088"/>
                          <a:pt x="876300" y="827088"/>
                        </a:cubicBezTo>
                        <a:cubicBezTo>
                          <a:pt x="876300" y="827088"/>
                          <a:pt x="876300" y="827088"/>
                          <a:pt x="876300" y="855766"/>
                        </a:cubicBezTo>
                        <a:cubicBezTo>
                          <a:pt x="876300" y="865086"/>
                          <a:pt x="869084" y="871538"/>
                          <a:pt x="860425" y="871538"/>
                        </a:cubicBezTo>
                        <a:cubicBezTo>
                          <a:pt x="851766" y="871538"/>
                          <a:pt x="844550" y="865086"/>
                          <a:pt x="844550" y="855766"/>
                        </a:cubicBezTo>
                        <a:cubicBezTo>
                          <a:pt x="844550" y="855766"/>
                          <a:pt x="844550" y="855766"/>
                          <a:pt x="844550" y="827088"/>
                        </a:cubicBezTo>
                        <a:close/>
                        <a:moveTo>
                          <a:pt x="636587" y="827088"/>
                        </a:moveTo>
                        <a:cubicBezTo>
                          <a:pt x="636587" y="827088"/>
                          <a:pt x="636587" y="827088"/>
                          <a:pt x="668337" y="827088"/>
                        </a:cubicBezTo>
                        <a:cubicBezTo>
                          <a:pt x="668337" y="827088"/>
                          <a:pt x="668337" y="827088"/>
                          <a:pt x="668337" y="855766"/>
                        </a:cubicBezTo>
                        <a:cubicBezTo>
                          <a:pt x="668337" y="865086"/>
                          <a:pt x="661121" y="871538"/>
                          <a:pt x="652462" y="871538"/>
                        </a:cubicBezTo>
                        <a:cubicBezTo>
                          <a:pt x="643803" y="871538"/>
                          <a:pt x="636587" y="865086"/>
                          <a:pt x="636587" y="855766"/>
                        </a:cubicBezTo>
                        <a:cubicBezTo>
                          <a:pt x="636587" y="855766"/>
                          <a:pt x="636587" y="855766"/>
                          <a:pt x="636587" y="827088"/>
                        </a:cubicBezTo>
                        <a:close/>
                        <a:moveTo>
                          <a:pt x="430212" y="827088"/>
                        </a:moveTo>
                        <a:cubicBezTo>
                          <a:pt x="430212" y="827088"/>
                          <a:pt x="430212" y="827088"/>
                          <a:pt x="460375" y="827088"/>
                        </a:cubicBezTo>
                        <a:cubicBezTo>
                          <a:pt x="460375" y="827088"/>
                          <a:pt x="460375" y="827088"/>
                          <a:pt x="460375" y="855766"/>
                        </a:cubicBezTo>
                        <a:cubicBezTo>
                          <a:pt x="460375" y="865086"/>
                          <a:pt x="453520" y="871538"/>
                          <a:pt x="445294" y="871538"/>
                        </a:cubicBezTo>
                        <a:cubicBezTo>
                          <a:pt x="437067" y="871538"/>
                          <a:pt x="430212" y="865086"/>
                          <a:pt x="430212" y="855766"/>
                        </a:cubicBezTo>
                        <a:cubicBezTo>
                          <a:pt x="430212" y="855766"/>
                          <a:pt x="430212" y="855766"/>
                          <a:pt x="430212" y="827088"/>
                        </a:cubicBezTo>
                        <a:close/>
                        <a:moveTo>
                          <a:pt x="844550" y="636588"/>
                        </a:moveTo>
                        <a:lnTo>
                          <a:pt x="876300" y="636588"/>
                        </a:lnTo>
                        <a:lnTo>
                          <a:pt x="876300" y="684213"/>
                        </a:lnTo>
                        <a:lnTo>
                          <a:pt x="844550" y="684213"/>
                        </a:lnTo>
                        <a:close/>
                        <a:moveTo>
                          <a:pt x="636587" y="636588"/>
                        </a:moveTo>
                        <a:lnTo>
                          <a:pt x="668337" y="636588"/>
                        </a:lnTo>
                        <a:lnTo>
                          <a:pt x="668337" y="684213"/>
                        </a:lnTo>
                        <a:lnTo>
                          <a:pt x="636587" y="684213"/>
                        </a:lnTo>
                        <a:close/>
                        <a:moveTo>
                          <a:pt x="636587" y="449263"/>
                        </a:moveTo>
                        <a:lnTo>
                          <a:pt x="668337" y="449263"/>
                        </a:lnTo>
                        <a:lnTo>
                          <a:pt x="668337" y="495301"/>
                        </a:lnTo>
                        <a:lnTo>
                          <a:pt x="636587" y="495301"/>
                        </a:lnTo>
                        <a:close/>
                        <a:moveTo>
                          <a:pt x="430212" y="449263"/>
                        </a:moveTo>
                        <a:lnTo>
                          <a:pt x="460375" y="449263"/>
                        </a:lnTo>
                        <a:lnTo>
                          <a:pt x="460375" y="684213"/>
                        </a:lnTo>
                        <a:lnTo>
                          <a:pt x="430212" y="684213"/>
                        </a:lnTo>
                        <a:close/>
                        <a:moveTo>
                          <a:pt x="222250" y="449263"/>
                        </a:moveTo>
                        <a:cubicBezTo>
                          <a:pt x="222250" y="449263"/>
                          <a:pt x="222250" y="449263"/>
                          <a:pt x="254000" y="449263"/>
                        </a:cubicBezTo>
                        <a:cubicBezTo>
                          <a:pt x="254000" y="449263"/>
                          <a:pt x="254000" y="449263"/>
                          <a:pt x="254000" y="855819"/>
                        </a:cubicBezTo>
                        <a:cubicBezTo>
                          <a:pt x="254000" y="865108"/>
                          <a:pt x="246784" y="871538"/>
                          <a:pt x="238125" y="871538"/>
                        </a:cubicBezTo>
                        <a:cubicBezTo>
                          <a:pt x="229466" y="871538"/>
                          <a:pt x="222250" y="865108"/>
                          <a:pt x="222250" y="855819"/>
                        </a:cubicBezTo>
                        <a:cubicBezTo>
                          <a:pt x="222250" y="855819"/>
                          <a:pt x="222250" y="855819"/>
                          <a:pt x="222250" y="449263"/>
                        </a:cubicBezTo>
                        <a:close/>
                        <a:moveTo>
                          <a:pt x="430212" y="258763"/>
                        </a:moveTo>
                        <a:lnTo>
                          <a:pt x="460375" y="258763"/>
                        </a:lnTo>
                        <a:lnTo>
                          <a:pt x="460375" y="306388"/>
                        </a:lnTo>
                        <a:lnTo>
                          <a:pt x="430212" y="306388"/>
                        </a:lnTo>
                        <a:close/>
                        <a:moveTo>
                          <a:pt x="222250" y="258763"/>
                        </a:moveTo>
                        <a:lnTo>
                          <a:pt x="254000" y="258763"/>
                        </a:lnTo>
                        <a:lnTo>
                          <a:pt x="254000" y="306388"/>
                        </a:lnTo>
                        <a:lnTo>
                          <a:pt x="222250" y="306388"/>
                        </a:lnTo>
                        <a:close/>
                        <a:moveTo>
                          <a:pt x="1066800" y="61913"/>
                        </a:moveTo>
                        <a:cubicBezTo>
                          <a:pt x="1075459" y="61913"/>
                          <a:pt x="1082675" y="68339"/>
                          <a:pt x="1082675" y="77620"/>
                        </a:cubicBezTo>
                        <a:cubicBezTo>
                          <a:pt x="1082675" y="77620"/>
                          <a:pt x="1082675" y="77620"/>
                          <a:pt x="1082675" y="855831"/>
                        </a:cubicBezTo>
                        <a:cubicBezTo>
                          <a:pt x="1082675" y="865113"/>
                          <a:pt x="1075459" y="871538"/>
                          <a:pt x="1066800" y="871538"/>
                        </a:cubicBezTo>
                        <a:cubicBezTo>
                          <a:pt x="1058141" y="871538"/>
                          <a:pt x="1050925" y="865113"/>
                          <a:pt x="1050925" y="855831"/>
                        </a:cubicBezTo>
                        <a:cubicBezTo>
                          <a:pt x="1050925" y="855831"/>
                          <a:pt x="1050925" y="855831"/>
                          <a:pt x="1050925" y="77620"/>
                        </a:cubicBezTo>
                        <a:cubicBezTo>
                          <a:pt x="1050925" y="68339"/>
                          <a:pt x="1058141" y="61913"/>
                          <a:pt x="1066800" y="61913"/>
                        </a:cubicBezTo>
                        <a:close/>
                        <a:moveTo>
                          <a:pt x="860425" y="61913"/>
                        </a:moveTo>
                        <a:cubicBezTo>
                          <a:pt x="869084" y="61913"/>
                          <a:pt x="876300" y="68328"/>
                          <a:pt x="876300" y="77595"/>
                        </a:cubicBezTo>
                        <a:lnTo>
                          <a:pt x="876300" y="495301"/>
                        </a:lnTo>
                        <a:cubicBezTo>
                          <a:pt x="876300" y="495301"/>
                          <a:pt x="876300" y="495301"/>
                          <a:pt x="844550" y="495301"/>
                        </a:cubicBezTo>
                        <a:cubicBezTo>
                          <a:pt x="844550" y="495301"/>
                          <a:pt x="844550" y="495301"/>
                          <a:pt x="844550" y="77595"/>
                        </a:cubicBezTo>
                        <a:cubicBezTo>
                          <a:pt x="844550" y="68328"/>
                          <a:pt x="851766" y="61913"/>
                          <a:pt x="860425" y="61913"/>
                        </a:cubicBezTo>
                        <a:close/>
                        <a:moveTo>
                          <a:pt x="652462" y="61913"/>
                        </a:moveTo>
                        <a:cubicBezTo>
                          <a:pt x="661121" y="61913"/>
                          <a:pt x="668337" y="68309"/>
                          <a:pt x="668337" y="77548"/>
                        </a:cubicBezTo>
                        <a:lnTo>
                          <a:pt x="668337" y="306388"/>
                        </a:lnTo>
                        <a:cubicBezTo>
                          <a:pt x="668337" y="306388"/>
                          <a:pt x="668337" y="306388"/>
                          <a:pt x="636587" y="306388"/>
                        </a:cubicBezTo>
                        <a:cubicBezTo>
                          <a:pt x="636587" y="306388"/>
                          <a:pt x="636587" y="306388"/>
                          <a:pt x="636587" y="77548"/>
                        </a:cubicBezTo>
                        <a:cubicBezTo>
                          <a:pt x="636587" y="68309"/>
                          <a:pt x="643803" y="61913"/>
                          <a:pt x="652462" y="61913"/>
                        </a:cubicBezTo>
                        <a:close/>
                        <a:moveTo>
                          <a:pt x="445294" y="61913"/>
                        </a:moveTo>
                        <a:cubicBezTo>
                          <a:pt x="453520" y="61913"/>
                          <a:pt x="460375" y="68222"/>
                          <a:pt x="460375" y="77335"/>
                        </a:cubicBezTo>
                        <a:lnTo>
                          <a:pt x="460375" y="115888"/>
                        </a:lnTo>
                        <a:cubicBezTo>
                          <a:pt x="460375" y="115888"/>
                          <a:pt x="460375" y="115888"/>
                          <a:pt x="430212" y="115888"/>
                        </a:cubicBezTo>
                        <a:cubicBezTo>
                          <a:pt x="430212" y="115888"/>
                          <a:pt x="430212" y="115888"/>
                          <a:pt x="430212" y="77335"/>
                        </a:cubicBezTo>
                        <a:cubicBezTo>
                          <a:pt x="430212" y="68222"/>
                          <a:pt x="437067" y="61913"/>
                          <a:pt x="445294" y="61913"/>
                        </a:cubicBezTo>
                        <a:close/>
                        <a:moveTo>
                          <a:pt x="238125" y="61913"/>
                        </a:moveTo>
                        <a:cubicBezTo>
                          <a:pt x="246784" y="61913"/>
                          <a:pt x="254000" y="68222"/>
                          <a:pt x="254000" y="77335"/>
                        </a:cubicBezTo>
                        <a:lnTo>
                          <a:pt x="254000" y="115888"/>
                        </a:lnTo>
                        <a:cubicBezTo>
                          <a:pt x="254000" y="115888"/>
                          <a:pt x="254000" y="115888"/>
                          <a:pt x="222250" y="115888"/>
                        </a:cubicBezTo>
                        <a:cubicBezTo>
                          <a:pt x="222250" y="115888"/>
                          <a:pt x="222250" y="115888"/>
                          <a:pt x="222250" y="77335"/>
                        </a:cubicBezTo>
                        <a:cubicBezTo>
                          <a:pt x="222250" y="68222"/>
                          <a:pt x="229466" y="61913"/>
                          <a:pt x="238125" y="61913"/>
                        </a:cubicBezTo>
                        <a:close/>
                        <a:moveTo>
                          <a:pt x="31750" y="31750"/>
                        </a:moveTo>
                        <a:cubicBezTo>
                          <a:pt x="31750" y="900113"/>
                          <a:pt x="31750" y="900113"/>
                          <a:pt x="31750" y="900113"/>
                        </a:cubicBezTo>
                        <a:cubicBezTo>
                          <a:pt x="1274763" y="900113"/>
                          <a:pt x="1274763" y="900113"/>
                          <a:pt x="1274763" y="900113"/>
                        </a:cubicBezTo>
                        <a:cubicBezTo>
                          <a:pt x="1274763" y="31750"/>
                          <a:pt x="1274763" y="31750"/>
                          <a:pt x="1274763" y="31750"/>
                        </a:cubicBezTo>
                        <a:cubicBezTo>
                          <a:pt x="31750" y="31750"/>
                          <a:pt x="31750" y="31750"/>
                          <a:pt x="31750" y="31750"/>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solidFill>
                  <a:ln>
                    <a:noFill/>
                  </a:ln>
                </p:spPr>
                <p:txBody>
                  <a:bodyPr vert="horz" wrap="square" lIns="12001" tIns="6001" rIns="12001" bIns="6001" numCol="1" anchor="t" anchorCtr="0" compatLnSpc="1">
                    <a:prstTxWarp prst="textNoShape">
                      <a:avLst/>
                    </a:prstTxWarp>
                    <a:noAutofit/>
                  </a:bodyPr>
                  <a:lstStyle/>
                  <a:p>
                    <a:endParaRPr lang="en-US" sz="1013" dirty="0"/>
                  </a:p>
                </p:txBody>
              </p:sp>
              <p:sp>
                <p:nvSpPr>
                  <p:cNvPr id="184" name="Freeform 11">
                    <a:extLst>
                      <a:ext uri="{FF2B5EF4-FFF2-40B4-BE49-F238E27FC236}">
                        <a16:creationId xmlns:a16="http://schemas.microsoft.com/office/drawing/2014/main" id="{260EBB06-81FF-422D-A961-4435E27D6160}"/>
                      </a:ext>
                    </a:extLst>
                  </p:cNvPr>
                  <p:cNvSpPr>
                    <a:spLocks/>
                  </p:cNvSpPr>
                  <p:nvPr/>
                </p:nvSpPr>
                <p:spPr bwMode="auto">
                  <a:xfrm>
                    <a:off x="6791325" y="3109912"/>
                    <a:ext cx="806451" cy="647700"/>
                  </a:xfrm>
                  <a:custGeom>
                    <a:avLst/>
                    <a:gdLst>
                      <a:gd name="connsiteX0" fmla="*/ 225269 w 806451"/>
                      <a:gd name="connsiteY0" fmla="*/ 568325 h 647700"/>
                      <a:gd name="connsiteX1" fmla="*/ 272424 w 806451"/>
                      <a:gd name="connsiteY1" fmla="*/ 568325 h 647700"/>
                      <a:gd name="connsiteX2" fmla="*/ 303861 w 806451"/>
                      <a:gd name="connsiteY2" fmla="*/ 568325 h 647700"/>
                      <a:gd name="connsiteX3" fmla="*/ 479621 w 806451"/>
                      <a:gd name="connsiteY3" fmla="*/ 568325 h 647700"/>
                      <a:gd name="connsiteX4" fmla="*/ 511058 w 806451"/>
                      <a:gd name="connsiteY4" fmla="*/ 568325 h 647700"/>
                      <a:gd name="connsiteX5" fmla="*/ 686819 w 806451"/>
                      <a:gd name="connsiteY5" fmla="*/ 568325 h 647700"/>
                      <a:gd name="connsiteX6" fmla="*/ 718255 w 806451"/>
                      <a:gd name="connsiteY6" fmla="*/ 568325 h 647700"/>
                      <a:gd name="connsiteX7" fmla="*/ 773270 w 806451"/>
                      <a:gd name="connsiteY7" fmla="*/ 568325 h 647700"/>
                      <a:gd name="connsiteX8" fmla="*/ 788988 w 806451"/>
                      <a:gd name="connsiteY8" fmla="*/ 584057 h 647700"/>
                      <a:gd name="connsiteX9" fmla="*/ 788988 w 806451"/>
                      <a:gd name="connsiteY9" fmla="*/ 631968 h 647700"/>
                      <a:gd name="connsiteX10" fmla="*/ 773270 w 806451"/>
                      <a:gd name="connsiteY10" fmla="*/ 647700 h 647700"/>
                      <a:gd name="connsiteX11" fmla="*/ 718255 w 806451"/>
                      <a:gd name="connsiteY11" fmla="*/ 647700 h 647700"/>
                      <a:gd name="connsiteX12" fmla="*/ 686819 w 806451"/>
                      <a:gd name="connsiteY12" fmla="*/ 647700 h 647700"/>
                      <a:gd name="connsiteX13" fmla="*/ 511058 w 806451"/>
                      <a:gd name="connsiteY13" fmla="*/ 647700 h 647700"/>
                      <a:gd name="connsiteX14" fmla="*/ 479621 w 806451"/>
                      <a:gd name="connsiteY14" fmla="*/ 647700 h 647700"/>
                      <a:gd name="connsiteX15" fmla="*/ 303861 w 806451"/>
                      <a:gd name="connsiteY15" fmla="*/ 647700 h 647700"/>
                      <a:gd name="connsiteX16" fmla="*/ 272424 w 806451"/>
                      <a:gd name="connsiteY16" fmla="*/ 647700 h 647700"/>
                      <a:gd name="connsiteX17" fmla="*/ 225269 w 806451"/>
                      <a:gd name="connsiteY17" fmla="*/ 647700 h 647700"/>
                      <a:gd name="connsiteX18" fmla="*/ 209550 w 806451"/>
                      <a:gd name="connsiteY18" fmla="*/ 631968 h 647700"/>
                      <a:gd name="connsiteX19" fmla="*/ 209550 w 806451"/>
                      <a:gd name="connsiteY19" fmla="*/ 584057 h 647700"/>
                      <a:gd name="connsiteX20" fmla="*/ 225269 w 806451"/>
                      <a:gd name="connsiteY20" fmla="*/ 568325 h 647700"/>
                      <a:gd name="connsiteX21" fmla="*/ 395150 w 806451"/>
                      <a:gd name="connsiteY21" fmla="*/ 379412 h 647700"/>
                      <a:gd name="connsiteX22" fmla="*/ 479556 w 806451"/>
                      <a:gd name="connsiteY22" fmla="*/ 379412 h 647700"/>
                      <a:gd name="connsiteX23" fmla="*/ 511030 w 806451"/>
                      <a:gd name="connsiteY23" fmla="*/ 379412 h 647700"/>
                      <a:gd name="connsiteX24" fmla="*/ 686995 w 806451"/>
                      <a:gd name="connsiteY24" fmla="*/ 379412 h 647700"/>
                      <a:gd name="connsiteX25" fmla="*/ 718469 w 806451"/>
                      <a:gd name="connsiteY25" fmla="*/ 379412 h 647700"/>
                      <a:gd name="connsiteX26" fmla="*/ 790714 w 806451"/>
                      <a:gd name="connsiteY26" fmla="*/ 379412 h 647700"/>
                      <a:gd name="connsiteX27" fmla="*/ 806451 w 806451"/>
                      <a:gd name="connsiteY27" fmla="*/ 395144 h 647700"/>
                      <a:gd name="connsiteX28" fmla="*/ 806451 w 806451"/>
                      <a:gd name="connsiteY28" fmla="*/ 443055 h 647700"/>
                      <a:gd name="connsiteX29" fmla="*/ 790714 w 806451"/>
                      <a:gd name="connsiteY29" fmla="*/ 458787 h 647700"/>
                      <a:gd name="connsiteX30" fmla="*/ 718469 w 806451"/>
                      <a:gd name="connsiteY30" fmla="*/ 458787 h 647700"/>
                      <a:gd name="connsiteX31" fmla="*/ 686995 w 806451"/>
                      <a:gd name="connsiteY31" fmla="*/ 458787 h 647700"/>
                      <a:gd name="connsiteX32" fmla="*/ 511030 w 806451"/>
                      <a:gd name="connsiteY32" fmla="*/ 458787 h 647700"/>
                      <a:gd name="connsiteX33" fmla="*/ 479556 w 806451"/>
                      <a:gd name="connsiteY33" fmla="*/ 458787 h 647700"/>
                      <a:gd name="connsiteX34" fmla="*/ 395150 w 806451"/>
                      <a:gd name="connsiteY34" fmla="*/ 458787 h 647700"/>
                      <a:gd name="connsiteX35" fmla="*/ 379413 w 806451"/>
                      <a:gd name="connsiteY35" fmla="*/ 443055 h 647700"/>
                      <a:gd name="connsiteX36" fmla="*/ 379413 w 806451"/>
                      <a:gd name="connsiteY36" fmla="*/ 395144 h 647700"/>
                      <a:gd name="connsiteX37" fmla="*/ 395150 w 806451"/>
                      <a:gd name="connsiteY37" fmla="*/ 379412 h 647700"/>
                      <a:gd name="connsiteX38" fmla="*/ 58602 w 806451"/>
                      <a:gd name="connsiteY38" fmla="*/ 190500 h 647700"/>
                      <a:gd name="connsiteX39" fmla="*/ 65041 w 806451"/>
                      <a:gd name="connsiteY39" fmla="*/ 190500 h 647700"/>
                      <a:gd name="connsiteX40" fmla="*/ 96518 w 806451"/>
                      <a:gd name="connsiteY40" fmla="*/ 190500 h 647700"/>
                      <a:gd name="connsiteX41" fmla="*/ 272506 w 806451"/>
                      <a:gd name="connsiteY41" fmla="*/ 190500 h 647700"/>
                      <a:gd name="connsiteX42" fmla="*/ 303983 w 806451"/>
                      <a:gd name="connsiteY42" fmla="*/ 190500 h 647700"/>
                      <a:gd name="connsiteX43" fmla="*/ 479971 w 806451"/>
                      <a:gd name="connsiteY43" fmla="*/ 190500 h 647700"/>
                      <a:gd name="connsiteX44" fmla="*/ 511449 w 806451"/>
                      <a:gd name="connsiteY44" fmla="*/ 190500 h 647700"/>
                      <a:gd name="connsiteX45" fmla="*/ 527187 w 806451"/>
                      <a:gd name="connsiteY45" fmla="*/ 190500 h 647700"/>
                      <a:gd name="connsiteX46" fmla="*/ 542926 w 806451"/>
                      <a:gd name="connsiteY46" fmla="*/ 206232 h 647700"/>
                      <a:gd name="connsiteX47" fmla="*/ 542926 w 806451"/>
                      <a:gd name="connsiteY47" fmla="*/ 254143 h 647700"/>
                      <a:gd name="connsiteX48" fmla="*/ 527187 w 806451"/>
                      <a:gd name="connsiteY48" fmla="*/ 269875 h 647700"/>
                      <a:gd name="connsiteX49" fmla="*/ 511449 w 806451"/>
                      <a:gd name="connsiteY49" fmla="*/ 269875 h 647700"/>
                      <a:gd name="connsiteX50" fmla="*/ 479971 w 806451"/>
                      <a:gd name="connsiteY50" fmla="*/ 269875 h 647700"/>
                      <a:gd name="connsiteX51" fmla="*/ 303983 w 806451"/>
                      <a:gd name="connsiteY51" fmla="*/ 269875 h 647700"/>
                      <a:gd name="connsiteX52" fmla="*/ 272506 w 806451"/>
                      <a:gd name="connsiteY52" fmla="*/ 269875 h 647700"/>
                      <a:gd name="connsiteX53" fmla="*/ 96518 w 806451"/>
                      <a:gd name="connsiteY53" fmla="*/ 269875 h 647700"/>
                      <a:gd name="connsiteX54" fmla="*/ 65041 w 806451"/>
                      <a:gd name="connsiteY54" fmla="*/ 269875 h 647700"/>
                      <a:gd name="connsiteX55" fmla="*/ 58602 w 806451"/>
                      <a:gd name="connsiteY55" fmla="*/ 269875 h 647700"/>
                      <a:gd name="connsiteX56" fmla="*/ 42863 w 806451"/>
                      <a:gd name="connsiteY56" fmla="*/ 254143 h 647700"/>
                      <a:gd name="connsiteX57" fmla="*/ 42863 w 806451"/>
                      <a:gd name="connsiteY57" fmla="*/ 206232 h 647700"/>
                      <a:gd name="connsiteX58" fmla="*/ 58602 w 806451"/>
                      <a:gd name="connsiteY58" fmla="*/ 190500 h 647700"/>
                      <a:gd name="connsiteX59" fmla="*/ 15716 w 806451"/>
                      <a:gd name="connsiteY59" fmla="*/ 0 h 647700"/>
                      <a:gd name="connsiteX60" fmla="*/ 65008 w 806451"/>
                      <a:gd name="connsiteY60" fmla="*/ 0 h 647700"/>
                      <a:gd name="connsiteX61" fmla="*/ 96441 w 806451"/>
                      <a:gd name="connsiteY61" fmla="*/ 0 h 647700"/>
                      <a:gd name="connsiteX62" fmla="*/ 272177 w 806451"/>
                      <a:gd name="connsiteY62" fmla="*/ 0 h 647700"/>
                      <a:gd name="connsiteX63" fmla="*/ 303610 w 806451"/>
                      <a:gd name="connsiteY63" fmla="*/ 0 h 647700"/>
                      <a:gd name="connsiteX64" fmla="*/ 355759 w 806451"/>
                      <a:gd name="connsiteY64" fmla="*/ 0 h 647700"/>
                      <a:gd name="connsiteX65" fmla="*/ 371475 w 806451"/>
                      <a:gd name="connsiteY65" fmla="*/ 15732 h 647700"/>
                      <a:gd name="connsiteX66" fmla="*/ 371475 w 806451"/>
                      <a:gd name="connsiteY66" fmla="*/ 63643 h 647700"/>
                      <a:gd name="connsiteX67" fmla="*/ 355759 w 806451"/>
                      <a:gd name="connsiteY67" fmla="*/ 79375 h 647700"/>
                      <a:gd name="connsiteX68" fmla="*/ 303610 w 806451"/>
                      <a:gd name="connsiteY68" fmla="*/ 79375 h 647700"/>
                      <a:gd name="connsiteX69" fmla="*/ 272177 w 806451"/>
                      <a:gd name="connsiteY69" fmla="*/ 79375 h 647700"/>
                      <a:gd name="connsiteX70" fmla="*/ 96441 w 806451"/>
                      <a:gd name="connsiteY70" fmla="*/ 79375 h 647700"/>
                      <a:gd name="connsiteX71" fmla="*/ 65008 w 806451"/>
                      <a:gd name="connsiteY71" fmla="*/ 79375 h 647700"/>
                      <a:gd name="connsiteX72" fmla="*/ 15716 w 806451"/>
                      <a:gd name="connsiteY72" fmla="*/ 79375 h 647700"/>
                      <a:gd name="connsiteX73" fmla="*/ 0 w 806451"/>
                      <a:gd name="connsiteY73" fmla="*/ 63643 h 647700"/>
                      <a:gd name="connsiteX74" fmla="*/ 0 w 806451"/>
                      <a:gd name="connsiteY74" fmla="*/ 15732 h 647700"/>
                      <a:gd name="connsiteX75" fmla="*/ 15716 w 806451"/>
                      <a:gd name="connsiteY75" fmla="*/ 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806451" h="647700">
                        <a:moveTo>
                          <a:pt x="225269" y="568325"/>
                        </a:moveTo>
                        <a:cubicBezTo>
                          <a:pt x="225269" y="568325"/>
                          <a:pt x="225269" y="568325"/>
                          <a:pt x="272424" y="568325"/>
                        </a:cubicBezTo>
                        <a:cubicBezTo>
                          <a:pt x="272424" y="568325"/>
                          <a:pt x="272424" y="568325"/>
                          <a:pt x="303861" y="568325"/>
                        </a:cubicBezTo>
                        <a:cubicBezTo>
                          <a:pt x="303861" y="568325"/>
                          <a:pt x="303861" y="568325"/>
                          <a:pt x="479621" y="568325"/>
                        </a:cubicBezTo>
                        <a:cubicBezTo>
                          <a:pt x="479621" y="568325"/>
                          <a:pt x="479621" y="568325"/>
                          <a:pt x="511058" y="568325"/>
                        </a:cubicBezTo>
                        <a:cubicBezTo>
                          <a:pt x="511058" y="568325"/>
                          <a:pt x="511058" y="568325"/>
                          <a:pt x="686819" y="568325"/>
                        </a:cubicBezTo>
                        <a:cubicBezTo>
                          <a:pt x="686819" y="568325"/>
                          <a:pt x="686819" y="568325"/>
                          <a:pt x="718255" y="568325"/>
                        </a:cubicBezTo>
                        <a:cubicBezTo>
                          <a:pt x="718255" y="568325"/>
                          <a:pt x="718255" y="568325"/>
                          <a:pt x="773270" y="568325"/>
                        </a:cubicBezTo>
                        <a:cubicBezTo>
                          <a:pt x="781843" y="568325"/>
                          <a:pt x="788988" y="575476"/>
                          <a:pt x="788988" y="584057"/>
                        </a:cubicBezTo>
                        <a:cubicBezTo>
                          <a:pt x="788988" y="584057"/>
                          <a:pt x="788988" y="584057"/>
                          <a:pt x="788988" y="631968"/>
                        </a:cubicBezTo>
                        <a:cubicBezTo>
                          <a:pt x="788988" y="640549"/>
                          <a:pt x="781843" y="647700"/>
                          <a:pt x="773270" y="647700"/>
                        </a:cubicBezTo>
                        <a:cubicBezTo>
                          <a:pt x="773270" y="647700"/>
                          <a:pt x="773270" y="647700"/>
                          <a:pt x="718255" y="647700"/>
                        </a:cubicBezTo>
                        <a:cubicBezTo>
                          <a:pt x="718255" y="647700"/>
                          <a:pt x="718255" y="647700"/>
                          <a:pt x="686819" y="647700"/>
                        </a:cubicBezTo>
                        <a:cubicBezTo>
                          <a:pt x="686819" y="647700"/>
                          <a:pt x="686819" y="647700"/>
                          <a:pt x="511058" y="647700"/>
                        </a:cubicBezTo>
                        <a:cubicBezTo>
                          <a:pt x="511058" y="647700"/>
                          <a:pt x="511058" y="647700"/>
                          <a:pt x="479621" y="647700"/>
                        </a:cubicBezTo>
                        <a:cubicBezTo>
                          <a:pt x="479621" y="647700"/>
                          <a:pt x="479621" y="647700"/>
                          <a:pt x="303861" y="647700"/>
                        </a:cubicBezTo>
                        <a:cubicBezTo>
                          <a:pt x="303861" y="647700"/>
                          <a:pt x="303861" y="647700"/>
                          <a:pt x="272424" y="647700"/>
                        </a:cubicBezTo>
                        <a:cubicBezTo>
                          <a:pt x="272424" y="647700"/>
                          <a:pt x="272424" y="647700"/>
                          <a:pt x="225269" y="647700"/>
                        </a:cubicBezTo>
                        <a:cubicBezTo>
                          <a:pt x="216695" y="647700"/>
                          <a:pt x="209550" y="640549"/>
                          <a:pt x="209550" y="631968"/>
                        </a:cubicBezTo>
                        <a:cubicBezTo>
                          <a:pt x="209550" y="631968"/>
                          <a:pt x="209550" y="631968"/>
                          <a:pt x="209550" y="584057"/>
                        </a:cubicBezTo>
                        <a:cubicBezTo>
                          <a:pt x="209550" y="575476"/>
                          <a:pt x="216695" y="568325"/>
                          <a:pt x="225269" y="568325"/>
                        </a:cubicBezTo>
                        <a:close/>
                        <a:moveTo>
                          <a:pt x="395150" y="379412"/>
                        </a:moveTo>
                        <a:cubicBezTo>
                          <a:pt x="395150" y="379412"/>
                          <a:pt x="395150" y="379412"/>
                          <a:pt x="479556" y="379412"/>
                        </a:cubicBezTo>
                        <a:cubicBezTo>
                          <a:pt x="479556" y="379412"/>
                          <a:pt x="479556" y="379412"/>
                          <a:pt x="511030" y="379412"/>
                        </a:cubicBezTo>
                        <a:cubicBezTo>
                          <a:pt x="511030" y="379412"/>
                          <a:pt x="511030" y="379412"/>
                          <a:pt x="686995" y="379412"/>
                        </a:cubicBezTo>
                        <a:cubicBezTo>
                          <a:pt x="686995" y="379412"/>
                          <a:pt x="686995" y="379412"/>
                          <a:pt x="718469" y="379412"/>
                        </a:cubicBezTo>
                        <a:cubicBezTo>
                          <a:pt x="718469" y="379412"/>
                          <a:pt x="718469" y="379412"/>
                          <a:pt x="790714" y="379412"/>
                        </a:cubicBezTo>
                        <a:cubicBezTo>
                          <a:pt x="799298" y="379412"/>
                          <a:pt x="806451" y="386563"/>
                          <a:pt x="806451" y="395144"/>
                        </a:cubicBezTo>
                        <a:cubicBezTo>
                          <a:pt x="806451" y="395144"/>
                          <a:pt x="806451" y="395144"/>
                          <a:pt x="806451" y="443055"/>
                        </a:cubicBezTo>
                        <a:cubicBezTo>
                          <a:pt x="806451" y="452351"/>
                          <a:pt x="799298" y="458787"/>
                          <a:pt x="790714" y="458787"/>
                        </a:cubicBezTo>
                        <a:cubicBezTo>
                          <a:pt x="790714" y="458787"/>
                          <a:pt x="790714" y="458787"/>
                          <a:pt x="718469" y="458787"/>
                        </a:cubicBezTo>
                        <a:cubicBezTo>
                          <a:pt x="718469" y="458787"/>
                          <a:pt x="718469" y="458787"/>
                          <a:pt x="686995" y="458787"/>
                        </a:cubicBezTo>
                        <a:cubicBezTo>
                          <a:pt x="686995" y="458787"/>
                          <a:pt x="686995" y="458787"/>
                          <a:pt x="511030" y="458787"/>
                        </a:cubicBezTo>
                        <a:cubicBezTo>
                          <a:pt x="511030" y="458787"/>
                          <a:pt x="511030" y="458787"/>
                          <a:pt x="479556" y="458787"/>
                        </a:cubicBezTo>
                        <a:cubicBezTo>
                          <a:pt x="479556" y="458787"/>
                          <a:pt x="479556" y="458787"/>
                          <a:pt x="395150" y="458787"/>
                        </a:cubicBezTo>
                        <a:cubicBezTo>
                          <a:pt x="385851" y="458787"/>
                          <a:pt x="379413" y="452351"/>
                          <a:pt x="379413" y="443055"/>
                        </a:cubicBezTo>
                        <a:cubicBezTo>
                          <a:pt x="379413" y="443055"/>
                          <a:pt x="379413" y="443055"/>
                          <a:pt x="379413" y="395144"/>
                        </a:cubicBezTo>
                        <a:cubicBezTo>
                          <a:pt x="379413" y="386563"/>
                          <a:pt x="385851" y="379412"/>
                          <a:pt x="395150" y="379412"/>
                        </a:cubicBezTo>
                        <a:close/>
                        <a:moveTo>
                          <a:pt x="58602" y="190500"/>
                        </a:moveTo>
                        <a:cubicBezTo>
                          <a:pt x="58602" y="190500"/>
                          <a:pt x="58602" y="190500"/>
                          <a:pt x="65041" y="190500"/>
                        </a:cubicBezTo>
                        <a:cubicBezTo>
                          <a:pt x="65041" y="190500"/>
                          <a:pt x="65041" y="190500"/>
                          <a:pt x="96518" y="190500"/>
                        </a:cubicBezTo>
                        <a:cubicBezTo>
                          <a:pt x="96518" y="190500"/>
                          <a:pt x="96518" y="190500"/>
                          <a:pt x="272506" y="190500"/>
                        </a:cubicBezTo>
                        <a:cubicBezTo>
                          <a:pt x="272506" y="190500"/>
                          <a:pt x="272506" y="190500"/>
                          <a:pt x="303983" y="190500"/>
                        </a:cubicBezTo>
                        <a:cubicBezTo>
                          <a:pt x="303983" y="190500"/>
                          <a:pt x="303983" y="190500"/>
                          <a:pt x="479971" y="190500"/>
                        </a:cubicBezTo>
                        <a:cubicBezTo>
                          <a:pt x="479971" y="190500"/>
                          <a:pt x="479971" y="190500"/>
                          <a:pt x="511449" y="190500"/>
                        </a:cubicBezTo>
                        <a:cubicBezTo>
                          <a:pt x="511449" y="190500"/>
                          <a:pt x="511449" y="190500"/>
                          <a:pt x="527187" y="190500"/>
                        </a:cubicBezTo>
                        <a:cubicBezTo>
                          <a:pt x="536488" y="190500"/>
                          <a:pt x="542926" y="197651"/>
                          <a:pt x="542926" y="206232"/>
                        </a:cubicBezTo>
                        <a:cubicBezTo>
                          <a:pt x="542926" y="206232"/>
                          <a:pt x="542926" y="206232"/>
                          <a:pt x="542926" y="254143"/>
                        </a:cubicBezTo>
                        <a:cubicBezTo>
                          <a:pt x="542926" y="262724"/>
                          <a:pt x="536488" y="269875"/>
                          <a:pt x="527187" y="269875"/>
                        </a:cubicBezTo>
                        <a:cubicBezTo>
                          <a:pt x="527187" y="269875"/>
                          <a:pt x="527187" y="269875"/>
                          <a:pt x="511449" y="269875"/>
                        </a:cubicBezTo>
                        <a:cubicBezTo>
                          <a:pt x="511449" y="269875"/>
                          <a:pt x="511449" y="269875"/>
                          <a:pt x="479971" y="269875"/>
                        </a:cubicBezTo>
                        <a:cubicBezTo>
                          <a:pt x="479971" y="269875"/>
                          <a:pt x="479971" y="269875"/>
                          <a:pt x="303983" y="269875"/>
                        </a:cubicBezTo>
                        <a:lnTo>
                          <a:pt x="272506" y="269875"/>
                        </a:lnTo>
                        <a:cubicBezTo>
                          <a:pt x="272506" y="269875"/>
                          <a:pt x="272506" y="269875"/>
                          <a:pt x="96518" y="269875"/>
                        </a:cubicBezTo>
                        <a:cubicBezTo>
                          <a:pt x="96518" y="269875"/>
                          <a:pt x="96518" y="269875"/>
                          <a:pt x="65041" y="269875"/>
                        </a:cubicBezTo>
                        <a:cubicBezTo>
                          <a:pt x="65041" y="269875"/>
                          <a:pt x="65041" y="269875"/>
                          <a:pt x="58602" y="269875"/>
                        </a:cubicBezTo>
                        <a:cubicBezTo>
                          <a:pt x="49302" y="269875"/>
                          <a:pt x="42863" y="262724"/>
                          <a:pt x="42863" y="254143"/>
                        </a:cubicBezTo>
                        <a:cubicBezTo>
                          <a:pt x="42863" y="254143"/>
                          <a:pt x="42863" y="254143"/>
                          <a:pt x="42863" y="206232"/>
                        </a:cubicBezTo>
                        <a:cubicBezTo>
                          <a:pt x="42863" y="197651"/>
                          <a:pt x="49302" y="190500"/>
                          <a:pt x="58602" y="190500"/>
                        </a:cubicBezTo>
                        <a:close/>
                        <a:moveTo>
                          <a:pt x="15716" y="0"/>
                        </a:moveTo>
                        <a:cubicBezTo>
                          <a:pt x="15716" y="0"/>
                          <a:pt x="15716" y="0"/>
                          <a:pt x="65008" y="0"/>
                        </a:cubicBezTo>
                        <a:cubicBezTo>
                          <a:pt x="65008" y="0"/>
                          <a:pt x="65008" y="0"/>
                          <a:pt x="96441" y="0"/>
                        </a:cubicBezTo>
                        <a:cubicBezTo>
                          <a:pt x="96441" y="0"/>
                          <a:pt x="96441" y="0"/>
                          <a:pt x="272177" y="0"/>
                        </a:cubicBezTo>
                        <a:cubicBezTo>
                          <a:pt x="272177" y="0"/>
                          <a:pt x="272177" y="0"/>
                          <a:pt x="303610" y="0"/>
                        </a:cubicBezTo>
                        <a:cubicBezTo>
                          <a:pt x="303610" y="0"/>
                          <a:pt x="303610" y="0"/>
                          <a:pt x="355759" y="0"/>
                        </a:cubicBezTo>
                        <a:cubicBezTo>
                          <a:pt x="364331" y="0"/>
                          <a:pt x="371475" y="7151"/>
                          <a:pt x="371475" y="15732"/>
                        </a:cubicBezTo>
                        <a:cubicBezTo>
                          <a:pt x="371475" y="15732"/>
                          <a:pt x="371475" y="15732"/>
                          <a:pt x="371475" y="63643"/>
                        </a:cubicBezTo>
                        <a:cubicBezTo>
                          <a:pt x="371475" y="72224"/>
                          <a:pt x="364331" y="79375"/>
                          <a:pt x="355759" y="79375"/>
                        </a:cubicBezTo>
                        <a:cubicBezTo>
                          <a:pt x="355759" y="79375"/>
                          <a:pt x="355759" y="79375"/>
                          <a:pt x="303610" y="79375"/>
                        </a:cubicBezTo>
                        <a:cubicBezTo>
                          <a:pt x="303610" y="79375"/>
                          <a:pt x="303610" y="79375"/>
                          <a:pt x="272177" y="79375"/>
                        </a:cubicBezTo>
                        <a:cubicBezTo>
                          <a:pt x="272177" y="79375"/>
                          <a:pt x="272177" y="79375"/>
                          <a:pt x="96441" y="79375"/>
                        </a:cubicBezTo>
                        <a:lnTo>
                          <a:pt x="65008" y="79375"/>
                        </a:lnTo>
                        <a:cubicBezTo>
                          <a:pt x="65008" y="79375"/>
                          <a:pt x="65008" y="79375"/>
                          <a:pt x="15716" y="79375"/>
                        </a:cubicBezTo>
                        <a:cubicBezTo>
                          <a:pt x="7144" y="79375"/>
                          <a:pt x="0" y="72224"/>
                          <a:pt x="0" y="63643"/>
                        </a:cubicBezTo>
                        <a:cubicBezTo>
                          <a:pt x="0" y="63643"/>
                          <a:pt x="0" y="63643"/>
                          <a:pt x="0" y="15732"/>
                        </a:cubicBezTo>
                        <a:cubicBezTo>
                          <a:pt x="0" y="7151"/>
                          <a:pt x="7144" y="0"/>
                          <a:pt x="15716" y="0"/>
                        </a:cubicBezTo>
                        <a:close/>
                      </a:path>
                    </a:pathLst>
                  </a:custGeom>
                  <a:solidFill>
                    <a:srgbClr val="00148C"/>
                  </a:solidFill>
                  <a:ln>
                    <a:noFill/>
                  </a:ln>
                </p:spPr>
                <p:txBody>
                  <a:bodyPr vert="horz" wrap="square" lIns="12001" tIns="6001" rIns="12001" bIns="6001" numCol="1" anchor="t" anchorCtr="0" compatLnSpc="1">
                    <a:prstTxWarp prst="textNoShape">
                      <a:avLst/>
                    </a:prstTxWarp>
                    <a:noAutofit/>
                  </a:bodyPr>
                  <a:lstStyle/>
                  <a:p>
                    <a:endParaRPr lang="en-US" sz="1013" dirty="0"/>
                  </a:p>
                </p:txBody>
              </p:sp>
            </p:grpSp>
          </p:grpSp>
        </p:grpSp>
      </p:grpSp>
      <p:grpSp>
        <p:nvGrpSpPr>
          <p:cNvPr id="32" name="Group 31">
            <a:extLst>
              <a:ext uri="{FF2B5EF4-FFF2-40B4-BE49-F238E27FC236}">
                <a16:creationId xmlns:a16="http://schemas.microsoft.com/office/drawing/2014/main" id="{75CE6BE6-D829-47B2-97C1-86B734448E74}"/>
              </a:ext>
            </a:extLst>
          </p:cNvPr>
          <p:cNvGrpSpPr>
            <a:grpSpLocks/>
          </p:cNvGrpSpPr>
          <p:nvPr/>
        </p:nvGrpSpPr>
        <p:grpSpPr>
          <a:xfrm>
            <a:off x="6673589" y="623499"/>
            <a:ext cx="328683" cy="328683"/>
            <a:chOff x="2925608" y="-84213"/>
            <a:chExt cx="657367" cy="657367"/>
          </a:xfrm>
        </p:grpSpPr>
        <p:sp>
          <p:nvSpPr>
            <p:cNvPr id="179" name="Oval 178">
              <a:extLst>
                <a:ext uri="{FF2B5EF4-FFF2-40B4-BE49-F238E27FC236}">
                  <a16:creationId xmlns:a16="http://schemas.microsoft.com/office/drawing/2014/main" id="{0A230249-2704-4EE8-827D-B4E2F4F76E8F}"/>
                </a:ext>
              </a:extLst>
            </p:cNvPr>
            <p:cNvSpPr/>
            <p:nvPr/>
          </p:nvSpPr>
          <p:spPr>
            <a:xfrm>
              <a:off x="2925608" y="-84213"/>
              <a:ext cx="657367" cy="657367"/>
            </a:xfrm>
            <a:prstGeom prst="ellipse">
              <a:avLst/>
            </a:prstGeom>
            <a:noFill/>
            <a:ln w="6350" cap="flat" cmpd="sng" algn="ctr">
              <a:solidFill>
                <a:srgbClr val="13234D"/>
              </a:solidFill>
              <a:prstDash val="solid"/>
              <a:round/>
              <a:headEnd type="none" w="med" len="med"/>
              <a:tailEnd type="none" w="med" len="med"/>
            </a:ln>
          </p:spPr>
          <p:txBody>
            <a:bodyPr lIns="45712" tIns="22850" rIns="45712" bIns="22850" anchor="ctr" anchorCtr="0">
              <a:noAutofit/>
            </a:bodyPr>
            <a:lstStyle/>
            <a:p>
              <a:pPr algn="ctr"/>
              <a:endParaRPr lang="en-US" sz="1800" dirty="0">
                <a:latin typeface="+mj-lt"/>
                <a:ea typeface="Calibri"/>
                <a:cs typeface="Calibri"/>
              </a:endParaRPr>
            </a:p>
          </p:txBody>
        </p:sp>
        <p:grpSp>
          <p:nvGrpSpPr>
            <p:cNvPr id="185" name="Group 184">
              <a:extLst>
                <a:ext uri="{FF2B5EF4-FFF2-40B4-BE49-F238E27FC236}">
                  <a16:creationId xmlns:a16="http://schemas.microsoft.com/office/drawing/2014/main" id="{B8173851-B3BA-4549-AC90-A0C47B8DD713}"/>
                </a:ext>
              </a:extLst>
            </p:cNvPr>
            <p:cNvGrpSpPr>
              <a:grpSpLocks noChangeAspect="1"/>
            </p:cNvGrpSpPr>
            <p:nvPr/>
          </p:nvGrpSpPr>
          <p:grpSpPr>
            <a:xfrm>
              <a:off x="3038465" y="28443"/>
              <a:ext cx="431654" cy="432054"/>
              <a:chOff x="5273803" y="2606040"/>
              <a:chExt cx="1644396" cy="1645920"/>
            </a:xfrm>
          </p:grpSpPr>
          <p:sp>
            <p:nvSpPr>
              <p:cNvPr id="186" name="AutoShape 38">
                <a:extLst>
                  <a:ext uri="{FF2B5EF4-FFF2-40B4-BE49-F238E27FC236}">
                    <a16:creationId xmlns:a16="http://schemas.microsoft.com/office/drawing/2014/main" id="{4B3EE402-4269-4EA7-A5E2-6A7243657ED6}"/>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001" tIns="6001" rIns="12001" bIns="6001" numCol="1" anchor="t" anchorCtr="0" compatLnSpc="1">
                <a:prstTxWarp prst="textNoShape">
                  <a:avLst/>
                </a:prstTxWarp>
              </a:bodyPr>
              <a:lstStyle/>
              <a:p>
                <a:endParaRPr lang="en-US" sz="1013" dirty="0"/>
              </a:p>
            </p:txBody>
          </p:sp>
          <p:grpSp>
            <p:nvGrpSpPr>
              <p:cNvPr id="187" name="Group 186">
                <a:extLst>
                  <a:ext uri="{FF2B5EF4-FFF2-40B4-BE49-F238E27FC236}">
                    <a16:creationId xmlns:a16="http://schemas.microsoft.com/office/drawing/2014/main" id="{5F9B038F-54BA-4D8C-BC40-2528833DB01C}"/>
                  </a:ext>
                </a:extLst>
              </p:cNvPr>
              <p:cNvGrpSpPr/>
              <p:nvPr/>
            </p:nvGrpSpPr>
            <p:grpSpPr>
              <a:xfrm>
                <a:off x="5377816" y="2865501"/>
                <a:ext cx="1434846" cy="1099185"/>
                <a:chOff x="5377816" y="2865501"/>
                <a:chExt cx="1434846" cy="1099185"/>
              </a:xfrm>
            </p:grpSpPr>
            <p:sp>
              <p:nvSpPr>
                <p:cNvPr id="188" name="Freeform 40">
                  <a:extLst>
                    <a:ext uri="{FF2B5EF4-FFF2-40B4-BE49-F238E27FC236}">
                      <a16:creationId xmlns:a16="http://schemas.microsoft.com/office/drawing/2014/main" id="{9EF5510A-DCE5-41B6-9F98-FDC7CB2DF75C}"/>
                    </a:ext>
                  </a:extLst>
                </p:cNvPr>
                <p:cNvSpPr>
                  <a:spLocks noEditPoints="1"/>
                </p:cNvSpPr>
                <p:nvPr/>
              </p:nvSpPr>
              <p:spPr bwMode="auto">
                <a:xfrm>
                  <a:off x="5377816" y="2865501"/>
                  <a:ext cx="1434846" cy="1099185"/>
                </a:xfrm>
                <a:custGeom>
                  <a:avLst/>
                  <a:gdLst>
                    <a:gd name="T0" fmla="*/ 169 w 2010"/>
                    <a:gd name="T1" fmla="*/ 1334 h 1539"/>
                    <a:gd name="T2" fmla="*/ 470 w 2010"/>
                    <a:gd name="T3" fmla="*/ 1306 h 1539"/>
                    <a:gd name="T4" fmla="*/ 938 w 2010"/>
                    <a:gd name="T5" fmla="*/ 1306 h 1539"/>
                    <a:gd name="T6" fmla="*/ 637 w 2010"/>
                    <a:gd name="T7" fmla="*/ 1334 h 1539"/>
                    <a:gd name="T8" fmla="*/ 936 w 2010"/>
                    <a:gd name="T9" fmla="*/ 1337 h 1539"/>
                    <a:gd name="T10" fmla="*/ 1072 w 2010"/>
                    <a:gd name="T11" fmla="*/ 1306 h 1539"/>
                    <a:gd name="T12" fmla="*/ 1373 w 2010"/>
                    <a:gd name="T13" fmla="*/ 1334 h 1539"/>
                    <a:gd name="T14" fmla="*/ 1875 w 2010"/>
                    <a:gd name="T15" fmla="*/ 1306 h 1539"/>
                    <a:gd name="T16" fmla="*/ 1573 w 2010"/>
                    <a:gd name="T17" fmla="*/ 1334 h 1539"/>
                    <a:gd name="T18" fmla="*/ 1872 w 2010"/>
                    <a:gd name="T19" fmla="*/ 1337 h 1539"/>
                    <a:gd name="T20" fmla="*/ 468 w 2010"/>
                    <a:gd name="T21" fmla="*/ 948 h 1539"/>
                    <a:gd name="T22" fmla="*/ 138 w 2010"/>
                    <a:gd name="T23" fmla="*/ 948 h 1539"/>
                    <a:gd name="T24" fmla="*/ 938 w 2010"/>
                    <a:gd name="T25" fmla="*/ 917 h 1539"/>
                    <a:gd name="T26" fmla="*/ 637 w 2010"/>
                    <a:gd name="T27" fmla="*/ 945 h 1539"/>
                    <a:gd name="T28" fmla="*/ 936 w 2010"/>
                    <a:gd name="T29" fmla="*/ 948 h 1539"/>
                    <a:gd name="T30" fmla="*/ 1404 w 2010"/>
                    <a:gd name="T31" fmla="*/ 948 h 1539"/>
                    <a:gd name="T32" fmla="*/ 1074 w 2010"/>
                    <a:gd name="T33" fmla="*/ 948 h 1539"/>
                    <a:gd name="T34" fmla="*/ 1875 w 2010"/>
                    <a:gd name="T35" fmla="*/ 917 h 1539"/>
                    <a:gd name="T36" fmla="*/ 1573 w 2010"/>
                    <a:gd name="T37" fmla="*/ 945 h 1539"/>
                    <a:gd name="T38" fmla="*/ 1872 w 2010"/>
                    <a:gd name="T39" fmla="*/ 948 h 1539"/>
                    <a:gd name="T40" fmla="*/ 1999 w 2010"/>
                    <a:gd name="T41" fmla="*/ 1531 h 1539"/>
                    <a:gd name="T42" fmla="*/ 1670 w 2010"/>
                    <a:gd name="T43" fmla="*/ 1531 h 1539"/>
                    <a:gd name="T44" fmla="*/ 343 w 2010"/>
                    <a:gd name="T45" fmla="*/ 1500 h 1539"/>
                    <a:gd name="T46" fmla="*/ 42 w 2010"/>
                    <a:gd name="T47" fmla="*/ 1528 h 1539"/>
                    <a:gd name="T48" fmla="*/ 340 w 2010"/>
                    <a:gd name="T49" fmla="*/ 1531 h 1539"/>
                    <a:gd name="T50" fmla="*/ 1170 w 2010"/>
                    <a:gd name="T51" fmla="*/ 1531 h 1539"/>
                    <a:gd name="T52" fmla="*/ 840 w 2010"/>
                    <a:gd name="T53" fmla="*/ 1531 h 1539"/>
                    <a:gd name="T54" fmla="*/ 758 w 2010"/>
                    <a:gd name="T55" fmla="*/ 1500 h 1539"/>
                    <a:gd name="T56" fmla="*/ 456 w 2010"/>
                    <a:gd name="T57" fmla="*/ 1528 h 1539"/>
                    <a:gd name="T58" fmla="*/ 755 w 2010"/>
                    <a:gd name="T59" fmla="*/ 1531 h 1539"/>
                    <a:gd name="T60" fmla="*/ 1585 w 2010"/>
                    <a:gd name="T61" fmla="*/ 1531 h 1539"/>
                    <a:gd name="T62" fmla="*/ 1255 w 2010"/>
                    <a:gd name="T63" fmla="*/ 1531 h 1539"/>
                    <a:gd name="T64" fmla="*/ 2002 w 2010"/>
                    <a:gd name="T65" fmla="*/ 1111 h 1539"/>
                    <a:gd name="T66" fmla="*/ 1701 w 2010"/>
                    <a:gd name="T67" fmla="*/ 1139 h 1539"/>
                    <a:gd name="T68" fmla="*/ 1999 w 2010"/>
                    <a:gd name="T69" fmla="*/ 1142 h 1539"/>
                    <a:gd name="T70" fmla="*/ 8 w 2010"/>
                    <a:gd name="T71" fmla="*/ 1111 h 1539"/>
                    <a:gd name="T72" fmla="*/ 309 w 2010"/>
                    <a:gd name="T73" fmla="*/ 1139 h 1539"/>
                    <a:gd name="T74" fmla="*/ 1172 w 2010"/>
                    <a:gd name="T75" fmla="*/ 1111 h 1539"/>
                    <a:gd name="T76" fmla="*/ 871 w 2010"/>
                    <a:gd name="T77" fmla="*/ 1139 h 1539"/>
                    <a:gd name="T78" fmla="*/ 1170 w 2010"/>
                    <a:gd name="T79" fmla="*/ 1142 h 1539"/>
                    <a:gd name="T80" fmla="*/ 423 w 2010"/>
                    <a:gd name="T81" fmla="*/ 1111 h 1539"/>
                    <a:gd name="T82" fmla="*/ 724 w 2010"/>
                    <a:gd name="T83" fmla="*/ 1139 h 1539"/>
                    <a:gd name="T84" fmla="*/ 1587 w 2010"/>
                    <a:gd name="T85" fmla="*/ 1111 h 1539"/>
                    <a:gd name="T86" fmla="*/ 1286 w 2010"/>
                    <a:gd name="T87" fmla="*/ 1139 h 1539"/>
                    <a:gd name="T88" fmla="*/ 1585 w 2010"/>
                    <a:gd name="T89" fmla="*/ 1142 h 1539"/>
                    <a:gd name="T90" fmla="*/ 532 w 2010"/>
                    <a:gd name="T91" fmla="*/ 0 h 1539"/>
                    <a:gd name="T92" fmla="*/ 1478 w 2010"/>
                    <a:gd name="T93" fmla="*/ 618 h 1539"/>
                    <a:gd name="T94" fmla="*/ 1456 w 2010"/>
                    <a:gd name="T95" fmla="*/ 574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10" h="1539">
                      <a:moveTo>
                        <a:pt x="454" y="1342"/>
                      </a:moveTo>
                      <a:cubicBezTo>
                        <a:pt x="447" y="1342"/>
                        <a:pt x="441" y="1339"/>
                        <a:pt x="437" y="1334"/>
                      </a:cubicBezTo>
                      <a:cubicBezTo>
                        <a:pt x="403" y="1294"/>
                        <a:pt x="355" y="1272"/>
                        <a:pt x="303" y="1272"/>
                      </a:cubicBezTo>
                      <a:cubicBezTo>
                        <a:pt x="251" y="1272"/>
                        <a:pt x="202" y="1294"/>
                        <a:pt x="169" y="1334"/>
                      </a:cubicBezTo>
                      <a:cubicBezTo>
                        <a:pt x="161" y="1343"/>
                        <a:pt x="147" y="1344"/>
                        <a:pt x="138" y="1337"/>
                      </a:cubicBezTo>
                      <a:cubicBezTo>
                        <a:pt x="129" y="1329"/>
                        <a:pt x="128" y="1315"/>
                        <a:pt x="135" y="1306"/>
                      </a:cubicBezTo>
                      <a:cubicBezTo>
                        <a:pt x="177" y="1256"/>
                        <a:pt x="238" y="1228"/>
                        <a:pt x="303" y="1228"/>
                      </a:cubicBezTo>
                      <a:cubicBezTo>
                        <a:pt x="368" y="1228"/>
                        <a:pt x="429" y="1256"/>
                        <a:pt x="470" y="1306"/>
                      </a:cubicBezTo>
                      <a:cubicBezTo>
                        <a:pt x="478" y="1315"/>
                        <a:pt x="477" y="1329"/>
                        <a:pt x="468" y="1337"/>
                      </a:cubicBezTo>
                      <a:cubicBezTo>
                        <a:pt x="464" y="1340"/>
                        <a:pt x="458" y="1342"/>
                        <a:pt x="454" y="1342"/>
                      </a:cubicBezTo>
                      <a:close/>
                      <a:moveTo>
                        <a:pt x="936" y="1337"/>
                      </a:moveTo>
                      <a:cubicBezTo>
                        <a:pt x="945" y="1329"/>
                        <a:pt x="946" y="1315"/>
                        <a:pt x="938" y="1306"/>
                      </a:cubicBezTo>
                      <a:cubicBezTo>
                        <a:pt x="897" y="1256"/>
                        <a:pt x="836" y="1228"/>
                        <a:pt x="771" y="1228"/>
                      </a:cubicBezTo>
                      <a:cubicBezTo>
                        <a:pt x="706" y="1228"/>
                        <a:pt x="645" y="1256"/>
                        <a:pt x="603" y="1306"/>
                      </a:cubicBezTo>
                      <a:cubicBezTo>
                        <a:pt x="596" y="1315"/>
                        <a:pt x="597" y="1329"/>
                        <a:pt x="606" y="1337"/>
                      </a:cubicBezTo>
                      <a:cubicBezTo>
                        <a:pt x="615" y="1344"/>
                        <a:pt x="629" y="1343"/>
                        <a:pt x="637" y="1334"/>
                      </a:cubicBezTo>
                      <a:cubicBezTo>
                        <a:pt x="670" y="1294"/>
                        <a:pt x="719" y="1272"/>
                        <a:pt x="771" y="1272"/>
                      </a:cubicBezTo>
                      <a:cubicBezTo>
                        <a:pt x="823" y="1272"/>
                        <a:pt x="871" y="1294"/>
                        <a:pt x="905" y="1334"/>
                      </a:cubicBezTo>
                      <a:cubicBezTo>
                        <a:pt x="909" y="1339"/>
                        <a:pt x="915" y="1342"/>
                        <a:pt x="922" y="1342"/>
                      </a:cubicBezTo>
                      <a:cubicBezTo>
                        <a:pt x="927" y="1342"/>
                        <a:pt x="932" y="1340"/>
                        <a:pt x="936" y="1337"/>
                      </a:cubicBezTo>
                      <a:close/>
                      <a:moveTo>
                        <a:pt x="1404" y="1337"/>
                      </a:moveTo>
                      <a:cubicBezTo>
                        <a:pt x="1413" y="1329"/>
                        <a:pt x="1414" y="1315"/>
                        <a:pt x="1407" y="1306"/>
                      </a:cubicBezTo>
                      <a:cubicBezTo>
                        <a:pt x="1365" y="1256"/>
                        <a:pt x="1304" y="1228"/>
                        <a:pt x="1239" y="1228"/>
                      </a:cubicBezTo>
                      <a:cubicBezTo>
                        <a:pt x="1174" y="1228"/>
                        <a:pt x="1113" y="1256"/>
                        <a:pt x="1072" y="1306"/>
                      </a:cubicBezTo>
                      <a:cubicBezTo>
                        <a:pt x="1064" y="1315"/>
                        <a:pt x="1065" y="1329"/>
                        <a:pt x="1074" y="1337"/>
                      </a:cubicBezTo>
                      <a:cubicBezTo>
                        <a:pt x="1084" y="1344"/>
                        <a:pt x="1097" y="1343"/>
                        <a:pt x="1105" y="1334"/>
                      </a:cubicBezTo>
                      <a:cubicBezTo>
                        <a:pt x="1139" y="1294"/>
                        <a:pt x="1187" y="1272"/>
                        <a:pt x="1239" y="1272"/>
                      </a:cubicBezTo>
                      <a:cubicBezTo>
                        <a:pt x="1291" y="1272"/>
                        <a:pt x="1340" y="1294"/>
                        <a:pt x="1373" y="1334"/>
                      </a:cubicBezTo>
                      <a:cubicBezTo>
                        <a:pt x="1377" y="1339"/>
                        <a:pt x="1383" y="1342"/>
                        <a:pt x="1390" y="1342"/>
                      </a:cubicBezTo>
                      <a:cubicBezTo>
                        <a:pt x="1395" y="1342"/>
                        <a:pt x="1400" y="1340"/>
                        <a:pt x="1404" y="1337"/>
                      </a:cubicBezTo>
                      <a:close/>
                      <a:moveTo>
                        <a:pt x="1872" y="1337"/>
                      </a:moveTo>
                      <a:cubicBezTo>
                        <a:pt x="1881" y="1329"/>
                        <a:pt x="1882" y="1315"/>
                        <a:pt x="1875" y="1306"/>
                      </a:cubicBezTo>
                      <a:cubicBezTo>
                        <a:pt x="1833" y="1256"/>
                        <a:pt x="1772" y="1228"/>
                        <a:pt x="1707" y="1228"/>
                      </a:cubicBezTo>
                      <a:cubicBezTo>
                        <a:pt x="1642" y="1228"/>
                        <a:pt x="1581" y="1256"/>
                        <a:pt x="1540" y="1306"/>
                      </a:cubicBezTo>
                      <a:cubicBezTo>
                        <a:pt x="1532" y="1315"/>
                        <a:pt x="1533" y="1329"/>
                        <a:pt x="1542" y="1337"/>
                      </a:cubicBezTo>
                      <a:cubicBezTo>
                        <a:pt x="1552" y="1344"/>
                        <a:pt x="1566" y="1343"/>
                        <a:pt x="1573" y="1334"/>
                      </a:cubicBezTo>
                      <a:cubicBezTo>
                        <a:pt x="1607" y="1294"/>
                        <a:pt x="1655" y="1272"/>
                        <a:pt x="1707" y="1272"/>
                      </a:cubicBezTo>
                      <a:cubicBezTo>
                        <a:pt x="1759" y="1272"/>
                        <a:pt x="1808" y="1294"/>
                        <a:pt x="1841" y="1334"/>
                      </a:cubicBezTo>
                      <a:cubicBezTo>
                        <a:pt x="1845" y="1339"/>
                        <a:pt x="1852" y="1342"/>
                        <a:pt x="1858" y="1342"/>
                      </a:cubicBezTo>
                      <a:cubicBezTo>
                        <a:pt x="1863" y="1342"/>
                        <a:pt x="1868" y="1340"/>
                        <a:pt x="1872" y="1337"/>
                      </a:cubicBezTo>
                      <a:close/>
                      <a:moveTo>
                        <a:pt x="169" y="945"/>
                      </a:moveTo>
                      <a:cubicBezTo>
                        <a:pt x="202" y="905"/>
                        <a:pt x="251" y="883"/>
                        <a:pt x="303" y="883"/>
                      </a:cubicBezTo>
                      <a:cubicBezTo>
                        <a:pt x="355" y="883"/>
                        <a:pt x="403" y="905"/>
                        <a:pt x="437" y="945"/>
                      </a:cubicBezTo>
                      <a:cubicBezTo>
                        <a:pt x="444" y="954"/>
                        <a:pt x="458" y="955"/>
                        <a:pt x="468" y="948"/>
                      </a:cubicBezTo>
                      <a:cubicBezTo>
                        <a:pt x="477" y="940"/>
                        <a:pt x="478" y="926"/>
                        <a:pt x="470" y="917"/>
                      </a:cubicBezTo>
                      <a:cubicBezTo>
                        <a:pt x="429" y="867"/>
                        <a:pt x="368" y="839"/>
                        <a:pt x="303" y="839"/>
                      </a:cubicBezTo>
                      <a:cubicBezTo>
                        <a:pt x="238" y="839"/>
                        <a:pt x="177" y="867"/>
                        <a:pt x="135" y="917"/>
                      </a:cubicBezTo>
                      <a:cubicBezTo>
                        <a:pt x="128" y="926"/>
                        <a:pt x="129" y="940"/>
                        <a:pt x="138" y="948"/>
                      </a:cubicBezTo>
                      <a:cubicBezTo>
                        <a:pt x="142" y="951"/>
                        <a:pt x="147" y="953"/>
                        <a:pt x="152" y="953"/>
                      </a:cubicBezTo>
                      <a:cubicBezTo>
                        <a:pt x="159" y="953"/>
                        <a:pt x="165" y="950"/>
                        <a:pt x="169" y="945"/>
                      </a:cubicBezTo>
                      <a:close/>
                      <a:moveTo>
                        <a:pt x="936" y="948"/>
                      </a:moveTo>
                      <a:cubicBezTo>
                        <a:pt x="945" y="940"/>
                        <a:pt x="946" y="926"/>
                        <a:pt x="938" y="917"/>
                      </a:cubicBezTo>
                      <a:cubicBezTo>
                        <a:pt x="897" y="867"/>
                        <a:pt x="836" y="839"/>
                        <a:pt x="771" y="839"/>
                      </a:cubicBezTo>
                      <a:cubicBezTo>
                        <a:pt x="706" y="839"/>
                        <a:pt x="645" y="867"/>
                        <a:pt x="603" y="917"/>
                      </a:cubicBezTo>
                      <a:cubicBezTo>
                        <a:pt x="596" y="926"/>
                        <a:pt x="597" y="940"/>
                        <a:pt x="606" y="948"/>
                      </a:cubicBezTo>
                      <a:cubicBezTo>
                        <a:pt x="615" y="955"/>
                        <a:pt x="629" y="954"/>
                        <a:pt x="637" y="945"/>
                      </a:cubicBezTo>
                      <a:cubicBezTo>
                        <a:pt x="670" y="905"/>
                        <a:pt x="719" y="883"/>
                        <a:pt x="771" y="883"/>
                      </a:cubicBezTo>
                      <a:cubicBezTo>
                        <a:pt x="823" y="883"/>
                        <a:pt x="871" y="905"/>
                        <a:pt x="905" y="945"/>
                      </a:cubicBezTo>
                      <a:cubicBezTo>
                        <a:pt x="909" y="950"/>
                        <a:pt x="915" y="953"/>
                        <a:pt x="922" y="953"/>
                      </a:cubicBezTo>
                      <a:cubicBezTo>
                        <a:pt x="927" y="953"/>
                        <a:pt x="932" y="951"/>
                        <a:pt x="936" y="948"/>
                      </a:cubicBezTo>
                      <a:close/>
                      <a:moveTo>
                        <a:pt x="1105" y="945"/>
                      </a:moveTo>
                      <a:cubicBezTo>
                        <a:pt x="1139" y="905"/>
                        <a:pt x="1187" y="883"/>
                        <a:pt x="1239" y="883"/>
                      </a:cubicBezTo>
                      <a:cubicBezTo>
                        <a:pt x="1291" y="883"/>
                        <a:pt x="1340" y="905"/>
                        <a:pt x="1373" y="945"/>
                      </a:cubicBezTo>
                      <a:cubicBezTo>
                        <a:pt x="1381" y="954"/>
                        <a:pt x="1395" y="955"/>
                        <a:pt x="1404" y="948"/>
                      </a:cubicBezTo>
                      <a:cubicBezTo>
                        <a:pt x="1413" y="940"/>
                        <a:pt x="1414" y="926"/>
                        <a:pt x="1407" y="917"/>
                      </a:cubicBezTo>
                      <a:cubicBezTo>
                        <a:pt x="1365" y="867"/>
                        <a:pt x="1304" y="839"/>
                        <a:pt x="1239" y="839"/>
                      </a:cubicBezTo>
                      <a:cubicBezTo>
                        <a:pt x="1174" y="839"/>
                        <a:pt x="1113" y="867"/>
                        <a:pt x="1072" y="917"/>
                      </a:cubicBezTo>
                      <a:cubicBezTo>
                        <a:pt x="1064" y="926"/>
                        <a:pt x="1065" y="940"/>
                        <a:pt x="1074" y="948"/>
                      </a:cubicBezTo>
                      <a:cubicBezTo>
                        <a:pt x="1078" y="951"/>
                        <a:pt x="1083" y="953"/>
                        <a:pt x="1088" y="953"/>
                      </a:cubicBezTo>
                      <a:cubicBezTo>
                        <a:pt x="1095" y="953"/>
                        <a:pt x="1101" y="950"/>
                        <a:pt x="1105" y="945"/>
                      </a:cubicBezTo>
                      <a:close/>
                      <a:moveTo>
                        <a:pt x="1872" y="948"/>
                      </a:moveTo>
                      <a:cubicBezTo>
                        <a:pt x="1881" y="940"/>
                        <a:pt x="1882" y="926"/>
                        <a:pt x="1875" y="917"/>
                      </a:cubicBezTo>
                      <a:cubicBezTo>
                        <a:pt x="1833" y="867"/>
                        <a:pt x="1772" y="839"/>
                        <a:pt x="1707" y="839"/>
                      </a:cubicBezTo>
                      <a:cubicBezTo>
                        <a:pt x="1642" y="839"/>
                        <a:pt x="1581" y="867"/>
                        <a:pt x="1540" y="917"/>
                      </a:cubicBezTo>
                      <a:cubicBezTo>
                        <a:pt x="1532" y="926"/>
                        <a:pt x="1533" y="940"/>
                        <a:pt x="1542" y="948"/>
                      </a:cubicBezTo>
                      <a:cubicBezTo>
                        <a:pt x="1552" y="955"/>
                        <a:pt x="1566" y="954"/>
                        <a:pt x="1573" y="945"/>
                      </a:cubicBezTo>
                      <a:cubicBezTo>
                        <a:pt x="1607" y="905"/>
                        <a:pt x="1655" y="883"/>
                        <a:pt x="1707" y="883"/>
                      </a:cubicBezTo>
                      <a:cubicBezTo>
                        <a:pt x="1759" y="883"/>
                        <a:pt x="1808" y="905"/>
                        <a:pt x="1841" y="945"/>
                      </a:cubicBezTo>
                      <a:cubicBezTo>
                        <a:pt x="1845" y="950"/>
                        <a:pt x="1852" y="953"/>
                        <a:pt x="1858" y="953"/>
                      </a:cubicBezTo>
                      <a:cubicBezTo>
                        <a:pt x="1863" y="953"/>
                        <a:pt x="1868" y="951"/>
                        <a:pt x="1872" y="948"/>
                      </a:cubicBezTo>
                      <a:close/>
                      <a:moveTo>
                        <a:pt x="1701" y="1528"/>
                      </a:moveTo>
                      <a:cubicBezTo>
                        <a:pt x="1734" y="1489"/>
                        <a:pt x="1783" y="1466"/>
                        <a:pt x="1835" y="1466"/>
                      </a:cubicBezTo>
                      <a:cubicBezTo>
                        <a:pt x="1886" y="1466"/>
                        <a:pt x="1935" y="1489"/>
                        <a:pt x="1968" y="1528"/>
                      </a:cubicBezTo>
                      <a:cubicBezTo>
                        <a:pt x="1976" y="1538"/>
                        <a:pt x="1990" y="1539"/>
                        <a:pt x="1999" y="1531"/>
                      </a:cubicBezTo>
                      <a:cubicBezTo>
                        <a:pt x="2009" y="1523"/>
                        <a:pt x="2010" y="1509"/>
                        <a:pt x="2002" y="1500"/>
                      </a:cubicBezTo>
                      <a:cubicBezTo>
                        <a:pt x="1960" y="1451"/>
                        <a:pt x="1899" y="1422"/>
                        <a:pt x="1835" y="1422"/>
                      </a:cubicBezTo>
                      <a:cubicBezTo>
                        <a:pt x="1770" y="1422"/>
                        <a:pt x="1709" y="1451"/>
                        <a:pt x="1667" y="1500"/>
                      </a:cubicBezTo>
                      <a:cubicBezTo>
                        <a:pt x="1659" y="1509"/>
                        <a:pt x="1660" y="1523"/>
                        <a:pt x="1670" y="1531"/>
                      </a:cubicBezTo>
                      <a:cubicBezTo>
                        <a:pt x="1674" y="1535"/>
                        <a:pt x="1679" y="1536"/>
                        <a:pt x="1684" y="1536"/>
                      </a:cubicBezTo>
                      <a:cubicBezTo>
                        <a:pt x="1690" y="1536"/>
                        <a:pt x="1696" y="1534"/>
                        <a:pt x="1701" y="1528"/>
                      </a:cubicBezTo>
                      <a:close/>
                      <a:moveTo>
                        <a:pt x="340" y="1531"/>
                      </a:moveTo>
                      <a:cubicBezTo>
                        <a:pt x="350" y="1523"/>
                        <a:pt x="351" y="1509"/>
                        <a:pt x="343" y="1500"/>
                      </a:cubicBezTo>
                      <a:cubicBezTo>
                        <a:pt x="301" y="1451"/>
                        <a:pt x="240" y="1422"/>
                        <a:pt x="175" y="1422"/>
                      </a:cubicBezTo>
                      <a:cubicBezTo>
                        <a:pt x="111" y="1422"/>
                        <a:pt x="50" y="1451"/>
                        <a:pt x="8" y="1500"/>
                      </a:cubicBezTo>
                      <a:cubicBezTo>
                        <a:pt x="0" y="1509"/>
                        <a:pt x="1" y="1523"/>
                        <a:pt x="11" y="1531"/>
                      </a:cubicBezTo>
                      <a:cubicBezTo>
                        <a:pt x="20" y="1539"/>
                        <a:pt x="34" y="1538"/>
                        <a:pt x="42" y="1528"/>
                      </a:cubicBezTo>
                      <a:cubicBezTo>
                        <a:pt x="75" y="1489"/>
                        <a:pt x="124" y="1466"/>
                        <a:pt x="175" y="1466"/>
                      </a:cubicBezTo>
                      <a:cubicBezTo>
                        <a:pt x="227" y="1466"/>
                        <a:pt x="276" y="1489"/>
                        <a:pt x="309" y="1528"/>
                      </a:cubicBezTo>
                      <a:cubicBezTo>
                        <a:pt x="314" y="1534"/>
                        <a:pt x="320" y="1536"/>
                        <a:pt x="326" y="1536"/>
                      </a:cubicBezTo>
                      <a:cubicBezTo>
                        <a:pt x="331" y="1536"/>
                        <a:pt x="336" y="1535"/>
                        <a:pt x="340" y="1531"/>
                      </a:cubicBezTo>
                      <a:close/>
                      <a:moveTo>
                        <a:pt x="871" y="1528"/>
                      </a:moveTo>
                      <a:cubicBezTo>
                        <a:pt x="905" y="1489"/>
                        <a:pt x="953" y="1466"/>
                        <a:pt x="1005" y="1466"/>
                      </a:cubicBezTo>
                      <a:cubicBezTo>
                        <a:pt x="1057" y="1466"/>
                        <a:pt x="1105" y="1489"/>
                        <a:pt x="1139" y="1528"/>
                      </a:cubicBezTo>
                      <a:cubicBezTo>
                        <a:pt x="1147" y="1538"/>
                        <a:pt x="1160" y="1539"/>
                        <a:pt x="1170" y="1531"/>
                      </a:cubicBezTo>
                      <a:cubicBezTo>
                        <a:pt x="1179" y="1523"/>
                        <a:pt x="1180" y="1509"/>
                        <a:pt x="1172" y="1500"/>
                      </a:cubicBezTo>
                      <a:cubicBezTo>
                        <a:pt x="1131" y="1451"/>
                        <a:pt x="1070" y="1422"/>
                        <a:pt x="1005" y="1422"/>
                      </a:cubicBezTo>
                      <a:cubicBezTo>
                        <a:pt x="940" y="1422"/>
                        <a:pt x="879" y="1451"/>
                        <a:pt x="838" y="1500"/>
                      </a:cubicBezTo>
                      <a:cubicBezTo>
                        <a:pt x="830" y="1509"/>
                        <a:pt x="831" y="1523"/>
                        <a:pt x="840" y="1531"/>
                      </a:cubicBezTo>
                      <a:cubicBezTo>
                        <a:pt x="844" y="1535"/>
                        <a:pt x="849" y="1536"/>
                        <a:pt x="854" y="1536"/>
                      </a:cubicBezTo>
                      <a:cubicBezTo>
                        <a:pt x="861" y="1536"/>
                        <a:pt x="867" y="1534"/>
                        <a:pt x="871" y="1528"/>
                      </a:cubicBezTo>
                      <a:close/>
                      <a:moveTo>
                        <a:pt x="755" y="1531"/>
                      </a:moveTo>
                      <a:cubicBezTo>
                        <a:pt x="764" y="1523"/>
                        <a:pt x="766" y="1509"/>
                        <a:pt x="758" y="1500"/>
                      </a:cubicBezTo>
                      <a:cubicBezTo>
                        <a:pt x="716" y="1451"/>
                        <a:pt x="655" y="1422"/>
                        <a:pt x="590" y="1422"/>
                      </a:cubicBezTo>
                      <a:cubicBezTo>
                        <a:pt x="526" y="1422"/>
                        <a:pt x="464" y="1451"/>
                        <a:pt x="423" y="1500"/>
                      </a:cubicBezTo>
                      <a:cubicBezTo>
                        <a:pt x="415" y="1509"/>
                        <a:pt x="416" y="1523"/>
                        <a:pt x="425" y="1531"/>
                      </a:cubicBezTo>
                      <a:cubicBezTo>
                        <a:pt x="435" y="1539"/>
                        <a:pt x="449" y="1538"/>
                        <a:pt x="456" y="1528"/>
                      </a:cubicBezTo>
                      <a:cubicBezTo>
                        <a:pt x="490" y="1489"/>
                        <a:pt x="539" y="1466"/>
                        <a:pt x="590" y="1466"/>
                      </a:cubicBezTo>
                      <a:cubicBezTo>
                        <a:pt x="642" y="1466"/>
                        <a:pt x="691" y="1489"/>
                        <a:pt x="724" y="1528"/>
                      </a:cubicBezTo>
                      <a:cubicBezTo>
                        <a:pt x="728" y="1534"/>
                        <a:pt x="735" y="1536"/>
                        <a:pt x="741" y="1536"/>
                      </a:cubicBezTo>
                      <a:cubicBezTo>
                        <a:pt x="746" y="1536"/>
                        <a:pt x="751" y="1535"/>
                        <a:pt x="755" y="1531"/>
                      </a:cubicBezTo>
                      <a:close/>
                      <a:moveTo>
                        <a:pt x="1286" y="1528"/>
                      </a:moveTo>
                      <a:cubicBezTo>
                        <a:pt x="1319" y="1489"/>
                        <a:pt x="1368" y="1466"/>
                        <a:pt x="1420" y="1466"/>
                      </a:cubicBezTo>
                      <a:cubicBezTo>
                        <a:pt x="1471" y="1466"/>
                        <a:pt x="1520" y="1489"/>
                        <a:pt x="1554" y="1528"/>
                      </a:cubicBezTo>
                      <a:cubicBezTo>
                        <a:pt x="1561" y="1538"/>
                        <a:pt x="1575" y="1539"/>
                        <a:pt x="1585" y="1531"/>
                      </a:cubicBezTo>
                      <a:cubicBezTo>
                        <a:pt x="1594" y="1523"/>
                        <a:pt x="1595" y="1509"/>
                        <a:pt x="1587" y="1500"/>
                      </a:cubicBezTo>
                      <a:cubicBezTo>
                        <a:pt x="1546" y="1451"/>
                        <a:pt x="1484" y="1422"/>
                        <a:pt x="1420" y="1422"/>
                      </a:cubicBezTo>
                      <a:cubicBezTo>
                        <a:pt x="1355" y="1422"/>
                        <a:pt x="1294" y="1451"/>
                        <a:pt x="1252" y="1500"/>
                      </a:cubicBezTo>
                      <a:cubicBezTo>
                        <a:pt x="1244" y="1509"/>
                        <a:pt x="1246" y="1523"/>
                        <a:pt x="1255" y="1531"/>
                      </a:cubicBezTo>
                      <a:cubicBezTo>
                        <a:pt x="1259" y="1535"/>
                        <a:pt x="1264" y="1536"/>
                        <a:pt x="1269" y="1536"/>
                      </a:cubicBezTo>
                      <a:cubicBezTo>
                        <a:pt x="1275" y="1536"/>
                        <a:pt x="1282" y="1534"/>
                        <a:pt x="1286" y="1528"/>
                      </a:cubicBezTo>
                      <a:close/>
                      <a:moveTo>
                        <a:pt x="1999" y="1142"/>
                      </a:moveTo>
                      <a:cubicBezTo>
                        <a:pt x="2009" y="1134"/>
                        <a:pt x="2010" y="1120"/>
                        <a:pt x="2002" y="1111"/>
                      </a:cubicBezTo>
                      <a:cubicBezTo>
                        <a:pt x="1960" y="1062"/>
                        <a:pt x="1899" y="1033"/>
                        <a:pt x="1835" y="1033"/>
                      </a:cubicBezTo>
                      <a:cubicBezTo>
                        <a:pt x="1770" y="1033"/>
                        <a:pt x="1709" y="1062"/>
                        <a:pt x="1667" y="1111"/>
                      </a:cubicBezTo>
                      <a:cubicBezTo>
                        <a:pt x="1659" y="1120"/>
                        <a:pt x="1660" y="1134"/>
                        <a:pt x="1670" y="1142"/>
                      </a:cubicBezTo>
                      <a:cubicBezTo>
                        <a:pt x="1679" y="1150"/>
                        <a:pt x="1693" y="1149"/>
                        <a:pt x="1701" y="1139"/>
                      </a:cubicBezTo>
                      <a:cubicBezTo>
                        <a:pt x="1734" y="1100"/>
                        <a:pt x="1783" y="1077"/>
                        <a:pt x="1835" y="1077"/>
                      </a:cubicBezTo>
                      <a:cubicBezTo>
                        <a:pt x="1886" y="1077"/>
                        <a:pt x="1935" y="1100"/>
                        <a:pt x="1968" y="1139"/>
                      </a:cubicBezTo>
                      <a:cubicBezTo>
                        <a:pt x="1973" y="1145"/>
                        <a:pt x="1979" y="1147"/>
                        <a:pt x="1985" y="1147"/>
                      </a:cubicBezTo>
                      <a:cubicBezTo>
                        <a:pt x="1990" y="1147"/>
                        <a:pt x="1995" y="1146"/>
                        <a:pt x="1999" y="1142"/>
                      </a:cubicBezTo>
                      <a:close/>
                      <a:moveTo>
                        <a:pt x="340" y="1142"/>
                      </a:moveTo>
                      <a:cubicBezTo>
                        <a:pt x="350" y="1134"/>
                        <a:pt x="351" y="1120"/>
                        <a:pt x="343" y="1111"/>
                      </a:cubicBezTo>
                      <a:cubicBezTo>
                        <a:pt x="301" y="1062"/>
                        <a:pt x="240" y="1033"/>
                        <a:pt x="175" y="1033"/>
                      </a:cubicBezTo>
                      <a:cubicBezTo>
                        <a:pt x="111" y="1033"/>
                        <a:pt x="50" y="1062"/>
                        <a:pt x="8" y="1111"/>
                      </a:cubicBezTo>
                      <a:cubicBezTo>
                        <a:pt x="0" y="1120"/>
                        <a:pt x="1" y="1134"/>
                        <a:pt x="11" y="1142"/>
                      </a:cubicBezTo>
                      <a:cubicBezTo>
                        <a:pt x="20" y="1150"/>
                        <a:pt x="34" y="1149"/>
                        <a:pt x="42" y="1139"/>
                      </a:cubicBezTo>
                      <a:cubicBezTo>
                        <a:pt x="75" y="1100"/>
                        <a:pt x="124" y="1077"/>
                        <a:pt x="175" y="1077"/>
                      </a:cubicBezTo>
                      <a:cubicBezTo>
                        <a:pt x="227" y="1077"/>
                        <a:pt x="276" y="1100"/>
                        <a:pt x="309" y="1139"/>
                      </a:cubicBezTo>
                      <a:cubicBezTo>
                        <a:pt x="314" y="1145"/>
                        <a:pt x="320" y="1147"/>
                        <a:pt x="326" y="1147"/>
                      </a:cubicBezTo>
                      <a:cubicBezTo>
                        <a:pt x="331" y="1147"/>
                        <a:pt x="336" y="1146"/>
                        <a:pt x="340" y="1142"/>
                      </a:cubicBezTo>
                      <a:close/>
                      <a:moveTo>
                        <a:pt x="1170" y="1142"/>
                      </a:moveTo>
                      <a:cubicBezTo>
                        <a:pt x="1179" y="1134"/>
                        <a:pt x="1180" y="1120"/>
                        <a:pt x="1172" y="1111"/>
                      </a:cubicBezTo>
                      <a:cubicBezTo>
                        <a:pt x="1131" y="1062"/>
                        <a:pt x="1070" y="1033"/>
                        <a:pt x="1005" y="1033"/>
                      </a:cubicBezTo>
                      <a:cubicBezTo>
                        <a:pt x="940" y="1033"/>
                        <a:pt x="879" y="1062"/>
                        <a:pt x="838" y="1111"/>
                      </a:cubicBezTo>
                      <a:cubicBezTo>
                        <a:pt x="830" y="1120"/>
                        <a:pt x="831" y="1134"/>
                        <a:pt x="840" y="1142"/>
                      </a:cubicBezTo>
                      <a:cubicBezTo>
                        <a:pt x="850" y="1150"/>
                        <a:pt x="863" y="1149"/>
                        <a:pt x="871" y="1139"/>
                      </a:cubicBezTo>
                      <a:cubicBezTo>
                        <a:pt x="905" y="1100"/>
                        <a:pt x="953" y="1077"/>
                        <a:pt x="1005" y="1077"/>
                      </a:cubicBezTo>
                      <a:cubicBezTo>
                        <a:pt x="1057" y="1077"/>
                        <a:pt x="1105" y="1100"/>
                        <a:pt x="1139" y="1139"/>
                      </a:cubicBezTo>
                      <a:cubicBezTo>
                        <a:pt x="1143" y="1145"/>
                        <a:pt x="1149" y="1147"/>
                        <a:pt x="1156" y="1147"/>
                      </a:cubicBezTo>
                      <a:cubicBezTo>
                        <a:pt x="1161" y="1147"/>
                        <a:pt x="1166" y="1146"/>
                        <a:pt x="1170" y="1142"/>
                      </a:cubicBezTo>
                      <a:close/>
                      <a:moveTo>
                        <a:pt x="755" y="1142"/>
                      </a:moveTo>
                      <a:cubicBezTo>
                        <a:pt x="764" y="1134"/>
                        <a:pt x="766" y="1120"/>
                        <a:pt x="758" y="1111"/>
                      </a:cubicBezTo>
                      <a:cubicBezTo>
                        <a:pt x="716" y="1062"/>
                        <a:pt x="655" y="1033"/>
                        <a:pt x="590" y="1033"/>
                      </a:cubicBezTo>
                      <a:cubicBezTo>
                        <a:pt x="526" y="1033"/>
                        <a:pt x="464" y="1062"/>
                        <a:pt x="423" y="1111"/>
                      </a:cubicBezTo>
                      <a:cubicBezTo>
                        <a:pt x="415" y="1120"/>
                        <a:pt x="416" y="1134"/>
                        <a:pt x="425" y="1142"/>
                      </a:cubicBezTo>
                      <a:cubicBezTo>
                        <a:pt x="435" y="1150"/>
                        <a:pt x="449" y="1149"/>
                        <a:pt x="456" y="1139"/>
                      </a:cubicBezTo>
                      <a:cubicBezTo>
                        <a:pt x="490" y="1100"/>
                        <a:pt x="539" y="1077"/>
                        <a:pt x="590" y="1077"/>
                      </a:cubicBezTo>
                      <a:cubicBezTo>
                        <a:pt x="642" y="1077"/>
                        <a:pt x="691" y="1100"/>
                        <a:pt x="724" y="1139"/>
                      </a:cubicBezTo>
                      <a:cubicBezTo>
                        <a:pt x="728" y="1145"/>
                        <a:pt x="735" y="1147"/>
                        <a:pt x="741" y="1147"/>
                      </a:cubicBezTo>
                      <a:cubicBezTo>
                        <a:pt x="746" y="1147"/>
                        <a:pt x="751" y="1146"/>
                        <a:pt x="755" y="1142"/>
                      </a:cubicBezTo>
                      <a:close/>
                      <a:moveTo>
                        <a:pt x="1585" y="1142"/>
                      </a:moveTo>
                      <a:cubicBezTo>
                        <a:pt x="1594" y="1134"/>
                        <a:pt x="1595" y="1120"/>
                        <a:pt x="1587" y="1111"/>
                      </a:cubicBezTo>
                      <a:cubicBezTo>
                        <a:pt x="1546" y="1062"/>
                        <a:pt x="1485" y="1033"/>
                        <a:pt x="1420" y="1033"/>
                      </a:cubicBezTo>
                      <a:cubicBezTo>
                        <a:pt x="1355" y="1033"/>
                        <a:pt x="1294" y="1062"/>
                        <a:pt x="1252" y="1111"/>
                      </a:cubicBezTo>
                      <a:cubicBezTo>
                        <a:pt x="1244" y="1120"/>
                        <a:pt x="1246" y="1134"/>
                        <a:pt x="1255" y="1142"/>
                      </a:cubicBezTo>
                      <a:cubicBezTo>
                        <a:pt x="1264" y="1150"/>
                        <a:pt x="1278" y="1149"/>
                        <a:pt x="1286" y="1139"/>
                      </a:cubicBezTo>
                      <a:cubicBezTo>
                        <a:pt x="1319" y="1100"/>
                        <a:pt x="1368" y="1077"/>
                        <a:pt x="1420" y="1077"/>
                      </a:cubicBezTo>
                      <a:cubicBezTo>
                        <a:pt x="1471" y="1077"/>
                        <a:pt x="1520" y="1100"/>
                        <a:pt x="1554" y="1139"/>
                      </a:cubicBezTo>
                      <a:cubicBezTo>
                        <a:pt x="1558" y="1145"/>
                        <a:pt x="1564" y="1147"/>
                        <a:pt x="1570" y="1147"/>
                      </a:cubicBezTo>
                      <a:cubicBezTo>
                        <a:pt x="1575" y="1147"/>
                        <a:pt x="1580" y="1146"/>
                        <a:pt x="1585" y="1142"/>
                      </a:cubicBezTo>
                      <a:close/>
                      <a:moveTo>
                        <a:pt x="1500" y="596"/>
                      </a:moveTo>
                      <a:cubicBezTo>
                        <a:pt x="1500" y="22"/>
                        <a:pt x="1500" y="22"/>
                        <a:pt x="1500" y="22"/>
                      </a:cubicBezTo>
                      <a:cubicBezTo>
                        <a:pt x="1500" y="10"/>
                        <a:pt x="1490" y="0"/>
                        <a:pt x="1478" y="0"/>
                      </a:cubicBezTo>
                      <a:cubicBezTo>
                        <a:pt x="532" y="0"/>
                        <a:pt x="532" y="0"/>
                        <a:pt x="532" y="0"/>
                      </a:cubicBezTo>
                      <a:cubicBezTo>
                        <a:pt x="520" y="0"/>
                        <a:pt x="510" y="10"/>
                        <a:pt x="510" y="22"/>
                      </a:cubicBezTo>
                      <a:cubicBezTo>
                        <a:pt x="510" y="596"/>
                        <a:pt x="510" y="596"/>
                        <a:pt x="510" y="596"/>
                      </a:cubicBezTo>
                      <a:cubicBezTo>
                        <a:pt x="510" y="609"/>
                        <a:pt x="520" y="618"/>
                        <a:pt x="532" y="618"/>
                      </a:cubicBezTo>
                      <a:cubicBezTo>
                        <a:pt x="1478" y="618"/>
                        <a:pt x="1478" y="618"/>
                        <a:pt x="1478" y="618"/>
                      </a:cubicBezTo>
                      <a:cubicBezTo>
                        <a:pt x="1490" y="618"/>
                        <a:pt x="1500" y="609"/>
                        <a:pt x="1500" y="596"/>
                      </a:cubicBezTo>
                      <a:close/>
                      <a:moveTo>
                        <a:pt x="554" y="44"/>
                      </a:moveTo>
                      <a:cubicBezTo>
                        <a:pt x="1456" y="44"/>
                        <a:pt x="1456" y="44"/>
                        <a:pt x="1456" y="44"/>
                      </a:cubicBezTo>
                      <a:cubicBezTo>
                        <a:pt x="1456" y="574"/>
                        <a:pt x="1456" y="574"/>
                        <a:pt x="1456" y="574"/>
                      </a:cubicBezTo>
                      <a:cubicBezTo>
                        <a:pt x="554" y="574"/>
                        <a:pt x="554" y="574"/>
                        <a:pt x="554" y="574"/>
                      </a:cubicBezTo>
                      <a:lnTo>
                        <a:pt x="554"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01" tIns="6001" rIns="12001" bIns="6001" numCol="1" anchor="t" anchorCtr="0" compatLnSpc="1">
                  <a:prstTxWarp prst="textNoShape">
                    <a:avLst/>
                  </a:prstTxWarp>
                </a:bodyPr>
                <a:lstStyle/>
                <a:p>
                  <a:endParaRPr lang="en-US" sz="1013" dirty="0"/>
                </a:p>
              </p:txBody>
            </p:sp>
            <p:sp>
              <p:nvSpPr>
                <p:cNvPr id="189" name="Freeform 41">
                  <a:extLst>
                    <a:ext uri="{FF2B5EF4-FFF2-40B4-BE49-F238E27FC236}">
                      <a16:creationId xmlns:a16="http://schemas.microsoft.com/office/drawing/2014/main" id="{57AE4DA3-B0D4-464D-AB5C-6C9F6117F82B}"/>
                    </a:ext>
                  </a:extLst>
                </p:cNvPr>
                <p:cNvSpPr>
                  <a:spLocks/>
                </p:cNvSpPr>
                <p:nvPr/>
              </p:nvSpPr>
              <p:spPr bwMode="auto">
                <a:xfrm>
                  <a:off x="5801107" y="2926080"/>
                  <a:ext cx="588264" cy="320802"/>
                </a:xfrm>
                <a:custGeom>
                  <a:avLst/>
                  <a:gdLst>
                    <a:gd name="T0" fmla="*/ 814 w 824"/>
                    <a:gd name="T1" fmla="*/ 0 h 449"/>
                    <a:gd name="T2" fmla="*/ 10 w 824"/>
                    <a:gd name="T3" fmla="*/ 0 h 449"/>
                    <a:gd name="T4" fmla="*/ 0 w 824"/>
                    <a:gd name="T5" fmla="*/ 10 h 449"/>
                    <a:gd name="T6" fmla="*/ 0 w 824"/>
                    <a:gd name="T7" fmla="*/ 439 h 449"/>
                    <a:gd name="T8" fmla="*/ 10 w 824"/>
                    <a:gd name="T9" fmla="*/ 449 h 449"/>
                    <a:gd name="T10" fmla="*/ 814 w 824"/>
                    <a:gd name="T11" fmla="*/ 449 h 449"/>
                    <a:gd name="T12" fmla="*/ 824 w 824"/>
                    <a:gd name="T13" fmla="*/ 439 h 449"/>
                    <a:gd name="T14" fmla="*/ 824 w 824"/>
                    <a:gd name="T15" fmla="*/ 10 h 449"/>
                    <a:gd name="T16" fmla="*/ 814 w 824"/>
                    <a:gd name="T1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4" h="449">
                      <a:moveTo>
                        <a:pt x="814" y="0"/>
                      </a:moveTo>
                      <a:cubicBezTo>
                        <a:pt x="10" y="0"/>
                        <a:pt x="10" y="0"/>
                        <a:pt x="10" y="0"/>
                      </a:cubicBezTo>
                      <a:cubicBezTo>
                        <a:pt x="4" y="0"/>
                        <a:pt x="0" y="4"/>
                        <a:pt x="0" y="10"/>
                      </a:cubicBezTo>
                      <a:cubicBezTo>
                        <a:pt x="0" y="439"/>
                        <a:pt x="0" y="439"/>
                        <a:pt x="0" y="439"/>
                      </a:cubicBezTo>
                      <a:cubicBezTo>
                        <a:pt x="0" y="444"/>
                        <a:pt x="4" y="449"/>
                        <a:pt x="10" y="449"/>
                      </a:cubicBezTo>
                      <a:cubicBezTo>
                        <a:pt x="814" y="449"/>
                        <a:pt x="814" y="449"/>
                        <a:pt x="814" y="449"/>
                      </a:cubicBezTo>
                      <a:cubicBezTo>
                        <a:pt x="820" y="449"/>
                        <a:pt x="824" y="444"/>
                        <a:pt x="824" y="439"/>
                      </a:cubicBezTo>
                      <a:cubicBezTo>
                        <a:pt x="824" y="10"/>
                        <a:pt x="824" y="10"/>
                        <a:pt x="824" y="10"/>
                      </a:cubicBezTo>
                      <a:cubicBezTo>
                        <a:pt x="824" y="4"/>
                        <a:pt x="820" y="0"/>
                        <a:pt x="814" y="0"/>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001" tIns="6001" rIns="12001" bIns="6001" numCol="1" anchor="t" anchorCtr="0" compatLnSpc="1">
                  <a:prstTxWarp prst="textNoShape">
                    <a:avLst/>
                  </a:prstTxWarp>
                </a:bodyPr>
                <a:lstStyle/>
                <a:p>
                  <a:endParaRPr lang="en-US" sz="1013" dirty="0"/>
                </a:p>
              </p:txBody>
            </p:sp>
          </p:grpSp>
        </p:grpSp>
      </p:grpSp>
      <p:sp>
        <p:nvSpPr>
          <p:cNvPr id="197" name="Rounded Rectangle 50">
            <a:extLst>
              <a:ext uri="{FF2B5EF4-FFF2-40B4-BE49-F238E27FC236}">
                <a16:creationId xmlns:a16="http://schemas.microsoft.com/office/drawing/2014/main" id="{F61930AF-D881-4606-A079-F46524BA7F9E}"/>
              </a:ext>
            </a:extLst>
          </p:cNvPr>
          <p:cNvSpPr/>
          <p:nvPr/>
        </p:nvSpPr>
        <p:spPr>
          <a:xfrm rot="16200000">
            <a:off x="6627691" y="883844"/>
            <a:ext cx="1942804" cy="2207412"/>
          </a:xfrm>
          <a:prstGeom prst="rect">
            <a:avLst/>
          </a:prstGeom>
          <a:noFill/>
          <a:ln w="9525" cap="flat" cmpd="sng" algn="ctr">
            <a:solidFill>
              <a:srgbClr val="00148C"/>
            </a:solidFill>
            <a:prstDash val="sysDash"/>
            <a:round/>
            <a:headEnd type="none" w="med" len="med"/>
            <a:tailEnd type="none" w="med" len="med"/>
          </a:ln>
          <a:effectLst/>
          <a:extLst>
            <a:ext uri="{909E8E84-426E-40DD-AFC4-6F175D3DCCD1}">
              <a14:hiddenFill xmlns:a14="http://schemas.microsoft.com/office/drawing/2010/main">
                <a:solidFill>
                  <a:srgbClr val="00AFF0"/>
                </a:solidFill>
              </a14:hiddenFill>
            </a:ext>
          </a:extLst>
        </p:spPr>
        <p:txBody>
          <a:bodyPr lIns="34290" tIns="34290" rIns="34290" bIns="34290" rtlCol="0" anchor="t">
            <a:noAutofit/>
          </a:bodyPr>
          <a:lstStyle/>
          <a:p>
            <a:pPr algn="ctr" defTabSz="457061"/>
            <a:endParaRPr lang="en-US" sz="800" b="1" kern="0" dirty="0">
              <a:solidFill>
                <a:srgbClr val="00148C"/>
              </a:solidFill>
            </a:endParaRPr>
          </a:p>
        </p:txBody>
      </p:sp>
      <p:sp>
        <p:nvSpPr>
          <p:cNvPr id="198" name="Rounded Rectangle 51">
            <a:extLst>
              <a:ext uri="{FF2B5EF4-FFF2-40B4-BE49-F238E27FC236}">
                <a16:creationId xmlns:a16="http://schemas.microsoft.com/office/drawing/2014/main" id="{26730338-0828-4C93-A7BD-8FAF6DF20C96}"/>
              </a:ext>
            </a:extLst>
          </p:cNvPr>
          <p:cNvSpPr/>
          <p:nvPr/>
        </p:nvSpPr>
        <p:spPr>
          <a:xfrm rot="16200000">
            <a:off x="7241260" y="2255860"/>
            <a:ext cx="715670" cy="2207416"/>
          </a:xfrm>
          <a:prstGeom prst="rect">
            <a:avLst/>
          </a:prstGeom>
          <a:noFill/>
          <a:ln w="9525" cap="flat" cmpd="sng" algn="ctr">
            <a:solidFill>
              <a:srgbClr val="00148C"/>
            </a:solidFill>
            <a:prstDash val="sysDash"/>
            <a:round/>
            <a:headEnd type="none" w="med" len="med"/>
            <a:tailEnd type="none" w="med" len="med"/>
          </a:ln>
          <a:effectLst/>
          <a:extLst>
            <a:ext uri="{909E8E84-426E-40DD-AFC4-6F175D3DCCD1}">
              <a14:hiddenFill xmlns:a14="http://schemas.microsoft.com/office/drawing/2010/main">
                <a:solidFill>
                  <a:srgbClr val="00AFF0"/>
                </a:solidFill>
              </a14:hiddenFill>
            </a:ext>
          </a:extLst>
        </p:spPr>
        <p:txBody>
          <a:bodyPr lIns="34290" tIns="34290" rIns="34290" bIns="34290" rtlCol="0" anchor="t">
            <a:noAutofit/>
          </a:bodyPr>
          <a:lstStyle/>
          <a:p>
            <a:pPr algn="ctr" defTabSz="457061"/>
            <a:endParaRPr lang="en-US" sz="800" b="1" kern="0" dirty="0">
              <a:solidFill>
                <a:srgbClr val="00148C"/>
              </a:solidFill>
            </a:endParaRPr>
          </a:p>
        </p:txBody>
      </p:sp>
      <p:sp>
        <p:nvSpPr>
          <p:cNvPr id="199" name="Rounded Rectangle 52">
            <a:extLst>
              <a:ext uri="{FF2B5EF4-FFF2-40B4-BE49-F238E27FC236}">
                <a16:creationId xmlns:a16="http://schemas.microsoft.com/office/drawing/2014/main" id="{687CA5B8-9115-4B2C-95E4-F23F22FF9659}"/>
              </a:ext>
            </a:extLst>
          </p:cNvPr>
          <p:cNvSpPr/>
          <p:nvPr/>
        </p:nvSpPr>
        <p:spPr>
          <a:xfrm rot="16200000">
            <a:off x="7131072" y="3118510"/>
            <a:ext cx="941455" cy="2207410"/>
          </a:xfrm>
          <a:prstGeom prst="rect">
            <a:avLst/>
          </a:prstGeom>
          <a:noFill/>
          <a:ln w="9525" cap="flat" cmpd="sng" algn="ctr">
            <a:solidFill>
              <a:srgbClr val="00148C"/>
            </a:solidFill>
            <a:prstDash val="sysDash"/>
            <a:round/>
            <a:headEnd type="none" w="med" len="med"/>
            <a:tailEnd type="none" w="med" len="med"/>
          </a:ln>
          <a:effectLst/>
          <a:extLst>
            <a:ext uri="{909E8E84-426E-40DD-AFC4-6F175D3DCCD1}">
              <a14:hiddenFill xmlns:a14="http://schemas.microsoft.com/office/drawing/2010/main">
                <a:solidFill>
                  <a:srgbClr val="00AFF0"/>
                </a:solidFill>
              </a14:hiddenFill>
            </a:ext>
          </a:extLst>
        </p:spPr>
        <p:txBody>
          <a:bodyPr lIns="34290" tIns="34290" rIns="34290" bIns="34290" rtlCol="0" anchor="t">
            <a:noAutofit/>
          </a:bodyPr>
          <a:lstStyle/>
          <a:p>
            <a:pPr algn="ctr" defTabSz="457061"/>
            <a:endParaRPr lang="en-US" sz="800" b="1" kern="0" dirty="0">
              <a:solidFill>
                <a:srgbClr val="00148C"/>
              </a:solidFill>
            </a:endParaRPr>
          </a:p>
        </p:txBody>
      </p:sp>
      <p:sp>
        <p:nvSpPr>
          <p:cNvPr id="200" name="TextBox 199">
            <a:extLst>
              <a:ext uri="{FF2B5EF4-FFF2-40B4-BE49-F238E27FC236}">
                <a16:creationId xmlns:a16="http://schemas.microsoft.com/office/drawing/2014/main" id="{AA94F419-6CC9-4329-896D-F66F1F010307}"/>
              </a:ext>
            </a:extLst>
          </p:cNvPr>
          <p:cNvSpPr txBox="1"/>
          <p:nvPr/>
        </p:nvSpPr>
        <p:spPr>
          <a:xfrm>
            <a:off x="6632004" y="420571"/>
            <a:ext cx="1809206" cy="102920"/>
          </a:xfrm>
          <a:prstGeom prst="rect">
            <a:avLst/>
          </a:prstGeom>
          <a:noFill/>
          <a:ln w="9525" cap="rnd">
            <a:noFill/>
            <a:prstDash val="solid"/>
            <a:roun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900" b="1" dirty="0">
                <a:solidFill>
                  <a:srgbClr val="00148C"/>
                </a:solidFill>
              </a:rPr>
              <a:t>Validation Outcomes</a:t>
            </a:r>
          </a:p>
        </p:txBody>
      </p:sp>
      <p:sp>
        <p:nvSpPr>
          <p:cNvPr id="140" name="TextBox 139">
            <a:extLst>
              <a:ext uri="{FF2B5EF4-FFF2-40B4-BE49-F238E27FC236}">
                <a16:creationId xmlns:a16="http://schemas.microsoft.com/office/drawing/2014/main" id="{1AA5FF24-5A2E-4D6D-81F0-38E61D2210A0}"/>
              </a:ext>
            </a:extLst>
          </p:cNvPr>
          <p:cNvSpPr txBox="1"/>
          <p:nvPr/>
        </p:nvSpPr>
        <p:spPr>
          <a:xfrm>
            <a:off x="7044800" y="3451965"/>
            <a:ext cx="1497463" cy="422405"/>
          </a:xfrm>
          <a:prstGeom prst="rect">
            <a:avLst/>
          </a:prstGeom>
          <a:solidFill>
            <a:schemeClr val="bg1"/>
          </a:solidFill>
        </p:spPr>
        <p:txBody>
          <a:bodyPr wrap="square" lIns="72000" tIns="72000" rIns="72000" bIns="72000" rtlCol="0" anchor="ctr" anchorCtr="0">
            <a:spAutoFit/>
          </a:bodyPr>
          <a:lstStyle/>
          <a:p>
            <a:r>
              <a:rPr lang="en-US" sz="600" b="1" dirty="0">
                <a:solidFill>
                  <a:srgbClr val="1D252D"/>
                </a:solidFill>
                <a:latin typeface="+mj-lt"/>
                <a:ea typeface="Century Gothic" charset="0"/>
                <a:cs typeface="Century Gothic" charset="0"/>
              </a:rPr>
              <a:t>Build/buy recommendation</a:t>
            </a:r>
            <a:br>
              <a:rPr lang="en-US" sz="600" b="1" dirty="0">
                <a:solidFill>
                  <a:srgbClr val="1D252D"/>
                </a:solidFill>
                <a:latin typeface="+mj-lt"/>
                <a:ea typeface="Century Gothic" charset="0"/>
                <a:cs typeface="Century Gothic" charset="0"/>
              </a:rPr>
            </a:br>
            <a:r>
              <a:rPr lang="en-US" sz="600" dirty="0">
                <a:solidFill>
                  <a:srgbClr val="1D252D"/>
                </a:solidFill>
                <a:latin typeface="+mj-lt"/>
                <a:ea typeface="Century Gothic" charset="0"/>
                <a:cs typeface="Century Gothic" charset="0"/>
              </a:rPr>
              <a:t>Assessment of build/buy options, </a:t>
            </a:r>
            <a:br>
              <a:rPr lang="en-US" sz="600" dirty="0">
                <a:solidFill>
                  <a:srgbClr val="1D252D"/>
                </a:solidFill>
                <a:latin typeface="+mj-lt"/>
                <a:ea typeface="Century Gothic" charset="0"/>
                <a:cs typeface="Century Gothic" charset="0"/>
              </a:rPr>
            </a:br>
            <a:r>
              <a:rPr lang="en-US" sz="600" dirty="0">
                <a:solidFill>
                  <a:srgbClr val="1D252D"/>
                </a:solidFill>
                <a:latin typeface="+mj-lt"/>
                <a:ea typeface="Century Gothic" charset="0"/>
                <a:cs typeface="Century Gothic" charset="0"/>
              </a:rPr>
              <a:t>and recommended path forward</a:t>
            </a:r>
          </a:p>
        </p:txBody>
      </p:sp>
      <p:grpSp>
        <p:nvGrpSpPr>
          <p:cNvPr id="26" name="Group 25">
            <a:extLst>
              <a:ext uri="{FF2B5EF4-FFF2-40B4-BE49-F238E27FC236}">
                <a16:creationId xmlns:a16="http://schemas.microsoft.com/office/drawing/2014/main" id="{5FC6005D-40EC-449E-B382-6D007CCE026B}"/>
              </a:ext>
            </a:extLst>
          </p:cNvPr>
          <p:cNvGrpSpPr/>
          <p:nvPr/>
        </p:nvGrpSpPr>
        <p:grpSpPr>
          <a:xfrm>
            <a:off x="6673589" y="3507949"/>
            <a:ext cx="328683" cy="328683"/>
            <a:chOff x="6599000" y="3507949"/>
            <a:chExt cx="328683" cy="328683"/>
          </a:xfrm>
        </p:grpSpPr>
        <p:sp>
          <p:nvSpPr>
            <p:cNvPr id="141" name="Oval 140">
              <a:extLst>
                <a:ext uri="{FF2B5EF4-FFF2-40B4-BE49-F238E27FC236}">
                  <a16:creationId xmlns:a16="http://schemas.microsoft.com/office/drawing/2014/main" id="{2A1D6900-945D-44EF-84E2-A8DE64A34558}"/>
                </a:ext>
              </a:extLst>
            </p:cNvPr>
            <p:cNvSpPr>
              <a:spLocks/>
            </p:cNvSpPr>
            <p:nvPr/>
          </p:nvSpPr>
          <p:spPr>
            <a:xfrm>
              <a:off x="6599000" y="3507949"/>
              <a:ext cx="328683" cy="328683"/>
            </a:xfrm>
            <a:prstGeom prst="ellipse">
              <a:avLst/>
            </a:prstGeom>
            <a:solidFill>
              <a:schemeClr val="bg1"/>
            </a:solidFill>
            <a:ln w="6350" cap="flat" cmpd="sng" algn="ctr">
              <a:solidFill>
                <a:srgbClr val="13234D"/>
              </a:solidFill>
              <a:prstDash val="solid"/>
              <a:round/>
              <a:headEnd type="none" w="med" len="med"/>
              <a:tailEnd type="none" w="med" len="med"/>
            </a:ln>
          </p:spPr>
          <p:txBody>
            <a:bodyPr lIns="45712" tIns="22850" rIns="45712" bIns="22850" anchor="ctr" anchorCtr="0">
              <a:noAutofit/>
            </a:bodyPr>
            <a:lstStyle/>
            <a:p>
              <a:pPr algn="ctr"/>
              <a:endParaRPr lang="en-US" sz="1800" dirty="0">
                <a:latin typeface="+mj-lt"/>
                <a:ea typeface="Calibri"/>
                <a:cs typeface="Calibri"/>
              </a:endParaRPr>
            </a:p>
          </p:txBody>
        </p:sp>
        <p:grpSp>
          <p:nvGrpSpPr>
            <p:cNvPr id="147" name="bcgBugs_ShoppingCart">
              <a:extLst>
                <a:ext uri="{FF2B5EF4-FFF2-40B4-BE49-F238E27FC236}">
                  <a16:creationId xmlns:a16="http://schemas.microsoft.com/office/drawing/2014/main" id="{E943191D-E828-46B3-8A89-334E54659F92}"/>
                </a:ext>
              </a:extLst>
            </p:cNvPr>
            <p:cNvGrpSpPr>
              <a:grpSpLocks noChangeAspect="1"/>
            </p:cNvGrpSpPr>
            <p:nvPr/>
          </p:nvGrpSpPr>
          <p:grpSpPr bwMode="auto">
            <a:xfrm>
              <a:off x="6677701" y="3586565"/>
              <a:ext cx="171282" cy="171450"/>
              <a:chOff x="2818" y="1137"/>
              <a:chExt cx="2044" cy="2046"/>
            </a:xfrm>
          </p:grpSpPr>
          <p:sp>
            <p:nvSpPr>
              <p:cNvPr id="148" name="AutoShape 3">
                <a:extLst>
                  <a:ext uri="{FF2B5EF4-FFF2-40B4-BE49-F238E27FC236}">
                    <a16:creationId xmlns:a16="http://schemas.microsoft.com/office/drawing/2014/main" id="{FCB81AF3-0A52-4507-9446-8FCD2EB4B87D}"/>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4290" tIns="17145" rIns="34290" bIns="17145" numCol="1" anchor="t" anchorCtr="0" compatLnSpc="1">
                <a:prstTxWarp prst="textNoShape">
                  <a:avLst/>
                </a:prstTxWarp>
              </a:bodyPr>
              <a:lstStyle/>
              <a:p>
                <a:endParaRPr lang="en-US" sz="1013" dirty="0"/>
              </a:p>
            </p:txBody>
          </p:sp>
          <p:sp>
            <p:nvSpPr>
              <p:cNvPr id="149" name="Freeform 4">
                <a:extLst>
                  <a:ext uri="{FF2B5EF4-FFF2-40B4-BE49-F238E27FC236}">
                    <a16:creationId xmlns:a16="http://schemas.microsoft.com/office/drawing/2014/main" id="{E138CD59-5D70-40F3-8AAF-54EB3FEBA42C}"/>
                  </a:ext>
                </a:extLst>
              </p:cNvPr>
              <p:cNvSpPr>
                <a:spLocks noEditPoints="1"/>
              </p:cNvSpPr>
              <p:nvPr/>
            </p:nvSpPr>
            <p:spPr bwMode="auto">
              <a:xfrm>
                <a:off x="2945" y="1385"/>
                <a:ext cx="1780" cy="1544"/>
              </a:xfrm>
              <a:custGeom>
                <a:avLst/>
                <a:gdLst>
                  <a:gd name="T0" fmla="*/ 199 w 870"/>
                  <a:gd name="T1" fmla="*/ 98 h 754"/>
                  <a:gd name="T2" fmla="*/ 210 w 870"/>
                  <a:gd name="T3" fmla="*/ 142 h 754"/>
                  <a:gd name="T4" fmla="*/ 360 w 870"/>
                  <a:gd name="T5" fmla="*/ 189 h 754"/>
                  <a:gd name="T6" fmla="*/ 217 w 870"/>
                  <a:gd name="T7" fmla="*/ 199 h 754"/>
                  <a:gd name="T8" fmla="*/ 356 w 870"/>
                  <a:gd name="T9" fmla="*/ 254 h 754"/>
                  <a:gd name="T10" fmla="*/ 356 w 870"/>
                  <a:gd name="T11" fmla="*/ 306 h 754"/>
                  <a:gd name="T12" fmla="*/ 246 w 870"/>
                  <a:gd name="T13" fmla="*/ 362 h 754"/>
                  <a:gd name="T14" fmla="*/ 360 w 870"/>
                  <a:gd name="T15" fmla="*/ 371 h 754"/>
                  <a:gd name="T16" fmla="*/ 261 w 870"/>
                  <a:gd name="T17" fmla="*/ 418 h 754"/>
                  <a:gd name="T18" fmla="*/ 263 w 870"/>
                  <a:gd name="T19" fmla="*/ 465 h 754"/>
                  <a:gd name="T20" fmla="*/ 814 w 870"/>
                  <a:gd name="T21" fmla="*/ 465 h 754"/>
                  <a:gd name="T22" fmla="*/ 721 w 870"/>
                  <a:gd name="T23" fmla="*/ 418 h 754"/>
                  <a:gd name="T24" fmla="*/ 721 w 870"/>
                  <a:gd name="T25" fmla="*/ 366 h 754"/>
                  <a:gd name="T26" fmla="*/ 838 w 870"/>
                  <a:gd name="T27" fmla="*/ 311 h 754"/>
                  <a:gd name="T28" fmla="*/ 716 w 870"/>
                  <a:gd name="T29" fmla="*/ 301 h 754"/>
                  <a:gd name="T30" fmla="*/ 843 w 870"/>
                  <a:gd name="T31" fmla="*/ 254 h 754"/>
                  <a:gd name="T32" fmla="*/ 850 w 870"/>
                  <a:gd name="T33" fmla="*/ 194 h 754"/>
                  <a:gd name="T34" fmla="*/ 716 w 870"/>
                  <a:gd name="T35" fmla="*/ 147 h 754"/>
                  <a:gd name="T36" fmla="*/ 864 w 870"/>
                  <a:gd name="T37" fmla="*/ 138 h 754"/>
                  <a:gd name="T38" fmla="*/ 856 w 870"/>
                  <a:gd name="T39" fmla="*/ 84 h 754"/>
                  <a:gd name="T40" fmla="*/ 405 w 870"/>
                  <a:gd name="T41" fmla="*/ 418 h 754"/>
                  <a:gd name="T42" fmla="*/ 405 w 870"/>
                  <a:gd name="T43" fmla="*/ 366 h 754"/>
                  <a:gd name="T44" fmla="*/ 518 w 870"/>
                  <a:gd name="T45" fmla="*/ 413 h 754"/>
                  <a:gd name="T46" fmla="*/ 405 w 870"/>
                  <a:gd name="T47" fmla="*/ 306 h 754"/>
                  <a:gd name="T48" fmla="*/ 405 w 870"/>
                  <a:gd name="T49" fmla="*/ 254 h 754"/>
                  <a:gd name="T50" fmla="*/ 518 w 870"/>
                  <a:gd name="T51" fmla="*/ 301 h 754"/>
                  <a:gd name="T52" fmla="*/ 405 w 870"/>
                  <a:gd name="T53" fmla="*/ 194 h 754"/>
                  <a:gd name="T54" fmla="*/ 405 w 870"/>
                  <a:gd name="T55" fmla="*/ 142 h 754"/>
                  <a:gd name="T56" fmla="*/ 518 w 870"/>
                  <a:gd name="T57" fmla="*/ 189 h 754"/>
                  <a:gd name="T58" fmla="*/ 563 w 870"/>
                  <a:gd name="T59" fmla="*/ 418 h 754"/>
                  <a:gd name="T60" fmla="*/ 563 w 870"/>
                  <a:gd name="T61" fmla="*/ 366 h 754"/>
                  <a:gd name="T62" fmla="*/ 676 w 870"/>
                  <a:gd name="T63" fmla="*/ 413 h 754"/>
                  <a:gd name="T64" fmla="*/ 563 w 870"/>
                  <a:gd name="T65" fmla="*/ 306 h 754"/>
                  <a:gd name="T66" fmla="*/ 563 w 870"/>
                  <a:gd name="T67" fmla="*/ 254 h 754"/>
                  <a:gd name="T68" fmla="*/ 676 w 870"/>
                  <a:gd name="T69" fmla="*/ 301 h 754"/>
                  <a:gd name="T70" fmla="*/ 563 w 870"/>
                  <a:gd name="T71" fmla="*/ 194 h 754"/>
                  <a:gd name="T72" fmla="*/ 563 w 870"/>
                  <a:gd name="T73" fmla="*/ 142 h 754"/>
                  <a:gd name="T74" fmla="*/ 676 w 870"/>
                  <a:gd name="T75" fmla="*/ 189 h 754"/>
                  <a:gd name="T76" fmla="*/ 224 w 870"/>
                  <a:gd name="T77" fmla="*/ 558 h 754"/>
                  <a:gd name="T78" fmla="*/ 22 w 870"/>
                  <a:gd name="T79" fmla="*/ 44 h 754"/>
                  <a:gd name="T80" fmla="*/ 135 w 870"/>
                  <a:gd name="T81" fmla="*/ 0 h 754"/>
                  <a:gd name="T82" fmla="*/ 737 w 870"/>
                  <a:gd name="T83" fmla="*/ 514 h 754"/>
                  <a:gd name="T84" fmla="*/ 677 w 870"/>
                  <a:gd name="T85" fmla="*/ 754 h 754"/>
                  <a:gd name="T86" fmla="*/ 754 w 870"/>
                  <a:gd name="T87" fmla="*/ 677 h 754"/>
                  <a:gd name="T88" fmla="*/ 205 w 870"/>
                  <a:gd name="T89" fmla="*/ 677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0" h="754">
                    <a:moveTo>
                      <a:pt x="856" y="84"/>
                    </a:moveTo>
                    <a:cubicBezTo>
                      <a:pt x="213" y="84"/>
                      <a:pt x="213" y="84"/>
                      <a:pt x="213" y="84"/>
                    </a:cubicBezTo>
                    <a:cubicBezTo>
                      <a:pt x="205" y="84"/>
                      <a:pt x="199" y="91"/>
                      <a:pt x="199" y="98"/>
                    </a:cubicBezTo>
                    <a:cubicBezTo>
                      <a:pt x="199" y="99"/>
                      <a:pt x="199" y="99"/>
                      <a:pt x="199" y="100"/>
                    </a:cubicBezTo>
                    <a:cubicBezTo>
                      <a:pt x="205" y="138"/>
                      <a:pt x="205" y="138"/>
                      <a:pt x="205" y="138"/>
                    </a:cubicBezTo>
                    <a:cubicBezTo>
                      <a:pt x="206" y="140"/>
                      <a:pt x="208" y="142"/>
                      <a:pt x="210" y="142"/>
                    </a:cubicBezTo>
                    <a:cubicBezTo>
                      <a:pt x="356" y="142"/>
                      <a:pt x="356" y="142"/>
                      <a:pt x="356" y="142"/>
                    </a:cubicBezTo>
                    <a:cubicBezTo>
                      <a:pt x="358" y="142"/>
                      <a:pt x="360" y="144"/>
                      <a:pt x="360" y="147"/>
                    </a:cubicBezTo>
                    <a:cubicBezTo>
                      <a:pt x="360" y="189"/>
                      <a:pt x="360" y="189"/>
                      <a:pt x="360" y="189"/>
                    </a:cubicBezTo>
                    <a:cubicBezTo>
                      <a:pt x="360" y="191"/>
                      <a:pt x="358" y="194"/>
                      <a:pt x="356" y="194"/>
                    </a:cubicBezTo>
                    <a:cubicBezTo>
                      <a:pt x="221" y="194"/>
                      <a:pt x="221" y="194"/>
                      <a:pt x="221" y="194"/>
                    </a:cubicBezTo>
                    <a:cubicBezTo>
                      <a:pt x="218" y="194"/>
                      <a:pt x="216" y="196"/>
                      <a:pt x="217" y="199"/>
                    </a:cubicBezTo>
                    <a:cubicBezTo>
                      <a:pt x="226" y="250"/>
                      <a:pt x="226" y="250"/>
                      <a:pt x="226" y="250"/>
                    </a:cubicBezTo>
                    <a:cubicBezTo>
                      <a:pt x="226" y="252"/>
                      <a:pt x="228" y="254"/>
                      <a:pt x="231" y="254"/>
                    </a:cubicBezTo>
                    <a:cubicBezTo>
                      <a:pt x="356" y="254"/>
                      <a:pt x="356" y="254"/>
                      <a:pt x="356" y="254"/>
                    </a:cubicBezTo>
                    <a:cubicBezTo>
                      <a:pt x="358" y="254"/>
                      <a:pt x="360" y="256"/>
                      <a:pt x="360" y="259"/>
                    </a:cubicBezTo>
                    <a:cubicBezTo>
                      <a:pt x="360" y="301"/>
                      <a:pt x="360" y="301"/>
                      <a:pt x="360" y="301"/>
                    </a:cubicBezTo>
                    <a:cubicBezTo>
                      <a:pt x="360" y="304"/>
                      <a:pt x="358" y="306"/>
                      <a:pt x="356" y="306"/>
                    </a:cubicBezTo>
                    <a:cubicBezTo>
                      <a:pt x="241" y="306"/>
                      <a:pt x="241" y="306"/>
                      <a:pt x="241" y="306"/>
                    </a:cubicBezTo>
                    <a:cubicBezTo>
                      <a:pt x="239" y="306"/>
                      <a:pt x="236" y="309"/>
                      <a:pt x="237" y="311"/>
                    </a:cubicBezTo>
                    <a:cubicBezTo>
                      <a:pt x="246" y="362"/>
                      <a:pt x="246" y="362"/>
                      <a:pt x="246" y="362"/>
                    </a:cubicBezTo>
                    <a:cubicBezTo>
                      <a:pt x="246" y="364"/>
                      <a:pt x="248" y="366"/>
                      <a:pt x="251" y="366"/>
                    </a:cubicBezTo>
                    <a:cubicBezTo>
                      <a:pt x="356" y="366"/>
                      <a:pt x="356" y="366"/>
                      <a:pt x="356" y="366"/>
                    </a:cubicBezTo>
                    <a:cubicBezTo>
                      <a:pt x="358" y="366"/>
                      <a:pt x="360" y="368"/>
                      <a:pt x="360" y="371"/>
                    </a:cubicBezTo>
                    <a:cubicBezTo>
                      <a:pt x="360" y="413"/>
                      <a:pt x="360" y="413"/>
                      <a:pt x="360" y="413"/>
                    </a:cubicBezTo>
                    <a:cubicBezTo>
                      <a:pt x="360" y="416"/>
                      <a:pt x="358" y="418"/>
                      <a:pt x="356" y="418"/>
                    </a:cubicBezTo>
                    <a:cubicBezTo>
                      <a:pt x="261" y="418"/>
                      <a:pt x="261" y="418"/>
                      <a:pt x="261" y="418"/>
                    </a:cubicBezTo>
                    <a:cubicBezTo>
                      <a:pt x="257" y="418"/>
                      <a:pt x="255" y="421"/>
                      <a:pt x="256" y="424"/>
                    </a:cubicBezTo>
                    <a:cubicBezTo>
                      <a:pt x="263" y="464"/>
                      <a:pt x="263" y="464"/>
                      <a:pt x="263" y="464"/>
                    </a:cubicBezTo>
                    <a:cubicBezTo>
                      <a:pt x="263" y="465"/>
                      <a:pt x="263" y="465"/>
                      <a:pt x="263" y="465"/>
                    </a:cubicBezTo>
                    <a:cubicBezTo>
                      <a:pt x="263" y="473"/>
                      <a:pt x="270" y="479"/>
                      <a:pt x="277" y="479"/>
                    </a:cubicBezTo>
                    <a:cubicBezTo>
                      <a:pt x="800" y="479"/>
                      <a:pt x="800" y="479"/>
                      <a:pt x="800" y="479"/>
                    </a:cubicBezTo>
                    <a:cubicBezTo>
                      <a:pt x="808" y="479"/>
                      <a:pt x="814" y="473"/>
                      <a:pt x="814" y="465"/>
                    </a:cubicBezTo>
                    <a:cubicBezTo>
                      <a:pt x="821" y="424"/>
                      <a:pt x="821" y="424"/>
                      <a:pt x="821" y="424"/>
                    </a:cubicBezTo>
                    <a:cubicBezTo>
                      <a:pt x="821" y="421"/>
                      <a:pt x="819" y="418"/>
                      <a:pt x="816" y="418"/>
                    </a:cubicBezTo>
                    <a:cubicBezTo>
                      <a:pt x="721" y="418"/>
                      <a:pt x="721" y="418"/>
                      <a:pt x="721" y="418"/>
                    </a:cubicBezTo>
                    <a:cubicBezTo>
                      <a:pt x="718" y="418"/>
                      <a:pt x="716" y="416"/>
                      <a:pt x="716" y="413"/>
                    </a:cubicBezTo>
                    <a:cubicBezTo>
                      <a:pt x="716" y="371"/>
                      <a:pt x="716" y="371"/>
                      <a:pt x="716" y="371"/>
                    </a:cubicBezTo>
                    <a:cubicBezTo>
                      <a:pt x="716" y="368"/>
                      <a:pt x="718" y="366"/>
                      <a:pt x="721" y="366"/>
                    </a:cubicBezTo>
                    <a:cubicBezTo>
                      <a:pt x="826" y="366"/>
                      <a:pt x="826" y="366"/>
                      <a:pt x="826" y="366"/>
                    </a:cubicBezTo>
                    <a:cubicBezTo>
                      <a:pt x="828" y="366"/>
                      <a:pt x="830" y="364"/>
                      <a:pt x="831" y="362"/>
                    </a:cubicBezTo>
                    <a:cubicBezTo>
                      <a:pt x="838" y="311"/>
                      <a:pt x="838" y="311"/>
                      <a:pt x="838" y="311"/>
                    </a:cubicBezTo>
                    <a:cubicBezTo>
                      <a:pt x="839" y="309"/>
                      <a:pt x="836" y="306"/>
                      <a:pt x="834" y="306"/>
                    </a:cubicBezTo>
                    <a:cubicBezTo>
                      <a:pt x="721" y="306"/>
                      <a:pt x="721" y="306"/>
                      <a:pt x="721" y="306"/>
                    </a:cubicBezTo>
                    <a:cubicBezTo>
                      <a:pt x="718" y="306"/>
                      <a:pt x="716" y="304"/>
                      <a:pt x="716" y="301"/>
                    </a:cubicBezTo>
                    <a:cubicBezTo>
                      <a:pt x="716" y="259"/>
                      <a:pt x="716" y="259"/>
                      <a:pt x="716" y="259"/>
                    </a:cubicBezTo>
                    <a:cubicBezTo>
                      <a:pt x="716" y="256"/>
                      <a:pt x="718" y="254"/>
                      <a:pt x="721" y="254"/>
                    </a:cubicBezTo>
                    <a:cubicBezTo>
                      <a:pt x="843" y="254"/>
                      <a:pt x="843" y="254"/>
                      <a:pt x="843" y="254"/>
                    </a:cubicBezTo>
                    <a:cubicBezTo>
                      <a:pt x="845" y="254"/>
                      <a:pt x="847" y="252"/>
                      <a:pt x="848" y="250"/>
                    </a:cubicBezTo>
                    <a:cubicBezTo>
                      <a:pt x="855" y="199"/>
                      <a:pt x="855" y="199"/>
                      <a:pt x="855" y="199"/>
                    </a:cubicBezTo>
                    <a:cubicBezTo>
                      <a:pt x="856" y="196"/>
                      <a:pt x="853" y="194"/>
                      <a:pt x="850" y="194"/>
                    </a:cubicBezTo>
                    <a:cubicBezTo>
                      <a:pt x="721" y="194"/>
                      <a:pt x="721" y="194"/>
                      <a:pt x="721" y="194"/>
                    </a:cubicBezTo>
                    <a:cubicBezTo>
                      <a:pt x="718" y="194"/>
                      <a:pt x="716" y="191"/>
                      <a:pt x="716" y="189"/>
                    </a:cubicBezTo>
                    <a:cubicBezTo>
                      <a:pt x="716" y="147"/>
                      <a:pt x="716" y="147"/>
                      <a:pt x="716" y="147"/>
                    </a:cubicBezTo>
                    <a:cubicBezTo>
                      <a:pt x="716" y="144"/>
                      <a:pt x="718" y="142"/>
                      <a:pt x="721" y="142"/>
                    </a:cubicBezTo>
                    <a:cubicBezTo>
                      <a:pt x="860" y="142"/>
                      <a:pt x="860" y="142"/>
                      <a:pt x="860" y="142"/>
                    </a:cubicBezTo>
                    <a:cubicBezTo>
                      <a:pt x="862" y="142"/>
                      <a:pt x="864" y="140"/>
                      <a:pt x="864" y="138"/>
                    </a:cubicBezTo>
                    <a:cubicBezTo>
                      <a:pt x="870" y="99"/>
                      <a:pt x="870" y="99"/>
                      <a:pt x="870" y="99"/>
                    </a:cubicBezTo>
                    <a:cubicBezTo>
                      <a:pt x="870" y="99"/>
                      <a:pt x="870" y="99"/>
                      <a:pt x="870" y="98"/>
                    </a:cubicBezTo>
                    <a:cubicBezTo>
                      <a:pt x="870" y="91"/>
                      <a:pt x="863" y="84"/>
                      <a:pt x="856" y="84"/>
                    </a:cubicBezTo>
                    <a:close/>
                    <a:moveTo>
                      <a:pt x="518" y="413"/>
                    </a:moveTo>
                    <a:cubicBezTo>
                      <a:pt x="518" y="416"/>
                      <a:pt x="516" y="418"/>
                      <a:pt x="513" y="418"/>
                    </a:cubicBezTo>
                    <a:cubicBezTo>
                      <a:pt x="405" y="418"/>
                      <a:pt x="405" y="418"/>
                      <a:pt x="405" y="418"/>
                    </a:cubicBezTo>
                    <a:cubicBezTo>
                      <a:pt x="403" y="418"/>
                      <a:pt x="400" y="416"/>
                      <a:pt x="400" y="413"/>
                    </a:cubicBezTo>
                    <a:cubicBezTo>
                      <a:pt x="400" y="371"/>
                      <a:pt x="400" y="371"/>
                      <a:pt x="400" y="371"/>
                    </a:cubicBezTo>
                    <a:cubicBezTo>
                      <a:pt x="400" y="368"/>
                      <a:pt x="403" y="366"/>
                      <a:pt x="405" y="366"/>
                    </a:cubicBezTo>
                    <a:cubicBezTo>
                      <a:pt x="513" y="366"/>
                      <a:pt x="513" y="366"/>
                      <a:pt x="513" y="366"/>
                    </a:cubicBezTo>
                    <a:cubicBezTo>
                      <a:pt x="516" y="366"/>
                      <a:pt x="518" y="368"/>
                      <a:pt x="518" y="371"/>
                    </a:cubicBezTo>
                    <a:cubicBezTo>
                      <a:pt x="518" y="413"/>
                      <a:pt x="518" y="413"/>
                      <a:pt x="518" y="413"/>
                    </a:cubicBezTo>
                    <a:close/>
                    <a:moveTo>
                      <a:pt x="518" y="301"/>
                    </a:moveTo>
                    <a:cubicBezTo>
                      <a:pt x="518" y="304"/>
                      <a:pt x="516" y="306"/>
                      <a:pt x="513" y="306"/>
                    </a:cubicBezTo>
                    <a:cubicBezTo>
                      <a:pt x="405" y="306"/>
                      <a:pt x="405" y="306"/>
                      <a:pt x="405" y="306"/>
                    </a:cubicBezTo>
                    <a:cubicBezTo>
                      <a:pt x="403" y="306"/>
                      <a:pt x="400" y="304"/>
                      <a:pt x="400" y="301"/>
                    </a:cubicBezTo>
                    <a:cubicBezTo>
                      <a:pt x="400" y="259"/>
                      <a:pt x="400" y="259"/>
                      <a:pt x="400" y="259"/>
                    </a:cubicBezTo>
                    <a:cubicBezTo>
                      <a:pt x="400" y="256"/>
                      <a:pt x="403" y="254"/>
                      <a:pt x="405" y="254"/>
                    </a:cubicBezTo>
                    <a:cubicBezTo>
                      <a:pt x="513" y="254"/>
                      <a:pt x="513" y="254"/>
                      <a:pt x="513" y="254"/>
                    </a:cubicBezTo>
                    <a:cubicBezTo>
                      <a:pt x="516" y="254"/>
                      <a:pt x="518" y="256"/>
                      <a:pt x="518" y="259"/>
                    </a:cubicBezTo>
                    <a:cubicBezTo>
                      <a:pt x="518" y="301"/>
                      <a:pt x="518" y="301"/>
                      <a:pt x="518" y="301"/>
                    </a:cubicBezTo>
                    <a:close/>
                    <a:moveTo>
                      <a:pt x="518" y="189"/>
                    </a:moveTo>
                    <a:cubicBezTo>
                      <a:pt x="518" y="191"/>
                      <a:pt x="516" y="194"/>
                      <a:pt x="513" y="194"/>
                    </a:cubicBezTo>
                    <a:cubicBezTo>
                      <a:pt x="405" y="194"/>
                      <a:pt x="405" y="194"/>
                      <a:pt x="405" y="194"/>
                    </a:cubicBezTo>
                    <a:cubicBezTo>
                      <a:pt x="403" y="194"/>
                      <a:pt x="400" y="191"/>
                      <a:pt x="400" y="189"/>
                    </a:cubicBezTo>
                    <a:cubicBezTo>
                      <a:pt x="400" y="147"/>
                      <a:pt x="400" y="147"/>
                      <a:pt x="400" y="147"/>
                    </a:cubicBezTo>
                    <a:cubicBezTo>
                      <a:pt x="400" y="144"/>
                      <a:pt x="403" y="142"/>
                      <a:pt x="405" y="142"/>
                    </a:cubicBezTo>
                    <a:cubicBezTo>
                      <a:pt x="513" y="142"/>
                      <a:pt x="513" y="142"/>
                      <a:pt x="513" y="142"/>
                    </a:cubicBezTo>
                    <a:cubicBezTo>
                      <a:pt x="516" y="142"/>
                      <a:pt x="518" y="144"/>
                      <a:pt x="518" y="147"/>
                    </a:cubicBezTo>
                    <a:cubicBezTo>
                      <a:pt x="518" y="189"/>
                      <a:pt x="518" y="189"/>
                      <a:pt x="518" y="189"/>
                    </a:cubicBezTo>
                    <a:close/>
                    <a:moveTo>
                      <a:pt x="676" y="413"/>
                    </a:moveTo>
                    <a:cubicBezTo>
                      <a:pt x="676" y="416"/>
                      <a:pt x="674" y="418"/>
                      <a:pt x="671" y="418"/>
                    </a:cubicBezTo>
                    <a:cubicBezTo>
                      <a:pt x="563" y="418"/>
                      <a:pt x="563" y="418"/>
                      <a:pt x="563" y="418"/>
                    </a:cubicBezTo>
                    <a:cubicBezTo>
                      <a:pt x="561" y="418"/>
                      <a:pt x="558" y="416"/>
                      <a:pt x="558" y="413"/>
                    </a:cubicBezTo>
                    <a:cubicBezTo>
                      <a:pt x="558" y="371"/>
                      <a:pt x="558" y="371"/>
                      <a:pt x="558" y="371"/>
                    </a:cubicBezTo>
                    <a:cubicBezTo>
                      <a:pt x="558" y="368"/>
                      <a:pt x="561" y="366"/>
                      <a:pt x="563" y="366"/>
                    </a:cubicBezTo>
                    <a:cubicBezTo>
                      <a:pt x="671" y="366"/>
                      <a:pt x="671" y="366"/>
                      <a:pt x="671" y="366"/>
                    </a:cubicBezTo>
                    <a:cubicBezTo>
                      <a:pt x="674" y="366"/>
                      <a:pt x="676" y="368"/>
                      <a:pt x="676" y="371"/>
                    </a:cubicBezTo>
                    <a:cubicBezTo>
                      <a:pt x="676" y="413"/>
                      <a:pt x="676" y="413"/>
                      <a:pt x="676" y="413"/>
                    </a:cubicBezTo>
                    <a:close/>
                    <a:moveTo>
                      <a:pt x="676" y="301"/>
                    </a:moveTo>
                    <a:cubicBezTo>
                      <a:pt x="676" y="304"/>
                      <a:pt x="674" y="306"/>
                      <a:pt x="671" y="306"/>
                    </a:cubicBezTo>
                    <a:cubicBezTo>
                      <a:pt x="563" y="306"/>
                      <a:pt x="563" y="306"/>
                      <a:pt x="563" y="306"/>
                    </a:cubicBezTo>
                    <a:cubicBezTo>
                      <a:pt x="561" y="306"/>
                      <a:pt x="558" y="304"/>
                      <a:pt x="558" y="301"/>
                    </a:cubicBezTo>
                    <a:cubicBezTo>
                      <a:pt x="558" y="259"/>
                      <a:pt x="558" y="259"/>
                      <a:pt x="558" y="259"/>
                    </a:cubicBezTo>
                    <a:cubicBezTo>
                      <a:pt x="558" y="256"/>
                      <a:pt x="561" y="254"/>
                      <a:pt x="563" y="254"/>
                    </a:cubicBezTo>
                    <a:cubicBezTo>
                      <a:pt x="671" y="254"/>
                      <a:pt x="671" y="254"/>
                      <a:pt x="671" y="254"/>
                    </a:cubicBezTo>
                    <a:cubicBezTo>
                      <a:pt x="674" y="254"/>
                      <a:pt x="676" y="256"/>
                      <a:pt x="676" y="259"/>
                    </a:cubicBezTo>
                    <a:cubicBezTo>
                      <a:pt x="676" y="301"/>
                      <a:pt x="676" y="301"/>
                      <a:pt x="676" y="301"/>
                    </a:cubicBezTo>
                    <a:close/>
                    <a:moveTo>
                      <a:pt x="676" y="189"/>
                    </a:moveTo>
                    <a:cubicBezTo>
                      <a:pt x="676" y="191"/>
                      <a:pt x="674" y="194"/>
                      <a:pt x="671" y="194"/>
                    </a:cubicBezTo>
                    <a:cubicBezTo>
                      <a:pt x="563" y="194"/>
                      <a:pt x="563" y="194"/>
                      <a:pt x="563" y="194"/>
                    </a:cubicBezTo>
                    <a:cubicBezTo>
                      <a:pt x="561" y="194"/>
                      <a:pt x="558" y="191"/>
                      <a:pt x="558" y="189"/>
                    </a:cubicBezTo>
                    <a:cubicBezTo>
                      <a:pt x="558" y="147"/>
                      <a:pt x="558" y="147"/>
                      <a:pt x="558" y="147"/>
                    </a:cubicBezTo>
                    <a:cubicBezTo>
                      <a:pt x="558" y="144"/>
                      <a:pt x="561" y="142"/>
                      <a:pt x="563" y="142"/>
                    </a:cubicBezTo>
                    <a:cubicBezTo>
                      <a:pt x="671" y="142"/>
                      <a:pt x="671" y="142"/>
                      <a:pt x="671" y="142"/>
                    </a:cubicBezTo>
                    <a:cubicBezTo>
                      <a:pt x="674" y="142"/>
                      <a:pt x="676" y="144"/>
                      <a:pt x="676" y="147"/>
                    </a:cubicBezTo>
                    <a:cubicBezTo>
                      <a:pt x="676" y="189"/>
                      <a:pt x="676" y="189"/>
                      <a:pt x="676" y="189"/>
                    </a:cubicBezTo>
                    <a:close/>
                    <a:moveTo>
                      <a:pt x="759" y="536"/>
                    </a:moveTo>
                    <a:cubicBezTo>
                      <a:pt x="759" y="548"/>
                      <a:pt x="749" y="558"/>
                      <a:pt x="737" y="558"/>
                    </a:cubicBezTo>
                    <a:cubicBezTo>
                      <a:pt x="224" y="558"/>
                      <a:pt x="224" y="558"/>
                      <a:pt x="224" y="558"/>
                    </a:cubicBezTo>
                    <a:cubicBezTo>
                      <a:pt x="214" y="558"/>
                      <a:pt x="204" y="550"/>
                      <a:pt x="203" y="540"/>
                    </a:cubicBezTo>
                    <a:cubicBezTo>
                      <a:pt x="117" y="44"/>
                      <a:pt x="117" y="44"/>
                      <a:pt x="117" y="44"/>
                    </a:cubicBezTo>
                    <a:cubicBezTo>
                      <a:pt x="22" y="44"/>
                      <a:pt x="22" y="44"/>
                      <a:pt x="22" y="44"/>
                    </a:cubicBezTo>
                    <a:cubicBezTo>
                      <a:pt x="10" y="44"/>
                      <a:pt x="0" y="35"/>
                      <a:pt x="0" y="22"/>
                    </a:cubicBezTo>
                    <a:cubicBezTo>
                      <a:pt x="0" y="10"/>
                      <a:pt x="10" y="0"/>
                      <a:pt x="22" y="0"/>
                    </a:cubicBezTo>
                    <a:cubicBezTo>
                      <a:pt x="135" y="0"/>
                      <a:pt x="135" y="0"/>
                      <a:pt x="135" y="0"/>
                    </a:cubicBezTo>
                    <a:cubicBezTo>
                      <a:pt x="146" y="0"/>
                      <a:pt x="155" y="8"/>
                      <a:pt x="157" y="19"/>
                    </a:cubicBezTo>
                    <a:cubicBezTo>
                      <a:pt x="243" y="514"/>
                      <a:pt x="243" y="514"/>
                      <a:pt x="243" y="514"/>
                    </a:cubicBezTo>
                    <a:cubicBezTo>
                      <a:pt x="737" y="514"/>
                      <a:pt x="737" y="514"/>
                      <a:pt x="737" y="514"/>
                    </a:cubicBezTo>
                    <a:cubicBezTo>
                      <a:pt x="749" y="514"/>
                      <a:pt x="759" y="524"/>
                      <a:pt x="759" y="536"/>
                    </a:cubicBezTo>
                    <a:close/>
                    <a:moveTo>
                      <a:pt x="754" y="677"/>
                    </a:moveTo>
                    <a:cubicBezTo>
                      <a:pt x="754" y="720"/>
                      <a:pt x="720" y="754"/>
                      <a:pt x="677" y="754"/>
                    </a:cubicBezTo>
                    <a:cubicBezTo>
                      <a:pt x="635" y="754"/>
                      <a:pt x="600" y="720"/>
                      <a:pt x="600" y="677"/>
                    </a:cubicBezTo>
                    <a:cubicBezTo>
                      <a:pt x="600" y="635"/>
                      <a:pt x="635" y="600"/>
                      <a:pt x="677" y="600"/>
                    </a:cubicBezTo>
                    <a:cubicBezTo>
                      <a:pt x="720" y="600"/>
                      <a:pt x="754" y="635"/>
                      <a:pt x="754" y="677"/>
                    </a:cubicBezTo>
                    <a:close/>
                    <a:moveTo>
                      <a:pt x="358" y="677"/>
                    </a:moveTo>
                    <a:cubicBezTo>
                      <a:pt x="358" y="720"/>
                      <a:pt x="324" y="754"/>
                      <a:pt x="281" y="754"/>
                    </a:cubicBezTo>
                    <a:cubicBezTo>
                      <a:pt x="239" y="754"/>
                      <a:pt x="205" y="720"/>
                      <a:pt x="205" y="677"/>
                    </a:cubicBezTo>
                    <a:cubicBezTo>
                      <a:pt x="205" y="635"/>
                      <a:pt x="239" y="600"/>
                      <a:pt x="281" y="600"/>
                    </a:cubicBezTo>
                    <a:cubicBezTo>
                      <a:pt x="324" y="600"/>
                      <a:pt x="358" y="635"/>
                      <a:pt x="358" y="677"/>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90" tIns="17145" rIns="34290" bIns="17145" numCol="1" anchor="t" anchorCtr="0" compatLnSpc="1">
                <a:prstTxWarp prst="textNoShape">
                  <a:avLst/>
                </a:prstTxWarp>
              </a:bodyPr>
              <a:lstStyle/>
              <a:p>
                <a:endParaRPr lang="en-US" sz="1013" dirty="0"/>
              </a:p>
            </p:txBody>
          </p:sp>
        </p:grpSp>
      </p:grpSp>
    </p:spTree>
    <p:extLst>
      <p:ext uri="{BB962C8B-B14F-4D97-AF65-F5344CB8AC3E}">
        <p14:creationId xmlns:p14="http://schemas.microsoft.com/office/powerpoint/2010/main" val="1062070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D05BB1F-0D99-42C7-B956-BFA9C04D9322}"/>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492" name="think-cell Slide" r:id="rId8" imgW="473" imgH="473" progId="TCLayout.ActiveDocument.1">
                  <p:embed/>
                </p:oleObj>
              </mc:Choice>
              <mc:Fallback>
                <p:oleObj name="think-cell Slide" r:id="rId8" imgW="473" imgH="473" progId="TCLayout.ActiveDocument.1">
                  <p:embed/>
                  <p:pic>
                    <p:nvPicPr>
                      <p:cNvPr id="4" name="Object 3" hidden="1">
                        <a:extLst>
                          <a:ext uri="{FF2B5EF4-FFF2-40B4-BE49-F238E27FC236}">
                            <a16:creationId xmlns:a16="http://schemas.microsoft.com/office/drawing/2014/main" id="{CD05BB1F-0D99-42C7-B956-BFA9C04D9322}"/>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74E2CC1-9292-4613-AEE8-E7E47F692D87}"/>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C5273693-C8B5-4729-819D-0174FDD2BB9B}"/>
              </a:ext>
            </a:extLst>
          </p:cNvPr>
          <p:cNvSpPr>
            <a:spLocks noGrp="1"/>
          </p:cNvSpPr>
          <p:nvPr>
            <p:ph type="title"/>
          </p:nvPr>
        </p:nvSpPr>
        <p:spPr>
          <a:xfrm>
            <a:off x="322780" y="267573"/>
            <a:ext cx="8497370" cy="553998"/>
          </a:xfrm>
        </p:spPr>
        <p:txBody>
          <a:bodyPr/>
          <a:lstStyle/>
          <a:p>
            <a:r>
              <a:rPr lang="en-US" dirty="0"/>
              <a:t>Over the next six weeks, we will "burn down risks" and validate assumptions across the FutureNow concept</a:t>
            </a:r>
          </a:p>
        </p:txBody>
      </p:sp>
      <p:graphicFrame>
        <p:nvGraphicFramePr>
          <p:cNvPr id="6" name="Table 5">
            <a:extLst>
              <a:ext uri="{FF2B5EF4-FFF2-40B4-BE49-F238E27FC236}">
                <a16:creationId xmlns:a16="http://schemas.microsoft.com/office/drawing/2014/main" id="{E2A83CEC-E716-4A41-8402-FD2CF98EB954}"/>
              </a:ext>
            </a:extLst>
          </p:cNvPr>
          <p:cNvGraphicFramePr>
            <a:graphicFrameLocks noGrp="1"/>
          </p:cNvGraphicFramePr>
          <p:nvPr>
            <p:extLst/>
          </p:nvPr>
        </p:nvGraphicFramePr>
        <p:xfrm>
          <a:off x="360510" y="1079075"/>
          <a:ext cx="8459642" cy="3717314"/>
        </p:xfrm>
        <a:graphic>
          <a:graphicData uri="http://schemas.openxmlformats.org/drawingml/2006/table">
            <a:tbl>
              <a:tblPr/>
              <a:tblGrid>
                <a:gridCol w="1367256">
                  <a:extLst>
                    <a:ext uri="{9D8B030D-6E8A-4147-A177-3AD203B41FA5}">
                      <a16:colId xmlns:a16="http://schemas.microsoft.com/office/drawing/2014/main" val="1812729566"/>
                    </a:ext>
                  </a:extLst>
                </a:gridCol>
                <a:gridCol w="131097">
                  <a:extLst>
                    <a:ext uri="{9D8B030D-6E8A-4147-A177-3AD203B41FA5}">
                      <a16:colId xmlns:a16="http://schemas.microsoft.com/office/drawing/2014/main" val="1825663910"/>
                    </a:ext>
                  </a:extLst>
                </a:gridCol>
                <a:gridCol w="3506591">
                  <a:extLst>
                    <a:ext uri="{9D8B030D-6E8A-4147-A177-3AD203B41FA5}">
                      <a16:colId xmlns:a16="http://schemas.microsoft.com/office/drawing/2014/main" val="2932056696"/>
                    </a:ext>
                  </a:extLst>
                </a:gridCol>
                <a:gridCol w="131097">
                  <a:extLst>
                    <a:ext uri="{9D8B030D-6E8A-4147-A177-3AD203B41FA5}">
                      <a16:colId xmlns:a16="http://schemas.microsoft.com/office/drawing/2014/main" val="674616199"/>
                    </a:ext>
                  </a:extLst>
                </a:gridCol>
                <a:gridCol w="3323601">
                  <a:extLst>
                    <a:ext uri="{9D8B030D-6E8A-4147-A177-3AD203B41FA5}">
                      <a16:colId xmlns:a16="http://schemas.microsoft.com/office/drawing/2014/main" val="996327557"/>
                    </a:ext>
                  </a:extLst>
                </a:gridCol>
              </a:tblGrid>
              <a:tr h="311106">
                <a:tc>
                  <a:txBody>
                    <a:bodyPr/>
                    <a:lstStyle/>
                    <a:p>
                      <a:pPr algn="l" fontAlgn="t"/>
                      <a:r>
                        <a:rPr lang="en-US" sz="950" b="1" dirty="0">
                          <a:solidFill>
                            <a:srgbClr val="00148C"/>
                          </a:solidFill>
                          <a:effectLst/>
                        </a:rPr>
                        <a:t>Risk Methodology</a:t>
                      </a:r>
                    </a:p>
                  </a:txBody>
                  <a:tcPr marL="45720" marR="45720" anchor="b">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None/>
                      </a:pPr>
                      <a:endParaRPr lang="en-US" sz="950" b="1" dirty="0">
                        <a:solidFill>
                          <a:srgbClr val="00148C"/>
                        </a:solidFill>
                        <a:effectLst/>
                      </a:endParaRPr>
                    </a:p>
                  </a:txBody>
                  <a:tcPr marL="45720" marR="45720" anchor="b">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None/>
                      </a:pPr>
                      <a:r>
                        <a:rPr lang="en-US" sz="950" b="1" dirty="0">
                          <a:solidFill>
                            <a:srgbClr val="00148C"/>
                          </a:solidFill>
                          <a:effectLst/>
                        </a:rPr>
                        <a:t>What is the risk?</a:t>
                      </a:r>
                    </a:p>
                  </a:txBody>
                  <a:tcPr marL="45720" marR="45720" anchor="b">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None/>
                      </a:pPr>
                      <a:endParaRPr lang="en-US" sz="950" b="1" dirty="0">
                        <a:solidFill>
                          <a:srgbClr val="00148C"/>
                        </a:solidFill>
                        <a:effectLst/>
                      </a:endParaRPr>
                    </a:p>
                  </a:txBody>
                  <a:tcPr marL="45720" marR="45720" anchor="b">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None/>
                      </a:pPr>
                      <a:r>
                        <a:rPr lang="en-US" sz="950" b="1" dirty="0">
                          <a:solidFill>
                            <a:srgbClr val="00148C"/>
                          </a:solidFill>
                          <a:effectLst/>
                        </a:rPr>
                        <a:t>What are we doing to validate?</a:t>
                      </a:r>
                    </a:p>
                  </a:txBody>
                  <a:tcPr marL="45720" marR="45720" anchor="b">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826283"/>
                  </a:ext>
                </a:extLst>
              </a:tr>
              <a:tr h="742261">
                <a:tc>
                  <a:txBody>
                    <a:bodyPr/>
                    <a:lstStyle/>
                    <a:p>
                      <a:pPr lvl="1" algn="l" fontAlgn="t"/>
                      <a:r>
                        <a:rPr lang="en-US" sz="950" b="1" dirty="0">
                          <a:solidFill>
                            <a:srgbClr val="00148C"/>
                          </a:solidFill>
                          <a:effectLst/>
                        </a:rPr>
                        <a:t>Desirability</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Char char="•"/>
                      </a:pPr>
                      <a:endParaRPr lang="en-US" sz="950" dirty="0">
                        <a:solidFill>
                          <a:srgbClr val="55555A"/>
                        </a:solidFill>
                        <a:effectLst/>
                      </a:endParaRPr>
                    </a:p>
                  </a:txBody>
                  <a:tcPr marL="45720" marR="45720">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Arial" panose="020B0604020202020204" pitchFamily="34" charset="0"/>
                        <a:buChar char="•"/>
                      </a:pPr>
                      <a:r>
                        <a:rPr lang="en-US" sz="950" dirty="0">
                          <a:solidFill>
                            <a:srgbClr val="55555A"/>
                          </a:solidFill>
                          <a:effectLst/>
                        </a:rPr>
                        <a:t>Will users (</a:t>
                      </a:r>
                      <a:r>
                        <a:rPr lang="en-US" sz="950" dirty="0" err="1">
                          <a:solidFill>
                            <a:srgbClr val="55555A"/>
                          </a:solidFill>
                          <a:effectLst/>
                        </a:rPr>
                        <a:t>corp</a:t>
                      </a:r>
                      <a:r>
                        <a:rPr lang="en-US" sz="950" dirty="0">
                          <a:solidFill>
                            <a:srgbClr val="55555A"/>
                          </a:solidFill>
                          <a:effectLst/>
                        </a:rPr>
                        <a:t> strategy, asset mgmt., resource planning and operations) adopt this?</a:t>
                      </a:r>
                    </a:p>
                    <a:p>
                      <a:pPr marL="171450" indent="-171450" algn="l" fontAlgn="t">
                        <a:buFont typeface="Arial" panose="020B0604020202020204" pitchFamily="34" charset="0"/>
                        <a:buChar char="•"/>
                      </a:pPr>
                      <a:r>
                        <a:rPr lang="en-US" sz="950" dirty="0">
                          <a:solidFill>
                            <a:srgbClr val="55555A"/>
                          </a:solidFill>
                          <a:effectLst/>
                        </a:rPr>
                        <a:t>Can we build a simple experience across asset planning, risk modelling, work optimization?</a:t>
                      </a:r>
                    </a:p>
                    <a:p>
                      <a:pPr marL="171450" indent="-171450" algn="l" fontAlgn="t">
                        <a:buFont typeface="Arial" panose="020B0604020202020204" pitchFamily="34" charset="0"/>
                        <a:buChar char="•"/>
                      </a:pPr>
                      <a:r>
                        <a:rPr lang="en-US" sz="950" dirty="0">
                          <a:solidFill>
                            <a:srgbClr val="55555A"/>
                          </a:solidFill>
                          <a:effectLst/>
                        </a:rPr>
                        <a:t>Is there a defined need to shift from excel and legacy systems to a new integrated system?</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Arial" panose="020B0604020202020204" pitchFamily="34" charset="0"/>
                        <a:buChar char="•"/>
                      </a:pPr>
                      <a:endParaRPr lang="en-US" sz="950" b="0" dirty="0">
                        <a:solidFill>
                          <a:srgbClr val="55555A"/>
                        </a:solidFill>
                        <a:effectLs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Arial" panose="020B0604020202020204" pitchFamily="34" charset="0"/>
                        <a:buChar char="•"/>
                      </a:pPr>
                      <a:r>
                        <a:rPr lang="en-US" sz="950" b="0" dirty="0">
                          <a:solidFill>
                            <a:srgbClr val="55555A"/>
                          </a:solidFill>
                          <a:effectLst/>
                        </a:rPr>
                        <a:t>User testing with asset mgmt., engineers, resource planners, strategic planning</a:t>
                      </a:r>
                    </a:p>
                    <a:p>
                      <a:pPr marL="171450" indent="-171450" algn="l" fontAlgn="t">
                        <a:buFont typeface="Arial" panose="020B0604020202020204" pitchFamily="34" charset="0"/>
                        <a:buChar char="•"/>
                      </a:pPr>
                      <a:r>
                        <a:rPr lang="en-US" sz="950" b="0" u="none" strike="noStrike" dirty="0">
                          <a:solidFill>
                            <a:srgbClr val="55555A"/>
                          </a:solidFill>
                          <a:effectLst/>
                        </a:rPr>
                        <a:t>Use case ranking against key metrics and frictions</a:t>
                      </a:r>
                    </a:p>
                    <a:p>
                      <a:pPr marL="171450" indent="-171450" algn="l" fontAlgn="t">
                        <a:buFont typeface="Arial" panose="020B0604020202020204" pitchFamily="34" charset="0"/>
                        <a:buChar char="•"/>
                      </a:pPr>
                      <a:r>
                        <a:rPr lang="en-US" sz="950" b="0" u="none" strike="noStrike" dirty="0">
                          <a:solidFill>
                            <a:srgbClr val="55555A"/>
                          </a:solidFill>
                          <a:effectLst/>
                        </a:rPr>
                        <a:t>Building on top of ongoing NG efforts, not in lieu</a:t>
                      </a:r>
                      <a:endParaRPr lang="en-US" sz="950" b="0" dirty="0">
                        <a:solidFill>
                          <a:srgbClr val="55555A"/>
                        </a:solidFill>
                        <a:effectLs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6172003"/>
                  </a:ext>
                </a:extLst>
              </a:tr>
              <a:tr h="1062783">
                <a:tc>
                  <a:txBody>
                    <a:bodyPr/>
                    <a:lstStyle/>
                    <a:p>
                      <a:pPr lvl="1" algn="l" fontAlgn="t"/>
                      <a:r>
                        <a:rPr lang="en-US" sz="950" b="1" dirty="0">
                          <a:solidFill>
                            <a:srgbClr val="00148C"/>
                          </a:solidFill>
                          <a:effectLst/>
                        </a:rPr>
                        <a:t>Viability</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Char char="•"/>
                      </a:pPr>
                      <a:endParaRPr lang="en-US" sz="950" dirty="0">
                        <a:solidFill>
                          <a:srgbClr val="55555A"/>
                        </a:solidFill>
                        <a:effectLst/>
                      </a:endParaRPr>
                    </a:p>
                  </a:txBody>
                  <a:tcPr marL="45720" marR="45720">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Arial" panose="020B0604020202020204" pitchFamily="34" charset="0"/>
                        <a:buChar char="•"/>
                      </a:pPr>
                      <a:r>
                        <a:rPr lang="en-US" sz="950" dirty="0">
                          <a:solidFill>
                            <a:srgbClr val="55555A"/>
                          </a:solidFill>
                          <a:effectLst/>
                        </a:rPr>
                        <a:t>Does FutureNow solve the most important frictions?</a:t>
                      </a:r>
                    </a:p>
                    <a:p>
                      <a:pPr marL="171450" indent="-171450" algn="l" fontAlgn="t">
                        <a:buFont typeface="Arial" panose="020B0604020202020204" pitchFamily="34" charset="0"/>
                        <a:buChar char="•"/>
                      </a:pPr>
                      <a:r>
                        <a:rPr lang="en-US" sz="950" dirty="0">
                          <a:solidFill>
                            <a:srgbClr val="55555A"/>
                          </a:solidFill>
                          <a:effectLst/>
                        </a:rPr>
                        <a:t>Will the FutureNow provide favorable cost/benefit economics for the </a:t>
                      </a:r>
                      <a:r>
                        <a:rPr lang="en-US" sz="950" dirty="0" err="1">
                          <a:solidFill>
                            <a:srgbClr val="55555A"/>
                          </a:solidFill>
                          <a:effectLst/>
                        </a:rPr>
                        <a:t>EBU</a:t>
                      </a:r>
                      <a:r>
                        <a:rPr lang="en-US" sz="950" dirty="0">
                          <a:solidFill>
                            <a:srgbClr val="55555A"/>
                          </a:solidFill>
                          <a:effectLst/>
                        </a:rPr>
                        <a:t>?</a:t>
                      </a:r>
                    </a:p>
                    <a:p>
                      <a:pPr marL="171450" indent="-171450" algn="l" fontAlgn="t">
                        <a:buFont typeface="Arial" panose="020B0604020202020204" pitchFamily="34" charset="0"/>
                        <a:buChar char="•"/>
                      </a:pPr>
                      <a:r>
                        <a:rPr lang="en-US" sz="950" dirty="0">
                          <a:solidFill>
                            <a:srgbClr val="55555A"/>
                          </a:solidFill>
                          <a:effectLst/>
                        </a:rPr>
                        <a:t>Is FutureNow something we should build or better to buy from existing market solution(s)?</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Arial" panose="020B0604020202020204" pitchFamily="34" charset="0"/>
                        <a:buChar char="•"/>
                      </a:pPr>
                      <a:endParaRPr lang="en-US" sz="950" b="0" dirty="0">
                        <a:solidFill>
                          <a:srgbClr val="55555A"/>
                        </a:solidFill>
                        <a:effectLs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Arial" panose="020B0604020202020204" pitchFamily="34" charset="0"/>
                        <a:buChar char="•"/>
                      </a:pPr>
                      <a:r>
                        <a:rPr lang="en-US" sz="950" b="0" dirty="0">
                          <a:solidFill>
                            <a:srgbClr val="55555A"/>
                          </a:solidFill>
                          <a:effectLst/>
                        </a:rPr>
                        <a:t>Concept testing and piloting with MVP region (</a:t>
                      </a:r>
                      <a:r>
                        <a:rPr lang="en-US" sz="950" b="0" dirty="0" err="1">
                          <a:solidFill>
                            <a:srgbClr val="55555A"/>
                          </a:solidFill>
                          <a:effectLst/>
                        </a:rPr>
                        <a:t>MECO</a:t>
                      </a:r>
                      <a:r>
                        <a:rPr lang="en-US" sz="950" b="0" dirty="0">
                          <a:solidFill>
                            <a:srgbClr val="55555A"/>
                          </a:solidFill>
                          <a:effectLst/>
                        </a:rPr>
                        <a:t>) and project class</a:t>
                      </a:r>
                    </a:p>
                    <a:p>
                      <a:pPr marL="171450" indent="-171450" algn="l" fontAlgn="t">
                        <a:buFont typeface="Arial" panose="020B0604020202020204" pitchFamily="34" charset="0"/>
                        <a:buChar char="•"/>
                      </a:pPr>
                      <a:r>
                        <a:rPr lang="en-US" sz="950" b="0" dirty="0">
                          <a:solidFill>
                            <a:srgbClr val="55555A"/>
                          </a:solidFill>
                          <a:effectLst/>
                        </a:rPr>
                        <a:t>Business case modelling and validation with finance and regulatory teams</a:t>
                      </a:r>
                    </a:p>
                    <a:p>
                      <a:pPr marL="171450" indent="-171450" algn="l" fontAlgn="t">
                        <a:buFont typeface="Arial" panose="020B0604020202020204" pitchFamily="34" charset="0"/>
                        <a:buChar char="•"/>
                      </a:pPr>
                      <a:r>
                        <a:rPr lang="en-US" sz="950" b="0" dirty="0">
                          <a:solidFill>
                            <a:srgbClr val="55555A"/>
                          </a:solidFill>
                          <a:effectLst/>
                        </a:rPr>
                        <a:t>Build –Buy assessment incl feature mapping, implementation comparison</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9367439"/>
                  </a:ext>
                </a:extLst>
              </a:tr>
              <a:tr h="1383305">
                <a:tc>
                  <a:txBody>
                    <a:bodyPr/>
                    <a:lstStyle/>
                    <a:p>
                      <a:pPr lvl="1" algn="l" fontAlgn="t"/>
                      <a:r>
                        <a:rPr lang="en-US" sz="950" b="1" dirty="0">
                          <a:solidFill>
                            <a:srgbClr val="00148C"/>
                          </a:solidFill>
                          <a:effectLst/>
                        </a:rPr>
                        <a:t>Feasibility</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Char char="•"/>
                      </a:pPr>
                      <a:endParaRPr lang="en-US" sz="950" dirty="0">
                        <a:solidFill>
                          <a:srgbClr val="55555A"/>
                        </a:solidFill>
                        <a:effectLst/>
                      </a:endParaRPr>
                    </a:p>
                  </a:txBody>
                  <a:tcPr marL="45720" marR="45720">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Arial" panose="020B0604020202020204" pitchFamily="34" charset="0"/>
                        <a:buChar char="•"/>
                      </a:pPr>
                      <a:r>
                        <a:rPr lang="en-US" sz="950" dirty="0">
                          <a:solidFill>
                            <a:srgbClr val="55555A"/>
                          </a:solidFill>
                          <a:effectLst/>
                        </a:rPr>
                        <a:t>Can we leverage NG data and systems as part of building out the technology?</a:t>
                      </a:r>
                    </a:p>
                    <a:p>
                      <a:pPr marL="171450" indent="-171450" algn="l" fontAlgn="t">
                        <a:buFont typeface="Arial" panose="020B0604020202020204" pitchFamily="34" charset="0"/>
                        <a:buChar char="•"/>
                      </a:pPr>
                      <a:r>
                        <a:rPr lang="en-US" sz="950" dirty="0">
                          <a:solidFill>
                            <a:srgbClr val="55555A"/>
                          </a:solidFill>
                          <a:effectLst/>
                        </a:rPr>
                        <a:t>Is there a data platform and quality path to enable scaling the solution across the </a:t>
                      </a:r>
                      <a:r>
                        <a:rPr lang="en-US" sz="950" dirty="0" err="1">
                          <a:solidFill>
                            <a:srgbClr val="55555A"/>
                          </a:solidFill>
                          <a:effectLst/>
                        </a:rPr>
                        <a:t>EBU</a:t>
                      </a:r>
                      <a:r>
                        <a:rPr lang="en-US" sz="950" dirty="0">
                          <a:solidFill>
                            <a:srgbClr val="55555A"/>
                          </a:solidFill>
                          <a:effectLst/>
                        </a:rPr>
                        <a:t>?</a:t>
                      </a:r>
                    </a:p>
                    <a:p>
                      <a:pPr marL="171450" indent="-171450" algn="l" fontAlgn="t">
                        <a:buFont typeface="Arial" panose="020B0604020202020204" pitchFamily="34" charset="0"/>
                        <a:buChar char="•"/>
                      </a:pPr>
                      <a:r>
                        <a:rPr lang="en-US" sz="950" dirty="0">
                          <a:solidFill>
                            <a:srgbClr val="55555A"/>
                          </a:solidFill>
                          <a:effectLst/>
                        </a:rPr>
                        <a:t>Can we adjust the operations to adopt the new tools?</a:t>
                      </a:r>
                    </a:p>
                    <a:p>
                      <a:pPr marL="171450" indent="-171450" algn="l" fontAlgn="t">
                        <a:buFont typeface="Arial" panose="020B0604020202020204" pitchFamily="34" charset="0"/>
                        <a:buChar char="•"/>
                      </a:pPr>
                      <a:r>
                        <a:rPr lang="en-US" sz="950" dirty="0">
                          <a:solidFill>
                            <a:srgbClr val="55555A"/>
                          </a:solidFill>
                          <a:effectLst/>
                        </a:rPr>
                        <a:t>Are there regulatory issues to address in MVP to clear our path?</a:t>
                      </a:r>
                    </a:p>
                    <a:p>
                      <a:pPr marL="171450" indent="-171450" algn="l" fontAlgn="t">
                        <a:buFont typeface="Arial" panose="020B0604020202020204" pitchFamily="34" charset="0"/>
                        <a:buChar char="•"/>
                      </a:pPr>
                      <a:r>
                        <a:rPr lang="en-US" sz="950" dirty="0">
                          <a:solidFill>
                            <a:srgbClr val="55555A"/>
                          </a:solidFill>
                          <a:effectLst/>
                        </a:rPr>
                        <a:t>Can we de-risk a build path with tech approval  / process?</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Arial" panose="020B0604020202020204" pitchFamily="34" charset="0"/>
                        <a:buChar char="•"/>
                      </a:pPr>
                      <a:endParaRPr lang="en-US" sz="950" b="0" dirty="0">
                        <a:solidFill>
                          <a:srgbClr val="55555A"/>
                        </a:solidFill>
                        <a:effectLs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Arial" panose="020B0604020202020204" pitchFamily="34" charset="0"/>
                        <a:buChar char="•"/>
                      </a:pPr>
                      <a:r>
                        <a:rPr lang="en-US" sz="950" b="0" u="none" strike="noStrike" dirty="0">
                          <a:solidFill>
                            <a:srgbClr val="55555A"/>
                          </a:solidFill>
                          <a:effectLst/>
                        </a:rPr>
                        <a:t>Continued data &amp; systems assessment</a:t>
                      </a:r>
                    </a:p>
                    <a:p>
                      <a:pPr marL="171450" indent="-171450" algn="l" fontAlgn="t">
                        <a:buFont typeface="Arial" panose="020B0604020202020204" pitchFamily="34" charset="0"/>
                        <a:buChar char="•"/>
                      </a:pPr>
                      <a:r>
                        <a:rPr lang="en-US" sz="950" b="0" u="none" strike="noStrike" dirty="0">
                          <a:solidFill>
                            <a:srgbClr val="55555A"/>
                          </a:solidFill>
                          <a:effectLst/>
                        </a:rPr>
                        <a:t>Rapid prototyping</a:t>
                      </a:r>
                      <a:endParaRPr lang="en-US" sz="950" b="0" dirty="0">
                        <a:solidFill>
                          <a:srgbClr val="55555A"/>
                        </a:solidFill>
                        <a:effectLst/>
                      </a:endParaRPr>
                    </a:p>
                    <a:p>
                      <a:pPr marL="171450" indent="-171450" algn="l" fontAlgn="t">
                        <a:buFont typeface="Arial" panose="020B0604020202020204" pitchFamily="34" charset="0"/>
                        <a:buChar char="•"/>
                      </a:pPr>
                      <a:r>
                        <a:rPr lang="en-US" sz="950" b="0" dirty="0">
                          <a:solidFill>
                            <a:srgbClr val="55555A"/>
                          </a:solidFill>
                          <a:effectLst/>
                        </a:rPr>
                        <a:t>Full solution architecture vetted by experts and practitioners</a:t>
                      </a:r>
                    </a:p>
                    <a:p>
                      <a:pPr marL="171450" indent="-171450" algn="l" fontAlgn="t">
                        <a:buFont typeface="Arial" panose="020B0604020202020204" pitchFamily="34" charset="0"/>
                        <a:buChar char="•"/>
                      </a:pPr>
                      <a:r>
                        <a:rPr lang="en-US" sz="950" b="0" dirty="0">
                          <a:solidFill>
                            <a:srgbClr val="55555A"/>
                          </a:solidFill>
                          <a:effectLst/>
                        </a:rPr>
                        <a:t>Key go-forward positions in place to ensure long-term success</a:t>
                      </a:r>
                    </a:p>
                    <a:p>
                      <a:pPr marL="171450" indent="-171450" algn="l" fontAlgn="t">
                        <a:buFont typeface="Arial" panose="020B0604020202020204" pitchFamily="34" charset="0"/>
                        <a:buChar char="•"/>
                      </a:pPr>
                      <a:r>
                        <a:rPr lang="en-US" sz="950" b="0" dirty="0">
                          <a:solidFill>
                            <a:srgbClr val="55555A"/>
                          </a:solidFill>
                          <a:effectLst/>
                        </a:rPr>
                        <a:t>Key regulatory risks vetted</a:t>
                      </a:r>
                    </a:p>
                    <a:p>
                      <a:pPr marL="171450" indent="-171450" algn="l" fontAlgn="t">
                        <a:buFont typeface="Arial" panose="020B0604020202020204" pitchFamily="34" charset="0"/>
                        <a:buChar char="•"/>
                      </a:pPr>
                      <a:r>
                        <a:rPr lang="en-US" sz="950" b="0" dirty="0">
                          <a:solidFill>
                            <a:srgbClr val="55555A"/>
                          </a:solidFill>
                          <a:effectLst/>
                        </a:rPr>
                        <a:t>Data workstream / work with EA’s</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1577957"/>
                  </a:ext>
                </a:extLst>
              </a:tr>
            </a:tbl>
          </a:graphicData>
        </a:graphic>
      </p:graphicFrame>
      <p:grpSp>
        <p:nvGrpSpPr>
          <p:cNvPr id="11" name="Group 10">
            <a:extLst>
              <a:ext uri="{FF2B5EF4-FFF2-40B4-BE49-F238E27FC236}">
                <a16:creationId xmlns:a16="http://schemas.microsoft.com/office/drawing/2014/main" id="{3BFC5CB2-C1D0-45EF-9D86-6810F5069AAD}"/>
              </a:ext>
            </a:extLst>
          </p:cNvPr>
          <p:cNvGrpSpPr/>
          <p:nvPr/>
        </p:nvGrpSpPr>
        <p:grpSpPr>
          <a:xfrm>
            <a:off x="250418" y="1639533"/>
            <a:ext cx="414375" cy="414758"/>
            <a:chOff x="-40728" y="1272811"/>
            <a:chExt cx="606685" cy="607247"/>
          </a:xfrm>
        </p:grpSpPr>
        <p:sp>
          <p:nvSpPr>
            <p:cNvPr id="10" name="Oval 9">
              <a:extLst>
                <a:ext uri="{FF2B5EF4-FFF2-40B4-BE49-F238E27FC236}">
                  <a16:creationId xmlns:a16="http://schemas.microsoft.com/office/drawing/2014/main" id="{6E270C8C-CAAA-4547-A7E1-DBE42098E6C4}"/>
                </a:ext>
              </a:extLst>
            </p:cNvPr>
            <p:cNvSpPr/>
            <p:nvPr>
              <p:custDataLst>
                <p:tags r:id="rId6"/>
              </p:custDataLst>
            </p:nvPr>
          </p:nvSpPr>
          <p:spPr>
            <a:xfrm>
              <a:off x="-40728" y="1272811"/>
              <a:ext cx="606685" cy="607247"/>
            </a:xfrm>
            <a:prstGeom prst="ellipse">
              <a:avLst/>
            </a:prstGeom>
            <a:solidFill>
              <a:srgbClr val="FFFFFF"/>
            </a:solidFill>
            <a:ln w="19050" cap="flat" cmpd="sng" algn="ctr">
              <a:gradFill flip="none" rotWithShape="1">
                <a:gsLst>
                  <a:gs pos="100000">
                    <a:srgbClr val="0073CD"/>
                  </a:gs>
                  <a:gs pos="0">
                    <a:srgbClr val="00148C"/>
                  </a:gs>
                </a:gsLst>
                <a:lin ang="2700000" scaled="1"/>
                <a:tileRect/>
              </a:gradFill>
              <a:prstDash val="solid"/>
            </a:ln>
            <a:effectLst/>
          </p:spPr>
          <p:txBody>
            <a:bodyPr lIns="0" tIns="0" rIns="0" bIns="0" rtlCol="0" anchor="ctr"/>
            <a:lstStyle/>
            <a:p>
              <a:pPr algn="ctr">
                <a:lnSpc>
                  <a:spcPct val="95000"/>
                </a:lnSpc>
              </a:pPr>
              <a:endParaRPr lang="en-US" sz="1400" kern="0" dirty="0">
                <a:solidFill>
                  <a:schemeClr val="tx1"/>
                </a:solidFill>
                <a:ea typeface="ＭＳ Ｐゴシック"/>
              </a:endParaRPr>
            </a:p>
          </p:txBody>
        </p:sp>
        <p:grpSp>
          <p:nvGrpSpPr>
            <p:cNvPr id="19" name="bcgIcons_ThumbsUp">
              <a:extLst>
                <a:ext uri="{FF2B5EF4-FFF2-40B4-BE49-F238E27FC236}">
                  <a16:creationId xmlns:a16="http://schemas.microsoft.com/office/drawing/2014/main" id="{8DEB38FE-4831-4130-8BDA-DFB7BDB687E0}"/>
                </a:ext>
              </a:extLst>
            </p:cNvPr>
            <p:cNvGrpSpPr>
              <a:grpSpLocks noChangeAspect="1"/>
            </p:cNvGrpSpPr>
            <p:nvPr/>
          </p:nvGrpSpPr>
          <p:grpSpPr bwMode="auto">
            <a:xfrm>
              <a:off x="48119" y="1361740"/>
              <a:ext cx="428991" cy="429389"/>
              <a:chOff x="1682" y="0"/>
              <a:chExt cx="4316" cy="4320"/>
            </a:xfrm>
          </p:grpSpPr>
          <p:sp>
            <p:nvSpPr>
              <p:cNvPr id="20" name="AutoShape 3">
                <a:extLst>
                  <a:ext uri="{FF2B5EF4-FFF2-40B4-BE49-F238E27FC236}">
                    <a16:creationId xmlns:a16="http://schemas.microsoft.com/office/drawing/2014/main" id="{B2424ADA-37F7-4512-BE9B-D460CC919698}"/>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
                <a:extLst>
                  <a:ext uri="{FF2B5EF4-FFF2-40B4-BE49-F238E27FC236}">
                    <a16:creationId xmlns:a16="http://schemas.microsoft.com/office/drawing/2014/main" id="{14A55896-9225-43AF-A6D4-BFD18DAC2292}"/>
                  </a:ext>
                </a:extLst>
              </p:cNvPr>
              <p:cNvSpPr>
                <a:spLocks/>
              </p:cNvSpPr>
              <p:nvPr/>
            </p:nvSpPr>
            <p:spPr bwMode="auto">
              <a:xfrm>
                <a:off x="3248" y="698"/>
                <a:ext cx="2034" cy="2919"/>
              </a:xfrm>
              <a:custGeom>
                <a:avLst/>
                <a:gdLst>
                  <a:gd name="T0" fmla="*/ 1086 w 1086"/>
                  <a:gd name="T1" fmla="*/ 681 h 1557"/>
                  <a:gd name="T2" fmla="*/ 530 w 1086"/>
                  <a:gd name="T3" fmla="*/ 537 h 1557"/>
                  <a:gd name="T4" fmla="*/ 593 w 1086"/>
                  <a:gd name="T5" fmla="*/ 253 h 1557"/>
                  <a:gd name="T6" fmla="*/ 391 w 1086"/>
                  <a:gd name="T7" fmla="*/ 4 h 1557"/>
                  <a:gd name="T8" fmla="*/ 279 w 1086"/>
                  <a:gd name="T9" fmla="*/ 114 h 1557"/>
                  <a:gd name="T10" fmla="*/ 279 w 1086"/>
                  <a:gd name="T11" fmla="*/ 221 h 1557"/>
                  <a:gd name="T12" fmla="*/ 0 w 1086"/>
                  <a:gd name="T13" fmla="*/ 523 h 1557"/>
                  <a:gd name="T14" fmla="*/ 203 w 1086"/>
                  <a:gd name="T15" fmla="*/ 459 h 1557"/>
                  <a:gd name="T16" fmla="*/ 323 w 1086"/>
                  <a:gd name="T17" fmla="*/ 114 h 1557"/>
                  <a:gd name="T18" fmla="*/ 386 w 1086"/>
                  <a:gd name="T19" fmla="*/ 48 h 1557"/>
                  <a:gd name="T20" fmla="*/ 549 w 1086"/>
                  <a:gd name="T21" fmla="*/ 257 h 1557"/>
                  <a:gd name="T22" fmla="*/ 476 w 1086"/>
                  <a:gd name="T23" fmla="*/ 570 h 1557"/>
                  <a:gd name="T24" fmla="*/ 942 w 1086"/>
                  <a:gd name="T25" fmla="*/ 581 h 1557"/>
                  <a:gd name="T26" fmla="*/ 942 w 1086"/>
                  <a:gd name="T27" fmla="*/ 781 h 1557"/>
                  <a:gd name="T28" fmla="*/ 917 w 1086"/>
                  <a:gd name="T29" fmla="*/ 780 h 1557"/>
                  <a:gd name="T30" fmla="*/ 757 w 1086"/>
                  <a:gd name="T31" fmla="*/ 802 h 1557"/>
                  <a:gd name="T32" fmla="*/ 807 w 1086"/>
                  <a:gd name="T33" fmla="*/ 824 h 1557"/>
                  <a:gd name="T34" fmla="*/ 924 w 1086"/>
                  <a:gd name="T35" fmla="*/ 825 h 1557"/>
                  <a:gd name="T36" fmla="*/ 917 w 1086"/>
                  <a:gd name="T37" fmla="*/ 1024 h 1557"/>
                  <a:gd name="T38" fmla="*/ 874 w 1086"/>
                  <a:gd name="T39" fmla="*/ 1025 h 1557"/>
                  <a:gd name="T40" fmla="*/ 757 w 1086"/>
                  <a:gd name="T41" fmla="*/ 1024 h 1557"/>
                  <a:gd name="T42" fmla="*/ 757 w 1086"/>
                  <a:gd name="T43" fmla="*/ 1068 h 1557"/>
                  <a:gd name="T44" fmla="*/ 961 w 1086"/>
                  <a:gd name="T45" fmla="*/ 1168 h 1557"/>
                  <a:gd name="T46" fmla="*/ 793 w 1086"/>
                  <a:gd name="T47" fmla="*/ 1269 h 1557"/>
                  <a:gd name="T48" fmla="*/ 724 w 1086"/>
                  <a:gd name="T49" fmla="*/ 1269 h 1557"/>
                  <a:gd name="T50" fmla="*/ 724 w 1086"/>
                  <a:gd name="T51" fmla="*/ 1313 h 1557"/>
                  <a:gd name="T52" fmla="*/ 793 w 1086"/>
                  <a:gd name="T53" fmla="*/ 1313 h 1557"/>
                  <a:gd name="T54" fmla="*/ 793 w 1086"/>
                  <a:gd name="T55" fmla="*/ 1513 h 1557"/>
                  <a:gd name="T56" fmla="*/ 26 w 1086"/>
                  <a:gd name="T57" fmla="*/ 1394 h 1557"/>
                  <a:gd name="T58" fmla="*/ 344 w 1086"/>
                  <a:gd name="T59" fmla="*/ 1557 h 1557"/>
                  <a:gd name="T60" fmla="*/ 937 w 1086"/>
                  <a:gd name="T61" fmla="*/ 1413 h 1557"/>
                  <a:gd name="T62" fmla="*/ 1005 w 1086"/>
                  <a:gd name="T63" fmla="*/ 1168 h 1557"/>
                  <a:gd name="T64" fmla="*/ 1061 w 1086"/>
                  <a:gd name="T65" fmla="*/ 924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6" h="1557">
                    <a:moveTo>
                      <a:pt x="1004" y="810"/>
                    </a:moveTo>
                    <a:cubicBezTo>
                      <a:pt x="1052" y="787"/>
                      <a:pt x="1086" y="738"/>
                      <a:pt x="1086" y="681"/>
                    </a:cubicBezTo>
                    <a:cubicBezTo>
                      <a:pt x="1086" y="601"/>
                      <a:pt x="1021" y="537"/>
                      <a:pt x="942" y="537"/>
                    </a:cubicBezTo>
                    <a:cubicBezTo>
                      <a:pt x="530" y="537"/>
                      <a:pt x="530" y="537"/>
                      <a:pt x="530" y="537"/>
                    </a:cubicBezTo>
                    <a:cubicBezTo>
                      <a:pt x="553" y="485"/>
                      <a:pt x="593" y="378"/>
                      <a:pt x="593" y="255"/>
                    </a:cubicBezTo>
                    <a:cubicBezTo>
                      <a:pt x="593" y="255"/>
                      <a:pt x="593" y="254"/>
                      <a:pt x="593" y="253"/>
                    </a:cubicBezTo>
                    <a:cubicBezTo>
                      <a:pt x="592" y="251"/>
                      <a:pt x="586" y="193"/>
                      <a:pt x="559" y="134"/>
                    </a:cubicBezTo>
                    <a:cubicBezTo>
                      <a:pt x="522" y="52"/>
                      <a:pt x="464" y="7"/>
                      <a:pt x="391" y="4"/>
                    </a:cubicBezTo>
                    <a:cubicBezTo>
                      <a:pt x="383" y="3"/>
                      <a:pt x="344" y="0"/>
                      <a:pt x="313" y="26"/>
                    </a:cubicBezTo>
                    <a:cubicBezTo>
                      <a:pt x="291" y="46"/>
                      <a:pt x="279" y="75"/>
                      <a:pt x="279" y="114"/>
                    </a:cubicBezTo>
                    <a:cubicBezTo>
                      <a:pt x="279" y="221"/>
                      <a:pt x="279" y="221"/>
                      <a:pt x="279" y="221"/>
                    </a:cubicBezTo>
                    <a:cubicBezTo>
                      <a:pt x="279" y="221"/>
                      <a:pt x="279" y="221"/>
                      <a:pt x="279" y="221"/>
                    </a:cubicBezTo>
                    <a:cubicBezTo>
                      <a:pt x="279" y="223"/>
                      <a:pt x="283" y="364"/>
                      <a:pt x="181" y="420"/>
                    </a:cubicBezTo>
                    <a:cubicBezTo>
                      <a:pt x="132" y="448"/>
                      <a:pt x="63" y="487"/>
                      <a:pt x="0" y="523"/>
                    </a:cubicBezTo>
                    <a:cubicBezTo>
                      <a:pt x="12" y="531"/>
                      <a:pt x="21" y="544"/>
                      <a:pt x="25" y="559"/>
                    </a:cubicBezTo>
                    <a:cubicBezTo>
                      <a:pt x="86" y="524"/>
                      <a:pt x="154" y="486"/>
                      <a:pt x="203" y="459"/>
                    </a:cubicBezTo>
                    <a:cubicBezTo>
                      <a:pt x="326" y="390"/>
                      <a:pt x="324" y="232"/>
                      <a:pt x="323" y="220"/>
                    </a:cubicBezTo>
                    <a:cubicBezTo>
                      <a:pt x="323" y="114"/>
                      <a:pt x="323" y="114"/>
                      <a:pt x="323" y="114"/>
                    </a:cubicBezTo>
                    <a:cubicBezTo>
                      <a:pt x="323" y="89"/>
                      <a:pt x="330" y="70"/>
                      <a:pt x="342" y="60"/>
                    </a:cubicBezTo>
                    <a:cubicBezTo>
                      <a:pt x="359" y="44"/>
                      <a:pt x="386" y="48"/>
                      <a:pt x="386" y="48"/>
                    </a:cubicBezTo>
                    <a:cubicBezTo>
                      <a:pt x="387" y="48"/>
                      <a:pt x="388" y="48"/>
                      <a:pt x="389" y="48"/>
                    </a:cubicBezTo>
                    <a:cubicBezTo>
                      <a:pt x="520" y="52"/>
                      <a:pt x="547" y="241"/>
                      <a:pt x="549" y="257"/>
                    </a:cubicBezTo>
                    <a:cubicBezTo>
                      <a:pt x="548" y="413"/>
                      <a:pt x="476" y="547"/>
                      <a:pt x="476" y="548"/>
                    </a:cubicBezTo>
                    <a:cubicBezTo>
                      <a:pt x="472" y="555"/>
                      <a:pt x="472" y="563"/>
                      <a:pt x="476" y="570"/>
                    </a:cubicBezTo>
                    <a:cubicBezTo>
                      <a:pt x="480" y="577"/>
                      <a:pt x="487" y="581"/>
                      <a:pt x="495" y="581"/>
                    </a:cubicBezTo>
                    <a:cubicBezTo>
                      <a:pt x="942" y="581"/>
                      <a:pt x="942" y="581"/>
                      <a:pt x="942" y="581"/>
                    </a:cubicBezTo>
                    <a:cubicBezTo>
                      <a:pt x="997" y="581"/>
                      <a:pt x="1042" y="626"/>
                      <a:pt x="1042" y="681"/>
                    </a:cubicBezTo>
                    <a:cubicBezTo>
                      <a:pt x="1042" y="736"/>
                      <a:pt x="997" y="781"/>
                      <a:pt x="942" y="781"/>
                    </a:cubicBezTo>
                    <a:cubicBezTo>
                      <a:pt x="926" y="781"/>
                      <a:pt x="926" y="781"/>
                      <a:pt x="926" y="781"/>
                    </a:cubicBezTo>
                    <a:cubicBezTo>
                      <a:pt x="923" y="781"/>
                      <a:pt x="920" y="780"/>
                      <a:pt x="917" y="780"/>
                    </a:cubicBezTo>
                    <a:cubicBezTo>
                      <a:pt x="779" y="780"/>
                      <a:pt x="779" y="780"/>
                      <a:pt x="779" y="780"/>
                    </a:cubicBezTo>
                    <a:cubicBezTo>
                      <a:pt x="767" y="780"/>
                      <a:pt x="757" y="790"/>
                      <a:pt x="757" y="802"/>
                    </a:cubicBezTo>
                    <a:cubicBezTo>
                      <a:pt x="757" y="815"/>
                      <a:pt x="767" y="824"/>
                      <a:pt x="779" y="824"/>
                    </a:cubicBezTo>
                    <a:cubicBezTo>
                      <a:pt x="807" y="824"/>
                      <a:pt x="807" y="824"/>
                      <a:pt x="807" y="824"/>
                    </a:cubicBezTo>
                    <a:cubicBezTo>
                      <a:pt x="809" y="825"/>
                      <a:pt x="810" y="825"/>
                      <a:pt x="811" y="825"/>
                    </a:cubicBezTo>
                    <a:cubicBezTo>
                      <a:pt x="924" y="825"/>
                      <a:pt x="924" y="825"/>
                      <a:pt x="924" y="825"/>
                    </a:cubicBezTo>
                    <a:cubicBezTo>
                      <a:pt x="976" y="829"/>
                      <a:pt x="1017" y="872"/>
                      <a:pt x="1017" y="924"/>
                    </a:cubicBezTo>
                    <a:cubicBezTo>
                      <a:pt x="1017" y="980"/>
                      <a:pt x="972" y="1024"/>
                      <a:pt x="917" y="1024"/>
                    </a:cubicBezTo>
                    <a:cubicBezTo>
                      <a:pt x="879" y="1024"/>
                      <a:pt x="879" y="1024"/>
                      <a:pt x="879" y="1024"/>
                    </a:cubicBezTo>
                    <a:cubicBezTo>
                      <a:pt x="877" y="1024"/>
                      <a:pt x="875" y="1025"/>
                      <a:pt x="874" y="1025"/>
                    </a:cubicBezTo>
                    <a:cubicBezTo>
                      <a:pt x="869" y="1025"/>
                      <a:pt x="865" y="1024"/>
                      <a:pt x="861" y="1024"/>
                    </a:cubicBezTo>
                    <a:cubicBezTo>
                      <a:pt x="757" y="1024"/>
                      <a:pt x="757" y="1024"/>
                      <a:pt x="757" y="1024"/>
                    </a:cubicBezTo>
                    <a:cubicBezTo>
                      <a:pt x="745" y="1024"/>
                      <a:pt x="735" y="1034"/>
                      <a:pt x="735" y="1046"/>
                    </a:cubicBezTo>
                    <a:cubicBezTo>
                      <a:pt x="735" y="1059"/>
                      <a:pt x="745" y="1068"/>
                      <a:pt x="757" y="1068"/>
                    </a:cubicBezTo>
                    <a:cubicBezTo>
                      <a:pt x="861" y="1068"/>
                      <a:pt x="861" y="1068"/>
                      <a:pt x="861" y="1068"/>
                    </a:cubicBezTo>
                    <a:cubicBezTo>
                      <a:pt x="916" y="1068"/>
                      <a:pt x="961" y="1113"/>
                      <a:pt x="961" y="1168"/>
                    </a:cubicBezTo>
                    <a:cubicBezTo>
                      <a:pt x="961" y="1224"/>
                      <a:pt x="916" y="1269"/>
                      <a:pt x="861" y="1269"/>
                    </a:cubicBezTo>
                    <a:cubicBezTo>
                      <a:pt x="793" y="1269"/>
                      <a:pt x="793" y="1269"/>
                      <a:pt x="793" y="1269"/>
                    </a:cubicBezTo>
                    <a:cubicBezTo>
                      <a:pt x="757" y="1269"/>
                      <a:pt x="757" y="1269"/>
                      <a:pt x="757" y="1269"/>
                    </a:cubicBezTo>
                    <a:cubicBezTo>
                      <a:pt x="724" y="1269"/>
                      <a:pt x="724" y="1269"/>
                      <a:pt x="724" y="1269"/>
                    </a:cubicBezTo>
                    <a:cubicBezTo>
                      <a:pt x="712" y="1269"/>
                      <a:pt x="702" y="1278"/>
                      <a:pt x="702" y="1291"/>
                    </a:cubicBezTo>
                    <a:cubicBezTo>
                      <a:pt x="702" y="1303"/>
                      <a:pt x="712" y="1313"/>
                      <a:pt x="724" y="1313"/>
                    </a:cubicBezTo>
                    <a:cubicBezTo>
                      <a:pt x="757" y="1313"/>
                      <a:pt x="757" y="1313"/>
                      <a:pt x="757" y="1313"/>
                    </a:cubicBezTo>
                    <a:cubicBezTo>
                      <a:pt x="793" y="1313"/>
                      <a:pt x="793" y="1313"/>
                      <a:pt x="793" y="1313"/>
                    </a:cubicBezTo>
                    <a:cubicBezTo>
                      <a:pt x="848" y="1313"/>
                      <a:pt x="893" y="1357"/>
                      <a:pt x="893" y="1413"/>
                    </a:cubicBezTo>
                    <a:cubicBezTo>
                      <a:pt x="893" y="1468"/>
                      <a:pt x="848" y="1513"/>
                      <a:pt x="793" y="1513"/>
                    </a:cubicBezTo>
                    <a:cubicBezTo>
                      <a:pt x="344" y="1513"/>
                      <a:pt x="344" y="1513"/>
                      <a:pt x="344" y="1513"/>
                    </a:cubicBezTo>
                    <a:cubicBezTo>
                      <a:pt x="301" y="1513"/>
                      <a:pt x="175" y="1513"/>
                      <a:pt x="26" y="1394"/>
                    </a:cubicBezTo>
                    <a:cubicBezTo>
                      <a:pt x="26" y="1449"/>
                      <a:pt x="26" y="1449"/>
                      <a:pt x="26" y="1449"/>
                    </a:cubicBezTo>
                    <a:cubicBezTo>
                      <a:pt x="126" y="1521"/>
                      <a:pt x="230" y="1557"/>
                      <a:pt x="344" y="1557"/>
                    </a:cubicBezTo>
                    <a:cubicBezTo>
                      <a:pt x="793" y="1557"/>
                      <a:pt x="793" y="1557"/>
                      <a:pt x="793" y="1557"/>
                    </a:cubicBezTo>
                    <a:cubicBezTo>
                      <a:pt x="872" y="1557"/>
                      <a:pt x="937" y="1492"/>
                      <a:pt x="937" y="1413"/>
                    </a:cubicBezTo>
                    <a:cubicBezTo>
                      <a:pt x="937" y="1372"/>
                      <a:pt x="920" y="1335"/>
                      <a:pt x="892" y="1309"/>
                    </a:cubicBezTo>
                    <a:cubicBezTo>
                      <a:pt x="957" y="1294"/>
                      <a:pt x="1005" y="1237"/>
                      <a:pt x="1005" y="1168"/>
                    </a:cubicBezTo>
                    <a:cubicBezTo>
                      <a:pt x="1005" y="1127"/>
                      <a:pt x="987" y="1089"/>
                      <a:pt x="958" y="1062"/>
                    </a:cubicBezTo>
                    <a:cubicBezTo>
                      <a:pt x="1017" y="1045"/>
                      <a:pt x="1061" y="989"/>
                      <a:pt x="1061" y="924"/>
                    </a:cubicBezTo>
                    <a:cubicBezTo>
                      <a:pt x="1061" y="878"/>
                      <a:pt x="1039" y="837"/>
                      <a:pt x="1004" y="810"/>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6">
                <a:extLst>
                  <a:ext uri="{FF2B5EF4-FFF2-40B4-BE49-F238E27FC236}">
                    <a16:creationId xmlns:a16="http://schemas.microsoft.com/office/drawing/2014/main" id="{8FF6612A-F2C3-4C4B-9ABD-F4B31B8A9389}"/>
                  </a:ext>
                </a:extLst>
              </p:cNvPr>
              <p:cNvSpPr>
                <a:spLocks noEditPoints="1"/>
              </p:cNvSpPr>
              <p:nvPr/>
            </p:nvSpPr>
            <p:spPr bwMode="auto">
              <a:xfrm>
                <a:off x="2368" y="1740"/>
                <a:ext cx="846" cy="1723"/>
              </a:xfrm>
              <a:custGeom>
                <a:avLst/>
                <a:gdLst>
                  <a:gd name="T0" fmla="*/ 193 w 452"/>
                  <a:gd name="T1" fmla="*/ 773 h 919"/>
                  <a:gd name="T2" fmla="*/ 146 w 452"/>
                  <a:gd name="T3" fmla="*/ 820 h 919"/>
                  <a:gd name="T4" fmla="*/ 99 w 452"/>
                  <a:gd name="T5" fmla="*/ 773 h 919"/>
                  <a:gd name="T6" fmla="*/ 146 w 452"/>
                  <a:gd name="T7" fmla="*/ 726 h 919"/>
                  <a:gd name="T8" fmla="*/ 193 w 452"/>
                  <a:gd name="T9" fmla="*/ 773 h 919"/>
                  <a:gd name="T10" fmla="*/ 452 w 452"/>
                  <a:gd name="T11" fmla="*/ 22 h 919"/>
                  <a:gd name="T12" fmla="*/ 452 w 452"/>
                  <a:gd name="T13" fmla="*/ 897 h 919"/>
                  <a:gd name="T14" fmla="*/ 430 w 452"/>
                  <a:gd name="T15" fmla="*/ 919 h 919"/>
                  <a:gd name="T16" fmla="*/ 22 w 452"/>
                  <a:gd name="T17" fmla="*/ 919 h 919"/>
                  <a:gd name="T18" fmla="*/ 0 w 452"/>
                  <a:gd name="T19" fmla="*/ 897 h 919"/>
                  <a:gd name="T20" fmla="*/ 0 w 452"/>
                  <a:gd name="T21" fmla="*/ 22 h 919"/>
                  <a:gd name="T22" fmla="*/ 22 w 452"/>
                  <a:gd name="T23" fmla="*/ 0 h 919"/>
                  <a:gd name="T24" fmla="*/ 430 w 452"/>
                  <a:gd name="T25" fmla="*/ 0 h 919"/>
                  <a:gd name="T26" fmla="*/ 452 w 452"/>
                  <a:gd name="T27" fmla="*/ 22 h 919"/>
                  <a:gd name="T28" fmla="*/ 237 w 452"/>
                  <a:gd name="T29" fmla="*/ 773 h 919"/>
                  <a:gd name="T30" fmla="*/ 146 w 452"/>
                  <a:gd name="T31" fmla="*/ 682 h 919"/>
                  <a:gd name="T32" fmla="*/ 55 w 452"/>
                  <a:gd name="T33" fmla="*/ 773 h 919"/>
                  <a:gd name="T34" fmla="*/ 146 w 452"/>
                  <a:gd name="T35" fmla="*/ 864 h 919"/>
                  <a:gd name="T36" fmla="*/ 237 w 452"/>
                  <a:gd name="T37" fmla="*/ 773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919">
                    <a:moveTo>
                      <a:pt x="193" y="773"/>
                    </a:moveTo>
                    <a:cubicBezTo>
                      <a:pt x="193" y="799"/>
                      <a:pt x="172" y="820"/>
                      <a:pt x="146" y="820"/>
                    </a:cubicBezTo>
                    <a:cubicBezTo>
                      <a:pt x="120" y="820"/>
                      <a:pt x="99" y="799"/>
                      <a:pt x="99" y="773"/>
                    </a:cubicBezTo>
                    <a:cubicBezTo>
                      <a:pt x="99" y="747"/>
                      <a:pt x="120" y="726"/>
                      <a:pt x="146" y="726"/>
                    </a:cubicBezTo>
                    <a:cubicBezTo>
                      <a:pt x="172" y="726"/>
                      <a:pt x="193" y="747"/>
                      <a:pt x="193" y="773"/>
                    </a:cubicBezTo>
                    <a:close/>
                    <a:moveTo>
                      <a:pt x="452" y="22"/>
                    </a:moveTo>
                    <a:cubicBezTo>
                      <a:pt x="452" y="897"/>
                      <a:pt x="452" y="897"/>
                      <a:pt x="452" y="897"/>
                    </a:cubicBezTo>
                    <a:cubicBezTo>
                      <a:pt x="452" y="909"/>
                      <a:pt x="442" y="919"/>
                      <a:pt x="430" y="919"/>
                    </a:cubicBezTo>
                    <a:cubicBezTo>
                      <a:pt x="22" y="919"/>
                      <a:pt x="22" y="919"/>
                      <a:pt x="22" y="919"/>
                    </a:cubicBezTo>
                    <a:cubicBezTo>
                      <a:pt x="10" y="919"/>
                      <a:pt x="0" y="909"/>
                      <a:pt x="0" y="897"/>
                    </a:cubicBezTo>
                    <a:cubicBezTo>
                      <a:pt x="0" y="22"/>
                      <a:pt x="0" y="22"/>
                      <a:pt x="0" y="22"/>
                    </a:cubicBezTo>
                    <a:cubicBezTo>
                      <a:pt x="0" y="10"/>
                      <a:pt x="10" y="0"/>
                      <a:pt x="22" y="0"/>
                    </a:cubicBezTo>
                    <a:cubicBezTo>
                      <a:pt x="430" y="0"/>
                      <a:pt x="430" y="0"/>
                      <a:pt x="430" y="0"/>
                    </a:cubicBezTo>
                    <a:cubicBezTo>
                      <a:pt x="442" y="0"/>
                      <a:pt x="452" y="10"/>
                      <a:pt x="452" y="22"/>
                    </a:cubicBezTo>
                    <a:close/>
                    <a:moveTo>
                      <a:pt x="237" y="773"/>
                    </a:moveTo>
                    <a:cubicBezTo>
                      <a:pt x="237" y="722"/>
                      <a:pt x="196" y="682"/>
                      <a:pt x="146" y="682"/>
                    </a:cubicBezTo>
                    <a:cubicBezTo>
                      <a:pt x="96" y="682"/>
                      <a:pt x="55" y="722"/>
                      <a:pt x="55" y="773"/>
                    </a:cubicBezTo>
                    <a:cubicBezTo>
                      <a:pt x="55" y="823"/>
                      <a:pt x="96" y="864"/>
                      <a:pt x="146" y="864"/>
                    </a:cubicBezTo>
                    <a:cubicBezTo>
                      <a:pt x="196" y="864"/>
                      <a:pt x="237" y="823"/>
                      <a:pt x="237" y="773"/>
                    </a:cubicBezTo>
                    <a:close/>
                  </a:path>
                </a:pathLst>
              </a:custGeom>
              <a:solidFill>
                <a:srgbClr val="00148C">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4" name="Group 43">
            <a:extLst>
              <a:ext uri="{FF2B5EF4-FFF2-40B4-BE49-F238E27FC236}">
                <a16:creationId xmlns:a16="http://schemas.microsoft.com/office/drawing/2014/main" id="{8589E938-BF3A-4A59-87DD-6B90D5B0C5B8}"/>
              </a:ext>
            </a:extLst>
          </p:cNvPr>
          <p:cNvGrpSpPr/>
          <p:nvPr/>
        </p:nvGrpSpPr>
        <p:grpSpPr>
          <a:xfrm>
            <a:off x="229754" y="2647668"/>
            <a:ext cx="431520" cy="431520"/>
            <a:chOff x="-74924" y="2197673"/>
            <a:chExt cx="631788" cy="631788"/>
          </a:xfrm>
        </p:grpSpPr>
        <p:sp>
          <p:nvSpPr>
            <p:cNvPr id="43" name="Oval 42">
              <a:extLst>
                <a:ext uri="{FF2B5EF4-FFF2-40B4-BE49-F238E27FC236}">
                  <a16:creationId xmlns:a16="http://schemas.microsoft.com/office/drawing/2014/main" id="{F4653D88-59A8-4273-82B4-42AED6DB82C4}"/>
                </a:ext>
              </a:extLst>
            </p:cNvPr>
            <p:cNvSpPr/>
            <p:nvPr>
              <p:custDataLst>
                <p:tags r:id="rId5"/>
              </p:custDataLst>
            </p:nvPr>
          </p:nvSpPr>
          <p:spPr>
            <a:xfrm>
              <a:off x="-74924" y="2197673"/>
              <a:ext cx="631788" cy="631788"/>
            </a:xfrm>
            <a:prstGeom prst="ellipse">
              <a:avLst/>
            </a:prstGeom>
            <a:solidFill>
              <a:srgbClr val="FFFFFF"/>
            </a:solidFill>
            <a:ln w="19050" cap="flat" cmpd="sng" algn="ctr">
              <a:gradFill flip="none" rotWithShape="1">
                <a:gsLst>
                  <a:gs pos="100000">
                    <a:srgbClr val="0073CD"/>
                  </a:gs>
                  <a:gs pos="0">
                    <a:srgbClr val="00148C"/>
                  </a:gs>
                </a:gsLst>
                <a:lin ang="2700000" scaled="1"/>
                <a:tileRect/>
              </a:gradFill>
              <a:prstDash val="solid"/>
            </a:ln>
            <a:effectLst/>
          </p:spPr>
          <p:txBody>
            <a:bodyPr lIns="0" tIns="0" rIns="0" bIns="0" rtlCol="0" anchor="ctr"/>
            <a:lstStyle/>
            <a:p>
              <a:pPr algn="ctr">
                <a:lnSpc>
                  <a:spcPct val="95000"/>
                </a:lnSpc>
              </a:pPr>
              <a:endParaRPr lang="en-US" sz="1400" kern="0" dirty="0">
                <a:solidFill>
                  <a:schemeClr val="tx1"/>
                </a:solidFill>
                <a:ea typeface="ＭＳ Ｐゴシック"/>
              </a:endParaRPr>
            </a:p>
          </p:txBody>
        </p:sp>
        <p:grpSp>
          <p:nvGrpSpPr>
            <p:cNvPr id="23" name="Group 22">
              <a:extLst>
                <a:ext uri="{FF2B5EF4-FFF2-40B4-BE49-F238E27FC236}">
                  <a16:creationId xmlns:a16="http://schemas.microsoft.com/office/drawing/2014/main" id="{78E41053-DA31-4A3F-9BDF-3B1F5F3309D7}"/>
                </a:ext>
              </a:extLst>
            </p:cNvPr>
            <p:cNvGrpSpPr>
              <a:grpSpLocks noChangeAspect="1"/>
            </p:cNvGrpSpPr>
            <p:nvPr/>
          </p:nvGrpSpPr>
          <p:grpSpPr>
            <a:xfrm>
              <a:off x="17599" y="2290196"/>
              <a:ext cx="446742" cy="446742"/>
              <a:chOff x="5961063" y="3294063"/>
              <a:chExt cx="269875" cy="269875"/>
            </a:xfrm>
          </p:grpSpPr>
          <p:sp>
            <p:nvSpPr>
              <p:cNvPr id="24" name="Oval 14">
                <a:extLst>
                  <a:ext uri="{FF2B5EF4-FFF2-40B4-BE49-F238E27FC236}">
                    <a16:creationId xmlns:a16="http://schemas.microsoft.com/office/drawing/2014/main" id="{4150AA77-2AEA-451F-9C13-DE27275DD24B}"/>
                  </a:ext>
                </a:extLst>
              </p:cNvPr>
              <p:cNvSpPr>
                <a:spLocks noChangeArrowheads="1"/>
              </p:cNvSpPr>
              <p:nvPr/>
            </p:nvSpPr>
            <p:spPr bwMode="auto">
              <a:xfrm>
                <a:off x="5961063" y="3294063"/>
                <a:ext cx="269875" cy="269875"/>
              </a:xfrm>
              <a:prstGeom prst="ellipse">
                <a:avLst/>
              </a:prstGeom>
              <a:solidFill>
                <a:srgbClr val="FFFFFF">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25" name="Freeform 15">
                <a:extLst>
                  <a:ext uri="{FF2B5EF4-FFF2-40B4-BE49-F238E27FC236}">
                    <a16:creationId xmlns:a16="http://schemas.microsoft.com/office/drawing/2014/main" id="{04DE57CB-28C7-4E34-9B0F-6E8B12C65B8C}"/>
                  </a:ext>
                </a:extLst>
              </p:cNvPr>
              <p:cNvSpPr>
                <a:spLocks noEditPoints="1"/>
              </p:cNvSpPr>
              <p:nvPr/>
            </p:nvSpPr>
            <p:spPr bwMode="auto">
              <a:xfrm>
                <a:off x="6018213" y="3352801"/>
                <a:ext cx="157162" cy="150812"/>
              </a:xfrm>
              <a:custGeom>
                <a:avLst/>
                <a:gdLst>
                  <a:gd name="T0" fmla="*/ 704 w 736"/>
                  <a:gd name="T1" fmla="*/ 250 h 709"/>
                  <a:gd name="T2" fmla="*/ 496 w 736"/>
                  <a:gd name="T3" fmla="*/ 218 h 709"/>
                  <a:gd name="T4" fmla="*/ 392 w 736"/>
                  <a:gd name="T5" fmla="*/ 24 h 709"/>
                  <a:gd name="T6" fmla="*/ 336 w 736"/>
                  <a:gd name="T7" fmla="*/ 24 h 709"/>
                  <a:gd name="T8" fmla="*/ 240 w 736"/>
                  <a:gd name="T9" fmla="*/ 218 h 709"/>
                  <a:gd name="T10" fmla="*/ 24 w 736"/>
                  <a:gd name="T11" fmla="*/ 242 h 709"/>
                  <a:gd name="T12" fmla="*/ 0 w 736"/>
                  <a:gd name="T13" fmla="*/ 266 h 709"/>
                  <a:gd name="T14" fmla="*/ 8 w 736"/>
                  <a:gd name="T15" fmla="*/ 290 h 709"/>
                  <a:gd name="T16" fmla="*/ 168 w 736"/>
                  <a:gd name="T17" fmla="*/ 451 h 709"/>
                  <a:gd name="T18" fmla="*/ 128 w 736"/>
                  <a:gd name="T19" fmla="*/ 661 h 709"/>
                  <a:gd name="T20" fmla="*/ 144 w 736"/>
                  <a:gd name="T21" fmla="*/ 693 h 709"/>
                  <a:gd name="T22" fmla="*/ 176 w 736"/>
                  <a:gd name="T23" fmla="*/ 701 h 709"/>
                  <a:gd name="T24" fmla="*/ 360 w 736"/>
                  <a:gd name="T25" fmla="*/ 597 h 709"/>
                  <a:gd name="T26" fmla="*/ 552 w 736"/>
                  <a:gd name="T27" fmla="*/ 709 h 709"/>
                  <a:gd name="T28" fmla="*/ 568 w 736"/>
                  <a:gd name="T29" fmla="*/ 709 h 709"/>
                  <a:gd name="T30" fmla="*/ 584 w 736"/>
                  <a:gd name="T31" fmla="*/ 709 h 709"/>
                  <a:gd name="T32" fmla="*/ 600 w 736"/>
                  <a:gd name="T33" fmla="*/ 677 h 709"/>
                  <a:gd name="T34" fmla="*/ 568 w 736"/>
                  <a:gd name="T35" fmla="*/ 451 h 709"/>
                  <a:gd name="T36" fmla="*/ 720 w 736"/>
                  <a:gd name="T37" fmla="*/ 306 h 709"/>
                  <a:gd name="T38" fmla="*/ 728 w 736"/>
                  <a:gd name="T39" fmla="*/ 274 h 709"/>
                  <a:gd name="T40" fmla="*/ 704 w 736"/>
                  <a:gd name="T41" fmla="*/ 250 h 709"/>
                  <a:gd name="T42" fmla="*/ 512 w 736"/>
                  <a:gd name="T43" fmla="*/ 419 h 709"/>
                  <a:gd name="T44" fmla="*/ 504 w 736"/>
                  <a:gd name="T45" fmla="*/ 443 h 709"/>
                  <a:gd name="T46" fmla="*/ 528 w 736"/>
                  <a:gd name="T47" fmla="*/ 621 h 709"/>
                  <a:gd name="T48" fmla="*/ 384 w 736"/>
                  <a:gd name="T49" fmla="*/ 532 h 709"/>
                  <a:gd name="T50" fmla="*/ 360 w 736"/>
                  <a:gd name="T51" fmla="*/ 532 h 709"/>
                  <a:gd name="T52" fmla="*/ 352 w 736"/>
                  <a:gd name="T53" fmla="*/ 532 h 709"/>
                  <a:gd name="T54" fmla="*/ 208 w 736"/>
                  <a:gd name="T55" fmla="*/ 613 h 709"/>
                  <a:gd name="T56" fmla="*/ 232 w 736"/>
                  <a:gd name="T57" fmla="*/ 443 h 709"/>
                  <a:gd name="T58" fmla="*/ 224 w 736"/>
                  <a:gd name="T59" fmla="*/ 419 h 709"/>
                  <a:gd name="T60" fmla="*/ 104 w 736"/>
                  <a:gd name="T61" fmla="*/ 298 h 709"/>
                  <a:gd name="T62" fmla="*/ 264 w 736"/>
                  <a:gd name="T63" fmla="*/ 282 h 709"/>
                  <a:gd name="T64" fmla="*/ 288 w 736"/>
                  <a:gd name="T65" fmla="*/ 266 h 709"/>
                  <a:gd name="T66" fmla="*/ 360 w 736"/>
                  <a:gd name="T67" fmla="*/ 105 h 709"/>
                  <a:gd name="T68" fmla="*/ 440 w 736"/>
                  <a:gd name="T69" fmla="*/ 266 h 709"/>
                  <a:gd name="T70" fmla="*/ 464 w 736"/>
                  <a:gd name="T71" fmla="*/ 282 h 709"/>
                  <a:gd name="T72" fmla="*/ 632 w 736"/>
                  <a:gd name="T73" fmla="*/ 306 h 709"/>
                  <a:gd name="T74" fmla="*/ 512 w 736"/>
                  <a:gd name="T75" fmla="*/ 41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6" h="709">
                    <a:moveTo>
                      <a:pt x="704" y="250"/>
                    </a:moveTo>
                    <a:cubicBezTo>
                      <a:pt x="704" y="250"/>
                      <a:pt x="704" y="250"/>
                      <a:pt x="496" y="218"/>
                    </a:cubicBezTo>
                    <a:cubicBezTo>
                      <a:pt x="496" y="218"/>
                      <a:pt x="496" y="218"/>
                      <a:pt x="392" y="24"/>
                    </a:cubicBezTo>
                    <a:cubicBezTo>
                      <a:pt x="384" y="0"/>
                      <a:pt x="352" y="0"/>
                      <a:pt x="336" y="24"/>
                    </a:cubicBezTo>
                    <a:cubicBezTo>
                      <a:pt x="336" y="24"/>
                      <a:pt x="336" y="24"/>
                      <a:pt x="240" y="218"/>
                    </a:cubicBezTo>
                    <a:cubicBezTo>
                      <a:pt x="240" y="218"/>
                      <a:pt x="240" y="218"/>
                      <a:pt x="24" y="242"/>
                    </a:cubicBezTo>
                    <a:cubicBezTo>
                      <a:pt x="16" y="242"/>
                      <a:pt x="8" y="250"/>
                      <a:pt x="0" y="266"/>
                    </a:cubicBezTo>
                    <a:cubicBezTo>
                      <a:pt x="0" y="274"/>
                      <a:pt x="0" y="290"/>
                      <a:pt x="8" y="290"/>
                    </a:cubicBezTo>
                    <a:cubicBezTo>
                      <a:pt x="8" y="290"/>
                      <a:pt x="8" y="290"/>
                      <a:pt x="168" y="451"/>
                    </a:cubicBezTo>
                    <a:cubicBezTo>
                      <a:pt x="168" y="451"/>
                      <a:pt x="168" y="451"/>
                      <a:pt x="128" y="661"/>
                    </a:cubicBezTo>
                    <a:cubicBezTo>
                      <a:pt x="128" y="677"/>
                      <a:pt x="136" y="685"/>
                      <a:pt x="144" y="693"/>
                    </a:cubicBezTo>
                    <a:cubicBezTo>
                      <a:pt x="160" y="701"/>
                      <a:pt x="168" y="701"/>
                      <a:pt x="176" y="701"/>
                    </a:cubicBezTo>
                    <a:cubicBezTo>
                      <a:pt x="176" y="701"/>
                      <a:pt x="176" y="701"/>
                      <a:pt x="360" y="597"/>
                    </a:cubicBezTo>
                    <a:cubicBezTo>
                      <a:pt x="360" y="597"/>
                      <a:pt x="360" y="597"/>
                      <a:pt x="552" y="709"/>
                    </a:cubicBezTo>
                    <a:cubicBezTo>
                      <a:pt x="560" y="709"/>
                      <a:pt x="560" y="709"/>
                      <a:pt x="568" y="709"/>
                    </a:cubicBezTo>
                    <a:cubicBezTo>
                      <a:pt x="576" y="709"/>
                      <a:pt x="584" y="709"/>
                      <a:pt x="584" y="709"/>
                    </a:cubicBezTo>
                    <a:cubicBezTo>
                      <a:pt x="600" y="701"/>
                      <a:pt x="600" y="685"/>
                      <a:pt x="600" y="677"/>
                    </a:cubicBezTo>
                    <a:cubicBezTo>
                      <a:pt x="600" y="677"/>
                      <a:pt x="600" y="677"/>
                      <a:pt x="568" y="451"/>
                    </a:cubicBezTo>
                    <a:cubicBezTo>
                      <a:pt x="568" y="451"/>
                      <a:pt x="568" y="451"/>
                      <a:pt x="720" y="306"/>
                    </a:cubicBezTo>
                    <a:cubicBezTo>
                      <a:pt x="728" y="298"/>
                      <a:pt x="736" y="290"/>
                      <a:pt x="728" y="274"/>
                    </a:cubicBezTo>
                    <a:cubicBezTo>
                      <a:pt x="728" y="266"/>
                      <a:pt x="712" y="250"/>
                      <a:pt x="704" y="250"/>
                    </a:cubicBezTo>
                    <a:close/>
                    <a:moveTo>
                      <a:pt x="512" y="419"/>
                    </a:moveTo>
                    <a:cubicBezTo>
                      <a:pt x="504" y="419"/>
                      <a:pt x="504" y="435"/>
                      <a:pt x="504" y="443"/>
                    </a:cubicBezTo>
                    <a:cubicBezTo>
                      <a:pt x="504" y="443"/>
                      <a:pt x="504" y="443"/>
                      <a:pt x="528" y="621"/>
                    </a:cubicBezTo>
                    <a:cubicBezTo>
                      <a:pt x="528" y="621"/>
                      <a:pt x="528" y="621"/>
                      <a:pt x="384" y="532"/>
                    </a:cubicBezTo>
                    <a:cubicBezTo>
                      <a:pt x="376" y="532"/>
                      <a:pt x="376" y="532"/>
                      <a:pt x="360" y="532"/>
                    </a:cubicBezTo>
                    <a:cubicBezTo>
                      <a:pt x="352" y="532"/>
                      <a:pt x="352" y="532"/>
                      <a:pt x="352" y="532"/>
                    </a:cubicBezTo>
                    <a:cubicBezTo>
                      <a:pt x="352" y="532"/>
                      <a:pt x="352" y="532"/>
                      <a:pt x="208" y="613"/>
                    </a:cubicBezTo>
                    <a:cubicBezTo>
                      <a:pt x="208" y="613"/>
                      <a:pt x="208" y="613"/>
                      <a:pt x="232" y="443"/>
                    </a:cubicBezTo>
                    <a:cubicBezTo>
                      <a:pt x="232" y="435"/>
                      <a:pt x="224" y="419"/>
                      <a:pt x="224" y="419"/>
                    </a:cubicBezTo>
                    <a:cubicBezTo>
                      <a:pt x="224" y="419"/>
                      <a:pt x="224" y="419"/>
                      <a:pt x="104" y="298"/>
                    </a:cubicBezTo>
                    <a:cubicBezTo>
                      <a:pt x="104" y="298"/>
                      <a:pt x="104" y="298"/>
                      <a:pt x="264" y="282"/>
                    </a:cubicBezTo>
                    <a:cubicBezTo>
                      <a:pt x="272" y="282"/>
                      <a:pt x="280" y="274"/>
                      <a:pt x="288" y="266"/>
                    </a:cubicBezTo>
                    <a:cubicBezTo>
                      <a:pt x="288" y="266"/>
                      <a:pt x="288" y="266"/>
                      <a:pt x="360" y="105"/>
                    </a:cubicBezTo>
                    <a:cubicBezTo>
                      <a:pt x="360" y="105"/>
                      <a:pt x="360" y="105"/>
                      <a:pt x="440" y="266"/>
                    </a:cubicBezTo>
                    <a:cubicBezTo>
                      <a:pt x="448" y="274"/>
                      <a:pt x="456" y="282"/>
                      <a:pt x="464" y="282"/>
                    </a:cubicBezTo>
                    <a:cubicBezTo>
                      <a:pt x="464" y="282"/>
                      <a:pt x="464" y="282"/>
                      <a:pt x="632" y="306"/>
                    </a:cubicBezTo>
                    <a:cubicBezTo>
                      <a:pt x="632" y="306"/>
                      <a:pt x="632" y="306"/>
                      <a:pt x="512" y="419"/>
                    </a:cubicBezTo>
                    <a:close/>
                  </a:path>
                </a:pathLst>
              </a:cu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p>
            </p:txBody>
          </p:sp>
        </p:grpSp>
      </p:grpSp>
      <p:grpSp>
        <p:nvGrpSpPr>
          <p:cNvPr id="46" name="Group 45">
            <a:extLst>
              <a:ext uri="{FF2B5EF4-FFF2-40B4-BE49-F238E27FC236}">
                <a16:creationId xmlns:a16="http://schemas.microsoft.com/office/drawing/2014/main" id="{EB92C4D2-5BFB-4505-891F-A37B8E83E581}"/>
              </a:ext>
            </a:extLst>
          </p:cNvPr>
          <p:cNvGrpSpPr/>
          <p:nvPr/>
        </p:nvGrpSpPr>
        <p:grpSpPr>
          <a:xfrm>
            <a:off x="246115" y="4063042"/>
            <a:ext cx="415159" cy="414758"/>
            <a:chOff x="-64377" y="3086508"/>
            <a:chExt cx="607834" cy="607247"/>
          </a:xfrm>
        </p:grpSpPr>
        <p:sp>
          <p:nvSpPr>
            <p:cNvPr id="45" name="Oval 44">
              <a:extLst>
                <a:ext uri="{FF2B5EF4-FFF2-40B4-BE49-F238E27FC236}">
                  <a16:creationId xmlns:a16="http://schemas.microsoft.com/office/drawing/2014/main" id="{23E142F7-1474-46CE-B4A6-CE82E1010C47}"/>
                </a:ext>
              </a:extLst>
            </p:cNvPr>
            <p:cNvSpPr/>
            <p:nvPr>
              <p:custDataLst>
                <p:tags r:id="rId4"/>
              </p:custDataLst>
            </p:nvPr>
          </p:nvSpPr>
          <p:spPr>
            <a:xfrm>
              <a:off x="-64377" y="3086508"/>
              <a:ext cx="607834" cy="607247"/>
            </a:xfrm>
            <a:prstGeom prst="ellipse">
              <a:avLst/>
            </a:prstGeom>
            <a:solidFill>
              <a:srgbClr val="FFFFFF"/>
            </a:solidFill>
            <a:ln w="19050" cap="flat" cmpd="sng" algn="ctr">
              <a:gradFill flip="none" rotWithShape="1">
                <a:gsLst>
                  <a:gs pos="100000">
                    <a:srgbClr val="0073CD"/>
                  </a:gs>
                  <a:gs pos="0">
                    <a:srgbClr val="00148C"/>
                  </a:gs>
                </a:gsLst>
                <a:lin ang="2700000" scaled="1"/>
                <a:tileRect/>
              </a:gradFill>
              <a:prstDash val="solid"/>
            </a:ln>
            <a:effectLst/>
          </p:spPr>
          <p:txBody>
            <a:bodyPr lIns="0" tIns="0" rIns="0" bIns="0" rtlCol="0" anchor="ctr"/>
            <a:lstStyle/>
            <a:p>
              <a:pPr algn="ctr">
                <a:lnSpc>
                  <a:spcPct val="95000"/>
                </a:lnSpc>
              </a:pPr>
              <a:endParaRPr lang="en-US" sz="1400" kern="0" dirty="0">
                <a:solidFill>
                  <a:schemeClr val="tx1"/>
                </a:solidFill>
                <a:ea typeface="ＭＳ Ｐゴシック"/>
              </a:endParaRPr>
            </a:p>
          </p:txBody>
        </p:sp>
        <p:grpSp>
          <p:nvGrpSpPr>
            <p:cNvPr id="26" name="Group 25">
              <a:extLst>
                <a:ext uri="{FF2B5EF4-FFF2-40B4-BE49-F238E27FC236}">
                  <a16:creationId xmlns:a16="http://schemas.microsoft.com/office/drawing/2014/main" id="{F033D67E-F273-48BE-BDE6-8A853EACC67E}"/>
                </a:ext>
              </a:extLst>
            </p:cNvPr>
            <p:cNvGrpSpPr>
              <a:grpSpLocks noChangeAspect="1"/>
            </p:cNvGrpSpPr>
            <p:nvPr/>
          </p:nvGrpSpPr>
          <p:grpSpPr>
            <a:xfrm>
              <a:off x="24638" y="3175437"/>
              <a:ext cx="429804" cy="429389"/>
              <a:chOff x="5272088" y="2606675"/>
              <a:chExt cx="1646237" cy="1644650"/>
            </a:xfrm>
          </p:grpSpPr>
          <p:sp>
            <p:nvSpPr>
              <p:cNvPr id="27" name="AutoShape 26">
                <a:extLst>
                  <a:ext uri="{FF2B5EF4-FFF2-40B4-BE49-F238E27FC236}">
                    <a16:creationId xmlns:a16="http://schemas.microsoft.com/office/drawing/2014/main" id="{7604FA5A-7FBD-4CCC-9D55-9CA2928EE355}"/>
                  </a:ext>
                </a:extLst>
              </p:cNvPr>
              <p:cNvSpPr>
                <a:spLocks noChangeAspect="1" noChangeArrowheads="1" noTextEdit="1"/>
              </p:cNvSpPr>
              <p:nvPr/>
            </p:nvSpPr>
            <p:spPr bwMode="auto">
              <a:xfrm>
                <a:off x="5272088" y="2606675"/>
                <a:ext cx="1646237"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8" name="Group 27">
                <a:extLst>
                  <a:ext uri="{FF2B5EF4-FFF2-40B4-BE49-F238E27FC236}">
                    <a16:creationId xmlns:a16="http://schemas.microsoft.com/office/drawing/2014/main" id="{F24425C0-419A-4B54-B5A2-F4EC80263CF7}"/>
                  </a:ext>
                </a:extLst>
              </p:cNvPr>
              <p:cNvGrpSpPr/>
              <p:nvPr/>
            </p:nvGrpSpPr>
            <p:grpSpPr>
              <a:xfrm>
                <a:off x="5719763" y="2797175"/>
                <a:ext cx="768348" cy="1255713"/>
                <a:chOff x="5719763" y="2797175"/>
                <a:chExt cx="768348" cy="1255713"/>
              </a:xfrm>
            </p:grpSpPr>
            <p:sp>
              <p:nvSpPr>
                <p:cNvPr id="29" name="Freeform 10">
                  <a:extLst>
                    <a:ext uri="{FF2B5EF4-FFF2-40B4-BE49-F238E27FC236}">
                      <a16:creationId xmlns:a16="http://schemas.microsoft.com/office/drawing/2014/main" id="{0B6D04B8-0FE0-4C0E-9EAF-9A33D4292144}"/>
                    </a:ext>
                  </a:extLst>
                </p:cNvPr>
                <p:cNvSpPr>
                  <a:spLocks/>
                </p:cNvSpPr>
                <p:nvPr/>
              </p:nvSpPr>
              <p:spPr bwMode="auto">
                <a:xfrm>
                  <a:off x="5719763" y="2797175"/>
                  <a:ext cx="744537" cy="869951"/>
                </a:xfrm>
                <a:custGeom>
                  <a:avLst/>
                  <a:gdLst>
                    <a:gd name="connsiteX0" fmla="*/ 527050 w 744537"/>
                    <a:gd name="connsiteY0" fmla="*/ 838200 h 869951"/>
                    <a:gd name="connsiteX1" fmla="*/ 551039 w 744537"/>
                    <a:gd name="connsiteY1" fmla="*/ 842433 h 869951"/>
                    <a:gd name="connsiteX2" fmla="*/ 558800 w 744537"/>
                    <a:gd name="connsiteY2" fmla="*/ 841728 h 869951"/>
                    <a:gd name="connsiteX3" fmla="*/ 558800 w 744537"/>
                    <a:gd name="connsiteY3" fmla="*/ 869950 h 869951"/>
                    <a:gd name="connsiteX4" fmla="*/ 527050 w 744537"/>
                    <a:gd name="connsiteY4" fmla="*/ 869950 h 869951"/>
                    <a:gd name="connsiteX5" fmla="*/ 527050 w 744537"/>
                    <a:gd name="connsiteY5" fmla="*/ 838200 h 869951"/>
                    <a:gd name="connsiteX6" fmla="*/ 379931 w 744537"/>
                    <a:gd name="connsiteY6" fmla="*/ 654050 h 869951"/>
                    <a:gd name="connsiteX7" fmla="*/ 503237 w 744537"/>
                    <a:gd name="connsiteY7" fmla="*/ 725568 h 869951"/>
                    <a:gd name="connsiteX8" fmla="*/ 486844 w 744537"/>
                    <a:gd name="connsiteY8" fmla="*/ 752475 h 869951"/>
                    <a:gd name="connsiteX9" fmla="*/ 363537 w 744537"/>
                    <a:gd name="connsiteY9" fmla="*/ 680250 h 869951"/>
                    <a:gd name="connsiteX10" fmla="*/ 379931 w 744537"/>
                    <a:gd name="connsiteY10" fmla="*/ 654050 h 869951"/>
                    <a:gd name="connsiteX11" fmla="*/ 103785 w 744537"/>
                    <a:gd name="connsiteY11" fmla="*/ 582613 h 869951"/>
                    <a:gd name="connsiteX12" fmla="*/ 115102 w 744537"/>
                    <a:gd name="connsiteY12" fmla="*/ 596873 h 869951"/>
                    <a:gd name="connsiteX13" fmla="*/ 219075 w 744537"/>
                    <a:gd name="connsiteY13" fmla="*/ 807920 h 869951"/>
                    <a:gd name="connsiteX14" fmla="*/ 219075 w 744537"/>
                    <a:gd name="connsiteY14" fmla="*/ 869951 h 869951"/>
                    <a:gd name="connsiteX15" fmla="*/ 187954 w 744537"/>
                    <a:gd name="connsiteY15" fmla="*/ 869951 h 869951"/>
                    <a:gd name="connsiteX16" fmla="*/ 187954 w 744537"/>
                    <a:gd name="connsiteY16" fmla="*/ 807920 h 869951"/>
                    <a:gd name="connsiteX17" fmla="*/ 93175 w 744537"/>
                    <a:gd name="connsiteY17" fmla="*/ 618263 h 869951"/>
                    <a:gd name="connsiteX18" fmla="*/ 92468 w 744537"/>
                    <a:gd name="connsiteY18" fmla="*/ 617550 h 869951"/>
                    <a:gd name="connsiteX19" fmla="*/ 76200 w 744537"/>
                    <a:gd name="connsiteY19" fmla="*/ 597586 h 869951"/>
                    <a:gd name="connsiteX20" fmla="*/ 103785 w 744537"/>
                    <a:gd name="connsiteY20" fmla="*/ 582613 h 869951"/>
                    <a:gd name="connsiteX21" fmla="*/ 699573 w 744537"/>
                    <a:gd name="connsiteY21" fmla="*/ 469900 h 869951"/>
                    <a:gd name="connsiteX22" fmla="*/ 730249 w 744537"/>
                    <a:gd name="connsiteY22" fmla="*/ 477065 h 869951"/>
                    <a:gd name="connsiteX23" fmla="*/ 656055 w 744537"/>
                    <a:gd name="connsiteY23" fmla="*/ 614630 h 869951"/>
                    <a:gd name="connsiteX24" fmla="*/ 654628 w 744537"/>
                    <a:gd name="connsiteY24" fmla="*/ 616063 h 869951"/>
                    <a:gd name="connsiteX25" fmla="*/ 584000 w 744537"/>
                    <a:gd name="connsiteY25" fmla="*/ 712788 h 869951"/>
                    <a:gd name="connsiteX26" fmla="*/ 554037 w 744537"/>
                    <a:gd name="connsiteY26" fmla="*/ 704907 h 869951"/>
                    <a:gd name="connsiteX27" fmla="*/ 632512 w 744537"/>
                    <a:gd name="connsiteY27" fmla="*/ 593852 h 869951"/>
                    <a:gd name="connsiteX28" fmla="*/ 699573 w 744537"/>
                    <a:gd name="connsiteY28" fmla="*/ 469900 h 869951"/>
                    <a:gd name="connsiteX29" fmla="*/ 415091 w 744537"/>
                    <a:gd name="connsiteY29" fmla="*/ 407988 h 869951"/>
                    <a:gd name="connsiteX30" fmla="*/ 442912 w 744537"/>
                    <a:gd name="connsiteY30" fmla="*/ 422928 h 869951"/>
                    <a:gd name="connsiteX31" fmla="*/ 358022 w 744537"/>
                    <a:gd name="connsiteY31" fmla="*/ 579438 h 869951"/>
                    <a:gd name="connsiteX32" fmla="*/ 330200 w 744537"/>
                    <a:gd name="connsiteY32" fmla="*/ 564499 h 869951"/>
                    <a:gd name="connsiteX33" fmla="*/ 415091 w 744537"/>
                    <a:gd name="connsiteY33" fmla="*/ 407988 h 869951"/>
                    <a:gd name="connsiteX34" fmla="*/ 393500 w 744537"/>
                    <a:gd name="connsiteY34" fmla="*/ 368300 h 869951"/>
                    <a:gd name="connsiteX35" fmla="*/ 406400 w 744537"/>
                    <a:gd name="connsiteY35" fmla="*/ 396860 h 869951"/>
                    <a:gd name="connsiteX36" fmla="*/ 123309 w 744537"/>
                    <a:gd name="connsiteY36" fmla="*/ 517525 h 869951"/>
                    <a:gd name="connsiteX37" fmla="*/ 111125 w 744537"/>
                    <a:gd name="connsiteY37" fmla="*/ 488965 h 869951"/>
                    <a:gd name="connsiteX38" fmla="*/ 393500 w 744537"/>
                    <a:gd name="connsiteY38" fmla="*/ 368300 h 869951"/>
                    <a:gd name="connsiteX39" fmla="*/ 527987 w 744537"/>
                    <a:gd name="connsiteY39" fmla="*/ 355600 h 869951"/>
                    <a:gd name="connsiteX40" fmla="*/ 668337 w 744537"/>
                    <a:gd name="connsiteY40" fmla="*/ 381623 h 869951"/>
                    <a:gd name="connsiteX41" fmla="*/ 662638 w 744537"/>
                    <a:gd name="connsiteY41" fmla="*/ 409053 h 869951"/>
                    <a:gd name="connsiteX42" fmla="*/ 662638 w 744537"/>
                    <a:gd name="connsiteY42" fmla="*/ 411163 h 869951"/>
                    <a:gd name="connsiteX43" fmla="*/ 522287 w 744537"/>
                    <a:gd name="connsiteY43" fmla="*/ 385140 h 869951"/>
                    <a:gd name="connsiteX44" fmla="*/ 527987 w 744537"/>
                    <a:gd name="connsiteY44" fmla="*/ 358413 h 869951"/>
                    <a:gd name="connsiteX45" fmla="*/ 527987 w 744537"/>
                    <a:gd name="connsiteY45" fmla="*/ 355600 h 869951"/>
                    <a:gd name="connsiteX46" fmla="*/ 149469 w 744537"/>
                    <a:gd name="connsiteY46" fmla="*/ 268288 h 869951"/>
                    <a:gd name="connsiteX47" fmla="*/ 179387 w 744537"/>
                    <a:gd name="connsiteY47" fmla="*/ 280386 h 869951"/>
                    <a:gd name="connsiteX48" fmla="*/ 97468 w 744537"/>
                    <a:gd name="connsiteY48" fmla="*/ 474663 h 869951"/>
                    <a:gd name="connsiteX49" fmla="*/ 68262 w 744537"/>
                    <a:gd name="connsiteY49" fmla="*/ 462565 h 869951"/>
                    <a:gd name="connsiteX50" fmla="*/ 149469 w 744537"/>
                    <a:gd name="connsiteY50" fmla="*/ 268288 h 869951"/>
                    <a:gd name="connsiteX51" fmla="*/ 492666 w 744537"/>
                    <a:gd name="connsiteY51" fmla="*/ 111125 h 869951"/>
                    <a:gd name="connsiteX52" fmla="*/ 521747 w 744537"/>
                    <a:gd name="connsiteY52" fmla="*/ 117543 h 869951"/>
                    <a:gd name="connsiteX53" fmla="*/ 523875 w 744537"/>
                    <a:gd name="connsiteY53" fmla="*/ 117543 h 869951"/>
                    <a:gd name="connsiteX54" fmla="*/ 488410 w 744537"/>
                    <a:gd name="connsiteY54" fmla="*/ 293688 h 869951"/>
                    <a:gd name="connsiteX55" fmla="*/ 459328 w 744537"/>
                    <a:gd name="connsiteY55" fmla="*/ 287983 h 869951"/>
                    <a:gd name="connsiteX56" fmla="*/ 457200 w 744537"/>
                    <a:gd name="connsiteY56" fmla="*/ 287983 h 869951"/>
                    <a:gd name="connsiteX57" fmla="*/ 492666 w 744537"/>
                    <a:gd name="connsiteY57" fmla="*/ 111125 h 869951"/>
                    <a:gd name="connsiteX58" fmla="*/ 588027 w 744537"/>
                    <a:gd name="connsiteY58" fmla="*/ 66675 h 869951"/>
                    <a:gd name="connsiteX59" fmla="*/ 744537 w 744537"/>
                    <a:gd name="connsiteY59" fmla="*/ 342184 h 869951"/>
                    <a:gd name="connsiteX60" fmla="*/ 731020 w 744537"/>
                    <a:gd name="connsiteY60" fmla="*/ 340753 h 869951"/>
                    <a:gd name="connsiteX61" fmla="*/ 713947 w 744537"/>
                    <a:gd name="connsiteY61" fmla="*/ 342900 h 869951"/>
                    <a:gd name="connsiteX62" fmla="*/ 573087 w 744537"/>
                    <a:gd name="connsiteY62" fmla="*/ 94584 h 869951"/>
                    <a:gd name="connsiteX63" fmla="*/ 588027 w 744537"/>
                    <a:gd name="connsiteY63" fmla="*/ 66675 h 869951"/>
                    <a:gd name="connsiteX64" fmla="*/ 454758 w 744537"/>
                    <a:gd name="connsiteY64" fmla="*/ 65088 h 869951"/>
                    <a:gd name="connsiteX65" fmla="*/ 468312 w 744537"/>
                    <a:gd name="connsiteY65" fmla="*/ 94516 h 869951"/>
                    <a:gd name="connsiteX66" fmla="*/ 256441 w 744537"/>
                    <a:gd name="connsiteY66" fmla="*/ 200026 h 869951"/>
                    <a:gd name="connsiteX67" fmla="*/ 242887 w 744537"/>
                    <a:gd name="connsiteY67" fmla="*/ 171316 h 869951"/>
                    <a:gd name="connsiteX68" fmla="*/ 454758 w 744537"/>
                    <a:gd name="connsiteY68" fmla="*/ 65088 h 869951"/>
                    <a:gd name="connsiteX69" fmla="*/ 373682 w 744537"/>
                    <a:gd name="connsiteY69" fmla="*/ 0 h 869951"/>
                    <a:gd name="connsiteX70" fmla="*/ 465137 w 744537"/>
                    <a:gd name="connsiteY70" fmla="*/ 10707 h 869951"/>
                    <a:gd name="connsiteX71" fmla="*/ 453705 w 744537"/>
                    <a:gd name="connsiteY71" fmla="*/ 40685 h 869951"/>
                    <a:gd name="connsiteX72" fmla="*/ 373682 w 744537"/>
                    <a:gd name="connsiteY72" fmla="*/ 31406 h 869951"/>
                    <a:gd name="connsiteX73" fmla="*/ 31438 w 744537"/>
                    <a:gd name="connsiteY73" fmla="*/ 371879 h 869951"/>
                    <a:gd name="connsiteX74" fmla="*/ 43584 w 744537"/>
                    <a:gd name="connsiteY74" fmla="*/ 462529 h 869951"/>
                    <a:gd name="connsiteX75" fmla="*/ 15004 w 744537"/>
                    <a:gd name="connsiteY75" fmla="*/ 474663 h 869951"/>
                    <a:gd name="connsiteX76" fmla="*/ 0 w 744537"/>
                    <a:gd name="connsiteY76" fmla="*/ 371879 h 869951"/>
                    <a:gd name="connsiteX77" fmla="*/ 373682 w 744537"/>
                    <a:gd name="connsiteY77" fmla="*/ 0 h 86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44537" h="869951">
                      <a:moveTo>
                        <a:pt x="527050" y="838200"/>
                      </a:moveTo>
                      <a:cubicBezTo>
                        <a:pt x="534106" y="841022"/>
                        <a:pt x="542572" y="842433"/>
                        <a:pt x="551039" y="842433"/>
                      </a:cubicBezTo>
                      <a:cubicBezTo>
                        <a:pt x="553861" y="842433"/>
                        <a:pt x="555978" y="842433"/>
                        <a:pt x="558800" y="841728"/>
                      </a:cubicBezTo>
                      <a:cubicBezTo>
                        <a:pt x="558800" y="841728"/>
                        <a:pt x="558800" y="841728"/>
                        <a:pt x="558800" y="869950"/>
                      </a:cubicBezTo>
                      <a:cubicBezTo>
                        <a:pt x="558800" y="869950"/>
                        <a:pt x="558800" y="869950"/>
                        <a:pt x="527050" y="869950"/>
                      </a:cubicBezTo>
                      <a:cubicBezTo>
                        <a:pt x="527050" y="861483"/>
                        <a:pt x="527050" y="850900"/>
                        <a:pt x="527050" y="838200"/>
                      </a:cubicBezTo>
                      <a:close/>
                      <a:moveTo>
                        <a:pt x="379931" y="654050"/>
                      </a:moveTo>
                      <a:cubicBezTo>
                        <a:pt x="379931" y="654050"/>
                        <a:pt x="379931" y="654050"/>
                        <a:pt x="503237" y="725568"/>
                      </a:cubicBezTo>
                      <a:cubicBezTo>
                        <a:pt x="495397" y="733357"/>
                        <a:pt x="489695" y="741854"/>
                        <a:pt x="486844" y="752475"/>
                      </a:cubicBezTo>
                      <a:cubicBezTo>
                        <a:pt x="486844" y="752475"/>
                        <a:pt x="486844" y="752475"/>
                        <a:pt x="363537" y="680250"/>
                      </a:cubicBezTo>
                      <a:cubicBezTo>
                        <a:pt x="370665" y="672461"/>
                        <a:pt x="376367" y="663255"/>
                        <a:pt x="379931" y="654050"/>
                      </a:cubicBezTo>
                      <a:close/>
                      <a:moveTo>
                        <a:pt x="103785" y="582613"/>
                      </a:moveTo>
                      <a:cubicBezTo>
                        <a:pt x="107321" y="586891"/>
                        <a:pt x="110858" y="591882"/>
                        <a:pt x="115102" y="596873"/>
                      </a:cubicBezTo>
                      <a:cubicBezTo>
                        <a:pt x="125004" y="605429"/>
                        <a:pt x="219075" y="698119"/>
                        <a:pt x="219075" y="807920"/>
                      </a:cubicBezTo>
                      <a:cubicBezTo>
                        <a:pt x="219075" y="807920"/>
                        <a:pt x="219075" y="807920"/>
                        <a:pt x="219075" y="869951"/>
                      </a:cubicBezTo>
                      <a:cubicBezTo>
                        <a:pt x="219075" y="869951"/>
                        <a:pt x="219075" y="869951"/>
                        <a:pt x="187954" y="869951"/>
                      </a:cubicBezTo>
                      <a:cubicBezTo>
                        <a:pt x="187954" y="869951"/>
                        <a:pt x="187954" y="869951"/>
                        <a:pt x="187954" y="807920"/>
                      </a:cubicBezTo>
                      <a:cubicBezTo>
                        <a:pt x="187954" y="708814"/>
                        <a:pt x="94590" y="618976"/>
                        <a:pt x="93175" y="618263"/>
                      </a:cubicBezTo>
                      <a:cubicBezTo>
                        <a:pt x="93175" y="618263"/>
                        <a:pt x="93175" y="618263"/>
                        <a:pt x="92468" y="617550"/>
                      </a:cubicBezTo>
                      <a:cubicBezTo>
                        <a:pt x="86809" y="611133"/>
                        <a:pt x="81151" y="604716"/>
                        <a:pt x="76200" y="597586"/>
                      </a:cubicBezTo>
                      <a:cubicBezTo>
                        <a:pt x="86809" y="594734"/>
                        <a:pt x="96004" y="589743"/>
                        <a:pt x="103785" y="582613"/>
                      </a:cubicBezTo>
                      <a:close/>
                      <a:moveTo>
                        <a:pt x="699573" y="469900"/>
                      </a:moveTo>
                      <a:cubicBezTo>
                        <a:pt x="708847" y="474199"/>
                        <a:pt x="718835" y="477065"/>
                        <a:pt x="730249" y="477065"/>
                      </a:cubicBezTo>
                      <a:cubicBezTo>
                        <a:pt x="715268" y="527935"/>
                        <a:pt x="690298" y="575223"/>
                        <a:pt x="656055" y="614630"/>
                      </a:cubicBezTo>
                      <a:cubicBezTo>
                        <a:pt x="656055" y="614630"/>
                        <a:pt x="656055" y="614630"/>
                        <a:pt x="654628" y="616063"/>
                      </a:cubicBezTo>
                      <a:cubicBezTo>
                        <a:pt x="653914" y="616779"/>
                        <a:pt x="612537" y="656902"/>
                        <a:pt x="584000" y="712788"/>
                      </a:cubicBezTo>
                      <a:cubicBezTo>
                        <a:pt x="574726" y="707773"/>
                        <a:pt x="564738" y="704907"/>
                        <a:pt x="554037" y="704907"/>
                      </a:cubicBezTo>
                      <a:cubicBezTo>
                        <a:pt x="581860" y="644006"/>
                        <a:pt x="626092" y="600300"/>
                        <a:pt x="632512" y="593852"/>
                      </a:cubicBezTo>
                      <a:cubicBezTo>
                        <a:pt x="663902" y="558028"/>
                        <a:pt x="686018" y="515039"/>
                        <a:pt x="699573" y="469900"/>
                      </a:cubicBezTo>
                      <a:close/>
                      <a:moveTo>
                        <a:pt x="415091" y="407988"/>
                      </a:moveTo>
                      <a:cubicBezTo>
                        <a:pt x="422938" y="414391"/>
                        <a:pt x="432212" y="420082"/>
                        <a:pt x="442912" y="422928"/>
                      </a:cubicBezTo>
                      <a:cubicBezTo>
                        <a:pt x="442912" y="422928"/>
                        <a:pt x="442912" y="422928"/>
                        <a:pt x="358022" y="579438"/>
                      </a:cubicBezTo>
                      <a:cubicBezTo>
                        <a:pt x="350175" y="573035"/>
                        <a:pt x="340901" y="567344"/>
                        <a:pt x="330200" y="564499"/>
                      </a:cubicBezTo>
                      <a:cubicBezTo>
                        <a:pt x="330200" y="564499"/>
                        <a:pt x="330200" y="564499"/>
                        <a:pt x="415091" y="407988"/>
                      </a:cubicBezTo>
                      <a:close/>
                      <a:moveTo>
                        <a:pt x="393500" y="368300"/>
                      </a:moveTo>
                      <a:cubicBezTo>
                        <a:pt x="396367" y="379010"/>
                        <a:pt x="400667" y="388292"/>
                        <a:pt x="406400" y="396860"/>
                      </a:cubicBezTo>
                      <a:cubicBezTo>
                        <a:pt x="406400" y="396860"/>
                        <a:pt x="406400" y="396860"/>
                        <a:pt x="123309" y="517525"/>
                      </a:cubicBezTo>
                      <a:cubicBezTo>
                        <a:pt x="121876" y="506815"/>
                        <a:pt x="116859" y="496819"/>
                        <a:pt x="111125" y="488965"/>
                      </a:cubicBezTo>
                      <a:cubicBezTo>
                        <a:pt x="111125" y="488965"/>
                        <a:pt x="111125" y="488965"/>
                        <a:pt x="393500" y="368300"/>
                      </a:cubicBezTo>
                      <a:close/>
                      <a:moveTo>
                        <a:pt x="527987" y="355600"/>
                      </a:moveTo>
                      <a:cubicBezTo>
                        <a:pt x="527987" y="355600"/>
                        <a:pt x="527987" y="355600"/>
                        <a:pt x="668337" y="381623"/>
                      </a:cubicBezTo>
                      <a:cubicBezTo>
                        <a:pt x="664775" y="390063"/>
                        <a:pt x="662638" y="399207"/>
                        <a:pt x="662638" y="409053"/>
                      </a:cubicBezTo>
                      <a:cubicBezTo>
                        <a:pt x="662638" y="409756"/>
                        <a:pt x="662638" y="410460"/>
                        <a:pt x="662638" y="411163"/>
                      </a:cubicBezTo>
                      <a:cubicBezTo>
                        <a:pt x="662638" y="411163"/>
                        <a:pt x="662638" y="411163"/>
                        <a:pt x="522287" y="385140"/>
                      </a:cubicBezTo>
                      <a:cubicBezTo>
                        <a:pt x="525849" y="376700"/>
                        <a:pt x="527987" y="367556"/>
                        <a:pt x="527987" y="358413"/>
                      </a:cubicBezTo>
                      <a:cubicBezTo>
                        <a:pt x="527987" y="357710"/>
                        <a:pt x="527987" y="356303"/>
                        <a:pt x="527987" y="355600"/>
                      </a:cubicBezTo>
                      <a:close/>
                      <a:moveTo>
                        <a:pt x="149469" y="268288"/>
                      </a:moveTo>
                      <a:cubicBezTo>
                        <a:pt x="158017" y="274693"/>
                        <a:pt x="168702" y="278962"/>
                        <a:pt x="179387" y="280386"/>
                      </a:cubicBezTo>
                      <a:cubicBezTo>
                        <a:pt x="179387" y="280386"/>
                        <a:pt x="179387" y="280386"/>
                        <a:pt x="97468" y="474663"/>
                      </a:cubicBezTo>
                      <a:cubicBezTo>
                        <a:pt x="88920" y="468970"/>
                        <a:pt x="78947" y="464700"/>
                        <a:pt x="68262" y="462565"/>
                      </a:cubicBezTo>
                      <a:cubicBezTo>
                        <a:pt x="68262" y="462565"/>
                        <a:pt x="68262" y="462565"/>
                        <a:pt x="149469" y="268288"/>
                      </a:cubicBezTo>
                      <a:close/>
                      <a:moveTo>
                        <a:pt x="492666" y="111125"/>
                      </a:moveTo>
                      <a:cubicBezTo>
                        <a:pt x="501887" y="115404"/>
                        <a:pt x="511817" y="117543"/>
                        <a:pt x="521747" y="117543"/>
                      </a:cubicBezTo>
                      <a:cubicBezTo>
                        <a:pt x="522457" y="117543"/>
                        <a:pt x="523166" y="117543"/>
                        <a:pt x="523875" y="117543"/>
                      </a:cubicBezTo>
                      <a:cubicBezTo>
                        <a:pt x="523875" y="117543"/>
                        <a:pt x="523875" y="117543"/>
                        <a:pt x="488410" y="293688"/>
                      </a:cubicBezTo>
                      <a:cubicBezTo>
                        <a:pt x="479898" y="290835"/>
                        <a:pt x="470677" y="287983"/>
                        <a:pt x="459328" y="287983"/>
                      </a:cubicBezTo>
                      <a:cubicBezTo>
                        <a:pt x="458619" y="287983"/>
                        <a:pt x="457910" y="287983"/>
                        <a:pt x="457200" y="287983"/>
                      </a:cubicBezTo>
                      <a:cubicBezTo>
                        <a:pt x="457200" y="287983"/>
                        <a:pt x="457200" y="287983"/>
                        <a:pt x="492666" y="111125"/>
                      </a:cubicBezTo>
                      <a:close/>
                      <a:moveTo>
                        <a:pt x="588027" y="66675"/>
                      </a:moveTo>
                      <a:cubicBezTo>
                        <a:pt x="675530" y="128933"/>
                        <a:pt x="735289" y="228402"/>
                        <a:pt x="744537" y="342184"/>
                      </a:cubicBezTo>
                      <a:cubicBezTo>
                        <a:pt x="739557" y="341469"/>
                        <a:pt x="735289" y="340753"/>
                        <a:pt x="731020" y="340753"/>
                      </a:cubicBezTo>
                      <a:cubicBezTo>
                        <a:pt x="724618" y="340753"/>
                        <a:pt x="718215" y="341469"/>
                        <a:pt x="713947" y="342900"/>
                      </a:cubicBezTo>
                      <a:cubicBezTo>
                        <a:pt x="704698" y="240568"/>
                        <a:pt x="650631" y="151117"/>
                        <a:pt x="573087" y="94584"/>
                      </a:cubicBezTo>
                      <a:cubicBezTo>
                        <a:pt x="579490" y="85996"/>
                        <a:pt x="585181" y="75978"/>
                        <a:pt x="588027" y="66675"/>
                      </a:cubicBezTo>
                      <a:close/>
                      <a:moveTo>
                        <a:pt x="454758" y="65088"/>
                      </a:moveTo>
                      <a:cubicBezTo>
                        <a:pt x="456898" y="75854"/>
                        <a:pt x="461892" y="86621"/>
                        <a:pt x="468312" y="94516"/>
                      </a:cubicBezTo>
                      <a:cubicBezTo>
                        <a:pt x="468312" y="94516"/>
                        <a:pt x="468312" y="94516"/>
                        <a:pt x="256441" y="200026"/>
                      </a:cubicBezTo>
                      <a:cubicBezTo>
                        <a:pt x="254301" y="189260"/>
                        <a:pt x="249308" y="179211"/>
                        <a:pt x="242887" y="171316"/>
                      </a:cubicBezTo>
                      <a:cubicBezTo>
                        <a:pt x="242887" y="171316"/>
                        <a:pt x="242887" y="171316"/>
                        <a:pt x="454758" y="65088"/>
                      </a:cubicBezTo>
                      <a:close/>
                      <a:moveTo>
                        <a:pt x="373682" y="0"/>
                      </a:moveTo>
                      <a:cubicBezTo>
                        <a:pt x="405834" y="0"/>
                        <a:pt x="435843" y="3569"/>
                        <a:pt x="465137" y="10707"/>
                      </a:cubicBezTo>
                      <a:cubicBezTo>
                        <a:pt x="458707" y="19272"/>
                        <a:pt x="455134" y="29265"/>
                        <a:pt x="453705" y="40685"/>
                      </a:cubicBezTo>
                      <a:cubicBezTo>
                        <a:pt x="427983" y="34261"/>
                        <a:pt x="401547" y="31406"/>
                        <a:pt x="373682" y="31406"/>
                      </a:cubicBezTo>
                      <a:cubicBezTo>
                        <a:pt x="185769" y="31406"/>
                        <a:pt x="31438" y="184155"/>
                        <a:pt x="31438" y="371879"/>
                      </a:cubicBezTo>
                      <a:cubicBezTo>
                        <a:pt x="31438" y="402571"/>
                        <a:pt x="35725" y="433264"/>
                        <a:pt x="43584" y="462529"/>
                      </a:cubicBezTo>
                      <a:cubicBezTo>
                        <a:pt x="32867" y="463956"/>
                        <a:pt x="23578" y="468953"/>
                        <a:pt x="15004" y="474663"/>
                      </a:cubicBezTo>
                      <a:cubicBezTo>
                        <a:pt x="5001" y="441829"/>
                        <a:pt x="0" y="406854"/>
                        <a:pt x="0" y="371879"/>
                      </a:cubicBezTo>
                      <a:cubicBezTo>
                        <a:pt x="0" y="167024"/>
                        <a:pt x="167907" y="0"/>
                        <a:pt x="373682" y="0"/>
                      </a:cubicBezTo>
                      <a:close/>
                    </a:path>
                  </a:pathLst>
                </a:custGeom>
                <a:solidFill>
                  <a:srgbClr val="00148C">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0" name="Freeform 11">
                  <a:extLst>
                    <a:ext uri="{FF2B5EF4-FFF2-40B4-BE49-F238E27FC236}">
                      <a16:creationId xmlns:a16="http://schemas.microsoft.com/office/drawing/2014/main" id="{B4F5DAB7-835B-4FD4-B147-E51FD775AA6A}"/>
                    </a:ext>
                  </a:extLst>
                </p:cNvPr>
                <p:cNvSpPr>
                  <a:spLocks/>
                </p:cNvSpPr>
                <p:nvPr/>
              </p:nvSpPr>
              <p:spPr bwMode="auto">
                <a:xfrm>
                  <a:off x="5741987" y="2811463"/>
                  <a:ext cx="746124" cy="1241425"/>
                </a:xfrm>
                <a:custGeom>
                  <a:avLst/>
                  <a:gdLst>
                    <a:gd name="connsiteX0" fmla="*/ 222250 w 746124"/>
                    <a:gd name="connsiteY0" fmla="*/ 1169987 h 1241425"/>
                    <a:gd name="connsiteX1" fmla="*/ 222250 w 746124"/>
                    <a:gd name="connsiteY1" fmla="*/ 1187911 h 1241425"/>
                    <a:gd name="connsiteX2" fmla="*/ 351434 w 746124"/>
                    <a:gd name="connsiteY2" fmla="*/ 1208702 h 1241425"/>
                    <a:gd name="connsiteX3" fmla="*/ 354289 w 746124"/>
                    <a:gd name="connsiteY3" fmla="*/ 1208702 h 1241425"/>
                    <a:gd name="connsiteX4" fmla="*/ 484187 w 746124"/>
                    <a:gd name="connsiteY4" fmla="*/ 1187911 h 1241425"/>
                    <a:gd name="connsiteX5" fmla="*/ 484187 w 746124"/>
                    <a:gd name="connsiteY5" fmla="*/ 1169987 h 1241425"/>
                    <a:gd name="connsiteX6" fmla="*/ 222250 w 746124"/>
                    <a:gd name="connsiteY6" fmla="*/ 1169987 h 1241425"/>
                    <a:gd name="connsiteX7" fmla="*/ 153987 w 746124"/>
                    <a:gd name="connsiteY7" fmla="*/ 1089025 h 1241425"/>
                    <a:gd name="connsiteX8" fmla="*/ 153987 w 746124"/>
                    <a:gd name="connsiteY8" fmla="*/ 1138238 h 1241425"/>
                    <a:gd name="connsiteX9" fmla="*/ 552449 w 746124"/>
                    <a:gd name="connsiteY9" fmla="*/ 1138238 h 1241425"/>
                    <a:gd name="connsiteX10" fmla="*/ 552449 w 746124"/>
                    <a:gd name="connsiteY10" fmla="*/ 1089025 h 1241425"/>
                    <a:gd name="connsiteX11" fmla="*/ 153987 w 746124"/>
                    <a:gd name="connsiteY11" fmla="*/ 1089025 h 1241425"/>
                    <a:gd name="connsiteX12" fmla="*/ 153987 w 746124"/>
                    <a:gd name="connsiteY12" fmla="*/ 1011237 h 1241425"/>
                    <a:gd name="connsiteX13" fmla="*/ 153987 w 746124"/>
                    <a:gd name="connsiteY13" fmla="*/ 1057275 h 1241425"/>
                    <a:gd name="connsiteX14" fmla="*/ 552449 w 746124"/>
                    <a:gd name="connsiteY14" fmla="*/ 1057275 h 1241425"/>
                    <a:gd name="connsiteX15" fmla="*/ 552449 w 746124"/>
                    <a:gd name="connsiteY15" fmla="*/ 1011237 h 1241425"/>
                    <a:gd name="connsiteX16" fmla="*/ 153987 w 746124"/>
                    <a:gd name="connsiteY16" fmla="*/ 1011237 h 1241425"/>
                    <a:gd name="connsiteX17" fmla="*/ 153987 w 746124"/>
                    <a:gd name="connsiteY17" fmla="*/ 919162 h 1241425"/>
                    <a:gd name="connsiteX18" fmla="*/ 153987 w 746124"/>
                    <a:gd name="connsiteY18" fmla="*/ 979487 h 1241425"/>
                    <a:gd name="connsiteX19" fmla="*/ 552449 w 746124"/>
                    <a:gd name="connsiteY19" fmla="*/ 979487 h 1241425"/>
                    <a:gd name="connsiteX20" fmla="*/ 552449 w 746124"/>
                    <a:gd name="connsiteY20" fmla="*/ 919162 h 1241425"/>
                    <a:gd name="connsiteX21" fmla="*/ 153987 w 746124"/>
                    <a:gd name="connsiteY21" fmla="*/ 919162 h 1241425"/>
                    <a:gd name="connsiteX22" fmla="*/ 154469 w 746124"/>
                    <a:gd name="connsiteY22" fmla="*/ 887412 h 1241425"/>
                    <a:gd name="connsiteX23" fmla="*/ 168010 w 746124"/>
                    <a:gd name="connsiteY23" fmla="*/ 887412 h 1241425"/>
                    <a:gd name="connsiteX24" fmla="*/ 199367 w 746124"/>
                    <a:gd name="connsiteY24" fmla="*/ 887412 h 1241425"/>
                    <a:gd name="connsiteX25" fmla="*/ 505808 w 746124"/>
                    <a:gd name="connsiteY25" fmla="*/ 887412 h 1241425"/>
                    <a:gd name="connsiteX26" fmla="*/ 537165 w 746124"/>
                    <a:gd name="connsiteY26" fmla="*/ 887412 h 1241425"/>
                    <a:gd name="connsiteX27" fmla="*/ 553556 w 746124"/>
                    <a:gd name="connsiteY27" fmla="*/ 887412 h 1241425"/>
                    <a:gd name="connsiteX28" fmla="*/ 584200 w 746124"/>
                    <a:gd name="connsiteY28" fmla="*/ 917450 h 1241425"/>
                    <a:gd name="connsiteX29" fmla="*/ 584200 w 746124"/>
                    <a:gd name="connsiteY29" fmla="*/ 980385 h 1241425"/>
                    <a:gd name="connsiteX30" fmla="*/ 580637 w 746124"/>
                    <a:gd name="connsiteY30" fmla="*/ 995404 h 1241425"/>
                    <a:gd name="connsiteX31" fmla="*/ 584200 w 746124"/>
                    <a:gd name="connsiteY31" fmla="*/ 1010423 h 1241425"/>
                    <a:gd name="connsiteX32" fmla="*/ 584200 w 746124"/>
                    <a:gd name="connsiteY32" fmla="*/ 1059055 h 1241425"/>
                    <a:gd name="connsiteX33" fmla="*/ 580637 w 746124"/>
                    <a:gd name="connsiteY33" fmla="*/ 1074074 h 1241425"/>
                    <a:gd name="connsiteX34" fmla="*/ 584200 w 746124"/>
                    <a:gd name="connsiteY34" fmla="*/ 1089092 h 1241425"/>
                    <a:gd name="connsiteX35" fmla="*/ 584200 w 746124"/>
                    <a:gd name="connsiteY35" fmla="*/ 1139870 h 1241425"/>
                    <a:gd name="connsiteX36" fmla="*/ 553556 w 746124"/>
                    <a:gd name="connsiteY36" fmla="*/ 1170623 h 1241425"/>
                    <a:gd name="connsiteX37" fmla="*/ 515073 w 746124"/>
                    <a:gd name="connsiteY37" fmla="*/ 1170623 h 1241425"/>
                    <a:gd name="connsiteX38" fmla="*/ 515073 w 746124"/>
                    <a:gd name="connsiteY38" fmla="*/ 1198514 h 1241425"/>
                    <a:gd name="connsiteX39" fmla="*/ 505808 w 746124"/>
                    <a:gd name="connsiteY39" fmla="*/ 1212818 h 1241425"/>
                    <a:gd name="connsiteX40" fmla="*/ 370404 w 746124"/>
                    <a:gd name="connsiteY40" fmla="*/ 1241425 h 1241425"/>
                    <a:gd name="connsiteX41" fmla="*/ 352587 w 746124"/>
                    <a:gd name="connsiteY41" fmla="*/ 1240710 h 1241425"/>
                    <a:gd name="connsiteX42" fmla="*/ 334771 w 746124"/>
                    <a:gd name="connsiteY42" fmla="*/ 1241425 h 1241425"/>
                    <a:gd name="connsiteX43" fmla="*/ 200079 w 746124"/>
                    <a:gd name="connsiteY43" fmla="*/ 1212818 h 1241425"/>
                    <a:gd name="connsiteX44" fmla="*/ 190815 w 746124"/>
                    <a:gd name="connsiteY44" fmla="*/ 1198514 h 1241425"/>
                    <a:gd name="connsiteX45" fmla="*/ 190815 w 746124"/>
                    <a:gd name="connsiteY45" fmla="*/ 1170623 h 1241425"/>
                    <a:gd name="connsiteX46" fmla="*/ 154469 w 746124"/>
                    <a:gd name="connsiteY46" fmla="*/ 1170623 h 1241425"/>
                    <a:gd name="connsiteX47" fmla="*/ 123825 w 746124"/>
                    <a:gd name="connsiteY47" fmla="*/ 1139870 h 1241425"/>
                    <a:gd name="connsiteX48" fmla="*/ 123825 w 746124"/>
                    <a:gd name="connsiteY48" fmla="*/ 1089092 h 1241425"/>
                    <a:gd name="connsiteX49" fmla="*/ 128101 w 746124"/>
                    <a:gd name="connsiteY49" fmla="*/ 1074074 h 1241425"/>
                    <a:gd name="connsiteX50" fmla="*/ 123825 w 746124"/>
                    <a:gd name="connsiteY50" fmla="*/ 1059055 h 1241425"/>
                    <a:gd name="connsiteX51" fmla="*/ 123825 w 746124"/>
                    <a:gd name="connsiteY51" fmla="*/ 1010423 h 1241425"/>
                    <a:gd name="connsiteX52" fmla="*/ 128101 w 746124"/>
                    <a:gd name="connsiteY52" fmla="*/ 995404 h 1241425"/>
                    <a:gd name="connsiteX53" fmla="*/ 123825 w 746124"/>
                    <a:gd name="connsiteY53" fmla="*/ 980385 h 1241425"/>
                    <a:gd name="connsiteX54" fmla="*/ 123825 w 746124"/>
                    <a:gd name="connsiteY54" fmla="*/ 917450 h 1241425"/>
                    <a:gd name="connsiteX55" fmla="*/ 154469 w 746124"/>
                    <a:gd name="connsiteY55" fmla="*/ 887412 h 1241425"/>
                    <a:gd name="connsiteX56" fmla="*/ 530225 w 746124"/>
                    <a:gd name="connsiteY56" fmla="*/ 722312 h 1241425"/>
                    <a:gd name="connsiteX57" fmla="*/ 568325 w 746124"/>
                    <a:gd name="connsiteY57" fmla="*/ 759619 h 1241425"/>
                    <a:gd name="connsiteX58" fmla="*/ 530225 w 746124"/>
                    <a:gd name="connsiteY58" fmla="*/ 796926 h 1241425"/>
                    <a:gd name="connsiteX59" fmla="*/ 492125 w 746124"/>
                    <a:gd name="connsiteY59" fmla="*/ 759619 h 1241425"/>
                    <a:gd name="connsiteX60" fmla="*/ 530225 w 746124"/>
                    <a:gd name="connsiteY60" fmla="*/ 722312 h 1241425"/>
                    <a:gd name="connsiteX61" fmla="*/ 289718 w 746124"/>
                    <a:gd name="connsiteY61" fmla="*/ 579437 h 1241425"/>
                    <a:gd name="connsiteX62" fmla="*/ 327024 w 746124"/>
                    <a:gd name="connsiteY62" fmla="*/ 616744 h 1241425"/>
                    <a:gd name="connsiteX63" fmla="*/ 289718 w 746124"/>
                    <a:gd name="connsiteY63" fmla="*/ 654051 h 1241425"/>
                    <a:gd name="connsiteX64" fmla="*/ 252412 w 746124"/>
                    <a:gd name="connsiteY64" fmla="*/ 616744 h 1241425"/>
                    <a:gd name="connsiteX65" fmla="*/ 289718 w 746124"/>
                    <a:gd name="connsiteY65" fmla="*/ 579437 h 1241425"/>
                    <a:gd name="connsiteX66" fmla="*/ 36513 w 746124"/>
                    <a:gd name="connsiteY66" fmla="*/ 477837 h 1241425"/>
                    <a:gd name="connsiteX67" fmla="*/ 73026 w 746124"/>
                    <a:gd name="connsiteY67" fmla="*/ 515144 h 1241425"/>
                    <a:gd name="connsiteX68" fmla="*/ 36513 w 746124"/>
                    <a:gd name="connsiteY68" fmla="*/ 552451 h 1241425"/>
                    <a:gd name="connsiteX69" fmla="*/ 0 w 746124"/>
                    <a:gd name="connsiteY69" fmla="*/ 515144 h 1241425"/>
                    <a:gd name="connsiteX70" fmla="*/ 36513 w 746124"/>
                    <a:gd name="connsiteY70" fmla="*/ 477837 h 1241425"/>
                    <a:gd name="connsiteX71" fmla="*/ 708818 w 746124"/>
                    <a:gd name="connsiteY71" fmla="*/ 357187 h 1241425"/>
                    <a:gd name="connsiteX72" fmla="*/ 746124 w 746124"/>
                    <a:gd name="connsiteY72" fmla="*/ 394494 h 1241425"/>
                    <a:gd name="connsiteX73" fmla="*/ 708818 w 746124"/>
                    <a:gd name="connsiteY73" fmla="*/ 431801 h 1241425"/>
                    <a:gd name="connsiteX74" fmla="*/ 671512 w 746124"/>
                    <a:gd name="connsiteY74" fmla="*/ 394494 h 1241425"/>
                    <a:gd name="connsiteX75" fmla="*/ 708818 w 746124"/>
                    <a:gd name="connsiteY75" fmla="*/ 357187 h 1241425"/>
                    <a:gd name="connsiteX76" fmla="*/ 437001 w 746124"/>
                    <a:gd name="connsiteY76" fmla="*/ 306387 h 1241425"/>
                    <a:gd name="connsiteX77" fmla="*/ 474662 w 746124"/>
                    <a:gd name="connsiteY77" fmla="*/ 342899 h 1241425"/>
                    <a:gd name="connsiteX78" fmla="*/ 437001 w 746124"/>
                    <a:gd name="connsiteY78" fmla="*/ 379412 h 1241425"/>
                    <a:gd name="connsiteX79" fmla="*/ 400050 w 746124"/>
                    <a:gd name="connsiteY79" fmla="*/ 342899 h 1241425"/>
                    <a:gd name="connsiteX80" fmla="*/ 437001 w 746124"/>
                    <a:gd name="connsiteY80" fmla="*/ 306387 h 1241425"/>
                    <a:gd name="connsiteX81" fmla="*/ 168275 w 746124"/>
                    <a:gd name="connsiteY81" fmla="*/ 161925 h 1241425"/>
                    <a:gd name="connsiteX82" fmla="*/ 204787 w 746124"/>
                    <a:gd name="connsiteY82" fmla="*/ 198083 h 1241425"/>
                    <a:gd name="connsiteX83" fmla="*/ 168275 w 746124"/>
                    <a:gd name="connsiteY83" fmla="*/ 234950 h 1241425"/>
                    <a:gd name="connsiteX84" fmla="*/ 131762 w 746124"/>
                    <a:gd name="connsiteY84" fmla="*/ 198083 h 1241425"/>
                    <a:gd name="connsiteX85" fmla="*/ 168275 w 746124"/>
                    <a:gd name="connsiteY85" fmla="*/ 161925 h 1241425"/>
                    <a:gd name="connsiteX86" fmla="*/ 500063 w 746124"/>
                    <a:gd name="connsiteY86" fmla="*/ 0 h 1241425"/>
                    <a:gd name="connsiteX87" fmla="*/ 536576 w 746124"/>
                    <a:gd name="connsiteY87" fmla="*/ 36513 h 1241425"/>
                    <a:gd name="connsiteX88" fmla="*/ 500063 w 746124"/>
                    <a:gd name="connsiteY88" fmla="*/ 73026 h 1241425"/>
                    <a:gd name="connsiteX89" fmla="*/ 463550 w 746124"/>
                    <a:gd name="connsiteY89" fmla="*/ 36513 h 1241425"/>
                    <a:gd name="connsiteX90" fmla="*/ 500063 w 746124"/>
                    <a:gd name="connsiteY90" fmla="*/ 0 h 124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746124" h="1241425">
                      <a:moveTo>
                        <a:pt x="222250" y="1169987"/>
                      </a:moveTo>
                      <a:cubicBezTo>
                        <a:pt x="222250" y="1169987"/>
                        <a:pt x="222250" y="1169987"/>
                        <a:pt x="222250" y="1187911"/>
                      </a:cubicBezTo>
                      <a:cubicBezTo>
                        <a:pt x="289340" y="1214437"/>
                        <a:pt x="350721" y="1208702"/>
                        <a:pt x="351434" y="1208702"/>
                      </a:cubicBezTo>
                      <a:cubicBezTo>
                        <a:pt x="352148" y="1208702"/>
                        <a:pt x="353576" y="1208702"/>
                        <a:pt x="354289" y="1208702"/>
                      </a:cubicBezTo>
                      <a:cubicBezTo>
                        <a:pt x="355003" y="1208702"/>
                        <a:pt x="416383" y="1214437"/>
                        <a:pt x="484187" y="1187911"/>
                      </a:cubicBezTo>
                      <a:cubicBezTo>
                        <a:pt x="484187" y="1187911"/>
                        <a:pt x="484187" y="1187911"/>
                        <a:pt x="484187" y="1169987"/>
                      </a:cubicBezTo>
                      <a:cubicBezTo>
                        <a:pt x="484187" y="1169987"/>
                        <a:pt x="484187" y="1169987"/>
                        <a:pt x="222250" y="1169987"/>
                      </a:cubicBezTo>
                      <a:close/>
                      <a:moveTo>
                        <a:pt x="153987" y="1089025"/>
                      </a:moveTo>
                      <a:cubicBezTo>
                        <a:pt x="153987" y="1089025"/>
                        <a:pt x="153987" y="1089025"/>
                        <a:pt x="153987" y="1138238"/>
                      </a:cubicBezTo>
                      <a:cubicBezTo>
                        <a:pt x="153987" y="1138238"/>
                        <a:pt x="153987" y="1138238"/>
                        <a:pt x="552449" y="1138238"/>
                      </a:cubicBezTo>
                      <a:cubicBezTo>
                        <a:pt x="552449" y="1138238"/>
                        <a:pt x="552449" y="1138238"/>
                        <a:pt x="552449" y="1089025"/>
                      </a:cubicBezTo>
                      <a:cubicBezTo>
                        <a:pt x="552449" y="1089025"/>
                        <a:pt x="552449" y="1089025"/>
                        <a:pt x="153987" y="1089025"/>
                      </a:cubicBezTo>
                      <a:close/>
                      <a:moveTo>
                        <a:pt x="153987" y="1011237"/>
                      </a:moveTo>
                      <a:cubicBezTo>
                        <a:pt x="153987" y="1011237"/>
                        <a:pt x="153987" y="1011237"/>
                        <a:pt x="153987" y="1057275"/>
                      </a:cubicBezTo>
                      <a:cubicBezTo>
                        <a:pt x="153987" y="1057275"/>
                        <a:pt x="153987" y="1057275"/>
                        <a:pt x="552449" y="1057275"/>
                      </a:cubicBezTo>
                      <a:cubicBezTo>
                        <a:pt x="552449" y="1057275"/>
                        <a:pt x="552449" y="1057275"/>
                        <a:pt x="552449" y="1011237"/>
                      </a:cubicBezTo>
                      <a:cubicBezTo>
                        <a:pt x="552449" y="1011237"/>
                        <a:pt x="552449" y="1011237"/>
                        <a:pt x="153987" y="1011237"/>
                      </a:cubicBezTo>
                      <a:close/>
                      <a:moveTo>
                        <a:pt x="153987" y="919162"/>
                      </a:moveTo>
                      <a:cubicBezTo>
                        <a:pt x="153987" y="919162"/>
                        <a:pt x="153987" y="919162"/>
                        <a:pt x="153987" y="979487"/>
                      </a:cubicBezTo>
                      <a:cubicBezTo>
                        <a:pt x="153987" y="979487"/>
                        <a:pt x="153987" y="979487"/>
                        <a:pt x="552449" y="979487"/>
                      </a:cubicBezTo>
                      <a:cubicBezTo>
                        <a:pt x="552449" y="979487"/>
                        <a:pt x="552449" y="979487"/>
                        <a:pt x="552449" y="919162"/>
                      </a:cubicBezTo>
                      <a:cubicBezTo>
                        <a:pt x="552449" y="919162"/>
                        <a:pt x="552449" y="919162"/>
                        <a:pt x="153987" y="919162"/>
                      </a:cubicBezTo>
                      <a:close/>
                      <a:moveTo>
                        <a:pt x="154469" y="887412"/>
                      </a:moveTo>
                      <a:cubicBezTo>
                        <a:pt x="154469" y="887412"/>
                        <a:pt x="154469" y="887412"/>
                        <a:pt x="168010" y="887412"/>
                      </a:cubicBezTo>
                      <a:cubicBezTo>
                        <a:pt x="174424" y="887412"/>
                        <a:pt x="184401" y="887412"/>
                        <a:pt x="199367" y="887412"/>
                      </a:cubicBezTo>
                      <a:cubicBezTo>
                        <a:pt x="243551" y="887412"/>
                        <a:pt x="331208" y="887412"/>
                        <a:pt x="505808" y="887412"/>
                      </a:cubicBezTo>
                      <a:cubicBezTo>
                        <a:pt x="515785" y="887412"/>
                        <a:pt x="525763" y="887412"/>
                        <a:pt x="537165" y="887412"/>
                      </a:cubicBezTo>
                      <a:cubicBezTo>
                        <a:pt x="542154" y="887412"/>
                        <a:pt x="547855" y="887412"/>
                        <a:pt x="553556" y="887412"/>
                      </a:cubicBezTo>
                      <a:cubicBezTo>
                        <a:pt x="570660" y="887412"/>
                        <a:pt x="584200" y="900285"/>
                        <a:pt x="584200" y="917450"/>
                      </a:cubicBezTo>
                      <a:cubicBezTo>
                        <a:pt x="584200" y="917450"/>
                        <a:pt x="584200" y="917450"/>
                        <a:pt x="584200" y="980385"/>
                      </a:cubicBezTo>
                      <a:cubicBezTo>
                        <a:pt x="584200" y="986107"/>
                        <a:pt x="582775" y="991113"/>
                        <a:pt x="580637" y="995404"/>
                      </a:cubicBezTo>
                      <a:cubicBezTo>
                        <a:pt x="582775" y="999695"/>
                        <a:pt x="584200" y="1004701"/>
                        <a:pt x="584200" y="1010423"/>
                      </a:cubicBezTo>
                      <a:cubicBezTo>
                        <a:pt x="584200" y="1010423"/>
                        <a:pt x="584200" y="1010423"/>
                        <a:pt x="584200" y="1059055"/>
                      </a:cubicBezTo>
                      <a:cubicBezTo>
                        <a:pt x="584200" y="1064061"/>
                        <a:pt x="582775" y="1069067"/>
                        <a:pt x="580637" y="1074074"/>
                      </a:cubicBezTo>
                      <a:cubicBezTo>
                        <a:pt x="582775" y="1078365"/>
                        <a:pt x="584200" y="1083371"/>
                        <a:pt x="584200" y="1089092"/>
                      </a:cubicBezTo>
                      <a:cubicBezTo>
                        <a:pt x="584200" y="1089092"/>
                        <a:pt x="584200" y="1089092"/>
                        <a:pt x="584200" y="1139870"/>
                      </a:cubicBezTo>
                      <a:cubicBezTo>
                        <a:pt x="584200" y="1157034"/>
                        <a:pt x="570660" y="1170623"/>
                        <a:pt x="553556" y="1170623"/>
                      </a:cubicBezTo>
                      <a:cubicBezTo>
                        <a:pt x="553556" y="1170623"/>
                        <a:pt x="553556" y="1170623"/>
                        <a:pt x="515073" y="1170623"/>
                      </a:cubicBezTo>
                      <a:cubicBezTo>
                        <a:pt x="515073" y="1170623"/>
                        <a:pt x="515073" y="1170623"/>
                        <a:pt x="515073" y="1198514"/>
                      </a:cubicBezTo>
                      <a:cubicBezTo>
                        <a:pt x="515073" y="1204951"/>
                        <a:pt x="511509" y="1210672"/>
                        <a:pt x="505808" y="1212818"/>
                      </a:cubicBezTo>
                      <a:cubicBezTo>
                        <a:pt x="450221" y="1237849"/>
                        <a:pt x="397485" y="1241425"/>
                        <a:pt x="370404" y="1241425"/>
                      </a:cubicBezTo>
                      <a:cubicBezTo>
                        <a:pt x="361852" y="1241425"/>
                        <a:pt x="355438" y="1241425"/>
                        <a:pt x="352587" y="1240710"/>
                      </a:cubicBezTo>
                      <a:cubicBezTo>
                        <a:pt x="349737" y="1240710"/>
                        <a:pt x="343323" y="1241425"/>
                        <a:pt x="334771" y="1241425"/>
                      </a:cubicBezTo>
                      <a:cubicBezTo>
                        <a:pt x="307690" y="1241425"/>
                        <a:pt x="254954" y="1237849"/>
                        <a:pt x="200079" y="1212818"/>
                      </a:cubicBezTo>
                      <a:cubicBezTo>
                        <a:pt x="194378" y="1210672"/>
                        <a:pt x="190815" y="1204951"/>
                        <a:pt x="190815" y="1198514"/>
                      </a:cubicBezTo>
                      <a:cubicBezTo>
                        <a:pt x="190815" y="1198514"/>
                        <a:pt x="190815" y="1198514"/>
                        <a:pt x="190815" y="1170623"/>
                      </a:cubicBezTo>
                      <a:cubicBezTo>
                        <a:pt x="190815" y="1170623"/>
                        <a:pt x="190815" y="1170623"/>
                        <a:pt x="154469" y="1170623"/>
                      </a:cubicBezTo>
                      <a:cubicBezTo>
                        <a:pt x="137366" y="1170623"/>
                        <a:pt x="123825" y="1157034"/>
                        <a:pt x="123825" y="1139870"/>
                      </a:cubicBezTo>
                      <a:cubicBezTo>
                        <a:pt x="123825" y="1139870"/>
                        <a:pt x="123825" y="1139870"/>
                        <a:pt x="123825" y="1089092"/>
                      </a:cubicBezTo>
                      <a:cubicBezTo>
                        <a:pt x="123825" y="1083371"/>
                        <a:pt x="125251" y="1078365"/>
                        <a:pt x="128101" y="1074074"/>
                      </a:cubicBezTo>
                      <a:cubicBezTo>
                        <a:pt x="125251" y="1069067"/>
                        <a:pt x="123825" y="1064061"/>
                        <a:pt x="123825" y="1059055"/>
                      </a:cubicBezTo>
                      <a:cubicBezTo>
                        <a:pt x="123825" y="1059055"/>
                        <a:pt x="123825" y="1059055"/>
                        <a:pt x="123825" y="1010423"/>
                      </a:cubicBezTo>
                      <a:cubicBezTo>
                        <a:pt x="123825" y="1004701"/>
                        <a:pt x="125251" y="999695"/>
                        <a:pt x="128101" y="995404"/>
                      </a:cubicBezTo>
                      <a:cubicBezTo>
                        <a:pt x="125251" y="991113"/>
                        <a:pt x="123825" y="986107"/>
                        <a:pt x="123825" y="980385"/>
                      </a:cubicBezTo>
                      <a:cubicBezTo>
                        <a:pt x="123825" y="980385"/>
                        <a:pt x="123825" y="980385"/>
                        <a:pt x="123825" y="917450"/>
                      </a:cubicBezTo>
                      <a:cubicBezTo>
                        <a:pt x="123825" y="900285"/>
                        <a:pt x="137366" y="887412"/>
                        <a:pt x="154469" y="887412"/>
                      </a:cubicBezTo>
                      <a:close/>
                      <a:moveTo>
                        <a:pt x="530225" y="722312"/>
                      </a:moveTo>
                      <a:cubicBezTo>
                        <a:pt x="551267" y="722312"/>
                        <a:pt x="568325" y="739015"/>
                        <a:pt x="568325" y="759619"/>
                      </a:cubicBezTo>
                      <a:cubicBezTo>
                        <a:pt x="568325" y="780223"/>
                        <a:pt x="551267" y="796926"/>
                        <a:pt x="530225" y="796926"/>
                      </a:cubicBezTo>
                      <a:cubicBezTo>
                        <a:pt x="509183" y="796926"/>
                        <a:pt x="492125" y="780223"/>
                        <a:pt x="492125" y="759619"/>
                      </a:cubicBezTo>
                      <a:cubicBezTo>
                        <a:pt x="492125" y="739015"/>
                        <a:pt x="509183" y="722312"/>
                        <a:pt x="530225" y="722312"/>
                      </a:cubicBezTo>
                      <a:close/>
                      <a:moveTo>
                        <a:pt x="289718" y="579437"/>
                      </a:moveTo>
                      <a:cubicBezTo>
                        <a:pt x="310322" y="579437"/>
                        <a:pt x="327024" y="596140"/>
                        <a:pt x="327024" y="616744"/>
                      </a:cubicBezTo>
                      <a:cubicBezTo>
                        <a:pt x="327024" y="637348"/>
                        <a:pt x="310322" y="654051"/>
                        <a:pt x="289718" y="654051"/>
                      </a:cubicBezTo>
                      <a:cubicBezTo>
                        <a:pt x="269114" y="654051"/>
                        <a:pt x="252412" y="637348"/>
                        <a:pt x="252412" y="616744"/>
                      </a:cubicBezTo>
                      <a:cubicBezTo>
                        <a:pt x="252412" y="596140"/>
                        <a:pt x="269114" y="579437"/>
                        <a:pt x="289718" y="579437"/>
                      </a:cubicBezTo>
                      <a:close/>
                      <a:moveTo>
                        <a:pt x="36513" y="477837"/>
                      </a:moveTo>
                      <a:cubicBezTo>
                        <a:pt x="56679" y="477837"/>
                        <a:pt x="73026" y="494540"/>
                        <a:pt x="73026" y="515144"/>
                      </a:cubicBezTo>
                      <a:cubicBezTo>
                        <a:pt x="73026" y="535748"/>
                        <a:pt x="56679" y="552451"/>
                        <a:pt x="36513" y="552451"/>
                      </a:cubicBezTo>
                      <a:cubicBezTo>
                        <a:pt x="16347" y="552451"/>
                        <a:pt x="0" y="535748"/>
                        <a:pt x="0" y="515144"/>
                      </a:cubicBezTo>
                      <a:cubicBezTo>
                        <a:pt x="0" y="494540"/>
                        <a:pt x="16347" y="477837"/>
                        <a:pt x="36513" y="477837"/>
                      </a:cubicBezTo>
                      <a:close/>
                      <a:moveTo>
                        <a:pt x="708818" y="357187"/>
                      </a:moveTo>
                      <a:cubicBezTo>
                        <a:pt x="729422" y="357187"/>
                        <a:pt x="746124" y="373890"/>
                        <a:pt x="746124" y="394494"/>
                      </a:cubicBezTo>
                      <a:cubicBezTo>
                        <a:pt x="746124" y="415098"/>
                        <a:pt x="729422" y="431801"/>
                        <a:pt x="708818" y="431801"/>
                      </a:cubicBezTo>
                      <a:cubicBezTo>
                        <a:pt x="688214" y="431801"/>
                        <a:pt x="671512" y="415098"/>
                        <a:pt x="671512" y="394494"/>
                      </a:cubicBezTo>
                      <a:cubicBezTo>
                        <a:pt x="671512" y="373890"/>
                        <a:pt x="688214" y="357187"/>
                        <a:pt x="708818" y="357187"/>
                      </a:cubicBezTo>
                      <a:close/>
                      <a:moveTo>
                        <a:pt x="437001" y="306387"/>
                      </a:moveTo>
                      <a:cubicBezTo>
                        <a:pt x="458319" y="306387"/>
                        <a:pt x="474662" y="322537"/>
                        <a:pt x="474662" y="342899"/>
                      </a:cubicBezTo>
                      <a:cubicBezTo>
                        <a:pt x="474662" y="362560"/>
                        <a:pt x="458319" y="379412"/>
                        <a:pt x="437001" y="379412"/>
                      </a:cubicBezTo>
                      <a:cubicBezTo>
                        <a:pt x="417104" y="379412"/>
                        <a:pt x="400050" y="362560"/>
                        <a:pt x="400050" y="342899"/>
                      </a:cubicBezTo>
                      <a:cubicBezTo>
                        <a:pt x="400050" y="322537"/>
                        <a:pt x="417104" y="306387"/>
                        <a:pt x="437001" y="306387"/>
                      </a:cubicBezTo>
                      <a:close/>
                      <a:moveTo>
                        <a:pt x="168275" y="161925"/>
                      </a:moveTo>
                      <a:cubicBezTo>
                        <a:pt x="187935" y="161925"/>
                        <a:pt x="204787" y="178940"/>
                        <a:pt x="204787" y="198083"/>
                      </a:cubicBezTo>
                      <a:cubicBezTo>
                        <a:pt x="204787" y="218643"/>
                        <a:pt x="187935" y="234950"/>
                        <a:pt x="168275" y="234950"/>
                      </a:cubicBezTo>
                      <a:cubicBezTo>
                        <a:pt x="147912" y="234950"/>
                        <a:pt x="131762" y="218643"/>
                        <a:pt x="131762" y="198083"/>
                      </a:cubicBezTo>
                      <a:cubicBezTo>
                        <a:pt x="131762" y="178940"/>
                        <a:pt x="147912" y="161925"/>
                        <a:pt x="168275" y="161925"/>
                      </a:cubicBezTo>
                      <a:close/>
                      <a:moveTo>
                        <a:pt x="500063" y="0"/>
                      </a:moveTo>
                      <a:cubicBezTo>
                        <a:pt x="520229" y="0"/>
                        <a:pt x="536576" y="16347"/>
                        <a:pt x="536576" y="36513"/>
                      </a:cubicBezTo>
                      <a:cubicBezTo>
                        <a:pt x="536576" y="56679"/>
                        <a:pt x="520229" y="73026"/>
                        <a:pt x="500063" y="73026"/>
                      </a:cubicBezTo>
                      <a:cubicBezTo>
                        <a:pt x="479897" y="73026"/>
                        <a:pt x="463550" y="56679"/>
                        <a:pt x="463550" y="36513"/>
                      </a:cubicBezTo>
                      <a:cubicBezTo>
                        <a:pt x="463550" y="16347"/>
                        <a:pt x="479897" y="0"/>
                        <a:pt x="500063" y="0"/>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spTree>
    <p:extLst>
      <p:ext uri="{BB962C8B-B14F-4D97-AF65-F5344CB8AC3E}">
        <p14:creationId xmlns:p14="http://schemas.microsoft.com/office/powerpoint/2010/main" val="32219558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D05BB1F-0D99-42C7-B956-BFA9C04D9322}"/>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1704" name="think-cell Slide" r:id="rId5" imgW="473" imgH="473" progId="TCLayout.ActiveDocument.1">
                  <p:embed/>
                </p:oleObj>
              </mc:Choice>
              <mc:Fallback>
                <p:oleObj name="think-cell Slide" r:id="rId5" imgW="473" imgH="473" progId="TCLayout.ActiveDocument.1">
                  <p:embed/>
                  <p:pic>
                    <p:nvPicPr>
                      <p:cNvPr id="4" name="Object 3" hidden="1">
                        <a:extLst>
                          <a:ext uri="{FF2B5EF4-FFF2-40B4-BE49-F238E27FC236}">
                            <a16:creationId xmlns:a16="http://schemas.microsoft.com/office/drawing/2014/main" id="{CD05BB1F-0D99-42C7-B956-BFA9C04D932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74E2CC1-9292-4613-AEE8-E7E47F692D87}"/>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graphicFrame>
        <p:nvGraphicFramePr>
          <p:cNvPr id="11" name="Table 10">
            <a:extLst>
              <a:ext uri="{FF2B5EF4-FFF2-40B4-BE49-F238E27FC236}">
                <a16:creationId xmlns:a16="http://schemas.microsoft.com/office/drawing/2014/main" id="{1813191C-FDA1-4589-A07D-D2CAB51DBBAA}"/>
              </a:ext>
            </a:extLst>
          </p:cNvPr>
          <p:cNvGraphicFramePr>
            <a:graphicFrameLocks noGrp="1"/>
          </p:cNvGraphicFramePr>
          <p:nvPr>
            <p:extLst/>
          </p:nvPr>
        </p:nvGraphicFramePr>
        <p:xfrm>
          <a:off x="360508" y="907870"/>
          <a:ext cx="8459640" cy="3749039"/>
        </p:xfrm>
        <a:graphic>
          <a:graphicData uri="http://schemas.openxmlformats.org/drawingml/2006/table">
            <a:tbl>
              <a:tblPr/>
              <a:tblGrid>
                <a:gridCol w="648417">
                  <a:extLst>
                    <a:ext uri="{9D8B030D-6E8A-4147-A177-3AD203B41FA5}">
                      <a16:colId xmlns:a16="http://schemas.microsoft.com/office/drawing/2014/main" val="1812729566"/>
                    </a:ext>
                  </a:extLst>
                </a:gridCol>
                <a:gridCol w="117128">
                  <a:extLst>
                    <a:ext uri="{9D8B030D-6E8A-4147-A177-3AD203B41FA5}">
                      <a16:colId xmlns:a16="http://schemas.microsoft.com/office/drawing/2014/main" val="1825663910"/>
                    </a:ext>
                  </a:extLst>
                </a:gridCol>
                <a:gridCol w="1863234">
                  <a:extLst>
                    <a:ext uri="{9D8B030D-6E8A-4147-A177-3AD203B41FA5}">
                      <a16:colId xmlns:a16="http://schemas.microsoft.com/office/drawing/2014/main" val="2932056696"/>
                    </a:ext>
                  </a:extLst>
                </a:gridCol>
                <a:gridCol w="117128">
                  <a:extLst>
                    <a:ext uri="{9D8B030D-6E8A-4147-A177-3AD203B41FA5}">
                      <a16:colId xmlns:a16="http://schemas.microsoft.com/office/drawing/2014/main" val="674616199"/>
                    </a:ext>
                  </a:extLst>
                </a:gridCol>
                <a:gridCol w="2431909">
                  <a:extLst>
                    <a:ext uri="{9D8B030D-6E8A-4147-A177-3AD203B41FA5}">
                      <a16:colId xmlns:a16="http://schemas.microsoft.com/office/drawing/2014/main" val="996327557"/>
                    </a:ext>
                  </a:extLst>
                </a:gridCol>
                <a:gridCol w="117128">
                  <a:extLst>
                    <a:ext uri="{9D8B030D-6E8A-4147-A177-3AD203B41FA5}">
                      <a16:colId xmlns:a16="http://schemas.microsoft.com/office/drawing/2014/main" val="3110762620"/>
                    </a:ext>
                  </a:extLst>
                </a:gridCol>
                <a:gridCol w="1503542">
                  <a:extLst>
                    <a:ext uri="{9D8B030D-6E8A-4147-A177-3AD203B41FA5}">
                      <a16:colId xmlns:a16="http://schemas.microsoft.com/office/drawing/2014/main" val="476760828"/>
                    </a:ext>
                  </a:extLst>
                </a:gridCol>
                <a:gridCol w="117128">
                  <a:extLst>
                    <a:ext uri="{9D8B030D-6E8A-4147-A177-3AD203B41FA5}">
                      <a16:colId xmlns:a16="http://schemas.microsoft.com/office/drawing/2014/main" val="1730697629"/>
                    </a:ext>
                  </a:extLst>
                </a:gridCol>
                <a:gridCol w="1544026">
                  <a:extLst>
                    <a:ext uri="{9D8B030D-6E8A-4147-A177-3AD203B41FA5}">
                      <a16:colId xmlns:a16="http://schemas.microsoft.com/office/drawing/2014/main" val="357793938"/>
                    </a:ext>
                  </a:extLst>
                </a:gridCol>
              </a:tblGrid>
              <a:tr h="382390">
                <a:tc>
                  <a:txBody>
                    <a:bodyPr/>
                    <a:lstStyle/>
                    <a:p>
                      <a:pPr algn="l" fontAlgn="t"/>
                      <a:r>
                        <a:rPr lang="en-US" sz="800" b="1" dirty="0">
                          <a:solidFill>
                            <a:srgbClr val="00148C"/>
                          </a:solidFill>
                          <a:effectLst/>
                          <a:latin typeface="+mj-lt"/>
                        </a:rPr>
                        <a:t>Focus</a:t>
                      </a:r>
                    </a:p>
                  </a:txBody>
                  <a:tcPr marL="45720" marR="45720" anchor="b">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None/>
                      </a:pPr>
                      <a:endParaRPr lang="en-US" sz="800" b="1" dirty="0">
                        <a:solidFill>
                          <a:srgbClr val="00148C"/>
                        </a:solidFill>
                        <a:effectLst/>
                        <a:latin typeface="+mj-lt"/>
                      </a:endParaRPr>
                    </a:p>
                  </a:txBody>
                  <a:tcPr marL="45720" marR="45720" anchor="b">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None/>
                      </a:pPr>
                      <a:r>
                        <a:rPr lang="en-US" sz="800" b="1" dirty="0">
                          <a:solidFill>
                            <a:srgbClr val="00148C"/>
                          </a:solidFill>
                          <a:effectLst/>
                          <a:latin typeface="+mj-lt"/>
                        </a:rPr>
                        <a:t>What is the risk?</a:t>
                      </a:r>
                    </a:p>
                  </a:txBody>
                  <a:tcPr marL="45720" marR="45720" anchor="b">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None/>
                      </a:pPr>
                      <a:endParaRPr lang="en-US" sz="800" b="1" dirty="0">
                        <a:solidFill>
                          <a:srgbClr val="00148C"/>
                        </a:solidFill>
                        <a:effectLst/>
                        <a:latin typeface="+mj-lt"/>
                      </a:endParaRPr>
                    </a:p>
                  </a:txBody>
                  <a:tcPr marL="45720" marR="45720" anchor="b">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None/>
                      </a:pPr>
                      <a:r>
                        <a:rPr lang="en-US" sz="800" b="1" dirty="0">
                          <a:solidFill>
                            <a:srgbClr val="00148C"/>
                          </a:solidFill>
                          <a:effectLst/>
                          <a:latin typeface="+mj-lt"/>
                        </a:rPr>
                        <a:t>Hypothesis</a:t>
                      </a:r>
                    </a:p>
                  </a:txBody>
                  <a:tcPr marL="45720" marR="45720" anchor="b">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fontAlgn="t">
                        <a:lnSpc>
                          <a:spcPct val="100000"/>
                        </a:lnSpc>
                        <a:spcAft>
                          <a:spcPts val="200"/>
                        </a:spcAft>
                        <a:buFont typeface="Arial" panose="020B0604020202020204" pitchFamily="34" charset="0"/>
                        <a:buNone/>
                      </a:pPr>
                      <a:endParaRPr lang="en-US" sz="700" b="1" dirty="0">
                        <a:solidFill>
                          <a:srgbClr val="00148C"/>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None/>
                      </a:pPr>
                      <a:r>
                        <a:rPr lang="en-US" sz="800" b="1" dirty="0">
                          <a:solidFill>
                            <a:srgbClr val="00148C"/>
                          </a:solidFill>
                          <a:effectLst/>
                          <a:latin typeface="+mj-lt"/>
                        </a:rPr>
                        <a:t>Output</a:t>
                      </a:r>
                    </a:p>
                  </a:txBody>
                  <a:tcPr marL="45720" marR="45720" anchor="b">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fontAlgn="t">
                        <a:lnSpc>
                          <a:spcPct val="100000"/>
                        </a:lnSpc>
                        <a:spcAft>
                          <a:spcPts val="200"/>
                        </a:spcAft>
                        <a:buFont typeface="Arial" panose="020B0604020202020204" pitchFamily="34" charset="0"/>
                        <a:buNone/>
                      </a:pPr>
                      <a:endParaRPr lang="en-US" sz="700" b="1" dirty="0">
                        <a:solidFill>
                          <a:srgbClr val="00148C"/>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None/>
                      </a:pPr>
                      <a:r>
                        <a:rPr lang="en-US" sz="800" b="1" dirty="0">
                          <a:solidFill>
                            <a:srgbClr val="00148C"/>
                          </a:solidFill>
                          <a:effectLst/>
                          <a:latin typeface="+mj-lt"/>
                        </a:rPr>
                        <a:t>Learning plan</a:t>
                      </a:r>
                    </a:p>
                  </a:txBody>
                  <a:tcPr marL="45720" marR="45720" anchor="b">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826283"/>
                  </a:ext>
                </a:extLst>
              </a:tr>
              <a:tr h="1067160">
                <a:tc>
                  <a:txBody>
                    <a:bodyPr/>
                    <a:lstStyle/>
                    <a:p>
                      <a:pPr lvl="0" algn="ctr" fontAlgn="t"/>
                      <a:r>
                        <a:rPr lang="en-US" sz="800" b="1" dirty="0">
                          <a:solidFill>
                            <a:srgbClr val="00148C"/>
                          </a:solidFill>
                          <a:effectLst/>
                          <a:latin typeface="+mj-lt"/>
                        </a:rPr>
                        <a:t>Desirability</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Char char="•"/>
                      </a:pPr>
                      <a:endParaRPr lang="en-US" sz="800" b="0" dirty="0">
                        <a:solidFill>
                          <a:srgbClr val="55555A"/>
                        </a:solidFill>
                        <a:effectLst/>
                        <a:latin typeface="+mj-lt"/>
                      </a:endParaRPr>
                    </a:p>
                  </a:txBody>
                  <a:tcPr marL="45720" marR="45720">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lnSpc>
                          <a:spcPct val="100000"/>
                        </a:lnSpc>
                        <a:spcAft>
                          <a:spcPts val="200"/>
                        </a:spcAft>
                        <a:buFont typeface="Arial" panose="020B0604020202020204" pitchFamily="34" charset="0"/>
                        <a:buChar char="•"/>
                      </a:pPr>
                      <a:r>
                        <a:rPr lang="en-US" sz="700" b="0" dirty="0">
                          <a:solidFill>
                            <a:srgbClr val="55555A"/>
                          </a:solidFill>
                          <a:effectLst/>
                          <a:latin typeface="+mj-lt"/>
                        </a:rPr>
                        <a:t>Can we build the </a:t>
                      </a:r>
                      <a:r>
                        <a:rPr lang="en-US" sz="700" b="1" dirty="0">
                          <a:solidFill>
                            <a:srgbClr val="55555A"/>
                          </a:solidFill>
                          <a:effectLst/>
                          <a:latin typeface="+mj-lt"/>
                        </a:rPr>
                        <a:t>right experience that incorporates relevant planning data to facilitate better work optimization </a:t>
                      </a:r>
                      <a:r>
                        <a:rPr lang="en-US" sz="700" b="0" dirty="0">
                          <a:solidFill>
                            <a:srgbClr val="55555A"/>
                          </a:solidFill>
                          <a:effectLst/>
                          <a:latin typeface="+mj-lt"/>
                        </a:rPr>
                        <a:t>and a holistic view?</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lnSpc>
                          <a:spcPct val="100000"/>
                        </a:lnSpc>
                        <a:spcAft>
                          <a:spcPts val="200"/>
                        </a:spcAft>
                        <a:buFont typeface="Arial" panose="020B0604020202020204" pitchFamily="34" charset="0"/>
                        <a:buChar char="•"/>
                      </a:pPr>
                      <a:endParaRPr lang="en-US" sz="700" b="0" dirty="0">
                        <a:solidFill>
                          <a:srgbClr val="55555A"/>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685783" rtl="0" eaLnBrk="1" fontAlgn="t" latinLnBrk="0" hangingPunct="1">
                        <a:lnSpc>
                          <a:spcPct val="100000"/>
                        </a:lnSpc>
                        <a:spcBef>
                          <a:spcPts val="0"/>
                        </a:spcBef>
                        <a:spcAft>
                          <a:spcPts val="200"/>
                        </a:spcAft>
                        <a:buClrTx/>
                        <a:buSzTx/>
                        <a:buFont typeface="Arial" panose="020B0604020202020204" pitchFamily="34" charset="0"/>
                        <a:buChar char="•"/>
                        <a:tabLst/>
                        <a:defRPr/>
                      </a:pPr>
                      <a:r>
                        <a:rPr lang="en-US" sz="700" b="0" dirty="0">
                          <a:solidFill>
                            <a:srgbClr val="575757"/>
                          </a:solidFill>
                          <a:latin typeface="+mj-lt"/>
                          <a:sym typeface="Trebuchet MS" panose="020B0603020202020204" pitchFamily="34" charset="0"/>
                        </a:rPr>
                        <a:t>We can present a </a:t>
                      </a:r>
                      <a:r>
                        <a:rPr lang="en-US" sz="700" b="1" dirty="0">
                          <a:solidFill>
                            <a:srgbClr val="575757"/>
                          </a:solidFill>
                          <a:latin typeface="+mj-lt"/>
                          <a:sym typeface="Trebuchet MS" panose="020B0603020202020204" pitchFamily="34" charset="0"/>
                        </a:rPr>
                        <a:t>simple work optimizer experience where users balance work</a:t>
                      </a:r>
                      <a:r>
                        <a:rPr lang="en-US" sz="700" b="0" dirty="0">
                          <a:solidFill>
                            <a:srgbClr val="575757"/>
                          </a:solidFill>
                          <a:latin typeface="+mj-lt"/>
                          <a:sym typeface="Trebuchet MS" panose="020B0603020202020204" pitchFamily="34" charset="0"/>
                        </a:rPr>
                        <a:t> against one or more constraints and targets</a:t>
                      </a:r>
                    </a:p>
                    <a:p>
                      <a:pPr marL="171450" marR="0" lvl="0" indent="-171450" algn="l" defTabSz="685783" rtl="0" eaLnBrk="1" fontAlgn="t" latinLnBrk="0" hangingPunct="1">
                        <a:lnSpc>
                          <a:spcPct val="100000"/>
                        </a:lnSpc>
                        <a:spcBef>
                          <a:spcPts val="0"/>
                        </a:spcBef>
                        <a:spcAft>
                          <a:spcPts val="200"/>
                        </a:spcAft>
                        <a:buClrTx/>
                        <a:buSzTx/>
                        <a:buFont typeface="Arial" panose="020B0604020202020204" pitchFamily="34" charset="0"/>
                        <a:buChar char="•"/>
                        <a:tabLst/>
                        <a:defRPr/>
                      </a:pPr>
                      <a:r>
                        <a:rPr lang="en-US" sz="700" b="0" dirty="0">
                          <a:solidFill>
                            <a:srgbClr val="575757"/>
                          </a:solidFill>
                          <a:latin typeface="+mj-lt"/>
                          <a:sym typeface="Trebuchet MS" panose="020B0603020202020204" pitchFamily="34" charset="0"/>
                        </a:rPr>
                        <a:t>We can create an </a:t>
                      </a:r>
                      <a:r>
                        <a:rPr lang="en-US" sz="700" b="1" dirty="0">
                          <a:solidFill>
                            <a:srgbClr val="575757"/>
                          </a:solidFill>
                          <a:latin typeface="+mj-lt"/>
                          <a:sym typeface="Trebuchet MS" panose="020B0603020202020204" pitchFamily="34" charset="0"/>
                        </a:rPr>
                        <a:t>integrated dashboard to highlight </a:t>
                      </a:r>
                      <a:r>
                        <a:rPr lang="en-US" sz="700" b="1" dirty="0" err="1">
                          <a:solidFill>
                            <a:srgbClr val="575757"/>
                          </a:solidFill>
                          <a:latin typeface="+mj-lt"/>
                          <a:sym typeface="Trebuchet MS" panose="020B0603020202020204" pitchFamily="34" charset="0"/>
                        </a:rPr>
                        <a:t>KPIs</a:t>
                      </a:r>
                      <a:r>
                        <a:rPr lang="en-US" sz="700" b="0" dirty="0">
                          <a:solidFill>
                            <a:srgbClr val="575757"/>
                          </a:solidFill>
                          <a:latin typeface="+mj-lt"/>
                          <a:sym typeface="Trebuchet MS" panose="020B0603020202020204" pitchFamily="34" charset="0"/>
                        </a:rPr>
                        <a:t> and work progress</a:t>
                      </a:r>
                    </a:p>
                    <a:p>
                      <a:pPr marL="171450" marR="0" lvl="0" indent="-171450" algn="l" defTabSz="685783" rtl="0" eaLnBrk="1" fontAlgn="t" latinLnBrk="0" hangingPunct="1">
                        <a:lnSpc>
                          <a:spcPct val="100000"/>
                        </a:lnSpc>
                        <a:spcBef>
                          <a:spcPts val="0"/>
                        </a:spcBef>
                        <a:spcAft>
                          <a:spcPts val="200"/>
                        </a:spcAft>
                        <a:buClrTx/>
                        <a:buSzTx/>
                        <a:buFont typeface="Arial" panose="020B0604020202020204" pitchFamily="34" charset="0"/>
                        <a:buChar char="•"/>
                        <a:tabLst/>
                        <a:defRPr/>
                      </a:pPr>
                      <a:r>
                        <a:rPr lang="en-US" sz="700" b="0" dirty="0">
                          <a:solidFill>
                            <a:srgbClr val="575757"/>
                          </a:solidFill>
                          <a:effectLst/>
                          <a:latin typeface="+mj-lt"/>
                          <a:sym typeface="Trebuchet MS" panose="020B0603020202020204" pitchFamily="34" charset="0"/>
                        </a:rPr>
                        <a:t>We can </a:t>
                      </a:r>
                      <a:r>
                        <a:rPr lang="en-US" sz="700" b="1" dirty="0">
                          <a:solidFill>
                            <a:srgbClr val="575757"/>
                          </a:solidFill>
                          <a:effectLst/>
                          <a:latin typeface="+mj-lt"/>
                          <a:sym typeface="Trebuchet MS" panose="020B0603020202020204" pitchFamily="34" charset="0"/>
                        </a:rPr>
                        <a:t>introduce the Project Creator to validate standardized project variables</a:t>
                      </a:r>
                      <a:r>
                        <a:rPr lang="en-US" sz="700" b="0" dirty="0">
                          <a:solidFill>
                            <a:srgbClr val="575757"/>
                          </a:solidFill>
                          <a:effectLst/>
                          <a:latin typeface="+mj-lt"/>
                          <a:sym typeface="Trebuchet MS" panose="020B0603020202020204" pitchFamily="34" charset="0"/>
                        </a:rPr>
                        <a:t>, data granularity and accuracy in the 2yr time horizon</a:t>
                      </a:r>
                      <a:endParaRPr lang="en-US" sz="700" b="0" dirty="0">
                        <a:solidFill>
                          <a:srgbClr val="55555A"/>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lgn="l" fontAlgn="t">
                        <a:buFont typeface="Arial" panose="020B0604020202020204" pitchFamily="34" charset="0"/>
                        <a:buChar char="•"/>
                      </a:pPr>
                      <a:endParaRPr lang="en-US" sz="900" b="0" dirty="0">
                        <a:solidFill>
                          <a:srgbClr val="55555A"/>
                        </a:solidFill>
                        <a:effectLst/>
                      </a:endParaRPr>
                    </a:p>
                  </a:txBody>
                  <a:tcPr marL="45720" marR="45720">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685783" rtl="0" eaLnBrk="1" fontAlgn="t" latinLnBrk="0" hangingPunct="1">
                        <a:lnSpc>
                          <a:spcPct val="100000"/>
                        </a:lnSpc>
                        <a:spcBef>
                          <a:spcPts val="0"/>
                        </a:spcBef>
                        <a:spcAft>
                          <a:spcPts val="200"/>
                        </a:spcAft>
                        <a:buClrTx/>
                        <a:buSzTx/>
                        <a:buFont typeface="Arial" panose="020B0604020202020204" pitchFamily="34" charset="0"/>
                        <a:buChar char="•"/>
                        <a:tabLst/>
                        <a:defRPr/>
                      </a:pPr>
                      <a:r>
                        <a:rPr lang="en-US" sz="700" b="0" dirty="0">
                          <a:solidFill>
                            <a:srgbClr val="575757"/>
                          </a:solidFill>
                          <a:latin typeface="+mj-lt"/>
                          <a:sym typeface="Trebuchet MS" panose="020B0603020202020204" pitchFamily="34" charset="0"/>
                        </a:rPr>
                        <a:t>Interactive design prototypes</a:t>
                      </a:r>
                    </a:p>
                    <a:p>
                      <a:pPr marL="171450" marR="0" lvl="0" indent="-171450" algn="l" defTabSz="685783" rtl="0" eaLnBrk="1" fontAlgn="t" latinLnBrk="0" hangingPunct="1">
                        <a:lnSpc>
                          <a:spcPct val="100000"/>
                        </a:lnSpc>
                        <a:spcBef>
                          <a:spcPts val="0"/>
                        </a:spcBef>
                        <a:spcAft>
                          <a:spcPts val="200"/>
                        </a:spcAft>
                        <a:buClrTx/>
                        <a:buSzTx/>
                        <a:buFont typeface="Arial" panose="020B0604020202020204" pitchFamily="34" charset="0"/>
                        <a:buChar char="•"/>
                        <a:tabLst/>
                        <a:defRPr/>
                      </a:pPr>
                      <a:r>
                        <a:rPr lang="en-US" sz="700" b="0" dirty="0">
                          <a:solidFill>
                            <a:srgbClr val="575757"/>
                          </a:solidFill>
                          <a:latin typeface="+mj-lt"/>
                          <a:sym typeface="Trebuchet MS" panose="020B0603020202020204" pitchFamily="34" charset="0"/>
                        </a:rPr>
                        <a:t>MVP roadmap with build approach and prioritized features mapped to frictions and needs</a:t>
                      </a:r>
                    </a:p>
                    <a:p>
                      <a:pPr marL="171450" indent="-171450" algn="l" fontAlgn="t">
                        <a:lnSpc>
                          <a:spcPct val="100000"/>
                        </a:lnSpc>
                        <a:spcAft>
                          <a:spcPts val="200"/>
                        </a:spcAft>
                        <a:buFont typeface="Arial" panose="020B0604020202020204" pitchFamily="34" charset="0"/>
                        <a:buChar char="•"/>
                      </a:pPr>
                      <a:endParaRPr lang="en-US" sz="700" b="0" dirty="0">
                        <a:solidFill>
                          <a:srgbClr val="55555A"/>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lgn="l" fontAlgn="t">
                        <a:buFont typeface="Arial" panose="020B0604020202020204" pitchFamily="34" charset="0"/>
                        <a:buChar char="•"/>
                      </a:pPr>
                      <a:endParaRPr lang="en-US" sz="900" b="0" dirty="0">
                        <a:solidFill>
                          <a:srgbClr val="55555A"/>
                        </a:solidFill>
                        <a:effectLst/>
                      </a:endParaRPr>
                    </a:p>
                  </a:txBody>
                  <a:tcPr marL="45720" marR="45720">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685783" rtl="0" eaLnBrk="1" fontAlgn="t" latinLnBrk="0" hangingPunct="1">
                        <a:lnSpc>
                          <a:spcPct val="100000"/>
                        </a:lnSpc>
                        <a:spcBef>
                          <a:spcPts val="0"/>
                        </a:spcBef>
                        <a:spcAft>
                          <a:spcPts val="200"/>
                        </a:spcAft>
                        <a:buClrTx/>
                        <a:buSzTx/>
                        <a:buFont typeface="Arial" panose="020B0604020202020204" pitchFamily="34" charset="0"/>
                        <a:buChar char="•"/>
                        <a:tabLst/>
                        <a:defRPr/>
                      </a:pPr>
                      <a:r>
                        <a:rPr lang="en-US" sz="700" b="0" kern="1200" dirty="0">
                          <a:solidFill>
                            <a:srgbClr val="575757"/>
                          </a:solidFill>
                          <a:latin typeface="+mn-lt"/>
                          <a:ea typeface="+mn-ea"/>
                          <a:cs typeface="+mn-cs"/>
                          <a:sym typeface="Trebuchet MS" panose="020B0603020202020204" pitchFamily="34" charset="0"/>
                        </a:rPr>
                        <a:t>User interview videos showing validation of experience</a:t>
                      </a:r>
                    </a:p>
                    <a:p>
                      <a:pPr marL="171450" marR="0" lvl="0" indent="-171450" algn="l" defTabSz="685783" rtl="0" eaLnBrk="1" fontAlgn="t" latinLnBrk="0" hangingPunct="1">
                        <a:lnSpc>
                          <a:spcPct val="100000"/>
                        </a:lnSpc>
                        <a:spcBef>
                          <a:spcPts val="0"/>
                        </a:spcBef>
                        <a:spcAft>
                          <a:spcPts val="200"/>
                        </a:spcAft>
                        <a:buClrTx/>
                        <a:buSzTx/>
                        <a:buFont typeface="Arial" panose="020B0604020202020204" pitchFamily="34" charset="0"/>
                        <a:buChar char="•"/>
                        <a:tabLst/>
                        <a:defRPr/>
                      </a:pPr>
                      <a:r>
                        <a:rPr lang="en-US" sz="700" b="0" kern="1200" dirty="0">
                          <a:solidFill>
                            <a:srgbClr val="575757"/>
                          </a:solidFill>
                          <a:latin typeface="+mn-lt"/>
                          <a:ea typeface="+mn-ea"/>
                          <a:cs typeface="+mn-cs"/>
                          <a:sym typeface="Trebuchet MS" panose="020B0603020202020204" pitchFamily="34" charset="0"/>
                        </a:rPr>
                        <a:t>Comparison to in-market exemplars</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6172003"/>
                  </a:ext>
                </a:extLst>
              </a:tr>
              <a:tr h="744115">
                <a:tc>
                  <a:txBody>
                    <a:bodyPr/>
                    <a:lstStyle/>
                    <a:p>
                      <a:pPr lvl="0" algn="ctr" fontAlgn="t"/>
                      <a:r>
                        <a:rPr lang="en-US" sz="800" b="1" dirty="0">
                          <a:solidFill>
                            <a:srgbClr val="00148C"/>
                          </a:solidFill>
                          <a:effectLst/>
                          <a:latin typeface="+mj-lt"/>
                        </a:rPr>
                        <a:t>Viability</a:t>
                      </a:r>
                      <a:br>
                        <a:rPr lang="en-US" sz="800" b="1" dirty="0">
                          <a:solidFill>
                            <a:srgbClr val="00148C"/>
                          </a:solidFill>
                          <a:effectLst/>
                          <a:latin typeface="+mj-lt"/>
                        </a:rPr>
                      </a:br>
                      <a:r>
                        <a:rPr lang="en-US" sz="800" b="1" dirty="0">
                          <a:solidFill>
                            <a:srgbClr val="00148C"/>
                          </a:solidFill>
                          <a:effectLst/>
                          <a:latin typeface="+mj-lt"/>
                        </a:rPr>
                        <a:t>Feasibility</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Char char="•"/>
                      </a:pPr>
                      <a:endParaRPr lang="en-US" sz="800" b="0" dirty="0">
                        <a:solidFill>
                          <a:srgbClr val="55555A"/>
                        </a:solidFill>
                        <a:effectLst/>
                        <a:latin typeface="+mj-lt"/>
                      </a:endParaRPr>
                    </a:p>
                  </a:txBody>
                  <a:tcPr marL="45720" marR="45720">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685783" rtl="0" eaLnBrk="1" fontAlgn="t" latinLnBrk="0" hangingPunct="1">
                        <a:lnSpc>
                          <a:spcPct val="100000"/>
                        </a:lnSpc>
                        <a:spcBef>
                          <a:spcPts val="0"/>
                        </a:spcBef>
                        <a:spcAft>
                          <a:spcPts val="200"/>
                        </a:spcAft>
                        <a:buClrTx/>
                        <a:buSzTx/>
                        <a:buFont typeface="Arial" panose="020B0604020202020204" pitchFamily="34" charset="0"/>
                        <a:buChar char="•"/>
                        <a:tabLst/>
                        <a:defRPr/>
                      </a:pPr>
                      <a:r>
                        <a:rPr lang="en-US" sz="700" b="0" dirty="0">
                          <a:solidFill>
                            <a:srgbClr val="575757"/>
                          </a:solidFill>
                          <a:latin typeface="+mj-lt"/>
                          <a:sym typeface="Trebuchet MS" panose="020B0603020202020204" pitchFamily="34" charset="0"/>
                        </a:rPr>
                        <a:t>Can we build an </a:t>
                      </a:r>
                      <a:r>
                        <a:rPr lang="en-US" sz="700" b="1" dirty="0">
                          <a:solidFill>
                            <a:srgbClr val="575757"/>
                          </a:solidFill>
                          <a:latin typeface="+mj-lt"/>
                          <a:sym typeface="Trebuchet MS" panose="020B0603020202020204" pitchFamily="34" charset="0"/>
                        </a:rPr>
                        <a:t>asset-level dynamic risk calculation </a:t>
                      </a:r>
                      <a:r>
                        <a:rPr lang="en-US" sz="700" b="0" dirty="0">
                          <a:solidFill>
                            <a:srgbClr val="575757"/>
                          </a:solidFill>
                          <a:latin typeface="+mj-lt"/>
                          <a:sym typeface="Trebuchet MS" panose="020B0603020202020204" pitchFamily="34" charset="0"/>
                        </a:rPr>
                        <a:t>that performs better than current state?</a:t>
                      </a:r>
                      <a:endParaRPr lang="en-US" sz="700" b="0" dirty="0">
                        <a:latin typeface="+mj-lt"/>
                      </a:endParaRPr>
                    </a:p>
                    <a:p>
                      <a:pPr marL="171450" indent="-171450" algn="l" fontAlgn="t">
                        <a:lnSpc>
                          <a:spcPct val="100000"/>
                        </a:lnSpc>
                        <a:spcAft>
                          <a:spcPts val="200"/>
                        </a:spcAft>
                        <a:buFont typeface="Arial" panose="020B0604020202020204" pitchFamily="34" charset="0"/>
                        <a:buChar char="•"/>
                      </a:pPr>
                      <a:endParaRPr lang="en-US" sz="700" b="0" dirty="0">
                        <a:solidFill>
                          <a:srgbClr val="55555A"/>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lnSpc>
                          <a:spcPct val="100000"/>
                        </a:lnSpc>
                        <a:spcAft>
                          <a:spcPts val="200"/>
                        </a:spcAft>
                        <a:buFont typeface="Arial" panose="020B0604020202020204" pitchFamily="34" charset="0"/>
                        <a:buChar char="•"/>
                      </a:pPr>
                      <a:endParaRPr lang="en-US" sz="700" b="0" dirty="0">
                        <a:solidFill>
                          <a:srgbClr val="55555A"/>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685783" rtl="0" eaLnBrk="1" fontAlgn="t" latinLnBrk="0" hangingPunct="1">
                        <a:lnSpc>
                          <a:spcPct val="100000"/>
                        </a:lnSpc>
                        <a:spcBef>
                          <a:spcPts val="0"/>
                        </a:spcBef>
                        <a:spcAft>
                          <a:spcPts val="200"/>
                        </a:spcAft>
                        <a:buClrTx/>
                        <a:buSzTx/>
                        <a:buFont typeface="Arial" panose="020B0604020202020204" pitchFamily="34" charset="0"/>
                        <a:buChar char="•"/>
                        <a:tabLst/>
                        <a:defRPr/>
                      </a:pPr>
                      <a:r>
                        <a:rPr lang="en-US" sz="700" b="0" kern="1200" dirty="0">
                          <a:solidFill>
                            <a:srgbClr val="575757"/>
                          </a:solidFill>
                          <a:latin typeface="+mn-lt"/>
                          <a:ea typeface="+mn-ea"/>
                          <a:cs typeface="+mn-cs"/>
                          <a:sym typeface="Trebuchet MS" panose="020B0603020202020204" pitchFamily="34" charset="0"/>
                        </a:rPr>
                        <a:t>We can iteratively </a:t>
                      </a:r>
                      <a:r>
                        <a:rPr lang="en-US" sz="700" b="1" kern="1200" dirty="0">
                          <a:solidFill>
                            <a:srgbClr val="575757"/>
                          </a:solidFill>
                          <a:latin typeface="+mn-lt"/>
                          <a:ea typeface="+mn-ea"/>
                          <a:cs typeface="+mn-cs"/>
                          <a:sym typeface="Trebuchet MS" panose="020B0603020202020204" pitchFamily="34" charset="0"/>
                        </a:rPr>
                        <a:t>develop a performance model prototype on D-Line risk </a:t>
                      </a:r>
                      <a:r>
                        <a:rPr lang="en-US" sz="700" b="0" kern="1200" dirty="0">
                          <a:solidFill>
                            <a:srgbClr val="575757"/>
                          </a:solidFill>
                          <a:latin typeface="+mn-lt"/>
                          <a:ea typeface="+mn-ea"/>
                          <a:cs typeface="+mn-cs"/>
                          <a:sym typeface="Trebuchet MS" panose="020B0603020202020204" pitchFamily="34" charset="0"/>
                        </a:rPr>
                        <a:t>using a mix of data analysis and manual inputs that performs better than todays manual scoring 7x7 evaluations</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lnSpc>
                          <a:spcPct val="100000"/>
                        </a:lnSpc>
                        <a:spcAft>
                          <a:spcPts val="200"/>
                        </a:spcAft>
                        <a:buFont typeface="Arial" panose="020B0604020202020204" pitchFamily="34" charset="0"/>
                        <a:buChar char="•"/>
                      </a:pPr>
                      <a:endParaRPr lang="en-US" sz="700" b="0" dirty="0">
                        <a:solidFill>
                          <a:srgbClr val="55555A"/>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rowSpan="2">
                  <a:txBody>
                    <a:bodyPr/>
                    <a:lstStyle/>
                    <a:p>
                      <a:pPr marL="171450" indent="-171450" algn="l" fontAlgn="t">
                        <a:lnSpc>
                          <a:spcPct val="100000"/>
                        </a:lnSpc>
                        <a:spcAft>
                          <a:spcPts val="200"/>
                        </a:spcAft>
                        <a:buFont typeface="Arial" panose="020B0604020202020204" pitchFamily="34" charset="0"/>
                        <a:buChar char="•"/>
                      </a:pPr>
                      <a:r>
                        <a:rPr lang="en-US" sz="700" b="0" kern="1200" dirty="0">
                          <a:solidFill>
                            <a:srgbClr val="55555A"/>
                          </a:solidFill>
                          <a:effectLst/>
                          <a:latin typeface="+mn-lt"/>
                          <a:ea typeface="+mn-ea"/>
                          <a:cs typeface="+mn-cs"/>
                        </a:rPr>
                        <a:t>Example data inputs</a:t>
                      </a:r>
                    </a:p>
                    <a:p>
                      <a:pPr marL="171450" indent="-171450" algn="l" fontAlgn="t">
                        <a:lnSpc>
                          <a:spcPct val="100000"/>
                        </a:lnSpc>
                        <a:spcAft>
                          <a:spcPts val="200"/>
                        </a:spcAft>
                        <a:buFont typeface="Arial" panose="020B0604020202020204" pitchFamily="34" charset="0"/>
                        <a:buChar char="•"/>
                      </a:pPr>
                      <a:r>
                        <a:rPr lang="en-US" sz="700" b="0" kern="1200" dirty="0">
                          <a:solidFill>
                            <a:srgbClr val="55555A"/>
                          </a:solidFill>
                          <a:effectLst/>
                          <a:latin typeface="+mn-lt"/>
                          <a:ea typeface="+mn-ea"/>
                          <a:cs typeface="+mn-cs"/>
                        </a:rPr>
                        <a:t>Python code with model attributes</a:t>
                      </a:r>
                    </a:p>
                    <a:p>
                      <a:pPr marL="171450" indent="-171450" algn="l" fontAlgn="t">
                        <a:lnSpc>
                          <a:spcPct val="100000"/>
                        </a:lnSpc>
                        <a:spcAft>
                          <a:spcPts val="200"/>
                        </a:spcAft>
                        <a:buFont typeface="Arial" panose="020B0604020202020204" pitchFamily="34" charset="0"/>
                        <a:buChar char="•"/>
                      </a:pPr>
                      <a:r>
                        <a:rPr lang="en-US" sz="700" b="0" kern="1200" dirty="0">
                          <a:solidFill>
                            <a:srgbClr val="55555A"/>
                          </a:solidFill>
                          <a:effectLst/>
                          <a:latin typeface="+mn-lt"/>
                          <a:ea typeface="+mn-ea"/>
                          <a:cs typeface="+mn-cs"/>
                        </a:rPr>
                        <a:t>Model outputs and visualizations to interpret the data and proof points, e.g., back-tested against historical outputs</a:t>
                      </a:r>
                    </a:p>
                    <a:p>
                      <a:pPr marL="171450" indent="-171450" algn="l" fontAlgn="t">
                        <a:lnSpc>
                          <a:spcPct val="100000"/>
                        </a:lnSpc>
                        <a:spcAft>
                          <a:spcPts val="200"/>
                        </a:spcAft>
                        <a:buFont typeface="Arial" panose="020B0604020202020204" pitchFamily="34" charset="0"/>
                        <a:buChar char="•"/>
                      </a:pPr>
                      <a:r>
                        <a:rPr lang="en-US" sz="700" b="0" kern="1200" dirty="0">
                          <a:solidFill>
                            <a:srgbClr val="55555A"/>
                          </a:solidFill>
                          <a:effectLst/>
                          <a:latin typeface="+mn-lt"/>
                          <a:ea typeface="+mn-ea"/>
                          <a:cs typeface="+mn-cs"/>
                        </a:rPr>
                        <a:t>Incorporation of actual model results in </a:t>
                      </a:r>
                      <a:r>
                        <a:rPr lang="en-US" sz="700" b="0" kern="1200" dirty="0" err="1">
                          <a:solidFill>
                            <a:srgbClr val="55555A"/>
                          </a:solidFill>
                          <a:effectLst/>
                          <a:latin typeface="+mn-lt"/>
                          <a:ea typeface="+mn-ea"/>
                          <a:cs typeface="+mn-cs"/>
                        </a:rPr>
                        <a:t>UX</a:t>
                      </a:r>
                      <a:r>
                        <a:rPr lang="en-US" sz="700" b="0" kern="1200" dirty="0">
                          <a:solidFill>
                            <a:srgbClr val="55555A"/>
                          </a:solidFill>
                          <a:effectLst/>
                          <a:latin typeface="+mn-lt"/>
                          <a:ea typeface="+mn-ea"/>
                          <a:cs typeface="+mn-cs"/>
                        </a:rPr>
                        <a:t> visualization to improve experience testing</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rowSpan="2">
                  <a:txBody>
                    <a:bodyPr/>
                    <a:lstStyle/>
                    <a:p>
                      <a:pPr marL="171450" indent="-171450" algn="l" fontAlgn="t">
                        <a:lnSpc>
                          <a:spcPct val="100000"/>
                        </a:lnSpc>
                        <a:spcAft>
                          <a:spcPts val="200"/>
                        </a:spcAft>
                        <a:buFont typeface="Arial" panose="020B0604020202020204" pitchFamily="34" charset="0"/>
                        <a:buChar char="•"/>
                      </a:pPr>
                      <a:endParaRPr lang="en-US" sz="700" b="0" dirty="0">
                        <a:solidFill>
                          <a:srgbClr val="55555A"/>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rowSpan="2">
                  <a:txBody>
                    <a:bodyPr/>
                    <a:lstStyle/>
                    <a:p>
                      <a:pPr marL="171450" indent="-171450" algn="l" fontAlgn="t">
                        <a:lnSpc>
                          <a:spcPct val="100000"/>
                        </a:lnSpc>
                        <a:spcAft>
                          <a:spcPts val="200"/>
                        </a:spcAft>
                        <a:buFont typeface="Arial" panose="020B0604020202020204" pitchFamily="34" charset="0"/>
                        <a:buChar char="•"/>
                      </a:pPr>
                      <a:r>
                        <a:rPr lang="en-US" sz="700" b="0" kern="1200" dirty="0">
                          <a:solidFill>
                            <a:srgbClr val="55555A"/>
                          </a:solidFill>
                          <a:effectLst/>
                          <a:latin typeface="+mn-lt"/>
                          <a:ea typeface="+mn-ea"/>
                          <a:cs typeface="+mn-cs"/>
                        </a:rPr>
                        <a:t>Sprint demos to showcase analytical outputs and underlying business logic</a:t>
                      </a:r>
                    </a:p>
                    <a:p>
                      <a:pPr marL="171450" indent="-171450" algn="l" fontAlgn="t">
                        <a:lnSpc>
                          <a:spcPct val="100000"/>
                        </a:lnSpc>
                        <a:spcAft>
                          <a:spcPts val="200"/>
                        </a:spcAft>
                        <a:buFont typeface="Arial" panose="020B0604020202020204" pitchFamily="34" charset="0"/>
                        <a:buChar char="•"/>
                      </a:pPr>
                      <a:r>
                        <a:rPr lang="en-US" sz="700" b="0" kern="1200" dirty="0">
                          <a:solidFill>
                            <a:srgbClr val="55555A"/>
                          </a:solidFill>
                          <a:effectLst/>
                          <a:latin typeface="+mn-lt"/>
                          <a:ea typeface="+mn-ea"/>
                          <a:cs typeface="+mn-cs"/>
                        </a:rPr>
                        <a:t>Modelling deep-dives / code walkthrough</a:t>
                      </a:r>
                    </a:p>
                    <a:p>
                      <a:pPr marL="171450" marR="0" lvl="0" indent="-171450" algn="l" defTabSz="685783" rtl="0" eaLnBrk="1" fontAlgn="t" latinLnBrk="0" hangingPunct="1">
                        <a:lnSpc>
                          <a:spcPct val="100000"/>
                        </a:lnSpc>
                        <a:spcBef>
                          <a:spcPts val="0"/>
                        </a:spcBef>
                        <a:spcAft>
                          <a:spcPts val="200"/>
                        </a:spcAft>
                        <a:buClrTx/>
                        <a:buSzTx/>
                        <a:buFont typeface="Arial" panose="020B0604020202020204" pitchFamily="34" charset="0"/>
                        <a:buChar char="•"/>
                        <a:tabLst/>
                        <a:defRPr/>
                      </a:pPr>
                      <a:r>
                        <a:rPr lang="en-US" sz="700" b="0" kern="1200" dirty="0">
                          <a:solidFill>
                            <a:srgbClr val="55555A"/>
                          </a:solidFill>
                          <a:effectLst/>
                          <a:latin typeface="+mn-lt"/>
                          <a:ea typeface="+mn-ea"/>
                          <a:cs typeface="+mn-cs"/>
                        </a:rPr>
                        <a:t>User interviews to validate </a:t>
                      </a:r>
                      <a:r>
                        <a:rPr lang="en-US" sz="700" b="0" kern="1200" dirty="0" err="1">
                          <a:solidFill>
                            <a:srgbClr val="55555A"/>
                          </a:solidFill>
                          <a:effectLst/>
                          <a:latin typeface="+mn-lt"/>
                          <a:ea typeface="+mn-ea"/>
                          <a:cs typeface="+mn-cs"/>
                        </a:rPr>
                        <a:t>UX</a:t>
                      </a:r>
                      <a:r>
                        <a:rPr lang="en-US" sz="700" b="0" kern="1200" dirty="0">
                          <a:solidFill>
                            <a:srgbClr val="55555A"/>
                          </a:solidFill>
                          <a:effectLst/>
                          <a:latin typeface="+mn-lt"/>
                          <a:ea typeface="+mn-ea"/>
                          <a:cs typeface="+mn-cs"/>
                        </a:rPr>
                        <a:t> approach</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1577957"/>
                  </a:ext>
                </a:extLst>
              </a:tr>
              <a:tr h="744115">
                <a:tc>
                  <a:txBody>
                    <a:bodyPr/>
                    <a:lstStyle/>
                    <a:p>
                      <a:pPr lvl="0" algn="ctr" fontAlgn="t"/>
                      <a:r>
                        <a:rPr lang="en-US" sz="800" b="1" dirty="0">
                          <a:solidFill>
                            <a:srgbClr val="00148C"/>
                          </a:solidFill>
                          <a:effectLst/>
                          <a:latin typeface="+mj-lt"/>
                        </a:rPr>
                        <a:t>Viability</a:t>
                      </a:r>
                      <a:br>
                        <a:rPr lang="en-US" sz="800" b="1" dirty="0">
                          <a:solidFill>
                            <a:srgbClr val="00148C"/>
                          </a:solidFill>
                          <a:effectLst/>
                          <a:latin typeface="+mj-lt"/>
                        </a:rPr>
                      </a:br>
                      <a:r>
                        <a:rPr lang="en-US" sz="800" b="1" dirty="0">
                          <a:solidFill>
                            <a:srgbClr val="00148C"/>
                          </a:solidFill>
                          <a:effectLst/>
                          <a:latin typeface="+mj-lt"/>
                        </a:rPr>
                        <a:t>Feasibility</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Char char="•"/>
                      </a:pPr>
                      <a:endParaRPr lang="en-US" sz="800" b="0" dirty="0">
                        <a:solidFill>
                          <a:srgbClr val="55555A"/>
                        </a:solidFill>
                        <a:effectLst/>
                        <a:latin typeface="+mj-lt"/>
                      </a:endParaRPr>
                    </a:p>
                  </a:txBody>
                  <a:tcPr marL="45720" marR="45720">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lnSpc>
                          <a:spcPct val="100000"/>
                        </a:lnSpc>
                        <a:spcAft>
                          <a:spcPts val="200"/>
                        </a:spcAft>
                        <a:buFont typeface="Arial" panose="020B0604020202020204" pitchFamily="34" charset="0"/>
                        <a:buChar char="•"/>
                      </a:pPr>
                      <a:r>
                        <a:rPr lang="en-US" sz="700" b="0" dirty="0">
                          <a:solidFill>
                            <a:srgbClr val="55555A"/>
                          </a:solidFill>
                          <a:effectLst/>
                          <a:latin typeface="+mj-lt"/>
                        </a:rPr>
                        <a:t>Can we identify </a:t>
                      </a:r>
                      <a:r>
                        <a:rPr lang="en-US" sz="700" b="1" dirty="0">
                          <a:solidFill>
                            <a:srgbClr val="55555A"/>
                          </a:solidFill>
                          <a:effectLst/>
                          <a:latin typeface="+mj-lt"/>
                        </a:rPr>
                        <a:t>the right mix of model attributes and constraints to show work optimization results </a:t>
                      </a:r>
                      <a:r>
                        <a:rPr lang="en-US" sz="700" b="0" dirty="0">
                          <a:solidFill>
                            <a:srgbClr val="55555A"/>
                          </a:solidFill>
                          <a:effectLst/>
                          <a:latin typeface="+mj-lt"/>
                        </a:rPr>
                        <a:t>focused on a goal (reliability, risk, spend)</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lnSpc>
                          <a:spcPct val="100000"/>
                        </a:lnSpc>
                        <a:spcAft>
                          <a:spcPts val="200"/>
                        </a:spcAft>
                        <a:buFont typeface="Arial" panose="020B0604020202020204" pitchFamily="34" charset="0"/>
                        <a:buChar char="•"/>
                      </a:pPr>
                      <a:endParaRPr lang="en-US" sz="700" b="0" dirty="0">
                        <a:solidFill>
                          <a:srgbClr val="55555A"/>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685783" rtl="0" eaLnBrk="1" fontAlgn="t" latinLnBrk="0" hangingPunct="1">
                        <a:lnSpc>
                          <a:spcPct val="100000"/>
                        </a:lnSpc>
                        <a:spcBef>
                          <a:spcPts val="0"/>
                        </a:spcBef>
                        <a:spcAft>
                          <a:spcPts val="200"/>
                        </a:spcAft>
                        <a:buClrTx/>
                        <a:buSzTx/>
                        <a:buFont typeface="Arial" panose="020B0604020202020204" pitchFamily="34" charset="0"/>
                        <a:buChar char="•"/>
                        <a:tabLst/>
                        <a:defRPr/>
                      </a:pPr>
                      <a:r>
                        <a:rPr lang="en-US" sz="700" b="0" kern="1200" dirty="0">
                          <a:solidFill>
                            <a:srgbClr val="575757"/>
                          </a:solidFill>
                          <a:latin typeface="+mn-lt"/>
                          <a:ea typeface="+mn-ea"/>
                          <a:cs typeface="+mn-cs"/>
                          <a:sym typeface="Trebuchet MS" panose="020B0603020202020204" pitchFamily="34" charset="0"/>
                        </a:rPr>
                        <a:t>We can build a </a:t>
                      </a:r>
                      <a:r>
                        <a:rPr lang="en-US" sz="700" b="1" kern="1200" dirty="0">
                          <a:solidFill>
                            <a:srgbClr val="575757"/>
                          </a:solidFill>
                          <a:latin typeface="+mn-lt"/>
                          <a:ea typeface="+mn-ea"/>
                          <a:cs typeface="+mn-cs"/>
                          <a:sym typeface="Trebuchet MS" panose="020B0603020202020204" pitchFamily="34" charset="0"/>
                        </a:rPr>
                        <a:t>modelling prototype using existing </a:t>
                      </a:r>
                      <a:r>
                        <a:rPr lang="en-US" sz="700" b="1" kern="1200" dirty="0" err="1">
                          <a:solidFill>
                            <a:srgbClr val="575757"/>
                          </a:solidFill>
                          <a:latin typeface="+mn-lt"/>
                          <a:ea typeface="+mn-ea"/>
                          <a:cs typeface="+mn-cs"/>
                          <a:sym typeface="Trebuchet MS" panose="020B0603020202020204" pitchFamily="34" charset="0"/>
                        </a:rPr>
                        <a:t>EBU</a:t>
                      </a:r>
                      <a:r>
                        <a:rPr lang="en-US" sz="700" b="1" kern="1200" dirty="0">
                          <a:solidFill>
                            <a:srgbClr val="575757"/>
                          </a:solidFill>
                          <a:latin typeface="+mn-lt"/>
                          <a:ea typeface="+mn-ea"/>
                          <a:cs typeface="+mn-cs"/>
                          <a:sym typeface="Trebuchet MS" panose="020B0603020202020204" pitchFamily="34" charset="0"/>
                        </a:rPr>
                        <a:t> data and a set of constraints </a:t>
                      </a:r>
                      <a:r>
                        <a:rPr lang="en-US" sz="700" b="0" kern="1200" dirty="0">
                          <a:solidFill>
                            <a:srgbClr val="575757"/>
                          </a:solidFill>
                          <a:latin typeface="+mn-lt"/>
                          <a:ea typeface="+mn-ea"/>
                          <a:cs typeface="+mn-cs"/>
                          <a:sym typeface="Trebuchet MS" panose="020B0603020202020204" pitchFamily="34" charset="0"/>
                        </a:rPr>
                        <a:t>to optimize a fixed set of work to demonstrate value-add</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lnSpc>
                          <a:spcPct val="100000"/>
                        </a:lnSpc>
                        <a:spcAft>
                          <a:spcPts val="200"/>
                        </a:spcAft>
                        <a:buFont typeface="Arial" panose="020B0604020202020204" pitchFamily="34" charset="0"/>
                        <a:buChar char="•"/>
                      </a:pPr>
                      <a:endParaRPr lang="en-US" sz="700" b="0" dirty="0">
                        <a:solidFill>
                          <a:srgbClr val="55555A"/>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lgn="l" fontAlgn="t">
                        <a:buFont typeface="Arial" panose="020B0604020202020204" pitchFamily="34" charset="0"/>
                        <a:buChar char="•"/>
                      </a:pPr>
                      <a:endParaRPr lang="en-US" sz="700" b="0" dirty="0">
                        <a:solidFill>
                          <a:srgbClr val="55555A"/>
                        </a:solidFill>
                        <a:effectLst/>
                        <a:latin typeface="+mj-lt"/>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lgn="l" fontAlgn="t">
                        <a:spcAft>
                          <a:spcPts val="200"/>
                        </a:spcAft>
                        <a:buFont typeface="Arial" panose="020B0604020202020204" pitchFamily="34" charset="0"/>
                        <a:buChar char="•"/>
                      </a:pPr>
                      <a:endParaRPr lang="en-US" sz="700" b="0" dirty="0">
                        <a:solidFill>
                          <a:srgbClr val="55555A"/>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tc vMerge="1">
                  <a:txBody>
                    <a:bodyPr/>
                    <a:lstStyle/>
                    <a:p>
                      <a:pPr marL="171450" indent="-171450" algn="l" fontAlgn="t">
                        <a:spcAft>
                          <a:spcPts val="200"/>
                        </a:spcAft>
                        <a:buFont typeface="Arial" panose="020B0604020202020204" pitchFamily="34" charset="0"/>
                        <a:buChar char="•"/>
                      </a:pPr>
                      <a:endParaRPr lang="en-US" sz="700" b="0" dirty="0">
                        <a:solidFill>
                          <a:srgbClr val="55555A"/>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4139518"/>
                  </a:ext>
                </a:extLst>
              </a:tr>
              <a:tr h="811259">
                <a:tc>
                  <a:txBody>
                    <a:bodyPr/>
                    <a:lstStyle/>
                    <a:p>
                      <a:pPr lvl="0" algn="ctr" fontAlgn="t"/>
                      <a:r>
                        <a:rPr lang="en-US" sz="800" b="1">
                          <a:solidFill>
                            <a:srgbClr val="00148C"/>
                          </a:solidFill>
                          <a:effectLst/>
                          <a:latin typeface="+mj-lt"/>
                        </a:rPr>
                        <a:t>Feasibility</a:t>
                      </a:r>
                      <a:endParaRPr lang="en-US" sz="800" b="1" dirty="0">
                        <a:solidFill>
                          <a:srgbClr val="00148C"/>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fontAlgn="t">
                        <a:buFont typeface="Arial" panose="020B0604020202020204" pitchFamily="34" charset="0"/>
                        <a:buChar char="•"/>
                      </a:pPr>
                      <a:endParaRPr lang="en-US" sz="800" b="0" dirty="0">
                        <a:solidFill>
                          <a:srgbClr val="55555A"/>
                        </a:solidFill>
                        <a:effectLst/>
                        <a:latin typeface="+mj-lt"/>
                      </a:endParaRPr>
                    </a:p>
                  </a:txBody>
                  <a:tcPr marL="45720" marR="45720">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685783" rtl="0" eaLnBrk="1" fontAlgn="t" latinLnBrk="0" hangingPunct="1">
                        <a:lnSpc>
                          <a:spcPct val="100000"/>
                        </a:lnSpc>
                        <a:spcBef>
                          <a:spcPts val="0"/>
                        </a:spcBef>
                        <a:spcAft>
                          <a:spcPts val="200"/>
                        </a:spcAft>
                        <a:buClrTx/>
                        <a:buSzTx/>
                        <a:buFont typeface="Arial" panose="020B0604020202020204" pitchFamily="34" charset="0"/>
                        <a:buChar char="•"/>
                        <a:tabLst/>
                        <a:defRPr/>
                      </a:pPr>
                      <a:r>
                        <a:rPr lang="en-US" sz="700" b="1" dirty="0">
                          <a:solidFill>
                            <a:srgbClr val="575757"/>
                          </a:solidFill>
                          <a:latin typeface="+mj-lt"/>
                          <a:sym typeface="Trebuchet MS" panose="020B0603020202020204" pitchFamily="34" charset="0"/>
                        </a:rPr>
                        <a:t>Can we get to the data we need from the existing IT systems </a:t>
                      </a:r>
                      <a:r>
                        <a:rPr lang="en-US" sz="700" b="0" dirty="0">
                          <a:solidFill>
                            <a:srgbClr val="575757"/>
                          </a:solidFill>
                          <a:latin typeface="+mj-lt"/>
                          <a:sym typeface="Trebuchet MS" panose="020B0603020202020204" pitchFamily="34" charset="0"/>
                        </a:rPr>
                        <a:t>in an agile way that facilitates the build of FutureNow?</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685783" rtl="0" eaLnBrk="1" fontAlgn="t" latinLnBrk="0" hangingPunct="1">
                        <a:lnSpc>
                          <a:spcPct val="100000"/>
                        </a:lnSpc>
                        <a:spcBef>
                          <a:spcPts val="0"/>
                        </a:spcBef>
                        <a:spcAft>
                          <a:spcPts val="200"/>
                        </a:spcAft>
                        <a:buClrTx/>
                        <a:buSzTx/>
                        <a:buFont typeface="Arial" panose="020B0604020202020204" pitchFamily="34" charset="0"/>
                        <a:buChar char="•"/>
                        <a:tabLst/>
                        <a:defRPr/>
                      </a:pPr>
                      <a:endParaRPr lang="en-US" sz="700" b="0" dirty="0">
                        <a:solidFill>
                          <a:srgbClr val="575757"/>
                        </a:solidFill>
                        <a:latin typeface="+mj-lt"/>
                        <a:sym typeface="Trebuchet MS" panose="020B0603020202020204" pitchFamily="34" charset="0"/>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685783" rtl="0" eaLnBrk="1" fontAlgn="t" latinLnBrk="0" hangingPunct="1">
                        <a:lnSpc>
                          <a:spcPct val="100000"/>
                        </a:lnSpc>
                        <a:spcBef>
                          <a:spcPts val="0"/>
                        </a:spcBef>
                        <a:spcAft>
                          <a:spcPts val="200"/>
                        </a:spcAft>
                        <a:buClrTx/>
                        <a:buSzTx/>
                        <a:buFont typeface="Arial" panose="020B0604020202020204" pitchFamily="34" charset="0"/>
                        <a:buChar char="•"/>
                        <a:tabLst/>
                        <a:defRPr/>
                      </a:pPr>
                      <a:r>
                        <a:rPr lang="en-US" sz="700" b="0" dirty="0">
                          <a:solidFill>
                            <a:srgbClr val="575757"/>
                          </a:solidFill>
                          <a:latin typeface="+mj-lt"/>
                          <a:sym typeface="Trebuchet MS" panose="020B0603020202020204" pitchFamily="34" charset="0"/>
                        </a:rPr>
                        <a:t>We can </a:t>
                      </a:r>
                      <a:r>
                        <a:rPr lang="en-US" sz="700" b="1" dirty="0">
                          <a:solidFill>
                            <a:srgbClr val="575757"/>
                          </a:solidFill>
                          <a:latin typeface="+mj-lt"/>
                          <a:sym typeface="Trebuchet MS" panose="020B0603020202020204" pitchFamily="34" charset="0"/>
                        </a:rPr>
                        <a:t>define &amp; confirm feasibility of API/microservice </a:t>
                      </a:r>
                      <a:r>
                        <a:rPr lang="en-US" sz="700" b="0" dirty="0">
                          <a:solidFill>
                            <a:srgbClr val="575757"/>
                          </a:solidFill>
                          <a:latin typeface="+mj-lt"/>
                          <a:sym typeface="Trebuchet MS" panose="020B0603020202020204" pitchFamily="34" charset="0"/>
                        </a:rPr>
                        <a:t>to incorporate data from required systems (Cascade, GIS, …, ) </a:t>
                      </a:r>
                    </a:p>
                    <a:p>
                      <a:pPr marL="171450" marR="0" lvl="0" indent="-171450" algn="l" defTabSz="685783" rtl="0" eaLnBrk="1" fontAlgn="t" latinLnBrk="0" hangingPunct="1">
                        <a:lnSpc>
                          <a:spcPct val="100000"/>
                        </a:lnSpc>
                        <a:spcBef>
                          <a:spcPts val="0"/>
                        </a:spcBef>
                        <a:spcAft>
                          <a:spcPts val="200"/>
                        </a:spcAft>
                        <a:buClrTx/>
                        <a:buSzTx/>
                        <a:buFont typeface="Arial" panose="020B0604020202020204" pitchFamily="34" charset="0"/>
                        <a:buChar char="•"/>
                        <a:tabLst/>
                        <a:defRPr/>
                      </a:pPr>
                      <a:r>
                        <a:rPr lang="en-US" sz="700" b="0" dirty="0">
                          <a:solidFill>
                            <a:srgbClr val="575757"/>
                          </a:solidFill>
                          <a:latin typeface="+mj-lt"/>
                          <a:sym typeface="Trebuchet MS" panose="020B0603020202020204" pitchFamily="34" charset="0"/>
                        </a:rPr>
                        <a:t>We will inform this leveraging our initial model builds and data formatting and cleansing requirements as well as source system access and data quality</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lnSpc>
                          <a:spcPct val="100000"/>
                        </a:lnSpc>
                        <a:spcAft>
                          <a:spcPts val="200"/>
                        </a:spcAft>
                        <a:buFont typeface="Arial" panose="020B0604020202020204" pitchFamily="34" charset="0"/>
                        <a:buChar char="•"/>
                      </a:pPr>
                      <a:endParaRPr lang="en-US" sz="700" b="0" dirty="0">
                        <a:solidFill>
                          <a:srgbClr val="55555A"/>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lnSpc>
                          <a:spcPct val="100000"/>
                        </a:lnSpc>
                        <a:spcAft>
                          <a:spcPts val="200"/>
                        </a:spcAft>
                        <a:buFont typeface="Arial" panose="020B0604020202020204" pitchFamily="34" charset="0"/>
                        <a:buChar char="•"/>
                      </a:pPr>
                      <a:r>
                        <a:rPr lang="en-US" sz="700" b="0" kern="1200" dirty="0">
                          <a:solidFill>
                            <a:srgbClr val="55555A"/>
                          </a:solidFill>
                          <a:effectLst/>
                          <a:latin typeface="+mn-lt"/>
                          <a:ea typeface="+mn-ea"/>
                          <a:cs typeface="+mn-cs"/>
                        </a:rPr>
                        <a:t>Successful data extracts and transformations for model use</a:t>
                      </a:r>
                    </a:p>
                    <a:p>
                      <a:pPr marL="171450" indent="-171450" algn="l" fontAlgn="t">
                        <a:lnSpc>
                          <a:spcPct val="100000"/>
                        </a:lnSpc>
                        <a:spcAft>
                          <a:spcPts val="200"/>
                        </a:spcAft>
                        <a:buFont typeface="Arial" panose="020B0604020202020204" pitchFamily="34" charset="0"/>
                        <a:buChar char="•"/>
                      </a:pPr>
                      <a:r>
                        <a:rPr lang="en-US" sz="700" b="0" dirty="0">
                          <a:solidFill>
                            <a:srgbClr val="55555A"/>
                          </a:solidFill>
                          <a:effectLst/>
                          <a:latin typeface="+mj-lt"/>
                        </a:rPr>
                        <a:t>Design and confirm feasibility of API/Microservice running on sandbox environment</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lnSpc>
                          <a:spcPct val="100000"/>
                        </a:lnSpc>
                        <a:spcAft>
                          <a:spcPts val="200"/>
                        </a:spcAft>
                        <a:buFont typeface="Arial" panose="020B0604020202020204" pitchFamily="34" charset="0"/>
                        <a:buChar char="•"/>
                      </a:pPr>
                      <a:endParaRPr lang="en-US" sz="700" b="0" dirty="0">
                        <a:solidFill>
                          <a:srgbClr val="55555A"/>
                        </a:solidFill>
                        <a:effectLst/>
                        <a:latin typeface="+mj-lt"/>
                      </a:endParaRP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lnSpc>
                          <a:spcPct val="100000"/>
                        </a:lnSpc>
                        <a:spcAft>
                          <a:spcPts val="200"/>
                        </a:spcAft>
                        <a:buFont typeface="Arial" panose="020B0604020202020204" pitchFamily="34" charset="0"/>
                        <a:buChar char="•"/>
                      </a:pPr>
                      <a:r>
                        <a:rPr lang="en-US" sz="700" b="0" dirty="0">
                          <a:solidFill>
                            <a:srgbClr val="55555A"/>
                          </a:solidFill>
                          <a:effectLst/>
                          <a:latin typeface="+mj-lt"/>
                        </a:rPr>
                        <a:t>Sprint demos to showcase progress and results of API</a:t>
                      </a:r>
                    </a:p>
                    <a:p>
                      <a:pPr marL="171450" indent="-171450" algn="l" fontAlgn="t">
                        <a:lnSpc>
                          <a:spcPct val="100000"/>
                        </a:lnSpc>
                        <a:spcAft>
                          <a:spcPts val="200"/>
                        </a:spcAft>
                        <a:buFont typeface="Arial" panose="020B0604020202020204" pitchFamily="34" charset="0"/>
                        <a:buChar char="•"/>
                      </a:pPr>
                      <a:r>
                        <a:rPr lang="en-US" sz="700" b="0" dirty="0">
                          <a:solidFill>
                            <a:srgbClr val="55555A"/>
                          </a:solidFill>
                          <a:effectLst/>
                          <a:latin typeface="+mj-lt"/>
                        </a:rPr>
                        <a:t>Testing against data completeness and accuracy and ability to use with prototype models</a:t>
                      </a:r>
                    </a:p>
                  </a:txBody>
                  <a:tcPr marL="45720" marR="4572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9108607"/>
                  </a:ext>
                </a:extLst>
              </a:tr>
            </a:tbl>
          </a:graphicData>
        </a:graphic>
      </p:graphicFrame>
      <p:sp>
        <p:nvSpPr>
          <p:cNvPr id="2" name="Title 1">
            <a:extLst>
              <a:ext uri="{FF2B5EF4-FFF2-40B4-BE49-F238E27FC236}">
                <a16:creationId xmlns:a16="http://schemas.microsoft.com/office/drawing/2014/main" id="{C5273693-C8B5-4729-819D-0174FDD2BB9B}"/>
              </a:ext>
            </a:extLst>
          </p:cNvPr>
          <p:cNvSpPr>
            <a:spLocks noGrp="1"/>
          </p:cNvSpPr>
          <p:nvPr>
            <p:ph type="title"/>
          </p:nvPr>
        </p:nvSpPr>
        <p:spPr/>
        <p:txBody>
          <a:bodyPr/>
          <a:lstStyle/>
          <a:p>
            <a:r>
              <a:rPr lang="en-US" dirty="0"/>
              <a:t>And we'll specifically target hypotheses for our key MVP features</a:t>
            </a:r>
          </a:p>
        </p:txBody>
      </p:sp>
      <p:sp>
        <p:nvSpPr>
          <p:cNvPr id="6" name="Rectangle 5">
            <a:extLst>
              <a:ext uri="{FF2B5EF4-FFF2-40B4-BE49-F238E27FC236}">
                <a16:creationId xmlns:a16="http://schemas.microsoft.com/office/drawing/2014/main" id="{DC6BDCE3-20A4-44F4-932D-53448B131D03}"/>
              </a:ext>
            </a:extLst>
          </p:cNvPr>
          <p:cNvSpPr/>
          <p:nvPr/>
        </p:nvSpPr>
        <p:spPr>
          <a:xfrm>
            <a:off x="3977640" y="0"/>
            <a:ext cx="1188720" cy="137159"/>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rgbClr val="FFFFFF"/>
                </a:solidFill>
              </a:rPr>
              <a:t>Work in Progress</a:t>
            </a:r>
          </a:p>
        </p:txBody>
      </p:sp>
    </p:spTree>
    <p:extLst>
      <p:ext uri="{BB962C8B-B14F-4D97-AF65-F5344CB8AC3E}">
        <p14:creationId xmlns:p14="http://schemas.microsoft.com/office/powerpoint/2010/main" val="3650959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D05BB1F-0D99-42C7-B956-BFA9C04D9322}"/>
              </a:ext>
            </a:extLst>
          </p:cNvPr>
          <p:cNvGraphicFramePr>
            <a:graphicFrameLocks noChangeAspect="1"/>
          </p:cNvGraphicFramePr>
          <p:nvPr>
            <p:custDataLst>
              <p:tags r:id="rId2"/>
            </p:custDataLst>
            <p:extLst>
              <p:ext uri="{D42A27DB-BD31-4B8C-83A1-F6EECF244321}">
                <p14:modId xmlns:p14="http://schemas.microsoft.com/office/powerpoint/2010/main" val="510311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8248"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74E2CC1-9292-4613-AEE8-E7E47F692D87}"/>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C5273693-C8B5-4729-819D-0174FDD2BB9B}"/>
              </a:ext>
            </a:extLst>
          </p:cNvPr>
          <p:cNvSpPr>
            <a:spLocks noGrp="1"/>
          </p:cNvSpPr>
          <p:nvPr>
            <p:ph type="title"/>
          </p:nvPr>
        </p:nvSpPr>
        <p:spPr/>
        <p:txBody>
          <a:bodyPr/>
          <a:lstStyle/>
          <a:p>
            <a:r>
              <a:rPr lang="en-US" dirty="0"/>
              <a:t>Immediate next steps</a:t>
            </a:r>
          </a:p>
        </p:txBody>
      </p:sp>
      <p:grpSp>
        <p:nvGrpSpPr>
          <p:cNvPr id="5" name="Group 4">
            <a:extLst>
              <a:ext uri="{FF2B5EF4-FFF2-40B4-BE49-F238E27FC236}">
                <a16:creationId xmlns:a16="http://schemas.microsoft.com/office/drawing/2014/main" id="{C7E91506-141D-4CF5-9DDC-F377F8082F48}"/>
              </a:ext>
            </a:extLst>
          </p:cNvPr>
          <p:cNvGrpSpPr>
            <a:grpSpLocks noChangeAspect="1"/>
          </p:cNvGrpSpPr>
          <p:nvPr/>
        </p:nvGrpSpPr>
        <p:grpSpPr>
          <a:xfrm>
            <a:off x="4097680" y="966276"/>
            <a:ext cx="230183" cy="230183"/>
            <a:chOff x="982662" y="1847850"/>
            <a:chExt cx="269875" cy="269875"/>
          </a:xfrm>
        </p:grpSpPr>
        <p:sp>
          <p:nvSpPr>
            <p:cNvPr id="6" name="Oval 50">
              <a:extLst>
                <a:ext uri="{FF2B5EF4-FFF2-40B4-BE49-F238E27FC236}">
                  <a16:creationId xmlns:a16="http://schemas.microsoft.com/office/drawing/2014/main" id="{04169105-3895-471B-9129-C8DC00EAD5AB}"/>
                </a:ext>
              </a:extLst>
            </p:cNvPr>
            <p:cNvSpPr>
              <a:spLocks noChangeArrowheads="1"/>
            </p:cNvSpPr>
            <p:nvPr/>
          </p:nvSpPr>
          <p:spPr bwMode="auto">
            <a:xfrm>
              <a:off x="982662" y="1847850"/>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7" name="Freeform 51">
              <a:extLst>
                <a:ext uri="{FF2B5EF4-FFF2-40B4-BE49-F238E27FC236}">
                  <a16:creationId xmlns:a16="http://schemas.microsoft.com/office/drawing/2014/main" id="{B89C01DE-3E75-441C-BC28-E21EC317AC03}"/>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sp>
        <p:nvSpPr>
          <p:cNvPr id="8" name="TextBox 7">
            <a:extLst>
              <a:ext uri="{FF2B5EF4-FFF2-40B4-BE49-F238E27FC236}">
                <a16:creationId xmlns:a16="http://schemas.microsoft.com/office/drawing/2014/main" id="{C50BE31C-36B9-482B-BD87-9FF8A5939FB2}"/>
              </a:ext>
            </a:extLst>
          </p:cNvPr>
          <p:cNvSpPr txBox="1"/>
          <p:nvPr/>
        </p:nvSpPr>
        <p:spPr>
          <a:xfrm>
            <a:off x="4500154" y="896012"/>
            <a:ext cx="3461657" cy="37071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chemeClr val="tx1"/>
                </a:solidFill>
              </a:rPr>
              <a:t>Onboard broader FutureNow team (design, data science, business experts, …)</a:t>
            </a:r>
          </a:p>
        </p:txBody>
      </p:sp>
      <p:grpSp>
        <p:nvGrpSpPr>
          <p:cNvPr id="9" name="Group 8">
            <a:extLst>
              <a:ext uri="{FF2B5EF4-FFF2-40B4-BE49-F238E27FC236}">
                <a16:creationId xmlns:a16="http://schemas.microsoft.com/office/drawing/2014/main" id="{D69F881B-0C98-47B0-A44F-6D6F18EAE653}"/>
              </a:ext>
            </a:extLst>
          </p:cNvPr>
          <p:cNvGrpSpPr>
            <a:grpSpLocks noChangeAspect="1"/>
          </p:cNvGrpSpPr>
          <p:nvPr/>
        </p:nvGrpSpPr>
        <p:grpSpPr>
          <a:xfrm>
            <a:off x="4097680" y="1570121"/>
            <a:ext cx="230183" cy="230183"/>
            <a:chOff x="982662" y="1847850"/>
            <a:chExt cx="269875" cy="269875"/>
          </a:xfrm>
        </p:grpSpPr>
        <p:sp>
          <p:nvSpPr>
            <p:cNvPr id="10" name="Oval 50">
              <a:extLst>
                <a:ext uri="{FF2B5EF4-FFF2-40B4-BE49-F238E27FC236}">
                  <a16:creationId xmlns:a16="http://schemas.microsoft.com/office/drawing/2014/main" id="{0EA5535F-F123-4796-88F3-982B38BCD5AB}"/>
                </a:ext>
              </a:extLst>
            </p:cNvPr>
            <p:cNvSpPr>
              <a:spLocks noChangeArrowheads="1"/>
            </p:cNvSpPr>
            <p:nvPr/>
          </p:nvSpPr>
          <p:spPr bwMode="auto">
            <a:xfrm>
              <a:off x="982662" y="1847850"/>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11" name="Freeform 51">
              <a:extLst>
                <a:ext uri="{FF2B5EF4-FFF2-40B4-BE49-F238E27FC236}">
                  <a16:creationId xmlns:a16="http://schemas.microsoft.com/office/drawing/2014/main" id="{61DA5B65-B8C8-4C7D-BD3F-33D065964854}"/>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sp>
        <p:nvSpPr>
          <p:cNvPr id="12" name="TextBox 11">
            <a:extLst>
              <a:ext uri="{FF2B5EF4-FFF2-40B4-BE49-F238E27FC236}">
                <a16:creationId xmlns:a16="http://schemas.microsoft.com/office/drawing/2014/main" id="{1779E14C-0C89-423A-B8C8-C1C9E4A98A2D}"/>
              </a:ext>
            </a:extLst>
          </p:cNvPr>
          <p:cNvSpPr txBox="1"/>
          <p:nvPr/>
        </p:nvSpPr>
        <p:spPr>
          <a:xfrm>
            <a:off x="4500154" y="1499857"/>
            <a:ext cx="3461657" cy="37071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chemeClr val="tx1"/>
                </a:solidFill>
              </a:rPr>
              <a:t>Initiate no-regrets prototype sandbox setup and initial hypothesis testing against data extraction</a:t>
            </a:r>
          </a:p>
        </p:txBody>
      </p:sp>
      <p:grpSp>
        <p:nvGrpSpPr>
          <p:cNvPr id="13" name="Group 12">
            <a:extLst>
              <a:ext uri="{FF2B5EF4-FFF2-40B4-BE49-F238E27FC236}">
                <a16:creationId xmlns:a16="http://schemas.microsoft.com/office/drawing/2014/main" id="{BFCD018E-060B-4A9B-AE5C-F81C7FF214CD}"/>
              </a:ext>
            </a:extLst>
          </p:cNvPr>
          <p:cNvGrpSpPr>
            <a:grpSpLocks noChangeAspect="1"/>
          </p:cNvGrpSpPr>
          <p:nvPr/>
        </p:nvGrpSpPr>
        <p:grpSpPr>
          <a:xfrm>
            <a:off x="4097680" y="2206881"/>
            <a:ext cx="230183" cy="230183"/>
            <a:chOff x="982662" y="1847850"/>
            <a:chExt cx="269875" cy="269875"/>
          </a:xfrm>
        </p:grpSpPr>
        <p:sp>
          <p:nvSpPr>
            <p:cNvPr id="14" name="Oval 50">
              <a:extLst>
                <a:ext uri="{FF2B5EF4-FFF2-40B4-BE49-F238E27FC236}">
                  <a16:creationId xmlns:a16="http://schemas.microsoft.com/office/drawing/2014/main" id="{716B8EF2-1059-41EB-AFD9-0B5BEDE77D6A}"/>
                </a:ext>
              </a:extLst>
            </p:cNvPr>
            <p:cNvSpPr>
              <a:spLocks noChangeArrowheads="1"/>
            </p:cNvSpPr>
            <p:nvPr/>
          </p:nvSpPr>
          <p:spPr bwMode="auto">
            <a:xfrm>
              <a:off x="982662" y="1847850"/>
              <a:ext cx="269875" cy="269875"/>
            </a:xfrm>
            <a:prstGeom prst="ellipse">
              <a:avLst/>
            </a:prstGeom>
            <a:solidFill>
              <a:srgbClr val="00148C">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sp>
          <p:nvSpPr>
            <p:cNvPr id="15" name="Freeform 51">
              <a:extLst>
                <a:ext uri="{FF2B5EF4-FFF2-40B4-BE49-F238E27FC236}">
                  <a16:creationId xmlns:a16="http://schemas.microsoft.com/office/drawing/2014/main" id="{43AB8EC3-3FC9-4089-9E3B-9985C8E21419}"/>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solidFill>
                  <a:schemeClr val="bg1"/>
                </a:solidFill>
              </a:endParaRPr>
            </a:p>
          </p:txBody>
        </p:sp>
      </p:grpSp>
      <p:sp>
        <p:nvSpPr>
          <p:cNvPr id="16" name="TextBox 15">
            <a:extLst>
              <a:ext uri="{FF2B5EF4-FFF2-40B4-BE49-F238E27FC236}">
                <a16:creationId xmlns:a16="http://schemas.microsoft.com/office/drawing/2014/main" id="{A4E71B2C-C64E-48E3-8F12-A6E545FF2294}"/>
              </a:ext>
            </a:extLst>
          </p:cNvPr>
          <p:cNvSpPr txBox="1"/>
          <p:nvPr/>
        </p:nvSpPr>
        <p:spPr>
          <a:xfrm>
            <a:off x="4500154" y="2136617"/>
            <a:ext cx="3461657" cy="37071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chemeClr val="tx1"/>
                </a:solidFill>
              </a:rPr>
              <a:t>Schedule user testing and hypothesis review sessions focused on validating user experiences of MVP </a:t>
            </a:r>
            <a:r>
              <a:rPr lang="en-US" sz="1100" dirty="0" err="1">
                <a:solidFill>
                  <a:schemeClr val="tx1"/>
                </a:solidFill>
              </a:rPr>
              <a:t>featuers</a:t>
            </a:r>
            <a:endParaRPr lang="en-US" sz="1100" dirty="0">
              <a:solidFill>
                <a:schemeClr val="tx1"/>
              </a:solidFill>
            </a:endParaRPr>
          </a:p>
        </p:txBody>
      </p:sp>
      <p:sp>
        <p:nvSpPr>
          <p:cNvPr id="17" name="TextBox 16">
            <a:extLst>
              <a:ext uri="{FF2B5EF4-FFF2-40B4-BE49-F238E27FC236}">
                <a16:creationId xmlns:a16="http://schemas.microsoft.com/office/drawing/2014/main" id="{656B15E8-CC07-44AA-9EFC-FCCD962AC5BB}"/>
              </a:ext>
            </a:extLst>
          </p:cNvPr>
          <p:cNvSpPr txBox="1"/>
          <p:nvPr/>
        </p:nvSpPr>
        <p:spPr>
          <a:xfrm>
            <a:off x="3797235" y="2920235"/>
            <a:ext cx="4389120" cy="1572702"/>
          </a:xfrm>
          <a:prstGeom prst="rect">
            <a:avLst/>
          </a:prstGeom>
          <a:noFill/>
          <a:ln w="9525" cap="rnd" cmpd="sng" algn="ctr">
            <a:solidFill>
              <a:srgbClr val="E8235C"/>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rgbClr val="E8235C"/>
                </a:solidFill>
              </a:rPr>
              <a:t>Note: </a:t>
            </a:r>
            <a:r>
              <a:rPr lang="en-US" sz="1100" dirty="0">
                <a:solidFill>
                  <a:srgbClr val="E8235C"/>
                </a:solidFill>
              </a:rPr>
              <a:t>For the go-forward read-out cycles, there will be two checkpoints: </a:t>
            </a:r>
            <a:br>
              <a:rPr lang="en-US" sz="1100" dirty="0">
                <a:solidFill>
                  <a:srgbClr val="E8235C"/>
                </a:solidFill>
              </a:rPr>
            </a:br>
            <a:br>
              <a:rPr lang="en-US" sz="1100" dirty="0">
                <a:solidFill>
                  <a:srgbClr val="E8235C"/>
                </a:solidFill>
              </a:rPr>
            </a:br>
            <a:r>
              <a:rPr lang="en-US" sz="1100" dirty="0">
                <a:solidFill>
                  <a:srgbClr val="E8235C"/>
                </a:solidFill>
              </a:rPr>
              <a:t>(1) End of Week 6, and </a:t>
            </a:r>
            <a:br>
              <a:rPr lang="en-US" sz="1100" dirty="0">
                <a:solidFill>
                  <a:srgbClr val="E8235C"/>
                </a:solidFill>
              </a:rPr>
            </a:br>
            <a:r>
              <a:rPr lang="en-US" sz="1100" dirty="0">
                <a:solidFill>
                  <a:srgbClr val="E8235C"/>
                </a:solidFill>
              </a:rPr>
              <a:t>(2) End of Week 9</a:t>
            </a:r>
          </a:p>
          <a:p>
            <a:br>
              <a:rPr lang="en-US" sz="1100" dirty="0">
                <a:solidFill>
                  <a:srgbClr val="E8235C"/>
                </a:solidFill>
              </a:rPr>
            </a:br>
            <a:r>
              <a:rPr lang="en-US" sz="1100" dirty="0">
                <a:solidFill>
                  <a:srgbClr val="E8235C"/>
                </a:solidFill>
              </a:rPr>
              <a:t>The FutureNow team will reach out to stakeholders as needed for decision support and updates</a:t>
            </a:r>
          </a:p>
        </p:txBody>
      </p:sp>
    </p:spTree>
    <p:extLst>
      <p:ext uri="{BB962C8B-B14F-4D97-AF65-F5344CB8AC3E}">
        <p14:creationId xmlns:p14="http://schemas.microsoft.com/office/powerpoint/2010/main" val="7018931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4A4EB4F-269D-48B2-8847-5ECE030EC7C6}"/>
              </a:ext>
            </a:extLst>
          </p:cNvPr>
          <p:cNvGraphicFramePr>
            <a:graphicFrameLocks noChangeAspect="1"/>
          </p:cNvGraphicFramePr>
          <p:nvPr>
            <p:custDataLst>
              <p:tags r:id="rId2"/>
            </p:custDataLst>
            <p:extLst>
              <p:ext uri="{D42A27DB-BD31-4B8C-83A1-F6EECF244321}">
                <p14:modId xmlns:p14="http://schemas.microsoft.com/office/powerpoint/2010/main" val="38259185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9659"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C63DABC0-9A86-4148-8B11-A0CCF8CCE0E5}"/>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96147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F7B0AE9-C970-4D87-BB2C-18BD37BBAF48}"/>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727" name="think-cell Slide" r:id="rId6" imgW="360" imgH="360" progId="TCLayout.ActiveDocument.1">
                  <p:embed/>
                </p:oleObj>
              </mc:Choice>
              <mc:Fallback>
                <p:oleObj name="think-cell Slide" r:id="rId6" imgW="360" imgH="360" progId="TCLayout.ActiveDocument.1">
                  <p:embed/>
                  <p:pic>
                    <p:nvPicPr>
                      <p:cNvPr id="6" name="Object 5" hidden="1">
                        <a:extLst>
                          <a:ext uri="{FF2B5EF4-FFF2-40B4-BE49-F238E27FC236}">
                            <a16:creationId xmlns:a16="http://schemas.microsoft.com/office/drawing/2014/main" id="{4F7B0AE9-C970-4D87-BB2C-18BD37BBAF4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8B610D3-A201-4898-8EE2-A0320FD7B625}"/>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B1850F98-7AB6-4CB9-8C19-94FCAC8B25BF}"/>
              </a:ext>
            </a:extLst>
          </p:cNvPr>
          <p:cNvSpPr>
            <a:spLocks noGrp="1"/>
          </p:cNvSpPr>
          <p:nvPr>
            <p:ph type="title"/>
          </p:nvPr>
        </p:nvSpPr>
        <p:spPr/>
        <p:txBody>
          <a:bodyPr/>
          <a:lstStyle/>
          <a:p>
            <a:r>
              <a:rPr lang="en-US"/>
              <a:t>Since last week, we've refined our perspective on work types</a:t>
            </a:r>
            <a:endParaRPr lang="en-US" dirty="0"/>
          </a:p>
        </p:txBody>
      </p:sp>
      <p:graphicFrame>
        <p:nvGraphicFramePr>
          <p:cNvPr id="64" name="table_type_name"/>
          <p:cNvGraphicFramePr>
            <a:graphicFrameLocks noGrp="1"/>
          </p:cNvGraphicFramePr>
          <p:nvPr>
            <p:extLst/>
          </p:nvPr>
        </p:nvGraphicFramePr>
        <p:xfrm>
          <a:off x="5548044" y="625691"/>
          <a:ext cx="3272106" cy="2935224"/>
        </p:xfrm>
        <a:graphic>
          <a:graphicData uri="http://schemas.openxmlformats.org/drawingml/2006/table">
            <a:tbl>
              <a:tblPr/>
              <a:tblGrid>
                <a:gridCol w="1636053">
                  <a:extLst>
                    <a:ext uri="{9D8B030D-6E8A-4147-A177-3AD203B41FA5}">
                      <a16:colId xmlns:a16="http://schemas.microsoft.com/office/drawing/2014/main" val="20000"/>
                    </a:ext>
                  </a:extLst>
                </a:gridCol>
                <a:gridCol w="1636053">
                  <a:extLst>
                    <a:ext uri="{9D8B030D-6E8A-4147-A177-3AD203B41FA5}">
                      <a16:colId xmlns:a16="http://schemas.microsoft.com/office/drawing/2014/main" val="20001"/>
                    </a:ext>
                  </a:extLst>
                </a:gridCol>
              </a:tblGrid>
              <a:tr h="182880">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a:ln>
                            <a:noFill/>
                          </a:ln>
                          <a:solidFill>
                            <a:srgbClr val="00148C"/>
                          </a:solidFill>
                          <a:effectLst/>
                          <a:latin typeface="+mn-lt"/>
                          <a:cs typeface="Arial" charset="0"/>
                          <a:sym typeface="Trebuchet MS" panose="020B0603020202020204" pitchFamily="34" charset="0"/>
                        </a:rPr>
                        <a:t>Example</a:t>
                      </a:r>
                    </a:p>
                  </a:txBody>
                  <a:tcPr marL="27432" marR="27432" marT="27432" marB="27432"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9A9A9A"/>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1200" b="1" i="0" u="none" strike="noStrike" cap="none" normalizeH="0" baseline="0" dirty="0">
                          <a:ln>
                            <a:noFill/>
                          </a:ln>
                          <a:solidFill>
                            <a:srgbClr val="00148C"/>
                          </a:solidFill>
                          <a:effectLst/>
                          <a:latin typeface="+mn-lt"/>
                          <a:cs typeface="Arial" charset="0"/>
                          <a:sym typeface="Trebuchet MS" panose="020B0603020202020204" pitchFamily="34" charset="0"/>
                        </a:rPr>
                        <a:t>Rationale</a:t>
                      </a:r>
                    </a:p>
                  </a:txBody>
                  <a:tcPr marL="27432" marR="27432" marT="27432" marB="27432"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9A9A9A"/>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9768">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900" b="0" i="0" u="none" strike="noStrike" cap="none" normalizeH="0" baseline="0" dirty="0">
                          <a:ln>
                            <a:noFill/>
                          </a:ln>
                          <a:solidFill>
                            <a:schemeClr val="tx1"/>
                          </a:solidFill>
                          <a:effectLst/>
                          <a:latin typeface="+mn-lt"/>
                          <a:cs typeface="Arial" charset="0"/>
                          <a:sym typeface="Trebuchet MS" panose="020B0603020202020204" pitchFamily="34" charset="0"/>
                        </a:rPr>
                        <a:t>New/Rebuild Substations, large D-Line replacements</a:t>
                      </a:r>
                    </a:p>
                  </a:txBody>
                  <a:tcPr marL="27432" marR="27432"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900" b="0" i="0" u="none" strike="noStrike" cap="none" normalizeH="0" baseline="0" dirty="0">
                          <a:ln>
                            <a:noFill/>
                          </a:ln>
                          <a:solidFill>
                            <a:schemeClr val="tx1"/>
                          </a:solidFill>
                          <a:effectLst/>
                          <a:latin typeface="+mn-lt"/>
                          <a:cs typeface="Arial" charset="0"/>
                          <a:sym typeface="Trebuchet MS" panose="020B0603020202020204" pitchFamily="34" charset="0"/>
                        </a:rPr>
                        <a:t>Large Asset driven work, defined scope, schedule, purpose </a:t>
                      </a:r>
                    </a:p>
                  </a:txBody>
                  <a:tcPr marL="27432" marR="27432"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900" b="0" i="0" u="none" strike="noStrike" cap="none" normalizeH="0" baseline="0" dirty="0">
                          <a:ln>
                            <a:noFill/>
                          </a:ln>
                          <a:solidFill>
                            <a:schemeClr val="tx1"/>
                          </a:solidFill>
                          <a:effectLst/>
                          <a:latin typeface="+mn-lt"/>
                          <a:cs typeface="Arial" charset="0"/>
                          <a:sym typeface="Trebuchet MS" panose="020B0603020202020204" pitchFamily="34" charset="0"/>
                        </a:rPr>
                        <a:t>Line Extensions, Breaker Replacements</a:t>
                      </a:r>
                    </a:p>
                  </a:txBody>
                  <a:tcPr marL="27432" marR="27432"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900" b="0" i="0" u="none" strike="noStrike" cap="none" normalizeH="0" baseline="0" dirty="0">
                          <a:ln>
                            <a:noFill/>
                          </a:ln>
                          <a:solidFill>
                            <a:schemeClr val="tx1"/>
                          </a:solidFill>
                          <a:effectLst/>
                          <a:latin typeface="+mn-lt"/>
                          <a:cs typeface="Arial" charset="0"/>
                          <a:sym typeface="Trebuchet MS" panose="020B0603020202020204" pitchFamily="34" charset="0"/>
                        </a:rPr>
                        <a:t>Both Discretionary and Non-Discretionary, defined scope, schedule, purpose </a:t>
                      </a:r>
                    </a:p>
                  </a:txBody>
                  <a:tcPr marL="27432" marR="27432"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9768">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900" b="0" i="0" u="none" strike="noStrike" cap="none" normalizeH="0" baseline="0" dirty="0">
                          <a:ln>
                            <a:noFill/>
                          </a:ln>
                          <a:solidFill>
                            <a:schemeClr val="tx1"/>
                          </a:solidFill>
                          <a:effectLst/>
                          <a:latin typeface="+mn-lt"/>
                          <a:cs typeface="Arial" charset="0"/>
                          <a:sym typeface="Trebuchet MS" panose="020B0603020202020204" pitchFamily="34" charset="0"/>
                        </a:rPr>
                        <a:t>Underground Cable Replacements/I&amp;M</a:t>
                      </a:r>
                    </a:p>
                  </a:txBody>
                  <a:tcPr marL="27432" marR="27432"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900" b="0" i="0" u="none" strike="noStrike" cap="none" normalizeH="0" baseline="0" dirty="0">
                          <a:ln>
                            <a:noFill/>
                          </a:ln>
                          <a:solidFill>
                            <a:schemeClr val="tx1"/>
                          </a:solidFill>
                          <a:effectLst/>
                          <a:latin typeface="+mn-lt"/>
                          <a:cs typeface="Arial" charset="0"/>
                          <a:sym typeface="Trebuchet MS" panose="020B0603020202020204" pitchFamily="34" charset="0"/>
                        </a:rPr>
                        <a:t>Discretionary, Asset Driven scope, schedule, purpose </a:t>
                      </a:r>
                    </a:p>
                  </a:txBody>
                  <a:tcPr marL="27432" marR="27432"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8912">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900" b="0" i="0" u="none" strike="noStrike" cap="none" normalizeH="0" baseline="0" dirty="0">
                          <a:ln>
                            <a:noFill/>
                          </a:ln>
                          <a:solidFill>
                            <a:schemeClr val="tx1"/>
                          </a:solidFill>
                          <a:effectLst/>
                          <a:latin typeface="+mn-lt"/>
                          <a:cs typeface="Arial" charset="0"/>
                          <a:sym typeface="Trebuchet MS" panose="020B0603020202020204" pitchFamily="34" charset="0"/>
                        </a:rPr>
                        <a:t>Short Cycle, Damage Failure/Customer Requests </a:t>
                      </a:r>
                    </a:p>
                  </a:txBody>
                  <a:tcPr marL="27432" marR="27432"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900" b="0" i="0" u="none" strike="noStrike" cap="none" normalizeH="0" baseline="0" dirty="0">
                          <a:ln>
                            <a:noFill/>
                          </a:ln>
                          <a:solidFill>
                            <a:schemeClr val="tx1"/>
                          </a:solidFill>
                          <a:effectLst/>
                          <a:latin typeface="+mn-lt"/>
                          <a:cs typeface="Arial" charset="0"/>
                          <a:sym typeface="Trebuchet MS" panose="020B0603020202020204" pitchFamily="34" charset="0"/>
                        </a:rPr>
                        <a:t>Unmanaged short cycle based on historical profile constraint to planned work</a:t>
                      </a:r>
                    </a:p>
                  </a:txBody>
                  <a:tcPr marL="27432" marR="27432"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8912">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900" b="0" i="0" u="none" strike="noStrike" cap="none" normalizeH="0" baseline="0" dirty="0">
                          <a:ln>
                            <a:noFill/>
                          </a:ln>
                          <a:solidFill>
                            <a:schemeClr val="tx1"/>
                          </a:solidFill>
                          <a:effectLst/>
                          <a:latin typeface="+mn-lt"/>
                          <a:cs typeface="Arial" charset="0"/>
                          <a:sym typeface="Trebuchet MS" panose="020B0603020202020204" pitchFamily="34" charset="0"/>
                        </a:rPr>
                        <a:t>Scheduled Substation Breakers/Transformers</a:t>
                      </a:r>
                    </a:p>
                  </a:txBody>
                  <a:tcPr marL="27432" marR="27432"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900" b="0" i="0" u="none" strike="noStrike" cap="none" normalizeH="0" baseline="0" dirty="0">
                          <a:ln>
                            <a:noFill/>
                          </a:ln>
                          <a:solidFill>
                            <a:schemeClr val="tx1"/>
                          </a:solidFill>
                          <a:effectLst/>
                          <a:latin typeface="+mn-lt"/>
                          <a:cs typeface="Arial" charset="0"/>
                          <a:sym typeface="Trebuchet MS" panose="020B0603020202020204" pitchFamily="34" charset="0"/>
                        </a:rPr>
                        <a:t>Can’t deprioritize this work</a:t>
                      </a:r>
                    </a:p>
                  </a:txBody>
                  <a:tcPr marL="27432" marR="27432"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9768">
                <a:tc>
                  <a:txBody>
                    <a:bodyPr/>
                    <a:lstStyle/>
                    <a:p>
                      <a:pPr marL="0" marR="0" lvl="0" indent="0" algn="ctr" defTabSz="914400" rtl="0" eaLnBrk="1" fontAlgn="base" latinLnBrk="0" hangingPunct="1">
                        <a:lnSpc>
                          <a:spcPct val="100000"/>
                        </a:lnSpc>
                        <a:spcBef>
                          <a:spcPts val="0"/>
                        </a:spcBef>
                        <a:spcAft>
                          <a:spcPts val="0"/>
                        </a:spcAft>
                        <a:buClrTx/>
                        <a:buSzTx/>
                        <a:buFontTx/>
                        <a:buNone/>
                        <a:tabLst/>
                      </a:pPr>
                      <a:r>
                        <a:rPr kumimoji="0" lang="en-US" sz="900" b="0" i="0" u="none" strike="noStrike" cap="none" normalizeH="0" baseline="0" dirty="0">
                          <a:ln>
                            <a:noFill/>
                          </a:ln>
                          <a:solidFill>
                            <a:schemeClr val="tx1"/>
                          </a:solidFill>
                          <a:effectLst/>
                          <a:latin typeface="+mn-lt"/>
                          <a:cs typeface="Arial" charset="0"/>
                          <a:sym typeface="Trebuchet MS" panose="020B0603020202020204" pitchFamily="34" charset="0"/>
                        </a:rPr>
                        <a:t>Storms Support for likely weather events. </a:t>
                      </a:r>
                    </a:p>
                  </a:txBody>
                  <a:tcPr marL="27432" marR="27432"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solid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900" b="0" i="0" u="none" strike="noStrike" cap="none" normalizeH="0" baseline="0" dirty="0">
                          <a:ln>
                            <a:noFill/>
                          </a:ln>
                          <a:solidFill>
                            <a:schemeClr val="tx1"/>
                          </a:solidFill>
                          <a:effectLst/>
                          <a:latin typeface="+mn-lt"/>
                          <a:cs typeface="Arial" charset="0"/>
                          <a:sym typeface="Trebuchet MS" panose="020B0603020202020204" pitchFamily="34" charset="0"/>
                        </a:rPr>
                        <a:t>Can’t deprioritize this work</a:t>
                      </a:r>
                    </a:p>
                    <a:p>
                      <a:pPr marL="0" marR="0" lvl="0" indent="0" algn="ctr" defTabSz="914400" rtl="0" eaLnBrk="1" fontAlgn="base" latinLnBrk="0" hangingPunct="1">
                        <a:lnSpc>
                          <a:spcPct val="100000"/>
                        </a:lnSpc>
                        <a:spcBef>
                          <a:spcPts val="0"/>
                        </a:spcBef>
                        <a:spcAft>
                          <a:spcPts val="0"/>
                        </a:spcAft>
                        <a:buClrTx/>
                        <a:buSzTx/>
                        <a:buFontTx/>
                        <a:buNone/>
                        <a:tabLst/>
                      </a:pPr>
                      <a:endParaRPr kumimoji="0" lang="en-US" sz="900" b="0" i="0" u="none" strike="noStrike" cap="none" normalizeH="0" baseline="0" dirty="0">
                        <a:ln>
                          <a:noFill/>
                        </a:ln>
                        <a:solidFill>
                          <a:schemeClr val="tx1"/>
                        </a:solidFill>
                        <a:effectLst/>
                        <a:latin typeface="+mn-lt"/>
                        <a:cs typeface="Arial" charset="0"/>
                        <a:sym typeface="Trebuchet MS" panose="020B0603020202020204" pitchFamily="34" charset="0"/>
                      </a:endParaRPr>
                    </a:p>
                  </a:txBody>
                  <a:tcPr marL="27432" marR="27432" marT="27432" marB="27432"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A9A9A"/>
                      </a:solid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3" name="Group 2"/>
          <p:cNvGrpSpPr/>
          <p:nvPr/>
        </p:nvGrpSpPr>
        <p:grpSpPr>
          <a:xfrm>
            <a:off x="4411447" y="961232"/>
            <a:ext cx="821440" cy="3000018"/>
            <a:chOff x="4956791" y="961232"/>
            <a:chExt cx="821440" cy="3000018"/>
          </a:xfrm>
        </p:grpSpPr>
        <p:sp>
          <p:nvSpPr>
            <p:cNvPr id="154" name="Rounded Rectangle 153"/>
            <p:cNvSpPr/>
            <p:nvPr/>
          </p:nvSpPr>
          <p:spPr>
            <a:xfrm>
              <a:off x="4956791" y="961232"/>
              <a:ext cx="821440" cy="377776"/>
            </a:xfrm>
            <a:prstGeom prst="roundRect">
              <a:avLst>
                <a:gd name="adj" fmla="val 6667"/>
              </a:avLst>
            </a:prstGeom>
            <a:solidFill>
              <a:srgbClr val="00BEB4"/>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FFFFFF"/>
                  </a:solidFill>
                </a:rPr>
                <a:t>Specific*</a:t>
              </a:r>
            </a:p>
          </p:txBody>
        </p:sp>
        <p:sp>
          <p:nvSpPr>
            <p:cNvPr id="155" name="Rounded Rectangle 154"/>
            <p:cNvSpPr/>
            <p:nvPr/>
          </p:nvSpPr>
          <p:spPr>
            <a:xfrm>
              <a:off x="4956791" y="1389806"/>
              <a:ext cx="821440" cy="377776"/>
            </a:xfrm>
            <a:prstGeom prst="roundRect">
              <a:avLst>
                <a:gd name="adj" fmla="val 6667"/>
              </a:avLst>
            </a:prstGeom>
            <a:solidFill>
              <a:srgbClr val="00BEB4"/>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FFFFFF"/>
                  </a:solidFill>
                </a:rPr>
                <a:t>Specific* </a:t>
              </a:r>
            </a:p>
          </p:txBody>
        </p:sp>
        <p:sp>
          <p:nvSpPr>
            <p:cNvPr id="156" name="Rounded Rectangle 155"/>
            <p:cNvSpPr/>
            <p:nvPr/>
          </p:nvSpPr>
          <p:spPr>
            <a:xfrm>
              <a:off x="4956791" y="1818380"/>
              <a:ext cx="821440" cy="377776"/>
            </a:xfrm>
            <a:prstGeom prst="roundRect">
              <a:avLst>
                <a:gd name="adj" fmla="val 6667"/>
              </a:avLst>
            </a:prstGeom>
            <a:solidFill>
              <a:srgbClr val="00BEB4"/>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FFFFFF"/>
                  </a:solidFill>
                </a:rPr>
                <a:t>Program*</a:t>
              </a:r>
            </a:p>
          </p:txBody>
        </p:sp>
        <p:sp>
          <p:nvSpPr>
            <p:cNvPr id="157" name="Rounded Rectangle 156"/>
            <p:cNvSpPr/>
            <p:nvPr/>
          </p:nvSpPr>
          <p:spPr>
            <a:xfrm>
              <a:off x="4956791" y="2246954"/>
              <a:ext cx="821440" cy="377776"/>
            </a:xfrm>
            <a:prstGeom prst="roundRect">
              <a:avLst>
                <a:gd name="adj" fmla="val 6667"/>
              </a:avLst>
            </a:prstGeom>
            <a:solidFill>
              <a:srgbClr val="00AFF0"/>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FFFFFF"/>
                  </a:solidFill>
                </a:rPr>
                <a:t>Blanket*</a:t>
              </a:r>
            </a:p>
          </p:txBody>
        </p:sp>
        <p:sp>
          <p:nvSpPr>
            <p:cNvPr id="158" name="Rounded Rectangle 157"/>
            <p:cNvSpPr/>
            <p:nvPr/>
          </p:nvSpPr>
          <p:spPr>
            <a:xfrm>
              <a:off x="4956791" y="2726326"/>
              <a:ext cx="821440" cy="377776"/>
            </a:xfrm>
            <a:prstGeom prst="roundRect">
              <a:avLst>
                <a:gd name="adj" fmla="val 6667"/>
              </a:avLst>
            </a:prstGeom>
            <a:solidFill>
              <a:srgbClr val="00AFF0"/>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solidFill>
                    <a:srgbClr val="FFFFFF"/>
                  </a:solidFill>
                </a:rPr>
                <a:t>Field / Maintenance</a:t>
              </a:r>
            </a:p>
          </p:txBody>
        </p:sp>
        <p:sp>
          <p:nvSpPr>
            <p:cNvPr id="159" name="Rounded Rectangle 158"/>
            <p:cNvSpPr/>
            <p:nvPr/>
          </p:nvSpPr>
          <p:spPr>
            <a:xfrm>
              <a:off x="4956791" y="3154900"/>
              <a:ext cx="821440" cy="377776"/>
            </a:xfrm>
            <a:prstGeom prst="roundRect">
              <a:avLst>
                <a:gd name="adj" fmla="val 6667"/>
              </a:avLst>
            </a:prstGeom>
            <a:solidFill>
              <a:srgbClr val="00AFF0"/>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rgbClr val="FFFFFF"/>
                  </a:solidFill>
                </a:rPr>
                <a:t>Storms</a:t>
              </a:r>
            </a:p>
          </p:txBody>
        </p:sp>
        <p:sp>
          <p:nvSpPr>
            <p:cNvPr id="160" name="Rounded Rectangle 159"/>
            <p:cNvSpPr/>
            <p:nvPr/>
          </p:nvSpPr>
          <p:spPr>
            <a:xfrm>
              <a:off x="4956791" y="3583474"/>
              <a:ext cx="821440" cy="377776"/>
            </a:xfrm>
            <a:prstGeom prst="roundRect">
              <a:avLst>
                <a:gd name="adj" fmla="val 6667"/>
              </a:avLst>
            </a:prstGeom>
            <a:solidFill>
              <a:srgbClr val="F2F2F2"/>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55555A"/>
                  </a:solidFill>
                </a:rPr>
                <a:t>Other</a:t>
              </a:r>
            </a:p>
          </p:txBody>
        </p:sp>
      </p:grpSp>
      <p:grpSp>
        <p:nvGrpSpPr>
          <p:cNvPr id="4" name="Group 3"/>
          <p:cNvGrpSpPr/>
          <p:nvPr/>
        </p:nvGrpSpPr>
        <p:grpSpPr>
          <a:xfrm>
            <a:off x="3389280" y="961232"/>
            <a:ext cx="821441" cy="3857164"/>
            <a:chOff x="3798288" y="961232"/>
            <a:chExt cx="821441" cy="3857164"/>
          </a:xfrm>
        </p:grpSpPr>
        <p:sp>
          <p:nvSpPr>
            <p:cNvPr id="161" name="Rounded Rectangle 160"/>
            <p:cNvSpPr/>
            <p:nvPr/>
          </p:nvSpPr>
          <p:spPr>
            <a:xfrm>
              <a:off x="3798288" y="961232"/>
              <a:ext cx="821440" cy="377776"/>
            </a:xfrm>
            <a:prstGeom prst="roundRect">
              <a:avLst>
                <a:gd name="adj" fmla="val 6667"/>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FFFFFF"/>
                  </a:solidFill>
                </a:rPr>
                <a:t>Complex</a:t>
              </a:r>
            </a:p>
          </p:txBody>
        </p:sp>
        <p:sp>
          <p:nvSpPr>
            <p:cNvPr id="162" name="Rounded Rectangle 161"/>
            <p:cNvSpPr/>
            <p:nvPr/>
          </p:nvSpPr>
          <p:spPr>
            <a:xfrm>
              <a:off x="3798289" y="1818380"/>
              <a:ext cx="821440" cy="377776"/>
            </a:xfrm>
            <a:prstGeom prst="roundRect">
              <a:avLst>
                <a:gd name="adj" fmla="val 6667"/>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FFFFFF"/>
                  </a:solidFill>
                </a:rPr>
                <a:t>Non-complex</a:t>
              </a:r>
            </a:p>
          </p:txBody>
        </p:sp>
        <p:sp>
          <p:nvSpPr>
            <p:cNvPr id="163" name="Rounded Rectangle 162"/>
            <p:cNvSpPr/>
            <p:nvPr/>
          </p:nvSpPr>
          <p:spPr>
            <a:xfrm>
              <a:off x="3798289" y="3154900"/>
              <a:ext cx="821440" cy="377776"/>
            </a:xfrm>
            <a:prstGeom prst="roundRect">
              <a:avLst>
                <a:gd name="adj" fmla="val 6667"/>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FFFFFF"/>
                  </a:solidFill>
                </a:rPr>
                <a:t>Operations</a:t>
              </a:r>
            </a:p>
          </p:txBody>
        </p:sp>
        <p:sp>
          <p:nvSpPr>
            <p:cNvPr id="164" name="Rounded Rectangle 163"/>
            <p:cNvSpPr/>
            <p:nvPr/>
          </p:nvSpPr>
          <p:spPr>
            <a:xfrm>
              <a:off x="3798289" y="3583474"/>
              <a:ext cx="821440" cy="377776"/>
            </a:xfrm>
            <a:prstGeom prst="roundRect">
              <a:avLst>
                <a:gd name="adj" fmla="val 6667"/>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FFFFFF"/>
                  </a:solidFill>
                </a:rPr>
                <a:t>All Others</a:t>
              </a:r>
            </a:p>
          </p:txBody>
        </p:sp>
        <p:sp>
          <p:nvSpPr>
            <p:cNvPr id="165" name="Rounded Rectangle 164"/>
            <p:cNvSpPr/>
            <p:nvPr/>
          </p:nvSpPr>
          <p:spPr>
            <a:xfrm>
              <a:off x="3798289" y="4012048"/>
              <a:ext cx="821440" cy="377776"/>
            </a:xfrm>
            <a:prstGeom prst="roundRect">
              <a:avLst>
                <a:gd name="adj" fmla="val 6667"/>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FFFFFF"/>
                  </a:solidFill>
                </a:rPr>
                <a:t>IT</a:t>
              </a:r>
            </a:p>
          </p:txBody>
        </p:sp>
        <p:sp>
          <p:nvSpPr>
            <p:cNvPr id="166" name="Rounded Rectangle 165"/>
            <p:cNvSpPr/>
            <p:nvPr/>
          </p:nvSpPr>
          <p:spPr>
            <a:xfrm>
              <a:off x="3798289" y="4440620"/>
              <a:ext cx="821440" cy="377776"/>
            </a:xfrm>
            <a:prstGeom prst="roundRect">
              <a:avLst>
                <a:gd name="adj" fmla="val 6667"/>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FFFFFF"/>
                  </a:solidFill>
                </a:rPr>
                <a:t>Finance</a:t>
              </a:r>
            </a:p>
          </p:txBody>
        </p:sp>
      </p:grpSp>
      <p:grpSp>
        <p:nvGrpSpPr>
          <p:cNvPr id="7" name="Group 6"/>
          <p:cNvGrpSpPr/>
          <p:nvPr/>
        </p:nvGrpSpPr>
        <p:grpSpPr>
          <a:xfrm>
            <a:off x="2367114" y="1389806"/>
            <a:ext cx="821440" cy="3214304"/>
            <a:chOff x="2639786" y="1389806"/>
            <a:chExt cx="821440" cy="3214304"/>
          </a:xfrm>
        </p:grpSpPr>
        <p:sp>
          <p:nvSpPr>
            <p:cNvPr id="167" name="Rounded Rectangle 166"/>
            <p:cNvSpPr/>
            <p:nvPr/>
          </p:nvSpPr>
          <p:spPr>
            <a:xfrm>
              <a:off x="2639786" y="1389806"/>
              <a:ext cx="821440" cy="377776"/>
            </a:xfrm>
            <a:prstGeom prst="roundRect">
              <a:avLst>
                <a:gd name="adj" fmla="val 6667"/>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FFFFFF"/>
                  </a:solidFill>
                </a:rPr>
                <a:t>Line/Station</a:t>
              </a:r>
            </a:p>
          </p:txBody>
        </p:sp>
        <p:sp>
          <p:nvSpPr>
            <p:cNvPr id="168" name="Rounded Rectangle 167"/>
            <p:cNvSpPr/>
            <p:nvPr/>
          </p:nvSpPr>
          <p:spPr>
            <a:xfrm>
              <a:off x="2639786" y="3369187"/>
              <a:ext cx="821440" cy="377776"/>
            </a:xfrm>
            <a:prstGeom prst="roundRect">
              <a:avLst>
                <a:gd name="adj" fmla="val 6667"/>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800" dirty="0">
                  <a:solidFill>
                    <a:srgbClr val="FFFFFF"/>
                  </a:solidFill>
                </a:rPr>
                <a:t>Functional Budgets</a:t>
              </a:r>
              <a:br>
                <a:rPr lang="en-US" sz="800" dirty="0">
                  <a:solidFill>
                    <a:srgbClr val="FFFFFF"/>
                  </a:solidFill>
                </a:rPr>
              </a:br>
              <a:r>
                <a:rPr lang="en-US" sz="800" dirty="0">
                  <a:solidFill>
                    <a:srgbClr val="FFFFFF"/>
                  </a:solidFill>
                </a:rPr>
                <a:t>(VP Level)</a:t>
              </a:r>
            </a:p>
          </p:txBody>
        </p:sp>
        <p:sp>
          <p:nvSpPr>
            <p:cNvPr id="169" name="Rounded Rectangle 168"/>
            <p:cNvSpPr/>
            <p:nvPr/>
          </p:nvSpPr>
          <p:spPr>
            <a:xfrm>
              <a:off x="2639786" y="4226334"/>
              <a:ext cx="821440" cy="377776"/>
            </a:xfrm>
            <a:prstGeom prst="roundRect">
              <a:avLst>
                <a:gd name="adj" fmla="val 6667"/>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800" dirty="0">
                  <a:solidFill>
                    <a:srgbClr val="FFFFFF"/>
                  </a:solidFill>
                </a:rPr>
                <a:t>Shared Expense (Indirect)</a:t>
              </a:r>
            </a:p>
          </p:txBody>
        </p:sp>
      </p:grpSp>
      <p:grpSp>
        <p:nvGrpSpPr>
          <p:cNvPr id="8" name="Group 7"/>
          <p:cNvGrpSpPr/>
          <p:nvPr/>
        </p:nvGrpSpPr>
        <p:grpSpPr>
          <a:xfrm>
            <a:off x="1344948" y="1389806"/>
            <a:ext cx="821440" cy="2785731"/>
            <a:chOff x="1481284" y="1389806"/>
            <a:chExt cx="821440" cy="2785731"/>
          </a:xfrm>
        </p:grpSpPr>
        <p:sp>
          <p:nvSpPr>
            <p:cNvPr id="170" name="Rounded Rectangle 169"/>
            <p:cNvSpPr/>
            <p:nvPr/>
          </p:nvSpPr>
          <p:spPr>
            <a:xfrm>
              <a:off x="1481284" y="1389806"/>
              <a:ext cx="821440" cy="377776"/>
            </a:xfrm>
            <a:prstGeom prst="roundRect">
              <a:avLst>
                <a:gd name="adj" fmla="val 6667"/>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800" dirty="0">
                  <a:solidFill>
                    <a:srgbClr val="FFFFFF"/>
                  </a:solidFill>
                </a:rPr>
                <a:t>Discretionary Non-Discretionary </a:t>
              </a:r>
            </a:p>
          </p:txBody>
        </p:sp>
        <p:sp>
          <p:nvSpPr>
            <p:cNvPr id="171" name="Rounded Rectangle 170"/>
            <p:cNvSpPr/>
            <p:nvPr/>
          </p:nvSpPr>
          <p:spPr>
            <a:xfrm>
              <a:off x="1481284" y="3797761"/>
              <a:ext cx="821440" cy="377776"/>
            </a:xfrm>
            <a:prstGeom prst="roundRect">
              <a:avLst>
                <a:gd name="adj" fmla="val 6667"/>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FFFFFF"/>
                  </a:solidFill>
                </a:rPr>
                <a:t>Originating/</a:t>
              </a:r>
              <a:br>
                <a:rPr lang="en-US" sz="800" dirty="0">
                  <a:solidFill>
                    <a:srgbClr val="FFFFFF"/>
                  </a:solidFill>
                </a:rPr>
              </a:br>
              <a:r>
                <a:rPr lang="en-US" sz="800" dirty="0">
                  <a:solidFill>
                    <a:srgbClr val="FFFFFF"/>
                  </a:solidFill>
                </a:rPr>
                <a:t>Receiving</a:t>
              </a:r>
            </a:p>
          </p:txBody>
        </p:sp>
      </p:grpSp>
      <p:grpSp>
        <p:nvGrpSpPr>
          <p:cNvPr id="9" name="Group 8"/>
          <p:cNvGrpSpPr/>
          <p:nvPr/>
        </p:nvGrpSpPr>
        <p:grpSpPr>
          <a:xfrm>
            <a:off x="322782" y="1389806"/>
            <a:ext cx="821440" cy="2785731"/>
            <a:chOff x="322782" y="1389806"/>
            <a:chExt cx="821440" cy="2785731"/>
          </a:xfrm>
        </p:grpSpPr>
        <p:sp>
          <p:nvSpPr>
            <p:cNvPr id="172" name="Rounded Rectangle 171"/>
            <p:cNvSpPr/>
            <p:nvPr/>
          </p:nvSpPr>
          <p:spPr>
            <a:xfrm>
              <a:off x="322782" y="1389806"/>
              <a:ext cx="821440" cy="377776"/>
            </a:xfrm>
            <a:prstGeom prst="roundRect">
              <a:avLst>
                <a:gd name="adj" fmla="val 6667"/>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FFFFFF"/>
                  </a:solidFill>
                </a:rPr>
                <a:t>Capex Plan</a:t>
              </a:r>
            </a:p>
          </p:txBody>
        </p:sp>
        <p:sp>
          <p:nvSpPr>
            <p:cNvPr id="173" name="Rounded Rectangle 172"/>
            <p:cNvSpPr/>
            <p:nvPr/>
          </p:nvSpPr>
          <p:spPr>
            <a:xfrm>
              <a:off x="322782" y="3797761"/>
              <a:ext cx="821440" cy="377776"/>
            </a:xfrm>
            <a:prstGeom prst="roundRect">
              <a:avLst>
                <a:gd name="adj" fmla="val 6667"/>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FFFFFF"/>
                  </a:solidFill>
                </a:rPr>
                <a:t>Opex Plan</a:t>
              </a:r>
            </a:p>
          </p:txBody>
        </p:sp>
      </p:grpSp>
      <p:cxnSp>
        <p:nvCxnSpPr>
          <p:cNvPr id="191" name="Straight Connector 190">
            <a:extLst>
              <a:ext uri="{FF2B5EF4-FFF2-40B4-BE49-F238E27FC236}">
                <a16:creationId xmlns:a16="http://schemas.microsoft.com/office/drawing/2014/main" id="{66810FED-0D24-4F0C-BDCF-EB87D62A989E}"/>
              </a:ext>
            </a:extLst>
          </p:cNvPr>
          <p:cNvCxnSpPr>
            <a:cxnSpLocks/>
          </p:cNvCxnSpPr>
          <p:nvPr/>
        </p:nvCxnSpPr>
        <p:spPr>
          <a:xfrm>
            <a:off x="322781" y="2675528"/>
            <a:ext cx="4910106" cy="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stCxn id="172" idx="3"/>
            <a:endCxn id="170" idx="1"/>
          </p:cNvCxnSpPr>
          <p:nvPr/>
        </p:nvCxnSpPr>
        <p:spPr>
          <a:xfrm>
            <a:off x="1144222" y="1578694"/>
            <a:ext cx="200726" cy="0"/>
          </a:xfrm>
          <a:prstGeom prst="line">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0" idx="3"/>
            <a:endCxn id="167" idx="1"/>
          </p:cNvCxnSpPr>
          <p:nvPr/>
        </p:nvCxnSpPr>
        <p:spPr>
          <a:xfrm>
            <a:off x="2166388" y="1578694"/>
            <a:ext cx="200726" cy="0"/>
          </a:xfrm>
          <a:prstGeom prst="line">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67" idx="3"/>
            <a:endCxn id="161" idx="1"/>
          </p:cNvCxnSpPr>
          <p:nvPr/>
        </p:nvCxnSpPr>
        <p:spPr>
          <a:xfrm flipV="1">
            <a:off x="3188554" y="1150120"/>
            <a:ext cx="200726" cy="428574"/>
          </a:xfrm>
          <a:prstGeom prst="bentConnector3">
            <a:avLst>
              <a:gd name="adj1" fmla="val 50000"/>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167" idx="3"/>
            <a:endCxn id="162" idx="1"/>
          </p:cNvCxnSpPr>
          <p:nvPr/>
        </p:nvCxnSpPr>
        <p:spPr>
          <a:xfrm>
            <a:off x="3188554" y="1578694"/>
            <a:ext cx="200727" cy="428574"/>
          </a:xfrm>
          <a:prstGeom prst="bentConnector3">
            <a:avLst>
              <a:gd name="adj1" fmla="val 50000"/>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61" idx="3"/>
            <a:endCxn id="154" idx="1"/>
          </p:cNvCxnSpPr>
          <p:nvPr/>
        </p:nvCxnSpPr>
        <p:spPr>
          <a:xfrm>
            <a:off x="4210720" y="1150120"/>
            <a:ext cx="200727" cy="0"/>
          </a:xfrm>
          <a:prstGeom prst="line">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62" idx="3"/>
            <a:endCxn id="155" idx="1"/>
          </p:cNvCxnSpPr>
          <p:nvPr/>
        </p:nvCxnSpPr>
        <p:spPr>
          <a:xfrm flipV="1">
            <a:off x="4210721" y="1578694"/>
            <a:ext cx="200726" cy="428574"/>
          </a:xfrm>
          <a:prstGeom prst="bentConnector3">
            <a:avLst>
              <a:gd name="adj1" fmla="val 50000"/>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162" idx="3"/>
            <a:endCxn id="157" idx="1"/>
          </p:cNvCxnSpPr>
          <p:nvPr/>
        </p:nvCxnSpPr>
        <p:spPr>
          <a:xfrm>
            <a:off x="4210721" y="2007268"/>
            <a:ext cx="200726" cy="428574"/>
          </a:xfrm>
          <a:prstGeom prst="bentConnector3">
            <a:avLst>
              <a:gd name="adj1" fmla="val 50000"/>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62" idx="3"/>
            <a:endCxn id="156" idx="1"/>
          </p:cNvCxnSpPr>
          <p:nvPr/>
        </p:nvCxnSpPr>
        <p:spPr>
          <a:xfrm>
            <a:off x="4210721" y="2007268"/>
            <a:ext cx="200726" cy="0"/>
          </a:xfrm>
          <a:prstGeom prst="line">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Elbow Connector 203"/>
          <p:cNvCxnSpPr>
            <a:stCxn id="163" idx="3"/>
            <a:endCxn id="158" idx="1"/>
          </p:cNvCxnSpPr>
          <p:nvPr/>
        </p:nvCxnSpPr>
        <p:spPr>
          <a:xfrm flipV="1">
            <a:off x="4210721" y="2915214"/>
            <a:ext cx="200726" cy="428574"/>
          </a:xfrm>
          <a:prstGeom prst="bentConnector3">
            <a:avLst>
              <a:gd name="adj1" fmla="val 50000"/>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Elbow Connector 205"/>
          <p:cNvCxnSpPr>
            <a:stCxn id="163" idx="3"/>
            <a:endCxn id="160" idx="1"/>
          </p:cNvCxnSpPr>
          <p:nvPr/>
        </p:nvCxnSpPr>
        <p:spPr>
          <a:xfrm>
            <a:off x="4210721" y="3343788"/>
            <a:ext cx="200726" cy="428574"/>
          </a:xfrm>
          <a:prstGeom prst="bentConnector3">
            <a:avLst>
              <a:gd name="adj1" fmla="val 50000"/>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163" idx="3"/>
            <a:endCxn id="159" idx="1"/>
          </p:cNvCxnSpPr>
          <p:nvPr/>
        </p:nvCxnSpPr>
        <p:spPr>
          <a:xfrm>
            <a:off x="4210721" y="3343788"/>
            <a:ext cx="200726" cy="0"/>
          </a:xfrm>
          <a:prstGeom prst="line">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Elbow Connector 209"/>
          <p:cNvCxnSpPr>
            <a:stCxn id="168" idx="3"/>
            <a:endCxn id="163" idx="1"/>
          </p:cNvCxnSpPr>
          <p:nvPr/>
        </p:nvCxnSpPr>
        <p:spPr>
          <a:xfrm flipV="1">
            <a:off x="3188554" y="3343788"/>
            <a:ext cx="200727" cy="214287"/>
          </a:xfrm>
          <a:prstGeom prst="bentConnector3">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Elbow Connector 211"/>
          <p:cNvCxnSpPr>
            <a:stCxn id="168" idx="3"/>
            <a:endCxn id="164" idx="1"/>
          </p:cNvCxnSpPr>
          <p:nvPr/>
        </p:nvCxnSpPr>
        <p:spPr>
          <a:xfrm>
            <a:off x="3188554" y="3558075"/>
            <a:ext cx="200727" cy="214287"/>
          </a:xfrm>
          <a:prstGeom prst="bentConnector3">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Elbow Connector 213"/>
          <p:cNvCxnSpPr>
            <a:stCxn id="169" idx="3"/>
            <a:endCxn id="165" idx="1"/>
          </p:cNvCxnSpPr>
          <p:nvPr/>
        </p:nvCxnSpPr>
        <p:spPr>
          <a:xfrm flipV="1">
            <a:off x="3188554" y="4200936"/>
            <a:ext cx="200727" cy="214286"/>
          </a:xfrm>
          <a:prstGeom prst="bentConnector3">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Elbow Connector 215"/>
          <p:cNvCxnSpPr>
            <a:stCxn id="169" idx="3"/>
            <a:endCxn id="166" idx="1"/>
          </p:cNvCxnSpPr>
          <p:nvPr/>
        </p:nvCxnSpPr>
        <p:spPr>
          <a:xfrm>
            <a:off x="3188554" y="4415222"/>
            <a:ext cx="200727" cy="214286"/>
          </a:xfrm>
          <a:prstGeom prst="bentConnector3">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Elbow Connector 217"/>
          <p:cNvCxnSpPr>
            <a:stCxn id="171" idx="3"/>
            <a:endCxn id="168" idx="1"/>
          </p:cNvCxnSpPr>
          <p:nvPr/>
        </p:nvCxnSpPr>
        <p:spPr>
          <a:xfrm flipV="1">
            <a:off x="2166388" y="3558075"/>
            <a:ext cx="200726" cy="428574"/>
          </a:xfrm>
          <a:prstGeom prst="bentConnector3">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71" idx="3"/>
            <a:endCxn id="169" idx="1"/>
          </p:cNvCxnSpPr>
          <p:nvPr/>
        </p:nvCxnSpPr>
        <p:spPr>
          <a:xfrm>
            <a:off x="2166388" y="3986649"/>
            <a:ext cx="200726" cy="428573"/>
          </a:xfrm>
          <a:prstGeom prst="bentConnector3">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173" idx="3"/>
            <a:endCxn id="171" idx="1"/>
          </p:cNvCxnSpPr>
          <p:nvPr/>
        </p:nvCxnSpPr>
        <p:spPr>
          <a:xfrm>
            <a:off x="1144222" y="3986649"/>
            <a:ext cx="200726" cy="0"/>
          </a:xfrm>
          <a:prstGeom prst="line">
            <a:avLst/>
          </a:prstGeom>
          <a:ln w="9525" cap="rnd" cmpd="sng" algn="ctr">
            <a:solidFill>
              <a:srgbClr val="80808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a:xfrm>
            <a:off x="5738607" y="4397667"/>
            <a:ext cx="736096" cy="377776"/>
          </a:xfrm>
          <a:prstGeom prst="rect">
            <a:avLst/>
          </a:prstGeom>
          <a:solidFill>
            <a:srgbClr val="00BEB4"/>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rgbClr val="FFFFFF"/>
                </a:solidFill>
              </a:rPr>
              <a:t>In scope for MVP</a:t>
            </a:r>
          </a:p>
        </p:txBody>
      </p:sp>
      <p:sp>
        <p:nvSpPr>
          <p:cNvPr id="235" name="Rectangle 234"/>
          <p:cNvSpPr/>
          <p:nvPr/>
        </p:nvSpPr>
        <p:spPr>
          <a:xfrm>
            <a:off x="6520422" y="4397667"/>
            <a:ext cx="736096" cy="377776"/>
          </a:xfrm>
          <a:prstGeom prst="rect">
            <a:avLst/>
          </a:prstGeom>
          <a:solidFill>
            <a:srgbClr val="00AFF0"/>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rgbClr val="FFFFFF"/>
                </a:solidFill>
              </a:rPr>
              <a:t>In scope for vision</a:t>
            </a:r>
          </a:p>
        </p:txBody>
      </p:sp>
      <p:sp>
        <p:nvSpPr>
          <p:cNvPr id="236" name="Rectangle 235"/>
          <p:cNvSpPr/>
          <p:nvPr/>
        </p:nvSpPr>
        <p:spPr>
          <a:xfrm>
            <a:off x="7302238" y="4397667"/>
            <a:ext cx="736096" cy="377776"/>
          </a:xfrm>
          <a:prstGeom prst="rect">
            <a:avLst/>
          </a:prstGeom>
          <a:solidFill>
            <a:srgbClr val="FFB45A"/>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rgbClr val="55555A"/>
                </a:solidFill>
              </a:rPr>
              <a:t>Constraint</a:t>
            </a:r>
          </a:p>
        </p:txBody>
      </p:sp>
      <p:sp>
        <p:nvSpPr>
          <p:cNvPr id="237" name="Rectangle 236"/>
          <p:cNvSpPr/>
          <p:nvPr/>
        </p:nvSpPr>
        <p:spPr>
          <a:xfrm>
            <a:off x="8084054" y="4397667"/>
            <a:ext cx="736096" cy="377776"/>
          </a:xfrm>
          <a:prstGeom prst="rect">
            <a:avLst/>
          </a:prstGeom>
          <a:solidFill>
            <a:srgbClr val="F2F2F2"/>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dirty="0">
                <a:solidFill>
                  <a:srgbClr val="55555A"/>
                </a:solidFill>
              </a:rPr>
              <a:t>Out of scope</a:t>
            </a:r>
          </a:p>
        </p:txBody>
      </p:sp>
    </p:spTree>
    <p:extLst>
      <p:ext uri="{BB962C8B-B14F-4D97-AF65-F5344CB8AC3E}">
        <p14:creationId xmlns:p14="http://schemas.microsoft.com/office/powerpoint/2010/main" val="28249903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2C1F497-B0C5-4986-8C09-A9470389011A}"/>
              </a:ext>
            </a:extLst>
          </p:cNvPr>
          <p:cNvGraphicFramePr>
            <a:graphicFrameLocks noChangeAspect="1"/>
          </p:cNvGraphicFramePr>
          <p:nvPr>
            <p:custDataLst>
              <p:tags r:id="rId2"/>
            </p:custDataLst>
            <p:extLst>
              <p:ext uri="{D42A27DB-BD31-4B8C-83A1-F6EECF244321}">
                <p14:modId xmlns:p14="http://schemas.microsoft.com/office/powerpoint/2010/main" val="33992706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8630" name="think-cell Slide" r:id="rId5" imgW="347" imgH="348" progId="TCLayout.ActiveDocument.1">
                  <p:embed/>
                </p:oleObj>
              </mc:Choice>
              <mc:Fallback>
                <p:oleObj name="think-cell Slide" r:id="rId5" imgW="347" imgH="348" progId="TCLayout.ActiveDocument.1">
                  <p:embed/>
                  <p:pic>
                    <p:nvPicPr>
                      <p:cNvPr id="4" name="Object 3" hidden="1">
                        <a:extLst>
                          <a:ext uri="{FF2B5EF4-FFF2-40B4-BE49-F238E27FC236}">
                            <a16:creationId xmlns:a16="http://schemas.microsoft.com/office/drawing/2014/main" id="{E2C1F497-B0C5-4986-8C09-A9470389011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323558A-A255-4462-B875-9909D23569DC}"/>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3" name="Title 2">
            <a:extLst>
              <a:ext uri="{FF2B5EF4-FFF2-40B4-BE49-F238E27FC236}">
                <a16:creationId xmlns:a16="http://schemas.microsoft.com/office/drawing/2014/main" id="{5EC87B54-295A-4034-98FC-65C66CD42194}"/>
              </a:ext>
            </a:extLst>
          </p:cNvPr>
          <p:cNvSpPr>
            <a:spLocks noGrp="1"/>
          </p:cNvSpPr>
          <p:nvPr>
            <p:ph type="title"/>
          </p:nvPr>
        </p:nvSpPr>
        <p:spPr/>
        <p:txBody>
          <a:bodyPr/>
          <a:lstStyle/>
          <a:p>
            <a:r>
              <a:rPr lang="en-US" dirty="0"/>
              <a:t>We are 3 weeks into the validation phase</a:t>
            </a:r>
          </a:p>
        </p:txBody>
      </p:sp>
      <p:sp>
        <p:nvSpPr>
          <p:cNvPr id="9" name="TextBox 8">
            <a:extLst>
              <a:ext uri="{FF2B5EF4-FFF2-40B4-BE49-F238E27FC236}">
                <a16:creationId xmlns:a16="http://schemas.microsoft.com/office/drawing/2014/main" id="{8A6697B8-585C-437B-B1CB-C8E5EF01792D}"/>
              </a:ext>
            </a:extLst>
          </p:cNvPr>
          <p:cNvSpPr txBox="1"/>
          <p:nvPr/>
        </p:nvSpPr>
        <p:spPr>
          <a:xfrm>
            <a:off x="1265443" y="1319025"/>
            <a:ext cx="2663875" cy="91748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br>
              <a:rPr lang="en-US" sz="1000" b="1" dirty="0">
                <a:solidFill>
                  <a:srgbClr val="55555A"/>
                </a:solidFill>
              </a:rPr>
            </a:br>
            <a:r>
              <a:rPr lang="en-US" sz="1050" b="1" dirty="0">
                <a:solidFill>
                  <a:srgbClr val="55555A"/>
                </a:solidFill>
              </a:rPr>
              <a:t>What is the IT &amp; data landscape supporting the planning process?</a:t>
            </a:r>
            <a:br>
              <a:rPr lang="en-US" sz="1050" b="1" dirty="0">
                <a:solidFill>
                  <a:srgbClr val="55555A"/>
                </a:solidFill>
              </a:rPr>
            </a:br>
            <a:br>
              <a:rPr lang="en-US" sz="1050" dirty="0">
                <a:solidFill>
                  <a:srgbClr val="55555A"/>
                </a:solidFill>
              </a:rPr>
            </a:br>
            <a:r>
              <a:rPr lang="en-US" sz="800" dirty="0">
                <a:solidFill>
                  <a:srgbClr val="55555A"/>
                </a:solidFill>
              </a:rPr>
              <a:t>What are the assets? Gaps? Issues? Constraints?</a:t>
            </a:r>
            <a:br>
              <a:rPr lang="en-US" sz="800" dirty="0">
                <a:solidFill>
                  <a:srgbClr val="55555A"/>
                </a:solidFill>
              </a:rPr>
            </a:br>
            <a:r>
              <a:rPr lang="en-US" sz="800" dirty="0">
                <a:solidFill>
                  <a:srgbClr val="55555A"/>
                </a:solidFill>
              </a:rPr>
              <a:t>What are the implications for our FutureNow MVP?</a:t>
            </a:r>
          </a:p>
        </p:txBody>
      </p:sp>
      <p:sp>
        <p:nvSpPr>
          <p:cNvPr id="10" name="TextBox 9">
            <a:extLst>
              <a:ext uri="{FF2B5EF4-FFF2-40B4-BE49-F238E27FC236}">
                <a16:creationId xmlns:a16="http://schemas.microsoft.com/office/drawing/2014/main" id="{D1B2EF9F-4FF7-4254-BABC-C684FC8EC7CB}"/>
              </a:ext>
            </a:extLst>
          </p:cNvPr>
          <p:cNvSpPr txBox="1"/>
          <p:nvPr/>
        </p:nvSpPr>
        <p:spPr>
          <a:xfrm>
            <a:off x="1265443" y="2362102"/>
            <a:ext cx="2663875" cy="91748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0" b="1" dirty="0">
                <a:solidFill>
                  <a:srgbClr val="55555A"/>
                </a:solidFill>
              </a:rPr>
              <a:t>What is the current process &amp; frictions that FutureNow needs to address?</a:t>
            </a:r>
          </a:p>
        </p:txBody>
      </p:sp>
      <p:sp>
        <p:nvSpPr>
          <p:cNvPr id="11" name="TextBox 10">
            <a:extLst>
              <a:ext uri="{FF2B5EF4-FFF2-40B4-BE49-F238E27FC236}">
                <a16:creationId xmlns:a16="http://schemas.microsoft.com/office/drawing/2014/main" id="{C901287A-A06D-4E82-9653-28DCDF9DBDDA}"/>
              </a:ext>
            </a:extLst>
          </p:cNvPr>
          <p:cNvSpPr txBox="1"/>
          <p:nvPr/>
        </p:nvSpPr>
        <p:spPr>
          <a:xfrm>
            <a:off x="1265443" y="3612802"/>
            <a:ext cx="2663875" cy="91748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56" b="1" dirty="0">
                <a:solidFill>
                  <a:srgbClr val="55555A"/>
                </a:solidFill>
              </a:rPr>
              <a:t>What are our initial hypotheses for a FutureNow product vision &amp; MVP?</a:t>
            </a:r>
          </a:p>
          <a:p>
            <a:r>
              <a:rPr lang="en-US" sz="800" dirty="0">
                <a:solidFill>
                  <a:srgbClr val="55555A"/>
                </a:solidFill>
              </a:rPr>
              <a:t>Considering frictions, IT&amp; data landscape, value generation?</a:t>
            </a:r>
          </a:p>
        </p:txBody>
      </p:sp>
      <p:cxnSp>
        <p:nvCxnSpPr>
          <p:cNvPr id="31" name="Straight Connector 30">
            <a:extLst>
              <a:ext uri="{FF2B5EF4-FFF2-40B4-BE49-F238E27FC236}">
                <a16:creationId xmlns:a16="http://schemas.microsoft.com/office/drawing/2014/main" id="{F31EA621-8D66-4F66-A24E-7A0466CCC9FB}"/>
              </a:ext>
            </a:extLst>
          </p:cNvPr>
          <p:cNvCxnSpPr/>
          <p:nvPr/>
        </p:nvCxnSpPr>
        <p:spPr>
          <a:xfrm>
            <a:off x="469542" y="2295275"/>
            <a:ext cx="3129973" cy="0"/>
          </a:xfrm>
          <a:prstGeom prst="line">
            <a:avLst/>
          </a:prstGeom>
          <a:ln w="19050" cap="rnd">
            <a:solidFill>
              <a:srgbClr val="C5C5C6"/>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2C935C5-6052-4516-9FAB-93525E688A70}"/>
              </a:ext>
            </a:extLst>
          </p:cNvPr>
          <p:cNvCxnSpPr/>
          <p:nvPr/>
        </p:nvCxnSpPr>
        <p:spPr>
          <a:xfrm>
            <a:off x="469542" y="3402830"/>
            <a:ext cx="3129973" cy="0"/>
          </a:xfrm>
          <a:prstGeom prst="line">
            <a:avLst/>
          </a:prstGeom>
          <a:ln w="19050" cap="rnd">
            <a:solidFill>
              <a:srgbClr val="C5C5C6"/>
            </a:solidFill>
            <a:prstDash val="sysDot"/>
            <a:roun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96D98B1-A8CC-47A4-B25D-A0E82CB3D743}"/>
              </a:ext>
            </a:extLst>
          </p:cNvPr>
          <p:cNvSpPr/>
          <p:nvPr/>
        </p:nvSpPr>
        <p:spPr>
          <a:xfrm>
            <a:off x="422150" y="696532"/>
            <a:ext cx="3459776" cy="523220"/>
          </a:xfrm>
          <a:prstGeom prst="rect">
            <a:avLst/>
          </a:prstGeom>
          <a:solidFill>
            <a:srgbClr val="00148C"/>
          </a:solidFill>
        </p:spPr>
        <p:txBody>
          <a:bodyPr wrap="square">
            <a:spAutoFit/>
          </a:bodyPr>
          <a:lstStyle/>
          <a:p>
            <a:pPr algn="ctr"/>
            <a:r>
              <a:rPr lang="en-US" sz="1400" b="1" dirty="0">
                <a:solidFill>
                  <a:schemeClr val="bg1"/>
                </a:solidFill>
              </a:rPr>
              <a:t>Focus questions to make progress on in first 3 weeks</a:t>
            </a:r>
            <a:endParaRPr lang="en-US" sz="1400" dirty="0">
              <a:solidFill>
                <a:schemeClr val="bg1"/>
              </a:solidFill>
            </a:endParaRPr>
          </a:p>
        </p:txBody>
      </p:sp>
      <p:cxnSp>
        <p:nvCxnSpPr>
          <p:cNvPr id="38" name="Straight Connector 37">
            <a:extLst>
              <a:ext uri="{FF2B5EF4-FFF2-40B4-BE49-F238E27FC236}">
                <a16:creationId xmlns:a16="http://schemas.microsoft.com/office/drawing/2014/main" id="{E98CB83E-7A8B-4F70-8189-1E4191B3323E}"/>
              </a:ext>
            </a:extLst>
          </p:cNvPr>
          <p:cNvCxnSpPr/>
          <p:nvPr/>
        </p:nvCxnSpPr>
        <p:spPr>
          <a:xfrm>
            <a:off x="469542" y="1241547"/>
            <a:ext cx="3129973" cy="0"/>
          </a:xfrm>
          <a:prstGeom prst="line">
            <a:avLst/>
          </a:prstGeom>
          <a:ln w="19050"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50864138-37AD-4300-965F-ED066907A455}"/>
              </a:ext>
            </a:extLst>
          </p:cNvPr>
          <p:cNvSpPr/>
          <p:nvPr/>
        </p:nvSpPr>
        <p:spPr>
          <a:xfrm>
            <a:off x="4377960" y="702377"/>
            <a:ext cx="4210783" cy="513899"/>
          </a:xfrm>
          <a:prstGeom prst="rect">
            <a:avLst/>
          </a:prstGeom>
          <a:solidFill>
            <a:srgbClr val="00AFF0"/>
          </a:solidFill>
        </p:spPr>
        <p:txBody>
          <a:bodyPr wrap="none" anchor="ctr">
            <a:noAutofit/>
          </a:bodyPr>
          <a:lstStyle/>
          <a:p>
            <a:pPr algn="ctr"/>
            <a:r>
              <a:rPr lang="en-US" sz="1400" b="1" dirty="0">
                <a:solidFill>
                  <a:schemeClr val="bg1"/>
                </a:solidFill>
              </a:rPr>
              <a:t>Expectations for today</a:t>
            </a:r>
            <a:endParaRPr lang="en-US" sz="1400" dirty="0">
              <a:solidFill>
                <a:schemeClr val="bg1"/>
              </a:solidFill>
            </a:endParaRPr>
          </a:p>
        </p:txBody>
      </p:sp>
      <p:cxnSp>
        <p:nvCxnSpPr>
          <p:cNvPr id="40" name="Straight Connector 39">
            <a:extLst>
              <a:ext uri="{FF2B5EF4-FFF2-40B4-BE49-F238E27FC236}">
                <a16:creationId xmlns:a16="http://schemas.microsoft.com/office/drawing/2014/main" id="{9EC9DEBC-B58D-4B42-99FA-F72F4180130B}"/>
              </a:ext>
            </a:extLst>
          </p:cNvPr>
          <p:cNvCxnSpPr>
            <a:cxnSpLocks/>
          </p:cNvCxnSpPr>
          <p:nvPr/>
        </p:nvCxnSpPr>
        <p:spPr>
          <a:xfrm flipV="1">
            <a:off x="4377960" y="1227935"/>
            <a:ext cx="4210783" cy="13612"/>
          </a:xfrm>
          <a:prstGeom prst="line">
            <a:avLst/>
          </a:prstGeom>
          <a:ln w="19050"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Oval 20">
            <a:extLst>
              <a:ext uri="{FF2B5EF4-FFF2-40B4-BE49-F238E27FC236}">
                <a16:creationId xmlns:a16="http://schemas.microsoft.com/office/drawing/2014/main" id="{4F7A4E0A-6B90-406B-8BB2-DD94C1CE26FF}"/>
              </a:ext>
            </a:extLst>
          </p:cNvPr>
          <p:cNvSpPr>
            <a:spLocks noChangeAspect="1" noChangeArrowheads="1"/>
          </p:cNvSpPr>
          <p:nvPr/>
        </p:nvSpPr>
        <p:spPr bwMode="auto">
          <a:xfrm>
            <a:off x="4489513" y="2952894"/>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3</a:t>
            </a:r>
          </a:p>
        </p:txBody>
      </p:sp>
      <p:sp>
        <p:nvSpPr>
          <p:cNvPr id="48" name="Oval 20">
            <a:extLst>
              <a:ext uri="{FF2B5EF4-FFF2-40B4-BE49-F238E27FC236}">
                <a16:creationId xmlns:a16="http://schemas.microsoft.com/office/drawing/2014/main" id="{61B5456C-9076-4C31-8D90-98C9EB6AC4C4}"/>
              </a:ext>
            </a:extLst>
          </p:cNvPr>
          <p:cNvSpPr>
            <a:spLocks noChangeAspect="1" noChangeArrowheads="1"/>
          </p:cNvSpPr>
          <p:nvPr/>
        </p:nvSpPr>
        <p:spPr bwMode="auto">
          <a:xfrm>
            <a:off x="4489513" y="2374498"/>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2</a:t>
            </a:r>
          </a:p>
        </p:txBody>
      </p:sp>
      <p:sp>
        <p:nvSpPr>
          <p:cNvPr id="49" name="Oval 20">
            <a:extLst>
              <a:ext uri="{FF2B5EF4-FFF2-40B4-BE49-F238E27FC236}">
                <a16:creationId xmlns:a16="http://schemas.microsoft.com/office/drawing/2014/main" id="{3F123BFB-E332-46B5-8190-BA20ED46D99C}"/>
              </a:ext>
            </a:extLst>
          </p:cNvPr>
          <p:cNvSpPr>
            <a:spLocks noChangeAspect="1" noChangeArrowheads="1"/>
          </p:cNvSpPr>
          <p:nvPr/>
        </p:nvSpPr>
        <p:spPr bwMode="auto">
          <a:xfrm>
            <a:off x="4489513" y="1796102"/>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1</a:t>
            </a:r>
          </a:p>
        </p:txBody>
      </p:sp>
      <p:sp>
        <p:nvSpPr>
          <p:cNvPr id="55" name="Rectangle 54">
            <a:extLst>
              <a:ext uri="{FF2B5EF4-FFF2-40B4-BE49-F238E27FC236}">
                <a16:creationId xmlns:a16="http://schemas.microsoft.com/office/drawing/2014/main" id="{C97A718C-DD55-4779-AB1F-D93D398D517C}"/>
              </a:ext>
            </a:extLst>
          </p:cNvPr>
          <p:cNvSpPr/>
          <p:nvPr/>
        </p:nvSpPr>
        <p:spPr>
          <a:xfrm>
            <a:off x="4377960" y="1363191"/>
            <a:ext cx="1955985" cy="276999"/>
          </a:xfrm>
          <a:prstGeom prst="rect">
            <a:avLst/>
          </a:prstGeom>
        </p:spPr>
        <p:txBody>
          <a:bodyPr wrap="none">
            <a:spAutoFit/>
          </a:bodyPr>
          <a:lstStyle/>
          <a:p>
            <a:r>
              <a:rPr lang="en-US" sz="1200" b="1" dirty="0">
                <a:solidFill>
                  <a:srgbClr val="00148C"/>
                </a:solidFill>
              </a:rPr>
              <a:t>Our objectives for today</a:t>
            </a:r>
          </a:p>
        </p:txBody>
      </p:sp>
      <p:sp>
        <p:nvSpPr>
          <p:cNvPr id="56" name="Rectangle 55">
            <a:extLst>
              <a:ext uri="{FF2B5EF4-FFF2-40B4-BE49-F238E27FC236}">
                <a16:creationId xmlns:a16="http://schemas.microsoft.com/office/drawing/2014/main" id="{12000A9F-ADD3-413E-93A0-BFDE37366EE5}"/>
              </a:ext>
            </a:extLst>
          </p:cNvPr>
          <p:cNvSpPr/>
          <p:nvPr/>
        </p:nvSpPr>
        <p:spPr>
          <a:xfrm>
            <a:off x="4822096" y="1775066"/>
            <a:ext cx="3532333" cy="261610"/>
          </a:xfrm>
          <a:prstGeom prst="rect">
            <a:avLst/>
          </a:prstGeom>
        </p:spPr>
        <p:txBody>
          <a:bodyPr wrap="square">
            <a:spAutoFit/>
          </a:bodyPr>
          <a:lstStyle/>
          <a:p>
            <a:r>
              <a:rPr lang="en-US" sz="1100" dirty="0">
                <a:solidFill>
                  <a:srgbClr val="00148C"/>
                </a:solidFill>
              </a:rPr>
              <a:t>Share our synthesis of plan process &amp; IT/data frictions</a:t>
            </a:r>
          </a:p>
        </p:txBody>
      </p:sp>
      <p:sp>
        <p:nvSpPr>
          <p:cNvPr id="57" name="Rectangle 56">
            <a:extLst>
              <a:ext uri="{FF2B5EF4-FFF2-40B4-BE49-F238E27FC236}">
                <a16:creationId xmlns:a16="http://schemas.microsoft.com/office/drawing/2014/main" id="{DBE91387-DBB4-47F4-925A-C896781BCD4B}"/>
              </a:ext>
            </a:extLst>
          </p:cNvPr>
          <p:cNvSpPr/>
          <p:nvPr/>
        </p:nvSpPr>
        <p:spPr>
          <a:xfrm>
            <a:off x="4822096" y="2330355"/>
            <a:ext cx="3532333" cy="261610"/>
          </a:xfrm>
          <a:prstGeom prst="rect">
            <a:avLst/>
          </a:prstGeom>
        </p:spPr>
        <p:txBody>
          <a:bodyPr wrap="square">
            <a:spAutoFit/>
          </a:bodyPr>
          <a:lstStyle/>
          <a:p>
            <a:r>
              <a:rPr lang="en-US" sz="1100" dirty="0">
                <a:solidFill>
                  <a:srgbClr val="00148C"/>
                </a:solidFill>
              </a:rPr>
              <a:t>Get your input on initial FutureNow product vision</a:t>
            </a:r>
          </a:p>
        </p:txBody>
      </p:sp>
      <p:sp>
        <p:nvSpPr>
          <p:cNvPr id="58" name="Rectangle 57">
            <a:extLst>
              <a:ext uri="{FF2B5EF4-FFF2-40B4-BE49-F238E27FC236}">
                <a16:creationId xmlns:a16="http://schemas.microsoft.com/office/drawing/2014/main" id="{8E495AFC-E6C5-43DD-8D17-1A0B38BB1152}"/>
              </a:ext>
            </a:extLst>
          </p:cNvPr>
          <p:cNvSpPr/>
          <p:nvPr/>
        </p:nvSpPr>
        <p:spPr>
          <a:xfrm>
            <a:off x="4822096" y="2921467"/>
            <a:ext cx="3532333" cy="261610"/>
          </a:xfrm>
          <a:prstGeom prst="rect">
            <a:avLst/>
          </a:prstGeom>
        </p:spPr>
        <p:txBody>
          <a:bodyPr wrap="square">
            <a:spAutoFit/>
          </a:bodyPr>
          <a:lstStyle/>
          <a:p>
            <a:r>
              <a:rPr lang="en-US" sz="1100" dirty="0">
                <a:solidFill>
                  <a:srgbClr val="00148C"/>
                </a:solidFill>
              </a:rPr>
              <a:t>Discuss potential MVP options for FutureNow</a:t>
            </a:r>
          </a:p>
        </p:txBody>
      </p:sp>
      <p:grpSp>
        <p:nvGrpSpPr>
          <p:cNvPr id="52" name="Group 51">
            <a:extLst>
              <a:ext uri="{FF2B5EF4-FFF2-40B4-BE49-F238E27FC236}">
                <a16:creationId xmlns:a16="http://schemas.microsoft.com/office/drawing/2014/main" id="{AC4198FA-4C0C-4880-A9B5-5E98978CBFAD}"/>
              </a:ext>
            </a:extLst>
          </p:cNvPr>
          <p:cNvGrpSpPr>
            <a:grpSpLocks noChangeAspect="1"/>
          </p:cNvGrpSpPr>
          <p:nvPr/>
        </p:nvGrpSpPr>
        <p:grpSpPr>
          <a:xfrm>
            <a:off x="612469" y="2582935"/>
            <a:ext cx="514350" cy="514350"/>
            <a:chOff x="5867400" y="3200400"/>
            <a:chExt cx="457200" cy="457200"/>
          </a:xfrm>
        </p:grpSpPr>
        <p:sp>
          <p:nvSpPr>
            <p:cNvPr id="53" name="AutoShape 7">
              <a:extLst>
                <a:ext uri="{FF2B5EF4-FFF2-40B4-BE49-F238E27FC236}">
                  <a16:creationId xmlns:a16="http://schemas.microsoft.com/office/drawing/2014/main" id="{BBB0CF99-6C3D-4FA8-A3DF-8BE2F943149F}"/>
                </a:ext>
              </a:extLst>
            </p:cNvPr>
            <p:cNvSpPr>
              <a:spLocks noChangeAspect="1" noChangeArrowheads="1" noTextEdit="1"/>
            </p:cNvSpPr>
            <p:nvPr/>
          </p:nvSpPr>
          <p:spPr bwMode="auto">
            <a:xfrm>
              <a:off x="5867400" y="3200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2870" tIns="51435" rIns="102870" bIns="51435" numCol="1" anchor="t" anchorCtr="0" compatLnSpc="1">
              <a:prstTxWarp prst="textNoShape">
                <a:avLst/>
              </a:prstTxWarp>
            </a:bodyPr>
            <a:lstStyle/>
            <a:p>
              <a:endParaRPr lang="en-US" sz="1013" dirty="0"/>
            </a:p>
          </p:txBody>
        </p:sp>
        <p:sp>
          <p:nvSpPr>
            <p:cNvPr id="60" name="Freeform 9">
              <a:extLst>
                <a:ext uri="{FF2B5EF4-FFF2-40B4-BE49-F238E27FC236}">
                  <a16:creationId xmlns:a16="http://schemas.microsoft.com/office/drawing/2014/main" id="{7B83A776-C906-4D96-9D87-D4C81C2D17B5}"/>
                </a:ext>
              </a:extLst>
            </p:cNvPr>
            <p:cNvSpPr>
              <a:spLocks noEditPoints="1"/>
            </p:cNvSpPr>
            <p:nvPr/>
          </p:nvSpPr>
          <p:spPr bwMode="auto">
            <a:xfrm>
              <a:off x="5894388" y="3282950"/>
              <a:ext cx="403225" cy="292100"/>
            </a:xfrm>
            <a:custGeom>
              <a:avLst/>
              <a:gdLst>
                <a:gd name="T0" fmla="*/ 858 w 880"/>
                <a:gd name="T1" fmla="*/ 0 h 638"/>
                <a:gd name="T2" fmla="*/ 22 w 880"/>
                <a:gd name="T3" fmla="*/ 0 h 638"/>
                <a:gd name="T4" fmla="*/ 0 w 880"/>
                <a:gd name="T5" fmla="*/ 22 h 638"/>
                <a:gd name="T6" fmla="*/ 0 w 880"/>
                <a:gd name="T7" fmla="*/ 616 h 638"/>
                <a:gd name="T8" fmla="*/ 22 w 880"/>
                <a:gd name="T9" fmla="*/ 638 h 638"/>
                <a:gd name="T10" fmla="*/ 858 w 880"/>
                <a:gd name="T11" fmla="*/ 638 h 638"/>
                <a:gd name="T12" fmla="*/ 880 w 880"/>
                <a:gd name="T13" fmla="*/ 616 h 638"/>
                <a:gd name="T14" fmla="*/ 880 w 880"/>
                <a:gd name="T15" fmla="*/ 22 h 638"/>
                <a:gd name="T16" fmla="*/ 858 w 880"/>
                <a:gd name="T17" fmla="*/ 0 h 638"/>
                <a:gd name="T18" fmla="*/ 241 w 880"/>
                <a:gd name="T19" fmla="*/ 310 h 638"/>
                <a:gd name="T20" fmla="*/ 55 w 880"/>
                <a:gd name="T21" fmla="*/ 310 h 638"/>
                <a:gd name="T22" fmla="*/ 51 w 880"/>
                <a:gd name="T23" fmla="*/ 305 h 638"/>
                <a:gd name="T24" fmla="*/ 51 w 880"/>
                <a:gd name="T25" fmla="*/ 181 h 638"/>
                <a:gd name="T26" fmla="*/ 55 w 880"/>
                <a:gd name="T27" fmla="*/ 177 h 638"/>
                <a:gd name="T28" fmla="*/ 241 w 880"/>
                <a:gd name="T29" fmla="*/ 177 h 638"/>
                <a:gd name="T30" fmla="*/ 244 w 880"/>
                <a:gd name="T31" fmla="*/ 178 h 638"/>
                <a:gd name="T32" fmla="*/ 309 w 880"/>
                <a:gd name="T33" fmla="*/ 240 h 638"/>
                <a:gd name="T34" fmla="*/ 309 w 880"/>
                <a:gd name="T35" fmla="*/ 246 h 638"/>
                <a:gd name="T36" fmla="*/ 244 w 880"/>
                <a:gd name="T37" fmla="*/ 308 h 638"/>
                <a:gd name="T38" fmla="*/ 241 w 880"/>
                <a:gd name="T39" fmla="*/ 310 h 638"/>
                <a:gd name="T40" fmla="*/ 502 w 880"/>
                <a:gd name="T41" fmla="*/ 310 h 638"/>
                <a:gd name="T42" fmla="*/ 309 w 880"/>
                <a:gd name="T43" fmla="*/ 310 h 638"/>
                <a:gd name="T44" fmla="*/ 306 w 880"/>
                <a:gd name="T45" fmla="*/ 302 h 638"/>
                <a:gd name="T46" fmla="*/ 364 w 880"/>
                <a:gd name="T47" fmla="*/ 246 h 638"/>
                <a:gd name="T48" fmla="*/ 364 w 880"/>
                <a:gd name="T49" fmla="*/ 240 h 638"/>
                <a:gd name="T50" fmla="*/ 306 w 880"/>
                <a:gd name="T51" fmla="*/ 184 h 638"/>
                <a:gd name="T52" fmla="*/ 309 w 880"/>
                <a:gd name="T53" fmla="*/ 177 h 638"/>
                <a:gd name="T54" fmla="*/ 502 w 880"/>
                <a:gd name="T55" fmla="*/ 177 h 638"/>
                <a:gd name="T56" fmla="*/ 505 w 880"/>
                <a:gd name="T57" fmla="*/ 178 h 638"/>
                <a:gd name="T58" fmla="*/ 570 w 880"/>
                <a:gd name="T59" fmla="*/ 240 h 638"/>
                <a:gd name="T60" fmla="*/ 570 w 880"/>
                <a:gd name="T61" fmla="*/ 246 h 638"/>
                <a:gd name="T62" fmla="*/ 505 w 880"/>
                <a:gd name="T63" fmla="*/ 308 h 638"/>
                <a:gd name="T64" fmla="*/ 502 w 880"/>
                <a:gd name="T65" fmla="*/ 310 h 638"/>
                <a:gd name="T66" fmla="*/ 828 w 880"/>
                <a:gd name="T67" fmla="*/ 246 h 638"/>
                <a:gd name="T68" fmla="*/ 762 w 880"/>
                <a:gd name="T69" fmla="*/ 308 h 638"/>
                <a:gd name="T70" fmla="*/ 759 w 880"/>
                <a:gd name="T71" fmla="*/ 310 h 638"/>
                <a:gd name="T72" fmla="*/ 566 w 880"/>
                <a:gd name="T73" fmla="*/ 310 h 638"/>
                <a:gd name="T74" fmla="*/ 563 w 880"/>
                <a:gd name="T75" fmla="*/ 302 h 638"/>
                <a:gd name="T76" fmla="*/ 621 w 880"/>
                <a:gd name="T77" fmla="*/ 246 h 638"/>
                <a:gd name="T78" fmla="*/ 621 w 880"/>
                <a:gd name="T79" fmla="*/ 240 h 638"/>
                <a:gd name="T80" fmla="*/ 563 w 880"/>
                <a:gd name="T81" fmla="*/ 184 h 638"/>
                <a:gd name="T82" fmla="*/ 566 w 880"/>
                <a:gd name="T83" fmla="*/ 177 h 638"/>
                <a:gd name="T84" fmla="*/ 759 w 880"/>
                <a:gd name="T85" fmla="*/ 177 h 638"/>
                <a:gd name="T86" fmla="*/ 762 w 880"/>
                <a:gd name="T87" fmla="*/ 178 h 638"/>
                <a:gd name="T88" fmla="*/ 828 w 880"/>
                <a:gd name="T89" fmla="*/ 240 h 638"/>
                <a:gd name="T90" fmla="*/ 828 w 880"/>
                <a:gd name="T91" fmla="*/ 246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0" h="638">
                  <a:moveTo>
                    <a:pt x="858" y="0"/>
                  </a:moveTo>
                  <a:cubicBezTo>
                    <a:pt x="22" y="0"/>
                    <a:pt x="22" y="0"/>
                    <a:pt x="22" y="0"/>
                  </a:cubicBezTo>
                  <a:cubicBezTo>
                    <a:pt x="10" y="0"/>
                    <a:pt x="0" y="10"/>
                    <a:pt x="0" y="22"/>
                  </a:cubicBezTo>
                  <a:cubicBezTo>
                    <a:pt x="0" y="616"/>
                    <a:pt x="0" y="616"/>
                    <a:pt x="0" y="616"/>
                  </a:cubicBezTo>
                  <a:cubicBezTo>
                    <a:pt x="0" y="628"/>
                    <a:pt x="10" y="638"/>
                    <a:pt x="22" y="638"/>
                  </a:cubicBezTo>
                  <a:cubicBezTo>
                    <a:pt x="858" y="638"/>
                    <a:pt x="858" y="638"/>
                    <a:pt x="858" y="638"/>
                  </a:cubicBezTo>
                  <a:cubicBezTo>
                    <a:pt x="870" y="638"/>
                    <a:pt x="880" y="628"/>
                    <a:pt x="880" y="616"/>
                  </a:cubicBezTo>
                  <a:cubicBezTo>
                    <a:pt x="880" y="22"/>
                    <a:pt x="880" y="22"/>
                    <a:pt x="880" y="22"/>
                  </a:cubicBezTo>
                  <a:cubicBezTo>
                    <a:pt x="880" y="10"/>
                    <a:pt x="870" y="0"/>
                    <a:pt x="858" y="0"/>
                  </a:cubicBezTo>
                  <a:close/>
                  <a:moveTo>
                    <a:pt x="241" y="310"/>
                  </a:moveTo>
                  <a:cubicBezTo>
                    <a:pt x="55" y="310"/>
                    <a:pt x="55" y="310"/>
                    <a:pt x="55" y="310"/>
                  </a:cubicBezTo>
                  <a:cubicBezTo>
                    <a:pt x="53" y="310"/>
                    <a:pt x="51" y="308"/>
                    <a:pt x="51" y="305"/>
                  </a:cubicBezTo>
                  <a:cubicBezTo>
                    <a:pt x="51" y="181"/>
                    <a:pt x="51" y="181"/>
                    <a:pt x="51" y="181"/>
                  </a:cubicBezTo>
                  <a:cubicBezTo>
                    <a:pt x="51" y="179"/>
                    <a:pt x="53" y="177"/>
                    <a:pt x="55" y="177"/>
                  </a:cubicBezTo>
                  <a:cubicBezTo>
                    <a:pt x="241" y="177"/>
                    <a:pt x="241" y="177"/>
                    <a:pt x="241" y="177"/>
                  </a:cubicBezTo>
                  <a:cubicBezTo>
                    <a:pt x="242" y="177"/>
                    <a:pt x="243" y="177"/>
                    <a:pt x="244" y="178"/>
                  </a:cubicBezTo>
                  <a:cubicBezTo>
                    <a:pt x="309" y="240"/>
                    <a:pt x="309" y="240"/>
                    <a:pt x="309" y="240"/>
                  </a:cubicBezTo>
                  <a:cubicBezTo>
                    <a:pt x="311" y="242"/>
                    <a:pt x="311" y="245"/>
                    <a:pt x="309" y="246"/>
                  </a:cubicBezTo>
                  <a:cubicBezTo>
                    <a:pt x="244" y="308"/>
                    <a:pt x="244" y="308"/>
                    <a:pt x="244" y="308"/>
                  </a:cubicBezTo>
                  <a:cubicBezTo>
                    <a:pt x="243" y="309"/>
                    <a:pt x="242" y="310"/>
                    <a:pt x="241" y="310"/>
                  </a:cubicBezTo>
                  <a:close/>
                  <a:moveTo>
                    <a:pt x="502" y="310"/>
                  </a:moveTo>
                  <a:cubicBezTo>
                    <a:pt x="309" y="310"/>
                    <a:pt x="309" y="310"/>
                    <a:pt x="309" y="310"/>
                  </a:cubicBezTo>
                  <a:cubicBezTo>
                    <a:pt x="305" y="310"/>
                    <a:pt x="303" y="305"/>
                    <a:pt x="306" y="302"/>
                  </a:cubicBezTo>
                  <a:cubicBezTo>
                    <a:pt x="364" y="246"/>
                    <a:pt x="364" y="246"/>
                    <a:pt x="364" y="246"/>
                  </a:cubicBezTo>
                  <a:cubicBezTo>
                    <a:pt x="366" y="245"/>
                    <a:pt x="366" y="242"/>
                    <a:pt x="364" y="240"/>
                  </a:cubicBezTo>
                  <a:cubicBezTo>
                    <a:pt x="306" y="184"/>
                    <a:pt x="306" y="184"/>
                    <a:pt x="306" y="184"/>
                  </a:cubicBezTo>
                  <a:cubicBezTo>
                    <a:pt x="303" y="182"/>
                    <a:pt x="305" y="177"/>
                    <a:pt x="309" y="177"/>
                  </a:cubicBezTo>
                  <a:cubicBezTo>
                    <a:pt x="502" y="177"/>
                    <a:pt x="502" y="177"/>
                    <a:pt x="502" y="177"/>
                  </a:cubicBezTo>
                  <a:cubicBezTo>
                    <a:pt x="503" y="177"/>
                    <a:pt x="504" y="177"/>
                    <a:pt x="505" y="178"/>
                  </a:cubicBezTo>
                  <a:cubicBezTo>
                    <a:pt x="570" y="240"/>
                    <a:pt x="570" y="240"/>
                    <a:pt x="570" y="240"/>
                  </a:cubicBezTo>
                  <a:cubicBezTo>
                    <a:pt x="572" y="242"/>
                    <a:pt x="572" y="245"/>
                    <a:pt x="570" y="246"/>
                  </a:cubicBezTo>
                  <a:cubicBezTo>
                    <a:pt x="505" y="308"/>
                    <a:pt x="505" y="308"/>
                    <a:pt x="505" y="308"/>
                  </a:cubicBezTo>
                  <a:cubicBezTo>
                    <a:pt x="504" y="309"/>
                    <a:pt x="503" y="310"/>
                    <a:pt x="502" y="310"/>
                  </a:cubicBezTo>
                  <a:close/>
                  <a:moveTo>
                    <a:pt x="828" y="246"/>
                  </a:moveTo>
                  <a:cubicBezTo>
                    <a:pt x="762" y="308"/>
                    <a:pt x="762" y="308"/>
                    <a:pt x="762" y="308"/>
                  </a:cubicBezTo>
                  <a:cubicBezTo>
                    <a:pt x="761" y="309"/>
                    <a:pt x="760" y="310"/>
                    <a:pt x="759" y="310"/>
                  </a:cubicBezTo>
                  <a:cubicBezTo>
                    <a:pt x="566" y="310"/>
                    <a:pt x="566" y="310"/>
                    <a:pt x="566" y="310"/>
                  </a:cubicBezTo>
                  <a:cubicBezTo>
                    <a:pt x="562" y="310"/>
                    <a:pt x="560" y="305"/>
                    <a:pt x="563" y="302"/>
                  </a:cubicBezTo>
                  <a:cubicBezTo>
                    <a:pt x="621" y="246"/>
                    <a:pt x="621" y="246"/>
                    <a:pt x="621" y="246"/>
                  </a:cubicBezTo>
                  <a:cubicBezTo>
                    <a:pt x="623" y="245"/>
                    <a:pt x="623" y="242"/>
                    <a:pt x="621" y="240"/>
                  </a:cubicBezTo>
                  <a:cubicBezTo>
                    <a:pt x="563" y="184"/>
                    <a:pt x="563" y="184"/>
                    <a:pt x="563" y="184"/>
                  </a:cubicBezTo>
                  <a:cubicBezTo>
                    <a:pt x="560" y="182"/>
                    <a:pt x="562" y="177"/>
                    <a:pt x="566" y="177"/>
                  </a:cubicBezTo>
                  <a:cubicBezTo>
                    <a:pt x="759" y="177"/>
                    <a:pt x="759" y="177"/>
                    <a:pt x="759" y="177"/>
                  </a:cubicBezTo>
                  <a:cubicBezTo>
                    <a:pt x="760" y="177"/>
                    <a:pt x="761" y="177"/>
                    <a:pt x="762" y="178"/>
                  </a:cubicBezTo>
                  <a:cubicBezTo>
                    <a:pt x="828" y="240"/>
                    <a:pt x="828" y="240"/>
                    <a:pt x="828" y="240"/>
                  </a:cubicBezTo>
                  <a:cubicBezTo>
                    <a:pt x="830" y="242"/>
                    <a:pt x="830" y="245"/>
                    <a:pt x="828" y="246"/>
                  </a:cubicBezTo>
                  <a:close/>
                </a:path>
              </a:pathLst>
            </a:custGeom>
            <a:solidFill>
              <a:srgbClr val="00148C"/>
            </a:solidFill>
            <a:ln>
              <a:noFill/>
            </a:ln>
          </p:spPr>
          <p:txBody>
            <a:bodyPr vert="horz" wrap="square" lIns="102870" tIns="51435" rIns="102870" bIns="51435" numCol="1" anchor="t" anchorCtr="0" compatLnSpc="1">
              <a:prstTxWarp prst="textNoShape">
                <a:avLst/>
              </a:prstTxWarp>
            </a:bodyPr>
            <a:lstStyle/>
            <a:p>
              <a:endParaRPr lang="en-US" sz="1013" dirty="0"/>
            </a:p>
          </p:txBody>
        </p:sp>
      </p:grpSp>
      <p:grpSp>
        <p:nvGrpSpPr>
          <p:cNvPr id="61" name="Group 60">
            <a:extLst>
              <a:ext uri="{FF2B5EF4-FFF2-40B4-BE49-F238E27FC236}">
                <a16:creationId xmlns:a16="http://schemas.microsoft.com/office/drawing/2014/main" id="{AB8205B5-9805-4E6C-9551-7ABEC5FBC2B6}"/>
              </a:ext>
            </a:extLst>
          </p:cNvPr>
          <p:cNvGrpSpPr>
            <a:grpSpLocks noChangeAspect="1"/>
          </p:cNvGrpSpPr>
          <p:nvPr/>
        </p:nvGrpSpPr>
        <p:grpSpPr>
          <a:xfrm>
            <a:off x="545541" y="3780654"/>
            <a:ext cx="648205" cy="647581"/>
            <a:chOff x="6464300" y="2606675"/>
            <a:chExt cx="1646238" cy="1644650"/>
          </a:xfrm>
        </p:grpSpPr>
        <p:sp>
          <p:nvSpPr>
            <p:cNvPr id="62" name="AutoShape 3">
              <a:extLst>
                <a:ext uri="{FF2B5EF4-FFF2-40B4-BE49-F238E27FC236}">
                  <a16:creationId xmlns:a16="http://schemas.microsoft.com/office/drawing/2014/main" id="{97063AAC-4D99-42BF-AC93-C0B0E2C0AD3C}"/>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5" tIns="18003" rIns="36005" bIns="18003" numCol="1" anchor="t" anchorCtr="0" compatLnSpc="1">
              <a:prstTxWarp prst="textNoShape">
                <a:avLst/>
              </a:prstTxWarp>
            </a:bodyPr>
            <a:lstStyle/>
            <a:p>
              <a:endParaRPr lang="en-US" sz="1013" dirty="0"/>
            </a:p>
          </p:txBody>
        </p:sp>
        <p:grpSp>
          <p:nvGrpSpPr>
            <p:cNvPr id="63" name="Group 62">
              <a:extLst>
                <a:ext uri="{FF2B5EF4-FFF2-40B4-BE49-F238E27FC236}">
                  <a16:creationId xmlns:a16="http://schemas.microsoft.com/office/drawing/2014/main" id="{9D67675C-9AE5-4326-A414-F160FD8E9207}"/>
                </a:ext>
              </a:extLst>
            </p:cNvPr>
            <p:cNvGrpSpPr/>
            <p:nvPr/>
          </p:nvGrpSpPr>
          <p:grpSpPr>
            <a:xfrm>
              <a:off x="6530975" y="2882900"/>
              <a:ext cx="1510829" cy="1260002"/>
              <a:chOff x="6530975" y="2882900"/>
              <a:chExt cx="1510829" cy="1260002"/>
            </a:xfrm>
          </p:grpSpPr>
          <p:sp>
            <p:nvSpPr>
              <p:cNvPr id="64" name="Freeform 11">
                <a:extLst>
                  <a:ext uri="{FF2B5EF4-FFF2-40B4-BE49-F238E27FC236}">
                    <a16:creationId xmlns:a16="http://schemas.microsoft.com/office/drawing/2014/main" id="{58452D7F-8A7C-458A-B304-35F69A999354}"/>
                  </a:ext>
                </a:extLst>
              </p:cNvPr>
              <p:cNvSpPr>
                <a:spLocks/>
              </p:cNvSpPr>
              <p:nvPr/>
            </p:nvSpPr>
            <p:spPr bwMode="auto">
              <a:xfrm>
                <a:off x="6530975" y="2882900"/>
                <a:ext cx="1409229" cy="1071563"/>
              </a:xfrm>
              <a:custGeom>
                <a:avLst/>
                <a:gdLst>
                  <a:gd name="connsiteX0" fmla="*/ 679301 w 1409229"/>
                  <a:gd name="connsiteY0" fmla="*/ 312738 h 1071563"/>
                  <a:gd name="connsiteX1" fmla="*/ 697145 w 1409229"/>
                  <a:gd name="connsiteY1" fmla="*/ 314880 h 1071563"/>
                  <a:gd name="connsiteX2" fmla="*/ 725695 w 1409229"/>
                  <a:gd name="connsiteY2" fmla="*/ 327729 h 1071563"/>
                  <a:gd name="connsiteX3" fmla="*/ 747108 w 1409229"/>
                  <a:gd name="connsiteY3" fmla="*/ 350572 h 1071563"/>
                  <a:gd name="connsiteX4" fmla="*/ 810631 w 1409229"/>
                  <a:gd name="connsiteY4" fmla="*/ 453367 h 1071563"/>
                  <a:gd name="connsiteX5" fmla="*/ 816341 w 1409229"/>
                  <a:gd name="connsiteY5" fmla="*/ 461933 h 1071563"/>
                  <a:gd name="connsiteX6" fmla="*/ 829903 w 1409229"/>
                  <a:gd name="connsiteY6" fmla="*/ 484063 h 1071563"/>
                  <a:gd name="connsiteX7" fmla="*/ 838468 w 1409229"/>
                  <a:gd name="connsiteY7" fmla="*/ 498340 h 1071563"/>
                  <a:gd name="connsiteX8" fmla="*/ 843464 w 1409229"/>
                  <a:gd name="connsiteY8" fmla="*/ 506906 h 1071563"/>
                  <a:gd name="connsiteX9" fmla="*/ 911270 w 1409229"/>
                  <a:gd name="connsiteY9" fmla="*/ 464075 h 1071563"/>
                  <a:gd name="connsiteX10" fmla="*/ 926259 w 1409229"/>
                  <a:gd name="connsiteY10" fmla="*/ 454795 h 1071563"/>
                  <a:gd name="connsiteX11" fmla="*/ 941961 w 1409229"/>
                  <a:gd name="connsiteY11" fmla="*/ 449798 h 1071563"/>
                  <a:gd name="connsiteX12" fmla="*/ 967656 w 1409229"/>
                  <a:gd name="connsiteY12" fmla="*/ 464075 h 1071563"/>
                  <a:gd name="connsiteX13" fmla="*/ 971939 w 1409229"/>
                  <a:gd name="connsiteY13" fmla="*/ 470499 h 1071563"/>
                  <a:gd name="connsiteX14" fmla="*/ 1054734 w 1409229"/>
                  <a:gd name="connsiteY14" fmla="*/ 419102 h 1071563"/>
                  <a:gd name="connsiteX15" fmla="*/ 1070436 w 1409229"/>
                  <a:gd name="connsiteY15" fmla="*/ 414819 h 1071563"/>
                  <a:gd name="connsiteX16" fmla="*/ 1096131 w 1409229"/>
                  <a:gd name="connsiteY16" fmla="*/ 429096 h 1071563"/>
                  <a:gd name="connsiteX17" fmla="*/ 1098986 w 1409229"/>
                  <a:gd name="connsiteY17" fmla="*/ 433379 h 1071563"/>
                  <a:gd name="connsiteX18" fmla="*/ 1137528 w 1409229"/>
                  <a:gd name="connsiteY18" fmla="*/ 409822 h 1071563"/>
                  <a:gd name="connsiteX19" fmla="*/ 1168933 w 1409229"/>
                  <a:gd name="connsiteY19" fmla="*/ 390548 h 1071563"/>
                  <a:gd name="connsiteX20" fmla="*/ 1181781 w 1409229"/>
                  <a:gd name="connsiteY20" fmla="*/ 381982 h 1071563"/>
                  <a:gd name="connsiteX21" fmla="*/ 1197483 w 1409229"/>
                  <a:gd name="connsiteY21" fmla="*/ 377699 h 1071563"/>
                  <a:gd name="connsiteX22" fmla="*/ 1200338 w 1409229"/>
                  <a:gd name="connsiteY22" fmla="*/ 378413 h 1071563"/>
                  <a:gd name="connsiteX23" fmla="*/ 1223178 w 1409229"/>
                  <a:gd name="connsiteY23" fmla="*/ 391976 h 1071563"/>
                  <a:gd name="connsiteX24" fmla="*/ 1229602 w 1409229"/>
                  <a:gd name="connsiteY24" fmla="*/ 401970 h 1071563"/>
                  <a:gd name="connsiteX25" fmla="*/ 1245305 w 1409229"/>
                  <a:gd name="connsiteY25" fmla="*/ 426954 h 1071563"/>
                  <a:gd name="connsiteX26" fmla="*/ 1259580 w 1409229"/>
                  <a:gd name="connsiteY26" fmla="*/ 450512 h 1071563"/>
                  <a:gd name="connsiteX27" fmla="*/ 1261007 w 1409229"/>
                  <a:gd name="connsiteY27" fmla="*/ 452653 h 1071563"/>
                  <a:gd name="connsiteX28" fmla="*/ 1293840 w 1409229"/>
                  <a:gd name="connsiteY28" fmla="*/ 506192 h 1071563"/>
                  <a:gd name="connsiteX29" fmla="*/ 1367356 w 1409229"/>
                  <a:gd name="connsiteY29" fmla="*/ 624692 h 1071563"/>
                  <a:gd name="connsiteX30" fmla="*/ 1407326 w 1409229"/>
                  <a:gd name="connsiteY30" fmla="*/ 809579 h 1071563"/>
                  <a:gd name="connsiteX31" fmla="*/ 1396619 w 1409229"/>
                  <a:gd name="connsiteY31" fmla="*/ 805296 h 1071563"/>
                  <a:gd name="connsiteX32" fmla="*/ 1385913 w 1409229"/>
                  <a:gd name="connsiteY32" fmla="*/ 803869 h 1071563"/>
                  <a:gd name="connsiteX33" fmla="*/ 1378776 w 1409229"/>
                  <a:gd name="connsiteY33" fmla="*/ 804582 h 1071563"/>
                  <a:gd name="connsiteX34" fmla="*/ 1377348 w 1409229"/>
                  <a:gd name="connsiteY34" fmla="*/ 804582 h 1071563"/>
                  <a:gd name="connsiteX35" fmla="*/ 1375921 w 1409229"/>
                  <a:gd name="connsiteY35" fmla="*/ 805296 h 1071563"/>
                  <a:gd name="connsiteX36" fmla="*/ 1340947 w 1409229"/>
                  <a:gd name="connsiteY36" fmla="*/ 641110 h 1071563"/>
                  <a:gd name="connsiteX37" fmla="*/ 1293840 w 1409229"/>
                  <a:gd name="connsiteY37" fmla="*/ 565442 h 1071563"/>
                  <a:gd name="connsiteX38" fmla="*/ 1261007 w 1409229"/>
                  <a:gd name="connsiteY38" fmla="*/ 512617 h 1071563"/>
                  <a:gd name="connsiteX39" fmla="*/ 1259580 w 1409229"/>
                  <a:gd name="connsiteY39" fmla="*/ 510475 h 1071563"/>
                  <a:gd name="connsiteX40" fmla="*/ 1245305 w 1409229"/>
                  <a:gd name="connsiteY40" fmla="*/ 486918 h 1071563"/>
                  <a:gd name="connsiteX41" fmla="*/ 1229602 w 1409229"/>
                  <a:gd name="connsiteY41" fmla="*/ 461219 h 1071563"/>
                  <a:gd name="connsiteX42" fmla="*/ 1200338 w 1409229"/>
                  <a:gd name="connsiteY42" fmla="*/ 414819 h 1071563"/>
                  <a:gd name="connsiteX43" fmla="*/ 1196770 w 1409229"/>
                  <a:gd name="connsiteY43" fmla="*/ 409108 h 1071563"/>
                  <a:gd name="connsiteX44" fmla="*/ 1168933 w 1409229"/>
                  <a:gd name="connsiteY44" fmla="*/ 426954 h 1071563"/>
                  <a:gd name="connsiteX45" fmla="*/ 1137528 w 1409229"/>
                  <a:gd name="connsiteY45" fmla="*/ 446942 h 1071563"/>
                  <a:gd name="connsiteX46" fmla="*/ 1115402 w 1409229"/>
                  <a:gd name="connsiteY46" fmla="*/ 460506 h 1071563"/>
                  <a:gd name="connsiteX47" fmla="*/ 1123254 w 1409229"/>
                  <a:gd name="connsiteY47" fmla="*/ 472641 h 1071563"/>
                  <a:gd name="connsiteX48" fmla="*/ 1137528 w 1409229"/>
                  <a:gd name="connsiteY48" fmla="*/ 495484 h 1071563"/>
                  <a:gd name="connsiteX49" fmla="*/ 1159655 w 1409229"/>
                  <a:gd name="connsiteY49" fmla="*/ 531891 h 1071563"/>
                  <a:gd name="connsiteX50" fmla="*/ 1154658 w 1409229"/>
                  <a:gd name="connsiteY50" fmla="*/ 554020 h 1071563"/>
                  <a:gd name="connsiteX51" fmla="*/ 1153231 w 1409229"/>
                  <a:gd name="connsiteY51" fmla="*/ 554734 h 1071563"/>
                  <a:gd name="connsiteX52" fmla="*/ 1152517 w 1409229"/>
                  <a:gd name="connsiteY52" fmla="*/ 554734 h 1071563"/>
                  <a:gd name="connsiteX53" fmla="*/ 1151090 w 1409229"/>
                  <a:gd name="connsiteY53" fmla="*/ 555448 h 1071563"/>
                  <a:gd name="connsiteX54" fmla="*/ 1150376 w 1409229"/>
                  <a:gd name="connsiteY54" fmla="*/ 555448 h 1071563"/>
                  <a:gd name="connsiteX55" fmla="*/ 1147521 w 1409229"/>
                  <a:gd name="connsiteY55" fmla="*/ 556162 h 1071563"/>
                  <a:gd name="connsiteX56" fmla="*/ 1146807 w 1409229"/>
                  <a:gd name="connsiteY56" fmla="*/ 556162 h 1071563"/>
                  <a:gd name="connsiteX57" fmla="*/ 1146093 w 1409229"/>
                  <a:gd name="connsiteY57" fmla="*/ 556162 h 1071563"/>
                  <a:gd name="connsiteX58" fmla="*/ 1145380 w 1409229"/>
                  <a:gd name="connsiteY58" fmla="*/ 556162 h 1071563"/>
                  <a:gd name="connsiteX59" fmla="*/ 1143952 w 1409229"/>
                  <a:gd name="connsiteY59" fmla="*/ 556162 h 1071563"/>
                  <a:gd name="connsiteX60" fmla="*/ 1142525 w 1409229"/>
                  <a:gd name="connsiteY60" fmla="*/ 555448 h 1071563"/>
                  <a:gd name="connsiteX61" fmla="*/ 1140383 w 1409229"/>
                  <a:gd name="connsiteY61" fmla="*/ 554734 h 1071563"/>
                  <a:gd name="connsiteX62" fmla="*/ 1139670 w 1409229"/>
                  <a:gd name="connsiteY62" fmla="*/ 554734 h 1071563"/>
                  <a:gd name="connsiteX63" fmla="*/ 1138242 w 1409229"/>
                  <a:gd name="connsiteY63" fmla="*/ 554020 h 1071563"/>
                  <a:gd name="connsiteX64" fmla="*/ 1137528 w 1409229"/>
                  <a:gd name="connsiteY64" fmla="*/ 553306 h 1071563"/>
                  <a:gd name="connsiteX65" fmla="*/ 1136815 w 1409229"/>
                  <a:gd name="connsiteY65" fmla="*/ 552593 h 1071563"/>
                  <a:gd name="connsiteX66" fmla="*/ 1135387 w 1409229"/>
                  <a:gd name="connsiteY66" fmla="*/ 551879 h 1071563"/>
                  <a:gd name="connsiteX67" fmla="*/ 1134673 w 1409229"/>
                  <a:gd name="connsiteY67" fmla="*/ 550451 h 1071563"/>
                  <a:gd name="connsiteX68" fmla="*/ 1133960 w 1409229"/>
                  <a:gd name="connsiteY68" fmla="*/ 549737 h 1071563"/>
                  <a:gd name="connsiteX69" fmla="*/ 1133246 w 1409229"/>
                  <a:gd name="connsiteY69" fmla="*/ 549023 h 1071563"/>
                  <a:gd name="connsiteX70" fmla="*/ 1080429 w 1409229"/>
                  <a:gd name="connsiteY70" fmla="*/ 463361 h 1071563"/>
                  <a:gd name="connsiteX71" fmla="*/ 1069722 w 1409229"/>
                  <a:gd name="connsiteY71" fmla="*/ 446229 h 1071563"/>
                  <a:gd name="connsiteX72" fmla="*/ 988355 w 1409229"/>
                  <a:gd name="connsiteY72" fmla="*/ 497626 h 1071563"/>
                  <a:gd name="connsiteX73" fmla="*/ 1042600 w 1409229"/>
                  <a:gd name="connsiteY73" fmla="*/ 584716 h 1071563"/>
                  <a:gd name="connsiteX74" fmla="*/ 1037604 w 1409229"/>
                  <a:gd name="connsiteY74" fmla="*/ 606131 h 1071563"/>
                  <a:gd name="connsiteX75" fmla="*/ 1029039 w 1409229"/>
                  <a:gd name="connsiteY75" fmla="*/ 608987 h 1071563"/>
                  <a:gd name="connsiteX76" fmla="*/ 1015477 w 1409229"/>
                  <a:gd name="connsiteY76" fmla="*/ 601134 h 1071563"/>
                  <a:gd name="connsiteX77" fmla="*/ 981931 w 1409229"/>
                  <a:gd name="connsiteY77" fmla="*/ 547596 h 1071563"/>
                  <a:gd name="connsiteX78" fmla="*/ 941961 w 1409229"/>
                  <a:gd name="connsiteY78" fmla="*/ 481921 h 1071563"/>
                  <a:gd name="connsiteX79" fmla="*/ 860594 w 1409229"/>
                  <a:gd name="connsiteY79" fmla="*/ 533318 h 1071563"/>
                  <a:gd name="connsiteX80" fmla="*/ 924117 w 1409229"/>
                  <a:gd name="connsiteY80" fmla="*/ 636113 h 1071563"/>
                  <a:gd name="connsiteX81" fmla="*/ 927686 w 1409229"/>
                  <a:gd name="connsiteY81" fmla="*/ 642538 h 1071563"/>
                  <a:gd name="connsiteX82" fmla="*/ 922690 w 1409229"/>
                  <a:gd name="connsiteY82" fmla="*/ 663953 h 1071563"/>
                  <a:gd name="connsiteX83" fmla="*/ 914839 w 1409229"/>
                  <a:gd name="connsiteY83" fmla="*/ 666095 h 1071563"/>
                  <a:gd name="connsiteX84" fmla="*/ 901277 w 1409229"/>
                  <a:gd name="connsiteY84" fmla="*/ 658957 h 1071563"/>
                  <a:gd name="connsiteX85" fmla="*/ 825620 w 1409229"/>
                  <a:gd name="connsiteY85" fmla="*/ 536888 h 1071563"/>
                  <a:gd name="connsiteX86" fmla="*/ 812773 w 1409229"/>
                  <a:gd name="connsiteY86" fmla="*/ 516186 h 1071563"/>
                  <a:gd name="connsiteX87" fmla="*/ 795643 w 1409229"/>
                  <a:gd name="connsiteY87" fmla="*/ 488346 h 1071563"/>
                  <a:gd name="connsiteX88" fmla="*/ 793501 w 1409229"/>
                  <a:gd name="connsiteY88" fmla="*/ 485490 h 1071563"/>
                  <a:gd name="connsiteX89" fmla="*/ 719985 w 1409229"/>
                  <a:gd name="connsiteY89" fmla="*/ 366991 h 1071563"/>
                  <a:gd name="connsiteX90" fmla="*/ 690008 w 1409229"/>
                  <a:gd name="connsiteY90" fmla="*/ 345575 h 1071563"/>
                  <a:gd name="connsiteX91" fmla="*/ 682156 w 1409229"/>
                  <a:gd name="connsiteY91" fmla="*/ 344148 h 1071563"/>
                  <a:gd name="connsiteX92" fmla="*/ 680729 w 1409229"/>
                  <a:gd name="connsiteY92" fmla="*/ 344148 h 1071563"/>
                  <a:gd name="connsiteX93" fmla="*/ 679301 w 1409229"/>
                  <a:gd name="connsiteY93" fmla="*/ 344148 h 1071563"/>
                  <a:gd name="connsiteX94" fmla="*/ 654320 w 1409229"/>
                  <a:gd name="connsiteY94" fmla="*/ 351286 h 1071563"/>
                  <a:gd name="connsiteX95" fmla="*/ 632908 w 1409229"/>
                  <a:gd name="connsiteY95" fmla="*/ 381268 h 1071563"/>
                  <a:gd name="connsiteX96" fmla="*/ 638618 w 1409229"/>
                  <a:gd name="connsiteY96" fmla="*/ 417674 h 1071563"/>
                  <a:gd name="connsiteX97" fmla="*/ 712848 w 1409229"/>
                  <a:gd name="connsiteY97" fmla="*/ 537602 h 1071563"/>
                  <a:gd name="connsiteX98" fmla="*/ 714275 w 1409229"/>
                  <a:gd name="connsiteY98" fmla="*/ 540457 h 1071563"/>
                  <a:gd name="connsiteX99" fmla="*/ 731405 w 1409229"/>
                  <a:gd name="connsiteY99" fmla="*/ 567583 h 1071563"/>
                  <a:gd name="connsiteX100" fmla="*/ 870586 w 1409229"/>
                  <a:gd name="connsiteY100" fmla="*/ 791733 h 1071563"/>
                  <a:gd name="connsiteX101" fmla="*/ 871300 w 1409229"/>
                  <a:gd name="connsiteY101" fmla="*/ 793161 h 1071563"/>
                  <a:gd name="connsiteX102" fmla="*/ 880579 w 1409229"/>
                  <a:gd name="connsiteY102" fmla="*/ 807438 h 1071563"/>
                  <a:gd name="connsiteX103" fmla="*/ 887002 w 1409229"/>
                  <a:gd name="connsiteY103" fmla="*/ 818146 h 1071563"/>
                  <a:gd name="connsiteX104" fmla="*/ 888430 w 1409229"/>
                  <a:gd name="connsiteY104" fmla="*/ 821715 h 1071563"/>
                  <a:gd name="connsiteX105" fmla="*/ 889144 w 1409229"/>
                  <a:gd name="connsiteY105" fmla="*/ 823143 h 1071563"/>
                  <a:gd name="connsiteX106" fmla="*/ 889144 w 1409229"/>
                  <a:gd name="connsiteY106" fmla="*/ 824570 h 1071563"/>
                  <a:gd name="connsiteX107" fmla="*/ 885575 w 1409229"/>
                  <a:gd name="connsiteY107" fmla="*/ 836706 h 1071563"/>
                  <a:gd name="connsiteX108" fmla="*/ 884861 w 1409229"/>
                  <a:gd name="connsiteY108" fmla="*/ 838133 h 1071563"/>
                  <a:gd name="connsiteX109" fmla="*/ 883434 w 1409229"/>
                  <a:gd name="connsiteY109" fmla="*/ 839561 h 1071563"/>
                  <a:gd name="connsiteX110" fmla="*/ 874155 w 1409229"/>
                  <a:gd name="connsiteY110" fmla="*/ 842417 h 1071563"/>
                  <a:gd name="connsiteX111" fmla="*/ 869159 w 1409229"/>
                  <a:gd name="connsiteY111" fmla="*/ 841703 h 1071563"/>
                  <a:gd name="connsiteX112" fmla="*/ 867731 w 1409229"/>
                  <a:gd name="connsiteY112" fmla="*/ 840989 h 1071563"/>
                  <a:gd name="connsiteX113" fmla="*/ 828475 w 1409229"/>
                  <a:gd name="connsiteY113" fmla="*/ 824570 h 1071563"/>
                  <a:gd name="connsiteX114" fmla="*/ 825620 w 1409229"/>
                  <a:gd name="connsiteY114" fmla="*/ 823143 h 1071563"/>
                  <a:gd name="connsiteX115" fmla="*/ 822051 w 1409229"/>
                  <a:gd name="connsiteY115" fmla="*/ 821715 h 1071563"/>
                  <a:gd name="connsiteX116" fmla="*/ 788505 w 1409229"/>
                  <a:gd name="connsiteY116" fmla="*/ 807438 h 1071563"/>
                  <a:gd name="connsiteX117" fmla="*/ 767806 w 1409229"/>
                  <a:gd name="connsiteY117" fmla="*/ 798872 h 1071563"/>
                  <a:gd name="connsiteX118" fmla="*/ 754245 w 1409229"/>
                  <a:gd name="connsiteY118" fmla="*/ 793161 h 1071563"/>
                  <a:gd name="connsiteX119" fmla="*/ 751390 w 1409229"/>
                  <a:gd name="connsiteY119" fmla="*/ 791733 h 1071563"/>
                  <a:gd name="connsiteX120" fmla="*/ 749963 w 1409229"/>
                  <a:gd name="connsiteY120" fmla="*/ 791019 h 1071563"/>
                  <a:gd name="connsiteX121" fmla="*/ 731405 w 1409229"/>
                  <a:gd name="connsiteY121" fmla="*/ 787450 h 1071563"/>
                  <a:gd name="connsiteX122" fmla="*/ 717844 w 1409229"/>
                  <a:gd name="connsiteY122" fmla="*/ 789591 h 1071563"/>
                  <a:gd name="connsiteX123" fmla="*/ 712134 w 1409229"/>
                  <a:gd name="connsiteY123" fmla="*/ 791733 h 1071563"/>
                  <a:gd name="connsiteX124" fmla="*/ 709279 w 1409229"/>
                  <a:gd name="connsiteY124" fmla="*/ 793161 h 1071563"/>
                  <a:gd name="connsiteX125" fmla="*/ 692863 w 1409229"/>
                  <a:gd name="connsiteY125" fmla="*/ 807438 h 1071563"/>
                  <a:gd name="connsiteX126" fmla="*/ 690008 w 1409229"/>
                  <a:gd name="connsiteY126" fmla="*/ 813149 h 1071563"/>
                  <a:gd name="connsiteX127" fmla="*/ 686439 w 1409229"/>
                  <a:gd name="connsiteY127" fmla="*/ 821715 h 1071563"/>
                  <a:gd name="connsiteX128" fmla="*/ 685725 w 1409229"/>
                  <a:gd name="connsiteY128" fmla="*/ 823143 h 1071563"/>
                  <a:gd name="connsiteX129" fmla="*/ 685011 w 1409229"/>
                  <a:gd name="connsiteY129" fmla="*/ 824570 h 1071563"/>
                  <a:gd name="connsiteX130" fmla="*/ 690008 w 1409229"/>
                  <a:gd name="connsiteY130" fmla="*/ 855980 h 1071563"/>
                  <a:gd name="connsiteX131" fmla="*/ 708565 w 1409229"/>
                  <a:gd name="connsiteY131" fmla="*/ 875254 h 1071563"/>
                  <a:gd name="connsiteX132" fmla="*/ 998347 w 1409229"/>
                  <a:gd name="connsiteY132" fmla="*/ 1040868 h 1071563"/>
                  <a:gd name="connsiteX133" fmla="*/ 996920 w 1409229"/>
                  <a:gd name="connsiteY133" fmla="*/ 1041581 h 1071563"/>
                  <a:gd name="connsiteX134" fmla="*/ 996206 w 1409229"/>
                  <a:gd name="connsiteY134" fmla="*/ 1043009 h 1071563"/>
                  <a:gd name="connsiteX135" fmla="*/ 988355 w 1409229"/>
                  <a:gd name="connsiteY135" fmla="*/ 1067280 h 1071563"/>
                  <a:gd name="connsiteX136" fmla="*/ 988355 w 1409229"/>
                  <a:gd name="connsiteY136" fmla="*/ 1071563 h 1071563"/>
                  <a:gd name="connsiteX137" fmla="*/ 692863 w 1409229"/>
                  <a:gd name="connsiteY137" fmla="*/ 902380 h 1071563"/>
                  <a:gd name="connsiteX138" fmla="*/ 656461 w 1409229"/>
                  <a:gd name="connsiteY138" fmla="*/ 855980 h 1071563"/>
                  <a:gd name="connsiteX139" fmla="*/ 653606 w 1409229"/>
                  <a:gd name="connsiteY139" fmla="*/ 824570 h 1071563"/>
                  <a:gd name="connsiteX140" fmla="*/ 654320 w 1409229"/>
                  <a:gd name="connsiteY140" fmla="*/ 823143 h 1071563"/>
                  <a:gd name="connsiteX141" fmla="*/ 654320 w 1409229"/>
                  <a:gd name="connsiteY141" fmla="*/ 821715 h 1071563"/>
                  <a:gd name="connsiteX142" fmla="*/ 657889 w 1409229"/>
                  <a:gd name="connsiteY142" fmla="*/ 807438 h 1071563"/>
                  <a:gd name="connsiteX143" fmla="*/ 661458 w 1409229"/>
                  <a:gd name="connsiteY143" fmla="*/ 798872 h 1071563"/>
                  <a:gd name="connsiteX144" fmla="*/ 665026 w 1409229"/>
                  <a:gd name="connsiteY144" fmla="*/ 793161 h 1071563"/>
                  <a:gd name="connsiteX145" fmla="*/ 665740 w 1409229"/>
                  <a:gd name="connsiteY145" fmla="*/ 791733 h 1071563"/>
                  <a:gd name="connsiteX146" fmla="*/ 673591 w 1409229"/>
                  <a:gd name="connsiteY146" fmla="*/ 781025 h 1071563"/>
                  <a:gd name="connsiteX147" fmla="*/ 732119 w 1409229"/>
                  <a:gd name="connsiteY147" fmla="*/ 756040 h 1071563"/>
                  <a:gd name="connsiteX148" fmla="*/ 762096 w 1409229"/>
                  <a:gd name="connsiteY148" fmla="*/ 762465 h 1071563"/>
                  <a:gd name="connsiteX149" fmla="*/ 832044 w 1409229"/>
                  <a:gd name="connsiteY149" fmla="*/ 791733 h 1071563"/>
                  <a:gd name="connsiteX150" fmla="*/ 834185 w 1409229"/>
                  <a:gd name="connsiteY150" fmla="*/ 793161 h 1071563"/>
                  <a:gd name="connsiteX151" fmla="*/ 833471 w 1409229"/>
                  <a:gd name="connsiteY151" fmla="*/ 791733 h 1071563"/>
                  <a:gd name="connsiteX152" fmla="*/ 810631 w 1409229"/>
                  <a:gd name="connsiteY152" fmla="*/ 755327 h 1071563"/>
                  <a:gd name="connsiteX153" fmla="*/ 695718 w 1409229"/>
                  <a:gd name="connsiteY153" fmla="*/ 569725 h 1071563"/>
                  <a:gd name="connsiteX154" fmla="*/ 681443 w 1409229"/>
                  <a:gd name="connsiteY154" fmla="*/ 547596 h 1071563"/>
                  <a:gd name="connsiteX155" fmla="*/ 676446 w 1409229"/>
                  <a:gd name="connsiteY155" fmla="*/ 539029 h 1071563"/>
                  <a:gd name="connsiteX156" fmla="*/ 612209 w 1409229"/>
                  <a:gd name="connsiteY156" fmla="*/ 434093 h 1071563"/>
                  <a:gd name="connsiteX157" fmla="*/ 600075 w 1409229"/>
                  <a:gd name="connsiteY157" fmla="*/ 393403 h 1071563"/>
                  <a:gd name="connsiteX158" fmla="*/ 602216 w 1409229"/>
                  <a:gd name="connsiteY158" fmla="*/ 374129 h 1071563"/>
                  <a:gd name="connsiteX159" fmla="*/ 605785 w 1409229"/>
                  <a:gd name="connsiteY159" fmla="*/ 361280 h 1071563"/>
                  <a:gd name="connsiteX160" fmla="*/ 637190 w 1409229"/>
                  <a:gd name="connsiteY160" fmla="*/ 324874 h 1071563"/>
                  <a:gd name="connsiteX161" fmla="*/ 679301 w 1409229"/>
                  <a:gd name="connsiteY161" fmla="*/ 312738 h 1071563"/>
                  <a:gd name="connsiteX162" fmla="*/ 15726 w 1409229"/>
                  <a:gd name="connsiteY162" fmla="*/ 0 h 1071563"/>
                  <a:gd name="connsiteX163" fmla="*/ 1184425 w 1409229"/>
                  <a:gd name="connsiteY163" fmla="*/ 0 h 1071563"/>
                  <a:gd name="connsiteX164" fmla="*/ 1200150 w 1409229"/>
                  <a:gd name="connsiteY164" fmla="*/ 15703 h 1071563"/>
                  <a:gd name="connsiteX165" fmla="*/ 1200150 w 1409229"/>
                  <a:gd name="connsiteY165" fmla="*/ 348325 h 1071563"/>
                  <a:gd name="connsiteX166" fmla="*/ 1197291 w 1409229"/>
                  <a:gd name="connsiteY166" fmla="*/ 347611 h 1071563"/>
                  <a:gd name="connsiteX167" fmla="*/ 1168699 w 1409229"/>
                  <a:gd name="connsiteY167" fmla="*/ 354749 h 1071563"/>
                  <a:gd name="connsiteX168" fmla="*/ 1168699 w 1409229"/>
                  <a:gd name="connsiteY168" fmla="*/ 31406 h 1071563"/>
                  <a:gd name="connsiteX169" fmla="*/ 31451 w 1409229"/>
                  <a:gd name="connsiteY169" fmla="*/ 31406 h 1071563"/>
                  <a:gd name="connsiteX170" fmla="*/ 31451 w 1409229"/>
                  <a:gd name="connsiteY170" fmla="*/ 825844 h 1071563"/>
                  <a:gd name="connsiteX171" fmla="*/ 621162 w 1409229"/>
                  <a:gd name="connsiteY171" fmla="*/ 825844 h 1071563"/>
                  <a:gd name="connsiteX172" fmla="*/ 622591 w 1409229"/>
                  <a:gd name="connsiteY172" fmla="*/ 857250 h 1071563"/>
                  <a:gd name="connsiteX173" fmla="*/ 15726 w 1409229"/>
                  <a:gd name="connsiteY173" fmla="*/ 857250 h 1071563"/>
                  <a:gd name="connsiteX174" fmla="*/ 0 w 1409229"/>
                  <a:gd name="connsiteY174" fmla="*/ 841547 h 1071563"/>
                  <a:gd name="connsiteX175" fmla="*/ 0 w 1409229"/>
                  <a:gd name="connsiteY175" fmla="*/ 15703 h 1071563"/>
                  <a:gd name="connsiteX176" fmla="*/ 15726 w 1409229"/>
                  <a:gd name="connsiteY176" fmla="*/ 0 h 107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1409229" h="1071563">
                    <a:moveTo>
                      <a:pt x="679301" y="312738"/>
                    </a:moveTo>
                    <a:cubicBezTo>
                      <a:pt x="685011" y="312738"/>
                      <a:pt x="691435" y="313452"/>
                      <a:pt x="697145" y="314880"/>
                    </a:cubicBezTo>
                    <a:cubicBezTo>
                      <a:pt x="707138" y="317735"/>
                      <a:pt x="717130" y="322018"/>
                      <a:pt x="725695" y="327729"/>
                    </a:cubicBezTo>
                    <a:cubicBezTo>
                      <a:pt x="733546" y="334154"/>
                      <a:pt x="741398" y="341292"/>
                      <a:pt x="747108" y="350572"/>
                    </a:cubicBezTo>
                    <a:cubicBezTo>
                      <a:pt x="747108" y="350572"/>
                      <a:pt x="747108" y="350572"/>
                      <a:pt x="810631" y="453367"/>
                    </a:cubicBezTo>
                    <a:cubicBezTo>
                      <a:pt x="810631" y="453367"/>
                      <a:pt x="810631" y="453367"/>
                      <a:pt x="816341" y="461933"/>
                    </a:cubicBezTo>
                    <a:cubicBezTo>
                      <a:pt x="816341" y="461933"/>
                      <a:pt x="816341" y="461933"/>
                      <a:pt x="829903" y="484063"/>
                    </a:cubicBezTo>
                    <a:cubicBezTo>
                      <a:pt x="829903" y="484063"/>
                      <a:pt x="829903" y="484777"/>
                      <a:pt x="838468" y="498340"/>
                    </a:cubicBezTo>
                    <a:cubicBezTo>
                      <a:pt x="839895" y="500481"/>
                      <a:pt x="841323" y="503337"/>
                      <a:pt x="843464" y="506906"/>
                    </a:cubicBezTo>
                    <a:cubicBezTo>
                      <a:pt x="843464" y="506906"/>
                      <a:pt x="843464" y="506906"/>
                      <a:pt x="911270" y="464075"/>
                    </a:cubicBezTo>
                    <a:cubicBezTo>
                      <a:pt x="916266" y="461219"/>
                      <a:pt x="920549" y="458364"/>
                      <a:pt x="926259" y="454795"/>
                    </a:cubicBezTo>
                    <a:cubicBezTo>
                      <a:pt x="931255" y="451225"/>
                      <a:pt x="936965" y="449798"/>
                      <a:pt x="941961" y="449798"/>
                    </a:cubicBezTo>
                    <a:cubicBezTo>
                      <a:pt x="952667" y="449798"/>
                      <a:pt x="961946" y="454795"/>
                      <a:pt x="967656" y="464075"/>
                    </a:cubicBezTo>
                    <a:cubicBezTo>
                      <a:pt x="967656" y="464075"/>
                      <a:pt x="967656" y="464075"/>
                      <a:pt x="971939" y="470499"/>
                    </a:cubicBezTo>
                    <a:cubicBezTo>
                      <a:pt x="971939" y="470499"/>
                      <a:pt x="971939" y="470499"/>
                      <a:pt x="1054734" y="419102"/>
                    </a:cubicBezTo>
                    <a:cubicBezTo>
                      <a:pt x="1059730" y="416247"/>
                      <a:pt x="1064726" y="414819"/>
                      <a:pt x="1070436" y="414819"/>
                    </a:cubicBezTo>
                    <a:cubicBezTo>
                      <a:pt x="1080429" y="414819"/>
                      <a:pt x="1090421" y="419816"/>
                      <a:pt x="1096131" y="429096"/>
                    </a:cubicBezTo>
                    <a:cubicBezTo>
                      <a:pt x="1096131" y="429096"/>
                      <a:pt x="1096131" y="429096"/>
                      <a:pt x="1098986" y="433379"/>
                    </a:cubicBezTo>
                    <a:cubicBezTo>
                      <a:pt x="1098986" y="433379"/>
                      <a:pt x="1098986" y="433379"/>
                      <a:pt x="1137528" y="409822"/>
                    </a:cubicBezTo>
                    <a:cubicBezTo>
                      <a:pt x="1145380" y="404825"/>
                      <a:pt x="1156086" y="398400"/>
                      <a:pt x="1168933" y="390548"/>
                    </a:cubicBezTo>
                    <a:cubicBezTo>
                      <a:pt x="1172502" y="387693"/>
                      <a:pt x="1176785" y="384837"/>
                      <a:pt x="1181781" y="381982"/>
                    </a:cubicBezTo>
                    <a:cubicBezTo>
                      <a:pt x="1186777" y="379126"/>
                      <a:pt x="1191773" y="377699"/>
                      <a:pt x="1197483" y="377699"/>
                    </a:cubicBezTo>
                    <a:cubicBezTo>
                      <a:pt x="1198197" y="377699"/>
                      <a:pt x="1198911" y="378413"/>
                      <a:pt x="1200338" y="378413"/>
                    </a:cubicBezTo>
                    <a:cubicBezTo>
                      <a:pt x="1208903" y="379126"/>
                      <a:pt x="1217468" y="384123"/>
                      <a:pt x="1223178" y="391976"/>
                    </a:cubicBezTo>
                    <a:cubicBezTo>
                      <a:pt x="1223178" y="391976"/>
                      <a:pt x="1223178" y="391976"/>
                      <a:pt x="1229602" y="401970"/>
                    </a:cubicBezTo>
                    <a:cubicBezTo>
                      <a:pt x="1229602" y="401970"/>
                      <a:pt x="1229602" y="401970"/>
                      <a:pt x="1245305" y="426954"/>
                    </a:cubicBezTo>
                    <a:cubicBezTo>
                      <a:pt x="1245305" y="426954"/>
                      <a:pt x="1245305" y="426954"/>
                      <a:pt x="1259580" y="450512"/>
                    </a:cubicBezTo>
                    <a:cubicBezTo>
                      <a:pt x="1259580" y="450512"/>
                      <a:pt x="1259580" y="450512"/>
                      <a:pt x="1261007" y="452653"/>
                    </a:cubicBezTo>
                    <a:cubicBezTo>
                      <a:pt x="1261007" y="452653"/>
                      <a:pt x="1261007" y="452653"/>
                      <a:pt x="1293840" y="506192"/>
                    </a:cubicBezTo>
                    <a:cubicBezTo>
                      <a:pt x="1293840" y="506192"/>
                      <a:pt x="1293840" y="506192"/>
                      <a:pt x="1367356" y="624692"/>
                    </a:cubicBezTo>
                    <a:cubicBezTo>
                      <a:pt x="1401616" y="678944"/>
                      <a:pt x="1414463" y="739622"/>
                      <a:pt x="1407326" y="809579"/>
                    </a:cubicBezTo>
                    <a:cubicBezTo>
                      <a:pt x="1403757" y="807438"/>
                      <a:pt x="1400188" y="806010"/>
                      <a:pt x="1396619" y="805296"/>
                    </a:cubicBezTo>
                    <a:cubicBezTo>
                      <a:pt x="1393051" y="804582"/>
                      <a:pt x="1389482" y="803869"/>
                      <a:pt x="1385913" y="803869"/>
                    </a:cubicBezTo>
                    <a:cubicBezTo>
                      <a:pt x="1383772" y="803869"/>
                      <a:pt x="1380917" y="803869"/>
                      <a:pt x="1378776" y="804582"/>
                    </a:cubicBezTo>
                    <a:cubicBezTo>
                      <a:pt x="1378776" y="804582"/>
                      <a:pt x="1378062" y="804582"/>
                      <a:pt x="1377348" y="804582"/>
                    </a:cubicBezTo>
                    <a:cubicBezTo>
                      <a:pt x="1377348" y="805296"/>
                      <a:pt x="1376635" y="805296"/>
                      <a:pt x="1375921" y="805296"/>
                    </a:cubicBezTo>
                    <a:cubicBezTo>
                      <a:pt x="1385199" y="712495"/>
                      <a:pt x="1352367" y="659670"/>
                      <a:pt x="1340947" y="641110"/>
                    </a:cubicBezTo>
                    <a:cubicBezTo>
                      <a:pt x="1340947" y="641110"/>
                      <a:pt x="1340947" y="641110"/>
                      <a:pt x="1293840" y="565442"/>
                    </a:cubicBezTo>
                    <a:cubicBezTo>
                      <a:pt x="1293840" y="565442"/>
                      <a:pt x="1293840" y="565442"/>
                      <a:pt x="1261007" y="512617"/>
                    </a:cubicBezTo>
                    <a:cubicBezTo>
                      <a:pt x="1261007" y="512617"/>
                      <a:pt x="1261007" y="512617"/>
                      <a:pt x="1259580" y="510475"/>
                    </a:cubicBezTo>
                    <a:cubicBezTo>
                      <a:pt x="1259580" y="510475"/>
                      <a:pt x="1259580" y="510475"/>
                      <a:pt x="1245305" y="486918"/>
                    </a:cubicBezTo>
                    <a:cubicBezTo>
                      <a:pt x="1245305" y="486918"/>
                      <a:pt x="1245305" y="486918"/>
                      <a:pt x="1229602" y="461219"/>
                    </a:cubicBezTo>
                    <a:cubicBezTo>
                      <a:pt x="1229602" y="461219"/>
                      <a:pt x="1229602" y="461219"/>
                      <a:pt x="1200338" y="414819"/>
                    </a:cubicBezTo>
                    <a:cubicBezTo>
                      <a:pt x="1198911" y="413391"/>
                      <a:pt x="1197483" y="411250"/>
                      <a:pt x="1196770" y="409108"/>
                    </a:cubicBezTo>
                    <a:cubicBezTo>
                      <a:pt x="1196770" y="409108"/>
                      <a:pt x="1196770" y="409108"/>
                      <a:pt x="1168933" y="426954"/>
                    </a:cubicBezTo>
                    <a:cubicBezTo>
                      <a:pt x="1160368" y="431951"/>
                      <a:pt x="1150376" y="438376"/>
                      <a:pt x="1137528" y="446942"/>
                    </a:cubicBezTo>
                    <a:cubicBezTo>
                      <a:pt x="1130391" y="451225"/>
                      <a:pt x="1123254" y="455509"/>
                      <a:pt x="1115402" y="460506"/>
                    </a:cubicBezTo>
                    <a:cubicBezTo>
                      <a:pt x="1115402" y="460506"/>
                      <a:pt x="1115402" y="460506"/>
                      <a:pt x="1123254" y="472641"/>
                    </a:cubicBezTo>
                    <a:cubicBezTo>
                      <a:pt x="1123254" y="472641"/>
                      <a:pt x="1123254" y="473355"/>
                      <a:pt x="1137528" y="495484"/>
                    </a:cubicBezTo>
                    <a:cubicBezTo>
                      <a:pt x="1142525" y="504051"/>
                      <a:pt x="1149662" y="515472"/>
                      <a:pt x="1159655" y="531891"/>
                    </a:cubicBezTo>
                    <a:cubicBezTo>
                      <a:pt x="1164651" y="539743"/>
                      <a:pt x="1161796" y="549023"/>
                      <a:pt x="1154658" y="554020"/>
                    </a:cubicBezTo>
                    <a:cubicBezTo>
                      <a:pt x="1154658" y="554020"/>
                      <a:pt x="1153945" y="554020"/>
                      <a:pt x="1153231" y="554734"/>
                    </a:cubicBezTo>
                    <a:cubicBezTo>
                      <a:pt x="1153231" y="554734"/>
                      <a:pt x="1153231" y="554734"/>
                      <a:pt x="1152517" y="554734"/>
                    </a:cubicBezTo>
                    <a:cubicBezTo>
                      <a:pt x="1151803" y="555448"/>
                      <a:pt x="1151803" y="555448"/>
                      <a:pt x="1151090" y="555448"/>
                    </a:cubicBezTo>
                    <a:cubicBezTo>
                      <a:pt x="1150376" y="555448"/>
                      <a:pt x="1150376" y="555448"/>
                      <a:pt x="1150376" y="555448"/>
                    </a:cubicBezTo>
                    <a:cubicBezTo>
                      <a:pt x="1148948" y="556162"/>
                      <a:pt x="1148235" y="556162"/>
                      <a:pt x="1147521" y="556162"/>
                    </a:cubicBezTo>
                    <a:cubicBezTo>
                      <a:pt x="1147521" y="556162"/>
                      <a:pt x="1147521" y="556162"/>
                      <a:pt x="1146807" y="556162"/>
                    </a:cubicBezTo>
                    <a:cubicBezTo>
                      <a:pt x="1146093" y="556162"/>
                      <a:pt x="1146093" y="556162"/>
                      <a:pt x="1146093" y="556162"/>
                    </a:cubicBezTo>
                    <a:cubicBezTo>
                      <a:pt x="1146093" y="556162"/>
                      <a:pt x="1146093" y="556162"/>
                      <a:pt x="1145380" y="556162"/>
                    </a:cubicBezTo>
                    <a:cubicBezTo>
                      <a:pt x="1144666" y="556162"/>
                      <a:pt x="1143952" y="556162"/>
                      <a:pt x="1143952" y="556162"/>
                    </a:cubicBezTo>
                    <a:cubicBezTo>
                      <a:pt x="1143238" y="555448"/>
                      <a:pt x="1142525" y="555448"/>
                      <a:pt x="1142525" y="555448"/>
                    </a:cubicBezTo>
                    <a:cubicBezTo>
                      <a:pt x="1141811" y="555448"/>
                      <a:pt x="1141097" y="555448"/>
                      <a:pt x="1140383" y="554734"/>
                    </a:cubicBezTo>
                    <a:cubicBezTo>
                      <a:pt x="1140383" y="554734"/>
                      <a:pt x="1140383" y="554734"/>
                      <a:pt x="1139670" y="554734"/>
                    </a:cubicBezTo>
                    <a:cubicBezTo>
                      <a:pt x="1138956" y="554020"/>
                      <a:pt x="1138956" y="554020"/>
                      <a:pt x="1138242" y="554020"/>
                    </a:cubicBezTo>
                    <a:cubicBezTo>
                      <a:pt x="1137528" y="553306"/>
                      <a:pt x="1137528" y="553306"/>
                      <a:pt x="1137528" y="553306"/>
                    </a:cubicBezTo>
                    <a:cubicBezTo>
                      <a:pt x="1136815" y="552593"/>
                      <a:pt x="1136815" y="552593"/>
                      <a:pt x="1136815" y="552593"/>
                    </a:cubicBezTo>
                    <a:cubicBezTo>
                      <a:pt x="1136101" y="552593"/>
                      <a:pt x="1136101" y="551879"/>
                      <a:pt x="1135387" y="551879"/>
                    </a:cubicBezTo>
                    <a:cubicBezTo>
                      <a:pt x="1135387" y="551165"/>
                      <a:pt x="1134673" y="551165"/>
                      <a:pt x="1134673" y="550451"/>
                    </a:cubicBezTo>
                    <a:cubicBezTo>
                      <a:pt x="1133960" y="550451"/>
                      <a:pt x="1133960" y="549737"/>
                      <a:pt x="1133960" y="549737"/>
                    </a:cubicBezTo>
                    <a:cubicBezTo>
                      <a:pt x="1133246" y="549023"/>
                      <a:pt x="1133246" y="549023"/>
                      <a:pt x="1133246" y="549023"/>
                    </a:cubicBezTo>
                    <a:cubicBezTo>
                      <a:pt x="1133246" y="549023"/>
                      <a:pt x="1133246" y="549023"/>
                      <a:pt x="1080429" y="463361"/>
                    </a:cubicBezTo>
                    <a:cubicBezTo>
                      <a:pt x="1080429" y="463361"/>
                      <a:pt x="1080429" y="463361"/>
                      <a:pt x="1069722" y="446229"/>
                    </a:cubicBezTo>
                    <a:cubicBezTo>
                      <a:pt x="1069722" y="446229"/>
                      <a:pt x="1069722" y="446229"/>
                      <a:pt x="988355" y="497626"/>
                    </a:cubicBezTo>
                    <a:cubicBezTo>
                      <a:pt x="988355" y="497626"/>
                      <a:pt x="988355" y="497626"/>
                      <a:pt x="1042600" y="584716"/>
                    </a:cubicBezTo>
                    <a:cubicBezTo>
                      <a:pt x="1046882" y="591854"/>
                      <a:pt x="1044741" y="601848"/>
                      <a:pt x="1037604" y="606131"/>
                    </a:cubicBezTo>
                    <a:cubicBezTo>
                      <a:pt x="1034749" y="608273"/>
                      <a:pt x="1031894" y="608987"/>
                      <a:pt x="1029039" y="608987"/>
                    </a:cubicBezTo>
                    <a:cubicBezTo>
                      <a:pt x="1024042" y="608987"/>
                      <a:pt x="1018332" y="606131"/>
                      <a:pt x="1015477" y="601134"/>
                    </a:cubicBezTo>
                    <a:cubicBezTo>
                      <a:pt x="1015477" y="601134"/>
                      <a:pt x="1015477" y="601134"/>
                      <a:pt x="981931" y="547596"/>
                    </a:cubicBezTo>
                    <a:cubicBezTo>
                      <a:pt x="981931" y="547596"/>
                      <a:pt x="981931" y="547596"/>
                      <a:pt x="941961" y="481921"/>
                    </a:cubicBezTo>
                    <a:cubicBezTo>
                      <a:pt x="941961" y="481921"/>
                      <a:pt x="941961" y="481921"/>
                      <a:pt x="860594" y="533318"/>
                    </a:cubicBezTo>
                    <a:cubicBezTo>
                      <a:pt x="860594" y="533318"/>
                      <a:pt x="860594" y="533318"/>
                      <a:pt x="924117" y="636113"/>
                    </a:cubicBezTo>
                    <a:cubicBezTo>
                      <a:pt x="924117" y="636113"/>
                      <a:pt x="924117" y="636113"/>
                      <a:pt x="927686" y="642538"/>
                    </a:cubicBezTo>
                    <a:cubicBezTo>
                      <a:pt x="932682" y="649676"/>
                      <a:pt x="930541" y="659670"/>
                      <a:pt x="922690" y="663953"/>
                    </a:cubicBezTo>
                    <a:cubicBezTo>
                      <a:pt x="920549" y="665381"/>
                      <a:pt x="917694" y="666095"/>
                      <a:pt x="914839" y="666095"/>
                    </a:cubicBezTo>
                    <a:cubicBezTo>
                      <a:pt x="909129" y="666095"/>
                      <a:pt x="904132" y="663953"/>
                      <a:pt x="901277" y="658957"/>
                    </a:cubicBezTo>
                    <a:cubicBezTo>
                      <a:pt x="901277" y="658957"/>
                      <a:pt x="901277" y="658957"/>
                      <a:pt x="825620" y="536888"/>
                    </a:cubicBezTo>
                    <a:cubicBezTo>
                      <a:pt x="825620" y="536888"/>
                      <a:pt x="825620" y="536888"/>
                      <a:pt x="812773" y="516186"/>
                    </a:cubicBezTo>
                    <a:cubicBezTo>
                      <a:pt x="812773" y="516186"/>
                      <a:pt x="812773" y="516186"/>
                      <a:pt x="795643" y="488346"/>
                    </a:cubicBezTo>
                    <a:cubicBezTo>
                      <a:pt x="795643" y="488346"/>
                      <a:pt x="795643" y="488346"/>
                      <a:pt x="793501" y="485490"/>
                    </a:cubicBezTo>
                    <a:cubicBezTo>
                      <a:pt x="793501" y="485490"/>
                      <a:pt x="793501" y="485490"/>
                      <a:pt x="719985" y="366991"/>
                    </a:cubicBezTo>
                    <a:cubicBezTo>
                      <a:pt x="713561" y="356283"/>
                      <a:pt x="702855" y="348431"/>
                      <a:pt x="690008" y="345575"/>
                    </a:cubicBezTo>
                    <a:cubicBezTo>
                      <a:pt x="687153" y="344861"/>
                      <a:pt x="685011" y="344861"/>
                      <a:pt x="682156" y="344148"/>
                    </a:cubicBezTo>
                    <a:cubicBezTo>
                      <a:pt x="681443" y="344148"/>
                      <a:pt x="680729" y="344148"/>
                      <a:pt x="680729" y="344148"/>
                    </a:cubicBezTo>
                    <a:cubicBezTo>
                      <a:pt x="680015" y="344148"/>
                      <a:pt x="680015" y="344148"/>
                      <a:pt x="679301" y="344148"/>
                    </a:cubicBezTo>
                    <a:cubicBezTo>
                      <a:pt x="670736" y="344148"/>
                      <a:pt x="661458" y="347003"/>
                      <a:pt x="654320" y="351286"/>
                    </a:cubicBezTo>
                    <a:cubicBezTo>
                      <a:pt x="642900" y="358425"/>
                      <a:pt x="635763" y="369132"/>
                      <a:pt x="632908" y="381268"/>
                    </a:cubicBezTo>
                    <a:cubicBezTo>
                      <a:pt x="629339" y="394117"/>
                      <a:pt x="631480" y="406967"/>
                      <a:pt x="638618" y="417674"/>
                    </a:cubicBezTo>
                    <a:cubicBezTo>
                      <a:pt x="638618" y="417674"/>
                      <a:pt x="638618" y="417674"/>
                      <a:pt x="712848" y="537602"/>
                    </a:cubicBezTo>
                    <a:cubicBezTo>
                      <a:pt x="712848" y="537602"/>
                      <a:pt x="712848" y="537602"/>
                      <a:pt x="714275" y="540457"/>
                    </a:cubicBezTo>
                    <a:cubicBezTo>
                      <a:pt x="714275" y="540457"/>
                      <a:pt x="714275" y="540457"/>
                      <a:pt x="731405" y="567583"/>
                    </a:cubicBezTo>
                    <a:cubicBezTo>
                      <a:pt x="731405" y="567583"/>
                      <a:pt x="731405" y="567583"/>
                      <a:pt x="870586" y="791733"/>
                    </a:cubicBezTo>
                    <a:cubicBezTo>
                      <a:pt x="870586" y="791733"/>
                      <a:pt x="870586" y="791733"/>
                      <a:pt x="871300" y="793161"/>
                    </a:cubicBezTo>
                    <a:cubicBezTo>
                      <a:pt x="872014" y="794588"/>
                      <a:pt x="874869" y="798158"/>
                      <a:pt x="880579" y="807438"/>
                    </a:cubicBezTo>
                    <a:cubicBezTo>
                      <a:pt x="880579" y="807438"/>
                      <a:pt x="880579" y="807438"/>
                      <a:pt x="887002" y="818146"/>
                    </a:cubicBezTo>
                    <a:cubicBezTo>
                      <a:pt x="887716" y="819573"/>
                      <a:pt x="888430" y="820287"/>
                      <a:pt x="888430" y="821715"/>
                    </a:cubicBezTo>
                    <a:cubicBezTo>
                      <a:pt x="889144" y="822429"/>
                      <a:pt x="889144" y="822429"/>
                      <a:pt x="889144" y="823143"/>
                    </a:cubicBezTo>
                    <a:cubicBezTo>
                      <a:pt x="889144" y="823143"/>
                      <a:pt x="889144" y="823856"/>
                      <a:pt x="889144" y="824570"/>
                    </a:cubicBezTo>
                    <a:cubicBezTo>
                      <a:pt x="889857" y="828853"/>
                      <a:pt x="888430" y="833136"/>
                      <a:pt x="885575" y="836706"/>
                    </a:cubicBezTo>
                    <a:cubicBezTo>
                      <a:pt x="885575" y="837420"/>
                      <a:pt x="884861" y="837420"/>
                      <a:pt x="884861" y="838133"/>
                    </a:cubicBezTo>
                    <a:cubicBezTo>
                      <a:pt x="884147" y="838847"/>
                      <a:pt x="883434" y="838847"/>
                      <a:pt x="883434" y="839561"/>
                    </a:cubicBezTo>
                    <a:cubicBezTo>
                      <a:pt x="880579" y="840989"/>
                      <a:pt x="877010" y="842417"/>
                      <a:pt x="874155" y="842417"/>
                    </a:cubicBezTo>
                    <a:cubicBezTo>
                      <a:pt x="872014" y="842417"/>
                      <a:pt x="870586" y="842417"/>
                      <a:pt x="869159" y="841703"/>
                    </a:cubicBezTo>
                    <a:cubicBezTo>
                      <a:pt x="868445" y="841703"/>
                      <a:pt x="868445" y="840989"/>
                      <a:pt x="867731" y="840989"/>
                    </a:cubicBezTo>
                    <a:cubicBezTo>
                      <a:pt x="867731" y="840989"/>
                      <a:pt x="867731" y="840989"/>
                      <a:pt x="828475" y="824570"/>
                    </a:cubicBezTo>
                    <a:cubicBezTo>
                      <a:pt x="827761" y="823856"/>
                      <a:pt x="826334" y="823143"/>
                      <a:pt x="825620" y="823143"/>
                    </a:cubicBezTo>
                    <a:cubicBezTo>
                      <a:pt x="825620" y="823143"/>
                      <a:pt x="825620" y="823143"/>
                      <a:pt x="822051" y="821715"/>
                    </a:cubicBezTo>
                    <a:cubicBezTo>
                      <a:pt x="822051" y="821715"/>
                      <a:pt x="822051" y="821715"/>
                      <a:pt x="788505" y="807438"/>
                    </a:cubicBezTo>
                    <a:cubicBezTo>
                      <a:pt x="788505" y="807438"/>
                      <a:pt x="788505" y="807438"/>
                      <a:pt x="767806" y="798872"/>
                    </a:cubicBezTo>
                    <a:cubicBezTo>
                      <a:pt x="764238" y="797444"/>
                      <a:pt x="759955" y="795302"/>
                      <a:pt x="754245" y="793161"/>
                    </a:cubicBezTo>
                    <a:cubicBezTo>
                      <a:pt x="753531" y="792447"/>
                      <a:pt x="752104" y="791733"/>
                      <a:pt x="751390" y="791733"/>
                    </a:cubicBezTo>
                    <a:cubicBezTo>
                      <a:pt x="751390" y="791733"/>
                      <a:pt x="751390" y="791733"/>
                      <a:pt x="749963" y="791019"/>
                    </a:cubicBezTo>
                    <a:cubicBezTo>
                      <a:pt x="744253" y="788878"/>
                      <a:pt x="737829" y="787450"/>
                      <a:pt x="731405" y="787450"/>
                    </a:cubicBezTo>
                    <a:cubicBezTo>
                      <a:pt x="727123" y="787450"/>
                      <a:pt x="722126" y="788164"/>
                      <a:pt x="717844" y="789591"/>
                    </a:cubicBezTo>
                    <a:cubicBezTo>
                      <a:pt x="715703" y="789591"/>
                      <a:pt x="713561" y="790305"/>
                      <a:pt x="712134" y="791733"/>
                    </a:cubicBezTo>
                    <a:cubicBezTo>
                      <a:pt x="710706" y="791733"/>
                      <a:pt x="709993" y="792447"/>
                      <a:pt x="709279" y="793161"/>
                    </a:cubicBezTo>
                    <a:cubicBezTo>
                      <a:pt x="702855" y="796016"/>
                      <a:pt x="697145" y="801013"/>
                      <a:pt x="692863" y="807438"/>
                    </a:cubicBezTo>
                    <a:cubicBezTo>
                      <a:pt x="692149" y="809579"/>
                      <a:pt x="690721" y="811007"/>
                      <a:pt x="690008" y="813149"/>
                    </a:cubicBezTo>
                    <a:cubicBezTo>
                      <a:pt x="688580" y="816004"/>
                      <a:pt x="687153" y="818859"/>
                      <a:pt x="686439" y="821715"/>
                    </a:cubicBezTo>
                    <a:cubicBezTo>
                      <a:pt x="686439" y="822429"/>
                      <a:pt x="686439" y="822429"/>
                      <a:pt x="685725" y="823143"/>
                    </a:cubicBezTo>
                    <a:cubicBezTo>
                      <a:pt x="685725" y="823143"/>
                      <a:pt x="685725" y="823856"/>
                      <a:pt x="685011" y="824570"/>
                    </a:cubicBezTo>
                    <a:cubicBezTo>
                      <a:pt x="683584" y="835278"/>
                      <a:pt x="685011" y="845986"/>
                      <a:pt x="690008" y="855980"/>
                    </a:cubicBezTo>
                    <a:cubicBezTo>
                      <a:pt x="694290" y="863832"/>
                      <a:pt x="700000" y="870257"/>
                      <a:pt x="708565" y="875254"/>
                    </a:cubicBezTo>
                    <a:cubicBezTo>
                      <a:pt x="708565" y="875254"/>
                      <a:pt x="708565" y="875254"/>
                      <a:pt x="998347" y="1040868"/>
                    </a:cubicBezTo>
                    <a:cubicBezTo>
                      <a:pt x="997634" y="1040868"/>
                      <a:pt x="997634" y="1041581"/>
                      <a:pt x="996920" y="1041581"/>
                    </a:cubicBezTo>
                    <a:cubicBezTo>
                      <a:pt x="996920" y="1042295"/>
                      <a:pt x="996920" y="1042295"/>
                      <a:pt x="996206" y="1043009"/>
                    </a:cubicBezTo>
                    <a:cubicBezTo>
                      <a:pt x="991210" y="1050148"/>
                      <a:pt x="988355" y="1058714"/>
                      <a:pt x="988355" y="1067280"/>
                    </a:cubicBezTo>
                    <a:cubicBezTo>
                      <a:pt x="988355" y="1068708"/>
                      <a:pt x="988355" y="1070135"/>
                      <a:pt x="988355" y="1071563"/>
                    </a:cubicBezTo>
                    <a:cubicBezTo>
                      <a:pt x="988355" y="1071563"/>
                      <a:pt x="988355" y="1071563"/>
                      <a:pt x="692863" y="902380"/>
                    </a:cubicBezTo>
                    <a:cubicBezTo>
                      <a:pt x="674305" y="891672"/>
                      <a:pt x="661458" y="875254"/>
                      <a:pt x="656461" y="855980"/>
                    </a:cubicBezTo>
                    <a:cubicBezTo>
                      <a:pt x="653606" y="845272"/>
                      <a:pt x="652179" y="835278"/>
                      <a:pt x="653606" y="824570"/>
                    </a:cubicBezTo>
                    <a:cubicBezTo>
                      <a:pt x="654320" y="823856"/>
                      <a:pt x="654320" y="823143"/>
                      <a:pt x="654320" y="823143"/>
                    </a:cubicBezTo>
                    <a:cubicBezTo>
                      <a:pt x="654320" y="822429"/>
                      <a:pt x="654320" y="822429"/>
                      <a:pt x="654320" y="821715"/>
                    </a:cubicBezTo>
                    <a:cubicBezTo>
                      <a:pt x="655034" y="816718"/>
                      <a:pt x="656461" y="812435"/>
                      <a:pt x="657889" y="807438"/>
                    </a:cubicBezTo>
                    <a:cubicBezTo>
                      <a:pt x="659316" y="804582"/>
                      <a:pt x="660030" y="801727"/>
                      <a:pt x="661458" y="798872"/>
                    </a:cubicBezTo>
                    <a:cubicBezTo>
                      <a:pt x="662171" y="796730"/>
                      <a:pt x="663599" y="794588"/>
                      <a:pt x="665026" y="793161"/>
                    </a:cubicBezTo>
                    <a:cubicBezTo>
                      <a:pt x="665026" y="792447"/>
                      <a:pt x="665026" y="791733"/>
                      <a:pt x="665740" y="791733"/>
                    </a:cubicBezTo>
                    <a:cubicBezTo>
                      <a:pt x="667881" y="787450"/>
                      <a:pt x="670736" y="784595"/>
                      <a:pt x="673591" y="781025"/>
                    </a:cubicBezTo>
                    <a:cubicBezTo>
                      <a:pt x="689294" y="764607"/>
                      <a:pt x="709993" y="756040"/>
                      <a:pt x="732119" y="756040"/>
                    </a:cubicBezTo>
                    <a:cubicBezTo>
                      <a:pt x="742111" y="756040"/>
                      <a:pt x="752104" y="758182"/>
                      <a:pt x="762096" y="762465"/>
                    </a:cubicBezTo>
                    <a:cubicBezTo>
                      <a:pt x="762096" y="762465"/>
                      <a:pt x="762096" y="762465"/>
                      <a:pt x="832044" y="791733"/>
                    </a:cubicBezTo>
                    <a:cubicBezTo>
                      <a:pt x="832044" y="791733"/>
                      <a:pt x="832758" y="792447"/>
                      <a:pt x="834185" y="793161"/>
                    </a:cubicBezTo>
                    <a:cubicBezTo>
                      <a:pt x="834185" y="793161"/>
                      <a:pt x="833471" y="792447"/>
                      <a:pt x="833471" y="791733"/>
                    </a:cubicBezTo>
                    <a:cubicBezTo>
                      <a:pt x="833471" y="791733"/>
                      <a:pt x="833471" y="791733"/>
                      <a:pt x="810631" y="755327"/>
                    </a:cubicBezTo>
                    <a:cubicBezTo>
                      <a:pt x="792074" y="725345"/>
                      <a:pt x="757814" y="670378"/>
                      <a:pt x="695718" y="569725"/>
                    </a:cubicBezTo>
                    <a:cubicBezTo>
                      <a:pt x="695718" y="569725"/>
                      <a:pt x="695718" y="569725"/>
                      <a:pt x="681443" y="547596"/>
                    </a:cubicBezTo>
                    <a:cubicBezTo>
                      <a:pt x="681443" y="547596"/>
                      <a:pt x="681443" y="547596"/>
                      <a:pt x="676446" y="539029"/>
                    </a:cubicBezTo>
                    <a:cubicBezTo>
                      <a:pt x="676446" y="539029"/>
                      <a:pt x="676446" y="539029"/>
                      <a:pt x="612209" y="434093"/>
                    </a:cubicBezTo>
                    <a:cubicBezTo>
                      <a:pt x="604358" y="421958"/>
                      <a:pt x="600075" y="407680"/>
                      <a:pt x="600075" y="393403"/>
                    </a:cubicBezTo>
                    <a:cubicBezTo>
                      <a:pt x="600075" y="386979"/>
                      <a:pt x="600789" y="380554"/>
                      <a:pt x="602216" y="374129"/>
                    </a:cubicBezTo>
                    <a:cubicBezTo>
                      <a:pt x="602930" y="369846"/>
                      <a:pt x="604358" y="365563"/>
                      <a:pt x="605785" y="361280"/>
                    </a:cubicBezTo>
                    <a:cubicBezTo>
                      <a:pt x="612209" y="346289"/>
                      <a:pt x="622915" y="334154"/>
                      <a:pt x="637190" y="324874"/>
                    </a:cubicBezTo>
                    <a:cubicBezTo>
                      <a:pt x="650751" y="317021"/>
                      <a:pt x="665026" y="312738"/>
                      <a:pt x="679301" y="312738"/>
                    </a:cubicBezTo>
                    <a:close/>
                    <a:moveTo>
                      <a:pt x="15726" y="0"/>
                    </a:moveTo>
                    <a:cubicBezTo>
                      <a:pt x="15726" y="0"/>
                      <a:pt x="15726" y="0"/>
                      <a:pt x="1184425" y="0"/>
                    </a:cubicBezTo>
                    <a:cubicBezTo>
                      <a:pt x="1193002" y="0"/>
                      <a:pt x="1200150" y="7138"/>
                      <a:pt x="1200150" y="15703"/>
                    </a:cubicBezTo>
                    <a:cubicBezTo>
                      <a:pt x="1200150" y="15703"/>
                      <a:pt x="1200150" y="15703"/>
                      <a:pt x="1200150" y="348325"/>
                    </a:cubicBezTo>
                    <a:cubicBezTo>
                      <a:pt x="1198721" y="347611"/>
                      <a:pt x="1198006" y="347611"/>
                      <a:pt x="1197291" y="347611"/>
                    </a:cubicBezTo>
                    <a:cubicBezTo>
                      <a:pt x="1186569" y="347611"/>
                      <a:pt x="1177277" y="350466"/>
                      <a:pt x="1168699" y="354749"/>
                    </a:cubicBezTo>
                    <a:cubicBezTo>
                      <a:pt x="1168699" y="354749"/>
                      <a:pt x="1168699" y="354749"/>
                      <a:pt x="1168699" y="31406"/>
                    </a:cubicBezTo>
                    <a:cubicBezTo>
                      <a:pt x="1168699" y="31406"/>
                      <a:pt x="1168699" y="31406"/>
                      <a:pt x="31451" y="31406"/>
                    </a:cubicBezTo>
                    <a:cubicBezTo>
                      <a:pt x="31451" y="31406"/>
                      <a:pt x="31451" y="31406"/>
                      <a:pt x="31451" y="825844"/>
                    </a:cubicBezTo>
                    <a:cubicBezTo>
                      <a:pt x="31451" y="825844"/>
                      <a:pt x="31451" y="825844"/>
                      <a:pt x="621162" y="825844"/>
                    </a:cubicBezTo>
                    <a:cubicBezTo>
                      <a:pt x="619732" y="837978"/>
                      <a:pt x="621162" y="848685"/>
                      <a:pt x="622591" y="857250"/>
                    </a:cubicBezTo>
                    <a:cubicBezTo>
                      <a:pt x="622591" y="857250"/>
                      <a:pt x="622591" y="857250"/>
                      <a:pt x="15726" y="857250"/>
                    </a:cubicBezTo>
                    <a:cubicBezTo>
                      <a:pt x="7148" y="857250"/>
                      <a:pt x="0" y="850112"/>
                      <a:pt x="0" y="841547"/>
                    </a:cubicBezTo>
                    <a:cubicBezTo>
                      <a:pt x="0" y="841547"/>
                      <a:pt x="0" y="841547"/>
                      <a:pt x="0" y="15703"/>
                    </a:cubicBezTo>
                    <a:cubicBezTo>
                      <a:pt x="0" y="7138"/>
                      <a:pt x="7148" y="0"/>
                      <a:pt x="15726" y="0"/>
                    </a:cubicBezTo>
                    <a:close/>
                  </a:path>
                </a:pathLst>
              </a:custGeom>
              <a:solidFill>
                <a:schemeClr val="accent1"/>
              </a:solidFill>
              <a:ln>
                <a:noFill/>
              </a:ln>
            </p:spPr>
            <p:txBody>
              <a:bodyPr vert="horz" wrap="square" lIns="36005" tIns="18003" rIns="36005" bIns="18003" numCol="1" anchor="t" anchorCtr="0" compatLnSpc="1">
                <a:prstTxWarp prst="textNoShape">
                  <a:avLst/>
                </a:prstTxWarp>
                <a:noAutofit/>
              </a:bodyPr>
              <a:lstStyle/>
              <a:p>
                <a:endParaRPr lang="en-US" sz="1013" dirty="0"/>
              </a:p>
            </p:txBody>
          </p:sp>
          <p:sp>
            <p:nvSpPr>
              <p:cNvPr id="65" name="Freeform 12">
                <a:extLst>
                  <a:ext uri="{FF2B5EF4-FFF2-40B4-BE49-F238E27FC236}">
                    <a16:creationId xmlns:a16="http://schemas.microsoft.com/office/drawing/2014/main" id="{D29D1D0F-D88E-4185-BF28-C0F20035832A}"/>
                  </a:ext>
                </a:extLst>
              </p:cNvPr>
              <p:cNvSpPr>
                <a:spLocks/>
              </p:cNvSpPr>
              <p:nvPr/>
            </p:nvSpPr>
            <p:spPr bwMode="auto">
              <a:xfrm>
                <a:off x="6594475" y="2944813"/>
                <a:ext cx="1447329" cy="1198089"/>
              </a:xfrm>
              <a:custGeom>
                <a:avLst/>
                <a:gdLst>
                  <a:gd name="connsiteX0" fmla="*/ 1321372 w 1447329"/>
                  <a:gd name="connsiteY0" fmla="*/ 769937 h 1198089"/>
                  <a:gd name="connsiteX1" fmla="*/ 1324948 w 1447329"/>
                  <a:gd name="connsiteY1" fmla="*/ 769937 h 1198089"/>
                  <a:gd name="connsiteX2" fmla="*/ 1334246 w 1447329"/>
                  <a:gd name="connsiteY2" fmla="*/ 774948 h 1198089"/>
                  <a:gd name="connsiteX3" fmla="*/ 1334961 w 1447329"/>
                  <a:gd name="connsiteY3" fmla="*/ 776380 h 1198089"/>
                  <a:gd name="connsiteX4" fmla="*/ 1337106 w 1447329"/>
                  <a:gd name="connsiteY4" fmla="*/ 780675 h 1198089"/>
                  <a:gd name="connsiteX5" fmla="*/ 1341397 w 1447329"/>
                  <a:gd name="connsiteY5" fmla="*/ 787117 h 1198089"/>
                  <a:gd name="connsiteX6" fmla="*/ 1349264 w 1447329"/>
                  <a:gd name="connsiteY6" fmla="*/ 799286 h 1198089"/>
                  <a:gd name="connsiteX7" fmla="*/ 1445097 w 1447329"/>
                  <a:gd name="connsiteY7" fmla="*/ 954621 h 1198089"/>
                  <a:gd name="connsiteX8" fmla="*/ 1440806 w 1447329"/>
                  <a:gd name="connsiteY8" fmla="*/ 974664 h 1198089"/>
                  <a:gd name="connsiteX9" fmla="*/ 1085366 w 1447329"/>
                  <a:gd name="connsiteY9" fmla="*/ 1195855 h 1198089"/>
                  <a:gd name="connsiteX10" fmla="*/ 1065341 w 1447329"/>
                  <a:gd name="connsiteY10" fmla="*/ 1191560 h 1198089"/>
                  <a:gd name="connsiteX11" fmla="*/ 975229 w 1447329"/>
                  <a:gd name="connsiteY11" fmla="*/ 1046247 h 1198089"/>
                  <a:gd name="connsiteX12" fmla="*/ 967362 w 1447329"/>
                  <a:gd name="connsiteY12" fmla="*/ 1034078 h 1198089"/>
                  <a:gd name="connsiteX13" fmla="*/ 960210 w 1447329"/>
                  <a:gd name="connsiteY13" fmla="*/ 1021909 h 1198089"/>
                  <a:gd name="connsiteX14" fmla="*/ 955204 w 1447329"/>
                  <a:gd name="connsiteY14" fmla="*/ 1014751 h 1198089"/>
                  <a:gd name="connsiteX15" fmla="*/ 954489 w 1447329"/>
                  <a:gd name="connsiteY15" fmla="*/ 1013319 h 1198089"/>
                  <a:gd name="connsiteX16" fmla="*/ 957350 w 1447329"/>
                  <a:gd name="connsiteY16" fmla="*/ 995423 h 1198089"/>
                  <a:gd name="connsiteX17" fmla="*/ 959495 w 1447329"/>
                  <a:gd name="connsiteY17" fmla="*/ 993991 h 1198089"/>
                  <a:gd name="connsiteX18" fmla="*/ 972368 w 1447329"/>
                  <a:gd name="connsiteY18" fmla="*/ 985402 h 1198089"/>
                  <a:gd name="connsiteX19" fmla="*/ 973799 w 1447329"/>
                  <a:gd name="connsiteY19" fmla="*/ 984686 h 1198089"/>
                  <a:gd name="connsiteX20" fmla="*/ 985242 w 1447329"/>
                  <a:gd name="connsiteY20" fmla="*/ 977527 h 1198089"/>
                  <a:gd name="connsiteX21" fmla="*/ 988817 w 1447329"/>
                  <a:gd name="connsiteY21" fmla="*/ 975380 h 1198089"/>
                  <a:gd name="connsiteX22" fmla="*/ 1088226 w 1447329"/>
                  <a:gd name="connsiteY22" fmla="*/ 913103 h 1198089"/>
                  <a:gd name="connsiteX23" fmla="*/ 1289905 w 1447329"/>
                  <a:gd name="connsiteY23" fmla="*/ 787117 h 1198089"/>
                  <a:gd name="connsiteX24" fmla="*/ 1302063 w 1447329"/>
                  <a:gd name="connsiteY24" fmla="*/ 779959 h 1198089"/>
                  <a:gd name="connsiteX25" fmla="*/ 1310645 w 1447329"/>
                  <a:gd name="connsiteY25" fmla="*/ 774948 h 1198089"/>
                  <a:gd name="connsiteX26" fmla="*/ 1314221 w 1447329"/>
                  <a:gd name="connsiteY26" fmla="*/ 772085 h 1198089"/>
                  <a:gd name="connsiteX27" fmla="*/ 1314936 w 1447329"/>
                  <a:gd name="connsiteY27" fmla="*/ 771369 h 1198089"/>
                  <a:gd name="connsiteX28" fmla="*/ 1321372 w 1447329"/>
                  <a:gd name="connsiteY28" fmla="*/ 769937 h 1198089"/>
                  <a:gd name="connsiteX29" fmla="*/ 621253 w 1447329"/>
                  <a:gd name="connsiteY29" fmla="*/ 109435 h 1198089"/>
                  <a:gd name="connsiteX30" fmla="*/ 480439 w 1447329"/>
                  <a:gd name="connsiteY30" fmla="*/ 141487 h 1198089"/>
                  <a:gd name="connsiteX31" fmla="*/ 435407 w 1447329"/>
                  <a:gd name="connsiteY31" fmla="*/ 404312 h 1198089"/>
                  <a:gd name="connsiteX32" fmla="*/ 538337 w 1447329"/>
                  <a:gd name="connsiteY32" fmla="*/ 476250 h 1198089"/>
                  <a:gd name="connsiteX33" fmla="*/ 490446 w 1447329"/>
                  <a:gd name="connsiteY33" fmla="*/ 399326 h 1198089"/>
                  <a:gd name="connsiteX34" fmla="*/ 472577 w 1447329"/>
                  <a:gd name="connsiteY34" fmla="*/ 293199 h 1198089"/>
                  <a:gd name="connsiteX35" fmla="*/ 535478 w 1447329"/>
                  <a:gd name="connsiteY35" fmla="*/ 205590 h 1198089"/>
                  <a:gd name="connsiteX36" fmla="*/ 609816 w 1447329"/>
                  <a:gd name="connsiteY36" fmla="*/ 184223 h 1198089"/>
                  <a:gd name="connsiteX37" fmla="*/ 729901 w 1447329"/>
                  <a:gd name="connsiteY37" fmla="*/ 250463 h 1198089"/>
                  <a:gd name="connsiteX38" fmla="*/ 776363 w 1447329"/>
                  <a:gd name="connsiteY38" fmla="*/ 325251 h 1198089"/>
                  <a:gd name="connsiteX39" fmla="*/ 744197 w 1447329"/>
                  <a:gd name="connsiteY39" fmla="*/ 185647 h 1198089"/>
                  <a:gd name="connsiteX40" fmla="*/ 621253 w 1447329"/>
                  <a:gd name="connsiteY40" fmla="*/ 109435 h 1198089"/>
                  <a:gd name="connsiteX41" fmla="*/ 0 w 1447329"/>
                  <a:gd name="connsiteY41" fmla="*/ 0 h 1198089"/>
                  <a:gd name="connsiteX42" fmla="*/ 1073150 w 1447329"/>
                  <a:gd name="connsiteY42" fmla="*/ 0 h 1198089"/>
                  <a:gd name="connsiteX43" fmla="*/ 1073150 w 1447329"/>
                  <a:gd name="connsiteY43" fmla="*/ 311299 h 1198089"/>
                  <a:gd name="connsiteX44" fmla="*/ 1039592 w 1447329"/>
                  <a:gd name="connsiteY44" fmla="*/ 332005 h 1198089"/>
                  <a:gd name="connsiteX45" fmla="*/ 1006034 w 1447329"/>
                  <a:gd name="connsiteY45" fmla="*/ 322009 h 1198089"/>
                  <a:gd name="connsiteX46" fmla="*/ 974617 w 1447329"/>
                  <a:gd name="connsiteY46" fmla="*/ 330577 h 1198089"/>
                  <a:gd name="connsiteX47" fmla="*/ 973903 w 1447329"/>
                  <a:gd name="connsiteY47" fmla="*/ 331291 h 1198089"/>
                  <a:gd name="connsiteX48" fmla="*/ 913213 w 1447329"/>
                  <a:gd name="connsiteY48" fmla="*/ 368418 h 1198089"/>
                  <a:gd name="connsiteX49" fmla="*/ 877513 w 1447329"/>
                  <a:gd name="connsiteY49" fmla="*/ 356994 h 1198089"/>
                  <a:gd name="connsiteX50" fmla="*/ 844669 w 1447329"/>
                  <a:gd name="connsiteY50" fmla="*/ 367704 h 1198089"/>
                  <a:gd name="connsiteX51" fmla="*/ 788976 w 1447329"/>
                  <a:gd name="connsiteY51" fmla="*/ 401976 h 1198089"/>
                  <a:gd name="connsiteX52" fmla="*/ 778266 w 1447329"/>
                  <a:gd name="connsiteY52" fmla="*/ 384126 h 1198089"/>
                  <a:gd name="connsiteX53" fmla="*/ 777552 w 1447329"/>
                  <a:gd name="connsiteY53" fmla="*/ 383412 h 1198089"/>
                  <a:gd name="connsiteX54" fmla="*/ 772554 w 1447329"/>
                  <a:gd name="connsiteY54" fmla="*/ 375558 h 1198089"/>
                  <a:gd name="connsiteX55" fmla="*/ 709008 w 1447329"/>
                  <a:gd name="connsiteY55" fmla="*/ 272744 h 1198089"/>
                  <a:gd name="connsiteX56" fmla="*/ 614759 w 1447329"/>
                  <a:gd name="connsiteY56" fmla="*/ 219909 h 1198089"/>
                  <a:gd name="connsiteX57" fmla="*/ 556924 w 1447329"/>
                  <a:gd name="connsiteY57" fmla="*/ 236330 h 1198089"/>
                  <a:gd name="connsiteX58" fmla="*/ 556210 w 1447329"/>
                  <a:gd name="connsiteY58" fmla="*/ 237044 h 1198089"/>
                  <a:gd name="connsiteX59" fmla="*/ 555496 w 1447329"/>
                  <a:gd name="connsiteY59" fmla="*/ 237044 h 1198089"/>
                  <a:gd name="connsiteX60" fmla="*/ 506944 w 1447329"/>
                  <a:gd name="connsiteY60" fmla="*/ 306301 h 1198089"/>
                  <a:gd name="connsiteX61" fmla="*/ 520510 w 1447329"/>
                  <a:gd name="connsiteY61" fmla="*/ 389838 h 1198089"/>
                  <a:gd name="connsiteX62" fmla="*/ 584771 w 1447329"/>
                  <a:gd name="connsiteY62" fmla="*/ 493366 h 1198089"/>
                  <a:gd name="connsiteX63" fmla="*/ 589769 w 1447329"/>
                  <a:gd name="connsiteY63" fmla="*/ 501934 h 1198089"/>
                  <a:gd name="connsiteX64" fmla="*/ 589769 w 1447329"/>
                  <a:gd name="connsiteY64" fmla="*/ 502648 h 1198089"/>
                  <a:gd name="connsiteX65" fmla="*/ 590483 w 1447329"/>
                  <a:gd name="connsiteY65" fmla="*/ 502648 h 1198089"/>
                  <a:gd name="connsiteX66" fmla="*/ 604763 w 1447329"/>
                  <a:gd name="connsiteY66" fmla="*/ 524782 h 1198089"/>
                  <a:gd name="connsiteX67" fmla="*/ 691871 w 1447329"/>
                  <a:gd name="connsiteY67" fmla="*/ 666151 h 1198089"/>
                  <a:gd name="connsiteX68" fmla="*/ 667595 w 1447329"/>
                  <a:gd name="connsiteY68" fmla="*/ 663295 h 1198089"/>
                  <a:gd name="connsiteX69" fmla="*/ 574775 w 1447329"/>
                  <a:gd name="connsiteY69" fmla="*/ 713274 h 1198089"/>
                  <a:gd name="connsiteX70" fmla="*/ 571918 w 1447329"/>
                  <a:gd name="connsiteY70" fmla="*/ 718272 h 1198089"/>
                  <a:gd name="connsiteX71" fmla="*/ 570490 w 1447329"/>
                  <a:gd name="connsiteY71" fmla="*/ 719700 h 1198089"/>
                  <a:gd name="connsiteX72" fmla="*/ 569776 w 1447329"/>
                  <a:gd name="connsiteY72" fmla="*/ 721842 h 1198089"/>
                  <a:gd name="connsiteX73" fmla="*/ 568348 w 1447329"/>
                  <a:gd name="connsiteY73" fmla="*/ 723270 h 1198089"/>
                  <a:gd name="connsiteX74" fmla="*/ 565492 w 1447329"/>
                  <a:gd name="connsiteY74" fmla="*/ 730410 h 1198089"/>
                  <a:gd name="connsiteX75" fmla="*/ 565492 w 1447329"/>
                  <a:gd name="connsiteY75" fmla="*/ 731838 h 1198089"/>
                  <a:gd name="connsiteX76" fmla="*/ 0 w 1447329"/>
                  <a:gd name="connsiteY76" fmla="*/ 731838 h 1198089"/>
                  <a:gd name="connsiteX77" fmla="*/ 0 w 1447329"/>
                  <a:gd name="connsiteY77" fmla="*/ 0 h 119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447329" h="1198089">
                    <a:moveTo>
                      <a:pt x="1321372" y="769937"/>
                    </a:moveTo>
                    <a:cubicBezTo>
                      <a:pt x="1322803" y="769937"/>
                      <a:pt x="1324233" y="769937"/>
                      <a:pt x="1324948" y="769937"/>
                    </a:cubicBezTo>
                    <a:cubicBezTo>
                      <a:pt x="1328524" y="770653"/>
                      <a:pt x="1332100" y="772085"/>
                      <a:pt x="1334246" y="774948"/>
                    </a:cubicBezTo>
                    <a:cubicBezTo>
                      <a:pt x="1334246" y="775664"/>
                      <a:pt x="1334246" y="775664"/>
                      <a:pt x="1334961" y="776380"/>
                    </a:cubicBezTo>
                    <a:cubicBezTo>
                      <a:pt x="1334961" y="776380"/>
                      <a:pt x="1334961" y="776380"/>
                      <a:pt x="1337106" y="780675"/>
                    </a:cubicBezTo>
                    <a:cubicBezTo>
                      <a:pt x="1338537" y="782106"/>
                      <a:pt x="1339967" y="784254"/>
                      <a:pt x="1341397" y="787117"/>
                    </a:cubicBezTo>
                    <a:cubicBezTo>
                      <a:pt x="1341397" y="787117"/>
                      <a:pt x="1341397" y="787117"/>
                      <a:pt x="1349264" y="799286"/>
                    </a:cubicBezTo>
                    <a:cubicBezTo>
                      <a:pt x="1349264" y="799286"/>
                      <a:pt x="1349264" y="799286"/>
                      <a:pt x="1445097" y="954621"/>
                    </a:cubicBezTo>
                    <a:cubicBezTo>
                      <a:pt x="1449388" y="961779"/>
                      <a:pt x="1447243" y="970369"/>
                      <a:pt x="1440806" y="974664"/>
                    </a:cubicBezTo>
                    <a:cubicBezTo>
                      <a:pt x="1440806" y="974664"/>
                      <a:pt x="1440806" y="974664"/>
                      <a:pt x="1085366" y="1195855"/>
                    </a:cubicBezTo>
                    <a:cubicBezTo>
                      <a:pt x="1078214" y="1200150"/>
                      <a:pt x="1069632" y="1198003"/>
                      <a:pt x="1065341" y="1191560"/>
                    </a:cubicBezTo>
                    <a:cubicBezTo>
                      <a:pt x="1065341" y="1191560"/>
                      <a:pt x="1065341" y="1191560"/>
                      <a:pt x="975229" y="1046247"/>
                    </a:cubicBezTo>
                    <a:cubicBezTo>
                      <a:pt x="975229" y="1046247"/>
                      <a:pt x="975229" y="1046247"/>
                      <a:pt x="967362" y="1034078"/>
                    </a:cubicBezTo>
                    <a:cubicBezTo>
                      <a:pt x="967362" y="1034078"/>
                      <a:pt x="967362" y="1034078"/>
                      <a:pt x="960210" y="1021909"/>
                    </a:cubicBezTo>
                    <a:cubicBezTo>
                      <a:pt x="960210" y="1021909"/>
                      <a:pt x="960210" y="1021909"/>
                      <a:pt x="955204" y="1014751"/>
                    </a:cubicBezTo>
                    <a:cubicBezTo>
                      <a:pt x="955204" y="1014035"/>
                      <a:pt x="955204" y="1013319"/>
                      <a:pt x="954489" y="1013319"/>
                    </a:cubicBezTo>
                    <a:cubicBezTo>
                      <a:pt x="950913" y="1007592"/>
                      <a:pt x="952344" y="999718"/>
                      <a:pt x="957350" y="995423"/>
                    </a:cubicBezTo>
                    <a:cubicBezTo>
                      <a:pt x="958065" y="994707"/>
                      <a:pt x="958780" y="993991"/>
                      <a:pt x="959495" y="993991"/>
                    </a:cubicBezTo>
                    <a:cubicBezTo>
                      <a:pt x="959495" y="993991"/>
                      <a:pt x="959495" y="993991"/>
                      <a:pt x="972368" y="985402"/>
                    </a:cubicBezTo>
                    <a:cubicBezTo>
                      <a:pt x="972368" y="985402"/>
                      <a:pt x="972368" y="985402"/>
                      <a:pt x="973799" y="984686"/>
                    </a:cubicBezTo>
                    <a:cubicBezTo>
                      <a:pt x="975229" y="983254"/>
                      <a:pt x="978090" y="981822"/>
                      <a:pt x="985242" y="977527"/>
                    </a:cubicBezTo>
                    <a:cubicBezTo>
                      <a:pt x="985242" y="977527"/>
                      <a:pt x="985242" y="977527"/>
                      <a:pt x="988817" y="975380"/>
                    </a:cubicBezTo>
                    <a:cubicBezTo>
                      <a:pt x="996684" y="970369"/>
                      <a:pt x="1018855" y="956053"/>
                      <a:pt x="1088226" y="913103"/>
                    </a:cubicBezTo>
                    <a:cubicBezTo>
                      <a:pt x="1132567" y="885186"/>
                      <a:pt x="1197648" y="845099"/>
                      <a:pt x="1289905" y="787117"/>
                    </a:cubicBezTo>
                    <a:cubicBezTo>
                      <a:pt x="1289905" y="787117"/>
                      <a:pt x="1289905" y="787117"/>
                      <a:pt x="1302063" y="779959"/>
                    </a:cubicBezTo>
                    <a:cubicBezTo>
                      <a:pt x="1302063" y="779959"/>
                      <a:pt x="1302063" y="779959"/>
                      <a:pt x="1310645" y="774948"/>
                    </a:cubicBezTo>
                    <a:cubicBezTo>
                      <a:pt x="1312075" y="774232"/>
                      <a:pt x="1312790" y="773516"/>
                      <a:pt x="1314221" y="772085"/>
                    </a:cubicBezTo>
                    <a:cubicBezTo>
                      <a:pt x="1314221" y="772085"/>
                      <a:pt x="1314221" y="772085"/>
                      <a:pt x="1314936" y="771369"/>
                    </a:cubicBezTo>
                    <a:cubicBezTo>
                      <a:pt x="1317081" y="770653"/>
                      <a:pt x="1319227" y="769937"/>
                      <a:pt x="1321372" y="769937"/>
                    </a:cubicBezTo>
                    <a:close/>
                    <a:moveTo>
                      <a:pt x="621253" y="109435"/>
                    </a:moveTo>
                    <a:cubicBezTo>
                      <a:pt x="574077" y="101600"/>
                      <a:pt x="523327" y="111572"/>
                      <a:pt x="480439" y="141487"/>
                    </a:cubicBezTo>
                    <a:cubicBezTo>
                      <a:pt x="395379" y="202029"/>
                      <a:pt x="374650" y="319552"/>
                      <a:pt x="435407" y="404312"/>
                    </a:cubicBezTo>
                    <a:cubicBezTo>
                      <a:pt x="461855" y="440637"/>
                      <a:pt x="498309" y="464142"/>
                      <a:pt x="538337" y="476250"/>
                    </a:cubicBezTo>
                    <a:cubicBezTo>
                      <a:pt x="538337" y="476250"/>
                      <a:pt x="538337" y="476250"/>
                      <a:pt x="490446" y="399326"/>
                    </a:cubicBezTo>
                    <a:cubicBezTo>
                      <a:pt x="470432" y="367274"/>
                      <a:pt x="463999" y="329524"/>
                      <a:pt x="472577" y="293199"/>
                    </a:cubicBezTo>
                    <a:cubicBezTo>
                      <a:pt x="480439" y="256161"/>
                      <a:pt x="503313" y="225534"/>
                      <a:pt x="535478" y="205590"/>
                    </a:cubicBezTo>
                    <a:cubicBezTo>
                      <a:pt x="558351" y="191345"/>
                      <a:pt x="583369" y="184223"/>
                      <a:pt x="609816" y="184223"/>
                    </a:cubicBezTo>
                    <a:cubicBezTo>
                      <a:pt x="659137" y="184223"/>
                      <a:pt x="704169" y="209152"/>
                      <a:pt x="729901" y="250463"/>
                    </a:cubicBezTo>
                    <a:cubicBezTo>
                      <a:pt x="729901" y="250463"/>
                      <a:pt x="729901" y="250463"/>
                      <a:pt x="776363" y="325251"/>
                    </a:cubicBezTo>
                    <a:cubicBezTo>
                      <a:pt x="784225" y="277529"/>
                      <a:pt x="774218" y="227671"/>
                      <a:pt x="744197" y="185647"/>
                    </a:cubicBezTo>
                    <a:cubicBezTo>
                      <a:pt x="714176" y="143624"/>
                      <a:pt x="669144" y="117270"/>
                      <a:pt x="621253" y="109435"/>
                    </a:cubicBezTo>
                    <a:close/>
                    <a:moveTo>
                      <a:pt x="0" y="0"/>
                    </a:moveTo>
                    <a:cubicBezTo>
                      <a:pt x="0" y="0"/>
                      <a:pt x="0" y="0"/>
                      <a:pt x="1073150" y="0"/>
                    </a:cubicBezTo>
                    <a:cubicBezTo>
                      <a:pt x="1073150" y="0"/>
                      <a:pt x="1073150" y="0"/>
                      <a:pt x="1073150" y="311299"/>
                    </a:cubicBezTo>
                    <a:cubicBezTo>
                      <a:pt x="1073150" y="311299"/>
                      <a:pt x="1073150" y="311299"/>
                      <a:pt x="1039592" y="332005"/>
                    </a:cubicBezTo>
                    <a:cubicBezTo>
                      <a:pt x="1029596" y="325579"/>
                      <a:pt x="1018172" y="322009"/>
                      <a:pt x="1006034" y="322009"/>
                    </a:cubicBezTo>
                    <a:cubicBezTo>
                      <a:pt x="994610" y="322009"/>
                      <a:pt x="984614" y="324865"/>
                      <a:pt x="974617" y="330577"/>
                    </a:cubicBezTo>
                    <a:cubicBezTo>
                      <a:pt x="974617" y="330577"/>
                      <a:pt x="974617" y="330577"/>
                      <a:pt x="973903" y="331291"/>
                    </a:cubicBezTo>
                    <a:cubicBezTo>
                      <a:pt x="973903" y="331291"/>
                      <a:pt x="973903" y="331291"/>
                      <a:pt x="913213" y="368418"/>
                    </a:cubicBezTo>
                    <a:cubicBezTo>
                      <a:pt x="903217" y="361278"/>
                      <a:pt x="891079" y="356994"/>
                      <a:pt x="877513" y="356994"/>
                    </a:cubicBezTo>
                    <a:cubicBezTo>
                      <a:pt x="865375" y="356994"/>
                      <a:pt x="853951" y="360564"/>
                      <a:pt x="844669" y="367704"/>
                    </a:cubicBezTo>
                    <a:cubicBezTo>
                      <a:pt x="844669" y="367704"/>
                      <a:pt x="844669" y="367704"/>
                      <a:pt x="788976" y="401976"/>
                    </a:cubicBezTo>
                    <a:cubicBezTo>
                      <a:pt x="788976" y="401976"/>
                      <a:pt x="788976" y="401976"/>
                      <a:pt x="778266" y="384126"/>
                    </a:cubicBezTo>
                    <a:cubicBezTo>
                      <a:pt x="778266" y="384126"/>
                      <a:pt x="778266" y="384126"/>
                      <a:pt x="777552" y="383412"/>
                    </a:cubicBezTo>
                    <a:cubicBezTo>
                      <a:pt x="777552" y="383412"/>
                      <a:pt x="777552" y="383412"/>
                      <a:pt x="772554" y="375558"/>
                    </a:cubicBezTo>
                    <a:cubicBezTo>
                      <a:pt x="772554" y="375558"/>
                      <a:pt x="772554" y="375558"/>
                      <a:pt x="709008" y="272744"/>
                    </a:cubicBezTo>
                    <a:cubicBezTo>
                      <a:pt x="689015" y="240614"/>
                      <a:pt x="652601" y="219909"/>
                      <a:pt x="614759" y="219909"/>
                    </a:cubicBezTo>
                    <a:cubicBezTo>
                      <a:pt x="594767" y="219909"/>
                      <a:pt x="575489" y="225620"/>
                      <a:pt x="556924" y="236330"/>
                    </a:cubicBezTo>
                    <a:cubicBezTo>
                      <a:pt x="556924" y="236330"/>
                      <a:pt x="556924" y="236330"/>
                      <a:pt x="556210" y="237044"/>
                    </a:cubicBezTo>
                    <a:cubicBezTo>
                      <a:pt x="556210" y="237044"/>
                      <a:pt x="556210" y="237044"/>
                      <a:pt x="555496" y="237044"/>
                    </a:cubicBezTo>
                    <a:cubicBezTo>
                      <a:pt x="529792" y="253466"/>
                      <a:pt x="512656" y="277742"/>
                      <a:pt x="506944" y="306301"/>
                    </a:cubicBezTo>
                    <a:cubicBezTo>
                      <a:pt x="499804" y="334861"/>
                      <a:pt x="504802" y="364848"/>
                      <a:pt x="520510" y="389838"/>
                    </a:cubicBezTo>
                    <a:cubicBezTo>
                      <a:pt x="520510" y="389838"/>
                      <a:pt x="520510" y="389838"/>
                      <a:pt x="584771" y="493366"/>
                    </a:cubicBezTo>
                    <a:cubicBezTo>
                      <a:pt x="584771" y="493366"/>
                      <a:pt x="584771" y="493366"/>
                      <a:pt x="589769" y="501934"/>
                    </a:cubicBezTo>
                    <a:cubicBezTo>
                      <a:pt x="589769" y="501934"/>
                      <a:pt x="589769" y="501934"/>
                      <a:pt x="589769" y="502648"/>
                    </a:cubicBezTo>
                    <a:cubicBezTo>
                      <a:pt x="589769" y="502648"/>
                      <a:pt x="589769" y="502648"/>
                      <a:pt x="590483" y="502648"/>
                    </a:cubicBezTo>
                    <a:cubicBezTo>
                      <a:pt x="590483" y="502648"/>
                      <a:pt x="590483" y="502648"/>
                      <a:pt x="604763" y="524782"/>
                    </a:cubicBezTo>
                    <a:cubicBezTo>
                      <a:pt x="604763" y="524782"/>
                      <a:pt x="604763" y="524782"/>
                      <a:pt x="691871" y="666151"/>
                    </a:cubicBezTo>
                    <a:cubicBezTo>
                      <a:pt x="684017" y="664009"/>
                      <a:pt x="675449" y="663295"/>
                      <a:pt x="667595" y="663295"/>
                    </a:cubicBezTo>
                    <a:cubicBezTo>
                      <a:pt x="629753" y="663295"/>
                      <a:pt x="595481" y="681859"/>
                      <a:pt x="574775" y="713274"/>
                    </a:cubicBezTo>
                    <a:cubicBezTo>
                      <a:pt x="573346" y="714702"/>
                      <a:pt x="572632" y="716844"/>
                      <a:pt x="571918" y="718272"/>
                    </a:cubicBezTo>
                    <a:cubicBezTo>
                      <a:pt x="571204" y="718986"/>
                      <a:pt x="571204" y="719700"/>
                      <a:pt x="570490" y="719700"/>
                    </a:cubicBezTo>
                    <a:cubicBezTo>
                      <a:pt x="570490" y="719700"/>
                      <a:pt x="570490" y="719700"/>
                      <a:pt x="569776" y="721842"/>
                    </a:cubicBezTo>
                    <a:cubicBezTo>
                      <a:pt x="569776" y="721842"/>
                      <a:pt x="569776" y="721842"/>
                      <a:pt x="568348" y="723270"/>
                    </a:cubicBezTo>
                    <a:cubicBezTo>
                      <a:pt x="566920" y="726126"/>
                      <a:pt x="566206" y="728982"/>
                      <a:pt x="565492" y="730410"/>
                    </a:cubicBezTo>
                    <a:cubicBezTo>
                      <a:pt x="565492" y="731124"/>
                      <a:pt x="565492" y="731124"/>
                      <a:pt x="565492" y="731838"/>
                    </a:cubicBezTo>
                    <a:cubicBezTo>
                      <a:pt x="565492" y="731838"/>
                      <a:pt x="565492" y="731838"/>
                      <a:pt x="0" y="731838"/>
                    </a:cubicBezTo>
                    <a:cubicBezTo>
                      <a:pt x="0" y="731838"/>
                      <a:pt x="0" y="731838"/>
                      <a:pt x="0" y="0"/>
                    </a:cubicBezTo>
                    <a:close/>
                  </a:path>
                </a:pathLst>
              </a:custGeom>
              <a:solidFill>
                <a:srgbClr val="00148C"/>
              </a:solidFill>
              <a:ln>
                <a:noFill/>
              </a:ln>
            </p:spPr>
            <p:txBody>
              <a:bodyPr vert="horz" wrap="square" lIns="36005" tIns="18003" rIns="36005" bIns="18003" numCol="1" anchor="t" anchorCtr="0" compatLnSpc="1">
                <a:prstTxWarp prst="textNoShape">
                  <a:avLst/>
                </a:prstTxWarp>
                <a:noAutofit/>
              </a:bodyPr>
              <a:lstStyle/>
              <a:p>
                <a:endParaRPr lang="en-US" sz="1013" dirty="0"/>
              </a:p>
            </p:txBody>
          </p:sp>
        </p:grpSp>
      </p:grpSp>
      <p:grpSp>
        <p:nvGrpSpPr>
          <p:cNvPr id="66" name="Group 65">
            <a:extLst>
              <a:ext uri="{FF2B5EF4-FFF2-40B4-BE49-F238E27FC236}">
                <a16:creationId xmlns:a16="http://schemas.microsoft.com/office/drawing/2014/main" id="{A3EC91F8-3582-4886-A712-946ABA03F885}"/>
              </a:ext>
            </a:extLst>
          </p:cNvPr>
          <p:cNvGrpSpPr>
            <a:grpSpLocks noChangeAspect="1"/>
          </p:cNvGrpSpPr>
          <p:nvPr/>
        </p:nvGrpSpPr>
        <p:grpSpPr>
          <a:xfrm>
            <a:off x="545903" y="1501691"/>
            <a:ext cx="647481" cy="648081"/>
            <a:chOff x="5273801" y="2606040"/>
            <a:chExt cx="1644396" cy="1645920"/>
          </a:xfrm>
        </p:grpSpPr>
        <p:sp>
          <p:nvSpPr>
            <p:cNvPr id="67" name="AutoShape 33">
              <a:extLst>
                <a:ext uri="{FF2B5EF4-FFF2-40B4-BE49-F238E27FC236}">
                  <a16:creationId xmlns:a16="http://schemas.microsoft.com/office/drawing/2014/main" id="{49340A22-E026-4DE6-9350-70A20E5F5A04}"/>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5" tIns="18003" rIns="36005" bIns="18003" numCol="1" anchor="t" anchorCtr="0" compatLnSpc="1">
              <a:prstTxWarp prst="textNoShape">
                <a:avLst/>
              </a:prstTxWarp>
            </a:bodyPr>
            <a:lstStyle/>
            <a:p>
              <a:endParaRPr lang="en-US" sz="1013" dirty="0"/>
            </a:p>
          </p:txBody>
        </p:sp>
        <p:grpSp>
          <p:nvGrpSpPr>
            <p:cNvPr id="68" name="Group 67">
              <a:extLst>
                <a:ext uri="{FF2B5EF4-FFF2-40B4-BE49-F238E27FC236}">
                  <a16:creationId xmlns:a16="http://schemas.microsoft.com/office/drawing/2014/main" id="{54224DD1-93FF-4491-9731-16843D26762A}"/>
                </a:ext>
              </a:extLst>
            </p:cNvPr>
            <p:cNvGrpSpPr/>
            <p:nvPr/>
          </p:nvGrpSpPr>
          <p:grpSpPr>
            <a:xfrm>
              <a:off x="5445632" y="2775204"/>
              <a:ext cx="1301877" cy="1306068"/>
              <a:chOff x="5445632" y="2775204"/>
              <a:chExt cx="1301877" cy="1306068"/>
            </a:xfrm>
          </p:grpSpPr>
          <p:sp>
            <p:nvSpPr>
              <p:cNvPr id="69" name="Freeform 35">
                <a:extLst>
                  <a:ext uri="{FF2B5EF4-FFF2-40B4-BE49-F238E27FC236}">
                    <a16:creationId xmlns:a16="http://schemas.microsoft.com/office/drawing/2014/main" id="{7A0C78C8-D5DC-495D-B4E4-1AFB75429B6E}"/>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5" tIns="18003" rIns="36005" bIns="18003" numCol="1" anchor="t" anchorCtr="0" compatLnSpc="1">
                <a:prstTxWarp prst="textNoShape">
                  <a:avLst/>
                </a:prstTxWarp>
              </a:bodyPr>
              <a:lstStyle/>
              <a:p>
                <a:endParaRPr lang="en-US" sz="1013" dirty="0"/>
              </a:p>
            </p:txBody>
          </p:sp>
          <p:sp>
            <p:nvSpPr>
              <p:cNvPr id="70" name="Freeform 36">
                <a:extLst>
                  <a:ext uri="{FF2B5EF4-FFF2-40B4-BE49-F238E27FC236}">
                    <a16:creationId xmlns:a16="http://schemas.microsoft.com/office/drawing/2014/main" id="{AAAAF0B9-456C-44E3-9C47-1396CA76EAB4}"/>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5" tIns="18003" rIns="36005" bIns="18003" numCol="1" anchor="t" anchorCtr="0" compatLnSpc="1">
                <a:prstTxWarp prst="textNoShape">
                  <a:avLst/>
                </a:prstTxWarp>
              </a:bodyPr>
              <a:lstStyle/>
              <a:p>
                <a:endParaRPr lang="en-US" sz="1013" dirty="0"/>
              </a:p>
            </p:txBody>
          </p:sp>
        </p:grpSp>
      </p:grpSp>
      <p:sp>
        <p:nvSpPr>
          <p:cNvPr id="41" name="ee4pContent1">
            <a:extLst>
              <a:ext uri="{FF2B5EF4-FFF2-40B4-BE49-F238E27FC236}">
                <a16:creationId xmlns:a16="http://schemas.microsoft.com/office/drawing/2014/main" id="{B06B7058-1E47-47ED-BE70-7753875D5500}"/>
              </a:ext>
            </a:extLst>
          </p:cNvPr>
          <p:cNvSpPr txBox="1"/>
          <p:nvPr/>
        </p:nvSpPr>
        <p:spPr>
          <a:xfrm>
            <a:off x="4296964" y="1650209"/>
            <a:ext cx="4582595" cy="1711284"/>
          </a:xfrm>
          <a:prstGeom prst="rect">
            <a:avLst/>
          </a:prstGeom>
          <a:solidFill>
            <a:schemeClr val="bg1"/>
          </a:solid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lvl="1" fontAlgn="ctr">
              <a:spcAft>
                <a:spcPts val="600"/>
              </a:spcAft>
              <a:buClr>
                <a:srgbClr val="00148C">
                  <a:lumMod val="100000"/>
                </a:srgbClr>
              </a:buClr>
            </a:pPr>
            <a:r>
              <a:rPr lang="en-US" sz="1000" dirty="0">
                <a:solidFill>
                  <a:srgbClr val="55555A">
                    <a:lumMod val="100000"/>
                  </a:srgbClr>
                </a:solidFill>
                <a:latin typeface="Arial" panose="020B0604020202020204" pitchFamily="34" charset="0"/>
              </a:rPr>
              <a:t>Share updated view on FutureNow product vision &amp; target MVP features, including rationale for prioritization</a:t>
            </a:r>
          </a:p>
          <a:p>
            <a:pPr lvl="1" fontAlgn="ctr">
              <a:spcAft>
                <a:spcPts val="600"/>
              </a:spcAft>
              <a:buClr>
                <a:srgbClr val="00148C">
                  <a:lumMod val="100000"/>
                </a:srgbClr>
              </a:buClr>
            </a:pPr>
            <a:r>
              <a:rPr lang="en-US" sz="1000" dirty="0">
                <a:solidFill>
                  <a:srgbClr val="55555A">
                    <a:lumMod val="100000"/>
                  </a:srgbClr>
                </a:solidFill>
                <a:latin typeface="Arial" panose="020B0604020202020204" pitchFamily="34" charset="0"/>
              </a:rPr>
              <a:t>Share 3 week status on IT &amp; data landscape assessment</a:t>
            </a:r>
          </a:p>
          <a:p>
            <a:pPr lvl="1" fontAlgn="ctr">
              <a:spcAft>
                <a:spcPts val="600"/>
              </a:spcAft>
              <a:buClr>
                <a:srgbClr val="00148C">
                  <a:lumMod val="100000"/>
                </a:srgbClr>
              </a:buClr>
            </a:pPr>
            <a:r>
              <a:rPr lang="en-US" sz="1000" dirty="0">
                <a:solidFill>
                  <a:srgbClr val="55555A">
                    <a:lumMod val="100000"/>
                  </a:srgbClr>
                </a:solidFill>
                <a:latin typeface="Arial" panose="020B0604020202020204" pitchFamily="34" charset="0"/>
              </a:rPr>
              <a:t>Align on business case value levers for MVP</a:t>
            </a:r>
          </a:p>
          <a:p>
            <a:pPr lvl="1" fontAlgn="ctr">
              <a:spcAft>
                <a:spcPts val="600"/>
              </a:spcAft>
              <a:buClr>
                <a:srgbClr val="00148C">
                  <a:lumMod val="100000"/>
                </a:srgbClr>
              </a:buClr>
            </a:pPr>
            <a:r>
              <a:rPr lang="en-US" sz="1000" dirty="0">
                <a:solidFill>
                  <a:srgbClr val="55555A">
                    <a:lumMod val="100000"/>
                  </a:srgbClr>
                </a:solidFill>
                <a:latin typeface="Arial" panose="020B0604020202020204" pitchFamily="34" charset="0"/>
              </a:rPr>
              <a:t>Provide an update on 'Build vs. Buy' assessment, confirm top 5 options</a:t>
            </a:r>
          </a:p>
          <a:p>
            <a:pPr lvl="1" fontAlgn="ctr">
              <a:spcAft>
                <a:spcPts val="600"/>
              </a:spcAft>
              <a:buClr>
                <a:srgbClr val="00148C">
                  <a:lumMod val="100000"/>
                </a:srgbClr>
              </a:buClr>
            </a:pPr>
            <a:r>
              <a:rPr lang="en-US" sz="1000" dirty="0">
                <a:solidFill>
                  <a:srgbClr val="55555A">
                    <a:lumMod val="100000"/>
                  </a:srgbClr>
                </a:solidFill>
                <a:latin typeface="Arial" panose="020B0604020202020204" pitchFamily="34" charset="0"/>
              </a:rPr>
              <a:t>Confirm next steps &amp; plan for remaining 6 weeks of validation phase</a:t>
            </a:r>
          </a:p>
        </p:txBody>
      </p:sp>
      <p:sp>
        <p:nvSpPr>
          <p:cNvPr id="42" name="Rectangle 41">
            <a:extLst>
              <a:ext uri="{FF2B5EF4-FFF2-40B4-BE49-F238E27FC236}">
                <a16:creationId xmlns:a16="http://schemas.microsoft.com/office/drawing/2014/main" id="{EFFDD70B-580F-4A11-BAA0-1D26BA8C90E2}"/>
              </a:ext>
            </a:extLst>
          </p:cNvPr>
          <p:cNvSpPr/>
          <p:nvPr/>
        </p:nvSpPr>
        <p:spPr>
          <a:xfrm>
            <a:off x="4377960" y="3493636"/>
            <a:ext cx="1579087" cy="276999"/>
          </a:xfrm>
          <a:prstGeom prst="rect">
            <a:avLst/>
          </a:prstGeom>
        </p:spPr>
        <p:txBody>
          <a:bodyPr wrap="none">
            <a:spAutoFit/>
          </a:bodyPr>
          <a:lstStyle/>
          <a:p>
            <a:r>
              <a:rPr lang="en-US" sz="1200" b="1" dirty="0">
                <a:solidFill>
                  <a:srgbClr val="00148C"/>
                </a:solidFill>
              </a:rPr>
              <a:t>Your input needed:</a:t>
            </a:r>
          </a:p>
        </p:txBody>
      </p:sp>
      <p:sp>
        <p:nvSpPr>
          <p:cNvPr id="43" name="ee4pContent1">
            <a:extLst>
              <a:ext uri="{FF2B5EF4-FFF2-40B4-BE49-F238E27FC236}">
                <a16:creationId xmlns:a16="http://schemas.microsoft.com/office/drawing/2014/main" id="{FA83BA28-6B17-4E61-B49A-D900E767566A}"/>
              </a:ext>
            </a:extLst>
          </p:cNvPr>
          <p:cNvSpPr txBox="1"/>
          <p:nvPr/>
        </p:nvSpPr>
        <p:spPr>
          <a:xfrm>
            <a:off x="4296964" y="3780654"/>
            <a:ext cx="4582595" cy="917481"/>
          </a:xfrm>
          <a:prstGeom prst="rect">
            <a:avLst/>
          </a:prstGeom>
          <a:noFill/>
          <a:ln w="9525"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SzPct val="100000"/>
              <a:buFont typeface="Trebuchet MS" panose="020B0603020202020204" pitchFamily="34" charset="0"/>
              <a:buChar char="​"/>
              <a:defRPr sz="900">
                <a:solidFill>
                  <a:srgbClr val="55555A"/>
                </a:solidFill>
              </a:defRPr>
            </a:lvl1pPr>
            <a:lvl2pPr marL="243000" lvl="1" indent="-162000">
              <a:buClr>
                <a:srgbClr val="00148C"/>
              </a:buClr>
              <a:buSzPct val="100000"/>
              <a:buFont typeface="Trebuchet MS" panose="020B0603020202020204" pitchFamily="34" charset="0"/>
              <a:buChar char="•"/>
              <a:defRPr sz="900">
                <a:solidFill>
                  <a:srgbClr val="55555A"/>
                </a:solidFill>
              </a:defRPr>
            </a:lvl2pPr>
            <a:lvl3pPr marL="486000" lvl="2" indent="-162000">
              <a:buClr>
                <a:srgbClr val="00148C"/>
              </a:buClr>
              <a:buSzPct val="100000"/>
              <a:buFont typeface="Trebuchet MS" panose="020B0603020202020204" pitchFamily="34" charset="0"/>
              <a:buChar char="–"/>
              <a:defRPr sz="900">
                <a:solidFill>
                  <a:srgbClr val="55555A"/>
                </a:solidFill>
              </a:defRPr>
            </a:lvl3pPr>
            <a:lvl4pPr marL="0" lvl="3">
              <a:buSzPct val="100000"/>
              <a:buFont typeface="Trebuchet MS" panose="020B0603020202020204" pitchFamily="34" charset="0"/>
              <a:buChar char="​"/>
              <a:defRPr sz="1200" b="1">
                <a:solidFill>
                  <a:srgbClr val="00148C"/>
                </a:solidFill>
              </a:defRPr>
            </a:lvl4pPr>
            <a:lvl5pPr marL="0" lvl="4">
              <a:buSzPct val="100000"/>
              <a:buFont typeface="Trebuchet MS" panose="020B0603020202020204" pitchFamily="34" charset="0"/>
              <a:buChar char="​"/>
              <a:defRPr sz="1200" b="1">
                <a:solidFill>
                  <a:srgbClr val="55555A"/>
                </a:solidFill>
              </a:defRPr>
            </a:lvl5pPr>
            <a:lvl6pPr marL="243000" lvl="5" indent="-162000">
              <a:buClr>
                <a:srgbClr val="00148C"/>
              </a:buClr>
              <a:buSzPct val="100000"/>
              <a:buFont typeface="Trebuchet MS" panose="020B0603020202020204" pitchFamily="34" charset="0"/>
              <a:buChar char="•"/>
              <a:defRPr sz="1200">
                <a:solidFill>
                  <a:srgbClr val="55555A"/>
                </a:solidFill>
              </a:defRPr>
            </a:lvl6pPr>
            <a:lvl7pPr marL="0" lvl="6">
              <a:buSzPct val="100000"/>
              <a:buFont typeface="Trebuchet MS" panose="020B0603020202020204" pitchFamily="34" charset="0"/>
              <a:buChar char="​"/>
              <a:defRPr sz="3300">
                <a:solidFill>
                  <a:srgbClr val="55555A"/>
                </a:solidFill>
              </a:defRPr>
            </a:lvl7pPr>
            <a:lvl8pPr marL="0" lvl="7">
              <a:buSzPct val="100000"/>
              <a:buFont typeface="Trebuchet MS" panose="020B0603020202020204" pitchFamily="34" charset="0"/>
              <a:buChar char="​"/>
              <a:defRPr sz="4050">
                <a:solidFill>
                  <a:srgbClr val="00148C"/>
                </a:solidFill>
              </a:defRPr>
            </a:lvl8pPr>
            <a:lvl9pPr marL="0" lvl="8">
              <a:buSzPct val="100000"/>
              <a:buFont typeface="Trebuchet MS" panose="020B0603020202020204" pitchFamily="34" charset="0"/>
              <a:buChar char="​"/>
              <a:defRPr sz="1800">
                <a:solidFill>
                  <a:srgbClr val="00148C"/>
                </a:solidFill>
              </a:defRPr>
            </a:lvl9pPr>
          </a:lstStyle>
          <a:p>
            <a:pPr lvl="1" fontAlgn="ctr">
              <a:spcAft>
                <a:spcPts val="600"/>
              </a:spcAft>
              <a:buClr>
                <a:srgbClr val="00148C">
                  <a:lumMod val="100000"/>
                </a:srgbClr>
              </a:buClr>
            </a:pPr>
            <a:r>
              <a:rPr lang="en-US" sz="1000" dirty="0">
                <a:solidFill>
                  <a:srgbClr val="55555A">
                    <a:lumMod val="100000"/>
                  </a:srgbClr>
                </a:solidFill>
                <a:latin typeface="Arial" panose="020B0604020202020204" pitchFamily="34" charset="0"/>
              </a:rPr>
              <a:t>Alignment on approach to prototype and test against hypotheses</a:t>
            </a:r>
          </a:p>
          <a:p>
            <a:pPr lvl="1" fontAlgn="ctr">
              <a:spcAft>
                <a:spcPts val="600"/>
              </a:spcAft>
              <a:buClr>
                <a:srgbClr val="00148C">
                  <a:lumMod val="100000"/>
                </a:srgbClr>
              </a:buClr>
            </a:pPr>
            <a:r>
              <a:rPr lang="en-US" sz="1000" dirty="0">
                <a:solidFill>
                  <a:srgbClr val="55555A">
                    <a:lumMod val="100000"/>
                  </a:srgbClr>
                </a:solidFill>
                <a:latin typeface="Arial" panose="020B0604020202020204" pitchFamily="34" charset="0"/>
              </a:rPr>
              <a:t>Input on business case and value drivers</a:t>
            </a:r>
          </a:p>
          <a:p>
            <a:pPr lvl="1" fontAlgn="ctr">
              <a:spcAft>
                <a:spcPts val="600"/>
              </a:spcAft>
              <a:buClr>
                <a:srgbClr val="00148C">
                  <a:lumMod val="100000"/>
                </a:srgbClr>
              </a:buClr>
            </a:pPr>
            <a:r>
              <a:rPr lang="en-US" sz="1000" dirty="0">
                <a:solidFill>
                  <a:srgbClr val="55555A">
                    <a:lumMod val="100000"/>
                  </a:srgbClr>
                </a:solidFill>
                <a:latin typeface="Arial" panose="020B0604020202020204" pitchFamily="34" charset="0"/>
              </a:rPr>
              <a:t>Alignment on plan of attack over next six weeks to validate FutureNow</a:t>
            </a:r>
          </a:p>
        </p:txBody>
      </p:sp>
    </p:spTree>
    <p:extLst>
      <p:ext uri="{BB962C8B-B14F-4D97-AF65-F5344CB8AC3E}">
        <p14:creationId xmlns:p14="http://schemas.microsoft.com/office/powerpoint/2010/main" val="3933309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7597398-1651-4F71-B8EA-293E70257184}"/>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4624" name="think-cell Slide" r:id="rId18" imgW="592" imgH="591" progId="TCLayout.ActiveDocument.1">
                  <p:embed/>
                </p:oleObj>
              </mc:Choice>
              <mc:Fallback>
                <p:oleObj name="think-cell Slide" r:id="rId18" imgW="592" imgH="591" progId="TCLayout.ActiveDocument.1">
                  <p:embed/>
                  <p:pic>
                    <p:nvPicPr>
                      <p:cNvPr id="3" name="Object 2" hidden="1">
                        <a:extLst>
                          <a:ext uri="{FF2B5EF4-FFF2-40B4-BE49-F238E27FC236}">
                            <a16:creationId xmlns:a16="http://schemas.microsoft.com/office/drawing/2014/main" id="{27597398-1651-4F71-B8EA-293E70257184}"/>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FE381F6-CD73-4BC5-8BF4-8D9AFB709E13}"/>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pic>
        <p:nvPicPr>
          <p:cNvPr id="26" name="Picture 25">
            <a:extLst>
              <a:ext uri="{FF2B5EF4-FFF2-40B4-BE49-F238E27FC236}">
                <a16:creationId xmlns:a16="http://schemas.microsoft.com/office/drawing/2014/main" id="{FBD16483-E22A-42D5-967C-A242D3ACCB83}"/>
              </a:ext>
            </a:extLst>
          </p:cNvPr>
          <p:cNvPicPr>
            <a:picLocks noChangeAspect="1"/>
          </p:cNvPicPr>
          <p:nvPr>
            <p:custDataLst>
              <p:tags r:id="rId4"/>
            </p:custDataLst>
          </p:nvPr>
        </p:nvPicPr>
        <p:blipFill>
          <a:blip r:embed="rId20"/>
          <a:stretch>
            <a:fillRect/>
          </a:stretch>
        </p:blipFill>
        <p:spPr>
          <a:xfrm>
            <a:off x="5083714" y="2859219"/>
            <a:ext cx="1790704" cy="1007270"/>
          </a:xfrm>
          <a:prstGeom prst="rect">
            <a:avLst/>
          </a:prstGeom>
          <a:ln w="3175" cap="flat" cmpd="sng" algn="ctr">
            <a:solidFill>
              <a:srgbClr val="AAAAAC"/>
            </a:solidFill>
            <a:prstDash val="solid"/>
            <a:round/>
            <a:headEnd type="none" w="med" len="med"/>
            <a:tailEnd type="none" w="med" len="med"/>
          </a:ln>
          <a:effectLst>
            <a:outerShdw blurRad="50800" dist="38100" dir="2700000" algn="tl" rotWithShape="0">
              <a:prstClr val="black">
                <a:alpha val="40000"/>
              </a:prstClr>
            </a:outerShdw>
          </a:effectLst>
        </p:spPr>
      </p:pic>
      <p:pic>
        <p:nvPicPr>
          <p:cNvPr id="25" name="Picture 24">
            <a:extLst>
              <a:ext uri="{FF2B5EF4-FFF2-40B4-BE49-F238E27FC236}">
                <a16:creationId xmlns:a16="http://schemas.microsoft.com/office/drawing/2014/main" id="{F3CBF998-9FF8-4408-B3F8-C7CC5B7C87C3}"/>
              </a:ext>
            </a:extLst>
          </p:cNvPr>
          <p:cNvPicPr>
            <a:picLocks noChangeAspect="1"/>
          </p:cNvPicPr>
          <p:nvPr>
            <p:custDataLst>
              <p:tags r:id="rId5"/>
            </p:custDataLst>
          </p:nvPr>
        </p:nvPicPr>
        <p:blipFill>
          <a:blip r:embed="rId21"/>
          <a:stretch>
            <a:fillRect/>
          </a:stretch>
        </p:blipFill>
        <p:spPr>
          <a:xfrm>
            <a:off x="5140325" y="2925153"/>
            <a:ext cx="1790704" cy="1007270"/>
          </a:xfrm>
          <a:prstGeom prst="rect">
            <a:avLst/>
          </a:prstGeom>
          <a:ln w="3175" cap="flat" cmpd="sng" algn="ctr">
            <a:solidFill>
              <a:srgbClr val="AAAAAC"/>
            </a:solidFill>
            <a:prstDash val="solid"/>
            <a:round/>
            <a:headEnd type="none" w="med" len="med"/>
            <a:tailEnd type="none" w="med" len="med"/>
          </a:ln>
          <a:effectLst>
            <a:outerShdw blurRad="50800" dist="38100" dir="2700000" algn="tl" rotWithShape="0">
              <a:prstClr val="black">
                <a:alpha val="40000"/>
              </a:prstClr>
            </a:outerShdw>
          </a:effectLst>
        </p:spPr>
      </p:pic>
      <p:pic>
        <p:nvPicPr>
          <p:cNvPr id="20" name="Picture 19">
            <a:extLst>
              <a:ext uri="{FF2B5EF4-FFF2-40B4-BE49-F238E27FC236}">
                <a16:creationId xmlns:a16="http://schemas.microsoft.com/office/drawing/2014/main" id="{4BF2FE61-B429-426B-B573-AE1C594E8FFD}"/>
              </a:ext>
            </a:extLst>
          </p:cNvPr>
          <p:cNvPicPr>
            <a:picLocks noChangeAspect="1"/>
          </p:cNvPicPr>
          <p:nvPr>
            <p:custDataLst>
              <p:tags r:id="rId6"/>
            </p:custDataLst>
          </p:nvPr>
        </p:nvPicPr>
        <p:blipFill>
          <a:blip r:embed="rId22"/>
          <a:stretch>
            <a:fillRect/>
          </a:stretch>
        </p:blipFill>
        <p:spPr>
          <a:xfrm>
            <a:off x="1427965" y="2853019"/>
            <a:ext cx="1790700" cy="1007270"/>
          </a:xfrm>
          <a:prstGeom prst="rect">
            <a:avLst/>
          </a:prstGeom>
          <a:ln w="3175" cap="flat" cmpd="sng" algn="ctr">
            <a:solidFill>
              <a:srgbClr val="AAAAAC"/>
            </a:solidFill>
            <a:prstDash val="solid"/>
            <a:round/>
            <a:headEnd type="none" w="med" len="med"/>
            <a:tailEnd type="none" w="med" len="med"/>
          </a:ln>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0B481C-0B90-430D-8E44-8962C2ACAA84}"/>
              </a:ext>
            </a:extLst>
          </p:cNvPr>
          <p:cNvSpPr>
            <a:spLocks noGrp="1"/>
          </p:cNvSpPr>
          <p:nvPr>
            <p:ph type="title"/>
          </p:nvPr>
        </p:nvSpPr>
        <p:spPr/>
        <p:txBody>
          <a:bodyPr/>
          <a:lstStyle/>
          <a:p>
            <a:r>
              <a:rPr lang="en-US" dirty="0"/>
              <a:t>Recap: last week's Demo</a:t>
            </a:r>
          </a:p>
        </p:txBody>
      </p:sp>
      <p:pic>
        <p:nvPicPr>
          <p:cNvPr id="11" name="Picture 10">
            <a:extLst>
              <a:ext uri="{FF2B5EF4-FFF2-40B4-BE49-F238E27FC236}">
                <a16:creationId xmlns:a16="http://schemas.microsoft.com/office/drawing/2014/main" id="{C2DA1BF8-0882-4018-BBE9-4D5383238144}"/>
              </a:ext>
            </a:extLst>
          </p:cNvPr>
          <p:cNvPicPr>
            <a:picLocks noChangeAspect="1"/>
          </p:cNvPicPr>
          <p:nvPr>
            <p:custDataLst>
              <p:tags r:id="rId7"/>
            </p:custDataLst>
          </p:nvPr>
        </p:nvPicPr>
        <p:blipFill>
          <a:blip r:embed="rId23"/>
          <a:stretch>
            <a:fillRect/>
          </a:stretch>
        </p:blipFill>
        <p:spPr>
          <a:xfrm>
            <a:off x="1427965" y="991342"/>
            <a:ext cx="1790700" cy="1007270"/>
          </a:xfrm>
          <a:prstGeom prst="rect">
            <a:avLst/>
          </a:prstGeom>
          <a:ln w="3175" cap="flat" cmpd="sng" algn="ctr">
            <a:solidFill>
              <a:srgbClr val="AAAAAC"/>
            </a:solidFill>
            <a:prstDash val="solid"/>
            <a:round/>
            <a:headEnd type="none" w="med" len="med"/>
            <a:tailEnd type="none" w="med" len="med"/>
          </a:ln>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FFC797ED-3A08-4C9E-98E0-BCA5CC974EBC}"/>
              </a:ext>
            </a:extLst>
          </p:cNvPr>
          <p:cNvPicPr>
            <a:picLocks noChangeAspect="1"/>
          </p:cNvPicPr>
          <p:nvPr>
            <p:custDataLst>
              <p:tags r:id="rId8"/>
            </p:custDataLst>
          </p:nvPr>
        </p:nvPicPr>
        <p:blipFill>
          <a:blip r:embed="rId24"/>
          <a:stretch>
            <a:fillRect/>
          </a:stretch>
        </p:blipFill>
        <p:spPr>
          <a:xfrm>
            <a:off x="1494373" y="1044726"/>
            <a:ext cx="1790700" cy="1007270"/>
          </a:xfrm>
          <a:prstGeom prst="rect">
            <a:avLst/>
          </a:prstGeom>
          <a:ln w="3175" cap="flat" cmpd="sng" algn="ctr">
            <a:solidFill>
              <a:srgbClr val="AAAAAC"/>
            </a:solidFill>
            <a:prstDash val="solid"/>
            <a:round/>
            <a:headEnd type="none" w="med" len="med"/>
            <a:tailEnd type="none" w="med" len="med"/>
          </a:ln>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5613AA20-DF85-4551-8E06-DEE180CFA3CA}"/>
              </a:ext>
            </a:extLst>
          </p:cNvPr>
          <p:cNvPicPr>
            <a:picLocks noChangeAspect="1"/>
          </p:cNvPicPr>
          <p:nvPr>
            <p:custDataLst>
              <p:tags r:id="rId9"/>
            </p:custDataLst>
          </p:nvPr>
        </p:nvPicPr>
        <p:blipFill>
          <a:blip r:embed="rId25"/>
          <a:stretch>
            <a:fillRect/>
          </a:stretch>
        </p:blipFill>
        <p:spPr>
          <a:xfrm>
            <a:off x="1560781" y="1098110"/>
            <a:ext cx="1790700" cy="1007270"/>
          </a:xfrm>
          <a:prstGeom prst="rect">
            <a:avLst/>
          </a:prstGeom>
          <a:ln w="3175" cap="flat" cmpd="sng" algn="ctr">
            <a:solidFill>
              <a:srgbClr val="AAAAAC"/>
            </a:solidFill>
            <a:prstDash val="solid"/>
            <a:round/>
            <a:headEnd type="none" w="med" len="med"/>
            <a:tailEnd type="none" w="med" len="med"/>
          </a:ln>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D1CFAAB1-D281-4E53-87B4-F994FE21D07C}"/>
              </a:ext>
            </a:extLst>
          </p:cNvPr>
          <p:cNvPicPr>
            <a:picLocks noChangeAspect="1"/>
          </p:cNvPicPr>
          <p:nvPr>
            <p:custDataLst>
              <p:tags r:id="rId10"/>
            </p:custDataLst>
          </p:nvPr>
        </p:nvPicPr>
        <p:blipFill>
          <a:blip r:embed="rId26"/>
          <a:stretch>
            <a:fillRect/>
          </a:stretch>
        </p:blipFill>
        <p:spPr>
          <a:xfrm>
            <a:off x="1627188" y="1151493"/>
            <a:ext cx="1790700" cy="1007270"/>
          </a:xfrm>
          <a:prstGeom prst="rect">
            <a:avLst/>
          </a:prstGeom>
          <a:ln w="3175" cap="flat" cmpd="sng" algn="ctr">
            <a:solidFill>
              <a:srgbClr val="AAAAAC"/>
            </a:solidFill>
            <a:prstDash val="solid"/>
            <a:round/>
            <a:headEnd type="none" w="med" len="med"/>
            <a:tailEnd type="none" w="med" len="med"/>
          </a:ln>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48641C05-E8BC-4081-A0CA-4DA17130A13C}"/>
              </a:ext>
            </a:extLst>
          </p:cNvPr>
          <p:cNvPicPr>
            <a:picLocks noChangeAspect="1"/>
          </p:cNvPicPr>
          <p:nvPr>
            <p:custDataLst>
              <p:tags r:id="rId11"/>
            </p:custDataLst>
          </p:nvPr>
        </p:nvPicPr>
        <p:blipFill>
          <a:blip r:embed="rId27"/>
          <a:stretch>
            <a:fillRect/>
          </a:stretch>
        </p:blipFill>
        <p:spPr>
          <a:xfrm>
            <a:off x="5140325" y="1038376"/>
            <a:ext cx="1790700" cy="1007270"/>
          </a:xfrm>
          <a:prstGeom prst="rect">
            <a:avLst/>
          </a:prstGeom>
          <a:ln w="3175" cap="flat" cmpd="sng" algn="ctr">
            <a:solidFill>
              <a:srgbClr val="AAAAAC"/>
            </a:solidFill>
            <a:prstDash val="solid"/>
            <a:round/>
            <a:headEnd type="none" w="med" len="med"/>
            <a:tailEnd type="none" w="med" len="med"/>
          </a:ln>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id="{B93B6EE7-ED21-42AF-9815-EA827363CBA3}"/>
              </a:ext>
            </a:extLst>
          </p:cNvPr>
          <p:cNvPicPr>
            <a:picLocks noChangeAspect="1"/>
          </p:cNvPicPr>
          <p:nvPr>
            <p:custDataLst>
              <p:tags r:id="rId12"/>
            </p:custDataLst>
          </p:nvPr>
        </p:nvPicPr>
        <p:blipFill>
          <a:blip r:embed="rId28"/>
          <a:stretch>
            <a:fillRect/>
          </a:stretch>
        </p:blipFill>
        <p:spPr>
          <a:xfrm>
            <a:off x="5209640" y="1091759"/>
            <a:ext cx="1790700" cy="1007270"/>
          </a:xfrm>
          <a:prstGeom prst="rect">
            <a:avLst/>
          </a:prstGeom>
          <a:ln w="3175" cap="flat" cmpd="sng" algn="ctr">
            <a:solidFill>
              <a:srgbClr val="AAAAAC"/>
            </a:solidFill>
            <a:prstDash val="solid"/>
            <a:round/>
            <a:headEnd type="none" w="med" len="med"/>
            <a:tailEnd type="none" w="med" len="med"/>
          </a:ln>
          <a:effectLst>
            <a:outerShdw blurRad="50800" dist="38100" dir="2700000" algn="tl" rotWithShape="0">
              <a:prstClr val="black">
                <a:alpha val="40000"/>
              </a:prstClr>
            </a:outerShdw>
          </a:effectLst>
        </p:spPr>
      </p:pic>
      <p:pic>
        <p:nvPicPr>
          <p:cNvPr id="17" name="Picture 16">
            <a:extLst>
              <a:ext uri="{FF2B5EF4-FFF2-40B4-BE49-F238E27FC236}">
                <a16:creationId xmlns:a16="http://schemas.microsoft.com/office/drawing/2014/main" id="{2D6FC254-CB64-4894-91AA-A56A6F09AF6A}"/>
              </a:ext>
            </a:extLst>
          </p:cNvPr>
          <p:cNvPicPr>
            <a:picLocks noChangeAspect="1"/>
          </p:cNvPicPr>
          <p:nvPr>
            <p:custDataLst>
              <p:tags r:id="rId13"/>
            </p:custDataLst>
          </p:nvPr>
        </p:nvPicPr>
        <p:blipFill>
          <a:blip r:embed="rId29"/>
          <a:stretch>
            <a:fillRect/>
          </a:stretch>
        </p:blipFill>
        <p:spPr>
          <a:xfrm>
            <a:off x="1494373" y="2918953"/>
            <a:ext cx="1790700" cy="1007270"/>
          </a:xfrm>
          <a:prstGeom prst="rect">
            <a:avLst/>
          </a:prstGeom>
          <a:ln w="3175" cap="flat" cmpd="sng" algn="ctr">
            <a:solidFill>
              <a:srgbClr val="AAAAAC"/>
            </a:solidFill>
            <a:prstDash val="solid"/>
            <a:round/>
            <a:headEnd type="none" w="med" len="med"/>
            <a:tailEnd type="none" w="med" len="med"/>
          </a:ln>
          <a:effectLst>
            <a:outerShdw blurRad="50800" dist="38100" dir="2700000" algn="tl" rotWithShape="0">
              <a:prstClr val="black">
                <a:alpha val="40000"/>
              </a:prstClr>
            </a:outerShdw>
          </a:effectLst>
        </p:spPr>
      </p:pic>
      <p:pic>
        <p:nvPicPr>
          <p:cNvPr id="18" name="Picture 17">
            <a:extLst>
              <a:ext uri="{FF2B5EF4-FFF2-40B4-BE49-F238E27FC236}">
                <a16:creationId xmlns:a16="http://schemas.microsoft.com/office/drawing/2014/main" id="{C2692579-9127-4033-8D14-B67C6924D8F2}"/>
              </a:ext>
            </a:extLst>
          </p:cNvPr>
          <p:cNvPicPr>
            <a:picLocks noChangeAspect="1"/>
          </p:cNvPicPr>
          <p:nvPr>
            <p:custDataLst>
              <p:tags r:id="rId14"/>
            </p:custDataLst>
          </p:nvPr>
        </p:nvPicPr>
        <p:blipFill>
          <a:blip r:embed="rId30"/>
          <a:stretch>
            <a:fillRect/>
          </a:stretch>
        </p:blipFill>
        <p:spPr>
          <a:xfrm>
            <a:off x="1560781" y="2984887"/>
            <a:ext cx="1790700" cy="1007270"/>
          </a:xfrm>
          <a:prstGeom prst="rect">
            <a:avLst/>
          </a:prstGeom>
          <a:ln w="3175" cap="flat" cmpd="sng" algn="ctr">
            <a:solidFill>
              <a:srgbClr val="AAAAAC"/>
            </a:solidFill>
            <a:prstDash val="solid"/>
            <a:round/>
            <a:headEnd type="none" w="med" len="med"/>
            <a:tailEnd type="none" w="med" len="med"/>
          </a:ln>
          <a:effectLst>
            <a:outerShdw blurRad="50800" dist="38100" dir="2700000" algn="tl" rotWithShape="0">
              <a:prstClr val="black">
                <a:alpha val="40000"/>
              </a:prstClr>
            </a:outerShdw>
          </a:effectLst>
        </p:spPr>
      </p:pic>
      <p:pic>
        <p:nvPicPr>
          <p:cNvPr id="19" name="Picture 18">
            <a:extLst>
              <a:ext uri="{FF2B5EF4-FFF2-40B4-BE49-F238E27FC236}">
                <a16:creationId xmlns:a16="http://schemas.microsoft.com/office/drawing/2014/main" id="{E9760DA9-F212-4BCA-9367-2C78FE8A08CA}"/>
              </a:ext>
            </a:extLst>
          </p:cNvPr>
          <p:cNvPicPr>
            <a:picLocks noChangeAspect="1"/>
          </p:cNvPicPr>
          <p:nvPr>
            <p:custDataLst>
              <p:tags r:id="rId15"/>
            </p:custDataLst>
          </p:nvPr>
        </p:nvPicPr>
        <p:blipFill>
          <a:blip r:embed="rId31"/>
          <a:stretch>
            <a:fillRect/>
          </a:stretch>
        </p:blipFill>
        <p:spPr>
          <a:xfrm>
            <a:off x="1627188" y="3050820"/>
            <a:ext cx="1790700" cy="1007270"/>
          </a:xfrm>
          <a:prstGeom prst="rect">
            <a:avLst/>
          </a:prstGeom>
          <a:ln w="3175" cap="flat" cmpd="sng" algn="ctr">
            <a:solidFill>
              <a:srgbClr val="AAAAAC"/>
            </a:solidFill>
            <a:prstDash val="solid"/>
            <a:round/>
            <a:headEnd type="none" w="med" len="med"/>
            <a:tailEnd type="none" w="med" len="med"/>
          </a:ln>
          <a:effectLst>
            <a:outerShdw blurRad="50800" dist="38100" dir="2700000" algn="tl" rotWithShape="0">
              <a:prstClr val="black">
                <a:alpha val="40000"/>
              </a:prstClr>
            </a:outerShdw>
          </a:effectLst>
        </p:spPr>
      </p:pic>
      <p:pic>
        <p:nvPicPr>
          <p:cNvPr id="21" name="Picture 20">
            <a:extLst>
              <a:ext uri="{FF2B5EF4-FFF2-40B4-BE49-F238E27FC236}">
                <a16:creationId xmlns:a16="http://schemas.microsoft.com/office/drawing/2014/main" id="{97CF5C97-E987-4D5C-8D5A-0448D80013E8}"/>
              </a:ext>
            </a:extLst>
          </p:cNvPr>
          <p:cNvPicPr>
            <a:picLocks noChangeAspect="1"/>
          </p:cNvPicPr>
          <p:nvPr>
            <p:custDataLst>
              <p:tags r:id="rId16"/>
            </p:custDataLst>
          </p:nvPr>
        </p:nvPicPr>
        <p:blipFill>
          <a:blip r:embed="rId32"/>
          <a:stretch>
            <a:fillRect/>
          </a:stretch>
        </p:blipFill>
        <p:spPr>
          <a:xfrm>
            <a:off x="5209640" y="3045751"/>
            <a:ext cx="1790700" cy="1007270"/>
          </a:xfrm>
          <a:prstGeom prst="rect">
            <a:avLst/>
          </a:prstGeom>
          <a:ln w="3175" cap="flat" cmpd="sng" algn="ctr">
            <a:solidFill>
              <a:srgbClr val="AAAAAC"/>
            </a:solidFill>
            <a:prstDash val="solid"/>
            <a:round/>
            <a:headEnd type="none" w="med" len="med"/>
            <a:tailEnd type="none" w="med" len="med"/>
          </a:ln>
          <a:effectLst>
            <a:outerShdw blurRad="50800" dist="38100" dir="2700000" algn="tl" rotWithShape="0">
              <a:prstClr val="black">
                <a:alpha val="40000"/>
              </a:prstClr>
            </a:outerShdw>
          </a:effectLst>
        </p:spPr>
      </p:pic>
      <p:sp>
        <p:nvSpPr>
          <p:cNvPr id="22" name="TextBox 21">
            <a:extLst>
              <a:ext uri="{FF2B5EF4-FFF2-40B4-BE49-F238E27FC236}">
                <a16:creationId xmlns:a16="http://schemas.microsoft.com/office/drawing/2014/main" id="{B3FAACCD-3483-4E45-AEC8-9BCC58933344}"/>
              </a:ext>
            </a:extLst>
          </p:cNvPr>
          <p:cNvSpPr txBox="1"/>
          <p:nvPr/>
        </p:nvSpPr>
        <p:spPr>
          <a:xfrm>
            <a:off x="2065338" y="2138054"/>
            <a:ext cx="914400" cy="3594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050" i="1" dirty="0">
                <a:solidFill>
                  <a:srgbClr val="00148C"/>
                </a:solidFill>
              </a:rPr>
              <a:t>1. Current State Process</a:t>
            </a:r>
          </a:p>
        </p:txBody>
      </p:sp>
      <p:sp>
        <p:nvSpPr>
          <p:cNvPr id="23" name="TextBox 22">
            <a:extLst>
              <a:ext uri="{FF2B5EF4-FFF2-40B4-BE49-F238E27FC236}">
                <a16:creationId xmlns:a16="http://schemas.microsoft.com/office/drawing/2014/main" id="{1A94A46C-A37C-48BF-A90F-98EF46DA4519}"/>
              </a:ext>
            </a:extLst>
          </p:cNvPr>
          <p:cNvSpPr txBox="1"/>
          <p:nvPr/>
        </p:nvSpPr>
        <p:spPr>
          <a:xfrm>
            <a:off x="5578475" y="2061418"/>
            <a:ext cx="914400" cy="3594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050" i="1" dirty="0">
                <a:solidFill>
                  <a:srgbClr val="00148C"/>
                </a:solidFill>
              </a:rPr>
              <a:t>2. Frictions</a:t>
            </a:r>
          </a:p>
        </p:txBody>
      </p:sp>
      <p:sp>
        <p:nvSpPr>
          <p:cNvPr id="24" name="TextBox 23">
            <a:extLst>
              <a:ext uri="{FF2B5EF4-FFF2-40B4-BE49-F238E27FC236}">
                <a16:creationId xmlns:a16="http://schemas.microsoft.com/office/drawing/2014/main" id="{4511C80B-9CE1-4FAA-AAC8-30C94CE634C9}"/>
              </a:ext>
            </a:extLst>
          </p:cNvPr>
          <p:cNvSpPr txBox="1"/>
          <p:nvPr/>
        </p:nvSpPr>
        <p:spPr>
          <a:xfrm>
            <a:off x="2065338" y="4111474"/>
            <a:ext cx="914400" cy="3594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050" i="1" dirty="0">
                <a:solidFill>
                  <a:srgbClr val="00148C"/>
                </a:solidFill>
              </a:rPr>
              <a:t>3. Data &amp; IT landscape</a:t>
            </a:r>
          </a:p>
        </p:txBody>
      </p:sp>
      <p:sp>
        <p:nvSpPr>
          <p:cNvPr id="28" name="TextBox 27">
            <a:extLst>
              <a:ext uri="{FF2B5EF4-FFF2-40B4-BE49-F238E27FC236}">
                <a16:creationId xmlns:a16="http://schemas.microsoft.com/office/drawing/2014/main" id="{DFA0C012-6E55-4320-9BB0-CD475EE4ABBC}"/>
              </a:ext>
            </a:extLst>
          </p:cNvPr>
          <p:cNvSpPr txBox="1"/>
          <p:nvPr/>
        </p:nvSpPr>
        <p:spPr>
          <a:xfrm>
            <a:off x="5647790" y="4051740"/>
            <a:ext cx="914400" cy="35947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050" i="1" dirty="0">
                <a:solidFill>
                  <a:srgbClr val="00148C"/>
                </a:solidFill>
              </a:rPr>
              <a:t>4. North Star &amp; initial MVP hypothesis</a:t>
            </a:r>
          </a:p>
        </p:txBody>
      </p:sp>
    </p:spTree>
    <p:extLst>
      <p:ext uri="{BB962C8B-B14F-4D97-AF65-F5344CB8AC3E}">
        <p14:creationId xmlns:p14="http://schemas.microsoft.com/office/powerpoint/2010/main" val="39870554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F51A68-79FD-459B-BB66-73661261F8C7}"/>
              </a:ext>
            </a:extLst>
          </p:cNvPr>
          <p:cNvGraphicFramePr>
            <a:graphicFrameLocks noChangeAspect="1"/>
          </p:cNvGraphicFramePr>
          <p:nvPr>
            <p:custDataLst>
              <p:tags r:id="rId2"/>
            </p:custDataLst>
            <p:extLst>
              <p:ext uri="{D42A27DB-BD31-4B8C-83A1-F6EECF244321}">
                <p14:modId xmlns:p14="http://schemas.microsoft.com/office/powerpoint/2010/main" val="3298874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8925"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B99A4B1-3B4F-44B6-A15B-38D13576DF68}"/>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4000" b="1" dirty="0">
              <a:solidFill>
                <a:srgbClr val="FFFFFF"/>
              </a:solidFill>
              <a:latin typeface="Arial" panose="020B0604020202020204" pitchFamily="34" charset="0"/>
              <a:ea typeface="+mj-ea"/>
              <a:cs typeface="+mj-cs"/>
              <a:sym typeface="Arial" panose="020B0604020202020204" pitchFamily="34" charset="0"/>
            </a:endParaRPr>
          </a:p>
        </p:txBody>
      </p:sp>
      <p:sp>
        <p:nvSpPr>
          <p:cNvPr id="3" name="Title 2">
            <a:extLst>
              <a:ext uri="{FF2B5EF4-FFF2-40B4-BE49-F238E27FC236}">
                <a16:creationId xmlns:a16="http://schemas.microsoft.com/office/drawing/2014/main" id="{5BF96403-9F2E-47F0-B0A4-D0AED774BD9C}"/>
              </a:ext>
            </a:extLst>
          </p:cNvPr>
          <p:cNvSpPr>
            <a:spLocks noGrp="1"/>
          </p:cNvSpPr>
          <p:nvPr>
            <p:ph type="title"/>
          </p:nvPr>
        </p:nvSpPr>
        <p:spPr/>
        <p:txBody>
          <a:bodyPr/>
          <a:lstStyle/>
          <a:p>
            <a:r>
              <a:rPr lang="en-US" dirty="0"/>
              <a:t>FutureNow product</a:t>
            </a:r>
          </a:p>
        </p:txBody>
      </p:sp>
    </p:spTree>
    <p:extLst>
      <p:ext uri="{BB962C8B-B14F-4D97-AF65-F5344CB8AC3E}">
        <p14:creationId xmlns:p14="http://schemas.microsoft.com/office/powerpoint/2010/main" val="1011227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a:extLst>
              <a:ext uri="{FF2B5EF4-FFF2-40B4-BE49-F238E27FC236}">
                <a16:creationId xmlns:a16="http://schemas.microsoft.com/office/drawing/2014/main" id="{AC86C360-D015-4D31-B1A6-A67F19C44C71}"/>
              </a:ext>
            </a:extLst>
          </p:cNvPr>
          <p:cNvGraphicFramePr>
            <a:graphicFrameLocks noChangeAspect="1"/>
          </p:cNvGraphicFramePr>
          <p:nvPr>
            <p:custDataLst>
              <p:tags r:id="rId2"/>
            </p:custDataLst>
            <p:extLst>
              <p:ext uri="{D42A27DB-BD31-4B8C-83A1-F6EECF244321}">
                <p14:modId xmlns:p14="http://schemas.microsoft.com/office/powerpoint/2010/main" val="19610413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3209" name="think-cell Slide" r:id="rId5" imgW="592" imgH="591" progId="TCLayout.ActiveDocument.1">
                  <p:embed/>
                </p:oleObj>
              </mc:Choice>
              <mc:Fallback>
                <p:oleObj name="think-cell Slide" r:id="rId5" imgW="592" imgH="591" progId="TCLayout.ActiveDocument.1">
                  <p:embed/>
                  <p:pic>
                    <p:nvPicPr>
                      <p:cNvPr id="35" name="Object 34" hidden="1">
                        <a:extLst>
                          <a:ext uri="{FF2B5EF4-FFF2-40B4-BE49-F238E27FC236}">
                            <a16:creationId xmlns:a16="http://schemas.microsoft.com/office/drawing/2014/main" id="{AC86C360-D015-4D31-B1A6-A67F19C44C7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4" name="Rectangle 33" hidden="1">
            <a:extLst>
              <a:ext uri="{FF2B5EF4-FFF2-40B4-BE49-F238E27FC236}">
                <a16:creationId xmlns:a16="http://schemas.microsoft.com/office/drawing/2014/main" id="{551C88C0-0DE9-41DA-9F59-077DEE3FA74A}"/>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5A7773F0-7B68-4C72-B6CF-07FB503F750C}"/>
              </a:ext>
            </a:extLst>
          </p:cNvPr>
          <p:cNvSpPr>
            <a:spLocks noGrp="1"/>
          </p:cNvSpPr>
          <p:nvPr>
            <p:ph type="title"/>
          </p:nvPr>
        </p:nvSpPr>
        <p:spPr/>
        <p:txBody>
          <a:bodyPr/>
          <a:lstStyle/>
          <a:p>
            <a:r>
              <a:rPr lang="en-US" u="sng" dirty="0"/>
              <a:t>Recall</a:t>
            </a:r>
            <a:r>
              <a:rPr lang="en-US" dirty="0"/>
              <a:t>: Five core </a:t>
            </a:r>
            <a:r>
              <a:rPr lang="en-US" dirty="0" err="1"/>
              <a:t>EBU</a:t>
            </a:r>
            <a:r>
              <a:rPr lang="en-US" dirty="0"/>
              <a:t> planning frictions</a:t>
            </a:r>
          </a:p>
        </p:txBody>
      </p:sp>
      <p:grpSp>
        <p:nvGrpSpPr>
          <p:cNvPr id="33" name="Group 32">
            <a:extLst>
              <a:ext uri="{FF2B5EF4-FFF2-40B4-BE49-F238E27FC236}">
                <a16:creationId xmlns:a16="http://schemas.microsoft.com/office/drawing/2014/main" id="{7253644D-1C7F-4F41-B3C4-7FA21B001BBA}"/>
              </a:ext>
            </a:extLst>
          </p:cNvPr>
          <p:cNvGrpSpPr>
            <a:grpSpLocks noChangeAspect="1"/>
          </p:cNvGrpSpPr>
          <p:nvPr/>
        </p:nvGrpSpPr>
        <p:grpSpPr>
          <a:xfrm>
            <a:off x="7424709" y="1818795"/>
            <a:ext cx="707500" cy="707500"/>
            <a:chOff x="5272125" y="2606620"/>
            <a:chExt cx="1645920" cy="1645920"/>
          </a:xfrm>
        </p:grpSpPr>
        <p:sp>
          <p:nvSpPr>
            <p:cNvPr id="37" name="AutoShape 3">
              <a:extLst>
                <a:ext uri="{FF2B5EF4-FFF2-40B4-BE49-F238E27FC236}">
                  <a16:creationId xmlns:a16="http://schemas.microsoft.com/office/drawing/2014/main" id="{F6553E82-03BB-4A7D-88C1-394547A41EA5}"/>
                </a:ext>
              </a:extLst>
            </p:cNvPr>
            <p:cNvSpPr>
              <a:spLocks noChangeAspect="1" noChangeArrowheads="1" noTextEdit="1"/>
            </p:cNvSpPr>
            <p:nvPr/>
          </p:nvSpPr>
          <p:spPr bwMode="auto">
            <a:xfrm>
              <a:off x="5272125" y="2606620"/>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8" name="Group 37">
              <a:extLst>
                <a:ext uri="{FF2B5EF4-FFF2-40B4-BE49-F238E27FC236}">
                  <a16:creationId xmlns:a16="http://schemas.microsoft.com/office/drawing/2014/main" id="{39534EEC-708A-4CCA-B23F-02BF331A9290}"/>
                </a:ext>
              </a:extLst>
            </p:cNvPr>
            <p:cNvGrpSpPr/>
            <p:nvPr/>
          </p:nvGrpSpPr>
          <p:grpSpPr>
            <a:xfrm>
              <a:off x="5486685" y="2776363"/>
              <a:ext cx="1216800" cy="1306433"/>
              <a:chOff x="5486685" y="2776363"/>
              <a:chExt cx="1216800" cy="1306433"/>
            </a:xfrm>
          </p:grpSpPr>
          <p:sp>
            <p:nvSpPr>
              <p:cNvPr id="39" name="Freeform 32">
                <a:extLst>
                  <a:ext uri="{FF2B5EF4-FFF2-40B4-BE49-F238E27FC236}">
                    <a16:creationId xmlns:a16="http://schemas.microsoft.com/office/drawing/2014/main" id="{26660220-31B8-419C-AF8C-FB852CCFB251}"/>
                  </a:ext>
                </a:extLst>
              </p:cNvPr>
              <p:cNvSpPr>
                <a:spLocks/>
              </p:cNvSpPr>
              <p:nvPr/>
            </p:nvSpPr>
            <p:spPr bwMode="auto">
              <a:xfrm>
                <a:off x="5486685" y="2776363"/>
                <a:ext cx="1216800" cy="1306433"/>
              </a:xfrm>
              <a:custGeom>
                <a:avLst/>
                <a:gdLst>
                  <a:gd name="connsiteX0" fmla="*/ 1494237 w 5069998"/>
                  <a:gd name="connsiteY0" fmla="*/ 3308284 h 5443472"/>
                  <a:gd name="connsiteX1" fmla="*/ 1494237 w 5069998"/>
                  <a:gd name="connsiteY1" fmla="*/ 4240334 h 5443472"/>
                  <a:gd name="connsiteX2" fmla="*/ 2473725 w 5069998"/>
                  <a:gd name="connsiteY2" fmla="*/ 5225984 h 5443472"/>
                  <a:gd name="connsiteX3" fmla="*/ 2473725 w 5069998"/>
                  <a:gd name="connsiteY3" fmla="*/ 4293934 h 5443472"/>
                  <a:gd name="connsiteX4" fmla="*/ 1494237 w 5069998"/>
                  <a:gd name="connsiteY4" fmla="*/ 3308284 h 5443472"/>
                  <a:gd name="connsiteX5" fmla="*/ 1439668 w 5069998"/>
                  <a:gd name="connsiteY5" fmla="*/ 3092731 h 5443472"/>
                  <a:gd name="connsiteX6" fmla="*/ 1472772 w 5069998"/>
                  <a:gd name="connsiteY6" fmla="*/ 3109847 h 5443472"/>
                  <a:gd name="connsiteX7" fmla="*/ 2567794 w 5069998"/>
                  <a:gd name="connsiteY7" fmla="*/ 4214152 h 5443472"/>
                  <a:gd name="connsiteX8" fmla="*/ 2597550 w 5069998"/>
                  <a:gd name="connsiteY8" fmla="*/ 4264753 h 5443472"/>
                  <a:gd name="connsiteX9" fmla="*/ 2597550 w 5069998"/>
                  <a:gd name="connsiteY9" fmla="*/ 5380964 h 5443472"/>
                  <a:gd name="connsiteX10" fmla="*/ 2558867 w 5069998"/>
                  <a:gd name="connsiteY10" fmla="*/ 5437519 h 5443472"/>
                  <a:gd name="connsiteX11" fmla="*/ 2535063 w 5069998"/>
                  <a:gd name="connsiteY11" fmla="*/ 5443472 h 5443472"/>
                  <a:gd name="connsiteX12" fmla="*/ 2487453 w 5069998"/>
                  <a:gd name="connsiteY12" fmla="*/ 5422636 h 5443472"/>
                  <a:gd name="connsiteX13" fmla="*/ 1392431 w 5069998"/>
                  <a:gd name="connsiteY13" fmla="*/ 4321308 h 5443472"/>
                  <a:gd name="connsiteX14" fmla="*/ 1365650 w 5069998"/>
                  <a:gd name="connsiteY14" fmla="*/ 4267730 h 5443472"/>
                  <a:gd name="connsiteX15" fmla="*/ 1365650 w 5069998"/>
                  <a:gd name="connsiteY15" fmla="*/ 3154495 h 5443472"/>
                  <a:gd name="connsiteX16" fmla="*/ 1404333 w 5069998"/>
                  <a:gd name="connsiteY16" fmla="*/ 3097940 h 5443472"/>
                  <a:gd name="connsiteX17" fmla="*/ 1439668 w 5069998"/>
                  <a:gd name="connsiteY17" fmla="*/ 3092731 h 5443472"/>
                  <a:gd name="connsiteX18" fmla="*/ 2851550 w 5069998"/>
                  <a:gd name="connsiteY18" fmla="*/ 2852670 h 5443472"/>
                  <a:gd name="connsiteX19" fmla="*/ 2851550 w 5069998"/>
                  <a:gd name="connsiteY19" fmla="*/ 4851333 h 5443472"/>
                  <a:gd name="connsiteX20" fmla="*/ 4848625 w 5069998"/>
                  <a:gd name="connsiteY20" fmla="*/ 2852670 h 5443472"/>
                  <a:gd name="connsiteX21" fmla="*/ 2851550 w 5069998"/>
                  <a:gd name="connsiteY21" fmla="*/ 2852670 h 5443472"/>
                  <a:gd name="connsiteX22" fmla="*/ 1576788 w 5069998"/>
                  <a:gd name="connsiteY22" fmla="*/ 2852670 h 5443472"/>
                  <a:gd name="connsiteX23" fmla="*/ 2470551 w 5069998"/>
                  <a:gd name="connsiteY23" fmla="*/ 3755958 h 5443472"/>
                  <a:gd name="connsiteX24" fmla="*/ 2470551 w 5069998"/>
                  <a:gd name="connsiteY24" fmla="*/ 2852670 h 5443472"/>
                  <a:gd name="connsiteX25" fmla="*/ 1576788 w 5069998"/>
                  <a:gd name="connsiteY25" fmla="*/ 2852670 h 5443472"/>
                  <a:gd name="connsiteX26" fmla="*/ 2788469 w 5069998"/>
                  <a:gd name="connsiteY26" fmla="*/ 2725670 h 5443472"/>
                  <a:gd name="connsiteX27" fmla="*/ 5000803 w 5069998"/>
                  <a:gd name="connsiteY27" fmla="*/ 2725670 h 5443472"/>
                  <a:gd name="connsiteX28" fmla="*/ 5057377 w 5069998"/>
                  <a:gd name="connsiteY28" fmla="*/ 2767328 h 5443472"/>
                  <a:gd name="connsiteX29" fmla="*/ 5048444 w 5069998"/>
                  <a:gd name="connsiteY29" fmla="*/ 2835766 h 5443472"/>
                  <a:gd name="connsiteX30" fmla="*/ 2830155 w 5069998"/>
                  <a:gd name="connsiteY30" fmla="*/ 5052555 h 5443472"/>
                  <a:gd name="connsiteX31" fmla="*/ 2785491 w 5069998"/>
                  <a:gd name="connsiteY31" fmla="*/ 5070408 h 5443472"/>
                  <a:gd name="connsiteX32" fmla="*/ 2761671 w 5069998"/>
                  <a:gd name="connsiteY32" fmla="*/ 5064457 h 5443472"/>
                  <a:gd name="connsiteX33" fmla="*/ 2722962 w 5069998"/>
                  <a:gd name="connsiteY33" fmla="*/ 5007921 h 5443472"/>
                  <a:gd name="connsiteX34" fmla="*/ 2722962 w 5069998"/>
                  <a:gd name="connsiteY34" fmla="*/ 2791132 h 5443472"/>
                  <a:gd name="connsiteX35" fmla="*/ 2788469 w 5069998"/>
                  <a:gd name="connsiteY35" fmla="*/ 2725670 h 5443472"/>
                  <a:gd name="connsiteX36" fmla="*/ 1424786 w 5069998"/>
                  <a:gd name="connsiteY36" fmla="*/ 2725670 h 5443472"/>
                  <a:gd name="connsiteX37" fmla="*/ 2535043 w 5069998"/>
                  <a:gd name="connsiteY37" fmla="*/ 2725670 h 5443472"/>
                  <a:gd name="connsiteX38" fmla="*/ 2597551 w 5069998"/>
                  <a:gd name="connsiteY38" fmla="*/ 2791102 h 5443472"/>
                  <a:gd name="connsiteX39" fmla="*/ 2597551 w 5069998"/>
                  <a:gd name="connsiteY39" fmla="*/ 3906426 h 5443472"/>
                  <a:gd name="connsiteX40" fmla="*/ 2558856 w 5069998"/>
                  <a:gd name="connsiteY40" fmla="*/ 3965910 h 5443472"/>
                  <a:gd name="connsiteX41" fmla="*/ 2535043 w 5069998"/>
                  <a:gd name="connsiteY41" fmla="*/ 3971858 h 5443472"/>
                  <a:gd name="connsiteX42" fmla="*/ 2487418 w 5069998"/>
                  <a:gd name="connsiteY42" fmla="*/ 3954013 h 5443472"/>
                  <a:gd name="connsiteX43" fmla="*/ 1383114 w 5069998"/>
                  <a:gd name="connsiteY43" fmla="*/ 2835715 h 5443472"/>
                  <a:gd name="connsiteX44" fmla="*/ 1368231 w 5069998"/>
                  <a:gd name="connsiteY44" fmla="*/ 2767309 h 5443472"/>
                  <a:gd name="connsiteX45" fmla="*/ 1424786 w 5069998"/>
                  <a:gd name="connsiteY45" fmla="*/ 2725670 h 5443472"/>
                  <a:gd name="connsiteX46" fmla="*/ 1119587 w 5069998"/>
                  <a:gd name="connsiteY46" fmla="*/ 1579496 h 5443472"/>
                  <a:gd name="connsiteX47" fmla="*/ 154387 w 5069998"/>
                  <a:gd name="connsiteY47" fmla="*/ 2534776 h 5443472"/>
                  <a:gd name="connsiteX48" fmla="*/ 1119587 w 5069998"/>
                  <a:gd name="connsiteY48" fmla="*/ 3501959 h 5443472"/>
                  <a:gd name="connsiteX49" fmla="*/ 1119587 w 5069998"/>
                  <a:gd name="connsiteY49" fmla="*/ 1579496 h 5443472"/>
                  <a:gd name="connsiteX50" fmla="*/ 1500587 w 5069998"/>
                  <a:gd name="connsiteY50" fmla="*/ 1501708 h 5443472"/>
                  <a:gd name="connsiteX51" fmla="*/ 1500587 w 5069998"/>
                  <a:gd name="connsiteY51" fmla="*/ 2471671 h 5443472"/>
                  <a:gd name="connsiteX52" fmla="*/ 2470550 w 5069998"/>
                  <a:gd name="connsiteY52" fmla="*/ 2471671 h 5443472"/>
                  <a:gd name="connsiteX53" fmla="*/ 2470550 w 5069998"/>
                  <a:gd name="connsiteY53" fmla="*/ 1501708 h 5443472"/>
                  <a:gd name="connsiteX54" fmla="*/ 1500587 w 5069998"/>
                  <a:gd name="connsiteY54" fmla="*/ 1501708 h 5443472"/>
                  <a:gd name="connsiteX55" fmla="*/ 1434467 w 5069998"/>
                  <a:gd name="connsiteY55" fmla="*/ 1374708 h 5443472"/>
                  <a:gd name="connsiteX56" fmla="*/ 2535083 w 5069998"/>
                  <a:gd name="connsiteY56" fmla="*/ 1374708 h 5443472"/>
                  <a:gd name="connsiteX57" fmla="*/ 2597550 w 5069998"/>
                  <a:gd name="connsiteY57" fmla="*/ 1437175 h 5443472"/>
                  <a:gd name="connsiteX58" fmla="*/ 2597550 w 5069998"/>
                  <a:gd name="connsiteY58" fmla="*/ 2537791 h 5443472"/>
                  <a:gd name="connsiteX59" fmla="*/ 2535083 w 5069998"/>
                  <a:gd name="connsiteY59" fmla="*/ 2600258 h 5443472"/>
                  <a:gd name="connsiteX60" fmla="*/ 1434467 w 5069998"/>
                  <a:gd name="connsiteY60" fmla="*/ 2600258 h 5443472"/>
                  <a:gd name="connsiteX61" fmla="*/ 1372000 w 5069998"/>
                  <a:gd name="connsiteY61" fmla="*/ 2537791 h 5443472"/>
                  <a:gd name="connsiteX62" fmla="*/ 1372000 w 5069998"/>
                  <a:gd name="connsiteY62" fmla="*/ 1437175 h 5443472"/>
                  <a:gd name="connsiteX63" fmla="*/ 1434467 w 5069998"/>
                  <a:gd name="connsiteY63" fmla="*/ 1374708 h 5443472"/>
                  <a:gd name="connsiteX64" fmla="*/ 1168491 w 5069998"/>
                  <a:gd name="connsiteY64" fmla="*/ 1361986 h 5443472"/>
                  <a:gd name="connsiteX65" fmla="*/ 1204936 w 5069998"/>
                  <a:gd name="connsiteY65" fmla="*/ 1364590 h 5443472"/>
                  <a:gd name="connsiteX66" fmla="*/ 1246588 w 5069998"/>
                  <a:gd name="connsiteY66" fmla="*/ 1424132 h 5443472"/>
                  <a:gd name="connsiteX67" fmla="*/ 1246588 w 5069998"/>
                  <a:gd name="connsiteY67" fmla="*/ 3656929 h 5443472"/>
                  <a:gd name="connsiteX68" fmla="*/ 1204936 w 5069998"/>
                  <a:gd name="connsiteY68" fmla="*/ 3713493 h 5443472"/>
                  <a:gd name="connsiteX69" fmla="*/ 1181135 w 5069998"/>
                  <a:gd name="connsiteY69" fmla="*/ 3719447 h 5443472"/>
                  <a:gd name="connsiteX70" fmla="*/ 1136508 w 5069998"/>
                  <a:gd name="connsiteY70" fmla="*/ 3701585 h 5443472"/>
                  <a:gd name="connsiteX71" fmla="*/ 17851 w 5069998"/>
                  <a:gd name="connsiteY71" fmla="*/ 2582209 h 5443472"/>
                  <a:gd name="connsiteX72" fmla="*/ 17851 w 5069998"/>
                  <a:gd name="connsiteY72" fmla="*/ 2489920 h 5443472"/>
                  <a:gd name="connsiteX73" fmla="*/ 1136508 w 5069998"/>
                  <a:gd name="connsiteY73" fmla="*/ 1379477 h 5443472"/>
                  <a:gd name="connsiteX74" fmla="*/ 1168491 w 5069998"/>
                  <a:gd name="connsiteY74" fmla="*/ 1361986 h 5443472"/>
                  <a:gd name="connsiteX75" fmla="*/ 2857901 w 5069998"/>
                  <a:gd name="connsiteY75" fmla="*/ 474596 h 5443472"/>
                  <a:gd name="connsiteX76" fmla="*/ 2857901 w 5069998"/>
                  <a:gd name="connsiteY76" fmla="*/ 2471671 h 5443472"/>
                  <a:gd name="connsiteX77" fmla="*/ 4854976 w 5069998"/>
                  <a:gd name="connsiteY77" fmla="*/ 2471671 h 5443472"/>
                  <a:gd name="connsiteX78" fmla="*/ 2857901 w 5069998"/>
                  <a:gd name="connsiteY78" fmla="*/ 474596 h 5443472"/>
                  <a:gd name="connsiteX79" fmla="*/ 2805562 w 5069998"/>
                  <a:gd name="connsiteY79" fmla="*/ 260728 h 5443472"/>
                  <a:gd name="connsiteX80" fmla="*/ 2836433 w 5069998"/>
                  <a:gd name="connsiteY80" fmla="*/ 279325 h 5443472"/>
                  <a:gd name="connsiteX81" fmla="*/ 5053222 w 5069998"/>
                  <a:gd name="connsiteY81" fmla="*/ 2490164 h 5443472"/>
                  <a:gd name="connsiteX82" fmla="*/ 5065124 w 5069998"/>
                  <a:gd name="connsiteY82" fmla="*/ 2558601 h 5443472"/>
                  <a:gd name="connsiteX83" fmla="*/ 5005613 w 5069998"/>
                  <a:gd name="connsiteY83" fmla="*/ 2600259 h 5443472"/>
                  <a:gd name="connsiteX84" fmla="*/ 2794775 w 5069998"/>
                  <a:gd name="connsiteY84" fmla="*/ 2600259 h 5443472"/>
                  <a:gd name="connsiteX85" fmla="*/ 2729313 w 5069998"/>
                  <a:gd name="connsiteY85" fmla="*/ 2537772 h 5443472"/>
                  <a:gd name="connsiteX86" fmla="*/ 2729313 w 5069998"/>
                  <a:gd name="connsiteY86" fmla="*/ 320983 h 5443472"/>
                  <a:gd name="connsiteX87" fmla="*/ 2767995 w 5069998"/>
                  <a:gd name="connsiteY87" fmla="*/ 264448 h 5443472"/>
                  <a:gd name="connsiteX88" fmla="*/ 2805562 w 5069998"/>
                  <a:gd name="connsiteY88" fmla="*/ 260728 h 5443472"/>
                  <a:gd name="connsiteX89" fmla="*/ 2470550 w 5069998"/>
                  <a:gd name="connsiteY89" fmla="*/ 219008 h 5443472"/>
                  <a:gd name="connsiteX90" fmla="*/ 1576787 w 5069998"/>
                  <a:gd name="connsiteY90" fmla="*/ 1114358 h 5443472"/>
                  <a:gd name="connsiteX91" fmla="*/ 2470550 w 5069998"/>
                  <a:gd name="connsiteY91" fmla="*/ 1114358 h 5443472"/>
                  <a:gd name="connsiteX92" fmla="*/ 2470550 w 5069998"/>
                  <a:gd name="connsiteY92" fmla="*/ 219008 h 5443472"/>
                  <a:gd name="connsiteX93" fmla="*/ 2523579 w 5069998"/>
                  <a:gd name="connsiteY93" fmla="*/ 1498 h 5443472"/>
                  <a:gd name="connsiteX94" fmla="*/ 2558892 w 5069998"/>
                  <a:gd name="connsiteY94" fmla="*/ 4104 h 5443472"/>
                  <a:gd name="connsiteX95" fmla="*/ 2597550 w 5069998"/>
                  <a:gd name="connsiteY95" fmla="*/ 66642 h 5443472"/>
                  <a:gd name="connsiteX96" fmla="*/ 2597550 w 5069998"/>
                  <a:gd name="connsiteY96" fmla="*/ 1177429 h 5443472"/>
                  <a:gd name="connsiteX97" fmla="*/ 2535102 w 5069998"/>
                  <a:gd name="connsiteY97" fmla="*/ 1242945 h 5443472"/>
                  <a:gd name="connsiteX98" fmla="*/ 1422933 w 5069998"/>
                  <a:gd name="connsiteY98" fmla="*/ 1242945 h 5443472"/>
                  <a:gd name="connsiteX99" fmla="*/ 1363458 w 5069998"/>
                  <a:gd name="connsiteY99" fmla="*/ 1201253 h 5443472"/>
                  <a:gd name="connsiteX100" fmla="*/ 1378327 w 5069998"/>
                  <a:gd name="connsiteY100" fmla="*/ 1132760 h 5443472"/>
                  <a:gd name="connsiteX101" fmla="*/ 2490496 w 5069998"/>
                  <a:gd name="connsiteY101" fmla="*/ 18994 h 5443472"/>
                  <a:gd name="connsiteX102" fmla="*/ 2523579 w 5069998"/>
                  <a:gd name="connsiteY102" fmla="*/ 1498 h 544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069998" h="5443472">
                    <a:moveTo>
                      <a:pt x="1494237" y="3308284"/>
                    </a:moveTo>
                    <a:cubicBezTo>
                      <a:pt x="1494237" y="4240334"/>
                      <a:pt x="1494237" y="4240334"/>
                      <a:pt x="1494237" y="4240334"/>
                    </a:cubicBezTo>
                    <a:cubicBezTo>
                      <a:pt x="2473725" y="5225984"/>
                      <a:pt x="2473725" y="5225984"/>
                      <a:pt x="2473725" y="5225984"/>
                    </a:cubicBezTo>
                    <a:cubicBezTo>
                      <a:pt x="2473725" y="4293934"/>
                      <a:pt x="2473725" y="4293934"/>
                      <a:pt x="2473725" y="4293934"/>
                    </a:cubicBezTo>
                    <a:cubicBezTo>
                      <a:pt x="1494237" y="3308284"/>
                      <a:pt x="1494237" y="3308284"/>
                      <a:pt x="1494237" y="3308284"/>
                    </a:cubicBezTo>
                    <a:close/>
                    <a:moveTo>
                      <a:pt x="1439668" y="3092731"/>
                    </a:moveTo>
                    <a:cubicBezTo>
                      <a:pt x="1451943" y="3094964"/>
                      <a:pt x="1463845" y="3100917"/>
                      <a:pt x="1472772" y="3109847"/>
                    </a:cubicBezTo>
                    <a:cubicBezTo>
                      <a:pt x="2567794" y="4214152"/>
                      <a:pt x="2567794" y="4214152"/>
                      <a:pt x="2567794" y="4214152"/>
                    </a:cubicBezTo>
                    <a:cubicBezTo>
                      <a:pt x="2585648" y="4226058"/>
                      <a:pt x="2597550" y="4243917"/>
                      <a:pt x="2597550" y="4264753"/>
                    </a:cubicBezTo>
                    <a:cubicBezTo>
                      <a:pt x="2597550" y="5380964"/>
                      <a:pt x="2597550" y="5380964"/>
                      <a:pt x="2597550" y="5380964"/>
                    </a:cubicBezTo>
                    <a:cubicBezTo>
                      <a:pt x="2597550" y="5404777"/>
                      <a:pt x="2582672" y="5428589"/>
                      <a:pt x="2558867" y="5437519"/>
                    </a:cubicBezTo>
                    <a:cubicBezTo>
                      <a:pt x="2552916" y="5440496"/>
                      <a:pt x="2543989" y="5443472"/>
                      <a:pt x="2535063" y="5443472"/>
                    </a:cubicBezTo>
                    <a:cubicBezTo>
                      <a:pt x="2517209" y="5443472"/>
                      <a:pt x="2502331" y="5437519"/>
                      <a:pt x="2487453" y="5422636"/>
                    </a:cubicBezTo>
                    <a:cubicBezTo>
                      <a:pt x="1392431" y="4321308"/>
                      <a:pt x="1392431" y="4321308"/>
                      <a:pt x="1392431" y="4321308"/>
                    </a:cubicBezTo>
                    <a:cubicBezTo>
                      <a:pt x="1374577" y="4309402"/>
                      <a:pt x="1365650" y="4291542"/>
                      <a:pt x="1365650" y="4267730"/>
                    </a:cubicBezTo>
                    <a:cubicBezTo>
                      <a:pt x="1365650" y="3154495"/>
                      <a:pt x="1365650" y="3154495"/>
                      <a:pt x="1365650" y="3154495"/>
                    </a:cubicBezTo>
                    <a:cubicBezTo>
                      <a:pt x="1365650" y="3127706"/>
                      <a:pt x="1380528" y="3106870"/>
                      <a:pt x="1404333" y="3097940"/>
                    </a:cubicBezTo>
                    <a:cubicBezTo>
                      <a:pt x="1414748" y="3091987"/>
                      <a:pt x="1427394" y="3090499"/>
                      <a:pt x="1439668" y="3092731"/>
                    </a:cubicBezTo>
                    <a:close/>
                    <a:moveTo>
                      <a:pt x="2851550" y="2852670"/>
                    </a:moveTo>
                    <a:cubicBezTo>
                      <a:pt x="2851550" y="4851333"/>
                      <a:pt x="2851550" y="4851333"/>
                      <a:pt x="2851550" y="4851333"/>
                    </a:cubicBezTo>
                    <a:cubicBezTo>
                      <a:pt x="4848625" y="2852670"/>
                      <a:pt x="4848625" y="2852670"/>
                      <a:pt x="4848625" y="2852670"/>
                    </a:cubicBezTo>
                    <a:cubicBezTo>
                      <a:pt x="2851550" y="2852670"/>
                      <a:pt x="2851550" y="2852670"/>
                      <a:pt x="2851550" y="2852670"/>
                    </a:cubicBezTo>
                    <a:close/>
                    <a:moveTo>
                      <a:pt x="1576788" y="2852670"/>
                    </a:moveTo>
                    <a:cubicBezTo>
                      <a:pt x="2470551" y="3755958"/>
                      <a:pt x="2470551" y="3755958"/>
                      <a:pt x="2470551" y="3755958"/>
                    </a:cubicBezTo>
                    <a:cubicBezTo>
                      <a:pt x="2470551" y="2852670"/>
                      <a:pt x="2470551" y="2852670"/>
                      <a:pt x="2470551" y="2852670"/>
                    </a:cubicBezTo>
                    <a:cubicBezTo>
                      <a:pt x="1576788" y="2852670"/>
                      <a:pt x="1576788" y="2852670"/>
                      <a:pt x="1576788" y="2852670"/>
                    </a:cubicBezTo>
                    <a:close/>
                    <a:moveTo>
                      <a:pt x="2788469" y="2725670"/>
                    </a:moveTo>
                    <a:cubicBezTo>
                      <a:pt x="5000803" y="2725670"/>
                      <a:pt x="5000803" y="2725670"/>
                      <a:pt x="5000803" y="2725670"/>
                    </a:cubicBezTo>
                    <a:cubicBezTo>
                      <a:pt x="5027601" y="2725670"/>
                      <a:pt x="5051422" y="2743523"/>
                      <a:pt x="5057377" y="2767328"/>
                    </a:cubicBezTo>
                    <a:cubicBezTo>
                      <a:pt x="5069287" y="2791132"/>
                      <a:pt x="5063332" y="2814937"/>
                      <a:pt x="5048444" y="2835766"/>
                    </a:cubicBezTo>
                    <a:cubicBezTo>
                      <a:pt x="2830155" y="5052555"/>
                      <a:pt x="2830155" y="5052555"/>
                      <a:pt x="2830155" y="5052555"/>
                    </a:cubicBezTo>
                    <a:cubicBezTo>
                      <a:pt x="2818244" y="5061481"/>
                      <a:pt x="2803357" y="5070408"/>
                      <a:pt x="2785491" y="5070408"/>
                    </a:cubicBezTo>
                    <a:cubicBezTo>
                      <a:pt x="2779536" y="5070408"/>
                      <a:pt x="2770603" y="5067433"/>
                      <a:pt x="2761671" y="5064457"/>
                    </a:cubicBezTo>
                    <a:cubicBezTo>
                      <a:pt x="2737850" y="5055530"/>
                      <a:pt x="2722962" y="5031726"/>
                      <a:pt x="2722962" y="5007921"/>
                    </a:cubicBezTo>
                    <a:cubicBezTo>
                      <a:pt x="2722962" y="2791132"/>
                      <a:pt x="2722962" y="2791132"/>
                      <a:pt x="2722962" y="2791132"/>
                    </a:cubicBezTo>
                    <a:cubicBezTo>
                      <a:pt x="2722962" y="2755426"/>
                      <a:pt x="2749760" y="2725670"/>
                      <a:pt x="2788469" y="2725670"/>
                    </a:cubicBezTo>
                    <a:close/>
                    <a:moveTo>
                      <a:pt x="1424786" y="2725670"/>
                    </a:moveTo>
                    <a:cubicBezTo>
                      <a:pt x="2535043" y="2725670"/>
                      <a:pt x="2535043" y="2725670"/>
                      <a:pt x="2535043" y="2725670"/>
                    </a:cubicBezTo>
                    <a:cubicBezTo>
                      <a:pt x="2567786" y="2725670"/>
                      <a:pt x="2597551" y="2755412"/>
                      <a:pt x="2597551" y="2791102"/>
                    </a:cubicBezTo>
                    <a:cubicBezTo>
                      <a:pt x="2597551" y="3906426"/>
                      <a:pt x="2597551" y="3906426"/>
                      <a:pt x="2597551" y="3906426"/>
                    </a:cubicBezTo>
                    <a:cubicBezTo>
                      <a:pt x="2597551" y="3933194"/>
                      <a:pt x="2579692" y="3956987"/>
                      <a:pt x="2558856" y="3965910"/>
                    </a:cubicBezTo>
                    <a:cubicBezTo>
                      <a:pt x="2549926" y="3971858"/>
                      <a:pt x="2543973" y="3971858"/>
                      <a:pt x="2535043" y="3971858"/>
                    </a:cubicBezTo>
                    <a:cubicBezTo>
                      <a:pt x="2517184" y="3971858"/>
                      <a:pt x="2499325" y="3965910"/>
                      <a:pt x="2487418" y="3954013"/>
                    </a:cubicBezTo>
                    <a:cubicBezTo>
                      <a:pt x="1383114" y="2835715"/>
                      <a:pt x="1383114" y="2835715"/>
                      <a:pt x="1383114" y="2835715"/>
                    </a:cubicBezTo>
                    <a:cubicBezTo>
                      <a:pt x="1362278" y="2820844"/>
                      <a:pt x="1359301" y="2791102"/>
                      <a:pt x="1368231" y="2767309"/>
                    </a:cubicBezTo>
                    <a:cubicBezTo>
                      <a:pt x="1377161" y="2743515"/>
                      <a:pt x="1397996" y="2725670"/>
                      <a:pt x="1424786" y="2725670"/>
                    </a:cubicBezTo>
                    <a:close/>
                    <a:moveTo>
                      <a:pt x="1119587" y="1579496"/>
                    </a:moveTo>
                    <a:cubicBezTo>
                      <a:pt x="154387" y="2534776"/>
                      <a:pt x="154387" y="2534776"/>
                      <a:pt x="154387" y="2534776"/>
                    </a:cubicBezTo>
                    <a:cubicBezTo>
                      <a:pt x="1119587" y="3501959"/>
                      <a:pt x="1119587" y="3501959"/>
                      <a:pt x="1119587" y="3501959"/>
                    </a:cubicBezTo>
                    <a:cubicBezTo>
                      <a:pt x="1119587" y="1579496"/>
                      <a:pt x="1119587" y="1579496"/>
                      <a:pt x="1119587" y="1579496"/>
                    </a:cubicBezTo>
                    <a:close/>
                    <a:moveTo>
                      <a:pt x="1500587" y="1501708"/>
                    </a:moveTo>
                    <a:cubicBezTo>
                      <a:pt x="1500587" y="2471671"/>
                      <a:pt x="1500587" y="2471671"/>
                      <a:pt x="1500587" y="2471671"/>
                    </a:cubicBezTo>
                    <a:cubicBezTo>
                      <a:pt x="2470550" y="2471671"/>
                      <a:pt x="2470550" y="2471671"/>
                      <a:pt x="2470550" y="2471671"/>
                    </a:cubicBezTo>
                    <a:cubicBezTo>
                      <a:pt x="2470550" y="1501708"/>
                      <a:pt x="2470550" y="1501708"/>
                      <a:pt x="2470550" y="1501708"/>
                    </a:cubicBezTo>
                    <a:cubicBezTo>
                      <a:pt x="1500587" y="1501708"/>
                      <a:pt x="1500587" y="1501708"/>
                      <a:pt x="1500587" y="1501708"/>
                    </a:cubicBezTo>
                    <a:close/>
                    <a:moveTo>
                      <a:pt x="1434467" y="1374708"/>
                    </a:moveTo>
                    <a:cubicBezTo>
                      <a:pt x="2535083" y="1374708"/>
                      <a:pt x="2535083" y="1374708"/>
                      <a:pt x="2535083" y="1374708"/>
                    </a:cubicBezTo>
                    <a:cubicBezTo>
                      <a:pt x="2567804" y="1374708"/>
                      <a:pt x="2597550" y="1404454"/>
                      <a:pt x="2597550" y="1437175"/>
                    </a:cubicBezTo>
                    <a:cubicBezTo>
                      <a:pt x="2597550" y="2537791"/>
                      <a:pt x="2597550" y="2537791"/>
                      <a:pt x="2597550" y="2537791"/>
                    </a:cubicBezTo>
                    <a:cubicBezTo>
                      <a:pt x="2597550" y="2570512"/>
                      <a:pt x="2567804" y="2600258"/>
                      <a:pt x="2535083" y="2600258"/>
                    </a:cubicBezTo>
                    <a:cubicBezTo>
                      <a:pt x="1434467" y="2600258"/>
                      <a:pt x="1434467" y="2600258"/>
                      <a:pt x="1434467" y="2600258"/>
                    </a:cubicBezTo>
                    <a:cubicBezTo>
                      <a:pt x="1401746" y="2600258"/>
                      <a:pt x="1372000" y="2570512"/>
                      <a:pt x="1372000" y="2537791"/>
                    </a:cubicBezTo>
                    <a:cubicBezTo>
                      <a:pt x="1372000" y="1437175"/>
                      <a:pt x="1372000" y="1437175"/>
                      <a:pt x="1372000" y="1437175"/>
                    </a:cubicBezTo>
                    <a:cubicBezTo>
                      <a:pt x="1372000" y="1404454"/>
                      <a:pt x="1401746" y="1374708"/>
                      <a:pt x="1434467" y="1374708"/>
                    </a:cubicBezTo>
                    <a:close/>
                    <a:moveTo>
                      <a:pt x="1168491" y="1361986"/>
                    </a:moveTo>
                    <a:cubicBezTo>
                      <a:pt x="1180391" y="1359380"/>
                      <a:pt x="1193036" y="1360125"/>
                      <a:pt x="1204936" y="1364590"/>
                    </a:cubicBezTo>
                    <a:cubicBezTo>
                      <a:pt x="1228737" y="1376499"/>
                      <a:pt x="1246588" y="1397338"/>
                      <a:pt x="1246588" y="1424132"/>
                    </a:cubicBezTo>
                    <a:cubicBezTo>
                      <a:pt x="1246588" y="3656929"/>
                      <a:pt x="1246588" y="3656929"/>
                      <a:pt x="1246588" y="3656929"/>
                    </a:cubicBezTo>
                    <a:cubicBezTo>
                      <a:pt x="1246588" y="3680745"/>
                      <a:pt x="1228737" y="3704562"/>
                      <a:pt x="1204936" y="3713493"/>
                    </a:cubicBezTo>
                    <a:cubicBezTo>
                      <a:pt x="1196011" y="3716470"/>
                      <a:pt x="1187085" y="3719447"/>
                      <a:pt x="1181135" y="3719447"/>
                    </a:cubicBezTo>
                    <a:cubicBezTo>
                      <a:pt x="1166259" y="3719447"/>
                      <a:pt x="1148408" y="3713493"/>
                      <a:pt x="1136508" y="3701585"/>
                    </a:cubicBezTo>
                    <a:cubicBezTo>
                      <a:pt x="17851" y="2582209"/>
                      <a:pt x="17851" y="2582209"/>
                      <a:pt x="17851" y="2582209"/>
                    </a:cubicBezTo>
                    <a:cubicBezTo>
                      <a:pt x="-5950" y="2555416"/>
                      <a:pt x="-5950" y="2516714"/>
                      <a:pt x="17851" y="2489920"/>
                    </a:cubicBezTo>
                    <a:cubicBezTo>
                      <a:pt x="1136508" y="1379477"/>
                      <a:pt x="1136508" y="1379477"/>
                      <a:pt x="1136508" y="1379477"/>
                    </a:cubicBezTo>
                    <a:cubicBezTo>
                      <a:pt x="1145433" y="1370545"/>
                      <a:pt x="1156590" y="1364590"/>
                      <a:pt x="1168491" y="1361986"/>
                    </a:cubicBezTo>
                    <a:close/>
                    <a:moveTo>
                      <a:pt x="2857901" y="474596"/>
                    </a:moveTo>
                    <a:cubicBezTo>
                      <a:pt x="2857901" y="2471671"/>
                      <a:pt x="2857901" y="2471671"/>
                      <a:pt x="2857901" y="2471671"/>
                    </a:cubicBezTo>
                    <a:cubicBezTo>
                      <a:pt x="4854976" y="2471671"/>
                      <a:pt x="4854976" y="2471671"/>
                      <a:pt x="4854976" y="2471671"/>
                    </a:cubicBezTo>
                    <a:cubicBezTo>
                      <a:pt x="2857901" y="474596"/>
                      <a:pt x="2857901" y="474596"/>
                      <a:pt x="2857901" y="474596"/>
                    </a:cubicBezTo>
                    <a:close/>
                    <a:moveTo>
                      <a:pt x="2805562" y="260728"/>
                    </a:moveTo>
                    <a:cubicBezTo>
                      <a:pt x="2817836" y="262960"/>
                      <a:pt x="2828994" y="268911"/>
                      <a:pt x="2836433" y="279325"/>
                    </a:cubicBezTo>
                    <a:cubicBezTo>
                      <a:pt x="5053222" y="2490164"/>
                      <a:pt x="5053222" y="2490164"/>
                      <a:pt x="5053222" y="2490164"/>
                    </a:cubicBezTo>
                    <a:cubicBezTo>
                      <a:pt x="5071076" y="2510992"/>
                      <a:pt x="5074051" y="2537772"/>
                      <a:pt x="5065124" y="2558601"/>
                    </a:cubicBezTo>
                    <a:cubicBezTo>
                      <a:pt x="5056198" y="2585381"/>
                      <a:pt x="5032393" y="2600259"/>
                      <a:pt x="5005613" y="2600259"/>
                    </a:cubicBezTo>
                    <a:cubicBezTo>
                      <a:pt x="2794775" y="2600259"/>
                      <a:pt x="2794775" y="2600259"/>
                      <a:pt x="2794775" y="2600259"/>
                    </a:cubicBezTo>
                    <a:cubicBezTo>
                      <a:pt x="2759069" y="2600259"/>
                      <a:pt x="2729313" y="2570504"/>
                      <a:pt x="2729313" y="2537772"/>
                    </a:cubicBezTo>
                    <a:cubicBezTo>
                      <a:pt x="2729313" y="320983"/>
                      <a:pt x="2729313" y="320983"/>
                      <a:pt x="2729313" y="320983"/>
                    </a:cubicBezTo>
                    <a:cubicBezTo>
                      <a:pt x="2729313" y="297179"/>
                      <a:pt x="2744191" y="273374"/>
                      <a:pt x="2767995" y="264448"/>
                    </a:cubicBezTo>
                    <a:cubicBezTo>
                      <a:pt x="2779898" y="259984"/>
                      <a:pt x="2793288" y="258497"/>
                      <a:pt x="2805562" y="260728"/>
                    </a:cubicBezTo>
                    <a:close/>
                    <a:moveTo>
                      <a:pt x="2470550" y="219008"/>
                    </a:moveTo>
                    <a:cubicBezTo>
                      <a:pt x="1576787" y="1114358"/>
                      <a:pt x="1576787" y="1114358"/>
                      <a:pt x="1576787" y="1114358"/>
                    </a:cubicBezTo>
                    <a:cubicBezTo>
                      <a:pt x="2470550" y="1114358"/>
                      <a:pt x="2470550" y="1114358"/>
                      <a:pt x="2470550" y="1114358"/>
                    </a:cubicBezTo>
                    <a:cubicBezTo>
                      <a:pt x="2470550" y="219008"/>
                      <a:pt x="2470550" y="219008"/>
                      <a:pt x="2470550" y="219008"/>
                    </a:cubicBezTo>
                    <a:close/>
                    <a:moveTo>
                      <a:pt x="2523579" y="1498"/>
                    </a:moveTo>
                    <a:cubicBezTo>
                      <a:pt x="2535846" y="-1107"/>
                      <a:pt x="2548484" y="-363"/>
                      <a:pt x="2558892" y="4104"/>
                    </a:cubicBezTo>
                    <a:cubicBezTo>
                      <a:pt x="2582682" y="16016"/>
                      <a:pt x="2597550" y="39840"/>
                      <a:pt x="2597550" y="66642"/>
                    </a:cubicBezTo>
                    <a:cubicBezTo>
                      <a:pt x="2597550" y="1177429"/>
                      <a:pt x="2597550" y="1177429"/>
                      <a:pt x="2597550" y="1177429"/>
                    </a:cubicBezTo>
                    <a:cubicBezTo>
                      <a:pt x="2597550" y="1213166"/>
                      <a:pt x="2567813" y="1242945"/>
                      <a:pt x="2535102" y="1242945"/>
                    </a:cubicBezTo>
                    <a:cubicBezTo>
                      <a:pt x="1422933" y="1242945"/>
                      <a:pt x="1422933" y="1242945"/>
                      <a:pt x="1422933" y="1242945"/>
                    </a:cubicBezTo>
                    <a:cubicBezTo>
                      <a:pt x="1396169" y="1242945"/>
                      <a:pt x="1375353" y="1228056"/>
                      <a:pt x="1363458" y="1201253"/>
                    </a:cubicBezTo>
                    <a:cubicBezTo>
                      <a:pt x="1354537" y="1177429"/>
                      <a:pt x="1360485" y="1153607"/>
                      <a:pt x="1378327" y="1132760"/>
                    </a:cubicBezTo>
                    <a:cubicBezTo>
                      <a:pt x="2490496" y="18994"/>
                      <a:pt x="2490496" y="18994"/>
                      <a:pt x="2490496" y="18994"/>
                    </a:cubicBezTo>
                    <a:cubicBezTo>
                      <a:pt x="2499418" y="10060"/>
                      <a:pt x="2511313" y="4104"/>
                      <a:pt x="2523579" y="1498"/>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40" name="Freeform 33">
                <a:extLst>
                  <a:ext uri="{FF2B5EF4-FFF2-40B4-BE49-F238E27FC236}">
                    <a16:creationId xmlns:a16="http://schemas.microsoft.com/office/drawing/2014/main" id="{37B07BF0-AB1B-4493-AFC2-5F69D40291AF}"/>
                  </a:ext>
                </a:extLst>
              </p:cNvPr>
              <p:cNvSpPr>
                <a:spLocks/>
              </p:cNvSpPr>
              <p:nvPr/>
            </p:nvSpPr>
            <p:spPr bwMode="auto">
              <a:xfrm>
                <a:off x="5568649" y="2912798"/>
                <a:ext cx="997529" cy="1032496"/>
              </a:xfrm>
              <a:custGeom>
                <a:avLst/>
                <a:gdLst>
                  <a:gd name="connsiteX0" fmla="*/ 1303937 w 4156368"/>
                  <a:gd name="connsiteY0" fmla="*/ 3089225 h 4302066"/>
                  <a:gd name="connsiteX1" fmla="*/ 1319183 w 4156368"/>
                  <a:gd name="connsiteY1" fmla="*/ 3097777 h 4302066"/>
                  <a:gd name="connsiteX2" fmla="*/ 1991522 w 4156368"/>
                  <a:gd name="connsiteY2" fmla="*/ 3767070 h 4302066"/>
                  <a:gd name="connsiteX3" fmla="*/ 2000447 w 4156368"/>
                  <a:gd name="connsiteY3" fmla="*/ 3784918 h 4302066"/>
                  <a:gd name="connsiteX4" fmla="*/ 2000447 w 4156368"/>
                  <a:gd name="connsiteY4" fmla="*/ 4272758 h 4302066"/>
                  <a:gd name="connsiteX5" fmla="*/ 1952848 w 4156368"/>
                  <a:gd name="connsiteY5" fmla="*/ 4293580 h 4302066"/>
                  <a:gd name="connsiteX6" fmla="*/ 1277534 w 4156368"/>
                  <a:gd name="connsiteY6" fmla="*/ 3621313 h 4302066"/>
                  <a:gd name="connsiteX7" fmla="*/ 1268609 w 4156368"/>
                  <a:gd name="connsiteY7" fmla="*/ 3600490 h 4302066"/>
                  <a:gd name="connsiteX8" fmla="*/ 1268609 w 4156368"/>
                  <a:gd name="connsiteY8" fmla="*/ 3115625 h 4302066"/>
                  <a:gd name="connsiteX9" fmla="*/ 1286459 w 4156368"/>
                  <a:gd name="connsiteY9" fmla="*/ 3091828 h 4302066"/>
                  <a:gd name="connsiteX10" fmla="*/ 1303937 w 4156368"/>
                  <a:gd name="connsiteY10" fmla="*/ 3089225 h 4302066"/>
                  <a:gd name="connsiteX11" fmla="*/ 2666800 w 4156368"/>
                  <a:gd name="connsiteY11" fmla="*/ 2409603 h 4302066"/>
                  <a:gd name="connsiteX12" fmla="*/ 4122339 w 4156368"/>
                  <a:gd name="connsiteY12" fmla="*/ 2409603 h 4302066"/>
                  <a:gd name="connsiteX13" fmla="*/ 4143175 w 4156368"/>
                  <a:gd name="connsiteY13" fmla="*/ 2460238 h 4302066"/>
                  <a:gd name="connsiteX14" fmla="*/ 2684659 w 4156368"/>
                  <a:gd name="connsiteY14" fmla="*/ 3910774 h 4302066"/>
                  <a:gd name="connsiteX15" fmla="*/ 2637034 w 4156368"/>
                  <a:gd name="connsiteY15" fmla="*/ 3889924 h 4302066"/>
                  <a:gd name="connsiteX16" fmla="*/ 2637034 w 4156368"/>
                  <a:gd name="connsiteY16" fmla="*/ 2439388 h 4302066"/>
                  <a:gd name="connsiteX17" fmla="*/ 2666800 w 4156368"/>
                  <a:gd name="connsiteY17" fmla="*/ 2409603 h 4302066"/>
                  <a:gd name="connsiteX18" fmla="*/ 1613890 w 4156368"/>
                  <a:gd name="connsiteY18" fmla="*/ 2409603 h 4302066"/>
                  <a:gd name="connsiteX19" fmla="*/ 1980007 w 4156368"/>
                  <a:gd name="connsiteY19" fmla="*/ 2409603 h 4302066"/>
                  <a:gd name="connsiteX20" fmla="*/ 2006796 w 4156368"/>
                  <a:gd name="connsiteY20" fmla="*/ 2439382 h 4302066"/>
                  <a:gd name="connsiteX21" fmla="*/ 2006796 w 4156368"/>
                  <a:gd name="connsiteY21" fmla="*/ 2799712 h 4302066"/>
                  <a:gd name="connsiteX22" fmla="*/ 1959171 w 4156368"/>
                  <a:gd name="connsiteY22" fmla="*/ 2820558 h 4302066"/>
                  <a:gd name="connsiteX23" fmla="*/ 1596031 w 4156368"/>
                  <a:gd name="connsiteY23" fmla="*/ 2460228 h 4302066"/>
                  <a:gd name="connsiteX24" fmla="*/ 1613890 w 4156368"/>
                  <a:gd name="connsiteY24" fmla="*/ 2409603 h 4302066"/>
                  <a:gd name="connsiteX25" fmla="*/ 610941 w 4156368"/>
                  <a:gd name="connsiteY25" fmla="*/ 1357261 h 4302066"/>
                  <a:gd name="connsiteX26" fmla="*/ 628439 w 4156368"/>
                  <a:gd name="connsiteY26" fmla="*/ 1359863 h 4302066"/>
                  <a:gd name="connsiteX27" fmla="*/ 646309 w 4156368"/>
                  <a:gd name="connsiteY27" fmla="*/ 1386626 h 4302066"/>
                  <a:gd name="connsiteX28" fmla="*/ 646309 w 4156368"/>
                  <a:gd name="connsiteY28" fmla="*/ 2558270 h 4302066"/>
                  <a:gd name="connsiteX29" fmla="*/ 595676 w 4156368"/>
                  <a:gd name="connsiteY29" fmla="*/ 2579086 h 4302066"/>
                  <a:gd name="connsiteX30" fmla="*/ 8934 w 4156368"/>
                  <a:gd name="connsiteY30" fmla="*/ 1996238 h 4302066"/>
                  <a:gd name="connsiteX31" fmla="*/ 8934 w 4156368"/>
                  <a:gd name="connsiteY31" fmla="*/ 1954606 h 4302066"/>
                  <a:gd name="connsiteX32" fmla="*/ 595676 w 4156368"/>
                  <a:gd name="connsiteY32" fmla="*/ 1365810 h 4302066"/>
                  <a:gd name="connsiteX33" fmla="*/ 610941 w 4156368"/>
                  <a:gd name="connsiteY33" fmla="*/ 1357261 h 4302066"/>
                  <a:gd name="connsiteX34" fmla="*/ 1304709 w 4156368"/>
                  <a:gd name="connsiteY34" fmla="*/ 1055465 h 4302066"/>
                  <a:gd name="connsiteX35" fmla="*/ 1980023 w 4156368"/>
                  <a:gd name="connsiteY35" fmla="*/ 1055465 h 4302066"/>
                  <a:gd name="connsiteX36" fmla="*/ 2006797 w 4156368"/>
                  <a:gd name="connsiteY36" fmla="*/ 1085247 h 4302066"/>
                  <a:gd name="connsiteX37" fmla="*/ 2006797 w 4156368"/>
                  <a:gd name="connsiteY37" fmla="*/ 1746408 h 4302066"/>
                  <a:gd name="connsiteX38" fmla="*/ 1980023 w 4156368"/>
                  <a:gd name="connsiteY38" fmla="*/ 1776190 h 4302066"/>
                  <a:gd name="connsiteX39" fmla="*/ 1304709 w 4156368"/>
                  <a:gd name="connsiteY39" fmla="*/ 1776190 h 4302066"/>
                  <a:gd name="connsiteX40" fmla="*/ 1274959 w 4156368"/>
                  <a:gd name="connsiteY40" fmla="*/ 1746408 h 4302066"/>
                  <a:gd name="connsiteX41" fmla="*/ 1274959 w 4156368"/>
                  <a:gd name="connsiteY41" fmla="*/ 1085247 h 4302066"/>
                  <a:gd name="connsiteX42" fmla="*/ 1304709 w 4156368"/>
                  <a:gd name="connsiteY42" fmla="*/ 1055465 h 4302066"/>
                  <a:gd name="connsiteX43" fmla="*/ 2664997 w 4156368"/>
                  <a:gd name="connsiteY43" fmla="*/ 250504 h 4302066"/>
                  <a:gd name="connsiteX44" fmla="*/ 2679872 w 4156368"/>
                  <a:gd name="connsiteY44" fmla="*/ 257946 h 4302066"/>
                  <a:gd name="connsiteX45" fmla="*/ 4146559 w 4156368"/>
                  <a:gd name="connsiteY45" fmla="*/ 1725582 h 4302066"/>
                  <a:gd name="connsiteX46" fmla="*/ 4125734 w 4156368"/>
                  <a:gd name="connsiteY46" fmla="*/ 1776190 h 4302066"/>
                  <a:gd name="connsiteX47" fmla="*/ 2659046 w 4156368"/>
                  <a:gd name="connsiteY47" fmla="*/ 1776190 h 4302066"/>
                  <a:gd name="connsiteX48" fmla="*/ 2632271 w 4156368"/>
                  <a:gd name="connsiteY48" fmla="*/ 1746421 h 4302066"/>
                  <a:gd name="connsiteX49" fmla="*/ 2632271 w 4156368"/>
                  <a:gd name="connsiteY49" fmla="*/ 278785 h 4302066"/>
                  <a:gd name="connsiteX50" fmla="*/ 2650121 w 4156368"/>
                  <a:gd name="connsiteY50" fmla="*/ 251992 h 4302066"/>
                  <a:gd name="connsiteX51" fmla="*/ 2664997 w 4156368"/>
                  <a:gd name="connsiteY51" fmla="*/ 250504 h 4302066"/>
                  <a:gd name="connsiteX52" fmla="*/ 1974024 w 4156368"/>
                  <a:gd name="connsiteY52" fmla="*/ 56 h 4302066"/>
                  <a:gd name="connsiteX53" fmla="*/ 1988921 w 4156368"/>
                  <a:gd name="connsiteY53" fmla="*/ 4160 h 4302066"/>
                  <a:gd name="connsiteX54" fmla="*/ 2006796 w 4156368"/>
                  <a:gd name="connsiteY54" fmla="*/ 28040 h 4302066"/>
                  <a:gd name="connsiteX55" fmla="*/ 2006796 w 4156368"/>
                  <a:gd name="connsiteY55" fmla="*/ 392204 h 4302066"/>
                  <a:gd name="connsiteX56" fmla="*/ 1979983 w 4156368"/>
                  <a:gd name="connsiteY56" fmla="*/ 422053 h 4302066"/>
                  <a:gd name="connsiteX57" fmla="*/ 1610552 w 4156368"/>
                  <a:gd name="connsiteY57" fmla="*/ 422053 h 4302066"/>
                  <a:gd name="connsiteX58" fmla="*/ 1586718 w 4156368"/>
                  <a:gd name="connsiteY58" fmla="*/ 374294 h 4302066"/>
                  <a:gd name="connsiteX59" fmla="*/ 1959128 w 4156368"/>
                  <a:gd name="connsiteY59" fmla="*/ 7145 h 4302066"/>
                  <a:gd name="connsiteX60" fmla="*/ 1974024 w 4156368"/>
                  <a:gd name="connsiteY60" fmla="*/ 56 h 430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156368" h="4302066">
                    <a:moveTo>
                      <a:pt x="1303937" y="3089225"/>
                    </a:moveTo>
                    <a:cubicBezTo>
                      <a:pt x="1309515" y="3090340"/>
                      <a:pt x="1314721" y="3093315"/>
                      <a:pt x="1319183" y="3097777"/>
                    </a:cubicBezTo>
                    <a:cubicBezTo>
                      <a:pt x="1991522" y="3767070"/>
                      <a:pt x="1991522" y="3767070"/>
                      <a:pt x="1991522" y="3767070"/>
                    </a:cubicBezTo>
                    <a:cubicBezTo>
                      <a:pt x="1997472" y="3770044"/>
                      <a:pt x="2000447" y="3775994"/>
                      <a:pt x="2000447" y="3784918"/>
                    </a:cubicBezTo>
                    <a:cubicBezTo>
                      <a:pt x="2000447" y="4272758"/>
                      <a:pt x="2000447" y="4272758"/>
                      <a:pt x="2000447" y="4272758"/>
                    </a:cubicBezTo>
                    <a:cubicBezTo>
                      <a:pt x="2000447" y="4299530"/>
                      <a:pt x="1967723" y="4311428"/>
                      <a:pt x="1952848" y="4293580"/>
                    </a:cubicBezTo>
                    <a:cubicBezTo>
                      <a:pt x="1277534" y="3621313"/>
                      <a:pt x="1277534" y="3621313"/>
                      <a:pt x="1277534" y="3621313"/>
                    </a:cubicBezTo>
                    <a:cubicBezTo>
                      <a:pt x="1274559" y="3618338"/>
                      <a:pt x="1268609" y="3609414"/>
                      <a:pt x="1268609" y="3600490"/>
                    </a:cubicBezTo>
                    <a:cubicBezTo>
                      <a:pt x="1268609" y="3115625"/>
                      <a:pt x="1268609" y="3115625"/>
                      <a:pt x="1268609" y="3115625"/>
                    </a:cubicBezTo>
                    <a:cubicBezTo>
                      <a:pt x="1268609" y="3103726"/>
                      <a:pt x="1277534" y="3094802"/>
                      <a:pt x="1286459" y="3091828"/>
                    </a:cubicBezTo>
                    <a:cubicBezTo>
                      <a:pt x="1292409" y="3088853"/>
                      <a:pt x="1298359" y="3088109"/>
                      <a:pt x="1303937" y="3089225"/>
                    </a:cubicBezTo>
                    <a:close/>
                    <a:moveTo>
                      <a:pt x="2666800" y="2409603"/>
                    </a:moveTo>
                    <a:cubicBezTo>
                      <a:pt x="2666800" y="2409603"/>
                      <a:pt x="2666800" y="2409603"/>
                      <a:pt x="4122339" y="2409603"/>
                    </a:cubicBezTo>
                    <a:cubicBezTo>
                      <a:pt x="4149128" y="2409603"/>
                      <a:pt x="4161034" y="2439388"/>
                      <a:pt x="4143175" y="2460238"/>
                    </a:cubicBezTo>
                    <a:cubicBezTo>
                      <a:pt x="4143175" y="2460238"/>
                      <a:pt x="4143175" y="2460238"/>
                      <a:pt x="2684659" y="3910774"/>
                    </a:cubicBezTo>
                    <a:cubicBezTo>
                      <a:pt x="2669776" y="3925666"/>
                      <a:pt x="2637034" y="3916731"/>
                      <a:pt x="2637034" y="3889924"/>
                    </a:cubicBezTo>
                    <a:cubicBezTo>
                      <a:pt x="2637034" y="3889924"/>
                      <a:pt x="2637034" y="3889924"/>
                      <a:pt x="2637034" y="2439388"/>
                    </a:cubicBezTo>
                    <a:cubicBezTo>
                      <a:pt x="2637034" y="2421517"/>
                      <a:pt x="2651917" y="2409603"/>
                      <a:pt x="2666800" y="2409603"/>
                    </a:cubicBezTo>
                    <a:close/>
                    <a:moveTo>
                      <a:pt x="1613890" y="2409603"/>
                    </a:moveTo>
                    <a:cubicBezTo>
                      <a:pt x="1980007" y="2409603"/>
                      <a:pt x="1980007" y="2409603"/>
                      <a:pt x="1980007" y="2409603"/>
                    </a:cubicBezTo>
                    <a:cubicBezTo>
                      <a:pt x="1994890" y="2409603"/>
                      <a:pt x="2006796" y="2421515"/>
                      <a:pt x="2006796" y="2439382"/>
                    </a:cubicBezTo>
                    <a:cubicBezTo>
                      <a:pt x="2006796" y="2799712"/>
                      <a:pt x="2006796" y="2799712"/>
                      <a:pt x="2006796" y="2799712"/>
                    </a:cubicBezTo>
                    <a:cubicBezTo>
                      <a:pt x="2006796" y="2826513"/>
                      <a:pt x="1977031" y="2841403"/>
                      <a:pt x="1959171" y="2820558"/>
                    </a:cubicBezTo>
                    <a:cubicBezTo>
                      <a:pt x="1596031" y="2460228"/>
                      <a:pt x="1596031" y="2460228"/>
                      <a:pt x="1596031" y="2460228"/>
                    </a:cubicBezTo>
                    <a:cubicBezTo>
                      <a:pt x="1578171" y="2439382"/>
                      <a:pt x="1590077" y="2409603"/>
                      <a:pt x="1613890" y="2409603"/>
                    </a:cubicBezTo>
                    <a:close/>
                    <a:moveTo>
                      <a:pt x="610941" y="1357261"/>
                    </a:moveTo>
                    <a:cubicBezTo>
                      <a:pt x="616525" y="1356145"/>
                      <a:pt x="622482" y="1356889"/>
                      <a:pt x="628439" y="1359863"/>
                    </a:cubicBezTo>
                    <a:cubicBezTo>
                      <a:pt x="637374" y="1362836"/>
                      <a:pt x="646309" y="1374731"/>
                      <a:pt x="646309" y="1386626"/>
                    </a:cubicBezTo>
                    <a:cubicBezTo>
                      <a:pt x="646309" y="1386626"/>
                      <a:pt x="646309" y="1386626"/>
                      <a:pt x="646309" y="2558270"/>
                    </a:cubicBezTo>
                    <a:cubicBezTo>
                      <a:pt x="646309" y="2585033"/>
                      <a:pt x="613547" y="2596928"/>
                      <a:pt x="595676" y="2579086"/>
                    </a:cubicBezTo>
                    <a:cubicBezTo>
                      <a:pt x="595676" y="2579086"/>
                      <a:pt x="595676" y="2579086"/>
                      <a:pt x="8934" y="1996238"/>
                    </a:cubicBezTo>
                    <a:cubicBezTo>
                      <a:pt x="-2979" y="1984343"/>
                      <a:pt x="-2979" y="1963527"/>
                      <a:pt x="8934" y="1954606"/>
                    </a:cubicBezTo>
                    <a:cubicBezTo>
                      <a:pt x="8934" y="1954606"/>
                      <a:pt x="8934" y="1954606"/>
                      <a:pt x="595676" y="1365810"/>
                    </a:cubicBezTo>
                    <a:cubicBezTo>
                      <a:pt x="600144" y="1361349"/>
                      <a:pt x="605356" y="1358376"/>
                      <a:pt x="610941" y="1357261"/>
                    </a:cubicBezTo>
                    <a:close/>
                    <a:moveTo>
                      <a:pt x="1304709" y="1055465"/>
                    </a:moveTo>
                    <a:cubicBezTo>
                      <a:pt x="1980023" y="1055465"/>
                      <a:pt x="1980023" y="1055465"/>
                      <a:pt x="1980023" y="1055465"/>
                    </a:cubicBezTo>
                    <a:cubicBezTo>
                      <a:pt x="1991922" y="1055465"/>
                      <a:pt x="2006797" y="1067378"/>
                      <a:pt x="2006797" y="1085247"/>
                    </a:cubicBezTo>
                    <a:cubicBezTo>
                      <a:pt x="2006797" y="1746408"/>
                      <a:pt x="2006797" y="1746408"/>
                      <a:pt x="2006797" y="1746408"/>
                    </a:cubicBezTo>
                    <a:cubicBezTo>
                      <a:pt x="2006797" y="1764277"/>
                      <a:pt x="1991922" y="1776190"/>
                      <a:pt x="1980023" y="1776190"/>
                    </a:cubicBezTo>
                    <a:cubicBezTo>
                      <a:pt x="1304709" y="1776190"/>
                      <a:pt x="1304709" y="1776190"/>
                      <a:pt x="1304709" y="1776190"/>
                    </a:cubicBezTo>
                    <a:cubicBezTo>
                      <a:pt x="1286859" y="1776190"/>
                      <a:pt x="1274959" y="1764277"/>
                      <a:pt x="1274959" y="1746408"/>
                    </a:cubicBezTo>
                    <a:cubicBezTo>
                      <a:pt x="1274959" y="1085247"/>
                      <a:pt x="1274959" y="1085247"/>
                      <a:pt x="1274959" y="1085247"/>
                    </a:cubicBezTo>
                    <a:cubicBezTo>
                      <a:pt x="1274959" y="1067378"/>
                      <a:pt x="1286859" y="1055465"/>
                      <a:pt x="1304709" y="1055465"/>
                    </a:cubicBezTo>
                    <a:close/>
                    <a:moveTo>
                      <a:pt x="2664997" y="250504"/>
                    </a:moveTo>
                    <a:cubicBezTo>
                      <a:pt x="2670203" y="251248"/>
                      <a:pt x="2675409" y="253481"/>
                      <a:pt x="2679872" y="257946"/>
                    </a:cubicBezTo>
                    <a:cubicBezTo>
                      <a:pt x="2679872" y="257946"/>
                      <a:pt x="2679872" y="257946"/>
                      <a:pt x="4146559" y="1725582"/>
                    </a:cubicBezTo>
                    <a:cubicBezTo>
                      <a:pt x="4167384" y="1743444"/>
                      <a:pt x="4152509" y="1776190"/>
                      <a:pt x="4125734" y="1776190"/>
                    </a:cubicBezTo>
                    <a:cubicBezTo>
                      <a:pt x="4125734" y="1776190"/>
                      <a:pt x="4125734" y="1776190"/>
                      <a:pt x="2659046" y="1776190"/>
                    </a:cubicBezTo>
                    <a:cubicBezTo>
                      <a:pt x="2644171" y="1776190"/>
                      <a:pt x="2632271" y="1761305"/>
                      <a:pt x="2632271" y="1746421"/>
                    </a:cubicBezTo>
                    <a:cubicBezTo>
                      <a:pt x="2632271" y="1746421"/>
                      <a:pt x="2632271" y="1746421"/>
                      <a:pt x="2632271" y="278785"/>
                    </a:cubicBezTo>
                    <a:cubicBezTo>
                      <a:pt x="2632271" y="266877"/>
                      <a:pt x="2638221" y="257946"/>
                      <a:pt x="2650121" y="251992"/>
                    </a:cubicBezTo>
                    <a:cubicBezTo>
                      <a:pt x="2654584" y="250504"/>
                      <a:pt x="2659790" y="249759"/>
                      <a:pt x="2664997" y="250504"/>
                    </a:cubicBezTo>
                    <a:close/>
                    <a:moveTo>
                      <a:pt x="1974024" y="56"/>
                    </a:moveTo>
                    <a:cubicBezTo>
                      <a:pt x="1979238" y="-317"/>
                      <a:pt x="1984452" y="1175"/>
                      <a:pt x="1988921" y="4160"/>
                    </a:cubicBezTo>
                    <a:cubicBezTo>
                      <a:pt x="2000838" y="7145"/>
                      <a:pt x="2006796" y="16100"/>
                      <a:pt x="2006796" y="28040"/>
                    </a:cubicBezTo>
                    <a:cubicBezTo>
                      <a:pt x="2006796" y="28040"/>
                      <a:pt x="2006796" y="28040"/>
                      <a:pt x="2006796" y="392204"/>
                    </a:cubicBezTo>
                    <a:cubicBezTo>
                      <a:pt x="2006796" y="410114"/>
                      <a:pt x="1991900" y="422053"/>
                      <a:pt x="1979983" y="422053"/>
                    </a:cubicBezTo>
                    <a:cubicBezTo>
                      <a:pt x="1979983" y="422053"/>
                      <a:pt x="1979983" y="422053"/>
                      <a:pt x="1610552" y="422053"/>
                    </a:cubicBezTo>
                    <a:cubicBezTo>
                      <a:pt x="1583738" y="422053"/>
                      <a:pt x="1571821" y="389219"/>
                      <a:pt x="1586718" y="374294"/>
                    </a:cubicBezTo>
                    <a:cubicBezTo>
                      <a:pt x="1586718" y="374294"/>
                      <a:pt x="1586718" y="374294"/>
                      <a:pt x="1959128" y="7145"/>
                    </a:cubicBezTo>
                    <a:cubicBezTo>
                      <a:pt x="1963597" y="2668"/>
                      <a:pt x="1968811" y="429"/>
                      <a:pt x="1974024" y="56"/>
                    </a:cubicBezTo>
                    <a:close/>
                  </a:path>
                </a:pathLst>
              </a:custGeom>
              <a:solidFill>
                <a:srgbClr val="00148C">
                  <a:lumMod val="100000"/>
                </a:srgb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41" name="Group 40">
            <a:extLst>
              <a:ext uri="{FF2B5EF4-FFF2-40B4-BE49-F238E27FC236}">
                <a16:creationId xmlns:a16="http://schemas.microsoft.com/office/drawing/2014/main" id="{5587E49E-5EE9-4926-B82F-F82EE191C9D6}"/>
              </a:ext>
            </a:extLst>
          </p:cNvPr>
          <p:cNvGrpSpPr>
            <a:grpSpLocks noChangeAspect="1"/>
          </p:cNvGrpSpPr>
          <p:nvPr/>
        </p:nvGrpSpPr>
        <p:grpSpPr>
          <a:xfrm>
            <a:off x="2557362" y="1818795"/>
            <a:ext cx="707500" cy="707500"/>
            <a:chOff x="5273675" y="2606675"/>
            <a:chExt cx="1644650" cy="1644650"/>
          </a:xfrm>
        </p:grpSpPr>
        <p:sp>
          <p:nvSpPr>
            <p:cNvPr id="42" name="AutoShape 21">
              <a:extLst>
                <a:ext uri="{FF2B5EF4-FFF2-40B4-BE49-F238E27FC236}">
                  <a16:creationId xmlns:a16="http://schemas.microsoft.com/office/drawing/2014/main" id="{AE9D7D8C-B289-40F1-B9B6-93EB2767D641}"/>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3" name="Group 42">
              <a:extLst>
                <a:ext uri="{FF2B5EF4-FFF2-40B4-BE49-F238E27FC236}">
                  <a16:creationId xmlns:a16="http://schemas.microsoft.com/office/drawing/2014/main" id="{3224E2A3-7A82-4B96-A4AC-8CC6857FA286}"/>
                </a:ext>
              </a:extLst>
            </p:cNvPr>
            <p:cNvGrpSpPr/>
            <p:nvPr/>
          </p:nvGrpSpPr>
          <p:grpSpPr>
            <a:xfrm>
              <a:off x="5545138" y="2790825"/>
              <a:ext cx="1098550" cy="1281113"/>
              <a:chOff x="5545138" y="2790825"/>
              <a:chExt cx="1098550" cy="1281113"/>
            </a:xfrm>
          </p:grpSpPr>
          <p:sp>
            <p:nvSpPr>
              <p:cNvPr id="44" name="Freeform 23">
                <a:extLst>
                  <a:ext uri="{FF2B5EF4-FFF2-40B4-BE49-F238E27FC236}">
                    <a16:creationId xmlns:a16="http://schemas.microsoft.com/office/drawing/2014/main" id="{6209FDB4-E8F5-4226-93EB-CBD77C51071E}"/>
                  </a:ext>
                </a:extLst>
              </p:cNvPr>
              <p:cNvSpPr>
                <a:spLocks/>
              </p:cNvSpPr>
              <p:nvPr/>
            </p:nvSpPr>
            <p:spPr bwMode="auto">
              <a:xfrm>
                <a:off x="5545138" y="2790825"/>
                <a:ext cx="1098550" cy="1281113"/>
              </a:xfrm>
              <a:custGeom>
                <a:avLst/>
                <a:gdLst>
                  <a:gd name="T0" fmla="*/ 0 w 692"/>
                  <a:gd name="T1" fmla="*/ 605 h 807"/>
                  <a:gd name="T2" fmla="*/ 0 w 692"/>
                  <a:gd name="T3" fmla="*/ 204 h 807"/>
                  <a:gd name="T4" fmla="*/ 347 w 692"/>
                  <a:gd name="T5" fmla="*/ 0 h 807"/>
                  <a:gd name="T6" fmla="*/ 692 w 692"/>
                  <a:gd name="T7" fmla="*/ 205 h 807"/>
                  <a:gd name="T8" fmla="*/ 692 w 692"/>
                  <a:gd name="T9" fmla="*/ 605 h 807"/>
                  <a:gd name="T10" fmla="*/ 347 w 692"/>
                  <a:gd name="T11" fmla="*/ 807 h 807"/>
                  <a:gd name="T12" fmla="*/ 0 w 692"/>
                  <a:gd name="T13" fmla="*/ 605 h 807"/>
                </a:gdLst>
                <a:ahLst/>
                <a:cxnLst>
                  <a:cxn ang="0">
                    <a:pos x="T0" y="T1"/>
                  </a:cxn>
                  <a:cxn ang="0">
                    <a:pos x="T2" y="T3"/>
                  </a:cxn>
                  <a:cxn ang="0">
                    <a:pos x="T4" y="T5"/>
                  </a:cxn>
                  <a:cxn ang="0">
                    <a:pos x="T6" y="T7"/>
                  </a:cxn>
                  <a:cxn ang="0">
                    <a:pos x="T8" y="T9"/>
                  </a:cxn>
                  <a:cxn ang="0">
                    <a:pos x="T10" y="T11"/>
                  </a:cxn>
                  <a:cxn ang="0">
                    <a:pos x="T12" y="T13"/>
                  </a:cxn>
                </a:cxnLst>
                <a:rect l="0" t="0" r="r" b="b"/>
                <a:pathLst>
                  <a:path w="692" h="807">
                    <a:moveTo>
                      <a:pt x="0" y="605"/>
                    </a:moveTo>
                    <a:lnTo>
                      <a:pt x="0" y="204"/>
                    </a:lnTo>
                    <a:lnTo>
                      <a:pt x="347" y="0"/>
                    </a:lnTo>
                    <a:lnTo>
                      <a:pt x="692" y="205"/>
                    </a:lnTo>
                    <a:lnTo>
                      <a:pt x="692" y="605"/>
                    </a:lnTo>
                    <a:lnTo>
                      <a:pt x="347" y="807"/>
                    </a:lnTo>
                    <a:lnTo>
                      <a:pt x="0" y="605"/>
                    </a:lnTo>
                    <a:close/>
                  </a:path>
                </a:pathLst>
              </a:custGeom>
              <a:noFill/>
              <a:ln w="31750" cap="rnd">
                <a:solidFill>
                  <a:schemeClr val="accent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4">
                <a:extLst>
                  <a:ext uri="{FF2B5EF4-FFF2-40B4-BE49-F238E27FC236}">
                    <a16:creationId xmlns:a16="http://schemas.microsoft.com/office/drawing/2014/main" id="{C9FFDFA1-4B2E-4456-A5AC-5E65337CFF38}"/>
                  </a:ext>
                </a:extLst>
              </p:cNvPr>
              <p:cNvSpPr>
                <a:spLocks noEditPoints="1"/>
              </p:cNvSpPr>
              <p:nvPr/>
            </p:nvSpPr>
            <p:spPr bwMode="auto">
              <a:xfrm>
                <a:off x="5589588" y="2843213"/>
                <a:ext cx="1011238" cy="1168400"/>
              </a:xfrm>
              <a:custGeom>
                <a:avLst/>
                <a:gdLst>
                  <a:gd name="T0" fmla="*/ 715 w 1416"/>
                  <a:gd name="T1" fmla="*/ 2 h 1637"/>
                  <a:gd name="T2" fmla="*/ 704 w 1416"/>
                  <a:gd name="T3" fmla="*/ 2 h 1637"/>
                  <a:gd name="T4" fmla="*/ 24 w 1416"/>
                  <a:gd name="T5" fmla="*/ 401 h 1637"/>
                  <a:gd name="T6" fmla="*/ 710 w 1416"/>
                  <a:gd name="T7" fmla="*/ 799 h 1637"/>
                  <a:gd name="T8" fmla="*/ 1394 w 1416"/>
                  <a:gd name="T9" fmla="*/ 405 h 1637"/>
                  <a:gd name="T10" fmla="*/ 715 w 1416"/>
                  <a:gd name="T11" fmla="*/ 2 h 1637"/>
                  <a:gd name="T12" fmla="*/ 706 w 1416"/>
                  <a:gd name="T13" fmla="*/ 444 h 1637"/>
                  <a:gd name="T14" fmla="*/ 637 w 1416"/>
                  <a:gd name="T15" fmla="*/ 375 h 1637"/>
                  <a:gd name="T16" fmla="*/ 706 w 1416"/>
                  <a:gd name="T17" fmla="*/ 307 h 1637"/>
                  <a:gd name="T18" fmla="*/ 774 w 1416"/>
                  <a:gd name="T19" fmla="*/ 375 h 1637"/>
                  <a:gd name="T20" fmla="*/ 706 w 1416"/>
                  <a:gd name="T21" fmla="*/ 444 h 1637"/>
                  <a:gd name="T22" fmla="*/ 0 w 1416"/>
                  <a:gd name="T23" fmla="*/ 1230 h 1637"/>
                  <a:gd name="T24" fmla="*/ 5 w 1416"/>
                  <a:gd name="T25" fmla="*/ 1239 h 1637"/>
                  <a:gd name="T26" fmla="*/ 688 w 1416"/>
                  <a:gd name="T27" fmla="*/ 1637 h 1637"/>
                  <a:gd name="T28" fmla="*/ 688 w 1416"/>
                  <a:gd name="T29" fmla="*/ 837 h 1637"/>
                  <a:gd name="T30" fmla="*/ 0 w 1416"/>
                  <a:gd name="T31" fmla="*/ 437 h 1637"/>
                  <a:gd name="T32" fmla="*/ 0 w 1416"/>
                  <a:gd name="T33" fmla="*/ 1230 h 1637"/>
                  <a:gd name="T34" fmla="*/ 478 w 1416"/>
                  <a:gd name="T35" fmla="*/ 1246 h 1637"/>
                  <a:gd name="T36" fmla="*/ 546 w 1416"/>
                  <a:gd name="T37" fmla="*/ 1314 h 1637"/>
                  <a:gd name="T38" fmla="*/ 478 w 1416"/>
                  <a:gd name="T39" fmla="*/ 1383 h 1637"/>
                  <a:gd name="T40" fmla="*/ 409 w 1416"/>
                  <a:gd name="T41" fmla="*/ 1314 h 1637"/>
                  <a:gd name="T42" fmla="*/ 478 w 1416"/>
                  <a:gd name="T43" fmla="*/ 1246 h 1637"/>
                  <a:gd name="T44" fmla="*/ 320 w 1416"/>
                  <a:gd name="T45" fmla="*/ 976 h 1637"/>
                  <a:gd name="T46" fmla="*/ 388 w 1416"/>
                  <a:gd name="T47" fmla="*/ 1045 h 1637"/>
                  <a:gd name="T48" fmla="*/ 320 w 1416"/>
                  <a:gd name="T49" fmla="*/ 1113 h 1637"/>
                  <a:gd name="T50" fmla="*/ 251 w 1416"/>
                  <a:gd name="T51" fmla="*/ 1045 h 1637"/>
                  <a:gd name="T52" fmla="*/ 320 w 1416"/>
                  <a:gd name="T53" fmla="*/ 976 h 1637"/>
                  <a:gd name="T54" fmla="*/ 162 w 1416"/>
                  <a:gd name="T55" fmla="*/ 706 h 1637"/>
                  <a:gd name="T56" fmla="*/ 231 w 1416"/>
                  <a:gd name="T57" fmla="*/ 775 h 1637"/>
                  <a:gd name="T58" fmla="*/ 162 w 1416"/>
                  <a:gd name="T59" fmla="*/ 843 h 1637"/>
                  <a:gd name="T60" fmla="*/ 94 w 1416"/>
                  <a:gd name="T61" fmla="*/ 775 h 1637"/>
                  <a:gd name="T62" fmla="*/ 162 w 1416"/>
                  <a:gd name="T63" fmla="*/ 706 h 1637"/>
                  <a:gd name="T64" fmla="*/ 732 w 1416"/>
                  <a:gd name="T65" fmla="*/ 837 h 1637"/>
                  <a:gd name="T66" fmla="*/ 732 w 1416"/>
                  <a:gd name="T67" fmla="*/ 1637 h 1637"/>
                  <a:gd name="T68" fmla="*/ 1411 w 1416"/>
                  <a:gd name="T69" fmla="*/ 1239 h 1637"/>
                  <a:gd name="T70" fmla="*/ 1416 w 1416"/>
                  <a:gd name="T71" fmla="*/ 1230 h 1637"/>
                  <a:gd name="T72" fmla="*/ 1416 w 1416"/>
                  <a:gd name="T73" fmla="*/ 443 h 1637"/>
                  <a:gd name="T74" fmla="*/ 732 w 1416"/>
                  <a:gd name="T75" fmla="*/ 837 h 1637"/>
                  <a:gd name="T76" fmla="*/ 970 w 1416"/>
                  <a:gd name="T77" fmla="*/ 1312 h 1637"/>
                  <a:gd name="T78" fmla="*/ 901 w 1416"/>
                  <a:gd name="T79" fmla="*/ 1243 h 1637"/>
                  <a:gd name="T80" fmla="*/ 970 w 1416"/>
                  <a:gd name="T81" fmla="*/ 1175 h 1637"/>
                  <a:gd name="T82" fmla="*/ 1038 w 1416"/>
                  <a:gd name="T83" fmla="*/ 1243 h 1637"/>
                  <a:gd name="T84" fmla="*/ 970 w 1416"/>
                  <a:gd name="T85" fmla="*/ 1312 h 1637"/>
                  <a:gd name="T86" fmla="*/ 973 w 1416"/>
                  <a:gd name="T87" fmla="*/ 1040 h 1637"/>
                  <a:gd name="T88" fmla="*/ 904 w 1416"/>
                  <a:gd name="T89" fmla="*/ 971 h 1637"/>
                  <a:gd name="T90" fmla="*/ 973 w 1416"/>
                  <a:gd name="T91" fmla="*/ 903 h 1637"/>
                  <a:gd name="T92" fmla="*/ 1041 w 1416"/>
                  <a:gd name="T93" fmla="*/ 971 h 1637"/>
                  <a:gd name="T94" fmla="*/ 973 w 1416"/>
                  <a:gd name="T95" fmla="*/ 1040 h 1637"/>
                  <a:gd name="T96" fmla="*/ 1226 w 1416"/>
                  <a:gd name="T97" fmla="*/ 1165 h 1637"/>
                  <a:gd name="T98" fmla="*/ 1157 w 1416"/>
                  <a:gd name="T99" fmla="*/ 1096 h 1637"/>
                  <a:gd name="T100" fmla="*/ 1226 w 1416"/>
                  <a:gd name="T101" fmla="*/ 1028 h 1637"/>
                  <a:gd name="T102" fmla="*/ 1294 w 1416"/>
                  <a:gd name="T103" fmla="*/ 1096 h 1637"/>
                  <a:gd name="T104" fmla="*/ 1226 w 1416"/>
                  <a:gd name="T105" fmla="*/ 1165 h 1637"/>
                  <a:gd name="T106" fmla="*/ 1229 w 1416"/>
                  <a:gd name="T107" fmla="*/ 893 h 1637"/>
                  <a:gd name="T108" fmla="*/ 1160 w 1416"/>
                  <a:gd name="T109" fmla="*/ 824 h 1637"/>
                  <a:gd name="T110" fmla="*/ 1229 w 1416"/>
                  <a:gd name="T111" fmla="*/ 756 h 1637"/>
                  <a:gd name="T112" fmla="*/ 1297 w 1416"/>
                  <a:gd name="T113" fmla="*/ 824 h 1637"/>
                  <a:gd name="T114" fmla="*/ 1229 w 1416"/>
                  <a:gd name="T115" fmla="*/ 893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6" h="1637">
                    <a:moveTo>
                      <a:pt x="715" y="2"/>
                    </a:moveTo>
                    <a:cubicBezTo>
                      <a:pt x="711" y="0"/>
                      <a:pt x="708" y="0"/>
                      <a:pt x="704" y="2"/>
                    </a:cubicBezTo>
                    <a:cubicBezTo>
                      <a:pt x="24" y="401"/>
                      <a:pt x="24" y="401"/>
                      <a:pt x="24" y="401"/>
                    </a:cubicBezTo>
                    <a:cubicBezTo>
                      <a:pt x="710" y="799"/>
                      <a:pt x="710" y="799"/>
                      <a:pt x="710" y="799"/>
                    </a:cubicBezTo>
                    <a:cubicBezTo>
                      <a:pt x="1394" y="405"/>
                      <a:pt x="1394" y="405"/>
                      <a:pt x="1394" y="405"/>
                    </a:cubicBezTo>
                    <a:lnTo>
                      <a:pt x="715" y="2"/>
                    </a:lnTo>
                    <a:close/>
                    <a:moveTo>
                      <a:pt x="706" y="444"/>
                    </a:moveTo>
                    <a:cubicBezTo>
                      <a:pt x="668" y="444"/>
                      <a:pt x="637" y="413"/>
                      <a:pt x="637" y="375"/>
                    </a:cubicBezTo>
                    <a:cubicBezTo>
                      <a:pt x="637" y="338"/>
                      <a:pt x="668" y="307"/>
                      <a:pt x="706" y="307"/>
                    </a:cubicBezTo>
                    <a:cubicBezTo>
                      <a:pt x="743" y="307"/>
                      <a:pt x="774" y="338"/>
                      <a:pt x="774" y="375"/>
                    </a:cubicBezTo>
                    <a:cubicBezTo>
                      <a:pt x="774" y="413"/>
                      <a:pt x="743" y="444"/>
                      <a:pt x="706" y="444"/>
                    </a:cubicBezTo>
                    <a:close/>
                    <a:moveTo>
                      <a:pt x="0" y="1230"/>
                    </a:moveTo>
                    <a:cubicBezTo>
                      <a:pt x="0" y="1234"/>
                      <a:pt x="1" y="1237"/>
                      <a:pt x="5" y="1239"/>
                    </a:cubicBezTo>
                    <a:cubicBezTo>
                      <a:pt x="688" y="1637"/>
                      <a:pt x="688" y="1637"/>
                      <a:pt x="688" y="1637"/>
                    </a:cubicBezTo>
                    <a:cubicBezTo>
                      <a:pt x="688" y="837"/>
                      <a:pt x="688" y="837"/>
                      <a:pt x="688" y="837"/>
                    </a:cubicBezTo>
                    <a:cubicBezTo>
                      <a:pt x="0" y="437"/>
                      <a:pt x="0" y="437"/>
                      <a:pt x="0" y="437"/>
                    </a:cubicBezTo>
                    <a:lnTo>
                      <a:pt x="0" y="1230"/>
                    </a:lnTo>
                    <a:close/>
                    <a:moveTo>
                      <a:pt x="478" y="1246"/>
                    </a:moveTo>
                    <a:cubicBezTo>
                      <a:pt x="515" y="1246"/>
                      <a:pt x="546" y="1276"/>
                      <a:pt x="546" y="1314"/>
                    </a:cubicBezTo>
                    <a:cubicBezTo>
                      <a:pt x="546" y="1352"/>
                      <a:pt x="515" y="1383"/>
                      <a:pt x="478" y="1383"/>
                    </a:cubicBezTo>
                    <a:cubicBezTo>
                      <a:pt x="440" y="1383"/>
                      <a:pt x="409" y="1352"/>
                      <a:pt x="409" y="1314"/>
                    </a:cubicBezTo>
                    <a:cubicBezTo>
                      <a:pt x="409" y="1276"/>
                      <a:pt x="440" y="1246"/>
                      <a:pt x="478" y="1246"/>
                    </a:cubicBezTo>
                    <a:close/>
                    <a:moveTo>
                      <a:pt x="320" y="976"/>
                    </a:moveTo>
                    <a:cubicBezTo>
                      <a:pt x="358" y="976"/>
                      <a:pt x="388" y="1007"/>
                      <a:pt x="388" y="1045"/>
                    </a:cubicBezTo>
                    <a:cubicBezTo>
                      <a:pt x="388" y="1082"/>
                      <a:pt x="358" y="1113"/>
                      <a:pt x="320" y="1113"/>
                    </a:cubicBezTo>
                    <a:cubicBezTo>
                      <a:pt x="282" y="1113"/>
                      <a:pt x="251" y="1082"/>
                      <a:pt x="251" y="1045"/>
                    </a:cubicBezTo>
                    <a:cubicBezTo>
                      <a:pt x="251" y="1007"/>
                      <a:pt x="282" y="976"/>
                      <a:pt x="320" y="976"/>
                    </a:cubicBezTo>
                    <a:close/>
                    <a:moveTo>
                      <a:pt x="162" y="706"/>
                    </a:moveTo>
                    <a:cubicBezTo>
                      <a:pt x="200" y="706"/>
                      <a:pt x="231" y="737"/>
                      <a:pt x="231" y="775"/>
                    </a:cubicBezTo>
                    <a:cubicBezTo>
                      <a:pt x="231" y="813"/>
                      <a:pt x="200" y="843"/>
                      <a:pt x="162" y="843"/>
                    </a:cubicBezTo>
                    <a:cubicBezTo>
                      <a:pt x="124" y="843"/>
                      <a:pt x="94" y="813"/>
                      <a:pt x="94" y="775"/>
                    </a:cubicBezTo>
                    <a:cubicBezTo>
                      <a:pt x="94" y="737"/>
                      <a:pt x="124" y="706"/>
                      <a:pt x="162" y="706"/>
                    </a:cubicBezTo>
                    <a:close/>
                    <a:moveTo>
                      <a:pt x="732" y="837"/>
                    </a:moveTo>
                    <a:cubicBezTo>
                      <a:pt x="732" y="1637"/>
                      <a:pt x="732" y="1637"/>
                      <a:pt x="732" y="1637"/>
                    </a:cubicBezTo>
                    <a:cubicBezTo>
                      <a:pt x="1411" y="1239"/>
                      <a:pt x="1411" y="1239"/>
                      <a:pt x="1411" y="1239"/>
                    </a:cubicBezTo>
                    <a:cubicBezTo>
                      <a:pt x="1414" y="1237"/>
                      <a:pt x="1416" y="1234"/>
                      <a:pt x="1416" y="1230"/>
                    </a:cubicBezTo>
                    <a:cubicBezTo>
                      <a:pt x="1416" y="443"/>
                      <a:pt x="1416" y="443"/>
                      <a:pt x="1416" y="443"/>
                    </a:cubicBezTo>
                    <a:lnTo>
                      <a:pt x="732" y="837"/>
                    </a:lnTo>
                    <a:close/>
                    <a:moveTo>
                      <a:pt x="970" y="1312"/>
                    </a:moveTo>
                    <a:cubicBezTo>
                      <a:pt x="932" y="1312"/>
                      <a:pt x="901" y="1281"/>
                      <a:pt x="901" y="1243"/>
                    </a:cubicBezTo>
                    <a:cubicBezTo>
                      <a:pt x="901" y="1206"/>
                      <a:pt x="932" y="1175"/>
                      <a:pt x="970" y="1175"/>
                    </a:cubicBezTo>
                    <a:cubicBezTo>
                      <a:pt x="1008" y="1175"/>
                      <a:pt x="1038" y="1206"/>
                      <a:pt x="1038" y="1243"/>
                    </a:cubicBezTo>
                    <a:cubicBezTo>
                      <a:pt x="1038" y="1281"/>
                      <a:pt x="1008" y="1312"/>
                      <a:pt x="970" y="1312"/>
                    </a:cubicBezTo>
                    <a:close/>
                    <a:moveTo>
                      <a:pt x="973" y="1040"/>
                    </a:moveTo>
                    <a:cubicBezTo>
                      <a:pt x="935" y="1040"/>
                      <a:pt x="904" y="1009"/>
                      <a:pt x="904" y="971"/>
                    </a:cubicBezTo>
                    <a:cubicBezTo>
                      <a:pt x="904" y="933"/>
                      <a:pt x="935" y="903"/>
                      <a:pt x="973" y="903"/>
                    </a:cubicBezTo>
                    <a:cubicBezTo>
                      <a:pt x="1011" y="903"/>
                      <a:pt x="1041" y="933"/>
                      <a:pt x="1041" y="971"/>
                    </a:cubicBezTo>
                    <a:cubicBezTo>
                      <a:pt x="1041" y="1009"/>
                      <a:pt x="1011" y="1040"/>
                      <a:pt x="973" y="1040"/>
                    </a:cubicBezTo>
                    <a:close/>
                    <a:moveTo>
                      <a:pt x="1226" y="1165"/>
                    </a:moveTo>
                    <a:cubicBezTo>
                      <a:pt x="1188" y="1165"/>
                      <a:pt x="1157" y="1134"/>
                      <a:pt x="1157" y="1096"/>
                    </a:cubicBezTo>
                    <a:cubicBezTo>
                      <a:pt x="1157" y="1059"/>
                      <a:pt x="1188" y="1028"/>
                      <a:pt x="1226" y="1028"/>
                    </a:cubicBezTo>
                    <a:cubicBezTo>
                      <a:pt x="1264" y="1028"/>
                      <a:pt x="1294" y="1059"/>
                      <a:pt x="1294" y="1096"/>
                    </a:cubicBezTo>
                    <a:cubicBezTo>
                      <a:pt x="1294" y="1134"/>
                      <a:pt x="1264" y="1165"/>
                      <a:pt x="1226" y="1165"/>
                    </a:cubicBezTo>
                    <a:close/>
                    <a:moveTo>
                      <a:pt x="1229" y="893"/>
                    </a:moveTo>
                    <a:cubicBezTo>
                      <a:pt x="1191" y="893"/>
                      <a:pt x="1160" y="862"/>
                      <a:pt x="1160" y="824"/>
                    </a:cubicBezTo>
                    <a:cubicBezTo>
                      <a:pt x="1160" y="786"/>
                      <a:pt x="1191" y="756"/>
                      <a:pt x="1229" y="756"/>
                    </a:cubicBezTo>
                    <a:cubicBezTo>
                      <a:pt x="1266" y="756"/>
                      <a:pt x="1297" y="786"/>
                      <a:pt x="1297" y="824"/>
                    </a:cubicBezTo>
                    <a:cubicBezTo>
                      <a:pt x="1297" y="862"/>
                      <a:pt x="1266" y="893"/>
                      <a:pt x="1229" y="893"/>
                    </a:cubicBezTo>
                    <a:close/>
                  </a:path>
                </a:pathLst>
              </a:custGeom>
              <a:solidFill>
                <a:srgbClr val="00148C">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6" name="Group 45">
            <a:extLst>
              <a:ext uri="{FF2B5EF4-FFF2-40B4-BE49-F238E27FC236}">
                <a16:creationId xmlns:a16="http://schemas.microsoft.com/office/drawing/2014/main" id="{08B39727-F2B7-4D92-8192-967074855F8F}"/>
              </a:ext>
            </a:extLst>
          </p:cNvPr>
          <p:cNvGrpSpPr>
            <a:grpSpLocks noChangeAspect="1"/>
          </p:cNvGrpSpPr>
          <p:nvPr/>
        </p:nvGrpSpPr>
        <p:grpSpPr>
          <a:xfrm>
            <a:off x="4179469" y="1818795"/>
            <a:ext cx="708184" cy="707500"/>
            <a:chOff x="5273675" y="2606675"/>
            <a:chExt cx="1646238" cy="1644650"/>
          </a:xfrm>
        </p:grpSpPr>
        <p:sp>
          <p:nvSpPr>
            <p:cNvPr id="47" name="AutoShape 3">
              <a:extLst>
                <a:ext uri="{FF2B5EF4-FFF2-40B4-BE49-F238E27FC236}">
                  <a16:creationId xmlns:a16="http://schemas.microsoft.com/office/drawing/2014/main" id="{10AE804D-905F-437C-9E60-1B2B33ACBAE0}"/>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8" name="Group 47">
              <a:extLst>
                <a:ext uri="{FF2B5EF4-FFF2-40B4-BE49-F238E27FC236}">
                  <a16:creationId xmlns:a16="http://schemas.microsoft.com/office/drawing/2014/main" id="{E57FF1E1-3004-4C3F-B952-AB777FA4FD36}"/>
                </a:ext>
              </a:extLst>
            </p:cNvPr>
            <p:cNvGrpSpPr/>
            <p:nvPr/>
          </p:nvGrpSpPr>
          <p:grpSpPr>
            <a:xfrm>
              <a:off x="5343032" y="2910291"/>
              <a:ext cx="1508202" cy="996546"/>
              <a:chOff x="5343032" y="2910291"/>
              <a:chExt cx="1508202" cy="996546"/>
            </a:xfrm>
          </p:grpSpPr>
          <p:sp>
            <p:nvSpPr>
              <p:cNvPr id="49" name="Freeform 5">
                <a:extLst>
                  <a:ext uri="{FF2B5EF4-FFF2-40B4-BE49-F238E27FC236}">
                    <a16:creationId xmlns:a16="http://schemas.microsoft.com/office/drawing/2014/main" id="{E229D1B2-A474-47C3-8A63-EB98C5C8AF6E}"/>
                  </a:ext>
                </a:extLst>
              </p:cNvPr>
              <p:cNvSpPr>
                <a:spLocks/>
              </p:cNvSpPr>
              <p:nvPr/>
            </p:nvSpPr>
            <p:spPr bwMode="auto">
              <a:xfrm>
                <a:off x="6200775" y="3081338"/>
                <a:ext cx="503238" cy="611188"/>
              </a:xfrm>
              <a:custGeom>
                <a:avLst/>
                <a:gdLst>
                  <a:gd name="T0" fmla="*/ 11 w 704"/>
                  <a:gd name="T1" fmla="*/ 799 h 858"/>
                  <a:gd name="T2" fmla="*/ 78 w 704"/>
                  <a:gd name="T3" fmla="*/ 851 h 858"/>
                  <a:gd name="T4" fmla="*/ 109 w 704"/>
                  <a:gd name="T5" fmla="*/ 847 h 858"/>
                  <a:gd name="T6" fmla="*/ 704 w 704"/>
                  <a:gd name="T7" fmla="*/ 78 h 858"/>
                  <a:gd name="T8" fmla="*/ 602 w 704"/>
                  <a:gd name="T9" fmla="*/ 0 h 858"/>
                  <a:gd name="T10" fmla="*/ 8 w 704"/>
                  <a:gd name="T11" fmla="*/ 769 h 858"/>
                  <a:gd name="T12" fmla="*/ 11 w 704"/>
                  <a:gd name="T13" fmla="*/ 799 h 858"/>
                </a:gdLst>
                <a:ahLst/>
                <a:cxnLst>
                  <a:cxn ang="0">
                    <a:pos x="T0" y="T1"/>
                  </a:cxn>
                  <a:cxn ang="0">
                    <a:pos x="T2" y="T3"/>
                  </a:cxn>
                  <a:cxn ang="0">
                    <a:pos x="T4" y="T5"/>
                  </a:cxn>
                  <a:cxn ang="0">
                    <a:pos x="T6" y="T7"/>
                  </a:cxn>
                  <a:cxn ang="0">
                    <a:pos x="T8" y="T9"/>
                  </a:cxn>
                  <a:cxn ang="0">
                    <a:pos x="T10" y="T11"/>
                  </a:cxn>
                  <a:cxn ang="0">
                    <a:pos x="T12" y="T13"/>
                  </a:cxn>
                </a:cxnLst>
                <a:rect l="0" t="0" r="r" b="b"/>
                <a:pathLst>
                  <a:path w="704" h="858">
                    <a:moveTo>
                      <a:pt x="11" y="799"/>
                    </a:moveTo>
                    <a:cubicBezTo>
                      <a:pt x="78" y="851"/>
                      <a:pt x="78" y="851"/>
                      <a:pt x="78" y="851"/>
                    </a:cubicBezTo>
                    <a:cubicBezTo>
                      <a:pt x="88" y="858"/>
                      <a:pt x="101" y="856"/>
                      <a:pt x="109" y="847"/>
                    </a:cubicBezTo>
                    <a:cubicBezTo>
                      <a:pt x="704" y="78"/>
                      <a:pt x="704" y="78"/>
                      <a:pt x="704" y="78"/>
                    </a:cubicBezTo>
                    <a:cubicBezTo>
                      <a:pt x="602" y="0"/>
                      <a:pt x="602" y="0"/>
                      <a:pt x="602" y="0"/>
                    </a:cubicBezTo>
                    <a:cubicBezTo>
                      <a:pt x="8" y="769"/>
                      <a:pt x="8" y="769"/>
                      <a:pt x="8" y="769"/>
                    </a:cubicBezTo>
                    <a:cubicBezTo>
                      <a:pt x="0" y="778"/>
                      <a:pt x="2" y="792"/>
                      <a:pt x="11" y="799"/>
                    </a:cubicBezTo>
                    <a:close/>
                  </a:path>
                </a:pathLst>
              </a:custGeom>
              <a:solidFill>
                <a:srgbClr val="00148C">
                  <a:lumMod val="10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13">
                <a:extLst>
                  <a:ext uri="{FF2B5EF4-FFF2-40B4-BE49-F238E27FC236}">
                    <a16:creationId xmlns:a16="http://schemas.microsoft.com/office/drawing/2014/main" id="{18419E76-8785-4036-8FA1-BE9D6C6D2EDD}"/>
                  </a:ext>
                </a:extLst>
              </p:cNvPr>
              <p:cNvSpPr>
                <a:spLocks/>
              </p:cNvSpPr>
              <p:nvPr/>
            </p:nvSpPr>
            <p:spPr bwMode="auto">
              <a:xfrm>
                <a:off x="5343032" y="2910291"/>
                <a:ext cx="1508202" cy="996546"/>
              </a:xfrm>
              <a:custGeom>
                <a:avLst/>
                <a:gdLst>
                  <a:gd name="connsiteX0" fmla="*/ 279072 w 1508202"/>
                  <a:gd name="connsiteY0" fmla="*/ 774296 h 996546"/>
                  <a:gd name="connsiteX1" fmla="*/ 415582 w 1508202"/>
                  <a:gd name="connsiteY1" fmla="*/ 782182 h 996546"/>
                  <a:gd name="connsiteX2" fmla="*/ 592116 w 1508202"/>
                  <a:gd name="connsiteY2" fmla="*/ 829500 h 996546"/>
                  <a:gd name="connsiteX3" fmla="*/ 600692 w 1508202"/>
                  <a:gd name="connsiteY3" fmla="*/ 856027 h 996546"/>
                  <a:gd name="connsiteX4" fmla="*/ 269066 w 1508202"/>
                  <a:gd name="connsiteY4" fmla="*/ 927003 h 996546"/>
                  <a:gd name="connsiteX5" fmla="*/ 108256 w 1508202"/>
                  <a:gd name="connsiteY5" fmla="*/ 941342 h 996546"/>
                  <a:gd name="connsiteX6" fmla="*/ 47505 w 1508202"/>
                  <a:gd name="connsiteY6" fmla="*/ 951379 h 996546"/>
                  <a:gd name="connsiteX7" fmla="*/ 356975 w 1508202"/>
                  <a:gd name="connsiteY7" fmla="*/ 964284 h 996546"/>
                  <a:gd name="connsiteX8" fmla="*/ 656440 w 1508202"/>
                  <a:gd name="connsiteY8" fmla="*/ 957115 h 996546"/>
                  <a:gd name="connsiteX9" fmla="*/ 672878 w 1508202"/>
                  <a:gd name="connsiteY9" fmla="*/ 972170 h 996546"/>
                  <a:gd name="connsiteX10" fmla="*/ 657869 w 1508202"/>
                  <a:gd name="connsiteY10" fmla="*/ 988660 h 996546"/>
                  <a:gd name="connsiteX11" fmla="*/ 343396 w 1508202"/>
                  <a:gd name="connsiteY11" fmla="*/ 995829 h 996546"/>
                  <a:gd name="connsiteX12" fmla="*/ 308375 w 1508202"/>
                  <a:gd name="connsiteY12" fmla="*/ 996546 h 996546"/>
                  <a:gd name="connsiteX13" fmla="*/ 122550 w 1508202"/>
                  <a:gd name="connsiteY13" fmla="*/ 991528 h 996546"/>
                  <a:gd name="connsiteX14" fmla="*/ 1764 w 1508202"/>
                  <a:gd name="connsiteY14" fmla="*/ 959265 h 996546"/>
                  <a:gd name="connsiteX15" fmla="*/ 3193 w 1508202"/>
                  <a:gd name="connsiteY15" fmla="*/ 939908 h 996546"/>
                  <a:gd name="connsiteX16" fmla="*/ 266207 w 1508202"/>
                  <a:gd name="connsiteY16" fmla="*/ 895458 h 996546"/>
                  <a:gd name="connsiteX17" fmla="*/ 468470 w 1508202"/>
                  <a:gd name="connsiteY17" fmla="*/ 876101 h 996546"/>
                  <a:gd name="connsiteX18" fmla="*/ 569245 w 1508202"/>
                  <a:gd name="connsiteY18" fmla="*/ 851725 h 996546"/>
                  <a:gd name="connsiteX19" fmla="*/ 568530 w 1508202"/>
                  <a:gd name="connsiteY19" fmla="*/ 851008 h 996546"/>
                  <a:gd name="connsiteX20" fmla="*/ 412723 w 1508202"/>
                  <a:gd name="connsiteY20" fmla="*/ 813728 h 996546"/>
                  <a:gd name="connsiteX21" fmla="*/ 278357 w 1508202"/>
                  <a:gd name="connsiteY21" fmla="*/ 805841 h 996546"/>
                  <a:gd name="connsiteX22" fmla="*/ 263348 w 1508202"/>
                  <a:gd name="connsiteY22" fmla="*/ 790069 h 996546"/>
                  <a:gd name="connsiteX23" fmla="*/ 279072 w 1508202"/>
                  <a:gd name="connsiteY23" fmla="*/ 774296 h 996546"/>
                  <a:gd name="connsiteX24" fmla="*/ 1245396 w 1508202"/>
                  <a:gd name="connsiteY24" fmla="*/ 136121 h 996546"/>
                  <a:gd name="connsiteX25" fmla="*/ 1270377 w 1508202"/>
                  <a:gd name="connsiteY25" fmla="*/ 155395 h 996546"/>
                  <a:gd name="connsiteX26" fmla="*/ 824300 w 1508202"/>
                  <a:gd name="connsiteY26" fmla="*/ 732893 h 996546"/>
                  <a:gd name="connsiteX27" fmla="*/ 768630 w 1508202"/>
                  <a:gd name="connsiteY27" fmla="*/ 897077 h 996546"/>
                  <a:gd name="connsiteX28" fmla="*/ 787900 w 1508202"/>
                  <a:gd name="connsiteY28" fmla="*/ 912068 h 996546"/>
                  <a:gd name="connsiteX29" fmla="*/ 932072 w 1508202"/>
                  <a:gd name="connsiteY29" fmla="*/ 816413 h 996546"/>
                  <a:gd name="connsiteX30" fmla="*/ 1378863 w 1508202"/>
                  <a:gd name="connsiteY30" fmla="*/ 239628 h 996546"/>
                  <a:gd name="connsiteX31" fmla="*/ 1403843 w 1508202"/>
                  <a:gd name="connsiteY31" fmla="*/ 258902 h 996546"/>
                  <a:gd name="connsiteX32" fmla="*/ 955625 w 1508202"/>
                  <a:gd name="connsiteY32" fmla="*/ 837828 h 996546"/>
                  <a:gd name="connsiteX33" fmla="*/ 952057 w 1508202"/>
                  <a:gd name="connsiteY33" fmla="*/ 841397 h 996546"/>
                  <a:gd name="connsiteX34" fmla="*/ 735799 w 1508202"/>
                  <a:gd name="connsiteY34" fmla="*/ 984880 h 996546"/>
                  <a:gd name="connsiteX35" fmla="*/ 727234 w 1508202"/>
                  <a:gd name="connsiteY35" fmla="*/ 987021 h 996546"/>
                  <a:gd name="connsiteX36" fmla="*/ 717242 w 1508202"/>
                  <a:gd name="connsiteY36" fmla="*/ 984166 h 996546"/>
                  <a:gd name="connsiteX37" fmla="*/ 712246 w 1508202"/>
                  <a:gd name="connsiteY37" fmla="*/ 966320 h 996546"/>
                  <a:gd name="connsiteX38" fmla="*/ 795038 w 1508202"/>
                  <a:gd name="connsiteY38" fmla="*/ 720044 h 996546"/>
                  <a:gd name="connsiteX39" fmla="*/ 797893 w 1508202"/>
                  <a:gd name="connsiteY39" fmla="*/ 715761 h 996546"/>
                  <a:gd name="connsiteX40" fmla="*/ 1245396 w 1508202"/>
                  <a:gd name="connsiteY40" fmla="*/ 136121 h 996546"/>
                  <a:gd name="connsiteX41" fmla="*/ 1356886 w 1508202"/>
                  <a:gd name="connsiteY41" fmla="*/ 150 h 996546"/>
                  <a:gd name="connsiteX42" fmla="*/ 1368818 w 1508202"/>
                  <a:gd name="connsiteY42" fmla="*/ 3005 h 996546"/>
                  <a:gd name="connsiteX43" fmla="*/ 1502311 w 1508202"/>
                  <a:gd name="connsiteY43" fmla="*/ 105804 h 996546"/>
                  <a:gd name="connsiteX44" fmla="*/ 1505181 w 1508202"/>
                  <a:gd name="connsiteY44" fmla="*/ 127934 h 996546"/>
                  <a:gd name="connsiteX45" fmla="*/ 1429105 w 1508202"/>
                  <a:gd name="connsiteY45" fmla="*/ 225021 h 996546"/>
                  <a:gd name="connsiteX46" fmla="*/ 1270492 w 1508202"/>
                  <a:gd name="connsiteY46" fmla="*/ 102948 h 996546"/>
                  <a:gd name="connsiteX47" fmla="*/ 1346569 w 1508202"/>
                  <a:gd name="connsiteY47" fmla="*/ 5861 h 996546"/>
                  <a:gd name="connsiteX48" fmla="*/ 1356886 w 1508202"/>
                  <a:gd name="connsiteY48" fmla="*/ 150 h 99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508202" h="996546">
                    <a:moveTo>
                      <a:pt x="279072" y="774296"/>
                    </a:moveTo>
                    <a:cubicBezTo>
                      <a:pt x="279787" y="774296"/>
                      <a:pt x="345540" y="775730"/>
                      <a:pt x="415582" y="782182"/>
                    </a:cubicBezTo>
                    <a:cubicBezTo>
                      <a:pt x="562098" y="796521"/>
                      <a:pt x="584254" y="821614"/>
                      <a:pt x="592116" y="829500"/>
                    </a:cubicBezTo>
                    <a:cubicBezTo>
                      <a:pt x="600692" y="839537"/>
                      <a:pt x="601407" y="849574"/>
                      <a:pt x="600692" y="856027"/>
                    </a:cubicBezTo>
                    <a:cubicBezTo>
                      <a:pt x="597119" y="896892"/>
                      <a:pt x="501347" y="908363"/>
                      <a:pt x="269066" y="927003"/>
                    </a:cubicBezTo>
                    <a:cubicBezTo>
                      <a:pt x="209030" y="932022"/>
                      <a:pt x="152568" y="936324"/>
                      <a:pt x="108256" y="941342"/>
                    </a:cubicBezTo>
                    <a:cubicBezTo>
                      <a:pt x="78238" y="944927"/>
                      <a:pt x="59655" y="948511"/>
                      <a:pt x="47505" y="951379"/>
                    </a:cubicBezTo>
                    <a:cubicBezTo>
                      <a:pt x="78952" y="957832"/>
                      <a:pt x="156856" y="965718"/>
                      <a:pt x="356975" y="964284"/>
                    </a:cubicBezTo>
                    <a:cubicBezTo>
                      <a:pt x="507780" y="963567"/>
                      <a:pt x="655010" y="957115"/>
                      <a:pt x="656440" y="957115"/>
                    </a:cubicBezTo>
                    <a:cubicBezTo>
                      <a:pt x="665731" y="956398"/>
                      <a:pt x="672878" y="963567"/>
                      <a:pt x="672878" y="972170"/>
                    </a:cubicBezTo>
                    <a:cubicBezTo>
                      <a:pt x="673593" y="980774"/>
                      <a:pt x="666446" y="987943"/>
                      <a:pt x="657869" y="988660"/>
                    </a:cubicBezTo>
                    <a:cubicBezTo>
                      <a:pt x="656440" y="988660"/>
                      <a:pt x="499918" y="995112"/>
                      <a:pt x="343396" y="995829"/>
                    </a:cubicBezTo>
                    <a:cubicBezTo>
                      <a:pt x="331246" y="995829"/>
                      <a:pt x="319810" y="996546"/>
                      <a:pt x="308375" y="996546"/>
                    </a:cubicBezTo>
                    <a:cubicBezTo>
                      <a:pt x="231901" y="996546"/>
                      <a:pt x="169721" y="994395"/>
                      <a:pt x="122550" y="991528"/>
                    </a:cubicBezTo>
                    <a:cubicBezTo>
                      <a:pt x="29637" y="985792"/>
                      <a:pt x="7481" y="975038"/>
                      <a:pt x="1764" y="959265"/>
                    </a:cubicBezTo>
                    <a:cubicBezTo>
                      <a:pt x="-1095" y="952813"/>
                      <a:pt x="-381" y="945644"/>
                      <a:pt x="3193" y="939908"/>
                    </a:cubicBezTo>
                    <a:cubicBezTo>
                      <a:pt x="17487" y="917683"/>
                      <a:pt x="86814" y="909797"/>
                      <a:pt x="266207" y="895458"/>
                    </a:cubicBezTo>
                    <a:cubicBezTo>
                      <a:pt x="336963" y="889723"/>
                      <a:pt x="410579" y="883987"/>
                      <a:pt x="468470" y="876101"/>
                    </a:cubicBezTo>
                    <a:cubicBezTo>
                      <a:pt x="544945" y="866064"/>
                      <a:pt x="564242" y="856027"/>
                      <a:pt x="569245" y="851725"/>
                    </a:cubicBezTo>
                    <a:cubicBezTo>
                      <a:pt x="569245" y="851725"/>
                      <a:pt x="568530" y="851008"/>
                      <a:pt x="568530" y="851008"/>
                    </a:cubicBezTo>
                    <a:cubicBezTo>
                      <a:pt x="562098" y="843122"/>
                      <a:pt x="533509" y="825199"/>
                      <a:pt x="412723" y="813728"/>
                    </a:cubicBezTo>
                    <a:cubicBezTo>
                      <a:pt x="344111" y="807275"/>
                      <a:pt x="279072" y="805841"/>
                      <a:pt x="278357" y="805841"/>
                    </a:cubicBezTo>
                    <a:cubicBezTo>
                      <a:pt x="269781" y="805841"/>
                      <a:pt x="263348" y="798672"/>
                      <a:pt x="263348" y="790069"/>
                    </a:cubicBezTo>
                    <a:cubicBezTo>
                      <a:pt x="263348" y="781465"/>
                      <a:pt x="270495" y="774296"/>
                      <a:pt x="279072" y="774296"/>
                    </a:cubicBezTo>
                    <a:close/>
                    <a:moveTo>
                      <a:pt x="1245396" y="136121"/>
                    </a:moveTo>
                    <a:cubicBezTo>
                      <a:pt x="1245396" y="136121"/>
                      <a:pt x="1245396" y="136121"/>
                      <a:pt x="1270377" y="155395"/>
                    </a:cubicBezTo>
                    <a:cubicBezTo>
                      <a:pt x="1270377" y="155395"/>
                      <a:pt x="1270377" y="155395"/>
                      <a:pt x="824300" y="732893"/>
                    </a:cubicBezTo>
                    <a:cubicBezTo>
                      <a:pt x="824300" y="732893"/>
                      <a:pt x="824300" y="732893"/>
                      <a:pt x="768630" y="897077"/>
                    </a:cubicBezTo>
                    <a:cubicBezTo>
                      <a:pt x="768630" y="897077"/>
                      <a:pt x="768630" y="897077"/>
                      <a:pt x="787900" y="912068"/>
                    </a:cubicBezTo>
                    <a:cubicBezTo>
                      <a:pt x="787900" y="912068"/>
                      <a:pt x="787900" y="912068"/>
                      <a:pt x="932072" y="816413"/>
                    </a:cubicBezTo>
                    <a:lnTo>
                      <a:pt x="1378863" y="239628"/>
                    </a:lnTo>
                    <a:cubicBezTo>
                      <a:pt x="1378863" y="239628"/>
                      <a:pt x="1378863" y="239628"/>
                      <a:pt x="1403843" y="258902"/>
                    </a:cubicBezTo>
                    <a:cubicBezTo>
                      <a:pt x="1403843" y="258902"/>
                      <a:pt x="1403843" y="258902"/>
                      <a:pt x="955625" y="837828"/>
                    </a:cubicBezTo>
                    <a:cubicBezTo>
                      <a:pt x="954198" y="839256"/>
                      <a:pt x="953484" y="839970"/>
                      <a:pt x="952057" y="841397"/>
                    </a:cubicBezTo>
                    <a:cubicBezTo>
                      <a:pt x="952057" y="841397"/>
                      <a:pt x="952057" y="841397"/>
                      <a:pt x="735799" y="984880"/>
                    </a:cubicBezTo>
                    <a:cubicBezTo>
                      <a:pt x="732944" y="986307"/>
                      <a:pt x="730089" y="987021"/>
                      <a:pt x="727234" y="987021"/>
                    </a:cubicBezTo>
                    <a:cubicBezTo>
                      <a:pt x="723665" y="987021"/>
                      <a:pt x="720097" y="986307"/>
                      <a:pt x="717242" y="984166"/>
                    </a:cubicBezTo>
                    <a:cubicBezTo>
                      <a:pt x="712246" y="979883"/>
                      <a:pt x="710105" y="972744"/>
                      <a:pt x="712246" y="966320"/>
                    </a:cubicBezTo>
                    <a:cubicBezTo>
                      <a:pt x="712246" y="966320"/>
                      <a:pt x="712246" y="966320"/>
                      <a:pt x="795038" y="720044"/>
                    </a:cubicBezTo>
                    <a:cubicBezTo>
                      <a:pt x="795751" y="718616"/>
                      <a:pt x="796465" y="717189"/>
                      <a:pt x="797893" y="715761"/>
                    </a:cubicBezTo>
                    <a:cubicBezTo>
                      <a:pt x="797893" y="715761"/>
                      <a:pt x="797893" y="715761"/>
                      <a:pt x="1245396" y="136121"/>
                    </a:cubicBezTo>
                    <a:close/>
                    <a:moveTo>
                      <a:pt x="1356886" y="150"/>
                    </a:moveTo>
                    <a:cubicBezTo>
                      <a:pt x="1360923" y="-386"/>
                      <a:pt x="1365229" y="507"/>
                      <a:pt x="1368818" y="3005"/>
                    </a:cubicBezTo>
                    <a:cubicBezTo>
                      <a:pt x="1368818" y="3005"/>
                      <a:pt x="1368818" y="3005"/>
                      <a:pt x="1502311" y="105804"/>
                    </a:cubicBezTo>
                    <a:cubicBezTo>
                      <a:pt x="1508770" y="111515"/>
                      <a:pt x="1510205" y="120795"/>
                      <a:pt x="1505181" y="127934"/>
                    </a:cubicBezTo>
                    <a:cubicBezTo>
                      <a:pt x="1505181" y="127934"/>
                      <a:pt x="1505181" y="127934"/>
                      <a:pt x="1429105" y="225021"/>
                    </a:cubicBezTo>
                    <a:cubicBezTo>
                      <a:pt x="1429105" y="225021"/>
                      <a:pt x="1429105" y="225021"/>
                      <a:pt x="1270492" y="102948"/>
                    </a:cubicBezTo>
                    <a:cubicBezTo>
                      <a:pt x="1270492" y="102948"/>
                      <a:pt x="1270492" y="102948"/>
                      <a:pt x="1346569" y="5861"/>
                    </a:cubicBezTo>
                    <a:cubicBezTo>
                      <a:pt x="1349081" y="2648"/>
                      <a:pt x="1352849" y="685"/>
                      <a:pt x="1356886" y="15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55" name="Group 54">
            <a:extLst>
              <a:ext uri="{FF2B5EF4-FFF2-40B4-BE49-F238E27FC236}">
                <a16:creationId xmlns:a16="http://schemas.microsoft.com/office/drawing/2014/main" id="{054B1A26-DAB5-4DB4-95DE-D4B0B3C0BC9D}"/>
              </a:ext>
            </a:extLst>
          </p:cNvPr>
          <p:cNvGrpSpPr/>
          <p:nvPr/>
        </p:nvGrpSpPr>
        <p:grpSpPr>
          <a:xfrm>
            <a:off x="934913" y="1818795"/>
            <a:ext cx="707500" cy="707500"/>
            <a:chOff x="5272881" y="2606675"/>
            <a:chExt cx="1646238" cy="1644650"/>
          </a:xfrm>
        </p:grpSpPr>
        <p:grpSp>
          <p:nvGrpSpPr>
            <p:cNvPr id="56" name="Group 55">
              <a:extLst>
                <a:ext uri="{FF2B5EF4-FFF2-40B4-BE49-F238E27FC236}">
                  <a16:creationId xmlns:a16="http://schemas.microsoft.com/office/drawing/2014/main" id="{B218A5EB-74E4-4E64-AF90-85981E814FEB}"/>
                </a:ext>
              </a:extLst>
            </p:cNvPr>
            <p:cNvGrpSpPr>
              <a:grpSpLocks noChangeAspect="1"/>
            </p:cNvGrpSpPr>
            <p:nvPr/>
          </p:nvGrpSpPr>
          <p:grpSpPr>
            <a:xfrm>
              <a:off x="5272881" y="2606675"/>
              <a:ext cx="1646238" cy="1644650"/>
              <a:chOff x="6464300" y="2606675"/>
              <a:chExt cx="1646238" cy="1644650"/>
            </a:xfrm>
          </p:grpSpPr>
          <p:sp>
            <p:nvSpPr>
              <p:cNvPr id="61" name="AutoShape 14">
                <a:extLst>
                  <a:ext uri="{FF2B5EF4-FFF2-40B4-BE49-F238E27FC236}">
                    <a16:creationId xmlns:a16="http://schemas.microsoft.com/office/drawing/2014/main" id="{24CB485B-A0F2-42B1-9782-7E923AAA79D1}"/>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2" name="Group 61">
                <a:extLst>
                  <a:ext uri="{FF2B5EF4-FFF2-40B4-BE49-F238E27FC236}">
                    <a16:creationId xmlns:a16="http://schemas.microsoft.com/office/drawing/2014/main" id="{4B68E68B-5018-43C9-8322-ED1363765CE2}"/>
                  </a:ext>
                </a:extLst>
              </p:cNvPr>
              <p:cNvGrpSpPr/>
              <p:nvPr/>
            </p:nvGrpSpPr>
            <p:grpSpPr>
              <a:xfrm>
                <a:off x="6705513" y="2849420"/>
                <a:ext cx="1162224" cy="1160746"/>
                <a:chOff x="6705513" y="2849420"/>
                <a:chExt cx="1162224" cy="1160746"/>
              </a:xfrm>
            </p:grpSpPr>
            <p:sp>
              <p:nvSpPr>
                <p:cNvPr id="63" name="Freeform 9">
                  <a:extLst>
                    <a:ext uri="{FF2B5EF4-FFF2-40B4-BE49-F238E27FC236}">
                      <a16:creationId xmlns:a16="http://schemas.microsoft.com/office/drawing/2014/main" id="{6D157850-C914-4294-BC85-DADCD65CD0F2}"/>
                    </a:ext>
                  </a:extLst>
                </p:cNvPr>
                <p:cNvSpPr>
                  <a:spLocks/>
                </p:cNvSpPr>
                <p:nvPr/>
              </p:nvSpPr>
              <p:spPr bwMode="auto">
                <a:xfrm>
                  <a:off x="6705513" y="2852632"/>
                  <a:ext cx="1159037" cy="1157513"/>
                </a:xfrm>
                <a:custGeom>
                  <a:avLst/>
                  <a:gdLst>
                    <a:gd name="connsiteX0" fmla="*/ 210432 w 1159037"/>
                    <a:gd name="connsiteY0" fmla="*/ 1043093 h 1157513"/>
                    <a:gd name="connsiteX1" fmla="*/ 225514 w 1159037"/>
                    <a:gd name="connsiteY1" fmla="*/ 1058175 h 1157513"/>
                    <a:gd name="connsiteX2" fmla="*/ 210432 w 1159037"/>
                    <a:gd name="connsiteY2" fmla="*/ 1073257 h 1157513"/>
                    <a:gd name="connsiteX3" fmla="*/ 195350 w 1159037"/>
                    <a:gd name="connsiteY3" fmla="*/ 1058175 h 1157513"/>
                    <a:gd name="connsiteX4" fmla="*/ 210432 w 1159037"/>
                    <a:gd name="connsiteY4" fmla="*/ 1043093 h 1157513"/>
                    <a:gd name="connsiteX5" fmla="*/ 153607 w 1159037"/>
                    <a:gd name="connsiteY5" fmla="*/ 817668 h 1157513"/>
                    <a:gd name="connsiteX6" fmla="*/ 268843 w 1159037"/>
                    <a:gd name="connsiteY6" fmla="*/ 817668 h 1157513"/>
                    <a:gd name="connsiteX7" fmla="*/ 273137 w 1159037"/>
                    <a:gd name="connsiteY7" fmla="*/ 822659 h 1157513"/>
                    <a:gd name="connsiteX8" fmla="*/ 273137 w 1159037"/>
                    <a:gd name="connsiteY8" fmla="*/ 1016590 h 1157513"/>
                    <a:gd name="connsiteX9" fmla="*/ 268843 w 1159037"/>
                    <a:gd name="connsiteY9" fmla="*/ 1020868 h 1157513"/>
                    <a:gd name="connsiteX10" fmla="*/ 153607 w 1159037"/>
                    <a:gd name="connsiteY10" fmla="*/ 1020868 h 1157513"/>
                    <a:gd name="connsiteX11" fmla="*/ 149312 w 1159037"/>
                    <a:gd name="connsiteY11" fmla="*/ 1016590 h 1157513"/>
                    <a:gd name="connsiteX12" fmla="*/ 149312 w 1159037"/>
                    <a:gd name="connsiteY12" fmla="*/ 822659 h 1157513"/>
                    <a:gd name="connsiteX13" fmla="*/ 153607 w 1159037"/>
                    <a:gd name="connsiteY13" fmla="*/ 817668 h 1157513"/>
                    <a:gd name="connsiteX14" fmla="*/ 139397 w 1159037"/>
                    <a:gd name="connsiteY14" fmla="*/ 797031 h 1157513"/>
                    <a:gd name="connsiteX15" fmla="*/ 128676 w 1159037"/>
                    <a:gd name="connsiteY15" fmla="*/ 807710 h 1157513"/>
                    <a:gd name="connsiteX16" fmla="*/ 128676 w 1159037"/>
                    <a:gd name="connsiteY16" fmla="*/ 1083216 h 1157513"/>
                    <a:gd name="connsiteX17" fmla="*/ 139397 w 1159037"/>
                    <a:gd name="connsiteY17" fmla="*/ 1093894 h 1157513"/>
                    <a:gd name="connsiteX18" fmla="*/ 283055 w 1159037"/>
                    <a:gd name="connsiteY18" fmla="*/ 1093894 h 1157513"/>
                    <a:gd name="connsiteX19" fmla="*/ 293776 w 1159037"/>
                    <a:gd name="connsiteY19" fmla="*/ 1083216 h 1157513"/>
                    <a:gd name="connsiteX20" fmla="*/ 293776 w 1159037"/>
                    <a:gd name="connsiteY20" fmla="*/ 807710 h 1157513"/>
                    <a:gd name="connsiteX21" fmla="*/ 283055 w 1159037"/>
                    <a:gd name="connsiteY21" fmla="*/ 797031 h 1157513"/>
                    <a:gd name="connsiteX22" fmla="*/ 139397 w 1159037"/>
                    <a:gd name="connsiteY22" fmla="*/ 797031 h 1157513"/>
                    <a:gd name="connsiteX23" fmla="*/ 508450 w 1159037"/>
                    <a:gd name="connsiteY23" fmla="*/ 634945 h 1157513"/>
                    <a:gd name="connsiteX24" fmla="*/ 519797 w 1159037"/>
                    <a:gd name="connsiteY24" fmla="*/ 639227 h 1157513"/>
                    <a:gd name="connsiteX25" fmla="*/ 581265 w 1159037"/>
                    <a:gd name="connsiteY25" fmla="*/ 664919 h 1157513"/>
                    <a:gd name="connsiteX26" fmla="*/ 596989 w 1159037"/>
                    <a:gd name="connsiteY26" fmla="*/ 680619 h 1157513"/>
                    <a:gd name="connsiteX27" fmla="*/ 581265 w 1159037"/>
                    <a:gd name="connsiteY27" fmla="*/ 696319 h 1157513"/>
                    <a:gd name="connsiteX28" fmla="*/ 509076 w 1159037"/>
                    <a:gd name="connsiteY28" fmla="*/ 672055 h 1157513"/>
                    <a:gd name="connsiteX29" fmla="*/ 371130 w 1159037"/>
                    <a:gd name="connsiteY29" fmla="*/ 809789 h 1157513"/>
                    <a:gd name="connsiteX30" fmla="*/ 360409 w 1159037"/>
                    <a:gd name="connsiteY30" fmla="*/ 1095962 h 1157513"/>
                    <a:gd name="connsiteX31" fmla="*/ 61647 w 1159037"/>
                    <a:gd name="connsiteY31" fmla="*/ 1095962 h 1157513"/>
                    <a:gd name="connsiteX32" fmla="*/ 61647 w 1159037"/>
                    <a:gd name="connsiteY32" fmla="*/ 797657 h 1157513"/>
                    <a:gd name="connsiteX33" fmla="*/ 348973 w 1159037"/>
                    <a:gd name="connsiteY33" fmla="*/ 787666 h 1157513"/>
                    <a:gd name="connsiteX34" fmla="*/ 497640 w 1159037"/>
                    <a:gd name="connsiteY34" fmla="*/ 639227 h 1157513"/>
                    <a:gd name="connsiteX35" fmla="*/ 508450 w 1159037"/>
                    <a:gd name="connsiteY35" fmla="*/ 634945 h 1157513"/>
                    <a:gd name="connsiteX36" fmla="*/ 581112 w 1159037"/>
                    <a:gd name="connsiteY36" fmla="*/ 530331 h 1157513"/>
                    <a:gd name="connsiteX37" fmla="*/ 628737 w 1159037"/>
                    <a:gd name="connsiteY37" fmla="*/ 577163 h 1157513"/>
                    <a:gd name="connsiteX38" fmla="*/ 581112 w 1159037"/>
                    <a:gd name="connsiteY38" fmla="*/ 623995 h 1157513"/>
                    <a:gd name="connsiteX39" fmla="*/ 533487 w 1159037"/>
                    <a:gd name="connsiteY39" fmla="*/ 577163 h 1157513"/>
                    <a:gd name="connsiteX40" fmla="*/ 581112 w 1159037"/>
                    <a:gd name="connsiteY40" fmla="*/ 530331 h 1157513"/>
                    <a:gd name="connsiteX41" fmla="*/ 947825 w 1159037"/>
                    <a:gd name="connsiteY41" fmla="*/ 189018 h 1157513"/>
                    <a:gd name="connsiteX42" fmla="*/ 927187 w 1159037"/>
                    <a:gd name="connsiteY42" fmla="*/ 209656 h 1157513"/>
                    <a:gd name="connsiteX43" fmla="*/ 947825 w 1159037"/>
                    <a:gd name="connsiteY43" fmla="*/ 230294 h 1157513"/>
                    <a:gd name="connsiteX44" fmla="*/ 968463 w 1159037"/>
                    <a:gd name="connsiteY44" fmla="*/ 209656 h 1157513"/>
                    <a:gd name="connsiteX45" fmla="*/ 947825 w 1159037"/>
                    <a:gd name="connsiteY45" fmla="*/ 189018 h 1157513"/>
                    <a:gd name="connsiteX46" fmla="*/ 992489 w 1159037"/>
                    <a:gd name="connsiteY46" fmla="*/ 157102 h 1157513"/>
                    <a:gd name="connsiteX47" fmla="*/ 981848 w 1159037"/>
                    <a:gd name="connsiteY47" fmla="*/ 161363 h 1157513"/>
                    <a:gd name="connsiteX48" fmla="*/ 981144 w 1159037"/>
                    <a:gd name="connsiteY48" fmla="*/ 183379 h 1157513"/>
                    <a:gd name="connsiteX49" fmla="*/ 980441 w 1159037"/>
                    <a:gd name="connsiteY49" fmla="*/ 238064 h 1157513"/>
                    <a:gd name="connsiteX50" fmla="*/ 982551 w 1159037"/>
                    <a:gd name="connsiteY50" fmla="*/ 260080 h 1157513"/>
                    <a:gd name="connsiteX51" fmla="*/ 992401 w 1159037"/>
                    <a:gd name="connsiteY51" fmla="*/ 263631 h 1157513"/>
                    <a:gd name="connsiteX52" fmla="*/ 1004362 w 1159037"/>
                    <a:gd name="connsiteY52" fmla="*/ 257239 h 1157513"/>
                    <a:gd name="connsiteX53" fmla="*/ 1003658 w 1159037"/>
                    <a:gd name="connsiteY53" fmla="*/ 161363 h 1157513"/>
                    <a:gd name="connsiteX54" fmla="*/ 992489 w 1159037"/>
                    <a:gd name="connsiteY54" fmla="*/ 157102 h 1157513"/>
                    <a:gd name="connsiteX55" fmla="*/ 903337 w 1159037"/>
                    <a:gd name="connsiteY55" fmla="*/ 157102 h 1157513"/>
                    <a:gd name="connsiteX56" fmla="*/ 892696 w 1159037"/>
                    <a:gd name="connsiteY56" fmla="*/ 161363 h 1157513"/>
                    <a:gd name="connsiteX57" fmla="*/ 891289 w 1159037"/>
                    <a:gd name="connsiteY57" fmla="*/ 257239 h 1157513"/>
                    <a:gd name="connsiteX58" fmla="*/ 903249 w 1159037"/>
                    <a:gd name="connsiteY58" fmla="*/ 263631 h 1157513"/>
                    <a:gd name="connsiteX59" fmla="*/ 913099 w 1159037"/>
                    <a:gd name="connsiteY59" fmla="*/ 260080 h 1157513"/>
                    <a:gd name="connsiteX60" fmla="*/ 915913 w 1159037"/>
                    <a:gd name="connsiteY60" fmla="*/ 238064 h 1157513"/>
                    <a:gd name="connsiteX61" fmla="*/ 914506 w 1159037"/>
                    <a:gd name="connsiteY61" fmla="*/ 183379 h 1157513"/>
                    <a:gd name="connsiteX62" fmla="*/ 914506 w 1159037"/>
                    <a:gd name="connsiteY62" fmla="*/ 161363 h 1157513"/>
                    <a:gd name="connsiteX63" fmla="*/ 903337 w 1159037"/>
                    <a:gd name="connsiteY63" fmla="*/ 157102 h 1157513"/>
                    <a:gd name="connsiteX64" fmla="*/ 1028876 w 1159037"/>
                    <a:gd name="connsiteY64" fmla="*/ 125443 h 1157513"/>
                    <a:gd name="connsiteX65" fmla="*/ 1017675 w 1159037"/>
                    <a:gd name="connsiteY65" fmla="*/ 129622 h 1157513"/>
                    <a:gd name="connsiteX66" fmla="*/ 1017675 w 1159037"/>
                    <a:gd name="connsiteY66" fmla="*/ 152388 h 1157513"/>
                    <a:gd name="connsiteX67" fmla="*/ 1016264 w 1159037"/>
                    <a:gd name="connsiteY67" fmla="*/ 270482 h 1157513"/>
                    <a:gd name="connsiteX68" fmla="*/ 1019086 w 1159037"/>
                    <a:gd name="connsiteY68" fmla="*/ 292535 h 1157513"/>
                    <a:gd name="connsiteX69" fmla="*/ 1028964 w 1159037"/>
                    <a:gd name="connsiteY69" fmla="*/ 295381 h 1157513"/>
                    <a:gd name="connsiteX70" fmla="*/ 1040959 w 1159037"/>
                    <a:gd name="connsiteY70" fmla="*/ 289690 h 1157513"/>
                    <a:gd name="connsiteX71" fmla="*/ 1039547 w 1159037"/>
                    <a:gd name="connsiteY71" fmla="*/ 130334 h 1157513"/>
                    <a:gd name="connsiteX72" fmla="*/ 1028876 w 1159037"/>
                    <a:gd name="connsiteY72" fmla="*/ 125443 h 1157513"/>
                    <a:gd name="connsiteX73" fmla="*/ 867306 w 1159037"/>
                    <a:gd name="connsiteY73" fmla="*/ 125443 h 1157513"/>
                    <a:gd name="connsiteX74" fmla="*/ 856429 w 1159037"/>
                    <a:gd name="connsiteY74" fmla="*/ 130334 h 1157513"/>
                    <a:gd name="connsiteX75" fmla="*/ 854991 w 1159037"/>
                    <a:gd name="connsiteY75" fmla="*/ 289690 h 1157513"/>
                    <a:gd name="connsiteX76" fmla="*/ 867935 w 1159037"/>
                    <a:gd name="connsiteY76" fmla="*/ 295381 h 1157513"/>
                    <a:gd name="connsiteX77" fmla="*/ 877284 w 1159037"/>
                    <a:gd name="connsiteY77" fmla="*/ 292535 h 1157513"/>
                    <a:gd name="connsiteX78" fmla="*/ 880160 w 1159037"/>
                    <a:gd name="connsiteY78" fmla="*/ 270482 h 1157513"/>
                    <a:gd name="connsiteX79" fmla="*/ 879441 w 1159037"/>
                    <a:gd name="connsiteY79" fmla="*/ 152388 h 1157513"/>
                    <a:gd name="connsiteX80" fmla="*/ 878722 w 1159037"/>
                    <a:gd name="connsiteY80" fmla="*/ 129622 h 1157513"/>
                    <a:gd name="connsiteX81" fmla="*/ 867306 w 1159037"/>
                    <a:gd name="connsiteY81" fmla="*/ 125443 h 1157513"/>
                    <a:gd name="connsiteX82" fmla="*/ 1064232 w 1159037"/>
                    <a:gd name="connsiteY82" fmla="*/ 92202 h 1157513"/>
                    <a:gd name="connsiteX83" fmla="*/ 1052756 w 1159037"/>
                    <a:gd name="connsiteY83" fmla="*/ 97029 h 1157513"/>
                    <a:gd name="connsiteX84" fmla="*/ 1052756 w 1159037"/>
                    <a:gd name="connsiteY84" fmla="*/ 119197 h 1157513"/>
                    <a:gd name="connsiteX85" fmla="*/ 1082394 w 1159037"/>
                    <a:gd name="connsiteY85" fmla="*/ 172113 h 1157513"/>
                    <a:gd name="connsiteX86" fmla="*/ 1051310 w 1159037"/>
                    <a:gd name="connsiteY86" fmla="*/ 303690 h 1157513"/>
                    <a:gd name="connsiteX87" fmla="*/ 1054202 w 1159037"/>
                    <a:gd name="connsiteY87" fmla="*/ 325858 h 1157513"/>
                    <a:gd name="connsiteX88" fmla="*/ 1064322 w 1159037"/>
                    <a:gd name="connsiteY88" fmla="*/ 328718 h 1157513"/>
                    <a:gd name="connsiteX89" fmla="*/ 1076611 w 1159037"/>
                    <a:gd name="connsiteY89" fmla="*/ 322997 h 1157513"/>
                    <a:gd name="connsiteX90" fmla="*/ 1113478 w 1159037"/>
                    <a:gd name="connsiteY90" fmla="*/ 162817 h 1157513"/>
                    <a:gd name="connsiteX91" fmla="*/ 1075166 w 1159037"/>
                    <a:gd name="connsiteY91" fmla="*/ 97029 h 1157513"/>
                    <a:gd name="connsiteX92" fmla="*/ 1064232 w 1159037"/>
                    <a:gd name="connsiteY92" fmla="*/ 92202 h 1157513"/>
                    <a:gd name="connsiteX93" fmla="*/ 832198 w 1159037"/>
                    <a:gd name="connsiteY93" fmla="*/ 92202 h 1157513"/>
                    <a:gd name="connsiteX94" fmla="*/ 820879 w 1159037"/>
                    <a:gd name="connsiteY94" fmla="*/ 97029 h 1157513"/>
                    <a:gd name="connsiteX95" fmla="*/ 783801 w 1159037"/>
                    <a:gd name="connsiteY95" fmla="*/ 162817 h 1157513"/>
                    <a:gd name="connsiteX96" fmla="*/ 817314 w 1159037"/>
                    <a:gd name="connsiteY96" fmla="*/ 320137 h 1157513"/>
                    <a:gd name="connsiteX97" fmla="*/ 819453 w 1159037"/>
                    <a:gd name="connsiteY97" fmla="*/ 322997 h 1157513"/>
                    <a:gd name="connsiteX98" fmla="*/ 832287 w 1159037"/>
                    <a:gd name="connsiteY98" fmla="*/ 328718 h 1157513"/>
                    <a:gd name="connsiteX99" fmla="*/ 841557 w 1159037"/>
                    <a:gd name="connsiteY99" fmla="*/ 325858 h 1157513"/>
                    <a:gd name="connsiteX100" fmla="*/ 847261 w 1159037"/>
                    <a:gd name="connsiteY100" fmla="*/ 308696 h 1157513"/>
                    <a:gd name="connsiteX101" fmla="*/ 844409 w 1159037"/>
                    <a:gd name="connsiteY101" fmla="*/ 303690 h 1157513"/>
                    <a:gd name="connsiteX102" fmla="*/ 842983 w 1159037"/>
                    <a:gd name="connsiteY102" fmla="*/ 119197 h 1157513"/>
                    <a:gd name="connsiteX103" fmla="*/ 842983 w 1159037"/>
                    <a:gd name="connsiteY103" fmla="*/ 97029 h 1157513"/>
                    <a:gd name="connsiteX104" fmla="*/ 832198 w 1159037"/>
                    <a:gd name="connsiteY104" fmla="*/ 92202 h 1157513"/>
                    <a:gd name="connsiteX105" fmla="*/ 948141 w 1159037"/>
                    <a:gd name="connsiteY105" fmla="*/ 0 h 1157513"/>
                    <a:gd name="connsiteX106" fmla="*/ 1097351 w 1159037"/>
                    <a:gd name="connsiteY106" fmla="*/ 61597 h 1157513"/>
                    <a:gd name="connsiteX107" fmla="*/ 1097351 w 1159037"/>
                    <a:gd name="connsiteY107" fmla="*/ 360119 h 1157513"/>
                    <a:gd name="connsiteX108" fmla="*/ 810553 w 1159037"/>
                    <a:gd name="connsiteY108" fmla="*/ 370831 h 1157513"/>
                    <a:gd name="connsiteX109" fmla="*/ 664651 w 1159037"/>
                    <a:gd name="connsiteY109" fmla="*/ 516521 h 1157513"/>
                    <a:gd name="connsiteX110" fmla="*/ 653923 w 1159037"/>
                    <a:gd name="connsiteY110" fmla="*/ 520806 h 1157513"/>
                    <a:gd name="connsiteX111" fmla="*/ 642480 w 1159037"/>
                    <a:gd name="connsiteY111" fmla="*/ 516521 h 1157513"/>
                    <a:gd name="connsiteX112" fmla="*/ 580972 w 1159037"/>
                    <a:gd name="connsiteY112" fmla="*/ 490811 h 1157513"/>
                    <a:gd name="connsiteX113" fmla="*/ 565237 w 1159037"/>
                    <a:gd name="connsiteY113" fmla="*/ 475100 h 1157513"/>
                    <a:gd name="connsiteX114" fmla="*/ 580972 w 1159037"/>
                    <a:gd name="connsiteY114" fmla="*/ 459388 h 1157513"/>
                    <a:gd name="connsiteX115" fmla="*/ 653208 w 1159037"/>
                    <a:gd name="connsiteY115" fmla="*/ 483669 h 1157513"/>
                    <a:gd name="connsiteX116" fmla="*/ 788382 w 1159037"/>
                    <a:gd name="connsiteY116" fmla="*/ 348692 h 1157513"/>
                    <a:gd name="connsiteX117" fmla="*/ 798395 w 1159037"/>
                    <a:gd name="connsiteY117" fmla="*/ 61597 h 1157513"/>
                    <a:gd name="connsiteX118" fmla="*/ 948141 w 1159037"/>
                    <a:gd name="connsiteY118" fmla="*/ 0 h 115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159037" h="1157513">
                      <a:moveTo>
                        <a:pt x="210432" y="1043093"/>
                      </a:moveTo>
                      <a:cubicBezTo>
                        <a:pt x="218762" y="1043093"/>
                        <a:pt x="225514" y="1049845"/>
                        <a:pt x="225514" y="1058175"/>
                      </a:cubicBezTo>
                      <a:cubicBezTo>
                        <a:pt x="225514" y="1066505"/>
                        <a:pt x="218762" y="1073257"/>
                        <a:pt x="210432" y="1073257"/>
                      </a:cubicBezTo>
                      <a:cubicBezTo>
                        <a:pt x="202102" y="1073257"/>
                        <a:pt x="195350" y="1066505"/>
                        <a:pt x="195350" y="1058175"/>
                      </a:cubicBezTo>
                      <a:cubicBezTo>
                        <a:pt x="195350" y="1049845"/>
                        <a:pt x="202102" y="1043093"/>
                        <a:pt x="210432" y="1043093"/>
                      </a:cubicBezTo>
                      <a:close/>
                      <a:moveTo>
                        <a:pt x="153607" y="817668"/>
                      </a:moveTo>
                      <a:cubicBezTo>
                        <a:pt x="153607" y="817668"/>
                        <a:pt x="153607" y="817668"/>
                        <a:pt x="268843" y="817668"/>
                      </a:cubicBezTo>
                      <a:cubicBezTo>
                        <a:pt x="270990" y="817668"/>
                        <a:pt x="273137" y="819807"/>
                        <a:pt x="273137" y="822659"/>
                      </a:cubicBezTo>
                      <a:cubicBezTo>
                        <a:pt x="273137" y="822659"/>
                        <a:pt x="273137" y="822659"/>
                        <a:pt x="273137" y="1016590"/>
                      </a:cubicBezTo>
                      <a:cubicBezTo>
                        <a:pt x="273137" y="1018729"/>
                        <a:pt x="270990" y="1020868"/>
                        <a:pt x="268843" y="1020868"/>
                      </a:cubicBezTo>
                      <a:cubicBezTo>
                        <a:pt x="268843" y="1020868"/>
                        <a:pt x="268843" y="1020868"/>
                        <a:pt x="153607" y="1020868"/>
                      </a:cubicBezTo>
                      <a:cubicBezTo>
                        <a:pt x="151460" y="1020868"/>
                        <a:pt x="149312" y="1018729"/>
                        <a:pt x="149312" y="1016590"/>
                      </a:cubicBezTo>
                      <a:cubicBezTo>
                        <a:pt x="149312" y="1016590"/>
                        <a:pt x="149312" y="1016590"/>
                        <a:pt x="149312" y="822659"/>
                      </a:cubicBezTo>
                      <a:cubicBezTo>
                        <a:pt x="149312" y="819807"/>
                        <a:pt x="151460" y="817668"/>
                        <a:pt x="153607" y="817668"/>
                      </a:cubicBezTo>
                      <a:close/>
                      <a:moveTo>
                        <a:pt x="139397" y="797031"/>
                      </a:moveTo>
                      <a:cubicBezTo>
                        <a:pt x="133679" y="797031"/>
                        <a:pt x="128676" y="802014"/>
                        <a:pt x="128676" y="807710"/>
                      </a:cubicBezTo>
                      <a:cubicBezTo>
                        <a:pt x="128676" y="807710"/>
                        <a:pt x="128676" y="807710"/>
                        <a:pt x="128676" y="1083216"/>
                      </a:cubicBezTo>
                      <a:cubicBezTo>
                        <a:pt x="128676" y="1089623"/>
                        <a:pt x="133679" y="1093894"/>
                        <a:pt x="139397" y="1093894"/>
                      </a:cubicBezTo>
                      <a:cubicBezTo>
                        <a:pt x="139397" y="1093894"/>
                        <a:pt x="139397" y="1093894"/>
                        <a:pt x="283055" y="1093894"/>
                      </a:cubicBezTo>
                      <a:cubicBezTo>
                        <a:pt x="288773" y="1093894"/>
                        <a:pt x="293776" y="1089623"/>
                        <a:pt x="293776" y="1083216"/>
                      </a:cubicBezTo>
                      <a:lnTo>
                        <a:pt x="293776" y="807710"/>
                      </a:lnTo>
                      <a:cubicBezTo>
                        <a:pt x="293776" y="802014"/>
                        <a:pt x="288773" y="797031"/>
                        <a:pt x="283055" y="797031"/>
                      </a:cubicBezTo>
                      <a:cubicBezTo>
                        <a:pt x="283055" y="797031"/>
                        <a:pt x="283055" y="797031"/>
                        <a:pt x="139397" y="797031"/>
                      </a:cubicBezTo>
                      <a:close/>
                      <a:moveTo>
                        <a:pt x="508450" y="634945"/>
                      </a:moveTo>
                      <a:cubicBezTo>
                        <a:pt x="512471" y="634945"/>
                        <a:pt x="516581" y="636373"/>
                        <a:pt x="519797" y="639227"/>
                      </a:cubicBezTo>
                      <a:cubicBezTo>
                        <a:pt x="536236" y="655641"/>
                        <a:pt x="557678" y="664919"/>
                        <a:pt x="581265" y="664919"/>
                      </a:cubicBezTo>
                      <a:cubicBezTo>
                        <a:pt x="589842" y="664919"/>
                        <a:pt x="596989" y="672055"/>
                        <a:pt x="596989" y="680619"/>
                      </a:cubicBezTo>
                      <a:cubicBezTo>
                        <a:pt x="596989" y="689183"/>
                        <a:pt x="589842" y="696319"/>
                        <a:pt x="581265" y="696319"/>
                      </a:cubicBezTo>
                      <a:cubicBezTo>
                        <a:pt x="554819" y="696319"/>
                        <a:pt x="529803" y="687755"/>
                        <a:pt x="509076" y="672055"/>
                      </a:cubicBezTo>
                      <a:cubicBezTo>
                        <a:pt x="509076" y="672055"/>
                        <a:pt x="509076" y="672055"/>
                        <a:pt x="371130" y="809789"/>
                      </a:cubicBezTo>
                      <a:cubicBezTo>
                        <a:pt x="442605" y="892572"/>
                        <a:pt x="439031" y="1017460"/>
                        <a:pt x="360409" y="1095962"/>
                      </a:cubicBezTo>
                      <a:cubicBezTo>
                        <a:pt x="278214" y="1178031"/>
                        <a:pt x="144557" y="1178031"/>
                        <a:pt x="61647" y="1095962"/>
                      </a:cubicBezTo>
                      <a:cubicBezTo>
                        <a:pt x="-20549" y="1013892"/>
                        <a:pt x="-20549" y="880440"/>
                        <a:pt x="61647" y="797657"/>
                      </a:cubicBezTo>
                      <a:cubicBezTo>
                        <a:pt x="140268" y="719156"/>
                        <a:pt x="266063" y="715588"/>
                        <a:pt x="348973" y="787666"/>
                      </a:cubicBezTo>
                      <a:cubicBezTo>
                        <a:pt x="348973" y="787666"/>
                        <a:pt x="348973" y="787666"/>
                        <a:pt x="497640" y="639227"/>
                      </a:cubicBezTo>
                      <a:cubicBezTo>
                        <a:pt x="500499" y="636373"/>
                        <a:pt x="504430" y="634945"/>
                        <a:pt x="508450" y="634945"/>
                      </a:cubicBezTo>
                      <a:close/>
                      <a:moveTo>
                        <a:pt x="581112" y="530331"/>
                      </a:moveTo>
                      <a:cubicBezTo>
                        <a:pt x="607415" y="530331"/>
                        <a:pt x="628737" y="551298"/>
                        <a:pt x="628737" y="577163"/>
                      </a:cubicBezTo>
                      <a:cubicBezTo>
                        <a:pt x="628737" y="603028"/>
                        <a:pt x="607415" y="623995"/>
                        <a:pt x="581112" y="623995"/>
                      </a:cubicBezTo>
                      <a:cubicBezTo>
                        <a:pt x="554809" y="623995"/>
                        <a:pt x="533487" y="603028"/>
                        <a:pt x="533487" y="577163"/>
                      </a:cubicBezTo>
                      <a:cubicBezTo>
                        <a:pt x="533487" y="551298"/>
                        <a:pt x="554809" y="530331"/>
                        <a:pt x="581112" y="530331"/>
                      </a:cubicBezTo>
                      <a:close/>
                      <a:moveTo>
                        <a:pt x="947825" y="189018"/>
                      </a:moveTo>
                      <a:cubicBezTo>
                        <a:pt x="936427" y="189018"/>
                        <a:pt x="927187" y="198258"/>
                        <a:pt x="927187" y="209656"/>
                      </a:cubicBezTo>
                      <a:cubicBezTo>
                        <a:pt x="927187" y="221054"/>
                        <a:pt x="936427" y="230294"/>
                        <a:pt x="947825" y="230294"/>
                      </a:cubicBezTo>
                      <a:cubicBezTo>
                        <a:pt x="959223" y="230294"/>
                        <a:pt x="968463" y="221054"/>
                        <a:pt x="968463" y="209656"/>
                      </a:cubicBezTo>
                      <a:cubicBezTo>
                        <a:pt x="968463" y="198258"/>
                        <a:pt x="959223" y="189018"/>
                        <a:pt x="947825" y="189018"/>
                      </a:cubicBezTo>
                      <a:close/>
                      <a:moveTo>
                        <a:pt x="992489" y="157102"/>
                      </a:moveTo>
                      <a:cubicBezTo>
                        <a:pt x="988532" y="157102"/>
                        <a:pt x="984662" y="158522"/>
                        <a:pt x="981848" y="161363"/>
                      </a:cubicBezTo>
                      <a:cubicBezTo>
                        <a:pt x="975516" y="167754"/>
                        <a:pt x="975516" y="177697"/>
                        <a:pt x="981144" y="183379"/>
                      </a:cubicBezTo>
                      <a:cubicBezTo>
                        <a:pt x="982551" y="184799"/>
                        <a:pt x="1004362" y="207526"/>
                        <a:pt x="980441" y="238064"/>
                      </a:cubicBezTo>
                      <a:cubicBezTo>
                        <a:pt x="974812" y="245166"/>
                        <a:pt x="976219" y="255109"/>
                        <a:pt x="982551" y="260080"/>
                      </a:cubicBezTo>
                      <a:cubicBezTo>
                        <a:pt x="985366" y="262211"/>
                        <a:pt x="988883" y="263631"/>
                        <a:pt x="992401" y="263631"/>
                      </a:cubicBezTo>
                      <a:cubicBezTo>
                        <a:pt x="997326" y="263631"/>
                        <a:pt x="1001547" y="261501"/>
                        <a:pt x="1004362" y="257239"/>
                      </a:cubicBezTo>
                      <a:cubicBezTo>
                        <a:pt x="1036725" y="216048"/>
                        <a:pt x="1017729" y="176277"/>
                        <a:pt x="1003658" y="161363"/>
                      </a:cubicBezTo>
                      <a:cubicBezTo>
                        <a:pt x="1000492" y="158522"/>
                        <a:pt x="996447" y="157102"/>
                        <a:pt x="992489" y="157102"/>
                      </a:cubicBezTo>
                      <a:close/>
                      <a:moveTo>
                        <a:pt x="903337" y="157102"/>
                      </a:moveTo>
                      <a:cubicBezTo>
                        <a:pt x="899380" y="157102"/>
                        <a:pt x="895510" y="158522"/>
                        <a:pt x="892696" y="161363"/>
                      </a:cubicBezTo>
                      <a:cubicBezTo>
                        <a:pt x="877921" y="176277"/>
                        <a:pt x="858925" y="216048"/>
                        <a:pt x="891289" y="257239"/>
                      </a:cubicBezTo>
                      <a:cubicBezTo>
                        <a:pt x="894103" y="261501"/>
                        <a:pt x="899028" y="263631"/>
                        <a:pt x="903249" y="263631"/>
                      </a:cubicBezTo>
                      <a:cubicBezTo>
                        <a:pt x="906767" y="263631"/>
                        <a:pt x="910285" y="262211"/>
                        <a:pt x="913099" y="260080"/>
                      </a:cubicBezTo>
                      <a:cubicBezTo>
                        <a:pt x="920135" y="255109"/>
                        <a:pt x="920838" y="245166"/>
                        <a:pt x="915913" y="238064"/>
                      </a:cubicBezTo>
                      <a:cubicBezTo>
                        <a:pt x="893400" y="208946"/>
                        <a:pt x="910988" y="187640"/>
                        <a:pt x="914506" y="183379"/>
                      </a:cubicBezTo>
                      <a:cubicBezTo>
                        <a:pt x="920838" y="176987"/>
                        <a:pt x="920135" y="167754"/>
                        <a:pt x="914506" y="161363"/>
                      </a:cubicBezTo>
                      <a:cubicBezTo>
                        <a:pt x="911340" y="158522"/>
                        <a:pt x="907295" y="157102"/>
                        <a:pt x="903337" y="157102"/>
                      </a:cubicBezTo>
                      <a:close/>
                      <a:moveTo>
                        <a:pt x="1028876" y="125443"/>
                      </a:moveTo>
                      <a:cubicBezTo>
                        <a:pt x="1024907" y="125354"/>
                        <a:pt x="1020850" y="126777"/>
                        <a:pt x="1017675" y="129622"/>
                      </a:cubicBezTo>
                      <a:cubicBezTo>
                        <a:pt x="1012031" y="136025"/>
                        <a:pt x="1011325" y="145985"/>
                        <a:pt x="1017675" y="152388"/>
                      </a:cubicBezTo>
                      <a:cubicBezTo>
                        <a:pt x="1019086" y="154522"/>
                        <a:pt x="1065653" y="205032"/>
                        <a:pt x="1016264" y="270482"/>
                      </a:cubicBezTo>
                      <a:cubicBezTo>
                        <a:pt x="1011325" y="276884"/>
                        <a:pt x="1012736" y="286844"/>
                        <a:pt x="1019086" y="292535"/>
                      </a:cubicBezTo>
                      <a:cubicBezTo>
                        <a:pt x="1021909" y="294670"/>
                        <a:pt x="1025436" y="295381"/>
                        <a:pt x="1028964" y="295381"/>
                      </a:cubicBezTo>
                      <a:cubicBezTo>
                        <a:pt x="1033197" y="295381"/>
                        <a:pt x="1038136" y="293247"/>
                        <a:pt x="1040959" y="289690"/>
                      </a:cubicBezTo>
                      <a:cubicBezTo>
                        <a:pt x="1093875" y="219972"/>
                        <a:pt x="1063536" y="155233"/>
                        <a:pt x="1039547" y="130334"/>
                      </a:cubicBezTo>
                      <a:cubicBezTo>
                        <a:pt x="1036725" y="127133"/>
                        <a:pt x="1032845" y="125532"/>
                        <a:pt x="1028876" y="125443"/>
                      </a:cubicBezTo>
                      <a:close/>
                      <a:moveTo>
                        <a:pt x="867306" y="125443"/>
                      </a:moveTo>
                      <a:cubicBezTo>
                        <a:pt x="863261" y="125532"/>
                        <a:pt x="859306" y="127133"/>
                        <a:pt x="856429" y="130334"/>
                      </a:cubicBezTo>
                      <a:cubicBezTo>
                        <a:pt x="832698" y="155233"/>
                        <a:pt x="801775" y="219972"/>
                        <a:pt x="854991" y="289690"/>
                      </a:cubicBezTo>
                      <a:cubicBezTo>
                        <a:pt x="858586" y="293247"/>
                        <a:pt x="862901" y="295381"/>
                        <a:pt x="867935" y="295381"/>
                      </a:cubicBezTo>
                      <a:cubicBezTo>
                        <a:pt x="871531" y="295381"/>
                        <a:pt x="874407" y="294670"/>
                        <a:pt x="877284" y="292535"/>
                      </a:cubicBezTo>
                      <a:cubicBezTo>
                        <a:pt x="884475" y="286844"/>
                        <a:pt x="885913" y="276884"/>
                        <a:pt x="880160" y="270482"/>
                      </a:cubicBezTo>
                      <a:cubicBezTo>
                        <a:pt x="829821" y="205032"/>
                        <a:pt x="877284" y="154522"/>
                        <a:pt x="879441" y="152388"/>
                      </a:cubicBezTo>
                      <a:cubicBezTo>
                        <a:pt x="885194" y="145985"/>
                        <a:pt x="885194" y="136025"/>
                        <a:pt x="878722" y="129622"/>
                      </a:cubicBezTo>
                      <a:cubicBezTo>
                        <a:pt x="875486" y="126777"/>
                        <a:pt x="871351" y="125354"/>
                        <a:pt x="867306" y="125443"/>
                      </a:cubicBezTo>
                      <a:close/>
                      <a:moveTo>
                        <a:pt x="1064232" y="92202"/>
                      </a:moveTo>
                      <a:cubicBezTo>
                        <a:pt x="1060166" y="92202"/>
                        <a:pt x="1056009" y="93811"/>
                        <a:pt x="1052756" y="97029"/>
                      </a:cubicBezTo>
                      <a:cubicBezTo>
                        <a:pt x="1046973" y="102750"/>
                        <a:pt x="1046250" y="112761"/>
                        <a:pt x="1052756" y="119197"/>
                      </a:cubicBezTo>
                      <a:cubicBezTo>
                        <a:pt x="1052756" y="119197"/>
                        <a:pt x="1072997" y="139219"/>
                        <a:pt x="1082394" y="172113"/>
                      </a:cubicBezTo>
                      <a:cubicBezTo>
                        <a:pt x="1096129" y="216449"/>
                        <a:pt x="1085286" y="260069"/>
                        <a:pt x="1051310" y="303690"/>
                      </a:cubicBezTo>
                      <a:cubicBezTo>
                        <a:pt x="1046250" y="310126"/>
                        <a:pt x="1046973" y="320137"/>
                        <a:pt x="1054202" y="325858"/>
                      </a:cubicBezTo>
                      <a:cubicBezTo>
                        <a:pt x="1057094" y="328003"/>
                        <a:pt x="1060708" y="328718"/>
                        <a:pt x="1064322" y="328718"/>
                      </a:cubicBezTo>
                      <a:cubicBezTo>
                        <a:pt x="1068660" y="328718"/>
                        <a:pt x="1073720" y="326573"/>
                        <a:pt x="1076611" y="322997"/>
                      </a:cubicBezTo>
                      <a:cubicBezTo>
                        <a:pt x="1127213" y="258639"/>
                        <a:pt x="1124322" y="200717"/>
                        <a:pt x="1113478" y="162817"/>
                      </a:cubicBezTo>
                      <a:cubicBezTo>
                        <a:pt x="1101189" y="122772"/>
                        <a:pt x="1076611" y="97744"/>
                        <a:pt x="1075166" y="97029"/>
                      </a:cubicBezTo>
                      <a:cubicBezTo>
                        <a:pt x="1072274" y="93811"/>
                        <a:pt x="1068298" y="92202"/>
                        <a:pt x="1064232" y="92202"/>
                      </a:cubicBezTo>
                      <a:close/>
                      <a:moveTo>
                        <a:pt x="832198" y="92202"/>
                      </a:moveTo>
                      <a:cubicBezTo>
                        <a:pt x="828188" y="92202"/>
                        <a:pt x="824088" y="93811"/>
                        <a:pt x="820879" y="97029"/>
                      </a:cubicBezTo>
                      <a:cubicBezTo>
                        <a:pt x="820166" y="97744"/>
                        <a:pt x="795923" y="122772"/>
                        <a:pt x="783801" y="162817"/>
                      </a:cubicBezTo>
                      <a:cubicBezTo>
                        <a:pt x="772393" y="200002"/>
                        <a:pt x="769540" y="256494"/>
                        <a:pt x="817314" y="320137"/>
                      </a:cubicBezTo>
                      <a:cubicBezTo>
                        <a:pt x="818027" y="320852"/>
                        <a:pt x="818740" y="321567"/>
                        <a:pt x="819453" y="322997"/>
                      </a:cubicBezTo>
                      <a:cubicBezTo>
                        <a:pt x="823018" y="326573"/>
                        <a:pt x="827296" y="328718"/>
                        <a:pt x="832287" y="328718"/>
                      </a:cubicBezTo>
                      <a:cubicBezTo>
                        <a:pt x="835853" y="328718"/>
                        <a:pt x="838705" y="328003"/>
                        <a:pt x="841557" y="325858"/>
                      </a:cubicBezTo>
                      <a:cubicBezTo>
                        <a:pt x="847261" y="321567"/>
                        <a:pt x="848687" y="315131"/>
                        <a:pt x="847261" y="308696"/>
                      </a:cubicBezTo>
                      <a:cubicBezTo>
                        <a:pt x="846548" y="307265"/>
                        <a:pt x="845835" y="305120"/>
                        <a:pt x="844409" y="303690"/>
                      </a:cubicBezTo>
                      <a:cubicBezTo>
                        <a:pt x="765262" y="202147"/>
                        <a:pt x="840131" y="122057"/>
                        <a:pt x="842983" y="119197"/>
                      </a:cubicBezTo>
                      <a:cubicBezTo>
                        <a:pt x="849400" y="112761"/>
                        <a:pt x="849400" y="102750"/>
                        <a:pt x="842983" y="97029"/>
                      </a:cubicBezTo>
                      <a:cubicBezTo>
                        <a:pt x="840131" y="93811"/>
                        <a:pt x="836209" y="92202"/>
                        <a:pt x="832198" y="92202"/>
                      </a:cubicBezTo>
                      <a:close/>
                      <a:moveTo>
                        <a:pt x="948141" y="0"/>
                      </a:moveTo>
                      <a:cubicBezTo>
                        <a:pt x="1002229" y="0"/>
                        <a:pt x="1056227" y="20533"/>
                        <a:pt x="1097351" y="61597"/>
                      </a:cubicBezTo>
                      <a:cubicBezTo>
                        <a:pt x="1179600" y="143726"/>
                        <a:pt x="1179600" y="277275"/>
                        <a:pt x="1097351" y="360119"/>
                      </a:cubicBezTo>
                      <a:cubicBezTo>
                        <a:pt x="1018679" y="438677"/>
                        <a:pt x="893517" y="442248"/>
                        <a:pt x="810553" y="370831"/>
                      </a:cubicBezTo>
                      <a:cubicBezTo>
                        <a:pt x="810553" y="370831"/>
                        <a:pt x="810553" y="370831"/>
                        <a:pt x="664651" y="516521"/>
                      </a:cubicBezTo>
                      <a:cubicBezTo>
                        <a:pt x="661790" y="519378"/>
                        <a:pt x="657499" y="520806"/>
                        <a:pt x="653923" y="520806"/>
                      </a:cubicBezTo>
                      <a:cubicBezTo>
                        <a:pt x="649632" y="520806"/>
                        <a:pt x="646056" y="519378"/>
                        <a:pt x="642480" y="516521"/>
                      </a:cubicBezTo>
                      <a:cubicBezTo>
                        <a:pt x="626030" y="500095"/>
                        <a:pt x="604574" y="490811"/>
                        <a:pt x="580972" y="490811"/>
                      </a:cubicBezTo>
                      <a:cubicBezTo>
                        <a:pt x="572389" y="490811"/>
                        <a:pt x="565237" y="483669"/>
                        <a:pt x="565237" y="475100"/>
                      </a:cubicBezTo>
                      <a:cubicBezTo>
                        <a:pt x="565237" y="466530"/>
                        <a:pt x="572389" y="459388"/>
                        <a:pt x="580972" y="459388"/>
                      </a:cubicBezTo>
                      <a:cubicBezTo>
                        <a:pt x="607434" y="459388"/>
                        <a:pt x="632467" y="467958"/>
                        <a:pt x="653208" y="483669"/>
                      </a:cubicBezTo>
                      <a:cubicBezTo>
                        <a:pt x="653208" y="483669"/>
                        <a:pt x="653208" y="483669"/>
                        <a:pt x="788382" y="348692"/>
                      </a:cubicBezTo>
                      <a:cubicBezTo>
                        <a:pt x="716146" y="265849"/>
                        <a:pt x="719722" y="140156"/>
                        <a:pt x="798395" y="61597"/>
                      </a:cubicBezTo>
                      <a:cubicBezTo>
                        <a:pt x="839877" y="20533"/>
                        <a:pt x="894054" y="0"/>
                        <a:pt x="948141" y="0"/>
                      </a:cubicBezTo>
                      <a:close/>
                    </a:path>
                  </a:pathLst>
                </a:custGeom>
                <a:solidFill>
                  <a:srgbClr val="00148C">
                    <a:lumMod val="100000"/>
                  </a:srgb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4" name="Freeform 10">
                  <a:extLst>
                    <a:ext uri="{FF2B5EF4-FFF2-40B4-BE49-F238E27FC236}">
                      <a16:creationId xmlns:a16="http://schemas.microsoft.com/office/drawing/2014/main" id="{55506F19-BBCD-499F-B420-CA37D69FFDF5}"/>
                    </a:ext>
                  </a:extLst>
                </p:cNvPr>
                <p:cNvSpPr>
                  <a:spLocks/>
                </p:cNvSpPr>
                <p:nvPr/>
              </p:nvSpPr>
              <p:spPr bwMode="auto">
                <a:xfrm>
                  <a:off x="6705514" y="2849420"/>
                  <a:ext cx="1162223" cy="1160746"/>
                </a:xfrm>
                <a:custGeom>
                  <a:avLst/>
                  <a:gdLst>
                    <a:gd name="connsiteX0" fmla="*/ 888325 w 1162223"/>
                    <a:gd name="connsiteY0" fmla="*/ 827229 h 1160746"/>
                    <a:gd name="connsiteX1" fmla="*/ 879747 w 1162223"/>
                    <a:gd name="connsiteY1" fmla="*/ 830791 h 1160746"/>
                    <a:gd name="connsiteX2" fmla="*/ 845435 w 1162223"/>
                    <a:gd name="connsiteY2" fmla="*/ 864980 h 1160746"/>
                    <a:gd name="connsiteX3" fmla="*/ 841146 w 1162223"/>
                    <a:gd name="connsiteY3" fmla="*/ 871391 h 1160746"/>
                    <a:gd name="connsiteX4" fmla="*/ 839001 w 1162223"/>
                    <a:gd name="connsiteY4" fmla="*/ 878513 h 1160746"/>
                    <a:gd name="connsiteX5" fmla="*/ 838286 w 1162223"/>
                    <a:gd name="connsiteY5" fmla="*/ 883499 h 1160746"/>
                    <a:gd name="connsiteX6" fmla="*/ 839716 w 1162223"/>
                    <a:gd name="connsiteY6" fmla="*/ 896320 h 1160746"/>
                    <a:gd name="connsiteX7" fmla="*/ 844720 w 1162223"/>
                    <a:gd name="connsiteY7" fmla="*/ 915552 h 1160746"/>
                    <a:gd name="connsiteX8" fmla="*/ 855442 w 1162223"/>
                    <a:gd name="connsiteY8" fmla="*/ 940482 h 1160746"/>
                    <a:gd name="connsiteX9" fmla="*/ 874028 w 1162223"/>
                    <a:gd name="connsiteY9" fmla="*/ 970398 h 1160746"/>
                    <a:gd name="connsiteX10" fmla="*/ 904051 w 1162223"/>
                    <a:gd name="connsiteY10" fmla="*/ 1004587 h 1160746"/>
                    <a:gd name="connsiteX11" fmla="*/ 946942 w 1162223"/>
                    <a:gd name="connsiteY11" fmla="*/ 1040201 h 1160746"/>
                    <a:gd name="connsiteX12" fmla="*/ 983399 w 1162223"/>
                    <a:gd name="connsiteY12" fmla="*/ 1060145 h 1160746"/>
                    <a:gd name="connsiteX13" fmla="*/ 1009848 w 1162223"/>
                    <a:gd name="connsiteY13" fmla="*/ 1068693 h 1160746"/>
                    <a:gd name="connsiteX14" fmla="*/ 1025574 w 1162223"/>
                    <a:gd name="connsiteY14" fmla="*/ 1070117 h 1160746"/>
                    <a:gd name="connsiteX15" fmla="*/ 1029148 w 1162223"/>
                    <a:gd name="connsiteY15" fmla="*/ 1070117 h 1160746"/>
                    <a:gd name="connsiteX16" fmla="*/ 1030578 w 1162223"/>
                    <a:gd name="connsiteY16" fmla="*/ 1070117 h 1160746"/>
                    <a:gd name="connsiteX17" fmla="*/ 1037726 w 1162223"/>
                    <a:gd name="connsiteY17" fmla="*/ 1067268 h 1160746"/>
                    <a:gd name="connsiteX18" fmla="*/ 1044160 w 1162223"/>
                    <a:gd name="connsiteY18" fmla="*/ 1062994 h 1160746"/>
                    <a:gd name="connsiteX19" fmla="*/ 1078472 w 1162223"/>
                    <a:gd name="connsiteY19" fmla="*/ 1029517 h 1160746"/>
                    <a:gd name="connsiteX20" fmla="*/ 1082046 w 1162223"/>
                    <a:gd name="connsiteY20" fmla="*/ 1018833 h 1160746"/>
                    <a:gd name="connsiteX21" fmla="*/ 1075613 w 1162223"/>
                    <a:gd name="connsiteY21" fmla="*/ 1010285 h 1160746"/>
                    <a:gd name="connsiteX22" fmla="*/ 1025574 w 1162223"/>
                    <a:gd name="connsiteY22" fmla="*/ 981082 h 1160746"/>
                    <a:gd name="connsiteX23" fmla="*/ 1018426 w 1162223"/>
                    <a:gd name="connsiteY23" fmla="*/ 979657 h 1160746"/>
                    <a:gd name="connsiteX24" fmla="*/ 1007703 w 1162223"/>
                    <a:gd name="connsiteY24" fmla="*/ 983931 h 1160746"/>
                    <a:gd name="connsiteX25" fmla="*/ 992692 w 1162223"/>
                    <a:gd name="connsiteY25" fmla="*/ 998889 h 1160746"/>
                    <a:gd name="connsiteX26" fmla="*/ 991262 w 1162223"/>
                    <a:gd name="connsiteY26" fmla="*/ 999601 h 1160746"/>
                    <a:gd name="connsiteX27" fmla="*/ 989832 w 1162223"/>
                    <a:gd name="connsiteY27" fmla="*/ 999601 h 1160746"/>
                    <a:gd name="connsiteX28" fmla="*/ 986258 w 1162223"/>
                    <a:gd name="connsiteY28" fmla="*/ 999601 h 1160746"/>
                    <a:gd name="connsiteX29" fmla="*/ 976965 w 1162223"/>
                    <a:gd name="connsiteY29" fmla="*/ 995328 h 1160746"/>
                    <a:gd name="connsiteX30" fmla="*/ 961953 w 1162223"/>
                    <a:gd name="connsiteY30" fmla="*/ 986068 h 1160746"/>
                    <a:gd name="connsiteX31" fmla="*/ 941223 w 1162223"/>
                    <a:gd name="connsiteY31" fmla="*/ 967549 h 1160746"/>
                    <a:gd name="connsiteX32" fmla="*/ 923352 w 1162223"/>
                    <a:gd name="connsiteY32" fmla="*/ 946892 h 1160746"/>
                    <a:gd name="connsiteX33" fmla="*/ 913344 w 1162223"/>
                    <a:gd name="connsiteY33" fmla="*/ 931935 h 1160746"/>
                    <a:gd name="connsiteX34" fmla="*/ 909055 w 1162223"/>
                    <a:gd name="connsiteY34" fmla="*/ 919826 h 1160746"/>
                    <a:gd name="connsiteX35" fmla="*/ 909055 w 1162223"/>
                    <a:gd name="connsiteY35" fmla="*/ 917689 h 1160746"/>
                    <a:gd name="connsiteX36" fmla="*/ 910485 w 1162223"/>
                    <a:gd name="connsiteY36" fmla="*/ 916264 h 1160746"/>
                    <a:gd name="connsiteX37" fmla="*/ 922637 w 1162223"/>
                    <a:gd name="connsiteY37" fmla="*/ 903443 h 1160746"/>
                    <a:gd name="connsiteX38" fmla="*/ 926926 w 1162223"/>
                    <a:gd name="connsiteY38" fmla="*/ 895608 h 1160746"/>
                    <a:gd name="connsiteX39" fmla="*/ 926211 w 1162223"/>
                    <a:gd name="connsiteY39" fmla="*/ 886348 h 1160746"/>
                    <a:gd name="connsiteX40" fmla="*/ 898333 w 1162223"/>
                    <a:gd name="connsiteY40" fmla="*/ 834352 h 1160746"/>
                    <a:gd name="connsiteX41" fmla="*/ 894044 w 1162223"/>
                    <a:gd name="connsiteY41" fmla="*/ 829366 h 1160746"/>
                    <a:gd name="connsiteX42" fmla="*/ 888325 w 1162223"/>
                    <a:gd name="connsiteY42" fmla="*/ 827229 h 1160746"/>
                    <a:gd name="connsiteX43" fmla="*/ 683850 w 1162223"/>
                    <a:gd name="connsiteY43" fmla="*/ 565292 h 1160746"/>
                    <a:gd name="connsiteX44" fmla="*/ 699576 w 1162223"/>
                    <a:gd name="connsiteY44" fmla="*/ 580976 h 1160746"/>
                    <a:gd name="connsiteX45" fmla="*/ 675273 w 1162223"/>
                    <a:gd name="connsiteY45" fmla="*/ 652979 h 1160746"/>
                    <a:gd name="connsiteX46" fmla="*/ 813228 w 1162223"/>
                    <a:gd name="connsiteY46" fmla="*/ 790570 h 1160746"/>
                    <a:gd name="connsiteX47" fmla="*/ 1100573 w 1162223"/>
                    <a:gd name="connsiteY47" fmla="*/ 801264 h 1160746"/>
                    <a:gd name="connsiteX48" fmla="*/ 1100573 w 1162223"/>
                    <a:gd name="connsiteY48" fmla="*/ 1099258 h 1160746"/>
                    <a:gd name="connsiteX49" fmla="*/ 801791 w 1162223"/>
                    <a:gd name="connsiteY49" fmla="*/ 1099258 h 1160746"/>
                    <a:gd name="connsiteX50" fmla="*/ 791069 w 1162223"/>
                    <a:gd name="connsiteY50" fmla="*/ 812670 h 1160746"/>
                    <a:gd name="connsiteX51" fmla="*/ 642393 w 1162223"/>
                    <a:gd name="connsiteY51" fmla="*/ 664386 h 1160746"/>
                    <a:gd name="connsiteX52" fmla="*/ 642393 w 1162223"/>
                    <a:gd name="connsiteY52" fmla="*/ 642286 h 1160746"/>
                    <a:gd name="connsiteX53" fmla="*/ 668125 w 1162223"/>
                    <a:gd name="connsiteY53" fmla="*/ 580976 h 1160746"/>
                    <a:gd name="connsiteX54" fmla="*/ 683850 w 1162223"/>
                    <a:gd name="connsiteY54" fmla="*/ 565292 h 1160746"/>
                    <a:gd name="connsiteX55" fmla="*/ 95011 w 1162223"/>
                    <a:gd name="connsiteY55" fmla="*/ 135079 h 1160746"/>
                    <a:gd name="connsiteX56" fmla="*/ 326562 w 1162223"/>
                    <a:gd name="connsiteY56" fmla="*/ 135079 h 1160746"/>
                    <a:gd name="connsiteX57" fmla="*/ 328699 w 1162223"/>
                    <a:gd name="connsiteY57" fmla="*/ 137966 h 1160746"/>
                    <a:gd name="connsiteX58" fmla="*/ 328699 w 1162223"/>
                    <a:gd name="connsiteY58" fmla="*/ 251977 h 1160746"/>
                    <a:gd name="connsiteX59" fmla="*/ 326562 w 1162223"/>
                    <a:gd name="connsiteY59" fmla="*/ 254142 h 1160746"/>
                    <a:gd name="connsiteX60" fmla="*/ 225392 w 1162223"/>
                    <a:gd name="connsiteY60" fmla="*/ 254142 h 1160746"/>
                    <a:gd name="connsiteX61" fmla="*/ 195469 w 1162223"/>
                    <a:gd name="connsiteY61" fmla="*/ 254142 h 1160746"/>
                    <a:gd name="connsiteX62" fmla="*/ 95011 w 1162223"/>
                    <a:gd name="connsiteY62" fmla="*/ 254142 h 1160746"/>
                    <a:gd name="connsiteX63" fmla="*/ 92161 w 1162223"/>
                    <a:gd name="connsiteY63" fmla="*/ 251977 h 1160746"/>
                    <a:gd name="connsiteX64" fmla="*/ 92161 w 1162223"/>
                    <a:gd name="connsiteY64" fmla="*/ 137966 h 1160746"/>
                    <a:gd name="connsiteX65" fmla="*/ 95011 w 1162223"/>
                    <a:gd name="connsiteY65" fmla="*/ 135079 h 1160746"/>
                    <a:gd name="connsiteX66" fmla="*/ 74941 w 1162223"/>
                    <a:gd name="connsiteY66" fmla="*/ 114442 h 1160746"/>
                    <a:gd name="connsiteX67" fmla="*/ 69936 w 1162223"/>
                    <a:gd name="connsiteY67" fmla="*/ 119418 h 1160746"/>
                    <a:gd name="connsiteX68" fmla="*/ 69936 w 1162223"/>
                    <a:gd name="connsiteY68" fmla="*/ 269401 h 1160746"/>
                    <a:gd name="connsiteX69" fmla="*/ 74941 w 1162223"/>
                    <a:gd name="connsiteY69" fmla="*/ 275088 h 1160746"/>
                    <a:gd name="connsiteX70" fmla="*/ 186478 w 1162223"/>
                    <a:gd name="connsiteY70" fmla="*/ 275088 h 1160746"/>
                    <a:gd name="connsiteX71" fmla="*/ 186478 w 1162223"/>
                    <a:gd name="connsiteY71" fmla="*/ 278642 h 1160746"/>
                    <a:gd name="connsiteX72" fmla="*/ 167174 w 1162223"/>
                    <a:gd name="connsiteY72" fmla="*/ 295701 h 1160746"/>
                    <a:gd name="connsiteX73" fmla="*/ 165744 w 1162223"/>
                    <a:gd name="connsiteY73" fmla="*/ 301388 h 1160746"/>
                    <a:gd name="connsiteX74" fmla="*/ 170749 w 1162223"/>
                    <a:gd name="connsiteY74" fmla="*/ 304942 h 1160746"/>
                    <a:gd name="connsiteX75" fmla="*/ 250112 w 1162223"/>
                    <a:gd name="connsiteY75" fmla="*/ 304942 h 1160746"/>
                    <a:gd name="connsiteX76" fmla="*/ 255117 w 1162223"/>
                    <a:gd name="connsiteY76" fmla="*/ 301388 h 1160746"/>
                    <a:gd name="connsiteX77" fmla="*/ 253687 w 1162223"/>
                    <a:gd name="connsiteY77" fmla="*/ 295701 h 1160746"/>
                    <a:gd name="connsiteX78" fmla="*/ 233667 w 1162223"/>
                    <a:gd name="connsiteY78" fmla="*/ 278642 h 1160746"/>
                    <a:gd name="connsiteX79" fmla="*/ 233667 w 1162223"/>
                    <a:gd name="connsiteY79" fmla="*/ 275088 h 1160746"/>
                    <a:gd name="connsiteX80" fmla="*/ 345204 w 1162223"/>
                    <a:gd name="connsiteY80" fmla="*/ 275088 h 1160746"/>
                    <a:gd name="connsiteX81" fmla="*/ 350924 w 1162223"/>
                    <a:gd name="connsiteY81" fmla="*/ 269401 h 1160746"/>
                    <a:gd name="connsiteX82" fmla="*/ 350924 w 1162223"/>
                    <a:gd name="connsiteY82" fmla="*/ 119418 h 1160746"/>
                    <a:gd name="connsiteX83" fmla="*/ 345204 w 1162223"/>
                    <a:gd name="connsiteY83" fmla="*/ 114442 h 1160746"/>
                    <a:gd name="connsiteX84" fmla="*/ 74941 w 1162223"/>
                    <a:gd name="connsiteY84" fmla="*/ 114442 h 1160746"/>
                    <a:gd name="connsiteX85" fmla="*/ 211309 w 1162223"/>
                    <a:gd name="connsiteY85" fmla="*/ 0 h 1160746"/>
                    <a:gd name="connsiteX86" fmla="*/ 360433 w 1162223"/>
                    <a:gd name="connsiteY86" fmla="*/ 61488 h 1160746"/>
                    <a:gd name="connsiteX87" fmla="*/ 371154 w 1162223"/>
                    <a:gd name="connsiteY87" fmla="*/ 348076 h 1160746"/>
                    <a:gd name="connsiteX88" fmla="*/ 519831 w 1162223"/>
                    <a:gd name="connsiteY88" fmla="*/ 496360 h 1160746"/>
                    <a:gd name="connsiteX89" fmla="*/ 519831 w 1162223"/>
                    <a:gd name="connsiteY89" fmla="*/ 518460 h 1160746"/>
                    <a:gd name="connsiteX90" fmla="*/ 494098 w 1162223"/>
                    <a:gd name="connsiteY90" fmla="*/ 579770 h 1160746"/>
                    <a:gd name="connsiteX91" fmla="*/ 478373 w 1162223"/>
                    <a:gd name="connsiteY91" fmla="*/ 595454 h 1160746"/>
                    <a:gd name="connsiteX92" fmla="*/ 462648 w 1162223"/>
                    <a:gd name="connsiteY92" fmla="*/ 579770 h 1160746"/>
                    <a:gd name="connsiteX93" fmla="*/ 486951 w 1162223"/>
                    <a:gd name="connsiteY93" fmla="*/ 507767 h 1160746"/>
                    <a:gd name="connsiteX94" fmla="*/ 348996 w 1162223"/>
                    <a:gd name="connsiteY94" fmla="*/ 370176 h 1160746"/>
                    <a:gd name="connsiteX95" fmla="*/ 61650 w 1162223"/>
                    <a:gd name="connsiteY95" fmla="*/ 359483 h 1160746"/>
                    <a:gd name="connsiteX96" fmla="*/ 61650 w 1162223"/>
                    <a:gd name="connsiteY96" fmla="*/ 61488 h 1160746"/>
                    <a:gd name="connsiteX97" fmla="*/ 211309 w 1162223"/>
                    <a:gd name="connsiteY97" fmla="*/ 0 h 116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162223" h="1160746">
                      <a:moveTo>
                        <a:pt x="888325" y="827229"/>
                      </a:moveTo>
                      <a:cubicBezTo>
                        <a:pt x="884751" y="827229"/>
                        <a:pt x="881891" y="828654"/>
                        <a:pt x="879747" y="830791"/>
                      </a:cubicBezTo>
                      <a:cubicBezTo>
                        <a:pt x="879747" y="830791"/>
                        <a:pt x="879747" y="830791"/>
                        <a:pt x="845435" y="864980"/>
                      </a:cubicBezTo>
                      <a:cubicBezTo>
                        <a:pt x="844005" y="866405"/>
                        <a:pt x="842575" y="868541"/>
                        <a:pt x="841146" y="871391"/>
                      </a:cubicBezTo>
                      <a:cubicBezTo>
                        <a:pt x="839716" y="873527"/>
                        <a:pt x="839001" y="876377"/>
                        <a:pt x="839001" y="878513"/>
                      </a:cubicBezTo>
                      <a:cubicBezTo>
                        <a:pt x="839001" y="879226"/>
                        <a:pt x="839001" y="880650"/>
                        <a:pt x="838286" y="883499"/>
                      </a:cubicBezTo>
                      <a:cubicBezTo>
                        <a:pt x="838286" y="887061"/>
                        <a:pt x="839001" y="891334"/>
                        <a:pt x="839716" y="896320"/>
                      </a:cubicBezTo>
                      <a:cubicBezTo>
                        <a:pt x="840431" y="902019"/>
                        <a:pt x="841860" y="908429"/>
                        <a:pt x="844720" y="915552"/>
                      </a:cubicBezTo>
                      <a:cubicBezTo>
                        <a:pt x="846864" y="923387"/>
                        <a:pt x="850439" y="931222"/>
                        <a:pt x="855442" y="940482"/>
                      </a:cubicBezTo>
                      <a:cubicBezTo>
                        <a:pt x="859731" y="949742"/>
                        <a:pt x="866165" y="959713"/>
                        <a:pt x="874028" y="970398"/>
                      </a:cubicBezTo>
                      <a:cubicBezTo>
                        <a:pt x="882606" y="981082"/>
                        <a:pt x="891899" y="992478"/>
                        <a:pt x="904051" y="1004587"/>
                      </a:cubicBezTo>
                      <a:cubicBezTo>
                        <a:pt x="919063" y="1019545"/>
                        <a:pt x="933360" y="1031654"/>
                        <a:pt x="946942" y="1040201"/>
                      </a:cubicBezTo>
                      <a:cubicBezTo>
                        <a:pt x="960524" y="1049461"/>
                        <a:pt x="972676" y="1055872"/>
                        <a:pt x="983399" y="1060145"/>
                      </a:cubicBezTo>
                      <a:cubicBezTo>
                        <a:pt x="993406" y="1064419"/>
                        <a:pt x="1002699" y="1067268"/>
                        <a:pt x="1009848" y="1068693"/>
                      </a:cubicBezTo>
                      <a:cubicBezTo>
                        <a:pt x="1016996" y="1069405"/>
                        <a:pt x="1022715" y="1070117"/>
                        <a:pt x="1025574" y="1070117"/>
                      </a:cubicBezTo>
                      <a:cubicBezTo>
                        <a:pt x="1027004" y="1070117"/>
                        <a:pt x="1028433" y="1070117"/>
                        <a:pt x="1029148" y="1070117"/>
                      </a:cubicBezTo>
                      <a:cubicBezTo>
                        <a:pt x="1029863" y="1070117"/>
                        <a:pt x="1030578" y="1070117"/>
                        <a:pt x="1030578" y="1070117"/>
                      </a:cubicBezTo>
                      <a:cubicBezTo>
                        <a:pt x="1033437" y="1069405"/>
                        <a:pt x="1035582" y="1068693"/>
                        <a:pt x="1037726" y="1067268"/>
                      </a:cubicBezTo>
                      <a:cubicBezTo>
                        <a:pt x="1040586" y="1066556"/>
                        <a:pt x="1042730" y="1065131"/>
                        <a:pt x="1044160" y="1062994"/>
                      </a:cubicBezTo>
                      <a:cubicBezTo>
                        <a:pt x="1044160" y="1062994"/>
                        <a:pt x="1044160" y="1062994"/>
                        <a:pt x="1078472" y="1029517"/>
                      </a:cubicBezTo>
                      <a:cubicBezTo>
                        <a:pt x="1081332" y="1026668"/>
                        <a:pt x="1082761" y="1023107"/>
                        <a:pt x="1082046" y="1018833"/>
                      </a:cubicBezTo>
                      <a:cubicBezTo>
                        <a:pt x="1081332" y="1015271"/>
                        <a:pt x="1079187" y="1012422"/>
                        <a:pt x="1075613" y="1010285"/>
                      </a:cubicBezTo>
                      <a:cubicBezTo>
                        <a:pt x="1075613" y="1010285"/>
                        <a:pt x="1075613" y="1010285"/>
                        <a:pt x="1025574" y="981082"/>
                      </a:cubicBezTo>
                      <a:cubicBezTo>
                        <a:pt x="1024144" y="980370"/>
                        <a:pt x="1021285" y="979657"/>
                        <a:pt x="1018426" y="979657"/>
                      </a:cubicBezTo>
                      <a:cubicBezTo>
                        <a:pt x="1014137" y="979657"/>
                        <a:pt x="1010562" y="981082"/>
                        <a:pt x="1007703" y="983931"/>
                      </a:cubicBezTo>
                      <a:cubicBezTo>
                        <a:pt x="1007703" y="983931"/>
                        <a:pt x="1007703" y="983931"/>
                        <a:pt x="992692" y="998889"/>
                      </a:cubicBezTo>
                      <a:cubicBezTo>
                        <a:pt x="992692" y="998889"/>
                        <a:pt x="991977" y="999601"/>
                        <a:pt x="991262" y="999601"/>
                      </a:cubicBezTo>
                      <a:cubicBezTo>
                        <a:pt x="990547" y="999601"/>
                        <a:pt x="989832" y="999601"/>
                        <a:pt x="989832" y="999601"/>
                      </a:cubicBezTo>
                      <a:cubicBezTo>
                        <a:pt x="989832" y="999601"/>
                        <a:pt x="989832" y="999601"/>
                        <a:pt x="986258" y="999601"/>
                      </a:cubicBezTo>
                      <a:cubicBezTo>
                        <a:pt x="984113" y="998889"/>
                        <a:pt x="981254" y="997464"/>
                        <a:pt x="976965" y="995328"/>
                      </a:cubicBezTo>
                      <a:cubicBezTo>
                        <a:pt x="973391" y="993191"/>
                        <a:pt x="968387" y="990342"/>
                        <a:pt x="961953" y="986068"/>
                      </a:cubicBezTo>
                      <a:cubicBezTo>
                        <a:pt x="956235" y="981794"/>
                        <a:pt x="949086" y="975384"/>
                        <a:pt x="941223" y="967549"/>
                      </a:cubicBezTo>
                      <a:cubicBezTo>
                        <a:pt x="933360" y="959713"/>
                        <a:pt x="927641" y="953303"/>
                        <a:pt x="923352" y="946892"/>
                      </a:cubicBezTo>
                      <a:cubicBezTo>
                        <a:pt x="919063" y="941194"/>
                        <a:pt x="915489" y="936208"/>
                        <a:pt x="913344" y="931935"/>
                      </a:cubicBezTo>
                      <a:cubicBezTo>
                        <a:pt x="911200" y="927661"/>
                        <a:pt x="909770" y="923387"/>
                        <a:pt x="909055" y="919826"/>
                      </a:cubicBezTo>
                      <a:cubicBezTo>
                        <a:pt x="909055" y="919113"/>
                        <a:pt x="909055" y="918401"/>
                        <a:pt x="909055" y="917689"/>
                      </a:cubicBezTo>
                      <a:cubicBezTo>
                        <a:pt x="909770" y="916977"/>
                        <a:pt x="909770" y="916264"/>
                        <a:pt x="910485" y="916264"/>
                      </a:cubicBezTo>
                      <a:cubicBezTo>
                        <a:pt x="910485" y="916264"/>
                        <a:pt x="910485" y="916264"/>
                        <a:pt x="922637" y="903443"/>
                      </a:cubicBezTo>
                      <a:cubicBezTo>
                        <a:pt x="924782" y="901306"/>
                        <a:pt x="926211" y="898457"/>
                        <a:pt x="926926" y="895608"/>
                      </a:cubicBezTo>
                      <a:cubicBezTo>
                        <a:pt x="927641" y="892047"/>
                        <a:pt x="927641" y="889198"/>
                        <a:pt x="926211" y="886348"/>
                      </a:cubicBezTo>
                      <a:cubicBezTo>
                        <a:pt x="926211" y="886348"/>
                        <a:pt x="926211" y="886348"/>
                        <a:pt x="898333" y="834352"/>
                      </a:cubicBezTo>
                      <a:cubicBezTo>
                        <a:pt x="896903" y="832215"/>
                        <a:pt x="895473" y="830791"/>
                        <a:pt x="894044" y="829366"/>
                      </a:cubicBezTo>
                      <a:cubicBezTo>
                        <a:pt x="891899" y="827941"/>
                        <a:pt x="890470" y="827229"/>
                        <a:pt x="888325" y="827229"/>
                      </a:cubicBezTo>
                      <a:close/>
                      <a:moveTo>
                        <a:pt x="683850" y="565292"/>
                      </a:moveTo>
                      <a:cubicBezTo>
                        <a:pt x="692428" y="565292"/>
                        <a:pt x="699576" y="572421"/>
                        <a:pt x="699576" y="580976"/>
                      </a:cubicBezTo>
                      <a:cubicBezTo>
                        <a:pt x="699576" y="607354"/>
                        <a:pt x="690998" y="632305"/>
                        <a:pt x="675273" y="652979"/>
                      </a:cubicBezTo>
                      <a:cubicBezTo>
                        <a:pt x="675273" y="652979"/>
                        <a:pt x="675273" y="652979"/>
                        <a:pt x="813228" y="790570"/>
                      </a:cubicBezTo>
                      <a:cubicBezTo>
                        <a:pt x="896143" y="719280"/>
                        <a:pt x="1021946" y="722844"/>
                        <a:pt x="1100573" y="801264"/>
                      </a:cubicBezTo>
                      <a:cubicBezTo>
                        <a:pt x="1182774" y="883248"/>
                        <a:pt x="1182774" y="1016561"/>
                        <a:pt x="1100573" y="1099258"/>
                      </a:cubicBezTo>
                      <a:cubicBezTo>
                        <a:pt x="1017658" y="1181242"/>
                        <a:pt x="883992" y="1181242"/>
                        <a:pt x="801791" y="1099258"/>
                      </a:cubicBezTo>
                      <a:cubicBezTo>
                        <a:pt x="723164" y="1020838"/>
                        <a:pt x="719590" y="895367"/>
                        <a:pt x="791069" y="812670"/>
                      </a:cubicBezTo>
                      <a:cubicBezTo>
                        <a:pt x="791069" y="812670"/>
                        <a:pt x="791069" y="812670"/>
                        <a:pt x="642393" y="664386"/>
                      </a:cubicBezTo>
                      <a:cubicBezTo>
                        <a:pt x="636674" y="658683"/>
                        <a:pt x="636674" y="648702"/>
                        <a:pt x="642393" y="642286"/>
                      </a:cubicBezTo>
                      <a:cubicBezTo>
                        <a:pt x="658833" y="625889"/>
                        <a:pt x="668125" y="604502"/>
                        <a:pt x="668125" y="580976"/>
                      </a:cubicBezTo>
                      <a:cubicBezTo>
                        <a:pt x="668125" y="572421"/>
                        <a:pt x="675273" y="565292"/>
                        <a:pt x="683850" y="565292"/>
                      </a:cubicBezTo>
                      <a:close/>
                      <a:moveTo>
                        <a:pt x="95011" y="135079"/>
                      </a:moveTo>
                      <a:cubicBezTo>
                        <a:pt x="95011" y="135079"/>
                        <a:pt x="95011" y="135079"/>
                        <a:pt x="326562" y="135079"/>
                      </a:cubicBezTo>
                      <a:cubicBezTo>
                        <a:pt x="327274" y="135079"/>
                        <a:pt x="328699" y="136522"/>
                        <a:pt x="328699" y="137966"/>
                      </a:cubicBezTo>
                      <a:cubicBezTo>
                        <a:pt x="328699" y="137966"/>
                        <a:pt x="328699" y="137966"/>
                        <a:pt x="328699" y="251977"/>
                      </a:cubicBezTo>
                      <a:cubicBezTo>
                        <a:pt x="328699" y="252699"/>
                        <a:pt x="327274" y="254142"/>
                        <a:pt x="326562" y="254142"/>
                      </a:cubicBezTo>
                      <a:cubicBezTo>
                        <a:pt x="326562" y="254142"/>
                        <a:pt x="326562" y="254142"/>
                        <a:pt x="225392" y="254142"/>
                      </a:cubicBezTo>
                      <a:cubicBezTo>
                        <a:pt x="217555" y="254142"/>
                        <a:pt x="203306" y="254142"/>
                        <a:pt x="195469" y="254142"/>
                      </a:cubicBezTo>
                      <a:cubicBezTo>
                        <a:pt x="195469" y="254142"/>
                        <a:pt x="195469" y="254142"/>
                        <a:pt x="95011" y="254142"/>
                      </a:cubicBezTo>
                      <a:cubicBezTo>
                        <a:pt x="93586" y="254142"/>
                        <a:pt x="92161" y="252699"/>
                        <a:pt x="92161" y="251977"/>
                      </a:cubicBezTo>
                      <a:cubicBezTo>
                        <a:pt x="92161" y="251977"/>
                        <a:pt x="92161" y="251977"/>
                        <a:pt x="92161" y="137966"/>
                      </a:cubicBezTo>
                      <a:cubicBezTo>
                        <a:pt x="92161" y="136522"/>
                        <a:pt x="93586" y="135079"/>
                        <a:pt x="95011" y="135079"/>
                      </a:cubicBezTo>
                      <a:close/>
                      <a:moveTo>
                        <a:pt x="74941" y="114442"/>
                      </a:moveTo>
                      <a:cubicBezTo>
                        <a:pt x="72081" y="114442"/>
                        <a:pt x="69936" y="116575"/>
                        <a:pt x="69936" y="119418"/>
                      </a:cubicBezTo>
                      <a:cubicBezTo>
                        <a:pt x="69936" y="119418"/>
                        <a:pt x="69936" y="119418"/>
                        <a:pt x="69936" y="269401"/>
                      </a:cubicBezTo>
                      <a:cubicBezTo>
                        <a:pt x="69936" y="272244"/>
                        <a:pt x="72081" y="275088"/>
                        <a:pt x="74941" y="275088"/>
                      </a:cubicBezTo>
                      <a:cubicBezTo>
                        <a:pt x="74941" y="275088"/>
                        <a:pt x="74941" y="275088"/>
                        <a:pt x="186478" y="275088"/>
                      </a:cubicBezTo>
                      <a:cubicBezTo>
                        <a:pt x="186478" y="275088"/>
                        <a:pt x="186478" y="275088"/>
                        <a:pt x="186478" y="278642"/>
                      </a:cubicBezTo>
                      <a:cubicBezTo>
                        <a:pt x="186478" y="278642"/>
                        <a:pt x="186478" y="278642"/>
                        <a:pt x="167174" y="295701"/>
                      </a:cubicBezTo>
                      <a:cubicBezTo>
                        <a:pt x="165029" y="297123"/>
                        <a:pt x="165029" y="299256"/>
                        <a:pt x="165744" y="301388"/>
                      </a:cubicBezTo>
                      <a:cubicBezTo>
                        <a:pt x="166459" y="303520"/>
                        <a:pt x="168604" y="304942"/>
                        <a:pt x="170749" y="304942"/>
                      </a:cubicBezTo>
                      <a:cubicBezTo>
                        <a:pt x="170749" y="304942"/>
                        <a:pt x="170749" y="304942"/>
                        <a:pt x="250112" y="304942"/>
                      </a:cubicBezTo>
                      <a:cubicBezTo>
                        <a:pt x="252257" y="304942"/>
                        <a:pt x="254402" y="303520"/>
                        <a:pt x="255117" y="301388"/>
                      </a:cubicBezTo>
                      <a:cubicBezTo>
                        <a:pt x="255832" y="299256"/>
                        <a:pt x="255117" y="297123"/>
                        <a:pt x="253687" y="295701"/>
                      </a:cubicBezTo>
                      <a:cubicBezTo>
                        <a:pt x="253687" y="295701"/>
                        <a:pt x="253687" y="295701"/>
                        <a:pt x="233667" y="278642"/>
                      </a:cubicBezTo>
                      <a:cubicBezTo>
                        <a:pt x="233667" y="278642"/>
                        <a:pt x="233667" y="278642"/>
                        <a:pt x="233667" y="275088"/>
                      </a:cubicBezTo>
                      <a:cubicBezTo>
                        <a:pt x="233667" y="275088"/>
                        <a:pt x="233667" y="275088"/>
                        <a:pt x="345204" y="275088"/>
                      </a:cubicBezTo>
                      <a:cubicBezTo>
                        <a:pt x="348064" y="275088"/>
                        <a:pt x="350924" y="272244"/>
                        <a:pt x="350924" y="269401"/>
                      </a:cubicBezTo>
                      <a:cubicBezTo>
                        <a:pt x="350924" y="269401"/>
                        <a:pt x="350924" y="269401"/>
                        <a:pt x="350924" y="119418"/>
                      </a:cubicBezTo>
                      <a:cubicBezTo>
                        <a:pt x="350924" y="116575"/>
                        <a:pt x="348064" y="114442"/>
                        <a:pt x="345204" y="114442"/>
                      </a:cubicBezTo>
                      <a:cubicBezTo>
                        <a:pt x="345204" y="114442"/>
                        <a:pt x="345204" y="114442"/>
                        <a:pt x="74941" y="114442"/>
                      </a:cubicBezTo>
                      <a:close/>
                      <a:moveTo>
                        <a:pt x="211309" y="0"/>
                      </a:moveTo>
                      <a:cubicBezTo>
                        <a:pt x="265366" y="0"/>
                        <a:pt x="319332" y="20496"/>
                        <a:pt x="360433" y="61488"/>
                      </a:cubicBezTo>
                      <a:cubicBezTo>
                        <a:pt x="439060" y="139908"/>
                        <a:pt x="442634" y="265379"/>
                        <a:pt x="371154" y="348076"/>
                      </a:cubicBezTo>
                      <a:lnTo>
                        <a:pt x="519831" y="496360"/>
                      </a:lnTo>
                      <a:cubicBezTo>
                        <a:pt x="525549" y="502064"/>
                        <a:pt x="525549" y="512044"/>
                        <a:pt x="519831" y="518460"/>
                      </a:cubicBezTo>
                      <a:cubicBezTo>
                        <a:pt x="503391" y="534857"/>
                        <a:pt x="494098" y="556244"/>
                        <a:pt x="494098" y="579770"/>
                      </a:cubicBezTo>
                      <a:cubicBezTo>
                        <a:pt x="494098" y="588325"/>
                        <a:pt x="486951" y="595454"/>
                        <a:pt x="478373" y="595454"/>
                      </a:cubicBezTo>
                      <a:cubicBezTo>
                        <a:pt x="469796" y="595454"/>
                        <a:pt x="462648" y="588325"/>
                        <a:pt x="462648" y="579770"/>
                      </a:cubicBezTo>
                      <a:cubicBezTo>
                        <a:pt x="462648" y="553393"/>
                        <a:pt x="471225" y="528441"/>
                        <a:pt x="486951" y="507767"/>
                      </a:cubicBezTo>
                      <a:cubicBezTo>
                        <a:pt x="486951" y="507767"/>
                        <a:pt x="486951" y="507767"/>
                        <a:pt x="348996" y="370176"/>
                      </a:cubicBezTo>
                      <a:cubicBezTo>
                        <a:pt x="266080" y="441467"/>
                        <a:pt x="140277" y="437902"/>
                        <a:pt x="61650" y="359483"/>
                      </a:cubicBezTo>
                      <a:cubicBezTo>
                        <a:pt x="-20551" y="277498"/>
                        <a:pt x="-20551" y="144185"/>
                        <a:pt x="61650" y="61488"/>
                      </a:cubicBezTo>
                      <a:cubicBezTo>
                        <a:pt x="103108" y="20496"/>
                        <a:pt x="157253" y="0"/>
                        <a:pt x="211309"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sp>
          <p:nvSpPr>
            <p:cNvPr id="57" name="Oval 56">
              <a:extLst>
                <a:ext uri="{FF2B5EF4-FFF2-40B4-BE49-F238E27FC236}">
                  <a16:creationId xmlns:a16="http://schemas.microsoft.com/office/drawing/2014/main" id="{1B29066B-3E24-4F72-80D0-C495196E0388}"/>
                </a:ext>
              </a:extLst>
            </p:cNvPr>
            <p:cNvSpPr/>
            <p:nvPr/>
          </p:nvSpPr>
          <p:spPr>
            <a:xfrm>
              <a:off x="5510907" y="3588407"/>
              <a:ext cx="409015" cy="409015"/>
            </a:xfrm>
            <a:prstGeom prst="ellipse">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Oval 57">
              <a:extLst>
                <a:ext uri="{FF2B5EF4-FFF2-40B4-BE49-F238E27FC236}">
                  <a16:creationId xmlns:a16="http://schemas.microsoft.com/office/drawing/2014/main" id="{A58B32AA-8D56-455C-94FD-9DA523F6D0AE}"/>
                </a:ext>
              </a:extLst>
            </p:cNvPr>
            <p:cNvSpPr/>
            <p:nvPr/>
          </p:nvSpPr>
          <p:spPr>
            <a:xfrm>
              <a:off x="6264116" y="2843424"/>
              <a:ext cx="409015" cy="409015"/>
            </a:xfrm>
            <a:prstGeom prst="ellipse">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9" name="Oval 58">
              <a:extLst>
                <a:ext uri="{FF2B5EF4-FFF2-40B4-BE49-F238E27FC236}">
                  <a16:creationId xmlns:a16="http://schemas.microsoft.com/office/drawing/2014/main" id="{6D693BA8-07DA-4149-A211-9993710B2BC7}"/>
                </a:ext>
              </a:extLst>
            </p:cNvPr>
            <p:cNvSpPr/>
            <p:nvPr/>
          </p:nvSpPr>
          <p:spPr>
            <a:xfrm>
              <a:off x="6264116" y="3605062"/>
              <a:ext cx="409015" cy="409015"/>
            </a:xfrm>
            <a:prstGeom prst="ellipse">
              <a:avLst/>
            </a:prstGeom>
            <a:solidFill>
              <a:srgbClr val="000A46"/>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0" name="Oval 59">
              <a:extLst>
                <a:ext uri="{FF2B5EF4-FFF2-40B4-BE49-F238E27FC236}">
                  <a16:creationId xmlns:a16="http://schemas.microsoft.com/office/drawing/2014/main" id="{065A1BEC-AD2B-4553-BD08-E7F9E1715206}"/>
                </a:ext>
              </a:extLst>
            </p:cNvPr>
            <p:cNvSpPr/>
            <p:nvPr/>
          </p:nvSpPr>
          <p:spPr>
            <a:xfrm>
              <a:off x="5529987" y="2855565"/>
              <a:ext cx="409015" cy="409015"/>
            </a:xfrm>
            <a:prstGeom prst="ellipse">
              <a:avLst/>
            </a:prstGeom>
            <a:solidFill>
              <a:srgbClr val="000A46"/>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sp>
        <p:nvSpPr>
          <p:cNvPr id="7" name="Rectangle 6">
            <a:extLst>
              <a:ext uri="{FF2B5EF4-FFF2-40B4-BE49-F238E27FC236}">
                <a16:creationId xmlns:a16="http://schemas.microsoft.com/office/drawing/2014/main" id="{A3C19402-8D98-43EE-9AA1-7637A8EA11AC}"/>
              </a:ext>
            </a:extLst>
          </p:cNvPr>
          <p:cNvSpPr/>
          <p:nvPr/>
        </p:nvSpPr>
        <p:spPr>
          <a:xfrm>
            <a:off x="695893" y="2613646"/>
            <a:ext cx="1185540" cy="769441"/>
          </a:xfrm>
          <a:prstGeom prst="rect">
            <a:avLst/>
          </a:prstGeom>
        </p:spPr>
        <p:txBody>
          <a:bodyPr wrap="square" anchor="ctr">
            <a:spAutoFit/>
          </a:bodyPr>
          <a:lstStyle/>
          <a:p>
            <a:pPr indent="-8" algn="ctr" defTabSz="914400">
              <a:buClr>
                <a:schemeClr val="tx2"/>
              </a:buClr>
              <a:buSzPct val="100000"/>
            </a:pPr>
            <a:r>
              <a:rPr lang="en-US" sz="1100" b="1" dirty="0">
                <a:solidFill>
                  <a:srgbClr val="00148C"/>
                </a:solidFill>
                <a:cs typeface="Arial" pitchFamily="34" charset="0"/>
                <a:sym typeface="Trebuchet MS" panose="020B0603020202020204" pitchFamily="34" charset="0"/>
              </a:rPr>
              <a:t>Siloed, inconsistent,  incomplete work plans</a:t>
            </a:r>
          </a:p>
        </p:txBody>
      </p:sp>
      <p:sp>
        <p:nvSpPr>
          <p:cNvPr id="27" name="Rectangle 26">
            <a:extLst>
              <a:ext uri="{FF2B5EF4-FFF2-40B4-BE49-F238E27FC236}">
                <a16:creationId xmlns:a16="http://schemas.microsoft.com/office/drawing/2014/main" id="{E7177EB4-5DFE-4D70-B7C2-7AAF76D85728}"/>
              </a:ext>
            </a:extLst>
          </p:cNvPr>
          <p:cNvSpPr/>
          <p:nvPr/>
        </p:nvSpPr>
        <p:spPr>
          <a:xfrm>
            <a:off x="2318342" y="2613646"/>
            <a:ext cx="1185540" cy="938719"/>
          </a:xfrm>
          <a:prstGeom prst="rect">
            <a:avLst/>
          </a:prstGeom>
        </p:spPr>
        <p:txBody>
          <a:bodyPr wrap="square" anchor="ctr">
            <a:spAutoFit/>
          </a:bodyPr>
          <a:lstStyle/>
          <a:p>
            <a:pPr indent="-8" algn="ctr" defTabSz="914400">
              <a:buClr>
                <a:schemeClr val="tx2"/>
              </a:buClr>
              <a:buSzPct val="100000"/>
            </a:pPr>
            <a:r>
              <a:rPr lang="en-US" sz="1100" b="1" dirty="0">
                <a:solidFill>
                  <a:srgbClr val="00148C"/>
                </a:solidFill>
                <a:cs typeface="Arial" pitchFamily="34" charset="0"/>
                <a:sym typeface="Trebuchet MS" panose="020B0603020202020204" pitchFamily="34" charset="0"/>
              </a:rPr>
              <a:t>Unclear impact, and no systematic value based prioritization</a:t>
            </a:r>
          </a:p>
        </p:txBody>
      </p:sp>
      <p:sp>
        <p:nvSpPr>
          <p:cNvPr id="65" name="Rectangle 64">
            <a:extLst>
              <a:ext uri="{FF2B5EF4-FFF2-40B4-BE49-F238E27FC236}">
                <a16:creationId xmlns:a16="http://schemas.microsoft.com/office/drawing/2014/main" id="{25C66845-AD9B-4A51-B4C2-61577E1565ED}"/>
              </a:ext>
            </a:extLst>
          </p:cNvPr>
          <p:cNvSpPr/>
          <p:nvPr/>
        </p:nvSpPr>
        <p:spPr>
          <a:xfrm>
            <a:off x="3777620" y="2613646"/>
            <a:ext cx="1511882" cy="1107996"/>
          </a:xfrm>
          <a:prstGeom prst="rect">
            <a:avLst/>
          </a:prstGeom>
        </p:spPr>
        <p:txBody>
          <a:bodyPr wrap="square" anchor="ctr">
            <a:spAutoFit/>
          </a:bodyPr>
          <a:lstStyle/>
          <a:p>
            <a:pPr indent="-8" algn="ctr" defTabSz="914400">
              <a:buClr>
                <a:schemeClr val="tx2"/>
              </a:buClr>
              <a:buSzPct val="100000"/>
            </a:pPr>
            <a:r>
              <a:rPr lang="en-US" sz="1100" b="1" dirty="0">
                <a:solidFill>
                  <a:srgbClr val="00148C"/>
                </a:solidFill>
                <a:cs typeface="Arial" pitchFamily="34" charset="0"/>
                <a:sym typeface="Trebuchet MS" panose="020B0603020202020204" pitchFamily="34" charset="0"/>
              </a:rPr>
              <a:t>Low estimation accuracy &amp; granularity for resources, costs and unplanned / contingency work</a:t>
            </a:r>
          </a:p>
        </p:txBody>
      </p:sp>
      <p:sp>
        <p:nvSpPr>
          <p:cNvPr id="66" name="Rectangle 65">
            <a:extLst>
              <a:ext uri="{FF2B5EF4-FFF2-40B4-BE49-F238E27FC236}">
                <a16:creationId xmlns:a16="http://schemas.microsoft.com/office/drawing/2014/main" id="{E3BCC099-E490-417C-A758-44F1DB8C22F0}"/>
              </a:ext>
            </a:extLst>
          </p:cNvPr>
          <p:cNvSpPr/>
          <p:nvPr/>
        </p:nvSpPr>
        <p:spPr>
          <a:xfrm>
            <a:off x="5563240" y="2613646"/>
            <a:ext cx="1185540" cy="693948"/>
          </a:xfrm>
          <a:prstGeom prst="rect">
            <a:avLst/>
          </a:prstGeom>
        </p:spPr>
        <p:txBody>
          <a:bodyPr wrap="square">
            <a:spAutoFit/>
          </a:bodyPr>
          <a:lstStyle/>
          <a:p>
            <a:pPr indent="-8" algn="ctr" defTabSz="914400">
              <a:buClr>
                <a:schemeClr val="tx2"/>
              </a:buClr>
              <a:buSzPct val="100000"/>
            </a:pPr>
            <a:r>
              <a:rPr lang="en-US" sz="1100" b="1" dirty="0">
                <a:solidFill>
                  <a:srgbClr val="00148C"/>
                </a:solidFill>
                <a:cs typeface="Arial" pitchFamily="34" charset="0"/>
                <a:sym typeface="Trebuchet MS" panose="020B0603020202020204" pitchFamily="34" charset="0"/>
              </a:rPr>
              <a:t>Poor plan </a:t>
            </a:r>
            <a:br>
              <a:rPr lang="en-US" sz="1100" b="1" dirty="0">
                <a:solidFill>
                  <a:srgbClr val="00148C"/>
                </a:solidFill>
                <a:cs typeface="Arial" pitchFamily="34" charset="0"/>
                <a:sym typeface="Trebuchet MS" panose="020B0603020202020204" pitchFamily="34" charset="0"/>
              </a:rPr>
            </a:br>
            <a:r>
              <a:rPr lang="en-US" sz="1100" b="1" dirty="0">
                <a:solidFill>
                  <a:srgbClr val="00148C"/>
                </a:solidFill>
                <a:cs typeface="Arial" pitchFamily="34" charset="0"/>
                <a:sym typeface="Trebuchet MS" panose="020B0603020202020204" pitchFamily="34" charset="0"/>
              </a:rPr>
              <a:t>adherence &amp; </a:t>
            </a:r>
            <a:br>
              <a:rPr lang="en-US" sz="1100" b="1" dirty="0">
                <a:solidFill>
                  <a:srgbClr val="00148C"/>
                </a:solidFill>
                <a:cs typeface="Arial" pitchFamily="34" charset="0"/>
                <a:sym typeface="Trebuchet MS" panose="020B0603020202020204" pitchFamily="34" charset="0"/>
              </a:rPr>
            </a:br>
            <a:r>
              <a:rPr lang="en-US" sz="1100" b="1" dirty="0">
                <a:solidFill>
                  <a:srgbClr val="00148C"/>
                </a:solidFill>
                <a:cs typeface="Arial" pitchFamily="34" charset="0"/>
                <a:sym typeface="Trebuchet MS" panose="020B0603020202020204" pitchFamily="34" charset="0"/>
              </a:rPr>
              <a:t>execution transparency</a:t>
            </a:r>
          </a:p>
        </p:txBody>
      </p:sp>
      <p:sp>
        <p:nvSpPr>
          <p:cNvPr id="67" name="Rectangle 66">
            <a:extLst>
              <a:ext uri="{FF2B5EF4-FFF2-40B4-BE49-F238E27FC236}">
                <a16:creationId xmlns:a16="http://schemas.microsoft.com/office/drawing/2014/main" id="{96098467-A071-483D-B0B4-F63B489126BF}"/>
              </a:ext>
            </a:extLst>
          </p:cNvPr>
          <p:cNvSpPr/>
          <p:nvPr/>
        </p:nvSpPr>
        <p:spPr>
          <a:xfrm>
            <a:off x="7075122" y="2613646"/>
            <a:ext cx="1406674" cy="1107996"/>
          </a:xfrm>
          <a:prstGeom prst="rect">
            <a:avLst/>
          </a:prstGeom>
        </p:spPr>
        <p:txBody>
          <a:bodyPr wrap="square">
            <a:spAutoFit/>
          </a:bodyPr>
          <a:lstStyle/>
          <a:p>
            <a:pPr indent="-8" algn="ctr" defTabSz="914400">
              <a:buClr>
                <a:schemeClr val="tx2"/>
              </a:buClr>
              <a:buSzPct val="100000"/>
            </a:pPr>
            <a:r>
              <a:rPr lang="en-US" sz="1100" b="1" dirty="0">
                <a:solidFill>
                  <a:srgbClr val="00148C"/>
                </a:solidFill>
                <a:cs typeface="Arial" pitchFamily="34" charset="0"/>
                <a:sym typeface="Trebuchet MS" panose="020B0603020202020204" pitchFamily="34" charset="0"/>
              </a:rPr>
              <a:t>Highly manual process, unclear accountabilities and a fragmented IT &amp; data landscape</a:t>
            </a:r>
          </a:p>
        </p:txBody>
      </p:sp>
      <p:grpSp>
        <p:nvGrpSpPr>
          <p:cNvPr id="68" name="Group 67">
            <a:extLst>
              <a:ext uri="{FF2B5EF4-FFF2-40B4-BE49-F238E27FC236}">
                <a16:creationId xmlns:a16="http://schemas.microsoft.com/office/drawing/2014/main" id="{54B85FD9-E5F5-4B0B-8E51-713466DF69C2}"/>
              </a:ext>
            </a:extLst>
          </p:cNvPr>
          <p:cNvGrpSpPr>
            <a:grpSpLocks noChangeAspect="1"/>
          </p:cNvGrpSpPr>
          <p:nvPr/>
        </p:nvGrpSpPr>
        <p:grpSpPr>
          <a:xfrm>
            <a:off x="5649329" y="1733243"/>
            <a:ext cx="878604" cy="878604"/>
            <a:chOff x="5273040" y="2606040"/>
            <a:chExt cx="1645920" cy="1645920"/>
          </a:xfrm>
        </p:grpSpPr>
        <p:sp>
          <p:nvSpPr>
            <p:cNvPr id="69" name="AutoShape 89">
              <a:extLst>
                <a:ext uri="{FF2B5EF4-FFF2-40B4-BE49-F238E27FC236}">
                  <a16:creationId xmlns:a16="http://schemas.microsoft.com/office/drawing/2014/main" id="{5071B444-F364-46A2-831B-765D2FBF5009}"/>
                </a:ext>
              </a:extLst>
            </p:cNvPr>
            <p:cNvSpPr>
              <a:spLocks noChangeAspect="1" noChangeArrowheads="1" noTextEdit="1"/>
            </p:cNvSpPr>
            <p:nvPr/>
          </p:nvSpPr>
          <p:spPr bwMode="auto">
            <a:xfrm flipH="1">
              <a:off x="5273040" y="2606040"/>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en-US" dirty="0"/>
            </a:p>
          </p:txBody>
        </p:sp>
        <p:grpSp>
          <p:nvGrpSpPr>
            <p:cNvPr id="70" name="Group 69">
              <a:extLst>
                <a:ext uri="{FF2B5EF4-FFF2-40B4-BE49-F238E27FC236}">
                  <a16:creationId xmlns:a16="http://schemas.microsoft.com/office/drawing/2014/main" id="{6AECBD93-7BFE-4CE2-B642-4004729F2749}"/>
                </a:ext>
              </a:extLst>
            </p:cNvPr>
            <p:cNvGrpSpPr/>
            <p:nvPr/>
          </p:nvGrpSpPr>
          <p:grpSpPr>
            <a:xfrm>
              <a:off x="5676971" y="2945039"/>
              <a:ext cx="838060" cy="967922"/>
              <a:chOff x="5676971" y="2945039"/>
              <a:chExt cx="838060" cy="967922"/>
            </a:xfrm>
          </p:grpSpPr>
          <p:sp>
            <p:nvSpPr>
              <p:cNvPr id="71" name="Freeform 91">
                <a:extLst>
                  <a:ext uri="{FF2B5EF4-FFF2-40B4-BE49-F238E27FC236}">
                    <a16:creationId xmlns:a16="http://schemas.microsoft.com/office/drawing/2014/main" id="{EAC98F90-55D9-40A0-984D-3E4B6A14BF27}"/>
                  </a:ext>
                </a:extLst>
              </p:cNvPr>
              <p:cNvSpPr>
                <a:spLocks noEditPoints="1"/>
              </p:cNvSpPr>
              <p:nvPr/>
            </p:nvSpPr>
            <p:spPr bwMode="auto">
              <a:xfrm flipH="1">
                <a:off x="5676971" y="2945039"/>
                <a:ext cx="838060" cy="967922"/>
              </a:xfrm>
              <a:custGeom>
                <a:avLst/>
                <a:gdLst>
                  <a:gd name="T0" fmla="*/ 479 w 1173"/>
                  <a:gd name="T1" fmla="*/ 44 h 1355"/>
                  <a:gd name="T2" fmla="*/ 859 w 1173"/>
                  <a:gd name="T3" fmla="*/ 373 h 1355"/>
                  <a:gd name="T4" fmla="*/ 861 w 1173"/>
                  <a:gd name="T5" fmla="*/ 1053 h 1355"/>
                  <a:gd name="T6" fmla="*/ 1052 w 1173"/>
                  <a:gd name="T7" fmla="*/ 892 h 1355"/>
                  <a:gd name="T8" fmla="*/ 1107 w 1173"/>
                  <a:gd name="T9" fmla="*/ 914 h 1355"/>
                  <a:gd name="T10" fmla="*/ 1106 w 1173"/>
                  <a:gd name="T11" fmla="*/ 1021 h 1355"/>
                  <a:gd name="T12" fmla="*/ 827 w 1173"/>
                  <a:gd name="T13" fmla="*/ 1298 h 1355"/>
                  <a:gd name="T14" fmla="*/ 816 w 1173"/>
                  <a:gd name="T15" fmla="*/ 1309 h 1355"/>
                  <a:gd name="T16" fmla="*/ 798 w 1173"/>
                  <a:gd name="T17" fmla="*/ 1310 h 1355"/>
                  <a:gd name="T18" fmla="*/ 776 w 1173"/>
                  <a:gd name="T19" fmla="*/ 1310 h 1355"/>
                  <a:gd name="T20" fmla="*/ 766 w 1173"/>
                  <a:gd name="T21" fmla="*/ 1308 h 1355"/>
                  <a:gd name="T22" fmla="*/ 754 w 1173"/>
                  <a:gd name="T23" fmla="*/ 1304 h 1355"/>
                  <a:gd name="T24" fmla="*/ 731 w 1173"/>
                  <a:gd name="T25" fmla="*/ 1286 h 1355"/>
                  <a:gd name="T26" fmla="*/ 443 w 1173"/>
                  <a:gd name="T27" fmla="*/ 967 h 1355"/>
                  <a:gd name="T28" fmla="*/ 517 w 1173"/>
                  <a:gd name="T29" fmla="*/ 892 h 1355"/>
                  <a:gd name="T30" fmla="*/ 572 w 1173"/>
                  <a:gd name="T31" fmla="*/ 914 h 1355"/>
                  <a:gd name="T32" fmla="*/ 711 w 1173"/>
                  <a:gd name="T33" fmla="*/ 409 h 1355"/>
                  <a:gd name="T34" fmla="*/ 428 w 1173"/>
                  <a:gd name="T35" fmla="*/ 196 h 1355"/>
                  <a:gd name="T36" fmla="*/ 197 w 1173"/>
                  <a:gd name="T37" fmla="*/ 1234 h 1355"/>
                  <a:gd name="T38" fmla="*/ 44 w 1173"/>
                  <a:gd name="T39" fmla="*/ 1234 h 1355"/>
                  <a:gd name="T40" fmla="*/ 428 w 1173"/>
                  <a:gd name="T41" fmla="*/ 44 h 1355"/>
                  <a:gd name="T42" fmla="*/ 0 w 1173"/>
                  <a:gd name="T43" fmla="*/ 412 h 1355"/>
                  <a:gd name="T44" fmla="*/ 120 w 1173"/>
                  <a:gd name="T45" fmla="*/ 1355 h 1355"/>
                  <a:gd name="T46" fmla="*/ 241 w 1173"/>
                  <a:gd name="T47" fmla="*/ 412 h 1355"/>
                  <a:gd name="T48" fmla="*/ 479 w 1173"/>
                  <a:gd name="T49" fmla="*/ 240 h 1355"/>
                  <a:gd name="T50" fmla="*/ 667 w 1173"/>
                  <a:gd name="T51" fmla="*/ 947 h 1355"/>
                  <a:gd name="T52" fmla="*/ 522 w 1173"/>
                  <a:gd name="T53" fmla="*/ 848 h 1355"/>
                  <a:gd name="T54" fmla="*/ 432 w 1173"/>
                  <a:gd name="T55" fmla="*/ 885 h 1355"/>
                  <a:gd name="T56" fmla="*/ 435 w 1173"/>
                  <a:gd name="T57" fmla="*/ 1052 h 1355"/>
                  <a:gd name="T58" fmla="*/ 719 w 1173"/>
                  <a:gd name="T59" fmla="*/ 1334 h 1355"/>
                  <a:gd name="T60" fmla="*/ 743 w 1173"/>
                  <a:gd name="T61" fmla="*/ 1347 h 1355"/>
                  <a:gd name="T62" fmla="*/ 769 w 1173"/>
                  <a:gd name="T63" fmla="*/ 1354 h 1355"/>
                  <a:gd name="T64" fmla="*/ 786 w 1173"/>
                  <a:gd name="T65" fmla="*/ 1355 h 1355"/>
                  <a:gd name="T66" fmla="*/ 807 w 1173"/>
                  <a:gd name="T67" fmla="*/ 1353 h 1355"/>
                  <a:gd name="T68" fmla="*/ 847 w 1173"/>
                  <a:gd name="T69" fmla="*/ 1340 h 1355"/>
                  <a:gd name="T70" fmla="*/ 874 w 1173"/>
                  <a:gd name="T71" fmla="*/ 1316 h 1355"/>
                  <a:gd name="T72" fmla="*/ 1173 w 1173"/>
                  <a:gd name="T73" fmla="*/ 967 h 1355"/>
                  <a:gd name="T74" fmla="*/ 1057 w 1173"/>
                  <a:gd name="T75" fmla="*/ 848 h 1355"/>
                  <a:gd name="T76" fmla="*/ 969 w 1173"/>
                  <a:gd name="T77" fmla="*/ 883 h 1355"/>
                  <a:gd name="T78" fmla="*/ 905 w 1173"/>
                  <a:gd name="T79" fmla="*/ 431 h 1355"/>
                  <a:gd name="T80" fmla="*/ 903 w 1173"/>
                  <a:gd name="T81" fmla="*/ 372 h 1355"/>
                  <a:gd name="T82" fmla="*/ 903 w 1173"/>
                  <a:gd name="T83" fmla="*/ 370 h 1355"/>
                  <a:gd name="T84" fmla="*/ 764 w 1173"/>
                  <a:gd name="T85" fmla="*/ 106 h 1355"/>
                  <a:gd name="T86" fmla="*/ 428 w 1173"/>
                  <a:gd name="T87" fmla="*/ 0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3" h="1355">
                    <a:moveTo>
                      <a:pt x="428" y="44"/>
                    </a:moveTo>
                    <a:cubicBezTo>
                      <a:pt x="479" y="44"/>
                      <a:pt x="479" y="44"/>
                      <a:pt x="479" y="44"/>
                    </a:cubicBezTo>
                    <a:cubicBezTo>
                      <a:pt x="676" y="44"/>
                      <a:pt x="838" y="188"/>
                      <a:pt x="859" y="372"/>
                    </a:cubicBezTo>
                    <a:cubicBezTo>
                      <a:pt x="859" y="373"/>
                      <a:pt x="859" y="373"/>
                      <a:pt x="859" y="373"/>
                    </a:cubicBezTo>
                    <a:cubicBezTo>
                      <a:pt x="861" y="431"/>
                      <a:pt x="861" y="431"/>
                      <a:pt x="861" y="431"/>
                    </a:cubicBezTo>
                    <a:cubicBezTo>
                      <a:pt x="861" y="1053"/>
                      <a:pt x="861" y="1053"/>
                      <a:pt x="861" y="1053"/>
                    </a:cubicBezTo>
                    <a:cubicBezTo>
                      <a:pt x="1000" y="914"/>
                      <a:pt x="1000" y="914"/>
                      <a:pt x="1000" y="914"/>
                    </a:cubicBezTo>
                    <a:cubicBezTo>
                      <a:pt x="1014" y="900"/>
                      <a:pt x="1033" y="892"/>
                      <a:pt x="1052" y="892"/>
                    </a:cubicBezTo>
                    <a:cubicBezTo>
                      <a:pt x="1053" y="892"/>
                      <a:pt x="1054" y="892"/>
                      <a:pt x="1055" y="892"/>
                    </a:cubicBezTo>
                    <a:cubicBezTo>
                      <a:pt x="1074" y="893"/>
                      <a:pt x="1093" y="900"/>
                      <a:pt x="1107" y="914"/>
                    </a:cubicBezTo>
                    <a:cubicBezTo>
                      <a:pt x="1121" y="928"/>
                      <a:pt x="1129" y="947"/>
                      <a:pt x="1129" y="967"/>
                    </a:cubicBezTo>
                    <a:cubicBezTo>
                      <a:pt x="1129" y="988"/>
                      <a:pt x="1121" y="1007"/>
                      <a:pt x="1106" y="1021"/>
                    </a:cubicBezTo>
                    <a:cubicBezTo>
                      <a:pt x="841" y="1286"/>
                      <a:pt x="841" y="1286"/>
                      <a:pt x="841" y="1286"/>
                    </a:cubicBezTo>
                    <a:cubicBezTo>
                      <a:pt x="837" y="1291"/>
                      <a:pt x="832" y="1295"/>
                      <a:pt x="827" y="1298"/>
                    </a:cubicBezTo>
                    <a:cubicBezTo>
                      <a:pt x="826" y="1299"/>
                      <a:pt x="825" y="1300"/>
                      <a:pt x="824" y="1300"/>
                    </a:cubicBezTo>
                    <a:cubicBezTo>
                      <a:pt x="816" y="1309"/>
                      <a:pt x="816" y="1309"/>
                      <a:pt x="816" y="1309"/>
                    </a:cubicBezTo>
                    <a:cubicBezTo>
                      <a:pt x="803" y="1309"/>
                      <a:pt x="803" y="1309"/>
                      <a:pt x="803" y="1309"/>
                    </a:cubicBezTo>
                    <a:cubicBezTo>
                      <a:pt x="802" y="1309"/>
                      <a:pt x="800" y="1309"/>
                      <a:pt x="798" y="1310"/>
                    </a:cubicBezTo>
                    <a:cubicBezTo>
                      <a:pt x="793" y="1311"/>
                      <a:pt x="788" y="1311"/>
                      <a:pt x="786" y="1311"/>
                    </a:cubicBezTo>
                    <a:cubicBezTo>
                      <a:pt x="784" y="1311"/>
                      <a:pt x="780" y="1311"/>
                      <a:pt x="776" y="1310"/>
                    </a:cubicBezTo>
                    <a:cubicBezTo>
                      <a:pt x="769" y="1310"/>
                      <a:pt x="769" y="1310"/>
                      <a:pt x="769" y="1310"/>
                    </a:cubicBezTo>
                    <a:cubicBezTo>
                      <a:pt x="766" y="1308"/>
                      <a:pt x="766" y="1308"/>
                      <a:pt x="766" y="1308"/>
                    </a:cubicBezTo>
                    <a:cubicBezTo>
                      <a:pt x="763" y="1308"/>
                      <a:pt x="763" y="1308"/>
                      <a:pt x="763" y="1308"/>
                    </a:cubicBezTo>
                    <a:cubicBezTo>
                      <a:pt x="754" y="1304"/>
                      <a:pt x="754" y="1304"/>
                      <a:pt x="754" y="1304"/>
                    </a:cubicBezTo>
                    <a:cubicBezTo>
                      <a:pt x="751" y="1302"/>
                      <a:pt x="747" y="1300"/>
                      <a:pt x="744" y="1298"/>
                    </a:cubicBezTo>
                    <a:cubicBezTo>
                      <a:pt x="739" y="1295"/>
                      <a:pt x="734" y="1291"/>
                      <a:pt x="731" y="1286"/>
                    </a:cubicBezTo>
                    <a:cubicBezTo>
                      <a:pt x="466" y="1021"/>
                      <a:pt x="466" y="1021"/>
                      <a:pt x="466" y="1021"/>
                    </a:cubicBezTo>
                    <a:cubicBezTo>
                      <a:pt x="451" y="1007"/>
                      <a:pt x="443" y="988"/>
                      <a:pt x="443" y="967"/>
                    </a:cubicBezTo>
                    <a:cubicBezTo>
                      <a:pt x="443" y="947"/>
                      <a:pt x="451" y="929"/>
                      <a:pt x="464" y="915"/>
                    </a:cubicBezTo>
                    <a:cubicBezTo>
                      <a:pt x="478" y="900"/>
                      <a:pt x="497" y="892"/>
                      <a:pt x="517" y="892"/>
                    </a:cubicBezTo>
                    <a:cubicBezTo>
                      <a:pt x="518" y="892"/>
                      <a:pt x="520" y="892"/>
                      <a:pt x="521" y="892"/>
                    </a:cubicBezTo>
                    <a:cubicBezTo>
                      <a:pt x="540" y="893"/>
                      <a:pt x="559" y="901"/>
                      <a:pt x="572" y="914"/>
                    </a:cubicBezTo>
                    <a:cubicBezTo>
                      <a:pt x="711" y="1053"/>
                      <a:pt x="711" y="1053"/>
                      <a:pt x="711" y="1053"/>
                    </a:cubicBezTo>
                    <a:cubicBezTo>
                      <a:pt x="711" y="409"/>
                      <a:pt x="711" y="409"/>
                      <a:pt x="711" y="409"/>
                    </a:cubicBezTo>
                    <a:cubicBezTo>
                      <a:pt x="711" y="292"/>
                      <a:pt x="606" y="196"/>
                      <a:pt x="479" y="196"/>
                    </a:cubicBezTo>
                    <a:cubicBezTo>
                      <a:pt x="428" y="196"/>
                      <a:pt x="428" y="196"/>
                      <a:pt x="428" y="196"/>
                    </a:cubicBezTo>
                    <a:cubicBezTo>
                      <a:pt x="300" y="196"/>
                      <a:pt x="197" y="293"/>
                      <a:pt x="197" y="412"/>
                    </a:cubicBezTo>
                    <a:cubicBezTo>
                      <a:pt x="197" y="1234"/>
                      <a:pt x="197" y="1234"/>
                      <a:pt x="197" y="1234"/>
                    </a:cubicBezTo>
                    <a:cubicBezTo>
                      <a:pt x="197" y="1276"/>
                      <a:pt x="163" y="1311"/>
                      <a:pt x="120" y="1311"/>
                    </a:cubicBezTo>
                    <a:cubicBezTo>
                      <a:pt x="78" y="1311"/>
                      <a:pt x="44" y="1276"/>
                      <a:pt x="44" y="1234"/>
                    </a:cubicBezTo>
                    <a:cubicBezTo>
                      <a:pt x="44" y="412"/>
                      <a:pt x="44" y="412"/>
                      <a:pt x="44" y="412"/>
                    </a:cubicBezTo>
                    <a:cubicBezTo>
                      <a:pt x="44" y="209"/>
                      <a:pt x="216" y="44"/>
                      <a:pt x="428" y="44"/>
                    </a:cubicBezTo>
                    <a:moveTo>
                      <a:pt x="428" y="0"/>
                    </a:moveTo>
                    <a:cubicBezTo>
                      <a:pt x="192" y="0"/>
                      <a:pt x="0" y="185"/>
                      <a:pt x="0" y="412"/>
                    </a:cubicBezTo>
                    <a:cubicBezTo>
                      <a:pt x="0" y="1234"/>
                      <a:pt x="0" y="1234"/>
                      <a:pt x="0" y="1234"/>
                    </a:cubicBezTo>
                    <a:cubicBezTo>
                      <a:pt x="0" y="1301"/>
                      <a:pt x="54" y="1355"/>
                      <a:pt x="120" y="1355"/>
                    </a:cubicBezTo>
                    <a:cubicBezTo>
                      <a:pt x="187" y="1355"/>
                      <a:pt x="241" y="1301"/>
                      <a:pt x="241" y="1234"/>
                    </a:cubicBezTo>
                    <a:cubicBezTo>
                      <a:pt x="241" y="412"/>
                      <a:pt x="241" y="412"/>
                      <a:pt x="241" y="412"/>
                    </a:cubicBezTo>
                    <a:cubicBezTo>
                      <a:pt x="241" y="317"/>
                      <a:pt x="325" y="240"/>
                      <a:pt x="428" y="240"/>
                    </a:cubicBezTo>
                    <a:cubicBezTo>
                      <a:pt x="479" y="240"/>
                      <a:pt x="479" y="240"/>
                      <a:pt x="479" y="240"/>
                    </a:cubicBezTo>
                    <a:cubicBezTo>
                      <a:pt x="582" y="240"/>
                      <a:pt x="667" y="316"/>
                      <a:pt x="667" y="409"/>
                    </a:cubicBezTo>
                    <a:cubicBezTo>
                      <a:pt x="667" y="947"/>
                      <a:pt x="667" y="947"/>
                      <a:pt x="667" y="947"/>
                    </a:cubicBezTo>
                    <a:cubicBezTo>
                      <a:pt x="603" y="883"/>
                      <a:pt x="603" y="883"/>
                      <a:pt x="603" y="883"/>
                    </a:cubicBezTo>
                    <a:cubicBezTo>
                      <a:pt x="582" y="862"/>
                      <a:pt x="552" y="849"/>
                      <a:pt x="522" y="848"/>
                    </a:cubicBezTo>
                    <a:cubicBezTo>
                      <a:pt x="521" y="848"/>
                      <a:pt x="519" y="848"/>
                      <a:pt x="517" y="848"/>
                    </a:cubicBezTo>
                    <a:cubicBezTo>
                      <a:pt x="485" y="848"/>
                      <a:pt x="454" y="861"/>
                      <a:pt x="432" y="885"/>
                    </a:cubicBezTo>
                    <a:cubicBezTo>
                      <a:pt x="411" y="907"/>
                      <a:pt x="399" y="936"/>
                      <a:pt x="399" y="967"/>
                    </a:cubicBezTo>
                    <a:cubicBezTo>
                      <a:pt x="399" y="1000"/>
                      <a:pt x="412" y="1030"/>
                      <a:pt x="435" y="1052"/>
                    </a:cubicBezTo>
                    <a:cubicBezTo>
                      <a:pt x="698" y="1316"/>
                      <a:pt x="698" y="1316"/>
                      <a:pt x="698" y="1316"/>
                    </a:cubicBezTo>
                    <a:cubicBezTo>
                      <a:pt x="704" y="1323"/>
                      <a:pt x="711" y="1329"/>
                      <a:pt x="719" y="1334"/>
                    </a:cubicBezTo>
                    <a:cubicBezTo>
                      <a:pt x="725" y="1339"/>
                      <a:pt x="731" y="1341"/>
                      <a:pt x="735" y="1343"/>
                    </a:cubicBezTo>
                    <a:cubicBezTo>
                      <a:pt x="743" y="1347"/>
                      <a:pt x="743" y="1347"/>
                      <a:pt x="743" y="1347"/>
                    </a:cubicBezTo>
                    <a:cubicBezTo>
                      <a:pt x="747" y="1349"/>
                      <a:pt x="750" y="1350"/>
                      <a:pt x="753" y="1351"/>
                    </a:cubicBezTo>
                    <a:cubicBezTo>
                      <a:pt x="758" y="1353"/>
                      <a:pt x="764" y="1354"/>
                      <a:pt x="769" y="1354"/>
                    </a:cubicBezTo>
                    <a:cubicBezTo>
                      <a:pt x="773" y="1354"/>
                      <a:pt x="773" y="1354"/>
                      <a:pt x="773" y="1354"/>
                    </a:cubicBezTo>
                    <a:cubicBezTo>
                      <a:pt x="779" y="1355"/>
                      <a:pt x="784" y="1355"/>
                      <a:pt x="786" y="1355"/>
                    </a:cubicBezTo>
                    <a:cubicBezTo>
                      <a:pt x="789" y="1355"/>
                      <a:pt x="796" y="1355"/>
                      <a:pt x="805" y="1353"/>
                    </a:cubicBezTo>
                    <a:cubicBezTo>
                      <a:pt x="806" y="1353"/>
                      <a:pt x="807" y="1353"/>
                      <a:pt x="807" y="1353"/>
                    </a:cubicBezTo>
                    <a:cubicBezTo>
                      <a:pt x="816" y="1353"/>
                      <a:pt x="816" y="1353"/>
                      <a:pt x="816" y="1353"/>
                    </a:cubicBezTo>
                    <a:cubicBezTo>
                      <a:pt x="827" y="1353"/>
                      <a:pt x="838" y="1348"/>
                      <a:pt x="847" y="1340"/>
                    </a:cubicBezTo>
                    <a:cubicBezTo>
                      <a:pt x="851" y="1335"/>
                      <a:pt x="851" y="1335"/>
                      <a:pt x="851" y="1335"/>
                    </a:cubicBezTo>
                    <a:cubicBezTo>
                      <a:pt x="860" y="1330"/>
                      <a:pt x="867" y="1323"/>
                      <a:pt x="874" y="1316"/>
                    </a:cubicBezTo>
                    <a:cubicBezTo>
                      <a:pt x="1137" y="1052"/>
                      <a:pt x="1137" y="1052"/>
                      <a:pt x="1137" y="1052"/>
                    </a:cubicBezTo>
                    <a:cubicBezTo>
                      <a:pt x="1160" y="1030"/>
                      <a:pt x="1173" y="1000"/>
                      <a:pt x="1173" y="967"/>
                    </a:cubicBezTo>
                    <a:cubicBezTo>
                      <a:pt x="1173" y="935"/>
                      <a:pt x="1160" y="905"/>
                      <a:pt x="1138" y="883"/>
                    </a:cubicBezTo>
                    <a:cubicBezTo>
                      <a:pt x="1117" y="862"/>
                      <a:pt x="1087" y="849"/>
                      <a:pt x="1057" y="848"/>
                    </a:cubicBezTo>
                    <a:cubicBezTo>
                      <a:pt x="1055" y="848"/>
                      <a:pt x="1053" y="848"/>
                      <a:pt x="1052" y="848"/>
                    </a:cubicBezTo>
                    <a:cubicBezTo>
                      <a:pt x="1021" y="848"/>
                      <a:pt x="991" y="861"/>
                      <a:pt x="969" y="883"/>
                    </a:cubicBezTo>
                    <a:cubicBezTo>
                      <a:pt x="905" y="947"/>
                      <a:pt x="905" y="947"/>
                      <a:pt x="905" y="947"/>
                    </a:cubicBezTo>
                    <a:cubicBezTo>
                      <a:pt x="905" y="431"/>
                      <a:pt x="905" y="431"/>
                      <a:pt x="905" y="431"/>
                    </a:cubicBezTo>
                    <a:cubicBezTo>
                      <a:pt x="905" y="430"/>
                      <a:pt x="905" y="430"/>
                      <a:pt x="905" y="429"/>
                    </a:cubicBezTo>
                    <a:cubicBezTo>
                      <a:pt x="903" y="372"/>
                      <a:pt x="903" y="372"/>
                      <a:pt x="903" y="372"/>
                    </a:cubicBezTo>
                    <a:cubicBezTo>
                      <a:pt x="903" y="372"/>
                      <a:pt x="903" y="372"/>
                      <a:pt x="903" y="371"/>
                    </a:cubicBezTo>
                    <a:cubicBezTo>
                      <a:pt x="903" y="370"/>
                      <a:pt x="903" y="370"/>
                      <a:pt x="903" y="370"/>
                    </a:cubicBezTo>
                    <a:cubicBezTo>
                      <a:pt x="903" y="369"/>
                      <a:pt x="903" y="368"/>
                      <a:pt x="903" y="367"/>
                    </a:cubicBezTo>
                    <a:cubicBezTo>
                      <a:pt x="891" y="267"/>
                      <a:pt x="842" y="174"/>
                      <a:pt x="764" y="106"/>
                    </a:cubicBezTo>
                    <a:cubicBezTo>
                      <a:pt x="685" y="37"/>
                      <a:pt x="584" y="0"/>
                      <a:pt x="479" y="0"/>
                    </a:cubicBezTo>
                    <a:cubicBezTo>
                      <a:pt x="428" y="0"/>
                      <a:pt x="428" y="0"/>
                      <a:pt x="428" y="0"/>
                    </a:cubicBezTo>
                    <a:close/>
                  </a:path>
                </a:pathLst>
              </a:custGeom>
              <a:solidFill>
                <a:schemeClr val="accent1">
                  <a:lumMod val="50000"/>
                </a:schemeClr>
              </a:solidFill>
              <a:ln>
                <a:noFill/>
              </a:ln>
              <a:extLst/>
            </p:spPr>
            <p:txBody>
              <a:bodyPr vert="horz" wrap="square" lIns="182880" tIns="91440" rIns="182880" bIns="91440" numCol="1" anchor="t" anchorCtr="0" compatLnSpc="1">
                <a:prstTxWarp prst="textNoShape">
                  <a:avLst/>
                </a:prstTxWarp>
              </a:bodyPr>
              <a:lstStyle/>
              <a:p>
                <a:endParaRPr lang="en-US" dirty="0"/>
              </a:p>
            </p:txBody>
          </p:sp>
          <p:sp>
            <p:nvSpPr>
              <p:cNvPr id="72" name="Freeform 92">
                <a:extLst>
                  <a:ext uri="{FF2B5EF4-FFF2-40B4-BE49-F238E27FC236}">
                    <a16:creationId xmlns:a16="http://schemas.microsoft.com/office/drawing/2014/main" id="{44B2E602-5AE2-43B2-B6DB-E269F7A2164A}"/>
                  </a:ext>
                </a:extLst>
              </p:cNvPr>
              <p:cNvSpPr>
                <a:spLocks/>
              </p:cNvSpPr>
              <p:nvPr/>
            </p:nvSpPr>
            <p:spPr bwMode="auto">
              <a:xfrm flipH="1">
                <a:off x="5739788" y="3007856"/>
                <a:ext cx="712125" cy="842288"/>
              </a:xfrm>
              <a:custGeom>
                <a:avLst/>
                <a:gdLst>
                  <a:gd name="T0" fmla="*/ 340 w 997"/>
                  <a:gd name="T1" fmla="*/ 0 h 1179"/>
                  <a:gd name="T2" fmla="*/ 391 w 997"/>
                  <a:gd name="T3" fmla="*/ 0 h 1179"/>
                  <a:gd name="T4" fmla="*/ 729 w 997"/>
                  <a:gd name="T5" fmla="*/ 324 h 1179"/>
                  <a:gd name="T6" fmla="*/ 729 w 997"/>
                  <a:gd name="T7" fmla="*/ 328 h 1179"/>
                  <a:gd name="T8" fmla="*/ 729 w 997"/>
                  <a:gd name="T9" fmla="*/ 328 h 1179"/>
                  <a:gd name="T10" fmla="*/ 729 w 997"/>
                  <a:gd name="T11" fmla="*/ 329 h 1179"/>
                  <a:gd name="T12" fmla="*/ 729 w 997"/>
                  <a:gd name="T13" fmla="*/ 329 h 1179"/>
                  <a:gd name="T14" fmla="*/ 729 w 997"/>
                  <a:gd name="T15" fmla="*/ 343 h 1179"/>
                  <a:gd name="T16" fmla="*/ 729 w 997"/>
                  <a:gd name="T17" fmla="*/ 985 h 1179"/>
                  <a:gd name="T18" fmla="*/ 790 w 997"/>
                  <a:gd name="T19" fmla="*/ 1011 h 1179"/>
                  <a:gd name="T20" fmla="*/ 943 w 997"/>
                  <a:gd name="T21" fmla="*/ 857 h 1179"/>
                  <a:gd name="T22" fmla="*/ 965 w 997"/>
                  <a:gd name="T23" fmla="*/ 848 h 1179"/>
                  <a:gd name="T24" fmla="*/ 987 w 997"/>
                  <a:gd name="T25" fmla="*/ 857 h 1179"/>
                  <a:gd name="T26" fmla="*/ 997 w 997"/>
                  <a:gd name="T27" fmla="*/ 879 h 1179"/>
                  <a:gd name="T28" fmla="*/ 987 w 997"/>
                  <a:gd name="T29" fmla="*/ 901 h 1179"/>
                  <a:gd name="T30" fmla="*/ 720 w 997"/>
                  <a:gd name="T31" fmla="*/ 1169 h 1179"/>
                  <a:gd name="T32" fmla="*/ 716 w 997"/>
                  <a:gd name="T33" fmla="*/ 1173 h 1179"/>
                  <a:gd name="T34" fmla="*/ 715 w 997"/>
                  <a:gd name="T35" fmla="*/ 1174 h 1179"/>
                  <a:gd name="T36" fmla="*/ 710 w 997"/>
                  <a:gd name="T37" fmla="*/ 1176 h 1179"/>
                  <a:gd name="T38" fmla="*/ 709 w 997"/>
                  <a:gd name="T39" fmla="*/ 1177 h 1179"/>
                  <a:gd name="T40" fmla="*/ 709 w 997"/>
                  <a:gd name="T41" fmla="*/ 1177 h 1179"/>
                  <a:gd name="T42" fmla="*/ 704 w 997"/>
                  <a:gd name="T43" fmla="*/ 1178 h 1179"/>
                  <a:gd name="T44" fmla="*/ 704 w 997"/>
                  <a:gd name="T45" fmla="*/ 1178 h 1179"/>
                  <a:gd name="T46" fmla="*/ 698 w 997"/>
                  <a:gd name="T47" fmla="*/ 1179 h 1179"/>
                  <a:gd name="T48" fmla="*/ 693 w 997"/>
                  <a:gd name="T49" fmla="*/ 1178 h 1179"/>
                  <a:gd name="T50" fmla="*/ 692 w 997"/>
                  <a:gd name="T51" fmla="*/ 1178 h 1179"/>
                  <a:gd name="T52" fmla="*/ 687 w 997"/>
                  <a:gd name="T53" fmla="*/ 1177 h 1179"/>
                  <a:gd name="T54" fmla="*/ 687 w 997"/>
                  <a:gd name="T55" fmla="*/ 1176 h 1179"/>
                  <a:gd name="T56" fmla="*/ 685 w 997"/>
                  <a:gd name="T57" fmla="*/ 1176 h 1179"/>
                  <a:gd name="T58" fmla="*/ 681 w 997"/>
                  <a:gd name="T59" fmla="*/ 1174 h 1179"/>
                  <a:gd name="T60" fmla="*/ 680 w 997"/>
                  <a:gd name="T61" fmla="*/ 1173 h 1179"/>
                  <a:gd name="T62" fmla="*/ 676 w 997"/>
                  <a:gd name="T63" fmla="*/ 1169 h 1179"/>
                  <a:gd name="T64" fmla="*/ 409 w 997"/>
                  <a:gd name="T65" fmla="*/ 901 h 1179"/>
                  <a:gd name="T66" fmla="*/ 399 w 997"/>
                  <a:gd name="T67" fmla="*/ 879 h 1179"/>
                  <a:gd name="T68" fmla="*/ 408 w 997"/>
                  <a:gd name="T69" fmla="*/ 858 h 1179"/>
                  <a:gd name="T70" fmla="*/ 431 w 997"/>
                  <a:gd name="T71" fmla="*/ 848 h 1179"/>
                  <a:gd name="T72" fmla="*/ 453 w 997"/>
                  <a:gd name="T73" fmla="*/ 858 h 1179"/>
                  <a:gd name="T74" fmla="*/ 606 w 997"/>
                  <a:gd name="T75" fmla="*/ 1011 h 1179"/>
                  <a:gd name="T76" fmla="*/ 667 w 997"/>
                  <a:gd name="T77" fmla="*/ 985 h 1179"/>
                  <a:gd name="T78" fmla="*/ 667 w 997"/>
                  <a:gd name="T79" fmla="*/ 333 h 1179"/>
                  <a:gd name="T80" fmla="*/ 667 w 997"/>
                  <a:gd name="T81" fmla="*/ 321 h 1179"/>
                  <a:gd name="T82" fmla="*/ 391 w 997"/>
                  <a:gd name="T83" fmla="*/ 64 h 1179"/>
                  <a:gd name="T84" fmla="*/ 340 w 997"/>
                  <a:gd name="T85" fmla="*/ 64 h 1179"/>
                  <a:gd name="T86" fmla="*/ 65 w 997"/>
                  <a:gd name="T87" fmla="*/ 324 h 1179"/>
                  <a:gd name="T88" fmla="*/ 65 w 997"/>
                  <a:gd name="T89" fmla="*/ 1146 h 1179"/>
                  <a:gd name="T90" fmla="*/ 32 w 997"/>
                  <a:gd name="T91" fmla="*/ 1179 h 1179"/>
                  <a:gd name="T92" fmla="*/ 0 w 997"/>
                  <a:gd name="T93" fmla="*/ 1146 h 1179"/>
                  <a:gd name="T94" fmla="*/ 0 w 997"/>
                  <a:gd name="T95" fmla="*/ 324 h 1179"/>
                  <a:gd name="T96" fmla="*/ 340 w 997"/>
                  <a:gd name="T97"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7" h="1179">
                    <a:moveTo>
                      <a:pt x="340" y="0"/>
                    </a:moveTo>
                    <a:cubicBezTo>
                      <a:pt x="391" y="0"/>
                      <a:pt x="391" y="0"/>
                      <a:pt x="391" y="0"/>
                    </a:cubicBezTo>
                    <a:cubicBezTo>
                      <a:pt x="578" y="0"/>
                      <a:pt x="729" y="145"/>
                      <a:pt x="729" y="324"/>
                    </a:cubicBezTo>
                    <a:cubicBezTo>
                      <a:pt x="729" y="325"/>
                      <a:pt x="729" y="327"/>
                      <a:pt x="729" y="328"/>
                    </a:cubicBezTo>
                    <a:cubicBezTo>
                      <a:pt x="729" y="328"/>
                      <a:pt x="729" y="328"/>
                      <a:pt x="729" y="328"/>
                    </a:cubicBezTo>
                    <a:cubicBezTo>
                      <a:pt x="729" y="329"/>
                      <a:pt x="729" y="329"/>
                      <a:pt x="729" y="329"/>
                    </a:cubicBezTo>
                    <a:cubicBezTo>
                      <a:pt x="729" y="329"/>
                      <a:pt x="729" y="329"/>
                      <a:pt x="729" y="329"/>
                    </a:cubicBezTo>
                    <a:cubicBezTo>
                      <a:pt x="729" y="343"/>
                      <a:pt x="729" y="343"/>
                      <a:pt x="729" y="343"/>
                    </a:cubicBezTo>
                    <a:cubicBezTo>
                      <a:pt x="729" y="1038"/>
                      <a:pt x="729" y="985"/>
                      <a:pt x="729" y="985"/>
                    </a:cubicBezTo>
                    <a:cubicBezTo>
                      <a:pt x="729" y="1017"/>
                      <a:pt x="768" y="1033"/>
                      <a:pt x="790" y="1011"/>
                    </a:cubicBezTo>
                    <a:cubicBezTo>
                      <a:pt x="943" y="857"/>
                      <a:pt x="943" y="857"/>
                      <a:pt x="943" y="857"/>
                    </a:cubicBezTo>
                    <a:cubicBezTo>
                      <a:pt x="949" y="851"/>
                      <a:pt x="957" y="847"/>
                      <a:pt x="965" y="848"/>
                    </a:cubicBezTo>
                    <a:cubicBezTo>
                      <a:pt x="974" y="848"/>
                      <a:pt x="982" y="851"/>
                      <a:pt x="987" y="857"/>
                    </a:cubicBezTo>
                    <a:cubicBezTo>
                      <a:pt x="994" y="863"/>
                      <a:pt x="997" y="871"/>
                      <a:pt x="997" y="879"/>
                    </a:cubicBezTo>
                    <a:cubicBezTo>
                      <a:pt x="997" y="888"/>
                      <a:pt x="994" y="895"/>
                      <a:pt x="987" y="901"/>
                    </a:cubicBezTo>
                    <a:cubicBezTo>
                      <a:pt x="720" y="1169"/>
                      <a:pt x="720" y="1169"/>
                      <a:pt x="720" y="1169"/>
                    </a:cubicBezTo>
                    <a:cubicBezTo>
                      <a:pt x="719" y="1171"/>
                      <a:pt x="717" y="1172"/>
                      <a:pt x="716" y="1173"/>
                    </a:cubicBezTo>
                    <a:cubicBezTo>
                      <a:pt x="715" y="1174"/>
                      <a:pt x="715" y="1174"/>
                      <a:pt x="715" y="1174"/>
                    </a:cubicBezTo>
                    <a:cubicBezTo>
                      <a:pt x="713" y="1175"/>
                      <a:pt x="712" y="1175"/>
                      <a:pt x="710" y="1176"/>
                    </a:cubicBezTo>
                    <a:cubicBezTo>
                      <a:pt x="709" y="1177"/>
                      <a:pt x="709" y="1177"/>
                      <a:pt x="709" y="1177"/>
                    </a:cubicBezTo>
                    <a:cubicBezTo>
                      <a:pt x="709" y="1177"/>
                      <a:pt x="709" y="1177"/>
                      <a:pt x="709" y="1177"/>
                    </a:cubicBezTo>
                    <a:cubicBezTo>
                      <a:pt x="707" y="1177"/>
                      <a:pt x="706" y="1178"/>
                      <a:pt x="704" y="1178"/>
                    </a:cubicBezTo>
                    <a:cubicBezTo>
                      <a:pt x="704" y="1178"/>
                      <a:pt x="704" y="1178"/>
                      <a:pt x="704" y="1178"/>
                    </a:cubicBezTo>
                    <a:cubicBezTo>
                      <a:pt x="702" y="1179"/>
                      <a:pt x="700" y="1179"/>
                      <a:pt x="698" y="1179"/>
                    </a:cubicBezTo>
                    <a:cubicBezTo>
                      <a:pt x="696" y="1179"/>
                      <a:pt x="694" y="1179"/>
                      <a:pt x="693" y="1178"/>
                    </a:cubicBezTo>
                    <a:cubicBezTo>
                      <a:pt x="692" y="1178"/>
                      <a:pt x="692" y="1178"/>
                      <a:pt x="692" y="1178"/>
                    </a:cubicBezTo>
                    <a:cubicBezTo>
                      <a:pt x="690" y="1177"/>
                      <a:pt x="689" y="1177"/>
                      <a:pt x="687" y="1177"/>
                    </a:cubicBezTo>
                    <a:cubicBezTo>
                      <a:pt x="687" y="1176"/>
                      <a:pt x="687" y="1176"/>
                      <a:pt x="687" y="1176"/>
                    </a:cubicBezTo>
                    <a:cubicBezTo>
                      <a:pt x="685" y="1176"/>
                      <a:pt x="685" y="1176"/>
                      <a:pt x="685" y="1176"/>
                    </a:cubicBezTo>
                    <a:cubicBezTo>
                      <a:pt x="684" y="1175"/>
                      <a:pt x="682" y="1175"/>
                      <a:pt x="681" y="1174"/>
                    </a:cubicBezTo>
                    <a:cubicBezTo>
                      <a:pt x="680" y="1173"/>
                      <a:pt x="680" y="1173"/>
                      <a:pt x="680" y="1173"/>
                    </a:cubicBezTo>
                    <a:cubicBezTo>
                      <a:pt x="679" y="1172"/>
                      <a:pt x="677" y="1171"/>
                      <a:pt x="676" y="1169"/>
                    </a:cubicBezTo>
                    <a:cubicBezTo>
                      <a:pt x="409" y="901"/>
                      <a:pt x="409" y="901"/>
                      <a:pt x="409" y="901"/>
                    </a:cubicBezTo>
                    <a:cubicBezTo>
                      <a:pt x="402" y="895"/>
                      <a:pt x="399" y="888"/>
                      <a:pt x="399" y="879"/>
                    </a:cubicBezTo>
                    <a:cubicBezTo>
                      <a:pt x="399" y="871"/>
                      <a:pt x="402" y="863"/>
                      <a:pt x="408" y="858"/>
                    </a:cubicBezTo>
                    <a:cubicBezTo>
                      <a:pt x="414" y="851"/>
                      <a:pt x="422" y="847"/>
                      <a:pt x="431" y="848"/>
                    </a:cubicBezTo>
                    <a:cubicBezTo>
                      <a:pt x="439" y="848"/>
                      <a:pt x="447" y="852"/>
                      <a:pt x="453" y="858"/>
                    </a:cubicBezTo>
                    <a:cubicBezTo>
                      <a:pt x="606" y="1011"/>
                      <a:pt x="606" y="1011"/>
                      <a:pt x="606" y="1011"/>
                    </a:cubicBezTo>
                    <a:cubicBezTo>
                      <a:pt x="628" y="1033"/>
                      <a:pt x="667" y="1017"/>
                      <a:pt x="667" y="985"/>
                    </a:cubicBezTo>
                    <a:cubicBezTo>
                      <a:pt x="667" y="333"/>
                      <a:pt x="667" y="333"/>
                      <a:pt x="667" y="333"/>
                    </a:cubicBezTo>
                    <a:cubicBezTo>
                      <a:pt x="667" y="330"/>
                      <a:pt x="667" y="325"/>
                      <a:pt x="667" y="321"/>
                    </a:cubicBezTo>
                    <a:cubicBezTo>
                      <a:pt x="667" y="178"/>
                      <a:pt x="542" y="64"/>
                      <a:pt x="391" y="64"/>
                    </a:cubicBezTo>
                    <a:cubicBezTo>
                      <a:pt x="340" y="64"/>
                      <a:pt x="340" y="64"/>
                      <a:pt x="340" y="64"/>
                    </a:cubicBezTo>
                    <a:cubicBezTo>
                      <a:pt x="188" y="64"/>
                      <a:pt x="65" y="181"/>
                      <a:pt x="65" y="324"/>
                    </a:cubicBezTo>
                    <a:cubicBezTo>
                      <a:pt x="65" y="1146"/>
                      <a:pt x="65" y="1146"/>
                      <a:pt x="65" y="1146"/>
                    </a:cubicBezTo>
                    <a:cubicBezTo>
                      <a:pt x="65" y="1164"/>
                      <a:pt x="50" y="1179"/>
                      <a:pt x="32" y="1179"/>
                    </a:cubicBezTo>
                    <a:cubicBezTo>
                      <a:pt x="15" y="1179"/>
                      <a:pt x="0" y="1164"/>
                      <a:pt x="0" y="1146"/>
                    </a:cubicBezTo>
                    <a:cubicBezTo>
                      <a:pt x="0" y="324"/>
                      <a:pt x="0" y="324"/>
                      <a:pt x="0" y="324"/>
                    </a:cubicBezTo>
                    <a:cubicBezTo>
                      <a:pt x="0" y="145"/>
                      <a:pt x="153" y="0"/>
                      <a:pt x="340" y="0"/>
                    </a:cubicBezTo>
                    <a:close/>
                  </a:path>
                </a:pathLst>
              </a:custGeom>
              <a:solidFill>
                <a:srgbClr val="00148C">
                  <a:lumMod val="100000"/>
                </a:srgbClr>
              </a:solidFill>
              <a:ln>
                <a:noFill/>
              </a:ln>
              <a:extLst/>
            </p:spPr>
            <p:txBody>
              <a:bodyPr vert="horz" wrap="square" lIns="182880" tIns="91440" rIns="182880" bIns="9144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4799286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D05BB1F-0D99-42C7-B956-BFA9C04D9322}"/>
              </a:ext>
            </a:extLst>
          </p:cNvPr>
          <p:cNvGraphicFramePr>
            <a:graphicFrameLocks noChangeAspect="1"/>
          </p:cNvGraphicFramePr>
          <p:nvPr>
            <p:custDataLst>
              <p:tags r:id="rId2"/>
            </p:custDataLst>
            <p:extLst>
              <p:ext uri="{D42A27DB-BD31-4B8C-83A1-F6EECF244321}">
                <p14:modId xmlns:p14="http://schemas.microsoft.com/office/powerpoint/2010/main" val="28335945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748" name="think-cell Slide" r:id="rId5" imgW="473" imgH="473" progId="TCLayout.ActiveDocument.1">
                  <p:embed/>
                </p:oleObj>
              </mc:Choice>
              <mc:Fallback>
                <p:oleObj name="think-cell Slide" r:id="rId5" imgW="473" imgH="473" progId="TCLayout.ActiveDocument.1">
                  <p:embed/>
                  <p:pic>
                    <p:nvPicPr>
                      <p:cNvPr id="4" name="Object 3" hidden="1">
                        <a:extLst>
                          <a:ext uri="{FF2B5EF4-FFF2-40B4-BE49-F238E27FC236}">
                            <a16:creationId xmlns:a16="http://schemas.microsoft.com/office/drawing/2014/main" id="{CD05BB1F-0D99-42C7-B956-BFA9C04D932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74E2CC1-9292-4613-AEE8-E7E47F692D87}"/>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b="1"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C5273693-C8B5-4729-819D-0174FDD2BB9B}"/>
              </a:ext>
            </a:extLst>
          </p:cNvPr>
          <p:cNvSpPr>
            <a:spLocks noGrp="1"/>
          </p:cNvSpPr>
          <p:nvPr>
            <p:ph type="title"/>
          </p:nvPr>
        </p:nvSpPr>
        <p:spPr>
          <a:xfrm>
            <a:off x="322780" y="267573"/>
            <a:ext cx="8497370" cy="553998"/>
          </a:xfrm>
        </p:spPr>
        <p:txBody>
          <a:bodyPr/>
          <a:lstStyle/>
          <a:p>
            <a:r>
              <a:rPr lang="en-US" u="sng" dirty="0"/>
              <a:t>FutureNow North Star</a:t>
            </a:r>
            <a:r>
              <a:rPr lang="en-US" dirty="0"/>
              <a:t>: We've designed a vision to address core planning frictions</a:t>
            </a:r>
          </a:p>
        </p:txBody>
      </p:sp>
      <p:graphicFrame>
        <p:nvGraphicFramePr>
          <p:cNvPr id="6" name="Table 5">
            <a:extLst>
              <a:ext uri="{FF2B5EF4-FFF2-40B4-BE49-F238E27FC236}">
                <a16:creationId xmlns:a16="http://schemas.microsoft.com/office/drawing/2014/main" id="{5BFE325C-397C-49EC-91E4-76447E2B05DB}"/>
              </a:ext>
            </a:extLst>
          </p:cNvPr>
          <p:cNvGraphicFramePr>
            <a:graphicFrameLocks noGrp="1"/>
          </p:cNvGraphicFramePr>
          <p:nvPr>
            <p:extLst>
              <p:ext uri="{D42A27DB-BD31-4B8C-83A1-F6EECF244321}">
                <p14:modId xmlns:p14="http://schemas.microsoft.com/office/powerpoint/2010/main" val="358909692"/>
              </p:ext>
            </p:extLst>
          </p:nvPr>
        </p:nvGraphicFramePr>
        <p:xfrm>
          <a:off x="402518" y="922165"/>
          <a:ext cx="8361239" cy="3797808"/>
        </p:xfrm>
        <a:graphic>
          <a:graphicData uri="http://schemas.openxmlformats.org/drawingml/2006/table">
            <a:tbl>
              <a:tblPr firstRow="1">
                <a:tableStyleId>{2D5ABB26-0587-4C30-8999-92F81FD0307C}</a:tableStyleId>
              </a:tblPr>
              <a:tblGrid>
                <a:gridCol w="2123399">
                  <a:extLst>
                    <a:ext uri="{9D8B030D-6E8A-4147-A177-3AD203B41FA5}">
                      <a16:colId xmlns:a16="http://schemas.microsoft.com/office/drawing/2014/main" val="2997102603"/>
                    </a:ext>
                  </a:extLst>
                </a:gridCol>
                <a:gridCol w="1247568">
                  <a:extLst>
                    <a:ext uri="{9D8B030D-6E8A-4147-A177-3AD203B41FA5}">
                      <a16:colId xmlns:a16="http://schemas.microsoft.com/office/drawing/2014/main" val="1854467181"/>
                    </a:ext>
                  </a:extLst>
                </a:gridCol>
                <a:gridCol w="1247568">
                  <a:extLst>
                    <a:ext uri="{9D8B030D-6E8A-4147-A177-3AD203B41FA5}">
                      <a16:colId xmlns:a16="http://schemas.microsoft.com/office/drawing/2014/main" val="2658652033"/>
                    </a:ext>
                  </a:extLst>
                </a:gridCol>
                <a:gridCol w="1247568">
                  <a:extLst>
                    <a:ext uri="{9D8B030D-6E8A-4147-A177-3AD203B41FA5}">
                      <a16:colId xmlns:a16="http://schemas.microsoft.com/office/drawing/2014/main" val="4154052735"/>
                    </a:ext>
                  </a:extLst>
                </a:gridCol>
                <a:gridCol w="1247568">
                  <a:extLst>
                    <a:ext uri="{9D8B030D-6E8A-4147-A177-3AD203B41FA5}">
                      <a16:colId xmlns:a16="http://schemas.microsoft.com/office/drawing/2014/main" val="2331784117"/>
                    </a:ext>
                  </a:extLst>
                </a:gridCol>
                <a:gridCol w="1247568">
                  <a:extLst>
                    <a:ext uri="{9D8B030D-6E8A-4147-A177-3AD203B41FA5}">
                      <a16:colId xmlns:a16="http://schemas.microsoft.com/office/drawing/2014/main" val="997493194"/>
                    </a:ext>
                  </a:extLst>
                </a:gridCol>
              </a:tblGrid>
              <a:tr h="450919">
                <a:tc>
                  <a:txBody>
                    <a:bodyPr/>
                    <a:lstStyle/>
                    <a:p>
                      <a:r>
                        <a:rPr lang="en-US" sz="1400" b="1" i="0" u="none" dirty="0">
                          <a:solidFill>
                            <a:srgbClr val="00148C">
                              <a:lumMod val="100000"/>
                            </a:srgbClr>
                          </a:solidFill>
                          <a:latin typeface="Arial" panose="020B0604020202020204" pitchFamily="34" charset="0"/>
                        </a:rPr>
                        <a:t>North Star Feature</a:t>
                      </a:r>
                    </a:p>
                  </a:txBody>
                  <a:tcPr marL="0" marR="54000" marT="54864" marB="54864" anchor="b">
                    <a:lnT>
                      <a:noFill/>
                    </a:lnT>
                    <a:lnB w="9525">
                      <a:solidFill>
                        <a:srgbClr val="9A9A9A">
                          <a:lumMod val="100000"/>
                        </a:srgbClr>
                      </a:solidFill>
                      <a:prstDash val="solid"/>
                    </a:lnB>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800" b="1" dirty="0">
                          <a:solidFill>
                            <a:srgbClr val="00148C"/>
                          </a:solidFill>
                          <a:cs typeface="Arial" pitchFamily="34" charset="0"/>
                          <a:sym typeface="Trebuchet MS" panose="020B0603020202020204" pitchFamily="34" charset="0"/>
                        </a:rPr>
                        <a:t>Siloed, inconsistent,  incomplete work plans</a:t>
                      </a:r>
                    </a:p>
                  </a:txBody>
                  <a:tcPr marL="0" marR="54000" marT="54864" marB="54864" anchor="ctr">
                    <a:lnR w="12700" cap="flat" cmpd="sng" algn="ctr">
                      <a:solidFill>
                        <a:schemeClr val="bg1">
                          <a:lumMod val="75000"/>
                        </a:schemeClr>
                      </a:solidFill>
                      <a:prstDash val="solid"/>
                      <a:round/>
                      <a:headEnd type="none" w="med" len="med"/>
                      <a:tailEnd type="none" w="med" len="med"/>
                    </a:lnR>
                    <a:lnT>
                      <a:noFill/>
                    </a:lnT>
                    <a:lnB w="9525" cap="flat" cmpd="sng" algn="ctr">
                      <a:solidFill>
                        <a:srgbClr val="9A9A9A">
                          <a:lumMod val="100000"/>
                        </a:srgbClr>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800" b="1" dirty="0">
                          <a:solidFill>
                            <a:srgbClr val="00148C"/>
                          </a:solidFill>
                          <a:cs typeface="Arial" pitchFamily="34" charset="0"/>
                          <a:sym typeface="Trebuchet MS" panose="020B0603020202020204" pitchFamily="34" charset="0"/>
                        </a:rPr>
                        <a:t>Unclear plan impact, and no systematic value based prioritization</a:t>
                      </a:r>
                    </a:p>
                  </a:txBody>
                  <a:tcPr marL="0" marR="54000"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w="9525" cap="flat" cmpd="sng" algn="ctr">
                      <a:solidFill>
                        <a:srgbClr val="9A9A9A">
                          <a:lumMod val="100000"/>
                        </a:srgbClr>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800" b="1" dirty="0">
                          <a:solidFill>
                            <a:srgbClr val="00148C"/>
                          </a:solidFill>
                          <a:cs typeface="Arial" pitchFamily="34" charset="0"/>
                          <a:sym typeface="Trebuchet MS" panose="020B0603020202020204" pitchFamily="34" charset="0"/>
                        </a:rPr>
                        <a:t>Low estimation accuracy &amp; granularity for resources, costs and unplanned / contingency work</a:t>
                      </a:r>
                    </a:p>
                  </a:txBody>
                  <a:tcPr marL="0" marR="54000"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w="9525" cap="flat" cmpd="sng" algn="ctr">
                      <a:solidFill>
                        <a:srgbClr val="9A9A9A">
                          <a:lumMod val="100000"/>
                        </a:srgbClr>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800" b="1" dirty="0">
                          <a:solidFill>
                            <a:srgbClr val="00148C"/>
                          </a:solidFill>
                          <a:cs typeface="Arial" pitchFamily="34" charset="0"/>
                          <a:sym typeface="Trebuchet MS" panose="020B0603020202020204" pitchFamily="34" charset="0"/>
                        </a:rPr>
                        <a:t>Poor plan adherence &amp; execution transparency</a:t>
                      </a:r>
                    </a:p>
                  </a:txBody>
                  <a:tcPr marL="0" marR="54000" marT="54864" marB="548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a:noFill/>
                    </a:lnT>
                    <a:lnB w="9525" cap="flat" cmpd="sng" algn="ctr">
                      <a:solidFill>
                        <a:srgbClr val="9A9A9A">
                          <a:lumMod val="100000"/>
                        </a:srgbClr>
                      </a:solidFill>
                      <a:prstDash val="solid"/>
                      <a:round/>
                      <a:headEnd type="none" w="med" len="med"/>
                      <a:tailEnd type="none" w="med" len="med"/>
                    </a:lnB>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800" b="1" dirty="0">
                          <a:solidFill>
                            <a:srgbClr val="00148C"/>
                          </a:solidFill>
                          <a:cs typeface="Arial" pitchFamily="34" charset="0"/>
                          <a:sym typeface="Trebuchet MS" panose="020B0603020202020204" pitchFamily="34" charset="0"/>
                        </a:rPr>
                        <a:t>Highly manual process, unclear accountabilities and fragmented IT &amp; data landscape</a:t>
                      </a:r>
                    </a:p>
                  </a:txBody>
                  <a:tcPr marL="0" marR="54000" marT="54864" marB="54864" anchor="ctr">
                    <a:lnL w="12700" cap="flat" cmpd="sng" algn="ctr">
                      <a:solidFill>
                        <a:schemeClr val="bg1">
                          <a:lumMod val="75000"/>
                        </a:schemeClr>
                      </a:solidFill>
                      <a:prstDash val="solid"/>
                      <a:round/>
                      <a:headEnd type="none" w="med" len="med"/>
                      <a:tailEnd type="none" w="med" len="med"/>
                    </a:lnL>
                    <a:lnT>
                      <a:noFill/>
                    </a:lnT>
                    <a:lnB w="9525" cap="flat" cmpd="sng" algn="ctr">
                      <a:solidFill>
                        <a:srgbClr val="9A9A9A">
                          <a:lumMod val="100000"/>
                        </a:srgbClr>
                      </a:solidFill>
                      <a:prstDash val="solid"/>
                      <a:round/>
                      <a:headEnd type="none" w="med" len="med"/>
                      <a:tailEnd type="none" w="med" len="med"/>
                    </a:lnB>
                  </a:tcPr>
                </a:tc>
                <a:extLst>
                  <a:ext uri="{0D108BD9-81ED-4DB2-BD59-A6C34878D82A}">
                    <a16:rowId xmlns:a16="http://schemas.microsoft.com/office/drawing/2014/main" val="4214439556"/>
                  </a:ext>
                </a:extLst>
              </a:tr>
              <a:tr h="174209">
                <a:tc>
                  <a:txBody>
                    <a:bodyPr/>
                    <a:lstStyle/>
                    <a:p>
                      <a:pPr lvl="1"/>
                      <a:r>
                        <a:rPr lang="en-US" sz="1000" b="1" i="0" u="none" dirty="0">
                          <a:solidFill>
                            <a:srgbClr val="00148C"/>
                          </a:solidFill>
                          <a:latin typeface="Arial" panose="020B0604020202020204" pitchFamily="34" charset="0"/>
                        </a:rPr>
                        <a:t>One Integrated Plan</a:t>
                      </a:r>
                    </a:p>
                  </a:txBody>
                  <a:tcPr marL="0" marR="54000" marT="54864" marB="54864">
                    <a:lnT w="9525">
                      <a:solidFill>
                        <a:srgbClr val="9A9A9A">
                          <a:lumMod val="100000"/>
                        </a:srgbClr>
                      </a:solidFill>
                      <a:prstDash val="soli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R w="12700" cap="flat" cmpd="sng" algn="ctr">
                      <a:solidFill>
                        <a:schemeClr val="bg1">
                          <a:lumMod val="7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rgbClr val="9A9A9A">
                          <a:lumMod val="100000"/>
                        </a:srgbClr>
                      </a:solidFill>
                      <a:prstDash val="solid"/>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T w="9525" cap="flat" cmpd="sng" algn="ctr">
                      <a:solidFill>
                        <a:srgbClr val="9A9A9A">
                          <a:lumMod val="100000"/>
                        </a:srgbClr>
                      </a:solidFill>
                      <a:prstDash val="solid"/>
                      <a:round/>
                      <a:headEnd type="none" w="med" len="med"/>
                      <a:tailEnd type="none" w="med" len="med"/>
                    </a:lnT>
                    <a:lnB w="12700" cap="flat" cmpd="sng" algn="ctr">
                      <a:solidFill>
                        <a:schemeClr val="bg1">
                          <a:lumMod val="75000"/>
                        </a:schemeClr>
                      </a:solidFill>
                      <a:prstDash val="dash"/>
                      <a:round/>
                      <a:headEnd type="none" w="med" len="med"/>
                      <a:tailEnd type="none" w="med" len="med"/>
                    </a:lnB>
                  </a:tcPr>
                </a:tc>
                <a:extLst>
                  <a:ext uri="{0D108BD9-81ED-4DB2-BD59-A6C34878D82A}">
                    <a16:rowId xmlns:a16="http://schemas.microsoft.com/office/drawing/2014/main" val="427120325"/>
                  </a:ext>
                </a:extLst>
              </a:tr>
              <a:tr h="174209">
                <a:tc>
                  <a:txBody>
                    <a:bodyPr/>
                    <a:lstStyle/>
                    <a:p>
                      <a:pPr lvl="1"/>
                      <a:r>
                        <a:rPr lang="en-US" sz="1000" b="1" i="0" u="none" dirty="0">
                          <a:solidFill>
                            <a:srgbClr val="00148C"/>
                          </a:solidFill>
                          <a:latin typeface="Arial" panose="020B0604020202020204" pitchFamily="34" charset="0"/>
                        </a:rPr>
                        <a:t>Performance analysis</a:t>
                      </a:r>
                    </a:p>
                  </a:txBody>
                  <a:tcPr marL="0" marR="54000" marT="54864" marB="54864">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extLst>
                  <a:ext uri="{0D108BD9-81ED-4DB2-BD59-A6C34878D82A}">
                    <a16:rowId xmlns:a16="http://schemas.microsoft.com/office/drawing/2014/main" val="2776368680"/>
                  </a:ext>
                </a:extLst>
              </a:tr>
              <a:tr h="174209">
                <a:tc>
                  <a:txBody>
                    <a:bodyPr/>
                    <a:lstStyle/>
                    <a:p>
                      <a:pPr lvl="1"/>
                      <a:r>
                        <a:rPr lang="en-US" sz="1000" b="1" i="0" u="none" dirty="0">
                          <a:solidFill>
                            <a:srgbClr val="00148C"/>
                          </a:solidFill>
                          <a:latin typeface="Arial" panose="020B0604020202020204" pitchFamily="34" charset="0"/>
                        </a:rPr>
                        <a:t>Project Creator &amp; predictor</a:t>
                      </a:r>
                    </a:p>
                  </a:txBody>
                  <a:tcPr marL="0" marR="54000" marT="54864" marB="54864">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extLst>
                  <a:ext uri="{0D108BD9-81ED-4DB2-BD59-A6C34878D82A}">
                    <a16:rowId xmlns:a16="http://schemas.microsoft.com/office/drawing/2014/main" val="1446285519"/>
                  </a:ext>
                </a:extLst>
              </a:tr>
              <a:tr h="174209">
                <a:tc>
                  <a:txBody>
                    <a:bodyPr/>
                    <a:lstStyle/>
                    <a:p>
                      <a:pPr lvl="1"/>
                      <a:r>
                        <a:rPr lang="en-US" sz="1000" b="1" i="0" u="none" dirty="0">
                          <a:solidFill>
                            <a:srgbClr val="00148C"/>
                          </a:solidFill>
                          <a:latin typeface="Arial" panose="020B0604020202020204" pitchFamily="34" charset="0"/>
                        </a:rPr>
                        <a:t>Plan Optimizer</a:t>
                      </a:r>
                    </a:p>
                  </a:txBody>
                  <a:tcPr marL="0" marR="54000" marT="54864" marB="54864">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extLst>
                  <a:ext uri="{0D108BD9-81ED-4DB2-BD59-A6C34878D82A}">
                    <a16:rowId xmlns:a16="http://schemas.microsoft.com/office/drawing/2014/main" val="1129599607"/>
                  </a:ext>
                </a:extLst>
              </a:tr>
              <a:tr h="230545">
                <a:tc>
                  <a:txBody>
                    <a:bodyPr/>
                    <a:lstStyle/>
                    <a:p>
                      <a:pPr lvl="1"/>
                      <a:r>
                        <a:rPr lang="en-US" sz="1000" b="1" i="0" u="none" dirty="0">
                          <a:solidFill>
                            <a:srgbClr val="00148C"/>
                          </a:solidFill>
                          <a:latin typeface="Arial" panose="020B0604020202020204" pitchFamily="34" charset="0"/>
                        </a:rPr>
                        <a:t>Strategic Resource &amp; materials planning</a:t>
                      </a:r>
                    </a:p>
                  </a:txBody>
                  <a:tcPr marL="0" marR="54000" marT="54864" marB="54864">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extLst>
                  <a:ext uri="{0D108BD9-81ED-4DB2-BD59-A6C34878D82A}">
                    <a16:rowId xmlns:a16="http://schemas.microsoft.com/office/drawing/2014/main" val="505710482"/>
                  </a:ext>
                </a:extLst>
              </a:tr>
              <a:tr h="230545">
                <a:tc>
                  <a:txBody>
                    <a:bodyPr/>
                    <a:lstStyle/>
                    <a:p>
                      <a:pPr lvl="1"/>
                      <a:r>
                        <a:rPr lang="en-US" sz="1000" b="1" i="0" u="none" dirty="0">
                          <a:solidFill>
                            <a:srgbClr val="00AFF0"/>
                          </a:solidFill>
                          <a:latin typeface="Arial" panose="020B0604020202020204" pitchFamily="34" charset="0"/>
                        </a:rPr>
                        <a:t>Budgeting &amp; financial forecasting portal</a:t>
                      </a:r>
                    </a:p>
                  </a:txBody>
                  <a:tcPr marL="0" marR="54000" marT="54864" marB="54864">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extLst>
                  <a:ext uri="{0D108BD9-81ED-4DB2-BD59-A6C34878D82A}">
                    <a16:rowId xmlns:a16="http://schemas.microsoft.com/office/drawing/2014/main" val="2184248644"/>
                  </a:ext>
                </a:extLst>
              </a:tr>
              <a:tr h="230545">
                <a:tc>
                  <a:txBody>
                    <a:bodyPr/>
                    <a:lstStyle/>
                    <a:p>
                      <a:pPr lvl="1"/>
                      <a:r>
                        <a:rPr lang="en-US" sz="1000" b="1" i="0" u="none" dirty="0">
                          <a:solidFill>
                            <a:srgbClr val="00AFF0"/>
                          </a:solidFill>
                          <a:latin typeface="Arial" panose="020B0604020202020204" pitchFamily="34" charset="0"/>
                        </a:rPr>
                        <a:t>Enterprise workflow manager</a:t>
                      </a:r>
                    </a:p>
                  </a:txBody>
                  <a:tcPr marL="0" marR="54000" marT="54864" marB="54864">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extLst>
                  <a:ext uri="{0D108BD9-81ED-4DB2-BD59-A6C34878D82A}">
                    <a16:rowId xmlns:a16="http://schemas.microsoft.com/office/drawing/2014/main" val="251438854"/>
                  </a:ext>
                </a:extLst>
              </a:tr>
              <a:tr h="174209">
                <a:tc>
                  <a:txBody>
                    <a:bodyPr/>
                    <a:lstStyle/>
                    <a:p>
                      <a:pPr lvl="1"/>
                      <a:r>
                        <a:rPr lang="en-US" sz="1000" b="1" i="0" u="none" dirty="0">
                          <a:solidFill>
                            <a:srgbClr val="00AFF0"/>
                          </a:solidFill>
                          <a:latin typeface="Arial" panose="020B0604020202020204" pitchFamily="34" charset="0"/>
                        </a:rPr>
                        <a:t>Unified data environment</a:t>
                      </a:r>
                    </a:p>
                  </a:txBody>
                  <a:tcPr marL="0" marR="54000" marT="54864" marB="54864">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extLst>
                  <a:ext uri="{0D108BD9-81ED-4DB2-BD59-A6C34878D82A}">
                    <a16:rowId xmlns:a16="http://schemas.microsoft.com/office/drawing/2014/main" val="4180190145"/>
                  </a:ext>
                </a:extLst>
              </a:tr>
              <a:tr h="174209">
                <a:tc>
                  <a:txBody>
                    <a:bodyPr/>
                    <a:lstStyle/>
                    <a:p>
                      <a:pPr lvl="1"/>
                      <a:r>
                        <a:rPr lang="en-US" sz="1000" b="1" i="0" u="none" dirty="0">
                          <a:solidFill>
                            <a:srgbClr val="00BEB4"/>
                          </a:solidFill>
                          <a:latin typeface="Arial" panose="020B0604020202020204" pitchFamily="34" charset="0"/>
                        </a:rPr>
                        <a:t>Plan execution dashboard</a:t>
                      </a:r>
                    </a:p>
                  </a:txBody>
                  <a:tcPr marL="0" marR="54000" marT="54864" marB="54864">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dash"/>
                      <a:round/>
                      <a:headEnd type="none" w="med" len="med"/>
                      <a:tailEnd type="none" w="med" len="med"/>
                    </a:lnT>
                    <a:lnB w="12700" cap="flat" cmpd="sng" algn="ctr">
                      <a:solidFill>
                        <a:schemeClr val="bg1">
                          <a:lumMod val="75000"/>
                        </a:schemeClr>
                      </a:solidFill>
                      <a:prstDash val="dash"/>
                      <a:round/>
                      <a:headEnd type="none" w="med" len="med"/>
                      <a:tailEnd type="none" w="med" len="med"/>
                    </a:lnB>
                  </a:tcPr>
                </a:tc>
                <a:extLst>
                  <a:ext uri="{0D108BD9-81ED-4DB2-BD59-A6C34878D82A}">
                    <a16:rowId xmlns:a16="http://schemas.microsoft.com/office/drawing/2014/main" val="1258049388"/>
                  </a:ext>
                </a:extLst>
              </a:tr>
              <a:tr h="174209">
                <a:tc>
                  <a:txBody>
                    <a:bodyPr/>
                    <a:lstStyle/>
                    <a:p>
                      <a:pPr lvl="1"/>
                      <a:r>
                        <a:rPr lang="en-US" sz="1000" b="1" i="0" u="none" dirty="0">
                          <a:solidFill>
                            <a:srgbClr val="00BEB4"/>
                          </a:solidFill>
                          <a:latin typeface="Arial" panose="020B0604020202020204" pitchFamily="34" charset="0"/>
                        </a:rPr>
                        <a:t>Dynamic Plan update engine</a:t>
                      </a:r>
                    </a:p>
                  </a:txBody>
                  <a:tcPr marL="0" marR="54000" marT="54864" marB="54864">
                    <a:lnT w="12700" cap="flat" cmpd="sng" algn="ctr">
                      <a:solidFill>
                        <a:schemeClr val="bg1">
                          <a:lumMod val="75000"/>
                        </a:schemeClr>
                      </a:solidFill>
                      <a:prstDash val="dash"/>
                      <a:round/>
                      <a:headEnd type="none" w="med" len="med"/>
                      <a:tailEnd type="none" w="med" len="med"/>
                    </a:lnT>
                    <a:lnB>
                      <a:noFill/>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a:noFill/>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a:noFill/>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a:noFill/>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dash"/>
                      <a:round/>
                      <a:headEnd type="none" w="med" len="med"/>
                      <a:tailEnd type="none" w="med" len="med"/>
                    </a:lnT>
                    <a:lnB>
                      <a:noFill/>
                    </a:lnB>
                  </a:tcPr>
                </a:tc>
                <a:tc>
                  <a:txBody>
                    <a:bodyPr/>
                    <a:lstStyle/>
                    <a:p>
                      <a:endParaRPr lang="en-US" sz="1000" b="0" i="0" u="none" dirty="0">
                        <a:solidFill>
                          <a:schemeClr val="tx1">
                            <a:lumMod val="100000"/>
                          </a:schemeClr>
                        </a:solidFill>
                        <a:latin typeface="Arial" panose="020B0604020202020204" pitchFamily="34" charset="0"/>
                      </a:endParaRPr>
                    </a:p>
                  </a:txBody>
                  <a:tcPr marL="0" marR="54000" marT="54864" marB="54864">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dash"/>
                      <a:round/>
                      <a:headEnd type="none" w="med" len="med"/>
                      <a:tailEnd type="none" w="med" len="med"/>
                    </a:lnT>
                    <a:lnB>
                      <a:noFill/>
                    </a:lnB>
                  </a:tcPr>
                </a:tc>
                <a:extLst>
                  <a:ext uri="{0D108BD9-81ED-4DB2-BD59-A6C34878D82A}">
                    <a16:rowId xmlns:a16="http://schemas.microsoft.com/office/drawing/2014/main" val="1693282413"/>
                  </a:ext>
                </a:extLst>
              </a:tr>
            </a:tbl>
          </a:graphicData>
        </a:graphic>
      </p:graphicFrame>
      <p:grpSp>
        <p:nvGrpSpPr>
          <p:cNvPr id="7" name="Group 6">
            <a:extLst>
              <a:ext uri="{FF2B5EF4-FFF2-40B4-BE49-F238E27FC236}">
                <a16:creationId xmlns:a16="http://schemas.microsoft.com/office/drawing/2014/main" id="{C50C97BA-35CB-474F-A71A-9626C61450E5}"/>
              </a:ext>
            </a:extLst>
          </p:cNvPr>
          <p:cNvGrpSpPr>
            <a:grpSpLocks noChangeAspect="1"/>
          </p:cNvGrpSpPr>
          <p:nvPr/>
        </p:nvGrpSpPr>
        <p:grpSpPr>
          <a:xfrm>
            <a:off x="409425" y="1914065"/>
            <a:ext cx="241472" cy="241240"/>
            <a:chOff x="6464300" y="2606675"/>
            <a:chExt cx="1646238" cy="1644650"/>
          </a:xfrm>
        </p:grpSpPr>
        <p:sp>
          <p:nvSpPr>
            <p:cNvPr id="9" name="AutoShape 15">
              <a:extLst>
                <a:ext uri="{FF2B5EF4-FFF2-40B4-BE49-F238E27FC236}">
                  <a16:creationId xmlns:a16="http://schemas.microsoft.com/office/drawing/2014/main" id="{6756D824-9821-4F7C-91AE-6DC345539386}"/>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860" tIns="11430" rIns="22860" bIns="11430" numCol="1" anchor="t" anchorCtr="0" compatLnSpc="1">
              <a:prstTxWarp prst="textNoShape">
                <a:avLst/>
              </a:prstTxWarp>
            </a:bodyPr>
            <a:lstStyle/>
            <a:p>
              <a:endParaRPr lang="en-US" dirty="0"/>
            </a:p>
          </p:txBody>
        </p:sp>
        <p:grpSp>
          <p:nvGrpSpPr>
            <p:cNvPr id="10" name="Group 9">
              <a:extLst>
                <a:ext uri="{FF2B5EF4-FFF2-40B4-BE49-F238E27FC236}">
                  <a16:creationId xmlns:a16="http://schemas.microsoft.com/office/drawing/2014/main" id="{DCBBD9BC-C40D-4DD4-AD3D-AA2DC04E2271}"/>
                </a:ext>
              </a:extLst>
            </p:cNvPr>
            <p:cNvGrpSpPr/>
            <p:nvPr/>
          </p:nvGrpSpPr>
          <p:grpSpPr>
            <a:xfrm>
              <a:off x="6635750" y="2963862"/>
              <a:ext cx="1367015" cy="1238250"/>
              <a:chOff x="6635750" y="2963862"/>
              <a:chExt cx="1367015" cy="1238250"/>
            </a:xfrm>
          </p:grpSpPr>
          <p:sp>
            <p:nvSpPr>
              <p:cNvPr id="11" name="Freeform 10">
                <a:extLst>
                  <a:ext uri="{FF2B5EF4-FFF2-40B4-BE49-F238E27FC236}">
                    <a16:creationId xmlns:a16="http://schemas.microsoft.com/office/drawing/2014/main" id="{CB1F1D7C-8AAA-46E1-AC3D-00D4267085B9}"/>
                  </a:ext>
                </a:extLst>
              </p:cNvPr>
              <p:cNvSpPr>
                <a:spLocks/>
              </p:cNvSpPr>
              <p:nvPr/>
            </p:nvSpPr>
            <p:spPr bwMode="auto">
              <a:xfrm>
                <a:off x="6635750" y="2963862"/>
                <a:ext cx="1367015" cy="1238250"/>
              </a:xfrm>
              <a:custGeom>
                <a:avLst/>
                <a:gdLst>
                  <a:gd name="connsiteX0" fmla="*/ 1124567 w 1367015"/>
                  <a:gd name="connsiteY0" fmla="*/ 922337 h 1238250"/>
                  <a:gd name="connsiteX1" fmla="*/ 1113855 w 1367015"/>
                  <a:gd name="connsiteY1" fmla="*/ 931647 h 1238250"/>
                  <a:gd name="connsiteX2" fmla="*/ 1058863 w 1367015"/>
                  <a:gd name="connsiteY2" fmla="*/ 985360 h 1238250"/>
                  <a:gd name="connsiteX3" fmla="*/ 1269544 w 1367015"/>
                  <a:gd name="connsiteY3" fmla="*/ 1205939 h 1238250"/>
                  <a:gd name="connsiteX4" fmla="*/ 1282399 w 1367015"/>
                  <a:gd name="connsiteY4" fmla="*/ 1205939 h 1238250"/>
                  <a:gd name="connsiteX5" fmla="*/ 1313109 w 1367015"/>
                  <a:gd name="connsiteY5" fmla="*/ 1185886 h 1238250"/>
                  <a:gd name="connsiteX6" fmla="*/ 1333820 w 1367015"/>
                  <a:gd name="connsiteY6" fmla="*/ 1155807 h 1238250"/>
                  <a:gd name="connsiteX7" fmla="*/ 1335248 w 1367015"/>
                  <a:gd name="connsiteY7" fmla="*/ 1142916 h 1238250"/>
                  <a:gd name="connsiteX8" fmla="*/ 1133851 w 1367015"/>
                  <a:gd name="connsiteY8" fmla="*/ 931647 h 1238250"/>
                  <a:gd name="connsiteX9" fmla="*/ 1124567 w 1367015"/>
                  <a:gd name="connsiteY9" fmla="*/ 922337 h 1238250"/>
                  <a:gd name="connsiteX10" fmla="*/ 925229 w 1367015"/>
                  <a:gd name="connsiteY10" fmla="*/ 906462 h 1238250"/>
                  <a:gd name="connsiteX11" fmla="*/ 949325 w 1367015"/>
                  <a:gd name="connsiteY11" fmla="*/ 931862 h 1238250"/>
                  <a:gd name="connsiteX12" fmla="*/ 869950 w 1367015"/>
                  <a:gd name="connsiteY12" fmla="*/ 931862 h 1238250"/>
                  <a:gd name="connsiteX13" fmla="*/ 925229 w 1367015"/>
                  <a:gd name="connsiteY13" fmla="*/ 906462 h 1238250"/>
                  <a:gd name="connsiteX14" fmla="*/ 1124927 w 1367015"/>
                  <a:gd name="connsiteY14" fmla="*/ 884237 h 1238250"/>
                  <a:gd name="connsiteX15" fmla="*/ 1135645 w 1367015"/>
                  <a:gd name="connsiteY15" fmla="*/ 889243 h 1238250"/>
                  <a:gd name="connsiteX16" fmla="*/ 1146363 w 1367015"/>
                  <a:gd name="connsiteY16" fmla="*/ 900686 h 1238250"/>
                  <a:gd name="connsiteX17" fmla="*/ 1176374 w 1367015"/>
                  <a:gd name="connsiteY17" fmla="*/ 932154 h 1238250"/>
                  <a:gd name="connsiteX18" fmla="*/ 1357152 w 1367015"/>
                  <a:gd name="connsiteY18" fmla="*/ 1121676 h 1238250"/>
                  <a:gd name="connsiteX19" fmla="*/ 1363582 w 1367015"/>
                  <a:gd name="connsiteY19" fmla="*/ 1166017 h 1238250"/>
                  <a:gd name="connsiteX20" fmla="*/ 1335001 w 1367015"/>
                  <a:gd name="connsiteY20" fmla="*/ 1208928 h 1238250"/>
                  <a:gd name="connsiteX21" fmla="*/ 1290700 w 1367015"/>
                  <a:gd name="connsiteY21" fmla="*/ 1236105 h 1238250"/>
                  <a:gd name="connsiteX22" fmla="*/ 1273551 w 1367015"/>
                  <a:gd name="connsiteY22" fmla="*/ 1238250 h 1238250"/>
                  <a:gd name="connsiteX23" fmla="*/ 1246398 w 1367015"/>
                  <a:gd name="connsiteY23" fmla="*/ 1227522 h 1238250"/>
                  <a:gd name="connsiteX24" fmla="*/ 1024892 w 1367015"/>
                  <a:gd name="connsiteY24" fmla="*/ 996520 h 1238250"/>
                  <a:gd name="connsiteX25" fmla="*/ 1025606 w 1367015"/>
                  <a:gd name="connsiteY25" fmla="*/ 974350 h 1238250"/>
                  <a:gd name="connsiteX26" fmla="*/ 1068478 w 1367015"/>
                  <a:gd name="connsiteY26" fmla="*/ 932154 h 1238250"/>
                  <a:gd name="connsiteX27" fmla="*/ 1076338 w 1367015"/>
                  <a:gd name="connsiteY27" fmla="*/ 925002 h 1238250"/>
                  <a:gd name="connsiteX28" fmla="*/ 1100633 w 1367015"/>
                  <a:gd name="connsiteY28" fmla="*/ 900686 h 1238250"/>
                  <a:gd name="connsiteX29" fmla="*/ 1104205 w 1367015"/>
                  <a:gd name="connsiteY29" fmla="*/ 897826 h 1238250"/>
                  <a:gd name="connsiteX30" fmla="*/ 1113494 w 1367015"/>
                  <a:gd name="connsiteY30" fmla="*/ 889243 h 1238250"/>
                  <a:gd name="connsiteX31" fmla="*/ 1124927 w 1367015"/>
                  <a:gd name="connsiteY31" fmla="*/ 884237 h 1238250"/>
                  <a:gd name="connsiteX32" fmla="*/ 346518 w 1367015"/>
                  <a:gd name="connsiteY32" fmla="*/ 565150 h 1238250"/>
                  <a:gd name="connsiteX33" fmla="*/ 306388 w 1367015"/>
                  <a:gd name="connsiteY33" fmla="*/ 606784 h 1238250"/>
                  <a:gd name="connsiteX34" fmla="*/ 306388 w 1367015"/>
                  <a:gd name="connsiteY34" fmla="*/ 608938 h 1238250"/>
                  <a:gd name="connsiteX35" fmla="*/ 319765 w 1367015"/>
                  <a:gd name="connsiteY35" fmla="*/ 636933 h 1238250"/>
                  <a:gd name="connsiteX36" fmla="*/ 346518 w 1367015"/>
                  <a:gd name="connsiteY36" fmla="*/ 647700 h 1238250"/>
                  <a:gd name="connsiteX37" fmla="*/ 387351 w 1367015"/>
                  <a:gd name="connsiteY37" fmla="*/ 606784 h 1238250"/>
                  <a:gd name="connsiteX38" fmla="*/ 383127 w 1367015"/>
                  <a:gd name="connsiteY38" fmla="*/ 588838 h 1238250"/>
                  <a:gd name="connsiteX39" fmla="*/ 360598 w 1367015"/>
                  <a:gd name="connsiteY39" fmla="*/ 568021 h 1238250"/>
                  <a:gd name="connsiteX40" fmla="*/ 346518 w 1367015"/>
                  <a:gd name="connsiteY40" fmla="*/ 565150 h 1238250"/>
                  <a:gd name="connsiteX41" fmla="*/ 760846 w 1367015"/>
                  <a:gd name="connsiteY41" fmla="*/ 492125 h 1238250"/>
                  <a:gd name="connsiteX42" fmla="*/ 735591 w 1367015"/>
                  <a:gd name="connsiteY42" fmla="*/ 499181 h 1238250"/>
                  <a:gd name="connsiteX43" fmla="*/ 710335 w 1367015"/>
                  <a:gd name="connsiteY43" fmla="*/ 535164 h 1238250"/>
                  <a:gd name="connsiteX44" fmla="*/ 709613 w 1367015"/>
                  <a:gd name="connsiteY44" fmla="*/ 542925 h 1238250"/>
                  <a:gd name="connsiteX45" fmla="*/ 760846 w 1367015"/>
                  <a:gd name="connsiteY45" fmla="*/ 593725 h 1238250"/>
                  <a:gd name="connsiteX46" fmla="*/ 767341 w 1367015"/>
                  <a:gd name="connsiteY46" fmla="*/ 593725 h 1238250"/>
                  <a:gd name="connsiteX47" fmla="*/ 804864 w 1367015"/>
                  <a:gd name="connsiteY47" fmla="*/ 570442 h 1238250"/>
                  <a:gd name="connsiteX48" fmla="*/ 812801 w 1367015"/>
                  <a:gd name="connsiteY48" fmla="*/ 542925 h 1238250"/>
                  <a:gd name="connsiteX49" fmla="*/ 812801 w 1367015"/>
                  <a:gd name="connsiteY49" fmla="*/ 539397 h 1238250"/>
                  <a:gd name="connsiteX50" fmla="*/ 768062 w 1367015"/>
                  <a:gd name="connsiteY50" fmla="*/ 492831 h 1238250"/>
                  <a:gd name="connsiteX51" fmla="*/ 760846 w 1367015"/>
                  <a:gd name="connsiteY51" fmla="*/ 492125 h 1238250"/>
                  <a:gd name="connsiteX52" fmla="*/ 891455 w 1367015"/>
                  <a:gd name="connsiteY52" fmla="*/ 415925 h 1238250"/>
                  <a:gd name="connsiteX53" fmla="*/ 915035 w 1367015"/>
                  <a:gd name="connsiteY53" fmla="*/ 434485 h 1238250"/>
                  <a:gd name="connsiteX54" fmla="*/ 920751 w 1367015"/>
                  <a:gd name="connsiteY54" fmla="*/ 439482 h 1238250"/>
                  <a:gd name="connsiteX55" fmla="*/ 877164 w 1367015"/>
                  <a:gd name="connsiteY55" fmla="*/ 474460 h 1238250"/>
                  <a:gd name="connsiteX56" fmla="*/ 850012 w 1367015"/>
                  <a:gd name="connsiteY56" fmla="*/ 496589 h 1238250"/>
                  <a:gd name="connsiteX57" fmla="*/ 838579 w 1367015"/>
                  <a:gd name="connsiteY57" fmla="*/ 505155 h 1238250"/>
                  <a:gd name="connsiteX58" fmla="*/ 844296 w 1367015"/>
                  <a:gd name="connsiteY58" fmla="*/ 519432 h 1238250"/>
                  <a:gd name="connsiteX59" fmla="*/ 847154 w 1367015"/>
                  <a:gd name="connsiteY59" fmla="*/ 542989 h 1238250"/>
                  <a:gd name="connsiteX60" fmla="*/ 845725 w 1367015"/>
                  <a:gd name="connsiteY60" fmla="*/ 561549 h 1238250"/>
                  <a:gd name="connsiteX61" fmla="*/ 824289 w 1367015"/>
                  <a:gd name="connsiteY61" fmla="*/ 601524 h 1238250"/>
                  <a:gd name="connsiteX62" fmla="*/ 761409 w 1367015"/>
                  <a:gd name="connsiteY62" fmla="*/ 628650 h 1238250"/>
                  <a:gd name="connsiteX63" fmla="*/ 676379 w 1367015"/>
                  <a:gd name="connsiteY63" fmla="*/ 542989 h 1238250"/>
                  <a:gd name="connsiteX64" fmla="*/ 678523 w 1367015"/>
                  <a:gd name="connsiteY64" fmla="*/ 523715 h 1238250"/>
                  <a:gd name="connsiteX65" fmla="*/ 582775 w 1367015"/>
                  <a:gd name="connsiteY65" fmla="*/ 477316 h 1238250"/>
                  <a:gd name="connsiteX66" fmla="*/ 569913 w 1367015"/>
                  <a:gd name="connsiteY66" fmla="*/ 470891 h 1238250"/>
                  <a:gd name="connsiteX67" fmla="*/ 594208 w 1367015"/>
                  <a:gd name="connsiteY67" fmla="*/ 441623 h 1238250"/>
                  <a:gd name="connsiteX68" fmla="*/ 694957 w 1367015"/>
                  <a:gd name="connsiteY68" fmla="*/ 490165 h 1238250"/>
                  <a:gd name="connsiteX69" fmla="*/ 715679 w 1367015"/>
                  <a:gd name="connsiteY69" fmla="*/ 470891 h 1238250"/>
                  <a:gd name="connsiteX70" fmla="*/ 761409 w 1367015"/>
                  <a:gd name="connsiteY70" fmla="*/ 457328 h 1238250"/>
                  <a:gd name="connsiteX71" fmla="*/ 789991 w 1367015"/>
                  <a:gd name="connsiteY71" fmla="*/ 462325 h 1238250"/>
                  <a:gd name="connsiteX72" fmla="*/ 815714 w 1367015"/>
                  <a:gd name="connsiteY72" fmla="*/ 476602 h 1238250"/>
                  <a:gd name="connsiteX73" fmla="*/ 831434 w 1367015"/>
                  <a:gd name="connsiteY73" fmla="*/ 464466 h 1238250"/>
                  <a:gd name="connsiteX74" fmla="*/ 891455 w 1367015"/>
                  <a:gd name="connsiteY74" fmla="*/ 415925 h 1238250"/>
                  <a:gd name="connsiteX75" fmla="*/ 772661 w 1367015"/>
                  <a:gd name="connsiteY75" fmla="*/ 346605 h 1238250"/>
                  <a:gd name="connsiteX76" fmla="*/ 628158 w 1367015"/>
                  <a:gd name="connsiteY76" fmla="*/ 379415 h 1238250"/>
                  <a:gd name="connsiteX77" fmla="*/ 571784 w 1367015"/>
                  <a:gd name="connsiteY77" fmla="*/ 420783 h 1238250"/>
                  <a:gd name="connsiteX78" fmla="*/ 546809 w 1367015"/>
                  <a:gd name="connsiteY78" fmla="*/ 449314 h 1238250"/>
                  <a:gd name="connsiteX79" fmla="*/ 524687 w 1367015"/>
                  <a:gd name="connsiteY79" fmla="*/ 482123 h 1238250"/>
                  <a:gd name="connsiteX80" fmla="*/ 564648 w 1367015"/>
                  <a:gd name="connsiteY80" fmla="*/ 800235 h 1238250"/>
                  <a:gd name="connsiteX81" fmla="*/ 678110 w 1367015"/>
                  <a:gd name="connsiteY81" fmla="*/ 869420 h 1238250"/>
                  <a:gd name="connsiteX82" fmla="*/ 837955 w 1367015"/>
                  <a:gd name="connsiteY82" fmla="*/ 869420 h 1238250"/>
                  <a:gd name="connsiteX83" fmla="*/ 921445 w 1367015"/>
                  <a:gd name="connsiteY83" fmla="*/ 826625 h 1238250"/>
                  <a:gd name="connsiteX84" fmla="*/ 944280 w 1367015"/>
                  <a:gd name="connsiteY84" fmla="*/ 807367 h 1238250"/>
                  <a:gd name="connsiteX85" fmla="*/ 967115 w 1367015"/>
                  <a:gd name="connsiteY85" fmla="*/ 783117 h 1238250"/>
                  <a:gd name="connsiteX86" fmla="*/ 959979 w 1367015"/>
                  <a:gd name="connsiteY86" fmla="*/ 437902 h 1238250"/>
                  <a:gd name="connsiteX87" fmla="*/ 951416 w 1367015"/>
                  <a:gd name="connsiteY87" fmla="*/ 427916 h 1238250"/>
                  <a:gd name="connsiteX88" fmla="*/ 937858 w 1367015"/>
                  <a:gd name="connsiteY88" fmla="*/ 415791 h 1238250"/>
                  <a:gd name="connsiteX89" fmla="*/ 912882 w 1367015"/>
                  <a:gd name="connsiteY89" fmla="*/ 395106 h 1238250"/>
                  <a:gd name="connsiteX90" fmla="*/ 772661 w 1367015"/>
                  <a:gd name="connsiteY90" fmla="*/ 346605 h 1238250"/>
                  <a:gd name="connsiteX91" fmla="*/ 785477 w 1367015"/>
                  <a:gd name="connsiteY91" fmla="*/ 308032 h 1238250"/>
                  <a:gd name="connsiteX92" fmla="*/ 945296 w 1367015"/>
                  <a:gd name="connsiteY92" fmla="*/ 370115 h 1238250"/>
                  <a:gd name="connsiteX93" fmla="*/ 969609 w 1367015"/>
                  <a:gd name="connsiteY93" fmla="*/ 390809 h 1238250"/>
                  <a:gd name="connsiteX94" fmla="*/ 980335 w 1367015"/>
                  <a:gd name="connsiteY94" fmla="*/ 400799 h 1238250"/>
                  <a:gd name="connsiteX95" fmla="*/ 991061 w 1367015"/>
                  <a:gd name="connsiteY95" fmla="*/ 413644 h 1238250"/>
                  <a:gd name="connsiteX96" fmla="*/ 1008223 w 1367015"/>
                  <a:gd name="connsiteY96" fmla="*/ 791852 h 1238250"/>
                  <a:gd name="connsiteX97" fmla="*/ 1080445 w 1367015"/>
                  <a:gd name="connsiteY97" fmla="*/ 866780 h 1238250"/>
                  <a:gd name="connsiteX98" fmla="*/ 1081875 w 1367015"/>
                  <a:gd name="connsiteY98" fmla="*/ 868921 h 1238250"/>
                  <a:gd name="connsiteX99" fmla="*/ 1081875 w 1367015"/>
                  <a:gd name="connsiteY99" fmla="*/ 876770 h 1238250"/>
                  <a:gd name="connsiteX100" fmla="*/ 1056848 w 1367015"/>
                  <a:gd name="connsiteY100" fmla="*/ 900319 h 1238250"/>
                  <a:gd name="connsiteX101" fmla="*/ 1055418 w 1367015"/>
                  <a:gd name="connsiteY101" fmla="*/ 901746 h 1238250"/>
                  <a:gd name="connsiteX102" fmla="*/ 1023954 w 1367015"/>
                  <a:gd name="connsiteY102" fmla="*/ 931717 h 1238250"/>
                  <a:gd name="connsiteX103" fmla="*/ 1014658 w 1367015"/>
                  <a:gd name="connsiteY103" fmla="*/ 940994 h 1238250"/>
                  <a:gd name="connsiteX104" fmla="*/ 1003217 w 1367015"/>
                  <a:gd name="connsiteY104" fmla="*/ 940994 h 1238250"/>
                  <a:gd name="connsiteX105" fmla="*/ 993921 w 1367015"/>
                  <a:gd name="connsiteY105" fmla="*/ 931717 h 1238250"/>
                  <a:gd name="connsiteX106" fmla="*/ 963888 w 1367015"/>
                  <a:gd name="connsiteY106" fmla="*/ 900319 h 1238250"/>
                  <a:gd name="connsiteX107" fmla="*/ 933140 w 1367015"/>
                  <a:gd name="connsiteY107" fmla="*/ 868921 h 1238250"/>
                  <a:gd name="connsiteX108" fmla="*/ 930995 w 1367015"/>
                  <a:gd name="connsiteY108" fmla="*/ 866780 h 1238250"/>
                  <a:gd name="connsiteX109" fmla="*/ 926704 w 1367015"/>
                  <a:gd name="connsiteY109" fmla="*/ 868921 h 1238250"/>
                  <a:gd name="connsiteX110" fmla="*/ 864493 w 1367015"/>
                  <a:gd name="connsiteY110" fmla="*/ 900319 h 1238250"/>
                  <a:gd name="connsiteX111" fmla="*/ 651400 w 1367015"/>
                  <a:gd name="connsiteY111" fmla="*/ 900319 h 1238250"/>
                  <a:gd name="connsiteX112" fmla="*/ 589189 w 1367015"/>
                  <a:gd name="connsiteY112" fmla="*/ 868921 h 1238250"/>
                  <a:gd name="connsiteX113" fmla="*/ 536988 w 1367015"/>
                  <a:gd name="connsiteY113" fmla="*/ 826105 h 1238250"/>
                  <a:gd name="connsiteX114" fmla="*/ 457615 w 1367015"/>
                  <a:gd name="connsiteY114" fmla="*/ 554937 h 1238250"/>
                  <a:gd name="connsiteX115" fmla="*/ 481213 w 1367015"/>
                  <a:gd name="connsiteY115" fmla="*/ 482863 h 1238250"/>
                  <a:gd name="connsiteX116" fmla="*/ 530553 w 1367015"/>
                  <a:gd name="connsiteY116" fmla="*/ 408649 h 1238250"/>
                  <a:gd name="connsiteX117" fmla="*/ 545569 w 1367015"/>
                  <a:gd name="connsiteY117" fmla="*/ 392236 h 1238250"/>
                  <a:gd name="connsiteX118" fmla="*/ 592049 w 1367015"/>
                  <a:gd name="connsiteY118" fmla="*/ 355843 h 1238250"/>
                  <a:gd name="connsiteX119" fmla="*/ 619222 w 1367015"/>
                  <a:gd name="connsiteY119" fmla="*/ 340143 h 1238250"/>
                  <a:gd name="connsiteX120" fmla="*/ 785477 w 1367015"/>
                  <a:gd name="connsiteY120" fmla="*/ 308032 h 1238250"/>
                  <a:gd name="connsiteX121" fmla="*/ 555676 w 1367015"/>
                  <a:gd name="connsiteY121" fmla="*/ 304800 h 1238250"/>
                  <a:gd name="connsiteX122" fmla="*/ 595313 w 1367015"/>
                  <a:gd name="connsiteY122" fmla="*/ 316982 h 1238250"/>
                  <a:gd name="connsiteX123" fmla="*/ 563462 w 1367015"/>
                  <a:gd name="connsiteY123" fmla="*/ 337046 h 1238250"/>
                  <a:gd name="connsiteX124" fmla="*/ 555676 w 1367015"/>
                  <a:gd name="connsiteY124" fmla="*/ 336330 h 1238250"/>
                  <a:gd name="connsiteX125" fmla="*/ 515331 w 1367015"/>
                  <a:gd name="connsiteY125" fmla="*/ 377175 h 1238250"/>
                  <a:gd name="connsiteX126" fmla="*/ 515331 w 1367015"/>
                  <a:gd name="connsiteY126" fmla="*/ 379325 h 1238250"/>
                  <a:gd name="connsiteX127" fmla="*/ 490558 w 1367015"/>
                  <a:gd name="connsiteY127" fmla="*/ 407988 h 1238250"/>
                  <a:gd name="connsiteX128" fmla="*/ 484188 w 1367015"/>
                  <a:gd name="connsiteY128" fmla="*/ 377175 h 1238250"/>
                  <a:gd name="connsiteX129" fmla="*/ 555676 w 1367015"/>
                  <a:gd name="connsiteY129" fmla="*/ 304800 h 1238250"/>
                  <a:gd name="connsiteX130" fmla="*/ 1089384 w 1367015"/>
                  <a:gd name="connsiteY130" fmla="*/ 233362 h 1238250"/>
                  <a:gd name="connsiteX131" fmla="*/ 1047750 w 1367015"/>
                  <a:gd name="connsiteY131" fmla="*/ 274996 h 1238250"/>
                  <a:gd name="connsiteX132" fmla="*/ 1049186 w 1367015"/>
                  <a:gd name="connsiteY132" fmla="*/ 286481 h 1238250"/>
                  <a:gd name="connsiteX133" fmla="*/ 1069285 w 1367015"/>
                  <a:gd name="connsiteY133" fmla="*/ 310887 h 1238250"/>
                  <a:gd name="connsiteX134" fmla="*/ 1089384 w 1367015"/>
                  <a:gd name="connsiteY134" fmla="*/ 315912 h 1238250"/>
                  <a:gd name="connsiteX135" fmla="*/ 1130300 w 1367015"/>
                  <a:gd name="connsiteY135" fmla="*/ 274996 h 1238250"/>
                  <a:gd name="connsiteX136" fmla="*/ 1128865 w 1367015"/>
                  <a:gd name="connsiteY136" fmla="*/ 264229 h 1238250"/>
                  <a:gd name="connsiteX137" fmla="*/ 1109483 w 1367015"/>
                  <a:gd name="connsiteY137" fmla="*/ 239105 h 1238250"/>
                  <a:gd name="connsiteX138" fmla="*/ 1089384 w 1367015"/>
                  <a:gd name="connsiteY138" fmla="*/ 233362 h 1238250"/>
                  <a:gd name="connsiteX139" fmla="*/ 15705 w 1367015"/>
                  <a:gd name="connsiteY139" fmla="*/ 0 h 1238250"/>
                  <a:gd name="connsiteX140" fmla="*/ 1289220 w 1367015"/>
                  <a:gd name="connsiteY140" fmla="*/ 0 h 1238250"/>
                  <a:gd name="connsiteX141" fmla="*/ 1304925 w 1367015"/>
                  <a:gd name="connsiteY141" fmla="*/ 15698 h 1238250"/>
                  <a:gd name="connsiteX142" fmla="*/ 1304925 w 1367015"/>
                  <a:gd name="connsiteY142" fmla="*/ 916166 h 1238250"/>
                  <a:gd name="connsiteX143" fmla="*/ 1289220 w 1367015"/>
                  <a:gd name="connsiteY143" fmla="*/ 931863 h 1238250"/>
                  <a:gd name="connsiteX144" fmla="*/ 1219977 w 1367015"/>
                  <a:gd name="connsiteY144" fmla="*/ 931863 h 1238250"/>
                  <a:gd name="connsiteX145" fmla="*/ 1189995 w 1367015"/>
                  <a:gd name="connsiteY145" fmla="*/ 900468 h 1238250"/>
                  <a:gd name="connsiteX146" fmla="*/ 1273516 w 1367015"/>
                  <a:gd name="connsiteY146" fmla="*/ 900468 h 1238250"/>
                  <a:gd name="connsiteX147" fmla="*/ 1273516 w 1367015"/>
                  <a:gd name="connsiteY147" fmla="*/ 151267 h 1238250"/>
                  <a:gd name="connsiteX148" fmla="*/ 1242106 w 1367015"/>
                  <a:gd name="connsiteY148" fmla="*/ 175527 h 1238250"/>
                  <a:gd name="connsiteX149" fmla="*/ 1154302 w 1367015"/>
                  <a:gd name="connsiteY149" fmla="*/ 243312 h 1238250"/>
                  <a:gd name="connsiteX150" fmla="*/ 1161441 w 1367015"/>
                  <a:gd name="connsiteY150" fmla="*/ 274707 h 1238250"/>
                  <a:gd name="connsiteX151" fmla="*/ 1089341 w 1367015"/>
                  <a:gd name="connsiteY151" fmla="*/ 346773 h 1238250"/>
                  <a:gd name="connsiteX152" fmla="*/ 1043655 w 1367015"/>
                  <a:gd name="connsiteY152" fmla="*/ 331076 h 1238250"/>
                  <a:gd name="connsiteX153" fmla="*/ 993685 w 1367015"/>
                  <a:gd name="connsiteY153" fmla="*/ 371033 h 1238250"/>
                  <a:gd name="connsiteX154" fmla="*/ 969414 w 1367015"/>
                  <a:gd name="connsiteY154" fmla="*/ 349627 h 1238250"/>
                  <a:gd name="connsiteX155" fmla="*/ 1024381 w 1367015"/>
                  <a:gd name="connsiteY155" fmla="*/ 306102 h 1238250"/>
                  <a:gd name="connsiteX156" fmla="*/ 1016528 w 1367015"/>
                  <a:gd name="connsiteY156" fmla="*/ 274707 h 1238250"/>
                  <a:gd name="connsiteX157" fmla="*/ 1089341 w 1367015"/>
                  <a:gd name="connsiteY157" fmla="*/ 201928 h 1238250"/>
                  <a:gd name="connsiteX158" fmla="*/ 1135028 w 1367015"/>
                  <a:gd name="connsiteY158" fmla="*/ 219052 h 1238250"/>
                  <a:gd name="connsiteX159" fmla="*/ 1242106 w 1367015"/>
                  <a:gd name="connsiteY159" fmla="*/ 136283 h 1238250"/>
                  <a:gd name="connsiteX160" fmla="*/ 1269946 w 1367015"/>
                  <a:gd name="connsiteY160" fmla="*/ 114878 h 1238250"/>
                  <a:gd name="connsiteX161" fmla="*/ 1273516 w 1367015"/>
                  <a:gd name="connsiteY161" fmla="*/ 112737 h 1238250"/>
                  <a:gd name="connsiteX162" fmla="*/ 1273516 w 1367015"/>
                  <a:gd name="connsiteY162" fmla="*/ 31395 h 1238250"/>
                  <a:gd name="connsiteX163" fmla="*/ 31410 w 1367015"/>
                  <a:gd name="connsiteY163" fmla="*/ 31395 h 1238250"/>
                  <a:gd name="connsiteX164" fmla="*/ 31410 w 1367015"/>
                  <a:gd name="connsiteY164" fmla="*/ 741352 h 1238250"/>
                  <a:gd name="connsiteX165" fmla="*/ 62819 w 1367015"/>
                  <a:gd name="connsiteY165" fmla="*/ 726368 h 1238250"/>
                  <a:gd name="connsiteX166" fmla="*/ 276976 w 1367015"/>
                  <a:gd name="connsiteY166" fmla="*/ 623621 h 1238250"/>
                  <a:gd name="connsiteX167" fmla="*/ 274834 w 1367015"/>
                  <a:gd name="connsiteY167" fmla="*/ 607210 h 1238250"/>
                  <a:gd name="connsiteX168" fmla="*/ 346933 w 1367015"/>
                  <a:gd name="connsiteY168" fmla="*/ 534430 h 1238250"/>
                  <a:gd name="connsiteX169" fmla="*/ 383340 w 1367015"/>
                  <a:gd name="connsiteY169" fmla="*/ 543706 h 1238250"/>
                  <a:gd name="connsiteX170" fmla="*/ 454725 w 1367015"/>
                  <a:gd name="connsiteY170" fmla="*/ 465218 h 1238250"/>
                  <a:gd name="connsiteX171" fmla="*/ 429026 w 1367015"/>
                  <a:gd name="connsiteY171" fmla="*/ 540138 h 1238250"/>
                  <a:gd name="connsiteX172" fmla="*/ 406183 w 1367015"/>
                  <a:gd name="connsiteY172" fmla="*/ 565112 h 1238250"/>
                  <a:gd name="connsiteX173" fmla="*/ 419746 w 1367015"/>
                  <a:gd name="connsiteY173" fmla="*/ 607210 h 1238250"/>
                  <a:gd name="connsiteX174" fmla="*/ 346933 w 1367015"/>
                  <a:gd name="connsiteY174" fmla="*/ 679275 h 1238250"/>
                  <a:gd name="connsiteX175" fmla="*/ 290539 w 1367015"/>
                  <a:gd name="connsiteY175" fmla="*/ 651448 h 1238250"/>
                  <a:gd name="connsiteX176" fmla="*/ 62819 w 1367015"/>
                  <a:gd name="connsiteY176" fmla="*/ 761331 h 1238250"/>
                  <a:gd name="connsiteX177" fmla="*/ 31410 w 1367015"/>
                  <a:gd name="connsiteY177" fmla="*/ 776315 h 1238250"/>
                  <a:gd name="connsiteX178" fmla="*/ 31410 w 1367015"/>
                  <a:gd name="connsiteY178" fmla="*/ 900468 h 1238250"/>
                  <a:gd name="connsiteX179" fmla="*/ 579650 w 1367015"/>
                  <a:gd name="connsiteY179" fmla="*/ 900468 h 1238250"/>
                  <a:gd name="connsiteX180" fmla="*/ 645324 w 1367015"/>
                  <a:gd name="connsiteY180" fmla="*/ 931863 h 1238250"/>
                  <a:gd name="connsiteX181" fmla="*/ 15705 w 1367015"/>
                  <a:gd name="connsiteY181" fmla="*/ 931863 h 1238250"/>
                  <a:gd name="connsiteX182" fmla="*/ 0 w 1367015"/>
                  <a:gd name="connsiteY182" fmla="*/ 916166 h 1238250"/>
                  <a:gd name="connsiteX183" fmla="*/ 0 w 1367015"/>
                  <a:gd name="connsiteY183" fmla="*/ 15698 h 1238250"/>
                  <a:gd name="connsiteX184" fmla="*/ 15705 w 1367015"/>
                  <a:gd name="connsiteY184" fmla="*/ 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367015" h="1238250">
                    <a:moveTo>
                      <a:pt x="1124567" y="922337"/>
                    </a:moveTo>
                    <a:cubicBezTo>
                      <a:pt x="1124567" y="922337"/>
                      <a:pt x="1124567" y="922337"/>
                      <a:pt x="1113855" y="931647"/>
                    </a:cubicBezTo>
                    <a:cubicBezTo>
                      <a:pt x="1113855" y="931647"/>
                      <a:pt x="1113855" y="931647"/>
                      <a:pt x="1058863" y="985360"/>
                    </a:cubicBezTo>
                    <a:cubicBezTo>
                      <a:pt x="1269544" y="1205939"/>
                      <a:pt x="1269544" y="1205939"/>
                      <a:pt x="1269544" y="1205939"/>
                    </a:cubicBezTo>
                    <a:cubicBezTo>
                      <a:pt x="1270258" y="1206655"/>
                      <a:pt x="1274543" y="1208087"/>
                      <a:pt x="1282399" y="1205939"/>
                    </a:cubicBezTo>
                    <a:cubicBezTo>
                      <a:pt x="1292398" y="1203074"/>
                      <a:pt x="1303110" y="1195912"/>
                      <a:pt x="1313109" y="1185886"/>
                    </a:cubicBezTo>
                    <a:cubicBezTo>
                      <a:pt x="1323107" y="1176576"/>
                      <a:pt x="1330963" y="1165833"/>
                      <a:pt x="1333820" y="1155807"/>
                    </a:cubicBezTo>
                    <a:cubicBezTo>
                      <a:pt x="1336676" y="1147929"/>
                      <a:pt x="1335962" y="1143632"/>
                      <a:pt x="1335248" y="1142916"/>
                    </a:cubicBezTo>
                    <a:cubicBezTo>
                      <a:pt x="1198841" y="1000399"/>
                      <a:pt x="1150277" y="949551"/>
                      <a:pt x="1133851" y="931647"/>
                    </a:cubicBezTo>
                    <a:cubicBezTo>
                      <a:pt x="1124567" y="922337"/>
                      <a:pt x="1124567" y="922337"/>
                      <a:pt x="1124567" y="922337"/>
                    </a:cubicBezTo>
                    <a:close/>
                    <a:moveTo>
                      <a:pt x="925229" y="906462"/>
                    </a:moveTo>
                    <a:cubicBezTo>
                      <a:pt x="925229" y="906462"/>
                      <a:pt x="925229" y="906462"/>
                      <a:pt x="949325" y="931862"/>
                    </a:cubicBezTo>
                    <a:cubicBezTo>
                      <a:pt x="949325" y="931862"/>
                      <a:pt x="949325" y="931862"/>
                      <a:pt x="869950" y="931862"/>
                    </a:cubicBezTo>
                    <a:cubicBezTo>
                      <a:pt x="889085" y="925331"/>
                      <a:pt x="907512" y="916622"/>
                      <a:pt x="925229" y="906462"/>
                    </a:cubicBezTo>
                    <a:close/>
                    <a:moveTo>
                      <a:pt x="1124927" y="884237"/>
                    </a:moveTo>
                    <a:cubicBezTo>
                      <a:pt x="1129214" y="884952"/>
                      <a:pt x="1132787" y="886383"/>
                      <a:pt x="1135645" y="889243"/>
                    </a:cubicBezTo>
                    <a:cubicBezTo>
                      <a:pt x="1139218" y="893534"/>
                      <a:pt x="1142790" y="897110"/>
                      <a:pt x="1146363" y="900686"/>
                    </a:cubicBezTo>
                    <a:cubicBezTo>
                      <a:pt x="1157081" y="912129"/>
                      <a:pt x="1167085" y="922857"/>
                      <a:pt x="1176374" y="932154"/>
                    </a:cubicBezTo>
                    <a:cubicBezTo>
                      <a:pt x="1357152" y="1121676"/>
                      <a:pt x="1357152" y="1121676"/>
                      <a:pt x="1357152" y="1121676"/>
                    </a:cubicBezTo>
                    <a:cubicBezTo>
                      <a:pt x="1367155" y="1131689"/>
                      <a:pt x="1370013" y="1148138"/>
                      <a:pt x="1363582" y="1166017"/>
                    </a:cubicBezTo>
                    <a:cubicBezTo>
                      <a:pt x="1358581" y="1181036"/>
                      <a:pt x="1348577" y="1196055"/>
                      <a:pt x="1335001" y="1208928"/>
                    </a:cubicBezTo>
                    <a:cubicBezTo>
                      <a:pt x="1321425" y="1221801"/>
                      <a:pt x="1305705" y="1231814"/>
                      <a:pt x="1290700" y="1236105"/>
                    </a:cubicBezTo>
                    <a:cubicBezTo>
                      <a:pt x="1284983" y="1237535"/>
                      <a:pt x="1279267" y="1238250"/>
                      <a:pt x="1273551" y="1238250"/>
                    </a:cubicBezTo>
                    <a:cubicBezTo>
                      <a:pt x="1262833" y="1238250"/>
                      <a:pt x="1252829" y="1234674"/>
                      <a:pt x="1246398" y="1227522"/>
                    </a:cubicBezTo>
                    <a:cubicBezTo>
                      <a:pt x="1024892" y="996520"/>
                      <a:pt x="1024892" y="996520"/>
                      <a:pt x="1024892" y="996520"/>
                    </a:cubicBezTo>
                    <a:cubicBezTo>
                      <a:pt x="1019175" y="990083"/>
                      <a:pt x="1019175" y="980071"/>
                      <a:pt x="1025606" y="974350"/>
                    </a:cubicBezTo>
                    <a:cubicBezTo>
                      <a:pt x="1042755" y="957185"/>
                      <a:pt x="1057046" y="943597"/>
                      <a:pt x="1068478" y="932154"/>
                    </a:cubicBezTo>
                    <a:cubicBezTo>
                      <a:pt x="1071336" y="930009"/>
                      <a:pt x="1073480" y="927148"/>
                      <a:pt x="1076338" y="925002"/>
                    </a:cubicBezTo>
                    <a:cubicBezTo>
                      <a:pt x="1087771" y="914275"/>
                      <a:pt x="1095631" y="906408"/>
                      <a:pt x="1100633" y="900686"/>
                    </a:cubicBezTo>
                    <a:cubicBezTo>
                      <a:pt x="1102062" y="899971"/>
                      <a:pt x="1103491" y="898541"/>
                      <a:pt x="1104205" y="897826"/>
                    </a:cubicBezTo>
                    <a:cubicBezTo>
                      <a:pt x="1113494" y="889243"/>
                      <a:pt x="1113494" y="889243"/>
                      <a:pt x="1113494" y="889243"/>
                    </a:cubicBezTo>
                    <a:cubicBezTo>
                      <a:pt x="1116352" y="886383"/>
                      <a:pt x="1120640" y="884237"/>
                      <a:pt x="1124927" y="884237"/>
                    </a:cubicBezTo>
                    <a:close/>
                    <a:moveTo>
                      <a:pt x="346518" y="565150"/>
                    </a:moveTo>
                    <a:cubicBezTo>
                      <a:pt x="324693" y="565150"/>
                      <a:pt x="306388" y="583814"/>
                      <a:pt x="306388" y="606784"/>
                    </a:cubicBezTo>
                    <a:cubicBezTo>
                      <a:pt x="306388" y="607502"/>
                      <a:pt x="306388" y="608220"/>
                      <a:pt x="306388" y="608938"/>
                    </a:cubicBezTo>
                    <a:cubicBezTo>
                      <a:pt x="307092" y="619705"/>
                      <a:pt x="312020" y="630472"/>
                      <a:pt x="319765" y="636933"/>
                    </a:cubicBezTo>
                    <a:cubicBezTo>
                      <a:pt x="326805" y="643393"/>
                      <a:pt x="336661" y="647700"/>
                      <a:pt x="346518" y="647700"/>
                    </a:cubicBezTo>
                    <a:cubicBezTo>
                      <a:pt x="369047" y="647700"/>
                      <a:pt x="387351" y="629037"/>
                      <a:pt x="387351" y="606784"/>
                    </a:cubicBezTo>
                    <a:cubicBezTo>
                      <a:pt x="387351" y="600324"/>
                      <a:pt x="385943" y="594581"/>
                      <a:pt x="383127" y="588838"/>
                    </a:cubicBezTo>
                    <a:cubicBezTo>
                      <a:pt x="378903" y="578789"/>
                      <a:pt x="370455" y="571611"/>
                      <a:pt x="360598" y="568021"/>
                    </a:cubicBezTo>
                    <a:cubicBezTo>
                      <a:pt x="356374" y="565868"/>
                      <a:pt x="351446" y="565150"/>
                      <a:pt x="346518" y="565150"/>
                    </a:cubicBezTo>
                    <a:close/>
                    <a:moveTo>
                      <a:pt x="760846" y="492125"/>
                    </a:moveTo>
                    <a:cubicBezTo>
                      <a:pt x="752187" y="492125"/>
                      <a:pt x="743528" y="494947"/>
                      <a:pt x="735591" y="499181"/>
                    </a:cubicBezTo>
                    <a:cubicBezTo>
                      <a:pt x="722602" y="506236"/>
                      <a:pt x="713221" y="519642"/>
                      <a:pt x="710335" y="535164"/>
                    </a:cubicBezTo>
                    <a:cubicBezTo>
                      <a:pt x="710335" y="537986"/>
                      <a:pt x="709613" y="540103"/>
                      <a:pt x="709613" y="542925"/>
                    </a:cubicBezTo>
                    <a:cubicBezTo>
                      <a:pt x="709613" y="571147"/>
                      <a:pt x="732704" y="593725"/>
                      <a:pt x="760846" y="593725"/>
                    </a:cubicBezTo>
                    <a:cubicBezTo>
                      <a:pt x="763011" y="593725"/>
                      <a:pt x="765176" y="593725"/>
                      <a:pt x="767341" y="593725"/>
                    </a:cubicBezTo>
                    <a:cubicBezTo>
                      <a:pt x="783216" y="591608"/>
                      <a:pt x="796926" y="583142"/>
                      <a:pt x="804864" y="570442"/>
                    </a:cubicBezTo>
                    <a:cubicBezTo>
                      <a:pt x="809915" y="562681"/>
                      <a:pt x="812801" y="553508"/>
                      <a:pt x="812801" y="542925"/>
                    </a:cubicBezTo>
                    <a:cubicBezTo>
                      <a:pt x="812801" y="542220"/>
                      <a:pt x="812801" y="540808"/>
                      <a:pt x="812801" y="539397"/>
                    </a:cubicBezTo>
                    <a:cubicBezTo>
                      <a:pt x="811358" y="515408"/>
                      <a:pt x="792597" y="495653"/>
                      <a:pt x="768062" y="492831"/>
                    </a:cubicBezTo>
                    <a:cubicBezTo>
                      <a:pt x="765898" y="492831"/>
                      <a:pt x="763733" y="492125"/>
                      <a:pt x="760846" y="492125"/>
                    </a:cubicBezTo>
                    <a:close/>
                    <a:moveTo>
                      <a:pt x="891455" y="415925"/>
                    </a:moveTo>
                    <a:cubicBezTo>
                      <a:pt x="899315" y="421636"/>
                      <a:pt x="907175" y="428060"/>
                      <a:pt x="915035" y="434485"/>
                    </a:cubicBezTo>
                    <a:cubicBezTo>
                      <a:pt x="917179" y="435913"/>
                      <a:pt x="918608" y="438054"/>
                      <a:pt x="920751" y="439482"/>
                    </a:cubicBezTo>
                    <a:cubicBezTo>
                      <a:pt x="920751" y="439482"/>
                      <a:pt x="920751" y="439482"/>
                      <a:pt x="877164" y="474460"/>
                    </a:cubicBezTo>
                    <a:cubicBezTo>
                      <a:pt x="869305" y="480885"/>
                      <a:pt x="860730" y="488023"/>
                      <a:pt x="850012" y="496589"/>
                    </a:cubicBezTo>
                    <a:cubicBezTo>
                      <a:pt x="846439" y="499445"/>
                      <a:pt x="842867" y="502300"/>
                      <a:pt x="838579" y="505155"/>
                    </a:cubicBezTo>
                    <a:cubicBezTo>
                      <a:pt x="840723" y="510152"/>
                      <a:pt x="842867" y="514435"/>
                      <a:pt x="844296" y="519432"/>
                    </a:cubicBezTo>
                    <a:cubicBezTo>
                      <a:pt x="846439" y="527285"/>
                      <a:pt x="847154" y="535137"/>
                      <a:pt x="847154" y="542989"/>
                    </a:cubicBezTo>
                    <a:cubicBezTo>
                      <a:pt x="847154" y="549414"/>
                      <a:pt x="846439" y="555124"/>
                      <a:pt x="845725" y="561549"/>
                    </a:cubicBezTo>
                    <a:cubicBezTo>
                      <a:pt x="842152" y="576540"/>
                      <a:pt x="835007" y="590103"/>
                      <a:pt x="824289" y="601524"/>
                    </a:cubicBezTo>
                    <a:cubicBezTo>
                      <a:pt x="809283" y="617942"/>
                      <a:pt x="786418" y="628650"/>
                      <a:pt x="761409" y="628650"/>
                    </a:cubicBezTo>
                    <a:cubicBezTo>
                      <a:pt x="714250" y="628650"/>
                      <a:pt x="676379" y="590103"/>
                      <a:pt x="676379" y="542989"/>
                    </a:cubicBezTo>
                    <a:cubicBezTo>
                      <a:pt x="676379" y="536564"/>
                      <a:pt x="677094" y="529426"/>
                      <a:pt x="678523" y="523715"/>
                    </a:cubicBezTo>
                    <a:cubicBezTo>
                      <a:pt x="678523" y="523715"/>
                      <a:pt x="678523" y="523715"/>
                      <a:pt x="582775" y="477316"/>
                    </a:cubicBezTo>
                    <a:cubicBezTo>
                      <a:pt x="578488" y="475174"/>
                      <a:pt x="574200" y="473033"/>
                      <a:pt x="569913" y="470891"/>
                    </a:cubicBezTo>
                    <a:cubicBezTo>
                      <a:pt x="577059" y="460183"/>
                      <a:pt x="585633" y="450903"/>
                      <a:pt x="594208" y="441623"/>
                    </a:cubicBezTo>
                    <a:cubicBezTo>
                      <a:pt x="594208" y="441623"/>
                      <a:pt x="594208" y="441623"/>
                      <a:pt x="694957" y="490165"/>
                    </a:cubicBezTo>
                    <a:cubicBezTo>
                      <a:pt x="700674" y="483026"/>
                      <a:pt x="707819" y="476602"/>
                      <a:pt x="715679" y="470891"/>
                    </a:cubicBezTo>
                    <a:cubicBezTo>
                      <a:pt x="728541" y="462325"/>
                      <a:pt x="744975" y="457328"/>
                      <a:pt x="761409" y="457328"/>
                    </a:cubicBezTo>
                    <a:cubicBezTo>
                      <a:pt x="771413" y="457328"/>
                      <a:pt x="781416" y="459470"/>
                      <a:pt x="789991" y="462325"/>
                    </a:cubicBezTo>
                    <a:cubicBezTo>
                      <a:pt x="799280" y="465894"/>
                      <a:pt x="808569" y="470891"/>
                      <a:pt x="815714" y="476602"/>
                    </a:cubicBezTo>
                    <a:cubicBezTo>
                      <a:pt x="815714" y="476602"/>
                      <a:pt x="815714" y="476602"/>
                      <a:pt x="831434" y="464466"/>
                    </a:cubicBezTo>
                    <a:cubicBezTo>
                      <a:pt x="842152" y="455900"/>
                      <a:pt x="860730" y="440910"/>
                      <a:pt x="891455" y="415925"/>
                    </a:cubicBezTo>
                    <a:close/>
                    <a:moveTo>
                      <a:pt x="772661" y="346605"/>
                    </a:moveTo>
                    <a:cubicBezTo>
                      <a:pt x="723066" y="343930"/>
                      <a:pt x="672758" y="354807"/>
                      <a:pt x="628158" y="379415"/>
                    </a:cubicBezTo>
                    <a:cubicBezTo>
                      <a:pt x="608178" y="390827"/>
                      <a:pt x="589624" y="404379"/>
                      <a:pt x="571784" y="420783"/>
                    </a:cubicBezTo>
                    <a:cubicBezTo>
                      <a:pt x="562508" y="430056"/>
                      <a:pt x="554658" y="439328"/>
                      <a:pt x="546809" y="449314"/>
                    </a:cubicBezTo>
                    <a:cubicBezTo>
                      <a:pt x="538245" y="460012"/>
                      <a:pt x="531109" y="470711"/>
                      <a:pt x="524687" y="482123"/>
                    </a:cubicBezTo>
                    <a:cubicBezTo>
                      <a:pt x="468313" y="582692"/>
                      <a:pt x="481158" y="712504"/>
                      <a:pt x="564648" y="800235"/>
                    </a:cubicBezTo>
                    <a:cubicBezTo>
                      <a:pt x="597474" y="833758"/>
                      <a:pt x="636008" y="856582"/>
                      <a:pt x="678110" y="869420"/>
                    </a:cubicBezTo>
                    <a:cubicBezTo>
                      <a:pt x="729488" y="885825"/>
                      <a:pt x="785862" y="885825"/>
                      <a:pt x="837955" y="869420"/>
                    </a:cubicBezTo>
                    <a:cubicBezTo>
                      <a:pt x="867212" y="860861"/>
                      <a:pt x="895756" y="845883"/>
                      <a:pt x="921445" y="826625"/>
                    </a:cubicBezTo>
                    <a:cubicBezTo>
                      <a:pt x="930008" y="820919"/>
                      <a:pt x="937144" y="814500"/>
                      <a:pt x="944280" y="807367"/>
                    </a:cubicBezTo>
                    <a:cubicBezTo>
                      <a:pt x="952130" y="799521"/>
                      <a:pt x="959979" y="791676"/>
                      <a:pt x="967115" y="783117"/>
                    </a:cubicBezTo>
                    <a:cubicBezTo>
                      <a:pt x="1047751" y="682548"/>
                      <a:pt x="1046324" y="537044"/>
                      <a:pt x="959979" y="437902"/>
                    </a:cubicBezTo>
                    <a:cubicBezTo>
                      <a:pt x="957125" y="435048"/>
                      <a:pt x="954270" y="431482"/>
                      <a:pt x="951416" y="427916"/>
                    </a:cubicBezTo>
                    <a:cubicBezTo>
                      <a:pt x="947135" y="423636"/>
                      <a:pt x="942853" y="419357"/>
                      <a:pt x="937858" y="415791"/>
                    </a:cubicBezTo>
                    <a:cubicBezTo>
                      <a:pt x="930008" y="408658"/>
                      <a:pt x="921445" y="401526"/>
                      <a:pt x="912882" y="395106"/>
                    </a:cubicBezTo>
                    <a:cubicBezTo>
                      <a:pt x="871137" y="365506"/>
                      <a:pt x="822256" y="349280"/>
                      <a:pt x="772661" y="346605"/>
                    </a:cubicBezTo>
                    <a:close/>
                    <a:moveTo>
                      <a:pt x="785477" y="308032"/>
                    </a:moveTo>
                    <a:cubicBezTo>
                      <a:pt x="842147" y="313027"/>
                      <a:pt x="897744" y="333721"/>
                      <a:pt x="945296" y="370115"/>
                    </a:cubicBezTo>
                    <a:cubicBezTo>
                      <a:pt x="953162" y="376537"/>
                      <a:pt x="961743" y="382959"/>
                      <a:pt x="969609" y="390809"/>
                    </a:cubicBezTo>
                    <a:cubicBezTo>
                      <a:pt x="973184" y="394377"/>
                      <a:pt x="976759" y="397231"/>
                      <a:pt x="980335" y="400799"/>
                    </a:cubicBezTo>
                    <a:cubicBezTo>
                      <a:pt x="983910" y="405081"/>
                      <a:pt x="987486" y="409363"/>
                      <a:pt x="991061" y="413644"/>
                    </a:cubicBezTo>
                    <a:cubicBezTo>
                      <a:pt x="1084021" y="521398"/>
                      <a:pt x="1089026" y="678390"/>
                      <a:pt x="1008223" y="791852"/>
                    </a:cubicBezTo>
                    <a:cubicBezTo>
                      <a:pt x="1080445" y="866780"/>
                      <a:pt x="1080445" y="866780"/>
                      <a:pt x="1080445" y="866780"/>
                    </a:cubicBezTo>
                    <a:cubicBezTo>
                      <a:pt x="1081160" y="867493"/>
                      <a:pt x="1081160" y="868207"/>
                      <a:pt x="1081875" y="868921"/>
                    </a:cubicBezTo>
                    <a:cubicBezTo>
                      <a:pt x="1083306" y="871775"/>
                      <a:pt x="1083306" y="874629"/>
                      <a:pt x="1081875" y="876770"/>
                    </a:cubicBezTo>
                    <a:cubicBezTo>
                      <a:pt x="1081875" y="876770"/>
                      <a:pt x="1081875" y="876770"/>
                      <a:pt x="1056848" y="900319"/>
                    </a:cubicBezTo>
                    <a:cubicBezTo>
                      <a:pt x="1056848" y="900319"/>
                      <a:pt x="1056848" y="900319"/>
                      <a:pt x="1055418" y="901746"/>
                    </a:cubicBezTo>
                    <a:cubicBezTo>
                      <a:pt x="1039686" y="917445"/>
                      <a:pt x="1029675" y="926722"/>
                      <a:pt x="1023954" y="931717"/>
                    </a:cubicBezTo>
                    <a:cubicBezTo>
                      <a:pt x="1014658" y="940994"/>
                      <a:pt x="1014658" y="940994"/>
                      <a:pt x="1014658" y="940994"/>
                    </a:cubicBezTo>
                    <a:cubicBezTo>
                      <a:pt x="1011798" y="944562"/>
                      <a:pt x="1006078" y="944562"/>
                      <a:pt x="1003217" y="940994"/>
                    </a:cubicBezTo>
                    <a:cubicBezTo>
                      <a:pt x="999642" y="938140"/>
                      <a:pt x="996782" y="934572"/>
                      <a:pt x="993921" y="931717"/>
                    </a:cubicBezTo>
                    <a:cubicBezTo>
                      <a:pt x="981765" y="919586"/>
                      <a:pt x="971754" y="908882"/>
                      <a:pt x="963888" y="900319"/>
                    </a:cubicBezTo>
                    <a:cubicBezTo>
                      <a:pt x="944581" y="881052"/>
                      <a:pt x="936715" y="872489"/>
                      <a:pt x="933140" y="868921"/>
                    </a:cubicBezTo>
                    <a:cubicBezTo>
                      <a:pt x="930995" y="866780"/>
                      <a:pt x="930995" y="866780"/>
                      <a:pt x="930995" y="866780"/>
                    </a:cubicBezTo>
                    <a:cubicBezTo>
                      <a:pt x="929565" y="867493"/>
                      <a:pt x="928134" y="868207"/>
                      <a:pt x="926704" y="868921"/>
                    </a:cubicBezTo>
                    <a:cubicBezTo>
                      <a:pt x="906682" y="882479"/>
                      <a:pt x="885945" y="892469"/>
                      <a:pt x="864493" y="900319"/>
                    </a:cubicBezTo>
                    <a:cubicBezTo>
                      <a:pt x="795846" y="926009"/>
                      <a:pt x="720048" y="926009"/>
                      <a:pt x="651400" y="900319"/>
                    </a:cubicBezTo>
                    <a:cubicBezTo>
                      <a:pt x="629948" y="892469"/>
                      <a:pt x="609211" y="882479"/>
                      <a:pt x="589189" y="868921"/>
                    </a:cubicBezTo>
                    <a:cubicBezTo>
                      <a:pt x="570597" y="856789"/>
                      <a:pt x="553435" y="842517"/>
                      <a:pt x="536988" y="826105"/>
                    </a:cubicBezTo>
                    <a:cubicBezTo>
                      <a:pt x="466196" y="751177"/>
                      <a:pt x="439738" y="649846"/>
                      <a:pt x="457615" y="554937"/>
                    </a:cubicBezTo>
                    <a:cubicBezTo>
                      <a:pt x="462621" y="529961"/>
                      <a:pt x="470486" y="505699"/>
                      <a:pt x="481213" y="482863"/>
                    </a:cubicBezTo>
                    <a:cubicBezTo>
                      <a:pt x="493369" y="456460"/>
                      <a:pt x="509816" y="430771"/>
                      <a:pt x="530553" y="408649"/>
                    </a:cubicBezTo>
                    <a:cubicBezTo>
                      <a:pt x="535558" y="402940"/>
                      <a:pt x="540564" y="397945"/>
                      <a:pt x="545569" y="392236"/>
                    </a:cubicBezTo>
                    <a:cubicBezTo>
                      <a:pt x="560586" y="378678"/>
                      <a:pt x="575602" y="366547"/>
                      <a:pt x="592049" y="355843"/>
                    </a:cubicBezTo>
                    <a:cubicBezTo>
                      <a:pt x="600630" y="350134"/>
                      <a:pt x="609926" y="345139"/>
                      <a:pt x="619222" y="340143"/>
                    </a:cubicBezTo>
                    <a:cubicBezTo>
                      <a:pt x="671065" y="313740"/>
                      <a:pt x="728807" y="303036"/>
                      <a:pt x="785477" y="308032"/>
                    </a:cubicBezTo>
                    <a:close/>
                    <a:moveTo>
                      <a:pt x="555676" y="304800"/>
                    </a:moveTo>
                    <a:cubicBezTo>
                      <a:pt x="570540" y="304800"/>
                      <a:pt x="583988" y="309099"/>
                      <a:pt x="595313" y="316982"/>
                    </a:cubicBezTo>
                    <a:cubicBezTo>
                      <a:pt x="584696" y="323431"/>
                      <a:pt x="574079" y="329880"/>
                      <a:pt x="563462" y="337046"/>
                    </a:cubicBezTo>
                    <a:cubicBezTo>
                      <a:pt x="561338" y="336330"/>
                      <a:pt x="558507" y="336330"/>
                      <a:pt x="555676" y="336330"/>
                    </a:cubicBezTo>
                    <a:cubicBezTo>
                      <a:pt x="533026" y="336330"/>
                      <a:pt x="515331" y="354961"/>
                      <a:pt x="515331" y="377175"/>
                    </a:cubicBezTo>
                    <a:cubicBezTo>
                      <a:pt x="515331" y="377891"/>
                      <a:pt x="515331" y="378608"/>
                      <a:pt x="515331" y="379325"/>
                    </a:cubicBezTo>
                    <a:cubicBezTo>
                      <a:pt x="506130" y="388640"/>
                      <a:pt x="498344" y="397956"/>
                      <a:pt x="490558" y="407988"/>
                    </a:cubicBezTo>
                    <a:cubicBezTo>
                      <a:pt x="486311" y="398672"/>
                      <a:pt x="484188" y="388640"/>
                      <a:pt x="484188" y="377175"/>
                    </a:cubicBezTo>
                    <a:cubicBezTo>
                      <a:pt x="484188" y="337046"/>
                      <a:pt x="516039" y="304800"/>
                      <a:pt x="555676" y="304800"/>
                    </a:cubicBezTo>
                    <a:close/>
                    <a:moveTo>
                      <a:pt x="1089384" y="233362"/>
                    </a:moveTo>
                    <a:cubicBezTo>
                      <a:pt x="1066414" y="233362"/>
                      <a:pt x="1047750" y="252026"/>
                      <a:pt x="1047750" y="274996"/>
                    </a:cubicBezTo>
                    <a:cubicBezTo>
                      <a:pt x="1047750" y="278585"/>
                      <a:pt x="1048468" y="282892"/>
                      <a:pt x="1049186" y="286481"/>
                    </a:cubicBezTo>
                    <a:cubicBezTo>
                      <a:pt x="1052775" y="296531"/>
                      <a:pt x="1059953" y="305863"/>
                      <a:pt x="1069285" y="310887"/>
                    </a:cubicBezTo>
                    <a:cubicBezTo>
                      <a:pt x="1075028" y="314476"/>
                      <a:pt x="1082206" y="315912"/>
                      <a:pt x="1089384" y="315912"/>
                    </a:cubicBezTo>
                    <a:cubicBezTo>
                      <a:pt x="1111637" y="315912"/>
                      <a:pt x="1130300" y="297249"/>
                      <a:pt x="1130300" y="274996"/>
                    </a:cubicBezTo>
                    <a:cubicBezTo>
                      <a:pt x="1130300" y="271407"/>
                      <a:pt x="1129582" y="267100"/>
                      <a:pt x="1128865" y="264229"/>
                    </a:cubicBezTo>
                    <a:cubicBezTo>
                      <a:pt x="1125993" y="253461"/>
                      <a:pt x="1118815" y="244130"/>
                      <a:pt x="1109483" y="239105"/>
                    </a:cubicBezTo>
                    <a:cubicBezTo>
                      <a:pt x="1103741" y="235516"/>
                      <a:pt x="1096562" y="233362"/>
                      <a:pt x="1089384" y="233362"/>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219977" y="931863"/>
                    </a:cubicBezTo>
                    <a:cubicBezTo>
                      <a:pt x="1219977" y="931863"/>
                      <a:pt x="1219977" y="931863"/>
                      <a:pt x="1189995" y="900468"/>
                    </a:cubicBezTo>
                    <a:cubicBezTo>
                      <a:pt x="1273516" y="900468"/>
                      <a:pt x="1273516" y="900468"/>
                      <a:pt x="1273516" y="900468"/>
                    </a:cubicBezTo>
                    <a:cubicBezTo>
                      <a:pt x="1273516" y="480916"/>
                      <a:pt x="1273516" y="264004"/>
                      <a:pt x="1273516" y="151267"/>
                    </a:cubicBezTo>
                    <a:cubicBezTo>
                      <a:pt x="1273516" y="151267"/>
                      <a:pt x="1273516" y="151267"/>
                      <a:pt x="1242106" y="175527"/>
                    </a:cubicBezTo>
                    <a:cubicBezTo>
                      <a:pt x="1242106" y="175527"/>
                      <a:pt x="1242106" y="175527"/>
                      <a:pt x="1154302" y="243312"/>
                    </a:cubicBezTo>
                    <a:cubicBezTo>
                      <a:pt x="1159299" y="253301"/>
                      <a:pt x="1161441" y="263291"/>
                      <a:pt x="1161441" y="274707"/>
                    </a:cubicBezTo>
                    <a:cubicBezTo>
                      <a:pt x="1161441" y="314664"/>
                      <a:pt x="1129317" y="346773"/>
                      <a:pt x="1089341" y="346773"/>
                    </a:cubicBezTo>
                    <a:cubicBezTo>
                      <a:pt x="1071495" y="346773"/>
                      <a:pt x="1055790" y="341065"/>
                      <a:pt x="1043655" y="331076"/>
                    </a:cubicBezTo>
                    <a:cubicBezTo>
                      <a:pt x="1043655" y="331076"/>
                      <a:pt x="1043655" y="331076"/>
                      <a:pt x="993685" y="371033"/>
                    </a:cubicBezTo>
                    <a:cubicBezTo>
                      <a:pt x="985833" y="363898"/>
                      <a:pt x="977980" y="356762"/>
                      <a:pt x="969414" y="349627"/>
                    </a:cubicBezTo>
                    <a:cubicBezTo>
                      <a:pt x="969414" y="349627"/>
                      <a:pt x="969414" y="349627"/>
                      <a:pt x="1024381" y="306102"/>
                    </a:cubicBezTo>
                    <a:cubicBezTo>
                      <a:pt x="1019384" y="296826"/>
                      <a:pt x="1016528" y="286123"/>
                      <a:pt x="1016528" y="274707"/>
                    </a:cubicBezTo>
                    <a:cubicBezTo>
                      <a:pt x="1016528" y="234750"/>
                      <a:pt x="1049365" y="201928"/>
                      <a:pt x="1089341" y="201928"/>
                    </a:cubicBezTo>
                    <a:cubicBezTo>
                      <a:pt x="1106474" y="201928"/>
                      <a:pt x="1122892" y="208349"/>
                      <a:pt x="1135028" y="219052"/>
                    </a:cubicBezTo>
                    <a:cubicBezTo>
                      <a:pt x="1135028" y="219052"/>
                      <a:pt x="1135028" y="219052"/>
                      <a:pt x="1242106" y="136283"/>
                    </a:cubicBezTo>
                    <a:cubicBezTo>
                      <a:pt x="1242106" y="136283"/>
                      <a:pt x="1242106" y="136283"/>
                      <a:pt x="1269946" y="114878"/>
                    </a:cubicBezTo>
                    <a:cubicBezTo>
                      <a:pt x="1270660" y="114164"/>
                      <a:pt x="1272088" y="113451"/>
                      <a:pt x="1273516" y="112737"/>
                    </a:cubicBezTo>
                    <a:cubicBezTo>
                      <a:pt x="1273516" y="31395"/>
                      <a:pt x="1273516" y="31395"/>
                      <a:pt x="1273516" y="31395"/>
                    </a:cubicBezTo>
                    <a:cubicBezTo>
                      <a:pt x="31410" y="31395"/>
                      <a:pt x="31410" y="31395"/>
                      <a:pt x="31410" y="31395"/>
                    </a:cubicBezTo>
                    <a:cubicBezTo>
                      <a:pt x="31410" y="406709"/>
                      <a:pt x="31410" y="620766"/>
                      <a:pt x="31410" y="741352"/>
                    </a:cubicBezTo>
                    <a:cubicBezTo>
                      <a:pt x="31410" y="741352"/>
                      <a:pt x="31410" y="741352"/>
                      <a:pt x="62819" y="726368"/>
                    </a:cubicBezTo>
                    <a:cubicBezTo>
                      <a:pt x="62819" y="726368"/>
                      <a:pt x="62819" y="726368"/>
                      <a:pt x="276976" y="623621"/>
                    </a:cubicBezTo>
                    <a:cubicBezTo>
                      <a:pt x="275548" y="617912"/>
                      <a:pt x="274834" y="612918"/>
                      <a:pt x="274834" y="607210"/>
                    </a:cubicBezTo>
                    <a:cubicBezTo>
                      <a:pt x="274834" y="567252"/>
                      <a:pt x="306957" y="534430"/>
                      <a:pt x="346933" y="534430"/>
                    </a:cubicBezTo>
                    <a:cubicBezTo>
                      <a:pt x="360496" y="534430"/>
                      <a:pt x="372632" y="537998"/>
                      <a:pt x="383340" y="543706"/>
                    </a:cubicBezTo>
                    <a:cubicBezTo>
                      <a:pt x="383340" y="543706"/>
                      <a:pt x="383340" y="543706"/>
                      <a:pt x="454725" y="465218"/>
                    </a:cubicBezTo>
                    <a:cubicBezTo>
                      <a:pt x="443304" y="489478"/>
                      <a:pt x="434737" y="514451"/>
                      <a:pt x="429026" y="540138"/>
                    </a:cubicBezTo>
                    <a:cubicBezTo>
                      <a:pt x="429026" y="540138"/>
                      <a:pt x="429026" y="540138"/>
                      <a:pt x="406183" y="565112"/>
                    </a:cubicBezTo>
                    <a:cubicBezTo>
                      <a:pt x="414749" y="577241"/>
                      <a:pt x="419746" y="591512"/>
                      <a:pt x="419746" y="607210"/>
                    </a:cubicBezTo>
                    <a:cubicBezTo>
                      <a:pt x="419746" y="647167"/>
                      <a:pt x="386909" y="679275"/>
                      <a:pt x="346933" y="679275"/>
                    </a:cubicBezTo>
                    <a:cubicBezTo>
                      <a:pt x="324090" y="679275"/>
                      <a:pt x="303388" y="668573"/>
                      <a:pt x="290539" y="651448"/>
                    </a:cubicBezTo>
                    <a:cubicBezTo>
                      <a:pt x="290539" y="651448"/>
                      <a:pt x="290539" y="651448"/>
                      <a:pt x="62819" y="761331"/>
                    </a:cubicBezTo>
                    <a:cubicBezTo>
                      <a:pt x="62819" y="761331"/>
                      <a:pt x="62819" y="761331"/>
                      <a:pt x="31410" y="776315"/>
                    </a:cubicBezTo>
                    <a:cubicBezTo>
                      <a:pt x="31410" y="900468"/>
                      <a:pt x="31410" y="900468"/>
                      <a:pt x="31410" y="900468"/>
                    </a:cubicBezTo>
                    <a:cubicBezTo>
                      <a:pt x="250563" y="900468"/>
                      <a:pt x="431168" y="900468"/>
                      <a:pt x="579650" y="900468"/>
                    </a:cubicBezTo>
                    <a:cubicBezTo>
                      <a:pt x="600351" y="913312"/>
                      <a:pt x="622481" y="924014"/>
                      <a:pt x="645324" y="931863"/>
                    </a:cubicBezTo>
                    <a:cubicBezTo>
                      <a:pt x="645324" y="931863"/>
                      <a:pt x="645324"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lumMod val="50000"/>
                </a:schemeClr>
              </a:solidFill>
              <a:ln>
                <a:noFill/>
              </a:ln>
            </p:spPr>
            <p:txBody>
              <a:bodyPr vert="horz" wrap="square" lIns="22860" tIns="11430" rIns="22860" bIns="11430" numCol="1" anchor="t" anchorCtr="0" compatLnSpc="1">
                <a:prstTxWarp prst="textNoShape">
                  <a:avLst/>
                </a:prstTxWarp>
                <a:noAutofit/>
              </a:bodyPr>
              <a:lstStyle/>
              <a:p>
                <a:endParaRPr lang="en-US" dirty="0"/>
              </a:p>
            </p:txBody>
          </p:sp>
          <p:sp>
            <p:nvSpPr>
              <p:cNvPr id="12" name="Freeform 11">
                <a:extLst>
                  <a:ext uri="{FF2B5EF4-FFF2-40B4-BE49-F238E27FC236}">
                    <a16:creationId xmlns:a16="http://schemas.microsoft.com/office/drawing/2014/main" id="{78199ECE-2221-4E73-8580-7EC0C4890FAE}"/>
                  </a:ext>
                </a:extLst>
              </p:cNvPr>
              <p:cNvSpPr>
                <a:spLocks/>
              </p:cNvSpPr>
              <p:nvPr/>
            </p:nvSpPr>
            <p:spPr bwMode="auto">
              <a:xfrm>
                <a:off x="6697662" y="3179762"/>
                <a:ext cx="1181100" cy="654050"/>
              </a:xfrm>
              <a:custGeom>
                <a:avLst/>
                <a:gdLst>
                  <a:gd name="connsiteX0" fmla="*/ 363861 w 1181100"/>
                  <a:gd name="connsiteY0" fmla="*/ 458787 h 654050"/>
                  <a:gd name="connsiteX1" fmla="*/ 452503 w 1181100"/>
                  <a:gd name="connsiteY1" fmla="*/ 632593 h 654050"/>
                  <a:gd name="connsiteX2" fmla="*/ 474663 w 1181100"/>
                  <a:gd name="connsiteY2" fmla="*/ 654050 h 654050"/>
                  <a:gd name="connsiteX3" fmla="*/ 0 w 1181100"/>
                  <a:gd name="connsiteY3" fmla="*/ 654050 h 654050"/>
                  <a:gd name="connsiteX4" fmla="*/ 0 w 1181100"/>
                  <a:gd name="connsiteY4" fmla="*/ 581095 h 654050"/>
                  <a:gd name="connsiteX5" fmla="*/ 221605 w 1181100"/>
                  <a:gd name="connsiteY5" fmla="*/ 473807 h 654050"/>
                  <a:gd name="connsiteX6" fmla="*/ 284512 w 1181100"/>
                  <a:gd name="connsiteY6" fmla="*/ 495265 h 654050"/>
                  <a:gd name="connsiteX7" fmla="*/ 363861 w 1181100"/>
                  <a:gd name="connsiteY7" fmla="*/ 458787 h 654050"/>
                  <a:gd name="connsiteX8" fmla="*/ 881470 w 1181100"/>
                  <a:gd name="connsiteY8" fmla="*/ 250825 h 654050"/>
                  <a:gd name="connsiteX9" fmla="*/ 879327 w 1181100"/>
                  <a:gd name="connsiteY9" fmla="*/ 543393 h 654050"/>
                  <a:gd name="connsiteX10" fmla="*/ 859328 w 1181100"/>
                  <a:gd name="connsiteY10" fmla="*/ 564748 h 654050"/>
                  <a:gd name="connsiteX11" fmla="*/ 840757 w 1181100"/>
                  <a:gd name="connsiteY11" fmla="*/ 581121 h 654050"/>
                  <a:gd name="connsiteX12" fmla="*/ 840043 w 1181100"/>
                  <a:gd name="connsiteY12" fmla="*/ 581833 h 654050"/>
                  <a:gd name="connsiteX13" fmla="*/ 696476 w 1181100"/>
                  <a:gd name="connsiteY13" fmla="*/ 630238 h 654050"/>
                  <a:gd name="connsiteX14" fmla="*/ 526481 w 1181100"/>
                  <a:gd name="connsiteY14" fmla="*/ 558342 h 654050"/>
                  <a:gd name="connsiteX15" fmla="*/ 489339 w 1181100"/>
                  <a:gd name="connsiteY15" fmla="*/ 284993 h 654050"/>
                  <a:gd name="connsiteX16" fmla="*/ 586479 w 1181100"/>
                  <a:gd name="connsiteY16" fmla="*/ 331975 h 654050"/>
                  <a:gd name="connsiteX17" fmla="*/ 699333 w 1181100"/>
                  <a:gd name="connsiteY17" fmla="*/ 441599 h 654050"/>
                  <a:gd name="connsiteX18" fmla="*/ 805044 w 1181100"/>
                  <a:gd name="connsiteY18" fmla="*/ 368279 h 654050"/>
                  <a:gd name="connsiteX19" fmla="*/ 812901 w 1181100"/>
                  <a:gd name="connsiteY19" fmla="*/ 328416 h 654050"/>
                  <a:gd name="connsiteX20" fmla="*/ 811472 w 1181100"/>
                  <a:gd name="connsiteY20" fmla="*/ 314179 h 654050"/>
                  <a:gd name="connsiteX21" fmla="*/ 810758 w 1181100"/>
                  <a:gd name="connsiteY21" fmla="*/ 307061 h 654050"/>
                  <a:gd name="connsiteX22" fmla="*/ 815758 w 1181100"/>
                  <a:gd name="connsiteY22" fmla="*/ 302790 h 654050"/>
                  <a:gd name="connsiteX23" fmla="*/ 850043 w 1181100"/>
                  <a:gd name="connsiteY23" fmla="*/ 275739 h 654050"/>
                  <a:gd name="connsiteX24" fmla="*/ 881470 w 1181100"/>
                  <a:gd name="connsiteY24" fmla="*/ 250825 h 654050"/>
                  <a:gd name="connsiteX25" fmla="*/ 1181100 w 1181100"/>
                  <a:gd name="connsiteY25" fmla="*/ 0 h 654050"/>
                  <a:gd name="connsiteX26" fmla="*/ 1181100 w 1181100"/>
                  <a:gd name="connsiteY26" fmla="*/ 654050 h 654050"/>
                  <a:gd name="connsiteX27" fmla="*/ 1099004 w 1181100"/>
                  <a:gd name="connsiteY27" fmla="*/ 654050 h 654050"/>
                  <a:gd name="connsiteX28" fmla="*/ 1096863 w 1181100"/>
                  <a:gd name="connsiteY28" fmla="*/ 651908 h 654050"/>
                  <a:gd name="connsiteX29" fmla="*/ 1069022 w 1181100"/>
                  <a:gd name="connsiteY29" fmla="*/ 638342 h 654050"/>
                  <a:gd name="connsiteX30" fmla="*/ 1066166 w 1181100"/>
                  <a:gd name="connsiteY30" fmla="*/ 637628 h 654050"/>
                  <a:gd name="connsiteX31" fmla="*/ 1064024 w 1181100"/>
                  <a:gd name="connsiteY31" fmla="*/ 637628 h 654050"/>
                  <a:gd name="connsiteX32" fmla="*/ 1048319 w 1181100"/>
                  <a:gd name="connsiteY32" fmla="*/ 640484 h 654050"/>
                  <a:gd name="connsiteX33" fmla="*/ 1040466 w 1181100"/>
                  <a:gd name="connsiteY33" fmla="*/ 629773 h 654050"/>
                  <a:gd name="connsiteX34" fmla="*/ 986212 w 1181100"/>
                  <a:gd name="connsiteY34" fmla="*/ 573365 h 654050"/>
                  <a:gd name="connsiteX35" fmla="*/ 954087 w 1181100"/>
                  <a:gd name="connsiteY35" fmla="*/ 178507 h 654050"/>
                  <a:gd name="connsiteX36" fmla="*/ 985498 w 1181100"/>
                  <a:gd name="connsiteY36" fmla="*/ 153516 h 654050"/>
                  <a:gd name="connsiteX37" fmla="*/ 1028330 w 1181100"/>
                  <a:gd name="connsiteY37" fmla="*/ 162798 h 654050"/>
                  <a:gd name="connsiteX38" fmla="*/ 1131843 w 1181100"/>
                  <a:gd name="connsiteY38" fmla="*/ 59264 h 654050"/>
                  <a:gd name="connsiteX39" fmla="*/ 1129701 w 1181100"/>
                  <a:gd name="connsiteY39" fmla="*/ 39985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81100" h="654050">
                    <a:moveTo>
                      <a:pt x="363861" y="458787"/>
                    </a:moveTo>
                    <a:cubicBezTo>
                      <a:pt x="375299" y="521729"/>
                      <a:pt x="404608" y="582525"/>
                      <a:pt x="452503" y="632593"/>
                    </a:cubicBezTo>
                    <a:cubicBezTo>
                      <a:pt x="459651" y="640460"/>
                      <a:pt x="466800" y="647613"/>
                      <a:pt x="474663" y="654050"/>
                    </a:cubicBezTo>
                    <a:cubicBezTo>
                      <a:pt x="474663" y="654050"/>
                      <a:pt x="474663" y="654050"/>
                      <a:pt x="0" y="654050"/>
                    </a:cubicBezTo>
                    <a:cubicBezTo>
                      <a:pt x="0" y="654050"/>
                      <a:pt x="0" y="654050"/>
                      <a:pt x="0" y="581095"/>
                    </a:cubicBezTo>
                    <a:cubicBezTo>
                      <a:pt x="0" y="581095"/>
                      <a:pt x="0" y="581095"/>
                      <a:pt x="221605" y="473807"/>
                    </a:cubicBezTo>
                    <a:cubicBezTo>
                      <a:pt x="239476" y="487397"/>
                      <a:pt x="261637" y="495265"/>
                      <a:pt x="284512" y="495265"/>
                    </a:cubicBezTo>
                    <a:cubicBezTo>
                      <a:pt x="316681" y="495265"/>
                      <a:pt x="344560" y="480960"/>
                      <a:pt x="363861" y="458787"/>
                    </a:cubicBezTo>
                    <a:close/>
                    <a:moveTo>
                      <a:pt x="881470" y="250825"/>
                    </a:moveTo>
                    <a:cubicBezTo>
                      <a:pt x="948611" y="336246"/>
                      <a:pt x="949325" y="457972"/>
                      <a:pt x="879327" y="543393"/>
                    </a:cubicBezTo>
                    <a:cubicBezTo>
                      <a:pt x="873613" y="551223"/>
                      <a:pt x="866471" y="558342"/>
                      <a:pt x="859328" y="564748"/>
                    </a:cubicBezTo>
                    <a:cubicBezTo>
                      <a:pt x="852185" y="571867"/>
                      <a:pt x="846471" y="577562"/>
                      <a:pt x="840757" y="581121"/>
                    </a:cubicBezTo>
                    <a:cubicBezTo>
                      <a:pt x="840757" y="581121"/>
                      <a:pt x="840757" y="581121"/>
                      <a:pt x="840043" y="581833"/>
                    </a:cubicBezTo>
                    <a:cubicBezTo>
                      <a:pt x="799330" y="613154"/>
                      <a:pt x="747903" y="630238"/>
                      <a:pt x="696476" y="630238"/>
                    </a:cubicBezTo>
                    <a:cubicBezTo>
                      <a:pt x="631478" y="630238"/>
                      <a:pt x="571480" y="604612"/>
                      <a:pt x="526481" y="558342"/>
                    </a:cubicBezTo>
                    <a:cubicBezTo>
                      <a:pt x="455055" y="483598"/>
                      <a:pt x="442912" y="372550"/>
                      <a:pt x="489339" y="284993"/>
                    </a:cubicBezTo>
                    <a:cubicBezTo>
                      <a:pt x="489339" y="284993"/>
                      <a:pt x="489339" y="284993"/>
                      <a:pt x="586479" y="331975"/>
                    </a:cubicBezTo>
                    <a:cubicBezTo>
                      <a:pt x="588622" y="392482"/>
                      <a:pt x="638621" y="441599"/>
                      <a:pt x="699333" y="441599"/>
                    </a:cubicBezTo>
                    <a:cubicBezTo>
                      <a:pt x="747903" y="441599"/>
                      <a:pt x="789330" y="410990"/>
                      <a:pt x="805044" y="368279"/>
                    </a:cubicBezTo>
                    <a:cubicBezTo>
                      <a:pt x="810044" y="356178"/>
                      <a:pt x="812901" y="342653"/>
                      <a:pt x="812901" y="328416"/>
                    </a:cubicBezTo>
                    <a:cubicBezTo>
                      <a:pt x="812901" y="323433"/>
                      <a:pt x="812187" y="319162"/>
                      <a:pt x="811472" y="314179"/>
                    </a:cubicBezTo>
                    <a:cubicBezTo>
                      <a:pt x="811472" y="312043"/>
                      <a:pt x="811472" y="309196"/>
                      <a:pt x="810758" y="307061"/>
                    </a:cubicBezTo>
                    <a:cubicBezTo>
                      <a:pt x="810758" y="307061"/>
                      <a:pt x="810758" y="307061"/>
                      <a:pt x="815758" y="302790"/>
                    </a:cubicBezTo>
                    <a:cubicBezTo>
                      <a:pt x="820758" y="299230"/>
                      <a:pt x="830757" y="291400"/>
                      <a:pt x="850043" y="275739"/>
                    </a:cubicBezTo>
                    <a:cubicBezTo>
                      <a:pt x="857899" y="269333"/>
                      <a:pt x="868613" y="260791"/>
                      <a:pt x="881470" y="250825"/>
                    </a:cubicBezTo>
                    <a:close/>
                    <a:moveTo>
                      <a:pt x="1181100" y="0"/>
                    </a:moveTo>
                    <a:cubicBezTo>
                      <a:pt x="1181100" y="0"/>
                      <a:pt x="1181100" y="0"/>
                      <a:pt x="1181100" y="654050"/>
                    </a:cubicBezTo>
                    <a:cubicBezTo>
                      <a:pt x="1181100" y="654050"/>
                      <a:pt x="1181100" y="654050"/>
                      <a:pt x="1099004" y="654050"/>
                    </a:cubicBezTo>
                    <a:cubicBezTo>
                      <a:pt x="1099004" y="654050"/>
                      <a:pt x="1099004" y="654050"/>
                      <a:pt x="1096863" y="651908"/>
                    </a:cubicBezTo>
                    <a:cubicBezTo>
                      <a:pt x="1089724" y="644768"/>
                      <a:pt x="1079730" y="639770"/>
                      <a:pt x="1069022" y="638342"/>
                    </a:cubicBezTo>
                    <a:cubicBezTo>
                      <a:pt x="1069022" y="638342"/>
                      <a:pt x="1069022" y="638342"/>
                      <a:pt x="1066166" y="637628"/>
                    </a:cubicBezTo>
                    <a:cubicBezTo>
                      <a:pt x="1066166" y="637628"/>
                      <a:pt x="1066166" y="637628"/>
                      <a:pt x="1064024" y="637628"/>
                    </a:cubicBezTo>
                    <a:cubicBezTo>
                      <a:pt x="1058313" y="637628"/>
                      <a:pt x="1053316" y="638342"/>
                      <a:pt x="1048319" y="640484"/>
                    </a:cubicBezTo>
                    <a:cubicBezTo>
                      <a:pt x="1046177" y="636913"/>
                      <a:pt x="1043322" y="633343"/>
                      <a:pt x="1040466" y="629773"/>
                    </a:cubicBezTo>
                    <a:cubicBezTo>
                      <a:pt x="1040466" y="629773"/>
                      <a:pt x="1040466" y="629773"/>
                      <a:pt x="986212" y="573365"/>
                    </a:cubicBezTo>
                    <a:cubicBezTo>
                      <a:pt x="1061169" y="448410"/>
                      <a:pt x="1048319" y="289181"/>
                      <a:pt x="954087" y="178507"/>
                    </a:cubicBezTo>
                    <a:cubicBezTo>
                      <a:pt x="954087" y="178507"/>
                      <a:pt x="954087" y="178507"/>
                      <a:pt x="985498" y="153516"/>
                    </a:cubicBezTo>
                    <a:cubicBezTo>
                      <a:pt x="998348" y="159942"/>
                      <a:pt x="1013339" y="162798"/>
                      <a:pt x="1028330" y="162798"/>
                    </a:cubicBezTo>
                    <a:cubicBezTo>
                      <a:pt x="1085441" y="162798"/>
                      <a:pt x="1131843" y="116386"/>
                      <a:pt x="1131843" y="59264"/>
                    </a:cubicBezTo>
                    <a:cubicBezTo>
                      <a:pt x="1131843" y="52838"/>
                      <a:pt x="1131129" y="45698"/>
                      <a:pt x="1129701" y="39985"/>
                    </a:cubicBezTo>
                    <a:close/>
                  </a:path>
                </a:pathLst>
              </a:custGeom>
              <a:solidFill>
                <a:srgbClr val="00148C">
                  <a:lumMod val="100000"/>
                </a:srgbClr>
              </a:solidFill>
              <a:ln>
                <a:noFill/>
              </a:ln>
            </p:spPr>
            <p:txBody>
              <a:bodyPr vert="horz" wrap="square" lIns="22860" tIns="11430" rIns="22860" bIns="11430" numCol="1" anchor="t" anchorCtr="0" compatLnSpc="1">
                <a:prstTxWarp prst="textNoShape">
                  <a:avLst/>
                </a:prstTxWarp>
                <a:noAutofit/>
              </a:bodyPr>
              <a:lstStyle/>
              <a:p>
                <a:endParaRPr lang="en-US" dirty="0"/>
              </a:p>
            </p:txBody>
          </p:sp>
        </p:grpSp>
      </p:grpSp>
      <p:grpSp>
        <p:nvGrpSpPr>
          <p:cNvPr id="13" name="Group 12">
            <a:extLst>
              <a:ext uri="{FF2B5EF4-FFF2-40B4-BE49-F238E27FC236}">
                <a16:creationId xmlns:a16="http://schemas.microsoft.com/office/drawing/2014/main" id="{3CACB893-2282-42B3-AF67-9B9DA705738D}"/>
              </a:ext>
            </a:extLst>
          </p:cNvPr>
          <p:cNvGrpSpPr>
            <a:grpSpLocks noChangeAspect="1"/>
          </p:cNvGrpSpPr>
          <p:nvPr/>
        </p:nvGrpSpPr>
        <p:grpSpPr>
          <a:xfrm>
            <a:off x="390255" y="3171892"/>
            <a:ext cx="279811" cy="279811"/>
            <a:chOff x="5273675" y="2606675"/>
            <a:chExt cx="1644650" cy="1644650"/>
          </a:xfrm>
        </p:grpSpPr>
        <p:sp>
          <p:nvSpPr>
            <p:cNvPr id="14" name="AutoShape 22">
              <a:extLst>
                <a:ext uri="{FF2B5EF4-FFF2-40B4-BE49-F238E27FC236}">
                  <a16:creationId xmlns:a16="http://schemas.microsoft.com/office/drawing/2014/main" id="{6583CA3A-408A-4E7C-B90B-A749E3CA9134}"/>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5" name="Group 14">
              <a:extLst>
                <a:ext uri="{FF2B5EF4-FFF2-40B4-BE49-F238E27FC236}">
                  <a16:creationId xmlns:a16="http://schemas.microsoft.com/office/drawing/2014/main" id="{6B25FAC2-9847-4205-98AB-A7DF34713329}"/>
                </a:ext>
              </a:extLst>
            </p:cNvPr>
            <p:cNvGrpSpPr/>
            <p:nvPr/>
          </p:nvGrpSpPr>
          <p:grpSpPr>
            <a:xfrm>
              <a:off x="5646738" y="2890838"/>
              <a:ext cx="895350" cy="1190625"/>
              <a:chOff x="5646738" y="2890838"/>
              <a:chExt cx="895350" cy="1190625"/>
            </a:xfrm>
          </p:grpSpPr>
          <p:sp>
            <p:nvSpPr>
              <p:cNvPr id="16" name="Freeform 5">
                <a:extLst>
                  <a:ext uri="{FF2B5EF4-FFF2-40B4-BE49-F238E27FC236}">
                    <a16:creationId xmlns:a16="http://schemas.microsoft.com/office/drawing/2014/main" id="{75811EF7-2D9C-49AA-ADE3-EE6342CF92BF}"/>
                  </a:ext>
                </a:extLst>
              </p:cNvPr>
              <p:cNvSpPr>
                <a:spLocks/>
              </p:cNvSpPr>
              <p:nvPr/>
            </p:nvSpPr>
            <p:spPr bwMode="auto">
              <a:xfrm>
                <a:off x="5646738" y="2890838"/>
                <a:ext cx="895350" cy="1190625"/>
              </a:xfrm>
              <a:custGeom>
                <a:avLst/>
                <a:gdLst>
                  <a:gd name="connsiteX0" fmla="*/ 415018 w 895350"/>
                  <a:gd name="connsiteY0" fmla="*/ 361950 h 1190625"/>
                  <a:gd name="connsiteX1" fmla="*/ 473943 w 895350"/>
                  <a:gd name="connsiteY1" fmla="*/ 361950 h 1190625"/>
                  <a:gd name="connsiteX2" fmla="*/ 473943 w 895350"/>
                  <a:gd name="connsiteY2" fmla="*/ 363380 h 1190625"/>
                  <a:gd name="connsiteX3" fmla="*/ 473943 w 895350"/>
                  <a:gd name="connsiteY3" fmla="*/ 406263 h 1190625"/>
                  <a:gd name="connsiteX4" fmla="*/ 512280 w 895350"/>
                  <a:gd name="connsiteY4" fmla="*/ 414125 h 1190625"/>
                  <a:gd name="connsiteX5" fmla="*/ 544227 w 895350"/>
                  <a:gd name="connsiteY5" fmla="*/ 429848 h 1190625"/>
                  <a:gd name="connsiteX6" fmla="*/ 538547 w 895350"/>
                  <a:gd name="connsiteY6" fmla="*/ 445572 h 1190625"/>
                  <a:gd name="connsiteX7" fmla="*/ 527188 w 895350"/>
                  <a:gd name="connsiteY7" fmla="*/ 478449 h 1190625"/>
                  <a:gd name="connsiteX8" fmla="*/ 523639 w 895350"/>
                  <a:gd name="connsiteY8" fmla="*/ 488455 h 1190625"/>
                  <a:gd name="connsiteX9" fmla="*/ 510150 w 895350"/>
                  <a:gd name="connsiteY9" fmla="*/ 479879 h 1190625"/>
                  <a:gd name="connsiteX10" fmla="*/ 449095 w 895350"/>
                  <a:gd name="connsiteY10" fmla="*/ 463440 h 1190625"/>
                  <a:gd name="connsiteX11" fmla="*/ 413598 w 895350"/>
                  <a:gd name="connsiteY11" fmla="*/ 475590 h 1190625"/>
                  <a:gd name="connsiteX12" fmla="*/ 400819 w 895350"/>
                  <a:gd name="connsiteY12" fmla="*/ 507038 h 1190625"/>
                  <a:gd name="connsiteX13" fmla="*/ 412178 w 895350"/>
                  <a:gd name="connsiteY13" fmla="*/ 533483 h 1190625"/>
                  <a:gd name="connsiteX14" fmla="*/ 451935 w 895350"/>
                  <a:gd name="connsiteY14" fmla="*/ 564930 h 1190625"/>
                  <a:gd name="connsiteX15" fmla="*/ 472523 w 895350"/>
                  <a:gd name="connsiteY15" fmla="*/ 576366 h 1190625"/>
                  <a:gd name="connsiteX16" fmla="*/ 508730 w 895350"/>
                  <a:gd name="connsiteY16" fmla="*/ 596378 h 1190625"/>
                  <a:gd name="connsiteX17" fmla="*/ 526478 w 895350"/>
                  <a:gd name="connsiteY17" fmla="*/ 610672 h 1190625"/>
                  <a:gd name="connsiteX18" fmla="*/ 539257 w 895350"/>
                  <a:gd name="connsiteY18" fmla="*/ 624967 h 1190625"/>
                  <a:gd name="connsiteX19" fmla="*/ 552036 w 895350"/>
                  <a:gd name="connsiteY19" fmla="*/ 648552 h 1190625"/>
                  <a:gd name="connsiteX20" fmla="*/ 554166 w 895350"/>
                  <a:gd name="connsiteY20" fmla="*/ 653555 h 1190625"/>
                  <a:gd name="connsiteX21" fmla="*/ 561265 w 895350"/>
                  <a:gd name="connsiteY21" fmla="*/ 685003 h 1190625"/>
                  <a:gd name="connsiteX22" fmla="*/ 561975 w 895350"/>
                  <a:gd name="connsiteY22" fmla="*/ 695009 h 1190625"/>
                  <a:gd name="connsiteX23" fmla="*/ 560555 w 895350"/>
                  <a:gd name="connsiteY23" fmla="*/ 709303 h 1190625"/>
                  <a:gd name="connsiteX24" fmla="*/ 550616 w 895350"/>
                  <a:gd name="connsiteY24" fmla="*/ 740751 h 1190625"/>
                  <a:gd name="connsiteX25" fmla="*/ 538547 w 895350"/>
                  <a:gd name="connsiteY25" fmla="*/ 758619 h 1190625"/>
                  <a:gd name="connsiteX26" fmla="*/ 522219 w 895350"/>
                  <a:gd name="connsiteY26" fmla="*/ 772913 h 1190625"/>
                  <a:gd name="connsiteX27" fmla="*/ 473943 w 895350"/>
                  <a:gd name="connsiteY27" fmla="*/ 795784 h 1190625"/>
                  <a:gd name="connsiteX28" fmla="*/ 473943 w 895350"/>
                  <a:gd name="connsiteY28" fmla="*/ 804361 h 1190625"/>
                  <a:gd name="connsiteX29" fmla="*/ 473943 w 895350"/>
                  <a:gd name="connsiteY29" fmla="*/ 855821 h 1190625"/>
                  <a:gd name="connsiteX30" fmla="*/ 473943 w 895350"/>
                  <a:gd name="connsiteY30" fmla="*/ 857250 h 1190625"/>
                  <a:gd name="connsiteX31" fmla="*/ 415018 w 895350"/>
                  <a:gd name="connsiteY31" fmla="*/ 857250 h 1190625"/>
                  <a:gd name="connsiteX32" fmla="*/ 415018 w 895350"/>
                  <a:gd name="connsiteY32" fmla="*/ 855821 h 1190625"/>
                  <a:gd name="connsiteX33" fmla="*/ 415018 w 895350"/>
                  <a:gd name="connsiteY33" fmla="*/ 804361 h 1190625"/>
                  <a:gd name="connsiteX34" fmla="*/ 415018 w 895350"/>
                  <a:gd name="connsiteY34" fmla="*/ 800073 h 1190625"/>
                  <a:gd name="connsiteX35" fmla="*/ 333375 w 895350"/>
                  <a:gd name="connsiteY35" fmla="*/ 773628 h 1190625"/>
                  <a:gd name="connsiteX36" fmla="*/ 333375 w 895350"/>
                  <a:gd name="connsiteY36" fmla="*/ 772913 h 1190625"/>
                  <a:gd name="connsiteX37" fmla="*/ 346864 w 895350"/>
                  <a:gd name="connsiteY37" fmla="*/ 740751 h 1190625"/>
                  <a:gd name="connsiteX38" fmla="*/ 358223 w 895350"/>
                  <a:gd name="connsiteY38" fmla="*/ 712877 h 1190625"/>
                  <a:gd name="connsiteX39" fmla="*/ 391590 w 895350"/>
                  <a:gd name="connsiteY39" fmla="*/ 731460 h 1190625"/>
                  <a:gd name="connsiteX40" fmla="*/ 435606 w 895350"/>
                  <a:gd name="connsiteY40" fmla="*/ 740751 h 1190625"/>
                  <a:gd name="connsiteX41" fmla="*/ 495241 w 895350"/>
                  <a:gd name="connsiteY41" fmla="*/ 698583 h 1190625"/>
                  <a:gd name="connsiteX42" fmla="*/ 493821 w 895350"/>
                  <a:gd name="connsiteY42" fmla="*/ 685003 h 1190625"/>
                  <a:gd name="connsiteX43" fmla="*/ 480332 w 895350"/>
                  <a:gd name="connsiteY43" fmla="*/ 660703 h 1190625"/>
                  <a:gd name="connsiteX44" fmla="*/ 473233 w 895350"/>
                  <a:gd name="connsiteY44" fmla="*/ 653555 h 1190625"/>
                  <a:gd name="connsiteX45" fmla="*/ 422827 w 895350"/>
                  <a:gd name="connsiteY45" fmla="*/ 622108 h 1190625"/>
                  <a:gd name="connsiteX46" fmla="*/ 392300 w 895350"/>
                  <a:gd name="connsiteY46" fmla="*/ 604240 h 1190625"/>
                  <a:gd name="connsiteX47" fmla="*/ 375972 w 895350"/>
                  <a:gd name="connsiteY47" fmla="*/ 593519 h 1190625"/>
                  <a:gd name="connsiteX48" fmla="*/ 366032 w 895350"/>
                  <a:gd name="connsiteY48" fmla="*/ 585657 h 1190625"/>
                  <a:gd name="connsiteX49" fmla="*/ 348284 w 895350"/>
                  <a:gd name="connsiteY49" fmla="*/ 564930 h 1190625"/>
                  <a:gd name="connsiteX50" fmla="*/ 341895 w 895350"/>
                  <a:gd name="connsiteY50" fmla="*/ 551351 h 1190625"/>
                  <a:gd name="connsiteX51" fmla="*/ 336215 w 895350"/>
                  <a:gd name="connsiteY51" fmla="*/ 533483 h 1190625"/>
                  <a:gd name="connsiteX52" fmla="*/ 333375 w 895350"/>
                  <a:gd name="connsiteY52" fmla="*/ 509182 h 1190625"/>
                  <a:gd name="connsiteX53" fmla="*/ 333375 w 895350"/>
                  <a:gd name="connsiteY53" fmla="*/ 508467 h 1190625"/>
                  <a:gd name="connsiteX54" fmla="*/ 338345 w 895350"/>
                  <a:gd name="connsiteY54" fmla="*/ 478449 h 1190625"/>
                  <a:gd name="connsiteX55" fmla="*/ 356093 w 895350"/>
                  <a:gd name="connsiteY55" fmla="*/ 445572 h 1190625"/>
                  <a:gd name="connsiteX56" fmla="*/ 356803 w 895350"/>
                  <a:gd name="connsiteY56" fmla="*/ 444857 h 1190625"/>
                  <a:gd name="connsiteX57" fmla="*/ 399399 w 895350"/>
                  <a:gd name="connsiteY57" fmla="*/ 414125 h 1190625"/>
                  <a:gd name="connsiteX58" fmla="*/ 415018 w 895350"/>
                  <a:gd name="connsiteY58" fmla="*/ 409122 h 1190625"/>
                  <a:gd name="connsiteX59" fmla="*/ 415018 w 895350"/>
                  <a:gd name="connsiteY59" fmla="*/ 363380 h 1190625"/>
                  <a:gd name="connsiteX60" fmla="*/ 415018 w 895350"/>
                  <a:gd name="connsiteY60" fmla="*/ 361950 h 1190625"/>
                  <a:gd name="connsiteX61" fmla="*/ 30162 w 895350"/>
                  <a:gd name="connsiteY61" fmla="*/ 31750 h 1190625"/>
                  <a:gd name="connsiteX62" fmla="*/ 30162 w 895350"/>
                  <a:gd name="connsiteY62" fmla="*/ 1158875 h 1190625"/>
                  <a:gd name="connsiteX63" fmla="*/ 865187 w 895350"/>
                  <a:gd name="connsiteY63" fmla="*/ 1158875 h 1190625"/>
                  <a:gd name="connsiteX64" fmla="*/ 865187 w 895350"/>
                  <a:gd name="connsiteY64" fmla="*/ 31750 h 1190625"/>
                  <a:gd name="connsiteX65" fmla="*/ 30162 w 895350"/>
                  <a:gd name="connsiteY65" fmla="*/ 31750 h 1190625"/>
                  <a:gd name="connsiteX66" fmla="*/ 15683 w 895350"/>
                  <a:gd name="connsiteY66" fmla="*/ 0 h 1190625"/>
                  <a:gd name="connsiteX67" fmla="*/ 879667 w 895350"/>
                  <a:gd name="connsiteY67" fmla="*/ 0 h 1190625"/>
                  <a:gd name="connsiteX68" fmla="*/ 895350 w 895350"/>
                  <a:gd name="connsiteY68" fmla="*/ 15704 h 1190625"/>
                  <a:gd name="connsiteX69" fmla="*/ 895350 w 895350"/>
                  <a:gd name="connsiteY69" fmla="*/ 1174922 h 1190625"/>
                  <a:gd name="connsiteX70" fmla="*/ 879667 w 895350"/>
                  <a:gd name="connsiteY70" fmla="*/ 1190625 h 1190625"/>
                  <a:gd name="connsiteX71" fmla="*/ 15683 w 895350"/>
                  <a:gd name="connsiteY71" fmla="*/ 1190625 h 1190625"/>
                  <a:gd name="connsiteX72" fmla="*/ 0 w 895350"/>
                  <a:gd name="connsiteY72" fmla="*/ 1174922 h 1190625"/>
                  <a:gd name="connsiteX73" fmla="*/ 0 w 895350"/>
                  <a:gd name="connsiteY73" fmla="*/ 15704 h 1190625"/>
                  <a:gd name="connsiteX74" fmla="*/ 15683 w 895350"/>
                  <a:gd name="connsiteY74" fmla="*/ 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895350" h="1190625">
                    <a:moveTo>
                      <a:pt x="415018" y="361950"/>
                    </a:moveTo>
                    <a:cubicBezTo>
                      <a:pt x="415018" y="361950"/>
                      <a:pt x="415018" y="361950"/>
                      <a:pt x="473943" y="361950"/>
                    </a:cubicBezTo>
                    <a:cubicBezTo>
                      <a:pt x="473943" y="361950"/>
                      <a:pt x="473943" y="361950"/>
                      <a:pt x="473943" y="363380"/>
                    </a:cubicBezTo>
                    <a:cubicBezTo>
                      <a:pt x="473943" y="363380"/>
                      <a:pt x="473943" y="363380"/>
                      <a:pt x="473943" y="406263"/>
                    </a:cubicBezTo>
                    <a:cubicBezTo>
                      <a:pt x="488142" y="408407"/>
                      <a:pt x="500921" y="410551"/>
                      <a:pt x="512280" y="414125"/>
                    </a:cubicBezTo>
                    <a:cubicBezTo>
                      <a:pt x="525058" y="418413"/>
                      <a:pt x="536417" y="423416"/>
                      <a:pt x="544227" y="429848"/>
                    </a:cubicBezTo>
                    <a:cubicBezTo>
                      <a:pt x="544227" y="429848"/>
                      <a:pt x="544227" y="429848"/>
                      <a:pt x="538547" y="445572"/>
                    </a:cubicBezTo>
                    <a:cubicBezTo>
                      <a:pt x="536417" y="453434"/>
                      <a:pt x="532158" y="463440"/>
                      <a:pt x="527188" y="478449"/>
                    </a:cubicBezTo>
                    <a:cubicBezTo>
                      <a:pt x="525768" y="482023"/>
                      <a:pt x="525058" y="485596"/>
                      <a:pt x="523639" y="488455"/>
                    </a:cubicBezTo>
                    <a:cubicBezTo>
                      <a:pt x="519379" y="485596"/>
                      <a:pt x="514409" y="482738"/>
                      <a:pt x="510150" y="479879"/>
                    </a:cubicBezTo>
                    <a:cubicBezTo>
                      <a:pt x="490981" y="468443"/>
                      <a:pt x="470393" y="463440"/>
                      <a:pt x="449095" y="463440"/>
                    </a:cubicBezTo>
                    <a:cubicBezTo>
                      <a:pt x="434186" y="463440"/>
                      <a:pt x="421408" y="467014"/>
                      <a:pt x="413598" y="475590"/>
                    </a:cubicBezTo>
                    <a:cubicBezTo>
                      <a:pt x="405079" y="484167"/>
                      <a:pt x="400819" y="494173"/>
                      <a:pt x="400819" y="507038"/>
                    </a:cubicBezTo>
                    <a:cubicBezTo>
                      <a:pt x="400819" y="515615"/>
                      <a:pt x="405079" y="524906"/>
                      <a:pt x="412178" y="533483"/>
                    </a:cubicBezTo>
                    <a:cubicBezTo>
                      <a:pt x="420698" y="544203"/>
                      <a:pt x="433476" y="554209"/>
                      <a:pt x="451935" y="564930"/>
                    </a:cubicBezTo>
                    <a:cubicBezTo>
                      <a:pt x="458324" y="568504"/>
                      <a:pt x="464714" y="572792"/>
                      <a:pt x="472523" y="576366"/>
                    </a:cubicBezTo>
                    <a:cubicBezTo>
                      <a:pt x="487432" y="583513"/>
                      <a:pt x="499501" y="589945"/>
                      <a:pt x="508730" y="596378"/>
                    </a:cubicBezTo>
                    <a:cubicBezTo>
                      <a:pt x="515829" y="601381"/>
                      <a:pt x="521509" y="605669"/>
                      <a:pt x="526478" y="610672"/>
                    </a:cubicBezTo>
                    <a:cubicBezTo>
                      <a:pt x="531448" y="614961"/>
                      <a:pt x="535708" y="619964"/>
                      <a:pt x="539257" y="624967"/>
                    </a:cubicBezTo>
                    <a:cubicBezTo>
                      <a:pt x="544937" y="632114"/>
                      <a:pt x="549196" y="639976"/>
                      <a:pt x="552036" y="648552"/>
                    </a:cubicBezTo>
                    <a:cubicBezTo>
                      <a:pt x="552746" y="649982"/>
                      <a:pt x="553456" y="652126"/>
                      <a:pt x="554166" y="653555"/>
                    </a:cubicBezTo>
                    <a:cubicBezTo>
                      <a:pt x="557716" y="663561"/>
                      <a:pt x="560555" y="673567"/>
                      <a:pt x="561265" y="685003"/>
                    </a:cubicBezTo>
                    <a:cubicBezTo>
                      <a:pt x="561975" y="687862"/>
                      <a:pt x="561975" y="691435"/>
                      <a:pt x="561975" y="695009"/>
                    </a:cubicBezTo>
                    <a:cubicBezTo>
                      <a:pt x="561975" y="700012"/>
                      <a:pt x="561265" y="705015"/>
                      <a:pt x="560555" y="709303"/>
                    </a:cubicBezTo>
                    <a:cubicBezTo>
                      <a:pt x="559135" y="720739"/>
                      <a:pt x="555586" y="731460"/>
                      <a:pt x="550616" y="740751"/>
                    </a:cubicBezTo>
                    <a:cubicBezTo>
                      <a:pt x="547067" y="747183"/>
                      <a:pt x="542807" y="753616"/>
                      <a:pt x="538547" y="758619"/>
                    </a:cubicBezTo>
                    <a:cubicBezTo>
                      <a:pt x="533578" y="763622"/>
                      <a:pt x="527898" y="768625"/>
                      <a:pt x="522219" y="772913"/>
                    </a:cubicBezTo>
                    <a:cubicBezTo>
                      <a:pt x="508730" y="783634"/>
                      <a:pt x="493111" y="790781"/>
                      <a:pt x="473943" y="795784"/>
                    </a:cubicBezTo>
                    <a:cubicBezTo>
                      <a:pt x="473943" y="795784"/>
                      <a:pt x="473943" y="795784"/>
                      <a:pt x="473943" y="804361"/>
                    </a:cubicBezTo>
                    <a:cubicBezTo>
                      <a:pt x="473943" y="812223"/>
                      <a:pt x="473943" y="827232"/>
                      <a:pt x="473943" y="855821"/>
                    </a:cubicBezTo>
                    <a:cubicBezTo>
                      <a:pt x="473943" y="855821"/>
                      <a:pt x="473943" y="855821"/>
                      <a:pt x="473943" y="857250"/>
                    </a:cubicBezTo>
                    <a:cubicBezTo>
                      <a:pt x="473943" y="857250"/>
                      <a:pt x="473943" y="857250"/>
                      <a:pt x="415018" y="857250"/>
                    </a:cubicBezTo>
                    <a:cubicBezTo>
                      <a:pt x="415018" y="857250"/>
                      <a:pt x="415018" y="857250"/>
                      <a:pt x="415018" y="855821"/>
                    </a:cubicBezTo>
                    <a:cubicBezTo>
                      <a:pt x="415018" y="855821"/>
                      <a:pt x="415018" y="855821"/>
                      <a:pt x="415018" y="804361"/>
                    </a:cubicBezTo>
                    <a:cubicBezTo>
                      <a:pt x="415018" y="802932"/>
                      <a:pt x="415018" y="801502"/>
                      <a:pt x="415018" y="800073"/>
                    </a:cubicBezTo>
                    <a:cubicBezTo>
                      <a:pt x="384491" y="798643"/>
                      <a:pt x="358223" y="789352"/>
                      <a:pt x="333375" y="773628"/>
                    </a:cubicBezTo>
                    <a:cubicBezTo>
                      <a:pt x="333375" y="773628"/>
                      <a:pt x="333375" y="773628"/>
                      <a:pt x="333375" y="772913"/>
                    </a:cubicBezTo>
                    <a:cubicBezTo>
                      <a:pt x="334795" y="771484"/>
                      <a:pt x="336925" y="765051"/>
                      <a:pt x="346864" y="740751"/>
                    </a:cubicBezTo>
                    <a:cubicBezTo>
                      <a:pt x="349704" y="733604"/>
                      <a:pt x="353963" y="724312"/>
                      <a:pt x="358223" y="712877"/>
                    </a:cubicBezTo>
                    <a:cubicBezTo>
                      <a:pt x="369582" y="720739"/>
                      <a:pt x="380231" y="727171"/>
                      <a:pt x="391590" y="731460"/>
                    </a:cubicBezTo>
                    <a:cubicBezTo>
                      <a:pt x="406499" y="737892"/>
                      <a:pt x="421408" y="740751"/>
                      <a:pt x="435606" y="740751"/>
                    </a:cubicBezTo>
                    <a:cubicBezTo>
                      <a:pt x="475363" y="740751"/>
                      <a:pt x="495241" y="726457"/>
                      <a:pt x="495241" y="698583"/>
                    </a:cubicBezTo>
                    <a:cubicBezTo>
                      <a:pt x="495241" y="693580"/>
                      <a:pt x="494531" y="689291"/>
                      <a:pt x="493821" y="685003"/>
                    </a:cubicBezTo>
                    <a:cubicBezTo>
                      <a:pt x="490981" y="677141"/>
                      <a:pt x="486722" y="668564"/>
                      <a:pt x="480332" y="660703"/>
                    </a:cubicBezTo>
                    <a:cubicBezTo>
                      <a:pt x="478203" y="658558"/>
                      <a:pt x="476073" y="656414"/>
                      <a:pt x="473233" y="653555"/>
                    </a:cubicBezTo>
                    <a:cubicBezTo>
                      <a:pt x="461874" y="643549"/>
                      <a:pt x="445545" y="633543"/>
                      <a:pt x="422827" y="622108"/>
                    </a:cubicBezTo>
                    <a:cubicBezTo>
                      <a:pt x="410758" y="614961"/>
                      <a:pt x="400819" y="609243"/>
                      <a:pt x="392300" y="604240"/>
                    </a:cubicBezTo>
                    <a:cubicBezTo>
                      <a:pt x="385201" y="600666"/>
                      <a:pt x="380231" y="597093"/>
                      <a:pt x="375972" y="593519"/>
                    </a:cubicBezTo>
                    <a:cubicBezTo>
                      <a:pt x="372422" y="590660"/>
                      <a:pt x="368872" y="587801"/>
                      <a:pt x="366032" y="585657"/>
                    </a:cubicBezTo>
                    <a:cubicBezTo>
                      <a:pt x="358933" y="579939"/>
                      <a:pt x="353254" y="572792"/>
                      <a:pt x="348284" y="564930"/>
                    </a:cubicBezTo>
                    <a:cubicBezTo>
                      <a:pt x="346154" y="560642"/>
                      <a:pt x="343314" y="556354"/>
                      <a:pt x="341895" y="551351"/>
                    </a:cubicBezTo>
                    <a:cubicBezTo>
                      <a:pt x="339055" y="545633"/>
                      <a:pt x="337635" y="539915"/>
                      <a:pt x="336215" y="533483"/>
                    </a:cubicBezTo>
                    <a:cubicBezTo>
                      <a:pt x="334085" y="525621"/>
                      <a:pt x="333375" y="517044"/>
                      <a:pt x="333375" y="509182"/>
                    </a:cubicBezTo>
                    <a:cubicBezTo>
                      <a:pt x="333375" y="509182"/>
                      <a:pt x="333375" y="509182"/>
                      <a:pt x="333375" y="508467"/>
                    </a:cubicBezTo>
                    <a:cubicBezTo>
                      <a:pt x="333375" y="497747"/>
                      <a:pt x="335505" y="487026"/>
                      <a:pt x="338345" y="478449"/>
                    </a:cubicBezTo>
                    <a:cubicBezTo>
                      <a:pt x="341895" y="467014"/>
                      <a:pt x="348284" y="456293"/>
                      <a:pt x="356093" y="445572"/>
                    </a:cubicBezTo>
                    <a:cubicBezTo>
                      <a:pt x="356093" y="445572"/>
                      <a:pt x="356803" y="445572"/>
                      <a:pt x="356803" y="444857"/>
                    </a:cubicBezTo>
                    <a:cubicBezTo>
                      <a:pt x="367452" y="431278"/>
                      <a:pt x="381651" y="421272"/>
                      <a:pt x="399399" y="414125"/>
                    </a:cubicBezTo>
                    <a:cubicBezTo>
                      <a:pt x="404369" y="412695"/>
                      <a:pt x="409339" y="410551"/>
                      <a:pt x="415018" y="409122"/>
                    </a:cubicBezTo>
                    <a:cubicBezTo>
                      <a:pt x="415018" y="409122"/>
                      <a:pt x="415018" y="409122"/>
                      <a:pt x="415018" y="363380"/>
                    </a:cubicBezTo>
                    <a:cubicBezTo>
                      <a:pt x="415018" y="363380"/>
                      <a:pt x="415018" y="363380"/>
                      <a:pt x="415018" y="361950"/>
                    </a:cubicBezTo>
                    <a:close/>
                    <a:moveTo>
                      <a:pt x="30162" y="31750"/>
                    </a:moveTo>
                    <a:cubicBezTo>
                      <a:pt x="30162" y="31750"/>
                      <a:pt x="30162" y="31750"/>
                      <a:pt x="30162" y="1158875"/>
                    </a:cubicBezTo>
                    <a:cubicBezTo>
                      <a:pt x="30162" y="1158875"/>
                      <a:pt x="30162" y="1158875"/>
                      <a:pt x="865187" y="1158875"/>
                    </a:cubicBezTo>
                    <a:cubicBezTo>
                      <a:pt x="865187" y="1158875"/>
                      <a:pt x="865187" y="1158875"/>
                      <a:pt x="865187" y="31750"/>
                    </a:cubicBezTo>
                    <a:cubicBezTo>
                      <a:pt x="865187" y="31750"/>
                      <a:pt x="865187" y="31750"/>
                      <a:pt x="30162" y="31750"/>
                    </a:cubicBezTo>
                    <a:close/>
                    <a:moveTo>
                      <a:pt x="15683" y="0"/>
                    </a:moveTo>
                    <a:cubicBezTo>
                      <a:pt x="15683" y="0"/>
                      <a:pt x="15683" y="0"/>
                      <a:pt x="879667" y="0"/>
                    </a:cubicBezTo>
                    <a:cubicBezTo>
                      <a:pt x="888934" y="0"/>
                      <a:pt x="895350" y="7138"/>
                      <a:pt x="895350" y="15704"/>
                    </a:cubicBezTo>
                    <a:cubicBezTo>
                      <a:pt x="895350" y="15704"/>
                      <a:pt x="895350" y="15704"/>
                      <a:pt x="895350" y="1174922"/>
                    </a:cubicBezTo>
                    <a:cubicBezTo>
                      <a:pt x="895350" y="1184201"/>
                      <a:pt x="888934" y="1190625"/>
                      <a:pt x="879667" y="1190625"/>
                    </a:cubicBezTo>
                    <a:cubicBezTo>
                      <a:pt x="879667" y="1190625"/>
                      <a:pt x="879667" y="1190625"/>
                      <a:pt x="15683" y="1190625"/>
                    </a:cubicBezTo>
                    <a:cubicBezTo>
                      <a:pt x="6416" y="1190625"/>
                      <a:pt x="0" y="1184201"/>
                      <a:pt x="0" y="1174922"/>
                    </a:cubicBezTo>
                    <a:cubicBezTo>
                      <a:pt x="0" y="1174922"/>
                      <a:pt x="0" y="1174922"/>
                      <a:pt x="0" y="15704"/>
                    </a:cubicBezTo>
                    <a:cubicBezTo>
                      <a:pt x="0" y="7138"/>
                      <a:pt x="6416" y="0"/>
                      <a:pt x="15683" y="0"/>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17" name="Freeform 6">
                <a:extLst>
                  <a:ext uri="{FF2B5EF4-FFF2-40B4-BE49-F238E27FC236}">
                    <a16:creationId xmlns:a16="http://schemas.microsoft.com/office/drawing/2014/main" id="{50398E98-DECB-47AA-BE41-03CC090E7954}"/>
                  </a:ext>
                </a:extLst>
              </p:cNvPr>
              <p:cNvSpPr>
                <a:spLocks/>
              </p:cNvSpPr>
              <p:nvPr/>
            </p:nvSpPr>
            <p:spPr bwMode="auto">
              <a:xfrm>
                <a:off x="5780088" y="3138488"/>
                <a:ext cx="628650" cy="725487"/>
              </a:xfrm>
              <a:custGeom>
                <a:avLst/>
                <a:gdLst>
                  <a:gd name="connsiteX0" fmla="*/ 384092 w 628650"/>
                  <a:gd name="connsiteY0" fmla="*/ 693737 h 725487"/>
                  <a:gd name="connsiteX1" fmla="*/ 517608 w 628650"/>
                  <a:gd name="connsiteY1" fmla="*/ 693737 h 725487"/>
                  <a:gd name="connsiteX2" fmla="*/ 533400 w 628650"/>
                  <a:gd name="connsiteY2" fmla="*/ 709981 h 725487"/>
                  <a:gd name="connsiteX3" fmla="*/ 517608 w 628650"/>
                  <a:gd name="connsiteY3" fmla="*/ 725487 h 725487"/>
                  <a:gd name="connsiteX4" fmla="*/ 384092 w 628650"/>
                  <a:gd name="connsiteY4" fmla="*/ 725487 h 725487"/>
                  <a:gd name="connsiteX5" fmla="*/ 368300 w 628650"/>
                  <a:gd name="connsiteY5" fmla="*/ 709981 h 725487"/>
                  <a:gd name="connsiteX6" fmla="*/ 384092 w 628650"/>
                  <a:gd name="connsiteY6" fmla="*/ 693737 h 725487"/>
                  <a:gd name="connsiteX7" fmla="*/ 15692 w 628650"/>
                  <a:gd name="connsiteY7" fmla="*/ 693737 h 725487"/>
                  <a:gd name="connsiteX8" fmla="*/ 244657 w 628650"/>
                  <a:gd name="connsiteY8" fmla="*/ 693737 h 725487"/>
                  <a:gd name="connsiteX9" fmla="*/ 260350 w 628650"/>
                  <a:gd name="connsiteY9" fmla="*/ 709981 h 725487"/>
                  <a:gd name="connsiteX10" fmla="*/ 244657 w 628650"/>
                  <a:gd name="connsiteY10" fmla="*/ 725487 h 725487"/>
                  <a:gd name="connsiteX11" fmla="*/ 15692 w 628650"/>
                  <a:gd name="connsiteY11" fmla="*/ 725487 h 725487"/>
                  <a:gd name="connsiteX12" fmla="*/ 0 w 628650"/>
                  <a:gd name="connsiteY12" fmla="*/ 709981 h 725487"/>
                  <a:gd name="connsiteX13" fmla="*/ 15692 w 628650"/>
                  <a:gd name="connsiteY13" fmla="*/ 693737 h 725487"/>
                  <a:gd name="connsiteX14" fmla="*/ 385913 w 628650"/>
                  <a:gd name="connsiteY14" fmla="*/ 579437 h 725487"/>
                  <a:gd name="connsiteX15" fmla="*/ 613658 w 628650"/>
                  <a:gd name="connsiteY15" fmla="*/ 579437 h 725487"/>
                  <a:gd name="connsiteX16" fmla="*/ 628650 w 628650"/>
                  <a:gd name="connsiteY16" fmla="*/ 594869 h 725487"/>
                  <a:gd name="connsiteX17" fmla="*/ 613658 w 628650"/>
                  <a:gd name="connsiteY17" fmla="*/ 609600 h 725487"/>
                  <a:gd name="connsiteX18" fmla="*/ 385913 w 628650"/>
                  <a:gd name="connsiteY18" fmla="*/ 609600 h 725487"/>
                  <a:gd name="connsiteX19" fmla="*/ 373062 w 628650"/>
                  <a:gd name="connsiteY19" fmla="*/ 602585 h 725487"/>
                  <a:gd name="connsiteX20" fmla="*/ 373062 w 628650"/>
                  <a:gd name="connsiteY20" fmla="*/ 586452 h 725487"/>
                  <a:gd name="connsiteX21" fmla="*/ 385913 w 628650"/>
                  <a:gd name="connsiteY21" fmla="*/ 579437 h 725487"/>
                  <a:gd name="connsiteX22" fmla="*/ 15666 w 628650"/>
                  <a:gd name="connsiteY22" fmla="*/ 579437 h 725487"/>
                  <a:gd name="connsiteX23" fmla="*/ 238556 w 628650"/>
                  <a:gd name="connsiteY23" fmla="*/ 579437 h 725487"/>
                  <a:gd name="connsiteX24" fmla="*/ 249238 w 628650"/>
                  <a:gd name="connsiteY24" fmla="*/ 581541 h 725487"/>
                  <a:gd name="connsiteX25" fmla="*/ 249238 w 628650"/>
                  <a:gd name="connsiteY25" fmla="*/ 608197 h 725487"/>
                  <a:gd name="connsiteX26" fmla="*/ 242829 w 628650"/>
                  <a:gd name="connsiteY26" fmla="*/ 609600 h 725487"/>
                  <a:gd name="connsiteX27" fmla="*/ 15666 w 628650"/>
                  <a:gd name="connsiteY27" fmla="*/ 609600 h 725487"/>
                  <a:gd name="connsiteX28" fmla="*/ 0 w 628650"/>
                  <a:gd name="connsiteY28" fmla="*/ 594869 h 725487"/>
                  <a:gd name="connsiteX29" fmla="*/ 15666 w 628650"/>
                  <a:gd name="connsiteY29" fmla="*/ 579437 h 725487"/>
                  <a:gd name="connsiteX30" fmla="*/ 461866 w 628650"/>
                  <a:gd name="connsiteY30" fmla="*/ 463550 h 725487"/>
                  <a:gd name="connsiteX31" fmla="*/ 613682 w 628650"/>
                  <a:gd name="connsiteY31" fmla="*/ 463550 h 725487"/>
                  <a:gd name="connsiteX32" fmla="*/ 628650 w 628650"/>
                  <a:gd name="connsiteY32" fmla="*/ 478982 h 725487"/>
                  <a:gd name="connsiteX33" fmla="*/ 613682 w 628650"/>
                  <a:gd name="connsiteY33" fmla="*/ 493713 h 725487"/>
                  <a:gd name="connsiteX34" fmla="*/ 454025 w 628650"/>
                  <a:gd name="connsiteY34" fmla="*/ 493713 h 725487"/>
                  <a:gd name="connsiteX35" fmla="*/ 461866 w 628650"/>
                  <a:gd name="connsiteY35" fmla="*/ 463550 h 725487"/>
                  <a:gd name="connsiteX36" fmla="*/ 15710 w 628650"/>
                  <a:gd name="connsiteY36" fmla="*/ 463550 h 725487"/>
                  <a:gd name="connsiteX37" fmla="*/ 192088 w 628650"/>
                  <a:gd name="connsiteY37" fmla="*/ 463550 h 725487"/>
                  <a:gd name="connsiteX38" fmla="*/ 178520 w 628650"/>
                  <a:gd name="connsiteY38" fmla="*/ 493713 h 725487"/>
                  <a:gd name="connsiteX39" fmla="*/ 15710 w 628650"/>
                  <a:gd name="connsiteY39" fmla="*/ 493713 h 725487"/>
                  <a:gd name="connsiteX40" fmla="*/ 0 w 628650"/>
                  <a:gd name="connsiteY40" fmla="*/ 478982 h 725487"/>
                  <a:gd name="connsiteX41" fmla="*/ 15710 w 628650"/>
                  <a:gd name="connsiteY41" fmla="*/ 463550 h 725487"/>
                  <a:gd name="connsiteX42" fmla="*/ 422275 w 628650"/>
                  <a:gd name="connsiteY42" fmla="*/ 347662 h 725487"/>
                  <a:gd name="connsiteX43" fmla="*/ 612994 w 628650"/>
                  <a:gd name="connsiteY43" fmla="*/ 347662 h 725487"/>
                  <a:gd name="connsiteX44" fmla="*/ 628650 w 628650"/>
                  <a:gd name="connsiteY44" fmla="*/ 362393 h 725487"/>
                  <a:gd name="connsiteX45" fmla="*/ 612994 w 628650"/>
                  <a:gd name="connsiteY45" fmla="*/ 377825 h 725487"/>
                  <a:gd name="connsiteX46" fmla="*/ 444336 w 628650"/>
                  <a:gd name="connsiteY46" fmla="*/ 377825 h 725487"/>
                  <a:gd name="connsiteX47" fmla="*/ 422275 w 628650"/>
                  <a:gd name="connsiteY47" fmla="*/ 347662 h 725487"/>
                  <a:gd name="connsiteX48" fmla="*/ 15700 w 628650"/>
                  <a:gd name="connsiteY48" fmla="*/ 347662 h 725487"/>
                  <a:gd name="connsiteX49" fmla="*/ 196967 w 628650"/>
                  <a:gd name="connsiteY49" fmla="*/ 347662 h 725487"/>
                  <a:gd name="connsiteX50" fmla="*/ 211953 w 628650"/>
                  <a:gd name="connsiteY50" fmla="*/ 362393 h 725487"/>
                  <a:gd name="connsiteX51" fmla="*/ 233363 w 628650"/>
                  <a:gd name="connsiteY51" fmla="*/ 377825 h 725487"/>
                  <a:gd name="connsiteX52" fmla="*/ 15700 w 628650"/>
                  <a:gd name="connsiteY52" fmla="*/ 377825 h 725487"/>
                  <a:gd name="connsiteX53" fmla="*/ 0 w 628650"/>
                  <a:gd name="connsiteY53" fmla="*/ 362393 h 725487"/>
                  <a:gd name="connsiteX54" fmla="*/ 15700 w 628650"/>
                  <a:gd name="connsiteY54" fmla="*/ 347662 h 725487"/>
                  <a:gd name="connsiteX55" fmla="*/ 428925 w 628650"/>
                  <a:gd name="connsiteY55" fmla="*/ 230187 h 725487"/>
                  <a:gd name="connsiteX56" fmla="*/ 613671 w 628650"/>
                  <a:gd name="connsiteY56" fmla="*/ 230187 h 725487"/>
                  <a:gd name="connsiteX57" fmla="*/ 628650 w 628650"/>
                  <a:gd name="connsiteY57" fmla="*/ 245709 h 725487"/>
                  <a:gd name="connsiteX58" fmla="*/ 613671 w 628650"/>
                  <a:gd name="connsiteY58" fmla="*/ 261937 h 725487"/>
                  <a:gd name="connsiteX59" fmla="*/ 417512 w 628650"/>
                  <a:gd name="connsiteY59" fmla="*/ 261937 h 725487"/>
                  <a:gd name="connsiteX60" fmla="*/ 421079 w 628650"/>
                  <a:gd name="connsiteY60" fmla="*/ 250648 h 725487"/>
                  <a:gd name="connsiteX61" fmla="*/ 428212 w 628650"/>
                  <a:gd name="connsiteY61" fmla="*/ 231598 h 725487"/>
                  <a:gd name="connsiteX62" fmla="*/ 428925 w 628650"/>
                  <a:gd name="connsiteY62" fmla="*/ 230187 h 725487"/>
                  <a:gd name="connsiteX63" fmla="*/ 15636 w 628650"/>
                  <a:gd name="connsiteY63" fmla="*/ 230187 h 725487"/>
                  <a:gd name="connsiteX64" fmla="*/ 169863 w 628650"/>
                  <a:gd name="connsiteY64" fmla="*/ 230187 h 725487"/>
                  <a:gd name="connsiteX65" fmla="*/ 166309 w 628650"/>
                  <a:gd name="connsiteY65" fmla="*/ 261231 h 725487"/>
                  <a:gd name="connsiteX66" fmla="*/ 166309 w 628650"/>
                  <a:gd name="connsiteY66" fmla="*/ 261937 h 725487"/>
                  <a:gd name="connsiteX67" fmla="*/ 15636 w 628650"/>
                  <a:gd name="connsiteY67" fmla="*/ 261937 h 725487"/>
                  <a:gd name="connsiteX68" fmla="*/ 0 w 628650"/>
                  <a:gd name="connsiteY68" fmla="*/ 245709 h 725487"/>
                  <a:gd name="connsiteX69" fmla="*/ 15636 w 628650"/>
                  <a:gd name="connsiteY69" fmla="*/ 230187 h 725487"/>
                  <a:gd name="connsiteX70" fmla="*/ 385913 w 628650"/>
                  <a:gd name="connsiteY70" fmla="*/ 114300 h 725487"/>
                  <a:gd name="connsiteX71" fmla="*/ 613658 w 628650"/>
                  <a:gd name="connsiteY71" fmla="*/ 114300 h 725487"/>
                  <a:gd name="connsiteX72" fmla="*/ 628650 w 628650"/>
                  <a:gd name="connsiteY72" fmla="*/ 130175 h 725487"/>
                  <a:gd name="connsiteX73" fmla="*/ 613658 w 628650"/>
                  <a:gd name="connsiteY73" fmla="*/ 146050 h 725487"/>
                  <a:gd name="connsiteX74" fmla="*/ 414470 w 628650"/>
                  <a:gd name="connsiteY74" fmla="*/ 146050 h 725487"/>
                  <a:gd name="connsiteX75" fmla="*/ 390911 w 628650"/>
                  <a:gd name="connsiteY75" fmla="*/ 135948 h 725487"/>
                  <a:gd name="connsiteX76" fmla="*/ 390197 w 628650"/>
                  <a:gd name="connsiteY76" fmla="*/ 135948 h 725487"/>
                  <a:gd name="connsiteX77" fmla="*/ 373062 w 628650"/>
                  <a:gd name="connsiteY77" fmla="*/ 131618 h 725487"/>
                  <a:gd name="connsiteX78" fmla="*/ 373062 w 628650"/>
                  <a:gd name="connsiteY78" fmla="*/ 120794 h 725487"/>
                  <a:gd name="connsiteX79" fmla="*/ 385913 w 628650"/>
                  <a:gd name="connsiteY79" fmla="*/ 114300 h 725487"/>
                  <a:gd name="connsiteX80" fmla="*/ 15666 w 628650"/>
                  <a:gd name="connsiteY80" fmla="*/ 114300 h 725487"/>
                  <a:gd name="connsiteX81" fmla="*/ 242829 w 628650"/>
                  <a:gd name="connsiteY81" fmla="*/ 114300 h 725487"/>
                  <a:gd name="connsiteX82" fmla="*/ 249238 w 628650"/>
                  <a:gd name="connsiteY82" fmla="*/ 115743 h 725487"/>
                  <a:gd name="connsiteX83" fmla="*/ 249238 w 628650"/>
                  <a:gd name="connsiteY83" fmla="*/ 138834 h 725487"/>
                  <a:gd name="connsiteX84" fmla="*/ 234996 w 628650"/>
                  <a:gd name="connsiteY84" fmla="*/ 146050 h 725487"/>
                  <a:gd name="connsiteX85" fmla="*/ 15666 w 628650"/>
                  <a:gd name="connsiteY85" fmla="*/ 146050 h 725487"/>
                  <a:gd name="connsiteX86" fmla="*/ 0 w 628650"/>
                  <a:gd name="connsiteY86" fmla="*/ 130175 h 725487"/>
                  <a:gd name="connsiteX87" fmla="*/ 15666 w 628650"/>
                  <a:gd name="connsiteY87" fmla="*/ 114300 h 725487"/>
                  <a:gd name="connsiteX88" fmla="*/ 384036 w 628650"/>
                  <a:gd name="connsiteY88" fmla="*/ 0 h 725487"/>
                  <a:gd name="connsiteX89" fmla="*/ 612915 w 628650"/>
                  <a:gd name="connsiteY89" fmla="*/ 0 h 725487"/>
                  <a:gd name="connsiteX90" fmla="*/ 628650 w 628650"/>
                  <a:gd name="connsiteY90" fmla="*/ 15081 h 725487"/>
                  <a:gd name="connsiteX91" fmla="*/ 612915 w 628650"/>
                  <a:gd name="connsiteY91" fmla="*/ 30163 h 725487"/>
                  <a:gd name="connsiteX92" fmla="*/ 384036 w 628650"/>
                  <a:gd name="connsiteY92" fmla="*/ 30163 h 725487"/>
                  <a:gd name="connsiteX93" fmla="*/ 368300 w 628650"/>
                  <a:gd name="connsiteY93" fmla="*/ 15081 h 725487"/>
                  <a:gd name="connsiteX94" fmla="*/ 384036 w 628650"/>
                  <a:gd name="connsiteY94" fmla="*/ 0 h 725487"/>
                  <a:gd name="connsiteX95" fmla="*/ 15692 w 628650"/>
                  <a:gd name="connsiteY95" fmla="*/ 0 h 725487"/>
                  <a:gd name="connsiteX96" fmla="*/ 244657 w 628650"/>
                  <a:gd name="connsiteY96" fmla="*/ 0 h 725487"/>
                  <a:gd name="connsiteX97" fmla="*/ 260350 w 628650"/>
                  <a:gd name="connsiteY97" fmla="*/ 15081 h 725487"/>
                  <a:gd name="connsiteX98" fmla="*/ 244657 w 628650"/>
                  <a:gd name="connsiteY98" fmla="*/ 30163 h 725487"/>
                  <a:gd name="connsiteX99" fmla="*/ 15692 w 628650"/>
                  <a:gd name="connsiteY99" fmla="*/ 30163 h 725487"/>
                  <a:gd name="connsiteX100" fmla="*/ 0 w 628650"/>
                  <a:gd name="connsiteY100" fmla="*/ 15081 h 725487"/>
                  <a:gd name="connsiteX101" fmla="*/ 15692 w 628650"/>
                  <a:gd name="connsiteY101" fmla="*/ 0 h 72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28650" h="725487">
                    <a:moveTo>
                      <a:pt x="384092" y="693737"/>
                    </a:moveTo>
                    <a:cubicBezTo>
                      <a:pt x="384092" y="693737"/>
                      <a:pt x="384092" y="693737"/>
                      <a:pt x="517608" y="693737"/>
                    </a:cubicBezTo>
                    <a:cubicBezTo>
                      <a:pt x="526222" y="693737"/>
                      <a:pt x="533400" y="701121"/>
                      <a:pt x="533400" y="709981"/>
                    </a:cubicBezTo>
                    <a:cubicBezTo>
                      <a:pt x="533400" y="718103"/>
                      <a:pt x="526222" y="725487"/>
                      <a:pt x="517608" y="725487"/>
                    </a:cubicBezTo>
                    <a:cubicBezTo>
                      <a:pt x="517608" y="725487"/>
                      <a:pt x="517608" y="725487"/>
                      <a:pt x="384092" y="725487"/>
                    </a:cubicBezTo>
                    <a:cubicBezTo>
                      <a:pt x="375479" y="725487"/>
                      <a:pt x="368300" y="718103"/>
                      <a:pt x="368300" y="709981"/>
                    </a:cubicBezTo>
                    <a:cubicBezTo>
                      <a:pt x="368300" y="701121"/>
                      <a:pt x="375479" y="693737"/>
                      <a:pt x="384092" y="693737"/>
                    </a:cubicBezTo>
                    <a:close/>
                    <a:moveTo>
                      <a:pt x="15692" y="693737"/>
                    </a:moveTo>
                    <a:cubicBezTo>
                      <a:pt x="15692" y="693737"/>
                      <a:pt x="15692" y="693737"/>
                      <a:pt x="244657" y="693737"/>
                    </a:cubicBezTo>
                    <a:cubicBezTo>
                      <a:pt x="253217" y="693737"/>
                      <a:pt x="260350" y="701121"/>
                      <a:pt x="260350" y="709981"/>
                    </a:cubicBezTo>
                    <a:cubicBezTo>
                      <a:pt x="260350" y="718103"/>
                      <a:pt x="253217" y="725487"/>
                      <a:pt x="244657" y="725487"/>
                    </a:cubicBezTo>
                    <a:cubicBezTo>
                      <a:pt x="244657" y="725487"/>
                      <a:pt x="244657" y="725487"/>
                      <a:pt x="15692" y="725487"/>
                    </a:cubicBezTo>
                    <a:cubicBezTo>
                      <a:pt x="7133" y="725487"/>
                      <a:pt x="0" y="718103"/>
                      <a:pt x="0" y="709981"/>
                    </a:cubicBezTo>
                    <a:cubicBezTo>
                      <a:pt x="0" y="701121"/>
                      <a:pt x="7133" y="693737"/>
                      <a:pt x="15692" y="693737"/>
                    </a:cubicBezTo>
                    <a:close/>
                    <a:moveTo>
                      <a:pt x="385913" y="579437"/>
                    </a:moveTo>
                    <a:cubicBezTo>
                      <a:pt x="385913" y="579437"/>
                      <a:pt x="385913" y="579437"/>
                      <a:pt x="613658" y="579437"/>
                    </a:cubicBezTo>
                    <a:cubicBezTo>
                      <a:pt x="622225" y="579437"/>
                      <a:pt x="628650" y="586452"/>
                      <a:pt x="628650" y="594869"/>
                    </a:cubicBezTo>
                    <a:cubicBezTo>
                      <a:pt x="628650" y="602585"/>
                      <a:pt x="622225" y="609600"/>
                      <a:pt x="613658" y="609600"/>
                    </a:cubicBezTo>
                    <a:cubicBezTo>
                      <a:pt x="613658" y="609600"/>
                      <a:pt x="613658" y="609600"/>
                      <a:pt x="385913" y="609600"/>
                    </a:cubicBezTo>
                    <a:cubicBezTo>
                      <a:pt x="380916" y="609600"/>
                      <a:pt x="375918" y="606794"/>
                      <a:pt x="373062" y="602585"/>
                    </a:cubicBezTo>
                    <a:cubicBezTo>
                      <a:pt x="373062" y="602585"/>
                      <a:pt x="373062" y="602585"/>
                      <a:pt x="373062" y="586452"/>
                    </a:cubicBezTo>
                    <a:cubicBezTo>
                      <a:pt x="375918" y="582243"/>
                      <a:pt x="380916" y="579437"/>
                      <a:pt x="385913" y="579437"/>
                    </a:cubicBezTo>
                    <a:close/>
                    <a:moveTo>
                      <a:pt x="15666" y="579437"/>
                    </a:moveTo>
                    <a:cubicBezTo>
                      <a:pt x="15666" y="579437"/>
                      <a:pt x="15666" y="579437"/>
                      <a:pt x="238556" y="579437"/>
                    </a:cubicBezTo>
                    <a:cubicBezTo>
                      <a:pt x="242117" y="580138"/>
                      <a:pt x="245677" y="580840"/>
                      <a:pt x="249238" y="581541"/>
                    </a:cubicBezTo>
                    <a:cubicBezTo>
                      <a:pt x="249238" y="581541"/>
                      <a:pt x="249238" y="581541"/>
                      <a:pt x="249238" y="608197"/>
                    </a:cubicBezTo>
                    <a:cubicBezTo>
                      <a:pt x="247101" y="608898"/>
                      <a:pt x="244965" y="609600"/>
                      <a:pt x="242829" y="609600"/>
                    </a:cubicBezTo>
                    <a:cubicBezTo>
                      <a:pt x="242829" y="609600"/>
                      <a:pt x="242829" y="609600"/>
                      <a:pt x="15666" y="609600"/>
                    </a:cubicBezTo>
                    <a:cubicBezTo>
                      <a:pt x="7121" y="609600"/>
                      <a:pt x="0" y="602585"/>
                      <a:pt x="0" y="594869"/>
                    </a:cubicBezTo>
                    <a:cubicBezTo>
                      <a:pt x="0" y="586452"/>
                      <a:pt x="7121" y="579437"/>
                      <a:pt x="15666" y="579437"/>
                    </a:cubicBezTo>
                    <a:close/>
                    <a:moveTo>
                      <a:pt x="461866" y="463550"/>
                    </a:moveTo>
                    <a:cubicBezTo>
                      <a:pt x="461866" y="463550"/>
                      <a:pt x="461866" y="463550"/>
                      <a:pt x="613682" y="463550"/>
                    </a:cubicBezTo>
                    <a:cubicBezTo>
                      <a:pt x="622235" y="463550"/>
                      <a:pt x="628650" y="470565"/>
                      <a:pt x="628650" y="478982"/>
                    </a:cubicBezTo>
                    <a:cubicBezTo>
                      <a:pt x="628650" y="487400"/>
                      <a:pt x="622235" y="493713"/>
                      <a:pt x="613682" y="493713"/>
                    </a:cubicBezTo>
                    <a:cubicBezTo>
                      <a:pt x="613682" y="493713"/>
                      <a:pt x="613682" y="493713"/>
                      <a:pt x="454025" y="493713"/>
                    </a:cubicBezTo>
                    <a:cubicBezTo>
                      <a:pt x="457589" y="483892"/>
                      <a:pt x="460440" y="474072"/>
                      <a:pt x="461866" y="463550"/>
                    </a:cubicBezTo>
                    <a:close/>
                    <a:moveTo>
                      <a:pt x="15710" y="463550"/>
                    </a:moveTo>
                    <a:cubicBezTo>
                      <a:pt x="15710" y="463550"/>
                      <a:pt x="15710" y="463550"/>
                      <a:pt x="192088" y="463550"/>
                    </a:cubicBezTo>
                    <a:cubicBezTo>
                      <a:pt x="186375" y="477579"/>
                      <a:pt x="182091" y="486698"/>
                      <a:pt x="178520" y="493713"/>
                    </a:cubicBezTo>
                    <a:cubicBezTo>
                      <a:pt x="178520" y="493713"/>
                      <a:pt x="178520" y="493713"/>
                      <a:pt x="15710" y="493713"/>
                    </a:cubicBezTo>
                    <a:cubicBezTo>
                      <a:pt x="7141" y="493713"/>
                      <a:pt x="0" y="487400"/>
                      <a:pt x="0" y="478982"/>
                    </a:cubicBezTo>
                    <a:cubicBezTo>
                      <a:pt x="0" y="470565"/>
                      <a:pt x="7141" y="463550"/>
                      <a:pt x="15710" y="463550"/>
                    </a:cubicBezTo>
                    <a:close/>
                    <a:moveTo>
                      <a:pt x="422275" y="347662"/>
                    </a:moveTo>
                    <a:cubicBezTo>
                      <a:pt x="422275" y="347662"/>
                      <a:pt x="422275" y="347662"/>
                      <a:pt x="612994" y="347662"/>
                    </a:cubicBezTo>
                    <a:cubicBezTo>
                      <a:pt x="621534" y="347662"/>
                      <a:pt x="628650" y="354677"/>
                      <a:pt x="628650" y="362393"/>
                    </a:cubicBezTo>
                    <a:cubicBezTo>
                      <a:pt x="628650" y="370810"/>
                      <a:pt x="621534" y="377825"/>
                      <a:pt x="612994" y="377825"/>
                    </a:cubicBezTo>
                    <a:cubicBezTo>
                      <a:pt x="612994" y="377825"/>
                      <a:pt x="612994" y="377825"/>
                      <a:pt x="444336" y="377825"/>
                    </a:cubicBezTo>
                    <a:cubicBezTo>
                      <a:pt x="438643" y="367303"/>
                      <a:pt x="431527" y="357482"/>
                      <a:pt x="422275" y="347662"/>
                    </a:cubicBezTo>
                    <a:close/>
                    <a:moveTo>
                      <a:pt x="15700" y="347662"/>
                    </a:moveTo>
                    <a:cubicBezTo>
                      <a:pt x="15700" y="347662"/>
                      <a:pt x="15700" y="347662"/>
                      <a:pt x="196967" y="347662"/>
                    </a:cubicBezTo>
                    <a:cubicBezTo>
                      <a:pt x="201962" y="353274"/>
                      <a:pt x="206244" y="358184"/>
                      <a:pt x="211953" y="362393"/>
                    </a:cubicBezTo>
                    <a:cubicBezTo>
                      <a:pt x="217662" y="367303"/>
                      <a:pt x="224085" y="372213"/>
                      <a:pt x="233363" y="377825"/>
                    </a:cubicBezTo>
                    <a:cubicBezTo>
                      <a:pt x="233363" y="377825"/>
                      <a:pt x="233363" y="377825"/>
                      <a:pt x="15700" y="377825"/>
                    </a:cubicBezTo>
                    <a:cubicBezTo>
                      <a:pt x="7136" y="377825"/>
                      <a:pt x="0" y="370810"/>
                      <a:pt x="0" y="362393"/>
                    </a:cubicBezTo>
                    <a:cubicBezTo>
                      <a:pt x="0" y="354677"/>
                      <a:pt x="7136" y="347662"/>
                      <a:pt x="15700" y="347662"/>
                    </a:cubicBezTo>
                    <a:close/>
                    <a:moveTo>
                      <a:pt x="428925" y="230187"/>
                    </a:moveTo>
                    <a:cubicBezTo>
                      <a:pt x="428925" y="230187"/>
                      <a:pt x="428925" y="230187"/>
                      <a:pt x="613671" y="230187"/>
                    </a:cubicBezTo>
                    <a:cubicBezTo>
                      <a:pt x="621517" y="230187"/>
                      <a:pt x="628650" y="237242"/>
                      <a:pt x="628650" y="245709"/>
                    </a:cubicBezTo>
                    <a:cubicBezTo>
                      <a:pt x="628650" y="254176"/>
                      <a:pt x="621517" y="261937"/>
                      <a:pt x="613671" y="261937"/>
                    </a:cubicBezTo>
                    <a:cubicBezTo>
                      <a:pt x="613671" y="261937"/>
                      <a:pt x="613671" y="261937"/>
                      <a:pt x="417512" y="261937"/>
                    </a:cubicBezTo>
                    <a:cubicBezTo>
                      <a:pt x="417512" y="261937"/>
                      <a:pt x="417512" y="261937"/>
                      <a:pt x="421079" y="250648"/>
                    </a:cubicBezTo>
                    <a:cubicBezTo>
                      <a:pt x="423932" y="243592"/>
                      <a:pt x="426072" y="237242"/>
                      <a:pt x="428212" y="231598"/>
                    </a:cubicBezTo>
                    <a:cubicBezTo>
                      <a:pt x="428212" y="230892"/>
                      <a:pt x="428212" y="230187"/>
                      <a:pt x="428925" y="230187"/>
                    </a:cubicBezTo>
                    <a:close/>
                    <a:moveTo>
                      <a:pt x="15636" y="230187"/>
                    </a:moveTo>
                    <a:cubicBezTo>
                      <a:pt x="15636" y="230187"/>
                      <a:pt x="15636" y="230187"/>
                      <a:pt x="169863" y="230187"/>
                    </a:cubicBezTo>
                    <a:cubicBezTo>
                      <a:pt x="167731" y="240065"/>
                      <a:pt x="166309" y="249942"/>
                      <a:pt x="166309" y="261231"/>
                    </a:cubicBezTo>
                    <a:cubicBezTo>
                      <a:pt x="166309" y="261231"/>
                      <a:pt x="166309" y="261231"/>
                      <a:pt x="166309" y="261937"/>
                    </a:cubicBezTo>
                    <a:cubicBezTo>
                      <a:pt x="166309" y="261937"/>
                      <a:pt x="166309" y="261937"/>
                      <a:pt x="15636" y="261937"/>
                    </a:cubicBezTo>
                    <a:cubicBezTo>
                      <a:pt x="7107" y="261937"/>
                      <a:pt x="0" y="254176"/>
                      <a:pt x="0" y="245709"/>
                    </a:cubicBezTo>
                    <a:cubicBezTo>
                      <a:pt x="0" y="237242"/>
                      <a:pt x="7107" y="230187"/>
                      <a:pt x="15636" y="230187"/>
                    </a:cubicBezTo>
                    <a:close/>
                    <a:moveTo>
                      <a:pt x="385913" y="114300"/>
                    </a:moveTo>
                    <a:cubicBezTo>
                      <a:pt x="385913" y="114300"/>
                      <a:pt x="385913" y="114300"/>
                      <a:pt x="613658" y="114300"/>
                    </a:cubicBezTo>
                    <a:cubicBezTo>
                      <a:pt x="622225" y="114300"/>
                      <a:pt x="628650" y="120794"/>
                      <a:pt x="628650" y="130175"/>
                    </a:cubicBezTo>
                    <a:cubicBezTo>
                      <a:pt x="628650" y="138834"/>
                      <a:pt x="622225" y="146050"/>
                      <a:pt x="613658" y="146050"/>
                    </a:cubicBezTo>
                    <a:cubicBezTo>
                      <a:pt x="613658" y="146050"/>
                      <a:pt x="613658" y="146050"/>
                      <a:pt x="414470" y="146050"/>
                    </a:cubicBezTo>
                    <a:cubicBezTo>
                      <a:pt x="407331" y="142442"/>
                      <a:pt x="399478" y="138834"/>
                      <a:pt x="390911" y="135948"/>
                    </a:cubicBezTo>
                    <a:cubicBezTo>
                      <a:pt x="390911" y="135948"/>
                      <a:pt x="390911" y="135948"/>
                      <a:pt x="390197" y="135948"/>
                    </a:cubicBezTo>
                    <a:cubicBezTo>
                      <a:pt x="384485" y="134504"/>
                      <a:pt x="378774" y="133061"/>
                      <a:pt x="373062" y="131618"/>
                    </a:cubicBezTo>
                    <a:cubicBezTo>
                      <a:pt x="373062" y="131618"/>
                      <a:pt x="373062" y="131618"/>
                      <a:pt x="373062" y="120794"/>
                    </a:cubicBezTo>
                    <a:cubicBezTo>
                      <a:pt x="375918" y="117186"/>
                      <a:pt x="380916" y="114300"/>
                      <a:pt x="385913" y="114300"/>
                    </a:cubicBezTo>
                    <a:close/>
                    <a:moveTo>
                      <a:pt x="15666" y="114300"/>
                    </a:moveTo>
                    <a:cubicBezTo>
                      <a:pt x="15666" y="114300"/>
                      <a:pt x="15666" y="114300"/>
                      <a:pt x="242829" y="114300"/>
                    </a:cubicBezTo>
                    <a:cubicBezTo>
                      <a:pt x="244965" y="114300"/>
                      <a:pt x="247101" y="114300"/>
                      <a:pt x="249238" y="115743"/>
                    </a:cubicBezTo>
                    <a:cubicBezTo>
                      <a:pt x="249238" y="115743"/>
                      <a:pt x="249238" y="115743"/>
                      <a:pt x="249238" y="138834"/>
                    </a:cubicBezTo>
                    <a:cubicBezTo>
                      <a:pt x="244253" y="140999"/>
                      <a:pt x="239268" y="143164"/>
                      <a:pt x="234996" y="146050"/>
                    </a:cubicBezTo>
                    <a:cubicBezTo>
                      <a:pt x="234996" y="146050"/>
                      <a:pt x="234996" y="146050"/>
                      <a:pt x="15666" y="146050"/>
                    </a:cubicBezTo>
                    <a:cubicBezTo>
                      <a:pt x="7121" y="146050"/>
                      <a:pt x="0" y="138834"/>
                      <a:pt x="0" y="130175"/>
                    </a:cubicBezTo>
                    <a:cubicBezTo>
                      <a:pt x="0" y="120794"/>
                      <a:pt x="7121" y="114300"/>
                      <a:pt x="15666" y="114300"/>
                    </a:cubicBezTo>
                    <a:close/>
                    <a:moveTo>
                      <a:pt x="384036" y="0"/>
                    </a:moveTo>
                    <a:cubicBezTo>
                      <a:pt x="384036" y="0"/>
                      <a:pt x="384036" y="0"/>
                      <a:pt x="612915" y="0"/>
                    </a:cubicBezTo>
                    <a:cubicBezTo>
                      <a:pt x="621498" y="0"/>
                      <a:pt x="628650" y="6855"/>
                      <a:pt x="628650" y="15081"/>
                    </a:cubicBezTo>
                    <a:cubicBezTo>
                      <a:pt x="628650" y="23308"/>
                      <a:pt x="621498" y="30163"/>
                      <a:pt x="612915" y="30163"/>
                    </a:cubicBezTo>
                    <a:cubicBezTo>
                      <a:pt x="612915" y="30163"/>
                      <a:pt x="612915" y="30163"/>
                      <a:pt x="384036" y="30163"/>
                    </a:cubicBezTo>
                    <a:cubicBezTo>
                      <a:pt x="375453" y="30163"/>
                      <a:pt x="368300" y="23308"/>
                      <a:pt x="368300" y="15081"/>
                    </a:cubicBezTo>
                    <a:cubicBezTo>
                      <a:pt x="368300" y="6855"/>
                      <a:pt x="375453" y="0"/>
                      <a:pt x="384036" y="0"/>
                    </a:cubicBezTo>
                    <a:close/>
                    <a:moveTo>
                      <a:pt x="15692" y="0"/>
                    </a:moveTo>
                    <a:cubicBezTo>
                      <a:pt x="15692" y="0"/>
                      <a:pt x="15692" y="0"/>
                      <a:pt x="244657" y="0"/>
                    </a:cubicBezTo>
                    <a:cubicBezTo>
                      <a:pt x="253217" y="0"/>
                      <a:pt x="260350" y="6855"/>
                      <a:pt x="260350" y="15081"/>
                    </a:cubicBezTo>
                    <a:cubicBezTo>
                      <a:pt x="260350" y="23308"/>
                      <a:pt x="253217" y="30163"/>
                      <a:pt x="244657" y="30163"/>
                    </a:cubicBezTo>
                    <a:cubicBezTo>
                      <a:pt x="244657" y="30163"/>
                      <a:pt x="244657" y="30163"/>
                      <a:pt x="15692" y="30163"/>
                    </a:cubicBezTo>
                    <a:cubicBezTo>
                      <a:pt x="7133" y="30163"/>
                      <a:pt x="0" y="23308"/>
                      <a:pt x="0" y="15081"/>
                    </a:cubicBezTo>
                    <a:cubicBezTo>
                      <a:pt x="0" y="6855"/>
                      <a:pt x="7133" y="0"/>
                      <a:pt x="15692" y="0"/>
                    </a:cubicBezTo>
                    <a:close/>
                  </a:path>
                </a:pathLst>
              </a:custGeom>
              <a:solidFill>
                <a:srgbClr val="00A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18" name="Group 17">
            <a:extLst>
              <a:ext uri="{FF2B5EF4-FFF2-40B4-BE49-F238E27FC236}">
                <a16:creationId xmlns:a16="http://schemas.microsoft.com/office/drawing/2014/main" id="{0ADDF438-5862-44DB-B228-A6E6B374A3B5}"/>
              </a:ext>
            </a:extLst>
          </p:cNvPr>
          <p:cNvGrpSpPr>
            <a:grpSpLocks noChangeAspect="1"/>
          </p:cNvGrpSpPr>
          <p:nvPr/>
        </p:nvGrpSpPr>
        <p:grpSpPr>
          <a:xfrm>
            <a:off x="390255" y="3586420"/>
            <a:ext cx="279811" cy="279811"/>
            <a:chOff x="2670175" y="3176"/>
            <a:chExt cx="6858000" cy="6858000"/>
          </a:xfrm>
        </p:grpSpPr>
        <p:sp>
          <p:nvSpPr>
            <p:cNvPr id="19" name="AutoShape 3">
              <a:extLst>
                <a:ext uri="{FF2B5EF4-FFF2-40B4-BE49-F238E27FC236}">
                  <a16:creationId xmlns:a16="http://schemas.microsoft.com/office/drawing/2014/main" id="{2B82A0C8-F239-4555-A2A3-EA5EC262DC54}"/>
                </a:ext>
              </a:extLst>
            </p:cNvPr>
            <p:cNvSpPr>
              <a:spLocks noChangeAspect="1" noChangeArrowheads="1" noTextEdit="1"/>
            </p:cNvSpPr>
            <p:nvPr/>
          </p:nvSpPr>
          <p:spPr bwMode="auto">
            <a:xfrm>
              <a:off x="2670175" y="3176"/>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0" name="Group 19">
              <a:extLst>
                <a:ext uri="{FF2B5EF4-FFF2-40B4-BE49-F238E27FC236}">
                  <a16:creationId xmlns:a16="http://schemas.microsoft.com/office/drawing/2014/main" id="{633873F7-173D-4FAB-890B-89814410DADE}"/>
                </a:ext>
              </a:extLst>
            </p:cNvPr>
            <p:cNvGrpSpPr/>
            <p:nvPr/>
          </p:nvGrpSpPr>
          <p:grpSpPr>
            <a:xfrm>
              <a:off x="3738563" y="1149351"/>
              <a:ext cx="4721225" cy="4565650"/>
              <a:chOff x="3738563" y="1149350"/>
              <a:chExt cx="4721225" cy="4565651"/>
            </a:xfrm>
          </p:grpSpPr>
          <p:sp>
            <p:nvSpPr>
              <p:cNvPr id="21" name="Freeform 30">
                <a:extLst>
                  <a:ext uri="{FF2B5EF4-FFF2-40B4-BE49-F238E27FC236}">
                    <a16:creationId xmlns:a16="http://schemas.microsoft.com/office/drawing/2014/main" id="{D67A6B31-A4F7-43B7-8E83-F8196E15889E}"/>
                  </a:ext>
                </a:extLst>
              </p:cNvPr>
              <p:cNvSpPr>
                <a:spLocks/>
              </p:cNvSpPr>
              <p:nvPr/>
            </p:nvSpPr>
            <p:spPr bwMode="auto">
              <a:xfrm>
                <a:off x="3738563" y="1149350"/>
                <a:ext cx="4721225" cy="4565651"/>
              </a:xfrm>
              <a:custGeom>
                <a:avLst/>
                <a:gdLst>
                  <a:gd name="connsiteX0" fmla="*/ 3078162 w 4721225"/>
                  <a:gd name="connsiteY0" fmla="*/ 3575050 h 4565651"/>
                  <a:gd name="connsiteX1" fmla="*/ 3078162 w 4721225"/>
                  <a:gd name="connsiteY1" fmla="*/ 4425950 h 4565651"/>
                  <a:gd name="connsiteX2" fmla="*/ 4584700 w 4721225"/>
                  <a:gd name="connsiteY2" fmla="*/ 4425950 h 4565651"/>
                  <a:gd name="connsiteX3" fmla="*/ 4584700 w 4721225"/>
                  <a:gd name="connsiteY3" fmla="*/ 3575050 h 4565651"/>
                  <a:gd name="connsiteX4" fmla="*/ 3075553 w 4721225"/>
                  <a:gd name="connsiteY4" fmla="*/ 3436938 h 4565651"/>
                  <a:gd name="connsiteX5" fmla="*/ 4587310 w 4721225"/>
                  <a:gd name="connsiteY5" fmla="*/ 3436938 h 4565651"/>
                  <a:gd name="connsiteX6" fmla="*/ 4721225 w 4721225"/>
                  <a:gd name="connsiteY6" fmla="*/ 3567976 h 4565651"/>
                  <a:gd name="connsiteX7" fmla="*/ 4721225 w 4721225"/>
                  <a:gd name="connsiteY7" fmla="*/ 4431635 h 4565651"/>
                  <a:gd name="connsiteX8" fmla="*/ 4587310 w 4721225"/>
                  <a:gd name="connsiteY8" fmla="*/ 4565651 h 4565651"/>
                  <a:gd name="connsiteX9" fmla="*/ 3075553 w 4721225"/>
                  <a:gd name="connsiteY9" fmla="*/ 4565651 h 4565651"/>
                  <a:gd name="connsiteX10" fmla="*/ 2941637 w 4721225"/>
                  <a:gd name="connsiteY10" fmla="*/ 4431635 h 4565651"/>
                  <a:gd name="connsiteX11" fmla="*/ 2941637 w 4721225"/>
                  <a:gd name="connsiteY11" fmla="*/ 3567976 h 4565651"/>
                  <a:gd name="connsiteX12" fmla="*/ 3075553 w 4721225"/>
                  <a:gd name="connsiteY12" fmla="*/ 3436938 h 4565651"/>
                  <a:gd name="connsiteX13" fmla="*/ 1609725 w 4721225"/>
                  <a:gd name="connsiteY13" fmla="*/ 1857375 h 4565651"/>
                  <a:gd name="connsiteX14" fmla="*/ 1609725 w 4721225"/>
                  <a:gd name="connsiteY14" fmla="*/ 2708275 h 4565651"/>
                  <a:gd name="connsiteX15" fmla="*/ 3105150 w 4721225"/>
                  <a:gd name="connsiteY15" fmla="*/ 2708275 h 4565651"/>
                  <a:gd name="connsiteX16" fmla="*/ 3105150 w 4721225"/>
                  <a:gd name="connsiteY16" fmla="*/ 1857375 h 4565651"/>
                  <a:gd name="connsiteX17" fmla="*/ 1607176 w 4721225"/>
                  <a:gd name="connsiteY17" fmla="*/ 1717675 h 4565651"/>
                  <a:gd name="connsiteX18" fmla="*/ 3107700 w 4721225"/>
                  <a:gd name="connsiteY18" fmla="*/ 1717675 h 4565651"/>
                  <a:gd name="connsiteX19" fmla="*/ 3241675 w 4721225"/>
                  <a:gd name="connsiteY19" fmla="*/ 1851526 h 4565651"/>
                  <a:gd name="connsiteX20" fmla="*/ 3241675 w 4721225"/>
                  <a:gd name="connsiteY20" fmla="*/ 2714124 h 4565651"/>
                  <a:gd name="connsiteX21" fmla="*/ 3107700 w 4721225"/>
                  <a:gd name="connsiteY21" fmla="*/ 2847975 h 4565651"/>
                  <a:gd name="connsiteX22" fmla="*/ 1607176 w 4721225"/>
                  <a:gd name="connsiteY22" fmla="*/ 2847975 h 4565651"/>
                  <a:gd name="connsiteX23" fmla="*/ 1473200 w 4721225"/>
                  <a:gd name="connsiteY23" fmla="*/ 2714124 h 4565651"/>
                  <a:gd name="connsiteX24" fmla="*/ 1473200 w 4721225"/>
                  <a:gd name="connsiteY24" fmla="*/ 2429399 h 4565651"/>
                  <a:gd name="connsiteX25" fmla="*/ 1473200 w 4721225"/>
                  <a:gd name="connsiteY25" fmla="*/ 2384585 h 4565651"/>
                  <a:gd name="connsiteX26" fmla="*/ 1463779 w 4721225"/>
                  <a:gd name="connsiteY26" fmla="*/ 2384585 h 4565651"/>
                  <a:gd name="connsiteX27" fmla="*/ 494087 w 4721225"/>
                  <a:gd name="connsiteY27" fmla="*/ 2384585 h 4565651"/>
                  <a:gd name="connsiteX28" fmla="*/ 494087 w 4721225"/>
                  <a:gd name="connsiteY28" fmla="*/ 3994462 h 4565651"/>
                  <a:gd name="connsiteX29" fmla="*/ 2556513 w 4721225"/>
                  <a:gd name="connsiteY29" fmla="*/ 3994462 h 4565651"/>
                  <a:gd name="connsiteX30" fmla="*/ 2366044 w 4721225"/>
                  <a:gd name="connsiteY30" fmla="*/ 3848650 h 4565651"/>
                  <a:gd name="connsiteX31" fmla="*/ 2351164 w 4721225"/>
                  <a:gd name="connsiteY31" fmla="*/ 3750451 h 4565651"/>
                  <a:gd name="connsiteX32" fmla="*/ 2449374 w 4721225"/>
                  <a:gd name="connsiteY32" fmla="*/ 3738548 h 4565651"/>
                  <a:gd name="connsiteX33" fmla="*/ 2800552 w 4721225"/>
                  <a:gd name="connsiteY33" fmla="*/ 4009340 h 4565651"/>
                  <a:gd name="connsiteX34" fmla="*/ 2803528 w 4721225"/>
                  <a:gd name="connsiteY34" fmla="*/ 4012316 h 4565651"/>
                  <a:gd name="connsiteX35" fmla="*/ 2806505 w 4721225"/>
                  <a:gd name="connsiteY35" fmla="*/ 4015292 h 4565651"/>
                  <a:gd name="connsiteX36" fmla="*/ 2809481 w 4721225"/>
                  <a:gd name="connsiteY36" fmla="*/ 4018267 h 4565651"/>
                  <a:gd name="connsiteX37" fmla="*/ 2812457 w 4721225"/>
                  <a:gd name="connsiteY37" fmla="*/ 4021243 h 4565651"/>
                  <a:gd name="connsiteX38" fmla="*/ 2815433 w 4721225"/>
                  <a:gd name="connsiteY38" fmla="*/ 4027195 h 4565651"/>
                  <a:gd name="connsiteX39" fmla="*/ 2818409 w 4721225"/>
                  <a:gd name="connsiteY39" fmla="*/ 4027195 h 4565651"/>
                  <a:gd name="connsiteX40" fmla="*/ 2818409 w 4721225"/>
                  <a:gd name="connsiteY40" fmla="*/ 4030170 h 4565651"/>
                  <a:gd name="connsiteX41" fmla="*/ 2821385 w 4721225"/>
                  <a:gd name="connsiteY41" fmla="*/ 4033146 h 4565651"/>
                  <a:gd name="connsiteX42" fmla="*/ 2821385 w 4721225"/>
                  <a:gd name="connsiteY42" fmla="*/ 4036122 h 4565651"/>
                  <a:gd name="connsiteX43" fmla="*/ 2824361 w 4721225"/>
                  <a:gd name="connsiteY43" fmla="*/ 4042073 h 4565651"/>
                  <a:gd name="connsiteX44" fmla="*/ 2824361 w 4721225"/>
                  <a:gd name="connsiteY44" fmla="*/ 4048025 h 4565651"/>
                  <a:gd name="connsiteX45" fmla="*/ 2824361 w 4721225"/>
                  <a:gd name="connsiteY45" fmla="*/ 4051001 h 4565651"/>
                  <a:gd name="connsiteX46" fmla="*/ 2827337 w 4721225"/>
                  <a:gd name="connsiteY46" fmla="*/ 4053976 h 4565651"/>
                  <a:gd name="connsiteX47" fmla="*/ 2827337 w 4721225"/>
                  <a:gd name="connsiteY47" fmla="*/ 4056952 h 4565651"/>
                  <a:gd name="connsiteX48" fmla="*/ 2827337 w 4721225"/>
                  <a:gd name="connsiteY48" fmla="*/ 4059928 h 4565651"/>
                  <a:gd name="connsiteX49" fmla="*/ 2827337 w 4721225"/>
                  <a:gd name="connsiteY49" fmla="*/ 4062904 h 4565651"/>
                  <a:gd name="connsiteX50" fmla="*/ 2827337 w 4721225"/>
                  <a:gd name="connsiteY50" fmla="*/ 4065879 h 4565651"/>
                  <a:gd name="connsiteX51" fmla="*/ 2827337 w 4721225"/>
                  <a:gd name="connsiteY51" fmla="*/ 4068855 h 4565651"/>
                  <a:gd name="connsiteX52" fmla="*/ 2827337 w 4721225"/>
                  <a:gd name="connsiteY52" fmla="*/ 4071831 h 4565651"/>
                  <a:gd name="connsiteX53" fmla="*/ 2824361 w 4721225"/>
                  <a:gd name="connsiteY53" fmla="*/ 4077782 h 4565651"/>
                  <a:gd name="connsiteX54" fmla="*/ 2824361 w 4721225"/>
                  <a:gd name="connsiteY54" fmla="*/ 4080758 h 4565651"/>
                  <a:gd name="connsiteX55" fmla="*/ 2824361 w 4721225"/>
                  <a:gd name="connsiteY55" fmla="*/ 4083734 h 4565651"/>
                  <a:gd name="connsiteX56" fmla="*/ 2824361 w 4721225"/>
                  <a:gd name="connsiteY56" fmla="*/ 4086710 h 4565651"/>
                  <a:gd name="connsiteX57" fmla="*/ 2821385 w 4721225"/>
                  <a:gd name="connsiteY57" fmla="*/ 4089685 h 4565651"/>
                  <a:gd name="connsiteX58" fmla="*/ 2821385 w 4721225"/>
                  <a:gd name="connsiteY58" fmla="*/ 4092661 h 4565651"/>
                  <a:gd name="connsiteX59" fmla="*/ 2818409 w 4721225"/>
                  <a:gd name="connsiteY59" fmla="*/ 4095637 h 4565651"/>
                  <a:gd name="connsiteX60" fmla="*/ 2818409 w 4721225"/>
                  <a:gd name="connsiteY60" fmla="*/ 4098612 h 4565651"/>
                  <a:gd name="connsiteX61" fmla="*/ 2815433 w 4721225"/>
                  <a:gd name="connsiteY61" fmla="*/ 4101588 h 4565651"/>
                  <a:gd name="connsiteX62" fmla="*/ 2812457 w 4721225"/>
                  <a:gd name="connsiteY62" fmla="*/ 4104564 h 4565651"/>
                  <a:gd name="connsiteX63" fmla="*/ 2812457 w 4721225"/>
                  <a:gd name="connsiteY63" fmla="*/ 4107540 h 4565651"/>
                  <a:gd name="connsiteX64" fmla="*/ 2809481 w 4721225"/>
                  <a:gd name="connsiteY64" fmla="*/ 4110515 h 4565651"/>
                  <a:gd name="connsiteX65" fmla="*/ 2806505 w 4721225"/>
                  <a:gd name="connsiteY65" fmla="*/ 4113491 h 4565651"/>
                  <a:gd name="connsiteX66" fmla="*/ 2803528 w 4721225"/>
                  <a:gd name="connsiteY66" fmla="*/ 4116467 h 4565651"/>
                  <a:gd name="connsiteX67" fmla="*/ 2800552 w 4721225"/>
                  <a:gd name="connsiteY67" fmla="*/ 4116467 h 4565651"/>
                  <a:gd name="connsiteX68" fmla="*/ 2800552 w 4721225"/>
                  <a:gd name="connsiteY68" fmla="*/ 4119443 h 4565651"/>
                  <a:gd name="connsiteX69" fmla="*/ 2449374 w 4721225"/>
                  <a:gd name="connsiteY69" fmla="*/ 4387259 h 4565651"/>
                  <a:gd name="connsiteX70" fmla="*/ 2407709 w 4721225"/>
                  <a:gd name="connsiteY70" fmla="*/ 4402138 h 4565651"/>
                  <a:gd name="connsiteX71" fmla="*/ 2351164 w 4721225"/>
                  <a:gd name="connsiteY71" fmla="*/ 4375356 h 4565651"/>
                  <a:gd name="connsiteX72" fmla="*/ 2366044 w 4721225"/>
                  <a:gd name="connsiteY72" fmla="*/ 4277157 h 4565651"/>
                  <a:gd name="connsiteX73" fmla="*/ 2556513 w 4721225"/>
                  <a:gd name="connsiteY73" fmla="*/ 4131346 h 4565651"/>
                  <a:gd name="connsiteX74" fmla="*/ 491111 w 4721225"/>
                  <a:gd name="connsiteY74" fmla="*/ 4131346 h 4565651"/>
                  <a:gd name="connsiteX75" fmla="*/ 357187 w 4721225"/>
                  <a:gd name="connsiteY75" fmla="*/ 4000413 h 4565651"/>
                  <a:gd name="connsiteX76" fmla="*/ 357187 w 4721225"/>
                  <a:gd name="connsiteY76" fmla="*/ 2378634 h 4565651"/>
                  <a:gd name="connsiteX77" fmla="*/ 491111 w 4721225"/>
                  <a:gd name="connsiteY77" fmla="*/ 2244725 h 4565651"/>
                  <a:gd name="connsiteX78" fmla="*/ 1305248 w 4721225"/>
                  <a:gd name="connsiteY78" fmla="*/ 2244725 h 4565651"/>
                  <a:gd name="connsiteX79" fmla="*/ 1473200 w 4721225"/>
                  <a:gd name="connsiteY79" fmla="*/ 2244725 h 4565651"/>
                  <a:gd name="connsiteX80" fmla="*/ 1473200 w 4721225"/>
                  <a:gd name="connsiteY80" fmla="*/ 2215435 h 4565651"/>
                  <a:gd name="connsiteX81" fmla="*/ 1473200 w 4721225"/>
                  <a:gd name="connsiteY81" fmla="*/ 1851526 h 4565651"/>
                  <a:gd name="connsiteX82" fmla="*/ 1607176 w 4721225"/>
                  <a:gd name="connsiteY82" fmla="*/ 1717675 h 4565651"/>
                  <a:gd name="connsiteX83" fmla="*/ 136525 w 4721225"/>
                  <a:gd name="connsiteY83" fmla="*/ 139700 h 4565651"/>
                  <a:gd name="connsiteX84" fmla="*/ 136525 w 4721225"/>
                  <a:gd name="connsiteY84" fmla="*/ 990600 h 4565651"/>
                  <a:gd name="connsiteX85" fmla="*/ 1636713 w 4721225"/>
                  <a:gd name="connsiteY85" fmla="*/ 990600 h 4565651"/>
                  <a:gd name="connsiteX86" fmla="*/ 1636713 w 4721225"/>
                  <a:gd name="connsiteY86" fmla="*/ 139700 h 4565651"/>
                  <a:gd name="connsiteX87" fmla="*/ 134005 w 4721225"/>
                  <a:gd name="connsiteY87" fmla="*/ 0 h 4565651"/>
                  <a:gd name="connsiteX88" fmla="*/ 1640820 w 4721225"/>
                  <a:gd name="connsiteY88" fmla="*/ 0 h 4565651"/>
                  <a:gd name="connsiteX89" fmla="*/ 1774825 w 4721225"/>
                  <a:gd name="connsiteY89" fmla="*/ 133828 h 4565651"/>
                  <a:gd name="connsiteX90" fmla="*/ 1774825 w 4721225"/>
                  <a:gd name="connsiteY90" fmla="*/ 418502 h 4565651"/>
                  <a:gd name="connsiteX91" fmla="*/ 1774825 w 4721225"/>
                  <a:gd name="connsiteY91" fmla="*/ 484188 h 4565651"/>
                  <a:gd name="connsiteX92" fmla="*/ 1778132 w 4721225"/>
                  <a:gd name="connsiteY92" fmla="*/ 484188 h 4565651"/>
                  <a:gd name="connsiteX93" fmla="*/ 4190436 w 4721225"/>
                  <a:gd name="connsiteY93" fmla="*/ 484188 h 4565651"/>
                  <a:gd name="connsiteX94" fmla="*/ 4324350 w 4721225"/>
                  <a:gd name="connsiteY94" fmla="*/ 615229 h 4565651"/>
                  <a:gd name="connsiteX95" fmla="*/ 4324350 w 4721225"/>
                  <a:gd name="connsiteY95" fmla="*/ 2250262 h 4565651"/>
                  <a:gd name="connsiteX96" fmla="*/ 4190436 w 4721225"/>
                  <a:gd name="connsiteY96" fmla="*/ 2384281 h 4565651"/>
                  <a:gd name="connsiteX97" fmla="*/ 3639900 w 4721225"/>
                  <a:gd name="connsiteY97" fmla="*/ 2384281 h 4565651"/>
                  <a:gd name="connsiteX98" fmla="*/ 3827380 w 4721225"/>
                  <a:gd name="connsiteY98" fmla="*/ 2521279 h 4565651"/>
                  <a:gd name="connsiteX99" fmla="*/ 3842259 w 4721225"/>
                  <a:gd name="connsiteY99" fmla="*/ 2619559 h 4565651"/>
                  <a:gd name="connsiteX100" fmla="*/ 3785718 w 4721225"/>
                  <a:gd name="connsiteY100" fmla="*/ 2646363 h 4565651"/>
                  <a:gd name="connsiteX101" fmla="*/ 3744055 w 4721225"/>
                  <a:gd name="connsiteY101" fmla="*/ 2634450 h 4565651"/>
                  <a:gd name="connsiteX102" fmla="*/ 3386951 w 4721225"/>
                  <a:gd name="connsiteY102" fmla="*/ 2369390 h 4565651"/>
                  <a:gd name="connsiteX103" fmla="*/ 3360168 w 4721225"/>
                  <a:gd name="connsiteY103" fmla="*/ 2309826 h 4565651"/>
                  <a:gd name="connsiteX104" fmla="*/ 3386951 w 4721225"/>
                  <a:gd name="connsiteY104" fmla="*/ 2253240 h 4565651"/>
                  <a:gd name="connsiteX105" fmla="*/ 3744055 w 4721225"/>
                  <a:gd name="connsiteY105" fmla="*/ 1982224 h 4565651"/>
                  <a:gd name="connsiteX106" fmla="*/ 3842259 w 4721225"/>
                  <a:gd name="connsiteY106" fmla="*/ 1997115 h 4565651"/>
                  <a:gd name="connsiteX107" fmla="*/ 3827380 w 4721225"/>
                  <a:gd name="connsiteY107" fmla="*/ 2092418 h 4565651"/>
                  <a:gd name="connsiteX108" fmla="*/ 3627996 w 4721225"/>
                  <a:gd name="connsiteY108" fmla="*/ 2244306 h 4565651"/>
                  <a:gd name="connsiteX109" fmla="*/ 4187460 w 4721225"/>
                  <a:gd name="connsiteY109" fmla="*/ 2244306 h 4565651"/>
                  <a:gd name="connsiteX110" fmla="*/ 4187460 w 4721225"/>
                  <a:gd name="connsiteY110" fmla="*/ 621185 h 4565651"/>
                  <a:gd name="connsiteX111" fmla="*/ 1982469 w 4721225"/>
                  <a:gd name="connsiteY111" fmla="*/ 621185 h 4565651"/>
                  <a:gd name="connsiteX112" fmla="*/ 1774825 w 4721225"/>
                  <a:gd name="connsiteY112" fmla="*/ 621185 h 4565651"/>
                  <a:gd name="connsiteX113" fmla="*/ 1774825 w 4721225"/>
                  <a:gd name="connsiteY113" fmla="*/ 632429 h 4565651"/>
                  <a:gd name="connsiteX114" fmla="*/ 1774825 w 4721225"/>
                  <a:gd name="connsiteY114" fmla="*/ 996272 h 4565651"/>
                  <a:gd name="connsiteX115" fmla="*/ 1640820 w 4721225"/>
                  <a:gd name="connsiteY115" fmla="*/ 1127125 h 4565651"/>
                  <a:gd name="connsiteX116" fmla="*/ 134005 w 4721225"/>
                  <a:gd name="connsiteY116" fmla="*/ 1127125 h 4565651"/>
                  <a:gd name="connsiteX117" fmla="*/ 0 w 4721225"/>
                  <a:gd name="connsiteY117" fmla="*/ 996272 h 4565651"/>
                  <a:gd name="connsiteX118" fmla="*/ 0 w 4721225"/>
                  <a:gd name="connsiteY118" fmla="*/ 133828 h 4565651"/>
                  <a:gd name="connsiteX119" fmla="*/ 134005 w 4721225"/>
                  <a:gd name="connsiteY119" fmla="*/ 0 h 456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721225" h="4565651">
                    <a:moveTo>
                      <a:pt x="3078162" y="3575050"/>
                    </a:moveTo>
                    <a:lnTo>
                      <a:pt x="3078162" y="4425950"/>
                    </a:lnTo>
                    <a:lnTo>
                      <a:pt x="4584700" y="4425950"/>
                    </a:lnTo>
                    <a:lnTo>
                      <a:pt x="4584700" y="3575050"/>
                    </a:lnTo>
                    <a:close/>
                    <a:moveTo>
                      <a:pt x="3075553" y="3436938"/>
                    </a:moveTo>
                    <a:cubicBezTo>
                      <a:pt x="4587310" y="3436938"/>
                      <a:pt x="4587310" y="3436938"/>
                      <a:pt x="4587310" y="3436938"/>
                    </a:cubicBezTo>
                    <a:cubicBezTo>
                      <a:pt x="4661707" y="3436938"/>
                      <a:pt x="4721225" y="3496501"/>
                      <a:pt x="4721225" y="3567976"/>
                    </a:cubicBezTo>
                    <a:cubicBezTo>
                      <a:pt x="4721225" y="4431635"/>
                      <a:pt x="4721225" y="4431635"/>
                      <a:pt x="4721225" y="4431635"/>
                    </a:cubicBezTo>
                    <a:cubicBezTo>
                      <a:pt x="4721225" y="4506088"/>
                      <a:pt x="4661707" y="4565651"/>
                      <a:pt x="4587310" y="4565651"/>
                    </a:cubicBezTo>
                    <a:cubicBezTo>
                      <a:pt x="3075553" y="4565651"/>
                      <a:pt x="3075553" y="4565651"/>
                      <a:pt x="3075553" y="4565651"/>
                    </a:cubicBezTo>
                    <a:cubicBezTo>
                      <a:pt x="3001155" y="4565651"/>
                      <a:pt x="2941637" y="4506088"/>
                      <a:pt x="2941637" y="4431635"/>
                    </a:cubicBezTo>
                    <a:cubicBezTo>
                      <a:pt x="2941637" y="3567976"/>
                      <a:pt x="2941637" y="3567976"/>
                      <a:pt x="2941637" y="3567976"/>
                    </a:cubicBezTo>
                    <a:cubicBezTo>
                      <a:pt x="2941637" y="3496501"/>
                      <a:pt x="3001155" y="3436938"/>
                      <a:pt x="3075553" y="3436938"/>
                    </a:cubicBezTo>
                    <a:close/>
                    <a:moveTo>
                      <a:pt x="1609725" y="1857375"/>
                    </a:moveTo>
                    <a:lnTo>
                      <a:pt x="1609725" y="2708275"/>
                    </a:lnTo>
                    <a:lnTo>
                      <a:pt x="3105150" y="2708275"/>
                    </a:lnTo>
                    <a:lnTo>
                      <a:pt x="3105150" y="1857375"/>
                    </a:lnTo>
                    <a:close/>
                    <a:moveTo>
                      <a:pt x="1607176" y="1717675"/>
                    </a:moveTo>
                    <a:cubicBezTo>
                      <a:pt x="3107700" y="1717675"/>
                      <a:pt x="3107700" y="1717675"/>
                      <a:pt x="3107700" y="1717675"/>
                    </a:cubicBezTo>
                    <a:cubicBezTo>
                      <a:pt x="3182131" y="1717675"/>
                      <a:pt x="3241675" y="1780139"/>
                      <a:pt x="3241675" y="1851526"/>
                    </a:cubicBezTo>
                    <a:cubicBezTo>
                      <a:pt x="3241675" y="2714124"/>
                      <a:pt x="3241675" y="2714124"/>
                      <a:pt x="3241675" y="2714124"/>
                    </a:cubicBezTo>
                    <a:cubicBezTo>
                      <a:pt x="3241675" y="2785511"/>
                      <a:pt x="3182131" y="2847975"/>
                      <a:pt x="3107700" y="2847975"/>
                    </a:cubicBezTo>
                    <a:cubicBezTo>
                      <a:pt x="1607176" y="2847975"/>
                      <a:pt x="1607176" y="2847975"/>
                      <a:pt x="1607176" y="2847975"/>
                    </a:cubicBezTo>
                    <a:cubicBezTo>
                      <a:pt x="1532745" y="2847975"/>
                      <a:pt x="1473200" y="2785511"/>
                      <a:pt x="1473200" y="2714124"/>
                    </a:cubicBezTo>
                    <a:cubicBezTo>
                      <a:pt x="1473200" y="2606299"/>
                      <a:pt x="1473200" y="2511953"/>
                      <a:pt x="1473200" y="2429399"/>
                    </a:cubicBezTo>
                    <a:lnTo>
                      <a:pt x="1473200" y="2384585"/>
                    </a:lnTo>
                    <a:lnTo>
                      <a:pt x="1463779" y="2384585"/>
                    </a:lnTo>
                    <a:cubicBezTo>
                      <a:pt x="1417604" y="2384585"/>
                      <a:pt x="1232900" y="2384585"/>
                      <a:pt x="494087" y="2384585"/>
                    </a:cubicBezTo>
                    <a:cubicBezTo>
                      <a:pt x="494087" y="2384585"/>
                      <a:pt x="494087" y="2384585"/>
                      <a:pt x="494087" y="3994462"/>
                    </a:cubicBezTo>
                    <a:cubicBezTo>
                      <a:pt x="494087" y="3994462"/>
                      <a:pt x="494087" y="3994462"/>
                      <a:pt x="2556513" y="3994462"/>
                    </a:cubicBezTo>
                    <a:cubicBezTo>
                      <a:pt x="2556513" y="3994462"/>
                      <a:pt x="2556513" y="3994462"/>
                      <a:pt x="2366044" y="3848650"/>
                    </a:cubicBezTo>
                    <a:cubicBezTo>
                      <a:pt x="2336283" y="3824844"/>
                      <a:pt x="2330331" y="3783184"/>
                      <a:pt x="2351164" y="3750451"/>
                    </a:cubicBezTo>
                    <a:cubicBezTo>
                      <a:pt x="2374972" y="3720693"/>
                      <a:pt x="2419614" y="3714742"/>
                      <a:pt x="2449374" y="3738548"/>
                    </a:cubicBezTo>
                    <a:cubicBezTo>
                      <a:pt x="2449374" y="3738548"/>
                      <a:pt x="2449374" y="3738548"/>
                      <a:pt x="2800552" y="4009340"/>
                    </a:cubicBezTo>
                    <a:cubicBezTo>
                      <a:pt x="2803528" y="4009340"/>
                      <a:pt x="2803528" y="4012316"/>
                      <a:pt x="2803528" y="4012316"/>
                    </a:cubicBezTo>
                    <a:cubicBezTo>
                      <a:pt x="2806505" y="4012316"/>
                      <a:pt x="2806505" y="4015292"/>
                      <a:pt x="2806505" y="4015292"/>
                    </a:cubicBezTo>
                    <a:cubicBezTo>
                      <a:pt x="2806505" y="4015292"/>
                      <a:pt x="2809481" y="4015292"/>
                      <a:pt x="2809481" y="4018267"/>
                    </a:cubicBezTo>
                    <a:cubicBezTo>
                      <a:pt x="2809481" y="4018267"/>
                      <a:pt x="2809481" y="4018267"/>
                      <a:pt x="2812457" y="4021243"/>
                    </a:cubicBezTo>
                    <a:cubicBezTo>
                      <a:pt x="2815433" y="4024219"/>
                      <a:pt x="2815433" y="4024219"/>
                      <a:pt x="2815433" y="4027195"/>
                    </a:cubicBezTo>
                    <a:cubicBezTo>
                      <a:pt x="2815433" y="4027195"/>
                      <a:pt x="2815433" y="4027195"/>
                      <a:pt x="2818409" y="4027195"/>
                    </a:cubicBezTo>
                    <a:cubicBezTo>
                      <a:pt x="2818409" y="4030170"/>
                      <a:pt x="2818409" y="4030170"/>
                      <a:pt x="2818409" y="4030170"/>
                    </a:cubicBezTo>
                    <a:cubicBezTo>
                      <a:pt x="2818409" y="4033146"/>
                      <a:pt x="2821385" y="4033146"/>
                      <a:pt x="2821385" y="4033146"/>
                    </a:cubicBezTo>
                    <a:cubicBezTo>
                      <a:pt x="2821385" y="4036122"/>
                      <a:pt x="2821385" y="4036122"/>
                      <a:pt x="2821385" y="4036122"/>
                    </a:cubicBezTo>
                    <a:cubicBezTo>
                      <a:pt x="2821385" y="4039098"/>
                      <a:pt x="2821385" y="4039098"/>
                      <a:pt x="2824361" y="4042073"/>
                    </a:cubicBezTo>
                    <a:cubicBezTo>
                      <a:pt x="2824361" y="4045049"/>
                      <a:pt x="2824361" y="4045049"/>
                      <a:pt x="2824361" y="4048025"/>
                    </a:cubicBezTo>
                    <a:cubicBezTo>
                      <a:pt x="2824361" y="4048025"/>
                      <a:pt x="2824361" y="4048025"/>
                      <a:pt x="2824361" y="4051001"/>
                    </a:cubicBezTo>
                    <a:cubicBezTo>
                      <a:pt x="2827337" y="4051001"/>
                      <a:pt x="2827337" y="4051001"/>
                      <a:pt x="2827337" y="4053976"/>
                    </a:cubicBezTo>
                    <a:cubicBezTo>
                      <a:pt x="2827337" y="4053976"/>
                      <a:pt x="2827337" y="4056952"/>
                      <a:pt x="2827337" y="4056952"/>
                    </a:cubicBezTo>
                    <a:cubicBezTo>
                      <a:pt x="2827337" y="4056952"/>
                      <a:pt x="2827337" y="4059928"/>
                      <a:pt x="2827337" y="4059928"/>
                    </a:cubicBezTo>
                    <a:cubicBezTo>
                      <a:pt x="2827337" y="4059928"/>
                      <a:pt x="2827337" y="4062904"/>
                      <a:pt x="2827337" y="4062904"/>
                    </a:cubicBezTo>
                    <a:cubicBezTo>
                      <a:pt x="2827337" y="4065879"/>
                      <a:pt x="2827337" y="4065879"/>
                      <a:pt x="2827337" y="4065879"/>
                    </a:cubicBezTo>
                    <a:cubicBezTo>
                      <a:pt x="2827337" y="4068855"/>
                      <a:pt x="2827337" y="4068855"/>
                      <a:pt x="2827337" y="4068855"/>
                    </a:cubicBezTo>
                    <a:cubicBezTo>
                      <a:pt x="2827337" y="4071831"/>
                      <a:pt x="2827337" y="4071831"/>
                      <a:pt x="2827337" y="4071831"/>
                    </a:cubicBezTo>
                    <a:cubicBezTo>
                      <a:pt x="2827337" y="4074807"/>
                      <a:pt x="2827337" y="4074807"/>
                      <a:pt x="2824361" y="4077782"/>
                    </a:cubicBezTo>
                    <a:cubicBezTo>
                      <a:pt x="2824361" y="4077782"/>
                      <a:pt x="2824361" y="4077782"/>
                      <a:pt x="2824361" y="4080758"/>
                    </a:cubicBezTo>
                    <a:cubicBezTo>
                      <a:pt x="2824361" y="4080758"/>
                      <a:pt x="2824361" y="4080758"/>
                      <a:pt x="2824361" y="4083734"/>
                    </a:cubicBezTo>
                    <a:cubicBezTo>
                      <a:pt x="2824361" y="4083734"/>
                      <a:pt x="2824361" y="4083734"/>
                      <a:pt x="2824361" y="4086710"/>
                    </a:cubicBezTo>
                    <a:cubicBezTo>
                      <a:pt x="2821385" y="4086710"/>
                      <a:pt x="2821385" y="4089685"/>
                      <a:pt x="2821385" y="4089685"/>
                    </a:cubicBezTo>
                    <a:cubicBezTo>
                      <a:pt x="2821385" y="4089685"/>
                      <a:pt x="2821385" y="4092661"/>
                      <a:pt x="2821385" y="4092661"/>
                    </a:cubicBezTo>
                    <a:cubicBezTo>
                      <a:pt x="2821385" y="4092661"/>
                      <a:pt x="2818409" y="4095637"/>
                      <a:pt x="2818409" y="4095637"/>
                    </a:cubicBezTo>
                    <a:cubicBezTo>
                      <a:pt x="2818409" y="4095637"/>
                      <a:pt x="2818409" y="4098612"/>
                      <a:pt x="2818409" y="4098612"/>
                    </a:cubicBezTo>
                    <a:cubicBezTo>
                      <a:pt x="2815433" y="4098612"/>
                      <a:pt x="2815433" y="4101588"/>
                      <a:pt x="2815433" y="4101588"/>
                    </a:cubicBezTo>
                    <a:cubicBezTo>
                      <a:pt x="2815433" y="4101588"/>
                      <a:pt x="2815433" y="4104564"/>
                      <a:pt x="2812457" y="4104564"/>
                    </a:cubicBezTo>
                    <a:cubicBezTo>
                      <a:pt x="2812457" y="4104564"/>
                      <a:pt x="2812457" y="4107540"/>
                      <a:pt x="2812457" y="4107540"/>
                    </a:cubicBezTo>
                    <a:cubicBezTo>
                      <a:pt x="2809481" y="4107540"/>
                      <a:pt x="2809481" y="4110515"/>
                      <a:pt x="2809481" y="4110515"/>
                    </a:cubicBezTo>
                    <a:cubicBezTo>
                      <a:pt x="2806505" y="4110515"/>
                      <a:pt x="2806505" y="4110515"/>
                      <a:pt x="2806505" y="4113491"/>
                    </a:cubicBezTo>
                    <a:cubicBezTo>
                      <a:pt x="2806505" y="4113491"/>
                      <a:pt x="2803528" y="4113491"/>
                      <a:pt x="2803528" y="4116467"/>
                    </a:cubicBezTo>
                    <a:cubicBezTo>
                      <a:pt x="2803528" y="4116467"/>
                      <a:pt x="2800552" y="4116467"/>
                      <a:pt x="2800552" y="4116467"/>
                    </a:cubicBezTo>
                    <a:cubicBezTo>
                      <a:pt x="2800552" y="4116467"/>
                      <a:pt x="2800552" y="4116467"/>
                      <a:pt x="2800552" y="4119443"/>
                    </a:cubicBezTo>
                    <a:cubicBezTo>
                      <a:pt x="2800552" y="4119443"/>
                      <a:pt x="2800552" y="4119443"/>
                      <a:pt x="2449374" y="4387259"/>
                    </a:cubicBezTo>
                    <a:cubicBezTo>
                      <a:pt x="2437470" y="4396187"/>
                      <a:pt x="2422590" y="4402138"/>
                      <a:pt x="2407709" y="4402138"/>
                    </a:cubicBezTo>
                    <a:cubicBezTo>
                      <a:pt x="2386877" y="4402138"/>
                      <a:pt x="2366044" y="4393211"/>
                      <a:pt x="2351164" y="4375356"/>
                    </a:cubicBezTo>
                    <a:cubicBezTo>
                      <a:pt x="2330331" y="4345599"/>
                      <a:pt x="2336283" y="4300963"/>
                      <a:pt x="2366044" y="4277157"/>
                    </a:cubicBezTo>
                    <a:cubicBezTo>
                      <a:pt x="2366044" y="4277157"/>
                      <a:pt x="2366044" y="4277157"/>
                      <a:pt x="2556513" y="4131346"/>
                    </a:cubicBezTo>
                    <a:cubicBezTo>
                      <a:pt x="2556513" y="4131346"/>
                      <a:pt x="2556513" y="4131346"/>
                      <a:pt x="491111" y="4131346"/>
                    </a:cubicBezTo>
                    <a:cubicBezTo>
                      <a:pt x="416709" y="4131346"/>
                      <a:pt x="357187" y="4074807"/>
                      <a:pt x="357187" y="4000413"/>
                    </a:cubicBezTo>
                    <a:cubicBezTo>
                      <a:pt x="357187" y="4000413"/>
                      <a:pt x="357187" y="4000413"/>
                      <a:pt x="357187" y="2378634"/>
                    </a:cubicBezTo>
                    <a:cubicBezTo>
                      <a:pt x="357187" y="2304240"/>
                      <a:pt x="416709" y="2244725"/>
                      <a:pt x="491111" y="2244725"/>
                    </a:cubicBezTo>
                    <a:cubicBezTo>
                      <a:pt x="491111" y="2244725"/>
                      <a:pt x="491111" y="2244725"/>
                      <a:pt x="1305248" y="2244725"/>
                    </a:cubicBezTo>
                    <a:lnTo>
                      <a:pt x="1473200" y="2244725"/>
                    </a:lnTo>
                    <a:lnTo>
                      <a:pt x="1473200" y="2215435"/>
                    </a:lnTo>
                    <a:cubicBezTo>
                      <a:pt x="1473200" y="1851526"/>
                      <a:pt x="1473200" y="1851526"/>
                      <a:pt x="1473200" y="1851526"/>
                    </a:cubicBezTo>
                    <a:cubicBezTo>
                      <a:pt x="1473200" y="1780139"/>
                      <a:pt x="1532745" y="1717675"/>
                      <a:pt x="1607176" y="1717675"/>
                    </a:cubicBezTo>
                    <a:close/>
                    <a:moveTo>
                      <a:pt x="136525" y="139700"/>
                    </a:moveTo>
                    <a:lnTo>
                      <a:pt x="136525" y="990600"/>
                    </a:lnTo>
                    <a:lnTo>
                      <a:pt x="1636713" y="990600"/>
                    </a:lnTo>
                    <a:lnTo>
                      <a:pt x="1636713" y="139700"/>
                    </a:lnTo>
                    <a:close/>
                    <a:moveTo>
                      <a:pt x="134005" y="0"/>
                    </a:moveTo>
                    <a:cubicBezTo>
                      <a:pt x="1640820" y="0"/>
                      <a:pt x="1640820" y="0"/>
                      <a:pt x="1640820" y="0"/>
                    </a:cubicBezTo>
                    <a:cubicBezTo>
                      <a:pt x="1715267" y="0"/>
                      <a:pt x="1774825" y="59479"/>
                      <a:pt x="1774825" y="133828"/>
                    </a:cubicBezTo>
                    <a:cubicBezTo>
                      <a:pt x="1774825" y="241634"/>
                      <a:pt x="1774825" y="335964"/>
                      <a:pt x="1774825" y="418502"/>
                    </a:cubicBezTo>
                    <a:lnTo>
                      <a:pt x="1774825" y="484188"/>
                    </a:lnTo>
                    <a:lnTo>
                      <a:pt x="1778132" y="484188"/>
                    </a:lnTo>
                    <a:cubicBezTo>
                      <a:pt x="1847496" y="484188"/>
                      <a:pt x="2217434" y="484188"/>
                      <a:pt x="4190436" y="484188"/>
                    </a:cubicBezTo>
                    <a:cubicBezTo>
                      <a:pt x="4264833" y="484188"/>
                      <a:pt x="4324350" y="543752"/>
                      <a:pt x="4324350" y="615229"/>
                    </a:cubicBezTo>
                    <a:cubicBezTo>
                      <a:pt x="4324350" y="615229"/>
                      <a:pt x="4324350" y="615229"/>
                      <a:pt x="4324350" y="2250262"/>
                    </a:cubicBezTo>
                    <a:cubicBezTo>
                      <a:pt x="4324350" y="2324717"/>
                      <a:pt x="4264833" y="2384281"/>
                      <a:pt x="4190436" y="2384281"/>
                    </a:cubicBezTo>
                    <a:cubicBezTo>
                      <a:pt x="4190436" y="2384281"/>
                      <a:pt x="4190436" y="2384281"/>
                      <a:pt x="3639900" y="2384281"/>
                    </a:cubicBezTo>
                    <a:cubicBezTo>
                      <a:pt x="3639900" y="2384281"/>
                      <a:pt x="3639900" y="2384281"/>
                      <a:pt x="3827380" y="2521279"/>
                    </a:cubicBezTo>
                    <a:cubicBezTo>
                      <a:pt x="3857138" y="2545104"/>
                      <a:pt x="3863090" y="2586799"/>
                      <a:pt x="3842259" y="2619559"/>
                    </a:cubicBezTo>
                    <a:cubicBezTo>
                      <a:pt x="3827380" y="2637429"/>
                      <a:pt x="3806549" y="2646363"/>
                      <a:pt x="3785718" y="2646363"/>
                    </a:cubicBezTo>
                    <a:cubicBezTo>
                      <a:pt x="3770838" y="2646363"/>
                      <a:pt x="3758935" y="2643385"/>
                      <a:pt x="3744055" y="2634450"/>
                    </a:cubicBezTo>
                    <a:cubicBezTo>
                      <a:pt x="3744055" y="2634450"/>
                      <a:pt x="3744055" y="2634450"/>
                      <a:pt x="3386951" y="2369390"/>
                    </a:cubicBezTo>
                    <a:cubicBezTo>
                      <a:pt x="3369096" y="2354499"/>
                      <a:pt x="3360168" y="2333652"/>
                      <a:pt x="3360168" y="2309826"/>
                    </a:cubicBezTo>
                    <a:cubicBezTo>
                      <a:pt x="3360168" y="2288979"/>
                      <a:pt x="3369096" y="2268131"/>
                      <a:pt x="3386951" y="2253240"/>
                    </a:cubicBezTo>
                    <a:cubicBezTo>
                      <a:pt x="3386951" y="2253240"/>
                      <a:pt x="3386951" y="2253240"/>
                      <a:pt x="3744055" y="1982224"/>
                    </a:cubicBezTo>
                    <a:cubicBezTo>
                      <a:pt x="3773814" y="1961377"/>
                      <a:pt x="3818452" y="1967333"/>
                      <a:pt x="3842259" y="1997115"/>
                    </a:cubicBezTo>
                    <a:cubicBezTo>
                      <a:pt x="3863090" y="2026897"/>
                      <a:pt x="3857138" y="2071570"/>
                      <a:pt x="3827380" y="2092418"/>
                    </a:cubicBezTo>
                    <a:cubicBezTo>
                      <a:pt x="3827380" y="2092418"/>
                      <a:pt x="3827380" y="2092418"/>
                      <a:pt x="3627996" y="2244306"/>
                    </a:cubicBezTo>
                    <a:cubicBezTo>
                      <a:pt x="3627996" y="2244306"/>
                      <a:pt x="3627996" y="2244306"/>
                      <a:pt x="4187460" y="2244306"/>
                    </a:cubicBezTo>
                    <a:cubicBezTo>
                      <a:pt x="4187460" y="2244306"/>
                      <a:pt x="4187460" y="2244306"/>
                      <a:pt x="4187460" y="621185"/>
                    </a:cubicBezTo>
                    <a:cubicBezTo>
                      <a:pt x="4187460" y="621185"/>
                      <a:pt x="4187460" y="621185"/>
                      <a:pt x="1982469" y="621185"/>
                    </a:cubicBezTo>
                    <a:lnTo>
                      <a:pt x="1774825" y="621185"/>
                    </a:lnTo>
                    <a:lnTo>
                      <a:pt x="1774825" y="632429"/>
                    </a:lnTo>
                    <a:cubicBezTo>
                      <a:pt x="1774825" y="996272"/>
                      <a:pt x="1774825" y="996272"/>
                      <a:pt x="1774825" y="996272"/>
                    </a:cubicBezTo>
                    <a:cubicBezTo>
                      <a:pt x="1774825" y="1067646"/>
                      <a:pt x="1715267" y="1127125"/>
                      <a:pt x="1640820" y="1127125"/>
                    </a:cubicBezTo>
                    <a:cubicBezTo>
                      <a:pt x="134005" y="1127125"/>
                      <a:pt x="134005" y="1127125"/>
                      <a:pt x="134005" y="1127125"/>
                    </a:cubicBezTo>
                    <a:cubicBezTo>
                      <a:pt x="59558" y="1127125"/>
                      <a:pt x="0" y="1067646"/>
                      <a:pt x="0" y="996272"/>
                    </a:cubicBezTo>
                    <a:cubicBezTo>
                      <a:pt x="0" y="133828"/>
                      <a:pt x="0" y="133828"/>
                      <a:pt x="0" y="133828"/>
                    </a:cubicBezTo>
                    <a:cubicBezTo>
                      <a:pt x="0" y="59479"/>
                      <a:pt x="59558" y="0"/>
                      <a:pt x="134005"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2" name="Freeform 11">
                <a:extLst>
                  <a:ext uri="{FF2B5EF4-FFF2-40B4-BE49-F238E27FC236}">
                    <a16:creationId xmlns:a16="http://schemas.microsoft.com/office/drawing/2014/main" id="{54BFF9B6-D991-4EA1-A1FA-795B684B7134}"/>
                  </a:ext>
                </a:extLst>
              </p:cNvPr>
              <p:cNvSpPr>
                <a:spLocks noEditPoints="1"/>
              </p:cNvSpPr>
              <p:nvPr/>
            </p:nvSpPr>
            <p:spPr bwMode="auto">
              <a:xfrm>
                <a:off x="3976688" y="1374775"/>
                <a:ext cx="4238625" cy="4114801"/>
              </a:xfrm>
              <a:custGeom>
                <a:avLst/>
                <a:gdLst>
                  <a:gd name="T0" fmla="*/ 1012 w 1424"/>
                  <a:gd name="T1" fmla="*/ 1153 h 1382"/>
                  <a:gd name="T2" fmla="*/ 1402 w 1424"/>
                  <a:gd name="T3" fmla="*/ 1153 h 1382"/>
                  <a:gd name="T4" fmla="*/ 1424 w 1424"/>
                  <a:gd name="T5" fmla="*/ 1174 h 1382"/>
                  <a:gd name="T6" fmla="*/ 1424 w 1424"/>
                  <a:gd name="T7" fmla="*/ 1360 h 1382"/>
                  <a:gd name="T8" fmla="*/ 1402 w 1424"/>
                  <a:gd name="T9" fmla="*/ 1382 h 1382"/>
                  <a:gd name="T10" fmla="*/ 1012 w 1424"/>
                  <a:gd name="T11" fmla="*/ 1382 h 1382"/>
                  <a:gd name="T12" fmla="*/ 991 w 1424"/>
                  <a:gd name="T13" fmla="*/ 1360 h 1382"/>
                  <a:gd name="T14" fmla="*/ 991 w 1424"/>
                  <a:gd name="T15" fmla="*/ 1174 h 1382"/>
                  <a:gd name="T16" fmla="*/ 1012 w 1424"/>
                  <a:gd name="T17" fmla="*/ 1153 h 1382"/>
                  <a:gd name="T18" fmla="*/ 518 w 1424"/>
                  <a:gd name="T19" fmla="*/ 576 h 1382"/>
                  <a:gd name="T20" fmla="*/ 908 w 1424"/>
                  <a:gd name="T21" fmla="*/ 576 h 1382"/>
                  <a:gd name="T22" fmla="*/ 930 w 1424"/>
                  <a:gd name="T23" fmla="*/ 598 h 1382"/>
                  <a:gd name="T24" fmla="*/ 930 w 1424"/>
                  <a:gd name="T25" fmla="*/ 782 h 1382"/>
                  <a:gd name="T26" fmla="*/ 908 w 1424"/>
                  <a:gd name="T27" fmla="*/ 804 h 1382"/>
                  <a:gd name="T28" fmla="*/ 518 w 1424"/>
                  <a:gd name="T29" fmla="*/ 804 h 1382"/>
                  <a:gd name="T30" fmla="*/ 496 w 1424"/>
                  <a:gd name="T31" fmla="*/ 782 h 1382"/>
                  <a:gd name="T32" fmla="*/ 496 w 1424"/>
                  <a:gd name="T33" fmla="*/ 598 h 1382"/>
                  <a:gd name="T34" fmla="*/ 518 w 1424"/>
                  <a:gd name="T35" fmla="*/ 576 h 1382"/>
                  <a:gd name="T36" fmla="*/ 22 w 1424"/>
                  <a:gd name="T37" fmla="*/ 0 h 1382"/>
                  <a:gd name="T38" fmla="*/ 414 w 1424"/>
                  <a:gd name="T39" fmla="*/ 0 h 1382"/>
                  <a:gd name="T40" fmla="*/ 435 w 1424"/>
                  <a:gd name="T41" fmla="*/ 22 h 1382"/>
                  <a:gd name="T42" fmla="*/ 435 w 1424"/>
                  <a:gd name="T43" fmla="*/ 206 h 1382"/>
                  <a:gd name="T44" fmla="*/ 414 w 1424"/>
                  <a:gd name="T45" fmla="*/ 227 h 1382"/>
                  <a:gd name="T46" fmla="*/ 22 w 1424"/>
                  <a:gd name="T47" fmla="*/ 227 h 1382"/>
                  <a:gd name="T48" fmla="*/ 0 w 1424"/>
                  <a:gd name="T49" fmla="*/ 206 h 1382"/>
                  <a:gd name="T50" fmla="*/ 0 w 1424"/>
                  <a:gd name="T51" fmla="*/ 22 h 1382"/>
                  <a:gd name="T52" fmla="*/ 22 w 1424"/>
                  <a:gd name="T53" fmla="*/ 0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24" h="1382">
                    <a:moveTo>
                      <a:pt x="1012" y="1153"/>
                    </a:moveTo>
                    <a:cubicBezTo>
                      <a:pt x="1402" y="1153"/>
                      <a:pt x="1402" y="1153"/>
                      <a:pt x="1402" y="1153"/>
                    </a:cubicBezTo>
                    <a:cubicBezTo>
                      <a:pt x="1415" y="1153"/>
                      <a:pt x="1424" y="1163"/>
                      <a:pt x="1424" y="1174"/>
                    </a:cubicBezTo>
                    <a:cubicBezTo>
                      <a:pt x="1424" y="1360"/>
                      <a:pt x="1424" y="1360"/>
                      <a:pt x="1424" y="1360"/>
                    </a:cubicBezTo>
                    <a:cubicBezTo>
                      <a:pt x="1424" y="1373"/>
                      <a:pt x="1415" y="1382"/>
                      <a:pt x="1402" y="1382"/>
                    </a:cubicBezTo>
                    <a:cubicBezTo>
                      <a:pt x="1012" y="1382"/>
                      <a:pt x="1012" y="1382"/>
                      <a:pt x="1012" y="1382"/>
                    </a:cubicBezTo>
                    <a:cubicBezTo>
                      <a:pt x="1000" y="1382"/>
                      <a:pt x="991" y="1373"/>
                      <a:pt x="991" y="1360"/>
                    </a:cubicBezTo>
                    <a:cubicBezTo>
                      <a:pt x="991" y="1174"/>
                      <a:pt x="991" y="1174"/>
                      <a:pt x="991" y="1174"/>
                    </a:cubicBezTo>
                    <a:cubicBezTo>
                      <a:pt x="991" y="1163"/>
                      <a:pt x="1000" y="1153"/>
                      <a:pt x="1012" y="1153"/>
                    </a:cubicBezTo>
                    <a:close/>
                    <a:moveTo>
                      <a:pt x="518" y="576"/>
                    </a:moveTo>
                    <a:cubicBezTo>
                      <a:pt x="908" y="576"/>
                      <a:pt x="908" y="576"/>
                      <a:pt x="908" y="576"/>
                    </a:cubicBezTo>
                    <a:cubicBezTo>
                      <a:pt x="920" y="576"/>
                      <a:pt x="930" y="586"/>
                      <a:pt x="930" y="598"/>
                    </a:cubicBezTo>
                    <a:cubicBezTo>
                      <a:pt x="930" y="782"/>
                      <a:pt x="930" y="782"/>
                      <a:pt x="930" y="782"/>
                    </a:cubicBezTo>
                    <a:cubicBezTo>
                      <a:pt x="930" y="795"/>
                      <a:pt x="920" y="804"/>
                      <a:pt x="908" y="804"/>
                    </a:cubicBezTo>
                    <a:cubicBezTo>
                      <a:pt x="518" y="804"/>
                      <a:pt x="518" y="804"/>
                      <a:pt x="518" y="804"/>
                    </a:cubicBezTo>
                    <a:cubicBezTo>
                      <a:pt x="506" y="804"/>
                      <a:pt x="496" y="795"/>
                      <a:pt x="496" y="782"/>
                    </a:cubicBezTo>
                    <a:cubicBezTo>
                      <a:pt x="496" y="598"/>
                      <a:pt x="496" y="598"/>
                      <a:pt x="496" y="598"/>
                    </a:cubicBezTo>
                    <a:cubicBezTo>
                      <a:pt x="496" y="586"/>
                      <a:pt x="506" y="576"/>
                      <a:pt x="518" y="576"/>
                    </a:cubicBezTo>
                    <a:close/>
                    <a:moveTo>
                      <a:pt x="22" y="0"/>
                    </a:moveTo>
                    <a:cubicBezTo>
                      <a:pt x="414" y="0"/>
                      <a:pt x="414" y="0"/>
                      <a:pt x="414" y="0"/>
                    </a:cubicBezTo>
                    <a:cubicBezTo>
                      <a:pt x="425" y="0"/>
                      <a:pt x="435" y="10"/>
                      <a:pt x="435" y="22"/>
                    </a:cubicBezTo>
                    <a:cubicBezTo>
                      <a:pt x="435" y="206"/>
                      <a:pt x="435" y="206"/>
                      <a:pt x="435" y="206"/>
                    </a:cubicBezTo>
                    <a:cubicBezTo>
                      <a:pt x="435" y="217"/>
                      <a:pt x="425" y="227"/>
                      <a:pt x="414" y="227"/>
                    </a:cubicBezTo>
                    <a:cubicBezTo>
                      <a:pt x="22" y="227"/>
                      <a:pt x="22" y="227"/>
                      <a:pt x="22" y="227"/>
                    </a:cubicBezTo>
                    <a:cubicBezTo>
                      <a:pt x="10" y="227"/>
                      <a:pt x="0" y="217"/>
                      <a:pt x="0" y="206"/>
                    </a:cubicBezTo>
                    <a:cubicBezTo>
                      <a:pt x="0" y="22"/>
                      <a:pt x="0" y="22"/>
                      <a:pt x="0" y="22"/>
                    </a:cubicBezTo>
                    <a:cubicBezTo>
                      <a:pt x="0" y="10"/>
                      <a:pt x="10" y="0"/>
                      <a:pt x="22" y="0"/>
                    </a:cubicBezTo>
                    <a:close/>
                  </a:path>
                </a:pathLst>
              </a:custGeom>
              <a:solidFill>
                <a:srgbClr val="00AFF0"/>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3" name="Group 22">
            <a:extLst>
              <a:ext uri="{FF2B5EF4-FFF2-40B4-BE49-F238E27FC236}">
                <a16:creationId xmlns:a16="http://schemas.microsoft.com/office/drawing/2014/main" id="{8C31473A-2EC0-45E0-8D09-082C1DAA227A}"/>
              </a:ext>
            </a:extLst>
          </p:cNvPr>
          <p:cNvGrpSpPr>
            <a:grpSpLocks noChangeAspect="1"/>
          </p:cNvGrpSpPr>
          <p:nvPr/>
        </p:nvGrpSpPr>
        <p:grpSpPr>
          <a:xfrm>
            <a:off x="390255" y="4186876"/>
            <a:ext cx="279811" cy="279811"/>
            <a:chOff x="5273675" y="2606675"/>
            <a:chExt cx="1644650" cy="1644650"/>
          </a:xfrm>
        </p:grpSpPr>
        <p:sp>
          <p:nvSpPr>
            <p:cNvPr id="24" name="AutoShape 3">
              <a:extLst>
                <a:ext uri="{FF2B5EF4-FFF2-40B4-BE49-F238E27FC236}">
                  <a16:creationId xmlns:a16="http://schemas.microsoft.com/office/drawing/2014/main" id="{5BF46D33-96E1-4F19-970A-7318C60EA47B}"/>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5" name="Group 24">
              <a:extLst>
                <a:ext uri="{FF2B5EF4-FFF2-40B4-BE49-F238E27FC236}">
                  <a16:creationId xmlns:a16="http://schemas.microsoft.com/office/drawing/2014/main" id="{00704081-A28F-4296-94A1-BEAB76B2488E}"/>
                </a:ext>
              </a:extLst>
            </p:cNvPr>
            <p:cNvGrpSpPr/>
            <p:nvPr/>
          </p:nvGrpSpPr>
          <p:grpSpPr>
            <a:xfrm>
              <a:off x="5441950" y="2876549"/>
              <a:ext cx="1308101" cy="1096857"/>
              <a:chOff x="5441950" y="2876549"/>
              <a:chExt cx="1308101" cy="1096857"/>
            </a:xfrm>
          </p:grpSpPr>
          <p:sp>
            <p:nvSpPr>
              <p:cNvPr id="26" name="Freeform 10">
                <a:extLst>
                  <a:ext uri="{FF2B5EF4-FFF2-40B4-BE49-F238E27FC236}">
                    <a16:creationId xmlns:a16="http://schemas.microsoft.com/office/drawing/2014/main" id="{36A942E9-8BD3-4A83-B454-B43556F80092}"/>
                  </a:ext>
                </a:extLst>
              </p:cNvPr>
              <p:cNvSpPr>
                <a:spLocks/>
              </p:cNvSpPr>
              <p:nvPr/>
            </p:nvSpPr>
            <p:spPr bwMode="auto">
              <a:xfrm>
                <a:off x="5441950" y="3078163"/>
                <a:ext cx="341313" cy="895243"/>
              </a:xfrm>
              <a:custGeom>
                <a:avLst/>
                <a:gdLst>
                  <a:gd name="connsiteX0" fmla="*/ 0 w 341313"/>
                  <a:gd name="connsiteY0" fmla="*/ 468312 h 895243"/>
                  <a:gd name="connsiteX1" fmla="*/ 223547 w 341313"/>
                  <a:gd name="connsiteY1" fmla="*/ 468312 h 895243"/>
                  <a:gd name="connsiteX2" fmla="*/ 224261 w 341313"/>
                  <a:gd name="connsiteY2" fmla="*/ 488315 h 895243"/>
                  <a:gd name="connsiteX3" fmla="*/ 227832 w 341313"/>
                  <a:gd name="connsiteY3" fmla="*/ 517604 h 895243"/>
                  <a:gd name="connsiteX4" fmla="*/ 233546 w 341313"/>
                  <a:gd name="connsiteY4" fmla="*/ 546179 h 895243"/>
                  <a:gd name="connsiteX5" fmla="*/ 237831 w 341313"/>
                  <a:gd name="connsiteY5" fmla="*/ 565467 h 895243"/>
                  <a:gd name="connsiteX6" fmla="*/ 243545 w 341313"/>
                  <a:gd name="connsiteY6" fmla="*/ 584041 h 895243"/>
                  <a:gd name="connsiteX7" fmla="*/ 249973 w 341313"/>
                  <a:gd name="connsiteY7" fmla="*/ 602615 h 895243"/>
                  <a:gd name="connsiteX8" fmla="*/ 264257 w 341313"/>
                  <a:gd name="connsiteY8" fmla="*/ 636905 h 895243"/>
                  <a:gd name="connsiteX9" fmla="*/ 272827 w 341313"/>
                  <a:gd name="connsiteY9" fmla="*/ 653335 h 895243"/>
                  <a:gd name="connsiteX10" fmla="*/ 277112 w 341313"/>
                  <a:gd name="connsiteY10" fmla="*/ 661193 h 895243"/>
                  <a:gd name="connsiteX11" fmla="*/ 287111 w 341313"/>
                  <a:gd name="connsiteY11" fmla="*/ 678338 h 895243"/>
                  <a:gd name="connsiteX12" fmla="*/ 329250 w 341313"/>
                  <a:gd name="connsiteY12" fmla="*/ 734774 h 895243"/>
                  <a:gd name="connsiteX13" fmla="*/ 329250 w 341313"/>
                  <a:gd name="connsiteY13" fmla="*/ 756205 h 895243"/>
                  <a:gd name="connsiteX14" fmla="*/ 192836 w 341313"/>
                  <a:gd name="connsiteY14" fmla="*/ 890508 h 895243"/>
                  <a:gd name="connsiteX15" fmla="*/ 169981 w 341313"/>
                  <a:gd name="connsiteY15" fmla="*/ 889793 h 895243"/>
                  <a:gd name="connsiteX16" fmla="*/ 84277 w 341313"/>
                  <a:gd name="connsiteY16" fmla="*/ 772636 h 895243"/>
                  <a:gd name="connsiteX17" fmla="*/ 77135 w 341313"/>
                  <a:gd name="connsiteY17" fmla="*/ 759777 h 895243"/>
                  <a:gd name="connsiteX18" fmla="*/ 63565 w 341313"/>
                  <a:gd name="connsiteY18" fmla="*/ 733345 h 895243"/>
                  <a:gd name="connsiteX19" fmla="*/ 57137 w 341313"/>
                  <a:gd name="connsiteY19" fmla="*/ 719772 h 895243"/>
                  <a:gd name="connsiteX20" fmla="*/ 45709 w 341313"/>
                  <a:gd name="connsiteY20" fmla="*/ 691912 h 895243"/>
                  <a:gd name="connsiteX21" fmla="*/ 30711 w 341313"/>
                  <a:gd name="connsiteY21" fmla="*/ 649049 h 895243"/>
                  <a:gd name="connsiteX22" fmla="*/ 22141 w 341313"/>
                  <a:gd name="connsiteY22" fmla="*/ 620474 h 895243"/>
                  <a:gd name="connsiteX23" fmla="*/ 18570 w 341313"/>
                  <a:gd name="connsiteY23" fmla="*/ 606901 h 895243"/>
                  <a:gd name="connsiteX24" fmla="*/ 11428 w 341313"/>
                  <a:gd name="connsiteY24" fmla="*/ 576897 h 895243"/>
                  <a:gd name="connsiteX25" fmla="*/ 6428 w 341313"/>
                  <a:gd name="connsiteY25" fmla="*/ 545465 h 895243"/>
                  <a:gd name="connsiteX26" fmla="*/ 2857 w 341313"/>
                  <a:gd name="connsiteY26" fmla="*/ 514747 h 895243"/>
                  <a:gd name="connsiteX27" fmla="*/ 1429 w 341313"/>
                  <a:gd name="connsiteY27" fmla="*/ 499745 h 895243"/>
                  <a:gd name="connsiteX28" fmla="*/ 0 w 341313"/>
                  <a:gd name="connsiteY28" fmla="*/ 468312 h 895243"/>
                  <a:gd name="connsiteX29" fmla="*/ 182081 w 341313"/>
                  <a:gd name="connsiteY29" fmla="*/ 0 h 895243"/>
                  <a:gd name="connsiteX30" fmla="*/ 341313 w 341313"/>
                  <a:gd name="connsiteY30" fmla="*/ 158103 h 895243"/>
                  <a:gd name="connsiteX31" fmla="*/ 264911 w 341313"/>
                  <a:gd name="connsiteY31" fmla="*/ 266353 h 895243"/>
                  <a:gd name="connsiteX32" fmla="*/ 257056 w 341313"/>
                  <a:gd name="connsiteY32" fmla="*/ 284158 h 895243"/>
                  <a:gd name="connsiteX33" fmla="*/ 250630 w 341313"/>
                  <a:gd name="connsiteY33" fmla="*/ 301250 h 895243"/>
                  <a:gd name="connsiteX34" fmla="*/ 244203 w 341313"/>
                  <a:gd name="connsiteY34" fmla="*/ 319767 h 895243"/>
                  <a:gd name="connsiteX35" fmla="*/ 241347 w 341313"/>
                  <a:gd name="connsiteY35" fmla="*/ 329025 h 895243"/>
                  <a:gd name="connsiteX36" fmla="*/ 236349 w 341313"/>
                  <a:gd name="connsiteY36" fmla="*/ 347541 h 895243"/>
                  <a:gd name="connsiteX37" fmla="*/ 229922 w 341313"/>
                  <a:gd name="connsiteY37" fmla="*/ 376028 h 895243"/>
                  <a:gd name="connsiteX38" fmla="*/ 228494 w 341313"/>
                  <a:gd name="connsiteY38" fmla="*/ 385287 h 895243"/>
                  <a:gd name="connsiteX39" fmla="*/ 224924 w 341313"/>
                  <a:gd name="connsiteY39" fmla="*/ 415910 h 895243"/>
                  <a:gd name="connsiteX40" fmla="*/ 224210 w 341313"/>
                  <a:gd name="connsiteY40" fmla="*/ 436563 h 895243"/>
                  <a:gd name="connsiteX41" fmla="*/ 0 w 341313"/>
                  <a:gd name="connsiteY41" fmla="*/ 436563 h 895243"/>
                  <a:gd name="connsiteX42" fmla="*/ 8569 w 341313"/>
                  <a:gd name="connsiteY42" fmla="*/ 341844 h 895243"/>
                  <a:gd name="connsiteX43" fmla="*/ 14995 w 341313"/>
                  <a:gd name="connsiteY43" fmla="*/ 311933 h 895243"/>
                  <a:gd name="connsiteX44" fmla="*/ 18565 w 341313"/>
                  <a:gd name="connsiteY44" fmla="*/ 297689 h 895243"/>
                  <a:gd name="connsiteX45" fmla="*/ 26420 w 341313"/>
                  <a:gd name="connsiteY45" fmla="*/ 268490 h 895243"/>
                  <a:gd name="connsiteX46" fmla="*/ 63550 w 341313"/>
                  <a:gd name="connsiteY46" fmla="*/ 170210 h 895243"/>
                  <a:gd name="connsiteX47" fmla="*/ 77117 w 341313"/>
                  <a:gd name="connsiteY47" fmla="*/ 143859 h 895243"/>
                  <a:gd name="connsiteX48" fmla="*/ 182081 w 341313"/>
                  <a:gd name="connsiteY48" fmla="*/ 0 h 89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41313" h="895243">
                    <a:moveTo>
                      <a:pt x="0" y="468312"/>
                    </a:moveTo>
                    <a:cubicBezTo>
                      <a:pt x="0" y="468312"/>
                      <a:pt x="0" y="468312"/>
                      <a:pt x="223547" y="468312"/>
                    </a:cubicBezTo>
                    <a:cubicBezTo>
                      <a:pt x="223547" y="474742"/>
                      <a:pt x="224261" y="481171"/>
                      <a:pt x="224261" y="488315"/>
                    </a:cubicBezTo>
                    <a:cubicBezTo>
                      <a:pt x="224975" y="497602"/>
                      <a:pt x="226404" y="507603"/>
                      <a:pt x="227832" y="517604"/>
                    </a:cubicBezTo>
                    <a:cubicBezTo>
                      <a:pt x="229261" y="526891"/>
                      <a:pt x="231403" y="536892"/>
                      <a:pt x="233546" y="546179"/>
                    </a:cubicBezTo>
                    <a:cubicBezTo>
                      <a:pt x="234974" y="553323"/>
                      <a:pt x="236403" y="559752"/>
                      <a:pt x="237831" y="565467"/>
                    </a:cubicBezTo>
                    <a:cubicBezTo>
                      <a:pt x="239260" y="571897"/>
                      <a:pt x="241402" y="578326"/>
                      <a:pt x="243545" y="584041"/>
                    </a:cubicBezTo>
                    <a:cubicBezTo>
                      <a:pt x="245687" y="590470"/>
                      <a:pt x="247116" y="596185"/>
                      <a:pt x="249973" y="602615"/>
                    </a:cubicBezTo>
                    <a:cubicBezTo>
                      <a:pt x="254258" y="614759"/>
                      <a:pt x="259257" y="625475"/>
                      <a:pt x="264257" y="636905"/>
                    </a:cubicBezTo>
                    <a:cubicBezTo>
                      <a:pt x="267114" y="641905"/>
                      <a:pt x="269970" y="647620"/>
                      <a:pt x="272827" y="653335"/>
                    </a:cubicBezTo>
                    <a:cubicBezTo>
                      <a:pt x="274256" y="656193"/>
                      <a:pt x="275684" y="658336"/>
                      <a:pt x="277112" y="661193"/>
                    </a:cubicBezTo>
                    <a:cubicBezTo>
                      <a:pt x="280684" y="666908"/>
                      <a:pt x="283540" y="672623"/>
                      <a:pt x="287111" y="678338"/>
                    </a:cubicBezTo>
                    <a:cubicBezTo>
                      <a:pt x="299967" y="698341"/>
                      <a:pt x="313537" y="716915"/>
                      <a:pt x="329250" y="734774"/>
                    </a:cubicBezTo>
                    <a:cubicBezTo>
                      <a:pt x="334963" y="740489"/>
                      <a:pt x="334963" y="750490"/>
                      <a:pt x="329250" y="756205"/>
                    </a:cubicBezTo>
                    <a:cubicBezTo>
                      <a:pt x="329250" y="756205"/>
                      <a:pt x="329250" y="756205"/>
                      <a:pt x="192836" y="890508"/>
                    </a:cubicBezTo>
                    <a:cubicBezTo>
                      <a:pt x="186408" y="896937"/>
                      <a:pt x="175695" y="896937"/>
                      <a:pt x="169981" y="889793"/>
                    </a:cubicBezTo>
                    <a:cubicBezTo>
                      <a:pt x="137842" y="854075"/>
                      <a:pt x="107845" y="814784"/>
                      <a:pt x="84277" y="772636"/>
                    </a:cubicBezTo>
                    <a:cubicBezTo>
                      <a:pt x="81420" y="768350"/>
                      <a:pt x="79277" y="764063"/>
                      <a:pt x="77135" y="759777"/>
                    </a:cubicBezTo>
                    <a:cubicBezTo>
                      <a:pt x="72135" y="751205"/>
                      <a:pt x="67850" y="741918"/>
                      <a:pt x="63565" y="733345"/>
                    </a:cubicBezTo>
                    <a:cubicBezTo>
                      <a:pt x="61422" y="728345"/>
                      <a:pt x="59279" y="724058"/>
                      <a:pt x="57137" y="719772"/>
                    </a:cubicBezTo>
                    <a:cubicBezTo>
                      <a:pt x="53566" y="710485"/>
                      <a:pt x="49281" y="701198"/>
                      <a:pt x="45709" y="691912"/>
                    </a:cubicBezTo>
                    <a:cubicBezTo>
                      <a:pt x="39996" y="678338"/>
                      <a:pt x="34996" y="663337"/>
                      <a:pt x="30711" y="649049"/>
                    </a:cubicBezTo>
                    <a:cubicBezTo>
                      <a:pt x="27854" y="639048"/>
                      <a:pt x="24997" y="630475"/>
                      <a:pt x="22141" y="620474"/>
                    </a:cubicBezTo>
                    <a:cubicBezTo>
                      <a:pt x="20712" y="616188"/>
                      <a:pt x="19284" y="611187"/>
                      <a:pt x="18570" y="606901"/>
                    </a:cubicBezTo>
                    <a:cubicBezTo>
                      <a:pt x="15713" y="596900"/>
                      <a:pt x="13570" y="586898"/>
                      <a:pt x="11428" y="576897"/>
                    </a:cubicBezTo>
                    <a:cubicBezTo>
                      <a:pt x="9285" y="566896"/>
                      <a:pt x="7857" y="556895"/>
                      <a:pt x="6428" y="545465"/>
                    </a:cubicBezTo>
                    <a:cubicBezTo>
                      <a:pt x="5000" y="535463"/>
                      <a:pt x="3571" y="525462"/>
                      <a:pt x="2857" y="514747"/>
                    </a:cubicBezTo>
                    <a:cubicBezTo>
                      <a:pt x="2143" y="509746"/>
                      <a:pt x="1429" y="504745"/>
                      <a:pt x="1429" y="499745"/>
                    </a:cubicBezTo>
                    <a:cubicBezTo>
                      <a:pt x="714" y="489029"/>
                      <a:pt x="0" y="478313"/>
                      <a:pt x="0" y="468312"/>
                    </a:cubicBezTo>
                    <a:close/>
                    <a:moveTo>
                      <a:pt x="182081" y="0"/>
                    </a:moveTo>
                    <a:cubicBezTo>
                      <a:pt x="182081" y="0"/>
                      <a:pt x="182081" y="0"/>
                      <a:pt x="341313" y="158103"/>
                    </a:cubicBezTo>
                    <a:cubicBezTo>
                      <a:pt x="310609" y="190151"/>
                      <a:pt x="284904" y="225759"/>
                      <a:pt x="264911" y="266353"/>
                    </a:cubicBezTo>
                    <a:cubicBezTo>
                      <a:pt x="262054" y="272051"/>
                      <a:pt x="259912" y="277748"/>
                      <a:pt x="257056" y="284158"/>
                    </a:cubicBezTo>
                    <a:cubicBezTo>
                      <a:pt x="254914" y="289855"/>
                      <a:pt x="252772" y="295553"/>
                      <a:pt x="250630" y="301250"/>
                    </a:cubicBezTo>
                    <a:cubicBezTo>
                      <a:pt x="247773" y="307660"/>
                      <a:pt x="246345" y="313357"/>
                      <a:pt x="244203" y="319767"/>
                    </a:cubicBezTo>
                    <a:cubicBezTo>
                      <a:pt x="242775" y="322615"/>
                      <a:pt x="242061" y="325464"/>
                      <a:pt x="241347" y="329025"/>
                    </a:cubicBezTo>
                    <a:cubicBezTo>
                      <a:pt x="239205" y="334722"/>
                      <a:pt x="237777" y="341132"/>
                      <a:pt x="236349" y="347541"/>
                    </a:cubicBezTo>
                    <a:cubicBezTo>
                      <a:pt x="234207" y="356800"/>
                      <a:pt x="232065" y="366058"/>
                      <a:pt x="229922" y="376028"/>
                    </a:cubicBezTo>
                    <a:cubicBezTo>
                      <a:pt x="229922" y="378877"/>
                      <a:pt x="229208" y="382438"/>
                      <a:pt x="228494" y="385287"/>
                    </a:cubicBezTo>
                    <a:cubicBezTo>
                      <a:pt x="227066" y="395969"/>
                      <a:pt x="225638" y="405940"/>
                      <a:pt x="224924" y="415910"/>
                    </a:cubicBezTo>
                    <a:cubicBezTo>
                      <a:pt x="224924" y="422320"/>
                      <a:pt x="224210" y="429441"/>
                      <a:pt x="224210" y="436563"/>
                    </a:cubicBezTo>
                    <a:cubicBezTo>
                      <a:pt x="224210" y="436563"/>
                      <a:pt x="224210" y="436563"/>
                      <a:pt x="0" y="436563"/>
                    </a:cubicBezTo>
                    <a:cubicBezTo>
                      <a:pt x="714" y="403803"/>
                      <a:pt x="3570" y="372467"/>
                      <a:pt x="8569" y="341844"/>
                    </a:cubicBezTo>
                    <a:cubicBezTo>
                      <a:pt x="9997" y="331873"/>
                      <a:pt x="12853" y="321903"/>
                      <a:pt x="14995" y="311933"/>
                    </a:cubicBezTo>
                    <a:cubicBezTo>
                      <a:pt x="16423" y="306947"/>
                      <a:pt x="17137" y="302674"/>
                      <a:pt x="18565" y="297689"/>
                    </a:cubicBezTo>
                    <a:cubicBezTo>
                      <a:pt x="20708" y="287719"/>
                      <a:pt x="23564" y="277748"/>
                      <a:pt x="26420" y="268490"/>
                    </a:cubicBezTo>
                    <a:cubicBezTo>
                      <a:pt x="35702" y="233593"/>
                      <a:pt x="48555" y="201546"/>
                      <a:pt x="63550" y="170210"/>
                    </a:cubicBezTo>
                    <a:cubicBezTo>
                      <a:pt x="67834" y="161664"/>
                      <a:pt x="72119" y="153118"/>
                      <a:pt x="77117" y="143859"/>
                    </a:cubicBezTo>
                    <a:cubicBezTo>
                      <a:pt x="104965" y="91158"/>
                      <a:pt x="140667" y="43443"/>
                      <a:pt x="182081" y="0"/>
                    </a:cubicBezTo>
                    <a:close/>
                  </a:path>
                </a:pathLst>
              </a:custGeom>
              <a:solidFill>
                <a:srgbClr val="0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27" name="Freeform 11">
                <a:extLst>
                  <a:ext uri="{FF2B5EF4-FFF2-40B4-BE49-F238E27FC236}">
                    <a16:creationId xmlns:a16="http://schemas.microsoft.com/office/drawing/2014/main" id="{36CAA388-187C-440A-8FF1-26CCA754982C}"/>
                  </a:ext>
                </a:extLst>
              </p:cNvPr>
              <p:cNvSpPr>
                <a:spLocks/>
              </p:cNvSpPr>
              <p:nvPr/>
            </p:nvSpPr>
            <p:spPr bwMode="auto">
              <a:xfrm>
                <a:off x="5645150" y="2876549"/>
                <a:ext cx="1104901" cy="1096600"/>
              </a:xfrm>
              <a:custGeom>
                <a:avLst/>
                <a:gdLst>
                  <a:gd name="connsiteX0" fmla="*/ 555397 w 1104901"/>
                  <a:gd name="connsiteY0" fmla="*/ 717550 h 1096600"/>
                  <a:gd name="connsiteX1" fmla="*/ 515938 w 1104901"/>
                  <a:gd name="connsiteY1" fmla="*/ 777673 h 1096600"/>
                  <a:gd name="connsiteX2" fmla="*/ 525265 w 1104901"/>
                  <a:gd name="connsiteY2" fmla="*/ 824913 h 1096600"/>
                  <a:gd name="connsiteX3" fmla="*/ 550375 w 1104901"/>
                  <a:gd name="connsiteY3" fmla="*/ 841375 h 1096600"/>
                  <a:gd name="connsiteX4" fmla="*/ 590551 w 1104901"/>
                  <a:gd name="connsiteY4" fmla="*/ 778389 h 1096600"/>
                  <a:gd name="connsiteX5" fmla="*/ 555397 w 1104901"/>
                  <a:gd name="connsiteY5" fmla="*/ 717550 h 1096600"/>
                  <a:gd name="connsiteX6" fmla="*/ 882174 w 1104901"/>
                  <a:gd name="connsiteY6" fmla="*/ 669925 h 1096600"/>
                  <a:gd name="connsiteX7" fmla="*/ 1104900 w 1104901"/>
                  <a:gd name="connsiteY7" fmla="*/ 669925 h 1096600"/>
                  <a:gd name="connsiteX8" fmla="*/ 1086340 w 1104901"/>
                  <a:gd name="connsiteY8" fmla="*/ 807800 h 1096600"/>
                  <a:gd name="connsiteX9" fmla="*/ 1078487 w 1104901"/>
                  <a:gd name="connsiteY9" fmla="*/ 837089 h 1096600"/>
                  <a:gd name="connsiteX10" fmla="*/ 1069207 w 1104901"/>
                  <a:gd name="connsiteY10" fmla="*/ 865664 h 1096600"/>
                  <a:gd name="connsiteX11" fmla="*/ 1047077 w 1104901"/>
                  <a:gd name="connsiteY11" fmla="*/ 921385 h 1096600"/>
                  <a:gd name="connsiteX12" fmla="*/ 1034941 w 1104901"/>
                  <a:gd name="connsiteY12" fmla="*/ 947817 h 1096600"/>
                  <a:gd name="connsiteX13" fmla="*/ 1020664 w 1104901"/>
                  <a:gd name="connsiteY13" fmla="*/ 974963 h 1096600"/>
                  <a:gd name="connsiteX14" fmla="*/ 1005673 w 1104901"/>
                  <a:gd name="connsiteY14" fmla="*/ 999966 h 1096600"/>
                  <a:gd name="connsiteX15" fmla="*/ 980688 w 1104901"/>
                  <a:gd name="connsiteY15" fmla="*/ 1035685 h 1096600"/>
                  <a:gd name="connsiteX16" fmla="*/ 935714 w 1104901"/>
                  <a:gd name="connsiteY16" fmla="*/ 1091406 h 1096600"/>
                  <a:gd name="connsiteX17" fmla="*/ 912871 w 1104901"/>
                  <a:gd name="connsiteY17" fmla="*/ 1092121 h 1096600"/>
                  <a:gd name="connsiteX18" fmla="*/ 777950 w 1104901"/>
                  <a:gd name="connsiteY18" fmla="*/ 957818 h 1096600"/>
                  <a:gd name="connsiteX19" fmla="*/ 777236 w 1104901"/>
                  <a:gd name="connsiteY19" fmla="*/ 936387 h 1096600"/>
                  <a:gd name="connsiteX20" fmla="*/ 823637 w 1104901"/>
                  <a:gd name="connsiteY20" fmla="*/ 872093 h 1096600"/>
                  <a:gd name="connsiteX21" fmla="*/ 832918 w 1104901"/>
                  <a:gd name="connsiteY21" fmla="*/ 855663 h 1096600"/>
                  <a:gd name="connsiteX22" fmla="*/ 840770 w 1104901"/>
                  <a:gd name="connsiteY22" fmla="*/ 838518 h 1096600"/>
                  <a:gd name="connsiteX23" fmla="*/ 852192 w 1104901"/>
                  <a:gd name="connsiteY23" fmla="*/ 812086 h 1096600"/>
                  <a:gd name="connsiteX24" fmla="*/ 880033 w 1104901"/>
                  <a:gd name="connsiteY24" fmla="*/ 699215 h 1096600"/>
                  <a:gd name="connsiteX25" fmla="*/ 882174 w 1104901"/>
                  <a:gd name="connsiteY25" fmla="*/ 669925 h 1096600"/>
                  <a:gd name="connsiteX26" fmla="*/ 555311 w 1104901"/>
                  <a:gd name="connsiteY26" fmla="*/ 669925 h 1096600"/>
                  <a:gd name="connsiteX27" fmla="*/ 621804 w 1104901"/>
                  <a:gd name="connsiteY27" fmla="*/ 699161 h 1096600"/>
                  <a:gd name="connsiteX28" fmla="*/ 646113 w 1104901"/>
                  <a:gd name="connsiteY28" fmla="*/ 779739 h 1096600"/>
                  <a:gd name="connsiteX29" fmla="*/ 620374 w 1104901"/>
                  <a:gd name="connsiteY29" fmla="*/ 858177 h 1096600"/>
                  <a:gd name="connsiteX30" fmla="*/ 552451 w 1104901"/>
                  <a:gd name="connsiteY30" fmla="*/ 887413 h 1096600"/>
                  <a:gd name="connsiteX31" fmla="*/ 458788 w 1104901"/>
                  <a:gd name="connsiteY31" fmla="*/ 774747 h 1096600"/>
                  <a:gd name="connsiteX32" fmla="*/ 485958 w 1104901"/>
                  <a:gd name="connsiteY32" fmla="*/ 699161 h 1096600"/>
                  <a:gd name="connsiteX33" fmla="*/ 555311 w 1104901"/>
                  <a:gd name="connsiteY33" fmla="*/ 669925 h 1096600"/>
                  <a:gd name="connsiteX34" fmla="*/ 343883 w 1104901"/>
                  <a:gd name="connsiteY34" fmla="*/ 476250 h 1096600"/>
                  <a:gd name="connsiteX35" fmla="*/ 304800 w 1104901"/>
                  <a:gd name="connsiteY35" fmla="*/ 537089 h 1096600"/>
                  <a:gd name="connsiteX36" fmla="*/ 314749 w 1104901"/>
                  <a:gd name="connsiteY36" fmla="*/ 583613 h 1096600"/>
                  <a:gd name="connsiteX37" fmla="*/ 338909 w 1104901"/>
                  <a:gd name="connsiteY37" fmla="*/ 600075 h 1096600"/>
                  <a:gd name="connsiteX38" fmla="*/ 379413 w 1104901"/>
                  <a:gd name="connsiteY38" fmla="*/ 537089 h 1096600"/>
                  <a:gd name="connsiteX39" fmla="*/ 343883 w 1104901"/>
                  <a:gd name="connsiteY39" fmla="*/ 476250 h 1096600"/>
                  <a:gd name="connsiteX40" fmla="*/ 562165 w 1104901"/>
                  <a:gd name="connsiteY40" fmla="*/ 430213 h 1096600"/>
                  <a:gd name="connsiteX41" fmla="*/ 604222 w 1104901"/>
                  <a:gd name="connsiteY41" fmla="*/ 430213 h 1096600"/>
                  <a:gd name="connsiteX42" fmla="*/ 609924 w 1104901"/>
                  <a:gd name="connsiteY42" fmla="*/ 440895 h 1096600"/>
                  <a:gd name="connsiteX43" fmla="*/ 341902 w 1104901"/>
                  <a:gd name="connsiteY43" fmla="*/ 883852 h 1096600"/>
                  <a:gd name="connsiteX44" fmla="*/ 336199 w 1104901"/>
                  <a:gd name="connsiteY44" fmla="*/ 887413 h 1096600"/>
                  <a:gd name="connsiteX45" fmla="*/ 293429 w 1104901"/>
                  <a:gd name="connsiteY45" fmla="*/ 887413 h 1096600"/>
                  <a:gd name="connsiteX46" fmla="*/ 287014 w 1104901"/>
                  <a:gd name="connsiteY46" fmla="*/ 876731 h 1096600"/>
                  <a:gd name="connsiteX47" fmla="*/ 556462 w 1104901"/>
                  <a:gd name="connsiteY47" fmla="*/ 433061 h 1096600"/>
                  <a:gd name="connsiteX48" fmla="*/ 562165 w 1104901"/>
                  <a:gd name="connsiteY48" fmla="*/ 430213 h 1096600"/>
                  <a:gd name="connsiteX49" fmla="*/ 344602 w 1104901"/>
                  <a:gd name="connsiteY49" fmla="*/ 430213 h 1096600"/>
                  <a:gd name="connsiteX50" fmla="*/ 411612 w 1104901"/>
                  <a:gd name="connsiteY50" fmla="*/ 459449 h 1096600"/>
                  <a:gd name="connsiteX51" fmla="*/ 436563 w 1104901"/>
                  <a:gd name="connsiteY51" fmla="*/ 540027 h 1096600"/>
                  <a:gd name="connsiteX52" fmla="*/ 410187 w 1104901"/>
                  <a:gd name="connsiteY52" fmla="*/ 618465 h 1096600"/>
                  <a:gd name="connsiteX53" fmla="*/ 341750 w 1104901"/>
                  <a:gd name="connsiteY53" fmla="*/ 647701 h 1096600"/>
                  <a:gd name="connsiteX54" fmla="*/ 247650 w 1104901"/>
                  <a:gd name="connsiteY54" fmla="*/ 534322 h 1096600"/>
                  <a:gd name="connsiteX55" fmla="*/ 274740 w 1104901"/>
                  <a:gd name="connsiteY55" fmla="*/ 459449 h 1096600"/>
                  <a:gd name="connsiteX56" fmla="*/ 344602 w 1104901"/>
                  <a:gd name="connsiteY56" fmla="*/ 430213 h 1096600"/>
                  <a:gd name="connsiteX57" fmla="*/ 924752 w 1104901"/>
                  <a:gd name="connsiteY57" fmla="*/ 203200 h 1096600"/>
                  <a:gd name="connsiteX58" fmla="*/ 953347 w 1104901"/>
                  <a:gd name="connsiteY58" fmla="*/ 235948 h 1096600"/>
                  <a:gd name="connsiteX59" fmla="*/ 971934 w 1104901"/>
                  <a:gd name="connsiteY59" fmla="*/ 259441 h 1096600"/>
                  <a:gd name="connsiteX60" fmla="*/ 997669 w 1104901"/>
                  <a:gd name="connsiteY60" fmla="*/ 295748 h 1096600"/>
                  <a:gd name="connsiteX61" fmla="*/ 1027694 w 1104901"/>
                  <a:gd name="connsiteY61" fmla="*/ 346293 h 1096600"/>
                  <a:gd name="connsiteX62" fmla="*/ 1078451 w 1104901"/>
                  <a:gd name="connsiteY62" fmla="*/ 470877 h 1096600"/>
                  <a:gd name="connsiteX63" fmla="*/ 1098467 w 1104901"/>
                  <a:gd name="connsiteY63" fmla="*/ 559865 h 1096600"/>
                  <a:gd name="connsiteX64" fmla="*/ 1104901 w 1104901"/>
                  <a:gd name="connsiteY64" fmla="*/ 638175 h 1096600"/>
                  <a:gd name="connsiteX65" fmla="*/ 881859 w 1104901"/>
                  <a:gd name="connsiteY65" fmla="*/ 638175 h 1096600"/>
                  <a:gd name="connsiteX66" fmla="*/ 880429 w 1104901"/>
                  <a:gd name="connsiteY66" fmla="*/ 618241 h 1096600"/>
                  <a:gd name="connsiteX67" fmla="*/ 875425 w 1104901"/>
                  <a:gd name="connsiteY67" fmla="*/ 578375 h 1096600"/>
                  <a:gd name="connsiteX68" fmla="*/ 867561 w 1104901"/>
                  <a:gd name="connsiteY68" fmla="*/ 540644 h 1096600"/>
                  <a:gd name="connsiteX69" fmla="*/ 864702 w 1104901"/>
                  <a:gd name="connsiteY69" fmla="*/ 531389 h 1096600"/>
                  <a:gd name="connsiteX70" fmla="*/ 858983 w 1104901"/>
                  <a:gd name="connsiteY70" fmla="*/ 512879 h 1096600"/>
                  <a:gd name="connsiteX71" fmla="*/ 848260 w 1104901"/>
                  <a:gd name="connsiteY71" fmla="*/ 486539 h 1096600"/>
                  <a:gd name="connsiteX72" fmla="*/ 836821 w 1104901"/>
                  <a:gd name="connsiteY72" fmla="*/ 460198 h 1096600"/>
                  <a:gd name="connsiteX73" fmla="*/ 766763 w 1104901"/>
                  <a:gd name="connsiteY73" fmla="*/ 360531 h 1096600"/>
                  <a:gd name="connsiteX74" fmla="*/ 924752 w 1104901"/>
                  <a:gd name="connsiteY74" fmla="*/ 203200 h 1096600"/>
                  <a:gd name="connsiteX75" fmla="*/ 465138 w 1104901"/>
                  <a:gd name="connsiteY75" fmla="*/ 0 h 1096600"/>
                  <a:gd name="connsiteX76" fmla="*/ 663127 w 1104901"/>
                  <a:gd name="connsiteY76" fmla="*/ 35013 h 1096600"/>
                  <a:gd name="connsiteX77" fmla="*/ 691003 w 1104901"/>
                  <a:gd name="connsiteY77" fmla="*/ 45016 h 1096600"/>
                  <a:gd name="connsiteX78" fmla="*/ 745325 w 1104901"/>
                  <a:gd name="connsiteY78" fmla="*/ 68596 h 1096600"/>
                  <a:gd name="connsiteX79" fmla="*/ 771772 w 1104901"/>
                  <a:gd name="connsiteY79" fmla="*/ 82887 h 1096600"/>
                  <a:gd name="connsiteX80" fmla="*/ 822520 w 1104901"/>
                  <a:gd name="connsiteY80" fmla="*/ 115041 h 1096600"/>
                  <a:gd name="connsiteX81" fmla="*/ 846107 w 1104901"/>
                  <a:gd name="connsiteY81" fmla="*/ 131476 h 1096600"/>
                  <a:gd name="connsiteX82" fmla="*/ 858258 w 1104901"/>
                  <a:gd name="connsiteY82" fmla="*/ 140765 h 1096600"/>
                  <a:gd name="connsiteX83" fmla="*/ 881131 w 1104901"/>
                  <a:gd name="connsiteY83" fmla="*/ 159343 h 1096600"/>
                  <a:gd name="connsiteX84" fmla="*/ 903288 w 1104901"/>
                  <a:gd name="connsiteY84" fmla="*/ 179350 h 1096600"/>
                  <a:gd name="connsiteX85" fmla="*/ 744610 w 1104901"/>
                  <a:gd name="connsiteY85" fmla="*/ 336550 h 1096600"/>
                  <a:gd name="connsiteX86" fmla="*/ 669560 w 1104901"/>
                  <a:gd name="connsiteY86" fmla="*/ 279386 h 1096600"/>
                  <a:gd name="connsiteX87" fmla="*/ 652406 w 1104901"/>
                  <a:gd name="connsiteY87" fmla="*/ 270812 h 1096600"/>
                  <a:gd name="connsiteX88" fmla="*/ 618097 w 1104901"/>
                  <a:gd name="connsiteY88" fmla="*/ 255092 h 1096600"/>
                  <a:gd name="connsiteX89" fmla="*/ 590936 w 1104901"/>
                  <a:gd name="connsiteY89" fmla="*/ 244374 h 1096600"/>
                  <a:gd name="connsiteX90" fmla="*/ 581644 w 1104901"/>
                  <a:gd name="connsiteY90" fmla="*/ 241516 h 1096600"/>
                  <a:gd name="connsiteX91" fmla="*/ 563060 w 1104901"/>
                  <a:gd name="connsiteY91" fmla="*/ 235799 h 1096600"/>
                  <a:gd name="connsiteX92" fmla="*/ 535185 w 1104901"/>
                  <a:gd name="connsiteY92" fmla="*/ 229368 h 1096600"/>
                  <a:gd name="connsiteX93" fmla="*/ 505165 w 1104901"/>
                  <a:gd name="connsiteY93" fmla="*/ 224367 h 1096600"/>
                  <a:gd name="connsiteX94" fmla="*/ 465138 w 1104901"/>
                  <a:gd name="connsiteY94" fmla="*/ 221508 h 1096600"/>
                  <a:gd name="connsiteX95" fmla="*/ 465138 w 1104901"/>
                  <a:gd name="connsiteY95" fmla="*/ 0 h 1096600"/>
                  <a:gd name="connsiteX96" fmla="*/ 434975 w 1104901"/>
                  <a:gd name="connsiteY96" fmla="*/ 0 h 1096600"/>
                  <a:gd name="connsiteX97" fmla="*/ 434975 w 1104901"/>
                  <a:gd name="connsiteY97" fmla="*/ 221508 h 1096600"/>
                  <a:gd name="connsiteX98" fmla="*/ 156876 w 1104901"/>
                  <a:gd name="connsiteY98" fmla="*/ 336550 h 1096600"/>
                  <a:gd name="connsiteX99" fmla="*/ 0 w 1104901"/>
                  <a:gd name="connsiteY99" fmla="*/ 179350 h 1096600"/>
                  <a:gd name="connsiteX100" fmla="*/ 32801 w 1104901"/>
                  <a:gd name="connsiteY100" fmla="*/ 150054 h 1096600"/>
                  <a:gd name="connsiteX101" fmla="*/ 79864 w 1104901"/>
                  <a:gd name="connsiteY101" fmla="*/ 115041 h 1096600"/>
                  <a:gd name="connsiteX102" fmla="*/ 104109 w 1104901"/>
                  <a:gd name="connsiteY102" fmla="*/ 98607 h 1096600"/>
                  <a:gd name="connsiteX103" fmla="*/ 168998 w 1104901"/>
                  <a:gd name="connsiteY103" fmla="*/ 62165 h 1096600"/>
                  <a:gd name="connsiteX104" fmla="*/ 253141 w 1104901"/>
                  <a:gd name="connsiteY104" fmla="*/ 30011 h 1096600"/>
                  <a:gd name="connsiteX105" fmla="*/ 267402 w 1104901"/>
                  <a:gd name="connsiteY105" fmla="*/ 25723 h 1096600"/>
                  <a:gd name="connsiteX106" fmla="*/ 296638 w 1104901"/>
                  <a:gd name="connsiteY106" fmla="*/ 17863 h 1096600"/>
                  <a:gd name="connsiteX107" fmla="*/ 326588 w 1104901"/>
                  <a:gd name="connsiteY107" fmla="*/ 11433 h 1096600"/>
                  <a:gd name="connsiteX108" fmla="*/ 402886 w 1104901"/>
                  <a:gd name="connsiteY108" fmla="*/ 1429 h 1096600"/>
                  <a:gd name="connsiteX109" fmla="*/ 434975 w 1104901"/>
                  <a:gd name="connsiteY109" fmla="*/ 0 h 109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104901" h="1096600">
                    <a:moveTo>
                      <a:pt x="555397" y="717550"/>
                    </a:moveTo>
                    <a:cubicBezTo>
                      <a:pt x="528852" y="717550"/>
                      <a:pt x="515938" y="737591"/>
                      <a:pt x="515938" y="777673"/>
                    </a:cubicBezTo>
                    <a:cubicBezTo>
                      <a:pt x="515938" y="798430"/>
                      <a:pt x="519525" y="814177"/>
                      <a:pt x="525265" y="824913"/>
                    </a:cubicBezTo>
                    <a:cubicBezTo>
                      <a:pt x="531722" y="835649"/>
                      <a:pt x="540331" y="841375"/>
                      <a:pt x="550375" y="841375"/>
                    </a:cubicBezTo>
                    <a:cubicBezTo>
                      <a:pt x="577637" y="841375"/>
                      <a:pt x="590551" y="820618"/>
                      <a:pt x="590551" y="778389"/>
                    </a:cubicBezTo>
                    <a:cubicBezTo>
                      <a:pt x="590551" y="737591"/>
                      <a:pt x="579072" y="717550"/>
                      <a:pt x="555397" y="717550"/>
                    </a:cubicBezTo>
                    <a:close/>
                    <a:moveTo>
                      <a:pt x="882174" y="669925"/>
                    </a:moveTo>
                    <a:cubicBezTo>
                      <a:pt x="882174" y="669925"/>
                      <a:pt x="882174" y="669925"/>
                      <a:pt x="1104900" y="669925"/>
                    </a:cubicBezTo>
                    <a:cubicBezTo>
                      <a:pt x="1103473" y="717074"/>
                      <a:pt x="1097762" y="762794"/>
                      <a:pt x="1086340" y="807800"/>
                    </a:cubicBezTo>
                    <a:cubicBezTo>
                      <a:pt x="1084198" y="817086"/>
                      <a:pt x="1081343" y="827088"/>
                      <a:pt x="1078487" y="837089"/>
                    </a:cubicBezTo>
                    <a:cubicBezTo>
                      <a:pt x="1075632" y="846376"/>
                      <a:pt x="1072776" y="856377"/>
                      <a:pt x="1069207" y="865664"/>
                    </a:cubicBezTo>
                    <a:cubicBezTo>
                      <a:pt x="1062782" y="884238"/>
                      <a:pt x="1055644" y="902811"/>
                      <a:pt x="1047077" y="921385"/>
                    </a:cubicBezTo>
                    <a:cubicBezTo>
                      <a:pt x="1043508" y="929958"/>
                      <a:pt x="1039225" y="939245"/>
                      <a:pt x="1034941" y="947817"/>
                    </a:cubicBezTo>
                    <a:cubicBezTo>
                      <a:pt x="1029944" y="957104"/>
                      <a:pt x="1025661" y="965676"/>
                      <a:pt x="1020664" y="974963"/>
                    </a:cubicBezTo>
                    <a:cubicBezTo>
                      <a:pt x="1015667" y="983536"/>
                      <a:pt x="1010670" y="991394"/>
                      <a:pt x="1005673" y="999966"/>
                    </a:cubicBezTo>
                    <a:cubicBezTo>
                      <a:pt x="997820" y="1011396"/>
                      <a:pt x="989254" y="1023541"/>
                      <a:pt x="980688" y="1035685"/>
                    </a:cubicBezTo>
                    <a:cubicBezTo>
                      <a:pt x="966410" y="1055688"/>
                      <a:pt x="951419" y="1073547"/>
                      <a:pt x="935714" y="1091406"/>
                    </a:cubicBezTo>
                    <a:cubicBezTo>
                      <a:pt x="930003" y="1097836"/>
                      <a:pt x="919295" y="1098550"/>
                      <a:pt x="912871" y="1092121"/>
                    </a:cubicBezTo>
                    <a:cubicBezTo>
                      <a:pt x="912871" y="1092121"/>
                      <a:pt x="912871" y="1092121"/>
                      <a:pt x="777950" y="957818"/>
                    </a:cubicBezTo>
                    <a:cubicBezTo>
                      <a:pt x="771525" y="952103"/>
                      <a:pt x="771525" y="942816"/>
                      <a:pt x="777236" y="936387"/>
                    </a:cubicBezTo>
                    <a:cubicBezTo>
                      <a:pt x="794369" y="916385"/>
                      <a:pt x="810074" y="894953"/>
                      <a:pt x="823637" y="872093"/>
                    </a:cubicBezTo>
                    <a:cubicBezTo>
                      <a:pt x="826493" y="866378"/>
                      <a:pt x="829348" y="860663"/>
                      <a:pt x="832918" y="855663"/>
                    </a:cubicBezTo>
                    <a:cubicBezTo>
                      <a:pt x="835773" y="849948"/>
                      <a:pt x="838629" y="844233"/>
                      <a:pt x="840770" y="838518"/>
                    </a:cubicBezTo>
                    <a:cubicBezTo>
                      <a:pt x="845053" y="829945"/>
                      <a:pt x="848623" y="822087"/>
                      <a:pt x="852192" y="812086"/>
                    </a:cubicBezTo>
                    <a:cubicBezTo>
                      <a:pt x="866469" y="777081"/>
                      <a:pt x="875750" y="739220"/>
                      <a:pt x="880033" y="699215"/>
                    </a:cubicBezTo>
                    <a:cubicBezTo>
                      <a:pt x="881460" y="689928"/>
                      <a:pt x="882174" y="679926"/>
                      <a:pt x="882174" y="669925"/>
                    </a:cubicBezTo>
                    <a:close/>
                    <a:moveTo>
                      <a:pt x="555311" y="669925"/>
                    </a:moveTo>
                    <a:cubicBezTo>
                      <a:pt x="583195" y="669925"/>
                      <a:pt x="605359" y="679908"/>
                      <a:pt x="621804" y="699161"/>
                    </a:cubicBezTo>
                    <a:cubicBezTo>
                      <a:pt x="638248" y="718414"/>
                      <a:pt x="646113" y="745511"/>
                      <a:pt x="646113" y="779739"/>
                    </a:cubicBezTo>
                    <a:cubicBezTo>
                      <a:pt x="646113" y="812540"/>
                      <a:pt x="637533" y="838211"/>
                      <a:pt x="620374" y="858177"/>
                    </a:cubicBezTo>
                    <a:cubicBezTo>
                      <a:pt x="602499" y="877430"/>
                      <a:pt x="580335" y="887413"/>
                      <a:pt x="552451" y="887413"/>
                    </a:cubicBezTo>
                    <a:cubicBezTo>
                      <a:pt x="490247" y="887413"/>
                      <a:pt x="458788" y="849620"/>
                      <a:pt x="458788" y="774747"/>
                    </a:cubicBezTo>
                    <a:cubicBezTo>
                      <a:pt x="458788" y="744085"/>
                      <a:pt x="468083" y="718414"/>
                      <a:pt x="485958" y="699161"/>
                    </a:cubicBezTo>
                    <a:cubicBezTo>
                      <a:pt x="503832" y="679908"/>
                      <a:pt x="526711" y="669925"/>
                      <a:pt x="555311" y="669925"/>
                    </a:cubicBezTo>
                    <a:close/>
                    <a:moveTo>
                      <a:pt x="343883" y="476250"/>
                    </a:moveTo>
                    <a:cubicBezTo>
                      <a:pt x="318302" y="476250"/>
                      <a:pt x="304800" y="496291"/>
                      <a:pt x="304800" y="537089"/>
                    </a:cubicBezTo>
                    <a:cubicBezTo>
                      <a:pt x="304800" y="557130"/>
                      <a:pt x="308353" y="572877"/>
                      <a:pt x="314749" y="583613"/>
                    </a:cubicBezTo>
                    <a:cubicBezTo>
                      <a:pt x="321144" y="594349"/>
                      <a:pt x="329671" y="600075"/>
                      <a:pt x="338909" y="600075"/>
                    </a:cubicBezTo>
                    <a:cubicBezTo>
                      <a:pt x="365912" y="600075"/>
                      <a:pt x="379413" y="579318"/>
                      <a:pt x="379413" y="537089"/>
                    </a:cubicBezTo>
                    <a:cubicBezTo>
                      <a:pt x="379413" y="496291"/>
                      <a:pt x="367333" y="476250"/>
                      <a:pt x="343883" y="476250"/>
                    </a:cubicBezTo>
                    <a:close/>
                    <a:moveTo>
                      <a:pt x="562165" y="430213"/>
                    </a:moveTo>
                    <a:cubicBezTo>
                      <a:pt x="562165" y="430213"/>
                      <a:pt x="562165" y="430213"/>
                      <a:pt x="604222" y="430213"/>
                    </a:cubicBezTo>
                    <a:cubicBezTo>
                      <a:pt x="609924" y="430213"/>
                      <a:pt x="612776" y="435910"/>
                      <a:pt x="609924" y="440895"/>
                    </a:cubicBezTo>
                    <a:cubicBezTo>
                      <a:pt x="609924" y="440895"/>
                      <a:pt x="609924" y="440895"/>
                      <a:pt x="341902" y="883852"/>
                    </a:cubicBezTo>
                    <a:cubicBezTo>
                      <a:pt x="341189" y="885989"/>
                      <a:pt x="338338" y="887413"/>
                      <a:pt x="336199" y="887413"/>
                    </a:cubicBezTo>
                    <a:cubicBezTo>
                      <a:pt x="336199" y="887413"/>
                      <a:pt x="336199" y="887413"/>
                      <a:pt x="293429" y="887413"/>
                    </a:cubicBezTo>
                    <a:cubicBezTo>
                      <a:pt x="287727" y="887413"/>
                      <a:pt x="284163" y="881716"/>
                      <a:pt x="287014" y="876731"/>
                    </a:cubicBezTo>
                    <a:cubicBezTo>
                      <a:pt x="287014" y="876731"/>
                      <a:pt x="287014" y="876731"/>
                      <a:pt x="556462" y="433061"/>
                    </a:cubicBezTo>
                    <a:cubicBezTo>
                      <a:pt x="557888" y="431637"/>
                      <a:pt x="560027" y="430213"/>
                      <a:pt x="562165" y="430213"/>
                    </a:cubicBezTo>
                    <a:close/>
                    <a:moveTo>
                      <a:pt x="344602" y="430213"/>
                    </a:moveTo>
                    <a:cubicBezTo>
                      <a:pt x="372404" y="430213"/>
                      <a:pt x="394503" y="439483"/>
                      <a:pt x="411612" y="459449"/>
                    </a:cubicBezTo>
                    <a:cubicBezTo>
                      <a:pt x="428009" y="478702"/>
                      <a:pt x="436563" y="505799"/>
                      <a:pt x="436563" y="540027"/>
                    </a:cubicBezTo>
                    <a:cubicBezTo>
                      <a:pt x="436563" y="572828"/>
                      <a:pt x="427296" y="598499"/>
                      <a:pt x="410187" y="618465"/>
                    </a:cubicBezTo>
                    <a:cubicBezTo>
                      <a:pt x="392365" y="637718"/>
                      <a:pt x="369553" y="647701"/>
                      <a:pt x="341750" y="647701"/>
                    </a:cubicBezTo>
                    <a:cubicBezTo>
                      <a:pt x="279730" y="647701"/>
                      <a:pt x="247650" y="609908"/>
                      <a:pt x="247650" y="534322"/>
                    </a:cubicBezTo>
                    <a:cubicBezTo>
                      <a:pt x="247650" y="503660"/>
                      <a:pt x="256918" y="478702"/>
                      <a:pt x="274740" y="459449"/>
                    </a:cubicBezTo>
                    <a:cubicBezTo>
                      <a:pt x="293275" y="439483"/>
                      <a:pt x="316800" y="430213"/>
                      <a:pt x="344602" y="430213"/>
                    </a:cubicBezTo>
                    <a:close/>
                    <a:moveTo>
                      <a:pt x="924752" y="203200"/>
                    </a:moveTo>
                    <a:cubicBezTo>
                      <a:pt x="934045" y="213878"/>
                      <a:pt x="944053" y="224557"/>
                      <a:pt x="953347" y="235948"/>
                    </a:cubicBezTo>
                    <a:cubicBezTo>
                      <a:pt x="959781" y="243779"/>
                      <a:pt x="965500" y="252321"/>
                      <a:pt x="971934" y="259441"/>
                    </a:cubicBezTo>
                    <a:cubicBezTo>
                      <a:pt x="980512" y="271543"/>
                      <a:pt x="989091" y="283645"/>
                      <a:pt x="997669" y="295748"/>
                    </a:cubicBezTo>
                    <a:cubicBezTo>
                      <a:pt x="1008393" y="312122"/>
                      <a:pt x="1018401" y="329207"/>
                      <a:pt x="1027694" y="346293"/>
                    </a:cubicBezTo>
                    <a:cubicBezTo>
                      <a:pt x="1048426" y="385448"/>
                      <a:pt x="1065583" y="427450"/>
                      <a:pt x="1078451" y="470877"/>
                    </a:cubicBezTo>
                    <a:cubicBezTo>
                      <a:pt x="1087029" y="499353"/>
                      <a:pt x="1094178" y="529253"/>
                      <a:pt x="1098467" y="559865"/>
                    </a:cubicBezTo>
                    <a:cubicBezTo>
                      <a:pt x="1102042" y="584782"/>
                      <a:pt x="1104186" y="611122"/>
                      <a:pt x="1104901" y="638175"/>
                    </a:cubicBezTo>
                    <a:cubicBezTo>
                      <a:pt x="1104901" y="638175"/>
                      <a:pt x="1104901" y="638175"/>
                      <a:pt x="881859" y="638175"/>
                    </a:cubicBezTo>
                    <a:cubicBezTo>
                      <a:pt x="881859" y="631056"/>
                      <a:pt x="881144" y="624649"/>
                      <a:pt x="880429" y="618241"/>
                    </a:cubicBezTo>
                    <a:cubicBezTo>
                      <a:pt x="879714" y="604003"/>
                      <a:pt x="877570" y="591189"/>
                      <a:pt x="875425" y="578375"/>
                    </a:cubicBezTo>
                    <a:cubicBezTo>
                      <a:pt x="873280" y="565560"/>
                      <a:pt x="870421" y="552746"/>
                      <a:pt x="867561" y="540644"/>
                    </a:cubicBezTo>
                    <a:cubicBezTo>
                      <a:pt x="866131" y="537084"/>
                      <a:pt x="865417" y="534236"/>
                      <a:pt x="864702" y="531389"/>
                    </a:cubicBezTo>
                    <a:cubicBezTo>
                      <a:pt x="862557" y="524982"/>
                      <a:pt x="861127" y="519286"/>
                      <a:pt x="858983" y="512879"/>
                    </a:cubicBezTo>
                    <a:cubicBezTo>
                      <a:pt x="855408" y="503624"/>
                      <a:pt x="851834" y="495082"/>
                      <a:pt x="848260" y="486539"/>
                    </a:cubicBezTo>
                    <a:cubicBezTo>
                      <a:pt x="844685" y="477284"/>
                      <a:pt x="841111" y="468741"/>
                      <a:pt x="836821" y="460198"/>
                    </a:cubicBezTo>
                    <a:cubicBezTo>
                      <a:pt x="818235" y="423891"/>
                      <a:pt x="794644" y="390431"/>
                      <a:pt x="766763" y="360531"/>
                    </a:cubicBezTo>
                    <a:cubicBezTo>
                      <a:pt x="766763" y="360531"/>
                      <a:pt x="766763" y="360531"/>
                      <a:pt x="924752" y="203200"/>
                    </a:cubicBezTo>
                    <a:close/>
                    <a:moveTo>
                      <a:pt x="465138" y="0"/>
                    </a:moveTo>
                    <a:cubicBezTo>
                      <a:pt x="534470" y="1429"/>
                      <a:pt x="600228" y="13576"/>
                      <a:pt x="663127" y="35013"/>
                    </a:cubicBezTo>
                    <a:cubicBezTo>
                      <a:pt x="672419" y="37871"/>
                      <a:pt x="681711" y="41443"/>
                      <a:pt x="691003" y="45016"/>
                    </a:cubicBezTo>
                    <a:cubicBezTo>
                      <a:pt x="709587" y="51447"/>
                      <a:pt x="727456" y="60022"/>
                      <a:pt x="745325" y="68596"/>
                    </a:cubicBezTo>
                    <a:cubicBezTo>
                      <a:pt x="754617" y="73598"/>
                      <a:pt x="763194" y="77885"/>
                      <a:pt x="771772" y="82887"/>
                    </a:cubicBezTo>
                    <a:cubicBezTo>
                      <a:pt x="789641" y="92891"/>
                      <a:pt x="806080" y="103609"/>
                      <a:pt x="822520" y="115041"/>
                    </a:cubicBezTo>
                    <a:cubicBezTo>
                      <a:pt x="830382" y="120758"/>
                      <a:pt x="838245" y="125760"/>
                      <a:pt x="846107" y="131476"/>
                    </a:cubicBezTo>
                    <a:cubicBezTo>
                      <a:pt x="850396" y="134334"/>
                      <a:pt x="853970" y="137192"/>
                      <a:pt x="858258" y="140765"/>
                    </a:cubicBezTo>
                    <a:cubicBezTo>
                      <a:pt x="866121" y="146481"/>
                      <a:pt x="873983" y="152912"/>
                      <a:pt x="881131" y="159343"/>
                    </a:cubicBezTo>
                    <a:cubicBezTo>
                      <a:pt x="888993" y="165774"/>
                      <a:pt x="896141" y="172205"/>
                      <a:pt x="903288" y="179350"/>
                    </a:cubicBezTo>
                    <a:cubicBezTo>
                      <a:pt x="903288" y="179350"/>
                      <a:pt x="903288" y="179350"/>
                      <a:pt x="744610" y="336550"/>
                    </a:cubicBezTo>
                    <a:cubicBezTo>
                      <a:pt x="721738" y="315114"/>
                      <a:pt x="696721" y="296535"/>
                      <a:pt x="669560" y="279386"/>
                    </a:cubicBezTo>
                    <a:cubicBezTo>
                      <a:pt x="663842" y="276528"/>
                      <a:pt x="658124" y="273670"/>
                      <a:pt x="652406" y="270812"/>
                    </a:cubicBezTo>
                    <a:cubicBezTo>
                      <a:pt x="641684" y="265096"/>
                      <a:pt x="630248" y="260094"/>
                      <a:pt x="618097" y="255092"/>
                    </a:cubicBezTo>
                    <a:cubicBezTo>
                      <a:pt x="609520" y="250805"/>
                      <a:pt x="600228" y="247946"/>
                      <a:pt x="590936" y="244374"/>
                    </a:cubicBezTo>
                    <a:cubicBezTo>
                      <a:pt x="588077" y="243659"/>
                      <a:pt x="584503" y="242230"/>
                      <a:pt x="581644" y="241516"/>
                    </a:cubicBezTo>
                    <a:cubicBezTo>
                      <a:pt x="575926" y="239372"/>
                      <a:pt x="569493" y="237943"/>
                      <a:pt x="563060" y="235799"/>
                    </a:cubicBezTo>
                    <a:cubicBezTo>
                      <a:pt x="553768" y="233656"/>
                      <a:pt x="544476" y="231512"/>
                      <a:pt x="535185" y="229368"/>
                    </a:cubicBezTo>
                    <a:cubicBezTo>
                      <a:pt x="525178" y="227225"/>
                      <a:pt x="515171" y="225796"/>
                      <a:pt x="505165" y="224367"/>
                    </a:cubicBezTo>
                    <a:cubicBezTo>
                      <a:pt x="492299" y="222937"/>
                      <a:pt x="478718" y="222223"/>
                      <a:pt x="465138" y="221508"/>
                    </a:cubicBezTo>
                    <a:cubicBezTo>
                      <a:pt x="465138" y="221508"/>
                      <a:pt x="465138" y="221508"/>
                      <a:pt x="465138" y="0"/>
                    </a:cubicBezTo>
                    <a:close/>
                    <a:moveTo>
                      <a:pt x="434975" y="0"/>
                    </a:moveTo>
                    <a:cubicBezTo>
                      <a:pt x="434975" y="221508"/>
                      <a:pt x="434975" y="221508"/>
                      <a:pt x="434975" y="221508"/>
                    </a:cubicBezTo>
                    <a:cubicBezTo>
                      <a:pt x="327301" y="225081"/>
                      <a:pt x="230323" y="267954"/>
                      <a:pt x="156876" y="336550"/>
                    </a:cubicBezTo>
                    <a:cubicBezTo>
                      <a:pt x="156876" y="336550"/>
                      <a:pt x="156876" y="336550"/>
                      <a:pt x="0" y="179350"/>
                    </a:cubicBezTo>
                    <a:cubicBezTo>
                      <a:pt x="10696" y="169347"/>
                      <a:pt x="21392" y="159343"/>
                      <a:pt x="32801" y="150054"/>
                    </a:cubicBezTo>
                    <a:cubicBezTo>
                      <a:pt x="48489" y="137192"/>
                      <a:pt x="63463" y="125760"/>
                      <a:pt x="79864" y="115041"/>
                    </a:cubicBezTo>
                    <a:cubicBezTo>
                      <a:pt x="87708" y="109325"/>
                      <a:pt x="96265" y="103609"/>
                      <a:pt x="104109" y="98607"/>
                    </a:cubicBezTo>
                    <a:cubicBezTo>
                      <a:pt x="124788" y="85031"/>
                      <a:pt x="146893" y="72883"/>
                      <a:pt x="168998" y="62165"/>
                    </a:cubicBezTo>
                    <a:cubicBezTo>
                      <a:pt x="196095" y="50018"/>
                      <a:pt x="223905" y="39300"/>
                      <a:pt x="253141" y="30011"/>
                    </a:cubicBezTo>
                    <a:cubicBezTo>
                      <a:pt x="258132" y="28582"/>
                      <a:pt x="263124" y="27153"/>
                      <a:pt x="267402" y="25723"/>
                    </a:cubicBezTo>
                    <a:cubicBezTo>
                      <a:pt x="277385" y="22865"/>
                      <a:pt x="287368" y="20007"/>
                      <a:pt x="296638" y="17863"/>
                    </a:cubicBezTo>
                    <a:cubicBezTo>
                      <a:pt x="306621" y="15720"/>
                      <a:pt x="316605" y="13576"/>
                      <a:pt x="326588" y="11433"/>
                    </a:cubicBezTo>
                    <a:cubicBezTo>
                      <a:pt x="351545" y="6431"/>
                      <a:pt x="377929" y="3573"/>
                      <a:pt x="402886" y="1429"/>
                    </a:cubicBezTo>
                    <a:cubicBezTo>
                      <a:pt x="414296" y="714"/>
                      <a:pt x="424992" y="0"/>
                      <a:pt x="434975"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28" name="Group 27">
            <a:extLst>
              <a:ext uri="{FF2B5EF4-FFF2-40B4-BE49-F238E27FC236}">
                <a16:creationId xmlns:a16="http://schemas.microsoft.com/office/drawing/2014/main" id="{65D0DD7D-10C7-4F99-A9C3-037A148917F4}"/>
              </a:ext>
            </a:extLst>
          </p:cNvPr>
          <p:cNvGrpSpPr>
            <a:grpSpLocks noChangeAspect="1"/>
          </p:cNvGrpSpPr>
          <p:nvPr/>
        </p:nvGrpSpPr>
        <p:grpSpPr>
          <a:xfrm>
            <a:off x="409657" y="4468289"/>
            <a:ext cx="241006" cy="241240"/>
            <a:chOff x="5273675" y="2514600"/>
            <a:chExt cx="1644650" cy="1646238"/>
          </a:xfrm>
        </p:grpSpPr>
        <p:sp>
          <p:nvSpPr>
            <p:cNvPr id="29" name="AutoShape 91">
              <a:extLst>
                <a:ext uri="{FF2B5EF4-FFF2-40B4-BE49-F238E27FC236}">
                  <a16:creationId xmlns:a16="http://schemas.microsoft.com/office/drawing/2014/main" id="{0081A780-87F4-4591-98CE-709C351C508D}"/>
                </a:ext>
              </a:extLst>
            </p:cNvPr>
            <p:cNvSpPr>
              <a:spLocks noChangeAspect="1" noChangeArrowheads="1" noTextEdit="1"/>
            </p:cNvSpPr>
            <p:nvPr/>
          </p:nvSpPr>
          <p:spPr bwMode="auto">
            <a:xfrm>
              <a:off x="5273675" y="2514600"/>
              <a:ext cx="1644650"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0" name="Group 29">
              <a:extLst>
                <a:ext uri="{FF2B5EF4-FFF2-40B4-BE49-F238E27FC236}">
                  <a16:creationId xmlns:a16="http://schemas.microsoft.com/office/drawing/2014/main" id="{1815F671-FB6B-4B96-8CE5-6E4C3013002C}"/>
                </a:ext>
              </a:extLst>
            </p:cNvPr>
            <p:cNvGrpSpPr/>
            <p:nvPr/>
          </p:nvGrpSpPr>
          <p:grpSpPr>
            <a:xfrm>
              <a:off x="5508625" y="2774949"/>
              <a:ext cx="1174751" cy="1108076"/>
              <a:chOff x="5508625" y="2774949"/>
              <a:chExt cx="1174751" cy="1108076"/>
            </a:xfrm>
          </p:grpSpPr>
          <p:sp>
            <p:nvSpPr>
              <p:cNvPr id="31" name="Freeform 15">
                <a:extLst>
                  <a:ext uri="{FF2B5EF4-FFF2-40B4-BE49-F238E27FC236}">
                    <a16:creationId xmlns:a16="http://schemas.microsoft.com/office/drawing/2014/main" id="{7DE4A534-D554-4E3E-9BAC-8E5A8FCF7E17}"/>
                  </a:ext>
                </a:extLst>
              </p:cNvPr>
              <p:cNvSpPr>
                <a:spLocks/>
              </p:cNvSpPr>
              <p:nvPr/>
            </p:nvSpPr>
            <p:spPr bwMode="auto">
              <a:xfrm>
                <a:off x="5854271" y="2774949"/>
                <a:ext cx="829105" cy="914400"/>
              </a:xfrm>
              <a:custGeom>
                <a:avLst/>
                <a:gdLst>
                  <a:gd name="connsiteX0" fmla="*/ 595862 w 829105"/>
                  <a:gd name="connsiteY0" fmla="*/ 301625 h 914400"/>
                  <a:gd name="connsiteX1" fmla="*/ 613694 w 829105"/>
                  <a:gd name="connsiteY1" fmla="*/ 306624 h 914400"/>
                  <a:gd name="connsiteX2" fmla="*/ 813413 w 829105"/>
                  <a:gd name="connsiteY2" fmla="*/ 432322 h 914400"/>
                  <a:gd name="connsiteX3" fmla="*/ 814126 w 829105"/>
                  <a:gd name="connsiteY3" fmla="*/ 432322 h 914400"/>
                  <a:gd name="connsiteX4" fmla="*/ 815553 w 829105"/>
                  <a:gd name="connsiteY4" fmla="*/ 433750 h 914400"/>
                  <a:gd name="connsiteX5" fmla="*/ 816979 w 829105"/>
                  <a:gd name="connsiteY5" fmla="*/ 434464 h 914400"/>
                  <a:gd name="connsiteX6" fmla="*/ 818406 w 829105"/>
                  <a:gd name="connsiteY6" fmla="*/ 435893 h 914400"/>
                  <a:gd name="connsiteX7" fmla="*/ 819833 w 829105"/>
                  <a:gd name="connsiteY7" fmla="*/ 436607 h 914400"/>
                  <a:gd name="connsiteX8" fmla="*/ 820546 w 829105"/>
                  <a:gd name="connsiteY8" fmla="*/ 438035 h 914400"/>
                  <a:gd name="connsiteX9" fmla="*/ 821972 w 829105"/>
                  <a:gd name="connsiteY9" fmla="*/ 439464 h 914400"/>
                  <a:gd name="connsiteX10" fmla="*/ 821972 w 829105"/>
                  <a:gd name="connsiteY10" fmla="*/ 440178 h 914400"/>
                  <a:gd name="connsiteX11" fmla="*/ 822686 w 829105"/>
                  <a:gd name="connsiteY11" fmla="*/ 440892 h 914400"/>
                  <a:gd name="connsiteX12" fmla="*/ 823399 w 829105"/>
                  <a:gd name="connsiteY12" fmla="*/ 442321 h 914400"/>
                  <a:gd name="connsiteX13" fmla="*/ 824112 w 829105"/>
                  <a:gd name="connsiteY13" fmla="*/ 442321 h 914400"/>
                  <a:gd name="connsiteX14" fmla="*/ 824826 w 829105"/>
                  <a:gd name="connsiteY14" fmla="*/ 443035 h 914400"/>
                  <a:gd name="connsiteX15" fmla="*/ 825539 w 829105"/>
                  <a:gd name="connsiteY15" fmla="*/ 444463 h 914400"/>
                  <a:gd name="connsiteX16" fmla="*/ 825539 w 829105"/>
                  <a:gd name="connsiteY16" fmla="*/ 445177 h 914400"/>
                  <a:gd name="connsiteX17" fmla="*/ 826252 w 829105"/>
                  <a:gd name="connsiteY17" fmla="*/ 445892 h 914400"/>
                  <a:gd name="connsiteX18" fmla="*/ 826965 w 829105"/>
                  <a:gd name="connsiteY18" fmla="*/ 447320 h 914400"/>
                  <a:gd name="connsiteX19" fmla="*/ 826965 w 829105"/>
                  <a:gd name="connsiteY19" fmla="*/ 448748 h 914400"/>
                  <a:gd name="connsiteX20" fmla="*/ 826965 w 829105"/>
                  <a:gd name="connsiteY20" fmla="*/ 449462 h 914400"/>
                  <a:gd name="connsiteX21" fmla="*/ 827679 w 829105"/>
                  <a:gd name="connsiteY21" fmla="*/ 450891 h 914400"/>
                  <a:gd name="connsiteX22" fmla="*/ 827679 w 829105"/>
                  <a:gd name="connsiteY22" fmla="*/ 451605 h 914400"/>
                  <a:gd name="connsiteX23" fmla="*/ 828392 w 829105"/>
                  <a:gd name="connsiteY23" fmla="*/ 451605 h 914400"/>
                  <a:gd name="connsiteX24" fmla="*/ 828392 w 829105"/>
                  <a:gd name="connsiteY24" fmla="*/ 452319 h 914400"/>
                  <a:gd name="connsiteX25" fmla="*/ 828392 w 829105"/>
                  <a:gd name="connsiteY25" fmla="*/ 453748 h 914400"/>
                  <a:gd name="connsiteX26" fmla="*/ 828392 w 829105"/>
                  <a:gd name="connsiteY26" fmla="*/ 455176 h 914400"/>
                  <a:gd name="connsiteX27" fmla="*/ 829105 w 829105"/>
                  <a:gd name="connsiteY27" fmla="*/ 455176 h 914400"/>
                  <a:gd name="connsiteX28" fmla="*/ 829105 w 829105"/>
                  <a:gd name="connsiteY28" fmla="*/ 457319 h 914400"/>
                  <a:gd name="connsiteX29" fmla="*/ 829105 w 829105"/>
                  <a:gd name="connsiteY29" fmla="*/ 458033 h 914400"/>
                  <a:gd name="connsiteX30" fmla="*/ 829105 w 829105"/>
                  <a:gd name="connsiteY30" fmla="*/ 458747 h 914400"/>
                  <a:gd name="connsiteX31" fmla="*/ 829105 w 829105"/>
                  <a:gd name="connsiteY31" fmla="*/ 460175 h 914400"/>
                  <a:gd name="connsiteX32" fmla="*/ 829105 w 829105"/>
                  <a:gd name="connsiteY32" fmla="*/ 461604 h 914400"/>
                  <a:gd name="connsiteX33" fmla="*/ 829105 w 829105"/>
                  <a:gd name="connsiteY33" fmla="*/ 462318 h 914400"/>
                  <a:gd name="connsiteX34" fmla="*/ 829105 w 829105"/>
                  <a:gd name="connsiteY34" fmla="*/ 463746 h 914400"/>
                  <a:gd name="connsiteX35" fmla="*/ 829105 w 829105"/>
                  <a:gd name="connsiteY35" fmla="*/ 464460 h 914400"/>
                  <a:gd name="connsiteX36" fmla="*/ 829105 w 829105"/>
                  <a:gd name="connsiteY36" fmla="*/ 465175 h 914400"/>
                  <a:gd name="connsiteX37" fmla="*/ 828392 w 829105"/>
                  <a:gd name="connsiteY37" fmla="*/ 466603 h 914400"/>
                  <a:gd name="connsiteX38" fmla="*/ 828392 w 829105"/>
                  <a:gd name="connsiteY38" fmla="*/ 468031 h 914400"/>
                  <a:gd name="connsiteX39" fmla="*/ 828392 w 829105"/>
                  <a:gd name="connsiteY39" fmla="*/ 468746 h 914400"/>
                  <a:gd name="connsiteX40" fmla="*/ 827679 w 829105"/>
                  <a:gd name="connsiteY40" fmla="*/ 470174 h 914400"/>
                  <a:gd name="connsiteX41" fmla="*/ 827679 w 829105"/>
                  <a:gd name="connsiteY41" fmla="*/ 470888 h 914400"/>
                  <a:gd name="connsiteX42" fmla="*/ 826965 w 829105"/>
                  <a:gd name="connsiteY42" fmla="*/ 471602 h 914400"/>
                  <a:gd name="connsiteX43" fmla="*/ 826965 w 829105"/>
                  <a:gd name="connsiteY43" fmla="*/ 473031 h 914400"/>
                  <a:gd name="connsiteX44" fmla="*/ 826252 w 829105"/>
                  <a:gd name="connsiteY44" fmla="*/ 474459 h 914400"/>
                  <a:gd name="connsiteX45" fmla="*/ 825539 w 829105"/>
                  <a:gd name="connsiteY45" fmla="*/ 475887 h 914400"/>
                  <a:gd name="connsiteX46" fmla="*/ 824826 w 829105"/>
                  <a:gd name="connsiteY46" fmla="*/ 477316 h 914400"/>
                  <a:gd name="connsiteX47" fmla="*/ 707847 w 829105"/>
                  <a:gd name="connsiteY47" fmla="*/ 682288 h 914400"/>
                  <a:gd name="connsiteX48" fmla="*/ 678603 w 829105"/>
                  <a:gd name="connsiteY48" fmla="*/ 698715 h 914400"/>
                  <a:gd name="connsiteX49" fmla="*/ 662197 w 829105"/>
                  <a:gd name="connsiteY49" fmla="*/ 694430 h 914400"/>
                  <a:gd name="connsiteX50" fmla="*/ 650071 w 829105"/>
                  <a:gd name="connsiteY50" fmla="*/ 648721 h 914400"/>
                  <a:gd name="connsiteX51" fmla="*/ 730672 w 829105"/>
                  <a:gd name="connsiteY51" fmla="*/ 508026 h 914400"/>
                  <a:gd name="connsiteX52" fmla="*/ 292717 w 829105"/>
                  <a:gd name="connsiteY52" fmla="*/ 914400 h 914400"/>
                  <a:gd name="connsiteX53" fmla="*/ 289150 w 829105"/>
                  <a:gd name="connsiteY53" fmla="*/ 898688 h 914400"/>
                  <a:gd name="connsiteX54" fmla="*/ 273458 w 829105"/>
                  <a:gd name="connsiteY54" fmla="*/ 838696 h 914400"/>
                  <a:gd name="connsiteX55" fmla="*/ 259192 w 829105"/>
                  <a:gd name="connsiteY55" fmla="*/ 797273 h 914400"/>
                  <a:gd name="connsiteX56" fmla="*/ 273458 w 829105"/>
                  <a:gd name="connsiteY56" fmla="*/ 765134 h 914400"/>
                  <a:gd name="connsiteX57" fmla="*/ 289150 w 829105"/>
                  <a:gd name="connsiteY57" fmla="*/ 735138 h 914400"/>
                  <a:gd name="connsiteX58" fmla="*/ 376171 w 829105"/>
                  <a:gd name="connsiteY58" fmla="*/ 620868 h 914400"/>
                  <a:gd name="connsiteX59" fmla="*/ 707134 w 829105"/>
                  <a:gd name="connsiteY59" fmla="*/ 444463 h 914400"/>
                  <a:gd name="connsiteX60" fmla="*/ 578030 w 829105"/>
                  <a:gd name="connsiteY60" fmla="*/ 363760 h 914400"/>
                  <a:gd name="connsiteX61" fmla="*/ 567330 w 829105"/>
                  <a:gd name="connsiteY61" fmla="*/ 317337 h 914400"/>
                  <a:gd name="connsiteX62" fmla="*/ 595862 w 829105"/>
                  <a:gd name="connsiteY62" fmla="*/ 301625 h 914400"/>
                  <a:gd name="connsiteX63" fmla="*/ 236718 w 829105"/>
                  <a:gd name="connsiteY63" fmla="*/ 0 h 914400"/>
                  <a:gd name="connsiteX64" fmla="*/ 237434 w 829105"/>
                  <a:gd name="connsiteY64" fmla="*/ 0 h 914400"/>
                  <a:gd name="connsiteX65" fmla="*/ 239582 w 829105"/>
                  <a:gd name="connsiteY65" fmla="*/ 0 h 914400"/>
                  <a:gd name="connsiteX66" fmla="*/ 241013 w 829105"/>
                  <a:gd name="connsiteY66" fmla="*/ 0 h 914400"/>
                  <a:gd name="connsiteX67" fmla="*/ 242445 w 829105"/>
                  <a:gd name="connsiteY67" fmla="*/ 0 h 914400"/>
                  <a:gd name="connsiteX68" fmla="*/ 243876 w 829105"/>
                  <a:gd name="connsiteY68" fmla="*/ 0 h 914400"/>
                  <a:gd name="connsiteX69" fmla="*/ 246023 w 829105"/>
                  <a:gd name="connsiteY69" fmla="*/ 0 h 914400"/>
                  <a:gd name="connsiteX70" fmla="*/ 246739 w 829105"/>
                  <a:gd name="connsiteY70" fmla="*/ 0 h 914400"/>
                  <a:gd name="connsiteX71" fmla="*/ 248171 w 829105"/>
                  <a:gd name="connsiteY71" fmla="*/ 714 h 914400"/>
                  <a:gd name="connsiteX72" fmla="*/ 250318 w 829105"/>
                  <a:gd name="connsiteY72" fmla="*/ 714 h 914400"/>
                  <a:gd name="connsiteX73" fmla="*/ 251749 w 829105"/>
                  <a:gd name="connsiteY73" fmla="*/ 1428 h 914400"/>
                  <a:gd name="connsiteX74" fmla="*/ 253181 w 829105"/>
                  <a:gd name="connsiteY74" fmla="*/ 1428 h 914400"/>
                  <a:gd name="connsiteX75" fmla="*/ 255328 w 829105"/>
                  <a:gd name="connsiteY75" fmla="*/ 2143 h 914400"/>
                  <a:gd name="connsiteX76" fmla="*/ 256044 w 829105"/>
                  <a:gd name="connsiteY76" fmla="*/ 2143 h 914400"/>
                  <a:gd name="connsiteX77" fmla="*/ 257475 w 829105"/>
                  <a:gd name="connsiteY77" fmla="*/ 2857 h 914400"/>
                  <a:gd name="connsiteX78" fmla="*/ 259623 w 829105"/>
                  <a:gd name="connsiteY78" fmla="*/ 3571 h 914400"/>
                  <a:gd name="connsiteX79" fmla="*/ 260339 w 829105"/>
                  <a:gd name="connsiteY79" fmla="*/ 3571 h 914400"/>
                  <a:gd name="connsiteX80" fmla="*/ 261770 w 829105"/>
                  <a:gd name="connsiteY80" fmla="*/ 4285 h 914400"/>
                  <a:gd name="connsiteX81" fmla="*/ 263202 w 829105"/>
                  <a:gd name="connsiteY81" fmla="*/ 4999 h 914400"/>
                  <a:gd name="connsiteX82" fmla="*/ 264633 w 829105"/>
                  <a:gd name="connsiteY82" fmla="*/ 5714 h 914400"/>
                  <a:gd name="connsiteX83" fmla="*/ 266065 w 829105"/>
                  <a:gd name="connsiteY83" fmla="*/ 6428 h 914400"/>
                  <a:gd name="connsiteX84" fmla="*/ 266065 w 829105"/>
                  <a:gd name="connsiteY84" fmla="*/ 7142 h 914400"/>
                  <a:gd name="connsiteX85" fmla="*/ 267496 w 829105"/>
                  <a:gd name="connsiteY85" fmla="*/ 7856 h 914400"/>
                  <a:gd name="connsiteX86" fmla="*/ 268212 w 829105"/>
                  <a:gd name="connsiteY86" fmla="*/ 7856 h 914400"/>
                  <a:gd name="connsiteX87" fmla="*/ 269644 w 829105"/>
                  <a:gd name="connsiteY87" fmla="*/ 9285 h 914400"/>
                  <a:gd name="connsiteX88" fmla="*/ 271075 w 829105"/>
                  <a:gd name="connsiteY88" fmla="*/ 9999 h 914400"/>
                  <a:gd name="connsiteX89" fmla="*/ 465759 w 829105"/>
                  <a:gd name="connsiteY89" fmla="*/ 164270 h 914400"/>
                  <a:gd name="connsiteX90" fmla="*/ 473633 w 829105"/>
                  <a:gd name="connsiteY90" fmla="*/ 229978 h 914400"/>
                  <a:gd name="connsiteX91" fmla="*/ 436414 w 829105"/>
                  <a:gd name="connsiteY91" fmla="*/ 247834 h 914400"/>
                  <a:gd name="connsiteX92" fmla="*/ 407068 w 829105"/>
                  <a:gd name="connsiteY92" fmla="*/ 237835 h 914400"/>
                  <a:gd name="connsiteX93" fmla="*/ 288969 w 829105"/>
                  <a:gd name="connsiteY93" fmla="*/ 144272 h 914400"/>
                  <a:gd name="connsiteX94" fmla="*/ 288969 w 829105"/>
                  <a:gd name="connsiteY94" fmla="*/ 675651 h 914400"/>
                  <a:gd name="connsiteX95" fmla="*/ 273222 w 829105"/>
                  <a:gd name="connsiteY95" fmla="*/ 699935 h 914400"/>
                  <a:gd name="connsiteX96" fmla="*/ 257475 w 829105"/>
                  <a:gd name="connsiteY96" fmla="*/ 727075 h 914400"/>
                  <a:gd name="connsiteX97" fmla="*/ 257475 w 829105"/>
                  <a:gd name="connsiteY97" fmla="*/ 112132 h 914400"/>
                  <a:gd name="connsiteX98" fmla="*/ 266065 w 829105"/>
                  <a:gd name="connsiteY98" fmla="*/ 97848 h 914400"/>
                  <a:gd name="connsiteX99" fmla="*/ 283243 w 829105"/>
                  <a:gd name="connsiteY99" fmla="*/ 99991 h 914400"/>
                  <a:gd name="connsiteX100" fmla="*/ 426393 w 829105"/>
                  <a:gd name="connsiteY100" fmla="*/ 213551 h 914400"/>
                  <a:gd name="connsiteX101" fmla="*/ 436414 w 829105"/>
                  <a:gd name="connsiteY101" fmla="*/ 216408 h 914400"/>
                  <a:gd name="connsiteX102" fmla="*/ 448581 w 829105"/>
                  <a:gd name="connsiteY102" fmla="*/ 210694 h 914400"/>
                  <a:gd name="connsiteX103" fmla="*/ 446434 w 829105"/>
                  <a:gd name="connsiteY103" fmla="*/ 188554 h 914400"/>
                  <a:gd name="connsiteX104" fmla="*/ 251749 w 829105"/>
                  <a:gd name="connsiteY104" fmla="*/ 34997 h 914400"/>
                  <a:gd name="connsiteX105" fmla="*/ 251034 w 829105"/>
                  <a:gd name="connsiteY105" fmla="*/ 34282 h 914400"/>
                  <a:gd name="connsiteX106" fmla="*/ 250318 w 829105"/>
                  <a:gd name="connsiteY106" fmla="*/ 34282 h 914400"/>
                  <a:gd name="connsiteX107" fmla="*/ 250318 w 829105"/>
                  <a:gd name="connsiteY107" fmla="*/ 33568 h 914400"/>
                  <a:gd name="connsiteX108" fmla="*/ 249602 w 829105"/>
                  <a:gd name="connsiteY108" fmla="*/ 33568 h 914400"/>
                  <a:gd name="connsiteX109" fmla="*/ 248886 w 829105"/>
                  <a:gd name="connsiteY109" fmla="*/ 32854 h 914400"/>
                  <a:gd name="connsiteX110" fmla="*/ 248171 w 829105"/>
                  <a:gd name="connsiteY110" fmla="*/ 32854 h 914400"/>
                  <a:gd name="connsiteX111" fmla="*/ 247455 w 829105"/>
                  <a:gd name="connsiteY111" fmla="*/ 32854 h 914400"/>
                  <a:gd name="connsiteX112" fmla="*/ 246739 w 829105"/>
                  <a:gd name="connsiteY112" fmla="*/ 32140 h 914400"/>
                  <a:gd name="connsiteX113" fmla="*/ 246023 w 829105"/>
                  <a:gd name="connsiteY113" fmla="*/ 32140 h 914400"/>
                  <a:gd name="connsiteX114" fmla="*/ 245308 w 829105"/>
                  <a:gd name="connsiteY114" fmla="*/ 32140 h 914400"/>
                  <a:gd name="connsiteX115" fmla="*/ 244592 w 829105"/>
                  <a:gd name="connsiteY115" fmla="*/ 31426 h 914400"/>
                  <a:gd name="connsiteX116" fmla="*/ 243876 w 829105"/>
                  <a:gd name="connsiteY116" fmla="*/ 31426 h 914400"/>
                  <a:gd name="connsiteX117" fmla="*/ 241729 w 829105"/>
                  <a:gd name="connsiteY117" fmla="*/ 31426 h 914400"/>
                  <a:gd name="connsiteX118" fmla="*/ 240297 w 829105"/>
                  <a:gd name="connsiteY118" fmla="*/ 31426 h 914400"/>
                  <a:gd name="connsiteX119" fmla="*/ 238150 w 829105"/>
                  <a:gd name="connsiteY119" fmla="*/ 32140 h 914400"/>
                  <a:gd name="connsiteX120" fmla="*/ 237434 w 829105"/>
                  <a:gd name="connsiteY120" fmla="*/ 32140 h 914400"/>
                  <a:gd name="connsiteX121" fmla="*/ 236718 w 829105"/>
                  <a:gd name="connsiteY121" fmla="*/ 32140 h 914400"/>
                  <a:gd name="connsiteX122" fmla="*/ 236003 w 829105"/>
                  <a:gd name="connsiteY122" fmla="*/ 32854 h 914400"/>
                  <a:gd name="connsiteX123" fmla="*/ 235287 w 829105"/>
                  <a:gd name="connsiteY123" fmla="*/ 32854 h 914400"/>
                  <a:gd name="connsiteX124" fmla="*/ 234571 w 829105"/>
                  <a:gd name="connsiteY124" fmla="*/ 32854 h 914400"/>
                  <a:gd name="connsiteX125" fmla="*/ 233855 w 829105"/>
                  <a:gd name="connsiteY125" fmla="*/ 33568 h 914400"/>
                  <a:gd name="connsiteX126" fmla="*/ 233140 w 829105"/>
                  <a:gd name="connsiteY126" fmla="*/ 34282 h 914400"/>
                  <a:gd name="connsiteX127" fmla="*/ 232424 w 829105"/>
                  <a:gd name="connsiteY127" fmla="*/ 34282 h 914400"/>
                  <a:gd name="connsiteX128" fmla="*/ 231708 w 829105"/>
                  <a:gd name="connsiteY128" fmla="*/ 34997 h 914400"/>
                  <a:gd name="connsiteX129" fmla="*/ 37024 w 829105"/>
                  <a:gd name="connsiteY129" fmla="*/ 188554 h 914400"/>
                  <a:gd name="connsiteX130" fmla="*/ 34877 w 829105"/>
                  <a:gd name="connsiteY130" fmla="*/ 210694 h 914400"/>
                  <a:gd name="connsiteX131" fmla="*/ 47044 w 829105"/>
                  <a:gd name="connsiteY131" fmla="*/ 216408 h 914400"/>
                  <a:gd name="connsiteX132" fmla="*/ 57065 w 829105"/>
                  <a:gd name="connsiteY132" fmla="*/ 213551 h 914400"/>
                  <a:gd name="connsiteX133" fmla="*/ 200215 w 829105"/>
                  <a:gd name="connsiteY133" fmla="*/ 99991 h 914400"/>
                  <a:gd name="connsiteX134" fmla="*/ 210236 w 829105"/>
                  <a:gd name="connsiteY134" fmla="*/ 96419 h 914400"/>
                  <a:gd name="connsiteX135" fmla="*/ 217393 w 829105"/>
                  <a:gd name="connsiteY135" fmla="*/ 97848 h 914400"/>
                  <a:gd name="connsiteX136" fmla="*/ 225982 w 829105"/>
                  <a:gd name="connsiteY136" fmla="*/ 112132 h 914400"/>
                  <a:gd name="connsiteX137" fmla="*/ 225982 w 829105"/>
                  <a:gd name="connsiteY137" fmla="*/ 727075 h 914400"/>
                  <a:gd name="connsiteX138" fmla="*/ 210236 w 829105"/>
                  <a:gd name="connsiteY138" fmla="*/ 699935 h 914400"/>
                  <a:gd name="connsiteX139" fmla="*/ 194489 w 829105"/>
                  <a:gd name="connsiteY139" fmla="*/ 675651 h 914400"/>
                  <a:gd name="connsiteX140" fmla="*/ 194489 w 829105"/>
                  <a:gd name="connsiteY140" fmla="*/ 144272 h 914400"/>
                  <a:gd name="connsiteX141" fmla="*/ 76390 w 829105"/>
                  <a:gd name="connsiteY141" fmla="*/ 237835 h 914400"/>
                  <a:gd name="connsiteX142" fmla="*/ 47044 w 829105"/>
                  <a:gd name="connsiteY142" fmla="*/ 247834 h 914400"/>
                  <a:gd name="connsiteX143" fmla="*/ 9825 w 829105"/>
                  <a:gd name="connsiteY143" fmla="*/ 229978 h 914400"/>
                  <a:gd name="connsiteX144" fmla="*/ 17699 w 829105"/>
                  <a:gd name="connsiteY144" fmla="*/ 164270 h 914400"/>
                  <a:gd name="connsiteX145" fmla="*/ 212383 w 829105"/>
                  <a:gd name="connsiteY145" fmla="*/ 9999 h 914400"/>
                  <a:gd name="connsiteX146" fmla="*/ 213814 w 829105"/>
                  <a:gd name="connsiteY146" fmla="*/ 9285 h 914400"/>
                  <a:gd name="connsiteX147" fmla="*/ 215246 w 829105"/>
                  <a:gd name="connsiteY147" fmla="*/ 7856 h 914400"/>
                  <a:gd name="connsiteX148" fmla="*/ 215962 w 829105"/>
                  <a:gd name="connsiteY148" fmla="*/ 7856 h 914400"/>
                  <a:gd name="connsiteX149" fmla="*/ 217393 w 829105"/>
                  <a:gd name="connsiteY149" fmla="*/ 7142 h 914400"/>
                  <a:gd name="connsiteX150" fmla="*/ 217393 w 829105"/>
                  <a:gd name="connsiteY150" fmla="*/ 6428 h 914400"/>
                  <a:gd name="connsiteX151" fmla="*/ 218825 w 829105"/>
                  <a:gd name="connsiteY151" fmla="*/ 5714 h 914400"/>
                  <a:gd name="connsiteX152" fmla="*/ 220256 w 829105"/>
                  <a:gd name="connsiteY152" fmla="*/ 4999 h 914400"/>
                  <a:gd name="connsiteX153" fmla="*/ 221688 w 829105"/>
                  <a:gd name="connsiteY153" fmla="*/ 4285 h 914400"/>
                  <a:gd name="connsiteX154" fmla="*/ 223119 w 829105"/>
                  <a:gd name="connsiteY154" fmla="*/ 3571 h 914400"/>
                  <a:gd name="connsiteX155" fmla="*/ 224551 w 829105"/>
                  <a:gd name="connsiteY155" fmla="*/ 3571 h 914400"/>
                  <a:gd name="connsiteX156" fmla="*/ 225982 w 829105"/>
                  <a:gd name="connsiteY156" fmla="*/ 2857 h 914400"/>
                  <a:gd name="connsiteX157" fmla="*/ 227414 w 829105"/>
                  <a:gd name="connsiteY157" fmla="*/ 2143 h 914400"/>
                  <a:gd name="connsiteX158" fmla="*/ 228129 w 829105"/>
                  <a:gd name="connsiteY158" fmla="*/ 2143 h 914400"/>
                  <a:gd name="connsiteX159" fmla="*/ 230992 w 829105"/>
                  <a:gd name="connsiteY159" fmla="*/ 1428 h 914400"/>
                  <a:gd name="connsiteX160" fmla="*/ 231708 w 829105"/>
                  <a:gd name="connsiteY160" fmla="*/ 714 h 914400"/>
                  <a:gd name="connsiteX161" fmla="*/ 233140 w 829105"/>
                  <a:gd name="connsiteY161" fmla="*/ 714 h 914400"/>
                  <a:gd name="connsiteX162" fmla="*/ 235287 w 829105"/>
                  <a:gd name="connsiteY162" fmla="*/ 714 h 914400"/>
                  <a:gd name="connsiteX163" fmla="*/ 236718 w 829105"/>
                  <a:gd name="connsiteY163"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829105" h="914400">
                    <a:moveTo>
                      <a:pt x="595862" y="301625"/>
                    </a:moveTo>
                    <a:cubicBezTo>
                      <a:pt x="601568" y="301625"/>
                      <a:pt x="607988" y="303054"/>
                      <a:pt x="613694" y="306624"/>
                    </a:cubicBezTo>
                    <a:cubicBezTo>
                      <a:pt x="613694" y="306624"/>
                      <a:pt x="613694" y="306624"/>
                      <a:pt x="813413" y="432322"/>
                    </a:cubicBezTo>
                    <a:cubicBezTo>
                      <a:pt x="814126" y="432322"/>
                      <a:pt x="814126" y="432322"/>
                      <a:pt x="814126" y="432322"/>
                    </a:cubicBezTo>
                    <a:cubicBezTo>
                      <a:pt x="814840" y="433036"/>
                      <a:pt x="815553" y="433036"/>
                      <a:pt x="815553" y="433750"/>
                    </a:cubicBezTo>
                    <a:cubicBezTo>
                      <a:pt x="816266" y="433750"/>
                      <a:pt x="816979" y="434464"/>
                      <a:pt x="816979" y="434464"/>
                    </a:cubicBezTo>
                    <a:cubicBezTo>
                      <a:pt x="817693" y="435179"/>
                      <a:pt x="817693" y="435179"/>
                      <a:pt x="818406" y="435893"/>
                    </a:cubicBezTo>
                    <a:cubicBezTo>
                      <a:pt x="819119" y="435893"/>
                      <a:pt x="819119" y="436607"/>
                      <a:pt x="819833" y="436607"/>
                    </a:cubicBezTo>
                    <a:cubicBezTo>
                      <a:pt x="819833" y="437321"/>
                      <a:pt x="820546" y="438035"/>
                      <a:pt x="820546" y="438035"/>
                    </a:cubicBezTo>
                    <a:cubicBezTo>
                      <a:pt x="821259" y="438750"/>
                      <a:pt x="821259" y="438750"/>
                      <a:pt x="821972" y="439464"/>
                    </a:cubicBezTo>
                    <a:cubicBezTo>
                      <a:pt x="821972" y="439464"/>
                      <a:pt x="821972" y="440178"/>
                      <a:pt x="821972" y="440178"/>
                    </a:cubicBezTo>
                    <a:cubicBezTo>
                      <a:pt x="822686" y="440178"/>
                      <a:pt x="822686" y="440178"/>
                      <a:pt x="822686" y="440892"/>
                    </a:cubicBezTo>
                    <a:cubicBezTo>
                      <a:pt x="823399" y="440892"/>
                      <a:pt x="823399" y="441606"/>
                      <a:pt x="823399" y="442321"/>
                    </a:cubicBezTo>
                    <a:cubicBezTo>
                      <a:pt x="824112" y="442321"/>
                      <a:pt x="824112" y="442321"/>
                      <a:pt x="824112" y="442321"/>
                    </a:cubicBezTo>
                    <a:cubicBezTo>
                      <a:pt x="824112" y="443035"/>
                      <a:pt x="824112" y="443035"/>
                      <a:pt x="824826" y="443035"/>
                    </a:cubicBezTo>
                    <a:cubicBezTo>
                      <a:pt x="824826" y="443749"/>
                      <a:pt x="824826" y="444463"/>
                      <a:pt x="825539" y="444463"/>
                    </a:cubicBezTo>
                    <a:cubicBezTo>
                      <a:pt x="825539" y="445177"/>
                      <a:pt x="825539" y="445177"/>
                      <a:pt x="825539" y="445177"/>
                    </a:cubicBezTo>
                    <a:cubicBezTo>
                      <a:pt x="825539" y="445892"/>
                      <a:pt x="826252" y="445892"/>
                      <a:pt x="826252" y="445892"/>
                    </a:cubicBezTo>
                    <a:cubicBezTo>
                      <a:pt x="826252" y="446606"/>
                      <a:pt x="826252" y="447320"/>
                      <a:pt x="826965" y="447320"/>
                    </a:cubicBezTo>
                    <a:cubicBezTo>
                      <a:pt x="826965" y="448034"/>
                      <a:pt x="826965" y="448034"/>
                      <a:pt x="826965" y="448748"/>
                    </a:cubicBezTo>
                    <a:cubicBezTo>
                      <a:pt x="826965" y="448748"/>
                      <a:pt x="826965" y="448748"/>
                      <a:pt x="826965" y="449462"/>
                    </a:cubicBezTo>
                    <a:cubicBezTo>
                      <a:pt x="827679" y="449462"/>
                      <a:pt x="827679" y="450177"/>
                      <a:pt x="827679" y="450891"/>
                    </a:cubicBezTo>
                    <a:cubicBezTo>
                      <a:pt x="827679" y="450891"/>
                      <a:pt x="827679" y="451605"/>
                      <a:pt x="827679" y="451605"/>
                    </a:cubicBezTo>
                    <a:cubicBezTo>
                      <a:pt x="828392" y="451605"/>
                      <a:pt x="828392" y="451605"/>
                      <a:pt x="828392" y="451605"/>
                    </a:cubicBezTo>
                    <a:cubicBezTo>
                      <a:pt x="828392" y="452319"/>
                      <a:pt x="828392" y="452319"/>
                      <a:pt x="828392" y="452319"/>
                    </a:cubicBezTo>
                    <a:cubicBezTo>
                      <a:pt x="828392" y="453033"/>
                      <a:pt x="828392" y="453033"/>
                      <a:pt x="828392" y="453748"/>
                    </a:cubicBezTo>
                    <a:cubicBezTo>
                      <a:pt x="828392" y="454462"/>
                      <a:pt x="828392" y="454462"/>
                      <a:pt x="828392" y="455176"/>
                    </a:cubicBezTo>
                    <a:cubicBezTo>
                      <a:pt x="829105" y="455176"/>
                      <a:pt x="829105" y="455176"/>
                      <a:pt x="829105" y="455176"/>
                    </a:cubicBezTo>
                    <a:cubicBezTo>
                      <a:pt x="829105" y="455890"/>
                      <a:pt x="829105" y="456604"/>
                      <a:pt x="829105" y="457319"/>
                    </a:cubicBezTo>
                    <a:cubicBezTo>
                      <a:pt x="829105" y="457319"/>
                      <a:pt x="829105" y="458033"/>
                      <a:pt x="829105" y="458033"/>
                    </a:cubicBezTo>
                    <a:cubicBezTo>
                      <a:pt x="829105" y="458747"/>
                      <a:pt x="829105" y="458747"/>
                      <a:pt x="829105" y="458747"/>
                    </a:cubicBezTo>
                    <a:cubicBezTo>
                      <a:pt x="829105" y="459461"/>
                      <a:pt x="829105" y="459461"/>
                      <a:pt x="829105" y="460175"/>
                    </a:cubicBezTo>
                    <a:cubicBezTo>
                      <a:pt x="829105" y="460889"/>
                      <a:pt x="829105" y="460889"/>
                      <a:pt x="829105" y="461604"/>
                    </a:cubicBezTo>
                    <a:cubicBezTo>
                      <a:pt x="829105" y="461604"/>
                      <a:pt x="829105" y="461604"/>
                      <a:pt x="829105" y="462318"/>
                    </a:cubicBezTo>
                    <a:cubicBezTo>
                      <a:pt x="829105" y="462318"/>
                      <a:pt x="829105" y="463032"/>
                      <a:pt x="829105" y="463746"/>
                    </a:cubicBezTo>
                    <a:cubicBezTo>
                      <a:pt x="829105" y="463746"/>
                      <a:pt x="829105" y="464460"/>
                      <a:pt x="829105" y="464460"/>
                    </a:cubicBezTo>
                    <a:cubicBezTo>
                      <a:pt x="829105" y="465175"/>
                      <a:pt x="829105" y="465175"/>
                      <a:pt x="829105" y="465175"/>
                    </a:cubicBezTo>
                    <a:cubicBezTo>
                      <a:pt x="829105" y="465889"/>
                      <a:pt x="828392" y="465889"/>
                      <a:pt x="828392" y="466603"/>
                    </a:cubicBezTo>
                    <a:cubicBezTo>
                      <a:pt x="828392" y="467317"/>
                      <a:pt x="828392" y="467317"/>
                      <a:pt x="828392" y="468031"/>
                    </a:cubicBezTo>
                    <a:cubicBezTo>
                      <a:pt x="828392" y="468031"/>
                      <a:pt x="828392" y="468031"/>
                      <a:pt x="828392" y="468746"/>
                    </a:cubicBezTo>
                    <a:cubicBezTo>
                      <a:pt x="828392" y="468746"/>
                      <a:pt x="827679" y="469460"/>
                      <a:pt x="827679" y="470174"/>
                    </a:cubicBezTo>
                    <a:cubicBezTo>
                      <a:pt x="827679" y="470174"/>
                      <a:pt x="827679" y="470888"/>
                      <a:pt x="827679" y="470888"/>
                    </a:cubicBezTo>
                    <a:cubicBezTo>
                      <a:pt x="827679" y="471602"/>
                      <a:pt x="826965" y="471602"/>
                      <a:pt x="826965" y="471602"/>
                    </a:cubicBezTo>
                    <a:cubicBezTo>
                      <a:pt x="826965" y="472317"/>
                      <a:pt x="826965" y="472317"/>
                      <a:pt x="826965" y="473031"/>
                    </a:cubicBezTo>
                    <a:cubicBezTo>
                      <a:pt x="826252" y="473745"/>
                      <a:pt x="826252" y="473745"/>
                      <a:pt x="826252" y="474459"/>
                    </a:cubicBezTo>
                    <a:cubicBezTo>
                      <a:pt x="825539" y="475173"/>
                      <a:pt x="825539" y="475887"/>
                      <a:pt x="825539" y="475887"/>
                    </a:cubicBezTo>
                    <a:cubicBezTo>
                      <a:pt x="824826" y="476602"/>
                      <a:pt x="824826" y="476602"/>
                      <a:pt x="824826" y="477316"/>
                    </a:cubicBezTo>
                    <a:cubicBezTo>
                      <a:pt x="824826" y="477316"/>
                      <a:pt x="824826" y="477316"/>
                      <a:pt x="707847" y="682288"/>
                    </a:cubicBezTo>
                    <a:cubicBezTo>
                      <a:pt x="701428" y="693001"/>
                      <a:pt x="690015" y="698715"/>
                      <a:pt x="678603" y="698715"/>
                    </a:cubicBezTo>
                    <a:cubicBezTo>
                      <a:pt x="672896" y="698715"/>
                      <a:pt x="667190" y="697286"/>
                      <a:pt x="662197" y="694430"/>
                    </a:cubicBezTo>
                    <a:cubicBezTo>
                      <a:pt x="646505" y="685145"/>
                      <a:pt x="640799" y="665148"/>
                      <a:pt x="650071" y="648721"/>
                    </a:cubicBezTo>
                    <a:cubicBezTo>
                      <a:pt x="650071" y="648721"/>
                      <a:pt x="650071" y="648721"/>
                      <a:pt x="730672" y="508026"/>
                    </a:cubicBezTo>
                    <a:cubicBezTo>
                      <a:pt x="543792" y="553020"/>
                      <a:pt x="349779" y="661577"/>
                      <a:pt x="292717" y="914400"/>
                    </a:cubicBezTo>
                    <a:cubicBezTo>
                      <a:pt x="291290" y="909401"/>
                      <a:pt x="290577" y="904401"/>
                      <a:pt x="289150" y="898688"/>
                    </a:cubicBezTo>
                    <a:cubicBezTo>
                      <a:pt x="284870" y="877976"/>
                      <a:pt x="279164" y="857979"/>
                      <a:pt x="273458" y="838696"/>
                    </a:cubicBezTo>
                    <a:cubicBezTo>
                      <a:pt x="269178" y="824412"/>
                      <a:pt x="264185" y="810843"/>
                      <a:pt x="259192" y="797273"/>
                    </a:cubicBezTo>
                    <a:cubicBezTo>
                      <a:pt x="263472" y="786560"/>
                      <a:pt x="268465" y="775847"/>
                      <a:pt x="273458" y="765134"/>
                    </a:cubicBezTo>
                    <a:cubicBezTo>
                      <a:pt x="278451" y="755136"/>
                      <a:pt x="283444" y="745137"/>
                      <a:pt x="289150" y="735138"/>
                    </a:cubicBezTo>
                    <a:cubicBezTo>
                      <a:pt x="312688" y="693001"/>
                      <a:pt x="341933" y="655149"/>
                      <a:pt x="376171" y="620868"/>
                    </a:cubicBezTo>
                    <a:cubicBezTo>
                      <a:pt x="458198" y="537308"/>
                      <a:pt x="569470" y="478744"/>
                      <a:pt x="707134" y="444463"/>
                    </a:cubicBezTo>
                    <a:cubicBezTo>
                      <a:pt x="707134" y="444463"/>
                      <a:pt x="707134" y="444463"/>
                      <a:pt x="578030" y="363760"/>
                    </a:cubicBezTo>
                    <a:cubicBezTo>
                      <a:pt x="562337" y="353761"/>
                      <a:pt x="558058" y="333049"/>
                      <a:pt x="567330" y="317337"/>
                    </a:cubicBezTo>
                    <a:cubicBezTo>
                      <a:pt x="573750" y="307339"/>
                      <a:pt x="584449" y="301625"/>
                      <a:pt x="595862" y="301625"/>
                    </a:cubicBezTo>
                    <a:close/>
                    <a:moveTo>
                      <a:pt x="236718" y="0"/>
                    </a:moveTo>
                    <a:cubicBezTo>
                      <a:pt x="236718" y="0"/>
                      <a:pt x="236718" y="0"/>
                      <a:pt x="237434" y="0"/>
                    </a:cubicBezTo>
                    <a:cubicBezTo>
                      <a:pt x="238150" y="0"/>
                      <a:pt x="238866" y="0"/>
                      <a:pt x="239582" y="0"/>
                    </a:cubicBezTo>
                    <a:cubicBezTo>
                      <a:pt x="240297" y="0"/>
                      <a:pt x="240297" y="0"/>
                      <a:pt x="241013" y="0"/>
                    </a:cubicBezTo>
                    <a:cubicBezTo>
                      <a:pt x="241729" y="0"/>
                      <a:pt x="242445" y="0"/>
                      <a:pt x="242445" y="0"/>
                    </a:cubicBezTo>
                    <a:cubicBezTo>
                      <a:pt x="243160" y="0"/>
                      <a:pt x="243160" y="0"/>
                      <a:pt x="243876" y="0"/>
                    </a:cubicBezTo>
                    <a:cubicBezTo>
                      <a:pt x="244592" y="0"/>
                      <a:pt x="245308" y="0"/>
                      <a:pt x="246023" y="0"/>
                    </a:cubicBezTo>
                    <a:cubicBezTo>
                      <a:pt x="246023" y="0"/>
                      <a:pt x="246739" y="0"/>
                      <a:pt x="246739" y="0"/>
                    </a:cubicBezTo>
                    <a:cubicBezTo>
                      <a:pt x="247455" y="0"/>
                      <a:pt x="247455" y="714"/>
                      <a:pt x="248171" y="714"/>
                    </a:cubicBezTo>
                    <a:cubicBezTo>
                      <a:pt x="248886" y="714"/>
                      <a:pt x="249602" y="714"/>
                      <a:pt x="250318" y="714"/>
                    </a:cubicBezTo>
                    <a:cubicBezTo>
                      <a:pt x="251034" y="714"/>
                      <a:pt x="251034" y="714"/>
                      <a:pt x="251749" y="1428"/>
                    </a:cubicBezTo>
                    <a:cubicBezTo>
                      <a:pt x="251749" y="1428"/>
                      <a:pt x="252465" y="1428"/>
                      <a:pt x="253181" y="1428"/>
                    </a:cubicBezTo>
                    <a:cubicBezTo>
                      <a:pt x="253181" y="1428"/>
                      <a:pt x="254612" y="1428"/>
                      <a:pt x="255328" y="2143"/>
                    </a:cubicBezTo>
                    <a:cubicBezTo>
                      <a:pt x="255328" y="2143"/>
                      <a:pt x="255328" y="2143"/>
                      <a:pt x="256044" y="2143"/>
                    </a:cubicBezTo>
                    <a:cubicBezTo>
                      <a:pt x="256760" y="2143"/>
                      <a:pt x="256760" y="2143"/>
                      <a:pt x="257475" y="2857"/>
                    </a:cubicBezTo>
                    <a:cubicBezTo>
                      <a:pt x="258191" y="2857"/>
                      <a:pt x="258907" y="2857"/>
                      <a:pt x="259623" y="3571"/>
                    </a:cubicBezTo>
                    <a:cubicBezTo>
                      <a:pt x="259623" y="3571"/>
                      <a:pt x="259623" y="3571"/>
                      <a:pt x="260339" y="3571"/>
                    </a:cubicBezTo>
                    <a:cubicBezTo>
                      <a:pt x="261055" y="4285"/>
                      <a:pt x="261055" y="4285"/>
                      <a:pt x="261770" y="4285"/>
                    </a:cubicBezTo>
                    <a:cubicBezTo>
                      <a:pt x="262486" y="4999"/>
                      <a:pt x="262486" y="4999"/>
                      <a:pt x="263202" y="4999"/>
                    </a:cubicBezTo>
                    <a:cubicBezTo>
                      <a:pt x="263918" y="5714"/>
                      <a:pt x="263918" y="5714"/>
                      <a:pt x="264633" y="5714"/>
                    </a:cubicBezTo>
                    <a:cubicBezTo>
                      <a:pt x="264633" y="5714"/>
                      <a:pt x="265349" y="6428"/>
                      <a:pt x="266065" y="6428"/>
                    </a:cubicBezTo>
                    <a:cubicBezTo>
                      <a:pt x="266065" y="6428"/>
                      <a:pt x="266065" y="6428"/>
                      <a:pt x="266065" y="7142"/>
                    </a:cubicBezTo>
                    <a:cubicBezTo>
                      <a:pt x="266781" y="7142"/>
                      <a:pt x="266781" y="7142"/>
                      <a:pt x="267496" y="7856"/>
                    </a:cubicBezTo>
                    <a:cubicBezTo>
                      <a:pt x="267496" y="7856"/>
                      <a:pt x="268212" y="7856"/>
                      <a:pt x="268212" y="7856"/>
                    </a:cubicBezTo>
                    <a:cubicBezTo>
                      <a:pt x="268928" y="8571"/>
                      <a:pt x="268928" y="8571"/>
                      <a:pt x="269644" y="9285"/>
                    </a:cubicBezTo>
                    <a:cubicBezTo>
                      <a:pt x="270359" y="9285"/>
                      <a:pt x="270359" y="9999"/>
                      <a:pt x="271075" y="9999"/>
                    </a:cubicBezTo>
                    <a:cubicBezTo>
                      <a:pt x="271075" y="9999"/>
                      <a:pt x="271075" y="9999"/>
                      <a:pt x="465759" y="164270"/>
                    </a:cubicBezTo>
                    <a:cubicBezTo>
                      <a:pt x="485800" y="179983"/>
                      <a:pt x="489379" y="209980"/>
                      <a:pt x="473633" y="229978"/>
                    </a:cubicBezTo>
                    <a:cubicBezTo>
                      <a:pt x="464328" y="241406"/>
                      <a:pt x="450729" y="247834"/>
                      <a:pt x="436414" y="247834"/>
                    </a:cubicBezTo>
                    <a:cubicBezTo>
                      <a:pt x="425677" y="247834"/>
                      <a:pt x="415657" y="244263"/>
                      <a:pt x="407068" y="237835"/>
                    </a:cubicBezTo>
                    <a:cubicBezTo>
                      <a:pt x="407068" y="237835"/>
                      <a:pt x="407068" y="237835"/>
                      <a:pt x="288969" y="144272"/>
                    </a:cubicBezTo>
                    <a:cubicBezTo>
                      <a:pt x="288969" y="144272"/>
                      <a:pt x="288969" y="144272"/>
                      <a:pt x="288969" y="675651"/>
                    </a:cubicBezTo>
                    <a:cubicBezTo>
                      <a:pt x="283243" y="683508"/>
                      <a:pt x="278233" y="692078"/>
                      <a:pt x="273222" y="699935"/>
                    </a:cubicBezTo>
                    <a:cubicBezTo>
                      <a:pt x="267496" y="708505"/>
                      <a:pt x="262486" y="717790"/>
                      <a:pt x="257475" y="727075"/>
                    </a:cubicBezTo>
                    <a:cubicBezTo>
                      <a:pt x="257475" y="727075"/>
                      <a:pt x="257475" y="727075"/>
                      <a:pt x="257475" y="112132"/>
                    </a:cubicBezTo>
                    <a:cubicBezTo>
                      <a:pt x="257475" y="106419"/>
                      <a:pt x="261055" y="100705"/>
                      <a:pt x="266065" y="97848"/>
                    </a:cubicBezTo>
                    <a:cubicBezTo>
                      <a:pt x="271791" y="94991"/>
                      <a:pt x="278233" y="95705"/>
                      <a:pt x="283243" y="99991"/>
                    </a:cubicBezTo>
                    <a:cubicBezTo>
                      <a:pt x="283243" y="99991"/>
                      <a:pt x="283243" y="99991"/>
                      <a:pt x="426393" y="213551"/>
                    </a:cubicBezTo>
                    <a:cubicBezTo>
                      <a:pt x="429972" y="215694"/>
                      <a:pt x="433551" y="216408"/>
                      <a:pt x="436414" y="216408"/>
                    </a:cubicBezTo>
                    <a:cubicBezTo>
                      <a:pt x="441424" y="216408"/>
                      <a:pt x="445718" y="214266"/>
                      <a:pt x="448581" y="210694"/>
                    </a:cubicBezTo>
                    <a:cubicBezTo>
                      <a:pt x="454307" y="203552"/>
                      <a:pt x="452876" y="194267"/>
                      <a:pt x="446434" y="188554"/>
                    </a:cubicBezTo>
                    <a:cubicBezTo>
                      <a:pt x="446434" y="188554"/>
                      <a:pt x="446434" y="188554"/>
                      <a:pt x="251749" y="34997"/>
                    </a:cubicBezTo>
                    <a:cubicBezTo>
                      <a:pt x="251749" y="34997"/>
                      <a:pt x="251034" y="34997"/>
                      <a:pt x="251034" y="34282"/>
                    </a:cubicBezTo>
                    <a:cubicBezTo>
                      <a:pt x="251034" y="34282"/>
                      <a:pt x="251034" y="34282"/>
                      <a:pt x="250318" y="34282"/>
                    </a:cubicBezTo>
                    <a:cubicBezTo>
                      <a:pt x="250318" y="34282"/>
                      <a:pt x="250318" y="34282"/>
                      <a:pt x="250318" y="33568"/>
                    </a:cubicBezTo>
                    <a:cubicBezTo>
                      <a:pt x="250318" y="33568"/>
                      <a:pt x="249602" y="33568"/>
                      <a:pt x="249602" y="33568"/>
                    </a:cubicBezTo>
                    <a:cubicBezTo>
                      <a:pt x="248886" y="33568"/>
                      <a:pt x="248886" y="33568"/>
                      <a:pt x="248886" y="32854"/>
                    </a:cubicBezTo>
                    <a:cubicBezTo>
                      <a:pt x="248886" y="32854"/>
                      <a:pt x="248886" y="32854"/>
                      <a:pt x="248171" y="32854"/>
                    </a:cubicBezTo>
                    <a:cubicBezTo>
                      <a:pt x="247455" y="32854"/>
                      <a:pt x="247455" y="32854"/>
                      <a:pt x="247455" y="32854"/>
                    </a:cubicBezTo>
                    <a:cubicBezTo>
                      <a:pt x="247455" y="32854"/>
                      <a:pt x="247455" y="32140"/>
                      <a:pt x="246739" y="32140"/>
                    </a:cubicBezTo>
                    <a:cubicBezTo>
                      <a:pt x="246739" y="32140"/>
                      <a:pt x="246739" y="32140"/>
                      <a:pt x="246023" y="32140"/>
                    </a:cubicBezTo>
                    <a:cubicBezTo>
                      <a:pt x="246023" y="32140"/>
                      <a:pt x="246023" y="32140"/>
                      <a:pt x="245308" y="32140"/>
                    </a:cubicBezTo>
                    <a:cubicBezTo>
                      <a:pt x="245308" y="32140"/>
                      <a:pt x="245308" y="32140"/>
                      <a:pt x="244592" y="31426"/>
                    </a:cubicBezTo>
                    <a:cubicBezTo>
                      <a:pt x="244592" y="31426"/>
                      <a:pt x="243876" y="31426"/>
                      <a:pt x="243876" y="31426"/>
                    </a:cubicBezTo>
                    <a:cubicBezTo>
                      <a:pt x="243876" y="31426"/>
                      <a:pt x="243876" y="31426"/>
                      <a:pt x="241729" y="31426"/>
                    </a:cubicBezTo>
                    <a:cubicBezTo>
                      <a:pt x="241729" y="31426"/>
                      <a:pt x="241729" y="31426"/>
                      <a:pt x="240297" y="31426"/>
                    </a:cubicBezTo>
                    <a:cubicBezTo>
                      <a:pt x="240297" y="31426"/>
                      <a:pt x="240297" y="31426"/>
                      <a:pt x="238150" y="32140"/>
                    </a:cubicBezTo>
                    <a:cubicBezTo>
                      <a:pt x="237434" y="32140"/>
                      <a:pt x="237434" y="32140"/>
                      <a:pt x="237434" y="32140"/>
                    </a:cubicBezTo>
                    <a:cubicBezTo>
                      <a:pt x="237434" y="32140"/>
                      <a:pt x="237434" y="32140"/>
                      <a:pt x="236718" y="32140"/>
                    </a:cubicBezTo>
                    <a:cubicBezTo>
                      <a:pt x="236003" y="32140"/>
                      <a:pt x="236003" y="32140"/>
                      <a:pt x="236003" y="32854"/>
                    </a:cubicBezTo>
                    <a:cubicBezTo>
                      <a:pt x="236003" y="32854"/>
                      <a:pt x="236003" y="32854"/>
                      <a:pt x="235287" y="32854"/>
                    </a:cubicBezTo>
                    <a:cubicBezTo>
                      <a:pt x="235287" y="32854"/>
                      <a:pt x="235287" y="32854"/>
                      <a:pt x="234571" y="32854"/>
                    </a:cubicBezTo>
                    <a:cubicBezTo>
                      <a:pt x="234571" y="33568"/>
                      <a:pt x="234571" y="33568"/>
                      <a:pt x="233855" y="33568"/>
                    </a:cubicBezTo>
                    <a:cubicBezTo>
                      <a:pt x="233855" y="33568"/>
                      <a:pt x="233855" y="33568"/>
                      <a:pt x="233140" y="34282"/>
                    </a:cubicBezTo>
                    <a:cubicBezTo>
                      <a:pt x="233140" y="34282"/>
                      <a:pt x="233140" y="34282"/>
                      <a:pt x="232424" y="34282"/>
                    </a:cubicBezTo>
                    <a:cubicBezTo>
                      <a:pt x="232424" y="34997"/>
                      <a:pt x="231708" y="34997"/>
                      <a:pt x="231708" y="34997"/>
                    </a:cubicBezTo>
                    <a:cubicBezTo>
                      <a:pt x="231708" y="34997"/>
                      <a:pt x="231708" y="34997"/>
                      <a:pt x="37024" y="188554"/>
                    </a:cubicBezTo>
                    <a:cubicBezTo>
                      <a:pt x="30582" y="194267"/>
                      <a:pt x="29151" y="203552"/>
                      <a:pt x="34877" y="210694"/>
                    </a:cubicBezTo>
                    <a:cubicBezTo>
                      <a:pt x="37740" y="214266"/>
                      <a:pt x="42034" y="216408"/>
                      <a:pt x="47044" y="216408"/>
                    </a:cubicBezTo>
                    <a:cubicBezTo>
                      <a:pt x="49907" y="216408"/>
                      <a:pt x="53486" y="215694"/>
                      <a:pt x="57065" y="213551"/>
                    </a:cubicBezTo>
                    <a:cubicBezTo>
                      <a:pt x="57065" y="213551"/>
                      <a:pt x="57065" y="213551"/>
                      <a:pt x="200215" y="99991"/>
                    </a:cubicBezTo>
                    <a:cubicBezTo>
                      <a:pt x="203078" y="97848"/>
                      <a:pt x="206657" y="96419"/>
                      <a:pt x="210236" y="96419"/>
                    </a:cubicBezTo>
                    <a:cubicBezTo>
                      <a:pt x="212383" y="96419"/>
                      <a:pt x="215246" y="97134"/>
                      <a:pt x="217393" y="97848"/>
                    </a:cubicBezTo>
                    <a:cubicBezTo>
                      <a:pt x="222403" y="100705"/>
                      <a:pt x="225982" y="106419"/>
                      <a:pt x="225982" y="112132"/>
                    </a:cubicBezTo>
                    <a:cubicBezTo>
                      <a:pt x="225982" y="112132"/>
                      <a:pt x="225982" y="112132"/>
                      <a:pt x="225982" y="727075"/>
                    </a:cubicBezTo>
                    <a:cubicBezTo>
                      <a:pt x="220972" y="717790"/>
                      <a:pt x="215962" y="708505"/>
                      <a:pt x="210236" y="699935"/>
                    </a:cubicBezTo>
                    <a:cubicBezTo>
                      <a:pt x="205225" y="692078"/>
                      <a:pt x="200215" y="683508"/>
                      <a:pt x="194489" y="675651"/>
                    </a:cubicBezTo>
                    <a:cubicBezTo>
                      <a:pt x="194489" y="675651"/>
                      <a:pt x="194489" y="675651"/>
                      <a:pt x="194489" y="144272"/>
                    </a:cubicBezTo>
                    <a:cubicBezTo>
                      <a:pt x="194489" y="144272"/>
                      <a:pt x="194489" y="144272"/>
                      <a:pt x="76390" y="237835"/>
                    </a:cubicBezTo>
                    <a:cubicBezTo>
                      <a:pt x="67801" y="244263"/>
                      <a:pt x="57781" y="247834"/>
                      <a:pt x="47044" y="247834"/>
                    </a:cubicBezTo>
                    <a:cubicBezTo>
                      <a:pt x="32729" y="247834"/>
                      <a:pt x="19130" y="241406"/>
                      <a:pt x="9825" y="229978"/>
                    </a:cubicBezTo>
                    <a:cubicBezTo>
                      <a:pt x="-5921" y="209980"/>
                      <a:pt x="-2342" y="179983"/>
                      <a:pt x="17699" y="164270"/>
                    </a:cubicBezTo>
                    <a:cubicBezTo>
                      <a:pt x="17699" y="164270"/>
                      <a:pt x="17699" y="164270"/>
                      <a:pt x="212383" y="9999"/>
                    </a:cubicBezTo>
                    <a:cubicBezTo>
                      <a:pt x="213099" y="9999"/>
                      <a:pt x="213099" y="9285"/>
                      <a:pt x="213814" y="9285"/>
                    </a:cubicBezTo>
                    <a:cubicBezTo>
                      <a:pt x="214530" y="8571"/>
                      <a:pt x="214530" y="8571"/>
                      <a:pt x="215246" y="7856"/>
                    </a:cubicBezTo>
                    <a:cubicBezTo>
                      <a:pt x="215246" y="7856"/>
                      <a:pt x="215962" y="7856"/>
                      <a:pt x="215962" y="7856"/>
                    </a:cubicBezTo>
                    <a:cubicBezTo>
                      <a:pt x="216677" y="7142"/>
                      <a:pt x="216677" y="7142"/>
                      <a:pt x="217393" y="7142"/>
                    </a:cubicBezTo>
                    <a:cubicBezTo>
                      <a:pt x="217393" y="7142"/>
                      <a:pt x="217393" y="7142"/>
                      <a:pt x="217393" y="6428"/>
                    </a:cubicBezTo>
                    <a:cubicBezTo>
                      <a:pt x="218109" y="6428"/>
                      <a:pt x="218825" y="5714"/>
                      <a:pt x="218825" y="5714"/>
                    </a:cubicBezTo>
                    <a:cubicBezTo>
                      <a:pt x="219540" y="5714"/>
                      <a:pt x="219540" y="5714"/>
                      <a:pt x="220256" y="4999"/>
                    </a:cubicBezTo>
                    <a:cubicBezTo>
                      <a:pt x="220256" y="4999"/>
                      <a:pt x="220972" y="4999"/>
                      <a:pt x="221688" y="4285"/>
                    </a:cubicBezTo>
                    <a:cubicBezTo>
                      <a:pt x="222403" y="4285"/>
                      <a:pt x="222403" y="4285"/>
                      <a:pt x="223119" y="3571"/>
                    </a:cubicBezTo>
                    <a:cubicBezTo>
                      <a:pt x="223835" y="3571"/>
                      <a:pt x="223835" y="3571"/>
                      <a:pt x="224551" y="3571"/>
                    </a:cubicBezTo>
                    <a:cubicBezTo>
                      <a:pt x="225266" y="2857"/>
                      <a:pt x="225266" y="2857"/>
                      <a:pt x="225982" y="2857"/>
                    </a:cubicBezTo>
                    <a:cubicBezTo>
                      <a:pt x="226698" y="2857"/>
                      <a:pt x="226698" y="2143"/>
                      <a:pt x="227414" y="2143"/>
                    </a:cubicBezTo>
                    <a:cubicBezTo>
                      <a:pt x="228129" y="2143"/>
                      <a:pt x="228129" y="2143"/>
                      <a:pt x="228129" y="2143"/>
                    </a:cubicBezTo>
                    <a:cubicBezTo>
                      <a:pt x="228845" y="1428"/>
                      <a:pt x="230277" y="1428"/>
                      <a:pt x="230992" y="1428"/>
                    </a:cubicBezTo>
                    <a:cubicBezTo>
                      <a:pt x="230992" y="1428"/>
                      <a:pt x="231708" y="1428"/>
                      <a:pt x="231708" y="714"/>
                    </a:cubicBezTo>
                    <a:cubicBezTo>
                      <a:pt x="232424" y="714"/>
                      <a:pt x="232424" y="714"/>
                      <a:pt x="233140" y="714"/>
                    </a:cubicBezTo>
                    <a:cubicBezTo>
                      <a:pt x="233855" y="714"/>
                      <a:pt x="234571" y="714"/>
                      <a:pt x="235287" y="714"/>
                    </a:cubicBezTo>
                    <a:cubicBezTo>
                      <a:pt x="236003" y="714"/>
                      <a:pt x="236003" y="0"/>
                      <a:pt x="236718" y="0"/>
                    </a:cubicBezTo>
                    <a:close/>
                  </a:path>
                </a:pathLst>
              </a:custGeom>
              <a:solidFill>
                <a:srgbClr val="78A2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32" name="Freeform 95">
                <a:extLst>
                  <a:ext uri="{FF2B5EF4-FFF2-40B4-BE49-F238E27FC236}">
                    <a16:creationId xmlns:a16="http://schemas.microsoft.com/office/drawing/2014/main" id="{64F91162-800A-42B2-A21C-74D5A6A55BFF}"/>
                  </a:ext>
                </a:extLst>
              </p:cNvPr>
              <p:cNvSpPr>
                <a:spLocks/>
              </p:cNvSpPr>
              <p:nvPr/>
            </p:nvSpPr>
            <p:spPr bwMode="auto">
              <a:xfrm>
                <a:off x="5508625" y="3076575"/>
                <a:ext cx="620713" cy="806450"/>
              </a:xfrm>
              <a:custGeom>
                <a:avLst/>
                <a:gdLst>
                  <a:gd name="T0" fmla="*/ 845 w 870"/>
                  <a:gd name="T1" fmla="*/ 841 h 1130"/>
                  <a:gd name="T2" fmla="*/ 811 w 870"/>
                  <a:gd name="T3" fmla="*/ 725 h 1130"/>
                  <a:gd name="T4" fmla="*/ 799 w 870"/>
                  <a:gd name="T5" fmla="*/ 694 h 1130"/>
                  <a:gd name="T6" fmla="*/ 757 w 870"/>
                  <a:gd name="T7" fmla="*/ 607 h 1130"/>
                  <a:gd name="T8" fmla="*/ 171 w 870"/>
                  <a:gd name="T9" fmla="*/ 200 h 1130"/>
                  <a:gd name="T10" fmla="*/ 367 w 870"/>
                  <a:gd name="T11" fmla="*/ 22 h 1130"/>
                  <a:gd name="T12" fmla="*/ 302 w 870"/>
                  <a:gd name="T13" fmla="*/ 7 h 1130"/>
                  <a:gd name="T14" fmla="*/ 21 w 870"/>
                  <a:gd name="T15" fmla="*/ 183 h 1130"/>
                  <a:gd name="T16" fmla="*/ 19 w 870"/>
                  <a:gd name="T17" fmla="*/ 185 h 1130"/>
                  <a:gd name="T18" fmla="*/ 15 w 870"/>
                  <a:gd name="T19" fmla="*/ 188 h 1130"/>
                  <a:gd name="T20" fmla="*/ 13 w 870"/>
                  <a:gd name="T21" fmla="*/ 190 h 1130"/>
                  <a:gd name="T22" fmla="*/ 12 w 870"/>
                  <a:gd name="T23" fmla="*/ 191 h 1130"/>
                  <a:gd name="T24" fmla="*/ 10 w 870"/>
                  <a:gd name="T25" fmla="*/ 194 h 1130"/>
                  <a:gd name="T26" fmla="*/ 8 w 870"/>
                  <a:gd name="T27" fmla="*/ 196 h 1130"/>
                  <a:gd name="T28" fmla="*/ 6 w 870"/>
                  <a:gd name="T29" fmla="*/ 198 h 1130"/>
                  <a:gd name="T30" fmla="*/ 5 w 870"/>
                  <a:gd name="T31" fmla="*/ 202 h 1130"/>
                  <a:gd name="T32" fmla="*/ 3 w 870"/>
                  <a:gd name="T33" fmla="*/ 204 h 1130"/>
                  <a:gd name="T34" fmla="*/ 3 w 870"/>
                  <a:gd name="T35" fmla="*/ 207 h 1130"/>
                  <a:gd name="T36" fmla="*/ 2 w 870"/>
                  <a:gd name="T37" fmla="*/ 210 h 1130"/>
                  <a:gd name="T38" fmla="*/ 1 w 870"/>
                  <a:gd name="T39" fmla="*/ 211 h 1130"/>
                  <a:gd name="T40" fmla="*/ 1 w 870"/>
                  <a:gd name="T41" fmla="*/ 215 h 1130"/>
                  <a:gd name="T42" fmla="*/ 0 w 870"/>
                  <a:gd name="T43" fmla="*/ 215 h 1130"/>
                  <a:gd name="T44" fmla="*/ 0 w 870"/>
                  <a:gd name="T45" fmla="*/ 219 h 1130"/>
                  <a:gd name="T46" fmla="*/ 0 w 870"/>
                  <a:gd name="T47" fmla="*/ 222 h 1130"/>
                  <a:gd name="T48" fmla="*/ 0 w 870"/>
                  <a:gd name="T49" fmla="*/ 225 h 1130"/>
                  <a:gd name="T50" fmla="*/ 0 w 870"/>
                  <a:gd name="T51" fmla="*/ 228 h 1130"/>
                  <a:gd name="T52" fmla="*/ 1 w 870"/>
                  <a:gd name="T53" fmla="*/ 231 h 1130"/>
                  <a:gd name="T54" fmla="*/ 1 w 870"/>
                  <a:gd name="T55" fmla="*/ 234 h 1130"/>
                  <a:gd name="T56" fmla="*/ 2 w 870"/>
                  <a:gd name="T57" fmla="*/ 237 h 1130"/>
                  <a:gd name="T58" fmla="*/ 3 w 870"/>
                  <a:gd name="T59" fmla="*/ 240 h 1130"/>
                  <a:gd name="T60" fmla="*/ 4 w 870"/>
                  <a:gd name="T61" fmla="*/ 242 h 1130"/>
                  <a:gd name="T62" fmla="*/ 6 w 870"/>
                  <a:gd name="T63" fmla="*/ 246 h 1130"/>
                  <a:gd name="T64" fmla="*/ 211 w 870"/>
                  <a:gd name="T65" fmla="*/ 556 h 1130"/>
                  <a:gd name="T66" fmla="*/ 251 w 870"/>
                  <a:gd name="T67" fmla="*/ 486 h 1130"/>
                  <a:gd name="T68" fmla="*/ 752 w 870"/>
                  <a:gd name="T69" fmla="*/ 858 h 1130"/>
                  <a:gd name="T70" fmla="*/ 765 w 870"/>
                  <a:gd name="T71" fmla="*/ 922 h 1130"/>
                  <a:gd name="T72" fmla="*/ 819 w 870"/>
                  <a:gd name="T73" fmla="*/ 1130 h 1130"/>
                  <a:gd name="T74" fmla="*/ 827 w 870"/>
                  <a:gd name="T75" fmla="*/ 1130 h 1130"/>
                  <a:gd name="T76" fmla="*/ 867 w 870"/>
                  <a:gd name="T77" fmla="*/ 999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0" h="1130">
                    <a:moveTo>
                      <a:pt x="867" y="999"/>
                    </a:moveTo>
                    <a:cubicBezTo>
                      <a:pt x="863" y="944"/>
                      <a:pt x="856" y="891"/>
                      <a:pt x="845" y="841"/>
                    </a:cubicBezTo>
                    <a:cubicBezTo>
                      <a:pt x="839" y="813"/>
                      <a:pt x="831" y="786"/>
                      <a:pt x="823" y="759"/>
                    </a:cubicBezTo>
                    <a:cubicBezTo>
                      <a:pt x="819" y="748"/>
                      <a:pt x="815" y="736"/>
                      <a:pt x="811" y="725"/>
                    </a:cubicBezTo>
                    <a:cubicBezTo>
                      <a:pt x="808" y="716"/>
                      <a:pt x="805" y="707"/>
                      <a:pt x="801" y="698"/>
                    </a:cubicBezTo>
                    <a:cubicBezTo>
                      <a:pt x="800" y="697"/>
                      <a:pt x="800" y="696"/>
                      <a:pt x="799" y="694"/>
                    </a:cubicBezTo>
                    <a:cubicBezTo>
                      <a:pt x="793" y="679"/>
                      <a:pt x="786" y="664"/>
                      <a:pt x="779" y="649"/>
                    </a:cubicBezTo>
                    <a:cubicBezTo>
                      <a:pt x="772" y="635"/>
                      <a:pt x="765" y="621"/>
                      <a:pt x="757" y="607"/>
                    </a:cubicBezTo>
                    <a:cubicBezTo>
                      <a:pt x="724" y="548"/>
                      <a:pt x="683" y="495"/>
                      <a:pt x="635" y="447"/>
                    </a:cubicBezTo>
                    <a:cubicBezTo>
                      <a:pt x="520" y="330"/>
                      <a:pt x="364" y="248"/>
                      <a:pt x="171" y="200"/>
                    </a:cubicBezTo>
                    <a:cubicBezTo>
                      <a:pt x="352" y="87"/>
                      <a:pt x="352" y="87"/>
                      <a:pt x="352" y="87"/>
                    </a:cubicBezTo>
                    <a:cubicBezTo>
                      <a:pt x="374" y="73"/>
                      <a:pt x="380" y="44"/>
                      <a:pt x="367" y="22"/>
                    </a:cubicBezTo>
                    <a:cubicBezTo>
                      <a:pt x="358" y="8"/>
                      <a:pt x="343" y="0"/>
                      <a:pt x="327" y="0"/>
                    </a:cubicBezTo>
                    <a:cubicBezTo>
                      <a:pt x="319" y="0"/>
                      <a:pt x="310" y="2"/>
                      <a:pt x="302" y="7"/>
                    </a:cubicBezTo>
                    <a:cubicBezTo>
                      <a:pt x="22" y="183"/>
                      <a:pt x="22" y="183"/>
                      <a:pt x="22" y="183"/>
                    </a:cubicBezTo>
                    <a:cubicBezTo>
                      <a:pt x="21" y="183"/>
                      <a:pt x="21" y="183"/>
                      <a:pt x="21" y="183"/>
                    </a:cubicBezTo>
                    <a:cubicBezTo>
                      <a:pt x="21" y="183"/>
                      <a:pt x="21" y="183"/>
                      <a:pt x="21" y="184"/>
                    </a:cubicBezTo>
                    <a:cubicBezTo>
                      <a:pt x="20" y="184"/>
                      <a:pt x="19" y="184"/>
                      <a:pt x="19" y="185"/>
                    </a:cubicBezTo>
                    <a:cubicBezTo>
                      <a:pt x="18" y="185"/>
                      <a:pt x="17" y="186"/>
                      <a:pt x="17" y="186"/>
                    </a:cubicBezTo>
                    <a:cubicBezTo>
                      <a:pt x="16" y="187"/>
                      <a:pt x="16" y="187"/>
                      <a:pt x="15" y="188"/>
                    </a:cubicBezTo>
                    <a:cubicBezTo>
                      <a:pt x="14" y="188"/>
                      <a:pt x="14" y="189"/>
                      <a:pt x="13" y="189"/>
                    </a:cubicBezTo>
                    <a:cubicBezTo>
                      <a:pt x="13" y="189"/>
                      <a:pt x="13" y="190"/>
                      <a:pt x="13" y="190"/>
                    </a:cubicBezTo>
                    <a:cubicBezTo>
                      <a:pt x="13" y="190"/>
                      <a:pt x="13" y="190"/>
                      <a:pt x="13" y="190"/>
                    </a:cubicBezTo>
                    <a:cubicBezTo>
                      <a:pt x="12" y="191"/>
                      <a:pt x="12" y="191"/>
                      <a:pt x="12" y="191"/>
                    </a:cubicBezTo>
                    <a:cubicBezTo>
                      <a:pt x="11" y="192"/>
                      <a:pt x="11" y="192"/>
                      <a:pt x="10" y="193"/>
                    </a:cubicBezTo>
                    <a:cubicBezTo>
                      <a:pt x="10" y="193"/>
                      <a:pt x="10" y="193"/>
                      <a:pt x="10" y="194"/>
                    </a:cubicBezTo>
                    <a:cubicBezTo>
                      <a:pt x="9" y="194"/>
                      <a:pt x="9" y="194"/>
                      <a:pt x="9" y="195"/>
                    </a:cubicBezTo>
                    <a:cubicBezTo>
                      <a:pt x="9" y="195"/>
                      <a:pt x="8" y="196"/>
                      <a:pt x="8" y="196"/>
                    </a:cubicBezTo>
                    <a:cubicBezTo>
                      <a:pt x="7" y="197"/>
                      <a:pt x="7" y="197"/>
                      <a:pt x="7" y="198"/>
                    </a:cubicBezTo>
                    <a:cubicBezTo>
                      <a:pt x="7" y="198"/>
                      <a:pt x="7" y="198"/>
                      <a:pt x="6" y="198"/>
                    </a:cubicBezTo>
                    <a:cubicBezTo>
                      <a:pt x="6" y="199"/>
                      <a:pt x="6" y="200"/>
                      <a:pt x="5" y="200"/>
                    </a:cubicBezTo>
                    <a:cubicBezTo>
                      <a:pt x="5" y="201"/>
                      <a:pt x="5" y="201"/>
                      <a:pt x="5" y="202"/>
                    </a:cubicBezTo>
                    <a:cubicBezTo>
                      <a:pt x="5" y="202"/>
                      <a:pt x="4" y="202"/>
                      <a:pt x="4" y="202"/>
                    </a:cubicBezTo>
                    <a:cubicBezTo>
                      <a:pt x="4" y="203"/>
                      <a:pt x="4" y="204"/>
                      <a:pt x="3" y="204"/>
                    </a:cubicBezTo>
                    <a:cubicBezTo>
                      <a:pt x="3" y="205"/>
                      <a:pt x="3" y="205"/>
                      <a:pt x="3" y="206"/>
                    </a:cubicBezTo>
                    <a:cubicBezTo>
                      <a:pt x="3" y="206"/>
                      <a:pt x="3" y="206"/>
                      <a:pt x="3" y="207"/>
                    </a:cubicBezTo>
                    <a:cubicBezTo>
                      <a:pt x="2" y="207"/>
                      <a:pt x="2" y="208"/>
                      <a:pt x="2" y="209"/>
                    </a:cubicBezTo>
                    <a:cubicBezTo>
                      <a:pt x="2" y="209"/>
                      <a:pt x="2" y="210"/>
                      <a:pt x="2" y="210"/>
                    </a:cubicBezTo>
                    <a:cubicBezTo>
                      <a:pt x="1" y="210"/>
                      <a:pt x="1" y="210"/>
                      <a:pt x="1" y="210"/>
                    </a:cubicBezTo>
                    <a:cubicBezTo>
                      <a:pt x="1" y="211"/>
                      <a:pt x="1" y="211"/>
                      <a:pt x="1" y="211"/>
                    </a:cubicBezTo>
                    <a:cubicBezTo>
                      <a:pt x="1" y="212"/>
                      <a:pt x="1" y="212"/>
                      <a:pt x="1" y="213"/>
                    </a:cubicBezTo>
                    <a:cubicBezTo>
                      <a:pt x="1" y="214"/>
                      <a:pt x="1" y="214"/>
                      <a:pt x="1" y="215"/>
                    </a:cubicBezTo>
                    <a:cubicBezTo>
                      <a:pt x="1" y="215"/>
                      <a:pt x="1" y="215"/>
                      <a:pt x="1" y="215"/>
                    </a:cubicBezTo>
                    <a:cubicBezTo>
                      <a:pt x="0" y="215"/>
                      <a:pt x="0" y="215"/>
                      <a:pt x="0" y="215"/>
                    </a:cubicBezTo>
                    <a:cubicBezTo>
                      <a:pt x="0" y="216"/>
                      <a:pt x="0" y="217"/>
                      <a:pt x="0" y="218"/>
                    </a:cubicBezTo>
                    <a:cubicBezTo>
                      <a:pt x="0" y="218"/>
                      <a:pt x="0" y="219"/>
                      <a:pt x="0" y="219"/>
                    </a:cubicBezTo>
                    <a:cubicBezTo>
                      <a:pt x="0" y="220"/>
                      <a:pt x="0" y="220"/>
                      <a:pt x="0" y="220"/>
                    </a:cubicBezTo>
                    <a:cubicBezTo>
                      <a:pt x="0" y="221"/>
                      <a:pt x="0" y="221"/>
                      <a:pt x="0" y="222"/>
                    </a:cubicBezTo>
                    <a:cubicBezTo>
                      <a:pt x="0" y="223"/>
                      <a:pt x="0" y="223"/>
                      <a:pt x="0" y="224"/>
                    </a:cubicBezTo>
                    <a:cubicBezTo>
                      <a:pt x="0" y="224"/>
                      <a:pt x="0" y="224"/>
                      <a:pt x="0" y="225"/>
                    </a:cubicBezTo>
                    <a:cubicBezTo>
                      <a:pt x="0" y="225"/>
                      <a:pt x="0" y="226"/>
                      <a:pt x="0" y="227"/>
                    </a:cubicBezTo>
                    <a:cubicBezTo>
                      <a:pt x="0" y="227"/>
                      <a:pt x="0" y="228"/>
                      <a:pt x="0" y="228"/>
                    </a:cubicBezTo>
                    <a:cubicBezTo>
                      <a:pt x="0" y="229"/>
                      <a:pt x="0" y="229"/>
                      <a:pt x="0" y="229"/>
                    </a:cubicBezTo>
                    <a:cubicBezTo>
                      <a:pt x="0" y="230"/>
                      <a:pt x="1" y="230"/>
                      <a:pt x="1" y="231"/>
                    </a:cubicBezTo>
                    <a:cubicBezTo>
                      <a:pt x="1" y="232"/>
                      <a:pt x="1" y="232"/>
                      <a:pt x="1" y="233"/>
                    </a:cubicBezTo>
                    <a:cubicBezTo>
                      <a:pt x="1" y="233"/>
                      <a:pt x="1" y="233"/>
                      <a:pt x="1" y="234"/>
                    </a:cubicBezTo>
                    <a:cubicBezTo>
                      <a:pt x="1" y="234"/>
                      <a:pt x="2" y="235"/>
                      <a:pt x="2" y="236"/>
                    </a:cubicBezTo>
                    <a:cubicBezTo>
                      <a:pt x="2" y="236"/>
                      <a:pt x="2" y="237"/>
                      <a:pt x="2" y="237"/>
                    </a:cubicBezTo>
                    <a:cubicBezTo>
                      <a:pt x="2" y="238"/>
                      <a:pt x="3" y="238"/>
                      <a:pt x="3" y="238"/>
                    </a:cubicBezTo>
                    <a:cubicBezTo>
                      <a:pt x="3" y="239"/>
                      <a:pt x="3" y="239"/>
                      <a:pt x="3" y="240"/>
                    </a:cubicBezTo>
                    <a:cubicBezTo>
                      <a:pt x="4" y="241"/>
                      <a:pt x="4" y="241"/>
                      <a:pt x="4" y="242"/>
                    </a:cubicBezTo>
                    <a:cubicBezTo>
                      <a:pt x="4" y="242"/>
                      <a:pt x="4" y="242"/>
                      <a:pt x="4" y="242"/>
                    </a:cubicBezTo>
                    <a:cubicBezTo>
                      <a:pt x="5" y="243"/>
                      <a:pt x="5" y="244"/>
                      <a:pt x="5" y="244"/>
                    </a:cubicBezTo>
                    <a:cubicBezTo>
                      <a:pt x="6" y="245"/>
                      <a:pt x="6" y="245"/>
                      <a:pt x="6" y="246"/>
                    </a:cubicBezTo>
                    <a:cubicBezTo>
                      <a:pt x="170" y="533"/>
                      <a:pt x="170" y="533"/>
                      <a:pt x="170" y="533"/>
                    </a:cubicBezTo>
                    <a:cubicBezTo>
                      <a:pt x="179" y="548"/>
                      <a:pt x="195" y="556"/>
                      <a:pt x="211" y="556"/>
                    </a:cubicBezTo>
                    <a:cubicBezTo>
                      <a:pt x="219" y="556"/>
                      <a:pt x="227" y="554"/>
                      <a:pt x="234" y="550"/>
                    </a:cubicBezTo>
                    <a:cubicBezTo>
                      <a:pt x="256" y="537"/>
                      <a:pt x="264" y="509"/>
                      <a:pt x="251" y="486"/>
                    </a:cubicBezTo>
                    <a:cubicBezTo>
                      <a:pt x="138" y="289"/>
                      <a:pt x="138" y="289"/>
                      <a:pt x="138" y="289"/>
                    </a:cubicBezTo>
                    <a:cubicBezTo>
                      <a:pt x="400" y="352"/>
                      <a:pt x="672" y="504"/>
                      <a:pt x="752" y="858"/>
                    </a:cubicBezTo>
                    <a:cubicBezTo>
                      <a:pt x="754" y="865"/>
                      <a:pt x="756" y="872"/>
                      <a:pt x="757" y="879"/>
                    </a:cubicBezTo>
                    <a:cubicBezTo>
                      <a:pt x="760" y="893"/>
                      <a:pt x="762" y="908"/>
                      <a:pt x="765" y="922"/>
                    </a:cubicBezTo>
                    <a:cubicBezTo>
                      <a:pt x="772" y="972"/>
                      <a:pt x="776" y="1026"/>
                      <a:pt x="776" y="1083"/>
                    </a:cubicBezTo>
                    <a:cubicBezTo>
                      <a:pt x="776" y="1108"/>
                      <a:pt x="795" y="1128"/>
                      <a:pt x="819" y="1130"/>
                    </a:cubicBezTo>
                    <a:cubicBezTo>
                      <a:pt x="820" y="1130"/>
                      <a:pt x="821" y="1130"/>
                      <a:pt x="823" y="1130"/>
                    </a:cubicBezTo>
                    <a:cubicBezTo>
                      <a:pt x="825" y="1130"/>
                      <a:pt x="826" y="1130"/>
                      <a:pt x="827" y="1130"/>
                    </a:cubicBezTo>
                    <a:cubicBezTo>
                      <a:pt x="851" y="1128"/>
                      <a:pt x="870" y="1108"/>
                      <a:pt x="870" y="1083"/>
                    </a:cubicBezTo>
                    <a:cubicBezTo>
                      <a:pt x="870" y="1054"/>
                      <a:pt x="869" y="1026"/>
                      <a:pt x="867" y="999"/>
                    </a:cubicBezTo>
                    <a:close/>
                  </a:path>
                </a:pathLst>
              </a:custGeom>
              <a:solidFill>
                <a:srgbClr val="00BE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3" name="Group 32">
            <a:extLst>
              <a:ext uri="{FF2B5EF4-FFF2-40B4-BE49-F238E27FC236}">
                <a16:creationId xmlns:a16="http://schemas.microsoft.com/office/drawing/2014/main" id="{C9D0C47C-6B5D-455D-825E-575C5CE79734}"/>
              </a:ext>
            </a:extLst>
          </p:cNvPr>
          <p:cNvGrpSpPr>
            <a:grpSpLocks noChangeAspect="1"/>
          </p:cNvGrpSpPr>
          <p:nvPr/>
        </p:nvGrpSpPr>
        <p:grpSpPr>
          <a:xfrm>
            <a:off x="390255" y="1632652"/>
            <a:ext cx="279811" cy="279811"/>
            <a:chOff x="5272881" y="2605881"/>
            <a:chExt cx="1646238" cy="1646239"/>
          </a:xfrm>
        </p:grpSpPr>
        <p:sp>
          <p:nvSpPr>
            <p:cNvPr id="34" name="Rectangle 5">
              <a:extLst>
                <a:ext uri="{FF2B5EF4-FFF2-40B4-BE49-F238E27FC236}">
                  <a16:creationId xmlns:a16="http://schemas.microsoft.com/office/drawing/2014/main" id="{20F2D237-EF9F-4D3A-8D73-7D963C395440}"/>
                </a:ext>
              </a:extLst>
            </p:cNvPr>
            <p:cNvSpPr>
              <a:spLocks noChangeArrowheads="1"/>
            </p:cNvSpPr>
            <p:nvPr/>
          </p:nvSpPr>
          <p:spPr bwMode="auto">
            <a:xfrm>
              <a:off x="5272881" y="2605881"/>
              <a:ext cx="1646238" cy="1646239"/>
            </a:xfrm>
            <a:prstGeom prst="rect">
              <a:avLst/>
            </a:prstGeom>
            <a:noFill/>
            <a:ln w="3175" cap="rnd">
              <a:noFill/>
              <a:prstDash val="solid"/>
              <a:round/>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B2579D"/>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35" name="Group 34">
              <a:extLst>
                <a:ext uri="{FF2B5EF4-FFF2-40B4-BE49-F238E27FC236}">
                  <a16:creationId xmlns:a16="http://schemas.microsoft.com/office/drawing/2014/main" id="{4D0C767F-E9A2-4C60-BB20-4FD4FCAC26AC}"/>
                </a:ext>
              </a:extLst>
            </p:cNvPr>
            <p:cNvGrpSpPr/>
            <p:nvPr/>
          </p:nvGrpSpPr>
          <p:grpSpPr>
            <a:xfrm>
              <a:off x="5406404" y="2741032"/>
              <a:ext cx="1379192" cy="1375937"/>
              <a:chOff x="5406404" y="2741032"/>
              <a:chExt cx="1379192" cy="1375937"/>
            </a:xfrm>
          </p:grpSpPr>
          <p:sp>
            <p:nvSpPr>
              <p:cNvPr id="36" name="Freeform 17">
                <a:extLst>
                  <a:ext uri="{FF2B5EF4-FFF2-40B4-BE49-F238E27FC236}">
                    <a16:creationId xmlns:a16="http://schemas.microsoft.com/office/drawing/2014/main" id="{01701B53-D87A-42FC-B6C0-8C37D6CC1BE5}"/>
                  </a:ext>
                </a:extLst>
              </p:cNvPr>
              <p:cNvSpPr>
                <a:spLocks noEditPoints="1"/>
              </p:cNvSpPr>
              <p:nvPr/>
            </p:nvSpPr>
            <p:spPr bwMode="auto">
              <a:xfrm>
                <a:off x="5406404" y="2824077"/>
                <a:ext cx="1379192" cy="1209847"/>
              </a:xfrm>
              <a:custGeom>
                <a:avLst/>
                <a:gdLst>
                  <a:gd name="T0" fmla="*/ 1808 w 1931"/>
                  <a:gd name="T1" fmla="*/ 907 h 1694"/>
                  <a:gd name="T2" fmla="*/ 1696 w 1931"/>
                  <a:gd name="T3" fmla="*/ 770 h 1694"/>
                  <a:gd name="T4" fmla="*/ 1143 w 1931"/>
                  <a:gd name="T5" fmla="*/ 46 h 1694"/>
                  <a:gd name="T6" fmla="*/ 1638 w 1931"/>
                  <a:gd name="T7" fmla="*/ 302 h 1694"/>
                  <a:gd name="T8" fmla="*/ 1922 w 1931"/>
                  <a:gd name="T9" fmla="*/ 773 h 1694"/>
                  <a:gd name="T10" fmla="*/ 144 w 1931"/>
                  <a:gd name="T11" fmla="*/ 864 h 1694"/>
                  <a:gd name="T12" fmla="*/ 235 w 1931"/>
                  <a:gd name="T13" fmla="*/ 926 h 1694"/>
                  <a:gd name="T14" fmla="*/ 108 w 1931"/>
                  <a:gd name="T15" fmla="*/ 796 h 1694"/>
                  <a:gd name="T16" fmla="*/ 40 w 1931"/>
                  <a:gd name="T17" fmla="*/ 924 h 1694"/>
                  <a:gd name="T18" fmla="*/ 778 w 1931"/>
                  <a:gd name="T19" fmla="*/ 1694 h 1694"/>
                  <a:gd name="T20" fmla="*/ 788 w 1931"/>
                  <a:gd name="T21" fmla="*/ 1651 h 1694"/>
                  <a:gd name="T22" fmla="*/ 947 w 1931"/>
                  <a:gd name="T23" fmla="*/ 1091 h 1694"/>
                  <a:gd name="T24" fmla="*/ 794 w 1931"/>
                  <a:gd name="T25" fmla="*/ 1303 h 1694"/>
                  <a:gd name="T26" fmla="*/ 953 w 1931"/>
                  <a:gd name="T27" fmla="*/ 1306 h 1694"/>
                  <a:gd name="T28" fmla="*/ 1132 w 1931"/>
                  <a:gd name="T29" fmla="*/ 1091 h 1694"/>
                  <a:gd name="T30" fmla="*/ 979 w 1931"/>
                  <a:gd name="T31" fmla="*/ 1303 h 1694"/>
                  <a:gd name="T32" fmla="*/ 1138 w 1931"/>
                  <a:gd name="T33" fmla="*/ 1306 h 1694"/>
                  <a:gd name="T34" fmla="*/ 1030 w 1931"/>
                  <a:gd name="T35" fmla="*/ 581 h 1694"/>
                  <a:gd name="T36" fmla="*/ 912 w 1931"/>
                  <a:gd name="T37" fmla="*/ 409 h 1694"/>
                  <a:gd name="T38" fmla="*/ 909 w 1931"/>
                  <a:gd name="T39" fmla="*/ 587 h 1694"/>
                  <a:gd name="T40" fmla="*/ 1030 w 1931"/>
                  <a:gd name="T41" fmla="*/ 794 h 1694"/>
                  <a:gd name="T42" fmla="*/ 912 w 1931"/>
                  <a:gd name="T43" fmla="*/ 622 h 1694"/>
                  <a:gd name="T44" fmla="*/ 909 w 1931"/>
                  <a:gd name="T45" fmla="*/ 800 h 1694"/>
                  <a:gd name="T46" fmla="*/ 856 w 1931"/>
                  <a:gd name="T47" fmla="*/ 581 h 1694"/>
                  <a:gd name="T48" fmla="*/ 739 w 1931"/>
                  <a:gd name="T49" fmla="*/ 409 h 1694"/>
                  <a:gd name="T50" fmla="*/ 735 w 1931"/>
                  <a:gd name="T51" fmla="*/ 587 h 1694"/>
                  <a:gd name="T52" fmla="*/ 856 w 1931"/>
                  <a:gd name="T53" fmla="*/ 794 h 1694"/>
                  <a:gd name="T54" fmla="*/ 739 w 1931"/>
                  <a:gd name="T55" fmla="*/ 622 h 1694"/>
                  <a:gd name="T56" fmla="*/ 735 w 1931"/>
                  <a:gd name="T57" fmla="*/ 800 h 1694"/>
                  <a:gd name="T58" fmla="*/ 1203 w 1931"/>
                  <a:gd name="T59" fmla="*/ 581 h 1694"/>
                  <a:gd name="T60" fmla="*/ 1086 w 1931"/>
                  <a:gd name="T61" fmla="*/ 409 h 1694"/>
                  <a:gd name="T62" fmla="*/ 1082 w 1931"/>
                  <a:gd name="T63" fmla="*/ 587 h 1694"/>
                  <a:gd name="T64" fmla="*/ 1203 w 1931"/>
                  <a:gd name="T65" fmla="*/ 794 h 1694"/>
                  <a:gd name="T66" fmla="*/ 1086 w 1931"/>
                  <a:gd name="T67" fmla="*/ 622 h 1694"/>
                  <a:gd name="T68" fmla="*/ 1082 w 1931"/>
                  <a:gd name="T69" fmla="*/ 800 h 1694"/>
                  <a:gd name="T70" fmla="*/ 1030 w 1931"/>
                  <a:gd name="T71" fmla="*/ 1007 h 1694"/>
                  <a:gd name="T72" fmla="*/ 912 w 1931"/>
                  <a:gd name="T73" fmla="*/ 835 h 1694"/>
                  <a:gd name="T74" fmla="*/ 909 w 1931"/>
                  <a:gd name="T75" fmla="*/ 1013 h 1694"/>
                  <a:gd name="T76" fmla="*/ 856 w 1931"/>
                  <a:gd name="T77" fmla="*/ 1007 h 1694"/>
                  <a:gd name="T78" fmla="*/ 739 w 1931"/>
                  <a:gd name="T79" fmla="*/ 835 h 1694"/>
                  <a:gd name="T80" fmla="*/ 735 w 1931"/>
                  <a:gd name="T81" fmla="*/ 1013 h 1694"/>
                  <a:gd name="T82" fmla="*/ 1203 w 1931"/>
                  <a:gd name="T83" fmla="*/ 1007 h 1694"/>
                  <a:gd name="T84" fmla="*/ 1086 w 1931"/>
                  <a:gd name="T85" fmla="*/ 835 h 1694"/>
                  <a:gd name="T86" fmla="*/ 1082 w 1931"/>
                  <a:gd name="T87" fmla="*/ 1013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1" h="1694">
                    <a:moveTo>
                      <a:pt x="1922" y="804"/>
                    </a:moveTo>
                    <a:cubicBezTo>
                      <a:pt x="1823" y="901"/>
                      <a:pt x="1823" y="901"/>
                      <a:pt x="1823" y="901"/>
                    </a:cubicBezTo>
                    <a:cubicBezTo>
                      <a:pt x="1819" y="905"/>
                      <a:pt x="1813" y="907"/>
                      <a:pt x="1808" y="907"/>
                    </a:cubicBezTo>
                    <a:cubicBezTo>
                      <a:pt x="1802" y="907"/>
                      <a:pt x="1796" y="905"/>
                      <a:pt x="1792" y="900"/>
                    </a:cubicBezTo>
                    <a:cubicBezTo>
                      <a:pt x="1695" y="801"/>
                      <a:pt x="1695" y="801"/>
                      <a:pt x="1695" y="801"/>
                    </a:cubicBezTo>
                    <a:cubicBezTo>
                      <a:pt x="1687" y="792"/>
                      <a:pt x="1687" y="778"/>
                      <a:pt x="1696" y="770"/>
                    </a:cubicBezTo>
                    <a:cubicBezTo>
                      <a:pt x="1705" y="762"/>
                      <a:pt x="1718" y="762"/>
                      <a:pt x="1727" y="770"/>
                    </a:cubicBezTo>
                    <a:cubicBezTo>
                      <a:pt x="1787" y="832"/>
                      <a:pt x="1787" y="832"/>
                      <a:pt x="1787" y="832"/>
                    </a:cubicBezTo>
                    <a:cubicBezTo>
                      <a:pt x="1780" y="456"/>
                      <a:pt x="1511" y="127"/>
                      <a:pt x="1143" y="46"/>
                    </a:cubicBezTo>
                    <a:cubicBezTo>
                      <a:pt x="1132" y="43"/>
                      <a:pt x="1124" y="31"/>
                      <a:pt x="1127" y="20"/>
                    </a:cubicBezTo>
                    <a:cubicBezTo>
                      <a:pt x="1129" y="8"/>
                      <a:pt x="1141" y="0"/>
                      <a:pt x="1153" y="3"/>
                    </a:cubicBezTo>
                    <a:cubicBezTo>
                      <a:pt x="1342" y="45"/>
                      <a:pt x="1515" y="151"/>
                      <a:pt x="1638" y="302"/>
                    </a:cubicBezTo>
                    <a:cubicBezTo>
                      <a:pt x="1759" y="452"/>
                      <a:pt x="1827" y="639"/>
                      <a:pt x="1831" y="831"/>
                    </a:cubicBezTo>
                    <a:cubicBezTo>
                      <a:pt x="1891" y="773"/>
                      <a:pt x="1891" y="773"/>
                      <a:pt x="1891" y="773"/>
                    </a:cubicBezTo>
                    <a:cubicBezTo>
                      <a:pt x="1900" y="764"/>
                      <a:pt x="1914" y="764"/>
                      <a:pt x="1922" y="773"/>
                    </a:cubicBezTo>
                    <a:cubicBezTo>
                      <a:pt x="1931" y="782"/>
                      <a:pt x="1931" y="796"/>
                      <a:pt x="1922" y="804"/>
                    </a:cubicBezTo>
                    <a:close/>
                    <a:moveTo>
                      <a:pt x="788" y="1651"/>
                    </a:moveTo>
                    <a:cubicBezTo>
                      <a:pt x="420" y="1569"/>
                      <a:pt x="151" y="1240"/>
                      <a:pt x="144" y="864"/>
                    </a:cubicBezTo>
                    <a:cubicBezTo>
                      <a:pt x="204" y="926"/>
                      <a:pt x="204" y="926"/>
                      <a:pt x="204" y="926"/>
                    </a:cubicBezTo>
                    <a:cubicBezTo>
                      <a:pt x="208" y="930"/>
                      <a:pt x="214" y="933"/>
                      <a:pt x="220" y="933"/>
                    </a:cubicBezTo>
                    <a:cubicBezTo>
                      <a:pt x="225" y="933"/>
                      <a:pt x="231" y="930"/>
                      <a:pt x="235" y="926"/>
                    </a:cubicBezTo>
                    <a:cubicBezTo>
                      <a:pt x="244" y="918"/>
                      <a:pt x="244" y="904"/>
                      <a:pt x="236" y="895"/>
                    </a:cubicBezTo>
                    <a:cubicBezTo>
                      <a:pt x="139" y="796"/>
                      <a:pt x="139" y="796"/>
                      <a:pt x="139" y="796"/>
                    </a:cubicBezTo>
                    <a:cubicBezTo>
                      <a:pt x="131" y="787"/>
                      <a:pt x="117" y="787"/>
                      <a:pt x="108" y="796"/>
                    </a:cubicBezTo>
                    <a:cubicBezTo>
                      <a:pt x="9" y="892"/>
                      <a:pt x="9" y="892"/>
                      <a:pt x="9" y="892"/>
                    </a:cubicBezTo>
                    <a:cubicBezTo>
                      <a:pt x="0" y="901"/>
                      <a:pt x="0" y="915"/>
                      <a:pt x="9" y="923"/>
                    </a:cubicBezTo>
                    <a:cubicBezTo>
                      <a:pt x="17" y="932"/>
                      <a:pt x="31" y="932"/>
                      <a:pt x="40" y="924"/>
                    </a:cubicBezTo>
                    <a:cubicBezTo>
                      <a:pt x="100" y="865"/>
                      <a:pt x="100" y="865"/>
                      <a:pt x="100" y="865"/>
                    </a:cubicBezTo>
                    <a:cubicBezTo>
                      <a:pt x="104" y="1057"/>
                      <a:pt x="172" y="1245"/>
                      <a:pt x="293" y="1394"/>
                    </a:cubicBezTo>
                    <a:cubicBezTo>
                      <a:pt x="416" y="1545"/>
                      <a:pt x="589" y="1652"/>
                      <a:pt x="778" y="1694"/>
                    </a:cubicBezTo>
                    <a:cubicBezTo>
                      <a:pt x="780" y="1694"/>
                      <a:pt x="781" y="1694"/>
                      <a:pt x="783" y="1694"/>
                    </a:cubicBezTo>
                    <a:cubicBezTo>
                      <a:pt x="793" y="1694"/>
                      <a:pt x="802" y="1687"/>
                      <a:pt x="804" y="1677"/>
                    </a:cubicBezTo>
                    <a:cubicBezTo>
                      <a:pt x="807" y="1665"/>
                      <a:pt x="799" y="1653"/>
                      <a:pt x="788" y="1651"/>
                    </a:cubicBezTo>
                    <a:close/>
                    <a:moveTo>
                      <a:pt x="953" y="1306"/>
                    </a:moveTo>
                    <a:cubicBezTo>
                      <a:pt x="953" y="1098"/>
                      <a:pt x="953" y="1098"/>
                      <a:pt x="953" y="1098"/>
                    </a:cubicBezTo>
                    <a:cubicBezTo>
                      <a:pt x="953" y="1094"/>
                      <a:pt x="950" y="1091"/>
                      <a:pt x="947" y="1091"/>
                    </a:cubicBezTo>
                    <a:cubicBezTo>
                      <a:pt x="804" y="1091"/>
                      <a:pt x="804" y="1091"/>
                      <a:pt x="804" y="1091"/>
                    </a:cubicBezTo>
                    <a:cubicBezTo>
                      <a:pt x="798" y="1091"/>
                      <a:pt x="794" y="1096"/>
                      <a:pt x="794" y="1101"/>
                    </a:cubicBezTo>
                    <a:cubicBezTo>
                      <a:pt x="794" y="1303"/>
                      <a:pt x="794" y="1303"/>
                      <a:pt x="794" y="1303"/>
                    </a:cubicBezTo>
                    <a:cubicBezTo>
                      <a:pt x="794" y="1308"/>
                      <a:pt x="798" y="1313"/>
                      <a:pt x="804" y="1313"/>
                    </a:cubicBezTo>
                    <a:cubicBezTo>
                      <a:pt x="947" y="1313"/>
                      <a:pt x="947" y="1313"/>
                      <a:pt x="947" y="1313"/>
                    </a:cubicBezTo>
                    <a:cubicBezTo>
                      <a:pt x="950" y="1313"/>
                      <a:pt x="953" y="1310"/>
                      <a:pt x="953" y="1306"/>
                    </a:cubicBezTo>
                    <a:close/>
                    <a:moveTo>
                      <a:pt x="1138" y="1306"/>
                    </a:moveTo>
                    <a:cubicBezTo>
                      <a:pt x="1138" y="1098"/>
                      <a:pt x="1138" y="1098"/>
                      <a:pt x="1138" y="1098"/>
                    </a:cubicBezTo>
                    <a:cubicBezTo>
                      <a:pt x="1138" y="1094"/>
                      <a:pt x="1135" y="1091"/>
                      <a:pt x="1132" y="1091"/>
                    </a:cubicBezTo>
                    <a:cubicBezTo>
                      <a:pt x="989" y="1091"/>
                      <a:pt x="989" y="1091"/>
                      <a:pt x="989" y="1091"/>
                    </a:cubicBezTo>
                    <a:cubicBezTo>
                      <a:pt x="983" y="1091"/>
                      <a:pt x="979" y="1096"/>
                      <a:pt x="979" y="1101"/>
                    </a:cubicBezTo>
                    <a:cubicBezTo>
                      <a:pt x="979" y="1303"/>
                      <a:pt x="979" y="1303"/>
                      <a:pt x="979" y="1303"/>
                    </a:cubicBezTo>
                    <a:cubicBezTo>
                      <a:pt x="979" y="1308"/>
                      <a:pt x="983" y="1313"/>
                      <a:pt x="989" y="1313"/>
                    </a:cubicBezTo>
                    <a:cubicBezTo>
                      <a:pt x="1132" y="1313"/>
                      <a:pt x="1132" y="1313"/>
                      <a:pt x="1132" y="1313"/>
                    </a:cubicBezTo>
                    <a:cubicBezTo>
                      <a:pt x="1135" y="1313"/>
                      <a:pt x="1138" y="1310"/>
                      <a:pt x="1138" y="1306"/>
                    </a:cubicBezTo>
                    <a:close/>
                    <a:moveTo>
                      <a:pt x="909" y="587"/>
                    </a:moveTo>
                    <a:cubicBezTo>
                      <a:pt x="1023" y="587"/>
                      <a:pt x="1023" y="587"/>
                      <a:pt x="1023" y="587"/>
                    </a:cubicBezTo>
                    <a:cubicBezTo>
                      <a:pt x="1027" y="587"/>
                      <a:pt x="1030" y="584"/>
                      <a:pt x="1030" y="581"/>
                    </a:cubicBezTo>
                    <a:cubicBezTo>
                      <a:pt x="1030" y="419"/>
                      <a:pt x="1030" y="419"/>
                      <a:pt x="1030" y="419"/>
                    </a:cubicBezTo>
                    <a:cubicBezTo>
                      <a:pt x="1030" y="414"/>
                      <a:pt x="1025" y="409"/>
                      <a:pt x="1020" y="409"/>
                    </a:cubicBezTo>
                    <a:cubicBezTo>
                      <a:pt x="912" y="409"/>
                      <a:pt x="912" y="409"/>
                      <a:pt x="912" y="409"/>
                    </a:cubicBezTo>
                    <a:cubicBezTo>
                      <a:pt x="907" y="409"/>
                      <a:pt x="902" y="414"/>
                      <a:pt x="902" y="419"/>
                    </a:cubicBezTo>
                    <a:cubicBezTo>
                      <a:pt x="902" y="581"/>
                      <a:pt x="902" y="581"/>
                      <a:pt x="902" y="581"/>
                    </a:cubicBezTo>
                    <a:cubicBezTo>
                      <a:pt x="902" y="584"/>
                      <a:pt x="905" y="587"/>
                      <a:pt x="909" y="587"/>
                    </a:cubicBezTo>
                    <a:close/>
                    <a:moveTo>
                      <a:pt x="909" y="800"/>
                    </a:moveTo>
                    <a:cubicBezTo>
                      <a:pt x="1023" y="800"/>
                      <a:pt x="1023" y="800"/>
                      <a:pt x="1023" y="800"/>
                    </a:cubicBezTo>
                    <a:cubicBezTo>
                      <a:pt x="1027" y="800"/>
                      <a:pt x="1030" y="797"/>
                      <a:pt x="1030" y="794"/>
                    </a:cubicBezTo>
                    <a:cubicBezTo>
                      <a:pt x="1030" y="632"/>
                      <a:pt x="1030" y="632"/>
                      <a:pt x="1030" y="632"/>
                    </a:cubicBezTo>
                    <a:cubicBezTo>
                      <a:pt x="1030" y="626"/>
                      <a:pt x="1025" y="622"/>
                      <a:pt x="1020" y="622"/>
                    </a:cubicBezTo>
                    <a:cubicBezTo>
                      <a:pt x="912" y="622"/>
                      <a:pt x="912" y="622"/>
                      <a:pt x="912" y="622"/>
                    </a:cubicBezTo>
                    <a:cubicBezTo>
                      <a:pt x="907" y="622"/>
                      <a:pt x="902" y="626"/>
                      <a:pt x="902" y="632"/>
                    </a:cubicBezTo>
                    <a:cubicBezTo>
                      <a:pt x="902" y="794"/>
                      <a:pt x="902" y="794"/>
                      <a:pt x="902" y="794"/>
                    </a:cubicBezTo>
                    <a:cubicBezTo>
                      <a:pt x="902" y="797"/>
                      <a:pt x="905" y="800"/>
                      <a:pt x="909" y="800"/>
                    </a:cubicBezTo>
                    <a:close/>
                    <a:moveTo>
                      <a:pt x="735" y="587"/>
                    </a:moveTo>
                    <a:cubicBezTo>
                      <a:pt x="850" y="587"/>
                      <a:pt x="850" y="587"/>
                      <a:pt x="850" y="587"/>
                    </a:cubicBezTo>
                    <a:cubicBezTo>
                      <a:pt x="853" y="587"/>
                      <a:pt x="856" y="584"/>
                      <a:pt x="856" y="581"/>
                    </a:cubicBezTo>
                    <a:cubicBezTo>
                      <a:pt x="856" y="419"/>
                      <a:pt x="856" y="419"/>
                      <a:pt x="856" y="419"/>
                    </a:cubicBezTo>
                    <a:cubicBezTo>
                      <a:pt x="856" y="414"/>
                      <a:pt x="852" y="409"/>
                      <a:pt x="846" y="409"/>
                    </a:cubicBezTo>
                    <a:cubicBezTo>
                      <a:pt x="739" y="409"/>
                      <a:pt x="739" y="409"/>
                      <a:pt x="739" y="409"/>
                    </a:cubicBezTo>
                    <a:cubicBezTo>
                      <a:pt x="733" y="409"/>
                      <a:pt x="729" y="414"/>
                      <a:pt x="729" y="419"/>
                    </a:cubicBezTo>
                    <a:cubicBezTo>
                      <a:pt x="729" y="581"/>
                      <a:pt x="729" y="581"/>
                      <a:pt x="729" y="581"/>
                    </a:cubicBezTo>
                    <a:cubicBezTo>
                      <a:pt x="729" y="584"/>
                      <a:pt x="732" y="587"/>
                      <a:pt x="735" y="587"/>
                    </a:cubicBezTo>
                    <a:close/>
                    <a:moveTo>
                      <a:pt x="735" y="800"/>
                    </a:moveTo>
                    <a:cubicBezTo>
                      <a:pt x="850" y="800"/>
                      <a:pt x="850" y="800"/>
                      <a:pt x="850" y="800"/>
                    </a:cubicBezTo>
                    <a:cubicBezTo>
                      <a:pt x="853" y="800"/>
                      <a:pt x="856" y="797"/>
                      <a:pt x="856" y="794"/>
                    </a:cubicBezTo>
                    <a:cubicBezTo>
                      <a:pt x="856" y="632"/>
                      <a:pt x="856" y="632"/>
                      <a:pt x="856" y="632"/>
                    </a:cubicBezTo>
                    <a:cubicBezTo>
                      <a:pt x="856" y="626"/>
                      <a:pt x="852" y="622"/>
                      <a:pt x="846" y="622"/>
                    </a:cubicBezTo>
                    <a:cubicBezTo>
                      <a:pt x="739" y="622"/>
                      <a:pt x="739" y="622"/>
                      <a:pt x="739" y="622"/>
                    </a:cubicBezTo>
                    <a:cubicBezTo>
                      <a:pt x="733" y="622"/>
                      <a:pt x="729" y="626"/>
                      <a:pt x="729" y="632"/>
                    </a:cubicBezTo>
                    <a:cubicBezTo>
                      <a:pt x="729" y="794"/>
                      <a:pt x="729" y="794"/>
                      <a:pt x="729" y="794"/>
                    </a:cubicBezTo>
                    <a:cubicBezTo>
                      <a:pt x="729" y="797"/>
                      <a:pt x="732" y="800"/>
                      <a:pt x="735" y="800"/>
                    </a:cubicBezTo>
                    <a:close/>
                    <a:moveTo>
                      <a:pt x="1082" y="587"/>
                    </a:moveTo>
                    <a:cubicBezTo>
                      <a:pt x="1197" y="587"/>
                      <a:pt x="1197" y="587"/>
                      <a:pt x="1197" y="587"/>
                    </a:cubicBezTo>
                    <a:cubicBezTo>
                      <a:pt x="1200" y="587"/>
                      <a:pt x="1203" y="584"/>
                      <a:pt x="1203" y="581"/>
                    </a:cubicBezTo>
                    <a:cubicBezTo>
                      <a:pt x="1203" y="419"/>
                      <a:pt x="1203" y="419"/>
                      <a:pt x="1203" y="419"/>
                    </a:cubicBezTo>
                    <a:cubicBezTo>
                      <a:pt x="1203" y="414"/>
                      <a:pt x="1199" y="409"/>
                      <a:pt x="1193" y="409"/>
                    </a:cubicBezTo>
                    <a:cubicBezTo>
                      <a:pt x="1086" y="409"/>
                      <a:pt x="1086" y="409"/>
                      <a:pt x="1086" y="409"/>
                    </a:cubicBezTo>
                    <a:cubicBezTo>
                      <a:pt x="1080" y="409"/>
                      <a:pt x="1076" y="414"/>
                      <a:pt x="1076" y="419"/>
                    </a:cubicBezTo>
                    <a:cubicBezTo>
                      <a:pt x="1076" y="581"/>
                      <a:pt x="1076" y="581"/>
                      <a:pt x="1076" y="581"/>
                    </a:cubicBezTo>
                    <a:cubicBezTo>
                      <a:pt x="1076" y="584"/>
                      <a:pt x="1079" y="587"/>
                      <a:pt x="1082" y="587"/>
                    </a:cubicBezTo>
                    <a:close/>
                    <a:moveTo>
                      <a:pt x="1082" y="800"/>
                    </a:moveTo>
                    <a:cubicBezTo>
                      <a:pt x="1197" y="800"/>
                      <a:pt x="1197" y="800"/>
                      <a:pt x="1197" y="800"/>
                    </a:cubicBezTo>
                    <a:cubicBezTo>
                      <a:pt x="1200" y="800"/>
                      <a:pt x="1203" y="797"/>
                      <a:pt x="1203" y="794"/>
                    </a:cubicBezTo>
                    <a:cubicBezTo>
                      <a:pt x="1203" y="632"/>
                      <a:pt x="1203" y="632"/>
                      <a:pt x="1203" y="632"/>
                    </a:cubicBezTo>
                    <a:cubicBezTo>
                      <a:pt x="1203" y="626"/>
                      <a:pt x="1199" y="622"/>
                      <a:pt x="1193" y="622"/>
                    </a:cubicBezTo>
                    <a:cubicBezTo>
                      <a:pt x="1086" y="622"/>
                      <a:pt x="1086" y="622"/>
                      <a:pt x="1086" y="622"/>
                    </a:cubicBezTo>
                    <a:cubicBezTo>
                      <a:pt x="1080" y="622"/>
                      <a:pt x="1076" y="626"/>
                      <a:pt x="1076" y="632"/>
                    </a:cubicBezTo>
                    <a:cubicBezTo>
                      <a:pt x="1076" y="794"/>
                      <a:pt x="1076" y="794"/>
                      <a:pt x="1076" y="794"/>
                    </a:cubicBezTo>
                    <a:cubicBezTo>
                      <a:pt x="1076" y="797"/>
                      <a:pt x="1079" y="800"/>
                      <a:pt x="1082" y="800"/>
                    </a:cubicBezTo>
                    <a:close/>
                    <a:moveTo>
                      <a:pt x="909" y="1013"/>
                    </a:moveTo>
                    <a:cubicBezTo>
                      <a:pt x="1023" y="1013"/>
                      <a:pt x="1023" y="1013"/>
                      <a:pt x="1023" y="1013"/>
                    </a:cubicBezTo>
                    <a:cubicBezTo>
                      <a:pt x="1027" y="1013"/>
                      <a:pt x="1030" y="1010"/>
                      <a:pt x="1030" y="1007"/>
                    </a:cubicBezTo>
                    <a:cubicBezTo>
                      <a:pt x="1030" y="845"/>
                      <a:pt x="1030" y="845"/>
                      <a:pt x="1030" y="845"/>
                    </a:cubicBezTo>
                    <a:cubicBezTo>
                      <a:pt x="1030" y="839"/>
                      <a:pt x="1025" y="835"/>
                      <a:pt x="1020" y="835"/>
                    </a:cubicBezTo>
                    <a:cubicBezTo>
                      <a:pt x="912" y="835"/>
                      <a:pt x="912" y="835"/>
                      <a:pt x="912" y="835"/>
                    </a:cubicBezTo>
                    <a:cubicBezTo>
                      <a:pt x="907" y="835"/>
                      <a:pt x="902" y="839"/>
                      <a:pt x="902" y="845"/>
                    </a:cubicBezTo>
                    <a:cubicBezTo>
                      <a:pt x="902" y="1007"/>
                      <a:pt x="902" y="1007"/>
                      <a:pt x="902" y="1007"/>
                    </a:cubicBezTo>
                    <a:cubicBezTo>
                      <a:pt x="902" y="1010"/>
                      <a:pt x="905" y="1013"/>
                      <a:pt x="909" y="1013"/>
                    </a:cubicBezTo>
                    <a:close/>
                    <a:moveTo>
                      <a:pt x="735" y="1013"/>
                    </a:moveTo>
                    <a:cubicBezTo>
                      <a:pt x="850" y="1013"/>
                      <a:pt x="850" y="1013"/>
                      <a:pt x="850" y="1013"/>
                    </a:cubicBezTo>
                    <a:cubicBezTo>
                      <a:pt x="853" y="1013"/>
                      <a:pt x="856" y="1010"/>
                      <a:pt x="856" y="1007"/>
                    </a:cubicBezTo>
                    <a:cubicBezTo>
                      <a:pt x="856" y="845"/>
                      <a:pt x="856" y="845"/>
                      <a:pt x="856" y="845"/>
                    </a:cubicBezTo>
                    <a:cubicBezTo>
                      <a:pt x="856" y="839"/>
                      <a:pt x="852" y="835"/>
                      <a:pt x="846" y="835"/>
                    </a:cubicBezTo>
                    <a:cubicBezTo>
                      <a:pt x="739" y="835"/>
                      <a:pt x="739" y="835"/>
                      <a:pt x="739" y="835"/>
                    </a:cubicBezTo>
                    <a:cubicBezTo>
                      <a:pt x="733" y="835"/>
                      <a:pt x="729" y="839"/>
                      <a:pt x="729" y="845"/>
                    </a:cubicBezTo>
                    <a:cubicBezTo>
                      <a:pt x="729" y="1007"/>
                      <a:pt x="729" y="1007"/>
                      <a:pt x="729" y="1007"/>
                    </a:cubicBezTo>
                    <a:cubicBezTo>
                      <a:pt x="729" y="1010"/>
                      <a:pt x="732" y="1013"/>
                      <a:pt x="735" y="1013"/>
                    </a:cubicBezTo>
                    <a:close/>
                    <a:moveTo>
                      <a:pt x="1082" y="1013"/>
                    </a:moveTo>
                    <a:cubicBezTo>
                      <a:pt x="1197" y="1013"/>
                      <a:pt x="1197" y="1013"/>
                      <a:pt x="1197" y="1013"/>
                    </a:cubicBezTo>
                    <a:cubicBezTo>
                      <a:pt x="1200" y="1013"/>
                      <a:pt x="1203" y="1010"/>
                      <a:pt x="1203" y="1007"/>
                    </a:cubicBezTo>
                    <a:cubicBezTo>
                      <a:pt x="1203" y="845"/>
                      <a:pt x="1203" y="845"/>
                      <a:pt x="1203" y="845"/>
                    </a:cubicBezTo>
                    <a:cubicBezTo>
                      <a:pt x="1203" y="839"/>
                      <a:pt x="1199" y="835"/>
                      <a:pt x="1193" y="835"/>
                    </a:cubicBezTo>
                    <a:cubicBezTo>
                      <a:pt x="1086" y="835"/>
                      <a:pt x="1086" y="835"/>
                      <a:pt x="1086" y="835"/>
                    </a:cubicBezTo>
                    <a:cubicBezTo>
                      <a:pt x="1080" y="835"/>
                      <a:pt x="1076" y="839"/>
                      <a:pt x="1076" y="845"/>
                    </a:cubicBezTo>
                    <a:cubicBezTo>
                      <a:pt x="1076" y="1007"/>
                      <a:pt x="1076" y="1007"/>
                      <a:pt x="1076" y="1007"/>
                    </a:cubicBezTo>
                    <a:cubicBezTo>
                      <a:pt x="1076" y="1010"/>
                      <a:pt x="1079" y="1013"/>
                      <a:pt x="1082" y="10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37" name="Freeform 18">
                <a:extLst>
                  <a:ext uri="{FF2B5EF4-FFF2-40B4-BE49-F238E27FC236}">
                    <a16:creationId xmlns:a16="http://schemas.microsoft.com/office/drawing/2014/main" id="{A10C43E4-FBC8-41BF-93A2-DDBB7F2A84D2}"/>
                  </a:ext>
                </a:extLst>
              </p:cNvPr>
              <p:cNvSpPr>
                <a:spLocks noEditPoints="1"/>
              </p:cNvSpPr>
              <p:nvPr/>
            </p:nvSpPr>
            <p:spPr bwMode="auto">
              <a:xfrm>
                <a:off x="5489448" y="2741032"/>
                <a:ext cx="1211475" cy="1375937"/>
              </a:xfrm>
              <a:custGeom>
                <a:avLst/>
                <a:gdLst>
                  <a:gd name="T0" fmla="*/ 46 w 1697"/>
                  <a:gd name="T1" fmla="*/ 787 h 1928"/>
                  <a:gd name="T2" fmla="*/ 20 w 1697"/>
                  <a:gd name="T3" fmla="*/ 804 h 1928"/>
                  <a:gd name="T4" fmla="*/ 303 w 1697"/>
                  <a:gd name="T5" fmla="*/ 293 h 1928"/>
                  <a:gd name="T6" fmla="*/ 773 w 1697"/>
                  <a:gd name="T7" fmla="*/ 39 h 1928"/>
                  <a:gd name="T8" fmla="*/ 804 w 1697"/>
                  <a:gd name="T9" fmla="*/ 9 h 1928"/>
                  <a:gd name="T10" fmla="*/ 901 w 1697"/>
                  <a:gd name="T11" fmla="*/ 139 h 1928"/>
                  <a:gd name="T12" fmla="*/ 786 w 1697"/>
                  <a:gd name="T13" fmla="*/ 241 h 1928"/>
                  <a:gd name="T14" fmla="*/ 771 w 1697"/>
                  <a:gd name="T15" fmla="*/ 204 h 1928"/>
                  <a:gd name="T16" fmla="*/ 1285 w 1697"/>
                  <a:gd name="T17" fmla="*/ 1557 h 1928"/>
                  <a:gd name="T18" fmla="*/ 1271 w 1697"/>
                  <a:gd name="T19" fmla="*/ 1491 h 1928"/>
                  <a:gd name="T20" fmla="*/ 1230 w 1697"/>
                  <a:gd name="T21" fmla="*/ 1472 h 1928"/>
                  <a:gd name="T22" fmla="*/ 482 w 1697"/>
                  <a:gd name="T23" fmla="*/ 1458 h 1928"/>
                  <a:gd name="T24" fmla="*/ 468 w 1697"/>
                  <a:gd name="T25" fmla="*/ 1491 h 1928"/>
                  <a:gd name="T26" fmla="*/ 413 w 1697"/>
                  <a:gd name="T27" fmla="*/ 1504 h 1928"/>
                  <a:gd name="T28" fmla="*/ 427 w 1697"/>
                  <a:gd name="T29" fmla="*/ 1571 h 1928"/>
                  <a:gd name="T30" fmla="*/ 1285 w 1697"/>
                  <a:gd name="T31" fmla="*/ 1557 h 1928"/>
                  <a:gd name="T32" fmla="*/ 1131 w 1697"/>
                  <a:gd name="T33" fmla="*/ 339 h 1928"/>
                  <a:gd name="T34" fmla="*/ 1179 w 1697"/>
                  <a:gd name="T35" fmla="*/ 392 h 1928"/>
                  <a:gd name="T36" fmla="*/ 1233 w 1697"/>
                  <a:gd name="T37" fmla="*/ 414 h 1928"/>
                  <a:gd name="T38" fmla="*/ 1212 w 1697"/>
                  <a:gd name="T39" fmla="*/ 477 h 1928"/>
                  <a:gd name="T40" fmla="*/ 1168 w 1697"/>
                  <a:gd name="T41" fmla="*/ 1430 h 1928"/>
                  <a:gd name="T42" fmla="*/ 1179 w 1697"/>
                  <a:gd name="T43" fmla="*/ 436 h 1928"/>
                  <a:gd name="T44" fmla="*/ 530 w 1697"/>
                  <a:gd name="T45" fmla="*/ 455 h 1928"/>
                  <a:gd name="T46" fmla="*/ 486 w 1697"/>
                  <a:gd name="T47" fmla="*/ 1430 h 1928"/>
                  <a:gd name="T48" fmla="*/ 465 w 1697"/>
                  <a:gd name="T49" fmla="*/ 455 h 1928"/>
                  <a:gd name="T50" fmla="*/ 487 w 1697"/>
                  <a:gd name="T51" fmla="*/ 392 h 1928"/>
                  <a:gd name="T52" fmla="*/ 549 w 1697"/>
                  <a:gd name="T53" fmla="*/ 348 h 1928"/>
                  <a:gd name="T54" fmla="*/ 572 w 1697"/>
                  <a:gd name="T55" fmla="*/ 392 h 1928"/>
                  <a:gd name="T56" fmla="*/ 1119 w 1697"/>
                  <a:gd name="T57" fmla="*/ 383 h 1928"/>
                  <a:gd name="T58" fmla="*/ 572 w 1697"/>
                  <a:gd name="T59" fmla="*/ 392 h 1928"/>
                  <a:gd name="T60" fmla="*/ 1651 w 1697"/>
                  <a:gd name="T61" fmla="*/ 1143 h 1928"/>
                  <a:gd name="T62" fmla="*/ 926 w 1697"/>
                  <a:gd name="T63" fmla="*/ 1727 h 1928"/>
                  <a:gd name="T64" fmla="*/ 896 w 1697"/>
                  <a:gd name="T65" fmla="*/ 1695 h 1928"/>
                  <a:gd name="T66" fmla="*/ 796 w 1697"/>
                  <a:gd name="T67" fmla="*/ 1823 h 1928"/>
                  <a:gd name="T68" fmla="*/ 908 w 1697"/>
                  <a:gd name="T69" fmla="*/ 1928 h 1928"/>
                  <a:gd name="T70" fmla="*/ 924 w 1697"/>
                  <a:gd name="T71" fmla="*/ 1891 h 1928"/>
                  <a:gd name="T72" fmla="*/ 1394 w 1697"/>
                  <a:gd name="T73" fmla="*/ 1637 h 1928"/>
                  <a:gd name="T74" fmla="*/ 1677 w 1697"/>
                  <a:gd name="T75" fmla="*/ 1126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7" h="1928">
                    <a:moveTo>
                      <a:pt x="832" y="144"/>
                    </a:moveTo>
                    <a:cubicBezTo>
                      <a:pt x="457" y="151"/>
                      <a:pt x="127" y="419"/>
                      <a:pt x="46" y="787"/>
                    </a:cubicBezTo>
                    <a:cubicBezTo>
                      <a:pt x="44" y="798"/>
                      <a:pt x="35" y="805"/>
                      <a:pt x="25" y="805"/>
                    </a:cubicBezTo>
                    <a:cubicBezTo>
                      <a:pt x="23" y="805"/>
                      <a:pt x="21" y="804"/>
                      <a:pt x="20" y="804"/>
                    </a:cubicBezTo>
                    <a:cubicBezTo>
                      <a:pt x="8" y="801"/>
                      <a:pt x="0" y="790"/>
                      <a:pt x="3" y="778"/>
                    </a:cubicBezTo>
                    <a:cubicBezTo>
                      <a:pt x="45" y="588"/>
                      <a:pt x="151" y="416"/>
                      <a:pt x="303" y="293"/>
                    </a:cubicBezTo>
                    <a:cubicBezTo>
                      <a:pt x="452" y="172"/>
                      <a:pt x="639" y="103"/>
                      <a:pt x="832" y="100"/>
                    </a:cubicBezTo>
                    <a:cubicBezTo>
                      <a:pt x="773" y="39"/>
                      <a:pt x="773" y="39"/>
                      <a:pt x="773" y="39"/>
                    </a:cubicBezTo>
                    <a:cubicBezTo>
                      <a:pt x="764" y="31"/>
                      <a:pt x="765" y="17"/>
                      <a:pt x="773" y="8"/>
                    </a:cubicBezTo>
                    <a:cubicBezTo>
                      <a:pt x="782" y="0"/>
                      <a:pt x="796" y="0"/>
                      <a:pt x="804" y="9"/>
                    </a:cubicBezTo>
                    <a:cubicBezTo>
                      <a:pt x="901" y="108"/>
                      <a:pt x="901" y="108"/>
                      <a:pt x="901" y="108"/>
                    </a:cubicBezTo>
                    <a:cubicBezTo>
                      <a:pt x="909" y="116"/>
                      <a:pt x="909" y="130"/>
                      <a:pt x="901" y="139"/>
                    </a:cubicBezTo>
                    <a:cubicBezTo>
                      <a:pt x="801" y="235"/>
                      <a:pt x="801" y="235"/>
                      <a:pt x="801" y="235"/>
                    </a:cubicBezTo>
                    <a:cubicBezTo>
                      <a:pt x="797" y="239"/>
                      <a:pt x="792" y="241"/>
                      <a:pt x="786" y="241"/>
                    </a:cubicBezTo>
                    <a:cubicBezTo>
                      <a:pt x="780" y="241"/>
                      <a:pt x="775" y="239"/>
                      <a:pt x="770" y="235"/>
                    </a:cubicBezTo>
                    <a:cubicBezTo>
                      <a:pt x="762" y="226"/>
                      <a:pt x="762" y="212"/>
                      <a:pt x="771" y="204"/>
                    </a:cubicBezTo>
                    <a:lnTo>
                      <a:pt x="832" y="144"/>
                    </a:lnTo>
                    <a:close/>
                    <a:moveTo>
                      <a:pt x="1285" y="1557"/>
                    </a:moveTo>
                    <a:cubicBezTo>
                      <a:pt x="1285" y="1504"/>
                      <a:pt x="1285" y="1504"/>
                      <a:pt x="1285" y="1504"/>
                    </a:cubicBezTo>
                    <a:cubicBezTo>
                      <a:pt x="1285" y="1497"/>
                      <a:pt x="1279" y="1491"/>
                      <a:pt x="1271" y="1491"/>
                    </a:cubicBezTo>
                    <a:cubicBezTo>
                      <a:pt x="1230" y="1491"/>
                      <a:pt x="1230" y="1491"/>
                      <a:pt x="1230" y="1491"/>
                    </a:cubicBezTo>
                    <a:cubicBezTo>
                      <a:pt x="1230" y="1472"/>
                      <a:pt x="1230" y="1472"/>
                      <a:pt x="1230" y="1472"/>
                    </a:cubicBezTo>
                    <a:cubicBezTo>
                      <a:pt x="1230" y="1464"/>
                      <a:pt x="1224" y="1458"/>
                      <a:pt x="1216" y="1458"/>
                    </a:cubicBezTo>
                    <a:cubicBezTo>
                      <a:pt x="482" y="1458"/>
                      <a:pt x="482" y="1458"/>
                      <a:pt x="482" y="1458"/>
                    </a:cubicBezTo>
                    <a:cubicBezTo>
                      <a:pt x="474" y="1458"/>
                      <a:pt x="468" y="1464"/>
                      <a:pt x="468" y="1472"/>
                    </a:cubicBezTo>
                    <a:cubicBezTo>
                      <a:pt x="468" y="1491"/>
                      <a:pt x="468" y="1491"/>
                      <a:pt x="468" y="1491"/>
                    </a:cubicBezTo>
                    <a:cubicBezTo>
                      <a:pt x="427" y="1491"/>
                      <a:pt x="427" y="1491"/>
                      <a:pt x="427" y="1491"/>
                    </a:cubicBezTo>
                    <a:cubicBezTo>
                      <a:pt x="419" y="1491"/>
                      <a:pt x="413" y="1497"/>
                      <a:pt x="413" y="1504"/>
                    </a:cubicBezTo>
                    <a:cubicBezTo>
                      <a:pt x="413" y="1557"/>
                      <a:pt x="413" y="1557"/>
                      <a:pt x="413" y="1557"/>
                    </a:cubicBezTo>
                    <a:cubicBezTo>
                      <a:pt x="413" y="1565"/>
                      <a:pt x="419" y="1571"/>
                      <a:pt x="427" y="1571"/>
                    </a:cubicBezTo>
                    <a:cubicBezTo>
                      <a:pt x="1271" y="1571"/>
                      <a:pt x="1271" y="1571"/>
                      <a:pt x="1271" y="1571"/>
                    </a:cubicBezTo>
                    <a:cubicBezTo>
                      <a:pt x="1279" y="1571"/>
                      <a:pt x="1285" y="1565"/>
                      <a:pt x="1285" y="1557"/>
                    </a:cubicBezTo>
                    <a:close/>
                    <a:moveTo>
                      <a:pt x="567" y="339"/>
                    </a:moveTo>
                    <a:cubicBezTo>
                      <a:pt x="1131" y="339"/>
                      <a:pt x="1131" y="339"/>
                      <a:pt x="1131" y="339"/>
                    </a:cubicBezTo>
                    <a:cubicBezTo>
                      <a:pt x="1138" y="339"/>
                      <a:pt x="1145" y="342"/>
                      <a:pt x="1149" y="348"/>
                    </a:cubicBezTo>
                    <a:cubicBezTo>
                      <a:pt x="1179" y="392"/>
                      <a:pt x="1179" y="392"/>
                      <a:pt x="1179" y="392"/>
                    </a:cubicBezTo>
                    <a:cubicBezTo>
                      <a:pt x="1211" y="392"/>
                      <a:pt x="1211" y="392"/>
                      <a:pt x="1211" y="392"/>
                    </a:cubicBezTo>
                    <a:cubicBezTo>
                      <a:pt x="1223" y="392"/>
                      <a:pt x="1233" y="402"/>
                      <a:pt x="1233" y="414"/>
                    </a:cubicBezTo>
                    <a:cubicBezTo>
                      <a:pt x="1233" y="455"/>
                      <a:pt x="1233" y="455"/>
                      <a:pt x="1233" y="455"/>
                    </a:cubicBezTo>
                    <a:cubicBezTo>
                      <a:pt x="1233" y="467"/>
                      <a:pt x="1223" y="477"/>
                      <a:pt x="1212" y="477"/>
                    </a:cubicBezTo>
                    <a:cubicBezTo>
                      <a:pt x="1212" y="1430"/>
                      <a:pt x="1212" y="1430"/>
                      <a:pt x="1212" y="1430"/>
                    </a:cubicBezTo>
                    <a:cubicBezTo>
                      <a:pt x="1168" y="1430"/>
                      <a:pt x="1168" y="1430"/>
                      <a:pt x="1168" y="1430"/>
                    </a:cubicBezTo>
                    <a:cubicBezTo>
                      <a:pt x="1168" y="455"/>
                      <a:pt x="1168" y="455"/>
                      <a:pt x="1168" y="455"/>
                    </a:cubicBezTo>
                    <a:cubicBezTo>
                      <a:pt x="1168" y="447"/>
                      <a:pt x="1172" y="440"/>
                      <a:pt x="1179" y="436"/>
                    </a:cubicBezTo>
                    <a:cubicBezTo>
                      <a:pt x="519" y="436"/>
                      <a:pt x="519" y="436"/>
                      <a:pt x="519" y="436"/>
                    </a:cubicBezTo>
                    <a:cubicBezTo>
                      <a:pt x="526" y="440"/>
                      <a:pt x="530" y="447"/>
                      <a:pt x="530" y="455"/>
                    </a:cubicBezTo>
                    <a:cubicBezTo>
                      <a:pt x="530" y="1430"/>
                      <a:pt x="530" y="1430"/>
                      <a:pt x="530" y="1430"/>
                    </a:cubicBezTo>
                    <a:cubicBezTo>
                      <a:pt x="486" y="1430"/>
                      <a:pt x="486" y="1430"/>
                      <a:pt x="486" y="1430"/>
                    </a:cubicBezTo>
                    <a:cubicBezTo>
                      <a:pt x="486" y="477"/>
                      <a:pt x="486" y="477"/>
                      <a:pt x="486" y="477"/>
                    </a:cubicBezTo>
                    <a:cubicBezTo>
                      <a:pt x="475" y="477"/>
                      <a:pt x="465" y="467"/>
                      <a:pt x="465" y="455"/>
                    </a:cubicBezTo>
                    <a:cubicBezTo>
                      <a:pt x="465" y="414"/>
                      <a:pt x="465" y="414"/>
                      <a:pt x="465" y="414"/>
                    </a:cubicBezTo>
                    <a:cubicBezTo>
                      <a:pt x="465" y="402"/>
                      <a:pt x="475" y="392"/>
                      <a:pt x="487" y="392"/>
                    </a:cubicBezTo>
                    <a:cubicBezTo>
                      <a:pt x="519" y="392"/>
                      <a:pt x="519" y="392"/>
                      <a:pt x="519" y="392"/>
                    </a:cubicBezTo>
                    <a:cubicBezTo>
                      <a:pt x="549" y="348"/>
                      <a:pt x="549" y="348"/>
                      <a:pt x="549" y="348"/>
                    </a:cubicBezTo>
                    <a:cubicBezTo>
                      <a:pt x="553" y="342"/>
                      <a:pt x="560" y="339"/>
                      <a:pt x="567" y="339"/>
                    </a:cubicBezTo>
                    <a:close/>
                    <a:moveTo>
                      <a:pt x="572" y="392"/>
                    </a:moveTo>
                    <a:cubicBezTo>
                      <a:pt x="1126" y="392"/>
                      <a:pt x="1126" y="392"/>
                      <a:pt x="1126" y="392"/>
                    </a:cubicBezTo>
                    <a:cubicBezTo>
                      <a:pt x="1119" y="383"/>
                      <a:pt x="1119" y="383"/>
                      <a:pt x="1119" y="383"/>
                    </a:cubicBezTo>
                    <a:cubicBezTo>
                      <a:pt x="579" y="383"/>
                      <a:pt x="579" y="383"/>
                      <a:pt x="579" y="383"/>
                    </a:cubicBezTo>
                    <a:lnTo>
                      <a:pt x="572" y="392"/>
                    </a:lnTo>
                    <a:close/>
                    <a:moveTo>
                      <a:pt x="1677" y="1126"/>
                    </a:moveTo>
                    <a:cubicBezTo>
                      <a:pt x="1665" y="1124"/>
                      <a:pt x="1654" y="1131"/>
                      <a:pt x="1651" y="1143"/>
                    </a:cubicBezTo>
                    <a:cubicBezTo>
                      <a:pt x="1570" y="1511"/>
                      <a:pt x="1240" y="1779"/>
                      <a:pt x="864" y="1787"/>
                    </a:cubicBezTo>
                    <a:cubicBezTo>
                      <a:pt x="926" y="1727"/>
                      <a:pt x="926" y="1727"/>
                      <a:pt x="926" y="1727"/>
                    </a:cubicBezTo>
                    <a:cubicBezTo>
                      <a:pt x="935" y="1718"/>
                      <a:pt x="935" y="1704"/>
                      <a:pt x="927" y="1695"/>
                    </a:cubicBezTo>
                    <a:cubicBezTo>
                      <a:pt x="918" y="1687"/>
                      <a:pt x="904" y="1687"/>
                      <a:pt x="896" y="1695"/>
                    </a:cubicBezTo>
                    <a:cubicBezTo>
                      <a:pt x="796" y="1792"/>
                      <a:pt x="796" y="1792"/>
                      <a:pt x="796" y="1792"/>
                    </a:cubicBezTo>
                    <a:cubicBezTo>
                      <a:pt x="788" y="1800"/>
                      <a:pt x="788" y="1814"/>
                      <a:pt x="796" y="1823"/>
                    </a:cubicBezTo>
                    <a:cubicBezTo>
                      <a:pt x="893" y="1922"/>
                      <a:pt x="893" y="1922"/>
                      <a:pt x="893" y="1922"/>
                    </a:cubicBezTo>
                    <a:cubicBezTo>
                      <a:pt x="897" y="1926"/>
                      <a:pt x="903" y="1928"/>
                      <a:pt x="908" y="1928"/>
                    </a:cubicBezTo>
                    <a:cubicBezTo>
                      <a:pt x="914" y="1928"/>
                      <a:pt x="919" y="1926"/>
                      <a:pt x="924" y="1922"/>
                    </a:cubicBezTo>
                    <a:cubicBezTo>
                      <a:pt x="932" y="1914"/>
                      <a:pt x="933" y="1900"/>
                      <a:pt x="924" y="1891"/>
                    </a:cubicBezTo>
                    <a:cubicBezTo>
                      <a:pt x="865" y="1831"/>
                      <a:pt x="865" y="1831"/>
                      <a:pt x="865" y="1831"/>
                    </a:cubicBezTo>
                    <a:cubicBezTo>
                      <a:pt x="1058" y="1827"/>
                      <a:pt x="1245" y="1759"/>
                      <a:pt x="1394" y="1637"/>
                    </a:cubicBezTo>
                    <a:cubicBezTo>
                      <a:pt x="1546" y="1514"/>
                      <a:pt x="1652" y="1342"/>
                      <a:pt x="1694" y="1153"/>
                    </a:cubicBezTo>
                    <a:cubicBezTo>
                      <a:pt x="1697" y="1141"/>
                      <a:pt x="1689" y="1129"/>
                      <a:pt x="1677" y="11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grpSp>
        <p:nvGrpSpPr>
          <p:cNvPr id="38" name="Group 37">
            <a:extLst>
              <a:ext uri="{FF2B5EF4-FFF2-40B4-BE49-F238E27FC236}">
                <a16:creationId xmlns:a16="http://schemas.microsoft.com/office/drawing/2014/main" id="{F068DF25-0564-420F-9AC0-CE39868CD503}"/>
              </a:ext>
            </a:extLst>
          </p:cNvPr>
          <p:cNvGrpSpPr>
            <a:grpSpLocks noChangeAspect="1"/>
          </p:cNvGrpSpPr>
          <p:nvPr/>
        </p:nvGrpSpPr>
        <p:grpSpPr>
          <a:xfrm>
            <a:off x="409425" y="2176193"/>
            <a:ext cx="241472" cy="241240"/>
            <a:chOff x="6464300" y="2606675"/>
            <a:chExt cx="1646238" cy="1644650"/>
          </a:xfrm>
        </p:grpSpPr>
        <p:sp>
          <p:nvSpPr>
            <p:cNvPr id="39" name="AutoShape 3">
              <a:extLst>
                <a:ext uri="{FF2B5EF4-FFF2-40B4-BE49-F238E27FC236}">
                  <a16:creationId xmlns:a16="http://schemas.microsoft.com/office/drawing/2014/main" id="{B0860F96-95B3-4C14-B836-CA635C620D76}"/>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860" tIns="11430" rIns="22860" bIns="1143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DA623A3B-17A0-4A3B-8AC9-92BBBBFFF008}"/>
                </a:ext>
              </a:extLst>
            </p:cNvPr>
            <p:cNvGrpSpPr/>
            <p:nvPr/>
          </p:nvGrpSpPr>
          <p:grpSpPr>
            <a:xfrm>
              <a:off x="6634163" y="2962275"/>
              <a:ext cx="1304925" cy="931863"/>
              <a:chOff x="6634163" y="2962275"/>
              <a:chExt cx="1304925" cy="931863"/>
            </a:xfrm>
          </p:grpSpPr>
          <p:sp>
            <p:nvSpPr>
              <p:cNvPr id="41" name="Freeform 10">
                <a:extLst>
                  <a:ext uri="{FF2B5EF4-FFF2-40B4-BE49-F238E27FC236}">
                    <a16:creationId xmlns:a16="http://schemas.microsoft.com/office/drawing/2014/main" id="{72775FD1-F0DE-4B13-A5C2-A92ECA46D8C2}"/>
                  </a:ext>
                </a:extLst>
              </p:cNvPr>
              <p:cNvSpPr>
                <a:spLocks/>
              </p:cNvSpPr>
              <p:nvPr/>
            </p:nvSpPr>
            <p:spPr bwMode="auto">
              <a:xfrm>
                <a:off x="6634163" y="2962275"/>
                <a:ext cx="1304925" cy="931863"/>
              </a:xfrm>
              <a:custGeom>
                <a:avLst/>
                <a:gdLst>
                  <a:gd name="connsiteX0" fmla="*/ 844550 w 1304925"/>
                  <a:gd name="connsiteY0" fmla="*/ 827088 h 931863"/>
                  <a:gd name="connsiteX1" fmla="*/ 876300 w 1304925"/>
                  <a:gd name="connsiteY1" fmla="*/ 827088 h 931863"/>
                  <a:gd name="connsiteX2" fmla="*/ 876300 w 1304925"/>
                  <a:gd name="connsiteY2" fmla="*/ 855766 h 931863"/>
                  <a:gd name="connsiteX3" fmla="*/ 860425 w 1304925"/>
                  <a:gd name="connsiteY3" fmla="*/ 871538 h 931863"/>
                  <a:gd name="connsiteX4" fmla="*/ 844550 w 1304925"/>
                  <a:gd name="connsiteY4" fmla="*/ 855766 h 931863"/>
                  <a:gd name="connsiteX5" fmla="*/ 844550 w 1304925"/>
                  <a:gd name="connsiteY5" fmla="*/ 827088 h 931863"/>
                  <a:gd name="connsiteX6" fmla="*/ 636587 w 1304925"/>
                  <a:gd name="connsiteY6" fmla="*/ 827088 h 931863"/>
                  <a:gd name="connsiteX7" fmla="*/ 668337 w 1304925"/>
                  <a:gd name="connsiteY7" fmla="*/ 827088 h 931863"/>
                  <a:gd name="connsiteX8" fmla="*/ 668337 w 1304925"/>
                  <a:gd name="connsiteY8" fmla="*/ 855766 h 931863"/>
                  <a:gd name="connsiteX9" fmla="*/ 652462 w 1304925"/>
                  <a:gd name="connsiteY9" fmla="*/ 871538 h 931863"/>
                  <a:gd name="connsiteX10" fmla="*/ 636587 w 1304925"/>
                  <a:gd name="connsiteY10" fmla="*/ 855766 h 931863"/>
                  <a:gd name="connsiteX11" fmla="*/ 636587 w 1304925"/>
                  <a:gd name="connsiteY11" fmla="*/ 827088 h 931863"/>
                  <a:gd name="connsiteX12" fmla="*/ 430212 w 1304925"/>
                  <a:gd name="connsiteY12" fmla="*/ 827088 h 931863"/>
                  <a:gd name="connsiteX13" fmla="*/ 460375 w 1304925"/>
                  <a:gd name="connsiteY13" fmla="*/ 827088 h 931863"/>
                  <a:gd name="connsiteX14" fmla="*/ 460375 w 1304925"/>
                  <a:gd name="connsiteY14" fmla="*/ 855766 h 931863"/>
                  <a:gd name="connsiteX15" fmla="*/ 445294 w 1304925"/>
                  <a:gd name="connsiteY15" fmla="*/ 871538 h 931863"/>
                  <a:gd name="connsiteX16" fmla="*/ 430212 w 1304925"/>
                  <a:gd name="connsiteY16" fmla="*/ 855766 h 931863"/>
                  <a:gd name="connsiteX17" fmla="*/ 430212 w 1304925"/>
                  <a:gd name="connsiteY17" fmla="*/ 827088 h 931863"/>
                  <a:gd name="connsiteX18" fmla="*/ 844550 w 1304925"/>
                  <a:gd name="connsiteY18" fmla="*/ 636588 h 931863"/>
                  <a:gd name="connsiteX19" fmla="*/ 876300 w 1304925"/>
                  <a:gd name="connsiteY19" fmla="*/ 636588 h 931863"/>
                  <a:gd name="connsiteX20" fmla="*/ 876300 w 1304925"/>
                  <a:gd name="connsiteY20" fmla="*/ 684213 h 931863"/>
                  <a:gd name="connsiteX21" fmla="*/ 844550 w 1304925"/>
                  <a:gd name="connsiteY21" fmla="*/ 684213 h 931863"/>
                  <a:gd name="connsiteX22" fmla="*/ 636587 w 1304925"/>
                  <a:gd name="connsiteY22" fmla="*/ 636588 h 931863"/>
                  <a:gd name="connsiteX23" fmla="*/ 668337 w 1304925"/>
                  <a:gd name="connsiteY23" fmla="*/ 636588 h 931863"/>
                  <a:gd name="connsiteX24" fmla="*/ 668337 w 1304925"/>
                  <a:gd name="connsiteY24" fmla="*/ 684213 h 931863"/>
                  <a:gd name="connsiteX25" fmla="*/ 636587 w 1304925"/>
                  <a:gd name="connsiteY25" fmla="*/ 684213 h 931863"/>
                  <a:gd name="connsiteX26" fmla="*/ 636587 w 1304925"/>
                  <a:gd name="connsiteY26" fmla="*/ 449263 h 931863"/>
                  <a:gd name="connsiteX27" fmla="*/ 668337 w 1304925"/>
                  <a:gd name="connsiteY27" fmla="*/ 449263 h 931863"/>
                  <a:gd name="connsiteX28" fmla="*/ 668337 w 1304925"/>
                  <a:gd name="connsiteY28" fmla="*/ 495301 h 931863"/>
                  <a:gd name="connsiteX29" fmla="*/ 636587 w 1304925"/>
                  <a:gd name="connsiteY29" fmla="*/ 495301 h 931863"/>
                  <a:gd name="connsiteX30" fmla="*/ 430212 w 1304925"/>
                  <a:gd name="connsiteY30" fmla="*/ 449263 h 931863"/>
                  <a:gd name="connsiteX31" fmla="*/ 460375 w 1304925"/>
                  <a:gd name="connsiteY31" fmla="*/ 449263 h 931863"/>
                  <a:gd name="connsiteX32" fmla="*/ 460375 w 1304925"/>
                  <a:gd name="connsiteY32" fmla="*/ 684213 h 931863"/>
                  <a:gd name="connsiteX33" fmla="*/ 430212 w 1304925"/>
                  <a:gd name="connsiteY33" fmla="*/ 684213 h 931863"/>
                  <a:gd name="connsiteX34" fmla="*/ 222250 w 1304925"/>
                  <a:gd name="connsiteY34" fmla="*/ 449263 h 931863"/>
                  <a:gd name="connsiteX35" fmla="*/ 254000 w 1304925"/>
                  <a:gd name="connsiteY35" fmla="*/ 449263 h 931863"/>
                  <a:gd name="connsiteX36" fmla="*/ 254000 w 1304925"/>
                  <a:gd name="connsiteY36" fmla="*/ 855819 h 931863"/>
                  <a:gd name="connsiteX37" fmla="*/ 238125 w 1304925"/>
                  <a:gd name="connsiteY37" fmla="*/ 871538 h 931863"/>
                  <a:gd name="connsiteX38" fmla="*/ 222250 w 1304925"/>
                  <a:gd name="connsiteY38" fmla="*/ 855819 h 931863"/>
                  <a:gd name="connsiteX39" fmla="*/ 222250 w 1304925"/>
                  <a:gd name="connsiteY39" fmla="*/ 449263 h 931863"/>
                  <a:gd name="connsiteX40" fmla="*/ 430212 w 1304925"/>
                  <a:gd name="connsiteY40" fmla="*/ 258763 h 931863"/>
                  <a:gd name="connsiteX41" fmla="*/ 460375 w 1304925"/>
                  <a:gd name="connsiteY41" fmla="*/ 258763 h 931863"/>
                  <a:gd name="connsiteX42" fmla="*/ 460375 w 1304925"/>
                  <a:gd name="connsiteY42" fmla="*/ 306388 h 931863"/>
                  <a:gd name="connsiteX43" fmla="*/ 430212 w 1304925"/>
                  <a:gd name="connsiteY43" fmla="*/ 306388 h 931863"/>
                  <a:gd name="connsiteX44" fmla="*/ 222250 w 1304925"/>
                  <a:gd name="connsiteY44" fmla="*/ 258763 h 931863"/>
                  <a:gd name="connsiteX45" fmla="*/ 254000 w 1304925"/>
                  <a:gd name="connsiteY45" fmla="*/ 258763 h 931863"/>
                  <a:gd name="connsiteX46" fmla="*/ 254000 w 1304925"/>
                  <a:gd name="connsiteY46" fmla="*/ 306388 h 931863"/>
                  <a:gd name="connsiteX47" fmla="*/ 222250 w 1304925"/>
                  <a:gd name="connsiteY47" fmla="*/ 306388 h 931863"/>
                  <a:gd name="connsiteX48" fmla="*/ 1066800 w 1304925"/>
                  <a:gd name="connsiteY48" fmla="*/ 61913 h 931863"/>
                  <a:gd name="connsiteX49" fmla="*/ 1082675 w 1304925"/>
                  <a:gd name="connsiteY49" fmla="*/ 77620 h 931863"/>
                  <a:gd name="connsiteX50" fmla="*/ 1082675 w 1304925"/>
                  <a:gd name="connsiteY50" fmla="*/ 855831 h 931863"/>
                  <a:gd name="connsiteX51" fmla="*/ 1066800 w 1304925"/>
                  <a:gd name="connsiteY51" fmla="*/ 871538 h 931863"/>
                  <a:gd name="connsiteX52" fmla="*/ 1050925 w 1304925"/>
                  <a:gd name="connsiteY52" fmla="*/ 855831 h 931863"/>
                  <a:gd name="connsiteX53" fmla="*/ 1050925 w 1304925"/>
                  <a:gd name="connsiteY53" fmla="*/ 77620 h 931863"/>
                  <a:gd name="connsiteX54" fmla="*/ 1066800 w 1304925"/>
                  <a:gd name="connsiteY54" fmla="*/ 61913 h 931863"/>
                  <a:gd name="connsiteX55" fmla="*/ 860425 w 1304925"/>
                  <a:gd name="connsiteY55" fmla="*/ 61913 h 931863"/>
                  <a:gd name="connsiteX56" fmla="*/ 876300 w 1304925"/>
                  <a:gd name="connsiteY56" fmla="*/ 77595 h 931863"/>
                  <a:gd name="connsiteX57" fmla="*/ 876300 w 1304925"/>
                  <a:gd name="connsiteY57" fmla="*/ 495301 h 931863"/>
                  <a:gd name="connsiteX58" fmla="*/ 844550 w 1304925"/>
                  <a:gd name="connsiteY58" fmla="*/ 495301 h 931863"/>
                  <a:gd name="connsiteX59" fmla="*/ 844550 w 1304925"/>
                  <a:gd name="connsiteY59" fmla="*/ 77595 h 931863"/>
                  <a:gd name="connsiteX60" fmla="*/ 860425 w 1304925"/>
                  <a:gd name="connsiteY60" fmla="*/ 61913 h 931863"/>
                  <a:gd name="connsiteX61" fmla="*/ 652462 w 1304925"/>
                  <a:gd name="connsiteY61" fmla="*/ 61913 h 931863"/>
                  <a:gd name="connsiteX62" fmla="*/ 668337 w 1304925"/>
                  <a:gd name="connsiteY62" fmla="*/ 77548 h 931863"/>
                  <a:gd name="connsiteX63" fmla="*/ 668337 w 1304925"/>
                  <a:gd name="connsiteY63" fmla="*/ 306388 h 931863"/>
                  <a:gd name="connsiteX64" fmla="*/ 636587 w 1304925"/>
                  <a:gd name="connsiteY64" fmla="*/ 306388 h 931863"/>
                  <a:gd name="connsiteX65" fmla="*/ 636587 w 1304925"/>
                  <a:gd name="connsiteY65" fmla="*/ 77548 h 931863"/>
                  <a:gd name="connsiteX66" fmla="*/ 652462 w 1304925"/>
                  <a:gd name="connsiteY66" fmla="*/ 61913 h 931863"/>
                  <a:gd name="connsiteX67" fmla="*/ 445294 w 1304925"/>
                  <a:gd name="connsiteY67" fmla="*/ 61913 h 931863"/>
                  <a:gd name="connsiteX68" fmla="*/ 460375 w 1304925"/>
                  <a:gd name="connsiteY68" fmla="*/ 77335 h 931863"/>
                  <a:gd name="connsiteX69" fmla="*/ 460375 w 1304925"/>
                  <a:gd name="connsiteY69" fmla="*/ 115888 h 931863"/>
                  <a:gd name="connsiteX70" fmla="*/ 430212 w 1304925"/>
                  <a:gd name="connsiteY70" fmla="*/ 115888 h 931863"/>
                  <a:gd name="connsiteX71" fmla="*/ 430212 w 1304925"/>
                  <a:gd name="connsiteY71" fmla="*/ 77335 h 931863"/>
                  <a:gd name="connsiteX72" fmla="*/ 445294 w 1304925"/>
                  <a:gd name="connsiteY72" fmla="*/ 61913 h 931863"/>
                  <a:gd name="connsiteX73" fmla="*/ 238125 w 1304925"/>
                  <a:gd name="connsiteY73" fmla="*/ 61913 h 931863"/>
                  <a:gd name="connsiteX74" fmla="*/ 254000 w 1304925"/>
                  <a:gd name="connsiteY74" fmla="*/ 77335 h 931863"/>
                  <a:gd name="connsiteX75" fmla="*/ 254000 w 1304925"/>
                  <a:gd name="connsiteY75" fmla="*/ 115888 h 931863"/>
                  <a:gd name="connsiteX76" fmla="*/ 222250 w 1304925"/>
                  <a:gd name="connsiteY76" fmla="*/ 115888 h 931863"/>
                  <a:gd name="connsiteX77" fmla="*/ 222250 w 1304925"/>
                  <a:gd name="connsiteY77" fmla="*/ 77335 h 931863"/>
                  <a:gd name="connsiteX78" fmla="*/ 238125 w 1304925"/>
                  <a:gd name="connsiteY78" fmla="*/ 61913 h 931863"/>
                  <a:gd name="connsiteX79" fmla="*/ 31750 w 1304925"/>
                  <a:gd name="connsiteY79" fmla="*/ 31750 h 931863"/>
                  <a:gd name="connsiteX80" fmla="*/ 31750 w 1304925"/>
                  <a:gd name="connsiteY80" fmla="*/ 900113 h 931863"/>
                  <a:gd name="connsiteX81" fmla="*/ 1274763 w 1304925"/>
                  <a:gd name="connsiteY81" fmla="*/ 900113 h 931863"/>
                  <a:gd name="connsiteX82" fmla="*/ 1274763 w 1304925"/>
                  <a:gd name="connsiteY82" fmla="*/ 31750 h 931863"/>
                  <a:gd name="connsiteX83" fmla="*/ 31750 w 1304925"/>
                  <a:gd name="connsiteY83" fmla="*/ 31750 h 931863"/>
                  <a:gd name="connsiteX84" fmla="*/ 15705 w 1304925"/>
                  <a:gd name="connsiteY84" fmla="*/ 0 h 931863"/>
                  <a:gd name="connsiteX85" fmla="*/ 1289220 w 1304925"/>
                  <a:gd name="connsiteY85" fmla="*/ 0 h 931863"/>
                  <a:gd name="connsiteX86" fmla="*/ 1304925 w 1304925"/>
                  <a:gd name="connsiteY86" fmla="*/ 15698 h 931863"/>
                  <a:gd name="connsiteX87" fmla="*/ 1304925 w 1304925"/>
                  <a:gd name="connsiteY87" fmla="*/ 916166 h 931863"/>
                  <a:gd name="connsiteX88" fmla="*/ 1289220 w 1304925"/>
                  <a:gd name="connsiteY88" fmla="*/ 931863 h 931863"/>
                  <a:gd name="connsiteX89" fmla="*/ 15705 w 1304925"/>
                  <a:gd name="connsiteY89" fmla="*/ 931863 h 931863"/>
                  <a:gd name="connsiteX90" fmla="*/ 0 w 1304925"/>
                  <a:gd name="connsiteY90" fmla="*/ 916166 h 931863"/>
                  <a:gd name="connsiteX91" fmla="*/ 0 w 1304925"/>
                  <a:gd name="connsiteY91" fmla="*/ 15698 h 931863"/>
                  <a:gd name="connsiteX92" fmla="*/ 15705 w 1304925"/>
                  <a:gd name="connsiteY92"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04925" h="931863">
                    <a:moveTo>
                      <a:pt x="844550" y="827088"/>
                    </a:moveTo>
                    <a:cubicBezTo>
                      <a:pt x="844550" y="827088"/>
                      <a:pt x="844550" y="827088"/>
                      <a:pt x="876300" y="827088"/>
                    </a:cubicBezTo>
                    <a:cubicBezTo>
                      <a:pt x="876300" y="827088"/>
                      <a:pt x="876300" y="827088"/>
                      <a:pt x="876300" y="855766"/>
                    </a:cubicBezTo>
                    <a:cubicBezTo>
                      <a:pt x="876300" y="865086"/>
                      <a:pt x="869084" y="871538"/>
                      <a:pt x="860425" y="871538"/>
                    </a:cubicBezTo>
                    <a:cubicBezTo>
                      <a:pt x="851766" y="871538"/>
                      <a:pt x="844550" y="865086"/>
                      <a:pt x="844550" y="855766"/>
                    </a:cubicBezTo>
                    <a:cubicBezTo>
                      <a:pt x="844550" y="855766"/>
                      <a:pt x="844550" y="855766"/>
                      <a:pt x="844550" y="827088"/>
                    </a:cubicBezTo>
                    <a:close/>
                    <a:moveTo>
                      <a:pt x="636587" y="827088"/>
                    </a:moveTo>
                    <a:cubicBezTo>
                      <a:pt x="636587" y="827088"/>
                      <a:pt x="636587" y="827088"/>
                      <a:pt x="668337" y="827088"/>
                    </a:cubicBezTo>
                    <a:cubicBezTo>
                      <a:pt x="668337" y="827088"/>
                      <a:pt x="668337" y="827088"/>
                      <a:pt x="668337" y="855766"/>
                    </a:cubicBezTo>
                    <a:cubicBezTo>
                      <a:pt x="668337" y="865086"/>
                      <a:pt x="661121" y="871538"/>
                      <a:pt x="652462" y="871538"/>
                    </a:cubicBezTo>
                    <a:cubicBezTo>
                      <a:pt x="643803" y="871538"/>
                      <a:pt x="636587" y="865086"/>
                      <a:pt x="636587" y="855766"/>
                    </a:cubicBezTo>
                    <a:cubicBezTo>
                      <a:pt x="636587" y="855766"/>
                      <a:pt x="636587" y="855766"/>
                      <a:pt x="636587" y="827088"/>
                    </a:cubicBezTo>
                    <a:close/>
                    <a:moveTo>
                      <a:pt x="430212" y="827088"/>
                    </a:moveTo>
                    <a:cubicBezTo>
                      <a:pt x="430212" y="827088"/>
                      <a:pt x="430212" y="827088"/>
                      <a:pt x="460375" y="827088"/>
                    </a:cubicBezTo>
                    <a:cubicBezTo>
                      <a:pt x="460375" y="827088"/>
                      <a:pt x="460375" y="827088"/>
                      <a:pt x="460375" y="855766"/>
                    </a:cubicBezTo>
                    <a:cubicBezTo>
                      <a:pt x="460375" y="865086"/>
                      <a:pt x="453520" y="871538"/>
                      <a:pt x="445294" y="871538"/>
                    </a:cubicBezTo>
                    <a:cubicBezTo>
                      <a:pt x="437067" y="871538"/>
                      <a:pt x="430212" y="865086"/>
                      <a:pt x="430212" y="855766"/>
                    </a:cubicBezTo>
                    <a:cubicBezTo>
                      <a:pt x="430212" y="855766"/>
                      <a:pt x="430212" y="855766"/>
                      <a:pt x="430212" y="827088"/>
                    </a:cubicBezTo>
                    <a:close/>
                    <a:moveTo>
                      <a:pt x="844550" y="636588"/>
                    </a:moveTo>
                    <a:lnTo>
                      <a:pt x="876300" y="636588"/>
                    </a:lnTo>
                    <a:lnTo>
                      <a:pt x="876300" y="684213"/>
                    </a:lnTo>
                    <a:lnTo>
                      <a:pt x="844550" y="684213"/>
                    </a:lnTo>
                    <a:close/>
                    <a:moveTo>
                      <a:pt x="636587" y="636588"/>
                    </a:moveTo>
                    <a:lnTo>
                      <a:pt x="668337" y="636588"/>
                    </a:lnTo>
                    <a:lnTo>
                      <a:pt x="668337" y="684213"/>
                    </a:lnTo>
                    <a:lnTo>
                      <a:pt x="636587" y="684213"/>
                    </a:lnTo>
                    <a:close/>
                    <a:moveTo>
                      <a:pt x="636587" y="449263"/>
                    </a:moveTo>
                    <a:lnTo>
                      <a:pt x="668337" y="449263"/>
                    </a:lnTo>
                    <a:lnTo>
                      <a:pt x="668337" y="495301"/>
                    </a:lnTo>
                    <a:lnTo>
                      <a:pt x="636587" y="495301"/>
                    </a:lnTo>
                    <a:close/>
                    <a:moveTo>
                      <a:pt x="430212" y="449263"/>
                    </a:moveTo>
                    <a:lnTo>
                      <a:pt x="460375" y="449263"/>
                    </a:lnTo>
                    <a:lnTo>
                      <a:pt x="460375" y="684213"/>
                    </a:lnTo>
                    <a:lnTo>
                      <a:pt x="430212" y="684213"/>
                    </a:lnTo>
                    <a:close/>
                    <a:moveTo>
                      <a:pt x="222250" y="449263"/>
                    </a:moveTo>
                    <a:cubicBezTo>
                      <a:pt x="222250" y="449263"/>
                      <a:pt x="222250" y="449263"/>
                      <a:pt x="254000" y="449263"/>
                    </a:cubicBezTo>
                    <a:cubicBezTo>
                      <a:pt x="254000" y="449263"/>
                      <a:pt x="254000" y="449263"/>
                      <a:pt x="254000" y="855819"/>
                    </a:cubicBezTo>
                    <a:cubicBezTo>
                      <a:pt x="254000" y="865108"/>
                      <a:pt x="246784" y="871538"/>
                      <a:pt x="238125" y="871538"/>
                    </a:cubicBezTo>
                    <a:cubicBezTo>
                      <a:pt x="229466" y="871538"/>
                      <a:pt x="222250" y="865108"/>
                      <a:pt x="222250" y="855819"/>
                    </a:cubicBezTo>
                    <a:cubicBezTo>
                      <a:pt x="222250" y="855819"/>
                      <a:pt x="222250" y="855819"/>
                      <a:pt x="222250" y="449263"/>
                    </a:cubicBezTo>
                    <a:close/>
                    <a:moveTo>
                      <a:pt x="430212" y="258763"/>
                    </a:moveTo>
                    <a:lnTo>
                      <a:pt x="460375" y="258763"/>
                    </a:lnTo>
                    <a:lnTo>
                      <a:pt x="460375" y="306388"/>
                    </a:lnTo>
                    <a:lnTo>
                      <a:pt x="430212" y="306388"/>
                    </a:lnTo>
                    <a:close/>
                    <a:moveTo>
                      <a:pt x="222250" y="258763"/>
                    </a:moveTo>
                    <a:lnTo>
                      <a:pt x="254000" y="258763"/>
                    </a:lnTo>
                    <a:lnTo>
                      <a:pt x="254000" y="306388"/>
                    </a:lnTo>
                    <a:lnTo>
                      <a:pt x="222250" y="306388"/>
                    </a:lnTo>
                    <a:close/>
                    <a:moveTo>
                      <a:pt x="1066800" y="61913"/>
                    </a:moveTo>
                    <a:cubicBezTo>
                      <a:pt x="1075459" y="61913"/>
                      <a:pt x="1082675" y="68339"/>
                      <a:pt x="1082675" y="77620"/>
                    </a:cubicBezTo>
                    <a:cubicBezTo>
                      <a:pt x="1082675" y="77620"/>
                      <a:pt x="1082675" y="77620"/>
                      <a:pt x="1082675" y="855831"/>
                    </a:cubicBezTo>
                    <a:cubicBezTo>
                      <a:pt x="1082675" y="865113"/>
                      <a:pt x="1075459" y="871538"/>
                      <a:pt x="1066800" y="871538"/>
                    </a:cubicBezTo>
                    <a:cubicBezTo>
                      <a:pt x="1058141" y="871538"/>
                      <a:pt x="1050925" y="865113"/>
                      <a:pt x="1050925" y="855831"/>
                    </a:cubicBezTo>
                    <a:cubicBezTo>
                      <a:pt x="1050925" y="855831"/>
                      <a:pt x="1050925" y="855831"/>
                      <a:pt x="1050925" y="77620"/>
                    </a:cubicBezTo>
                    <a:cubicBezTo>
                      <a:pt x="1050925" y="68339"/>
                      <a:pt x="1058141" y="61913"/>
                      <a:pt x="1066800" y="61913"/>
                    </a:cubicBezTo>
                    <a:close/>
                    <a:moveTo>
                      <a:pt x="860425" y="61913"/>
                    </a:moveTo>
                    <a:cubicBezTo>
                      <a:pt x="869084" y="61913"/>
                      <a:pt x="876300" y="68328"/>
                      <a:pt x="876300" y="77595"/>
                    </a:cubicBezTo>
                    <a:lnTo>
                      <a:pt x="876300" y="495301"/>
                    </a:lnTo>
                    <a:cubicBezTo>
                      <a:pt x="876300" y="495301"/>
                      <a:pt x="876300" y="495301"/>
                      <a:pt x="844550" y="495301"/>
                    </a:cubicBezTo>
                    <a:cubicBezTo>
                      <a:pt x="844550" y="495301"/>
                      <a:pt x="844550" y="495301"/>
                      <a:pt x="844550" y="77595"/>
                    </a:cubicBezTo>
                    <a:cubicBezTo>
                      <a:pt x="844550" y="68328"/>
                      <a:pt x="851766" y="61913"/>
                      <a:pt x="860425" y="61913"/>
                    </a:cubicBezTo>
                    <a:close/>
                    <a:moveTo>
                      <a:pt x="652462" y="61913"/>
                    </a:moveTo>
                    <a:cubicBezTo>
                      <a:pt x="661121" y="61913"/>
                      <a:pt x="668337" y="68309"/>
                      <a:pt x="668337" y="77548"/>
                    </a:cubicBezTo>
                    <a:lnTo>
                      <a:pt x="668337" y="306388"/>
                    </a:lnTo>
                    <a:cubicBezTo>
                      <a:pt x="668337" y="306388"/>
                      <a:pt x="668337" y="306388"/>
                      <a:pt x="636587" y="306388"/>
                    </a:cubicBezTo>
                    <a:cubicBezTo>
                      <a:pt x="636587" y="306388"/>
                      <a:pt x="636587" y="306388"/>
                      <a:pt x="636587" y="77548"/>
                    </a:cubicBezTo>
                    <a:cubicBezTo>
                      <a:pt x="636587" y="68309"/>
                      <a:pt x="643803" y="61913"/>
                      <a:pt x="652462" y="61913"/>
                    </a:cubicBezTo>
                    <a:close/>
                    <a:moveTo>
                      <a:pt x="445294" y="61913"/>
                    </a:moveTo>
                    <a:cubicBezTo>
                      <a:pt x="453520" y="61913"/>
                      <a:pt x="460375" y="68222"/>
                      <a:pt x="460375" y="77335"/>
                    </a:cubicBezTo>
                    <a:lnTo>
                      <a:pt x="460375" y="115888"/>
                    </a:lnTo>
                    <a:cubicBezTo>
                      <a:pt x="460375" y="115888"/>
                      <a:pt x="460375" y="115888"/>
                      <a:pt x="430212" y="115888"/>
                    </a:cubicBezTo>
                    <a:cubicBezTo>
                      <a:pt x="430212" y="115888"/>
                      <a:pt x="430212" y="115888"/>
                      <a:pt x="430212" y="77335"/>
                    </a:cubicBezTo>
                    <a:cubicBezTo>
                      <a:pt x="430212" y="68222"/>
                      <a:pt x="437067" y="61913"/>
                      <a:pt x="445294" y="61913"/>
                    </a:cubicBezTo>
                    <a:close/>
                    <a:moveTo>
                      <a:pt x="238125" y="61913"/>
                    </a:moveTo>
                    <a:cubicBezTo>
                      <a:pt x="246784" y="61913"/>
                      <a:pt x="254000" y="68222"/>
                      <a:pt x="254000" y="77335"/>
                    </a:cubicBezTo>
                    <a:lnTo>
                      <a:pt x="254000" y="115888"/>
                    </a:lnTo>
                    <a:cubicBezTo>
                      <a:pt x="254000" y="115888"/>
                      <a:pt x="254000" y="115888"/>
                      <a:pt x="222250" y="115888"/>
                    </a:cubicBezTo>
                    <a:cubicBezTo>
                      <a:pt x="222250" y="115888"/>
                      <a:pt x="222250" y="115888"/>
                      <a:pt x="222250" y="77335"/>
                    </a:cubicBezTo>
                    <a:cubicBezTo>
                      <a:pt x="222250" y="68222"/>
                      <a:pt x="229466" y="61913"/>
                      <a:pt x="238125" y="61913"/>
                    </a:cubicBezTo>
                    <a:close/>
                    <a:moveTo>
                      <a:pt x="31750" y="31750"/>
                    </a:moveTo>
                    <a:cubicBezTo>
                      <a:pt x="31750" y="900113"/>
                      <a:pt x="31750" y="900113"/>
                      <a:pt x="31750" y="900113"/>
                    </a:cubicBezTo>
                    <a:cubicBezTo>
                      <a:pt x="1274763" y="900113"/>
                      <a:pt x="1274763" y="900113"/>
                      <a:pt x="1274763" y="900113"/>
                    </a:cubicBezTo>
                    <a:cubicBezTo>
                      <a:pt x="1274763" y="31750"/>
                      <a:pt x="1274763" y="31750"/>
                      <a:pt x="1274763" y="31750"/>
                    </a:cubicBezTo>
                    <a:cubicBezTo>
                      <a:pt x="31750" y="31750"/>
                      <a:pt x="31750" y="31750"/>
                      <a:pt x="31750" y="31750"/>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lumMod val="50000"/>
                </a:schemeClr>
              </a:solidFill>
              <a:ln>
                <a:noFill/>
              </a:ln>
            </p:spPr>
            <p:txBody>
              <a:bodyPr vert="horz" wrap="square" lIns="22860" tIns="11430" rIns="22860" bIns="11430" numCol="1" anchor="t" anchorCtr="0" compatLnSpc="1">
                <a:prstTxWarp prst="textNoShape">
                  <a:avLst/>
                </a:prstTxWarp>
                <a:noAutofit/>
              </a:bodyPr>
              <a:lstStyle/>
              <a:p>
                <a:endParaRPr lang="en-US" dirty="0"/>
              </a:p>
            </p:txBody>
          </p:sp>
          <p:sp>
            <p:nvSpPr>
              <p:cNvPr id="42" name="Freeform 11">
                <a:extLst>
                  <a:ext uri="{FF2B5EF4-FFF2-40B4-BE49-F238E27FC236}">
                    <a16:creationId xmlns:a16="http://schemas.microsoft.com/office/drawing/2014/main" id="{8639A2A1-8B9A-46E4-82C1-5B9EF6267E14}"/>
                  </a:ext>
                </a:extLst>
              </p:cNvPr>
              <p:cNvSpPr>
                <a:spLocks/>
              </p:cNvSpPr>
              <p:nvPr/>
            </p:nvSpPr>
            <p:spPr bwMode="auto">
              <a:xfrm>
                <a:off x="6791325" y="3109912"/>
                <a:ext cx="806451" cy="647700"/>
              </a:xfrm>
              <a:custGeom>
                <a:avLst/>
                <a:gdLst>
                  <a:gd name="connsiteX0" fmla="*/ 225269 w 806451"/>
                  <a:gd name="connsiteY0" fmla="*/ 568325 h 647700"/>
                  <a:gd name="connsiteX1" fmla="*/ 272424 w 806451"/>
                  <a:gd name="connsiteY1" fmla="*/ 568325 h 647700"/>
                  <a:gd name="connsiteX2" fmla="*/ 303861 w 806451"/>
                  <a:gd name="connsiteY2" fmla="*/ 568325 h 647700"/>
                  <a:gd name="connsiteX3" fmla="*/ 479621 w 806451"/>
                  <a:gd name="connsiteY3" fmla="*/ 568325 h 647700"/>
                  <a:gd name="connsiteX4" fmla="*/ 511058 w 806451"/>
                  <a:gd name="connsiteY4" fmla="*/ 568325 h 647700"/>
                  <a:gd name="connsiteX5" fmla="*/ 686819 w 806451"/>
                  <a:gd name="connsiteY5" fmla="*/ 568325 h 647700"/>
                  <a:gd name="connsiteX6" fmla="*/ 718255 w 806451"/>
                  <a:gd name="connsiteY6" fmla="*/ 568325 h 647700"/>
                  <a:gd name="connsiteX7" fmla="*/ 773270 w 806451"/>
                  <a:gd name="connsiteY7" fmla="*/ 568325 h 647700"/>
                  <a:gd name="connsiteX8" fmla="*/ 788988 w 806451"/>
                  <a:gd name="connsiteY8" fmla="*/ 584057 h 647700"/>
                  <a:gd name="connsiteX9" fmla="*/ 788988 w 806451"/>
                  <a:gd name="connsiteY9" fmla="*/ 631968 h 647700"/>
                  <a:gd name="connsiteX10" fmla="*/ 773270 w 806451"/>
                  <a:gd name="connsiteY10" fmla="*/ 647700 h 647700"/>
                  <a:gd name="connsiteX11" fmla="*/ 718255 w 806451"/>
                  <a:gd name="connsiteY11" fmla="*/ 647700 h 647700"/>
                  <a:gd name="connsiteX12" fmla="*/ 686819 w 806451"/>
                  <a:gd name="connsiteY12" fmla="*/ 647700 h 647700"/>
                  <a:gd name="connsiteX13" fmla="*/ 511058 w 806451"/>
                  <a:gd name="connsiteY13" fmla="*/ 647700 h 647700"/>
                  <a:gd name="connsiteX14" fmla="*/ 479621 w 806451"/>
                  <a:gd name="connsiteY14" fmla="*/ 647700 h 647700"/>
                  <a:gd name="connsiteX15" fmla="*/ 303861 w 806451"/>
                  <a:gd name="connsiteY15" fmla="*/ 647700 h 647700"/>
                  <a:gd name="connsiteX16" fmla="*/ 272424 w 806451"/>
                  <a:gd name="connsiteY16" fmla="*/ 647700 h 647700"/>
                  <a:gd name="connsiteX17" fmla="*/ 225269 w 806451"/>
                  <a:gd name="connsiteY17" fmla="*/ 647700 h 647700"/>
                  <a:gd name="connsiteX18" fmla="*/ 209550 w 806451"/>
                  <a:gd name="connsiteY18" fmla="*/ 631968 h 647700"/>
                  <a:gd name="connsiteX19" fmla="*/ 209550 w 806451"/>
                  <a:gd name="connsiteY19" fmla="*/ 584057 h 647700"/>
                  <a:gd name="connsiteX20" fmla="*/ 225269 w 806451"/>
                  <a:gd name="connsiteY20" fmla="*/ 568325 h 647700"/>
                  <a:gd name="connsiteX21" fmla="*/ 395150 w 806451"/>
                  <a:gd name="connsiteY21" fmla="*/ 379412 h 647700"/>
                  <a:gd name="connsiteX22" fmla="*/ 479556 w 806451"/>
                  <a:gd name="connsiteY22" fmla="*/ 379412 h 647700"/>
                  <a:gd name="connsiteX23" fmla="*/ 511030 w 806451"/>
                  <a:gd name="connsiteY23" fmla="*/ 379412 h 647700"/>
                  <a:gd name="connsiteX24" fmla="*/ 686995 w 806451"/>
                  <a:gd name="connsiteY24" fmla="*/ 379412 h 647700"/>
                  <a:gd name="connsiteX25" fmla="*/ 718469 w 806451"/>
                  <a:gd name="connsiteY25" fmla="*/ 379412 h 647700"/>
                  <a:gd name="connsiteX26" fmla="*/ 790714 w 806451"/>
                  <a:gd name="connsiteY26" fmla="*/ 379412 h 647700"/>
                  <a:gd name="connsiteX27" fmla="*/ 806451 w 806451"/>
                  <a:gd name="connsiteY27" fmla="*/ 395144 h 647700"/>
                  <a:gd name="connsiteX28" fmla="*/ 806451 w 806451"/>
                  <a:gd name="connsiteY28" fmla="*/ 443055 h 647700"/>
                  <a:gd name="connsiteX29" fmla="*/ 790714 w 806451"/>
                  <a:gd name="connsiteY29" fmla="*/ 458787 h 647700"/>
                  <a:gd name="connsiteX30" fmla="*/ 718469 w 806451"/>
                  <a:gd name="connsiteY30" fmla="*/ 458787 h 647700"/>
                  <a:gd name="connsiteX31" fmla="*/ 686995 w 806451"/>
                  <a:gd name="connsiteY31" fmla="*/ 458787 h 647700"/>
                  <a:gd name="connsiteX32" fmla="*/ 511030 w 806451"/>
                  <a:gd name="connsiteY32" fmla="*/ 458787 h 647700"/>
                  <a:gd name="connsiteX33" fmla="*/ 479556 w 806451"/>
                  <a:gd name="connsiteY33" fmla="*/ 458787 h 647700"/>
                  <a:gd name="connsiteX34" fmla="*/ 395150 w 806451"/>
                  <a:gd name="connsiteY34" fmla="*/ 458787 h 647700"/>
                  <a:gd name="connsiteX35" fmla="*/ 379413 w 806451"/>
                  <a:gd name="connsiteY35" fmla="*/ 443055 h 647700"/>
                  <a:gd name="connsiteX36" fmla="*/ 379413 w 806451"/>
                  <a:gd name="connsiteY36" fmla="*/ 395144 h 647700"/>
                  <a:gd name="connsiteX37" fmla="*/ 395150 w 806451"/>
                  <a:gd name="connsiteY37" fmla="*/ 379412 h 647700"/>
                  <a:gd name="connsiteX38" fmla="*/ 58602 w 806451"/>
                  <a:gd name="connsiteY38" fmla="*/ 190500 h 647700"/>
                  <a:gd name="connsiteX39" fmla="*/ 65041 w 806451"/>
                  <a:gd name="connsiteY39" fmla="*/ 190500 h 647700"/>
                  <a:gd name="connsiteX40" fmla="*/ 96518 w 806451"/>
                  <a:gd name="connsiteY40" fmla="*/ 190500 h 647700"/>
                  <a:gd name="connsiteX41" fmla="*/ 272506 w 806451"/>
                  <a:gd name="connsiteY41" fmla="*/ 190500 h 647700"/>
                  <a:gd name="connsiteX42" fmla="*/ 303983 w 806451"/>
                  <a:gd name="connsiteY42" fmla="*/ 190500 h 647700"/>
                  <a:gd name="connsiteX43" fmla="*/ 479971 w 806451"/>
                  <a:gd name="connsiteY43" fmla="*/ 190500 h 647700"/>
                  <a:gd name="connsiteX44" fmla="*/ 511449 w 806451"/>
                  <a:gd name="connsiteY44" fmla="*/ 190500 h 647700"/>
                  <a:gd name="connsiteX45" fmla="*/ 527187 w 806451"/>
                  <a:gd name="connsiteY45" fmla="*/ 190500 h 647700"/>
                  <a:gd name="connsiteX46" fmla="*/ 542926 w 806451"/>
                  <a:gd name="connsiteY46" fmla="*/ 206232 h 647700"/>
                  <a:gd name="connsiteX47" fmla="*/ 542926 w 806451"/>
                  <a:gd name="connsiteY47" fmla="*/ 254143 h 647700"/>
                  <a:gd name="connsiteX48" fmla="*/ 527187 w 806451"/>
                  <a:gd name="connsiteY48" fmla="*/ 269875 h 647700"/>
                  <a:gd name="connsiteX49" fmla="*/ 511449 w 806451"/>
                  <a:gd name="connsiteY49" fmla="*/ 269875 h 647700"/>
                  <a:gd name="connsiteX50" fmla="*/ 479971 w 806451"/>
                  <a:gd name="connsiteY50" fmla="*/ 269875 h 647700"/>
                  <a:gd name="connsiteX51" fmla="*/ 303983 w 806451"/>
                  <a:gd name="connsiteY51" fmla="*/ 269875 h 647700"/>
                  <a:gd name="connsiteX52" fmla="*/ 272506 w 806451"/>
                  <a:gd name="connsiteY52" fmla="*/ 269875 h 647700"/>
                  <a:gd name="connsiteX53" fmla="*/ 96518 w 806451"/>
                  <a:gd name="connsiteY53" fmla="*/ 269875 h 647700"/>
                  <a:gd name="connsiteX54" fmla="*/ 65041 w 806451"/>
                  <a:gd name="connsiteY54" fmla="*/ 269875 h 647700"/>
                  <a:gd name="connsiteX55" fmla="*/ 58602 w 806451"/>
                  <a:gd name="connsiteY55" fmla="*/ 269875 h 647700"/>
                  <a:gd name="connsiteX56" fmla="*/ 42863 w 806451"/>
                  <a:gd name="connsiteY56" fmla="*/ 254143 h 647700"/>
                  <a:gd name="connsiteX57" fmla="*/ 42863 w 806451"/>
                  <a:gd name="connsiteY57" fmla="*/ 206232 h 647700"/>
                  <a:gd name="connsiteX58" fmla="*/ 58602 w 806451"/>
                  <a:gd name="connsiteY58" fmla="*/ 190500 h 647700"/>
                  <a:gd name="connsiteX59" fmla="*/ 15716 w 806451"/>
                  <a:gd name="connsiteY59" fmla="*/ 0 h 647700"/>
                  <a:gd name="connsiteX60" fmla="*/ 65008 w 806451"/>
                  <a:gd name="connsiteY60" fmla="*/ 0 h 647700"/>
                  <a:gd name="connsiteX61" fmla="*/ 96441 w 806451"/>
                  <a:gd name="connsiteY61" fmla="*/ 0 h 647700"/>
                  <a:gd name="connsiteX62" fmla="*/ 272177 w 806451"/>
                  <a:gd name="connsiteY62" fmla="*/ 0 h 647700"/>
                  <a:gd name="connsiteX63" fmla="*/ 303610 w 806451"/>
                  <a:gd name="connsiteY63" fmla="*/ 0 h 647700"/>
                  <a:gd name="connsiteX64" fmla="*/ 355759 w 806451"/>
                  <a:gd name="connsiteY64" fmla="*/ 0 h 647700"/>
                  <a:gd name="connsiteX65" fmla="*/ 371475 w 806451"/>
                  <a:gd name="connsiteY65" fmla="*/ 15732 h 647700"/>
                  <a:gd name="connsiteX66" fmla="*/ 371475 w 806451"/>
                  <a:gd name="connsiteY66" fmla="*/ 63643 h 647700"/>
                  <a:gd name="connsiteX67" fmla="*/ 355759 w 806451"/>
                  <a:gd name="connsiteY67" fmla="*/ 79375 h 647700"/>
                  <a:gd name="connsiteX68" fmla="*/ 303610 w 806451"/>
                  <a:gd name="connsiteY68" fmla="*/ 79375 h 647700"/>
                  <a:gd name="connsiteX69" fmla="*/ 272177 w 806451"/>
                  <a:gd name="connsiteY69" fmla="*/ 79375 h 647700"/>
                  <a:gd name="connsiteX70" fmla="*/ 96441 w 806451"/>
                  <a:gd name="connsiteY70" fmla="*/ 79375 h 647700"/>
                  <a:gd name="connsiteX71" fmla="*/ 65008 w 806451"/>
                  <a:gd name="connsiteY71" fmla="*/ 79375 h 647700"/>
                  <a:gd name="connsiteX72" fmla="*/ 15716 w 806451"/>
                  <a:gd name="connsiteY72" fmla="*/ 79375 h 647700"/>
                  <a:gd name="connsiteX73" fmla="*/ 0 w 806451"/>
                  <a:gd name="connsiteY73" fmla="*/ 63643 h 647700"/>
                  <a:gd name="connsiteX74" fmla="*/ 0 w 806451"/>
                  <a:gd name="connsiteY74" fmla="*/ 15732 h 647700"/>
                  <a:gd name="connsiteX75" fmla="*/ 15716 w 806451"/>
                  <a:gd name="connsiteY75" fmla="*/ 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806451" h="647700">
                    <a:moveTo>
                      <a:pt x="225269" y="568325"/>
                    </a:moveTo>
                    <a:cubicBezTo>
                      <a:pt x="225269" y="568325"/>
                      <a:pt x="225269" y="568325"/>
                      <a:pt x="272424" y="568325"/>
                    </a:cubicBezTo>
                    <a:cubicBezTo>
                      <a:pt x="272424" y="568325"/>
                      <a:pt x="272424" y="568325"/>
                      <a:pt x="303861" y="568325"/>
                    </a:cubicBezTo>
                    <a:cubicBezTo>
                      <a:pt x="303861" y="568325"/>
                      <a:pt x="303861" y="568325"/>
                      <a:pt x="479621" y="568325"/>
                    </a:cubicBezTo>
                    <a:cubicBezTo>
                      <a:pt x="479621" y="568325"/>
                      <a:pt x="479621" y="568325"/>
                      <a:pt x="511058" y="568325"/>
                    </a:cubicBezTo>
                    <a:cubicBezTo>
                      <a:pt x="511058" y="568325"/>
                      <a:pt x="511058" y="568325"/>
                      <a:pt x="686819" y="568325"/>
                    </a:cubicBezTo>
                    <a:cubicBezTo>
                      <a:pt x="686819" y="568325"/>
                      <a:pt x="686819" y="568325"/>
                      <a:pt x="718255" y="568325"/>
                    </a:cubicBezTo>
                    <a:cubicBezTo>
                      <a:pt x="718255" y="568325"/>
                      <a:pt x="718255" y="568325"/>
                      <a:pt x="773270" y="568325"/>
                    </a:cubicBezTo>
                    <a:cubicBezTo>
                      <a:pt x="781843" y="568325"/>
                      <a:pt x="788988" y="575476"/>
                      <a:pt x="788988" y="584057"/>
                    </a:cubicBezTo>
                    <a:cubicBezTo>
                      <a:pt x="788988" y="584057"/>
                      <a:pt x="788988" y="584057"/>
                      <a:pt x="788988" y="631968"/>
                    </a:cubicBezTo>
                    <a:cubicBezTo>
                      <a:pt x="788988" y="640549"/>
                      <a:pt x="781843" y="647700"/>
                      <a:pt x="773270" y="647700"/>
                    </a:cubicBezTo>
                    <a:cubicBezTo>
                      <a:pt x="773270" y="647700"/>
                      <a:pt x="773270" y="647700"/>
                      <a:pt x="718255" y="647700"/>
                    </a:cubicBezTo>
                    <a:cubicBezTo>
                      <a:pt x="718255" y="647700"/>
                      <a:pt x="718255" y="647700"/>
                      <a:pt x="686819" y="647700"/>
                    </a:cubicBezTo>
                    <a:cubicBezTo>
                      <a:pt x="686819" y="647700"/>
                      <a:pt x="686819" y="647700"/>
                      <a:pt x="511058" y="647700"/>
                    </a:cubicBezTo>
                    <a:cubicBezTo>
                      <a:pt x="511058" y="647700"/>
                      <a:pt x="511058" y="647700"/>
                      <a:pt x="479621" y="647700"/>
                    </a:cubicBezTo>
                    <a:cubicBezTo>
                      <a:pt x="479621" y="647700"/>
                      <a:pt x="479621" y="647700"/>
                      <a:pt x="303861" y="647700"/>
                    </a:cubicBezTo>
                    <a:cubicBezTo>
                      <a:pt x="303861" y="647700"/>
                      <a:pt x="303861" y="647700"/>
                      <a:pt x="272424" y="647700"/>
                    </a:cubicBezTo>
                    <a:cubicBezTo>
                      <a:pt x="272424" y="647700"/>
                      <a:pt x="272424" y="647700"/>
                      <a:pt x="225269" y="647700"/>
                    </a:cubicBezTo>
                    <a:cubicBezTo>
                      <a:pt x="216695" y="647700"/>
                      <a:pt x="209550" y="640549"/>
                      <a:pt x="209550" y="631968"/>
                    </a:cubicBezTo>
                    <a:cubicBezTo>
                      <a:pt x="209550" y="631968"/>
                      <a:pt x="209550" y="631968"/>
                      <a:pt x="209550" y="584057"/>
                    </a:cubicBezTo>
                    <a:cubicBezTo>
                      <a:pt x="209550" y="575476"/>
                      <a:pt x="216695" y="568325"/>
                      <a:pt x="225269" y="568325"/>
                    </a:cubicBezTo>
                    <a:close/>
                    <a:moveTo>
                      <a:pt x="395150" y="379412"/>
                    </a:moveTo>
                    <a:cubicBezTo>
                      <a:pt x="395150" y="379412"/>
                      <a:pt x="395150" y="379412"/>
                      <a:pt x="479556" y="379412"/>
                    </a:cubicBezTo>
                    <a:cubicBezTo>
                      <a:pt x="479556" y="379412"/>
                      <a:pt x="479556" y="379412"/>
                      <a:pt x="511030" y="379412"/>
                    </a:cubicBezTo>
                    <a:cubicBezTo>
                      <a:pt x="511030" y="379412"/>
                      <a:pt x="511030" y="379412"/>
                      <a:pt x="686995" y="379412"/>
                    </a:cubicBezTo>
                    <a:cubicBezTo>
                      <a:pt x="686995" y="379412"/>
                      <a:pt x="686995" y="379412"/>
                      <a:pt x="718469" y="379412"/>
                    </a:cubicBezTo>
                    <a:cubicBezTo>
                      <a:pt x="718469" y="379412"/>
                      <a:pt x="718469" y="379412"/>
                      <a:pt x="790714" y="379412"/>
                    </a:cubicBezTo>
                    <a:cubicBezTo>
                      <a:pt x="799298" y="379412"/>
                      <a:pt x="806451" y="386563"/>
                      <a:pt x="806451" y="395144"/>
                    </a:cubicBezTo>
                    <a:cubicBezTo>
                      <a:pt x="806451" y="395144"/>
                      <a:pt x="806451" y="395144"/>
                      <a:pt x="806451" y="443055"/>
                    </a:cubicBezTo>
                    <a:cubicBezTo>
                      <a:pt x="806451" y="452351"/>
                      <a:pt x="799298" y="458787"/>
                      <a:pt x="790714" y="458787"/>
                    </a:cubicBezTo>
                    <a:cubicBezTo>
                      <a:pt x="790714" y="458787"/>
                      <a:pt x="790714" y="458787"/>
                      <a:pt x="718469" y="458787"/>
                    </a:cubicBezTo>
                    <a:cubicBezTo>
                      <a:pt x="718469" y="458787"/>
                      <a:pt x="718469" y="458787"/>
                      <a:pt x="686995" y="458787"/>
                    </a:cubicBezTo>
                    <a:cubicBezTo>
                      <a:pt x="686995" y="458787"/>
                      <a:pt x="686995" y="458787"/>
                      <a:pt x="511030" y="458787"/>
                    </a:cubicBezTo>
                    <a:cubicBezTo>
                      <a:pt x="511030" y="458787"/>
                      <a:pt x="511030" y="458787"/>
                      <a:pt x="479556" y="458787"/>
                    </a:cubicBezTo>
                    <a:cubicBezTo>
                      <a:pt x="479556" y="458787"/>
                      <a:pt x="479556" y="458787"/>
                      <a:pt x="395150" y="458787"/>
                    </a:cubicBezTo>
                    <a:cubicBezTo>
                      <a:pt x="385851" y="458787"/>
                      <a:pt x="379413" y="452351"/>
                      <a:pt x="379413" y="443055"/>
                    </a:cubicBezTo>
                    <a:cubicBezTo>
                      <a:pt x="379413" y="443055"/>
                      <a:pt x="379413" y="443055"/>
                      <a:pt x="379413" y="395144"/>
                    </a:cubicBezTo>
                    <a:cubicBezTo>
                      <a:pt x="379413" y="386563"/>
                      <a:pt x="385851" y="379412"/>
                      <a:pt x="395150" y="379412"/>
                    </a:cubicBezTo>
                    <a:close/>
                    <a:moveTo>
                      <a:pt x="58602" y="190500"/>
                    </a:moveTo>
                    <a:cubicBezTo>
                      <a:pt x="58602" y="190500"/>
                      <a:pt x="58602" y="190500"/>
                      <a:pt x="65041" y="190500"/>
                    </a:cubicBezTo>
                    <a:cubicBezTo>
                      <a:pt x="65041" y="190500"/>
                      <a:pt x="65041" y="190500"/>
                      <a:pt x="96518" y="190500"/>
                    </a:cubicBezTo>
                    <a:cubicBezTo>
                      <a:pt x="96518" y="190500"/>
                      <a:pt x="96518" y="190500"/>
                      <a:pt x="272506" y="190500"/>
                    </a:cubicBezTo>
                    <a:cubicBezTo>
                      <a:pt x="272506" y="190500"/>
                      <a:pt x="272506" y="190500"/>
                      <a:pt x="303983" y="190500"/>
                    </a:cubicBezTo>
                    <a:cubicBezTo>
                      <a:pt x="303983" y="190500"/>
                      <a:pt x="303983" y="190500"/>
                      <a:pt x="479971" y="190500"/>
                    </a:cubicBezTo>
                    <a:cubicBezTo>
                      <a:pt x="479971" y="190500"/>
                      <a:pt x="479971" y="190500"/>
                      <a:pt x="511449" y="190500"/>
                    </a:cubicBezTo>
                    <a:cubicBezTo>
                      <a:pt x="511449" y="190500"/>
                      <a:pt x="511449" y="190500"/>
                      <a:pt x="527187" y="190500"/>
                    </a:cubicBezTo>
                    <a:cubicBezTo>
                      <a:pt x="536488" y="190500"/>
                      <a:pt x="542926" y="197651"/>
                      <a:pt x="542926" y="206232"/>
                    </a:cubicBezTo>
                    <a:cubicBezTo>
                      <a:pt x="542926" y="206232"/>
                      <a:pt x="542926" y="206232"/>
                      <a:pt x="542926" y="254143"/>
                    </a:cubicBezTo>
                    <a:cubicBezTo>
                      <a:pt x="542926" y="262724"/>
                      <a:pt x="536488" y="269875"/>
                      <a:pt x="527187" y="269875"/>
                    </a:cubicBezTo>
                    <a:cubicBezTo>
                      <a:pt x="527187" y="269875"/>
                      <a:pt x="527187" y="269875"/>
                      <a:pt x="511449" y="269875"/>
                    </a:cubicBezTo>
                    <a:cubicBezTo>
                      <a:pt x="511449" y="269875"/>
                      <a:pt x="511449" y="269875"/>
                      <a:pt x="479971" y="269875"/>
                    </a:cubicBezTo>
                    <a:cubicBezTo>
                      <a:pt x="479971" y="269875"/>
                      <a:pt x="479971" y="269875"/>
                      <a:pt x="303983" y="269875"/>
                    </a:cubicBezTo>
                    <a:lnTo>
                      <a:pt x="272506" y="269875"/>
                    </a:lnTo>
                    <a:cubicBezTo>
                      <a:pt x="272506" y="269875"/>
                      <a:pt x="272506" y="269875"/>
                      <a:pt x="96518" y="269875"/>
                    </a:cubicBezTo>
                    <a:cubicBezTo>
                      <a:pt x="96518" y="269875"/>
                      <a:pt x="96518" y="269875"/>
                      <a:pt x="65041" y="269875"/>
                    </a:cubicBezTo>
                    <a:cubicBezTo>
                      <a:pt x="65041" y="269875"/>
                      <a:pt x="65041" y="269875"/>
                      <a:pt x="58602" y="269875"/>
                    </a:cubicBezTo>
                    <a:cubicBezTo>
                      <a:pt x="49302" y="269875"/>
                      <a:pt x="42863" y="262724"/>
                      <a:pt x="42863" y="254143"/>
                    </a:cubicBezTo>
                    <a:cubicBezTo>
                      <a:pt x="42863" y="254143"/>
                      <a:pt x="42863" y="254143"/>
                      <a:pt x="42863" y="206232"/>
                    </a:cubicBezTo>
                    <a:cubicBezTo>
                      <a:pt x="42863" y="197651"/>
                      <a:pt x="49302" y="190500"/>
                      <a:pt x="58602" y="190500"/>
                    </a:cubicBezTo>
                    <a:close/>
                    <a:moveTo>
                      <a:pt x="15716" y="0"/>
                    </a:moveTo>
                    <a:cubicBezTo>
                      <a:pt x="15716" y="0"/>
                      <a:pt x="15716" y="0"/>
                      <a:pt x="65008" y="0"/>
                    </a:cubicBezTo>
                    <a:cubicBezTo>
                      <a:pt x="65008" y="0"/>
                      <a:pt x="65008" y="0"/>
                      <a:pt x="96441" y="0"/>
                    </a:cubicBezTo>
                    <a:cubicBezTo>
                      <a:pt x="96441" y="0"/>
                      <a:pt x="96441" y="0"/>
                      <a:pt x="272177" y="0"/>
                    </a:cubicBezTo>
                    <a:cubicBezTo>
                      <a:pt x="272177" y="0"/>
                      <a:pt x="272177" y="0"/>
                      <a:pt x="303610" y="0"/>
                    </a:cubicBezTo>
                    <a:cubicBezTo>
                      <a:pt x="303610" y="0"/>
                      <a:pt x="303610" y="0"/>
                      <a:pt x="355759" y="0"/>
                    </a:cubicBezTo>
                    <a:cubicBezTo>
                      <a:pt x="364331" y="0"/>
                      <a:pt x="371475" y="7151"/>
                      <a:pt x="371475" y="15732"/>
                    </a:cubicBezTo>
                    <a:cubicBezTo>
                      <a:pt x="371475" y="15732"/>
                      <a:pt x="371475" y="15732"/>
                      <a:pt x="371475" y="63643"/>
                    </a:cubicBezTo>
                    <a:cubicBezTo>
                      <a:pt x="371475" y="72224"/>
                      <a:pt x="364331" y="79375"/>
                      <a:pt x="355759" y="79375"/>
                    </a:cubicBezTo>
                    <a:cubicBezTo>
                      <a:pt x="355759" y="79375"/>
                      <a:pt x="355759" y="79375"/>
                      <a:pt x="303610" y="79375"/>
                    </a:cubicBezTo>
                    <a:cubicBezTo>
                      <a:pt x="303610" y="79375"/>
                      <a:pt x="303610" y="79375"/>
                      <a:pt x="272177" y="79375"/>
                    </a:cubicBezTo>
                    <a:cubicBezTo>
                      <a:pt x="272177" y="79375"/>
                      <a:pt x="272177" y="79375"/>
                      <a:pt x="96441" y="79375"/>
                    </a:cubicBezTo>
                    <a:lnTo>
                      <a:pt x="65008" y="79375"/>
                    </a:lnTo>
                    <a:cubicBezTo>
                      <a:pt x="65008" y="79375"/>
                      <a:pt x="65008" y="79375"/>
                      <a:pt x="15716" y="79375"/>
                    </a:cubicBezTo>
                    <a:cubicBezTo>
                      <a:pt x="7144" y="79375"/>
                      <a:pt x="0" y="72224"/>
                      <a:pt x="0" y="63643"/>
                    </a:cubicBezTo>
                    <a:cubicBezTo>
                      <a:pt x="0" y="63643"/>
                      <a:pt x="0" y="63643"/>
                      <a:pt x="0" y="15732"/>
                    </a:cubicBezTo>
                    <a:cubicBezTo>
                      <a:pt x="0" y="7151"/>
                      <a:pt x="7144" y="0"/>
                      <a:pt x="15716" y="0"/>
                    </a:cubicBezTo>
                    <a:close/>
                  </a:path>
                </a:pathLst>
              </a:custGeom>
              <a:solidFill>
                <a:srgbClr val="00148C">
                  <a:lumMod val="100000"/>
                </a:srgbClr>
              </a:solidFill>
              <a:ln>
                <a:noFill/>
              </a:ln>
            </p:spPr>
            <p:txBody>
              <a:bodyPr vert="horz" wrap="square" lIns="22860" tIns="11430" rIns="22860" bIns="11430" numCol="1" anchor="t" anchorCtr="0" compatLnSpc="1">
                <a:prstTxWarp prst="textNoShape">
                  <a:avLst/>
                </a:prstTxWarp>
                <a:noAutofit/>
              </a:bodyPr>
              <a:lstStyle/>
              <a:p>
                <a:endParaRPr lang="en-US" dirty="0"/>
              </a:p>
            </p:txBody>
          </p:sp>
        </p:grpSp>
      </p:grpSp>
      <p:grpSp>
        <p:nvGrpSpPr>
          <p:cNvPr id="43" name="Group 42">
            <a:extLst>
              <a:ext uri="{FF2B5EF4-FFF2-40B4-BE49-F238E27FC236}">
                <a16:creationId xmlns:a16="http://schemas.microsoft.com/office/drawing/2014/main" id="{B73FCB79-3701-4223-84C3-411C85FC63F2}"/>
              </a:ext>
            </a:extLst>
          </p:cNvPr>
          <p:cNvGrpSpPr>
            <a:grpSpLocks noChangeAspect="1"/>
          </p:cNvGrpSpPr>
          <p:nvPr/>
        </p:nvGrpSpPr>
        <p:grpSpPr>
          <a:xfrm>
            <a:off x="409425" y="2438321"/>
            <a:ext cx="241472" cy="241240"/>
            <a:chOff x="7915275" y="2606675"/>
            <a:chExt cx="1646238" cy="1644650"/>
          </a:xfrm>
        </p:grpSpPr>
        <p:sp>
          <p:nvSpPr>
            <p:cNvPr id="44" name="AutoShape 29">
              <a:extLst>
                <a:ext uri="{FF2B5EF4-FFF2-40B4-BE49-F238E27FC236}">
                  <a16:creationId xmlns:a16="http://schemas.microsoft.com/office/drawing/2014/main" id="{31C786AB-CAE0-4150-85BE-FC6500F28C56}"/>
                </a:ext>
              </a:extLst>
            </p:cNvPr>
            <p:cNvSpPr>
              <a:spLocks noChangeAspect="1" noChangeArrowheads="1" noTextEdit="1"/>
            </p:cNvSpPr>
            <p:nvPr/>
          </p:nvSpPr>
          <p:spPr bwMode="auto">
            <a:xfrm>
              <a:off x="79152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860" tIns="11430" rIns="22860" bIns="11430" numCol="1" anchor="t" anchorCtr="0" compatLnSpc="1">
              <a:prstTxWarp prst="textNoShape">
                <a:avLst/>
              </a:prstTxWarp>
            </a:bodyPr>
            <a:lstStyle/>
            <a:p>
              <a:endParaRPr lang="en-US" dirty="0"/>
            </a:p>
          </p:txBody>
        </p:sp>
        <p:grpSp>
          <p:nvGrpSpPr>
            <p:cNvPr id="45" name="Group 44">
              <a:extLst>
                <a:ext uri="{FF2B5EF4-FFF2-40B4-BE49-F238E27FC236}">
                  <a16:creationId xmlns:a16="http://schemas.microsoft.com/office/drawing/2014/main" id="{F7B81AD5-4059-45B4-9DD6-741BB6D7F1E3}"/>
                </a:ext>
              </a:extLst>
            </p:cNvPr>
            <p:cNvGrpSpPr/>
            <p:nvPr/>
          </p:nvGrpSpPr>
          <p:grpSpPr>
            <a:xfrm>
              <a:off x="8069263" y="2884488"/>
              <a:ext cx="1339850" cy="1133475"/>
              <a:chOff x="8069263" y="2884488"/>
              <a:chExt cx="1339850" cy="1133475"/>
            </a:xfrm>
          </p:grpSpPr>
          <p:sp>
            <p:nvSpPr>
              <p:cNvPr id="46" name="Freeform 10">
                <a:extLst>
                  <a:ext uri="{FF2B5EF4-FFF2-40B4-BE49-F238E27FC236}">
                    <a16:creationId xmlns:a16="http://schemas.microsoft.com/office/drawing/2014/main" id="{EF8E3C3D-B290-478D-BC8B-CCEAD1AAE0CC}"/>
                  </a:ext>
                </a:extLst>
              </p:cNvPr>
              <p:cNvSpPr>
                <a:spLocks/>
              </p:cNvSpPr>
              <p:nvPr/>
            </p:nvSpPr>
            <p:spPr bwMode="auto">
              <a:xfrm>
                <a:off x="8069263" y="2884488"/>
                <a:ext cx="1339850" cy="1006475"/>
              </a:xfrm>
              <a:custGeom>
                <a:avLst/>
                <a:gdLst>
                  <a:gd name="connsiteX0" fmla="*/ 197644 w 1339850"/>
                  <a:gd name="connsiteY0" fmla="*/ 688975 h 1006475"/>
                  <a:gd name="connsiteX1" fmla="*/ 94676 w 1339850"/>
                  <a:gd name="connsiteY1" fmla="*/ 699691 h 1006475"/>
                  <a:gd name="connsiteX2" fmla="*/ 31750 w 1339850"/>
                  <a:gd name="connsiteY2" fmla="*/ 753269 h 1006475"/>
                  <a:gd name="connsiteX3" fmla="*/ 31750 w 1339850"/>
                  <a:gd name="connsiteY3" fmla="*/ 844709 h 1006475"/>
                  <a:gd name="connsiteX4" fmla="*/ 31750 w 1339850"/>
                  <a:gd name="connsiteY4" fmla="*/ 904716 h 1006475"/>
                  <a:gd name="connsiteX5" fmla="*/ 31750 w 1339850"/>
                  <a:gd name="connsiteY5" fmla="*/ 910431 h 1006475"/>
                  <a:gd name="connsiteX6" fmla="*/ 94676 w 1339850"/>
                  <a:gd name="connsiteY6" fmla="*/ 964010 h 1006475"/>
                  <a:gd name="connsiteX7" fmla="*/ 116842 w 1339850"/>
                  <a:gd name="connsiteY7" fmla="*/ 969010 h 1006475"/>
                  <a:gd name="connsiteX8" fmla="*/ 197644 w 1339850"/>
                  <a:gd name="connsiteY8" fmla="*/ 974725 h 1006475"/>
                  <a:gd name="connsiteX9" fmla="*/ 274156 w 1339850"/>
                  <a:gd name="connsiteY9" fmla="*/ 969010 h 1006475"/>
                  <a:gd name="connsiteX10" fmla="*/ 299898 w 1339850"/>
                  <a:gd name="connsiteY10" fmla="*/ 964010 h 1006475"/>
                  <a:gd name="connsiteX11" fmla="*/ 363538 w 1339850"/>
                  <a:gd name="connsiteY11" fmla="*/ 910431 h 1006475"/>
                  <a:gd name="connsiteX12" fmla="*/ 363538 w 1339850"/>
                  <a:gd name="connsiteY12" fmla="*/ 901859 h 1006475"/>
                  <a:gd name="connsiteX13" fmla="*/ 363538 w 1339850"/>
                  <a:gd name="connsiteY13" fmla="*/ 838994 h 1006475"/>
                  <a:gd name="connsiteX14" fmla="*/ 363538 w 1339850"/>
                  <a:gd name="connsiteY14" fmla="*/ 753269 h 1006475"/>
                  <a:gd name="connsiteX15" fmla="*/ 299898 w 1339850"/>
                  <a:gd name="connsiteY15" fmla="*/ 699691 h 1006475"/>
                  <a:gd name="connsiteX16" fmla="*/ 197644 w 1339850"/>
                  <a:gd name="connsiteY16" fmla="*/ 688975 h 1006475"/>
                  <a:gd name="connsiteX17" fmla="*/ 197644 w 1339850"/>
                  <a:gd name="connsiteY17" fmla="*/ 658812 h 1006475"/>
                  <a:gd name="connsiteX18" fmla="*/ 307924 w 1339850"/>
                  <a:gd name="connsiteY18" fmla="*/ 670211 h 1006475"/>
                  <a:gd name="connsiteX19" fmla="*/ 343729 w 1339850"/>
                  <a:gd name="connsiteY19" fmla="*/ 681610 h 1006475"/>
                  <a:gd name="connsiteX20" fmla="*/ 353754 w 1339850"/>
                  <a:gd name="connsiteY20" fmla="*/ 687309 h 1006475"/>
                  <a:gd name="connsiteX21" fmla="*/ 395288 w 1339850"/>
                  <a:gd name="connsiteY21" fmla="*/ 754277 h 1006475"/>
                  <a:gd name="connsiteX22" fmla="*/ 395288 w 1339850"/>
                  <a:gd name="connsiteY22" fmla="*/ 845467 h 1006475"/>
                  <a:gd name="connsiteX23" fmla="*/ 395288 w 1339850"/>
                  <a:gd name="connsiteY23" fmla="*/ 911010 h 1006475"/>
                  <a:gd name="connsiteX24" fmla="*/ 307924 w 1339850"/>
                  <a:gd name="connsiteY24" fmla="*/ 995076 h 1006475"/>
                  <a:gd name="connsiteX25" fmla="*/ 197644 w 1339850"/>
                  <a:gd name="connsiteY25" fmla="*/ 1006475 h 1006475"/>
                  <a:gd name="connsiteX26" fmla="*/ 87365 w 1339850"/>
                  <a:gd name="connsiteY26" fmla="*/ 995076 h 1006475"/>
                  <a:gd name="connsiteX27" fmla="*/ 40818 w 1339850"/>
                  <a:gd name="connsiteY27" fmla="*/ 977266 h 1006475"/>
                  <a:gd name="connsiteX28" fmla="*/ 0 w 1339850"/>
                  <a:gd name="connsiteY28" fmla="*/ 911010 h 1006475"/>
                  <a:gd name="connsiteX29" fmla="*/ 0 w 1339850"/>
                  <a:gd name="connsiteY29" fmla="*/ 851167 h 1006475"/>
                  <a:gd name="connsiteX30" fmla="*/ 0 w 1339850"/>
                  <a:gd name="connsiteY30" fmla="*/ 754277 h 1006475"/>
                  <a:gd name="connsiteX31" fmla="*/ 48695 w 1339850"/>
                  <a:gd name="connsiteY31" fmla="*/ 683747 h 1006475"/>
                  <a:gd name="connsiteX32" fmla="*/ 87365 w 1339850"/>
                  <a:gd name="connsiteY32" fmla="*/ 670211 h 1006475"/>
                  <a:gd name="connsiteX33" fmla="*/ 197644 w 1339850"/>
                  <a:gd name="connsiteY33" fmla="*/ 658812 h 1006475"/>
                  <a:gd name="connsiteX34" fmla="*/ 1142563 w 1339850"/>
                  <a:gd name="connsiteY34" fmla="*/ 490537 h 1006475"/>
                  <a:gd name="connsiteX35" fmla="*/ 1039816 w 1339850"/>
                  <a:gd name="connsiteY35" fmla="*/ 501253 h 1006475"/>
                  <a:gd name="connsiteX36" fmla="*/ 976312 w 1339850"/>
                  <a:gd name="connsiteY36" fmla="*/ 554831 h 1006475"/>
                  <a:gd name="connsiteX37" fmla="*/ 976312 w 1339850"/>
                  <a:gd name="connsiteY37" fmla="*/ 646271 h 1006475"/>
                  <a:gd name="connsiteX38" fmla="*/ 976312 w 1339850"/>
                  <a:gd name="connsiteY38" fmla="*/ 706993 h 1006475"/>
                  <a:gd name="connsiteX39" fmla="*/ 976312 w 1339850"/>
                  <a:gd name="connsiteY39" fmla="*/ 711993 h 1006475"/>
                  <a:gd name="connsiteX40" fmla="*/ 1039816 w 1339850"/>
                  <a:gd name="connsiteY40" fmla="*/ 765572 h 1006475"/>
                  <a:gd name="connsiteX41" fmla="*/ 1061935 w 1339850"/>
                  <a:gd name="connsiteY41" fmla="*/ 770572 h 1006475"/>
                  <a:gd name="connsiteX42" fmla="*/ 1142563 w 1339850"/>
                  <a:gd name="connsiteY42" fmla="*/ 776287 h 1006475"/>
                  <a:gd name="connsiteX43" fmla="*/ 1218196 w 1339850"/>
                  <a:gd name="connsiteY43" fmla="*/ 771287 h 1006475"/>
                  <a:gd name="connsiteX44" fmla="*/ 1244597 w 1339850"/>
                  <a:gd name="connsiteY44" fmla="*/ 765572 h 1006475"/>
                  <a:gd name="connsiteX45" fmla="*/ 1308100 w 1339850"/>
                  <a:gd name="connsiteY45" fmla="*/ 711993 h 1006475"/>
                  <a:gd name="connsiteX46" fmla="*/ 1308100 w 1339850"/>
                  <a:gd name="connsiteY46" fmla="*/ 704135 h 1006475"/>
                  <a:gd name="connsiteX47" fmla="*/ 1308100 w 1339850"/>
                  <a:gd name="connsiteY47" fmla="*/ 640556 h 1006475"/>
                  <a:gd name="connsiteX48" fmla="*/ 1308100 w 1339850"/>
                  <a:gd name="connsiteY48" fmla="*/ 554831 h 1006475"/>
                  <a:gd name="connsiteX49" fmla="*/ 1244597 w 1339850"/>
                  <a:gd name="connsiteY49" fmla="*/ 501253 h 1006475"/>
                  <a:gd name="connsiteX50" fmla="*/ 1142563 w 1339850"/>
                  <a:gd name="connsiteY50" fmla="*/ 490537 h 1006475"/>
                  <a:gd name="connsiteX51" fmla="*/ 1142563 w 1339850"/>
                  <a:gd name="connsiteY51" fmla="*/ 460375 h 1006475"/>
                  <a:gd name="connsiteX52" fmla="*/ 1252644 w 1339850"/>
                  <a:gd name="connsiteY52" fmla="*/ 471774 h 1006475"/>
                  <a:gd name="connsiteX53" fmla="*/ 1287669 w 1339850"/>
                  <a:gd name="connsiteY53" fmla="*/ 483173 h 1006475"/>
                  <a:gd name="connsiteX54" fmla="*/ 1298391 w 1339850"/>
                  <a:gd name="connsiteY54" fmla="*/ 488872 h 1006475"/>
                  <a:gd name="connsiteX55" fmla="*/ 1339850 w 1339850"/>
                  <a:gd name="connsiteY55" fmla="*/ 555840 h 1006475"/>
                  <a:gd name="connsiteX56" fmla="*/ 1339850 w 1339850"/>
                  <a:gd name="connsiteY56" fmla="*/ 647030 h 1006475"/>
                  <a:gd name="connsiteX57" fmla="*/ 1339850 w 1339850"/>
                  <a:gd name="connsiteY57" fmla="*/ 712573 h 1006475"/>
                  <a:gd name="connsiteX58" fmla="*/ 1252644 w 1339850"/>
                  <a:gd name="connsiteY58" fmla="*/ 796639 h 1006475"/>
                  <a:gd name="connsiteX59" fmla="*/ 1142563 w 1339850"/>
                  <a:gd name="connsiteY59" fmla="*/ 808038 h 1006475"/>
                  <a:gd name="connsiteX60" fmla="*/ 1032483 w 1339850"/>
                  <a:gd name="connsiteY60" fmla="*/ 796639 h 1006475"/>
                  <a:gd name="connsiteX61" fmla="*/ 986021 w 1339850"/>
                  <a:gd name="connsiteY61" fmla="*/ 778829 h 1006475"/>
                  <a:gd name="connsiteX62" fmla="*/ 944562 w 1339850"/>
                  <a:gd name="connsiteY62" fmla="*/ 712573 h 1006475"/>
                  <a:gd name="connsiteX63" fmla="*/ 944562 w 1339850"/>
                  <a:gd name="connsiteY63" fmla="*/ 652730 h 1006475"/>
                  <a:gd name="connsiteX64" fmla="*/ 944562 w 1339850"/>
                  <a:gd name="connsiteY64" fmla="*/ 555840 h 1006475"/>
                  <a:gd name="connsiteX65" fmla="*/ 993884 w 1339850"/>
                  <a:gd name="connsiteY65" fmla="*/ 485310 h 1006475"/>
                  <a:gd name="connsiteX66" fmla="*/ 1032483 w 1339850"/>
                  <a:gd name="connsiteY66" fmla="*/ 471774 h 1006475"/>
                  <a:gd name="connsiteX67" fmla="*/ 1142563 w 1339850"/>
                  <a:gd name="connsiteY67" fmla="*/ 460375 h 1006475"/>
                  <a:gd name="connsiteX68" fmla="*/ 558441 w 1339850"/>
                  <a:gd name="connsiteY68" fmla="*/ 93662 h 1006475"/>
                  <a:gd name="connsiteX69" fmla="*/ 557015 w 1339850"/>
                  <a:gd name="connsiteY69" fmla="*/ 114361 h 1006475"/>
                  <a:gd name="connsiteX70" fmla="*/ 557015 w 1339850"/>
                  <a:gd name="connsiteY70" fmla="*/ 126496 h 1006475"/>
                  <a:gd name="connsiteX71" fmla="*/ 411596 w 1339850"/>
                  <a:gd name="connsiteY71" fmla="*/ 168608 h 1006475"/>
                  <a:gd name="connsiteX72" fmla="*/ 562005 w 1339850"/>
                  <a:gd name="connsiteY72" fmla="*/ 147909 h 1006475"/>
                  <a:gd name="connsiteX73" fmla="*/ 576262 w 1339850"/>
                  <a:gd name="connsiteY73" fmla="*/ 177174 h 1006475"/>
                  <a:gd name="connsiteX74" fmla="*/ 217704 w 1339850"/>
                  <a:gd name="connsiteY74" fmla="*/ 226424 h 1006475"/>
                  <a:gd name="connsiteX75" fmla="*/ 364549 w 1339850"/>
                  <a:gd name="connsiteY75" fmla="*/ 647552 h 1006475"/>
                  <a:gd name="connsiteX76" fmla="*/ 368113 w 1339850"/>
                  <a:gd name="connsiteY76" fmla="*/ 658259 h 1006475"/>
                  <a:gd name="connsiteX77" fmla="*/ 329620 w 1339850"/>
                  <a:gd name="connsiteY77" fmla="*/ 641842 h 1006475"/>
                  <a:gd name="connsiteX78" fmla="*/ 196319 w 1339850"/>
                  <a:gd name="connsiteY78" fmla="*/ 261399 h 1006475"/>
                  <a:gd name="connsiteX79" fmla="*/ 63018 w 1339850"/>
                  <a:gd name="connsiteY79" fmla="*/ 643270 h 1006475"/>
                  <a:gd name="connsiteX80" fmla="*/ 23812 w 1339850"/>
                  <a:gd name="connsiteY80" fmla="*/ 660400 h 1006475"/>
                  <a:gd name="connsiteX81" fmla="*/ 28089 w 1339850"/>
                  <a:gd name="connsiteY81" fmla="*/ 647552 h 1006475"/>
                  <a:gd name="connsiteX82" fmla="*/ 182062 w 1339850"/>
                  <a:gd name="connsiteY82" fmla="*/ 208580 h 1006475"/>
                  <a:gd name="connsiteX83" fmla="*/ 182062 w 1339850"/>
                  <a:gd name="connsiteY83" fmla="*/ 207152 h 1006475"/>
                  <a:gd name="connsiteX84" fmla="*/ 182775 w 1339850"/>
                  <a:gd name="connsiteY84" fmla="*/ 205725 h 1006475"/>
                  <a:gd name="connsiteX85" fmla="*/ 183488 w 1339850"/>
                  <a:gd name="connsiteY85" fmla="*/ 205011 h 1006475"/>
                  <a:gd name="connsiteX86" fmla="*/ 184200 w 1339850"/>
                  <a:gd name="connsiteY86" fmla="*/ 203583 h 1006475"/>
                  <a:gd name="connsiteX87" fmla="*/ 184913 w 1339850"/>
                  <a:gd name="connsiteY87" fmla="*/ 202870 h 1006475"/>
                  <a:gd name="connsiteX88" fmla="*/ 186339 w 1339850"/>
                  <a:gd name="connsiteY88" fmla="*/ 201442 h 1006475"/>
                  <a:gd name="connsiteX89" fmla="*/ 187052 w 1339850"/>
                  <a:gd name="connsiteY89" fmla="*/ 200728 h 1006475"/>
                  <a:gd name="connsiteX90" fmla="*/ 189190 w 1339850"/>
                  <a:gd name="connsiteY90" fmla="*/ 200014 h 1006475"/>
                  <a:gd name="connsiteX91" fmla="*/ 189190 w 1339850"/>
                  <a:gd name="connsiteY91" fmla="*/ 199301 h 1006475"/>
                  <a:gd name="connsiteX92" fmla="*/ 192042 w 1339850"/>
                  <a:gd name="connsiteY92" fmla="*/ 198587 h 1006475"/>
                  <a:gd name="connsiteX93" fmla="*/ 558441 w 1339850"/>
                  <a:gd name="connsiteY93" fmla="*/ 93662 h 1006475"/>
                  <a:gd name="connsiteX94" fmla="*/ 1138705 w 1339850"/>
                  <a:gd name="connsiteY94" fmla="*/ 0 h 1006475"/>
                  <a:gd name="connsiteX95" fmla="*/ 1139418 w 1339850"/>
                  <a:gd name="connsiteY95" fmla="*/ 0 h 1006475"/>
                  <a:gd name="connsiteX96" fmla="*/ 1140846 w 1339850"/>
                  <a:gd name="connsiteY96" fmla="*/ 0 h 1006475"/>
                  <a:gd name="connsiteX97" fmla="*/ 1142273 w 1339850"/>
                  <a:gd name="connsiteY97" fmla="*/ 0 h 1006475"/>
                  <a:gd name="connsiteX98" fmla="*/ 1143701 w 1339850"/>
                  <a:gd name="connsiteY98" fmla="*/ 713 h 1006475"/>
                  <a:gd name="connsiteX99" fmla="*/ 1145128 w 1339850"/>
                  <a:gd name="connsiteY99" fmla="*/ 713 h 1006475"/>
                  <a:gd name="connsiteX100" fmla="*/ 1146556 w 1339850"/>
                  <a:gd name="connsiteY100" fmla="*/ 1426 h 1006475"/>
                  <a:gd name="connsiteX101" fmla="*/ 1147270 w 1339850"/>
                  <a:gd name="connsiteY101" fmla="*/ 1426 h 1006475"/>
                  <a:gd name="connsiteX102" fmla="*/ 1149411 w 1339850"/>
                  <a:gd name="connsiteY102" fmla="*/ 2851 h 1006475"/>
                  <a:gd name="connsiteX103" fmla="*/ 1151552 w 1339850"/>
                  <a:gd name="connsiteY103" fmla="*/ 4990 h 1006475"/>
                  <a:gd name="connsiteX104" fmla="*/ 1152266 w 1339850"/>
                  <a:gd name="connsiteY104" fmla="*/ 4990 h 1006475"/>
                  <a:gd name="connsiteX105" fmla="*/ 1153694 w 1339850"/>
                  <a:gd name="connsiteY105" fmla="*/ 7129 h 1006475"/>
                  <a:gd name="connsiteX106" fmla="*/ 1153694 w 1339850"/>
                  <a:gd name="connsiteY106" fmla="*/ 7842 h 1006475"/>
                  <a:gd name="connsiteX107" fmla="*/ 1155121 w 1339850"/>
                  <a:gd name="connsiteY107" fmla="*/ 9268 h 1006475"/>
                  <a:gd name="connsiteX108" fmla="*/ 1155121 w 1339850"/>
                  <a:gd name="connsiteY108" fmla="*/ 9981 h 1006475"/>
                  <a:gd name="connsiteX109" fmla="*/ 1155835 w 1339850"/>
                  <a:gd name="connsiteY109" fmla="*/ 10693 h 1006475"/>
                  <a:gd name="connsiteX110" fmla="*/ 1309293 w 1339850"/>
                  <a:gd name="connsiteY110" fmla="*/ 449843 h 1006475"/>
                  <a:gd name="connsiteX111" fmla="*/ 1312862 w 1339850"/>
                  <a:gd name="connsiteY111" fmla="*/ 459824 h 1006475"/>
                  <a:gd name="connsiteX112" fmla="*/ 1273605 w 1339850"/>
                  <a:gd name="connsiteY112" fmla="*/ 443427 h 1006475"/>
                  <a:gd name="connsiteX113" fmla="*/ 1140846 w 1339850"/>
                  <a:gd name="connsiteY113" fmla="*/ 63448 h 1006475"/>
                  <a:gd name="connsiteX114" fmla="*/ 1007373 w 1339850"/>
                  <a:gd name="connsiteY114" fmla="*/ 444853 h 1006475"/>
                  <a:gd name="connsiteX115" fmla="*/ 967402 w 1339850"/>
                  <a:gd name="connsiteY115" fmla="*/ 461963 h 1006475"/>
                  <a:gd name="connsiteX116" fmla="*/ 972399 w 1339850"/>
                  <a:gd name="connsiteY116" fmla="*/ 449843 h 1006475"/>
                  <a:gd name="connsiteX117" fmla="*/ 1115864 w 1339850"/>
                  <a:gd name="connsiteY117" fmla="*/ 39210 h 1006475"/>
                  <a:gd name="connsiteX118" fmla="*/ 778256 w 1339850"/>
                  <a:gd name="connsiteY118" fmla="*/ 136165 h 1006475"/>
                  <a:gd name="connsiteX119" fmla="*/ 779684 w 1339850"/>
                  <a:gd name="connsiteY119" fmla="*/ 109074 h 1006475"/>
                  <a:gd name="connsiteX120" fmla="*/ 779684 w 1339850"/>
                  <a:gd name="connsiteY120" fmla="*/ 102658 h 1006475"/>
                  <a:gd name="connsiteX121" fmla="*/ 925290 w 1339850"/>
                  <a:gd name="connsiteY121" fmla="*/ 61310 h 1006475"/>
                  <a:gd name="connsiteX122" fmla="*/ 774687 w 1339850"/>
                  <a:gd name="connsiteY122" fmla="*/ 81271 h 1006475"/>
                  <a:gd name="connsiteX123" fmla="*/ 760412 w 1339850"/>
                  <a:gd name="connsiteY123" fmla="*/ 52042 h 1006475"/>
                  <a:gd name="connsiteX124" fmla="*/ 1138705 w 1339850"/>
                  <a:gd name="connsiteY124" fmla="*/ 0 h 100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339850" h="1006475">
                    <a:moveTo>
                      <a:pt x="197644" y="688975"/>
                    </a:moveTo>
                    <a:cubicBezTo>
                      <a:pt x="159031" y="688975"/>
                      <a:pt x="122563" y="692547"/>
                      <a:pt x="94676" y="699691"/>
                    </a:cubicBezTo>
                    <a:cubicBezTo>
                      <a:pt x="78944" y="703263"/>
                      <a:pt x="31750" y="714693"/>
                      <a:pt x="31750" y="753269"/>
                    </a:cubicBezTo>
                    <a:cubicBezTo>
                      <a:pt x="31750" y="792560"/>
                      <a:pt x="31750" y="822563"/>
                      <a:pt x="31750" y="844709"/>
                    </a:cubicBezTo>
                    <a:cubicBezTo>
                      <a:pt x="31750" y="881856"/>
                      <a:pt x="31750" y="897573"/>
                      <a:pt x="31750" y="904716"/>
                    </a:cubicBezTo>
                    <a:cubicBezTo>
                      <a:pt x="31750" y="910431"/>
                      <a:pt x="31750" y="910431"/>
                      <a:pt x="31750" y="910431"/>
                    </a:cubicBezTo>
                    <a:cubicBezTo>
                      <a:pt x="31750" y="948293"/>
                      <a:pt x="78944" y="960438"/>
                      <a:pt x="94676" y="964010"/>
                    </a:cubicBezTo>
                    <a:cubicBezTo>
                      <a:pt x="101826" y="966153"/>
                      <a:pt x="108977" y="967581"/>
                      <a:pt x="116842" y="969010"/>
                    </a:cubicBezTo>
                    <a:cubicBezTo>
                      <a:pt x="141154" y="972582"/>
                      <a:pt x="169042" y="974725"/>
                      <a:pt x="197644" y="974725"/>
                    </a:cubicBezTo>
                    <a:cubicBezTo>
                      <a:pt x="224817" y="974725"/>
                      <a:pt x="251274" y="973296"/>
                      <a:pt x="274156" y="969010"/>
                    </a:cubicBezTo>
                    <a:cubicBezTo>
                      <a:pt x="283451" y="967581"/>
                      <a:pt x="292032" y="966153"/>
                      <a:pt x="299898" y="964010"/>
                    </a:cubicBezTo>
                    <a:cubicBezTo>
                      <a:pt x="315629" y="960438"/>
                      <a:pt x="363538" y="948293"/>
                      <a:pt x="363538" y="910431"/>
                    </a:cubicBezTo>
                    <a:lnTo>
                      <a:pt x="363538" y="901859"/>
                    </a:lnTo>
                    <a:cubicBezTo>
                      <a:pt x="363538" y="901859"/>
                      <a:pt x="363538" y="901859"/>
                      <a:pt x="363538" y="838994"/>
                    </a:cubicBezTo>
                    <a:cubicBezTo>
                      <a:pt x="363538" y="838994"/>
                      <a:pt x="363538" y="838994"/>
                      <a:pt x="363538" y="753269"/>
                    </a:cubicBezTo>
                    <a:cubicBezTo>
                      <a:pt x="363538" y="714693"/>
                      <a:pt x="315629" y="703263"/>
                      <a:pt x="299898" y="699691"/>
                    </a:cubicBezTo>
                    <a:cubicBezTo>
                      <a:pt x="272011" y="692547"/>
                      <a:pt x="235542" y="688975"/>
                      <a:pt x="197644" y="688975"/>
                    </a:cubicBezTo>
                    <a:close/>
                    <a:moveTo>
                      <a:pt x="197644" y="658812"/>
                    </a:moveTo>
                    <a:cubicBezTo>
                      <a:pt x="238462" y="658812"/>
                      <a:pt x="277848" y="663087"/>
                      <a:pt x="307924" y="670211"/>
                    </a:cubicBezTo>
                    <a:cubicBezTo>
                      <a:pt x="315801" y="671636"/>
                      <a:pt x="329407" y="674485"/>
                      <a:pt x="343729" y="681610"/>
                    </a:cubicBezTo>
                    <a:cubicBezTo>
                      <a:pt x="346593" y="683035"/>
                      <a:pt x="350174" y="685172"/>
                      <a:pt x="353754" y="687309"/>
                    </a:cubicBezTo>
                    <a:cubicBezTo>
                      <a:pt x="380966" y="702982"/>
                      <a:pt x="395288" y="726492"/>
                      <a:pt x="395288" y="754277"/>
                    </a:cubicBezTo>
                    <a:cubicBezTo>
                      <a:pt x="395288" y="793460"/>
                      <a:pt x="395288" y="823382"/>
                      <a:pt x="395288" y="845467"/>
                    </a:cubicBezTo>
                    <a:cubicBezTo>
                      <a:pt x="395288" y="911010"/>
                      <a:pt x="395288" y="911010"/>
                      <a:pt x="395288" y="911010"/>
                    </a:cubicBezTo>
                    <a:cubicBezTo>
                      <a:pt x="395288" y="939507"/>
                      <a:pt x="380250" y="977266"/>
                      <a:pt x="307924" y="995076"/>
                    </a:cubicBezTo>
                    <a:cubicBezTo>
                      <a:pt x="277848" y="1002201"/>
                      <a:pt x="238462" y="1006475"/>
                      <a:pt x="197644" y="1006475"/>
                    </a:cubicBezTo>
                    <a:cubicBezTo>
                      <a:pt x="156110" y="1006475"/>
                      <a:pt x="117441" y="1002201"/>
                      <a:pt x="87365" y="995076"/>
                    </a:cubicBezTo>
                    <a:cubicBezTo>
                      <a:pt x="78055" y="992939"/>
                      <a:pt x="58721" y="987952"/>
                      <a:pt x="40818" y="977266"/>
                    </a:cubicBezTo>
                    <a:cubicBezTo>
                      <a:pt x="15038" y="962305"/>
                      <a:pt x="0" y="938082"/>
                      <a:pt x="0" y="911010"/>
                    </a:cubicBezTo>
                    <a:cubicBezTo>
                      <a:pt x="0" y="888213"/>
                      <a:pt x="0" y="868265"/>
                      <a:pt x="0" y="851167"/>
                    </a:cubicBezTo>
                    <a:cubicBezTo>
                      <a:pt x="0" y="754277"/>
                      <a:pt x="0" y="754277"/>
                      <a:pt x="0" y="754277"/>
                    </a:cubicBezTo>
                    <a:cubicBezTo>
                      <a:pt x="0" y="731479"/>
                      <a:pt x="9310" y="702982"/>
                      <a:pt x="48695" y="683747"/>
                    </a:cubicBezTo>
                    <a:cubicBezTo>
                      <a:pt x="59437" y="678048"/>
                      <a:pt x="72326" y="673773"/>
                      <a:pt x="87365" y="670211"/>
                    </a:cubicBezTo>
                    <a:cubicBezTo>
                      <a:pt x="117441" y="663087"/>
                      <a:pt x="156110" y="658812"/>
                      <a:pt x="197644" y="658812"/>
                    </a:cubicBezTo>
                    <a:close/>
                    <a:moveTo>
                      <a:pt x="1142563" y="490537"/>
                    </a:moveTo>
                    <a:cubicBezTo>
                      <a:pt x="1104033" y="490537"/>
                      <a:pt x="1067643" y="494109"/>
                      <a:pt x="1039816" y="501253"/>
                    </a:cubicBezTo>
                    <a:cubicBezTo>
                      <a:pt x="1024118" y="504825"/>
                      <a:pt x="976312" y="516255"/>
                      <a:pt x="976312" y="554831"/>
                    </a:cubicBezTo>
                    <a:cubicBezTo>
                      <a:pt x="976312" y="594122"/>
                      <a:pt x="976312" y="624125"/>
                      <a:pt x="976312" y="646271"/>
                    </a:cubicBezTo>
                    <a:cubicBezTo>
                      <a:pt x="976312" y="683418"/>
                      <a:pt x="976312" y="699849"/>
                      <a:pt x="976312" y="706993"/>
                    </a:cubicBezTo>
                    <a:cubicBezTo>
                      <a:pt x="976312" y="711993"/>
                      <a:pt x="976312" y="711993"/>
                      <a:pt x="976312" y="711993"/>
                    </a:cubicBezTo>
                    <a:cubicBezTo>
                      <a:pt x="976312" y="749855"/>
                      <a:pt x="1024118" y="762000"/>
                      <a:pt x="1039816" y="765572"/>
                    </a:cubicBezTo>
                    <a:cubicBezTo>
                      <a:pt x="1046951" y="767715"/>
                      <a:pt x="1054086" y="769143"/>
                      <a:pt x="1061935" y="770572"/>
                    </a:cubicBezTo>
                    <a:cubicBezTo>
                      <a:pt x="1085481" y="774858"/>
                      <a:pt x="1113308" y="776287"/>
                      <a:pt x="1142563" y="776287"/>
                    </a:cubicBezTo>
                    <a:cubicBezTo>
                      <a:pt x="1169677" y="776287"/>
                      <a:pt x="1195363" y="774858"/>
                      <a:pt x="1218196" y="771287"/>
                    </a:cubicBezTo>
                    <a:cubicBezTo>
                      <a:pt x="1227472" y="769858"/>
                      <a:pt x="1236748" y="767715"/>
                      <a:pt x="1244597" y="765572"/>
                    </a:cubicBezTo>
                    <a:cubicBezTo>
                      <a:pt x="1260294" y="762000"/>
                      <a:pt x="1308100" y="749855"/>
                      <a:pt x="1308100" y="711993"/>
                    </a:cubicBezTo>
                    <a:lnTo>
                      <a:pt x="1308100" y="704135"/>
                    </a:lnTo>
                    <a:cubicBezTo>
                      <a:pt x="1308100" y="704135"/>
                      <a:pt x="1308100" y="704135"/>
                      <a:pt x="1308100" y="640556"/>
                    </a:cubicBezTo>
                    <a:cubicBezTo>
                      <a:pt x="1308100" y="640556"/>
                      <a:pt x="1308100" y="640556"/>
                      <a:pt x="1308100" y="554831"/>
                    </a:cubicBezTo>
                    <a:cubicBezTo>
                      <a:pt x="1308100" y="516255"/>
                      <a:pt x="1260294" y="504825"/>
                      <a:pt x="1244597" y="501253"/>
                    </a:cubicBezTo>
                    <a:cubicBezTo>
                      <a:pt x="1216769" y="494109"/>
                      <a:pt x="1180379" y="490537"/>
                      <a:pt x="1142563" y="490537"/>
                    </a:cubicBezTo>
                    <a:close/>
                    <a:moveTo>
                      <a:pt x="1142563" y="460375"/>
                    </a:moveTo>
                    <a:cubicBezTo>
                      <a:pt x="1183307" y="460375"/>
                      <a:pt x="1222622" y="464650"/>
                      <a:pt x="1252644" y="471774"/>
                    </a:cubicBezTo>
                    <a:cubicBezTo>
                      <a:pt x="1259792" y="473199"/>
                      <a:pt x="1273373" y="476761"/>
                      <a:pt x="1287669" y="483173"/>
                    </a:cubicBezTo>
                    <a:cubicBezTo>
                      <a:pt x="1291243" y="484598"/>
                      <a:pt x="1294817" y="486735"/>
                      <a:pt x="1298391" y="488872"/>
                    </a:cubicBezTo>
                    <a:cubicBezTo>
                      <a:pt x="1325554" y="504545"/>
                      <a:pt x="1339850" y="528055"/>
                      <a:pt x="1339850" y="555840"/>
                    </a:cubicBezTo>
                    <a:cubicBezTo>
                      <a:pt x="1339850" y="595736"/>
                      <a:pt x="1339850" y="624945"/>
                      <a:pt x="1339850" y="647030"/>
                    </a:cubicBezTo>
                    <a:cubicBezTo>
                      <a:pt x="1339850" y="712573"/>
                      <a:pt x="1339850" y="712573"/>
                      <a:pt x="1339850" y="712573"/>
                    </a:cubicBezTo>
                    <a:cubicBezTo>
                      <a:pt x="1339850" y="741070"/>
                      <a:pt x="1324839" y="778829"/>
                      <a:pt x="1252644" y="796639"/>
                    </a:cubicBezTo>
                    <a:cubicBezTo>
                      <a:pt x="1222622" y="803764"/>
                      <a:pt x="1183307" y="808038"/>
                      <a:pt x="1142563" y="808038"/>
                    </a:cubicBezTo>
                    <a:cubicBezTo>
                      <a:pt x="1101105" y="808038"/>
                      <a:pt x="1062505" y="803764"/>
                      <a:pt x="1032483" y="796639"/>
                    </a:cubicBezTo>
                    <a:cubicBezTo>
                      <a:pt x="1023191" y="794502"/>
                      <a:pt x="1003891" y="789515"/>
                      <a:pt x="986021" y="778829"/>
                    </a:cubicBezTo>
                    <a:cubicBezTo>
                      <a:pt x="959573" y="763868"/>
                      <a:pt x="944562" y="739645"/>
                      <a:pt x="944562" y="712573"/>
                    </a:cubicBezTo>
                    <a:cubicBezTo>
                      <a:pt x="944562" y="689776"/>
                      <a:pt x="944562" y="669828"/>
                      <a:pt x="944562" y="652730"/>
                    </a:cubicBezTo>
                    <a:cubicBezTo>
                      <a:pt x="944562" y="555840"/>
                      <a:pt x="944562" y="555840"/>
                      <a:pt x="944562" y="555840"/>
                    </a:cubicBezTo>
                    <a:cubicBezTo>
                      <a:pt x="944562" y="533042"/>
                      <a:pt x="953854" y="504545"/>
                      <a:pt x="993884" y="485310"/>
                    </a:cubicBezTo>
                    <a:cubicBezTo>
                      <a:pt x="1003891" y="479611"/>
                      <a:pt x="1016757" y="475336"/>
                      <a:pt x="1032483" y="471774"/>
                    </a:cubicBezTo>
                    <a:cubicBezTo>
                      <a:pt x="1062505" y="464650"/>
                      <a:pt x="1101105" y="460375"/>
                      <a:pt x="1142563" y="460375"/>
                    </a:cubicBezTo>
                    <a:close/>
                    <a:moveTo>
                      <a:pt x="558441" y="93662"/>
                    </a:moveTo>
                    <a:cubicBezTo>
                      <a:pt x="557728" y="100086"/>
                      <a:pt x="557015" y="107224"/>
                      <a:pt x="557015" y="114361"/>
                    </a:cubicBezTo>
                    <a:cubicBezTo>
                      <a:pt x="557015" y="118644"/>
                      <a:pt x="557015" y="122213"/>
                      <a:pt x="557015" y="126496"/>
                    </a:cubicBezTo>
                    <a:cubicBezTo>
                      <a:pt x="557015" y="126496"/>
                      <a:pt x="557015" y="126496"/>
                      <a:pt x="411596" y="168608"/>
                    </a:cubicBezTo>
                    <a:lnTo>
                      <a:pt x="562005" y="147909"/>
                    </a:lnTo>
                    <a:cubicBezTo>
                      <a:pt x="564857" y="158615"/>
                      <a:pt x="569846" y="168608"/>
                      <a:pt x="576262" y="177174"/>
                    </a:cubicBezTo>
                    <a:cubicBezTo>
                      <a:pt x="576262" y="177174"/>
                      <a:pt x="576262" y="177174"/>
                      <a:pt x="217704" y="226424"/>
                    </a:cubicBezTo>
                    <a:cubicBezTo>
                      <a:pt x="217704" y="226424"/>
                      <a:pt x="217704" y="226424"/>
                      <a:pt x="364549" y="647552"/>
                    </a:cubicBezTo>
                    <a:cubicBezTo>
                      <a:pt x="364549" y="647552"/>
                      <a:pt x="364549" y="647552"/>
                      <a:pt x="368113" y="658259"/>
                    </a:cubicBezTo>
                    <a:cubicBezTo>
                      <a:pt x="354569" y="650407"/>
                      <a:pt x="340312" y="645411"/>
                      <a:pt x="329620" y="641842"/>
                    </a:cubicBezTo>
                    <a:cubicBezTo>
                      <a:pt x="329620" y="641842"/>
                      <a:pt x="329620" y="641842"/>
                      <a:pt x="196319" y="261399"/>
                    </a:cubicBezTo>
                    <a:cubicBezTo>
                      <a:pt x="196319" y="261399"/>
                      <a:pt x="196319" y="261399"/>
                      <a:pt x="63018" y="643270"/>
                    </a:cubicBezTo>
                    <a:cubicBezTo>
                      <a:pt x="48048" y="647552"/>
                      <a:pt x="35217" y="653262"/>
                      <a:pt x="23812" y="660400"/>
                    </a:cubicBezTo>
                    <a:cubicBezTo>
                      <a:pt x="23812" y="660400"/>
                      <a:pt x="23812" y="660400"/>
                      <a:pt x="28089" y="647552"/>
                    </a:cubicBezTo>
                    <a:cubicBezTo>
                      <a:pt x="28089" y="647552"/>
                      <a:pt x="28089" y="647552"/>
                      <a:pt x="182062" y="208580"/>
                    </a:cubicBezTo>
                    <a:cubicBezTo>
                      <a:pt x="182062" y="207866"/>
                      <a:pt x="182062" y="207866"/>
                      <a:pt x="182062" y="207152"/>
                    </a:cubicBezTo>
                    <a:cubicBezTo>
                      <a:pt x="182062" y="207152"/>
                      <a:pt x="182775" y="206438"/>
                      <a:pt x="182775" y="205725"/>
                    </a:cubicBezTo>
                    <a:cubicBezTo>
                      <a:pt x="182775" y="205725"/>
                      <a:pt x="183488" y="205011"/>
                      <a:pt x="183488" y="205011"/>
                    </a:cubicBezTo>
                    <a:cubicBezTo>
                      <a:pt x="183488" y="204297"/>
                      <a:pt x="184200" y="204297"/>
                      <a:pt x="184200" y="203583"/>
                    </a:cubicBezTo>
                    <a:cubicBezTo>
                      <a:pt x="184913" y="203583"/>
                      <a:pt x="184913" y="202870"/>
                      <a:pt x="184913" y="202870"/>
                    </a:cubicBezTo>
                    <a:cubicBezTo>
                      <a:pt x="185626" y="202156"/>
                      <a:pt x="185626" y="202156"/>
                      <a:pt x="186339" y="201442"/>
                    </a:cubicBezTo>
                    <a:cubicBezTo>
                      <a:pt x="186339" y="201442"/>
                      <a:pt x="187052" y="201442"/>
                      <a:pt x="187052" y="200728"/>
                    </a:cubicBezTo>
                    <a:cubicBezTo>
                      <a:pt x="187765" y="200728"/>
                      <a:pt x="188477" y="200014"/>
                      <a:pt x="189190" y="200014"/>
                    </a:cubicBezTo>
                    <a:cubicBezTo>
                      <a:pt x="189190" y="200014"/>
                      <a:pt x="189190" y="199301"/>
                      <a:pt x="189190" y="199301"/>
                    </a:cubicBezTo>
                    <a:cubicBezTo>
                      <a:pt x="189903" y="199301"/>
                      <a:pt x="191329" y="198587"/>
                      <a:pt x="192042" y="198587"/>
                    </a:cubicBezTo>
                    <a:cubicBezTo>
                      <a:pt x="192042" y="198587"/>
                      <a:pt x="192042" y="198587"/>
                      <a:pt x="558441" y="93662"/>
                    </a:cubicBezTo>
                    <a:close/>
                    <a:moveTo>
                      <a:pt x="1138705" y="0"/>
                    </a:moveTo>
                    <a:cubicBezTo>
                      <a:pt x="1138705" y="0"/>
                      <a:pt x="1138705" y="0"/>
                      <a:pt x="1139418" y="0"/>
                    </a:cubicBezTo>
                    <a:cubicBezTo>
                      <a:pt x="1139418" y="0"/>
                      <a:pt x="1140132" y="0"/>
                      <a:pt x="1140846" y="0"/>
                    </a:cubicBezTo>
                    <a:cubicBezTo>
                      <a:pt x="1141560" y="0"/>
                      <a:pt x="1141560" y="0"/>
                      <a:pt x="1142273" y="0"/>
                    </a:cubicBezTo>
                    <a:cubicBezTo>
                      <a:pt x="1142987" y="0"/>
                      <a:pt x="1142987" y="713"/>
                      <a:pt x="1143701" y="713"/>
                    </a:cubicBezTo>
                    <a:cubicBezTo>
                      <a:pt x="1144415" y="713"/>
                      <a:pt x="1144415" y="713"/>
                      <a:pt x="1145128" y="713"/>
                    </a:cubicBezTo>
                    <a:cubicBezTo>
                      <a:pt x="1145128" y="713"/>
                      <a:pt x="1145842" y="1426"/>
                      <a:pt x="1146556" y="1426"/>
                    </a:cubicBezTo>
                    <a:cubicBezTo>
                      <a:pt x="1146556" y="1426"/>
                      <a:pt x="1147270" y="1426"/>
                      <a:pt x="1147270" y="1426"/>
                    </a:cubicBezTo>
                    <a:cubicBezTo>
                      <a:pt x="1147983" y="2139"/>
                      <a:pt x="1148697" y="2139"/>
                      <a:pt x="1149411" y="2851"/>
                    </a:cubicBezTo>
                    <a:cubicBezTo>
                      <a:pt x="1150125" y="3564"/>
                      <a:pt x="1150839" y="4277"/>
                      <a:pt x="1151552" y="4990"/>
                    </a:cubicBezTo>
                    <a:cubicBezTo>
                      <a:pt x="1152266" y="4990"/>
                      <a:pt x="1152266" y="4990"/>
                      <a:pt x="1152266" y="4990"/>
                    </a:cubicBezTo>
                    <a:cubicBezTo>
                      <a:pt x="1152980" y="5703"/>
                      <a:pt x="1152980" y="6416"/>
                      <a:pt x="1153694" y="7129"/>
                    </a:cubicBezTo>
                    <a:cubicBezTo>
                      <a:pt x="1153694" y="7129"/>
                      <a:pt x="1153694" y="7129"/>
                      <a:pt x="1153694" y="7842"/>
                    </a:cubicBezTo>
                    <a:cubicBezTo>
                      <a:pt x="1154407" y="7842"/>
                      <a:pt x="1154407" y="8555"/>
                      <a:pt x="1155121" y="9268"/>
                    </a:cubicBezTo>
                    <a:cubicBezTo>
                      <a:pt x="1155121" y="9268"/>
                      <a:pt x="1155121" y="9981"/>
                      <a:pt x="1155121" y="9981"/>
                    </a:cubicBezTo>
                    <a:cubicBezTo>
                      <a:pt x="1155121" y="9981"/>
                      <a:pt x="1155121" y="10693"/>
                      <a:pt x="1155835" y="10693"/>
                    </a:cubicBezTo>
                    <a:cubicBezTo>
                      <a:pt x="1155835" y="10693"/>
                      <a:pt x="1155835" y="10693"/>
                      <a:pt x="1309293" y="449843"/>
                    </a:cubicBezTo>
                    <a:cubicBezTo>
                      <a:pt x="1309293" y="449843"/>
                      <a:pt x="1309293" y="449843"/>
                      <a:pt x="1312862" y="459824"/>
                    </a:cubicBezTo>
                    <a:cubicBezTo>
                      <a:pt x="1298587" y="451982"/>
                      <a:pt x="1285025" y="446992"/>
                      <a:pt x="1273605" y="443427"/>
                    </a:cubicBezTo>
                    <a:cubicBezTo>
                      <a:pt x="1273605" y="443427"/>
                      <a:pt x="1273605" y="443427"/>
                      <a:pt x="1140846" y="63448"/>
                    </a:cubicBezTo>
                    <a:cubicBezTo>
                      <a:pt x="1140846" y="63448"/>
                      <a:pt x="1140846" y="63448"/>
                      <a:pt x="1007373" y="444853"/>
                    </a:cubicBezTo>
                    <a:cubicBezTo>
                      <a:pt x="992384" y="449843"/>
                      <a:pt x="978822" y="455547"/>
                      <a:pt x="967402" y="461963"/>
                    </a:cubicBezTo>
                    <a:cubicBezTo>
                      <a:pt x="967402" y="461963"/>
                      <a:pt x="967402" y="461963"/>
                      <a:pt x="972399" y="449843"/>
                    </a:cubicBezTo>
                    <a:cubicBezTo>
                      <a:pt x="972399" y="449843"/>
                      <a:pt x="972399" y="449843"/>
                      <a:pt x="1115864" y="39210"/>
                    </a:cubicBezTo>
                    <a:lnTo>
                      <a:pt x="778256" y="136165"/>
                    </a:lnTo>
                    <a:cubicBezTo>
                      <a:pt x="779684" y="126897"/>
                      <a:pt x="780397" y="118342"/>
                      <a:pt x="779684" y="109074"/>
                    </a:cubicBezTo>
                    <a:cubicBezTo>
                      <a:pt x="779684" y="106936"/>
                      <a:pt x="779684" y="104797"/>
                      <a:pt x="779684" y="102658"/>
                    </a:cubicBezTo>
                    <a:cubicBezTo>
                      <a:pt x="779684" y="102658"/>
                      <a:pt x="779684" y="102658"/>
                      <a:pt x="925290" y="61310"/>
                    </a:cubicBezTo>
                    <a:cubicBezTo>
                      <a:pt x="925290" y="61310"/>
                      <a:pt x="925290" y="61310"/>
                      <a:pt x="774687" y="81271"/>
                    </a:cubicBezTo>
                    <a:cubicBezTo>
                      <a:pt x="771832" y="71290"/>
                      <a:pt x="766836" y="61310"/>
                      <a:pt x="760412" y="52042"/>
                    </a:cubicBezTo>
                    <a:cubicBezTo>
                      <a:pt x="760412" y="52042"/>
                      <a:pt x="760412" y="52042"/>
                      <a:pt x="1138705" y="0"/>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60" tIns="11430" rIns="22860" bIns="11430" numCol="1" anchor="t" anchorCtr="0" compatLnSpc="1">
                <a:prstTxWarp prst="textNoShape">
                  <a:avLst/>
                </a:prstTxWarp>
                <a:noAutofit/>
              </a:bodyPr>
              <a:lstStyle/>
              <a:p>
                <a:endParaRPr lang="en-US" dirty="0"/>
              </a:p>
            </p:txBody>
          </p:sp>
          <p:sp>
            <p:nvSpPr>
              <p:cNvPr id="47" name="Freeform 11">
                <a:extLst>
                  <a:ext uri="{FF2B5EF4-FFF2-40B4-BE49-F238E27FC236}">
                    <a16:creationId xmlns:a16="http://schemas.microsoft.com/office/drawing/2014/main" id="{C331B171-5F6A-4306-ADBB-5946A3500BFE}"/>
                  </a:ext>
                </a:extLst>
              </p:cNvPr>
              <p:cNvSpPr>
                <a:spLocks/>
              </p:cNvSpPr>
              <p:nvPr/>
            </p:nvSpPr>
            <p:spPr bwMode="auto">
              <a:xfrm>
                <a:off x="8132763" y="2919413"/>
                <a:ext cx="1214437" cy="1098550"/>
              </a:xfrm>
              <a:custGeom>
                <a:avLst/>
                <a:gdLst>
                  <a:gd name="connsiteX0" fmla="*/ 0 w 1214437"/>
                  <a:gd name="connsiteY0" fmla="*/ 838200 h 1098550"/>
                  <a:gd name="connsiteX1" fmla="*/ 32213 w 1214437"/>
                  <a:gd name="connsiteY1" fmla="*/ 849722 h 1098550"/>
                  <a:gd name="connsiteX2" fmla="*/ 135295 w 1214437"/>
                  <a:gd name="connsiteY2" fmla="*/ 859803 h 1098550"/>
                  <a:gd name="connsiteX3" fmla="*/ 237662 w 1214437"/>
                  <a:gd name="connsiteY3" fmla="*/ 849722 h 1098550"/>
                  <a:gd name="connsiteX4" fmla="*/ 269875 w 1214437"/>
                  <a:gd name="connsiteY4" fmla="*/ 838200 h 1098550"/>
                  <a:gd name="connsiteX5" fmla="*/ 269875 w 1214437"/>
                  <a:gd name="connsiteY5" fmla="*/ 854762 h 1098550"/>
                  <a:gd name="connsiteX6" fmla="*/ 269875 w 1214437"/>
                  <a:gd name="connsiteY6" fmla="*/ 874205 h 1098550"/>
                  <a:gd name="connsiteX7" fmla="*/ 269875 w 1214437"/>
                  <a:gd name="connsiteY7" fmla="*/ 875645 h 1098550"/>
                  <a:gd name="connsiteX8" fmla="*/ 204017 w 1214437"/>
                  <a:gd name="connsiteY8" fmla="*/ 903730 h 1098550"/>
                  <a:gd name="connsiteX9" fmla="*/ 135295 w 1214437"/>
                  <a:gd name="connsiteY9" fmla="*/ 908050 h 1098550"/>
                  <a:gd name="connsiteX10" fmla="*/ 58699 w 1214437"/>
                  <a:gd name="connsiteY10" fmla="*/ 902289 h 1098550"/>
                  <a:gd name="connsiteX11" fmla="*/ 0 w 1214437"/>
                  <a:gd name="connsiteY11" fmla="*/ 875645 h 1098550"/>
                  <a:gd name="connsiteX12" fmla="*/ 716 w 1214437"/>
                  <a:gd name="connsiteY12" fmla="*/ 874205 h 1098550"/>
                  <a:gd name="connsiteX13" fmla="*/ 0 w 1214437"/>
                  <a:gd name="connsiteY13" fmla="*/ 874205 h 1098550"/>
                  <a:gd name="connsiteX14" fmla="*/ 0 w 1214437"/>
                  <a:gd name="connsiteY14" fmla="*/ 859803 h 1098550"/>
                  <a:gd name="connsiteX15" fmla="*/ 0 w 1214437"/>
                  <a:gd name="connsiteY15" fmla="*/ 838200 h 1098550"/>
                  <a:gd name="connsiteX16" fmla="*/ 0 w 1214437"/>
                  <a:gd name="connsiteY16" fmla="*/ 758825 h 1098550"/>
                  <a:gd name="connsiteX17" fmla="*/ 32213 w 1214437"/>
                  <a:gd name="connsiteY17" fmla="*/ 770229 h 1098550"/>
                  <a:gd name="connsiteX18" fmla="*/ 135295 w 1214437"/>
                  <a:gd name="connsiteY18" fmla="*/ 780208 h 1098550"/>
                  <a:gd name="connsiteX19" fmla="*/ 237662 w 1214437"/>
                  <a:gd name="connsiteY19" fmla="*/ 770229 h 1098550"/>
                  <a:gd name="connsiteX20" fmla="*/ 269875 w 1214437"/>
                  <a:gd name="connsiteY20" fmla="*/ 758825 h 1098550"/>
                  <a:gd name="connsiteX21" fmla="*/ 269875 w 1214437"/>
                  <a:gd name="connsiteY21" fmla="*/ 794463 h 1098550"/>
                  <a:gd name="connsiteX22" fmla="*/ 269875 w 1214437"/>
                  <a:gd name="connsiteY22" fmla="*/ 796601 h 1098550"/>
                  <a:gd name="connsiteX23" fmla="*/ 135295 w 1214437"/>
                  <a:gd name="connsiteY23" fmla="*/ 828675 h 1098550"/>
                  <a:gd name="connsiteX24" fmla="*/ 0 w 1214437"/>
                  <a:gd name="connsiteY24" fmla="*/ 796601 h 1098550"/>
                  <a:gd name="connsiteX25" fmla="*/ 716 w 1214437"/>
                  <a:gd name="connsiteY25" fmla="*/ 794463 h 1098550"/>
                  <a:gd name="connsiteX26" fmla="*/ 0 w 1214437"/>
                  <a:gd name="connsiteY26" fmla="*/ 794463 h 1098550"/>
                  <a:gd name="connsiteX27" fmla="*/ 0 w 1214437"/>
                  <a:gd name="connsiteY27" fmla="*/ 758825 h 1098550"/>
                  <a:gd name="connsiteX28" fmla="*/ 135295 w 1214437"/>
                  <a:gd name="connsiteY28" fmla="*/ 685800 h 1098550"/>
                  <a:gd name="connsiteX29" fmla="*/ 269875 w 1214437"/>
                  <a:gd name="connsiteY29" fmla="*/ 717907 h 1098550"/>
                  <a:gd name="connsiteX30" fmla="*/ 135295 w 1214437"/>
                  <a:gd name="connsiteY30" fmla="*/ 749300 h 1098550"/>
                  <a:gd name="connsiteX31" fmla="*/ 0 w 1214437"/>
                  <a:gd name="connsiteY31" fmla="*/ 717907 h 1098550"/>
                  <a:gd name="connsiteX32" fmla="*/ 135295 w 1214437"/>
                  <a:gd name="connsiteY32" fmla="*/ 685800 h 1098550"/>
                  <a:gd name="connsiteX33" fmla="*/ 944562 w 1214437"/>
                  <a:gd name="connsiteY33" fmla="*/ 639762 h 1098550"/>
                  <a:gd name="connsiteX34" fmla="*/ 976861 w 1214437"/>
                  <a:gd name="connsiteY34" fmla="*/ 651284 h 1098550"/>
                  <a:gd name="connsiteX35" fmla="*/ 1079499 w 1214437"/>
                  <a:gd name="connsiteY35" fmla="*/ 661365 h 1098550"/>
                  <a:gd name="connsiteX36" fmla="*/ 1182138 w 1214437"/>
                  <a:gd name="connsiteY36" fmla="*/ 651284 h 1098550"/>
                  <a:gd name="connsiteX37" fmla="*/ 1214437 w 1214437"/>
                  <a:gd name="connsiteY37" fmla="*/ 639762 h 1098550"/>
                  <a:gd name="connsiteX38" fmla="*/ 1214437 w 1214437"/>
                  <a:gd name="connsiteY38" fmla="*/ 656324 h 1098550"/>
                  <a:gd name="connsiteX39" fmla="*/ 1214437 w 1214437"/>
                  <a:gd name="connsiteY39" fmla="*/ 675767 h 1098550"/>
                  <a:gd name="connsiteX40" fmla="*/ 1214437 w 1214437"/>
                  <a:gd name="connsiteY40" fmla="*/ 677207 h 1098550"/>
                  <a:gd name="connsiteX41" fmla="*/ 1148404 w 1214437"/>
                  <a:gd name="connsiteY41" fmla="*/ 705292 h 1098550"/>
                  <a:gd name="connsiteX42" fmla="*/ 1079499 w 1214437"/>
                  <a:gd name="connsiteY42" fmla="*/ 709612 h 1098550"/>
                  <a:gd name="connsiteX43" fmla="*/ 1002700 w 1214437"/>
                  <a:gd name="connsiteY43" fmla="*/ 703851 h 1098550"/>
                  <a:gd name="connsiteX44" fmla="*/ 944562 w 1214437"/>
                  <a:gd name="connsiteY44" fmla="*/ 677207 h 1098550"/>
                  <a:gd name="connsiteX45" fmla="*/ 945280 w 1214437"/>
                  <a:gd name="connsiteY45" fmla="*/ 675767 h 1098550"/>
                  <a:gd name="connsiteX46" fmla="*/ 944562 w 1214437"/>
                  <a:gd name="connsiteY46" fmla="*/ 675767 h 1098550"/>
                  <a:gd name="connsiteX47" fmla="*/ 944562 w 1214437"/>
                  <a:gd name="connsiteY47" fmla="*/ 661365 h 1098550"/>
                  <a:gd name="connsiteX48" fmla="*/ 944562 w 1214437"/>
                  <a:gd name="connsiteY48" fmla="*/ 639762 h 1098550"/>
                  <a:gd name="connsiteX49" fmla="*/ 944562 w 1214437"/>
                  <a:gd name="connsiteY49" fmla="*/ 560387 h 1098550"/>
                  <a:gd name="connsiteX50" fmla="*/ 976861 w 1214437"/>
                  <a:gd name="connsiteY50" fmla="*/ 571791 h 1098550"/>
                  <a:gd name="connsiteX51" fmla="*/ 1079499 w 1214437"/>
                  <a:gd name="connsiteY51" fmla="*/ 581770 h 1098550"/>
                  <a:gd name="connsiteX52" fmla="*/ 1182138 w 1214437"/>
                  <a:gd name="connsiteY52" fmla="*/ 571791 h 1098550"/>
                  <a:gd name="connsiteX53" fmla="*/ 1214437 w 1214437"/>
                  <a:gd name="connsiteY53" fmla="*/ 560387 h 1098550"/>
                  <a:gd name="connsiteX54" fmla="*/ 1214437 w 1214437"/>
                  <a:gd name="connsiteY54" fmla="*/ 596025 h 1098550"/>
                  <a:gd name="connsiteX55" fmla="*/ 1214437 w 1214437"/>
                  <a:gd name="connsiteY55" fmla="*/ 598163 h 1098550"/>
                  <a:gd name="connsiteX56" fmla="*/ 1079499 w 1214437"/>
                  <a:gd name="connsiteY56" fmla="*/ 630237 h 1098550"/>
                  <a:gd name="connsiteX57" fmla="*/ 944562 w 1214437"/>
                  <a:gd name="connsiteY57" fmla="*/ 598163 h 1098550"/>
                  <a:gd name="connsiteX58" fmla="*/ 945280 w 1214437"/>
                  <a:gd name="connsiteY58" fmla="*/ 596025 h 1098550"/>
                  <a:gd name="connsiteX59" fmla="*/ 944562 w 1214437"/>
                  <a:gd name="connsiteY59" fmla="*/ 596025 h 1098550"/>
                  <a:gd name="connsiteX60" fmla="*/ 944562 w 1214437"/>
                  <a:gd name="connsiteY60" fmla="*/ 560387 h 1098550"/>
                  <a:gd name="connsiteX61" fmla="*/ 1079499 w 1214437"/>
                  <a:gd name="connsiteY61" fmla="*/ 487362 h 1098550"/>
                  <a:gd name="connsiteX62" fmla="*/ 1214437 w 1214437"/>
                  <a:gd name="connsiteY62" fmla="*/ 519469 h 1098550"/>
                  <a:gd name="connsiteX63" fmla="*/ 1079499 w 1214437"/>
                  <a:gd name="connsiteY63" fmla="*/ 550862 h 1098550"/>
                  <a:gd name="connsiteX64" fmla="*/ 944562 w 1214437"/>
                  <a:gd name="connsiteY64" fmla="*/ 519469 h 1098550"/>
                  <a:gd name="connsiteX65" fmla="*/ 1079499 w 1214437"/>
                  <a:gd name="connsiteY65" fmla="*/ 487362 h 1098550"/>
                  <a:gd name="connsiteX66" fmla="*/ 605273 w 1214437"/>
                  <a:gd name="connsiteY66" fmla="*/ 0 h 1098550"/>
                  <a:gd name="connsiteX67" fmla="*/ 610278 w 1214437"/>
                  <a:gd name="connsiteY67" fmla="*/ 0 h 1098550"/>
                  <a:gd name="connsiteX68" fmla="*/ 659612 w 1214437"/>
                  <a:gd name="connsiteY68" fmla="*/ 21428 h 1098550"/>
                  <a:gd name="connsiteX69" fmla="*/ 679632 w 1214437"/>
                  <a:gd name="connsiteY69" fmla="*/ 49999 h 1098550"/>
                  <a:gd name="connsiteX70" fmla="*/ 684636 w 1214437"/>
                  <a:gd name="connsiteY70" fmla="*/ 74998 h 1098550"/>
                  <a:gd name="connsiteX71" fmla="*/ 684636 w 1214437"/>
                  <a:gd name="connsiteY71" fmla="*/ 76427 h 1098550"/>
                  <a:gd name="connsiteX72" fmla="*/ 678202 w 1214437"/>
                  <a:gd name="connsiteY72" fmla="*/ 110712 h 1098550"/>
                  <a:gd name="connsiteX73" fmla="*/ 646027 w 1214437"/>
                  <a:gd name="connsiteY73" fmla="*/ 147854 h 1098550"/>
                  <a:gd name="connsiteX74" fmla="*/ 646027 w 1214437"/>
                  <a:gd name="connsiteY74" fmla="*/ 987838 h 1098550"/>
                  <a:gd name="connsiteX75" fmla="*/ 658182 w 1214437"/>
                  <a:gd name="connsiteY75" fmla="*/ 1002838 h 1098550"/>
                  <a:gd name="connsiteX76" fmla="*/ 915575 w 1214437"/>
                  <a:gd name="connsiteY76" fmla="*/ 1067837 h 1098550"/>
                  <a:gd name="connsiteX77" fmla="*/ 912001 w 1214437"/>
                  <a:gd name="connsiteY77" fmla="*/ 1098550 h 1098550"/>
                  <a:gd name="connsiteX78" fmla="*/ 299261 w 1214437"/>
                  <a:gd name="connsiteY78" fmla="*/ 1098550 h 1098550"/>
                  <a:gd name="connsiteX79" fmla="*/ 295687 w 1214437"/>
                  <a:gd name="connsiteY79" fmla="*/ 1067837 h 1098550"/>
                  <a:gd name="connsiteX80" fmla="*/ 556655 w 1214437"/>
                  <a:gd name="connsiteY80" fmla="*/ 1002838 h 1098550"/>
                  <a:gd name="connsiteX81" fmla="*/ 568809 w 1214437"/>
                  <a:gd name="connsiteY81" fmla="*/ 987838 h 1098550"/>
                  <a:gd name="connsiteX82" fmla="*/ 568809 w 1214437"/>
                  <a:gd name="connsiteY82" fmla="*/ 149997 h 1098550"/>
                  <a:gd name="connsiteX83" fmla="*/ 550935 w 1214437"/>
                  <a:gd name="connsiteY83" fmla="*/ 137140 h 1098550"/>
                  <a:gd name="connsiteX84" fmla="*/ 530915 w 1214437"/>
                  <a:gd name="connsiteY84" fmla="*/ 108569 h 1098550"/>
                  <a:gd name="connsiteX85" fmla="*/ 525911 w 1214437"/>
                  <a:gd name="connsiteY85" fmla="*/ 82855 h 1098550"/>
                  <a:gd name="connsiteX86" fmla="*/ 525911 w 1214437"/>
                  <a:gd name="connsiteY86" fmla="*/ 79284 h 1098550"/>
                  <a:gd name="connsiteX87" fmla="*/ 531630 w 1214437"/>
                  <a:gd name="connsiteY87" fmla="*/ 47856 h 1098550"/>
                  <a:gd name="connsiteX88" fmla="*/ 605273 w 1214437"/>
                  <a:gd name="connsiteY88" fmla="*/ 0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4437" h="1098550">
                    <a:moveTo>
                      <a:pt x="0" y="838200"/>
                    </a:moveTo>
                    <a:cubicBezTo>
                      <a:pt x="8590" y="842521"/>
                      <a:pt x="19328" y="846121"/>
                      <a:pt x="32213" y="849722"/>
                    </a:cubicBezTo>
                    <a:cubicBezTo>
                      <a:pt x="60131" y="856203"/>
                      <a:pt x="96639" y="859803"/>
                      <a:pt x="135295" y="859803"/>
                    </a:cubicBezTo>
                    <a:cubicBezTo>
                      <a:pt x="173235" y="859803"/>
                      <a:pt x="209743" y="856203"/>
                      <a:pt x="237662" y="849722"/>
                    </a:cubicBezTo>
                    <a:cubicBezTo>
                      <a:pt x="250547" y="846121"/>
                      <a:pt x="261285" y="842521"/>
                      <a:pt x="269875" y="838200"/>
                    </a:cubicBezTo>
                    <a:cubicBezTo>
                      <a:pt x="269875" y="844681"/>
                      <a:pt x="269875" y="850442"/>
                      <a:pt x="269875" y="854762"/>
                    </a:cubicBezTo>
                    <a:cubicBezTo>
                      <a:pt x="269875" y="874205"/>
                      <a:pt x="269875" y="874205"/>
                      <a:pt x="269875" y="874205"/>
                    </a:cubicBezTo>
                    <a:cubicBezTo>
                      <a:pt x="269875" y="874205"/>
                      <a:pt x="269875" y="874925"/>
                      <a:pt x="269875" y="875645"/>
                    </a:cubicBezTo>
                    <a:cubicBezTo>
                      <a:pt x="268443" y="887887"/>
                      <a:pt x="242673" y="897969"/>
                      <a:pt x="204017" y="903730"/>
                    </a:cubicBezTo>
                    <a:cubicBezTo>
                      <a:pt x="183973" y="906610"/>
                      <a:pt x="160350" y="908050"/>
                      <a:pt x="135295" y="908050"/>
                    </a:cubicBezTo>
                    <a:cubicBezTo>
                      <a:pt x="106661" y="908050"/>
                      <a:pt x="80175" y="905890"/>
                      <a:pt x="58699" y="902289"/>
                    </a:cubicBezTo>
                    <a:cubicBezTo>
                      <a:pt x="24339" y="896528"/>
                      <a:pt x="716" y="886447"/>
                      <a:pt x="0" y="875645"/>
                    </a:cubicBezTo>
                    <a:cubicBezTo>
                      <a:pt x="0" y="874925"/>
                      <a:pt x="0" y="874205"/>
                      <a:pt x="716" y="874205"/>
                    </a:cubicBezTo>
                    <a:cubicBezTo>
                      <a:pt x="0" y="874205"/>
                      <a:pt x="0" y="874205"/>
                      <a:pt x="0" y="874205"/>
                    </a:cubicBezTo>
                    <a:cubicBezTo>
                      <a:pt x="0" y="868444"/>
                      <a:pt x="0" y="864124"/>
                      <a:pt x="0" y="859803"/>
                    </a:cubicBezTo>
                    <a:cubicBezTo>
                      <a:pt x="0" y="838200"/>
                      <a:pt x="0" y="838200"/>
                      <a:pt x="0" y="838200"/>
                    </a:cubicBezTo>
                    <a:close/>
                    <a:moveTo>
                      <a:pt x="0" y="758825"/>
                    </a:moveTo>
                    <a:cubicBezTo>
                      <a:pt x="8590" y="763102"/>
                      <a:pt x="19328" y="766665"/>
                      <a:pt x="32213" y="770229"/>
                    </a:cubicBezTo>
                    <a:cubicBezTo>
                      <a:pt x="60131" y="776644"/>
                      <a:pt x="96639" y="780208"/>
                      <a:pt x="135295" y="780208"/>
                    </a:cubicBezTo>
                    <a:cubicBezTo>
                      <a:pt x="173235" y="780208"/>
                      <a:pt x="209743" y="776644"/>
                      <a:pt x="237662" y="770229"/>
                    </a:cubicBezTo>
                    <a:cubicBezTo>
                      <a:pt x="250547" y="766665"/>
                      <a:pt x="261285" y="763102"/>
                      <a:pt x="269875" y="758825"/>
                    </a:cubicBezTo>
                    <a:cubicBezTo>
                      <a:pt x="269875" y="794463"/>
                      <a:pt x="269875" y="794463"/>
                      <a:pt x="269875" y="794463"/>
                    </a:cubicBezTo>
                    <a:cubicBezTo>
                      <a:pt x="269875" y="795176"/>
                      <a:pt x="269875" y="795888"/>
                      <a:pt x="269875" y="796601"/>
                    </a:cubicBezTo>
                    <a:cubicBezTo>
                      <a:pt x="269875" y="814420"/>
                      <a:pt x="209743" y="828675"/>
                      <a:pt x="135295" y="828675"/>
                    </a:cubicBezTo>
                    <a:cubicBezTo>
                      <a:pt x="60847" y="828675"/>
                      <a:pt x="0" y="814420"/>
                      <a:pt x="0" y="796601"/>
                    </a:cubicBezTo>
                    <a:cubicBezTo>
                      <a:pt x="0" y="795888"/>
                      <a:pt x="0" y="795176"/>
                      <a:pt x="716" y="794463"/>
                    </a:cubicBezTo>
                    <a:cubicBezTo>
                      <a:pt x="0" y="794463"/>
                      <a:pt x="0" y="794463"/>
                      <a:pt x="0" y="794463"/>
                    </a:cubicBezTo>
                    <a:cubicBezTo>
                      <a:pt x="0" y="758825"/>
                      <a:pt x="0" y="758825"/>
                      <a:pt x="0" y="758825"/>
                    </a:cubicBezTo>
                    <a:close/>
                    <a:moveTo>
                      <a:pt x="135295" y="685800"/>
                    </a:moveTo>
                    <a:cubicBezTo>
                      <a:pt x="208312" y="685800"/>
                      <a:pt x="268443" y="700070"/>
                      <a:pt x="269875" y="717907"/>
                    </a:cubicBezTo>
                    <a:cubicBezTo>
                      <a:pt x="268443" y="735030"/>
                      <a:pt x="208312" y="749300"/>
                      <a:pt x="135295" y="749300"/>
                    </a:cubicBezTo>
                    <a:cubicBezTo>
                      <a:pt x="61563" y="749300"/>
                      <a:pt x="2147" y="735030"/>
                      <a:pt x="0" y="717907"/>
                    </a:cubicBezTo>
                    <a:cubicBezTo>
                      <a:pt x="2147" y="700070"/>
                      <a:pt x="61563" y="685800"/>
                      <a:pt x="135295" y="685800"/>
                    </a:cubicBezTo>
                    <a:close/>
                    <a:moveTo>
                      <a:pt x="944562" y="639762"/>
                    </a:moveTo>
                    <a:cubicBezTo>
                      <a:pt x="953175" y="644083"/>
                      <a:pt x="963941" y="647683"/>
                      <a:pt x="976861" y="651284"/>
                    </a:cubicBezTo>
                    <a:cubicBezTo>
                      <a:pt x="1004135" y="657765"/>
                      <a:pt x="1040741" y="661365"/>
                      <a:pt x="1079499" y="661365"/>
                    </a:cubicBezTo>
                    <a:cubicBezTo>
                      <a:pt x="1117540" y="661365"/>
                      <a:pt x="1154146" y="657765"/>
                      <a:pt x="1182138" y="651284"/>
                    </a:cubicBezTo>
                    <a:cubicBezTo>
                      <a:pt x="1195058" y="647683"/>
                      <a:pt x="1205824" y="644083"/>
                      <a:pt x="1214437" y="639762"/>
                    </a:cubicBezTo>
                    <a:cubicBezTo>
                      <a:pt x="1214437" y="646963"/>
                      <a:pt x="1214437" y="652004"/>
                      <a:pt x="1214437" y="656324"/>
                    </a:cubicBezTo>
                    <a:cubicBezTo>
                      <a:pt x="1214437" y="675767"/>
                      <a:pt x="1214437" y="675767"/>
                      <a:pt x="1214437" y="675767"/>
                    </a:cubicBezTo>
                    <a:cubicBezTo>
                      <a:pt x="1214437" y="675767"/>
                      <a:pt x="1214437" y="676487"/>
                      <a:pt x="1214437" y="677207"/>
                    </a:cubicBezTo>
                    <a:cubicBezTo>
                      <a:pt x="1213719" y="689449"/>
                      <a:pt x="1187162" y="699531"/>
                      <a:pt x="1148404" y="705292"/>
                    </a:cubicBezTo>
                    <a:cubicBezTo>
                      <a:pt x="1128307" y="708172"/>
                      <a:pt x="1104621" y="709612"/>
                      <a:pt x="1079499" y="709612"/>
                    </a:cubicBezTo>
                    <a:cubicBezTo>
                      <a:pt x="1051507" y="709612"/>
                      <a:pt x="1024950" y="707452"/>
                      <a:pt x="1002700" y="703851"/>
                    </a:cubicBezTo>
                    <a:cubicBezTo>
                      <a:pt x="968248" y="698090"/>
                      <a:pt x="945280" y="688729"/>
                      <a:pt x="944562" y="677207"/>
                    </a:cubicBezTo>
                    <a:cubicBezTo>
                      <a:pt x="944562" y="676487"/>
                      <a:pt x="944562" y="675767"/>
                      <a:pt x="945280" y="675767"/>
                    </a:cubicBezTo>
                    <a:cubicBezTo>
                      <a:pt x="944562" y="675767"/>
                      <a:pt x="944562" y="675767"/>
                      <a:pt x="944562" y="675767"/>
                    </a:cubicBezTo>
                    <a:cubicBezTo>
                      <a:pt x="944562" y="670006"/>
                      <a:pt x="944562" y="665686"/>
                      <a:pt x="944562" y="661365"/>
                    </a:cubicBezTo>
                    <a:cubicBezTo>
                      <a:pt x="944562" y="639762"/>
                      <a:pt x="944562" y="639762"/>
                      <a:pt x="944562" y="639762"/>
                    </a:cubicBezTo>
                    <a:close/>
                    <a:moveTo>
                      <a:pt x="944562" y="560387"/>
                    </a:moveTo>
                    <a:cubicBezTo>
                      <a:pt x="953175" y="564664"/>
                      <a:pt x="963941" y="568227"/>
                      <a:pt x="976861" y="571791"/>
                    </a:cubicBezTo>
                    <a:cubicBezTo>
                      <a:pt x="1004135" y="578206"/>
                      <a:pt x="1040741" y="581770"/>
                      <a:pt x="1079499" y="581770"/>
                    </a:cubicBezTo>
                    <a:cubicBezTo>
                      <a:pt x="1117540" y="581770"/>
                      <a:pt x="1154146" y="578206"/>
                      <a:pt x="1182138" y="571791"/>
                    </a:cubicBezTo>
                    <a:cubicBezTo>
                      <a:pt x="1195058" y="568227"/>
                      <a:pt x="1205824" y="564664"/>
                      <a:pt x="1214437" y="560387"/>
                    </a:cubicBezTo>
                    <a:cubicBezTo>
                      <a:pt x="1214437" y="596025"/>
                      <a:pt x="1214437" y="596025"/>
                      <a:pt x="1214437" y="596025"/>
                    </a:cubicBezTo>
                    <a:cubicBezTo>
                      <a:pt x="1214437" y="596738"/>
                      <a:pt x="1214437" y="597450"/>
                      <a:pt x="1214437" y="598163"/>
                    </a:cubicBezTo>
                    <a:cubicBezTo>
                      <a:pt x="1214437" y="615982"/>
                      <a:pt x="1154146" y="630237"/>
                      <a:pt x="1079499" y="630237"/>
                    </a:cubicBezTo>
                    <a:cubicBezTo>
                      <a:pt x="1004853" y="630237"/>
                      <a:pt x="944562" y="615982"/>
                      <a:pt x="944562" y="598163"/>
                    </a:cubicBezTo>
                    <a:cubicBezTo>
                      <a:pt x="944562" y="597450"/>
                      <a:pt x="944562" y="596738"/>
                      <a:pt x="945280" y="596025"/>
                    </a:cubicBezTo>
                    <a:cubicBezTo>
                      <a:pt x="944562" y="596025"/>
                      <a:pt x="944562" y="596025"/>
                      <a:pt x="944562" y="596025"/>
                    </a:cubicBezTo>
                    <a:cubicBezTo>
                      <a:pt x="944562" y="560387"/>
                      <a:pt x="944562" y="560387"/>
                      <a:pt x="944562" y="560387"/>
                    </a:cubicBezTo>
                    <a:close/>
                    <a:moveTo>
                      <a:pt x="1079499" y="487362"/>
                    </a:moveTo>
                    <a:cubicBezTo>
                      <a:pt x="1152710" y="487362"/>
                      <a:pt x="1213001" y="501632"/>
                      <a:pt x="1214437" y="519469"/>
                    </a:cubicBezTo>
                    <a:cubicBezTo>
                      <a:pt x="1213001" y="536592"/>
                      <a:pt x="1152710" y="550862"/>
                      <a:pt x="1079499" y="550862"/>
                    </a:cubicBezTo>
                    <a:cubicBezTo>
                      <a:pt x="1005571" y="550862"/>
                      <a:pt x="946715" y="536592"/>
                      <a:pt x="944562" y="519469"/>
                    </a:cubicBezTo>
                    <a:cubicBezTo>
                      <a:pt x="946715" y="501632"/>
                      <a:pt x="1005571" y="487362"/>
                      <a:pt x="1079499" y="487362"/>
                    </a:cubicBezTo>
                    <a:close/>
                    <a:moveTo>
                      <a:pt x="605273" y="0"/>
                    </a:moveTo>
                    <a:cubicBezTo>
                      <a:pt x="606703" y="0"/>
                      <a:pt x="608848" y="0"/>
                      <a:pt x="610278" y="0"/>
                    </a:cubicBezTo>
                    <a:cubicBezTo>
                      <a:pt x="629583" y="1428"/>
                      <a:pt x="646742" y="9285"/>
                      <a:pt x="659612" y="21428"/>
                    </a:cubicBezTo>
                    <a:cubicBezTo>
                      <a:pt x="668192" y="29285"/>
                      <a:pt x="675342" y="39285"/>
                      <a:pt x="679632" y="49999"/>
                    </a:cubicBezTo>
                    <a:cubicBezTo>
                      <a:pt x="682491" y="57856"/>
                      <a:pt x="684636" y="66427"/>
                      <a:pt x="684636" y="74998"/>
                    </a:cubicBezTo>
                    <a:cubicBezTo>
                      <a:pt x="684636" y="75713"/>
                      <a:pt x="684636" y="75713"/>
                      <a:pt x="684636" y="76427"/>
                    </a:cubicBezTo>
                    <a:cubicBezTo>
                      <a:pt x="685351" y="88570"/>
                      <a:pt x="683207" y="99998"/>
                      <a:pt x="678202" y="110712"/>
                    </a:cubicBezTo>
                    <a:cubicBezTo>
                      <a:pt x="671767" y="126426"/>
                      <a:pt x="660327" y="139283"/>
                      <a:pt x="646027" y="147854"/>
                    </a:cubicBezTo>
                    <a:cubicBezTo>
                      <a:pt x="646027" y="147854"/>
                      <a:pt x="646027" y="147854"/>
                      <a:pt x="646027" y="987838"/>
                    </a:cubicBezTo>
                    <a:cubicBezTo>
                      <a:pt x="646027" y="994981"/>
                      <a:pt x="651032" y="1001409"/>
                      <a:pt x="658182" y="1002838"/>
                    </a:cubicBezTo>
                    <a:cubicBezTo>
                      <a:pt x="658182" y="1002838"/>
                      <a:pt x="658182" y="1002838"/>
                      <a:pt x="915575" y="1067837"/>
                    </a:cubicBezTo>
                    <a:cubicBezTo>
                      <a:pt x="933450" y="1072122"/>
                      <a:pt x="930590" y="1098550"/>
                      <a:pt x="912001" y="1098550"/>
                    </a:cubicBezTo>
                    <a:cubicBezTo>
                      <a:pt x="912001" y="1098550"/>
                      <a:pt x="912001" y="1098550"/>
                      <a:pt x="299261" y="1098550"/>
                    </a:cubicBezTo>
                    <a:cubicBezTo>
                      <a:pt x="280672" y="1098550"/>
                      <a:pt x="277812" y="1072122"/>
                      <a:pt x="295687" y="1067837"/>
                    </a:cubicBezTo>
                    <a:cubicBezTo>
                      <a:pt x="295687" y="1067837"/>
                      <a:pt x="295687" y="1067837"/>
                      <a:pt x="556655" y="1002838"/>
                    </a:cubicBezTo>
                    <a:cubicBezTo>
                      <a:pt x="563805" y="1001409"/>
                      <a:pt x="568809" y="994981"/>
                      <a:pt x="568809" y="987838"/>
                    </a:cubicBezTo>
                    <a:cubicBezTo>
                      <a:pt x="568809" y="987838"/>
                      <a:pt x="568809" y="987838"/>
                      <a:pt x="568809" y="149997"/>
                    </a:cubicBezTo>
                    <a:cubicBezTo>
                      <a:pt x="562375" y="147140"/>
                      <a:pt x="555940" y="142140"/>
                      <a:pt x="550935" y="137140"/>
                    </a:cubicBezTo>
                    <a:cubicBezTo>
                      <a:pt x="542355" y="129283"/>
                      <a:pt x="535205" y="119283"/>
                      <a:pt x="530915" y="108569"/>
                    </a:cubicBezTo>
                    <a:cubicBezTo>
                      <a:pt x="528056" y="100712"/>
                      <a:pt x="525911" y="91427"/>
                      <a:pt x="525911" y="82855"/>
                    </a:cubicBezTo>
                    <a:cubicBezTo>
                      <a:pt x="525911" y="81427"/>
                      <a:pt x="525911" y="80713"/>
                      <a:pt x="525911" y="79284"/>
                    </a:cubicBezTo>
                    <a:cubicBezTo>
                      <a:pt x="525911" y="68570"/>
                      <a:pt x="528056" y="57856"/>
                      <a:pt x="531630" y="47856"/>
                    </a:cubicBezTo>
                    <a:cubicBezTo>
                      <a:pt x="543785" y="19999"/>
                      <a:pt x="572384" y="0"/>
                      <a:pt x="605273" y="0"/>
                    </a:cubicBezTo>
                    <a:close/>
                  </a:path>
                </a:pathLst>
              </a:custGeom>
              <a:solidFill>
                <a:srgbClr val="00148C">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60" tIns="11430" rIns="22860" bIns="11430" numCol="1" anchor="t" anchorCtr="0" compatLnSpc="1">
                <a:prstTxWarp prst="textNoShape">
                  <a:avLst/>
                </a:prstTxWarp>
                <a:noAutofit/>
              </a:bodyPr>
              <a:lstStyle/>
              <a:p>
                <a:endParaRPr lang="en-US" dirty="0"/>
              </a:p>
            </p:txBody>
          </p:sp>
        </p:grpSp>
      </p:grpSp>
      <p:grpSp>
        <p:nvGrpSpPr>
          <p:cNvPr id="54" name="Group 53">
            <a:extLst>
              <a:ext uri="{FF2B5EF4-FFF2-40B4-BE49-F238E27FC236}">
                <a16:creationId xmlns:a16="http://schemas.microsoft.com/office/drawing/2014/main" id="{46873B41-E871-4F93-9D40-7DE71EDC882F}"/>
              </a:ext>
            </a:extLst>
          </p:cNvPr>
          <p:cNvGrpSpPr>
            <a:grpSpLocks noChangeAspect="1"/>
          </p:cNvGrpSpPr>
          <p:nvPr/>
        </p:nvGrpSpPr>
        <p:grpSpPr>
          <a:xfrm>
            <a:off x="365537" y="2732804"/>
            <a:ext cx="329248" cy="328930"/>
            <a:chOff x="6464300" y="2606675"/>
            <a:chExt cx="1646238" cy="1644650"/>
          </a:xfrm>
        </p:grpSpPr>
        <p:sp>
          <p:nvSpPr>
            <p:cNvPr id="55" name="AutoShape 3">
              <a:extLst>
                <a:ext uri="{FF2B5EF4-FFF2-40B4-BE49-F238E27FC236}">
                  <a16:creationId xmlns:a16="http://schemas.microsoft.com/office/drawing/2014/main" id="{92FCCE24-124F-4371-AE22-6087E923A33D}"/>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 tIns="9144" rIns="18288" bIns="9144" numCol="1" anchor="t" anchorCtr="0" compatLnSpc="1">
              <a:prstTxWarp prst="textNoShape">
                <a:avLst/>
              </a:prstTxWarp>
            </a:bodyPr>
            <a:lstStyle/>
            <a:p>
              <a:endParaRPr lang="en-US" dirty="0"/>
            </a:p>
          </p:txBody>
        </p:sp>
        <p:grpSp>
          <p:nvGrpSpPr>
            <p:cNvPr id="56" name="Group 55">
              <a:extLst>
                <a:ext uri="{FF2B5EF4-FFF2-40B4-BE49-F238E27FC236}">
                  <a16:creationId xmlns:a16="http://schemas.microsoft.com/office/drawing/2014/main" id="{BD1479F3-56A0-4C49-AD14-C8AFE8789AFB}"/>
                </a:ext>
              </a:extLst>
            </p:cNvPr>
            <p:cNvGrpSpPr/>
            <p:nvPr/>
          </p:nvGrpSpPr>
          <p:grpSpPr>
            <a:xfrm>
              <a:off x="6603395" y="2776538"/>
              <a:ext cx="1369800" cy="1303338"/>
              <a:chOff x="6603395" y="2776538"/>
              <a:chExt cx="1369800" cy="1303338"/>
            </a:xfrm>
          </p:grpSpPr>
          <p:sp>
            <p:nvSpPr>
              <p:cNvPr id="57" name="Freeform 12">
                <a:extLst>
                  <a:ext uri="{FF2B5EF4-FFF2-40B4-BE49-F238E27FC236}">
                    <a16:creationId xmlns:a16="http://schemas.microsoft.com/office/drawing/2014/main" id="{37EE34C0-B38E-4F39-BCAE-64CA302B51AB}"/>
                  </a:ext>
                </a:extLst>
              </p:cNvPr>
              <p:cNvSpPr>
                <a:spLocks/>
              </p:cNvSpPr>
              <p:nvPr/>
            </p:nvSpPr>
            <p:spPr bwMode="auto">
              <a:xfrm>
                <a:off x="6609743" y="2925763"/>
                <a:ext cx="1363452" cy="1154113"/>
              </a:xfrm>
              <a:custGeom>
                <a:avLst/>
                <a:gdLst>
                  <a:gd name="connsiteX0" fmla="*/ 1096819 w 1363452"/>
                  <a:gd name="connsiteY0" fmla="*/ 877888 h 1154113"/>
                  <a:gd name="connsiteX1" fmla="*/ 1054707 w 1363452"/>
                  <a:gd name="connsiteY1" fmla="*/ 929919 h 1154113"/>
                  <a:gd name="connsiteX2" fmla="*/ 1288107 w 1363452"/>
                  <a:gd name="connsiteY2" fmla="*/ 1122363 h 1154113"/>
                  <a:gd name="connsiteX3" fmla="*/ 1313802 w 1363452"/>
                  <a:gd name="connsiteY3" fmla="*/ 1101693 h 1154113"/>
                  <a:gd name="connsiteX4" fmla="*/ 1314516 w 1363452"/>
                  <a:gd name="connsiteY4" fmla="*/ 1100980 h 1154113"/>
                  <a:gd name="connsiteX5" fmla="*/ 1315230 w 1363452"/>
                  <a:gd name="connsiteY5" fmla="*/ 1100268 h 1154113"/>
                  <a:gd name="connsiteX6" fmla="*/ 1330932 w 1363452"/>
                  <a:gd name="connsiteY6" fmla="*/ 1071045 h 1154113"/>
                  <a:gd name="connsiteX7" fmla="*/ 1096819 w 1363452"/>
                  <a:gd name="connsiteY7" fmla="*/ 877888 h 1154113"/>
                  <a:gd name="connsiteX8" fmla="*/ 1093256 w 1363452"/>
                  <a:gd name="connsiteY8" fmla="*/ 838848 h 1154113"/>
                  <a:gd name="connsiteX9" fmla="*/ 1104637 w 1363452"/>
                  <a:gd name="connsiteY9" fmla="*/ 842334 h 1154113"/>
                  <a:gd name="connsiteX10" fmla="*/ 1355565 w 1363452"/>
                  <a:gd name="connsiteY10" fmla="*/ 1048995 h 1154113"/>
                  <a:gd name="connsiteX11" fmla="*/ 1339792 w 1363452"/>
                  <a:gd name="connsiteY11" fmla="*/ 1120504 h 1154113"/>
                  <a:gd name="connsiteX12" fmla="*/ 1286739 w 1363452"/>
                  <a:gd name="connsiteY12" fmla="*/ 1154113 h 1154113"/>
                  <a:gd name="connsiteX13" fmla="*/ 1272400 w 1363452"/>
                  <a:gd name="connsiteY13" fmla="*/ 1149823 h 1154113"/>
                  <a:gd name="connsiteX14" fmla="*/ 1022190 w 1363452"/>
                  <a:gd name="connsiteY14" fmla="*/ 943162 h 1154113"/>
                  <a:gd name="connsiteX15" fmla="*/ 1020039 w 1363452"/>
                  <a:gd name="connsiteY15" fmla="*/ 920994 h 1154113"/>
                  <a:gd name="connsiteX16" fmla="*/ 1082412 w 1363452"/>
                  <a:gd name="connsiteY16" fmla="*/ 844479 h 1154113"/>
                  <a:gd name="connsiteX17" fmla="*/ 1093256 w 1363452"/>
                  <a:gd name="connsiteY17" fmla="*/ 838848 h 1154113"/>
                  <a:gd name="connsiteX18" fmla="*/ 126043 w 1363452"/>
                  <a:gd name="connsiteY18" fmla="*/ 801687 h 1154113"/>
                  <a:gd name="connsiteX19" fmla="*/ 185273 w 1363452"/>
                  <a:gd name="connsiteY19" fmla="*/ 849550 h 1154113"/>
                  <a:gd name="connsiteX20" fmla="*/ 188128 w 1363452"/>
                  <a:gd name="connsiteY20" fmla="*/ 849550 h 1154113"/>
                  <a:gd name="connsiteX21" fmla="*/ 246645 w 1363452"/>
                  <a:gd name="connsiteY21" fmla="*/ 801687 h 1154113"/>
                  <a:gd name="connsiteX22" fmla="*/ 327284 w 1363452"/>
                  <a:gd name="connsiteY22" fmla="*/ 814546 h 1154113"/>
                  <a:gd name="connsiteX23" fmla="*/ 372242 w 1363452"/>
                  <a:gd name="connsiteY23" fmla="*/ 880268 h 1154113"/>
                  <a:gd name="connsiteX24" fmla="*/ 367960 w 1363452"/>
                  <a:gd name="connsiteY24" fmla="*/ 887412 h 1154113"/>
                  <a:gd name="connsiteX25" fmla="*/ 4728 w 1363452"/>
                  <a:gd name="connsiteY25" fmla="*/ 887412 h 1154113"/>
                  <a:gd name="connsiteX26" fmla="*/ 446 w 1363452"/>
                  <a:gd name="connsiteY26" fmla="*/ 880268 h 1154113"/>
                  <a:gd name="connsiteX27" fmla="*/ 45404 w 1363452"/>
                  <a:gd name="connsiteY27" fmla="*/ 814546 h 1154113"/>
                  <a:gd name="connsiteX28" fmla="*/ 126043 w 1363452"/>
                  <a:gd name="connsiteY28" fmla="*/ 801687 h 1154113"/>
                  <a:gd name="connsiteX29" fmla="*/ 86331 w 1363452"/>
                  <a:gd name="connsiteY29" fmla="*/ 687387 h 1154113"/>
                  <a:gd name="connsiteX30" fmla="*/ 97046 w 1363452"/>
                  <a:gd name="connsiteY30" fmla="*/ 692364 h 1154113"/>
                  <a:gd name="connsiteX31" fmla="*/ 107048 w 1363452"/>
                  <a:gd name="connsiteY31" fmla="*/ 704450 h 1154113"/>
                  <a:gd name="connsiteX32" fmla="*/ 109191 w 1363452"/>
                  <a:gd name="connsiteY32" fmla="*/ 706583 h 1154113"/>
                  <a:gd name="connsiteX33" fmla="*/ 138480 w 1363452"/>
                  <a:gd name="connsiteY33" fmla="*/ 768437 h 1154113"/>
                  <a:gd name="connsiteX34" fmla="*/ 186343 w 1363452"/>
                  <a:gd name="connsiteY34" fmla="*/ 791899 h 1154113"/>
                  <a:gd name="connsiteX35" fmla="*/ 233492 w 1363452"/>
                  <a:gd name="connsiteY35" fmla="*/ 768437 h 1154113"/>
                  <a:gd name="connsiteX36" fmla="*/ 264210 w 1363452"/>
                  <a:gd name="connsiteY36" fmla="*/ 706583 h 1154113"/>
                  <a:gd name="connsiteX37" fmla="*/ 266353 w 1363452"/>
                  <a:gd name="connsiteY37" fmla="*/ 704450 h 1154113"/>
                  <a:gd name="connsiteX38" fmla="*/ 275640 w 1363452"/>
                  <a:gd name="connsiteY38" fmla="*/ 692364 h 1154113"/>
                  <a:gd name="connsiteX39" fmla="*/ 286356 w 1363452"/>
                  <a:gd name="connsiteY39" fmla="*/ 687387 h 1154113"/>
                  <a:gd name="connsiteX40" fmla="*/ 286356 w 1363452"/>
                  <a:gd name="connsiteY40" fmla="*/ 688098 h 1154113"/>
                  <a:gd name="connsiteX41" fmla="*/ 272068 w 1363452"/>
                  <a:gd name="connsiteY41" fmla="*/ 710849 h 1154113"/>
                  <a:gd name="connsiteX42" fmla="*/ 241350 w 1363452"/>
                  <a:gd name="connsiteY42" fmla="*/ 773414 h 1154113"/>
                  <a:gd name="connsiteX43" fmla="*/ 241350 w 1363452"/>
                  <a:gd name="connsiteY43" fmla="*/ 793321 h 1154113"/>
                  <a:gd name="connsiteX44" fmla="*/ 239921 w 1363452"/>
                  <a:gd name="connsiteY44" fmla="*/ 795454 h 1154113"/>
                  <a:gd name="connsiteX45" fmla="*/ 232063 w 1363452"/>
                  <a:gd name="connsiteY45" fmla="*/ 803275 h 1154113"/>
                  <a:gd name="connsiteX46" fmla="*/ 232063 w 1363452"/>
                  <a:gd name="connsiteY46" fmla="*/ 780524 h 1154113"/>
                  <a:gd name="connsiteX47" fmla="*/ 186343 w 1363452"/>
                  <a:gd name="connsiteY47" fmla="*/ 801142 h 1154113"/>
                  <a:gd name="connsiteX48" fmla="*/ 139909 w 1363452"/>
                  <a:gd name="connsiteY48" fmla="*/ 780524 h 1154113"/>
                  <a:gd name="connsiteX49" fmla="*/ 139909 w 1363452"/>
                  <a:gd name="connsiteY49" fmla="*/ 803275 h 1154113"/>
                  <a:gd name="connsiteX50" fmla="*/ 132051 w 1363452"/>
                  <a:gd name="connsiteY50" fmla="*/ 795454 h 1154113"/>
                  <a:gd name="connsiteX51" fmla="*/ 130622 w 1363452"/>
                  <a:gd name="connsiteY51" fmla="*/ 793321 h 1154113"/>
                  <a:gd name="connsiteX52" fmla="*/ 130622 w 1363452"/>
                  <a:gd name="connsiteY52" fmla="*/ 773414 h 1154113"/>
                  <a:gd name="connsiteX53" fmla="*/ 101333 w 1363452"/>
                  <a:gd name="connsiteY53" fmla="*/ 710849 h 1154113"/>
                  <a:gd name="connsiteX54" fmla="*/ 86331 w 1363452"/>
                  <a:gd name="connsiteY54" fmla="*/ 688098 h 1154113"/>
                  <a:gd name="connsiteX55" fmla="*/ 86331 w 1363452"/>
                  <a:gd name="connsiteY55" fmla="*/ 687387 h 1154113"/>
                  <a:gd name="connsiteX56" fmla="*/ 548294 w 1363452"/>
                  <a:gd name="connsiteY56" fmla="*/ 525462 h 1154113"/>
                  <a:gd name="connsiteX57" fmla="*/ 562627 w 1363452"/>
                  <a:gd name="connsiteY57" fmla="*/ 532613 h 1154113"/>
                  <a:gd name="connsiteX58" fmla="*/ 576960 w 1363452"/>
                  <a:gd name="connsiteY58" fmla="*/ 548345 h 1154113"/>
                  <a:gd name="connsiteX59" fmla="*/ 579827 w 1363452"/>
                  <a:gd name="connsiteY59" fmla="*/ 551205 h 1154113"/>
                  <a:gd name="connsiteX60" fmla="*/ 620677 w 1363452"/>
                  <a:gd name="connsiteY60" fmla="*/ 635586 h 1154113"/>
                  <a:gd name="connsiteX61" fmla="*/ 685177 w 1363452"/>
                  <a:gd name="connsiteY61" fmla="*/ 667765 h 1154113"/>
                  <a:gd name="connsiteX62" fmla="*/ 750394 w 1363452"/>
                  <a:gd name="connsiteY62" fmla="*/ 635586 h 1154113"/>
                  <a:gd name="connsiteX63" fmla="*/ 791244 w 1363452"/>
                  <a:gd name="connsiteY63" fmla="*/ 551205 h 1154113"/>
                  <a:gd name="connsiteX64" fmla="*/ 794110 w 1363452"/>
                  <a:gd name="connsiteY64" fmla="*/ 548345 h 1154113"/>
                  <a:gd name="connsiteX65" fmla="*/ 807727 w 1363452"/>
                  <a:gd name="connsiteY65" fmla="*/ 532613 h 1154113"/>
                  <a:gd name="connsiteX66" fmla="*/ 821344 w 1363452"/>
                  <a:gd name="connsiteY66" fmla="*/ 525462 h 1154113"/>
                  <a:gd name="connsiteX67" fmla="*/ 821344 w 1363452"/>
                  <a:gd name="connsiteY67" fmla="*/ 526177 h 1154113"/>
                  <a:gd name="connsiteX68" fmla="*/ 801994 w 1363452"/>
                  <a:gd name="connsiteY68" fmla="*/ 557641 h 1154113"/>
                  <a:gd name="connsiteX69" fmla="*/ 761144 w 1363452"/>
                  <a:gd name="connsiteY69" fmla="*/ 642737 h 1154113"/>
                  <a:gd name="connsiteX70" fmla="*/ 761144 w 1363452"/>
                  <a:gd name="connsiteY70" fmla="*/ 669910 h 1154113"/>
                  <a:gd name="connsiteX71" fmla="*/ 758994 w 1363452"/>
                  <a:gd name="connsiteY71" fmla="*/ 672770 h 1154113"/>
                  <a:gd name="connsiteX72" fmla="*/ 748244 w 1363452"/>
                  <a:gd name="connsiteY72" fmla="*/ 684212 h 1154113"/>
                  <a:gd name="connsiteX73" fmla="*/ 748244 w 1363452"/>
                  <a:gd name="connsiteY73" fmla="*/ 653463 h 1154113"/>
                  <a:gd name="connsiteX74" fmla="*/ 685177 w 1363452"/>
                  <a:gd name="connsiteY74" fmla="*/ 680636 h 1154113"/>
                  <a:gd name="connsiteX75" fmla="*/ 622827 w 1363452"/>
                  <a:gd name="connsiteY75" fmla="*/ 653463 h 1154113"/>
                  <a:gd name="connsiteX76" fmla="*/ 622827 w 1363452"/>
                  <a:gd name="connsiteY76" fmla="*/ 684212 h 1154113"/>
                  <a:gd name="connsiteX77" fmla="*/ 612077 w 1363452"/>
                  <a:gd name="connsiteY77" fmla="*/ 672770 h 1154113"/>
                  <a:gd name="connsiteX78" fmla="*/ 609927 w 1363452"/>
                  <a:gd name="connsiteY78" fmla="*/ 669910 h 1154113"/>
                  <a:gd name="connsiteX79" fmla="*/ 609927 w 1363452"/>
                  <a:gd name="connsiteY79" fmla="*/ 642737 h 1154113"/>
                  <a:gd name="connsiteX80" fmla="*/ 568360 w 1363452"/>
                  <a:gd name="connsiteY80" fmla="*/ 557641 h 1154113"/>
                  <a:gd name="connsiteX81" fmla="*/ 548294 w 1363452"/>
                  <a:gd name="connsiteY81" fmla="*/ 526892 h 1154113"/>
                  <a:gd name="connsiteX82" fmla="*/ 548294 w 1363452"/>
                  <a:gd name="connsiteY82" fmla="*/ 525462 h 1154113"/>
                  <a:gd name="connsiteX83" fmla="*/ 682874 w 1363452"/>
                  <a:gd name="connsiteY83" fmla="*/ 292100 h 1154113"/>
                  <a:gd name="connsiteX84" fmla="*/ 387956 w 1363452"/>
                  <a:gd name="connsiteY84" fmla="*/ 586582 h 1154113"/>
                  <a:gd name="connsiteX85" fmla="*/ 441513 w 1363452"/>
                  <a:gd name="connsiteY85" fmla="*/ 756283 h 1154113"/>
                  <a:gd name="connsiteX86" fmla="*/ 442227 w 1363452"/>
                  <a:gd name="connsiteY86" fmla="*/ 755570 h 1154113"/>
                  <a:gd name="connsiteX87" fmla="*/ 490785 w 1363452"/>
                  <a:gd name="connsiteY87" fmla="*/ 697814 h 1154113"/>
                  <a:gd name="connsiteX88" fmla="*/ 599326 w 1363452"/>
                  <a:gd name="connsiteY88" fmla="*/ 680702 h 1154113"/>
                  <a:gd name="connsiteX89" fmla="*/ 600754 w 1363452"/>
                  <a:gd name="connsiteY89" fmla="*/ 682841 h 1154113"/>
                  <a:gd name="connsiteX90" fmla="*/ 655739 w 1363452"/>
                  <a:gd name="connsiteY90" fmla="*/ 866803 h 1154113"/>
                  <a:gd name="connsiteX91" fmla="*/ 657881 w 1363452"/>
                  <a:gd name="connsiteY91" fmla="*/ 874646 h 1154113"/>
                  <a:gd name="connsiteX92" fmla="*/ 664308 w 1363452"/>
                  <a:gd name="connsiteY92" fmla="*/ 879637 h 1154113"/>
                  <a:gd name="connsiteX93" fmla="*/ 672163 w 1363452"/>
                  <a:gd name="connsiteY93" fmla="*/ 880350 h 1154113"/>
                  <a:gd name="connsiteX94" fmla="*/ 694300 w 1363452"/>
                  <a:gd name="connsiteY94" fmla="*/ 880350 h 1154113"/>
                  <a:gd name="connsiteX95" fmla="*/ 702155 w 1363452"/>
                  <a:gd name="connsiteY95" fmla="*/ 879637 h 1154113"/>
                  <a:gd name="connsiteX96" fmla="*/ 708581 w 1363452"/>
                  <a:gd name="connsiteY96" fmla="*/ 874646 h 1154113"/>
                  <a:gd name="connsiteX97" fmla="*/ 712866 w 1363452"/>
                  <a:gd name="connsiteY97" fmla="*/ 861098 h 1154113"/>
                  <a:gd name="connsiteX98" fmla="*/ 766422 w 1363452"/>
                  <a:gd name="connsiteY98" fmla="*/ 682841 h 1154113"/>
                  <a:gd name="connsiteX99" fmla="*/ 769279 w 1363452"/>
                  <a:gd name="connsiteY99" fmla="*/ 680702 h 1154113"/>
                  <a:gd name="connsiteX100" fmla="*/ 877106 w 1363452"/>
                  <a:gd name="connsiteY100" fmla="*/ 697814 h 1154113"/>
                  <a:gd name="connsiteX101" fmla="*/ 906383 w 1363452"/>
                  <a:gd name="connsiteY101" fmla="*/ 722770 h 1154113"/>
                  <a:gd name="connsiteX102" fmla="*/ 925664 w 1363452"/>
                  <a:gd name="connsiteY102" fmla="*/ 754144 h 1154113"/>
                  <a:gd name="connsiteX103" fmla="*/ 927806 w 1363452"/>
                  <a:gd name="connsiteY103" fmla="*/ 752005 h 1154113"/>
                  <a:gd name="connsiteX104" fmla="*/ 978506 w 1363452"/>
                  <a:gd name="connsiteY104" fmla="*/ 586582 h 1154113"/>
                  <a:gd name="connsiteX105" fmla="*/ 682874 w 1363452"/>
                  <a:gd name="connsiteY105" fmla="*/ 292100 h 1154113"/>
                  <a:gd name="connsiteX106" fmla="*/ 713786 w 1363452"/>
                  <a:gd name="connsiteY106" fmla="*/ 261703 h 1154113"/>
                  <a:gd name="connsiteX107" fmla="*/ 890913 w 1363452"/>
                  <a:gd name="connsiteY107" fmla="*/ 334603 h 1154113"/>
                  <a:gd name="connsiteX108" fmla="*/ 969477 w 1363452"/>
                  <a:gd name="connsiteY108" fmla="*/ 742699 h 1154113"/>
                  <a:gd name="connsiteX109" fmla="*/ 1055184 w 1363452"/>
                  <a:gd name="connsiteY109" fmla="*/ 813455 h 1154113"/>
                  <a:gd name="connsiteX110" fmla="*/ 1056612 w 1363452"/>
                  <a:gd name="connsiteY110" fmla="*/ 826320 h 1154113"/>
                  <a:gd name="connsiteX111" fmla="*/ 995189 w 1363452"/>
                  <a:gd name="connsiteY111" fmla="*/ 901364 h 1154113"/>
                  <a:gd name="connsiteX112" fmla="*/ 982333 w 1363452"/>
                  <a:gd name="connsiteY112" fmla="*/ 902793 h 1154113"/>
                  <a:gd name="connsiteX113" fmla="*/ 898055 w 1363452"/>
                  <a:gd name="connsiteY113" fmla="*/ 832752 h 1154113"/>
                  <a:gd name="connsiteX114" fmla="*/ 478092 w 1363452"/>
                  <a:gd name="connsiteY114" fmla="*/ 839184 h 1154113"/>
                  <a:gd name="connsiteX115" fmla="*/ 431668 w 1363452"/>
                  <a:gd name="connsiteY115" fmla="*/ 380344 h 1154113"/>
                  <a:gd name="connsiteX116" fmla="*/ 713786 w 1363452"/>
                  <a:gd name="connsiteY116" fmla="*/ 261703 h 1154113"/>
                  <a:gd name="connsiteX117" fmla="*/ 83156 w 1363452"/>
                  <a:gd name="connsiteY117" fmla="*/ 203200 h 1154113"/>
                  <a:gd name="connsiteX118" fmla="*/ 93880 w 1363452"/>
                  <a:gd name="connsiteY118" fmla="*/ 207498 h 1154113"/>
                  <a:gd name="connsiteX119" fmla="*/ 103174 w 1363452"/>
                  <a:gd name="connsiteY119" fmla="*/ 218959 h 1154113"/>
                  <a:gd name="connsiteX120" fmla="*/ 105319 w 1363452"/>
                  <a:gd name="connsiteY120" fmla="*/ 221108 h 1154113"/>
                  <a:gd name="connsiteX121" fmla="*/ 136776 w 1363452"/>
                  <a:gd name="connsiteY121" fmla="*/ 284859 h 1154113"/>
                  <a:gd name="connsiteX122" fmla="*/ 183962 w 1363452"/>
                  <a:gd name="connsiteY122" fmla="*/ 308498 h 1154113"/>
                  <a:gd name="connsiteX123" fmla="*/ 231863 w 1363452"/>
                  <a:gd name="connsiteY123" fmla="*/ 284859 h 1154113"/>
                  <a:gd name="connsiteX124" fmla="*/ 262606 w 1363452"/>
                  <a:gd name="connsiteY124" fmla="*/ 221108 h 1154113"/>
                  <a:gd name="connsiteX125" fmla="*/ 264750 w 1363452"/>
                  <a:gd name="connsiteY125" fmla="*/ 218959 h 1154113"/>
                  <a:gd name="connsiteX126" fmla="*/ 273330 w 1363452"/>
                  <a:gd name="connsiteY126" fmla="*/ 207498 h 1154113"/>
                  <a:gd name="connsiteX127" fmla="*/ 284769 w 1363452"/>
                  <a:gd name="connsiteY127" fmla="*/ 203200 h 1154113"/>
                  <a:gd name="connsiteX128" fmla="*/ 284054 w 1363452"/>
                  <a:gd name="connsiteY128" fmla="*/ 203916 h 1154113"/>
                  <a:gd name="connsiteX129" fmla="*/ 270470 w 1363452"/>
                  <a:gd name="connsiteY129" fmla="*/ 226838 h 1154113"/>
                  <a:gd name="connsiteX130" fmla="*/ 240442 w 1363452"/>
                  <a:gd name="connsiteY130" fmla="*/ 289873 h 1154113"/>
                  <a:gd name="connsiteX131" fmla="*/ 240442 w 1363452"/>
                  <a:gd name="connsiteY131" fmla="*/ 309930 h 1154113"/>
                  <a:gd name="connsiteX132" fmla="*/ 238298 w 1363452"/>
                  <a:gd name="connsiteY132" fmla="*/ 312079 h 1154113"/>
                  <a:gd name="connsiteX133" fmla="*/ 230433 w 1363452"/>
                  <a:gd name="connsiteY133" fmla="*/ 320675 h 1154113"/>
                  <a:gd name="connsiteX134" fmla="*/ 230433 w 1363452"/>
                  <a:gd name="connsiteY134" fmla="*/ 297037 h 1154113"/>
                  <a:gd name="connsiteX135" fmla="*/ 183962 w 1363452"/>
                  <a:gd name="connsiteY135" fmla="*/ 317810 h 1154113"/>
                  <a:gd name="connsiteX136" fmla="*/ 137491 w 1363452"/>
                  <a:gd name="connsiteY136" fmla="*/ 297037 h 1154113"/>
                  <a:gd name="connsiteX137" fmla="*/ 137491 w 1363452"/>
                  <a:gd name="connsiteY137" fmla="*/ 320675 h 1154113"/>
                  <a:gd name="connsiteX138" fmla="*/ 129627 w 1363452"/>
                  <a:gd name="connsiteY138" fmla="*/ 312079 h 1154113"/>
                  <a:gd name="connsiteX139" fmla="*/ 128197 w 1363452"/>
                  <a:gd name="connsiteY139" fmla="*/ 309930 h 1154113"/>
                  <a:gd name="connsiteX140" fmla="*/ 128197 w 1363452"/>
                  <a:gd name="connsiteY140" fmla="*/ 289873 h 1154113"/>
                  <a:gd name="connsiteX141" fmla="*/ 98169 w 1363452"/>
                  <a:gd name="connsiteY141" fmla="*/ 226838 h 1154113"/>
                  <a:gd name="connsiteX142" fmla="*/ 83156 w 1363452"/>
                  <a:gd name="connsiteY142" fmla="*/ 203916 h 1154113"/>
                  <a:gd name="connsiteX143" fmla="*/ 83156 w 1363452"/>
                  <a:gd name="connsiteY143" fmla="*/ 203200 h 1154113"/>
                  <a:gd name="connsiteX144" fmla="*/ 1271480 w 1363452"/>
                  <a:gd name="connsiteY144" fmla="*/ 198437 h 1154113"/>
                  <a:gd name="connsiteX145" fmla="*/ 1271480 w 1363452"/>
                  <a:gd name="connsiteY145" fmla="*/ 199870 h 1154113"/>
                  <a:gd name="connsiteX146" fmla="*/ 1257192 w 1363452"/>
                  <a:gd name="connsiteY146" fmla="*/ 225660 h 1154113"/>
                  <a:gd name="connsiteX147" fmla="*/ 1228617 w 1363452"/>
                  <a:gd name="connsiteY147" fmla="*/ 289421 h 1154113"/>
                  <a:gd name="connsiteX148" fmla="*/ 1228617 w 1363452"/>
                  <a:gd name="connsiteY148" fmla="*/ 328824 h 1154113"/>
                  <a:gd name="connsiteX149" fmla="*/ 1217902 w 1363452"/>
                  <a:gd name="connsiteY149" fmla="*/ 338137 h 1154113"/>
                  <a:gd name="connsiteX150" fmla="*/ 1217902 w 1363452"/>
                  <a:gd name="connsiteY150" fmla="*/ 298734 h 1154113"/>
                  <a:gd name="connsiteX151" fmla="*/ 1171467 w 1363452"/>
                  <a:gd name="connsiteY151" fmla="*/ 320943 h 1154113"/>
                  <a:gd name="connsiteX152" fmla="*/ 1125747 w 1363452"/>
                  <a:gd name="connsiteY152" fmla="*/ 299451 h 1154113"/>
                  <a:gd name="connsiteX153" fmla="*/ 1125747 w 1363452"/>
                  <a:gd name="connsiteY153" fmla="*/ 338137 h 1154113"/>
                  <a:gd name="connsiteX154" fmla="*/ 1115032 w 1363452"/>
                  <a:gd name="connsiteY154" fmla="*/ 329540 h 1154113"/>
                  <a:gd name="connsiteX155" fmla="*/ 1115032 w 1363452"/>
                  <a:gd name="connsiteY155" fmla="*/ 289421 h 1154113"/>
                  <a:gd name="connsiteX156" fmla="*/ 1087171 w 1363452"/>
                  <a:gd name="connsiteY156" fmla="*/ 225660 h 1154113"/>
                  <a:gd name="connsiteX157" fmla="*/ 1072169 w 1363452"/>
                  <a:gd name="connsiteY157" fmla="*/ 200586 h 1154113"/>
                  <a:gd name="connsiteX158" fmla="*/ 1072169 w 1363452"/>
                  <a:gd name="connsiteY158" fmla="*/ 199870 h 1154113"/>
                  <a:gd name="connsiteX159" fmla="*/ 1084314 w 1363452"/>
                  <a:gd name="connsiteY159" fmla="*/ 205601 h 1154113"/>
                  <a:gd name="connsiteX160" fmla="*/ 1094315 w 1363452"/>
                  <a:gd name="connsiteY160" fmla="*/ 217064 h 1154113"/>
                  <a:gd name="connsiteX161" fmla="*/ 1095744 w 1363452"/>
                  <a:gd name="connsiteY161" fmla="*/ 219929 h 1154113"/>
                  <a:gd name="connsiteX162" fmla="*/ 1124319 w 1363452"/>
                  <a:gd name="connsiteY162" fmla="*/ 284406 h 1154113"/>
                  <a:gd name="connsiteX163" fmla="*/ 1171467 w 1363452"/>
                  <a:gd name="connsiteY163" fmla="*/ 310197 h 1154113"/>
                  <a:gd name="connsiteX164" fmla="*/ 1219330 w 1363452"/>
                  <a:gd name="connsiteY164" fmla="*/ 284406 h 1154113"/>
                  <a:gd name="connsiteX165" fmla="*/ 1247905 w 1363452"/>
                  <a:gd name="connsiteY165" fmla="*/ 219929 h 1154113"/>
                  <a:gd name="connsiteX166" fmla="*/ 1250049 w 1363452"/>
                  <a:gd name="connsiteY166" fmla="*/ 217064 h 1154113"/>
                  <a:gd name="connsiteX167" fmla="*/ 1260050 w 1363452"/>
                  <a:gd name="connsiteY167" fmla="*/ 204168 h 1154113"/>
                  <a:gd name="connsiteX168" fmla="*/ 1271480 w 1363452"/>
                  <a:gd name="connsiteY168" fmla="*/ 198437 h 1154113"/>
                  <a:gd name="connsiteX169" fmla="*/ 603826 w 1363452"/>
                  <a:gd name="connsiteY169" fmla="*/ 114300 h 1154113"/>
                  <a:gd name="connsiteX170" fmla="*/ 662317 w 1363452"/>
                  <a:gd name="connsiteY170" fmla="*/ 162877 h 1154113"/>
                  <a:gd name="connsiteX171" fmla="*/ 665171 w 1363452"/>
                  <a:gd name="connsiteY171" fmla="*/ 162877 h 1154113"/>
                  <a:gd name="connsiteX172" fmla="*/ 724376 w 1363452"/>
                  <a:gd name="connsiteY172" fmla="*/ 114300 h 1154113"/>
                  <a:gd name="connsiteX173" fmla="*/ 804267 w 1363452"/>
                  <a:gd name="connsiteY173" fmla="*/ 128587 h 1154113"/>
                  <a:gd name="connsiteX174" fmla="*/ 849205 w 1363452"/>
                  <a:gd name="connsiteY174" fmla="*/ 194310 h 1154113"/>
                  <a:gd name="connsiteX175" fmla="*/ 844926 w 1363452"/>
                  <a:gd name="connsiteY175" fmla="*/ 200025 h 1154113"/>
                  <a:gd name="connsiteX176" fmla="*/ 482562 w 1363452"/>
                  <a:gd name="connsiteY176" fmla="*/ 200025 h 1154113"/>
                  <a:gd name="connsiteX177" fmla="*/ 478282 w 1363452"/>
                  <a:gd name="connsiteY177" fmla="*/ 194310 h 1154113"/>
                  <a:gd name="connsiteX178" fmla="*/ 523221 w 1363452"/>
                  <a:gd name="connsiteY178" fmla="*/ 128587 h 1154113"/>
                  <a:gd name="connsiteX179" fmla="*/ 603826 w 1363452"/>
                  <a:gd name="connsiteY179" fmla="*/ 114300 h 1154113"/>
                  <a:gd name="connsiteX180" fmla="*/ 1170237 w 1363452"/>
                  <a:gd name="connsiteY180" fmla="*/ 50800 h 1154113"/>
                  <a:gd name="connsiteX181" fmla="*/ 1273781 w 1363452"/>
                  <a:gd name="connsiteY181" fmla="*/ 148062 h 1154113"/>
                  <a:gd name="connsiteX182" fmla="*/ 1270211 w 1363452"/>
                  <a:gd name="connsiteY182" fmla="*/ 180244 h 1154113"/>
                  <a:gd name="connsiteX183" fmla="*/ 1259499 w 1363452"/>
                  <a:gd name="connsiteY183" fmla="*/ 194548 h 1154113"/>
                  <a:gd name="connsiteX184" fmla="*/ 1258071 w 1363452"/>
                  <a:gd name="connsiteY184" fmla="*/ 195263 h 1154113"/>
                  <a:gd name="connsiteX185" fmla="*/ 1253072 w 1363452"/>
                  <a:gd name="connsiteY185" fmla="*/ 195263 h 1154113"/>
                  <a:gd name="connsiteX186" fmla="*/ 1251644 w 1363452"/>
                  <a:gd name="connsiteY186" fmla="*/ 193117 h 1154113"/>
                  <a:gd name="connsiteX187" fmla="*/ 1250216 w 1363452"/>
                  <a:gd name="connsiteY187" fmla="*/ 128038 h 1154113"/>
                  <a:gd name="connsiteX188" fmla="*/ 1246645 w 1363452"/>
                  <a:gd name="connsiteY188" fmla="*/ 126607 h 1154113"/>
                  <a:gd name="connsiteX189" fmla="*/ 1195944 w 1363452"/>
                  <a:gd name="connsiteY189" fmla="*/ 133759 h 1154113"/>
                  <a:gd name="connsiteX190" fmla="*/ 1153812 w 1363452"/>
                  <a:gd name="connsiteY190" fmla="*/ 138765 h 1154113"/>
                  <a:gd name="connsiteX191" fmla="*/ 1151670 w 1363452"/>
                  <a:gd name="connsiteY191" fmla="*/ 135904 h 1154113"/>
                  <a:gd name="connsiteX192" fmla="*/ 1156669 w 1363452"/>
                  <a:gd name="connsiteY192" fmla="*/ 126607 h 1154113"/>
                  <a:gd name="connsiteX193" fmla="*/ 1153812 w 1363452"/>
                  <a:gd name="connsiteY193" fmla="*/ 123747 h 1154113"/>
                  <a:gd name="connsiteX194" fmla="*/ 1114537 w 1363452"/>
                  <a:gd name="connsiteY194" fmla="*/ 146632 h 1154113"/>
                  <a:gd name="connsiteX195" fmla="*/ 1111680 w 1363452"/>
                  <a:gd name="connsiteY195" fmla="*/ 145201 h 1154113"/>
                  <a:gd name="connsiteX196" fmla="*/ 1113823 w 1363452"/>
                  <a:gd name="connsiteY196" fmla="*/ 130898 h 1154113"/>
                  <a:gd name="connsiteX197" fmla="*/ 1110966 w 1363452"/>
                  <a:gd name="connsiteY197" fmla="*/ 129468 h 1154113"/>
                  <a:gd name="connsiteX198" fmla="*/ 1088115 w 1363452"/>
                  <a:gd name="connsiteY198" fmla="*/ 191687 h 1154113"/>
                  <a:gd name="connsiteX199" fmla="*/ 1085973 w 1363452"/>
                  <a:gd name="connsiteY199" fmla="*/ 193833 h 1154113"/>
                  <a:gd name="connsiteX200" fmla="*/ 1083116 w 1363452"/>
                  <a:gd name="connsiteY200" fmla="*/ 193117 h 1154113"/>
                  <a:gd name="connsiteX201" fmla="*/ 1080974 w 1363452"/>
                  <a:gd name="connsiteY201" fmla="*/ 192402 h 1154113"/>
                  <a:gd name="connsiteX202" fmla="*/ 1071691 w 1363452"/>
                  <a:gd name="connsiteY202" fmla="*/ 180960 h 1154113"/>
                  <a:gd name="connsiteX203" fmla="*/ 1067406 w 1363452"/>
                  <a:gd name="connsiteY203" fmla="*/ 148062 h 1154113"/>
                  <a:gd name="connsiteX204" fmla="*/ 1170237 w 1363452"/>
                  <a:gd name="connsiteY204" fmla="*/ 50800 h 1154113"/>
                  <a:gd name="connsiteX205" fmla="*/ 182375 w 1363452"/>
                  <a:gd name="connsiteY205" fmla="*/ 50800 h 1154113"/>
                  <a:gd name="connsiteX206" fmla="*/ 281594 w 1363452"/>
                  <a:gd name="connsiteY206" fmla="*/ 153349 h 1154113"/>
                  <a:gd name="connsiteX207" fmla="*/ 277311 w 1363452"/>
                  <a:gd name="connsiteY207" fmla="*/ 188245 h 1154113"/>
                  <a:gd name="connsiteX208" fmla="*/ 277311 w 1363452"/>
                  <a:gd name="connsiteY208" fmla="*/ 188957 h 1154113"/>
                  <a:gd name="connsiteX209" fmla="*/ 267318 w 1363452"/>
                  <a:gd name="connsiteY209" fmla="*/ 201776 h 1154113"/>
                  <a:gd name="connsiteX210" fmla="*/ 260893 w 1363452"/>
                  <a:gd name="connsiteY210" fmla="*/ 201776 h 1154113"/>
                  <a:gd name="connsiteX211" fmla="*/ 236624 w 1363452"/>
                  <a:gd name="connsiteY211" fmla="*/ 132697 h 1154113"/>
                  <a:gd name="connsiteX212" fmla="*/ 106711 w 1363452"/>
                  <a:gd name="connsiteY212" fmla="*/ 127712 h 1154113"/>
                  <a:gd name="connsiteX213" fmla="*/ 105284 w 1363452"/>
                  <a:gd name="connsiteY213" fmla="*/ 203200 h 1154113"/>
                  <a:gd name="connsiteX214" fmla="*/ 98146 w 1363452"/>
                  <a:gd name="connsiteY214" fmla="*/ 203200 h 1154113"/>
                  <a:gd name="connsiteX215" fmla="*/ 87439 w 1363452"/>
                  <a:gd name="connsiteY215" fmla="*/ 187533 h 1154113"/>
                  <a:gd name="connsiteX216" fmla="*/ 83870 w 1363452"/>
                  <a:gd name="connsiteY216" fmla="*/ 153349 h 1154113"/>
                  <a:gd name="connsiteX217" fmla="*/ 182375 w 1363452"/>
                  <a:gd name="connsiteY217" fmla="*/ 50800 h 1154113"/>
                  <a:gd name="connsiteX218" fmla="*/ 764194 w 1363452"/>
                  <a:gd name="connsiteY218" fmla="*/ 0 h 1154113"/>
                  <a:gd name="connsiteX219" fmla="*/ 764194 w 1363452"/>
                  <a:gd name="connsiteY219" fmla="*/ 715 h 1154113"/>
                  <a:gd name="connsiteX220" fmla="*/ 749814 w 1363452"/>
                  <a:gd name="connsiteY220" fmla="*/ 23607 h 1154113"/>
                  <a:gd name="connsiteX221" fmla="*/ 719617 w 1363452"/>
                  <a:gd name="connsiteY221" fmla="*/ 86558 h 1154113"/>
                  <a:gd name="connsiteX222" fmla="*/ 719617 w 1363452"/>
                  <a:gd name="connsiteY222" fmla="*/ 106588 h 1154113"/>
                  <a:gd name="connsiteX223" fmla="*/ 718179 w 1363452"/>
                  <a:gd name="connsiteY223" fmla="*/ 108734 h 1154113"/>
                  <a:gd name="connsiteX224" fmla="*/ 710270 w 1363452"/>
                  <a:gd name="connsiteY224" fmla="*/ 115888 h 1154113"/>
                  <a:gd name="connsiteX225" fmla="*/ 710270 w 1363452"/>
                  <a:gd name="connsiteY225" fmla="*/ 93712 h 1154113"/>
                  <a:gd name="connsiteX226" fmla="*/ 664256 w 1363452"/>
                  <a:gd name="connsiteY226" fmla="*/ 113742 h 1154113"/>
                  <a:gd name="connsiteX227" fmla="*/ 618960 w 1363452"/>
                  <a:gd name="connsiteY227" fmla="*/ 93712 h 1154113"/>
                  <a:gd name="connsiteX228" fmla="*/ 618960 w 1363452"/>
                  <a:gd name="connsiteY228" fmla="*/ 115888 h 1154113"/>
                  <a:gd name="connsiteX229" fmla="*/ 611051 w 1363452"/>
                  <a:gd name="connsiteY229" fmla="*/ 108734 h 1154113"/>
                  <a:gd name="connsiteX230" fmla="*/ 609613 w 1363452"/>
                  <a:gd name="connsiteY230" fmla="*/ 106588 h 1154113"/>
                  <a:gd name="connsiteX231" fmla="*/ 609613 w 1363452"/>
                  <a:gd name="connsiteY231" fmla="*/ 86558 h 1154113"/>
                  <a:gd name="connsiteX232" fmla="*/ 580135 w 1363452"/>
                  <a:gd name="connsiteY232" fmla="*/ 23607 h 1154113"/>
                  <a:gd name="connsiteX233" fmla="*/ 565756 w 1363452"/>
                  <a:gd name="connsiteY233" fmla="*/ 1431 h 1154113"/>
                  <a:gd name="connsiteX234" fmla="*/ 565756 w 1363452"/>
                  <a:gd name="connsiteY234" fmla="*/ 715 h 1154113"/>
                  <a:gd name="connsiteX235" fmla="*/ 575821 w 1363452"/>
                  <a:gd name="connsiteY235" fmla="*/ 5723 h 1154113"/>
                  <a:gd name="connsiteX236" fmla="*/ 585887 w 1363452"/>
                  <a:gd name="connsiteY236" fmla="*/ 15738 h 1154113"/>
                  <a:gd name="connsiteX237" fmla="*/ 588044 w 1363452"/>
                  <a:gd name="connsiteY237" fmla="*/ 18599 h 1154113"/>
                  <a:gd name="connsiteX238" fmla="*/ 617522 w 1363452"/>
                  <a:gd name="connsiteY238" fmla="*/ 81551 h 1154113"/>
                  <a:gd name="connsiteX239" fmla="*/ 664256 w 1363452"/>
                  <a:gd name="connsiteY239" fmla="*/ 104442 h 1154113"/>
                  <a:gd name="connsiteX240" fmla="*/ 711708 w 1363452"/>
                  <a:gd name="connsiteY240" fmla="*/ 81551 h 1154113"/>
                  <a:gd name="connsiteX241" fmla="*/ 741186 w 1363452"/>
                  <a:gd name="connsiteY241" fmla="*/ 18599 h 1154113"/>
                  <a:gd name="connsiteX242" fmla="*/ 743343 w 1363452"/>
                  <a:gd name="connsiteY242" fmla="*/ 15738 h 1154113"/>
                  <a:gd name="connsiteX243" fmla="*/ 753409 w 1363452"/>
                  <a:gd name="connsiteY243" fmla="*/ 5723 h 1154113"/>
                  <a:gd name="connsiteX244" fmla="*/ 764194 w 1363452"/>
                  <a:gd name="connsiteY244" fmla="*/ 0 h 115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363452" h="1154113">
                    <a:moveTo>
                      <a:pt x="1096819" y="877888"/>
                    </a:moveTo>
                    <a:cubicBezTo>
                      <a:pt x="1096819" y="877888"/>
                      <a:pt x="1096819" y="877888"/>
                      <a:pt x="1054707" y="929919"/>
                    </a:cubicBezTo>
                    <a:cubicBezTo>
                      <a:pt x="1054707" y="929919"/>
                      <a:pt x="1054707" y="929919"/>
                      <a:pt x="1288107" y="1122363"/>
                    </a:cubicBezTo>
                    <a:cubicBezTo>
                      <a:pt x="1293103" y="1120938"/>
                      <a:pt x="1303096" y="1115236"/>
                      <a:pt x="1313802" y="1101693"/>
                    </a:cubicBezTo>
                    <a:cubicBezTo>
                      <a:pt x="1313802" y="1101693"/>
                      <a:pt x="1313802" y="1101693"/>
                      <a:pt x="1314516" y="1100980"/>
                    </a:cubicBezTo>
                    <a:lnTo>
                      <a:pt x="1315230" y="1100268"/>
                    </a:lnTo>
                    <a:cubicBezTo>
                      <a:pt x="1325936" y="1087438"/>
                      <a:pt x="1330218" y="1076034"/>
                      <a:pt x="1330932" y="1071045"/>
                    </a:cubicBezTo>
                    <a:cubicBezTo>
                      <a:pt x="1330932" y="1071045"/>
                      <a:pt x="1330932" y="1071045"/>
                      <a:pt x="1096819" y="877888"/>
                    </a:cubicBezTo>
                    <a:close/>
                    <a:moveTo>
                      <a:pt x="1093256" y="838848"/>
                    </a:moveTo>
                    <a:cubicBezTo>
                      <a:pt x="1097289" y="838401"/>
                      <a:pt x="1101411" y="839474"/>
                      <a:pt x="1104637" y="842334"/>
                    </a:cubicBezTo>
                    <a:cubicBezTo>
                      <a:pt x="1104637" y="842334"/>
                      <a:pt x="1104637" y="842334"/>
                      <a:pt x="1355565" y="1048995"/>
                    </a:cubicBezTo>
                    <a:cubicBezTo>
                      <a:pt x="1370620" y="1061151"/>
                      <a:pt x="1363451" y="1093330"/>
                      <a:pt x="1339792" y="1120504"/>
                    </a:cubicBezTo>
                    <a:cubicBezTo>
                      <a:pt x="1323302" y="1141957"/>
                      <a:pt x="1302511" y="1154113"/>
                      <a:pt x="1286739" y="1154113"/>
                    </a:cubicBezTo>
                    <a:cubicBezTo>
                      <a:pt x="1281003" y="1154113"/>
                      <a:pt x="1276702" y="1152683"/>
                      <a:pt x="1272400" y="1149823"/>
                    </a:cubicBezTo>
                    <a:cubicBezTo>
                      <a:pt x="1272400" y="1149823"/>
                      <a:pt x="1272400" y="1149823"/>
                      <a:pt x="1022190" y="943162"/>
                    </a:cubicBezTo>
                    <a:cubicBezTo>
                      <a:pt x="1015737" y="937441"/>
                      <a:pt x="1015020" y="927430"/>
                      <a:pt x="1020039" y="920994"/>
                    </a:cubicBezTo>
                    <a:cubicBezTo>
                      <a:pt x="1020039" y="920994"/>
                      <a:pt x="1020039" y="920994"/>
                      <a:pt x="1082412" y="844479"/>
                    </a:cubicBezTo>
                    <a:cubicBezTo>
                      <a:pt x="1085280" y="841261"/>
                      <a:pt x="1089223" y="839295"/>
                      <a:pt x="1093256" y="838848"/>
                    </a:cubicBezTo>
                    <a:close/>
                    <a:moveTo>
                      <a:pt x="126043" y="801687"/>
                    </a:moveTo>
                    <a:cubicBezTo>
                      <a:pt x="126043" y="801687"/>
                      <a:pt x="166006" y="834548"/>
                      <a:pt x="185273" y="849550"/>
                    </a:cubicBezTo>
                    <a:cubicBezTo>
                      <a:pt x="185987" y="850265"/>
                      <a:pt x="187414" y="850265"/>
                      <a:pt x="188128" y="849550"/>
                    </a:cubicBezTo>
                    <a:cubicBezTo>
                      <a:pt x="213818" y="828833"/>
                      <a:pt x="246645" y="801687"/>
                      <a:pt x="246645" y="801687"/>
                    </a:cubicBezTo>
                    <a:cubicBezTo>
                      <a:pt x="246645" y="801687"/>
                      <a:pt x="299452" y="801687"/>
                      <a:pt x="327284" y="814546"/>
                    </a:cubicBezTo>
                    <a:cubicBezTo>
                      <a:pt x="350833" y="825261"/>
                      <a:pt x="366533" y="865267"/>
                      <a:pt x="372242" y="880268"/>
                    </a:cubicBezTo>
                    <a:cubicBezTo>
                      <a:pt x="373669" y="883126"/>
                      <a:pt x="371528" y="887412"/>
                      <a:pt x="367960" y="887412"/>
                    </a:cubicBezTo>
                    <a:cubicBezTo>
                      <a:pt x="367960" y="887412"/>
                      <a:pt x="367960" y="887412"/>
                      <a:pt x="4728" y="887412"/>
                    </a:cubicBezTo>
                    <a:cubicBezTo>
                      <a:pt x="1160" y="887412"/>
                      <a:pt x="-981" y="883126"/>
                      <a:pt x="446" y="880268"/>
                    </a:cubicBezTo>
                    <a:cubicBezTo>
                      <a:pt x="6155" y="865267"/>
                      <a:pt x="22568" y="825261"/>
                      <a:pt x="45404" y="814546"/>
                    </a:cubicBezTo>
                    <a:cubicBezTo>
                      <a:pt x="73949" y="801687"/>
                      <a:pt x="126043" y="801687"/>
                      <a:pt x="126043" y="801687"/>
                    </a:cubicBezTo>
                    <a:close/>
                    <a:moveTo>
                      <a:pt x="86331" y="687387"/>
                    </a:moveTo>
                    <a:cubicBezTo>
                      <a:pt x="86331" y="687387"/>
                      <a:pt x="86331" y="687387"/>
                      <a:pt x="97046" y="692364"/>
                    </a:cubicBezTo>
                    <a:cubicBezTo>
                      <a:pt x="98475" y="696629"/>
                      <a:pt x="101333" y="700895"/>
                      <a:pt x="107048" y="704450"/>
                    </a:cubicBezTo>
                    <a:cubicBezTo>
                      <a:pt x="107762" y="704450"/>
                      <a:pt x="108476" y="705872"/>
                      <a:pt x="109191" y="706583"/>
                    </a:cubicBezTo>
                    <a:cubicBezTo>
                      <a:pt x="117763" y="727912"/>
                      <a:pt x="132765" y="763461"/>
                      <a:pt x="138480" y="768437"/>
                    </a:cubicBezTo>
                    <a:cubicBezTo>
                      <a:pt x="147767" y="776969"/>
                      <a:pt x="172770" y="791899"/>
                      <a:pt x="186343" y="791899"/>
                    </a:cubicBezTo>
                    <a:cubicBezTo>
                      <a:pt x="199202" y="791899"/>
                      <a:pt x="224205" y="776969"/>
                      <a:pt x="233492" y="768437"/>
                    </a:cubicBezTo>
                    <a:cubicBezTo>
                      <a:pt x="239207" y="763461"/>
                      <a:pt x="255638" y="727912"/>
                      <a:pt x="264210" y="706583"/>
                    </a:cubicBezTo>
                    <a:cubicBezTo>
                      <a:pt x="264925" y="705872"/>
                      <a:pt x="265639" y="704450"/>
                      <a:pt x="266353" y="704450"/>
                    </a:cubicBezTo>
                    <a:cubicBezTo>
                      <a:pt x="271354" y="700895"/>
                      <a:pt x="274211" y="696629"/>
                      <a:pt x="275640" y="692364"/>
                    </a:cubicBezTo>
                    <a:cubicBezTo>
                      <a:pt x="275640" y="692364"/>
                      <a:pt x="275640" y="692364"/>
                      <a:pt x="286356" y="687387"/>
                    </a:cubicBezTo>
                    <a:cubicBezTo>
                      <a:pt x="286356" y="687387"/>
                      <a:pt x="286356" y="687387"/>
                      <a:pt x="286356" y="688098"/>
                    </a:cubicBezTo>
                    <a:cubicBezTo>
                      <a:pt x="285641" y="692364"/>
                      <a:pt x="282784" y="705161"/>
                      <a:pt x="272068" y="710849"/>
                    </a:cubicBezTo>
                    <a:cubicBezTo>
                      <a:pt x="267782" y="722224"/>
                      <a:pt x="250637" y="762039"/>
                      <a:pt x="241350" y="773414"/>
                    </a:cubicBezTo>
                    <a:cubicBezTo>
                      <a:pt x="241350" y="773414"/>
                      <a:pt x="241350" y="773414"/>
                      <a:pt x="241350" y="793321"/>
                    </a:cubicBezTo>
                    <a:cubicBezTo>
                      <a:pt x="241350" y="793321"/>
                      <a:pt x="241350" y="793321"/>
                      <a:pt x="239921" y="795454"/>
                    </a:cubicBezTo>
                    <a:cubicBezTo>
                      <a:pt x="239921" y="795454"/>
                      <a:pt x="237064" y="799009"/>
                      <a:pt x="232063" y="803275"/>
                    </a:cubicBezTo>
                    <a:cubicBezTo>
                      <a:pt x="232063" y="803275"/>
                      <a:pt x="232063" y="803275"/>
                      <a:pt x="232063" y="780524"/>
                    </a:cubicBezTo>
                    <a:cubicBezTo>
                      <a:pt x="219919" y="789766"/>
                      <a:pt x="199202" y="801142"/>
                      <a:pt x="186343" y="801142"/>
                    </a:cubicBezTo>
                    <a:cubicBezTo>
                      <a:pt x="172770" y="801142"/>
                      <a:pt x="152768" y="789766"/>
                      <a:pt x="139909" y="780524"/>
                    </a:cubicBezTo>
                    <a:cubicBezTo>
                      <a:pt x="139909" y="780524"/>
                      <a:pt x="139909" y="780524"/>
                      <a:pt x="139909" y="803275"/>
                    </a:cubicBezTo>
                    <a:cubicBezTo>
                      <a:pt x="134908" y="799009"/>
                      <a:pt x="132765" y="795454"/>
                      <a:pt x="132051" y="795454"/>
                    </a:cubicBezTo>
                    <a:cubicBezTo>
                      <a:pt x="132051" y="795454"/>
                      <a:pt x="132051" y="795454"/>
                      <a:pt x="130622" y="793321"/>
                    </a:cubicBezTo>
                    <a:cubicBezTo>
                      <a:pt x="130622" y="793321"/>
                      <a:pt x="130622" y="793321"/>
                      <a:pt x="130622" y="773414"/>
                    </a:cubicBezTo>
                    <a:cubicBezTo>
                      <a:pt x="122050" y="762039"/>
                      <a:pt x="105619" y="722224"/>
                      <a:pt x="101333" y="710849"/>
                    </a:cubicBezTo>
                    <a:cubicBezTo>
                      <a:pt x="90617" y="705161"/>
                      <a:pt x="87760" y="694497"/>
                      <a:pt x="86331" y="688098"/>
                    </a:cubicBezTo>
                    <a:cubicBezTo>
                      <a:pt x="86331" y="688098"/>
                      <a:pt x="86331" y="688098"/>
                      <a:pt x="86331" y="687387"/>
                    </a:cubicBezTo>
                    <a:close/>
                    <a:moveTo>
                      <a:pt x="548294" y="525462"/>
                    </a:moveTo>
                    <a:cubicBezTo>
                      <a:pt x="548294" y="525462"/>
                      <a:pt x="548294" y="525462"/>
                      <a:pt x="562627" y="532613"/>
                    </a:cubicBezTo>
                    <a:cubicBezTo>
                      <a:pt x="564777" y="538333"/>
                      <a:pt x="569077" y="544054"/>
                      <a:pt x="576960" y="548345"/>
                    </a:cubicBezTo>
                    <a:cubicBezTo>
                      <a:pt x="578394" y="549060"/>
                      <a:pt x="579110" y="549775"/>
                      <a:pt x="579827" y="551205"/>
                    </a:cubicBezTo>
                    <a:cubicBezTo>
                      <a:pt x="591294" y="579809"/>
                      <a:pt x="612794" y="628435"/>
                      <a:pt x="620677" y="635586"/>
                    </a:cubicBezTo>
                    <a:cubicBezTo>
                      <a:pt x="633577" y="647027"/>
                      <a:pt x="666544" y="667765"/>
                      <a:pt x="685177" y="667765"/>
                    </a:cubicBezTo>
                    <a:cubicBezTo>
                      <a:pt x="703810" y="667765"/>
                      <a:pt x="737494" y="647027"/>
                      <a:pt x="750394" y="635586"/>
                    </a:cubicBezTo>
                    <a:cubicBezTo>
                      <a:pt x="758277" y="628435"/>
                      <a:pt x="779060" y="579809"/>
                      <a:pt x="791244" y="551205"/>
                    </a:cubicBezTo>
                    <a:cubicBezTo>
                      <a:pt x="791244" y="549775"/>
                      <a:pt x="792677" y="549060"/>
                      <a:pt x="794110" y="548345"/>
                    </a:cubicBezTo>
                    <a:cubicBezTo>
                      <a:pt x="801277" y="544054"/>
                      <a:pt x="805577" y="538333"/>
                      <a:pt x="807727" y="532613"/>
                    </a:cubicBezTo>
                    <a:cubicBezTo>
                      <a:pt x="807727" y="532613"/>
                      <a:pt x="807727" y="532613"/>
                      <a:pt x="821344" y="525462"/>
                    </a:cubicBezTo>
                    <a:cubicBezTo>
                      <a:pt x="821344" y="526177"/>
                      <a:pt x="821344" y="526177"/>
                      <a:pt x="821344" y="526177"/>
                    </a:cubicBezTo>
                    <a:cubicBezTo>
                      <a:pt x="820627" y="533328"/>
                      <a:pt x="816327" y="549060"/>
                      <a:pt x="801994" y="557641"/>
                    </a:cubicBezTo>
                    <a:cubicBezTo>
                      <a:pt x="795544" y="573373"/>
                      <a:pt x="773327" y="627005"/>
                      <a:pt x="761144" y="642737"/>
                    </a:cubicBezTo>
                    <a:cubicBezTo>
                      <a:pt x="761144" y="642737"/>
                      <a:pt x="761144" y="642737"/>
                      <a:pt x="761144" y="669910"/>
                    </a:cubicBezTo>
                    <a:cubicBezTo>
                      <a:pt x="761144" y="669910"/>
                      <a:pt x="761144" y="669910"/>
                      <a:pt x="758994" y="672770"/>
                    </a:cubicBezTo>
                    <a:cubicBezTo>
                      <a:pt x="758994" y="673486"/>
                      <a:pt x="755410" y="677776"/>
                      <a:pt x="748244" y="684212"/>
                    </a:cubicBezTo>
                    <a:cubicBezTo>
                      <a:pt x="748244" y="684212"/>
                      <a:pt x="748244" y="684212"/>
                      <a:pt x="748244" y="653463"/>
                    </a:cubicBezTo>
                    <a:cubicBezTo>
                      <a:pt x="731044" y="664904"/>
                      <a:pt x="704527" y="680636"/>
                      <a:pt x="685177" y="680636"/>
                    </a:cubicBezTo>
                    <a:cubicBezTo>
                      <a:pt x="666544" y="680636"/>
                      <a:pt x="639310" y="664904"/>
                      <a:pt x="622827" y="653463"/>
                    </a:cubicBezTo>
                    <a:cubicBezTo>
                      <a:pt x="622827" y="653463"/>
                      <a:pt x="622827" y="653463"/>
                      <a:pt x="622827" y="684212"/>
                    </a:cubicBezTo>
                    <a:cubicBezTo>
                      <a:pt x="615660" y="678491"/>
                      <a:pt x="612077" y="673486"/>
                      <a:pt x="612077" y="672770"/>
                    </a:cubicBezTo>
                    <a:cubicBezTo>
                      <a:pt x="612077" y="672770"/>
                      <a:pt x="612077" y="672770"/>
                      <a:pt x="609927" y="669910"/>
                    </a:cubicBezTo>
                    <a:cubicBezTo>
                      <a:pt x="609927" y="669910"/>
                      <a:pt x="609927" y="669910"/>
                      <a:pt x="609927" y="642737"/>
                    </a:cubicBezTo>
                    <a:cubicBezTo>
                      <a:pt x="597744" y="627005"/>
                      <a:pt x="575527" y="573373"/>
                      <a:pt x="568360" y="557641"/>
                    </a:cubicBezTo>
                    <a:cubicBezTo>
                      <a:pt x="554027" y="549775"/>
                      <a:pt x="549727" y="535473"/>
                      <a:pt x="548294" y="526892"/>
                    </a:cubicBezTo>
                    <a:cubicBezTo>
                      <a:pt x="548294" y="526892"/>
                      <a:pt x="548294" y="526177"/>
                      <a:pt x="548294" y="525462"/>
                    </a:cubicBezTo>
                    <a:close/>
                    <a:moveTo>
                      <a:pt x="682874" y="292100"/>
                    </a:moveTo>
                    <a:cubicBezTo>
                      <a:pt x="520062" y="292100"/>
                      <a:pt x="387956" y="424011"/>
                      <a:pt x="387956" y="586582"/>
                    </a:cubicBezTo>
                    <a:cubicBezTo>
                      <a:pt x="387956" y="650041"/>
                      <a:pt x="407951" y="708510"/>
                      <a:pt x="441513" y="756283"/>
                    </a:cubicBezTo>
                    <a:cubicBezTo>
                      <a:pt x="441513" y="756283"/>
                      <a:pt x="441513" y="756283"/>
                      <a:pt x="442227" y="755570"/>
                    </a:cubicBezTo>
                    <a:cubicBezTo>
                      <a:pt x="452224" y="734179"/>
                      <a:pt x="467934" y="708510"/>
                      <a:pt x="490785" y="697814"/>
                    </a:cubicBezTo>
                    <a:cubicBezTo>
                      <a:pt x="525775" y="682841"/>
                      <a:pt x="586472" y="680702"/>
                      <a:pt x="599326" y="680702"/>
                    </a:cubicBezTo>
                    <a:cubicBezTo>
                      <a:pt x="599326" y="680702"/>
                      <a:pt x="600040" y="681415"/>
                      <a:pt x="600754" y="682841"/>
                    </a:cubicBezTo>
                    <a:cubicBezTo>
                      <a:pt x="630032" y="776248"/>
                      <a:pt x="648598" y="840420"/>
                      <a:pt x="655739" y="866803"/>
                    </a:cubicBezTo>
                    <a:cubicBezTo>
                      <a:pt x="655739" y="866803"/>
                      <a:pt x="655739" y="866803"/>
                      <a:pt x="657881" y="874646"/>
                    </a:cubicBezTo>
                    <a:cubicBezTo>
                      <a:pt x="658595" y="877498"/>
                      <a:pt x="661452" y="879637"/>
                      <a:pt x="664308" y="879637"/>
                    </a:cubicBezTo>
                    <a:cubicBezTo>
                      <a:pt x="664308" y="879637"/>
                      <a:pt x="664308" y="879637"/>
                      <a:pt x="672163" y="880350"/>
                    </a:cubicBezTo>
                    <a:cubicBezTo>
                      <a:pt x="679304" y="881063"/>
                      <a:pt x="687159" y="881063"/>
                      <a:pt x="694300" y="880350"/>
                    </a:cubicBezTo>
                    <a:cubicBezTo>
                      <a:pt x="694300" y="880350"/>
                      <a:pt x="694300" y="880350"/>
                      <a:pt x="702155" y="879637"/>
                    </a:cubicBezTo>
                    <a:cubicBezTo>
                      <a:pt x="705725" y="879637"/>
                      <a:pt x="707867" y="877498"/>
                      <a:pt x="708581" y="874646"/>
                    </a:cubicBezTo>
                    <a:cubicBezTo>
                      <a:pt x="708581" y="874646"/>
                      <a:pt x="708581" y="874646"/>
                      <a:pt x="712866" y="861098"/>
                    </a:cubicBezTo>
                    <a:cubicBezTo>
                      <a:pt x="721435" y="834716"/>
                      <a:pt x="737145" y="782665"/>
                      <a:pt x="766422" y="682841"/>
                    </a:cubicBezTo>
                    <a:cubicBezTo>
                      <a:pt x="766422" y="681415"/>
                      <a:pt x="767851" y="680702"/>
                      <a:pt x="769279" y="680702"/>
                    </a:cubicBezTo>
                    <a:cubicBezTo>
                      <a:pt x="782132" y="680702"/>
                      <a:pt x="842830" y="682841"/>
                      <a:pt x="877106" y="697814"/>
                    </a:cubicBezTo>
                    <a:cubicBezTo>
                      <a:pt x="888531" y="703519"/>
                      <a:pt x="897814" y="712788"/>
                      <a:pt x="906383" y="722770"/>
                    </a:cubicBezTo>
                    <a:cubicBezTo>
                      <a:pt x="906383" y="722770"/>
                      <a:pt x="906383" y="722770"/>
                      <a:pt x="925664" y="754144"/>
                    </a:cubicBezTo>
                    <a:lnTo>
                      <a:pt x="927806" y="752005"/>
                    </a:lnTo>
                    <a:cubicBezTo>
                      <a:pt x="959940" y="704945"/>
                      <a:pt x="978506" y="647902"/>
                      <a:pt x="978506" y="586582"/>
                    </a:cubicBezTo>
                    <a:cubicBezTo>
                      <a:pt x="978506" y="424011"/>
                      <a:pt x="846400" y="292100"/>
                      <a:pt x="682874" y="292100"/>
                    </a:cubicBezTo>
                    <a:close/>
                    <a:moveTo>
                      <a:pt x="713786" y="261703"/>
                    </a:moveTo>
                    <a:cubicBezTo>
                      <a:pt x="776637" y="267421"/>
                      <a:pt x="838060" y="291721"/>
                      <a:pt x="890913" y="334603"/>
                    </a:cubicBezTo>
                    <a:cubicBezTo>
                      <a:pt x="1013045" y="435376"/>
                      <a:pt x="1043756" y="608335"/>
                      <a:pt x="969477" y="742699"/>
                    </a:cubicBezTo>
                    <a:cubicBezTo>
                      <a:pt x="1055184" y="813455"/>
                      <a:pt x="1055184" y="813455"/>
                      <a:pt x="1055184" y="813455"/>
                    </a:cubicBezTo>
                    <a:cubicBezTo>
                      <a:pt x="1058755" y="817029"/>
                      <a:pt x="1059469" y="822746"/>
                      <a:pt x="1056612" y="826320"/>
                    </a:cubicBezTo>
                    <a:cubicBezTo>
                      <a:pt x="995189" y="901364"/>
                      <a:pt x="995189" y="901364"/>
                      <a:pt x="995189" y="901364"/>
                    </a:cubicBezTo>
                    <a:cubicBezTo>
                      <a:pt x="992332" y="904937"/>
                      <a:pt x="986619" y="905652"/>
                      <a:pt x="982333" y="902793"/>
                    </a:cubicBezTo>
                    <a:cubicBezTo>
                      <a:pt x="898055" y="832752"/>
                      <a:pt x="898055" y="832752"/>
                      <a:pt x="898055" y="832752"/>
                    </a:cubicBezTo>
                    <a:cubicBezTo>
                      <a:pt x="780922" y="934955"/>
                      <a:pt x="602367" y="941387"/>
                      <a:pt x="478092" y="839184"/>
                    </a:cubicBezTo>
                    <a:cubicBezTo>
                      <a:pt x="338819" y="724832"/>
                      <a:pt x="318106" y="520426"/>
                      <a:pt x="431668" y="380344"/>
                    </a:cubicBezTo>
                    <a:cubicBezTo>
                      <a:pt x="503090" y="293150"/>
                      <a:pt x="609509" y="252412"/>
                      <a:pt x="713786" y="261703"/>
                    </a:cubicBezTo>
                    <a:close/>
                    <a:moveTo>
                      <a:pt x="83156" y="203200"/>
                    </a:moveTo>
                    <a:cubicBezTo>
                      <a:pt x="83156" y="203200"/>
                      <a:pt x="83156" y="203200"/>
                      <a:pt x="93880" y="207498"/>
                    </a:cubicBezTo>
                    <a:cubicBezTo>
                      <a:pt x="96025" y="211796"/>
                      <a:pt x="98884" y="216093"/>
                      <a:pt x="103174" y="218959"/>
                    </a:cubicBezTo>
                    <a:cubicBezTo>
                      <a:pt x="104604" y="219675"/>
                      <a:pt x="105319" y="220391"/>
                      <a:pt x="105319" y="221108"/>
                    </a:cubicBezTo>
                    <a:cubicBezTo>
                      <a:pt x="114613" y="242597"/>
                      <a:pt x="130342" y="279845"/>
                      <a:pt x="136776" y="284859"/>
                    </a:cubicBezTo>
                    <a:cubicBezTo>
                      <a:pt x="146070" y="292739"/>
                      <a:pt x="170378" y="308498"/>
                      <a:pt x="183962" y="308498"/>
                    </a:cubicBezTo>
                    <a:cubicBezTo>
                      <a:pt x="198261" y="308498"/>
                      <a:pt x="222569" y="292739"/>
                      <a:pt x="231863" y="284859"/>
                    </a:cubicBezTo>
                    <a:cubicBezTo>
                      <a:pt x="238298" y="279845"/>
                      <a:pt x="254026" y="242597"/>
                      <a:pt x="262606" y="221108"/>
                    </a:cubicBezTo>
                    <a:cubicBezTo>
                      <a:pt x="263321" y="220391"/>
                      <a:pt x="264036" y="219675"/>
                      <a:pt x="264750" y="218959"/>
                    </a:cubicBezTo>
                    <a:cubicBezTo>
                      <a:pt x="269755" y="216093"/>
                      <a:pt x="271900" y="211796"/>
                      <a:pt x="273330" y="207498"/>
                    </a:cubicBezTo>
                    <a:cubicBezTo>
                      <a:pt x="273330" y="207498"/>
                      <a:pt x="273330" y="207498"/>
                      <a:pt x="284769" y="203200"/>
                    </a:cubicBezTo>
                    <a:cubicBezTo>
                      <a:pt x="284769" y="203200"/>
                      <a:pt x="284769" y="203200"/>
                      <a:pt x="284054" y="203916"/>
                    </a:cubicBezTo>
                    <a:cubicBezTo>
                      <a:pt x="283339" y="208214"/>
                      <a:pt x="280479" y="219675"/>
                      <a:pt x="270470" y="226838"/>
                    </a:cubicBezTo>
                    <a:cubicBezTo>
                      <a:pt x="265465" y="238299"/>
                      <a:pt x="249737" y="278413"/>
                      <a:pt x="240442" y="289873"/>
                    </a:cubicBezTo>
                    <a:cubicBezTo>
                      <a:pt x="240442" y="289873"/>
                      <a:pt x="240442" y="289873"/>
                      <a:pt x="240442" y="309930"/>
                    </a:cubicBezTo>
                    <a:cubicBezTo>
                      <a:pt x="240442" y="309930"/>
                      <a:pt x="240442" y="309930"/>
                      <a:pt x="238298" y="312079"/>
                    </a:cubicBezTo>
                    <a:cubicBezTo>
                      <a:pt x="238298" y="312795"/>
                      <a:pt x="235438" y="316377"/>
                      <a:pt x="230433" y="320675"/>
                    </a:cubicBezTo>
                    <a:cubicBezTo>
                      <a:pt x="230433" y="320675"/>
                      <a:pt x="230433" y="320675"/>
                      <a:pt x="230433" y="297037"/>
                    </a:cubicBezTo>
                    <a:cubicBezTo>
                      <a:pt x="218279" y="306349"/>
                      <a:pt x="198261" y="317810"/>
                      <a:pt x="183962" y="317810"/>
                    </a:cubicBezTo>
                    <a:cubicBezTo>
                      <a:pt x="170378" y="317810"/>
                      <a:pt x="150360" y="306349"/>
                      <a:pt x="137491" y="297037"/>
                    </a:cubicBezTo>
                    <a:cubicBezTo>
                      <a:pt x="137491" y="297037"/>
                      <a:pt x="137491" y="297037"/>
                      <a:pt x="137491" y="320675"/>
                    </a:cubicBezTo>
                    <a:cubicBezTo>
                      <a:pt x="132487" y="316377"/>
                      <a:pt x="130342" y="312795"/>
                      <a:pt x="129627" y="312079"/>
                    </a:cubicBezTo>
                    <a:cubicBezTo>
                      <a:pt x="129627" y="312079"/>
                      <a:pt x="129627" y="312079"/>
                      <a:pt x="128197" y="309930"/>
                    </a:cubicBezTo>
                    <a:cubicBezTo>
                      <a:pt x="128197" y="309930"/>
                      <a:pt x="128197" y="309930"/>
                      <a:pt x="128197" y="289873"/>
                    </a:cubicBezTo>
                    <a:cubicBezTo>
                      <a:pt x="118903" y="278413"/>
                      <a:pt x="102459" y="238299"/>
                      <a:pt x="98169" y="226838"/>
                    </a:cubicBezTo>
                    <a:cubicBezTo>
                      <a:pt x="87445" y="220391"/>
                      <a:pt x="84586" y="209647"/>
                      <a:pt x="83156" y="203916"/>
                    </a:cubicBezTo>
                    <a:cubicBezTo>
                      <a:pt x="83156" y="203916"/>
                      <a:pt x="83156" y="203916"/>
                      <a:pt x="83156" y="203200"/>
                    </a:cubicBezTo>
                    <a:close/>
                    <a:moveTo>
                      <a:pt x="1271480" y="198437"/>
                    </a:moveTo>
                    <a:cubicBezTo>
                      <a:pt x="1272194" y="199153"/>
                      <a:pt x="1272194" y="199870"/>
                      <a:pt x="1271480" y="199870"/>
                    </a:cubicBezTo>
                    <a:cubicBezTo>
                      <a:pt x="1270765" y="205601"/>
                      <a:pt x="1267908" y="217780"/>
                      <a:pt x="1257192" y="225660"/>
                    </a:cubicBezTo>
                    <a:cubicBezTo>
                      <a:pt x="1252192" y="237839"/>
                      <a:pt x="1238619" y="277242"/>
                      <a:pt x="1228617" y="289421"/>
                    </a:cubicBezTo>
                    <a:cubicBezTo>
                      <a:pt x="1228617" y="289421"/>
                      <a:pt x="1228617" y="289421"/>
                      <a:pt x="1228617" y="328824"/>
                    </a:cubicBezTo>
                    <a:cubicBezTo>
                      <a:pt x="1225760" y="332406"/>
                      <a:pt x="1222188" y="335271"/>
                      <a:pt x="1217902" y="338137"/>
                    </a:cubicBezTo>
                    <a:cubicBezTo>
                      <a:pt x="1217902" y="338137"/>
                      <a:pt x="1217902" y="338137"/>
                      <a:pt x="1217902" y="298734"/>
                    </a:cubicBezTo>
                    <a:cubicBezTo>
                      <a:pt x="1205043" y="308764"/>
                      <a:pt x="1185755" y="320943"/>
                      <a:pt x="1171467" y="320943"/>
                    </a:cubicBezTo>
                    <a:cubicBezTo>
                      <a:pt x="1157894" y="320943"/>
                      <a:pt x="1138606" y="308764"/>
                      <a:pt x="1125747" y="299451"/>
                    </a:cubicBezTo>
                    <a:cubicBezTo>
                      <a:pt x="1125747" y="299451"/>
                      <a:pt x="1125747" y="299451"/>
                      <a:pt x="1125747" y="338137"/>
                    </a:cubicBezTo>
                    <a:cubicBezTo>
                      <a:pt x="1121461" y="335271"/>
                      <a:pt x="1118604" y="332406"/>
                      <a:pt x="1115032" y="329540"/>
                    </a:cubicBezTo>
                    <a:cubicBezTo>
                      <a:pt x="1115032" y="329540"/>
                      <a:pt x="1115032" y="329540"/>
                      <a:pt x="1115032" y="289421"/>
                    </a:cubicBezTo>
                    <a:cubicBezTo>
                      <a:pt x="1105745" y="277242"/>
                      <a:pt x="1091457" y="237839"/>
                      <a:pt x="1087171" y="225660"/>
                    </a:cubicBezTo>
                    <a:cubicBezTo>
                      <a:pt x="1076455" y="218496"/>
                      <a:pt x="1073598" y="207034"/>
                      <a:pt x="1072169" y="200586"/>
                    </a:cubicBezTo>
                    <a:cubicBezTo>
                      <a:pt x="1072169" y="200586"/>
                      <a:pt x="1072169" y="200586"/>
                      <a:pt x="1072169" y="199870"/>
                    </a:cubicBezTo>
                    <a:cubicBezTo>
                      <a:pt x="1072169" y="199870"/>
                      <a:pt x="1072169" y="199870"/>
                      <a:pt x="1084314" y="205601"/>
                    </a:cubicBezTo>
                    <a:cubicBezTo>
                      <a:pt x="1085742" y="209899"/>
                      <a:pt x="1088600" y="214198"/>
                      <a:pt x="1094315" y="217064"/>
                    </a:cubicBezTo>
                    <a:cubicBezTo>
                      <a:pt x="1095029" y="217780"/>
                      <a:pt x="1095029" y="218496"/>
                      <a:pt x="1095744" y="219929"/>
                    </a:cubicBezTo>
                    <a:cubicBezTo>
                      <a:pt x="1103602" y="242138"/>
                      <a:pt x="1118604" y="278675"/>
                      <a:pt x="1124319" y="284406"/>
                    </a:cubicBezTo>
                    <a:cubicBezTo>
                      <a:pt x="1133605" y="293003"/>
                      <a:pt x="1158609" y="310197"/>
                      <a:pt x="1171467" y="310197"/>
                    </a:cubicBezTo>
                    <a:cubicBezTo>
                      <a:pt x="1185755" y="310197"/>
                      <a:pt x="1210044" y="293003"/>
                      <a:pt x="1219330" y="284406"/>
                    </a:cubicBezTo>
                    <a:cubicBezTo>
                      <a:pt x="1225760" y="278675"/>
                      <a:pt x="1240047" y="242138"/>
                      <a:pt x="1247905" y="219929"/>
                    </a:cubicBezTo>
                    <a:cubicBezTo>
                      <a:pt x="1248620" y="218496"/>
                      <a:pt x="1249334" y="217780"/>
                      <a:pt x="1250049" y="217064"/>
                    </a:cubicBezTo>
                    <a:cubicBezTo>
                      <a:pt x="1255764" y="213481"/>
                      <a:pt x="1258621" y="209183"/>
                      <a:pt x="1260050" y="204168"/>
                    </a:cubicBezTo>
                    <a:cubicBezTo>
                      <a:pt x="1260050" y="204168"/>
                      <a:pt x="1260050" y="204168"/>
                      <a:pt x="1271480" y="198437"/>
                    </a:cubicBezTo>
                    <a:close/>
                    <a:moveTo>
                      <a:pt x="603826" y="114300"/>
                    </a:moveTo>
                    <a:cubicBezTo>
                      <a:pt x="603826" y="114300"/>
                      <a:pt x="643771" y="147875"/>
                      <a:pt x="662317" y="162877"/>
                    </a:cubicBezTo>
                    <a:cubicBezTo>
                      <a:pt x="663031" y="163592"/>
                      <a:pt x="664457" y="163592"/>
                      <a:pt x="665171" y="162877"/>
                    </a:cubicBezTo>
                    <a:cubicBezTo>
                      <a:pt x="690850" y="142875"/>
                      <a:pt x="724376" y="114300"/>
                      <a:pt x="724376" y="114300"/>
                    </a:cubicBezTo>
                    <a:cubicBezTo>
                      <a:pt x="724376" y="114300"/>
                      <a:pt x="775734" y="115014"/>
                      <a:pt x="804267" y="128587"/>
                    </a:cubicBezTo>
                    <a:cubicBezTo>
                      <a:pt x="827093" y="139303"/>
                      <a:pt x="843499" y="179308"/>
                      <a:pt x="849205" y="194310"/>
                    </a:cubicBezTo>
                    <a:cubicBezTo>
                      <a:pt x="849919" y="197167"/>
                      <a:pt x="847779" y="200025"/>
                      <a:pt x="844926" y="200025"/>
                    </a:cubicBezTo>
                    <a:cubicBezTo>
                      <a:pt x="844926" y="200025"/>
                      <a:pt x="844926" y="200025"/>
                      <a:pt x="482562" y="200025"/>
                    </a:cubicBezTo>
                    <a:cubicBezTo>
                      <a:pt x="478996" y="200025"/>
                      <a:pt x="476856" y="197167"/>
                      <a:pt x="478282" y="194310"/>
                    </a:cubicBezTo>
                    <a:cubicBezTo>
                      <a:pt x="483989" y="179308"/>
                      <a:pt x="500395" y="139303"/>
                      <a:pt x="523221" y="128587"/>
                    </a:cubicBezTo>
                    <a:cubicBezTo>
                      <a:pt x="551040" y="115014"/>
                      <a:pt x="603826" y="114300"/>
                      <a:pt x="603826" y="114300"/>
                    </a:cubicBezTo>
                    <a:close/>
                    <a:moveTo>
                      <a:pt x="1170237" y="50800"/>
                    </a:moveTo>
                    <a:cubicBezTo>
                      <a:pt x="1228793" y="50800"/>
                      <a:pt x="1273781" y="93710"/>
                      <a:pt x="1273781" y="148062"/>
                    </a:cubicBezTo>
                    <a:cubicBezTo>
                      <a:pt x="1273781" y="159505"/>
                      <a:pt x="1273781" y="170232"/>
                      <a:pt x="1270211" y="180244"/>
                    </a:cubicBezTo>
                    <a:cubicBezTo>
                      <a:pt x="1269497" y="180244"/>
                      <a:pt x="1268068" y="185251"/>
                      <a:pt x="1259499" y="194548"/>
                    </a:cubicBezTo>
                    <a:cubicBezTo>
                      <a:pt x="1259499" y="195263"/>
                      <a:pt x="1258785" y="195263"/>
                      <a:pt x="1258071" y="195263"/>
                    </a:cubicBezTo>
                    <a:cubicBezTo>
                      <a:pt x="1258071" y="195263"/>
                      <a:pt x="1258071" y="195263"/>
                      <a:pt x="1253072" y="195263"/>
                    </a:cubicBezTo>
                    <a:cubicBezTo>
                      <a:pt x="1252358" y="195263"/>
                      <a:pt x="1251644" y="194548"/>
                      <a:pt x="1251644" y="193117"/>
                    </a:cubicBezTo>
                    <a:cubicBezTo>
                      <a:pt x="1251644" y="188826"/>
                      <a:pt x="1250930" y="174523"/>
                      <a:pt x="1250216" y="128038"/>
                    </a:cubicBezTo>
                    <a:cubicBezTo>
                      <a:pt x="1250216" y="126607"/>
                      <a:pt x="1248074" y="125177"/>
                      <a:pt x="1246645" y="126607"/>
                    </a:cubicBezTo>
                    <a:cubicBezTo>
                      <a:pt x="1232363" y="137335"/>
                      <a:pt x="1199515" y="134474"/>
                      <a:pt x="1195944" y="133759"/>
                    </a:cubicBezTo>
                    <a:cubicBezTo>
                      <a:pt x="1195944" y="133759"/>
                      <a:pt x="1195944" y="133759"/>
                      <a:pt x="1153812" y="138765"/>
                    </a:cubicBezTo>
                    <a:cubicBezTo>
                      <a:pt x="1151670" y="138765"/>
                      <a:pt x="1150242" y="137335"/>
                      <a:pt x="1151670" y="135904"/>
                    </a:cubicBezTo>
                    <a:cubicBezTo>
                      <a:pt x="1153812" y="133044"/>
                      <a:pt x="1155241" y="129468"/>
                      <a:pt x="1156669" y="126607"/>
                    </a:cubicBezTo>
                    <a:cubicBezTo>
                      <a:pt x="1157383" y="124462"/>
                      <a:pt x="1155241" y="123031"/>
                      <a:pt x="1153812" y="123747"/>
                    </a:cubicBezTo>
                    <a:cubicBezTo>
                      <a:pt x="1141673" y="133044"/>
                      <a:pt x="1121678" y="143056"/>
                      <a:pt x="1114537" y="146632"/>
                    </a:cubicBezTo>
                    <a:cubicBezTo>
                      <a:pt x="1113109" y="148062"/>
                      <a:pt x="1110966" y="146632"/>
                      <a:pt x="1111680" y="145201"/>
                    </a:cubicBezTo>
                    <a:cubicBezTo>
                      <a:pt x="1111680" y="145201"/>
                      <a:pt x="1111680" y="145201"/>
                      <a:pt x="1113823" y="130898"/>
                    </a:cubicBezTo>
                    <a:cubicBezTo>
                      <a:pt x="1113823" y="129468"/>
                      <a:pt x="1112395" y="128753"/>
                      <a:pt x="1110966" y="129468"/>
                    </a:cubicBezTo>
                    <a:cubicBezTo>
                      <a:pt x="1086687" y="139480"/>
                      <a:pt x="1088115" y="181675"/>
                      <a:pt x="1088115" y="191687"/>
                    </a:cubicBezTo>
                    <a:cubicBezTo>
                      <a:pt x="1088115" y="193117"/>
                      <a:pt x="1087401" y="193833"/>
                      <a:pt x="1085973" y="193833"/>
                    </a:cubicBezTo>
                    <a:cubicBezTo>
                      <a:pt x="1085973" y="193833"/>
                      <a:pt x="1085973" y="193833"/>
                      <a:pt x="1083116" y="193117"/>
                    </a:cubicBezTo>
                    <a:cubicBezTo>
                      <a:pt x="1082402" y="193117"/>
                      <a:pt x="1080974" y="193117"/>
                      <a:pt x="1080974" y="192402"/>
                    </a:cubicBezTo>
                    <a:cubicBezTo>
                      <a:pt x="1080260" y="190972"/>
                      <a:pt x="1078118" y="187396"/>
                      <a:pt x="1071691" y="180960"/>
                    </a:cubicBezTo>
                    <a:cubicBezTo>
                      <a:pt x="1067406" y="170232"/>
                      <a:pt x="1067406" y="159505"/>
                      <a:pt x="1067406" y="148062"/>
                    </a:cubicBezTo>
                    <a:cubicBezTo>
                      <a:pt x="1067406" y="93710"/>
                      <a:pt x="1112395" y="50800"/>
                      <a:pt x="1170237" y="50800"/>
                    </a:cubicBezTo>
                    <a:close/>
                    <a:moveTo>
                      <a:pt x="182375" y="50800"/>
                    </a:moveTo>
                    <a:cubicBezTo>
                      <a:pt x="238052" y="50800"/>
                      <a:pt x="281594" y="97090"/>
                      <a:pt x="281594" y="153349"/>
                    </a:cubicBezTo>
                    <a:cubicBezTo>
                      <a:pt x="281594" y="165456"/>
                      <a:pt x="281594" y="177562"/>
                      <a:pt x="277311" y="188245"/>
                    </a:cubicBezTo>
                    <a:cubicBezTo>
                      <a:pt x="277311" y="188957"/>
                      <a:pt x="277311" y="188957"/>
                      <a:pt x="277311" y="188957"/>
                    </a:cubicBezTo>
                    <a:cubicBezTo>
                      <a:pt x="267318" y="196791"/>
                      <a:pt x="267318" y="201776"/>
                      <a:pt x="267318" y="201776"/>
                    </a:cubicBezTo>
                    <a:cubicBezTo>
                      <a:pt x="260893" y="201776"/>
                      <a:pt x="260893" y="201776"/>
                      <a:pt x="260893" y="201776"/>
                    </a:cubicBezTo>
                    <a:cubicBezTo>
                      <a:pt x="260893" y="201776"/>
                      <a:pt x="265890" y="141955"/>
                      <a:pt x="236624" y="132697"/>
                    </a:cubicBezTo>
                    <a:cubicBezTo>
                      <a:pt x="236624" y="132697"/>
                      <a:pt x="118132" y="185396"/>
                      <a:pt x="106711" y="127712"/>
                    </a:cubicBezTo>
                    <a:cubicBezTo>
                      <a:pt x="105284" y="198927"/>
                      <a:pt x="105284" y="203200"/>
                      <a:pt x="105284" y="203200"/>
                    </a:cubicBezTo>
                    <a:cubicBezTo>
                      <a:pt x="98146" y="203200"/>
                      <a:pt x="98146" y="203200"/>
                      <a:pt x="98146" y="203200"/>
                    </a:cubicBezTo>
                    <a:cubicBezTo>
                      <a:pt x="89580" y="191805"/>
                      <a:pt x="87439" y="187533"/>
                      <a:pt x="87439" y="187533"/>
                    </a:cubicBezTo>
                    <a:cubicBezTo>
                      <a:pt x="83156" y="176850"/>
                      <a:pt x="83870" y="164744"/>
                      <a:pt x="83870" y="153349"/>
                    </a:cubicBezTo>
                    <a:cubicBezTo>
                      <a:pt x="83870" y="97090"/>
                      <a:pt x="126698" y="50800"/>
                      <a:pt x="182375" y="50800"/>
                    </a:cubicBezTo>
                    <a:close/>
                    <a:moveTo>
                      <a:pt x="764194" y="0"/>
                    </a:moveTo>
                    <a:cubicBezTo>
                      <a:pt x="764194" y="715"/>
                      <a:pt x="764194" y="715"/>
                      <a:pt x="764194" y="715"/>
                    </a:cubicBezTo>
                    <a:cubicBezTo>
                      <a:pt x="763475" y="5723"/>
                      <a:pt x="760599" y="17168"/>
                      <a:pt x="749814" y="23607"/>
                    </a:cubicBezTo>
                    <a:cubicBezTo>
                      <a:pt x="744781" y="35052"/>
                      <a:pt x="728245" y="74397"/>
                      <a:pt x="719617" y="86558"/>
                    </a:cubicBezTo>
                    <a:cubicBezTo>
                      <a:pt x="719617" y="86558"/>
                      <a:pt x="719617" y="86558"/>
                      <a:pt x="719617" y="106588"/>
                    </a:cubicBezTo>
                    <a:cubicBezTo>
                      <a:pt x="719617" y="106588"/>
                      <a:pt x="719617" y="106588"/>
                      <a:pt x="718179" y="108734"/>
                    </a:cubicBezTo>
                    <a:cubicBezTo>
                      <a:pt x="718179" y="108734"/>
                      <a:pt x="715303" y="112311"/>
                      <a:pt x="710270" y="115888"/>
                    </a:cubicBezTo>
                    <a:cubicBezTo>
                      <a:pt x="710270" y="115888"/>
                      <a:pt x="710270" y="115888"/>
                      <a:pt x="710270" y="93712"/>
                    </a:cubicBezTo>
                    <a:cubicBezTo>
                      <a:pt x="698048" y="103011"/>
                      <a:pt x="677916" y="113742"/>
                      <a:pt x="664256" y="113742"/>
                    </a:cubicBezTo>
                    <a:cubicBezTo>
                      <a:pt x="650595" y="113742"/>
                      <a:pt x="631183" y="103011"/>
                      <a:pt x="618960" y="93712"/>
                    </a:cubicBezTo>
                    <a:cubicBezTo>
                      <a:pt x="618960" y="93712"/>
                      <a:pt x="618960" y="93712"/>
                      <a:pt x="618960" y="115888"/>
                    </a:cubicBezTo>
                    <a:cubicBezTo>
                      <a:pt x="613927" y="112311"/>
                      <a:pt x="611770" y="108734"/>
                      <a:pt x="611051" y="108734"/>
                    </a:cubicBezTo>
                    <a:cubicBezTo>
                      <a:pt x="611051" y="108734"/>
                      <a:pt x="611051" y="108734"/>
                      <a:pt x="609613" y="106588"/>
                    </a:cubicBezTo>
                    <a:cubicBezTo>
                      <a:pt x="609613" y="106588"/>
                      <a:pt x="609613" y="106588"/>
                      <a:pt x="609613" y="86558"/>
                    </a:cubicBezTo>
                    <a:cubicBezTo>
                      <a:pt x="600986" y="74397"/>
                      <a:pt x="584449" y="35052"/>
                      <a:pt x="580135" y="23607"/>
                    </a:cubicBezTo>
                    <a:cubicBezTo>
                      <a:pt x="569351" y="17168"/>
                      <a:pt x="567194" y="7153"/>
                      <a:pt x="565756" y="1431"/>
                    </a:cubicBezTo>
                    <a:cubicBezTo>
                      <a:pt x="565756" y="715"/>
                      <a:pt x="565756" y="715"/>
                      <a:pt x="565756" y="715"/>
                    </a:cubicBezTo>
                    <a:cubicBezTo>
                      <a:pt x="565756" y="715"/>
                      <a:pt x="565756" y="715"/>
                      <a:pt x="575821" y="5723"/>
                    </a:cubicBezTo>
                    <a:cubicBezTo>
                      <a:pt x="577259" y="9300"/>
                      <a:pt x="580135" y="13592"/>
                      <a:pt x="585887" y="15738"/>
                    </a:cubicBezTo>
                    <a:cubicBezTo>
                      <a:pt x="586606" y="16453"/>
                      <a:pt x="587325" y="17168"/>
                      <a:pt x="588044" y="18599"/>
                    </a:cubicBezTo>
                    <a:cubicBezTo>
                      <a:pt x="596672" y="39345"/>
                      <a:pt x="611770" y="75828"/>
                      <a:pt x="617522" y="81551"/>
                    </a:cubicBezTo>
                    <a:cubicBezTo>
                      <a:pt x="627588" y="89420"/>
                      <a:pt x="650595" y="104442"/>
                      <a:pt x="664256" y="104442"/>
                    </a:cubicBezTo>
                    <a:cubicBezTo>
                      <a:pt x="677916" y="104442"/>
                      <a:pt x="702362" y="89420"/>
                      <a:pt x="711708" y="81551"/>
                    </a:cubicBezTo>
                    <a:cubicBezTo>
                      <a:pt x="717460" y="75828"/>
                      <a:pt x="732559" y="39345"/>
                      <a:pt x="741186" y="18599"/>
                    </a:cubicBezTo>
                    <a:cubicBezTo>
                      <a:pt x="741905" y="17168"/>
                      <a:pt x="742624" y="16453"/>
                      <a:pt x="743343" y="15738"/>
                    </a:cubicBezTo>
                    <a:cubicBezTo>
                      <a:pt x="749095" y="13592"/>
                      <a:pt x="751971" y="9300"/>
                      <a:pt x="753409" y="5723"/>
                    </a:cubicBezTo>
                    <a:cubicBezTo>
                      <a:pt x="753409" y="5723"/>
                      <a:pt x="753409" y="5723"/>
                      <a:pt x="764194" y="0"/>
                    </a:cubicBezTo>
                    <a:close/>
                  </a:path>
                </a:pathLst>
              </a:custGeom>
              <a:solidFill>
                <a:schemeClr val="accent1">
                  <a:lumMod val="50000"/>
                </a:schemeClr>
              </a:solidFill>
              <a:ln>
                <a:noFill/>
              </a:ln>
            </p:spPr>
            <p:txBody>
              <a:bodyPr vert="horz" wrap="square" lIns="18288" tIns="9144" rIns="18288" bIns="9144" numCol="1" anchor="t" anchorCtr="0" compatLnSpc="1">
                <a:prstTxWarp prst="textNoShape">
                  <a:avLst/>
                </a:prstTxWarp>
                <a:noAutofit/>
              </a:bodyPr>
              <a:lstStyle/>
              <a:p>
                <a:endParaRPr lang="en-US" dirty="0"/>
              </a:p>
            </p:txBody>
          </p:sp>
          <p:sp>
            <p:nvSpPr>
              <p:cNvPr id="58" name="Freeform 13">
                <a:extLst>
                  <a:ext uri="{FF2B5EF4-FFF2-40B4-BE49-F238E27FC236}">
                    <a16:creationId xmlns:a16="http://schemas.microsoft.com/office/drawing/2014/main" id="{B8B8DBF1-468B-48F0-A109-CC8776EC60E7}"/>
                  </a:ext>
                </a:extLst>
              </p:cNvPr>
              <p:cNvSpPr>
                <a:spLocks/>
              </p:cNvSpPr>
              <p:nvPr/>
            </p:nvSpPr>
            <p:spPr bwMode="auto">
              <a:xfrm>
                <a:off x="6603395" y="2776538"/>
                <a:ext cx="1348393" cy="1019175"/>
              </a:xfrm>
              <a:custGeom>
                <a:avLst/>
                <a:gdLst>
                  <a:gd name="connsiteX0" fmla="*/ 691518 w 1348393"/>
                  <a:gd name="connsiteY0" fmla="*/ 855662 h 1019175"/>
                  <a:gd name="connsiteX1" fmla="*/ 709707 w 1348393"/>
                  <a:gd name="connsiteY1" fmla="*/ 859965 h 1019175"/>
                  <a:gd name="connsiteX2" fmla="*/ 711106 w 1348393"/>
                  <a:gd name="connsiteY2" fmla="*/ 864985 h 1019175"/>
                  <a:gd name="connsiteX3" fmla="*/ 699213 w 1348393"/>
                  <a:gd name="connsiteY3" fmla="*/ 899409 h 1019175"/>
                  <a:gd name="connsiteX4" fmla="*/ 699213 w 1348393"/>
                  <a:gd name="connsiteY4" fmla="*/ 902278 h 1019175"/>
                  <a:gd name="connsiteX5" fmla="*/ 709707 w 1348393"/>
                  <a:gd name="connsiteY5" fmla="*/ 1014872 h 1019175"/>
                  <a:gd name="connsiteX6" fmla="*/ 706908 w 1348393"/>
                  <a:gd name="connsiteY6" fmla="*/ 1017741 h 1019175"/>
                  <a:gd name="connsiteX7" fmla="*/ 690818 w 1348393"/>
                  <a:gd name="connsiteY7" fmla="*/ 1019175 h 1019175"/>
                  <a:gd name="connsiteX8" fmla="*/ 674728 w 1348393"/>
                  <a:gd name="connsiteY8" fmla="*/ 1017741 h 1019175"/>
                  <a:gd name="connsiteX9" fmla="*/ 671929 w 1348393"/>
                  <a:gd name="connsiteY9" fmla="*/ 1014872 h 1019175"/>
                  <a:gd name="connsiteX10" fmla="*/ 683123 w 1348393"/>
                  <a:gd name="connsiteY10" fmla="*/ 900843 h 1019175"/>
                  <a:gd name="connsiteX11" fmla="*/ 683123 w 1348393"/>
                  <a:gd name="connsiteY11" fmla="*/ 899409 h 1019175"/>
                  <a:gd name="connsiteX12" fmla="*/ 670530 w 1348393"/>
                  <a:gd name="connsiteY12" fmla="*/ 864985 h 1019175"/>
                  <a:gd name="connsiteX13" fmla="*/ 671929 w 1348393"/>
                  <a:gd name="connsiteY13" fmla="*/ 859965 h 1019175"/>
                  <a:gd name="connsiteX14" fmla="*/ 691518 w 1348393"/>
                  <a:gd name="connsiteY14" fmla="*/ 855662 h 1019175"/>
                  <a:gd name="connsiteX15" fmla="*/ 192693 w 1348393"/>
                  <a:gd name="connsiteY15" fmla="*/ 687387 h 1019175"/>
                  <a:gd name="connsiteX16" fmla="*/ 291118 w 1348393"/>
                  <a:gd name="connsiteY16" fmla="*/ 786632 h 1019175"/>
                  <a:gd name="connsiteX17" fmla="*/ 285412 w 1348393"/>
                  <a:gd name="connsiteY17" fmla="*/ 827330 h 1019175"/>
                  <a:gd name="connsiteX18" fmla="*/ 247611 w 1348393"/>
                  <a:gd name="connsiteY18" fmla="*/ 767355 h 1019175"/>
                  <a:gd name="connsiteX19" fmla="*/ 246185 w 1348393"/>
                  <a:gd name="connsiteY19" fmla="*/ 767355 h 1019175"/>
                  <a:gd name="connsiteX20" fmla="*/ 117091 w 1348393"/>
                  <a:gd name="connsiteY20" fmla="*/ 835898 h 1019175"/>
                  <a:gd name="connsiteX21" fmla="*/ 116378 w 1348393"/>
                  <a:gd name="connsiteY21" fmla="*/ 835898 h 1019175"/>
                  <a:gd name="connsiteX22" fmla="*/ 109959 w 1348393"/>
                  <a:gd name="connsiteY22" fmla="*/ 835898 h 1019175"/>
                  <a:gd name="connsiteX23" fmla="*/ 108532 w 1348393"/>
                  <a:gd name="connsiteY23" fmla="*/ 835184 h 1019175"/>
                  <a:gd name="connsiteX24" fmla="*/ 97834 w 1348393"/>
                  <a:gd name="connsiteY24" fmla="*/ 820190 h 1019175"/>
                  <a:gd name="connsiteX25" fmla="*/ 94268 w 1348393"/>
                  <a:gd name="connsiteY25" fmla="*/ 786632 h 1019175"/>
                  <a:gd name="connsiteX26" fmla="*/ 192693 w 1348393"/>
                  <a:gd name="connsiteY26" fmla="*/ 687387 h 1019175"/>
                  <a:gd name="connsiteX27" fmla="*/ 1105315 w 1348393"/>
                  <a:gd name="connsiteY27" fmla="*/ 476250 h 1019175"/>
                  <a:gd name="connsiteX28" fmla="*/ 1178454 w 1348393"/>
                  <a:gd name="connsiteY28" fmla="*/ 510102 h 1019175"/>
                  <a:gd name="connsiteX29" fmla="*/ 1248724 w 1348393"/>
                  <a:gd name="connsiteY29" fmla="*/ 476250 h 1019175"/>
                  <a:gd name="connsiteX30" fmla="*/ 1348393 w 1348393"/>
                  <a:gd name="connsiteY30" fmla="*/ 546836 h 1019175"/>
                  <a:gd name="connsiteX31" fmla="*/ 1348393 w 1348393"/>
                  <a:gd name="connsiteY31" fmla="*/ 548276 h 1019175"/>
                  <a:gd name="connsiteX32" fmla="*/ 1343374 w 1348393"/>
                  <a:gd name="connsiteY32" fmla="*/ 554038 h 1019175"/>
                  <a:gd name="connsiteX33" fmla="*/ 1012817 w 1348393"/>
                  <a:gd name="connsiteY33" fmla="*/ 554038 h 1019175"/>
                  <a:gd name="connsiteX34" fmla="*/ 1007797 w 1348393"/>
                  <a:gd name="connsiteY34" fmla="*/ 548276 h 1019175"/>
                  <a:gd name="connsiteX35" fmla="*/ 1008514 w 1348393"/>
                  <a:gd name="connsiteY35" fmla="*/ 543234 h 1019175"/>
                  <a:gd name="connsiteX36" fmla="*/ 1105315 w 1348393"/>
                  <a:gd name="connsiteY36" fmla="*/ 476250 h 1019175"/>
                  <a:gd name="connsiteX37" fmla="*/ 690450 w 1348393"/>
                  <a:gd name="connsiteY37" fmla="*/ 468312 h 1019175"/>
                  <a:gd name="connsiteX38" fmla="*/ 825387 w 1348393"/>
                  <a:gd name="connsiteY38" fmla="*/ 607562 h 1019175"/>
                  <a:gd name="connsiteX39" fmla="*/ 820363 w 1348393"/>
                  <a:gd name="connsiteY39" fmla="*/ 653978 h 1019175"/>
                  <a:gd name="connsiteX40" fmla="*/ 806008 w 1348393"/>
                  <a:gd name="connsiteY40" fmla="*/ 674687 h 1019175"/>
                  <a:gd name="connsiteX41" fmla="*/ 795960 w 1348393"/>
                  <a:gd name="connsiteY41" fmla="*/ 674687 h 1019175"/>
                  <a:gd name="connsiteX42" fmla="*/ 794524 w 1348393"/>
                  <a:gd name="connsiteY42" fmla="*/ 573285 h 1019175"/>
                  <a:gd name="connsiteX43" fmla="*/ 617239 w 1348393"/>
                  <a:gd name="connsiteY43" fmla="*/ 578998 h 1019175"/>
                  <a:gd name="connsiteX44" fmla="*/ 584223 w 1348393"/>
                  <a:gd name="connsiteY44" fmla="*/ 673259 h 1019175"/>
                  <a:gd name="connsiteX45" fmla="*/ 574892 w 1348393"/>
                  <a:gd name="connsiteY45" fmla="*/ 671831 h 1019175"/>
                  <a:gd name="connsiteX46" fmla="*/ 561254 w 1348393"/>
                  <a:gd name="connsiteY46" fmla="*/ 655406 h 1019175"/>
                  <a:gd name="connsiteX47" fmla="*/ 556948 w 1348393"/>
                  <a:gd name="connsiteY47" fmla="*/ 607562 h 1019175"/>
                  <a:gd name="connsiteX48" fmla="*/ 690450 w 1348393"/>
                  <a:gd name="connsiteY48" fmla="*/ 468312 h 1019175"/>
                  <a:gd name="connsiteX49" fmla="*/ 128400 w 1348393"/>
                  <a:gd name="connsiteY49" fmla="*/ 468312 h 1019175"/>
                  <a:gd name="connsiteX50" fmla="*/ 163427 w 1348393"/>
                  <a:gd name="connsiteY50" fmla="*/ 492601 h 1019175"/>
                  <a:gd name="connsiteX51" fmla="*/ 189875 w 1348393"/>
                  <a:gd name="connsiteY51" fmla="*/ 497602 h 1019175"/>
                  <a:gd name="connsiteX52" fmla="*/ 215609 w 1348393"/>
                  <a:gd name="connsiteY52" fmla="*/ 492601 h 1019175"/>
                  <a:gd name="connsiteX53" fmla="*/ 251350 w 1348393"/>
                  <a:gd name="connsiteY53" fmla="*/ 468312 h 1019175"/>
                  <a:gd name="connsiteX54" fmla="*/ 332840 w 1348393"/>
                  <a:gd name="connsiteY54" fmla="*/ 481885 h 1019175"/>
                  <a:gd name="connsiteX55" fmla="*/ 379303 w 1348393"/>
                  <a:gd name="connsiteY55" fmla="*/ 548322 h 1019175"/>
                  <a:gd name="connsiteX56" fmla="*/ 375014 w 1348393"/>
                  <a:gd name="connsiteY56" fmla="*/ 554037 h 1019175"/>
                  <a:gd name="connsiteX57" fmla="*/ 4736 w 1348393"/>
                  <a:gd name="connsiteY57" fmla="*/ 554037 h 1019175"/>
                  <a:gd name="connsiteX58" fmla="*/ 447 w 1348393"/>
                  <a:gd name="connsiteY58" fmla="*/ 548322 h 1019175"/>
                  <a:gd name="connsiteX59" fmla="*/ 46196 w 1348393"/>
                  <a:gd name="connsiteY59" fmla="*/ 481885 h 1019175"/>
                  <a:gd name="connsiteX60" fmla="*/ 128400 w 1348393"/>
                  <a:gd name="connsiteY60" fmla="*/ 468312 h 1019175"/>
                  <a:gd name="connsiteX61" fmla="*/ 759004 w 1348393"/>
                  <a:gd name="connsiteY61" fmla="*/ 188912 h 1019175"/>
                  <a:gd name="connsiteX62" fmla="*/ 783243 w 1348393"/>
                  <a:gd name="connsiteY62" fmla="*/ 240347 h 1019175"/>
                  <a:gd name="connsiteX63" fmla="*/ 734030 w 1348393"/>
                  <a:gd name="connsiteY63" fmla="*/ 257493 h 1019175"/>
                  <a:gd name="connsiteX64" fmla="*/ 734030 w 1348393"/>
                  <a:gd name="connsiteY64" fmla="*/ 239633 h 1019175"/>
                  <a:gd name="connsiteX65" fmla="*/ 752393 w 1348393"/>
                  <a:gd name="connsiteY65" fmla="*/ 205343 h 1019175"/>
                  <a:gd name="connsiteX66" fmla="*/ 759004 w 1348393"/>
                  <a:gd name="connsiteY66" fmla="*/ 188912 h 1019175"/>
                  <a:gd name="connsiteX67" fmla="*/ 580565 w 1348393"/>
                  <a:gd name="connsiteY67" fmla="*/ 188912 h 1019175"/>
                  <a:gd name="connsiteX68" fmla="*/ 587673 w 1348393"/>
                  <a:gd name="connsiteY68" fmla="*/ 206057 h 1019175"/>
                  <a:gd name="connsiteX69" fmla="*/ 605443 w 1348393"/>
                  <a:gd name="connsiteY69" fmla="*/ 240347 h 1019175"/>
                  <a:gd name="connsiteX70" fmla="*/ 605443 w 1348393"/>
                  <a:gd name="connsiteY70" fmla="*/ 257493 h 1019175"/>
                  <a:gd name="connsiteX71" fmla="*/ 557818 w 1348393"/>
                  <a:gd name="connsiteY71" fmla="*/ 241062 h 1019175"/>
                  <a:gd name="connsiteX72" fmla="*/ 580565 w 1348393"/>
                  <a:gd name="connsiteY72" fmla="*/ 188912 h 1019175"/>
                  <a:gd name="connsiteX73" fmla="*/ 671324 w 1348393"/>
                  <a:gd name="connsiteY73" fmla="*/ 0 h 1019175"/>
                  <a:gd name="connsiteX74" fmla="*/ 769824 w 1348393"/>
                  <a:gd name="connsiteY74" fmla="*/ 99959 h 1019175"/>
                  <a:gd name="connsiteX75" fmla="*/ 766229 w 1348393"/>
                  <a:gd name="connsiteY75" fmla="*/ 133517 h 1019175"/>
                  <a:gd name="connsiteX76" fmla="*/ 755445 w 1348393"/>
                  <a:gd name="connsiteY76" fmla="*/ 148511 h 1019175"/>
                  <a:gd name="connsiteX77" fmla="*/ 754007 w 1348393"/>
                  <a:gd name="connsiteY77" fmla="*/ 149225 h 1019175"/>
                  <a:gd name="connsiteX78" fmla="*/ 748255 w 1348393"/>
                  <a:gd name="connsiteY78" fmla="*/ 149225 h 1019175"/>
                  <a:gd name="connsiteX79" fmla="*/ 747536 w 1348393"/>
                  <a:gd name="connsiteY79" fmla="*/ 149225 h 1019175"/>
                  <a:gd name="connsiteX80" fmla="*/ 617401 w 1348393"/>
                  <a:gd name="connsiteY80" fmla="*/ 79968 h 1019175"/>
                  <a:gd name="connsiteX81" fmla="*/ 616682 w 1348393"/>
                  <a:gd name="connsiteY81" fmla="*/ 79968 h 1019175"/>
                  <a:gd name="connsiteX82" fmla="*/ 577138 w 1348393"/>
                  <a:gd name="connsiteY82" fmla="*/ 140657 h 1019175"/>
                  <a:gd name="connsiteX83" fmla="*/ 572105 w 1348393"/>
                  <a:gd name="connsiteY83" fmla="*/ 99959 h 1019175"/>
                  <a:gd name="connsiteX84" fmla="*/ 671324 w 1348393"/>
                  <a:gd name="connsiteY84" fmla="*/ 0 h 10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348393" h="1019175">
                    <a:moveTo>
                      <a:pt x="691518" y="855662"/>
                    </a:moveTo>
                    <a:cubicBezTo>
                      <a:pt x="697814" y="855662"/>
                      <a:pt x="705509" y="857814"/>
                      <a:pt x="709707" y="859965"/>
                    </a:cubicBezTo>
                    <a:cubicBezTo>
                      <a:pt x="711106" y="859965"/>
                      <a:pt x="711805" y="862834"/>
                      <a:pt x="711106" y="864985"/>
                    </a:cubicBezTo>
                    <a:cubicBezTo>
                      <a:pt x="711106" y="864985"/>
                      <a:pt x="711106" y="864985"/>
                      <a:pt x="699213" y="899409"/>
                    </a:cubicBezTo>
                    <a:cubicBezTo>
                      <a:pt x="699213" y="900126"/>
                      <a:pt x="698513" y="900843"/>
                      <a:pt x="699213" y="902278"/>
                    </a:cubicBezTo>
                    <a:cubicBezTo>
                      <a:pt x="699213" y="902278"/>
                      <a:pt x="699213" y="894389"/>
                      <a:pt x="709707" y="1014872"/>
                    </a:cubicBezTo>
                    <a:cubicBezTo>
                      <a:pt x="709707" y="1016306"/>
                      <a:pt x="709007" y="1017741"/>
                      <a:pt x="706908" y="1017741"/>
                    </a:cubicBezTo>
                    <a:cubicBezTo>
                      <a:pt x="701312" y="1018458"/>
                      <a:pt x="696415" y="1019175"/>
                      <a:pt x="690818" y="1019175"/>
                    </a:cubicBezTo>
                    <a:cubicBezTo>
                      <a:pt x="685221" y="1019175"/>
                      <a:pt x="680324" y="1018458"/>
                      <a:pt x="674728" y="1017741"/>
                    </a:cubicBezTo>
                    <a:cubicBezTo>
                      <a:pt x="673329" y="1017741"/>
                      <a:pt x="671929" y="1016306"/>
                      <a:pt x="671929" y="1014872"/>
                    </a:cubicBezTo>
                    <a:cubicBezTo>
                      <a:pt x="673329" y="1004115"/>
                      <a:pt x="677526" y="963236"/>
                      <a:pt x="683123" y="900843"/>
                    </a:cubicBezTo>
                    <a:cubicBezTo>
                      <a:pt x="683123" y="900126"/>
                      <a:pt x="683123" y="900126"/>
                      <a:pt x="683123" y="899409"/>
                    </a:cubicBezTo>
                    <a:cubicBezTo>
                      <a:pt x="683123" y="899409"/>
                      <a:pt x="683123" y="899409"/>
                      <a:pt x="670530" y="864985"/>
                    </a:cubicBezTo>
                    <a:cubicBezTo>
                      <a:pt x="670530" y="862834"/>
                      <a:pt x="670530" y="859965"/>
                      <a:pt x="671929" y="859965"/>
                    </a:cubicBezTo>
                    <a:cubicBezTo>
                      <a:pt x="676127" y="857814"/>
                      <a:pt x="684522" y="855662"/>
                      <a:pt x="691518" y="855662"/>
                    </a:cubicBezTo>
                    <a:close/>
                    <a:moveTo>
                      <a:pt x="192693" y="687387"/>
                    </a:moveTo>
                    <a:cubicBezTo>
                      <a:pt x="248324" y="687387"/>
                      <a:pt x="291118" y="732369"/>
                      <a:pt x="291118" y="786632"/>
                    </a:cubicBezTo>
                    <a:cubicBezTo>
                      <a:pt x="291118" y="798770"/>
                      <a:pt x="289691" y="817334"/>
                      <a:pt x="285412" y="827330"/>
                    </a:cubicBezTo>
                    <a:cubicBezTo>
                      <a:pt x="276140" y="836612"/>
                      <a:pt x="276853" y="776637"/>
                      <a:pt x="247611" y="767355"/>
                    </a:cubicBezTo>
                    <a:cubicBezTo>
                      <a:pt x="246898" y="767355"/>
                      <a:pt x="246898" y="767355"/>
                      <a:pt x="246185" y="767355"/>
                    </a:cubicBezTo>
                    <a:cubicBezTo>
                      <a:pt x="117091" y="835898"/>
                      <a:pt x="117091" y="835898"/>
                      <a:pt x="117091" y="835898"/>
                    </a:cubicBezTo>
                    <a:cubicBezTo>
                      <a:pt x="116378" y="835898"/>
                      <a:pt x="116378" y="835898"/>
                      <a:pt x="116378" y="835898"/>
                    </a:cubicBezTo>
                    <a:cubicBezTo>
                      <a:pt x="109959" y="835898"/>
                      <a:pt x="109959" y="835898"/>
                      <a:pt x="109959" y="835898"/>
                    </a:cubicBezTo>
                    <a:cubicBezTo>
                      <a:pt x="109245" y="835898"/>
                      <a:pt x="109245" y="835898"/>
                      <a:pt x="108532" y="835184"/>
                    </a:cubicBezTo>
                    <a:cubicBezTo>
                      <a:pt x="99974" y="825188"/>
                      <a:pt x="97834" y="820190"/>
                      <a:pt x="97834" y="820190"/>
                    </a:cubicBezTo>
                    <a:cubicBezTo>
                      <a:pt x="94268" y="810194"/>
                      <a:pt x="94268" y="798770"/>
                      <a:pt x="94268" y="786632"/>
                    </a:cubicBezTo>
                    <a:cubicBezTo>
                      <a:pt x="94268" y="732369"/>
                      <a:pt x="137061" y="687387"/>
                      <a:pt x="192693" y="687387"/>
                    </a:cubicBezTo>
                    <a:close/>
                    <a:moveTo>
                      <a:pt x="1105315" y="476250"/>
                    </a:moveTo>
                    <a:cubicBezTo>
                      <a:pt x="1114637" y="485613"/>
                      <a:pt x="1133997" y="510102"/>
                      <a:pt x="1178454" y="510102"/>
                    </a:cubicBezTo>
                    <a:cubicBezTo>
                      <a:pt x="1220759" y="510102"/>
                      <a:pt x="1237968" y="489935"/>
                      <a:pt x="1248724" y="476250"/>
                    </a:cubicBezTo>
                    <a:cubicBezTo>
                      <a:pt x="1254460" y="476250"/>
                      <a:pt x="1340506" y="487054"/>
                      <a:pt x="1348393" y="546836"/>
                    </a:cubicBezTo>
                    <a:cubicBezTo>
                      <a:pt x="1348393" y="547556"/>
                      <a:pt x="1348393" y="547556"/>
                      <a:pt x="1348393" y="548276"/>
                    </a:cubicBezTo>
                    <a:cubicBezTo>
                      <a:pt x="1348393" y="551157"/>
                      <a:pt x="1346242" y="554038"/>
                      <a:pt x="1343374" y="554038"/>
                    </a:cubicBezTo>
                    <a:cubicBezTo>
                      <a:pt x="1343374" y="554038"/>
                      <a:pt x="1343374" y="554038"/>
                      <a:pt x="1012817" y="554038"/>
                    </a:cubicBezTo>
                    <a:cubicBezTo>
                      <a:pt x="1009948" y="554038"/>
                      <a:pt x="1007080" y="551157"/>
                      <a:pt x="1007797" y="548276"/>
                    </a:cubicBezTo>
                    <a:cubicBezTo>
                      <a:pt x="1007797" y="546836"/>
                      <a:pt x="1007797" y="544675"/>
                      <a:pt x="1008514" y="543234"/>
                    </a:cubicBezTo>
                    <a:cubicBezTo>
                      <a:pt x="1015685" y="478411"/>
                      <a:pt x="1099579" y="476250"/>
                      <a:pt x="1105315" y="476250"/>
                    </a:cubicBezTo>
                    <a:close/>
                    <a:moveTo>
                      <a:pt x="690450" y="468312"/>
                    </a:moveTo>
                    <a:cubicBezTo>
                      <a:pt x="767250" y="468312"/>
                      <a:pt x="825387" y="531153"/>
                      <a:pt x="825387" y="607562"/>
                    </a:cubicBezTo>
                    <a:cubicBezTo>
                      <a:pt x="825387" y="623986"/>
                      <a:pt x="826105" y="638982"/>
                      <a:pt x="820363" y="653978"/>
                    </a:cubicBezTo>
                    <a:cubicBezTo>
                      <a:pt x="820363" y="653978"/>
                      <a:pt x="817492" y="661119"/>
                      <a:pt x="806008" y="674687"/>
                    </a:cubicBezTo>
                    <a:cubicBezTo>
                      <a:pt x="806008" y="674687"/>
                      <a:pt x="806008" y="674687"/>
                      <a:pt x="795960" y="674687"/>
                    </a:cubicBezTo>
                    <a:cubicBezTo>
                      <a:pt x="795960" y="674687"/>
                      <a:pt x="795960" y="670403"/>
                      <a:pt x="794524" y="573285"/>
                    </a:cubicBezTo>
                    <a:cubicBezTo>
                      <a:pt x="779451" y="651122"/>
                      <a:pt x="617239" y="578998"/>
                      <a:pt x="617239" y="578998"/>
                    </a:cubicBezTo>
                    <a:cubicBezTo>
                      <a:pt x="577045" y="592566"/>
                      <a:pt x="584223" y="673259"/>
                      <a:pt x="584223" y="673259"/>
                    </a:cubicBezTo>
                    <a:cubicBezTo>
                      <a:pt x="584223" y="673259"/>
                      <a:pt x="584223" y="673259"/>
                      <a:pt x="574892" y="671831"/>
                    </a:cubicBezTo>
                    <a:cubicBezTo>
                      <a:pt x="574892" y="671831"/>
                      <a:pt x="574892" y="667546"/>
                      <a:pt x="561254" y="655406"/>
                    </a:cubicBezTo>
                    <a:cubicBezTo>
                      <a:pt x="556230" y="640410"/>
                      <a:pt x="556948" y="624700"/>
                      <a:pt x="556948" y="607562"/>
                    </a:cubicBezTo>
                    <a:cubicBezTo>
                      <a:pt x="556948" y="531153"/>
                      <a:pt x="614368" y="468312"/>
                      <a:pt x="690450" y="468312"/>
                    </a:cubicBezTo>
                    <a:close/>
                    <a:moveTo>
                      <a:pt x="128400" y="468312"/>
                    </a:moveTo>
                    <a:cubicBezTo>
                      <a:pt x="128400" y="468312"/>
                      <a:pt x="139838" y="484743"/>
                      <a:pt x="163427" y="492601"/>
                    </a:cubicBezTo>
                    <a:cubicBezTo>
                      <a:pt x="163427" y="492601"/>
                      <a:pt x="163427" y="492601"/>
                      <a:pt x="189875" y="497602"/>
                    </a:cubicBezTo>
                    <a:cubicBezTo>
                      <a:pt x="189875" y="497602"/>
                      <a:pt x="189875" y="497602"/>
                      <a:pt x="215609" y="492601"/>
                    </a:cubicBezTo>
                    <a:cubicBezTo>
                      <a:pt x="239198" y="484743"/>
                      <a:pt x="251350" y="468312"/>
                      <a:pt x="251350" y="468312"/>
                    </a:cubicBezTo>
                    <a:cubicBezTo>
                      <a:pt x="251350" y="468312"/>
                      <a:pt x="304961" y="469027"/>
                      <a:pt x="332840" y="481885"/>
                    </a:cubicBezTo>
                    <a:cubicBezTo>
                      <a:pt x="356429" y="492601"/>
                      <a:pt x="373584" y="532606"/>
                      <a:pt x="379303" y="548322"/>
                    </a:cubicBezTo>
                    <a:cubicBezTo>
                      <a:pt x="380018" y="551180"/>
                      <a:pt x="377873" y="554037"/>
                      <a:pt x="375014" y="554037"/>
                    </a:cubicBezTo>
                    <a:cubicBezTo>
                      <a:pt x="375014" y="554037"/>
                      <a:pt x="375014" y="554037"/>
                      <a:pt x="4736" y="554037"/>
                    </a:cubicBezTo>
                    <a:cubicBezTo>
                      <a:pt x="1162" y="554037"/>
                      <a:pt x="-982" y="551180"/>
                      <a:pt x="447" y="548322"/>
                    </a:cubicBezTo>
                    <a:cubicBezTo>
                      <a:pt x="6166" y="532606"/>
                      <a:pt x="22607" y="492601"/>
                      <a:pt x="46196" y="481885"/>
                    </a:cubicBezTo>
                    <a:cubicBezTo>
                      <a:pt x="74789" y="469027"/>
                      <a:pt x="128400" y="468312"/>
                      <a:pt x="128400" y="468312"/>
                    </a:cubicBezTo>
                    <a:close/>
                    <a:moveTo>
                      <a:pt x="759004" y="188912"/>
                    </a:moveTo>
                    <a:cubicBezTo>
                      <a:pt x="759739" y="207486"/>
                      <a:pt x="761208" y="238204"/>
                      <a:pt x="783243" y="240347"/>
                    </a:cubicBezTo>
                    <a:cubicBezTo>
                      <a:pt x="762677" y="260350"/>
                      <a:pt x="743579" y="259636"/>
                      <a:pt x="734030" y="257493"/>
                    </a:cubicBezTo>
                    <a:cubicBezTo>
                      <a:pt x="734030" y="257493"/>
                      <a:pt x="734030" y="257493"/>
                      <a:pt x="734030" y="239633"/>
                    </a:cubicBezTo>
                    <a:cubicBezTo>
                      <a:pt x="738437" y="233918"/>
                      <a:pt x="743579" y="224631"/>
                      <a:pt x="752393" y="205343"/>
                    </a:cubicBezTo>
                    <a:cubicBezTo>
                      <a:pt x="755331" y="198913"/>
                      <a:pt x="756800" y="193198"/>
                      <a:pt x="759004" y="188912"/>
                    </a:cubicBezTo>
                    <a:close/>
                    <a:moveTo>
                      <a:pt x="580565" y="188912"/>
                    </a:moveTo>
                    <a:cubicBezTo>
                      <a:pt x="582697" y="193913"/>
                      <a:pt x="585540" y="199628"/>
                      <a:pt x="587673" y="206057"/>
                    </a:cubicBezTo>
                    <a:cubicBezTo>
                      <a:pt x="596203" y="225346"/>
                      <a:pt x="601889" y="234632"/>
                      <a:pt x="605443" y="240347"/>
                    </a:cubicBezTo>
                    <a:cubicBezTo>
                      <a:pt x="605443" y="240347"/>
                      <a:pt x="605443" y="240347"/>
                      <a:pt x="605443" y="257493"/>
                    </a:cubicBezTo>
                    <a:cubicBezTo>
                      <a:pt x="596203" y="259636"/>
                      <a:pt x="577010" y="260350"/>
                      <a:pt x="557818" y="241062"/>
                    </a:cubicBezTo>
                    <a:cubicBezTo>
                      <a:pt x="578432" y="238919"/>
                      <a:pt x="579854" y="208200"/>
                      <a:pt x="580565" y="188912"/>
                    </a:cubicBezTo>
                    <a:close/>
                    <a:moveTo>
                      <a:pt x="671324" y="0"/>
                    </a:moveTo>
                    <a:cubicBezTo>
                      <a:pt x="725967" y="0"/>
                      <a:pt x="769824" y="44268"/>
                      <a:pt x="769824" y="99959"/>
                    </a:cubicBezTo>
                    <a:cubicBezTo>
                      <a:pt x="769824" y="111383"/>
                      <a:pt x="770543" y="122807"/>
                      <a:pt x="766229" y="133517"/>
                    </a:cubicBezTo>
                    <a:cubicBezTo>
                      <a:pt x="766229" y="133517"/>
                      <a:pt x="764791" y="138515"/>
                      <a:pt x="755445" y="148511"/>
                    </a:cubicBezTo>
                    <a:cubicBezTo>
                      <a:pt x="754726" y="149225"/>
                      <a:pt x="754726" y="149225"/>
                      <a:pt x="754007" y="149225"/>
                    </a:cubicBezTo>
                    <a:cubicBezTo>
                      <a:pt x="754007" y="149225"/>
                      <a:pt x="754007" y="149225"/>
                      <a:pt x="748255" y="149225"/>
                    </a:cubicBezTo>
                    <a:cubicBezTo>
                      <a:pt x="747536" y="149225"/>
                      <a:pt x="747536" y="149225"/>
                      <a:pt x="747536" y="149225"/>
                    </a:cubicBezTo>
                    <a:cubicBezTo>
                      <a:pt x="747536" y="149225"/>
                      <a:pt x="747536" y="149225"/>
                      <a:pt x="617401" y="79968"/>
                    </a:cubicBezTo>
                    <a:cubicBezTo>
                      <a:pt x="617401" y="79968"/>
                      <a:pt x="617401" y="79968"/>
                      <a:pt x="616682" y="79968"/>
                    </a:cubicBezTo>
                    <a:cubicBezTo>
                      <a:pt x="586485" y="89250"/>
                      <a:pt x="587204" y="149225"/>
                      <a:pt x="577138" y="140657"/>
                    </a:cubicBezTo>
                    <a:cubicBezTo>
                      <a:pt x="573543" y="129233"/>
                      <a:pt x="572105" y="111383"/>
                      <a:pt x="572105" y="99959"/>
                    </a:cubicBezTo>
                    <a:cubicBezTo>
                      <a:pt x="572105" y="44268"/>
                      <a:pt x="615244" y="0"/>
                      <a:pt x="671324" y="0"/>
                    </a:cubicBezTo>
                    <a:close/>
                  </a:path>
                </a:pathLst>
              </a:custGeom>
              <a:solidFill>
                <a:srgbClr val="00148C">
                  <a:lumMod val="100000"/>
                </a:srgbClr>
              </a:solidFill>
              <a:ln>
                <a:noFill/>
              </a:ln>
            </p:spPr>
            <p:txBody>
              <a:bodyPr vert="horz" wrap="square" lIns="18288" tIns="9144" rIns="18288" bIns="9144" numCol="1" anchor="t" anchorCtr="0" compatLnSpc="1">
                <a:prstTxWarp prst="textNoShape">
                  <a:avLst/>
                </a:prstTxWarp>
                <a:noAutofit/>
              </a:bodyPr>
              <a:lstStyle/>
              <a:p>
                <a:endParaRPr lang="en-US" dirty="0"/>
              </a:p>
            </p:txBody>
          </p:sp>
        </p:grpSp>
      </p:grpSp>
      <p:grpSp>
        <p:nvGrpSpPr>
          <p:cNvPr id="59" name="bcgBugs_Database">
            <a:extLst>
              <a:ext uri="{FF2B5EF4-FFF2-40B4-BE49-F238E27FC236}">
                <a16:creationId xmlns:a16="http://schemas.microsoft.com/office/drawing/2014/main" id="{B90EF667-2108-4022-B693-D88F63E6EC05}"/>
              </a:ext>
            </a:extLst>
          </p:cNvPr>
          <p:cNvGrpSpPr>
            <a:grpSpLocks noChangeAspect="1"/>
          </p:cNvGrpSpPr>
          <p:nvPr/>
        </p:nvGrpSpPr>
        <p:grpSpPr bwMode="auto">
          <a:xfrm>
            <a:off x="438810" y="3973213"/>
            <a:ext cx="182701" cy="182880"/>
            <a:chOff x="2818" y="1137"/>
            <a:chExt cx="2044" cy="2046"/>
          </a:xfrm>
        </p:grpSpPr>
        <p:sp>
          <p:nvSpPr>
            <p:cNvPr id="60" name="AutoShape 3">
              <a:extLst>
                <a:ext uri="{FF2B5EF4-FFF2-40B4-BE49-F238E27FC236}">
                  <a16:creationId xmlns:a16="http://schemas.microsoft.com/office/drawing/2014/main" id="{D3B0A40E-72E7-4A3A-8C65-4CD62D3B2789}"/>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18288" rIns="36576" bIns="18288"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A9AE7C84-2804-423B-B3F5-773C03F6F45D}"/>
                </a:ext>
              </a:extLst>
            </p:cNvPr>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rgbClr val="00148C">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 tIns="18288" rIns="36576" bIns="18288" numCol="1" anchor="t" anchorCtr="0" compatLnSpc="1">
              <a:prstTxWarp prst="textNoShape">
                <a:avLst/>
              </a:prstTxWarp>
            </a:bodyPr>
            <a:lstStyle/>
            <a:p>
              <a:endParaRPr lang="en-US" dirty="0"/>
            </a:p>
          </p:txBody>
        </p:sp>
      </p:grpSp>
      <p:grpSp>
        <p:nvGrpSpPr>
          <p:cNvPr id="71" name="Group 70">
            <a:extLst>
              <a:ext uri="{FF2B5EF4-FFF2-40B4-BE49-F238E27FC236}">
                <a16:creationId xmlns:a16="http://schemas.microsoft.com/office/drawing/2014/main" id="{94C2DCF7-467D-435D-89FC-23E75724FC0B}"/>
              </a:ext>
            </a:extLst>
          </p:cNvPr>
          <p:cNvGrpSpPr>
            <a:grpSpLocks noChangeAspect="1"/>
          </p:cNvGrpSpPr>
          <p:nvPr/>
        </p:nvGrpSpPr>
        <p:grpSpPr>
          <a:xfrm>
            <a:off x="3069137" y="1691993"/>
            <a:ext cx="161128" cy="161128"/>
            <a:chOff x="5961063" y="3294063"/>
            <a:chExt cx="269875" cy="269875"/>
          </a:xfrm>
        </p:grpSpPr>
        <p:sp>
          <p:nvSpPr>
            <p:cNvPr id="72" name="Oval 16">
              <a:extLst>
                <a:ext uri="{FF2B5EF4-FFF2-40B4-BE49-F238E27FC236}">
                  <a16:creationId xmlns:a16="http://schemas.microsoft.com/office/drawing/2014/main" id="{53840995-3A28-482C-8DAA-2FFEC6A07A13}"/>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73" name="Freeform 17">
              <a:extLst>
                <a:ext uri="{FF2B5EF4-FFF2-40B4-BE49-F238E27FC236}">
                  <a16:creationId xmlns:a16="http://schemas.microsoft.com/office/drawing/2014/main" id="{08BA8E7D-5BFF-4C1B-BF98-52E39A2198C7}"/>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77" name="Group 76">
            <a:extLst>
              <a:ext uri="{FF2B5EF4-FFF2-40B4-BE49-F238E27FC236}">
                <a16:creationId xmlns:a16="http://schemas.microsoft.com/office/drawing/2014/main" id="{DE4828BA-1A64-4AE6-B711-346D25812219}"/>
              </a:ext>
            </a:extLst>
          </p:cNvPr>
          <p:cNvGrpSpPr>
            <a:grpSpLocks noChangeAspect="1"/>
          </p:cNvGrpSpPr>
          <p:nvPr/>
        </p:nvGrpSpPr>
        <p:grpSpPr>
          <a:xfrm>
            <a:off x="3069137" y="2216249"/>
            <a:ext cx="161128" cy="161128"/>
            <a:chOff x="5961063" y="3294063"/>
            <a:chExt cx="269875" cy="269875"/>
          </a:xfrm>
        </p:grpSpPr>
        <p:sp>
          <p:nvSpPr>
            <p:cNvPr id="78" name="Oval 16">
              <a:extLst>
                <a:ext uri="{FF2B5EF4-FFF2-40B4-BE49-F238E27FC236}">
                  <a16:creationId xmlns:a16="http://schemas.microsoft.com/office/drawing/2014/main" id="{09A2A616-7CC4-43F2-9C58-58E7F1D1DEE8}"/>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79" name="Freeform 17">
              <a:extLst>
                <a:ext uri="{FF2B5EF4-FFF2-40B4-BE49-F238E27FC236}">
                  <a16:creationId xmlns:a16="http://schemas.microsoft.com/office/drawing/2014/main" id="{299178E0-9A21-4335-8CB6-A67CD6CBB244}"/>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90" name="Group 89">
            <a:extLst>
              <a:ext uri="{FF2B5EF4-FFF2-40B4-BE49-F238E27FC236}">
                <a16:creationId xmlns:a16="http://schemas.microsoft.com/office/drawing/2014/main" id="{FB53528C-510F-4384-9493-FDEFF47135FE}"/>
              </a:ext>
            </a:extLst>
          </p:cNvPr>
          <p:cNvGrpSpPr>
            <a:grpSpLocks noChangeAspect="1"/>
          </p:cNvGrpSpPr>
          <p:nvPr/>
        </p:nvGrpSpPr>
        <p:grpSpPr>
          <a:xfrm>
            <a:off x="3069137" y="3231233"/>
            <a:ext cx="161128" cy="161128"/>
            <a:chOff x="5961063" y="3294063"/>
            <a:chExt cx="269875" cy="269875"/>
          </a:xfrm>
        </p:grpSpPr>
        <p:sp>
          <p:nvSpPr>
            <p:cNvPr id="91" name="Oval 16">
              <a:extLst>
                <a:ext uri="{FF2B5EF4-FFF2-40B4-BE49-F238E27FC236}">
                  <a16:creationId xmlns:a16="http://schemas.microsoft.com/office/drawing/2014/main" id="{1D3EB02A-25B4-4D3A-8708-8C04DF6492B1}"/>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92" name="Freeform 17">
              <a:extLst>
                <a:ext uri="{FF2B5EF4-FFF2-40B4-BE49-F238E27FC236}">
                  <a16:creationId xmlns:a16="http://schemas.microsoft.com/office/drawing/2014/main" id="{4B04BE6B-3435-45D7-BB22-8E79A48B7AB4}"/>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103" name="Group 102">
            <a:extLst>
              <a:ext uri="{FF2B5EF4-FFF2-40B4-BE49-F238E27FC236}">
                <a16:creationId xmlns:a16="http://schemas.microsoft.com/office/drawing/2014/main" id="{FD509B14-6FF9-4260-85EF-25EC83D7F347}"/>
              </a:ext>
            </a:extLst>
          </p:cNvPr>
          <p:cNvGrpSpPr>
            <a:grpSpLocks noChangeAspect="1"/>
          </p:cNvGrpSpPr>
          <p:nvPr/>
        </p:nvGrpSpPr>
        <p:grpSpPr>
          <a:xfrm>
            <a:off x="3069137" y="4246217"/>
            <a:ext cx="161128" cy="161128"/>
            <a:chOff x="5961063" y="3294063"/>
            <a:chExt cx="269875" cy="269875"/>
          </a:xfrm>
        </p:grpSpPr>
        <p:sp>
          <p:nvSpPr>
            <p:cNvPr id="104" name="Oval 16">
              <a:extLst>
                <a:ext uri="{FF2B5EF4-FFF2-40B4-BE49-F238E27FC236}">
                  <a16:creationId xmlns:a16="http://schemas.microsoft.com/office/drawing/2014/main" id="{F5B0B842-AA7C-4475-9168-D04C7E0D2D1A}"/>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105" name="Freeform 17">
              <a:extLst>
                <a:ext uri="{FF2B5EF4-FFF2-40B4-BE49-F238E27FC236}">
                  <a16:creationId xmlns:a16="http://schemas.microsoft.com/office/drawing/2014/main" id="{930FCBF2-AA46-429B-9352-3489F92C3320}"/>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109" name="Group 108">
            <a:extLst>
              <a:ext uri="{FF2B5EF4-FFF2-40B4-BE49-F238E27FC236}">
                <a16:creationId xmlns:a16="http://schemas.microsoft.com/office/drawing/2014/main" id="{4FFF1C56-167F-49FC-8A70-4824B67504B6}"/>
              </a:ext>
            </a:extLst>
          </p:cNvPr>
          <p:cNvGrpSpPr>
            <a:grpSpLocks noChangeAspect="1"/>
          </p:cNvGrpSpPr>
          <p:nvPr/>
        </p:nvGrpSpPr>
        <p:grpSpPr>
          <a:xfrm>
            <a:off x="4316705" y="1691993"/>
            <a:ext cx="161128" cy="161128"/>
            <a:chOff x="5961063" y="3294063"/>
            <a:chExt cx="269875" cy="269875"/>
          </a:xfrm>
        </p:grpSpPr>
        <p:sp>
          <p:nvSpPr>
            <p:cNvPr id="110" name="Oval 16">
              <a:extLst>
                <a:ext uri="{FF2B5EF4-FFF2-40B4-BE49-F238E27FC236}">
                  <a16:creationId xmlns:a16="http://schemas.microsoft.com/office/drawing/2014/main" id="{0FC1A243-9008-47D0-AD28-C078A59ED8C6}"/>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111" name="Freeform 17">
              <a:extLst>
                <a:ext uri="{FF2B5EF4-FFF2-40B4-BE49-F238E27FC236}">
                  <a16:creationId xmlns:a16="http://schemas.microsoft.com/office/drawing/2014/main" id="{A2A84CCB-CEC3-4DBF-9AA2-8BD0BA0B0452}"/>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112" name="Group 111">
            <a:extLst>
              <a:ext uri="{FF2B5EF4-FFF2-40B4-BE49-F238E27FC236}">
                <a16:creationId xmlns:a16="http://schemas.microsoft.com/office/drawing/2014/main" id="{76AFD9EB-445E-4141-AAFD-7A8E05E29571}"/>
              </a:ext>
            </a:extLst>
          </p:cNvPr>
          <p:cNvGrpSpPr>
            <a:grpSpLocks noChangeAspect="1"/>
          </p:cNvGrpSpPr>
          <p:nvPr/>
        </p:nvGrpSpPr>
        <p:grpSpPr>
          <a:xfrm>
            <a:off x="4316705" y="1954121"/>
            <a:ext cx="161128" cy="161128"/>
            <a:chOff x="5961063" y="3294063"/>
            <a:chExt cx="269875" cy="269875"/>
          </a:xfrm>
        </p:grpSpPr>
        <p:sp>
          <p:nvSpPr>
            <p:cNvPr id="113" name="Oval 16">
              <a:extLst>
                <a:ext uri="{FF2B5EF4-FFF2-40B4-BE49-F238E27FC236}">
                  <a16:creationId xmlns:a16="http://schemas.microsoft.com/office/drawing/2014/main" id="{2CF96636-96D8-401A-9C5F-0E216D8AC444}"/>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114" name="Freeform 17">
              <a:extLst>
                <a:ext uri="{FF2B5EF4-FFF2-40B4-BE49-F238E27FC236}">
                  <a16:creationId xmlns:a16="http://schemas.microsoft.com/office/drawing/2014/main" id="{6E95ED96-DE41-4DA6-9262-9B17AFBA16D1}"/>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118" name="Group 117">
            <a:extLst>
              <a:ext uri="{FF2B5EF4-FFF2-40B4-BE49-F238E27FC236}">
                <a16:creationId xmlns:a16="http://schemas.microsoft.com/office/drawing/2014/main" id="{DFAD3708-5152-40FC-A293-4F8A21DCC686}"/>
              </a:ext>
            </a:extLst>
          </p:cNvPr>
          <p:cNvGrpSpPr>
            <a:grpSpLocks noChangeAspect="1"/>
          </p:cNvGrpSpPr>
          <p:nvPr/>
        </p:nvGrpSpPr>
        <p:grpSpPr>
          <a:xfrm>
            <a:off x="4316705" y="2478377"/>
            <a:ext cx="161128" cy="161128"/>
            <a:chOff x="5961063" y="3294063"/>
            <a:chExt cx="269875" cy="269875"/>
          </a:xfrm>
        </p:grpSpPr>
        <p:sp>
          <p:nvSpPr>
            <p:cNvPr id="119" name="Oval 16">
              <a:extLst>
                <a:ext uri="{FF2B5EF4-FFF2-40B4-BE49-F238E27FC236}">
                  <a16:creationId xmlns:a16="http://schemas.microsoft.com/office/drawing/2014/main" id="{94668AEC-FB2A-420D-B1FA-123555EB41D7}"/>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120" name="Freeform 17">
              <a:extLst>
                <a:ext uri="{FF2B5EF4-FFF2-40B4-BE49-F238E27FC236}">
                  <a16:creationId xmlns:a16="http://schemas.microsoft.com/office/drawing/2014/main" id="{F637FAE6-0D7E-474E-A52B-53362F5A97DC}"/>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127" name="Group 126">
            <a:extLst>
              <a:ext uri="{FF2B5EF4-FFF2-40B4-BE49-F238E27FC236}">
                <a16:creationId xmlns:a16="http://schemas.microsoft.com/office/drawing/2014/main" id="{D6BC409C-5FCD-4718-AC4E-E97BD229875D}"/>
              </a:ext>
            </a:extLst>
          </p:cNvPr>
          <p:cNvGrpSpPr>
            <a:grpSpLocks noChangeAspect="1"/>
          </p:cNvGrpSpPr>
          <p:nvPr/>
        </p:nvGrpSpPr>
        <p:grpSpPr>
          <a:xfrm>
            <a:off x="4316705" y="3645761"/>
            <a:ext cx="161128" cy="161128"/>
            <a:chOff x="5961063" y="3294063"/>
            <a:chExt cx="269875" cy="269875"/>
          </a:xfrm>
        </p:grpSpPr>
        <p:sp>
          <p:nvSpPr>
            <p:cNvPr id="128" name="Oval 16">
              <a:extLst>
                <a:ext uri="{FF2B5EF4-FFF2-40B4-BE49-F238E27FC236}">
                  <a16:creationId xmlns:a16="http://schemas.microsoft.com/office/drawing/2014/main" id="{BF0FEC40-AB57-4FA7-8F47-B2D8488CDB3C}"/>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129" name="Freeform 17">
              <a:extLst>
                <a:ext uri="{FF2B5EF4-FFF2-40B4-BE49-F238E27FC236}">
                  <a16:creationId xmlns:a16="http://schemas.microsoft.com/office/drawing/2014/main" id="{9154D6FF-B5CE-480C-8898-1582F2C732D7}"/>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136" name="Group 135">
            <a:extLst>
              <a:ext uri="{FF2B5EF4-FFF2-40B4-BE49-F238E27FC236}">
                <a16:creationId xmlns:a16="http://schemas.microsoft.com/office/drawing/2014/main" id="{AADAE0A6-34E5-4EC0-8516-3A6D41AE9E44}"/>
              </a:ext>
            </a:extLst>
          </p:cNvPr>
          <p:cNvGrpSpPr>
            <a:grpSpLocks noChangeAspect="1"/>
          </p:cNvGrpSpPr>
          <p:nvPr/>
        </p:nvGrpSpPr>
        <p:grpSpPr>
          <a:xfrm>
            <a:off x="4316705" y="4508345"/>
            <a:ext cx="161128" cy="161128"/>
            <a:chOff x="5961063" y="3294063"/>
            <a:chExt cx="269875" cy="269875"/>
          </a:xfrm>
        </p:grpSpPr>
        <p:sp>
          <p:nvSpPr>
            <p:cNvPr id="137" name="Oval 16">
              <a:extLst>
                <a:ext uri="{FF2B5EF4-FFF2-40B4-BE49-F238E27FC236}">
                  <a16:creationId xmlns:a16="http://schemas.microsoft.com/office/drawing/2014/main" id="{6C7641BC-0A2F-4ED5-9FC7-40C09F923B03}"/>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138" name="Freeform 17">
              <a:extLst>
                <a:ext uri="{FF2B5EF4-FFF2-40B4-BE49-F238E27FC236}">
                  <a16:creationId xmlns:a16="http://schemas.microsoft.com/office/drawing/2014/main" id="{3751A2C5-FE21-47C3-BF5D-AA737A4E0ACF}"/>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145" name="Group 144">
            <a:extLst>
              <a:ext uri="{FF2B5EF4-FFF2-40B4-BE49-F238E27FC236}">
                <a16:creationId xmlns:a16="http://schemas.microsoft.com/office/drawing/2014/main" id="{EF9DE352-011B-4F52-8391-8674159D6457}"/>
              </a:ext>
            </a:extLst>
          </p:cNvPr>
          <p:cNvGrpSpPr>
            <a:grpSpLocks noChangeAspect="1"/>
          </p:cNvGrpSpPr>
          <p:nvPr/>
        </p:nvGrpSpPr>
        <p:grpSpPr>
          <a:xfrm>
            <a:off x="5564273" y="2216249"/>
            <a:ext cx="161128" cy="161128"/>
            <a:chOff x="5961063" y="3294063"/>
            <a:chExt cx="269875" cy="269875"/>
          </a:xfrm>
        </p:grpSpPr>
        <p:sp>
          <p:nvSpPr>
            <p:cNvPr id="146" name="Oval 16">
              <a:extLst>
                <a:ext uri="{FF2B5EF4-FFF2-40B4-BE49-F238E27FC236}">
                  <a16:creationId xmlns:a16="http://schemas.microsoft.com/office/drawing/2014/main" id="{DAC1D1DB-D7CA-49D2-951A-F435548EB895}"/>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147" name="Freeform 17">
              <a:extLst>
                <a:ext uri="{FF2B5EF4-FFF2-40B4-BE49-F238E27FC236}">
                  <a16:creationId xmlns:a16="http://schemas.microsoft.com/office/drawing/2014/main" id="{CA901ECA-8BF5-448A-871C-73C1E34AB14F}"/>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151" name="Group 150">
            <a:extLst>
              <a:ext uri="{FF2B5EF4-FFF2-40B4-BE49-F238E27FC236}">
                <a16:creationId xmlns:a16="http://schemas.microsoft.com/office/drawing/2014/main" id="{255E23B0-E770-4646-BE0F-8F2BC49D59EA}"/>
              </a:ext>
            </a:extLst>
          </p:cNvPr>
          <p:cNvGrpSpPr>
            <a:grpSpLocks noChangeAspect="1"/>
          </p:cNvGrpSpPr>
          <p:nvPr/>
        </p:nvGrpSpPr>
        <p:grpSpPr>
          <a:xfrm>
            <a:off x="5564273" y="2816705"/>
            <a:ext cx="161128" cy="161128"/>
            <a:chOff x="5961063" y="3294063"/>
            <a:chExt cx="269875" cy="269875"/>
          </a:xfrm>
        </p:grpSpPr>
        <p:sp>
          <p:nvSpPr>
            <p:cNvPr id="152" name="Oval 16">
              <a:extLst>
                <a:ext uri="{FF2B5EF4-FFF2-40B4-BE49-F238E27FC236}">
                  <a16:creationId xmlns:a16="http://schemas.microsoft.com/office/drawing/2014/main" id="{9A132C0A-B464-42A4-B16B-0D42933B2C7B}"/>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153" name="Freeform 17">
              <a:extLst>
                <a:ext uri="{FF2B5EF4-FFF2-40B4-BE49-F238E27FC236}">
                  <a16:creationId xmlns:a16="http://schemas.microsoft.com/office/drawing/2014/main" id="{CEF5509D-8469-4587-B64B-A3F1C1D8FFA1}"/>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163" name="Group 162">
            <a:extLst>
              <a:ext uri="{FF2B5EF4-FFF2-40B4-BE49-F238E27FC236}">
                <a16:creationId xmlns:a16="http://schemas.microsoft.com/office/drawing/2014/main" id="{0AE61B66-7702-4A47-9B00-0620319F4507}"/>
              </a:ext>
            </a:extLst>
          </p:cNvPr>
          <p:cNvGrpSpPr>
            <a:grpSpLocks noChangeAspect="1"/>
          </p:cNvGrpSpPr>
          <p:nvPr/>
        </p:nvGrpSpPr>
        <p:grpSpPr>
          <a:xfrm>
            <a:off x="5564273" y="4246217"/>
            <a:ext cx="161128" cy="161128"/>
            <a:chOff x="5961063" y="3294063"/>
            <a:chExt cx="269875" cy="269875"/>
          </a:xfrm>
        </p:grpSpPr>
        <p:sp>
          <p:nvSpPr>
            <p:cNvPr id="164" name="Oval 16">
              <a:extLst>
                <a:ext uri="{FF2B5EF4-FFF2-40B4-BE49-F238E27FC236}">
                  <a16:creationId xmlns:a16="http://schemas.microsoft.com/office/drawing/2014/main" id="{348C9987-AF56-42D6-AAE5-76508D471B94}"/>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165" name="Freeform 17">
              <a:extLst>
                <a:ext uri="{FF2B5EF4-FFF2-40B4-BE49-F238E27FC236}">
                  <a16:creationId xmlns:a16="http://schemas.microsoft.com/office/drawing/2014/main" id="{B24E4928-FF14-42CB-B6C5-ECF295754AAB}"/>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178" name="Group 177">
            <a:extLst>
              <a:ext uri="{FF2B5EF4-FFF2-40B4-BE49-F238E27FC236}">
                <a16:creationId xmlns:a16="http://schemas.microsoft.com/office/drawing/2014/main" id="{F1CF45DF-599F-4A21-9124-9B6486F06CC1}"/>
              </a:ext>
            </a:extLst>
          </p:cNvPr>
          <p:cNvGrpSpPr>
            <a:grpSpLocks noChangeAspect="1"/>
          </p:cNvGrpSpPr>
          <p:nvPr/>
        </p:nvGrpSpPr>
        <p:grpSpPr>
          <a:xfrm>
            <a:off x="6811841" y="2478377"/>
            <a:ext cx="161128" cy="161128"/>
            <a:chOff x="5961063" y="3294063"/>
            <a:chExt cx="269875" cy="269875"/>
          </a:xfrm>
        </p:grpSpPr>
        <p:sp>
          <p:nvSpPr>
            <p:cNvPr id="179" name="Oval 16">
              <a:extLst>
                <a:ext uri="{FF2B5EF4-FFF2-40B4-BE49-F238E27FC236}">
                  <a16:creationId xmlns:a16="http://schemas.microsoft.com/office/drawing/2014/main" id="{A60505F5-ACDC-47D3-BE91-4321DD3A0ACB}"/>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180" name="Freeform 17">
              <a:extLst>
                <a:ext uri="{FF2B5EF4-FFF2-40B4-BE49-F238E27FC236}">
                  <a16:creationId xmlns:a16="http://schemas.microsoft.com/office/drawing/2014/main" id="{B4E21BC9-20A2-4629-A0AA-F3120ED11A6B}"/>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184" name="Group 183">
            <a:extLst>
              <a:ext uri="{FF2B5EF4-FFF2-40B4-BE49-F238E27FC236}">
                <a16:creationId xmlns:a16="http://schemas.microsoft.com/office/drawing/2014/main" id="{36EA53DB-0AFB-416F-8E05-A39D416193E5}"/>
              </a:ext>
            </a:extLst>
          </p:cNvPr>
          <p:cNvGrpSpPr>
            <a:grpSpLocks noChangeAspect="1"/>
          </p:cNvGrpSpPr>
          <p:nvPr/>
        </p:nvGrpSpPr>
        <p:grpSpPr>
          <a:xfrm>
            <a:off x="6811841" y="3231233"/>
            <a:ext cx="161128" cy="161128"/>
            <a:chOff x="5961063" y="3294063"/>
            <a:chExt cx="269875" cy="269875"/>
          </a:xfrm>
        </p:grpSpPr>
        <p:sp>
          <p:nvSpPr>
            <p:cNvPr id="185" name="Oval 16">
              <a:extLst>
                <a:ext uri="{FF2B5EF4-FFF2-40B4-BE49-F238E27FC236}">
                  <a16:creationId xmlns:a16="http://schemas.microsoft.com/office/drawing/2014/main" id="{873ACF3E-48AF-427D-8AD1-B5452DF3440C}"/>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186" name="Freeform 17">
              <a:extLst>
                <a:ext uri="{FF2B5EF4-FFF2-40B4-BE49-F238E27FC236}">
                  <a16:creationId xmlns:a16="http://schemas.microsoft.com/office/drawing/2014/main" id="{0ABE1D3D-910F-4579-A0A3-73011049A518}"/>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193" name="Group 192">
            <a:extLst>
              <a:ext uri="{FF2B5EF4-FFF2-40B4-BE49-F238E27FC236}">
                <a16:creationId xmlns:a16="http://schemas.microsoft.com/office/drawing/2014/main" id="{05D95977-C2E6-44A6-A89D-4F8FFF0D0BC3}"/>
              </a:ext>
            </a:extLst>
          </p:cNvPr>
          <p:cNvGrpSpPr>
            <a:grpSpLocks noChangeAspect="1"/>
          </p:cNvGrpSpPr>
          <p:nvPr/>
        </p:nvGrpSpPr>
        <p:grpSpPr>
          <a:xfrm>
            <a:off x="6811841" y="4246217"/>
            <a:ext cx="161128" cy="161128"/>
            <a:chOff x="5961063" y="3294063"/>
            <a:chExt cx="269875" cy="269875"/>
          </a:xfrm>
        </p:grpSpPr>
        <p:sp>
          <p:nvSpPr>
            <p:cNvPr id="194" name="Oval 16">
              <a:extLst>
                <a:ext uri="{FF2B5EF4-FFF2-40B4-BE49-F238E27FC236}">
                  <a16:creationId xmlns:a16="http://schemas.microsoft.com/office/drawing/2014/main" id="{678858F0-3B2A-446B-891C-510E4BAFF262}"/>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195" name="Freeform 17">
              <a:extLst>
                <a:ext uri="{FF2B5EF4-FFF2-40B4-BE49-F238E27FC236}">
                  <a16:creationId xmlns:a16="http://schemas.microsoft.com/office/drawing/2014/main" id="{AFC854CC-2105-4359-92C1-2BF87490E7B1}"/>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208" name="Group 207">
            <a:extLst>
              <a:ext uri="{FF2B5EF4-FFF2-40B4-BE49-F238E27FC236}">
                <a16:creationId xmlns:a16="http://schemas.microsoft.com/office/drawing/2014/main" id="{65CC8896-1007-41A5-9DFE-84C460D7935B}"/>
              </a:ext>
            </a:extLst>
          </p:cNvPr>
          <p:cNvGrpSpPr>
            <a:grpSpLocks noChangeAspect="1"/>
          </p:cNvGrpSpPr>
          <p:nvPr/>
        </p:nvGrpSpPr>
        <p:grpSpPr>
          <a:xfrm>
            <a:off x="8059409" y="2478377"/>
            <a:ext cx="161128" cy="161128"/>
            <a:chOff x="5961063" y="3294063"/>
            <a:chExt cx="269875" cy="269875"/>
          </a:xfrm>
        </p:grpSpPr>
        <p:sp>
          <p:nvSpPr>
            <p:cNvPr id="209" name="Oval 16">
              <a:extLst>
                <a:ext uri="{FF2B5EF4-FFF2-40B4-BE49-F238E27FC236}">
                  <a16:creationId xmlns:a16="http://schemas.microsoft.com/office/drawing/2014/main" id="{569AF952-9C39-4354-9104-F00EDA5A65BC}"/>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210" name="Freeform 17">
              <a:extLst>
                <a:ext uri="{FF2B5EF4-FFF2-40B4-BE49-F238E27FC236}">
                  <a16:creationId xmlns:a16="http://schemas.microsoft.com/office/drawing/2014/main" id="{8AA86C8C-01F6-4EE0-8674-5CC79DED15B2}"/>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217" name="Group 216">
            <a:extLst>
              <a:ext uri="{FF2B5EF4-FFF2-40B4-BE49-F238E27FC236}">
                <a16:creationId xmlns:a16="http://schemas.microsoft.com/office/drawing/2014/main" id="{E4DE5E2A-632C-4650-A441-89F573435B99}"/>
              </a:ext>
            </a:extLst>
          </p:cNvPr>
          <p:cNvGrpSpPr>
            <a:grpSpLocks noChangeAspect="1"/>
          </p:cNvGrpSpPr>
          <p:nvPr/>
        </p:nvGrpSpPr>
        <p:grpSpPr>
          <a:xfrm>
            <a:off x="8059409" y="3645761"/>
            <a:ext cx="161128" cy="161128"/>
            <a:chOff x="5961063" y="3294063"/>
            <a:chExt cx="269875" cy="269875"/>
          </a:xfrm>
        </p:grpSpPr>
        <p:sp>
          <p:nvSpPr>
            <p:cNvPr id="218" name="Oval 16">
              <a:extLst>
                <a:ext uri="{FF2B5EF4-FFF2-40B4-BE49-F238E27FC236}">
                  <a16:creationId xmlns:a16="http://schemas.microsoft.com/office/drawing/2014/main" id="{940CF9D8-950B-46BC-B2C1-3784D586D0C9}"/>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219" name="Freeform 17">
              <a:extLst>
                <a:ext uri="{FF2B5EF4-FFF2-40B4-BE49-F238E27FC236}">
                  <a16:creationId xmlns:a16="http://schemas.microsoft.com/office/drawing/2014/main" id="{BF92A1BE-431A-4199-8871-38EB966D74A8}"/>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220" name="Group 219">
            <a:extLst>
              <a:ext uri="{FF2B5EF4-FFF2-40B4-BE49-F238E27FC236}">
                <a16:creationId xmlns:a16="http://schemas.microsoft.com/office/drawing/2014/main" id="{3EAA9073-A9E6-4B6B-B6B2-98CF89E85FB8}"/>
              </a:ext>
            </a:extLst>
          </p:cNvPr>
          <p:cNvGrpSpPr>
            <a:grpSpLocks noChangeAspect="1"/>
          </p:cNvGrpSpPr>
          <p:nvPr/>
        </p:nvGrpSpPr>
        <p:grpSpPr>
          <a:xfrm>
            <a:off x="8059409" y="3984089"/>
            <a:ext cx="161128" cy="161128"/>
            <a:chOff x="5961063" y="3294063"/>
            <a:chExt cx="269875" cy="269875"/>
          </a:xfrm>
        </p:grpSpPr>
        <p:sp>
          <p:nvSpPr>
            <p:cNvPr id="221" name="Oval 16">
              <a:extLst>
                <a:ext uri="{FF2B5EF4-FFF2-40B4-BE49-F238E27FC236}">
                  <a16:creationId xmlns:a16="http://schemas.microsoft.com/office/drawing/2014/main" id="{D2268B5F-2EE4-4A99-84DA-3721C16048EE}"/>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222" name="Freeform 17">
              <a:extLst>
                <a:ext uri="{FF2B5EF4-FFF2-40B4-BE49-F238E27FC236}">
                  <a16:creationId xmlns:a16="http://schemas.microsoft.com/office/drawing/2014/main" id="{6A1D293B-8E82-4D79-B603-BDC92E60C3D2}"/>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229" name="Group 228">
            <a:extLst>
              <a:ext uri="{FF2B5EF4-FFF2-40B4-BE49-F238E27FC236}">
                <a16:creationId xmlns:a16="http://schemas.microsoft.com/office/drawing/2014/main" id="{AD023DE6-8F9B-4FF6-BF16-5DA4E2389F05}"/>
              </a:ext>
            </a:extLst>
          </p:cNvPr>
          <p:cNvGrpSpPr>
            <a:grpSpLocks noChangeAspect="1"/>
          </p:cNvGrpSpPr>
          <p:nvPr/>
        </p:nvGrpSpPr>
        <p:grpSpPr>
          <a:xfrm>
            <a:off x="6811841" y="1691993"/>
            <a:ext cx="161128" cy="161128"/>
            <a:chOff x="5961063" y="3294063"/>
            <a:chExt cx="269875" cy="269875"/>
          </a:xfrm>
        </p:grpSpPr>
        <p:sp>
          <p:nvSpPr>
            <p:cNvPr id="230" name="Oval 16">
              <a:extLst>
                <a:ext uri="{FF2B5EF4-FFF2-40B4-BE49-F238E27FC236}">
                  <a16:creationId xmlns:a16="http://schemas.microsoft.com/office/drawing/2014/main" id="{58561A3D-1AEB-4297-8613-48C113672F3C}"/>
                </a:ext>
              </a:extLst>
            </p:cNvPr>
            <p:cNvSpPr>
              <a:spLocks noChangeArrowheads="1"/>
            </p:cNvSpPr>
            <p:nvPr/>
          </p:nvSpPr>
          <p:spPr bwMode="auto">
            <a:xfrm>
              <a:off x="5961063" y="3294063"/>
              <a:ext cx="269875" cy="269875"/>
            </a:xfrm>
            <a:prstGeom prst="ellipse">
              <a:avLst/>
            </a:prstGeom>
            <a:solidFill>
              <a:srgbClr val="00BEB4">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sp>
          <p:nvSpPr>
            <p:cNvPr id="231" name="Freeform 17">
              <a:extLst>
                <a:ext uri="{FF2B5EF4-FFF2-40B4-BE49-F238E27FC236}">
                  <a16:creationId xmlns:a16="http://schemas.microsoft.com/office/drawing/2014/main" id="{C7859297-9862-4192-A573-AC55BBA85716}"/>
                </a:ext>
              </a:extLst>
            </p:cNvPr>
            <p:cNvSpPr>
              <a:spLocks/>
            </p:cNvSpPr>
            <p:nvPr/>
          </p:nvSpPr>
          <p:spPr bwMode="auto">
            <a:xfrm>
              <a:off x="6029326" y="3363913"/>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rgbClr val="FFFFFF">
                <a:lumMod val="100000"/>
              </a:srgbClr>
            </a:solidFill>
            <a:ln>
              <a:noFill/>
            </a:ln>
          </p:spPr>
          <p:txBody>
            <a:bodyPr vert="horz" wrap="square" lIns="48006" tIns="24003" rIns="48006" bIns="24003" numCol="1" anchor="t" anchorCtr="0" compatLnSpc="1">
              <a:prstTxWarp prst="textNoShape">
                <a:avLst/>
              </a:prstTxWarp>
            </a:bodyPr>
            <a:lstStyle/>
            <a:p>
              <a:endParaRPr lang="en-US" sz="1013" dirty="0"/>
            </a:p>
          </p:txBody>
        </p:sp>
      </p:grpSp>
      <p:grpSp>
        <p:nvGrpSpPr>
          <p:cNvPr id="123" name="Group 122">
            <a:extLst>
              <a:ext uri="{FF2B5EF4-FFF2-40B4-BE49-F238E27FC236}">
                <a16:creationId xmlns:a16="http://schemas.microsoft.com/office/drawing/2014/main" id="{204A36C0-A3DC-4B84-AC66-3E4854457604}"/>
              </a:ext>
            </a:extLst>
          </p:cNvPr>
          <p:cNvGrpSpPr>
            <a:grpSpLocks noChangeAspect="1"/>
          </p:cNvGrpSpPr>
          <p:nvPr/>
        </p:nvGrpSpPr>
        <p:grpSpPr>
          <a:xfrm>
            <a:off x="7915019" y="672190"/>
            <a:ext cx="363061" cy="363061"/>
            <a:chOff x="5272125" y="2606620"/>
            <a:chExt cx="1645920" cy="1645920"/>
          </a:xfrm>
        </p:grpSpPr>
        <p:sp>
          <p:nvSpPr>
            <p:cNvPr id="124" name="AutoShape 3">
              <a:extLst>
                <a:ext uri="{FF2B5EF4-FFF2-40B4-BE49-F238E27FC236}">
                  <a16:creationId xmlns:a16="http://schemas.microsoft.com/office/drawing/2014/main" id="{CDA22E0D-1939-4AD7-A640-4CF47C3AAE3E}"/>
                </a:ext>
              </a:extLst>
            </p:cNvPr>
            <p:cNvSpPr>
              <a:spLocks noChangeAspect="1" noChangeArrowheads="1" noTextEdit="1"/>
            </p:cNvSpPr>
            <p:nvPr/>
          </p:nvSpPr>
          <p:spPr bwMode="auto">
            <a:xfrm>
              <a:off x="5272125" y="2606620"/>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25" name="Group 124">
              <a:extLst>
                <a:ext uri="{FF2B5EF4-FFF2-40B4-BE49-F238E27FC236}">
                  <a16:creationId xmlns:a16="http://schemas.microsoft.com/office/drawing/2014/main" id="{561D7AF7-170C-471A-AAE5-6752E7C11242}"/>
                </a:ext>
              </a:extLst>
            </p:cNvPr>
            <p:cNvGrpSpPr/>
            <p:nvPr/>
          </p:nvGrpSpPr>
          <p:grpSpPr>
            <a:xfrm>
              <a:off x="5486685" y="2776363"/>
              <a:ext cx="1216800" cy="1306433"/>
              <a:chOff x="5486685" y="2776363"/>
              <a:chExt cx="1216800" cy="1306433"/>
            </a:xfrm>
          </p:grpSpPr>
          <p:sp>
            <p:nvSpPr>
              <p:cNvPr id="126" name="Freeform 32">
                <a:extLst>
                  <a:ext uri="{FF2B5EF4-FFF2-40B4-BE49-F238E27FC236}">
                    <a16:creationId xmlns:a16="http://schemas.microsoft.com/office/drawing/2014/main" id="{5C045E0C-060B-490B-9783-65723413B45C}"/>
                  </a:ext>
                </a:extLst>
              </p:cNvPr>
              <p:cNvSpPr>
                <a:spLocks/>
              </p:cNvSpPr>
              <p:nvPr/>
            </p:nvSpPr>
            <p:spPr bwMode="auto">
              <a:xfrm>
                <a:off x="5486685" y="2776363"/>
                <a:ext cx="1216800" cy="1306433"/>
              </a:xfrm>
              <a:custGeom>
                <a:avLst/>
                <a:gdLst>
                  <a:gd name="connsiteX0" fmla="*/ 1494237 w 5069998"/>
                  <a:gd name="connsiteY0" fmla="*/ 3308284 h 5443472"/>
                  <a:gd name="connsiteX1" fmla="*/ 1494237 w 5069998"/>
                  <a:gd name="connsiteY1" fmla="*/ 4240334 h 5443472"/>
                  <a:gd name="connsiteX2" fmla="*/ 2473725 w 5069998"/>
                  <a:gd name="connsiteY2" fmla="*/ 5225984 h 5443472"/>
                  <a:gd name="connsiteX3" fmla="*/ 2473725 w 5069998"/>
                  <a:gd name="connsiteY3" fmla="*/ 4293934 h 5443472"/>
                  <a:gd name="connsiteX4" fmla="*/ 1494237 w 5069998"/>
                  <a:gd name="connsiteY4" fmla="*/ 3308284 h 5443472"/>
                  <a:gd name="connsiteX5" fmla="*/ 1439668 w 5069998"/>
                  <a:gd name="connsiteY5" fmla="*/ 3092731 h 5443472"/>
                  <a:gd name="connsiteX6" fmla="*/ 1472772 w 5069998"/>
                  <a:gd name="connsiteY6" fmla="*/ 3109847 h 5443472"/>
                  <a:gd name="connsiteX7" fmla="*/ 2567794 w 5069998"/>
                  <a:gd name="connsiteY7" fmla="*/ 4214152 h 5443472"/>
                  <a:gd name="connsiteX8" fmla="*/ 2597550 w 5069998"/>
                  <a:gd name="connsiteY8" fmla="*/ 4264753 h 5443472"/>
                  <a:gd name="connsiteX9" fmla="*/ 2597550 w 5069998"/>
                  <a:gd name="connsiteY9" fmla="*/ 5380964 h 5443472"/>
                  <a:gd name="connsiteX10" fmla="*/ 2558867 w 5069998"/>
                  <a:gd name="connsiteY10" fmla="*/ 5437519 h 5443472"/>
                  <a:gd name="connsiteX11" fmla="*/ 2535063 w 5069998"/>
                  <a:gd name="connsiteY11" fmla="*/ 5443472 h 5443472"/>
                  <a:gd name="connsiteX12" fmla="*/ 2487453 w 5069998"/>
                  <a:gd name="connsiteY12" fmla="*/ 5422636 h 5443472"/>
                  <a:gd name="connsiteX13" fmla="*/ 1392431 w 5069998"/>
                  <a:gd name="connsiteY13" fmla="*/ 4321308 h 5443472"/>
                  <a:gd name="connsiteX14" fmla="*/ 1365650 w 5069998"/>
                  <a:gd name="connsiteY14" fmla="*/ 4267730 h 5443472"/>
                  <a:gd name="connsiteX15" fmla="*/ 1365650 w 5069998"/>
                  <a:gd name="connsiteY15" fmla="*/ 3154495 h 5443472"/>
                  <a:gd name="connsiteX16" fmla="*/ 1404333 w 5069998"/>
                  <a:gd name="connsiteY16" fmla="*/ 3097940 h 5443472"/>
                  <a:gd name="connsiteX17" fmla="*/ 1439668 w 5069998"/>
                  <a:gd name="connsiteY17" fmla="*/ 3092731 h 5443472"/>
                  <a:gd name="connsiteX18" fmla="*/ 2851550 w 5069998"/>
                  <a:gd name="connsiteY18" fmla="*/ 2852670 h 5443472"/>
                  <a:gd name="connsiteX19" fmla="*/ 2851550 w 5069998"/>
                  <a:gd name="connsiteY19" fmla="*/ 4851333 h 5443472"/>
                  <a:gd name="connsiteX20" fmla="*/ 4848625 w 5069998"/>
                  <a:gd name="connsiteY20" fmla="*/ 2852670 h 5443472"/>
                  <a:gd name="connsiteX21" fmla="*/ 2851550 w 5069998"/>
                  <a:gd name="connsiteY21" fmla="*/ 2852670 h 5443472"/>
                  <a:gd name="connsiteX22" fmla="*/ 1576788 w 5069998"/>
                  <a:gd name="connsiteY22" fmla="*/ 2852670 h 5443472"/>
                  <a:gd name="connsiteX23" fmla="*/ 2470551 w 5069998"/>
                  <a:gd name="connsiteY23" fmla="*/ 3755958 h 5443472"/>
                  <a:gd name="connsiteX24" fmla="*/ 2470551 w 5069998"/>
                  <a:gd name="connsiteY24" fmla="*/ 2852670 h 5443472"/>
                  <a:gd name="connsiteX25" fmla="*/ 1576788 w 5069998"/>
                  <a:gd name="connsiteY25" fmla="*/ 2852670 h 5443472"/>
                  <a:gd name="connsiteX26" fmla="*/ 2788469 w 5069998"/>
                  <a:gd name="connsiteY26" fmla="*/ 2725670 h 5443472"/>
                  <a:gd name="connsiteX27" fmla="*/ 5000803 w 5069998"/>
                  <a:gd name="connsiteY27" fmla="*/ 2725670 h 5443472"/>
                  <a:gd name="connsiteX28" fmla="*/ 5057377 w 5069998"/>
                  <a:gd name="connsiteY28" fmla="*/ 2767328 h 5443472"/>
                  <a:gd name="connsiteX29" fmla="*/ 5048444 w 5069998"/>
                  <a:gd name="connsiteY29" fmla="*/ 2835766 h 5443472"/>
                  <a:gd name="connsiteX30" fmla="*/ 2830155 w 5069998"/>
                  <a:gd name="connsiteY30" fmla="*/ 5052555 h 5443472"/>
                  <a:gd name="connsiteX31" fmla="*/ 2785491 w 5069998"/>
                  <a:gd name="connsiteY31" fmla="*/ 5070408 h 5443472"/>
                  <a:gd name="connsiteX32" fmla="*/ 2761671 w 5069998"/>
                  <a:gd name="connsiteY32" fmla="*/ 5064457 h 5443472"/>
                  <a:gd name="connsiteX33" fmla="*/ 2722962 w 5069998"/>
                  <a:gd name="connsiteY33" fmla="*/ 5007921 h 5443472"/>
                  <a:gd name="connsiteX34" fmla="*/ 2722962 w 5069998"/>
                  <a:gd name="connsiteY34" fmla="*/ 2791132 h 5443472"/>
                  <a:gd name="connsiteX35" fmla="*/ 2788469 w 5069998"/>
                  <a:gd name="connsiteY35" fmla="*/ 2725670 h 5443472"/>
                  <a:gd name="connsiteX36" fmla="*/ 1424786 w 5069998"/>
                  <a:gd name="connsiteY36" fmla="*/ 2725670 h 5443472"/>
                  <a:gd name="connsiteX37" fmla="*/ 2535043 w 5069998"/>
                  <a:gd name="connsiteY37" fmla="*/ 2725670 h 5443472"/>
                  <a:gd name="connsiteX38" fmla="*/ 2597551 w 5069998"/>
                  <a:gd name="connsiteY38" fmla="*/ 2791102 h 5443472"/>
                  <a:gd name="connsiteX39" fmla="*/ 2597551 w 5069998"/>
                  <a:gd name="connsiteY39" fmla="*/ 3906426 h 5443472"/>
                  <a:gd name="connsiteX40" fmla="*/ 2558856 w 5069998"/>
                  <a:gd name="connsiteY40" fmla="*/ 3965910 h 5443472"/>
                  <a:gd name="connsiteX41" fmla="*/ 2535043 w 5069998"/>
                  <a:gd name="connsiteY41" fmla="*/ 3971858 h 5443472"/>
                  <a:gd name="connsiteX42" fmla="*/ 2487418 w 5069998"/>
                  <a:gd name="connsiteY42" fmla="*/ 3954013 h 5443472"/>
                  <a:gd name="connsiteX43" fmla="*/ 1383114 w 5069998"/>
                  <a:gd name="connsiteY43" fmla="*/ 2835715 h 5443472"/>
                  <a:gd name="connsiteX44" fmla="*/ 1368231 w 5069998"/>
                  <a:gd name="connsiteY44" fmla="*/ 2767309 h 5443472"/>
                  <a:gd name="connsiteX45" fmla="*/ 1424786 w 5069998"/>
                  <a:gd name="connsiteY45" fmla="*/ 2725670 h 5443472"/>
                  <a:gd name="connsiteX46" fmla="*/ 1119587 w 5069998"/>
                  <a:gd name="connsiteY46" fmla="*/ 1579496 h 5443472"/>
                  <a:gd name="connsiteX47" fmla="*/ 154387 w 5069998"/>
                  <a:gd name="connsiteY47" fmla="*/ 2534776 h 5443472"/>
                  <a:gd name="connsiteX48" fmla="*/ 1119587 w 5069998"/>
                  <a:gd name="connsiteY48" fmla="*/ 3501959 h 5443472"/>
                  <a:gd name="connsiteX49" fmla="*/ 1119587 w 5069998"/>
                  <a:gd name="connsiteY49" fmla="*/ 1579496 h 5443472"/>
                  <a:gd name="connsiteX50" fmla="*/ 1500587 w 5069998"/>
                  <a:gd name="connsiteY50" fmla="*/ 1501708 h 5443472"/>
                  <a:gd name="connsiteX51" fmla="*/ 1500587 w 5069998"/>
                  <a:gd name="connsiteY51" fmla="*/ 2471671 h 5443472"/>
                  <a:gd name="connsiteX52" fmla="*/ 2470550 w 5069998"/>
                  <a:gd name="connsiteY52" fmla="*/ 2471671 h 5443472"/>
                  <a:gd name="connsiteX53" fmla="*/ 2470550 w 5069998"/>
                  <a:gd name="connsiteY53" fmla="*/ 1501708 h 5443472"/>
                  <a:gd name="connsiteX54" fmla="*/ 1500587 w 5069998"/>
                  <a:gd name="connsiteY54" fmla="*/ 1501708 h 5443472"/>
                  <a:gd name="connsiteX55" fmla="*/ 1434467 w 5069998"/>
                  <a:gd name="connsiteY55" fmla="*/ 1374708 h 5443472"/>
                  <a:gd name="connsiteX56" fmla="*/ 2535083 w 5069998"/>
                  <a:gd name="connsiteY56" fmla="*/ 1374708 h 5443472"/>
                  <a:gd name="connsiteX57" fmla="*/ 2597550 w 5069998"/>
                  <a:gd name="connsiteY57" fmla="*/ 1437175 h 5443472"/>
                  <a:gd name="connsiteX58" fmla="*/ 2597550 w 5069998"/>
                  <a:gd name="connsiteY58" fmla="*/ 2537791 h 5443472"/>
                  <a:gd name="connsiteX59" fmla="*/ 2535083 w 5069998"/>
                  <a:gd name="connsiteY59" fmla="*/ 2600258 h 5443472"/>
                  <a:gd name="connsiteX60" fmla="*/ 1434467 w 5069998"/>
                  <a:gd name="connsiteY60" fmla="*/ 2600258 h 5443472"/>
                  <a:gd name="connsiteX61" fmla="*/ 1372000 w 5069998"/>
                  <a:gd name="connsiteY61" fmla="*/ 2537791 h 5443472"/>
                  <a:gd name="connsiteX62" fmla="*/ 1372000 w 5069998"/>
                  <a:gd name="connsiteY62" fmla="*/ 1437175 h 5443472"/>
                  <a:gd name="connsiteX63" fmla="*/ 1434467 w 5069998"/>
                  <a:gd name="connsiteY63" fmla="*/ 1374708 h 5443472"/>
                  <a:gd name="connsiteX64" fmla="*/ 1168491 w 5069998"/>
                  <a:gd name="connsiteY64" fmla="*/ 1361986 h 5443472"/>
                  <a:gd name="connsiteX65" fmla="*/ 1204936 w 5069998"/>
                  <a:gd name="connsiteY65" fmla="*/ 1364590 h 5443472"/>
                  <a:gd name="connsiteX66" fmla="*/ 1246588 w 5069998"/>
                  <a:gd name="connsiteY66" fmla="*/ 1424132 h 5443472"/>
                  <a:gd name="connsiteX67" fmla="*/ 1246588 w 5069998"/>
                  <a:gd name="connsiteY67" fmla="*/ 3656929 h 5443472"/>
                  <a:gd name="connsiteX68" fmla="*/ 1204936 w 5069998"/>
                  <a:gd name="connsiteY68" fmla="*/ 3713493 h 5443472"/>
                  <a:gd name="connsiteX69" fmla="*/ 1181135 w 5069998"/>
                  <a:gd name="connsiteY69" fmla="*/ 3719447 h 5443472"/>
                  <a:gd name="connsiteX70" fmla="*/ 1136508 w 5069998"/>
                  <a:gd name="connsiteY70" fmla="*/ 3701585 h 5443472"/>
                  <a:gd name="connsiteX71" fmla="*/ 17851 w 5069998"/>
                  <a:gd name="connsiteY71" fmla="*/ 2582209 h 5443472"/>
                  <a:gd name="connsiteX72" fmla="*/ 17851 w 5069998"/>
                  <a:gd name="connsiteY72" fmla="*/ 2489920 h 5443472"/>
                  <a:gd name="connsiteX73" fmla="*/ 1136508 w 5069998"/>
                  <a:gd name="connsiteY73" fmla="*/ 1379477 h 5443472"/>
                  <a:gd name="connsiteX74" fmla="*/ 1168491 w 5069998"/>
                  <a:gd name="connsiteY74" fmla="*/ 1361986 h 5443472"/>
                  <a:gd name="connsiteX75" fmla="*/ 2857901 w 5069998"/>
                  <a:gd name="connsiteY75" fmla="*/ 474596 h 5443472"/>
                  <a:gd name="connsiteX76" fmla="*/ 2857901 w 5069998"/>
                  <a:gd name="connsiteY76" fmla="*/ 2471671 h 5443472"/>
                  <a:gd name="connsiteX77" fmla="*/ 4854976 w 5069998"/>
                  <a:gd name="connsiteY77" fmla="*/ 2471671 h 5443472"/>
                  <a:gd name="connsiteX78" fmla="*/ 2857901 w 5069998"/>
                  <a:gd name="connsiteY78" fmla="*/ 474596 h 5443472"/>
                  <a:gd name="connsiteX79" fmla="*/ 2805562 w 5069998"/>
                  <a:gd name="connsiteY79" fmla="*/ 260728 h 5443472"/>
                  <a:gd name="connsiteX80" fmla="*/ 2836433 w 5069998"/>
                  <a:gd name="connsiteY80" fmla="*/ 279325 h 5443472"/>
                  <a:gd name="connsiteX81" fmla="*/ 5053222 w 5069998"/>
                  <a:gd name="connsiteY81" fmla="*/ 2490164 h 5443472"/>
                  <a:gd name="connsiteX82" fmla="*/ 5065124 w 5069998"/>
                  <a:gd name="connsiteY82" fmla="*/ 2558601 h 5443472"/>
                  <a:gd name="connsiteX83" fmla="*/ 5005613 w 5069998"/>
                  <a:gd name="connsiteY83" fmla="*/ 2600259 h 5443472"/>
                  <a:gd name="connsiteX84" fmla="*/ 2794775 w 5069998"/>
                  <a:gd name="connsiteY84" fmla="*/ 2600259 h 5443472"/>
                  <a:gd name="connsiteX85" fmla="*/ 2729313 w 5069998"/>
                  <a:gd name="connsiteY85" fmla="*/ 2537772 h 5443472"/>
                  <a:gd name="connsiteX86" fmla="*/ 2729313 w 5069998"/>
                  <a:gd name="connsiteY86" fmla="*/ 320983 h 5443472"/>
                  <a:gd name="connsiteX87" fmla="*/ 2767995 w 5069998"/>
                  <a:gd name="connsiteY87" fmla="*/ 264448 h 5443472"/>
                  <a:gd name="connsiteX88" fmla="*/ 2805562 w 5069998"/>
                  <a:gd name="connsiteY88" fmla="*/ 260728 h 5443472"/>
                  <a:gd name="connsiteX89" fmla="*/ 2470550 w 5069998"/>
                  <a:gd name="connsiteY89" fmla="*/ 219008 h 5443472"/>
                  <a:gd name="connsiteX90" fmla="*/ 1576787 w 5069998"/>
                  <a:gd name="connsiteY90" fmla="*/ 1114358 h 5443472"/>
                  <a:gd name="connsiteX91" fmla="*/ 2470550 w 5069998"/>
                  <a:gd name="connsiteY91" fmla="*/ 1114358 h 5443472"/>
                  <a:gd name="connsiteX92" fmla="*/ 2470550 w 5069998"/>
                  <a:gd name="connsiteY92" fmla="*/ 219008 h 5443472"/>
                  <a:gd name="connsiteX93" fmla="*/ 2523579 w 5069998"/>
                  <a:gd name="connsiteY93" fmla="*/ 1498 h 5443472"/>
                  <a:gd name="connsiteX94" fmla="*/ 2558892 w 5069998"/>
                  <a:gd name="connsiteY94" fmla="*/ 4104 h 5443472"/>
                  <a:gd name="connsiteX95" fmla="*/ 2597550 w 5069998"/>
                  <a:gd name="connsiteY95" fmla="*/ 66642 h 5443472"/>
                  <a:gd name="connsiteX96" fmla="*/ 2597550 w 5069998"/>
                  <a:gd name="connsiteY96" fmla="*/ 1177429 h 5443472"/>
                  <a:gd name="connsiteX97" fmla="*/ 2535102 w 5069998"/>
                  <a:gd name="connsiteY97" fmla="*/ 1242945 h 5443472"/>
                  <a:gd name="connsiteX98" fmla="*/ 1422933 w 5069998"/>
                  <a:gd name="connsiteY98" fmla="*/ 1242945 h 5443472"/>
                  <a:gd name="connsiteX99" fmla="*/ 1363458 w 5069998"/>
                  <a:gd name="connsiteY99" fmla="*/ 1201253 h 5443472"/>
                  <a:gd name="connsiteX100" fmla="*/ 1378327 w 5069998"/>
                  <a:gd name="connsiteY100" fmla="*/ 1132760 h 5443472"/>
                  <a:gd name="connsiteX101" fmla="*/ 2490496 w 5069998"/>
                  <a:gd name="connsiteY101" fmla="*/ 18994 h 5443472"/>
                  <a:gd name="connsiteX102" fmla="*/ 2523579 w 5069998"/>
                  <a:gd name="connsiteY102" fmla="*/ 1498 h 544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069998" h="5443472">
                    <a:moveTo>
                      <a:pt x="1494237" y="3308284"/>
                    </a:moveTo>
                    <a:cubicBezTo>
                      <a:pt x="1494237" y="4240334"/>
                      <a:pt x="1494237" y="4240334"/>
                      <a:pt x="1494237" y="4240334"/>
                    </a:cubicBezTo>
                    <a:cubicBezTo>
                      <a:pt x="2473725" y="5225984"/>
                      <a:pt x="2473725" y="5225984"/>
                      <a:pt x="2473725" y="5225984"/>
                    </a:cubicBezTo>
                    <a:cubicBezTo>
                      <a:pt x="2473725" y="4293934"/>
                      <a:pt x="2473725" y="4293934"/>
                      <a:pt x="2473725" y="4293934"/>
                    </a:cubicBezTo>
                    <a:cubicBezTo>
                      <a:pt x="1494237" y="3308284"/>
                      <a:pt x="1494237" y="3308284"/>
                      <a:pt x="1494237" y="3308284"/>
                    </a:cubicBezTo>
                    <a:close/>
                    <a:moveTo>
                      <a:pt x="1439668" y="3092731"/>
                    </a:moveTo>
                    <a:cubicBezTo>
                      <a:pt x="1451943" y="3094964"/>
                      <a:pt x="1463845" y="3100917"/>
                      <a:pt x="1472772" y="3109847"/>
                    </a:cubicBezTo>
                    <a:cubicBezTo>
                      <a:pt x="2567794" y="4214152"/>
                      <a:pt x="2567794" y="4214152"/>
                      <a:pt x="2567794" y="4214152"/>
                    </a:cubicBezTo>
                    <a:cubicBezTo>
                      <a:pt x="2585648" y="4226058"/>
                      <a:pt x="2597550" y="4243917"/>
                      <a:pt x="2597550" y="4264753"/>
                    </a:cubicBezTo>
                    <a:cubicBezTo>
                      <a:pt x="2597550" y="5380964"/>
                      <a:pt x="2597550" y="5380964"/>
                      <a:pt x="2597550" y="5380964"/>
                    </a:cubicBezTo>
                    <a:cubicBezTo>
                      <a:pt x="2597550" y="5404777"/>
                      <a:pt x="2582672" y="5428589"/>
                      <a:pt x="2558867" y="5437519"/>
                    </a:cubicBezTo>
                    <a:cubicBezTo>
                      <a:pt x="2552916" y="5440496"/>
                      <a:pt x="2543989" y="5443472"/>
                      <a:pt x="2535063" y="5443472"/>
                    </a:cubicBezTo>
                    <a:cubicBezTo>
                      <a:pt x="2517209" y="5443472"/>
                      <a:pt x="2502331" y="5437519"/>
                      <a:pt x="2487453" y="5422636"/>
                    </a:cubicBezTo>
                    <a:cubicBezTo>
                      <a:pt x="1392431" y="4321308"/>
                      <a:pt x="1392431" y="4321308"/>
                      <a:pt x="1392431" y="4321308"/>
                    </a:cubicBezTo>
                    <a:cubicBezTo>
                      <a:pt x="1374577" y="4309402"/>
                      <a:pt x="1365650" y="4291542"/>
                      <a:pt x="1365650" y="4267730"/>
                    </a:cubicBezTo>
                    <a:cubicBezTo>
                      <a:pt x="1365650" y="3154495"/>
                      <a:pt x="1365650" y="3154495"/>
                      <a:pt x="1365650" y="3154495"/>
                    </a:cubicBezTo>
                    <a:cubicBezTo>
                      <a:pt x="1365650" y="3127706"/>
                      <a:pt x="1380528" y="3106870"/>
                      <a:pt x="1404333" y="3097940"/>
                    </a:cubicBezTo>
                    <a:cubicBezTo>
                      <a:pt x="1414748" y="3091987"/>
                      <a:pt x="1427394" y="3090499"/>
                      <a:pt x="1439668" y="3092731"/>
                    </a:cubicBezTo>
                    <a:close/>
                    <a:moveTo>
                      <a:pt x="2851550" y="2852670"/>
                    </a:moveTo>
                    <a:cubicBezTo>
                      <a:pt x="2851550" y="4851333"/>
                      <a:pt x="2851550" y="4851333"/>
                      <a:pt x="2851550" y="4851333"/>
                    </a:cubicBezTo>
                    <a:cubicBezTo>
                      <a:pt x="4848625" y="2852670"/>
                      <a:pt x="4848625" y="2852670"/>
                      <a:pt x="4848625" y="2852670"/>
                    </a:cubicBezTo>
                    <a:cubicBezTo>
                      <a:pt x="2851550" y="2852670"/>
                      <a:pt x="2851550" y="2852670"/>
                      <a:pt x="2851550" y="2852670"/>
                    </a:cubicBezTo>
                    <a:close/>
                    <a:moveTo>
                      <a:pt x="1576788" y="2852670"/>
                    </a:moveTo>
                    <a:cubicBezTo>
                      <a:pt x="2470551" y="3755958"/>
                      <a:pt x="2470551" y="3755958"/>
                      <a:pt x="2470551" y="3755958"/>
                    </a:cubicBezTo>
                    <a:cubicBezTo>
                      <a:pt x="2470551" y="2852670"/>
                      <a:pt x="2470551" y="2852670"/>
                      <a:pt x="2470551" y="2852670"/>
                    </a:cubicBezTo>
                    <a:cubicBezTo>
                      <a:pt x="1576788" y="2852670"/>
                      <a:pt x="1576788" y="2852670"/>
                      <a:pt x="1576788" y="2852670"/>
                    </a:cubicBezTo>
                    <a:close/>
                    <a:moveTo>
                      <a:pt x="2788469" y="2725670"/>
                    </a:moveTo>
                    <a:cubicBezTo>
                      <a:pt x="5000803" y="2725670"/>
                      <a:pt x="5000803" y="2725670"/>
                      <a:pt x="5000803" y="2725670"/>
                    </a:cubicBezTo>
                    <a:cubicBezTo>
                      <a:pt x="5027601" y="2725670"/>
                      <a:pt x="5051422" y="2743523"/>
                      <a:pt x="5057377" y="2767328"/>
                    </a:cubicBezTo>
                    <a:cubicBezTo>
                      <a:pt x="5069287" y="2791132"/>
                      <a:pt x="5063332" y="2814937"/>
                      <a:pt x="5048444" y="2835766"/>
                    </a:cubicBezTo>
                    <a:cubicBezTo>
                      <a:pt x="2830155" y="5052555"/>
                      <a:pt x="2830155" y="5052555"/>
                      <a:pt x="2830155" y="5052555"/>
                    </a:cubicBezTo>
                    <a:cubicBezTo>
                      <a:pt x="2818244" y="5061481"/>
                      <a:pt x="2803357" y="5070408"/>
                      <a:pt x="2785491" y="5070408"/>
                    </a:cubicBezTo>
                    <a:cubicBezTo>
                      <a:pt x="2779536" y="5070408"/>
                      <a:pt x="2770603" y="5067433"/>
                      <a:pt x="2761671" y="5064457"/>
                    </a:cubicBezTo>
                    <a:cubicBezTo>
                      <a:pt x="2737850" y="5055530"/>
                      <a:pt x="2722962" y="5031726"/>
                      <a:pt x="2722962" y="5007921"/>
                    </a:cubicBezTo>
                    <a:cubicBezTo>
                      <a:pt x="2722962" y="2791132"/>
                      <a:pt x="2722962" y="2791132"/>
                      <a:pt x="2722962" y="2791132"/>
                    </a:cubicBezTo>
                    <a:cubicBezTo>
                      <a:pt x="2722962" y="2755426"/>
                      <a:pt x="2749760" y="2725670"/>
                      <a:pt x="2788469" y="2725670"/>
                    </a:cubicBezTo>
                    <a:close/>
                    <a:moveTo>
                      <a:pt x="1424786" y="2725670"/>
                    </a:moveTo>
                    <a:cubicBezTo>
                      <a:pt x="2535043" y="2725670"/>
                      <a:pt x="2535043" y="2725670"/>
                      <a:pt x="2535043" y="2725670"/>
                    </a:cubicBezTo>
                    <a:cubicBezTo>
                      <a:pt x="2567786" y="2725670"/>
                      <a:pt x="2597551" y="2755412"/>
                      <a:pt x="2597551" y="2791102"/>
                    </a:cubicBezTo>
                    <a:cubicBezTo>
                      <a:pt x="2597551" y="3906426"/>
                      <a:pt x="2597551" y="3906426"/>
                      <a:pt x="2597551" y="3906426"/>
                    </a:cubicBezTo>
                    <a:cubicBezTo>
                      <a:pt x="2597551" y="3933194"/>
                      <a:pt x="2579692" y="3956987"/>
                      <a:pt x="2558856" y="3965910"/>
                    </a:cubicBezTo>
                    <a:cubicBezTo>
                      <a:pt x="2549926" y="3971858"/>
                      <a:pt x="2543973" y="3971858"/>
                      <a:pt x="2535043" y="3971858"/>
                    </a:cubicBezTo>
                    <a:cubicBezTo>
                      <a:pt x="2517184" y="3971858"/>
                      <a:pt x="2499325" y="3965910"/>
                      <a:pt x="2487418" y="3954013"/>
                    </a:cubicBezTo>
                    <a:cubicBezTo>
                      <a:pt x="1383114" y="2835715"/>
                      <a:pt x="1383114" y="2835715"/>
                      <a:pt x="1383114" y="2835715"/>
                    </a:cubicBezTo>
                    <a:cubicBezTo>
                      <a:pt x="1362278" y="2820844"/>
                      <a:pt x="1359301" y="2791102"/>
                      <a:pt x="1368231" y="2767309"/>
                    </a:cubicBezTo>
                    <a:cubicBezTo>
                      <a:pt x="1377161" y="2743515"/>
                      <a:pt x="1397996" y="2725670"/>
                      <a:pt x="1424786" y="2725670"/>
                    </a:cubicBezTo>
                    <a:close/>
                    <a:moveTo>
                      <a:pt x="1119587" y="1579496"/>
                    </a:moveTo>
                    <a:cubicBezTo>
                      <a:pt x="154387" y="2534776"/>
                      <a:pt x="154387" y="2534776"/>
                      <a:pt x="154387" y="2534776"/>
                    </a:cubicBezTo>
                    <a:cubicBezTo>
                      <a:pt x="1119587" y="3501959"/>
                      <a:pt x="1119587" y="3501959"/>
                      <a:pt x="1119587" y="3501959"/>
                    </a:cubicBezTo>
                    <a:cubicBezTo>
                      <a:pt x="1119587" y="1579496"/>
                      <a:pt x="1119587" y="1579496"/>
                      <a:pt x="1119587" y="1579496"/>
                    </a:cubicBezTo>
                    <a:close/>
                    <a:moveTo>
                      <a:pt x="1500587" y="1501708"/>
                    </a:moveTo>
                    <a:cubicBezTo>
                      <a:pt x="1500587" y="2471671"/>
                      <a:pt x="1500587" y="2471671"/>
                      <a:pt x="1500587" y="2471671"/>
                    </a:cubicBezTo>
                    <a:cubicBezTo>
                      <a:pt x="2470550" y="2471671"/>
                      <a:pt x="2470550" y="2471671"/>
                      <a:pt x="2470550" y="2471671"/>
                    </a:cubicBezTo>
                    <a:cubicBezTo>
                      <a:pt x="2470550" y="1501708"/>
                      <a:pt x="2470550" y="1501708"/>
                      <a:pt x="2470550" y="1501708"/>
                    </a:cubicBezTo>
                    <a:cubicBezTo>
                      <a:pt x="1500587" y="1501708"/>
                      <a:pt x="1500587" y="1501708"/>
                      <a:pt x="1500587" y="1501708"/>
                    </a:cubicBezTo>
                    <a:close/>
                    <a:moveTo>
                      <a:pt x="1434467" y="1374708"/>
                    </a:moveTo>
                    <a:cubicBezTo>
                      <a:pt x="2535083" y="1374708"/>
                      <a:pt x="2535083" y="1374708"/>
                      <a:pt x="2535083" y="1374708"/>
                    </a:cubicBezTo>
                    <a:cubicBezTo>
                      <a:pt x="2567804" y="1374708"/>
                      <a:pt x="2597550" y="1404454"/>
                      <a:pt x="2597550" y="1437175"/>
                    </a:cubicBezTo>
                    <a:cubicBezTo>
                      <a:pt x="2597550" y="2537791"/>
                      <a:pt x="2597550" y="2537791"/>
                      <a:pt x="2597550" y="2537791"/>
                    </a:cubicBezTo>
                    <a:cubicBezTo>
                      <a:pt x="2597550" y="2570512"/>
                      <a:pt x="2567804" y="2600258"/>
                      <a:pt x="2535083" y="2600258"/>
                    </a:cubicBezTo>
                    <a:cubicBezTo>
                      <a:pt x="1434467" y="2600258"/>
                      <a:pt x="1434467" y="2600258"/>
                      <a:pt x="1434467" y="2600258"/>
                    </a:cubicBezTo>
                    <a:cubicBezTo>
                      <a:pt x="1401746" y="2600258"/>
                      <a:pt x="1372000" y="2570512"/>
                      <a:pt x="1372000" y="2537791"/>
                    </a:cubicBezTo>
                    <a:cubicBezTo>
                      <a:pt x="1372000" y="1437175"/>
                      <a:pt x="1372000" y="1437175"/>
                      <a:pt x="1372000" y="1437175"/>
                    </a:cubicBezTo>
                    <a:cubicBezTo>
                      <a:pt x="1372000" y="1404454"/>
                      <a:pt x="1401746" y="1374708"/>
                      <a:pt x="1434467" y="1374708"/>
                    </a:cubicBezTo>
                    <a:close/>
                    <a:moveTo>
                      <a:pt x="1168491" y="1361986"/>
                    </a:moveTo>
                    <a:cubicBezTo>
                      <a:pt x="1180391" y="1359380"/>
                      <a:pt x="1193036" y="1360125"/>
                      <a:pt x="1204936" y="1364590"/>
                    </a:cubicBezTo>
                    <a:cubicBezTo>
                      <a:pt x="1228737" y="1376499"/>
                      <a:pt x="1246588" y="1397338"/>
                      <a:pt x="1246588" y="1424132"/>
                    </a:cubicBezTo>
                    <a:cubicBezTo>
                      <a:pt x="1246588" y="3656929"/>
                      <a:pt x="1246588" y="3656929"/>
                      <a:pt x="1246588" y="3656929"/>
                    </a:cubicBezTo>
                    <a:cubicBezTo>
                      <a:pt x="1246588" y="3680745"/>
                      <a:pt x="1228737" y="3704562"/>
                      <a:pt x="1204936" y="3713493"/>
                    </a:cubicBezTo>
                    <a:cubicBezTo>
                      <a:pt x="1196011" y="3716470"/>
                      <a:pt x="1187085" y="3719447"/>
                      <a:pt x="1181135" y="3719447"/>
                    </a:cubicBezTo>
                    <a:cubicBezTo>
                      <a:pt x="1166259" y="3719447"/>
                      <a:pt x="1148408" y="3713493"/>
                      <a:pt x="1136508" y="3701585"/>
                    </a:cubicBezTo>
                    <a:cubicBezTo>
                      <a:pt x="17851" y="2582209"/>
                      <a:pt x="17851" y="2582209"/>
                      <a:pt x="17851" y="2582209"/>
                    </a:cubicBezTo>
                    <a:cubicBezTo>
                      <a:pt x="-5950" y="2555416"/>
                      <a:pt x="-5950" y="2516714"/>
                      <a:pt x="17851" y="2489920"/>
                    </a:cubicBezTo>
                    <a:cubicBezTo>
                      <a:pt x="1136508" y="1379477"/>
                      <a:pt x="1136508" y="1379477"/>
                      <a:pt x="1136508" y="1379477"/>
                    </a:cubicBezTo>
                    <a:cubicBezTo>
                      <a:pt x="1145433" y="1370545"/>
                      <a:pt x="1156590" y="1364590"/>
                      <a:pt x="1168491" y="1361986"/>
                    </a:cubicBezTo>
                    <a:close/>
                    <a:moveTo>
                      <a:pt x="2857901" y="474596"/>
                    </a:moveTo>
                    <a:cubicBezTo>
                      <a:pt x="2857901" y="2471671"/>
                      <a:pt x="2857901" y="2471671"/>
                      <a:pt x="2857901" y="2471671"/>
                    </a:cubicBezTo>
                    <a:cubicBezTo>
                      <a:pt x="4854976" y="2471671"/>
                      <a:pt x="4854976" y="2471671"/>
                      <a:pt x="4854976" y="2471671"/>
                    </a:cubicBezTo>
                    <a:cubicBezTo>
                      <a:pt x="2857901" y="474596"/>
                      <a:pt x="2857901" y="474596"/>
                      <a:pt x="2857901" y="474596"/>
                    </a:cubicBezTo>
                    <a:close/>
                    <a:moveTo>
                      <a:pt x="2805562" y="260728"/>
                    </a:moveTo>
                    <a:cubicBezTo>
                      <a:pt x="2817836" y="262960"/>
                      <a:pt x="2828994" y="268911"/>
                      <a:pt x="2836433" y="279325"/>
                    </a:cubicBezTo>
                    <a:cubicBezTo>
                      <a:pt x="5053222" y="2490164"/>
                      <a:pt x="5053222" y="2490164"/>
                      <a:pt x="5053222" y="2490164"/>
                    </a:cubicBezTo>
                    <a:cubicBezTo>
                      <a:pt x="5071076" y="2510992"/>
                      <a:pt x="5074051" y="2537772"/>
                      <a:pt x="5065124" y="2558601"/>
                    </a:cubicBezTo>
                    <a:cubicBezTo>
                      <a:pt x="5056198" y="2585381"/>
                      <a:pt x="5032393" y="2600259"/>
                      <a:pt x="5005613" y="2600259"/>
                    </a:cubicBezTo>
                    <a:cubicBezTo>
                      <a:pt x="2794775" y="2600259"/>
                      <a:pt x="2794775" y="2600259"/>
                      <a:pt x="2794775" y="2600259"/>
                    </a:cubicBezTo>
                    <a:cubicBezTo>
                      <a:pt x="2759069" y="2600259"/>
                      <a:pt x="2729313" y="2570504"/>
                      <a:pt x="2729313" y="2537772"/>
                    </a:cubicBezTo>
                    <a:cubicBezTo>
                      <a:pt x="2729313" y="320983"/>
                      <a:pt x="2729313" y="320983"/>
                      <a:pt x="2729313" y="320983"/>
                    </a:cubicBezTo>
                    <a:cubicBezTo>
                      <a:pt x="2729313" y="297179"/>
                      <a:pt x="2744191" y="273374"/>
                      <a:pt x="2767995" y="264448"/>
                    </a:cubicBezTo>
                    <a:cubicBezTo>
                      <a:pt x="2779898" y="259984"/>
                      <a:pt x="2793288" y="258497"/>
                      <a:pt x="2805562" y="260728"/>
                    </a:cubicBezTo>
                    <a:close/>
                    <a:moveTo>
                      <a:pt x="2470550" y="219008"/>
                    </a:moveTo>
                    <a:cubicBezTo>
                      <a:pt x="1576787" y="1114358"/>
                      <a:pt x="1576787" y="1114358"/>
                      <a:pt x="1576787" y="1114358"/>
                    </a:cubicBezTo>
                    <a:cubicBezTo>
                      <a:pt x="2470550" y="1114358"/>
                      <a:pt x="2470550" y="1114358"/>
                      <a:pt x="2470550" y="1114358"/>
                    </a:cubicBezTo>
                    <a:cubicBezTo>
                      <a:pt x="2470550" y="219008"/>
                      <a:pt x="2470550" y="219008"/>
                      <a:pt x="2470550" y="219008"/>
                    </a:cubicBezTo>
                    <a:close/>
                    <a:moveTo>
                      <a:pt x="2523579" y="1498"/>
                    </a:moveTo>
                    <a:cubicBezTo>
                      <a:pt x="2535846" y="-1107"/>
                      <a:pt x="2548484" y="-363"/>
                      <a:pt x="2558892" y="4104"/>
                    </a:cubicBezTo>
                    <a:cubicBezTo>
                      <a:pt x="2582682" y="16016"/>
                      <a:pt x="2597550" y="39840"/>
                      <a:pt x="2597550" y="66642"/>
                    </a:cubicBezTo>
                    <a:cubicBezTo>
                      <a:pt x="2597550" y="1177429"/>
                      <a:pt x="2597550" y="1177429"/>
                      <a:pt x="2597550" y="1177429"/>
                    </a:cubicBezTo>
                    <a:cubicBezTo>
                      <a:pt x="2597550" y="1213166"/>
                      <a:pt x="2567813" y="1242945"/>
                      <a:pt x="2535102" y="1242945"/>
                    </a:cubicBezTo>
                    <a:cubicBezTo>
                      <a:pt x="1422933" y="1242945"/>
                      <a:pt x="1422933" y="1242945"/>
                      <a:pt x="1422933" y="1242945"/>
                    </a:cubicBezTo>
                    <a:cubicBezTo>
                      <a:pt x="1396169" y="1242945"/>
                      <a:pt x="1375353" y="1228056"/>
                      <a:pt x="1363458" y="1201253"/>
                    </a:cubicBezTo>
                    <a:cubicBezTo>
                      <a:pt x="1354537" y="1177429"/>
                      <a:pt x="1360485" y="1153607"/>
                      <a:pt x="1378327" y="1132760"/>
                    </a:cubicBezTo>
                    <a:cubicBezTo>
                      <a:pt x="2490496" y="18994"/>
                      <a:pt x="2490496" y="18994"/>
                      <a:pt x="2490496" y="18994"/>
                    </a:cubicBezTo>
                    <a:cubicBezTo>
                      <a:pt x="2499418" y="10060"/>
                      <a:pt x="2511313" y="4104"/>
                      <a:pt x="2523579" y="1498"/>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30" name="Freeform 33">
                <a:extLst>
                  <a:ext uri="{FF2B5EF4-FFF2-40B4-BE49-F238E27FC236}">
                    <a16:creationId xmlns:a16="http://schemas.microsoft.com/office/drawing/2014/main" id="{B62E82F1-DDA8-4B4F-9264-5DCA56BC57EA}"/>
                  </a:ext>
                </a:extLst>
              </p:cNvPr>
              <p:cNvSpPr>
                <a:spLocks/>
              </p:cNvSpPr>
              <p:nvPr/>
            </p:nvSpPr>
            <p:spPr bwMode="auto">
              <a:xfrm>
                <a:off x="5568649" y="2912798"/>
                <a:ext cx="997529" cy="1032496"/>
              </a:xfrm>
              <a:custGeom>
                <a:avLst/>
                <a:gdLst>
                  <a:gd name="connsiteX0" fmla="*/ 1303937 w 4156368"/>
                  <a:gd name="connsiteY0" fmla="*/ 3089225 h 4302066"/>
                  <a:gd name="connsiteX1" fmla="*/ 1319183 w 4156368"/>
                  <a:gd name="connsiteY1" fmla="*/ 3097777 h 4302066"/>
                  <a:gd name="connsiteX2" fmla="*/ 1991522 w 4156368"/>
                  <a:gd name="connsiteY2" fmla="*/ 3767070 h 4302066"/>
                  <a:gd name="connsiteX3" fmla="*/ 2000447 w 4156368"/>
                  <a:gd name="connsiteY3" fmla="*/ 3784918 h 4302066"/>
                  <a:gd name="connsiteX4" fmla="*/ 2000447 w 4156368"/>
                  <a:gd name="connsiteY4" fmla="*/ 4272758 h 4302066"/>
                  <a:gd name="connsiteX5" fmla="*/ 1952848 w 4156368"/>
                  <a:gd name="connsiteY5" fmla="*/ 4293580 h 4302066"/>
                  <a:gd name="connsiteX6" fmla="*/ 1277534 w 4156368"/>
                  <a:gd name="connsiteY6" fmla="*/ 3621313 h 4302066"/>
                  <a:gd name="connsiteX7" fmla="*/ 1268609 w 4156368"/>
                  <a:gd name="connsiteY7" fmla="*/ 3600490 h 4302066"/>
                  <a:gd name="connsiteX8" fmla="*/ 1268609 w 4156368"/>
                  <a:gd name="connsiteY8" fmla="*/ 3115625 h 4302066"/>
                  <a:gd name="connsiteX9" fmla="*/ 1286459 w 4156368"/>
                  <a:gd name="connsiteY9" fmla="*/ 3091828 h 4302066"/>
                  <a:gd name="connsiteX10" fmla="*/ 1303937 w 4156368"/>
                  <a:gd name="connsiteY10" fmla="*/ 3089225 h 4302066"/>
                  <a:gd name="connsiteX11" fmla="*/ 2666800 w 4156368"/>
                  <a:gd name="connsiteY11" fmla="*/ 2409603 h 4302066"/>
                  <a:gd name="connsiteX12" fmla="*/ 4122339 w 4156368"/>
                  <a:gd name="connsiteY12" fmla="*/ 2409603 h 4302066"/>
                  <a:gd name="connsiteX13" fmla="*/ 4143175 w 4156368"/>
                  <a:gd name="connsiteY13" fmla="*/ 2460238 h 4302066"/>
                  <a:gd name="connsiteX14" fmla="*/ 2684659 w 4156368"/>
                  <a:gd name="connsiteY14" fmla="*/ 3910774 h 4302066"/>
                  <a:gd name="connsiteX15" fmla="*/ 2637034 w 4156368"/>
                  <a:gd name="connsiteY15" fmla="*/ 3889924 h 4302066"/>
                  <a:gd name="connsiteX16" fmla="*/ 2637034 w 4156368"/>
                  <a:gd name="connsiteY16" fmla="*/ 2439388 h 4302066"/>
                  <a:gd name="connsiteX17" fmla="*/ 2666800 w 4156368"/>
                  <a:gd name="connsiteY17" fmla="*/ 2409603 h 4302066"/>
                  <a:gd name="connsiteX18" fmla="*/ 1613890 w 4156368"/>
                  <a:gd name="connsiteY18" fmla="*/ 2409603 h 4302066"/>
                  <a:gd name="connsiteX19" fmla="*/ 1980007 w 4156368"/>
                  <a:gd name="connsiteY19" fmla="*/ 2409603 h 4302066"/>
                  <a:gd name="connsiteX20" fmla="*/ 2006796 w 4156368"/>
                  <a:gd name="connsiteY20" fmla="*/ 2439382 h 4302066"/>
                  <a:gd name="connsiteX21" fmla="*/ 2006796 w 4156368"/>
                  <a:gd name="connsiteY21" fmla="*/ 2799712 h 4302066"/>
                  <a:gd name="connsiteX22" fmla="*/ 1959171 w 4156368"/>
                  <a:gd name="connsiteY22" fmla="*/ 2820558 h 4302066"/>
                  <a:gd name="connsiteX23" fmla="*/ 1596031 w 4156368"/>
                  <a:gd name="connsiteY23" fmla="*/ 2460228 h 4302066"/>
                  <a:gd name="connsiteX24" fmla="*/ 1613890 w 4156368"/>
                  <a:gd name="connsiteY24" fmla="*/ 2409603 h 4302066"/>
                  <a:gd name="connsiteX25" fmla="*/ 610941 w 4156368"/>
                  <a:gd name="connsiteY25" fmla="*/ 1357261 h 4302066"/>
                  <a:gd name="connsiteX26" fmla="*/ 628439 w 4156368"/>
                  <a:gd name="connsiteY26" fmla="*/ 1359863 h 4302066"/>
                  <a:gd name="connsiteX27" fmla="*/ 646309 w 4156368"/>
                  <a:gd name="connsiteY27" fmla="*/ 1386626 h 4302066"/>
                  <a:gd name="connsiteX28" fmla="*/ 646309 w 4156368"/>
                  <a:gd name="connsiteY28" fmla="*/ 2558270 h 4302066"/>
                  <a:gd name="connsiteX29" fmla="*/ 595676 w 4156368"/>
                  <a:gd name="connsiteY29" fmla="*/ 2579086 h 4302066"/>
                  <a:gd name="connsiteX30" fmla="*/ 8934 w 4156368"/>
                  <a:gd name="connsiteY30" fmla="*/ 1996238 h 4302066"/>
                  <a:gd name="connsiteX31" fmla="*/ 8934 w 4156368"/>
                  <a:gd name="connsiteY31" fmla="*/ 1954606 h 4302066"/>
                  <a:gd name="connsiteX32" fmla="*/ 595676 w 4156368"/>
                  <a:gd name="connsiteY32" fmla="*/ 1365810 h 4302066"/>
                  <a:gd name="connsiteX33" fmla="*/ 610941 w 4156368"/>
                  <a:gd name="connsiteY33" fmla="*/ 1357261 h 4302066"/>
                  <a:gd name="connsiteX34" fmla="*/ 1304709 w 4156368"/>
                  <a:gd name="connsiteY34" fmla="*/ 1055465 h 4302066"/>
                  <a:gd name="connsiteX35" fmla="*/ 1980023 w 4156368"/>
                  <a:gd name="connsiteY35" fmla="*/ 1055465 h 4302066"/>
                  <a:gd name="connsiteX36" fmla="*/ 2006797 w 4156368"/>
                  <a:gd name="connsiteY36" fmla="*/ 1085247 h 4302066"/>
                  <a:gd name="connsiteX37" fmla="*/ 2006797 w 4156368"/>
                  <a:gd name="connsiteY37" fmla="*/ 1746408 h 4302066"/>
                  <a:gd name="connsiteX38" fmla="*/ 1980023 w 4156368"/>
                  <a:gd name="connsiteY38" fmla="*/ 1776190 h 4302066"/>
                  <a:gd name="connsiteX39" fmla="*/ 1304709 w 4156368"/>
                  <a:gd name="connsiteY39" fmla="*/ 1776190 h 4302066"/>
                  <a:gd name="connsiteX40" fmla="*/ 1274959 w 4156368"/>
                  <a:gd name="connsiteY40" fmla="*/ 1746408 h 4302066"/>
                  <a:gd name="connsiteX41" fmla="*/ 1274959 w 4156368"/>
                  <a:gd name="connsiteY41" fmla="*/ 1085247 h 4302066"/>
                  <a:gd name="connsiteX42" fmla="*/ 1304709 w 4156368"/>
                  <a:gd name="connsiteY42" fmla="*/ 1055465 h 4302066"/>
                  <a:gd name="connsiteX43" fmla="*/ 2664997 w 4156368"/>
                  <a:gd name="connsiteY43" fmla="*/ 250504 h 4302066"/>
                  <a:gd name="connsiteX44" fmla="*/ 2679872 w 4156368"/>
                  <a:gd name="connsiteY44" fmla="*/ 257946 h 4302066"/>
                  <a:gd name="connsiteX45" fmla="*/ 4146559 w 4156368"/>
                  <a:gd name="connsiteY45" fmla="*/ 1725582 h 4302066"/>
                  <a:gd name="connsiteX46" fmla="*/ 4125734 w 4156368"/>
                  <a:gd name="connsiteY46" fmla="*/ 1776190 h 4302066"/>
                  <a:gd name="connsiteX47" fmla="*/ 2659046 w 4156368"/>
                  <a:gd name="connsiteY47" fmla="*/ 1776190 h 4302066"/>
                  <a:gd name="connsiteX48" fmla="*/ 2632271 w 4156368"/>
                  <a:gd name="connsiteY48" fmla="*/ 1746421 h 4302066"/>
                  <a:gd name="connsiteX49" fmla="*/ 2632271 w 4156368"/>
                  <a:gd name="connsiteY49" fmla="*/ 278785 h 4302066"/>
                  <a:gd name="connsiteX50" fmla="*/ 2650121 w 4156368"/>
                  <a:gd name="connsiteY50" fmla="*/ 251992 h 4302066"/>
                  <a:gd name="connsiteX51" fmla="*/ 2664997 w 4156368"/>
                  <a:gd name="connsiteY51" fmla="*/ 250504 h 4302066"/>
                  <a:gd name="connsiteX52" fmla="*/ 1974024 w 4156368"/>
                  <a:gd name="connsiteY52" fmla="*/ 56 h 4302066"/>
                  <a:gd name="connsiteX53" fmla="*/ 1988921 w 4156368"/>
                  <a:gd name="connsiteY53" fmla="*/ 4160 h 4302066"/>
                  <a:gd name="connsiteX54" fmla="*/ 2006796 w 4156368"/>
                  <a:gd name="connsiteY54" fmla="*/ 28040 h 4302066"/>
                  <a:gd name="connsiteX55" fmla="*/ 2006796 w 4156368"/>
                  <a:gd name="connsiteY55" fmla="*/ 392204 h 4302066"/>
                  <a:gd name="connsiteX56" fmla="*/ 1979983 w 4156368"/>
                  <a:gd name="connsiteY56" fmla="*/ 422053 h 4302066"/>
                  <a:gd name="connsiteX57" fmla="*/ 1610552 w 4156368"/>
                  <a:gd name="connsiteY57" fmla="*/ 422053 h 4302066"/>
                  <a:gd name="connsiteX58" fmla="*/ 1586718 w 4156368"/>
                  <a:gd name="connsiteY58" fmla="*/ 374294 h 4302066"/>
                  <a:gd name="connsiteX59" fmla="*/ 1959128 w 4156368"/>
                  <a:gd name="connsiteY59" fmla="*/ 7145 h 4302066"/>
                  <a:gd name="connsiteX60" fmla="*/ 1974024 w 4156368"/>
                  <a:gd name="connsiteY60" fmla="*/ 56 h 4302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156368" h="4302066">
                    <a:moveTo>
                      <a:pt x="1303937" y="3089225"/>
                    </a:moveTo>
                    <a:cubicBezTo>
                      <a:pt x="1309515" y="3090340"/>
                      <a:pt x="1314721" y="3093315"/>
                      <a:pt x="1319183" y="3097777"/>
                    </a:cubicBezTo>
                    <a:cubicBezTo>
                      <a:pt x="1991522" y="3767070"/>
                      <a:pt x="1991522" y="3767070"/>
                      <a:pt x="1991522" y="3767070"/>
                    </a:cubicBezTo>
                    <a:cubicBezTo>
                      <a:pt x="1997472" y="3770044"/>
                      <a:pt x="2000447" y="3775994"/>
                      <a:pt x="2000447" y="3784918"/>
                    </a:cubicBezTo>
                    <a:cubicBezTo>
                      <a:pt x="2000447" y="4272758"/>
                      <a:pt x="2000447" y="4272758"/>
                      <a:pt x="2000447" y="4272758"/>
                    </a:cubicBezTo>
                    <a:cubicBezTo>
                      <a:pt x="2000447" y="4299530"/>
                      <a:pt x="1967723" y="4311428"/>
                      <a:pt x="1952848" y="4293580"/>
                    </a:cubicBezTo>
                    <a:cubicBezTo>
                      <a:pt x="1277534" y="3621313"/>
                      <a:pt x="1277534" y="3621313"/>
                      <a:pt x="1277534" y="3621313"/>
                    </a:cubicBezTo>
                    <a:cubicBezTo>
                      <a:pt x="1274559" y="3618338"/>
                      <a:pt x="1268609" y="3609414"/>
                      <a:pt x="1268609" y="3600490"/>
                    </a:cubicBezTo>
                    <a:cubicBezTo>
                      <a:pt x="1268609" y="3115625"/>
                      <a:pt x="1268609" y="3115625"/>
                      <a:pt x="1268609" y="3115625"/>
                    </a:cubicBezTo>
                    <a:cubicBezTo>
                      <a:pt x="1268609" y="3103726"/>
                      <a:pt x="1277534" y="3094802"/>
                      <a:pt x="1286459" y="3091828"/>
                    </a:cubicBezTo>
                    <a:cubicBezTo>
                      <a:pt x="1292409" y="3088853"/>
                      <a:pt x="1298359" y="3088109"/>
                      <a:pt x="1303937" y="3089225"/>
                    </a:cubicBezTo>
                    <a:close/>
                    <a:moveTo>
                      <a:pt x="2666800" y="2409603"/>
                    </a:moveTo>
                    <a:cubicBezTo>
                      <a:pt x="2666800" y="2409603"/>
                      <a:pt x="2666800" y="2409603"/>
                      <a:pt x="4122339" y="2409603"/>
                    </a:cubicBezTo>
                    <a:cubicBezTo>
                      <a:pt x="4149128" y="2409603"/>
                      <a:pt x="4161034" y="2439388"/>
                      <a:pt x="4143175" y="2460238"/>
                    </a:cubicBezTo>
                    <a:cubicBezTo>
                      <a:pt x="4143175" y="2460238"/>
                      <a:pt x="4143175" y="2460238"/>
                      <a:pt x="2684659" y="3910774"/>
                    </a:cubicBezTo>
                    <a:cubicBezTo>
                      <a:pt x="2669776" y="3925666"/>
                      <a:pt x="2637034" y="3916731"/>
                      <a:pt x="2637034" y="3889924"/>
                    </a:cubicBezTo>
                    <a:cubicBezTo>
                      <a:pt x="2637034" y="3889924"/>
                      <a:pt x="2637034" y="3889924"/>
                      <a:pt x="2637034" y="2439388"/>
                    </a:cubicBezTo>
                    <a:cubicBezTo>
                      <a:pt x="2637034" y="2421517"/>
                      <a:pt x="2651917" y="2409603"/>
                      <a:pt x="2666800" y="2409603"/>
                    </a:cubicBezTo>
                    <a:close/>
                    <a:moveTo>
                      <a:pt x="1613890" y="2409603"/>
                    </a:moveTo>
                    <a:cubicBezTo>
                      <a:pt x="1980007" y="2409603"/>
                      <a:pt x="1980007" y="2409603"/>
                      <a:pt x="1980007" y="2409603"/>
                    </a:cubicBezTo>
                    <a:cubicBezTo>
                      <a:pt x="1994890" y="2409603"/>
                      <a:pt x="2006796" y="2421515"/>
                      <a:pt x="2006796" y="2439382"/>
                    </a:cubicBezTo>
                    <a:cubicBezTo>
                      <a:pt x="2006796" y="2799712"/>
                      <a:pt x="2006796" y="2799712"/>
                      <a:pt x="2006796" y="2799712"/>
                    </a:cubicBezTo>
                    <a:cubicBezTo>
                      <a:pt x="2006796" y="2826513"/>
                      <a:pt x="1977031" y="2841403"/>
                      <a:pt x="1959171" y="2820558"/>
                    </a:cubicBezTo>
                    <a:cubicBezTo>
                      <a:pt x="1596031" y="2460228"/>
                      <a:pt x="1596031" y="2460228"/>
                      <a:pt x="1596031" y="2460228"/>
                    </a:cubicBezTo>
                    <a:cubicBezTo>
                      <a:pt x="1578171" y="2439382"/>
                      <a:pt x="1590077" y="2409603"/>
                      <a:pt x="1613890" y="2409603"/>
                    </a:cubicBezTo>
                    <a:close/>
                    <a:moveTo>
                      <a:pt x="610941" y="1357261"/>
                    </a:moveTo>
                    <a:cubicBezTo>
                      <a:pt x="616525" y="1356145"/>
                      <a:pt x="622482" y="1356889"/>
                      <a:pt x="628439" y="1359863"/>
                    </a:cubicBezTo>
                    <a:cubicBezTo>
                      <a:pt x="637374" y="1362836"/>
                      <a:pt x="646309" y="1374731"/>
                      <a:pt x="646309" y="1386626"/>
                    </a:cubicBezTo>
                    <a:cubicBezTo>
                      <a:pt x="646309" y="1386626"/>
                      <a:pt x="646309" y="1386626"/>
                      <a:pt x="646309" y="2558270"/>
                    </a:cubicBezTo>
                    <a:cubicBezTo>
                      <a:pt x="646309" y="2585033"/>
                      <a:pt x="613547" y="2596928"/>
                      <a:pt x="595676" y="2579086"/>
                    </a:cubicBezTo>
                    <a:cubicBezTo>
                      <a:pt x="595676" y="2579086"/>
                      <a:pt x="595676" y="2579086"/>
                      <a:pt x="8934" y="1996238"/>
                    </a:cubicBezTo>
                    <a:cubicBezTo>
                      <a:pt x="-2979" y="1984343"/>
                      <a:pt x="-2979" y="1963527"/>
                      <a:pt x="8934" y="1954606"/>
                    </a:cubicBezTo>
                    <a:cubicBezTo>
                      <a:pt x="8934" y="1954606"/>
                      <a:pt x="8934" y="1954606"/>
                      <a:pt x="595676" y="1365810"/>
                    </a:cubicBezTo>
                    <a:cubicBezTo>
                      <a:pt x="600144" y="1361349"/>
                      <a:pt x="605356" y="1358376"/>
                      <a:pt x="610941" y="1357261"/>
                    </a:cubicBezTo>
                    <a:close/>
                    <a:moveTo>
                      <a:pt x="1304709" y="1055465"/>
                    </a:moveTo>
                    <a:cubicBezTo>
                      <a:pt x="1980023" y="1055465"/>
                      <a:pt x="1980023" y="1055465"/>
                      <a:pt x="1980023" y="1055465"/>
                    </a:cubicBezTo>
                    <a:cubicBezTo>
                      <a:pt x="1991922" y="1055465"/>
                      <a:pt x="2006797" y="1067378"/>
                      <a:pt x="2006797" y="1085247"/>
                    </a:cubicBezTo>
                    <a:cubicBezTo>
                      <a:pt x="2006797" y="1746408"/>
                      <a:pt x="2006797" y="1746408"/>
                      <a:pt x="2006797" y="1746408"/>
                    </a:cubicBezTo>
                    <a:cubicBezTo>
                      <a:pt x="2006797" y="1764277"/>
                      <a:pt x="1991922" y="1776190"/>
                      <a:pt x="1980023" y="1776190"/>
                    </a:cubicBezTo>
                    <a:cubicBezTo>
                      <a:pt x="1304709" y="1776190"/>
                      <a:pt x="1304709" y="1776190"/>
                      <a:pt x="1304709" y="1776190"/>
                    </a:cubicBezTo>
                    <a:cubicBezTo>
                      <a:pt x="1286859" y="1776190"/>
                      <a:pt x="1274959" y="1764277"/>
                      <a:pt x="1274959" y="1746408"/>
                    </a:cubicBezTo>
                    <a:cubicBezTo>
                      <a:pt x="1274959" y="1085247"/>
                      <a:pt x="1274959" y="1085247"/>
                      <a:pt x="1274959" y="1085247"/>
                    </a:cubicBezTo>
                    <a:cubicBezTo>
                      <a:pt x="1274959" y="1067378"/>
                      <a:pt x="1286859" y="1055465"/>
                      <a:pt x="1304709" y="1055465"/>
                    </a:cubicBezTo>
                    <a:close/>
                    <a:moveTo>
                      <a:pt x="2664997" y="250504"/>
                    </a:moveTo>
                    <a:cubicBezTo>
                      <a:pt x="2670203" y="251248"/>
                      <a:pt x="2675409" y="253481"/>
                      <a:pt x="2679872" y="257946"/>
                    </a:cubicBezTo>
                    <a:cubicBezTo>
                      <a:pt x="2679872" y="257946"/>
                      <a:pt x="2679872" y="257946"/>
                      <a:pt x="4146559" y="1725582"/>
                    </a:cubicBezTo>
                    <a:cubicBezTo>
                      <a:pt x="4167384" y="1743444"/>
                      <a:pt x="4152509" y="1776190"/>
                      <a:pt x="4125734" y="1776190"/>
                    </a:cubicBezTo>
                    <a:cubicBezTo>
                      <a:pt x="4125734" y="1776190"/>
                      <a:pt x="4125734" y="1776190"/>
                      <a:pt x="2659046" y="1776190"/>
                    </a:cubicBezTo>
                    <a:cubicBezTo>
                      <a:pt x="2644171" y="1776190"/>
                      <a:pt x="2632271" y="1761305"/>
                      <a:pt x="2632271" y="1746421"/>
                    </a:cubicBezTo>
                    <a:cubicBezTo>
                      <a:pt x="2632271" y="1746421"/>
                      <a:pt x="2632271" y="1746421"/>
                      <a:pt x="2632271" y="278785"/>
                    </a:cubicBezTo>
                    <a:cubicBezTo>
                      <a:pt x="2632271" y="266877"/>
                      <a:pt x="2638221" y="257946"/>
                      <a:pt x="2650121" y="251992"/>
                    </a:cubicBezTo>
                    <a:cubicBezTo>
                      <a:pt x="2654584" y="250504"/>
                      <a:pt x="2659790" y="249759"/>
                      <a:pt x="2664997" y="250504"/>
                    </a:cubicBezTo>
                    <a:close/>
                    <a:moveTo>
                      <a:pt x="1974024" y="56"/>
                    </a:moveTo>
                    <a:cubicBezTo>
                      <a:pt x="1979238" y="-317"/>
                      <a:pt x="1984452" y="1175"/>
                      <a:pt x="1988921" y="4160"/>
                    </a:cubicBezTo>
                    <a:cubicBezTo>
                      <a:pt x="2000838" y="7145"/>
                      <a:pt x="2006796" y="16100"/>
                      <a:pt x="2006796" y="28040"/>
                    </a:cubicBezTo>
                    <a:cubicBezTo>
                      <a:pt x="2006796" y="28040"/>
                      <a:pt x="2006796" y="28040"/>
                      <a:pt x="2006796" y="392204"/>
                    </a:cubicBezTo>
                    <a:cubicBezTo>
                      <a:pt x="2006796" y="410114"/>
                      <a:pt x="1991900" y="422053"/>
                      <a:pt x="1979983" y="422053"/>
                    </a:cubicBezTo>
                    <a:cubicBezTo>
                      <a:pt x="1979983" y="422053"/>
                      <a:pt x="1979983" y="422053"/>
                      <a:pt x="1610552" y="422053"/>
                    </a:cubicBezTo>
                    <a:cubicBezTo>
                      <a:pt x="1583738" y="422053"/>
                      <a:pt x="1571821" y="389219"/>
                      <a:pt x="1586718" y="374294"/>
                    </a:cubicBezTo>
                    <a:cubicBezTo>
                      <a:pt x="1586718" y="374294"/>
                      <a:pt x="1586718" y="374294"/>
                      <a:pt x="1959128" y="7145"/>
                    </a:cubicBezTo>
                    <a:cubicBezTo>
                      <a:pt x="1963597" y="2668"/>
                      <a:pt x="1968811" y="429"/>
                      <a:pt x="1974024" y="56"/>
                    </a:cubicBezTo>
                    <a:close/>
                  </a:path>
                </a:pathLst>
              </a:custGeom>
              <a:solidFill>
                <a:srgbClr val="00148C">
                  <a:lumMod val="100000"/>
                </a:srgb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131" name="Group 130">
            <a:extLst>
              <a:ext uri="{FF2B5EF4-FFF2-40B4-BE49-F238E27FC236}">
                <a16:creationId xmlns:a16="http://schemas.microsoft.com/office/drawing/2014/main" id="{73A26BCC-6783-4D59-A67F-1F3DB84FE06D}"/>
              </a:ext>
            </a:extLst>
          </p:cNvPr>
          <p:cNvGrpSpPr>
            <a:grpSpLocks noChangeAspect="1"/>
          </p:cNvGrpSpPr>
          <p:nvPr/>
        </p:nvGrpSpPr>
        <p:grpSpPr>
          <a:xfrm>
            <a:off x="4154510" y="672190"/>
            <a:ext cx="363061" cy="363061"/>
            <a:chOff x="5273675" y="2606675"/>
            <a:chExt cx="1644650" cy="1644650"/>
          </a:xfrm>
        </p:grpSpPr>
        <p:sp>
          <p:nvSpPr>
            <p:cNvPr id="132" name="AutoShape 21">
              <a:extLst>
                <a:ext uri="{FF2B5EF4-FFF2-40B4-BE49-F238E27FC236}">
                  <a16:creationId xmlns:a16="http://schemas.microsoft.com/office/drawing/2014/main" id="{67270FEC-9BA6-43BA-AA82-190A32699A51}"/>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33" name="Group 132">
              <a:extLst>
                <a:ext uri="{FF2B5EF4-FFF2-40B4-BE49-F238E27FC236}">
                  <a16:creationId xmlns:a16="http://schemas.microsoft.com/office/drawing/2014/main" id="{02762F26-2DB6-438C-A106-944E0DDE904D}"/>
                </a:ext>
              </a:extLst>
            </p:cNvPr>
            <p:cNvGrpSpPr/>
            <p:nvPr/>
          </p:nvGrpSpPr>
          <p:grpSpPr>
            <a:xfrm>
              <a:off x="5545138" y="2790825"/>
              <a:ext cx="1098550" cy="1281113"/>
              <a:chOff x="5545138" y="2790825"/>
              <a:chExt cx="1098550" cy="1281113"/>
            </a:xfrm>
          </p:grpSpPr>
          <p:sp>
            <p:nvSpPr>
              <p:cNvPr id="134" name="Freeform 23">
                <a:extLst>
                  <a:ext uri="{FF2B5EF4-FFF2-40B4-BE49-F238E27FC236}">
                    <a16:creationId xmlns:a16="http://schemas.microsoft.com/office/drawing/2014/main" id="{D091B0C8-12D3-4210-9F11-E8BAB23B28CA}"/>
                  </a:ext>
                </a:extLst>
              </p:cNvPr>
              <p:cNvSpPr>
                <a:spLocks/>
              </p:cNvSpPr>
              <p:nvPr/>
            </p:nvSpPr>
            <p:spPr bwMode="auto">
              <a:xfrm>
                <a:off x="5545138" y="2790825"/>
                <a:ext cx="1098550" cy="1281113"/>
              </a:xfrm>
              <a:custGeom>
                <a:avLst/>
                <a:gdLst>
                  <a:gd name="T0" fmla="*/ 0 w 692"/>
                  <a:gd name="T1" fmla="*/ 605 h 807"/>
                  <a:gd name="T2" fmla="*/ 0 w 692"/>
                  <a:gd name="T3" fmla="*/ 204 h 807"/>
                  <a:gd name="T4" fmla="*/ 347 w 692"/>
                  <a:gd name="T5" fmla="*/ 0 h 807"/>
                  <a:gd name="T6" fmla="*/ 692 w 692"/>
                  <a:gd name="T7" fmla="*/ 205 h 807"/>
                  <a:gd name="T8" fmla="*/ 692 w 692"/>
                  <a:gd name="T9" fmla="*/ 605 h 807"/>
                  <a:gd name="T10" fmla="*/ 347 w 692"/>
                  <a:gd name="T11" fmla="*/ 807 h 807"/>
                  <a:gd name="T12" fmla="*/ 0 w 692"/>
                  <a:gd name="T13" fmla="*/ 605 h 807"/>
                </a:gdLst>
                <a:ahLst/>
                <a:cxnLst>
                  <a:cxn ang="0">
                    <a:pos x="T0" y="T1"/>
                  </a:cxn>
                  <a:cxn ang="0">
                    <a:pos x="T2" y="T3"/>
                  </a:cxn>
                  <a:cxn ang="0">
                    <a:pos x="T4" y="T5"/>
                  </a:cxn>
                  <a:cxn ang="0">
                    <a:pos x="T6" y="T7"/>
                  </a:cxn>
                  <a:cxn ang="0">
                    <a:pos x="T8" y="T9"/>
                  </a:cxn>
                  <a:cxn ang="0">
                    <a:pos x="T10" y="T11"/>
                  </a:cxn>
                  <a:cxn ang="0">
                    <a:pos x="T12" y="T13"/>
                  </a:cxn>
                </a:cxnLst>
                <a:rect l="0" t="0" r="r" b="b"/>
                <a:pathLst>
                  <a:path w="692" h="807">
                    <a:moveTo>
                      <a:pt x="0" y="605"/>
                    </a:moveTo>
                    <a:lnTo>
                      <a:pt x="0" y="204"/>
                    </a:lnTo>
                    <a:lnTo>
                      <a:pt x="347" y="0"/>
                    </a:lnTo>
                    <a:lnTo>
                      <a:pt x="692" y="205"/>
                    </a:lnTo>
                    <a:lnTo>
                      <a:pt x="692" y="605"/>
                    </a:lnTo>
                    <a:lnTo>
                      <a:pt x="347" y="807"/>
                    </a:lnTo>
                    <a:lnTo>
                      <a:pt x="0" y="605"/>
                    </a:lnTo>
                    <a:close/>
                  </a:path>
                </a:pathLst>
              </a:custGeom>
              <a:noFill/>
              <a:ln w="31750" cap="rnd">
                <a:solidFill>
                  <a:schemeClr val="accent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24">
                <a:extLst>
                  <a:ext uri="{FF2B5EF4-FFF2-40B4-BE49-F238E27FC236}">
                    <a16:creationId xmlns:a16="http://schemas.microsoft.com/office/drawing/2014/main" id="{1E9F5C4E-2418-4C02-A830-6BD23942DD7B}"/>
                  </a:ext>
                </a:extLst>
              </p:cNvPr>
              <p:cNvSpPr>
                <a:spLocks noEditPoints="1"/>
              </p:cNvSpPr>
              <p:nvPr/>
            </p:nvSpPr>
            <p:spPr bwMode="auto">
              <a:xfrm>
                <a:off x="5589588" y="2843213"/>
                <a:ext cx="1011238" cy="1168400"/>
              </a:xfrm>
              <a:custGeom>
                <a:avLst/>
                <a:gdLst>
                  <a:gd name="T0" fmla="*/ 715 w 1416"/>
                  <a:gd name="T1" fmla="*/ 2 h 1637"/>
                  <a:gd name="T2" fmla="*/ 704 w 1416"/>
                  <a:gd name="T3" fmla="*/ 2 h 1637"/>
                  <a:gd name="T4" fmla="*/ 24 w 1416"/>
                  <a:gd name="T5" fmla="*/ 401 h 1637"/>
                  <a:gd name="T6" fmla="*/ 710 w 1416"/>
                  <a:gd name="T7" fmla="*/ 799 h 1637"/>
                  <a:gd name="T8" fmla="*/ 1394 w 1416"/>
                  <a:gd name="T9" fmla="*/ 405 h 1637"/>
                  <a:gd name="T10" fmla="*/ 715 w 1416"/>
                  <a:gd name="T11" fmla="*/ 2 h 1637"/>
                  <a:gd name="T12" fmla="*/ 706 w 1416"/>
                  <a:gd name="T13" fmla="*/ 444 h 1637"/>
                  <a:gd name="T14" fmla="*/ 637 w 1416"/>
                  <a:gd name="T15" fmla="*/ 375 h 1637"/>
                  <a:gd name="T16" fmla="*/ 706 w 1416"/>
                  <a:gd name="T17" fmla="*/ 307 h 1637"/>
                  <a:gd name="T18" fmla="*/ 774 w 1416"/>
                  <a:gd name="T19" fmla="*/ 375 h 1637"/>
                  <a:gd name="T20" fmla="*/ 706 w 1416"/>
                  <a:gd name="T21" fmla="*/ 444 h 1637"/>
                  <a:gd name="T22" fmla="*/ 0 w 1416"/>
                  <a:gd name="T23" fmla="*/ 1230 h 1637"/>
                  <a:gd name="T24" fmla="*/ 5 w 1416"/>
                  <a:gd name="T25" fmla="*/ 1239 h 1637"/>
                  <a:gd name="T26" fmla="*/ 688 w 1416"/>
                  <a:gd name="T27" fmla="*/ 1637 h 1637"/>
                  <a:gd name="T28" fmla="*/ 688 w 1416"/>
                  <a:gd name="T29" fmla="*/ 837 h 1637"/>
                  <a:gd name="T30" fmla="*/ 0 w 1416"/>
                  <a:gd name="T31" fmla="*/ 437 h 1637"/>
                  <a:gd name="T32" fmla="*/ 0 w 1416"/>
                  <a:gd name="T33" fmla="*/ 1230 h 1637"/>
                  <a:gd name="T34" fmla="*/ 478 w 1416"/>
                  <a:gd name="T35" fmla="*/ 1246 h 1637"/>
                  <a:gd name="T36" fmla="*/ 546 w 1416"/>
                  <a:gd name="T37" fmla="*/ 1314 h 1637"/>
                  <a:gd name="T38" fmla="*/ 478 w 1416"/>
                  <a:gd name="T39" fmla="*/ 1383 h 1637"/>
                  <a:gd name="T40" fmla="*/ 409 w 1416"/>
                  <a:gd name="T41" fmla="*/ 1314 h 1637"/>
                  <a:gd name="T42" fmla="*/ 478 w 1416"/>
                  <a:gd name="T43" fmla="*/ 1246 h 1637"/>
                  <a:gd name="T44" fmla="*/ 320 w 1416"/>
                  <a:gd name="T45" fmla="*/ 976 h 1637"/>
                  <a:gd name="T46" fmla="*/ 388 w 1416"/>
                  <a:gd name="T47" fmla="*/ 1045 h 1637"/>
                  <a:gd name="T48" fmla="*/ 320 w 1416"/>
                  <a:gd name="T49" fmla="*/ 1113 h 1637"/>
                  <a:gd name="T50" fmla="*/ 251 w 1416"/>
                  <a:gd name="T51" fmla="*/ 1045 h 1637"/>
                  <a:gd name="T52" fmla="*/ 320 w 1416"/>
                  <a:gd name="T53" fmla="*/ 976 h 1637"/>
                  <a:gd name="T54" fmla="*/ 162 w 1416"/>
                  <a:gd name="T55" fmla="*/ 706 h 1637"/>
                  <a:gd name="T56" fmla="*/ 231 w 1416"/>
                  <a:gd name="T57" fmla="*/ 775 h 1637"/>
                  <a:gd name="T58" fmla="*/ 162 w 1416"/>
                  <a:gd name="T59" fmla="*/ 843 h 1637"/>
                  <a:gd name="T60" fmla="*/ 94 w 1416"/>
                  <a:gd name="T61" fmla="*/ 775 h 1637"/>
                  <a:gd name="T62" fmla="*/ 162 w 1416"/>
                  <a:gd name="T63" fmla="*/ 706 h 1637"/>
                  <a:gd name="T64" fmla="*/ 732 w 1416"/>
                  <a:gd name="T65" fmla="*/ 837 h 1637"/>
                  <a:gd name="T66" fmla="*/ 732 w 1416"/>
                  <a:gd name="T67" fmla="*/ 1637 h 1637"/>
                  <a:gd name="T68" fmla="*/ 1411 w 1416"/>
                  <a:gd name="T69" fmla="*/ 1239 h 1637"/>
                  <a:gd name="T70" fmla="*/ 1416 w 1416"/>
                  <a:gd name="T71" fmla="*/ 1230 h 1637"/>
                  <a:gd name="T72" fmla="*/ 1416 w 1416"/>
                  <a:gd name="T73" fmla="*/ 443 h 1637"/>
                  <a:gd name="T74" fmla="*/ 732 w 1416"/>
                  <a:gd name="T75" fmla="*/ 837 h 1637"/>
                  <a:gd name="T76" fmla="*/ 970 w 1416"/>
                  <a:gd name="T77" fmla="*/ 1312 h 1637"/>
                  <a:gd name="T78" fmla="*/ 901 w 1416"/>
                  <a:gd name="T79" fmla="*/ 1243 h 1637"/>
                  <a:gd name="T80" fmla="*/ 970 w 1416"/>
                  <a:gd name="T81" fmla="*/ 1175 h 1637"/>
                  <a:gd name="T82" fmla="*/ 1038 w 1416"/>
                  <a:gd name="T83" fmla="*/ 1243 h 1637"/>
                  <a:gd name="T84" fmla="*/ 970 w 1416"/>
                  <a:gd name="T85" fmla="*/ 1312 h 1637"/>
                  <a:gd name="T86" fmla="*/ 973 w 1416"/>
                  <a:gd name="T87" fmla="*/ 1040 h 1637"/>
                  <a:gd name="T88" fmla="*/ 904 w 1416"/>
                  <a:gd name="T89" fmla="*/ 971 h 1637"/>
                  <a:gd name="T90" fmla="*/ 973 w 1416"/>
                  <a:gd name="T91" fmla="*/ 903 h 1637"/>
                  <a:gd name="T92" fmla="*/ 1041 w 1416"/>
                  <a:gd name="T93" fmla="*/ 971 h 1637"/>
                  <a:gd name="T94" fmla="*/ 973 w 1416"/>
                  <a:gd name="T95" fmla="*/ 1040 h 1637"/>
                  <a:gd name="T96" fmla="*/ 1226 w 1416"/>
                  <a:gd name="T97" fmla="*/ 1165 h 1637"/>
                  <a:gd name="T98" fmla="*/ 1157 w 1416"/>
                  <a:gd name="T99" fmla="*/ 1096 h 1637"/>
                  <a:gd name="T100" fmla="*/ 1226 w 1416"/>
                  <a:gd name="T101" fmla="*/ 1028 h 1637"/>
                  <a:gd name="T102" fmla="*/ 1294 w 1416"/>
                  <a:gd name="T103" fmla="*/ 1096 h 1637"/>
                  <a:gd name="T104" fmla="*/ 1226 w 1416"/>
                  <a:gd name="T105" fmla="*/ 1165 h 1637"/>
                  <a:gd name="T106" fmla="*/ 1229 w 1416"/>
                  <a:gd name="T107" fmla="*/ 893 h 1637"/>
                  <a:gd name="T108" fmla="*/ 1160 w 1416"/>
                  <a:gd name="T109" fmla="*/ 824 h 1637"/>
                  <a:gd name="T110" fmla="*/ 1229 w 1416"/>
                  <a:gd name="T111" fmla="*/ 756 h 1637"/>
                  <a:gd name="T112" fmla="*/ 1297 w 1416"/>
                  <a:gd name="T113" fmla="*/ 824 h 1637"/>
                  <a:gd name="T114" fmla="*/ 1229 w 1416"/>
                  <a:gd name="T115" fmla="*/ 893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6" h="1637">
                    <a:moveTo>
                      <a:pt x="715" y="2"/>
                    </a:moveTo>
                    <a:cubicBezTo>
                      <a:pt x="711" y="0"/>
                      <a:pt x="708" y="0"/>
                      <a:pt x="704" y="2"/>
                    </a:cubicBezTo>
                    <a:cubicBezTo>
                      <a:pt x="24" y="401"/>
                      <a:pt x="24" y="401"/>
                      <a:pt x="24" y="401"/>
                    </a:cubicBezTo>
                    <a:cubicBezTo>
                      <a:pt x="710" y="799"/>
                      <a:pt x="710" y="799"/>
                      <a:pt x="710" y="799"/>
                    </a:cubicBezTo>
                    <a:cubicBezTo>
                      <a:pt x="1394" y="405"/>
                      <a:pt x="1394" y="405"/>
                      <a:pt x="1394" y="405"/>
                    </a:cubicBezTo>
                    <a:lnTo>
                      <a:pt x="715" y="2"/>
                    </a:lnTo>
                    <a:close/>
                    <a:moveTo>
                      <a:pt x="706" y="444"/>
                    </a:moveTo>
                    <a:cubicBezTo>
                      <a:pt x="668" y="444"/>
                      <a:pt x="637" y="413"/>
                      <a:pt x="637" y="375"/>
                    </a:cubicBezTo>
                    <a:cubicBezTo>
                      <a:pt x="637" y="338"/>
                      <a:pt x="668" y="307"/>
                      <a:pt x="706" y="307"/>
                    </a:cubicBezTo>
                    <a:cubicBezTo>
                      <a:pt x="743" y="307"/>
                      <a:pt x="774" y="338"/>
                      <a:pt x="774" y="375"/>
                    </a:cubicBezTo>
                    <a:cubicBezTo>
                      <a:pt x="774" y="413"/>
                      <a:pt x="743" y="444"/>
                      <a:pt x="706" y="444"/>
                    </a:cubicBezTo>
                    <a:close/>
                    <a:moveTo>
                      <a:pt x="0" y="1230"/>
                    </a:moveTo>
                    <a:cubicBezTo>
                      <a:pt x="0" y="1234"/>
                      <a:pt x="1" y="1237"/>
                      <a:pt x="5" y="1239"/>
                    </a:cubicBezTo>
                    <a:cubicBezTo>
                      <a:pt x="688" y="1637"/>
                      <a:pt x="688" y="1637"/>
                      <a:pt x="688" y="1637"/>
                    </a:cubicBezTo>
                    <a:cubicBezTo>
                      <a:pt x="688" y="837"/>
                      <a:pt x="688" y="837"/>
                      <a:pt x="688" y="837"/>
                    </a:cubicBezTo>
                    <a:cubicBezTo>
                      <a:pt x="0" y="437"/>
                      <a:pt x="0" y="437"/>
                      <a:pt x="0" y="437"/>
                    </a:cubicBezTo>
                    <a:lnTo>
                      <a:pt x="0" y="1230"/>
                    </a:lnTo>
                    <a:close/>
                    <a:moveTo>
                      <a:pt x="478" y="1246"/>
                    </a:moveTo>
                    <a:cubicBezTo>
                      <a:pt x="515" y="1246"/>
                      <a:pt x="546" y="1276"/>
                      <a:pt x="546" y="1314"/>
                    </a:cubicBezTo>
                    <a:cubicBezTo>
                      <a:pt x="546" y="1352"/>
                      <a:pt x="515" y="1383"/>
                      <a:pt x="478" y="1383"/>
                    </a:cubicBezTo>
                    <a:cubicBezTo>
                      <a:pt x="440" y="1383"/>
                      <a:pt x="409" y="1352"/>
                      <a:pt x="409" y="1314"/>
                    </a:cubicBezTo>
                    <a:cubicBezTo>
                      <a:pt x="409" y="1276"/>
                      <a:pt x="440" y="1246"/>
                      <a:pt x="478" y="1246"/>
                    </a:cubicBezTo>
                    <a:close/>
                    <a:moveTo>
                      <a:pt x="320" y="976"/>
                    </a:moveTo>
                    <a:cubicBezTo>
                      <a:pt x="358" y="976"/>
                      <a:pt x="388" y="1007"/>
                      <a:pt x="388" y="1045"/>
                    </a:cubicBezTo>
                    <a:cubicBezTo>
                      <a:pt x="388" y="1082"/>
                      <a:pt x="358" y="1113"/>
                      <a:pt x="320" y="1113"/>
                    </a:cubicBezTo>
                    <a:cubicBezTo>
                      <a:pt x="282" y="1113"/>
                      <a:pt x="251" y="1082"/>
                      <a:pt x="251" y="1045"/>
                    </a:cubicBezTo>
                    <a:cubicBezTo>
                      <a:pt x="251" y="1007"/>
                      <a:pt x="282" y="976"/>
                      <a:pt x="320" y="976"/>
                    </a:cubicBezTo>
                    <a:close/>
                    <a:moveTo>
                      <a:pt x="162" y="706"/>
                    </a:moveTo>
                    <a:cubicBezTo>
                      <a:pt x="200" y="706"/>
                      <a:pt x="231" y="737"/>
                      <a:pt x="231" y="775"/>
                    </a:cubicBezTo>
                    <a:cubicBezTo>
                      <a:pt x="231" y="813"/>
                      <a:pt x="200" y="843"/>
                      <a:pt x="162" y="843"/>
                    </a:cubicBezTo>
                    <a:cubicBezTo>
                      <a:pt x="124" y="843"/>
                      <a:pt x="94" y="813"/>
                      <a:pt x="94" y="775"/>
                    </a:cubicBezTo>
                    <a:cubicBezTo>
                      <a:pt x="94" y="737"/>
                      <a:pt x="124" y="706"/>
                      <a:pt x="162" y="706"/>
                    </a:cubicBezTo>
                    <a:close/>
                    <a:moveTo>
                      <a:pt x="732" y="837"/>
                    </a:moveTo>
                    <a:cubicBezTo>
                      <a:pt x="732" y="1637"/>
                      <a:pt x="732" y="1637"/>
                      <a:pt x="732" y="1637"/>
                    </a:cubicBezTo>
                    <a:cubicBezTo>
                      <a:pt x="1411" y="1239"/>
                      <a:pt x="1411" y="1239"/>
                      <a:pt x="1411" y="1239"/>
                    </a:cubicBezTo>
                    <a:cubicBezTo>
                      <a:pt x="1414" y="1237"/>
                      <a:pt x="1416" y="1234"/>
                      <a:pt x="1416" y="1230"/>
                    </a:cubicBezTo>
                    <a:cubicBezTo>
                      <a:pt x="1416" y="443"/>
                      <a:pt x="1416" y="443"/>
                      <a:pt x="1416" y="443"/>
                    </a:cubicBezTo>
                    <a:lnTo>
                      <a:pt x="732" y="837"/>
                    </a:lnTo>
                    <a:close/>
                    <a:moveTo>
                      <a:pt x="970" y="1312"/>
                    </a:moveTo>
                    <a:cubicBezTo>
                      <a:pt x="932" y="1312"/>
                      <a:pt x="901" y="1281"/>
                      <a:pt x="901" y="1243"/>
                    </a:cubicBezTo>
                    <a:cubicBezTo>
                      <a:pt x="901" y="1206"/>
                      <a:pt x="932" y="1175"/>
                      <a:pt x="970" y="1175"/>
                    </a:cubicBezTo>
                    <a:cubicBezTo>
                      <a:pt x="1008" y="1175"/>
                      <a:pt x="1038" y="1206"/>
                      <a:pt x="1038" y="1243"/>
                    </a:cubicBezTo>
                    <a:cubicBezTo>
                      <a:pt x="1038" y="1281"/>
                      <a:pt x="1008" y="1312"/>
                      <a:pt x="970" y="1312"/>
                    </a:cubicBezTo>
                    <a:close/>
                    <a:moveTo>
                      <a:pt x="973" y="1040"/>
                    </a:moveTo>
                    <a:cubicBezTo>
                      <a:pt x="935" y="1040"/>
                      <a:pt x="904" y="1009"/>
                      <a:pt x="904" y="971"/>
                    </a:cubicBezTo>
                    <a:cubicBezTo>
                      <a:pt x="904" y="933"/>
                      <a:pt x="935" y="903"/>
                      <a:pt x="973" y="903"/>
                    </a:cubicBezTo>
                    <a:cubicBezTo>
                      <a:pt x="1011" y="903"/>
                      <a:pt x="1041" y="933"/>
                      <a:pt x="1041" y="971"/>
                    </a:cubicBezTo>
                    <a:cubicBezTo>
                      <a:pt x="1041" y="1009"/>
                      <a:pt x="1011" y="1040"/>
                      <a:pt x="973" y="1040"/>
                    </a:cubicBezTo>
                    <a:close/>
                    <a:moveTo>
                      <a:pt x="1226" y="1165"/>
                    </a:moveTo>
                    <a:cubicBezTo>
                      <a:pt x="1188" y="1165"/>
                      <a:pt x="1157" y="1134"/>
                      <a:pt x="1157" y="1096"/>
                    </a:cubicBezTo>
                    <a:cubicBezTo>
                      <a:pt x="1157" y="1059"/>
                      <a:pt x="1188" y="1028"/>
                      <a:pt x="1226" y="1028"/>
                    </a:cubicBezTo>
                    <a:cubicBezTo>
                      <a:pt x="1264" y="1028"/>
                      <a:pt x="1294" y="1059"/>
                      <a:pt x="1294" y="1096"/>
                    </a:cubicBezTo>
                    <a:cubicBezTo>
                      <a:pt x="1294" y="1134"/>
                      <a:pt x="1264" y="1165"/>
                      <a:pt x="1226" y="1165"/>
                    </a:cubicBezTo>
                    <a:close/>
                    <a:moveTo>
                      <a:pt x="1229" y="893"/>
                    </a:moveTo>
                    <a:cubicBezTo>
                      <a:pt x="1191" y="893"/>
                      <a:pt x="1160" y="862"/>
                      <a:pt x="1160" y="824"/>
                    </a:cubicBezTo>
                    <a:cubicBezTo>
                      <a:pt x="1160" y="786"/>
                      <a:pt x="1191" y="756"/>
                      <a:pt x="1229" y="756"/>
                    </a:cubicBezTo>
                    <a:cubicBezTo>
                      <a:pt x="1266" y="756"/>
                      <a:pt x="1297" y="786"/>
                      <a:pt x="1297" y="824"/>
                    </a:cubicBezTo>
                    <a:cubicBezTo>
                      <a:pt x="1297" y="862"/>
                      <a:pt x="1266" y="893"/>
                      <a:pt x="1229" y="893"/>
                    </a:cubicBezTo>
                    <a:close/>
                  </a:path>
                </a:pathLst>
              </a:custGeom>
              <a:solidFill>
                <a:srgbClr val="00148C">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2" name="Group 141">
            <a:extLst>
              <a:ext uri="{FF2B5EF4-FFF2-40B4-BE49-F238E27FC236}">
                <a16:creationId xmlns:a16="http://schemas.microsoft.com/office/drawing/2014/main" id="{7624FC3B-5A80-47CB-A441-9E0C99F64E33}"/>
              </a:ext>
            </a:extLst>
          </p:cNvPr>
          <p:cNvGrpSpPr>
            <a:grpSpLocks noChangeAspect="1"/>
          </p:cNvGrpSpPr>
          <p:nvPr/>
        </p:nvGrpSpPr>
        <p:grpSpPr>
          <a:xfrm>
            <a:off x="5393546" y="672190"/>
            <a:ext cx="363410" cy="363061"/>
            <a:chOff x="5273675" y="2606675"/>
            <a:chExt cx="1646238" cy="1644650"/>
          </a:xfrm>
        </p:grpSpPr>
        <p:sp>
          <p:nvSpPr>
            <p:cNvPr id="143" name="AutoShape 3">
              <a:extLst>
                <a:ext uri="{FF2B5EF4-FFF2-40B4-BE49-F238E27FC236}">
                  <a16:creationId xmlns:a16="http://schemas.microsoft.com/office/drawing/2014/main" id="{864E6B31-A7FF-4031-8993-347C62B5BC86}"/>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44" name="Group 143">
              <a:extLst>
                <a:ext uri="{FF2B5EF4-FFF2-40B4-BE49-F238E27FC236}">
                  <a16:creationId xmlns:a16="http://schemas.microsoft.com/office/drawing/2014/main" id="{A0682DC3-6961-4FA1-A7FC-EF89159E49C8}"/>
                </a:ext>
              </a:extLst>
            </p:cNvPr>
            <p:cNvGrpSpPr/>
            <p:nvPr/>
          </p:nvGrpSpPr>
          <p:grpSpPr>
            <a:xfrm>
              <a:off x="5343032" y="2910291"/>
              <a:ext cx="1508202" cy="996546"/>
              <a:chOff x="5343032" y="2910291"/>
              <a:chExt cx="1508202" cy="996546"/>
            </a:xfrm>
          </p:grpSpPr>
          <p:sp>
            <p:nvSpPr>
              <p:cNvPr id="148" name="Freeform 5">
                <a:extLst>
                  <a:ext uri="{FF2B5EF4-FFF2-40B4-BE49-F238E27FC236}">
                    <a16:creationId xmlns:a16="http://schemas.microsoft.com/office/drawing/2014/main" id="{959C3EC5-7739-44F8-8B65-24F71940CE42}"/>
                  </a:ext>
                </a:extLst>
              </p:cNvPr>
              <p:cNvSpPr>
                <a:spLocks/>
              </p:cNvSpPr>
              <p:nvPr/>
            </p:nvSpPr>
            <p:spPr bwMode="auto">
              <a:xfrm>
                <a:off x="6200775" y="3081338"/>
                <a:ext cx="503238" cy="611188"/>
              </a:xfrm>
              <a:custGeom>
                <a:avLst/>
                <a:gdLst>
                  <a:gd name="T0" fmla="*/ 11 w 704"/>
                  <a:gd name="T1" fmla="*/ 799 h 858"/>
                  <a:gd name="T2" fmla="*/ 78 w 704"/>
                  <a:gd name="T3" fmla="*/ 851 h 858"/>
                  <a:gd name="T4" fmla="*/ 109 w 704"/>
                  <a:gd name="T5" fmla="*/ 847 h 858"/>
                  <a:gd name="T6" fmla="*/ 704 w 704"/>
                  <a:gd name="T7" fmla="*/ 78 h 858"/>
                  <a:gd name="T8" fmla="*/ 602 w 704"/>
                  <a:gd name="T9" fmla="*/ 0 h 858"/>
                  <a:gd name="T10" fmla="*/ 8 w 704"/>
                  <a:gd name="T11" fmla="*/ 769 h 858"/>
                  <a:gd name="T12" fmla="*/ 11 w 704"/>
                  <a:gd name="T13" fmla="*/ 799 h 858"/>
                </a:gdLst>
                <a:ahLst/>
                <a:cxnLst>
                  <a:cxn ang="0">
                    <a:pos x="T0" y="T1"/>
                  </a:cxn>
                  <a:cxn ang="0">
                    <a:pos x="T2" y="T3"/>
                  </a:cxn>
                  <a:cxn ang="0">
                    <a:pos x="T4" y="T5"/>
                  </a:cxn>
                  <a:cxn ang="0">
                    <a:pos x="T6" y="T7"/>
                  </a:cxn>
                  <a:cxn ang="0">
                    <a:pos x="T8" y="T9"/>
                  </a:cxn>
                  <a:cxn ang="0">
                    <a:pos x="T10" y="T11"/>
                  </a:cxn>
                  <a:cxn ang="0">
                    <a:pos x="T12" y="T13"/>
                  </a:cxn>
                </a:cxnLst>
                <a:rect l="0" t="0" r="r" b="b"/>
                <a:pathLst>
                  <a:path w="704" h="858">
                    <a:moveTo>
                      <a:pt x="11" y="799"/>
                    </a:moveTo>
                    <a:cubicBezTo>
                      <a:pt x="78" y="851"/>
                      <a:pt x="78" y="851"/>
                      <a:pt x="78" y="851"/>
                    </a:cubicBezTo>
                    <a:cubicBezTo>
                      <a:pt x="88" y="858"/>
                      <a:pt x="101" y="856"/>
                      <a:pt x="109" y="847"/>
                    </a:cubicBezTo>
                    <a:cubicBezTo>
                      <a:pt x="704" y="78"/>
                      <a:pt x="704" y="78"/>
                      <a:pt x="704" y="78"/>
                    </a:cubicBezTo>
                    <a:cubicBezTo>
                      <a:pt x="602" y="0"/>
                      <a:pt x="602" y="0"/>
                      <a:pt x="602" y="0"/>
                    </a:cubicBezTo>
                    <a:cubicBezTo>
                      <a:pt x="8" y="769"/>
                      <a:pt x="8" y="769"/>
                      <a:pt x="8" y="769"/>
                    </a:cubicBezTo>
                    <a:cubicBezTo>
                      <a:pt x="0" y="778"/>
                      <a:pt x="2" y="792"/>
                      <a:pt x="11" y="799"/>
                    </a:cubicBezTo>
                    <a:close/>
                  </a:path>
                </a:pathLst>
              </a:custGeom>
              <a:solidFill>
                <a:srgbClr val="00148C">
                  <a:lumMod val="10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9" name="Freeform 13">
                <a:extLst>
                  <a:ext uri="{FF2B5EF4-FFF2-40B4-BE49-F238E27FC236}">
                    <a16:creationId xmlns:a16="http://schemas.microsoft.com/office/drawing/2014/main" id="{5F2F3924-89E3-4206-B41A-5BFA2F91D58B}"/>
                  </a:ext>
                </a:extLst>
              </p:cNvPr>
              <p:cNvSpPr>
                <a:spLocks/>
              </p:cNvSpPr>
              <p:nvPr/>
            </p:nvSpPr>
            <p:spPr bwMode="auto">
              <a:xfrm>
                <a:off x="5343032" y="2910291"/>
                <a:ext cx="1508202" cy="996546"/>
              </a:xfrm>
              <a:custGeom>
                <a:avLst/>
                <a:gdLst>
                  <a:gd name="connsiteX0" fmla="*/ 279072 w 1508202"/>
                  <a:gd name="connsiteY0" fmla="*/ 774296 h 996546"/>
                  <a:gd name="connsiteX1" fmla="*/ 415582 w 1508202"/>
                  <a:gd name="connsiteY1" fmla="*/ 782182 h 996546"/>
                  <a:gd name="connsiteX2" fmla="*/ 592116 w 1508202"/>
                  <a:gd name="connsiteY2" fmla="*/ 829500 h 996546"/>
                  <a:gd name="connsiteX3" fmla="*/ 600692 w 1508202"/>
                  <a:gd name="connsiteY3" fmla="*/ 856027 h 996546"/>
                  <a:gd name="connsiteX4" fmla="*/ 269066 w 1508202"/>
                  <a:gd name="connsiteY4" fmla="*/ 927003 h 996546"/>
                  <a:gd name="connsiteX5" fmla="*/ 108256 w 1508202"/>
                  <a:gd name="connsiteY5" fmla="*/ 941342 h 996546"/>
                  <a:gd name="connsiteX6" fmla="*/ 47505 w 1508202"/>
                  <a:gd name="connsiteY6" fmla="*/ 951379 h 996546"/>
                  <a:gd name="connsiteX7" fmla="*/ 356975 w 1508202"/>
                  <a:gd name="connsiteY7" fmla="*/ 964284 h 996546"/>
                  <a:gd name="connsiteX8" fmla="*/ 656440 w 1508202"/>
                  <a:gd name="connsiteY8" fmla="*/ 957115 h 996546"/>
                  <a:gd name="connsiteX9" fmla="*/ 672878 w 1508202"/>
                  <a:gd name="connsiteY9" fmla="*/ 972170 h 996546"/>
                  <a:gd name="connsiteX10" fmla="*/ 657869 w 1508202"/>
                  <a:gd name="connsiteY10" fmla="*/ 988660 h 996546"/>
                  <a:gd name="connsiteX11" fmla="*/ 343396 w 1508202"/>
                  <a:gd name="connsiteY11" fmla="*/ 995829 h 996546"/>
                  <a:gd name="connsiteX12" fmla="*/ 308375 w 1508202"/>
                  <a:gd name="connsiteY12" fmla="*/ 996546 h 996546"/>
                  <a:gd name="connsiteX13" fmla="*/ 122550 w 1508202"/>
                  <a:gd name="connsiteY13" fmla="*/ 991528 h 996546"/>
                  <a:gd name="connsiteX14" fmla="*/ 1764 w 1508202"/>
                  <a:gd name="connsiteY14" fmla="*/ 959265 h 996546"/>
                  <a:gd name="connsiteX15" fmla="*/ 3193 w 1508202"/>
                  <a:gd name="connsiteY15" fmla="*/ 939908 h 996546"/>
                  <a:gd name="connsiteX16" fmla="*/ 266207 w 1508202"/>
                  <a:gd name="connsiteY16" fmla="*/ 895458 h 996546"/>
                  <a:gd name="connsiteX17" fmla="*/ 468470 w 1508202"/>
                  <a:gd name="connsiteY17" fmla="*/ 876101 h 996546"/>
                  <a:gd name="connsiteX18" fmla="*/ 569245 w 1508202"/>
                  <a:gd name="connsiteY18" fmla="*/ 851725 h 996546"/>
                  <a:gd name="connsiteX19" fmla="*/ 568530 w 1508202"/>
                  <a:gd name="connsiteY19" fmla="*/ 851008 h 996546"/>
                  <a:gd name="connsiteX20" fmla="*/ 412723 w 1508202"/>
                  <a:gd name="connsiteY20" fmla="*/ 813728 h 996546"/>
                  <a:gd name="connsiteX21" fmla="*/ 278357 w 1508202"/>
                  <a:gd name="connsiteY21" fmla="*/ 805841 h 996546"/>
                  <a:gd name="connsiteX22" fmla="*/ 263348 w 1508202"/>
                  <a:gd name="connsiteY22" fmla="*/ 790069 h 996546"/>
                  <a:gd name="connsiteX23" fmla="*/ 279072 w 1508202"/>
                  <a:gd name="connsiteY23" fmla="*/ 774296 h 996546"/>
                  <a:gd name="connsiteX24" fmla="*/ 1245396 w 1508202"/>
                  <a:gd name="connsiteY24" fmla="*/ 136121 h 996546"/>
                  <a:gd name="connsiteX25" fmla="*/ 1270377 w 1508202"/>
                  <a:gd name="connsiteY25" fmla="*/ 155395 h 996546"/>
                  <a:gd name="connsiteX26" fmla="*/ 824300 w 1508202"/>
                  <a:gd name="connsiteY26" fmla="*/ 732893 h 996546"/>
                  <a:gd name="connsiteX27" fmla="*/ 768630 w 1508202"/>
                  <a:gd name="connsiteY27" fmla="*/ 897077 h 996546"/>
                  <a:gd name="connsiteX28" fmla="*/ 787900 w 1508202"/>
                  <a:gd name="connsiteY28" fmla="*/ 912068 h 996546"/>
                  <a:gd name="connsiteX29" fmla="*/ 932072 w 1508202"/>
                  <a:gd name="connsiteY29" fmla="*/ 816413 h 996546"/>
                  <a:gd name="connsiteX30" fmla="*/ 1378863 w 1508202"/>
                  <a:gd name="connsiteY30" fmla="*/ 239628 h 996546"/>
                  <a:gd name="connsiteX31" fmla="*/ 1403843 w 1508202"/>
                  <a:gd name="connsiteY31" fmla="*/ 258902 h 996546"/>
                  <a:gd name="connsiteX32" fmla="*/ 955625 w 1508202"/>
                  <a:gd name="connsiteY32" fmla="*/ 837828 h 996546"/>
                  <a:gd name="connsiteX33" fmla="*/ 952057 w 1508202"/>
                  <a:gd name="connsiteY33" fmla="*/ 841397 h 996546"/>
                  <a:gd name="connsiteX34" fmla="*/ 735799 w 1508202"/>
                  <a:gd name="connsiteY34" fmla="*/ 984880 h 996546"/>
                  <a:gd name="connsiteX35" fmla="*/ 727234 w 1508202"/>
                  <a:gd name="connsiteY35" fmla="*/ 987021 h 996546"/>
                  <a:gd name="connsiteX36" fmla="*/ 717242 w 1508202"/>
                  <a:gd name="connsiteY36" fmla="*/ 984166 h 996546"/>
                  <a:gd name="connsiteX37" fmla="*/ 712246 w 1508202"/>
                  <a:gd name="connsiteY37" fmla="*/ 966320 h 996546"/>
                  <a:gd name="connsiteX38" fmla="*/ 795038 w 1508202"/>
                  <a:gd name="connsiteY38" fmla="*/ 720044 h 996546"/>
                  <a:gd name="connsiteX39" fmla="*/ 797893 w 1508202"/>
                  <a:gd name="connsiteY39" fmla="*/ 715761 h 996546"/>
                  <a:gd name="connsiteX40" fmla="*/ 1245396 w 1508202"/>
                  <a:gd name="connsiteY40" fmla="*/ 136121 h 996546"/>
                  <a:gd name="connsiteX41" fmla="*/ 1356886 w 1508202"/>
                  <a:gd name="connsiteY41" fmla="*/ 150 h 996546"/>
                  <a:gd name="connsiteX42" fmla="*/ 1368818 w 1508202"/>
                  <a:gd name="connsiteY42" fmla="*/ 3005 h 996546"/>
                  <a:gd name="connsiteX43" fmla="*/ 1502311 w 1508202"/>
                  <a:gd name="connsiteY43" fmla="*/ 105804 h 996546"/>
                  <a:gd name="connsiteX44" fmla="*/ 1505181 w 1508202"/>
                  <a:gd name="connsiteY44" fmla="*/ 127934 h 996546"/>
                  <a:gd name="connsiteX45" fmla="*/ 1429105 w 1508202"/>
                  <a:gd name="connsiteY45" fmla="*/ 225021 h 996546"/>
                  <a:gd name="connsiteX46" fmla="*/ 1270492 w 1508202"/>
                  <a:gd name="connsiteY46" fmla="*/ 102948 h 996546"/>
                  <a:gd name="connsiteX47" fmla="*/ 1346569 w 1508202"/>
                  <a:gd name="connsiteY47" fmla="*/ 5861 h 996546"/>
                  <a:gd name="connsiteX48" fmla="*/ 1356886 w 1508202"/>
                  <a:gd name="connsiteY48" fmla="*/ 150 h 99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508202" h="996546">
                    <a:moveTo>
                      <a:pt x="279072" y="774296"/>
                    </a:moveTo>
                    <a:cubicBezTo>
                      <a:pt x="279787" y="774296"/>
                      <a:pt x="345540" y="775730"/>
                      <a:pt x="415582" y="782182"/>
                    </a:cubicBezTo>
                    <a:cubicBezTo>
                      <a:pt x="562098" y="796521"/>
                      <a:pt x="584254" y="821614"/>
                      <a:pt x="592116" y="829500"/>
                    </a:cubicBezTo>
                    <a:cubicBezTo>
                      <a:pt x="600692" y="839537"/>
                      <a:pt x="601407" y="849574"/>
                      <a:pt x="600692" y="856027"/>
                    </a:cubicBezTo>
                    <a:cubicBezTo>
                      <a:pt x="597119" y="896892"/>
                      <a:pt x="501347" y="908363"/>
                      <a:pt x="269066" y="927003"/>
                    </a:cubicBezTo>
                    <a:cubicBezTo>
                      <a:pt x="209030" y="932022"/>
                      <a:pt x="152568" y="936324"/>
                      <a:pt x="108256" y="941342"/>
                    </a:cubicBezTo>
                    <a:cubicBezTo>
                      <a:pt x="78238" y="944927"/>
                      <a:pt x="59655" y="948511"/>
                      <a:pt x="47505" y="951379"/>
                    </a:cubicBezTo>
                    <a:cubicBezTo>
                      <a:pt x="78952" y="957832"/>
                      <a:pt x="156856" y="965718"/>
                      <a:pt x="356975" y="964284"/>
                    </a:cubicBezTo>
                    <a:cubicBezTo>
                      <a:pt x="507780" y="963567"/>
                      <a:pt x="655010" y="957115"/>
                      <a:pt x="656440" y="957115"/>
                    </a:cubicBezTo>
                    <a:cubicBezTo>
                      <a:pt x="665731" y="956398"/>
                      <a:pt x="672878" y="963567"/>
                      <a:pt x="672878" y="972170"/>
                    </a:cubicBezTo>
                    <a:cubicBezTo>
                      <a:pt x="673593" y="980774"/>
                      <a:pt x="666446" y="987943"/>
                      <a:pt x="657869" y="988660"/>
                    </a:cubicBezTo>
                    <a:cubicBezTo>
                      <a:pt x="656440" y="988660"/>
                      <a:pt x="499918" y="995112"/>
                      <a:pt x="343396" y="995829"/>
                    </a:cubicBezTo>
                    <a:cubicBezTo>
                      <a:pt x="331246" y="995829"/>
                      <a:pt x="319810" y="996546"/>
                      <a:pt x="308375" y="996546"/>
                    </a:cubicBezTo>
                    <a:cubicBezTo>
                      <a:pt x="231901" y="996546"/>
                      <a:pt x="169721" y="994395"/>
                      <a:pt x="122550" y="991528"/>
                    </a:cubicBezTo>
                    <a:cubicBezTo>
                      <a:pt x="29637" y="985792"/>
                      <a:pt x="7481" y="975038"/>
                      <a:pt x="1764" y="959265"/>
                    </a:cubicBezTo>
                    <a:cubicBezTo>
                      <a:pt x="-1095" y="952813"/>
                      <a:pt x="-381" y="945644"/>
                      <a:pt x="3193" y="939908"/>
                    </a:cubicBezTo>
                    <a:cubicBezTo>
                      <a:pt x="17487" y="917683"/>
                      <a:pt x="86814" y="909797"/>
                      <a:pt x="266207" y="895458"/>
                    </a:cubicBezTo>
                    <a:cubicBezTo>
                      <a:pt x="336963" y="889723"/>
                      <a:pt x="410579" y="883987"/>
                      <a:pt x="468470" y="876101"/>
                    </a:cubicBezTo>
                    <a:cubicBezTo>
                      <a:pt x="544945" y="866064"/>
                      <a:pt x="564242" y="856027"/>
                      <a:pt x="569245" y="851725"/>
                    </a:cubicBezTo>
                    <a:cubicBezTo>
                      <a:pt x="569245" y="851725"/>
                      <a:pt x="568530" y="851008"/>
                      <a:pt x="568530" y="851008"/>
                    </a:cubicBezTo>
                    <a:cubicBezTo>
                      <a:pt x="562098" y="843122"/>
                      <a:pt x="533509" y="825199"/>
                      <a:pt x="412723" y="813728"/>
                    </a:cubicBezTo>
                    <a:cubicBezTo>
                      <a:pt x="344111" y="807275"/>
                      <a:pt x="279072" y="805841"/>
                      <a:pt x="278357" y="805841"/>
                    </a:cubicBezTo>
                    <a:cubicBezTo>
                      <a:pt x="269781" y="805841"/>
                      <a:pt x="263348" y="798672"/>
                      <a:pt x="263348" y="790069"/>
                    </a:cubicBezTo>
                    <a:cubicBezTo>
                      <a:pt x="263348" y="781465"/>
                      <a:pt x="270495" y="774296"/>
                      <a:pt x="279072" y="774296"/>
                    </a:cubicBezTo>
                    <a:close/>
                    <a:moveTo>
                      <a:pt x="1245396" y="136121"/>
                    </a:moveTo>
                    <a:cubicBezTo>
                      <a:pt x="1245396" y="136121"/>
                      <a:pt x="1245396" y="136121"/>
                      <a:pt x="1270377" y="155395"/>
                    </a:cubicBezTo>
                    <a:cubicBezTo>
                      <a:pt x="1270377" y="155395"/>
                      <a:pt x="1270377" y="155395"/>
                      <a:pt x="824300" y="732893"/>
                    </a:cubicBezTo>
                    <a:cubicBezTo>
                      <a:pt x="824300" y="732893"/>
                      <a:pt x="824300" y="732893"/>
                      <a:pt x="768630" y="897077"/>
                    </a:cubicBezTo>
                    <a:cubicBezTo>
                      <a:pt x="768630" y="897077"/>
                      <a:pt x="768630" y="897077"/>
                      <a:pt x="787900" y="912068"/>
                    </a:cubicBezTo>
                    <a:cubicBezTo>
                      <a:pt x="787900" y="912068"/>
                      <a:pt x="787900" y="912068"/>
                      <a:pt x="932072" y="816413"/>
                    </a:cubicBezTo>
                    <a:lnTo>
                      <a:pt x="1378863" y="239628"/>
                    </a:lnTo>
                    <a:cubicBezTo>
                      <a:pt x="1378863" y="239628"/>
                      <a:pt x="1378863" y="239628"/>
                      <a:pt x="1403843" y="258902"/>
                    </a:cubicBezTo>
                    <a:cubicBezTo>
                      <a:pt x="1403843" y="258902"/>
                      <a:pt x="1403843" y="258902"/>
                      <a:pt x="955625" y="837828"/>
                    </a:cubicBezTo>
                    <a:cubicBezTo>
                      <a:pt x="954198" y="839256"/>
                      <a:pt x="953484" y="839970"/>
                      <a:pt x="952057" y="841397"/>
                    </a:cubicBezTo>
                    <a:cubicBezTo>
                      <a:pt x="952057" y="841397"/>
                      <a:pt x="952057" y="841397"/>
                      <a:pt x="735799" y="984880"/>
                    </a:cubicBezTo>
                    <a:cubicBezTo>
                      <a:pt x="732944" y="986307"/>
                      <a:pt x="730089" y="987021"/>
                      <a:pt x="727234" y="987021"/>
                    </a:cubicBezTo>
                    <a:cubicBezTo>
                      <a:pt x="723665" y="987021"/>
                      <a:pt x="720097" y="986307"/>
                      <a:pt x="717242" y="984166"/>
                    </a:cubicBezTo>
                    <a:cubicBezTo>
                      <a:pt x="712246" y="979883"/>
                      <a:pt x="710105" y="972744"/>
                      <a:pt x="712246" y="966320"/>
                    </a:cubicBezTo>
                    <a:cubicBezTo>
                      <a:pt x="712246" y="966320"/>
                      <a:pt x="712246" y="966320"/>
                      <a:pt x="795038" y="720044"/>
                    </a:cubicBezTo>
                    <a:cubicBezTo>
                      <a:pt x="795751" y="718616"/>
                      <a:pt x="796465" y="717189"/>
                      <a:pt x="797893" y="715761"/>
                    </a:cubicBezTo>
                    <a:cubicBezTo>
                      <a:pt x="797893" y="715761"/>
                      <a:pt x="797893" y="715761"/>
                      <a:pt x="1245396" y="136121"/>
                    </a:cubicBezTo>
                    <a:close/>
                    <a:moveTo>
                      <a:pt x="1356886" y="150"/>
                    </a:moveTo>
                    <a:cubicBezTo>
                      <a:pt x="1360923" y="-386"/>
                      <a:pt x="1365229" y="507"/>
                      <a:pt x="1368818" y="3005"/>
                    </a:cubicBezTo>
                    <a:cubicBezTo>
                      <a:pt x="1368818" y="3005"/>
                      <a:pt x="1368818" y="3005"/>
                      <a:pt x="1502311" y="105804"/>
                    </a:cubicBezTo>
                    <a:cubicBezTo>
                      <a:pt x="1508770" y="111515"/>
                      <a:pt x="1510205" y="120795"/>
                      <a:pt x="1505181" y="127934"/>
                    </a:cubicBezTo>
                    <a:cubicBezTo>
                      <a:pt x="1505181" y="127934"/>
                      <a:pt x="1505181" y="127934"/>
                      <a:pt x="1429105" y="225021"/>
                    </a:cubicBezTo>
                    <a:cubicBezTo>
                      <a:pt x="1429105" y="225021"/>
                      <a:pt x="1429105" y="225021"/>
                      <a:pt x="1270492" y="102948"/>
                    </a:cubicBezTo>
                    <a:cubicBezTo>
                      <a:pt x="1270492" y="102948"/>
                      <a:pt x="1270492" y="102948"/>
                      <a:pt x="1346569" y="5861"/>
                    </a:cubicBezTo>
                    <a:cubicBezTo>
                      <a:pt x="1349081" y="2648"/>
                      <a:pt x="1352849" y="685"/>
                      <a:pt x="1356886" y="15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157" name="Group 156">
            <a:extLst>
              <a:ext uri="{FF2B5EF4-FFF2-40B4-BE49-F238E27FC236}">
                <a16:creationId xmlns:a16="http://schemas.microsoft.com/office/drawing/2014/main" id="{B6BBA850-73FA-4C6D-8DF3-45362E0801E9}"/>
              </a:ext>
            </a:extLst>
          </p:cNvPr>
          <p:cNvGrpSpPr/>
          <p:nvPr/>
        </p:nvGrpSpPr>
        <p:grpSpPr>
          <a:xfrm>
            <a:off x="2865556" y="654038"/>
            <a:ext cx="399365" cy="399365"/>
            <a:chOff x="5272881" y="2606675"/>
            <a:chExt cx="1646238" cy="1644650"/>
          </a:xfrm>
        </p:grpSpPr>
        <p:grpSp>
          <p:nvGrpSpPr>
            <p:cNvPr id="158" name="Group 157">
              <a:extLst>
                <a:ext uri="{FF2B5EF4-FFF2-40B4-BE49-F238E27FC236}">
                  <a16:creationId xmlns:a16="http://schemas.microsoft.com/office/drawing/2014/main" id="{6F4C25CF-57E1-4F32-9842-4AD30978EFD6}"/>
                </a:ext>
              </a:extLst>
            </p:cNvPr>
            <p:cNvGrpSpPr>
              <a:grpSpLocks noChangeAspect="1"/>
            </p:cNvGrpSpPr>
            <p:nvPr/>
          </p:nvGrpSpPr>
          <p:grpSpPr>
            <a:xfrm>
              <a:off x="5272881" y="2606675"/>
              <a:ext cx="1646238" cy="1644650"/>
              <a:chOff x="6464300" y="2606675"/>
              <a:chExt cx="1646238" cy="1644650"/>
            </a:xfrm>
          </p:grpSpPr>
          <p:sp>
            <p:nvSpPr>
              <p:cNvPr id="166" name="AutoShape 14">
                <a:extLst>
                  <a:ext uri="{FF2B5EF4-FFF2-40B4-BE49-F238E27FC236}">
                    <a16:creationId xmlns:a16="http://schemas.microsoft.com/office/drawing/2014/main" id="{49CE9158-13D7-48F2-B469-409B17B90E35}"/>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67" name="Group 166">
                <a:extLst>
                  <a:ext uri="{FF2B5EF4-FFF2-40B4-BE49-F238E27FC236}">
                    <a16:creationId xmlns:a16="http://schemas.microsoft.com/office/drawing/2014/main" id="{17746F6F-AC80-404B-BEE2-3AA479AE7F27}"/>
                  </a:ext>
                </a:extLst>
              </p:cNvPr>
              <p:cNvGrpSpPr/>
              <p:nvPr/>
            </p:nvGrpSpPr>
            <p:grpSpPr>
              <a:xfrm>
                <a:off x="6705513" y="2849420"/>
                <a:ext cx="1162224" cy="1160746"/>
                <a:chOff x="6705513" y="2849420"/>
                <a:chExt cx="1162224" cy="1160746"/>
              </a:xfrm>
            </p:grpSpPr>
            <p:sp>
              <p:nvSpPr>
                <p:cNvPr id="168" name="Freeform 9">
                  <a:extLst>
                    <a:ext uri="{FF2B5EF4-FFF2-40B4-BE49-F238E27FC236}">
                      <a16:creationId xmlns:a16="http://schemas.microsoft.com/office/drawing/2014/main" id="{7561E99E-6F30-4C65-9C47-5520F3078495}"/>
                    </a:ext>
                  </a:extLst>
                </p:cNvPr>
                <p:cNvSpPr>
                  <a:spLocks/>
                </p:cNvSpPr>
                <p:nvPr/>
              </p:nvSpPr>
              <p:spPr bwMode="auto">
                <a:xfrm>
                  <a:off x="6705513" y="2852632"/>
                  <a:ext cx="1159037" cy="1157513"/>
                </a:xfrm>
                <a:custGeom>
                  <a:avLst/>
                  <a:gdLst>
                    <a:gd name="connsiteX0" fmla="*/ 210432 w 1159037"/>
                    <a:gd name="connsiteY0" fmla="*/ 1043093 h 1157513"/>
                    <a:gd name="connsiteX1" fmla="*/ 225514 w 1159037"/>
                    <a:gd name="connsiteY1" fmla="*/ 1058175 h 1157513"/>
                    <a:gd name="connsiteX2" fmla="*/ 210432 w 1159037"/>
                    <a:gd name="connsiteY2" fmla="*/ 1073257 h 1157513"/>
                    <a:gd name="connsiteX3" fmla="*/ 195350 w 1159037"/>
                    <a:gd name="connsiteY3" fmla="*/ 1058175 h 1157513"/>
                    <a:gd name="connsiteX4" fmla="*/ 210432 w 1159037"/>
                    <a:gd name="connsiteY4" fmla="*/ 1043093 h 1157513"/>
                    <a:gd name="connsiteX5" fmla="*/ 153607 w 1159037"/>
                    <a:gd name="connsiteY5" fmla="*/ 817668 h 1157513"/>
                    <a:gd name="connsiteX6" fmla="*/ 268843 w 1159037"/>
                    <a:gd name="connsiteY6" fmla="*/ 817668 h 1157513"/>
                    <a:gd name="connsiteX7" fmla="*/ 273137 w 1159037"/>
                    <a:gd name="connsiteY7" fmla="*/ 822659 h 1157513"/>
                    <a:gd name="connsiteX8" fmla="*/ 273137 w 1159037"/>
                    <a:gd name="connsiteY8" fmla="*/ 1016590 h 1157513"/>
                    <a:gd name="connsiteX9" fmla="*/ 268843 w 1159037"/>
                    <a:gd name="connsiteY9" fmla="*/ 1020868 h 1157513"/>
                    <a:gd name="connsiteX10" fmla="*/ 153607 w 1159037"/>
                    <a:gd name="connsiteY10" fmla="*/ 1020868 h 1157513"/>
                    <a:gd name="connsiteX11" fmla="*/ 149312 w 1159037"/>
                    <a:gd name="connsiteY11" fmla="*/ 1016590 h 1157513"/>
                    <a:gd name="connsiteX12" fmla="*/ 149312 w 1159037"/>
                    <a:gd name="connsiteY12" fmla="*/ 822659 h 1157513"/>
                    <a:gd name="connsiteX13" fmla="*/ 153607 w 1159037"/>
                    <a:gd name="connsiteY13" fmla="*/ 817668 h 1157513"/>
                    <a:gd name="connsiteX14" fmla="*/ 139397 w 1159037"/>
                    <a:gd name="connsiteY14" fmla="*/ 797031 h 1157513"/>
                    <a:gd name="connsiteX15" fmla="*/ 128676 w 1159037"/>
                    <a:gd name="connsiteY15" fmla="*/ 807710 h 1157513"/>
                    <a:gd name="connsiteX16" fmla="*/ 128676 w 1159037"/>
                    <a:gd name="connsiteY16" fmla="*/ 1083216 h 1157513"/>
                    <a:gd name="connsiteX17" fmla="*/ 139397 w 1159037"/>
                    <a:gd name="connsiteY17" fmla="*/ 1093894 h 1157513"/>
                    <a:gd name="connsiteX18" fmla="*/ 283055 w 1159037"/>
                    <a:gd name="connsiteY18" fmla="*/ 1093894 h 1157513"/>
                    <a:gd name="connsiteX19" fmla="*/ 293776 w 1159037"/>
                    <a:gd name="connsiteY19" fmla="*/ 1083216 h 1157513"/>
                    <a:gd name="connsiteX20" fmla="*/ 293776 w 1159037"/>
                    <a:gd name="connsiteY20" fmla="*/ 807710 h 1157513"/>
                    <a:gd name="connsiteX21" fmla="*/ 283055 w 1159037"/>
                    <a:gd name="connsiteY21" fmla="*/ 797031 h 1157513"/>
                    <a:gd name="connsiteX22" fmla="*/ 139397 w 1159037"/>
                    <a:gd name="connsiteY22" fmla="*/ 797031 h 1157513"/>
                    <a:gd name="connsiteX23" fmla="*/ 508450 w 1159037"/>
                    <a:gd name="connsiteY23" fmla="*/ 634945 h 1157513"/>
                    <a:gd name="connsiteX24" fmla="*/ 519797 w 1159037"/>
                    <a:gd name="connsiteY24" fmla="*/ 639227 h 1157513"/>
                    <a:gd name="connsiteX25" fmla="*/ 581265 w 1159037"/>
                    <a:gd name="connsiteY25" fmla="*/ 664919 h 1157513"/>
                    <a:gd name="connsiteX26" fmla="*/ 596989 w 1159037"/>
                    <a:gd name="connsiteY26" fmla="*/ 680619 h 1157513"/>
                    <a:gd name="connsiteX27" fmla="*/ 581265 w 1159037"/>
                    <a:gd name="connsiteY27" fmla="*/ 696319 h 1157513"/>
                    <a:gd name="connsiteX28" fmla="*/ 509076 w 1159037"/>
                    <a:gd name="connsiteY28" fmla="*/ 672055 h 1157513"/>
                    <a:gd name="connsiteX29" fmla="*/ 371130 w 1159037"/>
                    <a:gd name="connsiteY29" fmla="*/ 809789 h 1157513"/>
                    <a:gd name="connsiteX30" fmla="*/ 360409 w 1159037"/>
                    <a:gd name="connsiteY30" fmla="*/ 1095962 h 1157513"/>
                    <a:gd name="connsiteX31" fmla="*/ 61647 w 1159037"/>
                    <a:gd name="connsiteY31" fmla="*/ 1095962 h 1157513"/>
                    <a:gd name="connsiteX32" fmla="*/ 61647 w 1159037"/>
                    <a:gd name="connsiteY32" fmla="*/ 797657 h 1157513"/>
                    <a:gd name="connsiteX33" fmla="*/ 348973 w 1159037"/>
                    <a:gd name="connsiteY33" fmla="*/ 787666 h 1157513"/>
                    <a:gd name="connsiteX34" fmla="*/ 497640 w 1159037"/>
                    <a:gd name="connsiteY34" fmla="*/ 639227 h 1157513"/>
                    <a:gd name="connsiteX35" fmla="*/ 508450 w 1159037"/>
                    <a:gd name="connsiteY35" fmla="*/ 634945 h 1157513"/>
                    <a:gd name="connsiteX36" fmla="*/ 581112 w 1159037"/>
                    <a:gd name="connsiteY36" fmla="*/ 530331 h 1157513"/>
                    <a:gd name="connsiteX37" fmla="*/ 628737 w 1159037"/>
                    <a:gd name="connsiteY37" fmla="*/ 577163 h 1157513"/>
                    <a:gd name="connsiteX38" fmla="*/ 581112 w 1159037"/>
                    <a:gd name="connsiteY38" fmla="*/ 623995 h 1157513"/>
                    <a:gd name="connsiteX39" fmla="*/ 533487 w 1159037"/>
                    <a:gd name="connsiteY39" fmla="*/ 577163 h 1157513"/>
                    <a:gd name="connsiteX40" fmla="*/ 581112 w 1159037"/>
                    <a:gd name="connsiteY40" fmla="*/ 530331 h 1157513"/>
                    <a:gd name="connsiteX41" fmla="*/ 947825 w 1159037"/>
                    <a:gd name="connsiteY41" fmla="*/ 189018 h 1157513"/>
                    <a:gd name="connsiteX42" fmla="*/ 927187 w 1159037"/>
                    <a:gd name="connsiteY42" fmla="*/ 209656 h 1157513"/>
                    <a:gd name="connsiteX43" fmla="*/ 947825 w 1159037"/>
                    <a:gd name="connsiteY43" fmla="*/ 230294 h 1157513"/>
                    <a:gd name="connsiteX44" fmla="*/ 968463 w 1159037"/>
                    <a:gd name="connsiteY44" fmla="*/ 209656 h 1157513"/>
                    <a:gd name="connsiteX45" fmla="*/ 947825 w 1159037"/>
                    <a:gd name="connsiteY45" fmla="*/ 189018 h 1157513"/>
                    <a:gd name="connsiteX46" fmla="*/ 992489 w 1159037"/>
                    <a:gd name="connsiteY46" fmla="*/ 157102 h 1157513"/>
                    <a:gd name="connsiteX47" fmla="*/ 981848 w 1159037"/>
                    <a:gd name="connsiteY47" fmla="*/ 161363 h 1157513"/>
                    <a:gd name="connsiteX48" fmla="*/ 981144 w 1159037"/>
                    <a:gd name="connsiteY48" fmla="*/ 183379 h 1157513"/>
                    <a:gd name="connsiteX49" fmla="*/ 980441 w 1159037"/>
                    <a:gd name="connsiteY49" fmla="*/ 238064 h 1157513"/>
                    <a:gd name="connsiteX50" fmla="*/ 982551 w 1159037"/>
                    <a:gd name="connsiteY50" fmla="*/ 260080 h 1157513"/>
                    <a:gd name="connsiteX51" fmla="*/ 992401 w 1159037"/>
                    <a:gd name="connsiteY51" fmla="*/ 263631 h 1157513"/>
                    <a:gd name="connsiteX52" fmla="*/ 1004362 w 1159037"/>
                    <a:gd name="connsiteY52" fmla="*/ 257239 h 1157513"/>
                    <a:gd name="connsiteX53" fmla="*/ 1003658 w 1159037"/>
                    <a:gd name="connsiteY53" fmla="*/ 161363 h 1157513"/>
                    <a:gd name="connsiteX54" fmla="*/ 992489 w 1159037"/>
                    <a:gd name="connsiteY54" fmla="*/ 157102 h 1157513"/>
                    <a:gd name="connsiteX55" fmla="*/ 903337 w 1159037"/>
                    <a:gd name="connsiteY55" fmla="*/ 157102 h 1157513"/>
                    <a:gd name="connsiteX56" fmla="*/ 892696 w 1159037"/>
                    <a:gd name="connsiteY56" fmla="*/ 161363 h 1157513"/>
                    <a:gd name="connsiteX57" fmla="*/ 891289 w 1159037"/>
                    <a:gd name="connsiteY57" fmla="*/ 257239 h 1157513"/>
                    <a:gd name="connsiteX58" fmla="*/ 903249 w 1159037"/>
                    <a:gd name="connsiteY58" fmla="*/ 263631 h 1157513"/>
                    <a:gd name="connsiteX59" fmla="*/ 913099 w 1159037"/>
                    <a:gd name="connsiteY59" fmla="*/ 260080 h 1157513"/>
                    <a:gd name="connsiteX60" fmla="*/ 915913 w 1159037"/>
                    <a:gd name="connsiteY60" fmla="*/ 238064 h 1157513"/>
                    <a:gd name="connsiteX61" fmla="*/ 914506 w 1159037"/>
                    <a:gd name="connsiteY61" fmla="*/ 183379 h 1157513"/>
                    <a:gd name="connsiteX62" fmla="*/ 914506 w 1159037"/>
                    <a:gd name="connsiteY62" fmla="*/ 161363 h 1157513"/>
                    <a:gd name="connsiteX63" fmla="*/ 903337 w 1159037"/>
                    <a:gd name="connsiteY63" fmla="*/ 157102 h 1157513"/>
                    <a:gd name="connsiteX64" fmla="*/ 1028876 w 1159037"/>
                    <a:gd name="connsiteY64" fmla="*/ 125443 h 1157513"/>
                    <a:gd name="connsiteX65" fmla="*/ 1017675 w 1159037"/>
                    <a:gd name="connsiteY65" fmla="*/ 129622 h 1157513"/>
                    <a:gd name="connsiteX66" fmla="*/ 1017675 w 1159037"/>
                    <a:gd name="connsiteY66" fmla="*/ 152388 h 1157513"/>
                    <a:gd name="connsiteX67" fmla="*/ 1016264 w 1159037"/>
                    <a:gd name="connsiteY67" fmla="*/ 270482 h 1157513"/>
                    <a:gd name="connsiteX68" fmla="*/ 1019086 w 1159037"/>
                    <a:gd name="connsiteY68" fmla="*/ 292535 h 1157513"/>
                    <a:gd name="connsiteX69" fmla="*/ 1028964 w 1159037"/>
                    <a:gd name="connsiteY69" fmla="*/ 295381 h 1157513"/>
                    <a:gd name="connsiteX70" fmla="*/ 1040959 w 1159037"/>
                    <a:gd name="connsiteY70" fmla="*/ 289690 h 1157513"/>
                    <a:gd name="connsiteX71" fmla="*/ 1039547 w 1159037"/>
                    <a:gd name="connsiteY71" fmla="*/ 130334 h 1157513"/>
                    <a:gd name="connsiteX72" fmla="*/ 1028876 w 1159037"/>
                    <a:gd name="connsiteY72" fmla="*/ 125443 h 1157513"/>
                    <a:gd name="connsiteX73" fmla="*/ 867306 w 1159037"/>
                    <a:gd name="connsiteY73" fmla="*/ 125443 h 1157513"/>
                    <a:gd name="connsiteX74" fmla="*/ 856429 w 1159037"/>
                    <a:gd name="connsiteY74" fmla="*/ 130334 h 1157513"/>
                    <a:gd name="connsiteX75" fmla="*/ 854991 w 1159037"/>
                    <a:gd name="connsiteY75" fmla="*/ 289690 h 1157513"/>
                    <a:gd name="connsiteX76" fmla="*/ 867935 w 1159037"/>
                    <a:gd name="connsiteY76" fmla="*/ 295381 h 1157513"/>
                    <a:gd name="connsiteX77" fmla="*/ 877284 w 1159037"/>
                    <a:gd name="connsiteY77" fmla="*/ 292535 h 1157513"/>
                    <a:gd name="connsiteX78" fmla="*/ 880160 w 1159037"/>
                    <a:gd name="connsiteY78" fmla="*/ 270482 h 1157513"/>
                    <a:gd name="connsiteX79" fmla="*/ 879441 w 1159037"/>
                    <a:gd name="connsiteY79" fmla="*/ 152388 h 1157513"/>
                    <a:gd name="connsiteX80" fmla="*/ 878722 w 1159037"/>
                    <a:gd name="connsiteY80" fmla="*/ 129622 h 1157513"/>
                    <a:gd name="connsiteX81" fmla="*/ 867306 w 1159037"/>
                    <a:gd name="connsiteY81" fmla="*/ 125443 h 1157513"/>
                    <a:gd name="connsiteX82" fmla="*/ 1064232 w 1159037"/>
                    <a:gd name="connsiteY82" fmla="*/ 92202 h 1157513"/>
                    <a:gd name="connsiteX83" fmla="*/ 1052756 w 1159037"/>
                    <a:gd name="connsiteY83" fmla="*/ 97029 h 1157513"/>
                    <a:gd name="connsiteX84" fmla="*/ 1052756 w 1159037"/>
                    <a:gd name="connsiteY84" fmla="*/ 119197 h 1157513"/>
                    <a:gd name="connsiteX85" fmla="*/ 1082394 w 1159037"/>
                    <a:gd name="connsiteY85" fmla="*/ 172113 h 1157513"/>
                    <a:gd name="connsiteX86" fmla="*/ 1051310 w 1159037"/>
                    <a:gd name="connsiteY86" fmla="*/ 303690 h 1157513"/>
                    <a:gd name="connsiteX87" fmla="*/ 1054202 w 1159037"/>
                    <a:gd name="connsiteY87" fmla="*/ 325858 h 1157513"/>
                    <a:gd name="connsiteX88" fmla="*/ 1064322 w 1159037"/>
                    <a:gd name="connsiteY88" fmla="*/ 328718 h 1157513"/>
                    <a:gd name="connsiteX89" fmla="*/ 1076611 w 1159037"/>
                    <a:gd name="connsiteY89" fmla="*/ 322997 h 1157513"/>
                    <a:gd name="connsiteX90" fmla="*/ 1113478 w 1159037"/>
                    <a:gd name="connsiteY90" fmla="*/ 162817 h 1157513"/>
                    <a:gd name="connsiteX91" fmla="*/ 1075166 w 1159037"/>
                    <a:gd name="connsiteY91" fmla="*/ 97029 h 1157513"/>
                    <a:gd name="connsiteX92" fmla="*/ 1064232 w 1159037"/>
                    <a:gd name="connsiteY92" fmla="*/ 92202 h 1157513"/>
                    <a:gd name="connsiteX93" fmla="*/ 832198 w 1159037"/>
                    <a:gd name="connsiteY93" fmla="*/ 92202 h 1157513"/>
                    <a:gd name="connsiteX94" fmla="*/ 820879 w 1159037"/>
                    <a:gd name="connsiteY94" fmla="*/ 97029 h 1157513"/>
                    <a:gd name="connsiteX95" fmla="*/ 783801 w 1159037"/>
                    <a:gd name="connsiteY95" fmla="*/ 162817 h 1157513"/>
                    <a:gd name="connsiteX96" fmla="*/ 817314 w 1159037"/>
                    <a:gd name="connsiteY96" fmla="*/ 320137 h 1157513"/>
                    <a:gd name="connsiteX97" fmla="*/ 819453 w 1159037"/>
                    <a:gd name="connsiteY97" fmla="*/ 322997 h 1157513"/>
                    <a:gd name="connsiteX98" fmla="*/ 832287 w 1159037"/>
                    <a:gd name="connsiteY98" fmla="*/ 328718 h 1157513"/>
                    <a:gd name="connsiteX99" fmla="*/ 841557 w 1159037"/>
                    <a:gd name="connsiteY99" fmla="*/ 325858 h 1157513"/>
                    <a:gd name="connsiteX100" fmla="*/ 847261 w 1159037"/>
                    <a:gd name="connsiteY100" fmla="*/ 308696 h 1157513"/>
                    <a:gd name="connsiteX101" fmla="*/ 844409 w 1159037"/>
                    <a:gd name="connsiteY101" fmla="*/ 303690 h 1157513"/>
                    <a:gd name="connsiteX102" fmla="*/ 842983 w 1159037"/>
                    <a:gd name="connsiteY102" fmla="*/ 119197 h 1157513"/>
                    <a:gd name="connsiteX103" fmla="*/ 842983 w 1159037"/>
                    <a:gd name="connsiteY103" fmla="*/ 97029 h 1157513"/>
                    <a:gd name="connsiteX104" fmla="*/ 832198 w 1159037"/>
                    <a:gd name="connsiteY104" fmla="*/ 92202 h 1157513"/>
                    <a:gd name="connsiteX105" fmla="*/ 948141 w 1159037"/>
                    <a:gd name="connsiteY105" fmla="*/ 0 h 1157513"/>
                    <a:gd name="connsiteX106" fmla="*/ 1097351 w 1159037"/>
                    <a:gd name="connsiteY106" fmla="*/ 61597 h 1157513"/>
                    <a:gd name="connsiteX107" fmla="*/ 1097351 w 1159037"/>
                    <a:gd name="connsiteY107" fmla="*/ 360119 h 1157513"/>
                    <a:gd name="connsiteX108" fmla="*/ 810553 w 1159037"/>
                    <a:gd name="connsiteY108" fmla="*/ 370831 h 1157513"/>
                    <a:gd name="connsiteX109" fmla="*/ 664651 w 1159037"/>
                    <a:gd name="connsiteY109" fmla="*/ 516521 h 1157513"/>
                    <a:gd name="connsiteX110" fmla="*/ 653923 w 1159037"/>
                    <a:gd name="connsiteY110" fmla="*/ 520806 h 1157513"/>
                    <a:gd name="connsiteX111" fmla="*/ 642480 w 1159037"/>
                    <a:gd name="connsiteY111" fmla="*/ 516521 h 1157513"/>
                    <a:gd name="connsiteX112" fmla="*/ 580972 w 1159037"/>
                    <a:gd name="connsiteY112" fmla="*/ 490811 h 1157513"/>
                    <a:gd name="connsiteX113" fmla="*/ 565237 w 1159037"/>
                    <a:gd name="connsiteY113" fmla="*/ 475100 h 1157513"/>
                    <a:gd name="connsiteX114" fmla="*/ 580972 w 1159037"/>
                    <a:gd name="connsiteY114" fmla="*/ 459388 h 1157513"/>
                    <a:gd name="connsiteX115" fmla="*/ 653208 w 1159037"/>
                    <a:gd name="connsiteY115" fmla="*/ 483669 h 1157513"/>
                    <a:gd name="connsiteX116" fmla="*/ 788382 w 1159037"/>
                    <a:gd name="connsiteY116" fmla="*/ 348692 h 1157513"/>
                    <a:gd name="connsiteX117" fmla="*/ 798395 w 1159037"/>
                    <a:gd name="connsiteY117" fmla="*/ 61597 h 1157513"/>
                    <a:gd name="connsiteX118" fmla="*/ 948141 w 1159037"/>
                    <a:gd name="connsiteY118" fmla="*/ 0 h 115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159037" h="1157513">
                      <a:moveTo>
                        <a:pt x="210432" y="1043093"/>
                      </a:moveTo>
                      <a:cubicBezTo>
                        <a:pt x="218762" y="1043093"/>
                        <a:pt x="225514" y="1049845"/>
                        <a:pt x="225514" y="1058175"/>
                      </a:cubicBezTo>
                      <a:cubicBezTo>
                        <a:pt x="225514" y="1066505"/>
                        <a:pt x="218762" y="1073257"/>
                        <a:pt x="210432" y="1073257"/>
                      </a:cubicBezTo>
                      <a:cubicBezTo>
                        <a:pt x="202102" y="1073257"/>
                        <a:pt x="195350" y="1066505"/>
                        <a:pt x="195350" y="1058175"/>
                      </a:cubicBezTo>
                      <a:cubicBezTo>
                        <a:pt x="195350" y="1049845"/>
                        <a:pt x="202102" y="1043093"/>
                        <a:pt x="210432" y="1043093"/>
                      </a:cubicBezTo>
                      <a:close/>
                      <a:moveTo>
                        <a:pt x="153607" y="817668"/>
                      </a:moveTo>
                      <a:cubicBezTo>
                        <a:pt x="153607" y="817668"/>
                        <a:pt x="153607" y="817668"/>
                        <a:pt x="268843" y="817668"/>
                      </a:cubicBezTo>
                      <a:cubicBezTo>
                        <a:pt x="270990" y="817668"/>
                        <a:pt x="273137" y="819807"/>
                        <a:pt x="273137" y="822659"/>
                      </a:cubicBezTo>
                      <a:cubicBezTo>
                        <a:pt x="273137" y="822659"/>
                        <a:pt x="273137" y="822659"/>
                        <a:pt x="273137" y="1016590"/>
                      </a:cubicBezTo>
                      <a:cubicBezTo>
                        <a:pt x="273137" y="1018729"/>
                        <a:pt x="270990" y="1020868"/>
                        <a:pt x="268843" y="1020868"/>
                      </a:cubicBezTo>
                      <a:cubicBezTo>
                        <a:pt x="268843" y="1020868"/>
                        <a:pt x="268843" y="1020868"/>
                        <a:pt x="153607" y="1020868"/>
                      </a:cubicBezTo>
                      <a:cubicBezTo>
                        <a:pt x="151460" y="1020868"/>
                        <a:pt x="149312" y="1018729"/>
                        <a:pt x="149312" y="1016590"/>
                      </a:cubicBezTo>
                      <a:cubicBezTo>
                        <a:pt x="149312" y="1016590"/>
                        <a:pt x="149312" y="1016590"/>
                        <a:pt x="149312" y="822659"/>
                      </a:cubicBezTo>
                      <a:cubicBezTo>
                        <a:pt x="149312" y="819807"/>
                        <a:pt x="151460" y="817668"/>
                        <a:pt x="153607" y="817668"/>
                      </a:cubicBezTo>
                      <a:close/>
                      <a:moveTo>
                        <a:pt x="139397" y="797031"/>
                      </a:moveTo>
                      <a:cubicBezTo>
                        <a:pt x="133679" y="797031"/>
                        <a:pt x="128676" y="802014"/>
                        <a:pt x="128676" y="807710"/>
                      </a:cubicBezTo>
                      <a:cubicBezTo>
                        <a:pt x="128676" y="807710"/>
                        <a:pt x="128676" y="807710"/>
                        <a:pt x="128676" y="1083216"/>
                      </a:cubicBezTo>
                      <a:cubicBezTo>
                        <a:pt x="128676" y="1089623"/>
                        <a:pt x="133679" y="1093894"/>
                        <a:pt x="139397" y="1093894"/>
                      </a:cubicBezTo>
                      <a:cubicBezTo>
                        <a:pt x="139397" y="1093894"/>
                        <a:pt x="139397" y="1093894"/>
                        <a:pt x="283055" y="1093894"/>
                      </a:cubicBezTo>
                      <a:cubicBezTo>
                        <a:pt x="288773" y="1093894"/>
                        <a:pt x="293776" y="1089623"/>
                        <a:pt x="293776" y="1083216"/>
                      </a:cubicBezTo>
                      <a:lnTo>
                        <a:pt x="293776" y="807710"/>
                      </a:lnTo>
                      <a:cubicBezTo>
                        <a:pt x="293776" y="802014"/>
                        <a:pt x="288773" y="797031"/>
                        <a:pt x="283055" y="797031"/>
                      </a:cubicBezTo>
                      <a:cubicBezTo>
                        <a:pt x="283055" y="797031"/>
                        <a:pt x="283055" y="797031"/>
                        <a:pt x="139397" y="797031"/>
                      </a:cubicBezTo>
                      <a:close/>
                      <a:moveTo>
                        <a:pt x="508450" y="634945"/>
                      </a:moveTo>
                      <a:cubicBezTo>
                        <a:pt x="512471" y="634945"/>
                        <a:pt x="516581" y="636373"/>
                        <a:pt x="519797" y="639227"/>
                      </a:cubicBezTo>
                      <a:cubicBezTo>
                        <a:pt x="536236" y="655641"/>
                        <a:pt x="557678" y="664919"/>
                        <a:pt x="581265" y="664919"/>
                      </a:cubicBezTo>
                      <a:cubicBezTo>
                        <a:pt x="589842" y="664919"/>
                        <a:pt x="596989" y="672055"/>
                        <a:pt x="596989" y="680619"/>
                      </a:cubicBezTo>
                      <a:cubicBezTo>
                        <a:pt x="596989" y="689183"/>
                        <a:pt x="589842" y="696319"/>
                        <a:pt x="581265" y="696319"/>
                      </a:cubicBezTo>
                      <a:cubicBezTo>
                        <a:pt x="554819" y="696319"/>
                        <a:pt x="529803" y="687755"/>
                        <a:pt x="509076" y="672055"/>
                      </a:cubicBezTo>
                      <a:cubicBezTo>
                        <a:pt x="509076" y="672055"/>
                        <a:pt x="509076" y="672055"/>
                        <a:pt x="371130" y="809789"/>
                      </a:cubicBezTo>
                      <a:cubicBezTo>
                        <a:pt x="442605" y="892572"/>
                        <a:pt x="439031" y="1017460"/>
                        <a:pt x="360409" y="1095962"/>
                      </a:cubicBezTo>
                      <a:cubicBezTo>
                        <a:pt x="278214" y="1178031"/>
                        <a:pt x="144557" y="1178031"/>
                        <a:pt x="61647" y="1095962"/>
                      </a:cubicBezTo>
                      <a:cubicBezTo>
                        <a:pt x="-20549" y="1013892"/>
                        <a:pt x="-20549" y="880440"/>
                        <a:pt x="61647" y="797657"/>
                      </a:cubicBezTo>
                      <a:cubicBezTo>
                        <a:pt x="140268" y="719156"/>
                        <a:pt x="266063" y="715588"/>
                        <a:pt x="348973" y="787666"/>
                      </a:cubicBezTo>
                      <a:cubicBezTo>
                        <a:pt x="348973" y="787666"/>
                        <a:pt x="348973" y="787666"/>
                        <a:pt x="497640" y="639227"/>
                      </a:cubicBezTo>
                      <a:cubicBezTo>
                        <a:pt x="500499" y="636373"/>
                        <a:pt x="504430" y="634945"/>
                        <a:pt x="508450" y="634945"/>
                      </a:cubicBezTo>
                      <a:close/>
                      <a:moveTo>
                        <a:pt x="581112" y="530331"/>
                      </a:moveTo>
                      <a:cubicBezTo>
                        <a:pt x="607415" y="530331"/>
                        <a:pt x="628737" y="551298"/>
                        <a:pt x="628737" y="577163"/>
                      </a:cubicBezTo>
                      <a:cubicBezTo>
                        <a:pt x="628737" y="603028"/>
                        <a:pt x="607415" y="623995"/>
                        <a:pt x="581112" y="623995"/>
                      </a:cubicBezTo>
                      <a:cubicBezTo>
                        <a:pt x="554809" y="623995"/>
                        <a:pt x="533487" y="603028"/>
                        <a:pt x="533487" y="577163"/>
                      </a:cubicBezTo>
                      <a:cubicBezTo>
                        <a:pt x="533487" y="551298"/>
                        <a:pt x="554809" y="530331"/>
                        <a:pt x="581112" y="530331"/>
                      </a:cubicBezTo>
                      <a:close/>
                      <a:moveTo>
                        <a:pt x="947825" y="189018"/>
                      </a:moveTo>
                      <a:cubicBezTo>
                        <a:pt x="936427" y="189018"/>
                        <a:pt x="927187" y="198258"/>
                        <a:pt x="927187" y="209656"/>
                      </a:cubicBezTo>
                      <a:cubicBezTo>
                        <a:pt x="927187" y="221054"/>
                        <a:pt x="936427" y="230294"/>
                        <a:pt x="947825" y="230294"/>
                      </a:cubicBezTo>
                      <a:cubicBezTo>
                        <a:pt x="959223" y="230294"/>
                        <a:pt x="968463" y="221054"/>
                        <a:pt x="968463" y="209656"/>
                      </a:cubicBezTo>
                      <a:cubicBezTo>
                        <a:pt x="968463" y="198258"/>
                        <a:pt x="959223" y="189018"/>
                        <a:pt x="947825" y="189018"/>
                      </a:cubicBezTo>
                      <a:close/>
                      <a:moveTo>
                        <a:pt x="992489" y="157102"/>
                      </a:moveTo>
                      <a:cubicBezTo>
                        <a:pt x="988532" y="157102"/>
                        <a:pt x="984662" y="158522"/>
                        <a:pt x="981848" y="161363"/>
                      </a:cubicBezTo>
                      <a:cubicBezTo>
                        <a:pt x="975516" y="167754"/>
                        <a:pt x="975516" y="177697"/>
                        <a:pt x="981144" y="183379"/>
                      </a:cubicBezTo>
                      <a:cubicBezTo>
                        <a:pt x="982551" y="184799"/>
                        <a:pt x="1004362" y="207526"/>
                        <a:pt x="980441" y="238064"/>
                      </a:cubicBezTo>
                      <a:cubicBezTo>
                        <a:pt x="974812" y="245166"/>
                        <a:pt x="976219" y="255109"/>
                        <a:pt x="982551" y="260080"/>
                      </a:cubicBezTo>
                      <a:cubicBezTo>
                        <a:pt x="985366" y="262211"/>
                        <a:pt x="988883" y="263631"/>
                        <a:pt x="992401" y="263631"/>
                      </a:cubicBezTo>
                      <a:cubicBezTo>
                        <a:pt x="997326" y="263631"/>
                        <a:pt x="1001547" y="261501"/>
                        <a:pt x="1004362" y="257239"/>
                      </a:cubicBezTo>
                      <a:cubicBezTo>
                        <a:pt x="1036725" y="216048"/>
                        <a:pt x="1017729" y="176277"/>
                        <a:pt x="1003658" y="161363"/>
                      </a:cubicBezTo>
                      <a:cubicBezTo>
                        <a:pt x="1000492" y="158522"/>
                        <a:pt x="996447" y="157102"/>
                        <a:pt x="992489" y="157102"/>
                      </a:cubicBezTo>
                      <a:close/>
                      <a:moveTo>
                        <a:pt x="903337" y="157102"/>
                      </a:moveTo>
                      <a:cubicBezTo>
                        <a:pt x="899380" y="157102"/>
                        <a:pt x="895510" y="158522"/>
                        <a:pt x="892696" y="161363"/>
                      </a:cubicBezTo>
                      <a:cubicBezTo>
                        <a:pt x="877921" y="176277"/>
                        <a:pt x="858925" y="216048"/>
                        <a:pt x="891289" y="257239"/>
                      </a:cubicBezTo>
                      <a:cubicBezTo>
                        <a:pt x="894103" y="261501"/>
                        <a:pt x="899028" y="263631"/>
                        <a:pt x="903249" y="263631"/>
                      </a:cubicBezTo>
                      <a:cubicBezTo>
                        <a:pt x="906767" y="263631"/>
                        <a:pt x="910285" y="262211"/>
                        <a:pt x="913099" y="260080"/>
                      </a:cubicBezTo>
                      <a:cubicBezTo>
                        <a:pt x="920135" y="255109"/>
                        <a:pt x="920838" y="245166"/>
                        <a:pt x="915913" y="238064"/>
                      </a:cubicBezTo>
                      <a:cubicBezTo>
                        <a:pt x="893400" y="208946"/>
                        <a:pt x="910988" y="187640"/>
                        <a:pt x="914506" y="183379"/>
                      </a:cubicBezTo>
                      <a:cubicBezTo>
                        <a:pt x="920838" y="176987"/>
                        <a:pt x="920135" y="167754"/>
                        <a:pt x="914506" y="161363"/>
                      </a:cubicBezTo>
                      <a:cubicBezTo>
                        <a:pt x="911340" y="158522"/>
                        <a:pt x="907295" y="157102"/>
                        <a:pt x="903337" y="157102"/>
                      </a:cubicBezTo>
                      <a:close/>
                      <a:moveTo>
                        <a:pt x="1028876" y="125443"/>
                      </a:moveTo>
                      <a:cubicBezTo>
                        <a:pt x="1024907" y="125354"/>
                        <a:pt x="1020850" y="126777"/>
                        <a:pt x="1017675" y="129622"/>
                      </a:cubicBezTo>
                      <a:cubicBezTo>
                        <a:pt x="1012031" y="136025"/>
                        <a:pt x="1011325" y="145985"/>
                        <a:pt x="1017675" y="152388"/>
                      </a:cubicBezTo>
                      <a:cubicBezTo>
                        <a:pt x="1019086" y="154522"/>
                        <a:pt x="1065653" y="205032"/>
                        <a:pt x="1016264" y="270482"/>
                      </a:cubicBezTo>
                      <a:cubicBezTo>
                        <a:pt x="1011325" y="276884"/>
                        <a:pt x="1012736" y="286844"/>
                        <a:pt x="1019086" y="292535"/>
                      </a:cubicBezTo>
                      <a:cubicBezTo>
                        <a:pt x="1021909" y="294670"/>
                        <a:pt x="1025436" y="295381"/>
                        <a:pt x="1028964" y="295381"/>
                      </a:cubicBezTo>
                      <a:cubicBezTo>
                        <a:pt x="1033197" y="295381"/>
                        <a:pt x="1038136" y="293247"/>
                        <a:pt x="1040959" y="289690"/>
                      </a:cubicBezTo>
                      <a:cubicBezTo>
                        <a:pt x="1093875" y="219972"/>
                        <a:pt x="1063536" y="155233"/>
                        <a:pt x="1039547" y="130334"/>
                      </a:cubicBezTo>
                      <a:cubicBezTo>
                        <a:pt x="1036725" y="127133"/>
                        <a:pt x="1032845" y="125532"/>
                        <a:pt x="1028876" y="125443"/>
                      </a:cubicBezTo>
                      <a:close/>
                      <a:moveTo>
                        <a:pt x="867306" y="125443"/>
                      </a:moveTo>
                      <a:cubicBezTo>
                        <a:pt x="863261" y="125532"/>
                        <a:pt x="859306" y="127133"/>
                        <a:pt x="856429" y="130334"/>
                      </a:cubicBezTo>
                      <a:cubicBezTo>
                        <a:pt x="832698" y="155233"/>
                        <a:pt x="801775" y="219972"/>
                        <a:pt x="854991" y="289690"/>
                      </a:cubicBezTo>
                      <a:cubicBezTo>
                        <a:pt x="858586" y="293247"/>
                        <a:pt x="862901" y="295381"/>
                        <a:pt x="867935" y="295381"/>
                      </a:cubicBezTo>
                      <a:cubicBezTo>
                        <a:pt x="871531" y="295381"/>
                        <a:pt x="874407" y="294670"/>
                        <a:pt x="877284" y="292535"/>
                      </a:cubicBezTo>
                      <a:cubicBezTo>
                        <a:pt x="884475" y="286844"/>
                        <a:pt x="885913" y="276884"/>
                        <a:pt x="880160" y="270482"/>
                      </a:cubicBezTo>
                      <a:cubicBezTo>
                        <a:pt x="829821" y="205032"/>
                        <a:pt x="877284" y="154522"/>
                        <a:pt x="879441" y="152388"/>
                      </a:cubicBezTo>
                      <a:cubicBezTo>
                        <a:pt x="885194" y="145985"/>
                        <a:pt x="885194" y="136025"/>
                        <a:pt x="878722" y="129622"/>
                      </a:cubicBezTo>
                      <a:cubicBezTo>
                        <a:pt x="875486" y="126777"/>
                        <a:pt x="871351" y="125354"/>
                        <a:pt x="867306" y="125443"/>
                      </a:cubicBezTo>
                      <a:close/>
                      <a:moveTo>
                        <a:pt x="1064232" y="92202"/>
                      </a:moveTo>
                      <a:cubicBezTo>
                        <a:pt x="1060166" y="92202"/>
                        <a:pt x="1056009" y="93811"/>
                        <a:pt x="1052756" y="97029"/>
                      </a:cubicBezTo>
                      <a:cubicBezTo>
                        <a:pt x="1046973" y="102750"/>
                        <a:pt x="1046250" y="112761"/>
                        <a:pt x="1052756" y="119197"/>
                      </a:cubicBezTo>
                      <a:cubicBezTo>
                        <a:pt x="1052756" y="119197"/>
                        <a:pt x="1072997" y="139219"/>
                        <a:pt x="1082394" y="172113"/>
                      </a:cubicBezTo>
                      <a:cubicBezTo>
                        <a:pt x="1096129" y="216449"/>
                        <a:pt x="1085286" y="260069"/>
                        <a:pt x="1051310" y="303690"/>
                      </a:cubicBezTo>
                      <a:cubicBezTo>
                        <a:pt x="1046250" y="310126"/>
                        <a:pt x="1046973" y="320137"/>
                        <a:pt x="1054202" y="325858"/>
                      </a:cubicBezTo>
                      <a:cubicBezTo>
                        <a:pt x="1057094" y="328003"/>
                        <a:pt x="1060708" y="328718"/>
                        <a:pt x="1064322" y="328718"/>
                      </a:cubicBezTo>
                      <a:cubicBezTo>
                        <a:pt x="1068660" y="328718"/>
                        <a:pt x="1073720" y="326573"/>
                        <a:pt x="1076611" y="322997"/>
                      </a:cubicBezTo>
                      <a:cubicBezTo>
                        <a:pt x="1127213" y="258639"/>
                        <a:pt x="1124322" y="200717"/>
                        <a:pt x="1113478" y="162817"/>
                      </a:cubicBezTo>
                      <a:cubicBezTo>
                        <a:pt x="1101189" y="122772"/>
                        <a:pt x="1076611" y="97744"/>
                        <a:pt x="1075166" y="97029"/>
                      </a:cubicBezTo>
                      <a:cubicBezTo>
                        <a:pt x="1072274" y="93811"/>
                        <a:pt x="1068298" y="92202"/>
                        <a:pt x="1064232" y="92202"/>
                      </a:cubicBezTo>
                      <a:close/>
                      <a:moveTo>
                        <a:pt x="832198" y="92202"/>
                      </a:moveTo>
                      <a:cubicBezTo>
                        <a:pt x="828188" y="92202"/>
                        <a:pt x="824088" y="93811"/>
                        <a:pt x="820879" y="97029"/>
                      </a:cubicBezTo>
                      <a:cubicBezTo>
                        <a:pt x="820166" y="97744"/>
                        <a:pt x="795923" y="122772"/>
                        <a:pt x="783801" y="162817"/>
                      </a:cubicBezTo>
                      <a:cubicBezTo>
                        <a:pt x="772393" y="200002"/>
                        <a:pt x="769540" y="256494"/>
                        <a:pt x="817314" y="320137"/>
                      </a:cubicBezTo>
                      <a:cubicBezTo>
                        <a:pt x="818027" y="320852"/>
                        <a:pt x="818740" y="321567"/>
                        <a:pt x="819453" y="322997"/>
                      </a:cubicBezTo>
                      <a:cubicBezTo>
                        <a:pt x="823018" y="326573"/>
                        <a:pt x="827296" y="328718"/>
                        <a:pt x="832287" y="328718"/>
                      </a:cubicBezTo>
                      <a:cubicBezTo>
                        <a:pt x="835853" y="328718"/>
                        <a:pt x="838705" y="328003"/>
                        <a:pt x="841557" y="325858"/>
                      </a:cubicBezTo>
                      <a:cubicBezTo>
                        <a:pt x="847261" y="321567"/>
                        <a:pt x="848687" y="315131"/>
                        <a:pt x="847261" y="308696"/>
                      </a:cubicBezTo>
                      <a:cubicBezTo>
                        <a:pt x="846548" y="307265"/>
                        <a:pt x="845835" y="305120"/>
                        <a:pt x="844409" y="303690"/>
                      </a:cubicBezTo>
                      <a:cubicBezTo>
                        <a:pt x="765262" y="202147"/>
                        <a:pt x="840131" y="122057"/>
                        <a:pt x="842983" y="119197"/>
                      </a:cubicBezTo>
                      <a:cubicBezTo>
                        <a:pt x="849400" y="112761"/>
                        <a:pt x="849400" y="102750"/>
                        <a:pt x="842983" y="97029"/>
                      </a:cubicBezTo>
                      <a:cubicBezTo>
                        <a:pt x="840131" y="93811"/>
                        <a:pt x="836209" y="92202"/>
                        <a:pt x="832198" y="92202"/>
                      </a:cubicBezTo>
                      <a:close/>
                      <a:moveTo>
                        <a:pt x="948141" y="0"/>
                      </a:moveTo>
                      <a:cubicBezTo>
                        <a:pt x="1002229" y="0"/>
                        <a:pt x="1056227" y="20533"/>
                        <a:pt x="1097351" y="61597"/>
                      </a:cubicBezTo>
                      <a:cubicBezTo>
                        <a:pt x="1179600" y="143726"/>
                        <a:pt x="1179600" y="277275"/>
                        <a:pt x="1097351" y="360119"/>
                      </a:cubicBezTo>
                      <a:cubicBezTo>
                        <a:pt x="1018679" y="438677"/>
                        <a:pt x="893517" y="442248"/>
                        <a:pt x="810553" y="370831"/>
                      </a:cubicBezTo>
                      <a:cubicBezTo>
                        <a:pt x="810553" y="370831"/>
                        <a:pt x="810553" y="370831"/>
                        <a:pt x="664651" y="516521"/>
                      </a:cubicBezTo>
                      <a:cubicBezTo>
                        <a:pt x="661790" y="519378"/>
                        <a:pt x="657499" y="520806"/>
                        <a:pt x="653923" y="520806"/>
                      </a:cubicBezTo>
                      <a:cubicBezTo>
                        <a:pt x="649632" y="520806"/>
                        <a:pt x="646056" y="519378"/>
                        <a:pt x="642480" y="516521"/>
                      </a:cubicBezTo>
                      <a:cubicBezTo>
                        <a:pt x="626030" y="500095"/>
                        <a:pt x="604574" y="490811"/>
                        <a:pt x="580972" y="490811"/>
                      </a:cubicBezTo>
                      <a:cubicBezTo>
                        <a:pt x="572389" y="490811"/>
                        <a:pt x="565237" y="483669"/>
                        <a:pt x="565237" y="475100"/>
                      </a:cubicBezTo>
                      <a:cubicBezTo>
                        <a:pt x="565237" y="466530"/>
                        <a:pt x="572389" y="459388"/>
                        <a:pt x="580972" y="459388"/>
                      </a:cubicBezTo>
                      <a:cubicBezTo>
                        <a:pt x="607434" y="459388"/>
                        <a:pt x="632467" y="467958"/>
                        <a:pt x="653208" y="483669"/>
                      </a:cubicBezTo>
                      <a:cubicBezTo>
                        <a:pt x="653208" y="483669"/>
                        <a:pt x="653208" y="483669"/>
                        <a:pt x="788382" y="348692"/>
                      </a:cubicBezTo>
                      <a:cubicBezTo>
                        <a:pt x="716146" y="265849"/>
                        <a:pt x="719722" y="140156"/>
                        <a:pt x="798395" y="61597"/>
                      </a:cubicBezTo>
                      <a:cubicBezTo>
                        <a:pt x="839877" y="20533"/>
                        <a:pt x="894054" y="0"/>
                        <a:pt x="948141" y="0"/>
                      </a:cubicBezTo>
                      <a:close/>
                    </a:path>
                  </a:pathLst>
                </a:custGeom>
                <a:solidFill>
                  <a:srgbClr val="00148C">
                    <a:lumMod val="100000"/>
                  </a:srgb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69" name="Freeform 10">
                  <a:extLst>
                    <a:ext uri="{FF2B5EF4-FFF2-40B4-BE49-F238E27FC236}">
                      <a16:creationId xmlns:a16="http://schemas.microsoft.com/office/drawing/2014/main" id="{A0B9005C-17D7-45BF-A746-86D6F94E6F93}"/>
                    </a:ext>
                  </a:extLst>
                </p:cNvPr>
                <p:cNvSpPr>
                  <a:spLocks/>
                </p:cNvSpPr>
                <p:nvPr/>
              </p:nvSpPr>
              <p:spPr bwMode="auto">
                <a:xfrm>
                  <a:off x="6705514" y="2849420"/>
                  <a:ext cx="1162223" cy="1160746"/>
                </a:xfrm>
                <a:custGeom>
                  <a:avLst/>
                  <a:gdLst>
                    <a:gd name="connsiteX0" fmla="*/ 888325 w 1162223"/>
                    <a:gd name="connsiteY0" fmla="*/ 827229 h 1160746"/>
                    <a:gd name="connsiteX1" fmla="*/ 879747 w 1162223"/>
                    <a:gd name="connsiteY1" fmla="*/ 830791 h 1160746"/>
                    <a:gd name="connsiteX2" fmla="*/ 845435 w 1162223"/>
                    <a:gd name="connsiteY2" fmla="*/ 864980 h 1160746"/>
                    <a:gd name="connsiteX3" fmla="*/ 841146 w 1162223"/>
                    <a:gd name="connsiteY3" fmla="*/ 871391 h 1160746"/>
                    <a:gd name="connsiteX4" fmla="*/ 839001 w 1162223"/>
                    <a:gd name="connsiteY4" fmla="*/ 878513 h 1160746"/>
                    <a:gd name="connsiteX5" fmla="*/ 838286 w 1162223"/>
                    <a:gd name="connsiteY5" fmla="*/ 883499 h 1160746"/>
                    <a:gd name="connsiteX6" fmla="*/ 839716 w 1162223"/>
                    <a:gd name="connsiteY6" fmla="*/ 896320 h 1160746"/>
                    <a:gd name="connsiteX7" fmla="*/ 844720 w 1162223"/>
                    <a:gd name="connsiteY7" fmla="*/ 915552 h 1160746"/>
                    <a:gd name="connsiteX8" fmla="*/ 855442 w 1162223"/>
                    <a:gd name="connsiteY8" fmla="*/ 940482 h 1160746"/>
                    <a:gd name="connsiteX9" fmla="*/ 874028 w 1162223"/>
                    <a:gd name="connsiteY9" fmla="*/ 970398 h 1160746"/>
                    <a:gd name="connsiteX10" fmla="*/ 904051 w 1162223"/>
                    <a:gd name="connsiteY10" fmla="*/ 1004587 h 1160746"/>
                    <a:gd name="connsiteX11" fmla="*/ 946942 w 1162223"/>
                    <a:gd name="connsiteY11" fmla="*/ 1040201 h 1160746"/>
                    <a:gd name="connsiteX12" fmla="*/ 983399 w 1162223"/>
                    <a:gd name="connsiteY12" fmla="*/ 1060145 h 1160746"/>
                    <a:gd name="connsiteX13" fmla="*/ 1009848 w 1162223"/>
                    <a:gd name="connsiteY13" fmla="*/ 1068693 h 1160746"/>
                    <a:gd name="connsiteX14" fmla="*/ 1025574 w 1162223"/>
                    <a:gd name="connsiteY14" fmla="*/ 1070117 h 1160746"/>
                    <a:gd name="connsiteX15" fmla="*/ 1029148 w 1162223"/>
                    <a:gd name="connsiteY15" fmla="*/ 1070117 h 1160746"/>
                    <a:gd name="connsiteX16" fmla="*/ 1030578 w 1162223"/>
                    <a:gd name="connsiteY16" fmla="*/ 1070117 h 1160746"/>
                    <a:gd name="connsiteX17" fmla="*/ 1037726 w 1162223"/>
                    <a:gd name="connsiteY17" fmla="*/ 1067268 h 1160746"/>
                    <a:gd name="connsiteX18" fmla="*/ 1044160 w 1162223"/>
                    <a:gd name="connsiteY18" fmla="*/ 1062994 h 1160746"/>
                    <a:gd name="connsiteX19" fmla="*/ 1078472 w 1162223"/>
                    <a:gd name="connsiteY19" fmla="*/ 1029517 h 1160746"/>
                    <a:gd name="connsiteX20" fmla="*/ 1082046 w 1162223"/>
                    <a:gd name="connsiteY20" fmla="*/ 1018833 h 1160746"/>
                    <a:gd name="connsiteX21" fmla="*/ 1075613 w 1162223"/>
                    <a:gd name="connsiteY21" fmla="*/ 1010285 h 1160746"/>
                    <a:gd name="connsiteX22" fmla="*/ 1025574 w 1162223"/>
                    <a:gd name="connsiteY22" fmla="*/ 981082 h 1160746"/>
                    <a:gd name="connsiteX23" fmla="*/ 1018426 w 1162223"/>
                    <a:gd name="connsiteY23" fmla="*/ 979657 h 1160746"/>
                    <a:gd name="connsiteX24" fmla="*/ 1007703 w 1162223"/>
                    <a:gd name="connsiteY24" fmla="*/ 983931 h 1160746"/>
                    <a:gd name="connsiteX25" fmla="*/ 992692 w 1162223"/>
                    <a:gd name="connsiteY25" fmla="*/ 998889 h 1160746"/>
                    <a:gd name="connsiteX26" fmla="*/ 991262 w 1162223"/>
                    <a:gd name="connsiteY26" fmla="*/ 999601 h 1160746"/>
                    <a:gd name="connsiteX27" fmla="*/ 989832 w 1162223"/>
                    <a:gd name="connsiteY27" fmla="*/ 999601 h 1160746"/>
                    <a:gd name="connsiteX28" fmla="*/ 986258 w 1162223"/>
                    <a:gd name="connsiteY28" fmla="*/ 999601 h 1160746"/>
                    <a:gd name="connsiteX29" fmla="*/ 976965 w 1162223"/>
                    <a:gd name="connsiteY29" fmla="*/ 995328 h 1160746"/>
                    <a:gd name="connsiteX30" fmla="*/ 961953 w 1162223"/>
                    <a:gd name="connsiteY30" fmla="*/ 986068 h 1160746"/>
                    <a:gd name="connsiteX31" fmla="*/ 941223 w 1162223"/>
                    <a:gd name="connsiteY31" fmla="*/ 967549 h 1160746"/>
                    <a:gd name="connsiteX32" fmla="*/ 923352 w 1162223"/>
                    <a:gd name="connsiteY32" fmla="*/ 946892 h 1160746"/>
                    <a:gd name="connsiteX33" fmla="*/ 913344 w 1162223"/>
                    <a:gd name="connsiteY33" fmla="*/ 931935 h 1160746"/>
                    <a:gd name="connsiteX34" fmla="*/ 909055 w 1162223"/>
                    <a:gd name="connsiteY34" fmla="*/ 919826 h 1160746"/>
                    <a:gd name="connsiteX35" fmla="*/ 909055 w 1162223"/>
                    <a:gd name="connsiteY35" fmla="*/ 917689 h 1160746"/>
                    <a:gd name="connsiteX36" fmla="*/ 910485 w 1162223"/>
                    <a:gd name="connsiteY36" fmla="*/ 916264 h 1160746"/>
                    <a:gd name="connsiteX37" fmla="*/ 922637 w 1162223"/>
                    <a:gd name="connsiteY37" fmla="*/ 903443 h 1160746"/>
                    <a:gd name="connsiteX38" fmla="*/ 926926 w 1162223"/>
                    <a:gd name="connsiteY38" fmla="*/ 895608 h 1160746"/>
                    <a:gd name="connsiteX39" fmla="*/ 926211 w 1162223"/>
                    <a:gd name="connsiteY39" fmla="*/ 886348 h 1160746"/>
                    <a:gd name="connsiteX40" fmla="*/ 898333 w 1162223"/>
                    <a:gd name="connsiteY40" fmla="*/ 834352 h 1160746"/>
                    <a:gd name="connsiteX41" fmla="*/ 894044 w 1162223"/>
                    <a:gd name="connsiteY41" fmla="*/ 829366 h 1160746"/>
                    <a:gd name="connsiteX42" fmla="*/ 888325 w 1162223"/>
                    <a:gd name="connsiteY42" fmla="*/ 827229 h 1160746"/>
                    <a:gd name="connsiteX43" fmla="*/ 683850 w 1162223"/>
                    <a:gd name="connsiteY43" fmla="*/ 565292 h 1160746"/>
                    <a:gd name="connsiteX44" fmla="*/ 699576 w 1162223"/>
                    <a:gd name="connsiteY44" fmla="*/ 580976 h 1160746"/>
                    <a:gd name="connsiteX45" fmla="*/ 675273 w 1162223"/>
                    <a:gd name="connsiteY45" fmla="*/ 652979 h 1160746"/>
                    <a:gd name="connsiteX46" fmla="*/ 813228 w 1162223"/>
                    <a:gd name="connsiteY46" fmla="*/ 790570 h 1160746"/>
                    <a:gd name="connsiteX47" fmla="*/ 1100573 w 1162223"/>
                    <a:gd name="connsiteY47" fmla="*/ 801264 h 1160746"/>
                    <a:gd name="connsiteX48" fmla="*/ 1100573 w 1162223"/>
                    <a:gd name="connsiteY48" fmla="*/ 1099258 h 1160746"/>
                    <a:gd name="connsiteX49" fmla="*/ 801791 w 1162223"/>
                    <a:gd name="connsiteY49" fmla="*/ 1099258 h 1160746"/>
                    <a:gd name="connsiteX50" fmla="*/ 791069 w 1162223"/>
                    <a:gd name="connsiteY50" fmla="*/ 812670 h 1160746"/>
                    <a:gd name="connsiteX51" fmla="*/ 642393 w 1162223"/>
                    <a:gd name="connsiteY51" fmla="*/ 664386 h 1160746"/>
                    <a:gd name="connsiteX52" fmla="*/ 642393 w 1162223"/>
                    <a:gd name="connsiteY52" fmla="*/ 642286 h 1160746"/>
                    <a:gd name="connsiteX53" fmla="*/ 668125 w 1162223"/>
                    <a:gd name="connsiteY53" fmla="*/ 580976 h 1160746"/>
                    <a:gd name="connsiteX54" fmla="*/ 683850 w 1162223"/>
                    <a:gd name="connsiteY54" fmla="*/ 565292 h 1160746"/>
                    <a:gd name="connsiteX55" fmla="*/ 95011 w 1162223"/>
                    <a:gd name="connsiteY55" fmla="*/ 135079 h 1160746"/>
                    <a:gd name="connsiteX56" fmla="*/ 326562 w 1162223"/>
                    <a:gd name="connsiteY56" fmla="*/ 135079 h 1160746"/>
                    <a:gd name="connsiteX57" fmla="*/ 328699 w 1162223"/>
                    <a:gd name="connsiteY57" fmla="*/ 137966 h 1160746"/>
                    <a:gd name="connsiteX58" fmla="*/ 328699 w 1162223"/>
                    <a:gd name="connsiteY58" fmla="*/ 251977 h 1160746"/>
                    <a:gd name="connsiteX59" fmla="*/ 326562 w 1162223"/>
                    <a:gd name="connsiteY59" fmla="*/ 254142 h 1160746"/>
                    <a:gd name="connsiteX60" fmla="*/ 225392 w 1162223"/>
                    <a:gd name="connsiteY60" fmla="*/ 254142 h 1160746"/>
                    <a:gd name="connsiteX61" fmla="*/ 195469 w 1162223"/>
                    <a:gd name="connsiteY61" fmla="*/ 254142 h 1160746"/>
                    <a:gd name="connsiteX62" fmla="*/ 95011 w 1162223"/>
                    <a:gd name="connsiteY62" fmla="*/ 254142 h 1160746"/>
                    <a:gd name="connsiteX63" fmla="*/ 92161 w 1162223"/>
                    <a:gd name="connsiteY63" fmla="*/ 251977 h 1160746"/>
                    <a:gd name="connsiteX64" fmla="*/ 92161 w 1162223"/>
                    <a:gd name="connsiteY64" fmla="*/ 137966 h 1160746"/>
                    <a:gd name="connsiteX65" fmla="*/ 95011 w 1162223"/>
                    <a:gd name="connsiteY65" fmla="*/ 135079 h 1160746"/>
                    <a:gd name="connsiteX66" fmla="*/ 74941 w 1162223"/>
                    <a:gd name="connsiteY66" fmla="*/ 114442 h 1160746"/>
                    <a:gd name="connsiteX67" fmla="*/ 69936 w 1162223"/>
                    <a:gd name="connsiteY67" fmla="*/ 119418 h 1160746"/>
                    <a:gd name="connsiteX68" fmla="*/ 69936 w 1162223"/>
                    <a:gd name="connsiteY68" fmla="*/ 269401 h 1160746"/>
                    <a:gd name="connsiteX69" fmla="*/ 74941 w 1162223"/>
                    <a:gd name="connsiteY69" fmla="*/ 275088 h 1160746"/>
                    <a:gd name="connsiteX70" fmla="*/ 186478 w 1162223"/>
                    <a:gd name="connsiteY70" fmla="*/ 275088 h 1160746"/>
                    <a:gd name="connsiteX71" fmla="*/ 186478 w 1162223"/>
                    <a:gd name="connsiteY71" fmla="*/ 278642 h 1160746"/>
                    <a:gd name="connsiteX72" fmla="*/ 167174 w 1162223"/>
                    <a:gd name="connsiteY72" fmla="*/ 295701 h 1160746"/>
                    <a:gd name="connsiteX73" fmla="*/ 165744 w 1162223"/>
                    <a:gd name="connsiteY73" fmla="*/ 301388 h 1160746"/>
                    <a:gd name="connsiteX74" fmla="*/ 170749 w 1162223"/>
                    <a:gd name="connsiteY74" fmla="*/ 304942 h 1160746"/>
                    <a:gd name="connsiteX75" fmla="*/ 250112 w 1162223"/>
                    <a:gd name="connsiteY75" fmla="*/ 304942 h 1160746"/>
                    <a:gd name="connsiteX76" fmla="*/ 255117 w 1162223"/>
                    <a:gd name="connsiteY76" fmla="*/ 301388 h 1160746"/>
                    <a:gd name="connsiteX77" fmla="*/ 253687 w 1162223"/>
                    <a:gd name="connsiteY77" fmla="*/ 295701 h 1160746"/>
                    <a:gd name="connsiteX78" fmla="*/ 233667 w 1162223"/>
                    <a:gd name="connsiteY78" fmla="*/ 278642 h 1160746"/>
                    <a:gd name="connsiteX79" fmla="*/ 233667 w 1162223"/>
                    <a:gd name="connsiteY79" fmla="*/ 275088 h 1160746"/>
                    <a:gd name="connsiteX80" fmla="*/ 345204 w 1162223"/>
                    <a:gd name="connsiteY80" fmla="*/ 275088 h 1160746"/>
                    <a:gd name="connsiteX81" fmla="*/ 350924 w 1162223"/>
                    <a:gd name="connsiteY81" fmla="*/ 269401 h 1160746"/>
                    <a:gd name="connsiteX82" fmla="*/ 350924 w 1162223"/>
                    <a:gd name="connsiteY82" fmla="*/ 119418 h 1160746"/>
                    <a:gd name="connsiteX83" fmla="*/ 345204 w 1162223"/>
                    <a:gd name="connsiteY83" fmla="*/ 114442 h 1160746"/>
                    <a:gd name="connsiteX84" fmla="*/ 74941 w 1162223"/>
                    <a:gd name="connsiteY84" fmla="*/ 114442 h 1160746"/>
                    <a:gd name="connsiteX85" fmla="*/ 211309 w 1162223"/>
                    <a:gd name="connsiteY85" fmla="*/ 0 h 1160746"/>
                    <a:gd name="connsiteX86" fmla="*/ 360433 w 1162223"/>
                    <a:gd name="connsiteY86" fmla="*/ 61488 h 1160746"/>
                    <a:gd name="connsiteX87" fmla="*/ 371154 w 1162223"/>
                    <a:gd name="connsiteY87" fmla="*/ 348076 h 1160746"/>
                    <a:gd name="connsiteX88" fmla="*/ 519831 w 1162223"/>
                    <a:gd name="connsiteY88" fmla="*/ 496360 h 1160746"/>
                    <a:gd name="connsiteX89" fmla="*/ 519831 w 1162223"/>
                    <a:gd name="connsiteY89" fmla="*/ 518460 h 1160746"/>
                    <a:gd name="connsiteX90" fmla="*/ 494098 w 1162223"/>
                    <a:gd name="connsiteY90" fmla="*/ 579770 h 1160746"/>
                    <a:gd name="connsiteX91" fmla="*/ 478373 w 1162223"/>
                    <a:gd name="connsiteY91" fmla="*/ 595454 h 1160746"/>
                    <a:gd name="connsiteX92" fmla="*/ 462648 w 1162223"/>
                    <a:gd name="connsiteY92" fmla="*/ 579770 h 1160746"/>
                    <a:gd name="connsiteX93" fmla="*/ 486951 w 1162223"/>
                    <a:gd name="connsiteY93" fmla="*/ 507767 h 1160746"/>
                    <a:gd name="connsiteX94" fmla="*/ 348996 w 1162223"/>
                    <a:gd name="connsiteY94" fmla="*/ 370176 h 1160746"/>
                    <a:gd name="connsiteX95" fmla="*/ 61650 w 1162223"/>
                    <a:gd name="connsiteY95" fmla="*/ 359483 h 1160746"/>
                    <a:gd name="connsiteX96" fmla="*/ 61650 w 1162223"/>
                    <a:gd name="connsiteY96" fmla="*/ 61488 h 1160746"/>
                    <a:gd name="connsiteX97" fmla="*/ 211309 w 1162223"/>
                    <a:gd name="connsiteY97" fmla="*/ 0 h 1160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162223" h="1160746">
                      <a:moveTo>
                        <a:pt x="888325" y="827229"/>
                      </a:moveTo>
                      <a:cubicBezTo>
                        <a:pt x="884751" y="827229"/>
                        <a:pt x="881891" y="828654"/>
                        <a:pt x="879747" y="830791"/>
                      </a:cubicBezTo>
                      <a:cubicBezTo>
                        <a:pt x="879747" y="830791"/>
                        <a:pt x="879747" y="830791"/>
                        <a:pt x="845435" y="864980"/>
                      </a:cubicBezTo>
                      <a:cubicBezTo>
                        <a:pt x="844005" y="866405"/>
                        <a:pt x="842575" y="868541"/>
                        <a:pt x="841146" y="871391"/>
                      </a:cubicBezTo>
                      <a:cubicBezTo>
                        <a:pt x="839716" y="873527"/>
                        <a:pt x="839001" y="876377"/>
                        <a:pt x="839001" y="878513"/>
                      </a:cubicBezTo>
                      <a:cubicBezTo>
                        <a:pt x="839001" y="879226"/>
                        <a:pt x="839001" y="880650"/>
                        <a:pt x="838286" y="883499"/>
                      </a:cubicBezTo>
                      <a:cubicBezTo>
                        <a:pt x="838286" y="887061"/>
                        <a:pt x="839001" y="891334"/>
                        <a:pt x="839716" y="896320"/>
                      </a:cubicBezTo>
                      <a:cubicBezTo>
                        <a:pt x="840431" y="902019"/>
                        <a:pt x="841860" y="908429"/>
                        <a:pt x="844720" y="915552"/>
                      </a:cubicBezTo>
                      <a:cubicBezTo>
                        <a:pt x="846864" y="923387"/>
                        <a:pt x="850439" y="931222"/>
                        <a:pt x="855442" y="940482"/>
                      </a:cubicBezTo>
                      <a:cubicBezTo>
                        <a:pt x="859731" y="949742"/>
                        <a:pt x="866165" y="959713"/>
                        <a:pt x="874028" y="970398"/>
                      </a:cubicBezTo>
                      <a:cubicBezTo>
                        <a:pt x="882606" y="981082"/>
                        <a:pt x="891899" y="992478"/>
                        <a:pt x="904051" y="1004587"/>
                      </a:cubicBezTo>
                      <a:cubicBezTo>
                        <a:pt x="919063" y="1019545"/>
                        <a:pt x="933360" y="1031654"/>
                        <a:pt x="946942" y="1040201"/>
                      </a:cubicBezTo>
                      <a:cubicBezTo>
                        <a:pt x="960524" y="1049461"/>
                        <a:pt x="972676" y="1055872"/>
                        <a:pt x="983399" y="1060145"/>
                      </a:cubicBezTo>
                      <a:cubicBezTo>
                        <a:pt x="993406" y="1064419"/>
                        <a:pt x="1002699" y="1067268"/>
                        <a:pt x="1009848" y="1068693"/>
                      </a:cubicBezTo>
                      <a:cubicBezTo>
                        <a:pt x="1016996" y="1069405"/>
                        <a:pt x="1022715" y="1070117"/>
                        <a:pt x="1025574" y="1070117"/>
                      </a:cubicBezTo>
                      <a:cubicBezTo>
                        <a:pt x="1027004" y="1070117"/>
                        <a:pt x="1028433" y="1070117"/>
                        <a:pt x="1029148" y="1070117"/>
                      </a:cubicBezTo>
                      <a:cubicBezTo>
                        <a:pt x="1029863" y="1070117"/>
                        <a:pt x="1030578" y="1070117"/>
                        <a:pt x="1030578" y="1070117"/>
                      </a:cubicBezTo>
                      <a:cubicBezTo>
                        <a:pt x="1033437" y="1069405"/>
                        <a:pt x="1035582" y="1068693"/>
                        <a:pt x="1037726" y="1067268"/>
                      </a:cubicBezTo>
                      <a:cubicBezTo>
                        <a:pt x="1040586" y="1066556"/>
                        <a:pt x="1042730" y="1065131"/>
                        <a:pt x="1044160" y="1062994"/>
                      </a:cubicBezTo>
                      <a:cubicBezTo>
                        <a:pt x="1044160" y="1062994"/>
                        <a:pt x="1044160" y="1062994"/>
                        <a:pt x="1078472" y="1029517"/>
                      </a:cubicBezTo>
                      <a:cubicBezTo>
                        <a:pt x="1081332" y="1026668"/>
                        <a:pt x="1082761" y="1023107"/>
                        <a:pt x="1082046" y="1018833"/>
                      </a:cubicBezTo>
                      <a:cubicBezTo>
                        <a:pt x="1081332" y="1015271"/>
                        <a:pt x="1079187" y="1012422"/>
                        <a:pt x="1075613" y="1010285"/>
                      </a:cubicBezTo>
                      <a:cubicBezTo>
                        <a:pt x="1075613" y="1010285"/>
                        <a:pt x="1075613" y="1010285"/>
                        <a:pt x="1025574" y="981082"/>
                      </a:cubicBezTo>
                      <a:cubicBezTo>
                        <a:pt x="1024144" y="980370"/>
                        <a:pt x="1021285" y="979657"/>
                        <a:pt x="1018426" y="979657"/>
                      </a:cubicBezTo>
                      <a:cubicBezTo>
                        <a:pt x="1014137" y="979657"/>
                        <a:pt x="1010562" y="981082"/>
                        <a:pt x="1007703" y="983931"/>
                      </a:cubicBezTo>
                      <a:cubicBezTo>
                        <a:pt x="1007703" y="983931"/>
                        <a:pt x="1007703" y="983931"/>
                        <a:pt x="992692" y="998889"/>
                      </a:cubicBezTo>
                      <a:cubicBezTo>
                        <a:pt x="992692" y="998889"/>
                        <a:pt x="991977" y="999601"/>
                        <a:pt x="991262" y="999601"/>
                      </a:cubicBezTo>
                      <a:cubicBezTo>
                        <a:pt x="990547" y="999601"/>
                        <a:pt x="989832" y="999601"/>
                        <a:pt x="989832" y="999601"/>
                      </a:cubicBezTo>
                      <a:cubicBezTo>
                        <a:pt x="989832" y="999601"/>
                        <a:pt x="989832" y="999601"/>
                        <a:pt x="986258" y="999601"/>
                      </a:cubicBezTo>
                      <a:cubicBezTo>
                        <a:pt x="984113" y="998889"/>
                        <a:pt x="981254" y="997464"/>
                        <a:pt x="976965" y="995328"/>
                      </a:cubicBezTo>
                      <a:cubicBezTo>
                        <a:pt x="973391" y="993191"/>
                        <a:pt x="968387" y="990342"/>
                        <a:pt x="961953" y="986068"/>
                      </a:cubicBezTo>
                      <a:cubicBezTo>
                        <a:pt x="956235" y="981794"/>
                        <a:pt x="949086" y="975384"/>
                        <a:pt x="941223" y="967549"/>
                      </a:cubicBezTo>
                      <a:cubicBezTo>
                        <a:pt x="933360" y="959713"/>
                        <a:pt x="927641" y="953303"/>
                        <a:pt x="923352" y="946892"/>
                      </a:cubicBezTo>
                      <a:cubicBezTo>
                        <a:pt x="919063" y="941194"/>
                        <a:pt x="915489" y="936208"/>
                        <a:pt x="913344" y="931935"/>
                      </a:cubicBezTo>
                      <a:cubicBezTo>
                        <a:pt x="911200" y="927661"/>
                        <a:pt x="909770" y="923387"/>
                        <a:pt x="909055" y="919826"/>
                      </a:cubicBezTo>
                      <a:cubicBezTo>
                        <a:pt x="909055" y="919113"/>
                        <a:pt x="909055" y="918401"/>
                        <a:pt x="909055" y="917689"/>
                      </a:cubicBezTo>
                      <a:cubicBezTo>
                        <a:pt x="909770" y="916977"/>
                        <a:pt x="909770" y="916264"/>
                        <a:pt x="910485" y="916264"/>
                      </a:cubicBezTo>
                      <a:cubicBezTo>
                        <a:pt x="910485" y="916264"/>
                        <a:pt x="910485" y="916264"/>
                        <a:pt x="922637" y="903443"/>
                      </a:cubicBezTo>
                      <a:cubicBezTo>
                        <a:pt x="924782" y="901306"/>
                        <a:pt x="926211" y="898457"/>
                        <a:pt x="926926" y="895608"/>
                      </a:cubicBezTo>
                      <a:cubicBezTo>
                        <a:pt x="927641" y="892047"/>
                        <a:pt x="927641" y="889198"/>
                        <a:pt x="926211" y="886348"/>
                      </a:cubicBezTo>
                      <a:cubicBezTo>
                        <a:pt x="926211" y="886348"/>
                        <a:pt x="926211" y="886348"/>
                        <a:pt x="898333" y="834352"/>
                      </a:cubicBezTo>
                      <a:cubicBezTo>
                        <a:pt x="896903" y="832215"/>
                        <a:pt x="895473" y="830791"/>
                        <a:pt x="894044" y="829366"/>
                      </a:cubicBezTo>
                      <a:cubicBezTo>
                        <a:pt x="891899" y="827941"/>
                        <a:pt x="890470" y="827229"/>
                        <a:pt x="888325" y="827229"/>
                      </a:cubicBezTo>
                      <a:close/>
                      <a:moveTo>
                        <a:pt x="683850" y="565292"/>
                      </a:moveTo>
                      <a:cubicBezTo>
                        <a:pt x="692428" y="565292"/>
                        <a:pt x="699576" y="572421"/>
                        <a:pt x="699576" y="580976"/>
                      </a:cubicBezTo>
                      <a:cubicBezTo>
                        <a:pt x="699576" y="607354"/>
                        <a:pt x="690998" y="632305"/>
                        <a:pt x="675273" y="652979"/>
                      </a:cubicBezTo>
                      <a:cubicBezTo>
                        <a:pt x="675273" y="652979"/>
                        <a:pt x="675273" y="652979"/>
                        <a:pt x="813228" y="790570"/>
                      </a:cubicBezTo>
                      <a:cubicBezTo>
                        <a:pt x="896143" y="719280"/>
                        <a:pt x="1021946" y="722844"/>
                        <a:pt x="1100573" y="801264"/>
                      </a:cubicBezTo>
                      <a:cubicBezTo>
                        <a:pt x="1182774" y="883248"/>
                        <a:pt x="1182774" y="1016561"/>
                        <a:pt x="1100573" y="1099258"/>
                      </a:cubicBezTo>
                      <a:cubicBezTo>
                        <a:pt x="1017658" y="1181242"/>
                        <a:pt x="883992" y="1181242"/>
                        <a:pt x="801791" y="1099258"/>
                      </a:cubicBezTo>
                      <a:cubicBezTo>
                        <a:pt x="723164" y="1020838"/>
                        <a:pt x="719590" y="895367"/>
                        <a:pt x="791069" y="812670"/>
                      </a:cubicBezTo>
                      <a:cubicBezTo>
                        <a:pt x="791069" y="812670"/>
                        <a:pt x="791069" y="812670"/>
                        <a:pt x="642393" y="664386"/>
                      </a:cubicBezTo>
                      <a:cubicBezTo>
                        <a:pt x="636674" y="658683"/>
                        <a:pt x="636674" y="648702"/>
                        <a:pt x="642393" y="642286"/>
                      </a:cubicBezTo>
                      <a:cubicBezTo>
                        <a:pt x="658833" y="625889"/>
                        <a:pt x="668125" y="604502"/>
                        <a:pt x="668125" y="580976"/>
                      </a:cubicBezTo>
                      <a:cubicBezTo>
                        <a:pt x="668125" y="572421"/>
                        <a:pt x="675273" y="565292"/>
                        <a:pt x="683850" y="565292"/>
                      </a:cubicBezTo>
                      <a:close/>
                      <a:moveTo>
                        <a:pt x="95011" y="135079"/>
                      </a:moveTo>
                      <a:cubicBezTo>
                        <a:pt x="95011" y="135079"/>
                        <a:pt x="95011" y="135079"/>
                        <a:pt x="326562" y="135079"/>
                      </a:cubicBezTo>
                      <a:cubicBezTo>
                        <a:pt x="327274" y="135079"/>
                        <a:pt x="328699" y="136522"/>
                        <a:pt x="328699" y="137966"/>
                      </a:cubicBezTo>
                      <a:cubicBezTo>
                        <a:pt x="328699" y="137966"/>
                        <a:pt x="328699" y="137966"/>
                        <a:pt x="328699" y="251977"/>
                      </a:cubicBezTo>
                      <a:cubicBezTo>
                        <a:pt x="328699" y="252699"/>
                        <a:pt x="327274" y="254142"/>
                        <a:pt x="326562" y="254142"/>
                      </a:cubicBezTo>
                      <a:cubicBezTo>
                        <a:pt x="326562" y="254142"/>
                        <a:pt x="326562" y="254142"/>
                        <a:pt x="225392" y="254142"/>
                      </a:cubicBezTo>
                      <a:cubicBezTo>
                        <a:pt x="217555" y="254142"/>
                        <a:pt x="203306" y="254142"/>
                        <a:pt x="195469" y="254142"/>
                      </a:cubicBezTo>
                      <a:cubicBezTo>
                        <a:pt x="195469" y="254142"/>
                        <a:pt x="195469" y="254142"/>
                        <a:pt x="95011" y="254142"/>
                      </a:cubicBezTo>
                      <a:cubicBezTo>
                        <a:pt x="93586" y="254142"/>
                        <a:pt x="92161" y="252699"/>
                        <a:pt x="92161" y="251977"/>
                      </a:cubicBezTo>
                      <a:cubicBezTo>
                        <a:pt x="92161" y="251977"/>
                        <a:pt x="92161" y="251977"/>
                        <a:pt x="92161" y="137966"/>
                      </a:cubicBezTo>
                      <a:cubicBezTo>
                        <a:pt x="92161" y="136522"/>
                        <a:pt x="93586" y="135079"/>
                        <a:pt x="95011" y="135079"/>
                      </a:cubicBezTo>
                      <a:close/>
                      <a:moveTo>
                        <a:pt x="74941" y="114442"/>
                      </a:moveTo>
                      <a:cubicBezTo>
                        <a:pt x="72081" y="114442"/>
                        <a:pt x="69936" y="116575"/>
                        <a:pt x="69936" y="119418"/>
                      </a:cubicBezTo>
                      <a:cubicBezTo>
                        <a:pt x="69936" y="119418"/>
                        <a:pt x="69936" y="119418"/>
                        <a:pt x="69936" y="269401"/>
                      </a:cubicBezTo>
                      <a:cubicBezTo>
                        <a:pt x="69936" y="272244"/>
                        <a:pt x="72081" y="275088"/>
                        <a:pt x="74941" y="275088"/>
                      </a:cubicBezTo>
                      <a:cubicBezTo>
                        <a:pt x="74941" y="275088"/>
                        <a:pt x="74941" y="275088"/>
                        <a:pt x="186478" y="275088"/>
                      </a:cubicBezTo>
                      <a:cubicBezTo>
                        <a:pt x="186478" y="275088"/>
                        <a:pt x="186478" y="275088"/>
                        <a:pt x="186478" y="278642"/>
                      </a:cubicBezTo>
                      <a:cubicBezTo>
                        <a:pt x="186478" y="278642"/>
                        <a:pt x="186478" y="278642"/>
                        <a:pt x="167174" y="295701"/>
                      </a:cubicBezTo>
                      <a:cubicBezTo>
                        <a:pt x="165029" y="297123"/>
                        <a:pt x="165029" y="299256"/>
                        <a:pt x="165744" y="301388"/>
                      </a:cubicBezTo>
                      <a:cubicBezTo>
                        <a:pt x="166459" y="303520"/>
                        <a:pt x="168604" y="304942"/>
                        <a:pt x="170749" y="304942"/>
                      </a:cubicBezTo>
                      <a:cubicBezTo>
                        <a:pt x="170749" y="304942"/>
                        <a:pt x="170749" y="304942"/>
                        <a:pt x="250112" y="304942"/>
                      </a:cubicBezTo>
                      <a:cubicBezTo>
                        <a:pt x="252257" y="304942"/>
                        <a:pt x="254402" y="303520"/>
                        <a:pt x="255117" y="301388"/>
                      </a:cubicBezTo>
                      <a:cubicBezTo>
                        <a:pt x="255832" y="299256"/>
                        <a:pt x="255117" y="297123"/>
                        <a:pt x="253687" y="295701"/>
                      </a:cubicBezTo>
                      <a:cubicBezTo>
                        <a:pt x="253687" y="295701"/>
                        <a:pt x="253687" y="295701"/>
                        <a:pt x="233667" y="278642"/>
                      </a:cubicBezTo>
                      <a:cubicBezTo>
                        <a:pt x="233667" y="278642"/>
                        <a:pt x="233667" y="278642"/>
                        <a:pt x="233667" y="275088"/>
                      </a:cubicBezTo>
                      <a:cubicBezTo>
                        <a:pt x="233667" y="275088"/>
                        <a:pt x="233667" y="275088"/>
                        <a:pt x="345204" y="275088"/>
                      </a:cubicBezTo>
                      <a:cubicBezTo>
                        <a:pt x="348064" y="275088"/>
                        <a:pt x="350924" y="272244"/>
                        <a:pt x="350924" y="269401"/>
                      </a:cubicBezTo>
                      <a:cubicBezTo>
                        <a:pt x="350924" y="269401"/>
                        <a:pt x="350924" y="269401"/>
                        <a:pt x="350924" y="119418"/>
                      </a:cubicBezTo>
                      <a:cubicBezTo>
                        <a:pt x="350924" y="116575"/>
                        <a:pt x="348064" y="114442"/>
                        <a:pt x="345204" y="114442"/>
                      </a:cubicBezTo>
                      <a:cubicBezTo>
                        <a:pt x="345204" y="114442"/>
                        <a:pt x="345204" y="114442"/>
                        <a:pt x="74941" y="114442"/>
                      </a:cubicBezTo>
                      <a:close/>
                      <a:moveTo>
                        <a:pt x="211309" y="0"/>
                      </a:moveTo>
                      <a:cubicBezTo>
                        <a:pt x="265366" y="0"/>
                        <a:pt x="319332" y="20496"/>
                        <a:pt x="360433" y="61488"/>
                      </a:cubicBezTo>
                      <a:cubicBezTo>
                        <a:pt x="439060" y="139908"/>
                        <a:pt x="442634" y="265379"/>
                        <a:pt x="371154" y="348076"/>
                      </a:cubicBezTo>
                      <a:lnTo>
                        <a:pt x="519831" y="496360"/>
                      </a:lnTo>
                      <a:cubicBezTo>
                        <a:pt x="525549" y="502064"/>
                        <a:pt x="525549" y="512044"/>
                        <a:pt x="519831" y="518460"/>
                      </a:cubicBezTo>
                      <a:cubicBezTo>
                        <a:pt x="503391" y="534857"/>
                        <a:pt x="494098" y="556244"/>
                        <a:pt x="494098" y="579770"/>
                      </a:cubicBezTo>
                      <a:cubicBezTo>
                        <a:pt x="494098" y="588325"/>
                        <a:pt x="486951" y="595454"/>
                        <a:pt x="478373" y="595454"/>
                      </a:cubicBezTo>
                      <a:cubicBezTo>
                        <a:pt x="469796" y="595454"/>
                        <a:pt x="462648" y="588325"/>
                        <a:pt x="462648" y="579770"/>
                      </a:cubicBezTo>
                      <a:cubicBezTo>
                        <a:pt x="462648" y="553393"/>
                        <a:pt x="471225" y="528441"/>
                        <a:pt x="486951" y="507767"/>
                      </a:cubicBezTo>
                      <a:cubicBezTo>
                        <a:pt x="486951" y="507767"/>
                        <a:pt x="486951" y="507767"/>
                        <a:pt x="348996" y="370176"/>
                      </a:cubicBezTo>
                      <a:cubicBezTo>
                        <a:pt x="266080" y="441467"/>
                        <a:pt x="140277" y="437902"/>
                        <a:pt x="61650" y="359483"/>
                      </a:cubicBezTo>
                      <a:cubicBezTo>
                        <a:pt x="-20551" y="277498"/>
                        <a:pt x="-20551" y="144185"/>
                        <a:pt x="61650" y="61488"/>
                      </a:cubicBezTo>
                      <a:cubicBezTo>
                        <a:pt x="103108" y="20496"/>
                        <a:pt x="157253" y="0"/>
                        <a:pt x="211309"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sp>
          <p:nvSpPr>
            <p:cNvPr id="159" name="Oval 158">
              <a:extLst>
                <a:ext uri="{FF2B5EF4-FFF2-40B4-BE49-F238E27FC236}">
                  <a16:creationId xmlns:a16="http://schemas.microsoft.com/office/drawing/2014/main" id="{F610B210-66D4-4364-82CB-224192BF9385}"/>
                </a:ext>
              </a:extLst>
            </p:cNvPr>
            <p:cNvSpPr/>
            <p:nvPr/>
          </p:nvSpPr>
          <p:spPr>
            <a:xfrm>
              <a:off x="5510907" y="3588407"/>
              <a:ext cx="409015" cy="409015"/>
            </a:xfrm>
            <a:prstGeom prst="ellipse">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60" name="Oval 159">
              <a:extLst>
                <a:ext uri="{FF2B5EF4-FFF2-40B4-BE49-F238E27FC236}">
                  <a16:creationId xmlns:a16="http://schemas.microsoft.com/office/drawing/2014/main" id="{83773E3D-3DB0-486A-8A3C-F7E44CE9F8A8}"/>
                </a:ext>
              </a:extLst>
            </p:cNvPr>
            <p:cNvSpPr/>
            <p:nvPr/>
          </p:nvSpPr>
          <p:spPr>
            <a:xfrm>
              <a:off x="6264116" y="2843424"/>
              <a:ext cx="409015" cy="409015"/>
            </a:xfrm>
            <a:prstGeom prst="ellipse">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61" name="Oval 160">
              <a:extLst>
                <a:ext uri="{FF2B5EF4-FFF2-40B4-BE49-F238E27FC236}">
                  <a16:creationId xmlns:a16="http://schemas.microsoft.com/office/drawing/2014/main" id="{A9C890A9-AD6C-49CA-A322-3B757AC321F0}"/>
                </a:ext>
              </a:extLst>
            </p:cNvPr>
            <p:cNvSpPr/>
            <p:nvPr/>
          </p:nvSpPr>
          <p:spPr>
            <a:xfrm>
              <a:off x="6264116" y="3605062"/>
              <a:ext cx="409015" cy="409015"/>
            </a:xfrm>
            <a:prstGeom prst="ellipse">
              <a:avLst/>
            </a:prstGeom>
            <a:solidFill>
              <a:srgbClr val="000A46"/>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62" name="Oval 161">
              <a:extLst>
                <a:ext uri="{FF2B5EF4-FFF2-40B4-BE49-F238E27FC236}">
                  <a16:creationId xmlns:a16="http://schemas.microsoft.com/office/drawing/2014/main" id="{469C96EB-1B9D-47C3-A4E8-731EED656C95}"/>
                </a:ext>
              </a:extLst>
            </p:cNvPr>
            <p:cNvSpPr/>
            <p:nvPr/>
          </p:nvSpPr>
          <p:spPr>
            <a:xfrm>
              <a:off x="5529987" y="2855565"/>
              <a:ext cx="409015" cy="409015"/>
            </a:xfrm>
            <a:prstGeom prst="ellipse">
              <a:avLst/>
            </a:prstGeom>
            <a:solidFill>
              <a:srgbClr val="000A46"/>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nvGrpSpPr>
          <p:cNvPr id="171" name="Group 170">
            <a:extLst>
              <a:ext uri="{FF2B5EF4-FFF2-40B4-BE49-F238E27FC236}">
                <a16:creationId xmlns:a16="http://schemas.microsoft.com/office/drawing/2014/main" id="{6597F41B-2266-41B8-B79F-0035A56B3166}"/>
              </a:ext>
            </a:extLst>
          </p:cNvPr>
          <p:cNvGrpSpPr>
            <a:grpSpLocks noChangeAspect="1"/>
          </p:cNvGrpSpPr>
          <p:nvPr/>
        </p:nvGrpSpPr>
        <p:grpSpPr>
          <a:xfrm>
            <a:off x="6662237" y="672190"/>
            <a:ext cx="439302" cy="439302"/>
            <a:chOff x="5273040" y="2606040"/>
            <a:chExt cx="1645920" cy="1645920"/>
          </a:xfrm>
        </p:grpSpPr>
        <p:sp>
          <p:nvSpPr>
            <p:cNvPr id="172" name="AutoShape 89">
              <a:extLst>
                <a:ext uri="{FF2B5EF4-FFF2-40B4-BE49-F238E27FC236}">
                  <a16:creationId xmlns:a16="http://schemas.microsoft.com/office/drawing/2014/main" id="{1DD210C0-859F-4BFE-8A6D-AC797629BBBA}"/>
                </a:ext>
              </a:extLst>
            </p:cNvPr>
            <p:cNvSpPr>
              <a:spLocks noChangeAspect="1" noChangeArrowheads="1" noTextEdit="1"/>
            </p:cNvSpPr>
            <p:nvPr/>
          </p:nvSpPr>
          <p:spPr bwMode="auto">
            <a:xfrm flipH="1">
              <a:off x="5273040" y="2606040"/>
              <a:ext cx="1645920"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73" name="Group 172">
              <a:extLst>
                <a:ext uri="{FF2B5EF4-FFF2-40B4-BE49-F238E27FC236}">
                  <a16:creationId xmlns:a16="http://schemas.microsoft.com/office/drawing/2014/main" id="{D2A107FE-F1A1-43DC-B484-07334F5157A2}"/>
                </a:ext>
              </a:extLst>
            </p:cNvPr>
            <p:cNvGrpSpPr/>
            <p:nvPr/>
          </p:nvGrpSpPr>
          <p:grpSpPr>
            <a:xfrm>
              <a:off x="5676971" y="2945039"/>
              <a:ext cx="838060" cy="967922"/>
              <a:chOff x="5676971" y="2945039"/>
              <a:chExt cx="838060" cy="967922"/>
            </a:xfrm>
          </p:grpSpPr>
          <p:sp>
            <p:nvSpPr>
              <p:cNvPr id="174" name="Freeform 91">
                <a:extLst>
                  <a:ext uri="{FF2B5EF4-FFF2-40B4-BE49-F238E27FC236}">
                    <a16:creationId xmlns:a16="http://schemas.microsoft.com/office/drawing/2014/main" id="{25C587F2-93BE-4397-97EF-5777DF66BD28}"/>
                  </a:ext>
                </a:extLst>
              </p:cNvPr>
              <p:cNvSpPr>
                <a:spLocks noEditPoints="1"/>
              </p:cNvSpPr>
              <p:nvPr/>
            </p:nvSpPr>
            <p:spPr bwMode="auto">
              <a:xfrm flipH="1">
                <a:off x="5676971" y="2945039"/>
                <a:ext cx="838060" cy="967922"/>
              </a:xfrm>
              <a:custGeom>
                <a:avLst/>
                <a:gdLst>
                  <a:gd name="T0" fmla="*/ 479 w 1173"/>
                  <a:gd name="T1" fmla="*/ 44 h 1355"/>
                  <a:gd name="T2" fmla="*/ 859 w 1173"/>
                  <a:gd name="T3" fmla="*/ 373 h 1355"/>
                  <a:gd name="T4" fmla="*/ 861 w 1173"/>
                  <a:gd name="T5" fmla="*/ 1053 h 1355"/>
                  <a:gd name="T6" fmla="*/ 1052 w 1173"/>
                  <a:gd name="T7" fmla="*/ 892 h 1355"/>
                  <a:gd name="T8" fmla="*/ 1107 w 1173"/>
                  <a:gd name="T9" fmla="*/ 914 h 1355"/>
                  <a:gd name="T10" fmla="*/ 1106 w 1173"/>
                  <a:gd name="T11" fmla="*/ 1021 h 1355"/>
                  <a:gd name="T12" fmla="*/ 827 w 1173"/>
                  <a:gd name="T13" fmla="*/ 1298 h 1355"/>
                  <a:gd name="T14" fmla="*/ 816 w 1173"/>
                  <a:gd name="T15" fmla="*/ 1309 h 1355"/>
                  <a:gd name="T16" fmla="*/ 798 w 1173"/>
                  <a:gd name="T17" fmla="*/ 1310 h 1355"/>
                  <a:gd name="T18" fmla="*/ 776 w 1173"/>
                  <a:gd name="T19" fmla="*/ 1310 h 1355"/>
                  <a:gd name="T20" fmla="*/ 766 w 1173"/>
                  <a:gd name="T21" fmla="*/ 1308 h 1355"/>
                  <a:gd name="T22" fmla="*/ 754 w 1173"/>
                  <a:gd name="T23" fmla="*/ 1304 h 1355"/>
                  <a:gd name="T24" fmla="*/ 731 w 1173"/>
                  <a:gd name="T25" fmla="*/ 1286 h 1355"/>
                  <a:gd name="T26" fmla="*/ 443 w 1173"/>
                  <a:gd name="T27" fmla="*/ 967 h 1355"/>
                  <a:gd name="T28" fmla="*/ 517 w 1173"/>
                  <a:gd name="T29" fmla="*/ 892 h 1355"/>
                  <a:gd name="T30" fmla="*/ 572 w 1173"/>
                  <a:gd name="T31" fmla="*/ 914 h 1355"/>
                  <a:gd name="T32" fmla="*/ 711 w 1173"/>
                  <a:gd name="T33" fmla="*/ 409 h 1355"/>
                  <a:gd name="T34" fmla="*/ 428 w 1173"/>
                  <a:gd name="T35" fmla="*/ 196 h 1355"/>
                  <a:gd name="T36" fmla="*/ 197 w 1173"/>
                  <a:gd name="T37" fmla="*/ 1234 h 1355"/>
                  <a:gd name="T38" fmla="*/ 44 w 1173"/>
                  <a:gd name="T39" fmla="*/ 1234 h 1355"/>
                  <a:gd name="T40" fmla="*/ 428 w 1173"/>
                  <a:gd name="T41" fmla="*/ 44 h 1355"/>
                  <a:gd name="T42" fmla="*/ 0 w 1173"/>
                  <a:gd name="T43" fmla="*/ 412 h 1355"/>
                  <a:gd name="T44" fmla="*/ 120 w 1173"/>
                  <a:gd name="T45" fmla="*/ 1355 h 1355"/>
                  <a:gd name="T46" fmla="*/ 241 w 1173"/>
                  <a:gd name="T47" fmla="*/ 412 h 1355"/>
                  <a:gd name="T48" fmla="*/ 479 w 1173"/>
                  <a:gd name="T49" fmla="*/ 240 h 1355"/>
                  <a:gd name="T50" fmla="*/ 667 w 1173"/>
                  <a:gd name="T51" fmla="*/ 947 h 1355"/>
                  <a:gd name="T52" fmla="*/ 522 w 1173"/>
                  <a:gd name="T53" fmla="*/ 848 h 1355"/>
                  <a:gd name="T54" fmla="*/ 432 w 1173"/>
                  <a:gd name="T55" fmla="*/ 885 h 1355"/>
                  <a:gd name="T56" fmla="*/ 435 w 1173"/>
                  <a:gd name="T57" fmla="*/ 1052 h 1355"/>
                  <a:gd name="T58" fmla="*/ 719 w 1173"/>
                  <a:gd name="T59" fmla="*/ 1334 h 1355"/>
                  <a:gd name="T60" fmla="*/ 743 w 1173"/>
                  <a:gd name="T61" fmla="*/ 1347 h 1355"/>
                  <a:gd name="T62" fmla="*/ 769 w 1173"/>
                  <a:gd name="T63" fmla="*/ 1354 h 1355"/>
                  <a:gd name="T64" fmla="*/ 786 w 1173"/>
                  <a:gd name="T65" fmla="*/ 1355 h 1355"/>
                  <a:gd name="T66" fmla="*/ 807 w 1173"/>
                  <a:gd name="T67" fmla="*/ 1353 h 1355"/>
                  <a:gd name="T68" fmla="*/ 847 w 1173"/>
                  <a:gd name="T69" fmla="*/ 1340 h 1355"/>
                  <a:gd name="T70" fmla="*/ 874 w 1173"/>
                  <a:gd name="T71" fmla="*/ 1316 h 1355"/>
                  <a:gd name="T72" fmla="*/ 1173 w 1173"/>
                  <a:gd name="T73" fmla="*/ 967 h 1355"/>
                  <a:gd name="T74" fmla="*/ 1057 w 1173"/>
                  <a:gd name="T75" fmla="*/ 848 h 1355"/>
                  <a:gd name="T76" fmla="*/ 969 w 1173"/>
                  <a:gd name="T77" fmla="*/ 883 h 1355"/>
                  <a:gd name="T78" fmla="*/ 905 w 1173"/>
                  <a:gd name="T79" fmla="*/ 431 h 1355"/>
                  <a:gd name="T80" fmla="*/ 903 w 1173"/>
                  <a:gd name="T81" fmla="*/ 372 h 1355"/>
                  <a:gd name="T82" fmla="*/ 903 w 1173"/>
                  <a:gd name="T83" fmla="*/ 370 h 1355"/>
                  <a:gd name="T84" fmla="*/ 764 w 1173"/>
                  <a:gd name="T85" fmla="*/ 106 h 1355"/>
                  <a:gd name="T86" fmla="*/ 428 w 1173"/>
                  <a:gd name="T87" fmla="*/ 0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3" h="1355">
                    <a:moveTo>
                      <a:pt x="428" y="44"/>
                    </a:moveTo>
                    <a:cubicBezTo>
                      <a:pt x="479" y="44"/>
                      <a:pt x="479" y="44"/>
                      <a:pt x="479" y="44"/>
                    </a:cubicBezTo>
                    <a:cubicBezTo>
                      <a:pt x="676" y="44"/>
                      <a:pt x="838" y="188"/>
                      <a:pt x="859" y="372"/>
                    </a:cubicBezTo>
                    <a:cubicBezTo>
                      <a:pt x="859" y="373"/>
                      <a:pt x="859" y="373"/>
                      <a:pt x="859" y="373"/>
                    </a:cubicBezTo>
                    <a:cubicBezTo>
                      <a:pt x="861" y="431"/>
                      <a:pt x="861" y="431"/>
                      <a:pt x="861" y="431"/>
                    </a:cubicBezTo>
                    <a:cubicBezTo>
                      <a:pt x="861" y="1053"/>
                      <a:pt x="861" y="1053"/>
                      <a:pt x="861" y="1053"/>
                    </a:cubicBezTo>
                    <a:cubicBezTo>
                      <a:pt x="1000" y="914"/>
                      <a:pt x="1000" y="914"/>
                      <a:pt x="1000" y="914"/>
                    </a:cubicBezTo>
                    <a:cubicBezTo>
                      <a:pt x="1014" y="900"/>
                      <a:pt x="1033" y="892"/>
                      <a:pt x="1052" y="892"/>
                    </a:cubicBezTo>
                    <a:cubicBezTo>
                      <a:pt x="1053" y="892"/>
                      <a:pt x="1054" y="892"/>
                      <a:pt x="1055" y="892"/>
                    </a:cubicBezTo>
                    <a:cubicBezTo>
                      <a:pt x="1074" y="893"/>
                      <a:pt x="1093" y="900"/>
                      <a:pt x="1107" y="914"/>
                    </a:cubicBezTo>
                    <a:cubicBezTo>
                      <a:pt x="1121" y="928"/>
                      <a:pt x="1129" y="947"/>
                      <a:pt x="1129" y="967"/>
                    </a:cubicBezTo>
                    <a:cubicBezTo>
                      <a:pt x="1129" y="988"/>
                      <a:pt x="1121" y="1007"/>
                      <a:pt x="1106" y="1021"/>
                    </a:cubicBezTo>
                    <a:cubicBezTo>
                      <a:pt x="841" y="1286"/>
                      <a:pt x="841" y="1286"/>
                      <a:pt x="841" y="1286"/>
                    </a:cubicBezTo>
                    <a:cubicBezTo>
                      <a:pt x="837" y="1291"/>
                      <a:pt x="832" y="1295"/>
                      <a:pt x="827" y="1298"/>
                    </a:cubicBezTo>
                    <a:cubicBezTo>
                      <a:pt x="826" y="1299"/>
                      <a:pt x="825" y="1300"/>
                      <a:pt x="824" y="1300"/>
                    </a:cubicBezTo>
                    <a:cubicBezTo>
                      <a:pt x="816" y="1309"/>
                      <a:pt x="816" y="1309"/>
                      <a:pt x="816" y="1309"/>
                    </a:cubicBezTo>
                    <a:cubicBezTo>
                      <a:pt x="803" y="1309"/>
                      <a:pt x="803" y="1309"/>
                      <a:pt x="803" y="1309"/>
                    </a:cubicBezTo>
                    <a:cubicBezTo>
                      <a:pt x="802" y="1309"/>
                      <a:pt x="800" y="1309"/>
                      <a:pt x="798" y="1310"/>
                    </a:cubicBezTo>
                    <a:cubicBezTo>
                      <a:pt x="793" y="1311"/>
                      <a:pt x="788" y="1311"/>
                      <a:pt x="786" y="1311"/>
                    </a:cubicBezTo>
                    <a:cubicBezTo>
                      <a:pt x="784" y="1311"/>
                      <a:pt x="780" y="1311"/>
                      <a:pt x="776" y="1310"/>
                    </a:cubicBezTo>
                    <a:cubicBezTo>
                      <a:pt x="769" y="1310"/>
                      <a:pt x="769" y="1310"/>
                      <a:pt x="769" y="1310"/>
                    </a:cubicBezTo>
                    <a:cubicBezTo>
                      <a:pt x="766" y="1308"/>
                      <a:pt x="766" y="1308"/>
                      <a:pt x="766" y="1308"/>
                    </a:cubicBezTo>
                    <a:cubicBezTo>
                      <a:pt x="763" y="1308"/>
                      <a:pt x="763" y="1308"/>
                      <a:pt x="763" y="1308"/>
                    </a:cubicBezTo>
                    <a:cubicBezTo>
                      <a:pt x="754" y="1304"/>
                      <a:pt x="754" y="1304"/>
                      <a:pt x="754" y="1304"/>
                    </a:cubicBezTo>
                    <a:cubicBezTo>
                      <a:pt x="751" y="1302"/>
                      <a:pt x="747" y="1300"/>
                      <a:pt x="744" y="1298"/>
                    </a:cubicBezTo>
                    <a:cubicBezTo>
                      <a:pt x="739" y="1295"/>
                      <a:pt x="734" y="1291"/>
                      <a:pt x="731" y="1286"/>
                    </a:cubicBezTo>
                    <a:cubicBezTo>
                      <a:pt x="466" y="1021"/>
                      <a:pt x="466" y="1021"/>
                      <a:pt x="466" y="1021"/>
                    </a:cubicBezTo>
                    <a:cubicBezTo>
                      <a:pt x="451" y="1007"/>
                      <a:pt x="443" y="988"/>
                      <a:pt x="443" y="967"/>
                    </a:cubicBezTo>
                    <a:cubicBezTo>
                      <a:pt x="443" y="947"/>
                      <a:pt x="451" y="929"/>
                      <a:pt x="464" y="915"/>
                    </a:cubicBezTo>
                    <a:cubicBezTo>
                      <a:pt x="478" y="900"/>
                      <a:pt x="497" y="892"/>
                      <a:pt x="517" y="892"/>
                    </a:cubicBezTo>
                    <a:cubicBezTo>
                      <a:pt x="518" y="892"/>
                      <a:pt x="520" y="892"/>
                      <a:pt x="521" y="892"/>
                    </a:cubicBezTo>
                    <a:cubicBezTo>
                      <a:pt x="540" y="893"/>
                      <a:pt x="559" y="901"/>
                      <a:pt x="572" y="914"/>
                    </a:cubicBezTo>
                    <a:cubicBezTo>
                      <a:pt x="711" y="1053"/>
                      <a:pt x="711" y="1053"/>
                      <a:pt x="711" y="1053"/>
                    </a:cubicBezTo>
                    <a:cubicBezTo>
                      <a:pt x="711" y="409"/>
                      <a:pt x="711" y="409"/>
                      <a:pt x="711" y="409"/>
                    </a:cubicBezTo>
                    <a:cubicBezTo>
                      <a:pt x="711" y="292"/>
                      <a:pt x="606" y="196"/>
                      <a:pt x="479" y="196"/>
                    </a:cubicBezTo>
                    <a:cubicBezTo>
                      <a:pt x="428" y="196"/>
                      <a:pt x="428" y="196"/>
                      <a:pt x="428" y="196"/>
                    </a:cubicBezTo>
                    <a:cubicBezTo>
                      <a:pt x="300" y="196"/>
                      <a:pt x="197" y="293"/>
                      <a:pt x="197" y="412"/>
                    </a:cubicBezTo>
                    <a:cubicBezTo>
                      <a:pt x="197" y="1234"/>
                      <a:pt x="197" y="1234"/>
                      <a:pt x="197" y="1234"/>
                    </a:cubicBezTo>
                    <a:cubicBezTo>
                      <a:pt x="197" y="1276"/>
                      <a:pt x="163" y="1311"/>
                      <a:pt x="120" y="1311"/>
                    </a:cubicBezTo>
                    <a:cubicBezTo>
                      <a:pt x="78" y="1311"/>
                      <a:pt x="44" y="1276"/>
                      <a:pt x="44" y="1234"/>
                    </a:cubicBezTo>
                    <a:cubicBezTo>
                      <a:pt x="44" y="412"/>
                      <a:pt x="44" y="412"/>
                      <a:pt x="44" y="412"/>
                    </a:cubicBezTo>
                    <a:cubicBezTo>
                      <a:pt x="44" y="209"/>
                      <a:pt x="216" y="44"/>
                      <a:pt x="428" y="44"/>
                    </a:cubicBezTo>
                    <a:moveTo>
                      <a:pt x="428" y="0"/>
                    </a:moveTo>
                    <a:cubicBezTo>
                      <a:pt x="192" y="0"/>
                      <a:pt x="0" y="185"/>
                      <a:pt x="0" y="412"/>
                    </a:cubicBezTo>
                    <a:cubicBezTo>
                      <a:pt x="0" y="1234"/>
                      <a:pt x="0" y="1234"/>
                      <a:pt x="0" y="1234"/>
                    </a:cubicBezTo>
                    <a:cubicBezTo>
                      <a:pt x="0" y="1301"/>
                      <a:pt x="54" y="1355"/>
                      <a:pt x="120" y="1355"/>
                    </a:cubicBezTo>
                    <a:cubicBezTo>
                      <a:pt x="187" y="1355"/>
                      <a:pt x="241" y="1301"/>
                      <a:pt x="241" y="1234"/>
                    </a:cubicBezTo>
                    <a:cubicBezTo>
                      <a:pt x="241" y="412"/>
                      <a:pt x="241" y="412"/>
                      <a:pt x="241" y="412"/>
                    </a:cubicBezTo>
                    <a:cubicBezTo>
                      <a:pt x="241" y="317"/>
                      <a:pt x="325" y="240"/>
                      <a:pt x="428" y="240"/>
                    </a:cubicBezTo>
                    <a:cubicBezTo>
                      <a:pt x="479" y="240"/>
                      <a:pt x="479" y="240"/>
                      <a:pt x="479" y="240"/>
                    </a:cubicBezTo>
                    <a:cubicBezTo>
                      <a:pt x="582" y="240"/>
                      <a:pt x="667" y="316"/>
                      <a:pt x="667" y="409"/>
                    </a:cubicBezTo>
                    <a:cubicBezTo>
                      <a:pt x="667" y="947"/>
                      <a:pt x="667" y="947"/>
                      <a:pt x="667" y="947"/>
                    </a:cubicBezTo>
                    <a:cubicBezTo>
                      <a:pt x="603" y="883"/>
                      <a:pt x="603" y="883"/>
                      <a:pt x="603" y="883"/>
                    </a:cubicBezTo>
                    <a:cubicBezTo>
                      <a:pt x="582" y="862"/>
                      <a:pt x="552" y="849"/>
                      <a:pt x="522" y="848"/>
                    </a:cubicBezTo>
                    <a:cubicBezTo>
                      <a:pt x="521" y="848"/>
                      <a:pt x="519" y="848"/>
                      <a:pt x="517" y="848"/>
                    </a:cubicBezTo>
                    <a:cubicBezTo>
                      <a:pt x="485" y="848"/>
                      <a:pt x="454" y="861"/>
                      <a:pt x="432" y="885"/>
                    </a:cubicBezTo>
                    <a:cubicBezTo>
                      <a:pt x="411" y="907"/>
                      <a:pt x="399" y="936"/>
                      <a:pt x="399" y="967"/>
                    </a:cubicBezTo>
                    <a:cubicBezTo>
                      <a:pt x="399" y="1000"/>
                      <a:pt x="412" y="1030"/>
                      <a:pt x="435" y="1052"/>
                    </a:cubicBezTo>
                    <a:cubicBezTo>
                      <a:pt x="698" y="1316"/>
                      <a:pt x="698" y="1316"/>
                      <a:pt x="698" y="1316"/>
                    </a:cubicBezTo>
                    <a:cubicBezTo>
                      <a:pt x="704" y="1323"/>
                      <a:pt x="711" y="1329"/>
                      <a:pt x="719" y="1334"/>
                    </a:cubicBezTo>
                    <a:cubicBezTo>
                      <a:pt x="725" y="1339"/>
                      <a:pt x="731" y="1341"/>
                      <a:pt x="735" y="1343"/>
                    </a:cubicBezTo>
                    <a:cubicBezTo>
                      <a:pt x="743" y="1347"/>
                      <a:pt x="743" y="1347"/>
                      <a:pt x="743" y="1347"/>
                    </a:cubicBezTo>
                    <a:cubicBezTo>
                      <a:pt x="747" y="1349"/>
                      <a:pt x="750" y="1350"/>
                      <a:pt x="753" y="1351"/>
                    </a:cubicBezTo>
                    <a:cubicBezTo>
                      <a:pt x="758" y="1353"/>
                      <a:pt x="764" y="1354"/>
                      <a:pt x="769" y="1354"/>
                    </a:cubicBezTo>
                    <a:cubicBezTo>
                      <a:pt x="773" y="1354"/>
                      <a:pt x="773" y="1354"/>
                      <a:pt x="773" y="1354"/>
                    </a:cubicBezTo>
                    <a:cubicBezTo>
                      <a:pt x="779" y="1355"/>
                      <a:pt x="784" y="1355"/>
                      <a:pt x="786" y="1355"/>
                    </a:cubicBezTo>
                    <a:cubicBezTo>
                      <a:pt x="789" y="1355"/>
                      <a:pt x="796" y="1355"/>
                      <a:pt x="805" y="1353"/>
                    </a:cubicBezTo>
                    <a:cubicBezTo>
                      <a:pt x="806" y="1353"/>
                      <a:pt x="807" y="1353"/>
                      <a:pt x="807" y="1353"/>
                    </a:cubicBezTo>
                    <a:cubicBezTo>
                      <a:pt x="816" y="1353"/>
                      <a:pt x="816" y="1353"/>
                      <a:pt x="816" y="1353"/>
                    </a:cubicBezTo>
                    <a:cubicBezTo>
                      <a:pt x="827" y="1353"/>
                      <a:pt x="838" y="1348"/>
                      <a:pt x="847" y="1340"/>
                    </a:cubicBezTo>
                    <a:cubicBezTo>
                      <a:pt x="851" y="1335"/>
                      <a:pt x="851" y="1335"/>
                      <a:pt x="851" y="1335"/>
                    </a:cubicBezTo>
                    <a:cubicBezTo>
                      <a:pt x="860" y="1330"/>
                      <a:pt x="867" y="1323"/>
                      <a:pt x="874" y="1316"/>
                    </a:cubicBezTo>
                    <a:cubicBezTo>
                      <a:pt x="1137" y="1052"/>
                      <a:pt x="1137" y="1052"/>
                      <a:pt x="1137" y="1052"/>
                    </a:cubicBezTo>
                    <a:cubicBezTo>
                      <a:pt x="1160" y="1030"/>
                      <a:pt x="1173" y="1000"/>
                      <a:pt x="1173" y="967"/>
                    </a:cubicBezTo>
                    <a:cubicBezTo>
                      <a:pt x="1173" y="935"/>
                      <a:pt x="1160" y="905"/>
                      <a:pt x="1138" y="883"/>
                    </a:cubicBezTo>
                    <a:cubicBezTo>
                      <a:pt x="1117" y="862"/>
                      <a:pt x="1087" y="849"/>
                      <a:pt x="1057" y="848"/>
                    </a:cubicBezTo>
                    <a:cubicBezTo>
                      <a:pt x="1055" y="848"/>
                      <a:pt x="1053" y="848"/>
                      <a:pt x="1052" y="848"/>
                    </a:cubicBezTo>
                    <a:cubicBezTo>
                      <a:pt x="1021" y="848"/>
                      <a:pt x="991" y="861"/>
                      <a:pt x="969" y="883"/>
                    </a:cubicBezTo>
                    <a:cubicBezTo>
                      <a:pt x="905" y="947"/>
                      <a:pt x="905" y="947"/>
                      <a:pt x="905" y="947"/>
                    </a:cubicBezTo>
                    <a:cubicBezTo>
                      <a:pt x="905" y="431"/>
                      <a:pt x="905" y="431"/>
                      <a:pt x="905" y="431"/>
                    </a:cubicBezTo>
                    <a:cubicBezTo>
                      <a:pt x="905" y="430"/>
                      <a:pt x="905" y="430"/>
                      <a:pt x="905" y="429"/>
                    </a:cubicBezTo>
                    <a:cubicBezTo>
                      <a:pt x="903" y="372"/>
                      <a:pt x="903" y="372"/>
                      <a:pt x="903" y="372"/>
                    </a:cubicBezTo>
                    <a:cubicBezTo>
                      <a:pt x="903" y="372"/>
                      <a:pt x="903" y="372"/>
                      <a:pt x="903" y="371"/>
                    </a:cubicBezTo>
                    <a:cubicBezTo>
                      <a:pt x="903" y="370"/>
                      <a:pt x="903" y="370"/>
                      <a:pt x="903" y="370"/>
                    </a:cubicBezTo>
                    <a:cubicBezTo>
                      <a:pt x="903" y="369"/>
                      <a:pt x="903" y="368"/>
                      <a:pt x="903" y="367"/>
                    </a:cubicBezTo>
                    <a:cubicBezTo>
                      <a:pt x="891" y="267"/>
                      <a:pt x="842" y="174"/>
                      <a:pt x="764" y="106"/>
                    </a:cubicBezTo>
                    <a:cubicBezTo>
                      <a:pt x="685" y="37"/>
                      <a:pt x="584" y="0"/>
                      <a:pt x="479" y="0"/>
                    </a:cubicBezTo>
                    <a:cubicBezTo>
                      <a:pt x="428" y="0"/>
                      <a:pt x="428" y="0"/>
                      <a:pt x="428" y="0"/>
                    </a:cubicBezTo>
                    <a:close/>
                  </a:path>
                </a:pathLst>
              </a:custGeom>
              <a:solidFill>
                <a:schemeClr val="accent1">
                  <a:lumMod val="5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92">
                <a:extLst>
                  <a:ext uri="{FF2B5EF4-FFF2-40B4-BE49-F238E27FC236}">
                    <a16:creationId xmlns:a16="http://schemas.microsoft.com/office/drawing/2014/main" id="{26CDA19B-0434-45AB-8627-40CBB20CA673}"/>
                  </a:ext>
                </a:extLst>
              </p:cNvPr>
              <p:cNvSpPr>
                <a:spLocks/>
              </p:cNvSpPr>
              <p:nvPr/>
            </p:nvSpPr>
            <p:spPr bwMode="auto">
              <a:xfrm flipH="1">
                <a:off x="5739788" y="3007856"/>
                <a:ext cx="712125" cy="842288"/>
              </a:xfrm>
              <a:custGeom>
                <a:avLst/>
                <a:gdLst>
                  <a:gd name="T0" fmla="*/ 340 w 997"/>
                  <a:gd name="T1" fmla="*/ 0 h 1179"/>
                  <a:gd name="T2" fmla="*/ 391 w 997"/>
                  <a:gd name="T3" fmla="*/ 0 h 1179"/>
                  <a:gd name="T4" fmla="*/ 729 w 997"/>
                  <a:gd name="T5" fmla="*/ 324 h 1179"/>
                  <a:gd name="T6" fmla="*/ 729 w 997"/>
                  <a:gd name="T7" fmla="*/ 328 h 1179"/>
                  <a:gd name="T8" fmla="*/ 729 w 997"/>
                  <a:gd name="T9" fmla="*/ 328 h 1179"/>
                  <a:gd name="T10" fmla="*/ 729 w 997"/>
                  <a:gd name="T11" fmla="*/ 329 h 1179"/>
                  <a:gd name="T12" fmla="*/ 729 w 997"/>
                  <a:gd name="T13" fmla="*/ 329 h 1179"/>
                  <a:gd name="T14" fmla="*/ 729 w 997"/>
                  <a:gd name="T15" fmla="*/ 343 h 1179"/>
                  <a:gd name="T16" fmla="*/ 729 w 997"/>
                  <a:gd name="T17" fmla="*/ 985 h 1179"/>
                  <a:gd name="T18" fmla="*/ 790 w 997"/>
                  <a:gd name="T19" fmla="*/ 1011 h 1179"/>
                  <a:gd name="T20" fmla="*/ 943 w 997"/>
                  <a:gd name="T21" fmla="*/ 857 h 1179"/>
                  <a:gd name="T22" fmla="*/ 965 w 997"/>
                  <a:gd name="T23" fmla="*/ 848 h 1179"/>
                  <a:gd name="T24" fmla="*/ 987 w 997"/>
                  <a:gd name="T25" fmla="*/ 857 h 1179"/>
                  <a:gd name="T26" fmla="*/ 997 w 997"/>
                  <a:gd name="T27" fmla="*/ 879 h 1179"/>
                  <a:gd name="T28" fmla="*/ 987 w 997"/>
                  <a:gd name="T29" fmla="*/ 901 h 1179"/>
                  <a:gd name="T30" fmla="*/ 720 w 997"/>
                  <a:gd name="T31" fmla="*/ 1169 h 1179"/>
                  <a:gd name="T32" fmla="*/ 716 w 997"/>
                  <a:gd name="T33" fmla="*/ 1173 h 1179"/>
                  <a:gd name="T34" fmla="*/ 715 w 997"/>
                  <a:gd name="T35" fmla="*/ 1174 h 1179"/>
                  <a:gd name="T36" fmla="*/ 710 w 997"/>
                  <a:gd name="T37" fmla="*/ 1176 h 1179"/>
                  <a:gd name="T38" fmla="*/ 709 w 997"/>
                  <a:gd name="T39" fmla="*/ 1177 h 1179"/>
                  <a:gd name="T40" fmla="*/ 709 w 997"/>
                  <a:gd name="T41" fmla="*/ 1177 h 1179"/>
                  <a:gd name="T42" fmla="*/ 704 w 997"/>
                  <a:gd name="T43" fmla="*/ 1178 h 1179"/>
                  <a:gd name="T44" fmla="*/ 704 w 997"/>
                  <a:gd name="T45" fmla="*/ 1178 h 1179"/>
                  <a:gd name="T46" fmla="*/ 698 w 997"/>
                  <a:gd name="T47" fmla="*/ 1179 h 1179"/>
                  <a:gd name="T48" fmla="*/ 693 w 997"/>
                  <a:gd name="T49" fmla="*/ 1178 h 1179"/>
                  <a:gd name="T50" fmla="*/ 692 w 997"/>
                  <a:gd name="T51" fmla="*/ 1178 h 1179"/>
                  <a:gd name="T52" fmla="*/ 687 w 997"/>
                  <a:gd name="T53" fmla="*/ 1177 h 1179"/>
                  <a:gd name="T54" fmla="*/ 687 w 997"/>
                  <a:gd name="T55" fmla="*/ 1176 h 1179"/>
                  <a:gd name="T56" fmla="*/ 685 w 997"/>
                  <a:gd name="T57" fmla="*/ 1176 h 1179"/>
                  <a:gd name="T58" fmla="*/ 681 w 997"/>
                  <a:gd name="T59" fmla="*/ 1174 h 1179"/>
                  <a:gd name="T60" fmla="*/ 680 w 997"/>
                  <a:gd name="T61" fmla="*/ 1173 h 1179"/>
                  <a:gd name="T62" fmla="*/ 676 w 997"/>
                  <a:gd name="T63" fmla="*/ 1169 h 1179"/>
                  <a:gd name="T64" fmla="*/ 409 w 997"/>
                  <a:gd name="T65" fmla="*/ 901 h 1179"/>
                  <a:gd name="T66" fmla="*/ 399 w 997"/>
                  <a:gd name="T67" fmla="*/ 879 h 1179"/>
                  <a:gd name="T68" fmla="*/ 408 w 997"/>
                  <a:gd name="T69" fmla="*/ 858 h 1179"/>
                  <a:gd name="T70" fmla="*/ 431 w 997"/>
                  <a:gd name="T71" fmla="*/ 848 h 1179"/>
                  <a:gd name="T72" fmla="*/ 453 w 997"/>
                  <a:gd name="T73" fmla="*/ 858 h 1179"/>
                  <a:gd name="T74" fmla="*/ 606 w 997"/>
                  <a:gd name="T75" fmla="*/ 1011 h 1179"/>
                  <a:gd name="T76" fmla="*/ 667 w 997"/>
                  <a:gd name="T77" fmla="*/ 985 h 1179"/>
                  <a:gd name="T78" fmla="*/ 667 w 997"/>
                  <a:gd name="T79" fmla="*/ 333 h 1179"/>
                  <a:gd name="T80" fmla="*/ 667 w 997"/>
                  <a:gd name="T81" fmla="*/ 321 h 1179"/>
                  <a:gd name="T82" fmla="*/ 391 w 997"/>
                  <a:gd name="T83" fmla="*/ 64 h 1179"/>
                  <a:gd name="T84" fmla="*/ 340 w 997"/>
                  <a:gd name="T85" fmla="*/ 64 h 1179"/>
                  <a:gd name="T86" fmla="*/ 65 w 997"/>
                  <a:gd name="T87" fmla="*/ 324 h 1179"/>
                  <a:gd name="T88" fmla="*/ 65 w 997"/>
                  <a:gd name="T89" fmla="*/ 1146 h 1179"/>
                  <a:gd name="T90" fmla="*/ 32 w 997"/>
                  <a:gd name="T91" fmla="*/ 1179 h 1179"/>
                  <a:gd name="T92" fmla="*/ 0 w 997"/>
                  <a:gd name="T93" fmla="*/ 1146 h 1179"/>
                  <a:gd name="T94" fmla="*/ 0 w 997"/>
                  <a:gd name="T95" fmla="*/ 324 h 1179"/>
                  <a:gd name="T96" fmla="*/ 340 w 997"/>
                  <a:gd name="T97"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7" h="1179">
                    <a:moveTo>
                      <a:pt x="340" y="0"/>
                    </a:moveTo>
                    <a:cubicBezTo>
                      <a:pt x="391" y="0"/>
                      <a:pt x="391" y="0"/>
                      <a:pt x="391" y="0"/>
                    </a:cubicBezTo>
                    <a:cubicBezTo>
                      <a:pt x="578" y="0"/>
                      <a:pt x="729" y="145"/>
                      <a:pt x="729" y="324"/>
                    </a:cubicBezTo>
                    <a:cubicBezTo>
                      <a:pt x="729" y="325"/>
                      <a:pt x="729" y="327"/>
                      <a:pt x="729" y="328"/>
                    </a:cubicBezTo>
                    <a:cubicBezTo>
                      <a:pt x="729" y="328"/>
                      <a:pt x="729" y="328"/>
                      <a:pt x="729" y="328"/>
                    </a:cubicBezTo>
                    <a:cubicBezTo>
                      <a:pt x="729" y="329"/>
                      <a:pt x="729" y="329"/>
                      <a:pt x="729" y="329"/>
                    </a:cubicBezTo>
                    <a:cubicBezTo>
                      <a:pt x="729" y="329"/>
                      <a:pt x="729" y="329"/>
                      <a:pt x="729" y="329"/>
                    </a:cubicBezTo>
                    <a:cubicBezTo>
                      <a:pt x="729" y="343"/>
                      <a:pt x="729" y="343"/>
                      <a:pt x="729" y="343"/>
                    </a:cubicBezTo>
                    <a:cubicBezTo>
                      <a:pt x="729" y="1038"/>
                      <a:pt x="729" y="985"/>
                      <a:pt x="729" y="985"/>
                    </a:cubicBezTo>
                    <a:cubicBezTo>
                      <a:pt x="729" y="1017"/>
                      <a:pt x="768" y="1033"/>
                      <a:pt x="790" y="1011"/>
                    </a:cubicBezTo>
                    <a:cubicBezTo>
                      <a:pt x="943" y="857"/>
                      <a:pt x="943" y="857"/>
                      <a:pt x="943" y="857"/>
                    </a:cubicBezTo>
                    <a:cubicBezTo>
                      <a:pt x="949" y="851"/>
                      <a:pt x="957" y="847"/>
                      <a:pt x="965" y="848"/>
                    </a:cubicBezTo>
                    <a:cubicBezTo>
                      <a:pt x="974" y="848"/>
                      <a:pt x="982" y="851"/>
                      <a:pt x="987" y="857"/>
                    </a:cubicBezTo>
                    <a:cubicBezTo>
                      <a:pt x="994" y="863"/>
                      <a:pt x="997" y="871"/>
                      <a:pt x="997" y="879"/>
                    </a:cubicBezTo>
                    <a:cubicBezTo>
                      <a:pt x="997" y="888"/>
                      <a:pt x="994" y="895"/>
                      <a:pt x="987" y="901"/>
                    </a:cubicBezTo>
                    <a:cubicBezTo>
                      <a:pt x="720" y="1169"/>
                      <a:pt x="720" y="1169"/>
                      <a:pt x="720" y="1169"/>
                    </a:cubicBezTo>
                    <a:cubicBezTo>
                      <a:pt x="719" y="1171"/>
                      <a:pt x="717" y="1172"/>
                      <a:pt x="716" y="1173"/>
                    </a:cubicBezTo>
                    <a:cubicBezTo>
                      <a:pt x="715" y="1174"/>
                      <a:pt x="715" y="1174"/>
                      <a:pt x="715" y="1174"/>
                    </a:cubicBezTo>
                    <a:cubicBezTo>
                      <a:pt x="713" y="1175"/>
                      <a:pt x="712" y="1175"/>
                      <a:pt x="710" y="1176"/>
                    </a:cubicBezTo>
                    <a:cubicBezTo>
                      <a:pt x="709" y="1177"/>
                      <a:pt x="709" y="1177"/>
                      <a:pt x="709" y="1177"/>
                    </a:cubicBezTo>
                    <a:cubicBezTo>
                      <a:pt x="709" y="1177"/>
                      <a:pt x="709" y="1177"/>
                      <a:pt x="709" y="1177"/>
                    </a:cubicBezTo>
                    <a:cubicBezTo>
                      <a:pt x="707" y="1177"/>
                      <a:pt x="706" y="1178"/>
                      <a:pt x="704" y="1178"/>
                    </a:cubicBezTo>
                    <a:cubicBezTo>
                      <a:pt x="704" y="1178"/>
                      <a:pt x="704" y="1178"/>
                      <a:pt x="704" y="1178"/>
                    </a:cubicBezTo>
                    <a:cubicBezTo>
                      <a:pt x="702" y="1179"/>
                      <a:pt x="700" y="1179"/>
                      <a:pt x="698" y="1179"/>
                    </a:cubicBezTo>
                    <a:cubicBezTo>
                      <a:pt x="696" y="1179"/>
                      <a:pt x="694" y="1179"/>
                      <a:pt x="693" y="1178"/>
                    </a:cubicBezTo>
                    <a:cubicBezTo>
                      <a:pt x="692" y="1178"/>
                      <a:pt x="692" y="1178"/>
                      <a:pt x="692" y="1178"/>
                    </a:cubicBezTo>
                    <a:cubicBezTo>
                      <a:pt x="690" y="1177"/>
                      <a:pt x="689" y="1177"/>
                      <a:pt x="687" y="1177"/>
                    </a:cubicBezTo>
                    <a:cubicBezTo>
                      <a:pt x="687" y="1176"/>
                      <a:pt x="687" y="1176"/>
                      <a:pt x="687" y="1176"/>
                    </a:cubicBezTo>
                    <a:cubicBezTo>
                      <a:pt x="685" y="1176"/>
                      <a:pt x="685" y="1176"/>
                      <a:pt x="685" y="1176"/>
                    </a:cubicBezTo>
                    <a:cubicBezTo>
                      <a:pt x="684" y="1175"/>
                      <a:pt x="682" y="1175"/>
                      <a:pt x="681" y="1174"/>
                    </a:cubicBezTo>
                    <a:cubicBezTo>
                      <a:pt x="680" y="1173"/>
                      <a:pt x="680" y="1173"/>
                      <a:pt x="680" y="1173"/>
                    </a:cubicBezTo>
                    <a:cubicBezTo>
                      <a:pt x="679" y="1172"/>
                      <a:pt x="677" y="1171"/>
                      <a:pt x="676" y="1169"/>
                    </a:cubicBezTo>
                    <a:cubicBezTo>
                      <a:pt x="409" y="901"/>
                      <a:pt x="409" y="901"/>
                      <a:pt x="409" y="901"/>
                    </a:cubicBezTo>
                    <a:cubicBezTo>
                      <a:pt x="402" y="895"/>
                      <a:pt x="399" y="888"/>
                      <a:pt x="399" y="879"/>
                    </a:cubicBezTo>
                    <a:cubicBezTo>
                      <a:pt x="399" y="871"/>
                      <a:pt x="402" y="863"/>
                      <a:pt x="408" y="858"/>
                    </a:cubicBezTo>
                    <a:cubicBezTo>
                      <a:pt x="414" y="851"/>
                      <a:pt x="422" y="847"/>
                      <a:pt x="431" y="848"/>
                    </a:cubicBezTo>
                    <a:cubicBezTo>
                      <a:pt x="439" y="848"/>
                      <a:pt x="447" y="852"/>
                      <a:pt x="453" y="858"/>
                    </a:cubicBezTo>
                    <a:cubicBezTo>
                      <a:pt x="606" y="1011"/>
                      <a:pt x="606" y="1011"/>
                      <a:pt x="606" y="1011"/>
                    </a:cubicBezTo>
                    <a:cubicBezTo>
                      <a:pt x="628" y="1033"/>
                      <a:pt x="667" y="1017"/>
                      <a:pt x="667" y="985"/>
                    </a:cubicBezTo>
                    <a:cubicBezTo>
                      <a:pt x="667" y="333"/>
                      <a:pt x="667" y="333"/>
                      <a:pt x="667" y="333"/>
                    </a:cubicBezTo>
                    <a:cubicBezTo>
                      <a:pt x="667" y="330"/>
                      <a:pt x="667" y="325"/>
                      <a:pt x="667" y="321"/>
                    </a:cubicBezTo>
                    <a:cubicBezTo>
                      <a:pt x="667" y="178"/>
                      <a:pt x="542" y="64"/>
                      <a:pt x="391" y="64"/>
                    </a:cubicBezTo>
                    <a:cubicBezTo>
                      <a:pt x="340" y="64"/>
                      <a:pt x="340" y="64"/>
                      <a:pt x="340" y="64"/>
                    </a:cubicBezTo>
                    <a:cubicBezTo>
                      <a:pt x="188" y="64"/>
                      <a:pt x="65" y="181"/>
                      <a:pt x="65" y="324"/>
                    </a:cubicBezTo>
                    <a:cubicBezTo>
                      <a:pt x="65" y="1146"/>
                      <a:pt x="65" y="1146"/>
                      <a:pt x="65" y="1146"/>
                    </a:cubicBezTo>
                    <a:cubicBezTo>
                      <a:pt x="65" y="1164"/>
                      <a:pt x="50" y="1179"/>
                      <a:pt x="32" y="1179"/>
                    </a:cubicBezTo>
                    <a:cubicBezTo>
                      <a:pt x="15" y="1179"/>
                      <a:pt x="0" y="1164"/>
                      <a:pt x="0" y="1146"/>
                    </a:cubicBezTo>
                    <a:cubicBezTo>
                      <a:pt x="0" y="324"/>
                      <a:pt x="0" y="324"/>
                      <a:pt x="0" y="324"/>
                    </a:cubicBezTo>
                    <a:cubicBezTo>
                      <a:pt x="0" y="145"/>
                      <a:pt x="153" y="0"/>
                      <a:pt x="340" y="0"/>
                    </a:cubicBezTo>
                    <a:close/>
                  </a:path>
                </a:pathLst>
              </a:custGeom>
              <a:solidFill>
                <a:srgbClr val="00148C">
                  <a:lumMod val="100000"/>
                </a:srgb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986004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D05BB1F-0D99-42C7-B956-BFA9C04D9322}"/>
              </a:ext>
            </a:extLst>
          </p:cNvPr>
          <p:cNvGraphicFramePr>
            <a:graphicFrameLocks noChangeAspect="1"/>
          </p:cNvGraphicFramePr>
          <p:nvPr>
            <p:custDataLst>
              <p:tags r:id="rId2"/>
            </p:custDataLst>
            <p:extLst>
              <p:ext uri="{D42A27DB-BD31-4B8C-83A1-F6EECF244321}">
                <p14:modId xmlns:p14="http://schemas.microsoft.com/office/powerpoint/2010/main" val="25058114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2737" name="think-cell Slide" r:id="rId5" imgW="473" imgH="473" progId="TCLayout.ActiveDocument.1">
                  <p:embed/>
                </p:oleObj>
              </mc:Choice>
              <mc:Fallback>
                <p:oleObj name="think-cell Slide" r:id="rId5" imgW="473" imgH="473" progId="TCLayout.ActiveDocument.1">
                  <p:embed/>
                  <p:pic>
                    <p:nvPicPr>
                      <p:cNvPr id="4" name="Object 3" hidden="1">
                        <a:extLst>
                          <a:ext uri="{FF2B5EF4-FFF2-40B4-BE49-F238E27FC236}">
                            <a16:creationId xmlns:a16="http://schemas.microsoft.com/office/drawing/2014/main" id="{CD05BB1F-0D99-42C7-B956-BFA9C04D932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74E2CC1-9292-4613-AEE8-E7E47F692D87}"/>
              </a:ext>
            </a:extLst>
          </p:cNvPr>
          <p:cNvSpPr/>
          <p:nvPr>
            <p:custDataLst>
              <p:tags r:id="rId3"/>
            </p:custDataLst>
          </p:nvPr>
        </p:nvSpPr>
        <p:spPr>
          <a:xfrm>
            <a:off x="0" y="0"/>
            <a:ext cx="158750" cy="158750"/>
          </a:xfrm>
          <a:prstGeom prst="rect">
            <a:avLst/>
          </a:prstGeom>
          <a:solidFill>
            <a:schemeClr val="accent1"/>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600" dirty="0">
              <a:solidFill>
                <a:srgbClr val="FFFFFF"/>
              </a:solidFill>
              <a:latin typeface="Arial" panose="020B0604020202020204" pitchFamily="34" charset="0"/>
              <a:ea typeface="+mj-ea"/>
              <a:cs typeface="+mj-cs"/>
              <a:sym typeface="Arial" panose="020B0604020202020204" pitchFamily="34" charset="0"/>
            </a:endParaRPr>
          </a:p>
        </p:txBody>
      </p:sp>
      <p:sp>
        <p:nvSpPr>
          <p:cNvPr id="2" name="Title 1">
            <a:extLst>
              <a:ext uri="{FF2B5EF4-FFF2-40B4-BE49-F238E27FC236}">
                <a16:creationId xmlns:a16="http://schemas.microsoft.com/office/drawing/2014/main" id="{C5273693-C8B5-4729-819D-0174FDD2BB9B}"/>
              </a:ext>
            </a:extLst>
          </p:cNvPr>
          <p:cNvSpPr>
            <a:spLocks noGrp="1"/>
          </p:cNvSpPr>
          <p:nvPr>
            <p:ph type="title"/>
          </p:nvPr>
        </p:nvSpPr>
        <p:spPr>
          <a:xfrm>
            <a:off x="322780" y="267573"/>
            <a:ext cx="8497370" cy="498598"/>
          </a:xfrm>
        </p:spPr>
        <p:txBody>
          <a:bodyPr/>
          <a:lstStyle/>
          <a:p>
            <a:r>
              <a:rPr lang="en-US" dirty="0"/>
              <a:t>Fifth dimension added to narrow FutureNow MVP scope</a:t>
            </a:r>
            <a:br>
              <a:rPr lang="en-US" dirty="0"/>
            </a:br>
            <a:r>
              <a:rPr lang="en-US" sz="1600" b="0" dirty="0"/>
              <a:t>Work type decision critical to focus</a:t>
            </a:r>
            <a:endParaRPr lang="en-US" b="0" dirty="0"/>
          </a:p>
        </p:txBody>
      </p:sp>
      <p:sp>
        <p:nvSpPr>
          <p:cNvPr id="11" name="TextBox 10">
            <a:extLst>
              <a:ext uri="{FF2B5EF4-FFF2-40B4-BE49-F238E27FC236}">
                <a16:creationId xmlns:a16="http://schemas.microsoft.com/office/drawing/2014/main" id="{18ABD31C-B88D-4066-8C2C-25F1E0A9FB39}"/>
              </a:ext>
            </a:extLst>
          </p:cNvPr>
          <p:cNvSpPr txBox="1"/>
          <p:nvPr/>
        </p:nvSpPr>
        <p:spPr>
          <a:xfrm>
            <a:off x="577089" y="1598367"/>
            <a:ext cx="994118" cy="15300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5837" tIns="32918" rIns="65837" bIns="32918" numCol="1" spcCol="0" rtlCol="0" fromWordArt="0" anchor="ctr" anchorCtr="0" forceAA="0" compatLnSpc="1">
            <a:prstTxWarp prst="textNoShape">
              <a:avLst/>
            </a:prstTxWarp>
            <a:noAutofit/>
          </a:bodyPr>
          <a:lstStyle/>
          <a:p>
            <a:r>
              <a:rPr lang="en-US" sz="1008" b="1" dirty="0">
                <a:solidFill>
                  <a:srgbClr val="00148C"/>
                </a:solidFill>
              </a:rPr>
              <a:t>Features</a:t>
            </a:r>
          </a:p>
        </p:txBody>
      </p:sp>
      <p:sp>
        <p:nvSpPr>
          <p:cNvPr id="14" name="TextBox 13">
            <a:extLst>
              <a:ext uri="{FF2B5EF4-FFF2-40B4-BE49-F238E27FC236}">
                <a16:creationId xmlns:a16="http://schemas.microsoft.com/office/drawing/2014/main" id="{7A4F8094-2870-4BE6-8BE5-07EC9B2069E2}"/>
              </a:ext>
            </a:extLst>
          </p:cNvPr>
          <p:cNvSpPr txBox="1"/>
          <p:nvPr/>
        </p:nvSpPr>
        <p:spPr>
          <a:xfrm>
            <a:off x="1619754" y="3216629"/>
            <a:ext cx="1335520" cy="15300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5837" tIns="32918" rIns="65837" bIns="32918" numCol="1" spcCol="0" rtlCol="0" fromWordArt="0" anchor="ctr" anchorCtr="0" forceAA="0" compatLnSpc="1">
            <a:prstTxWarp prst="textNoShape">
              <a:avLst/>
            </a:prstTxWarp>
            <a:noAutofit/>
          </a:bodyPr>
          <a:lstStyle/>
          <a:p>
            <a:r>
              <a:rPr lang="en-US" sz="720" dirty="0">
                <a:solidFill>
                  <a:srgbClr val="03522D"/>
                </a:solidFill>
              </a:rPr>
              <a:t>MA        NY        RI     etc.</a:t>
            </a:r>
          </a:p>
        </p:txBody>
      </p:sp>
      <p:sp>
        <p:nvSpPr>
          <p:cNvPr id="16" name="TextBox 15">
            <a:extLst>
              <a:ext uri="{FF2B5EF4-FFF2-40B4-BE49-F238E27FC236}">
                <a16:creationId xmlns:a16="http://schemas.microsoft.com/office/drawing/2014/main" id="{DD02DDFE-BBC5-4838-AE7C-84EDF8F23501}"/>
              </a:ext>
            </a:extLst>
          </p:cNvPr>
          <p:cNvSpPr txBox="1"/>
          <p:nvPr/>
        </p:nvSpPr>
        <p:spPr>
          <a:xfrm>
            <a:off x="3335741" y="2851826"/>
            <a:ext cx="1035728" cy="15465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E8235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algn="ctr"/>
            <a:r>
              <a:rPr lang="en-US" sz="1008" b="1" dirty="0">
                <a:solidFill>
                  <a:srgbClr val="E8235C"/>
                </a:solidFill>
              </a:rPr>
              <a:t>Type of work</a:t>
            </a:r>
          </a:p>
        </p:txBody>
      </p:sp>
      <p:sp>
        <p:nvSpPr>
          <p:cNvPr id="17" name="TextBox 16">
            <a:extLst>
              <a:ext uri="{FF2B5EF4-FFF2-40B4-BE49-F238E27FC236}">
                <a16:creationId xmlns:a16="http://schemas.microsoft.com/office/drawing/2014/main" id="{047F5D9E-F9BF-44D1-BFBF-F20FE65FF718}"/>
              </a:ext>
            </a:extLst>
          </p:cNvPr>
          <p:cNvSpPr txBox="1"/>
          <p:nvPr/>
        </p:nvSpPr>
        <p:spPr>
          <a:xfrm>
            <a:off x="2121677" y="3439737"/>
            <a:ext cx="544659" cy="15300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5837" tIns="32918" rIns="65837" bIns="32918" numCol="1" spcCol="0" rtlCol="0" fromWordArt="0" anchor="ctr" anchorCtr="0" forceAA="0" compatLnSpc="1">
            <a:prstTxWarp prst="textNoShape">
              <a:avLst/>
            </a:prstTxWarp>
            <a:noAutofit/>
          </a:bodyPr>
          <a:lstStyle/>
          <a:p>
            <a:r>
              <a:rPr lang="en-US" sz="1008" b="1" dirty="0">
                <a:solidFill>
                  <a:srgbClr val="03522D"/>
                </a:solidFill>
              </a:rPr>
              <a:t>Region</a:t>
            </a:r>
          </a:p>
        </p:txBody>
      </p:sp>
      <p:cxnSp>
        <p:nvCxnSpPr>
          <p:cNvPr id="18" name="Straight Connector 17">
            <a:extLst>
              <a:ext uri="{FF2B5EF4-FFF2-40B4-BE49-F238E27FC236}">
                <a16:creationId xmlns:a16="http://schemas.microsoft.com/office/drawing/2014/main" id="{04B4A857-EFB6-4DB9-8E57-A450387E9848}"/>
              </a:ext>
            </a:extLst>
          </p:cNvPr>
          <p:cNvCxnSpPr>
            <a:cxnSpLocks/>
          </p:cNvCxnSpPr>
          <p:nvPr/>
        </p:nvCxnSpPr>
        <p:spPr>
          <a:xfrm>
            <a:off x="1573272" y="1868965"/>
            <a:ext cx="0" cy="1141965"/>
          </a:xfrm>
          <a:prstGeom prst="line">
            <a:avLst/>
          </a:prstGeom>
          <a:ln w="6858"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B9B205-249A-4006-AACB-CF42C0F585D1}"/>
              </a:ext>
            </a:extLst>
          </p:cNvPr>
          <p:cNvCxnSpPr>
            <a:cxnSpLocks/>
          </p:cNvCxnSpPr>
          <p:nvPr/>
        </p:nvCxnSpPr>
        <p:spPr>
          <a:xfrm>
            <a:off x="1657806" y="3202940"/>
            <a:ext cx="1234080" cy="0"/>
          </a:xfrm>
          <a:prstGeom prst="line">
            <a:avLst/>
          </a:prstGeom>
          <a:ln w="6858" cap="rnd" cmpd="sng" algn="ctr">
            <a:solidFill>
              <a:srgbClr val="670F3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D1F5201C-33BD-4DA5-A770-8FDCA3555DAF}"/>
              </a:ext>
            </a:extLst>
          </p:cNvPr>
          <p:cNvGrpSpPr/>
          <p:nvPr/>
        </p:nvGrpSpPr>
        <p:grpSpPr>
          <a:xfrm>
            <a:off x="1642368" y="1537633"/>
            <a:ext cx="1798542" cy="1608217"/>
            <a:chOff x="1837378" y="1748776"/>
            <a:chExt cx="1798542" cy="1608217"/>
          </a:xfrm>
        </p:grpSpPr>
        <p:grpSp>
          <p:nvGrpSpPr>
            <p:cNvPr id="13" name="Group 12">
              <a:extLst>
                <a:ext uri="{FF2B5EF4-FFF2-40B4-BE49-F238E27FC236}">
                  <a16:creationId xmlns:a16="http://schemas.microsoft.com/office/drawing/2014/main" id="{60F351DC-4FD2-459E-A49A-D1D27B62A79C}"/>
                </a:ext>
              </a:extLst>
            </p:cNvPr>
            <p:cNvGrpSpPr>
              <a:grpSpLocks/>
            </p:cNvGrpSpPr>
            <p:nvPr/>
          </p:nvGrpSpPr>
          <p:grpSpPr>
            <a:xfrm>
              <a:off x="1837378" y="1748776"/>
              <a:ext cx="1798542" cy="1608217"/>
              <a:chOff x="4022559" y="1574975"/>
              <a:chExt cx="4146884" cy="3708050"/>
            </a:xfrm>
          </p:grpSpPr>
          <p:sp>
            <p:nvSpPr>
              <p:cNvPr id="63" name="Rectangle 10">
                <a:extLst>
                  <a:ext uri="{FF2B5EF4-FFF2-40B4-BE49-F238E27FC236}">
                    <a16:creationId xmlns:a16="http://schemas.microsoft.com/office/drawing/2014/main" id="{2CD9BBCB-25FB-46CD-8015-F66D51C131E9}"/>
                  </a:ext>
                </a:extLst>
              </p:cNvPr>
              <p:cNvSpPr>
                <a:spLocks noChangeArrowheads="1"/>
              </p:cNvSpPr>
              <p:nvPr/>
            </p:nvSpPr>
            <p:spPr bwMode="gray">
              <a:xfrm>
                <a:off x="5314314" y="1574975"/>
                <a:ext cx="2853957" cy="2951349"/>
              </a:xfrm>
              <a:prstGeom prst="rect">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t" anchorCtr="0" forceAA="0" compatLnSpc="1">
                <a:prstTxWarp prst="textNoShape">
                  <a:avLst/>
                </a:prstTxWarp>
                <a:noAutofit/>
              </a:bodyPr>
              <a:lstStyle/>
              <a:p>
                <a:pPr>
                  <a:lnSpc>
                    <a:spcPct val="90000"/>
                  </a:lnSpc>
                  <a:spcAft>
                    <a:spcPts val="1000"/>
                  </a:spcAft>
                </a:pPr>
                <a:endParaRPr lang="en-US" sz="1200" kern="0" dirty="0"/>
              </a:p>
            </p:txBody>
          </p:sp>
          <p:cxnSp>
            <p:nvCxnSpPr>
              <p:cNvPr id="64" name="Straight Connector 63">
                <a:extLst>
                  <a:ext uri="{FF2B5EF4-FFF2-40B4-BE49-F238E27FC236}">
                    <a16:creationId xmlns:a16="http://schemas.microsoft.com/office/drawing/2014/main" id="{D7E56DC6-51AD-4EC3-8548-3A8735051049}"/>
                  </a:ext>
                </a:extLst>
              </p:cNvPr>
              <p:cNvCxnSpPr>
                <a:cxnSpLocks/>
              </p:cNvCxnSpPr>
              <p:nvPr/>
            </p:nvCxnSpPr>
            <p:spPr>
              <a:xfrm>
                <a:off x="5307500" y="1579448"/>
                <a:ext cx="0" cy="2938900"/>
              </a:xfrm>
              <a:prstGeom prst="line">
                <a:avLst/>
              </a:prstGeom>
              <a:noFill/>
              <a:ln w="13716" cap="rnd">
                <a:solidFill>
                  <a:schemeClr val="bg1">
                    <a:lumMod val="85000"/>
                  </a:schemeClr>
                </a:solidFill>
                <a:round/>
                <a:headEnd/>
                <a:tailEnd/>
              </a:ln>
            </p:spPr>
          </p:cxnSp>
          <p:cxnSp>
            <p:nvCxnSpPr>
              <p:cNvPr id="65" name="Straight Connector 64">
                <a:extLst>
                  <a:ext uri="{FF2B5EF4-FFF2-40B4-BE49-F238E27FC236}">
                    <a16:creationId xmlns:a16="http://schemas.microsoft.com/office/drawing/2014/main" id="{128BEA22-F4A8-4CAC-9980-ECDA90F8E8A0}"/>
                  </a:ext>
                </a:extLst>
              </p:cNvPr>
              <p:cNvCxnSpPr>
                <a:cxnSpLocks/>
              </p:cNvCxnSpPr>
              <p:nvPr/>
            </p:nvCxnSpPr>
            <p:spPr>
              <a:xfrm>
                <a:off x="6020989" y="1579448"/>
                <a:ext cx="0" cy="2938900"/>
              </a:xfrm>
              <a:prstGeom prst="line">
                <a:avLst/>
              </a:prstGeom>
              <a:noFill/>
              <a:ln w="13716" cap="rnd">
                <a:solidFill>
                  <a:schemeClr val="bg1">
                    <a:lumMod val="85000"/>
                  </a:schemeClr>
                </a:solidFill>
                <a:round/>
                <a:headEnd/>
                <a:tailEnd/>
              </a:ln>
            </p:spPr>
          </p:cxnSp>
          <p:cxnSp>
            <p:nvCxnSpPr>
              <p:cNvPr id="66" name="Straight Connector 65">
                <a:extLst>
                  <a:ext uri="{FF2B5EF4-FFF2-40B4-BE49-F238E27FC236}">
                    <a16:creationId xmlns:a16="http://schemas.microsoft.com/office/drawing/2014/main" id="{BDD3B441-5931-4BB2-8684-11064CD0BFA7}"/>
                  </a:ext>
                </a:extLst>
              </p:cNvPr>
              <p:cNvCxnSpPr>
                <a:cxnSpLocks/>
              </p:cNvCxnSpPr>
              <p:nvPr/>
            </p:nvCxnSpPr>
            <p:spPr>
              <a:xfrm>
                <a:off x="6734479" y="1579448"/>
                <a:ext cx="0" cy="2938900"/>
              </a:xfrm>
              <a:prstGeom prst="line">
                <a:avLst/>
              </a:prstGeom>
              <a:noFill/>
              <a:ln w="13716" cap="rnd">
                <a:solidFill>
                  <a:schemeClr val="bg1">
                    <a:lumMod val="85000"/>
                  </a:schemeClr>
                </a:solidFill>
                <a:round/>
                <a:headEnd/>
                <a:tailEnd/>
              </a:ln>
            </p:spPr>
          </p:cxnSp>
          <p:cxnSp>
            <p:nvCxnSpPr>
              <p:cNvPr id="67" name="Straight Connector 66">
                <a:extLst>
                  <a:ext uri="{FF2B5EF4-FFF2-40B4-BE49-F238E27FC236}">
                    <a16:creationId xmlns:a16="http://schemas.microsoft.com/office/drawing/2014/main" id="{DBD86B77-2BE7-4D0E-9F6A-7861CB7C2897}"/>
                  </a:ext>
                </a:extLst>
              </p:cNvPr>
              <p:cNvCxnSpPr>
                <a:cxnSpLocks/>
              </p:cNvCxnSpPr>
              <p:nvPr/>
            </p:nvCxnSpPr>
            <p:spPr>
              <a:xfrm>
                <a:off x="7447967" y="1579448"/>
                <a:ext cx="0" cy="2938900"/>
              </a:xfrm>
              <a:prstGeom prst="line">
                <a:avLst/>
              </a:prstGeom>
              <a:noFill/>
              <a:ln w="13716" cap="rnd">
                <a:solidFill>
                  <a:schemeClr val="bg1">
                    <a:lumMod val="85000"/>
                  </a:schemeClr>
                </a:solidFill>
                <a:round/>
                <a:headEnd/>
                <a:tailEnd/>
              </a:ln>
            </p:spPr>
          </p:cxnSp>
          <p:cxnSp>
            <p:nvCxnSpPr>
              <p:cNvPr id="68" name="Straight Connector 67">
                <a:extLst>
                  <a:ext uri="{FF2B5EF4-FFF2-40B4-BE49-F238E27FC236}">
                    <a16:creationId xmlns:a16="http://schemas.microsoft.com/office/drawing/2014/main" id="{0D2C544D-B192-4798-8946-39E2F13422AF}"/>
                  </a:ext>
                </a:extLst>
              </p:cNvPr>
              <p:cNvCxnSpPr>
                <a:cxnSpLocks/>
              </p:cNvCxnSpPr>
              <p:nvPr/>
            </p:nvCxnSpPr>
            <p:spPr>
              <a:xfrm>
                <a:off x="4668927" y="4893765"/>
                <a:ext cx="2853957" cy="0"/>
              </a:xfrm>
              <a:prstGeom prst="line">
                <a:avLst/>
              </a:prstGeom>
              <a:noFill/>
              <a:ln w="13716" cap="rnd">
                <a:solidFill>
                  <a:schemeClr val="bg1">
                    <a:lumMod val="85000"/>
                  </a:schemeClr>
                </a:solidFill>
                <a:round/>
                <a:headEnd/>
                <a:tailEnd/>
              </a:ln>
            </p:spPr>
          </p:cxnSp>
          <p:cxnSp>
            <p:nvCxnSpPr>
              <p:cNvPr id="69" name="Straight Connector 68">
                <a:extLst>
                  <a:ext uri="{FF2B5EF4-FFF2-40B4-BE49-F238E27FC236}">
                    <a16:creationId xmlns:a16="http://schemas.microsoft.com/office/drawing/2014/main" id="{5E6A60EC-58BF-4AC1-8063-86C5CD922685}"/>
                  </a:ext>
                </a:extLst>
              </p:cNvPr>
              <p:cNvCxnSpPr>
                <a:cxnSpLocks/>
              </p:cNvCxnSpPr>
              <p:nvPr/>
            </p:nvCxnSpPr>
            <p:spPr>
              <a:xfrm>
                <a:off x="4668927" y="2934034"/>
                <a:ext cx="2853957" cy="0"/>
              </a:xfrm>
              <a:prstGeom prst="line">
                <a:avLst/>
              </a:prstGeom>
              <a:noFill/>
              <a:ln w="13716" cap="rnd">
                <a:solidFill>
                  <a:schemeClr val="bg1">
                    <a:lumMod val="85000"/>
                  </a:schemeClr>
                </a:solidFill>
                <a:round/>
                <a:headEnd/>
                <a:tailEnd/>
              </a:ln>
            </p:spPr>
          </p:cxnSp>
          <p:cxnSp>
            <p:nvCxnSpPr>
              <p:cNvPr id="70" name="Straight Connector 69">
                <a:extLst>
                  <a:ext uri="{FF2B5EF4-FFF2-40B4-BE49-F238E27FC236}">
                    <a16:creationId xmlns:a16="http://schemas.microsoft.com/office/drawing/2014/main" id="{D4101A6A-FEB4-4048-9A16-38EEBD9AAB51}"/>
                  </a:ext>
                </a:extLst>
              </p:cNvPr>
              <p:cNvCxnSpPr>
                <a:cxnSpLocks/>
              </p:cNvCxnSpPr>
              <p:nvPr/>
            </p:nvCxnSpPr>
            <p:spPr>
              <a:xfrm>
                <a:off x="4668927" y="3920612"/>
                <a:ext cx="2853957" cy="0"/>
              </a:xfrm>
              <a:prstGeom prst="line">
                <a:avLst/>
              </a:prstGeom>
              <a:noFill/>
              <a:ln w="13716" cap="rnd">
                <a:solidFill>
                  <a:schemeClr val="bg1">
                    <a:lumMod val="85000"/>
                  </a:schemeClr>
                </a:solidFill>
                <a:round/>
                <a:headEnd/>
                <a:tailEnd/>
              </a:ln>
            </p:spPr>
          </p:cxnSp>
          <p:cxnSp>
            <p:nvCxnSpPr>
              <p:cNvPr id="71" name="Straight Connector 70">
                <a:extLst>
                  <a:ext uri="{FF2B5EF4-FFF2-40B4-BE49-F238E27FC236}">
                    <a16:creationId xmlns:a16="http://schemas.microsoft.com/office/drawing/2014/main" id="{D8E92F2C-0680-4704-9411-4B8933A97C9E}"/>
                  </a:ext>
                </a:extLst>
              </p:cNvPr>
              <p:cNvCxnSpPr/>
              <p:nvPr/>
            </p:nvCxnSpPr>
            <p:spPr>
              <a:xfrm flipV="1">
                <a:off x="5449538" y="4519468"/>
                <a:ext cx="1292927" cy="760625"/>
              </a:xfrm>
              <a:prstGeom prst="line">
                <a:avLst/>
              </a:prstGeom>
              <a:noFill/>
              <a:ln w="13716" cap="rnd">
                <a:solidFill>
                  <a:schemeClr val="bg1">
                    <a:lumMod val="85000"/>
                  </a:schemeClr>
                </a:solidFill>
                <a:round/>
                <a:headEnd/>
                <a:tailEnd/>
              </a:ln>
            </p:spPr>
          </p:cxnSp>
          <p:cxnSp>
            <p:nvCxnSpPr>
              <p:cNvPr id="72" name="Straight Connector 71">
                <a:extLst>
                  <a:ext uri="{FF2B5EF4-FFF2-40B4-BE49-F238E27FC236}">
                    <a16:creationId xmlns:a16="http://schemas.microsoft.com/office/drawing/2014/main" id="{B0CAEDC3-84BF-445B-BAC3-14540ABEDDE0}"/>
                  </a:ext>
                </a:extLst>
              </p:cNvPr>
              <p:cNvCxnSpPr/>
              <p:nvPr/>
            </p:nvCxnSpPr>
            <p:spPr>
              <a:xfrm flipV="1">
                <a:off x="4736049" y="4519468"/>
                <a:ext cx="1292927" cy="760625"/>
              </a:xfrm>
              <a:prstGeom prst="line">
                <a:avLst/>
              </a:prstGeom>
              <a:noFill/>
              <a:ln w="13716" cap="rnd">
                <a:solidFill>
                  <a:schemeClr val="bg1">
                    <a:lumMod val="85000"/>
                  </a:schemeClr>
                </a:solidFill>
                <a:round/>
                <a:headEnd/>
                <a:tailEnd/>
              </a:ln>
            </p:spPr>
          </p:cxnSp>
          <p:cxnSp>
            <p:nvCxnSpPr>
              <p:cNvPr id="73" name="Straight Connector 72">
                <a:extLst>
                  <a:ext uri="{FF2B5EF4-FFF2-40B4-BE49-F238E27FC236}">
                    <a16:creationId xmlns:a16="http://schemas.microsoft.com/office/drawing/2014/main" id="{BBF5D256-4D56-4D2D-8293-5C77577EE8A8}"/>
                  </a:ext>
                </a:extLst>
              </p:cNvPr>
              <p:cNvCxnSpPr/>
              <p:nvPr/>
            </p:nvCxnSpPr>
            <p:spPr>
              <a:xfrm flipV="1">
                <a:off x="6163028" y="4519468"/>
                <a:ext cx="1292927" cy="760625"/>
              </a:xfrm>
              <a:prstGeom prst="line">
                <a:avLst/>
              </a:prstGeom>
              <a:noFill/>
              <a:ln w="13716" cap="rnd">
                <a:solidFill>
                  <a:schemeClr val="bg1">
                    <a:lumMod val="85000"/>
                  </a:schemeClr>
                </a:solidFill>
                <a:round/>
                <a:headEnd/>
                <a:tailEnd/>
              </a:ln>
            </p:spPr>
          </p:cxnSp>
          <p:cxnSp>
            <p:nvCxnSpPr>
              <p:cNvPr id="74" name="Straight Connector 73">
                <a:extLst>
                  <a:ext uri="{FF2B5EF4-FFF2-40B4-BE49-F238E27FC236}">
                    <a16:creationId xmlns:a16="http://schemas.microsoft.com/office/drawing/2014/main" id="{60194C5F-9517-4F89-A0B7-DEA973D235C0}"/>
                  </a:ext>
                </a:extLst>
              </p:cNvPr>
              <p:cNvCxnSpPr/>
              <p:nvPr/>
            </p:nvCxnSpPr>
            <p:spPr>
              <a:xfrm flipV="1">
                <a:off x="4736049" y="3539834"/>
                <a:ext cx="1292927" cy="760625"/>
              </a:xfrm>
              <a:prstGeom prst="line">
                <a:avLst/>
              </a:prstGeom>
              <a:noFill/>
              <a:ln w="13716" cap="rnd">
                <a:solidFill>
                  <a:schemeClr val="bg1">
                    <a:lumMod val="85000"/>
                  </a:schemeClr>
                </a:solidFill>
                <a:round/>
                <a:headEnd/>
                <a:tailEnd/>
              </a:ln>
            </p:spPr>
          </p:cxnSp>
          <p:cxnSp>
            <p:nvCxnSpPr>
              <p:cNvPr id="75" name="Straight Connector 74">
                <a:extLst>
                  <a:ext uri="{FF2B5EF4-FFF2-40B4-BE49-F238E27FC236}">
                    <a16:creationId xmlns:a16="http://schemas.microsoft.com/office/drawing/2014/main" id="{87DCA427-F869-4275-B2B7-65EBD0B52A3B}"/>
                  </a:ext>
                </a:extLst>
              </p:cNvPr>
              <p:cNvCxnSpPr/>
              <p:nvPr/>
            </p:nvCxnSpPr>
            <p:spPr>
              <a:xfrm flipV="1">
                <a:off x="6163028" y="3539834"/>
                <a:ext cx="1292927" cy="760625"/>
              </a:xfrm>
              <a:prstGeom prst="line">
                <a:avLst/>
              </a:prstGeom>
              <a:noFill/>
              <a:ln w="13716" cap="rnd">
                <a:solidFill>
                  <a:schemeClr val="bg1">
                    <a:lumMod val="85000"/>
                  </a:schemeClr>
                </a:solidFill>
                <a:round/>
                <a:headEnd/>
                <a:tailEnd/>
              </a:ln>
            </p:spPr>
          </p:cxnSp>
          <p:cxnSp>
            <p:nvCxnSpPr>
              <p:cNvPr id="76" name="Straight Connector 75">
                <a:extLst>
                  <a:ext uri="{FF2B5EF4-FFF2-40B4-BE49-F238E27FC236}">
                    <a16:creationId xmlns:a16="http://schemas.microsoft.com/office/drawing/2014/main" id="{1336664F-AE5A-4AE0-BA31-549F8AFDEA8A}"/>
                  </a:ext>
                </a:extLst>
              </p:cNvPr>
              <p:cNvCxnSpPr/>
              <p:nvPr/>
            </p:nvCxnSpPr>
            <p:spPr>
              <a:xfrm flipV="1">
                <a:off x="4736049" y="2560201"/>
                <a:ext cx="1292927" cy="760625"/>
              </a:xfrm>
              <a:prstGeom prst="line">
                <a:avLst/>
              </a:prstGeom>
              <a:noFill/>
              <a:ln w="13716" cap="rnd">
                <a:solidFill>
                  <a:schemeClr val="bg1">
                    <a:lumMod val="85000"/>
                  </a:schemeClr>
                </a:solidFill>
                <a:round/>
                <a:headEnd/>
                <a:tailEnd/>
              </a:ln>
            </p:spPr>
          </p:cxnSp>
          <p:cxnSp>
            <p:nvCxnSpPr>
              <p:cNvPr id="77" name="Straight Connector 76">
                <a:extLst>
                  <a:ext uri="{FF2B5EF4-FFF2-40B4-BE49-F238E27FC236}">
                    <a16:creationId xmlns:a16="http://schemas.microsoft.com/office/drawing/2014/main" id="{8E56EA50-D08E-44B6-BEF8-4057B11AA7DB}"/>
                  </a:ext>
                </a:extLst>
              </p:cNvPr>
              <p:cNvCxnSpPr/>
              <p:nvPr/>
            </p:nvCxnSpPr>
            <p:spPr>
              <a:xfrm flipV="1">
                <a:off x="6163028" y="2560201"/>
                <a:ext cx="1292927" cy="760625"/>
              </a:xfrm>
              <a:prstGeom prst="line">
                <a:avLst/>
              </a:prstGeom>
              <a:noFill/>
              <a:ln w="13716" cap="rnd">
                <a:solidFill>
                  <a:schemeClr val="bg1">
                    <a:lumMod val="85000"/>
                  </a:schemeClr>
                </a:solidFill>
                <a:round/>
                <a:headEnd/>
                <a:tailEnd/>
              </a:ln>
            </p:spPr>
          </p:cxnSp>
          <p:cxnSp>
            <p:nvCxnSpPr>
              <p:cNvPr id="78" name="Straight Connector 77">
                <a:extLst>
                  <a:ext uri="{FF2B5EF4-FFF2-40B4-BE49-F238E27FC236}">
                    <a16:creationId xmlns:a16="http://schemas.microsoft.com/office/drawing/2014/main" id="{971E32E9-38F1-487D-8F2F-816B03D5C6D2}"/>
                  </a:ext>
                </a:extLst>
              </p:cNvPr>
              <p:cNvCxnSpPr/>
              <p:nvPr/>
            </p:nvCxnSpPr>
            <p:spPr>
              <a:xfrm flipV="1">
                <a:off x="5449538" y="3539834"/>
                <a:ext cx="1292927" cy="760625"/>
              </a:xfrm>
              <a:prstGeom prst="line">
                <a:avLst/>
              </a:prstGeom>
              <a:noFill/>
              <a:ln w="13716" cap="rnd">
                <a:solidFill>
                  <a:schemeClr val="bg1">
                    <a:lumMod val="85000"/>
                  </a:schemeClr>
                </a:solidFill>
                <a:round/>
                <a:headEnd/>
                <a:tailEnd/>
              </a:ln>
            </p:spPr>
          </p:cxnSp>
          <p:cxnSp>
            <p:nvCxnSpPr>
              <p:cNvPr id="79" name="Straight Connector 78">
                <a:extLst>
                  <a:ext uri="{FF2B5EF4-FFF2-40B4-BE49-F238E27FC236}">
                    <a16:creationId xmlns:a16="http://schemas.microsoft.com/office/drawing/2014/main" id="{51FB9745-636D-40D9-A9F1-D72D264B8598}"/>
                  </a:ext>
                </a:extLst>
              </p:cNvPr>
              <p:cNvCxnSpPr/>
              <p:nvPr/>
            </p:nvCxnSpPr>
            <p:spPr>
              <a:xfrm flipV="1">
                <a:off x="5449538" y="2560201"/>
                <a:ext cx="1292927" cy="760625"/>
              </a:xfrm>
              <a:prstGeom prst="line">
                <a:avLst/>
              </a:prstGeom>
              <a:noFill/>
              <a:ln w="13716" cap="rnd">
                <a:solidFill>
                  <a:schemeClr val="bg1">
                    <a:lumMod val="85000"/>
                  </a:schemeClr>
                </a:solidFill>
                <a:round/>
                <a:headEnd/>
                <a:tailEnd/>
              </a:ln>
            </p:spPr>
          </p:cxnSp>
          <p:cxnSp>
            <p:nvCxnSpPr>
              <p:cNvPr id="80" name="Straight Connector 79">
                <a:extLst>
                  <a:ext uri="{FF2B5EF4-FFF2-40B4-BE49-F238E27FC236}">
                    <a16:creationId xmlns:a16="http://schemas.microsoft.com/office/drawing/2014/main" id="{A0C8D05F-ECD2-499A-A514-16E01C471C81}"/>
                  </a:ext>
                </a:extLst>
              </p:cNvPr>
              <p:cNvCxnSpPr/>
              <p:nvPr/>
            </p:nvCxnSpPr>
            <p:spPr>
              <a:xfrm>
                <a:off x="5315485" y="2560201"/>
                <a:ext cx="2853957" cy="0"/>
              </a:xfrm>
              <a:prstGeom prst="line">
                <a:avLst/>
              </a:prstGeom>
              <a:noFill/>
              <a:ln w="13716" cap="rnd">
                <a:solidFill>
                  <a:schemeClr val="bg1">
                    <a:lumMod val="85000"/>
                  </a:schemeClr>
                </a:solidFill>
                <a:round/>
                <a:headEnd/>
                <a:tailEnd/>
              </a:ln>
            </p:spPr>
          </p:cxnSp>
          <p:cxnSp>
            <p:nvCxnSpPr>
              <p:cNvPr id="81" name="Straight Connector 80">
                <a:extLst>
                  <a:ext uri="{FF2B5EF4-FFF2-40B4-BE49-F238E27FC236}">
                    <a16:creationId xmlns:a16="http://schemas.microsoft.com/office/drawing/2014/main" id="{F908AF74-C8EA-4A1E-A102-BA143F7113FF}"/>
                  </a:ext>
                </a:extLst>
              </p:cNvPr>
              <p:cNvCxnSpPr/>
              <p:nvPr/>
            </p:nvCxnSpPr>
            <p:spPr>
              <a:xfrm>
                <a:off x="5315485" y="3539834"/>
                <a:ext cx="2853957" cy="0"/>
              </a:xfrm>
              <a:prstGeom prst="line">
                <a:avLst/>
              </a:prstGeom>
              <a:noFill/>
              <a:ln w="13716" cap="rnd">
                <a:solidFill>
                  <a:schemeClr val="bg1">
                    <a:lumMod val="85000"/>
                  </a:schemeClr>
                </a:solidFill>
                <a:round/>
                <a:headEnd/>
                <a:tailEnd/>
              </a:ln>
            </p:spPr>
          </p:cxnSp>
          <p:cxnSp>
            <p:nvCxnSpPr>
              <p:cNvPr id="82" name="Straight Connector 81">
                <a:extLst>
                  <a:ext uri="{FF2B5EF4-FFF2-40B4-BE49-F238E27FC236}">
                    <a16:creationId xmlns:a16="http://schemas.microsoft.com/office/drawing/2014/main" id="{567880B7-0E09-4B72-9BCF-04F53BC84B36}"/>
                  </a:ext>
                </a:extLst>
              </p:cNvPr>
              <p:cNvCxnSpPr/>
              <p:nvPr/>
            </p:nvCxnSpPr>
            <p:spPr>
              <a:xfrm>
                <a:off x="5315485" y="4516809"/>
                <a:ext cx="2853957" cy="0"/>
              </a:xfrm>
              <a:prstGeom prst="line">
                <a:avLst/>
              </a:prstGeom>
              <a:noFill/>
              <a:ln w="13716" cap="rnd">
                <a:solidFill>
                  <a:schemeClr val="bg1">
                    <a:lumMod val="85000"/>
                  </a:schemeClr>
                </a:solidFill>
                <a:round/>
                <a:headEnd/>
                <a:tailEnd/>
              </a:ln>
            </p:spPr>
          </p:cxnSp>
          <p:cxnSp>
            <p:nvCxnSpPr>
              <p:cNvPr id="83" name="Straight Connector 82">
                <a:extLst>
                  <a:ext uri="{FF2B5EF4-FFF2-40B4-BE49-F238E27FC236}">
                    <a16:creationId xmlns:a16="http://schemas.microsoft.com/office/drawing/2014/main" id="{A5956D5C-D621-438F-8EB4-C912E8B99F10}"/>
                  </a:ext>
                </a:extLst>
              </p:cNvPr>
              <p:cNvCxnSpPr>
                <a:cxnSpLocks/>
              </p:cNvCxnSpPr>
              <p:nvPr/>
            </p:nvCxnSpPr>
            <p:spPr>
              <a:xfrm>
                <a:off x="5315485" y="1598041"/>
                <a:ext cx="0" cy="2925478"/>
              </a:xfrm>
              <a:prstGeom prst="line">
                <a:avLst/>
              </a:prstGeom>
              <a:noFill/>
              <a:ln w="13716" cap="rnd">
                <a:solidFill>
                  <a:schemeClr val="bg1">
                    <a:lumMod val="85000"/>
                  </a:schemeClr>
                </a:solidFill>
                <a:round/>
                <a:headEnd/>
                <a:tailEnd/>
              </a:ln>
            </p:spPr>
          </p:cxnSp>
          <p:cxnSp>
            <p:nvCxnSpPr>
              <p:cNvPr id="84" name="Straight Connector 83">
                <a:extLst>
                  <a:ext uri="{FF2B5EF4-FFF2-40B4-BE49-F238E27FC236}">
                    <a16:creationId xmlns:a16="http://schemas.microsoft.com/office/drawing/2014/main" id="{A136318E-9E51-4237-A6CE-C5F61D2EDC5B}"/>
                  </a:ext>
                </a:extLst>
              </p:cNvPr>
              <p:cNvCxnSpPr/>
              <p:nvPr/>
            </p:nvCxnSpPr>
            <p:spPr>
              <a:xfrm flipV="1">
                <a:off x="6876516" y="1580568"/>
                <a:ext cx="1292927" cy="760625"/>
              </a:xfrm>
              <a:prstGeom prst="line">
                <a:avLst/>
              </a:prstGeom>
              <a:noFill/>
              <a:ln w="13716" cap="rnd">
                <a:solidFill>
                  <a:schemeClr val="tx1">
                    <a:lumMod val="60000"/>
                    <a:lumOff val="40000"/>
                  </a:schemeClr>
                </a:solidFill>
                <a:round/>
                <a:headEnd/>
                <a:tailEnd/>
              </a:ln>
            </p:spPr>
          </p:cxnSp>
          <p:cxnSp>
            <p:nvCxnSpPr>
              <p:cNvPr id="85" name="Straight Connector 84">
                <a:extLst>
                  <a:ext uri="{FF2B5EF4-FFF2-40B4-BE49-F238E27FC236}">
                    <a16:creationId xmlns:a16="http://schemas.microsoft.com/office/drawing/2014/main" id="{00C17D52-560F-43FE-9AED-8E3A0E3CCCBA}"/>
                  </a:ext>
                </a:extLst>
              </p:cNvPr>
              <p:cNvCxnSpPr/>
              <p:nvPr/>
            </p:nvCxnSpPr>
            <p:spPr>
              <a:xfrm flipV="1">
                <a:off x="4022559" y="4519468"/>
                <a:ext cx="1292927" cy="760625"/>
              </a:xfrm>
              <a:prstGeom prst="line">
                <a:avLst/>
              </a:prstGeom>
              <a:noFill/>
              <a:ln w="13716" cap="rnd">
                <a:solidFill>
                  <a:schemeClr val="bg1">
                    <a:lumMod val="85000"/>
                  </a:schemeClr>
                </a:solidFill>
                <a:round/>
                <a:headEnd/>
                <a:tailEnd/>
              </a:ln>
            </p:spPr>
          </p:cxnSp>
          <p:cxnSp>
            <p:nvCxnSpPr>
              <p:cNvPr id="86" name="Straight Connector 85">
                <a:extLst>
                  <a:ext uri="{FF2B5EF4-FFF2-40B4-BE49-F238E27FC236}">
                    <a16:creationId xmlns:a16="http://schemas.microsoft.com/office/drawing/2014/main" id="{23FCD756-5765-47F9-BFAA-879FA7FB4E0A}"/>
                  </a:ext>
                </a:extLst>
              </p:cNvPr>
              <p:cNvCxnSpPr/>
              <p:nvPr/>
            </p:nvCxnSpPr>
            <p:spPr>
              <a:xfrm flipV="1">
                <a:off x="6876516" y="4519468"/>
                <a:ext cx="1292927" cy="760625"/>
              </a:xfrm>
              <a:prstGeom prst="line">
                <a:avLst/>
              </a:prstGeom>
              <a:noFill/>
              <a:ln w="13716" cap="rnd">
                <a:solidFill>
                  <a:schemeClr val="tx1">
                    <a:lumMod val="60000"/>
                    <a:lumOff val="40000"/>
                  </a:schemeClr>
                </a:solidFill>
                <a:round/>
                <a:headEnd/>
                <a:tailEnd/>
              </a:ln>
            </p:spPr>
          </p:cxnSp>
          <p:cxnSp>
            <p:nvCxnSpPr>
              <p:cNvPr id="87" name="Straight Connector 86">
                <a:extLst>
                  <a:ext uri="{FF2B5EF4-FFF2-40B4-BE49-F238E27FC236}">
                    <a16:creationId xmlns:a16="http://schemas.microsoft.com/office/drawing/2014/main" id="{569290AD-3D5E-4E7B-9AD8-9CCFB4450816}"/>
                  </a:ext>
                </a:extLst>
              </p:cNvPr>
              <p:cNvCxnSpPr/>
              <p:nvPr/>
            </p:nvCxnSpPr>
            <p:spPr>
              <a:xfrm flipV="1">
                <a:off x="4022559" y="3539834"/>
                <a:ext cx="1292927" cy="760625"/>
              </a:xfrm>
              <a:prstGeom prst="line">
                <a:avLst/>
              </a:prstGeom>
              <a:noFill/>
              <a:ln w="13716" cap="rnd">
                <a:solidFill>
                  <a:schemeClr val="bg1">
                    <a:lumMod val="85000"/>
                  </a:schemeClr>
                </a:solidFill>
                <a:round/>
                <a:headEnd/>
                <a:tailEnd/>
              </a:ln>
            </p:spPr>
          </p:cxnSp>
          <p:cxnSp>
            <p:nvCxnSpPr>
              <p:cNvPr id="88" name="Straight Connector 87">
                <a:extLst>
                  <a:ext uri="{FF2B5EF4-FFF2-40B4-BE49-F238E27FC236}">
                    <a16:creationId xmlns:a16="http://schemas.microsoft.com/office/drawing/2014/main" id="{A30D2C3E-E5D8-4EF4-8A31-91402AD6C66E}"/>
                  </a:ext>
                </a:extLst>
              </p:cNvPr>
              <p:cNvCxnSpPr/>
              <p:nvPr/>
            </p:nvCxnSpPr>
            <p:spPr>
              <a:xfrm flipV="1">
                <a:off x="4022559" y="2560201"/>
                <a:ext cx="1292927" cy="760625"/>
              </a:xfrm>
              <a:prstGeom prst="line">
                <a:avLst/>
              </a:prstGeom>
              <a:noFill/>
              <a:ln w="13716" cap="rnd">
                <a:solidFill>
                  <a:schemeClr val="bg1">
                    <a:lumMod val="85000"/>
                  </a:schemeClr>
                </a:solidFill>
                <a:round/>
                <a:headEnd/>
                <a:tailEnd/>
              </a:ln>
            </p:spPr>
          </p:cxnSp>
          <p:cxnSp>
            <p:nvCxnSpPr>
              <p:cNvPr id="89" name="Straight Connector 88">
                <a:extLst>
                  <a:ext uri="{FF2B5EF4-FFF2-40B4-BE49-F238E27FC236}">
                    <a16:creationId xmlns:a16="http://schemas.microsoft.com/office/drawing/2014/main" id="{1BDC22D0-F7D3-4E24-99C9-0FCEA51F5BBC}"/>
                  </a:ext>
                </a:extLst>
              </p:cNvPr>
              <p:cNvCxnSpPr/>
              <p:nvPr/>
            </p:nvCxnSpPr>
            <p:spPr>
              <a:xfrm flipV="1">
                <a:off x="6876516" y="3539834"/>
                <a:ext cx="1292927" cy="760625"/>
              </a:xfrm>
              <a:prstGeom prst="line">
                <a:avLst/>
              </a:prstGeom>
              <a:noFill/>
              <a:ln w="13716" cap="rnd">
                <a:solidFill>
                  <a:schemeClr val="tx1">
                    <a:lumMod val="60000"/>
                    <a:lumOff val="40000"/>
                  </a:schemeClr>
                </a:solidFill>
                <a:round/>
                <a:headEnd/>
                <a:tailEnd/>
              </a:ln>
            </p:spPr>
          </p:cxnSp>
          <p:cxnSp>
            <p:nvCxnSpPr>
              <p:cNvPr id="90" name="Straight Connector 89">
                <a:extLst>
                  <a:ext uri="{FF2B5EF4-FFF2-40B4-BE49-F238E27FC236}">
                    <a16:creationId xmlns:a16="http://schemas.microsoft.com/office/drawing/2014/main" id="{FF142AB3-DACA-4A48-B577-AB11B7B2DEE2}"/>
                  </a:ext>
                </a:extLst>
              </p:cNvPr>
              <p:cNvCxnSpPr/>
              <p:nvPr/>
            </p:nvCxnSpPr>
            <p:spPr>
              <a:xfrm flipV="1">
                <a:off x="6876516" y="2560201"/>
                <a:ext cx="1292927" cy="760625"/>
              </a:xfrm>
              <a:prstGeom prst="line">
                <a:avLst/>
              </a:prstGeom>
              <a:noFill/>
              <a:ln w="13716" cap="rnd">
                <a:solidFill>
                  <a:schemeClr val="tx1">
                    <a:lumMod val="60000"/>
                    <a:lumOff val="40000"/>
                  </a:schemeClr>
                </a:solidFill>
                <a:round/>
                <a:headEnd/>
                <a:tailEnd/>
              </a:ln>
            </p:spPr>
          </p:cxnSp>
          <p:cxnSp>
            <p:nvCxnSpPr>
              <p:cNvPr id="91" name="Straight Connector 90">
                <a:extLst>
                  <a:ext uri="{FF2B5EF4-FFF2-40B4-BE49-F238E27FC236}">
                    <a16:creationId xmlns:a16="http://schemas.microsoft.com/office/drawing/2014/main" id="{9334380B-78D6-4CE2-A191-DCAF8C8D1CAC}"/>
                  </a:ext>
                </a:extLst>
              </p:cNvPr>
              <p:cNvCxnSpPr>
                <a:cxnSpLocks/>
              </p:cNvCxnSpPr>
              <p:nvPr/>
            </p:nvCxnSpPr>
            <p:spPr>
              <a:xfrm>
                <a:off x="8169442" y="1598041"/>
                <a:ext cx="0" cy="2918768"/>
              </a:xfrm>
              <a:prstGeom prst="line">
                <a:avLst/>
              </a:prstGeom>
              <a:noFill/>
              <a:ln w="13716" cap="rnd">
                <a:solidFill>
                  <a:schemeClr val="tx1">
                    <a:lumMod val="60000"/>
                    <a:lumOff val="40000"/>
                  </a:schemeClr>
                </a:solidFill>
                <a:round/>
                <a:headEnd/>
                <a:tailEnd/>
              </a:ln>
            </p:spPr>
          </p:cxnSp>
          <p:cxnSp>
            <p:nvCxnSpPr>
              <p:cNvPr id="92" name="Straight Connector 91">
                <a:extLst>
                  <a:ext uri="{FF2B5EF4-FFF2-40B4-BE49-F238E27FC236}">
                    <a16:creationId xmlns:a16="http://schemas.microsoft.com/office/drawing/2014/main" id="{4D4357C9-5117-4932-A96D-D5B6BEF5D3B8}"/>
                  </a:ext>
                </a:extLst>
              </p:cNvPr>
              <p:cNvCxnSpPr/>
              <p:nvPr/>
            </p:nvCxnSpPr>
            <p:spPr>
              <a:xfrm>
                <a:off x="4022559" y="4300458"/>
                <a:ext cx="2853957" cy="0"/>
              </a:xfrm>
              <a:prstGeom prst="line">
                <a:avLst/>
              </a:prstGeom>
              <a:noFill/>
              <a:ln w="13716" cap="rnd">
                <a:solidFill>
                  <a:schemeClr val="tx1">
                    <a:lumMod val="60000"/>
                    <a:lumOff val="40000"/>
                  </a:schemeClr>
                </a:solidFill>
                <a:round/>
                <a:headEnd/>
                <a:tailEnd/>
              </a:ln>
            </p:spPr>
          </p:cxnSp>
          <p:cxnSp>
            <p:nvCxnSpPr>
              <p:cNvPr id="93" name="Straight Connector 92">
                <a:extLst>
                  <a:ext uri="{FF2B5EF4-FFF2-40B4-BE49-F238E27FC236}">
                    <a16:creationId xmlns:a16="http://schemas.microsoft.com/office/drawing/2014/main" id="{7AEA97C4-687B-4735-B60E-E9143EE71260}"/>
                  </a:ext>
                </a:extLst>
              </p:cNvPr>
              <p:cNvCxnSpPr/>
              <p:nvPr/>
            </p:nvCxnSpPr>
            <p:spPr>
              <a:xfrm>
                <a:off x="4022559" y="3314969"/>
                <a:ext cx="2853957" cy="0"/>
              </a:xfrm>
              <a:prstGeom prst="line">
                <a:avLst/>
              </a:prstGeom>
              <a:noFill/>
              <a:ln w="13716" cap="rnd">
                <a:solidFill>
                  <a:schemeClr val="tx1">
                    <a:lumMod val="60000"/>
                    <a:lumOff val="40000"/>
                  </a:schemeClr>
                </a:solidFill>
                <a:round/>
                <a:headEnd/>
                <a:tailEnd/>
              </a:ln>
            </p:spPr>
          </p:cxnSp>
          <p:sp>
            <p:nvSpPr>
              <p:cNvPr id="94" name="Rectangle 46">
                <a:extLst>
                  <a:ext uri="{FF2B5EF4-FFF2-40B4-BE49-F238E27FC236}">
                    <a16:creationId xmlns:a16="http://schemas.microsoft.com/office/drawing/2014/main" id="{798AFFE2-3F8B-4EC9-B415-B4814FC93872}"/>
                  </a:ext>
                </a:extLst>
              </p:cNvPr>
              <p:cNvSpPr>
                <a:spLocks noChangeArrowheads="1"/>
              </p:cNvSpPr>
              <p:nvPr/>
            </p:nvSpPr>
            <p:spPr bwMode="gray">
              <a:xfrm>
                <a:off x="4023540" y="2341193"/>
                <a:ext cx="2853957" cy="2941832"/>
              </a:xfrm>
              <a:prstGeom prst="rect">
                <a:avLst/>
              </a:prstGeom>
              <a:noFill/>
              <a:ln w="13716" cap="rnd">
                <a:solidFill>
                  <a:schemeClr val="tx1">
                    <a:lumMod val="60000"/>
                    <a:lumOff val="40000"/>
                  </a:schemeClr>
                </a:solidFill>
                <a:round/>
                <a:headEnd/>
                <a:tailEnd/>
              </a:ln>
            </p:spPr>
            <p:txBody>
              <a:bodyPr wrap="none" lIns="65837" tIns="32918" rIns="65837" bIns="32918" anchor="ctr"/>
              <a:lstStyle/>
              <a:p>
                <a:pPr algn="ctr" eaLnBrk="0" hangingPunct="0"/>
                <a:r>
                  <a:rPr lang="en-US" sz="1152" b="1" dirty="0">
                    <a:solidFill>
                      <a:srgbClr val="000000"/>
                    </a:solidFill>
                    <a:latin typeface="Arial" pitchFamily="34" charset="0"/>
                    <a:cs typeface="Arial" pitchFamily="34" charset="0"/>
                  </a:rPr>
                  <a:t> </a:t>
                </a:r>
              </a:p>
            </p:txBody>
          </p:sp>
          <p:cxnSp>
            <p:nvCxnSpPr>
              <p:cNvPr id="95" name="Straight Connector 94">
                <a:extLst>
                  <a:ext uri="{FF2B5EF4-FFF2-40B4-BE49-F238E27FC236}">
                    <a16:creationId xmlns:a16="http://schemas.microsoft.com/office/drawing/2014/main" id="{6E838F54-D03C-49E1-BF97-EC949C3D6C69}"/>
                  </a:ext>
                </a:extLst>
              </p:cNvPr>
              <p:cNvCxnSpPr/>
              <p:nvPr/>
            </p:nvCxnSpPr>
            <p:spPr>
              <a:xfrm flipV="1">
                <a:off x="4022559" y="1580568"/>
                <a:ext cx="1292927" cy="760625"/>
              </a:xfrm>
              <a:prstGeom prst="line">
                <a:avLst/>
              </a:prstGeom>
              <a:noFill/>
              <a:ln w="13716" cap="rnd">
                <a:solidFill>
                  <a:schemeClr val="tx1">
                    <a:lumMod val="60000"/>
                    <a:lumOff val="40000"/>
                  </a:schemeClr>
                </a:solidFill>
                <a:round/>
                <a:headEnd/>
                <a:tailEnd/>
              </a:ln>
            </p:spPr>
          </p:cxnSp>
          <p:cxnSp>
            <p:nvCxnSpPr>
              <p:cNvPr id="96" name="Straight Connector 95">
                <a:extLst>
                  <a:ext uri="{FF2B5EF4-FFF2-40B4-BE49-F238E27FC236}">
                    <a16:creationId xmlns:a16="http://schemas.microsoft.com/office/drawing/2014/main" id="{02846B89-A0B3-4160-9E97-1CC5192A0809}"/>
                  </a:ext>
                </a:extLst>
              </p:cNvPr>
              <p:cNvCxnSpPr>
                <a:cxnSpLocks/>
              </p:cNvCxnSpPr>
              <p:nvPr/>
            </p:nvCxnSpPr>
            <p:spPr>
              <a:xfrm>
                <a:off x="5315485" y="1580568"/>
                <a:ext cx="2853957" cy="0"/>
              </a:xfrm>
              <a:prstGeom prst="line">
                <a:avLst/>
              </a:prstGeom>
              <a:noFill/>
              <a:ln w="13716" cap="rnd">
                <a:solidFill>
                  <a:schemeClr val="tx1">
                    <a:lumMod val="60000"/>
                    <a:lumOff val="40000"/>
                  </a:schemeClr>
                </a:solidFill>
                <a:round/>
                <a:headEnd/>
                <a:tailEnd/>
              </a:ln>
            </p:spPr>
          </p:cxnSp>
          <p:cxnSp>
            <p:nvCxnSpPr>
              <p:cNvPr id="97" name="Straight Connector 96">
                <a:extLst>
                  <a:ext uri="{FF2B5EF4-FFF2-40B4-BE49-F238E27FC236}">
                    <a16:creationId xmlns:a16="http://schemas.microsoft.com/office/drawing/2014/main" id="{21D2A62D-7481-42F1-B1E0-FD830DA5863A}"/>
                  </a:ext>
                </a:extLst>
              </p:cNvPr>
              <p:cNvCxnSpPr/>
              <p:nvPr/>
            </p:nvCxnSpPr>
            <p:spPr>
              <a:xfrm flipV="1">
                <a:off x="4736049" y="1580568"/>
                <a:ext cx="1292927" cy="760625"/>
              </a:xfrm>
              <a:prstGeom prst="line">
                <a:avLst/>
              </a:prstGeom>
              <a:noFill/>
              <a:ln w="13716" cap="rnd">
                <a:solidFill>
                  <a:schemeClr val="tx1">
                    <a:lumMod val="60000"/>
                    <a:lumOff val="40000"/>
                  </a:schemeClr>
                </a:solidFill>
                <a:round/>
                <a:headEnd/>
                <a:tailEnd/>
              </a:ln>
            </p:spPr>
          </p:cxnSp>
          <p:cxnSp>
            <p:nvCxnSpPr>
              <p:cNvPr id="98" name="Straight Connector 97">
                <a:extLst>
                  <a:ext uri="{FF2B5EF4-FFF2-40B4-BE49-F238E27FC236}">
                    <a16:creationId xmlns:a16="http://schemas.microsoft.com/office/drawing/2014/main" id="{80959D05-497E-440C-8984-3F11503B0F61}"/>
                  </a:ext>
                </a:extLst>
              </p:cNvPr>
              <p:cNvCxnSpPr/>
              <p:nvPr/>
            </p:nvCxnSpPr>
            <p:spPr>
              <a:xfrm flipV="1">
                <a:off x="6163028" y="1580568"/>
                <a:ext cx="1292927" cy="760625"/>
              </a:xfrm>
              <a:prstGeom prst="line">
                <a:avLst/>
              </a:prstGeom>
              <a:noFill/>
              <a:ln w="13716" cap="rnd">
                <a:solidFill>
                  <a:schemeClr val="tx1">
                    <a:lumMod val="60000"/>
                    <a:lumOff val="40000"/>
                  </a:schemeClr>
                </a:solidFill>
                <a:round/>
                <a:headEnd/>
                <a:tailEnd/>
              </a:ln>
            </p:spPr>
          </p:cxnSp>
          <p:cxnSp>
            <p:nvCxnSpPr>
              <p:cNvPr id="99" name="Straight Connector 98">
                <a:extLst>
                  <a:ext uri="{FF2B5EF4-FFF2-40B4-BE49-F238E27FC236}">
                    <a16:creationId xmlns:a16="http://schemas.microsoft.com/office/drawing/2014/main" id="{C4631382-84DE-4DB0-BDE1-8B01323EC555}"/>
                  </a:ext>
                </a:extLst>
              </p:cNvPr>
              <p:cNvCxnSpPr/>
              <p:nvPr/>
            </p:nvCxnSpPr>
            <p:spPr>
              <a:xfrm flipV="1">
                <a:off x="5449538" y="1580568"/>
                <a:ext cx="1292927" cy="760625"/>
              </a:xfrm>
              <a:prstGeom prst="line">
                <a:avLst/>
              </a:prstGeom>
              <a:noFill/>
              <a:ln w="13716" cap="rnd">
                <a:solidFill>
                  <a:schemeClr val="tx1">
                    <a:lumMod val="60000"/>
                    <a:lumOff val="40000"/>
                  </a:schemeClr>
                </a:solidFill>
                <a:round/>
                <a:headEnd/>
                <a:tailEnd/>
              </a:ln>
            </p:spPr>
          </p:cxnSp>
          <p:cxnSp>
            <p:nvCxnSpPr>
              <p:cNvPr id="100" name="Straight Connector 99">
                <a:extLst>
                  <a:ext uri="{FF2B5EF4-FFF2-40B4-BE49-F238E27FC236}">
                    <a16:creationId xmlns:a16="http://schemas.microsoft.com/office/drawing/2014/main" id="{8A5CFA3F-1B8B-479A-B69F-720A74FD9113}"/>
                  </a:ext>
                </a:extLst>
              </p:cNvPr>
              <p:cNvCxnSpPr>
                <a:cxnSpLocks/>
              </p:cNvCxnSpPr>
              <p:nvPr/>
            </p:nvCxnSpPr>
            <p:spPr>
              <a:xfrm>
                <a:off x="4023540" y="2341193"/>
                <a:ext cx="0" cy="2938900"/>
              </a:xfrm>
              <a:prstGeom prst="line">
                <a:avLst/>
              </a:prstGeom>
              <a:noFill/>
              <a:ln w="13716" cap="rnd">
                <a:solidFill>
                  <a:schemeClr val="tx1">
                    <a:lumMod val="60000"/>
                    <a:lumOff val="40000"/>
                  </a:schemeClr>
                </a:solidFill>
                <a:round/>
                <a:headEnd/>
                <a:tailEnd/>
              </a:ln>
            </p:spPr>
          </p:cxnSp>
          <p:cxnSp>
            <p:nvCxnSpPr>
              <p:cNvPr id="101" name="Straight Connector 100">
                <a:extLst>
                  <a:ext uri="{FF2B5EF4-FFF2-40B4-BE49-F238E27FC236}">
                    <a16:creationId xmlns:a16="http://schemas.microsoft.com/office/drawing/2014/main" id="{C965080D-4219-4114-820C-2CEE097050C9}"/>
                  </a:ext>
                </a:extLst>
              </p:cNvPr>
              <p:cNvCxnSpPr>
                <a:cxnSpLocks/>
              </p:cNvCxnSpPr>
              <p:nvPr/>
            </p:nvCxnSpPr>
            <p:spPr>
              <a:xfrm>
                <a:off x="4737030" y="2341193"/>
                <a:ext cx="0" cy="2938900"/>
              </a:xfrm>
              <a:prstGeom prst="line">
                <a:avLst/>
              </a:prstGeom>
              <a:noFill/>
              <a:ln w="13716" cap="rnd">
                <a:solidFill>
                  <a:schemeClr val="tx1">
                    <a:lumMod val="60000"/>
                    <a:lumOff val="40000"/>
                  </a:schemeClr>
                </a:solidFill>
                <a:round/>
                <a:headEnd/>
                <a:tailEnd/>
              </a:ln>
            </p:spPr>
          </p:cxnSp>
          <p:cxnSp>
            <p:nvCxnSpPr>
              <p:cNvPr id="102" name="Straight Connector 101">
                <a:extLst>
                  <a:ext uri="{FF2B5EF4-FFF2-40B4-BE49-F238E27FC236}">
                    <a16:creationId xmlns:a16="http://schemas.microsoft.com/office/drawing/2014/main" id="{8660D9C4-A858-421F-8249-63CD63CBD0BF}"/>
                  </a:ext>
                </a:extLst>
              </p:cNvPr>
              <p:cNvCxnSpPr>
                <a:cxnSpLocks/>
              </p:cNvCxnSpPr>
              <p:nvPr/>
            </p:nvCxnSpPr>
            <p:spPr>
              <a:xfrm>
                <a:off x="5450519" y="2341193"/>
                <a:ext cx="0" cy="2938900"/>
              </a:xfrm>
              <a:prstGeom prst="line">
                <a:avLst/>
              </a:prstGeom>
              <a:noFill/>
              <a:ln w="13716" cap="rnd">
                <a:solidFill>
                  <a:schemeClr val="tx1">
                    <a:lumMod val="60000"/>
                    <a:lumOff val="40000"/>
                  </a:schemeClr>
                </a:solidFill>
                <a:round/>
                <a:headEnd/>
                <a:tailEnd/>
              </a:ln>
            </p:spPr>
          </p:cxnSp>
          <p:cxnSp>
            <p:nvCxnSpPr>
              <p:cNvPr id="103" name="Straight Connector 102">
                <a:extLst>
                  <a:ext uri="{FF2B5EF4-FFF2-40B4-BE49-F238E27FC236}">
                    <a16:creationId xmlns:a16="http://schemas.microsoft.com/office/drawing/2014/main" id="{180E1DE3-F651-45B6-81BB-50EB4D44C927}"/>
                  </a:ext>
                </a:extLst>
              </p:cNvPr>
              <p:cNvCxnSpPr>
                <a:cxnSpLocks/>
              </p:cNvCxnSpPr>
              <p:nvPr/>
            </p:nvCxnSpPr>
            <p:spPr>
              <a:xfrm>
                <a:off x="6164009" y="2341193"/>
                <a:ext cx="0" cy="2938900"/>
              </a:xfrm>
              <a:prstGeom prst="line">
                <a:avLst/>
              </a:prstGeom>
              <a:noFill/>
              <a:ln w="13716" cap="rnd">
                <a:solidFill>
                  <a:schemeClr val="tx1">
                    <a:lumMod val="60000"/>
                    <a:lumOff val="40000"/>
                  </a:schemeClr>
                </a:solidFill>
                <a:round/>
                <a:headEnd/>
                <a:tailEnd/>
              </a:ln>
            </p:spPr>
          </p:cxnSp>
          <p:cxnSp>
            <p:nvCxnSpPr>
              <p:cNvPr id="104" name="Straight Connector 103">
                <a:extLst>
                  <a:ext uri="{FF2B5EF4-FFF2-40B4-BE49-F238E27FC236}">
                    <a16:creationId xmlns:a16="http://schemas.microsoft.com/office/drawing/2014/main" id="{EB6149C8-C909-46A0-9B2A-85ABCD2E43CA}"/>
                  </a:ext>
                </a:extLst>
              </p:cNvPr>
              <p:cNvCxnSpPr>
                <a:cxnSpLocks/>
              </p:cNvCxnSpPr>
              <p:nvPr/>
            </p:nvCxnSpPr>
            <p:spPr>
              <a:xfrm>
                <a:off x="6877497" y="2341193"/>
                <a:ext cx="0" cy="2938900"/>
              </a:xfrm>
              <a:prstGeom prst="line">
                <a:avLst/>
              </a:prstGeom>
              <a:noFill/>
              <a:ln w="13716" cap="rnd">
                <a:solidFill>
                  <a:schemeClr val="tx1">
                    <a:lumMod val="60000"/>
                    <a:lumOff val="40000"/>
                  </a:schemeClr>
                </a:solidFill>
                <a:round/>
                <a:headEnd/>
                <a:tailEnd/>
              </a:ln>
            </p:spPr>
          </p:cxnSp>
          <p:cxnSp>
            <p:nvCxnSpPr>
              <p:cNvPr id="105" name="Straight Connector 104">
                <a:extLst>
                  <a:ext uri="{FF2B5EF4-FFF2-40B4-BE49-F238E27FC236}">
                    <a16:creationId xmlns:a16="http://schemas.microsoft.com/office/drawing/2014/main" id="{EF4D7D72-C525-4BB0-9476-08EA932F36F1}"/>
                  </a:ext>
                </a:extLst>
              </p:cNvPr>
              <p:cNvCxnSpPr>
                <a:cxnSpLocks/>
              </p:cNvCxnSpPr>
              <p:nvPr/>
            </p:nvCxnSpPr>
            <p:spPr>
              <a:xfrm>
                <a:off x="4668927" y="1960881"/>
                <a:ext cx="2853957" cy="0"/>
              </a:xfrm>
              <a:prstGeom prst="line">
                <a:avLst/>
              </a:prstGeom>
              <a:noFill/>
              <a:ln w="13716" cap="rnd">
                <a:solidFill>
                  <a:schemeClr val="tx1">
                    <a:lumMod val="60000"/>
                    <a:lumOff val="40000"/>
                  </a:schemeClr>
                </a:solidFill>
                <a:round/>
                <a:headEnd/>
                <a:tailEnd/>
              </a:ln>
            </p:spPr>
          </p:cxnSp>
          <p:cxnSp>
            <p:nvCxnSpPr>
              <p:cNvPr id="106" name="Straight Connector 105">
                <a:extLst>
                  <a:ext uri="{FF2B5EF4-FFF2-40B4-BE49-F238E27FC236}">
                    <a16:creationId xmlns:a16="http://schemas.microsoft.com/office/drawing/2014/main" id="{3AD27A22-A73F-4927-94CC-A369076E94D1}"/>
                  </a:ext>
                </a:extLst>
              </p:cNvPr>
              <p:cNvCxnSpPr>
                <a:cxnSpLocks/>
              </p:cNvCxnSpPr>
              <p:nvPr/>
            </p:nvCxnSpPr>
            <p:spPr>
              <a:xfrm>
                <a:off x="7522979" y="1980592"/>
                <a:ext cx="0" cy="2918768"/>
              </a:xfrm>
              <a:prstGeom prst="line">
                <a:avLst/>
              </a:prstGeom>
              <a:noFill/>
              <a:ln w="13716" cap="rnd">
                <a:solidFill>
                  <a:schemeClr val="tx1">
                    <a:lumMod val="60000"/>
                    <a:lumOff val="40000"/>
                  </a:schemeClr>
                </a:solidFill>
                <a:round/>
                <a:headEnd/>
                <a:tailEnd/>
              </a:ln>
            </p:spPr>
          </p:cxnSp>
          <p:sp>
            <p:nvSpPr>
              <p:cNvPr id="107" name="Oval 106">
                <a:extLst>
                  <a:ext uri="{FF2B5EF4-FFF2-40B4-BE49-F238E27FC236}">
                    <a16:creationId xmlns:a16="http://schemas.microsoft.com/office/drawing/2014/main" id="{474E52D0-619E-49EF-82E7-B5273ADE7C07}"/>
                  </a:ext>
                </a:extLst>
              </p:cNvPr>
              <p:cNvSpPr/>
              <p:nvPr/>
            </p:nvSpPr>
            <p:spPr>
              <a:xfrm>
                <a:off x="5174870" y="3566267"/>
                <a:ext cx="249387" cy="249387"/>
              </a:xfrm>
              <a:prstGeom prst="ellipse">
                <a:avLst/>
              </a:prstGeom>
              <a:solidFill>
                <a:srgbClr val="00148C">
                  <a:lumMod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
                    <a:schemeClr val="bg1"/>
                  </a:buClr>
                  <a:buSzTx/>
                  <a:buFontTx/>
                  <a:buNone/>
                  <a:tabLst/>
                  <a:defRPr/>
                </a:pPr>
                <a:endParaRPr kumimoji="0" lang="en-US" sz="2400" b="0" i="0" u="none" strike="noStrike" kern="0" cap="none" spc="0" normalizeH="0" baseline="0" noProof="0" dirty="0">
                  <a:ln>
                    <a:noFill/>
                  </a:ln>
                  <a:solidFill>
                    <a:schemeClr val="tx1"/>
                  </a:solidFill>
                  <a:effectLst/>
                  <a:uLnTx/>
                  <a:uFillTx/>
                </a:endParaRPr>
              </a:p>
            </p:txBody>
          </p:sp>
        </p:grpSp>
        <p:sp>
          <p:nvSpPr>
            <p:cNvPr id="25" name="Oval 24">
              <a:extLst>
                <a:ext uri="{FF2B5EF4-FFF2-40B4-BE49-F238E27FC236}">
                  <a16:creationId xmlns:a16="http://schemas.microsoft.com/office/drawing/2014/main" id="{ED83E8CF-0A3A-4567-8ECB-82B9AF083D4F}"/>
                </a:ext>
              </a:extLst>
            </p:cNvPr>
            <p:cNvSpPr/>
            <p:nvPr/>
          </p:nvSpPr>
          <p:spPr>
            <a:xfrm rot="20895633">
              <a:off x="2338381" y="3090471"/>
              <a:ext cx="119987" cy="87455"/>
            </a:xfrm>
            <a:prstGeom prst="ellipse">
              <a:avLst/>
            </a:prstGeom>
            <a:solidFill>
              <a:srgbClr val="AAAAAC"/>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grpSp>
        <p:nvGrpSpPr>
          <p:cNvPr id="136" name="Group 135">
            <a:extLst>
              <a:ext uri="{FF2B5EF4-FFF2-40B4-BE49-F238E27FC236}">
                <a16:creationId xmlns:a16="http://schemas.microsoft.com/office/drawing/2014/main" id="{200734CB-F83E-401E-BDB7-3164C7CB0F64}"/>
              </a:ext>
            </a:extLst>
          </p:cNvPr>
          <p:cNvGrpSpPr/>
          <p:nvPr/>
        </p:nvGrpSpPr>
        <p:grpSpPr>
          <a:xfrm>
            <a:off x="5225199" y="1588245"/>
            <a:ext cx="3631242" cy="538233"/>
            <a:chOff x="5007067" y="2205923"/>
            <a:chExt cx="3631242" cy="538233"/>
          </a:xfrm>
        </p:grpSpPr>
        <p:sp>
          <p:nvSpPr>
            <p:cNvPr id="115" name="Oval 114">
              <a:extLst>
                <a:ext uri="{FF2B5EF4-FFF2-40B4-BE49-F238E27FC236}">
                  <a16:creationId xmlns:a16="http://schemas.microsoft.com/office/drawing/2014/main" id="{1A40E0D8-4C35-44EE-A919-A07C020DABFA}"/>
                </a:ext>
              </a:extLst>
            </p:cNvPr>
            <p:cNvSpPr/>
            <p:nvPr/>
          </p:nvSpPr>
          <p:spPr>
            <a:xfrm>
              <a:off x="5007067" y="2252294"/>
              <a:ext cx="445492" cy="445492"/>
            </a:xfrm>
            <a:prstGeom prst="ellipse">
              <a:avLst/>
            </a:prstGeom>
            <a:grpFill/>
            <a:ln w="19050" cap="flat" cmpd="sng" algn="ctr">
              <a:gradFill flip="none" rotWithShape="1">
                <a:gsLst>
                  <a:gs pos="100000">
                    <a:srgbClr val="0073CD"/>
                  </a:gs>
                  <a:gs pos="0">
                    <a:srgbClr val="00148C"/>
                  </a:gs>
                </a:gsLst>
                <a:lin ang="2700000" scaled="1"/>
                <a:tileRect/>
              </a:gradFill>
              <a:prstDash val="solid"/>
            </a:ln>
            <a:effectLst/>
          </p:spPr>
          <p:txBody>
            <a:bodyPr lIns="0" tIns="0" rIns="0" bIns="0" rtlCol="0" anchor="ctr"/>
            <a:lstStyle/>
            <a:p>
              <a:pPr algn="ctr">
                <a:lnSpc>
                  <a:spcPct val="95000"/>
                </a:lnSpc>
              </a:pPr>
              <a:endParaRPr lang="en-US" sz="1400" kern="0" dirty="0">
                <a:solidFill>
                  <a:schemeClr val="tx1"/>
                </a:solidFill>
                <a:ea typeface="ＭＳ Ｐゴシック"/>
              </a:endParaRPr>
            </a:p>
          </p:txBody>
        </p:sp>
        <p:sp>
          <p:nvSpPr>
            <p:cNvPr id="118" name="TextBox 117">
              <a:extLst>
                <a:ext uri="{FF2B5EF4-FFF2-40B4-BE49-F238E27FC236}">
                  <a16:creationId xmlns:a16="http://schemas.microsoft.com/office/drawing/2014/main" id="{CCF72490-2A8D-4309-A8B6-B02674B61B93}"/>
                </a:ext>
              </a:extLst>
            </p:cNvPr>
            <p:cNvSpPr txBox="1"/>
            <p:nvPr/>
          </p:nvSpPr>
          <p:spPr>
            <a:xfrm>
              <a:off x="5474681" y="2205923"/>
              <a:ext cx="1284445" cy="53823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sz="1100" b="1" dirty="0">
                  <a:solidFill>
                    <a:schemeClr val="tx1"/>
                  </a:solidFill>
                </a:rPr>
                <a:t>Desirability</a:t>
              </a:r>
              <a:br>
                <a:rPr lang="en-US" sz="1100" b="1" dirty="0">
                  <a:solidFill>
                    <a:schemeClr val="tx1"/>
                  </a:solidFill>
                </a:rPr>
              </a:br>
              <a:r>
                <a:rPr lang="en-US" sz="1000" dirty="0">
                  <a:solidFill>
                    <a:schemeClr val="tx1"/>
                  </a:solidFill>
                </a:rPr>
                <a:t>Does it matter?</a:t>
              </a:r>
              <a:endParaRPr lang="en-US" sz="1100" dirty="0">
                <a:solidFill>
                  <a:schemeClr val="tx1"/>
                </a:solidFill>
              </a:endParaRPr>
            </a:p>
          </p:txBody>
        </p:sp>
        <p:sp>
          <p:nvSpPr>
            <p:cNvPr id="121" name="TextBox 120">
              <a:extLst>
                <a:ext uri="{FF2B5EF4-FFF2-40B4-BE49-F238E27FC236}">
                  <a16:creationId xmlns:a16="http://schemas.microsoft.com/office/drawing/2014/main" id="{9C68731E-0E14-467C-B06F-7B2E3492C913}"/>
                </a:ext>
              </a:extLst>
            </p:cNvPr>
            <p:cNvSpPr txBox="1"/>
            <p:nvPr/>
          </p:nvSpPr>
          <p:spPr>
            <a:xfrm>
              <a:off x="6572923" y="2205923"/>
              <a:ext cx="2065386" cy="53823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en-US" sz="800" dirty="0">
                  <a:solidFill>
                    <a:schemeClr val="tx1"/>
                  </a:solidFill>
                </a:rPr>
                <a:t>Frictions, why now, purpose</a:t>
              </a:r>
            </a:p>
            <a:p>
              <a:pPr marL="171450" indent="-171450">
                <a:buFont typeface="Arial" panose="020B0604020202020204" pitchFamily="34" charset="0"/>
                <a:buChar char="•"/>
              </a:pPr>
              <a:r>
                <a:rPr lang="en-US" sz="800" dirty="0">
                  <a:solidFill>
                    <a:schemeClr val="tx1"/>
                  </a:solidFill>
                </a:rPr>
                <a:t>Is this something we need, do users want it, is it aligned with the NG vision and mission</a:t>
              </a:r>
            </a:p>
          </p:txBody>
        </p:sp>
      </p:grpSp>
      <p:grpSp>
        <p:nvGrpSpPr>
          <p:cNvPr id="137" name="Group 136">
            <a:extLst>
              <a:ext uri="{FF2B5EF4-FFF2-40B4-BE49-F238E27FC236}">
                <a16:creationId xmlns:a16="http://schemas.microsoft.com/office/drawing/2014/main" id="{A721A27B-2F4F-4FA5-9242-3D888EEA5D63}"/>
              </a:ext>
            </a:extLst>
          </p:cNvPr>
          <p:cNvGrpSpPr/>
          <p:nvPr/>
        </p:nvGrpSpPr>
        <p:grpSpPr>
          <a:xfrm>
            <a:off x="5225199" y="2477980"/>
            <a:ext cx="3631242" cy="538233"/>
            <a:chOff x="5007067" y="3009134"/>
            <a:chExt cx="3631242" cy="538233"/>
          </a:xfrm>
        </p:grpSpPr>
        <p:sp>
          <p:nvSpPr>
            <p:cNvPr id="116" name="Oval 115">
              <a:extLst>
                <a:ext uri="{FF2B5EF4-FFF2-40B4-BE49-F238E27FC236}">
                  <a16:creationId xmlns:a16="http://schemas.microsoft.com/office/drawing/2014/main" id="{39632FCC-7359-418F-8EF1-AE2CD44C78C6}"/>
                </a:ext>
              </a:extLst>
            </p:cNvPr>
            <p:cNvSpPr/>
            <p:nvPr/>
          </p:nvSpPr>
          <p:spPr>
            <a:xfrm>
              <a:off x="5007067" y="3081181"/>
              <a:ext cx="445492" cy="445492"/>
            </a:xfrm>
            <a:prstGeom prst="ellipse">
              <a:avLst/>
            </a:prstGeom>
            <a:grpFill/>
            <a:ln w="19050" cap="flat" cmpd="sng" algn="ctr">
              <a:gradFill flip="none" rotWithShape="1">
                <a:gsLst>
                  <a:gs pos="100000">
                    <a:srgbClr val="0073CD"/>
                  </a:gs>
                  <a:gs pos="0">
                    <a:srgbClr val="00148C"/>
                  </a:gs>
                </a:gsLst>
                <a:lin ang="2700000" scaled="1"/>
                <a:tileRect/>
              </a:gradFill>
              <a:prstDash val="solid"/>
            </a:ln>
            <a:effectLst/>
          </p:spPr>
          <p:txBody>
            <a:bodyPr lIns="0" tIns="0" rIns="0" bIns="0" rtlCol="0" anchor="ctr"/>
            <a:lstStyle/>
            <a:p>
              <a:pPr algn="ctr">
                <a:lnSpc>
                  <a:spcPct val="95000"/>
                </a:lnSpc>
              </a:pPr>
              <a:endParaRPr lang="en-US" sz="1400" kern="0" dirty="0">
                <a:solidFill>
                  <a:schemeClr val="tx1"/>
                </a:solidFill>
                <a:ea typeface="ＭＳ Ｐゴシック"/>
              </a:endParaRPr>
            </a:p>
          </p:txBody>
        </p:sp>
        <p:sp>
          <p:nvSpPr>
            <p:cNvPr id="119" name="TextBox 118">
              <a:extLst>
                <a:ext uri="{FF2B5EF4-FFF2-40B4-BE49-F238E27FC236}">
                  <a16:creationId xmlns:a16="http://schemas.microsoft.com/office/drawing/2014/main" id="{3E254236-E8B1-4148-A928-22E8B8ADAA52}"/>
                </a:ext>
              </a:extLst>
            </p:cNvPr>
            <p:cNvSpPr txBox="1"/>
            <p:nvPr/>
          </p:nvSpPr>
          <p:spPr>
            <a:xfrm>
              <a:off x="5474681" y="3009134"/>
              <a:ext cx="1284445" cy="53823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sz="1100" b="1" dirty="0">
                  <a:solidFill>
                    <a:schemeClr val="tx1"/>
                  </a:solidFill>
                </a:rPr>
                <a:t>Viability</a:t>
              </a:r>
            </a:p>
            <a:p>
              <a:r>
                <a:rPr lang="en-US" sz="1000" dirty="0">
                  <a:solidFill>
                    <a:schemeClr val="tx1"/>
                  </a:solidFill>
                </a:rPr>
                <a:t>Can we win?</a:t>
              </a:r>
              <a:endParaRPr lang="en-US" sz="1100" dirty="0">
                <a:solidFill>
                  <a:schemeClr val="tx1"/>
                </a:solidFill>
              </a:endParaRPr>
            </a:p>
          </p:txBody>
        </p:sp>
        <p:sp>
          <p:nvSpPr>
            <p:cNvPr id="122" name="TextBox 121">
              <a:extLst>
                <a:ext uri="{FF2B5EF4-FFF2-40B4-BE49-F238E27FC236}">
                  <a16:creationId xmlns:a16="http://schemas.microsoft.com/office/drawing/2014/main" id="{A8684593-3C44-4898-8182-78558FD0434E}"/>
                </a:ext>
              </a:extLst>
            </p:cNvPr>
            <p:cNvSpPr txBox="1"/>
            <p:nvPr/>
          </p:nvSpPr>
          <p:spPr>
            <a:xfrm>
              <a:off x="6572923" y="3009134"/>
              <a:ext cx="2065386" cy="53823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en-US" sz="800" dirty="0">
                  <a:solidFill>
                    <a:schemeClr val="tx1"/>
                  </a:solidFill>
                </a:rPr>
                <a:t>Is there a business model and value for NG?</a:t>
              </a:r>
            </a:p>
            <a:p>
              <a:pPr marL="171450" indent="-171450">
                <a:buFont typeface="Arial" panose="020B0604020202020204" pitchFamily="34" charset="0"/>
                <a:buChar char="•"/>
              </a:pPr>
              <a:r>
                <a:rPr lang="en-US" sz="800" dirty="0">
                  <a:solidFill>
                    <a:schemeClr val="tx1"/>
                  </a:solidFill>
                </a:rPr>
                <a:t>Can we roll it out to the organization effectively?</a:t>
              </a:r>
            </a:p>
            <a:p>
              <a:pPr marL="171450" indent="-171450">
                <a:buFont typeface="Arial" panose="020B0604020202020204" pitchFamily="34" charset="0"/>
                <a:buChar char="•"/>
              </a:pPr>
              <a:r>
                <a:rPr lang="en-US" sz="800" dirty="0">
                  <a:solidFill>
                    <a:schemeClr val="tx1"/>
                  </a:solidFill>
                </a:rPr>
                <a:t>How will it fit into the operating and partner ecosystem?</a:t>
              </a:r>
            </a:p>
          </p:txBody>
        </p:sp>
      </p:grpSp>
      <p:grpSp>
        <p:nvGrpSpPr>
          <p:cNvPr id="138" name="Group 137">
            <a:extLst>
              <a:ext uri="{FF2B5EF4-FFF2-40B4-BE49-F238E27FC236}">
                <a16:creationId xmlns:a16="http://schemas.microsoft.com/office/drawing/2014/main" id="{A72D9EDD-208C-4B27-A201-B77F322EF940}"/>
              </a:ext>
            </a:extLst>
          </p:cNvPr>
          <p:cNvGrpSpPr/>
          <p:nvPr/>
        </p:nvGrpSpPr>
        <p:grpSpPr>
          <a:xfrm>
            <a:off x="5225199" y="3367713"/>
            <a:ext cx="3631242" cy="538233"/>
            <a:chOff x="5007067" y="3928151"/>
            <a:chExt cx="3631242" cy="538233"/>
          </a:xfrm>
        </p:grpSpPr>
        <p:sp>
          <p:nvSpPr>
            <p:cNvPr id="117" name="Oval 116">
              <a:extLst>
                <a:ext uri="{FF2B5EF4-FFF2-40B4-BE49-F238E27FC236}">
                  <a16:creationId xmlns:a16="http://schemas.microsoft.com/office/drawing/2014/main" id="{8A2ABEFC-E749-4788-8294-B4BFA58E30C2}"/>
                </a:ext>
              </a:extLst>
            </p:cNvPr>
            <p:cNvSpPr/>
            <p:nvPr/>
          </p:nvSpPr>
          <p:spPr>
            <a:xfrm>
              <a:off x="5007067" y="3974521"/>
              <a:ext cx="445492" cy="445492"/>
            </a:xfrm>
            <a:prstGeom prst="ellipse">
              <a:avLst/>
            </a:prstGeom>
            <a:grpFill/>
            <a:ln w="19050" cap="flat" cmpd="sng" algn="ctr">
              <a:gradFill flip="none" rotWithShape="1">
                <a:gsLst>
                  <a:gs pos="100000">
                    <a:srgbClr val="0073CD"/>
                  </a:gs>
                  <a:gs pos="0">
                    <a:srgbClr val="00148C"/>
                  </a:gs>
                </a:gsLst>
                <a:lin ang="2700000" scaled="1"/>
                <a:tileRect/>
              </a:gradFill>
              <a:prstDash val="solid"/>
            </a:ln>
            <a:effectLst/>
          </p:spPr>
          <p:txBody>
            <a:bodyPr lIns="0" tIns="0" rIns="0" bIns="0" rtlCol="0" anchor="ctr"/>
            <a:lstStyle/>
            <a:p>
              <a:pPr algn="ctr">
                <a:lnSpc>
                  <a:spcPct val="95000"/>
                </a:lnSpc>
              </a:pPr>
              <a:endParaRPr lang="en-US" sz="1400" kern="0" dirty="0">
                <a:solidFill>
                  <a:schemeClr val="tx1"/>
                </a:solidFill>
                <a:ea typeface="ＭＳ Ｐゴシック"/>
              </a:endParaRPr>
            </a:p>
          </p:txBody>
        </p:sp>
        <p:sp>
          <p:nvSpPr>
            <p:cNvPr id="120" name="TextBox 119">
              <a:extLst>
                <a:ext uri="{FF2B5EF4-FFF2-40B4-BE49-F238E27FC236}">
                  <a16:creationId xmlns:a16="http://schemas.microsoft.com/office/drawing/2014/main" id="{B133BAC1-3116-4466-9E6E-C1392E3E160D}"/>
                </a:ext>
              </a:extLst>
            </p:cNvPr>
            <p:cNvSpPr txBox="1"/>
            <p:nvPr/>
          </p:nvSpPr>
          <p:spPr>
            <a:xfrm>
              <a:off x="5474681" y="3928151"/>
              <a:ext cx="1284445" cy="53823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sz="1100" b="1" dirty="0">
                  <a:solidFill>
                    <a:schemeClr val="tx1"/>
                  </a:solidFill>
                </a:rPr>
                <a:t>Feasibility</a:t>
              </a:r>
            </a:p>
            <a:p>
              <a:r>
                <a:rPr lang="en-US" sz="1000" dirty="0">
                  <a:solidFill>
                    <a:schemeClr val="tx1"/>
                  </a:solidFill>
                </a:rPr>
                <a:t>Will it work?</a:t>
              </a:r>
              <a:endParaRPr lang="en-US" sz="1100" dirty="0">
                <a:solidFill>
                  <a:schemeClr val="tx1"/>
                </a:solidFill>
              </a:endParaRPr>
            </a:p>
          </p:txBody>
        </p:sp>
        <p:sp>
          <p:nvSpPr>
            <p:cNvPr id="123" name="TextBox 122">
              <a:extLst>
                <a:ext uri="{FF2B5EF4-FFF2-40B4-BE49-F238E27FC236}">
                  <a16:creationId xmlns:a16="http://schemas.microsoft.com/office/drawing/2014/main" id="{3A9BD543-A4AF-47D3-A30E-885DD416B427}"/>
                </a:ext>
              </a:extLst>
            </p:cNvPr>
            <p:cNvSpPr txBox="1"/>
            <p:nvPr/>
          </p:nvSpPr>
          <p:spPr>
            <a:xfrm>
              <a:off x="6572923" y="3928151"/>
              <a:ext cx="2065386" cy="53823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en-US" sz="800" dirty="0">
                  <a:solidFill>
                    <a:schemeClr val="tx1"/>
                  </a:solidFill>
                </a:rPr>
                <a:t>What is the product/solution</a:t>
              </a:r>
            </a:p>
            <a:p>
              <a:pPr marL="171450" indent="-171450">
                <a:buFont typeface="Arial" panose="020B0604020202020204" pitchFamily="34" charset="0"/>
                <a:buChar char="•"/>
              </a:pPr>
              <a:r>
                <a:rPr lang="en-US" sz="800" dirty="0">
                  <a:solidFill>
                    <a:schemeClr val="tx1"/>
                  </a:solidFill>
                </a:rPr>
                <a:t>Is there outside competition/ </a:t>
              </a:r>
              <a:r>
                <a:rPr lang="en-US" sz="800" dirty="0" err="1">
                  <a:solidFill>
                    <a:schemeClr val="tx1"/>
                  </a:solidFill>
                </a:rPr>
                <a:t>oppty</a:t>
              </a:r>
              <a:r>
                <a:rPr lang="en-US" sz="800" dirty="0">
                  <a:solidFill>
                    <a:schemeClr val="tx1"/>
                  </a:solidFill>
                </a:rPr>
                <a:t> to buy instead of build</a:t>
              </a:r>
            </a:p>
            <a:p>
              <a:pPr marL="171450" indent="-171450">
                <a:buFont typeface="Arial" panose="020B0604020202020204" pitchFamily="34" charset="0"/>
                <a:buChar char="•"/>
              </a:pPr>
              <a:r>
                <a:rPr lang="en-US" sz="800" dirty="0">
                  <a:solidFill>
                    <a:schemeClr val="tx1"/>
                  </a:solidFill>
                </a:rPr>
                <a:t>What is the technical complexity to deliver in a reasonable timeframe?</a:t>
              </a:r>
            </a:p>
          </p:txBody>
        </p:sp>
      </p:grpSp>
      <p:sp>
        <p:nvSpPr>
          <p:cNvPr id="124" name="TextBox 123">
            <a:extLst>
              <a:ext uri="{FF2B5EF4-FFF2-40B4-BE49-F238E27FC236}">
                <a16:creationId xmlns:a16="http://schemas.microsoft.com/office/drawing/2014/main" id="{947D170C-E098-41AA-A2CF-366349B1CA67}"/>
              </a:ext>
            </a:extLst>
          </p:cNvPr>
          <p:cNvSpPr txBox="1"/>
          <p:nvPr/>
        </p:nvSpPr>
        <p:spPr>
          <a:xfrm>
            <a:off x="5165853" y="3243530"/>
            <a:ext cx="3654298" cy="823911"/>
          </a:xfrm>
          <a:prstGeom prst="rect">
            <a:avLst/>
          </a:prstGeom>
          <a:noFill/>
          <a:ln w="12700" cap="rnd" cmpd="sng" algn="ctr">
            <a:solidFill>
              <a:srgbClr val="E8235C"/>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endParaRPr lang="en-US" sz="800" dirty="0">
              <a:solidFill>
                <a:schemeClr val="tx1"/>
              </a:solidFill>
            </a:endParaRPr>
          </a:p>
        </p:txBody>
      </p:sp>
      <p:sp>
        <p:nvSpPr>
          <p:cNvPr id="126" name="TextBox 125">
            <a:extLst>
              <a:ext uri="{FF2B5EF4-FFF2-40B4-BE49-F238E27FC236}">
                <a16:creationId xmlns:a16="http://schemas.microsoft.com/office/drawing/2014/main" id="{8DF1A8D1-CBFC-49FC-83CA-FE882BE998BB}"/>
              </a:ext>
            </a:extLst>
          </p:cNvPr>
          <p:cNvSpPr txBox="1"/>
          <p:nvPr/>
        </p:nvSpPr>
        <p:spPr>
          <a:xfrm>
            <a:off x="370519" y="1077107"/>
            <a:ext cx="4181825" cy="32080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200" b="1" dirty="0">
                <a:solidFill>
                  <a:srgbClr val="00148C"/>
                </a:solidFill>
              </a:rPr>
              <a:t>MVP design dimensions</a:t>
            </a:r>
            <a:endParaRPr lang="en-US" sz="1200" dirty="0">
              <a:solidFill>
                <a:srgbClr val="00148C"/>
              </a:solidFill>
            </a:endParaRPr>
          </a:p>
        </p:txBody>
      </p:sp>
      <p:sp>
        <p:nvSpPr>
          <p:cNvPr id="127" name="TextBox 126">
            <a:extLst>
              <a:ext uri="{FF2B5EF4-FFF2-40B4-BE49-F238E27FC236}">
                <a16:creationId xmlns:a16="http://schemas.microsoft.com/office/drawing/2014/main" id="{8893D418-C63A-49A4-B74A-EBBA5EB484F8}"/>
              </a:ext>
            </a:extLst>
          </p:cNvPr>
          <p:cNvSpPr txBox="1"/>
          <p:nvPr/>
        </p:nvSpPr>
        <p:spPr>
          <a:xfrm>
            <a:off x="5511538" y="3981503"/>
            <a:ext cx="1277542" cy="167100"/>
          </a:xfrm>
          <a:prstGeom prst="rect">
            <a:avLst/>
          </a:prstGeom>
          <a:solidFill>
            <a:schemeClr val="bg1"/>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800" b="1" dirty="0">
                <a:solidFill>
                  <a:srgbClr val="E8235C"/>
                </a:solidFill>
              </a:rPr>
              <a:t>Core of last three weeks</a:t>
            </a:r>
            <a:endParaRPr lang="en-US" sz="800" dirty="0">
              <a:solidFill>
                <a:srgbClr val="E8235C"/>
              </a:solidFill>
            </a:endParaRPr>
          </a:p>
        </p:txBody>
      </p:sp>
      <p:cxnSp>
        <p:nvCxnSpPr>
          <p:cNvPr id="130" name="Straight Connector 129">
            <a:extLst>
              <a:ext uri="{FF2B5EF4-FFF2-40B4-BE49-F238E27FC236}">
                <a16:creationId xmlns:a16="http://schemas.microsoft.com/office/drawing/2014/main" id="{3155E07C-8C60-43D8-8510-AE9A5B810841}"/>
              </a:ext>
            </a:extLst>
          </p:cNvPr>
          <p:cNvCxnSpPr/>
          <p:nvPr/>
        </p:nvCxnSpPr>
        <p:spPr>
          <a:xfrm>
            <a:off x="890498" y="1397908"/>
            <a:ext cx="3141867" cy="0"/>
          </a:xfrm>
          <a:prstGeom prst="line">
            <a:avLst/>
          </a:prstGeom>
          <a:ln w="12700"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8DD2F868-D008-495E-B012-D179BADDD2AA}"/>
              </a:ext>
            </a:extLst>
          </p:cNvPr>
          <p:cNvSpPr txBox="1"/>
          <p:nvPr/>
        </p:nvSpPr>
        <p:spPr>
          <a:xfrm>
            <a:off x="5152663" y="1079196"/>
            <a:ext cx="3496078" cy="32080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200" b="1" dirty="0">
                <a:solidFill>
                  <a:srgbClr val="00148C"/>
                </a:solidFill>
              </a:rPr>
              <a:t>MVP evaluation criteria</a:t>
            </a:r>
            <a:endParaRPr lang="en-US" sz="1200" dirty="0">
              <a:solidFill>
                <a:srgbClr val="00148C"/>
              </a:solidFill>
            </a:endParaRPr>
          </a:p>
        </p:txBody>
      </p:sp>
      <p:cxnSp>
        <p:nvCxnSpPr>
          <p:cNvPr id="131" name="Straight Connector 130">
            <a:extLst>
              <a:ext uri="{FF2B5EF4-FFF2-40B4-BE49-F238E27FC236}">
                <a16:creationId xmlns:a16="http://schemas.microsoft.com/office/drawing/2014/main" id="{5C8F84A1-754D-4CD7-B57B-F96AD45654CE}"/>
              </a:ext>
            </a:extLst>
          </p:cNvPr>
          <p:cNvCxnSpPr/>
          <p:nvPr/>
        </p:nvCxnSpPr>
        <p:spPr>
          <a:xfrm>
            <a:off x="5152663" y="1399997"/>
            <a:ext cx="3496078" cy="0"/>
          </a:xfrm>
          <a:prstGeom prst="line">
            <a:avLst/>
          </a:prstGeom>
          <a:ln w="12700"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C26C797-1E65-4047-BF74-AB92A0BB8C37}"/>
              </a:ext>
            </a:extLst>
          </p:cNvPr>
          <p:cNvCxnSpPr/>
          <p:nvPr/>
        </p:nvCxnSpPr>
        <p:spPr>
          <a:xfrm>
            <a:off x="5227108" y="2302229"/>
            <a:ext cx="3456054" cy="0"/>
          </a:xfrm>
          <a:prstGeom prst="line">
            <a:avLst/>
          </a:prstGeom>
          <a:ln w="12700" cap="rnd" cmpd="sng" algn="ctr">
            <a:solidFill>
              <a:schemeClr val="bg2"/>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7ACBC75-D0D1-4CD3-B89E-4B0532A2206F}"/>
              </a:ext>
            </a:extLst>
          </p:cNvPr>
          <p:cNvCxnSpPr/>
          <p:nvPr/>
        </p:nvCxnSpPr>
        <p:spPr>
          <a:xfrm>
            <a:off x="5249083" y="3191964"/>
            <a:ext cx="3456054" cy="0"/>
          </a:xfrm>
          <a:prstGeom prst="line">
            <a:avLst/>
          </a:prstGeom>
          <a:ln w="12700" cap="rnd" cmpd="sng" algn="ctr">
            <a:solidFill>
              <a:schemeClr val="bg2"/>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FFBF0EAC-EFEF-4491-BED5-6CEE589313F4}"/>
              </a:ext>
            </a:extLst>
          </p:cNvPr>
          <p:cNvGrpSpPr/>
          <p:nvPr/>
        </p:nvGrpSpPr>
        <p:grpSpPr>
          <a:xfrm>
            <a:off x="962759" y="3708776"/>
            <a:ext cx="3038482" cy="320799"/>
            <a:chOff x="962759" y="4200254"/>
            <a:chExt cx="3038482" cy="320799"/>
          </a:xfrm>
        </p:grpSpPr>
        <p:sp>
          <p:nvSpPr>
            <p:cNvPr id="144" name="Arrow: Pentagon 143">
              <a:extLst>
                <a:ext uri="{FF2B5EF4-FFF2-40B4-BE49-F238E27FC236}">
                  <a16:creationId xmlns:a16="http://schemas.microsoft.com/office/drawing/2014/main" id="{8C79CEA0-4660-4BD9-A548-53A1D50B6085}"/>
                </a:ext>
              </a:extLst>
            </p:cNvPr>
            <p:cNvSpPr/>
            <p:nvPr/>
          </p:nvSpPr>
          <p:spPr>
            <a:xfrm>
              <a:off x="3097293" y="4200254"/>
              <a:ext cx="903948" cy="320799"/>
            </a:xfrm>
            <a:prstGeom prst="homePlate">
              <a:avLst/>
            </a:prstGeom>
            <a:solidFill>
              <a:srgbClr val="F2F2F2"/>
            </a:solidFill>
            <a:ln w="9525" cap="rnd" cmpd="sng" algn="ctr">
              <a:solidFill>
                <a:srgbClr val="AAAAA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rgbClr val="000A46"/>
                  </a:solidFill>
                </a:rPr>
                <a:t>5yr</a:t>
              </a:r>
            </a:p>
          </p:txBody>
        </p:sp>
        <p:sp>
          <p:nvSpPr>
            <p:cNvPr id="143" name="Arrow: Pentagon 142">
              <a:extLst>
                <a:ext uri="{FF2B5EF4-FFF2-40B4-BE49-F238E27FC236}">
                  <a16:creationId xmlns:a16="http://schemas.microsoft.com/office/drawing/2014/main" id="{AF702C39-15A8-45C7-BE04-A057FF56271B}"/>
                </a:ext>
              </a:extLst>
            </p:cNvPr>
            <p:cNvSpPr/>
            <p:nvPr/>
          </p:nvSpPr>
          <p:spPr>
            <a:xfrm>
              <a:off x="2394007" y="4200254"/>
              <a:ext cx="903948" cy="320799"/>
            </a:xfrm>
            <a:prstGeom prst="homePlate">
              <a:avLst/>
            </a:prstGeom>
            <a:solidFill>
              <a:srgbClr val="F2F2F2"/>
            </a:solidFill>
            <a:ln w="9525" cap="rnd" cmpd="sng" algn="ctr">
              <a:solidFill>
                <a:srgbClr val="AAAAA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rgbClr val="000A46"/>
                  </a:solidFill>
                </a:rPr>
                <a:t>1-2yr</a:t>
              </a:r>
            </a:p>
          </p:txBody>
        </p:sp>
        <p:sp>
          <p:nvSpPr>
            <p:cNvPr id="142" name="Arrow: Pentagon 141">
              <a:extLst>
                <a:ext uri="{FF2B5EF4-FFF2-40B4-BE49-F238E27FC236}">
                  <a16:creationId xmlns:a16="http://schemas.microsoft.com/office/drawing/2014/main" id="{D5F61586-EC7E-402E-BABF-DD9E67933E3E}"/>
                </a:ext>
              </a:extLst>
            </p:cNvPr>
            <p:cNvSpPr/>
            <p:nvPr/>
          </p:nvSpPr>
          <p:spPr>
            <a:xfrm>
              <a:off x="1679509" y="4200254"/>
              <a:ext cx="903948" cy="320799"/>
            </a:xfrm>
            <a:prstGeom prst="homePlate">
              <a:avLst/>
            </a:prstGeom>
            <a:solidFill>
              <a:srgbClr val="F2F2F2"/>
            </a:solidFill>
            <a:ln w="9525" cap="rnd" cmpd="sng" algn="ctr">
              <a:solidFill>
                <a:srgbClr val="AAAAA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rgbClr val="000A46"/>
                  </a:solidFill>
                </a:rPr>
                <a:t>&lt;1yr</a:t>
              </a:r>
            </a:p>
          </p:txBody>
        </p:sp>
        <p:sp>
          <p:nvSpPr>
            <p:cNvPr id="141" name="Arrow: Pentagon 140">
              <a:extLst>
                <a:ext uri="{FF2B5EF4-FFF2-40B4-BE49-F238E27FC236}">
                  <a16:creationId xmlns:a16="http://schemas.microsoft.com/office/drawing/2014/main" id="{E6296012-85D5-4D07-ACE9-8B760AF3025B}"/>
                </a:ext>
              </a:extLst>
            </p:cNvPr>
            <p:cNvSpPr/>
            <p:nvPr/>
          </p:nvSpPr>
          <p:spPr>
            <a:xfrm>
              <a:off x="962759" y="4200254"/>
              <a:ext cx="903948" cy="320799"/>
            </a:xfrm>
            <a:prstGeom prst="homePlate">
              <a:avLst/>
            </a:prstGeom>
            <a:solidFill>
              <a:srgbClr val="F2F2F2"/>
            </a:solidFill>
            <a:ln w="9525" cap="rnd" cmpd="sng" algn="ctr">
              <a:solidFill>
                <a:srgbClr val="AAAAA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rgbClr val="000A46"/>
                  </a:solidFill>
                </a:rPr>
                <a:t>Time horizon</a:t>
              </a:r>
            </a:p>
          </p:txBody>
        </p:sp>
      </p:grpSp>
      <p:sp>
        <p:nvSpPr>
          <p:cNvPr id="146" name="Oval 20">
            <a:extLst>
              <a:ext uri="{FF2B5EF4-FFF2-40B4-BE49-F238E27FC236}">
                <a16:creationId xmlns:a16="http://schemas.microsoft.com/office/drawing/2014/main" id="{FFEE5882-FC8E-4CDB-94A6-BA542730AACD}"/>
              </a:ext>
            </a:extLst>
          </p:cNvPr>
          <p:cNvSpPr>
            <a:spLocks noChangeAspect="1" noChangeArrowheads="1"/>
          </p:cNvSpPr>
          <p:nvPr/>
        </p:nvSpPr>
        <p:spPr bwMode="auto">
          <a:xfrm>
            <a:off x="698582" y="3752498"/>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4</a:t>
            </a:r>
          </a:p>
        </p:txBody>
      </p:sp>
      <p:sp>
        <p:nvSpPr>
          <p:cNvPr id="147" name="Oval 20">
            <a:extLst>
              <a:ext uri="{FF2B5EF4-FFF2-40B4-BE49-F238E27FC236}">
                <a16:creationId xmlns:a16="http://schemas.microsoft.com/office/drawing/2014/main" id="{8D29BC7A-0315-4F7E-82A2-AB16483668C2}"/>
              </a:ext>
            </a:extLst>
          </p:cNvPr>
          <p:cNvSpPr>
            <a:spLocks noChangeAspect="1" noChangeArrowheads="1"/>
          </p:cNvSpPr>
          <p:nvPr/>
        </p:nvSpPr>
        <p:spPr bwMode="auto">
          <a:xfrm>
            <a:off x="3105558" y="2790084"/>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2</a:t>
            </a:r>
          </a:p>
        </p:txBody>
      </p:sp>
      <p:sp>
        <p:nvSpPr>
          <p:cNvPr id="148" name="Oval 20">
            <a:extLst>
              <a:ext uri="{FF2B5EF4-FFF2-40B4-BE49-F238E27FC236}">
                <a16:creationId xmlns:a16="http://schemas.microsoft.com/office/drawing/2014/main" id="{21056110-5AFC-489B-9485-72BB094A2C4A}"/>
              </a:ext>
            </a:extLst>
          </p:cNvPr>
          <p:cNvSpPr>
            <a:spLocks noChangeAspect="1" noChangeArrowheads="1"/>
          </p:cNvSpPr>
          <p:nvPr/>
        </p:nvSpPr>
        <p:spPr bwMode="auto">
          <a:xfrm>
            <a:off x="1889059" y="3392231"/>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3</a:t>
            </a:r>
          </a:p>
        </p:txBody>
      </p:sp>
      <p:sp>
        <p:nvSpPr>
          <p:cNvPr id="149" name="Oval 20">
            <a:extLst>
              <a:ext uri="{FF2B5EF4-FFF2-40B4-BE49-F238E27FC236}">
                <a16:creationId xmlns:a16="http://schemas.microsoft.com/office/drawing/2014/main" id="{BC73D18F-70DC-45D4-AC11-B4FE65DFB579}"/>
              </a:ext>
            </a:extLst>
          </p:cNvPr>
          <p:cNvSpPr>
            <a:spLocks noChangeAspect="1" noChangeArrowheads="1"/>
          </p:cNvSpPr>
          <p:nvPr/>
        </p:nvSpPr>
        <p:spPr bwMode="auto">
          <a:xfrm>
            <a:off x="368080" y="1571130"/>
            <a:ext cx="230183" cy="230183"/>
          </a:xfrm>
          <a:prstGeom prst="ellipse">
            <a:avLst/>
          </a:prstGeom>
          <a:solidFill>
            <a:srgbClr val="00148C">
              <a:lumMod val="100000"/>
            </a:srgbClr>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1</a:t>
            </a:r>
          </a:p>
        </p:txBody>
      </p:sp>
      <p:grpSp>
        <p:nvGrpSpPr>
          <p:cNvPr id="140" name="bcgIcons_ThumbsUp">
            <a:extLst>
              <a:ext uri="{FF2B5EF4-FFF2-40B4-BE49-F238E27FC236}">
                <a16:creationId xmlns:a16="http://schemas.microsoft.com/office/drawing/2014/main" id="{CD895222-293C-4DB0-81A4-F54E12E5AF14}"/>
              </a:ext>
            </a:extLst>
          </p:cNvPr>
          <p:cNvGrpSpPr>
            <a:grpSpLocks noChangeAspect="1"/>
          </p:cNvGrpSpPr>
          <p:nvPr/>
        </p:nvGrpSpPr>
        <p:grpSpPr bwMode="auto">
          <a:xfrm>
            <a:off x="5263248" y="1620322"/>
            <a:ext cx="428991" cy="429389"/>
            <a:chOff x="1682" y="0"/>
            <a:chExt cx="4316" cy="4320"/>
          </a:xfrm>
        </p:grpSpPr>
        <p:sp>
          <p:nvSpPr>
            <p:cNvPr id="150" name="AutoShape 3">
              <a:extLst>
                <a:ext uri="{FF2B5EF4-FFF2-40B4-BE49-F238E27FC236}">
                  <a16:creationId xmlns:a16="http://schemas.microsoft.com/office/drawing/2014/main" id="{E0A73E0D-C724-4E77-9CD8-65590BC23CE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EB96A02B-61A2-4ADD-8ACE-ECC9D9CA98CE}"/>
                </a:ext>
              </a:extLst>
            </p:cNvPr>
            <p:cNvSpPr>
              <a:spLocks/>
            </p:cNvSpPr>
            <p:nvPr/>
          </p:nvSpPr>
          <p:spPr bwMode="auto">
            <a:xfrm>
              <a:off x="3248" y="698"/>
              <a:ext cx="2034" cy="2919"/>
            </a:xfrm>
            <a:custGeom>
              <a:avLst/>
              <a:gdLst>
                <a:gd name="T0" fmla="*/ 1086 w 1086"/>
                <a:gd name="T1" fmla="*/ 681 h 1557"/>
                <a:gd name="T2" fmla="*/ 530 w 1086"/>
                <a:gd name="T3" fmla="*/ 537 h 1557"/>
                <a:gd name="T4" fmla="*/ 593 w 1086"/>
                <a:gd name="T5" fmla="*/ 253 h 1557"/>
                <a:gd name="T6" fmla="*/ 391 w 1086"/>
                <a:gd name="T7" fmla="*/ 4 h 1557"/>
                <a:gd name="T8" fmla="*/ 279 w 1086"/>
                <a:gd name="T9" fmla="*/ 114 h 1557"/>
                <a:gd name="T10" fmla="*/ 279 w 1086"/>
                <a:gd name="T11" fmla="*/ 221 h 1557"/>
                <a:gd name="T12" fmla="*/ 0 w 1086"/>
                <a:gd name="T13" fmla="*/ 523 h 1557"/>
                <a:gd name="T14" fmla="*/ 203 w 1086"/>
                <a:gd name="T15" fmla="*/ 459 h 1557"/>
                <a:gd name="T16" fmla="*/ 323 w 1086"/>
                <a:gd name="T17" fmla="*/ 114 h 1557"/>
                <a:gd name="T18" fmla="*/ 386 w 1086"/>
                <a:gd name="T19" fmla="*/ 48 h 1557"/>
                <a:gd name="T20" fmla="*/ 549 w 1086"/>
                <a:gd name="T21" fmla="*/ 257 h 1557"/>
                <a:gd name="T22" fmla="*/ 476 w 1086"/>
                <a:gd name="T23" fmla="*/ 570 h 1557"/>
                <a:gd name="T24" fmla="*/ 942 w 1086"/>
                <a:gd name="T25" fmla="*/ 581 h 1557"/>
                <a:gd name="T26" fmla="*/ 942 w 1086"/>
                <a:gd name="T27" fmla="*/ 781 h 1557"/>
                <a:gd name="T28" fmla="*/ 917 w 1086"/>
                <a:gd name="T29" fmla="*/ 780 h 1557"/>
                <a:gd name="T30" fmla="*/ 757 w 1086"/>
                <a:gd name="T31" fmla="*/ 802 h 1557"/>
                <a:gd name="T32" fmla="*/ 807 w 1086"/>
                <a:gd name="T33" fmla="*/ 824 h 1557"/>
                <a:gd name="T34" fmla="*/ 924 w 1086"/>
                <a:gd name="T35" fmla="*/ 825 h 1557"/>
                <a:gd name="T36" fmla="*/ 917 w 1086"/>
                <a:gd name="T37" fmla="*/ 1024 h 1557"/>
                <a:gd name="T38" fmla="*/ 874 w 1086"/>
                <a:gd name="T39" fmla="*/ 1025 h 1557"/>
                <a:gd name="T40" fmla="*/ 757 w 1086"/>
                <a:gd name="T41" fmla="*/ 1024 h 1557"/>
                <a:gd name="T42" fmla="*/ 757 w 1086"/>
                <a:gd name="T43" fmla="*/ 1068 h 1557"/>
                <a:gd name="T44" fmla="*/ 961 w 1086"/>
                <a:gd name="T45" fmla="*/ 1168 h 1557"/>
                <a:gd name="T46" fmla="*/ 793 w 1086"/>
                <a:gd name="T47" fmla="*/ 1269 h 1557"/>
                <a:gd name="T48" fmla="*/ 724 w 1086"/>
                <a:gd name="T49" fmla="*/ 1269 h 1557"/>
                <a:gd name="T50" fmla="*/ 724 w 1086"/>
                <a:gd name="T51" fmla="*/ 1313 h 1557"/>
                <a:gd name="T52" fmla="*/ 793 w 1086"/>
                <a:gd name="T53" fmla="*/ 1313 h 1557"/>
                <a:gd name="T54" fmla="*/ 793 w 1086"/>
                <a:gd name="T55" fmla="*/ 1513 h 1557"/>
                <a:gd name="T56" fmla="*/ 26 w 1086"/>
                <a:gd name="T57" fmla="*/ 1394 h 1557"/>
                <a:gd name="T58" fmla="*/ 344 w 1086"/>
                <a:gd name="T59" fmla="*/ 1557 h 1557"/>
                <a:gd name="T60" fmla="*/ 937 w 1086"/>
                <a:gd name="T61" fmla="*/ 1413 h 1557"/>
                <a:gd name="T62" fmla="*/ 1005 w 1086"/>
                <a:gd name="T63" fmla="*/ 1168 h 1557"/>
                <a:gd name="T64" fmla="*/ 1061 w 1086"/>
                <a:gd name="T65" fmla="*/ 924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6" h="1557">
                  <a:moveTo>
                    <a:pt x="1004" y="810"/>
                  </a:moveTo>
                  <a:cubicBezTo>
                    <a:pt x="1052" y="787"/>
                    <a:pt x="1086" y="738"/>
                    <a:pt x="1086" y="681"/>
                  </a:cubicBezTo>
                  <a:cubicBezTo>
                    <a:pt x="1086" y="601"/>
                    <a:pt x="1021" y="537"/>
                    <a:pt x="942" y="537"/>
                  </a:cubicBezTo>
                  <a:cubicBezTo>
                    <a:pt x="530" y="537"/>
                    <a:pt x="530" y="537"/>
                    <a:pt x="530" y="537"/>
                  </a:cubicBezTo>
                  <a:cubicBezTo>
                    <a:pt x="553" y="485"/>
                    <a:pt x="593" y="378"/>
                    <a:pt x="593" y="255"/>
                  </a:cubicBezTo>
                  <a:cubicBezTo>
                    <a:pt x="593" y="255"/>
                    <a:pt x="593" y="254"/>
                    <a:pt x="593" y="253"/>
                  </a:cubicBezTo>
                  <a:cubicBezTo>
                    <a:pt x="592" y="251"/>
                    <a:pt x="586" y="193"/>
                    <a:pt x="559" y="134"/>
                  </a:cubicBezTo>
                  <a:cubicBezTo>
                    <a:pt x="522" y="52"/>
                    <a:pt x="464" y="7"/>
                    <a:pt x="391" y="4"/>
                  </a:cubicBezTo>
                  <a:cubicBezTo>
                    <a:pt x="383" y="3"/>
                    <a:pt x="344" y="0"/>
                    <a:pt x="313" y="26"/>
                  </a:cubicBezTo>
                  <a:cubicBezTo>
                    <a:pt x="291" y="46"/>
                    <a:pt x="279" y="75"/>
                    <a:pt x="279" y="114"/>
                  </a:cubicBezTo>
                  <a:cubicBezTo>
                    <a:pt x="279" y="221"/>
                    <a:pt x="279" y="221"/>
                    <a:pt x="279" y="221"/>
                  </a:cubicBezTo>
                  <a:cubicBezTo>
                    <a:pt x="279" y="221"/>
                    <a:pt x="279" y="221"/>
                    <a:pt x="279" y="221"/>
                  </a:cubicBezTo>
                  <a:cubicBezTo>
                    <a:pt x="279" y="223"/>
                    <a:pt x="283" y="364"/>
                    <a:pt x="181" y="420"/>
                  </a:cubicBezTo>
                  <a:cubicBezTo>
                    <a:pt x="132" y="448"/>
                    <a:pt x="63" y="487"/>
                    <a:pt x="0" y="523"/>
                  </a:cubicBezTo>
                  <a:cubicBezTo>
                    <a:pt x="12" y="531"/>
                    <a:pt x="21" y="544"/>
                    <a:pt x="25" y="559"/>
                  </a:cubicBezTo>
                  <a:cubicBezTo>
                    <a:pt x="86" y="524"/>
                    <a:pt x="154" y="486"/>
                    <a:pt x="203" y="459"/>
                  </a:cubicBezTo>
                  <a:cubicBezTo>
                    <a:pt x="326" y="390"/>
                    <a:pt x="324" y="232"/>
                    <a:pt x="323" y="220"/>
                  </a:cubicBezTo>
                  <a:cubicBezTo>
                    <a:pt x="323" y="114"/>
                    <a:pt x="323" y="114"/>
                    <a:pt x="323" y="114"/>
                  </a:cubicBezTo>
                  <a:cubicBezTo>
                    <a:pt x="323" y="89"/>
                    <a:pt x="330" y="70"/>
                    <a:pt x="342" y="60"/>
                  </a:cubicBezTo>
                  <a:cubicBezTo>
                    <a:pt x="359" y="44"/>
                    <a:pt x="386" y="48"/>
                    <a:pt x="386" y="48"/>
                  </a:cubicBezTo>
                  <a:cubicBezTo>
                    <a:pt x="387" y="48"/>
                    <a:pt x="388" y="48"/>
                    <a:pt x="389" y="48"/>
                  </a:cubicBezTo>
                  <a:cubicBezTo>
                    <a:pt x="520" y="52"/>
                    <a:pt x="547" y="241"/>
                    <a:pt x="549" y="257"/>
                  </a:cubicBezTo>
                  <a:cubicBezTo>
                    <a:pt x="548" y="413"/>
                    <a:pt x="476" y="547"/>
                    <a:pt x="476" y="548"/>
                  </a:cubicBezTo>
                  <a:cubicBezTo>
                    <a:pt x="472" y="555"/>
                    <a:pt x="472" y="563"/>
                    <a:pt x="476" y="570"/>
                  </a:cubicBezTo>
                  <a:cubicBezTo>
                    <a:pt x="480" y="577"/>
                    <a:pt x="487" y="581"/>
                    <a:pt x="495" y="581"/>
                  </a:cubicBezTo>
                  <a:cubicBezTo>
                    <a:pt x="942" y="581"/>
                    <a:pt x="942" y="581"/>
                    <a:pt x="942" y="581"/>
                  </a:cubicBezTo>
                  <a:cubicBezTo>
                    <a:pt x="997" y="581"/>
                    <a:pt x="1042" y="626"/>
                    <a:pt x="1042" y="681"/>
                  </a:cubicBezTo>
                  <a:cubicBezTo>
                    <a:pt x="1042" y="736"/>
                    <a:pt x="997" y="781"/>
                    <a:pt x="942" y="781"/>
                  </a:cubicBezTo>
                  <a:cubicBezTo>
                    <a:pt x="926" y="781"/>
                    <a:pt x="926" y="781"/>
                    <a:pt x="926" y="781"/>
                  </a:cubicBezTo>
                  <a:cubicBezTo>
                    <a:pt x="923" y="781"/>
                    <a:pt x="920" y="780"/>
                    <a:pt x="917" y="780"/>
                  </a:cubicBezTo>
                  <a:cubicBezTo>
                    <a:pt x="779" y="780"/>
                    <a:pt x="779" y="780"/>
                    <a:pt x="779" y="780"/>
                  </a:cubicBezTo>
                  <a:cubicBezTo>
                    <a:pt x="767" y="780"/>
                    <a:pt x="757" y="790"/>
                    <a:pt x="757" y="802"/>
                  </a:cubicBezTo>
                  <a:cubicBezTo>
                    <a:pt x="757" y="815"/>
                    <a:pt x="767" y="824"/>
                    <a:pt x="779" y="824"/>
                  </a:cubicBezTo>
                  <a:cubicBezTo>
                    <a:pt x="807" y="824"/>
                    <a:pt x="807" y="824"/>
                    <a:pt x="807" y="824"/>
                  </a:cubicBezTo>
                  <a:cubicBezTo>
                    <a:pt x="809" y="825"/>
                    <a:pt x="810" y="825"/>
                    <a:pt x="811" y="825"/>
                  </a:cubicBezTo>
                  <a:cubicBezTo>
                    <a:pt x="924" y="825"/>
                    <a:pt x="924" y="825"/>
                    <a:pt x="924" y="825"/>
                  </a:cubicBezTo>
                  <a:cubicBezTo>
                    <a:pt x="976" y="829"/>
                    <a:pt x="1017" y="872"/>
                    <a:pt x="1017" y="924"/>
                  </a:cubicBezTo>
                  <a:cubicBezTo>
                    <a:pt x="1017" y="980"/>
                    <a:pt x="972" y="1024"/>
                    <a:pt x="917" y="1024"/>
                  </a:cubicBezTo>
                  <a:cubicBezTo>
                    <a:pt x="879" y="1024"/>
                    <a:pt x="879" y="1024"/>
                    <a:pt x="879" y="1024"/>
                  </a:cubicBezTo>
                  <a:cubicBezTo>
                    <a:pt x="877" y="1024"/>
                    <a:pt x="875" y="1025"/>
                    <a:pt x="874" y="1025"/>
                  </a:cubicBezTo>
                  <a:cubicBezTo>
                    <a:pt x="869" y="1025"/>
                    <a:pt x="865" y="1024"/>
                    <a:pt x="861" y="1024"/>
                  </a:cubicBezTo>
                  <a:cubicBezTo>
                    <a:pt x="757" y="1024"/>
                    <a:pt x="757" y="1024"/>
                    <a:pt x="757" y="1024"/>
                  </a:cubicBezTo>
                  <a:cubicBezTo>
                    <a:pt x="745" y="1024"/>
                    <a:pt x="735" y="1034"/>
                    <a:pt x="735" y="1046"/>
                  </a:cubicBezTo>
                  <a:cubicBezTo>
                    <a:pt x="735" y="1059"/>
                    <a:pt x="745" y="1068"/>
                    <a:pt x="757" y="1068"/>
                  </a:cubicBezTo>
                  <a:cubicBezTo>
                    <a:pt x="861" y="1068"/>
                    <a:pt x="861" y="1068"/>
                    <a:pt x="861" y="1068"/>
                  </a:cubicBezTo>
                  <a:cubicBezTo>
                    <a:pt x="916" y="1068"/>
                    <a:pt x="961" y="1113"/>
                    <a:pt x="961" y="1168"/>
                  </a:cubicBezTo>
                  <a:cubicBezTo>
                    <a:pt x="961" y="1224"/>
                    <a:pt x="916" y="1269"/>
                    <a:pt x="861" y="1269"/>
                  </a:cubicBezTo>
                  <a:cubicBezTo>
                    <a:pt x="793" y="1269"/>
                    <a:pt x="793" y="1269"/>
                    <a:pt x="793" y="1269"/>
                  </a:cubicBezTo>
                  <a:cubicBezTo>
                    <a:pt x="757" y="1269"/>
                    <a:pt x="757" y="1269"/>
                    <a:pt x="757" y="1269"/>
                  </a:cubicBezTo>
                  <a:cubicBezTo>
                    <a:pt x="724" y="1269"/>
                    <a:pt x="724" y="1269"/>
                    <a:pt x="724" y="1269"/>
                  </a:cubicBezTo>
                  <a:cubicBezTo>
                    <a:pt x="712" y="1269"/>
                    <a:pt x="702" y="1278"/>
                    <a:pt x="702" y="1291"/>
                  </a:cubicBezTo>
                  <a:cubicBezTo>
                    <a:pt x="702" y="1303"/>
                    <a:pt x="712" y="1313"/>
                    <a:pt x="724" y="1313"/>
                  </a:cubicBezTo>
                  <a:cubicBezTo>
                    <a:pt x="757" y="1313"/>
                    <a:pt x="757" y="1313"/>
                    <a:pt x="757" y="1313"/>
                  </a:cubicBezTo>
                  <a:cubicBezTo>
                    <a:pt x="793" y="1313"/>
                    <a:pt x="793" y="1313"/>
                    <a:pt x="793" y="1313"/>
                  </a:cubicBezTo>
                  <a:cubicBezTo>
                    <a:pt x="848" y="1313"/>
                    <a:pt x="893" y="1357"/>
                    <a:pt x="893" y="1413"/>
                  </a:cubicBezTo>
                  <a:cubicBezTo>
                    <a:pt x="893" y="1468"/>
                    <a:pt x="848" y="1513"/>
                    <a:pt x="793" y="1513"/>
                  </a:cubicBezTo>
                  <a:cubicBezTo>
                    <a:pt x="344" y="1513"/>
                    <a:pt x="344" y="1513"/>
                    <a:pt x="344" y="1513"/>
                  </a:cubicBezTo>
                  <a:cubicBezTo>
                    <a:pt x="301" y="1513"/>
                    <a:pt x="175" y="1513"/>
                    <a:pt x="26" y="1394"/>
                  </a:cubicBezTo>
                  <a:cubicBezTo>
                    <a:pt x="26" y="1449"/>
                    <a:pt x="26" y="1449"/>
                    <a:pt x="26" y="1449"/>
                  </a:cubicBezTo>
                  <a:cubicBezTo>
                    <a:pt x="126" y="1521"/>
                    <a:pt x="230" y="1557"/>
                    <a:pt x="344" y="1557"/>
                  </a:cubicBezTo>
                  <a:cubicBezTo>
                    <a:pt x="793" y="1557"/>
                    <a:pt x="793" y="1557"/>
                    <a:pt x="793" y="1557"/>
                  </a:cubicBezTo>
                  <a:cubicBezTo>
                    <a:pt x="872" y="1557"/>
                    <a:pt x="937" y="1492"/>
                    <a:pt x="937" y="1413"/>
                  </a:cubicBezTo>
                  <a:cubicBezTo>
                    <a:pt x="937" y="1372"/>
                    <a:pt x="920" y="1335"/>
                    <a:pt x="892" y="1309"/>
                  </a:cubicBezTo>
                  <a:cubicBezTo>
                    <a:pt x="957" y="1294"/>
                    <a:pt x="1005" y="1237"/>
                    <a:pt x="1005" y="1168"/>
                  </a:cubicBezTo>
                  <a:cubicBezTo>
                    <a:pt x="1005" y="1127"/>
                    <a:pt x="987" y="1089"/>
                    <a:pt x="958" y="1062"/>
                  </a:cubicBezTo>
                  <a:cubicBezTo>
                    <a:pt x="1017" y="1045"/>
                    <a:pt x="1061" y="989"/>
                    <a:pt x="1061" y="924"/>
                  </a:cubicBezTo>
                  <a:cubicBezTo>
                    <a:pt x="1061" y="878"/>
                    <a:pt x="1039" y="837"/>
                    <a:pt x="1004" y="810"/>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6">
              <a:extLst>
                <a:ext uri="{FF2B5EF4-FFF2-40B4-BE49-F238E27FC236}">
                  <a16:creationId xmlns:a16="http://schemas.microsoft.com/office/drawing/2014/main" id="{19043272-198D-48B1-B5A7-3809196DDE0C}"/>
                </a:ext>
              </a:extLst>
            </p:cNvPr>
            <p:cNvSpPr>
              <a:spLocks noEditPoints="1"/>
            </p:cNvSpPr>
            <p:nvPr/>
          </p:nvSpPr>
          <p:spPr bwMode="auto">
            <a:xfrm>
              <a:off x="2368" y="1740"/>
              <a:ext cx="846" cy="1723"/>
            </a:xfrm>
            <a:custGeom>
              <a:avLst/>
              <a:gdLst>
                <a:gd name="T0" fmla="*/ 193 w 452"/>
                <a:gd name="T1" fmla="*/ 773 h 919"/>
                <a:gd name="T2" fmla="*/ 146 w 452"/>
                <a:gd name="T3" fmla="*/ 820 h 919"/>
                <a:gd name="T4" fmla="*/ 99 w 452"/>
                <a:gd name="T5" fmla="*/ 773 h 919"/>
                <a:gd name="T6" fmla="*/ 146 w 452"/>
                <a:gd name="T7" fmla="*/ 726 h 919"/>
                <a:gd name="T8" fmla="*/ 193 w 452"/>
                <a:gd name="T9" fmla="*/ 773 h 919"/>
                <a:gd name="T10" fmla="*/ 452 w 452"/>
                <a:gd name="T11" fmla="*/ 22 h 919"/>
                <a:gd name="T12" fmla="*/ 452 w 452"/>
                <a:gd name="T13" fmla="*/ 897 h 919"/>
                <a:gd name="T14" fmla="*/ 430 w 452"/>
                <a:gd name="T15" fmla="*/ 919 h 919"/>
                <a:gd name="T16" fmla="*/ 22 w 452"/>
                <a:gd name="T17" fmla="*/ 919 h 919"/>
                <a:gd name="T18" fmla="*/ 0 w 452"/>
                <a:gd name="T19" fmla="*/ 897 h 919"/>
                <a:gd name="T20" fmla="*/ 0 w 452"/>
                <a:gd name="T21" fmla="*/ 22 h 919"/>
                <a:gd name="T22" fmla="*/ 22 w 452"/>
                <a:gd name="T23" fmla="*/ 0 h 919"/>
                <a:gd name="T24" fmla="*/ 430 w 452"/>
                <a:gd name="T25" fmla="*/ 0 h 919"/>
                <a:gd name="T26" fmla="*/ 452 w 452"/>
                <a:gd name="T27" fmla="*/ 22 h 919"/>
                <a:gd name="T28" fmla="*/ 237 w 452"/>
                <a:gd name="T29" fmla="*/ 773 h 919"/>
                <a:gd name="T30" fmla="*/ 146 w 452"/>
                <a:gd name="T31" fmla="*/ 682 h 919"/>
                <a:gd name="T32" fmla="*/ 55 w 452"/>
                <a:gd name="T33" fmla="*/ 773 h 919"/>
                <a:gd name="T34" fmla="*/ 146 w 452"/>
                <a:gd name="T35" fmla="*/ 864 h 919"/>
                <a:gd name="T36" fmla="*/ 237 w 452"/>
                <a:gd name="T37" fmla="*/ 773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919">
                  <a:moveTo>
                    <a:pt x="193" y="773"/>
                  </a:moveTo>
                  <a:cubicBezTo>
                    <a:pt x="193" y="799"/>
                    <a:pt x="172" y="820"/>
                    <a:pt x="146" y="820"/>
                  </a:cubicBezTo>
                  <a:cubicBezTo>
                    <a:pt x="120" y="820"/>
                    <a:pt x="99" y="799"/>
                    <a:pt x="99" y="773"/>
                  </a:cubicBezTo>
                  <a:cubicBezTo>
                    <a:pt x="99" y="747"/>
                    <a:pt x="120" y="726"/>
                    <a:pt x="146" y="726"/>
                  </a:cubicBezTo>
                  <a:cubicBezTo>
                    <a:pt x="172" y="726"/>
                    <a:pt x="193" y="747"/>
                    <a:pt x="193" y="773"/>
                  </a:cubicBezTo>
                  <a:close/>
                  <a:moveTo>
                    <a:pt x="452" y="22"/>
                  </a:moveTo>
                  <a:cubicBezTo>
                    <a:pt x="452" y="897"/>
                    <a:pt x="452" y="897"/>
                    <a:pt x="452" y="897"/>
                  </a:cubicBezTo>
                  <a:cubicBezTo>
                    <a:pt x="452" y="909"/>
                    <a:pt x="442" y="919"/>
                    <a:pt x="430" y="919"/>
                  </a:cubicBezTo>
                  <a:cubicBezTo>
                    <a:pt x="22" y="919"/>
                    <a:pt x="22" y="919"/>
                    <a:pt x="22" y="919"/>
                  </a:cubicBezTo>
                  <a:cubicBezTo>
                    <a:pt x="10" y="919"/>
                    <a:pt x="0" y="909"/>
                    <a:pt x="0" y="897"/>
                  </a:cubicBezTo>
                  <a:cubicBezTo>
                    <a:pt x="0" y="22"/>
                    <a:pt x="0" y="22"/>
                    <a:pt x="0" y="22"/>
                  </a:cubicBezTo>
                  <a:cubicBezTo>
                    <a:pt x="0" y="10"/>
                    <a:pt x="10" y="0"/>
                    <a:pt x="22" y="0"/>
                  </a:cubicBezTo>
                  <a:cubicBezTo>
                    <a:pt x="430" y="0"/>
                    <a:pt x="430" y="0"/>
                    <a:pt x="430" y="0"/>
                  </a:cubicBezTo>
                  <a:cubicBezTo>
                    <a:pt x="442" y="0"/>
                    <a:pt x="452" y="10"/>
                    <a:pt x="452" y="22"/>
                  </a:cubicBezTo>
                  <a:close/>
                  <a:moveTo>
                    <a:pt x="237" y="773"/>
                  </a:moveTo>
                  <a:cubicBezTo>
                    <a:pt x="237" y="722"/>
                    <a:pt x="196" y="682"/>
                    <a:pt x="146" y="682"/>
                  </a:cubicBezTo>
                  <a:cubicBezTo>
                    <a:pt x="96" y="682"/>
                    <a:pt x="55" y="722"/>
                    <a:pt x="55" y="773"/>
                  </a:cubicBezTo>
                  <a:cubicBezTo>
                    <a:pt x="55" y="823"/>
                    <a:pt x="96" y="864"/>
                    <a:pt x="146" y="864"/>
                  </a:cubicBezTo>
                  <a:cubicBezTo>
                    <a:pt x="196" y="864"/>
                    <a:pt x="237" y="823"/>
                    <a:pt x="237" y="773"/>
                  </a:cubicBezTo>
                  <a:close/>
                </a:path>
              </a:pathLst>
            </a:custGeom>
            <a:solidFill>
              <a:srgbClr val="00148C">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1" name="Group 160">
            <a:extLst>
              <a:ext uri="{FF2B5EF4-FFF2-40B4-BE49-F238E27FC236}">
                <a16:creationId xmlns:a16="http://schemas.microsoft.com/office/drawing/2014/main" id="{940EDA72-33D0-4E71-996E-F5DBA32AC14B}"/>
              </a:ext>
            </a:extLst>
          </p:cNvPr>
          <p:cNvGrpSpPr>
            <a:grpSpLocks noChangeAspect="1"/>
          </p:cNvGrpSpPr>
          <p:nvPr/>
        </p:nvGrpSpPr>
        <p:grpSpPr>
          <a:xfrm>
            <a:off x="5232728" y="2548778"/>
            <a:ext cx="446742" cy="446742"/>
            <a:chOff x="5961063" y="3294063"/>
            <a:chExt cx="269875" cy="269875"/>
          </a:xfrm>
        </p:grpSpPr>
        <p:sp>
          <p:nvSpPr>
            <p:cNvPr id="162" name="Oval 14">
              <a:extLst>
                <a:ext uri="{FF2B5EF4-FFF2-40B4-BE49-F238E27FC236}">
                  <a16:creationId xmlns:a16="http://schemas.microsoft.com/office/drawing/2014/main" id="{4DE36C03-30FB-456A-A30C-E1906308F23B}"/>
                </a:ext>
              </a:extLst>
            </p:cNvPr>
            <p:cNvSpPr>
              <a:spLocks noChangeArrowheads="1"/>
            </p:cNvSpPr>
            <p:nvPr/>
          </p:nvSpPr>
          <p:spPr bwMode="auto">
            <a:xfrm>
              <a:off x="5961063" y="3294063"/>
              <a:ext cx="269875" cy="269875"/>
            </a:xfrm>
            <a:prstGeom prst="ellipse">
              <a:avLst/>
            </a:prstGeom>
            <a:solidFill>
              <a:srgbClr val="FFFFFF">
                <a:lumMod val="100000"/>
              </a:srgbClr>
            </a:solidFill>
            <a:ln>
              <a:noFill/>
            </a:ln>
          </p:spPr>
          <p:txBody>
            <a:bodyPr vert="horz" wrap="square" lIns="68580" tIns="34290" rIns="68580" bIns="34290" numCol="1" anchor="t" anchorCtr="0" compatLnSpc="1">
              <a:prstTxWarp prst="textNoShape">
                <a:avLst/>
              </a:prstTxWarp>
            </a:bodyPr>
            <a:lstStyle/>
            <a:p>
              <a:endParaRPr lang="en-US" sz="1013" dirty="0"/>
            </a:p>
          </p:txBody>
        </p:sp>
        <p:sp>
          <p:nvSpPr>
            <p:cNvPr id="163" name="Freeform 15">
              <a:extLst>
                <a:ext uri="{FF2B5EF4-FFF2-40B4-BE49-F238E27FC236}">
                  <a16:creationId xmlns:a16="http://schemas.microsoft.com/office/drawing/2014/main" id="{430AB498-ED28-4D20-8B44-C4202B8B46EE}"/>
                </a:ext>
              </a:extLst>
            </p:cNvPr>
            <p:cNvSpPr>
              <a:spLocks noEditPoints="1"/>
            </p:cNvSpPr>
            <p:nvPr/>
          </p:nvSpPr>
          <p:spPr bwMode="auto">
            <a:xfrm>
              <a:off x="6018213" y="3352801"/>
              <a:ext cx="157162" cy="150812"/>
            </a:xfrm>
            <a:custGeom>
              <a:avLst/>
              <a:gdLst>
                <a:gd name="T0" fmla="*/ 704 w 736"/>
                <a:gd name="T1" fmla="*/ 250 h 709"/>
                <a:gd name="T2" fmla="*/ 496 w 736"/>
                <a:gd name="T3" fmla="*/ 218 h 709"/>
                <a:gd name="T4" fmla="*/ 392 w 736"/>
                <a:gd name="T5" fmla="*/ 24 h 709"/>
                <a:gd name="T6" fmla="*/ 336 w 736"/>
                <a:gd name="T7" fmla="*/ 24 h 709"/>
                <a:gd name="T8" fmla="*/ 240 w 736"/>
                <a:gd name="T9" fmla="*/ 218 h 709"/>
                <a:gd name="T10" fmla="*/ 24 w 736"/>
                <a:gd name="T11" fmla="*/ 242 h 709"/>
                <a:gd name="T12" fmla="*/ 0 w 736"/>
                <a:gd name="T13" fmla="*/ 266 h 709"/>
                <a:gd name="T14" fmla="*/ 8 w 736"/>
                <a:gd name="T15" fmla="*/ 290 h 709"/>
                <a:gd name="T16" fmla="*/ 168 w 736"/>
                <a:gd name="T17" fmla="*/ 451 h 709"/>
                <a:gd name="T18" fmla="*/ 128 w 736"/>
                <a:gd name="T19" fmla="*/ 661 h 709"/>
                <a:gd name="T20" fmla="*/ 144 w 736"/>
                <a:gd name="T21" fmla="*/ 693 h 709"/>
                <a:gd name="T22" fmla="*/ 176 w 736"/>
                <a:gd name="T23" fmla="*/ 701 h 709"/>
                <a:gd name="T24" fmla="*/ 360 w 736"/>
                <a:gd name="T25" fmla="*/ 597 h 709"/>
                <a:gd name="T26" fmla="*/ 552 w 736"/>
                <a:gd name="T27" fmla="*/ 709 h 709"/>
                <a:gd name="T28" fmla="*/ 568 w 736"/>
                <a:gd name="T29" fmla="*/ 709 h 709"/>
                <a:gd name="T30" fmla="*/ 584 w 736"/>
                <a:gd name="T31" fmla="*/ 709 h 709"/>
                <a:gd name="T32" fmla="*/ 600 w 736"/>
                <a:gd name="T33" fmla="*/ 677 h 709"/>
                <a:gd name="T34" fmla="*/ 568 w 736"/>
                <a:gd name="T35" fmla="*/ 451 h 709"/>
                <a:gd name="T36" fmla="*/ 720 w 736"/>
                <a:gd name="T37" fmla="*/ 306 h 709"/>
                <a:gd name="T38" fmla="*/ 728 w 736"/>
                <a:gd name="T39" fmla="*/ 274 h 709"/>
                <a:gd name="T40" fmla="*/ 704 w 736"/>
                <a:gd name="T41" fmla="*/ 250 h 709"/>
                <a:gd name="T42" fmla="*/ 512 w 736"/>
                <a:gd name="T43" fmla="*/ 419 h 709"/>
                <a:gd name="T44" fmla="*/ 504 w 736"/>
                <a:gd name="T45" fmla="*/ 443 h 709"/>
                <a:gd name="T46" fmla="*/ 528 w 736"/>
                <a:gd name="T47" fmla="*/ 621 h 709"/>
                <a:gd name="T48" fmla="*/ 384 w 736"/>
                <a:gd name="T49" fmla="*/ 532 h 709"/>
                <a:gd name="T50" fmla="*/ 360 w 736"/>
                <a:gd name="T51" fmla="*/ 532 h 709"/>
                <a:gd name="T52" fmla="*/ 352 w 736"/>
                <a:gd name="T53" fmla="*/ 532 h 709"/>
                <a:gd name="T54" fmla="*/ 208 w 736"/>
                <a:gd name="T55" fmla="*/ 613 h 709"/>
                <a:gd name="T56" fmla="*/ 232 w 736"/>
                <a:gd name="T57" fmla="*/ 443 h 709"/>
                <a:gd name="T58" fmla="*/ 224 w 736"/>
                <a:gd name="T59" fmla="*/ 419 h 709"/>
                <a:gd name="T60" fmla="*/ 104 w 736"/>
                <a:gd name="T61" fmla="*/ 298 h 709"/>
                <a:gd name="T62" fmla="*/ 264 w 736"/>
                <a:gd name="T63" fmla="*/ 282 h 709"/>
                <a:gd name="T64" fmla="*/ 288 w 736"/>
                <a:gd name="T65" fmla="*/ 266 h 709"/>
                <a:gd name="T66" fmla="*/ 360 w 736"/>
                <a:gd name="T67" fmla="*/ 105 h 709"/>
                <a:gd name="T68" fmla="*/ 440 w 736"/>
                <a:gd name="T69" fmla="*/ 266 h 709"/>
                <a:gd name="T70" fmla="*/ 464 w 736"/>
                <a:gd name="T71" fmla="*/ 282 h 709"/>
                <a:gd name="T72" fmla="*/ 632 w 736"/>
                <a:gd name="T73" fmla="*/ 306 h 709"/>
                <a:gd name="T74" fmla="*/ 512 w 736"/>
                <a:gd name="T75" fmla="*/ 41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6" h="709">
                  <a:moveTo>
                    <a:pt x="704" y="250"/>
                  </a:moveTo>
                  <a:cubicBezTo>
                    <a:pt x="704" y="250"/>
                    <a:pt x="704" y="250"/>
                    <a:pt x="496" y="218"/>
                  </a:cubicBezTo>
                  <a:cubicBezTo>
                    <a:pt x="496" y="218"/>
                    <a:pt x="496" y="218"/>
                    <a:pt x="392" y="24"/>
                  </a:cubicBezTo>
                  <a:cubicBezTo>
                    <a:pt x="384" y="0"/>
                    <a:pt x="352" y="0"/>
                    <a:pt x="336" y="24"/>
                  </a:cubicBezTo>
                  <a:cubicBezTo>
                    <a:pt x="336" y="24"/>
                    <a:pt x="336" y="24"/>
                    <a:pt x="240" y="218"/>
                  </a:cubicBezTo>
                  <a:cubicBezTo>
                    <a:pt x="240" y="218"/>
                    <a:pt x="240" y="218"/>
                    <a:pt x="24" y="242"/>
                  </a:cubicBezTo>
                  <a:cubicBezTo>
                    <a:pt x="16" y="242"/>
                    <a:pt x="8" y="250"/>
                    <a:pt x="0" y="266"/>
                  </a:cubicBezTo>
                  <a:cubicBezTo>
                    <a:pt x="0" y="274"/>
                    <a:pt x="0" y="290"/>
                    <a:pt x="8" y="290"/>
                  </a:cubicBezTo>
                  <a:cubicBezTo>
                    <a:pt x="8" y="290"/>
                    <a:pt x="8" y="290"/>
                    <a:pt x="168" y="451"/>
                  </a:cubicBezTo>
                  <a:cubicBezTo>
                    <a:pt x="168" y="451"/>
                    <a:pt x="168" y="451"/>
                    <a:pt x="128" y="661"/>
                  </a:cubicBezTo>
                  <a:cubicBezTo>
                    <a:pt x="128" y="677"/>
                    <a:pt x="136" y="685"/>
                    <a:pt x="144" y="693"/>
                  </a:cubicBezTo>
                  <a:cubicBezTo>
                    <a:pt x="160" y="701"/>
                    <a:pt x="168" y="701"/>
                    <a:pt x="176" y="701"/>
                  </a:cubicBezTo>
                  <a:cubicBezTo>
                    <a:pt x="176" y="701"/>
                    <a:pt x="176" y="701"/>
                    <a:pt x="360" y="597"/>
                  </a:cubicBezTo>
                  <a:cubicBezTo>
                    <a:pt x="360" y="597"/>
                    <a:pt x="360" y="597"/>
                    <a:pt x="552" y="709"/>
                  </a:cubicBezTo>
                  <a:cubicBezTo>
                    <a:pt x="560" y="709"/>
                    <a:pt x="560" y="709"/>
                    <a:pt x="568" y="709"/>
                  </a:cubicBezTo>
                  <a:cubicBezTo>
                    <a:pt x="576" y="709"/>
                    <a:pt x="584" y="709"/>
                    <a:pt x="584" y="709"/>
                  </a:cubicBezTo>
                  <a:cubicBezTo>
                    <a:pt x="600" y="701"/>
                    <a:pt x="600" y="685"/>
                    <a:pt x="600" y="677"/>
                  </a:cubicBezTo>
                  <a:cubicBezTo>
                    <a:pt x="600" y="677"/>
                    <a:pt x="600" y="677"/>
                    <a:pt x="568" y="451"/>
                  </a:cubicBezTo>
                  <a:cubicBezTo>
                    <a:pt x="568" y="451"/>
                    <a:pt x="568" y="451"/>
                    <a:pt x="720" y="306"/>
                  </a:cubicBezTo>
                  <a:cubicBezTo>
                    <a:pt x="728" y="298"/>
                    <a:pt x="736" y="290"/>
                    <a:pt x="728" y="274"/>
                  </a:cubicBezTo>
                  <a:cubicBezTo>
                    <a:pt x="728" y="266"/>
                    <a:pt x="712" y="250"/>
                    <a:pt x="704" y="250"/>
                  </a:cubicBezTo>
                  <a:close/>
                  <a:moveTo>
                    <a:pt x="512" y="419"/>
                  </a:moveTo>
                  <a:cubicBezTo>
                    <a:pt x="504" y="419"/>
                    <a:pt x="504" y="435"/>
                    <a:pt x="504" y="443"/>
                  </a:cubicBezTo>
                  <a:cubicBezTo>
                    <a:pt x="504" y="443"/>
                    <a:pt x="504" y="443"/>
                    <a:pt x="528" y="621"/>
                  </a:cubicBezTo>
                  <a:cubicBezTo>
                    <a:pt x="528" y="621"/>
                    <a:pt x="528" y="621"/>
                    <a:pt x="384" y="532"/>
                  </a:cubicBezTo>
                  <a:cubicBezTo>
                    <a:pt x="376" y="532"/>
                    <a:pt x="376" y="532"/>
                    <a:pt x="360" y="532"/>
                  </a:cubicBezTo>
                  <a:cubicBezTo>
                    <a:pt x="352" y="532"/>
                    <a:pt x="352" y="532"/>
                    <a:pt x="352" y="532"/>
                  </a:cubicBezTo>
                  <a:cubicBezTo>
                    <a:pt x="352" y="532"/>
                    <a:pt x="352" y="532"/>
                    <a:pt x="208" y="613"/>
                  </a:cubicBezTo>
                  <a:cubicBezTo>
                    <a:pt x="208" y="613"/>
                    <a:pt x="208" y="613"/>
                    <a:pt x="232" y="443"/>
                  </a:cubicBezTo>
                  <a:cubicBezTo>
                    <a:pt x="232" y="435"/>
                    <a:pt x="224" y="419"/>
                    <a:pt x="224" y="419"/>
                  </a:cubicBezTo>
                  <a:cubicBezTo>
                    <a:pt x="224" y="419"/>
                    <a:pt x="224" y="419"/>
                    <a:pt x="104" y="298"/>
                  </a:cubicBezTo>
                  <a:cubicBezTo>
                    <a:pt x="104" y="298"/>
                    <a:pt x="104" y="298"/>
                    <a:pt x="264" y="282"/>
                  </a:cubicBezTo>
                  <a:cubicBezTo>
                    <a:pt x="272" y="282"/>
                    <a:pt x="280" y="274"/>
                    <a:pt x="288" y="266"/>
                  </a:cubicBezTo>
                  <a:cubicBezTo>
                    <a:pt x="288" y="266"/>
                    <a:pt x="288" y="266"/>
                    <a:pt x="360" y="105"/>
                  </a:cubicBezTo>
                  <a:cubicBezTo>
                    <a:pt x="360" y="105"/>
                    <a:pt x="360" y="105"/>
                    <a:pt x="440" y="266"/>
                  </a:cubicBezTo>
                  <a:cubicBezTo>
                    <a:pt x="448" y="274"/>
                    <a:pt x="456" y="282"/>
                    <a:pt x="464" y="282"/>
                  </a:cubicBezTo>
                  <a:cubicBezTo>
                    <a:pt x="464" y="282"/>
                    <a:pt x="464" y="282"/>
                    <a:pt x="632" y="306"/>
                  </a:cubicBezTo>
                  <a:cubicBezTo>
                    <a:pt x="632" y="306"/>
                    <a:pt x="632" y="306"/>
                    <a:pt x="512" y="419"/>
                  </a:cubicBezTo>
                  <a:close/>
                </a:path>
              </a:pathLst>
            </a:custGeom>
            <a:solidFill>
              <a:srgbClr val="00148C">
                <a:lumMod val="100000"/>
              </a:srgbClr>
            </a:solidFill>
            <a:ln>
              <a:noFill/>
            </a:ln>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156" name="Group 155">
            <a:extLst>
              <a:ext uri="{FF2B5EF4-FFF2-40B4-BE49-F238E27FC236}">
                <a16:creationId xmlns:a16="http://schemas.microsoft.com/office/drawing/2014/main" id="{CBC38CCA-12EB-4FF0-A8F2-71E0D57D7A86}"/>
              </a:ext>
            </a:extLst>
          </p:cNvPr>
          <p:cNvGrpSpPr>
            <a:grpSpLocks noChangeAspect="1"/>
          </p:cNvGrpSpPr>
          <p:nvPr/>
        </p:nvGrpSpPr>
        <p:grpSpPr>
          <a:xfrm>
            <a:off x="5239767" y="3434019"/>
            <a:ext cx="429804" cy="429389"/>
            <a:chOff x="5272088" y="2606675"/>
            <a:chExt cx="1646237" cy="1644650"/>
          </a:xfrm>
        </p:grpSpPr>
        <p:sp>
          <p:nvSpPr>
            <p:cNvPr id="157" name="AutoShape 26">
              <a:extLst>
                <a:ext uri="{FF2B5EF4-FFF2-40B4-BE49-F238E27FC236}">
                  <a16:creationId xmlns:a16="http://schemas.microsoft.com/office/drawing/2014/main" id="{D5997E46-A93E-4DC8-892F-413B44F5CB2A}"/>
                </a:ext>
              </a:extLst>
            </p:cNvPr>
            <p:cNvSpPr>
              <a:spLocks noChangeAspect="1" noChangeArrowheads="1" noTextEdit="1"/>
            </p:cNvSpPr>
            <p:nvPr/>
          </p:nvSpPr>
          <p:spPr bwMode="auto">
            <a:xfrm>
              <a:off x="5272088" y="2606675"/>
              <a:ext cx="1646237"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58" name="Group 157">
              <a:extLst>
                <a:ext uri="{FF2B5EF4-FFF2-40B4-BE49-F238E27FC236}">
                  <a16:creationId xmlns:a16="http://schemas.microsoft.com/office/drawing/2014/main" id="{829F23E9-7D59-4236-8392-9F9962A57EB3}"/>
                </a:ext>
              </a:extLst>
            </p:cNvPr>
            <p:cNvGrpSpPr/>
            <p:nvPr/>
          </p:nvGrpSpPr>
          <p:grpSpPr>
            <a:xfrm>
              <a:off x="5719763" y="2797175"/>
              <a:ext cx="768348" cy="1255713"/>
              <a:chOff x="5719763" y="2797175"/>
              <a:chExt cx="768348" cy="1255713"/>
            </a:xfrm>
          </p:grpSpPr>
          <p:sp>
            <p:nvSpPr>
              <p:cNvPr id="159" name="Freeform 10">
                <a:extLst>
                  <a:ext uri="{FF2B5EF4-FFF2-40B4-BE49-F238E27FC236}">
                    <a16:creationId xmlns:a16="http://schemas.microsoft.com/office/drawing/2014/main" id="{5E594609-545A-4149-8D19-09B8BC7EB0BE}"/>
                  </a:ext>
                </a:extLst>
              </p:cNvPr>
              <p:cNvSpPr>
                <a:spLocks/>
              </p:cNvSpPr>
              <p:nvPr/>
            </p:nvSpPr>
            <p:spPr bwMode="auto">
              <a:xfrm>
                <a:off x="5719763" y="2797175"/>
                <a:ext cx="744537" cy="869951"/>
              </a:xfrm>
              <a:custGeom>
                <a:avLst/>
                <a:gdLst>
                  <a:gd name="connsiteX0" fmla="*/ 527050 w 744537"/>
                  <a:gd name="connsiteY0" fmla="*/ 838200 h 869951"/>
                  <a:gd name="connsiteX1" fmla="*/ 551039 w 744537"/>
                  <a:gd name="connsiteY1" fmla="*/ 842433 h 869951"/>
                  <a:gd name="connsiteX2" fmla="*/ 558800 w 744537"/>
                  <a:gd name="connsiteY2" fmla="*/ 841728 h 869951"/>
                  <a:gd name="connsiteX3" fmla="*/ 558800 w 744537"/>
                  <a:gd name="connsiteY3" fmla="*/ 869950 h 869951"/>
                  <a:gd name="connsiteX4" fmla="*/ 527050 w 744537"/>
                  <a:gd name="connsiteY4" fmla="*/ 869950 h 869951"/>
                  <a:gd name="connsiteX5" fmla="*/ 527050 w 744537"/>
                  <a:gd name="connsiteY5" fmla="*/ 838200 h 869951"/>
                  <a:gd name="connsiteX6" fmla="*/ 379931 w 744537"/>
                  <a:gd name="connsiteY6" fmla="*/ 654050 h 869951"/>
                  <a:gd name="connsiteX7" fmla="*/ 503237 w 744537"/>
                  <a:gd name="connsiteY7" fmla="*/ 725568 h 869951"/>
                  <a:gd name="connsiteX8" fmla="*/ 486844 w 744537"/>
                  <a:gd name="connsiteY8" fmla="*/ 752475 h 869951"/>
                  <a:gd name="connsiteX9" fmla="*/ 363537 w 744537"/>
                  <a:gd name="connsiteY9" fmla="*/ 680250 h 869951"/>
                  <a:gd name="connsiteX10" fmla="*/ 379931 w 744537"/>
                  <a:gd name="connsiteY10" fmla="*/ 654050 h 869951"/>
                  <a:gd name="connsiteX11" fmla="*/ 103785 w 744537"/>
                  <a:gd name="connsiteY11" fmla="*/ 582613 h 869951"/>
                  <a:gd name="connsiteX12" fmla="*/ 115102 w 744537"/>
                  <a:gd name="connsiteY12" fmla="*/ 596873 h 869951"/>
                  <a:gd name="connsiteX13" fmla="*/ 219075 w 744537"/>
                  <a:gd name="connsiteY13" fmla="*/ 807920 h 869951"/>
                  <a:gd name="connsiteX14" fmla="*/ 219075 w 744537"/>
                  <a:gd name="connsiteY14" fmla="*/ 869951 h 869951"/>
                  <a:gd name="connsiteX15" fmla="*/ 187954 w 744537"/>
                  <a:gd name="connsiteY15" fmla="*/ 869951 h 869951"/>
                  <a:gd name="connsiteX16" fmla="*/ 187954 w 744537"/>
                  <a:gd name="connsiteY16" fmla="*/ 807920 h 869951"/>
                  <a:gd name="connsiteX17" fmla="*/ 93175 w 744537"/>
                  <a:gd name="connsiteY17" fmla="*/ 618263 h 869951"/>
                  <a:gd name="connsiteX18" fmla="*/ 92468 w 744537"/>
                  <a:gd name="connsiteY18" fmla="*/ 617550 h 869951"/>
                  <a:gd name="connsiteX19" fmla="*/ 76200 w 744537"/>
                  <a:gd name="connsiteY19" fmla="*/ 597586 h 869951"/>
                  <a:gd name="connsiteX20" fmla="*/ 103785 w 744537"/>
                  <a:gd name="connsiteY20" fmla="*/ 582613 h 869951"/>
                  <a:gd name="connsiteX21" fmla="*/ 699573 w 744537"/>
                  <a:gd name="connsiteY21" fmla="*/ 469900 h 869951"/>
                  <a:gd name="connsiteX22" fmla="*/ 730249 w 744537"/>
                  <a:gd name="connsiteY22" fmla="*/ 477065 h 869951"/>
                  <a:gd name="connsiteX23" fmla="*/ 656055 w 744537"/>
                  <a:gd name="connsiteY23" fmla="*/ 614630 h 869951"/>
                  <a:gd name="connsiteX24" fmla="*/ 654628 w 744537"/>
                  <a:gd name="connsiteY24" fmla="*/ 616063 h 869951"/>
                  <a:gd name="connsiteX25" fmla="*/ 584000 w 744537"/>
                  <a:gd name="connsiteY25" fmla="*/ 712788 h 869951"/>
                  <a:gd name="connsiteX26" fmla="*/ 554037 w 744537"/>
                  <a:gd name="connsiteY26" fmla="*/ 704907 h 869951"/>
                  <a:gd name="connsiteX27" fmla="*/ 632512 w 744537"/>
                  <a:gd name="connsiteY27" fmla="*/ 593852 h 869951"/>
                  <a:gd name="connsiteX28" fmla="*/ 699573 w 744537"/>
                  <a:gd name="connsiteY28" fmla="*/ 469900 h 869951"/>
                  <a:gd name="connsiteX29" fmla="*/ 415091 w 744537"/>
                  <a:gd name="connsiteY29" fmla="*/ 407988 h 869951"/>
                  <a:gd name="connsiteX30" fmla="*/ 442912 w 744537"/>
                  <a:gd name="connsiteY30" fmla="*/ 422928 h 869951"/>
                  <a:gd name="connsiteX31" fmla="*/ 358022 w 744537"/>
                  <a:gd name="connsiteY31" fmla="*/ 579438 h 869951"/>
                  <a:gd name="connsiteX32" fmla="*/ 330200 w 744537"/>
                  <a:gd name="connsiteY32" fmla="*/ 564499 h 869951"/>
                  <a:gd name="connsiteX33" fmla="*/ 415091 w 744537"/>
                  <a:gd name="connsiteY33" fmla="*/ 407988 h 869951"/>
                  <a:gd name="connsiteX34" fmla="*/ 393500 w 744537"/>
                  <a:gd name="connsiteY34" fmla="*/ 368300 h 869951"/>
                  <a:gd name="connsiteX35" fmla="*/ 406400 w 744537"/>
                  <a:gd name="connsiteY35" fmla="*/ 396860 h 869951"/>
                  <a:gd name="connsiteX36" fmla="*/ 123309 w 744537"/>
                  <a:gd name="connsiteY36" fmla="*/ 517525 h 869951"/>
                  <a:gd name="connsiteX37" fmla="*/ 111125 w 744537"/>
                  <a:gd name="connsiteY37" fmla="*/ 488965 h 869951"/>
                  <a:gd name="connsiteX38" fmla="*/ 393500 w 744537"/>
                  <a:gd name="connsiteY38" fmla="*/ 368300 h 869951"/>
                  <a:gd name="connsiteX39" fmla="*/ 527987 w 744537"/>
                  <a:gd name="connsiteY39" fmla="*/ 355600 h 869951"/>
                  <a:gd name="connsiteX40" fmla="*/ 668337 w 744537"/>
                  <a:gd name="connsiteY40" fmla="*/ 381623 h 869951"/>
                  <a:gd name="connsiteX41" fmla="*/ 662638 w 744537"/>
                  <a:gd name="connsiteY41" fmla="*/ 409053 h 869951"/>
                  <a:gd name="connsiteX42" fmla="*/ 662638 w 744537"/>
                  <a:gd name="connsiteY42" fmla="*/ 411163 h 869951"/>
                  <a:gd name="connsiteX43" fmla="*/ 522287 w 744537"/>
                  <a:gd name="connsiteY43" fmla="*/ 385140 h 869951"/>
                  <a:gd name="connsiteX44" fmla="*/ 527987 w 744537"/>
                  <a:gd name="connsiteY44" fmla="*/ 358413 h 869951"/>
                  <a:gd name="connsiteX45" fmla="*/ 527987 w 744537"/>
                  <a:gd name="connsiteY45" fmla="*/ 355600 h 869951"/>
                  <a:gd name="connsiteX46" fmla="*/ 149469 w 744537"/>
                  <a:gd name="connsiteY46" fmla="*/ 268288 h 869951"/>
                  <a:gd name="connsiteX47" fmla="*/ 179387 w 744537"/>
                  <a:gd name="connsiteY47" fmla="*/ 280386 h 869951"/>
                  <a:gd name="connsiteX48" fmla="*/ 97468 w 744537"/>
                  <a:gd name="connsiteY48" fmla="*/ 474663 h 869951"/>
                  <a:gd name="connsiteX49" fmla="*/ 68262 w 744537"/>
                  <a:gd name="connsiteY49" fmla="*/ 462565 h 869951"/>
                  <a:gd name="connsiteX50" fmla="*/ 149469 w 744537"/>
                  <a:gd name="connsiteY50" fmla="*/ 268288 h 869951"/>
                  <a:gd name="connsiteX51" fmla="*/ 492666 w 744537"/>
                  <a:gd name="connsiteY51" fmla="*/ 111125 h 869951"/>
                  <a:gd name="connsiteX52" fmla="*/ 521747 w 744537"/>
                  <a:gd name="connsiteY52" fmla="*/ 117543 h 869951"/>
                  <a:gd name="connsiteX53" fmla="*/ 523875 w 744537"/>
                  <a:gd name="connsiteY53" fmla="*/ 117543 h 869951"/>
                  <a:gd name="connsiteX54" fmla="*/ 488410 w 744537"/>
                  <a:gd name="connsiteY54" fmla="*/ 293688 h 869951"/>
                  <a:gd name="connsiteX55" fmla="*/ 459328 w 744537"/>
                  <a:gd name="connsiteY55" fmla="*/ 287983 h 869951"/>
                  <a:gd name="connsiteX56" fmla="*/ 457200 w 744537"/>
                  <a:gd name="connsiteY56" fmla="*/ 287983 h 869951"/>
                  <a:gd name="connsiteX57" fmla="*/ 492666 w 744537"/>
                  <a:gd name="connsiteY57" fmla="*/ 111125 h 869951"/>
                  <a:gd name="connsiteX58" fmla="*/ 588027 w 744537"/>
                  <a:gd name="connsiteY58" fmla="*/ 66675 h 869951"/>
                  <a:gd name="connsiteX59" fmla="*/ 744537 w 744537"/>
                  <a:gd name="connsiteY59" fmla="*/ 342184 h 869951"/>
                  <a:gd name="connsiteX60" fmla="*/ 731020 w 744537"/>
                  <a:gd name="connsiteY60" fmla="*/ 340753 h 869951"/>
                  <a:gd name="connsiteX61" fmla="*/ 713947 w 744537"/>
                  <a:gd name="connsiteY61" fmla="*/ 342900 h 869951"/>
                  <a:gd name="connsiteX62" fmla="*/ 573087 w 744537"/>
                  <a:gd name="connsiteY62" fmla="*/ 94584 h 869951"/>
                  <a:gd name="connsiteX63" fmla="*/ 588027 w 744537"/>
                  <a:gd name="connsiteY63" fmla="*/ 66675 h 869951"/>
                  <a:gd name="connsiteX64" fmla="*/ 454758 w 744537"/>
                  <a:gd name="connsiteY64" fmla="*/ 65088 h 869951"/>
                  <a:gd name="connsiteX65" fmla="*/ 468312 w 744537"/>
                  <a:gd name="connsiteY65" fmla="*/ 94516 h 869951"/>
                  <a:gd name="connsiteX66" fmla="*/ 256441 w 744537"/>
                  <a:gd name="connsiteY66" fmla="*/ 200026 h 869951"/>
                  <a:gd name="connsiteX67" fmla="*/ 242887 w 744537"/>
                  <a:gd name="connsiteY67" fmla="*/ 171316 h 869951"/>
                  <a:gd name="connsiteX68" fmla="*/ 454758 w 744537"/>
                  <a:gd name="connsiteY68" fmla="*/ 65088 h 869951"/>
                  <a:gd name="connsiteX69" fmla="*/ 373682 w 744537"/>
                  <a:gd name="connsiteY69" fmla="*/ 0 h 869951"/>
                  <a:gd name="connsiteX70" fmla="*/ 465137 w 744537"/>
                  <a:gd name="connsiteY70" fmla="*/ 10707 h 869951"/>
                  <a:gd name="connsiteX71" fmla="*/ 453705 w 744537"/>
                  <a:gd name="connsiteY71" fmla="*/ 40685 h 869951"/>
                  <a:gd name="connsiteX72" fmla="*/ 373682 w 744537"/>
                  <a:gd name="connsiteY72" fmla="*/ 31406 h 869951"/>
                  <a:gd name="connsiteX73" fmla="*/ 31438 w 744537"/>
                  <a:gd name="connsiteY73" fmla="*/ 371879 h 869951"/>
                  <a:gd name="connsiteX74" fmla="*/ 43584 w 744537"/>
                  <a:gd name="connsiteY74" fmla="*/ 462529 h 869951"/>
                  <a:gd name="connsiteX75" fmla="*/ 15004 w 744537"/>
                  <a:gd name="connsiteY75" fmla="*/ 474663 h 869951"/>
                  <a:gd name="connsiteX76" fmla="*/ 0 w 744537"/>
                  <a:gd name="connsiteY76" fmla="*/ 371879 h 869951"/>
                  <a:gd name="connsiteX77" fmla="*/ 373682 w 744537"/>
                  <a:gd name="connsiteY77" fmla="*/ 0 h 86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44537" h="869951">
                    <a:moveTo>
                      <a:pt x="527050" y="838200"/>
                    </a:moveTo>
                    <a:cubicBezTo>
                      <a:pt x="534106" y="841022"/>
                      <a:pt x="542572" y="842433"/>
                      <a:pt x="551039" y="842433"/>
                    </a:cubicBezTo>
                    <a:cubicBezTo>
                      <a:pt x="553861" y="842433"/>
                      <a:pt x="555978" y="842433"/>
                      <a:pt x="558800" y="841728"/>
                    </a:cubicBezTo>
                    <a:cubicBezTo>
                      <a:pt x="558800" y="841728"/>
                      <a:pt x="558800" y="841728"/>
                      <a:pt x="558800" y="869950"/>
                    </a:cubicBezTo>
                    <a:cubicBezTo>
                      <a:pt x="558800" y="869950"/>
                      <a:pt x="558800" y="869950"/>
                      <a:pt x="527050" y="869950"/>
                    </a:cubicBezTo>
                    <a:cubicBezTo>
                      <a:pt x="527050" y="861483"/>
                      <a:pt x="527050" y="850900"/>
                      <a:pt x="527050" y="838200"/>
                    </a:cubicBezTo>
                    <a:close/>
                    <a:moveTo>
                      <a:pt x="379931" y="654050"/>
                    </a:moveTo>
                    <a:cubicBezTo>
                      <a:pt x="379931" y="654050"/>
                      <a:pt x="379931" y="654050"/>
                      <a:pt x="503237" y="725568"/>
                    </a:cubicBezTo>
                    <a:cubicBezTo>
                      <a:pt x="495397" y="733357"/>
                      <a:pt x="489695" y="741854"/>
                      <a:pt x="486844" y="752475"/>
                    </a:cubicBezTo>
                    <a:cubicBezTo>
                      <a:pt x="486844" y="752475"/>
                      <a:pt x="486844" y="752475"/>
                      <a:pt x="363537" y="680250"/>
                    </a:cubicBezTo>
                    <a:cubicBezTo>
                      <a:pt x="370665" y="672461"/>
                      <a:pt x="376367" y="663255"/>
                      <a:pt x="379931" y="654050"/>
                    </a:cubicBezTo>
                    <a:close/>
                    <a:moveTo>
                      <a:pt x="103785" y="582613"/>
                    </a:moveTo>
                    <a:cubicBezTo>
                      <a:pt x="107321" y="586891"/>
                      <a:pt x="110858" y="591882"/>
                      <a:pt x="115102" y="596873"/>
                    </a:cubicBezTo>
                    <a:cubicBezTo>
                      <a:pt x="125004" y="605429"/>
                      <a:pt x="219075" y="698119"/>
                      <a:pt x="219075" y="807920"/>
                    </a:cubicBezTo>
                    <a:cubicBezTo>
                      <a:pt x="219075" y="807920"/>
                      <a:pt x="219075" y="807920"/>
                      <a:pt x="219075" y="869951"/>
                    </a:cubicBezTo>
                    <a:cubicBezTo>
                      <a:pt x="219075" y="869951"/>
                      <a:pt x="219075" y="869951"/>
                      <a:pt x="187954" y="869951"/>
                    </a:cubicBezTo>
                    <a:cubicBezTo>
                      <a:pt x="187954" y="869951"/>
                      <a:pt x="187954" y="869951"/>
                      <a:pt x="187954" y="807920"/>
                    </a:cubicBezTo>
                    <a:cubicBezTo>
                      <a:pt x="187954" y="708814"/>
                      <a:pt x="94590" y="618976"/>
                      <a:pt x="93175" y="618263"/>
                    </a:cubicBezTo>
                    <a:cubicBezTo>
                      <a:pt x="93175" y="618263"/>
                      <a:pt x="93175" y="618263"/>
                      <a:pt x="92468" y="617550"/>
                    </a:cubicBezTo>
                    <a:cubicBezTo>
                      <a:pt x="86809" y="611133"/>
                      <a:pt x="81151" y="604716"/>
                      <a:pt x="76200" y="597586"/>
                    </a:cubicBezTo>
                    <a:cubicBezTo>
                      <a:pt x="86809" y="594734"/>
                      <a:pt x="96004" y="589743"/>
                      <a:pt x="103785" y="582613"/>
                    </a:cubicBezTo>
                    <a:close/>
                    <a:moveTo>
                      <a:pt x="699573" y="469900"/>
                    </a:moveTo>
                    <a:cubicBezTo>
                      <a:pt x="708847" y="474199"/>
                      <a:pt x="718835" y="477065"/>
                      <a:pt x="730249" y="477065"/>
                    </a:cubicBezTo>
                    <a:cubicBezTo>
                      <a:pt x="715268" y="527935"/>
                      <a:pt x="690298" y="575223"/>
                      <a:pt x="656055" y="614630"/>
                    </a:cubicBezTo>
                    <a:cubicBezTo>
                      <a:pt x="656055" y="614630"/>
                      <a:pt x="656055" y="614630"/>
                      <a:pt x="654628" y="616063"/>
                    </a:cubicBezTo>
                    <a:cubicBezTo>
                      <a:pt x="653914" y="616779"/>
                      <a:pt x="612537" y="656902"/>
                      <a:pt x="584000" y="712788"/>
                    </a:cubicBezTo>
                    <a:cubicBezTo>
                      <a:pt x="574726" y="707773"/>
                      <a:pt x="564738" y="704907"/>
                      <a:pt x="554037" y="704907"/>
                    </a:cubicBezTo>
                    <a:cubicBezTo>
                      <a:pt x="581860" y="644006"/>
                      <a:pt x="626092" y="600300"/>
                      <a:pt x="632512" y="593852"/>
                    </a:cubicBezTo>
                    <a:cubicBezTo>
                      <a:pt x="663902" y="558028"/>
                      <a:pt x="686018" y="515039"/>
                      <a:pt x="699573" y="469900"/>
                    </a:cubicBezTo>
                    <a:close/>
                    <a:moveTo>
                      <a:pt x="415091" y="407988"/>
                    </a:moveTo>
                    <a:cubicBezTo>
                      <a:pt x="422938" y="414391"/>
                      <a:pt x="432212" y="420082"/>
                      <a:pt x="442912" y="422928"/>
                    </a:cubicBezTo>
                    <a:cubicBezTo>
                      <a:pt x="442912" y="422928"/>
                      <a:pt x="442912" y="422928"/>
                      <a:pt x="358022" y="579438"/>
                    </a:cubicBezTo>
                    <a:cubicBezTo>
                      <a:pt x="350175" y="573035"/>
                      <a:pt x="340901" y="567344"/>
                      <a:pt x="330200" y="564499"/>
                    </a:cubicBezTo>
                    <a:cubicBezTo>
                      <a:pt x="330200" y="564499"/>
                      <a:pt x="330200" y="564499"/>
                      <a:pt x="415091" y="407988"/>
                    </a:cubicBezTo>
                    <a:close/>
                    <a:moveTo>
                      <a:pt x="393500" y="368300"/>
                    </a:moveTo>
                    <a:cubicBezTo>
                      <a:pt x="396367" y="379010"/>
                      <a:pt x="400667" y="388292"/>
                      <a:pt x="406400" y="396860"/>
                    </a:cubicBezTo>
                    <a:cubicBezTo>
                      <a:pt x="406400" y="396860"/>
                      <a:pt x="406400" y="396860"/>
                      <a:pt x="123309" y="517525"/>
                    </a:cubicBezTo>
                    <a:cubicBezTo>
                      <a:pt x="121876" y="506815"/>
                      <a:pt x="116859" y="496819"/>
                      <a:pt x="111125" y="488965"/>
                    </a:cubicBezTo>
                    <a:cubicBezTo>
                      <a:pt x="111125" y="488965"/>
                      <a:pt x="111125" y="488965"/>
                      <a:pt x="393500" y="368300"/>
                    </a:cubicBezTo>
                    <a:close/>
                    <a:moveTo>
                      <a:pt x="527987" y="355600"/>
                    </a:moveTo>
                    <a:cubicBezTo>
                      <a:pt x="527987" y="355600"/>
                      <a:pt x="527987" y="355600"/>
                      <a:pt x="668337" y="381623"/>
                    </a:cubicBezTo>
                    <a:cubicBezTo>
                      <a:pt x="664775" y="390063"/>
                      <a:pt x="662638" y="399207"/>
                      <a:pt x="662638" y="409053"/>
                    </a:cubicBezTo>
                    <a:cubicBezTo>
                      <a:pt x="662638" y="409756"/>
                      <a:pt x="662638" y="410460"/>
                      <a:pt x="662638" y="411163"/>
                    </a:cubicBezTo>
                    <a:cubicBezTo>
                      <a:pt x="662638" y="411163"/>
                      <a:pt x="662638" y="411163"/>
                      <a:pt x="522287" y="385140"/>
                    </a:cubicBezTo>
                    <a:cubicBezTo>
                      <a:pt x="525849" y="376700"/>
                      <a:pt x="527987" y="367556"/>
                      <a:pt x="527987" y="358413"/>
                    </a:cubicBezTo>
                    <a:cubicBezTo>
                      <a:pt x="527987" y="357710"/>
                      <a:pt x="527987" y="356303"/>
                      <a:pt x="527987" y="355600"/>
                    </a:cubicBezTo>
                    <a:close/>
                    <a:moveTo>
                      <a:pt x="149469" y="268288"/>
                    </a:moveTo>
                    <a:cubicBezTo>
                      <a:pt x="158017" y="274693"/>
                      <a:pt x="168702" y="278962"/>
                      <a:pt x="179387" y="280386"/>
                    </a:cubicBezTo>
                    <a:cubicBezTo>
                      <a:pt x="179387" y="280386"/>
                      <a:pt x="179387" y="280386"/>
                      <a:pt x="97468" y="474663"/>
                    </a:cubicBezTo>
                    <a:cubicBezTo>
                      <a:pt x="88920" y="468970"/>
                      <a:pt x="78947" y="464700"/>
                      <a:pt x="68262" y="462565"/>
                    </a:cubicBezTo>
                    <a:cubicBezTo>
                      <a:pt x="68262" y="462565"/>
                      <a:pt x="68262" y="462565"/>
                      <a:pt x="149469" y="268288"/>
                    </a:cubicBezTo>
                    <a:close/>
                    <a:moveTo>
                      <a:pt x="492666" y="111125"/>
                    </a:moveTo>
                    <a:cubicBezTo>
                      <a:pt x="501887" y="115404"/>
                      <a:pt x="511817" y="117543"/>
                      <a:pt x="521747" y="117543"/>
                    </a:cubicBezTo>
                    <a:cubicBezTo>
                      <a:pt x="522457" y="117543"/>
                      <a:pt x="523166" y="117543"/>
                      <a:pt x="523875" y="117543"/>
                    </a:cubicBezTo>
                    <a:cubicBezTo>
                      <a:pt x="523875" y="117543"/>
                      <a:pt x="523875" y="117543"/>
                      <a:pt x="488410" y="293688"/>
                    </a:cubicBezTo>
                    <a:cubicBezTo>
                      <a:pt x="479898" y="290835"/>
                      <a:pt x="470677" y="287983"/>
                      <a:pt x="459328" y="287983"/>
                    </a:cubicBezTo>
                    <a:cubicBezTo>
                      <a:pt x="458619" y="287983"/>
                      <a:pt x="457910" y="287983"/>
                      <a:pt x="457200" y="287983"/>
                    </a:cubicBezTo>
                    <a:cubicBezTo>
                      <a:pt x="457200" y="287983"/>
                      <a:pt x="457200" y="287983"/>
                      <a:pt x="492666" y="111125"/>
                    </a:cubicBezTo>
                    <a:close/>
                    <a:moveTo>
                      <a:pt x="588027" y="66675"/>
                    </a:moveTo>
                    <a:cubicBezTo>
                      <a:pt x="675530" y="128933"/>
                      <a:pt x="735289" y="228402"/>
                      <a:pt x="744537" y="342184"/>
                    </a:cubicBezTo>
                    <a:cubicBezTo>
                      <a:pt x="739557" y="341469"/>
                      <a:pt x="735289" y="340753"/>
                      <a:pt x="731020" y="340753"/>
                    </a:cubicBezTo>
                    <a:cubicBezTo>
                      <a:pt x="724618" y="340753"/>
                      <a:pt x="718215" y="341469"/>
                      <a:pt x="713947" y="342900"/>
                    </a:cubicBezTo>
                    <a:cubicBezTo>
                      <a:pt x="704698" y="240568"/>
                      <a:pt x="650631" y="151117"/>
                      <a:pt x="573087" y="94584"/>
                    </a:cubicBezTo>
                    <a:cubicBezTo>
                      <a:pt x="579490" y="85996"/>
                      <a:pt x="585181" y="75978"/>
                      <a:pt x="588027" y="66675"/>
                    </a:cubicBezTo>
                    <a:close/>
                    <a:moveTo>
                      <a:pt x="454758" y="65088"/>
                    </a:moveTo>
                    <a:cubicBezTo>
                      <a:pt x="456898" y="75854"/>
                      <a:pt x="461892" y="86621"/>
                      <a:pt x="468312" y="94516"/>
                    </a:cubicBezTo>
                    <a:cubicBezTo>
                      <a:pt x="468312" y="94516"/>
                      <a:pt x="468312" y="94516"/>
                      <a:pt x="256441" y="200026"/>
                    </a:cubicBezTo>
                    <a:cubicBezTo>
                      <a:pt x="254301" y="189260"/>
                      <a:pt x="249308" y="179211"/>
                      <a:pt x="242887" y="171316"/>
                    </a:cubicBezTo>
                    <a:cubicBezTo>
                      <a:pt x="242887" y="171316"/>
                      <a:pt x="242887" y="171316"/>
                      <a:pt x="454758" y="65088"/>
                    </a:cubicBezTo>
                    <a:close/>
                    <a:moveTo>
                      <a:pt x="373682" y="0"/>
                    </a:moveTo>
                    <a:cubicBezTo>
                      <a:pt x="405834" y="0"/>
                      <a:pt x="435843" y="3569"/>
                      <a:pt x="465137" y="10707"/>
                    </a:cubicBezTo>
                    <a:cubicBezTo>
                      <a:pt x="458707" y="19272"/>
                      <a:pt x="455134" y="29265"/>
                      <a:pt x="453705" y="40685"/>
                    </a:cubicBezTo>
                    <a:cubicBezTo>
                      <a:pt x="427983" y="34261"/>
                      <a:pt x="401547" y="31406"/>
                      <a:pt x="373682" y="31406"/>
                    </a:cubicBezTo>
                    <a:cubicBezTo>
                      <a:pt x="185769" y="31406"/>
                      <a:pt x="31438" y="184155"/>
                      <a:pt x="31438" y="371879"/>
                    </a:cubicBezTo>
                    <a:cubicBezTo>
                      <a:pt x="31438" y="402571"/>
                      <a:pt x="35725" y="433264"/>
                      <a:pt x="43584" y="462529"/>
                    </a:cubicBezTo>
                    <a:cubicBezTo>
                      <a:pt x="32867" y="463956"/>
                      <a:pt x="23578" y="468953"/>
                      <a:pt x="15004" y="474663"/>
                    </a:cubicBezTo>
                    <a:cubicBezTo>
                      <a:pt x="5001" y="441829"/>
                      <a:pt x="0" y="406854"/>
                      <a:pt x="0" y="371879"/>
                    </a:cubicBezTo>
                    <a:cubicBezTo>
                      <a:pt x="0" y="167024"/>
                      <a:pt x="167907" y="0"/>
                      <a:pt x="373682" y="0"/>
                    </a:cubicBezTo>
                    <a:close/>
                  </a:path>
                </a:pathLst>
              </a:custGeom>
              <a:solidFill>
                <a:srgbClr val="00148C">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160" name="Freeform 11">
                <a:extLst>
                  <a:ext uri="{FF2B5EF4-FFF2-40B4-BE49-F238E27FC236}">
                    <a16:creationId xmlns:a16="http://schemas.microsoft.com/office/drawing/2014/main" id="{7BBD19B2-C770-461C-B8F9-D16B257E95FD}"/>
                  </a:ext>
                </a:extLst>
              </p:cNvPr>
              <p:cNvSpPr>
                <a:spLocks/>
              </p:cNvSpPr>
              <p:nvPr/>
            </p:nvSpPr>
            <p:spPr bwMode="auto">
              <a:xfrm>
                <a:off x="5741987" y="2811463"/>
                <a:ext cx="746124" cy="1241425"/>
              </a:xfrm>
              <a:custGeom>
                <a:avLst/>
                <a:gdLst>
                  <a:gd name="connsiteX0" fmla="*/ 222250 w 746124"/>
                  <a:gd name="connsiteY0" fmla="*/ 1169987 h 1241425"/>
                  <a:gd name="connsiteX1" fmla="*/ 222250 w 746124"/>
                  <a:gd name="connsiteY1" fmla="*/ 1187911 h 1241425"/>
                  <a:gd name="connsiteX2" fmla="*/ 351434 w 746124"/>
                  <a:gd name="connsiteY2" fmla="*/ 1208702 h 1241425"/>
                  <a:gd name="connsiteX3" fmla="*/ 354289 w 746124"/>
                  <a:gd name="connsiteY3" fmla="*/ 1208702 h 1241425"/>
                  <a:gd name="connsiteX4" fmla="*/ 484187 w 746124"/>
                  <a:gd name="connsiteY4" fmla="*/ 1187911 h 1241425"/>
                  <a:gd name="connsiteX5" fmla="*/ 484187 w 746124"/>
                  <a:gd name="connsiteY5" fmla="*/ 1169987 h 1241425"/>
                  <a:gd name="connsiteX6" fmla="*/ 222250 w 746124"/>
                  <a:gd name="connsiteY6" fmla="*/ 1169987 h 1241425"/>
                  <a:gd name="connsiteX7" fmla="*/ 153987 w 746124"/>
                  <a:gd name="connsiteY7" fmla="*/ 1089025 h 1241425"/>
                  <a:gd name="connsiteX8" fmla="*/ 153987 w 746124"/>
                  <a:gd name="connsiteY8" fmla="*/ 1138238 h 1241425"/>
                  <a:gd name="connsiteX9" fmla="*/ 552449 w 746124"/>
                  <a:gd name="connsiteY9" fmla="*/ 1138238 h 1241425"/>
                  <a:gd name="connsiteX10" fmla="*/ 552449 w 746124"/>
                  <a:gd name="connsiteY10" fmla="*/ 1089025 h 1241425"/>
                  <a:gd name="connsiteX11" fmla="*/ 153987 w 746124"/>
                  <a:gd name="connsiteY11" fmla="*/ 1089025 h 1241425"/>
                  <a:gd name="connsiteX12" fmla="*/ 153987 w 746124"/>
                  <a:gd name="connsiteY12" fmla="*/ 1011237 h 1241425"/>
                  <a:gd name="connsiteX13" fmla="*/ 153987 w 746124"/>
                  <a:gd name="connsiteY13" fmla="*/ 1057275 h 1241425"/>
                  <a:gd name="connsiteX14" fmla="*/ 552449 w 746124"/>
                  <a:gd name="connsiteY14" fmla="*/ 1057275 h 1241425"/>
                  <a:gd name="connsiteX15" fmla="*/ 552449 w 746124"/>
                  <a:gd name="connsiteY15" fmla="*/ 1011237 h 1241425"/>
                  <a:gd name="connsiteX16" fmla="*/ 153987 w 746124"/>
                  <a:gd name="connsiteY16" fmla="*/ 1011237 h 1241425"/>
                  <a:gd name="connsiteX17" fmla="*/ 153987 w 746124"/>
                  <a:gd name="connsiteY17" fmla="*/ 919162 h 1241425"/>
                  <a:gd name="connsiteX18" fmla="*/ 153987 w 746124"/>
                  <a:gd name="connsiteY18" fmla="*/ 979487 h 1241425"/>
                  <a:gd name="connsiteX19" fmla="*/ 552449 w 746124"/>
                  <a:gd name="connsiteY19" fmla="*/ 979487 h 1241425"/>
                  <a:gd name="connsiteX20" fmla="*/ 552449 w 746124"/>
                  <a:gd name="connsiteY20" fmla="*/ 919162 h 1241425"/>
                  <a:gd name="connsiteX21" fmla="*/ 153987 w 746124"/>
                  <a:gd name="connsiteY21" fmla="*/ 919162 h 1241425"/>
                  <a:gd name="connsiteX22" fmla="*/ 154469 w 746124"/>
                  <a:gd name="connsiteY22" fmla="*/ 887412 h 1241425"/>
                  <a:gd name="connsiteX23" fmla="*/ 168010 w 746124"/>
                  <a:gd name="connsiteY23" fmla="*/ 887412 h 1241425"/>
                  <a:gd name="connsiteX24" fmla="*/ 199367 w 746124"/>
                  <a:gd name="connsiteY24" fmla="*/ 887412 h 1241425"/>
                  <a:gd name="connsiteX25" fmla="*/ 505808 w 746124"/>
                  <a:gd name="connsiteY25" fmla="*/ 887412 h 1241425"/>
                  <a:gd name="connsiteX26" fmla="*/ 537165 w 746124"/>
                  <a:gd name="connsiteY26" fmla="*/ 887412 h 1241425"/>
                  <a:gd name="connsiteX27" fmla="*/ 553556 w 746124"/>
                  <a:gd name="connsiteY27" fmla="*/ 887412 h 1241425"/>
                  <a:gd name="connsiteX28" fmla="*/ 584200 w 746124"/>
                  <a:gd name="connsiteY28" fmla="*/ 917450 h 1241425"/>
                  <a:gd name="connsiteX29" fmla="*/ 584200 w 746124"/>
                  <a:gd name="connsiteY29" fmla="*/ 980385 h 1241425"/>
                  <a:gd name="connsiteX30" fmla="*/ 580637 w 746124"/>
                  <a:gd name="connsiteY30" fmla="*/ 995404 h 1241425"/>
                  <a:gd name="connsiteX31" fmla="*/ 584200 w 746124"/>
                  <a:gd name="connsiteY31" fmla="*/ 1010423 h 1241425"/>
                  <a:gd name="connsiteX32" fmla="*/ 584200 w 746124"/>
                  <a:gd name="connsiteY32" fmla="*/ 1059055 h 1241425"/>
                  <a:gd name="connsiteX33" fmla="*/ 580637 w 746124"/>
                  <a:gd name="connsiteY33" fmla="*/ 1074074 h 1241425"/>
                  <a:gd name="connsiteX34" fmla="*/ 584200 w 746124"/>
                  <a:gd name="connsiteY34" fmla="*/ 1089092 h 1241425"/>
                  <a:gd name="connsiteX35" fmla="*/ 584200 w 746124"/>
                  <a:gd name="connsiteY35" fmla="*/ 1139870 h 1241425"/>
                  <a:gd name="connsiteX36" fmla="*/ 553556 w 746124"/>
                  <a:gd name="connsiteY36" fmla="*/ 1170623 h 1241425"/>
                  <a:gd name="connsiteX37" fmla="*/ 515073 w 746124"/>
                  <a:gd name="connsiteY37" fmla="*/ 1170623 h 1241425"/>
                  <a:gd name="connsiteX38" fmla="*/ 515073 w 746124"/>
                  <a:gd name="connsiteY38" fmla="*/ 1198514 h 1241425"/>
                  <a:gd name="connsiteX39" fmla="*/ 505808 w 746124"/>
                  <a:gd name="connsiteY39" fmla="*/ 1212818 h 1241425"/>
                  <a:gd name="connsiteX40" fmla="*/ 370404 w 746124"/>
                  <a:gd name="connsiteY40" fmla="*/ 1241425 h 1241425"/>
                  <a:gd name="connsiteX41" fmla="*/ 352587 w 746124"/>
                  <a:gd name="connsiteY41" fmla="*/ 1240710 h 1241425"/>
                  <a:gd name="connsiteX42" fmla="*/ 334771 w 746124"/>
                  <a:gd name="connsiteY42" fmla="*/ 1241425 h 1241425"/>
                  <a:gd name="connsiteX43" fmla="*/ 200079 w 746124"/>
                  <a:gd name="connsiteY43" fmla="*/ 1212818 h 1241425"/>
                  <a:gd name="connsiteX44" fmla="*/ 190815 w 746124"/>
                  <a:gd name="connsiteY44" fmla="*/ 1198514 h 1241425"/>
                  <a:gd name="connsiteX45" fmla="*/ 190815 w 746124"/>
                  <a:gd name="connsiteY45" fmla="*/ 1170623 h 1241425"/>
                  <a:gd name="connsiteX46" fmla="*/ 154469 w 746124"/>
                  <a:gd name="connsiteY46" fmla="*/ 1170623 h 1241425"/>
                  <a:gd name="connsiteX47" fmla="*/ 123825 w 746124"/>
                  <a:gd name="connsiteY47" fmla="*/ 1139870 h 1241425"/>
                  <a:gd name="connsiteX48" fmla="*/ 123825 w 746124"/>
                  <a:gd name="connsiteY48" fmla="*/ 1089092 h 1241425"/>
                  <a:gd name="connsiteX49" fmla="*/ 128101 w 746124"/>
                  <a:gd name="connsiteY49" fmla="*/ 1074074 h 1241425"/>
                  <a:gd name="connsiteX50" fmla="*/ 123825 w 746124"/>
                  <a:gd name="connsiteY50" fmla="*/ 1059055 h 1241425"/>
                  <a:gd name="connsiteX51" fmla="*/ 123825 w 746124"/>
                  <a:gd name="connsiteY51" fmla="*/ 1010423 h 1241425"/>
                  <a:gd name="connsiteX52" fmla="*/ 128101 w 746124"/>
                  <a:gd name="connsiteY52" fmla="*/ 995404 h 1241425"/>
                  <a:gd name="connsiteX53" fmla="*/ 123825 w 746124"/>
                  <a:gd name="connsiteY53" fmla="*/ 980385 h 1241425"/>
                  <a:gd name="connsiteX54" fmla="*/ 123825 w 746124"/>
                  <a:gd name="connsiteY54" fmla="*/ 917450 h 1241425"/>
                  <a:gd name="connsiteX55" fmla="*/ 154469 w 746124"/>
                  <a:gd name="connsiteY55" fmla="*/ 887412 h 1241425"/>
                  <a:gd name="connsiteX56" fmla="*/ 530225 w 746124"/>
                  <a:gd name="connsiteY56" fmla="*/ 722312 h 1241425"/>
                  <a:gd name="connsiteX57" fmla="*/ 568325 w 746124"/>
                  <a:gd name="connsiteY57" fmla="*/ 759619 h 1241425"/>
                  <a:gd name="connsiteX58" fmla="*/ 530225 w 746124"/>
                  <a:gd name="connsiteY58" fmla="*/ 796926 h 1241425"/>
                  <a:gd name="connsiteX59" fmla="*/ 492125 w 746124"/>
                  <a:gd name="connsiteY59" fmla="*/ 759619 h 1241425"/>
                  <a:gd name="connsiteX60" fmla="*/ 530225 w 746124"/>
                  <a:gd name="connsiteY60" fmla="*/ 722312 h 1241425"/>
                  <a:gd name="connsiteX61" fmla="*/ 289718 w 746124"/>
                  <a:gd name="connsiteY61" fmla="*/ 579437 h 1241425"/>
                  <a:gd name="connsiteX62" fmla="*/ 327024 w 746124"/>
                  <a:gd name="connsiteY62" fmla="*/ 616744 h 1241425"/>
                  <a:gd name="connsiteX63" fmla="*/ 289718 w 746124"/>
                  <a:gd name="connsiteY63" fmla="*/ 654051 h 1241425"/>
                  <a:gd name="connsiteX64" fmla="*/ 252412 w 746124"/>
                  <a:gd name="connsiteY64" fmla="*/ 616744 h 1241425"/>
                  <a:gd name="connsiteX65" fmla="*/ 289718 w 746124"/>
                  <a:gd name="connsiteY65" fmla="*/ 579437 h 1241425"/>
                  <a:gd name="connsiteX66" fmla="*/ 36513 w 746124"/>
                  <a:gd name="connsiteY66" fmla="*/ 477837 h 1241425"/>
                  <a:gd name="connsiteX67" fmla="*/ 73026 w 746124"/>
                  <a:gd name="connsiteY67" fmla="*/ 515144 h 1241425"/>
                  <a:gd name="connsiteX68" fmla="*/ 36513 w 746124"/>
                  <a:gd name="connsiteY68" fmla="*/ 552451 h 1241425"/>
                  <a:gd name="connsiteX69" fmla="*/ 0 w 746124"/>
                  <a:gd name="connsiteY69" fmla="*/ 515144 h 1241425"/>
                  <a:gd name="connsiteX70" fmla="*/ 36513 w 746124"/>
                  <a:gd name="connsiteY70" fmla="*/ 477837 h 1241425"/>
                  <a:gd name="connsiteX71" fmla="*/ 708818 w 746124"/>
                  <a:gd name="connsiteY71" fmla="*/ 357187 h 1241425"/>
                  <a:gd name="connsiteX72" fmla="*/ 746124 w 746124"/>
                  <a:gd name="connsiteY72" fmla="*/ 394494 h 1241425"/>
                  <a:gd name="connsiteX73" fmla="*/ 708818 w 746124"/>
                  <a:gd name="connsiteY73" fmla="*/ 431801 h 1241425"/>
                  <a:gd name="connsiteX74" fmla="*/ 671512 w 746124"/>
                  <a:gd name="connsiteY74" fmla="*/ 394494 h 1241425"/>
                  <a:gd name="connsiteX75" fmla="*/ 708818 w 746124"/>
                  <a:gd name="connsiteY75" fmla="*/ 357187 h 1241425"/>
                  <a:gd name="connsiteX76" fmla="*/ 437001 w 746124"/>
                  <a:gd name="connsiteY76" fmla="*/ 306387 h 1241425"/>
                  <a:gd name="connsiteX77" fmla="*/ 474662 w 746124"/>
                  <a:gd name="connsiteY77" fmla="*/ 342899 h 1241425"/>
                  <a:gd name="connsiteX78" fmla="*/ 437001 w 746124"/>
                  <a:gd name="connsiteY78" fmla="*/ 379412 h 1241425"/>
                  <a:gd name="connsiteX79" fmla="*/ 400050 w 746124"/>
                  <a:gd name="connsiteY79" fmla="*/ 342899 h 1241425"/>
                  <a:gd name="connsiteX80" fmla="*/ 437001 w 746124"/>
                  <a:gd name="connsiteY80" fmla="*/ 306387 h 1241425"/>
                  <a:gd name="connsiteX81" fmla="*/ 168275 w 746124"/>
                  <a:gd name="connsiteY81" fmla="*/ 161925 h 1241425"/>
                  <a:gd name="connsiteX82" fmla="*/ 204787 w 746124"/>
                  <a:gd name="connsiteY82" fmla="*/ 198083 h 1241425"/>
                  <a:gd name="connsiteX83" fmla="*/ 168275 w 746124"/>
                  <a:gd name="connsiteY83" fmla="*/ 234950 h 1241425"/>
                  <a:gd name="connsiteX84" fmla="*/ 131762 w 746124"/>
                  <a:gd name="connsiteY84" fmla="*/ 198083 h 1241425"/>
                  <a:gd name="connsiteX85" fmla="*/ 168275 w 746124"/>
                  <a:gd name="connsiteY85" fmla="*/ 161925 h 1241425"/>
                  <a:gd name="connsiteX86" fmla="*/ 500063 w 746124"/>
                  <a:gd name="connsiteY86" fmla="*/ 0 h 1241425"/>
                  <a:gd name="connsiteX87" fmla="*/ 536576 w 746124"/>
                  <a:gd name="connsiteY87" fmla="*/ 36513 h 1241425"/>
                  <a:gd name="connsiteX88" fmla="*/ 500063 w 746124"/>
                  <a:gd name="connsiteY88" fmla="*/ 73026 h 1241425"/>
                  <a:gd name="connsiteX89" fmla="*/ 463550 w 746124"/>
                  <a:gd name="connsiteY89" fmla="*/ 36513 h 1241425"/>
                  <a:gd name="connsiteX90" fmla="*/ 500063 w 746124"/>
                  <a:gd name="connsiteY90" fmla="*/ 0 h 124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746124" h="1241425">
                    <a:moveTo>
                      <a:pt x="222250" y="1169987"/>
                    </a:moveTo>
                    <a:cubicBezTo>
                      <a:pt x="222250" y="1169987"/>
                      <a:pt x="222250" y="1169987"/>
                      <a:pt x="222250" y="1187911"/>
                    </a:cubicBezTo>
                    <a:cubicBezTo>
                      <a:pt x="289340" y="1214437"/>
                      <a:pt x="350721" y="1208702"/>
                      <a:pt x="351434" y="1208702"/>
                    </a:cubicBezTo>
                    <a:cubicBezTo>
                      <a:pt x="352148" y="1208702"/>
                      <a:pt x="353576" y="1208702"/>
                      <a:pt x="354289" y="1208702"/>
                    </a:cubicBezTo>
                    <a:cubicBezTo>
                      <a:pt x="355003" y="1208702"/>
                      <a:pt x="416383" y="1214437"/>
                      <a:pt x="484187" y="1187911"/>
                    </a:cubicBezTo>
                    <a:cubicBezTo>
                      <a:pt x="484187" y="1187911"/>
                      <a:pt x="484187" y="1187911"/>
                      <a:pt x="484187" y="1169987"/>
                    </a:cubicBezTo>
                    <a:cubicBezTo>
                      <a:pt x="484187" y="1169987"/>
                      <a:pt x="484187" y="1169987"/>
                      <a:pt x="222250" y="1169987"/>
                    </a:cubicBezTo>
                    <a:close/>
                    <a:moveTo>
                      <a:pt x="153987" y="1089025"/>
                    </a:moveTo>
                    <a:cubicBezTo>
                      <a:pt x="153987" y="1089025"/>
                      <a:pt x="153987" y="1089025"/>
                      <a:pt x="153987" y="1138238"/>
                    </a:cubicBezTo>
                    <a:cubicBezTo>
                      <a:pt x="153987" y="1138238"/>
                      <a:pt x="153987" y="1138238"/>
                      <a:pt x="552449" y="1138238"/>
                    </a:cubicBezTo>
                    <a:cubicBezTo>
                      <a:pt x="552449" y="1138238"/>
                      <a:pt x="552449" y="1138238"/>
                      <a:pt x="552449" y="1089025"/>
                    </a:cubicBezTo>
                    <a:cubicBezTo>
                      <a:pt x="552449" y="1089025"/>
                      <a:pt x="552449" y="1089025"/>
                      <a:pt x="153987" y="1089025"/>
                    </a:cubicBezTo>
                    <a:close/>
                    <a:moveTo>
                      <a:pt x="153987" y="1011237"/>
                    </a:moveTo>
                    <a:cubicBezTo>
                      <a:pt x="153987" y="1011237"/>
                      <a:pt x="153987" y="1011237"/>
                      <a:pt x="153987" y="1057275"/>
                    </a:cubicBezTo>
                    <a:cubicBezTo>
                      <a:pt x="153987" y="1057275"/>
                      <a:pt x="153987" y="1057275"/>
                      <a:pt x="552449" y="1057275"/>
                    </a:cubicBezTo>
                    <a:cubicBezTo>
                      <a:pt x="552449" y="1057275"/>
                      <a:pt x="552449" y="1057275"/>
                      <a:pt x="552449" y="1011237"/>
                    </a:cubicBezTo>
                    <a:cubicBezTo>
                      <a:pt x="552449" y="1011237"/>
                      <a:pt x="552449" y="1011237"/>
                      <a:pt x="153987" y="1011237"/>
                    </a:cubicBezTo>
                    <a:close/>
                    <a:moveTo>
                      <a:pt x="153987" y="919162"/>
                    </a:moveTo>
                    <a:cubicBezTo>
                      <a:pt x="153987" y="919162"/>
                      <a:pt x="153987" y="919162"/>
                      <a:pt x="153987" y="979487"/>
                    </a:cubicBezTo>
                    <a:cubicBezTo>
                      <a:pt x="153987" y="979487"/>
                      <a:pt x="153987" y="979487"/>
                      <a:pt x="552449" y="979487"/>
                    </a:cubicBezTo>
                    <a:cubicBezTo>
                      <a:pt x="552449" y="979487"/>
                      <a:pt x="552449" y="979487"/>
                      <a:pt x="552449" y="919162"/>
                    </a:cubicBezTo>
                    <a:cubicBezTo>
                      <a:pt x="552449" y="919162"/>
                      <a:pt x="552449" y="919162"/>
                      <a:pt x="153987" y="919162"/>
                    </a:cubicBezTo>
                    <a:close/>
                    <a:moveTo>
                      <a:pt x="154469" y="887412"/>
                    </a:moveTo>
                    <a:cubicBezTo>
                      <a:pt x="154469" y="887412"/>
                      <a:pt x="154469" y="887412"/>
                      <a:pt x="168010" y="887412"/>
                    </a:cubicBezTo>
                    <a:cubicBezTo>
                      <a:pt x="174424" y="887412"/>
                      <a:pt x="184401" y="887412"/>
                      <a:pt x="199367" y="887412"/>
                    </a:cubicBezTo>
                    <a:cubicBezTo>
                      <a:pt x="243551" y="887412"/>
                      <a:pt x="331208" y="887412"/>
                      <a:pt x="505808" y="887412"/>
                    </a:cubicBezTo>
                    <a:cubicBezTo>
                      <a:pt x="515785" y="887412"/>
                      <a:pt x="525763" y="887412"/>
                      <a:pt x="537165" y="887412"/>
                    </a:cubicBezTo>
                    <a:cubicBezTo>
                      <a:pt x="542154" y="887412"/>
                      <a:pt x="547855" y="887412"/>
                      <a:pt x="553556" y="887412"/>
                    </a:cubicBezTo>
                    <a:cubicBezTo>
                      <a:pt x="570660" y="887412"/>
                      <a:pt x="584200" y="900285"/>
                      <a:pt x="584200" y="917450"/>
                    </a:cubicBezTo>
                    <a:cubicBezTo>
                      <a:pt x="584200" y="917450"/>
                      <a:pt x="584200" y="917450"/>
                      <a:pt x="584200" y="980385"/>
                    </a:cubicBezTo>
                    <a:cubicBezTo>
                      <a:pt x="584200" y="986107"/>
                      <a:pt x="582775" y="991113"/>
                      <a:pt x="580637" y="995404"/>
                    </a:cubicBezTo>
                    <a:cubicBezTo>
                      <a:pt x="582775" y="999695"/>
                      <a:pt x="584200" y="1004701"/>
                      <a:pt x="584200" y="1010423"/>
                    </a:cubicBezTo>
                    <a:cubicBezTo>
                      <a:pt x="584200" y="1010423"/>
                      <a:pt x="584200" y="1010423"/>
                      <a:pt x="584200" y="1059055"/>
                    </a:cubicBezTo>
                    <a:cubicBezTo>
                      <a:pt x="584200" y="1064061"/>
                      <a:pt x="582775" y="1069067"/>
                      <a:pt x="580637" y="1074074"/>
                    </a:cubicBezTo>
                    <a:cubicBezTo>
                      <a:pt x="582775" y="1078365"/>
                      <a:pt x="584200" y="1083371"/>
                      <a:pt x="584200" y="1089092"/>
                    </a:cubicBezTo>
                    <a:cubicBezTo>
                      <a:pt x="584200" y="1089092"/>
                      <a:pt x="584200" y="1089092"/>
                      <a:pt x="584200" y="1139870"/>
                    </a:cubicBezTo>
                    <a:cubicBezTo>
                      <a:pt x="584200" y="1157034"/>
                      <a:pt x="570660" y="1170623"/>
                      <a:pt x="553556" y="1170623"/>
                    </a:cubicBezTo>
                    <a:cubicBezTo>
                      <a:pt x="553556" y="1170623"/>
                      <a:pt x="553556" y="1170623"/>
                      <a:pt x="515073" y="1170623"/>
                    </a:cubicBezTo>
                    <a:cubicBezTo>
                      <a:pt x="515073" y="1170623"/>
                      <a:pt x="515073" y="1170623"/>
                      <a:pt x="515073" y="1198514"/>
                    </a:cubicBezTo>
                    <a:cubicBezTo>
                      <a:pt x="515073" y="1204951"/>
                      <a:pt x="511509" y="1210672"/>
                      <a:pt x="505808" y="1212818"/>
                    </a:cubicBezTo>
                    <a:cubicBezTo>
                      <a:pt x="450221" y="1237849"/>
                      <a:pt x="397485" y="1241425"/>
                      <a:pt x="370404" y="1241425"/>
                    </a:cubicBezTo>
                    <a:cubicBezTo>
                      <a:pt x="361852" y="1241425"/>
                      <a:pt x="355438" y="1241425"/>
                      <a:pt x="352587" y="1240710"/>
                    </a:cubicBezTo>
                    <a:cubicBezTo>
                      <a:pt x="349737" y="1240710"/>
                      <a:pt x="343323" y="1241425"/>
                      <a:pt x="334771" y="1241425"/>
                    </a:cubicBezTo>
                    <a:cubicBezTo>
                      <a:pt x="307690" y="1241425"/>
                      <a:pt x="254954" y="1237849"/>
                      <a:pt x="200079" y="1212818"/>
                    </a:cubicBezTo>
                    <a:cubicBezTo>
                      <a:pt x="194378" y="1210672"/>
                      <a:pt x="190815" y="1204951"/>
                      <a:pt x="190815" y="1198514"/>
                    </a:cubicBezTo>
                    <a:cubicBezTo>
                      <a:pt x="190815" y="1198514"/>
                      <a:pt x="190815" y="1198514"/>
                      <a:pt x="190815" y="1170623"/>
                    </a:cubicBezTo>
                    <a:cubicBezTo>
                      <a:pt x="190815" y="1170623"/>
                      <a:pt x="190815" y="1170623"/>
                      <a:pt x="154469" y="1170623"/>
                    </a:cubicBezTo>
                    <a:cubicBezTo>
                      <a:pt x="137366" y="1170623"/>
                      <a:pt x="123825" y="1157034"/>
                      <a:pt x="123825" y="1139870"/>
                    </a:cubicBezTo>
                    <a:cubicBezTo>
                      <a:pt x="123825" y="1139870"/>
                      <a:pt x="123825" y="1139870"/>
                      <a:pt x="123825" y="1089092"/>
                    </a:cubicBezTo>
                    <a:cubicBezTo>
                      <a:pt x="123825" y="1083371"/>
                      <a:pt x="125251" y="1078365"/>
                      <a:pt x="128101" y="1074074"/>
                    </a:cubicBezTo>
                    <a:cubicBezTo>
                      <a:pt x="125251" y="1069067"/>
                      <a:pt x="123825" y="1064061"/>
                      <a:pt x="123825" y="1059055"/>
                    </a:cubicBezTo>
                    <a:cubicBezTo>
                      <a:pt x="123825" y="1059055"/>
                      <a:pt x="123825" y="1059055"/>
                      <a:pt x="123825" y="1010423"/>
                    </a:cubicBezTo>
                    <a:cubicBezTo>
                      <a:pt x="123825" y="1004701"/>
                      <a:pt x="125251" y="999695"/>
                      <a:pt x="128101" y="995404"/>
                    </a:cubicBezTo>
                    <a:cubicBezTo>
                      <a:pt x="125251" y="991113"/>
                      <a:pt x="123825" y="986107"/>
                      <a:pt x="123825" y="980385"/>
                    </a:cubicBezTo>
                    <a:cubicBezTo>
                      <a:pt x="123825" y="980385"/>
                      <a:pt x="123825" y="980385"/>
                      <a:pt x="123825" y="917450"/>
                    </a:cubicBezTo>
                    <a:cubicBezTo>
                      <a:pt x="123825" y="900285"/>
                      <a:pt x="137366" y="887412"/>
                      <a:pt x="154469" y="887412"/>
                    </a:cubicBezTo>
                    <a:close/>
                    <a:moveTo>
                      <a:pt x="530225" y="722312"/>
                    </a:moveTo>
                    <a:cubicBezTo>
                      <a:pt x="551267" y="722312"/>
                      <a:pt x="568325" y="739015"/>
                      <a:pt x="568325" y="759619"/>
                    </a:cubicBezTo>
                    <a:cubicBezTo>
                      <a:pt x="568325" y="780223"/>
                      <a:pt x="551267" y="796926"/>
                      <a:pt x="530225" y="796926"/>
                    </a:cubicBezTo>
                    <a:cubicBezTo>
                      <a:pt x="509183" y="796926"/>
                      <a:pt x="492125" y="780223"/>
                      <a:pt x="492125" y="759619"/>
                    </a:cubicBezTo>
                    <a:cubicBezTo>
                      <a:pt x="492125" y="739015"/>
                      <a:pt x="509183" y="722312"/>
                      <a:pt x="530225" y="722312"/>
                    </a:cubicBezTo>
                    <a:close/>
                    <a:moveTo>
                      <a:pt x="289718" y="579437"/>
                    </a:moveTo>
                    <a:cubicBezTo>
                      <a:pt x="310322" y="579437"/>
                      <a:pt x="327024" y="596140"/>
                      <a:pt x="327024" y="616744"/>
                    </a:cubicBezTo>
                    <a:cubicBezTo>
                      <a:pt x="327024" y="637348"/>
                      <a:pt x="310322" y="654051"/>
                      <a:pt x="289718" y="654051"/>
                    </a:cubicBezTo>
                    <a:cubicBezTo>
                      <a:pt x="269114" y="654051"/>
                      <a:pt x="252412" y="637348"/>
                      <a:pt x="252412" y="616744"/>
                    </a:cubicBezTo>
                    <a:cubicBezTo>
                      <a:pt x="252412" y="596140"/>
                      <a:pt x="269114" y="579437"/>
                      <a:pt x="289718" y="579437"/>
                    </a:cubicBezTo>
                    <a:close/>
                    <a:moveTo>
                      <a:pt x="36513" y="477837"/>
                    </a:moveTo>
                    <a:cubicBezTo>
                      <a:pt x="56679" y="477837"/>
                      <a:pt x="73026" y="494540"/>
                      <a:pt x="73026" y="515144"/>
                    </a:cubicBezTo>
                    <a:cubicBezTo>
                      <a:pt x="73026" y="535748"/>
                      <a:pt x="56679" y="552451"/>
                      <a:pt x="36513" y="552451"/>
                    </a:cubicBezTo>
                    <a:cubicBezTo>
                      <a:pt x="16347" y="552451"/>
                      <a:pt x="0" y="535748"/>
                      <a:pt x="0" y="515144"/>
                    </a:cubicBezTo>
                    <a:cubicBezTo>
                      <a:pt x="0" y="494540"/>
                      <a:pt x="16347" y="477837"/>
                      <a:pt x="36513" y="477837"/>
                    </a:cubicBezTo>
                    <a:close/>
                    <a:moveTo>
                      <a:pt x="708818" y="357187"/>
                    </a:moveTo>
                    <a:cubicBezTo>
                      <a:pt x="729422" y="357187"/>
                      <a:pt x="746124" y="373890"/>
                      <a:pt x="746124" y="394494"/>
                    </a:cubicBezTo>
                    <a:cubicBezTo>
                      <a:pt x="746124" y="415098"/>
                      <a:pt x="729422" y="431801"/>
                      <a:pt x="708818" y="431801"/>
                    </a:cubicBezTo>
                    <a:cubicBezTo>
                      <a:pt x="688214" y="431801"/>
                      <a:pt x="671512" y="415098"/>
                      <a:pt x="671512" y="394494"/>
                    </a:cubicBezTo>
                    <a:cubicBezTo>
                      <a:pt x="671512" y="373890"/>
                      <a:pt x="688214" y="357187"/>
                      <a:pt x="708818" y="357187"/>
                    </a:cubicBezTo>
                    <a:close/>
                    <a:moveTo>
                      <a:pt x="437001" y="306387"/>
                    </a:moveTo>
                    <a:cubicBezTo>
                      <a:pt x="458319" y="306387"/>
                      <a:pt x="474662" y="322537"/>
                      <a:pt x="474662" y="342899"/>
                    </a:cubicBezTo>
                    <a:cubicBezTo>
                      <a:pt x="474662" y="362560"/>
                      <a:pt x="458319" y="379412"/>
                      <a:pt x="437001" y="379412"/>
                    </a:cubicBezTo>
                    <a:cubicBezTo>
                      <a:pt x="417104" y="379412"/>
                      <a:pt x="400050" y="362560"/>
                      <a:pt x="400050" y="342899"/>
                    </a:cubicBezTo>
                    <a:cubicBezTo>
                      <a:pt x="400050" y="322537"/>
                      <a:pt x="417104" y="306387"/>
                      <a:pt x="437001" y="306387"/>
                    </a:cubicBezTo>
                    <a:close/>
                    <a:moveTo>
                      <a:pt x="168275" y="161925"/>
                    </a:moveTo>
                    <a:cubicBezTo>
                      <a:pt x="187935" y="161925"/>
                      <a:pt x="204787" y="178940"/>
                      <a:pt x="204787" y="198083"/>
                    </a:cubicBezTo>
                    <a:cubicBezTo>
                      <a:pt x="204787" y="218643"/>
                      <a:pt x="187935" y="234950"/>
                      <a:pt x="168275" y="234950"/>
                    </a:cubicBezTo>
                    <a:cubicBezTo>
                      <a:pt x="147912" y="234950"/>
                      <a:pt x="131762" y="218643"/>
                      <a:pt x="131762" y="198083"/>
                    </a:cubicBezTo>
                    <a:cubicBezTo>
                      <a:pt x="131762" y="178940"/>
                      <a:pt x="147912" y="161925"/>
                      <a:pt x="168275" y="161925"/>
                    </a:cubicBezTo>
                    <a:close/>
                    <a:moveTo>
                      <a:pt x="500063" y="0"/>
                    </a:moveTo>
                    <a:cubicBezTo>
                      <a:pt x="520229" y="0"/>
                      <a:pt x="536576" y="16347"/>
                      <a:pt x="536576" y="36513"/>
                    </a:cubicBezTo>
                    <a:cubicBezTo>
                      <a:pt x="536576" y="56679"/>
                      <a:pt x="520229" y="73026"/>
                      <a:pt x="500063" y="73026"/>
                    </a:cubicBezTo>
                    <a:cubicBezTo>
                      <a:pt x="479897" y="73026"/>
                      <a:pt x="463550" y="56679"/>
                      <a:pt x="463550" y="36513"/>
                    </a:cubicBezTo>
                    <a:cubicBezTo>
                      <a:pt x="463550" y="16347"/>
                      <a:pt x="479897" y="0"/>
                      <a:pt x="500063" y="0"/>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sp>
        <p:nvSpPr>
          <p:cNvPr id="153" name="Oval 20">
            <a:extLst>
              <a:ext uri="{FF2B5EF4-FFF2-40B4-BE49-F238E27FC236}">
                <a16:creationId xmlns:a16="http://schemas.microsoft.com/office/drawing/2014/main" id="{7DADADFD-CDB5-4F12-968C-7DDA2FAD30E0}"/>
              </a:ext>
            </a:extLst>
          </p:cNvPr>
          <p:cNvSpPr>
            <a:spLocks noChangeAspect="1" noChangeArrowheads="1"/>
          </p:cNvSpPr>
          <p:nvPr/>
        </p:nvSpPr>
        <p:spPr bwMode="auto">
          <a:xfrm>
            <a:off x="700984" y="4234775"/>
            <a:ext cx="230183" cy="230183"/>
          </a:xfrm>
          <a:prstGeom prst="ellipse">
            <a:avLst/>
          </a:prstGeom>
          <a:solidFill>
            <a:srgbClr val="E8235C"/>
          </a:solidFill>
          <a:ln>
            <a:noFill/>
          </a:ln>
        </p:spPr>
        <p:txBody>
          <a:bodyPr vert="horz" wrap="square" lIns="0" tIns="0" rIns="0" bIns="0" numCol="1" anchor="ctr" anchorCtr="0" compatLnSpc="1">
            <a:prstTxWarp prst="textNoShape">
              <a:avLst/>
            </a:prstTxWarp>
          </a:bodyPr>
          <a:lstStyle/>
          <a:p>
            <a:pPr algn="ctr"/>
            <a:r>
              <a:rPr lang="en-US" sz="900" dirty="0">
                <a:solidFill>
                  <a:srgbClr val="FFFFFF">
                    <a:lumMod val="100000"/>
                  </a:srgbClr>
                </a:solidFill>
                <a:latin typeface="Arial" panose="020B0604020202020204" pitchFamily="34" charset="0"/>
              </a:rPr>
              <a:t>5</a:t>
            </a:r>
          </a:p>
        </p:txBody>
      </p:sp>
      <p:sp>
        <p:nvSpPr>
          <p:cNvPr id="154" name="TextBox 153">
            <a:extLst>
              <a:ext uri="{FF2B5EF4-FFF2-40B4-BE49-F238E27FC236}">
                <a16:creationId xmlns:a16="http://schemas.microsoft.com/office/drawing/2014/main" id="{3407DC46-B0E6-4598-A784-58D9157FA4AD}"/>
              </a:ext>
            </a:extLst>
          </p:cNvPr>
          <p:cNvSpPr txBox="1"/>
          <p:nvPr/>
        </p:nvSpPr>
        <p:spPr>
          <a:xfrm>
            <a:off x="1037468" y="4262221"/>
            <a:ext cx="3147320" cy="20601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r>
              <a:rPr lang="en-US" sz="800" dirty="0">
                <a:solidFill>
                  <a:srgbClr val="E8235C"/>
                </a:solidFill>
              </a:rPr>
              <a:t>Constraints to optimize against (financial constraints/ </a:t>
            </a:r>
            <a:r>
              <a:rPr lang="en-US" sz="800" b="1" dirty="0">
                <a:solidFill>
                  <a:srgbClr val="E8235C"/>
                </a:solidFill>
              </a:rPr>
              <a:t>budget</a:t>
            </a:r>
            <a:r>
              <a:rPr lang="en-US" sz="800" dirty="0">
                <a:solidFill>
                  <a:srgbClr val="E8235C"/>
                </a:solidFill>
              </a:rPr>
              <a:t>, CAPEX  OPEX mix, resources, </a:t>
            </a:r>
            <a:r>
              <a:rPr lang="en-US" sz="800" b="1" dirty="0">
                <a:solidFill>
                  <a:srgbClr val="E8235C"/>
                </a:solidFill>
              </a:rPr>
              <a:t>outages</a:t>
            </a:r>
            <a:r>
              <a:rPr lang="en-US" sz="800" dirty="0">
                <a:solidFill>
                  <a:srgbClr val="E8235C"/>
                </a:solidFill>
              </a:rPr>
              <a:t>, work mix) and targets (e.g. </a:t>
            </a:r>
            <a:r>
              <a:rPr lang="en-US" sz="800" b="1" dirty="0">
                <a:solidFill>
                  <a:srgbClr val="E8235C"/>
                </a:solidFill>
              </a:rPr>
              <a:t>reliability</a:t>
            </a:r>
            <a:r>
              <a:rPr lang="en-US" sz="800" dirty="0">
                <a:solidFill>
                  <a:srgbClr val="E8235C"/>
                </a:solidFill>
              </a:rPr>
              <a:t>, resiliency, </a:t>
            </a:r>
            <a:r>
              <a:rPr lang="en-US" sz="800" b="1" dirty="0">
                <a:solidFill>
                  <a:srgbClr val="E8235C"/>
                </a:solidFill>
              </a:rPr>
              <a:t>risk</a:t>
            </a:r>
            <a:r>
              <a:rPr lang="en-US" sz="800" dirty="0">
                <a:solidFill>
                  <a:srgbClr val="E8235C"/>
                </a:solidFill>
              </a:rPr>
              <a:t>)</a:t>
            </a:r>
          </a:p>
        </p:txBody>
      </p:sp>
      <p:sp>
        <p:nvSpPr>
          <p:cNvPr id="155" name="TextBox 154">
            <a:extLst>
              <a:ext uri="{FF2B5EF4-FFF2-40B4-BE49-F238E27FC236}">
                <a16:creationId xmlns:a16="http://schemas.microsoft.com/office/drawing/2014/main" id="{E42E72B9-FA02-49AA-A761-6ACAADCC5ECF}"/>
              </a:ext>
            </a:extLst>
          </p:cNvPr>
          <p:cNvSpPr txBox="1"/>
          <p:nvPr/>
        </p:nvSpPr>
        <p:spPr>
          <a:xfrm>
            <a:off x="121220" y="4234775"/>
            <a:ext cx="512956" cy="206012"/>
          </a:xfrm>
          <a:prstGeom prst="rect">
            <a:avLst/>
          </a:prstGeom>
          <a:solidFill>
            <a:srgbClr val="E8235C"/>
          </a:solidFill>
          <a:ln w="9525" cap="rnd">
            <a:noFill/>
            <a:prstDash val="solid"/>
            <a:roun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algn="ctr"/>
            <a:r>
              <a:rPr lang="en-US" sz="900" b="1" dirty="0">
                <a:solidFill>
                  <a:schemeClr val="bg1"/>
                </a:solidFill>
              </a:rPr>
              <a:t>NEW</a:t>
            </a:r>
          </a:p>
        </p:txBody>
      </p:sp>
      <p:grpSp>
        <p:nvGrpSpPr>
          <p:cNvPr id="23" name="Group 22">
            <a:extLst>
              <a:ext uri="{FF2B5EF4-FFF2-40B4-BE49-F238E27FC236}">
                <a16:creationId xmlns:a16="http://schemas.microsoft.com/office/drawing/2014/main" id="{7E54C5FE-8132-472F-AAD9-60159220CE93}"/>
              </a:ext>
            </a:extLst>
          </p:cNvPr>
          <p:cNvGrpSpPr/>
          <p:nvPr/>
        </p:nvGrpSpPr>
        <p:grpSpPr>
          <a:xfrm>
            <a:off x="2458181" y="2242097"/>
            <a:ext cx="989578" cy="357605"/>
            <a:chOff x="5048586" y="2928876"/>
            <a:chExt cx="2094829" cy="757011"/>
          </a:xfrm>
        </p:grpSpPr>
        <p:cxnSp>
          <p:nvCxnSpPr>
            <p:cNvPr id="27" name="Straight Connector 26">
              <a:extLst>
                <a:ext uri="{FF2B5EF4-FFF2-40B4-BE49-F238E27FC236}">
                  <a16:creationId xmlns:a16="http://schemas.microsoft.com/office/drawing/2014/main" id="{E5DAEE28-AF3E-4EB3-A86E-906730DA2E74}"/>
                </a:ext>
              </a:extLst>
            </p:cNvPr>
            <p:cNvCxnSpPr/>
            <p:nvPr/>
          </p:nvCxnSpPr>
          <p:spPr>
            <a:xfrm>
              <a:off x="5048586" y="3307381"/>
              <a:ext cx="323773" cy="0"/>
            </a:xfrm>
            <a:prstGeom prst="line">
              <a:avLst/>
            </a:prstGeom>
            <a:noFill/>
            <a:ln w="13716" cap="rnd" cmpd="sng" algn="ctr">
              <a:solidFill>
                <a:srgbClr val="00AFF0"/>
              </a:solidFill>
              <a:prstDash val="solid"/>
              <a:round/>
              <a:headEnd type="none" w="sm" len="sm"/>
              <a:tailEnd type="none" w="sm" len="sm"/>
            </a:ln>
            <a:effectLst/>
          </p:spPr>
        </p:cxnSp>
        <p:sp>
          <p:nvSpPr>
            <p:cNvPr id="28" name="Rectangle 27">
              <a:extLst>
                <a:ext uri="{FF2B5EF4-FFF2-40B4-BE49-F238E27FC236}">
                  <a16:creationId xmlns:a16="http://schemas.microsoft.com/office/drawing/2014/main" id="{C94F48BD-35C5-45CC-9C04-DC2ED7CDC917}"/>
                </a:ext>
              </a:extLst>
            </p:cNvPr>
            <p:cNvSpPr/>
            <p:nvPr/>
          </p:nvSpPr>
          <p:spPr>
            <a:xfrm>
              <a:off x="5378623" y="2928876"/>
              <a:ext cx="1764792" cy="757011"/>
            </a:xfrm>
            <a:prstGeom prst="rect">
              <a:avLst/>
            </a:prstGeom>
            <a:solidFill>
              <a:sysClr val="window" lastClr="FFFFFF"/>
            </a:solidFill>
            <a:ln w="13716" cap="rnd" cmpd="sng" algn="ctr">
              <a:solidFill>
                <a:srgbClr val="02B0F0"/>
              </a:solidFill>
              <a:prstDash val="solid"/>
            </a:ln>
            <a:effectLst/>
          </p:spPr>
          <p:txBody>
            <a:bodyPr lIns="65837" tIns="32918" rIns="65837" bIns="32918" rtlCol="0" anchor="ctr" anchorCtr="0"/>
            <a:lstStyle/>
            <a:p>
              <a:pPr algn="ctr">
                <a:defRPr/>
              </a:pPr>
              <a:r>
                <a:rPr lang="en-US" sz="1728" b="1" kern="0" dirty="0">
                  <a:solidFill>
                    <a:srgbClr val="02B0F0"/>
                  </a:solidFill>
                </a:rPr>
                <a:t>MVP</a:t>
              </a:r>
              <a:endParaRPr lang="en-US" sz="1728" kern="0" dirty="0">
                <a:solidFill>
                  <a:srgbClr val="670F31"/>
                </a:solidFill>
              </a:endParaRPr>
            </a:p>
          </p:txBody>
        </p:sp>
      </p:grpSp>
      <p:grpSp>
        <p:nvGrpSpPr>
          <p:cNvPr id="167" name="Group 166">
            <a:extLst>
              <a:ext uri="{FF2B5EF4-FFF2-40B4-BE49-F238E27FC236}">
                <a16:creationId xmlns:a16="http://schemas.microsoft.com/office/drawing/2014/main" id="{D1D0018F-B4FF-47AB-B2F7-D3C4AE74DCDE}"/>
              </a:ext>
            </a:extLst>
          </p:cNvPr>
          <p:cNvGrpSpPr>
            <a:grpSpLocks noChangeAspect="1"/>
          </p:cNvGrpSpPr>
          <p:nvPr/>
        </p:nvGrpSpPr>
        <p:grpSpPr>
          <a:xfrm>
            <a:off x="368229" y="2104558"/>
            <a:ext cx="181422" cy="181247"/>
            <a:chOff x="6464300" y="2606675"/>
            <a:chExt cx="1646238" cy="1644650"/>
          </a:xfrm>
        </p:grpSpPr>
        <p:sp>
          <p:nvSpPr>
            <p:cNvPr id="168" name="AutoShape 15">
              <a:extLst>
                <a:ext uri="{FF2B5EF4-FFF2-40B4-BE49-F238E27FC236}">
                  <a16:creationId xmlns:a16="http://schemas.microsoft.com/office/drawing/2014/main" id="{808B43F2-5F6E-4D7E-A699-86500B7198C2}"/>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860" tIns="11430" rIns="22860" bIns="11430" numCol="1" anchor="t" anchorCtr="0" compatLnSpc="1">
              <a:prstTxWarp prst="textNoShape">
                <a:avLst/>
              </a:prstTxWarp>
            </a:bodyPr>
            <a:lstStyle/>
            <a:p>
              <a:endParaRPr lang="en-US" dirty="0"/>
            </a:p>
          </p:txBody>
        </p:sp>
        <p:grpSp>
          <p:nvGrpSpPr>
            <p:cNvPr id="169" name="Group 168">
              <a:extLst>
                <a:ext uri="{FF2B5EF4-FFF2-40B4-BE49-F238E27FC236}">
                  <a16:creationId xmlns:a16="http://schemas.microsoft.com/office/drawing/2014/main" id="{A31E4308-EB27-43AD-84BD-5A6178CAC587}"/>
                </a:ext>
              </a:extLst>
            </p:cNvPr>
            <p:cNvGrpSpPr/>
            <p:nvPr/>
          </p:nvGrpSpPr>
          <p:grpSpPr>
            <a:xfrm>
              <a:off x="6635750" y="2963862"/>
              <a:ext cx="1367015" cy="1238250"/>
              <a:chOff x="6635750" y="2963862"/>
              <a:chExt cx="1367015" cy="1238250"/>
            </a:xfrm>
          </p:grpSpPr>
          <p:sp>
            <p:nvSpPr>
              <p:cNvPr id="170" name="Freeform 10">
                <a:extLst>
                  <a:ext uri="{FF2B5EF4-FFF2-40B4-BE49-F238E27FC236}">
                    <a16:creationId xmlns:a16="http://schemas.microsoft.com/office/drawing/2014/main" id="{82FF9020-D7D9-4A8B-8B31-25FDA43B62A5}"/>
                  </a:ext>
                </a:extLst>
              </p:cNvPr>
              <p:cNvSpPr>
                <a:spLocks/>
              </p:cNvSpPr>
              <p:nvPr/>
            </p:nvSpPr>
            <p:spPr bwMode="auto">
              <a:xfrm>
                <a:off x="6635750" y="2963862"/>
                <a:ext cx="1367015" cy="1238250"/>
              </a:xfrm>
              <a:custGeom>
                <a:avLst/>
                <a:gdLst>
                  <a:gd name="connsiteX0" fmla="*/ 1124567 w 1367015"/>
                  <a:gd name="connsiteY0" fmla="*/ 922337 h 1238250"/>
                  <a:gd name="connsiteX1" fmla="*/ 1113855 w 1367015"/>
                  <a:gd name="connsiteY1" fmla="*/ 931647 h 1238250"/>
                  <a:gd name="connsiteX2" fmla="*/ 1058863 w 1367015"/>
                  <a:gd name="connsiteY2" fmla="*/ 985360 h 1238250"/>
                  <a:gd name="connsiteX3" fmla="*/ 1269544 w 1367015"/>
                  <a:gd name="connsiteY3" fmla="*/ 1205939 h 1238250"/>
                  <a:gd name="connsiteX4" fmla="*/ 1282399 w 1367015"/>
                  <a:gd name="connsiteY4" fmla="*/ 1205939 h 1238250"/>
                  <a:gd name="connsiteX5" fmla="*/ 1313109 w 1367015"/>
                  <a:gd name="connsiteY5" fmla="*/ 1185886 h 1238250"/>
                  <a:gd name="connsiteX6" fmla="*/ 1333820 w 1367015"/>
                  <a:gd name="connsiteY6" fmla="*/ 1155807 h 1238250"/>
                  <a:gd name="connsiteX7" fmla="*/ 1335248 w 1367015"/>
                  <a:gd name="connsiteY7" fmla="*/ 1142916 h 1238250"/>
                  <a:gd name="connsiteX8" fmla="*/ 1133851 w 1367015"/>
                  <a:gd name="connsiteY8" fmla="*/ 931647 h 1238250"/>
                  <a:gd name="connsiteX9" fmla="*/ 1124567 w 1367015"/>
                  <a:gd name="connsiteY9" fmla="*/ 922337 h 1238250"/>
                  <a:gd name="connsiteX10" fmla="*/ 925229 w 1367015"/>
                  <a:gd name="connsiteY10" fmla="*/ 906462 h 1238250"/>
                  <a:gd name="connsiteX11" fmla="*/ 949325 w 1367015"/>
                  <a:gd name="connsiteY11" fmla="*/ 931862 h 1238250"/>
                  <a:gd name="connsiteX12" fmla="*/ 869950 w 1367015"/>
                  <a:gd name="connsiteY12" fmla="*/ 931862 h 1238250"/>
                  <a:gd name="connsiteX13" fmla="*/ 925229 w 1367015"/>
                  <a:gd name="connsiteY13" fmla="*/ 906462 h 1238250"/>
                  <a:gd name="connsiteX14" fmla="*/ 1124927 w 1367015"/>
                  <a:gd name="connsiteY14" fmla="*/ 884237 h 1238250"/>
                  <a:gd name="connsiteX15" fmla="*/ 1135645 w 1367015"/>
                  <a:gd name="connsiteY15" fmla="*/ 889243 h 1238250"/>
                  <a:gd name="connsiteX16" fmla="*/ 1146363 w 1367015"/>
                  <a:gd name="connsiteY16" fmla="*/ 900686 h 1238250"/>
                  <a:gd name="connsiteX17" fmla="*/ 1176374 w 1367015"/>
                  <a:gd name="connsiteY17" fmla="*/ 932154 h 1238250"/>
                  <a:gd name="connsiteX18" fmla="*/ 1357152 w 1367015"/>
                  <a:gd name="connsiteY18" fmla="*/ 1121676 h 1238250"/>
                  <a:gd name="connsiteX19" fmla="*/ 1363582 w 1367015"/>
                  <a:gd name="connsiteY19" fmla="*/ 1166017 h 1238250"/>
                  <a:gd name="connsiteX20" fmla="*/ 1335001 w 1367015"/>
                  <a:gd name="connsiteY20" fmla="*/ 1208928 h 1238250"/>
                  <a:gd name="connsiteX21" fmla="*/ 1290700 w 1367015"/>
                  <a:gd name="connsiteY21" fmla="*/ 1236105 h 1238250"/>
                  <a:gd name="connsiteX22" fmla="*/ 1273551 w 1367015"/>
                  <a:gd name="connsiteY22" fmla="*/ 1238250 h 1238250"/>
                  <a:gd name="connsiteX23" fmla="*/ 1246398 w 1367015"/>
                  <a:gd name="connsiteY23" fmla="*/ 1227522 h 1238250"/>
                  <a:gd name="connsiteX24" fmla="*/ 1024892 w 1367015"/>
                  <a:gd name="connsiteY24" fmla="*/ 996520 h 1238250"/>
                  <a:gd name="connsiteX25" fmla="*/ 1025606 w 1367015"/>
                  <a:gd name="connsiteY25" fmla="*/ 974350 h 1238250"/>
                  <a:gd name="connsiteX26" fmla="*/ 1068478 w 1367015"/>
                  <a:gd name="connsiteY26" fmla="*/ 932154 h 1238250"/>
                  <a:gd name="connsiteX27" fmla="*/ 1076338 w 1367015"/>
                  <a:gd name="connsiteY27" fmla="*/ 925002 h 1238250"/>
                  <a:gd name="connsiteX28" fmla="*/ 1100633 w 1367015"/>
                  <a:gd name="connsiteY28" fmla="*/ 900686 h 1238250"/>
                  <a:gd name="connsiteX29" fmla="*/ 1104205 w 1367015"/>
                  <a:gd name="connsiteY29" fmla="*/ 897826 h 1238250"/>
                  <a:gd name="connsiteX30" fmla="*/ 1113494 w 1367015"/>
                  <a:gd name="connsiteY30" fmla="*/ 889243 h 1238250"/>
                  <a:gd name="connsiteX31" fmla="*/ 1124927 w 1367015"/>
                  <a:gd name="connsiteY31" fmla="*/ 884237 h 1238250"/>
                  <a:gd name="connsiteX32" fmla="*/ 346518 w 1367015"/>
                  <a:gd name="connsiteY32" fmla="*/ 565150 h 1238250"/>
                  <a:gd name="connsiteX33" fmla="*/ 306388 w 1367015"/>
                  <a:gd name="connsiteY33" fmla="*/ 606784 h 1238250"/>
                  <a:gd name="connsiteX34" fmla="*/ 306388 w 1367015"/>
                  <a:gd name="connsiteY34" fmla="*/ 608938 h 1238250"/>
                  <a:gd name="connsiteX35" fmla="*/ 319765 w 1367015"/>
                  <a:gd name="connsiteY35" fmla="*/ 636933 h 1238250"/>
                  <a:gd name="connsiteX36" fmla="*/ 346518 w 1367015"/>
                  <a:gd name="connsiteY36" fmla="*/ 647700 h 1238250"/>
                  <a:gd name="connsiteX37" fmla="*/ 387351 w 1367015"/>
                  <a:gd name="connsiteY37" fmla="*/ 606784 h 1238250"/>
                  <a:gd name="connsiteX38" fmla="*/ 383127 w 1367015"/>
                  <a:gd name="connsiteY38" fmla="*/ 588838 h 1238250"/>
                  <a:gd name="connsiteX39" fmla="*/ 360598 w 1367015"/>
                  <a:gd name="connsiteY39" fmla="*/ 568021 h 1238250"/>
                  <a:gd name="connsiteX40" fmla="*/ 346518 w 1367015"/>
                  <a:gd name="connsiteY40" fmla="*/ 565150 h 1238250"/>
                  <a:gd name="connsiteX41" fmla="*/ 760846 w 1367015"/>
                  <a:gd name="connsiteY41" fmla="*/ 492125 h 1238250"/>
                  <a:gd name="connsiteX42" fmla="*/ 735591 w 1367015"/>
                  <a:gd name="connsiteY42" fmla="*/ 499181 h 1238250"/>
                  <a:gd name="connsiteX43" fmla="*/ 710335 w 1367015"/>
                  <a:gd name="connsiteY43" fmla="*/ 535164 h 1238250"/>
                  <a:gd name="connsiteX44" fmla="*/ 709613 w 1367015"/>
                  <a:gd name="connsiteY44" fmla="*/ 542925 h 1238250"/>
                  <a:gd name="connsiteX45" fmla="*/ 760846 w 1367015"/>
                  <a:gd name="connsiteY45" fmla="*/ 593725 h 1238250"/>
                  <a:gd name="connsiteX46" fmla="*/ 767341 w 1367015"/>
                  <a:gd name="connsiteY46" fmla="*/ 593725 h 1238250"/>
                  <a:gd name="connsiteX47" fmla="*/ 804864 w 1367015"/>
                  <a:gd name="connsiteY47" fmla="*/ 570442 h 1238250"/>
                  <a:gd name="connsiteX48" fmla="*/ 812801 w 1367015"/>
                  <a:gd name="connsiteY48" fmla="*/ 542925 h 1238250"/>
                  <a:gd name="connsiteX49" fmla="*/ 812801 w 1367015"/>
                  <a:gd name="connsiteY49" fmla="*/ 539397 h 1238250"/>
                  <a:gd name="connsiteX50" fmla="*/ 768062 w 1367015"/>
                  <a:gd name="connsiteY50" fmla="*/ 492831 h 1238250"/>
                  <a:gd name="connsiteX51" fmla="*/ 760846 w 1367015"/>
                  <a:gd name="connsiteY51" fmla="*/ 492125 h 1238250"/>
                  <a:gd name="connsiteX52" fmla="*/ 891455 w 1367015"/>
                  <a:gd name="connsiteY52" fmla="*/ 415925 h 1238250"/>
                  <a:gd name="connsiteX53" fmla="*/ 915035 w 1367015"/>
                  <a:gd name="connsiteY53" fmla="*/ 434485 h 1238250"/>
                  <a:gd name="connsiteX54" fmla="*/ 920751 w 1367015"/>
                  <a:gd name="connsiteY54" fmla="*/ 439482 h 1238250"/>
                  <a:gd name="connsiteX55" fmla="*/ 877164 w 1367015"/>
                  <a:gd name="connsiteY55" fmla="*/ 474460 h 1238250"/>
                  <a:gd name="connsiteX56" fmla="*/ 850012 w 1367015"/>
                  <a:gd name="connsiteY56" fmla="*/ 496589 h 1238250"/>
                  <a:gd name="connsiteX57" fmla="*/ 838579 w 1367015"/>
                  <a:gd name="connsiteY57" fmla="*/ 505155 h 1238250"/>
                  <a:gd name="connsiteX58" fmla="*/ 844296 w 1367015"/>
                  <a:gd name="connsiteY58" fmla="*/ 519432 h 1238250"/>
                  <a:gd name="connsiteX59" fmla="*/ 847154 w 1367015"/>
                  <a:gd name="connsiteY59" fmla="*/ 542989 h 1238250"/>
                  <a:gd name="connsiteX60" fmla="*/ 845725 w 1367015"/>
                  <a:gd name="connsiteY60" fmla="*/ 561549 h 1238250"/>
                  <a:gd name="connsiteX61" fmla="*/ 824289 w 1367015"/>
                  <a:gd name="connsiteY61" fmla="*/ 601524 h 1238250"/>
                  <a:gd name="connsiteX62" fmla="*/ 761409 w 1367015"/>
                  <a:gd name="connsiteY62" fmla="*/ 628650 h 1238250"/>
                  <a:gd name="connsiteX63" fmla="*/ 676379 w 1367015"/>
                  <a:gd name="connsiteY63" fmla="*/ 542989 h 1238250"/>
                  <a:gd name="connsiteX64" fmla="*/ 678523 w 1367015"/>
                  <a:gd name="connsiteY64" fmla="*/ 523715 h 1238250"/>
                  <a:gd name="connsiteX65" fmla="*/ 582775 w 1367015"/>
                  <a:gd name="connsiteY65" fmla="*/ 477316 h 1238250"/>
                  <a:gd name="connsiteX66" fmla="*/ 569913 w 1367015"/>
                  <a:gd name="connsiteY66" fmla="*/ 470891 h 1238250"/>
                  <a:gd name="connsiteX67" fmla="*/ 594208 w 1367015"/>
                  <a:gd name="connsiteY67" fmla="*/ 441623 h 1238250"/>
                  <a:gd name="connsiteX68" fmla="*/ 694957 w 1367015"/>
                  <a:gd name="connsiteY68" fmla="*/ 490165 h 1238250"/>
                  <a:gd name="connsiteX69" fmla="*/ 715679 w 1367015"/>
                  <a:gd name="connsiteY69" fmla="*/ 470891 h 1238250"/>
                  <a:gd name="connsiteX70" fmla="*/ 761409 w 1367015"/>
                  <a:gd name="connsiteY70" fmla="*/ 457328 h 1238250"/>
                  <a:gd name="connsiteX71" fmla="*/ 789991 w 1367015"/>
                  <a:gd name="connsiteY71" fmla="*/ 462325 h 1238250"/>
                  <a:gd name="connsiteX72" fmla="*/ 815714 w 1367015"/>
                  <a:gd name="connsiteY72" fmla="*/ 476602 h 1238250"/>
                  <a:gd name="connsiteX73" fmla="*/ 831434 w 1367015"/>
                  <a:gd name="connsiteY73" fmla="*/ 464466 h 1238250"/>
                  <a:gd name="connsiteX74" fmla="*/ 891455 w 1367015"/>
                  <a:gd name="connsiteY74" fmla="*/ 415925 h 1238250"/>
                  <a:gd name="connsiteX75" fmla="*/ 772661 w 1367015"/>
                  <a:gd name="connsiteY75" fmla="*/ 346605 h 1238250"/>
                  <a:gd name="connsiteX76" fmla="*/ 628158 w 1367015"/>
                  <a:gd name="connsiteY76" fmla="*/ 379415 h 1238250"/>
                  <a:gd name="connsiteX77" fmla="*/ 571784 w 1367015"/>
                  <a:gd name="connsiteY77" fmla="*/ 420783 h 1238250"/>
                  <a:gd name="connsiteX78" fmla="*/ 546809 w 1367015"/>
                  <a:gd name="connsiteY78" fmla="*/ 449314 h 1238250"/>
                  <a:gd name="connsiteX79" fmla="*/ 524687 w 1367015"/>
                  <a:gd name="connsiteY79" fmla="*/ 482123 h 1238250"/>
                  <a:gd name="connsiteX80" fmla="*/ 564648 w 1367015"/>
                  <a:gd name="connsiteY80" fmla="*/ 800235 h 1238250"/>
                  <a:gd name="connsiteX81" fmla="*/ 678110 w 1367015"/>
                  <a:gd name="connsiteY81" fmla="*/ 869420 h 1238250"/>
                  <a:gd name="connsiteX82" fmla="*/ 837955 w 1367015"/>
                  <a:gd name="connsiteY82" fmla="*/ 869420 h 1238250"/>
                  <a:gd name="connsiteX83" fmla="*/ 921445 w 1367015"/>
                  <a:gd name="connsiteY83" fmla="*/ 826625 h 1238250"/>
                  <a:gd name="connsiteX84" fmla="*/ 944280 w 1367015"/>
                  <a:gd name="connsiteY84" fmla="*/ 807367 h 1238250"/>
                  <a:gd name="connsiteX85" fmla="*/ 967115 w 1367015"/>
                  <a:gd name="connsiteY85" fmla="*/ 783117 h 1238250"/>
                  <a:gd name="connsiteX86" fmla="*/ 959979 w 1367015"/>
                  <a:gd name="connsiteY86" fmla="*/ 437902 h 1238250"/>
                  <a:gd name="connsiteX87" fmla="*/ 951416 w 1367015"/>
                  <a:gd name="connsiteY87" fmla="*/ 427916 h 1238250"/>
                  <a:gd name="connsiteX88" fmla="*/ 937858 w 1367015"/>
                  <a:gd name="connsiteY88" fmla="*/ 415791 h 1238250"/>
                  <a:gd name="connsiteX89" fmla="*/ 912882 w 1367015"/>
                  <a:gd name="connsiteY89" fmla="*/ 395106 h 1238250"/>
                  <a:gd name="connsiteX90" fmla="*/ 772661 w 1367015"/>
                  <a:gd name="connsiteY90" fmla="*/ 346605 h 1238250"/>
                  <a:gd name="connsiteX91" fmla="*/ 785477 w 1367015"/>
                  <a:gd name="connsiteY91" fmla="*/ 308032 h 1238250"/>
                  <a:gd name="connsiteX92" fmla="*/ 945296 w 1367015"/>
                  <a:gd name="connsiteY92" fmla="*/ 370115 h 1238250"/>
                  <a:gd name="connsiteX93" fmla="*/ 969609 w 1367015"/>
                  <a:gd name="connsiteY93" fmla="*/ 390809 h 1238250"/>
                  <a:gd name="connsiteX94" fmla="*/ 980335 w 1367015"/>
                  <a:gd name="connsiteY94" fmla="*/ 400799 h 1238250"/>
                  <a:gd name="connsiteX95" fmla="*/ 991061 w 1367015"/>
                  <a:gd name="connsiteY95" fmla="*/ 413644 h 1238250"/>
                  <a:gd name="connsiteX96" fmla="*/ 1008223 w 1367015"/>
                  <a:gd name="connsiteY96" fmla="*/ 791852 h 1238250"/>
                  <a:gd name="connsiteX97" fmla="*/ 1080445 w 1367015"/>
                  <a:gd name="connsiteY97" fmla="*/ 866780 h 1238250"/>
                  <a:gd name="connsiteX98" fmla="*/ 1081875 w 1367015"/>
                  <a:gd name="connsiteY98" fmla="*/ 868921 h 1238250"/>
                  <a:gd name="connsiteX99" fmla="*/ 1081875 w 1367015"/>
                  <a:gd name="connsiteY99" fmla="*/ 876770 h 1238250"/>
                  <a:gd name="connsiteX100" fmla="*/ 1056848 w 1367015"/>
                  <a:gd name="connsiteY100" fmla="*/ 900319 h 1238250"/>
                  <a:gd name="connsiteX101" fmla="*/ 1055418 w 1367015"/>
                  <a:gd name="connsiteY101" fmla="*/ 901746 h 1238250"/>
                  <a:gd name="connsiteX102" fmla="*/ 1023954 w 1367015"/>
                  <a:gd name="connsiteY102" fmla="*/ 931717 h 1238250"/>
                  <a:gd name="connsiteX103" fmla="*/ 1014658 w 1367015"/>
                  <a:gd name="connsiteY103" fmla="*/ 940994 h 1238250"/>
                  <a:gd name="connsiteX104" fmla="*/ 1003217 w 1367015"/>
                  <a:gd name="connsiteY104" fmla="*/ 940994 h 1238250"/>
                  <a:gd name="connsiteX105" fmla="*/ 993921 w 1367015"/>
                  <a:gd name="connsiteY105" fmla="*/ 931717 h 1238250"/>
                  <a:gd name="connsiteX106" fmla="*/ 963888 w 1367015"/>
                  <a:gd name="connsiteY106" fmla="*/ 900319 h 1238250"/>
                  <a:gd name="connsiteX107" fmla="*/ 933140 w 1367015"/>
                  <a:gd name="connsiteY107" fmla="*/ 868921 h 1238250"/>
                  <a:gd name="connsiteX108" fmla="*/ 930995 w 1367015"/>
                  <a:gd name="connsiteY108" fmla="*/ 866780 h 1238250"/>
                  <a:gd name="connsiteX109" fmla="*/ 926704 w 1367015"/>
                  <a:gd name="connsiteY109" fmla="*/ 868921 h 1238250"/>
                  <a:gd name="connsiteX110" fmla="*/ 864493 w 1367015"/>
                  <a:gd name="connsiteY110" fmla="*/ 900319 h 1238250"/>
                  <a:gd name="connsiteX111" fmla="*/ 651400 w 1367015"/>
                  <a:gd name="connsiteY111" fmla="*/ 900319 h 1238250"/>
                  <a:gd name="connsiteX112" fmla="*/ 589189 w 1367015"/>
                  <a:gd name="connsiteY112" fmla="*/ 868921 h 1238250"/>
                  <a:gd name="connsiteX113" fmla="*/ 536988 w 1367015"/>
                  <a:gd name="connsiteY113" fmla="*/ 826105 h 1238250"/>
                  <a:gd name="connsiteX114" fmla="*/ 457615 w 1367015"/>
                  <a:gd name="connsiteY114" fmla="*/ 554937 h 1238250"/>
                  <a:gd name="connsiteX115" fmla="*/ 481213 w 1367015"/>
                  <a:gd name="connsiteY115" fmla="*/ 482863 h 1238250"/>
                  <a:gd name="connsiteX116" fmla="*/ 530553 w 1367015"/>
                  <a:gd name="connsiteY116" fmla="*/ 408649 h 1238250"/>
                  <a:gd name="connsiteX117" fmla="*/ 545569 w 1367015"/>
                  <a:gd name="connsiteY117" fmla="*/ 392236 h 1238250"/>
                  <a:gd name="connsiteX118" fmla="*/ 592049 w 1367015"/>
                  <a:gd name="connsiteY118" fmla="*/ 355843 h 1238250"/>
                  <a:gd name="connsiteX119" fmla="*/ 619222 w 1367015"/>
                  <a:gd name="connsiteY119" fmla="*/ 340143 h 1238250"/>
                  <a:gd name="connsiteX120" fmla="*/ 785477 w 1367015"/>
                  <a:gd name="connsiteY120" fmla="*/ 308032 h 1238250"/>
                  <a:gd name="connsiteX121" fmla="*/ 555676 w 1367015"/>
                  <a:gd name="connsiteY121" fmla="*/ 304800 h 1238250"/>
                  <a:gd name="connsiteX122" fmla="*/ 595313 w 1367015"/>
                  <a:gd name="connsiteY122" fmla="*/ 316982 h 1238250"/>
                  <a:gd name="connsiteX123" fmla="*/ 563462 w 1367015"/>
                  <a:gd name="connsiteY123" fmla="*/ 337046 h 1238250"/>
                  <a:gd name="connsiteX124" fmla="*/ 555676 w 1367015"/>
                  <a:gd name="connsiteY124" fmla="*/ 336330 h 1238250"/>
                  <a:gd name="connsiteX125" fmla="*/ 515331 w 1367015"/>
                  <a:gd name="connsiteY125" fmla="*/ 377175 h 1238250"/>
                  <a:gd name="connsiteX126" fmla="*/ 515331 w 1367015"/>
                  <a:gd name="connsiteY126" fmla="*/ 379325 h 1238250"/>
                  <a:gd name="connsiteX127" fmla="*/ 490558 w 1367015"/>
                  <a:gd name="connsiteY127" fmla="*/ 407988 h 1238250"/>
                  <a:gd name="connsiteX128" fmla="*/ 484188 w 1367015"/>
                  <a:gd name="connsiteY128" fmla="*/ 377175 h 1238250"/>
                  <a:gd name="connsiteX129" fmla="*/ 555676 w 1367015"/>
                  <a:gd name="connsiteY129" fmla="*/ 304800 h 1238250"/>
                  <a:gd name="connsiteX130" fmla="*/ 1089384 w 1367015"/>
                  <a:gd name="connsiteY130" fmla="*/ 233362 h 1238250"/>
                  <a:gd name="connsiteX131" fmla="*/ 1047750 w 1367015"/>
                  <a:gd name="connsiteY131" fmla="*/ 274996 h 1238250"/>
                  <a:gd name="connsiteX132" fmla="*/ 1049186 w 1367015"/>
                  <a:gd name="connsiteY132" fmla="*/ 286481 h 1238250"/>
                  <a:gd name="connsiteX133" fmla="*/ 1069285 w 1367015"/>
                  <a:gd name="connsiteY133" fmla="*/ 310887 h 1238250"/>
                  <a:gd name="connsiteX134" fmla="*/ 1089384 w 1367015"/>
                  <a:gd name="connsiteY134" fmla="*/ 315912 h 1238250"/>
                  <a:gd name="connsiteX135" fmla="*/ 1130300 w 1367015"/>
                  <a:gd name="connsiteY135" fmla="*/ 274996 h 1238250"/>
                  <a:gd name="connsiteX136" fmla="*/ 1128865 w 1367015"/>
                  <a:gd name="connsiteY136" fmla="*/ 264229 h 1238250"/>
                  <a:gd name="connsiteX137" fmla="*/ 1109483 w 1367015"/>
                  <a:gd name="connsiteY137" fmla="*/ 239105 h 1238250"/>
                  <a:gd name="connsiteX138" fmla="*/ 1089384 w 1367015"/>
                  <a:gd name="connsiteY138" fmla="*/ 233362 h 1238250"/>
                  <a:gd name="connsiteX139" fmla="*/ 15705 w 1367015"/>
                  <a:gd name="connsiteY139" fmla="*/ 0 h 1238250"/>
                  <a:gd name="connsiteX140" fmla="*/ 1289220 w 1367015"/>
                  <a:gd name="connsiteY140" fmla="*/ 0 h 1238250"/>
                  <a:gd name="connsiteX141" fmla="*/ 1304925 w 1367015"/>
                  <a:gd name="connsiteY141" fmla="*/ 15698 h 1238250"/>
                  <a:gd name="connsiteX142" fmla="*/ 1304925 w 1367015"/>
                  <a:gd name="connsiteY142" fmla="*/ 916166 h 1238250"/>
                  <a:gd name="connsiteX143" fmla="*/ 1289220 w 1367015"/>
                  <a:gd name="connsiteY143" fmla="*/ 931863 h 1238250"/>
                  <a:gd name="connsiteX144" fmla="*/ 1219977 w 1367015"/>
                  <a:gd name="connsiteY144" fmla="*/ 931863 h 1238250"/>
                  <a:gd name="connsiteX145" fmla="*/ 1189995 w 1367015"/>
                  <a:gd name="connsiteY145" fmla="*/ 900468 h 1238250"/>
                  <a:gd name="connsiteX146" fmla="*/ 1273516 w 1367015"/>
                  <a:gd name="connsiteY146" fmla="*/ 900468 h 1238250"/>
                  <a:gd name="connsiteX147" fmla="*/ 1273516 w 1367015"/>
                  <a:gd name="connsiteY147" fmla="*/ 151267 h 1238250"/>
                  <a:gd name="connsiteX148" fmla="*/ 1242106 w 1367015"/>
                  <a:gd name="connsiteY148" fmla="*/ 175527 h 1238250"/>
                  <a:gd name="connsiteX149" fmla="*/ 1154302 w 1367015"/>
                  <a:gd name="connsiteY149" fmla="*/ 243312 h 1238250"/>
                  <a:gd name="connsiteX150" fmla="*/ 1161441 w 1367015"/>
                  <a:gd name="connsiteY150" fmla="*/ 274707 h 1238250"/>
                  <a:gd name="connsiteX151" fmla="*/ 1089341 w 1367015"/>
                  <a:gd name="connsiteY151" fmla="*/ 346773 h 1238250"/>
                  <a:gd name="connsiteX152" fmla="*/ 1043655 w 1367015"/>
                  <a:gd name="connsiteY152" fmla="*/ 331076 h 1238250"/>
                  <a:gd name="connsiteX153" fmla="*/ 993685 w 1367015"/>
                  <a:gd name="connsiteY153" fmla="*/ 371033 h 1238250"/>
                  <a:gd name="connsiteX154" fmla="*/ 969414 w 1367015"/>
                  <a:gd name="connsiteY154" fmla="*/ 349627 h 1238250"/>
                  <a:gd name="connsiteX155" fmla="*/ 1024381 w 1367015"/>
                  <a:gd name="connsiteY155" fmla="*/ 306102 h 1238250"/>
                  <a:gd name="connsiteX156" fmla="*/ 1016528 w 1367015"/>
                  <a:gd name="connsiteY156" fmla="*/ 274707 h 1238250"/>
                  <a:gd name="connsiteX157" fmla="*/ 1089341 w 1367015"/>
                  <a:gd name="connsiteY157" fmla="*/ 201928 h 1238250"/>
                  <a:gd name="connsiteX158" fmla="*/ 1135028 w 1367015"/>
                  <a:gd name="connsiteY158" fmla="*/ 219052 h 1238250"/>
                  <a:gd name="connsiteX159" fmla="*/ 1242106 w 1367015"/>
                  <a:gd name="connsiteY159" fmla="*/ 136283 h 1238250"/>
                  <a:gd name="connsiteX160" fmla="*/ 1269946 w 1367015"/>
                  <a:gd name="connsiteY160" fmla="*/ 114878 h 1238250"/>
                  <a:gd name="connsiteX161" fmla="*/ 1273516 w 1367015"/>
                  <a:gd name="connsiteY161" fmla="*/ 112737 h 1238250"/>
                  <a:gd name="connsiteX162" fmla="*/ 1273516 w 1367015"/>
                  <a:gd name="connsiteY162" fmla="*/ 31395 h 1238250"/>
                  <a:gd name="connsiteX163" fmla="*/ 31410 w 1367015"/>
                  <a:gd name="connsiteY163" fmla="*/ 31395 h 1238250"/>
                  <a:gd name="connsiteX164" fmla="*/ 31410 w 1367015"/>
                  <a:gd name="connsiteY164" fmla="*/ 741352 h 1238250"/>
                  <a:gd name="connsiteX165" fmla="*/ 62819 w 1367015"/>
                  <a:gd name="connsiteY165" fmla="*/ 726368 h 1238250"/>
                  <a:gd name="connsiteX166" fmla="*/ 276976 w 1367015"/>
                  <a:gd name="connsiteY166" fmla="*/ 623621 h 1238250"/>
                  <a:gd name="connsiteX167" fmla="*/ 274834 w 1367015"/>
                  <a:gd name="connsiteY167" fmla="*/ 607210 h 1238250"/>
                  <a:gd name="connsiteX168" fmla="*/ 346933 w 1367015"/>
                  <a:gd name="connsiteY168" fmla="*/ 534430 h 1238250"/>
                  <a:gd name="connsiteX169" fmla="*/ 383340 w 1367015"/>
                  <a:gd name="connsiteY169" fmla="*/ 543706 h 1238250"/>
                  <a:gd name="connsiteX170" fmla="*/ 454725 w 1367015"/>
                  <a:gd name="connsiteY170" fmla="*/ 465218 h 1238250"/>
                  <a:gd name="connsiteX171" fmla="*/ 429026 w 1367015"/>
                  <a:gd name="connsiteY171" fmla="*/ 540138 h 1238250"/>
                  <a:gd name="connsiteX172" fmla="*/ 406183 w 1367015"/>
                  <a:gd name="connsiteY172" fmla="*/ 565112 h 1238250"/>
                  <a:gd name="connsiteX173" fmla="*/ 419746 w 1367015"/>
                  <a:gd name="connsiteY173" fmla="*/ 607210 h 1238250"/>
                  <a:gd name="connsiteX174" fmla="*/ 346933 w 1367015"/>
                  <a:gd name="connsiteY174" fmla="*/ 679275 h 1238250"/>
                  <a:gd name="connsiteX175" fmla="*/ 290539 w 1367015"/>
                  <a:gd name="connsiteY175" fmla="*/ 651448 h 1238250"/>
                  <a:gd name="connsiteX176" fmla="*/ 62819 w 1367015"/>
                  <a:gd name="connsiteY176" fmla="*/ 761331 h 1238250"/>
                  <a:gd name="connsiteX177" fmla="*/ 31410 w 1367015"/>
                  <a:gd name="connsiteY177" fmla="*/ 776315 h 1238250"/>
                  <a:gd name="connsiteX178" fmla="*/ 31410 w 1367015"/>
                  <a:gd name="connsiteY178" fmla="*/ 900468 h 1238250"/>
                  <a:gd name="connsiteX179" fmla="*/ 579650 w 1367015"/>
                  <a:gd name="connsiteY179" fmla="*/ 900468 h 1238250"/>
                  <a:gd name="connsiteX180" fmla="*/ 645324 w 1367015"/>
                  <a:gd name="connsiteY180" fmla="*/ 931863 h 1238250"/>
                  <a:gd name="connsiteX181" fmla="*/ 15705 w 1367015"/>
                  <a:gd name="connsiteY181" fmla="*/ 931863 h 1238250"/>
                  <a:gd name="connsiteX182" fmla="*/ 0 w 1367015"/>
                  <a:gd name="connsiteY182" fmla="*/ 916166 h 1238250"/>
                  <a:gd name="connsiteX183" fmla="*/ 0 w 1367015"/>
                  <a:gd name="connsiteY183" fmla="*/ 15698 h 1238250"/>
                  <a:gd name="connsiteX184" fmla="*/ 15705 w 1367015"/>
                  <a:gd name="connsiteY184" fmla="*/ 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367015" h="1238250">
                    <a:moveTo>
                      <a:pt x="1124567" y="922337"/>
                    </a:moveTo>
                    <a:cubicBezTo>
                      <a:pt x="1124567" y="922337"/>
                      <a:pt x="1124567" y="922337"/>
                      <a:pt x="1113855" y="931647"/>
                    </a:cubicBezTo>
                    <a:cubicBezTo>
                      <a:pt x="1113855" y="931647"/>
                      <a:pt x="1113855" y="931647"/>
                      <a:pt x="1058863" y="985360"/>
                    </a:cubicBezTo>
                    <a:cubicBezTo>
                      <a:pt x="1269544" y="1205939"/>
                      <a:pt x="1269544" y="1205939"/>
                      <a:pt x="1269544" y="1205939"/>
                    </a:cubicBezTo>
                    <a:cubicBezTo>
                      <a:pt x="1270258" y="1206655"/>
                      <a:pt x="1274543" y="1208087"/>
                      <a:pt x="1282399" y="1205939"/>
                    </a:cubicBezTo>
                    <a:cubicBezTo>
                      <a:pt x="1292398" y="1203074"/>
                      <a:pt x="1303110" y="1195912"/>
                      <a:pt x="1313109" y="1185886"/>
                    </a:cubicBezTo>
                    <a:cubicBezTo>
                      <a:pt x="1323107" y="1176576"/>
                      <a:pt x="1330963" y="1165833"/>
                      <a:pt x="1333820" y="1155807"/>
                    </a:cubicBezTo>
                    <a:cubicBezTo>
                      <a:pt x="1336676" y="1147929"/>
                      <a:pt x="1335962" y="1143632"/>
                      <a:pt x="1335248" y="1142916"/>
                    </a:cubicBezTo>
                    <a:cubicBezTo>
                      <a:pt x="1198841" y="1000399"/>
                      <a:pt x="1150277" y="949551"/>
                      <a:pt x="1133851" y="931647"/>
                    </a:cubicBezTo>
                    <a:cubicBezTo>
                      <a:pt x="1124567" y="922337"/>
                      <a:pt x="1124567" y="922337"/>
                      <a:pt x="1124567" y="922337"/>
                    </a:cubicBezTo>
                    <a:close/>
                    <a:moveTo>
                      <a:pt x="925229" y="906462"/>
                    </a:moveTo>
                    <a:cubicBezTo>
                      <a:pt x="925229" y="906462"/>
                      <a:pt x="925229" y="906462"/>
                      <a:pt x="949325" y="931862"/>
                    </a:cubicBezTo>
                    <a:cubicBezTo>
                      <a:pt x="949325" y="931862"/>
                      <a:pt x="949325" y="931862"/>
                      <a:pt x="869950" y="931862"/>
                    </a:cubicBezTo>
                    <a:cubicBezTo>
                      <a:pt x="889085" y="925331"/>
                      <a:pt x="907512" y="916622"/>
                      <a:pt x="925229" y="906462"/>
                    </a:cubicBezTo>
                    <a:close/>
                    <a:moveTo>
                      <a:pt x="1124927" y="884237"/>
                    </a:moveTo>
                    <a:cubicBezTo>
                      <a:pt x="1129214" y="884952"/>
                      <a:pt x="1132787" y="886383"/>
                      <a:pt x="1135645" y="889243"/>
                    </a:cubicBezTo>
                    <a:cubicBezTo>
                      <a:pt x="1139218" y="893534"/>
                      <a:pt x="1142790" y="897110"/>
                      <a:pt x="1146363" y="900686"/>
                    </a:cubicBezTo>
                    <a:cubicBezTo>
                      <a:pt x="1157081" y="912129"/>
                      <a:pt x="1167085" y="922857"/>
                      <a:pt x="1176374" y="932154"/>
                    </a:cubicBezTo>
                    <a:cubicBezTo>
                      <a:pt x="1357152" y="1121676"/>
                      <a:pt x="1357152" y="1121676"/>
                      <a:pt x="1357152" y="1121676"/>
                    </a:cubicBezTo>
                    <a:cubicBezTo>
                      <a:pt x="1367155" y="1131689"/>
                      <a:pt x="1370013" y="1148138"/>
                      <a:pt x="1363582" y="1166017"/>
                    </a:cubicBezTo>
                    <a:cubicBezTo>
                      <a:pt x="1358581" y="1181036"/>
                      <a:pt x="1348577" y="1196055"/>
                      <a:pt x="1335001" y="1208928"/>
                    </a:cubicBezTo>
                    <a:cubicBezTo>
                      <a:pt x="1321425" y="1221801"/>
                      <a:pt x="1305705" y="1231814"/>
                      <a:pt x="1290700" y="1236105"/>
                    </a:cubicBezTo>
                    <a:cubicBezTo>
                      <a:pt x="1284983" y="1237535"/>
                      <a:pt x="1279267" y="1238250"/>
                      <a:pt x="1273551" y="1238250"/>
                    </a:cubicBezTo>
                    <a:cubicBezTo>
                      <a:pt x="1262833" y="1238250"/>
                      <a:pt x="1252829" y="1234674"/>
                      <a:pt x="1246398" y="1227522"/>
                    </a:cubicBezTo>
                    <a:cubicBezTo>
                      <a:pt x="1024892" y="996520"/>
                      <a:pt x="1024892" y="996520"/>
                      <a:pt x="1024892" y="996520"/>
                    </a:cubicBezTo>
                    <a:cubicBezTo>
                      <a:pt x="1019175" y="990083"/>
                      <a:pt x="1019175" y="980071"/>
                      <a:pt x="1025606" y="974350"/>
                    </a:cubicBezTo>
                    <a:cubicBezTo>
                      <a:pt x="1042755" y="957185"/>
                      <a:pt x="1057046" y="943597"/>
                      <a:pt x="1068478" y="932154"/>
                    </a:cubicBezTo>
                    <a:cubicBezTo>
                      <a:pt x="1071336" y="930009"/>
                      <a:pt x="1073480" y="927148"/>
                      <a:pt x="1076338" y="925002"/>
                    </a:cubicBezTo>
                    <a:cubicBezTo>
                      <a:pt x="1087771" y="914275"/>
                      <a:pt x="1095631" y="906408"/>
                      <a:pt x="1100633" y="900686"/>
                    </a:cubicBezTo>
                    <a:cubicBezTo>
                      <a:pt x="1102062" y="899971"/>
                      <a:pt x="1103491" y="898541"/>
                      <a:pt x="1104205" y="897826"/>
                    </a:cubicBezTo>
                    <a:cubicBezTo>
                      <a:pt x="1113494" y="889243"/>
                      <a:pt x="1113494" y="889243"/>
                      <a:pt x="1113494" y="889243"/>
                    </a:cubicBezTo>
                    <a:cubicBezTo>
                      <a:pt x="1116352" y="886383"/>
                      <a:pt x="1120640" y="884237"/>
                      <a:pt x="1124927" y="884237"/>
                    </a:cubicBezTo>
                    <a:close/>
                    <a:moveTo>
                      <a:pt x="346518" y="565150"/>
                    </a:moveTo>
                    <a:cubicBezTo>
                      <a:pt x="324693" y="565150"/>
                      <a:pt x="306388" y="583814"/>
                      <a:pt x="306388" y="606784"/>
                    </a:cubicBezTo>
                    <a:cubicBezTo>
                      <a:pt x="306388" y="607502"/>
                      <a:pt x="306388" y="608220"/>
                      <a:pt x="306388" y="608938"/>
                    </a:cubicBezTo>
                    <a:cubicBezTo>
                      <a:pt x="307092" y="619705"/>
                      <a:pt x="312020" y="630472"/>
                      <a:pt x="319765" y="636933"/>
                    </a:cubicBezTo>
                    <a:cubicBezTo>
                      <a:pt x="326805" y="643393"/>
                      <a:pt x="336661" y="647700"/>
                      <a:pt x="346518" y="647700"/>
                    </a:cubicBezTo>
                    <a:cubicBezTo>
                      <a:pt x="369047" y="647700"/>
                      <a:pt x="387351" y="629037"/>
                      <a:pt x="387351" y="606784"/>
                    </a:cubicBezTo>
                    <a:cubicBezTo>
                      <a:pt x="387351" y="600324"/>
                      <a:pt x="385943" y="594581"/>
                      <a:pt x="383127" y="588838"/>
                    </a:cubicBezTo>
                    <a:cubicBezTo>
                      <a:pt x="378903" y="578789"/>
                      <a:pt x="370455" y="571611"/>
                      <a:pt x="360598" y="568021"/>
                    </a:cubicBezTo>
                    <a:cubicBezTo>
                      <a:pt x="356374" y="565868"/>
                      <a:pt x="351446" y="565150"/>
                      <a:pt x="346518" y="565150"/>
                    </a:cubicBezTo>
                    <a:close/>
                    <a:moveTo>
                      <a:pt x="760846" y="492125"/>
                    </a:moveTo>
                    <a:cubicBezTo>
                      <a:pt x="752187" y="492125"/>
                      <a:pt x="743528" y="494947"/>
                      <a:pt x="735591" y="499181"/>
                    </a:cubicBezTo>
                    <a:cubicBezTo>
                      <a:pt x="722602" y="506236"/>
                      <a:pt x="713221" y="519642"/>
                      <a:pt x="710335" y="535164"/>
                    </a:cubicBezTo>
                    <a:cubicBezTo>
                      <a:pt x="710335" y="537986"/>
                      <a:pt x="709613" y="540103"/>
                      <a:pt x="709613" y="542925"/>
                    </a:cubicBezTo>
                    <a:cubicBezTo>
                      <a:pt x="709613" y="571147"/>
                      <a:pt x="732704" y="593725"/>
                      <a:pt x="760846" y="593725"/>
                    </a:cubicBezTo>
                    <a:cubicBezTo>
                      <a:pt x="763011" y="593725"/>
                      <a:pt x="765176" y="593725"/>
                      <a:pt x="767341" y="593725"/>
                    </a:cubicBezTo>
                    <a:cubicBezTo>
                      <a:pt x="783216" y="591608"/>
                      <a:pt x="796926" y="583142"/>
                      <a:pt x="804864" y="570442"/>
                    </a:cubicBezTo>
                    <a:cubicBezTo>
                      <a:pt x="809915" y="562681"/>
                      <a:pt x="812801" y="553508"/>
                      <a:pt x="812801" y="542925"/>
                    </a:cubicBezTo>
                    <a:cubicBezTo>
                      <a:pt x="812801" y="542220"/>
                      <a:pt x="812801" y="540808"/>
                      <a:pt x="812801" y="539397"/>
                    </a:cubicBezTo>
                    <a:cubicBezTo>
                      <a:pt x="811358" y="515408"/>
                      <a:pt x="792597" y="495653"/>
                      <a:pt x="768062" y="492831"/>
                    </a:cubicBezTo>
                    <a:cubicBezTo>
                      <a:pt x="765898" y="492831"/>
                      <a:pt x="763733" y="492125"/>
                      <a:pt x="760846" y="492125"/>
                    </a:cubicBezTo>
                    <a:close/>
                    <a:moveTo>
                      <a:pt x="891455" y="415925"/>
                    </a:moveTo>
                    <a:cubicBezTo>
                      <a:pt x="899315" y="421636"/>
                      <a:pt x="907175" y="428060"/>
                      <a:pt x="915035" y="434485"/>
                    </a:cubicBezTo>
                    <a:cubicBezTo>
                      <a:pt x="917179" y="435913"/>
                      <a:pt x="918608" y="438054"/>
                      <a:pt x="920751" y="439482"/>
                    </a:cubicBezTo>
                    <a:cubicBezTo>
                      <a:pt x="920751" y="439482"/>
                      <a:pt x="920751" y="439482"/>
                      <a:pt x="877164" y="474460"/>
                    </a:cubicBezTo>
                    <a:cubicBezTo>
                      <a:pt x="869305" y="480885"/>
                      <a:pt x="860730" y="488023"/>
                      <a:pt x="850012" y="496589"/>
                    </a:cubicBezTo>
                    <a:cubicBezTo>
                      <a:pt x="846439" y="499445"/>
                      <a:pt x="842867" y="502300"/>
                      <a:pt x="838579" y="505155"/>
                    </a:cubicBezTo>
                    <a:cubicBezTo>
                      <a:pt x="840723" y="510152"/>
                      <a:pt x="842867" y="514435"/>
                      <a:pt x="844296" y="519432"/>
                    </a:cubicBezTo>
                    <a:cubicBezTo>
                      <a:pt x="846439" y="527285"/>
                      <a:pt x="847154" y="535137"/>
                      <a:pt x="847154" y="542989"/>
                    </a:cubicBezTo>
                    <a:cubicBezTo>
                      <a:pt x="847154" y="549414"/>
                      <a:pt x="846439" y="555124"/>
                      <a:pt x="845725" y="561549"/>
                    </a:cubicBezTo>
                    <a:cubicBezTo>
                      <a:pt x="842152" y="576540"/>
                      <a:pt x="835007" y="590103"/>
                      <a:pt x="824289" y="601524"/>
                    </a:cubicBezTo>
                    <a:cubicBezTo>
                      <a:pt x="809283" y="617942"/>
                      <a:pt x="786418" y="628650"/>
                      <a:pt x="761409" y="628650"/>
                    </a:cubicBezTo>
                    <a:cubicBezTo>
                      <a:pt x="714250" y="628650"/>
                      <a:pt x="676379" y="590103"/>
                      <a:pt x="676379" y="542989"/>
                    </a:cubicBezTo>
                    <a:cubicBezTo>
                      <a:pt x="676379" y="536564"/>
                      <a:pt x="677094" y="529426"/>
                      <a:pt x="678523" y="523715"/>
                    </a:cubicBezTo>
                    <a:cubicBezTo>
                      <a:pt x="678523" y="523715"/>
                      <a:pt x="678523" y="523715"/>
                      <a:pt x="582775" y="477316"/>
                    </a:cubicBezTo>
                    <a:cubicBezTo>
                      <a:pt x="578488" y="475174"/>
                      <a:pt x="574200" y="473033"/>
                      <a:pt x="569913" y="470891"/>
                    </a:cubicBezTo>
                    <a:cubicBezTo>
                      <a:pt x="577059" y="460183"/>
                      <a:pt x="585633" y="450903"/>
                      <a:pt x="594208" y="441623"/>
                    </a:cubicBezTo>
                    <a:cubicBezTo>
                      <a:pt x="594208" y="441623"/>
                      <a:pt x="594208" y="441623"/>
                      <a:pt x="694957" y="490165"/>
                    </a:cubicBezTo>
                    <a:cubicBezTo>
                      <a:pt x="700674" y="483026"/>
                      <a:pt x="707819" y="476602"/>
                      <a:pt x="715679" y="470891"/>
                    </a:cubicBezTo>
                    <a:cubicBezTo>
                      <a:pt x="728541" y="462325"/>
                      <a:pt x="744975" y="457328"/>
                      <a:pt x="761409" y="457328"/>
                    </a:cubicBezTo>
                    <a:cubicBezTo>
                      <a:pt x="771413" y="457328"/>
                      <a:pt x="781416" y="459470"/>
                      <a:pt x="789991" y="462325"/>
                    </a:cubicBezTo>
                    <a:cubicBezTo>
                      <a:pt x="799280" y="465894"/>
                      <a:pt x="808569" y="470891"/>
                      <a:pt x="815714" y="476602"/>
                    </a:cubicBezTo>
                    <a:cubicBezTo>
                      <a:pt x="815714" y="476602"/>
                      <a:pt x="815714" y="476602"/>
                      <a:pt x="831434" y="464466"/>
                    </a:cubicBezTo>
                    <a:cubicBezTo>
                      <a:pt x="842152" y="455900"/>
                      <a:pt x="860730" y="440910"/>
                      <a:pt x="891455" y="415925"/>
                    </a:cubicBezTo>
                    <a:close/>
                    <a:moveTo>
                      <a:pt x="772661" y="346605"/>
                    </a:moveTo>
                    <a:cubicBezTo>
                      <a:pt x="723066" y="343930"/>
                      <a:pt x="672758" y="354807"/>
                      <a:pt x="628158" y="379415"/>
                    </a:cubicBezTo>
                    <a:cubicBezTo>
                      <a:pt x="608178" y="390827"/>
                      <a:pt x="589624" y="404379"/>
                      <a:pt x="571784" y="420783"/>
                    </a:cubicBezTo>
                    <a:cubicBezTo>
                      <a:pt x="562508" y="430056"/>
                      <a:pt x="554658" y="439328"/>
                      <a:pt x="546809" y="449314"/>
                    </a:cubicBezTo>
                    <a:cubicBezTo>
                      <a:pt x="538245" y="460012"/>
                      <a:pt x="531109" y="470711"/>
                      <a:pt x="524687" y="482123"/>
                    </a:cubicBezTo>
                    <a:cubicBezTo>
                      <a:pt x="468313" y="582692"/>
                      <a:pt x="481158" y="712504"/>
                      <a:pt x="564648" y="800235"/>
                    </a:cubicBezTo>
                    <a:cubicBezTo>
                      <a:pt x="597474" y="833758"/>
                      <a:pt x="636008" y="856582"/>
                      <a:pt x="678110" y="869420"/>
                    </a:cubicBezTo>
                    <a:cubicBezTo>
                      <a:pt x="729488" y="885825"/>
                      <a:pt x="785862" y="885825"/>
                      <a:pt x="837955" y="869420"/>
                    </a:cubicBezTo>
                    <a:cubicBezTo>
                      <a:pt x="867212" y="860861"/>
                      <a:pt x="895756" y="845883"/>
                      <a:pt x="921445" y="826625"/>
                    </a:cubicBezTo>
                    <a:cubicBezTo>
                      <a:pt x="930008" y="820919"/>
                      <a:pt x="937144" y="814500"/>
                      <a:pt x="944280" y="807367"/>
                    </a:cubicBezTo>
                    <a:cubicBezTo>
                      <a:pt x="952130" y="799521"/>
                      <a:pt x="959979" y="791676"/>
                      <a:pt x="967115" y="783117"/>
                    </a:cubicBezTo>
                    <a:cubicBezTo>
                      <a:pt x="1047751" y="682548"/>
                      <a:pt x="1046324" y="537044"/>
                      <a:pt x="959979" y="437902"/>
                    </a:cubicBezTo>
                    <a:cubicBezTo>
                      <a:pt x="957125" y="435048"/>
                      <a:pt x="954270" y="431482"/>
                      <a:pt x="951416" y="427916"/>
                    </a:cubicBezTo>
                    <a:cubicBezTo>
                      <a:pt x="947135" y="423636"/>
                      <a:pt x="942853" y="419357"/>
                      <a:pt x="937858" y="415791"/>
                    </a:cubicBezTo>
                    <a:cubicBezTo>
                      <a:pt x="930008" y="408658"/>
                      <a:pt x="921445" y="401526"/>
                      <a:pt x="912882" y="395106"/>
                    </a:cubicBezTo>
                    <a:cubicBezTo>
                      <a:pt x="871137" y="365506"/>
                      <a:pt x="822256" y="349280"/>
                      <a:pt x="772661" y="346605"/>
                    </a:cubicBezTo>
                    <a:close/>
                    <a:moveTo>
                      <a:pt x="785477" y="308032"/>
                    </a:moveTo>
                    <a:cubicBezTo>
                      <a:pt x="842147" y="313027"/>
                      <a:pt x="897744" y="333721"/>
                      <a:pt x="945296" y="370115"/>
                    </a:cubicBezTo>
                    <a:cubicBezTo>
                      <a:pt x="953162" y="376537"/>
                      <a:pt x="961743" y="382959"/>
                      <a:pt x="969609" y="390809"/>
                    </a:cubicBezTo>
                    <a:cubicBezTo>
                      <a:pt x="973184" y="394377"/>
                      <a:pt x="976759" y="397231"/>
                      <a:pt x="980335" y="400799"/>
                    </a:cubicBezTo>
                    <a:cubicBezTo>
                      <a:pt x="983910" y="405081"/>
                      <a:pt x="987486" y="409363"/>
                      <a:pt x="991061" y="413644"/>
                    </a:cubicBezTo>
                    <a:cubicBezTo>
                      <a:pt x="1084021" y="521398"/>
                      <a:pt x="1089026" y="678390"/>
                      <a:pt x="1008223" y="791852"/>
                    </a:cubicBezTo>
                    <a:cubicBezTo>
                      <a:pt x="1080445" y="866780"/>
                      <a:pt x="1080445" y="866780"/>
                      <a:pt x="1080445" y="866780"/>
                    </a:cubicBezTo>
                    <a:cubicBezTo>
                      <a:pt x="1081160" y="867493"/>
                      <a:pt x="1081160" y="868207"/>
                      <a:pt x="1081875" y="868921"/>
                    </a:cubicBezTo>
                    <a:cubicBezTo>
                      <a:pt x="1083306" y="871775"/>
                      <a:pt x="1083306" y="874629"/>
                      <a:pt x="1081875" y="876770"/>
                    </a:cubicBezTo>
                    <a:cubicBezTo>
                      <a:pt x="1081875" y="876770"/>
                      <a:pt x="1081875" y="876770"/>
                      <a:pt x="1056848" y="900319"/>
                    </a:cubicBezTo>
                    <a:cubicBezTo>
                      <a:pt x="1056848" y="900319"/>
                      <a:pt x="1056848" y="900319"/>
                      <a:pt x="1055418" y="901746"/>
                    </a:cubicBezTo>
                    <a:cubicBezTo>
                      <a:pt x="1039686" y="917445"/>
                      <a:pt x="1029675" y="926722"/>
                      <a:pt x="1023954" y="931717"/>
                    </a:cubicBezTo>
                    <a:cubicBezTo>
                      <a:pt x="1014658" y="940994"/>
                      <a:pt x="1014658" y="940994"/>
                      <a:pt x="1014658" y="940994"/>
                    </a:cubicBezTo>
                    <a:cubicBezTo>
                      <a:pt x="1011798" y="944562"/>
                      <a:pt x="1006078" y="944562"/>
                      <a:pt x="1003217" y="940994"/>
                    </a:cubicBezTo>
                    <a:cubicBezTo>
                      <a:pt x="999642" y="938140"/>
                      <a:pt x="996782" y="934572"/>
                      <a:pt x="993921" y="931717"/>
                    </a:cubicBezTo>
                    <a:cubicBezTo>
                      <a:pt x="981765" y="919586"/>
                      <a:pt x="971754" y="908882"/>
                      <a:pt x="963888" y="900319"/>
                    </a:cubicBezTo>
                    <a:cubicBezTo>
                      <a:pt x="944581" y="881052"/>
                      <a:pt x="936715" y="872489"/>
                      <a:pt x="933140" y="868921"/>
                    </a:cubicBezTo>
                    <a:cubicBezTo>
                      <a:pt x="930995" y="866780"/>
                      <a:pt x="930995" y="866780"/>
                      <a:pt x="930995" y="866780"/>
                    </a:cubicBezTo>
                    <a:cubicBezTo>
                      <a:pt x="929565" y="867493"/>
                      <a:pt x="928134" y="868207"/>
                      <a:pt x="926704" y="868921"/>
                    </a:cubicBezTo>
                    <a:cubicBezTo>
                      <a:pt x="906682" y="882479"/>
                      <a:pt x="885945" y="892469"/>
                      <a:pt x="864493" y="900319"/>
                    </a:cubicBezTo>
                    <a:cubicBezTo>
                      <a:pt x="795846" y="926009"/>
                      <a:pt x="720048" y="926009"/>
                      <a:pt x="651400" y="900319"/>
                    </a:cubicBezTo>
                    <a:cubicBezTo>
                      <a:pt x="629948" y="892469"/>
                      <a:pt x="609211" y="882479"/>
                      <a:pt x="589189" y="868921"/>
                    </a:cubicBezTo>
                    <a:cubicBezTo>
                      <a:pt x="570597" y="856789"/>
                      <a:pt x="553435" y="842517"/>
                      <a:pt x="536988" y="826105"/>
                    </a:cubicBezTo>
                    <a:cubicBezTo>
                      <a:pt x="466196" y="751177"/>
                      <a:pt x="439738" y="649846"/>
                      <a:pt x="457615" y="554937"/>
                    </a:cubicBezTo>
                    <a:cubicBezTo>
                      <a:pt x="462621" y="529961"/>
                      <a:pt x="470486" y="505699"/>
                      <a:pt x="481213" y="482863"/>
                    </a:cubicBezTo>
                    <a:cubicBezTo>
                      <a:pt x="493369" y="456460"/>
                      <a:pt x="509816" y="430771"/>
                      <a:pt x="530553" y="408649"/>
                    </a:cubicBezTo>
                    <a:cubicBezTo>
                      <a:pt x="535558" y="402940"/>
                      <a:pt x="540564" y="397945"/>
                      <a:pt x="545569" y="392236"/>
                    </a:cubicBezTo>
                    <a:cubicBezTo>
                      <a:pt x="560586" y="378678"/>
                      <a:pt x="575602" y="366547"/>
                      <a:pt x="592049" y="355843"/>
                    </a:cubicBezTo>
                    <a:cubicBezTo>
                      <a:pt x="600630" y="350134"/>
                      <a:pt x="609926" y="345139"/>
                      <a:pt x="619222" y="340143"/>
                    </a:cubicBezTo>
                    <a:cubicBezTo>
                      <a:pt x="671065" y="313740"/>
                      <a:pt x="728807" y="303036"/>
                      <a:pt x="785477" y="308032"/>
                    </a:cubicBezTo>
                    <a:close/>
                    <a:moveTo>
                      <a:pt x="555676" y="304800"/>
                    </a:moveTo>
                    <a:cubicBezTo>
                      <a:pt x="570540" y="304800"/>
                      <a:pt x="583988" y="309099"/>
                      <a:pt x="595313" y="316982"/>
                    </a:cubicBezTo>
                    <a:cubicBezTo>
                      <a:pt x="584696" y="323431"/>
                      <a:pt x="574079" y="329880"/>
                      <a:pt x="563462" y="337046"/>
                    </a:cubicBezTo>
                    <a:cubicBezTo>
                      <a:pt x="561338" y="336330"/>
                      <a:pt x="558507" y="336330"/>
                      <a:pt x="555676" y="336330"/>
                    </a:cubicBezTo>
                    <a:cubicBezTo>
                      <a:pt x="533026" y="336330"/>
                      <a:pt x="515331" y="354961"/>
                      <a:pt x="515331" y="377175"/>
                    </a:cubicBezTo>
                    <a:cubicBezTo>
                      <a:pt x="515331" y="377891"/>
                      <a:pt x="515331" y="378608"/>
                      <a:pt x="515331" y="379325"/>
                    </a:cubicBezTo>
                    <a:cubicBezTo>
                      <a:pt x="506130" y="388640"/>
                      <a:pt x="498344" y="397956"/>
                      <a:pt x="490558" y="407988"/>
                    </a:cubicBezTo>
                    <a:cubicBezTo>
                      <a:pt x="486311" y="398672"/>
                      <a:pt x="484188" y="388640"/>
                      <a:pt x="484188" y="377175"/>
                    </a:cubicBezTo>
                    <a:cubicBezTo>
                      <a:pt x="484188" y="337046"/>
                      <a:pt x="516039" y="304800"/>
                      <a:pt x="555676" y="304800"/>
                    </a:cubicBezTo>
                    <a:close/>
                    <a:moveTo>
                      <a:pt x="1089384" y="233362"/>
                    </a:moveTo>
                    <a:cubicBezTo>
                      <a:pt x="1066414" y="233362"/>
                      <a:pt x="1047750" y="252026"/>
                      <a:pt x="1047750" y="274996"/>
                    </a:cubicBezTo>
                    <a:cubicBezTo>
                      <a:pt x="1047750" y="278585"/>
                      <a:pt x="1048468" y="282892"/>
                      <a:pt x="1049186" y="286481"/>
                    </a:cubicBezTo>
                    <a:cubicBezTo>
                      <a:pt x="1052775" y="296531"/>
                      <a:pt x="1059953" y="305863"/>
                      <a:pt x="1069285" y="310887"/>
                    </a:cubicBezTo>
                    <a:cubicBezTo>
                      <a:pt x="1075028" y="314476"/>
                      <a:pt x="1082206" y="315912"/>
                      <a:pt x="1089384" y="315912"/>
                    </a:cubicBezTo>
                    <a:cubicBezTo>
                      <a:pt x="1111637" y="315912"/>
                      <a:pt x="1130300" y="297249"/>
                      <a:pt x="1130300" y="274996"/>
                    </a:cubicBezTo>
                    <a:cubicBezTo>
                      <a:pt x="1130300" y="271407"/>
                      <a:pt x="1129582" y="267100"/>
                      <a:pt x="1128865" y="264229"/>
                    </a:cubicBezTo>
                    <a:cubicBezTo>
                      <a:pt x="1125993" y="253461"/>
                      <a:pt x="1118815" y="244130"/>
                      <a:pt x="1109483" y="239105"/>
                    </a:cubicBezTo>
                    <a:cubicBezTo>
                      <a:pt x="1103741" y="235516"/>
                      <a:pt x="1096562" y="233362"/>
                      <a:pt x="1089384" y="233362"/>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219977" y="931863"/>
                    </a:cubicBezTo>
                    <a:cubicBezTo>
                      <a:pt x="1219977" y="931863"/>
                      <a:pt x="1219977" y="931863"/>
                      <a:pt x="1189995" y="900468"/>
                    </a:cubicBezTo>
                    <a:cubicBezTo>
                      <a:pt x="1273516" y="900468"/>
                      <a:pt x="1273516" y="900468"/>
                      <a:pt x="1273516" y="900468"/>
                    </a:cubicBezTo>
                    <a:cubicBezTo>
                      <a:pt x="1273516" y="480916"/>
                      <a:pt x="1273516" y="264004"/>
                      <a:pt x="1273516" y="151267"/>
                    </a:cubicBezTo>
                    <a:cubicBezTo>
                      <a:pt x="1273516" y="151267"/>
                      <a:pt x="1273516" y="151267"/>
                      <a:pt x="1242106" y="175527"/>
                    </a:cubicBezTo>
                    <a:cubicBezTo>
                      <a:pt x="1242106" y="175527"/>
                      <a:pt x="1242106" y="175527"/>
                      <a:pt x="1154302" y="243312"/>
                    </a:cubicBezTo>
                    <a:cubicBezTo>
                      <a:pt x="1159299" y="253301"/>
                      <a:pt x="1161441" y="263291"/>
                      <a:pt x="1161441" y="274707"/>
                    </a:cubicBezTo>
                    <a:cubicBezTo>
                      <a:pt x="1161441" y="314664"/>
                      <a:pt x="1129317" y="346773"/>
                      <a:pt x="1089341" y="346773"/>
                    </a:cubicBezTo>
                    <a:cubicBezTo>
                      <a:pt x="1071495" y="346773"/>
                      <a:pt x="1055790" y="341065"/>
                      <a:pt x="1043655" y="331076"/>
                    </a:cubicBezTo>
                    <a:cubicBezTo>
                      <a:pt x="1043655" y="331076"/>
                      <a:pt x="1043655" y="331076"/>
                      <a:pt x="993685" y="371033"/>
                    </a:cubicBezTo>
                    <a:cubicBezTo>
                      <a:pt x="985833" y="363898"/>
                      <a:pt x="977980" y="356762"/>
                      <a:pt x="969414" y="349627"/>
                    </a:cubicBezTo>
                    <a:cubicBezTo>
                      <a:pt x="969414" y="349627"/>
                      <a:pt x="969414" y="349627"/>
                      <a:pt x="1024381" y="306102"/>
                    </a:cubicBezTo>
                    <a:cubicBezTo>
                      <a:pt x="1019384" y="296826"/>
                      <a:pt x="1016528" y="286123"/>
                      <a:pt x="1016528" y="274707"/>
                    </a:cubicBezTo>
                    <a:cubicBezTo>
                      <a:pt x="1016528" y="234750"/>
                      <a:pt x="1049365" y="201928"/>
                      <a:pt x="1089341" y="201928"/>
                    </a:cubicBezTo>
                    <a:cubicBezTo>
                      <a:pt x="1106474" y="201928"/>
                      <a:pt x="1122892" y="208349"/>
                      <a:pt x="1135028" y="219052"/>
                    </a:cubicBezTo>
                    <a:cubicBezTo>
                      <a:pt x="1135028" y="219052"/>
                      <a:pt x="1135028" y="219052"/>
                      <a:pt x="1242106" y="136283"/>
                    </a:cubicBezTo>
                    <a:cubicBezTo>
                      <a:pt x="1242106" y="136283"/>
                      <a:pt x="1242106" y="136283"/>
                      <a:pt x="1269946" y="114878"/>
                    </a:cubicBezTo>
                    <a:cubicBezTo>
                      <a:pt x="1270660" y="114164"/>
                      <a:pt x="1272088" y="113451"/>
                      <a:pt x="1273516" y="112737"/>
                    </a:cubicBezTo>
                    <a:cubicBezTo>
                      <a:pt x="1273516" y="31395"/>
                      <a:pt x="1273516" y="31395"/>
                      <a:pt x="1273516" y="31395"/>
                    </a:cubicBezTo>
                    <a:cubicBezTo>
                      <a:pt x="31410" y="31395"/>
                      <a:pt x="31410" y="31395"/>
                      <a:pt x="31410" y="31395"/>
                    </a:cubicBezTo>
                    <a:cubicBezTo>
                      <a:pt x="31410" y="406709"/>
                      <a:pt x="31410" y="620766"/>
                      <a:pt x="31410" y="741352"/>
                    </a:cubicBezTo>
                    <a:cubicBezTo>
                      <a:pt x="31410" y="741352"/>
                      <a:pt x="31410" y="741352"/>
                      <a:pt x="62819" y="726368"/>
                    </a:cubicBezTo>
                    <a:cubicBezTo>
                      <a:pt x="62819" y="726368"/>
                      <a:pt x="62819" y="726368"/>
                      <a:pt x="276976" y="623621"/>
                    </a:cubicBezTo>
                    <a:cubicBezTo>
                      <a:pt x="275548" y="617912"/>
                      <a:pt x="274834" y="612918"/>
                      <a:pt x="274834" y="607210"/>
                    </a:cubicBezTo>
                    <a:cubicBezTo>
                      <a:pt x="274834" y="567252"/>
                      <a:pt x="306957" y="534430"/>
                      <a:pt x="346933" y="534430"/>
                    </a:cubicBezTo>
                    <a:cubicBezTo>
                      <a:pt x="360496" y="534430"/>
                      <a:pt x="372632" y="537998"/>
                      <a:pt x="383340" y="543706"/>
                    </a:cubicBezTo>
                    <a:cubicBezTo>
                      <a:pt x="383340" y="543706"/>
                      <a:pt x="383340" y="543706"/>
                      <a:pt x="454725" y="465218"/>
                    </a:cubicBezTo>
                    <a:cubicBezTo>
                      <a:pt x="443304" y="489478"/>
                      <a:pt x="434737" y="514451"/>
                      <a:pt x="429026" y="540138"/>
                    </a:cubicBezTo>
                    <a:cubicBezTo>
                      <a:pt x="429026" y="540138"/>
                      <a:pt x="429026" y="540138"/>
                      <a:pt x="406183" y="565112"/>
                    </a:cubicBezTo>
                    <a:cubicBezTo>
                      <a:pt x="414749" y="577241"/>
                      <a:pt x="419746" y="591512"/>
                      <a:pt x="419746" y="607210"/>
                    </a:cubicBezTo>
                    <a:cubicBezTo>
                      <a:pt x="419746" y="647167"/>
                      <a:pt x="386909" y="679275"/>
                      <a:pt x="346933" y="679275"/>
                    </a:cubicBezTo>
                    <a:cubicBezTo>
                      <a:pt x="324090" y="679275"/>
                      <a:pt x="303388" y="668573"/>
                      <a:pt x="290539" y="651448"/>
                    </a:cubicBezTo>
                    <a:cubicBezTo>
                      <a:pt x="290539" y="651448"/>
                      <a:pt x="290539" y="651448"/>
                      <a:pt x="62819" y="761331"/>
                    </a:cubicBezTo>
                    <a:cubicBezTo>
                      <a:pt x="62819" y="761331"/>
                      <a:pt x="62819" y="761331"/>
                      <a:pt x="31410" y="776315"/>
                    </a:cubicBezTo>
                    <a:cubicBezTo>
                      <a:pt x="31410" y="900468"/>
                      <a:pt x="31410" y="900468"/>
                      <a:pt x="31410" y="900468"/>
                    </a:cubicBezTo>
                    <a:cubicBezTo>
                      <a:pt x="250563" y="900468"/>
                      <a:pt x="431168" y="900468"/>
                      <a:pt x="579650" y="900468"/>
                    </a:cubicBezTo>
                    <a:cubicBezTo>
                      <a:pt x="600351" y="913312"/>
                      <a:pt x="622481" y="924014"/>
                      <a:pt x="645324" y="931863"/>
                    </a:cubicBezTo>
                    <a:cubicBezTo>
                      <a:pt x="645324" y="931863"/>
                      <a:pt x="645324"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lumMod val="50000"/>
                </a:schemeClr>
              </a:solidFill>
              <a:ln>
                <a:noFill/>
              </a:ln>
            </p:spPr>
            <p:txBody>
              <a:bodyPr vert="horz" wrap="square" lIns="22860" tIns="11430" rIns="22860" bIns="11430" numCol="1" anchor="t" anchorCtr="0" compatLnSpc="1">
                <a:prstTxWarp prst="textNoShape">
                  <a:avLst/>
                </a:prstTxWarp>
                <a:noAutofit/>
              </a:bodyPr>
              <a:lstStyle/>
              <a:p>
                <a:endParaRPr lang="en-US" dirty="0"/>
              </a:p>
            </p:txBody>
          </p:sp>
          <p:sp>
            <p:nvSpPr>
              <p:cNvPr id="171" name="Freeform 11">
                <a:extLst>
                  <a:ext uri="{FF2B5EF4-FFF2-40B4-BE49-F238E27FC236}">
                    <a16:creationId xmlns:a16="http://schemas.microsoft.com/office/drawing/2014/main" id="{2876A7E7-5FD1-41B8-9E43-66A28F5D5A23}"/>
                  </a:ext>
                </a:extLst>
              </p:cNvPr>
              <p:cNvSpPr>
                <a:spLocks/>
              </p:cNvSpPr>
              <p:nvPr/>
            </p:nvSpPr>
            <p:spPr bwMode="auto">
              <a:xfrm>
                <a:off x="6697662" y="3179762"/>
                <a:ext cx="1181100" cy="654050"/>
              </a:xfrm>
              <a:custGeom>
                <a:avLst/>
                <a:gdLst>
                  <a:gd name="connsiteX0" fmla="*/ 363861 w 1181100"/>
                  <a:gd name="connsiteY0" fmla="*/ 458787 h 654050"/>
                  <a:gd name="connsiteX1" fmla="*/ 452503 w 1181100"/>
                  <a:gd name="connsiteY1" fmla="*/ 632593 h 654050"/>
                  <a:gd name="connsiteX2" fmla="*/ 474663 w 1181100"/>
                  <a:gd name="connsiteY2" fmla="*/ 654050 h 654050"/>
                  <a:gd name="connsiteX3" fmla="*/ 0 w 1181100"/>
                  <a:gd name="connsiteY3" fmla="*/ 654050 h 654050"/>
                  <a:gd name="connsiteX4" fmla="*/ 0 w 1181100"/>
                  <a:gd name="connsiteY4" fmla="*/ 581095 h 654050"/>
                  <a:gd name="connsiteX5" fmla="*/ 221605 w 1181100"/>
                  <a:gd name="connsiteY5" fmla="*/ 473807 h 654050"/>
                  <a:gd name="connsiteX6" fmla="*/ 284512 w 1181100"/>
                  <a:gd name="connsiteY6" fmla="*/ 495265 h 654050"/>
                  <a:gd name="connsiteX7" fmla="*/ 363861 w 1181100"/>
                  <a:gd name="connsiteY7" fmla="*/ 458787 h 654050"/>
                  <a:gd name="connsiteX8" fmla="*/ 881470 w 1181100"/>
                  <a:gd name="connsiteY8" fmla="*/ 250825 h 654050"/>
                  <a:gd name="connsiteX9" fmla="*/ 879327 w 1181100"/>
                  <a:gd name="connsiteY9" fmla="*/ 543393 h 654050"/>
                  <a:gd name="connsiteX10" fmla="*/ 859328 w 1181100"/>
                  <a:gd name="connsiteY10" fmla="*/ 564748 h 654050"/>
                  <a:gd name="connsiteX11" fmla="*/ 840757 w 1181100"/>
                  <a:gd name="connsiteY11" fmla="*/ 581121 h 654050"/>
                  <a:gd name="connsiteX12" fmla="*/ 840043 w 1181100"/>
                  <a:gd name="connsiteY12" fmla="*/ 581833 h 654050"/>
                  <a:gd name="connsiteX13" fmla="*/ 696476 w 1181100"/>
                  <a:gd name="connsiteY13" fmla="*/ 630238 h 654050"/>
                  <a:gd name="connsiteX14" fmla="*/ 526481 w 1181100"/>
                  <a:gd name="connsiteY14" fmla="*/ 558342 h 654050"/>
                  <a:gd name="connsiteX15" fmla="*/ 489339 w 1181100"/>
                  <a:gd name="connsiteY15" fmla="*/ 284993 h 654050"/>
                  <a:gd name="connsiteX16" fmla="*/ 586479 w 1181100"/>
                  <a:gd name="connsiteY16" fmla="*/ 331975 h 654050"/>
                  <a:gd name="connsiteX17" fmla="*/ 699333 w 1181100"/>
                  <a:gd name="connsiteY17" fmla="*/ 441599 h 654050"/>
                  <a:gd name="connsiteX18" fmla="*/ 805044 w 1181100"/>
                  <a:gd name="connsiteY18" fmla="*/ 368279 h 654050"/>
                  <a:gd name="connsiteX19" fmla="*/ 812901 w 1181100"/>
                  <a:gd name="connsiteY19" fmla="*/ 328416 h 654050"/>
                  <a:gd name="connsiteX20" fmla="*/ 811472 w 1181100"/>
                  <a:gd name="connsiteY20" fmla="*/ 314179 h 654050"/>
                  <a:gd name="connsiteX21" fmla="*/ 810758 w 1181100"/>
                  <a:gd name="connsiteY21" fmla="*/ 307061 h 654050"/>
                  <a:gd name="connsiteX22" fmla="*/ 815758 w 1181100"/>
                  <a:gd name="connsiteY22" fmla="*/ 302790 h 654050"/>
                  <a:gd name="connsiteX23" fmla="*/ 850043 w 1181100"/>
                  <a:gd name="connsiteY23" fmla="*/ 275739 h 654050"/>
                  <a:gd name="connsiteX24" fmla="*/ 881470 w 1181100"/>
                  <a:gd name="connsiteY24" fmla="*/ 250825 h 654050"/>
                  <a:gd name="connsiteX25" fmla="*/ 1181100 w 1181100"/>
                  <a:gd name="connsiteY25" fmla="*/ 0 h 654050"/>
                  <a:gd name="connsiteX26" fmla="*/ 1181100 w 1181100"/>
                  <a:gd name="connsiteY26" fmla="*/ 654050 h 654050"/>
                  <a:gd name="connsiteX27" fmla="*/ 1099004 w 1181100"/>
                  <a:gd name="connsiteY27" fmla="*/ 654050 h 654050"/>
                  <a:gd name="connsiteX28" fmla="*/ 1096863 w 1181100"/>
                  <a:gd name="connsiteY28" fmla="*/ 651908 h 654050"/>
                  <a:gd name="connsiteX29" fmla="*/ 1069022 w 1181100"/>
                  <a:gd name="connsiteY29" fmla="*/ 638342 h 654050"/>
                  <a:gd name="connsiteX30" fmla="*/ 1066166 w 1181100"/>
                  <a:gd name="connsiteY30" fmla="*/ 637628 h 654050"/>
                  <a:gd name="connsiteX31" fmla="*/ 1064024 w 1181100"/>
                  <a:gd name="connsiteY31" fmla="*/ 637628 h 654050"/>
                  <a:gd name="connsiteX32" fmla="*/ 1048319 w 1181100"/>
                  <a:gd name="connsiteY32" fmla="*/ 640484 h 654050"/>
                  <a:gd name="connsiteX33" fmla="*/ 1040466 w 1181100"/>
                  <a:gd name="connsiteY33" fmla="*/ 629773 h 654050"/>
                  <a:gd name="connsiteX34" fmla="*/ 986212 w 1181100"/>
                  <a:gd name="connsiteY34" fmla="*/ 573365 h 654050"/>
                  <a:gd name="connsiteX35" fmla="*/ 954087 w 1181100"/>
                  <a:gd name="connsiteY35" fmla="*/ 178507 h 654050"/>
                  <a:gd name="connsiteX36" fmla="*/ 985498 w 1181100"/>
                  <a:gd name="connsiteY36" fmla="*/ 153516 h 654050"/>
                  <a:gd name="connsiteX37" fmla="*/ 1028330 w 1181100"/>
                  <a:gd name="connsiteY37" fmla="*/ 162798 h 654050"/>
                  <a:gd name="connsiteX38" fmla="*/ 1131843 w 1181100"/>
                  <a:gd name="connsiteY38" fmla="*/ 59264 h 654050"/>
                  <a:gd name="connsiteX39" fmla="*/ 1129701 w 1181100"/>
                  <a:gd name="connsiteY39" fmla="*/ 39985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81100" h="654050">
                    <a:moveTo>
                      <a:pt x="363861" y="458787"/>
                    </a:moveTo>
                    <a:cubicBezTo>
                      <a:pt x="375299" y="521729"/>
                      <a:pt x="404608" y="582525"/>
                      <a:pt x="452503" y="632593"/>
                    </a:cubicBezTo>
                    <a:cubicBezTo>
                      <a:pt x="459651" y="640460"/>
                      <a:pt x="466800" y="647613"/>
                      <a:pt x="474663" y="654050"/>
                    </a:cubicBezTo>
                    <a:cubicBezTo>
                      <a:pt x="474663" y="654050"/>
                      <a:pt x="474663" y="654050"/>
                      <a:pt x="0" y="654050"/>
                    </a:cubicBezTo>
                    <a:cubicBezTo>
                      <a:pt x="0" y="654050"/>
                      <a:pt x="0" y="654050"/>
                      <a:pt x="0" y="581095"/>
                    </a:cubicBezTo>
                    <a:cubicBezTo>
                      <a:pt x="0" y="581095"/>
                      <a:pt x="0" y="581095"/>
                      <a:pt x="221605" y="473807"/>
                    </a:cubicBezTo>
                    <a:cubicBezTo>
                      <a:pt x="239476" y="487397"/>
                      <a:pt x="261637" y="495265"/>
                      <a:pt x="284512" y="495265"/>
                    </a:cubicBezTo>
                    <a:cubicBezTo>
                      <a:pt x="316681" y="495265"/>
                      <a:pt x="344560" y="480960"/>
                      <a:pt x="363861" y="458787"/>
                    </a:cubicBezTo>
                    <a:close/>
                    <a:moveTo>
                      <a:pt x="881470" y="250825"/>
                    </a:moveTo>
                    <a:cubicBezTo>
                      <a:pt x="948611" y="336246"/>
                      <a:pt x="949325" y="457972"/>
                      <a:pt x="879327" y="543393"/>
                    </a:cubicBezTo>
                    <a:cubicBezTo>
                      <a:pt x="873613" y="551223"/>
                      <a:pt x="866471" y="558342"/>
                      <a:pt x="859328" y="564748"/>
                    </a:cubicBezTo>
                    <a:cubicBezTo>
                      <a:pt x="852185" y="571867"/>
                      <a:pt x="846471" y="577562"/>
                      <a:pt x="840757" y="581121"/>
                    </a:cubicBezTo>
                    <a:cubicBezTo>
                      <a:pt x="840757" y="581121"/>
                      <a:pt x="840757" y="581121"/>
                      <a:pt x="840043" y="581833"/>
                    </a:cubicBezTo>
                    <a:cubicBezTo>
                      <a:pt x="799330" y="613154"/>
                      <a:pt x="747903" y="630238"/>
                      <a:pt x="696476" y="630238"/>
                    </a:cubicBezTo>
                    <a:cubicBezTo>
                      <a:pt x="631478" y="630238"/>
                      <a:pt x="571480" y="604612"/>
                      <a:pt x="526481" y="558342"/>
                    </a:cubicBezTo>
                    <a:cubicBezTo>
                      <a:pt x="455055" y="483598"/>
                      <a:pt x="442912" y="372550"/>
                      <a:pt x="489339" y="284993"/>
                    </a:cubicBezTo>
                    <a:cubicBezTo>
                      <a:pt x="489339" y="284993"/>
                      <a:pt x="489339" y="284993"/>
                      <a:pt x="586479" y="331975"/>
                    </a:cubicBezTo>
                    <a:cubicBezTo>
                      <a:pt x="588622" y="392482"/>
                      <a:pt x="638621" y="441599"/>
                      <a:pt x="699333" y="441599"/>
                    </a:cubicBezTo>
                    <a:cubicBezTo>
                      <a:pt x="747903" y="441599"/>
                      <a:pt x="789330" y="410990"/>
                      <a:pt x="805044" y="368279"/>
                    </a:cubicBezTo>
                    <a:cubicBezTo>
                      <a:pt x="810044" y="356178"/>
                      <a:pt x="812901" y="342653"/>
                      <a:pt x="812901" y="328416"/>
                    </a:cubicBezTo>
                    <a:cubicBezTo>
                      <a:pt x="812901" y="323433"/>
                      <a:pt x="812187" y="319162"/>
                      <a:pt x="811472" y="314179"/>
                    </a:cubicBezTo>
                    <a:cubicBezTo>
                      <a:pt x="811472" y="312043"/>
                      <a:pt x="811472" y="309196"/>
                      <a:pt x="810758" y="307061"/>
                    </a:cubicBezTo>
                    <a:cubicBezTo>
                      <a:pt x="810758" y="307061"/>
                      <a:pt x="810758" y="307061"/>
                      <a:pt x="815758" y="302790"/>
                    </a:cubicBezTo>
                    <a:cubicBezTo>
                      <a:pt x="820758" y="299230"/>
                      <a:pt x="830757" y="291400"/>
                      <a:pt x="850043" y="275739"/>
                    </a:cubicBezTo>
                    <a:cubicBezTo>
                      <a:pt x="857899" y="269333"/>
                      <a:pt x="868613" y="260791"/>
                      <a:pt x="881470" y="250825"/>
                    </a:cubicBezTo>
                    <a:close/>
                    <a:moveTo>
                      <a:pt x="1181100" y="0"/>
                    </a:moveTo>
                    <a:cubicBezTo>
                      <a:pt x="1181100" y="0"/>
                      <a:pt x="1181100" y="0"/>
                      <a:pt x="1181100" y="654050"/>
                    </a:cubicBezTo>
                    <a:cubicBezTo>
                      <a:pt x="1181100" y="654050"/>
                      <a:pt x="1181100" y="654050"/>
                      <a:pt x="1099004" y="654050"/>
                    </a:cubicBezTo>
                    <a:cubicBezTo>
                      <a:pt x="1099004" y="654050"/>
                      <a:pt x="1099004" y="654050"/>
                      <a:pt x="1096863" y="651908"/>
                    </a:cubicBezTo>
                    <a:cubicBezTo>
                      <a:pt x="1089724" y="644768"/>
                      <a:pt x="1079730" y="639770"/>
                      <a:pt x="1069022" y="638342"/>
                    </a:cubicBezTo>
                    <a:cubicBezTo>
                      <a:pt x="1069022" y="638342"/>
                      <a:pt x="1069022" y="638342"/>
                      <a:pt x="1066166" y="637628"/>
                    </a:cubicBezTo>
                    <a:cubicBezTo>
                      <a:pt x="1066166" y="637628"/>
                      <a:pt x="1066166" y="637628"/>
                      <a:pt x="1064024" y="637628"/>
                    </a:cubicBezTo>
                    <a:cubicBezTo>
                      <a:pt x="1058313" y="637628"/>
                      <a:pt x="1053316" y="638342"/>
                      <a:pt x="1048319" y="640484"/>
                    </a:cubicBezTo>
                    <a:cubicBezTo>
                      <a:pt x="1046177" y="636913"/>
                      <a:pt x="1043322" y="633343"/>
                      <a:pt x="1040466" y="629773"/>
                    </a:cubicBezTo>
                    <a:cubicBezTo>
                      <a:pt x="1040466" y="629773"/>
                      <a:pt x="1040466" y="629773"/>
                      <a:pt x="986212" y="573365"/>
                    </a:cubicBezTo>
                    <a:cubicBezTo>
                      <a:pt x="1061169" y="448410"/>
                      <a:pt x="1048319" y="289181"/>
                      <a:pt x="954087" y="178507"/>
                    </a:cubicBezTo>
                    <a:cubicBezTo>
                      <a:pt x="954087" y="178507"/>
                      <a:pt x="954087" y="178507"/>
                      <a:pt x="985498" y="153516"/>
                    </a:cubicBezTo>
                    <a:cubicBezTo>
                      <a:pt x="998348" y="159942"/>
                      <a:pt x="1013339" y="162798"/>
                      <a:pt x="1028330" y="162798"/>
                    </a:cubicBezTo>
                    <a:cubicBezTo>
                      <a:pt x="1085441" y="162798"/>
                      <a:pt x="1131843" y="116386"/>
                      <a:pt x="1131843" y="59264"/>
                    </a:cubicBezTo>
                    <a:cubicBezTo>
                      <a:pt x="1131843" y="52838"/>
                      <a:pt x="1131129" y="45698"/>
                      <a:pt x="1129701" y="39985"/>
                    </a:cubicBezTo>
                    <a:close/>
                  </a:path>
                </a:pathLst>
              </a:custGeom>
              <a:solidFill>
                <a:srgbClr val="00148C">
                  <a:lumMod val="100000"/>
                </a:srgbClr>
              </a:solidFill>
              <a:ln>
                <a:noFill/>
              </a:ln>
            </p:spPr>
            <p:txBody>
              <a:bodyPr vert="horz" wrap="square" lIns="22860" tIns="11430" rIns="22860" bIns="11430" numCol="1" anchor="t" anchorCtr="0" compatLnSpc="1">
                <a:prstTxWarp prst="textNoShape">
                  <a:avLst/>
                </a:prstTxWarp>
                <a:noAutofit/>
              </a:bodyPr>
              <a:lstStyle/>
              <a:p>
                <a:endParaRPr lang="en-US" dirty="0"/>
              </a:p>
            </p:txBody>
          </p:sp>
        </p:grpSp>
      </p:grpSp>
      <p:grpSp>
        <p:nvGrpSpPr>
          <p:cNvPr id="172" name="Group 171">
            <a:extLst>
              <a:ext uri="{FF2B5EF4-FFF2-40B4-BE49-F238E27FC236}">
                <a16:creationId xmlns:a16="http://schemas.microsoft.com/office/drawing/2014/main" id="{8BB5E23A-70A7-4376-A622-D5A5487247C6}"/>
              </a:ext>
            </a:extLst>
          </p:cNvPr>
          <p:cNvGrpSpPr>
            <a:grpSpLocks noChangeAspect="1"/>
          </p:cNvGrpSpPr>
          <p:nvPr/>
        </p:nvGrpSpPr>
        <p:grpSpPr>
          <a:xfrm>
            <a:off x="353827" y="1901327"/>
            <a:ext cx="210226" cy="210226"/>
            <a:chOff x="5272881" y="2605881"/>
            <a:chExt cx="1646238" cy="1646239"/>
          </a:xfrm>
        </p:grpSpPr>
        <p:sp>
          <p:nvSpPr>
            <p:cNvPr id="173" name="Rectangle 5">
              <a:extLst>
                <a:ext uri="{FF2B5EF4-FFF2-40B4-BE49-F238E27FC236}">
                  <a16:creationId xmlns:a16="http://schemas.microsoft.com/office/drawing/2014/main" id="{321586FB-B73E-4FB5-89F1-EEDF43AFD717}"/>
                </a:ext>
              </a:extLst>
            </p:cNvPr>
            <p:cNvSpPr>
              <a:spLocks noChangeArrowheads="1"/>
            </p:cNvSpPr>
            <p:nvPr/>
          </p:nvSpPr>
          <p:spPr bwMode="auto">
            <a:xfrm>
              <a:off x="5272881" y="2605881"/>
              <a:ext cx="1646238" cy="1646239"/>
            </a:xfrm>
            <a:prstGeom prst="rect">
              <a:avLst/>
            </a:prstGeom>
            <a:noFill/>
            <a:ln w="3175" cap="rnd">
              <a:noFill/>
              <a:prstDash val="solid"/>
              <a:round/>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B2579D"/>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74" name="Group 173">
              <a:extLst>
                <a:ext uri="{FF2B5EF4-FFF2-40B4-BE49-F238E27FC236}">
                  <a16:creationId xmlns:a16="http://schemas.microsoft.com/office/drawing/2014/main" id="{1412B0F8-70A0-4DCB-92A0-6E55A193EDDE}"/>
                </a:ext>
              </a:extLst>
            </p:cNvPr>
            <p:cNvGrpSpPr/>
            <p:nvPr/>
          </p:nvGrpSpPr>
          <p:grpSpPr>
            <a:xfrm>
              <a:off x="5406404" y="2741032"/>
              <a:ext cx="1379192" cy="1375937"/>
              <a:chOff x="5406404" y="2741032"/>
              <a:chExt cx="1379192" cy="1375937"/>
            </a:xfrm>
          </p:grpSpPr>
          <p:sp>
            <p:nvSpPr>
              <p:cNvPr id="175" name="Freeform 17">
                <a:extLst>
                  <a:ext uri="{FF2B5EF4-FFF2-40B4-BE49-F238E27FC236}">
                    <a16:creationId xmlns:a16="http://schemas.microsoft.com/office/drawing/2014/main" id="{C0BCBF2A-A3D8-4B5E-8505-61063A243541}"/>
                  </a:ext>
                </a:extLst>
              </p:cNvPr>
              <p:cNvSpPr>
                <a:spLocks noEditPoints="1"/>
              </p:cNvSpPr>
              <p:nvPr/>
            </p:nvSpPr>
            <p:spPr bwMode="auto">
              <a:xfrm>
                <a:off x="5406404" y="2824077"/>
                <a:ext cx="1379192" cy="1209847"/>
              </a:xfrm>
              <a:custGeom>
                <a:avLst/>
                <a:gdLst>
                  <a:gd name="T0" fmla="*/ 1808 w 1931"/>
                  <a:gd name="T1" fmla="*/ 907 h 1694"/>
                  <a:gd name="T2" fmla="*/ 1696 w 1931"/>
                  <a:gd name="T3" fmla="*/ 770 h 1694"/>
                  <a:gd name="T4" fmla="*/ 1143 w 1931"/>
                  <a:gd name="T5" fmla="*/ 46 h 1694"/>
                  <a:gd name="T6" fmla="*/ 1638 w 1931"/>
                  <a:gd name="T7" fmla="*/ 302 h 1694"/>
                  <a:gd name="T8" fmla="*/ 1922 w 1931"/>
                  <a:gd name="T9" fmla="*/ 773 h 1694"/>
                  <a:gd name="T10" fmla="*/ 144 w 1931"/>
                  <a:gd name="T11" fmla="*/ 864 h 1694"/>
                  <a:gd name="T12" fmla="*/ 235 w 1931"/>
                  <a:gd name="T13" fmla="*/ 926 h 1694"/>
                  <a:gd name="T14" fmla="*/ 108 w 1931"/>
                  <a:gd name="T15" fmla="*/ 796 h 1694"/>
                  <a:gd name="T16" fmla="*/ 40 w 1931"/>
                  <a:gd name="T17" fmla="*/ 924 h 1694"/>
                  <a:gd name="T18" fmla="*/ 778 w 1931"/>
                  <a:gd name="T19" fmla="*/ 1694 h 1694"/>
                  <a:gd name="T20" fmla="*/ 788 w 1931"/>
                  <a:gd name="T21" fmla="*/ 1651 h 1694"/>
                  <a:gd name="T22" fmla="*/ 947 w 1931"/>
                  <a:gd name="T23" fmla="*/ 1091 h 1694"/>
                  <a:gd name="T24" fmla="*/ 794 w 1931"/>
                  <a:gd name="T25" fmla="*/ 1303 h 1694"/>
                  <a:gd name="T26" fmla="*/ 953 w 1931"/>
                  <a:gd name="T27" fmla="*/ 1306 h 1694"/>
                  <a:gd name="T28" fmla="*/ 1132 w 1931"/>
                  <a:gd name="T29" fmla="*/ 1091 h 1694"/>
                  <a:gd name="T30" fmla="*/ 979 w 1931"/>
                  <a:gd name="T31" fmla="*/ 1303 h 1694"/>
                  <a:gd name="T32" fmla="*/ 1138 w 1931"/>
                  <a:gd name="T33" fmla="*/ 1306 h 1694"/>
                  <a:gd name="T34" fmla="*/ 1030 w 1931"/>
                  <a:gd name="T35" fmla="*/ 581 h 1694"/>
                  <a:gd name="T36" fmla="*/ 912 w 1931"/>
                  <a:gd name="T37" fmla="*/ 409 h 1694"/>
                  <a:gd name="T38" fmla="*/ 909 w 1931"/>
                  <a:gd name="T39" fmla="*/ 587 h 1694"/>
                  <a:gd name="T40" fmla="*/ 1030 w 1931"/>
                  <a:gd name="T41" fmla="*/ 794 h 1694"/>
                  <a:gd name="T42" fmla="*/ 912 w 1931"/>
                  <a:gd name="T43" fmla="*/ 622 h 1694"/>
                  <a:gd name="T44" fmla="*/ 909 w 1931"/>
                  <a:gd name="T45" fmla="*/ 800 h 1694"/>
                  <a:gd name="T46" fmla="*/ 856 w 1931"/>
                  <a:gd name="T47" fmla="*/ 581 h 1694"/>
                  <a:gd name="T48" fmla="*/ 739 w 1931"/>
                  <a:gd name="T49" fmla="*/ 409 h 1694"/>
                  <a:gd name="T50" fmla="*/ 735 w 1931"/>
                  <a:gd name="T51" fmla="*/ 587 h 1694"/>
                  <a:gd name="T52" fmla="*/ 856 w 1931"/>
                  <a:gd name="T53" fmla="*/ 794 h 1694"/>
                  <a:gd name="T54" fmla="*/ 739 w 1931"/>
                  <a:gd name="T55" fmla="*/ 622 h 1694"/>
                  <a:gd name="T56" fmla="*/ 735 w 1931"/>
                  <a:gd name="T57" fmla="*/ 800 h 1694"/>
                  <a:gd name="T58" fmla="*/ 1203 w 1931"/>
                  <a:gd name="T59" fmla="*/ 581 h 1694"/>
                  <a:gd name="T60" fmla="*/ 1086 w 1931"/>
                  <a:gd name="T61" fmla="*/ 409 h 1694"/>
                  <a:gd name="T62" fmla="*/ 1082 w 1931"/>
                  <a:gd name="T63" fmla="*/ 587 h 1694"/>
                  <a:gd name="T64" fmla="*/ 1203 w 1931"/>
                  <a:gd name="T65" fmla="*/ 794 h 1694"/>
                  <a:gd name="T66" fmla="*/ 1086 w 1931"/>
                  <a:gd name="T67" fmla="*/ 622 h 1694"/>
                  <a:gd name="T68" fmla="*/ 1082 w 1931"/>
                  <a:gd name="T69" fmla="*/ 800 h 1694"/>
                  <a:gd name="T70" fmla="*/ 1030 w 1931"/>
                  <a:gd name="T71" fmla="*/ 1007 h 1694"/>
                  <a:gd name="T72" fmla="*/ 912 w 1931"/>
                  <a:gd name="T73" fmla="*/ 835 h 1694"/>
                  <a:gd name="T74" fmla="*/ 909 w 1931"/>
                  <a:gd name="T75" fmla="*/ 1013 h 1694"/>
                  <a:gd name="T76" fmla="*/ 856 w 1931"/>
                  <a:gd name="T77" fmla="*/ 1007 h 1694"/>
                  <a:gd name="T78" fmla="*/ 739 w 1931"/>
                  <a:gd name="T79" fmla="*/ 835 h 1694"/>
                  <a:gd name="T80" fmla="*/ 735 w 1931"/>
                  <a:gd name="T81" fmla="*/ 1013 h 1694"/>
                  <a:gd name="T82" fmla="*/ 1203 w 1931"/>
                  <a:gd name="T83" fmla="*/ 1007 h 1694"/>
                  <a:gd name="T84" fmla="*/ 1086 w 1931"/>
                  <a:gd name="T85" fmla="*/ 835 h 1694"/>
                  <a:gd name="T86" fmla="*/ 1082 w 1931"/>
                  <a:gd name="T87" fmla="*/ 1013 h 1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1" h="1694">
                    <a:moveTo>
                      <a:pt x="1922" y="804"/>
                    </a:moveTo>
                    <a:cubicBezTo>
                      <a:pt x="1823" y="901"/>
                      <a:pt x="1823" y="901"/>
                      <a:pt x="1823" y="901"/>
                    </a:cubicBezTo>
                    <a:cubicBezTo>
                      <a:pt x="1819" y="905"/>
                      <a:pt x="1813" y="907"/>
                      <a:pt x="1808" y="907"/>
                    </a:cubicBezTo>
                    <a:cubicBezTo>
                      <a:pt x="1802" y="907"/>
                      <a:pt x="1796" y="905"/>
                      <a:pt x="1792" y="900"/>
                    </a:cubicBezTo>
                    <a:cubicBezTo>
                      <a:pt x="1695" y="801"/>
                      <a:pt x="1695" y="801"/>
                      <a:pt x="1695" y="801"/>
                    </a:cubicBezTo>
                    <a:cubicBezTo>
                      <a:pt x="1687" y="792"/>
                      <a:pt x="1687" y="778"/>
                      <a:pt x="1696" y="770"/>
                    </a:cubicBezTo>
                    <a:cubicBezTo>
                      <a:pt x="1705" y="762"/>
                      <a:pt x="1718" y="762"/>
                      <a:pt x="1727" y="770"/>
                    </a:cubicBezTo>
                    <a:cubicBezTo>
                      <a:pt x="1787" y="832"/>
                      <a:pt x="1787" y="832"/>
                      <a:pt x="1787" y="832"/>
                    </a:cubicBezTo>
                    <a:cubicBezTo>
                      <a:pt x="1780" y="456"/>
                      <a:pt x="1511" y="127"/>
                      <a:pt x="1143" y="46"/>
                    </a:cubicBezTo>
                    <a:cubicBezTo>
                      <a:pt x="1132" y="43"/>
                      <a:pt x="1124" y="31"/>
                      <a:pt x="1127" y="20"/>
                    </a:cubicBezTo>
                    <a:cubicBezTo>
                      <a:pt x="1129" y="8"/>
                      <a:pt x="1141" y="0"/>
                      <a:pt x="1153" y="3"/>
                    </a:cubicBezTo>
                    <a:cubicBezTo>
                      <a:pt x="1342" y="45"/>
                      <a:pt x="1515" y="151"/>
                      <a:pt x="1638" y="302"/>
                    </a:cubicBezTo>
                    <a:cubicBezTo>
                      <a:pt x="1759" y="452"/>
                      <a:pt x="1827" y="639"/>
                      <a:pt x="1831" y="831"/>
                    </a:cubicBezTo>
                    <a:cubicBezTo>
                      <a:pt x="1891" y="773"/>
                      <a:pt x="1891" y="773"/>
                      <a:pt x="1891" y="773"/>
                    </a:cubicBezTo>
                    <a:cubicBezTo>
                      <a:pt x="1900" y="764"/>
                      <a:pt x="1914" y="764"/>
                      <a:pt x="1922" y="773"/>
                    </a:cubicBezTo>
                    <a:cubicBezTo>
                      <a:pt x="1931" y="782"/>
                      <a:pt x="1931" y="796"/>
                      <a:pt x="1922" y="804"/>
                    </a:cubicBezTo>
                    <a:close/>
                    <a:moveTo>
                      <a:pt x="788" y="1651"/>
                    </a:moveTo>
                    <a:cubicBezTo>
                      <a:pt x="420" y="1569"/>
                      <a:pt x="151" y="1240"/>
                      <a:pt x="144" y="864"/>
                    </a:cubicBezTo>
                    <a:cubicBezTo>
                      <a:pt x="204" y="926"/>
                      <a:pt x="204" y="926"/>
                      <a:pt x="204" y="926"/>
                    </a:cubicBezTo>
                    <a:cubicBezTo>
                      <a:pt x="208" y="930"/>
                      <a:pt x="214" y="933"/>
                      <a:pt x="220" y="933"/>
                    </a:cubicBezTo>
                    <a:cubicBezTo>
                      <a:pt x="225" y="933"/>
                      <a:pt x="231" y="930"/>
                      <a:pt x="235" y="926"/>
                    </a:cubicBezTo>
                    <a:cubicBezTo>
                      <a:pt x="244" y="918"/>
                      <a:pt x="244" y="904"/>
                      <a:pt x="236" y="895"/>
                    </a:cubicBezTo>
                    <a:cubicBezTo>
                      <a:pt x="139" y="796"/>
                      <a:pt x="139" y="796"/>
                      <a:pt x="139" y="796"/>
                    </a:cubicBezTo>
                    <a:cubicBezTo>
                      <a:pt x="131" y="787"/>
                      <a:pt x="117" y="787"/>
                      <a:pt x="108" y="796"/>
                    </a:cubicBezTo>
                    <a:cubicBezTo>
                      <a:pt x="9" y="892"/>
                      <a:pt x="9" y="892"/>
                      <a:pt x="9" y="892"/>
                    </a:cubicBezTo>
                    <a:cubicBezTo>
                      <a:pt x="0" y="901"/>
                      <a:pt x="0" y="915"/>
                      <a:pt x="9" y="923"/>
                    </a:cubicBezTo>
                    <a:cubicBezTo>
                      <a:pt x="17" y="932"/>
                      <a:pt x="31" y="932"/>
                      <a:pt x="40" y="924"/>
                    </a:cubicBezTo>
                    <a:cubicBezTo>
                      <a:pt x="100" y="865"/>
                      <a:pt x="100" y="865"/>
                      <a:pt x="100" y="865"/>
                    </a:cubicBezTo>
                    <a:cubicBezTo>
                      <a:pt x="104" y="1057"/>
                      <a:pt x="172" y="1245"/>
                      <a:pt x="293" y="1394"/>
                    </a:cubicBezTo>
                    <a:cubicBezTo>
                      <a:pt x="416" y="1545"/>
                      <a:pt x="589" y="1652"/>
                      <a:pt x="778" y="1694"/>
                    </a:cubicBezTo>
                    <a:cubicBezTo>
                      <a:pt x="780" y="1694"/>
                      <a:pt x="781" y="1694"/>
                      <a:pt x="783" y="1694"/>
                    </a:cubicBezTo>
                    <a:cubicBezTo>
                      <a:pt x="793" y="1694"/>
                      <a:pt x="802" y="1687"/>
                      <a:pt x="804" y="1677"/>
                    </a:cubicBezTo>
                    <a:cubicBezTo>
                      <a:pt x="807" y="1665"/>
                      <a:pt x="799" y="1653"/>
                      <a:pt x="788" y="1651"/>
                    </a:cubicBezTo>
                    <a:close/>
                    <a:moveTo>
                      <a:pt x="953" y="1306"/>
                    </a:moveTo>
                    <a:cubicBezTo>
                      <a:pt x="953" y="1098"/>
                      <a:pt x="953" y="1098"/>
                      <a:pt x="953" y="1098"/>
                    </a:cubicBezTo>
                    <a:cubicBezTo>
                      <a:pt x="953" y="1094"/>
                      <a:pt x="950" y="1091"/>
                      <a:pt x="947" y="1091"/>
                    </a:cubicBezTo>
                    <a:cubicBezTo>
                      <a:pt x="804" y="1091"/>
                      <a:pt x="804" y="1091"/>
                      <a:pt x="804" y="1091"/>
                    </a:cubicBezTo>
                    <a:cubicBezTo>
                      <a:pt x="798" y="1091"/>
                      <a:pt x="794" y="1096"/>
                      <a:pt x="794" y="1101"/>
                    </a:cubicBezTo>
                    <a:cubicBezTo>
                      <a:pt x="794" y="1303"/>
                      <a:pt x="794" y="1303"/>
                      <a:pt x="794" y="1303"/>
                    </a:cubicBezTo>
                    <a:cubicBezTo>
                      <a:pt x="794" y="1308"/>
                      <a:pt x="798" y="1313"/>
                      <a:pt x="804" y="1313"/>
                    </a:cubicBezTo>
                    <a:cubicBezTo>
                      <a:pt x="947" y="1313"/>
                      <a:pt x="947" y="1313"/>
                      <a:pt x="947" y="1313"/>
                    </a:cubicBezTo>
                    <a:cubicBezTo>
                      <a:pt x="950" y="1313"/>
                      <a:pt x="953" y="1310"/>
                      <a:pt x="953" y="1306"/>
                    </a:cubicBezTo>
                    <a:close/>
                    <a:moveTo>
                      <a:pt x="1138" y="1306"/>
                    </a:moveTo>
                    <a:cubicBezTo>
                      <a:pt x="1138" y="1098"/>
                      <a:pt x="1138" y="1098"/>
                      <a:pt x="1138" y="1098"/>
                    </a:cubicBezTo>
                    <a:cubicBezTo>
                      <a:pt x="1138" y="1094"/>
                      <a:pt x="1135" y="1091"/>
                      <a:pt x="1132" y="1091"/>
                    </a:cubicBezTo>
                    <a:cubicBezTo>
                      <a:pt x="989" y="1091"/>
                      <a:pt x="989" y="1091"/>
                      <a:pt x="989" y="1091"/>
                    </a:cubicBezTo>
                    <a:cubicBezTo>
                      <a:pt x="983" y="1091"/>
                      <a:pt x="979" y="1096"/>
                      <a:pt x="979" y="1101"/>
                    </a:cubicBezTo>
                    <a:cubicBezTo>
                      <a:pt x="979" y="1303"/>
                      <a:pt x="979" y="1303"/>
                      <a:pt x="979" y="1303"/>
                    </a:cubicBezTo>
                    <a:cubicBezTo>
                      <a:pt x="979" y="1308"/>
                      <a:pt x="983" y="1313"/>
                      <a:pt x="989" y="1313"/>
                    </a:cubicBezTo>
                    <a:cubicBezTo>
                      <a:pt x="1132" y="1313"/>
                      <a:pt x="1132" y="1313"/>
                      <a:pt x="1132" y="1313"/>
                    </a:cubicBezTo>
                    <a:cubicBezTo>
                      <a:pt x="1135" y="1313"/>
                      <a:pt x="1138" y="1310"/>
                      <a:pt x="1138" y="1306"/>
                    </a:cubicBezTo>
                    <a:close/>
                    <a:moveTo>
                      <a:pt x="909" y="587"/>
                    </a:moveTo>
                    <a:cubicBezTo>
                      <a:pt x="1023" y="587"/>
                      <a:pt x="1023" y="587"/>
                      <a:pt x="1023" y="587"/>
                    </a:cubicBezTo>
                    <a:cubicBezTo>
                      <a:pt x="1027" y="587"/>
                      <a:pt x="1030" y="584"/>
                      <a:pt x="1030" y="581"/>
                    </a:cubicBezTo>
                    <a:cubicBezTo>
                      <a:pt x="1030" y="419"/>
                      <a:pt x="1030" y="419"/>
                      <a:pt x="1030" y="419"/>
                    </a:cubicBezTo>
                    <a:cubicBezTo>
                      <a:pt x="1030" y="414"/>
                      <a:pt x="1025" y="409"/>
                      <a:pt x="1020" y="409"/>
                    </a:cubicBezTo>
                    <a:cubicBezTo>
                      <a:pt x="912" y="409"/>
                      <a:pt x="912" y="409"/>
                      <a:pt x="912" y="409"/>
                    </a:cubicBezTo>
                    <a:cubicBezTo>
                      <a:pt x="907" y="409"/>
                      <a:pt x="902" y="414"/>
                      <a:pt x="902" y="419"/>
                    </a:cubicBezTo>
                    <a:cubicBezTo>
                      <a:pt x="902" y="581"/>
                      <a:pt x="902" y="581"/>
                      <a:pt x="902" y="581"/>
                    </a:cubicBezTo>
                    <a:cubicBezTo>
                      <a:pt x="902" y="584"/>
                      <a:pt x="905" y="587"/>
                      <a:pt x="909" y="587"/>
                    </a:cubicBezTo>
                    <a:close/>
                    <a:moveTo>
                      <a:pt x="909" y="800"/>
                    </a:moveTo>
                    <a:cubicBezTo>
                      <a:pt x="1023" y="800"/>
                      <a:pt x="1023" y="800"/>
                      <a:pt x="1023" y="800"/>
                    </a:cubicBezTo>
                    <a:cubicBezTo>
                      <a:pt x="1027" y="800"/>
                      <a:pt x="1030" y="797"/>
                      <a:pt x="1030" y="794"/>
                    </a:cubicBezTo>
                    <a:cubicBezTo>
                      <a:pt x="1030" y="632"/>
                      <a:pt x="1030" y="632"/>
                      <a:pt x="1030" y="632"/>
                    </a:cubicBezTo>
                    <a:cubicBezTo>
                      <a:pt x="1030" y="626"/>
                      <a:pt x="1025" y="622"/>
                      <a:pt x="1020" y="622"/>
                    </a:cubicBezTo>
                    <a:cubicBezTo>
                      <a:pt x="912" y="622"/>
                      <a:pt x="912" y="622"/>
                      <a:pt x="912" y="622"/>
                    </a:cubicBezTo>
                    <a:cubicBezTo>
                      <a:pt x="907" y="622"/>
                      <a:pt x="902" y="626"/>
                      <a:pt x="902" y="632"/>
                    </a:cubicBezTo>
                    <a:cubicBezTo>
                      <a:pt x="902" y="794"/>
                      <a:pt x="902" y="794"/>
                      <a:pt x="902" y="794"/>
                    </a:cubicBezTo>
                    <a:cubicBezTo>
                      <a:pt x="902" y="797"/>
                      <a:pt x="905" y="800"/>
                      <a:pt x="909" y="800"/>
                    </a:cubicBezTo>
                    <a:close/>
                    <a:moveTo>
                      <a:pt x="735" y="587"/>
                    </a:moveTo>
                    <a:cubicBezTo>
                      <a:pt x="850" y="587"/>
                      <a:pt x="850" y="587"/>
                      <a:pt x="850" y="587"/>
                    </a:cubicBezTo>
                    <a:cubicBezTo>
                      <a:pt x="853" y="587"/>
                      <a:pt x="856" y="584"/>
                      <a:pt x="856" y="581"/>
                    </a:cubicBezTo>
                    <a:cubicBezTo>
                      <a:pt x="856" y="419"/>
                      <a:pt x="856" y="419"/>
                      <a:pt x="856" y="419"/>
                    </a:cubicBezTo>
                    <a:cubicBezTo>
                      <a:pt x="856" y="414"/>
                      <a:pt x="852" y="409"/>
                      <a:pt x="846" y="409"/>
                    </a:cubicBezTo>
                    <a:cubicBezTo>
                      <a:pt x="739" y="409"/>
                      <a:pt x="739" y="409"/>
                      <a:pt x="739" y="409"/>
                    </a:cubicBezTo>
                    <a:cubicBezTo>
                      <a:pt x="733" y="409"/>
                      <a:pt x="729" y="414"/>
                      <a:pt x="729" y="419"/>
                    </a:cubicBezTo>
                    <a:cubicBezTo>
                      <a:pt x="729" y="581"/>
                      <a:pt x="729" y="581"/>
                      <a:pt x="729" y="581"/>
                    </a:cubicBezTo>
                    <a:cubicBezTo>
                      <a:pt x="729" y="584"/>
                      <a:pt x="732" y="587"/>
                      <a:pt x="735" y="587"/>
                    </a:cubicBezTo>
                    <a:close/>
                    <a:moveTo>
                      <a:pt x="735" y="800"/>
                    </a:moveTo>
                    <a:cubicBezTo>
                      <a:pt x="850" y="800"/>
                      <a:pt x="850" y="800"/>
                      <a:pt x="850" y="800"/>
                    </a:cubicBezTo>
                    <a:cubicBezTo>
                      <a:pt x="853" y="800"/>
                      <a:pt x="856" y="797"/>
                      <a:pt x="856" y="794"/>
                    </a:cubicBezTo>
                    <a:cubicBezTo>
                      <a:pt x="856" y="632"/>
                      <a:pt x="856" y="632"/>
                      <a:pt x="856" y="632"/>
                    </a:cubicBezTo>
                    <a:cubicBezTo>
                      <a:pt x="856" y="626"/>
                      <a:pt x="852" y="622"/>
                      <a:pt x="846" y="622"/>
                    </a:cubicBezTo>
                    <a:cubicBezTo>
                      <a:pt x="739" y="622"/>
                      <a:pt x="739" y="622"/>
                      <a:pt x="739" y="622"/>
                    </a:cubicBezTo>
                    <a:cubicBezTo>
                      <a:pt x="733" y="622"/>
                      <a:pt x="729" y="626"/>
                      <a:pt x="729" y="632"/>
                    </a:cubicBezTo>
                    <a:cubicBezTo>
                      <a:pt x="729" y="794"/>
                      <a:pt x="729" y="794"/>
                      <a:pt x="729" y="794"/>
                    </a:cubicBezTo>
                    <a:cubicBezTo>
                      <a:pt x="729" y="797"/>
                      <a:pt x="732" y="800"/>
                      <a:pt x="735" y="800"/>
                    </a:cubicBezTo>
                    <a:close/>
                    <a:moveTo>
                      <a:pt x="1082" y="587"/>
                    </a:moveTo>
                    <a:cubicBezTo>
                      <a:pt x="1197" y="587"/>
                      <a:pt x="1197" y="587"/>
                      <a:pt x="1197" y="587"/>
                    </a:cubicBezTo>
                    <a:cubicBezTo>
                      <a:pt x="1200" y="587"/>
                      <a:pt x="1203" y="584"/>
                      <a:pt x="1203" y="581"/>
                    </a:cubicBezTo>
                    <a:cubicBezTo>
                      <a:pt x="1203" y="419"/>
                      <a:pt x="1203" y="419"/>
                      <a:pt x="1203" y="419"/>
                    </a:cubicBezTo>
                    <a:cubicBezTo>
                      <a:pt x="1203" y="414"/>
                      <a:pt x="1199" y="409"/>
                      <a:pt x="1193" y="409"/>
                    </a:cubicBezTo>
                    <a:cubicBezTo>
                      <a:pt x="1086" y="409"/>
                      <a:pt x="1086" y="409"/>
                      <a:pt x="1086" y="409"/>
                    </a:cubicBezTo>
                    <a:cubicBezTo>
                      <a:pt x="1080" y="409"/>
                      <a:pt x="1076" y="414"/>
                      <a:pt x="1076" y="419"/>
                    </a:cubicBezTo>
                    <a:cubicBezTo>
                      <a:pt x="1076" y="581"/>
                      <a:pt x="1076" y="581"/>
                      <a:pt x="1076" y="581"/>
                    </a:cubicBezTo>
                    <a:cubicBezTo>
                      <a:pt x="1076" y="584"/>
                      <a:pt x="1079" y="587"/>
                      <a:pt x="1082" y="587"/>
                    </a:cubicBezTo>
                    <a:close/>
                    <a:moveTo>
                      <a:pt x="1082" y="800"/>
                    </a:moveTo>
                    <a:cubicBezTo>
                      <a:pt x="1197" y="800"/>
                      <a:pt x="1197" y="800"/>
                      <a:pt x="1197" y="800"/>
                    </a:cubicBezTo>
                    <a:cubicBezTo>
                      <a:pt x="1200" y="800"/>
                      <a:pt x="1203" y="797"/>
                      <a:pt x="1203" y="794"/>
                    </a:cubicBezTo>
                    <a:cubicBezTo>
                      <a:pt x="1203" y="632"/>
                      <a:pt x="1203" y="632"/>
                      <a:pt x="1203" y="632"/>
                    </a:cubicBezTo>
                    <a:cubicBezTo>
                      <a:pt x="1203" y="626"/>
                      <a:pt x="1199" y="622"/>
                      <a:pt x="1193" y="622"/>
                    </a:cubicBezTo>
                    <a:cubicBezTo>
                      <a:pt x="1086" y="622"/>
                      <a:pt x="1086" y="622"/>
                      <a:pt x="1086" y="622"/>
                    </a:cubicBezTo>
                    <a:cubicBezTo>
                      <a:pt x="1080" y="622"/>
                      <a:pt x="1076" y="626"/>
                      <a:pt x="1076" y="632"/>
                    </a:cubicBezTo>
                    <a:cubicBezTo>
                      <a:pt x="1076" y="794"/>
                      <a:pt x="1076" y="794"/>
                      <a:pt x="1076" y="794"/>
                    </a:cubicBezTo>
                    <a:cubicBezTo>
                      <a:pt x="1076" y="797"/>
                      <a:pt x="1079" y="800"/>
                      <a:pt x="1082" y="800"/>
                    </a:cubicBezTo>
                    <a:close/>
                    <a:moveTo>
                      <a:pt x="909" y="1013"/>
                    </a:moveTo>
                    <a:cubicBezTo>
                      <a:pt x="1023" y="1013"/>
                      <a:pt x="1023" y="1013"/>
                      <a:pt x="1023" y="1013"/>
                    </a:cubicBezTo>
                    <a:cubicBezTo>
                      <a:pt x="1027" y="1013"/>
                      <a:pt x="1030" y="1010"/>
                      <a:pt x="1030" y="1007"/>
                    </a:cubicBezTo>
                    <a:cubicBezTo>
                      <a:pt x="1030" y="845"/>
                      <a:pt x="1030" y="845"/>
                      <a:pt x="1030" y="845"/>
                    </a:cubicBezTo>
                    <a:cubicBezTo>
                      <a:pt x="1030" y="839"/>
                      <a:pt x="1025" y="835"/>
                      <a:pt x="1020" y="835"/>
                    </a:cubicBezTo>
                    <a:cubicBezTo>
                      <a:pt x="912" y="835"/>
                      <a:pt x="912" y="835"/>
                      <a:pt x="912" y="835"/>
                    </a:cubicBezTo>
                    <a:cubicBezTo>
                      <a:pt x="907" y="835"/>
                      <a:pt x="902" y="839"/>
                      <a:pt x="902" y="845"/>
                    </a:cubicBezTo>
                    <a:cubicBezTo>
                      <a:pt x="902" y="1007"/>
                      <a:pt x="902" y="1007"/>
                      <a:pt x="902" y="1007"/>
                    </a:cubicBezTo>
                    <a:cubicBezTo>
                      <a:pt x="902" y="1010"/>
                      <a:pt x="905" y="1013"/>
                      <a:pt x="909" y="1013"/>
                    </a:cubicBezTo>
                    <a:close/>
                    <a:moveTo>
                      <a:pt x="735" y="1013"/>
                    </a:moveTo>
                    <a:cubicBezTo>
                      <a:pt x="850" y="1013"/>
                      <a:pt x="850" y="1013"/>
                      <a:pt x="850" y="1013"/>
                    </a:cubicBezTo>
                    <a:cubicBezTo>
                      <a:pt x="853" y="1013"/>
                      <a:pt x="856" y="1010"/>
                      <a:pt x="856" y="1007"/>
                    </a:cubicBezTo>
                    <a:cubicBezTo>
                      <a:pt x="856" y="845"/>
                      <a:pt x="856" y="845"/>
                      <a:pt x="856" y="845"/>
                    </a:cubicBezTo>
                    <a:cubicBezTo>
                      <a:pt x="856" y="839"/>
                      <a:pt x="852" y="835"/>
                      <a:pt x="846" y="835"/>
                    </a:cubicBezTo>
                    <a:cubicBezTo>
                      <a:pt x="739" y="835"/>
                      <a:pt x="739" y="835"/>
                      <a:pt x="739" y="835"/>
                    </a:cubicBezTo>
                    <a:cubicBezTo>
                      <a:pt x="733" y="835"/>
                      <a:pt x="729" y="839"/>
                      <a:pt x="729" y="845"/>
                    </a:cubicBezTo>
                    <a:cubicBezTo>
                      <a:pt x="729" y="1007"/>
                      <a:pt x="729" y="1007"/>
                      <a:pt x="729" y="1007"/>
                    </a:cubicBezTo>
                    <a:cubicBezTo>
                      <a:pt x="729" y="1010"/>
                      <a:pt x="732" y="1013"/>
                      <a:pt x="735" y="1013"/>
                    </a:cubicBezTo>
                    <a:close/>
                    <a:moveTo>
                      <a:pt x="1082" y="1013"/>
                    </a:moveTo>
                    <a:cubicBezTo>
                      <a:pt x="1197" y="1013"/>
                      <a:pt x="1197" y="1013"/>
                      <a:pt x="1197" y="1013"/>
                    </a:cubicBezTo>
                    <a:cubicBezTo>
                      <a:pt x="1200" y="1013"/>
                      <a:pt x="1203" y="1010"/>
                      <a:pt x="1203" y="1007"/>
                    </a:cubicBezTo>
                    <a:cubicBezTo>
                      <a:pt x="1203" y="845"/>
                      <a:pt x="1203" y="845"/>
                      <a:pt x="1203" y="845"/>
                    </a:cubicBezTo>
                    <a:cubicBezTo>
                      <a:pt x="1203" y="839"/>
                      <a:pt x="1199" y="835"/>
                      <a:pt x="1193" y="835"/>
                    </a:cubicBezTo>
                    <a:cubicBezTo>
                      <a:pt x="1086" y="835"/>
                      <a:pt x="1086" y="835"/>
                      <a:pt x="1086" y="835"/>
                    </a:cubicBezTo>
                    <a:cubicBezTo>
                      <a:pt x="1080" y="835"/>
                      <a:pt x="1076" y="839"/>
                      <a:pt x="1076" y="845"/>
                    </a:cubicBezTo>
                    <a:cubicBezTo>
                      <a:pt x="1076" y="1007"/>
                      <a:pt x="1076" y="1007"/>
                      <a:pt x="1076" y="1007"/>
                    </a:cubicBezTo>
                    <a:cubicBezTo>
                      <a:pt x="1076" y="1010"/>
                      <a:pt x="1079" y="1013"/>
                      <a:pt x="1082" y="101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76" name="Freeform 18">
                <a:extLst>
                  <a:ext uri="{FF2B5EF4-FFF2-40B4-BE49-F238E27FC236}">
                    <a16:creationId xmlns:a16="http://schemas.microsoft.com/office/drawing/2014/main" id="{D46003FA-E5B8-44B4-A19B-DF43DCE065C8}"/>
                  </a:ext>
                </a:extLst>
              </p:cNvPr>
              <p:cNvSpPr>
                <a:spLocks noEditPoints="1"/>
              </p:cNvSpPr>
              <p:nvPr/>
            </p:nvSpPr>
            <p:spPr bwMode="auto">
              <a:xfrm>
                <a:off x="5489448" y="2741032"/>
                <a:ext cx="1211475" cy="1375937"/>
              </a:xfrm>
              <a:custGeom>
                <a:avLst/>
                <a:gdLst>
                  <a:gd name="T0" fmla="*/ 46 w 1697"/>
                  <a:gd name="T1" fmla="*/ 787 h 1928"/>
                  <a:gd name="T2" fmla="*/ 20 w 1697"/>
                  <a:gd name="T3" fmla="*/ 804 h 1928"/>
                  <a:gd name="T4" fmla="*/ 303 w 1697"/>
                  <a:gd name="T5" fmla="*/ 293 h 1928"/>
                  <a:gd name="T6" fmla="*/ 773 w 1697"/>
                  <a:gd name="T7" fmla="*/ 39 h 1928"/>
                  <a:gd name="T8" fmla="*/ 804 w 1697"/>
                  <a:gd name="T9" fmla="*/ 9 h 1928"/>
                  <a:gd name="T10" fmla="*/ 901 w 1697"/>
                  <a:gd name="T11" fmla="*/ 139 h 1928"/>
                  <a:gd name="T12" fmla="*/ 786 w 1697"/>
                  <a:gd name="T13" fmla="*/ 241 h 1928"/>
                  <a:gd name="T14" fmla="*/ 771 w 1697"/>
                  <a:gd name="T15" fmla="*/ 204 h 1928"/>
                  <a:gd name="T16" fmla="*/ 1285 w 1697"/>
                  <a:gd name="T17" fmla="*/ 1557 h 1928"/>
                  <a:gd name="T18" fmla="*/ 1271 w 1697"/>
                  <a:gd name="T19" fmla="*/ 1491 h 1928"/>
                  <a:gd name="T20" fmla="*/ 1230 w 1697"/>
                  <a:gd name="T21" fmla="*/ 1472 h 1928"/>
                  <a:gd name="T22" fmla="*/ 482 w 1697"/>
                  <a:gd name="T23" fmla="*/ 1458 h 1928"/>
                  <a:gd name="T24" fmla="*/ 468 w 1697"/>
                  <a:gd name="T25" fmla="*/ 1491 h 1928"/>
                  <a:gd name="T26" fmla="*/ 413 w 1697"/>
                  <a:gd name="T27" fmla="*/ 1504 h 1928"/>
                  <a:gd name="T28" fmla="*/ 427 w 1697"/>
                  <a:gd name="T29" fmla="*/ 1571 h 1928"/>
                  <a:gd name="T30" fmla="*/ 1285 w 1697"/>
                  <a:gd name="T31" fmla="*/ 1557 h 1928"/>
                  <a:gd name="T32" fmla="*/ 1131 w 1697"/>
                  <a:gd name="T33" fmla="*/ 339 h 1928"/>
                  <a:gd name="T34" fmla="*/ 1179 w 1697"/>
                  <a:gd name="T35" fmla="*/ 392 h 1928"/>
                  <a:gd name="T36" fmla="*/ 1233 w 1697"/>
                  <a:gd name="T37" fmla="*/ 414 h 1928"/>
                  <a:gd name="T38" fmla="*/ 1212 w 1697"/>
                  <a:gd name="T39" fmla="*/ 477 h 1928"/>
                  <a:gd name="T40" fmla="*/ 1168 w 1697"/>
                  <a:gd name="T41" fmla="*/ 1430 h 1928"/>
                  <a:gd name="T42" fmla="*/ 1179 w 1697"/>
                  <a:gd name="T43" fmla="*/ 436 h 1928"/>
                  <a:gd name="T44" fmla="*/ 530 w 1697"/>
                  <a:gd name="T45" fmla="*/ 455 h 1928"/>
                  <a:gd name="T46" fmla="*/ 486 w 1697"/>
                  <a:gd name="T47" fmla="*/ 1430 h 1928"/>
                  <a:gd name="T48" fmla="*/ 465 w 1697"/>
                  <a:gd name="T49" fmla="*/ 455 h 1928"/>
                  <a:gd name="T50" fmla="*/ 487 w 1697"/>
                  <a:gd name="T51" fmla="*/ 392 h 1928"/>
                  <a:gd name="T52" fmla="*/ 549 w 1697"/>
                  <a:gd name="T53" fmla="*/ 348 h 1928"/>
                  <a:gd name="T54" fmla="*/ 572 w 1697"/>
                  <a:gd name="T55" fmla="*/ 392 h 1928"/>
                  <a:gd name="T56" fmla="*/ 1119 w 1697"/>
                  <a:gd name="T57" fmla="*/ 383 h 1928"/>
                  <a:gd name="T58" fmla="*/ 572 w 1697"/>
                  <a:gd name="T59" fmla="*/ 392 h 1928"/>
                  <a:gd name="T60" fmla="*/ 1651 w 1697"/>
                  <a:gd name="T61" fmla="*/ 1143 h 1928"/>
                  <a:gd name="T62" fmla="*/ 926 w 1697"/>
                  <a:gd name="T63" fmla="*/ 1727 h 1928"/>
                  <a:gd name="T64" fmla="*/ 896 w 1697"/>
                  <a:gd name="T65" fmla="*/ 1695 h 1928"/>
                  <a:gd name="T66" fmla="*/ 796 w 1697"/>
                  <a:gd name="T67" fmla="*/ 1823 h 1928"/>
                  <a:gd name="T68" fmla="*/ 908 w 1697"/>
                  <a:gd name="T69" fmla="*/ 1928 h 1928"/>
                  <a:gd name="T70" fmla="*/ 924 w 1697"/>
                  <a:gd name="T71" fmla="*/ 1891 h 1928"/>
                  <a:gd name="T72" fmla="*/ 1394 w 1697"/>
                  <a:gd name="T73" fmla="*/ 1637 h 1928"/>
                  <a:gd name="T74" fmla="*/ 1677 w 1697"/>
                  <a:gd name="T75" fmla="*/ 1126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7" h="1928">
                    <a:moveTo>
                      <a:pt x="832" y="144"/>
                    </a:moveTo>
                    <a:cubicBezTo>
                      <a:pt x="457" y="151"/>
                      <a:pt x="127" y="419"/>
                      <a:pt x="46" y="787"/>
                    </a:cubicBezTo>
                    <a:cubicBezTo>
                      <a:pt x="44" y="798"/>
                      <a:pt x="35" y="805"/>
                      <a:pt x="25" y="805"/>
                    </a:cubicBezTo>
                    <a:cubicBezTo>
                      <a:pt x="23" y="805"/>
                      <a:pt x="21" y="804"/>
                      <a:pt x="20" y="804"/>
                    </a:cubicBezTo>
                    <a:cubicBezTo>
                      <a:pt x="8" y="801"/>
                      <a:pt x="0" y="790"/>
                      <a:pt x="3" y="778"/>
                    </a:cubicBezTo>
                    <a:cubicBezTo>
                      <a:pt x="45" y="588"/>
                      <a:pt x="151" y="416"/>
                      <a:pt x="303" y="293"/>
                    </a:cubicBezTo>
                    <a:cubicBezTo>
                      <a:pt x="452" y="172"/>
                      <a:pt x="639" y="103"/>
                      <a:pt x="832" y="100"/>
                    </a:cubicBezTo>
                    <a:cubicBezTo>
                      <a:pt x="773" y="39"/>
                      <a:pt x="773" y="39"/>
                      <a:pt x="773" y="39"/>
                    </a:cubicBezTo>
                    <a:cubicBezTo>
                      <a:pt x="764" y="31"/>
                      <a:pt x="765" y="17"/>
                      <a:pt x="773" y="8"/>
                    </a:cubicBezTo>
                    <a:cubicBezTo>
                      <a:pt x="782" y="0"/>
                      <a:pt x="796" y="0"/>
                      <a:pt x="804" y="9"/>
                    </a:cubicBezTo>
                    <a:cubicBezTo>
                      <a:pt x="901" y="108"/>
                      <a:pt x="901" y="108"/>
                      <a:pt x="901" y="108"/>
                    </a:cubicBezTo>
                    <a:cubicBezTo>
                      <a:pt x="909" y="116"/>
                      <a:pt x="909" y="130"/>
                      <a:pt x="901" y="139"/>
                    </a:cubicBezTo>
                    <a:cubicBezTo>
                      <a:pt x="801" y="235"/>
                      <a:pt x="801" y="235"/>
                      <a:pt x="801" y="235"/>
                    </a:cubicBezTo>
                    <a:cubicBezTo>
                      <a:pt x="797" y="239"/>
                      <a:pt x="792" y="241"/>
                      <a:pt x="786" y="241"/>
                    </a:cubicBezTo>
                    <a:cubicBezTo>
                      <a:pt x="780" y="241"/>
                      <a:pt x="775" y="239"/>
                      <a:pt x="770" y="235"/>
                    </a:cubicBezTo>
                    <a:cubicBezTo>
                      <a:pt x="762" y="226"/>
                      <a:pt x="762" y="212"/>
                      <a:pt x="771" y="204"/>
                    </a:cubicBezTo>
                    <a:lnTo>
                      <a:pt x="832" y="144"/>
                    </a:lnTo>
                    <a:close/>
                    <a:moveTo>
                      <a:pt x="1285" y="1557"/>
                    </a:moveTo>
                    <a:cubicBezTo>
                      <a:pt x="1285" y="1504"/>
                      <a:pt x="1285" y="1504"/>
                      <a:pt x="1285" y="1504"/>
                    </a:cubicBezTo>
                    <a:cubicBezTo>
                      <a:pt x="1285" y="1497"/>
                      <a:pt x="1279" y="1491"/>
                      <a:pt x="1271" y="1491"/>
                    </a:cubicBezTo>
                    <a:cubicBezTo>
                      <a:pt x="1230" y="1491"/>
                      <a:pt x="1230" y="1491"/>
                      <a:pt x="1230" y="1491"/>
                    </a:cubicBezTo>
                    <a:cubicBezTo>
                      <a:pt x="1230" y="1472"/>
                      <a:pt x="1230" y="1472"/>
                      <a:pt x="1230" y="1472"/>
                    </a:cubicBezTo>
                    <a:cubicBezTo>
                      <a:pt x="1230" y="1464"/>
                      <a:pt x="1224" y="1458"/>
                      <a:pt x="1216" y="1458"/>
                    </a:cubicBezTo>
                    <a:cubicBezTo>
                      <a:pt x="482" y="1458"/>
                      <a:pt x="482" y="1458"/>
                      <a:pt x="482" y="1458"/>
                    </a:cubicBezTo>
                    <a:cubicBezTo>
                      <a:pt x="474" y="1458"/>
                      <a:pt x="468" y="1464"/>
                      <a:pt x="468" y="1472"/>
                    </a:cubicBezTo>
                    <a:cubicBezTo>
                      <a:pt x="468" y="1491"/>
                      <a:pt x="468" y="1491"/>
                      <a:pt x="468" y="1491"/>
                    </a:cubicBezTo>
                    <a:cubicBezTo>
                      <a:pt x="427" y="1491"/>
                      <a:pt x="427" y="1491"/>
                      <a:pt x="427" y="1491"/>
                    </a:cubicBezTo>
                    <a:cubicBezTo>
                      <a:pt x="419" y="1491"/>
                      <a:pt x="413" y="1497"/>
                      <a:pt x="413" y="1504"/>
                    </a:cubicBezTo>
                    <a:cubicBezTo>
                      <a:pt x="413" y="1557"/>
                      <a:pt x="413" y="1557"/>
                      <a:pt x="413" y="1557"/>
                    </a:cubicBezTo>
                    <a:cubicBezTo>
                      <a:pt x="413" y="1565"/>
                      <a:pt x="419" y="1571"/>
                      <a:pt x="427" y="1571"/>
                    </a:cubicBezTo>
                    <a:cubicBezTo>
                      <a:pt x="1271" y="1571"/>
                      <a:pt x="1271" y="1571"/>
                      <a:pt x="1271" y="1571"/>
                    </a:cubicBezTo>
                    <a:cubicBezTo>
                      <a:pt x="1279" y="1571"/>
                      <a:pt x="1285" y="1565"/>
                      <a:pt x="1285" y="1557"/>
                    </a:cubicBezTo>
                    <a:close/>
                    <a:moveTo>
                      <a:pt x="567" y="339"/>
                    </a:moveTo>
                    <a:cubicBezTo>
                      <a:pt x="1131" y="339"/>
                      <a:pt x="1131" y="339"/>
                      <a:pt x="1131" y="339"/>
                    </a:cubicBezTo>
                    <a:cubicBezTo>
                      <a:pt x="1138" y="339"/>
                      <a:pt x="1145" y="342"/>
                      <a:pt x="1149" y="348"/>
                    </a:cubicBezTo>
                    <a:cubicBezTo>
                      <a:pt x="1179" y="392"/>
                      <a:pt x="1179" y="392"/>
                      <a:pt x="1179" y="392"/>
                    </a:cubicBezTo>
                    <a:cubicBezTo>
                      <a:pt x="1211" y="392"/>
                      <a:pt x="1211" y="392"/>
                      <a:pt x="1211" y="392"/>
                    </a:cubicBezTo>
                    <a:cubicBezTo>
                      <a:pt x="1223" y="392"/>
                      <a:pt x="1233" y="402"/>
                      <a:pt x="1233" y="414"/>
                    </a:cubicBezTo>
                    <a:cubicBezTo>
                      <a:pt x="1233" y="455"/>
                      <a:pt x="1233" y="455"/>
                      <a:pt x="1233" y="455"/>
                    </a:cubicBezTo>
                    <a:cubicBezTo>
                      <a:pt x="1233" y="467"/>
                      <a:pt x="1223" y="477"/>
                      <a:pt x="1212" y="477"/>
                    </a:cubicBezTo>
                    <a:cubicBezTo>
                      <a:pt x="1212" y="1430"/>
                      <a:pt x="1212" y="1430"/>
                      <a:pt x="1212" y="1430"/>
                    </a:cubicBezTo>
                    <a:cubicBezTo>
                      <a:pt x="1168" y="1430"/>
                      <a:pt x="1168" y="1430"/>
                      <a:pt x="1168" y="1430"/>
                    </a:cubicBezTo>
                    <a:cubicBezTo>
                      <a:pt x="1168" y="455"/>
                      <a:pt x="1168" y="455"/>
                      <a:pt x="1168" y="455"/>
                    </a:cubicBezTo>
                    <a:cubicBezTo>
                      <a:pt x="1168" y="447"/>
                      <a:pt x="1172" y="440"/>
                      <a:pt x="1179" y="436"/>
                    </a:cubicBezTo>
                    <a:cubicBezTo>
                      <a:pt x="519" y="436"/>
                      <a:pt x="519" y="436"/>
                      <a:pt x="519" y="436"/>
                    </a:cubicBezTo>
                    <a:cubicBezTo>
                      <a:pt x="526" y="440"/>
                      <a:pt x="530" y="447"/>
                      <a:pt x="530" y="455"/>
                    </a:cubicBezTo>
                    <a:cubicBezTo>
                      <a:pt x="530" y="1430"/>
                      <a:pt x="530" y="1430"/>
                      <a:pt x="530" y="1430"/>
                    </a:cubicBezTo>
                    <a:cubicBezTo>
                      <a:pt x="486" y="1430"/>
                      <a:pt x="486" y="1430"/>
                      <a:pt x="486" y="1430"/>
                    </a:cubicBezTo>
                    <a:cubicBezTo>
                      <a:pt x="486" y="477"/>
                      <a:pt x="486" y="477"/>
                      <a:pt x="486" y="477"/>
                    </a:cubicBezTo>
                    <a:cubicBezTo>
                      <a:pt x="475" y="477"/>
                      <a:pt x="465" y="467"/>
                      <a:pt x="465" y="455"/>
                    </a:cubicBezTo>
                    <a:cubicBezTo>
                      <a:pt x="465" y="414"/>
                      <a:pt x="465" y="414"/>
                      <a:pt x="465" y="414"/>
                    </a:cubicBezTo>
                    <a:cubicBezTo>
                      <a:pt x="465" y="402"/>
                      <a:pt x="475" y="392"/>
                      <a:pt x="487" y="392"/>
                    </a:cubicBezTo>
                    <a:cubicBezTo>
                      <a:pt x="519" y="392"/>
                      <a:pt x="519" y="392"/>
                      <a:pt x="519" y="392"/>
                    </a:cubicBezTo>
                    <a:cubicBezTo>
                      <a:pt x="549" y="348"/>
                      <a:pt x="549" y="348"/>
                      <a:pt x="549" y="348"/>
                    </a:cubicBezTo>
                    <a:cubicBezTo>
                      <a:pt x="553" y="342"/>
                      <a:pt x="560" y="339"/>
                      <a:pt x="567" y="339"/>
                    </a:cubicBezTo>
                    <a:close/>
                    <a:moveTo>
                      <a:pt x="572" y="392"/>
                    </a:moveTo>
                    <a:cubicBezTo>
                      <a:pt x="1126" y="392"/>
                      <a:pt x="1126" y="392"/>
                      <a:pt x="1126" y="392"/>
                    </a:cubicBezTo>
                    <a:cubicBezTo>
                      <a:pt x="1119" y="383"/>
                      <a:pt x="1119" y="383"/>
                      <a:pt x="1119" y="383"/>
                    </a:cubicBezTo>
                    <a:cubicBezTo>
                      <a:pt x="579" y="383"/>
                      <a:pt x="579" y="383"/>
                      <a:pt x="579" y="383"/>
                    </a:cubicBezTo>
                    <a:lnTo>
                      <a:pt x="572" y="392"/>
                    </a:lnTo>
                    <a:close/>
                    <a:moveTo>
                      <a:pt x="1677" y="1126"/>
                    </a:moveTo>
                    <a:cubicBezTo>
                      <a:pt x="1665" y="1124"/>
                      <a:pt x="1654" y="1131"/>
                      <a:pt x="1651" y="1143"/>
                    </a:cubicBezTo>
                    <a:cubicBezTo>
                      <a:pt x="1570" y="1511"/>
                      <a:pt x="1240" y="1779"/>
                      <a:pt x="864" y="1787"/>
                    </a:cubicBezTo>
                    <a:cubicBezTo>
                      <a:pt x="926" y="1727"/>
                      <a:pt x="926" y="1727"/>
                      <a:pt x="926" y="1727"/>
                    </a:cubicBezTo>
                    <a:cubicBezTo>
                      <a:pt x="935" y="1718"/>
                      <a:pt x="935" y="1704"/>
                      <a:pt x="927" y="1695"/>
                    </a:cubicBezTo>
                    <a:cubicBezTo>
                      <a:pt x="918" y="1687"/>
                      <a:pt x="904" y="1687"/>
                      <a:pt x="896" y="1695"/>
                    </a:cubicBezTo>
                    <a:cubicBezTo>
                      <a:pt x="796" y="1792"/>
                      <a:pt x="796" y="1792"/>
                      <a:pt x="796" y="1792"/>
                    </a:cubicBezTo>
                    <a:cubicBezTo>
                      <a:pt x="788" y="1800"/>
                      <a:pt x="788" y="1814"/>
                      <a:pt x="796" y="1823"/>
                    </a:cubicBezTo>
                    <a:cubicBezTo>
                      <a:pt x="893" y="1922"/>
                      <a:pt x="893" y="1922"/>
                      <a:pt x="893" y="1922"/>
                    </a:cubicBezTo>
                    <a:cubicBezTo>
                      <a:pt x="897" y="1926"/>
                      <a:pt x="903" y="1928"/>
                      <a:pt x="908" y="1928"/>
                    </a:cubicBezTo>
                    <a:cubicBezTo>
                      <a:pt x="914" y="1928"/>
                      <a:pt x="919" y="1926"/>
                      <a:pt x="924" y="1922"/>
                    </a:cubicBezTo>
                    <a:cubicBezTo>
                      <a:pt x="932" y="1914"/>
                      <a:pt x="933" y="1900"/>
                      <a:pt x="924" y="1891"/>
                    </a:cubicBezTo>
                    <a:cubicBezTo>
                      <a:pt x="865" y="1831"/>
                      <a:pt x="865" y="1831"/>
                      <a:pt x="865" y="1831"/>
                    </a:cubicBezTo>
                    <a:cubicBezTo>
                      <a:pt x="1058" y="1827"/>
                      <a:pt x="1245" y="1759"/>
                      <a:pt x="1394" y="1637"/>
                    </a:cubicBezTo>
                    <a:cubicBezTo>
                      <a:pt x="1546" y="1514"/>
                      <a:pt x="1652" y="1342"/>
                      <a:pt x="1694" y="1153"/>
                    </a:cubicBezTo>
                    <a:cubicBezTo>
                      <a:pt x="1697" y="1141"/>
                      <a:pt x="1689" y="1129"/>
                      <a:pt x="1677" y="11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grpSp>
        <p:nvGrpSpPr>
          <p:cNvPr id="177" name="Group 176">
            <a:extLst>
              <a:ext uri="{FF2B5EF4-FFF2-40B4-BE49-F238E27FC236}">
                <a16:creationId xmlns:a16="http://schemas.microsoft.com/office/drawing/2014/main" id="{5F968B4E-E53E-451B-B1EF-C3D1C86ADA0B}"/>
              </a:ext>
            </a:extLst>
          </p:cNvPr>
          <p:cNvGrpSpPr>
            <a:grpSpLocks noChangeAspect="1"/>
          </p:cNvGrpSpPr>
          <p:nvPr/>
        </p:nvGrpSpPr>
        <p:grpSpPr>
          <a:xfrm>
            <a:off x="368229" y="2315509"/>
            <a:ext cx="181422" cy="181247"/>
            <a:chOff x="6464300" y="2606675"/>
            <a:chExt cx="1646238" cy="1644650"/>
          </a:xfrm>
        </p:grpSpPr>
        <p:sp>
          <p:nvSpPr>
            <p:cNvPr id="178" name="AutoShape 3">
              <a:extLst>
                <a:ext uri="{FF2B5EF4-FFF2-40B4-BE49-F238E27FC236}">
                  <a16:creationId xmlns:a16="http://schemas.microsoft.com/office/drawing/2014/main" id="{835A6833-388E-4DDE-9CBB-667A965BE2D0}"/>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860" tIns="11430" rIns="22860" bIns="11430" numCol="1" anchor="t" anchorCtr="0" compatLnSpc="1">
              <a:prstTxWarp prst="textNoShape">
                <a:avLst/>
              </a:prstTxWarp>
            </a:bodyPr>
            <a:lstStyle/>
            <a:p>
              <a:endParaRPr lang="en-US" dirty="0"/>
            </a:p>
          </p:txBody>
        </p:sp>
        <p:grpSp>
          <p:nvGrpSpPr>
            <p:cNvPr id="179" name="Group 178">
              <a:extLst>
                <a:ext uri="{FF2B5EF4-FFF2-40B4-BE49-F238E27FC236}">
                  <a16:creationId xmlns:a16="http://schemas.microsoft.com/office/drawing/2014/main" id="{B44B6BC9-CEE8-483C-9D07-38A53C2AB9FA}"/>
                </a:ext>
              </a:extLst>
            </p:cNvPr>
            <p:cNvGrpSpPr/>
            <p:nvPr/>
          </p:nvGrpSpPr>
          <p:grpSpPr>
            <a:xfrm>
              <a:off x="6634163" y="2962275"/>
              <a:ext cx="1304925" cy="931863"/>
              <a:chOff x="6634163" y="2962275"/>
              <a:chExt cx="1304925" cy="931863"/>
            </a:xfrm>
          </p:grpSpPr>
          <p:sp>
            <p:nvSpPr>
              <p:cNvPr id="180" name="Freeform 10">
                <a:extLst>
                  <a:ext uri="{FF2B5EF4-FFF2-40B4-BE49-F238E27FC236}">
                    <a16:creationId xmlns:a16="http://schemas.microsoft.com/office/drawing/2014/main" id="{8DF3BE1D-58EC-4C3E-9372-E5C6E275768E}"/>
                  </a:ext>
                </a:extLst>
              </p:cNvPr>
              <p:cNvSpPr>
                <a:spLocks/>
              </p:cNvSpPr>
              <p:nvPr/>
            </p:nvSpPr>
            <p:spPr bwMode="auto">
              <a:xfrm>
                <a:off x="6634163" y="2962275"/>
                <a:ext cx="1304925" cy="931863"/>
              </a:xfrm>
              <a:custGeom>
                <a:avLst/>
                <a:gdLst>
                  <a:gd name="connsiteX0" fmla="*/ 844550 w 1304925"/>
                  <a:gd name="connsiteY0" fmla="*/ 827088 h 931863"/>
                  <a:gd name="connsiteX1" fmla="*/ 876300 w 1304925"/>
                  <a:gd name="connsiteY1" fmla="*/ 827088 h 931863"/>
                  <a:gd name="connsiteX2" fmla="*/ 876300 w 1304925"/>
                  <a:gd name="connsiteY2" fmla="*/ 855766 h 931863"/>
                  <a:gd name="connsiteX3" fmla="*/ 860425 w 1304925"/>
                  <a:gd name="connsiteY3" fmla="*/ 871538 h 931863"/>
                  <a:gd name="connsiteX4" fmla="*/ 844550 w 1304925"/>
                  <a:gd name="connsiteY4" fmla="*/ 855766 h 931863"/>
                  <a:gd name="connsiteX5" fmla="*/ 844550 w 1304925"/>
                  <a:gd name="connsiteY5" fmla="*/ 827088 h 931863"/>
                  <a:gd name="connsiteX6" fmla="*/ 636587 w 1304925"/>
                  <a:gd name="connsiteY6" fmla="*/ 827088 h 931863"/>
                  <a:gd name="connsiteX7" fmla="*/ 668337 w 1304925"/>
                  <a:gd name="connsiteY7" fmla="*/ 827088 h 931863"/>
                  <a:gd name="connsiteX8" fmla="*/ 668337 w 1304925"/>
                  <a:gd name="connsiteY8" fmla="*/ 855766 h 931863"/>
                  <a:gd name="connsiteX9" fmla="*/ 652462 w 1304925"/>
                  <a:gd name="connsiteY9" fmla="*/ 871538 h 931863"/>
                  <a:gd name="connsiteX10" fmla="*/ 636587 w 1304925"/>
                  <a:gd name="connsiteY10" fmla="*/ 855766 h 931863"/>
                  <a:gd name="connsiteX11" fmla="*/ 636587 w 1304925"/>
                  <a:gd name="connsiteY11" fmla="*/ 827088 h 931863"/>
                  <a:gd name="connsiteX12" fmla="*/ 430212 w 1304925"/>
                  <a:gd name="connsiteY12" fmla="*/ 827088 h 931863"/>
                  <a:gd name="connsiteX13" fmla="*/ 460375 w 1304925"/>
                  <a:gd name="connsiteY13" fmla="*/ 827088 h 931863"/>
                  <a:gd name="connsiteX14" fmla="*/ 460375 w 1304925"/>
                  <a:gd name="connsiteY14" fmla="*/ 855766 h 931863"/>
                  <a:gd name="connsiteX15" fmla="*/ 445294 w 1304925"/>
                  <a:gd name="connsiteY15" fmla="*/ 871538 h 931863"/>
                  <a:gd name="connsiteX16" fmla="*/ 430212 w 1304925"/>
                  <a:gd name="connsiteY16" fmla="*/ 855766 h 931863"/>
                  <a:gd name="connsiteX17" fmla="*/ 430212 w 1304925"/>
                  <a:gd name="connsiteY17" fmla="*/ 827088 h 931863"/>
                  <a:gd name="connsiteX18" fmla="*/ 844550 w 1304925"/>
                  <a:gd name="connsiteY18" fmla="*/ 636588 h 931863"/>
                  <a:gd name="connsiteX19" fmla="*/ 876300 w 1304925"/>
                  <a:gd name="connsiteY19" fmla="*/ 636588 h 931863"/>
                  <a:gd name="connsiteX20" fmla="*/ 876300 w 1304925"/>
                  <a:gd name="connsiteY20" fmla="*/ 684213 h 931863"/>
                  <a:gd name="connsiteX21" fmla="*/ 844550 w 1304925"/>
                  <a:gd name="connsiteY21" fmla="*/ 684213 h 931863"/>
                  <a:gd name="connsiteX22" fmla="*/ 636587 w 1304925"/>
                  <a:gd name="connsiteY22" fmla="*/ 636588 h 931863"/>
                  <a:gd name="connsiteX23" fmla="*/ 668337 w 1304925"/>
                  <a:gd name="connsiteY23" fmla="*/ 636588 h 931863"/>
                  <a:gd name="connsiteX24" fmla="*/ 668337 w 1304925"/>
                  <a:gd name="connsiteY24" fmla="*/ 684213 h 931863"/>
                  <a:gd name="connsiteX25" fmla="*/ 636587 w 1304925"/>
                  <a:gd name="connsiteY25" fmla="*/ 684213 h 931863"/>
                  <a:gd name="connsiteX26" fmla="*/ 636587 w 1304925"/>
                  <a:gd name="connsiteY26" fmla="*/ 449263 h 931863"/>
                  <a:gd name="connsiteX27" fmla="*/ 668337 w 1304925"/>
                  <a:gd name="connsiteY27" fmla="*/ 449263 h 931863"/>
                  <a:gd name="connsiteX28" fmla="*/ 668337 w 1304925"/>
                  <a:gd name="connsiteY28" fmla="*/ 495301 h 931863"/>
                  <a:gd name="connsiteX29" fmla="*/ 636587 w 1304925"/>
                  <a:gd name="connsiteY29" fmla="*/ 495301 h 931863"/>
                  <a:gd name="connsiteX30" fmla="*/ 430212 w 1304925"/>
                  <a:gd name="connsiteY30" fmla="*/ 449263 h 931863"/>
                  <a:gd name="connsiteX31" fmla="*/ 460375 w 1304925"/>
                  <a:gd name="connsiteY31" fmla="*/ 449263 h 931863"/>
                  <a:gd name="connsiteX32" fmla="*/ 460375 w 1304925"/>
                  <a:gd name="connsiteY32" fmla="*/ 684213 h 931863"/>
                  <a:gd name="connsiteX33" fmla="*/ 430212 w 1304925"/>
                  <a:gd name="connsiteY33" fmla="*/ 684213 h 931863"/>
                  <a:gd name="connsiteX34" fmla="*/ 222250 w 1304925"/>
                  <a:gd name="connsiteY34" fmla="*/ 449263 h 931863"/>
                  <a:gd name="connsiteX35" fmla="*/ 254000 w 1304925"/>
                  <a:gd name="connsiteY35" fmla="*/ 449263 h 931863"/>
                  <a:gd name="connsiteX36" fmla="*/ 254000 w 1304925"/>
                  <a:gd name="connsiteY36" fmla="*/ 855819 h 931863"/>
                  <a:gd name="connsiteX37" fmla="*/ 238125 w 1304925"/>
                  <a:gd name="connsiteY37" fmla="*/ 871538 h 931863"/>
                  <a:gd name="connsiteX38" fmla="*/ 222250 w 1304925"/>
                  <a:gd name="connsiteY38" fmla="*/ 855819 h 931863"/>
                  <a:gd name="connsiteX39" fmla="*/ 222250 w 1304925"/>
                  <a:gd name="connsiteY39" fmla="*/ 449263 h 931863"/>
                  <a:gd name="connsiteX40" fmla="*/ 430212 w 1304925"/>
                  <a:gd name="connsiteY40" fmla="*/ 258763 h 931863"/>
                  <a:gd name="connsiteX41" fmla="*/ 460375 w 1304925"/>
                  <a:gd name="connsiteY41" fmla="*/ 258763 h 931863"/>
                  <a:gd name="connsiteX42" fmla="*/ 460375 w 1304925"/>
                  <a:gd name="connsiteY42" fmla="*/ 306388 h 931863"/>
                  <a:gd name="connsiteX43" fmla="*/ 430212 w 1304925"/>
                  <a:gd name="connsiteY43" fmla="*/ 306388 h 931863"/>
                  <a:gd name="connsiteX44" fmla="*/ 222250 w 1304925"/>
                  <a:gd name="connsiteY44" fmla="*/ 258763 h 931863"/>
                  <a:gd name="connsiteX45" fmla="*/ 254000 w 1304925"/>
                  <a:gd name="connsiteY45" fmla="*/ 258763 h 931863"/>
                  <a:gd name="connsiteX46" fmla="*/ 254000 w 1304925"/>
                  <a:gd name="connsiteY46" fmla="*/ 306388 h 931863"/>
                  <a:gd name="connsiteX47" fmla="*/ 222250 w 1304925"/>
                  <a:gd name="connsiteY47" fmla="*/ 306388 h 931863"/>
                  <a:gd name="connsiteX48" fmla="*/ 1066800 w 1304925"/>
                  <a:gd name="connsiteY48" fmla="*/ 61913 h 931863"/>
                  <a:gd name="connsiteX49" fmla="*/ 1082675 w 1304925"/>
                  <a:gd name="connsiteY49" fmla="*/ 77620 h 931863"/>
                  <a:gd name="connsiteX50" fmla="*/ 1082675 w 1304925"/>
                  <a:gd name="connsiteY50" fmla="*/ 855831 h 931863"/>
                  <a:gd name="connsiteX51" fmla="*/ 1066800 w 1304925"/>
                  <a:gd name="connsiteY51" fmla="*/ 871538 h 931863"/>
                  <a:gd name="connsiteX52" fmla="*/ 1050925 w 1304925"/>
                  <a:gd name="connsiteY52" fmla="*/ 855831 h 931863"/>
                  <a:gd name="connsiteX53" fmla="*/ 1050925 w 1304925"/>
                  <a:gd name="connsiteY53" fmla="*/ 77620 h 931863"/>
                  <a:gd name="connsiteX54" fmla="*/ 1066800 w 1304925"/>
                  <a:gd name="connsiteY54" fmla="*/ 61913 h 931863"/>
                  <a:gd name="connsiteX55" fmla="*/ 860425 w 1304925"/>
                  <a:gd name="connsiteY55" fmla="*/ 61913 h 931863"/>
                  <a:gd name="connsiteX56" fmla="*/ 876300 w 1304925"/>
                  <a:gd name="connsiteY56" fmla="*/ 77595 h 931863"/>
                  <a:gd name="connsiteX57" fmla="*/ 876300 w 1304925"/>
                  <a:gd name="connsiteY57" fmla="*/ 495301 h 931863"/>
                  <a:gd name="connsiteX58" fmla="*/ 844550 w 1304925"/>
                  <a:gd name="connsiteY58" fmla="*/ 495301 h 931863"/>
                  <a:gd name="connsiteX59" fmla="*/ 844550 w 1304925"/>
                  <a:gd name="connsiteY59" fmla="*/ 77595 h 931863"/>
                  <a:gd name="connsiteX60" fmla="*/ 860425 w 1304925"/>
                  <a:gd name="connsiteY60" fmla="*/ 61913 h 931863"/>
                  <a:gd name="connsiteX61" fmla="*/ 652462 w 1304925"/>
                  <a:gd name="connsiteY61" fmla="*/ 61913 h 931863"/>
                  <a:gd name="connsiteX62" fmla="*/ 668337 w 1304925"/>
                  <a:gd name="connsiteY62" fmla="*/ 77548 h 931863"/>
                  <a:gd name="connsiteX63" fmla="*/ 668337 w 1304925"/>
                  <a:gd name="connsiteY63" fmla="*/ 306388 h 931863"/>
                  <a:gd name="connsiteX64" fmla="*/ 636587 w 1304925"/>
                  <a:gd name="connsiteY64" fmla="*/ 306388 h 931863"/>
                  <a:gd name="connsiteX65" fmla="*/ 636587 w 1304925"/>
                  <a:gd name="connsiteY65" fmla="*/ 77548 h 931863"/>
                  <a:gd name="connsiteX66" fmla="*/ 652462 w 1304925"/>
                  <a:gd name="connsiteY66" fmla="*/ 61913 h 931863"/>
                  <a:gd name="connsiteX67" fmla="*/ 445294 w 1304925"/>
                  <a:gd name="connsiteY67" fmla="*/ 61913 h 931863"/>
                  <a:gd name="connsiteX68" fmla="*/ 460375 w 1304925"/>
                  <a:gd name="connsiteY68" fmla="*/ 77335 h 931863"/>
                  <a:gd name="connsiteX69" fmla="*/ 460375 w 1304925"/>
                  <a:gd name="connsiteY69" fmla="*/ 115888 h 931863"/>
                  <a:gd name="connsiteX70" fmla="*/ 430212 w 1304925"/>
                  <a:gd name="connsiteY70" fmla="*/ 115888 h 931863"/>
                  <a:gd name="connsiteX71" fmla="*/ 430212 w 1304925"/>
                  <a:gd name="connsiteY71" fmla="*/ 77335 h 931863"/>
                  <a:gd name="connsiteX72" fmla="*/ 445294 w 1304925"/>
                  <a:gd name="connsiteY72" fmla="*/ 61913 h 931863"/>
                  <a:gd name="connsiteX73" fmla="*/ 238125 w 1304925"/>
                  <a:gd name="connsiteY73" fmla="*/ 61913 h 931863"/>
                  <a:gd name="connsiteX74" fmla="*/ 254000 w 1304925"/>
                  <a:gd name="connsiteY74" fmla="*/ 77335 h 931863"/>
                  <a:gd name="connsiteX75" fmla="*/ 254000 w 1304925"/>
                  <a:gd name="connsiteY75" fmla="*/ 115888 h 931863"/>
                  <a:gd name="connsiteX76" fmla="*/ 222250 w 1304925"/>
                  <a:gd name="connsiteY76" fmla="*/ 115888 h 931863"/>
                  <a:gd name="connsiteX77" fmla="*/ 222250 w 1304925"/>
                  <a:gd name="connsiteY77" fmla="*/ 77335 h 931863"/>
                  <a:gd name="connsiteX78" fmla="*/ 238125 w 1304925"/>
                  <a:gd name="connsiteY78" fmla="*/ 61913 h 931863"/>
                  <a:gd name="connsiteX79" fmla="*/ 31750 w 1304925"/>
                  <a:gd name="connsiteY79" fmla="*/ 31750 h 931863"/>
                  <a:gd name="connsiteX80" fmla="*/ 31750 w 1304925"/>
                  <a:gd name="connsiteY80" fmla="*/ 900113 h 931863"/>
                  <a:gd name="connsiteX81" fmla="*/ 1274763 w 1304925"/>
                  <a:gd name="connsiteY81" fmla="*/ 900113 h 931863"/>
                  <a:gd name="connsiteX82" fmla="*/ 1274763 w 1304925"/>
                  <a:gd name="connsiteY82" fmla="*/ 31750 h 931863"/>
                  <a:gd name="connsiteX83" fmla="*/ 31750 w 1304925"/>
                  <a:gd name="connsiteY83" fmla="*/ 31750 h 931863"/>
                  <a:gd name="connsiteX84" fmla="*/ 15705 w 1304925"/>
                  <a:gd name="connsiteY84" fmla="*/ 0 h 931863"/>
                  <a:gd name="connsiteX85" fmla="*/ 1289220 w 1304925"/>
                  <a:gd name="connsiteY85" fmla="*/ 0 h 931863"/>
                  <a:gd name="connsiteX86" fmla="*/ 1304925 w 1304925"/>
                  <a:gd name="connsiteY86" fmla="*/ 15698 h 931863"/>
                  <a:gd name="connsiteX87" fmla="*/ 1304925 w 1304925"/>
                  <a:gd name="connsiteY87" fmla="*/ 916166 h 931863"/>
                  <a:gd name="connsiteX88" fmla="*/ 1289220 w 1304925"/>
                  <a:gd name="connsiteY88" fmla="*/ 931863 h 931863"/>
                  <a:gd name="connsiteX89" fmla="*/ 15705 w 1304925"/>
                  <a:gd name="connsiteY89" fmla="*/ 931863 h 931863"/>
                  <a:gd name="connsiteX90" fmla="*/ 0 w 1304925"/>
                  <a:gd name="connsiteY90" fmla="*/ 916166 h 931863"/>
                  <a:gd name="connsiteX91" fmla="*/ 0 w 1304925"/>
                  <a:gd name="connsiteY91" fmla="*/ 15698 h 931863"/>
                  <a:gd name="connsiteX92" fmla="*/ 15705 w 1304925"/>
                  <a:gd name="connsiteY92"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304925" h="931863">
                    <a:moveTo>
                      <a:pt x="844550" y="827088"/>
                    </a:moveTo>
                    <a:cubicBezTo>
                      <a:pt x="844550" y="827088"/>
                      <a:pt x="844550" y="827088"/>
                      <a:pt x="876300" y="827088"/>
                    </a:cubicBezTo>
                    <a:cubicBezTo>
                      <a:pt x="876300" y="827088"/>
                      <a:pt x="876300" y="827088"/>
                      <a:pt x="876300" y="855766"/>
                    </a:cubicBezTo>
                    <a:cubicBezTo>
                      <a:pt x="876300" y="865086"/>
                      <a:pt x="869084" y="871538"/>
                      <a:pt x="860425" y="871538"/>
                    </a:cubicBezTo>
                    <a:cubicBezTo>
                      <a:pt x="851766" y="871538"/>
                      <a:pt x="844550" y="865086"/>
                      <a:pt x="844550" y="855766"/>
                    </a:cubicBezTo>
                    <a:cubicBezTo>
                      <a:pt x="844550" y="855766"/>
                      <a:pt x="844550" y="855766"/>
                      <a:pt x="844550" y="827088"/>
                    </a:cubicBezTo>
                    <a:close/>
                    <a:moveTo>
                      <a:pt x="636587" y="827088"/>
                    </a:moveTo>
                    <a:cubicBezTo>
                      <a:pt x="636587" y="827088"/>
                      <a:pt x="636587" y="827088"/>
                      <a:pt x="668337" y="827088"/>
                    </a:cubicBezTo>
                    <a:cubicBezTo>
                      <a:pt x="668337" y="827088"/>
                      <a:pt x="668337" y="827088"/>
                      <a:pt x="668337" y="855766"/>
                    </a:cubicBezTo>
                    <a:cubicBezTo>
                      <a:pt x="668337" y="865086"/>
                      <a:pt x="661121" y="871538"/>
                      <a:pt x="652462" y="871538"/>
                    </a:cubicBezTo>
                    <a:cubicBezTo>
                      <a:pt x="643803" y="871538"/>
                      <a:pt x="636587" y="865086"/>
                      <a:pt x="636587" y="855766"/>
                    </a:cubicBezTo>
                    <a:cubicBezTo>
                      <a:pt x="636587" y="855766"/>
                      <a:pt x="636587" y="855766"/>
                      <a:pt x="636587" y="827088"/>
                    </a:cubicBezTo>
                    <a:close/>
                    <a:moveTo>
                      <a:pt x="430212" y="827088"/>
                    </a:moveTo>
                    <a:cubicBezTo>
                      <a:pt x="430212" y="827088"/>
                      <a:pt x="430212" y="827088"/>
                      <a:pt x="460375" y="827088"/>
                    </a:cubicBezTo>
                    <a:cubicBezTo>
                      <a:pt x="460375" y="827088"/>
                      <a:pt x="460375" y="827088"/>
                      <a:pt x="460375" y="855766"/>
                    </a:cubicBezTo>
                    <a:cubicBezTo>
                      <a:pt x="460375" y="865086"/>
                      <a:pt x="453520" y="871538"/>
                      <a:pt x="445294" y="871538"/>
                    </a:cubicBezTo>
                    <a:cubicBezTo>
                      <a:pt x="437067" y="871538"/>
                      <a:pt x="430212" y="865086"/>
                      <a:pt x="430212" y="855766"/>
                    </a:cubicBezTo>
                    <a:cubicBezTo>
                      <a:pt x="430212" y="855766"/>
                      <a:pt x="430212" y="855766"/>
                      <a:pt x="430212" y="827088"/>
                    </a:cubicBezTo>
                    <a:close/>
                    <a:moveTo>
                      <a:pt x="844550" y="636588"/>
                    </a:moveTo>
                    <a:lnTo>
                      <a:pt x="876300" y="636588"/>
                    </a:lnTo>
                    <a:lnTo>
                      <a:pt x="876300" y="684213"/>
                    </a:lnTo>
                    <a:lnTo>
                      <a:pt x="844550" y="684213"/>
                    </a:lnTo>
                    <a:close/>
                    <a:moveTo>
                      <a:pt x="636587" y="636588"/>
                    </a:moveTo>
                    <a:lnTo>
                      <a:pt x="668337" y="636588"/>
                    </a:lnTo>
                    <a:lnTo>
                      <a:pt x="668337" y="684213"/>
                    </a:lnTo>
                    <a:lnTo>
                      <a:pt x="636587" y="684213"/>
                    </a:lnTo>
                    <a:close/>
                    <a:moveTo>
                      <a:pt x="636587" y="449263"/>
                    </a:moveTo>
                    <a:lnTo>
                      <a:pt x="668337" y="449263"/>
                    </a:lnTo>
                    <a:lnTo>
                      <a:pt x="668337" y="495301"/>
                    </a:lnTo>
                    <a:lnTo>
                      <a:pt x="636587" y="495301"/>
                    </a:lnTo>
                    <a:close/>
                    <a:moveTo>
                      <a:pt x="430212" y="449263"/>
                    </a:moveTo>
                    <a:lnTo>
                      <a:pt x="460375" y="449263"/>
                    </a:lnTo>
                    <a:lnTo>
                      <a:pt x="460375" y="684213"/>
                    </a:lnTo>
                    <a:lnTo>
                      <a:pt x="430212" y="684213"/>
                    </a:lnTo>
                    <a:close/>
                    <a:moveTo>
                      <a:pt x="222250" y="449263"/>
                    </a:moveTo>
                    <a:cubicBezTo>
                      <a:pt x="222250" y="449263"/>
                      <a:pt x="222250" y="449263"/>
                      <a:pt x="254000" y="449263"/>
                    </a:cubicBezTo>
                    <a:cubicBezTo>
                      <a:pt x="254000" y="449263"/>
                      <a:pt x="254000" y="449263"/>
                      <a:pt x="254000" y="855819"/>
                    </a:cubicBezTo>
                    <a:cubicBezTo>
                      <a:pt x="254000" y="865108"/>
                      <a:pt x="246784" y="871538"/>
                      <a:pt x="238125" y="871538"/>
                    </a:cubicBezTo>
                    <a:cubicBezTo>
                      <a:pt x="229466" y="871538"/>
                      <a:pt x="222250" y="865108"/>
                      <a:pt x="222250" y="855819"/>
                    </a:cubicBezTo>
                    <a:cubicBezTo>
                      <a:pt x="222250" y="855819"/>
                      <a:pt x="222250" y="855819"/>
                      <a:pt x="222250" y="449263"/>
                    </a:cubicBezTo>
                    <a:close/>
                    <a:moveTo>
                      <a:pt x="430212" y="258763"/>
                    </a:moveTo>
                    <a:lnTo>
                      <a:pt x="460375" y="258763"/>
                    </a:lnTo>
                    <a:lnTo>
                      <a:pt x="460375" y="306388"/>
                    </a:lnTo>
                    <a:lnTo>
                      <a:pt x="430212" y="306388"/>
                    </a:lnTo>
                    <a:close/>
                    <a:moveTo>
                      <a:pt x="222250" y="258763"/>
                    </a:moveTo>
                    <a:lnTo>
                      <a:pt x="254000" y="258763"/>
                    </a:lnTo>
                    <a:lnTo>
                      <a:pt x="254000" y="306388"/>
                    </a:lnTo>
                    <a:lnTo>
                      <a:pt x="222250" y="306388"/>
                    </a:lnTo>
                    <a:close/>
                    <a:moveTo>
                      <a:pt x="1066800" y="61913"/>
                    </a:moveTo>
                    <a:cubicBezTo>
                      <a:pt x="1075459" y="61913"/>
                      <a:pt x="1082675" y="68339"/>
                      <a:pt x="1082675" y="77620"/>
                    </a:cubicBezTo>
                    <a:cubicBezTo>
                      <a:pt x="1082675" y="77620"/>
                      <a:pt x="1082675" y="77620"/>
                      <a:pt x="1082675" y="855831"/>
                    </a:cubicBezTo>
                    <a:cubicBezTo>
                      <a:pt x="1082675" y="865113"/>
                      <a:pt x="1075459" y="871538"/>
                      <a:pt x="1066800" y="871538"/>
                    </a:cubicBezTo>
                    <a:cubicBezTo>
                      <a:pt x="1058141" y="871538"/>
                      <a:pt x="1050925" y="865113"/>
                      <a:pt x="1050925" y="855831"/>
                    </a:cubicBezTo>
                    <a:cubicBezTo>
                      <a:pt x="1050925" y="855831"/>
                      <a:pt x="1050925" y="855831"/>
                      <a:pt x="1050925" y="77620"/>
                    </a:cubicBezTo>
                    <a:cubicBezTo>
                      <a:pt x="1050925" y="68339"/>
                      <a:pt x="1058141" y="61913"/>
                      <a:pt x="1066800" y="61913"/>
                    </a:cubicBezTo>
                    <a:close/>
                    <a:moveTo>
                      <a:pt x="860425" y="61913"/>
                    </a:moveTo>
                    <a:cubicBezTo>
                      <a:pt x="869084" y="61913"/>
                      <a:pt x="876300" y="68328"/>
                      <a:pt x="876300" y="77595"/>
                    </a:cubicBezTo>
                    <a:lnTo>
                      <a:pt x="876300" y="495301"/>
                    </a:lnTo>
                    <a:cubicBezTo>
                      <a:pt x="876300" y="495301"/>
                      <a:pt x="876300" y="495301"/>
                      <a:pt x="844550" y="495301"/>
                    </a:cubicBezTo>
                    <a:cubicBezTo>
                      <a:pt x="844550" y="495301"/>
                      <a:pt x="844550" y="495301"/>
                      <a:pt x="844550" y="77595"/>
                    </a:cubicBezTo>
                    <a:cubicBezTo>
                      <a:pt x="844550" y="68328"/>
                      <a:pt x="851766" y="61913"/>
                      <a:pt x="860425" y="61913"/>
                    </a:cubicBezTo>
                    <a:close/>
                    <a:moveTo>
                      <a:pt x="652462" y="61913"/>
                    </a:moveTo>
                    <a:cubicBezTo>
                      <a:pt x="661121" y="61913"/>
                      <a:pt x="668337" y="68309"/>
                      <a:pt x="668337" y="77548"/>
                    </a:cubicBezTo>
                    <a:lnTo>
                      <a:pt x="668337" y="306388"/>
                    </a:lnTo>
                    <a:cubicBezTo>
                      <a:pt x="668337" y="306388"/>
                      <a:pt x="668337" y="306388"/>
                      <a:pt x="636587" y="306388"/>
                    </a:cubicBezTo>
                    <a:cubicBezTo>
                      <a:pt x="636587" y="306388"/>
                      <a:pt x="636587" y="306388"/>
                      <a:pt x="636587" y="77548"/>
                    </a:cubicBezTo>
                    <a:cubicBezTo>
                      <a:pt x="636587" y="68309"/>
                      <a:pt x="643803" y="61913"/>
                      <a:pt x="652462" y="61913"/>
                    </a:cubicBezTo>
                    <a:close/>
                    <a:moveTo>
                      <a:pt x="445294" y="61913"/>
                    </a:moveTo>
                    <a:cubicBezTo>
                      <a:pt x="453520" y="61913"/>
                      <a:pt x="460375" y="68222"/>
                      <a:pt x="460375" y="77335"/>
                    </a:cubicBezTo>
                    <a:lnTo>
                      <a:pt x="460375" y="115888"/>
                    </a:lnTo>
                    <a:cubicBezTo>
                      <a:pt x="460375" y="115888"/>
                      <a:pt x="460375" y="115888"/>
                      <a:pt x="430212" y="115888"/>
                    </a:cubicBezTo>
                    <a:cubicBezTo>
                      <a:pt x="430212" y="115888"/>
                      <a:pt x="430212" y="115888"/>
                      <a:pt x="430212" y="77335"/>
                    </a:cubicBezTo>
                    <a:cubicBezTo>
                      <a:pt x="430212" y="68222"/>
                      <a:pt x="437067" y="61913"/>
                      <a:pt x="445294" y="61913"/>
                    </a:cubicBezTo>
                    <a:close/>
                    <a:moveTo>
                      <a:pt x="238125" y="61913"/>
                    </a:moveTo>
                    <a:cubicBezTo>
                      <a:pt x="246784" y="61913"/>
                      <a:pt x="254000" y="68222"/>
                      <a:pt x="254000" y="77335"/>
                    </a:cubicBezTo>
                    <a:lnTo>
                      <a:pt x="254000" y="115888"/>
                    </a:lnTo>
                    <a:cubicBezTo>
                      <a:pt x="254000" y="115888"/>
                      <a:pt x="254000" y="115888"/>
                      <a:pt x="222250" y="115888"/>
                    </a:cubicBezTo>
                    <a:cubicBezTo>
                      <a:pt x="222250" y="115888"/>
                      <a:pt x="222250" y="115888"/>
                      <a:pt x="222250" y="77335"/>
                    </a:cubicBezTo>
                    <a:cubicBezTo>
                      <a:pt x="222250" y="68222"/>
                      <a:pt x="229466" y="61913"/>
                      <a:pt x="238125" y="61913"/>
                    </a:cubicBezTo>
                    <a:close/>
                    <a:moveTo>
                      <a:pt x="31750" y="31750"/>
                    </a:moveTo>
                    <a:cubicBezTo>
                      <a:pt x="31750" y="900113"/>
                      <a:pt x="31750" y="900113"/>
                      <a:pt x="31750" y="900113"/>
                    </a:cubicBezTo>
                    <a:cubicBezTo>
                      <a:pt x="1274763" y="900113"/>
                      <a:pt x="1274763" y="900113"/>
                      <a:pt x="1274763" y="900113"/>
                    </a:cubicBezTo>
                    <a:cubicBezTo>
                      <a:pt x="1274763" y="31750"/>
                      <a:pt x="1274763" y="31750"/>
                      <a:pt x="1274763" y="31750"/>
                    </a:cubicBezTo>
                    <a:cubicBezTo>
                      <a:pt x="31750" y="31750"/>
                      <a:pt x="31750" y="31750"/>
                      <a:pt x="31750" y="31750"/>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lumMod val="50000"/>
                </a:schemeClr>
              </a:solidFill>
              <a:ln>
                <a:noFill/>
              </a:ln>
            </p:spPr>
            <p:txBody>
              <a:bodyPr vert="horz" wrap="square" lIns="22860" tIns="11430" rIns="22860" bIns="11430" numCol="1" anchor="t" anchorCtr="0" compatLnSpc="1">
                <a:prstTxWarp prst="textNoShape">
                  <a:avLst/>
                </a:prstTxWarp>
                <a:noAutofit/>
              </a:bodyPr>
              <a:lstStyle/>
              <a:p>
                <a:endParaRPr lang="en-US" dirty="0"/>
              </a:p>
            </p:txBody>
          </p:sp>
          <p:sp>
            <p:nvSpPr>
              <p:cNvPr id="181" name="Freeform 11">
                <a:extLst>
                  <a:ext uri="{FF2B5EF4-FFF2-40B4-BE49-F238E27FC236}">
                    <a16:creationId xmlns:a16="http://schemas.microsoft.com/office/drawing/2014/main" id="{E7BADAF3-E047-4652-AFEC-EB8E517A5CB2}"/>
                  </a:ext>
                </a:extLst>
              </p:cNvPr>
              <p:cNvSpPr>
                <a:spLocks/>
              </p:cNvSpPr>
              <p:nvPr/>
            </p:nvSpPr>
            <p:spPr bwMode="auto">
              <a:xfrm>
                <a:off x="6791325" y="3109912"/>
                <a:ext cx="806451" cy="647700"/>
              </a:xfrm>
              <a:custGeom>
                <a:avLst/>
                <a:gdLst>
                  <a:gd name="connsiteX0" fmla="*/ 225269 w 806451"/>
                  <a:gd name="connsiteY0" fmla="*/ 568325 h 647700"/>
                  <a:gd name="connsiteX1" fmla="*/ 272424 w 806451"/>
                  <a:gd name="connsiteY1" fmla="*/ 568325 h 647700"/>
                  <a:gd name="connsiteX2" fmla="*/ 303861 w 806451"/>
                  <a:gd name="connsiteY2" fmla="*/ 568325 h 647700"/>
                  <a:gd name="connsiteX3" fmla="*/ 479621 w 806451"/>
                  <a:gd name="connsiteY3" fmla="*/ 568325 h 647700"/>
                  <a:gd name="connsiteX4" fmla="*/ 511058 w 806451"/>
                  <a:gd name="connsiteY4" fmla="*/ 568325 h 647700"/>
                  <a:gd name="connsiteX5" fmla="*/ 686819 w 806451"/>
                  <a:gd name="connsiteY5" fmla="*/ 568325 h 647700"/>
                  <a:gd name="connsiteX6" fmla="*/ 718255 w 806451"/>
                  <a:gd name="connsiteY6" fmla="*/ 568325 h 647700"/>
                  <a:gd name="connsiteX7" fmla="*/ 773270 w 806451"/>
                  <a:gd name="connsiteY7" fmla="*/ 568325 h 647700"/>
                  <a:gd name="connsiteX8" fmla="*/ 788988 w 806451"/>
                  <a:gd name="connsiteY8" fmla="*/ 584057 h 647700"/>
                  <a:gd name="connsiteX9" fmla="*/ 788988 w 806451"/>
                  <a:gd name="connsiteY9" fmla="*/ 631968 h 647700"/>
                  <a:gd name="connsiteX10" fmla="*/ 773270 w 806451"/>
                  <a:gd name="connsiteY10" fmla="*/ 647700 h 647700"/>
                  <a:gd name="connsiteX11" fmla="*/ 718255 w 806451"/>
                  <a:gd name="connsiteY11" fmla="*/ 647700 h 647700"/>
                  <a:gd name="connsiteX12" fmla="*/ 686819 w 806451"/>
                  <a:gd name="connsiteY12" fmla="*/ 647700 h 647700"/>
                  <a:gd name="connsiteX13" fmla="*/ 511058 w 806451"/>
                  <a:gd name="connsiteY13" fmla="*/ 647700 h 647700"/>
                  <a:gd name="connsiteX14" fmla="*/ 479621 w 806451"/>
                  <a:gd name="connsiteY14" fmla="*/ 647700 h 647700"/>
                  <a:gd name="connsiteX15" fmla="*/ 303861 w 806451"/>
                  <a:gd name="connsiteY15" fmla="*/ 647700 h 647700"/>
                  <a:gd name="connsiteX16" fmla="*/ 272424 w 806451"/>
                  <a:gd name="connsiteY16" fmla="*/ 647700 h 647700"/>
                  <a:gd name="connsiteX17" fmla="*/ 225269 w 806451"/>
                  <a:gd name="connsiteY17" fmla="*/ 647700 h 647700"/>
                  <a:gd name="connsiteX18" fmla="*/ 209550 w 806451"/>
                  <a:gd name="connsiteY18" fmla="*/ 631968 h 647700"/>
                  <a:gd name="connsiteX19" fmla="*/ 209550 w 806451"/>
                  <a:gd name="connsiteY19" fmla="*/ 584057 h 647700"/>
                  <a:gd name="connsiteX20" fmla="*/ 225269 w 806451"/>
                  <a:gd name="connsiteY20" fmla="*/ 568325 h 647700"/>
                  <a:gd name="connsiteX21" fmla="*/ 395150 w 806451"/>
                  <a:gd name="connsiteY21" fmla="*/ 379412 h 647700"/>
                  <a:gd name="connsiteX22" fmla="*/ 479556 w 806451"/>
                  <a:gd name="connsiteY22" fmla="*/ 379412 h 647700"/>
                  <a:gd name="connsiteX23" fmla="*/ 511030 w 806451"/>
                  <a:gd name="connsiteY23" fmla="*/ 379412 h 647700"/>
                  <a:gd name="connsiteX24" fmla="*/ 686995 w 806451"/>
                  <a:gd name="connsiteY24" fmla="*/ 379412 h 647700"/>
                  <a:gd name="connsiteX25" fmla="*/ 718469 w 806451"/>
                  <a:gd name="connsiteY25" fmla="*/ 379412 h 647700"/>
                  <a:gd name="connsiteX26" fmla="*/ 790714 w 806451"/>
                  <a:gd name="connsiteY26" fmla="*/ 379412 h 647700"/>
                  <a:gd name="connsiteX27" fmla="*/ 806451 w 806451"/>
                  <a:gd name="connsiteY27" fmla="*/ 395144 h 647700"/>
                  <a:gd name="connsiteX28" fmla="*/ 806451 w 806451"/>
                  <a:gd name="connsiteY28" fmla="*/ 443055 h 647700"/>
                  <a:gd name="connsiteX29" fmla="*/ 790714 w 806451"/>
                  <a:gd name="connsiteY29" fmla="*/ 458787 h 647700"/>
                  <a:gd name="connsiteX30" fmla="*/ 718469 w 806451"/>
                  <a:gd name="connsiteY30" fmla="*/ 458787 h 647700"/>
                  <a:gd name="connsiteX31" fmla="*/ 686995 w 806451"/>
                  <a:gd name="connsiteY31" fmla="*/ 458787 h 647700"/>
                  <a:gd name="connsiteX32" fmla="*/ 511030 w 806451"/>
                  <a:gd name="connsiteY32" fmla="*/ 458787 h 647700"/>
                  <a:gd name="connsiteX33" fmla="*/ 479556 w 806451"/>
                  <a:gd name="connsiteY33" fmla="*/ 458787 h 647700"/>
                  <a:gd name="connsiteX34" fmla="*/ 395150 w 806451"/>
                  <a:gd name="connsiteY34" fmla="*/ 458787 h 647700"/>
                  <a:gd name="connsiteX35" fmla="*/ 379413 w 806451"/>
                  <a:gd name="connsiteY35" fmla="*/ 443055 h 647700"/>
                  <a:gd name="connsiteX36" fmla="*/ 379413 w 806451"/>
                  <a:gd name="connsiteY36" fmla="*/ 395144 h 647700"/>
                  <a:gd name="connsiteX37" fmla="*/ 395150 w 806451"/>
                  <a:gd name="connsiteY37" fmla="*/ 379412 h 647700"/>
                  <a:gd name="connsiteX38" fmla="*/ 58602 w 806451"/>
                  <a:gd name="connsiteY38" fmla="*/ 190500 h 647700"/>
                  <a:gd name="connsiteX39" fmla="*/ 65041 w 806451"/>
                  <a:gd name="connsiteY39" fmla="*/ 190500 h 647700"/>
                  <a:gd name="connsiteX40" fmla="*/ 96518 w 806451"/>
                  <a:gd name="connsiteY40" fmla="*/ 190500 h 647700"/>
                  <a:gd name="connsiteX41" fmla="*/ 272506 w 806451"/>
                  <a:gd name="connsiteY41" fmla="*/ 190500 h 647700"/>
                  <a:gd name="connsiteX42" fmla="*/ 303983 w 806451"/>
                  <a:gd name="connsiteY42" fmla="*/ 190500 h 647700"/>
                  <a:gd name="connsiteX43" fmla="*/ 479971 w 806451"/>
                  <a:gd name="connsiteY43" fmla="*/ 190500 h 647700"/>
                  <a:gd name="connsiteX44" fmla="*/ 511449 w 806451"/>
                  <a:gd name="connsiteY44" fmla="*/ 190500 h 647700"/>
                  <a:gd name="connsiteX45" fmla="*/ 527187 w 806451"/>
                  <a:gd name="connsiteY45" fmla="*/ 190500 h 647700"/>
                  <a:gd name="connsiteX46" fmla="*/ 542926 w 806451"/>
                  <a:gd name="connsiteY46" fmla="*/ 206232 h 647700"/>
                  <a:gd name="connsiteX47" fmla="*/ 542926 w 806451"/>
                  <a:gd name="connsiteY47" fmla="*/ 254143 h 647700"/>
                  <a:gd name="connsiteX48" fmla="*/ 527187 w 806451"/>
                  <a:gd name="connsiteY48" fmla="*/ 269875 h 647700"/>
                  <a:gd name="connsiteX49" fmla="*/ 511449 w 806451"/>
                  <a:gd name="connsiteY49" fmla="*/ 269875 h 647700"/>
                  <a:gd name="connsiteX50" fmla="*/ 479971 w 806451"/>
                  <a:gd name="connsiteY50" fmla="*/ 269875 h 647700"/>
                  <a:gd name="connsiteX51" fmla="*/ 303983 w 806451"/>
                  <a:gd name="connsiteY51" fmla="*/ 269875 h 647700"/>
                  <a:gd name="connsiteX52" fmla="*/ 272506 w 806451"/>
                  <a:gd name="connsiteY52" fmla="*/ 269875 h 647700"/>
                  <a:gd name="connsiteX53" fmla="*/ 96518 w 806451"/>
                  <a:gd name="connsiteY53" fmla="*/ 269875 h 647700"/>
                  <a:gd name="connsiteX54" fmla="*/ 65041 w 806451"/>
                  <a:gd name="connsiteY54" fmla="*/ 269875 h 647700"/>
                  <a:gd name="connsiteX55" fmla="*/ 58602 w 806451"/>
                  <a:gd name="connsiteY55" fmla="*/ 269875 h 647700"/>
                  <a:gd name="connsiteX56" fmla="*/ 42863 w 806451"/>
                  <a:gd name="connsiteY56" fmla="*/ 254143 h 647700"/>
                  <a:gd name="connsiteX57" fmla="*/ 42863 w 806451"/>
                  <a:gd name="connsiteY57" fmla="*/ 206232 h 647700"/>
                  <a:gd name="connsiteX58" fmla="*/ 58602 w 806451"/>
                  <a:gd name="connsiteY58" fmla="*/ 190500 h 647700"/>
                  <a:gd name="connsiteX59" fmla="*/ 15716 w 806451"/>
                  <a:gd name="connsiteY59" fmla="*/ 0 h 647700"/>
                  <a:gd name="connsiteX60" fmla="*/ 65008 w 806451"/>
                  <a:gd name="connsiteY60" fmla="*/ 0 h 647700"/>
                  <a:gd name="connsiteX61" fmla="*/ 96441 w 806451"/>
                  <a:gd name="connsiteY61" fmla="*/ 0 h 647700"/>
                  <a:gd name="connsiteX62" fmla="*/ 272177 w 806451"/>
                  <a:gd name="connsiteY62" fmla="*/ 0 h 647700"/>
                  <a:gd name="connsiteX63" fmla="*/ 303610 w 806451"/>
                  <a:gd name="connsiteY63" fmla="*/ 0 h 647700"/>
                  <a:gd name="connsiteX64" fmla="*/ 355759 w 806451"/>
                  <a:gd name="connsiteY64" fmla="*/ 0 h 647700"/>
                  <a:gd name="connsiteX65" fmla="*/ 371475 w 806451"/>
                  <a:gd name="connsiteY65" fmla="*/ 15732 h 647700"/>
                  <a:gd name="connsiteX66" fmla="*/ 371475 w 806451"/>
                  <a:gd name="connsiteY66" fmla="*/ 63643 h 647700"/>
                  <a:gd name="connsiteX67" fmla="*/ 355759 w 806451"/>
                  <a:gd name="connsiteY67" fmla="*/ 79375 h 647700"/>
                  <a:gd name="connsiteX68" fmla="*/ 303610 w 806451"/>
                  <a:gd name="connsiteY68" fmla="*/ 79375 h 647700"/>
                  <a:gd name="connsiteX69" fmla="*/ 272177 w 806451"/>
                  <a:gd name="connsiteY69" fmla="*/ 79375 h 647700"/>
                  <a:gd name="connsiteX70" fmla="*/ 96441 w 806451"/>
                  <a:gd name="connsiteY70" fmla="*/ 79375 h 647700"/>
                  <a:gd name="connsiteX71" fmla="*/ 65008 w 806451"/>
                  <a:gd name="connsiteY71" fmla="*/ 79375 h 647700"/>
                  <a:gd name="connsiteX72" fmla="*/ 15716 w 806451"/>
                  <a:gd name="connsiteY72" fmla="*/ 79375 h 647700"/>
                  <a:gd name="connsiteX73" fmla="*/ 0 w 806451"/>
                  <a:gd name="connsiteY73" fmla="*/ 63643 h 647700"/>
                  <a:gd name="connsiteX74" fmla="*/ 0 w 806451"/>
                  <a:gd name="connsiteY74" fmla="*/ 15732 h 647700"/>
                  <a:gd name="connsiteX75" fmla="*/ 15716 w 806451"/>
                  <a:gd name="connsiteY75" fmla="*/ 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806451" h="647700">
                    <a:moveTo>
                      <a:pt x="225269" y="568325"/>
                    </a:moveTo>
                    <a:cubicBezTo>
                      <a:pt x="225269" y="568325"/>
                      <a:pt x="225269" y="568325"/>
                      <a:pt x="272424" y="568325"/>
                    </a:cubicBezTo>
                    <a:cubicBezTo>
                      <a:pt x="272424" y="568325"/>
                      <a:pt x="272424" y="568325"/>
                      <a:pt x="303861" y="568325"/>
                    </a:cubicBezTo>
                    <a:cubicBezTo>
                      <a:pt x="303861" y="568325"/>
                      <a:pt x="303861" y="568325"/>
                      <a:pt x="479621" y="568325"/>
                    </a:cubicBezTo>
                    <a:cubicBezTo>
                      <a:pt x="479621" y="568325"/>
                      <a:pt x="479621" y="568325"/>
                      <a:pt x="511058" y="568325"/>
                    </a:cubicBezTo>
                    <a:cubicBezTo>
                      <a:pt x="511058" y="568325"/>
                      <a:pt x="511058" y="568325"/>
                      <a:pt x="686819" y="568325"/>
                    </a:cubicBezTo>
                    <a:cubicBezTo>
                      <a:pt x="686819" y="568325"/>
                      <a:pt x="686819" y="568325"/>
                      <a:pt x="718255" y="568325"/>
                    </a:cubicBezTo>
                    <a:cubicBezTo>
                      <a:pt x="718255" y="568325"/>
                      <a:pt x="718255" y="568325"/>
                      <a:pt x="773270" y="568325"/>
                    </a:cubicBezTo>
                    <a:cubicBezTo>
                      <a:pt x="781843" y="568325"/>
                      <a:pt x="788988" y="575476"/>
                      <a:pt x="788988" y="584057"/>
                    </a:cubicBezTo>
                    <a:cubicBezTo>
                      <a:pt x="788988" y="584057"/>
                      <a:pt x="788988" y="584057"/>
                      <a:pt x="788988" y="631968"/>
                    </a:cubicBezTo>
                    <a:cubicBezTo>
                      <a:pt x="788988" y="640549"/>
                      <a:pt x="781843" y="647700"/>
                      <a:pt x="773270" y="647700"/>
                    </a:cubicBezTo>
                    <a:cubicBezTo>
                      <a:pt x="773270" y="647700"/>
                      <a:pt x="773270" y="647700"/>
                      <a:pt x="718255" y="647700"/>
                    </a:cubicBezTo>
                    <a:cubicBezTo>
                      <a:pt x="718255" y="647700"/>
                      <a:pt x="718255" y="647700"/>
                      <a:pt x="686819" y="647700"/>
                    </a:cubicBezTo>
                    <a:cubicBezTo>
                      <a:pt x="686819" y="647700"/>
                      <a:pt x="686819" y="647700"/>
                      <a:pt x="511058" y="647700"/>
                    </a:cubicBezTo>
                    <a:cubicBezTo>
                      <a:pt x="511058" y="647700"/>
                      <a:pt x="511058" y="647700"/>
                      <a:pt x="479621" y="647700"/>
                    </a:cubicBezTo>
                    <a:cubicBezTo>
                      <a:pt x="479621" y="647700"/>
                      <a:pt x="479621" y="647700"/>
                      <a:pt x="303861" y="647700"/>
                    </a:cubicBezTo>
                    <a:cubicBezTo>
                      <a:pt x="303861" y="647700"/>
                      <a:pt x="303861" y="647700"/>
                      <a:pt x="272424" y="647700"/>
                    </a:cubicBezTo>
                    <a:cubicBezTo>
                      <a:pt x="272424" y="647700"/>
                      <a:pt x="272424" y="647700"/>
                      <a:pt x="225269" y="647700"/>
                    </a:cubicBezTo>
                    <a:cubicBezTo>
                      <a:pt x="216695" y="647700"/>
                      <a:pt x="209550" y="640549"/>
                      <a:pt x="209550" y="631968"/>
                    </a:cubicBezTo>
                    <a:cubicBezTo>
                      <a:pt x="209550" y="631968"/>
                      <a:pt x="209550" y="631968"/>
                      <a:pt x="209550" y="584057"/>
                    </a:cubicBezTo>
                    <a:cubicBezTo>
                      <a:pt x="209550" y="575476"/>
                      <a:pt x="216695" y="568325"/>
                      <a:pt x="225269" y="568325"/>
                    </a:cubicBezTo>
                    <a:close/>
                    <a:moveTo>
                      <a:pt x="395150" y="379412"/>
                    </a:moveTo>
                    <a:cubicBezTo>
                      <a:pt x="395150" y="379412"/>
                      <a:pt x="395150" y="379412"/>
                      <a:pt x="479556" y="379412"/>
                    </a:cubicBezTo>
                    <a:cubicBezTo>
                      <a:pt x="479556" y="379412"/>
                      <a:pt x="479556" y="379412"/>
                      <a:pt x="511030" y="379412"/>
                    </a:cubicBezTo>
                    <a:cubicBezTo>
                      <a:pt x="511030" y="379412"/>
                      <a:pt x="511030" y="379412"/>
                      <a:pt x="686995" y="379412"/>
                    </a:cubicBezTo>
                    <a:cubicBezTo>
                      <a:pt x="686995" y="379412"/>
                      <a:pt x="686995" y="379412"/>
                      <a:pt x="718469" y="379412"/>
                    </a:cubicBezTo>
                    <a:cubicBezTo>
                      <a:pt x="718469" y="379412"/>
                      <a:pt x="718469" y="379412"/>
                      <a:pt x="790714" y="379412"/>
                    </a:cubicBezTo>
                    <a:cubicBezTo>
                      <a:pt x="799298" y="379412"/>
                      <a:pt x="806451" y="386563"/>
                      <a:pt x="806451" y="395144"/>
                    </a:cubicBezTo>
                    <a:cubicBezTo>
                      <a:pt x="806451" y="395144"/>
                      <a:pt x="806451" y="395144"/>
                      <a:pt x="806451" y="443055"/>
                    </a:cubicBezTo>
                    <a:cubicBezTo>
                      <a:pt x="806451" y="452351"/>
                      <a:pt x="799298" y="458787"/>
                      <a:pt x="790714" y="458787"/>
                    </a:cubicBezTo>
                    <a:cubicBezTo>
                      <a:pt x="790714" y="458787"/>
                      <a:pt x="790714" y="458787"/>
                      <a:pt x="718469" y="458787"/>
                    </a:cubicBezTo>
                    <a:cubicBezTo>
                      <a:pt x="718469" y="458787"/>
                      <a:pt x="718469" y="458787"/>
                      <a:pt x="686995" y="458787"/>
                    </a:cubicBezTo>
                    <a:cubicBezTo>
                      <a:pt x="686995" y="458787"/>
                      <a:pt x="686995" y="458787"/>
                      <a:pt x="511030" y="458787"/>
                    </a:cubicBezTo>
                    <a:cubicBezTo>
                      <a:pt x="511030" y="458787"/>
                      <a:pt x="511030" y="458787"/>
                      <a:pt x="479556" y="458787"/>
                    </a:cubicBezTo>
                    <a:cubicBezTo>
                      <a:pt x="479556" y="458787"/>
                      <a:pt x="479556" y="458787"/>
                      <a:pt x="395150" y="458787"/>
                    </a:cubicBezTo>
                    <a:cubicBezTo>
                      <a:pt x="385851" y="458787"/>
                      <a:pt x="379413" y="452351"/>
                      <a:pt x="379413" y="443055"/>
                    </a:cubicBezTo>
                    <a:cubicBezTo>
                      <a:pt x="379413" y="443055"/>
                      <a:pt x="379413" y="443055"/>
                      <a:pt x="379413" y="395144"/>
                    </a:cubicBezTo>
                    <a:cubicBezTo>
                      <a:pt x="379413" y="386563"/>
                      <a:pt x="385851" y="379412"/>
                      <a:pt x="395150" y="379412"/>
                    </a:cubicBezTo>
                    <a:close/>
                    <a:moveTo>
                      <a:pt x="58602" y="190500"/>
                    </a:moveTo>
                    <a:cubicBezTo>
                      <a:pt x="58602" y="190500"/>
                      <a:pt x="58602" y="190500"/>
                      <a:pt x="65041" y="190500"/>
                    </a:cubicBezTo>
                    <a:cubicBezTo>
                      <a:pt x="65041" y="190500"/>
                      <a:pt x="65041" y="190500"/>
                      <a:pt x="96518" y="190500"/>
                    </a:cubicBezTo>
                    <a:cubicBezTo>
                      <a:pt x="96518" y="190500"/>
                      <a:pt x="96518" y="190500"/>
                      <a:pt x="272506" y="190500"/>
                    </a:cubicBezTo>
                    <a:cubicBezTo>
                      <a:pt x="272506" y="190500"/>
                      <a:pt x="272506" y="190500"/>
                      <a:pt x="303983" y="190500"/>
                    </a:cubicBezTo>
                    <a:cubicBezTo>
                      <a:pt x="303983" y="190500"/>
                      <a:pt x="303983" y="190500"/>
                      <a:pt x="479971" y="190500"/>
                    </a:cubicBezTo>
                    <a:cubicBezTo>
                      <a:pt x="479971" y="190500"/>
                      <a:pt x="479971" y="190500"/>
                      <a:pt x="511449" y="190500"/>
                    </a:cubicBezTo>
                    <a:cubicBezTo>
                      <a:pt x="511449" y="190500"/>
                      <a:pt x="511449" y="190500"/>
                      <a:pt x="527187" y="190500"/>
                    </a:cubicBezTo>
                    <a:cubicBezTo>
                      <a:pt x="536488" y="190500"/>
                      <a:pt x="542926" y="197651"/>
                      <a:pt x="542926" y="206232"/>
                    </a:cubicBezTo>
                    <a:cubicBezTo>
                      <a:pt x="542926" y="206232"/>
                      <a:pt x="542926" y="206232"/>
                      <a:pt x="542926" y="254143"/>
                    </a:cubicBezTo>
                    <a:cubicBezTo>
                      <a:pt x="542926" y="262724"/>
                      <a:pt x="536488" y="269875"/>
                      <a:pt x="527187" y="269875"/>
                    </a:cubicBezTo>
                    <a:cubicBezTo>
                      <a:pt x="527187" y="269875"/>
                      <a:pt x="527187" y="269875"/>
                      <a:pt x="511449" y="269875"/>
                    </a:cubicBezTo>
                    <a:cubicBezTo>
                      <a:pt x="511449" y="269875"/>
                      <a:pt x="511449" y="269875"/>
                      <a:pt x="479971" y="269875"/>
                    </a:cubicBezTo>
                    <a:cubicBezTo>
                      <a:pt x="479971" y="269875"/>
                      <a:pt x="479971" y="269875"/>
                      <a:pt x="303983" y="269875"/>
                    </a:cubicBezTo>
                    <a:lnTo>
                      <a:pt x="272506" y="269875"/>
                    </a:lnTo>
                    <a:cubicBezTo>
                      <a:pt x="272506" y="269875"/>
                      <a:pt x="272506" y="269875"/>
                      <a:pt x="96518" y="269875"/>
                    </a:cubicBezTo>
                    <a:cubicBezTo>
                      <a:pt x="96518" y="269875"/>
                      <a:pt x="96518" y="269875"/>
                      <a:pt x="65041" y="269875"/>
                    </a:cubicBezTo>
                    <a:cubicBezTo>
                      <a:pt x="65041" y="269875"/>
                      <a:pt x="65041" y="269875"/>
                      <a:pt x="58602" y="269875"/>
                    </a:cubicBezTo>
                    <a:cubicBezTo>
                      <a:pt x="49302" y="269875"/>
                      <a:pt x="42863" y="262724"/>
                      <a:pt x="42863" y="254143"/>
                    </a:cubicBezTo>
                    <a:cubicBezTo>
                      <a:pt x="42863" y="254143"/>
                      <a:pt x="42863" y="254143"/>
                      <a:pt x="42863" y="206232"/>
                    </a:cubicBezTo>
                    <a:cubicBezTo>
                      <a:pt x="42863" y="197651"/>
                      <a:pt x="49302" y="190500"/>
                      <a:pt x="58602" y="190500"/>
                    </a:cubicBezTo>
                    <a:close/>
                    <a:moveTo>
                      <a:pt x="15716" y="0"/>
                    </a:moveTo>
                    <a:cubicBezTo>
                      <a:pt x="15716" y="0"/>
                      <a:pt x="15716" y="0"/>
                      <a:pt x="65008" y="0"/>
                    </a:cubicBezTo>
                    <a:cubicBezTo>
                      <a:pt x="65008" y="0"/>
                      <a:pt x="65008" y="0"/>
                      <a:pt x="96441" y="0"/>
                    </a:cubicBezTo>
                    <a:cubicBezTo>
                      <a:pt x="96441" y="0"/>
                      <a:pt x="96441" y="0"/>
                      <a:pt x="272177" y="0"/>
                    </a:cubicBezTo>
                    <a:cubicBezTo>
                      <a:pt x="272177" y="0"/>
                      <a:pt x="272177" y="0"/>
                      <a:pt x="303610" y="0"/>
                    </a:cubicBezTo>
                    <a:cubicBezTo>
                      <a:pt x="303610" y="0"/>
                      <a:pt x="303610" y="0"/>
                      <a:pt x="355759" y="0"/>
                    </a:cubicBezTo>
                    <a:cubicBezTo>
                      <a:pt x="364331" y="0"/>
                      <a:pt x="371475" y="7151"/>
                      <a:pt x="371475" y="15732"/>
                    </a:cubicBezTo>
                    <a:cubicBezTo>
                      <a:pt x="371475" y="15732"/>
                      <a:pt x="371475" y="15732"/>
                      <a:pt x="371475" y="63643"/>
                    </a:cubicBezTo>
                    <a:cubicBezTo>
                      <a:pt x="371475" y="72224"/>
                      <a:pt x="364331" y="79375"/>
                      <a:pt x="355759" y="79375"/>
                    </a:cubicBezTo>
                    <a:cubicBezTo>
                      <a:pt x="355759" y="79375"/>
                      <a:pt x="355759" y="79375"/>
                      <a:pt x="303610" y="79375"/>
                    </a:cubicBezTo>
                    <a:cubicBezTo>
                      <a:pt x="303610" y="79375"/>
                      <a:pt x="303610" y="79375"/>
                      <a:pt x="272177" y="79375"/>
                    </a:cubicBezTo>
                    <a:cubicBezTo>
                      <a:pt x="272177" y="79375"/>
                      <a:pt x="272177" y="79375"/>
                      <a:pt x="96441" y="79375"/>
                    </a:cubicBezTo>
                    <a:lnTo>
                      <a:pt x="65008" y="79375"/>
                    </a:lnTo>
                    <a:cubicBezTo>
                      <a:pt x="65008" y="79375"/>
                      <a:pt x="65008" y="79375"/>
                      <a:pt x="15716" y="79375"/>
                    </a:cubicBezTo>
                    <a:cubicBezTo>
                      <a:pt x="7144" y="79375"/>
                      <a:pt x="0" y="72224"/>
                      <a:pt x="0" y="63643"/>
                    </a:cubicBezTo>
                    <a:cubicBezTo>
                      <a:pt x="0" y="63643"/>
                      <a:pt x="0" y="63643"/>
                      <a:pt x="0" y="15732"/>
                    </a:cubicBezTo>
                    <a:cubicBezTo>
                      <a:pt x="0" y="7151"/>
                      <a:pt x="7144" y="0"/>
                      <a:pt x="15716" y="0"/>
                    </a:cubicBezTo>
                    <a:close/>
                  </a:path>
                </a:pathLst>
              </a:custGeom>
              <a:solidFill>
                <a:srgbClr val="00148C">
                  <a:lumMod val="100000"/>
                </a:srgbClr>
              </a:solidFill>
              <a:ln>
                <a:noFill/>
              </a:ln>
            </p:spPr>
            <p:txBody>
              <a:bodyPr vert="horz" wrap="square" lIns="22860" tIns="11430" rIns="22860" bIns="11430" numCol="1" anchor="t" anchorCtr="0" compatLnSpc="1">
                <a:prstTxWarp prst="textNoShape">
                  <a:avLst/>
                </a:prstTxWarp>
                <a:noAutofit/>
              </a:bodyPr>
              <a:lstStyle/>
              <a:p>
                <a:endParaRPr lang="en-US" dirty="0"/>
              </a:p>
            </p:txBody>
          </p:sp>
        </p:grpSp>
      </p:grpSp>
      <p:grpSp>
        <p:nvGrpSpPr>
          <p:cNvPr id="182" name="Group 181">
            <a:extLst>
              <a:ext uri="{FF2B5EF4-FFF2-40B4-BE49-F238E27FC236}">
                <a16:creationId xmlns:a16="http://schemas.microsoft.com/office/drawing/2014/main" id="{6F2D0825-5354-4027-A2DE-D250809E766D}"/>
              </a:ext>
            </a:extLst>
          </p:cNvPr>
          <p:cNvGrpSpPr>
            <a:grpSpLocks noChangeAspect="1"/>
          </p:cNvGrpSpPr>
          <p:nvPr/>
        </p:nvGrpSpPr>
        <p:grpSpPr>
          <a:xfrm>
            <a:off x="368229" y="2504990"/>
            <a:ext cx="181422" cy="181247"/>
            <a:chOff x="7915275" y="2606675"/>
            <a:chExt cx="1646238" cy="1644650"/>
          </a:xfrm>
        </p:grpSpPr>
        <p:sp>
          <p:nvSpPr>
            <p:cNvPr id="183" name="AutoShape 29">
              <a:extLst>
                <a:ext uri="{FF2B5EF4-FFF2-40B4-BE49-F238E27FC236}">
                  <a16:creationId xmlns:a16="http://schemas.microsoft.com/office/drawing/2014/main" id="{EB165E8F-AB18-4CA2-AC5D-76057824EFAE}"/>
                </a:ext>
              </a:extLst>
            </p:cNvPr>
            <p:cNvSpPr>
              <a:spLocks noChangeAspect="1" noChangeArrowheads="1" noTextEdit="1"/>
            </p:cNvSpPr>
            <p:nvPr/>
          </p:nvSpPr>
          <p:spPr bwMode="auto">
            <a:xfrm>
              <a:off x="79152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860" tIns="11430" rIns="22860" bIns="11430" numCol="1" anchor="t" anchorCtr="0" compatLnSpc="1">
              <a:prstTxWarp prst="textNoShape">
                <a:avLst/>
              </a:prstTxWarp>
            </a:bodyPr>
            <a:lstStyle/>
            <a:p>
              <a:endParaRPr lang="en-US" dirty="0"/>
            </a:p>
          </p:txBody>
        </p:sp>
        <p:grpSp>
          <p:nvGrpSpPr>
            <p:cNvPr id="184" name="Group 183">
              <a:extLst>
                <a:ext uri="{FF2B5EF4-FFF2-40B4-BE49-F238E27FC236}">
                  <a16:creationId xmlns:a16="http://schemas.microsoft.com/office/drawing/2014/main" id="{11AA6CB2-DC41-4C02-92B5-8DBA97D6259B}"/>
                </a:ext>
              </a:extLst>
            </p:cNvPr>
            <p:cNvGrpSpPr/>
            <p:nvPr/>
          </p:nvGrpSpPr>
          <p:grpSpPr>
            <a:xfrm>
              <a:off x="8069263" y="2884488"/>
              <a:ext cx="1339850" cy="1133475"/>
              <a:chOff x="8069263" y="2884488"/>
              <a:chExt cx="1339850" cy="1133475"/>
            </a:xfrm>
          </p:grpSpPr>
          <p:sp>
            <p:nvSpPr>
              <p:cNvPr id="185" name="Freeform 10">
                <a:extLst>
                  <a:ext uri="{FF2B5EF4-FFF2-40B4-BE49-F238E27FC236}">
                    <a16:creationId xmlns:a16="http://schemas.microsoft.com/office/drawing/2014/main" id="{BF5450F6-C10B-402C-8B4E-162AA25EF2F5}"/>
                  </a:ext>
                </a:extLst>
              </p:cNvPr>
              <p:cNvSpPr>
                <a:spLocks/>
              </p:cNvSpPr>
              <p:nvPr/>
            </p:nvSpPr>
            <p:spPr bwMode="auto">
              <a:xfrm>
                <a:off x="8069263" y="2884488"/>
                <a:ext cx="1339850" cy="1006475"/>
              </a:xfrm>
              <a:custGeom>
                <a:avLst/>
                <a:gdLst>
                  <a:gd name="connsiteX0" fmla="*/ 197644 w 1339850"/>
                  <a:gd name="connsiteY0" fmla="*/ 688975 h 1006475"/>
                  <a:gd name="connsiteX1" fmla="*/ 94676 w 1339850"/>
                  <a:gd name="connsiteY1" fmla="*/ 699691 h 1006475"/>
                  <a:gd name="connsiteX2" fmla="*/ 31750 w 1339850"/>
                  <a:gd name="connsiteY2" fmla="*/ 753269 h 1006475"/>
                  <a:gd name="connsiteX3" fmla="*/ 31750 w 1339850"/>
                  <a:gd name="connsiteY3" fmla="*/ 844709 h 1006475"/>
                  <a:gd name="connsiteX4" fmla="*/ 31750 w 1339850"/>
                  <a:gd name="connsiteY4" fmla="*/ 904716 h 1006475"/>
                  <a:gd name="connsiteX5" fmla="*/ 31750 w 1339850"/>
                  <a:gd name="connsiteY5" fmla="*/ 910431 h 1006475"/>
                  <a:gd name="connsiteX6" fmla="*/ 94676 w 1339850"/>
                  <a:gd name="connsiteY6" fmla="*/ 964010 h 1006475"/>
                  <a:gd name="connsiteX7" fmla="*/ 116842 w 1339850"/>
                  <a:gd name="connsiteY7" fmla="*/ 969010 h 1006475"/>
                  <a:gd name="connsiteX8" fmla="*/ 197644 w 1339850"/>
                  <a:gd name="connsiteY8" fmla="*/ 974725 h 1006475"/>
                  <a:gd name="connsiteX9" fmla="*/ 274156 w 1339850"/>
                  <a:gd name="connsiteY9" fmla="*/ 969010 h 1006475"/>
                  <a:gd name="connsiteX10" fmla="*/ 299898 w 1339850"/>
                  <a:gd name="connsiteY10" fmla="*/ 964010 h 1006475"/>
                  <a:gd name="connsiteX11" fmla="*/ 363538 w 1339850"/>
                  <a:gd name="connsiteY11" fmla="*/ 910431 h 1006475"/>
                  <a:gd name="connsiteX12" fmla="*/ 363538 w 1339850"/>
                  <a:gd name="connsiteY12" fmla="*/ 901859 h 1006475"/>
                  <a:gd name="connsiteX13" fmla="*/ 363538 w 1339850"/>
                  <a:gd name="connsiteY13" fmla="*/ 838994 h 1006475"/>
                  <a:gd name="connsiteX14" fmla="*/ 363538 w 1339850"/>
                  <a:gd name="connsiteY14" fmla="*/ 753269 h 1006475"/>
                  <a:gd name="connsiteX15" fmla="*/ 299898 w 1339850"/>
                  <a:gd name="connsiteY15" fmla="*/ 699691 h 1006475"/>
                  <a:gd name="connsiteX16" fmla="*/ 197644 w 1339850"/>
                  <a:gd name="connsiteY16" fmla="*/ 688975 h 1006475"/>
                  <a:gd name="connsiteX17" fmla="*/ 197644 w 1339850"/>
                  <a:gd name="connsiteY17" fmla="*/ 658812 h 1006475"/>
                  <a:gd name="connsiteX18" fmla="*/ 307924 w 1339850"/>
                  <a:gd name="connsiteY18" fmla="*/ 670211 h 1006475"/>
                  <a:gd name="connsiteX19" fmla="*/ 343729 w 1339850"/>
                  <a:gd name="connsiteY19" fmla="*/ 681610 h 1006475"/>
                  <a:gd name="connsiteX20" fmla="*/ 353754 w 1339850"/>
                  <a:gd name="connsiteY20" fmla="*/ 687309 h 1006475"/>
                  <a:gd name="connsiteX21" fmla="*/ 395288 w 1339850"/>
                  <a:gd name="connsiteY21" fmla="*/ 754277 h 1006475"/>
                  <a:gd name="connsiteX22" fmla="*/ 395288 w 1339850"/>
                  <a:gd name="connsiteY22" fmla="*/ 845467 h 1006475"/>
                  <a:gd name="connsiteX23" fmla="*/ 395288 w 1339850"/>
                  <a:gd name="connsiteY23" fmla="*/ 911010 h 1006475"/>
                  <a:gd name="connsiteX24" fmla="*/ 307924 w 1339850"/>
                  <a:gd name="connsiteY24" fmla="*/ 995076 h 1006475"/>
                  <a:gd name="connsiteX25" fmla="*/ 197644 w 1339850"/>
                  <a:gd name="connsiteY25" fmla="*/ 1006475 h 1006475"/>
                  <a:gd name="connsiteX26" fmla="*/ 87365 w 1339850"/>
                  <a:gd name="connsiteY26" fmla="*/ 995076 h 1006475"/>
                  <a:gd name="connsiteX27" fmla="*/ 40818 w 1339850"/>
                  <a:gd name="connsiteY27" fmla="*/ 977266 h 1006475"/>
                  <a:gd name="connsiteX28" fmla="*/ 0 w 1339850"/>
                  <a:gd name="connsiteY28" fmla="*/ 911010 h 1006475"/>
                  <a:gd name="connsiteX29" fmla="*/ 0 w 1339850"/>
                  <a:gd name="connsiteY29" fmla="*/ 851167 h 1006475"/>
                  <a:gd name="connsiteX30" fmla="*/ 0 w 1339850"/>
                  <a:gd name="connsiteY30" fmla="*/ 754277 h 1006475"/>
                  <a:gd name="connsiteX31" fmla="*/ 48695 w 1339850"/>
                  <a:gd name="connsiteY31" fmla="*/ 683747 h 1006475"/>
                  <a:gd name="connsiteX32" fmla="*/ 87365 w 1339850"/>
                  <a:gd name="connsiteY32" fmla="*/ 670211 h 1006475"/>
                  <a:gd name="connsiteX33" fmla="*/ 197644 w 1339850"/>
                  <a:gd name="connsiteY33" fmla="*/ 658812 h 1006475"/>
                  <a:gd name="connsiteX34" fmla="*/ 1142563 w 1339850"/>
                  <a:gd name="connsiteY34" fmla="*/ 490537 h 1006475"/>
                  <a:gd name="connsiteX35" fmla="*/ 1039816 w 1339850"/>
                  <a:gd name="connsiteY35" fmla="*/ 501253 h 1006475"/>
                  <a:gd name="connsiteX36" fmla="*/ 976312 w 1339850"/>
                  <a:gd name="connsiteY36" fmla="*/ 554831 h 1006475"/>
                  <a:gd name="connsiteX37" fmla="*/ 976312 w 1339850"/>
                  <a:gd name="connsiteY37" fmla="*/ 646271 h 1006475"/>
                  <a:gd name="connsiteX38" fmla="*/ 976312 w 1339850"/>
                  <a:gd name="connsiteY38" fmla="*/ 706993 h 1006475"/>
                  <a:gd name="connsiteX39" fmla="*/ 976312 w 1339850"/>
                  <a:gd name="connsiteY39" fmla="*/ 711993 h 1006475"/>
                  <a:gd name="connsiteX40" fmla="*/ 1039816 w 1339850"/>
                  <a:gd name="connsiteY40" fmla="*/ 765572 h 1006475"/>
                  <a:gd name="connsiteX41" fmla="*/ 1061935 w 1339850"/>
                  <a:gd name="connsiteY41" fmla="*/ 770572 h 1006475"/>
                  <a:gd name="connsiteX42" fmla="*/ 1142563 w 1339850"/>
                  <a:gd name="connsiteY42" fmla="*/ 776287 h 1006475"/>
                  <a:gd name="connsiteX43" fmla="*/ 1218196 w 1339850"/>
                  <a:gd name="connsiteY43" fmla="*/ 771287 h 1006475"/>
                  <a:gd name="connsiteX44" fmla="*/ 1244597 w 1339850"/>
                  <a:gd name="connsiteY44" fmla="*/ 765572 h 1006475"/>
                  <a:gd name="connsiteX45" fmla="*/ 1308100 w 1339850"/>
                  <a:gd name="connsiteY45" fmla="*/ 711993 h 1006475"/>
                  <a:gd name="connsiteX46" fmla="*/ 1308100 w 1339850"/>
                  <a:gd name="connsiteY46" fmla="*/ 704135 h 1006475"/>
                  <a:gd name="connsiteX47" fmla="*/ 1308100 w 1339850"/>
                  <a:gd name="connsiteY47" fmla="*/ 640556 h 1006475"/>
                  <a:gd name="connsiteX48" fmla="*/ 1308100 w 1339850"/>
                  <a:gd name="connsiteY48" fmla="*/ 554831 h 1006475"/>
                  <a:gd name="connsiteX49" fmla="*/ 1244597 w 1339850"/>
                  <a:gd name="connsiteY49" fmla="*/ 501253 h 1006475"/>
                  <a:gd name="connsiteX50" fmla="*/ 1142563 w 1339850"/>
                  <a:gd name="connsiteY50" fmla="*/ 490537 h 1006475"/>
                  <a:gd name="connsiteX51" fmla="*/ 1142563 w 1339850"/>
                  <a:gd name="connsiteY51" fmla="*/ 460375 h 1006475"/>
                  <a:gd name="connsiteX52" fmla="*/ 1252644 w 1339850"/>
                  <a:gd name="connsiteY52" fmla="*/ 471774 h 1006475"/>
                  <a:gd name="connsiteX53" fmla="*/ 1287669 w 1339850"/>
                  <a:gd name="connsiteY53" fmla="*/ 483173 h 1006475"/>
                  <a:gd name="connsiteX54" fmla="*/ 1298391 w 1339850"/>
                  <a:gd name="connsiteY54" fmla="*/ 488872 h 1006475"/>
                  <a:gd name="connsiteX55" fmla="*/ 1339850 w 1339850"/>
                  <a:gd name="connsiteY55" fmla="*/ 555840 h 1006475"/>
                  <a:gd name="connsiteX56" fmla="*/ 1339850 w 1339850"/>
                  <a:gd name="connsiteY56" fmla="*/ 647030 h 1006475"/>
                  <a:gd name="connsiteX57" fmla="*/ 1339850 w 1339850"/>
                  <a:gd name="connsiteY57" fmla="*/ 712573 h 1006475"/>
                  <a:gd name="connsiteX58" fmla="*/ 1252644 w 1339850"/>
                  <a:gd name="connsiteY58" fmla="*/ 796639 h 1006475"/>
                  <a:gd name="connsiteX59" fmla="*/ 1142563 w 1339850"/>
                  <a:gd name="connsiteY59" fmla="*/ 808038 h 1006475"/>
                  <a:gd name="connsiteX60" fmla="*/ 1032483 w 1339850"/>
                  <a:gd name="connsiteY60" fmla="*/ 796639 h 1006475"/>
                  <a:gd name="connsiteX61" fmla="*/ 986021 w 1339850"/>
                  <a:gd name="connsiteY61" fmla="*/ 778829 h 1006475"/>
                  <a:gd name="connsiteX62" fmla="*/ 944562 w 1339850"/>
                  <a:gd name="connsiteY62" fmla="*/ 712573 h 1006475"/>
                  <a:gd name="connsiteX63" fmla="*/ 944562 w 1339850"/>
                  <a:gd name="connsiteY63" fmla="*/ 652730 h 1006475"/>
                  <a:gd name="connsiteX64" fmla="*/ 944562 w 1339850"/>
                  <a:gd name="connsiteY64" fmla="*/ 555840 h 1006475"/>
                  <a:gd name="connsiteX65" fmla="*/ 993884 w 1339850"/>
                  <a:gd name="connsiteY65" fmla="*/ 485310 h 1006475"/>
                  <a:gd name="connsiteX66" fmla="*/ 1032483 w 1339850"/>
                  <a:gd name="connsiteY66" fmla="*/ 471774 h 1006475"/>
                  <a:gd name="connsiteX67" fmla="*/ 1142563 w 1339850"/>
                  <a:gd name="connsiteY67" fmla="*/ 460375 h 1006475"/>
                  <a:gd name="connsiteX68" fmla="*/ 558441 w 1339850"/>
                  <a:gd name="connsiteY68" fmla="*/ 93662 h 1006475"/>
                  <a:gd name="connsiteX69" fmla="*/ 557015 w 1339850"/>
                  <a:gd name="connsiteY69" fmla="*/ 114361 h 1006475"/>
                  <a:gd name="connsiteX70" fmla="*/ 557015 w 1339850"/>
                  <a:gd name="connsiteY70" fmla="*/ 126496 h 1006475"/>
                  <a:gd name="connsiteX71" fmla="*/ 411596 w 1339850"/>
                  <a:gd name="connsiteY71" fmla="*/ 168608 h 1006475"/>
                  <a:gd name="connsiteX72" fmla="*/ 562005 w 1339850"/>
                  <a:gd name="connsiteY72" fmla="*/ 147909 h 1006475"/>
                  <a:gd name="connsiteX73" fmla="*/ 576262 w 1339850"/>
                  <a:gd name="connsiteY73" fmla="*/ 177174 h 1006475"/>
                  <a:gd name="connsiteX74" fmla="*/ 217704 w 1339850"/>
                  <a:gd name="connsiteY74" fmla="*/ 226424 h 1006475"/>
                  <a:gd name="connsiteX75" fmla="*/ 364549 w 1339850"/>
                  <a:gd name="connsiteY75" fmla="*/ 647552 h 1006475"/>
                  <a:gd name="connsiteX76" fmla="*/ 368113 w 1339850"/>
                  <a:gd name="connsiteY76" fmla="*/ 658259 h 1006475"/>
                  <a:gd name="connsiteX77" fmla="*/ 329620 w 1339850"/>
                  <a:gd name="connsiteY77" fmla="*/ 641842 h 1006475"/>
                  <a:gd name="connsiteX78" fmla="*/ 196319 w 1339850"/>
                  <a:gd name="connsiteY78" fmla="*/ 261399 h 1006475"/>
                  <a:gd name="connsiteX79" fmla="*/ 63018 w 1339850"/>
                  <a:gd name="connsiteY79" fmla="*/ 643270 h 1006475"/>
                  <a:gd name="connsiteX80" fmla="*/ 23812 w 1339850"/>
                  <a:gd name="connsiteY80" fmla="*/ 660400 h 1006475"/>
                  <a:gd name="connsiteX81" fmla="*/ 28089 w 1339850"/>
                  <a:gd name="connsiteY81" fmla="*/ 647552 h 1006475"/>
                  <a:gd name="connsiteX82" fmla="*/ 182062 w 1339850"/>
                  <a:gd name="connsiteY82" fmla="*/ 208580 h 1006475"/>
                  <a:gd name="connsiteX83" fmla="*/ 182062 w 1339850"/>
                  <a:gd name="connsiteY83" fmla="*/ 207152 h 1006475"/>
                  <a:gd name="connsiteX84" fmla="*/ 182775 w 1339850"/>
                  <a:gd name="connsiteY84" fmla="*/ 205725 h 1006475"/>
                  <a:gd name="connsiteX85" fmla="*/ 183488 w 1339850"/>
                  <a:gd name="connsiteY85" fmla="*/ 205011 h 1006475"/>
                  <a:gd name="connsiteX86" fmla="*/ 184200 w 1339850"/>
                  <a:gd name="connsiteY86" fmla="*/ 203583 h 1006475"/>
                  <a:gd name="connsiteX87" fmla="*/ 184913 w 1339850"/>
                  <a:gd name="connsiteY87" fmla="*/ 202870 h 1006475"/>
                  <a:gd name="connsiteX88" fmla="*/ 186339 w 1339850"/>
                  <a:gd name="connsiteY88" fmla="*/ 201442 h 1006475"/>
                  <a:gd name="connsiteX89" fmla="*/ 187052 w 1339850"/>
                  <a:gd name="connsiteY89" fmla="*/ 200728 h 1006475"/>
                  <a:gd name="connsiteX90" fmla="*/ 189190 w 1339850"/>
                  <a:gd name="connsiteY90" fmla="*/ 200014 h 1006475"/>
                  <a:gd name="connsiteX91" fmla="*/ 189190 w 1339850"/>
                  <a:gd name="connsiteY91" fmla="*/ 199301 h 1006475"/>
                  <a:gd name="connsiteX92" fmla="*/ 192042 w 1339850"/>
                  <a:gd name="connsiteY92" fmla="*/ 198587 h 1006475"/>
                  <a:gd name="connsiteX93" fmla="*/ 558441 w 1339850"/>
                  <a:gd name="connsiteY93" fmla="*/ 93662 h 1006475"/>
                  <a:gd name="connsiteX94" fmla="*/ 1138705 w 1339850"/>
                  <a:gd name="connsiteY94" fmla="*/ 0 h 1006475"/>
                  <a:gd name="connsiteX95" fmla="*/ 1139418 w 1339850"/>
                  <a:gd name="connsiteY95" fmla="*/ 0 h 1006475"/>
                  <a:gd name="connsiteX96" fmla="*/ 1140846 w 1339850"/>
                  <a:gd name="connsiteY96" fmla="*/ 0 h 1006475"/>
                  <a:gd name="connsiteX97" fmla="*/ 1142273 w 1339850"/>
                  <a:gd name="connsiteY97" fmla="*/ 0 h 1006475"/>
                  <a:gd name="connsiteX98" fmla="*/ 1143701 w 1339850"/>
                  <a:gd name="connsiteY98" fmla="*/ 713 h 1006475"/>
                  <a:gd name="connsiteX99" fmla="*/ 1145128 w 1339850"/>
                  <a:gd name="connsiteY99" fmla="*/ 713 h 1006475"/>
                  <a:gd name="connsiteX100" fmla="*/ 1146556 w 1339850"/>
                  <a:gd name="connsiteY100" fmla="*/ 1426 h 1006475"/>
                  <a:gd name="connsiteX101" fmla="*/ 1147270 w 1339850"/>
                  <a:gd name="connsiteY101" fmla="*/ 1426 h 1006475"/>
                  <a:gd name="connsiteX102" fmla="*/ 1149411 w 1339850"/>
                  <a:gd name="connsiteY102" fmla="*/ 2851 h 1006475"/>
                  <a:gd name="connsiteX103" fmla="*/ 1151552 w 1339850"/>
                  <a:gd name="connsiteY103" fmla="*/ 4990 h 1006475"/>
                  <a:gd name="connsiteX104" fmla="*/ 1152266 w 1339850"/>
                  <a:gd name="connsiteY104" fmla="*/ 4990 h 1006475"/>
                  <a:gd name="connsiteX105" fmla="*/ 1153694 w 1339850"/>
                  <a:gd name="connsiteY105" fmla="*/ 7129 h 1006475"/>
                  <a:gd name="connsiteX106" fmla="*/ 1153694 w 1339850"/>
                  <a:gd name="connsiteY106" fmla="*/ 7842 h 1006475"/>
                  <a:gd name="connsiteX107" fmla="*/ 1155121 w 1339850"/>
                  <a:gd name="connsiteY107" fmla="*/ 9268 h 1006475"/>
                  <a:gd name="connsiteX108" fmla="*/ 1155121 w 1339850"/>
                  <a:gd name="connsiteY108" fmla="*/ 9981 h 1006475"/>
                  <a:gd name="connsiteX109" fmla="*/ 1155835 w 1339850"/>
                  <a:gd name="connsiteY109" fmla="*/ 10693 h 1006475"/>
                  <a:gd name="connsiteX110" fmla="*/ 1309293 w 1339850"/>
                  <a:gd name="connsiteY110" fmla="*/ 449843 h 1006475"/>
                  <a:gd name="connsiteX111" fmla="*/ 1312862 w 1339850"/>
                  <a:gd name="connsiteY111" fmla="*/ 459824 h 1006475"/>
                  <a:gd name="connsiteX112" fmla="*/ 1273605 w 1339850"/>
                  <a:gd name="connsiteY112" fmla="*/ 443427 h 1006475"/>
                  <a:gd name="connsiteX113" fmla="*/ 1140846 w 1339850"/>
                  <a:gd name="connsiteY113" fmla="*/ 63448 h 1006475"/>
                  <a:gd name="connsiteX114" fmla="*/ 1007373 w 1339850"/>
                  <a:gd name="connsiteY114" fmla="*/ 444853 h 1006475"/>
                  <a:gd name="connsiteX115" fmla="*/ 967402 w 1339850"/>
                  <a:gd name="connsiteY115" fmla="*/ 461963 h 1006475"/>
                  <a:gd name="connsiteX116" fmla="*/ 972399 w 1339850"/>
                  <a:gd name="connsiteY116" fmla="*/ 449843 h 1006475"/>
                  <a:gd name="connsiteX117" fmla="*/ 1115864 w 1339850"/>
                  <a:gd name="connsiteY117" fmla="*/ 39210 h 1006475"/>
                  <a:gd name="connsiteX118" fmla="*/ 778256 w 1339850"/>
                  <a:gd name="connsiteY118" fmla="*/ 136165 h 1006475"/>
                  <a:gd name="connsiteX119" fmla="*/ 779684 w 1339850"/>
                  <a:gd name="connsiteY119" fmla="*/ 109074 h 1006475"/>
                  <a:gd name="connsiteX120" fmla="*/ 779684 w 1339850"/>
                  <a:gd name="connsiteY120" fmla="*/ 102658 h 1006475"/>
                  <a:gd name="connsiteX121" fmla="*/ 925290 w 1339850"/>
                  <a:gd name="connsiteY121" fmla="*/ 61310 h 1006475"/>
                  <a:gd name="connsiteX122" fmla="*/ 774687 w 1339850"/>
                  <a:gd name="connsiteY122" fmla="*/ 81271 h 1006475"/>
                  <a:gd name="connsiteX123" fmla="*/ 760412 w 1339850"/>
                  <a:gd name="connsiteY123" fmla="*/ 52042 h 1006475"/>
                  <a:gd name="connsiteX124" fmla="*/ 1138705 w 1339850"/>
                  <a:gd name="connsiteY124" fmla="*/ 0 h 100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339850" h="1006475">
                    <a:moveTo>
                      <a:pt x="197644" y="688975"/>
                    </a:moveTo>
                    <a:cubicBezTo>
                      <a:pt x="159031" y="688975"/>
                      <a:pt x="122563" y="692547"/>
                      <a:pt x="94676" y="699691"/>
                    </a:cubicBezTo>
                    <a:cubicBezTo>
                      <a:pt x="78944" y="703263"/>
                      <a:pt x="31750" y="714693"/>
                      <a:pt x="31750" y="753269"/>
                    </a:cubicBezTo>
                    <a:cubicBezTo>
                      <a:pt x="31750" y="792560"/>
                      <a:pt x="31750" y="822563"/>
                      <a:pt x="31750" y="844709"/>
                    </a:cubicBezTo>
                    <a:cubicBezTo>
                      <a:pt x="31750" y="881856"/>
                      <a:pt x="31750" y="897573"/>
                      <a:pt x="31750" y="904716"/>
                    </a:cubicBezTo>
                    <a:cubicBezTo>
                      <a:pt x="31750" y="910431"/>
                      <a:pt x="31750" y="910431"/>
                      <a:pt x="31750" y="910431"/>
                    </a:cubicBezTo>
                    <a:cubicBezTo>
                      <a:pt x="31750" y="948293"/>
                      <a:pt x="78944" y="960438"/>
                      <a:pt x="94676" y="964010"/>
                    </a:cubicBezTo>
                    <a:cubicBezTo>
                      <a:pt x="101826" y="966153"/>
                      <a:pt x="108977" y="967581"/>
                      <a:pt x="116842" y="969010"/>
                    </a:cubicBezTo>
                    <a:cubicBezTo>
                      <a:pt x="141154" y="972582"/>
                      <a:pt x="169042" y="974725"/>
                      <a:pt x="197644" y="974725"/>
                    </a:cubicBezTo>
                    <a:cubicBezTo>
                      <a:pt x="224817" y="974725"/>
                      <a:pt x="251274" y="973296"/>
                      <a:pt x="274156" y="969010"/>
                    </a:cubicBezTo>
                    <a:cubicBezTo>
                      <a:pt x="283451" y="967581"/>
                      <a:pt x="292032" y="966153"/>
                      <a:pt x="299898" y="964010"/>
                    </a:cubicBezTo>
                    <a:cubicBezTo>
                      <a:pt x="315629" y="960438"/>
                      <a:pt x="363538" y="948293"/>
                      <a:pt x="363538" y="910431"/>
                    </a:cubicBezTo>
                    <a:lnTo>
                      <a:pt x="363538" y="901859"/>
                    </a:lnTo>
                    <a:cubicBezTo>
                      <a:pt x="363538" y="901859"/>
                      <a:pt x="363538" y="901859"/>
                      <a:pt x="363538" y="838994"/>
                    </a:cubicBezTo>
                    <a:cubicBezTo>
                      <a:pt x="363538" y="838994"/>
                      <a:pt x="363538" y="838994"/>
                      <a:pt x="363538" y="753269"/>
                    </a:cubicBezTo>
                    <a:cubicBezTo>
                      <a:pt x="363538" y="714693"/>
                      <a:pt x="315629" y="703263"/>
                      <a:pt x="299898" y="699691"/>
                    </a:cubicBezTo>
                    <a:cubicBezTo>
                      <a:pt x="272011" y="692547"/>
                      <a:pt x="235542" y="688975"/>
                      <a:pt x="197644" y="688975"/>
                    </a:cubicBezTo>
                    <a:close/>
                    <a:moveTo>
                      <a:pt x="197644" y="658812"/>
                    </a:moveTo>
                    <a:cubicBezTo>
                      <a:pt x="238462" y="658812"/>
                      <a:pt x="277848" y="663087"/>
                      <a:pt x="307924" y="670211"/>
                    </a:cubicBezTo>
                    <a:cubicBezTo>
                      <a:pt x="315801" y="671636"/>
                      <a:pt x="329407" y="674485"/>
                      <a:pt x="343729" y="681610"/>
                    </a:cubicBezTo>
                    <a:cubicBezTo>
                      <a:pt x="346593" y="683035"/>
                      <a:pt x="350174" y="685172"/>
                      <a:pt x="353754" y="687309"/>
                    </a:cubicBezTo>
                    <a:cubicBezTo>
                      <a:pt x="380966" y="702982"/>
                      <a:pt x="395288" y="726492"/>
                      <a:pt x="395288" y="754277"/>
                    </a:cubicBezTo>
                    <a:cubicBezTo>
                      <a:pt x="395288" y="793460"/>
                      <a:pt x="395288" y="823382"/>
                      <a:pt x="395288" y="845467"/>
                    </a:cubicBezTo>
                    <a:cubicBezTo>
                      <a:pt x="395288" y="911010"/>
                      <a:pt x="395288" y="911010"/>
                      <a:pt x="395288" y="911010"/>
                    </a:cubicBezTo>
                    <a:cubicBezTo>
                      <a:pt x="395288" y="939507"/>
                      <a:pt x="380250" y="977266"/>
                      <a:pt x="307924" y="995076"/>
                    </a:cubicBezTo>
                    <a:cubicBezTo>
                      <a:pt x="277848" y="1002201"/>
                      <a:pt x="238462" y="1006475"/>
                      <a:pt x="197644" y="1006475"/>
                    </a:cubicBezTo>
                    <a:cubicBezTo>
                      <a:pt x="156110" y="1006475"/>
                      <a:pt x="117441" y="1002201"/>
                      <a:pt x="87365" y="995076"/>
                    </a:cubicBezTo>
                    <a:cubicBezTo>
                      <a:pt x="78055" y="992939"/>
                      <a:pt x="58721" y="987952"/>
                      <a:pt x="40818" y="977266"/>
                    </a:cubicBezTo>
                    <a:cubicBezTo>
                      <a:pt x="15038" y="962305"/>
                      <a:pt x="0" y="938082"/>
                      <a:pt x="0" y="911010"/>
                    </a:cubicBezTo>
                    <a:cubicBezTo>
                      <a:pt x="0" y="888213"/>
                      <a:pt x="0" y="868265"/>
                      <a:pt x="0" y="851167"/>
                    </a:cubicBezTo>
                    <a:cubicBezTo>
                      <a:pt x="0" y="754277"/>
                      <a:pt x="0" y="754277"/>
                      <a:pt x="0" y="754277"/>
                    </a:cubicBezTo>
                    <a:cubicBezTo>
                      <a:pt x="0" y="731479"/>
                      <a:pt x="9310" y="702982"/>
                      <a:pt x="48695" y="683747"/>
                    </a:cubicBezTo>
                    <a:cubicBezTo>
                      <a:pt x="59437" y="678048"/>
                      <a:pt x="72326" y="673773"/>
                      <a:pt x="87365" y="670211"/>
                    </a:cubicBezTo>
                    <a:cubicBezTo>
                      <a:pt x="117441" y="663087"/>
                      <a:pt x="156110" y="658812"/>
                      <a:pt x="197644" y="658812"/>
                    </a:cubicBezTo>
                    <a:close/>
                    <a:moveTo>
                      <a:pt x="1142563" y="490537"/>
                    </a:moveTo>
                    <a:cubicBezTo>
                      <a:pt x="1104033" y="490537"/>
                      <a:pt x="1067643" y="494109"/>
                      <a:pt x="1039816" y="501253"/>
                    </a:cubicBezTo>
                    <a:cubicBezTo>
                      <a:pt x="1024118" y="504825"/>
                      <a:pt x="976312" y="516255"/>
                      <a:pt x="976312" y="554831"/>
                    </a:cubicBezTo>
                    <a:cubicBezTo>
                      <a:pt x="976312" y="594122"/>
                      <a:pt x="976312" y="624125"/>
                      <a:pt x="976312" y="646271"/>
                    </a:cubicBezTo>
                    <a:cubicBezTo>
                      <a:pt x="976312" y="683418"/>
                      <a:pt x="976312" y="699849"/>
                      <a:pt x="976312" y="706993"/>
                    </a:cubicBezTo>
                    <a:cubicBezTo>
                      <a:pt x="976312" y="711993"/>
                      <a:pt x="976312" y="711993"/>
                      <a:pt x="976312" y="711993"/>
                    </a:cubicBezTo>
                    <a:cubicBezTo>
                      <a:pt x="976312" y="749855"/>
                      <a:pt x="1024118" y="762000"/>
                      <a:pt x="1039816" y="765572"/>
                    </a:cubicBezTo>
                    <a:cubicBezTo>
                      <a:pt x="1046951" y="767715"/>
                      <a:pt x="1054086" y="769143"/>
                      <a:pt x="1061935" y="770572"/>
                    </a:cubicBezTo>
                    <a:cubicBezTo>
                      <a:pt x="1085481" y="774858"/>
                      <a:pt x="1113308" y="776287"/>
                      <a:pt x="1142563" y="776287"/>
                    </a:cubicBezTo>
                    <a:cubicBezTo>
                      <a:pt x="1169677" y="776287"/>
                      <a:pt x="1195363" y="774858"/>
                      <a:pt x="1218196" y="771287"/>
                    </a:cubicBezTo>
                    <a:cubicBezTo>
                      <a:pt x="1227472" y="769858"/>
                      <a:pt x="1236748" y="767715"/>
                      <a:pt x="1244597" y="765572"/>
                    </a:cubicBezTo>
                    <a:cubicBezTo>
                      <a:pt x="1260294" y="762000"/>
                      <a:pt x="1308100" y="749855"/>
                      <a:pt x="1308100" y="711993"/>
                    </a:cubicBezTo>
                    <a:lnTo>
                      <a:pt x="1308100" y="704135"/>
                    </a:lnTo>
                    <a:cubicBezTo>
                      <a:pt x="1308100" y="704135"/>
                      <a:pt x="1308100" y="704135"/>
                      <a:pt x="1308100" y="640556"/>
                    </a:cubicBezTo>
                    <a:cubicBezTo>
                      <a:pt x="1308100" y="640556"/>
                      <a:pt x="1308100" y="640556"/>
                      <a:pt x="1308100" y="554831"/>
                    </a:cubicBezTo>
                    <a:cubicBezTo>
                      <a:pt x="1308100" y="516255"/>
                      <a:pt x="1260294" y="504825"/>
                      <a:pt x="1244597" y="501253"/>
                    </a:cubicBezTo>
                    <a:cubicBezTo>
                      <a:pt x="1216769" y="494109"/>
                      <a:pt x="1180379" y="490537"/>
                      <a:pt x="1142563" y="490537"/>
                    </a:cubicBezTo>
                    <a:close/>
                    <a:moveTo>
                      <a:pt x="1142563" y="460375"/>
                    </a:moveTo>
                    <a:cubicBezTo>
                      <a:pt x="1183307" y="460375"/>
                      <a:pt x="1222622" y="464650"/>
                      <a:pt x="1252644" y="471774"/>
                    </a:cubicBezTo>
                    <a:cubicBezTo>
                      <a:pt x="1259792" y="473199"/>
                      <a:pt x="1273373" y="476761"/>
                      <a:pt x="1287669" y="483173"/>
                    </a:cubicBezTo>
                    <a:cubicBezTo>
                      <a:pt x="1291243" y="484598"/>
                      <a:pt x="1294817" y="486735"/>
                      <a:pt x="1298391" y="488872"/>
                    </a:cubicBezTo>
                    <a:cubicBezTo>
                      <a:pt x="1325554" y="504545"/>
                      <a:pt x="1339850" y="528055"/>
                      <a:pt x="1339850" y="555840"/>
                    </a:cubicBezTo>
                    <a:cubicBezTo>
                      <a:pt x="1339850" y="595736"/>
                      <a:pt x="1339850" y="624945"/>
                      <a:pt x="1339850" y="647030"/>
                    </a:cubicBezTo>
                    <a:cubicBezTo>
                      <a:pt x="1339850" y="712573"/>
                      <a:pt x="1339850" y="712573"/>
                      <a:pt x="1339850" y="712573"/>
                    </a:cubicBezTo>
                    <a:cubicBezTo>
                      <a:pt x="1339850" y="741070"/>
                      <a:pt x="1324839" y="778829"/>
                      <a:pt x="1252644" y="796639"/>
                    </a:cubicBezTo>
                    <a:cubicBezTo>
                      <a:pt x="1222622" y="803764"/>
                      <a:pt x="1183307" y="808038"/>
                      <a:pt x="1142563" y="808038"/>
                    </a:cubicBezTo>
                    <a:cubicBezTo>
                      <a:pt x="1101105" y="808038"/>
                      <a:pt x="1062505" y="803764"/>
                      <a:pt x="1032483" y="796639"/>
                    </a:cubicBezTo>
                    <a:cubicBezTo>
                      <a:pt x="1023191" y="794502"/>
                      <a:pt x="1003891" y="789515"/>
                      <a:pt x="986021" y="778829"/>
                    </a:cubicBezTo>
                    <a:cubicBezTo>
                      <a:pt x="959573" y="763868"/>
                      <a:pt x="944562" y="739645"/>
                      <a:pt x="944562" y="712573"/>
                    </a:cubicBezTo>
                    <a:cubicBezTo>
                      <a:pt x="944562" y="689776"/>
                      <a:pt x="944562" y="669828"/>
                      <a:pt x="944562" y="652730"/>
                    </a:cubicBezTo>
                    <a:cubicBezTo>
                      <a:pt x="944562" y="555840"/>
                      <a:pt x="944562" y="555840"/>
                      <a:pt x="944562" y="555840"/>
                    </a:cubicBezTo>
                    <a:cubicBezTo>
                      <a:pt x="944562" y="533042"/>
                      <a:pt x="953854" y="504545"/>
                      <a:pt x="993884" y="485310"/>
                    </a:cubicBezTo>
                    <a:cubicBezTo>
                      <a:pt x="1003891" y="479611"/>
                      <a:pt x="1016757" y="475336"/>
                      <a:pt x="1032483" y="471774"/>
                    </a:cubicBezTo>
                    <a:cubicBezTo>
                      <a:pt x="1062505" y="464650"/>
                      <a:pt x="1101105" y="460375"/>
                      <a:pt x="1142563" y="460375"/>
                    </a:cubicBezTo>
                    <a:close/>
                    <a:moveTo>
                      <a:pt x="558441" y="93662"/>
                    </a:moveTo>
                    <a:cubicBezTo>
                      <a:pt x="557728" y="100086"/>
                      <a:pt x="557015" y="107224"/>
                      <a:pt x="557015" y="114361"/>
                    </a:cubicBezTo>
                    <a:cubicBezTo>
                      <a:pt x="557015" y="118644"/>
                      <a:pt x="557015" y="122213"/>
                      <a:pt x="557015" y="126496"/>
                    </a:cubicBezTo>
                    <a:cubicBezTo>
                      <a:pt x="557015" y="126496"/>
                      <a:pt x="557015" y="126496"/>
                      <a:pt x="411596" y="168608"/>
                    </a:cubicBezTo>
                    <a:lnTo>
                      <a:pt x="562005" y="147909"/>
                    </a:lnTo>
                    <a:cubicBezTo>
                      <a:pt x="564857" y="158615"/>
                      <a:pt x="569846" y="168608"/>
                      <a:pt x="576262" y="177174"/>
                    </a:cubicBezTo>
                    <a:cubicBezTo>
                      <a:pt x="576262" y="177174"/>
                      <a:pt x="576262" y="177174"/>
                      <a:pt x="217704" y="226424"/>
                    </a:cubicBezTo>
                    <a:cubicBezTo>
                      <a:pt x="217704" y="226424"/>
                      <a:pt x="217704" y="226424"/>
                      <a:pt x="364549" y="647552"/>
                    </a:cubicBezTo>
                    <a:cubicBezTo>
                      <a:pt x="364549" y="647552"/>
                      <a:pt x="364549" y="647552"/>
                      <a:pt x="368113" y="658259"/>
                    </a:cubicBezTo>
                    <a:cubicBezTo>
                      <a:pt x="354569" y="650407"/>
                      <a:pt x="340312" y="645411"/>
                      <a:pt x="329620" y="641842"/>
                    </a:cubicBezTo>
                    <a:cubicBezTo>
                      <a:pt x="329620" y="641842"/>
                      <a:pt x="329620" y="641842"/>
                      <a:pt x="196319" y="261399"/>
                    </a:cubicBezTo>
                    <a:cubicBezTo>
                      <a:pt x="196319" y="261399"/>
                      <a:pt x="196319" y="261399"/>
                      <a:pt x="63018" y="643270"/>
                    </a:cubicBezTo>
                    <a:cubicBezTo>
                      <a:pt x="48048" y="647552"/>
                      <a:pt x="35217" y="653262"/>
                      <a:pt x="23812" y="660400"/>
                    </a:cubicBezTo>
                    <a:cubicBezTo>
                      <a:pt x="23812" y="660400"/>
                      <a:pt x="23812" y="660400"/>
                      <a:pt x="28089" y="647552"/>
                    </a:cubicBezTo>
                    <a:cubicBezTo>
                      <a:pt x="28089" y="647552"/>
                      <a:pt x="28089" y="647552"/>
                      <a:pt x="182062" y="208580"/>
                    </a:cubicBezTo>
                    <a:cubicBezTo>
                      <a:pt x="182062" y="207866"/>
                      <a:pt x="182062" y="207866"/>
                      <a:pt x="182062" y="207152"/>
                    </a:cubicBezTo>
                    <a:cubicBezTo>
                      <a:pt x="182062" y="207152"/>
                      <a:pt x="182775" y="206438"/>
                      <a:pt x="182775" y="205725"/>
                    </a:cubicBezTo>
                    <a:cubicBezTo>
                      <a:pt x="182775" y="205725"/>
                      <a:pt x="183488" y="205011"/>
                      <a:pt x="183488" y="205011"/>
                    </a:cubicBezTo>
                    <a:cubicBezTo>
                      <a:pt x="183488" y="204297"/>
                      <a:pt x="184200" y="204297"/>
                      <a:pt x="184200" y="203583"/>
                    </a:cubicBezTo>
                    <a:cubicBezTo>
                      <a:pt x="184913" y="203583"/>
                      <a:pt x="184913" y="202870"/>
                      <a:pt x="184913" y="202870"/>
                    </a:cubicBezTo>
                    <a:cubicBezTo>
                      <a:pt x="185626" y="202156"/>
                      <a:pt x="185626" y="202156"/>
                      <a:pt x="186339" y="201442"/>
                    </a:cubicBezTo>
                    <a:cubicBezTo>
                      <a:pt x="186339" y="201442"/>
                      <a:pt x="187052" y="201442"/>
                      <a:pt x="187052" y="200728"/>
                    </a:cubicBezTo>
                    <a:cubicBezTo>
                      <a:pt x="187765" y="200728"/>
                      <a:pt x="188477" y="200014"/>
                      <a:pt x="189190" y="200014"/>
                    </a:cubicBezTo>
                    <a:cubicBezTo>
                      <a:pt x="189190" y="200014"/>
                      <a:pt x="189190" y="199301"/>
                      <a:pt x="189190" y="199301"/>
                    </a:cubicBezTo>
                    <a:cubicBezTo>
                      <a:pt x="189903" y="199301"/>
                      <a:pt x="191329" y="198587"/>
                      <a:pt x="192042" y="198587"/>
                    </a:cubicBezTo>
                    <a:cubicBezTo>
                      <a:pt x="192042" y="198587"/>
                      <a:pt x="192042" y="198587"/>
                      <a:pt x="558441" y="93662"/>
                    </a:cubicBezTo>
                    <a:close/>
                    <a:moveTo>
                      <a:pt x="1138705" y="0"/>
                    </a:moveTo>
                    <a:cubicBezTo>
                      <a:pt x="1138705" y="0"/>
                      <a:pt x="1138705" y="0"/>
                      <a:pt x="1139418" y="0"/>
                    </a:cubicBezTo>
                    <a:cubicBezTo>
                      <a:pt x="1139418" y="0"/>
                      <a:pt x="1140132" y="0"/>
                      <a:pt x="1140846" y="0"/>
                    </a:cubicBezTo>
                    <a:cubicBezTo>
                      <a:pt x="1141560" y="0"/>
                      <a:pt x="1141560" y="0"/>
                      <a:pt x="1142273" y="0"/>
                    </a:cubicBezTo>
                    <a:cubicBezTo>
                      <a:pt x="1142987" y="0"/>
                      <a:pt x="1142987" y="713"/>
                      <a:pt x="1143701" y="713"/>
                    </a:cubicBezTo>
                    <a:cubicBezTo>
                      <a:pt x="1144415" y="713"/>
                      <a:pt x="1144415" y="713"/>
                      <a:pt x="1145128" y="713"/>
                    </a:cubicBezTo>
                    <a:cubicBezTo>
                      <a:pt x="1145128" y="713"/>
                      <a:pt x="1145842" y="1426"/>
                      <a:pt x="1146556" y="1426"/>
                    </a:cubicBezTo>
                    <a:cubicBezTo>
                      <a:pt x="1146556" y="1426"/>
                      <a:pt x="1147270" y="1426"/>
                      <a:pt x="1147270" y="1426"/>
                    </a:cubicBezTo>
                    <a:cubicBezTo>
                      <a:pt x="1147983" y="2139"/>
                      <a:pt x="1148697" y="2139"/>
                      <a:pt x="1149411" y="2851"/>
                    </a:cubicBezTo>
                    <a:cubicBezTo>
                      <a:pt x="1150125" y="3564"/>
                      <a:pt x="1150839" y="4277"/>
                      <a:pt x="1151552" y="4990"/>
                    </a:cubicBezTo>
                    <a:cubicBezTo>
                      <a:pt x="1152266" y="4990"/>
                      <a:pt x="1152266" y="4990"/>
                      <a:pt x="1152266" y="4990"/>
                    </a:cubicBezTo>
                    <a:cubicBezTo>
                      <a:pt x="1152980" y="5703"/>
                      <a:pt x="1152980" y="6416"/>
                      <a:pt x="1153694" y="7129"/>
                    </a:cubicBezTo>
                    <a:cubicBezTo>
                      <a:pt x="1153694" y="7129"/>
                      <a:pt x="1153694" y="7129"/>
                      <a:pt x="1153694" y="7842"/>
                    </a:cubicBezTo>
                    <a:cubicBezTo>
                      <a:pt x="1154407" y="7842"/>
                      <a:pt x="1154407" y="8555"/>
                      <a:pt x="1155121" y="9268"/>
                    </a:cubicBezTo>
                    <a:cubicBezTo>
                      <a:pt x="1155121" y="9268"/>
                      <a:pt x="1155121" y="9981"/>
                      <a:pt x="1155121" y="9981"/>
                    </a:cubicBezTo>
                    <a:cubicBezTo>
                      <a:pt x="1155121" y="9981"/>
                      <a:pt x="1155121" y="10693"/>
                      <a:pt x="1155835" y="10693"/>
                    </a:cubicBezTo>
                    <a:cubicBezTo>
                      <a:pt x="1155835" y="10693"/>
                      <a:pt x="1155835" y="10693"/>
                      <a:pt x="1309293" y="449843"/>
                    </a:cubicBezTo>
                    <a:cubicBezTo>
                      <a:pt x="1309293" y="449843"/>
                      <a:pt x="1309293" y="449843"/>
                      <a:pt x="1312862" y="459824"/>
                    </a:cubicBezTo>
                    <a:cubicBezTo>
                      <a:pt x="1298587" y="451982"/>
                      <a:pt x="1285025" y="446992"/>
                      <a:pt x="1273605" y="443427"/>
                    </a:cubicBezTo>
                    <a:cubicBezTo>
                      <a:pt x="1273605" y="443427"/>
                      <a:pt x="1273605" y="443427"/>
                      <a:pt x="1140846" y="63448"/>
                    </a:cubicBezTo>
                    <a:cubicBezTo>
                      <a:pt x="1140846" y="63448"/>
                      <a:pt x="1140846" y="63448"/>
                      <a:pt x="1007373" y="444853"/>
                    </a:cubicBezTo>
                    <a:cubicBezTo>
                      <a:pt x="992384" y="449843"/>
                      <a:pt x="978822" y="455547"/>
                      <a:pt x="967402" y="461963"/>
                    </a:cubicBezTo>
                    <a:cubicBezTo>
                      <a:pt x="967402" y="461963"/>
                      <a:pt x="967402" y="461963"/>
                      <a:pt x="972399" y="449843"/>
                    </a:cubicBezTo>
                    <a:cubicBezTo>
                      <a:pt x="972399" y="449843"/>
                      <a:pt x="972399" y="449843"/>
                      <a:pt x="1115864" y="39210"/>
                    </a:cubicBezTo>
                    <a:lnTo>
                      <a:pt x="778256" y="136165"/>
                    </a:lnTo>
                    <a:cubicBezTo>
                      <a:pt x="779684" y="126897"/>
                      <a:pt x="780397" y="118342"/>
                      <a:pt x="779684" y="109074"/>
                    </a:cubicBezTo>
                    <a:cubicBezTo>
                      <a:pt x="779684" y="106936"/>
                      <a:pt x="779684" y="104797"/>
                      <a:pt x="779684" y="102658"/>
                    </a:cubicBezTo>
                    <a:cubicBezTo>
                      <a:pt x="779684" y="102658"/>
                      <a:pt x="779684" y="102658"/>
                      <a:pt x="925290" y="61310"/>
                    </a:cubicBezTo>
                    <a:cubicBezTo>
                      <a:pt x="925290" y="61310"/>
                      <a:pt x="925290" y="61310"/>
                      <a:pt x="774687" y="81271"/>
                    </a:cubicBezTo>
                    <a:cubicBezTo>
                      <a:pt x="771832" y="71290"/>
                      <a:pt x="766836" y="61310"/>
                      <a:pt x="760412" y="52042"/>
                    </a:cubicBezTo>
                    <a:cubicBezTo>
                      <a:pt x="760412" y="52042"/>
                      <a:pt x="760412" y="52042"/>
                      <a:pt x="1138705" y="0"/>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60" tIns="11430" rIns="22860" bIns="11430" numCol="1" anchor="t" anchorCtr="0" compatLnSpc="1">
                <a:prstTxWarp prst="textNoShape">
                  <a:avLst/>
                </a:prstTxWarp>
                <a:noAutofit/>
              </a:bodyPr>
              <a:lstStyle/>
              <a:p>
                <a:endParaRPr lang="en-US" dirty="0"/>
              </a:p>
            </p:txBody>
          </p:sp>
          <p:sp>
            <p:nvSpPr>
              <p:cNvPr id="186" name="Freeform 11">
                <a:extLst>
                  <a:ext uri="{FF2B5EF4-FFF2-40B4-BE49-F238E27FC236}">
                    <a16:creationId xmlns:a16="http://schemas.microsoft.com/office/drawing/2014/main" id="{655622EB-2F1C-4A12-A170-EE104B6532EF}"/>
                  </a:ext>
                </a:extLst>
              </p:cNvPr>
              <p:cNvSpPr>
                <a:spLocks/>
              </p:cNvSpPr>
              <p:nvPr/>
            </p:nvSpPr>
            <p:spPr bwMode="auto">
              <a:xfrm>
                <a:off x="8132763" y="2919413"/>
                <a:ext cx="1214437" cy="1098550"/>
              </a:xfrm>
              <a:custGeom>
                <a:avLst/>
                <a:gdLst>
                  <a:gd name="connsiteX0" fmla="*/ 0 w 1214437"/>
                  <a:gd name="connsiteY0" fmla="*/ 838200 h 1098550"/>
                  <a:gd name="connsiteX1" fmla="*/ 32213 w 1214437"/>
                  <a:gd name="connsiteY1" fmla="*/ 849722 h 1098550"/>
                  <a:gd name="connsiteX2" fmla="*/ 135295 w 1214437"/>
                  <a:gd name="connsiteY2" fmla="*/ 859803 h 1098550"/>
                  <a:gd name="connsiteX3" fmla="*/ 237662 w 1214437"/>
                  <a:gd name="connsiteY3" fmla="*/ 849722 h 1098550"/>
                  <a:gd name="connsiteX4" fmla="*/ 269875 w 1214437"/>
                  <a:gd name="connsiteY4" fmla="*/ 838200 h 1098550"/>
                  <a:gd name="connsiteX5" fmla="*/ 269875 w 1214437"/>
                  <a:gd name="connsiteY5" fmla="*/ 854762 h 1098550"/>
                  <a:gd name="connsiteX6" fmla="*/ 269875 w 1214437"/>
                  <a:gd name="connsiteY6" fmla="*/ 874205 h 1098550"/>
                  <a:gd name="connsiteX7" fmla="*/ 269875 w 1214437"/>
                  <a:gd name="connsiteY7" fmla="*/ 875645 h 1098550"/>
                  <a:gd name="connsiteX8" fmla="*/ 204017 w 1214437"/>
                  <a:gd name="connsiteY8" fmla="*/ 903730 h 1098550"/>
                  <a:gd name="connsiteX9" fmla="*/ 135295 w 1214437"/>
                  <a:gd name="connsiteY9" fmla="*/ 908050 h 1098550"/>
                  <a:gd name="connsiteX10" fmla="*/ 58699 w 1214437"/>
                  <a:gd name="connsiteY10" fmla="*/ 902289 h 1098550"/>
                  <a:gd name="connsiteX11" fmla="*/ 0 w 1214437"/>
                  <a:gd name="connsiteY11" fmla="*/ 875645 h 1098550"/>
                  <a:gd name="connsiteX12" fmla="*/ 716 w 1214437"/>
                  <a:gd name="connsiteY12" fmla="*/ 874205 h 1098550"/>
                  <a:gd name="connsiteX13" fmla="*/ 0 w 1214437"/>
                  <a:gd name="connsiteY13" fmla="*/ 874205 h 1098550"/>
                  <a:gd name="connsiteX14" fmla="*/ 0 w 1214437"/>
                  <a:gd name="connsiteY14" fmla="*/ 859803 h 1098550"/>
                  <a:gd name="connsiteX15" fmla="*/ 0 w 1214437"/>
                  <a:gd name="connsiteY15" fmla="*/ 838200 h 1098550"/>
                  <a:gd name="connsiteX16" fmla="*/ 0 w 1214437"/>
                  <a:gd name="connsiteY16" fmla="*/ 758825 h 1098550"/>
                  <a:gd name="connsiteX17" fmla="*/ 32213 w 1214437"/>
                  <a:gd name="connsiteY17" fmla="*/ 770229 h 1098550"/>
                  <a:gd name="connsiteX18" fmla="*/ 135295 w 1214437"/>
                  <a:gd name="connsiteY18" fmla="*/ 780208 h 1098550"/>
                  <a:gd name="connsiteX19" fmla="*/ 237662 w 1214437"/>
                  <a:gd name="connsiteY19" fmla="*/ 770229 h 1098550"/>
                  <a:gd name="connsiteX20" fmla="*/ 269875 w 1214437"/>
                  <a:gd name="connsiteY20" fmla="*/ 758825 h 1098550"/>
                  <a:gd name="connsiteX21" fmla="*/ 269875 w 1214437"/>
                  <a:gd name="connsiteY21" fmla="*/ 794463 h 1098550"/>
                  <a:gd name="connsiteX22" fmla="*/ 269875 w 1214437"/>
                  <a:gd name="connsiteY22" fmla="*/ 796601 h 1098550"/>
                  <a:gd name="connsiteX23" fmla="*/ 135295 w 1214437"/>
                  <a:gd name="connsiteY23" fmla="*/ 828675 h 1098550"/>
                  <a:gd name="connsiteX24" fmla="*/ 0 w 1214437"/>
                  <a:gd name="connsiteY24" fmla="*/ 796601 h 1098550"/>
                  <a:gd name="connsiteX25" fmla="*/ 716 w 1214437"/>
                  <a:gd name="connsiteY25" fmla="*/ 794463 h 1098550"/>
                  <a:gd name="connsiteX26" fmla="*/ 0 w 1214437"/>
                  <a:gd name="connsiteY26" fmla="*/ 794463 h 1098550"/>
                  <a:gd name="connsiteX27" fmla="*/ 0 w 1214437"/>
                  <a:gd name="connsiteY27" fmla="*/ 758825 h 1098550"/>
                  <a:gd name="connsiteX28" fmla="*/ 135295 w 1214437"/>
                  <a:gd name="connsiteY28" fmla="*/ 685800 h 1098550"/>
                  <a:gd name="connsiteX29" fmla="*/ 269875 w 1214437"/>
                  <a:gd name="connsiteY29" fmla="*/ 717907 h 1098550"/>
                  <a:gd name="connsiteX30" fmla="*/ 135295 w 1214437"/>
                  <a:gd name="connsiteY30" fmla="*/ 749300 h 1098550"/>
                  <a:gd name="connsiteX31" fmla="*/ 0 w 1214437"/>
                  <a:gd name="connsiteY31" fmla="*/ 717907 h 1098550"/>
                  <a:gd name="connsiteX32" fmla="*/ 135295 w 1214437"/>
                  <a:gd name="connsiteY32" fmla="*/ 685800 h 1098550"/>
                  <a:gd name="connsiteX33" fmla="*/ 944562 w 1214437"/>
                  <a:gd name="connsiteY33" fmla="*/ 639762 h 1098550"/>
                  <a:gd name="connsiteX34" fmla="*/ 976861 w 1214437"/>
                  <a:gd name="connsiteY34" fmla="*/ 651284 h 1098550"/>
                  <a:gd name="connsiteX35" fmla="*/ 1079499 w 1214437"/>
                  <a:gd name="connsiteY35" fmla="*/ 661365 h 1098550"/>
                  <a:gd name="connsiteX36" fmla="*/ 1182138 w 1214437"/>
                  <a:gd name="connsiteY36" fmla="*/ 651284 h 1098550"/>
                  <a:gd name="connsiteX37" fmla="*/ 1214437 w 1214437"/>
                  <a:gd name="connsiteY37" fmla="*/ 639762 h 1098550"/>
                  <a:gd name="connsiteX38" fmla="*/ 1214437 w 1214437"/>
                  <a:gd name="connsiteY38" fmla="*/ 656324 h 1098550"/>
                  <a:gd name="connsiteX39" fmla="*/ 1214437 w 1214437"/>
                  <a:gd name="connsiteY39" fmla="*/ 675767 h 1098550"/>
                  <a:gd name="connsiteX40" fmla="*/ 1214437 w 1214437"/>
                  <a:gd name="connsiteY40" fmla="*/ 677207 h 1098550"/>
                  <a:gd name="connsiteX41" fmla="*/ 1148404 w 1214437"/>
                  <a:gd name="connsiteY41" fmla="*/ 705292 h 1098550"/>
                  <a:gd name="connsiteX42" fmla="*/ 1079499 w 1214437"/>
                  <a:gd name="connsiteY42" fmla="*/ 709612 h 1098550"/>
                  <a:gd name="connsiteX43" fmla="*/ 1002700 w 1214437"/>
                  <a:gd name="connsiteY43" fmla="*/ 703851 h 1098550"/>
                  <a:gd name="connsiteX44" fmla="*/ 944562 w 1214437"/>
                  <a:gd name="connsiteY44" fmla="*/ 677207 h 1098550"/>
                  <a:gd name="connsiteX45" fmla="*/ 945280 w 1214437"/>
                  <a:gd name="connsiteY45" fmla="*/ 675767 h 1098550"/>
                  <a:gd name="connsiteX46" fmla="*/ 944562 w 1214437"/>
                  <a:gd name="connsiteY46" fmla="*/ 675767 h 1098550"/>
                  <a:gd name="connsiteX47" fmla="*/ 944562 w 1214437"/>
                  <a:gd name="connsiteY47" fmla="*/ 661365 h 1098550"/>
                  <a:gd name="connsiteX48" fmla="*/ 944562 w 1214437"/>
                  <a:gd name="connsiteY48" fmla="*/ 639762 h 1098550"/>
                  <a:gd name="connsiteX49" fmla="*/ 944562 w 1214437"/>
                  <a:gd name="connsiteY49" fmla="*/ 560387 h 1098550"/>
                  <a:gd name="connsiteX50" fmla="*/ 976861 w 1214437"/>
                  <a:gd name="connsiteY50" fmla="*/ 571791 h 1098550"/>
                  <a:gd name="connsiteX51" fmla="*/ 1079499 w 1214437"/>
                  <a:gd name="connsiteY51" fmla="*/ 581770 h 1098550"/>
                  <a:gd name="connsiteX52" fmla="*/ 1182138 w 1214437"/>
                  <a:gd name="connsiteY52" fmla="*/ 571791 h 1098550"/>
                  <a:gd name="connsiteX53" fmla="*/ 1214437 w 1214437"/>
                  <a:gd name="connsiteY53" fmla="*/ 560387 h 1098550"/>
                  <a:gd name="connsiteX54" fmla="*/ 1214437 w 1214437"/>
                  <a:gd name="connsiteY54" fmla="*/ 596025 h 1098550"/>
                  <a:gd name="connsiteX55" fmla="*/ 1214437 w 1214437"/>
                  <a:gd name="connsiteY55" fmla="*/ 598163 h 1098550"/>
                  <a:gd name="connsiteX56" fmla="*/ 1079499 w 1214437"/>
                  <a:gd name="connsiteY56" fmla="*/ 630237 h 1098550"/>
                  <a:gd name="connsiteX57" fmla="*/ 944562 w 1214437"/>
                  <a:gd name="connsiteY57" fmla="*/ 598163 h 1098550"/>
                  <a:gd name="connsiteX58" fmla="*/ 945280 w 1214437"/>
                  <a:gd name="connsiteY58" fmla="*/ 596025 h 1098550"/>
                  <a:gd name="connsiteX59" fmla="*/ 944562 w 1214437"/>
                  <a:gd name="connsiteY59" fmla="*/ 596025 h 1098550"/>
                  <a:gd name="connsiteX60" fmla="*/ 944562 w 1214437"/>
                  <a:gd name="connsiteY60" fmla="*/ 560387 h 1098550"/>
                  <a:gd name="connsiteX61" fmla="*/ 1079499 w 1214437"/>
                  <a:gd name="connsiteY61" fmla="*/ 487362 h 1098550"/>
                  <a:gd name="connsiteX62" fmla="*/ 1214437 w 1214437"/>
                  <a:gd name="connsiteY62" fmla="*/ 519469 h 1098550"/>
                  <a:gd name="connsiteX63" fmla="*/ 1079499 w 1214437"/>
                  <a:gd name="connsiteY63" fmla="*/ 550862 h 1098550"/>
                  <a:gd name="connsiteX64" fmla="*/ 944562 w 1214437"/>
                  <a:gd name="connsiteY64" fmla="*/ 519469 h 1098550"/>
                  <a:gd name="connsiteX65" fmla="*/ 1079499 w 1214437"/>
                  <a:gd name="connsiteY65" fmla="*/ 487362 h 1098550"/>
                  <a:gd name="connsiteX66" fmla="*/ 605273 w 1214437"/>
                  <a:gd name="connsiteY66" fmla="*/ 0 h 1098550"/>
                  <a:gd name="connsiteX67" fmla="*/ 610278 w 1214437"/>
                  <a:gd name="connsiteY67" fmla="*/ 0 h 1098550"/>
                  <a:gd name="connsiteX68" fmla="*/ 659612 w 1214437"/>
                  <a:gd name="connsiteY68" fmla="*/ 21428 h 1098550"/>
                  <a:gd name="connsiteX69" fmla="*/ 679632 w 1214437"/>
                  <a:gd name="connsiteY69" fmla="*/ 49999 h 1098550"/>
                  <a:gd name="connsiteX70" fmla="*/ 684636 w 1214437"/>
                  <a:gd name="connsiteY70" fmla="*/ 74998 h 1098550"/>
                  <a:gd name="connsiteX71" fmla="*/ 684636 w 1214437"/>
                  <a:gd name="connsiteY71" fmla="*/ 76427 h 1098550"/>
                  <a:gd name="connsiteX72" fmla="*/ 678202 w 1214437"/>
                  <a:gd name="connsiteY72" fmla="*/ 110712 h 1098550"/>
                  <a:gd name="connsiteX73" fmla="*/ 646027 w 1214437"/>
                  <a:gd name="connsiteY73" fmla="*/ 147854 h 1098550"/>
                  <a:gd name="connsiteX74" fmla="*/ 646027 w 1214437"/>
                  <a:gd name="connsiteY74" fmla="*/ 987838 h 1098550"/>
                  <a:gd name="connsiteX75" fmla="*/ 658182 w 1214437"/>
                  <a:gd name="connsiteY75" fmla="*/ 1002838 h 1098550"/>
                  <a:gd name="connsiteX76" fmla="*/ 915575 w 1214437"/>
                  <a:gd name="connsiteY76" fmla="*/ 1067837 h 1098550"/>
                  <a:gd name="connsiteX77" fmla="*/ 912001 w 1214437"/>
                  <a:gd name="connsiteY77" fmla="*/ 1098550 h 1098550"/>
                  <a:gd name="connsiteX78" fmla="*/ 299261 w 1214437"/>
                  <a:gd name="connsiteY78" fmla="*/ 1098550 h 1098550"/>
                  <a:gd name="connsiteX79" fmla="*/ 295687 w 1214437"/>
                  <a:gd name="connsiteY79" fmla="*/ 1067837 h 1098550"/>
                  <a:gd name="connsiteX80" fmla="*/ 556655 w 1214437"/>
                  <a:gd name="connsiteY80" fmla="*/ 1002838 h 1098550"/>
                  <a:gd name="connsiteX81" fmla="*/ 568809 w 1214437"/>
                  <a:gd name="connsiteY81" fmla="*/ 987838 h 1098550"/>
                  <a:gd name="connsiteX82" fmla="*/ 568809 w 1214437"/>
                  <a:gd name="connsiteY82" fmla="*/ 149997 h 1098550"/>
                  <a:gd name="connsiteX83" fmla="*/ 550935 w 1214437"/>
                  <a:gd name="connsiteY83" fmla="*/ 137140 h 1098550"/>
                  <a:gd name="connsiteX84" fmla="*/ 530915 w 1214437"/>
                  <a:gd name="connsiteY84" fmla="*/ 108569 h 1098550"/>
                  <a:gd name="connsiteX85" fmla="*/ 525911 w 1214437"/>
                  <a:gd name="connsiteY85" fmla="*/ 82855 h 1098550"/>
                  <a:gd name="connsiteX86" fmla="*/ 525911 w 1214437"/>
                  <a:gd name="connsiteY86" fmla="*/ 79284 h 1098550"/>
                  <a:gd name="connsiteX87" fmla="*/ 531630 w 1214437"/>
                  <a:gd name="connsiteY87" fmla="*/ 47856 h 1098550"/>
                  <a:gd name="connsiteX88" fmla="*/ 605273 w 1214437"/>
                  <a:gd name="connsiteY88" fmla="*/ 0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4437" h="1098550">
                    <a:moveTo>
                      <a:pt x="0" y="838200"/>
                    </a:moveTo>
                    <a:cubicBezTo>
                      <a:pt x="8590" y="842521"/>
                      <a:pt x="19328" y="846121"/>
                      <a:pt x="32213" y="849722"/>
                    </a:cubicBezTo>
                    <a:cubicBezTo>
                      <a:pt x="60131" y="856203"/>
                      <a:pt x="96639" y="859803"/>
                      <a:pt x="135295" y="859803"/>
                    </a:cubicBezTo>
                    <a:cubicBezTo>
                      <a:pt x="173235" y="859803"/>
                      <a:pt x="209743" y="856203"/>
                      <a:pt x="237662" y="849722"/>
                    </a:cubicBezTo>
                    <a:cubicBezTo>
                      <a:pt x="250547" y="846121"/>
                      <a:pt x="261285" y="842521"/>
                      <a:pt x="269875" y="838200"/>
                    </a:cubicBezTo>
                    <a:cubicBezTo>
                      <a:pt x="269875" y="844681"/>
                      <a:pt x="269875" y="850442"/>
                      <a:pt x="269875" y="854762"/>
                    </a:cubicBezTo>
                    <a:cubicBezTo>
                      <a:pt x="269875" y="874205"/>
                      <a:pt x="269875" y="874205"/>
                      <a:pt x="269875" y="874205"/>
                    </a:cubicBezTo>
                    <a:cubicBezTo>
                      <a:pt x="269875" y="874205"/>
                      <a:pt x="269875" y="874925"/>
                      <a:pt x="269875" y="875645"/>
                    </a:cubicBezTo>
                    <a:cubicBezTo>
                      <a:pt x="268443" y="887887"/>
                      <a:pt x="242673" y="897969"/>
                      <a:pt x="204017" y="903730"/>
                    </a:cubicBezTo>
                    <a:cubicBezTo>
                      <a:pt x="183973" y="906610"/>
                      <a:pt x="160350" y="908050"/>
                      <a:pt x="135295" y="908050"/>
                    </a:cubicBezTo>
                    <a:cubicBezTo>
                      <a:pt x="106661" y="908050"/>
                      <a:pt x="80175" y="905890"/>
                      <a:pt x="58699" y="902289"/>
                    </a:cubicBezTo>
                    <a:cubicBezTo>
                      <a:pt x="24339" y="896528"/>
                      <a:pt x="716" y="886447"/>
                      <a:pt x="0" y="875645"/>
                    </a:cubicBezTo>
                    <a:cubicBezTo>
                      <a:pt x="0" y="874925"/>
                      <a:pt x="0" y="874205"/>
                      <a:pt x="716" y="874205"/>
                    </a:cubicBezTo>
                    <a:cubicBezTo>
                      <a:pt x="0" y="874205"/>
                      <a:pt x="0" y="874205"/>
                      <a:pt x="0" y="874205"/>
                    </a:cubicBezTo>
                    <a:cubicBezTo>
                      <a:pt x="0" y="868444"/>
                      <a:pt x="0" y="864124"/>
                      <a:pt x="0" y="859803"/>
                    </a:cubicBezTo>
                    <a:cubicBezTo>
                      <a:pt x="0" y="838200"/>
                      <a:pt x="0" y="838200"/>
                      <a:pt x="0" y="838200"/>
                    </a:cubicBezTo>
                    <a:close/>
                    <a:moveTo>
                      <a:pt x="0" y="758825"/>
                    </a:moveTo>
                    <a:cubicBezTo>
                      <a:pt x="8590" y="763102"/>
                      <a:pt x="19328" y="766665"/>
                      <a:pt x="32213" y="770229"/>
                    </a:cubicBezTo>
                    <a:cubicBezTo>
                      <a:pt x="60131" y="776644"/>
                      <a:pt x="96639" y="780208"/>
                      <a:pt x="135295" y="780208"/>
                    </a:cubicBezTo>
                    <a:cubicBezTo>
                      <a:pt x="173235" y="780208"/>
                      <a:pt x="209743" y="776644"/>
                      <a:pt x="237662" y="770229"/>
                    </a:cubicBezTo>
                    <a:cubicBezTo>
                      <a:pt x="250547" y="766665"/>
                      <a:pt x="261285" y="763102"/>
                      <a:pt x="269875" y="758825"/>
                    </a:cubicBezTo>
                    <a:cubicBezTo>
                      <a:pt x="269875" y="794463"/>
                      <a:pt x="269875" y="794463"/>
                      <a:pt x="269875" y="794463"/>
                    </a:cubicBezTo>
                    <a:cubicBezTo>
                      <a:pt x="269875" y="795176"/>
                      <a:pt x="269875" y="795888"/>
                      <a:pt x="269875" y="796601"/>
                    </a:cubicBezTo>
                    <a:cubicBezTo>
                      <a:pt x="269875" y="814420"/>
                      <a:pt x="209743" y="828675"/>
                      <a:pt x="135295" y="828675"/>
                    </a:cubicBezTo>
                    <a:cubicBezTo>
                      <a:pt x="60847" y="828675"/>
                      <a:pt x="0" y="814420"/>
                      <a:pt x="0" y="796601"/>
                    </a:cubicBezTo>
                    <a:cubicBezTo>
                      <a:pt x="0" y="795888"/>
                      <a:pt x="0" y="795176"/>
                      <a:pt x="716" y="794463"/>
                    </a:cubicBezTo>
                    <a:cubicBezTo>
                      <a:pt x="0" y="794463"/>
                      <a:pt x="0" y="794463"/>
                      <a:pt x="0" y="794463"/>
                    </a:cubicBezTo>
                    <a:cubicBezTo>
                      <a:pt x="0" y="758825"/>
                      <a:pt x="0" y="758825"/>
                      <a:pt x="0" y="758825"/>
                    </a:cubicBezTo>
                    <a:close/>
                    <a:moveTo>
                      <a:pt x="135295" y="685800"/>
                    </a:moveTo>
                    <a:cubicBezTo>
                      <a:pt x="208312" y="685800"/>
                      <a:pt x="268443" y="700070"/>
                      <a:pt x="269875" y="717907"/>
                    </a:cubicBezTo>
                    <a:cubicBezTo>
                      <a:pt x="268443" y="735030"/>
                      <a:pt x="208312" y="749300"/>
                      <a:pt x="135295" y="749300"/>
                    </a:cubicBezTo>
                    <a:cubicBezTo>
                      <a:pt x="61563" y="749300"/>
                      <a:pt x="2147" y="735030"/>
                      <a:pt x="0" y="717907"/>
                    </a:cubicBezTo>
                    <a:cubicBezTo>
                      <a:pt x="2147" y="700070"/>
                      <a:pt x="61563" y="685800"/>
                      <a:pt x="135295" y="685800"/>
                    </a:cubicBezTo>
                    <a:close/>
                    <a:moveTo>
                      <a:pt x="944562" y="639762"/>
                    </a:moveTo>
                    <a:cubicBezTo>
                      <a:pt x="953175" y="644083"/>
                      <a:pt x="963941" y="647683"/>
                      <a:pt x="976861" y="651284"/>
                    </a:cubicBezTo>
                    <a:cubicBezTo>
                      <a:pt x="1004135" y="657765"/>
                      <a:pt x="1040741" y="661365"/>
                      <a:pt x="1079499" y="661365"/>
                    </a:cubicBezTo>
                    <a:cubicBezTo>
                      <a:pt x="1117540" y="661365"/>
                      <a:pt x="1154146" y="657765"/>
                      <a:pt x="1182138" y="651284"/>
                    </a:cubicBezTo>
                    <a:cubicBezTo>
                      <a:pt x="1195058" y="647683"/>
                      <a:pt x="1205824" y="644083"/>
                      <a:pt x="1214437" y="639762"/>
                    </a:cubicBezTo>
                    <a:cubicBezTo>
                      <a:pt x="1214437" y="646963"/>
                      <a:pt x="1214437" y="652004"/>
                      <a:pt x="1214437" y="656324"/>
                    </a:cubicBezTo>
                    <a:cubicBezTo>
                      <a:pt x="1214437" y="675767"/>
                      <a:pt x="1214437" y="675767"/>
                      <a:pt x="1214437" y="675767"/>
                    </a:cubicBezTo>
                    <a:cubicBezTo>
                      <a:pt x="1214437" y="675767"/>
                      <a:pt x="1214437" y="676487"/>
                      <a:pt x="1214437" y="677207"/>
                    </a:cubicBezTo>
                    <a:cubicBezTo>
                      <a:pt x="1213719" y="689449"/>
                      <a:pt x="1187162" y="699531"/>
                      <a:pt x="1148404" y="705292"/>
                    </a:cubicBezTo>
                    <a:cubicBezTo>
                      <a:pt x="1128307" y="708172"/>
                      <a:pt x="1104621" y="709612"/>
                      <a:pt x="1079499" y="709612"/>
                    </a:cubicBezTo>
                    <a:cubicBezTo>
                      <a:pt x="1051507" y="709612"/>
                      <a:pt x="1024950" y="707452"/>
                      <a:pt x="1002700" y="703851"/>
                    </a:cubicBezTo>
                    <a:cubicBezTo>
                      <a:pt x="968248" y="698090"/>
                      <a:pt x="945280" y="688729"/>
                      <a:pt x="944562" y="677207"/>
                    </a:cubicBezTo>
                    <a:cubicBezTo>
                      <a:pt x="944562" y="676487"/>
                      <a:pt x="944562" y="675767"/>
                      <a:pt x="945280" y="675767"/>
                    </a:cubicBezTo>
                    <a:cubicBezTo>
                      <a:pt x="944562" y="675767"/>
                      <a:pt x="944562" y="675767"/>
                      <a:pt x="944562" y="675767"/>
                    </a:cubicBezTo>
                    <a:cubicBezTo>
                      <a:pt x="944562" y="670006"/>
                      <a:pt x="944562" y="665686"/>
                      <a:pt x="944562" y="661365"/>
                    </a:cubicBezTo>
                    <a:cubicBezTo>
                      <a:pt x="944562" y="639762"/>
                      <a:pt x="944562" y="639762"/>
                      <a:pt x="944562" y="639762"/>
                    </a:cubicBezTo>
                    <a:close/>
                    <a:moveTo>
                      <a:pt x="944562" y="560387"/>
                    </a:moveTo>
                    <a:cubicBezTo>
                      <a:pt x="953175" y="564664"/>
                      <a:pt x="963941" y="568227"/>
                      <a:pt x="976861" y="571791"/>
                    </a:cubicBezTo>
                    <a:cubicBezTo>
                      <a:pt x="1004135" y="578206"/>
                      <a:pt x="1040741" y="581770"/>
                      <a:pt x="1079499" y="581770"/>
                    </a:cubicBezTo>
                    <a:cubicBezTo>
                      <a:pt x="1117540" y="581770"/>
                      <a:pt x="1154146" y="578206"/>
                      <a:pt x="1182138" y="571791"/>
                    </a:cubicBezTo>
                    <a:cubicBezTo>
                      <a:pt x="1195058" y="568227"/>
                      <a:pt x="1205824" y="564664"/>
                      <a:pt x="1214437" y="560387"/>
                    </a:cubicBezTo>
                    <a:cubicBezTo>
                      <a:pt x="1214437" y="596025"/>
                      <a:pt x="1214437" y="596025"/>
                      <a:pt x="1214437" y="596025"/>
                    </a:cubicBezTo>
                    <a:cubicBezTo>
                      <a:pt x="1214437" y="596738"/>
                      <a:pt x="1214437" y="597450"/>
                      <a:pt x="1214437" y="598163"/>
                    </a:cubicBezTo>
                    <a:cubicBezTo>
                      <a:pt x="1214437" y="615982"/>
                      <a:pt x="1154146" y="630237"/>
                      <a:pt x="1079499" y="630237"/>
                    </a:cubicBezTo>
                    <a:cubicBezTo>
                      <a:pt x="1004853" y="630237"/>
                      <a:pt x="944562" y="615982"/>
                      <a:pt x="944562" y="598163"/>
                    </a:cubicBezTo>
                    <a:cubicBezTo>
                      <a:pt x="944562" y="597450"/>
                      <a:pt x="944562" y="596738"/>
                      <a:pt x="945280" y="596025"/>
                    </a:cubicBezTo>
                    <a:cubicBezTo>
                      <a:pt x="944562" y="596025"/>
                      <a:pt x="944562" y="596025"/>
                      <a:pt x="944562" y="596025"/>
                    </a:cubicBezTo>
                    <a:cubicBezTo>
                      <a:pt x="944562" y="560387"/>
                      <a:pt x="944562" y="560387"/>
                      <a:pt x="944562" y="560387"/>
                    </a:cubicBezTo>
                    <a:close/>
                    <a:moveTo>
                      <a:pt x="1079499" y="487362"/>
                    </a:moveTo>
                    <a:cubicBezTo>
                      <a:pt x="1152710" y="487362"/>
                      <a:pt x="1213001" y="501632"/>
                      <a:pt x="1214437" y="519469"/>
                    </a:cubicBezTo>
                    <a:cubicBezTo>
                      <a:pt x="1213001" y="536592"/>
                      <a:pt x="1152710" y="550862"/>
                      <a:pt x="1079499" y="550862"/>
                    </a:cubicBezTo>
                    <a:cubicBezTo>
                      <a:pt x="1005571" y="550862"/>
                      <a:pt x="946715" y="536592"/>
                      <a:pt x="944562" y="519469"/>
                    </a:cubicBezTo>
                    <a:cubicBezTo>
                      <a:pt x="946715" y="501632"/>
                      <a:pt x="1005571" y="487362"/>
                      <a:pt x="1079499" y="487362"/>
                    </a:cubicBezTo>
                    <a:close/>
                    <a:moveTo>
                      <a:pt x="605273" y="0"/>
                    </a:moveTo>
                    <a:cubicBezTo>
                      <a:pt x="606703" y="0"/>
                      <a:pt x="608848" y="0"/>
                      <a:pt x="610278" y="0"/>
                    </a:cubicBezTo>
                    <a:cubicBezTo>
                      <a:pt x="629583" y="1428"/>
                      <a:pt x="646742" y="9285"/>
                      <a:pt x="659612" y="21428"/>
                    </a:cubicBezTo>
                    <a:cubicBezTo>
                      <a:pt x="668192" y="29285"/>
                      <a:pt x="675342" y="39285"/>
                      <a:pt x="679632" y="49999"/>
                    </a:cubicBezTo>
                    <a:cubicBezTo>
                      <a:pt x="682491" y="57856"/>
                      <a:pt x="684636" y="66427"/>
                      <a:pt x="684636" y="74998"/>
                    </a:cubicBezTo>
                    <a:cubicBezTo>
                      <a:pt x="684636" y="75713"/>
                      <a:pt x="684636" y="75713"/>
                      <a:pt x="684636" y="76427"/>
                    </a:cubicBezTo>
                    <a:cubicBezTo>
                      <a:pt x="685351" y="88570"/>
                      <a:pt x="683207" y="99998"/>
                      <a:pt x="678202" y="110712"/>
                    </a:cubicBezTo>
                    <a:cubicBezTo>
                      <a:pt x="671767" y="126426"/>
                      <a:pt x="660327" y="139283"/>
                      <a:pt x="646027" y="147854"/>
                    </a:cubicBezTo>
                    <a:cubicBezTo>
                      <a:pt x="646027" y="147854"/>
                      <a:pt x="646027" y="147854"/>
                      <a:pt x="646027" y="987838"/>
                    </a:cubicBezTo>
                    <a:cubicBezTo>
                      <a:pt x="646027" y="994981"/>
                      <a:pt x="651032" y="1001409"/>
                      <a:pt x="658182" y="1002838"/>
                    </a:cubicBezTo>
                    <a:cubicBezTo>
                      <a:pt x="658182" y="1002838"/>
                      <a:pt x="658182" y="1002838"/>
                      <a:pt x="915575" y="1067837"/>
                    </a:cubicBezTo>
                    <a:cubicBezTo>
                      <a:pt x="933450" y="1072122"/>
                      <a:pt x="930590" y="1098550"/>
                      <a:pt x="912001" y="1098550"/>
                    </a:cubicBezTo>
                    <a:cubicBezTo>
                      <a:pt x="912001" y="1098550"/>
                      <a:pt x="912001" y="1098550"/>
                      <a:pt x="299261" y="1098550"/>
                    </a:cubicBezTo>
                    <a:cubicBezTo>
                      <a:pt x="280672" y="1098550"/>
                      <a:pt x="277812" y="1072122"/>
                      <a:pt x="295687" y="1067837"/>
                    </a:cubicBezTo>
                    <a:cubicBezTo>
                      <a:pt x="295687" y="1067837"/>
                      <a:pt x="295687" y="1067837"/>
                      <a:pt x="556655" y="1002838"/>
                    </a:cubicBezTo>
                    <a:cubicBezTo>
                      <a:pt x="563805" y="1001409"/>
                      <a:pt x="568809" y="994981"/>
                      <a:pt x="568809" y="987838"/>
                    </a:cubicBezTo>
                    <a:cubicBezTo>
                      <a:pt x="568809" y="987838"/>
                      <a:pt x="568809" y="987838"/>
                      <a:pt x="568809" y="149997"/>
                    </a:cubicBezTo>
                    <a:cubicBezTo>
                      <a:pt x="562375" y="147140"/>
                      <a:pt x="555940" y="142140"/>
                      <a:pt x="550935" y="137140"/>
                    </a:cubicBezTo>
                    <a:cubicBezTo>
                      <a:pt x="542355" y="129283"/>
                      <a:pt x="535205" y="119283"/>
                      <a:pt x="530915" y="108569"/>
                    </a:cubicBezTo>
                    <a:cubicBezTo>
                      <a:pt x="528056" y="100712"/>
                      <a:pt x="525911" y="91427"/>
                      <a:pt x="525911" y="82855"/>
                    </a:cubicBezTo>
                    <a:cubicBezTo>
                      <a:pt x="525911" y="81427"/>
                      <a:pt x="525911" y="80713"/>
                      <a:pt x="525911" y="79284"/>
                    </a:cubicBezTo>
                    <a:cubicBezTo>
                      <a:pt x="525911" y="68570"/>
                      <a:pt x="528056" y="57856"/>
                      <a:pt x="531630" y="47856"/>
                    </a:cubicBezTo>
                    <a:cubicBezTo>
                      <a:pt x="543785" y="19999"/>
                      <a:pt x="572384" y="0"/>
                      <a:pt x="605273" y="0"/>
                    </a:cubicBezTo>
                    <a:close/>
                  </a:path>
                </a:pathLst>
              </a:custGeom>
              <a:solidFill>
                <a:srgbClr val="00148C">
                  <a:lumMod val="10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2860" tIns="11430" rIns="22860" bIns="11430" numCol="1" anchor="t" anchorCtr="0" compatLnSpc="1">
                <a:prstTxWarp prst="textNoShape">
                  <a:avLst/>
                </a:prstTxWarp>
                <a:noAutofit/>
              </a:bodyPr>
              <a:lstStyle/>
              <a:p>
                <a:endParaRPr lang="en-US" dirty="0"/>
              </a:p>
            </p:txBody>
          </p:sp>
        </p:grpSp>
      </p:grpSp>
      <p:graphicFrame>
        <p:nvGraphicFramePr>
          <p:cNvPr id="9" name="Table 8">
            <a:extLst>
              <a:ext uri="{FF2B5EF4-FFF2-40B4-BE49-F238E27FC236}">
                <a16:creationId xmlns:a16="http://schemas.microsoft.com/office/drawing/2014/main" id="{2014EC30-C483-4DB8-9A58-08C941737385}"/>
              </a:ext>
            </a:extLst>
          </p:cNvPr>
          <p:cNvGraphicFramePr>
            <a:graphicFrameLocks noGrp="1"/>
          </p:cNvGraphicFramePr>
          <p:nvPr>
            <p:extLst>
              <p:ext uri="{D42A27DB-BD31-4B8C-83A1-F6EECF244321}">
                <p14:modId xmlns:p14="http://schemas.microsoft.com/office/powerpoint/2010/main" val="2425228471"/>
              </p:ext>
            </p:extLst>
          </p:nvPr>
        </p:nvGraphicFramePr>
        <p:xfrm>
          <a:off x="617819" y="1917037"/>
          <a:ext cx="1029990" cy="1005840"/>
        </p:xfrm>
        <a:graphic>
          <a:graphicData uri="http://schemas.openxmlformats.org/drawingml/2006/table">
            <a:tbl>
              <a:tblPr firstRow="1">
                <a:tableStyleId>{2D5ABB26-0587-4C30-8999-92F81FD0307C}</a:tableStyleId>
              </a:tblPr>
              <a:tblGrid>
                <a:gridCol w="1029990">
                  <a:extLst>
                    <a:ext uri="{9D8B030D-6E8A-4147-A177-3AD203B41FA5}">
                      <a16:colId xmlns:a16="http://schemas.microsoft.com/office/drawing/2014/main" val="1466262490"/>
                    </a:ext>
                  </a:extLst>
                </a:gridCol>
              </a:tblGrid>
              <a:tr h="160434">
                <a:tc>
                  <a:txBody>
                    <a:bodyPr/>
                    <a:lstStyle/>
                    <a:p>
                      <a:pPr lvl="0"/>
                      <a:r>
                        <a:rPr lang="en-US" sz="600" b="0" i="0" u="none" dirty="0">
                          <a:solidFill>
                            <a:srgbClr val="00148C"/>
                          </a:solidFill>
                          <a:latin typeface="Arial" panose="020B0604020202020204" pitchFamily="34" charset="0"/>
                        </a:rPr>
                        <a:t>One Integrated Plan</a:t>
                      </a:r>
                    </a:p>
                  </a:txBody>
                  <a:tcPr marL="0" marR="54000" marT="54864" marB="54864">
                    <a:lnL>
                      <a:noFill/>
                    </a:lnL>
                    <a:lnR>
                      <a:noFill/>
                    </a:lnR>
                    <a:lnT w="9525">
                      <a:noFill/>
                      <a:prstDash val="solid"/>
                    </a:lnT>
                    <a:lnB w="12700" cap="flat" cmpd="sng" algn="ctr">
                      <a:no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5707405"/>
                  </a:ext>
                </a:extLst>
              </a:tr>
              <a:tr h="160434">
                <a:tc>
                  <a:txBody>
                    <a:bodyPr/>
                    <a:lstStyle/>
                    <a:p>
                      <a:pPr lvl="0"/>
                      <a:r>
                        <a:rPr lang="en-US" sz="600" b="0" i="0" u="none" dirty="0">
                          <a:solidFill>
                            <a:srgbClr val="00148C"/>
                          </a:solidFill>
                          <a:latin typeface="Arial" panose="020B0604020202020204" pitchFamily="34" charset="0"/>
                        </a:rPr>
                        <a:t>Performance analysis</a:t>
                      </a:r>
                    </a:p>
                  </a:txBody>
                  <a:tcPr marL="0" marR="54000" marT="54864" marB="54864">
                    <a:lnL>
                      <a:noFill/>
                    </a:lnL>
                    <a:lnR>
                      <a:noFill/>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8140435"/>
                  </a:ext>
                </a:extLst>
              </a:tr>
              <a:tr h="160434">
                <a:tc>
                  <a:txBody>
                    <a:bodyPr/>
                    <a:lstStyle/>
                    <a:p>
                      <a:pPr lvl="0"/>
                      <a:r>
                        <a:rPr lang="en-US" sz="600" b="0" i="0" u="none" dirty="0">
                          <a:solidFill>
                            <a:srgbClr val="00148C"/>
                          </a:solidFill>
                          <a:latin typeface="Arial" panose="020B0604020202020204" pitchFamily="34" charset="0"/>
                        </a:rPr>
                        <a:t>Project Creator &amp; predictor</a:t>
                      </a:r>
                    </a:p>
                  </a:txBody>
                  <a:tcPr marL="0" marR="54000" marT="54864" marB="54864">
                    <a:lnL>
                      <a:noFill/>
                    </a:lnL>
                    <a:lnR>
                      <a:noFill/>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38898"/>
                  </a:ext>
                </a:extLst>
              </a:tr>
              <a:tr h="160434">
                <a:tc>
                  <a:txBody>
                    <a:bodyPr/>
                    <a:lstStyle/>
                    <a:p>
                      <a:pPr lvl="0"/>
                      <a:r>
                        <a:rPr lang="en-US" sz="600" b="0" i="0" u="none" dirty="0">
                          <a:solidFill>
                            <a:srgbClr val="00148C"/>
                          </a:solidFill>
                          <a:latin typeface="Arial" panose="020B0604020202020204" pitchFamily="34" charset="0"/>
                        </a:rPr>
                        <a:t>Plan Optimizer</a:t>
                      </a:r>
                    </a:p>
                  </a:txBody>
                  <a:tcPr marL="0" marR="54000" marT="54864" marB="54864">
                    <a:lnL>
                      <a:noFill/>
                    </a:lnL>
                    <a:lnR>
                      <a:noFill/>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3422600"/>
                  </a:ext>
                </a:extLst>
              </a:tr>
              <a:tr h="183863">
                <a:tc>
                  <a:txBody>
                    <a:bodyPr/>
                    <a:lstStyle/>
                    <a:p>
                      <a:pPr lvl="0"/>
                      <a:endParaRPr lang="en-US" sz="600" b="0" i="0" u="none" dirty="0">
                        <a:solidFill>
                          <a:srgbClr val="00148C"/>
                        </a:solidFill>
                        <a:latin typeface="Arial" panose="020B0604020202020204" pitchFamily="34" charset="0"/>
                      </a:endParaRPr>
                    </a:p>
                  </a:txBody>
                  <a:tcPr marL="0" marR="54000" marT="54864" marB="54864">
                    <a:lnL>
                      <a:noFill/>
                    </a:lnL>
                    <a:lnR>
                      <a:noFill/>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5819746"/>
                  </a:ext>
                </a:extLst>
              </a:tr>
            </a:tbl>
          </a:graphicData>
        </a:graphic>
      </p:graphicFrame>
      <p:sp>
        <p:nvSpPr>
          <p:cNvPr id="201" name="Rectangle 200">
            <a:extLst>
              <a:ext uri="{FF2B5EF4-FFF2-40B4-BE49-F238E27FC236}">
                <a16:creationId xmlns:a16="http://schemas.microsoft.com/office/drawing/2014/main" id="{04F9950E-5515-48C9-89FB-7044A8B3D764}"/>
              </a:ext>
            </a:extLst>
          </p:cNvPr>
          <p:cNvSpPr/>
          <p:nvPr/>
        </p:nvSpPr>
        <p:spPr>
          <a:xfrm>
            <a:off x="3398877" y="3010084"/>
            <a:ext cx="1273106" cy="276999"/>
          </a:xfrm>
          <a:prstGeom prst="rect">
            <a:avLst/>
          </a:prstGeom>
        </p:spPr>
        <p:txBody>
          <a:bodyPr wrap="square">
            <a:spAutoFit/>
          </a:bodyPr>
          <a:lstStyle/>
          <a:p>
            <a:pPr lvl="0"/>
            <a:r>
              <a:rPr lang="en-US" sz="600" b="1" dirty="0">
                <a:solidFill>
                  <a:srgbClr val="E8235C"/>
                </a:solidFill>
                <a:latin typeface="Arial" panose="020B0604020202020204" pitchFamily="34" charset="0"/>
              </a:rPr>
              <a:t>Multi-factor scoping decision to filter to a subset of work</a:t>
            </a:r>
          </a:p>
        </p:txBody>
      </p:sp>
      <p:sp>
        <p:nvSpPr>
          <p:cNvPr id="24" name="Oval 23">
            <a:extLst>
              <a:ext uri="{FF2B5EF4-FFF2-40B4-BE49-F238E27FC236}">
                <a16:creationId xmlns:a16="http://schemas.microsoft.com/office/drawing/2014/main" id="{DD4C3569-8A28-4DBC-8EFC-07BA433D6ADE}"/>
              </a:ext>
            </a:extLst>
          </p:cNvPr>
          <p:cNvSpPr/>
          <p:nvPr/>
        </p:nvSpPr>
        <p:spPr>
          <a:xfrm>
            <a:off x="3552834" y="1580387"/>
            <a:ext cx="1035727" cy="1207026"/>
          </a:xfrm>
          <a:prstGeom prst="ellipse">
            <a:avLst/>
          </a:prstGeom>
          <a:solidFill>
            <a:schemeClr val="bg1"/>
          </a:solidFill>
          <a:ln w="9525" cap="rnd" cmpd="sng" algn="ctr">
            <a:solidFill>
              <a:srgbClr val="E8235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 name="Rectangle 6">
            <a:extLst>
              <a:ext uri="{FF2B5EF4-FFF2-40B4-BE49-F238E27FC236}">
                <a16:creationId xmlns:a16="http://schemas.microsoft.com/office/drawing/2014/main" id="{38CBD27E-36FF-4701-AD92-187386CE369D}"/>
              </a:ext>
            </a:extLst>
          </p:cNvPr>
          <p:cNvSpPr/>
          <p:nvPr/>
        </p:nvSpPr>
        <p:spPr>
          <a:xfrm>
            <a:off x="3600086" y="1972675"/>
            <a:ext cx="941223" cy="276999"/>
          </a:xfrm>
          <a:prstGeom prst="rect">
            <a:avLst/>
          </a:prstGeom>
        </p:spPr>
        <p:txBody>
          <a:bodyPr wrap="square">
            <a:spAutoFit/>
          </a:bodyPr>
          <a:lstStyle/>
          <a:p>
            <a:pPr lvl="0" algn="ctr"/>
            <a:r>
              <a:rPr lang="en-US" sz="600" dirty="0">
                <a:solidFill>
                  <a:srgbClr val="E8235C"/>
                </a:solidFill>
                <a:latin typeface="Arial" panose="020B0604020202020204" pitchFamily="34" charset="0"/>
              </a:rPr>
              <a:t>CAPEX: Specific, Program, Blanket</a:t>
            </a:r>
          </a:p>
        </p:txBody>
      </p:sp>
      <p:sp>
        <p:nvSpPr>
          <p:cNvPr id="8" name="Rectangle 7">
            <a:extLst>
              <a:ext uri="{FF2B5EF4-FFF2-40B4-BE49-F238E27FC236}">
                <a16:creationId xmlns:a16="http://schemas.microsoft.com/office/drawing/2014/main" id="{68B97AA2-4BEB-4327-999C-8876B3A2D977}"/>
              </a:ext>
            </a:extLst>
          </p:cNvPr>
          <p:cNvSpPr/>
          <p:nvPr/>
        </p:nvSpPr>
        <p:spPr>
          <a:xfrm>
            <a:off x="3600086" y="1707707"/>
            <a:ext cx="941223" cy="276999"/>
          </a:xfrm>
          <a:prstGeom prst="rect">
            <a:avLst/>
          </a:prstGeom>
        </p:spPr>
        <p:txBody>
          <a:bodyPr wrap="square">
            <a:spAutoFit/>
          </a:bodyPr>
          <a:lstStyle/>
          <a:p>
            <a:pPr lvl="0" algn="ctr"/>
            <a:r>
              <a:rPr lang="en-US" sz="600" dirty="0">
                <a:solidFill>
                  <a:srgbClr val="E8235C"/>
                </a:solidFill>
                <a:latin typeface="Arial" panose="020B0604020202020204" pitchFamily="34" charset="0"/>
              </a:rPr>
              <a:t>Discretionary, non-discretionary</a:t>
            </a:r>
          </a:p>
        </p:txBody>
      </p:sp>
      <p:sp>
        <p:nvSpPr>
          <p:cNvPr id="10" name="Rectangle 9">
            <a:extLst>
              <a:ext uri="{FF2B5EF4-FFF2-40B4-BE49-F238E27FC236}">
                <a16:creationId xmlns:a16="http://schemas.microsoft.com/office/drawing/2014/main" id="{24B8D217-E5BA-4D4E-8F29-47724366F69F}"/>
              </a:ext>
            </a:extLst>
          </p:cNvPr>
          <p:cNvSpPr/>
          <p:nvPr/>
        </p:nvSpPr>
        <p:spPr>
          <a:xfrm>
            <a:off x="3600086" y="2237643"/>
            <a:ext cx="941223" cy="184666"/>
          </a:xfrm>
          <a:prstGeom prst="rect">
            <a:avLst/>
          </a:prstGeom>
        </p:spPr>
        <p:txBody>
          <a:bodyPr wrap="square">
            <a:spAutoFit/>
          </a:bodyPr>
          <a:lstStyle/>
          <a:p>
            <a:pPr lvl="0" algn="ctr"/>
            <a:r>
              <a:rPr lang="en-US" sz="600" dirty="0">
                <a:solidFill>
                  <a:srgbClr val="E8235C"/>
                </a:solidFill>
                <a:latin typeface="Arial" panose="020B0604020202020204" pitchFamily="34" charset="0"/>
              </a:rPr>
              <a:t>D-line / Substation</a:t>
            </a:r>
          </a:p>
        </p:txBody>
      </p:sp>
      <p:sp>
        <p:nvSpPr>
          <p:cNvPr id="12" name="Rectangle 11">
            <a:extLst>
              <a:ext uri="{FF2B5EF4-FFF2-40B4-BE49-F238E27FC236}">
                <a16:creationId xmlns:a16="http://schemas.microsoft.com/office/drawing/2014/main" id="{A8CA7FEC-F759-4CF3-A13C-59B689827894}"/>
              </a:ext>
            </a:extLst>
          </p:cNvPr>
          <p:cNvSpPr/>
          <p:nvPr/>
        </p:nvSpPr>
        <p:spPr>
          <a:xfrm>
            <a:off x="3600086" y="2410278"/>
            <a:ext cx="941223" cy="276999"/>
          </a:xfrm>
          <a:prstGeom prst="rect">
            <a:avLst/>
          </a:prstGeom>
        </p:spPr>
        <p:txBody>
          <a:bodyPr wrap="square">
            <a:spAutoFit/>
          </a:bodyPr>
          <a:lstStyle/>
          <a:p>
            <a:pPr lvl="0" algn="ctr"/>
            <a:r>
              <a:rPr lang="en-US" sz="600" dirty="0">
                <a:solidFill>
                  <a:srgbClr val="E8235C"/>
                </a:solidFill>
                <a:latin typeface="Arial" panose="020B0604020202020204" pitchFamily="34" charset="0"/>
              </a:rPr>
              <a:t>OPEX: Maintenance, Storms, etc.</a:t>
            </a:r>
          </a:p>
        </p:txBody>
      </p:sp>
      <p:cxnSp>
        <p:nvCxnSpPr>
          <p:cNvPr id="202" name="Straight Connector 201">
            <a:extLst>
              <a:ext uri="{FF2B5EF4-FFF2-40B4-BE49-F238E27FC236}">
                <a16:creationId xmlns:a16="http://schemas.microsoft.com/office/drawing/2014/main" id="{150BFDCD-92ED-4B71-8940-AEFB39F73DED}"/>
              </a:ext>
            </a:extLst>
          </p:cNvPr>
          <p:cNvCxnSpPr>
            <a:cxnSpLocks/>
          </p:cNvCxnSpPr>
          <p:nvPr/>
        </p:nvCxnSpPr>
        <p:spPr>
          <a:xfrm>
            <a:off x="3721267" y="1972675"/>
            <a:ext cx="698861" cy="0"/>
          </a:xfrm>
          <a:prstGeom prst="line">
            <a:avLst/>
          </a:prstGeom>
          <a:ln w="6858" cap="rnd" cmpd="sng" algn="ctr">
            <a:solidFill>
              <a:schemeClr val="tx2"/>
            </a:solidFill>
            <a:prstDash val="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66A7090-361D-404E-936C-304A0D7C0648}"/>
              </a:ext>
            </a:extLst>
          </p:cNvPr>
          <p:cNvCxnSpPr>
            <a:cxnSpLocks/>
          </p:cNvCxnSpPr>
          <p:nvPr/>
        </p:nvCxnSpPr>
        <p:spPr>
          <a:xfrm>
            <a:off x="3721267" y="2237643"/>
            <a:ext cx="698861" cy="0"/>
          </a:xfrm>
          <a:prstGeom prst="line">
            <a:avLst/>
          </a:prstGeom>
          <a:ln w="6858" cap="rnd" cmpd="sng" algn="ctr">
            <a:solidFill>
              <a:schemeClr val="tx2"/>
            </a:solidFill>
            <a:prstDash val="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485B28B-573D-4076-9B86-A0000BA306C2}"/>
              </a:ext>
            </a:extLst>
          </p:cNvPr>
          <p:cNvCxnSpPr>
            <a:cxnSpLocks/>
          </p:cNvCxnSpPr>
          <p:nvPr/>
        </p:nvCxnSpPr>
        <p:spPr>
          <a:xfrm>
            <a:off x="3721267" y="2410278"/>
            <a:ext cx="698861" cy="0"/>
          </a:xfrm>
          <a:prstGeom prst="line">
            <a:avLst/>
          </a:prstGeom>
          <a:ln w="6858" cap="rnd" cmpd="sng" algn="ctr">
            <a:solidFill>
              <a:schemeClr val="tx2"/>
            </a:solidFill>
            <a:prstDash val="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6392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STYLE_NAME" val="NGUS Grid Custom"/>
  <p:tag name="EE4P_AGENDAWIZARD" val="&lt;ee4p&gt;&lt;layouts&gt;&lt;layout name=&quot;Two-Thirds&quot; id=&quot;227_1-8&quot;&gt;&lt;standard&gt;&lt;textframe horizontalAnchor=&quot;1&quot; marginBottom=&quot;0&quot; marginLeft=&quot;0&quot; marginRight=&quot;0&quot; marginTop=&quot;0&quot; orientation=&quot;1&quot; verticalAnchor=&quot;1&quot; /&gt;&lt;font name=&quot;Arial&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18&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1&quot; checked=&quot;0&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1&quot; checked=&quot;0&quot; leftSpacing=&quot;34&quot; rightSpacing=&quot;0&quot; dock=&quot;2&quot; /&gt;&lt;/columns&gt;&lt;!--top=&quot;47.50008&quot; width=&quot;388&quot; height=&quot;310&quot; /&gt;--&gt;&lt;position left=&quot;335&quot; top=&quot;47.50008&quot; width=&quot;330&quot; height=&quot;310&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Arial&quot; size=&quot;10&quot; bold=&quot;0&quot; italic=&quot;0&quot; underlineStyle=&quot;0&quot; color=&quot;#ffffff&quot; spacing=&quot;0&quot; kerning=&quot;12&quot; /&gt;&#10;      &#10;      &lt;/subtitle&gt;&#10;      --&gt;&lt;settings allowedSizingModeIds=&quot;1|2&quot; allowedFontSizes=&quot;8|9|10.5|11|12|14|16|18|20|22|24&quot; allowedTimeFormatIds=&quot;1|2|3&quot; slideLayout=&quot;11&quot; customLayoutName=&quot;Green one third|Docum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D. Special gray|Documentation¦D. Special gray&quot; titlePrompt=&quot;Insert Title&quot; /&gt;&lt;cases&gt;&lt;!-- Single --&gt;&lt;case level=&quot;1&quot; single=&quot;1&quot; break=&quot;0&quot; topMinSpacing=&quot;5&quot; topMaxSpacing=&quot;10.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0.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d0d0d0&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d0d0d0&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d0d0d0&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d0d0d0&quot; /&gt;&lt;/element&gt;&lt;element field=&quot;pageno&quot; type=&quot;autoshape&quot; autoShapeType=&quot;1&quot;&gt;&lt;paragraphformat alignment=&quot;3&quot; /&gt;&lt;font color=&quot;#d0d0d0&quot; /&gt;&lt;/element&gt;&lt;/case&gt;&lt;case level=&quot;1&quot; selected=&quot;1&quot; break=&quot;0&quot; topMinSpacing=&quot;5&quot; topMaxSpacing=&quot;10.5&quot; bottomMinSpacing=&quot;0&quot; bottomMaxSpacing=&quot;0&quot;&gt;&lt;element type=&quot;picture&quot; picture=&quot;rightbutton.emf&quot; value=&quot;&quot; slideType=&quot;20693&quot;&gt;&lt;position left=&quot;-25*scale*fontScale&quot; top=&quot;(itemHeight-15*scale*fontScale)/2&quot; width=&quot;15&quot; height=&quot;15&quot; /&gt;&lt;/element&gt;&lt;element type=&quot;autoshape&quot; autoShapeType=&quot;9&quot;&gt;&lt;position left=&quot;-25*scale*fontScale&quot; top=&quot;(itemHeight-15*scale*fontScale)/2&quot; width=&quot;15&quot; height=&quot;15&quot; /&gt;&lt;fill foreColor=&quot;#00148c&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d0d0d0&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d0d0d0&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d0d0d0&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d0d0d0&quot; relativeSize=&quot;0.75&quot; /&gt;&lt;/element&gt;&lt;element field=&quot;pageno&quot; type=&quot;autoshape&quot; autoShapeType=&quot;1&quot;&gt;&lt;paragraphformat alignment=&quot;3&quot; /&gt;&lt;font color=&quot;#d0d0d0&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25*scale*fontScale&quot; top=&quot;(itemHeight-12.04*scale*fontScale)/2&quot; width=&quot;15&quot; height=&quot;15&quot; /&gt;&lt;/element&gt;&lt;element type=&quot;autoshape&quot; autoShapeType=&quot;9&quot;&gt;&lt;position left=&quot;-25*scale*fontScale&quot; top=&quot;(itemHeight-12.04*scale*fontScale)/2&quot; width=&quot;15&quot; height=&quot;15&quot; /&gt;&lt;fill foreColor=&quot;#00148c&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Agenda&quot; title=&quot;Agenda&quot; subtitle=&quot;&quot; sizingModeId=&quot;1&quot; fontSize=&quot;18&quot; fontSizeAuto=&quot;1&quot; startTime=&quot;540&quot; timeFormatId=&quot;1&quot; startItemNo=&quot;1&quot; createSingleAgendaSlide=&quot;1&quot; createSeparatingSlides=&quot;1&quot; createBackupSlide=&quot;0&quot; layoutId=&quot;227_1-8&quot; createSections=&quot;0&quot; hideSeparatingSlides=&quot;0&quot; singleSlideId=&quot;d5ca9b0b-322c-4507-bcac-16840eac0f81&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39.18747&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a090cf16-4711-47d0-a149-002314c39bae&quot; parentId=&quot;&quot; level=&quot;1&quot; generateAgendaSlide=&quot;1&quot; showAgendaItem=&quot;1&quot; isBreak=&quot;0&quot; topic=&quot;Introduction to FutureNow validation&quot; agendaSlideId=&quot;83a6cca4-e770-4880-848f-3e138bd31827&quot; /&gt;&lt;item duration=&quot;30&quot; id=&quot;2a87bc9f-1b72-47ca-aaa7-f54d02778876&quot; parentId=&quot;&quot; level=&quot;1&quot; generateAgendaSlide=&quot;1&quot; showAgendaItem=&quot;1&quot; isBreak=&quot;0&quot; topic=&quot;Current State and Frictions&quot; agendaSlideId=&quot;cd9c3a4a-fc67-4a6a-aec6-907047a0a116&quot; /&gt;&lt;item duration=&quot;30&quot; id=&quot;86721603-6862-40fe-8c92-3c6f442e996a&quot; parentId=&quot;&quot; level=&quot;1&quot; generateAgendaSlide=&quot;1&quot; showAgendaItem=&quot;1&quot; isBreak=&quot;0&quot; topic=&quot;Vision &amp;amp; MVP&quot; agendaSlideId=&quot;49bd645a-3a01-443c-a77a-4b910c86f4d6&quot; /&gt;&lt;item duration=&quot;30&quot; id=&quot;58000005-b8cf-40a2-8861-c9aca3666447&quot; parentId=&quot;&quot; level=&quot;1&quot; generateAgendaSlide=&quot;1&quot; showAgendaItem=&quot;1&quot; isBreak=&quot;0&quot; topic=&quot;Value &amp;amp; Build/Buy&quot; agendaSlideId=&quot;db6816ba-7957-4716-9417-b382bdfa34be&quot; /&gt;&lt;item duration=&quot;30&quot; id=&quot;6106cf33-d054-4c8f-97be-969fc7febd42&quot; parentId=&quot;&quot; level=&quot;1&quot; generateAgendaSlide=&quot;1&quot; showAgendaItem=&quot;1&quot; isBreak=&quot;0&quot; topic=&quot;Next steps&quot; agendaSlideId=&quot;34c1a66f-4704-4fc9-b00f-851a8cc6e95a&quot; /&gt;&lt;/items&gt;&lt;/agenda&gt;&lt;/contents&gt;&lt;/ee4p&gt;"/>
  <p:tag name="EE4P_STYLE_ID" val="dIXYsYD3"/>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a7.O9cjSRiMT4lbYj6maG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7YTQgdEr1TB54VX_WzrsZ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f30UC.04jzIYoIv47Mkg4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XV.GTc6So1Mn28x9rQhbDQ"/>
</p:tagLst>
</file>

<file path=ppt/tags/tag107.xml><?xml version="1.0" encoding="utf-8"?>
<p:tagLst xmlns:a="http://schemas.openxmlformats.org/drawingml/2006/main" xmlns:r="http://schemas.openxmlformats.org/officeDocument/2006/relationships" xmlns:p="http://schemas.openxmlformats.org/presentationml/2006/main">
  <p:tag name="EE4P_SLIDE_AS_PICTURE_ID" val="1637157691"/>
</p:tagLst>
</file>

<file path=ppt/tags/tag108.xml><?xml version="1.0" encoding="utf-8"?>
<p:tagLst xmlns:a="http://schemas.openxmlformats.org/drawingml/2006/main" xmlns:r="http://schemas.openxmlformats.org/officeDocument/2006/relationships" xmlns:p="http://schemas.openxmlformats.org/presentationml/2006/main">
  <p:tag name="EE4P_SLIDE_AS_PICTURE_ID" val="1637157690"/>
</p:tagLst>
</file>

<file path=ppt/tags/tag109.xml><?xml version="1.0" encoding="utf-8"?>
<p:tagLst xmlns:a="http://schemas.openxmlformats.org/drawingml/2006/main" xmlns:r="http://schemas.openxmlformats.org/officeDocument/2006/relationships" xmlns:p="http://schemas.openxmlformats.org/presentationml/2006/main">
  <p:tag name="EE4P_SLIDE_AS_PICTURE_ID" val="7210"/>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DVmnDYG3mhrp3Gr4pKufDA"/>
</p:tagLst>
</file>

<file path=ppt/tags/tag110.xml><?xml version="1.0" encoding="utf-8"?>
<p:tagLst xmlns:a="http://schemas.openxmlformats.org/drawingml/2006/main" xmlns:r="http://schemas.openxmlformats.org/officeDocument/2006/relationships" xmlns:p="http://schemas.openxmlformats.org/presentationml/2006/main">
  <p:tag name="EE4P_SLIDE_AS_PICTURE_ID" val="1637157715"/>
</p:tagLst>
</file>

<file path=ppt/tags/tag111.xml><?xml version="1.0" encoding="utf-8"?>
<p:tagLst xmlns:a="http://schemas.openxmlformats.org/drawingml/2006/main" xmlns:r="http://schemas.openxmlformats.org/officeDocument/2006/relationships" xmlns:p="http://schemas.openxmlformats.org/presentationml/2006/main">
  <p:tag name="EE4P_SLIDE_AS_PICTURE_ID" val="1637157735"/>
</p:tagLst>
</file>

<file path=ppt/tags/tag112.xml><?xml version="1.0" encoding="utf-8"?>
<p:tagLst xmlns:a="http://schemas.openxmlformats.org/drawingml/2006/main" xmlns:r="http://schemas.openxmlformats.org/officeDocument/2006/relationships" xmlns:p="http://schemas.openxmlformats.org/presentationml/2006/main">
  <p:tag name="EE4P_SLIDE_AS_PICTURE_ID" val="1637157739"/>
</p:tagLst>
</file>

<file path=ppt/tags/tag113.xml><?xml version="1.0" encoding="utf-8"?>
<p:tagLst xmlns:a="http://schemas.openxmlformats.org/drawingml/2006/main" xmlns:r="http://schemas.openxmlformats.org/officeDocument/2006/relationships" xmlns:p="http://schemas.openxmlformats.org/presentationml/2006/main">
  <p:tag name="EE4P_SLIDE_AS_PICTURE_ID" val="1637157736"/>
</p:tagLst>
</file>

<file path=ppt/tags/tag114.xml><?xml version="1.0" encoding="utf-8"?>
<p:tagLst xmlns:a="http://schemas.openxmlformats.org/drawingml/2006/main" xmlns:r="http://schemas.openxmlformats.org/officeDocument/2006/relationships" xmlns:p="http://schemas.openxmlformats.org/presentationml/2006/main">
  <p:tag name="EE4P_SLIDE_AS_PICTURE_ID" val="1637157743"/>
</p:tagLst>
</file>

<file path=ppt/tags/tag115.xml><?xml version="1.0" encoding="utf-8"?>
<p:tagLst xmlns:a="http://schemas.openxmlformats.org/drawingml/2006/main" xmlns:r="http://schemas.openxmlformats.org/officeDocument/2006/relationships" xmlns:p="http://schemas.openxmlformats.org/presentationml/2006/main">
  <p:tag name="EE4P_SLIDE_AS_PICTURE_ID" val="1637157719"/>
</p:tagLst>
</file>

<file path=ppt/tags/tag116.xml><?xml version="1.0" encoding="utf-8"?>
<p:tagLst xmlns:a="http://schemas.openxmlformats.org/drawingml/2006/main" xmlns:r="http://schemas.openxmlformats.org/officeDocument/2006/relationships" xmlns:p="http://schemas.openxmlformats.org/presentationml/2006/main">
  <p:tag name="EE4P_SLIDE_AS_PICTURE_ID" val="301"/>
</p:tagLst>
</file>

<file path=ppt/tags/tag117.xml><?xml version="1.0" encoding="utf-8"?>
<p:tagLst xmlns:a="http://schemas.openxmlformats.org/drawingml/2006/main" xmlns:r="http://schemas.openxmlformats.org/officeDocument/2006/relationships" xmlns:p="http://schemas.openxmlformats.org/presentationml/2006/main">
  <p:tag name="EE4P_SLIDE_AS_PICTURE_ID" val="1637157731"/>
</p:tagLst>
</file>

<file path=ppt/tags/tag118.xml><?xml version="1.0" encoding="utf-8"?>
<p:tagLst xmlns:a="http://schemas.openxmlformats.org/drawingml/2006/main" xmlns:r="http://schemas.openxmlformats.org/officeDocument/2006/relationships" xmlns:p="http://schemas.openxmlformats.org/presentationml/2006/main">
  <p:tag name="EE4P_SLIDE_AS_PICTURE_ID" val="1637157745"/>
</p:tagLst>
</file>

<file path=ppt/tags/tag119.xml><?xml version="1.0" encoding="utf-8"?>
<p:tagLst xmlns:a="http://schemas.openxmlformats.org/drawingml/2006/main" xmlns:r="http://schemas.openxmlformats.org/officeDocument/2006/relationships" xmlns:p="http://schemas.openxmlformats.org/presentationml/2006/main">
  <p:tag name="EE4P_SLIDE_AS_PICTURE_ID" val="1637157655"/>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PM_t3eVJBbbWP80IkCOhW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q6ftIroUU3q3_teh.CxTT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0OshOmdyRWhQxb4Z4qGTT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0OshOmdyRWhQxb4Z4qGTT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fMJjFQ4LOLa.Ax43l_sSc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nPk.KdEd8J.YNPUfJtbra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uSi9kEHzsrXePg3LnxFLa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PM_t3eVJBbbWP80IkCOhW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_asEW6DdHjrVEWAzOX6sO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G_245bWBErFPzSJ.z5.2eQ"/>
</p:tagLst>
</file>

<file path=ppt/tags/tag138.xml><?xml version="1.0" encoding="utf-8"?>
<p:tagLst xmlns:a="http://schemas.openxmlformats.org/drawingml/2006/main" xmlns:r="http://schemas.openxmlformats.org/officeDocument/2006/relationships" xmlns:p="http://schemas.openxmlformats.org/presentationml/2006/main">
  <p:tag name="BCG_MODE" val="Documentation"/>
  <p:tag name="BCG_DESIGN" val="Two column space"/>
  <p:tag name="EE4P_STRETCH" val="1"/>
  <p:tag name="EE4P_LAYOUT_ID" val="D"/>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xAd7jfVkdho7nl06od1Qwg"/>
</p:tagLst>
</file>

<file path=ppt/tags/tag141.xml><?xml version="1.0" encoding="utf-8"?>
<p:tagLst xmlns:a="http://schemas.openxmlformats.org/drawingml/2006/main" xmlns:r="http://schemas.openxmlformats.org/officeDocument/2006/relationships" xmlns:p="http://schemas.openxmlformats.org/presentationml/2006/main">
  <p:tag name="BCG_MODE" val="Documentation"/>
  <p:tag name="BCG_DESIGN" val="Two column space"/>
  <p:tag name="EE4P_STRETCH" val="1"/>
  <p:tag name="EE4P_LAYOUT_ID" val="D"/>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xAd7jfVkdho7nl06od1Qw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C6bqEfYTtUmBzc6Rp6LTe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Vqgatch_KUytIaiaJQPA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SZUNHENQr_Gx4fPNR_P.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Ko8DmIbTo17hEEOU.6bW8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zCpfm3eV8CgquFkxmCR_P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uwg_qALu95DqPOYQM3USDw"/>
</p:tagLst>
</file>

<file path=ppt/tags/tag154.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155.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156.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157.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158.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159.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VkGJj.oqSTY8oIOqmRMv4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bIrNQeFzLANGBCKNJxy4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4ejaQrv4YLMTH4Dz2uA14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JUYWT0NfNA6K7hTjkzki3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cTOsQbS5pFxmftt7GjiIs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Rej8CMVfwGGpQD7_zyn4n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bH4yPOr7DF_W8qEFMHJGW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iT.lIuI0bCgFjMno8lEBb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yneIwA9CvQwHBH.t9Syrl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Whd8esmfqF3bQ63oup_SI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nfunLA9BkhXfaBg5JWeDv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Z4XmtRRQmlxkPUb7E6onQ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0Khz_UZVbN3IYSasIcStY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eJNWuj4CIHiW4_nnMXym2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5YKsCfGTneWstNgg9WJKa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n_ISE3nLPDuorglikEkY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F5zd7ZJjbPxKL0Bnw6xJB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gv66oMJFjFYFIkTq4gZuq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vW20dSXYSSsIzazk6Ljh0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wF_dvNDAzxNGkMmedjut5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t41Zd1c7yBRtznwlUpr7d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wV_CFar0N3liw5KPQDaRZ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AdQRrL7HFHDpgnwstag6t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uqQza0SlsNSAp5_WSo_Xn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MGHZqnLqNFrNYE_A4FxdL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QssYmVVQ15MxWWCazYWvd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PcBXoG1X4O.l8QJdBx7ER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bl5N4z3SBq2B8VzyH6k_e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Oocl2qPpuWQ06ieb3k2va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VGrb5fFOkIspj0WE8VYrL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SiAqaCFHxyHkwrKEoSI6n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0.8MrJ0tNzFvTTi21PU2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Xu0EMADRRogPG6EO7NgM1w"/>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zSotRRF2aGGlaGbXNrhy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rTJfnqTw_xRyL6wLTiDU1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Gguc36uWA2VjXEGjrf.Nn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IqwQw6LZ0q6wvPBSlW60d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KbY1Yj.Mvl.l8nQE30NQo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Ye1FVUshqZ4dFpi0i62Wo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pkGdlCGjEhvk4.e4P98nfw"/>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VOViqxIfWyxsB7GBAlsY8g"/>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_ffVj1b4uIRuphdez29pzQ"/>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Z2FLqQ4MhhVc6nzjqBRmU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dTXVKosNuJTWkTRvpPDY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7Fmp.B9ISgxSMUea6JBks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kB9xet2rcvBKcnCGLJY0Fg"/>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peepq91ZX8Ccd7LKpMhSQ"/>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o750d1pK7GTkYF8fJKiq9Q"/>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GZ_pPAsht3ZFcZn7xIQ_U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R_LUZ7Q7pLgesKmXGybof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qJqkhkKGSFb5mO5ltEVq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YiVCyrMl92DqoHO2dqsH3Q"/>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s4c8jE4ony7G0VY.t93xN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buMO_qK7q9LlDoQVRqZUx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lRceQi8wHriuucQUe9JPP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GsGVgy28IalMcRvxq3ToPQ"/>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Ps.ZY.oWxWlKowMTObdbt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LpgIrhijdXtO95rq_vrs7Q"/>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3qXwJvClxxknRC.Q0cVA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FsSwDLxOArojfM0R6SY2H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SZUNHENQr_Gx4fPNR_P.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yFv2TzUKIVmOuhSCHDvFy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joHRNTm33UMMdN9uuZYaR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MmBLliJSsoEWlY4IJXBpS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NarprYr7DW7yjlj2lqKwS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SZUNHENQr_Gx4fPNR_P.g"/>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IjuELWjkoXl6klLcmpqAM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0OshOmdyRWhQxb4Z4qGTTA"/>
</p:tagLst>
</file>

<file path=ppt/tags/tag237.xml><?xml version="1.0" encoding="utf-8"?>
<p:tagLst xmlns:a="http://schemas.openxmlformats.org/drawingml/2006/main" xmlns:r="http://schemas.openxmlformats.org/officeDocument/2006/relationships" xmlns:p="http://schemas.openxmlformats.org/presentationml/2006/main">
  <p:tag name="EE4P_GRADIENT_CIRCLE" val="1"/>
</p:tagLst>
</file>

<file path=ppt/tags/tag238.xml><?xml version="1.0" encoding="utf-8"?>
<p:tagLst xmlns:a="http://schemas.openxmlformats.org/drawingml/2006/main" xmlns:r="http://schemas.openxmlformats.org/officeDocument/2006/relationships" xmlns:p="http://schemas.openxmlformats.org/presentationml/2006/main">
  <p:tag name="EE4P_GRADIENT_CIRCLE" val="1"/>
</p:tagLst>
</file>

<file path=ppt/tags/tag239.xml><?xml version="1.0" encoding="utf-8"?>
<p:tagLst xmlns:a="http://schemas.openxmlformats.org/drawingml/2006/main" xmlns:r="http://schemas.openxmlformats.org/officeDocument/2006/relationships" xmlns:p="http://schemas.openxmlformats.org/presentationml/2006/main">
  <p:tag name="EE4P_GRADIENT_CIRCLE" val="1"/>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c.k_bfBSjSeplLU.CUMoVw"/>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0OshOmdyRWhQxb4Z4qGTT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0OshOmdyRWhQxb4Z4qGTT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cz1SJWy_.Mkaz8F4S2IMf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tDkrDejKSPgGTiESPEwFg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lH2BRYywdFzecRSqZCe_k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2M_RZZYl9qpCbVk2etEd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klBFf0JX2zDy0qBrM0NKm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4Q3T0A0i3LvDP_AGNYAM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4a.WoYUvhIaCJn.caCwCU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72uuumK30yTGHF5rNqAB_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0YirDgk3DUGLYMZXi5J9y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VVDFPSIIkzexhXR2mpAg3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3mWyKWYOyADbWnxJ_Zeg.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YCr5gMQ4KzEnz8UkR2LSf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KMYGQuOxKJ6hkm6snooPK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nG89D8t1FSQUUeXyEkKZa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yC_p.9.6ekIe68JREcrGz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QVmhFvecqxBJVlj48wSie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6ta2fVofHgLmj5E5FhB5O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d7Rub1XPaQXCGXqSOuDPj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8amySPrbrk9QD9vIh920I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oh_KNhD65zTfurpZ3Qa.s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0JvwBhg15jMypHuvixZgv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Nn5_J3puMuWD0stE_jXdd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1.cp51Umlx_j5atW40Kgz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TakY3X0BGP4Rw6pvf28s6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qvGLZvvDGPifPUS6LsDy4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Ocznl.ck6LLxugo_hNrJu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WQikB7p3AqzPMgzlY1UCw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48YsX7ycVNAKWhezqwqXE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EKNrJNzEEdCIARvIOVzDq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CO5NSaNC6.eqyBwsyG2pC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lj0YnRk4ErSip_4KLcdTj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G0iwPASn0ZYNxacjKNRFL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7rgKUG8M25Iit__67rNIt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dGL9azNP.L5lFb9jmqcZi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BfSv0_JaE9fqV6QX9aV6A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NM21l6yI5hUKt_KP4n52P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yRZHQPVBStlU43VmDUX0j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Mev_4lComG8nPt4KYKJKe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6vWICDCMSb_35JZZTMBU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NGUS Grid Custom">
  <a:themeElements>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cap="rnd" cmpd="sng" algn="ctr">
          <a:no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C5C5C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0.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1.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2.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3.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4.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5.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6.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7.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8.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19.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2.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20.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3.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4.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5.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6.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7.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8.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ppt/theme/themeOverride9.xml><?xml version="1.0" encoding="utf-8"?>
<a:themeOverride xmlns:a="http://schemas.openxmlformats.org/drawingml/2006/main">
  <a:clrScheme name="Client theme color">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themeOverride>
</file>

<file path=docProps/app.xml><?xml version="1.0" encoding="utf-8"?>
<Properties xmlns="http://schemas.openxmlformats.org/officeDocument/2006/extended-properties" xmlns:vt="http://schemas.openxmlformats.org/officeDocument/2006/docPropsVTypes">
  <Template/>
  <TotalTime>0</TotalTime>
  <Words>5623</Words>
  <Application>Microsoft Office PowerPoint</Application>
  <PresentationFormat>On-screen Show (16:9)</PresentationFormat>
  <Paragraphs>1012</Paragraphs>
  <Slides>35</Slides>
  <Notes>6</Notes>
  <HiddenSlides>0</HiddenSlides>
  <MMClips>0</MMClips>
  <ScaleCrop>false</ScaleCrop>
  <HeadingPairs>
    <vt:vector size="10"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35</vt:i4>
      </vt:variant>
      <vt:variant>
        <vt:lpstr>Custom Shows</vt:lpstr>
      </vt:variant>
      <vt:variant>
        <vt:i4>1</vt:i4>
      </vt:variant>
    </vt:vector>
  </HeadingPairs>
  <TitlesOfParts>
    <vt:vector size="43" baseType="lpstr">
      <vt:lpstr>Arial</vt:lpstr>
      <vt:lpstr>Calibri</vt:lpstr>
      <vt:lpstr>Century Gothic</vt:lpstr>
      <vt:lpstr>Trebuchet MS</vt:lpstr>
      <vt:lpstr>Wingdings</vt:lpstr>
      <vt:lpstr>NGUS Grid Custom</vt:lpstr>
      <vt:lpstr>think-cell Slide</vt:lpstr>
      <vt:lpstr>FutureNow 3-week readout – Aug 20th</vt:lpstr>
      <vt:lpstr>FutureNow working team</vt:lpstr>
      <vt:lpstr>Recap: Our target deliverables for the 9 week validation phase, with particular focus in our first 3 weeks</vt:lpstr>
      <vt:lpstr>We are 3 weeks into the validation phase</vt:lpstr>
      <vt:lpstr>Recap: last week's Demo</vt:lpstr>
      <vt:lpstr>FutureNow product</vt:lpstr>
      <vt:lpstr>Recall: Five core EBU planning frictions</vt:lpstr>
      <vt:lpstr>FutureNow North Star: We've designed a vision to address core planning frictions</vt:lpstr>
      <vt:lpstr>Fifth dimension added to narrow FutureNow MVP scope Work type decision critical to focus</vt:lpstr>
      <vt:lpstr>Our preliminary MVP hypothesis</vt:lpstr>
      <vt:lpstr>Performance analysis: Strong NG starting point to build on</vt:lpstr>
      <vt:lpstr>IT &amp; data landscape</vt:lpstr>
      <vt:lpstr>IT &amp; Data assessment</vt:lpstr>
      <vt:lpstr>Recap: Multiple challenges across the current EBU planning IT &amp; data landscape</vt:lpstr>
      <vt:lpstr>Learnings &amp; MVP implications from the IT &amp; Data assessment (I)</vt:lpstr>
      <vt:lpstr>Learnings &amp; MVP implications from the IT &amp; Data assessment (II)</vt:lpstr>
      <vt:lpstr>Data quality: For FutureNow MVP, we identified a map of relevant data fields and IT systems</vt:lpstr>
      <vt:lpstr>Addressing data quality issues will require injecting short term fix and longer term focus – Example levers</vt:lpstr>
      <vt:lpstr>Business case</vt:lpstr>
      <vt:lpstr>FutureNow North Star benefits</vt:lpstr>
      <vt:lpstr>Financial benefits: Future Now generates benefits through 5 levers </vt:lpstr>
      <vt:lpstr>Financial benefits: Quantifying financial value pools of MVP features</vt:lpstr>
      <vt:lpstr>Our starting point: Baseline for EBU FutureNow</vt:lpstr>
      <vt:lpstr>Build vs. buy</vt:lpstr>
      <vt:lpstr>Our framework to assess Build vs. Buy</vt:lpstr>
      <vt:lpstr>Our approach to build vs. acquire is not binary</vt:lpstr>
      <vt:lpstr>Preliminary screen has identified top 5 contenders</vt:lpstr>
      <vt:lpstr>Case study US &amp; UK Copperleaf implementation</vt:lpstr>
      <vt:lpstr>Next steps</vt:lpstr>
      <vt:lpstr>Six week workplan</vt:lpstr>
      <vt:lpstr>Over the next six weeks, we will "burn down risks" and validate assumptions across the FutureNow concept</vt:lpstr>
      <vt:lpstr>And we'll specifically target hypotheses for our key MVP features</vt:lpstr>
      <vt:lpstr>Immediate next steps</vt:lpstr>
      <vt:lpstr>Appendix</vt:lpstr>
      <vt:lpstr>Since last week, we've refined our perspective on work types</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Fernandez, Alejandro</cp:lastModifiedBy>
  <cp:revision>725</cp:revision>
  <cp:lastPrinted>2000-01-01T04:00:00Z</cp:lastPrinted>
  <dcterms:created xsi:type="dcterms:W3CDTF">2020-08-11T21:44:45Z</dcterms:created>
  <dcterms:modified xsi:type="dcterms:W3CDTF">2020-08-20T18:06:29Z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