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556" r:id="rId5"/>
    <p:sldId id="628" r:id="rId6"/>
    <p:sldId id="600" r:id="rId7"/>
    <p:sldId id="629" r:id="rId8"/>
    <p:sldId id="631" r:id="rId9"/>
    <p:sldId id="632" r:id="rId10"/>
    <p:sldId id="442" r:id="rId11"/>
  </p:sldIdLst>
  <p:sldSz cx="9144000" cy="5143500" type="screen16x9"/>
  <p:notesSz cx="6797675" cy="9928225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BF6DE"/>
    <a:srgbClr val="FFC1C1"/>
    <a:srgbClr val="FFD8FF"/>
    <a:srgbClr val="FFF0FF"/>
    <a:srgbClr val="FFF3F3"/>
    <a:srgbClr val="FFEF75"/>
    <a:srgbClr val="97FFC6"/>
    <a:srgbClr val="B9E1FF"/>
    <a:srgbClr val="E7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6270" autoAdjust="0"/>
  </p:normalViewPr>
  <p:slideViewPr>
    <p:cSldViewPr snapToGrid="0">
      <p:cViewPr varScale="1">
        <p:scale>
          <a:sx n="119" d="100"/>
          <a:sy n="119" d="100"/>
        </p:scale>
        <p:origin x="450" y="102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171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aju, Kirubakara Senthil Kumar" userId="b736242e-881e-4960-a5d5-55565de0070a" providerId="ADAL" clId="{4EC13232-C3F4-4649-99DF-993A4597778E}"/>
    <pc:docChg chg="modSld">
      <pc:chgData name="Sundaraju, Kirubakara Senthil Kumar" userId="b736242e-881e-4960-a5d5-55565de0070a" providerId="ADAL" clId="{4EC13232-C3F4-4649-99DF-993A4597778E}" dt="2019-09-13T14:16:00.188" v="98" actId="20577"/>
      <pc:docMkLst>
        <pc:docMk/>
      </pc:docMkLst>
      <pc:sldChg chg="modSp">
        <pc:chgData name="Sundaraju, Kirubakara Senthil Kumar" userId="b736242e-881e-4960-a5d5-55565de0070a" providerId="ADAL" clId="{4EC13232-C3F4-4649-99DF-993A4597778E}" dt="2019-09-13T14:16:00.188" v="98" actId="20577"/>
        <pc:sldMkLst>
          <pc:docMk/>
          <pc:sldMk cId="596856668" sldId="556"/>
        </pc:sldMkLst>
        <pc:spChg chg="mod">
          <ac:chgData name="Sundaraju, Kirubakara Senthil Kumar" userId="b736242e-881e-4960-a5d5-55565de0070a" providerId="ADAL" clId="{4EC13232-C3F4-4649-99DF-993A4597778E}" dt="2019-09-13T14:16:00.188" v="98" actId="20577"/>
          <ac:spMkLst>
            <pc:docMk/>
            <pc:sldMk cId="596856668" sldId="556"/>
            <ac:spMk id="5" creationId="{220D7A5C-41FB-4A52-9B12-B489A9754A5D}"/>
          </ac:spMkLst>
        </pc:spChg>
        <pc:spChg chg="mod">
          <ac:chgData name="Sundaraju, Kirubakara Senthil Kumar" userId="b736242e-881e-4960-a5d5-55565de0070a" providerId="ADAL" clId="{4EC13232-C3F4-4649-99DF-993A4597778E}" dt="2019-09-13T14:15:36.314" v="94" actId="20577"/>
          <ac:spMkLst>
            <pc:docMk/>
            <pc:sldMk cId="596856668" sldId="556"/>
            <ac:spMk id="7" creationId="{948126CF-A5B8-47CE-AA62-DD2EDDE837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3" y="1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21/07/2020</a:t>
            </a:fld>
            <a:endParaRPr lang="en-US" dirty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72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3" y="9432472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21/07/2020</a:t>
            </a:fld>
            <a:endParaRPr lang="en-GB" dirty="0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4" y="4716237"/>
            <a:ext cx="5437550" cy="446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6" y="2536530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  <p:pic>
        <p:nvPicPr>
          <p:cNvPr id="10" name="Graphic 10">
            <a:extLst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498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6" y="2536530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4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6" y="2536530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2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9" y="4778377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6" y="2536530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>
            <a:extLst/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7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27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7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2"/>
            <a:ext cx="259223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6" y="4772397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9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9"/>
            <a:ext cx="5544621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3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>
            <a:extLst/>
          </p:cNvPr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7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2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9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4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3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41" y="4790874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2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 dirty="0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6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182857-B9AD-4765-9D31-8E0529A064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0844" r="10844"/>
          <a:stretch>
            <a:fillRect/>
          </a:stretch>
        </p:blipFill>
        <p:spPr bwMode="gray"/>
      </p:pic>
      <p:sp>
        <p:nvSpPr>
          <p:cNvPr id="5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 txBox="1">
            <a:spLocks/>
          </p:cNvSpPr>
          <p:nvPr/>
        </p:nvSpPr>
        <p:spPr>
          <a:xfrm>
            <a:off x="353802" y="3440335"/>
            <a:ext cx="3150701" cy="138708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INVP4904 - Credit Collection Analytic Engine (CCAE)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SQL Server Upgrade</a:t>
            </a:r>
          </a:p>
          <a:p>
            <a:pPr>
              <a:buClrTx/>
            </a:pPr>
            <a:endParaRPr lang="en-US" sz="1600" b="0" dirty="0">
              <a:solidFill>
                <a:schemeClr val="bg1"/>
              </a:solidFill>
            </a:endParaRPr>
          </a:p>
          <a:p>
            <a:pPr>
              <a:buClrTx/>
            </a:pPr>
            <a:br>
              <a:rPr lang="en-US" sz="1600" b="0" dirty="0">
                <a:solidFill>
                  <a:schemeClr val="bg1"/>
                </a:solidFill>
              </a:rPr>
            </a:br>
            <a:br>
              <a:rPr lang="en-US" sz="1600" b="0" dirty="0">
                <a:solidFill>
                  <a:schemeClr val="bg1"/>
                </a:solidFill>
              </a:rPr>
            </a:br>
            <a:endParaRPr lang="en-GB" sz="1600" b="0" dirty="0">
              <a:solidFill>
                <a:schemeClr val="bg1"/>
              </a:solidFill>
            </a:endParaRPr>
          </a:p>
        </p:txBody>
      </p:sp>
      <p:sp>
        <p:nvSpPr>
          <p:cNvPr id="4" name="Title 17">
            <a:extLst/>
          </p:cNvPr>
          <p:cNvSpPr txBox="1">
            <a:spLocks/>
          </p:cNvSpPr>
          <p:nvPr/>
        </p:nvSpPr>
        <p:spPr>
          <a:xfrm>
            <a:off x="296136" y="2397211"/>
            <a:ext cx="3150701" cy="117671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1600" b="0" dirty="0">
                <a:solidFill>
                  <a:srgbClr val="FF0000"/>
                </a:solidFill>
              </a:rPr>
              <a:t>Azure Option / Integration Upgrade options</a:t>
            </a:r>
          </a:p>
          <a:p>
            <a:pPr>
              <a:buClrTx/>
            </a:pPr>
            <a:br>
              <a:rPr lang="en-US" sz="1600" b="0" dirty="0">
                <a:solidFill>
                  <a:schemeClr val="bg1"/>
                </a:solidFill>
              </a:rPr>
            </a:br>
            <a:br>
              <a:rPr lang="en-US" sz="1600" b="0" dirty="0">
                <a:solidFill>
                  <a:schemeClr val="bg1"/>
                </a:solidFill>
              </a:rPr>
            </a:br>
            <a:endParaRPr lang="en-GB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598" y="214599"/>
            <a:ext cx="2890064" cy="430887"/>
          </a:xfrm>
        </p:spPr>
        <p:txBody>
          <a:bodyPr anchor="ctr" anchorCtr="0"/>
          <a:lstStyle/>
          <a:p>
            <a:r>
              <a:rPr lang="en-US" sz="2000" dirty="0"/>
              <a:t>CCAE Overview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20598" y="628130"/>
            <a:ext cx="863201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</a:rPr>
              <a:t>The Credit Collection Analytic Engine (CCAE) was originally implemented to support the reporting needs of mainframe Applications CRS and CSS. Over time, it evolved to serve Collections-related analytical, transactional Web, reporting and many more. </a:t>
            </a:r>
          </a:p>
          <a:p>
            <a:pPr algn="just">
              <a:spcAft>
                <a:spcPts val="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 algn="just">
              <a:spcAft>
                <a:spcPts val="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 algn="just">
              <a:spcAft>
                <a:spcPts val="0"/>
              </a:spcAft>
            </a:pPr>
            <a:endParaRPr lang="en-US" sz="1200" b="0" dirty="0">
              <a:solidFill>
                <a:schemeClr val="tx1"/>
              </a:solidFill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Performance issue</a:t>
            </a:r>
            <a:r>
              <a:rPr lang="en-US" sz="900" b="0" dirty="0">
                <a:solidFill>
                  <a:schemeClr val="tx1"/>
                </a:solidFill>
              </a:rPr>
              <a:t>: User are facing performance issues for the last 6 months, when executing queries, accessing DB, accessing application.</a:t>
            </a:r>
          </a:p>
          <a:p>
            <a:pPr algn="just"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</a:rPr>
              <a:t>•    </a:t>
            </a:r>
            <a:r>
              <a:rPr lang="en-US" sz="900" dirty="0">
                <a:solidFill>
                  <a:schemeClr val="tx1"/>
                </a:solidFill>
              </a:rPr>
              <a:t>Long running queries</a:t>
            </a:r>
            <a:r>
              <a:rPr lang="en-US" sz="900" b="0" dirty="0">
                <a:solidFill>
                  <a:schemeClr val="tx1"/>
                </a:solidFill>
              </a:rPr>
              <a:t>: Users are facings issues in executing stored procedures and SQL statements. It is taking a long time to execute.</a:t>
            </a:r>
          </a:p>
          <a:p>
            <a:pPr algn="just"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</a:rPr>
              <a:t>•   </a:t>
            </a:r>
            <a:r>
              <a:rPr lang="en-US" sz="900" dirty="0">
                <a:solidFill>
                  <a:schemeClr val="tx1"/>
                </a:solidFill>
              </a:rPr>
              <a:t>Storage issues:</a:t>
            </a:r>
            <a:r>
              <a:rPr lang="en-US" sz="900" b="0" dirty="0">
                <a:solidFill>
                  <a:schemeClr val="tx1"/>
                </a:solidFill>
              </a:rPr>
              <a:t> Business users often getting the storage issue. Business team believe this is the main root cause for both Long running queries and performance issue.</a:t>
            </a:r>
          </a:p>
          <a:p>
            <a:pPr algn="just">
              <a:spcAft>
                <a:spcPts val="0"/>
              </a:spcAft>
            </a:pPr>
            <a:endParaRPr lang="en-US" sz="900" b="0" dirty="0">
              <a:solidFill>
                <a:schemeClr val="tx1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</a:rPr>
              <a:t>    </a:t>
            </a:r>
          </a:p>
          <a:p>
            <a:pPr algn="just">
              <a:spcAft>
                <a:spcPts val="0"/>
              </a:spcAft>
            </a:pPr>
            <a:endParaRPr lang="en-US" sz="900" b="0" dirty="0">
              <a:solidFill>
                <a:schemeClr val="tx1"/>
              </a:solidFill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b="0" dirty="0">
              <a:solidFill>
                <a:schemeClr val="tx1"/>
              </a:solidFill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Win Server 2008 R2 and Win Server 2012 R2 are out of main stream support and Win 2012 is on the extended support period. CCAE has 2 servers with Win Server 2008 and 3 servers with Win Server 2012 OS.  To be complaint, these servers has to be upgraded.</a:t>
            </a: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SQL Server 2008 R2 is out of main stream support. In CCAE 3 database servers are using SQL 2008, which requires an upgrade.</a:t>
            </a: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 H/W in Win 2008 servers are out of support. </a:t>
            </a: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Scope of the project is to upgrade H/W, OS, SQL Server and performance tuning.</a:t>
            </a:r>
          </a:p>
          <a:p>
            <a:pPr algn="just">
              <a:spcAft>
                <a:spcPts val="0"/>
              </a:spcAft>
            </a:pPr>
            <a:endParaRPr lang="en-US" sz="900" b="0" dirty="0">
              <a:solidFill>
                <a:schemeClr val="tx1"/>
              </a:solidFill>
            </a:endParaRPr>
          </a:p>
          <a:p>
            <a:pPr algn="just">
              <a:spcAft>
                <a:spcPts val="0"/>
              </a:spcAft>
            </a:pPr>
            <a:endParaRPr lang="en-US" sz="900" b="0" dirty="0">
              <a:solidFill>
                <a:schemeClr val="tx1"/>
              </a:solidFill>
            </a:endParaRPr>
          </a:p>
          <a:p>
            <a:pPr algn="just">
              <a:spcAft>
                <a:spcPts val="0"/>
              </a:spcAft>
            </a:pPr>
            <a:endParaRPr lang="en-US" sz="900" b="0" dirty="0">
              <a:solidFill>
                <a:schemeClr val="tx1"/>
              </a:solidFill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Dec 2020</a:t>
            </a: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320598" y="975536"/>
            <a:ext cx="1911494" cy="3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1800" dirty="0"/>
              <a:t>Pain Points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320597" y="2029326"/>
            <a:ext cx="3946603" cy="33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1800" dirty="0"/>
              <a:t>Scope of project INVP4904 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320597" y="3196419"/>
            <a:ext cx="3946603" cy="33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1800" dirty="0"/>
              <a:t>Go-Live</a:t>
            </a:r>
          </a:p>
        </p:txBody>
      </p:sp>
    </p:spTree>
    <p:extLst>
      <p:ext uri="{BB962C8B-B14F-4D97-AF65-F5344CB8AC3E}">
        <p14:creationId xmlns:p14="http://schemas.microsoft.com/office/powerpoint/2010/main" val="31350777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3073" y="132847"/>
            <a:ext cx="8599542" cy="430887"/>
          </a:xfrm>
        </p:spPr>
        <p:txBody>
          <a:bodyPr anchor="ctr" anchorCtr="0"/>
          <a:lstStyle/>
          <a:p>
            <a:r>
              <a:rPr lang="en-US" sz="2000" dirty="0"/>
              <a:t>CCAE – Current State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7" y="501925"/>
            <a:ext cx="7665317" cy="42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37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53073" y="132847"/>
            <a:ext cx="8599542" cy="430887"/>
          </a:xfrm>
        </p:spPr>
        <p:txBody>
          <a:bodyPr anchor="ctr" anchorCtr="0"/>
          <a:lstStyle/>
          <a:p>
            <a:r>
              <a:rPr lang="en-US" sz="2000" dirty="0"/>
              <a:t>CCAE – Interface from CRIS/CSS Applications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8" y="646533"/>
            <a:ext cx="4976685" cy="37515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5552303" y="1021912"/>
            <a:ext cx="3525794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CCAE getting </a:t>
            </a:r>
            <a:r>
              <a:rPr lang="en-GB" sz="1000" u="sng" dirty="0">
                <a:solidFill>
                  <a:schemeClr val="tx1"/>
                </a:solidFill>
              </a:rPr>
              <a:t>~600 GB of data weekly</a:t>
            </a:r>
            <a:r>
              <a:rPr lang="en-GB" sz="1000" b="0" dirty="0">
                <a:solidFill>
                  <a:schemeClr val="tx1"/>
                </a:solidFill>
              </a:rPr>
              <a:t> from CRIS and CSS systems.</a:t>
            </a:r>
            <a:endParaRPr lang="en-GB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CRS and CSS application unloads the data into the temporary location within their mainframe system thru a high-speed unload process (Automated – Weekly).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Based on the availability of the unload files, CCAE Business team initiate the FTP from Mainframe Unload location to a Shared Drive - NYHCBAPP32V (Manual – Weekly). FTP is done using mainframe jobs (no special tools used).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Once the files are available on the shared drive, CCAE business team initiate the import from CCAE Main database server (Manual - Weekly). The data get imported into the CCAE tables (CRS and CSS schemas).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u="sng" dirty="0">
                <a:solidFill>
                  <a:schemeClr val="tx1"/>
                </a:solidFill>
              </a:rPr>
              <a:t>CSS sends data for 61 Tables</a:t>
            </a:r>
            <a:r>
              <a:rPr lang="en-GB" sz="1000" b="0" dirty="0">
                <a:solidFill>
                  <a:schemeClr val="tx1"/>
                </a:solidFill>
              </a:rPr>
              <a:t>.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u="sng" dirty="0">
                <a:solidFill>
                  <a:schemeClr val="tx1"/>
                </a:solidFill>
              </a:rPr>
              <a:t>CRS sends data for 189 Tables</a:t>
            </a:r>
            <a:r>
              <a:rPr lang="en-GB" sz="1000" b="0" dirty="0">
                <a:solidFill>
                  <a:schemeClr val="tx1"/>
                </a:solidFill>
              </a:rPr>
              <a:t>.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53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" y="719848"/>
            <a:ext cx="5376517" cy="3822470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53073" y="132847"/>
            <a:ext cx="8599542" cy="430887"/>
          </a:xfrm>
        </p:spPr>
        <p:txBody>
          <a:bodyPr anchor="ctr" anchorCtr="0"/>
          <a:lstStyle/>
          <a:p>
            <a:r>
              <a:rPr lang="en-US" sz="2000" dirty="0"/>
              <a:t>Other Interfaces from CRIS/CSS Applications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846324" y="976784"/>
            <a:ext cx="3106292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CRS and CSS applications sending data to multiple applications like CCAE, CIAP and GBE</a:t>
            </a:r>
            <a:endParaRPr lang="en-US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CRS sends </a:t>
            </a:r>
            <a:endParaRPr lang="en-US" sz="1000" dirty="0">
              <a:solidFill>
                <a:schemeClr val="tx1"/>
              </a:solidFill>
            </a:endParaRPr>
          </a:p>
          <a:p>
            <a:pPr marL="441450" lvl="2" indent="-171450"/>
            <a:r>
              <a:rPr lang="en-GB" sz="1000" dirty="0"/>
              <a:t>197 tables to CIAP application </a:t>
            </a:r>
            <a:endParaRPr lang="en-US" sz="1000" dirty="0"/>
          </a:p>
          <a:p>
            <a:pPr marL="441450" lvl="2" indent="-171450"/>
            <a:r>
              <a:rPr lang="en-GB" sz="1000" dirty="0"/>
              <a:t>189 Tables to CCAE application. </a:t>
            </a:r>
            <a:endParaRPr lang="en-US" sz="1000" dirty="0"/>
          </a:p>
          <a:p>
            <a:pPr marL="441450" lvl="2" indent="-171450"/>
            <a:r>
              <a:rPr lang="en-GB" sz="1000" dirty="0"/>
              <a:t>CCAE has </a:t>
            </a:r>
            <a:r>
              <a:rPr lang="en-GB" sz="1000" b="1" u="sng" dirty="0"/>
              <a:t>180 tables in common </a:t>
            </a:r>
            <a:r>
              <a:rPr lang="en-GB" sz="1000" dirty="0"/>
              <a:t>with CIAP.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Similarly, CSS sends </a:t>
            </a:r>
            <a:endParaRPr lang="en-US" sz="1000" dirty="0">
              <a:solidFill>
                <a:schemeClr val="tx1"/>
              </a:solidFill>
            </a:endParaRPr>
          </a:p>
          <a:p>
            <a:pPr marL="441450" lvl="2" indent="-171450"/>
            <a:r>
              <a:rPr lang="en-GB" sz="1000" dirty="0"/>
              <a:t>61 tables to CCAE Application,</a:t>
            </a:r>
            <a:endParaRPr lang="en-US" sz="1000" dirty="0"/>
          </a:p>
          <a:p>
            <a:pPr marL="441450" lvl="2" indent="-171450"/>
            <a:r>
              <a:rPr lang="en-GB" sz="1000" dirty="0"/>
              <a:t>36 tables to GBE</a:t>
            </a:r>
            <a:endParaRPr lang="en-US" sz="1000" dirty="0"/>
          </a:p>
          <a:p>
            <a:pPr marL="441450" lvl="2" indent="-171450"/>
            <a:r>
              <a:rPr lang="en-GB" sz="1000" dirty="0"/>
              <a:t>82 tables to CIAP</a:t>
            </a:r>
            <a:endParaRPr lang="en-US" sz="1000" dirty="0"/>
          </a:p>
          <a:p>
            <a:pPr marL="441450" lvl="2" indent="-171450"/>
            <a:r>
              <a:rPr lang="en-GB" sz="1000" dirty="0"/>
              <a:t>CCAE has </a:t>
            </a:r>
            <a:r>
              <a:rPr lang="en-GB" sz="1000" b="1" u="sng" dirty="0"/>
              <a:t>23 tables in common </a:t>
            </a:r>
            <a:r>
              <a:rPr lang="en-GB" sz="1000" dirty="0"/>
              <a:t>with GBE </a:t>
            </a:r>
            <a:endParaRPr lang="en-US" sz="1000" dirty="0"/>
          </a:p>
          <a:p>
            <a:pPr marL="441450" lvl="2" indent="-171450"/>
            <a:r>
              <a:rPr lang="en-GB" sz="1000" dirty="0"/>
              <a:t>CCAE has </a:t>
            </a:r>
            <a:r>
              <a:rPr lang="en-GB" sz="1000" b="1" u="sng" dirty="0"/>
              <a:t>49 tables in common</a:t>
            </a:r>
            <a:r>
              <a:rPr lang="en-GB" sz="1000" dirty="0"/>
              <a:t> with CIAP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618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Option with  CRIS, CSS Integration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" y="809303"/>
            <a:ext cx="5532542" cy="3872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5939480" y="852337"/>
            <a:ext cx="3022133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Azure option requires upgrade of the CRIS and CSS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It requires 1000+ interfaces to be built to transfer </a:t>
            </a:r>
            <a:r>
              <a:rPr lang="en-GB" sz="1000" u="sng" dirty="0">
                <a:solidFill>
                  <a:schemeClr val="tx1"/>
                </a:solidFill>
              </a:rPr>
              <a:t>~600 GB of Bulk data</a:t>
            </a:r>
            <a:r>
              <a:rPr lang="en-GB" sz="1000" b="0" dirty="0">
                <a:solidFill>
                  <a:schemeClr val="tx1"/>
                </a:solidFill>
              </a:rPr>
              <a:t> from CRIS and CSS. Files have to be splitted into &lt;500 MB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Every byte of data transferred to Azure is chargeable, including network, storage, compute etc. (Recurring cost)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tx1"/>
                </a:solidFill>
              </a:rPr>
              <a:t>Instead implementing CDC at CRS and CSS side will enable us to get </a:t>
            </a:r>
            <a:r>
              <a:rPr lang="en-GB" sz="1000" u="sng" dirty="0">
                <a:solidFill>
                  <a:schemeClr val="tx1"/>
                </a:solidFill>
              </a:rPr>
              <a:t>Delta data</a:t>
            </a:r>
            <a:r>
              <a:rPr lang="en-GB" sz="1000" b="0" dirty="0">
                <a:solidFill>
                  <a:schemeClr val="tx1"/>
                </a:solidFill>
              </a:rPr>
              <a:t> (one time cost)</a:t>
            </a:r>
            <a:endParaRPr lang="en-US" sz="1000" b="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CRIS</a:t>
            </a:r>
            <a:endParaRPr lang="en-GB" sz="1000" dirty="0"/>
          </a:p>
          <a:p>
            <a:pPr marL="441450" lvl="2" indent="-171450"/>
            <a:r>
              <a:rPr lang="en-GB" sz="1000" b="1" u="sng" dirty="0"/>
              <a:t>189 CRIS table</a:t>
            </a:r>
            <a:r>
              <a:rPr lang="en-GB" sz="1000" dirty="0"/>
              <a:t> data transferred to CCAE</a:t>
            </a:r>
          </a:p>
          <a:p>
            <a:pPr marL="441450" lvl="2" indent="-171450"/>
            <a:r>
              <a:rPr lang="en-GB" sz="1000" dirty="0"/>
              <a:t>CDC has to implemented for all those 189 tables  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CSS</a:t>
            </a:r>
            <a:endParaRPr lang="en-US" sz="1000" dirty="0">
              <a:solidFill>
                <a:schemeClr val="tx1"/>
              </a:solidFill>
            </a:endParaRPr>
          </a:p>
          <a:p>
            <a:pPr marL="441450" lvl="2" indent="-171450"/>
            <a:r>
              <a:rPr lang="en-GB" sz="1000" b="1" u="sng" dirty="0"/>
              <a:t>61 CSS tables </a:t>
            </a:r>
            <a:r>
              <a:rPr lang="en-GB" sz="1000" dirty="0"/>
              <a:t>data transferred to CCAE</a:t>
            </a:r>
            <a:endParaRPr lang="en-US" sz="1000" dirty="0"/>
          </a:p>
          <a:p>
            <a:pPr marL="441450" lvl="2" indent="-171450"/>
            <a:r>
              <a:rPr lang="en-GB" sz="1000" dirty="0"/>
              <a:t>CDC was already implemented on 36 tables to GBE</a:t>
            </a:r>
            <a:endParaRPr lang="en-US" sz="1000" dirty="0"/>
          </a:p>
          <a:p>
            <a:pPr marL="441450" lvl="2" indent="-171450"/>
            <a:r>
              <a:rPr lang="en-GB" sz="1000" dirty="0"/>
              <a:t>CCAE has </a:t>
            </a:r>
            <a:r>
              <a:rPr lang="en-GB" sz="1000" b="1" u="sng" dirty="0"/>
              <a:t>23 tables in common </a:t>
            </a:r>
            <a:r>
              <a:rPr lang="en-GB" sz="1000" dirty="0"/>
              <a:t>with GBE</a:t>
            </a:r>
          </a:p>
          <a:p>
            <a:pPr marL="441450" lvl="2" indent="-171450"/>
            <a:r>
              <a:rPr lang="en-GB" sz="1000" b="1" u="sng" dirty="0"/>
              <a:t>CDC has to be implemented for the remaining 38 tables </a:t>
            </a:r>
            <a:endParaRPr lang="en-US" sz="1000" b="1" u="sn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074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C1E4F299B2C34EACE6CDBFBF47AAEA" ma:contentTypeVersion="9" ma:contentTypeDescription="Create a new document." ma:contentTypeScope="" ma:versionID="2788d94c9569d1d7cc3b90852f160596">
  <xsd:schema xmlns:xsd="http://www.w3.org/2001/XMLSchema" xmlns:xs="http://www.w3.org/2001/XMLSchema" xmlns:p="http://schemas.microsoft.com/office/2006/metadata/properties" xmlns:ns3="8d4b8821-ef37-4f53-aebe-b776e57a5947" xmlns:ns4="89984dcb-58f2-4374-af9f-0bb0e3f8c7f5" targetNamespace="http://schemas.microsoft.com/office/2006/metadata/properties" ma:root="true" ma:fieldsID="c958d170f66cf950db57890bfe5a08aa" ns3:_="" ns4:_="">
    <xsd:import namespace="8d4b8821-ef37-4f53-aebe-b776e57a5947"/>
    <xsd:import namespace="89984dcb-58f2-4374-af9f-0bb0e3f8c7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b8821-ef37-4f53-aebe-b776e57a5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84dcb-58f2-4374-af9f-0bb0e3f8c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C987D-4A47-4F11-8121-36694FAAAC40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9984dcb-58f2-4374-af9f-0bb0e3f8c7f5"/>
    <ds:schemaRef ds:uri="8d4b8821-ef37-4f53-aebe-b776e57a594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DF79A2E-B5D2-4EBE-80DB-58F0C4EEF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b8821-ef37-4f53-aebe-b776e57a5947"/>
    <ds:schemaRef ds:uri="89984dcb-58f2-4374-af9f-0bb0e3f8c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24231</TotalTime>
  <Words>630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NG_PPT_16x9_Generic_template-blue</vt:lpstr>
      <vt:lpstr>PowerPoint Presentation</vt:lpstr>
      <vt:lpstr>CCAE Overview</vt:lpstr>
      <vt:lpstr>CCAE – Current State</vt:lpstr>
      <vt:lpstr>CCAE – Interface from CRIS/CSS Applications</vt:lpstr>
      <vt:lpstr>Other Interfaces from CRIS/CSS Applications</vt:lpstr>
      <vt:lpstr>Azure Option with  CRIS, CSS Integration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Reference Architecture</dc:title>
  <dc:subject>AMI Reference Architecture</dc:subject>
  <dc:creator>Joe Clinchot</dc:creator>
  <cp:lastModifiedBy>Sundaraju, Kirubakara Senthil Kumar</cp:lastModifiedBy>
  <cp:revision>724</cp:revision>
  <cp:lastPrinted>2018-11-07T10:15:57Z</cp:lastPrinted>
  <dcterms:created xsi:type="dcterms:W3CDTF">2018-09-19T13:44:21Z</dcterms:created>
  <dcterms:modified xsi:type="dcterms:W3CDTF">2020-07-21T19:49:37Z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0x01010093C1E4F299B2C34EACE6CDBFBF47AAEA</vt:lpwstr>
  </property>
</Properties>
</file>