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embeddedFontLst>
    <p:embeddedFont>
      <p:font typeface="Helvetica Neue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F55F2B3-E592-4CA8-93C3-037EEA8D2E1F}">
  <a:tblStyle styleId="{6F55F2B3-E592-4CA8-93C3-037EEA8D2E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8" Type="http://schemas.openxmlformats.org/officeDocument/2006/relationships/slide" Target="slides/slide3.xml"/><Relationship Id="rId18" Type="http://schemas.openxmlformats.org/officeDocument/2006/relationships/customXml" Target="../customXml/item1.xml"/><Relationship Id="rId3" Type="http://schemas.openxmlformats.org/officeDocument/2006/relationships/tableStyles" Target="tableStyles.xml"/><Relationship Id="rId12" Type="http://schemas.openxmlformats.org/officeDocument/2006/relationships/slide" Target="slides/slide7.xml"/><Relationship Id="rId17" Type="http://schemas.openxmlformats.org/officeDocument/2006/relationships/font" Target="fonts/HelveticaNeue-boldItalic.fntdata"/><Relationship Id="rId7" Type="http://schemas.openxmlformats.org/officeDocument/2006/relationships/slide" Target="slides/slide2.xml"/><Relationship Id="rId2" Type="http://schemas.openxmlformats.org/officeDocument/2006/relationships/presProps" Target="presProps.xml"/><Relationship Id="rId16" Type="http://schemas.openxmlformats.org/officeDocument/2006/relationships/font" Target="fonts/HelveticaNeue-italic.fntdata"/><Relationship Id="rId20" Type="http://schemas.openxmlformats.org/officeDocument/2006/relationships/customXml" Target="../customXml/item3.xml"/><Relationship Id="rId11" Type="http://schemas.openxmlformats.org/officeDocument/2006/relationships/slide" Target="slides/slide6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5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customXml" Target="../customXml/item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92c145b7b_0_1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92c145b7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d71cddab0_1_20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d71cddab0_1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88449263_1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f8844926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f88449263_1_16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f88449263_1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f07d0ce98_3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f07d0ce98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 u="sng">
                <a:solidFill>
                  <a:schemeClr val="dk1"/>
                </a:solidFill>
              </a:rPr>
              <a:t>Option1:</a:t>
            </a:r>
            <a:endParaRPr b="1" sz="12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 u="sng">
                <a:solidFill>
                  <a:schemeClr val="dk1"/>
                </a:solidFill>
              </a:rPr>
              <a:t>Pros:</a:t>
            </a:r>
            <a:endParaRPr b="1" sz="1200" u="sng">
              <a:solidFill>
                <a:schemeClr val="dk1"/>
              </a:solidFill>
            </a:endParaRPr>
          </a:p>
          <a:p>
            <a:pPr indent="-1270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Consistent Premise definition for CRIS and SF</a:t>
            </a:r>
            <a:endParaRPr>
              <a:solidFill>
                <a:schemeClr val="dk1"/>
              </a:solidFill>
            </a:endParaRPr>
          </a:p>
          <a:p>
            <a:pPr indent="-1270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Data Model consistency between Premise to Asset relationship</a:t>
            </a:r>
            <a:endParaRPr>
              <a:solidFill>
                <a:schemeClr val="dk1"/>
              </a:solidFill>
            </a:endParaRPr>
          </a:p>
          <a:p>
            <a:pPr indent="-1270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Can give Same user experience for CSR in SF</a:t>
            </a:r>
            <a:endParaRPr>
              <a:solidFill>
                <a:schemeClr val="dk1"/>
              </a:solidFill>
            </a:endParaRPr>
          </a:p>
          <a:p>
            <a:pPr indent="-1270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All Service Point information available on Asset object</a:t>
            </a:r>
            <a:endParaRPr>
              <a:solidFill>
                <a:schemeClr val="dk1"/>
              </a:solidFill>
            </a:endParaRPr>
          </a:p>
          <a:p>
            <a:pPr indent="-1270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Minimum number of Premise record &amp; Meter records. </a:t>
            </a:r>
            <a:endParaRPr>
              <a:solidFill>
                <a:schemeClr val="dk1"/>
              </a:solidFill>
            </a:endParaRPr>
          </a:p>
          <a:p>
            <a:pPr indent="-1270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Combined Accounts will be supported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 u="sng">
                <a:solidFill>
                  <a:schemeClr val="dk1"/>
                </a:solidFill>
              </a:rPr>
              <a:t>Cons:</a:t>
            </a:r>
            <a:endParaRPr b="1" sz="1200" u="sng">
              <a:solidFill>
                <a:schemeClr val="dk1"/>
              </a:solidFill>
            </a:endParaRPr>
          </a:p>
          <a:p>
            <a:pPr indent="-1841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Future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dk1"/>
                </a:solidFill>
              </a:rPr>
              <a:t>Option 2:</a:t>
            </a:r>
            <a:endParaRPr b="1" sz="12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dk1"/>
                </a:solidFill>
              </a:rPr>
              <a:t>Pros:</a:t>
            </a:r>
            <a:endParaRPr>
              <a:solidFill>
                <a:schemeClr val="dk1"/>
              </a:solidFill>
            </a:endParaRPr>
          </a:p>
          <a:p>
            <a:pPr indent="-1270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Service Point/Meter Connector will be created as Child Premise, and CRIS Premise as Parent Premise</a:t>
            </a:r>
            <a:endParaRPr>
              <a:solidFill>
                <a:schemeClr val="dk1"/>
              </a:solidFill>
            </a:endParaRPr>
          </a:p>
          <a:p>
            <a:pPr indent="-1270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Meter Connector stays consistent through meter and customer changes.</a:t>
            </a:r>
            <a:endParaRPr>
              <a:solidFill>
                <a:schemeClr val="dk1"/>
              </a:solidFill>
            </a:endParaRPr>
          </a:p>
          <a:p>
            <a:pPr indent="-1270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Maintain Existing SF Data Model and Standard definitions in SF 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dk1"/>
                </a:solidFill>
              </a:rPr>
              <a:t>Cons:</a:t>
            </a:r>
            <a:endParaRPr b="1" sz="1200" u="sng">
              <a:solidFill>
                <a:schemeClr val="dk1"/>
              </a:solidFill>
            </a:endParaRPr>
          </a:p>
          <a:p>
            <a:pPr indent="-1841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There are more Premise records than Asset records</a:t>
            </a:r>
            <a:endParaRPr>
              <a:solidFill>
                <a:schemeClr val="dk1"/>
              </a:solidFill>
            </a:endParaRPr>
          </a:p>
          <a:p>
            <a:pPr indent="-1841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Increases data storage needs</a:t>
            </a:r>
            <a:endParaRPr>
              <a:solidFill>
                <a:schemeClr val="dk1"/>
              </a:solidFill>
            </a:endParaRPr>
          </a:p>
          <a:p>
            <a:pPr indent="-1841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Complex Premise integration In &amp; Out </a:t>
            </a:r>
            <a:endParaRPr>
              <a:solidFill>
                <a:schemeClr val="dk1"/>
              </a:solidFill>
            </a:endParaRPr>
          </a:p>
          <a:p>
            <a:pPr indent="-1841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Does not work for Combine Accounts</a:t>
            </a:r>
            <a:endParaRPr>
              <a:solidFill>
                <a:schemeClr val="dk1"/>
              </a:solidFill>
            </a:endParaRPr>
          </a:p>
          <a:p>
            <a:pPr indent="-1905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Service Point is created as Premise instead of Parts supplied</a:t>
            </a:r>
            <a:endParaRPr>
              <a:solidFill>
                <a:schemeClr val="dk1"/>
              </a:solidFill>
            </a:endParaRPr>
          </a:p>
          <a:p>
            <a:pPr indent="-1905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Asset object also needs Service point &amp; Meter Point as attributes in Asset object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f88449263_1_2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f88449263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f96ab2ece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f96ab2e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74259" y="377200"/>
            <a:ext cx="17025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1600">
                <a:solidFill>
                  <a:srgbClr val="4A4A4A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577340"/>
            <a:ext cx="82296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08960" y="6377940"/>
            <a:ext cx="2926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816051" y="6530768"/>
            <a:ext cx="105300" cy="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12700" marR="0" rtl="0" algn="l">
              <a:lnSpc>
                <a:spcPct val="10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4A4A4A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12700" marR="0" rtl="0" algn="l">
              <a:lnSpc>
                <a:spcPct val="10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4A4A4A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12700" marR="0" rtl="0" algn="l">
              <a:lnSpc>
                <a:spcPct val="10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4A4A4A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2700" marR="0" rtl="0" algn="l">
              <a:lnSpc>
                <a:spcPct val="10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4A4A4A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2700" marR="0" rtl="0" algn="l">
              <a:lnSpc>
                <a:spcPct val="10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4A4A4A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12700" marR="0" rtl="0" algn="l">
              <a:lnSpc>
                <a:spcPct val="10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4A4A4A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12700" marR="0" rtl="0" algn="l">
              <a:lnSpc>
                <a:spcPct val="10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4A4A4A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12700" marR="0" rtl="0" algn="l">
              <a:lnSpc>
                <a:spcPct val="10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4A4A4A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12700" marR="0" rtl="0" algn="l">
              <a:lnSpc>
                <a:spcPct val="10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4A4A4A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light">
  <p:cSld name="Title Only ligh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4"/>
          <p:cNvPicPr preferRelativeResize="0"/>
          <p:nvPr/>
        </p:nvPicPr>
        <p:blipFill/>
        <p:spPr>
          <a:xfrm>
            <a:off x="1588" y="2117"/>
            <a:ext cx="1500" cy="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58" name="Google Shape;58;p14"/>
          <p:cNvSpPr txBox="1"/>
          <p:nvPr>
            <p:ph type="title"/>
          </p:nvPr>
        </p:nvSpPr>
        <p:spPr>
          <a:xfrm>
            <a:off x="266700" y="561367"/>
            <a:ext cx="8620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700"/>
              <a:buFont typeface="Calibri"/>
              <a:buNone/>
              <a:defRPr b="1" i="0" sz="27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643063" y="173927"/>
            <a:ext cx="2436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/>
        </p:nvSpPr>
        <p:spPr>
          <a:xfrm>
            <a:off x="784870" y="2478913"/>
            <a:ext cx="72864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34343"/>
                </a:solidFill>
              </a:rPr>
              <a:t>CRIS- SF Data Model Design</a:t>
            </a:r>
            <a:endParaRPr sz="3600">
              <a:solidFill>
                <a:srgbClr val="434343"/>
              </a:solidFill>
            </a:endParaRPr>
          </a:p>
        </p:txBody>
      </p:sp>
      <p:sp>
        <p:nvSpPr>
          <p:cNvPr id="67" name="Google Shape;67;p16"/>
          <p:cNvSpPr txBox="1"/>
          <p:nvPr/>
        </p:nvSpPr>
        <p:spPr>
          <a:xfrm>
            <a:off x="845825" y="5980525"/>
            <a:ext cx="42846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78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INTERNAL USE ONLY </a:t>
            </a:r>
            <a:endParaRPr b="1" sz="1200">
              <a:solidFill>
                <a:srgbClr val="0078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8" name="Google Shape;6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5948" y="0"/>
            <a:ext cx="2544762" cy="808038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/>
          <p:nvPr/>
        </p:nvSpPr>
        <p:spPr>
          <a:xfrm>
            <a:off x="845825" y="3680175"/>
            <a:ext cx="51129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70" name="Google Shape;70;p16"/>
          <p:cNvCxnSpPr/>
          <p:nvPr/>
        </p:nvCxnSpPr>
        <p:spPr>
          <a:xfrm>
            <a:off x="854359" y="3505200"/>
            <a:ext cx="334800" cy="0"/>
          </a:xfrm>
          <a:prstGeom prst="straightConnector1">
            <a:avLst/>
          </a:prstGeom>
          <a:noFill/>
          <a:ln cap="flat" cmpd="sng" w="19050">
            <a:solidFill>
              <a:srgbClr val="F78E1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6"/>
          <p:cNvSpPr txBox="1"/>
          <p:nvPr/>
        </p:nvSpPr>
        <p:spPr>
          <a:xfrm>
            <a:off x="845825" y="2045200"/>
            <a:ext cx="42846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JULY </a:t>
            </a:r>
            <a:r>
              <a:rPr lang="en" sz="12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2019</a:t>
            </a:r>
            <a:r>
              <a:rPr lang="en" sz="1200">
                <a:solidFill>
                  <a:srgbClr val="0078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 sz="1200">
              <a:solidFill>
                <a:srgbClr val="0078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8151600" y="6448825"/>
            <a:ext cx="992400" cy="409200"/>
          </a:xfrm>
          <a:prstGeom prst="rect">
            <a:avLst/>
          </a:prstGeom>
          <a:solidFill>
            <a:srgbClr val="0061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DRAFT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5948" y="0"/>
            <a:ext cx="2544762" cy="8080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7"/>
          <p:cNvCxnSpPr/>
          <p:nvPr/>
        </p:nvCxnSpPr>
        <p:spPr>
          <a:xfrm>
            <a:off x="854359" y="3505200"/>
            <a:ext cx="334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79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type="ctrTitle"/>
          </p:nvPr>
        </p:nvSpPr>
        <p:spPr>
          <a:xfrm>
            <a:off x="851476" y="3633850"/>
            <a:ext cx="62547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Overview</a:t>
            </a:r>
            <a:endParaRPr b="1" sz="2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851474" y="2987675"/>
            <a:ext cx="51252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1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01</a:t>
            </a:r>
            <a:endParaRPr b="1" sz="16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8462" y="410043"/>
            <a:ext cx="2955849" cy="61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17"/>
          <p:cNvCxnSpPr/>
          <p:nvPr/>
        </p:nvCxnSpPr>
        <p:spPr>
          <a:xfrm>
            <a:off x="854359" y="3505200"/>
            <a:ext cx="3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ctrTitle"/>
          </p:nvPr>
        </p:nvSpPr>
        <p:spPr>
          <a:xfrm>
            <a:off x="535776" y="481725"/>
            <a:ext cx="62547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0000"/>
                </a:solidFill>
              </a:rPr>
              <a:t>CRIS Data Model</a:t>
            </a:r>
            <a:endParaRPr b="1" sz="2700">
              <a:solidFill>
                <a:srgbClr val="000000"/>
              </a:solidFill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4548" y="0"/>
            <a:ext cx="2544763" cy="80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 rotWithShape="1">
          <a:blip r:embed="rId4">
            <a:alphaModFix/>
          </a:blip>
          <a:srcRect b="0" l="781" r="2758" t="1526"/>
          <a:stretch/>
        </p:blipFill>
        <p:spPr>
          <a:xfrm>
            <a:off x="184875" y="1391375"/>
            <a:ext cx="8860050" cy="47978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/>
          <p:nvPr/>
        </p:nvSpPr>
        <p:spPr>
          <a:xfrm>
            <a:off x="0" y="6101575"/>
            <a:ext cx="7880700" cy="25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4">
            <a:alphaModFix/>
          </a:blip>
          <a:srcRect b="81889" l="23547" r="60684" t="1525"/>
          <a:stretch/>
        </p:blipFill>
        <p:spPr>
          <a:xfrm>
            <a:off x="3564175" y="1506375"/>
            <a:ext cx="1448274" cy="6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96075" y="3361625"/>
            <a:ext cx="8951405" cy="3496437"/>
          </a:xfrm>
          <a:custGeom>
            <a:rect b="b" l="l" r="r" t="t"/>
            <a:pathLst>
              <a:path extrusionOk="0" h="800100" w="7886700">
                <a:moveTo>
                  <a:pt x="0" y="800100"/>
                </a:moveTo>
                <a:lnTo>
                  <a:pt x="7886700" y="800100"/>
                </a:lnTo>
                <a:lnTo>
                  <a:pt x="7886700" y="0"/>
                </a:lnTo>
                <a:lnTo>
                  <a:pt x="0" y="0"/>
                </a:lnTo>
                <a:lnTo>
                  <a:pt x="0" y="800100"/>
                </a:lnTo>
                <a:close/>
              </a:path>
            </a:pathLst>
          </a:custGeom>
          <a:solidFill>
            <a:srgbClr val="FFF2CC"/>
          </a:solidFill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96075" y="431875"/>
            <a:ext cx="8951405" cy="2930366"/>
          </a:xfrm>
          <a:custGeom>
            <a:rect b="b" l="l" r="r" t="t"/>
            <a:pathLst>
              <a:path extrusionOk="0" h="800100" w="7886700">
                <a:moveTo>
                  <a:pt x="0" y="800100"/>
                </a:moveTo>
                <a:lnTo>
                  <a:pt x="7886700" y="800100"/>
                </a:lnTo>
                <a:lnTo>
                  <a:pt x="7886700" y="0"/>
                </a:lnTo>
                <a:lnTo>
                  <a:pt x="0" y="0"/>
                </a:lnTo>
                <a:lnTo>
                  <a:pt x="0" y="800100"/>
                </a:lnTo>
                <a:close/>
              </a:path>
            </a:pathLst>
          </a:custGeom>
          <a:solidFill>
            <a:srgbClr val="C9DAF8"/>
          </a:solidFill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9"/>
          <p:cNvSpPr/>
          <p:nvPr/>
        </p:nvSpPr>
        <p:spPr>
          <a:xfrm>
            <a:off x="2746186" y="746200"/>
            <a:ext cx="1652700" cy="4188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Premise &amp;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Supplied</a:t>
            </a: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1330600" y="1457323"/>
            <a:ext cx="1652700" cy="338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Billing Account</a:t>
            </a:r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259800" y="669994"/>
            <a:ext cx="1652700" cy="4188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" name="Google Shape;102;p19"/>
          <p:cNvCxnSpPr>
            <a:stCxn id="101" idx="2"/>
            <a:endCxn id="100" idx="1"/>
          </p:cNvCxnSpPr>
          <p:nvPr/>
        </p:nvCxnSpPr>
        <p:spPr>
          <a:xfrm flipH="1" rot="-5400000">
            <a:off x="939450" y="1235494"/>
            <a:ext cx="537900" cy="244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9"/>
          <p:cNvCxnSpPr>
            <a:stCxn id="99" idx="2"/>
            <a:endCxn id="100" idx="3"/>
          </p:cNvCxnSpPr>
          <p:nvPr/>
        </p:nvCxnSpPr>
        <p:spPr>
          <a:xfrm rot="5400000">
            <a:off x="3047086" y="1101250"/>
            <a:ext cx="461700" cy="589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9"/>
          <p:cNvSpPr/>
          <p:nvPr/>
        </p:nvSpPr>
        <p:spPr>
          <a:xfrm>
            <a:off x="3936874" y="1416975"/>
            <a:ext cx="1475700" cy="4188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Point</a:t>
            </a:r>
            <a:endParaRPr/>
          </a:p>
        </p:txBody>
      </p:sp>
      <p:cxnSp>
        <p:nvCxnSpPr>
          <p:cNvPr id="105" name="Google Shape;105;p19"/>
          <p:cNvCxnSpPr>
            <a:stCxn id="99" idx="3"/>
            <a:endCxn id="104" idx="0"/>
          </p:cNvCxnSpPr>
          <p:nvPr/>
        </p:nvCxnSpPr>
        <p:spPr>
          <a:xfrm>
            <a:off x="4398886" y="955600"/>
            <a:ext cx="275700" cy="461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9"/>
          <p:cNvSpPr/>
          <p:nvPr/>
        </p:nvSpPr>
        <p:spPr>
          <a:xfrm>
            <a:off x="5875800" y="1416975"/>
            <a:ext cx="1390500" cy="4188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Meter Point</a:t>
            </a:r>
            <a:endParaRPr/>
          </a:p>
        </p:txBody>
      </p:sp>
      <p:cxnSp>
        <p:nvCxnSpPr>
          <p:cNvPr id="107" name="Google Shape;107;p19"/>
          <p:cNvCxnSpPr>
            <a:stCxn id="104" idx="3"/>
            <a:endCxn id="106" idx="1"/>
          </p:cNvCxnSpPr>
          <p:nvPr/>
        </p:nvCxnSpPr>
        <p:spPr>
          <a:xfrm>
            <a:off x="5412574" y="1626375"/>
            <a:ext cx="463200" cy="6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9"/>
          <p:cNvSpPr/>
          <p:nvPr/>
        </p:nvSpPr>
        <p:spPr>
          <a:xfrm>
            <a:off x="3131311" y="3479938"/>
            <a:ext cx="1652700" cy="4188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Premise</a:t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1026100" y="4418311"/>
            <a:ext cx="1652700" cy="4188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Billing Account</a:t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259800" y="3506394"/>
            <a:ext cx="1652700" cy="4188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Prospect</a:t>
            </a:r>
            <a:endParaRPr/>
          </a:p>
        </p:txBody>
      </p:sp>
      <p:cxnSp>
        <p:nvCxnSpPr>
          <p:cNvPr id="111" name="Google Shape;111;p19"/>
          <p:cNvCxnSpPr>
            <a:stCxn id="110" idx="2"/>
            <a:endCxn id="109" idx="0"/>
          </p:cNvCxnSpPr>
          <p:nvPr/>
        </p:nvCxnSpPr>
        <p:spPr>
          <a:xfrm flipH="1" rot="-5400000">
            <a:off x="1222650" y="3788694"/>
            <a:ext cx="493200" cy="7662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9"/>
          <p:cNvSpPr/>
          <p:nvPr/>
        </p:nvSpPr>
        <p:spPr>
          <a:xfrm>
            <a:off x="3513075" y="4246926"/>
            <a:ext cx="1652700" cy="7026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Point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Parts Supplied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Meter Connector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 +combined</a:t>
            </a:r>
            <a:endParaRPr sz="1000"/>
          </a:p>
        </p:txBody>
      </p:sp>
      <p:cxnSp>
        <p:nvCxnSpPr>
          <p:cNvPr id="113" name="Google Shape;113;p19"/>
          <p:cNvCxnSpPr>
            <a:stCxn id="108" idx="2"/>
            <a:endCxn id="112" idx="0"/>
          </p:cNvCxnSpPr>
          <p:nvPr/>
        </p:nvCxnSpPr>
        <p:spPr>
          <a:xfrm flipH="1" rot="-5400000">
            <a:off x="3974461" y="3881938"/>
            <a:ext cx="348300" cy="381900"/>
          </a:xfrm>
          <a:prstGeom prst="bentConnector3">
            <a:avLst>
              <a:gd fmla="val 49984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9"/>
          <p:cNvSpPr/>
          <p:nvPr/>
        </p:nvSpPr>
        <p:spPr>
          <a:xfrm>
            <a:off x="5744705" y="4320875"/>
            <a:ext cx="1652700" cy="4188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Meter</a:t>
            </a:r>
            <a:endParaRPr/>
          </a:p>
        </p:txBody>
      </p:sp>
      <p:cxnSp>
        <p:nvCxnSpPr>
          <p:cNvPr id="115" name="Google Shape;115;p19"/>
          <p:cNvCxnSpPr>
            <a:stCxn id="112" idx="3"/>
            <a:endCxn id="114" idx="1"/>
          </p:cNvCxnSpPr>
          <p:nvPr/>
        </p:nvCxnSpPr>
        <p:spPr>
          <a:xfrm flipH="1" rot="10800000">
            <a:off x="5165775" y="4530126"/>
            <a:ext cx="579000" cy="681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9"/>
          <p:cNvCxnSpPr>
            <a:stCxn id="109" idx="3"/>
            <a:endCxn id="112" idx="1"/>
          </p:cNvCxnSpPr>
          <p:nvPr/>
        </p:nvCxnSpPr>
        <p:spPr>
          <a:xfrm flipH="1" rot="10800000">
            <a:off x="2678800" y="4598311"/>
            <a:ext cx="834300" cy="294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9"/>
          <p:cNvCxnSpPr>
            <a:stCxn id="99" idx="0"/>
            <a:endCxn id="99" idx="1"/>
          </p:cNvCxnSpPr>
          <p:nvPr/>
        </p:nvCxnSpPr>
        <p:spPr>
          <a:xfrm rot="5400000">
            <a:off x="3054586" y="437650"/>
            <a:ext cx="209400" cy="826500"/>
          </a:xfrm>
          <a:prstGeom prst="bentConnector4">
            <a:avLst>
              <a:gd fmla="val -113718" name="adj1"/>
              <a:gd fmla="val 128793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9"/>
          <p:cNvSpPr/>
          <p:nvPr/>
        </p:nvSpPr>
        <p:spPr>
          <a:xfrm>
            <a:off x="7553850" y="1416975"/>
            <a:ext cx="1390500" cy="4188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Meter</a:t>
            </a:r>
            <a:endParaRPr/>
          </a:p>
        </p:txBody>
      </p:sp>
      <p:cxnSp>
        <p:nvCxnSpPr>
          <p:cNvPr id="119" name="Google Shape;119;p19"/>
          <p:cNvCxnSpPr>
            <a:stCxn id="106" idx="3"/>
            <a:endCxn id="118" idx="1"/>
          </p:cNvCxnSpPr>
          <p:nvPr/>
        </p:nvCxnSpPr>
        <p:spPr>
          <a:xfrm>
            <a:off x="7266300" y="1626375"/>
            <a:ext cx="287700" cy="600"/>
          </a:xfrm>
          <a:prstGeom prst="bentConnector3">
            <a:avLst>
              <a:gd fmla="val 4997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9"/>
          <p:cNvSpPr txBox="1"/>
          <p:nvPr/>
        </p:nvSpPr>
        <p:spPr>
          <a:xfrm>
            <a:off x="5165775" y="507650"/>
            <a:ext cx="3421800" cy="5379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55CC"/>
                </a:solidFill>
              </a:rPr>
              <a:t>CSS Data model (Core Objects)</a:t>
            </a:r>
            <a:endParaRPr b="1">
              <a:solidFill>
                <a:srgbClr val="1155CC"/>
              </a:solidFill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5412575" y="3512750"/>
            <a:ext cx="3327300" cy="5379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CRIS</a:t>
            </a:r>
            <a:r>
              <a:rPr b="1" lang="en"/>
              <a:t> Data model (Core Objects)</a:t>
            </a:r>
            <a:endParaRPr b="1"/>
          </a:p>
        </p:txBody>
      </p:sp>
      <p:sp>
        <p:nvSpPr>
          <p:cNvPr id="122" name="Google Shape;122;p19"/>
          <p:cNvSpPr txBox="1"/>
          <p:nvPr/>
        </p:nvSpPr>
        <p:spPr>
          <a:xfrm>
            <a:off x="144125" y="2141175"/>
            <a:ext cx="43431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Facts: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Premise will always have One active Billing Account.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Building structure and Parts supplied both are  treated as Premise and they together form Premise Hierarchy</a:t>
            </a:r>
            <a:endParaRPr sz="1200"/>
          </a:p>
        </p:txBody>
      </p:sp>
      <p:sp>
        <p:nvSpPr>
          <p:cNvPr id="123" name="Google Shape;123;p19"/>
          <p:cNvSpPr txBox="1"/>
          <p:nvPr/>
        </p:nvSpPr>
        <p:spPr>
          <a:xfrm>
            <a:off x="4398875" y="2183475"/>
            <a:ext cx="46485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One Meter Point can have multiple meter associated to it.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i.e  Billing Account can have multiple Meters associated.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Customer can have many Billing Accounts.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Salesforce Data model is Designed on CSS data model.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4" name="Google Shape;124;p19"/>
          <p:cNvSpPr txBox="1"/>
          <p:nvPr/>
        </p:nvSpPr>
        <p:spPr>
          <a:xfrm>
            <a:off x="53525" y="4981975"/>
            <a:ext cx="4524300" cy="18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Facts: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One Premise can have Multiple Service Points and One Billing Account can have multiple Service points(Combined). So we have M: M relation between Billing Account and Premise.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Parts supplied are Attributes (Text value) of Service point and Unique field in Meter Connector for SP.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One Meter Connector will have i.e service point will have one Active Meter associated to it.</a:t>
            </a:r>
            <a:endParaRPr sz="1200"/>
          </a:p>
        </p:txBody>
      </p:sp>
      <p:sp>
        <p:nvSpPr>
          <p:cNvPr id="125" name="Google Shape;125;p19"/>
          <p:cNvSpPr txBox="1"/>
          <p:nvPr/>
        </p:nvSpPr>
        <p:spPr>
          <a:xfrm>
            <a:off x="4784000" y="5107725"/>
            <a:ext cx="4263600" cy="17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No Concept of Customer in CRIS so customer </a:t>
            </a:r>
            <a:r>
              <a:rPr lang="en"/>
              <a:t>table</a:t>
            </a:r>
            <a:r>
              <a:rPr lang="en"/>
              <a:t>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Every Billing account will have One Meter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Customer can have multiple Billing Account.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Service</a:t>
            </a:r>
            <a:r>
              <a:rPr lang="en"/>
              <a:t> point object is combination of Service Account +Combined Account+ Parts supplied + Meter Connector.</a:t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520200" y="-17725"/>
            <a:ext cx="70338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CSS VS CRIS Data Model </a:t>
            </a:r>
            <a:r>
              <a:rPr b="1" lang="en" sz="2400"/>
              <a:t>Comparison</a:t>
            </a:r>
            <a:endParaRPr b="1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/>
          <p:nvPr/>
        </p:nvSpPr>
        <p:spPr>
          <a:xfrm>
            <a:off x="93125" y="415850"/>
            <a:ext cx="8951405" cy="1984248"/>
          </a:xfrm>
          <a:custGeom>
            <a:rect b="b" l="l" r="r" t="t"/>
            <a:pathLst>
              <a:path extrusionOk="0" h="800100" w="7886700">
                <a:moveTo>
                  <a:pt x="0" y="800100"/>
                </a:moveTo>
                <a:lnTo>
                  <a:pt x="7886700" y="800100"/>
                </a:lnTo>
                <a:lnTo>
                  <a:pt x="7886700" y="0"/>
                </a:lnTo>
                <a:lnTo>
                  <a:pt x="0" y="0"/>
                </a:lnTo>
                <a:lnTo>
                  <a:pt x="0" y="800100"/>
                </a:lnTo>
                <a:close/>
              </a:path>
            </a:pathLst>
          </a:custGeom>
          <a:solidFill>
            <a:srgbClr val="D9EAD3"/>
          </a:solidFill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2461761" y="730175"/>
            <a:ext cx="1652700" cy="4188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Premise</a:t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192275" y="1430250"/>
            <a:ext cx="1600800" cy="441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Billing Account</a:t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192275" y="669744"/>
            <a:ext cx="1652700" cy="4188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</a:t>
            </a:r>
            <a:endParaRPr/>
          </a:p>
        </p:txBody>
      </p:sp>
      <p:cxnSp>
        <p:nvCxnSpPr>
          <p:cNvPr id="135" name="Google Shape;135;p20"/>
          <p:cNvCxnSpPr>
            <a:stCxn id="134" idx="2"/>
            <a:endCxn id="133" idx="0"/>
          </p:cNvCxnSpPr>
          <p:nvPr/>
        </p:nvCxnSpPr>
        <p:spPr>
          <a:xfrm rot="5400000">
            <a:off x="834875" y="1246494"/>
            <a:ext cx="341700" cy="258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20"/>
          <p:cNvCxnSpPr>
            <a:stCxn id="132" idx="1"/>
            <a:endCxn id="133" idx="3"/>
          </p:cNvCxnSpPr>
          <p:nvPr/>
        </p:nvCxnSpPr>
        <p:spPr>
          <a:xfrm flipH="1">
            <a:off x="1793061" y="939575"/>
            <a:ext cx="668700" cy="7113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20"/>
          <p:cNvSpPr/>
          <p:nvPr/>
        </p:nvSpPr>
        <p:spPr>
          <a:xfrm>
            <a:off x="2655100" y="1353013"/>
            <a:ext cx="1652700" cy="6669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Service Point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Meter Point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0000"/>
                </a:solidFill>
              </a:rPr>
              <a:t>(Parts Supplied)</a:t>
            </a:r>
            <a:endParaRPr b="1" sz="9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cxnSp>
        <p:nvCxnSpPr>
          <p:cNvPr id="138" name="Google Shape;138;p20"/>
          <p:cNvCxnSpPr>
            <a:stCxn id="132" idx="2"/>
            <a:endCxn id="137" idx="0"/>
          </p:cNvCxnSpPr>
          <p:nvPr/>
        </p:nvCxnSpPr>
        <p:spPr>
          <a:xfrm flipH="1" rot="-5400000">
            <a:off x="3282711" y="1154375"/>
            <a:ext cx="204000" cy="1932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20"/>
          <p:cNvCxnSpPr>
            <a:stCxn id="133" idx="2"/>
            <a:endCxn id="137" idx="2"/>
          </p:cNvCxnSpPr>
          <p:nvPr/>
        </p:nvCxnSpPr>
        <p:spPr>
          <a:xfrm flipH="1" rot="-5400000">
            <a:off x="2162675" y="701250"/>
            <a:ext cx="148800" cy="2488800"/>
          </a:xfrm>
          <a:prstGeom prst="bentConnector3">
            <a:avLst>
              <a:gd fmla="val 25993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20"/>
          <p:cNvSpPr txBox="1"/>
          <p:nvPr/>
        </p:nvSpPr>
        <p:spPr>
          <a:xfrm>
            <a:off x="4477125" y="543425"/>
            <a:ext cx="45675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Option 1 (Existing SF Data Model)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Store Parts supplied as attribute of Asset object.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No Changes to SF Data model.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Service &amp; Meter Points are attributes of Asset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Supports Combined Accounts functionality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Works  for both CRIS &amp; CSS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Recommended Option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No impact on CSS current implementation &amp; Timeline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" name="Google Shape;141;p20"/>
          <p:cNvCxnSpPr>
            <a:stCxn id="132" idx="0"/>
            <a:endCxn id="132" idx="3"/>
          </p:cNvCxnSpPr>
          <p:nvPr/>
        </p:nvCxnSpPr>
        <p:spPr>
          <a:xfrm flipH="1" rot="-5400000">
            <a:off x="3596661" y="421625"/>
            <a:ext cx="209400" cy="826500"/>
          </a:xfrm>
          <a:prstGeom prst="bentConnector4">
            <a:avLst>
              <a:gd fmla="val -113718" name="adj1"/>
              <a:gd fmla="val 128793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20"/>
          <p:cNvSpPr/>
          <p:nvPr/>
        </p:nvSpPr>
        <p:spPr>
          <a:xfrm>
            <a:off x="93125" y="2424625"/>
            <a:ext cx="8951405" cy="2138267"/>
          </a:xfrm>
          <a:custGeom>
            <a:rect b="b" l="l" r="r" t="t"/>
            <a:pathLst>
              <a:path extrusionOk="0" h="800100" w="7886700">
                <a:moveTo>
                  <a:pt x="0" y="800100"/>
                </a:moveTo>
                <a:lnTo>
                  <a:pt x="7886700" y="800100"/>
                </a:lnTo>
                <a:lnTo>
                  <a:pt x="7886700" y="0"/>
                </a:lnTo>
                <a:lnTo>
                  <a:pt x="0" y="0"/>
                </a:lnTo>
                <a:lnTo>
                  <a:pt x="0" y="800100"/>
                </a:lnTo>
                <a:close/>
              </a:path>
            </a:pathLst>
          </a:custGeom>
          <a:solidFill>
            <a:srgbClr val="F4CCCC"/>
          </a:solidFill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2517575" y="2677875"/>
            <a:ext cx="1652700" cy="623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Premise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0000"/>
                </a:solidFill>
              </a:rPr>
              <a:t>Parts Supplied</a:t>
            </a:r>
            <a:endParaRPr sz="9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0000"/>
                </a:solidFill>
              </a:rPr>
              <a:t>Meter Connector</a:t>
            </a:r>
            <a:endParaRPr sz="9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0000"/>
                </a:solidFill>
              </a:rPr>
              <a:t>Service point</a:t>
            </a:r>
            <a:endParaRPr sz="900">
              <a:solidFill>
                <a:srgbClr val="FF0000"/>
              </a:solidFill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253775" y="3502751"/>
            <a:ext cx="1652700" cy="441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Billing Account</a:t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259800" y="2590494"/>
            <a:ext cx="1652700" cy="4188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</a:t>
            </a:r>
            <a:endParaRPr/>
          </a:p>
        </p:txBody>
      </p:sp>
      <p:cxnSp>
        <p:nvCxnSpPr>
          <p:cNvPr id="146" name="Google Shape;146;p20"/>
          <p:cNvCxnSpPr>
            <a:stCxn id="145" idx="2"/>
            <a:endCxn id="144" idx="0"/>
          </p:cNvCxnSpPr>
          <p:nvPr/>
        </p:nvCxnSpPr>
        <p:spPr>
          <a:xfrm rot="5400000">
            <a:off x="836400" y="3253044"/>
            <a:ext cx="493500" cy="60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20"/>
          <p:cNvCxnSpPr>
            <a:stCxn id="143" idx="1"/>
            <a:endCxn id="144" idx="3"/>
          </p:cNvCxnSpPr>
          <p:nvPr/>
        </p:nvCxnSpPr>
        <p:spPr>
          <a:xfrm flipH="1">
            <a:off x="1906475" y="2989425"/>
            <a:ext cx="611100" cy="733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20"/>
          <p:cNvSpPr/>
          <p:nvPr/>
        </p:nvSpPr>
        <p:spPr>
          <a:xfrm>
            <a:off x="2482150" y="3679037"/>
            <a:ext cx="1652700" cy="5499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Service Point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Meter Point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cxnSp>
        <p:nvCxnSpPr>
          <p:cNvPr id="149" name="Google Shape;149;p20"/>
          <p:cNvCxnSpPr>
            <a:stCxn id="143" idx="2"/>
            <a:endCxn id="148" idx="0"/>
          </p:cNvCxnSpPr>
          <p:nvPr/>
        </p:nvCxnSpPr>
        <p:spPr>
          <a:xfrm rot="5400000">
            <a:off x="3137225" y="3472275"/>
            <a:ext cx="378000" cy="354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0"/>
          <p:cNvCxnSpPr>
            <a:stCxn id="144" idx="2"/>
            <a:endCxn id="148" idx="2"/>
          </p:cNvCxnSpPr>
          <p:nvPr/>
        </p:nvCxnSpPr>
        <p:spPr>
          <a:xfrm flipH="1" rot="-5400000">
            <a:off x="2051675" y="2972201"/>
            <a:ext cx="285300" cy="2228400"/>
          </a:xfrm>
          <a:prstGeom prst="bentConnector3">
            <a:avLst>
              <a:gd fmla="val 18342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20"/>
          <p:cNvSpPr txBox="1"/>
          <p:nvPr/>
        </p:nvSpPr>
        <p:spPr>
          <a:xfrm>
            <a:off x="4408400" y="2440400"/>
            <a:ext cx="4636200" cy="19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Option 2 (Existing  SF Data Model)</a:t>
            </a:r>
            <a:endParaRPr b="1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Create service Points as Premise and to display Parts supplied as Premise and form Hierarchy.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Asset will still have Service &amp; Meter Points as Attributes.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No Changes to Data model in Salesforce.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No impact on current CSS implementation &amp; Timeline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Combined Account functionality will not be supported.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Impact on Duplicate Data Storage &amp; User Experience.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Complex Integrations and Data migrations.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152" name="Google Shape;152;p20"/>
          <p:cNvCxnSpPr>
            <a:stCxn id="143" idx="0"/>
            <a:endCxn id="143" idx="3"/>
          </p:cNvCxnSpPr>
          <p:nvPr/>
        </p:nvCxnSpPr>
        <p:spPr>
          <a:xfrm flipH="1" rot="-5400000">
            <a:off x="3601325" y="2420475"/>
            <a:ext cx="311700" cy="826500"/>
          </a:xfrm>
          <a:prstGeom prst="bentConnector4">
            <a:avLst>
              <a:gd fmla="val -76396" name="adj1"/>
              <a:gd fmla="val 128793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20"/>
          <p:cNvSpPr/>
          <p:nvPr/>
        </p:nvSpPr>
        <p:spPr>
          <a:xfrm>
            <a:off x="93125" y="4530275"/>
            <a:ext cx="8951405" cy="2328291"/>
          </a:xfrm>
          <a:custGeom>
            <a:rect b="b" l="l" r="r" t="t"/>
            <a:pathLst>
              <a:path extrusionOk="0" h="800100" w="7886700">
                <a:moveTo>
                  <a:pt x="0" y="800100"/>
                </a:moveTo>
                <a:lnTo>
                  <a:pt x="7886700" y="800100"/>
                </a:lnTo>
                <a:lnTo>
                  <a:pt x="7886700" y="0"/>
                </a:lnTo>
                <a:lnTo>
                  <a:pt x="0" y="0"/>
                </a:lnTo>
                <a:lnTo>
                  <a:pt x="0" y="800100"/>
                </a:lnTo>
                <a:close/>
              </a:path>
            </a:pathLst>
          </a:custGeom>
          <a:solidFill>
            <a:srgbClr val="E6B8AF"/>
          </a:solidFill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2281511" y="4860475"/>
            <a:ext cx="1652700" cy="4188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Premise</a:t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221900" y="5585199"/>
            <a:ext cx="1652700" cy="418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Billing Account</a:t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205950" y="4748007"/>
            <a:ext cx="1652700" cy="4188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</a:t>
            </a:r>
            <a:endParaRPr/>
          </a:p>
        </p:txBody>
      </p:sp>
      <p:cxnSp>
        <p:nvCxnSpPr>
          <p:cNvPr id="157" name="Google Shape;157;p20"/>
          <p:cNvCxnSpPr>
            <a:stCxn id="156" idx="2"/>
            <a:endCxn id="155" idx="0"/>
          </p:cNvCxnSpPr>
          <p:nvPr/>
        </p:nvCxnSpPr>
        <p:spPr>
          <a:xfrm flipH="1" rot="-5400000">
            <a:off x="831000" y="5368107"/>
            <a:ext cx="418500" cy="159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0"/>
          <p:cNvCxnSpPr>
            <a:stCxn id="155" idx="3"/>
            <a:endCxn id="159" idx="1"/>
          </p:cNvCxnSpPr>
          <p:nvPr/>
        </p:nvCxnSpPr>
        <p:spPr>
          <a:xfrm>
            <a:off x="1874600" y="5794599"/>
            <a:ext cx="330600" cy="49500"/>
          </a:xfrm>
          <a:prstGeom prst="bentConnector3">
            <a:avLst>
              <a:gd fmla="val 5001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0"/>
          <p:cNvSpPr/>
          <p:nvPr/>
        </p:nvSpPr>
        <p:spPr>
          <a:xfrm>
            <a:off x="2223900" y="6276325"/>
            <a:ext cx="1652700" cy="4410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            </a:t>
            </a:r>
            <a:r>
              <a:rPr lang="en" sz="900"/>
              <a:t>Meter Point</a:t>
            </a:r>
            <a:endParaRPr sz="900"/>
          </a:p>
        </p:txBody>
      </p:sp>
      <p:cxnSp>
        <p:nvCxnSpPr>
          <p:cNvPr id="161" name="Google Shape;161;p20"/>
          <p:cNvCxnSpPr>
            <a:stCxn id="154" idx="2"/>
            <a:endCxn id="159" idx="0"/>
          </p:cNvCxnSpPr>
          <p:nvPr/>
        </p:nvCxnSpPr>
        <p:spPr>
          <a:xfrm rot="5400000">
            <a:off x="2892161" y="5418775"/>
            <a:ext cx="355200" cy="762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0"/>
          <p:cNvSpPr txBox="1"/>
          <p:nvPr/>
        </p:nvSpPr>
        <p:spPr>
          <a:xfrm>
            <a:off x="4170275" y="4582025"/>
            <a:ext cx="4874400" cy="22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Option 3 New SF Data model 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Create a New Junction object between Premise &amp; Billing Account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Works for both CRIS &amp; CSS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Combined Account </a:t>
            </a:r>
            <a:r>
              <a:rPr lang="en" sz="1200"/>
              <a:t>functionality</a:t>
            </a:r>
            <a:r>
              <a:rPr lang="en" sz="1200"/>
              <a:t> will be supported.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Good Option if Projects to be started from scratch.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Huge Impact on current SF system .need to rebuild data model, Integrations,SF Codebase,Data migration, Testing ,Production system data .(Rebuild of system)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Need to do through </a:t>
            </a:r>
            <a:r>
              <a:rPr lang="en" sz="1200"/>
              <a:t>impact</a:t>
            </a:r>
            <a:r>
              <a:rPr lang="en" sz="1200"/>
              <a:t> on analysis 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Impact</a:t>
            </a:r>
            <a:r>
              <a:rPr lang="en" sz="1200"/>
              <a:t> on Project timeline &amp; Cost.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" name="Google Shape;163;p20"/>
          <p:cNvCxnSpPr>
            <a:stCxn id="154" idx="1"/>
            <a:endCxn id="154" idx="0"/>
          </p:cNvCxnSpPr>
          <p:nvPr/>
        </p:nvCxnSpPr>
        <p:spPr>
          <a:xfrm flipH="1" rot="10800000">
            <a:off x="2281511" y="4860475"/>
            <a:ext cx="826500" cy="209400"/>
          </a:xfrm>
          <a:prstGeom prst="bentConnector4">
            <a:avLst>
              <a:gd fmla="val -28811" name="adj1"/>
              <a:gd fmla="val 21371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0"/>
          <p:cNvSpPr/>
          <p:nvPr/>
        </p:nvSpPr>
        <p:spPr>
          <a:xfrm>
            <a:off x="2205311" y="5634550"/>
            <a:ext cx="1652700" cy="418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Billing Premise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(</a:t>
            </a:r>
            <a:r>
              <a:rPr lang="en" sz="900">
                <a:solidFill>
                  <a:srgbClr val="FF0000"/>
                </a:solidFill>
              </a:rPr>
              <a:t>Service &amp; Meter Point)</a:t>
            </a:r>
            <a:endParaRPr sz="900">
              <a:solidFill>
                <a:srgbClr val="FF0000"/>
              </a:solidFill>
            </a:endParaRPr>
          </a:p>
        </p:txBody>
      </p:sp>
      <p:cxnSp>
        <p:nvCxnSpPr>
          <p:cNvPr id="164" name="Google Shape;164;p20"/>
          <p:cNvCxnSpPr>
            <a:stCxn id="159" idx="2"/>
            <a:endCxn id="160" idx="0"/>
          </p:cNvCxnSpPr>
          <p:nvPr/>
        </p:nvCxnSpPr>
        <p:spPr>
          <a:xfrm flipH="1" rot="-5400000">
            <a:off x="2929511" y="6155500"/>
            <a:ext cx="222900" cy="18600"/>
          </a:xfrm>
          <a:prstGeom prst="bentConnector3">
            <a:avLst>
              <a:gd fmla="val 5001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20"/>
          <p:cNvSpPr txBox="1"/>
          <p:nvPr/>
        </p:nvSpPr>
        <p:spPr>
          <a:xfrm>
            <a:off x="93125" y="-46100"/>
            <a:ext cx="71625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Salesforce </a:t>
            </a:r>
            <a:r>
              <a:rPr b="1" lang="en" sz="2400"/>
              <a:t>Data Model Options</a:t>
            </a:r>
            <a:endParaRPr b="1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/>
        </p:nvSpPr>
        <p:spPr>
          <a:xfrm>
            <a:off x="5446300" y="1099675"/>
            <a:ext cx="27636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/>
              <a:t>Option 2:</a:t>
            </a:r>
            <a:endParaRPr b="1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Service Point on Premise(child)</a:t>
            </a:r>
            <a:endParaRPr b="1" sz="1300"/>
          </a:p>
        </p:txBody>
      </p:sp>
      <p:sp>
        <p:nvSpPr>
          <p:cNvPr id="171" name="Google Shape;171;p21"/>
          <p:cNvSpPr txBox="1"/>
          <p:nvPr>
            <p:ph type="title"/>
          </p:nvPr>
        </p:nvSpPr>
        <p:spPr>
          <a:xfrm>
            <a:off x="419775" y="18371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KDD: Data Model for CRIS Premises</a:t>
            </a:r>
            <a:endParaRPr/>
          </a:p>
        </p:txBody>
      </p:sp>
      <p:pic>
        <p:nvPicPr>
          <p:cNvPr id="172" name="Google Shape;17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4548" y="0"/>
            <a:ext cx="2544763" cy="8080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3" name="Google Shape;173;p21"/>
          <p:cNvGrpSpPr/>
          <p:nvPr/>
        </p:nvGrpSpPr>
        <p:grpSpPr>
          <a:xfrm>
            <a:off x="1891800" y="2399850"/>
            <a:ext cx="2372689" cy="964950"/>
            <a:chOff x="385441" y="1992075"/>
            <a:chExt cx="2530059" cy="964950"/>
          </a:xfrm>
        </p:grpSpPr>
        <p:sp>
          <p:nvSpPr>
            <p:cNvPr id="174" name="Google Shape;174;p21"/>
            <p:cNvSpPr/>
            <p:nvPr/>
          </p:nvSpPr>
          <p:spPr>
            <a:xfrm>
              <a:off x="385441" y="2282550"/>
              <a:ext cx="803400" cy="384000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</a:rPr>
                <a:t>Building</a:t>
              </a:r>
              <a:endParaRPr b="1" sz="1100">
                <a:solidFill>
                  <a:srgbClr val="FFFFFF"/>
                </a:solidFill>
              </a:endParaRPr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1441300" y="1992075"/>
              <a:ext cx="1474200" cy="280200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FFFFFF"/>
                  </a:solidFill>
                </a:rPr>
                <a:t>Meter + Parts Supplied + Meter Connector</a:t>
              </a:r>
              <a:endParaRPr b="1" sz="800">
                <a:solidFill>
                  <a:srgbClr val="FFFFFF"/>
                </a:solidFill>
              </a:endParaRPr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1441300" y="2334450"/>
              <a:ext cx="1474200" cy="280200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FFFFFF"/>
                  </a:solidFill>
                </a:rPr>
                <a:t>Meter + Parts Supplied + Meter Connector</a:t>
              </a:r>
              <a:endParaRPr b="1" sz="800">
                <a:solidFill>
                  <a:srgbClr val="FFFFFF"/>
                </a:solidFill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1441300" y="2676825"/>
              <a:ext cx="1474200" cy="280200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FFFFFF"/>
                  </a:solidFill>
                </a:rPr>
                <a:t>Meter + Parts Supplied + Meter Connector</a:t>
              </a:r>
              <a:endParaRPr b="1" sz="800">
                <a:solidFill>
                  <a:srgbClr val="FFFFFF"/>
                </a:solidFill>
              </a:endParaRPr>
            </a:p>
          </p:txBody>
        </p:sp>
        <p:cxnSp>
          <p:nvCxnSpPr>
            <p:cNvPr id="178" name="Google Shape;178;p21"/>
            <p:cNvCxnSpPr>
              <a:stCxn id="174" idx="3"/>
              <a:endCxn id="177" idx="1"/>
            </p:cNvCxnSpPr>
            <p:nvPr/>
          </p:nvCxnSpPr>
          <p:spPr>
            <a:xfrm>
              <a:off x="1188841" y="2474550"/>
              <a:ext cx="252300" cy="342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21"/>
            <p:cNvCxnSpPr>
              <a:endCxn id="174" idx="3"/>
            </p:cNvCxnSpPr>
            <p:nvPr/>
          </p:nvCxnSpPr>
          <p:spPr>
            <a:xfrm flipH="1">
              <a:off x="1188841" y="2132250"/>
              <a:ext cx="252300" cy="342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21"/>
            <p:cNvCxnSpPr>
              <a:stCxn id="176" idx="1"/>
              <a:endCxn id="174" idx="3"/>
            </p:cNvCxnSpPr>
            <p:nvPr/>
          </p:nvCxnSpPr>
          <p:spPr>
            <a:xfrm rot="10800000">
              <a:off x="1189000" y="2474550"/>
              <a:ext cx="2523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1" name="Google Shape;181;p21"/>
          <p:cNvSpPr txBox="1"/>
          <p:nvPr/>
        </p:nvSpPr>
        <p:spPr>
          <a:xfrm>
            <a:off x="1815600" y="1779525"/>
            <a:ext cx="9861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3C78D8"/>
                </a:solidFill>
              </a:rPr>
              <a:t>Premise</a:t>
            </a:r>
            <a:endParaRPr b="1" sz="1300" u="sng">
              <a:solidFill>
                <a:srgbClr val="3C78D8"/>
              </a:solidFill>
            </a:endParaRPr>
          </a:p>
        </p:txBody>
      </p:sp>
      <p:sp>
        <p:nvSpPr>
          <p:cNvPr id="182" name="Google Shape;182;p21"/>
          <p:cNvSpPr txBox="1"/>
          <p:nvPr/>
        </p:nvSpPr>
        <p:spPr>
          <a:xfrm>
            <a:off x="2879913" y="1779525"/>
            <a:ext cx="13845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3C78D8"/>
                </a:solidFill>
              </a:rPr>
              <a:t>Assets</a:t>
            </a:r>
            <a:br>
              <a:rPr b="1" lang="en" sz="1300" u="sng">
                <a:solidFill>
                  <a:srgbClr val="3C78D8"/>
                </a:solidFill>
              </a:rPr>
            </a:br>
            <a:r>
              <a:rPr b="1" i="1" lang="en" sz="1300" u="sng">
                <a:solidFill>
                  <a:srgbClr val="3C78D8"/>
                </a:solidFill>
              </a:rPr>
              <a:t>(Meters)</a:t>
            </a:r>
            <a:endParaRPr b="1" i="1" sz="1300" u="sng">
              <a:solidFill>
                <a:srgbClr val="3C78D8"/>
              </a:solidFill>
            </a:endParaRPr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552" y="1783087"/>
            <a:ext cx="753376" cy="52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1"/>
          <p:cNvSpPr/>
          <p:nvPr/>
        </p:nvSpPr>
        <p:spPr>
          <a:xfrm>
            <a:off x="608300" y="2580650"/>
            <a:ext cx="653625" cy="60335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CRIS</a:t>
            </a:r>
            <a:endParaRPr b="1"/>
          </a:p>
        </p:txBody>
      </p:sp>
      <p:cxnSp>
        <p:nvCxnSpPr>
          <p:cNvPr id="185" name="Google Shape;185;p21"/>
          <p:cNvCxnSpPr/>
          <p:nvPr/>
        </p:nvCxnSpPr>
        <p:spPr>
          <a:xfrm>
            <a:off x="1480775" y="1330925"/>
            <a:ext cx="600" cy="200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1"/>
          <p:cNvCxnSpPr/>
          <p:nvPr/>
        </p:nvCxnSpPr>
        <p:spPr>
          <a:xfrm>
            <a:off x="4949488" y="1099675"/>
            <a:ext cx="6600" cy="2396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7" name="Google Shape;187;p21"/>
          <p:cNvGrpSpPr/>
          <p:nvPr/>
        </p:nvGrpSpPr>
        <p:grpSpPr>
          <a:xfrm>
            <a:off x="5713950" y="2399850"/>
            <a:ext cx="2634350" cy="964950"/>
            <a:chOff x="3732750" y="2399850"/>
            <a:chExt cx="2634350" cy="964950"/>
          </a:xfrm>
        </p:grpSpPr>
        <p:grpSp>
          <p:nvGrpSpPr>
            <p:cNvPr id="188" name="Google Shape;188;p21"/>
            <p:cNvGrpSpPr/>
            <p:nvPr/>
          </p:nvGrpSpPr>
          <p:grpSpPr>
            <a:xfrm>
              <a:off x="3732750" y="2399850"/>
              <a:ext cx="1997265" cy="964950"/>
              <a:chOff x="385601" y="1992075"/>
              <a:chExt cx="2129734" cy="964950"/>
            </a:xfrm>
          </p:grpSpPr>
          <p:sp>
            <p:nvSpPr>
              <p:cNvPr id="189" name="Google Shape;189;p21"/>
              <p:cNvSpPr/>
              <p:nvPr/>
            </p:nvSpPr>
            <p:spPr>
              <a:xfrm>
                <a:off x="385601" y="2282550"/>
                <a:ext cx="803400" cy="384000"/>
              </a:xfrm>
              <a:prstGeom prst="rect">
                <a:avLst/>
              </a:prstGeom>
              <a:solidFill>
                <a:srgbClr val="6AA84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rgbClr val="FFFFFF"/>
                    </a:solidFill>
                  </a:rPr>
                  <a:t>Building</a:t>
                </a:r>
                <a:endParaRPr b="1" sz="1100">
                  <a:solidFill>
                    <a:srgbClr val="FFFFFF"/>
                  </a:solidFill>
                </a:endParaRPr>
              </a:p>
            </p:txBody>
          </p:sp>
          <p:sp>
            <p:nvSpPr>
              <p:cNvPr id="190" name="Google Shape;190;p21"/>
              <p:cNvSpPr/>
              <p:nvPr/>
            </p:nvSpPr>
            <p:spPr>
              <a:xfrm>
                <a:off x="1360036" y="1992075"/>
                <a:ext cx="1155300" cy="280200"/>
              </a:xfrm>
              <a:prstGeom prst="rect">
                <a:avLst/>
              </a:prstGeom>
              <a:solidFill>
                <a:srgbClr val="93C47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solidFill>
                      <a:srgbClr val="FFFFFF"/>
                    </a:solidFill>
                  </a:rPr>
                  <a:t>Parts Supplied</a:t>
                </a:r>
                <a:br>
                  <a:rPr b="1" lang="en" sz="800">
                    <a:solidFill>
                      <a:srgbClr val="FFFFFF"/>
                    </a:solidFill>
                  </a:rPr>
                </a:br>
                <a:r>
                  <a:rPr b="1" lang="en" sz="800">
                    <a:solidFill>
                      <a:srgbClr val="FFFFFF"/>
                    </a:solidFill>
                  </a:rPr>
                  <a:t>(Meter Connector)</a:t>
                </a:r>
                <a:endParaRPr b="1" sz="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91" name="Google Shape;191;p21"/>
              <p:cNvSpPr/>
              <p:nvPr/>
            </p:nvSpPr>
            <p:spPr>
              <a:xfrm>
                <a:off x="1360036" y="2334450"/>
                <a:ext cx="1155300" cy="280200"/>
              </a:xfrm>
              <a:prstGeom prst="rect">
                <a:avLst/>
              </a:prstGeom>
              <a:solidFill>
                <a:srgbClr val="93C47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solidFill>
                      <a:srgbClr val="FFFFFF"/>
                    </a:solidFill>
                  </a:rPr>
                  <a:t>Parts Supplied</a:t>
                </a:r>
                <a:br>
                  <a:rPr b="1" lang="en" sz="800">
                    <a:solidFill>
                      <a:srgbClr val="FFFFFF"/>
                    </a:solidFill>
                  </a:rPr>
                </a:br>
                <a:r>
                  <a:rPr b="1" lang="en" sz="800">
                    <a:solidFill>
                      <a:srgbClr val="FFFFFF"/>
                    </a:solidFill>
                  </a:rPr>
                  <a:t>(Meter Connector)</a:t>
                </a:r>
                <a:endParaRPr b="1" sz="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92" name="Google Shape;192;p21"/>
              <p:cNvSpPr/>
              <p:nvPr/>
            </p:nvSpPr>
            <p:spPr>
              <a:xfrm>
                <a:off x="1360036" y="2676825"/>
                <a:ext cx="1155300" cy="280200"/>
              </a:xfrm>
              <a:prstGeom prst="rect">
                <a:avLst/>
              </a:prstGeom>
              <a:solidFill>
                <a:srgbClr val="93C47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solidFill>
                      <a:srgbClr val="FFFFFF"/>
                    </a:solidFill>
                  </a:rPr>
                  <a:t>Parts Supplied</a:t>
                </a:r>
                <a:br>
                  <a:rPr b="1" lang="en" sz="800">
                    <a:solidFill>
                      <a:srgbClr val="FFFFFF"/>
                    </a:solidFill>
                  </a:rPr>
                </a:br>
                <a:r>
                  <a:rPr b="1" lang="en" sz="800">
                    <a:solidFill>
                      <a:srgbClr val="FFFFFF"/>
                    </a:solidFill>
                  </a:rPr>
                  <a:t>(Meter Connector)</a:t>
                </a:r>
                <a:endParaRPr b="1" sz="80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93" name="Google Shape;193;p21"/>
              <p:cNvCxnSpPr>
                <a:stCxn id="189" idx="3"/>
                <a:endCxn id="192" idx="1"/>
              </p:cNvCxnSpPr>
              <p:nvPr/>
            </p:nvCxnSpPr>
            <p:spPr>
              <a:xfrm>
                <a:off x="1189001" y="2474550"/>
                <a:ext cx="171000" cy="3423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4" name="Google Shape;194;p21"/>
              <p:cNvCxnSpPr>
                <a:stCxn id="190" idx="1"/>
                <a:endCxn id="189" idx="3"/>
              </p:cNvCxnSpPr>
              <p:nvPr/>
            </p:nvCxnSpPr>
            <p:spPr>
              <a:xfrm flipH="1">
                <a:off x="1189036" y="2132175"/>
                <a:ext cx="171000" cy="3423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5" name="Google Shape;195;p21"/>
              <p:cNvCxnSpPr>
                <a:endCxn id="189" idx="3"/>
              </p:cNvCxnSpPr>
              <p:nvPr/>
            </p:nvCxnSpPr>
            <p:spPr>
              <a:xfrm rot="10800000">
                <a:off x="1189001" y="2474550"/>
                <a:ext cx="180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96" name="Google Shape;196;p21"/>
            <p:cNvGrpSpPr/>
            <p:nvPr/>
          </p:nvGrpSpPr>
          <p:grpSpPr>
            <a:xfrm>
              <a:off x="5876700" y="2399850"/>
              <a:ext cx="490400" cy="964950"/>
              <a:chOff x="1477154" y="1992075"/>
              <a:chExt cx="935700" cy="964950"/>
            </a:xfrm>
          </p:grpSpPr>
          <p:sp>
            <p:nvSpPr>
              <p:cNvPr id="197" name="Google Shape;197;p21"/>
              <p:cNvSpPr/>
              <p:nvPr/>
            </p:nvSpPr>
            <p:spPr>
              <a:xfrm>
                <a:off x="1477154" y="1992075"/>
                <a:ext cx="935700" cy="280200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solidFill>
                      <a:srgbClr val="FFFFFF"/>
                    </a:solidFill>
                  </a:rPr>
                  <a:t>Meter</a:t>
                </a:r>
                <a:endParaRPr b="1" sz="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98" name="Google Shape;198;p21"/>
              <p:cNvSpPr/>
              <p:nvPr/>
            </p:nvSpPr>
            <p:spPr>
              <a:xfrm>
                <a:off x="1477154" y="2334450"/>
                <a:ext cx="935700" cy="280200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solidFill>
                      <a:srgbClr val="FFFFFF"/>
                    </a:solidFill>
                  </a:rPr>
                  <a:t>Meter</a:t>
                </a:r>
                <a:endParaRPr b="1" sz="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99" name="Google Shape;199;p21"/>
              <p:cNvSpPr/>
              <p:nvPr/>
            </p:nvSpPr>
            <p:spPr>
              <a:xfrm>
                <a:off x="1477154" y="2676825"/>
                <a:ext cx="935700" cy="280200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solidFill>
                      <a:srgbClr val="FFFFFF"/>
                    </a:solidFill>
                  </a:rPr>
                  <a:t>Meter</a:t>
                </a:r>
                <a:endParaRPr b="1" sz="80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200" name="Google Shape;200;p21"/>
            <p:cNvCxnSpPr>
              <a:stCxn id="198" idx="1"/>
            </p:cNvCxnSpPr>
            <p:nvPr/>
          </p:nvCxnSpPr>
          <p:spPr>
            <a:xfrm rot="10800000">
              <a:off x="5730000" y="2882325"/>
              <a:ext cx="1467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21"/>
            <p:cNvCxnSpPr/>
            <p:nvPr/>
          </p:nvCxnSpPr>
          <p:spPr>
            <a:xfrm rot="10800000">
              <a:off x="5730000" y="2551625"/>
              <a:ext cx="1467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" name="Google Shape;202;p21"/>
            <p:cNvCxnSpPr/>
            <p:nvPr/>
          </p:nvCxnSpPr>
          <p:spPr>
            <a:xfrm rot="10800000">
              <a:off x="5730000" y="3229975"/>
              <a:ext cx="1467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3" name="Google Shape;203;p21"/>
          <p:cNvSpPr txBox="1"/>
          <p:nvPr/>
        </p:nvSpPr>
        <p:spPr>
          <a:xfrm>
            <a:off x="5662275" y="1783080"/>
            <a:ext cx="9861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57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3C78D8"/>
                </a:solidFill>
              </a:rPr>
              <a:t>Premise</a:t>
            </a:r>
            <a:endParaRPr b="1" sz="1300" u="sng">
              <a:solidFill>
                <a:srgbClr val="3C78D8"/>
              </a:solidFill>
            </a:endParaRPr>
          </a:p>
        </p:txBody>
      </p:sp>
      <p:sp>
        <p:nvSpPr>
          <p:cNvPr id="204" name="Google Shape;204;p21"/>
          <p:cNvSpPr txBox="1"/>
          <p:nvPr/>
        </p:nvSpPr>
        <p:spPr>
          <a:xfrm>
            <a:off x="7756863" y="1779525"/>
            <a:ext cx="753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rgbClr val="3C78D8"/>
                </a:solidFill>
              </a:rPr>
              <a:t>Assets</a:t>
            </a:r>
            <a:br>
              <a:rPr b="1" lang="en" sz="1100" u="sng">
                <a:solidFill>
                  <a:srgbClr val="3C78D8"/>
                </a:solidFill>
              </a:rPr>
            </a:br>
            <a:r>
              <a:rPr b="1" i="1" lang="en" sz="1100" u="sng">
                <a:solidFill>
                  <a:srgbClr val="3C78D8"/>
                </a:solidFill>
              </a:rPr>
              <a:t>(Meters)</a:t>
            </a:r>
            <a:endParaRPr b="1" i="1" sz="1100" u="sng">
              <a:solidFill>
                <a:srgbClr val="3C78D8"/>
              </a:solidFill>
            </a:endParaRPr>
          </a:p>
        </p:txBody>
      </p:sp>
      <p:sp>
        <p:nvSpPr>
          <p:cNvPr id="205" name="Google Shape;205;p21"/>
          <p:cNvSpPr txBox="1"/>
          <p:nvPr/>
        </p:nvSpPr>
        <p:spPr>
          <a:xfrm>
            <a:off x="6579676" y="1783075"/>
            <a:ext cx="11772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>
                <a:solidFill>
                  <a:srgbClr val="3C78D8"/>
                </a:solidFill>
              </a:rPr>
              <a:t>Child Premise </a:t>
            </a:r>
            <a:r>
              <a:rPr b="1" i="1" lang="en" sz="1000" u="sng">
                <a:solidFill>
                  <a:srgbClr val="3C78D8"/>
                </a:solidFill>
              </a:rPr>
              <a:t>(Service Point)</a:t>
            </a:r>
            <a:endParaRPr b="1" i="1" sz="1000" u="sng">
              <a:solidFill>
                <a:srgbClr val="3C78D8"/>
              </a:solidFill>
            </a:endParaRPr>
          </a:p>
        </p:txBody>
      </p:sp>
      <p:sp>
        <p:nvSpPr>
          <p:cNvPr id="206" name="Google Shape;206;p21"/>
          <p:cNvSpPr txBox="1"/>
          <p:nvPr/>
        </p:nvSpPr>
        <p:spPr>
          <a:xfrm>
            <a:off x="1603275" y="1109888"/>
            <a:ext cx="27636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/>
              <a:t>Option 1:</a:t>
            </a:r>
            <a:br>
              <a:rPr b="1" lang="en" u="sng"/>
            </a:br>
            <a:r>
              <a:rPr b="1" lang="en" sz="1300"/>
              <a:t>Service Point on Asset</a:t>
            </a:r>
            <a:endParaRPr b="1" sz="1300"/>
          </a:p>
        </p:txBody>
      </p:sp>
      <p:graphicFrame>
        <p:nvGraphicFramePr>
          <p:cNvPr id="207" name="Google Shape;207;p21"/>
          <p:cNvGraphicFramePr/>
          <p:nvPr/>
        </p:nvGraphicFramePr>
        <p:xfrm>
          <a:off x="331500" y="3698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{6F55F2B3-E592-4CA8-93C3-037EEA8D2E1F}</a:tableStyleId>
              </a:tblPr>
              <a:tblGrid>
                <a:gridCol w="2863850"/>
                <a:gridCol w="2354275"/>
                <a:gridCol w="2960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Option 1</a:t>
                      </a:r>
                      <a:endParaRPr b="1" sz="1200"/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Option 2</a:t>
                      </a:r>
                      <a:endParaRPr b="1" sz="1200"/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Data Model Consistency w/existing SF model</a:t>
                      </a:r>
                      <a:endParaRPr b="1"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Yes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7E6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Integration Complexity</a:t>
                      </a:r>
                      <a:endParaRPr b="1"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Complex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Complex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User Experience</a:t>
                      </a:r>
                      <a:endParaRPr b="1"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Similar to CSS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Premise</a:t>
                      </a:r>
                      <a:r>
                        <a:rPr lang="en" sz="1000"/>
                        <a:t> selection different from CSS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7E6B"/>
                    </a:solidFill>
                  </a:tcPr>
                </a:tc>
              </a:tr>
              <a:tr h="52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Data Migration Impacts</a:t>
                      </a:r>
                      <a:endParaRPr b="1"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Similar</a:t>
                      </a:r>
                      <a:r>
                        <a:rPr lang="en" sz="1000"/>
                        <a:t> to CSS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Complex association between service point </a:t>
                      </a:r>
                      <a:r>
                        <a:rPr lang="en" sz="1000"/>
                        <a:t>and</a:t>
                      </a:r>
                      <a:r>
                        <a:rPr lang="en" sz="1000"/>
                        <a:t> child premise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7E6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Supports Combined Accounts</a:t>
                      </a:r>
                      <a:endParaRPr b="1"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Yes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7E6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Data Storage Requirements</a:t>
                      </a:r>
                      <a:endParaRPr b="1"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</a:t>
                      </a:r>
                      <a:r>
                        <a:rPr lang="en" sz="1000"/>
                        <a:t> Impacts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Increased Premise Records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7E6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125" y="696600"/>
            <a:ext cx="8622574" cy="57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C37F87C9ED2A44B43922039B8143ED" ma:contentTypeVersion="0" ma:contentTypeDescription="Create a new document." ma:contentTypeScope="" ma:versionID="c61cc459531996cf2516ef50f950fa8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6c667f8277a2a33a5543b1dc75bec8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2A69E6-443A-43D9-BDF8-4181D08C6B23}"/>
</file>

<file path=customXml/itemProps2.xml><?xml version="1.0" encoding="utf-8"?>
<ds:datastoreItem xmlns:ds="http://schemas.openxmlformats.org/officeDocument/2006/customXml" ds:itemID="{19BFEA97-B5F6-4B5D-8953-342F6021967B}"/>
</file>

<file path=customXml/itemProps3.xml><?xml version="1.0" encoding="utf-8"?>
<ds:datastoreItem xmlns:ds="http://schemas.openxmlformats.org/officeDocument/2006/customXml" ds:itemID="{E290A773-5FBC-433F-8683-767260307858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-1104301575</vt:i4>
  </property>
  <property fmtid="{D5CDD505-2E9C-101B-9397-08002B2CF9AE}" pid="3" name="_NewReviewCycle">
    <vt:lpwstr/>
  </property>
  <property fmtid="{D5CDD505-2E9C-101B-9397-08002B2CF9AE}" pid="4" name="_EmailSubject">
    <vt:lpwstr>Older proposed CSS-CRIS Salesforce data model</vt:lpwstr>
  </property>
  <property fmtid="{D5CDD505-2E9C-101B-9397-08002B2CF9AE}" pid="5" name="_AuthorEmail">
    <vt:lpwstr>Craig.Rutfield@nationalgrid.com</vt:lpwstr>
  </property>
  <property fmtid="{D5CDD505-2E9C-101B-9397-08002B2CF9AE}" pid="6" name="_AuthorEmailDisplayName">
    <vt:lpwstr>Rutfield, Craig</vt:lpwstr>
  </property>
  <property fmtid="{D5CDD505-2E9C-101B-9397-08002B2CF9AE}" pid="7" name="ContentTypeId">
    <vt:lpwstr>0x01010022C37F87C9ED2A44B43922039B8143ED</vt:lpwstr>
  </property>
</Properties>
</file>