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 id="2147484057" r:id="rId5"/>
    <p:sldMasterId id="2147484074" r:id="rId6"/>
    <p:sldMasterId id="2147484091" r:id="rId7"/>
    <p:sldMasterId id="2147484099" r:id="rId8"/>
  </p:sldMasterIdLst>
  <p:notesMasterIdLst>
    <p:notesMasterId r:id="rId22"/>
  </p:notesMasterIdLst>
  <p:handoutMasterIdLst>
    <p:handoutMasterId r:id="rId23"/>
  </p:handoutMasterIdLst>
  <p:sldIdLst>
    <p:sldId id="717" r:id="rId9"/>
    <p:sldId id="723" r:id="rId10"/>
    <p:sldId id="1001176" r:id="rId11"/>
    <p:sldId id="1001175" r:id="rId12"/>
    <p:sldId id="720" r:id="rId13"/>
    <p:sldId id="721" r:id="rId14"/>
    <p:sldId id="724" r:id="rId15"/>
    <p:sldId id="731" r:id="rId16"/>
    <p:sldId id="732" r:id="rId17"/>
    <p:sldId id="733" r:id="rId18"/>
    <p:sldId id="734" r:id="rId19"/>
    <p:sldId id="1001172" r:id="rId20"/>
    <p:sldId id="1001174" r:id="rId21"/>
  </p:sldIdLst>
  <p:sldSz cx="12192000" cy="6858000"/>
  <p:notesSz cx="7010400" cy="9236075"/>
  <p:custDataLst>
    <p:tags r:id="rId24"/>
  </p:custDataLst>
  <p:defaultTextStyle>
    <a:defPPr>
      <a:defRPr lang="de-DE"/>
    </a:defPPr>
    <a:lvl1pPr marL="0" algn="l" defTabSz="1088239" rtl="0" eaLnBrk="1" latinLnBrk="0" hangingPunct="1">
      <a:defRPr sz="2133" kern="1200">
        <a:solidFill>
          <a:schemeClr val="tx1"/>
        </a:solidFill>
        <a:latin typeface="+mn-lt"/>
        <a:ea typeface="+mn-ea"/>
        <a:cs typeface="+mn-cs"/>
      </a:defRPr>
    </a:lvl1pPr>
    <a:lvl2pPr marL="544120" algn="l" defTabSz="1088239" rtl="0" eaLnBrk="1" latinLnBrk="0" hangingPunct="1">
      <a:defRPr sz="2133" kern="1200">
        <a:solidFill>
          <a:schemeClr val="tx1"/>
        </a:solidFill>
        <a:latin typeface="+mn-lt"/>
        <a:ea typeface="+mn-ea"/>
        <a:cs typeface="+mn-cs"/>
      </a:defRPr>
    </a:lvl2pPr>
    <a:lvl3pPr marL="1088239" algn="l" defTabSz="1088239" rtl="0" eaLnBrk="1" latinLnBrk="0" hangingPunct="1">
      <a:defRPr sz="2133" kern="1200">
        <a:solidFill>
          <a:schemeClr val="tx1"/>
        </a:solidFill>
        <a:latin typeface="+mn-lt"/>
        <a:ea typeface="+mn-ea"/>
        <a:cs typeface="+mn-cs"/>
      </a:defRPr>
    </a:lvl3pPr>
    <a:lvl4pPr marL="1632358" algn="l" defTabSz="1088239" rtl="0" eaLnBrk="1" latinLnBrk="0" hangingPunct="1">
      <a:defRPr sz="2133" kern="1200">
        <a:solidFill>
          <a:schemeClr val="tx1"/>
        </a:solidFill>
        <a:latin typeface="+mn-lt"/>
        <a:ea typeface="+mn-ea"/>
        <a:cs typeface="+mn-cs"/>
      </a:defRPr>
    </a:lvl4pPr>
    <a:lvl5pPr marL="2176476" algn="l" defTabSz="1088239" rtl="0" eaLnBrk="1" latinLnBrk="0" hangingPunct="1">
      <a:defRPr sz="2133" kern="1200">
        <a:solidFill>
          <a:schemeClr val="tx1"/>
        </a:solidFill>
        <a:latin typeface="+mn-lt"/>
        <a:ea typeface="+mn-ea"/>
        <a:cs typeface="+mn-cs"/>
      </a:defRPr>
    </a:lvl5pPr>
    <a:lvl6pPr marL="2720595" algn="l" defTabSz="1088239" rtl="0" eaLnBrk="1" latinLnBrk="0" hangingPunct="1">
      <a:defRPr sz="2133" kern="1200">
        <a:solidFill>
          <a:schemeClr val="tx1"/>
        </a:solidFill>
        <a:latin typeface="+mn-lt"/>
        <a:ea typeface="+mn-ea"/>
        <a:cs typeface="+mn-cs"/>
      </a:defRPr>
    </a:lvl6pPr>
    <a:lvl7pPr marL="3264713" algn="l" defTabSz="1088239" rtl="0" eaLnBrk="1" latinLnBrk="0" hangingPunct="1">
      <a:defRPr sz="2133" kern="1200">
        <a:solidFill>
          <a:schemeClr val="tx1"/>
        </a:solidFill>
        <a:latin typeface="+mn-lt"/>
        <a:ea typeface="+mn-ea"/>
        <a:cs typeface="+mn-cs"/>
      </a:defRPr>
    </a:lvl7pPr>
    <a:lvl8pPr marL="3808833" algn="l" defTabSz="1088239" rtl="0" eaLnBrk="1" latinLnBrk="0" hangingPunct="1">
      <a:defRPr sz="2133" kern="1200">
        <a:solidFill>
          <a:schemeClr val="tx1"/>
        </a:solidFill>
        <a:latin typeface="+mn-lt"/>
        <a:ea typeface="+mn-ea"/>
        <a:cs typeface="+mn-cs"/>
      </a:defRPr>
    </a:lvl8pPr>
    <a:lvl9pPr marL="4352953" algn="l" defTabSz="1088239" rtl="0" eaLnBrk="1" latinLnBrk="0" hangingPunct="1">
      <a:defRPr sz="2133"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09" userDrawn="1">
          <p15:clr>
            <a:srgbClr val="A4A3A4"/>
          </p15:clr>
        </p15:guide>
        <p15:guide id="2" pos="220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Williams" initials="DBW" lastIdx="3" clrIdx="0"/>
  <p:cmAuthor id="1" name="Ezlakowski, Mat" initials="EM" lastIdx="1" clrIdx="1">
    <p:extLst>
      <p:ext uri="{19B8F6BF-5375-455C-9EA6-DF929625EA0E}">
        <p15:presenceInfo xmlns:p15="http://schemas.microsoft.com/office/powerpoint/2012/main" userId="S-1-5-21-1531082355-734649621-3782574898-16052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33CC33"/>
    <a:srgbClr val="00CC00"/>
    <a:srgbClr val="CB2980"/>
    <a:srgbClr val="084D4E"/>
    <a:srgbClr val="FFC000"/>
    <a:srgbClr val="0F999C"/>
    <a:srgbClr val="78CFFF"/>
    <a:srgbClr val="4701A7"/>
    <a:srgbClr val="860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471" autoAdjust="0"/>
    <p:restoredTop sz="94451" autoAdjust="0"/>
  </p:normalViewPr>
  <p:slideViewPr>
    <p:cSldViewPr snapToGrid="0" snapToObjects="1">
      <p:cViewPr varScale="1">
        <p:scale>
          <a:sx n="69" d="100"/>
          <a:sy n="69" d="100"/>
        </p:scale>
        <p:origin x="228" y="72"/>
      </p:cViewPr>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42" d="100"/>
          <a:sy n="42" d="100"/>
        </p:scale>
        <p:origin x="2004" y="48"/>
      </p:cViewPr>
      <p:guideLst>
        <p:guide orient="horz" pos="2909"/>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son Jr, Robert E" userId="9fee3f5f-4e69-4bb5-b4b2-ac6a22d2e78f" providerId="ADAL" clId="{3C291A1C-D228-4CA0-A4DE-AE2056E8C366}"/>
    <pc:docChg chg="">
      <pc:chgData name="Robinson Jr, Robert E" userId="9fee3f5f-4e69-4bb5-b4b2-ac6a22d2e78f" providerId="ADAL" clId="{3C291A1C-D228-4CA0-A4DE-AE2056E8C366}" dt="2020-07-31T16:33:26.452" v="29" actId="2696"/>
      <pc:docMkLst>
        <pc:docMk/>
      </pc:docMkLst>
      <pc:sldMasterChg chg="delSldLayout">
        <pc:chgData name="Robinson Jr, Robert E" userId="9fee3f5f-4e69-4bb5-b4b2-ac6a22d2e78f" providerId="ADAL" clId="{3C291A1C-D228-4CA0-A4DE-AE2056E8C366}" dt="2020-07-31T16:32:59.147" v="11" actId="2696"/>
        <pc:sldMasterMkLst>
          <pc:docMk/>
          <pc:sldMasterMk cId="0" sldId="2147483927"/>
        </pc:sldMasterMkLst>
        <pc:sldLayoutChg chg="del">
          <pc:chgData name="Robinson Jr, Robert E" userId="9fee3f5f-4e69-4bb5-b4b2-ac6a22d2e78f" providerId="ADAL" clId="{3C291A1C-D228-4CA0-A4DE-AE2056E8C366}" dt="2020-07-31T16:32:49.419" v="0" actId="2696"/>
          <pc:sldLayoutMkLst>
            <pc:docMk/>
            <pc:sldMasterMk cId="0" sldId="2147483927"/>
            <pc:sldLayoutMk cId="0" sldId="2147483928"/>
          </pc:sldLayoutMkLst>
        </pc:sldLayoutChg>
        <pc:sldLayoutChg chg="del">
          <pc:chgData name="Robinson Jr, Robert E" userId="9fee3f5f-4e69-4bb5-b4b2-ac6a22d2e78f" providerId="ADAL" clId="{3C291A1C-D228-4CA0-A4DE-AE2056E8C366}" dt="2020-07-31T16:32:57.693" v="10" actId="2696"/>
          <pc:sldLayoutMkLst>
            <pc:docMk/>
            <pc:sldMasterMk cId="0" sldId="2147483927"/>
            <pc:sldLayoutMk cId="0" sldId="2147483934"/>
          </pc:sldLayoutMkLst>
        </pc:sldLayoutChg>
        <pc:sldLayoutChg chg="del">
          <pc:chgData name="Robinson Jr, Robert E" userId="9fee3f5f-4e69-4bb5-b4b2-ac6a22d2e78f" providerId="ADAL" clId="{3C291A1C-D228-4CA0-A4DE-AE2056E8C366}" dt="2020-07-31T16:32:50.003" v="1" actId="2696"/>
          <pc:sldLayoutMkLst>
            <pc:docMk/>
            <pc:sldMasterMk cId="0" sldId="2147483927"/>
            <pc:sldLayoutMk cId="0" sldId="2147483958"/>
          </pc:sldLayoutMkLst>
        </pc:sldLayoutChg>
        <pc:sldLayoutChg chg="del">
          <pc:chgData name="Robinson Jr, Robert E" userId="9fee3f5f-4e69-4bb5-b4b2-ac6a22d2e78f" providerId="ADAL" clId="{3C291A1C-D228-4CA0-A4DE-AE2056E8C366}" dt="2020-07-31T16:32:52.441" v="5" actId="2696"/>
          <pc:sldLayoutMkLst>
            <pc:docMk/>
            <pc:sldMasterMk cId="0" sldId="2147483927"/>
            <pc:sldLayoutMk cId="0" sldId="2147483965"/>
          </pc:sldLayoutMkLst>
        </pc:sldLayoutChg>
        <pc:sldLayoutChg chg="del">
          <pc:chgData name="Robinson Jr, Robert E" userId="9fee3f5f-4e69-4bb5-b4b2-ac6a22d2e78f" providerId="ADAL" clId="{3C291A1C-D228-4CA0-A4DE-AE2056E8C366}" dt="2020-07-31T16:32:51.118" v="3" actId="2696"/>
          <pc:sldLayoutMkLst>
            <pc:docMk/>
            <pc:sldMasterMk cId="0" sldId="2147483927"/>
            <pc:sldLayoutMk cId="3350361918" sldId="2147483971"/>
          </pc:sldLayoutMkLst>
        </pc:sldLayoutChg>
        <pc:sldLayoutChg chg="del">
          <pc:chgData name="Robinson Jr, Robert E" userId="9fee3f5f-4e69-4bb5-b4b2-ac6a22d2e78f" providerId="ADAL" clId="{3C291A1C-D228-4CA0-A4DE-AE2056E8C366}" dt="2020-07-31T16:32:50.584" v="2" actId="2696"/>
          <pc:sldLayoutMkLst>
            <pc:docMk/>
            <pc:sldMasterMk cId="0" sldId="2147483927"/>
            <pc:sldLayoutMk cId="440076598" sldId="2147483986"/>
          </pc:sldLayoutMkLst>
        </pc:sldLayoutChg>
        <pc:sldLayoutChg chg="del">
          <pc:chgData name="Robinson Jr, Robert E" userId="9fee3f5f-4e69-4bb5-b4b2-ac6a22d2e78f" providerId="ADAL" clId="{3C291A1C-D228-4CA0-A4DE-AE2056E8C366}" dt="2020-07-31T16:32:51.724" v="4" actId="2696"/>
          <pc:sldLayoutMkLst>
            <pc:docMk/>
            <pc:sldMasterMk cId="0" sldId="2147483927"/>
            <pc:sldLayoutMk cId="1281594732" sldId="2147483987"/>
          </pc:sldLayoutMkLst>
        </pc:sldLayoutChg>
        <pc:sldLayoutChg chg="del">
          <pc:chgData name="Robinson Jr, Robert E" userId="9fee3f5f-4e69-4bb5-b4b2-ac6a22d2e78f" providerId="ADAL" clId="{3C291A1C-D228-4CA0-A4DE-AE2056E8C366}" dt="2020-07-31T16:32:56.604" v="8" actId="2696"/>
          <pc:sldLayoutMkLst>
            <pc:docMk/>
            <pc:sldMasterMk cId="0" sldId="2147483927"/>
            <pc:sldLayoutMk cId="3447170098" sldId="2147483996"/>
          </pc:sldLayoutMkLst>
        </pc:sldLayoutChg>
        <pc:sldLayoutChg chg="del">
          <pc:chgData name="Robinson Jr, Robert E" userId="9fee3f5f-4e69-4bb5-b4b2-ac6a22d2e78f" providerId="ADAL" clId="{3C291A1C-D228-4CA0-A4DE-AE2056E8C366}" dt="2020-07-31T16:32:57.152" v="9" actId="2696"/>
          <pc:sldLayoutMkLst>
            <pc:docMk/>
            <pc:sldMasterMk cId="0" sldId="2147483927"/>
            <pc:sldLayoutMk cId="1220807093" sldId="2147483997"/>
          </pc:sldLayoutMkLst>
        </pc:sldLayoutChg>
        <pc:sldLayoutChg chg="del">
          <pc:chgData name="Robinson Jr, Robert E" userId="9fee3f5f-4e69-4bb5-b4b2-ac6a22d2e78f" providerId="ADAL" clId="{3C291A1C-D228-4CA0-A4DE-AE2056E8C366}" dt="2020-07-31T16:32:53.125" v="6" actId="2696"/>
          <pc:sldLayoutMkLst>
            <pc:docMk/>
            <pc:sldMasterMk cId="0" sldId="2147483927"/>
            <pc:sldLayoutMk cId="3738403169" sldId="2147484012"/>
          </pc:sldLayoutMkLst>
        </pc:sldLayoutChg>
        <pc:sldLayoutChg chg="del">
          <pc:chgData name="Robinson Jr, Robert E" userId="9fee3f5f-4e69-4bb5-b4b2-ac6a22d2e78f" providerId="ADAL" clId="{3C291A1C-D228-4CA0-A4DE-AE2056E8C366}" dt="2020-07-31T16:32:54.957" v="7" actId="2696"/>
          <pc:sldLayoutMkLst>
            <pc:docMk/>
            <pc:sldMasterMk cId="0" sldId="2147483927"/>
            <pc:sldLayoutMk cId="2510030750" sldId="2147484013"/>
          </pc:sldLayoutMkLst>
        </pc:sldLayoutChg>
        <pc:sldLayoutChg chg="del">
          <pc:chgData name="Robinson Jr, Robert E" userId="9fee3f5f-4e69-4bb5-b4b2-ac6a22d2e78f" providerId="ADAL" clId="{3C291A1C-D228-4CA0-A4DE-AE2056E8C366}" dt="2020-07-31T16:32:59.147" v="11" actId="2696"/>
          <pc:sldLayoutMkLst>
            <pc:docMk/>
            <pc:sldMasterMk cId="0" sldId="2147483927"/>
            <pc:sldLayoutMk cId="1644885924" sldId="2147484024"/>
          </pc:sldLayoutMkLst>
        </pc:sldLayoutChg>
      </pc:sldMasterChg>
      <pc:sldMasterChg chg="delSldLayout">
        <pc:chgData name="Robinson Jr, Robert E" userId="9fee3f5f-4e69-4bb5-b4b2-ac6a22d2e78f" providerId="ADAL" clId="{3C291A1C-D228-4CA0-A4DE-AE2056E8C366}" dt="2020-07-31T16:33:09.450" v="20" actId="2696"/>
        <pc:sldMasterMkLst>
          <pc:docMk/>
          <pc:sldMasterMk cId="2986071836" sldId="2147484057"/>
        </pc:sldMasterMkLst>
        <pc:sldLayoutChg chg="del">
          <pc:chgData name="Robinson Jr, Robert E" userId="9fee3f5f-4e69-4bb5-b4b2-ac6a22d2e78f" providerId="ADAL" clId="{3C291A1C-D228-4CA0-A4DE-AE2056E8C366}" dt="2020-07-31T16:33:03.915" v="12" actId="2696"/>
          <pc:sldLayoutMkLst>
            <pc:docMk/>
            <pc:sldMasterMk cId="2986071836" sldId="2147484057"/>
            <pc:sldLayoutMk cId="4268903961" sldId="2147484059"/>
          </pc:sldLayoutMkLst>
        </pc:sldLayoutChg>
        <pc:sldLayoutChg chg="del">
          <pc:chgData name="Robinson Jr, Robert E" userId="9fee3f5f-4e69-4bb5-b4b2-ac6a22d2e78f" providerId="ADAL" clId="{3C291A1C-D228-4CA0-A4DE-AE2056E8C366}" dt="2020-07-31T16:33:05.062" v="13" actId="2696"/>
          <pc:sldLayoutMkLst>
            <pc:docMk/>
            <pc:sldMasterMk cId="2986071836" sldId="2147484057"/>
            <pc:sldLayoutMk cId="596061543" sldId="2147484061"/>
          </pc:sldLayoutMkLst>
        </pc:sldLayoutChg>
        <pc:sldLayoutChg chg="del">
          <pc:chgData name="Robinson Jr, Robert E" userId="9fee3f5f-4e69-4bb5-b4b2-ac6a22d2e78f" providerId="ADAL" clId="{3C291A1C-D228-4CA0-A4DE-AE2056E8C366}" dt="2020-07-31T16:33:06.197" v="14" actId="2696"/>
          <pc:sldLayoutMkLst>
            <pc:docMk/>
            <pc:sldMasterMk cId="2986071836" sldId="2147484057"/>
            <pc:sldLayoutMk cId="1736919102" sldId="2147484062"/>
          </pc:sldLayoutMkLst>
        </pc:sldLayoutChg>
        <pc:sldLayoutChg chg="del">
          <pc:chgData name="Robinson Jr, Robert E" userId="9fee3f5f-4e69-4bb5-b4b2-ac6a22d2e78f" providerId="ADAL" clId="{3C291A1C-D228-4CA0-A4DE-AE2056E8C366}" dt="2020-07-31T16:33:06.763" v="15" actId="2696"/>
          <pc:sldLayoutMkLst>
            <pc:docMk/>
            <pc:sldMasterMk cId="2986071836" sldId="2147484057"/>
            <pc:sldLayoutMk cId="2402607864" sldId="2147484063"/>
          </pc:sldLayoutMkLst>
        </pc:sldLayoutChg>
        <pc:sldLayoutChg chg="del">
          <pc:chgData name="Robinson Jr, Robert E" userId="9fee3f5f-4e69-4bb5-b4b2-ac6a22d2e78f" providerId="ADAL" clId="{3C291A1C-D228-4CA0-A4DE-AE2056E8C366}" dt="2020-07-31T16:33:07.300" v="16" actId="2696"/>
          <pc:sldLayoutMkLst>
            <pc:docMk/>
            <pc:sldMasterMk cId="2986071836" sldId="2147484057"/>
            <pc:sldLayoutMk cId="777903439" sldId="2147484064"/>
          </pc:sldLayoutMkLst>
        </pc:sldLayoutChg>
        <pc:sldLayoutChg chg="del">
          <pc:chgData name="Robinson Jr, Robert E" userId="9fee3f5f-4e69-4bb5-b4b2-ac6a22d2e78f" providerId="ADAL" clId="{3C291A1C-D228-4CA0-A4DE-AE2056E8C366}" dt="2020-07-31T16:33:07.778" v="17" actId="2696"/>
          <pc:sldLayoutMkLst>
            <pc:docMk/>
            <pc:sldMasterMk cId="2986071836" sldId="2147484057"/>
            <pc:sldLayoutMk cId="993870372" sldId="2147484065"/>
          </pc:sldLayoutMkLst>
        </pc:sldLayoutChg>
        <pc:sldLayoutChg chg="del">
          <pc:chgData name="Robinson Jr, Robert E" userId="9fee3f5f-4e69-4bb5-b4b2-ac6a22d2e78f" providerId="ADAL" clId="{3C291A1C-D228-4CA0-A4DE-AE2056E8C366}" dt="2020-07-31T16:33:08.275" v="18" actId="2696"/>
          <pc:sldLayoutMkLst>
            <pc:docMk/>
            <pc:sldMasterMk cId="2986071836" sldId="2147484057"/>
            <pc:sldLayoutMk cId="2531535838" sldId="2147484066"/>
          </pc:sldLayoutMkLst>
        </pc:sldLayoutChg>
        <pc:sldLayoutChg chg="del">
          <pc:chgData name="Robinson Jr, Robert E" userId="9fee3f5f-4e69-4bb5-b4b2-ac6a22d2e78f" providerId="ADAL" clId="{3C291A1C-D228-4CA0-A4DE-AE2056E8C366}" dt="2020-07-31T16:33:08.828" v="19" actId="2696"/>
          <pc:sldLayoutMkLst>
            <pc:docMk/>
            <pc:sldMasterMk cId="2986071836" sldId="2147484057"/>
            <pc:sldLayoutMk cId="3630213768" sldId="2147484067"/>
          </pc:sldLayoutMkLst>
        </pc:sldLayoutChg>
        <pc:sldLayoutChg chg="del">
          <pc:chgData name="Robinson Jr, Robert E" userId="9fee3f5f-4e69-4bb5-b4b2-ac6a22d2e78f" providerId="ADAL" clId="{3C291A1C-D228-4CA0-A4DE-AE2056E8C366}" dt="2020-07-31T16:33:09.450" v="20" actId="2696"/>
          <pc:sldLayoutMkLst>
            <pc:docMk/>
            <pc:sldMasterMk cId="2986071836" sldId="2147484057"/>
            <pc:sldLayoutMk cId="1219312052" sldId="2147484068"/>
          </pc:sldLayoutMkLst>
        </pc:sldLayoutChg>
      </pc:sldMasterChg>
      <pc:sldMasterChg chg="delSldLayout">
        <pc:chgData name="Robinson Jr, Robert E" userId="9fee3f5f-4e69-4bb5-b4b2-ac6a22d2e78f" providerId="ADAL" clId="{3C291A1C-D228-4CA0-A4DE-AE2056E8C366}" dt="2020-07-31T16:33:16.465" v="23" actId="2696"/>
        <pc:sldMasterMkLst>
          <pc:docMk/>
          <pc:sldMasterMk cId="2431118254" sldId="2147484074"/>
        </pc:sldMasterMkLst>
        <pc:sldLayoutChg chg="del">
          <pc:chgData name="Robinson Jr, Robert E" userId="9fee3f5f-4e69-4bb5-b4b2-ac6a22d2e78f" providerId="ADAL" clId="{3C291A1C-D228-4CA0-A4DE-AE2056E8C366}" dt="2020-07-31T16:33:13.173" v="21" actId="2696"/>
          <pc:sldLayoutMkLst>
            <pc:docMk/>
            <pc:sldMasterMk cId="2431118254" sldId="2147484074"/>
            <pc:sldLayoutMk cId="389763481" sldId="2147484076"/>
          </pc:sldLayoutMkLst>
        </pc:sldLayoutChg>
        <pc:sldLayoutChg chg="del">
          <pc:chgData name="Robinson Jr, Robert E" userId="9fee3f5f-4e69-4bb5-b4b2-ac6a22d2e78f" providerId="ADAL" clId="{3C291A1C-D228-4CA0-A4DE-AE2056E8C366}" dt="2020-07-31T16:33:15.235" v="22" actId="2696"/>
          <pc:sldLayoutMkLst>
            <pc:docMk/>
            <pc:sldMasterMk cId="2431118254" sldId="2147484074"/>
            <pc:sldLayoutMk cId="3077478505" sldId="2147484080"/>
          </pc:sldLayoutMkLst>
        </pc:sldLayoutChg>
        <pc:sldLayoutChg chg="del">
          <pc:chgData name="Robinson Jr, Robert E" userId="9fee3f5f-4e69-4bb5-b4b2-ac6a22d2e78f" providerId="ADAL" clId="{3C291A1C-D228-4CA0-A4DE-AE2056E8C366}" dt="2020-07-31T16:33:16.465" v="23" actId="2696"/>
          <pc:sldLayoutMkLst>
            <pc:docMk/>
            <pc:sldMasterMk cId="2431118254" sldId="2147484074"/>
            <pc:sldLayoutMk cId="3875649207" sldId="2147484086"/>
          </pc:sldLayoutMkLst>
        </pc:sldLayoutChg>
      </pc:sldMasterChg>
      <pc:sldMasterChg chg="delSldLayout">
        <pc:chgData name="Robinson Jr, Robert E" userId="9fee3f5f-4e69-4bb5-b4b2-ac6a22d2e78f" providerId="ADAL" clId="{3C291A1C-D228-4CA0-A4DE-AE2056E8C366}" dt="2020-07-31T16:33:22.259" v="26" actId="2696"/>
        <pc:sldMasterMkLst>
          <pc:docMk/>
          <pc:sldMasterMk cId="3957451969" sldId="2147484091"/>
        </pc:sldMasterMkLst>
        <pc:sldLayoutChg chg="del">
          <pc:chgData name="Robinson Jr, Robert E" userId="9fee3f5f-4e69-4bb5-b4b2-ac6a22d2e78f" providerId="ADAL" clId="{3C291A1C-D228-4CA0-A4DE-AE2056E8C366}" dt="2020-07-31T16:33:18.914" v="24" actId="2696"/>
          <pc:sldLayoutMkLst>
            <pc:docMk/>
            <pc:sldMasterMk cId="3957451969" sldId="2147484091"/>
            <pc:sldLayoutMk cId="1482051787" sldId="2147484092"/>
          </pc:sldLayoutMkLst>
        </pc:sldLayoutChg>
        <pc:sldLayoutChg chg="del">
          <pc:chgData name="Robinson Jr, Robert E" userId="9fee3f5f-4e69-4bb5-b4b2-ac6a22d2e78f" providerId="ADAL" clId="{3C291A1C-D228-4CA0-A4DE-AE2056E8C366}" dt="2020-07-31T16:33:21.705" v="25" actId="2696"/>
          <pc:sldLayoutMkLst>
            <pc:docMk/>
            <pc:sldMasterMk cId="3957451969" sldId="2147484091"/>
            <pc:sldLayoutMk cId="2803620226" sldId="2147484096"/>
          </pc:sldLayoutMkLst>
        </pc:sldLayoutChg>
        <pc:sldLayoutChg chg="del">
          <pc:chgData name="Robinson Jr, Robert E" userId="9fee3f5f-4e69-4bb5-b4b2-ac6a22d2e78f" providerId="ADAL" clId="{3C291A1C-D228-4CA0-A4DE-AE2056E8C366}" dt="2020-07-31T16:33:22.259" v="26" actId="2696"/>
          <pc:sldLayoutMkLst>
            <pc:docMk/>
            <pc:sldMasterMk cId="3957451969" sldId="2147484091"/>
            <pc:sldLayoutMk cId="2363217598" sldId="2147484097"/>
          </pc:sldLayoutMkLst>
        </pc:sldLayoutChg>
      </pc:sldMasterChg>
      <pc:sldMasterChg chg="delSldLayout">
        <pc:chgData name="Robinson Jr, Robert E" userId="9fee3f5f-4e69-4bb5-b4b2-ac6a22d2e78f" providerId="ADAL" clId="{3C291A1C-D228-4CA0-A4DE-AE2056E8C366}" dt="2020-07-31T16:33:26.452" v="29" actId="2696"/>
        <pc:sldMasterMkLst>
          <pc:docMk/>
          <pc:sldMasterMk cId="1002230111" sldId="2147484099"/>
        </pc:sldMasterMkLst>
        <pc:sldLayoutChg chg="del">
          <pc:chgData name="Robinson Jr, Robert E" userId="9fee3f5f-4e69-4bb5-b4b2-ac6a22d2e78f" providerId="ADAL" clId="{3C291A1C-D228-4CA0-A4DE-AE2056E8C366}" dt="2020-07-31T16:33:23.986" v="27" actId="2696"/>
          <pc:sldLayoutMkLst>
            <pc:docMk/>
            <pc:sldMasterMk cId="1002230111" sldId="2147484099"/>
            <pc:sldLayoutMk cId="1348108055" sldId="2147484100"/>
          </pc:sldLayoutMkLst>
        </pc:sldLayoutChg>
        <pc:sldLayoutChg chg="del">
          <pc:chgData name="Robinson Jr, Robert E" userId="9fee3f5f-4e69-4bb5-b4b2-ac6a22d2e78f" providerId="ADAL" clId="{3C291A1C-D228-4CA0-A4DE-AE2056E8C366}" dt="2020-07-31T16:33:25.834" v="28" actId="2696"/>
          <pc:sldLayoutMkLst>
            <pc:docMk/>
            <pc:sldMasterMk cId="1002230111" sldId="2147484099"/>
            <pc:sldLayoutMk cId="171005509" sldId="2147484104"/>
          </pc:sldLayoutMkLst>
        </pc:sldLayoutChg>
        <pc:sldLayoutChg chg="del">
          <pc:chgData name="Robinson Jr, Robert E" userId="9fee3f5f-4e69-4bb5-b4b2-ac6a22d2e78f" providerId="ADAL" clId="{3C291A1C-D228-4CA0-A4DE-AE2056E8C366}" dt="2020-07-31T16:33:26.452" v="29" actId="2696"/>
          <pc:sldLayoutMkLst>
            <pc:docMk/>
            <pc:sldMasterMk cId="1002230111" sldId="2147484099"/>
            <pc:sldLayoutMk cId="410874269" sldId="2147484105"/>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7010400" cy="461302"/>
          </a:xfrm>
          <a:prstGeom prst="rect">
            <a:avLst/>
          </a:prstGeom>
        </p:spPr>
        <p:txBody>
          <a:bodyPr vert="horz" lIns="34774" tIns="34774" rIns="243416" bIns="34774"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8773341"/>
            <a:ext cx="3038049" cy="461302"/>
          </a:xfrm>
          <a:prstGeom prst="rect">
            <a:avLst/>
          </a:prstGeom>
        </p:spPr>
        <p:txBody>
          <a:bodyPr vert="horz" lIns="88325" tIns="44162" rIns="88325" bIns="44162" rtlCol="0" anchor="b"/>
          <a:lstStyle>
            <a:lvl1pPr algn="l">
              <a:defRPr sz="1200"/>
            </a:lvl1pPr>
          </a:lstStyle>
          <a:p>
            <a:r>
              <a:rPr lang="de-DE" sz="800" dirty="0">
                <a:latin typeface="Arial" pitchFamily="34" charset="0"/>
                <a:cs typeface="Arial" pitchFamily="34" charset="0"/>
              </a:rPr>
              <a:t>© 2012 Capgemini. All </a:t>
            </a:r>
            <a:r>
              <a:rPr lang="de-DE" sz="800" dirty="0" err="1">
                <a:latin typeface="Arial" pitchFamily="34" charset="0"/>
                <a:cs typeface="Arial" pitchFamily="34" charset="0"/>
              </a:rPr>
              <a:t>rights</a:t>
            </a:r>
            <a:r>
              <a:rPr lang="de-DE" sz="800" dirty="0">
                <a:latin typeface="Arial" pitchFamily="34" charset="0"/>
                <a:cs typeface="Arial" pitchFamily="34" charset="0"/>
              </a:rPr>
              <a:t> </a:t>
            </a:r>
            <a:r>
              <a:rPr lang="de-DE" sz="800" dirty="0" err="1">
                <a:latin typeface="Arial" pitchFamily="34" charset="0"/>
                <a:cs typeface="Arial" pitchFamily="34" charset="0"/>
              </a:rPr>
              <a:t>reserved</a:t>
            </a:r>
            <a:r>
              <a:rPr lang="de-DE" sz="800" dirty="0">
                <a:latin typeface="Arial" pitchFamily="34" charset="0"/>
                <a:cs typeface="Arial" pitchFamily="34" charset="0"/>
              </a:rPr>
              <a:t>.</a:t>
            </a:r>
          </a:p>
        </p:txBody>
      </p:sp>
      <p:sp>
        <p:nvSpPr>
          <p:cNvPr id="5" name="Slide Number Placeholder 4"/>
          <p:cNvSpPr>
            <a:spLocks noGrp="1"/>
          </p:cNvSpPr>
          <p:nvPr>
            <p:ph type="sldNum" sz="quarter" idx="3"/>
          </p:nvPr>
        </p:nvSpPr>
        <p:spPr>
          <a:xfrm>
            <a:off x="3970784" y="8773341"/>
            <a:ext cx="3038049" cy="461302"/>
          </a:xfrm>
          <a:prstGeom prst="rect">
            <a:avLst/>
          </a:prstGeom>
        </p:spPr>
        <p:txBody>
          <a:bodyPr vert="horz" lIns="88325" tIns="44162" rIns="88325" bIns="44162"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1773354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7840" cy="461804"/>
          </a:xfrm>
          <a:prstGeom prst="rect">
            <a:avLst/>
          </a:prstGeom>
        </p:spPr>
        <p:txBody>
          <a:bodyPr vert="horz" lIns="95674" tIns="47837" rIns="95674" bIns="47837" rtlCol="0"/>
          <a:lstStyle>
            <a:lvl1pPr algn="l">
              <a:defRPr sz="1300"/>
            </a:lvl1pPr>
          </a:lstStyle>
          <a:p>
            <a:endParaRPr lang="en-US" dirty="0"/>
          </a:p>
        </p:txBody>
      </p:sp>
      <p:sp>
        <p:nvSpPr>
          <p:cNvPr id="3" name="Date Placeholder 2"/>
          <p:cNvSpPr>
            <a:spLocks noGrp="1"/>
          </p:cNvSpPr>
          <p:nvPr>
            <p:ph type="dt" idx="1"/>
          </p:nvPr>
        </p:nvSpPr>
        <p:spPr>
          <a:xfrm>
            <a:off x="3970939" y="1"/>
            <a:ext cx="3037840" cy="461804"/>
          </a:xfrm>
          <a:prstGeom prst="rect">
            <a:avLst/>
          </a:prstGeom>
        </p:spPr>
        <p:txBody>
          <a:bodyPr vert="horz" lIns="95674" tIns="47837" rIns="95674" bIns="47837" rtlCol="0"/>
          <a:lstStyle>
            <a:lvl1pPr algn="r">
              <a:defRPr sz="1300"/>
            </a:lvl1pPr>
          </a:lstStyle>
          <a:p>
            <a:fld id="{2FB4FF29-EE9A-4D47-9F1A-289A80693C0F}" type="datetimeFigureOut">
              <a:rPr lang="en-US" smtClean="0"/>
              <a:pPr/>
              <a:t>7/31/2020</a:t>
            </a:fld>
            <a:endParaRPr lang="en-US" dirty="0"/>
          </a:p>
        </p:txBody>
      </p:sp>
      <p:sp>
        <p:nvSpPr>
          <p:cNvPr id="4" name="Slide Image Placeholder 3"/>
          <p:cNvSpPr>
            <a:spLocks noGrp="1" noRot="1" noChangeAspect="1"/>
          </p:cNvSpPr>
          <p:nvPr>
            <p:ph type="sldImg" idx="2"/>
          </p:nvPr>
        </p:nvSpPr>
        <p:spPr>
          <a:xfrm>
            <a:off x="427038" y="693738"/>
            <a:ext cx="6156325" cy="3462337"/>
          </a:xfrm>
          <a:prstGeom prst="rect">
            <a:avLst/>
          </a:prstGeom>
          <a:noFill/>
          <a:ln w="12700">
            <a:solidFill>
              <a:prstClr val="black"/>
            </a:solidFill>
          </a:ln>
        </p:spPr>
        <p:txBody>
          <a:bodyPr vert="horz" lIns="95674" tIns="47837" rIns="95674" bIns="47837" rtlCol="0" anchor="ctr"/>
          <a:lstStyle/>
          <a:p>
            <a:endParaRPr lang="de-DE"/>
          </a:p>
        </p:txBody>
      </p:sp>
      <p:sp>
        <p:nvSpPr>
          <p:cNvPr id="5" name="Notes Placeholder 4"/>
          <p:cNvSpPr>
            <a:spLocks noGrp="1"/>
          </p:cNvSpPr>
          <p:nvPr>
            <p:ph type="body" sz="quarter" idx="3"/>
          </p:nvPr>
        </p:nvSpPr>
        <p:spPr>
          <a:xfrm>
            <a:off x="701041" y="4387135"/>
            <a:ext cx="5608320" cy="4156235"/>
          </a:xfrm>
          <a:prstGeom prst="rect">
            <a:avLst/>
          </a:prstGeom>
        </p:spPr>
        <p:txBody>
          <a:bodyPr vert="horz" lIns="95674" tIns="47837" rIns="95674" bIns="4783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772670"/>
            <a:ext cx="3037840" cy="461804"/>
          </a:xfrm>
          <a:prstGeom prst="rect">
            <a:avLst/>
          </a:prstGeom>
        </p:spPr>
        <p:txBody>
          <a:bodyPr vert="horz" lIns="95674" tIns="47837" rIns="95674" bIns="47837" rtlCol="0" anchor="b"/>
          <a:lstStyle>
            <a:lvl1pPr algn="l">
              <a:defRPr sz="1300"/>
            </a:lvl1pPr>
          </a:lstStyle>
          <a:p>
            <a:endParaRPr lang="en-US" dirty="0"/>
          </a:p>
        </p:txBody>
      </p:sp>
      <p:sp>
        <p:nvSpPr>
          <p:cNvPr id="7" name="Slide Number Placeholder 6"/>
          <p:cNvSpPr>
            <a:spLocks noGrp="1"/>
          </p:cNvSpPr>
          <p:nvPr>
            <p:ph type="sldNum" sz="quarter" idx="5"/>
          </p:nvPr>
        </p:nvSpPr>
        <p:spPr>
          <a:xfrm>
            <a:off x="3970939" y="8772670"/>
            <a:ext cx="3037840" cy="461804"/>
          </a:xfrm>
          <a:prstGeom prst="rect">
            <a:avLst/>
          </a:prstGeom>
        </p:spPr>
        <p:txBody>
          <a:bodyPr vert="horz" lIns="95674" tIns="47837" rIns="95674" bIns="47837"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2623213213"/>
      </p:ext>
    </p:extLst>
  </p:cSld>
  <p:clrMap bg1="lt1" tx1="dk1" bg2="lt2" tx2="dk2" accent1="accent1" accent2="accent2" accent3="accent3" accent4="accent4" accent5="accent5" accent6="accent6" hlink="hlink" folHlink="folHlink"/>
  <p:notesStyle>
    <a:lvl1pPr marL="0" algn="l" defTabSz="1038910" rtl="0" eaLnBrk="1" latinLnBrk="0" hangingPunct="1">
      <a:defRPr sz="1333" kern="1200">
        <a:solidFill>
          <a:schemeClr val="tx1"/>
        </a:solidFill>
        <a:latin typeface="+mn-lt"/>
        <a:ea typeface="+mn-ea"/>
        <a:cs typeface="+mn-cs"/>
      </a:defRPr>
    </a:lvl1pPr>
    <a:lvl2pPr marL="519455" algn="l" defTabSz="1038910" rtl="0" eaLnBrk="1" latinLnBrk="0" hangingPunct="1">
      <a:defRPr sz="1333" kern="1200">
        <a:solidFill>
          <a:schemeClr val="tx1"/>
        </a:solidFill>
        <a:latin typeface="+mn-lt"/>
        <a:ea typeface="+mn-ea"/>
        <a:cs typeface="+mn-cs"/>
      </a:defRPr>
    </a:lvl2pPr>
    <a:lvl3pPr marL="1038910" algn="l" defTabSz="1038910" rtl="0" eaLnBrk="1" latinLnBrk="0" hangingPunct="1">
      <a:defRPr sz="1333" kern="1200">
        <a:solidFill>
          <a:schemeClr val="tx1"/>
        </a:solidFill>
        <a:latin typeface="+mn-lt"/>
        <a:ea typeface="+mn-ea"/>
        <a:cs typeface="+mn-cs"/>
      </a:defRPr>
    </a:lvl3pPr>
    <a:lvl4pPr marL="1558365" algn="l" defTabSz="1038910" rtl="0" eaLnBrk="1" latinLnBrk="0" hangingPunct="1">
      <a:defRPr sz="1333" kern="1200">
        <a:solidFill>
          <a:schemeClr val="tx1"/>
        </a:solidFill>
        <a:latin typeface="+mn-lt"/>
        <a:ea typeface="+mn-ea"/>
        <a:cs typeface="+mn-cs"/>
      </a:defRPr>
    </a:lvl4pPr>
    <a:lvl5pPr marL="2077821" algn="l" defTabSz="1038910" rtl="0" eaLnBrk="1" latinLnBrk="0" hangingPunct="1">
      <a:defRPr sz="1333" kern="1200">
        <a:solidFill>
          <a:schemeClr val="tx1"/>
        </a:solidFill>
        <a:latin typeface="+mn-lt"/>
        <a:ea typeface="+mn-ea"/>
        <a:cs typeface="+mn-cs"/>
      </a:defRPr>
    </a:lvl5pPr>
    <a:lvl6pPr marL="2597276" algn="l" defTabSz="1038910" rtl="0" eaLnBrk="1" latinLnBrk="0" hangingPunct="1">
      <a:defRPr sz="1333" kern="1200">
        <a:solidFill>
          <a:schemeClr val="tx1"/>
        </a:solidFill>
        <a:latin typeface="+mn-lt"/>
        <a:ea typeface="+mn-ea"/>
        <a:cs typeface="+mn-cs"/>
      </a:defRPr>
    </a:lvl6pPr>
    <a:lvl7pPr marL="3116731" algn="l" defTabSz="1038910" rtl="0" eaLnBrk="1" latinLnBrk="0" hangingPunct="1">
      <a:defRPr sz="1333" kern="1200">
        <a:solidFill>
          <a:schemeClr val="tx1"/>
        </a:solidFill>
        <a:latin typeface="+mn-lt"/>
        <a:ea typeface="+mn-ea"/>
        <a:cs typeface="+mn-cs"/>
      </a:defRPr>
    </a:lvl7pPr>
    <a:lvl8pPr marL="3636188" algn="l" defTabSz="1038910" rtl="0" eaLnBrk="1" latinLnBrk="0" hangingPunct="1">
      <a:defRPr sz="1333" kern="1200">
        <a:solidFill>
          <a:schemeClr val="tx1"/>
        </a:solidFill>
        <a:latin typeface="+mn-lt"/>
        <a:ea typeface="+mn-ea"/>
        <a:cs typeface="+mn-cs"/>
      </a:defRPr>
    </a:lvl8pPr>
    <a:lvl9pPr marL="4155643" algn="l" defTabSz="1038910" rtl="0" eaLnBrk="1" latinLnBrk="0" hangingPunct="1">
      <a:defRPr sz="133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it just because there is a deadline. </a:t>
            </a:r>
          </a:p>
        </p:txBody>
      </p:sp>
      <p:sp>
        <p:nvSpPr>
          <p:cNvPr id="4" name="Slide Number Placeholder 3"/>
          <p:cNvSpPr>
            <a:spLocks noGrp="1"/>
          </p:cNvSpPr>
          <p:nvPr>
            <p:ph type="sldNum" sz="quarter" idx="10"/>
          </p:nvPr>
        </p:nvSpPr>
        <p:spPr/>
        <p:txBody>
          <a:bodyPr/>
          <a:lstStyle/>
          <a:p>
            <a:fld id="{C0696B5C-12A0-4042-B4D0-BD3B9A4F58C6}" type="slidenum">
              <a:rPr lang="pt-BR" smtClean="0"/>
              <a:t>5</a:t>
            </a:fld>
            <a:endParaRPr lang="pt-BR"/>
          </a:p>
        </p:txBody>
      </p:sp>
    </p:spTree>
    <p:extLst>
      <p:ext uri="{BB962C8B-B14F-4D97-AF65-F5344CB8AC3E}">
        <p14:creationId xmlns:p14="http://schemas.microsoft.com/office/powerpoint/2010/main" val="4234393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it just because there is a deadline. </a:t>
            </a:r>
          </a:p>
        </p:txBody>
      </p:sp>
      <p:sp>
        <p:nvSpPr>
          <p:cNvPr id="4" name="Slide Number Placeholder 3"/>
          <p:cNvSpPr>
            <a:spLocks noGrp="1"/>
          </p:cNvSpPr>
          <p:nvPr>
            <p:ph type="sldNum" sz="quarter" idx="10"/>
          </p:nvPr>
        </p:nvSpPr>
        <p:spPr/>
        <p:txBody>
          <a:bodyPr/>
          <a:lstStyle/>
          <a:p>
            <a:fld id="{C0696B5C-12A0-4042-B4D0-BD3B9A4F58C6}" type="slidenum">
              <a:rPr lang="pt-BR" smtClean="0"/>
              <a:t>6</a:t>
            </a:fld>
            <a:endParaRPr lang="pt-BR"/>
          </a:p>
        </p:txBody>
      </p:sp>
    </p:spTree>
    <p:extLst>
      <p:ext uri="{BB962C8B-B14F-4D97-AF65-F5344CB8AC3E}">
        <p14:creationId xmlns:p14="http://schemas.microsoft.com/office/powerpoint/2010/main" val="1339181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it just because there is a deadline. </a:t>
            </a:r>
          </a:p>
        </p:txBody>
      </p:sp>
      <p:sp>
        <p:nvSpPr>
          <p:cNvPr id="4" name="Slide Number Placeholder 3"/>
          <p:cNvSpPr>
            <a:spLocks noGrp="1"/>
          </p:cNvSpPr>
          <p:nvPr>
            <p:ph type="sldNum" sz="quarter" idx="10"/>
          </p:nvPr>
        </p:nvSpPr>
        <p:spPr/>
        <p:txBody>
          <a:bodyPr/>
          <a:lstStyle/>
          <a:p>
            <a:fld id="{C0696B5C-12A0-4042-B4D0-BD3B9A4F58C6}" type="slidenum">
              <a:rPr lang="pt-BR" smtClean="0"/>
              <a:t>7</a:t>
            </a:fld>
            <a:endParaRPr lang="pt-BR"/>
          </a:p>
        </p:txBody>
      </p:sp>
    </p:spTree>
    <p:extLst>
      <p:ext uri="{BB962C8B-B14F-4D97-AF65-F5344CB8AC3E}">
        <p14:creationId xmlns:p14="http://schemas.microsoft.com/office/powerpoint/2010/main" val="1584276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it just because there is a deadline. </a:t>
            </a:r>
          </a:p>
        </p:txBody>
      </p:sp>
      <p:sp>
        <p:nvSpPr>
          <p:cNvPr id="4" name="Slide Number Placeholder 3"/>
          <p:cNvSpPr>
            <a:spLocks noGrp="1"/>
          </p:cNvSpPr>
          <p:nvPr>
            <p:ph type="sldNum" sz="quarter" idx="10"/>
          </p:nvPr>
        </p:nvSpPr>
        <p:spPr/>
        <p:txBody>
          <a:bodyPr/>
          <a:lstStyle/>
          <a:p>
            <a:fld id="{C0696B5C-12A0-4042-B4D0-BD3B9A4F58C6}" type="slidenum">
              <a:rPr lang="pt-BR" smtClean="0"/>
              <a:t>8</a:t>
            </a:fld>
            <a:endParaRPr lang="pt-BR"/>
          </a:p>
        </p:txBody>
      </p:sp>
    </p:spTree>
    <p:extLst>
      <p:ext uri="{BB962C8B-B14F-4D97-AF65-F5344CB8AC3E}">
        <p14:creationId xmlns:p14="http://schemas.microsoft.com/office/powerpoint/2010/main" val="3816817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it just because there is a deadline. </a:t>
            </a:r>
          </a:p>
        </p:txBody>
      </p:sp>
      <p:sp>
        <p:nvSpPr>
          <p:cNvPr id="4" name="Slide Number Placeholder 3"/>
          <p:cNvSpPr>
            <a:spLocks noGrp="1"/>
          </p:cNvSpPr>
          <p:nvPr>
            <p:ph type="sldNum" sz="quarter" idx="10"/>
          </p:nvPr>
        </p:nvSpPr>
        <p:spPr/>
        <p:txBody>
          <a:bodyPr/>
          <a:lstStyle/>
          <a:p>
            <a:fld id="{C0696B5C-12A0-4042-B4D0-BD3B9A4F58C6}" type="slidenum">
              <a:rPr lang="pt-BR" smtClean="0"/>
              <a:t>9</a:t>
            </a:fld>
            <a:endParaRPr lang="pt-BR"/>
          </a:p>
        </p:txBody>
      </p:sp>
    </p:spTree>
    <p:extLst>
      <p:ext uri="{BB962C8B-B14F-4D97-AF65-F5344CB8AC3E}">
        <p14:creationId xmlns:p14="http://schemas.microsoft.com/office/powerpoint/2010/main" val="2371008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it just because there is a deadline. </a:t>
            </a:r>
          </a:p>
        </p:txBody>
      </p:sp>
      <p:sp>
        <p:nvSpPr>
          <p:cNvPr id="4" name="Slide Number Placeholder 3"/>
          <p:cNvSpPr>
            <a:spLocks noGrp="1"/>
          </p:cNvSpPr>
          <p:nvPr>
            <p:ph type="sldNum" sz="quarter" idx="10"/>
          </p:nvPr>
        </p:nvSpPr>
        <p:spPr/>
        <p:txBody>
          <a:bodyPr/>
          <a:lstStyle/>
          <a:p>
            <a:fld id="{C0696B5C-12A0-4042-B4D0-BD3B9A4F58C6}" type="slidenum">
              <a:rPr lang="pt-BR" smtClean="0"/>
              <a:t>10</a:t>
            </a:fld>
            <a:endParaRPr lang="pt-BR"/>
          </a:p>
        </p:txBody>
      </p:sp>
    </p:spTree>
    <p:extLst>
      <p:ext uri="{BB962C8B-B14F-4D97-AF65-F5344CB8AC3E}">
        <p14:creationId xmlns:p14="http://schemas.microsoft.com/office/powerpoint/2010/main" val="1912786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it just because there is a deadline. </a:t>
            </a:r>
          </a:p>
        </p:txBody>
      </p:sp>
      <p:sp>
        <p:nvSpPr>
          <p:cNvPr id="4" name="Slide Number Placeholder 3"/>
          <p:cNvSpPr>
            <a:spLocks noGrp="1"/>
          </p:cNvSpPr>
          <p:nvPr>
            <p:ph type="sldNum" sz="quarter" idx="10"/>
          </p:nvPr>
        </p:nvSpPr>
        <p:spPr/>
        <p:txBody>
          <a:bodyPr/>
          <a:lstStyle/>
          <a:p>
            <a:fld id="{C0696B5C-12A0-4042-B4D0-BD3B9A4F58C6}" type="slidenum">
              <a:rPr lang="pt-BR" smtClean="0"/>
              <a:t>11</a:t>
            </a:fld>
            <a:endParaRPr lang="pt-BR"/>
          </a:p>
        </p:txBody>
      </p:sp>
    </p:spTree>
    <p:extLst>
      <p:ext uri="{BB962C8B-B14F-4D97-AF65-F5344CB8AC3E}">
        <p14:creationId xmlns:p14="http://schemas.microsoft.com/office/powerpoint/2010/main" val="309396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E7D22E-2FCF-4181-8686-08BDCDF94062}" type="slidenum">
              <a:rPr lang="en-US" smtClean="0"/>
              <a:pPr/>
              <a:t>13</a:t>
            </a:fld>
            <a:endParaRPr lang="en-US" dirty="0"/>
          </a:p>
        </p:txBody>
      </p:sp>
    </p:spTree>
    <p:extLst>
      <p:ext uri="{BB962C8B-B14F-4D97-AF65-F5344CB8AC3E}">
        <p14:creationId xmlns:p14="http://schemas.microsoft.com/office/powerpoint/2010/main" val="29795231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1.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1.emf"/><Relationship Id="rId2" Type="http://schemas.openxmlformats.org/officeDocument/2006/relationships/tags" Target="../tags/tag19.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image" Target="../media/image3.sv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9.xml"/><Relationship Id="rId7" Type="http://schemas.openxmlformats.org/officeDocument/2006/relationships/oleObject" Target="../embeddings/oleObject3.bin"/><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4.vml"/><Relationship Id="rId5" Type="http://schemas.openxmlformats.org/officeDocument/2006/relationships/image" Target="NULL"/><Relationship Id="rId4"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5.vml"/><Relationship Id="rId5" Type="http://schemas.openxmlformats.org/officeDocument/2006/relationships/image" Target="../media/image4.emf"/><Relationship Id="rId4" Type="http://schemas.openxmlformats.org/officeDocument/2006/relationships/oleObject" Target="../embeddings/oleObject5.bin"/></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ntent Master">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205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6"/>
            <a:ext cx="11793979" cy="4643751"/>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893133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2" name="Rectangle 1"/>
          <p:cNvSpPr/>
          <p:nvPr userDrawn="1"/>
        </p:nvSpPr>
        <p:spPr>
          <a:xfrm>
            <a:off x="0" y="6217920"/>
            <a:ext cx="5893701"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grpSp>
        <p:nvGrpSpPr>
          <p:cNvPr id="14" name="Group 13"/>
          <p:cNvGrpSpPr/>
          <p:nvPr/>
        </p:nvGrpSpPr>
        <p:grpSpPr>
          <a:xfrm>
            <a:off x="5149756" y="2450"/>
            <a:ext cx="7060713" cy="6860165"/>
            <a:chOff x="2088634" y="1836"/>
            <a:chExt cx="7057105" cy="6856659"/>
          </a:xfrm>
        </p:grpSpPr>
        <p:sp>
          <p:nvSpPr>
            <p:cNvPr id="15" name="Freeform 14"/>
            <p:cNvSpPr/>
            <p:nvPr userDrawn="1"/>
          </p:nvSpPr>
          <p:spPr>
            <a:xfrm rot="10800000" flipV="1">
              <a:off x="2765729" y="1836"/>
              <a:ext cx="6377472" cy="4012978"/>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337" h="2181421">
                  <a:moveTo>
                    <a:pt x="3659337" y="1129574"/>
                  </a:moveTo>
                  <a:cubicBezTo>
                    <a:pt x="2653378" y="444416"/>
                    <a:pt x="2213204" y="297321"/>
                    <a:pt x="1603238" y="0"/>
                  </a:cubicBezTo>
                  <a:lnTo>
                    <a:pt x="507" y="724"/>
                  </a:lnTo>
                  <a:cubicBezTo>
                    <a:pt x="-960" y="399868"/>
                    <a:pt x="998" y="1233403"/>
                    <a:pt x="3239" y="2181421"/>
                  </a:cubicBezTo>
                  <a:lnTo>
                    <a:pt x="3659337" y="112957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sp>
          <p:nvSpPr>
            <p:cNvPr id="16" name="Freeform 15"/>
            <p:cNvSpPr/>
            <p:nvPr userDrawn="1"/>
          </p:nvSpPr>
          <p:spPr>
            <a:xfrm rot="10800000" flipV="1">
              <a:off x="2088634" y="1741246"/>
              <a:ext cx="7057105" cy="5117249"/>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9306" h="2936232">
                  <a:moveTo>
                    <a:pt x="3574610" y="2935948"/>
                  </a:moveTo>
                  <a:lnTo>
                    <a:pt x="3523" y="2936232"/>
                  </a:lnTo>
                  <a:cubicBezTo>
                    <a:pt x="3475" y="2780779"/>
                    <a:pt x="-3129" y="1343144"/>
                    <a:pt x="1868" y="566154"/>
                  </a:cubicBezTo>
                  <a:lnTo>
                    <a:pt x="288898" y="976370"/>
                  </a:lnTo>
                  <a:cubicBezTo>
                    <a:pt x="1178186" y="1226354"/>
                    <a:pt x="2618950" y="-407363"/>
                    <a:pt x="3522916" y="97407"/>
                  </a:cubicBezTo>
                  <a:cubicBezTo>
                    <a:pt x="4426882" y="602177"/>
                    <a:pt x="3976479" y="2347234"/>
                    <a:pt x="3574610" y="293594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grpSp>
      <p:sp>
        <p:nvSpPr>
          <p:cNvPr id="17"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543984" y="3578203"/>
            <a:ext cx="4605772" cy="1159933"/>
          </a:xfrm>
        </p:spPr>
        <p:txBody>
          <a:bodyPr lIns="0" tIns="0" rIns="0" bIns="0" anchor="b">
            <a:normAutofit/>
          </a:bodyPr>
          <a:lstStyle>
            <a:lvl1pPr marL="0" indent="0" algn="l">
              <a:lnSpc>
                <a:spcPct val="100000"/>
              </a:lnSpc>
              <a:buNone/>
              <a:defRPr sz="36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a:t>Click to insert title</a:t>
            </a:r>
            <a:endParaRPr lang="pt-PT"/>
          </a:p>
        </p:txBody>
      </p:sp>
      <p:sp>
        <p:nvSpPr>
          <p:cNvPr id="19"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543983" y="4891485"/>
            <a:ext cx="3894591" cy="1595120"/>
          </a:xfrm>
        </p:spPr>
        <p:txBody>
          <a:bodyPr lIns="0" tIns="0" rIns="0" bIns="0">
            <a:normAutofit/>
          </a:bodyPr>
          <a:lstStyle>
            <a:lvl1pPr marL="0" indent="0" algn="l">
              <a:lnSpc>
                <a:spcPct val="100000"/>
              </a:lnSpc>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a:t>Click to insert presenter, location, and date</a:t>
            </a:r>
            <a:endParaRPr lang="pt-PT"/>
          </a:p>
        </p:txBody>
      </p:sp>
      <p:pic>
        <p:nvPicPr>
          <p:cNvPr id="20"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984" y="539751"/>
            <a:ext cx="3087429" cy="688815"/>
          </a:xfrm>
          <a:prstGeom prst="rect">
            <a:avLst/>
          </a:prstGeom>
        </p:spPr>
      </p:pic>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8194"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Straight Connector 2"/>
          <p:cNvCxnSpPr/>
          <p:nvPr/>
        </p:nvCxnSpPr>
        <p:spPr>
          <a:xfrm>
            <a:off x="3839360" y="539751"/>
            <a:ext cx="0" cy="478821"/>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31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9218"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3388274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03149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9321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0242"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3201114529"/>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423336" y="25263"/>
            <a:ext cx="11368617" cy="822960"/>
          </a:xfr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23336" y="1005841"/>
            <a:ext cx="11368617" cy="1293496"/>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382" rtl="0" eaLnBrk="0" fontAlgn="base" latinLnBrk="0" hangingPunct="0">
              <a:spcBef>
                <a:spcPct val="0"/>
              </a:spcBef>
              <a:spcAft>
                <a:spcPts val="600"/>
              </a:spcAft>
              <a:buClr>
                <a:schemeClr val="accent2"/>
              </a:buClr>
              <a:buNone/>
              <a:defRPr lang="en-US" sz="1577" b="1" kern="1200" dirty="0" smtClean="0">
                <a:solidFill>
                  <a:schemeClr val="tx1"/>
                </a:solidFill>
                <a:latin typeface="Arial" pitchFamily="34" charset="0"/>
                <a:ea typeface="+mn-ea"/>
                <a:cs typeface="Arial" pitchFamily="34" charset="0"/>
              </a:defRPr>
            </a:lvl1pPr>
            <a:lvl2pPr marL="233359" indent="-233359" algn="l" defTabSz="914382" rtl="0" eaLnBrk="0" fontAlgn="base" latinLnBrk="0" hangingPunct="0">
              <a:spcBef>
                <a:spcPct val="0"/>
              </a:spcBef>
              <a:spcAft>
                <a:spcPts val="600"/>
              </a:spcAft>
              <a:buClr>
                <a:schemeClr val="accent2"/>
              </a:buClr>
              <a:buFont typeface="Wingdings" pitchFamily="2" charset="2"/>
              <a:buChar char="§"/>
              <a:defRPr lang="en-US" sz="1577" b="0" kern="1200" dirty="0" smtClean="0">
                <a:solidFill>
                  <a:schemeClr val="tx1"/>
                </a:solidFill>
                <a:latin typeface="Arial" pitchFamily="34" charset="0"/>
                <a:ea typeface="+mn-ea"/>
                <a:cs typeface="Arial" pitchFamily="34" charset="0"/>
              </a:defRPr>
            </a:lvl2pPr>
            <a:lvl3pPr marL="457191" indent="-223834" algn="l" defTabSz="914382" rtl="0" eaLnBrk="0" fontAlgn="base" latinLnBrk="0" hangingPunct="0">
              <a:spcBef>
                <a:spcPct val="0"/>
              </a:spcBef>
              <a:spcAft>
                <a:spcPts val="600"/>
              </a:spcAft>
              <a:buClr>
                <a:schemeClr val="accent2"/>
              </a:buClr>
              <a:buFont typeface="Arial" pitchFamily="34" charset="0"/>
              <a:buChar char="–"/>
              <a:defRPr lang="en-US" sz="1427" b="0" kern="1200" dirty="0" smtClean="0">
                <a:solidFill>
                  <a:schemeClr val="tx1"/>
                </a:solidFill>
                <a:latin typeface="Arial" pitchFamily="34" charset="0"/>
                <a:ea typeface="+mn-ea"/>
                <a:cs typeface="Arial" pitchFamily="34" charset="0"/>
              </a:defRPr>
            </a:lvl3pPr>
            <a:lvl4pPr marL="690551" indent="-233359"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4pPr>
            <a:lvl5pPr marL="914382" indent="-223834"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05691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2290"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381701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85851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423336" y="25263"/>
            <a:ext cx="11368617" cy="822960"/>
          </a:xfr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23336" y="1005841"/>
            <a:ext cx="11368617" cy="1293496"/>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382" rtl="0" eaLnBrk="0" fontAlgn="base" latinLnBrk="0" hangingPunct="0">
              <a:spcBef>
                <a:spcPct val="0"/>
              </a:spcBef>
              <a:spcAft>
                <a:spcPts val="600"/>
              </a:spcAft>
              <a:buClr>
                <a:schemeClr val="accent2"/>
              </a:buClr>
              <a:buNone/>
              <a:defRPr lang="en-US" sz="1577" b="1" kern="1200" dirty="0" smtClean="0">
                <a:solidFill>
                  <a:schemeClr val="tx1"/>
                </a:solidFill>
                <a:latin typeface="Arial" pitchFamily="34" charset="0"/>
                <a:ea typeface="+mn-ea"/>
                <a:cs typeface="Arial" pitchFamily="34" charset="0"/>
              </a:defRPr>
            </a:lvl1pPr>
            <a:lvl2pPr marL="233359" indent="-233359" algn="l" defTabSz="914382" rtl="0" eaLnBrk="0" fontAlgn="base" latinLnBrk="0" hangingPunct="0">
              <a:spcBef>
                <a:spcPct val="0"/>
              </a:spcBef>
              <a:spcAft>
                <a:spcPts val="600"/>
              </a:spcAft>
              <a:buClr>
                <a:schemeClr val="accent2"/>
              </a:buClr>
              <a:buFont typeface="Wingdings" pitchFamily="2" charset="2"/>
              <a:buChar char="§"/>
              <a:defRPr lang="en-US" sz="1577" b="0" kern="1200" dirty="0" smtClean="0">
                <a:solidFill>
                  <a:schemeClr val="tx1"/>
                </a:solidFill>
                <a:latin typeface="Arial" pitchFamily="34" charset="0"/>
                <a:ea typeface="+mn-ea"/>
                <a:cs typeface="Arial" pitchFamily="34" charset="0"/>
              </a:defRPr>
            </a:lvl2pPr>
            <a:lvl3pPr marL="457191" indent="-223834" algn="l" defTabSz="914382" rtl="0" eaLnBrk="0" fontAlgn="base" latinLnBrk="0" hangingPunct="0">
              <a:spcBef>
                <a:spcPct val="0"/>
              </a:spcBef>
              <a:spcAft>
                <a:spcPts val="600"/>
              </a:spcAft>
              <a:buClr>
                <a:schemeClr val="accent2"/>
              </a:buClr>
              <a:buFont typeface="Arial" pitchFamily="34" charset="0"/>
              <a:buChar char="–"/>
              <a:defRPr lang="en-US" sz="1427" b="0" kern="1200" dirty="0" smtClean="0">
                <a:solidFill>
                  <a:schemeClr val="tx1"/>
                </a:solidFill>
                <a:latin typeface="Arial" pitchFamily="34" charset="0"/>
                <a:ea typeface="+mn-ea"/>
                <a:cs typeface="Arial" pitchFamily="34" charset="0"/>
              </a:defRPr>
            </a:lvl3pPr>
            <a:lvl4pPr marL="690551" indent="-233359"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4pPr>
            <a:lvl5pPr marL="914382" indent="-223834"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60620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4338"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1690890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 &amp; Leadline">
    <p:spTree>
      <p:nvGrpSpPr>
        <p:cNvPr id="1" name=""/>
        <p:cNvGrpSpPr/>
        <p:nvPr/>
      </p:nvGrpSpPr>
      <p:grpSpPr>
        <a:xfrm>
          <a:off x="0" y="0"/>
          <a:ext cx="0" cy="0"/>
          <a:chOff x="0" y="0"/>
          <a:chExt cx="0" cy="0"/>
        </a:xfrm>
      </p:grpSpPr>
      <p:sp>
        <p:nvSpPr>
          <p:cNvPr id="12" name="Freeform 11"/>
          <p:cNvSpPr/>
          <p:nvPr userDrawn="1"/>
        </p:nvSpPr>
        <p:spPr>
          <a:xfrm flipH="1">
            <a:off x="9343143" y="-8075"/>
            <a:ext cx="2856932" cy="1787821"/>
          </a:xfrm>
          <a:custGeom>
            <a:avLst/>
            <a:gdLst>
              <a:gd name="connsiteX0" fmla="*/ 4549 w 4367284"/>
              <a:gd name="connsiteY0" fmla="*/ 0 h 1287439"/>
              <a:gd name="connsiteX1" fmla="*/ 4226257 w 4367284"/>
              <a:gd name="connsiteY1" fmla="*/ 0 h 1287439"/>
              <a:gd name="connsiteX2" fmla="*/ 4367284 w 4367284"/>
              <a:gd name="connsiteY2" fmla="*/ 746078 h 1287439"/>
              <a:gd name="connsiteX3" fmla="*/ 0 w 4367284"/>
              <a:gd name="connsiteY3" fmla="*/ 1287439 h 1287439"/>
              <a:gd name="connsiteX4" fmla="*/ 4549 w 4367284"/>
              <a:gd name="connsiteY4" fmla="*/ 0 h 1287439"/>
              <a:gd name="connsiteX0" fmla="*/ 4549 w 4367353"/>
              <a:gd name="connsiteY0" fmla="*/ 0 h 1287439"/>
              <a:gd name="connsiteX1" fmla="*/ 4226257 w 4367353"/>
              <a:gd name="connsiteY1" fmla="*/ 0 h 1287439"/>
              <a:gd name="connsiteX2" fmla="*/ 4367284 w 4367353"/>
              <a:gd name="connsiteY2" fmla="*/ 746078 h 1287439"/>
              <a:gd name="connsiteX3" fmla="*/ 0 w 4367353"/>
              <a:gd name="connsiteY3" fmla="*/ 1287439 h 1287439"/>
              <a:gd name="connsiteX4" fmla="*/ 4549 w 4367353"/>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476564"/>
              <a:gd name="connsiteX1" fmla="*/ 4226257 w 4367392"/>
              <a:gd name="connsiteY1" fmla="*/ 0 h 1476564"/>
              <a:gd name="connsiteX2" fmla="*/ 4367284 w 4367392"/>
              <a:gd name="connsiteY2" fmla="*/ 746078 h 1476564"/>
              <a:gd name="connsiteX3" fmla="*/ 0 w 4367392"/>
              <a:gd name="connsiteY3" fmla="*/ 1287439 h 1476564"/>
              <a:gd name="connsiteX4" fmla="*/ 4549 w 4367392"/>
              <a:gd name="connsiteY4" fmla="*/ 0 h 1476564"/>
              <a:gd name="connsiteX0" fmla="*/ 4549 w 4367392"/>
              <a:gd name="connsiteY0" fmla="*/ 0 h 1455845"/>
              <a:gd name="connsiteX1" fmla="*/ 4226257 w 4367392"/>
              <a:gd name="connsiteY1" fmla="*/ 0 h 1455845"/>
              <a:gd name="connsiteX2" fmla="*/ 4367284 w 4367392"/>
              <a:gd name="connsiteY2" fmla="*/ 746078 h 1455845"/>
              <a:gd name="connsiteX3" fmla="*/ 0 w 4367392"/>
              <a:gd name="connsiteY3" fmla="*/ 1287439 h 1455845"/>
              <a:gd name="connsiteX4" fmla="*/ 4549 w 4367392"/>
              <a:gd name="connsiteY4" fmla="*/ 0 h 1455845"/>
              <a:gd name="connsiteX0" fmla="*/ 4549 w 4367392"/>
              <a:gd name="connsiteY0" fmla="*/ 0 h 1474528"/>
              <a:gd name="connsiteX1" fmla="*/ 4226257 w 4367392"/>
              <a:gd name="connsiteY1" fmla="*/ 0 h 1474528"/>
              <a:gd name="connsiteX2" fmla="*/ 4367284 w 4367392"/>
              <a:gd name="connsiteY2" fmla="*/ 746078 h 1474528"/>
              <a:gd name="connsiteX3" fmla="*/ 0 w 4367392"/>
              <a:gd name="connsiteY3" fmla="*/ 1287439 h 1474528"/>
              <a:gd name="connsiteX4" fmla="*/ 4549 w 4367392"/>
              <a:gd name="connsiteY4" fmla="*/ 0 h 147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7392" h="1474528">
                <a:moveTo>
                  <a:pt x="4549" y="0"/>
                </a:moveTo>
                <a:lnTo>
                  <a:pt x="4226257" y="0"/>
                </a:lnTo>
                <a:cubicBezTo>
                  <a:pt x="4309660" y="189553"/>
                  <a:pt x="4370317" y="224429"/>
                  <a:pt x="4367284" y="746078"/>
                </a:cubicBezTo>
                <a:cubicBezTo>
                  <a:pt x="3311857" y="962927"/>
                  <a:pt x="1501253" y="1857612"/>
                  <a:pt x="0" y="1287439"/>
                </a:cubicBezTo>
                <a:cubicBezTo>
                  <a:pt x="1516" y="858293"/>
                  <a:pt x="3033" y="429146"/>
                  <a:pt x="4549" y="0"/>
                </a:cubicBezTo>
                <a:close/>
              </a:path>
            </a:pathLst>
          </a:cu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3074"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3" y="1"/>
            <a:ext cx="9197589" cy="1062180"/>
          </a:xfrm>
        </p:spPr>
        <p:txBody>
          <a:bodyPr/>
          <a:lstStyle>
            <a:lvl1pPr>
              <a:defRPr sz="24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955800"/>
            <a:ext cx="11793979" cy="4026560"/>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39" y="1495448"/>
            <a:ext cx="9857879" cy="460353"/>
          </a:xfrm>
        </p:spPr>
        <p:txBody>
          <a:bodyPr/>
          <a:lstStyle>
            <a:lvl1pPr marL="0" indent="0">
              <a:buNone/>
              <a:defRPr sz="2000"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057207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423336" y="25263"/>
            <a:ext cx="11368617" cy="822960"/>
          </a:xfr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23336" y="1005841"/>
            <a:ext cx="11368617" cy="1293496"/>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382" rtl="0" eaLnBrk="0" fontAlgn="base" latinLnBrk="0" hangingPunct="0">
              <a:spcBef>
                <a:spcPct val="0"/>
              </a:spcBef>
              <a:spcAft>
                <a:spcPts val="600"/>
              </a:spcAft>
              <a:buClr>
                <a:schemeClr val="accent2"/>
              </a:buClr>
              <a:buNone/>
              <a:defRPr lang="en-US" sz="1577" b="1" kern="1200" dirty="0" smtClean="0">
                <a:solidFill>
                  <a:schemeClr val="tx1"/>
                </a:solidFill>
                <a:latin typeface="Arial" pitchFamily="34" charset="0"/>
                <a:ea typeface="+mn-ea"/>
                <a:cs typeface="Arial" pitchFamily="34" charset="0"/>
              </a:defRPr>
            </a:lvl1pPr>
            <a:lvl2pPr marL="233359" indent="-233359" algn="l" defTabSz="914382" rtl="0" eaLnBrk="0" fontAlgn="base" latinLnBrk="0" hangingPunct="0">
              <a:spcBef>
                <a:spcPct val="0"/>
              </a:spcBef>
              <a:spcAft>
                <a:spcPts val="600"/>
              </a:spcAft>
              <a:buClr>
                <a:schemeClr val="accent2"/>
              </a:buClr>
              <a:buFont typeface="Wingdings" pitchFamily="2" charset="2"/>
              <a:buChar char="§"/>
              <a:defRPr lang="en-US" sz="1577" b="0" kern="1200" dirty="0" smtClean="0">
                <a:solidFill>
                  <a:schemeClr val="tx1"/>
                </a:solidFill>
                <a:latin typeface="Arial" pitchFamily="34" charset="0"/>
                <a:ea typeface="+mn-ea"/>
                <a:cs typeface="Arial" pitchFamily="34" charset="0"/>
              </a:defRPr>
            </a:lvl2pPr>
            <a:lvl3pPr marL="457191" indent="-223834" algn="l" defTabSz="914382" rtl="0" eaLnBrk="0" fontAlgn="base" latinLnBrk="0" hangingPunct="0">
              <a:spcBef>
                <a:spcPct val="0"/>
              </a:spcBef>
              <a:spcAft>
                <a:spcPts val="600"/>
              </a:spcAft>
              <a:buClr>
                <a:schemeClr val="accent2"/>
              </a:buClr>
              <a:buFont typeface="Arial" pitchFamily="34" charset="0"/>
              <a:buChar char="–"/>
              <a:defRPr lang="en-US" sz="1427" b="0" kern="1200" dirty="0" smtClean="0">
                <a:solidFill>
                  <a:schemeClr val="tx1"/>
                </a:solidFill>
                <a:latin typeface="Arial" pitchFamily="34" charset="0"/>
                <a:ea typeface="+mn-ea"/>
                <a:cs typeface="Arial" pitchFamily="34" charset="0"/>
              </a:defRPr>
            </a:lvl3pPr>
            <a:lvl4pPr marL="690551" indent="-233359"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4pPr>
            <a:lvl5pPr marL="914382" indent="-223834"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09073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prstClr val="white"/>
              </a:solidFill>
            </a:endParaRPr>
          </a:p>
        </p:txBody>
      </p:sp>
      <p:sp>
        <p:nvSpPr>
          <p:cNvPr id="9"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23"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9020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4_Blank-White_2_All rights reserved">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11784013" y="6560260"/>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9" name="Retângulo 43">
            <a:extLst>
              <a:ext uri="{FF2B5EF4-FFF2-40B4-BE49-F238E27FC236}">
                <a16:creationId xmlns:a16="http://schemas.microsoft.com/office/drawing/2014/main" id="{834ADCB4-BFB1-450D-8F6D-64217F4CD92C}"/>
              </a:ext>
            </a:extLst>
          </p:cNvPr>
          <p:cNvSpPr/>
          <p:nvPr/>
        </p:nvSpPr>
        <p:spPr>
          <a:xfrm>
            <a:off x="283464" y="655624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4" name="Title Placeholder 1">
            <a:extLst>
              <a:ext uri="{FF2B5EF4-FFF2-40B4-BE49-F238E27FC236}">
                <a16:creationId xmlns:a16="http://schemas.microsoft.com/office/drawing/2014/main" id="{B072F9E7-9004-4534-BB18-050CFDD84E1F}"/>
              </a:ext>
            </a:extLst>
          </p:cNvPr>
          <p:cNvSpPr>
            <a:spLocks noGrp="1"/>
          </p:cNvSpPr>
          <p:nvPr>
            <p:ph type="title"/>
          </p:nvPr>
        </p:nvSpPr>
        <p:spPr>
          <a:xfrm>
            <a:off x="541867" y="418066"/>
            <a:ext cx="10904721" cy="581002"/>
          </a:xfrm>
          <a:prstGeom prst="rect">
            <a:avLst/>
          </a:prstGeom>
        </p:spPr>
        <p:txBody>
          <a:bodyPr vert="horz" lIns="0" tIns="0" rIns="0" bIns="0" rtlCol="0" anchor="t">
            <a:normAutofit/>
          </a:bodyPr>
          <a:lstStyle>
            <a:lvl1pPr>
              <a:defRPr b="1">
                <a:solidFill>
                  <a:srgbClr val="0075B3"/>
                </a:solidFill>
              </a:defRPr>
            </a:lvl1pPr>
          </a:lstStyle>
          <a:p>
            <a:pPr lvl="0">
              <a:lnSpc>
                <a:spcPts val="3000"/>
              </a:lnSpc>
            </a:pPr>
            <a:r>
              <a:rPr lang="en-US" dirty="0"/>
              <a:t>Click to edit Master title style</a:t>
            </a:r>
            <a:endParaRPr lang="pt-PT" dirty="0"/>
          </a:p>
        </p:txBody>
      </p:sp>
      <p:sp>
        <p:nvSpPr>
          <p:cNvPr id="11" name="Text Placeholder 10"/>
          <p:cNvSpPr>
            <a:spLocks noGrp="1"/>
          </p:cNvSpPr>
          <p:nvPr>
            <p:ph type="body" sz="quarter" idx="10"/>
          </p:nvPr>
        </p:nvSpPr>
        <p:spPr>
          <a:xfrm>
            <a:off x="581890" y="1169938"/>
            <a:ext cx="10404763" cy="1102207"/>
          </a:xfrm>
        </p:spPr>
        <p:txBody>
          <a:bodyPr/>
          <a:lstStyle>
            <a:lvl1pPr>
              <a:defRPr>
                <a:solidFill>
                  <a:srgbClr val="1276B0"/>
                </a:solidFill>
              </a:defRPr>
            </a:lvl1pPr>
            <a:lvl2pPr>
              <a:defRPr>
                <a:solidFill>
                  <a:srgbClr val="1276B0"/>
                </a:solidFill>
              </a:defRPr>
            </a:lvl2pPr>
            <a:lvl3pPr>
              <a:defRPr>
                <a:solidFill>
                  <a:srgbClr val="1276B0"/>
                </a:solidFill>
              </a:defRPr>
            </a:lvl3pPr>
            <a:lvl4pPr>
              <a:defRPr>
                <a:solidFill>
                  <a:srgbClr val="1276B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35096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098"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77522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p>
            <a:endParaRPr lang="en-GB" dirty="0"/>
          </a:p>
        </p:txBody>
      </p:sp>
      <p:sp>
        <p:nvSpPr>
          <p:cNvPr id="2" name="Title 1"/>
          <p:cNvSpPr>
            <a:spLocks noGrp="1"/>
          </p:cNvSpPr>
          <p:nvPr>
            <p:ph type="title"/>
          </p:nvPr>
        </p:nvSpPr>
        <p:spPr>
          <a:xfrm>
            <a:off x="1251097" y="0"/>
            <a:ext cx="10377711" cy="1104900"/>
          </a:xfrm>
        </p:spPr>
        <p:txBody>
          <a:bodyPr>
            <a:noAutofit/>
          </a:bodyPr>
          <a:lstStyle/>
          <a:p>
            <a:r>
              <a:rPr lang="en-US" dirty="0"/>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1251097" y="1148607"/>
            <a:ext cx="10940903" cy="504056"/>
          </a:xfrm>
          <a:prstGeom prst="rect">
            <a:avLst/>
          </a:prstGeom>
        </p:spPr>
        <p:txBody>
          <a:bodyPr>
            <a:noAutofit/>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GB" sz="1600" b="1"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805533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Content Master">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6146"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a:t>Click to edit Master title style</a:t>
            </a:r>
            <a:endParaRPr lang="en-US"/>
          </a:p>
        </p:txBody>
      </p:sp>
    </p:spTree>
    <p:extLst>
      <p:ext uri="{BB962C8B-B14F-4D97-AF65-F5344CB8AC3E}">
        <p14:creationId xmlns:p14="http://schemas.microsoft.com/office/powerpoint/2010/main" val="832538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93370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789171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cxnSp>
        <p:nvCxnSpPr>
          <p:cNvPr id="12" name="Conector reto 49">
            <a:extLst>
              <a:ext uri="{FF2B5EF4-FFF2-40B4-BE49-F238E27FC236}">
                <a16:creationId xmlns:a16="http://schemas.microsoft.com/office/drawing/2014/main" id="{A06AF8C6-5AAC-4B83-940F-028B08685762}"/>
              </a:ext>
            </a:extLst>
          </p:cNvPr>
          <p:cNvCxnSpPr>
            <a:cxnSpLocks/>
          </p:cNvCxnSpPr>
          <p:nvPr userDrawn="1"/>
        </p:nvCxnSpPr>
        <p:spPr>
          <a:xfrm flipV="1">
            <a:off x="293370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hlinkClick r:id="rId4"/>
            <a:extLst>
              <a:ext uri="{FF2B5EF4-FFF2-40B4-BE49-F238E27FC236}">
                <a16:creationId xmlns:a16="http://schemas.microsoft.com/office/drawing/2014/main" id="{C10E2442-7BD7-40DE-88ED-16E1AC085D24}"/>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14" name="Retângulo 43">
            <a:extLst>
              <a:ext uri="{FF2B5EF4-FFF2-40B4-BE49-F238E27FC236}">
                <a16:creationId xmlns:a16="http://schemas.microsoft.com/office/drawing/2014/main" id="{8D224528-298A-4D45-AAF0-DC3F758BB299}"/>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001576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image" Target="../media/image3.svg"/><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vmlDrawing" Target="../drawings/vmlDrawing7.vml"/><Relationship Id="rId13" Type="http://schemas.openxmlformats.org/officeDocument/2006/relationships/image" Target="../media/image1.emf"/><Relationship Id="rId3" Type="http://schemas.openxmlformats.org/officeDocument/2006/relationships/slideLayout" Target="../slideLayouts/slideLayout12.xml"/><Relationship Id="rId7" Type="http://schemas.openxmlformats.org/officeDocument/2006/relationships/theme" Target="../theme/theme3.xml"/><Relationship Id="rId12" Type="http://schemas.openxmlformats.org/officeDocument/2006/relationships/oleObject" Target="../embeddings/oleObject7.bin"/><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ags" Target="../tags/tag18.xml"/><Relationship Id="rId5" Type="http://schemas.openxmlformats.org/officeDocument/2006/relationships/slideLayout" Target="../slideLayouts/slideLayout14.xml"/><Relationship Id="rId15" Type="http://schemas.openxmlformats.org/officeDocument/2006/relationships/image" Target="../media/image3.svg"/><Relationship Id="rId10" Type="http://schemas.openxmlformats.org/officeDocument/2006/relationships/tags" Target="../tags/tag17.xml"/><Relationship Id="rId4" Type="http://schemas.openxmlformats.org/officeDocument/2006/relationships/slideLayout" Target="../slideLayouts/slideLayout13.xml"/><Relationship Id="rId9" Type="http://schemas.openxmlformats.org/officeDocument/2006/relationships/tags" Target="../tags/tag16.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26.xml"/><Relationship Id="rId3" Type="http://schemas.openxmlformats.org/officeDocument/2006/relationships/slideLayout" Target="../slideLayouts/slideLayout18.xml"/><Relationship Id="rId7" Type="http://schemas.openxmlformats.org/officeDocument/2006/relationships/tags" Target="../tags/tag25.xml"/><Relationship Id="rId12" Type="http://schemas.openxmlformats.org/officeDocument/2006/relationships/image" Target="../media/image3.svg"/><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ags" Target="../tags/tag24.xml"/><Relationship Id="rId11" Type="http://schemas.openxmlformats.org/officeDocument/2006/relationships/image" Target="../media/image2.png"/><Relationship Id="rId5" Type="http://schemas.openxmlformats.org/officeDocument/2006/relationships/vmlDrawing" Target="../drawings/vmlDrawing11.vml"/><Relationship Id="rId10" Type="http://schemas.openxmlformats.org/officeDocument/2006/relationships/image" Target="../media/image1.emf"/><Relationship Id="rId4" Type="http://schemas.openxmlformats.org/officeDocument/2006/relationships/theme" Target="../theme/theme4.xml"/><Relationship Id="rId9" Type="http://schemas.openxmlformats.org/officeDocument/2006/relationships/oleObject" Target="../embeddings/oleObject11.bin"/></Relationships>
</file>

<file path=ppt/slideMasters/_rels/slideMaster5.xml.rels><?xml version="1.0" encoding="UTF-8" standalone="yes"?>
<Relationships xmlns="http://schemas.openxmlformats.org/package/2006/relationships"><Relationship Id="rId8" Type="http://schemas.openxmlformats.org/officeDocument/2006/relationships/tags" Target="../tags/tag31.xml"/><Relationship Id="rId3" Type="http://schemas.openxmlformats.org/officeDocument/2006/relationships/slideLayout" Target="../slideLayouts/slideLayout21.xml"/><Relationship Id="rId7" Type="http://schemas.openxmlformats.org/officeDocument/2006/relationships/tags" Target="../tags/tag30.xml"/><Relationship Id="rId12" Type="http://schemas.openxmlformats.org/officeDocument/2006/relationships/image" Target="../media/image3.sv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tags" Target="../tags/tag29.xml"/><Relationship Id="rId11" Type="http://schemas.openxmlformats.org/officeDocument/2006/relationships/image" Target="../media/image2.png"/><Relationship Id="rId5" Type="http://schemas.openxmlformats.org/officeDocument/2006/relationships/vmlDrawing" Target="../drawings/vmlDrawing13.vml"/><Relationship Id="rId10" Type="http://schemas.openxmlformats.org/officeDocument/2006/relationships/image" Target="../media/image1.emf"/><Relationship Id="rId4" Type="http://schemas.openxmlformats.org/officeDocument/2006/relationships/theme" Target="../theme/theme5.xml"/><Relationship Id="rId9"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0"/>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1026" name="think-cell Slide" r:id="rId13" imgW="360" imgH="360" progId="">
                  <p:embed/>
                </p:oleObj>
              </mc:Choice>
              <mc:Fallback>
                <p:oleObj name="think-cell Slide" r:id="rId13" imgW="360" imgH="360" progId="">
                  <p:embed/>
                  <p:pic>
                    <p:nvPicPr>
                      <p:cNvPr id="8" name="Object 7"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1"/>
            </p:custDataLst>
          </p:nvPr>
        </p:nvSpPr>
        <p:spPr>
          <a:xfrm>
            <a:off x="2" y="1"/>
            <a:ext cx="12191999" cy="1062180"/>
          </a:xfrm>
          <a:prstGeom prst="rect">
            <a:avLst/>
          </a:prstGeom>
        </p:spPr>
        <p:txBody>
          <a:bodyPr vert="horz" lIns="253554" tIns="28173" rIns="140864" bIns="28173" rtlCol="0" anchor="ctr">
            <a:noAutofit/>
          </a:bodyPr>
          <a:lstStyle/>
          <a:p>
            <a:r>
              <a:rPr lang="en-US" noProof="0" dirty="0" err="1"/>
              <a:t>Cliquez</a:t>
            </a:r>
            <a:r>
              <a:rPr lang="en-US" noProof="0" dirty="0"/>
              <a:t> pour modifier le style du </a:t>
            </a:r>
            <a:r>
              <a:rPr lang="en-US" noProof="0" dirty="0" err="1"/>
              <a:t>titre</a:t>
            </a:r>
            <a:endParaRPr lang="en-US" noProof="0" dirty="0"/>
          </a:p>
        </p:txBody>
      </p:sp>
      <p:sp>
        <p:nvSpPr>
          <p:cNvPr id="3" name="Text Placeholder 2"/>
          <p:cNvSpPr>
            <a:spLocks noGrp="1"/>
          </p:cNvSpPr>
          <p:nvPr>
            <p:ph type="body" idx="1"/>
            <p:custDataLst>
              <p:tags r:id="rId12"/>
            </p:custDataLst>
          </p:nvPr>
        </p:nvSpPr>
        <p:spPr>
          <a:xfrm>
            <a:off x="398022" y="1501978"/>
            <a:ext cx="11616153" cy="4636540"/>
          </a:xfrm>
          <a:prstGeom prst="rect">
            <a:avLst/>
          </a:prstGeom>
        </p:spPr>
        <p:txBody>
          <a:bodyPr vert="horz" lIns="92038" tIns="61358" rIns="61358" bIns="61358"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8" name="Text Box 8"/>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dirty="0">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pic>
        <p:nvPicPr>
          <p:cNvPr id="24"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306831" y="6429448"/>
            <a:ext cx="1412968" cy="315237"/>
          </a:xfrm>
          <a:prstGeom prst="rect">
            <a:avLst/>
          </a:prstGeom>
        </p:spPr>
      </p:pic>
    </p:spTree>
  </p:cSld>
  <p:clrMap bg1="lt1" tx1="dk1" bg2="lt2" tx2="dk2" accent1="accent1" accent2="accent2" accent3="accent3" accent4="accent4" accent5="accent5" accent6="accent6" hlink="hlink" folHlink="folHlink"/>
  <p:sldLayoutIdLst>
    <p:sldLayoutId id="2147483995" r:id="rId1"/>
    <p:sldLayoutId id="2147483966" r:id="rId2"/>
    <p:sldLayoutId id="2147484020" r:id="rId3"/>
    <p:sldLayoutId id="2147484025" r:id="rId4"/>
    <p:sldLayoutId id="2147484026" r:id="rId5"/>
    <p:sldLayoutId id="2147484071" r:id="rId6"/>
    <p:sldLayoutId id="2147484107" r:id="rId7"/>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08" userDrawn="1">
          <p15:clr>
            <a:srgbClr val="F26B43"/>
          </p15:clr>
        </p15:guide>
        <p15:guide id="2" pos="144" userDrawn="1">
          <p15:clr>
            <a:srgbClr val="F26B43"/>
          </p15:clr>
        </p15:guide>
        <p15:guide id="3" pos="7536" userDrawn="1">
          <p15:clr>
            <a:srgbClr val="F26B43"/>
          </p15:clr>
        </p15:guide>
        <p15:guide id="4" orient="horz" pos="67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6071836"/>
      </p:ext>
    </p:extLst>
  </p:cSld>
  <p:clrMap bg1="lt1" tx1="dk1" bg2="lt2" tx2="dk2" accent1="accent1" accent2="accent2" accent3="accent3" accent4="accent4" accent5="accent5" accent6="accent6" hlink="hlink" folHlink="folHlink"/>
  <p:sldLayoutIdLst>
    <p:sldLayoutId id="2147484058" r:id="rId1"/>
    <p:sldLayoutId id="2147484060" r:id="rId2"/>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9"/>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7170" name="think-cell Slide" r:id="rId12" imgW="360" imgH="360" progId="">
                  <p:embed/>
                </p:oleObj>
              </mc:Choice>
              <mc:Fallback>
                <p:oleObj name="think-cell Slide" r:id="rId12" imgW="360" imgH="360" progId="">
                  <p:embed/>
                  <p:pic>
                    <p:nvPicPr>
                      <p:cNvPr id="8" name="Object 7"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0"/>
            </p:custDataLst>
          </p:nvPr>
        </p:nvSpPr>
        <p:spPr>
          <a:xfrm>
            <a:off x="2" y="1"/>
            <a:ext cx="12191999" cy="1062180"/>
          </a:xfrm>
          <a:prstGeom prst="rect">
            <a:avLst/>
          </a:prstGeom>
        </p:spPr>
        <p:txBody>
          <a:bodyPr vert="horz" lIns="253554" tIns="28173" rIns="140864" bIns="28173" rtlCol="0" anchor="ctr">
            <a:noAutofit/>
          </a:bodyPr>
          <a:lstStyle/>
          <a:p>
            <a:r>
              <a:rPr lang="en-US" noProof="0" err="1"/>
              <a:t>Cliquez</a:t>
            </a:r>
            <a:r>
              <a:rPr lang="en-US" noProof="0"/>
              <a:t> pour modifier le style du </a:t>
            </a:r>
            <a:r>
              <a:rPr lang="en-US" noProof="0" err="1"/>
              <a:t>titre</a:t>
            </a:r>
            <a:endParaRPr lang="en-US" noProof="0"/>
          </a:p>
        </p:txBody>
      </p:sp>
      <p:sp>
        <p:nvSpPr>
          <p:cNvPr id="3" name="Text Placeholder 2"/>
          <p:cNvSpPr>
            <a:spLocks noGrp="1"/>
          </p:cNvSpPr>
          <p:nvPr>
            <p:ph type="body" idx="1"/>
            <p:custDataLst>
              <p:tags r:id="rId11"/>
            </p:custDataLst>
          </p:nvPr>
        </p:nvSpPr>
        <p:spPr>
          <a:xfrm>
            <a:off x="398022" y="1501978"/>
            <a:ext cx="11616153" cy="4636540"/>
          </a:xfrm>
          <a:prstGeom prst="rect">
            <a:avLst/>
          </a:prstGeom>
        </p:spPr>
        <p:txBody>
          <a:bodyPr vert="horz" lIns="92038" tIns="61358" rIns="61358" bIns="61358"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17" name="Line 7"/>
          <p:cNvSpPr>
            <a:spLocks noChangeShapeType="1"/>
          </p:cNvSpPr>
          <p:nvPr/>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ext Box 8"/>
          <p:cNvSpPr txBox="1">
            <a:spLocks noChangeArrowheads="1"/>
          </p:cNvSpPr>
          <p:nvPr/>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dirty="0">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 Box 9"/>
          <p:cNvSpPr txBox="1">
            <a:spLocks noChangeArrowheads="1"/>
          </p:cNvSpPr>
          <p:nvPr/>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dirty="0">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2018 Capgemini. All rights reserved.</a:t>
            </a:r>
          </a:p>
        </p:txBody>
      </p:sp>
      <p:pic>
        <p:nvPicPr>
          <p:cNvPr id="24" name="Graphic 9">
            <a:extLst>
              <a:ext uri="{FF2B5EF4-FFF2-40B4-BE49-F238E27FC236}">
                <a16:creationId xmlns:a16="http://schemas.microsoft.com/office/drawing/2014/main" id="{C3D2EC56-D17C-4A75-8178-C69397BC735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06831" y="6429448"/>
            <a:ext cx="1412968" cy="315237"/>
          </a:xfrm>
          <a:prstGeom prst="rect">
            <a:avLst/>
          </a:prstGeom>
        </p:spPr>
      </p:pic>
    </p:spTree>
    <p:extLst>
      <p:ext uri="{BB962C8B-B14F-4D97-AF65-F5344CB8AC3E}">
        <p14:creationId xmlns:p14="http://schemas.microsoft.com/office/powerpoint/2010/main" val="2431118254"/>
      </p:ext>
    </p:extLst>
  </p:cSld>
  <p:clrMap bg1="lt1" tx1="dk1" bg2="lt2" tx2="dk2" accent1="accent1" accent2="accent2" accent3="accent3" accent4="accent4" accent5="accent5" accent6="accent6" hlink="hlink" folHlink="folHlink"/>
  <p:sldLayoutIdLst>
    <p:sldLayoutId id="2147484075" r:id="rId1"/>
    <p:sldLayoutId id="2147484077" r:id="rId2"/>
    <p:sldLayoutId id="2147484078" r:id="rId3"/>
    <p:sldLayoutId id="2147484079" r:id="rId4"/>
    <p:sldLayoutId id="2147484082" r:id="rId5"/>
    <p:sldLayoutId id="2147484087" r:id="rId6"/>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6"/>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11266"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7"/>
            </p:custDataLst>
          </p:nvPr>
        </p:nvSpPr>
        <p:spPr>
          <a:xfrm>
            <a:off x="2" y="1"/>
            <a:ext cx="12191999" cy="1062180"/>
          </a:xfrm>
          <a:prstGeom prst="rect">
            <a:avLst/>
          </a:prstGeom>
        </p:spPr>
        <p:txBody>
          <a:bodyPr vert="horz" lIns="253554" tIns="28173" rIns="140864" bIns="28173" rtlCol="0" anchor="ctr">
            <a:noAutofit/>
          </a:bodyPr>
          <a:lstStyle/>
          <a:p>
            <a:r>
              <a:rPr lang="en-US" noProof="0" err="1"/>
              <a:t>Cliquez</a:t>
            </a:r>
            <a:r>
              <a:rPr lang="en-US" noProof="0"/>
              <a:t> pour modifier le style du </a:t>
            </a:r>
            <a:r>
              <a:rPr lang="en-US" noProof="0" err="1"/>
              <a:t>titre</a:t>
            </a:r>
            <a:endParaRPr lang="en-US" noProof="0"/>
          </a:p>
        </p:txBody>
      </p:sp>
      <p:sp>
        <p:nvSpPr>
          <p:cNvPr id="3" name="Text Placeholder 2"/>
          <p:cNvSpPr>
            <a:spLocks noGrp="1"/>
          </p:cNvSpPr>
          <p:nvPr>
            <p:ph type="body" idx="1"/>
            <p:custDataLst>
              <p:tags r:id="rId8"/>
            </p:custDataLst>
          </p:nvPr>
        </p:nvSpPr>
        <p:spPr>
          <a:xfrm>
            <a:off x="398022" y="1501978"/>
            <a:ext cx="11616153" cy="4636540"/>
          </a:xfrm>
          <a:prstGeom prst="rect">
            <a:avLst/>
          </a:prstGeom>
        </p:spPr>
        <p:txBody>
          <a:bodyPr vert="horz" lIns="92038" tIns="61358" rIns="61358" bIns="61358"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17" name="Line 7"/>
          <p:cNvSpPr>
            <a:spLocks noChangeShapeType="1"/>
          </p:cNvSpPr>
          <p:nvPr/>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ext Box 8"/>
          <p:cNvSpPr txBox="1">
            <a:spLocks noChangeArrowheads="1"/>
          </p:cNvSpPr>
          <p:nvPr/>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dirty="0">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 Box 9"/>
          <p:cNvSpPr txBox="1">
            <a:spLocks noChangeArrowheads="1"/>
          </p:cNvSpPr>
          <p:nvPr/>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dirty="0">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2018 Capgemini. All rights reserved.</a:t>
            </a:r>
          </a:p>
        </p:txBody>
      </p:sp>
      <p:pic>
        <p:nvPicPr>
          <p:cNvPr id="24" name="Graphic 9">
            <a:extLst>
              <a:ext uri="{FF2B5EF4-FFF2-40B4-BE49-F238E27FC236}">
                <a16:creationId xmlns:a16="http://schemas.microsoft.com/office/drawing/2014/main" id="{C3D2EC56-D17C-4A75-8178-C69397BC735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06831" y="6429448"/>
            <a:ext cx="1412968" cy="315237"/>
          </a:xfrm>
          <a:prstGeom prst="rect">
            <a:avLst/>
          </a:prstGeom>
        </p:spPr>
      </p:pic>
    </p:spTree>
    <p:extLst>
      <p:ext uri="{BB962C8B-B14F-4D97-AF65-F5344CB8AC3E}">
        <p14:creationId xmlns:p14="http://schemas.microsoft.com/office/powerpoint/2010/main" val="3957451969"/>
      </p:ext>
    </p:extLst>
  </p:cSld>
  <p:clrMap bg1="lt1" tx1="dk1" bg2="lt2" tx2="dk2" accent1="accent1" accent2="accent2" accent3="accent3" accent4="accent4" accent5="accent5" accent6="accent6" hlink="hlink" folHlink="folHlink"/>
  <p:sldLayoutIdLst>
    <p:sldLayoutId id="2147484093" r:id="rId1"/>
    <p:sldLayoutId id="2147484095" r:id="rId2"/>
    <p:sldLayoutId id="2147484098" r:id="rId3"/>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6"/>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13314"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7"/>
            </p:custDataLst>
          </p:nvPr>
        </p:nvSpPr>
        <p:spPr>
          <a:xfrm>
            <a:off x="2" y="1"/>
            <a:ext cx="12191999" cy="1062180"/>
          </a:xfrm>
          <a:prstGeom prst="rect">
            <a:avLst/>
          </a:prstGeom>
        </p:spPr>
        <p:txBody>
          <a:bodyPr vert="horz" lIns="253554" tIns="28173" rIns="140864" bIns="28173" rtlCol="0" anchor="ctr">
            <a:noAutofit/>
          </a:bodyPr>
          <a:lstStyle/>
          <a:p>
            <a:r>
              <a:rPr lang="en-US" noProof="0" err="1"/>
              <a:t>Cliquez</a:t>
            </a:r>
            <a:r>
              <a:rPr lang="en-US" noProof="0"/>
              <a:t> pour modifier le style du </a:t>
            </a:r>
            <a:r>
              <a:rPr lang="en-US" noProof="0" err="1"/>
              <a:t>titre</a:t>
            </a:r>
            <a:endParaRPr lang="en-US" noProof="0"/>
          </a:p>
        </p:txBody>
      </p:sp>
      <p:sp>
        <p:nvSpPr>
          <p:cNvPr id="3" name="Text Placeholder 2"/>
          <p:cNvSpPr>
            <a:spLocks noGrp="1"/>
          </p:cNvSpPr>
          <p:nvPr>
            <p:ph type="body" idx="1"/>
            <p:custDataLst>
              <p:tags r:id="rId8"/>
            </p:custDataLst>
          </p:nvPr>
        </p:nvSpPr>
        <p:spPr>
          <a:xfrm>
            <a:off x="398022" y="1501978"/>
            <a:ext cx="11616153" cy="4636540"/>
          </a:xfrm>
          <a:prstGeom prst="rect">
            <a:avLst/>
          </a:prstGeom>
        </p:spPr>
        <p:txBody>
          <a:bodyPr vert="horz" lIns="92038" tIns="61358" rIns="61358" bIns="61358"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17" name="Line 7"/>
          <p:cNvSpPr>
            <a:spLocks noChangeShapeType="1"/>
          </p:cNvSpPr>
          <p:nvPr/>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ext Box 8"/>
          <p:cNvSpPr txBox="1">
            <a:spLocks noChangeArrowheads="1"/>
          </p:cNvSpPr>
          <p:nvPr/>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dirty="0">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 Box 9"/>
          <p:cNvSpPr txBox="1">
            <a:spLocks noChangeArrowheads="1"/>
          </p:cNvSpPr>
          <p:nvPr/>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dirty="0">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2018 Capgemini. All rights reserved.</a:t>
            </a:r>
          </a:p>
        </p:txBody>
      </p:sp>
      <p:pic>
        <p:nvPicPr>
          <p:cNvPr id="24" name="Graphic 9">
            <a:extLst>
              <a:ext uri="{FF2B5EF4-FFF2-40B4-BE49-F238E27FC236}">
                <a16:creationId xmlns:a16="http://schemas.microsoft.com/office/drawing/2014/main" id="{C3D2EC56-D17C-4A75-8178-C69397BC735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06831" y="6429448"/>
            <a:ext cx="1412968" cy="315237"/>
          </a:xfrm>
          <a:prstGeom prst="rect">
            <a:avLst/>
          </a:prstGeom>
        </p:spPr>
      </p:pic>
    </p:spTree>
    <p:extLst>
      <p:ext uri="{BB962C8B-B14F-4D97-AF65-F5344CB8AC3E}">
        <p14:creationId xmlns:p14="http://schemas.microsoft.com/office/powerpoint/2010/main" val="1002230111"/>
      </p:ext>
    </p:extLst>
  </p:cSld>
  <p:clrMap bg1="lt1" tx1="dk1" bg2="lt2" tx2="dk2" accent1="accent1" accent2="accent2" accent3="accent3" accent4="accent4" accent5="accent5" accent6="accent6" hlink="hlink" folHlink="folHlink"/>
  <p:sldLayoutIdLst>
    <p:sldLayoutId id="2147484101" r:id="rId1"/>
    <p:sldLayoutId id="2147484103" r:id="rId2"/>
    <p:sldLayoutId id="2147484106" r:id="rId3"/>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emf"/></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xml"/><Relationship Id="rId5" Type="http://schemas.openxmlformats.org/officeDocument/2006/relationships/image" Target="../media/image18.emf"/><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sv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emf"/><Relationship Id="rId9"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C56629-1F16-42AA-A429-88514B4AD9BA}"/>
              </a:ext>
            </a:extLst>
          </p:cNvPr>
          <p:cNvSpPr>
            <a:spLocks noGrp="1"/>
          </p:cNvSpPr>
          <p:nvPr>
            <p:ph type="body" sz="quarter" idx="11"/>
          </p:nvPr>
        </p:nvSpPr>
        <p:spPr/>
        <p:txBody>
          <a:bodyPr>
            <a:noAutofit/>
          </a:bodyPr>
          <a:lstStyle/>
          <a:p>
            <a:r>
              <a:rPr lang="en-US" dirty="0"/>
              <a:t>Customer Data Assessment</a:t>
            </a:r>
          </a:p>
          <a:p>
            <a:endParaRPr lang="en-US" sz="2800" dirty="0"/>
          </a:p>
          <a:p>
            <a:r>
              <a:rPr lang="en-US" sz="2800" dirty="0"/>
              <a:t>Conceptual Customer Data Model Discussion</a:t>
            </a:r>
          </a:p>
        </p:txBody>
      </p:sp>
      <p:sp>
        <p:nvSpPr>
          <p:cNvPr id="3" name="Text Placeholder 2">
            <a:extLst>
              <a:ext uri="{FF2B5EF4-FFF2-40B4-BE49-F238E27FC236}">
                <a16:creationId xmlns:a16="http://schemas.microsoft.com/office/drawing/2014/main" id="{0CE49C95-3AE8-443B-BB35-993B14740F41}"/>
              </a:ext>
            </a:extLst>
          </p:cNvPr>
          <p:cNvSpPr>
            <a:spLocks noGrp="1"/>
          </p:cNvSpPr>
          <p:nvPr>
            <p:ph type="body" sz="quarter" idx="12"/>
          </p:nvPr>
        </p:nvSpPr>
        <p:spPr>
          <a:xfrm>
            <a:off x="543983" y="4891485"/>
            <a:ext cx="4506319" cy="1595120"/>
          </a:xfrm>
        </p:spPr>
        <p:txBody>
          <a:bodyPr/>
          <a:lstStyle/>
          <a:p>
            <a:endParaRPr lang="en-US" dirty="0"/>
          </a:p>
          <a:p>
            <a:r>
              <a:rPr lang="en-US" dirty="0"/>
              <a:t>July 31</a:t>
            </a:r>
            <a:r>
              <a:rPr lang="en-US" baseline="30000" dirty="0"/>
              <a:t>st</a:t>
            </a:r>
            <a:r>
              <a:rPr lang="en-US" dirty="0"/>
              <a:t>, 2020</a:t>
            </a:r>
          </a:p>
          <a:p>
            <a:endParaRPr lang="en-US" dirty="0"/>
          </a:p>
        </p:txBody>
      </p:sp>
    </p:spTree>
    <p:extLst>
      <p:ext uri="{BB962C8B-B14F-4D97-AF65-F5344CB8AC3E}">
        <p14:creationId xmlns:p14="http://schemas.microsoft.com/office/powerpoint/2010/main" val="1908122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
            <a:extLst>
              <a:ext uri="{FF2B5EF4-FFF2-40B4-BE49-F238E27FC236}">
                <a16:creationId xmlns:a16="http://schemas.microsoft.com/office/drawing/2014/main" id="{2687436A-6D9F-4DB5-A740-A7B3C375CABF}"/>
              </a:ext>
            </a:extLst>
          </p:cNvPr>
          <p:cNvSpPr>
            <a:spLocks noGrp="1"/>
          </p:cNvSpPr>
          <p:nvPr>
            <p:ph type="title"/>
          </p:nvPr>
        </p:nvSpPr>
        <p:spPr/>
        <p:txBody>
          <a:bodyPr/>
          <a:lstStyle/>
          <a:p>
            <a:r>
              <a:rPr lang="en-US" dirty="0"/>
              <a:t>Key Data Relationships [2/3] – Backbone of Operational-To-Customer</a:t>
            </a:r>
          </a:p>
        </p:txBody>
      </p:sp>
      <p:sp>
        <p:nvSpPr>
          <p:cNvPr id="18" name="Rectangle 17">
            <a:extLst>
              <a:ext uri="{FF2B5EF4-FFF2-40B4-BE49-F238E27FC236}">
                <a16:creationId xmlns:a16="http://schemas.microsoft.com/office/drawing/2014/main" id="{D9F1BFB0-8AFD-461A-90B4-971C4968BB32}"/>
              </a:ext>
            </a:extLst>
          </p:cNvPr>
          <p:cNvSpPr/>
          <p:nvPr/>
        </p:nvSpPr>
        <p:spPr>
          <a:xfrm>
            <a:off x="5431925" y="3411413"/>
            <a:ext cx="2152357" cy="126609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Premise </a:t>
            </a:r>
          </a:p>
          <a:p>
            <a:pPr algn="ctr"/>
            <a:r>
              <a:rPr lang="en-US" sz="1200" dirty="0">
                <a:solidFill>
                  <a:schemeClr val="bg1"/>
                </a:solidFill>
              </a:rPr>
              <a:t>(Lowest Level Unit Served)</a:t>
            </a:r>
          </a:p>
        </p:txBody>
      </p:sp>
      <p:cxnSp>
        <p:nvCxnSpPr>
          <p:cNvPr id="32" name="Straight Arrow Connector 31">
            <a:extLst>
              <a:ext uri="{FF2B5EF4-FFF2-40B4-BE49-F238E27FC236}">
                <a16:creationId xmlns:a16="http://schemas.microsoft.com/office/drawing/2014/main" id="{7DEE36AB-FBF9-4F03-9824-08165D3A73BB}"/>
              </a:ext>
            </a:extLst>
          </p:cNvPr>
          <p:cNvCxnSpPr>
            <a:cxnSpLocks/>
          </p:cNvCxnSpPr>
          <p:nvPr/>
        </p:nvCxnSpPr>
        <p:spPr>
          <a:xfrm flipV="1">
            <a:off x="3654890" y="2560385"/>
            <a:ext cx="14069" cy="337616"/>
          </a:xfrm>
          <a:prstGeom prst="straightConnector1">
            <a:avLst/>
          </a:prstGeom>
          <a:ln w="38100">
            <a:solidFill>
              <a:schemeClr val="tx2"/>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80053D47-9B2D-417D-94DA-EDB3A9D788DD}"/>
              </a:ext>
            </a:extLst>
          </p:cNvPr>
          <p:cNvSpPr/>
          <p:nvPr/>
        </p:nvSpPr>
        <p:spPr>
          <a:xfrm>
            <a:off x="148446" y="1460695"/>
            <a:ext cx="9393407" cy="5249594"/>
          </a:xfrm>
          <a:prstGeom prst="round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29" name="TextBox 28">
            <a:extLst>
              <a:ext uri="{FF2B5EF4-FFF2-40B4-BE49-F238E27FC236}">
                <a16:creationId xmlns:a16="http://schemas.microsoft.com/office/drawing/2014/main" id="{5FC4EEF5-460E-415C-A435-3523D0DC81BC}"/>
              </a:ext>
            </a:extLst>
          </p:cNvPr>
          <p:cNvSpPr txBox="1"/>
          <p:nvPr/>
        </p:nvSpPr>
        <p:spPr>
          <a:xfrm>
            <a:off x="9797419" y="1460695"/>
            <a:ext cx="2221081" cy="5078313"/>
          </a:xfrm>
          <a:prstGeom prst="rect">
            <a:avLst/>
          </a:prstGeom>
          <a:noFill/>
        </p:spPr>
        <p:txBody>
          <a:bodyPr wrap="square" rtlCol="0">
            <a:spAutoFit/>
          </a:bodyPr>
          <a:lstStyle/>
          <a:p>
            <a:pPr algn="ctr"/>
            <a:r>
              <a:rPr lang="en-US" sz="1800" i="1" dirty="0">
                <a:solidFill>
                  <a:schemeClr val="tx2">
                    <a:lumMod val="50000"/>
                  </a:schemeClr>
                </a:solidFill>
              </a:rPr>
              <a:t>Accelerating importance premise data and relationship insights for multiple use cases:</a:t>
            </a:r>
          </a:p>
          <a:p>
            <a:pPr algn="ctr"/>
            <a:endParaRPr lang="en-US" sz="1800" i="1" dirty="0">
              <a:solidFill>
                <a:schemeClr val="tx2">
                  <a:lumMod val="50000"/>
                </a:schemeClr>
              </a:solidFill>
            </a:endParaRPr>
          </a:p>
          <a:p>
            <a:pPr marL="285750" indent="-285750">
              <a:buFont typeface="Arial" panose="020B0604020202020204" pitchFamily="34" charset="0"/>
              <a:buChar char="•"/>
            </a:pPr>
            <a:r>
              <a:rPr lang="en-US" sz="1800" dirty="0">
                <a:solidFill>
                  <a:schemeClr val="tx2">
                    <a:lumMod val="50000"/>
                  </a:schemeClr>
                </a:solidFill>
              </a:rPr>
              <a:t>EE/DSM Load Analysis &amp; Attribution</a:t>
            </a:r>
          </a:p>
          <a:p>
            <a:pPr marL="285750" indent="-285750">
              <a:buFont typeface="Arial" panose="020B0604020202020204" pitchFamily="34" charset="0"/>
              <a:buChar char="•"/>
            </a:pPr>
            <a:endParaRPr lang="en-US" sz="1800" dirty="0">
              <a:solidFill>
                <a:schemeClr val="tx2">
                  <a:lumMod val="50000"/>
                </a:schemeClr>
              </a:solidFill>
            </a:endParaRPr>
          </a:p>
          <a:p>
            <a:pPr marL="285750" indent="-285750">
              <a:buFont typeface="Arial" panose="020B0604020202020204" pitchFamily="34" charset="0"/>
              <a:buChar char="•"/>
            </a:pPr>
            <a:r>
              <a:rPr lang="en-US" sz="1800" dirty="0">
                <a:solidFill>
                  <a:schemeClr val="tx2">
                    <a:lumMod val="50000"/>
                  </a:schemeClr>
                </a:solidFill>
              </a:rPr>
              <a:t>DER/EV</a:t>
            </a:r>
          </a:p>
          <a:p>
            <a:pPr marL="285750" indent="-285750">
              <a:buFont typeface="Arial" panose="020B0604020202020204" pitchFamily="34" charset="0"/>
              <a:buChar char="•"/>
            </a:pPr>
            <a:endParaRPr lang="en-US" sz="1800" dirty="0">
              <a:solidFill>
                <a:schemeClr val="tx2">
                  <a:lumMod val="50000"/>
                </a:schemeClr>
              </a:solidFill>
            </a:endParaRPr>
          </a:p>
          <a:p>
            <a:pPr marL="285750" indent="-285750">
              <a:buFont typeface="Arial" panose="020B0604020202020204" pitchFamily="34" charset="0"/>
              <a:buChar char="•"/>
            </a:pPr>
            <a:r>
              <a:rPr lang="en-US" sz="1800" dirty="0">
                <a:solidFill>
                  <a:schemeClr val="tx2">
                    <a:lumMod val="50000"/>
                  </a:schemeClr>
                </a:solidFill>
              </a:rPr>
              <a:t>Operational Excellence &amp; Situational Awareness</a:t>
            </a:r>
          </a:p>
        </p:txBody>
      </p:sp>
      <p:sp>
        <p:nvSpPr>
          <p:cNvPr id="23" name="Rectangle 22">
            <a:extLst>
              <a:ext uri="{FF2B5EF4-FFF2-40B4-BE49-F238E27FC236}">
                <a16:creationId xmlns:a16="http://schemas.microsoft.com/office/drawing/2014/main" id="{2FF3878E-2617-4776-92ED-7067F77D9A02}"/>
              </a:ext>
            </a:extLst>
          </p:cNvPr>
          <p:cNvSpPr/>
          <p:nvPr/>
        </p:nvSpPr>
        <p:spPr>
          <a:xfrm>
            <a:off x="2688909" y="1721016"/>
            <a:ext cx="1946030" cy="83936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Land/Parcel</a:t>
            </a:r>
            <a:endParaRPr lang="en-US" sz="1200" dirty="0">
              <a:solidFill>
                <a:schemeClr val="bg1"/>
              </a:solidFill>
            </a:endParaRPr>
          </a:p>
        </p:txBody>
      </p:sp>
      <p:sp>
        <p:nvSpPr>
          <p:cNvPr id="27" name="Rectangle 26">
            <a:extLst>
              <a:ext uri="{FF2B5EF4-FFF2-40B4-BE49-F238E27FC236}">
                <a16:creationId xmlns:a16="http://schemas.microsoft.com/office/drawing/2014/main" id="{1D093086-4C20-47FB-8AFF-03AC7F01AC22}"/>
              </a:ext>
            </a:extLst>
          </p:cNvPr>
          <p:cNvSpPr/>
          <p:nvPr/>
        </p:nvSpPr>
        <p:spPr>
          <a:xfrm>
            <a:off x="2688909" y="2898001"/>
            <a:ext cx="1946030" cy="83936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Building</a:t>
            </a:r>
            <a:endParaRPr lang="en-US" sz="1200" dirty="0">
              <a:solidFill>
                <a:schemeClr val="bg1"/>
              </a:solidFill>
            </a:endParaRPr>
          </a:p>
        </p:txBody>
      </p:sp>
      <p:sp>
        <p:nvSpPr>
          <p:cNvPr id="30" name="Rectangle 29">
            <a:extLst>
              <a:ext uri="{FF2B5EF4-FFF2-40B4-BE49-F238E27FC236}">
                <a16:creationId xmlns:a16="http://schemas.microsoft.com/office/drawing/2014/main" id="{385CC87D-BA72-42F0-ABA9-3F76DE5434EA}"/>
              </a:ext>
            </a:extLst>
          </p:cNvPr>
          <p:cNvSpPr/>
          <p:nvPr/>
        </p:nvSpPr>
        <p:spPr>
          <a:xfrm>
            <a:off x="2688909" y="4106627"/>
            <a:ext cx="1946030" cy="83936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Utility Access Point</a:t>
            </a:r>
            <a:endParaRPr lang="en-US" sz="1200" dirty="0">
              <a:solidFill>
                <a:schemeClr val="bg1"/>
              </a:solidFill>
            </a:endParaRPr>
          </a:p>
        </p:txBody>
      </p:sp>
      <p:sp>
        <p:nvSpPr>
          <p:cNvPr id="35" name="Rectangle 34">
            <a:extLst>
              <a:ext uri="{FF2B5EF4-FFF2-40B4-BE49-F238E27FC236}">
                <a16:creationId xmlns:a16="http://schemas.microsoft.com/office/drawing/2014/main" id="{FD8DBC74-09E0-4E5F-8FE8-B378FACA48F0}"/>
              </a:ext>
            </a:extLst>
          </p:cNvPr>
          <p:cNvSpPr/>
          <p:nvPr/>
        </p:nvSpPr>
        <p:spPr>
          <a:xfrm>
            <a:off x="2688909" y="5315253"/>
            <a:ext cx="1946030" cy="83936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Unit</a:t>
            </a:r>
            <a:endParaRPr lang="en-US" sz="1200" dirty="0">
              <a:solidFill>
                <a:schemeClr val="bg1"/>
              </a:solidFill>
            </a:endParaRPr>
          </a:p>
        </p:txBody>
      </p:sp>
      <p:cxnSp>
        <p:nvCxnSpPr>
          <p:cNvPr id="36" name="Straight Arrow Connector 35">
            <a:extLst>
              <a:ext uri="{FF2B5EF4-FFF2-40B4-BE49-F238E27FC236}">
                <a16:creationId xmlns:a16="http://schemas.microsoft.com/office/drawing/2014/main" id="{59D51FCE-6AC4-4984-A2EF-54C4BDEA2736}"/>
              </a:ext>
            </a:extLst>
          </p:cNvPr>
          <p:cNvCxnSpPr>
            <a:cxnSpLocks/>
          </p:cNvCxnSpPr>
          <p:nvPr/>
        </p:nvCxnSpPr>
        <p:spPr>
          <a:xfrm flipV="1">
            <a:off x="3661924" y="3737370"/>
            <a:ext cx="0" cy="369257"/>
          </a:xfrm>
          <a:prstGeom prst="straightConnector1">
            <a:avLst/>
          </a:prstGeom>
          <a:ln w="38100">
            <a:solidFill>
              <a:schemeClr val="tx2"/>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B8B8567-8DC1-41BC-9931-0B98A4E234AF}"/>
              </a:ext>
            </a:extLst>
          </p:cNvPr>
          <p:cNvCxnSpPr>
            <a:cxnSpLocks/>
          </p:cNvCxnSpPr>
          <p:nvPr/>
        </p:nvCxnSpPr>
        <p:spPr>
          <a:xfrm flipV="1">
            <a:off x="3661924" y="4945996"/>
            <a:ext cx="0" cy="369257"/>
          </a:xfrm>
          <a:prstGeom prst="straightConnector1">
            <a:avLst/>
          </a:prstGeom>
          <a:ln w="38100">
            <a:solidFill>
              <a:schemeClr val="tx2"/>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6352FC3-6436-4F60-9E7C-DB0B62D2882D}"/>
              </a:ext>
            </a:extLst>
          </p:cNvPr>
          <p:cNvCxnSpPr>
            <a:cxnSpLocks/>
            <a:stCxn id="18" idx="1"/>
            <a:endCxn id="35" idx="3"/>
          </p:cNvCxnSpPr>
          <p:nvPr/>
        </p:nvCxnSpPr>
        <p:spPr>
          <a:xfrm flipH="1">
            <a:off x="4634939" y="4044459"/>
            <a:ext cx="796986" cy="1690479"/>
          </a:xfrm>
          <a:prstGeom prst="straightConnector1">
            <a:avLst/>
          </a:prstGeom>
          <a:ln w="38100">
            <a:solidFill>
              <a:schemeClr val="tx2"/>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6163B3F3-B018-40A7-9980-051B0E0EAD94}"/>
              </a:ext>
            </a:extLst>
          </p:cNvPr>
          <p:cNvSpPr/>
          <p:nvPr/>
        </p:nvSpPr>
        <p:spPr>
          <a:xfrm>
            <a:off x="534173" y="4963344"/>
            <a:ext cx="1543097" cy="839370"/>
          </a:xfrm>
          <a:prstGeom prst="roundRect">
            <a:avLst/>
          </a:prstGeom>
          <a:solidFill>
            <a:srgbClr val="FFC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AMI</a:t>
            </a:r>
          </a:p>
        </p:txBody>
      </p:sp>
      <p:sp>
        <p:nvSpPr>
          <p:cNvPr id="44" name="Rectangle: Rounded Corners 43">
            <a:extLst>
              <a:ext uri="{FF2B5EF4-FFF2-40B4-BE49-F238E27FC236}">
                <a16:creationId xmlns:a16="http://schemas.microsoft.com/office/drawing/2014/main" id="{73620A3D-A468-4DE2-B6FB-FD6FC3DCF242}"/>
              </a:ext>
            </a:extLst>
          </p:cNvPr>
          <p:cNvSpPr/>
          <p:nvPr/>
        </p:nvSpPr>
        <p:spPr>
          <a:xfrm>
            <a:off x="496874" y="1970560"/>
            <a:ext cx="1615438" cy="839369"/>
          </a:xfrm>
          <a:prstGeom prst="roundRect">
            <a:avLst/>
          </a:prstGeom>
          <a:solidFill>
            <a:srgbClr val="FFC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GIS</a:t>
            </a:r>
          </a:p>
        </p:txBody>
      </p:sp>
      <p:sp>
        <p:nvSpPr>
          <p:cNvPr id="45" name="Rectangle: Rounded Corners 44">
            <a:extLst>
              <a:ext uri="{FF2B5EF4-FFF2-40B4-BE49-F238E27FC236}">
                <a16:creationId xmlns:a16="http://schemas.microsoft.com/office/drawing/2014/main" id="{EECCB6BF-6DA9-46DC-8026-9DF2C574F316}"/>
              </a:ext>
            </a:extLst>
          </p:cNvPr>
          <p:cNvSpPr/>
          <p:nvPr/>
        </p:nvSpPr>
        <p:spPr>
          <a:xfrm>
            <a:off x="367294" y="3401502"/>
            <a:ext cx="1864803" cy="963411"/>
          </a:xfrm>
          <a:prstGeom prst="roundRect">
            <a:avLst/>
          </a:prstGeom>
          <a:solidFill>
            <a:srgbClr val="084D4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ADMS (Future)</a:t>
            </a:r>
          </a:p>
        </p:txBody>
      </p:sp>
      <p:sp>
        <p:nvSpPr>
          <p:cNvPr id="47" name="Rectangle: Rounded Corners 46">
            <a:extLst>
              <a:ext uri="{FF2B5EF4-FFF2-40B4-BE49-F238E27FC236}">
                <a16:creationId xmlns:a16="http://schemas.microsoft.com/office/drawing/2014/main" id="{198C942B-5AAD-4832-BE03-9730F78A32FB}"/>
              </a:ext>
            </a:extLst>
          </p:cNvPr>
          <p:cNvSpPr/>
          <p:nvPr/>
        </p:nvSpPr>
        <p:spPr>
          <a:xfrm>
            <a:off x="7794276" y="1669159"/>
            <a:ext cx="1543097" cy="839370"/>
          </a:xfrm>
          <a:prstGeom prst="roundRect">
            <a:avLst/>
          </a:prstGeom>
          <a:solidFill>
            <a:srgbClr val="7030A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CIS</a:t>
            </a:r>
          </a:p>
        </p:txBody>
      </p:sp>
      <p:sp>
        <p:nvSpPr>
          <p:cNvPr id="48" name="Rectangle: Rounded Corners 47">
            <a:extLst>
              <a:ext uri="{FF2B5EF4-FFF2-40B4-BE49-F238E27FC236}">
                <a16:creationId xmlns:a16="http://schemas.microsoft.com/office/drawing/2014/main" id="{CB5CC708-0079-4754-9B95-75280E425D9C}"/>
              </a:ext>
            </a:extLst>
          </p:cNvPr>
          <p:cNvSpPr/>
          <p:nvPr/>
        </p:nvSpPr>
        <p:spPr>
          <a:xfrm>
            <a:off x="7794276" y="2652193"/>
            <a:ext cx="1543097" cy="839370"/>
          </a:xfrm>
          <a:prstGeom prst="roundRect">
            <a:avLst/>
          </a:prstGeom>
          <a:solidFill>
            <a:srgbClr val="7030A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CRM</a:t>
            </a:r>
          </a:p>
        </p:txBody>
      </p:sp>
      <p:sp>
        <p:nvSpPr>
          <p:cNvPr id="49" name="Rectangle: Rounded Corners 48">
            <a:extLst>
              <a:ext uri="{FF2B5EF4-FFF2-40B4-BE49-F238E27FC236}">
                <a16:creationId xmlns:a16="http://schemas.microsoft.com/office/drawing/2014/main" id="{5EB2ABE4-C69B-4BFA-919B-EDF6C6D793E4}"/>
              </a:ext>
            </a:extLst>
          </p:cNvPr>
          <p:cNvSpPr/>
          <p:nvPr/>
        </p:nvSpPr>
        <p:spPr>
          <a:xfrm>
            <a:off x="7794276" y="3635227"/>
            <a:ext cx="1543097" cy="839370"/>
          </a:xfrm>
          <a:prstGeom prst="roundRect">
            <a:avLst/>
          </a:prstGeom>
          <a:solidFill>
            <a:srgbClr val="7030A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2">
                    <a:lumMod val="50000"/>
                  </a:schemeClr>
                </a:solidFill>
              </a:rPr>
              <a:t>InDemand</a:t>
            </a:r>
          </a:p>
        </p:txBody>
      </p:sp>
      <p:sp>
        <p:nvSpPr>
          <p:cNvPr id="50" name="Rectangle: Rounded Corners 49">
            <a:extLst>
              <a:ext uri="{FF2B5EF4-FFF2-40B4-BE49-F238E27FC236}">
                <a16:creationId xmlns:a16="http://schemas.microsoft.com/office/drawing/2014/main" id="{3D0CBB7B-F7DA-4FBF-B2E8-1203AC70A29E}"/>
              </a:ext>
            </a:extLst>
          </p:cNvPr>
          <p:cNvSpPr/>
          <p:nvPr/>
        </p:nvSpPr>
        <p:spPr>
          <a:xfrm>
            <a:off x="7794276" y="4618261"/>
            <a:ext cx="1543097" cy="839370"/>
          </a:xfrm>
          <a:prstGeom prst="roundRect">
            <a:avLst/>
          </a:pr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lumMod val="50000"/>
                  </a:schemeClr>
                </a:solidFill>
              </a:rPr>
              <a:t>Analytics</a:t>
            </a:r>
          </a:p>
        </p:txBody>
      </p:sp>
      <p:sp>
        <p:nvSpPr>
          <p:cNvPr id="51" name="Rectangle: Rounded Corners 50">
            <a:extLst>
              <a:ext uri="{FF2B5EF4-FFF2-40B4-BE49-F238E27FC236}">
                <a16:creationId xmlns:a16="http://schemas.microsoft.com/office/drawing/2014/main" id="{A872A770-7A17-4F2D-8580-4E5E7F124DDF}"/>
              </a:ext>
            </a:extLst>
          </p:cNvPr>
          <p:cNvSpPr/>
          <p:nvPr/>
        </p:nvSpPr>
        <p:spPr>
          <a:xfrm>
            <a:off x="7794276" y="5601296"/>
            <a:ext cx="1543097" cy="839370"/>
          </a:xfrm>
          <a:prstGeom prst="roundRect">
            <a:avLst/>
          </a:prstGeom>
          <a:solidFill>
            <a:srgbClr val="FFC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EAM &amp; OMS</a:t>
            </a:r>
          </a:p>
        </p:txBody>
      </p:sp>
      <p:sp>
        <p:nvSpPr>
          <p:cNvPr id="52" name="TextBox 51">
            <a:extLst>
              <a:ext uri="{FF2B5EF4-FFF2-40B4-BE49-F238E27FC236}">
                <a16:creationId xmlns:a16="http://schemas.microsoft.com/office/drawing/2014/main" id="{7FEE07FF-6922-46A6-84F2-12E74DF927CF}"/>
              </a:ext>
            </a:extLst>
          </p:cNvPr>
          <p:cNvSpPr txBox="1"/>
          <p:nvPr/>
        </p:nvSpPr>
        <p:spPr>
          <a:xfrm>
            <a:off x="1526267" y="949093"/>
            <a:ext cx="6966651" cy="400110"/>
          </a:xfrm>
          <a:prstGeom prst="rect">
            <a:avLst/>
          </a:prstGeom>
          <a:noFill/>
        </p:spPr>
        <p:txBody>
          <a:bodyPr wrap="none" rtlCol="0">
            <a:spAutoFit/>
          </a:bodyPr>
          <a:lstStyle/>
          <a:p>
            <a:r>
              <a:rPr lang="en-US" sz="2000" dirty="0">
                <a:solidFill>
                  <a:srgbClr val="C00000"/>
                </a:solidFill>
              </a:rPr>
              <a:t>Unbundling &amp; Data Association @ The Physical Layer</a:t>
            </a:r>
          </a:p>
        </p:txBody>
      </p:sp>
    </p:spTree>
    <p:extLst>
      <p:ext uri="{BB962C8B-B14F-4D97-AF65-F5344CB8AC3E}">
        <p14:creationId xmlns:p14="http://schemas.microsoft.com/office/powerpoint/2010/main" val="2743911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
            <a:extLst>
              <a:ext uri="{FF2B5EF4-FFF2-40B4-BE49-F238E27FC236}">
                <a16:creationId xmlns:a16="http://schemas.microsoft.com/office/drawing/2014/main" id="{2687436A-6D9F-4DB5-A740-A7B3C375CABF}"/>
              </a:ext>
            </a:extLst>
          </p:cNvPr>
          <p:cNvSpPr>
            <a:spLocks noGrp="1"/>
          </p:cNvSpPr>
          <p:nvPr>
            <p:ph type="title"/>
          </p:nvPr>
        </p:nvSpPr>
        <p:spPr/>
        <p:txBody>
          <a:bodyPr/>
          <a:lstStyle/>
          <a:p>
            <a:r>
              <a:rPr lang="en-US" dirty="0"/>
              <a:t>Key Data Relationships [3/3] – Backbone of Operational-To-Customer</a:t>
            </a:r>
          </a:p>
        </p:txBody>
      </p:sp>
      <p:sp>
        <p:nvSpPr>
          <p:cNvPr id="24" name="Rectangle: Rounded Corners 23">
            <a:extLst>
              <a:ext uri="{FF2B5EF4-FFF2-40B4-BE49-F238E27FC236}">
                <a16:creationId xmlns:a16="http://schemas.microsoft.com/office/drawing/2014/main" id="{80053D47-9B2D-417D-94DA-EDB3A9D788DD}"/>
              </a:ext>
            </a:extLst>
          </p:cNvPr>
          <p:cNvSpPr/>
          <p:nvPr/>
        </p:nvSpPr>
        <p:spPr>
          <a:xfrm>
            <a:off x="148446" y="1460695"/>
            <a:ext cx="9955815" cy="5249594"/>
          </a:xfrm>
          <a:prstGeom prst="roundRect">
            <a:avLst>
              <a:gd name="adj" fmla="val 4608"/>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9" name="TextBox 28">
            <a:extLst>
              <a:ext uri="{FF2B5EF4-FFF2-40B4-BE49-F238E27FC236}">
                <a16:creationId xmlns:a16="http://schemas.microsoft.com/office/drawing/2014/main" id="{5FC4EEF5-460E-415C-A435-3523D0DC81BC}"/>
              </a:ext>
            </a:extLst>
          </p:cNvPr>
          <p:cNvSpPr txBox="1"/>
          <p:nvPr/>
        </p:nvSpPr>
        <p:spPr>
          <a:xfrm>
            <a:off x="10104261" y="1910863"/>
            <a:ext cx="2012715" cy="3970318"/>
          </a:xfrm>
          <a:prstGeom prst="rect">
            <a:avLst/>
          </a:prstGeom>
          <a:noFill/>
        </p:spPr>
        <p:txBody>
          <a:bodyPr wrap="square" rtlCol="0">
            <a:spAutoFit/>
          </a:bodyPr>
          <a:lstStyle/>
          <a:p>
            <a:pPr algn="ctr"/>
            <a:r>
              <a:rPr lang="en-US" sz="1800" i="1" dirty="0">
                <a:solidFill>
                  <a:schemeClr val="tx2">
                    <a:lumMod val="50000"/>
                  </a:schemeClr>
                </a:solidFill>
              </a:rPr>
              <a:t>Balance of Data Relationships Are Largely Built Off Of Or Joined (1:1 or 1: Many) To:</a:t>
            </a:r>
          </a:p>
          <a:p>
            <a:pPr algn="ctr"/>
            <a:endParaRPr lang="en-US" sz="1800" i="1" dirty="0">
              <a:solidFill>
                <a:schemeClr val="tx2">
                  <a:lumMod val="50000"/>
                </a:schemeClr>
              </a:solidFill>
            </a:endParaRPr>
          </a:p>
          <a:p>
            <a:pPr marL="285750" indent="-285750">
              <a:buFont typeface="Arial" panose="020B0604020202020204" pitchFamily="34" charset="0"/>
              <a:buChar char="•"/>
            </a:pPr>
            <a:r>
              <a:rPr lang="en-US" sz="1800" dirty="0">
                <a:solidFill>
                  <a:schemeClr val="tx2">
                    <a:lumMod val="50000"/>
                  </a:schemeClr>
                </a:solidFill>
              </a:rPr>
              <a:t>Customer</a:t>
            </a:r>
          </a:p>
          <a:p>
            <a:pPr marL="285750" indent="-285750">
              <a:buFont typeface="Arial" panose="020B0604020202020204" pitchFamily="34" charset="0"/>
              <a:buChar char="•"/>
            </a:pPr>
            <a:r>
              <a:rPr lang="en-US" sz="1800" dirty="0">
                <a:solidFill>
                  <a:schemeClr val="tx2">
                    <a:lumMod val="50000"/>
                  </a:schemeClr>
                </a:solidFill>
              </a:rPr>
              <a:t>Account</a:t>
            </a:r>
          </a:p>
          <a:p>
            <a:pPr marL="285750" indent="-285750">
              <a:buFont typeface="Arial" panose="020B0604020202020204" pitchFamily="34" charset="0"/>
              <a:buChar char="•"/>
            </a:pPr>
            <a:r>
              <a:rPr lang="en-US" sz="1800" dirty="0">
                <a:solidFill>
                  <a:schemeClr val="tx2">
                    <a:lumMod val="50000"/>
                  </a:schemeClr>
                </a:solidFill>
              </a:rPr>
              <a:t>Meter</a:t>
            </a:r>
          </a:p>
          <a:p>
            <a:pPr marL="285750" indent="-285750">
              <a:buFont typeface="Arial" panose="020B0604020202020204" pitchFamily="34" charset="0"/>
              <a:buChar char="•"/>
            </a:pPr>
            <a:r>
              <a:rPr lang="en-US" sz="1800" dirty="0">
                <a:solidFill>
                  <a:schemeClr val="tx2">
                    <a:lumMod val="50000"/>
                  </a:schemeClr>
                </a:solidFill>
              </a:rPr>
              <a:t>Premise</a:t>
            </a:r>
          </a:p>
          <a:p>
            <a:pPr marL="285750" indent="-285750">
              <a:buFont typeface="Arial" panose="020B0604020202020204" pitchFamily="34" charset="0"/>
              <a:buChar char="•"/>
            </a:pPr>
            <a:r>
              <a:rPr lang="en-US" sz="1800" dirty="0">
                <a:solidFill>
                  <a:schemeClr val="tx2">
                    <a:lumMod val="50000"/>
                  </a:schemeClr>
                </a:solidFill>
              </a:rPr>
              <a:t>Location</a:t>
            </a:r>
          </a:p>
          <a:p>
            <a:endParaRPr lang="en-US" sz="1800" dirty="0">
              <a:solidFill>
                <a:schemeClr val="tx2">
                  <a:lumMod val="50000"/>
                </a:schemeClr>
              </a:solidFill>
            </a:endParaRPr>
          </a:p>
          <a:p>
            <a:endParaRPr lang="en-US" sz="1800" dirty="0">
              <a:solidFill>
                <a:schemeClr val="tx2">
                  <a:lumMod val="50000"/>
                </a:schemeClr>
              </a:solidFill>
            </a:endParaRPr>
          </a:p>
        </p:txBody>
      </p:sp>
      <p:sp>
        <p:nvSpPr>
          <p:cNvPr id="52" name="TextBox 51">
            <a:extLst>
              <a:ext uri="{FF2B5EF4-FFF2-40B4-BE49-F238E27FC236}">
                <a16:creationId xmlns:a16="http://schemas.microsoft.com/office/drawing/2014/main" id="{7FEE07FF-6922-46A6-84F2-12E74DF927CF}"/>
              </a:ext>
            </a:extLst>
          </p:cNvPr>
          <p:cNvSpPr txBox="1"/>
          <p:nvPr/>
        </p:nvSpPr>
        <p:spPr>
          <a:xfrm>
            <a:off x="654070" y="906889"/>
            <a:ext cx="9265806" cy="400110"/>
          </a:xfrm>
          <a:prstGeom prst="rect">
            <a:avLst/>
          </a:prstGeom>
          <a:noFill/>
          <a:ln>
            <a:noFill/>
            <a:prstDash val="solid"/>
          </a:ln>
        </p:spPr>
        <p:txBody>
          <a:bodyPr wrap="none" rtlCol="0">
            <a:spAutoFit/>
          </a:bodyPr>
          <a:lstStyle/>
          <a:p>
            <a:r>
              <a:rPr lang="en-US" sz="2000" dirty="0"/>
              <a:t>Abstraction From Core Data Relationships To Broader Data Structuring</a:t>
            </a:r>
          </a:p>
        </p:txBody>
      </p:sp>
      <p:pic>
        <p:nvPicPr>
          <p:cNvPr id="2" name="Picture 1">
            <a:extLst>
              <a:ext uri="{FF2B5EF4-FFF2-40B4-BE49-F238E27FC236}">
                <a16:creationId xmlns:a16="http://schemas.microsoft.com/office/drawing/2014/main" id="{F00ECFDB-7A49-4EA9-A93A-D15F3EA73827}"/>
              </a:ext>
            </a:extLst>
          </p:cNvPr>
          <p:cNvPicPr>
            <a:picLocks noChangeAspect="1"/>
          </p:cNvPicPr>
          <p:nvPr/>
        </p:nvPicPr>
        <p:blipFill>
          <a:blip r:embed="rId3"/>
          <a:stretch>
            <a:fillRect/>
          </a:stretch>
        </p:blipFill>
        <p:spPr>
          <a:xfrm>
            <a:off x="2401214" y="2508529"/>
            <a:ext cx="1618856" cy="1013497"/>
          </a:xfrm>
          <a:prstGeom prst="rect">
            <a:avLst/>
          </a:prstGeom>
        </p:spPr>
      </p:pic>
      <p:pic>
        <p:nvPicPr>
          <p:cNvPr id="3" name="Picture 2">
            <a:extLst>
              <a:ext uri="{FF2B5EF4-FFF2-40B4-BE49-F238E27FC236}">
                <a16:creationId xmlns:a16="http://schemas.microsoft.com/office/drawing/2014/main" id="{3445B873-442C-4E5C-9B94-79923543B6EA}"/>
              </a:ext>
            </a:extLst>
          </p:cNvPr>
          <p:cNvPicPr>
            <a:picLocks noChangeAspect="1"/>
          </p:cNvPicPr>
          <p:nvPr/>
        </p:nvPicPr>
        <p:blipFill>
          <a:blip r:embed="rId4"/>
          <a:stretch>
            <a:fillRect/>
          </a:stretch>
        </p:blipFill>
        <p:spPr>
          <a:xfrm>
            <a:off x="2401213" y="4436838"/>
            <a:ext cx="1564352" cy="1417617"/>
          </a:xfrm>
          <a:prstGeom prst="rect">
            <a:avLst/>
          </a:prstGeom>
        </p:spPr>
      </p:pic>
      <p:sp>
        <p:nvSpPr>
          <p:cNvPr id="25" name="Rectangle: Rounded Corners 24">
            <a:extLst>
              <a:ext uri="{FF2B5EF4-FFF2-40B4-BE49-F238E27FC236}">
                <a16:creationId xmlns:a16="http://schemas.microsoft.com/office/drawing/2014/main" id="{49B70B19-2649-41F1-BCB7-83EAD4095185}"/>
              </a:ext>
            </a:extLst>
          </p:cNvPr>
          <p:cNvSpPr/>
          <p:nvPr/>
        </p:nvSpPr>
        <p:spPr>
          <a:xfrm>
            <a:off x="4617857" y="2011273"/>
            <a:ext cx="1709036" cy="4274640"/>
          </a:xfrm>
          <a:prstGeom prst="round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26" name="Rectangle: Rounded Corners 25">
            <a:extLst>
              <a:ext uri="{FF2B5EF4-FFF2-40B4-BE49-F238E27FC236}">
                <a16:creationId xmlns:a16="http://schemas.microsoft.com/office/drawing/2014/main" id="{80F88440-4C4A-4878-BABA-E1C16A99C2FF}"/>
              </a:ext>
            </a:extLst>
          </p:cNvPr>
          <p:cNvSpPr/>
          <p:nvPr/>
        </p:nvSpPr>
        <p:spPr>
          <a:xfrm>
            <a:off x="4713455" y="2203731"/>
            <a:ext cx="1543097" cy="839370"/>
          </a:xfrm>
          <a:prstGeom prst="roundRect">
            <a:avLst/>
          </a:prstGeom>
          <a:solidFill>
            <a:srgbClr val="7030A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CIS(s)</a:t>
            </a:r>
          </a:p>
        </p:txBody>
      </p:sp>
      <p:sp>
        <p:nvSpPr>
          <p:cNvPr id="28" name="Rectangle: Rounded Corners 27">
            <a:extLst>
              <a:ext uri="{FF2B5EF4-FFF2-40B4-BE49-F238E27FC236}">
                <a16:creationId xmlns:a16="http://schemas.microsoft.com/office/drawing/2014/main" id="{D6215057-4290-48C3-AAB0-953787EE678E}"/>
              </a:ext>
            </a:extLst>
          </p:cNvPr>
          <p:cNvSpPr/>
          <p:nvPr/>
        </p:nvSpPr>
        <p:spPr>
          <a:xfrm>
            <a:off x="4713455" y="3186765"/>
            <a:ext cx="1543097" cy="839370"/>
          </a:xfrm>
          <a:prstGeom prst="roundRect">
            <a:avLst/>
          </a:prstGeom>
          <a:solidFill>
            <a:srgbClr val="7030A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CRM(s)</a:t>
            </a:r>
          </a:p>
        </p:txBody>
      </p:sp>
      <p:sp>
        <p:nvSpPr>
          <p:cNvPr id="31" name="Rectangle: Rounded Corners 30">
            <a:extLst>
              <a:ext uri="{FF2B5EF4-FFF2-40B4-BE49-F238E27FC236}">
                <a16:creationId xmlns:a16="http://schemas.microsoft.com/office/drawing/2014/main" id="{D65B1957-FB4D-40C7-AA59-5B53E526AD5B}"/>
              </a:ext>
            </a:extLst>
          </p:cNvPr>
          <p:cNvSpPr/>
          <p:nvPr/>
        </p:nvSpPr>
        <p:spPr>
          <a:xfrm>
            <a:off x="4713455" y="4169799"/>
            <a:ext cx="1543097" cy="839370"/>
          </a:xfrm>
          <a:prstGeom prst="roundRect">
            <a:avLst/>
          </a:prstGeom>
          <a:solidFill>
            <a:srgbClr val="7030A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2">
                    <a:lumMod val="50000"/>
                  </a:schemeClr>
                </a:solidFill>
              </a:rPr>
              <a:t>InDemand</a:t>
            </a:r>
          </a:p>
        </p:txBody>
      </p:sp>
      <p:sp>
        <p:nvSpPr>
          <p:cNvPr id="38" name="Rectangle: Rounded Corners 37">
            <a:extLst>
              <a:ext uri="{FF2B5EF4-FFF2-40B4-BE49-F238E27FC236}">
                <a16:creationId xmlns:a16="http://schemas.microsoft.com/office/drawing/2014/main" id="{C3AC1D47-13CB-4C46-B0BB-CC21CBB815DD}"/>
              </a:ext>
            </a:extLst>
          </p:cNvPr>
          <p:cNvSpPr/>
          <p:nvPr/>
        </p:nvSpPr>
        <p:spPr>
          <a:xfrm>
            <a:off x="4711109" y="5166258"/>
            <a:ext cx="1543097" cy="839370"/>
          </a:xfrm>
          <a:prstGeom prst="roundRect">
            <a:avLst/>
          </a:prstGeom>
          <a:solidFill>
            <a:srgbClr val="7030A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2">
                    <a:lumMod val="50000"/>
                  </a:schemeClr>
                </a:solidFill>
              </a:rPr>
              <a:t>C&amp;C</a:t>
            </a:r>
          </a:p>
        </p:txBody>
      </p:sp>
      <p:sp>
        <p:nvSpPr>
          <p:cNvPr id="4" name="TextBox 3">
            <a:extLst>
              <a:ext uri="{FF2B5EF4-FFF2-40B4-BE49-F238E27FC236}">
                <a16:creationId xmlns:a16="http://schemas.microsoft.com/office/drawing/2014/main" id="{C6C0308D-D06D-4553-85D1-CA1584C780F0}"/>
              </a:ext>
            </a:extLst>
          </p:cNvPr>
          <p:cNvSpPr txBox="1"/>
          <p:nvPr/>
        </p:nvSpPr>
        <p:spPr>
          <a:xfrm>
            <a:off x="4670478" y="1617784"/>
            <a:ext cx="1568058" cy="307777"/>
          </a:xfrm>
          <a:prstGeom prst="rect">
            <a:avLst/>
          </a:prstGeom>
          <a:noFill/>
        </p:spPr>
        <p:txBody>
          <a:bodyPr wrap="none" rtlCol="0">
            <a:spAutoFit/>
          </a:bodyPr>
          <a:lstStyle/>
          <a:p>
            <a:r>
              <a:rPr lang="en-US" sz="1400" dirty="0">
                <a:solidFill>
                  <a:schemeClr val="tx2">
                    <a:lumMod val="50000"/>
                  </a:schemeClr>
                </a:solidFill>
              </a:rPr>
              <a:t>Customer SoRs</a:t>
            </a:r>
          </a:p>
        </p:txBody>
      </p:sp>
      <p:sp>
        <p:nvSpPr>
          <p:cNvPr id="39" name="TextBox 38">
            <a:extLst>
              <a:ext uri="{FF2B5EF4-FFF2-40B4-BE49-F238E27FC236}">
                <a16:creationId xmlns:a16="http://schemas.microsoft.com/office/drawing/2014/main" id="{242E2CCB-7915-4A30-BA9B-3C2EDFDBA967}"/>
              </a:ext>
            </a:extLst>
          </p:cNvPr>
          <p:cNvSpPr txBox="1"/>
          <p:nvPr/>
        </p:nvSpPr>
        <p:spPr>
          <a:xfrm>
            <a:off x="335284" y="1418493"/>
            <a:ext cx="1556836" cy="523220"/>
          </a:xfrm>
          <a:prstGeom prst="rect">
            <a:avLst/>
          </a:prstGeom>
          <a:noFill/>
        </p:spPr>
        <p:txBody>
          <a:bodyPr wrap="none" rtlCol="0">
            <a:spAutoFit/>
          </a:bodyPr>
          <a:lstStyle/>
          <a:p>
            <a:pPr algn="ctr"/>
            <a:r>
              <a:rPr lang="en-US" sz="1400" dirty="0">
                <a:solidFill>
                  <a:schemeClr val="tx2">
                    <a:lumMod val="50000"/>
                  </a:schemeClr>
                </a:solidFill>
              </a:rPr>
              <a:t>Non-Customer </a:t>
            </a:r>
          </a:p>
          <a:p>
            <a:pPr algn="ctr"/>
            <a:r>
              <a:rPr lang="en-US" sz="1400" dirty="0">
                <a:solidFill>
                  <a:schemeClr val="tx2">
                    <a:lumMod val="50000"/>
                  </a:schemeClr>
                </a:solidFill>
              </a:rPr>
              <a:t>SoRs</a:t>
            </a:r>
          </a:p>
        </p:txBody>
      </p:sp>
      <p:sp>
        <p:nvSpPr>
          <p:cNvPr id="46" name="Rectangle: Rounded Corners 45">
            <a:extLst>
              <a:ext uri="{FF2B5EF4-FFF2-40B4-BE49-F238E27FC236}">
                <a16:creationId xmlns:a16="http://schemas.microsoft.com/office/drawing/2014/main" id="{E3503FAF-6086-4C46-8C8E-4949A83F0A7C}"/>
              </a:ext>
            </a:extLst>
          </p:cNvPr>
          <p:cNvSpPr/>
          <p:nvPr/>
        </p:nvSpPr>
        <p:spPr>
          <a:xfrm>
            <a:off x="240458" y="1952657"/>
            <a:ext cx="1709036" cy="4274640"/>
          </a:xfrm>
          <a:prstGeom prst="round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53" name="Rectangle: Rounded Corners 52">
            <a:extLst>
              <a:ext uri="{FF2B5EF4-FFF2-40B4-BE49-F238E27FC236}">
                <a16:creationId xmlns:a16="http://schemas.microsoft.com/office/drawing/2014/main" id="{302D8C10-8AE8-4740-9C78-9B44BD7E9C0E}"/>
              </a:ext>
            </a:extLst>
          </p:cNvPr>
          <p:cNvSpPr/>
          <p:nvPr/>
        </p:nvSpPr>
        <p:spPr>
          <a:xfrm>
            <a:off x="337225" y="3862503"/>
            <a:ext cx="1543097" cy="488200"/>
          </a:xfrm>
          <a:prstGeom prst="roundRect">
            <a:avLst/>
          </a:prstGeom>
          <a:solidFill>
            <a:srgbClr val="FFC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AMI</a:t>
            </a:r>
          </a:p>
        </p:txBody>
      </p:sp>
      <p:sp>
        <p:nvSpPr>
          <p:cNvPr id="54" name="Rectangle: Rounded Corners 53">
            <a:extLst>
              <a:ext uri="{FF2B5EF4-FFF2-40B4-BE49-F238E27FC236}">
                <a16:creationId xmlns:a16="http://schemas.microsoft.com/office/drawing/2014/main" id="{0A8154CB-E364-410D-8ED8-2BDA16DEF7E8}"/>
              </a:ext>
            </a:extLst>
          </p:cNvPr>
          <p:cNvSpPr/>
          <p:nvPr/>
        </p:nvSpPr>
        <p:spPr>
          <a:xfrm>
            <a:off x="299929" y="2237326"/>
            <a:ext cx="1615438" cy="488199"/>
          </a:xfrm>
          <a:prstGeom prst="roundRect">
            <a:avLst/>
          </a:prstGeom>
          <a:solidFill>
            <a:srgbClr val="FFC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GIS</a:t>
            </a:r>
          </a:p>
        </p:txBody>
      </p:sp>
      <p:sp>
        <p:nvSpPr>
          <p:cNvPr id="55" name="Rectangle: Rounded Corners 54">
            <a:extLst>
              <a:ext uri="{FF2B5EF4-FFF2-40B4-BE49-F238E27FC236}">
                <a16:creationId xmlns:a16="http://schemas.microsoft.com/office/drawing/2014/main" id="{5B9B8BC5-315C-456D-BE9E-00899AE7C4C8}"/>
              </a:ext>
            </a:extLst>
          </p:cNvPr>
          <p:cNvSpPr/>
          <p:nvPr/>
        </p:nvSpPr>
        <p:spPr>
          <a:xfrm>
            <a:off x="285861" y="3046565"/>
            <a:ext cx="1649566" cy="494898"/>
          </a:xfrm>
          <a:prstGeom prst="roundRect">
            <a:avLst/>
          </a:prstGeom>
          <a:solidFill>
            <a:srgbClr val="084D4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ADMS </a:t>
            </a:r>
          </a:p>
        </p:txBody>
      </p:sp>
      <p:sp>
        <p:nvSpPr>
          <p:cNvPr id="56" name="Rectangle: Rounded Corners 55">
            <a:extLst>
              <a:ext uri="{FF2B5EF4-FFF2-40B4-BE49-F238E27FC236}">
                <a16:creationId xmlns:a16="http://schemas.microsoft.com/office/drawing/2014/main" id="{49CB2766-3482-43DF-BC1D-5BF4CCE03708}"/>
              </a:ext>
            </a:extLst>
          </p:cNvPr>
          <p:cNvSpPr/>
          <p:nvPr/>
        </p:nvSpPr>
        <p:spPr>
          <a:xfrm>
            <a:off x="348199" y="4671743"/>
            <a:ext cx="1543097" cy="488200"/>
          </a:xfrm>
          <a:prstGeom prst="roundRect">
            <a:avLst/>
          </a:prstGeom>
          <a:solidFill>
            <a:srgbClr val="FFC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EAM</a:t>
            </a:r>
          </a:p>
        </p:txBody>
      </p:sp>
      <p:sp>
        <p:nvSpPr>
          <p:cNvPr id="57" name="Rectangle: Rounded Corners 56">
            <a:extLst>
              <a:ext uri="{FF2B5EF4-FFF2-40B4-BE49-F238E27FC236}">
                <a16:creationId xmlns:a16="http://schemas.microsoft.com/office/drawing/2014/main" id="{77038B20-8CF1-4ADE-8589-D38300645983}"/>
              </a:ext>
            </a:extLst>
          </p:cNvPr>
          <p:cNvSpPr/>
          <p:nvPr/>
        </p:nvSpPr>
        <p:spPr>
          <a:xfrm>
            <a:off x="317719" y="5480984"/>
            <a:ext cx="1543097" cy="488200"/>
          </a:xfrm>
          <a:prstGeom prst="roundRect">
            <a:avLst/>
          </a:prstGeom>
          <a:solidFill>
            <a:srgbClr val="FFC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SAP</a:t>
            </a:r>
          </a:p>
        </p:txBody>
      </p:sp>
      <p:sp>
        <p:nvSpPr>
          <p:cNvPr id="58" name="Rectangle: Rounded Corners 57">
            <a:extLst>
              <a:ext uri="{FF2B5EF4-FFF2-40B4-BE49-F238E27FC236}">
                <a16:creationId xmlns:a16="http://schemas.microsoft.com/office/drawing/2014/main" id="{2B3D2141-EF04-4543-BF78-BFE57699CE28}"/>
              </a:ext>
            </a:extLst>
          </p:cNvPr>
          <p:cNvSpPr/>
          <p:nvPr/>
        </p:nvSpPr>
        <p:spPr>
          <a:xfrm>
            <a:off x="6472452" y="2008927"/>
            <a:ext cx="1709036" cy="4274640"/>
          </a:xfrm>
          <a:prstGeom prst="round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59" name="TextBox 58">
            <a:extLst>
              <a:ext uri="{FF2B5EF4-FFF2-40B4-BE49-F238E27FC236}">
                <a16:creationId xmlns:a16="http://schemas.microsoft.com/office/drawing/2014/main" id="{64A7DC90-2194-47ED-9D10-441CAF95760C}"/>
              </a:ext>
            </a:extLst>
          </p:cNvPr>
          <p:cNvSpPr txBox="1"/>
          <p:nvPr/>
        </p:nvSpPr>
        <p:spPr>
          <a:xfrm>
            <a:off x="6525073" y="1615438"/>
            <a:ext cx="1556836" cy="307777"/>
          </a:xfrm>
          <a:prstGeom prst="rect">
            <a:avLst/>
          </a:prstGeom>
          <a:noFill/>
        </p:spPr>
        <p:txBody>
          <a:bodyPr wrap="none" rtlCol="0">
            <a:spAutoFit/>
          </a:bodyPr>
          <a:lstStyle/>
          <a:p>
            <a:r>
              <a:rPr lang="en-US" sz="1400" dirty="0">
                <a:solidFill>
                  <a:schemeClr val="tx2">
                    <a:lumMod val="50000"/>
                  </a:schemeClr>
                </a:solidFill>
              </a:rPr>
              <a:t>Customer SoEs</a:t>
            </a:r>
          </a:p>
        </p:txBody>
      </p:sp>
      <p:sp>
        <p:nvSpPr>
          <p:cNvPr id="62" name="Rectangle: Rounded Corners 61">
            <a:extLst>
              <a:ext uri="{FF2B5EF4-FFF2-40B4-BE49-F238E27FC236}">
                <a16:creationId xmlns:a16="http://schemas.microsoft.com/office/drawing/2014/main" id="{EB72E95D-FC77-4E3D-B2E3-E8EA6A1B32D9}"/>
              </a:ext>
            </a:extLst>
          </p:cNvPr>
          <p:cNvSpPr/>
          <p:nvPr/>
        </p:nvSpPr>
        <p:spPr>
          <a:xfrm>
            <a:off x="8270772" y="2006582"/>
            <a:ext cx="1709036" cy="4274640"/>
          </a:xfrm>
          <a:prstGeom prst="round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63" name="TextBox 62">
            <a:extLst>
              <a:ext uri="{FF2B5EF4-FFF2-40B4-BE49-F238E27FC236}">
                <a16:creationId xmlns:a16="http://schemas.microsoft.com/office/drawing/2014/main" id="{E59D9A25-246B-43CF-8EC6-3067978F6A66}"/>
              </a:ext>
            </a:extLst>
          </p:cNvPr>
          <p:cNvSpPr txBox="1"/>
          <p:nvPr/>
        </p:nvSpPr>
        <p:spPr>
          <a:xfrm>
            <a:off x="8323393" y="1613093"/>
            <a:ext cx="1518364" cy="307777"/>
          </a:xfrm>
          <a:prstGeom prst="rect">
            <a:avLst/>
          </a:prstGeom>
          <a:noFill/>
        </p:spPr>
        <p:txBody>
          <a:bodyPr wrap="none" rtlCol="0">
            <a:spAutoFit/>
          </a:bodyPr>
          <a:lstStyle/>
          <a:p>
            <a:r>
              <a:rPr lang="en-US" sz="1400" dirty="0">
                <a:solidFill>
                  <a:schemeClr val="tx2">
                    <a:lumMod val="50000"/>
                  </a:schemeClr>
                </a:solidFill>
              </a:rPr>
              <a:t>Customer SoIs</a:t>
            </a:r>
          </a:p>
        </p:txBody>
      </p:sp>
      <p:sp>
        <p:nvSpPr>
          <p:cNvPr id="64" name="Rectangle: Rounded Corners 63">
            <a:extLst>
              <a:ext uri="{FF2B5EF4-FFF2-40B4-BE49-F238E27FC236}">
                <a16:creationId xmlns:a16="http://schemas.microsoft.com/office/drawing/2014/main" id="{C745C795-A72D-4DD3-A99E-A43FA05CDA86}"/>
              </a:ext>
            </a:extLst>
          </p:cNvPr>
          <p:cNvSpPr/>
          <p:nvPr/>
        </p:nvSpPr>
        <p:spPr>
          <a:xfrm>
            <a:off x="8356987" y="2465905"/>
            <a:ext cx="1543097" cy="839370"/>
          </a:xfrm>
          <a:prstGeom prst="roundRect">
            <a:avLst/>
          </a:pr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2">
                  <a:lumMod val="50000"/>
                </a:schemeClr>
              </a:solidFill>
            </a:endParaRPr>
          </a:p>
        </p:txBody>
      </p:sp>
      <p:sp>
        <p:nvSpPr>
          <p:cNvPr id="65" name="Rectangle: Rounded Corners 64">
            <a:extLst>
              <a:ext uri="{FF2B5EF4-FFF2-40B4-BE49-F238E27FC236}">
                <a16:creationId xmlns:a16="http://schemas.microsoft.com/office/drawing/2014/main" id="{3DE97455-60EA-49CF-9B8E-3CEC81CC1EEF}"/>
              </a:ext>
            </a:extLst>
          </p:cNvPr>
          <p:cNvSpPr/>
          <p:nvPr/>
        </p:nvSpPr>
        <p:spPr>
          <a:xfrm>
            <a:off x="8368708" y="3518638"/>
            <a:ext cx="1543097" cy="839370"/>
          </a:xfrm>
          <a:prstGeom prst="roundRect">
            <a:avLst/>
          </a:pr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2">
                  <a:lumMod val="50000"/>
                </a:schemeClr>
              </a:solidFill>
            </a:endParaRPr>
          </a:p>
        </p:txBody>
      </p:sp>
      <p:sp>
        <p:nvSpPr>
          <p:cNvPr id="66" name="Rectangle: Rounded Corners 65">
            <a:extLst>
              <a:ext uri="{FF2B5EF4-FFF2-40B4-BE49-F238E27FC236}">
                <a16:creationId xmlns:a16="http://schemas.microsoft.com/office/drawing/2014/main" id="{E14FF173-EA9D-42FB-87D0-18DB001E308B}"/>
              </a:ext>
            </a:extLst>
          </p:cNvPr>
          <p:cNvSpPr/>
          <p:nvPr/>
        </p:nvSpPr>
        <p:spPr>
          <a:xfrm>
            <a:off x="8368709" y="4644050"/>
            <a:ext cx="1543097" cy="839370"/>
          </a:xfrm>
          <a:prstGeom prst="roundRect">
            <a:avLst/>
          </a:pr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2">
                  <a:lumMod val="50000"/>
                </a:schemeClr>
              </a:solidFill>
            </a:endParaRPr>
          </a:p>
        </p:txBody>
      </p:sp>
      <p:sp>
        <p:nvSpPr>
          <p:cNvPr id="67" name="Rectangle: Rounded Corners 66">
            <a:extLst>
              <a:ext uri="{FF2B5EF4-FFF2-40B4-BE49-F238E27FC236}">
                <a16:creationId xmlns:a16="http://schemas.microsoft.com/office/drawing/2014/main" id="{EB327348-9CF0-4CF1-8E58-DA72AF2733FE}"/>
              </a:ext>
            </a:extLst>
          </p:cNvPr>
          <p:cNvSpPr/>
          <p:nvPr/>
        </p:nvSpPr>
        <p:spPr>
          <a:xfrm>
            <a:off x="6539909" y="2477628"/>
            <a:ext cx="1543097" cy="839370"/>
          </a:xfrm>
          <a:prstGeom prst="round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2">
                  <a:lumMod val="50000"/>
                </a:schemeClr>
              </a:solidFill>
            </a:endParaRPr>
          </a:p>
        </p:txBody>
      </p:sp>
      <p:sp>
        <p:nvSpPr>
          <p:cNvPr id="68" name="Rectangle: Rounded Corners 67">
            <a:extLst>
              <a:ext uri="{FF2B5EF4-FFF2-40B4-BE49-F238E27FC236}">
                <a16:creationId xmlns:a16="http://schemas.microsoft.com/office/drawing/2014/main" id="{8D21BD3D-8156-4E1A-BFAA-DD4DC56D86BD}"/>
              </a:ext>
            </a:extLst>
          </p:cNvPr>
          <p:cNvSpPr/>
          <p:nvPr/>
        </p:nvSpPr>
        <p:spPr>
          <a:xfrm>
            <a:off x="6551630" y="3530361"/>
            <a:ext cx="1543097" cy="839370"/>
          </a:xfrm>
          <a:prstGeom prst="round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2">
                  <a:lumMod val="50000"/>
                </a:schemeClr>
              </a:solidFill>
            </a:endParaRPr>
          </a:p>
        </p:txBody>
      </p:sp>
      <p:sp>
        <p:nvSpPr>
          <p:cNvPr id="69" name="Rectangle: Rounded Corners 68">
            <a:extLst>
              <a:ext uri="{FF2B5EF4-FFF2-40B4-BE49-F238E27FC236}">
                <a16:creationId xmlns:a16="http://schemas.microsoft.com/office/drawing/2014/main" id="{9FD2979E-418A-4D47-9FC9-02A3CEE0FB80}"/>
              </a:ext>
            </a:extLst>
          </p:cNvPr>
          <p:cNvSpPr/>
          <p:nvPr/>
        </p:nvSpPr>
        <p:spPr>
          <a:xfrm>
            <a:off x="6551631" y="4655773"/>
            <a:ext cx="1543097" cy="839370"/>
          </a:xfrm>
          <a:prstGeom prst="round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2">
                  <a:lumMod val="50000"/>
                </a:schemeClr>
              </a:solidFill>
            </a:endParaRPr>
          </a:p>
        </p:txBody>
      </p:sp>
      <p:sp>
        <p:nvSpPr>
          <p:cNvPr id="5" name="Isosceles Triangle 4">
            <a:extLst>
              <a:ext uri="{FF2B5EF4-FFF2-40B4-BE49-F238E27FC236}">
                <a16:creationId xmlns:a16="http://schemas.microsoft.com/office/drawing/2014/main" id="{46B76008-BE81-4233-8722-E60EA018334A}"/>
              </a:ext>
            </a:extLst>
          </p:cNvPr>
          <p:cNvSpPr/>
          <p:nvPr/>
        </p:nvSpPr>
        <p:spPr>
          <a:xfrm rot="16200000">
            <a:off x="530325" y="4010984"/>
            <a:ext cx="3301640" cy="191237"/>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70" name="Isosceles Triangle 69">
            <a:extLst>
              <a:ext uri="{FF2B5EF4-FFF2-40B4-BE49-F238E27FC236}">
                <a16:creationId xmlns:a16="http://schemas.microsoft.com/office/drawing/2014/main" id="{7BF3B5C2-FFC4-466B-B297-D5F4EDBF7904}"/>
              </a:ext>
            </a:extLst>
          </p:cNvPr>
          <p:cNvSpPr/>
          <p:nvPr/>
        </p:nvSpPr>
        <p:spPr>
          <a:xfrm rot="5400000" flipH="1">
            <a:off x="2525597" y="4093044"/>
            <a:ext cx="3301640" cy="191237"/>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Tree>
    <p:extLst>
      <p:ext uri="{BB962C8B-B14F-4D97-AF65-F5344CB8AC3E}">
        <p14:creationId xmlns:p14="http://schemas.microsoft.com/office/powerpoint/2010/main" val="2405608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459D0-0F42-4074-B235-63C4BFB05CC3}"/>
              </a:ext>
            </a:extLst>
          </p:cNvPr>
          <p:cNvSpPr>
            <a:spLocks noGrp="1"/>
          </p:cNvSpPr>
          <p:nvPr>
            <p:ph type="title"/>
          </p:nvPr>
        </p:nvSpPr>
        <p:spPr/>
        <p:txBody>
          <a:bodyPr/>
          <a:lstStyle/>
          <a:p>
            <a:r>
              <a:rPr lang="en-US" dirty="0"/>
              <a:t>As-Is Data Domain/Sub-Domain</a:t>
            </a:r>
            <a:br>
              <a:rPr lang="en-US" dirty="0"/>
            </a:br>
            <a:r>
              <a:rPr lang="en-US" dirty="0"/>
              <a:t>Presence Across Landscape</a:t>
            </a:r>
          </a:p>
        </p:txBody>
      </p:sp>
      <p:pic>
        <p:nvPicPr>
          <p:cNvPr id="7" name="Picture 6">
            <a:extLst>
              <a:ext uri="{FF2B5EF4-FFF2-40B4-BE49-F238E27FC236}">
                <a16:creationId xmlns:a16="http://schemas.microsoft.com/office/drawing/2014/main" id="{F546C469-4DB5-455B-8382-96B8561E6860}"/>
              </a:ext>
            </a:extLst>
          </p:cNvPr>
          <p:cNvPicPr>
            <a:picLocks noChangeAspect="1"/>
          </p:cNvPicPr>
          <p:nvPr/>
        </p:nvPicPr>
        <p:blipFill>
          <a:blip r:embed="rId2"/>
          <a:stretch>
            <a:fillRect/>
          </a:stretch>
        </p:blipFill>
        <p:spPr>
          <a:xfrm>
            <a:off x="133256" y="2760379"/>
            <a:ext cx="4815631" cy="2201914"/>
          </a:xfrm>
          <a:prstGeom prst="rect">
            <a:avLst/>
          </a:prstGeom>
        </p:spPr>
      </p:pic>
      <p:pic>
        <p:nvPicPr>
          <p:cNvPr id="8" name="Picture 7">
            <a:extLst>
              <a:ext uri="{FF2B5EF4-FFF2-40B4-BE49-F238E27FC236}">
                <a16:creationId xmlns:a16="http://schemas.microsoft.com/office/drawing/2014/main" id="{B4378C40-7AD1-4C11-870C-C1FF80CF9A44}"/>
              </a:ext>
            </a:extLst>
          </p:cNvPr>
          <p:cNvPicPr>
            <a:picLocks noChangeAspect="1"/>
          </p:cNvPicPr>
          <p:nvPr/>
        </p:nvPicPr>
        <p:blipFill>
          <a:blip r:embed="rId3"/>
          <a:stretch>
            <a:fillRect/>
          </a:stretch>
        </p:blipFill>
        <p:spPr>
          <a:xfrm>
            <a:off x="5082140" y="111454"/>
            <a:ext cx="7109858" cy="3429058"/>
          </a:xfrm>
          <a:prstGeom prst="rect">
            <a:avLst/>
          </a:prstGeom>
          <a:solidFill>
            <a:schemeClr val="bg1"/>
          </a:solidFill>
        </p:spPr>
      </p:pic>
      <p:pic>
        <p:nvPicPr>
          <p:cNvPr id="9" name="Picture 8">
            <a:extLst>
              <a:ext uri="{FF2B5EF4-FFF2-40B4-BE49-F238E27FC236}">
                <a16:creationId xmlns:a16="http://schemas.microsoft.com/office/drawing/2014/main" id="{4FEB977A-1586-4DBD-A287-FD6F61AB1932}"/>
              </a:ext>
            </a:extLst>
          </p:cNvPr>
          <p:cNvPicPr>
            <a:picLocks noChangeAspect="1"/>
          </p:cNvPicPr>
          <p:nvPr/>
        </p:nvPicPr>
        <p:blipFill>
          <a:blip r:embed="rId4"/>
          <a:stretch>
            <a:fillRect/>
          </a:stretch>
        </p:blipFill>
        <p:spPr>
          <a:xfrm>
            <a:off x="5082140" y="4155784"/>
            <a:ext cx="7109858" cy="2702215"/>
          </a:xfrm>
          <a:prstGeom prst="rect">
            <a:avLst/>
          </a:prstGeom>
          <a:solidFill>
            <a:schemeClr val="bg1"/>
          </a:solidFill>
        </p:spPr>
      </p:pic>
      <p:sp>
        <p:nvSpPr>
          <p:cNvPr id="10" name="Rectangle: Rounded Corners 9">
            <a:extLst>
              <a:ext uri="{FF2B5EF4-FFF2-40B4-BE49-F238E27FC236}">
                <a16:creationId xmlns:a16="http://schemas.microsoft.com/office/drawing/2014/main" id="{577D92F9-39D1-4B44-B84D-DB2C64EEB926}"/>
              </a:ext>
            </a:extLst>
          </p:cNvPr>
          <p:cNvSpPr/>
          <p:nvPr/>
        </p:nvSpPr>
        <p:spPr>
          <a:xfrm>
            <a:off x="133256" y="2760380"/>
            <a:ext cx="2331164" cy="1053338"/>
          </a:xfrm>
          <a:prstGeom prst="roundRect">
            <a:avLst/>
          </a:prstGeom>
          <a:noFill/>
          <a:ln w="5715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11" name="Rectangle: Rounded Corners 10">
            <a:extLst>
              <a:ext uri="{FF2B5EF4-FFF2-40B4-BE49-F238E27FC236}">
                <a16:creationId xmlns:a16="http://schemas.microsoft.com/office/drawing/2014/main" id="{3E0D4462-0A64-4E97-B4A7-A62E30711BA2}"/>
              </a:ext>
            </a:extLst>
          </p:cNvPr>
          <p:cNvSpPr/>
          <p:nvPr/>
        </p:nvSpPr>
        <p:spPr>
          <a:xfrm>
            <a:off x="140693" y="4027902"/>
            <a:ext cx="2331164" cy="934391"/>
          </a:xfrm>
          <a:prstGeom prst="roundRect">
            <a:avLst/>
          </a:prstGeom>
          <a:noFill/>
          <a:ln w="5715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cxnSp>
        <p:nvCxnSpPr>
          <p:cNvPr id="13" name="Straight Arrow Connector 12">
            <a:extLst>
              <a:ext uri="{FF2B5EF4-FFF2-40B4-BE49-F238E27FC236}">
                <a16:creationId xmlns:a16="http://schemas.microsoft.com/office/drawing/2014/main" id="{DD8282DC-D771-4979-8E29-76DB0E65F42A}"/>
              </a:ext>
            </a:extLst>
          </p:cNvPr>
          <p:cNvCxnSpPr>
            <a:endCxn id="8" idx="1"/>
          </p:cNvCxnSpPr>
          <p:nvPr/>
        </p:nvCxnSpPr>
        <p:spPr>
          <a:xfrm flipV="1">
            <a:off x="2460706" y="1825983"/>
            <a:ext cx="2621434" cy="934395"/>
          </a:xfrm>
          <a:prstGeom prst="straightConnector1">
            <a:avLst/>
          </a:prstGeom>
          <a:ln w="3810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14EF86E-2459-4B22-BD73-C0F2AE1DEF81}"/>
              </a:ext>
            </a:extLst>
          </p:cNvPr>
          <p:cNvCxnSpPr>
            <a:cxnSpLocks/>
          </p:cNvCxnSpPr>
          <p:nvPr/>
        </p:nvCxnSpPr>
        <p:spPr>
          <a:xfrm>
            <a:off x="2460706" y="4527396"/>
            <a:ext cx="2621434" cy="1198703"/>
          </a:xfrm>
          <a:prstGeom prst="straightConnector1">
            <a:avLst/>
          </a:prstGeom>
          <a:ln w="3810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5A8D6948-5A2B-427A-BDE4-62DB65BBB4F8}"/>
              </a:ext>
            </a:extLst>
          </p:cNvPr>
          <p:cNvPicPr>
            <a:picLocks noChangeAspect="1"/>
          </p:cNvPicPr>
          <p:nvPr/>
        </p:nvPicPr>
        <p:blipFill>
          <a:blip r:embed="rId5"/>
          <a:stretch>
            <a:fillRect/>
          </a:stretch>
        </p:blipFill>
        <p:spPr>
          <a:xfrm>
            <a:off x="865522" y="5636488"/>
            <a:ext cx="1877678" cy="1077605"/>
          </a:xfrm>
          <a:prstGeom prst="rect">
            <a:avLst/>
          </a:prstGeom>
        </p:spPr>
      </p:pic>
      <p:cxnSp>
        <p:nvCxnSpPr>
          <p:cNvPr id="19" name="Connector: Elbow 18">
            <a:extLst>
              <a:ext uri="{FF2B5EF4-FFF2-40B4-BE49-F238E27FC236}">
                <a16:creationId xmlns:a16="http://schemas.microsoft.com/office/drawing/2014/main" id="{408C3B37-26C5-4108-A044-B7F157566736}"/>
              </a:ext>
            </a:extLst>
          </p:cNvPr>
          <p:cNvCxnSpPr>
            <a:cxnSpLocks/>
          </p:cNvCxnSpPr>
          <p:nvPr/>
        </p:nvCxnSpPr>
        <p:spPr>
          <a:xfrm rot="10800000">
            <a:off x="345688" y="5084955"/>
            <a:ext cx="408324" cy="1090337"/>
          </a:xfrm>
          <a:prstGeom prst="bentConnector2">
            <a:avLst/>
          </a:prstGeom>
          <a:ln w="3810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EDDD827-F4AF-473B-9CA9-ECD0BAAE901A}"/>
              </a:ext>
            </a:extLst>
          </p:cNvPr>
          <p:cNvSpPr txBox="1"/>
          <p:nvPr/>
        </p:nvSpPr>
        <p:spPr>
          <a:xfrm>
            <a:off x="2783575" y="5875208"/>
            <a:ext cx="1595184" cy="600164"/>
          </a:xfrm>
          <a:prstGeom prst="rect">
            <a:avLst/>
          </a:prstGeom>
          <a:noFill/>
        </p:spPr>
        <p:txBody>
          <a:bodyPr wrap="square" rtlCol="0">
            <a:spAutoFit/>
          </a:bodyPr>
          <a:lstStyle/>
          <a:p>
            <a:r>
              <a:rPr lang="en-US" sz="1100" b="1" i="1" dirty="0">
                <a:solidFill>
                  <a:schemeClr val="tx2">
                    <a:lumMod val="50000"/>
                  </a:schemeClr>
                </a:solidFill>
              </a:rPr>
              <a:t>Aspirational Data Domain Model (for reference)</a:t>
            </a:r>
          </a:p>
        </p:txBody>
      </p:sp>
      <p:sp>
        <p:nvSpPr>
          <p:cNvPr id="21" name="TextBox 20">
            <a:extLst>
              <a:ext uri="{FF2B5EF4-FFF2-40B4-BE49-F238E27FC236}">
                <a16:creationId xmlns:a16="http://schemas.microsoft.com/office/drawing/2014/main" id="{63E60950-449F-4D28-8265-7728F2D7287C}"/>
              </a:ext>
            </a:extLst>
          </p:cNvPr>
          <p:cNvSpPr txBox="1"/>
          <p:nvPr/>
        </p:nvSpPr>
        <p:spPr>
          <a:xfrm>
            <a:off x="308521" y="1870191"/>
            <a:ext cx="985020" cy="461665"/>
          </a:xfrm>
          <a:prstGeom prst="rect">
            <a:avLst/>
          </a:prstGeom>
          <a:noFill/>
        </p:spPr>
        <p:txBody>
          <a:bodyPr wrap="square" rtlCol="0">
            <a:spAutoFit/>
          </a:bodyPr>
          <a:lstStyle/>
          <a:p>
            <a:r>
              <a:rPr lang="en-US" sz="800" b="1" i="1" dirty="0">
                <a:solidFill>
                  <a:schemeClr val="tx2">
                    <a:lumMod val="50000"/>
                  </a:schemeClr>
                </a:solidFill>
              </a:rPr>
              <a:t>Customer</a:t>
            </a:r>
          </a:p>
          <a:p>
            <a:r>
              <a:rPr lang="en-US" sz="800" b="1" i="1" dirty="0">
                <a:solidFill>
                  <a:schemeClr val="tx2">
                    <a:lumMod val="50000"/>
                  </a:schemeClr>
                </a:solidFill>
              </a:rPr>
              <a:t>Systems of Record</a:t>
            </a:r>
          </a:p>
        </p:txBody>
      </p:sp>
      <p:sp>
        <p:nvSpPr>
          <p:cNvPr id="22" name="TextBox 21">
            <a:extLst>
              <a:ext uri="{FF2B5EF4-FFF2-40B4-BE49-F238E27FC236}">
                <a16:creationId xmlns:a16="http://schemas.microsoft.com/office/drawing/2014/main" id="{DBF56CE7-D449-4C3F-B985-88804CC8D3D3}"/>
              </a:ext>
            </a:extLst>
          </p:cNvPr>
          <p:cNvSpPr txBox="1"/>
          <p:nvPr/>
        </p:nvSpPr>
        <p:spPr>
          <a:xfrm>
            <a:off x="1375318" y="1498487"/>
            <a:ext cx="985020" cy="584775"/>
          </a:xfrm>
          <a:prstGeom prst="rect">
            <a:avLst/>
          </a:prstGeom>
          <a:noFill/>
        </p:spPr>
        <p:txBody>
          <a:bodyPr wrap="square" rtlCol="0">
            <a:spAutoFit/>
          </a:bodyPr>
          <a:lstStyle/>
          <a:p>
            <a:r>
              <a:rPr lang="en-US" sz="800" b="1" i="1" dirty="0">
                <a:solidFill>
                  <a:schemeClr val="tx2">
                    <a:lumMod val="50000"/>
                  </a:schemeClr>
                </a:solidFill>
              </a:rPr>
              <a:t>Selected Customer System of Insight</a:t>
            </a:r>
          </a:p>
        </p:txBody>
      </p:sp>
      <p:sp>
        <p:nvSpPr>
          <p:cNvPr id="23" name="TextBox 22">
            <a:extLst>
              <a:ext uri="{FF2B5EF4-FFF2-40B4-BE49-F238E27FC236}">
                <a16:creationId xmlns:a16="http://schemas.microsoft.com/office/drawing/2014/main" id="{1635B156-321D-49BA-980E-452C2B750890}"/>
              </a:ext>
            </a:extLst>
          </p:cNvPr>
          <p:cNvSpPr txBox="1"/>
          <p:nvPr/>
        </p:nvSpPr>
        <p:spPr>
          <a:xfrm>
            <a:off x="2397511" y="1338651"/>
            <a:ext cx="1137425" cy="338554"/>
          </a:xfrm>
          <a:prstGeom prst="rect">
            <a:avLst/>
          </a:prstGeom>
          <a:noFill/>
        </p:spPr>
        <p:txBody>
          <a:bodyPr wrap="square" rtlCol="0">
            <a:spAutoFit/>
          </a:bodyPr>
          <a:lstStyle/>
          <a:p>
            <a:r>
              <a:rPr lang="en-US" sz="800" b="1" i="1" dirty="0">
                <a:solidFill>
                  <a:schemeClr val="tx2">
                    <a:lumMod val="50000"/>
                  </a:schemeClr>
                </a:solidFill>
              </a:rPr>
              <a:t>Platforms Of Data Movement</a:t>
            </a:r>
          </a:p>
        </p:txBody>
      </p:sp>
      <p:sp>
        <p:nvSpPr>
          <p:cNvPr id="24" name="TextBox 23">
            <a:extLst>
              <a:ext uri="{FF2B5EF4-FFF2-40B4-BE49-F238E27FC236}">
                <a16:creationId xmlns:a16="http://schemas.microsoft.com/office/drawing/2014/main" id="{D7D428F4-8C5B-4E6B-A054-46257AF47F38}"/>
              </a:ext>
            </a:extLst>
          </p:cNvPr>
          <p:cNvSpPr txBox="1"/>
          <p:nvPr/>
        </p:nvSpPr>
        <p:spPr>
          <a:xfrm>
            <a:off x="2850995" y="1865507"/>
            <a:ext cx="1022196" cy="461665"/>
          </a:xfrm>
          <a:prstGeom prst="rect">
            <a:avLst/>
          </a:prstGeom>
          <a:noFill/>
        </p:spPr>
        <p:txBody>
          <a:bodyPr wrap="square" rtlCol="0">
            <a:spAutoFit/>
          </a:bodyPr>
          <a:lstStyle/>
          <a:p>
            <a:r>
              <a:rPr lang="en-US" sz="800" b="1" i="1" dirty="0">
                <a:solidFill>
                  <a:schemeClr val="tx2">
                    <a:lumMod val="50000"/>
                  </a:schemeClr>
                </a:solidFill>
              </a:rPr>
              <a:t>Customer Systems of Engagement</a:t>
            </a:r>
          </a:p>
        </p:txBody>
      </p:sp>
      <p:sp>
        <p:nvSpPr>
          <p:cNvPr id="25" name="TextBox 24">
            <a:extLst>
              <a:ext uri="{FF2B5EF4-FFF2-40B4-BE49-F238E27FC236}">
                <a16:creationId xmlns:a16="http://schemas.microsoft.com/office/drawing/2014/main" id="{5FA79C07-1C0A-4F0F-B766-29D89A859FB9}"/>
              </a:ext>
            </a:extLst>
          </p:cNvPr>
          <p:cNvSpPr txBox="1"/>
          <p:nvPr/>
        </p:nvSpPr>
        <p:spPr>
          <a:xfrm>
            <a:off x="3850888" y="1403842"/>
            <a:ext cx="1186651" cy="461665"/>
          </a:xfrm>
          <a:prstGeom prst="rect">
            <a:avLst/>
          </a:prstGeom>
          <a:noFill/>
        </p:spPr>
        <p:txBody>
          <a:bodyPr wrap="square" rtlCol="0">
            <a:spAutoFit/>
          </a:bodyPr>
          <a:lstStyle/>
          <a:p>
            <a:r>
              <a:rPr lang="en-US" sz="800" b="1" i="1" dirty="0">
                <a:solidFill>
                  <a:schemeClr val="tx2">
                    <a:lumMod val="50000"/>
                  </a:schemeClr>
                </a:solidFill>
              </a:rPr>
              <a:t>Operational Systems Of Record</a:t>
            </a:r>
          </a:p>
        </p:txBody>
      </p:sp>
      <p:cxnSp>
        <p:nvCxnSpPr>
          <p:cNvPr id="27" name="Straight Arrow Connector 26">
            <a:extLst>
              <a:ext uri="{FF2B5EF4-FFF2-40B4-BE49-F238E27FC236}">
                <a16:creationId xmlns:a16="http://schemas.microsoft.com/office/drawing/2014/main" id="{FD9DFF5D-453B-4C0D-BFBB-C43D63812807}"/>
              </a:ext>
            </a:extLst>
          </p:cNvPr>
          <p:cNvCxnSpPr>
            <a:stCxn id="21" idx="2"/>
            <a:endCxn id="10" idx="0"/>
          </p:cNvCxnSpPr>
          <p:nvPr/>
        </p:nvCxnSpPr>
        <p:spPr>
          <a:xfrm>
            <a:off x="801031" y="2331856"/>
            <a:ext cx="497807" cy="428524"/>
          </a:xfrm>
          <a:prstGeom prst="straightConnector1">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C6D485D-A97E-4EE0-996C-E699CE30D086}"/>
              </a:ext>
            </a:extLst>
          </p:cNvPr>
          <p:cNvCxnSpPr>
            <a:cxnSpLocks/>
            <a:stCxn id="22" idx="2"/>
          </p:cNvCxnSpPr>
          <p:nvPr/>
        </p:nvCxnSpPr>
        <p:spPr>
          <a:xfrm flipH="1">
            <a:off x="1846795" y="2083262"/>
            <a:ext cx="21033" cy="677118"/>
          </a:xfrm>
          <a:prstGeom prst="straightConnector1">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01135DE-FE63-4257-AEE4-C10FD2A25A69}"/>
              </a:ext>
            </a:extLst>
          </p:cNvPr>
          <p:cNvCxnSpPr>
            <a:cxnSpLocks/>
          </p:cNvCxnSpPr>
          <p:nvPr/>
        </p:nvCxnSpPr>
        <p:spPr>
          <a:xfrm flipH="1">
            <a:off x="2183780" y="1736376"/>
            <a:ext cx="566562" cy="927713"/>
          </a:xfrm>
          <a:prstGeom prst="straightConnector1">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5BECAA5-57A0-490E-887C-D2A0D94F0F54}"/>
              </a:ext>
            </a:extLst>
          </p:cNvPr>
          <p:cNvCxnSpPr>
            <a:cxnSpLocks/>
            <a:stCxn id="24" idx="2"/>
          </p:cNvCxnSpPr>
          <p:nvPr/>
        </p:nvCxnSpPr>
        <p:spPr>
          <a:xfrm>
            <a:off x="3362093" y="2327172"/>
            <a:ext cx="12810" cy="433208"/>
          </a:xfrm>
          <a:prstGeom prst="straightConnector1">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67F85C7-922C-4297-BA3B-DD29D0659E45}"/>
              </a:ext>
            </a:extLst>
          </p:cNvPr>
          <p:cNvCxnSpPr>
            <a:cxnSpLocks/>
          </p:cNvCxnSpPr>
          <p:nvPr/>
        </p:nvCxnSpPr>
        <p:spPr>
          <a:xfrm>
            <a:off x="4272577" y="1953675"/>
            <a:ext cx="212365" cy="771446"/>
          </a:xfrm>
          <a:prstGeom prst="straightConnector1">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8AAEFF86-1505-4698-B96F-18146074D396}"/>
              </a:ext>
            </a:extLst>
          </p:cNvPr>
          <p:cNvSpPr/>
          <p:nvPr/>
        </p:nvSpPr>
        <p:spPr>
          <a:xfrm>
            <a:off x="5899444" y="3673173"/>
            <a:ext cx="5475249" cy="281090"/>
          </a:xfrm>
          <a:prstGeom prst="roundRect">
            <a:avLst>
              <a:gd name="adj" fmla="val 5000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rPr>
              <a:t>Major Data Fragmentation &amp; Replication / No MDM</a:t>
            </a:r>
          </a:p>
        </p:txBody>
      </p:sp>
    </p:spTree>
    <p:extLst>
      <p:ext uri="{BB962C8B-B14F-4D97-AF65-F5344CB8AC3E}">
        <p14:creationId xmlns:p14="http://schemas.microsoft.com/office/powerpoint/2010/main" val="600085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459D0-0F42-4074-B235-63C4BFB05CC3}"/>
              </a:ext>
            </a:extLst>
          </p:cNvPr>
          <p:cNvSpPr>
            <a:spLocks noGrp="1"/>
          </p:cNvSpPr>
          <p:nvPr>
            <p:ph type="title"/>
          </p:nvPr>
        </p:nvSpPr>
        <p:spPr/>
        <p:txBody>
          <a:bodyPr/>
          <a:lstStyle/>
          <a:p>
            <a:r>
              <a:rPr lang="en-US" dirty="0"/>
              <a:t>Data Domain/Sub-Domain Impact On Experience &amp; Process</a:t>
            </a:r>
          </a:p>
        </p:txBody>
      </p:sp>
      <p:pic>
        <p:nvPicPr>
          <p:cNvPr id="3" name="Picture 2">
            <a:extLst>
              <a:ext uri="{FF2B5EF4-FFF2-40B4-BE49-F238E27FC236}">
                <a16:creationId xmlns:a16="http://schemas.microsoft.com/office/drawing/2014/main" id="{0969F505-0721-4AEB-B58E-F42C5AD6E2BA}"/>
              </a:ext>
            </a:extLst>
          </p:cNvPr>
          <p:cNvPicPr>
            <a:picLocks noChangeAspect="1"/>
          </p:cNvPicPr>
          <p:nvPr/>
        </p:nvPicPr>
        <p:blipFill>
          <a:blip r:embed="rId3"/>
          <a:stretch>
            <a:fillRect/>
          </a:stretch>
        </p:blipFill>
        <p:spPr>
          <a:xfrm>
            <a:off x="266701" y="1035233"/>
            <a:ext cx="8592609" cy="5289368"/>
          </a:xfrm>
          <a:prstGeom prst="rect">
            <a:avLst/>
          </a:prstGeom>
        </p:spPr>
      </p:pic>
      <p:sp>
        <p:nvSpPr>
          <p:cNvPr id="5" name="Rectangle: Rounded Corners 4">
            <a:extLst>
              <a:ext uri="{FF2B5EF4-FFF2-40B4-BE49-F238E27FC236}">
                <a16:creationId xmlns:a16="http://schemas.microsoft.com/office/drawing/2014/main" id="{638FB4E4-72D6-443E-826F-7414F529C1F1}"/>
              </a:ext>
            </a:extLst>
          </p:cNvPr>
          <p:cNvSpPr/>
          <p:nvPr/>
        </p:nvSpPr>
        <p:spPr>
          <a:xfrm>
            <a:off x="2466705" y="1760012"/>
            <a:ext cx="2751857" cy="1859283"/>
          </a:xfrm>
          <a:prstGeom prst="roundRect">
            <a:avLst/>
          </a:prstGeom>
          <a:solidFill>
            <a:schemeClr val="accent3">
              <a:lumMod val="20000"/>
              <a:lumOff val="80000"/>
            </a:schemeClr>
          </a:solidFill>
          <a:ln w="571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70AD">
                    <a:lumMod val="50000"/>
                  </a:srgbClr>
                </a:solidFill>
                <a:effectLst/>
                <a:uLnTx/>
                <a:uFillTx/>
                <a:latin typeface="Verdana"/>
                <a:ea typeface="+mn-ea"/>
                <a:cs typeface="+mn-cs"/>
              </a:rPr>
              <a:t>Disjointed Core Regulatory Journey</a:t>
            </a:r>
          </a:p>
        </p:txBody>
      </p:sp>
      <p:sp>
        <p:nvSpPr>
          <p:cNvPr id="9" name="Rectangle: Rounded Corners 8">
            <a:extLst>
              <a:ext uri="{FF2B5EF4-FFF2-40B4-BE49-F238E27FC236}">
                <a16:creationId xmlns:a16="http://schemas.microsoft.com/office/drawing/2014/main" id="{569B1A0C-7AA2-4229-AB1A-52AC185A96CA}"/>
              </a:ext>
            </a:extLst>
          </p:cNvPr>
          <p:cNvSpPr/>
          <p:nvPr/>
        </p:nvSpPr>
        <p:spPr>
          <a:xfrm rot="16200000">
            <a:off x="4891301" y="2168300"/>
            <a:ext cx="1800258" cy="983682"/>
          </a:xfrm>
          <a:prstGeom prst="roundRect">
            <a:avLst/>
          </a:prstGeom>
          <a:solidFill>
            <a:srgbClr val="FFC000"/>
          </a:solidFill>
          <a:ln w="571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70AD">
                    <a:lumMod val="50000"/>
                  </a:srgbClr>
                </a:solidFill>
                <a:effectLst/>
                <a:uLnTx/>
                <a:uFillTx/>
                <a:latin typeface="Verdana"/>
                <a:ea typeface="+mn-ea"/>
                <a:cs typeface="+mn-cs"/>
              </a:rPr>
              <a:t>Difficulty </a:t>
            </a:r>
            <a:r>
              <a:rPr lang="en-US" sz="1800" i="1" dirty="0">
                <a:solidFill>
                  <a:srgbClr val="0070AD">
                    <a:lumMod val="50000"/>
                  </a:srgbClr>
                </a:solidFill>
                <a:latin typeface="Verdana"/>
              </a:rPr>
              <a:t>In Discerning</a:t>
            </a:r>
            <a:r>
              <a:rPr kumimoji="0" lang="en-US" sz="1800" b="0" i="1" u="none" strike="noStrike" kern="1200" cap="none" spc="0" normalizeH="0" baseline="0" noProof="0" dirty="0">
                <a:ln>
                  <a:noFill/>
                </a:ln>
                <a:solidFill>
                  <a:srgbClr val="0070AD">
                    <a:lumMod val="50000"/>
                  </a:srgbClr>
                </a:solidFill>
                <a:effectLst/>
                <a:uLnTx/>
                <a:uFillTx/>
                <a:latin typeface="Verdana"/>
                <a:ea typeface="+mn-ea"/>
                <a:cs typeface="+mn-cs"/>
              </a:rPr>
              <a:t> Needs</a:t>
            </a:r>
          </a:p>
        </p:txBody>
      </p:sp>
      <p:sp>
        <p:nvSpPr>
          <p:cNvPr id="10" name="Rectangle: Rounded Corners 9">
            <a:extLst>
              <a:ext uri="{FF2B5EF4-FFF2-40B4-BE49-F238E27FC236}">
                <a16:creationId xmlns:a16="http://schemas.microsoft.com/office/drawing/2014/main" id="{D94E0249-8E97-4C61-98FF-DA8F8068BF02}"/>
              </a:ext>
            </a:extLst>
          </p:cNvPr>
          <p:cNvSpPr/>
          <p:nvPr/>
        </p:nvSpPr>
        <p:spPr>
          <a:xfrm rot="16200000">
            <a:off x="4876230" y="4539131"/>
            <a:ext cx="1800258" cy="983682"/>
          </a:xfrm>
          <a:prstGeom prst="roundRect">
            <a:avLst/>
          </a:prstGeom>
          <a:solidFill>
            <a:srgbClr val="FFC000"/>
          </a:solidFill>
          <a:ln w="571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lang="en-US" sz="1800" i="1" dirty="0">
                <a:solidFill>
                  <a:srgbClr val="0070AD">
                    <a:lumMod val="50000"/>
                  </a:srgbClr>
                </a:solidFill>
                <a:latin typeface="Verdana"/>
              </a:rPr>
              <a:t>Converting </a:t>
            </a:r>
            <a:r>
              <a:rPr kumimoji="0" lang="en-US" sz="1800" b="0" i="1" u="none" strike="noStrike" kern="1200" cap="none" spc="0" normalizeH="0" baseline="0" noProof="0" dirty="0">
                <a:ln>
                  <a:noFill/>
                </a:ln>
                <a:solidFill>
                  <a:srgbClr val="0070AD">
                    <a:lumMod val="50000"/>
                  </a:srgbClr>
                </a:solidFill>
                <a:effectLst/>
                <a:uLnTx/>
                <a:uFillTx/>
                <a:latin typeface="Verdana"/>
                <a:ea typeface="+mn-ea"/>
                <a:cs typeface="+mn-cs"/>
              </a:rPr>
              <a:t>Needs Into Adoption</a:t>
            </a:r>
          </a:p>
        </p:txBody>
      </p:sp>
      <p:sp>
        <p:nvSpPr>
          <p:cNvPr id="11" name="Rectangle: Rounded Corners 10">
            <a:extLst>
              <a:ext uri="{FF2B5EF4-FFF2-40B4-BE49-F238E27FC236}">
                <a16:creationId xmlns:a16="http://schemas.microsoft.com/office/drawing/2014/main" id="{D8C48DB6-8F32-448E-AC09-DE981D3DCC3B}"/>
              </a:ext>
            </a:extLst>
          </p:cNvPr>
          <p:cNvSpPr/>
          <p:nvPr/>
        </p:nvSpPr>
        <p:spPr>
          <a:xfrm rot="16200000">
            <a:off x="4411248" y="3657481"/>
            <a:ext cx="4456377" cy="661438"/>
          </a:xfrm>
          <a:prstGeom prst="roundRect">
            <a:avLst/>
          </a:prstGeom>
          <a:solidFill>
            <a:schemeClr val="accent5">
              <a:lumMod val="40000"/>
              <a:lumOff val="60000"/>
            </a:schemeClr>
          </a:solidFill>
          <a:ln w="571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70AD">
                    <a:lumMod val="50000"/>
                  </a:srgbClr>
                </a:solidFill>
                <a:effectLst/>
                <a:uLnTx/>
                <a:uFillTx/>
                <a:latin typeface="Verdana"/>
                <a:ea typeface="+mn-ea"/>
                <a:cs typeface="+mn-cs"/>
              </a:rPr>
              <a:t>Mass Treatment Of Customers</a:t>
            </a:r>
          </a:p>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70AD">
                    <a:lumMod val="50000"/>
                  </a:srgbClr>
                </a:solidFill>
                <a:effectLst/>
                <a:uLnTx/>
                <a:uFillTx/>
                <a:latin typeface="Verdana"/>
                <a:ea typeface="+mn-ea"/>
                <a:cs typeface="+mn-cs"/>
              </a:rPr>
              <a:t> (Not 1:1)</a:t>
            </a:r>
          </a:p>
        </p:txBody>
      </p:sp>
      <p:sp>
        <p:nvSpPr>
          <p:cNvPr id="12" name="Rectangle: Rounded Corners 11">
            <a:extLst>
              <a:ext uri="{FF2B5EF4-FFF2-40B4-BE49-F238E27FC236}">
                <a16:creationId xmlns:a16="http://schemas.microsoft.com/office/drawing/2014/main" id="{DB45A5E6-79D8-4450-A1E0-07D760ACFB03}"/>
              </a:ext>
            </a:extLst>
          </p:cNvPr>
          <p:cNvSpPr/>
          <p:nvPr/>
        </p:nvSpPr>
        <p:spPr>
          <a:xfrm rot="16200000">
            <a:off x="3051456" y="4494849"/>
            <a:ext cx="2593812" cy="1072246"/>
          </a:xfrm>
          <a:prstGeom prst="roundRect">
            <a:avLst/>
          </a:prstGeom>
          <a:solidFill>
            <a:schemeClr val="accent3">
              <a:lumMod val="20000"/>
              <a:lumOff val="80000"/>
            </a:schemeClr>
          </a:solidFill>
          <a:ln w="57150">
            <a:noFill/>
            <a:prstDash val="sysDot"/>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lang="en-US" sz="1600" i="1" dirty="0">
                <a:solidFill>
                  <a:srgbClr val="0070AD">
                    <a:lumMod val="50000"/>
                  </a:srgbClr>
                </a:solidFill>
                <a:latin typeface="Verdana"/>
              </a:rPr>
              <a:t>Lags In</a:t>
            </a:r>
            <a:r>
              <a:rPr kumimoji="0" lang="en-US" sz="1600" b="0" i="1" u="none" strike="noStrike" kern="1200" cap="none" spc="0" normalizeH="0" baseline="0" noProof="0" dirty="0">
                <a:ln>
                  <a:noFill/>
                </a:ln>
                <a:solidFill>
                  <a:srgbClr val="0070AD">
                    <a:lumMod val="50000"/>
                  </a:srgbClr>
                </a:solidFill>
                <a:effectLst/>
                <a:uLnTx/>
                <a:uFillTx/>
                <a:latin typeface="Verdana"/>
                <a:ea typeface="+mn-ea"/>
                <a:cs typeface="+mn-cs"/>
              </a:rPr>
              <a:t> Responsiveness</a:t>
            </a:r>
          </a:p>
        </p:txBody>
      </p:sp>
      <p:sp>
        <p:nvSpPr>
          <p:cNvPr id="13" name="Rectangle: Rounded Corners 12">
            <a:extLst>
              <a:ext uri="{FF2B5EF4-FFF2-40B4-BE49-F238E27FC236}">
                <a16:creationId xmlns:a16="http://schemas.microsoft.com/office/drawing/2014/main" id="{79072EEC-737D-4037-A45A-42A6FF5DD4ED}"/>
              </a:ext>
            </a:extLst>
          </p:cNvPr>
          <p:cNvSpPr/>
          <p:nvPr/>
        </p:nvSpPr>
        <p:spPr>
          <a:xfrm rot="16200000">
            <a:off x="5187640" y="3673879"/>
            <a:ext cx="4456377" cy="661438"/>
          </a:xfrm>
          <a:prstGeom prst="roundRect">
            <a:avLst/>
          </a:prstGeom>
          <a:solidFill>
            <a:schemeClr val="tx2">
              <a:lumMod val="20000"/>
              <a:lumOff val="80000"/>
            </a:schemeClr>
          </a:solidFill>
          <a:ln w="571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lang="en-US" sz="1800" i="1" dirty="0">
                <a:solidFill>
                  <a:srgbClr val="0070AD">
                    <a:lumMod val="50000"/>
                  </a:srgbClr>
                </a:solidFill>
                <a:latin typeface="Verdana"/>
              </a:rPr>
              <a:t>Major Effort To Create Insights</a:t>
            </a:r>
          </a:p>
          <a:p>
            <a:pPr marL="0" marR="0" lvl="0" indent="0" algn="ctr" defTabSz="1088239" rtl="0" eaLnBrk="1" fontAlgn="auto" latinLnBrk="0" hangingPunct="1">
              <a:lnSpc>
                <a:spcPct val="100000"/>
              </a:lnSpc>
              <a:spcBef>
                <a:spcPts val="0"/>
              </a:spcBef>
              <a:spcAft>
                <a:spcPts val="0"/>
              </a:spcAft>
              <a:buClrTx/>
              <a:buSzTx/>
              <a:buFontTx/>
              <a:buNone/>
              <a:tabLst/>
              <a:defRPr/>
            </a:pPr>
            <a:r>
              <a:rPr lang="en-US" sz="1800" i="1" dirty="0">
                <a:solidFill>
                  <a:srgbClr val="0070AD">
                    <a:lumMod val="50000"/>
                  </a:srgbClr>
                </a:solidFill>
                <a:latin typeface="Verdana"/>
              </a:rPr>
              <a:t> (No Ready</a:t>
            </a:r>
            <a:r>
              <a:rPr kumimoji="0" lang="en-US" sz="1800" b="0" i="1" u="none" strike="noStrike" kern="1200" cap="none" spc="0" normalizeH="0" baseline="0" noProof="0" dirty="0">
                <a:ln>
                  <a:noFill/>
                </a:ln>
                <a:solidFill>
                  <a:srgbClr val="0070AD">
                    <a:lumMod val="50000"/>
                  </a:srgbClr>
                </a:solidFill>
                <a:effectLst/>
                <a:uLnTx/>
                <a:uFillTx/>
                <a:latin typeface="Verdana"/>
                <a:ea typeface="+mn-ea"/>
                <a:cs typeface="+mn-cs"/>
              </a:rPr>
              <a:t> 360 View)</a:t>
            </a:r>
          </a:p>
        </p:txBody>
      </p:sp>
      <p:sp>
        <p:nvSpPr>
          <p:cNvPr id="14" name="Rectangle: Rounded Corners 13">
            <a:extLst>
              <a:ext uri="{FF2B5EF4-FFF2-40B4-BE49-F238E27FC236}">
                <a16:creationId xmlns:a16="http://schemas.microsoft.com/office/drawing/2014/main" id="{BB99D0E9-F1DE-4B46-A06D-3CDCFE346487}"/>
              </a:ext>
            </a:extLst>
          </p:cNvPr>
          <p:cNvSpPr/>
          <p:nvPr/>
        </p:nvSpPr>
        <p:spPr>
          <a:xfrm rot="16200000">
            <a:off x="6937572" y="4432373"/>
            <a:ext cx="2688912" cy="884744"/>
          </a:xfrm>
          <a:prstGeom prst="roundRect">
            <a:avLst/>
          </a:prstGeom>
          <a:solidFill>
            <a:schemeClr val="accent4">
              <a:lumMod val="40000"/>
              <a:lumOff val="60000"/>
            </a:schemeClr>
          </a:solidFill>
          <a:ln w="571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lang="en-US" sz="1800" i="1" dirty="0">
                <a:solidFill>
                  <a:srgbClr val="0070AD">
                    <a:lumMod val="50000"/>
                  </a:srgbClr>
                </a:solidFill>
                <a:latin typeface="Verdana"/>
              </a:rPr>
              <a:t>Inability To Aggregate Across Delivery Towers</a:t>
            </a:r>
            <a:endParaRPr kumimoji="0" lang="en-US" sz="1800" b="0" i="1" u="none" strike="noStrike" kern="1200" cap="none" spc="0" normalizeH="0" baseline="0" noProof="0" dirty="0">
              <a:ln>
                <a:noFill/>
              </a:ln>
              <a:solidFill>
                <a:srgbClr val="0070AD">
                  <a:lumMod val="50000"/>
                </a:srgbClr>
              </a:solidFill>
              <a:effectLst/>
              <a:uLnTx/>
              <a:uFillTx/>
              <a:latin typeface="Verdana"/>
              <a:ea typeface="+mn-ea"/>
              <a:cs typeface="+mn-cs"/>
            </a:endParaRPr>
          </a:p>
        </p:txBody>
      </p:sp>
      <p:sp>
        <p:nvSpPr>
          <p:cNvPr id="15" name="TextBox 14">
            <a:extLst>
              <a:ext uri="{FF2B5EF4-FFF2-40B4-BE49-F238E27FC236}">
                <a16:creationId xmlns:a16="http://schemas.microsoft.com/office/drawing/2014/main" id="{CAF05D76-B657-4494-B43D-BF84419D971B}"/>
              </a:ext>
            </a:extLst>
          </p:cNvPr>
          <p:cNvSpPr txBox="1"/>
          <p:nvPr/>
        </p:nvSpPr>
        <p:spPr>
          <a:xfrm>
            <a:off x="9345484" y="1309121"/>
            <a:ext cx="2498789" cy="380124"/>
          </a:xfrm>
          <a:prstGeom prst="rect">
            <a:avLst/>
          </a:prstGeom>
          <a:noFill/>
        </p:spPr>
        <p:txBody>
          <a:bodyPr wrap="square" rtlCol="0">
            <a:spAutoFit/>
          </a:bodyPr>
          <a:lstStyle/>
          <a:p>
            <a:pPr marL="0" marR="0" lvl="0" indent="0" algn="l" defTabSz="1088239" rtl="0" eaLnBrk="1" fontAlgn="auto" latinLnBrk="0" hangingPunct="1">
              <a:lnSpc>
                <a:spcPct val="100000"/>
              </a:lnSpc>
              <a:spcBef>
                <a:spcPts val="0"/>
              </a:spcBef>
              <a:spcAft>
                <a:spcPts val="0"/>
              </a:spcAft>
              <a:buClrTx/>
              <a:buSzTx/>
              <a:buFontTx/>
              <a:buNone/>
              <a:tabLst/>
              <a:defRPr/>
            </a:pPr>
            <a:r>
              <a:rPr kumimoji="0" lang="en-US" sz="1100" b="1" i="1" u="none" strike="noStrike" kern="1200" cap="none" spc="0" normalizeH="0" baseline="0" noProof="0" dirty="0">
                <a:ln>
                  <a:noFill/>
                </a:ln>
                <a:solidFill>
                  <a:srgbClr val="0070AD">
                    <a:lumMod val="50000"/>
                  </a:srgbClr>
                </a:solidFill>
                <a:effectLst/>
                <a:uLnTx/>
                <a:uFillTx/>
                <a:latin typeface="Verdana"/>
                <a:ea typeface="+mn-ea"/>
                <a:cs typeface="+mn-cs"/>
              </a:rPr>
              <a:t>Customer Identifier Not Common Across Landscape</a:t>
            </a:r>
          </a:p>
        </p:txBody>
      </p:sp>
      <p:sp>
        <p:nvSpPr>
          <p:cNvPr id="4" name="TextBox 3">
            <a:extLst>
              <a:ext uri="{FF2B5EF4-FFF2-40B4-BE49-F238E27FC236}">
                <a16:creationId xmlns:a16="http://schemas.microsoft.com/office/drawing/2014/main" id="{6252EF70-103A-4F02-BBF6-02C544F186A4}"/>
              </a:ext>
            </a:extLst>
          </p:cNvPr>
          <p:cNvSpPr txBox="1"/>
          <p:nvPr/>
        </p:nvSpPr>
        <p:spPr>
          <a:xfrm>
            <a:off x="9345484" y="888711"/>
            <a:ext cx="2340014" cy="278065"/>
          </a:xfrm>
          <a:prstGeom prst="rect">
            <a:avLst/>
          </a:prstGeom>
          <a:noFill/>
        </p:spPr>
        <p:txBody>
          <a:bodyPr wrap="square" rtlCol="0">
            <a:spAutoFit/>
          </a:bodyP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0AD">
                    <a:lumMod val="50000"/>
                  </a:srgbClr>
                </a:solidFill>
                <a:effectLst/>
                <a:uLnTx/>
                <a:uFillTx/>
                <a:latin typeface="Verdana"/>
                <a:ea typeface="+mn-ea"/>
                <a:cs typeface="+mn-cs"/>
              </a:rPr>
              <a:t>Major Call Outs</a:t>
            </a:r>
          </a:p>
        </p:txBody>
      </p:sp>
      <p:cxnSp>
        <p:nvCxnSpPr>
          <p:cNvPr id="16" name="Straight Arrow Connector 15">
            <a:extLst>
              <a:ext uri="{FF2B5EF4-FFF2-40B4-BE49-F238E27FC236}">
                <a16:creationId xmlns:a16="http://schemas.microsoft.com/office/drawing/2014/main" id="{DA265179-3672-47B0-9396-3EA21A296336}"/>
              </a:ext>
            </a:extLst>
          </p:cNvPr>
          <p:cNvCxnSpPr>
            <a:cxnSpLocks/>
          </p:cNvCxnSpPr>
          <p:nvPr/>
        </p:nvCxnSpPr>
        <p:spPr>
          <a:xfrm flipH="1">
            <a:off x="8859312" y="1499183"/>
            <a:ext cx="486172" cy="260829"/>
          </a:xfrm>
          <a:prstGeom prst="straightConnector1">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41C6E39-649D-468B-B5B8-9B290BF1DB62}"/>
              </a:ext>
            </a:extLst>
          </p:cNvPr>
          <p:cNvSpPr txBox="1"/>
          <p:nvPr/>
        </p:nvSpPr>
        <p:spPr>
          <a:xfrm>
            <a:off x="9345484" y="2214593"/>
            <a:ext cx="2498789" cy="529458"/>
          </a:xfrm>
          <a:prstGeom prst="rect">
            <a:avLst/>
          </a:prstGeom>
          <a:noFill/>
        </p:spPr>
        <p:txBody>
          <a:bodyPr wrap="square" rtlCol="0">
            <a:spAutoFit/>
          </a:bodyPr>
          <a:lstStyle/>
          <a:p>
            <a:pPr marL="0" marR="0" lvl="0" indent="0" algn="l" defTabSz="1088239" rtl="0" eaLnBrk="1" fontAlgn="auto" latinLnBrk="0" hangingPunct="1">
              <a:lnSpc>
                <a:spcPct val="100000"/>
              </a:lnSpc>
              <a:spcBef>
                <a:spcPts val="0"/>
              </a:spcBef>
              <a:spcAft>
                <a:spcPts val="0"/>
              </a:spcAft>
              <a:buClrTx/>
              <a:buSzTx/>
              <a:buFontTx/>
              <a:buNone/>
              <a:tabLst/>
              <a:defRPr/>
            </a:pPr>
            <a:r>
              <a:rPr kumimoji="0" lang="en-US" sz="1100" b="1" i="1" u="none" strike="noStrike" kern="1200" cap="none" spc="0" normalizeH="0" baseline="0" noProof="0" dirty="0">
                <a:ln>
                  <a:noFill/>
                </a:ln>
                <a:solidFill>
                  <a:srgbClr val="0070AD">
                    <a:lumMod val="50000"/>
                  </a:srgbClr>
                </a:solidFill>
                <a:effectLst/>
                <a:uLnTx/>
                <a:uFillTx/>
                <a:latin typeface="Verdana"/>
                <a:ea typeface="+mn-ea"/>
                <a:cs typeface="+mn-cs"/>
              </a:rPr>
              <a:t>Multiple Data Points From Multiple Systems To Make A Journey</a:t>
            </a:r>
          </a:p>
        </p:txBody>
      </p:sp>
      <p:cxnSp>
        <p:nvCxnSpPr>
          <p:cNvPr id="20" name="Straight Arrow Connector 19">
            <a:extLst>
              <a:ext uri="{FF2B5EF4-FFF2-40B4-BE49-F238E27FC236}">
                <a16:creationId xmlns:a16="http://schemas.microsoft.com/office/drawing/2014/main" id="{48FD93EF-6A56-49AD-96B9-C4DB8A014D6A}"/>
              </a:ext>
            </a:extLst>
          </p:cNvPr>
          <p:cNvCxnSpPr>
            <a:cxnSpLocks/>
          </p:cNvCxnSpPr>
          <p:nvPr/>
        </p:nvCxnSpPr>
        <p:spPr>
          <a:xfrm flipH="1" flipV="1">
            <a:off x="9138767" y="2445383"/>
            <a:ext cx="206717" cy="33939"/>
          </a:xfrm>
          <a:prstGeom prst="straightConnector1">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9E765D7-EB72-4FB1-9FF8-1338F0BAA026}"/>
              </a:ext>
            </a:extLst>
          </p:cNvPr>
          <p:cNvSpPr txBox="1"/>
          <p:nvPr/>
        </p:nvSpPr>
        <p:spPr>
          <a:xfrm>
            <a:off x="9345484" y="3233982"/>
            <a:ext cx="2498789" cy="380124"/>
          </a:xfrm>
          <a:prstGeom prst="rect">
            <a:avLst/>
          </a:prstGeom>
          <a:noFill/>
        </p:spPr>
        <p:txBody>
          <a:bodyPr wrap="square" rtlCol="0">
            <a:spAutoFit/>
          </a:bodyPr>
          <a:lstStyle/>
          <a:p>
            <a:pPr marL="0" marR="0" lvl="0" indent="0" algn="l" defTabSz="1088239" rtl="0" eaLnBrk="1" fontAlgn="auto" latinLnBrk="0" hangingPunct="1">
              <a:lnSpc>
                <a:spcPct val="100000"/>
              </a:lnSpc>
              <a:spcBef>
                <a:spcPts val="0"/>
              </a:spcBef>
              <a:spcAft>
                <a:spcPts val="0"/>
              </a:spcAft>
              <a:buClrTx/>
              <a:buSzTx/>
              <a:buFontTx/>
              <a:buNone/>
              <a:tabLst/>
              <a:defRPr/>
            </a:pPr>
            <a:r>
              <a:rPr kumimoji="0" lang="en-US" sz="1100" b="1" i="1" u="none" strike="noStrike" kern="1200" cap="none" spc="0" normalizeH="0" baseline="0" noProof="0" dirty="0">
                <a:ln>
                  <a:noFill/>
                </a:ln>
                <a:solidFill>
                  <a:srgbClr val="0070AD">
                    <a:lumMod val="50000"/>
                  </a:srgbClr>
                </a:solidFill>
                <a:effectLst/>
                <a:uLnTx/>
                <a:uFillTx/>
                <a:latin typeface="Verdana"/>
                <a:ea typeface="+mn-ea"/>
                <a:cs typeface="+mn-cs"/>
              </a:rPr>
              <a:t>Stranded Data – Unlevered &amp; Un-Monetized</a:t>
            </a:r>
          </a:p>
        </p:txBody>
      </p:sp>
      <p:cxnSp>
        <p:nvCxnSpPr>
          <p:cNvPr id="23" name="Straight Arrow Connector 22">
            <a:extLst>
              <a:ext uri="{FF2B5EF4-FFF2-40B4-BE49-F238E27FC236}">
                <a16:creationId xmlns:a16="http://schemas.microsoft.com/office/drawing/2014/main" id="{FA00B60B-647E-46C9-8209-19E5DE6D394C}"/>
              </a:ext>
            </a:extLst>
          </p:cNvPr>
          <p:cNvCxnSpPr>
            <a:cxnSpLocks/>
          </p:cNvCxnSpPr>
          <p:nvPr/>
        </p:nvCxnSpPr>
        <p:spPr>
          <a:xfrm flipH="1" flipV="1">
            <a:off x="9101084" y="3349379"/>
            <a:ext cx="244400" cy="74665"/>
          </a:xfrm>
          <a:prstGeom prst="straightConnector1">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F2526D6-E116-4DF8-A115-C6F8DB950E59}"/>
              </a:ext>
            </a:extLst>
          </p:cNvPr>
          <p:cNvSpPr txBox="1"/>
          <p:nvPr/>
        </p:nvSpPr>
        <p:spPr>
          <a:xfrm>
            <a:off x="9345484" y="4440713"/>
            <a:ext cx="2498789" cy="380124"/>
          </a:xfrm>
          <a:prstGeom prst="rect">
            <a:avLst/>
          </a:prstGeom>
          <a:noFill/>
        </p:spPr>
        <p:txBody>
          <a:bodyPr wrap="square" rtlCol="0">
            <a:spAutoFit/>
          </a:bodyPr>
          <a:lstStyle/>
          <a:p>
            <a:pPr marL="0" marR="0" lvl="0" indent="0" algn="l" defTabSz="1088239" rtl="0" eaLnBrk="1" fontAlgn="auto" latinLnBrk="0" hangingPunct="1">
              <a:lnSpc>
                <a:spcPct val="100000"/>
              </a:lnSpc>
              <a:spcBef>
                <a:spcPts val="0"/>
              </a:spcBef>
              <a:spcAft>
                <a:spcPts val="0"/>
              </a:spcAft>
              <a:buClrTx/>
              <a:buSzTx/>
              <a:buFontTx/>
              <a:buNone/>
              <a:tabLst/>
              <a:defRPr/>
            </a:pPr>
            <a:r>
              <a:rPr kumimoji="0" lang="en-US" sz="1100" b="1" i="1" u="none" strike="noStrike" kern="1200" cap="none" spc="0" normalizeH="0" baseline="0" noProof="0" dirty="0">
                <a:ln>
                  <a:noFill/>
                </a:ln>
                <a:solidFill>
                  <a:srgbClr val="0070AD">
                    <a:lumMod val="50000"/>
                  </a:srgbClr>
                </a:solidFill>
                <a:effectLst/>
                <a:uLnTx/>
                <a:uFillTx/>
                <a:latin typeface="Verdana"/>
                <a:ea typeface="+mn-ea"/>
                <a:cs typeface="+mn-cs"/>
              </a:rPr>
              <a:t>Complex Logic – Keeps Data Bottled Up</a:t>
            </a:r>
          </a:p>
        </p:txBody>
      </p:sp>
      <p:cxnSp>
        <p:nvCxnSpPr>
          <p:cNvPr id="26" name="Straight Arrow Connector 25">
            <a:extLst>
              <a:ext uri="{FF2B5EF4-FFF2-40B4-BE49-F238E27FC236}">
                <a16:creationId xmlns:a16="http://schemas.microsoft.com/office/drawing/2014/main" id="{5870589C-F568-4895-9949-74CF0D238BD1}"/>
              </a:ext>
            </a:extLst>
          </p:cNvPr>
          <p:cNvCxnSpPr>
            <a:cxnSpLocks/>
          </p:cNvCxnSpPr>
          <p:nvPr/>
        </p:nvCxnSpPr>
        <p:spPr>
          <a:xfrm flipH="1" flipV="1">
            <a:off x="9074703" y="4556109"/>
            <a:ext cx="270781" cy="74666"/>
          </a:xfrm>
          <a:prstGeom prst="straightConnector1">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2BDF68B-9A8B-4124-BECE-42799CF22E1E}"/>
              </a:ext>
            </a:extLst>
          </p:cNvPr>
          <p:cNvSpPr txBox="1"/>
          <p:nvPr/>
        </p:nvSpPr>
        <p:spPr>
          <a:xfrm>
            <a:off x="9345484" y="5453971"/>
            <a:ext cx="2498789" cy="529458"/>
          </a:xfrm>
          <a:prstGeom prst="rect">
            <a:avLst/>
          </a:prstGeom>
          <a:noFill/>
        </p:spPr>
        <p:txBody>
          <a:bodyPr wrap="square" rtlCol="0">
            <a:spAutoFit/>
          </a:bodyPr>
          <a:lstStyle/>
          <a:p>
            <a:pPr marL="0" marR="0" lvl="0" indent="0" algn="l" defTabSz="1088239" rtl="0" eaLnBrk="1" fontAlgn="auto" latinLnBrk="0" hangingPunct="1">
              <a:lnSpc>
                <a:spcPct val="100000"/>
              </a:lnSpc>
              <a:spcBef>
                <a:spcPts val="0"/>
              </a:spcBef>
              <a:spcAft>
                <a:spcPts val="0"/>
              </a:spcAft>
              <a:buClrTx/>
              <a:buSzTx/>
              <a:buFontTx/>
              <a:buNone/>
              <a:tabLst/>
              <a:defRPr/>
            </a:pPr>
            <a:r>
              <a:rPr kumimoji="0" lang="en-US" sz="1100" b="1" i="1" u="none" strike="noStrike" kern="1200" cap="none" spc="0" normalizeH="0" baseline="0" noProof="0" dirty="0">
                <a:ln>
                  <a:noFill/>
                </a:ln>
                <a:solidFill>
                  <a:srgbClr val="0070AD">
                    <a:lumMod val="50000"/>
                  </a:srgbClr>
                </a:solidFill>
                <a:effectLst/>
                <a:uLnTx/>
                <a:uFillTx/>
                <a:latin typeface="Verdana"/>
                <a:ea typeface="+mn-ea"/>
                <a:cs typeface="+mn-cs"/>
              </a:rPr>
              <a:t>Lack of Connectivity, Aggregation &amp; Synthesis – everything from source</a:t>
            </a:r>
          </a:p>
        </p:txBody>
      </p:sp>
      <p:cxnSp>
        <p:nvCxnSpPr>
          <p:cNvPr id="28" name="Straight Arrow Connector 27">
            <a:extLst>
              <a:ext uri="{FF2B5EF4-FFF2-40B4-BE49-F238E27FC236}">
                <a16:creationId xmlns:a16="http://schemas.microsoft.com/office/drawing/2014/main" id="{E1151223-118C-4B6D-A394-9865A34BE9A4}"/>
              </a:ext>
            </a:extLst>
          </p:cNvPr>
          <p:cNvCxnSpPr>
            <a:cxnSpLocks/>
          </p:cNvCxnSpPr>
          <p:nvPr/>
        </p:nvCxnSpPr>
        <p:spPr>
          <a:xfrm flipH="1" flipV="1">
            <a:off x="9108625" y="5569367"/>
            <a:ext cx="236859" cy="149333"/>
          </a:xfrm>
          <a:prstGeom prst="straightConnector1">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7D8CC80-28D6-4FCF-98B1-094D2077FBEE}"/>
              </a:ext>
            </a:extLst>
          </p:cNvPr>
          <p:cNvCxnSpPr/>
          <p:nvPr/>
        </p:nvCxnSpPr>
        <p:spPr>
          <a:xfrm>
            <a:off x="9108624" y="1181236"/>
            <a:ext cx="2799722" cy="0"/>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6021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36A8B-57D7-4038-AC9C-646D0813E0B9}"/>
              </a:ext>
            </a:extLst>
          </p:cNvPr>
          <p:cNvSpPr>
            <a:spLocks noGrp="1"/>
          </p:cNvSpPr>
          <p:nvPr>
            <p:ph type="title"/>
          </p:nvPr>
        </p:nvSpPr>
        <p:spPr/>
        <p:txBody>
          <a:bodyPr/>
          <a:lstStyle/>
          <a:p>
            <a:r>
              <a:rPr lang="en-US" dirty="0"/>
              <a:t>Discussion Objectives</a:t>
            </a:r>
          </a:p>
        </p:txBody>
      </p:sp>
      <p:sp>
        <p:nvSpPr>
          <p:cNvPr id="6" name="TextBox 5">
            <a:extLst>
              <a:ext uri="{FF2B5EF4-FFF2-40B4-BE49-F238E27FC236}">
                <a16:creationId xmlns:a16="http://schemas.microsoft.com/office/drawing/2014/main" id="{CA49A12F-24AB-4211-B51E-757EBCFAECA8}"/>
              </a:ext>
            </a:extLst>
          </p:cNvPr>
          <p:cNvSpPr txBox="1"/>
          <p:nvPr/>
        </p:nvSpPr>
        <p:spPr>
          <a:xfrm>
            <a:off x="897987" y="1235780"/>
            <a:ext cx="10396025" cy="4247317"/>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tx2">
                    <a:lumMod val="50000"/>
                  </a:schemeClr>
                </a:solidFill>
              </a:rPr>
              <a:t>Preview the role of a Conceptual Data Model, and how it will be used to shape the Customer Data Transformation Assessment (CDTA) scope, roadmap and ROM</a:t>
            </a:r>
          </a:p>
          <a:p>
            <a:pPr marL="285750" indent="-285750">
              <a:buFont typeface="Arial" panose="020B0604020202020204" pitchFamily="34" charset="0"/>
              <a:buChar char="•"/>
            </a:pPr>
            <a:endParaRPr lang="en-US" sz="1800" dirty="0">
              <a:solidFill>
                <a:schemeClr val="tx2">
                  <a:lumMod val="50000"/>
                </a:schemeClr>
              </a:solidFill>
            </a:endParaRPr>
          </a:p>
          <a:p>
            <a:pPr marL="285750" indent="-285750">
              <a:buFont typeface="Arial" panose="020B0604020202020204" pitchFamily="34" charset="0"/>
              <a:buChar char="•"/>
            </a:pPr>
            <a:r>
              <a:rPr lang="en-US" sz="1800" dirty="0">
                <a:solidFill>
                  <a:schemeClr val="tx2">
                    <a:lumMod val="50000"/>
                  </a:schemeClr>
                </a:solidFill>
              </a:rPr>
              <a:t>Discuss Guiding Principles and Organizing Framework behind the Conceptual Data Model, including how it is tailored to NG Customer Business Unit’s starting point and vision for managing across Service, Product, and Communications</a:t>
            </a:r>
          </a:p>
          <a:p>
            <a:pPr marL="285750" indent="-285750">
              <a:buFont typeface="Arial" panose="020B0604020202020204" pitchFamily="34" charset="0"/>
              <a:buChar char="•"/>
            </a:pPr>
            <a:endParaRPr lang="en-US" sz="1800" dirty="0">
              <a:solidFill>
                <a:schemeClr val="tx2">
                  <a:lumMod val="50000"/>
                </a:schemeClr>
              </a:solidFill>
            </a:endParaRPr>
          </a:p>
          <a:p>
            <a:pPr marL="285750" indent="-285750">
              <a:buFont typeface="Arial" panose="020B0604020202020204" pitchFamily="34" charset="0"/>
              <a:buChar char="•"/>
            </a:pPr>
            <a:r>
              <a:rPr lang="en-US" sz="1800" dirty="0">
                <a:solidFill>
                  <a:schemeClr val="tx2">
                    <a:lumMod val="50000"/>
                  </a:schemeClr>
                </a:solidFill>
              </a:rPr>
              <a:t>Unbundle critical data relationship concepts that need to be address as legacy and new platforms evolve over time</a:t>
            </a:r>
          </a:p>
          <a:p>
            <a:pPr marL="285750" indent="-285750">
              <a:buFont typeface="Arial" panose="020B0604020202020204" pitchFamily="34" charset="0"/>
              <a:buChar char="•"/>
            </a:pPr>
            <a:endParaRPr lang="en-US" sz="1800" dirty="0">
              <a:solidFill>
                <a:schemeClr val="tx2">
                  <a:lumMod val="50000"/>
                </a:schemeClr>
              </a:solidFill>
            </a:endParaRPr>
          </a:p>
          <a:p>
            <a:pPr marL="285750" indent="-285750">
              <a:buFont typeface="Arial" panose="020B0604020202020204" pitchFamily="34" charset="0"/>
              <a:buChar char="•"/>
            </a:pPr>
            <a:r>
              <a:rPr lang="en-US" sz="1800" dirty="0">
                <a:solidFill>
                  <a:schemeClr val="tx2">
                    <a:lumMod val="50000"/>
                  </a:schemeClr>
                </a:solidFill>
              </a:rPr>
              <a:t>Preview the conceptual sub-domain detail and as-is fragmentation of existing data and how that will factor into interim vs. end-state planning</a:t>
            </a:r>
          </a:p>
          <a:p>
            <a:pPr marL="285750" indent="-285750">
              <a:buFont typeface="Arial" panose="020B0604020202020204" pitchFamily="34" charset="0"/>
              <a:buChar char="•"/>
            </a:pPr>
            <a:endParaRPr lang="en-US" sz="1800" dirty="0">
              <a:solidFill>
                <a:schemeClr val="tx2">
                  <a:lumMod val="50000"/>
                </a:schemeClr>
              </a:solidFill>
            </a:endParaRPr>
          </a:p>
          <a:p>
            <a:pPr marL="285750" indent="-285750">
              <a:buFont typeface="Arial" panose="020B0604020202020204" pitchFamily="34" charset="0"/>
              <a:buChar char="•"/>
            </a:pPr>
            <a:r>
              <a:rPr lang="en-US" sz="1800" dirty="0">
                <a:solidFill>
                  <a:schemeClr val="tx2">
                    <a:lumMod val="50000"/>
                  </a:schemeClr>
                </a:solidFill>
              </a:rPr>
              <a:t>Solicit feedback on top-down concept as a basis for anchoring balance of CDTA effort related to required data model, data management, MDM activities and effort</a:t>
            </a:r>
          </a:p>
        </p:txBody>
      </p:sp>
    </p:spTree>
    <p:extLst>
      <p:ext uri="{BB962C8B-B14F-4D97-AF65-F5344CB8AC3E}">
        <p14:creationId xmlns:p14="http://schemas.microsoft.com/office/powerpoint/2010/main" val="2902638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36A8B-57D7-4038-AC9C-646D0813E0B9}"/>
              </a:ext>
            </a:extLst>
          </p:cNvPr>
          <p:cNvSpPr>
            <a:spLocks noGrp="1"/>
          </p:cNvSpPr>
          <p:nvPr>
            <p:ph type="title"/>
          </p:nvPr>
        </p:nvSpPr>
        <p:spPr/>
        <p:txBody>
          <a:bodyPr/>
          <a:lstStyle/>
          <a:p>
            <a:r>
              <a:rPr lang="en-US" dirty="0"/>
              <a:t>Conceptual Customer Data Model Overview</a:t>
            </a:r>
          </a:p>
        </p:txBody>
      </p:sp>
      <p:sp>
        <p:nvSpPr>
          <p:cNvPr id="6" name="TextBox 5">
            <a:extLst>
              <a:ext uri="{FF2B5EF4-FFF2-40B4-BE49-F238E27FC236}">
                <a16:creationId xmlns:a16="http://schemas.microsoft.com/office/drawing/2014/main" id="{CA49A12F-24AB-4211-B51E-757EBCFAECA8}"/>
              </a:ext>
            </a:extLst>
          </p:cNvPr>
          <p:cNvSpPr txBox="1"/>
          <p:nvPr/>
        </p:nvSpPr>
        <p:spPr>
          <a:xfrm>
            <a:off x="490022" y="1661384"/>
            <a:ext cx="4011755" cy="3539430"/>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lumMod val="50000"/>
                  </a:schemeClr>
                </a:solidFill>
              </a:rPr>
              <a:t>Framework for aggregating and aligning relevant data domains and sub-domains by:</a:t>
            </a:r>
          </a:p>
          <a:p>
            <a:pPr marL="829870" lvl="1" indent="-285750">
              <a:buFont typeface="Arial" panose="020B0604020202020204" pitchFamily="34" charset="0"/>
              <a:buChar char="•"/>
            </a:pPr>
            <a:r>
              <a:rPr lang="en-US" sz="1400" dirty="0">
                <a:solidFill>
                  <a:schemeClr val="tx2">
                    <a:lumMod val="50000"/>
                  </a:schemeClr>
                </a:solidFill>
              </a:rPr>
              <a:t>“As-Is” Source</a:t>
            </a:r>
          </a:p>
          <a:p>
            <a:pPr marL="829870" lvl="1" indent="-285750">
              <a:buFont typeface="Arial" panose="020B0604020202020204" pitchFamily="34" charset="0"/>
              <a:buChar char="•"/>
            </a:pPr>
            <a:r>
              <a:rPr lang="en-US" sz="1400" dirty="0">
                <a:solidFill>
                  <a:schemeClr val="tx2">
                    <a:lumMod val="50000"/>
                  </a:schemeClr>
                </a:solidFill>
              </a:rPr>
              <a:t>“To-Be” Use</a:t>
            </a:r>
          </a:p>
          <a:p>
            <a:pPr marL="829870" lvl="1"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High-level approach to focusing  on key data relationships/joins across data entity models that will have to be detailed out prior to MDM deployment</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Starting point for assessing existing platform capability to handle data relationships, and scoping data model evolution and data flows as landscape evolves</a:t>
            </a:r>
          </a:p>
        </p:txBody>
      </p:sp>
      <p:sp>
        <p:nvSpPr>
          <p:cNvPr id="4" name="Oval 3">
            <a:extLst>
              <a:ext uri="{FF2B5EF4-FFF2-40B4-BE49-F238E27FC236}">
                <a16:creationId xmlns:a16="http://schemas.microsoft.com/office/drawing/2014/main" id="{FCC6559C-85CA-48D6-8ADA-53313E20B51E}"/>
              </a:ext>
            </a:extLst>
          </p:cNvPr>
          <p:cNvSpPr/>
          <p:nvPr/>
        </p:nvSpPr>
        <p:spPr>
          <a:xfrm>
            <a:off x="4766662" y="2225442"/>
            <a:ext cx="2532184" cy="237435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Conceptual Customer Data Model</a:t>
            </a:r>
          </a:p>
        </p:txBody>
      </p:sp>
      <p:sp>
        <p:nvSpPr>
          <p:cNvPr id="3" name="TextBox 2">
            <a:extLst>
              <a:ext uri="{FF2B5EF4-FFF2-40B4-BE49-F238E27FC236}">
                <a16:creationId xmlns:a16="http://schemas.microsoft.com/office/drawing/2014/main" id="{9B2D3ACE-C20D-44F9-B02C-EBC96175B3AE}"/>
              </a:ext>
            </a:extLst>
          </p:cNvPr>
          <p:cNvSpPr txBox="1"/>
          <p:nvPr/>
        </p:nvSpPr>
        <p:spPr>
          <a:xfrm>
            <a:off x="492372" y="1097277"/>
            <a:ext cx="2199641" cy="400110"/>
          </a:xfrm>
          <a:prstGeom prst="rect">
            <a:avLst/>
          </a:prstGeom>
          <a:noFill/>
        </p:spPr>
        <p:txBody>
          <a:bodyPr wrap="none" rtlCol="0">
            <a:spAutoFit/>
          </a:bodyPr>
          <a:lstStyle/>
          <a:p>
            <a:r>
              <a:rPr lang="en-US" sz="2000" b="1" i="1" dirty="0">
                <a:solidFill>
                  <a:schemeClr val="tx2">
                    <a:lumMod val="50000"/>
                  </a:schemeClr>
                </a:solidFill>
              </a:rPr>
              <a:t>What it is . . . </a:t>
            </a:r>
          </a:p>
        </p:txBody>
      </p:sp>
      <p:sp>
        <p:nvSpPr>
          <p:cNvPr id="5" name="Isosceles Triangle 4">
            <a:extLst>
              <a:ext uri="{FF2B5EF4-FFF2-40B4-BE49-F238E27FC236}">
                <a16:creationId xmlns:a16="http://schemas.microsoft.com/office/drawing/2014/main" id="{02443195-184D-4300-AF99-B7B45FA4F5F0}"/>
              </a:ext>
            </a:extLst>
          </p:cNvPr>
          <p:cNvSpPr/>
          <p:nvPr/>
        </p:nvSpPr>
        <p:spPr>
          <a:xfrm flipV="1">
            <a:off x="548638" y="5345918"/>
            <a:ext cx="4011754" cy="260056"/>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7" name="TextBox 6">
            <a:extLst>
              <a:ext uri="{FF2B5EF4-FFF2-40B4-BE49-F238E27FC236}">
                <a16:creationId xmlns:a16="http://schemas.microsoft.com/office/drawing/2014/main" id="{B3BD0820-0A98-4DA8-8E64-7E6602C27160}"/>
              </a:ext>
            </a:extLst>
          </p:cNvPr>
          <p:cNvSpPr txBox="1"/>
          <p:nvPr/>
        </p:nvSpPr>
        <p:spPr>
          <a:xfrm>
            <a:off x="532229" y="5765409"/>
            <a:ext cx="4039888" cy="338554"/>
          </a:xfrm>
          <a:prstGeom prst="rect">
            <a:avLst/>
          </a:prstGeom>
          <a:noFill/>
        </p:spPr>
        <p:txBody>
          <a:bodyPr wrap="none" rtlCol="0">
            <a:spAutoFit/>
          </a:bodyPr>
          <a:lstStyle/>
          <a:p>
            <a:r>
              <a:rPr lang="en-US" sz="1600" b="1" dirty="0">
                <a:solidFill>
                  <a:schemeClr val="tx2">
                    <a:lumMod val="50000"/>
                  </a:schemeClr>
                </a:solidFill>
              </a:rPr>
              <a:t>Data Capabilities, Roadmap, ROM</a:t>
            </a:r>
          </a:p>
        </p:txBody>
      </p:sp>
      <p:sp>
        <p:nvSpPr>
          <p:cNvPr id="8" name="TextBox 7">
            <a:extLst>
              <a:ext uri="{FF2B5EF4-FFF2-40B4-BE49-F238E27FC236}">
                <a16:creationId xmlns:a16="http://schemas.microsoft.com/office/drawing/2014/main" id="{5B17091D-952E-43AF-8335-98387F056C0F}"/>
              </a:ext>
            </a:extLst>
          </p:cNvPr>
          <p:cNvSpPr txBox="1"/>
          <p:nvPr/>
        </p:nvSpPr>
        <p:spPr>
          <a:xfrm>
            <a:off x="7563731" y="1659039"/>
            <a:ext cx="4011755"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lumMod val="50000"/>
                  </a:schemeClr>
                </a:solidFill>
              </a:rPr>
              <a:t>A detailed, descriptive, bottoms-up data model design</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A fully-vetted compilation of as-is data logic, data structures, and data manipulations that are currently in place</a:t>
            </a: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r>
              <a:rPr lang="en-US" sz="1400" dirty="0">
                <a:solidFill>
                  <a:schemeClr val="tx2">
                    <a:lumMod val="50000"/>
                  </a:schemeClr>
                </a:solidFill>
              </a:rPr>
              <a:t>A tangible “golden record” template for a single repository view </a:t>
            </a:r>
          </a:p>
        </p:txBody>
      </p:sp>
      <p:sp>
        <p:nvSpPr>
          <p:cNvPr id="9" name="TextBox 8">
            <a:extLst>
              <a:ext uri="{FF2B5EF4-FFF2-40B4-BE49-F238E27FC236}">
                <a16:creationId xmlns:a16="http://schemas.microsoft.com/office/drawing/2014/main" id="{E460AFBD-0541-4183-A444-4A9F0794A7C9}"/>
              </a:ext>
            </a:extLst>
          </p:cNvPr>
          <p:cNvSpPr txBox="1"/>
          <p:nvPr/>
        </p:nvSpPr>
        <p:spPr>
          <a:xfrm>
            <a:off x="7566081" y="1094932"/>
            <a:ext cx="2896947" cy="400110"/>
          </a:xfrm>
          <a:prstGeom prst="rect">
            <a:avLst/>
          </a:prstGeom>
          <a:noFill/>
        </p:spPr>
        <p:txBody>
          <a:bodyPr wrap="none" rtlCol="0">
            <a:spAutoFit/>
          </a:bodyPr>
          <a:lstStyle/>
          <a:p>
            <a:r>
              <a:rPr lang="en-US" sz="2000" b="1" i="1" dirty="0">
                <a:solidFill>
                  <a:schemeClr val="tx2">
                    <a:lumMod val="50000"/>
                  </a:schemeClr>
                </a:solidFill>
              </a:rPr>
              <a:t>What it is NOT . . . </a:t>
            </a:r>
          </a:p>
        </p:txBody>
      </p:sp>
      <p:sp>
        <p:nvSpPr>
          <p:cNvPr id="10" name="Isosceles Triangle 9">
            <a:extLst>
              <a:ext uri="{FF2B5EF4-FFF2-40B4-BE49-F238E27FC236}">
                <a16:creationId xmlns:a16="http://schemas.microsoft.com/office/drawing/2014/main" id="{7561592C-7FA9-4E04-98F6-110190F015FD}"/>
              </a:ext>
            </a:extLst>
          </p:cNvPr>
          <p:cNvSpPr/>
          <p:nvPr/>
        </p:nvSpPr>
        <p:spPr>
          <a:xfrm flipV="1">
            <a:off x="7622347" y="5343573"/>
            <a:ext cx="4011754" cy="260056"/>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11" name="TextBox 10">
            <a:extLst>
              <a:ext uri="{FF2B5EF4-FFF2-40B4-BE49-F238E27FC236}">
                <a16:creationId xmlns:a16="http://schemas.microsoft.com/office/drawing/2014/main" id="{2A2AEC2D-CE4E-42C2-B619-865DF9DE5593}"/>
              </a:ext>
            </a:extLst>
          </p:cNvPr>
          <p:cNvSpPr txBox="1"/>
          <p:nvPr/>
        </p:nvSpPr>
        <p:spPr>
          <a:xfrm>
            <a:off x="7437128" y="5763064"/>
            <a:ext cx="4365668" cy="584775"/>
          </a:xfrm>
          <a:prstGeom prst="rect">
            <a:avLst/>
          </a:prstGeom>
          <a:noFill/>
        </p:spPr>
        <p:txBody>
          <a:bodyPr wrap="square" rtlCol="0">
            <a:spAutoFit/>
          </a:bodyPr>
          <a:lstStyle/>
          <a:p>
            <a:pPr algn="ctr"/>
            <a:r>
              <a:rPr lang="en-US" sz="1600" b="1" dirty="0">
                <a:solidFill>
                  <a:schemeClr val="tx2">
                    <a:lumMod val="50000"/>
                  </a:schemeClr>
                </a:solidFill>
              </a:rPr>
              <a:t>Not Detailed Design, Not At Level For Decision Making</a:t>
            </a:r>
          </a:p>
        </p:txBody>
      </p:sp>
    </p:spTree>
    <p:extLst>
      <p:ext uri="{BB962C8B-B14F-4D97-AF65-F5344CB8AC3E}">
        <p14:creationId xmlns:p14="http://schemas.microsoft.com/office/powerpoint/2010/main" val="1534506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36A8B-57D7-4038-AC9C-646D0813E0B9}"/>
              </a:ext>
            </a:extLst>
          </p:cNvPr>
          <p:cNvSpPr>
            <a:spLocks noGrp="1"/>
          </p:cNvSpPr>
          <p:nvPr>
            <p:ph type="title"/>
          </p:nvPr>
        </p:nvSpPr>
        <p:spPr/>
        <p:txBody>
          <a:bodyPr/>
          <a:lstStyle/>
          <a:p>
            <a:r>
              <a:rPr lang="en-US" dirty="0"/>
              <a:t>To-Be Customer Data Domain Considerations</a:t>
            </a:r>
          </a:p>
        </p:txBody>
      </p:sp>
      <p:sp>
        <p:nvSpPr>
          <p:cNvPr id="4" name="Oval 3">
            <a:extLst>
              <a:ext uri="{FF2B5EF4-FFF2-40B4-BE49-F238E27FC236}">
                <a16:creationId xmlns:a16="http://schemas.microsoft.com/office/drawing/2014/main" id="{6D0A0BDB-F677-4917-9202-41A113C3934B}"/>
              </a:ext>
            </a:extLst>
          </p:cNvPr>
          <p:cNvSpPr/>
          <p:nvPr/>
        </p:nvSpPr>
        <p:spPr>
          <a:xfrm>
            <a:off x="629393" y="2988954"/>
            <a:ext cx="2790702" cy="180504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Customer Data Domain</a:t>
            </a:r>
          </a:p>
        </p:txBody>
      </p:sp>
      <p:sp>
        <p:nvSpPr>
          <p:cNvPr id="5" name="Isosceles Triangle 4">
            <a:extLst>
              <a:ext uri="{FF2B5EF4-FFF2-40B4-BE49-F238E27FC236}">
                <a16:creationId xmlns:a16="http://schemas.microsoft.com/office/drawing/2014/main" id="{32085574-7FFB-4A57-95F8-FD99AD09F24A}"/>
              </a:ext>
            </a:extLst>
          </p:cNvPr>
          <p:cNvSpPr/>
          <p:nvPr/>
        </p:nvSpPr>
        <p:spPr>
          <a:xfrm rot="16200000">
            <a:off x="1768272" y="3741879"/>
            <a:ext cx="4075543" cy="3681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6" name="TextBox 5">
            <a:extLst>
              <a:ext uri="{FF2B5EF4-FFF2-40B4-BE49-F238E27FC236}">
                <a16:creationId xmlns:a16="http://schemas.microsoft.com/office/drawing/2014/main" id="{CA49A12F-24AB-4211-B51E-757EBCFAECA8}"/>
              </a:ext>
            </a:extLst>
          </p:cNvPr>
          <p:cNvSpPr txBox="1"/>
          <p:nvPr/>
        </p:nvSpPr>
        <p:spPr>
          <a:xfrm>
            <a:off x="4310747" y="1840690"/>
            <a:ext cx="7493330" cy="427809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2">
                    <a:lumMod val="50000"/>
                  </a:schemeClr>
                </a:solidFill>
              </a:rPr>
              <a:t>Anchored by critical joins in regulatory utility service (Customer, Account, Premise, Meter)</a:t>
            </a:r>
          </a:p>
          <a:p>
            <a:pPr marL="285750" indent="-285750">
              <a:buFont typeface="Arial" panose="020B0604020202020204" pitchFamily="34" charset="0"/>
              <a:buChar char="•"/>
            </a:pPr>
            <a:endParaRPr lang="en-US" sz="1600" dirty="0">
              <a:solidFill>
                <a:schemeClr val="tx2">
                  <a:lumMod val="50000"/>
                </a:schemeClr>
              </a:solidFill>
            </a:endParaRPr>
          </a:p>
          <a:p>
            <a:pPr marL="285750" indent="-285750">
              <a:buFont typeface="Arial" panose="020B0604020202020204" pitchFamily="34" charset="0"/>
              <a:buChar char="•"/>
            </a:pPr>
            <a:r>
              <a:rPr lang="en-US" sz="1600" dirty="0">
                <a:solidFill>
                  <a:schemeClr val="tx2">
                    <a:lumMod val="50000"/>
                  </a:schemeClr>
                </a:solidFill>
              </a:rPr>
              <a:t>Extensible outside of legacy CIS Meter-To-Cash environment(s) that may be retained from some period of time</a:t>
            </a:r>
          </a:p>
          <a:p>
            <a:pPr marL="285750" indent="-285750">
              <a:buFont typeface="Arial" panose="020B0604020202020204" pitchFamily="34" charset="0"/>
              <a:buChar char="•"/>
            </a:pPr>
            <a:endParaRPr lang="en-US" sz="1600" dirty="0">
              <a:solidFill>
                <a:schemeClr val="tx2">
                  <a:lumMod val="50000"/>
                </a:schemeClr>
              </a:solidFill>
            </a:endParaRPr>
          </a:p>
          <a:p>
            <a:pPr marL="285750" indent="-285750">
              <a:buFont typeface="Arial" panose="020B0604020202020204" pitchFamily="34" charset="0"/>
              <a:buChar char="•"/>
            </a:pPr>
            <a:r>
              <a:rPr lang="en-US" sz="1600" dirty="0">
                <a:solidFill>
                  <a:schemeClr val="tx2">
                    <a:lumMod val="50000"/>
                  </a:schemeClr>
                </a:solidFill>
              </a:rPr>
              <a:t>Based on a “build plan” that grows with evolving insights based on customer journey, product/service adoption, interactions and associated feedback loops</a:t>
            </a:r>
          </a:p>
          <a:p>
            <a:pPr marL="285750" indent="-285750">
              <a:buFont typeface="Arial" panose="020B0604020202020204" pitchFamily="34" charset="0"/>
              <a:buChar char="•"/>
            </a:pPr>
            <a:endParaRPr lang="en-US" sz="1600" dirty="0">
              <a:solidFill>
                <a:schemeClr val="tx2">
                  <a:lumMod val="50000"/>
                </a:schemeClr>
              </a:solidFill>
            </a:endParaRPr>
          </a:p>
          <a:p>
            <a:pPr marL="285750" indent="-285750">
              <a:buFont typeface="Arial" panose="020B0604020202020204" pitchFamily="34" charset="0"/>
              <a:buChar char="•"/>
            </a:pPr>
            <a:r>
              <a:rPr lang="en-US" sz="1600" dirty="0">
                <a:solidFill>
                  <a:schemeClr val="tx2">
                    <a:lumMod val="50000"/>
                  </a:schemeClr>
                </a:solidFill>
              </a:rPr>
              <a:t>Flexibility to handle multi-service connectivity (electric, gas, EV charging stations, DG meters, EV mobile loads, etc.) and aggregation or multi-tenant/community allocation</a:t>
            </a:r>
          </a:p>
          <a:p>
            <a:pPr marL="285750" indent="-285750">
              <a:buFont typeface="Arial" panose="020B0604020202020204" pitchFamily="34" charset="0"/>
              <a:buChar char="•"/>
            </a:pPr>
            <a:endParaRPr lang="en-US" sz="1600" dirty="0">
              <a:solidFill>
                <a:schemeClr val="tx2">
                  <a:lumMod val="50000"/>
                </a:schemeClr>
              </a:solidFill>
            </a:endParaRPr>
          </a:p>
          <a:p>
            <a:pPr marL="285750" indent="-285750">
              <a:buFont typeface="Arial" panose="020B0604020202020204" pitchFamily="34" charset="0"/>
              <a:buChar char="•"/>
            </a:pPr>
            <a:r>
              <a:rPr lang="en-US" sz="1600" dirty="0">
                <a:solidFill>
                  <a:schemeClr val="tx2">
                    <a:lumMod val="50000"/>
                  </a:schemeClr>
                </a:solidFill>
              </a:rPr>
              <a:t>Enables seamless experience, advantaged outcomes and creation of brand equity through situational awareness, actionable insights, personalizations, and treatments </a:t>
            </a:r>
          </a:p>
        </p:txBody>
      </p:sp>
      <p:sp>
        <p:nvSpPr>
          <p:cNvPr id="7" name="TextBox 6">
            <a:extLst>
              <a:ext uri="{FF2B5EF4-FFF2-40B4-BE49-F238E27FC236}">
                <a16:creationId xmlns:a16="http://schemas.microsoft.com/office/drawing/2014/main" id="{A0AFC5FD-EF16-43B4-8CBD-80D67923C7B4}"/>
              </a:ext>
            </a:extLst>
          </p:cNvPr>
          <p:cNvSpPr txBox="1"/>
          <p:nvPr/>
        </p:nvSpPr>
        <p:spPr>
          <a:xfrm>
            <a:off x="6388923" y="1034944"/>
            <a:ext cx="3206338" cy="369332"/>
          </a:xfrm>
          <a:prstGeom prst="rect">
            <a:avLst/>
          </a:prstGeom>
          <a:noFill/>
        </p:spPr>
        <p:txBody>
          <a:bodyPr wrap="square" rtlCol="0">
            <a:spAutoFit/>
          </a:bodyPr>
          <a:lstStyle/>
          <a:p>
            <a:pPr algn="ctr"/>
            <a:r>
              <a:rPr lang="en-US" sz="1800" dirty="0">
                <a:solidFill>
                  <a:schemeClr val="tx2">
                    <a:lumMod val="50000"/>
                  </a:schemeClr>
                </a:solidFill>
              </a:rPr>
              <a:t>Guiding Principles</a:t>
            </a:r>
          </a:p>
        </p:txBody>
      </p:sp>
      <p:cxnSp>
        <p:nvCxnSpPr>
          <p:cNvPr id="9" name="Straight Connector 8">
            <a:extLst>
              <a:ext uri="{FF2B5EF4-FFF2-40B4-BE49-F238E27FC236}">
                <a16:creationId xmlns:a16="http://schemas.microsoft.com/office/drawing/2014/main" id="{95CE3979-78DE-4329-97B8-1BF8540FBCE1}"/>
              </a:ext>
            </a:extLst>
          </p:cNvPr>
          <p:cNvCxnSpPr/>
          <p:nvPr/>
        </p:nvCxnSpPr>
        <p:spPr>
          <a:xfrm>
            <a:off x="4310747" y="1487401"/>
            <a:ext cx="7291445"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0072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row: Right 5">
            <a:extLst>
              <a:ext uri="{FF2B5EF4-FFF2-40B4-BE49-F238E27FC236}">
                <a16:creationId xmlns:a16="http://schemas.microsoft.com/office/drawing/2014/main" id="{3C8E1C3E-4F3A-4B80-AFE8-3A123C7ACF8F}"/>
              </a:ext>
            </a:extLst>
          </p:cNvPr>
          <p:cNvSpPr/>
          <p:nvPr/>
        </p:nvSpPr>
        <p:spPr>
          <a:xfrm rot="644121">
            <a:off x="2003298" y="3772325"/>
            <a:ext cx="5488745" cy="239153"/>
          </a:xfrm>
          <a:prstGeom prst="rightArrow">
            <a:avLst>
              <a:gd name="adj1" fmla="val 23179"/>
              <a:gd name="adj2" fmla="val 8017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16" name="Arrow: Right 15">
            <a:extLst>
              <a:ext uri="{FF2B5EF4-FFF2-40B4-BE49-F238E27FC236}">
                <a16:creationId xmlns:a16="http://schemas.microsoft.com/office/drawing/2014/main" id="{86A65369-506F-466B-9E69-E845AF7ECC38}"/>
              </a:ext>
            </a:extLst>
          </p:cNvPr>
          <p:cNvSpPr/>
          <p:nvPr/>
        </p:nvSpPr>
        <p:spPr>
          <a:xfrm rot="1538231">
            <a:off x="1921994" y="4604447"/>
            <a:ext cx="5655964" cy="232270"/>
          </a:xfrm>
          <a:prstGeom prst="rightArrow">
            <a:avLst>
              <a:gd name="adj1" fmla="val 23179"/>
              <a:gd name="adj2" fmla="val 8017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19" name="Arrow: Right 18">
            <a:extLst>
              <a:ext uri="{FF2B5EF4-FFF2-40B4-BE49-F238E27FC236}">
                <a16:creationId xmlns:a16="http://schemas.microsoft.com/office/drawing/2014/main" id="{EFFD428F-8ECC-4000-B0D4-CF5E43ED0770}"/>
              </a:ext>
            </a:extLst>
          </p:cNvPr>
          <p:cNvSpPr/>
          <p:nvPr/>
        </p:nvSpPr>
        <p:spPr>
          <a:xfrm rot="20344751">
            <a:off x="2034027" y="2059107"/>
            <a:ext cx="5761187" cy="247090"/>
          </a:xfrm>
          <a:prstGeom prst="rightArrow">
            <a:avLst>
              <a:gd name="adj1" fmla="val 23179"/>
              <a:gd name="adj2" fmla="val 8017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20" name="Arrow: Right 19">
            <a:extLst>
              <a:ext uri="{FF2B5EF4-FFF2-40B4-BE49-F238E27FC236}">
                <a16:creationId xmlns:a16="http://schemas.microsoft.com/office/drawing/2014/main" id="{99F4F694-14CB-4FE9-ADC6-86677ED2E954}"/>
              </a:ext>
            </a:extLst>
          </p:cNvPr>
          <p:cNvSpPr/>
          <p:nvPr/>
        </p:nvSpPr>
        <p:spPr>
          <a:xfrm rot="21279182">
            <a:off x="2153361" y="2938906"/>
            <a:ext cx="5488745" cy="239153"/>
          </a:xfrm>
          <a:prstGeom prst="rightArrow">
            <a:avLst>
              <a:gd name="adj1" fmla="val 23179"/>
              <a:gd name="adj2" fmla="val 8017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42" name="Title 4">
            <a:extLst>
              <a:ext uri="{FF2B5EF4-FFF2-40B4-BE49-F238E27FC236}">
                <a16:creationId xmlns:a16="http://schemas.microsoft.com/office/drawing/2014/main" id="{2687436A-6D9F-4DB5-A740-A7B3C375CABF}"/>
              </a:ext>
            </a:extLst>
          </p:cNvPr>
          <p:cNvSpPr>
            <a:spLocks noGrp="1"/>
          </p:cNvSpPr>
          <p:nvPr>
            <p:ph type="title"/>
          </p:nvPr>
        </p:nvSpPr>
        <p:spPr/>
        <p:txBody>
          <a:bodyPr/>
          <a:lstStyle/>
          <a:p>
            <a:r>
              <a:rPr lang="en-US" dirty="0"/>
              <a:t>Organizing Framework – Customer Data Domain</a:t>
            </a:r>
          </a:p>
        </p:txBody>
      </p:sp>
      <p:sp>
        <p:nvSpPr>
          <p:cNvPr id="5" name="Oval 4">
            <a:extLst>
              <a:ext uri="{FF2B5EF4-FFF2-40B4-BE49-F238E27FC236}">
                <a16:creationId xmlns:a16="http://schemas.microsoft.com/office/drawing/2014/main" id="{77FE46F2-2038-4289-A51F-A8E5FEF28D7A}"/>
              </a:ext>
            </a:extLst>
          </p:cNvPr>
          <p:cNvSpPr/>
          <p:nvPr/>
        </p:nvSpPr>
        <p:spPr>
          <a:xfrm>
            <a:off x="332932" y="1929608"/>
            <a:ext cx="1960099" cy="1713917"/>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2">
                    <a:lumMod val="50000"/>
                  </a:schemeClr>
                </a:solidFill>
              </a:rPr>
              <a:t>Premise Domain</a:t>
            </a:r>
          </a:p>
          <a:p>
            <a:pPr algn="ctr"/>
            <a:endParaRPr lang="en-US" sz="1800" dirty="0">
              <a:solidFill>
                <a:schemeClr val="tx2">
                  <a:lumMod val="50000"/>
                </a:schemeClr>
              </a:solidFill>
            </a:endParaRPr>
          </a:p>
        </p:txBody>
      </p:sp>
      <p:sp>
        <p:nvSpPr>
          <p:cNvPr id="10" name="Oval 9">
            <a:extLst>
              <a:ext uri="{FF2B5EF4-FFF2-40B4-BE49-F238E27FC236}">
                <a16:creationId xmlns:a16="http://schemas.microsoft.com/office/drawing/2014/main" id="{6F2DE48A-0FEC-4AB1-8108-0F4E5854FCC4}"/>
              </a:ext>
            </a:extLst>
          </p:cNvPr>
          <p:cNvSpPr/>
          <p:nvPr/>
        </p:nvSpPr>
        <p:spPr>
          <a:xfrm>
            <a:off x="358723" y="3108951"/>
            <a:ext cx="1960099" cy="1713917"/>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2">
                  <a:lumMod val="50000"/>
                </a:schemeClr>
              </a:solidFill>
            </a:endParaRPr>
          </a:p>
          <a:p>
            <a:pPr algn="ctr"/>
            <a:r>
              <a:rPr lang="en-US" sz="1800" dirty="0">
                <a:solidFill>
                  <a:schemeClr val="tx2">
                    <a:lumMod val="50000"/>
                  </a:schemeClr>
                </a:solidFill>
              </a:rPr>
              <a:t>Energy Use</a:t>
            </a:r>
          </a:p>
          <a:p>
            <a:pPr algn="ctr"/>
            <a:r>
              <a:rPr lang="en-US" sz="1800" dirty="0">
                <a:solidFill>
                  <a:schemeClr val="tx2">
                    <a:lumMod val="50000"/>
                  </a:schemeClr>
                </a:solidFill>
              </a:rPr>
              <a:t>Domain</a:t>
            </a:r>
          </a:p>
        </p:txBody>
      </p:sp>
      <p:sp>
        <p:nvSpPr>
          <p:cNvPr id="13" name="Oval 12">
            <a:extLst>
              <a:ext uri="{FF2B5EF4-FFF2-40B4-BE49-F238E27FC236}">
                <a16:creationId xmlns:a16="http://schemas.microsoft.com/office/drawing/2014/main" id="{DA75BD9C-3B29-4631-AF55-12FF97939D52}"/>
              </a:ext>
            </a:extLst>
          </p:cNvPr>
          <p:cNvSpPr/>
          <p:nvPr/>
        </p:nvSpPr>
        <p:spPr>
          <a:xfrm>
            <a:off x="2170760" y="1796402"/>
            <a:ext cx="4479421" cy="3026466"/>
          </a:xfrm>
          <a:prstGeom prst="ellipse">
            <a:avLst/>
          </a:prstGeom>
          <a:solidFill>
            <a:srgbClr val="92D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Customer Domain</a:t>
            </a:r>
          </a:p>
        </p:txBody>
      </p:sp>
      <p:sp>
        <p:nvSpPr>
          <p:cNvPr id="14" name="Oval 13">
            <a:extLst>
              <a:ext uri="{FF2B5EF4-FFF2-40B4-BE49-F238E27FC236}">
                <a16:creationId xmlns:a16="http://schemas.microsoft.com/office/drawing/2014/main" id="{EFE7F690-DC27-499A-8BE4-DDB92DCA1623}"/>
              </a:ext>
            </a:extLst>
          </p:cNvPr>
          <p:cNvSpPr/>
          <p:nvPr/>
        </p:nvSpPr>
        <p:spPr>
          <a:xfrm>
            <a:off x="1974159" y="3174598"/>
            <a:ext cx="318872" cy="37514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39" name="TextBox 38">
            <a:extLst>
              <a:ext uri="{FF2B5EF4-FFF2-40B4-BE49-F238E27FC236}">
                <a16:creationId xmlns:a16="http://schemas.microsoft.com/office/drawing/2014/main" id="{2B0AFF02-F162-4BD4-840D-B2CE0E91706A}"/>
              </a:ext>
            </a:extLst>
          </p:cNvPr>
          <p:cNvSpPr txBox="1"/>
          <p:nvPr/>
        </p:nvSpPr>
        <p:spPr>
          <a:xfrm>
            <a:off x="154747" y="5718509"/>
            <a:ext cx="5334537" cy="707886"/>
          </a:xfrm>
          <a:prstGeom prst="rect">
            <a:avLst/>
          </a:prstGeom>
          <a:noFill/>
        </p:spPr>
        <p:txBody>
          <a:bodyPr wrap="none" rtlCol="0">
            <a:spAutoFit/>
          </a:bodyPr>
          <a:lstStyle/>
          <a:p>
            <a:r>
              <a:rPr lang="en-US" sz="2000" dirty="0">
                <a:solidFill>
                  <a:srgbClr val="C00000"/>
                </a:solidFill>
              </a:rPr>
              <a:t>Initial Build Point Is Obligation To Serve</a:t>
            </a:r>
          </a:p>
          <a:p>
            <a:r>
              <a:rPr lang="en-US" sz="2000" dirty="0">
                <a:solidFill>
                  <a:srgbClr val="C00000"/>
                </a:solidFill>
              </a:rPr>
              <a:t>(Why We Exist – Electric &amp; Gas Service)</a:t>
            </a:r>
          </a:p>
        </p:txBody>
      </p:sp>
      <p:cxnSp>
        <p:nvCxnSpPr>
          <p:cNvPr id="41" name="Straight Arrow Connector 40">
            <a:extLst>
              <a:ext uri="{FF2B5EF4-FFF2-40B4-BE49-F238E27FC236}">
                <a16:creationId xmlns:a16="http://schemas.microsoft.com/office/drawing/2014/main" id="{53EF4905-3589-467C-9BF8-CA5A21F0A77E}"/>
              </a:ext>
            </a:extLst>
          </p:cNvPr>
          <p:cNvCxnSpPr/>
          <p:nvPr/>
        </p:nvCxnSpPr>
        <p:spPr>
          <a:xfrm flipH="1" flipV="1">
            <a:off x="2179815" y="3643525"/>
            <a:ext cx="478979" cy="1997620"/>
          </a:xfrm>
          <a:prstGeom prst="straightConnector1">
            <a:avLst/>
          </a:prstGeom>
          <a:ln w="571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EBEFB565-13FE-4833-9A5B-4276EA5B3F9C}"/>
              </a:ext>
            </a:extLst>
          </p:cNvPr>
          <p:cNvSpPr/>
          <p:nvPr/>
        </p:nvSpPr>
        <p:spPr>
          <a:xfrm>
            <a:off x="7837696" y="541676"/>
            <a:ext cx="2825614" cy="1254726"/>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2">
                    <a:lumMod val="50000"/>
                  </a:schemeClr>
                </a:solidFill>
              </a:rPr>
              <a:t>Services Domain</a:t>
            </a:r>
          </a:p>
        </p:txBody>
      </p:sp>
      <p:sp>
        <p:nvSpPr>
          <p:cNvPr id="47" name="Oval 46">
            <a:extLst>
              <a:ext uri="{FF2B5EF4-FFF2-40B4-BE49-F238E27FC236}">
                <a16:creationId xmlns:a16="http://schemas.microsoft.com/office/drawing/2014/main" id="{DA4CBF8D-B6D8-43F6-8112-DB6CDA43A5F8}"/>
              </a:ext>
            </a:extLst>
          </p:cNvPr>
          <p:cNvSpPr/>
          <p:nvPr/>
        </p:nvSpPr>
        <p:spPr>
          <a:xfrm>
            <a:off x="7835351" y="2185253"/>
            <a:ext cx="2825614" cy="1254726"/>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2">
                    <a:lumMod val="50000"/>
                  </a:schemeClr>
                </a:solidFill>
              </a:rPr>
              <a:t>Products Domain</a:t>
            </a:r>
          </a:p>
        </p:txBody>
      </p:sp>
      <p:sp>
        <p:nvSpPr>
          <p:cNvPr id="48" name="Oval 47">
            <a:extLst>
              <a:ext uri="{FF2B5EF4-FFF2-40B4-BE49-F238E27FC236}">
                <a16:creationId xmlns:a16="http://schemas.microsoft.com/office/drawing/2014/main" id="{280DD7D3-BE67-4544-8F5E-36562F7AEA0D}"/>
              </a:ext>
            </a:extLst>
          </p:cNvPr>
          <p:cNvSpPr/>
          <p:nvPr/>
        </p:nvSpPr>
        <p:spPr>
          <a:xfrm>
            <a:off x="7835351" y="3901508"/>
            <a:ext cx="2825614" cy="1254726"/>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2">
                    <a:lumMod val="50000"/>
                  </a:schemeClr>
                </a:solidFill>
              </a:rPr>
              <a:t>Interaction Domain</a:t>
            </a:r>
          </a:p>
        </p:txBody>
      </p:sp>
      <p:sp>
        <p:nvSpPr>
          <p:cNvPr id="49" name="Oval 48">
            <a:extLst>
              <a:ext uri="{FF2B5EF4-FFF2-40B4-BE49-F238E27FC236}">
                <a16:creationId xmlns:a16="http://schemas.microsoft.com/office/drawing/2014/main" id="{0638C5BD-BE07-46A6-8C14-A9A750DFC1A8}"/>
              </a:ext>
            </a:extLst>
          </p:cNvPr>
          <p:cNvSpPr/>
          <p:nvPr/>
        </p:nvSpPr>
        <p:spPr>
          <a:xfrm>
            <a:off x="7849418" y="5533363"/>
            <a:ext cx="2825614" cy="1254726"/>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2">
                    <a:lumMod val="50000"/>
                  </a:schemeClr>
                </a:solidFill>
              </a:rPr>
              <a:t>Delivery Operations Domain</a:t>
            </a:r>
          </a:p>
        </p:txBody>
      </p:sp>
    </p:spTree>
    <p:extLst>
      <p:ext uri="{BB962C8B-B14F-4D97-AF65-F5344CB8AC3E}">
        <p14:creationId xmlns:p14="http://schemas.microsoft.com/office/powerpoint/2010/main" val="2011327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row: Right 5">
            <a:extLst>
              <a:ext uri="{FF2B5EF4-FFF2-40B4-BE49-F238E27FC236}">
                <a16:creationId xmlns:a16="http://schemas.microsoft.com/office/drawing/2014/main" id="{3C8E1C3E-4F3A-4B80-AFE8-3A123C7ACF8F}"/>
              </a:ext>
            </a:extLst>
          </p:cNvPr>
          <p:cNvSpPr/>
          <p:nvPr/>
        </p:nvSpPr>
        <p:spPr>
          <a:xfrm rot="644121">
            <a:off x="2003298" y="3772325"/>
            <a:ext cx="5488745" cy="239153"/>
          </a:xfrm>
          <a:prstGeom prst="rightArrow">
            <a:avLst>
              <a:gd name="adj1" fmla="val 23179"/>
              <a:gd name="adj2" fmla="val 8017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16" name="Arrow: Right 15">
            <a:extLst>
              <a:ext uri="{FF2B5EF4-FFF2-40B4-BE49-F238E27FC236}">
                <a16:creationId xmlns:a16="http://schemas.microsoft.com/office/drawing/2014/main" id="{86A65369-506F-466B-9E69-E845AF7ECC38}"/>
              </a:ext>
            </a:extLst>
          </p:cNvPr>
          <p:cNvSpPr/>
          <p:nvPr/>
        </p:nvSpPr>
        <p:spPr>
          <a:xfrm rot="1538231">
            <a:off x="1921994" y="4604447"/>
            <a:ext cx="5655964" cy="232270"/>
          </a:xfrm>
          <a:prstGeom prst="rightArrow">
            <a:avLst>
              <a:gd name="adj1" fmla="val 23179"/>
              <a:gd name="adj2" fmla="val 8017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19" name="Arrow: Right 18">
            <a:extLst>
              <a:ext uri="{FF2B5EF4-FFF2-40B4-BE49-F238E27FC236}">
                <a16:creationId xmlns:a16="http://schemas.microsoft.com/office/drawing/2014/main" id="{EFFD428F-8ECC-4000-B0D4-CF5E43ED0770}"/>
              </a:ext>
            </a:extLst>
          </p:cNvPr>
          <p:cNvSpPr/>
          <p:nvPr/>
        </p:nvSpPr>
        <p:spPr>
          <a:xfrm rot="20344751">
            <a:off x="2034027" y="2059107"/>
            <a:ext cx="5761187" cy="247090"/>
          </a:xfrm>
          <a:prstGeom prst="rightArrow">
            <a:avLst>
              <a:gd name="adj1" fmla="val 23179"/>
              <a:gd name="adj2" fmla="val 8017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20" name="Arrow: Right 19">
            <a:extLst>
              <a:ext uri="{FF2B5EF4-FFF2-40B4-BE49-F238E27FC236}">
                <a16:creationId xmlns:a16="http://schemas.microsoft.com/office/drawing/2014/main" id="{99F4F694-14CB-4FE9-ADC6-86677ED2E954}"/>
              </a:ext>
            </a:extLst>
          </p:cNvPr>
          <p:cNvSpPr/>
          <p:nvPr/>
        </p:nvSpPr>
        <p:spPr>
          <a:xfrm rot="21279182">
            <a:off x="2153361" y="2938906"/>
            <a:ext cx="5488745" cy="239153"/>
          </a:xfrm>
          <a:prstGeom prst="rightArrow">
            <a:avLst>
              <a:gd name="adj1" fmla="val 23179"/>
              <a:gd name="adj2" fmla="val 8017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42" name="Title 4">
            <a:extLst>
              <a:ext uri="{FF2B5EF4-FFF2-40B4-BE49-F238E27FC236}">
                <a16:creationId xmlns:a16="http://schemas.microsoft.com/office/drawing/2014/main" id="{2687436A-6D9F-4DB5-A740-A7B3C375CABF}"/>
              </a:ext>
            </a:extLst>
          </p:cNvPr>
          <p:cNvSpPr>
            <a:spLocks noGrp="1"/>
          </p:cNvSpPr>
          <p:nvPr>
            <p:ph type="title"/>
          </p:nvPr>
        </p:nvSpPr>
        <p:spPr/>
        <p:txBody>
          <a:bodyPr/>
          <a:lstStyle/>
          <a:p>
            <a:r>
              <a:rPr lang="en-US" dirty="0"/>
              <a:t>Initial Concept – For Discussion</a:t>
            </a:r>
          </a:p>
        </p:txBody>
      </p:sp>
      <p:sp>
        <p:nvSpPr>
          <p:cNvPr id="5" name="Oval 4">
            <a:extLst>
              <a:ext uri="{FF2B5EF4-FFF2-40B4-BE49-F238E27FC236}">
                <a16:creationId xmlns:a16="http://schemas.microsoft.com/office/drawing/2014/main" id="{77FE46F2-2038-4289-A51F-A8E5FEF28D7A}"/>
              </a:ext>
            </a:extLst>
          </p:cNvPr>
          <p:cNvSpPr/>
          <p:nvPr/>
        </p:nvSpPr>
        <p:spPr>
          <a:xfrm>
            <a:off x="332932" y="1929608"/>
            <a:ext cx="1960099" cy="1713917"/>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2">
                    <a:lumMod val="50000"/>
                  </a:schemeClr>
                </a:solidFill>
              </a:rPr>
              <a:t>Premise</a:t>
            </a:r>
          </a:p>
          <a:p>
            <a:pPr algn="ctr"/>
            <a:r>
              <a:rPr lang="en-US" sz="1800" dirty="0">
                <a:solidFill>
                  <a:schemeClr val="tx2">
                    <a:lumMod val="50000"/>
                  </a:schemeClr>
                </a:solidFill>
              </a:rPr>
              <a:t>Domain</a:t>
            </a:r>
          </a:p>
          <a:p>
            <a:pPr algn="ctr"/>
            <a:endParaRPr lang="en-US" sz="1800" dirty="0">
              <a:solidFill>
                <a:schemeClr val="tx2">
                  <a:lumMod val="50000"/>
                </a:schemeClr>
              </a:solidFill>
            </a:endParaRPr>
          </a:p>
        </p:txBody>
      </p:sp>
      <p:sp>
        <p:nvSpPr>
          <p:cNvPr id="10" name="Oval 9">
            <a:extLst>
              <a:ext uri="{FF2B5EF4-FFF2-40B4-BE49-F238E27FC236}">
                <a16:creationId xmlns:a16="http://schemas.microsoft.com/office/drawing/2014/main" id="{6F2DE48A-0FEC-4AB1-8108-0F4E5854FCC4}"/>
              </a:ext>
            </a:extLst>
          </p:cNvPr>
          <p:cNvSpPr/>
          <p:nvPr/>
        </p:nvSpPr>
        <p:spPr>
          <a:xfrm>
            <a:off x="358723" y="3120826"/>
            <a:ext cx="1960099" cy="1713917"/>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2">
                  <a:lumMod val="50000"/>
                </a:schemeClr>
              </a:solidFill>
            </a:endParaRPr>
          </a:p>
          <a:p>
            <a:pPr algn="ctr"/>
            <a:r>
              <a:rPr lang="en-US" sz="1800" dirty="0">
                <a:solidFill>
                  <a:schemeClr val="tx2">
                    <a:lumMod val="50000"/>
                  </a:schemeClr>
                </a:solidFill>
              </a:rPr>
              <a:t>Energy Use</a:t>
            </a:r>
          </a:p>
          <a:p>
            <a:pPr algn="ctr"/>
            <a:r>
              <a:rPr lang="en-US" sz="1800" dirty="0">
                <a:solidFill>
                  <a:schemeClr val="tx2">
                    <a:lumMod val="50000"/>
                  </a:schemeClr>
                </a:solidFill>
              </a:rPr>
              <a:t>Domain</a:t>
            </a:r>
          </a:p>
        </p:txBody>
      </p:sp>
      <p:sp>
        <p:nvSpPr>
          <p:cNvPr id="12" name="Oval 11">
            <a:extLst>
              <a:ext uri="{FF2B5EF4-FFF2-40B4-BE49-F238E27FC236}">
                <a16:creationId xmlns:a16="http://schemas.microsoft.com/office/drawing/2014/main" id="{5C195D53-494A-43C1-B4C9-E31718F9C82D}"/>
              </a:ext>
            </a:extLst>
          </p:cNvPr>
          <p:cNvSpPr/>
          <p:nvPr/>
        </p:nvSpPr>
        <p:spPr>
          <a:xfrm>
            <a:off x="2117181" y="2236758"/>
            <a:ext cx="3509893" cy="2229723"/>
          </a:xfrm>
          <a:prstGeom prst="ellipse">
            <a:avLst/>
          </a:prstGeom>
          <a:solidFill>
            <a:srgbClr val="92D050">
              <a:alpha val="40000"/>
            </a:srgb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13" name="Oval 12">
            <a:extLst>
              <a:ext uri="{FF2B5EF4-FFF2-40B4-BE49-F238E27FC236}">
                <a16:creationId xmlns:a16="http://schemas.microsoft.com/office/drawing/2014/main" id="{DA75BD9C-3B29-4631-AF55-12FF97939D52}"/>
              </a:ext>
            </a:extLst>
          </p:cNvPr>
          <p:cNvSpPr/>
          <p:nvPr/>
        </p:nvSpPr>
        <p:spPr>
          <a:xfrm>
            <a:off x="2170760" y="1737794"/>
            <a:ext cx="5031549" cy="3183983"/>
          </a:xfrm>
          <a:prstGeom prst="ellipse">
            <a:avLst/>
          </a:prstGeom>
          <a:solidFill>
            <a:srgbClr val="92D050">
              <a:alpha val="20000"/>
            </a:srgb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11" name="Oval 10">
            <a:extLst>
              <a:ext uri="{FF2B5EF4-FFF2-40B4-BE49-F238E27FC236}">
                <a16:creationId xmlns:a16="http://schemas.microsoft.com/office/drawing/2014/main" id="{B8354CD8-86CE-474A-B781-728EBAC06A6B}"/>
              </a:ext>
            </a:extLst>
          </p:cNvPr>
          <p:cNvSpPr/>
          <p:nvPr/>
        </p:nvSpPr>
        <p:spPr>
          <a:xfrm>
            <a:off x="2133597" y="2461837"/>
            <a:ext cx="1960099" cy="1781904"/>
          </a:xfrm>
          <a:prstGeom prst="ellipse">
            <a:avLst/>
          </a:prstGeom>
          <a:solidFill>
            <a:srgbClr val="92D050">
              <a:alpha val="60000"/>
            </a:srgb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14" name="Oval 13">
            <a:extLst>
              <a:ext uri="{FF2B5EF4-FFF2-40B4-BE49-F238E27FC236}">
                <a16:creationId xmlns:a16="http://schemas.microsoft.com/office/drawing/2014/main" id="{EFE7F690-DC27-499A-8BE4-DDB92DCA1623}"/>
              </a:ext>
            </a:extLst>
          </p:cNvPr>
          <p:cNvSpPr/>
          <p:nvPr/>
        </p:nvSpPr>
        <p:spPr>
          <a:xfrm>
            <a:off x="1974159" y="3174598"/>
            <a:ext cx="318872" cy="37514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7" name="TextBox 6">
            <a:extLst>
              <a:ext uri="{FF2B5EF4-FFF2-40B4-BE49-F238E27FC236}">
                <a16:creationId xmlns:a16="http://schemas.microsoft.com/office/drawing/2014/main" id="{8EF234AE-11D9-4A30-A9CA-43B648900796}"/>
              </a:ext>
            </a:extLst>
          </p:cNvPr>
          <p:cNvSpPr txBox="1"/>
          <p:nvPr/>
        </p:nvSpPr>
        <p:spPr>
          <a:xfrm>
            <a:off x="7695022" y="759643"/>
            <a:ext cx="3568363" cy="1292662"/>
          </a:xfrm>
          <a:prstGeom prst="rect">
            <a:avLst/>
          </a:prstGeom>
          <a:noFill/>
        </p:spPr>
        <p:txBody>
          <a:bodyPr wrap="square" rtlCol="0">
            <a:spAutoFit/>
          </a:bodyPr>
          <a:lstStyle/>
          <a:p>
            <a:r>
              <a:rPr lang="en-US" sz="1800" dirty="0">
                <a:solidFill>
                  <a:schemeClr val="tx2">
                    <a:lumMod val="50000"/>
                  </a:schemeClr>
                </a:solidFill>
              </a:rPr>
              <a:t>Services: Journey Of Needs &amp; Moments</a:t>
            </a:r>
          </a:p>
          <a:p>
            <a:pPr marL="285750" indent="-285750">
              <a:buFont typeface="Arial" panose="020B0604020202020204" pitchFamily="34" charset="0"/>
              <a:buChar char="•"/>
            </a:pPr>
            <a:r>
              <a:rPr lang="en-US" sz="1400" dirty="0">
                <a:solidFill>
                  <a:schemeClr val="tx2">
                    <a:lumMod val="50000"/>
                  </a:schemeClr>
                </a:solidFill>
              </a:rPr>
              <a:t>Core tariff/choice</a:t>
            </a:r>
          </a:p>
          <a:p>
            <a:pPr marL="285750" indent="-285750">
              <a:buFont typeface="Arial" panose="020B0604020202020204" pitchFamily="34" charset="0"/>
              <a:buChar char="•"/>
            </a:pPr>
            <a:r>
              <a:rPr lang="en-US" sz="1400" dirty="0">
                <a:solidFill>
                  <a:schemeClr val="tx2">
                    <a:lumMod val="50000"/>
                  </a:schemeClr>
                </a:solidFill>
              </a:rPr>
              <a:t>Account, information &amp; payment enablers </a:t>
            </a:r>
          </a:p>
        </p:txBody>
      </p:sp>
      <p:pic>
        <p:nvPicPr>
          <p:cNvPr id="22" name="Picture 21" descr="A close up of a logo&#10;&#10;Description automatically generated">
            <a:extLst>
              <a:ext uri="{FF2B5EF4-FFF2-40B4-BE49-F238E27FC236}">
                <a16:creationId xmlns:a16="http://schemas.microsoft.com/office/drawing/2014/main" id="{88F31403-6D94-4E62-9A0C-894A092AFF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30666" y="404867"/>
            <a:ext cx="817760" cy="773004"/>
          </a:xfrm>
          <a:prstGeom prst="rect">
            <a:avLst/>
          </a:prstGeom>
        </p:spPr>
      </p:pic>
      <p:sp>
        <p:nvSpPr>
          <p:cNvPr id="23" name="TextBox 22">
            <a:extLst>
              <a:ext uri="{FF2B5EF4-FFF2-40B4-BE49-F238E27FC236}">
                <a16:creationId xmlns:a16="http://schemas.microsoft.com/office/drawing/2014/main" id="{C338BF8D-2727-47D5-A9DB-643FAE20C685}"/>
              </a:ext>
            </a:extLst>
          </p:cNvPr>
          <p:cNvSpPr txBox="1"/>
          <p:nvPr/>
        </p:nvSpPr>
        <p:spPr>
          <a:xfrm>
            <a:off x="7706745" y="2459494"/>
            <a:ext cx="3568363" cy="1077218"/>
          </a:xfrm>
          <a:prstGeom prst="rect">
            <a:avLst/>
          </a:prstGeom>
          <a:noFill/>
        </p:spPr>
        <p:txBody>
          <a:bodyPr wrap="square" rtlCol="0">
            <a:spAutoFit/>
          </a:bodyPr>
          <a:lstStyle/>
          <a:p>
            <a:r>
              <a:rPr lang="en-US" sz="1800" dirty="0">
                <a:solidFill>
                  <a:schemeClr val="tx2">
                    <a:lumMod val="50000"/>
                  </a:schemeClr>
                </a:solidFill>
              </a:rPr>
              <a:t>Products: Advantaged Adoption &amp; Interaction</a:t>
            </a:r>
          </a:p>
          <a:p>
            <a:pPr marL="285750" indent="-285750">
              <a:buFont typeface="Arial" panose="020B0604020202020204" pitchFamily="34" charset="0"/>
              <a:buChar char="•"/>
            </a:pPr>
            <a:r>
              <a:rPr lang="en-US" sz="1400" dirty="0">
                <a:solidFill>
                  <a:schemeClr val="tx2">
                    <a:lumMod val="50000"/>
                  </a:schemeClr>
                </a:solidFill>
              </a:rPr>
              <a:t>Passive, active or value chain invested </a:t>
            </a:r>
          </a:p>
        </p:txBody>
      </p:sp>
      <p:pic>
        <p:nvPicPr>
          <p:cNvPr id="8" name="Picture 7">
            <a:extLst>
              <a:ext uri="{FF2B5EF4-FFF2-40B4-BE49-F238E27FC236}">
                <a16:creationId xmlns:a16="http://schemas.microsoft.com/office/drawing/2014/main" id="{3BB5B217-2AB0-4BD1-9C74-7C001A7DACF8}"/>
              </a:ext>
            </a:extLst>
          </p:cNvPr>
          <p:cNvPicPr>
            <a:picLocks noChangeAspect="1"/>
          </p:cNvPicPr>
          <p:nvPr/>
        </p:nvPicPr>
        <p:blipFill>
          <a:blip r:embed="rId4"/>
          <a:stretch>
            <a:fillRect/>
          </a:stretch>
        </p:blipFill>
        <p:spPr>
          <a:xfrm>
            <a:off x="9197756" y="2235185"/>
            <a:ext cx="2994244" cy="228737"/>
          </a:xfrm>
          <a:prstGeom prst="rect">
            <a:avLst/>
          </a:prstGeom>
        </p:spPr>
      </p:pic>
      <p:sp>
        <p:nvSpPr>
          <p:cNvPr id="25" name="TextBox 24">
            <a:extLst>
              <a:ext uri="{FF2B5EF4-FFF2-40B4-BE49-F238E27FC236}">
                <a16:creationId xmlns:a16="http://schemas.microsoft.com/office/drawing/2014/main" id="{F621660A-4790-46BB-95E8-7581CF1BB3CB}"/>
              </a:ext>
            </a:extLst>
          </p:cNvPr>
          <p:cNvSpPr txBox="1"/>
          <p:nvPr/>
        </p:nvSpPr>
        <p:spPr>
          <a:xfrm>
            <a:off x="7676263" y="3877980"/>
            <a:ext cx="4157014" cy="1354217"/>
          </a:xfrm>
          <a:prstGeom prst="rect">
            <a:avLst/>
          </a:prstGeom>
          <a:noFill/>
        </p:spPr>
        <p:txBody>
          <a:bodyPr wrap="square" rtlCol="0">
            <a:spAutoFit/>
          </a:bodyPr>
          <a:lstStyle/>
          <a:p>
            <a:r>
              <a:rPr lang="en-US" sz="1800" dirty="0">
                <a:solidFill>
                  <a:schemeClr val="tx2">
                    <a:lumMod val="50000"/>
                  </a:schemeClr>
                </a:solidFill>
              </a:rPr>
              <a:t>Interactions: From Communication To Trusted Advisor Relationship</a:t>
            </a:r>
          </a:p>
          <a:p>
            <a:pPr marL="285750" indent="-285750">
              <a:buFont typeface="Arial" panose="020B0604020202020204" pitchFamily="34" charset="0"/>
              <a:buChar char="•"/>
            </a:pPr>
            <a:r>
              <a:rPr lang="en-US" sz="1400" dirty="0">
                <a:solidFill>
                  <a:schemeClr val="tx2">
                    <a:lumMod val="50000"/>
                  </a:schemeClr>
                </a:solidFill>
              </a:rPr>
              <a:t>Channel (Where), Preference (How), Funnel (What), Treatment (Why)</a:t>
            </a:r>
          </a:p>
        </p:txBody>
      </p:sp>
      <p:sp>
        <p:nvSpPr>
          <p:cNvPr id="26" name="TextBox 25">
            <a:extLst>
              <a:ext uri="{FF2B5EF4-FFF2-40B4-BE49-F238E27FC236}">
                <a16:creationId xmlns:a16="http://schemas.microsoft.com/office/drawing/2014/main" id="{D6B4294C-26FA-408D-BF23-F8FA13604041}"/>
              </a:ext>
            </a:extLst>
          </p:cNvPr>
          <p:cNvSpPr txBox="1"/>
          <p:nvPr/>
        </p:nvSpPr>
        <p:spPr>
          <a:xfrm>
            <a:off x="7673920" y="5479359"/>
            <a:ext cx="4157014" cy="1292662"/>
          </a:xfrm>
          <a:prstGeom prst="rect">
            <a:avLst/>
          </a:prstGeom>
          <a:noFill/>
        </p:spPr>
        <p:txBody>
          <a:bodyPr wrap="square" rtlCol="0">
            <a:spAutoFit/>
          </a:bodyPr>
          <a:lstStyle/>
          <a:p>
            <a:r>
              <a:rPr lang="en-US" sz="1800" dirty="0">
                <a:solidFill>
                  <a:schemeClr val="tx2">
                    <a:lumMod val="50000"/>
                  </a:schemeClr>
                </a:solidFill>
              </a:rPr>
              <a:t>Delivery Operations: Connectivity &amp; Reliability</a:t>
            </a:r>
          </a:p>
          <a:p>
            <a:pPr marL="285750" indent="-285750">
              <a:buFont typeface="Arial" panose="020B0604020202020204" pitchFamily="34" charset="0"/>
              <a:buChar char="•"/>
            </a:pPr>
            <a:r>
              <a:rPr lang="en-US" sz="1400" dirty="0">
                <a:solidFill>
                  <a:schemeClr val="tx2">
                    <a:lumMod val="50000"/>
                  </a:schemeClr>
                </a:solidFill>
              </a:rPr>
              <a:t>Outage/emergency, Work Managements, Events (DR, EV, DG, Other), Safety/ Environment/Veg Mgmt</a:t>
            </a:r>
          </a:p>
        </p:txBody>
      </p:sp>
      <p:pic>
        <p:nvPicPr>
          <p:cNvPr id="27" name="Picture 2" descr="National Grid">
            <a:extLst>
              <a:ext uri="{FF2B5EF4-FFF2-40B4-BE49-F238E27FC236}">
                <a16:creationId xmlns:a16="http://schemas.microsoft.com/office/drawing/2014/main" id="{BDE024C7-A879-4849-A7DA-71650EBAF1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94994" y="3560798"/>
            <a:ext cx="1536781" cy="315237"/>
          </a:xfrm>
          <a:prstGeom prst="rect">
            <a:avLst/>
          </a:prstGeom>
          <a:noFill/>
          <a:extLst>
            <a:ext uri="{909E8E84-426E-40DD-AFC4-6F175D3DCCD1}">
              <a14:hiddenFill xmlns:a14="http://schemas.microsoft.com/office/drawing/2010/main">
                <a:solidFill>
                  <a:srgbClr val="FFFFFF"/>
                </a:solidFill>
              </a14:hiddenFill>
            </a:ext>
          </a:extLst>
        </p:spPr>
      </p:pic>
      <p:pic>
        <p:nvPicPr>
          <p:cNvPr id="15" name="Graphic 14" descr="Electrician">
            <a:extLst>
              <a:ext uri="{FF2B5EF4-FFF2-40B4-BE49-F238E27FC236}">
                <a16:creationId xmlns:a16="http://schemas.microsoft.com/office/drawing/2014/main" id="{31BFD79A-4531-4B4A-9542-D5E735AE2A7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39663" y="4980876"/>
            <a:ext cx="614400" cy="614400"/>
          </a:xfrm>
          <a:prstGeom prst="rect">
            <a:avLst/>
          </a:prstGeom>
        </p:spPr>
      </p:pic>
      <p:pic>
        <p:nvPicPr>
          <p:cNvPr id="24" name="Graphic 23" descr="Construction worker">
            <a:extLst>
              <a:ext uri="{FF2B5EF4-FFF2-40B4-BE49-F238E27FC236}">
                <a16:creationId xmlns:a16="http://schemas.microsoft.com/office/drawing/2014/main" id="{E24A2C2C-84C6-47A7-AA3A-C8B1F2E5219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490843" y="4970569"/>
            <a:ext cx="614400" cy="614400"/>
          </a:xfrm>
          <a:prstGeom prst="rect">
            <a:avLst/>
          </a:prstGeom>
        </p:spPr>
      </p:pic>
      <p:sp>
        <p:nvSpPr>
          <p:cNvPr id="32" name="TextBox 31">
            <a:extLst>
              <a:ext uri="{FF2B5EF4-FFF2-40B4-BE49-F238E27FC236}">
                <a16:creationId xmlns:a16="http://schemas.microsoft.com/office/drawing/2014/main" id="{3D805CC3-8DD0-42BC-9FC5-A817C5D94F81}"/>
              </a:ext>
            </a:extLst>
          </p:cNvPr>
          <p:cNvSpPr txBox="1"/>
          <p:nvPr/>
        </p:nvSpPr>
        <p:spPr>
          <a:xfrm>
            <a:off x="588491" y="5288076"/>
            <a:ext cx="1730331" cy="1046440"/>
          </a:xfrm>
          <a:prstGeom prst="rect">
            <a:avLst/>
          </a:prstGeom>
          <a:noFill/>
        </p:spPr>
        <p:txBody>
          <a:bodyPr wrap="square" rtlCol="0">
            <a:spAutoFit/>
          </a:bodyPr>
          <a:lstStyle/>
          <a:p>
            <a:r>
              <a:rPr lang="en-US" sz="1400" dirty="0">
                <a:solidFill>
                  <a:schemeClr val="tx2">
                    <a:lumMod val="50000"/>
                  </a:schemeClr>
                </a:solidFill>
              </a:rPr>
              <a:t>Customer Core</a:t>
            </a:r>
          </a:p>
          <a:p>
            <a:pPr marL="171450" indent="-171450">
              <a:buFont typeface="Arial" panose="020B0604020202020204" pitchFamily="34" charset="0"/>
              <a:buChar char="•"/>
            </a:pPr>
            <a:r>
              <a:rPr lang="en-US" sz="1200" dirty="0">
                <a:solidFill>
                  <a:schemeClr val="tx2">
                    <a:lumMod val="50000"/>
                  </a:schemeClr>
                </a:solidFill>
              </a:rPr>
              <a:t>Contacts</a:t>
            </a:r>
          </a:p>
          <a:p>
            <a:pPr marL="171450" indent="-171450">
              <a:buFont typeface="Arial" panose="020B0604020202020204" pitchFamily="34" charset="0"/>
              <a:buChar char="•"/>
            </a:pPr>
            <a:r>
              <a:rPr lang="en-US" sz="1200" dirty="0">
                <a:solidFill>
                  <a:schemeClr val="tx2">
                    <a:lumMod val="50000"/>
                  </a:schemeClr>
                </a:solidFill>
              </a:rPr>
              <a:t>History</a:t>
            </a:r>
          </a:p>
          <a:p>
            <a:pPr marL="171450" indent="-171450">
              <a:buFont typeface="Arial" panose="020B0604020202020204" pitchFamily="34" charset="0"/>
              <a:buChar char="•"/>
            </a:pPr>
            <a:r>
              <a:rPr lang="en-US" sz="1200" dirty="0">
                <a:solidFill>
                  <a:schemeClr val="tx2">
                    <a:lumMod val="50000"/>
                  </a:schemeClr>
                </a:solidFill>
              </a:rPr>
              <a:t>Demographics</a:t>
            </a:r>
          </a:p>
          <a:p>
            <a:pPr marL="171450" indent="-171450">
              <a:buFont typeface="Arial" panose="020B0604020202020204" pitchFamily="34" charset="0"/>
              <a:buChar char="•"/>
            </a:pPr>
            <a:r>
              <a:rPr lang="en-US" sz="1200" dirty="0">
                <a:solidFill>
                  <a:schemeClr val="tx2">
                    <a:lumMod val="50000"/>
                  </a:schemeClr>
                </a:solidFill>
              </a:rPr>
              <a:t>External</a:t>
            </a:r>
          </a:p>
        </p:txBody>
      </p:sp>
      <p:sp>
        <p:nvSpPr>
          <p:cNvPr id="33" name="TextBox 32">
            <a:extLst>
              <a:ext uri="{FF2B5EF4-FFF2-40B4-BE49-F238E27FC236}">
                <a16:creationId xmlns:a16="http://schemas.microsoft.com/office/drawing/2014/main" id="{C779918C-667E-4ACE-90FF-F929788AA236}"/>
              </a:ext>
            </a:extLst>
          </p:cNvPr>
          <p:cNvSpPr txBox="1"/>
          <p:nvPr/>
        </p:nvSpPr>
        <p:spPr>
          <a:xfrm>
            <a:off x="2766638" y="5524887"/>
            <a:ext cx="1730331" cy="1046440"/>
          </a:xfrm>
          <a:prstGeom prst="rect">
            <a:avLst/>
          </a:prstGeom>
          <a:noFill/>
        </p:spPr>
        <p:txBody>
          <a:bodyPr wrap="square" rtlCol="0">
            <a:spAutoFit/>
          </a:bodyPr>
          <a:lstStyle/>
          <a:p>
            <a:r>
              <a:rPr lang="en-US" sz="1400" dirty="0">
                <a:solidFill>
                  <a:schemeClr val="tx2">
                    <a:lumMod val="50000"/>
                  </a:schemeClr>
                </a:solidFill>
              </a:rPr>
              <a:t>Customer Insight</a:t>
            </a:r>
          </a:p>
          <a:p>
            <a:pPr marL="171450" indent="-171450">
              <a:buFont typeface="Arial" panose="020B0604020202020204" pitchFamily="34" charset="0"/>
              <a:buChar char="•"/>
            </a:pPr>
            <a:r>
              <a:rPr lang="en-US" sz="1200" dirty="0">
                <a:solidFill>
                  <a:schemeClr val="tx2">
                    <a:lumMod val="50000"/>
                  </a:schemeClr>
                </a:solidFill>
              </a:rPr>
              <a:t>Needs</a:t>
            </a:r>
          </a:p>
          <a:p>
            <a:pPr marL="171450" indent="-171450">
              <a:buFont typeface="Arial" panose="020B0604020202020204" pitchFamily="34" charset="0"/>
              <a:buChar char="•"/>
            </a:pPr>
            <a:r>
              <a:rPr lang="en-US" sz="1200" dirty="0">
                <a:solidFill>
                  <a:schemeClr val="tx2">
                    <a:lumMod val="50000"/>
                  </a:schemeClr>
                </a:solidFill>
              </a:rPr>
              <a:t>Segmentation</a:t>
            </a:r>
          </a:p>
          <a:p>
            <a:pPr marL="171450" indent="-171450">
              <a:buFont typeface="Arial" panose="020B0604020202020204" pitchFamily="34" charset="0"/>
              <a:buChar char="•"/>
            </a:pPr>
            <a:r>
              <a:rPr lang="en-US" sz="1200" dirty="0">
                <a:solidFill>
                  <a:schemeClr val="tx2">
                    <a:lumMod val="50000"/>
                  </a:schemeClr>
                </a:solidFill>
              </a:rPr>
              <a:t>Propensity</a:t>
            </a:r>
          </a:p>
          <a:p>
            <a:pPr marL="171450" indent="-171450">
              <a:buFont typeface="Arial" panose="020B0604020202020204" pitchFamily="34" charset="0"/>
              <a:buChar char="•"/>
            </a:pPr>
            <a:r>
              <a:rPr lang="en-US" sz="1200" dirty="0">
                <a:solidFill>
                  <a:schemeClr val="tx2">
                    <a:lumMod val="50000"/>
                  </a:schemeClr>
                </a:solidFill>
              </a:rPr>
              <a:t>Attribution</a:t>
            </a:r>
          </a:p>
        </p:txBody>
      </p:sp>
      <p:sp>
        <p:nvSpPr>
          <p:cNvPr id="34" name="TextBox 33">
            <a:extLst>
              <a:ext uri="{FF2B5EF4-FFF2-40B4-BE49-F238E27FC236}">
                <a16:creationId xmlns:a16="http://schemas.microsoft.com/office/drawing/2014/main" id="{7C120097-827A-4E69-A818-EAEAF0E6649B}"/>
              </a:ext>
            </a:extLst>
          </p:cNvPr>
          <p:cNvSpPr txBox="1"/>
          <p:nvPr/>
        </p:nvSpPr>
        <p:spPr>
          <a:xfrm>
            <a:off x="4806456" y="5693698"/>
            <a:ext cx="2212972" cy="1231106"/>
          </a:xfrm>
          <a:prstGeom prst="rect">
            <a:avLst/>
          </a:prstGeom>
          <a:noFill/>
        </p:spPr>
        <p:txBody>
          <a:bodyPr wrap="square" rtlCol="0">
            <a:spAutoFit/>
          </a:bodyPr>
          <a:lstStyle/>
          <a:p>
            <a:r>
              <a:rPr lang="en-US" sz="1400" dirty="0">
                <a:solidFill>
                  <a:schemeClr val="tx2">
                    <a:lumMod val="50000"/>
                  </a:schemeClr>
                </a:solidFill>
              </a:rPr>
              <a:t>Customer Experience</a:t>
            </a:r>
          </a:p>
          <a:p>
            <a:pPr marL="171450" indent="-171450">
              <a:buFont typeface="Arial" panose="020B0604020202020204" pitchFamily="34" charset="0"/>
              <a:buChar char="•"/>
            </a:pPr>
            <a:r>
              <a:rPr lang="en-US" sz="1200" dirty="0">
                <a:solidFill>
                  <a:schemeClr val="tx2">
                    <a:lumMod val="50000"/>
                  </a:schemeClr>
                </a:solidFill>
              </a:rPr>
              <a:t>Situational Awareness</a:t>
            </a:r>
          </a:p>
          <a:p>
            <a:pPr marL="171450" indent="-171450">
              <a:buFont typeface="Arial" panose="020B0604020202020204" pitchFamily="34" charset="0"/>
              <a:buChar char="•"/>
            </a:pPr>
            <a:r>
              <a:rPr lang="en-US" sz="1200" dirty="0">
                <a:solidFill>
                  <a:schemeClr val="tx2">
                    <a:lumMod val="50000"/>
                  </a:schemeClr>
                </a:solidFill>
              </a:rPr>
              <a:t>Treatment/Next Best Action</a:t>
            </a:r>
          </a:p>
          <a:p>
            <a:pPr marL="171450" indent="-171450">
              <a:buFont typeface="Arial" panose="020B0604020202020204" pitchFamily="34" charset="0"/>
              <a:buChar char="•"/>
            </a:pPr>
            <a:r>
              <a:rPr lang="en-US" sz="1200" dirty="0">
                <a:solidFill>
                  <a:schemeClr val="tx2">
                    <a:lumMod val="50000"/>
                  </a:schemeClr>
                </a:solidFill>
              </a:rPr>
              <a:t>Response &amp; Feedback</a:t>
            </a:r>
          </a:p>
          <a:p>
            <a:pPr marL="171450" indent="-171450">
              <a:buFont typeface="Arial" panose="020B0604020202020204" pitchFamily="34" charset="0"/>
              <a:buChar char="•"/>
            </a:pPr>
            <a:endParaRPr lang="en-US" sz="1200" dirty="0">
              <a:solidFill>
                <a:schemeClr val="tx2">
                  <a:lumMod val="50000"/>
                </a:schemeClr>
              </a:solidFill>
            </a:endParaRPr>
          </a:p>
        </p:txBody>
      </p:sp>
      <p:cxnSp>
        <p:nvCxnSpPr>
          <p:cNvPr id="29" name="Straight Connector 28">
            <a:extLst>
              <a:ext uri="{FF2B5EF4-FFF2-40B4-BE49-F238E27FC236}">
                <a16:creationId xmlns:a16="http://schemas.microsoft.com/office/drawing/2014/main" id="{FF4A20DE-0266-449D-8F20-D50C0C3AA0A7}"/>
              </a:ext>
            </a:extLst>
          </p:cNvPr>
          <p:cNvCxnSpPr>
            <a:stCxn id="32" idx="0"/>
          </p:cNvCxnSpPr>
          <p:nvPr/>
        </p:nvCxnSpPr>
        <p:spPr>
          <a:xfrm flipV="1">
            <a:off x="1453657" y="4121834"/>
            <a:ext cx="1162934" cy="1166242"/>
          </a:xfrm>
          <a:prstGeom prst="line">
            <a:avLst/>
          </a:prstGeom>
          <a:ln w="28575">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4C3C6FED-0298-4987-BEA5-F55C62B0F009}"/>
              </a:ext>
            </a:extLst>
          </p:cNvPr>
          <p:cNvCxnSpPr>
            <a:cxnSpLocks/>
            <a:stCxn id="34" idx="0"/>
            <a:endCxn id="13" idx="4"/>
          </p:cNvCxnSpPr>
          <p:nvPr/>
        </p:nvCxnSpPr>
        <p:spPr>
          <a:xfrm flipH="1" flipV="1">
            <a:off x="4686535" y="4921777"/>
            <a:ext cx="1226407" cy="771921"/>
          </a:xfrm>
          <a:prstGeom prst="line">
            <a:avLst/>
          </a:prstGeom>
          <a:ln w="28575">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A1CE2A09-728A-446E-AEE9-FCF20E4BB621}"/>
              </a:ext>
            </a:extLst>
          </p:cNvPr>
          <p:cNvCxnSpPr>
            <a:cxnSpLocks/>
            <a:stCxn id="33" idx="0"/>
          </p:cNvCxnSpPr>
          <p:nvPr/>
        </p:nvCxnSpPr>
        <p:spPr>
          <a:xfrm flipH="1" flipV="1">
            <a:off x="3413756" y="4426635"/>
            <a:ext cx="218048" cy="1098252"/>
          </a:xfrm>
          <a:prstGeom prst="line">
            <a:avLst/>
          </a:prstGeom>
          <a:ln w="28575">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F0FC02EA-D55E-4CB0-AAC5-526A88AD1F9B}"/>
              </a:ext>
            </a:extLst>
          </p:cNvPr>
          <p:cNvSpPr txBox="1"/>
          <p:nvPr/>
        </p:nvSpPr>
        <p:spPr>
          <a:xfrm>
            <a:off x="3372589" y="1140033"/>
            <a:ext cx="2518638" cy="307777"/>
          </a:xfrm>
          <a:prstGeom prst="rect">
            <a:avLst/>
          </a:prstGeom>
          <a:noFill/>
        </p:spPr>
        <p:txBody>
          <a:bodyPr wrap="none" rtlCol="0">
            <a:spAutoFit/>
          </a:bodyPr>
          <a:lstStyle/>
          <a:p>
            <a:r>
              <a:rPr lang="en-US" sz="1400" b="1" dirty="0">
                <a:solidFill>
                  <a:schemeClr val="tx2">
                    <a:lumMod val="50000"/>
                  </a:schemeClr>
                </a:solidFill>
              </a:rPr>
              <a:t>Customer Data Domain</a:t>
            </a:r>
          </a:p>
        </p:txBody>
      </p:sp>
    </p:spTree>
    <p:extLst>
      <p:ext uri="{BB962C8B-B14F-4D97-AF65-F5344CB8AC3E}">
        <p14:creationId xmlns:p14="http://schemas.microsoft.com/office/powerpoint/2010/main" val="1641935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
            <a:extLst>
              <a:ext uri="{FF2B5EF4-FFF2-40B4-BE49-F238E27FC236}">
                <a16:creationId xmlns:a16="http://schemas.microsoft.com/office/drawing/2014/main" id="{2687436A-6D9F-4DB5-A740-A7B3C375CABF}"/>
              </a:ext>
            </a:extLst>
          </p:cNvPr>
          <p:cNvSpPr>
            <a:spLocks noGrp="1"/>
          </p:cNvSpPr>
          <p:nvPr>
            <p:ph type="title"/>
          </p:nvPr>
        </p:nvSpPr>
        <p:spPr>
          <a:xfrm>
            <a:off x="2" y="1"/>
            <a:ext cx="12191999" cy="1062180"/>
          </a:xfrm>
        </p:spPr>
        <p:txBody>
          <a:bodyPr/>
          <a:lstStyle/>
          <a:p>
            <a:r>
              <a:rPr lang="en-US" dirty="0"/>
              <a:t>Customer Data Sub-Domains</a:t>
            </a:r>
          </a:p>
        </p:txBody>
      </p:sp>
      <p:pic>
        <p:nvPicPr>
          <p:cNvPr id="2" name="Picture 1">
            <a:extLst>
              <a:ext uri="{FF2B5EF4-FFF2-40B4-BE49-F238E27FC236}">
                <a16:creationId xmlns:a16="http://schemas.microsoft.com/office/drawing/2014/main" id="{844F6E1E-B7C5-454E-9A73-11A786E66E0F}"/>
              </a:ext>
            </a:extLst>
          </p:cNvPr>
          <p:cNvPicPr>
            <a:picLocks noChangeAspect="1"/>
          </p:cNvPicPr>
          <p:nvPr/>
        </p:nvPicPr>
        <p:blipFill>
          <a:blip r:embed="rId3"/>
          <a:stretch>
            <a:fillRect/>
          </a:stretch>
        </p:blipFill>
        <p:spPr>
          <a:xfrm>
            <a:off x="2813797" y="1963694"/>
            <a:ext cx="5882899" cy="3566016"/>
          </a:xfrm>
          <a:prstGeom prst="rect">
            <a:avLst/>
          </a:prstGeom>
        </p:spPr>
      </p:pic>
      <p:sp>
        <p:nvSpPr>
          <p:cNvPr id="3" name="TextBox 2">
            <a:extLst>
              <a:ext uri="{FF2B5EF4-FFF2-40B4-BE49-F238E27FC236}">
                <a16:creationId xmlns:a16="http://schemas.microsoft.com/office/drawing/2014/main" id="{74E8A246-2837-40E7-AC1B-6E79BD2E67C3}"/>
              </a:ext>
            </a:extLst>
          </p:cNvPr>
          <p:cNvSpPr txBox="1"/>
          <p:nvPr/>
        </p:nvSpPr>
        <p:spPr>
          <a:xfrm>
            <a:off x="9203376" y="166082"/>
            <a:ext cx="2731326" cy="261610"/>
          </a:xfrm>
          <a:prstGeom prst="rect">
            <a:avLst/>
          </a:prstGeom>
          <a:solidFill>
            <a:srgbClr val="00B0F0"/>
          </a:solidFill>
        </p:spPr>
        <p:txBody>
          <a:bodyPr wrap="square" rtlCol="0">
            <a:spAutoFit/>
          </a:bodyPr>
          <a:lstStyle/>
          <a:p>
            <a:r>
              <a:rPr lang="en-US" sz="1100" dirty="0">
                <a:solidFill>
                  <a:schemeClr val="tx2">
                    <a:lumMod val="50000"/>
                  </a:schemeClr>
                </a:solidFill>
              </a:rPr>
              <a:t>Rate Master (By Jurisdiction, Class)</a:t>
            </a:r>
          </a:p>
        </p:txBody>
      </p:sp>
      <p:sp>
        <p:nvSpPr>
          <p:cNvPr id="17" name="TextBox 16">
            <a:extLst>
              <a:ext uri="{FF2B5EF4-FFF2-40B4-BE49-F238E27FC236}">
                <a16:creationId xmlns:a16="http://schemas.microsoft.com/office/drawing/2014/main" id="{40B16166-10CE-465B-A102-97E61B78AB6A}"/>
              </a:ext>
            </a:extLst>
          </p:cNvPr>
          <p:cNvSpPr txBox="1"/>
          <p:nvPr/>
        </p:nvSpPr>
        <p:spPr>
          <a:xfrm>
            <a:off x="9203376" y="484735"/>
            <a:ext cx="2731326" cy="261610"/>
          </a:xfrm>
          <a:prstGeom prst="rect">
            <a:avLst/>
          </a:prstGeom>
          <a:solidFill>
            <a:srgbClr val="00B0F0"/>
          </a:solidFill>
        </p:spPr>
        <p:txBody>
          <a:bodyPr wrap="square" rtlCol="0">
            <a:spAutoFit/>
          </a:bodyPr>
          <a:lstStyle/>
          <a:p>
            <a:r>
              <a:rPr lang="en-US" sz="1100" dirty="0">
                <a:solidFill>
                  <a:schemeClr val="tx2">
                    <a:lumMod val="50000"/>
                  </a:schemeClr>
                </a:solidFill>
              </a:rPr>
              <a:t>MyAccount Configurations</a:t>
            </a:r>
          </a:p>
        </p:txBody>
      </p:sp>
      <p:sp>
        <p:nvSpPr>
          <p:cNvPr id="18" name="TextBox 17">
            <a:extLst>
              <a:ext uri="{FF2B5EF4-FFF2-40B4-BE49-F238E27FC236}">
                <a16:creationId xmlns:a16="http://schemas.microsoft.com/office/drawing/2014/main" id="{9CDE3EC9-B660-4E0A-9BCC-4DBB1491D487}"/>
              </a:ext>
            </a:extLst>
          </p:cNvPr>
          <p:cNvSpPr txBox="1"/>
          <p:nvPr/>
        </p:nvSpPr>
        <p:spPr>
          <a:xfrm>
            <a:off x="9203376" y="805374"/>
            <a:ext cx="2731326" cy="261610"/>
          </a:xfrm>
          <a:prstGeom prst="rect">
            <a:avLst/>
          </a:prstGeom>
          <a:solidFill>
            <a:srgbClr val="00B0F0"/>
          </a:solidFill>
        </p:spPr>
        <p:txBody>
          <a:bodyPr wrap="square" rtlCol="0">
            <a:spAutoFit/>
          </a:bodyPr>
          <a:lstStyle/>
          <a:p>
            <a:r>
              <a:rPr lang="en-US" sz="1100" dirty="0">
                <a:solidFill>
                  <a:schemeClr val="tx2">
                    <a:lumMod val="50000"/>
                  </a:schemeClr>
                </a:solidFill>
              </a:rPr>
              <a:t>eBill/ePay Configurations</a:t>
            </a:r>
          </a:p>
        </p:txBody>
      </p:sp>
      <p:sp>
        <p:nvSpPr>
          <p:cNvPr id="21" name="TextBox 20">
            <a:extLst>
              <a:ext uri="{FF2B5EF4-FFF2-40B4-BE49-F238E27FC236}">
                <a16:creationId xmlns:a16="http://schemas.microsoft.com/office/drawing/2014/main" id="{E03A2E8D-D0AC-4FD3-9DCC-37389DE97395}"/>
              </a:ext>
            </a:extLst>
          </p:cNvPr>
          <p:cNvSpPr txBox="1"/>
          <p:nvPr/>
        </p:nvSpPr>
        <p:spPr>
          <a:xfrm>
            <a:off x="9203376" y="1135902"/>
            <a:ext cx="2731326" cy="261610"/>
          </a:xfrm>
          <a:prstGeom prst="rect">
            <a:avLst/>
          </a:prstGeom>
          <a:solidFill>
            <a:srgbClr val="00B0F0"/>
          </a:solidFill>
        </p:spPr>
        <p:txBody>
          <a:bodyPr wrap="square" rtlCol="0">
            <a:spAutoFit/>
          </a:bodyPr>
          <a:lstStyle/>
          <a:p>
            <a:r>
              <a:rPr lang="en-US" sz="1100" dirty="0">
                <a:solidFill>
                  <a:schemeClr val="tx2">
                    <a:lumMod val="50000"/>
                  </a:schemeClr>
                </a:solidFill>
              </a:rPr>
              <a:t>Agency / Assistance Tags</a:t>
            </a:r>
          </a:p>
        </p:txBody>
      </p:sp>
      <p:sp>
        <p:nvSpPr>
          <p:cNvPr id="22" name="TextBox 21">
            <a:extLst>
              <a:ext uri="{FF2B5EF4-FFF2-40B4-BE49-F238E27FC236}">
                <a16:creationId xmlns:a16="http://schemas.microsoft.com/office/drawing/2014/main" id="{7F8AA236-FE6E-49B1-A4B2-9E1F92EFACBC}"/>
              </a:ext>
            </a:extLst>
          </p:cNvPr>
          <p:cNvSpPr txBox="1"/>
          <p:nvPr/>
        </p:nvSpPr>
        <p:spPr>
          <a:xfrm>
            <a:off x="3188531" y="2143319"/>
            <a:ext cx="2731326" cy="261610"/>
          </a:xfrm>
          <a:prstGeom prst="rect">
            <a:avLst/>
          </a:prstGeom>
          <a:solidFill>
            <a:srgbClr val="92D050"/>
          </a:solidFill>
        </p:spPr>
        <p:txBody>
          <a:bodyPr wrap="square" rtlCol="0">
            <a:spAutoFit/>
          </a:bodyPr>
          <a:lstStyle/>
          <a:p>
            <a:r>
              <a:rPr lang="en-US" sz="1100" dirty="0">
                <a:solidFill>
                  <a:schemeClr val="tx2">
                    <a:lumMod val="50000"/>
                  </a:schemeClr>
                </a:solidFill>
              </a:rPr>
              <a:t>Multi-Tennant / Landlord Master</a:t>
            </a:r>
          </a:p>
        </p:txBody>
      </p:sp>
      <p:sp>
        <p:nvSpPr>
          <p:cNvPr id="23" name="TextBox 22">
            <a:extLst>
              <a:ext uri="{FF2B5EF4-FFF2-40B4-BE49-F238E27FC236}">
                <a16:creationId xmlns:a16="http://schemas.microsoft.com/office/drawing/2014/main" id="{E36FA0CA-BCAF-4E44-856C-5164F41F46E9}"/>
              </a:ext>
            </a:extLst>
          </p:cNvPr>
          <p:cNvSpPr txBox="1"/>
          <p:nvPr/>
        </p:nvSpPr>
        <p:spPr>
          <a:xfrm>
            <a:off x="6050483" y="1810812"/>
            <a:ext cx="2731326" cy="261610"/>
          </a:xfrm>
          <a:prstGeom prst="rect">
            <a:avLst/>
          </a:prstGeom>
          <a:solidFill>
            <a:srgbClr val="92D050"/>
          </a:solidFill>
        </p:spPr>
        <p:txBody>
          <a:bodyPr wrap="square" rtlCol="0">
            <a:spAutoFit/>
          </a:bodyPr>
          <a:lstStyle/>
          <a:p>
            <a:r>
              <a:rPr lang="en-US" sz="1100" dirty="0">
                <a:solidFill>
                  <a:schemeClr val="tx2">
                    <a:lumMod val="50000"/>
                  </a:schemeClr>
                </a:solidFill>
              </a:rPr>
              <a:t>Relationship Master – C&amp;I</a:t>
            </a:r>
          </a:p>
        </p:txBody>
      </p:sp>
      <p:sp>
        <p:nvSpPr>
          <p:cNvPr id="24" name="TextBox 23">
            <a:extLst>
              <a:ext uri="{FF2B5EF4-FFF2-40B4-BE49-F238E27FC236}">
                <a16:creationId xmlns:a16="http://schemas.microsoft.com/office/drawing/2014/main" id="{7BC733F3-91B5-44C3-A0F1-FFB620841644}"/>
              </a:ext>
            </a:extLst>
          </p:cNvPr>
          <p:cNvSpPr txBox="1"/>
          <p:nvPr/>
        </p:nvSpPr>
        <p:spPr>
          <a:xfrm>
            <a:off x="3188533" y="2487703"/>
            <a:ext cx="2731326" cy="261610"/>
          </a:xfrm>
          <a:prstGeom prst="rect">
            <a:avLst/>
          </a:prstGeom>
          <a:solidFill>
            <a:srgbClr val="92D050"/>
          </a:solidFill>
        </p:spPr>
        <p:txBody>
          <a:bodyPr wrap="square" rtlCol="0">
            <a:spAutoFit/>
          </a:bodyPr>
          <a:lstStyle/>
          <a:p>
            <a:r>
              <a:rPr lang="en-US" sz="1100" dirty="0">
                <a:solidFill>
                  <a:schemeClr val="tx2">
                    <a:lumMod val="50000"/>
                  </a:schemeClr>
                </a:solidFill>
              </a:rPr>
              <a:t>Bill Aggregator/Agents</a:t>
            </a:r>
          </a:p>
        </p:txBody>
      </p:sp>
      <p:sp>
        <p:nvSpPr>
          <p:cNvPr id="25" name="TextBox 24">
            <a:extLst>
              <a:ext uri="{FF2B5EF4-FFF2-40B4-BE49-F238E27FC236}">
                <a16:creationId xmlns:a16="http://schemas.microsoft.com/office/drawing/2014/main" id="{1D5A031A-00F0-4A59-B377-0E5BA7E65833}"/>
              </a:ext>
            </a:extLst>
          </p:cNvPr>
          <p:cNvSpPr txBox="1"/>
          <p:nvPr/>
        </p:nvSpPr>
        <p:spPr>
          <a:xfrm>
            <a:off x="9203376" y="1597065"/>
            <a:ext cx="2731326" cy="261610"/>
          </a:xfrm>
          <a:prstGeom prst="rect">
            <a:avLst/>
          </a:prstGeom>
          <a:solidFill>
            <a:srgbClr val="7030A0"/>
          </a:solidFill>
        </p:spPr>
        <p:txBody>
          <a:bodyPr wrap="square" rtlCol="0">
            <a:spAutoFit/>
          </a:bodyPr>
          <a:lstStyle/>
          <a:p>
            <a:r>
              <a:rPr lang="en-US" sz="1100" dirty="0">
                <a:solidFill>
                  <a:schemeClr val="bg1"/>
                </a:solidFill>
              </a:rPr>
              <a:t>Products</a:t>
            </a:r>
          </a:p>
        </p:txBody>
      </p:sp>
      <p:sp>
        <p:nvSpPr>
          <p:cNvPr id="26" name="TextBox 25">
            <a:extLst>
              <a:ext uri="{FF2B5EF4-FFF2-40B4-BE49-F238E27FC236}">
                <a16:creationId xmlns:a16="http://schemas.microsoft.com/office/drawing/2014/main" id="{39FC37E9-89FC-409A-8400-919C77FF47EF}"/>
              </a:ext>
            </a:extLst>
          </p:cNvPr>
          <p:cNvSpPr txBox="1"/>
          <p:nvPr/>
        </p:nvSpPr>
        <p:spPr>
          <a:xfrm>
            <a:off x="9203376" y="1941447"/>
            <a:ext cx="2731326" cy="261610"/>
          </a:xfrm>
          <a:prstGeom prst="rect">
            <a:avLst/>
          </a:prstGeom>
          <a:solidFill>
            <a:srgbClr val="7030A0"/>
          </a:solidFill>
        </p:spPr>
        <p:txBody>
          <a:bodyPr wrap="square" rtlCol="0">
            <a:spAutoFit/>
          </a:bodyPr>
          <a:lstStyle/>
          <a:p>
            <a:r>
              <a:rPr lang="en-US" sz="1100" dirty="0">
                <a:solidFill>
                  <a:schemeClr val="bg1"/>
                </a:solidFill>
              </a:rPr>
              <a:t>Vendors</a:t>
            </a:r>
          </a:p>
        </p:txBody>
      </p:sp>
      <p:sp>
        <p:nvSpPr>
          <p:cNvPr id="27" name="TextBox 26">
            <a:extLst>
              <a:ext uri="{FF2B5EF4-FFF2-40B4-BE49-F238E27FC236}">
                <a16:creationId xmlns:a16="http://schemas.microsoft.com/office/drawing/2014/main" id="{BED08D11-4B06-46BE-9066-FD014D2CCA8C}"/>
              </a:ext>
            </a:extLst>
          </p:cNvPr>
          <p:cNvSpPr txBox="1"/>
          <p:nvPr/>
        </p:nvSpPr>
        <p:spPr>
          <a:xfrm>
            <a:off x="9203376" y="2295726"/>
            <a:ext cx="2731326" cy="261610"/>
          </a:xfrm>
          <a:prstGeom prst="rect">
            <a:avLst/>
          </a:prstGeom>
          <a:solidFill>
            <a:srgbClr val="7030A0"/>
          </a:solidFill>
        </p:spPr>
        <p:txBody>
          <a:bodyPr wrap="square" rtlCol="0">
            <a:spAutoFit/>
          </a:bodyPr>
          <a:lstStyle/>
          <a:p>
            <a:r>
              <a:rPr lang="en-US" sz="1100" dirty="0">
                <a:solidFill>
                  <a:schemeClr val="bg1"/>
                </a:solidFill>
              </a:rPr>
              <a:t>Customer Devices</a:t>
            </a:r>
          </a:p>
        </p:txBody>
      </p:sp>
      <p:sp>
        <p:nvSpPr>
          <p:cNvPr id="28" name="TextBox 27">
            <a:extLst>
              <a:ext uri="{FF2B5EF4-FFF2-40B4-BE49-F238E27FC236}">
                <a16:creationId xmlns:a16="http://schemas.microsoft.com/office/drawing/2014/main" id="{9DD54D85-376F-46D6-B693-B5C2A1C5EF37}"/>
              </a:ext>
            </a:extLst>
          </p:cNvPr>
          <p:cNvSpPr txBox="1"/>
          <p:nvPr/>
        </p:nvSpPr>
        <p:spPr>
          <a:xfrm>
            <a:off x="9203376" y="2663866"/>
            <a:ext cx="2731326" cy="261610"/>
          </a:xfrm>
          <a:prstGeom prst="rect">
            <a:avLst/>
          </a:prstGeom>
          <a:solidFill>
            <a:srgbClr val="7030A0"/>
          </a:solidFill>
        </p:spPr>
        <p:txBody>
          <a:bodyPr wrap="square" rtlCol="0">
            <a:spAutoFit/>
          </a:bodyPr>
          <a:lstStyle/>
          <a:p>
            <a:r>
              <a:rPr lang="en-US" sz="1100" dirty="0">
                <a:solidFill>
                  <a:schemeClr val="bg1"/>
                </a:solidFill>
              </a:rPr>
              <a:t>Reimbursements/Costs</a:t>
            </a:r>
          </a:p>
        </p:txBody>
      </p:sp>
      <p:sp>
        <p:nvSpPr>
          <p:cNvPr id="29" name="TextBox 28">
            <a:extLst>
              <a:ext uri="{FF2B5EF4-FFF2-40B4-BE49-F238E27FC236}">
                <a16:creationId xmlns:a16="http://schemas.microsoft.com/office/drawing/2014/main" id="{EAFEA556-DDEF-49C7-BB75-2F435AF51E66}"/>
              </a:ext>
            </a:extLst>
          </p:cNvPr>
          <p:cNvSpPr txBox="1"/>
          <p:nvPr/>
        </p:nvSpPr>
        <p:spPr>
          <a:xfrm>
            <a:off x="9203376" y="3020118"/>
            <a:ext cx="2731326" cy="261610"/>
          </a:xfrm>
          <a:prstGeom prst="rect">
            <a:avLst/>
          </a:prstGeom>
          <a:solidFill>
            <a:srgbClr val="7030A0"/>
          </a:solidFill>
        </p:spPr>
        <p:txBody>
          <a:bodyPr wrap="square" rtlCol="0">
            <a:spAutoFit/>
          </a:bodyPr>
          <a:lstStyle/>
          <a:p>
            <a:r>
              <a:rPr lang="en-US" sz="1100" dirty="0">
                <a:solidFill>
                  <a:schemeClr val="bg1"/>
                </a:solidFill>
              </a:rPr>
              <a:t>Utilization/Savings</a:t>
            </a:r>
          </a:p>
        </p:txBody>
      </p:sp>
      <p:sp>
        <p:nvSpPr>
          <p:cNvPr id="30" name="TextBox 29">
            <a:extLst>
              <a:ext uri="{FF2B5EF4-FFF2-40B4-BE49-F238E27FC236}">
                <a16:creationId xmlns:a16="http://schemas.microsoft.com/office/drawing/2014/main" id="{FB374935-36E8-4DA1-9F1D-AF0C5B8B5292}"/>
              </a:ext>
            </a:extLst>
          </p:cNvPr>
          <p:cNvSpPr txBox="1"/>
          <p:nvPr/>
        </p:nvSpPr>
        <p:spPr>
          <a:xfrm>
            <a:off x="9203376" y="3412009"/>
            <a:ext cx="2731326" cy="261610"/>
          </a:xfrm>
          <a:prstGeom prst="rect">
            <a:avLst/>
          </a:prstGeom>
          <a:solidFill>
            <a:srgbClr val="FFC000"/>
          </a:solidFill>
        </p:spPr>
        <p:txBody>
          <a:bodyPr wrap="square" rtlCol="0">
            <a:spAutoFit/>
          </a:bodyPr>
          <a:lstStyle/>
          <a:p>
            <a:r>
              <a:rPr lang="en-US" sz="1100" dirty="0">
                <a:solidFill>
                  <a:schemeClr val="tx2">
                    <a:lumMod val="50000"/>
                  </a:schemeClr>
                </a:solidFill>
              </a:rPr>
              <a:t>Channel/Interaction Master</a:t>
            </a:r>
          </a:p>
        </p:txBody>
      </p:sp>
      <p:sp>
        <p:nvSpPr>
          <p:cNvPr id="31" name="TextBox 30">
            <a:extLst>
              <a:ext uri="{FF2B5EF4-FFF2-40B4-BE49-F238E27FC236}">
                <a16:creationId xmlns:a16="http://schemas.microsoft.com/office/drawing/2014/main" id="{203FB74D-31ED-42BB-8453-0016DF376708}"/>
              </a:ext>
            </a:extLst>
          </p:cNvPr>
          <p:cNvSpPr txBox="1"/>
          <p:nvPr/>
        </p:nvSpPr>
        <p:spPr>
          <a:xfrm>
            <a:off x="9203376" y="3768268"/>
            <a:ext cx="2731326" cy="261610"/>
          </a:xfrm>
          <a:prstGeom prst="rect">
            <a:avLst/>
          </a:prstGeom>
          <a:solidFill>
            <a:srgbClr val="FFC000"/>
          </a:solidFill>
        </p:spPr>
        <p:txBody>
          <a:bodyPr wrap="square" rtlCol="0">
            <a:spAutoFit/>
          </a:bodyPr>
          <a:lstStyle/>
          <a:p>
            <a:r>
              <a:rPr lang="en-US" sz="1100" dirty="0">
                <a:solidFill>
                  <a:schemeClr val="tx2">
                    <a:lumMod val="50000"/>
                  </a:schemeClr>
                </a:solidFill>
              </a:rPr>
              <a:t>Preference Master</a:t>
            </a:r>
          </a:p>
        </p:txBody>
      </p:sp>
      <p:sp>
        <p:nvSpPr>
          <p:cNvPr id="32" name="TextBox 31">
            <a:extLst>
              <a:ext uri="{FF2B5EF4-FFF2-40B4-BE49-F238E27FC236}">
                <a16:creationId xmlns:a16="http://schemas.microsoft.com/office/drawing/2014/main" id="{85DB05F4-0B12-4659-9D51-8344C3E93E2B}"/>
              </a:ext>
            </a:extLst>
          </p:cNvPr>
          <p:cNvSpPr txBox="1"/>
          <p:nvPr/>
        </p:nvSpPr>
        <p:spPr>
          <a:xfrm>
            <a:off x="9203376" y="4124524"/>
            <a:ext cx="2731326" cy="261610"/>
          </a:xfrm>
          <a:prstGeom prst="rect">
            <a:avLst/>
          </a:prstGeom>
          <a:solidFill>
            <a:srgbClr val="FFC000"/>
          </a:solidFill>
        </p:spPr>
        <p:txBody>
          <a:bodyPr wrap="square" rtlCol="0">
            <a:spAutoFit/>
          </a:bodyPr>
          <a:lstStyle/>
          <a:p>
            <a:r>
              <a:rPr lang="en-US" sz="1100" dirty="0">
                <a:solidFill>
                  <a:schemeClr val="tx2">
                    <a:lumMod val="50000"/>
                  </a:schemeClr>
                </a:solidFill>
              </a:rPr>
              <a:t>Application/Campaign/Case Logs</a:t>
            </a:r>
          </a:p>
        </p:txBody>
      </p:sp>
      <p:sp>
        <p:nvSpPr>
          <p:cNvPr id="33" name="TextBox 32">
            <a:extLst>
              <a:ext uri="{FF2B5EF4-FFF2-40B4-BE49-F238E27FC236}">
                <a16:creationId xmlns:a16="http://schemas.microsoft.com/office/drawing/2014/main" id="{944B76DB-2872-46A9-9AA0-6DD3CCE917AD}"/>
              </a:ext>
            </a:extLst>
          </p:cNvPr>
          <p:cNvSpPr txBox="1"/>
          <p:nvPr/>
        </p:nvSpPr>
        <p:spPr>
          <a:xfrm>
            <a:off x="9203376" y="4468906"/>
            <a:ext cx="2731326" cy="261610"/>
          </a:xfrm>
          <a:prstGeom prst="rect">
            <a:avLst/>
          </a:prstGeom>
          <a:solidFill>
            <a:srgbClr val="FFC000"/>
          </a:solidFill>
        </p:spPr>
        <p:txBody>
          <a:bodyPr wrap="square" rtlCol="0">
            <a:spAutoFit/>
          </a:bodyPr>
          <a:lstStyle/>
          <a:p>
            <a:r>
              <a:rPr lang="en-US" sz="1100" dirty="0">
                <a:solidFill>
                  <a:schemeClr val="tx2">
                    <a:lumMod val="50000"/>
                  </a:schemeClr>
                </a:solidFill>
              </a:rPr>
              <a:t>Treatment/Experience Master</a:t>
            </a:r>
          </a:p>
        </p:txBody>
      </p:sp>
      <p:sp>
        <p:nvSpPr>
          <p:cNvPr id="34" name="TextBox 33">
            <a:extLst>
              <a:ext uri="{FF2B5EF4-FFF2-40B4-BE49-F238E27FC236}">
                <a16:creationId xmlns:a16="http://schemas.microsoft.com/office/drawing/2014/main" id="{442656CF-240B-47D1-BE43-862747809EEA}"/>
              </a:ext>
            </a:extLst>
          </p:cNvPr>
          <p:cNvSpPr txBox="1"/>
          <p:nvPr/>
        </p:nvSpPr>
        <p:spPr>
          <a:xfrm>
            <a:off x="9203376" y="4825167"/>
            <a:ext cx="2731326" cy="261610"/>
          </a:xfrm>
          <a:prstGeom prst="rect">
            <a:avLst/>
          </a:prstGeom>
          <a:solidFill>
            <a:srgbClr val="FFC000"/>
          </a:solidFill>
        </p:spPr>
        <p:txBody>
          <a:bodyPr wrap="square" rtlCol="0">
            <a:spAutoFit/>
          </a:bodyPr>
          <a:lstStyle/>
          <a:p>
            <a:r>
              <a:rPr lang="en-US" sz="1100" dirty="0">
                <a:solidFill>
                  <a:schemeClr val="tx2">
                    <a:lumMod val="50000"/>
                  </a:schemeClr>
                </a:solidFill>
              </a:rPr>
              <a:t>Attribution Master</a:t>
            </a:r>
          </a:p>
        </p:txBody>
      </p:sp>
      <p:sp>
        <p:nvSpPr>
          <p:cNvPr id="35" name="TextBox 34">
            <a:extLst>
              <a:ext uri="{FF2B5EF4-FFF2-40B4-BE49-F238E27FC236}">
                <a16:creationId xmlns:a16="http://schemas.microsoft.com/office/drawing/2014/main" id="{A036CFD4-8CA8-426B-BA60-E19A66578A25}"/>
              </a:ext>
            </a:extLst>
          </p:cNvPr>
          <p:cNvSpPr txBox="1"/>
          <p:nvPr/>
        </p:nvSpPr>
        <p:spPr>
          <a:xfrm>
            <a:off x="9203376" y="5739388"/>
            <a:ext cx="2731326" cy="261610"/>
          </a:xfrm>
          <a:prstGeom prst="rect">
            <a:avLst/>
          </a:prstGeom>
          <a:solidFill>
            <a:srgbClr val="FF0000"/>
          </a:solidFill>
        </p:spPr>
        <p:txBody>
          <a:bodyPr wrap="square" rtlCol="0">
            <a:spAutoFit/>
          </a:bodyPr>
          <a:lstStyle/>
          <a:p>
            <a:r>
              <a:rPr lang="en-US" sz="1100" dirty="0">
                <a:solidFill>
                  <a:schemeClr val="bg1"/>
                </a:solidFill>
              </a:rPr>
              <a:t>Outages</a:t>
            </a:r>
          </a:p>
        </p:txBody>
      </p:sp>
      <p:sp>
        <p:nvSpPr>
          <p:cNvPr id="36" name="TextBox 35">
            <a:extLst>
              <a:ext uri="{FF2B5EF4-FFF2-40B4-BE49-F238E27FC236}">
                <a16:creationId xmlns:a16="http://schemas.microsoft.com/office/drawing/2014/main" id="{8DA4B8C0-EF75-4F26-92CB-AC6D640FA9EB}"/>
              </a:ext>
            </a:extLst>
          </p:cNvPr>
          <p:cNvSpPr txBox="1"/>
          <p:nvPr/>
        </p:nvSpPr>
        <p:spPr>
          <a:xfrm>
            <a:off x="9203376" y="6062171"/>
            <a:ext cx="2731326" cy="261610"/>
          </a:xfrm>
          <a:prstGeom prst="rect">
            <a:avLst/>
          </a:prstGeom>
          <a:solidFill>
            <a:srgbClr val="FF0000"/>
          </a:solidFill>
        </p:spPr>
        <p:txBody>
          <a:bodyPr wrap="square" rtlCol="0">
            <a:spAutoFit/>
          </a:bodyPr>
          <a:lstStyle/>
          <a:p>
            <a:r>
              <a:rPr lang="en-US" sz="1100" dirty="0">
                <a:solidFill>
                  <a:schemeClr val="bg1"/>
                </a:solidFill>
              </a:rPr>
              <a:t>Geo Activity Master</a:t>
            </a:r>
          </a:p>
        </p:txBody>
      </p:sp>
      <p:sp>
        <p:nvSpPr>
          <p:cNvPr id="37" name="TextBox 36">
            <a:extLst>
              <a:ext uri="{FF2B5EF4-FFF2-40B4-BE49-F238E27FC236}">
                <a16:creationId xmlns:a16="http://schemas.microsoft.com/office/drawing/2014/main" id="{815E4D1B-9F61-4F4A-A9E6-7270E70EADDD}"/>
              </a:ext>
            </a:extLst>
          </p:cNvPr>
          <p:cNvSpPr txBox="1"/>
          <p:nvPr/>
        </p:nvSpPr>
        <p:spPr>
          <a:xfrm>
            <a:off x="9203376" y="6430308"/>
            <a:ext cx="2731326" cy="261610"/>
          </a:xfrm>
          <a:prstGeom prst="rect">
            <a:avLst/>
          </a:prstGeom>
          <a:solidFill>
            <a:srgbClr val="FF0000"/>
          </a:solidFill>
        </p:spPr>
        <p:txBody>
          <a:bodyPr wrap="square" rtlCol="0">
            <a:spAutoFit/>
          </a:bodyPr>
          <a:lstStyle/>
          <a:p>
            <a:r>
              <a:rPr lang="en-US" sz="1100" dirty="0">
                <a:solidFill>
                  <a:schemeClr val="bg1"/>
                </a:solidFill>
              </a:rPr>
              <a:t>Event Master</a:t>
            </a:r>
          </a:p>
        </p:txBody>
      </p:sp>
      <p:sp>
        <p:nvSpPr>
          <p:cNvPr id="38" name="TextBox 37">
            <a:extLst>
              <a:ext uri="{FF2B5EF4-FFF2-40B4-BE49-F238E27FC236}">
                <a16:creationId xmlns:a16="http://schemas.microsoft.com/office/drawing/2014/main" id="{7F692C22-6E28-4533-94AF-D866B8DBF222}"/>
              </a:ext>
            </a:extLst>
          </p:cNvPr>
          <p:cNvSpPr txBox="1"/>
          <p:nvPr/>
        </p:nvSpPr>
        <p:spPr>
          <a:xfrm>
            <a:off x="9203376" y="5409022"/>
            <a:ext cx="2731326" cy="261610"/>
          </a:xfrm>
          <a:prstGeom prst="rect">
            <a:avLst/>
          </a:prstGeom>
          <a:solidFill>
            <a:srgbClr val="FF0000"/>
          </a:solidFill>
        </p:spPr>
        <p:txBody>
          <a:bodyPr wrap="square" rtlCol="0">
            <a:spAutoFit/>
          </a:bodyPr>
          <a:lstStyle/>
          <a:p>
            <a:r>
              <a:rPr lang="en-US" sz="1100" dirty="0">
                <a:solidFill>
                  <a:schemeClr val="bg1"/>
                </a:solidFill>
              </a:rPr>
              <a:t>Work Orders/Appointments</a:t>
            </a:r>
          </a:p>
        </p:txBody>
      </p:sp>
      <p:sp>
        <p:nvSpPr>
          <p:cNvPr id="39" name="TextBox 38">
            <a:extLst>
              <a:ext uri="{FF2B5EF4-FFF2-40B4-BE49-F238E27FC236}">
                <a16:creationId xmlns:a16="http://schemas.microsoft.com/office/drawing/2014/main" id="{9576C562-9B3D-4ED2-8A4B-7A63DF13B84B}"/>
              </a:ext>
            </a:extLst>
          </p:cNvPr>
          <p:cNvSpPr txBox="1"/>
          <p:nvPr/>
        </p:nvSpPr>
        <p:spPr>
          <a:xfrm>
            <a:off x="2960256" y="4781215"/>
            <a:ext cx="2731326" cy="261610"/>
          </a:xfrm>
          <a:prstGeom prst="rect">
            <a:avLst/>
          </a:prstGeom>
          <a:solidFill>
            <a:srgbClr val="002060"/>
          </a:solidFill>
        </p:spPr>
        <p:txBody>
          <a:bodyPr wrap="square" rtlCol="0">
            <a:spAutoFit/>
          </a:bodyPr>
          <a:lstStyle/>
          <a:p>
            <a:r>
              <a:rPr lang="en-US" sz="1100" dirty="0">
                <a:solidFill>
                  <a:schemeClr val="bg1"/>
                </a:solidFill>
              </a:rPr>
              <a:t>Payments</a:t>
            </a:r>
          </a:p>
        </p:txBody>
      </p:sp>
      <p:sp>
        <p:nvSpPr>
          <p:cNvPr id="40" name="TextBox 39">
            <a:extLst>
              <a:ext uri="{FF2B5EF4-FFF2-40B4-BE49-F238E27FC236}">
                <a16:creationId xmlns:a16="http://schemas.microsoft.com/office/drawing/2014/main" id="{F9E8F970-D33C-4B0B-9514-94B9AC0AD7F5}"/>
              </a:ext>
            </a:extLst>
          </p:cNvPr>
          <p:cNvSpPr txBox="1"/>
          <p:nvPr/>
        </p:nvSpPr>
        <p:spPr>
          <a:xfrm>
            <a:off x="2960256" y="5113724"/>
            <a:ext cx="2731326" cy="261610"/>
          </a:xfrm>
          <a:prstGeom prst="rect">
            <a:avLst/>
          </a:prstGeom>
          <a:solidFill>
            <a:srgbClr val="002060"/>
          </a:solidFill>
        </p:spPr>
        <p:txBody>
          <a:bodyPr wrap="square" rtlCol="0">
            <a:spAutoFit/>
          </a:bodyPr>
          <a:lstStyle/>
          <a:p>
            <a:r>
              <a:rPr lang="en-US" sz="1100" dirty="0">
                <a:solidFill>
                  <a:schemeClr val="bg1"/>
                </a:solidFill>
              </a:rPr>
              <a:t>Payment Agreements</a:t>
            </a:r>
          </a:p>
        </p:txBody>
      </p:sp>
      <p:sp>
        <p:nvSpPr>
          <p:cNvPr id="41" name="TextBox 40">
            <a:extLst>
              <a:ext uri="{FF2B5EF4-FFF2-40B4-BE49-F238E27FC236}">
                <a16:creationId xmlns:a16="http://schemas.microsoft.com/office/drawing/2014/main" id="{10D86B93-0FB0-4620-B104-2C29B1E01F4A}"/>
              </a:ext>
            </a:extLst>
          </p:cNvPr>
          <p:cNvSpPr txBox="1"/>
          <p:nvPr/>
        </p:nvSpPr>
        <p:spPr>
          <a:xfrm>
            <a:off x="2960256" y="5790612"/>
            <a:ext cx="2731326" cy="261610"/>
          </a:xfrm>
          <a:prstGeom prst="rect">
            <a:avLst/>
          </a:prstGeom>
          <a:solidFill>
            <a:srgbClr val="002060"/>
          </a:solidFill>
        </p:spPr>
        <p:txBody>
          <a:bodyPr wrap="square" rtlCol="0">
            <a:spAutoFit/>
          </a:bodyPr>
          <a:lstStyle/>
          <a:p>
            <a:r>
              <a:rPr lang="en-US" sz="1100" dirty="0">
                <a:solidFill>
                  <a:schemeClr val="bg1"/>
                </a:solidFill>
              </a:rPr>
              <a:t>Bad Debt/Penalties/Charge-Offs</a:t>
            </a:r>
          </a:p>
        </p:txBody>
      </p:sp>
      <p:sp>
        <p:nvSpPr>
          <p:cNvPr id="44" name="TextBox 43">
            <a:extLst>
              <a:ext uri="{FF2B5EF4-FFF2-40B4-BE49-F238E27FC236}">
                <a16:creationId xmlns:a16="http://schemas.microsoft.com/office/drawing/2014/main" id="{BC2C4AF1-EB07-42E7-9EEA-5202EA4A4141}"/>
              </a:ext>
            </a:extLst>
          </p:cNvPr>
          <p:cNvSpPr txBox="1"/>
          <p:nvPr/>
        </p:nvSpPr>
        <p:spPr>
          <a:xfrm>
            <a:off x="3186552" y="775680"/>
            <a:ext cx="2731326" cy="261610"/>
          </a:xfrm>
          <a:prstGeom prst="rect">
            <a:avLst/>
          </a:prstGeom>
          <a:solidFill>
            <a:srgbClr val="92D050"/>
          </a:solidFill>
        </p:spPr>
        <p:txBody>
          <a:bodyPr wrap="square" rtlCol="0">
            <a:spAutoFit/>
          </a:bodyPr>
          <a:lstStyle/>
          <a:p>
            <a:r>
              <a:rPr lang="en-US" sz="1100" dirty="0">
                <a:solidFill>
                  <a:schemeClr val="tx2">
                    <a:lumMod val="50000"/>
                  </a:schemeClr>
                </a:solidFill>
              </a:rPr>
              <a:t>Profile &amp; Contacts</a:t>
            </a:r>
          </a:p>
        </p:txBody>
      </p:sp>
      <p:sp>
        <p:nvSpPr>
          <p:cNvPr id="45" name="TextBox 44">
            <a:extLst>
              <a:ext uri="{FF2B5EF4-FFF2-40B4-BE49-F238E27FC236}">
                <a16:creationId xmlns:a16="http://schemas.microsoft.com/office/drawing/2014/main" id="{2B9EC44F-831F-4D28-9799-BB63A444AD3A}"/>
              </a:ext>
            </a:extLst>
          </p:cNvPr>
          <p:cNvSpPr txBox="1"/>
          <p:nvPr/>
        </p:nvSpPr>
        <p:spPr>
          <a:xfrm>
            <a:off x="3186557" y="1120063"/>
            <a:ext cx="2731326" cy="261610"/>
          </a:xfrm>
          <a:prstGeom prst="rect">
            <a:avLst/>
          </a:prstGeom>
          <a:solidFill>
            <a:srgbClr val="92D050"/>
          </a:solidFill>
        </p:spPr>
        <p:txBody>
          <a:bodyPr wrap="square" rtlCol="0">
            <a:spAutoFit/>
          </a:bodyPr>
          <a:lstStyle/>
          <a:p>
            <a:r>
              <a:rPr lang="en-US" sz="1100" dirty="0">
                <a:solidFill>
                  <a:schemeClr val="tx2">
                    <a:lumMod val="50000"/>
                  </a:schemeClr>
                </a:solidFill>
              </a:rPr>
              <a:t>Account Master</a:t>
            </a:r>
          </a:p>
        </p:txBody>
      </p:sp>
      <p:sp>
        <p:nvSpPr>
          <p:cNvPr id="50" name="TextBox 49">
            <a:extLst>
              <a:ext uri="{FF2B5EF4-FFF2-40B4-BE49-F238E27FC236}">
                <a16:creationId xmlns:a16="http://schemas.microsoft.com/office/drawing/2014/main" id="{F5153F6D-AB6B-4804-8FAD-AC5790E4EF9E}"/>
              </a:ext>
            </a:extLst>
          </p:cNvPr>
          <p:cNvSpPr txBox="1"/>
          <p:nvPr/>
        </p:nvSpPr>
        <p:spPr>
          <a:xfrm>
            <a:off x="3198429" y="1464448"/>
            <a:ext cx="2731326" cy="261610"/>
          </a:xfrm>
          <a:prstGeom prst="rect">
            <a:avLst/>
          </a:prstGeom>
          <a:solidFill>
            <a:srgbClr val="92D050"/>
          </a:solidFill>
        </p:spPr>
        <p:txBody>
          <a:bodyPr wrap="square" rtlCol="0">
            <a:spAutoFit/>
          </a:bodyPr>
          <a:lstStyle/>
          <a:p>
            <a:r>
              <a:rPr lang="en-US" sz="1100" dirty="0">
                <a:solidFill>
                  <a:schemeClr val="tx2">
                    <a:lumMod val="50000"/>
                  </a:schemeClr>
                </a:solidFill>
              </a:rPr>
              <a:t>Payment Set-Up</a:t>
            </a:r>
          </a:p>
        </p:txBody>
      </p:sp>
      <p:sp>
        <p:nvSpPr>
          <p:cNvPr id="51" name="TextBox 50">
            <a:extLst>
              <a:ext uri="{FF2B5EF4-FFF2-40B4-BE49-F238E27FC236}">
                <a16:creationId xmlns:a16="http://schemas.microsoft.com/office/drawing/2014/main" id="{E4BB59CC-C862-4335-A53C-B1EBD52D0818}"/>
              </a:ext>
            </a:extLst>
          </p:cNvPr>
          <p:cNvSpPr txBox="1"/>
          <p:nvPr/>
        </p:nvSpPr>
        <p:spPr>
          <a:xfrm>
            <a:off x="3198428" y="1808830"/>
            <a:ext cx="2731326" cy="261610"/>
          </a:xfrm>
          <a:prstGeom prst="rect">
            <a:avLst/>
          </a:prstGeom>
          <a:solidFill>
            <a:srgbClr val="92D050"/>
          </a:solidFill>
        </p:spPr>
        <p:txBody>
          <a:bodyPr wrap="square" rtlCol="0">
            <a:spAutoFit/>
          </a:bodyPr>
          <a:lstStyle/>
          <a:p>
            <a:r>
              <a:rPr lang="en-US" sz="1100" dirty="0">
                <a:solidFill>
                  <a:schemeClr val="tx2">
                    <a:lumMod val="50000"/>
                  </a:schemeClr>
                </a:solidFill>
              </a:rPr>
              <a:t>Choice Vendor / Pmt Responsibility</a:t>
            </a:r>
          </a:p>
        </p:txBody>
      </p:sp>
      <p:sp>
        <p:nvSpPr>
          <p:cNvPr id="52" name="TextBox 51">
            <a:extLst>
              <a:ext uri="{FF2B5EF4-FFF2-40B4-BE49-F238E27FC236}">
                <a16:creationId xmlns:a16="http://schemas.microsoft.com/office/drawing/2014/main" id="{0CEA805C-22EA-4DA7-B4D6-083002CB09FF}"/>
              </a:ext>
            </a:extLst>
          </p:cNvPr>
          <p:cNvSpPr txBox="1"/>
          <p:nvPr/>
        </p:nvSpPr>
        <p:spPr>
          <a:xfrm>
            <a:off x="265227" y="3376378"/>
            <a:ext cx="2073550" cy="430887"/>
          </a:xfrm>
          <a:prstGeom prst="rect">
            <a:avLst/>
          </a:prstGeom>
          <a:solidFill>
            <a:srgbClr val="CB2980"/>
          </a:solidFill>
        </p:spPr>
        <p:txBody>
          <a:bodyPr wrap="square" rtlCol="0">
            <a:spAutoFit/>
          </a:bodyPr>
          <a:lstStyle/>
          <a:p>
            <a:r>
              <a:rPr lang="en-US" sz="1100" dirty="0">
                <a:solidFill>
                  <a:schemeClr val="tx2">
                    <a:lumMod val="50000"/>
                  </a:schemeClr>
                </a:solidFill>
              </a:rPr>
              <a:t>TMD – Meter/Meter Point (E/G/EV/DR/DER/DG)</a:t>
            </a:r>
          </a:p>
        </p:txBody>
      </p:sp>
      <p:sp>
        <p:nvSpPr>
          <p:cNvPr id="55" name="TextBox 54">
            <a:extLst>
              <a:ext uri="{FF2B5EF4-FFF2-40B4-BE49-F238E27FC236}">
                <a16:creationId xmlns:a16="http://schemas.microsoft.com/office/drawing/2014/main" id="{1AF54629-B34F-4BC3-9A1D-6C222FF919BF}"/>
              </a:ext>
            </a:extLst>
          </p:cNvPr>
          <p:cNvSpPr txBox="1"/>
          <p:nvPr/>
        </p:nvSpPr>
        <p:spPr>
          <a:xfrm>
            <a:off x="263252" y="2234371"/>
            <a:ext cx="2073550" cy="261610"/>
          </a:xfrm>
          <a:prstGeom prst="rect">
            <a:avLst/>
          </a:prstGeom>
          <a:solidFill>
            <a:srgbClr val="C00000"/>
          </a:solidFill>
        </p:spPr>
        <p:txBody>
          <a:bodyPr wrap="square" rtlCol="0">
            <a:spAutoFit/>
          </a:bodyPr>
          <a:lstStyle/>
          <a:p>
            <a:r>
              <a:rPr lang="en-US" sz="1100" dirty="0">
                <a:solidFill>
                  <a:schemeClr val="bg1"/>
                </a:solidFill>
              </a:rPr>
              <a:t>Location Master (Utility)</a:t>
            </a:r>
          </a:p>
        </p:txBody>
      </p:sp>
      <p:sp>
        <p:nvSpPr>
          <p:cNvPr id="56" name="TextBox 55">
            <a:extLst>
              <a:ext uri="{FF2B5EF4-FFF2-40B4-BE49-F238E27FC236}">
                <a16:creationId xmlns:a16="http://schemas.microsoft.com/office/drawing/2014/main" id="{61E28368-8FBC-487C-8B30-78721711F3D6}"/>
              </a:ext>
            </a:extLst>
          </p:cNvPr>
          <p:cNvSpPr txBox="1"/>
          <p:nvPr/>
        </p:nvSpPr>
        <p:spPr>
          <a:xfrm>
            <a:off x="261274" y="1899885"/>
            <a:ext cx="2073550" cy="261610"/>
          </a:xfrm>
          <a:prstGeom prst="rect">
            <a:avLst/>
          </a:prstGeom>
          <a:solidFill>
            <a:srgbClr val="C00000"/>
          </a:solidFill>
        </p:spPr>
        <p:txBody>
          <a:bodyPr wrap="square" rtlCol="0">
            <a:spAutoFit/>
          </a:bodyPr>
          <a:lstStyle/>
          <a:p>
            <a:r>
              <a:rPr lang="en-US" sz="1100" dirty="0">
                <a:solidFill>
                  <a:schemeClr val="bg1"/>
                </a:solidFill>
              </a:rPr>
              <a:t>Land Master - Municipal</a:t>
            </a:r>
          </a:p>
        </p:txBody>
      </p:sp>
      <p:sp>
        <p:nvSpPr>
          <p:cNvPr id="57" name="TextBox 56">
            <a:extLst>
              <a:ext uri="{FF2B5EF4-FFF2-40B4-BE49-F238E27FC236}">
                <a16:creationId xmlns:a16="http://schemas.microsoft.com/office/drawing/2014/main" id="{163B7967-1CAB-465B-94B8-32CB6E7875B0}"/>
              </a:ext>
            </a:extLst>
          </p:cNvPr>
          <p:cNvSpPr txBox="1"/>
          <p:nvPr/>
        </p:nvSpPr>
        <p:spPr>
          <a:xfrm>
            <a:off x="259295" y="1565397"/>
            <a:ext cx="2073550" cy="261610"/>
          </a:xfrm>
          <a:prstGeom prst="rect">
            <a:avLst/>
          </a:prstGeom>
          <a:solidFill>
            <a:srgbClr val="C00000"/>
          </a:solidFill>
        </p:spPr>
        <p:txBody>
          <a:bodyPr wrap="square" rtlCol="0">
            <a:spAutoFit/>
          </a:bodyPr>
          <a:lstStyle/>
          <a:p>
            <a:r>
              <a:rPr lang="en-US" sz="1100" dirty="0">
                <a:solidFill>
                  <a:schemeClr val="bg1"/>
                </a:solidFill>
              </a:rPr>
              <a:t>Third-Party Prop Intel</a:t>
            </a:r>
          </a:p>
        </p:txBody>
      </p:sp>
      <p:sp>
        <p:nvSpPr>
          <p:cNvPr id="58" name="TextBox 57">
            <a:extLst>
              <a:ext uri="{FF2B5EF4-FFF2-40B4-BE49-F238E27FC236}">
                <a16:creationId xmlns:a16="http://schemas.microsoft.com/office/drawing/2014/main" id="{535CD921-ECFD-464D-AA96-14B9E549C97A}"/>
              </a:ext>
            </a:extLst>
          </p:cNvPr>
          <p:cNvSpPr txBox="1"/>
          <p:nvPr/>
        </p:nvSpPr>
        <p:spPr>
          <a:xfrm>
            <a:off x="6058402" y="84927"/>
            <a:ext cx="2731326" cy="261610"/>
          </a:xfrm>
          <a:prstGeom prst="rect">
            <a:avLst/>
          </a:prstGeom>
          <a:solidFill>
            <a:srgbClr val="92D050"/>
          </a:solidFill>
        </p:spPr>
        <p:txBody>
          <a:bodyPr wrap="square" rtlCol="0">
            <a:spAutoFit/>
          </a:bodyPr>
          <a:lstStyle/>
          <a:p>
            <a:r>
              <a:rPr lang="en-US" sz="1100" dirty="0">
                <a:solidFill>
                  <a:schemeClr val="tx2">
                    <a:lumMod val="50000"/>
                  </a:schemeClr>
                </a:solidFill>
              </a:rPr>
              <a:t>Household Demographics (Utility)</a:t>
            </a:r>
          </a:p>
        </p:txBody>
      </p:sp>
      <p:sp>
        <p:nvSpPr>
          <p:cNvPr id="59" name="TextBox 58">
            <a:extLst>
              <a:ext uri="{FF2B5EF4-FFF2-40B4-BE49-F238E27FC236}">
                <a16:creationId xmlns:a16="http://schemas.microsoft.com/office/drawing/2014/main" id="{D6CC6BE7-2E4A-44B1-9C81-8C26E73028F8}"/>
              </a:ext>
            </a:extLst>
          </p:cNvPr>
          <p:cNvSpPr txBox="1"/>
          <p:nvPr/>
        </p:nvSpPr>
        <p:spPr>
          <a:xfrm>
            <a:off x="6058404" y="417440"/>
            <a:ext cx="2731326" cy="261610"/>
          </a:xfrm>
          <a:prstGeom prst="rect">
            <a:avLst/>
          </a:prstGeom>
          <a:solidFill>
            <a:srgbClr val="92D050"/>
          </a:solidFill>
        </p:spPr>
        <p:txBody>
          <a:bodyPr wrap="square" rtlCol="0">
            <a:spAutoFit/>
          </a:bodyPr>
          <a:lstStyle/>
          <a:p>
            <a:r>
              <a:rPr lang="en-US" sz="1100" dirty="0">
                <a:solidFill>
                  <a:schemeClr val="tx2">
                    <a:lumMod val="50000"/>
                  </a:schemeClr>
                </a:solidFill>
              </a:rPr>
              <a:t>HH Demographics (Third-Party)</a:t>
            </a:r>
          </a:p>
        </p:txBody>
      </p:sp>
      <p:sp>
        <p:nvSpPr>
          <p:cNvPr id="61" name="TextBox 60">
            <a:extLst>
              <a:ext uri="{FF2B5EF4-FFF2-40B4-BE49-F238E27FC236}">
                <a16:creationId xmlns:a16="http://schemas.microsoft.com/office/drawing/2014/main" id="{FB380CF4-67F7-4B07-B662-3B0F1F5D3328}"/>
              </a:ext>
            </a:extLst>
          </p:cNvPr>
          <p:cNvSpPr txBox="1"/>
          <p:nvPr/>
        </p:nvSpPr>
        <p:spPr>
          <a:xfrm>
            <a:off x="281062" y="4128491"/>
            <a:ext cx="2073550" cy="261610"/>
          </a:xfrm>
          <a:prstGeom prst="rect">
            <a:avLst/>
          </a:prstGeom>
          <a:solidFill>
            <a:srgbClr val="0F999C"/>
          </a:solidFill>
        </p:spPr>
        <p:txBody>
          <a:bodyPr wrap="square" rtlCol="0">
            <a:spAutoFit/>
          </a:bodyPr>
          <a:lstStyle/>
          <a:p>
            <a:r>
              <a:rPr lang="en-US" sz="1100" dirty="0">
                <a:solidFill>
                  <a:schemeClr val="bg1"/>
                </a:solidFill>
              </a:rPr>
              <a:t>Usage/Load – Electric</a:t>
            </a:r>
          </a:p>
        </p:txBody>
      </p:sp>
      <p:sp>
        <p:nvSpPr>
          <p:cNvPr id="62" name="TextBox 61">
            <a:extLst>
              <a:ext uri="{FF2B5EF4-FFF2-40B4-BE49-F238E27FC236}">
                <a16:creationId xmlns:a16="http://schemas.microsoft.com/office/drawing/2014/main" id="{F275ED27-AF01-4DE0-9F6A-E73F585D48FF}"/>
              </a:ext>
            </a:extLst>
          </p:cNvPr>
          <p:cNvSpPr txBox="1"/>
          <p:nvPr/>
        </p:nvSpPr>
        <p:spPr>
          <a:xfrm>
            <a:off x="292940" y="4472876"/>
            <a:ext cx="2073550" cy="261610"/>
          </a:xfrm>
          <a:prstGeom prst="rect">
            <a:avLst/>
          </a:prstGeom>
          <a:solidFill>
            <a:srgbClr val="0F999C"/>
          </a:solidFill>
        </p:spPr>
        <p:txBody>
          <a:bodyPr wrap="square" rtlCol="0">
            <a:spAutoFit/>
          </a:bodyPr>
          <a:lstStyle/>
          <a:p>
            <a:r>
              <a:rPr lang="en-US" sz="1100" dirty="0">
                <a:solidFill>
                  <a:schemeClr val="bg1"/>
                </a:solidFill>
              </a:rPr>
              <a:t>Usage - Gas</a:t>
            </a:r>
          </a:p>
        </p:txBody>
      </p:sp>
      <p:sp>
        <p:nvSpPr>
          <p:cNvPr id="63" name="TextBox 62">
            <a:extLst>
              <a:ext uri="{FF2B5EF4-FFF2-40B4-BE49-F238E27FC236}">
                <a16:creationId xmlns:a16="http://schemas.microsoft.com/office/drawing/2014/main" id="{C7C6FB4D-036F-4D87-9D36-18DFC8415AA1}"/>
              </a:ext>
            </a:extLst>
          </p:cNvPr>
          <p:cNvSpPr txBox="1"/>
          <p:nvPr/>
        </p:nvSpPr>
        <p:spPr>
          <a:xfrm>
            <a:off x="304815" y="4829135"/>
            <a:ext cx="2073550" cy="261610"/>
          </a:xfrm>
          <a:prstGeom prst="rect">
            <a:avLst/>
          </a:prstGeom>
          <a:solidFill>
            <a:srgbClr val="0F999C"/>
          </a:solidFill>
        </p:spPr>
        <p:txBody>
          <a:bodyPr wrap="square" rtlCol="0">
            <a:spAutoFit/>
          </a:bodyPr>
          <a:lstStyle/>
          <a:p>
            <a:r>
              <a:rPr lang="en-US" sz="1100" dirty="0">
                <a:solidFill>
                  <a:schemeClr val="bg1"/>
                </a:solidFill>
              </a:rPr>
              <a:t>Usage/Load - EVCS</a:t>
            </a:r>
          </a:p>
        </p:txBody>
      </p:sp>
      <p:sp>
        <p:nvSpPr>
          <p:cNvPr id="64" name="TextBox 63">
            <a:extLst>
              <a:ext uri="{FF2B5EF4-FFF2-40B4-BE49-F238E27FC236}">
                <a16:creationId xmlns:a16="http://schemas.microsoft.com/office/drawing/2014/main" id="{78A5B719-89FB-4019-AD58-DE69788D3D1F}"/>
              </a:ext>
            </a:extLst>
          </p:cNvPr>
          <p:cNvSpPr txBox="1"/>
          <p:nvPr/>
        </p:nvSpPr>
        <p:spPr>
          <a:xfrm>
            <a:off x="304817" y="5161642"/>
            <a:ext cx="2073550" cy="261610"/>
          </a:xfrm>
          <a:prstGeom prst="rect">
            <a:avLst/>
          </a:prstGeom>
          <a:solidFill>
            <a:srgbClr val="0F999C"/>
          </a:solidFill>
        </p:spPr>
        <p:txBody>
          <a:bodyPr wrap="square" rtlCol="0">
            <a:spAutoFit/>
          </a:bodyPr>
          <a:lstStyle/>
          <a:p>
            <a:r>
              <a:rPr lang="en-US" sz="1100" dirty="0">
                <a:solidFill>
                  <a:schemeClr val="bg1"/>
                </a:solidFill>
              </a:rPr>
              <a:t>Net Metering – DER/DG</a:t>
            </a:r>
          </a:p>
        </p:txBody>
      </p:sp>
      <p:sp>
        <p:nvSpPr>
          <p:cNvPr id="65" name="TextBox 64">
            <a:extLst>
              <a:ext uri="{FF2B5EF4-FFF2-40B4-BE49-F238E27FC236}">
                <a16:creationId xmlns:a16="http://schemas.microsoft.com/office/drawing/2014/main" id="{6AEB2066-41C2-4BC7-9945-F5B41FF0000E}"/>
              </a:ext>
            </a:extLst>
          </p:cNvPr>
          <p:cNvSpPr txBox="1"/>
          <p:nvPr/>
        </p:nvSpPr>
        <p:spPr>
          <a:xfrm>
            <a:off x="292937" y="5517901"/>
            <a:ext cx="2073550" cy="261610"/>
          </a:xfrm>
          <a:prstGeom prst="rect">
            <a:avLst/>
          </a:prstGeom>
          <a:solidFill>
            <a:srgbClr val="0F999C"/>
          </a:solidFill>
        </p:spPr>
        <p:txBody>
          <a:bodyPr wrap="square" rtlCol="0">
            <a:spAutoFit/>
          </a:bodyPr>
          <a:lstStyle/>
          <a:p>
            <a:r>
              <a:rPr lang="en-US" sz="1100" dirty="0">
                <a:solidFill>
                  <a:schemeClr val="bg1"/>
                </a:solidFill>
              </a:rPr>
              <a:t>Load Participation - DRMS</a:t>
            </a:r>
          </a:p>
        </p:txBody>
      </p:sp>
      <p:sp>
        <p:nvSpPr>
          <p:cNvPr id="66" name="TextBox 65">
            <a:extLst>
              <a:ext uri="{FF2B5EF4-FFF2-40B4-BE49-F238E27FC236}">
                <a16:creationId xmlns:a16="http://schemas.microsoft.com/office/drawing/2014/main" id="{A201CDDD-E761-43AD-AC19-6C7262373226}"/>
              </a:ext>
            </a:extLst>
          </p:cNvPr>
          <p:cNvSpPr txBox="1"/>
          <p:nvPr/>
        </p:nvSpPr>
        <p:spPr>
          <a:xfrm>
            <a:off x="257313" y="1207161"/>
            <a:ext cx="2073550" cy="261610"/>
          </a:xfrm>
          <a:prstGeom prst="rect">
            <a:avLst/>
          </a:prstGeom>
          <a:solidFill>
            <a:srgbClr val="C00000"/>
          </a:solidFill>
        </p:spPr>
        <p:txBody>
          <a:bodyPr wrap="square" rtlCol="0">
            <a:spAutoFit/>
          </a:bodyPr>
          <a:lstStyle/>
          <a:p>
            <a:r>
              <a:rPr lang="en-US" sz="1100" dirty="0">
                <a:solidFill>
                  <a:schemeClr val="bg1"/>
                </a:solidFill>
              </a:rPr>
              <a:t>Premise Loads – EE/DSM</a:t>
            </a:r>
          </a:p>
        </p:txBody>
      </p:sp>
      <p:sp>
        <p:nvSpPr>
          <p:cNvPr id="67" name="TextBox 66">
            <a:extLst>
              <a:ext uri="{FF2B5EF4-FFF2-40B4-BE49-F238E27FC236}">
                <a16:creationId xmlns:a16="http://schemas.microsoft.com/office/drawing/2014/main" id="{3A226A69-B2F4-4567-91B5-FC761434BA31}"/>
              </a:ext>
            </a:extLst>
          </p:cNvPr>
          <p:cNvSpPr txBox="1"/>
          <p:nvPr/>
        </p:nvSpPr>
        <p:spPr>
          <a:xfrm>
            <a:off x="6084860" y="5244945"/>
            <a:ext cx="2731326" cy="261610"/>
          </a:xfrm>
          <a:prstGeom prst="rect">
            <a:avLst/>
          </a:prstGeom>
          <a:solidFill>
            <a:srgbClr val="FFFF00"/>
          </a:solidFill>
        </p:spPr>
        <p:txBody>
          <a:bodyPr wrap="square" rtlCol="0">
            <a:spAutoFit/>
          </a:bodyPr>
          <a:lstStyle/>
          <a:p>
            <a:r>
              <a:rPr lang="en-US" sz="1100" dirty="0">
                <a:solidFill>
                  <a:schemeClr val="tx2">
                    <a:lumMod val="50000"/>
                  </a:schemeClr>
                </a:solidFill>
              </a:rPr>
              <a:t>Core Customer History</a:t>
            </a:r>
          </a:p>
        </p:txBody>
      </p:sp>
      <p:sp>
        <p:nvSpPr>
          <p:cNvPr id="68" name="TextBox 67">
            <a:extLst>
              <a:ext uri="{FF2B5EF4-FFF2-40B4-BE49-F238E27FC236}">
                <a16:creationId xmlns:a16="http://schemas.microsoft.com/office/drawing/2014/main" id="{6D344634-53CD-4A17-B3FC-E27B61931EE0}"/>
              </a:ext>
            </a:extLst>
          </p:cNvPr>
          <p:cNvSpPr txBox="1"/>
          <p:nvPr/>
        </p:nvSpPr>
        <p:spPr>
          <a:xfrm>
            <a:off x="6084858" y="5565578"/>
            <a:ext cx="2731326" cy="261610"/>
          </a:xfrm>
          <a:prstGeom prst="rect">
            <a:avLst/>
          </a:prstGeom>
          <a:solidFill>
            <a:srgbClr val="FFFF00"/>
          </a:solidFill>
        </p:spPr>
        <p:txBody>
          <a:bodyPr wrap="square" rtlCol="0">
            <a:spAutoFit/>
          </a:bodyPr>
          <a:lstStyle/>
          <a:p>
            <a:r>
              <a:rPr lang="en-US" sz="1100" dirty="0">
                <a:solidFill>
                  <a:schemeClr val="tx2">
                    <a:lumMod val="50000"/>
                  </a:schemeClr>
                </a:solidFill>
              </a:rPr>
              <a:t>Segmentation</a:t>
            </a:r>
          </a:p>
        </p:txBody>
      </p:sp>
      <p:sp>
        <p:nvSpPr>
          <p:cNvPr id="69" name="TextBox 68">
            <a:extLst>
              <a:ext uri="{FF2B5EF4-FFF2-40B4-BE49-F238E27FC236}">
                <a16:creationId xmlns:a16="http://schemas.microsoft.com/office/drawing/2014/main" id="{2EEF260B-69CD-4FC9-8248-6AFCC627BD5F}"/>
              </a:ext>
            </a:extLst>
          </p:cNvPr>
          <p:cNvSpPr txBox="1"/>
          <p:nvPr/>
        </p:nvSpPr>
        <p:spPr>
          <a:xfrm>
            <a:off x="6108613" y="5909963"/>
            <a:ext cx="2731326" cy="261610"/>
          </a:xfrm>
          <a:prstGeom prst="rect">
            <a:avLst/>
          </a:prstGeom>
          <a:solidFill>
            <a:srgbClr val="FFFF00"/>
          </a:solidFill>
        </p:spPr>
        <p:txBody>
          <a:bodyPr wrap="square" rtlCol="0">
            <a:spAutoFit/>
          </a:bodyPr>
          <a:lstStyle/>
          <a:p>
            <a:r>
              <a:rPr lang="en-US" sz="1100" dirty="0">
                <a:solidFill>
                  <a:schemeClr val="tx2">
                    <a:lumMod val="50000"/>
                  </a:schemeClr>
                </a:solidFill>
              </a:rPr>
              <a:t>Propensities</a:t>
            </a:r>
          </a:p>
        </p:txBody>
      </p:sp>
      <p:sp>
        <p:nvSpPr>
          <p:cNvPr id="70" name="TextBox 69">
            <a:extLst>
              <a:ext uri="{FF2B5EF4-FFF2-40B4-BE49-F238E27FC236}">
                <a16:creationId xmlns:a16="http://schemas.microsoft.com/office/drawing/2014/main" id="{17904332-C306-42FD-BE33-1A03C0FA4662}"/>
              </a:ext>
            </a:extLst>
          </p:cNvPr>
          <p:cNvSpPr txBox="1"/>
          <p:nvPr/>
        </p:nvSpPr>
        <p:spPr>
          <a:xfrm>
            <a:off x="6106635" y="6240493"/>
            <a:ext cx="2731326" cy="261610"/>
          </a:xfrm>
          <a:prstGeom prst="rect">
            <a:avLst/>
          </a:prstGeom>
          <a:solidFill>
            <a:srgbClr val="FFFF00"/>
          </a:solidFill>
        </p:spPr>
        <p:txBody>
          <a:bodyPr wrap="square" rtlCol="0">
            <a:spAutoFit/>
          </a:bodyPr>
          <a:lstStyle/>
          <a:p>
            <a:r>
              <a:rPr lang="en-US" sz="1100" dirty="0">
                <a:solidFill>
                  <a:schemeClr val="tx2">
                    <a:lumMod val="50000"/>
                  </a:schemeClr>
                </a:solidFill>
              </a:rPr>
              <a:t>Treatment/Next Best Action</a:t>
            </a:r>
          </a:p>
        </p:txBody>
      </p:sp>
      <p:sp>
        <p:nvSpPr>
          <p:cNvPr id="71" name="TextBox 70">
            <a:extLst>
              <a:ext uri="{FF2B5EF4-FFF2-40B4-BE49-F238E27FC236}">
                <a16:creationId xmlns:a16="http://schemas.microsoft.com/office/drawing/2014/main" id="{23E673CA-E80E-4610-A64D-96E61A321DC8}"/>
              </a:ext>
            </a:extLst>
          </p:cNvPr>
          <p:cNvSpPr txBox="1"/>
          <p:nvPr/>
        </p:nvSpPr>
        <p:spPr>
          <a:xfrm>
            <a:off x="6106636" y="6584878"/>
            <a:ext cx="2731326" cy="261610"/>
          </a:xfrm>
          <a:prstGeom prst="rect">
            <a:avLst/>
          </a:prstGeom>
          <a:solidFill>
            <a:srgbClr val="FFFF00"/>
          </a:solidFill>
        </p:spPr>
        <p:txBody>
          <a:bodyPr wrap="square" rtlCol="0">
            <a:spAutoFit/>
          </a:bodyPr>
          <a:lstStyle/>
          <a:p>
            <a:r>
              <a:rPr lang="en-US" sz="1100" dirty="0">
                <a:solidFill>
                  <a:schemeClr val="tx2">
                    <a:lumMod val="50000"/>
                  </a:schemeClr>
                </a:solidFill>
              </a:rPr>
              <a:t>Situational Awareness History</a:t>
            </a:r>
          </a:p>
        </p:txBody>
      </p:sp>
      <p:cxnSp>
        <p:nvCxnSpPr>
          <p:cNvPr id="7" name="Straight Arrow Connector 6">
            <a:extLst>
              <a:ext uri="{FF2B5EF4-FFF2-40B4-BE49-F238E27FC236}">
                <a16:creationId xmlns:a16="http://schemas.microsoft.com/office/drawing/2014/main" id="{291CEAF0-92D6-4EDD-9C58-9681009CFB40}"/>
              </a:ext>
            </a:extLst>
          </p:cNvPr>
          <p:cNvCxnSpPr>
            <a:stCxn id="52" idx="3"/>
          </p:cNvCxnSpPr>
          <p:nvPr/>
        </p:nvCxnSpPr>
        <p:spPr>
          <a:xfrm flipV="1">
            <a:off x="2338777" y="3562598"/>
            <a:ext cx="1057566" cy="29224"/>
          </a:xfrm>
          <a:prstGeom prst="straightConnector1">
            <a:avLst/>
          </a:prstGeom>
          <a:ln>
            <a:solidFill>
              <a:schemeClr val="tx2"/>
            </a:solidFill>
            <a:prstDash val="solid"/>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56CAE8E4-2297-4F94-AA7F-C623DD2FB9E1}"/>
              </a:ext>
            </a:extLst>
          </p:cNvPr>
          <p:cNvSpPr txBox="1"/>
          <p:nvPr/>
        </p:nvSpPr>
        <p:spPr>
          <a:xfrm>
            <a:off x="2960256" y="6125892"/>
            <a:ext cx="2731326" cy="261610"/>
          </a:xfrm>
          <a:prstGeom prst="rect">
            <a:avLst/>
          </a:prstGeom>
          <a:solidFill>
            <a:srgbClr val="002060"/>
          </a:solidFill>
        </p:spPr>
        <p:txBody>
          <a:bodyPr wrap="square" rtlCol="0">
            <a:spAutoFit/>
          </a:bodyPr>
          <a:lstStyle/>
          <a:p>
            <a:r>
              <a:rPr lang="en-US" sz="1100" dirty="0">
                <a:solidFill>
                  <a:schemeClr val="bg1"/>
                </a:solidFill>
              </a:rPr>
              <a:t>Pay Channels/Partners</a:t>
            </a:r>
          </a:p>
        </p:txBody>
      </p:sp>
      <p:sp>
        <p:nvSpPr>
          <p:cNvPr id="73" name="TextBox 72">
            <a:extLst>
              <a:ext uri="{FF2B5EF4-FFF2-40B4-BE49-F238E27FC236}">
                <a16:creationId xmlns:a16="http://schemas.microsoft.com/office/drawing/2014/main" id="{07A83B96-BFAC-4C3C-B8D3-735D4B84C722}"/>
              </a:ext>
            </a:extLst>
          </p:cNvPr>
          <p:cNvSpPr txBox="1"/>
          <p:nvPr/>
        </p:nvSpPr>
        <p:spPr>
          <a:xfrm>
            <a:off x="2960256" y="6477585"/>
            <a:ext cx="2731326" cy="261610"/>
          </a:xfrm>
          <a:prstGeom prst="rect">
            <a:avLst/>
          </a:prstGeom>
          <a:solidFill>
            <a:srgbClr val="002060"/>
          </a:solidFill>
        </p:spPr>
        <p:txBody>
          <a:bodyPr wrap="square" rtlCol="0">
            <a:spAutoFit/>
          </a:bodyPr>
          <a:lstStyle/>
          <a:p>
            <a:r>
              <a:rPr lang="en-US" sz="1100" dirty="0">
                <a:solidFill>
                  <a:schemeClr val="bg1"/>
                </a:solidFill>
              </a:rPr>
              <a:t>Payment Allocations/Corrections</a:t>
            </a:r>
          </a:p>
        </p:txBody>
      </p:sp>
      <p:sp>
        <p:nvSpPr>
          <p:cNvPr id="53" name="TextBox 52">
            <a:extLst>
              <a:ext uri="{FF2B5EF4-FFF2-40B4-BE49-F238E27FC236}">
                <a16:creationId xmlns:a16="http://schemas.microsoft.com/office/drawing/2014/main" id="{7AE1869C-C83D-4CAC-B8DF-0E9C882594C7}"/>
              </a:ext>
            </a:extLst>
          </p:cNvPr>
          <p:cNvSpPr txBox="1"/>
          <p:nvPr/>
        </p:nvSpPr>
        <p:spPr>
          <a:xfrm>
            <a:off x="6060384" y="1440701"/>
            <a:ext cx="2731326" cy="261610"/>
          </a:xfrm>
          <a:prstGeom prst="rect">
            <a:avLst/>
          </a:prstGeom>
          <a:solidFill>
            <a:srgbClr val="92D050"/>
          </a:solidFill>
        </p:spPr>
        <p:txBody>
          <a:bodyPr wrap="square" rtlCol="0">
            <a:spAutoFit/>
          </a:bodyPr>
          <a:lstStyle/>
          <a:p>
            <a:r>
              <a:rPr lang="en-US" sz="1100" dirty="0">
                <a:solidFill>
                  <a:schemeClr val="tx2">
                    <a:lumMod val="50000"/>
                  </a:schemeClr>
                </a:solidFill>
              </a:rPr>
              <a:t>Commercial – Fleet Data</a:t>
            </a:r>
          </a:p>
        </p:txBody>
      </p:sp>
      <p:sp>
        <p:nvSpPr>
          <p:cNvPr id="54" name="TextBox 53">
            <a:extLst>
              <a:ext uri="{FF2B5EF4-FFF2-40B4-BE49-F238E27FC236}">
                <a16:creationId xmlns:a16="http://schemas.microsoft.com/office/drawing/2014/main" id="{4F2CECE8-8727-46BE-A77A-E43E9ED8C6C1}"/>
              </a:ext>
            </a:extLst>
          </p:cNvPr>
          <p:cNvSpPr txBox="1"/>
          <p:nvPr/>
        </p:nvSpPr>
        <p:spPr>
          <a:xfrm>
            <a:off x="6058407" y="749951"/>
            <a:ext cx="2731326" cy="261610"/>
          </a:xfrm>
          <a:prstGeom prst="rect">
            <a:avLst/>
          </a:prstGeom>
          <a:solidFill>
            <a:srgbClr val="92D050"/>
          </a:solidFill>
        </p:spPr>
        <p:txBody>
          <a:bodyPr wrap="square" rtlCol="0">
            <a:spAutoFit/>
          </a:bodyPr>
          <a:lstStyle/>
          <a:p>
            <a:r>
              <a:rPr lang="en-US" sz="1100" dirty="0">
                <a:solidFill>
                  <a:schemeClr val="tx2">
                    <a:lumMod val="50000"/>
                  </a:schemeClr>
                </a:solidFill>
              </a:rPr>
              <a:t>Third-Party Survey Data</a:t>
            </a:r>
          </a:p>
        </p:txBody>
      </p:sp>
      <p:sp>
        <p:nvSpPr>
          <p:cNvPr id="60" name="TextBox 59">
            <a:extLst>
              <a:ext uri="{FF2B5EF4-FFF2-40B4-BE49-F238E27FC236}">
                <a16:creationId xmlns:a16="http://schemas.microsoft.com/office/drawing/2014/main" id="{7CBD210B-54F5-4168-B796-2C2EA240E4DC}"/>
              </a:ext>
            </a:extLst>
          </p:cNvPr>
          <p:cNvSpPr txBox="1"/>
          <p:nvPr/>
        </p:nvSpPr>
        <p:spPr>
          <a:xfrm>
            <a:off x="6056427" y="1104228"/>
            <a:ext cx="2731326" cy="261610"/>
          </a:xfrm>
          <a:prstGeom prst="rect">
            <a:avLst/>
          </a:prstGeom>
          <a:solidFill>
            <a:srgbClr val="92D050"/>
          </a:solidFill>
        </p:spPr>
        <p:txBody>
          <a:bodyPr wrap="square" rtlCol="0">
            <a:spAutoFit/>
          </a:bodyPr>
          <a:lstStyle/>
          <a:p>
            <a:r>
              <a:rPr lang="en-US" sz="1100" dirty="0">
                <a:solidFill>
                  <a:schemeClr val="tx2">
                    <a:lumMod val="50000"/>
                  </a:schemeClr>
                </a:solidFill>
              </a:rPr>
              <a:t>Comml Demographics (Third-Party)</a:t>
            </a:r>
          </a:p>
        </p:txBody>
      </p:sp>
      <p:sp>
        <p:nvSpPr>
          <p:cNvPr id="74" name="TextBox 73">
            <a:extLst>
              <a:ext uri="{FF2B5EF4-FFF2-40B4-BE49-F238E27FC236}">
                <a16:creationId xmlns:a16="http://schemas.microsoft.com/office/drawing/2014/main" id="{8E7CCB92-5F98-49B0-BFEC-50A5CC9BC7E1}"/>
              </a:ext>
            </a:extLst>
          </p:cNvPr>
          <p:cNvSpPr txBox="1"/>
          <p:nvPr/>
        </p:nvSpPr>
        <p:spPr>
          <a:xfrm>
            <a:off x="273148" y="2909284"/>
            <a:ext cx="2073550" cy="261610"/>
          </a:xfrm>
          <a:prstGeom prst="rect">
            <a:avLst/>
          </a:prstGeom>
          <a:solidFill>
            <a:srgbClr val="C00000"/>
          </a:solidFill>
        </p:spPr>
        <p:txBody>
          <a:bodyPr wrap="square" rtlCol="0">
            <a:spAutoFit/>
          </a:bodyPr>
          <a:lstStyle/>
          <a:p>
            <a:r>
              <a:rPr lang="en-US" sz="1100" dirty="0">
                <a:solidFill>
                  <a:schemeClr val="bg1"/>
                </a:solidFill>
              </a:rPr>
              <a:t>GBU Connectivity (Main)</a:t>
            </a:r>
          </a:p>
        </p:txBody>
      </p:sp>
      <p:sp>
        <p:nvSpPr>
          <p:cNvPr id="75" name="TextBox 74">
            <a:extLst>
              <a:ext uri="{FF2B5EF4-FFF2-40B4-BE49-F238E27FC236}">
                <a16:creationId xmlns:a16="http://schemas.microsoft.com/office/drawing/2014/main" id="{2EAC3E3E-6968-486E-B7FF-586D3CD10BAF}"/>
              </a:ext>
            </a:extLst>
          </p:cNvPr>
          <p:cNvSpPr txBox="1"/>
          <p:nvPr/>
        </p:nvSpPr>
        <p:spPr>
          <a:xfrm>
            <a:off x="271170" y="2574798"/>
            <a:ext cx="2073550" cy="261610"/>
          </a:xfrm>
          <a:prstGeom prst="rect">
            <a:avLst/>
          </a:prstGeom>
          <a:solidFill>
            <a:srgbClr val="C00000"/>
          </a:solidFill>
        </p:spPr>
        <p:txBody>
          <a:bodyPr wrap="square" rtlCol="0">
            <a:spAutoFit/>
          </a:bodyPr>
          <a:lstStyle/>
          <a:p>
            <a:r>
              <a:rPr lang="en-US" sz="1100" dirty="0">
                <a:solidFill>
                  <a:schemeClr val="bg1"/>
                </a:solidFill>
              </a:rPr>
              <a:t>ED Connectivity (Feeder)</a:t>
            </a:r>
          </a:p>
        </p:txBody>
      </p:sp>
      <p:sp>
        <p:nvSpPr>
          <p:cNvPr id="76" name="TextBox 75">
            <a:extLst>
              <a:ext uri="{FF2B5EF4-FFF2-40B4-BE49-F238E27FC236}">
                <a16:creationId xmlns:a16="http://schemas.microsoft.com/office/drawing/2014/main" id="{856488D6-CBD1-4392-921F-A7F130E15EB5}"/>
              </a:ext>
            </a:extLst>
          </p:cNvPr>
          <p:cNvSpPr txBox="1"/>
          <p:nvPr/>
        </p:nvSpPr>
        <p:spPr>
          <a:xfrm>
            <a:off x="2958278" y="4470479"/>
            <a:ext cx="2731326" cy="261610"/>
          </a:xfrm>
          <a:prstGeom prst="rect">
            <a:avLst/>
          </a:prstGeom>
          <a:solidFill>
            <a:srgbClr val="002060"/>
          </a:solidFill>
        </p:spPr>
        <p:txBody>
          <a:bodyPr wrap="square" rtlCol="0">
            <a:spAutoFit/>
          </a:bodyPr>
          <a:lstStyle/>
          <a:p>
            <a:r>
              <a:rPr lang="en-US" sz="1100" dirty="0">
                <a:solidFill>
                  <a:schemeClr val="bg1"/>
                </a:solidFill>
              </a:rPr>
              <a:t>Bill/Bill Determinants</a:t>
            </a:r>
          </a:p>
        </p:txBody>
      </p:sp>
      <p:sp>
        <p:nvSpPr>
          <p:cNvPr id="77" name="TextBox 76">
            <a:extLst>
              <a:ext uri="{FF2B5EF4-FFF2-40B4-BE49-F238E27FC236}">
                <a16:creationId xmlns:a16="http://schemas.microsoft.com/office/drawing/2014/main" id="{8FA5629E-0C7B-4F33-A5FB-BD656FE6911E}"/>
              </a:ext>
            </a:extLst>
          </p:cNvPr>
          <p:cNvSpPr txBox="1"/>
          <p:nvPr/>
        </p:nvSpPr>
        <p:spPr>
          <a:xfrm>
            <a:off x="2958278" y="5468002"/>
            <a:ext cx="2731326" cy="261610"/>
          </a:xfrm>
          <a:prstGeom prst="rect">
            <a:avLst/>
          </a:prstGeom>
          <a:solidFill>
            <a:srgbClr val="002060"/>
          </a:solidFill>
        </p:spPr>
        <p:txBody>
          <a:bodyPr wrap="square" rtlCol="0">
            <a:spAutoFit/>
          </a:bodyPr>
          <a:lstStyle/>
          <a:p>
            <a:r>
              <a:rPr lang="en-US" sz="1100" dirty="0">
                <a:solidFill>
                  <a:schemeClr val="bg1"/>
                </a:solidFill>
              </a:rPr>
              <a:t>Credit File/Ability To Pay</a:t>
            </a:r>
          </a:p>
        </p:txBody>
      </p:sp>
    </p:spTree>
    <p:extLst>
      <p:ext uri="{BB962C8B-B14F-4D97-AF65-F5344CB8AC3E}">
        <p14:creationId xmlns:p14="http://schemas.microsoft.com/office/powerpoint/2010/main" val="3355900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
            <a:extLst>
              <a:ext uri="{FF2B5EF4-FFF2-40B4-BE49-F238E27FC236}">
                <a16:creationId xmlns:a16="http://schemas.microsoft.com/office/drawing/2014/main" id="{2687436A-6D9F-4DB5-A740-A7B3C375CABF}"/>
              </a:ext>
            </a:extLst>
          </p:cNvPr>
          <p:cNvSpPr>
            <a:spLocks noGrp="1"/>
          </p:cNvSpPr>
          <p:nvPr>
            <p:ph type="title"/>
          </p:nvPr>
        </p:nvSpPr>
        <p:spPr>
          <a:xfrm>
            <a:off x="2" y="1"/>
            <a:ext cx="12191999" cy="1062180"/>
          </a:xfrm>
        </p:spPr>
        <p:txBody>
          <a:bodyPr/>
          <a:lstStyle/>
          <a:p>
            <a:r>
              <a:rPr lang="en-US" dirty="0"/>
              <a:t>As-Is Platform Overlay</a:t>
            </a:r>
          </a:p>
        </p:txBody>
      </p:sp>
      <p:pic>
        <p:nvPicPr>
          <p:cNvPr id="2" name="Picture 1">
            <a:extLst>
              <a:ext uri="{FF2B5EF4-FFF2-40B4-BE49-F238E27FC236}">
                <a16:creationId xmlns:a16="http://schemas.microsoft.com/office/drawing/2014/main" id="{844F6E1E-B7C5-454E-9A73-11A786E66E0F}"/>
              </a:ext>
            </a:extLst>
          </p:cNvPr>
          <p:cNvPicPr>
            <a:picLocks noChangeAspect="1"/>
          </p:cNvPicPr>
          <p:nvPr/>
        </p:nvPicPr>
        <p:blipFill>
          <a:blip r:embed="rId3"/>
          <a:stretch>
            <a:fillRect/>
          </a:stretch>
        </p:blipFill>
        <p:spPr>
          <a:xfrm>
            <a:off x="2813797" y="1963694"/>
            <a:ext cx="5882899" cy="3566016"/>
          </a:xfrm>
          <a:prstGeom prst="rect">
            <a:avLst/>
          </a:prstGeom>
        </p:spPr>
      </p:pic>
      <p:sp>
        <p:nvSpPr>
          <p:cNvPr id="3" name="TextBox 2">
            <a:extLst>
              <a:ext uri="{FF2B5EF4-FFF2-40B4-BE49-F238E27FC236}">
                <a16:creationId xmlns:a16="http://schemas.microsoft.com/office/drawing/2014/main" id="{74E8A246-2837-40E7-AC1B-6E79BD2E67C3}"/>
              </a:ext>
            </a:extLst>
          </p:cNvPr>
          <p:cNvSpPr txBox="1"/>
          <p:nvPr/>
        </p:nvSpPr>
        <p:spPr>
          <a:xfrm>
            <a:off x="9203376" y="166082"/>
            <a:ext cx="2731326" cy="261610"/>
          </a:xfrm>
          <a:prstGeom prst="rect">
            <a:avLst/>
          </a:prstGeom>
          <a:solidFill>
            <a:srgbClr val="00B0F0"/>
          </a:solidFill>
        </p:spPr>
        <p:txBody>
          <a:bodyPr wrap="square" rtlCol="0">
            <a:spAutoFit/>
          </a:bodyPr>
          <a:lstStyle/>
          <a:p>
            <a:r>
              <a:rPr lang="en-US" sz="1100" dirty="0">
                <a:solidFill>
                  <a:schemeClr val="tx2">
                    <a:lumMod val="50000"/>
                  </a:schemeClr>
                </a:solidFill>
              </a:rPr>
              <a:t>Rate Master (By Jurisdiction, Class)</a:t>
            </a:r>
          </a:p>
        </p:txBody>
      </p:sp>
      <p:sp>
        <p:nvSpPr>
          <p:cNvPr id="17" name="TextBox 16">
            <a:extLst>
              <a:ext uri="{FF2B5EF4-FFF2-40B4-BE49-F238E27FC236}">
                <a16:creationId xmlns:a16="http://schemas.microsoft.com/office/drawing/2014/main" id="{40B16166-10CE-465B-A102-97E61B78AB6A}"/>
              </a:ext>
            </a:extLst>
          </p:cNvPr>
          <p:cNvSpPr txBox="1"/>
          <p:nvPr/>
        </p:nvSpPr>
        <p:spPr>
          <a:xfrm>
            <a:off x="9203376" y="484735"/>
            <a:ext cx="2731326" cy="261610"/>
          </a:xfrm>
          <a:prstGeom prst="rect">
            <a:avLst/>
          </a:prstGeom>
          <a:solidFill>
            <a:srgbClr val="00B0F0"/>
          </a:solidFill>
        </p:spPr>
        <p:txBody>
          <a:bodyPr wrap="square" rtlCol="0">
            <a:spAutoFit/>
          </a:bodyPr>
          <a:lstStyle/>
          <a:p>
            <a:r>
              <a:rPr lang="en-US" sz="1100" dirty="0">
                <a:solidFill>
                  <a:schemeClr val="tx2">
                    <a:lumMod val="50000"/>
                  </a:schemeClr>
                </a:solidFill>
              </a:rPr>
              <a:t>MyAccount Configurations</a:t>
            </a:r>
          </a:p>
        </p:txBody>
      </p:sp>
      <p:sp>
        <p:nvSpPr>
          <p:cNvPr id="18" name="TextBox 17">
            <a:extLst>
              <a:ext uri="{FF2B5EF4-FFF2-40B4-BE49-F238E27FC236}">
                <a16:creationId xmlns:a16="http://schemas.microsoft.com/office/drawing/2014/main" id="{9CDE3EC9-B660-4E0A-9BCC-4DBB1491D487}"/>
              </a:ext>
            </a:extLst>
          </p:cNvPr>
          <p:cNvSpPr txBox="1"/>
          <p:nvPr/>
        </p:nvSpPr>
        <p:spPr>
          <a:xfrm>
            <a:off x="9203376" y="805374"/>
            <a:ext cx="2731326" cy="261610"/>
          </a:xfrm>
          <a:prstGeom prst="rect">
            <a:avLst/>
          </a:prstGeom>
          <a:solidFill>
            <a:srgbClr val="00B0F0"/>
          </a:solidFill>
        </p:spPr>
        <p:txBody>
          <a:bodyPr wrap="square" rtlCol="0">
            <a:spAutoFit/>
          </a:bodyPr>
          <a:lstStyle/>
          <a:p>
            <a:r>
              <a:rPr lang="en-US" sz="1100" dirty="0">
                <a:solidFill>
                  <a:schemeClr val="tx2">
                    <a:lumMod val="50000"/>
                  </a:schemeClr>
                </a:solidFill>
              </a:rPr>
              <a:t>eBill/ePay Configurations</a:t>
            </a:r>
          </a:p>
        </p:txBody>
      </p:sp>
      <p:sp>
        <p:nvSpPr>
          <p:cNvPr id="21" name="TextBox 20">
            <a:extLst>
              <a:ext uri="{FF2B5EF4-FFF2-40B4-BE49-F238E27FC236}">
                <a16:creationId xmlns:a16="http://schemas.microsoft.com/office/drawing/2014/main" id="{E03A2E8D-D0AC-4FD3-9DCC-37389DE97395}"/>
              </a:ext>
            </a:extLst>
          </p:cNvPr>
          <p:cNvSpPr txBox="1"/>
          <p:nvPr/>
        </p:nvSpPr>
        <p:spPr>
          <a:xfrm>
            <a:off x="9203376" y="1135902"/>
            <a:ext cx="2731326" cy="261610"/>
          </a:xfrm>
          <a:prstGeom prst="rect">
            <a:avLst/>
          </a:prstGeom>
          <a:solidFill>
            <a:srgbClr val="00B0F0"/>
          </a:solidFill>
        </p:spPr>
        <p:txBody>
          <a:bodyPr wrap="square" rtlCol="0">
            <a:spAutoFit/>
          </a:bodyPr>
          <a:lstStyle/>
          <a:p>
            <a:r>
              <a:rPr lang="en-US" sz="1100" dirty="0">
                <a:solidFill>
                  <a:schemeClr val="tx2">
                    <a:lumMod val="50000"/>
                  </a:schemeClr>
                </a:solidFill>
              </a:rPr>
              <a:t>Agency / Assistance Tags</a:t>
            </a:r>
          </a:p>
        </p:txBody>
      </p:sp>
      <p:sp>
        <p:nvSpPr>
          <p:cNvPr id="22" name="TextBox 21">
            <a:extLst>
              <a:ext uri="{FF2B5EF4-FFF2-40B4-BE49-F238E27FC236}">
                <a16:creationId xmlns:a16="http://schemas.microsoft.com/office/drawing/2014/main" id="{7F8AA236-FE6E-49B1-A4B2-9E1F92EFACBC}"/>
              </a:ext>
            </a:extLst>
          </p:cNvPr>
          <p:cNvSpPr txBox="1"/>
          <p:nvPr/>
        </p:nvSpPr>
        <p:spPr>
          <a:xfrm>
            <a:off x="3188531" y="2143319"/>
            <a:ext cx="2731326" cy="261610"/>
          </a:xfrm>
          <a:prstGeom prst="rect">
            <a:avLst/>
          </a:prstGeom>
          <a:solidFill>
            <a:srgbClr val="92D050"/>
          </a:solidFill>
        </p:spPr>
        <p:txBody>
          <a:bodyPr wrap="square" rtlCol="0">
            <a:spAutoFit/>
          </a:bodyPr>
          <a:lstStyle/>
          <a:p>
            <a:r>
              <a:rPr lang="en-US" sz="1100" dirty="0">
                <a:solidFill>
                  <a:schemeClr val="tx2">
                    <a:lumMod val="50000"/>
                  </a:schemeClr>
                </a:solidFill>
              </a:rPr>
              <a:t>Multi-Tennant / Landlord Master</a:t>
            </a:r>
          </a:p>
        </p:txBody>
      </p:sp>
      <p:sp>
        <p:nvSpPr>
          <p:cNvPr id="23" name="TextBox 22">
            <a:extLst>
              <a:ext uri="{FF2B5EF4-FFF2-40B4-BE49-F238E27FC236}">
                <a16:creationId xmlns:a16="http://schemas.microsoft.com/office/drawing/2014/main" id="{E36FA0CA-BCAF-4E44-856C-5164F41F46E9}"/>
              </a:ext>
            </a:extLst>
          </p:cNvPr>
          <p:cNvSpPr txBox="1"/>
          <p:nvPr/>
        </p:nvSpPr>
        <p:spPr>
          <a:xfrm>
            <a:off x="6050483" y="1810812"/>
            <a:ext cx="2731326" cy="261610"/>
          </a:xfrm>
          <a:prstGeom prst="rect">
            <a:avLst/>
          </a:prstGeom>
          <a:solidFill>
            <a:srgbClr val="92D050"/>
          </a:solidFill>
        </p:spPr>
        <p:txBody>
          <a:bodyPr wrap="square" rtlCol="0">
            <a:spAutoFit/>
          </a:bodyPr>
          <a:lstStyle/>
          <a:p>
            <a:r>
              <a:rPr lang="en-US" sz="1100" dirty="0">
                <a:solidFill>
                  <a:schemeClr val="tx2">
                    <a:lumMod val="50000"/>
                  </a:schemeClr>
                </a:solidFill>
              </a:rPr>
              <a:t>Relationship Master – C&amp;I</a:t>
            </a:r>
          </a:p>
        </p:txBody>
      </p:sp>
      <p:sp>
        <p:nvSpPr>
          <p:cNvPr id="24" name="TextBox 23">
            <a:extLst>
              <a:ext uri="{FF2B5EF4-FFF2-40B4-BE49-F238E27FC236}">
                <a16:creationId xmlns:a16="http://schemas.microsoft.com/office/drawing/2014/main" id="{7BC733F3-91B5-44C3-A0F1-FFB620841644}"/>
              </a:ext>
            </a:extLst>
          </p:cNvPr>
          <p:cNvSpPr txBox="1"/>
          <p:nvPr/>
        </p:nvSpPr>
        <p:spPr>
          <a:xfrm>
            <a:off x="3188533" y="2487703"/>
            <a:ext cx="2731326" cy="261610"/>
          </a:xfrm>
          <a:prstGeom prst="rect">
            <a:avLst/>
          </a:prstGeom>
          <a:solidFill>
            <a:srgbClr val="92D050"/>
          </a:solidFill>
        </p:spPr>
        <p:txBody>
          <a:bodyPr wrap="square" rtlCol="0">
            <a:spAutoFit/>
          </a:bodyPr>
          <a:lstStyle/>
          <a:p>
            <a:r>
              <a:rPr lang="en-US" sz="1100" dirty="0">
                <a:solidFill>
                  <a:schemeClr val="tx2">
                    <a:lumMod val="50000"/>
                  </a:schemeClr>
                </a:solidFill>
              </a:rPr>
              <a:t>Bill Aggregator/Agents</a:t>
            </a:r>
          </a:p>
        </p:txBody>
      </p:sp>
      <p:sp>
        <p:nvSpPr>
          <p:cNvPr id="25" name="TextBox 24">
            <a:extLst>
              <a:ext uri="{FF2B5EF4-FFF2-40B4-BE49-F238E27FC236}">
                <a16:creationId xmlns:a16="http://schemas.microsoft.com/office/drawing/2014/main" id="{1D5A031A-00F0-4A59-B377-0E5BA7E65833}"/>
              </a:ext>
            </a:extLst>
          </p:cNvPr>
          <p:cNvSpPr txBox="1"/>
          <p:nvPr/>
        </p:nvSpPr>
        <p:spPr>
          <a:xfrm>
            <a:off x="9203376" y="1597065"/>
            <a:ext cx="2731326" cy="261610"/>
          </a:xfrm>
          <a:prstGeom prst="rect">
            <a:avLst/>
          </a:prstGeom>
          <a:solidFill>
            <a:srgbClr val="7030A0"/>
          </a:solidFill>
        </p:spPr>
        <p:txBody>
          <a:bodyPr wrap="square" rtlCol="0">
            <a:spAutoFit/>
          </a:bodyPr>
          <a:lstStyle/>
          <a:p>
            <a:r>
              <a:rPr lang="en-US" sz="1100" dirty="0">
                <a:solidFill>
                  <a:schemeClr val="bg1"/>
                </a:solidFill>
              </a:rPr>
              <a:t>Products</a:t>
            </a:r>
          </a:p>
        </p:txBody>
      </p:sp>
      <p:sp>
        <p:nvSpPr>
          <p:cNvPr id="26" name="TextBox 25">
            <a:extLst>
              <a:ext uri="{FF2B5EF4-FFF2-40B4-BE49-F238E27FC236}">
                <a16:creationId xmlns:a16="http://schemas.microsoft.com/office/drawing/2014/main" id="{39FC37E9-89FC-409A-8400-919C77FF47EF}"/>
              </a:ext>
            </a:extLst>
          </p:cNvPr>
          <p:cNvSpPr txBox="1"/>
          <p:nvPr/>
        </p:nvSpPr>
        <p:spPr>
          <a:xfrm>
            <a:off x="9203376" y="1941447"/>
            <a:ext cx="2731326" cy="261610"/>
          </a:xfrm>
          <a:prstGeom prst="rect">
            <a:avLst/>
          </a:prstGeom>
          <a:solidFill>
            <a:srgbClr val="7030A0"/>
          </a:solidFill>
        </p:spPr>
        <p:txBody>
          <a:bodyPr wrap="square" rtlCol="0">
            <a:spAutoFit/>
          </a:bodyPr>
          <a:lstStyle/>
          <a:p>
            <a:r>
              <a:rPr lang="en-US" sz="1100" dirty="0">
                <a:solidFill>
                  <a:schemeClr val="bg1"/>
                </a:solidFill>
              </a:rPr>
              <a:t>Vendors</a:t>
            </a:r>
          </a:p>
        </p:txBody>
      </p:sp>
      <p:sp>
        <p:nvSpPr>
          <p:cNvPr id="27" name="TextBox 26">
            <a:extLst>
              <a:ext uri="{FF2B5EF4-FFF2-40B4-BE49-F238E27FC236}">
                <a16:creationId xmlns:a16="http://schemas.microsoft.com/office/drawing/2014/main" id="{BED08D11-4B06-46BE-9066-FD014D2CCA8C}"/>
              </a:ext>
            </a:extLst>
          </p:cNvPr>
          <p:cNvSpPr txBox="1"/>
          <p:nvPr/>
        </p:nvSpPr>
        <p:spPr>
          <a:xfrm>
            <a:off x="9203376" y="2295726"/>
            <a:ext cx="2731326" cy="261610"/>
          </a:xfrm>
          <a:prstGeom prst="rect">
            <a:avLst/>
          </a:prstGeom>
          <a:solidFill>
            <a:srgbClr val="7030A0"/>
          </a:solidFill>
        </p:spPr>
        <p:txBody>
          <a:bodyPr wrap="square" rtlCol="0">
            <a:spAutoFit/>
          </a:bodyPr>
          <a:lstStyle/>
          <a:p>
            <a:r>
              <a:rPr lang="en-US" sz="1100" dirty="0">
                <a:solidFill>
                  <a:schemeClr val="bg1"/>
                </a:solidFill>
              </a:rPr>
              <a:t>Customer Devices</a:t>
            </a:r>
          </a:p>
        </p:txBody>
      </p:sp>
      <p:sp>
        <p:nvSpPr>
          <p:cNvPr id="28" name="TextBox 27">
            <a:extLst>
              <a:ext uri="{FF2B5EF4-FFF2-40B4-BE49-F238E27FC236}">
                <a16:creationId xmlns:a16="http://schemas.microsoft.com/office/drawing/2014/main" id="{9DD54D85-376F-46D6-B693-B5C2A1C5EF37}"/>
              </a:ext>
            </a:extLst>
          </p:cNvPr>
          <p:cNvSpPr txBox="1"/>
          <p:nvPr/>
        </p:nvSpPr>
        <p:spPr>
          <a:xfrm>
            <a:off x="9203376" y="2663866"/>
            <a:ext cx="2731326" cy="261610"/>
          </a:xfrm>
          <a:prstGeom prst="rect">
            <a:avLst/>
          </a:prstGeom>
          <a:solidFill>
            <a:srgbClr val="7030A0"/>
          </a:solidFill>
        </p:spPr>
        <p:txBody>
          <a:bodyPr wrap="square" rtlCol="0">
            <a:spAutoFit/>
          </a:bodyPr>
          <a:lstStyle/>
          <a:p>
            <a:r>
              <a:rPr lang="en-US" sz="1100" dirty="0">
                <a:solidFill>
                  <a:schemeClr val="bg1"/>
                </a:solidFill>
              </a:rPr>
              <a:t>Reimbursements/Costs</a:t>
            </a:r>
          </a:p>
        </p:txBody>
      </p:sp>
      <p:sp>
        <p:nvSpPr>
          <p:cNvPr id="29" name="TextBox 28">
            <a:extLst>
              <a:ext uri="{FF2B5EF4-FFF2-40B4-BE49-F238E27FC236}">
                <a16:creationId xmlns:a16="http://schemas.microsoft.com/office/drawing/2014/main" id="{EAFEA556-DDEF-49C7-BB75-2F435AF51E66}"/>
              </a:ext>
            </a:extLst>
          </p:cNvPr>
          <p:cNvSpPr txBox="1"/>
          <p:nvPr/>
        </p:nvSpPr>
        <p:spPr>
          <a:xfrm>
            <a:off x="9203376" y="3020118"/>
            <a:ext cx="2731326" cy="261610"/>
          </a:xfrm>
          <a:prstGeom prst="rect">
            <a:avLst/>
          </a:prstGeom>
          <a:solidFill>
            <a:srgbClr val="7030A0"/>
          </a:solidFill>
        </p:spPr>
        <p:txBody>
          <a:bodyPr wrap="square" rtlCol="0">
            <a:spAutoFit/>
          </a:bodyPr>
          <a:lstStyle/>
          <a:p>
            <a:r>
              <a:rPr lang="en-US" sz="1100" dirty="0">
                <a:solidFill>
                  <a:schemeClr val="bg1"/>
                </a:solidFill>
              </a:rPr>
              <a:t>Utilization/Savings</a:t>
            </a:r>
          </a:p>
        </p:txBody>
      </p:sp>
      <p:sp>
        <p:nvSpPr>
          <p:cNvPr id="30" name="TextBox 29">
            <a:extLst>
              <a:ext uri="{FF2B5EF4-FFF2-40B4-BE49-F238E27FC236}">
                <a16:creationId xmlns:a16="http://schemas.microsoft.com/office/drawing/2014/main" id="{FB374935-36E8-4DA1-9F1D-AF0C5B8B5292}"/>
              </a:ext>
            </a:extLst>
          </p:cNvPr>
          <p:cNvSpPr txBox="1"/>
          <p:nvPr/>
        </p:nvSpPr>
        <p:spPr>
          <a:xfrm>
            <a:off x="9203376" y="3412009"/>
            <a:ext cx="2731326" cy="261610"/>
          </a:xfrm>
          <a:prstGeom prst="rect">
            <a:avLst/>
          </a:prstGeom>
          <a:solidFill>
            <a:srgbClr val="FFC000"/>
          </a:solidFill>
        </p:spPr>
        <p:txBody>
          <a:bodyPr wrap="square" rtlCol="0">
            <a:spAutoFit/>
          </a:bodyPr>
          <a:lstStyle/>
          <a:p>
            <a:r>
              <a:rPr lang="en-US" sz="1100" dirty="0">
                <a:solidFill>
                  <a:schemeClr val="tx2">
                    <a:lumMod val="50000"/>
                  </a:schemeClr>
                </a:solidFill>
              </a:rPr>
              <a:t>Channel/Interaction Master</a:t>
            </a:r>
          </a:p>
        </p:txBody>
      </p:sp>
      <p:sp>
        <p:nvSpPr>
          <p:cNvPr id="31" name="TextBox 30">
            <a:extLst>
              <a:ext uri="{FF2B5EF4-FFF2-40B4-BE49-F238E27FC236}">
                <a16:creationId xmlns:a16="http://schemas.microsoft.com/office/drawing/2014/main" id="{203FB74D-31ED-42BB-8453-0016DF376708}"/>
              </a:ext>
            </a:extLst>
          </p:cNvPr>
          <p:cNvSpPr txBox="1"/>
          <p:nvPr/>
        </p:nvSpPr>
        <p:spPr>
          <a:xfrm>
            <a:off x="9203376" y="3768268"/>
            <a:ext cx="2731326" cy="261610"/>
          </a:xfrm>
          <a:prstGeom prst="rect">
            <a:avLst/>
          </a:prstGeom>
          <a:solidFill>
            <a:srgbClr val="FFC000"/>
          </a:solidFill>
        </p:spPr>
        <p:txBody>
          <a:bodyPr wrap="square" rtlCol="0">
            <a:spAutoFit/>
          </a:bodyPr>
          <a:lstStyle/>
          <a:p>
            <a:r>
              <a:rPr lang="en-US" sz="1100" dirty="0">
                <a:solidFill>
                  <a:schemeClr val="tx2">
                    <a:lumMod val="50000"/>
                  </a:schemeClr>
                </a:solidFill>
              </a:rPr>
              <a:t>Preference Master</a:t>
            </a:r>
          </a:p>
        </p:txBody>
      </p:sp>
      <p:sp>
        <p:nvSpPr>
          <p:cNvPr id="32" name="TextBox 31">
            <a:extLst>
              <a:ext uri="{FF2B5EF4-FFF2-40B4-BE49-F238E27FC236}">
                <a16:creationId xmlns:a16="http://schemas.microsoft.com/office/drawing/2014/main" id="{85DB05F4-0B12-4659-9D51-8344C3E93E2B}"/>
              </a:ext>
            </a:extLst>
          </p:cNvPr>
          <p:cNvSpPr txBox="1"/>
          <p:nvPr/>
        </p:nvSpPr>
        <p:spPr>
          <a:xfrm>
            <a:off x="9203376" y="4124524"/>
            <a:ext cx="2731326" cy="261610"/>
          </a:xfrm>
          <a:prstGeom prst="rect">
            <a:avLst/>
          </a:prstGeom>
          <a:solidFill>
            <a:srgbClr val="FFC000"/>
          </a:solidFill>
        </p:spPr>
        <p:txBody>
          <a:bodyPr wrap="square" rtlCol="0">
            <a:spAutoFit/>
          </a:bodyPr>
          <a:lstStyle/>
          <a:p>
            <a:r>
              <a:rPr lang="en-US" sz="1100" dirty="0">
                <a:solidFill>
                  <a:schemeClr val="tx2">
                    <a:lumMod val="50000"/>
                  </a:schemeClr>
                </a:solidFill>
              </a:rPr>
              <a:t>Application/Campaign/Case Logs</a:t>
            </a:r>
          </a:p>
        </p:txBody>
      </p:sp>
      <p:sp>
        <p:nvSpPr>
          <p:cNvPr id="33" name="TextBox 32">
            <a:extLst>
              <a:ext uri="{FF2B5EF4-FFF2-40B4-BE49-F238E27FC236}">
                <a16:creationId xmlns:a16="http://schemas.microsoft.com/office/drawing/2014/main" id="{944B76DB-2872-46A9-9AA0-6DD3CCE917AD}"/>
              </a:ext>
            </a:extLst>
          </p:cNvPr>
          <p:cNvSpPr txBox="1"/>
          <p:nvPr/>
        </p:nvSpPr>
        <p:spPr>
          <a:xfrm>
            <a:off x="9203376" y="4468906"/>
            <a:ext cx="2731326" cy="261610"/>
          </a:xfrm>
          <a:prstGeom prst="rect">
            <a:avLst/>
          </a:prstGeom>
          <a:solidFill>
            <a:srgbClr val="FFC000"/>
          </a:solidFill>
        </p:spPr>
        <p:txBody>
          <a:bodyPr wrap="square" rtlCol="0">
            <a:spAutoFit/>
          </a:bodyPr>
          <a:lstStyle/>
          <a:p>
            <a:r>
              <a:rPr lang="en-US" sz="1100" dirty="0">
                <a:solidFill>
                  <a:schemeClr val="tx2">
                    <a:lumMod val="50000"/>
                  </a:schemeClr>
                </a:solidFill>
              </a:rPr>
              <a:t>Treatment/Experience Master</a:t>
            </a:r>
          </a:p>
        </p:txBody>
      </p:sp>
      <p:sp>
        <p:nvSpPr>
          <p:cNvPr id="34" name="TextBox 33">
            <a:extLst>
              <a:ext uri="{FF2B5EF4-FFF2-40B4-BE49-F238E27FC236}">
                <a16:creationId xmlns:a16="http://schemas.microsoft.com/office/drawing/2014/main" id="{442656CF-240B-47D1-BE43-862747809EEA}"/>
              </a:ext>
            </a:extLst>
          </p:cNvPr>
          <p:cNvSpPr txBox="1"/>
          <p:nvPr/>
        </p:nvSpPr>
        <p:spPr>
          <a:xfrm>
            <a:off x="9203376" y="4825167"/>
            <a:ext cx="2731326" cy="261610"/>
          </a:xfrm>
          <a:prstGeom prst="rect">
            <a:avLst/>
          </a:prstGeom>
          <a:solidFill>
            <a:srgbClr val="FFC000"/>
          </a:solidFill>
        </p:spPr>
        <p:txBody>
          <a:bodyPr wrap="square" rtlCol="0">
            <a:spAutoFit/>
          </a:bodyPr>
          <a:lstStyle/>
          <a:p>
            <a:r>
              <a:rPr lang="en-US" sz="1100" dirty="0">
                <a:solidFill>
                  <a:schemeClr val="tx2">
                    <a:lumMod val="50000"/>
                  </a:schemeClr>
                </a:solidFill>
              </a:rPr>
              <a:t>Attribution Master</a:t>
            </a:r>
          </a:p>
        </p:txBody>
      </p:sp>
      <p:sp>
        <p:nvSpPr>
          <p:cNvPr id="35" name="TextBox 34">
            <a:extLst>
              <a:ext uri="{FF2B5EF4-FFF2-40B4-BE49-F238E27FC236}">
                <a16:creationId xmlns:a16="http://schemas.microsoft.com/office/drawing/2014/main" id="{A036CFD4-8CA8-426B-BA60-E19A66578A25}"/>
              </a:ext>
            </a:extLst>
          </p:cNvPr>
          <p:cNvSpPr txBox="1"/>
          <p:nvPr/>
        </p:nvSpPr>
        <p:spPr>
          <a:xfrm>
            <a:off x="9203376" y="5739388"/>
            <a:ext cx="2731326" cy="261610"/>
          </a:xfrm>
          <a:prstGeom prst="rect">
            <a:avLst/>
          </a:prstGeom>
          <a:solidFill>
            <a:srgbClr val="FF0000"/>
          </a:solidFill>
        </p:spPr>
        <p:txBody>
          <a:bodyPr wrap="square" rtlCol="0">
            <a:spAutoFit/>
          </a:bodyPr>
          <a:lstStyle/>
          <a:p>
            <a:r>
              <a:rPr lang="en-US" sz="1100" dirty="0">
                <a:solidFill>
                  <a:schemeClr val="bg1"/>
                </a:solidFill>
              </a:rPr>
              <a:t>Outages</a:t>
            </a:r>
          </a:p>
        </p:txBody>
      </p:sp>
      <p:sp>
        <p:nvSpPr>
          <p:cNvPr id="36" name="TextBox 35">
            <a:extLst>
              <a:ext uri="{FF2B5EF4-FFF2-40B4-BE49-F238E27FC236}">
                <a16:creationId xmlns:a16="http://schemas.microsoft.com/office/drawing/2014/main" id="{8DA4B8C0-EF75-4F26-92CB-AC6D640FA9EB}"/>
              </a:ext>
            </a:extLst>
          </p:cNvPr>
          <p:cNvSpPr txBox="1"/>
          <p:nvPr/>
        </p:nvSpPr>
        <p:spPr>
          <a:xfrm>
            <a:off x="9203376" y="6062171"/>
            <a:ext cx="2731326" cy="261610"/>
          </a:xfrm>
          <a:prstGeom prst="rect">
            <a:avLst/>
          </a:prstGeom>
          <a:solidFill>
            <a:srgbClr val="FF0000"/>
          </a:solidFill>
        </p:spPr>
        <p:txBody>
          <a:bodyPr wrap="square" rtlCol="0">
            <a:spAutoFit/>
          </a:bodyPr>
          <a:lstStyle/>
          <a:p>
            <a:r>
              <a:rPr lang="en-US" sz="1100" dirty="0">
                <a:solidFill>
                  <a:schemeClr val="bg1"/>
                </a:solidFill>
              </a:rPr>
              <a:t>Geo Activity Master</a:t>
            </a:r>
          </a:p>
        </p:txBody>
      </p:sp>
      <p:sp>
        <p:nvSpPr>
          <p:cNvPr id="37" name="TextBox 36">
            <a:extLst>
              <a:ext uri="{FF2B5EF4-FFF2-40B4-BE49-F238E27FC236}">
                <a16:creationId xmlns:a16="http://schemas.microsoft.com/office/drawing/2014/main" id="{815E4D1B-9F61-4F4A-A9E6-7270E70EADDD}"/>
              </a:ext>
            </a:extLst>
          </p:cNvPr>
          <p:cNvSpPr txBox="1"/>
          <p:nvPr/>
        </p:nvSpPr>
        <p:spPr>
          <a:xfrm>
            <a:off x="9203376" y="6430308"/>
            <a:ext cx="2731326" cy="261610"/>
          </a:xfrm>
          <a:prstGeom prst="rect">
            <a:avLst/>
          </a:prstGeom>
          <a:solidFill>
            <a:srgbClr val="FF0000"/>
          </a:solidFill>
        </p:spPr>
        <p:txBody>
          <a:bodyPr wrap="square" rtlCol="0">
            <a:spAutoFit/>
          </a:bodyPr>
          <a:lstStyle/>
          <a:p>
            <a:r>
              <a:rPr lang="en-US" sz="1100" dirty="0">
                <a:solidFill>
                  <a:schemeClr val="bg1"/>
                </a:solidFill>
              </a:rPr>
              <a:t>Event Master</a:t>
            </a:r>
          </a:p>
        </p:txBody>
      </p:sp>
      <p:sp>
        <p:nvSpPr>
          <p:cNvPr id="38" name="TextBox 37">
            <a:extLst>
              <a:ext uri="{FF2B5EF4-FFF2-40B4-BE49-F238E27FC236}">
                <a16:creationId xmlns:a16="http://schemas.microsoft.com/office/drawing/2014/main" id="{7F692C22-6E28-4533-94AF-D866B8DBF222}"/>
              </a:ext>
            </a:extLst>
          </p:cNvPr>
          <p:cNvSpPr txBox="1"/>
          <p:nvPr/>
        </p:nvSpPr>
        <p:spPr>
          <a:xfrm>
            <a:off x="9203376" y="5409022"/>
            <a:ext cx="2731326" cy="261610"/>
          </a:xfrm>
          <a:prstGeom prst="rect">
            <a:avLst/>
          </a:prstGeom>
          <a:solidFill>
            <a:srgbClr val="FF0000"/>
          </a:solidFill>
        </p:spPr>
        <p:txBody>
          <a:bodyPr wrap="square" rtlCol="0">
            <a:spAutoFit/>
          </a:bodyPr>
          <a:lstStyle/>
          <a:p>
            <a:r>
              <a:rPr lang="en-US" sz="1100" dirty="0">
                <a:solidFill>
                  <a:schemeClr val="bg1"/>
                </a:solidFill>
              </a:rPr>
              <a:t>Work Orders/Appointments</a:t>
            </a:r>
          </a:p>
        </p:txBody>
      </p:sp>
      <p:sp>
        <p:nvSpPr>
          <p:cNvPr id="39" name="TextBox 38">
            <a:extLst>
              <a:ext uri="{FF2B5EF4-FFF2-40B4-BE49-F238E27FC236}">
                <a16:creationId xmlns:a16="http://schemas.microsoft.com/office/drawing/2014/main" id="{9576C562-9B3D-4ED2-8A4B-7A63DF13B84B}"/>
              </a:ext>
            </a:extLst>
          </p:cNvPr>
          <p:cNvSpPr txBox="1"/>
          <p:nvPr/>
        </p:nvSpPr>
        <p:spPr>
          <a:xfrm>
            <a:off x="2960256" y="4781215"/>
            <a:ext cx="2731326" cy="261610"/>
          </a:xfrm>
          <a:prstGeom prst="rect">
            <a:avLst/>
          </a:prstGeom>
          <a:solidFill>
            <a:srgbClr val="002060"/>
          </a:solidFill>
        </p:spPr>
        <p:txBody>
          <a:bodyPr wrap="square" rtlCol="0">
            <a:spAutoFit/>
          </a:bodyPr>
          <a:lstStyle/>
          <a:p>
            <a:r>
              <a:rPr lang="en-US" sz="1100" dirty="0">
                <a:solidFill>
                  <a:schemeClr val="bg1"/>
                </a:solidFill>
              </a:rPr>
              <a:t>Payments</a:t>
            </a:r>
          </a:p>
        </p:txBody>
      </p:sp>
      <p:sp>
        <p:nvSpPr>
          <p:cNvPr id="40" name="TextBox 39">
            <a:extLst>
              <a:ext uri="{FF2B5EF4-FFF2-40B4-BE49-F238E27FC236}">
                <a16:creationId xmlns:a16="http://schemas.microsoft.com/office/drawing/2014/main" id="{F9E8F970-D33C-4B0B-9514-94B9AC0AD7F5}"/>
              </a:ext>
            </a:extLst>
          </p:cNvPr>
          <p:cNvSpPr txBox="1"/>
          <p:nvPr/>
        </p:nvSpPr>
        <p:spPr>
          <a:xfrm>
            <a:off x="2960256" y="5113724"/>
            <a:ext cx="2731326" cy="261610"/>
          </a:xfrm>
          <a:prstGeom prst="rect">
            <a:avLst/>
          </a:prstGeom>
          <a:solidFill>
            <a:srgbClr val="002060"/>
          </a:solidFill>
        </p:spPr>
        <p:txBody>
          <a:bodyPr wrap="square" rtlCol="0">
            <a:spAutoFit/>
          </a:bodyPr>
          <a:lstStyle/>
          <a:p>
            <a:r>
              <a:rPr lang="en-US" sz="1100" dirty="0">
                <a:solidFill>
                  <a:schemeClr val="bg1"/>
                </a:solidFill>
              </a:rPr>
              <a:t>Payment Agreements</a:t>
            </a:r>
          </a:p>
        </p:txBody>
      </p:sp>
      <p:sp>
        <p:nvSpPr>
          <p:cNvPr id="41" name="TextBox 40">
            <a:extLst>
              <a:ext uri="{FF2B5EF4-FFF2-40B4-BE49-F238E27FC236}">
                <a16:creationId xmlns:a16="http://schemas.microsoft.com/office/drawing/2014/main" id="{10D86B93-0FB0-4620-B104-2C29B1E01F4A}"/>
              </a:ext>
            </a:extLst>
          </p:cNvPr>
          <p:cNvSpPr txBox="1"/>
          <p:nvPr/>
        </p:nvSpPr>
        <p:spPr>
          <a:xfrm>
            <a:off x="2960256" y="5790612"/>
            <a:ext cx="2731326" cy="261610"/>
          </a:xfrm>
          <a:prstGeom prst="rect">
            <a:avLst/>
          </a:prstGeom>
          <a:solidFill>
            <a:srgbClr val="002060"/>
          </a:solidFill>
        </p:spPr>
        <p:txBody>
          <a:bodyPr wrap="square" rtlCol="0">
            <a:spAutoFit/>
          </a:bodyPr>
          <a:lstStyle/>
          <a:p>
            <a:r>
              <a:rPr lang="en-US" sz="1100" dirty="0">
                <a:solidFill>
                  <a:schemeClr val="bg1"/>
                </a:solidFill>
              </a:rPr>
              <a:t>Bad Debt/Penalties/Charge-Offs</a:t>
            </a:r>
          </a:p>
        </p:txBody>
      </p:sp>
      <p:sp>
        <p:nvSpPr>
          <p:cNvPr id="44" name="TextBox 43">
            <a:extLst>
              <a:ext uri="{FF2B5EF4-FFF2-40B4-BE49-F238E27FC236}">
                <a16:creationId xmlns:a16="http://schemas.microsoft.com/office/drawing/2014/main" id="{BC2C4AF1-EB07-42E7-9EEA-5202EA4A4141}"/>
              </a:ext>
            </a:extLst>
          </p:cNvPr>
          <p:cNvSpPr txBox="1"/>
          <p:nvPr/>
        </p:nvSpPr>
        <p:spPr>
          <a:xfrm>
            <a:off x="3186552" y="775680"/>
            <a:ext cx="2731326" cy="261610"/>
          </a:xfrm>
          <a:prstGeom prst="rect">
            <a:avLst/>
          </a:prstGeom>
          <a:solidFill>
            <a:srgbClr val="92D050"/>
          </a:solidFill>
        </p:spPr>
        <p:txBody>
          <a:bodyPr wrap="square" rtlCol="0">
            <a:spAutoFit/>
          </a:bodyPr>
          <a:lstStyle/>
          <a:p>
            <a:r>
              <a:rPr lang="en-US" sz="1100" dirty="0">
                <a:solidFill>
                  <a:schemeClr val="tx2">
                    <a:lumMod val="50000"/>
                  </a:schemeClr>
                </a:solidFill>
              </a:rPr>
              <a:t>Profile &amp; Contacts</a:t>
            </a:r>
          </a:p>
        </p:txBody>
      </p:sp>
      <p:sp>
        <p:nvSpPr>
          <p:cNvPr id="45" name="TextBox 44">
            <a:extLst>
              <a:ext uri="{FF2B5EF4-FFF2-40B4-BE49-F238E27FC236}">
                <a16:creationId xmlns:a16="http://schemas.microsoft.com/office/drawing/2014/main" id="{2B9EC44F-831F-4D28-9799-BB63A444AD3A}"/>
              </a:ext>
            </a:extLst>
          </p:cNvPr>
          <p:cNvSpPr txBox="1"/>
          <p:nvPr/>
        </p:nvSpPr>
        <p:spPr>
          <a:xfrm>
            <a:off x="3186557" y="1120063"/>
            <a:ext cx="2731326" cy="261610"/>
          </a:xfrm>
          <a:prstGeom prst="rect">
            <a:avLst/>
          </a:prstGeom>
          <a:solidFill>
            <a:srgbClr val="92D050"/>
          </a:solidFill>
        </p:spPr>
        <p:txBody>
          <a:bodyPr wrap="square" rtlCol="0">
            <a:spAutoFit/>
          </a:bodyPr>
          <a:lstStyle/>
          <a:p>
            <a:r>
              <a:rPr lang="en-US" sz="1100" dirty="0">
                <a:solidFill>
                  <a:schemeClr val="tx2">
                    <a:lumMod val="50000"/>
                  </a:schemeClr>
                </a:solidFill>
              </a:rPr>
              <a:t>Account Master</a:t>
            </a:r>
          </a:p>
        </p:txBody>
      </p:sp>
      <p:sp>
        <p:nvSpPr>
          <p:cNvPr id="50" name="TextBox 49">
            <a:extLst>
              <a:ext uri="{FF2B5EF4-FFF2-40B4-BE49-F238E27FC236}">
                <a16:creationId xmlns:a16="http://schemas.microsoft.com/office/drawing/2014/main" id="{F5153F6D-AB6B-4804-8FAD-AC5790E4EF9E}"/>
              </a:ext>
            </a:extLst>
          </p:cNvPr>
          <p:cNvSpPr txBox="1"/>
          <p:nvPr/>
        </p:nvSpPr>
        <p:spPr>
          <a:xfrm>
            <a:off x="3198429" y="1464448"/>
            <a:ext cx="2731326" cy="261610"/>
          </a:xfrm>
          <a:prstGeom prst="rect">
            <a:avLst/>
          </a:prstGeom>
          <a:solidFill>
            <a:srgbClr val="92D050"/>
          </a:solidFill>
        </p:spPr>
        <p:txBody>
          <a:bodyPr wrap="square" rtlCol="0">
            <a:spAutoFit/>
          </a:bodyPr>
          <a:lstStyle/>
          <a:p>
            <a:r>
              <a:rPr lang="en-US" sz="1100" dirty="0">
                <a:solidFill>
                  <a:schemeClr val="tx2">
                    <a:lumMod val="50000"/>
                  </a:schemeClr>
                </a:solidFill>
              </a:rPr>
              <a:t>Payment Set-Up</a:t>
            </a:r>
          </a:p>
        </p:txBody>
      </p:sp>
      <p:sp>
        <p:nvSpPr>
          <p:cNvPr id="51" name="TextBox 50">
            <a:extLst>
              <a:ext uri="{FF2B5EF4-FFF2-40B4-BE49-F238E27FC236}">
                <a16:creationId xmlns:a16="http://schemas.microsoft.com/office/drawing/2014/main" id="{E4BB59CC-C862-4335-A53C-B1EBD52D0818}"/>
              </a:ext>
            </a:extLst>
          </p:cNvPr>
          <p:cNvSpPr txBox="1"/>
          <p:nvPr/>
        </p:nvSpPr>
        <p:spPr>
          <a:xfrm>
            <a:off x="3198428" y="1808830"/>
            <a:ext cx="2731326" cy="261610"/>
          </a:xfrm>
          <a:prstGeom prst="rect">
            <a:avLst/>
          </a:prstGeom>
          <a:solidFill>
            <a:srgbClr val="92D050"/>
          </a:solidFill>
        </p:spPr>
        <p:txBody>
          <a:bodyPr wrap="square" rtlCol="0">
            <a:spAutoFit/>
          </a:bodyPr>
          <a:lstStyle/>
          <a:p>
            <a:r>
              <a:rPr lang="en-US" sz="1100" dirty="0">
                <a:solidFill>
                  <a:schemeClr val="tx2">
                    <a:lumMod val="50000"/>
                  </a:schemeClr>
                </a:solidFill>
              </a:rPr>
              <a:t>Choice Vendor / Pmt Responsibility</a:t>
            </a:r>
          </a:p>
        </p:txBody>
      </p:sp>
      <p:sp>
        <p:nvSpPr>
          <p:cNvPr id="52" name="TextBox 51">
            <a:extLst>
              <a:ext uri="{FF2B5EF4-FFF2-40B4-BE49-F238E27FC236}">
                <a16:creationId xmlns:a16="http://schemas.microsoft.com/office/drawing/2014/main" id="{0CEA805C-22EA-4DA7-B4D6-083002CB09FF}"/>
              </a:ext>
            </a:extLst>
          </p:cNvPr>
          <p:cNvSpPr txBox="1"/>
          <p:nvPr/>
        </p:nvSpPr>
        <p:spPr>
          <a:xfrm>
            <a:off x="265227" y="3376378"/>
            <a:ext cx="2073550" cy="430887"/>
          </a:xfrm>
          <a:prstGeom prst="rect">
            <a:avLst/>
          </a:prstGeom>
          <a:solidFill>
            <a:srgbClr val="CB2980"/>
          </a:solidFill>
        </p:spPr>
        <p:txBody>
          <a:bodyPr wrap="square" rtlCol="0">
            <a:spAutoFit/>
          </a:bodyPr>
          <a:lstStyle/>
          <a:p>
            <a:r>
              <a:rPr lang="en-US" sz="1100" dirty="0">
                <a:solidFill>
                  <a:schemeClr val="tx2">
                    <a:lumMod val="50000"/>
                  </a:schemeClr>
                </a:solidFill>
              </a:rPr>
              <a:t>TMD – Meter/Meter Point (E/G/EV/DR/DER/DG)</a:t>
            </a:r>
          </a:p>
        </p:txBody>
      </p:sp>
      <p:sp>
        <p:nvSpPr>
          <p:cNvPr id="55" name="TextBox 54">
            <a:extLst>
              <a:ext uri="{FF2B5EF4-FFF2-40B4-BE49-F238E27FC236}">
                <a16:creationId xmlns:a16="http://schemas.microsoft.com/office/drawing/2014/main" id="{1AF54629-B34F-4BC3-9A1D-6C222FF919BF}"/>
              </a:ext>
            </a:extLst>
          </p:cNvPr>
          <p:cNvSpPr txBox="1"/>
          <p:nvPr/>
        </p:nvSpPr>
        <p:spPr>
          <a:xfrm>
            <a:off x="263252" y="2234371"/>
            <a:ext cx="2073550" cy="261610"/>
          </a:xfrm>
          <a:prstGeom prst="rect">
            <a:avLst/>
          </a:prstGeom>
          <a:solidFill>
            <a:srgbClr val="C00000"/>
          </a:solidFill>
        </p:spPr>
        <p:txBody>
          <a:bodyPr wrap="square" rtlCol="0">
            <a:spAutoFit/>
          </a:bodyPr>
          <a:lstStyle/>
          <a:p>
            <a:r>
              <a:rPr lang="en-US" sz="1100" dirty="0">
                <a:solidFill>
                  <a:schemeClr val="bg1"/>
                </a:solidFill>
              </a:rPr>
              <a:t>Location Master (Utility)</a:t>
            </a:r>
          </a:p>
        </p:txBody>
      </p:sp>
      <p:sp>
        <p:nvSpPr>
          <p:cNvPr id="56" name="TextBox 55">
            <a:extLst>
              <a:ext uri="{FF2B5EF4-FFF2-40B4-BE49-F238E27FC236}">
                <a16:creationId xmlns:a16="http://schemas.microsoft.com/office/drawing/2014/main" id="{61E28368-8FBC-487C-8B30-78721711F3D6}"/>
              </a:ext>
            </a:extLst>
          </p:cNvPr>
          <p:cNvSpPr txBox="1"/>
          <p:nvPr/>
        </p:nvSpPr>
        <p:spPr>
          <a:xfrm>
            <a:off x="261274" y="1899885"/>
            <a:ext cx="2073550" cy="261610"/>
          </a:xfrm>
          <a:prstGeom prst="rect">
            <a:avLst/>
          </a:prstGeom>
          <a:solidFill>
            <a:srgbClr val="C00000"/>
          </a:solidFill>
        </p:spPr>
        <p:txBody>
          <a:bodyPr wrap="square" rtlCol="0">
            <a:spAutoFit/>
          </a:bodyPr>
          <a:lstStyle/>
          <a:p>
            <a:r>
              <a:rPr lang="en-US" sz="1100" dirty="0">
                <a:solidFill>
                  <a:schemeClr val="bg1"/>
                </a:solidFill>
              </a:rPr>
              <a:t>Land Master - Municipal</a:t>
            </a:r>
          </a:p>
        </p:txBody>
      </p:sp>
      <p:sp>
        <p:nvSpPr>
          <p:cNvPr id="57" name="TextBox 56">
            <a:extLst>
              <a:ext uri="{FF2B5EF4-FFF2-40B4-BE49-F238E27FC236}">
                <a16:creationId xmlns:a16="http://schemas.microsoft.com/office/drawing/2014/main" id="{163B7967-1CAB-465B-94B8-32CB6E7875B0}"/>
              </a:ext>
            </a:extLst>
          </p:cNvPr>
          <p:cNvSpPr txBox="1"/>
          <p:nvPr/>
        </p:nvSpPr>
        <p:spPr>
          <a:xfrm>
            <a:off x="259295" y="1565397"/>
            <a:ext cx="2073550" cy="261610"/>
          </a:xfrm>
          <a:prstGeom prst="rect">
            <a:avLst/>
          </a:prstGeom>
          <a:solidFill>
            <a:srgbClr val="C00000"/>
          </a:solidFill>
        </p:spPr>
        <p:txBody>
          <a:bodyPr wrap="square" rtlCol="0">
            <a:spAutoFit/>
          </a:bodyPr>
          <a:lstStyle/>
          <a:p>
            <a:r>
              <a:rPr lang="en-US" sz="1100" dirty="0">
                <a:solidFill>
                  <a:schemeClr val="bg1"/>
                </a:solidFill>
              </a:rPr>
              <a:t>Third-Party Prop Intel</a:t>
            </a:r>
          </a:p>
        </p:txBody>
      </p:sp>
      <p:sp>
        <p:nvSpPr>
          <p:cNvPr id="58" name="TextBox 57">
            <a:extLst>
              <a:ext uri="{FF2B5EF4-FFF2-40B4-BE49-F238E27FC236}">
                <a16:creationId xmlns:a16="http://schemas.microsoft.com/office/drawing/2014/main" id="{535CD921-ECFD-464D-AA96-14B9E549C97A}"/>
              </a:ext>
            </a:extLst>
          </p:cNvPr>
          <p:cNvSpPr txBox="1"/>
          <p:nvPr/>
        </p:nvSpPr>
        <p:spPr>
          <a:xfrm>
            <a:off x="6058402" y="84927"/>
            <a:ext cx="2731326" cy="261610"/>
          </a:xfrm>
          <a:prstGeom prst="rect">
            <a:avLst/>
          </a:prstGeom>
          <a:solidFill>
            <a:srgbClr val="92D050"/>
          </a:solidFill>
        </p:spPr>
        <p:txBody>
          <a:bodyPr wrap="square" rtlCol="0">
            <a:spAutoFit/>
          </a:bodyPr>
          <a:lstStyle/>
          <a:p>
            <a:r>
              <a:rPr lang="en-US" sz="1100" dirty="0">
                <a:solidFill>
                  <a:schemeClr val="tx2">
                    <a:lumMod val="50000"/>
                  </a:schemeClr>
                </a:solidFill>
              </a:rPr>
              <a:t>Household Demographics (Utility)</a:t>
            </a:r>
          </a:p>
        </p:txBody>
      </p:sp>
      <p:sp>
        <p:nvSpPr>
          <p:cNvPr id="59" name="TextBox 58">
            <a:extLst>
              <a:ext uri="{FF2B5EF4-FFF2-40B4-BE49-F238E27FC236}">
                <a16:creationId xmlns:a16="http://schemas.microsoft.com/office/drawing/2014/main" id="{D6CC6BE7-2E4A-44B1-9C81-8C26E73028F8}"/>
              </a:ext>
            </a:extLst>
          </p:cNvPr>
          <p:cNvSpPr txBox="1"/>
          <p:nvPr/>
        </p:nvSpPr>
        <p:spPr>
          <a:xfrm>
            <a:off x="6058404" y="417440"/>
            <a:ext cx="2731326" cy="261610"/>
          </a:xfrm>
          <a:prstGeom prst="rect">
            <a:avLst/>
          </a:prstGeom>
          <a:solidFill>
            <a:srgbClr val="92D050"/>
          </a:solidFill>
        </p:spPr>
        <p:txBody>
          <a:bodyPr wrap="square" rtlCol="0">
            <a:spAutoFit/>
          </a:bodyPr>
          <a:lstStyle/>
          <a:p>
            <a:r>
              <a:rPr lang="en-US" sz="1100" dirty="0">
                <a:solidFill>
                  <a:schemeClr val="tx2">
                    <a:lumMod val="50000"/>
                  </a:schemeClr>
                </a:solidFill>
              </a:rPr>
              <a:t>HH Demographics (Third-Party)</a:t>
            </a:r>
          </a:p>
        </p:txBody>
      </p:sp>
      <p:sp>
        <p:nvSpPr>
          <p:cNvPr id="61" name="TextBox 60">
            <a:extLst>
              <a:ext uri="{FF2B5EF4-FFF2-40B4-BE49-F238E27FC236}">
                <a16:creationId xmlns:a16="http://schemas.microsoft.com/office/drawing/2014/main" id="{FB380CF4-67F7-4B07-B662-3B0F1F5D3328}"/>
              </a:ext>
            </a:extLst>
          </p:cNvPr>
          <p:cNvSpPr txBox="1"/>
          <p:nvPr/>
        </p:nvSpPr>
        <p:spPr>
          <a:xfrm>
            <a:off x="281062" y="4128491"/>
            <a:ext cx="2073550" cy="261610"/>
          </a:xfrm>
          <a:prstGeom prst="rect">
            <a:avLst/>
          </a:prstGeom>
          <a:solidFill>
            <a:srgbClr val="0F999C"/>
          </a:solidFill>
        </p:spPr>
        <p:txBody>
          <a:bodyPr wrap="square" rtlCol="0">
            <a:spAutoFit/>
          </a:bodyPr>
          <a:lstStyle/>
          <a:p>
            <a:r>
              <a:rPr lang="en-US" sz="1100" dirty="0">
                <a:solidFill>
                  <a:schemeClr val="bg1"/>
                </a:solidFill>
              </a:rPr>
              <a:t>Usage/Load – Electric</a:t>
            </a:r>
          </a:p>
        </p:txBody>
      </p:sp>
      <p:sp>
        <p:nvSpPr>
          <p:cNvPr id="62" name="TextBox 61">
            <a:extLst>
              <a:ext uri="{FF2B5EF4-FFF2-40B4-BE49-F238E27FC236}">
                <a16:creationId xmlns:a16="http://schemas.microsoft.com/office/drawing/2014/main" id="{F275ED27-AF01-4DE0-9F6A-E73F585D48FF}"/>
              </a:ext>
            </a:extLst>
          </p:cNvPr>
          <p:cNvSpPr txBox="1"/>
          <p:nvPr/>
        </p:nvSpPr>
        <p:spPr>
          <a:xfrm>
            <a:off x="292940" y="4472876"/>
            <a:ext cx="2073550" cy="261610"/>
          </a:xfrm>
          <a:prstGeom prst="rect">
            <a:avLst/>
          </a:prstGeom>
          <a:solidFill>
            <a:srgbClr val="0F999C"/>
          </a:solidFill>
        </p:spPr>
        <p:txBody>
          <a:bodyPr wrap="square" rtlCol="0">
            <a:spAutoFit/>
          </a:bodyPr>
          <a:lstStyle/>
          <a:p>
            <a:r>
              <a:rPr lang="en-US" sz="1100" dirty="0">
                <a:solidFill>
                  <a:schemeClr val="bg1"/>
                </a:solidFill>
              </a:rPr>
              <a:t>Usage - Gas</a:t>
            </a:r>
          </a:p>
        </p:txBody>
      </p:sp>
      <p:sp>
        <p:nvSpPr>
          <p:cNvPr id="63" name="TextBox 62">
            <a:extLst>
              <a:ext uri="{FF2B5EF4-FFF2-40B4-BE49-F238E27FC236}">
                <a16:creationId xmlns:a16="http://schemas.microsoft.com/office/drawing/2014/main" id="{C7C6FB4D-036F-4D87-9D36-18DFC8415AA1}"/>
              </a:ext>
            </a:extLst>
          </p:cNvPr>
          <p:cNvSpPr txBox="1"/>
          <p:nvPr/>
        </p:nvSpPr>
        <p:spPr>
          <a:xfrm>
            <a:off x="304815" y="4829135"/>
            <a:ext cx="2073550" cy="261610"/>
          </a:xfrm>
          <a:prstGeom prst="rect">
            <a:avLst/>
          </a:prstGeom>
          <a:solidFill>
            <a:srgbClr val="0F999C"/>
          </a:solidFill>
        </p:spPr>
        <p:txBody>
          <a:bodyPr wrap="square" rtlCol="0">
            <a:spAutoFit/>
          </a:bodyPr>
          <a:lstStyle/>
          <a:p>
            <a:r>
              <a:rPr lang="en-US" sz="1100" dirty="0">
                <a:solidFill>
                  <a:schemeClr val="bg1"/>
                </a:solidFill>
              </a:rPr>
              <a:t>Usage/Load - EVCS</a:t>
            </a:r>
          </a:p>
        </p:txBody>
      </p:sp>
      <p:sp>
        <p:nvSpPr>
          <p:cNvPr id="64" name="TextBox 63">
            <a:extLst>
              <a:ext uri="{FF2B5EF4-FFF2-40B4-BE49-F238E27FC236}">
                <a16:creationId xmlns:a16="http://schemas.microsoft.com/office/drawing/2014/main" id="{78A5B719-89FB-4019-AD58-DE69788D3D1F}"/>
              </a:ext>
            </a:extLst>
          </p:cNvPr>
          <p:cNvSpPr txBox="1"/>
          <p:nvPr/>
        </p:nvSpPr>
        <p:spPr>
          <a:xfrm>
            <a:off x="304817" y="5161642"/>
            <a:ext cx="2073550" cy="261610"/>
          </a:xfrm>
          <a:prstGeom prst="rect">
            <a:avLst/>
          </a:prstGeom>
          <a:solidFill>
            <a:srgbClr val="0F999C"/>
          </a:solidFill>
        </p:spPr>
        <p:txBody>
          <a:bodyPr wrap="square" rtlCol="0">
            <a:spAutoFit/>
          </a:bodyPr>
          <a:lstStyle/>
          <a:p>
            <a:r>
              <a:rPr lang="en-US" sz="1100" dirty="0">
                <a:solidFill>
                  <a:schemeClr val="bg1"/>
                </a:solidFill>
              </a:rPr>
              <a:t>Net Metering – DER/DG</a:t>
            </a:r>
          </a:p>
        </p:txBody>
      </p:sp>
      <p:sp>
        <p:nvSpPr>
          <p:cNvPr id="65" name="TextBox 64">
            <a:extLst>
              <a:ext uri="{FF2B5EF4-FFF2-40B4-BE49-F238E27FC236}">
                <a16:creationId xmlns:a16="http://schemas.microsoft.com/office/drawing/2014/main" id="{6AEB2066-41C2-4BC7-9945-F5B41FF0000E}"/>
              </a:ext>
            </a:extLst>
          </p:cNvPr>
          <p:cNvSpPr txBox="1"/>
          <p:nvPr/>
        </p:nvSpPr>
        <p:spPr>
          <a:xfrm>
            <a:off x="292937" y="5517901"/>
            <a:ext cx="2073550" cy="261610"/>
          </a:xfrm>
          <a:prstGeom prst="rect">
            <a:avLst/>
          </a:prstGeom>
          <a:solidFill>
            <a:srgbClr val="0F999C"/>
          </a:solidFill>
        </p:spPr>
        <p:txBody>
          <a:bodyPr wrap="square" rtlCol="0">
            <a:spAutoFit/>
          </a:bodyPr>
          <a:lstStyle/>
          <a:p>
            <a:r>
              <a:rPr lang="en-US" sz="1100" dirty="0">
                <a:solidFill>
                  <a:schemeClr val="bg1"/>
                </a:solidFill>
              </a:rPr>
              <a:t>Load Participation - DRMS</a:t>
            </a:r>
          </a:p>
        </p:txBody>
      </p:sp>
      <p:sp>
        <p:nvSpPr>
          <p:cNvPr id="66" name="TextBox 65">
            <a:extLst>
              <a:ext uri="{FF2B5EF4-FFF2-40B4-BE49-F238E27FC236}">
                <a16:creationId xmlns:a16="http://schemas.microsoft.com/office/drawing/2014/main" id="{A201CDDD-E761-43AD-AC19-6C7262373226}"/>
              </a:ext>
            </a:extLst>
          </p:cNvPr>
          <p:cNvSpPr txBox="1"/>
          <p:nvPr/>
        </p:nvSpPr>
        <p:spPr>
          <a:xfrm>
            <a:off x="257313" y="1207161"/>
            <a:ext cx="2073550" cy="261610"/>
          </a:xfrm>
          <a:prstGeom prst="rect">
            <a:avLst/>
          </a:prstGeom>
          <a:solidFill>
            <a:srgbClr val="C00000"/>
          </a:solidFill>
        </p:spPr>
        <p:txBody>
          <a:bodyPr wrap="square" rtlCol="0">
            <a:spAutoFit/>
          </a:bodyPr>
          <a:lstStyle/>
          <a:p>
            <a:r>
              <a:rPr lang="en-US" sz="1100" dirty="0">
                <a:solidFill>
                  <a:schemeClr val="bg1"/>
                </a:solidFill>
              </a:rPr>
              <a:t>Premise Loads – EE/DSM</a:t>
            </a:r>
          </a:p>
        </p:txBody>
      </p:sp>
      <p:sp>
        <p:nvSpPr>
          <p:cNvPr id="67" name="TextBox 66">
            <a:extLst>
              <a:ext uri="{FF2B5EF4-FFF2-40B4-BE49-F238E27FC236}">
                <a16:creationId xmlns:a16="http://schemas.microsoft.com/office/drawing/2014/main" id="{3A226A69-B2F4-4567-91B5-FC761434BA31}"/>
              </a:ext>
            </a:extLst>
          </p:cNvPr>
          <p:cNvSpPr txBox="1"/>
          <p:nvPr/>
        </p:nvSpPr>
        <p:spPr>
          <a:xfrm>
            <a:off x="6084860" y="5244945"/>
            <a:ext cx="2731326" cy="261610"/>
          </a:xfrm>
          <a:prstGeom prst="rect">
            <a:avLst/>
          </a:prstGeom>
          <a:solidFill>
            <a:srgbClr val="FFFF00"/>
          </a:solidFill>
        </p:spPr>
        <p:txBody>
          <a:bodyPr wrap="square" rtlCol="0">
            <a:spAutoFit/>
          </a:bodyPr>
          <a:lstStyle/>
          <a:p>
            <a:r>
              <a:rPr lang="en-US" sz="1100" dirty="0">
                <a:solidFill>
                  <a:schemeClr val="tx2">
                    <a:lumMod val="50000"/>
                  </a:schemeClr>
                </a:solidFill>
              </a:rPr>
              <a:t>Core Customer History</a:t>
            </a:r>
          </a:p>
        </p:txBody>
      </p:sp>
      <p:sp>
        <p:nvSpPr>
          <p:cNvPr id="68" name="TextBox 67">
            <a:extLst>
              <a:ext uri="{FF2B5EF4-FFF2-40B4-BE49-F238E27FC236}">
                <a16:creationId xmlns:a16="http://schemas.microsoft.com/office/drawing/2014/main" id="{6D344634-53CD-4A17-B3FC-E27B61931EE0}"/>
              </a:ext>
            </a:extLst>
          </p:cNvPr>
          <p:cNvSpPr txBox="1"/>
          <p:nvPr/>
        </p:nvSpPr>
        <p:spPr>
          <a:xfrm>
            <a:off x="6084858" y="5565578"/>
            <a:ext cx="2731326" cy="261610"/>
          </a:xfrm>
          <a:prstGeom prst="rect">
            <a:avLst/>
          </a:prstGeom>
          <a:solidFill>
            <a:srgbClr val="FFFF00"/>
          </a:solidFill>
        </p:spPr>
        <p:txBody>
          <a:bodyPr wrap="square" rtlCol="0">
            <a:spAutoFit/>
          </a:bodyPr>
          <a:lstStyle/>
          <a:p>
            <a:r>
              <a:rPr lang="en-US" sz="1100" dirty="0">
                <a:solidFill>
                  <a:schemeClr val="tx2">
                    <a:lumMod val="50000"/>
                  </a:schemeClr>
                </a:solidFill>
              </a:rPr>
              <a:t>Segmentation</a:t>
            </a:r>
          </a:p>
        </p:txBody>
      </p:sp>
      <p:sp>
        <p:nvSpPr>
          <p:cNvPr id="69" name="TextBox 68">
            <a:extLst>
              <a:ext uri="{FF2B5EF4-FFF2-40B4-BE49-F238E27FC236}">
                <a16:creationId xmlns:a16="http://schemas.microsoft.com/office/drawing/2014/main" id="{2EEF260B-69CD-4FC9-8248-6AFCC627BD5F}"/>
              </a:ext>
            </a:extLst>
          </p:cNvPr>
          <p:cNvSpPr txBox="1"/>
          <p:nvPr/>
        </p:nvSpPr>
        <p:spPr>
          <a:xfrm>
            <a:off x="6108613" y="5909963"/>
            <a:ext cx="2731326" cy="261610"/>
          </a:xfrm>
          <a:prstGeom prst="rect">
            <a:avLst/>
          </a:prstGeom>
          <a:solidFill>
            <a:srgbClr val="FFFF00"/>
          </a:solidFill>
        </p:spPr>
        <p:txBody>
          <a:bodyPr wrap="square" rtlCol="0">
            <a:spAutoFit/>
          </a:bodyPr>
          <a:lstStyle/>
          <a:p>
            <a:r>
              <a:rPr lang="en-US" sz="1100" dirty="0">
                <a:solidFill>
                  <a:schemeClr val="tx2">
                    <a:lumMod val="50000"/>
                  </a:schemeClr>
                </a:solidFill>
              </a:rPr>
              <a:t>Propensities</a:t>
            </a:r>
          </a:p>
        </p:txBody>
      </p:sp>
      <p:sp>
        <p:nvSpPr>
          <p:cNvPr id="70" name="TextBox 69">
            <a:extLst>
              <a:ext uri="{FF2B5EF4-FFF2-40B4-BE49-F238E27FC236}">
                <a16:creationId xmlns:a16="http://schemas.microsoft.com/office/drawing/2014/main" id="{17904332-C306-42FD-BE33-1A03C0FA4662}"/>
              </a:ext>
            </a:extLst>
          </p:cNvPr>
          <p:cNvSpPr txBox="1"/>
          <p:nvPr/>
        </p:nvSpPr>
        <p:spPr>
          <a:xfrm>
            <a:off x="6106635" y="6240493"/>
            <a:ext cx="2731326" cy="261610"/>
          </a:xfrm>
          <a:prstGeom prst="rect">
            <a:avLst/>
          </a:prstGeom>
          <a:solidFill>
            <a:srgbClr val="FFFF00"/>
          </a:solidFill>
        </p:spPr>
        <p:txBody>
          <a:bodyPr wrap="square" rtlCol="0">
            <a:spAutoFit/>
          </a:bodyPr>
          <a:lstStyle/>
          <a:p>
            <a:r>
              <a:rPr lang="en-US" sz="1100" dirty="0">
                <a:solidFill>
                  <a:schemeClr val="tx2">
                    <a:lumMod val="50000"/>
                  </a:schemeClr>
                </a:solidFill>
              </a:rPr>
              <a:t>Treatment/Next Best Action</a:t>
            </a:r>
          </a:p>
        </p:txBody>
      </p:sp>
      <p:sp>
        <p:nvSpPr>
          <p:cNvPr id="71" name="TextBox 70">
            <a:extLst>
              <a:ext uri="{FF2B5EF4-FFF2-40B4-BE49-F238E27FC236}">
                <a16:creationId xmlns:a16="http://schemas.microsoft.com/office/drawing/2014/main" id="{23E673CA-E80E-4610-A64D-96E61A321DC8}"/>
              </a:ext>
            </a:extLst>
          </p:cNvPr>
          <p:cNvSpPr txBox="1"/>
          <p:nvPr/>
        </p:nvSpPr>
        <p:spPr>
          <a:xfrm>
            <a:off x="6106636" y="6584878"/>
            <a:ext cx="2731326" cy="261610"/>
          </a:xfrm>
          <a:prstGeom prst="rect">
            <a:avLst/>
          </a:prstGeom>
          <a:solidFill>
            <a:srgbClr val="FFFF00"/>
          </a:solidFill>
        </p:spPr>
        <p:txBody>
          <a:bodyPr wrap="square" rtlCol="0">
            <a:spAutoFit/>
          </a:bodyPr>
          <a:lstStyle/>
          <a:p>
            <a:r>
              <a:rPr lang="en-US" sz="1100" dirty="0">
                <a:solidFill>
                  <a:schemeClr val="tx2">
                    <a:lumMod val="50000"/>
                  </a:schemeClr>
                </a:solidFill>
              </a:rPr>
              <a:t>Situational Awareness History</a:t>
            </a:r>
          </a:p>
        </p:txBody>
      </p:sp>
      <p:cxnSp>
        <p:nvCxnSpPr>
          <p:cNvPr id="7" name="Straight Arrow Connector 6">
            <a:extLst>
              <a:ext uri="{FF2B5EF4-FFF2-40B4-BE49-F238E27FC236}">
                <a16:creationId xmlns:a16="http://schemas.microsoft.com/office/drawing/2014/main" id="{291CEAF0-92D6-4EDD-9C58-9681009CFB40}"/>
              </a:ext>
            </a:extLst>
          </p:cNvPr>
          <p:cNvCxnSpPr>
            <a:stCxn id="52" idx="3"/>
          </p:cNvCxnSpPr>
          <p:nvPr/>
        </p:nvCxnSpPr>
        <p:spPr>
          <a:xfrm flipV="1">
            <a:off x="2338777" y="3562598"/>
            <a:ext cx="1057566" cy="29224"/>
          </a:xfrm>
          <a:prstGeom prst="straightConnector1">
            <a:avLst/>
          </a:prstGeom>
          <a:ln>
            <a:solidFill>
              <a:schemeClr val="tx2"/>
            </a:solidFill>
            <a:prstDash val="solid"/>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56CAE8E4-2297-4F94-AA7F-C623DD2FB9E1}"/>
              </a:ext>
            </a:extLst>
          </p:cNvPr>
          <p:cNvSpPr txBox="1"/>
          <p:nvPr/>
        </p:nvSpPr>
        <p:spPr>
          <a:xfrm>
            <a:off x="2960256" y="6125892"/>
            <a:ext cx="2731326" cy="261610"/>
          </a:xfrm>
          <a:prstGeom prst="rect">
            <a:avLst/>
          </a:prstGeom>
          <a:solidFill>
            <a:srgbClr val="002060"/>
          </a:solidFill>
        </p:spPr>
        <p:txBody>
          <a:bodyPr wrap="square" rtlCol="0">
            <a:spAutoFit/>
          </a:bodyPr>
          <a:lstStyle/>
          <a:p>
            <a:r>
              <a:rPr lang="en-US" sz="1100" dirty="0">
                <a:solidFill>
                  <a:schemeClr val="bg1"/>
                </a:solidFill>
              </a:rPr>
              <a:t>Pay Channels/Partners</a:t>
            </a:r>
          </a:p>
        </p:txBody>
      </p:sp>
      <p:sp>
        <p:nvSpPr>
          <p:cNvPr id="73" name="TextBox 72">
            <a:extLst>
              <a:ext uri="{FF2B5EF4-FFF2-40B4-BE49-F238E27FC236}">
                <a16:creationId xmlns:a16="http://schemas.microsoft.com/office/drawing/2014/main" id="{07A83B96-BFAC-4C3C-B8D3-735D4B84C722}"/>
              </a:ext>
            </a:extLst>
          </p:cNvPr>
          <p:cNvSpPr txBox="1"/>
          <p:nvPr/>
        </p:nvSpPr>
        <p:spPr>
          <a:xfrm>
            <a:off x="2960256" y="6477585"/>
            <a:ext cx="2731326" cy="261610"/>
          </a:xfrm>
          <a:prstGeom prst="rect">
            <a:avLst/>
          </a:prstGeom>
          <a:solidFill>
            <a:srgbClr val="002060"/>
          </a:solidFill>
        </p:spPr>
        <p:txBody>
          <a:bodyPr wrap="square" rtlCol="0">
            <a:spAutoFit/>
          </a:bodyPr>
          <a:lstStyle/>
          <a:p>
            <a:r>
              <a:rPr lang="en-US" sz="1100" dirty="0">
                <a:solidFill>
                  <a:schemeClr val="bg1"/>
                </a:solidFill>
              </a:rPr>
              <a:t>Payment Allocations/Corrections</a:t>
            </a:r>
          </a:p>
        </p:txBody>
      </p:sp>
      <p:sp>
        <p:nvSpPr>
          <p:cNvPr id="53" name="TextBox 52">
            <a:extLst>
              <a:ext uri="{FF2B5EF4-FFF2-40B4-BE49-F238E27FC236}">
                <a16:creationId xmlns:a16="http://schemas.microsoft.com/office/drawing/2014/main" id="{7AE1869C-C83D-4CAC-B8DF-0E9C882594C7}"/>
              </a:ext>
            </a:extLst>
          </p:cNvPr>
          <p:cNvSpPr txBox="1"/>
          <p:nvPr/>
        </p:nvSpPr>
        <p:spPr>
          <a:xfrm>
            <a:off x="6060384" y="1440701"/>
            <a:ext cx="2731326" cy="261610"/>
          </a:xfrm>
          <a:prstGeom prst="rect">
            <a:avLst/>
          </a:prstGeom>
          <a:solidFill>
            <a:srgbClr val="92D050"/>
          </a:solidFill>
        </p:spPr>
        <p:txBody>
          <a:bodyPr wrap="square" rtlCol="0">
            <a:spAutoFit/>
          </a:bodyPr>
          <a:lstStyle/>
          <a:p>
            <a:r>
              <a:rPr lang="en-US" sz="1100" dirty="0">
                <a:solidFill>
                  <a:schemeClr val="tx2">
                    <a:lumMod val="50000"/>
                  </a:schemeClr>
                </a:solidFill>
              </a:rPr>
              <a:t>Commercial – Fleet Data</a:t>
            </a:r>
          </a:p>
        </p:txBody>
      </p:sp>
      <p:sp>
        <p:nvSpPr>
          <p:cNvPr id="54" name="TextBox 53">
            <a:extLst>
              <a:ext uri="{FF2B5EF4-FFF2-40B4-BE49-F238E27FC236}">
                <a16:creationId xmlns:a16="http://schemas.microsoft.com/office/drawing/2014/main" id="{4F2CECE8-8727-46BE-A77A-E43E9ED8C6C1}"/>
              </a:ext>
            </a:extLst>
          </p:cNvPr>
          <p:cNvSpPr txBox="1"/>
          <p:nvPr/>
        </p:nvSpPr>
        <p:spPr>
          <a:xfrm>
            <a:off x="6058407" y="749951"/>
            <a:ext cx="2731326" cy="261610"/>
          </a:xfrm>
          <a:prstGeom prst="rect">
            <a:avLst/>
          </a:prstGeom>
          <a:solidFill>
            <a:srgbClr val="92D050"/>
          </a:solidFill>
        </p:spPr>
        <p:txBody>
          <a:bodyPr wrap="square" rtlCol="0">
            <a:spAutoFit/>
          </a:bodyPr>
          <a:lstStyle/>
          <a:p>
            <a:r>
              <a:rPr lang="en-US" sz="1100" dirty="0">
                <a:solidFill>
                  <a:schemeClr val="tx2">
                    <a:lumMod val="50000"/>
                  </a:schemeClr>
                </a:solidFill>
              </a:rPr>
              <a:t>Third-Party Survey Data</a:t>
            </a:r>
          </a:p>
        </p:txBody>
      </p:sp>
      <p:sp>
        <p:nvSpPr>
          <p:cNvPr id="60" name="TextBox 59">
            <a:extLst>
              <a:ext uri="{FF2B5EF4-FFF2-40B4-BE49-F238E27FC236}">
                <a16:creationId xmlns:a16="http://schemas.microsoft.com/office/drawing/2014/main" id="{7CBD210B-54F5-4168-B796-2C2EA240E4DC}"/>
              </a:ext>
            </a:extLst>
          </p:cNvPr>
          <p:cNvSpPr txBox="1"/>
          <p:nvPr/>
        </p:nvSpPr>
        <p:spPr>
          <a:xfrm>
            <a:off x="6056427" y="1104228"/>
            <a:ext cx="2731326" cy="261610"/>
          </a:xfrm>
          <a:prstGeom prst="rect">
            <a:avLst/>
          </a:prstGeom>
          <a:solidFill>
            <a:srgbClr val="92D050"/>
          </a:solidFill>
        </p:spPr>
        <p:txBody>
          <a:bodyPr wrap="square" rtlCol="0">
            <a:spAutoFit/>
          </a:bodyPr>
          <a:lstStyle/>
          <a:p>
            <a:r>
              <a:rPr lang="en-US" sz="1100" dirty="0">
                <a:solidFill>
                  <a:schemeClr val="tx2">
                    <a:lumMod val="50000"/>
                  </a:schemeClr>
                </a:solidFill>
              </a:rPr>
              <a:t>Comml Demographics (Third-Party)</a:t>
            </a:r>
          </a:p>
        </p:txBody>
      </p:sp>
      <p:sp>
        <p:nvSpPr>
          <p:cNvPr id="74" name="TextBox 73">
            <a:extLst>
              <a:ext uri="{FF2B5EF4-FFF2-40B4-BE49-F238E27FC236}">
                <a16:creationId xmlns:a16="http://schemas.microsoft.com/office/drawing/2014/main" id="{8E7CCB92-5F98-49B0-BFEC-50A5CC9BC7E1}"/>
              </a:ext>
            </a:extLst>
          </p:cNvPr>
          <p:cNvSpPr txBox="1"/>
          <p:nvPr/>
        </p:nvSpPr>
        <p:spPr>
          <a:xfrm>
            <a:off x="273148" y="2909284"/>
            <a:ext cx="2073550" cy="261610"/>
          </a:xfrm>
          <a:prstGeom prst="rect">
            <a:avLst/>
          </a:prstGeom>
          <a:solidFill>
            <a:srgbClr val="C00000"/>
          </a:solidFill>
        </p:spPr>
        <p:txBody>
          <a:bodyPr wrap="square" rtlCol="0">
            <a:spAutoFit/>
          </a:bodyPr>
          <a:lstStyle/>
          <a:p>
            <a:r>
              <a:rPr lang="en-US" sz="1100" dirty="0">
                <a:solidFill>
                  <a:schemeClr val="bg1"/>
                </a:solidFill>
              </a:rPr>
              <a:t>GBU Connectivity (Main)</a:t>
            </a:r>
          </a:p>
        </p:txBody>
      </p:sp>
      <p:sp>
        <p:nvSpPr>
          <p:cNvPr id="75" name="TextBox 74">
            <a:extLst>
              <a:ext uri="{FF2B5EF4-FFF2-40B4-BE49-F238E27FC236}">
                <a16:creationId xmlns:a16="http://schemas.microsoft.com/office/drawing/2014/main" id="{2EAC3E3E-6968-486E-B7FF-586D3CD10BAF}"/>
              </a:ext>
            </a:extLst>
          </p:cNvPr>
          <p:cNvSpPr txBox="1"/>
          <p:nvPr/>
        </p:nvSpPr>
        <p:spPr>
          <a:xfrm>
            <a:off x="271170" y="2574798"/>
            <a:ext cx="2073550" cy="261610"/>
          </a:xfrm>
          <a:prstGeom prst="rect">
            <a:avLst/>
          </a:prstGeom>
          <a:solidFill>
            <a:srgbClr val="C00000"/>
          </a:solidFill>
        </p:spPr>
        <p:txBody>
          <a:bodyPr wrap="square" rtlCol="0">
            <a:spAutoFit/>
          </a:bodyPr>
          <a:lstStyle/>
          <a:p>
            <a:r>
              <a:rPr lang="en-US" sz="1100" dirty="0">
                <a:solidFill>
                  <a:schemeClr val="bg1"/>
                </a:solidFill>
              </a:rPr>
              <a:t>ED Connectivity (Feeder)</a:t>
            </a:r>
          </a:p>
        </p:txBody>
      </p:sp>
      <p:sp>
        <p:nvSpPr>
          <p:cNvPr id="76" name="TextBox 75">
            <a:extLst>
              <a:ext uri="{FF2B5EF4-FFF2-40B4-BE49-F238E27FC236}">
                <a16:creationId xmlns:a16="http://schemas.microsoft.com/office/drawing/2014/main" id="{856488D6-CBD1-4392-921F-A7F130E15EB5}"/>
              </a:ext>
            </a:extLst>
          </p:cNvPr>
          <p:cNvSpPr txBox="1"/>
          <p:nvPr/>
        </p:nvSpPr>
        <p:spPr>
          <a:xfrm>
            <a:off x="2958278" y="4470479"/>
            <a:ext cx="2731326" cy="261610"/>
          </a:xfrm>
          <a:prstGeom prst="rect">
            <a:avLst/>
          </a:prstGeom>
          <a:solidFill>
            <a:srgbClr val="002060"/>
          </a:solidFill>
        </p:spPr>
        <p:txBody>
          <a:bodyPr wrap="square" rtlCol="0">
            <a:spAutoFit/>
          </a:bodyPr>
          <a:lstStyle/>
          <a:p>
            <a:r>
              <a:rPr lang="en-US" sz="1100" dirty="0">
                <a:solidFill>
                  <a:schemeClr val="bg1"/>
                </a:solidFill>
              </a:rPr>
              <a:t>Bill/Bill Determinants</a:t>
            </a:r>
          </a:p>
        </p:txBody>
      </p:sp>
      <p:sp>
        <p:nvSpPr>
          <p:cNvPr id="77" name="TextBox 76">
            <a:extLst>
              <a:ext uri="{FF2B5EF4-FFF2-40B4-BE49-F238E27FC236}">
                <a16:creationId xmlns:a16="http://schemas.microsoft.com/office/drawing/2014/main" id="{8FA5629E-0C7B-4F33-A5FB-BD656FE6911E}"/>
              </a:ext>
            </a:extLst>
          </p:cNvPr>
          <p:cNvSpPr txBox="1"/>
          <p:nvPr/>
        </p:nvSpPr>
        <p:spPr>
          <a:xfrm>
            <a:off x="2958278" y="5468002"/>
            <a:ext cx="2731326" cy="261610"/>
          </a:xfrm>
          <a:prstGeom prst="rect">
            <a:avLst/>
          </a:prstGeom>
          <a:solidFill>
            <a:srgbClr val="002060"/>
          </a:solidFill>
        </p:spPr>
        <p:txBody>
          <a:bodyPr wrap="square" rtlCol="0">
            <a:spAutoFit/>
          </a:bodyPr>
          <a:lstStyle/>
          <a:p>
            <a:r>
              <a:rPr lang="en-US" sz="1100" dirty="0">
                <a:solidFill>
                  <a:schemeClr val="bg1"/>
                </a:solidFill>
              </a:rPr>
              <a:t>Credit File/Ability To Pay</a:t>
            </a:r>
          </a:p>
        </p:txBody>
      </p:sp>
      <p:sp>
        <p:nvSpPr>
          <p:cNvPr id="78" name="Rectangle: Rounded Corners 77">
            <a:extLst>
              <a:ext uri="{FF2B5EF4-FFF2-40B4-BE49-F238E27FC236}">
                <a16:creationId xmlns:a16="http://schemas.microsoft.com/office/drawing/2014/main" id="{B6326C05-335B-477E-8228-530174311032}"/>
              </a:ext>
            </a:extLst>
          </p:cNvPr>
          <p:cNvSpPr/>
          <p:nvPr/>
        </p:nvSpPr>
        <p:spPr>
          <a:xfrm>
            <a:off x="1484416" y="746345"/>
            <a:ext cx="4433462" cy="5992850"/>
          </a:xfrm>
          <a:prstGeom prst="roundRect">
            <a:avLst/>
          </a:prstGeom>
          <a:solidFill>
            <a:srgbClr val="7030A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highlight>
                  <a:srgbClr val="FFFF00"/>
                </a:highlight>
              </a:rPr>
              <a:t>CIS</a:t>
            </a:r>
          </a:p>
        </p:txBody>
      </p:sp>
      <p:sp>
        <p:nvSpPr>
          <p:cNvPr id="82" name="Rectangle: Rounded Corners 81">
            <a:extLst>
              <a:ext uri="{FF2B5EF4-FFF2-40B4-BE49-F238E27FC236}">
                <a16:creationId xmlns:a16="http://schemas.microsoft.com/office/drawing/2014/main" id="{1CD77CFE-FFB9-427B-A925-11A49C959BA7}"/>
              </a:ext>
            </a:extLst>
          </p:cNvPr>
          <p:cNvSpPr/>
          <p:nvPr/>
        </p:nvSpPr>
        <p:spPr>
          <a:xfrm>
            <a:off x="3726878" y="84927"/>
            <a:ext cx="6331521" cy="6806668"/>
          </a:xfrm>
          <a:prstGeom prst="roundRect">
            <a:avLst/>
          </a:prstGeom>
          <a:solidFill>
            <a:srgbClr val="7030A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highlight>
                  <a:srgbClr val="FFFF00"/>
                </a:highlight>
              </a:rPr>
              <a:t>CRM</a:t>
            </a:r>
          </a:p>
        </p:txBody>
      </p:sp>
      <p:sp>
        <p:nvSpPr>
          <p:cNvPr id="88" name="Rectangle: Rounded Corners 87">
            <a:extLst>
              <a:ext uri="{FF2B5EF4-FFF2-40B4-BE49-F238E27FC236}">
                <a16:creationId xmlns:a16="http://schemas.microsoft.com/office/drawing/2014/main" id="{D6590126-B3E9-4D10-81F7-C6DD79ADC3C3}"/>
              </a:ext>
            </a:extLst>
          </p:cNvPr>
          <p:cNvSpPr/>
          <p:nvPr/>
        </p:nvSpPr>
        <p:spPr>
          <a:xfrm>
            <a:off x="5646709" y="5159468"/>
            <a:ext cx="3759276" cy="1706447"/>
          </a:xfrm>
          <a:prstGeom prst="roundRect">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Analytics</a:t>
            </a:r>
          </a:p>
        </p:txBody>
      </p:sp>
      <p:sp>
        <p:nvSpPr>
          <p:cNvPr id="83" name="Rectangle: Rounded Corners 82">
            <a:extLst>
              <a:ext uri="{FF2B5EF4-FFF2-40B4-BE49-F238E27FC236}">
                <a16:creationId xmlns:a16="http://schemas.microsoft.com/office/drawing/2014/main" id="{C440BDAC-B982-42C5-B4F4-52D077E58692}"/>
              </a:ext>
            </a:extLst>
          </p:cNvPr>
          <p:cNvSpPr/>
          <p:nvPr/>
        </p:nvSpPr>
        <p:spPr>
          <a:xfrm>
            <a:off x="8296884" y="78816"/>
            <a:ext cx="3759276" cy="1471093"/>
          </a:xfrm>
          <a:prstGeom prst="roundRect">
            <a:avLst/>
          </a:prstGeom>
          <a:solidFill>
            <a:srgbClr val="92D05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CIS to Web &amp; MyAccount</a:t>
            </a:r>
          </a:p>
        </p:txBody>
      </p:sp>
      <p:sp>
        <p:nvSpPr>
          <p:cNvPr id="84" name="Rectangle: Rounded Corners 83">
            <a:extLst>
              <a:ext uri="{FF2B5EF4-FFF2-40B4-BE49-F238E27FC236}">
                <a16:creationId xmlns:a16="http://schemas.microsoft.com/office/drawing/2014/main" id="{10875A99-48A5-46BD-9705-0E3587D5748F}"/>
              </a:ext>
            </a:extLst>
          </p:cNvPr>
          <p:cNvSpPr/>
          <p:nvPr/>
        </p:nvSpPr>
        <p:spPr>
          <a:xfrm>
            <a:off x="8318658" y="1560763"/>
            <a:ext cx="3759276" cy="1815377"/>
          </a:xfrm>
          <a:prstGeom prst="roundRect">
            <a:avLst/>
          </a:prstGeom>
          <a:solidFill>
            <a:srgbClr val="7030A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highlight>
                  <a:srgbClr val="FFFF00"/>
                </a:highlight>
              </a:rPr>
              <a:t>InDemand</a:t>
            </a:r>
          </a:p>
        </p:txBody>
      </p:sp>
      <p:sp>
        <p:nvSpPr>
          <p:cNvPr id="85" name="Rectangle: Rounded Corners 84">
            <a:extLst>
              <a:ext uri="{FF2B5EF4-FFF2-40B4-BE49-F238E27FC236}">
                <a16:creationId xmlns:a16="http://schemas.microsoft.com/office/drawing/2014/main" id="{23F5C84D-FF51-470D-BB37-DB45D790E0D3}"/>
              </a:ext>
            </a:extLst>
          </p:cNvPr>
          <p:cNvSpPr/>
          <p:nvPr/>
        </p:nvSpPr>
        <p:spPr>
          <a:xfrm>
            <a:off x="8982942" y="5260935"/>
            <a:ext cx="3111909" cy="1604980"/>
          </a:xfrm>
          <a:prstGeom prst="roundRect">
            <a:avLst/>
          </a:prstGeom>
          <a:solidFill>
            <a:srgbClr val="FFC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EAM &amp; Outage</a:t>
            </a:r>
          </a:p>
        </p:txBody>
      </p:sp>
      <p:sp>
        <p:nvSpPr>
          <p:cNvPr id="87" name="Rectangle: Rounded Corners 86">
            <a:extLst>
              <a:ext uri="{FF2B5EF4-FFF2-40B4-BE49-F238E27FC236}">
                <a16:creationId xmlns:a16="http://schemas.microsoft.com/office/drawing/2014/main" id="{DE5FE7AA-B73A-4C92-BEA5-834D0996DF5B}"/>
              </a:ext>
            </a:extLst>
          </p:cNvPr>
          <p:cNvSpPr/>
          <p:nvPr/>
        </p:nvSpPr>
        <p:spPr>
          <a:xfrm>
            <a:off x="8306783" y="3378172"/>
            <a:ext cx="3759276" cy="1866773"/>
          </a:xfrm>
          <a:prstGeom prst="roundRect">
            <a:avLst/>
          </a:prstGeom>
          <a:solidFill>
            <a:srgbClr val="92D05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Marketing &amp; Campaign Mgmt</a:t>
            </a:r>
          </a:p>
        </p:txBody>
      </p:sp>
      <p:sp>
        <p:nvSpPr>
          <p:cNvPr id="79" name="Rectangle: Rounded Corners 78">
            <a:extLst>
              <a:ext uri="{FF2B5EF4-FFF2-40B4-BE49-F238E27FC236}">
                <a16:creationId xmlns:a16="http://schemas.microsoft.com/office/drawing/2014/main" id="{E7130F10-2D90-4A62-A6A6-62030F5833DD}"/>
              </a:ext>
            </a:extLst>
          </p:cNvPr>
          <p:cNvSpPr/>
          <p:nvPr/>
        </p:nvSpPr>
        <p:spPr>
          <a:xfrm>
            <a:off x="161571" y="3528779"/>
            <a:ext cx="2379676" cy="2757228"/>
          </a:xfrm>
          <a:prstGeom prst="roundRect">
            <a:avLst/>
          </a:prstGeom>
          <a:solidFill>
            <a:srgbClr val="FFC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AMI</a:t>
            </a:r>
          </a:p>
        </p:txBody>
      </p:sp>
      <p:sp>
        <p:nvSpPr>
          <p:cNvPr id="80" name="Rectangle: Rounded Corners 79">
            <a:extLst>
              <a:ext uri="{FF2B5EF4-FFF2-40B4-BE49-F238E27FC236}">
                <a16:creationId xmlns:a16="http://schemas.microsoft.com/office/drawing/2014/main" id="{9F1F29B4-C64B-47AB-BC20-9DE20CE0773C}"/>
              </a:ext>
            </a:extLst>
          </p:cNvPr>
          <p:cNvSpPr/>
          <p:nvPr/>
        </p:nvSpPr>
        <p:spPr>
          <a:xfrm>
            <a:off x="135840" y="771727"/>
            <a:ext cx="2379676" cy="2757228"/>
          </a:xfrm>
          <a:prstGeom prst="roundRect">
            <a:avLst/>
          </a:prstGeom>
          <a:solidFill>
            <a:srgbClr val="FFC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GIS</a:t>
            </a:r>
          </a:p>
        </p:txBody>
      </p:sp>
      <p:sp>
        <p:nvSpPr>
          <p:cNvPr id="81" name="Rectangle: Rounded Corners 80">
            <a:extLst>
              <a:ext uri="{FF2B5EF4-FFF2-40B4-BE49-F238E27FC236}">
                <a16:creationId xmlns:a16="http://schemas.microsoft.com/office/drawing/2014/main" id="{088ACDB4-CC67-4A8B-B116-0F921B3E2DD3}"/>
              </a:ext>
            </a:extLst>
          </p:cNvPr>
          <p:cNvSpPr/>
          <p:nvPr/>
        </p:nvSpPr>
        <p:spPr>
          <a:xfrm rot="16200000">
            <a:off x="-2338123" y="3207172"/>
            <a:ext cx="5482800" cy="612256"/>
          </a:xfrm>
          <a:prstGeom prst="roundRect">
            <a:avLst/>
          </a:prstGeom>
          <a:solidFill>
            <a:srgbClr val="084D4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ADMS (Future)</a:t>
            </a:r>
          </a:p>
        </p:txBody>
      </p:sp>
      <p:sp>
        <p:nvSpPr>
          <p:cNvPr id="86" name="Rectangle: Rounded Corners 85">
            <a:extLst>
              <a:ext uri="{FF2B5EF4-FFF2-40B4-BE49-F238E27FC236}">
                <a16:creationId xmlns:a16="http://schemas.microsoft.com/office/drawing/2014/main" id="{A8BE16DF-87DD-48EC-98DB-B26FA907AC87}"/>
              </a:ext>
            </a:extLst>
          </p:cNvPr>
          <p:cNvSpPr/>
          <p:nvPr/>
        </p:nvSpPr>
        <p:spPr>
          <a:xfrm>
            <a:off x="2615714" y="4617213"/>
            <a:ext cx="2394477" cy="2106837"/>
          </a:xfrm>
          <a:prstGeom prst="roundRect">
            <a:avLst/>
          </a:prstGeom>
          <a:solidFill>
            <a:srgbClr val="FFC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SAP</a:t>
            </a:r>
          </a:p>
        </p:txBody>
      </p:sp>
      <p:grpSp>
        <p:nvGrpSpPr>
          <p:cNvPr id="19" name="Group 18">
            <a:extLst>
              <a:ext uri="{FF2B5EF4-FFF2-40B4-BE49-F238E27FC236}">
                <a16:creationId xmlns:a16="http://schemas.microsoft.com/office/drawing/2014/main" id="{F7EE69B5-17F7-4E10-8F04-72A4272317AC}"/>
              </a:ext>
            </a:extLst>
          </p:cNvPr>
          <p:cNvGrpSpPr/>
          <p:nvPr/>
        </p:nvGrpSpPr>
        <p:grpSpPr>
          <a:xfrm>
            <a:off x="403277" y="2446482"/>
            <a:ext cx="11674657" cy="4229022"/>
            <a:chOff x="403277" y="2446482"/>
            <a:chExt cx="11674657" cy="4229022"/>
          </a:xfrm>
        </p:grpSpPr>
        <p:cxnSp>
          <p:nvCxnSpPr>
            <p:cNvPr id="5" name="Straight Arrow Connector 4">
              <a:extLst>
                <a:ext uri="{FF2B5EF4-FFF2-40B4-BE49-F238E27FC236}">
                  <a16:creationId xmlns:a16="http://schemas.microsoft.com/office/drawing/2014/main" id="{12BE9889-2DCA-4C4E-AB80-23128925A6EA}"/>
                </a:ext>
              </a:extLst>
            </p:cNvPr>
            <p:cNvCxnSpPr>
              <a:cxnSpLocks/>
            </p:cNvCxnSpPr>
            <p:nvPr/>
          </p:nvCxnSpPr>
          <p:spPr>
            <a:xfrm flipV="1">
              <a:off x="420022" y="6226564"/>
              <a:ext cx="11391" cy="437218"/>
            </a:xfrm>
            <a:prstGeom prst="straightConnector1">
              <a:avLst/>
            </a:prstGeom>
            <a:ln w="7620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5A039DC6-8099-4E39-B7AC-F7B677AC4301}"/>
                </a:ext>
              </a:extLst>
            </p:cNvPr>
            <p:cNvCxnSpPr>
              <a:cxnSpLocks/>
            </p:cNvCxnSpPr>
            <p:nvPr/>
          </p:nvCxnSpPr>
          <p:spPr>
            <a:xfrm flipV="1">
              <a:off x="1205467" y="6238286"/>
              <a:ext cx="11391" cy="437218"/>
            </a:xfrm>
            <a:prstGeom prst="straightConnector1">
              <a:avLst/>
            </a:prstGeom>
            <a:ln w="7620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DD56F353-F510-40FA-ADA1-1D424E4A3ABA}"/>
                </a:ext>
              </a:extLst>
            </p:cNvPr>
            <p:cNvCxnSpPr>
              <a:cxnSpLocks/>
            </p:cNvCxnSpPr>
            <p:nvPr/>
          </p:nvCxnSpPr>
          <p:spPr>
            <a:xfrm flipV="1">
              <a:off x="11051080" y="6204902"/>
              <a:ext cx="11391" cy="437218"/>
            </a:xfrm>
            <a:prstGeom prst="straightConnector1">
              <a:avLst/>
            </a:prstGeom>
            <a:ln w="7620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7DC5126D-11B1-41E4-9381-9D1A9A110E1B}"/>
                </a:ext>
              </a:extLst>
            </p:cNvPr>
            <p:cNvCxnSpPr>
              <a:cxnSpLocks/>
            </p:cNvCxnSpPr>
            <p:nvPr/>
          </p:nvCxnSpPr>
          <p:spPr>
            <a:xfrm flipH="1" flipV="1">
              <a:off x="11524359" y="2446482"/>
              <a:ext cx="526962" cy="20550"/>
            </a:xfrm>
            <a:prstGeom prst="straightConnector1">
              <a:avLst/>
            </a:prstGeom>
            <a:ln w="7620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342BD865-D096-4425-9E6C-5AC34C3FD4CE}"/>
                </a:ext>
              </a:extLst>
            </p:cNvPr>
            <p:cNvCxnSpPr>
              <a:cxnSpLocks/>
            </p:cNvCxnSpPr>
            <p:nvPr/>
          </p:nvCxnSpPr>
          <p:spPr>
            <a:xfrm flipV="1">
              <a:off x="7526347" y="6239373"/>
              <a:ext cx="0" cy="400269"/>
            </a:xfrm>
            <a:prstGeom prst="straightConnector1">
              <a:avLst/>
            </a:prstGeom>
            <a:ln w="7620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10906F48-BD6A-4A08-9EB4-2A642C7B418C}"/>
                </a:ext>
              </a:extLst>
            </p:cNvPr>
            <p:cNvCxnSpPr>
              <a:cxnSpLocks/>
            </p:cNvCxnSpPr>
            <p:nvPr/>
          </p:nvCxnSpPr>
          <p:spPr>
            <a:xfrm flipH="1">
              <a:off x="403277" y="6629898"/>
              <a:ext cx="11633976" cy="33885"/>
            </a:xfrm>
            <a:prstGeom prst="straightConnector1">
              <a:avLst/>
            </a:prstGeom>
            <a:ln w="76200">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6504C354-1EEF-4903-A1CD-93EA7574C70C}"/>
                </a:ext>
              </a:extLst>
            </p:cNvPr>
            <p:cNvCxnSpPr>
              <a:cxnSpLocks/>
              <a:stCxn id="84" idx="3"/>
            </p:cNvCxnSpPr>
            <p:nvPr/>
          </p:nvCxnSpPr>
          <p:spPr>
            <a:xfrm flipH="1">
              <a:off x="12030430" y="2468452"/>
              <a:ext cx="47504" cy="4188515"/>
            </a:xfrm>
            <a:prstGeom prst="straightConnector1">
              <a:avLst/>
            </a:prstGeom>
            <a:ln w="76200">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20" name="TextBox 19">
            <a:extLst>
              <a:ext uri="{FF2B5EF4-FFF2-40B4-BE49-F238E27FC236}">
                <a16:creationId xmlns:a16="http://schemas.microsoft.com/office/drawing/2014/main" id="{F213F989-772E-4353-BF55-BCB4822A314A}"/>
              </a:ext>
            </a:extLst>
          </p:cNvPr>
          <p:cNvSpPr txBox="1"/>
          <p:nvPr/>
        </p:nvSpPr>
        <p:spPr>
          <a:xfrm>
            <a:off x="1333832" y="6502108"/>
            <a:ext cx="3302892" cy="307777"/>
          </a:xfrm>
          <a:prstGeom prst="rect">
            <a:avLst/>
          </a:prstGeom>
          <a:noFill/>
        </p:spPr>
        <p:txBody>
          <a:bodyPr wrap="none" rtlCol="0">
            <a:spAutoFit/>
          </a:bodyPr>
          <a:lstStyle/>
          <a:p>
            <a:r>
              <a:rPr lang="en-US" sz="1400" dirty="0">
                <a:solidFill>
                  <a:schemeClr val="tx2">
                    <a:lumMod val="50000"/>
                  </a:schemeClr>
                </a:solidFill>
              </a:rPr>
              <a:t>Future Integrated OT Environment</a:t>
            </a:r>
          </a:p>
        </p:txBody>
      </p:sp>
      <p:sp>
        <p:nvSpPr>
          <p:cNvPr id="95" name="Rectangle: Rounded Corners 94">
            <a:extLst>
              <a:ext uri="{FF2B5EF4-FFF2-40B4-BE49-F238E27FC236}">
                <a16:creationId xmlns:a16="http://schemas.microsoft.com/office/drawing/2014/main" id="{C9BD722A-A24E-4C3C-BF4E-C603EA7C8C7D}"/>
              </a:ext>
            </a:extLst>
          </p:cNvPr>
          <p:cNvSpPr/>
          <p:nvPr/>
        </p:nvSpPr>
        <p:spPr>
          <a:xfrm>
            <a:off x="3003005" y="4634208"/>
            <a:ext cx="4396092" cy="1594564"/>
          </a:xfrm>
          <a:prstGeom prst="roundRect">
            <a:avLst/>
          </a:prstGeom>
          <a:solidFill>
            <a:srgbClr val="7030A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highlight>
                  <a:srgbClr val="FFFF00"/>
                </a:highlight>
              </a:rPr>
              <a:t>Credit &amp; Collections</a:t>
            </a:r>
          </a:p>
        </p:txBody>
      </p:sp>
    </p:spTree>
    <p:extLst>
      <p:ext uri="{BB962C8B-B14F-4D97-AF65-F5344CB8AC3E}">
        <p14:creationId xmlns:p14="http://schemas.microsoft.com/office/powerpoint/2010/main" val="3089390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
            <a:extLst>
              <a:ext uri="{FF2B5EF4-FFF2-40B4-BE49-F238E27FC236}">
                <a16:creationId xmlns:a16="http://schemas.microsoft.com/office/drawing/2014/main" id="{2687436A-6D9F-4DB5-A740-A7B3C375CABF}"/>
              </a:ext>
            </a:extLst>
          </p:cNvPr>
          <p:cNvSpPr>
            <a:spLocks noGrp="1"/>
          </p:cNvSpPr>
          <p:nvPr>
            <p:ph type="title"/>
          </p:nvPr>
        </p:nvSpPr>
        <p:spPr/>
        <p:txBody>
          <a:bodyPr/>
          <a:lstStyle/>
          <a:p>
            <a:r>
              <a:rPr lang="en-US" dirty="0"/>
              <a:t>Key Data Relationships [1/3] – Backbone of E&amp;G Meter-To-Cash Over Time</a:t>
            </a:r>
          </a:p>
        </p:txBody>
      </p:sp>
      <p:sp>
        <p:nvSpPr>
          <p:cNvPr id="2" name="Rectangle 1">
            <a:extLst>
              <a:ext uri="{FF2B5EF4-FFF2-40B4-BE49-F238E27FC236}">
                <a16:creationId xmlns:a16="http://schemas.microsoft.com/office/drawing/2014/main" id="{7F2F6F6B-17A8-40E4-9104-2F374794CAE5}"/>
              </a:ext>
            </a:extLst>
          </p:cNvPr>
          <p:cNvSpPr/>
          <p:nvPr/>
        </p:nvSpPr>
        <p:spPr>
          <a:xfrm>
            <a:off x="5275383" y="1842869"/>
            <a:ext cx="2152357" cy="126609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2">
                    <a:lumMod val="50000"/>
                  </a:schemeClr>
                </a:solidFill>
              </a:rPr>
              <a:t>Customer</a:t>
            </a:r>
          </a:p>
        </p:txBody>
      </p:sp>
      <p:sp>
        <p:nvSpPr>
          <p:cNvPr id="17" name="Rectangle 16">
            <a:extLst>
              <a:ext uri="{FF2B5EF4-FFF2-40B4-BE49-F238E27FC236}">
                <a16:creationId xmlns:a16="http://schemas.microsoft.com/office/drawing/2014/main" id="{A14F857C-61A9-46C1-BE96-8806C47663FE}"/>
              </a:ext>
            </a:extLst>
          </p:cNvPr>
          <p:cNvSpPr/>
          <p:nvPr/>
        </p:nvSpPr>
        <p:spPr>
          <a:xfrm>
            <a:off x="5287106" y="4625927"/>
            <a:ext cx="2152357" cy="126609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2">
                    <a:lumMod val="50000"/>
                  </a:schemeClr>
                </a:solidFill>
              </a:rPr>
              <a:t>Account</a:t>
            </a:r>
          </a:p>
        </p:txBody>
      </p:sp>
      <p:sp>
        <p:nvSpPr>
          <p:cNvPr id="18" name="Rectangle 17">
            <a:extLst>
              <a:ext uri="{FF2B5EF4-FFF2-40B4-BE49-F238E27FC236}">
                <a16:creationId xmlns:a16="http://schemas.microsoft.com/office/drawing/2014/main" id="{D9F1BFB0-8AFD-461A-90B4-971C4968BB32}"/>
              </a:ext>
            </a:extLst>
          </p:cNvPr>
          <p:cNvSpPr/>
          <p:nvPr/>
        </p:nvSpPr>
        <p:spPr>
          <a:xfrm>
            <a:off x="883919" y="1854591"/>
            <a:ext cx="2152357" cy="126609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Premise </a:t>
            </a:r>
          </a:p>
          <a:p>
            <a:pPr algn="ctr"/>
            <a:r>
              <a:rPr lang="en-US" sz="1200" dirty="0">
                <a:solidFill>
                  <a:schemeClr val="bg1"/>
                </a:solidFill>
              </a:rPr>
              <a:t>(Lowest Level Unit Served)</a:t>
            </a:r>
          </a:p>
        </p:txBody>
      </p:sp>
      <p:sp>
        <p:nvSpPr>
          <p:cNvPr id="21" name="Rectangle 20">
            <a:extLst>
              <a:ext uri="{FF2B5EF4-FFF2-40B4-BE49-F238E27FC236}">
                <a16:creationId xmlns:a16="http://schemas.microsoft.com/office/drawing/2014/main" id="{BD831FCD-29F0-4585-B633-76814AE48A92}"/>
              </a:ext>
            </a:extLst>
          </p:cNvPr>
          <p:cNvSpPr/>
          <p:nvPr/>
        </p:nvSpPr>
        <p:spPr>
          <a:xfrm>
            <a:off x="895642" y="4665787"/>
            <a:ext cx="2152357" cy="1266092"/>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Meter</a:t>
            </a:r>
          </a:p>
        </p:txBody>
      </p:sp>
      <p:cxnSp>
        <p:nvCxnSpPr>
          <p:cNvPr id="4" name="Straight Arrow Connector 3">
            <a:extLst>
              <a:ext uri="{FF2B5EF4-FFF2-40B4-BE49-F238E27FC236}">
                <a16:creationId xmlns:a16="http://schemas.microsoft.com/office/drawing/2014/main" id="{4715F10E-3D8E-43C7-8692-8852636D1281}"/>
              </a:ext>
            </a:extLst>
          </p:cNvPr>
          <p:cNvCxnSpPr>
            <a:stCxn id="18" idx="3"/>
            <a:endCxn id="2" idx="1"/>
          </p:cNvCxnSpPr>
          <p:nvPr/>
        </p:nvCxnSpPr>
        <p:spPr>
          <a:xfrm flipV="1">
            <a:off x="3036276" y="2475915"/>
            <a:ext cx="2239107" cy="11722"/>
          </a:xfrm>
          <a:prstGeom prst="straightConnector1">
            <a:avLst/>
          </a:prstGeom>
          <a:ln w="38100">
            <a:solidFill>
              <a:schemeClr val="tx2"/>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8D93657-F6EE-4A9B-B908-56A4E84D0303}"/>
              </a:ext>
            </a:extLst>
          </p:cNvPr>
          <p:cNvSpPr txBox="1"/>
          <p:nvPr/>
        </p:nvSpPr>
        <p:spPr>
          <a:xfrm>
            <a:off x="3175342" y="2065326"/>
            <a:ext cx="2093715" cy="307777"/>
          </a:xfrm>
          <a:prstGeom prst="rect">
            <a:avLst/>
          </a:prstGeom>
          <a:noFill/>
        </p:spPr>
        <p:txBody>
          <a:bodyPr wrap="none" rtlCol="0">
            <a:spAutoFit/>
          </a:bodyPr>
          <a:lstStyle/>
          <a:p>
            <a:r>
              <a:rPr lang="en-US" sz="1400" dirty="0">
                <a:solidFill>
                  <a:schemeClr val="tx2">
                    <a:lumMod val="50000"/>
                  </a:schemeClr>
                </a:solidFill>
              </a:rPr>
              <a:t>1:Many; Across Time</a:t>
            </a:r>
          </a:p>
        </p:txBody>
      </p:sp>
      <p:cxnSp>
        <p:nvCxnSpPr>
          <p:cNvPr id="22" name="Straight Arrow Connector 21">
            <a:extLst>
              <a:ext uri="{FF2B5EF4-FFF2-40B4-BE49-F238E27FC236}">
                <a16:creationId xmlns:a16="http://schemas.microsoft.com/office/drawing/2014/main" id="{D9D81326-413E-41E3-98AF-AD6BC986669D}"/>
              </a:ext>
            </a:extLst>
          </p:cNvPr>
          <p:cNvCxnSpPr>
            <a:cxnSpLocks/>
            <a:stCxn id="17" idx="0"/>
            <a:endCxn id="2" idx="2"/>
          </p:cNvCxnSpPr>
          <p:nvPr/>
        </p:nvCxnSpPr>
        <p:spPr>
          <a:xfrm flipH="1" flipV="1">
            <a:off x="6351562" y="3108961"/>
            <a:ext cx="11723" cy="1516966"/>
          </a:xfrm>
          <a:prstGeom prst="straightConnector1">
            <a:avLst/>
          </a:prstGeom>
          <a:ln w="38100">
            <a:solidFill>
              <a:schemeClr val="tx2"/>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80FACB5-DEC6-49C1-B68E-81410ACDF16D}"/>
              </a:ext>
            </a:extLst>
          </p:cNvPr>
          <p:cNvSpPr txBox="1"/>
          <p:nvPr/>
        </p:nvSpPr>
        <p:spPr>
          <a:xfrm>
            <a:off x="6549246" y="3160257"/>
            <a:ext cx="2840220" cy="523220"/>
          </a:xfrm>
          <a:prstGeom prst="rect">
            <a:avLst/>
          </a:prstGeom>
          <a:noFill/>
        </p:spPr>
        <p:txBody>
          <a:bodyPr wrap="square" rtlCol="0">
            <a:spAutoFit/>
          </a:bodyPr>
          <a:lstStyle/>
          <a:p>
            <a:r>
              <a:rPr lang="en-US" sz="1400" dirty="0">
                <a:solidFill>
                  <a:schemeClr val="tx2">
                    <a:lumMod val="50000"/>
                  </a:schemeClr>
                </a:solidFill>
              </a:rPr>
              <a:t>1:Many; Across LOB, Time, Service</a:t>
            </a:r>
          </a:p>
        </p:txBody>
      </p:sp>
      <p:sp>
        <p:nvSpPr>
          <p:cNvPr id="26" name="TextBox 25">
            <a:extLst>
              <a:ext uri="{FF2B5EF4-FFF2-40B4-BE49-F238E27FC236}">
                <a16:creationId xmlns:a16="http://schemas.microsoft.com/office/drawing/2014/main" id="{F7CE7C99-0140-4AB7-9A60-71904DAEFCAE}"/>
              </a:ext>
            </a:extLst>
          </p:cNvPr>
          <p:cNvSpPr txBox="1"/>
          <p:nvPr/>
        </p:nvSpPr>
        <p:spPr>
          <a:xfrm>
            <a:off x="6518763" y="3650284"/>
            <a:ext cx="3023090" cy="954107"/>
          </a:xfrm>
          <a:prstGeom prst="rect">
            <a:avLst/>
          </a:prstGeom>
          <a:noFill/>
        </p:spPr>
        <p:txBody>
          <a:bodyPr wrap="square" rtlCol="0">
            <a:spAutoFit/>
          </a:bodyPr>
          <a:lstStyle/>
          <a:p>
            <a:r>
              <a:rPr lang="en-US" sz="1400" dirty="0">
                <a:solidFill>
                  <a:schemeClr val="tx2">
                    <a:lumMod val="50000"/>
                  </a:schemeClr>
                </a:solidFill>
              </a:rPr>
              <a:t>Needs To Handle Landlord/Tenant and Commercial Sub-Meter vs. Full Load/Demand Aggregation </a:t>
            </a:r>
          </a:p>
        </p:txBody>
      </p:sp>
      <p:cxnSp>
        <p:nvCxnSpPr>
          <p:cNvPr id="28" name="Straight Arrow Connector 27">
            <a:extLst>
              <a:ext uri="{FF2B5EF4-FFF2-40B4-BE49-F238E27FC236}">
                <a16:creationId xmlns:a16="http://schemas.microsoft.com/office/drawing/2014/main" id="{32AE9C63-4D81-464D-AB21-5809E9167D4E}"/>
              </a:ext>
            </a:extLst>
          </p:cNvPr>
          <p:cNvCxnSpPr>
            <a:cxnSpLocks/>
            <a:stCxn id="21" idx="3"/>
            <a:endCxn id="17" idx="1"/>
          </p:cNvCxnSpPr>
          <p:nvPr/>
        </p:nvCxnSpPr>
        <p:spPr>
          <a:xfrm flipV="1">
            <a:off x="3047999" y="5258973"/>
            <a:ext cx="2239107" cy="39860"/>
          </a:xfrm>
          <a:prstGeom prst="straightConnector1">
            <a:avLst/>
          </a:prstGeom>
          <a:ln w="38100">
            <a:solidFill>
              <a:schemeClr val="tx2"/>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F80F229-F4BB-4324-8348-7B9795FD1A68}"/>
              </a:ext>
            </a:extLst>
          </p:cNvPr>
          <p:cNvSpPr txBox="1"/>
          <p:nvPr/>
        </p:nvSpPr>
        <p:spPr>
          <a:xfrm>
            <a:off x="3187065" y="5425160"/>
            <a:ext cx="2137124" cy="1169551"/>
          </a:xfrm>
          <a:prstGeom prst="rect">
            <a:avLst/>
          </a:prstGeom>
          <a:noFill/>
        </p:spPr>
        <p:txBody>
          <a:bodyPr wrap="none" rtlCol="0">
            <a:spAutoFit/>
          </a:bodyPr>
          <a:lstStyle/>
          <a:p>
            <a:r>
              <a:rPr lang="en-US" sz="1400" dirty="0">
                <a:solidFill>
                  <a:schemeClr val="tx2">
                    <a:lumMod val="50000"/>
                  </a:schemeClr>
                </a:solidFill>
              </a:rPr>
              <a:t>1:1 Predominant, But</a:t>
            </a:r>
          </a:p>
          <a:p>
            <a:r>
              <a:rPr lang="en-US" sz="1400" dirty="0">
                <a:solidFill>
                  <a:schemeClr val="tx2">
                    <a:lumMod val="50000"/>
                  </a:schemeClr>
                </a:solidFill>
              </a:rPr>
              <a:t>1:Many (Sub-Meter, </a:t>
            </a:r>
          </a:p>
          <a:p>
            <a:r>
              <a:rPr lang="en-US" sz="1400" dirty="0">
                <a:solidFill>
                  <a:schemeClr val="tx2">
                    <a:lumMod val="50000"/>
                  </a:schemeClr>
                </a:solidFill>
              </a:rPr>
              <a:t>Net Meter, Demand </a:t>
            </a:r>
          </a:p>
          <a:p>
            <a:r>
              <a:rPr lang="en-US" sz="1400" dirty="0">
                <a:solidFill>
                  <a:schemeClr val="tx2">
                    <a:lumMod val="50000"/>
                  </a:schemeClr>
                </a:solidFill>
              </a:rPr>
              <a:t>Aggregation); </a:t>
            </a:r>
          </a:p>
          <a:p>
            <a:r>
              <a:rPr lang="en-US" sz="1400" dirty="0">
                <a:solidFill>
                  <a:schemeClr val="tx2">
                    <a:lumMod val="50000"/>
                  </a:schemeClr>
                </a:solidFill>
              </a:rPr>
              <a:t>Unmetered</a:t>
            </a:r>
          </a:p>
        </p:txBody>
      </p:sp>
      <p:cxnSp>
        <p:nvCxnSpPr>
          <p:cNvPr id="32" name="Straight Arrow Connector 31">
            <a:extLst>
              <a:ext uri="{FF2B5EF4-FFF2-40B4-BE49-F238E27FC236}">
                <a16:creationId xmlns:a16="http://schemas.microsoft.com/office/drawing/2014/main" id="{7DEE36AB-FBF9-4F03-9824-08165D3A73BB}"/>
              </a:ext>
            </a:extLst>
          </p:cNvPr>
          <p:cNvCxnSpPr>
            <a:cxnSpLocks/>
          </p:cNvCxnSpPr>
          <p:nvPr/>
        </p:nvCxnSpPr>
        <p:spPr>
          <a:xfrm flipH="1" flipV="1">
            <a:off x="1974162" y="3134752"/>
            <a:ext cx="11723" cy="1516966"/>
          </a:xfrm>
          <a:prstGeom prst="straightConnector1">
            <a:avLst/>
          </a:prstGeom>
          <a:ln w="38100">
            <a:solidFill>
              <a:schemeClr val="tx2"/>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DF233EE-E2FA-4FE6-826E-F59E3BC2054F}"/>
              </a:ext>
            </a:extLst>
          </p:cNvPr>
          <p:cNvSpPr txBox="1"/>
          <p:nvPr/>
        </p:nvSpPr>
        <p:spPr>
          <a:xfrm>
            <a:off x="148446" y="3610428"/>
            <a:ext cx="1726509" cy="523220"/>
          </a:xfrm>
          <a:prstGeom prst="rect">
            <a:avLst/>
          </a:prstGeom>
          <a:noFill/>
        </p:spPr>
        <p:txBody>
          <a:bodyPr wrap="square" rtlCol="0">
            <a:spAutoFit/>
          </a:bodyPr>
          <a:lstStyle/>
          <a:p>
            <a:r>
              <a:rPr lang="en-US" sz="1400" dirty="0">
                <a:solidFill>
                  <a:schemeClr val="tx2">
                    <a:lumMod val="50000"/>
                  </a:schemeClr>
                </a:solidFill>
              </a:rPr>
              <a:t>1:Many; Across LOB, Service</a:t>
            </a:r>
          </a:p>
        </p:txBody>
      </p:sp>
      <p:cxnSp>
        <p:nvCxnSpPr>
          <p:cNvPr id="34" name="Straight Arrow Connector 33">
            <a:extLst>
              <a:ext uri="{FF2B5EF4-FFF2-40B4-BE49-F238E27FC236}">
                <a16:creationId xmlns:a16="http://schemas.microsoft.com/office/drawing/2014/main" id="{8B6A7F99-E32F-4FF6-B734-8D687F0FC1C3}"/>
              </a:ext>
            </a:extLst>
          </p:cNvPr>
          <p:cNvCxnSpPr>
            <a:cxnSpLocks/>
          </p:cNvCxnSpPr>
          <p:nvPr/>
        </p:nvCxnSpPr>
        <p:spPr>
          <a:xfrm>
            <a:off x="3175342" y="3211773"/>
            <a:ext cx="2000834" cy="1310922"/>
          </a:xfrm>
          <a:prstGeom prst="straightConnector1">
            <a:avLst/>
          </a:prstGeom>
          <a:ln w="38100">
            <a:solidFill>
              <a:schemeClr val="tx2"/>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2977E46-44DE-4B26-A444-AB5FFD9064A7}"/>
              </a:ext>
            </a:extLst>
          </p:cNvPr>
          <p:cNvSpPr txBox="1"/>
          <p:nvPr/>
        </p:nvSpPr>
        <p:spPr>
          <a:xfrm>
            <a:off x="3369945" y="3103988"/>
            <a:ext cx="2326736" cy="1384995"/>
          </a:xfrm>
          <a:prstGeom prst="rect">
            <a:avLst/>
          </a:prstGeom>
          <a:noFill/>
        </p:spPr>
        <p:txBody>
          <a:bodyPr wrap="square" rtlCol="0">
            <a:spAutoFit/>
          </a:bodyPr>
          <a:lstStyle/>
          <a:p>
            <a:r>
              <a:rPr lang="en-US" sz="1400" dirty="0">
                <a:solidFill>
                  <a:schemeClr val="tx2">
                    <a:lumMod val="50000"/>
                  </a:schemeClr>
                </a:solidFill>
              </a:rPr>
              <a:t>Predominant 1:1 based on LOB; Must Be Rolled Across Time (Active=Customer; Inactive=No Customer; Tenancy Mgmt)</a:t>
            </a:r>
          </a:p>
        </p:txBody>
      </p:sp>
      <p:sp>
        <p:nvSpPr>
          <p:cNvPr id="38" name="Oval 37">
            <a:extLst>
              <a:ext uri="{FF2B5EF4-FFF2-40B4-BE49-F238E27FC236}">
                <a16:creationId xmlns:a16="http://schemas.microsoft.com/office/drawing/2014/main" id="{84174149-0D24-48D2-814A-BFB62EE7A2BE}"/>
              </a:ext>
            </a:extLst>
          </p:cNvPr>
          <p:cNvSpPr/>
          <p:nvPr/>
        </p:nvSpPr>
        <p:spPr>
          <a:xfrm>
            <a:off x="4754073" y="1062181"/>
            <a:ext cx="318872" cy="37514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39" name="TextBox 38">
            <a:extLst>
              <a:ext uri="{FF2B5EF4-FFF2-40B4-BE49-F238E27FC236}">
                <a16:creationId xmlns:a16="http://schemas.microsoft.com/office/drawing/2014/main" id="{BED3DDC1-F4FD-44AA-95CE-FA32A1695C0C}"/>
              </a:ext>
            </a:extLst>
          </p:cNvPr>
          <p:cNvSpPr txBox="1"/>
          <p:nvPr/>
        </p:nvSpPr>
        <p:spPr>
          <a:xfrm>
            <a:off x="1751352" y="724008"/>
            <a:ext cx="7192482" cy="400110"/>
          </a:xfrm>
          <a:prstGeom prst="rect">
            <a:avLst/>
          </a:prstGeom>
          <a:noFill/>
        </p:spPr>
        <p:txBody>
          <a:bodyPr wrap="none" rtlCol="0">
            <a:spAutoFit/>
          </a:bodyPr>
          <a:lstStyle/>
          <a:p>
            <a:r>
              <a:rPr lang="en-US" sz="2000" dirty="0">
                <a:solidFill>
                  <a:srgbClr val="C00000"/>
                </a:solidFill>
              </a:rPr>
              <a:t>Nexus of Utility CIS Relationship (Obligation To Serve)</a:t>
            </a:r>
          </a:p>
        </p:txBody>
      </p:sp>
      <p:sp>
        <p:nvSpPr>
          <p:cNvPr id="24" name="Rectangle: Rounded Corners 23">
            <a:extLst>
              <a:ext uri="{FF2B5EF4-FFF2-40B4-BE49-F238E27FC236}">
                <a16:creationId xmlns:a16="http://schemas.microsoft.com/office/drawing/2014/main" id="{80053D47-9B2D-417D-94DA-EDB3A9D788DD}"/>
              </a:ext>
            </a:extLst>
          </p:cNvPr>
          <p:cNvSpPr/>
          <p:nvPr/>
        </p:nvSpPr>
        <p:spPr>
          <a:xfrm>
            <a:off x="148446" y="1256704"/>
            <a:ext cx="9393407" cy="5338007"/>
          </a:xfrm>
          <a:prstGeom prst="round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29" name="TextBox 28">
            <a:extLst>
              <a:ext uri="{FF2B5EF4-FFF2-40B4-BE49-F238E27FC236}">
                <a16:creationId xmlns:a16="http://schemas.microsoft.com/office/drawing/2014/main" id="{5FC4EEF5-460E-415C-A435-3523D0DC81BC}"/>
              </a:ext>
            </a:extLst>
          </p:cNvPr>
          <p:cNvSpPr txBox="1"/>
          <p:nvPr/>
        </p:nvSpPr>
        <p:spPr>
          <a:xfrm>
            <a:off x="9797419" y="2839331"/>
            <a:ext cx="2221081" cy="1477328"/>
          </a:xfrm>
          <a:prstGeom prst="rect">
            <a:avLst/>
          </a:prstGeom>
          <a:noFill/>
        </p:spPr>
        <p:txBody>
          <a:bodyPr wrap="square" rtlCol="0">
            <a:spAutoFit/>
          </a:bodyPr>
          <a:lstStyle/>
          <a:p>
            <a:pPr algn="ctr"/>
            <a:r>
              <a:rPr lang="en-US" sz="1800" i="1" dirty="0">
                <a:solidFill>
                  <a:schemeClr val="tx2">
                    <a:lumMod val="50000"/>
                  </a:schemeClr>
                </a:solidFill>
              </a:rPr>
              <a:t>Data relationships critical across the entire Customer Data Model </a:t>
            </a:r>
          </a:p>
        </p:txBody>
      </p:sp>
    </p:spTree>
    <p:extLst>
      <p:ext uri="{BB962C8B-B14F-4D97-AF65-F5344CB8AC3E}">
        <p14:creationId xmlns:p14="http://schemas.microsoft.com/office/powerpoint/2010/main" val="33865678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heme/theme1.xml><?xml version="1.0" encoding="utf-8"?>
<a:theme xmlns:a="http://schemas.openxmlformats.org/drawingml/2006/main" name="2013 Capgemini Template">
  <a:themeElements>
    <a:clrScheme name="Custom 13">
      <a:dk1>
        <a:srgbClr val="000000"/>
      </a:dk1>
      <a:lt1>
        <a:sysClr val="window" lastClr="FFFFFF"/>
      </a:lt1>
      <a:dk2>
        <a:srgbClr val="0070AD"/>
      </a:dk2>
      <a:lt2>
        <a:srgbClr val="EDEDED"/>
      </a:lt2>
      <a:accent1>
        <a:srgbClr val="80B8D6"/>
      </a:accent1>
      <a:accent2>
        <a:srgbClr val="12ABDB"/>
      </a:accent2>
      <a:accent3>
        <a:srgbClr val="431060"/>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ontent Layouts">
  <a:themeElements>
    <a:clrScheme name="Custom 16">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C2CF00"/>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apgemini 2017" id="{9B3BBDC0-3519-4852-B640-78F21BC104E4}" vid="{E670DD4E-0851-4692-AA31-B3BB041B0B0E}"/>
    </a:ext>
  </a:extLst>
</a:theme>
</file>

<file path=ppt/theme/theme3.xml><?xml version="1.0" encoding="utf-8"?>
<a:theme xmlns:a="http://schemas.openxmlformats.org/drawingml/2006/main" name="3_2013 Capgemini Template">
  <a:themeElements>
    <a:clrScheme name="Custom 13">
      <a:dk1>
        <a:srgbClr val="000000"/>
      </a:dk1>
      <a:lt1>
        <a:sysClr val="window" lastClr="FFFFFF"/>
      </a:lt1>
      <a:dk2>
        <a:srgbClr val="0070AD"/>
      </a:dk2>
      <a:lt2>
        <a:srgbClr val="EDEDED"/>
      </a:lt2>
      <a:accent1>
        <a:srgbClr val="80B8D6"/>
      </a:accent1>
      <a:accent2>
        <a:srgbClr val="12ABDB"/>
      </a:accent2>
      <a:accent3>
        <a:srgbClr val="431060"/>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4.xml><?xml version="1.0" encoding="utf-8"?>
<a:theme xmlns:a="http://schemas.openxmlformats.org/drawingml/2006/main" name="4_2013 Capgemini Template">
  <a:themeElements>
    <a:clrScheme name="Custom 13">
      <a:dk1>
        <a:srgbClr val="000000"/>
      </a:dk1>
      <a:lt1>
        <a:sysClr val="window" lastClr="FFFFFF"/>
      </a:lt1>
      <a:dk2>
        <a:srgbClr val="0070AD"/>
      </a:dk2>
      <a:lt2>
        <a:srgbClr val="EDEDED"/>
      </a:lt2>
      <a:accent1>
        <a:srgbClr val="80B8D6"/>
      </a:accent1>
      <a:accent2>
        <a:srgbClr val="12ABDB"/>
      </a:accent2>
      <a:accent3>
        <a:srgbClr val="431060"/>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5_2013 Capgemini Template">
  <a:themeElements>
    <a:clrScheme name="Custom 13">
      <a:dk1>
        <a:srgbClr val="000000"/>
      </a:dk1>
      <a:lt1>
        <a:sysClr val="window" lastClr="FFFFFF"/>
      </a:lt1>
      <a:dk2>
        <a:srgbClr val="0070AD"/>
      </a:dk2>
      <a:lt2>
        <a:srgbClr val="EDEDED"/>
      </a:lt2>
      <a:accent1>
        <a:srgbClr val="80B8D6"/>
      </a:accent1>
      <a:accent2>
        <a:srgbClr val="12ABDB"/>
      </a:accent2>
      <a:accent3>
        <a:srgbClr val="431060"/>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D814DA5F416B746A8EA65D54AAFDDB2" ma:contentTypeVersion="13" ma:contentTypeDescription="Create a new document." ma:contentTypeScope="" ma:versionID="b451d0098be78988475a91eabc2e14d3">
  <xsd:schema xmlns:xsd="http://www.w3.org/2001/XMLSchema" xmlns:xs="http://www.w3.org/2001/XMLSchema" xmlns:p="http://schemas.microsoft.com/office/2006/metadata/properties" xmlns:ns3="9bf94932-3bda-4099-a7fc-3f31126e762e" xmlns:ns4="94382390-4853-4b4f-adec-2094fe08a97c" targetNamespace="http://schemas.microsoft.com/office/2006/metadata/properties" ma:root="true" ma:fieldsID="4ebdc0af74a821775c888678ab6e34fa" ns3:_="" ns4:_="">
    <xsd:import namespace="9bf94932-3bda-4099-a7fc-3f31126e762e"/>
    <xsd:import namespace="94382390-4853-4b4f-adec-2094fe08a97c"/>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f94932-3bda-4099-a7fc-3f31126e76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4382390-4853-4b4f-adec-2094fe08a97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1A4ED86-E5A7-4AB0-B290-F91F34A3DBCC}">
  <ds:schemaRefs>
    <ds:schemaRef ds:uri="http://schemas.microsoft.com/sharepoint/v3/contenttype/forms"/>
  </ds:schemaRefs>
</ds:datastoreItem>
</file>

<file path=customXml/itemProps2.xml><?xml version="1.0" encoding="utf-8"?>
<ds:datastoreItem xmlns:ds="http://schemas.openxmlformats.org/officeDocument/2006/customXml" ds:itemID="{F128ED2F-ABE9-4CC9-9AB8-9657000A122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E4741EA-33F9-47BC-9582-10B3BE6562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f94932-3bda-4099-a7fc-3f31126e762e"/>
    <ds:schemaRef ds:uri="94382390-4853-4b4f-adec-2094fe08a9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2013 Capgemini Template</Template>
  <TotalTime>46156</TotalTime>
  <Words>1525</Words>
  <Application>Microsoft Office PowerPoint</Application>
  <PresentationFormat>Widescreen</PresentationFormat>
  <Paragraphs>314</Paragraphs>
  <Slides>13</Slides>
  <Notes>8</Notes>
  <HiddenSlides>0</HiddenSlides>
  <MMClips>0</MMClips>
  <ScaleCrop>false</ScaleCrop>
  <HeadingPairs>
    <vt:vector size="8" baseType="variant">
      <vt:variant>
        <vt:lpstr>Fonts Used</vt:lpstr>
      </vt:variant>
      <vt:variant>
        <vt:i4>5</vt:i4>
      </vt:variant>
      <vt:variant>
        <vt:lpstr>Theme</vt:lpstr>
      </vt:variant>
      <vt:variant>
        <vt:i4>5</vt:i4>
      </vt:variant>
      <vt:variant>
        <vt:lpstr>Embedded OLE Servers</vt:lpstr>
      </vt:variant>
      <vt:variant>
        <vt:i4>1</vt:i4>
      </vt:variant>
      <vt:variant>
        <vt:lpstr>Slide Titles</vt:lpstr>
      </vt:variant>
      <vt:variant>
        <vt:i4>13</vt:i4>
      </vt:variant>
    </vt:vector>
  </HeadingPairs>
  <TitlesOfParts>
    <vt:vector size="24" baseType="lpstr">
      <vt:lpstr>Arial</vt:lpstr>
      <vt:lpstr>Calibri</vt:lpstr>
      <vt:lpstr>Courier New</vt:lpstr>
      <vt:lpstr>Verdana</vt:lpstr>
      <vt:lpstr>Wingdings</vt:lpstr>
      <vt:lpstr>2013 Capgemini Template</vt:lpstr>
      <vt:lpstr>Content Layouts</vt:lpstr>
      <vt:lpstr>3_2013 Capgemini Template</vt:lpstr>
      <vt:lpstr>4_2013 Capgemini Template</vt:lpstr>
      <vt:lpstr>5_2013 Capgemini Template</vt:lpstr>
      <vt:lpstr>think-cell Slide</vt:lpstr>
      <vt:lpstr>PowerPoint Presentation</vt:lpstr>
      <vt:lpstr>Discussion Objectives</vt:lpstr>
      <vt:lpstr>Conceptual Customer Data Model Overview</vt:lpstr>
      <vt:lpstr>To-Be Customer Data Domain Considerations</vt:lpstr>
      <vt:lpstr>Organizing Framework – Customer Data Domain</vt:lpstr>
      <vt:lpstr>Initial Concept – For Discussion</vt:lpstr>
      <vt:lpstr>Customer Data Sub-Domains</vt:lpstr>
      <vt:lpstr>As-Is Platform Overlay</vt:lpstr>
      <vt:lpstr>Key Data Relationships [1/3] – Backbone of E&amp;G Meter-To-Cash Over Time</vt:lpstr>
      <vt:lpstr>Key Data Relationships [2/3] – Backbone of Operational-To-Customer</vt:lpstr>
      <vt:lpstr>Key Data Relationships [3/3] – Backbone of Operational-To-Customer</vt:lpstr>
      <vt:lpstr>As-Is Data Domain/Sub-Domain Presence Across Landscape</vt:lpstr>
      <vt:lpstr>Data Domain/Sub-Domain Impact On Experience &amp; Process</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S4 HANA Assessment - Delivery Approach</dc:title>
  <dc:creator>David Williams</dc:creator>
  <cp:lastModifiedBy>Robinson Jr, Robert E</cp:lastModifiedBy>
  <cp:revision>472</cp:revision>
  <cp:lastPrinted>2018-12-12T14:22:06Z</cp:lastPrinted>
  <dcterms:created xsi:type="dcterms:W3CDTF">2013-01-23T20:29:14Z</dcterms:created>
  <dcterms:modified xsi:type="dcterms:W3CDTF">2020-07-31T16:33:31Z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0x0101003D814DA5F416B746A8EA65D54AAFDDB2</vt:lpwstr>
  </property>
</Properties>
</file>