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Lst>
  <p:notesMasterIdLst>
    <p:notesMasterId r:id="rId56"/>
  </p:notesMasterIdLst>
  <p:handoutMasterIdLst>
    <p:handoutMasterId r:id="rId57"/>
  </p:handoutMasterIdLst>
  <p:sldIdLst>
    <p:sldId id="427" r:id="rId5"/>
    <p:sldId id="539" r:id="rId6"/>
    <p:sldId id="1001166" r:id="rId7"/>
    <p:sldId id="1001184" r:id="rId8"/>
    <p:sldId id="1001165" r:id="rId9"/>
    <p:sldId id="1001159" r:id="rId10"/>
    <p:sldId id="10238" r:id="rId11"/>
    <p:sldId id="1001215" r:id="rId12"/>
    <p:sldId id="10298" r:id="rId13"/>
    <p:sldId id="1001200" r:id="rId14"/>
    <p:sldId id="4174" r:id="rId15"/>
    <p:sldId id="1001219" r:id="rId16"/>
    <p:sldId id="1001218" r:id="rId17"/>
    <p:sldId id="1001233" r:id="rId18"/>
    <p:sldId id="1001237" r:id="rId19"/>
    <p:sldId id="1001234" r:id="rId20"/>
    <p:sldId id="1001235" r:id="rId21"/>
    <p:sldId id="1001227" r:id="rId22"/>
    <p:sldId id="1001240" r:id="rId23"/>
    <p:sldId id="1001224" r:id="rId24"/>
    <p:sldId id="1001225" r:id="rId25"/>
    <p:sldId id="2791" r:id="rId26"/>
    <p:sldId id="4104" r:id="rId27"/>
    <p:sldId id="1001187" r:id="rId28"/>
    <p:sldId id="1001238" r:id="rId29"/>
    <p:sldId id="1001209" r:id="rId30"/>
    <p:sldId id="1001222" r:id="rId31"/>
    <p:sldId id="1001217" r:id="rId32"/>
    <p:sldId id="729" r:id="rId33"/>
    <p:sldId id="1001239" r:id="rId34"/>
    <p:sldId id="1001193" r:id="rId35"/>
    <p:sldId id="1001206" r:id="rId36"/>
    <p:sldId id="1001216" r:id="rId37"/>
    <p:sldId id="1001228" r:id="rId38"/>
    <p:sldId id="1001172" r:id="rId39"/>
    <p:sldId id="1001174" r:id="rId40"/>
    <p:sldId id="1001220" r:id="rId41"/>
    <p:sldId id="1001176" r:id="rId42"/>
    <p:sldId id="1001221" r:id="rId43"/>
    <p:sldId id="1001212" r:id="rId44"/>
    <p:sldId id="10339" r:id="rId45"/>
    <p:sldId id="1001183" r:id="rId46"/>
    <p:sldId id="721" r:id="rId47"/>
    <p:sldId id="730" r:id="rId48"/>
    <p:sldId id="731" r:id="rId49"/>
    <p:sldId id="273" r:id="rId50"/>
    <p:sldId id="1001195" r:id="rId51"/>
    <p:sldId id="1001242" r:id="rId52"/>
    <p:sldId id="10334" r:id="rId53"/>
    <p:sldId id="1001241" r:id="rId54"/>
    <p:sldId id="1001214" r:id="rId55"/>
  </p:sldIdLst>
  <p:sldSz cx="12192000" cy="6858000"/>
  <p:notesSz cx="6805613" cy="9939338"/>
  <p:custDataLst>
    <p:tags r:id="rId58"/>
  </p:custDataLst>
  <p:defaultTextStyle>
    <a:defPPr>
      <a:defRPr lang="de-DE"/>
    </a:defPPr>
    <a:lvl1pPr marL="0" algn="l" defTabSz="1088239" rtl="0" eaLnBrk="1" latinLnBrk="0" hangingPunct="1">
      <a:defRPr sz="2133" kern="1200">
        <a:solidFill>
          <a:schemeClr val="tx1"/>
        </a:solidFill>
        <a:latin typeface="+mn-lt"/>
        <a:ea typeface="+mn-ea"/>
        <a:cs typeface="+mn-cs"/>
      </a:defRPr>
    </a:lvl1pPr>
    <a:lvl2pPr marL="544120" algn="l" defTabSz="1088239" rtl="0" eaLnBrk="1" latinLnBrk="0" hangingPunct="1">
      <a:defRPr sz="2133" kern="1200">
        <a:solidFill>
          <a:schemeClr val="tx1"/>
        </a:solidFill>
        <a:latin typeface="+mn-lt"/>
        <a:ea typeface="+mn-ea"/>
        <a:cs typeface="+mn-cs"/>
      </a:defRPr>
    </a:lvl2pPr>
    <a:lvl3pPr marL="1088239" algn="l" defTabSz="1088239" rtl="0" eaLnBrk="1" latinLnBrk="0" hangingPunct="1">
      <a:defRPr sz="2133" kern="1200">
        <a:solidFill>
          <a:schemeClr val="tx1"/>
        </a:solidFill>
        <a:latin typeface="+mn-lt"/>
        <a:ea typeface="+mn-ea"/>
        <a:cs typeface="+mn-cs"/>
      </a:defRPr>
    </a:lvl3pPr>
    <a:lvl4pPr marL="1632358" algn="l" defTabSz="1088239" rtl="0" eaLnBrk="1" latinLnBrk="0" hangingPunct="1">
      <a:defRPr sz="2133" kern="1200">
        <a:solidFill>
          <a:schemeClr val="tx1"/>
        </a:solidFill>
        <a:latin typeface="+mn-lt"/>
        <a:ea typeface="+mn-ea"/>
        <a:cs typeface="+mn-cs"/>
      </a:defRPr>
    </a:lvl4pPr>
    <a:lvl5pPr marL="2176476" algn="l" defTabSz="1088239" rtl="0" eaLnBrk="1" latinLnBrk="0" hangingPunct="1">
      <a:defRPr sz="2133" kern="1200">
        <a:solidFill>
          <a:schemeClr val="tx1"/>
        </a:solidFill>
        <a:latin typeface="+mn-lt"/>
        <a:ea typeface="+mn-ea"/>
        <a:cs typeface="+mn-cs"/>
      </a:defRPr>
    </a:lvl5pPr>
    <a:lvl6pPr marL="2720595" algn="l" defTabSz="1088239" rtl="0" eaLnBrk="1" latinLnBrk="0" hangingPunct="1">
      <a:defRPr sz="2133" kern="1200">
        <a:solidFill>
          <a:schemeClr val="tx1"/>
        </a:solidFill>
        <a:latin typeface="+mn-lt"/>
        <a:ea typeface="+mn-ea"/>
        <a:cs typeface="+mn-cs"/>
      </a:defRPr>
    </a:lvl6pPr>
    <a:lvl7pPr marL="3264713" algn="l" defTabSz="1088239" rtl="0" eaLnBrk="1" latinLnBrk="0" hangingPunct="1">
      <a:defRPr sz="2133" kern="1200">
        <a:solidFill>
          <a:schemeClr val="tx1"/>
        </a:solidFill>
        <a:latin typeface="+mn-lt"/>
        <a:ea typeface="+mn-ea"/>
        <a:cs typeface="+mn-cs"/>
      </a:defRPr>
    </a:lvl7pPr>
    <a:lvl8pPr marL="3808833" algn="l" defTabSz="1088239" rtl="0" eaLnBrk="1" latinLnBrk="0" hangingPunct="1">
      <a:defRPr sz="2133" kern="1200">
        <a:solidFill>
          <a:schemeClr val="tx1"/>
        </a:solidFill>
        <a:latin typeface="+mn-lt"/>
        <a:ea typeface="+mn-ea"/>
        <a:cs typeface="+mn-cs"/>
      </a:defRPr>
    </a:lvl8pPr>
    <a:lvl9pPr marL="4352953" algn="l" defTabSz="1088239" rtl="0" eaLnBrk="1" latinLnBrk="0" hangingPunct="1">
      <a:defRPr sz="21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84" userDrawn="1">
          <p15:clr>
            <a:srgbClr val="A4A3A4"/>
          </p15:clr>
        </p15:guide>
        <p15:guide id="2" pos="3840" userDrawn="1">
          <p15:clr>
            <a:srgbClr val="A4A3A4"/>
          </p15:clr>
        </p15:guide>
        <p15:guide id="3" pos="168" userDrawn="1">
          <p15:clr>
            <a:srgbClr val="A4A3A4"/>
          </p15:clr>
        </p15:guide>
        <p15:guide id="4" pos="7512" userDrawn="1">
          <p15:clr>
            <a:srgbClr val="A4A3A4"/>
          </p15:clr>
        </p15:guide>
        <p15:guide id="5" orient="horz" pos="672" userDrawn="1">
          <p15:clr>
            <a:srgbClr val="A4A3A4"/>
          </p15:clr>
        </p15:guide>
        <p15:guide id="6" pos="3726" userDrawn="1">
          <p15:clr>
            <a:srgbClr val="A4A3A4"/>
          </p15:clr>
        </p15:guide>
        <p15:guide id="7" pos="3960"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Williams" initials="DBW" lastIdx="3" clrIdx="0"/>
  <p:cmAuthor id="1" name="Ezlakowski, Mat" initials="EM" lastIdx="1" clrIdx="1">
    <p:extLst>
      <p:ext uri="{19B8F6BF-5375-455C-9EA6-DF929625EA0E}">
        <p15:presenceInfo xmlns:p15="http://schemas.microsoft.com/office/powerpoint/2012/main" userId="S-1-5-21-1531082355-734649621-3782574898-16052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EB4"/>
    <a:srgbClr val="F2F2F2"/>
    <a:srgbClr val="003857"/>
    <a:srgbClr val="DAEDC1"/>
    <a:srgbClr val="F9BE01"/>
    <a:srgbClr val="FFFF66"/>
    <a:srgbClr val="AF1C63"/>
    <a:srgbClr val="88D5ED"/>
    <a:srgbClr val="8EC63E"/>
    <a:srgbClr val="300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65EF34-14B7-43DA-8045-08A1621CA678}" v="29" dt="2020-07-30T16:19:49.625"/>
    <p1510:client id="{E01B582A-C53A-4764-86CB-E54BECA6A2BD}" v="4" dt="2020-07-30T17:37:51.9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guide orient="horz" pos="3984"/>
        <p:guide pos="3840"/>
        <p:guide pos="168"/>
        <p:guide pos="7512"/>
        <p:guide orient="horz" pos="672"/>
        <p:guide pos="3726"/>
        <p:guide pos="3960"/>
      </p:guideLst>
    </p:cSldViewPr>
  </p:slideViewPr>
  <p:notesTextViewPr>
    <p:cViewPr>
      <p:scale>
        <a:sx n="1" d="1"/>
        <a:sy n="1" d="1"/>
      </p:scale>
      <p:origin x="0" y="0"/>
    </p:cViewPr>
  </p:notesTextViewPr>
  <p:notesViewPr>
    <p:cSldViewPr snapToGrid="0">
      <p:cViewPr>
        <p:scale>
          <a:sx n="1" d="2"/>
          <a:sy n="1" d="2"/>
        </p:scale>
        <p:origin x="0" y="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capgemini.sharepoint.com/sites/NationalGrid680/Shared%20Documents/Strategy/Current%20State/Copy%20of%20NG%20CDTA%20Assessment_Maryam_7.13.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maisit\Desktop\New_Project\Presentation_sheet.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maisit\Desktop\New_Project\Presentation_sheet.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https://capgemini.sharepoint.com/sites/NationalGrid680/Shared%20Documents/Strategy/Current%20State/Maturity%20Model%20-%20US%20Customer_M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Needs Assessment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'IM Capability Needs Profile'!$B$60</c:f>
              <c:strCache>
                <c:ptCount val="1"/>
                <c:pt idx="0">
                  <c:v>Cust_Journ</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Profile'!$B$61:$B$73</c:f>
              <c:numCache>
                <c:formatCode>General</c:formatCode>
                <c:ptCount val="13"/>
                <c:pt idx="0">
                  <c:v>1</c:v>
                </c:pt>
                <c:pt idx="1">
                  <c:v>0</c:v>
                </c:pt>
                <c:pt idx="2">
                  <c:v>0</c:v>
                </c:pt>
                <c:pt idx="3">
                  <c:v>1</c:v>
                </c:pt>
                <c:pt idx="4">
                  <c:v>1</c:v>
                </c:pt>
                <c:pt idx="5">
                  <c:v>1</c:v>
                </c:pt>
                <c:pt idx="6">
                  <c:v>0</c:v>
                </c:pt>
                <c:pt idx="7">
                  <c:v>0</c:v>
                </c:pt>
                <c:pt idx="8">
                  <c:v>0</c:v>
                </c:pt>
                <c:pt idx="9">
                  <c:v>0</c:v>
                </c:pt>
                <c:pt idx="10">
                  <c:v>0</c:v>
                </c:pt>
                <c:pt idx="11">
                  <c:v>0</c:v>
                </c:pt>
              </c:numCache>
            </c:numRef>
          </c:val>
          <c:extLst>
            <c:ext xmlns:c16="http://schemas.microsoft.com/office/drawing/2014/chart" uri="{C3380CC4-5D6E-409C-BE32-E72D297353CC}">
              <c16:uniqueId val="{00000000-BC32-4784-857D-61A353325DF8}"/>
            </c:ext>
          </c:extLst>
        </c:ser>
        <c:ser>
          <c:idx val="1"/>
          <c:order val="1"/>
          <c:tx>
            <c:strRef>
              <c:f>'IM Capability Needs Profile'!$C$60</c:f>
              <c:strCache>
                <c:ptCount val="1"/>
                <c:pt idx="0">
                  <c:v>CustMktIntel</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Profile'!$C$61:$C$73</c:f>
              <c:numCache>
                <c:formatCode>General</c:formatCode>
                <c:ptCount val="13"/>
                <c:pt idx="0">
                  <c:v>6</c:v>
                </c:pt>
                <c:pt idx="1">
                  <c:v>2</c:v>
                </c:pt>
                <c:pt idx="2">
                  <c:v>2</c:v>
                </c:pt>
                <c:pt idx="3">
                  <c:v>13</c:v>
                </c:pt>
                <c:pt idx="4">
                  <c:v>6</c:v>
                </c:pt>
                <c:pt idx="5">
                  <c:v>2</c:v>
                </c:pt>
                <c:pt idx="6">
                  <c:v>2</c:v>
                </c:pt>
                <c:pt idx="7">
                  <c:v>1</c:v>
                </c:pt>
                <c:pt idx="8">
                  <c:v>1</c:v>
                </c:pt>
                <c:pt idx="9">
                  <c:v>0</c:v>
                </c:pt>
                <c:pt idx="10">
                  <c:v>1</c:v>
                </c:pt>
                <c:pt idx="11">
                  <c:v>2</c:v>
                </c:pt>
              </c:numCache>
            </c:numRef>
          </c:val>
          <c:extLst>
            <c:ext xmlns:c16="http://schemas.microsoft.com/office/drawing/2014/chart" uri="{C3380CC4-5D6E-409C-BE32-E72D297353CC}">
              <c16:uniqueId val="{00000001-BC32-4784-857D-61A353325DF8}"/>
            </c:ext>
          </c:extLst>
        </c:ser>
        <c:ser>
          <c:idx val="2"/>
          <c:order val="2"/>
          <c:tx>
            <c:strRef>
              <c:f>'IM Capability Needs Profile'!$D$60</c:f>
              <c:strCache>
                <c:ptCount val="1"/>
                <c:pt idx="0">
                  <c:v>DD</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Profile'!$D$61:$D$73</c:f>
              <c:numCache>
                <c:formatCode>General</c:formatCode>
                <c:ptCount val="13"/>
                <c:pt idx="0">
                  <c:v>2</c:v>
                </c:pt>
                <c:pt idx="1">
                  <c:v>2</c:v>
                </c:pt>
                <c:pt idx="2">
                  <c:v>2</c:v>
                </c:pt>
                <c:pt idx="3">
                  <c:v>2</c:v>
                </c:pt>
                <c:pt idx="4">
                  <c:v>4</c:v>
                </c:pt>
                <c:pt idx="5">
                  <c:v>0</c:v>
                </c:pt>
                <c:pt idx="6">
                  <c:v>3</c:v>
                </c:pt>
                <c:pt idx="7">
                  <c:v>2</c:v>
                </c:pt>
                <c:pt idx="8">
                  <c:v>1</c:v>
                </c:pt>
                <c:pt idx="9">
                  <c:v>1</c:v>
                </c:pt>
                <c:pt idx="10">
                  <c:v>1</c:v>
                </c:pt>
                <c:pt idx="11">
                  <c:v>0</c:v>
                </c:pt>
              </c:numCache>
            </c:numRef>
          </c:val>
          <c:extLst>
            <c:ext xmlns:c16="http://schemas.microsoft.com/office/drawing/2014/chart" uri="{C3380CC4-5D6E-409C-BE32-E72D297353CC}">
              <c16:uniqueId val="{00000002-BC32-4784-857D-61A353325DF8}"/>
            </c:ext>
          </c:extLst>
        </c:ser>
        <c:ser>
          <c:idx val="3"/>
          <c:order val="3"/>
          <c:tx>
            <c:strRef>
              <c:f>'IM Capability Needs Profile'!$E$60</c:f>
              <c:strCache>
                <c:ptCount val="1"/>
                <c:pt idx="0">
                  <c:v>EE_NC</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Profile'!$E$61:$E$73</c:f>
              <c:numCache>
                <c:formatCode>General</c:formatCode>
                <c:ptCount val="13"/>
                <c:pt idx="0">
                  <c:v>2</c:v>
                </c:pt>
                <c:pt idx="1">
                  <c:v>3</c:v>
                </c:pt>
                <c:pt idx="2">
                  <c:v>1</c:v>
                </c:pt>
                <c:pt idx="3">
                  <c:v>8</c:v>
                </c:pt>
                <c:pt idx="4">
                  <c:v>11</c:v>
                </c:pt>
                <c:pt idx="5">
                  <c:v>2</c:v>
                </c:pt>
                <c:pt idx="6">
                  <c:v>2</c:v>
                </c:pt>
                <c:pt idx="7">
                  <c:v>0</c:v>
                </c:pt>
                <c:pt idx="8">
                  <c:v>1</c:v>
                </c:pt>
                <c:pt idx="9">
                  <c:v>0</c:v>
                </c:pt>
                <c:pt idx="10">
                  <c:v>1</c:v>
                </c:pt>
                <c:pt idx="11">
                  <c:v>0</c:v>
                </c:pt>
              </c:numCache>
            </c:numRef>
          </c:val>
          <c:extLst>
            <c:ext xmlns:c16="http://schemas.microsoft.com/office/drawing/2014/chart" uri="{C3380CC4-5D6E-409C-BE32-E72D297353CC}">
              <c16:uniqueId val="{00000003-BC32-4784-857D-61A353325DF8}"/>
            </c:ext>
          </c:extLst>
        </c:ser>
        <c:ser>
          <c:idx val="4"/>
          <c:order val="4"/>
          <c:tx>
            <c:strRef>
              <c:f>'IM Capability Needs Profile'!$F$60</c:f>
              <c:strCache>
                <c:ptCount val="1"/>
                <c:pt idx="0">
                  <c:v>EVTrans</c:v>
                </c:pt>
              </c:strCache>
            </c:strRef>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Profile'!$F$61:$F$73</c:f>
              <c:numCache>
                <c:formatCode>General</c:formatCode>
                <c:ptCount val="13"/>
                <c:pt idx="0">
                  <c:v>1</c:v>
                </c:pt>
                <c:pt idx="1">
                  <c:v>0</c:v>
                </c:pt>
                <c:pt idx="2">
                  <c:v>0</c:v>
                </c:pt>
                <c:pt idx="3">
                  <c:v>3</c:v>
                </c:pt>
                <c:pt idx="4">
                  <c:v>3</c:v>
                </c:pt>
                <c:pt idx="5">
                  <c:v>0</c:v>
                </c:pt>
                <c:pt idx="6">
                  <c:v>0</c:v>
                </c:pt>
                <c:pt idx="7">
                  <c:v>0</c:v>
                </c:pt>
                <c:pt idx="8">
                  <c:v>0</c:v>
                </c:pt>
                <c:pt idx="9">
                  <c:v>1</c:v>
                </c:pt>
                <c:pt idx="10">
                  <c:v>1</c:v>
                </c:pt>
                <c:pt idx="11">
                  <c:v>0</c:v>
                </c:pt>
              </c:numCache>
            </c:numRef>
          </c:val>
          <c:extLst>
            <c:ext xmlns:c16="http://schemas.microsoft.com/office/drawing/2014/chart" uri="{C3380CC4-5D6E-409C-BE32-E72D297353CC}">
              <c16:uniqueId val="{00000004-BC32-4784-857D-61A353325DF8}"/>
            </c:ext>
          </c:extLst>
        </c:ser>
        <c:ser>
          <c:idx val="5"/>
          <c:order val="5"/>
          <c:tx>
            <c:strRef>
              <c:f>'IM Capability Needs Profile'!$G$60</c:f>
              <c:strCache>
                <c:ptCount val="1"/>
                <c:pt idx="0">
                  <c:v>Prd_Impl</c:v>
                </c:pt>
              </c:strCache>
            </c:strRef>
          </c:tx>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Profile'!$G$61:$G$73</c:f>
              <c:numCache>
                <c:formatCode>General</c:formatCode>
                <c:ptCount val="13"/>
                <c:pt idx="0">
                  <c:v>6</c:v>
                </c:pt>
                <c:pt idx="1">
                  <c:v>1</c:v>
                </c:pt>
                <c:pt idx="2">
                  <c:v>1</c:v>
                </c:pt>
                <c:pt idx="3">
                  <c:v>5</c:v>
                </c:pt>
                <c:pt idx="4">
                  <c:v>6</c:v>
                </c:pt>
                <c:pt idx="5">
                  <c:v>1</c:v>
                </c:pt>
                <c:pt idx="6">
                  <c:v>2</c:v>
                </c:pt>
                <c:pt idx="7">
                  <c:v>0</c:v>
                </c:pt>
                <c:pt idx="8">
                  <c:v>0</c:v>
                </c:pt>
                <c:pt idx="9">
                  <c:v>0</c:v>
                </c:pt>
                <c:pt idx="10">
                  <c:v>1</c:v>
                </c:pt>
                <c:pt idx="11">
                  <c:v>0</c:v>
                </c:pt>
              </c:numCache>
            </c:numRef>
          </c:val>
          <c:extLst>
            <c:ext xmlns:c16="http://schemas.microsoft.com/office/drawing/2014/chart" uri="{C3380CC4-5D6E-409C-BE32-E72D297353CC}">
              <c16:uniqueId val="{00000005-BC32-4784-857D-61A353325DF8}"/>
            </c:ext>
          </c:extLst>
        </c:ser>
        <c:ser>
          <c:idx val="6"/>
          <c:order val="6"/>
          <c:tx>
            <c:strRef>
              <c:f>'IM Capability Needs Profile'!$H$60</c:f>
              <c:strCache>
                <c:ptCount val="1"/>
              </c:strCache>
            </c:strRef>
          </c:tx>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Profile'!$H$61:$H$73</c:f>
              <c:numCache>
                <c:formatCode>General</c:formatCode>
                <c:ptCount val="13"/>
              </c:numCache>
            </c:numRef>
          </c:val>
          <c:extLst>
            <c:ext xmlns:c16="http://schemas.microsoft.com/office/drawing/2014/chart" uri="{C3380CC4-5D6E-409C-BE32-E72D297353CC}">
              <c16:uniqueId val="{00000006-BC32-4784-857D-61A353325DF8}"/>
            </c:ext>
          </c:extLst>
        </c:ser>
        <c:ser>
          <c:idx val="7"/>
          <c:order val="7"/>
          <c:tx>
            <c:strRef>
              <c:f>'IM Capability Needs Profile'!$I$60</c:f>
              <c:strCache>
                <c:ptCount val="1"/>
                <c:pt idx="0">
                  <c:v>CEM_NE</c:v>
                </c:pt>
              </c:strCache>
            </c:strRef>
          </c:tx>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Profile'!$I$61:$I$73</c:f>
              <c:numCache>
                <c:formatCode>General</c:formatCode>
                <c:ptCount val="13"/>
                <c:pt idx="0">
                  <c:v>0</c:v>
                </c:pt>
                <c:pt idx="1">
                  <c:v>0</c:v>
                </c:pt>
                <c:pt idx="2">
                  <c:v>0</c:v>
                </c:pt>
                <c:pt idx="3">
                  <c:v>2</c:v>
                </c:pt>
                <c:pt idx="4">
                  <c:v>2</c:v>
                </c:pt>
                <c:pt idx="5">
                  <c:v>0</c:v>
                </c:pt>
                <c:pt idx="6">
                  <c:v>2</c:v>
                </c:pt>
                <c:pt idx="7">
                  <c:v>0</c:v>
                </c:pt>
                <c:pt idx="8">
                  <c:v>1</c:v>
                </c:pt>
                <c:pt idx="9">
                  <c:v>1</c:v>
                </c:pt>
                <c:pt idx="10">
                  <c:v>1</c:v>
                </c:pt>
                <c:pt idx="11">
                  <c:v>0</c:v>
                </c:pt>
              </c:numCache>
            </c:numRef>
          </c:val>
          <c:extLst>
            <c:ext xmlns:c16="http://schemas.microsoft.com/office/drawing/2014/chart" uri="{C3380CC4-5D6E-409C-BE32-E72D297353CC}">
              <c16:uniqueId val="{00000007-BC32-4784-857D-61A353325DF8}"/>
            </c:ext>
          </c:extLst>
        </c:ser>
        <c:ser>
          <c:idx val="8"/>
          <c:order val="8"/>
          <c:tx>
            <c:strRef>
              <c:f>'IM Capability Needs Profile'!$J$60</c:f>
              <c:strCache>
                <c:ptCount val="1"/>
                <c:pt idx="0">
                  <c:v>Cust_Perf_Assur</c:v>
                </c:pt>
              </c:strCache>
            </c:strRef>
          </c:tx>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Profile'!$J$61:$J$73</c:f>
              <c:numCache>
                <c:formatCode>General</c:formatCode>
                <c:ptCount val="13"/>
                <c:pt idx="0">
                  <c:v>3</c:v>
                </c:pt>
                <c:pt idx="1">
                  <c:v>0</c:v>
                </c:pt>
                <c:pt idx="2">
                  <c:v>0</c:v>
                </c:pt>
                <c:pt idx="3">
                  <c:v>4</c:v>
                </c:pt>
                <c:pt idx="4">
                  <c:v>2</c:v>
                </c:pt>
                <c:pt idx="5">
                  <c:v>2</c:v>
                </c:pt>
                <c:pt idx="6">
                  <c:v>2</c:v>
                </c:pt>
                <c:pt idx="7">
                  <c:v>0</c:v>
                </c:pt>
                <c:pt idx="8">
                  <c:v>2</c:v>
                </c:pt>
                <c:pt idx="9">
                  <c:v>0</c:v>
                </c:pt>
                <c:pt idx="10">
                  <c:v>0</c:v>
                </c:pt>
                <c:pt idx="11">
                  <c:v>0</c:v>
                </c:pt>
              </c:numCache>
            </c:numRef>
          </c:val>
          <c:extLst>
            <c:ext xmlns:c16="http://schemas.microsoft.com/office/drawing/2014/chart" uri="{C3380CC4-5D6E-409C-BE32-E72D297353CC}">
              <c16:uniqueId val="{00000008-BC32-4784-857D-61A353325DF8}"/>
            </c:ext>
          </c:extLst>
        </c:ser>
        <c:ser>
          <c:idx val="9"/>
          <c:order val="9"/>
          <c:tx>
            <c:strRef>
              <c:f>'IM Capability Needs Profile'!$K$60</c:f>
              <c:strCache>
                <c:ptCount val="1"/>
                <c:pt idx="0">
                  <c:v>Contact_Center</c:v>
                </c:pt>
              </c:strCache>
            </c:strRef>
          </c:tx>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Profile'!$K$61:$K$73</c:f>
              <c:numCache>
                <c:formatCode>General</c:formatCode>
                <c:ptCount val="13"/>
                <c:pt idx="0">
                  <c:v>0</c:v>
                </c:pt>
                <c:pt idx="1">
                  <c:v>0</c:v>
                </c:pt>
                <c:pt idx="2">
                  <c:v>0</c:v>
                </c:pt>
                <c:pt idx="3">
                  <c:v>1</c:v>
                </c:pt>
                <c:pt idx="4">
                  <c:v>0</c:v>
                </c:pt>
                <c:pt idx="5">
                  <c:v>0</c:v>
                </c:pt>
                <c:pt idx="6">
                  <c:v>0</c:v>
                </c:pt>
                <c:pt idx="7">
                  <c:v>0</c:v>
                </c:pt>
                <c:pt idx="8">
                  <c:v>0</c:v>
                </c:pt>
                <c:pt idx="9">
                  <c:v>0</c:v>
                </c:pt>
                <c:pt idx="10">
                  <c:v>0</c:v>
                </c:pt>
                <c:pt idx="11">
                  <c:v>0</c:v>
                </c:pt>
              </c:numCache>
            </c:numRef>
          </c:val>
          <c:extLst>
            <c:ext xmlns:c16="http://schemas.microsoft.com/office/drawing/2014/chart" uri="{C3380CC4-5D6E-409C-BE32-E72D297353CC}">
              <c16:uniqueId val="{00000009-BC32-4784-857D-61A353325DF8}"/>
            </c:ext>
          </c:extLst>
        </c:ser>
        <c:ser>
          <c:idx val="10"/>
          <c:order val="10"/>
          <c:tx>
            <c:strRef>
              <c:f>'IM Capability Needs Profile'!$L$60</c:f>
              <c:strCache>
                <c:ptCount val="1"/>
                <c:pt idx="0">
                  <c:v>CEM_NY</c:v>
                </c:pt>
              </c:strCache>
            </c:strRef>
          </c:tx>
          <c:spPr>
            <a:gradFill rotWithShape="1">
              <a:gsLst>
                <a:gs pos="0">
                  <a:schemeClr val="accent5">
                    <a:lumMod val="60000"/>
                    <a:shade val="51000"/>
                    <a:satMod val="130000"/>
                  </a:schemeClr>
                </a:gs>
                <a:gs pos="80000">
                  <a:schemeClr val="accent5">
                    <a:lumMod val="60000"/>
                    <a:shade val="93000"/>
                    <a:satMod val="130000"/>
                  </a:schemeClr>
                </a:gs>
                <a:gs pos="100000">
                  <a:schemeClr val="accent5">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Profile'!$L$61:$L$73</c:f>
              <c:numCache>
                <c:formatCode>General</c:formatCode>
                <c:ptCount val="13"/>
                <c:pt idx="0">
                  <c:v>1</c:v>
                </c:pt>
                <c:pt idx="1">
                  <c:v>0</c:v>
                </c:pt>
                <c:pt idx="2">
                  <c:v>2</c:v>
                </c:pt>
                <c:pt idx="3">
                  <c:v>4</c:v>
                </c:pt>
                <c:pt idx="4">
                  <c:v>5</c:v>
                </c:pt>
                <c:pt idx="5">
                  <c:v>3</c:v>
                </c:pt>
                <c:pt idx="6">
                  <c:v>1</c:v>
                </c:pt>
                <c:pt idx="7">
                  <c:v>0</c:v>
                </c:pt>
                <c:pt idx="8">
                  <c:v>0</c:v>
                </c:pt>
                <c:pt idx="9">
                  <c:v>1</c:v>
                </c:pt>
                <c:pt idx="10">
                  <c:v>1</c:v>
                </c:pt>
                <c:pt idx="11">
                  <c:v>0</c:v>
                </c:pt>
              </c:numCache>
            </c:numRef>
          </c:val>
          <c:extLst>
            <c:ext xmlns:c16="http://schemas.microsoft.com/office/drawing/2014/chart" uri="{C3380CC4-5D6E-409C-BE32-E72D297353CC}">
              <c16:uniqueId val="{0000000A-BC32-4784-857D-61A353325DF8}"/>
            </c:ext>
          </c:extLst>
        </c:ser>
        <c:ser>
          <c:idx val="11"/>
          <c:order val="11"/>
          <c:tx>
            <c:strRef>
              <c:f>'IM Capability Needs Profile'!$M$60</c:f>
              <c:strCache>
                <c:ptCount val="1"/>
                <c:pt idx="0">
                  <c:v>Billing_AMO</c:v>
                </c:pt>
              </c:strCache>
            </c:strRef>
          </c:tx>
          <c:spPr>
            <a:gradFill rotWithShape="1">
              <a:gsLst>
                <a:gs pos="0">
                  <a:schemeClr val="accent6">
                    <a:lumMod val="60000"/>
                    <a:shade val="51000"/>
                    <a:satMod val="130000"/>
                  </a:schemeClr>
                </a:gs>
                <a:gs pos="80000">
                  <a:schemeClr val="accent6">
                    <a:lumMod val="60000"/>
                    <a:shade val="93000"/>
                    <a:satMod val="130000"/>
                  </a:schemeClr>
                </a:gs>
                <a:gs pos="100000">
                  <a:schemeClr val="accent6">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Profile'!$M$61:$M$73</c:f>
              <c:numCache>
                <c:formatCode>General</c:formatCode>
                <c:ptCount val="13"/>
                <c:pt idx="0">
                  <c:v>2</c:v>
                </c:pt>
                <c:pt idx="1">
                  <c:v>2</c:v>
                </c:pt>
                <c:pt idx="2">
                  <c:v>0</c:v>
                </c:pt>
                <c:pt idx="3">
                  <c:v>1</c:v>
                </c:pt>
                <c:pt idx="4">
                  <c:v>1</c:v>
                </c:pt>
                <c:pt idx="5">
                  <c:v>0</c:v>
                </c:pt>
                <c:pt idx="6">
                  <c:v>0</c:v>
                </c:pt>
                <c:pt idx="7">
                  <c:v>0</c:v>
                </c:pt>
                <c:pt idx="8">
                  <c:v>2</c:v>
                </c:pt>
                <c:pt idx="9">
                  <c:v>0</c:v>
                </c:pt>
                <c:pt idx="10">
                  <c:v>0</c:v>
                </c:pt>
                <c:pt idx="11">
                  <c:v>0</c:v>
                </c:pt>
              </c:numCache>
            </c:numRef>
          </c:val>
          <c:extLst>
            <c:ext xmlns:c16="http://schemas.microsoft.com/office/drawing/2014/chart" uri="{C3380CC4-5D6E-409C-BE32-E72D297353CC}">
              <c16:uniqueId val="{0000000B-BC32-4784-857D-61A353325DF8}"/>
            </c:ext>
          </c:extLst>
        </c:ser>
        <c:ser>
          <c:idx val="12"/>
          <c:order val="12"/>
          <c:tx>
            <c:strRef>
              <c:f>'IM Capability Needs Profile'!$N$60</c:f>
              <c:strCache>
                <c:ptCount val="1"/>
                <c:pt idx="0">
                  <c:v>CCVendMgt</c:v>
                </c:pt>
              </c:strCache>
            </c:strRef>
          </c:tx>
          <c:spPr>
            <a:gradFill rotWithShape="1">
              <a:gsLst>
                <a:gs pos="0">
                  <a:schemeClr val="accent1">
                    <a:lumMod val="80000"/>
                    <a:lumOff val="20000"/>
                    <a:shade val="51000"/>
                    <a:satMod val="130000"/>
                  </a:schemeClr>
                </a:gs>
                <a:gs pos="80000">
                  <a:schemeClr val="accent1">
                    <a:lumMod val="80000"/>
                    <a:lumOff val="20000"/>
                    <a:shade val="93000"/>
                    <a:satMod val="130000"/>
                  </a:schemeClr>
                </a:gs>
                <a:gs pos="100000">
                  <a:schemeClr val="accent1">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Profile'!$N$61:$N$73</c:f>
              <c:numCache>
                <c:formatCode>General</c:formatCode>
                <c:ptCount val="13"/>
                <c:pt idx="0">
                  <c:v>1</c:v>
                </c:pt>
                <c:pt idx="1">
                  <c:v>2</c:v>
                </c:pt>
                <c:pt idx="2">
                  <c:v>1</c:v>
                </c:pt>
                <c:pt idx="3">
                  <c:v>3</c:v>
                </c:pt>
                <c:pt idx="4">
                  <c:v>1</c:v>
                </c:pt>
                <c:pt idx="5">
                  <c:v>1</c:v>
                </c:pt>
                <c:pt idx="6">
                  <c:v>0</c:v>
                </c:pt>
                <c:pt idx="7">
                  <c:v>1</c:v>
                </c:pt>
                <c:pt idx="8">
                  <c:v>0</c:v>
                </c:pt>
                <c:pt idx="9">
                  <c:v>0</c:v>
                </c:pt>
                <c:pt idx="10">
                  <c:v>0</c:v>
                </c:pt>
                <c:pt idx="11">
                  <c:v>2</c:v>
                </c:pt>
              </c:numCache>
            </c:numRef>
          </c:val>
          <c:extLst>
            <c:ext xmlns:c16="http://schemas.microsoft.com/office/drawing/2014/chart" uri="{C3380CC4-5D6E-409C-BE32-E72D297353CC}">
              <c16:uniqueId val="{0000000C-BC32-4784-857D-61A353325DF8}"/>
            </c:ext>
          </c:extLst>
        </c:ser>
        <c:ser>
          <c:idx val="13"/>
          <c:order val="13"/>
          <c:tx>
            <c:strRef>
              <c:f>'IM Capability Needs Profile'!$O$60</c:f>
              <c:strCache>
                <c:ptCount val="1"/>
                <c:pt idx="0">
                  <c:v>CXP</c:v>
                </c:pt>
              </c:strCache>
            </c:strRef>
          </c:tx>
          <c:spPr>
            <a:gradFill rotWithShape="1">
              <a:gsLst>
                <a:gs pos="0">
                  <a:schemeClr val="accent2">
                    <a:lumMod val="80000"/>
                    <a:lumOff val="20000"/>
                    <a:shade val="51000"/>
                    <a:satMod val="130000"/>
                  </a:schemeClr>
                </a:gs>
                <a:gs pos="80000">
                  <a:schemeClr val="accent2">
                    <a:lumMod val="80000"/>
                    <a:lumOff val="20000"/>
                    <a:shade val="93000"/>
                    <a:satMod val="130000"/>
                  </a:schemeClr>
                </a:gs>
                <a:gs pos="100000">
                  <a:schemeClr val="accent2">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Profile'!$O$61:$O$73</c:f>
              <c:numCache>
                <c:formatCode>General</c:formatCode>
                <c:ptCount val="13"/>
                <c:pt idx="0">
                  <c:v>1</c:v>
                </c:pt>
                <c:pt idx="1">
                  <c:v>1</c:v>
                </c:pt>
                <c:pt idx="2">
                  <c:v>0</c:v>
                </c:pt>
                <c:pt idx="3">
                  <c:v>4</c:v>
                </c:pt>
                <c:pt idx="4">
                  <c:v>1</c:v>
                </c:pt>
                <c:pt idx="5">
                  <c:v>1</c:v>
                </c:pt>
                <c:pt idx="6">
                  <c:v>0</c:v>
                </c:pt>
                <c:pt idx="7">
                  <c:v>0</c:v>
                </c:pt>
                <c:pt idx="8">
                  <c:v>2</c:v>
                </c:pt>
                <c:pt idx="9">
                  <c:v>0</c:v>
                </c:pt>
                <c:pt idx="10">
                  <c:v>0</c:v>
                </c:pt>
                <c:pt idx="11">
                  <c:v>1</c:v>
                </c:pt>
              </c:numCache>
            </c:numRef>
          </c:val>
          <c:extLst>
            <c:ext xmlns:c16="http://schemas.microsoft.com/office/drawing/2014/chart" uri="{C3380CC4-5D6E-409C-BE32-E72D297353CC}">
              <c16:uniqueId val="{0000000D-BC32-4784-857D-61A353325DF8}"/>
            </c:ext>
          </c:extLst>
        </c:ser>
        <c:ser>
          <c:idx val="14"/>
          <c:order val="14"/>
          <c:tx>
            <c:strRef>
              <c:f>'IM Capability Needs Profile'!$P$60</c:f>
              <c:strCache>
                <c:ptCount val="1"/>
                <c:pt idx="0">
                  <c:v>Marketing</c:v>
                </c:pt>
              </c:strCache>
            </c:strRef>
          </c:tx>
          <c:spPr>
            <a:gradFill rotWithShape="1">
              <a:gsLst>
                <a:gs pos="0">
                  <a:schemeClr val="accent3">
                    <a:lumMod val="80000"/>
                    <a:lumOff val="20000"/>
                    <a:shade val="51000"/>
                    <a:satMod val="130000"/>
                  </a:schemeClr>
                </a:gs>
                <a:gs pos="80000">
                  <a:schemeClr val="accent3">
                    <a:lumMod val="80000"/>
                    <a:lumOff val="20000"/>
                    <a:shade val="93000"/>
                    <a:satMod val="130000"/>
                  </a:schemeClr>
                </a:gs>
                <a:gs pos="100000">
                  <a:schemeClr val="accent3">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Profile'!$P$61:$P$73</c:f>
              <c:numCache>
                <c:formatCode>General</c:formatCode>
                <c:ptCount val="13"/>
                <c:pt idx="0">
                  <c:v>1</c:v>
                </c:pt>
                <c:pt idx="1">
                  <c:v>2</c:v>
                </c:pt>
                <c:pt idx="2">
                  <c:v>1</c:v>
                </c:pt>
                <c:pt idx="3">
                  <c:v>4</c:v>
                </c:pt>
                <c:pt idx="4">
                  <c:v>4</c:v>
                </c:pt>
                <c:pt idx="5">
                  <c:v>1</c:v>
                </c:pt>
                <c:pt idx="6">
                  <c:v>0</c:v>
                </c:pt>
                <c:pt idx="7">
                  <c:v>0</c:v>
                </c:pt>
                <c:pt idx="8">
                  <c:v>1</c:v>
                </c:pt>
                <c:pt idx="9">
                  <c:v>1</c:v>
                </c:pt>
                <c:pt idx="10">
                  <c:v>3</c:v>
                </c:pt>
                <c:pt idx="11">
                  <c:v>0</c:v>
                </c:pt>
              </c:numCache>
            </c:numRef>
          </c:val>
          <c:extLst>
            <c:ext xmlns:c16="http://schemas.microsoft.com/office/drawing/2014/chart" uri="{C3380CC4-5D6E-409C-BE32-E72D297353CC}">
              <c16:uniqueId val="{0000000E-BC32-4784-857D-61A353325DF8}"/>
            </c:ext>
          </c:extLst>
        </c:ser>
        <c:ser>
          <c:idx val="15"/>
          <c:order val="15"/>
          <c:tx>
            <c:strRef>
              <c:f>'IM Capability Needs Profile'!$Q$60</c:f>
              <c:strCache>
                <c:ptCount val="1"/>
                <c:pt idx="0">
                  <c:v>DER</c:v>
                </c:pt>
              </c:strCache>
            </c:strRef>
          </c:tx>
          <c:spPr>
            <a:gradFill rotWithShape="1">
              <a:gsLst>
                <a:gs pos="0">
                  <a:schemeClr val="accent4">
                    <a:lumMod val="80000"/>
                    <a:lumOff val="20000"/>
                    <a:shade val="51000"/>
                    <a:satMod val="130000"/>
                  </a:schemeClr>
                </a:gs>
                <a:gs pos="80000">
                  <a:schemeClr val="accent4">
                    <a:lumMod val="80000"/>
                    <a:lumOff val="20000"/>
                    <a:shade val="93000"/>
                    <a:satMod val="130000"/>
                  </a:schemeClr>
                </a:gs>
                <a:gs pos="100000">
                  <a:schemeClr val="accent4">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Profile'!$Q$61:$Q$73</c:f>
              <c:numCache>
                <c:formatCode>General</c:formatCode>
                <c:ptCount val="13"/>
                <c:pt idx="0">
                  <c:v>1</c:v>
                </c:pt>
                <c:pt idx="1">
                  <c:v>0</c:v>
                </c:pt>
                <c:pt idx="2">
                  <c:v>2</c:v>
                </c:pt>
                <c:pt idx="3">
                  <c:v>2</c:v>
                </c:pt>
                <c:pt idx="4">
                  <c:v>0</c:v>
                </c:pt>
                <c:pt idx="5">
                  <c:v>1</c:v>
                </c:pt>
                <c:pt idx="6">
                  <c:v>0</c:v>
                </c:pt>
                <c:pt idx="7">
                  <c:v>1</c:v>
                </c:pt>
                <c:pt idx="8">
                  <c:v>0</c:v>
                </c:pt>
                <c:pt idx="9">
                  <c:v>1</c:v>
                </c:pt>
                <c:pt idx="10">
                  <c:v>0</c:v>
                </c:pt>
                <c:pt idx="11">
                  <c:v>0</c:v>
                </c:pt>
              </c:numCache>
            </c:numRef>
          </c:val>
          <c:extLst>
            <c:ext xmlns:c16="http://schemas.microsoft.com/office/drawing/2014/chart" uri="{C3380CC4-5D6E-409C-BE32-E72D297353CC}">
              <c16:uniqueId val="{0000000F-BC32-4784-857D-61A353325DF8}"/>
            </c:ext>
          </c:extLst>
        </c:ser>
        <c:ser>
          <c:idx val="16"/>
          <c:order val="16"/>
          <c:tx>
            <c:strRef>
              <c:f>'IM Capability Needs Profile'!$R$60</c:f>
              <c:strCache>
                <c:ptCount val="1"/>
                <c:pt idx="0">
                  <c:v>WF_MGT</c:v>
                </c:pt>
              </c:strCache>
            </c:strRef>
          </c:tx>
          <c:spPr>
            <a:gradFill rotWithShape="1">
              <a:gsLst>
                <a:gs pos="0">
                  <a:schemeClr val="accent5">
                    <a:lumMod val="80000"/>
                    <a:lumOff val="20000"/>
                    <a:shade val="51000"/>
                    <a:satMod val="130000"/>
                  </a:schemeClr>
                </a:gs>
                <a:gs pos="80000">
                  <a:schemeClr val="accent5">
                    <a:lumMod val="80000"/>
                    <a:lumOff val="20000"/>
                    <a:shade val="93000"/>
                    <a:satMod val="130000"/>
                  </a:schemeClr>
                </a:gs>
                <a:gs pos="100000">
                  <a:schemeClr val="accent5">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Profile'!$R$61:$R$73</c:f>
              <c:numCache>
                <c:formatCode>General</c:formatCode>
                <c:ptCount val="13"/>
                <c:pt idx="0">
                  <c:v>1</c:v>
                </c:pt>
                <c:pt idx="1">
                  <c:v>0</c:v>
                </c:pt>
                <c:pt idx="2">
                  <c:v>0</c:v>
                </c:pt>
                <c:pt idx="3">
                  <c:v>1</c:v>
                </c:pt>
                <c:pt idx="4">
                  <c:v>1</c:v>
                </c:pt>
                <c:pt idx="5">
                  <c:v>0</c:v>
                </c:pt>
                <c:pt idx="6">
                  <c:v>0</c:v>
                </c:pt>
                <c:pt idx="7">
                  <c:v>0</c:v>
                </c:pt>
                <c:pt idx="8">
                  <c:v>0</c:v>
                </c:pt>
                <c:pt idx="9">
                  <c:v>0</c:v>
                </c:pt>
                <c:pt idx="10">
                  <c:v>0</c:v>
                </c:pt>
                <c:pt idx="11">
                  <c:v>1</c:v>
                </c:pt>
              </c:numCache>
            </c:numRef>
          </c:val>
          <c:extLst>
            <c:ext xmlns:c16="http://schemas.microsoft.com/office/drawing/2014/chart" uri="{C3380CC4-5D6E-409C-BE32-E72D297353CC}">
              <c16:uniqueId val="{00000010-BC32-4784-857D-61A353325DF8}"/>
            </c:ext>
          </c:extLst>
        </c:ser>
        <c:ser>
          <c:idx val="17"/>
          <c:order val="17"/>
          <c:tx>
            <c:strRef>
              <c:f>'IM Capability Needs Profile'!$S$60</c:f>
              <c:strCache>
                <c:ptCount val="1"/>
                <c:pt idx="0">
                  <c:v>Exec</c:v>
                </c:pt>
              </c:strCache>
            </c:strRef>
          </c:tx>
          <c:spPr>
            <a:gradFill rotWithShape="1">
              <a:gsLst>
                <a:gs pos="0">
                  <a:schemeClr val="accent6">
                    <a:lumMod val="80000"/>
                    <a:lumOff val="20000"/>
                    <a:shade val="51000"/>
                    <a:satMod val="130000"/>
                  </a:schemeClr>
                </a:gs>
                <a:gs pos="80000">
                  <a:schemeClr val="accent6">
                    <a:lumMod val="80000"/>
                    <a:lumOff val="20000"/>
                    <a:shade val="93000"/>
                    <a:satMod val="130000"/>
                  </a:schemeClr>
                </a:gs>
                <a:gs pos="100000">
                  <a:schemeClr val="accent6">
                    <a:lumMod val="80000"/>
                    <a:lum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'IM Capability Needs Profile'!$A$61:$A$73</c:f>
              <c:strCache>
                <c:ptCount val="12"/>
                <c:pt idx="0">
                  <c:v>Analytics &amp; Reporting</c:v>
                </c:pt>
                <c:pt idx="1">
                  <c:v>Business Process</c:v>
                </c:pt>
                <c:pt idx="2">
                  <c:v>Data Access / Security</c:v>
                </c:pt>
                <c:pt idx="3">
                  <c:v>Data Integration</c:v>
                </c:pt>
                <c:pt idx="4">
                  <c:v>Data Quality</c:v>
                </c:pt>
                <c:pt idx="5">
                  <c:v>Data Timeliness</c:v>
                </c:pt>
                <c:pt idx="6">
                  <c:v>Governance</c:v>
                </c:pt>
                <c:pt idx="7">
                  <c:v>Know. Mgmt / Training</c:v>
                </c:pt>
                <c:pt idx="8">
                  <c:v>Master Data Management
(MDM)</c:v>
                </c:pt>
                <c:pt idx="9">
                  <c:v>Metadata</c:v>
                </c:pt>
                <c:pt idx="10">
                  <c:v>Standards</c:v>
                </c:pt>
                <c:pt idx="11">
                  <c:v>System Performance</c:v>
                </c:pt>
              </c:strCache>
            </c:strRef>
          </c:cat>
          <c:val>
            <c:numRef>
              <c:f>'IM Capability Needs Profile'!$S$61:$S$73</c:f>
              <c:numCache>
                <c:formatCode>General</c:formatCode>
                <c:ptCount val="13"/>
                <c:pt idx="0">
                  <c:v>1</c:v>
                </c:pt>
                <c:pt idx="1">
                  <c:v>0</c:v>
                </c:pt>
                <c:pt idx="2">
                  <c:v>3</c:v>
                </c:pt>
                <c:pt idx="3">
                  <c:v>5</c:v>
                </c:pt>
                <c:pt idx="4">
                  <c:v>5</c:v>
                </c:pt>
                <c:pt idx="5">
                  <c:v>0</c:v>
                </c:pt>
                <c:pt idx="6">
                  <c:v>4</c:v>
                </c:pt>
                <c:pt idx="7">
                  <c:v>3</c:v>
                </c:pt>
                <c:pt idx="8">
                  <c:v>3</c:v>
                </c:pt>
                <c:pt idx="9">
                  <c:v>2</c:v>
                </c:pt>
                <c:pt idx="10">
                  <c:v>0</c:v>
                </c:pt>
                <c:pt idx="11">
                  <c:v>0</c:v>
                </c:pt>
              </c:numCache>
            </c:numRef>
          </c:val>
          <c:extLst>
            <c:ext xmlns:c16="http://schemas.microsoft.com/office/drawing/2014/chart" uri="{C3380CC4-5D6E-409C-BE32-E72D297353CC}">
              <c16:uniqueId val="{00000011-BC32-4784-857D-61A353325DF8}"/>
            </c:ext>
          </c:extLst>
        </c:ser>
        <c:dLbls>
          <c:showLegendKey val="0"/>
          <c:showVal val="0"/>
          <c:showCatName val="0"/>
          <c:showSerName val="0"/>
          <c:showPercent val="0"/>
          <c:showBubbleSize val="0"/>
        </c:dLbls>
        <c:gapWidth val="150"/>
        <c:overlap val="100"/>
        <c:axId val="741970568"/>
        <c:axId val="741971880"/>
      </c:barChart>
      <c:catAx>
        <c:axId val="741970568"/>
        <c:scaling>
          <c:orientation val="maxMin"/>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1971880"/>
        <c:crosses val="autoZero"/>
        <c:auto val="1"/>
        <c:lblAlgn val="ctr"/>
        <c:lblOffset val="100"/>
        <c:noMultiLvlLbl val="0"/>
      </c:catAx>
      <c:valAx>
        <c:axId val="741971880"/>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1970568"/>
        <c:crosses val="autoZero"/>
        <c:crossBetween val="midCat"/>
      </c:valAx>
      <c:spPr>
        <a:noFill/>
        <a:ln>
          <a:noFill/>
        </a:ln>
        <a:effectLst/>
      </c:spPr>
    </c:plotArea>
    <c:legend>
      <c:legendPos val="b"/>
      <c:legendEntry>
        <c:idx val="6"/>
        <c:delete val="1"/>
      </c:legendEntry>
      <c:layout>
        <c:manualLayout>
          <c:xMode val="edge"/>
          <c:yMode val="edge"/>
          <c:x val="0.1769309036181434"/>
          <c:y val="0.88627465699421171"/>
          <c:w val="0.82306909638185666"/>
          <c:h val="0.1011375374007985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'Data Issues Analysis'!$G$24</c:f>
              <c:strCache>
                <c:ptCount val="1"/>
                <c:pt idx="0">
                  <c:v>Data Impact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6D6-454F-A773-3DB4F16643D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6D6-454F-A773-3DB4F16643D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6D6-454F-A773-3DB4F16643D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6D6-454F-A773-3DB4F16643D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6D6-454F-A773-3DB4F16643D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6D6-454F-A773-3DB4F16643D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06D6-454F-A773-3DB4F16643DD}"/>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06D6-454F-A773-3DB4F16643DD}"/>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06D6-454F-A773-3DB4F16643DD}"/>
              </c:ext>
            </c:extLst>
          </c:dPt>
          <c:dLbls>
            <c:dLbl>
              <c:idx val="1"/>
              <c:layout>
                <c:manualLayout>
                  <c:x val="0.14135233698455524"/>
                  <c:y val="-0.1728615300989596"/>
                </c:manualLayout>
              </c:layout>
              <c:spPr>
                <a:noFill/>
                <a:ln>
                  <a:noFill/>
                </a:ln>
                <a:effectLst/>
              </c:spPr>
              <c:txPr>
                <a:bodyPr rot="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6D6-454F-A773-3DB4F16643DD}"/>
                </c:ext>
              </c:extLst>
            </c:dLbl>
            <c:dLbl>
              <c:idx val="2"/>
              <c:layout>
                <c:manualLayout>
                  <c:x val="6.9517542779289464E-3"/>
                  <c:y val="2.6486957121163991E-2"/>
                </c:manualLayout>
              </c:layout>
              <c:showLegendKey val="0"/>
              <c:showVal val="0"/>
              <c:showCatName val="1"/>
              <c:showSerName val="0"/>
              <c:showPercent val="1"/>
              <c:showBubbleSize val="0"/>
              <c:extLst>
                <c:ext xmlns:c15="http://schemas.microsoft.com/office/drawing/2012/chart" uri="{CE6537A1-D6FC-4f65-9D91-7224C49458BB}">
                  <c15:layout>
                    <c:manualLayout>
                      <c:w val="0.13714661687677934"/>
                      <c:h val="0.12791753227323008"/>
                    </c:manualLayout>
                  </c15:layout>
                </c:ext>
                <c:ext xmlns:c16="http://schemas.microsoft.com/office/drawing/2014/chart" uri="{C3380CC4-5D6E-409C-BE32-E72D297353CC}">
                  <c16:uniqueId val="{00000005-06D6-454F-A773-3DB4F16643DD}"/>
                </c:ext>
              </c:extLst>
            </c:dLbl>
            <c:dLbl>
              <c:idx val="3"/>
              <c:layout>
                <c:manualLayout>
                  <c:x val="0.13671783413260261"/>
                  <c:y val="0.175649619294104"/>
                </c:manualLayout>
              </c:layout>
              <c:spPr>
                <a:noFill/>
                <a:ln>
                  <a:noFill/>
                </a:ln>
                <a:effectLst/>
              </c:spPr>
              <c:txPr>
                <a:bodyPr rot="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06D6-454F-A773-3DB4F16643DD}"/>
                </c:ext>
              </c:extLst>
            </c:dLbl>
            <c:dLbl>
              <c:idx val="6"/>
              <c:layout>
                <c:manualLayout>
                  <c:x val="-0.15293859411443683"/>
                  <c:y val="0.17843770848924853"/>
                </c:manualLayout>
              </c:layout>
              <c:spPr>
                <a:noFill/>
                <a:ln>
                  <a:noFill/>
                </a:ln>
                <a:effectLst/>
              </c:spPr>
              <c:txPr>
                <a:bodyPr rot="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06D6-454F-A773-3DB4F16643DD}"/>
                </c:ext>
              </c:extLst>
            </c:dLbl>
            <c:dLbl>
              <c:idx val="8"/>
              <c:layout>
                <c:manualLayout>
                  <c:x val="-0.18769736550408159"/>
                  <c:y val="-0.13661637056208098"/>
                </c:manualLayout>
              </c:layout>
              <c:spPr>
                <a:noFill/>
                <a:ln>
                  <a:noFill/>
                </a:ln>
                <a:effectLst/>
              </c:spPr>
              <c:txPr>
                <a:bodyPr rot="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1-06D6-454F-A773-3DB4F16643DD}"/>
                </c:ext>
              </c:extLst>
            </c:dLbl>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'Data Issues Analysis'!$F$25:$F$33</c:f>
              <c:strCache>
                <c:ptCount val="9"/>
                <c:pt idx="0">
                  <c:v>Data Accessibility </c:v>
                </c:pt>
                <c:pt idx="1">
                  <c:v>Data Accuracy</c:v>
                </c:pt>
                <c:pt idx="2">
                  <c:v>Data Incomplete</c:v>
                </c:pt>
                <c:pt idx="3">
                  <c:v>Data Inconsistencies </c:v>
                </c:pt>
                <c:pt idx="4">
                  <c:v>Data Quality</c:v>
                </c:pt>
                <c:pt idx="5">
                  <c:v>Data Timeliness</c:v>
                </c:pt>
                <c:pt idx="6">
                  <c:v>Lack of Data Management Standards</c:v>
                </c:pt>
                <c:pt idx="7">
                  <c:v>Unable to Aggregate Data</c:v>
                </c:pt>
                <c:pt idx="8">
                  <c:v>Unable to View Customer History</c:v>
                </c:pt>
              </c:strCache>
            </c:strRef>
          </c:cat>
          <c:val>
            <c:numRef>
              <c:f>'Data Issues Analysis'!$G$25:$G$33</c:f>
              <c:numCache>
                <c:formatCode>General</c:formatCode>
                <c:ptCount val="9"/>
                <c:pt idx="0">
                  <c:v>13</c:v>
                </c:pt>
                <c:pt idx="1">
                  <c:v>5</c:v>
                </c:pt>
                <c:pt idx="2">
                  <c:v>16</c:v>
                </c:pt>
                <c:pt idx="3">
                  <c:v>1</c:v>
                </c:pt>
                <c:pt idx="4">
                  <c:v>18</c:v>
                </c:pt>
                <c:pt idx="5">
                  <c:v>16</c:v>
                </c:pt>
                <c:pt idx="6">
                  <c:v>2</c:v>
                </c:pt>
                <c:pt idx="7">
                  <c:v>31</c:v>
                </c:pt>
                <c:pt idx="8">
                  <c:v>3</c:v>
                </c:pt>
              </c:numCache>
            </c:numRef>
          </c:val>
          <c:extLst>
            <c:ext xmlns:c16="http://schemas.microsoft.com/office/drawing/2014/chart" uri="{C3380CC4-5D6E-409C-BE32-E72D297353CC}">
              <c16:uniqueId val="{00000012-06D6-454F-A773-3DB4F16643DD}"/>
            </c:ext>
          </c:extLst>
        </c:ser>
        <c:dLbls>
          <c:showLegendKey val="0"/>
          <c:showVal val="0"/>
          <c:showCatName val="1"/>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100" baseline="0">
                <a:solidFill>
                  <a:schemeClr val="bg2">
                    <a:lumMod val="25000"/>
                  </a:schemeClr>
                </a:solidFill>
                <a:effectLst/>
                <a:latin typeface="+mj-lt"/>
                <a:ea typeface="+mn-ea"/>
                <a:cs typeface="+mn-cs"/>
              </a:defRPr>
            </a:pPr>
            <a:r>
              <a:rPr lang="en-US" sz="1400">
                <a:effectLst/>
              </a:rPr>
              <a:t>Data Completeness (% Complete)</a:t>
            </a:r>
          </a:p>
        </c:rich>
      </c:tx>
      <c:overlay val="0"/>
      <c:spPr>
        <a:noFill/>
        <a:ln>
          <a:noFill/>
        </a:ln>
        <a:effectLst/>
      </c:spPr>
      <c:txPr>
        <a:bodyPr rot="0" spcFirstLastPara="1" vertOverflow="ellipsis" vert="horz" wrap="square" anchor="ctr" anchorCtr="1"/>
        <a:lstStyle/>
        <a:p>
          <a:pPr>
            <a:defRPr sz="1400" b="1" i="0" u="none" strike="noStrike" kern="1200" spc="100" baseline="0">
              <a:solidFill>
                <a:schemeClr val="bg2">
                  <a:lumMod val="25000"/>
                </a:schemeClr>
              </a:solidFill>
              <a:effectLst/>
              <a:latin typeface="+mj-lt"/>
              <a:ea typeface="+mn-ea"/>
              <a:cs typeface="+mn-cs"/>
            </a:defRPr>
          </a:pPr>
          <a:endParaRPr lang="en-US"/>
        </a:p>
      </c:txPr>
    </c:title>
    <c:autoTitleDeleted val="0"/>
    <c:plotArea>
      <c:layout/>
      <c:barChart>
        <c:barDir val="bar"/>
        <c:grouping val="clustered"/>
        <c:varyColors val="0"/>
        <c:ser>
          <c:idx val="0"/>
          <c:order val="0"/>
          <c:spPr>
            <a:solidFill>
              <a:srgbClr val="12ABDB"/>
            </a:solidFill>
            <a:ln>
              <a:noFill/>
            </a:ln>
            <a:effectLst/>
          </c:spPr>
          <c:invertIfNegative val="0"/>
          <c:dLbls>
            <c:spPr>
              <a:noFill/>
              <a:ln>
                <a:noFill/>
              </a:ln>
              <a:effectLst/>
            </c:spPr>
            <c:txPr>
              <a:bodyPr rot="0" spcFirstLastPara="1" vertOverflow="ellipsis" vert="horz" wrap="square" anchor="ctr" anchorCtr="1"/>
              <a:lstStyle/>
              <a:p>
                <a:pPr>
                  <a:defRPr sz="1100" b="1" i="0" u="none" strike="noStrike" kern="1200" baseline="0">
                    <a:solidFill>
                      <a:schemeClr val="bg2">
                        <a:lumMod val="25000"/>
                      </a:schemeClr>
                    </a:solidFill>
                    <a:latin typeface="+mj-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Sheet2!$A$4:$A$20</c:f>
              <c:strCache>
                <c:ptCount val="17"/>
                <c:pt idx="0">
                  <c:v>PHN_BILL_ACCT</c:v>
                </c:pt>
                <c:pt idx="1">
                  <c:v>PHN_CUST</c:v>
                </c:pt>
                <c:pt idx="2">
                  <c:v>PHN_BILL_ACCT_ALT</c:v>
                </c:pt>
                <c:pt idx="3">
                  <c:v>ADR_STD_APT</c:v>
                </c:pt>
                <c:pt idx="4">
                  <c:v>ADR_STD_LINE3 [ZIPCODE]</c:v>
                </c:pt>
                <c:pt idx="5">
                  <c:v>ADR_STD_LINE2 [CITY + STATE]</c:v>
                </c:pt>
                <c:pt idx="6">
                  <c:v>ADR_STD_LINE1</c:v>
                </c:pt>
                <c:pt idx="7">
                  <c:v>TX_HOME_PHONE</c:v>
                </c:pt>
                <c:pt idx="8">
                  <c:v>KY_SSN</c:v>
                </c:pt>
                <c:pt idx="9">
                  <c:v>KY_CUST_NO</c:v>
                </c:pt>
                <c:pt idx="10">
                  <c:v>TX_HOME_PHN_NO</c:v>
                </c:pt>
                <c:pt idx="11">
                  <c:v>KY_DLN [DRIVING LICENSE NO.]</c:v>
                </c:pt>
                <c:pt idx="12">
                  <c:v>QY_CR_SCORE [CREDIT SCORE]</c:v>
                </c:pt>
                <c:pt idx="13">
                  <c:v>KY_PROF_USER_NAME</c:v>
                </c:pt>
                <c:pt idx="14">
                  <c:v>TX_EMAIL_USER_NAME [EMAIL]</c:v>
                </c:pt>
                <c:pt idx="15">
                  <c:v>CUST_L_NME [Last NAME]</c:v>
                </c:pt>
                <c:pt idx="16">
                  <c:v>CUST_F_NME [FIRST NAME]</c:v>
                </c:pt>
              </c:strCache>
            </c:strRef>
          </c:cat>
          <c:val>
            <c:numRef>
              <c:f>Sheet2!$C$4:$C$20</c:f>
              <c:numCache>
                <c:formatCode>General</c:formatCode>
                <c:ptCount val="17"/>
                <c:pt idx="0">
                  <c:v>94.72</c:v>
                </c:pt>
                <c:pt idx="1">
                  <c:v>44.97</c:v>
                </c:pt>
                <c:pt idx="2">
                  <c:v>13.530000000000001</c:v>
                </c:pt>
                <c:pt idx="3">
                  <c:v>10.560000000000002</c:v>
                </c:pt>
                <c:pt idx="4">
                  <c:v>96.26</c:v>
                </c:pt>
                <c:pt idx="5">
                  <c:v>95.55</c:v>
                </c:pt>
                <c:pt idx="6">
                  <c:v>99.99</c:v>
                </c:pt>
                <c:pt idx="7">
                  <c:v>98.53</c:v>
                </c:pt>
                <c:pt idx="8">
                  <c:v>88.16</c:v>
                </c:pt>
                <c:pt idx="9">
                  <c:v>97.37</c:v>
                </c:pt>
                <c:pt idx="10">
                  <c:v>95.27</c:v>
                </c:pt>
                <c:pt idx="11">
                  <c:v>3.76</c:v>
                </c:pt>
                <c:pt idx="12">
                  <c:v>10.210000000000001</c:v>
                </c:pt>
                <c:pt idx="13">
                  <c:v>78.89</c:v>
                </c:pt>
                <c:pt idx="14">
                  <c:v>25.45</c:v>
                </c:pt>
                <c:pt idx="15">
                  <c:v>92.9</c:v>
                </c:pt>
                <c:pt idx="16">
                  <c:v>88.289999999999992</c:v>
                </c:pt>
              </c:numCache>
            </c:numRef>
          </c:val>
          <c:extLst>
            <c:ext xmlns:c16="http://schemas.microsoft.com/office/drawing/2014/chart" uri="{C3380CC4-5D6E-409C-BE32-E72D297353CC}">
              <c16:uniqueId val="{00000000-2582-46DB-B73E-9E0860AEE060}"/>
            </c:ext>
          </c:extLst>
        </c:ser>
        <c:dLbls>
          <c:dLblPos val="outEnd"/>
          <c:showLegendKey val="0"/>
          <c:showVal val="1"/>
          <c:showCatName val="0"/>
          <c:showSerName val="0"/>
          <c:showPercent val="0"/>
          <c:showBubbleSize val="0"/>
        </c:dLbls>
        <c:gapWidth val="115"/>
        <c:overlap val="-20"/>
        <c:axId val="520401608"/>
        <c:axId val="520409480"/>
      </c:barChart>
      <c:catAx>
        <c:axId val="52040160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00" b="0" i="0" u="none" strike="noStrike" kern="1200" baseline="0">
                <a:solidFill>
                  <a:schemeClr val="bg2">
                    <a:lumMod val="25000"/>
                  </a:schemeClr>
                </a:solidFill>
                <a:latin typeface="+mj-lt"/>
                <a:ea typeface="+mn-ea"/>
                <a:cs typeface="+mn-cs"/>
              </a:defRPr>
            </a:pPr>
            <a:endParaRPr lang="en-US"/>
          </a:p>
        </c:txPr>
        <c:crossAx val="520409480"/>
        <c:crosses val="autoZero"/>
        <c:auto val="1"/>
        <c:lblAlgn val="ctr"/>
        <c:lblOffset val="100"/>
        <c:noMultiLvlLbl val="0"/>
      </c:catAx>
      <c:valAx>
        <c:axId val="520409480"/>
        <c:scaling>
          <c:orientation val="minMax"/>
        </c:scaling>
        <c:delete val="1"/>
        <c:axPos val="b"/>
        <c:numFmt formatCode="General" sourceLinked="1"/>
        <c:majorTickMark val="none"/>
        <c:minorTickMark val="none"/>
        <c:tickLblPos val="nextTo"/>
        <c:crossAx val="520401608"/>
        <c:crosses val="autoZero"/>
        <c:crossBetween val="between"/>
      </c:valAx>
      <c:spPr>
        <a:noFill/>
        <a:ln>
          <a:noFill/>
        </a:ln>
        <a:effectLst/>
      </c:spPr>
    </c:plotArea>
    <c:plotVisOnly val="1"/>
    <c:dispBlanksAs val="gap"/>
    <c:showDLblsOverMax val="0"/>
  </c:chart>
  <c:spPr>
    <a:noFill/>
    <a:ln>
      <a:noFill/>
    </a:ln>
    <a:effectLst/>
  </c:spPr>
  <c:txPr>
    <a:bodyPr/>
    <a:lstStyle/>
    <a:p>
      <a:pPr>
        <a:defRPr sz="1050">
          <a:solidFill>
            <a:schemeClr val="bg2">
              <a:lumMod val="25000"/>
            </a:schemeClr>
          </a:solidFill>
          <a:latin typeface="+mj-lt"/>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rtl="0">
              <a:defRPr lang="en-US" sz="1400" b="1" i="0" u="none" strike="noStrike" kern="1200" spc="100" baseline="0">
                <a:solidFill>
                  <a:srgbClr val="E7E6E6">
                    <a:lumMod val="25000"/>
                  </a:srgbClr>
                </a:solidFill>
                <a:effectLst/>
                <a:latin typeface="+mj-lt"/>
                <a:ea typeface="+mn-ea"/>
                <a:cs typeface="+mn-cs"/>
              </a:defRPr>
            </a:pPr>
            <a:r>
              <a:rPr lang="en-US" sz="1400" b="1" i="0" u="none" strike="noStrike" kern="1200" spc="100" baseline="0">
                <a:solidFill>
                  <a:srgbClr val="E7E6E6">
                    <a:lumMod val="25000"/>
                  </a:srgbClr>
                </a:solidFill>
                <a:effectLst/>
                <a:latin typeface="+mj-lt"/>
                <a:ea typeface="+mn-ea"/>
                <a:cs typeface="+mn-cs"/>
              </a:rPr>
              <a:t>Data Uniqueness </a:t>
            </a:r>
          </a:p>
          <a:p>
            <a:pPr algn="ctr" rtl="0">
              <a:defRPr lang="en-US" sz="1400">
                <a:solidFill>
                  <a:srgbClr val="E7E6E6">
                    <a:lumMod val="25000"/>
                  </a:srgbClr>
                </a:solidFill>
                <a:effectLst/>
                <a:latin typeface="+mj-lt"/>
              </a:defRPr>
            </a:pPr>
            <a:r>
              <a:rPr lang="en-US" sz="1400" b="1" i="0" u="none" strike="noStrike" kern="1200" spc="100" baseline="0">
                <a:solidFill>
                  <a:srgbClr val="E7E6E6">
                    <a:lumMod val="25000"/>
                  </a:srgbClr>
                </a:solidFill>
                <a:effectLst/>
                <a:latin typeface="+mj-lt"/>
                <a:ea typeface="+mn-ea"/>
                <a:cs typeface="+mn-cs"/>
              </a:rPr>
              <a:t>(% of Unique Records)</a:t>
            </a:r>
          </a:p>
        </c:rich>
      </c:tx>
      <c:layout>
        <c:manualLayout>
          <c:xMode val="edge"/>
          <c:yMode val="edge"/>
          <c:x val="0.29020336827397147"/>
          <c:y val="0"/>
        </c:manualLayout>
      </c:layout>
      <c:overlay val="0"/>
      <c:spPr>
        <a:noFill/>
        <a:ln>
          <a:noFill/>
        </a:ln>
        <a:effectLst/>
      </c:spPr>
      <c:txPr>
        <a:bodyPr rot="0" spcFirstLastPara="1" vertOverflow="ellipsis" vert="horz" wrap="square" anchor="ctr" anchorCtr="1"/>
        <a:lstStyle/>
        <a:p>
          <a:pPr algn="ctr" rtl="0">
            <a:defRPr lang="en-US" sz="1400" b="1" i="0" u="none" strike="noStrike" kern="1200" spc="100" baseline="0">
              <a:solidFill>
                <a:srgbClr val="E7E6E6">
                  <a:lumMod val="25000"/>
                </a:srgbClr>
              </a:solidFill>
              <a:effectLst/>
              <a:latin typeface="+mj-lt"/>
              <a:ea typeface="+mn-ea"/>
              <a:cs typeface="+mn-cs"/>
            </a:defRPr>
          </a:pPr>
          <a:endParaRPr lang="en-US"/>
        </a:p>
      </c:txPr>
    </c:title>
    <c:autoTitleDeleted val="0"/>
    <c:plotArea>
      <c:layout>
        <c:manualLayout>
          <c:layoutTarget val="inner"/>
          <c:xMode val="edge"/>
          <c:yMode val="edge"/>
          <c:x val="0.30288143382178262"/>
          <c:y val="0.12468466545767738"/>
          <c:w val="0.62817621576049953"/>
          <c:h val="0.82788882465091929"/>
        </c:manualLayout>
      </c:layout>
      <c:barChart>
        <c:barDir val="bar"/>
        <c:grouping val="clustered"/>
        <c:varyColors val="0"/>
        <c:ser>
          <c:idx val="0"/>
          <c:order val="0"/>
          <c:spPr>
            <a:solidFill>
              <a:srgbClr val="12ABDB"/>
            </a:solidFill>
            <a:ln>
              <a:noFill/>
            </a:ln>
            <a:effectLst/>
          </c:spPr>
          <c:invertIfNegative val="0"/>
          <c:dLbls>
            <c:spPr>
              <a:noFill/>
              <a:ln>
                <a:noFill/>
              </a:ln>
              <a:effectLst/>
            </c:spPr>
            <c:txPr>
              <a:bodyPr rot="0" spcFirstLastPara="1" vertOverflow="ellipsis" vert="horz" wrap="square" anchor="ctr" anchorCtr="1"/>
              <a:lstStyle/>
              <a:p>
                <a:pPr>
                  <a:defRPr sz="1100" b="1" i="0" u="none" strike="noStrike" kern="1200" baseline="0">
                    <a:solidFill>
                      <a:schemeClr val="bg2">
                        <a:lumMod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Sheet2!$J$4:$J$14</c:f>
              <c:strCache>
                <c:ptCount val="11"/>
                <c:pt idx="0">
                  <c:v>PHN_BILL_ACCT</c:v>
                </c:pt>
                <c:pt idx="1">
                  <c:v>PHN_CUST</c:v>
                </c:pt>
                <c:pt idx="2">
                  <c:v>TX_HOME_PHONE</c:v>
                </c:pt>
                <c:pt idx="3">
                  <c:v>KY_PROFILE_ID</c:v>
                </c:pt>
                <c:pt idx="4">
                  <c:v>KY_CUST_NO</c:v>
                </c:pt>
                <c:pt idx="5">
                  <c:v>TX_HOME_PHN_NO</c:v>
                </c:pt>
                <c:pt idx="6">
                  <c:v>DT_CUST_BIRTH</c:v>
                </c:pt>
                <c:pt idx="7">
                  <c:v>KY_PROF_USER_NAME</c:v>
                </c:pt>
                <c:pt idx="8">
                  <c:v>TX_EMAIL_USER_NAME</c:v>
                </c:pt>
                <c:pt idx="9">
                  <c:v>KY_DLN</c:v>
                </c:pt>
                <c:pt idx="10">
                  <c:v>KY_SSN</c:v>
                </c:pt>
              </c:strCache>
            </c:strRef>
          </c:cat>
          <c:val>
            <c:numRef>
              <c:f>Sheet2!$K$4:$K$14</c:f>
              <c:numCache>
                <c:formatCode>General</c:formatCode>
                <c:ptCount val="11"/>
                <c:pt idx="0">
                  <c:v>84.65</c:v>
                </c:pt>
                <c:pt idx="1">
                  <c:v>39.729999999999997</c:v>
                </c:pt>
                <c:pt idx="2">
                  <c:v>80.55</c:v>
                </c:pt>
                <c:pt idx="3">
                  <c:v>86.32</c:v>
                </c:pt>
                <c:pt idx="4">
                  <c:v>46.74</c:v>
                </c:pt>
                <c:pt idx="5">
                  <c:v>24.69</c:v>
                </c:pt>
                <c:pt idx="6">
                  <c:v>0.01</c:v>
                </c:pt>
                <c:pt idx="7">
                  <c:v>78.87</c:v>
                </c:pt>
                <c:pt idx="8">
                  <c:v>25.45</c:v>
                </c:pt>
                <c:pt idx="9">
                  <c:v>3.6</c:v>
                </c:pt>
                <c:pt idx="10">
                  <c:v>35.18</c:v>
                </c:pt>
              </c:numCache>
            </c:numRef>
          </c:val>
          <c:extLst>
            <c:ext xmlns:c16="http://schemas.microsoft.com/office/drawing/2014/chart" uri="{C3380CC4-5D6E-409C-BE32-E72D297353CC}">
              <c16:uniqueId val="{00000000-18DF-41B8-B29B-083942667BFF}"/>
            </c:ext>
          </c:extLst>
        </c:ser>
        <c:dLbls>
          <c:dLblPos val="outEnd"/>
          <c:showLegendKey val="0"/>
          <c:showVal val="1"/>
          <c:showCatName val="0"/>
          <c:showSerName val="0"/>
          <c:showPercent val="0"/>
          <c:showBubbleSize val="0"/>
        </c:dLbls>
        <c:gapWidth val="115"/>
        <c:overlap val="-20"/>
        <c:axId val="512831608"/>
        <c:axId val="512824720"/>
      </c:barChart>
      <c:catAx>
        <c:axId val="51283160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00" b="0" i="0" u="none" strike="noStrike" kern="1200" baseline="0">
                <a:solidFill>
                  <a:schemeClr val="bg2">
                    <a:lumMod val="25000"/>
                  </a:schemeClr>
                </a:solidFill>
                <a:latin typeface="+mn-lt"/>
                <a:ea typeface="+mn-ea"/>
                <a:cs typeface="+mn-cs"/>
              </a:defRPr>
            </a:pPr>
            <a:endParaRPr lang="en-US"/>
          </a:p>
        </c:txPr>
        <c:crossAx val="512824720"/>
        <c:crosses val="autoZero"/>
        <c:auto val="1"/>
        <c:lblAlgn val="ctr"/>
        <c:lblOffset val="100"/>
        <c:noMultiLvlLbl val="0"/>
      </c:catAx>
      <c:valAx>
        <c:axId val="512824720"/>
        <c:scaling>
          <c:orientation val="minMax"/>
        </c:scaling>
        <c:delete val="1"/>
        <c:axPos val="b"/>
        <c:numFmt formatCode="General" sourceLinked="1"/>
        <c:majorTickMark val="none"/>
        <c:minorTickMark val="none"/>
        <c:tickLblPos val="nextTo"/>
        <c:crossAx val="512831608"/>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bg2">
              <a:lumMod val="25000"/>
            </a:schemeClr>
          </a:solidFill>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GB"/>
              <a:t>Domain Maturity</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7755571515991712"/>
          <c:y val="0.1588011680659123"/>
          <c:w val="0.45942832036484155"/>
          <c:h val="0.7142161617215067"/>
        </c:manualLayout>
      </c:layout>
      <c:radarChart>
        <c:radarStyle val="marker"/>
        <c:varyColors val="0"/>
        <c:ser>
          <c:idx val="0"/>
          <c:order val="0"/>
          <c:tx>
            <c:strRef>
              <c:f>'Maturity Model'!$J$1</c:f>
              <c:strCache>
                <c:ptCount val="1"/>
                <c:pt idx="0">
                  <c:v>As-Is</c:v>
                </c:pt>
              </c:strCache>
            </c:strRef>
          </c:tx>
          <c:spPr>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'Maturity Model'!$D$2:$D$15</c:f>
              <c:strCache>
                <c:ptCount val="13"/>
                <c:pt idx="0">
                  <c:v>Data Management culture, awareness</c:v>
                </c:pt>
                <c:pt idx="1">
                  <c:v>Data Management organisation, decision-making, accountability and governance</c:v>
                </c:pt>
                <c:pt idx="2">
                  <c:v>Glossary of definitions &amp; business terminology, data attributes roadmap</c:v>
                </c:pt>
                <c:pt idx="3">
                  <c:v>Information Architecture, Enterprise Data Model, Metadata Management</c:v>
                </c:pt>
                <c:pt idx="4">
                  <c:v>Data classifications &amp; hierarchies, Naming &amp; coding conventions</c:v>
                </c:pt>
                <c:pt idx="5">
                  <c:v>Data Quality (DQ) rules, policies &amp; scorecards</c:v>
                </c:pt>
                <c:pt idx="6">
                  <c:v>Global master data policies, Single view</c:v>
                </c:pt>
                <c:pt idx="7">
                  <c:v>Data Privacy/Masking, Data Protection, Information Security</c:v>
                </c:pt>
                <c:pt idx="8">
                  <c:v>Legal &amp; regulatory compliance practices, e-Discovery</c:v>
                </c:pt>
                <c:pt idx="9">
                  <c:v>Information Lifecycle: Retention/Archiving, Disposition</c:v>
                </c:pt>
                <c:pt idx="10">
                  <c:v>Information exploitation (internal, external)</c:v>
                </c:pt>
                <c:pt idx="11">
                  <c:v>Industry standards, Reference Data Mgmt (internal &amp; ext. ref. data)</c:v>
                </c:pt>
                <c:pt idx="12">
                  <c:v>Data Management program reach: Related data domains, systems, programs in scope</c:v>
                </c:pt>
              </c:strCache>
            </c:strRef>
          </c:cat>
          <c:val>
            <c:numRef>
              <c:f>'Maturity Model'!$J$2:$J$15</c:f>
              <c:numCache>
                <c:formatCode>General</c:formatCode>
                <c:ptCount val="14"/>
                <c:pt idx="0">
                  <c:v>2</c:v>
                </c:pt>
                <c:pt idx="1">
                  <c:v>2</c:v>
                </c:pt>
                <c:pt idx="2">
                  <c:v>2</c:v>
                </c:pt>
                <c:pt idx="3">
                  <c:v>1</c:v>
                </c:pt>
                <c:pt idx="4">
                  <c:v>1</c:v>
                </c:pt>
                <c:pt idx="5">
                  <c:v>1</c:v>
                </c:pt>
                <c:pt idx="6">
                  <c:v>2</c:v>
                </c:pt>
                <c:pt idx="7">
                  <c:v>1</c:v>
                </c:pt>
                <c:pt idx="8">
                  <c:v>1</c:v>
                </c:pt>
                <c:pt idx="9">
                  <c:v>2</c:v>
                </c:pt>
                <c:pt idx="10">
                  <c:v>1</c:v>
                </c:pt>
                <c:pt idx="11">
                  <c:v>1</c:v>
                </c:pt>
                <c:pt idx="12">
                  <c:v>2</c:v>
                </c:pt>
                <c:pt idx="13" formatCode="0.0">
                  <c:v>1.4615384615384615</c:v>
                </c:pt>
              </c:numCache>
            </c:numRef>
          </c:val>
          <c:extLst>
            <c:ext xmlns:c16="http://schemas.microsoft.com/office/drawing/2014/chart" uri="{C3380CC4-5D6E-409C-BE32-E72D297353CC}">
              <c16:uniqueId val="{00000000-DA8A-4108-9F66-45072F458126}"/>
            </c:ext>
          </c:extLst>
        </c:ser>
        <c:dLbls>
          <c:showLegendKey val="0"/>
          <c:showVal val="0"/>
          <c:showCatName val="0"/>
          <c:showSerName val="0"/>
          <c:showPercent val="0"/>
          <c:showBubbleSize val="0"/>
        </c:dLbls>
        <c:axId val="676848200"/>
        <c:axId val="676854432"/>
      </c:radarChart>
      <c:catAx>
        <c:axId val="6768482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crossAx val="676854432"/>
        <c:crosses val="autoZero"/>
        <c:auto val="1"/>
        <c:lblAlgn val="ctr"/>
        <c:lblOffset val="100"/>
        <c:noMultiLvlLbl val="0"/>
      </c:catAx>
      <c:valAx>
        <c:axId val="676854432"/>
        <c:scaling>
          <c:orientation val="minMax"/>
          <c:max val="5"/>
          <c:min val="0"/>
        </c:scaling>
        <c:delete val="0"/>
        <c:axPos val="l"/>
        <c:majorGridlines>
          <c:spPr>
            <a:ln w="9525" cap="flat" cmpd="sng" algn="ctr">
              <a:solidFill>
                <a:schemeClr val="accent1">
                  <a:lumMod val="40000"/>
                  <a:lumOff val="60000"/>
                </a:schemeClr>
              </a:solidFill>
              <a:round/>
            </a:ln>
            <a:effectLst/>
          </c:spPr>
        </c:majorGridlines>
        <c:numFmt formatCode="General" sourceLinked="0"/>
        <c:majorTickMark val="in"/>
        <c:minorTickMark val="none"/>
        <c:tickLblPos val="high"/>
        <c:spPr>
          <a:noFill/>
          <a:ln>
            <a:solidFill>
              <a:schemeClr val="accent1">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6848200"/>
        <c:crosses val="autoZero"/>
        <c:crossBetween val="between"/>
        <c:majorUnit val="1"/>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5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6805613" cy="496427"/>
          </a:xfrm>
          <a:prstGeom prst="rect">
            <a:avLst/>
          </a:prstGeom>
        </p:spPr>
        <p:txBody>
          <a:bodyPr vert="horz" lIns="34774" tIns="34774" rIns="243416" bIns="34774" rtlCol="0" anchor="ctr"/>
          <a:lstStyle>
            <a:lvl1pPr algn="l">
              <a:defRPr sz="1200"/>
            </a:lvl1pPr>
          </a:lstStyle>
          <a:p>
            <a:pPr algn="r"/>
            <a:endParaRPr lang="de-DE" sz="1500">
              <a:latin typeface="Arial" pitchFamily="34" charset="0"/>
              <a:cs typeface="Arial" pitchFamily="34" charset="0"/>
            </a:endParaRPr>
          </a:p>
        </p:txBody>
      </p:sp>
      <p:sp>
        <p:nvSpPr>
          <p:cNvPr id="4" name="Footer Placeholder 3"/>
          <p:cNvSpPr>
            <a:spLocks noGrp="1"/>
          </p:cNvSpPr>
          <p:nvPr>
            <p:ph type="ftr" sz="quarter" idx="2"/>
          </p:nvPr>
        </p:nvSpPr>
        <p:spPr>
          <a:xfrm>
            <a:off x="0" y="9441369"/>
            <a:ext cx="2949302" cy="496427"/>
          </a:xfrm>
          <a:prstGeom prst="rect">
            <a:avLst/>
          </a:prstGeom>
        </p:spPr>
        <p:txBody>
          <a:bodyPr vert="horz" lIns="88325" tIns="44162" rIns="88325" bIns="44162" rtlCol="0" anchor="b"/>
          <a:lstStyle>
            <a:lvl1pPr algn="l">
              <a:defRPr sz="1200"/>
            </a:lvl1pPr>
          </a:lstStyle>
          <a:p>
            <a:r>
              <a:rPr lang="de-DE" sz="800">
                <a:latin typeface="Arial" pitchFamily="34" charset="0"/>
                <a:cs typeface="Arial" pitchFamily="34" charset="0"/>
              </a:rPr>
              <a:t>© 2012 Capgemini. All </a:t>
            </a:r>
            <a:r>
              <a:rPr lang="de-DE" sz="800" err="1">
                <a:latin typeface="Arial" pitchFamily="34" charset="0"/>
                <a:cs typeface="Arial" pitchFamily="34" charset="0"/>
              </a:rPr>
              <a:t>rights</a:t>
            </a:r>
            <a:r>
              <a:rPr lang="de-DE" sz="800">
                <a:latin typeface="Arial" pitchFamily="34" charset="0"/>
                <a:cs typeface="Arial" pitchFamily="34" charset="0"/>
              </a:rPr>
              <a:t> </a:t>
            </a:r>
            <a:r>
              <a:rPr lang="de-DE" sz="800" err="1">
                <a:latin typeface="Arial" pitchFamily="34" charset="0"/>
                <a:cs typeface="Arial" pitchFamily="34" charset="0"/>
              </a:rPr>
              <a:t>reserved</a:t>
            </a:r>
            <a:r>
              <a:rPr lang="de-DE" sz="800">
                <a:latin typeface="Arial" pitchFamily="34" charset="0"/>
                <a:cs typeface="Arial" pitchFamily="34" charset="0"/>
              </a:rPr>
              <a:t>.</a:t>
            </a:r>
          </a:p>
        </p:txBody>
      </p:sp>
      <p:sp>
        <p:nvSpPr>
          <p:cNvPr id="5" name="Slide Number Placeholder 4"/>
          <p:cNvSpPr>
            <a:spLocks noGrp="1"/>
          </p:cNvSpPr>
          <p:nvPr>
            <p:ph type="sldNum" sz="quarter" idx="3"/>
          </p:nvPr>
        </p:nvSpPr>
        <p:spPr>
          <a:xfrm>
            <a:off x="3854790" y="9441369"/>
            <a:ext cx="2949302" cy="496427"/>
          </a:xfrm>
          <a:prstGeom prst="rect">
            <a:avLst/>
          </a:prstGeom>
        </p:spPr>
        <p:txBody>
          <a:bodyPr vert="horz" lIns="88325" tIns="44162" rIns="88325" bIns="44162"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a:latin typeface="Arial" pitchFamily="34" charset="0"/>
              <a:cs typeface="Arial" pitchFamily="34" charset="0"/>
            </a:endParaRPr>
          </a:p>
        </p:txBody>
      </p:sp>
    </p:spTree>
    <p:extLst>
      <p:ext uri="{BB962C8B-B14F-4D97-AF65-F5344CB8AC3E}">
        <p14:creationId xmlns:p14="http://schemas.microsoft.com/office/powerpoint/2010/main" val="1773354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099" cy="496967"/>
          </a:xfrm>
          <a:prstGeom prst="rect">
            <a:avLst/>
          </a:prstGeom>
        </p:spPr>
        <p:txBody>
          <a:bodyPr vert="horz" lIns="95674" tIns="47837" rIns="95674" bIns="47837" rtlCol="0"/>
          <a:lstStyle>
            <a:lvl1pPr algn="l">
              <a:defRPr sz="1300"/>
            </a:lvl1pPr>
          </a:lstStyle>
          <a:p>
            <a:endParaRPr lang="en-US"/>
          </a:p>
        </p:txBody>
      </p:sp>
      <p:sp>
        <p:nvSpPr>
          <p:cNvPr id="3" name="Date Placeholder 2"/>
          <p:cNvSpPr>
            <a:spLocks noGrp="1"/>
          </p:cNvSpPr>
          <p:nvPr>
            <p:ph type="dt" idx="1"/>
          </p:nvPr>
        </p:nvSpPr>
        <p:spPr>
          <a:xfrm>
            <a:off x="3854940" y="1"/>
            <a:ext cx="2949099" cy="496967"/>
          </a:xfrm>
          <a:prstGeom prst="rect">
            <a:avLst/>
          </a:prstGeom>
        </p:spPr>
        <p:txBody>
          <a:bodyPr vert="horz" lIns="95674" tIns="47837" rIns="95674" bIns="47837" rtlCol="0"/>
          <a:lstStyle>
            <a:lvl1pPr algn="r">
              <a:defRPr sz="1300"/>
            </a:lvl1pPr>
          </a:lstStyle>
          <a:p>
            <a:fld id="{2FB4FF29-EE9A-4D47-9F1A-289A80693C0F}" type="datetimeFigureOut">
              <a:rPr lang="en-US" smtClean="0"/>
              <a:pPr/>
              <a:t>7/30/2020</a:t>
            </a:fld>
            <a:endParaRPr lang="en-US"/>
          </a:p>
        </p:txBody>
      </p:sp>
      <p:sp>
        <p:nvSpPr>
          <p:cNvPr id="4" name="Slide Image Placeholder 3"/>
          <p:cNvSpPr>
            <a:spLocks noGrp="1" noRot="1" noChangeAspect="1"/>
          </p:cNvSpPr>
          <p:nvPr>
            <p:ph type="sldImg" idx="2"/>
          </p:nvPr>
        </p:nvSpPr>
        <p:spPr>
          <a:xfrm>
            <a:off x="92075" y="746125"/>
            <a:ext cx="6621463" cy="3725863"/>
          </a:xfrm>
          <a:prstGeom prst="rect">
            <a:avLst/>
          </a:prstGeom>
          <a:noFill/>
          <a:ln w="12700">
            <a:solidFill>
              <a:prstClr val="black"/>
            </a:solidFill>
          </a:ln>
        </p:spPr>
        <p:txBody>
          <a:bodyPr vert="horz" lIns="95674" tIns="47837" rIns="95674" bIns="47837" rtlCol="0" anchor="ctr"/>
          <a:lstStyle/>
          <a:p>
            <a:endParaRPr lang="de-DE"/>
          </a:p>
        </p:txBody>
      </p:sp>
      <p:sp>
        <p:nvSpPr>
          <p:cNvPr id="5" name="Notes Placeholder 4"/>
          <p:cNvSpPr>
            <a:spLocks noGrp="1"/>
          </p:cNvSpPr>
          <p:nvPr>
            <p:ph type="body" sz="quarter" idx="3"/>
          </p:nvPr>
        </p:nvSpPr>
        <p:spPr>
          <a:xfrm>
            <a:off x="680562" y="4721185"/>
            <a:ext cx="5444490" cy="4472703"/>
          </a:xfrm>
          <a:prstGeom prst="rect">
            <a:avLst/>
          </a:prstGeom>
        </p:spPr>
        <p:txBody>
          <a:bodyPr vert="horz" lIns="95674" tIns="47837" rIns="95674" bIns="4783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7"/>
            <a:ext cx="2949099" cy="496967"/>
          </a:xfrm>
          <a:prstGeom prst="rect">
            <a:avLst/>
          </a:prstGeom>
        </p:spPr>
        <p:txBody>
          <a:bodyPr vert="horz" lIns="95674" tIns="47837" rIns="95674" bIns="47837" rtlCol="0" anchor="b"/>
          <a:lstStyle>
            <a:lvl1pPr algn="l">
              <a:defRPr sz="1300"/>
            </a:lvl1pPr>
          </a:lstStyle>
          <a:p>
            <a:endParaRPr lang="en-US"/>
          </a:p>
        </p:txBody>
      </p:sp>
      <p:sp>
        <p:nvSpPr>
          <p:cNvPr id="7" name="Slide Number Placeholder 6"/>
          <p:cNvSpPr>
            <a:spLocks noGrp="1"/>
          </p:cNvSpPr>
          <p:nvPr>
            <p:ph type="sldNum" sz="quarter" idx="5"/>
          </p:nvPr>
        </p:nvSpPr>
        <p:spPr>
          <a:xfrm>
            <a:off x="3854940" y="9440647"/>
            <a:ext cx="2949099" cy="496967"/>
          </a:xfrm>
          <a:prstGeom prst="rect">
            <a:avLst/>
          </a:prstGeom>
        </p:spPr>
        <p:txBody>
          <a:bodyPr vert="horz" lIns="95674" tIns="47837" rIns="95674" bIns="47837"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2623213213"/>
      </p:ext>
    </p:extLst>
  </p:cSld>
  <p:clrMap bg1="lt1" tx1="dk1" bg2="lt2" tx2="dk2" accent1="accent1" accent2="accent2" accent3="accent3" accent4="accent4" accent5="accent5" accent6="accent6" hlink="hlink" folHlink="folHlink"/>
  <p:notesStyle>
    <a:lvl1pPr marL="0" algn="l" defTabSz="1038910" rtl="0" eaLnBrk="1" latinLnBrk="0" hangingPunct="1">
      <a:defRPr sz="1333" kern="1200">
        <a:solidFill>
          <a:schemeClr val="tx1"/>
        </a:solidFill>
        <a:latin typeface="+mn-lt"/>
        <a:ea typeface="+mn-ea"/>
        <a:cs typeface="+mn-cs"/>
      </a:defRPr>
    </a:lvl1pPr>
    <a:lvl2pPr marL="519455" algn="l" defTabSz="1038910" rtl="0" eaLnBrk="1" latinLnBrk="0" hangingPunct="1">
      <a:defRPr sz="1333" kern="1200">
        <a:solidFill>
          <a:schemeClr val="tx1"/>
        </a:solidFill>
        <a:latin typeface="+mn-lt"/>
        <a:ea typeface="+mn-ea"/>
        <a:cs typeface="+mn-cs"/>
      </a:defRPr>
    </a:lvl2pPr>
    <a:lvl3pPr marL="1038910" algn="l" defTabSz="1038910" rtl="0" eaLnBrk="1" latinLnBrk="0" hangingPunct="1">
      <a:defRPr sz="1333" kern="1200">
        <a:solidFill>
          <a:schemeClr val="tx1"/>
        </a:solidFill>
        <a:latin typeface="+mn-lt"/>
        <a:ea typeface="+mn-ea"/>
        <a:cs typeface="+mn-cs"/>
      </a:defRPr>
    </a:lvl3pPr>
    <a:lvl4pPr marL="1558365" algn="l" defTabSz="1038910" rtl="0" eaLnBrk="1" latinLnBrk="0" hangingPunct="1">
      <a:defRPr sz="1333" kern="1200">
        <a:solidFill>
          <a:schemeClr val="tx1"/>
        </a:solidFill>
        <a:latin typeface="+mn-lt"/>
        <a:ea typeface="+mn-ea"/>
        <a:cs typeface="+mn-cs"/>
      </a:defRPr>
    </a:lvl4pPr>
    <a:lvl5pPr marL="2077821" algn="l" defTabSz="1038910" rtl="0" eaLnBrk="1" latinLnBrk="0" hangingPunct="1">
      <a:defRPr sz="1333" kern="1200">
        <a:solidFill>
          <a:schemeClr val="tx1"/>
        </a:solidFill>
        <a:latin typeface="+mn-lt"/>
        <a:ea typeface="+mn-ea"/>
        <a:cs typeface="+mn-cs"/>
      </a:defRPr>
    </a:lvl5pPr>
    <a:lvl6pPr marL="2597276" algn="l" defTabSz="1038910" rtl="0" eaLnBrk="1" latinLnBrk="0" hangingPunct="1">
      <a:defRPr sz="1333" kern="1200">
        <a:solidFill>
          <a:schemeClr val="tx1"/>
        </a:solidFill>
        <a:latin typeface="+mn-lt"/>
        <a:ea typeface="+mn-ea"/>
        <a:cs typeface="+mn-cs"/>
      </a:defRPr>
    </a:lvl6pPr>
    <a:lvl7pPr marL="3116731" algn="l" defTabSz="1038910" rtl="0" eaLnBrk="1" latinLnBrk="0" hangingPunct="1">
      <a:defRPr sz="1333" kern="1200">
        <a:solidFill>
          <a:schemeClr val="tx1"/>
        </a:solidFill>
        <a:latin typeface="+mn-lt"/>
        <a:ea typeface="+mn-ea"/>
        <a:cs typeface="+mn-cs"/>
      </a:defRPr>
    </a:lvl7pPr>
    <a:lvl8pPr marL="3636188" algn="l" defTabSz="1038910" rtl="0" eaLnBrk="1" latinLnBrk="0" hangingPunct="1">
      <a:defRPr sz="1333" kern="1200">
        <a:solidFill>
          <a:schemeClr val="tx1"/>
        </a:solidFill>
        <a:latin typeface="+mn-lt"/>
        <a:ea typeface="+mn-ea"/>
        <a:cs typeface="+mn-cs"/>
      </a:defRPr>
    </a:lvl8pPr>
    <a:lvl9pPr marL="4155643" algn="l" defTabSz="1038910" rtl="0" eaLnBrk="1" latinLnBrk="0" hangingPunct="1">
      <a:defRPr sz="133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432305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Differences:</a:t>
            </a:r>
          </a:p>
          <a:p>
            <a:pPr marL="285750" indent="-285750">
              <a:buFontTx/>
              <a:buChar char="-"/>
            </a:pPr>
            <a:r>
              <a:rPr lang="en-US"/>
              <a:t>I &amp; N that are not covered in NG Model</a:t>
            </a:r>
          </a:p>
          <a:p>
            <a:pPr marL="285750" indent="-285750">
              <a:buFontTx/>
              <a:buChar char="-"/>
            </a:pPr>
            <a:r>
              <a:rPr lang="en-US"/>
              <a:t>11 from NG not covered in our model (Information Exploitation)</a:t>
            </a:r>
          </a:p>
          <a:p>
            <a:endParaRPr lang="en-US"/>
          </a:p>
        </p:txBody>
      </p:sp>
      <p:sp>
        <p:nvSpPr>
          <p:cNvPr id="4" name="Slide Number Placeholder 3"/>
          <p:cNvSpPr>
            <a:spLocks noGrp="1"/>
          </p:cNvSpPr>
          <p:nvPr>
            <p:ph type="sldNum" sz="quarter" idx="5"/>
          </p:nvPr>
        </p:nvSpPr>
        <p:spPr/>
        <p:txBody>
          <a:bodyPr/>
          <a:lstStyle/>
          <a:p>
            <a:fld id="{71E7D22E-2FCF-4181-8686-08BDCDF94062}" type="slidenum">
              <a:rPr lang="en-US" smtClean="0"/>
              <a:pPr/>
              <a:t>24</a:t>
            </a:fld>
            <a:endParaRPr lang="en-US"/>
          </a:p>
        </p:txBody>
      </p:sp>
    </p:spTree>
    <p:extLst>
      <p:ext uri="{BB962C8B-B14F-4D97-AF65-F5344CB8AC3E}">
        <p14:creationId xmlns:p14="http://schemas.microsoft.com/office/powerpoint/2010/main" val="87902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Update the maturity circles</a:t>
            </a:r>
          </a:p>
          <a:p>
            <a:r>
              <a:rPr lang="en-US"/>
              <a:t>Add observations for 1-2-3</a:t>
            </a:r>
          </a:p>
        </p:txBody>
      </p:sp>
      <p:sp>
        <p:nvSpPr>
          <p:cNvPr id="4" name="Slide Number Placeholder 3"/>
          <p:cNvSpPr>
            <a:spLocks noGrp="1"/>
          </p:cNvSpPr>
          <p:nvPr>
            <p:ph type="sldNum" sz="quarter" idx="5"/>
          </p:nvPr>
        </p:nvSpPr>
        <p:spPr/>
        <p:txBody>
          <a:bodyPr/>
          <a:lstStyle/>
          <a:p>
            <a:fld id="{71E7D22E-2FCF-4181-8686-08BDCDF94062}" type="slidenum">
              <a:rPr lang="en-US" smtClean="0"/>
              <a:pPr/>
              <a:t>26</a:t>
            </a:fld>
            <a:endParaRPr lang="en-US"/>
          </a:p>
        </p:txBody>
      </p:sp>
    </p:spTree>
    <p:extLst>
      <p:ext uri="{BB962C8B-B14F-4D97-AF65-F5344CB8AC3E}">
        <p14:creationId xmlns:p14="http://schemas.microsoft.com/office/powerpoint/2010/main" val="527998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E7D22E-2FCF-4181-8686-08BDCDF94062}" type="slidenum">
              <a:rPr lang="en-US" smtClean="0"/>
              <a:pPr/>
              <a:t>28</a:t>
            </a:fld>
            <a:endParaRPr lang="en-US"/>
          </a:p>
        </p:txBody>
      </p:sp>
    </p:spTree>
    <p:extLst>
      <p:ext uri="{BB962C8B-B14F-4D97-AF65-F5344CB8AC3E}">
        <p14:creationId xmlns:p14="http://schemas.microsoft.com/office/powerpoint/2010/main" val="4257043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E7D22E-2FCF-4181-8686-08BDCDF94062}" type="slidenum">
              <a:rPr lang="en-US" smtClean="0"/>
              <a:pPr/>
              <a:t>31</a:t>
            </a:fld>
            <a:endParaRPr lang="en-US"/>
          </a:p>
        </p:txBody>
      </p:sp>
    </p:spTree>
    <p:extLst>
      <p:ext uri="{BB962C8B-B14F-4D97-AF65-F5344CB8AC3E}">
        <p14:creationId xmlns:p14="http://schemas.microsoft.com/office/powerpoint/2010/main" val="4279668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Move to future state?</a:t>
            </a:r>
          </a:p>
        </p:txBody>
      </p:sp>
      <p:sp>
        <p:nvSpPr>
          <p:cNvPr id="4" name="Slide Number Placeholder 3"/>
          <p:cNvSpPr>
            <a:spLocks noGrp="1"/>
          </p:cNvSpPr>
          <p:nvPr>
            <p:ph type="sldNum" sz="quarter" idx="5"/>
          </p:nvPr>
        </p:nvSpPr>
        <p:spPr/>
        <p:txBody>
          <a:bodyPr/>
          <a:lstStyle/>
          <a:p>
            <a:fld id="{71E7D22E-2FCF-4181-8686-08BDCDF94062}" type="slidenum">
              <a:rPr lang="en-US" smtClean="0"/>
              <a:pPr/>
              <a:t>33</a:t>
            </a:fld>
            <a:endParaRPr lang="en-US"/>
          </a:p>
        </p:txBody>
      </p:sp>
    </p:spTree>
    <p:extLst>
      <p:ext uri="{BB962C8B-B14F-4D97-AF65-F5344CB8AC3E}">
        <p14:creationId xmlns:p14="http://schemas.microsoft.com/office/powerpoint/2010/main" val="3015208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Something around “</a:t>
            </a:r>
            <a:r>
              <a:rPr lang="en-US" sz="1400" kern="1200">
                <a:solidFill>
                  <a:schemeClr val="tx1"/>
                </a:solidFill>
                <a:effectLst/>
                <a:latin typeface="+mn-lt"/>
                <a:ea typeface="+mn-ea"/>
                <a:cs typeface="+mn-cs"/>
              </a:rPr>
              <a:t>This is a major system for the business and the business does not fully understand that.  It has capabilities well beyond what it is being used for today and is probably the closest thing to a data lake that the company has today.  We cannot lose this environment.</a:t>
            </a:r>
          </a:p>
        </p:txBody>
      </p:sp>
      <p:sp>
        <p:nvSpPr>
          <p:cNvPr id="4" name="Slide Number Placeholder 3"/>
          <p:cNvSpPr>
            <a:spLocks noGrp="1"/>
          </p:cNvSpPr>
          <p:nvPr>
            <p:ph type="sldNum" sz="quarter" idx="5"/>
          </p:nvPr>
        </p:nvSpPr>
        <p:spPr/>
        <p:txBody>
          <a:bodyPr/>
          <a:lstStyle/>
          <a:p>
            <a:pPr marL="0" marR="0" lvl="0" indent="0" algn="r" defTabSz="1088239" rtl="0" eaLnBrk="1" fontAlgn="auto" latinLnBrk="0" hangingPunct="1">
              <a:lnSpc>
                <a:spcPct val="100000"/>
              </a:lnSpc>
              <a:spcBef>
                <a:spcPts val="0"/>
              </a:spcBef>
              <a:spcAft>
                <a:spcPts val="0"/>
              </a:spcAft>
              <a:buClrTx/>
              <a:buSzTx/>
              <a:buFontTx/>
              <a:buNone/>
              <a:tabLst/>
              <a:defRPr/>
            </a:pPr>
            <a:fld id="{71E7D22E-2FCF-4181-8686-08BDCDF94062}"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88239" rtl="0" eaLnBrk="1" fontAlgn="auto" latinLnBrk="0" hangingPunct="1">
                <a:lnSpc>
                  <a:spcPct val="100000"/>
                </a:lnSpc>
                <a:spcBef>
                  <a:spcPts val="0"/>
                </a:spcBef>
                <a:spcAft>
                  <a:spcPts val="0"/>
                </a:spcAft>
                <a:buClrTx/>
                <a:buSzTx/>
                <a:buFontTx/>
                <a:buNone/>
                <a:tabLst/>
                <a:defRPr/>
              </a:pPr>
              <a:t>34</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8119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E7D22E-2FCF-4181-8686-08BDCDF94062}" type="slidenum">
              <a:rPr lang="en-US" smtClean="0"/>
              <a:pPr/>
              <a:t>36</a:t>
            </a:fld>
            <a:endParaRPr lang="en-US"/>
          </a:p>
        </p:txBody>
      </p:sp>
    </p:spTree>
    <p:extLst>
      <p:ext uri="{BB962C8B-B14F-4D97-AF65-F5344CB8AC3E}">
        <p14:creationId xmlns:p14="http://schemas.microsoft.com/office/powerpoint/2010/main" val="2979523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Can we treat this as part of emerging the future state</a:t>
            </a:r>
          </a:p>
        </p:txBody>
      </p:sp>
      <p:sp>
        <p:nvSpPr>
          <p:cNvPr id="4" name="Slide Number Placeholder 3"/>
          <p:cNvSpPr>
            <a:spLocks noGrp="1"/>
          </p:cNvSpPr>
          <p:nvPr>
            <p:ph type="sldNum" sz="quarter" idx="10"/>
          </p:nvPr>
        </p:nvSpPr>
        <p:spPr/>
        <p:txBody>
          <a:bodyPr/>
          <a:lstStyle/>
          <a:p>
            <a:fld id="{C0696B5C-12A0-4042-B4D0-BD3B9A4F58C6}" type="slidenum">
              <a:rPr lang="pt-BR" smtClean="0"/>
              <a:t>38</a:t>
            </a:fld>
            <a:endParaRPr lang="pt-BR"/>
          </a:p>
        </p:txBody>
      </p:sp>
    </p:spTree>
    <p:extLst>
      <p:ext uri="{BB962C8B-B14F-4D97-AF65-F5344CB8AC3E}">
        <p14:creationId xmlns:p14="http://schemas.microsoft.com/office/powerpoint/2010/main" val="3192994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Change title to be initial vision – align with Igor</a:t>
            </a:r>
          </a:p>
        </p:txBody>
      </p:sp>
      <p:sp>
        <p:nvSpPr>
          <p:cNvPr id="4" name="Slide Number Placeholder 3"/>
          <p:cNvSpPr>
            <a:spLocks noGrp="1"/>
          </p:cNvSpPr>
          <p:nvPr>
            <p:ph type="sldNum" sz="quarter" idx="5"/>
          </p:nvPr>
        </p:nvSpPr>
        <p:spPr/>
        <p:txBody>
          <a:bodyPr/>
          <a:lstStyle/>
          <a:p>
            <a:fld id="{71E7D22E-2FCF-4181-8686-08BDCDF94062}" type="slidenum">
              <a:rPr lang="en-US" smtClean="0"/>
              <a:pPr/>
              <a:t>41</a:t>
            </a:fld>
            <a:endParaRPr lang="en-US"/>
          </a:p>
        </p:txBody>
      </p:sp>
    </p:spTree>
    <p:extLst>
      <p:ext uri="{BB962C8B-B14F-4D97-AF65-F5344CB8AC3E}">
        <p14:creationId xmlns:p14="http://schemas.microsoft.com/office/powerpoint/2010/main" val="3153403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Don’t do it just because there is a deadline. </a:t>
            </a:r>
          </a:p>
        </p:txBody>
      </p:sp>
      <p:sp>
        <p:nvSpPr>
          <p:cNvPr id="4" name="Slide Number Placeholder 3"/>
          <p:cNvSpPr>
            <a:spLocks noGrp="1"/>
          </p:cNvSpPr>
          <p:nvPr>
            <p:ph type="sldNum" sz="quarter" idx="10"/>
          </p:nvPr>
        </p:nvSpPr>
        <p:spPr/>
        <p:txBody>
          <a:bodyPr/>
          <a:lstStyle/>
          <a:p>
            <a:fld id="{C0696B5C-12A0-4042-B4D0-BD3B9A4F58C6}" type="slidenum">
              <a:rPr lang="pt-BR" smtClean="0"/>
              <a:t>43</a:t>
            </a:fld>
            <a:endParaRPr lang="pt-BR"/>
          </a:p>
        </p:txBody>
      </p:sp>
    </p:spTree>
    <p:extLst>
      <p:ext uri="{BB962C8B-B14F-4D97-AF65-F5344CB8AC3E}">
        <p14:creationId xmlns:p14="http://schemas.microsoft.com/office/powerpoint/2010/main" val="1339181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Add arrow – this was missing </a:t>
            </a:r>
            <a:r>
              <a:rPr lang="en-US">
                <a:sym typeface="Wingdings" panose="05000000000000000000" pitchFamily="2" charset="2"/>
              </a:rPr>
              <a:t> why we required sessions</a:t>
            </a:r>
            <a:endParaRPr lang="en-US"/>
          </a:p>
        </p:txBody>
      </p:sp>
      <p:sp>
        <p:nvSpPr>
          <p:cNvPr id="4" name="Slide Number Placeholder 3"/>
          <p:cNvSpPr>
            <a:spLocks noGrp="1"/>
          </p:cNvSpPr>
          <p:nvPr>
            <p:ph type="sldNum" sz="quarter" idx="5"/>
          </p:nvPr>
        </p:nvSpPr>
        <p:spPr/>
        <p:txBody>
          <a:bodyPr/>
          <a:lstStyle/>
          <a:p>
            <a:pPr marL="0" marR="0" lvl="0" indent="0" algn="r" defTabSz="1088239" rtl="0" eaLnBrk="1" fontAlgn="auto" latinLnBrk="0" hangingPunct="1">
              <a:lnSpc>
                <a:spcPct val="100000"/>
              </a:lnSpc>
              <a:spcBef>
                <a:spcPts val="0"/>
              </a:spcBef>
              <a:spcAft>
                <a:spcPts val="0"/>
              </a:spcAft>
              <a:buClrTx/>
              <a:buSzTx/>
              <a:buFontTx/>
              <a:buNone/>
              <a:tabLst/>
              <a:defRPr/>
            </a:pPr>
            <a:fld id="{71E7D22E-2FCF-4181-8686-08BDCDF94062}"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88239" rtl="0" eaLnBrk="1" fontAlgn="auto" latinLnBrk="0" hangingPunct="1">
                <a:lnSpc>
                  <a:spcPct val="100000"/>
                </a:lnSpc>
                <a:spcBef>
                  <a:spcPts val="0"/>
                </a:spcBef>
                <a:spcAft>
                  <a:spcPts val="0"/>
                </a:spcAft>
                <a:buClrTx/>
                <a:buSzTx/>
                <a:buFontTx/>
                <a:buNone/>
                <a:tabLst/>
                <a:defRPr/>
              </a:pPr>
              <a:t>8</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02668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Can creative change the Harvey Balls and update how they are represented?</a:t>
            </a:r>
          </a:p>
        </p:txBody>
      </p:sp>
      <p:sp>
        <p:nvSpPr>
          <p:cNvPr id="4" name="Slide Number Placeholder 3"/>
          <p:cNvSpPr>
            <a:spLocks noGrp="1"/>
          </p:cNvSpPr>
          <p:nvPr>
            <p:ph type="sldNum" sz="quarter" idx="5"/>
          </p:nvPr>
        </p:nvSpPr>
        <p:spPr/>
        <p:txBody>
          <a:bodyPr/>
          <a:lstStyle/>
          <a:p>
            <a:fld id="{71E7D22E-2FCF-4181-8686-08BDCDF94062}" type="slidenum">
              <a:rPr lang="en-US" smtClean="0"/>
              <a:pPr/>
              <a:t>45</a:t>
            </a:fld>
            <a:endParaRPr lang="en-US"/>
          </a:p>
        </p:txBody>
      </p:sp>
    </p:spTree>
    <p:extLst>
      <p:ext uri="{BB962C8B-B14F-4D97-AF65-F5344CB8AC3E}">
        <p14:creationId xmlns:p14="http://schemas.microsoft.com/office/powerpoint/2010/main" val="1215243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E7D22E-2FCF-4181-8686-08BDCDF94062}" type="slidenum">
              <a:rPr lang="en-US" smtClean="0"/>
              <a:pPr/>
              <a:t>10</a:t>
            </a:fld>
            <a:endParaRPr lang="en-US"/>
          </a:p>
        </p:txBody>
      </p:sp>
    </p:spTree>
    <p:extLst>
      <p:ext uri="{BB962C8B-B14F-4D97-AF65-F5344CB8AC3E}">
        <p14:creationId xmlns:p14="http://schemas.microsoft.com/office/powerpoint/2010/main" val="3737934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1088239" rtl="0" eaLnBrk="1" fontAlgn="auto" latinLnBrk="0" hangingPunct="1">
              <a:lnSpc>
                <a:spcPct val="100000"/>
              </a:lnSpc>
              <a:spcBef>
                <a:spcPts val="0"/>
              </a:spcBef>
              <a:spcAft>
                <a:spcPts val="0"/>
              </a:spcAft>
              <a:buClrTx/>
              <a:buSzTx/>
              <a:buFontTx/>
              <a:buNone/>
              <a:tabLst/>
              <a:defRPr/>
            </a:pPr>
            <a:fld id="{71E7D22E-2FCF-4181-8686-08BDCDF94062}"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88239" rtl="0" eaLnBrk="1" fontAlgn="auto" latinLnBrk="0" hangingPunct="1">
                <a:lnSpc>
                  <a:spcPct val="100000"/>
                </a:lnSpc>
                <a:spcBef>
                  <a:spcPts val="0"/>
                </a:spcBef>
                <a:spcAft>
                  <a:spcPts val="0"/>
                </a:spcAft>
                <a:buClrTx/>
                <a:buSzTx/>
                <a:buFontTx/>
                <a:buNone/>
                <a:tabLst/>
                <a:defRPr/>
              </a:pPr>
              <a:t>11</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42604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Add in the ‘so what’: Did you find anything major/new  </a:t>
            </a:r>
          </a:p>
          <a:p>
            <a:r>
              <a:rPr lang="en-US"/>
              <a:t>Perhaps add two columns: here’s what we validated, here’s what we learned</a:t>
            </a:r>
          </a:p>
          <a:p>
            <a:r>
              <a:rPr lang="en-US"/>
              <a:t>Here’s what we validated – Here’s what we learned  - </a:t>
            </a:r>
          </a:p>
        </p:txBody>
      </p:sp>
      <p:sp>
        <p:nvSpPr>
          <p:cNvPr id="4" name="Slide Number Placeholder 3"/>
          <p:cNvSpPr>
            <a:spLocks noGrp="1"/>
          </p:cNvSpPr>
          <p:nvPr>
            <p:ph type="sldNum" sz="quarter" idx="5"/>
          </p:nvPr>
        </p:nvSpPr>
        <p:spPr/>
        <p:txBody>
          <a:bodyPr/>
          <a:lstStyle/>
          <a:p>
            <a:pPr marL="0" marR="0" lvl="0" indent="0" algn="r" defTabSz="1088239" rtl="0" eaLnBrk="1" fontAlgn="auto" latinLnBrk="0" hangingPunct="1">
              <a:lnSpc>
                <a:spcPct val="100000"/>
              </a:lnSpc>
              <a:spcBef>
                <a:spcPts val="0"/>
              </a:spcBef>
              <a:spcAft>
                <a:spcPts val="0"/>
              </a:spcAft>
              <a:buClrTx/>
              <a:buSzTx/>
              <a:buFontTx/>
              <a:buNone/>
              <a:tabLst/>
              <a:defRPr/>
            </a:pPr>
            <a:fld id="{71E7D22E-2FCF-4181-8686-08BDCDF94062}"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88239" rtl="0" eaLnBrk="1" fontAlgn="auto" latinLnBrk="0" hangingPunct="1">
                <a:lnSpc>
                  <a:spcPct val="100000"/>
                </a:lnSpc>
                <a:spcBef>
                  <a:spcPts val="0"/>
                </a:spcBef>
                <a:spcAft>
                  <a:spcPts val="0"/>
                </a:spcAft>
                <a:buClrTx/>
                <a:buSzTx/>
                <a:buFontTx/>
                <a:buNone/>
                <a:tabLst/>
                <a:defRPr/>
              </a:pPr>
              <a:t>12</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18729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94</a:t>
            </a:r>
          </a:p>
        </p:txBody>
      </p:sp>
      <p:sp>
        <p:nvSpPr>
          <p:cNvPr id="4" name="Slide Number Placeholder 3"/>
          <p:cNvSpPr>
            <a:spLocks noGrp="1"/>
          </p:cNvSpPr>
          <p:nvPr>
            <p:ph type="sldNum" sz="quarter" idx="5"/>
          </p:nvPr>
        </p:nvSpPr>
        <p:spPr/>
        <p:txBody>
          <a:bodyPr/>
          <a:lstStyle/>
          <a:p>
            <a:fld id="{71E7D22E-2FCF-4181-8686-08BDCDF94062}" type="slidenum">
              <a:rPr lang="en-US" smtClean="0"/>
              <a:pPr/>
              <a:t>13</a:t>
            </a:fld>
            <a:endParaRPr lang="en-US"/>
          </a:p>
        </p:txBody>
      </p:sp>
    </p:spTree>
    <p:extLst>
      <p:ext uri="{BB962C8B-B14F-4D97-AF65-F5344CB8AC3E}">
        <p14:creationId xmlns:p14="http://schemas.microsoft.com/office/powerpoint/2010/main" val="60194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1088239" rtl="0" eaLnBrk="1" fontAlgn="auto" latinLnBrk="0" hangingPunct="1">
              <a:lnSpc>
                <a:spcPct val="100000"/>
              </a:lnSpc>
              <a:spcBef>
                <a:spcPts val="0"/>
              </a:spcBef>
              <a:spcAft>
                <a:spcPts val="0"/>
              </a:spcAft>
              <a:buClrTx/>
              <a:buSzTx/>
              <a:buFontTx/>
              <a:buNone/>
              <a:tabLst/>
              <a:defRPr/>
            </a:pPr>
            <a:fld id="{71E7D22E-2FCF-4181-8686-08BDCDF94062}"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88239" rtl="0" eaLnBrk="1" fontAlgn="auto" latinLnBrk="0" hangingPunct="1">
                <a:lnSpc>
                  <a:spcPct val="100000"/>
                </a:lnSpc>
                <a:spcBef>
                  <a:spcPts val="0"/>
                </a:spcBef>
                <a:spcAft>
                  <a:spcPts val="0"/>
                </a:spcAft>
                <a:buClrTx/>
                <a:buSzTx/>
                <a:buFontTx/>
                <a:buNone/>
                <a:tabLst/>
                <a:defRPr/>
              </a:pPr>
              <a:t>15</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34102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Remove examples</a:t>
            </a:r>
          </a:p>
          <a:p>
            <a:r>
              <a:rPr lang="en-US"/>
              <a:t>Put a Box around Scope</a:t>
            </a:r>
          </a:p>
        </p:txBody>
      </p:sp>
      <p:sp>
        <p:nvSpPr>
          <p:cNvPr id="4" name="Slide Number Placeholder 3"/>
          <p:cNvSpPr>
            <a:spLocks noGrp="1"/>
          </p:cNvSpPr>
          <p:nvPr>
            <p:ph type="sldNum" sz="quarter" idx="5"/>
          </p:nvPr>
        </p:nvSpPr>
        <p:spPr/>
        <p:txBody>
          <a:bodyPr/>
          <a:lstStyle/>
          <a:p>
            <a:fld id="{71E7D22E-2FCF-4181-8686-08BDCDF94062}" type="slidenum">
              <a:rPr lang="en-US" smtClean="0"/>
              <a:pPr/>
              <a:t>18</a:t>
            </a:fld>
            <a:endParaRPr lang="en-US"/>
          </a:p>
        </p:txBody>
      </p:sp>
    </p:spTree>
    <p:extLst>
      <p:ext uri="{BB962C8B-B14F-4D97-AF65-F5344CB8AC3E}">
        <p14:creationId xmlns:p14="http://schemas.microsoft.com/office/powerpoint/2010/main" val="2685122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Look</a:t>
            </a:r>
          </a:p>
        </p:txBody>
      </p:sp>
      <p:sp>
        <p:nvSpPr>
          <p:cNvPr id="4" name="Slide Number Placeholder 3"/>
          <p:cNvSpPr>
            <a:spLocks noGrp="1"/>
          </p:cNvSpPr>
          <p:nvPr>
            <p:ph type="sldNum" sz="quarter" idx="5"/>
          </p:nvPr>
        </p:nvSpPr>
        <p:spPr/>
        <p:txBody>
          <a:bodyPr/>
          <a:lstStyle/>
          <a:p>
            <a:fld id="{71E7D22E-2FCF-4181-8686-08BDCDF94062}" type="slidenum">
              <a:rPr lang="en-US" smtClean="0"/>
              <a:pPr/>
              <a:t>22</a:t>
            </a:fld>
            <a:endParaRPr lang="en-US"/>
          </a:p>
        </p:txBody>
      </p:sp>
    </p:spTree>
    <p:extLst>
      <p:ext uri="{BB962C8B-B14F-4D97-AF65-F5344CB8AC3E}">
        <p14:creationId xmlns:p14="http://schemas.microsoft.com/office/powerpoint/2010/main" val="207763519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Master" Target="../slideMasters/slideMaster1.xml"/><Relationship Id="rId7" Type="http://schemas.openxmlformats.org/officeDocument/2006/relationships/oleObject" Target="../embeddings/oleObject2.bin"/><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3.xml"/><Relationship Id="rId7" Type="http://schemas.openxmlformats.org/officeDocument/2006/relationships/oleObject" Target="../embeddings/oleObject10.bin"/><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slideMaster" Target="../slideMasters/slideMaster1.xml"/><Relationship Id="rId5" Type="http://schemas.openxmlformats.org/officeDocument/2006/relationships/tags" Target="../tags/tag25.xml"/><Relationship Id="rId4" Type="http://schemas.openxmlformats.org/officeDocument/2006/relationships/tags" Target="../tags/tag2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Master" Target="../slideMasters/slideMaster1.xml"/><Relationship Id="rId7" Type="http://schemas.openxmlformats.org/officeDocument/2006/relationships/oleObject" Target="../embeddings/oleObject3.bin"/><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hyperlink" Target="http://www.youtube.com/capgeminimedia" TargetMode="External"/><Relationship Id="rId3" Type="http://schemas.openxmlformats.org/officeDocument/2006/relationships/slideMaster" Target="../slideMasters/slideMaster1.xml"/><Relationship Id="rId7" Type="http://schemas.openxmlformats.org/officeDocument/2006/relationships/hyperlink" Target="http://www.linkedin.com/company/capgemini" TargetMode="External"/><Relationship Id="rId12" Type="http://schemas.openxmlformats.org/officeDocument/2006/relationships/image" Target="../media/image11.png"/><Relationship Id="rId17" Type="http://schemas.openxmlformats.org/officeDocument/2006/relationships/image" Target="../media/image14.png"/><Relationship Id="rId2" Type="http://schemas.openxmlformats.org/officeDocument/2006/relationships/tags" Target="../tags/tag28.xml"/><Relationship Id="rId16" Type="http://schemas.openxmlformats.org/officeDocument/2006/relationships/image" Target="../media/image13.png"/><Relationship Id="rId1" Type="http://schemas.openxmlformats.org/officeDocument/2006/relationships/vmlDrawing" Target="../drawings/vmlDrawing13.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10.png"/><Relationship Id="rId4" Type="http://schemas.openxmlformats.org/officeDocument/2006/relationships/oleObject" Target="../embeddings/oleObject11.bin"/><Relationship Id="rId9" Type="http://schemas.openxmlformats.org/officeDocument/2006/relationships/hyperlink" Target="http://www.slideshare.net/capgemini" TargetMode="External"/><Relationship Id="rId14"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7.png"/><Relationship Id="rId18" Type="http://schemas.openxmlformats.org/officeDocument/2006/relationships/hyperlink" Target="http://www.facebook.com/capgemini" TargetMode="External"/><Relationship Id="rId3" Type="http://schemas.openxmlformats.org/officeDocument/2006/relationships/tags" Target="../tags/tag31.xml"/><Relationship Id="rId21" Type="http://schemas.openxmlformats.org/officeDocument/2006/relationships/image" Target="../media/image2.png"/><Relationship Id="rId7" Type="http://schemas.openxmlformats.org/officeDocument/2006/relationships/image" Target="../media/image15.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30.xml"/><Relationship Id="rId16" Type="http://schemas.openxmlformats.org/officeDocument/2006/relationships/image" Target="../media/image18.png"/><Relationship Id="rId20" Type="http://schemas.microsoft.com/office/2007/relationships/hdphoto" Target="../media/hdphoto5.wdp"/><Relationship Id="rId1" Type="http://schemas.openxmlformats.org/officeDocument/2006/relationships/tags" Target="../tags/tag29.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1.xml"/><Relationship Id="rId15" Type="http://schemas.openxmlformats.org/officeDocument/2006/relationships/hyperlink" Target="http://www.youtube.com/capgeminimedia" TargetMode="External"/><Relationship Id="rId10" Type="http://schemas.openxmlformats.org/officeDocument/2006/relationships/image" Target="../media/image16.png"/><Relationship Id="rId19" Type="http://schemas.openxmlformats.org/officeDocument/2006/relationships/image" Target="../media/image19.png"/><Relationship Id="rId4" Type="http://schemas.openxmlformats.org/officeDocument/2006/relationships/tags" Target="../tags/tag32.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image" Target="../media/image3.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Master" Target="../slideMasters/slideMaster1.xml"/><Relationship Id="rId7" Type="http://schemas.openxmlformats.org/officeDocument/2006/relationships/image" Target="../media/image1.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3.svg"/><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vmlDrawing" Target="../drawings/vmlDrawing14.vml"/><Relationship Id="rId5" Type="http://schemas.openxmlformats.org/officeDocument/2006/relationships/image" Target="../media/image22.emf"/><Relationship Id="rId4" Type="http://schemas.openxmlformats.org/officeDocument/2006/relationships/oleObject" Target="../embeddings/oleObject12.bin"/></Relationships>
</file>

<file path=ppt/slideLayouts/_rels/slideLayout3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3.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3.sv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_Title Slide 1">
    <p:bg>
      <p:bgPr>
        <a:solidFill>
          <a:srgbClr val="EDEDED"/>
        </a:solidFill>
        <a:effectLst/>
      </p:bgPr>
    </p:bg>
    <p:spTree>
      <p:nvGrpSpPr>
        <p:cNvPr id="1" name=""/>
        <p:cNvGrpSpPr/>
        <p:nvPr/>
      </p:nvGrpSpPr>
      <p:grpSpPr>
        <a:xfrm>
          <a:off x="0" y="0"/>
          <a:ext cx="0" cy="0"/>
          <a:chOff x="0" y="0"/>
          <a:chExt cx="0" cy="0"/>
        </a:xfrm>
      </p:grpSpPr>
      <p:pic>
        <p:nvPicPr>
          <p:cNvPr id="9" name="Picture 8" descr="A picture containing man, sitting, small, boy&#10;&#10;Description automatically generated">
            <a:extLst>
              <a:ext uri="{FF2B5EF4-FFF2-40B4-BE49-F238E27FC236}">
                <a16:creationId xmlns:a16="http://schemas.microsoft.com/office/drawing/2014/main" id="{C52E2430-BDEA-4899-ABAA-A94244C8043C}"/>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1" y="0"/>
            <a:ext cx="12191999" cy="6858001"/>
          </a:xfrm>
          <a:prstGeom prst="rect">
            <a:avLst/>
          </a:prstGeom>
        </p:spPr>
      </p:pic>
      <p:sp>
        <p:nvSpPr>
          <p:cNvPr id="13" name="Freeform 13">
            <a:extLst>
              <a:ext uri="{FF2B5EF4-FFF2-40B4-BE49-F238E27FC236}">
                <a16:creationId xmlns:a16="http://schemas.microsoft.com/office/drawing/2014/main" id="{FAD6C61A-4CBA-49F6-8996-4F79B39CA114}"/>
              </a:ext>
            </a:extLst>
          </p:cNvPr>
          <p:cNvSpPr>
            <a:spLocks/>
          </p:cNvSpPr>
          <p:nvPr userDrawn="1"/>
        </p:nvSpPr>
        <p:spPr bwMode="auto">
          <a:xfrm flipV="1">
            <a:off x="6446982" y="-1"/>
            <a:ext cx="5735923" cy="6124647"/>
          </a:xfrm>
          <a:custGeom>
            <a:avLst/>
            <a:gdLst>
              <a:gd name="T0" fmla="*/ 884 w 1560"/>
              <a:gd name="T1" fmla="*/ 12 h 1869"/>
              <a:gd name="T2" fmla="*/ 1560 w 1560"/>
              <a:gd name="T3" fmla="*/ 70 h 1869"/>
              <a:gd name="T4" fmla="*/ 1560 w 1560"/>
              <a:gd name="T5" fmla="*/ 1869 h 1869"/>
              <a:gd name="T6" fmla="*/ 409 w 1560"/>
              <a:gd name="T7" fmla="*/ 1869 h 1869"/>
              <a:gd name="T8" fmla="*/ 291 w 1560"/>
              <a:gd name="T9" fmla="*/ 1691 h 1869"/>
              <a:gd name="T10" fmla="*/ 884 w 1560"/>
              <a:gd name="T11" fmla="*/ 12 h 1869"/>
            </a:gdLst>
            <a:ahLst/>
            <a:cxnLst>
              <a:cxn ang="0">
                <a:pos x="T0" y="T1"/>
              </a:cxn>
              <a:cxn ang="0">
                <a:pos x="T2" y="T3"/>
              </a:cxn>
              <a:cxn ang="0">
                <a:pos x="T4" y="T5"/>
              </a:cxn>
              <a:cxn ang="0">
                <a:pos x="T6" y="T7"/>
              </a:cxn>
              <a:cxn ang="0">
                <a:pos x="T8" y="T9"/>
              </a:cxn>
              <a:cxn ang="0">
                <a:pos x="T10" y="T11"/>
              </a:cxn>
            </a:cxnLst>
            <a:rect l="0" t="0" r="r" b="b"/>
            <a:pathLst>
              <a:path w="1560" h="1869">
                <a:moveTo>
                  <a:pt x="884" y="12"/>
                </a:moveTo>
                <a:cubicBezTo>
                  <a:pt x="1117" y="0"/>
                  <a:pt x="1349" y="17"/>
                  <a:pt x="1560" y="70"/>
                </a:cubicBezTo>
                <a:cubicBezTo>
                  <a:pt x="1560" y="1869"/>
                  <a:pt x="1560" y="1869"/>
                  <a:pt x="1560" y="1869"/>
                </a:cubicBezTo>
                <a:cubicBezTo>
                  <a:pt x="409" y="1869"/>
                  <a:pt x="409" y="1869"/>
                  <a:pt x="409" y="1869"/>
                </a:cubicBezTo>
                <a:cubicBezTo>
                  <a:pt x="362" y="1819"/>
                  <a:pt x="322" y="1759"/>
                  <a:pt x="291" y="1691"/>
                </a:cubicBezTo>
                <a:cubicBezTo>
                  <a:pt x="0" y="1058"/>
                  <a:pt x="770" y="431"/>
                  <a:pt x="884" y="12"/>
                </a:cubicBezTo>
              </a:path>
            </a:pathLst>
          </a:custGeom>
          <a:solidFill>
            <a:schemeClr val="accent5"/>
          </a:solidFill>
          <a:ln>
            <a:noFill/>
          </a:ln>
        </p:spPr>
        <p:txBody>
          <a:bodyPr vert="horz" wrap="square" lIns="51435" tIns="25718" rIns="51435" bIns="25718" numCol="1" anchor="t" anchorCtr="0" compatLnSpc="1">
            <a:prstTxWarp prst="textNoShape">
              <a:avLst/>
            </a:prstTxWarp>
          </a:bodyPr>
          <a:lstStyle/>
          <a:p>
            <a:endParaRPr lang="en-US" sz="1013">
              <a:solidFill>
                <a:srgbClr val="000000"/>
              </a:solidFill>
            </a:endParaRPr>
          </a:p>
        </p:txBody>
      </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228187" y="889720"/>
            <a:ext cx="6582043" cy="1159933"/>
          </a:xfrm>
        </p:spPr>
        <p:txBody>
          <a:bodyPr lIns="0" tIns="0" rIns="0" bIns="0" anchor="b">
            <a:normAutofit/>
          </a:bodyPr>
          <a:lstStyle>
            <a:lvl1pPr marL="0" indent="0" algn="r">
              <a:lnSpc>
                <a:spcPct val="100000"/>
              </a:lnSpc>
              <a:buNone/>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6244527" y="2203002"/>
            <a:ext cx="5565704" cy="1595120"/>
          </a:xfrm>
        </p:spPr>
        <p:txBody>
          <a:bodyPr lIns="0" tIns="0" rIns="0" bIns="0">
            <a:normAutofit/>
          </a:bodyPr>
          <a:lstStyle>
            <a:lvl1pPr marL="0" indent="0" algn="r">
              <a:lnSpc>
                <a:spcPct val="100000"/>
              </a:lnSpc>
              <a:buNone/>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181452" y="302217"/>
            <a:ext cx="2633325" cy="587503"/>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05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7069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2"/>
                </a:solidFill>
              </a:defRPr>
            </a:lvl1pPr>
          </a:lstStyle>
          <a:p>
            <a:r>
              <a:rPr lang="en-US"/>
              <a:t>Click to edit Master title style</a:t>
            </a:r>
          </a:p>
        </p:txBody>
      </p:sp>
      <p:sp>
        <p:nvSpPr>
          <p:cNvPr id="3" name="Content Placeholder 2"/>
          <p:cNvSpPr>
            <a:spLocks noGrp="1"/>
          </p:cNvSpPr>
          <p:nvPr>
            <p:ph idx="1"/>
          </p:nvPr>
        </p:nvSpPr>
        <p:spPr>
          <a:xfrm>
            <a:off x="398022" y="1501978"/>
            <a:ext cx="11616153" cy="4636540"/>
          </a:xfrm>
        </p:spPr>
        <p:txBody>
          <a:bodyPr/>
          <a:lstStyle>
            <a:lvl1pPr>
              <a:buClr>
                <a:schemeClr val="tx2"/>
              </a:buClr>
              <a:defRPr>
                <a:solidFill>
                  <a:schemeClr val="tx1"/>
                </a:solidFill>
              </a:defRPr>
            </a:lvl1pPr>
            <a:lvl2pPr marL="687388" indent="-339725">
              <a:buClr>
                <a:schemeClr val="tx2"/>
              </a:buClr>
              <a:defRPr>
                <a:solidFill>
                  <a:schemeClr val="tx1"/>
                </a:solidFill>
              </a:defRPr>
            </a:lvl2pPr>
            <a:lvl3pPr marL="857250" indent="-176213">
              <a:buClr>
                <a:schemeClr val="tx2"/>
              </a:buClr>
              <a:defRPr>
                <a:solidFill>
                  <a:schemeClr val="tx1"/>
                </a:solidFill>
              </a:defRPr>
            </a:lvl3pPr>
            <a:lvl4pPr marL="1027113" indent="-163513">
              <a:buClr>
                <a:schemeClr val="tx2"/>
              </a:buClr>
              <a:defRPr>
                <a:solidFill>
                  <a:schemeClr val="tx1"/>
                </a:solidFill>
              </a:defRPr>
            </a:lvl4pPr>
            <a:lvl5pPr marL="804863" indent="-177800">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32658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Master">
    <p:bg>
      <p:bgPr>
        <a:solidFill>
          <a:srgbClr val="EDEDE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2290"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3314"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38403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2"/>
                </a:solidFill>
              </a:defRPr>
            </a:lvl1pPr>
          </a:lstStyle>
          <a:p>
            <a:r>
              <a:rPr lang="en-US"/>
              <a:t>Click to edit Master title style</a:t>
            </a:r>
          </a:p>
        </p:txBody>
      </p:sp>
      <p:sp>
        <p:nvSpPr>
          <p:cNvPr id="3" name="Content Placeholder 2"/>
          <p:cNvSpPr>
            <a:spLocks noGrp="1"/>
          </p:cNvSpPr>
          <p:nvPr>
            <p:ph idx="1"/>
          </p:nvPr>
        </p:nvSpPr>
        <p:spPr>
          <a:xfrm>
            <a:off x="398022" y="1501978"/>
            <a:ext cx="11616153" cy="4636540"/>
          </a:xfrm>
        </p:spPr>
        <p:txBody>
          <a:bodyPr/>
          <a:lstStyle>
            <a:lvl1pPr>
              <a:buClr>
                <a:schemeClr val="tx2"/>
              </a:buClr>
              <a:defRPr>
                <a:solidFill>
                  <a:schemeClr val="tx1"/>
                </a:solidFill>
              </a:defRPr>
            </a:lvl1pPr>
            <a:lvl2pPr marL="687388" indent="-339725">
              <a:buClr>
                <a:schemeClr val="tx2"/>
              </a:buClr>
              <a:defRPr>
                <a:solidFill>
                  <a:schemeClr val="tx1"/>
                </a:solidFill>
              </a:defRPr>
            </a:lvl2pPr>
            <a:lvl3pPr marL="857250" indent="-176213">
              <a:buClr>
                <a:schemeClr val="tx2"/>
              </a:buClr>
              <a:defRPr>
                <a:solidFill>
                  <a:schemeClr val="tx1"/>
                </a:solidFill>
              </a:defRPr>
            </a:lvl3pPr>
            <a:lvl4pPr marL="1027113" indent="-163513">
              <a:buClr>
                <a:schemeClr val="tx2"/>
              </a:buClr>
              <a:defRPr>
                <a:solidFill>
                  <a:schemeClr val="tx1"/>
                </a:solidFill>
              </a:defRPr>
            </a:lvl4pPr>
            <a:lvl5pPr marL="804863" indent="-177800">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74425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Mas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5362"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Tree>
    <p:extLst>
      <p:ext uri="{BB962C8B-B14F-4D97-AF65-F5344CB8AC3E}">
        <p14:creationId xmlns:p14="http://schemas.microsoft.com/office/powerpoint/2010/main" val="3893133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Vid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638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10030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 Master">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FCBB6D8-B596-494A-BE06-3DDAA1A241FA}"/>
              </a:ext>
            </a:extLst>
          </p:cNvPr>
          <p:cNvSpPr/>
          <p:nvPr userDrawn="1"/>
        </p:nvSpPr>
        <p:spPr>
          <a:xfrm>
            <a:off x="0" y="4437112"/>
            <a:ext cx="12192000" cy="2420888"/>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Freeform 16">
            <a:extLst>
              <a:ext uri="{FF2B5EF4-FFF2-40B4-BE49-F238E27FC236}">
                <a16:creationId xmlns:a16="http://schemas.microsoft.com/office/drawing/2014/main" id="{1E339A56-3566-4C0B-AB91-6A727F6CE64D}"/>
              </a:ext>
            </a:extLst>
          </p:cNvPr>
          <p:cNvSpPr>
            <a:spLocks/>
          </p:cNvSpPr>
          <p:nvPr userDrawn="1"/>
        </p:nvSpPr>
        <p:spPr bwMode="auto">
          <a:xfrm>
            <a:off x="10448711" y="0"/>
            <a:ext cx="1755646" cy="5403134"/>
          </a:xfrm>
          <a:custGeom>
            <a:avLst/>
            <a:gdLst/>
            <a:ahLst/>
            <a:cxnLst>
              <a:cxn ang="0">
                <a:pos x="549" y="29"/>
              </a:cxn>
              <a:cxn ang="0">
                <a:pos x="549" y="18"/>
              </a:cxn>
              <a:cxn ang="0">
                <a:pos x="549" y="10"/>
              </a:cxn>
              <a:cxn ang="0">
                <a:pos x="539" y="1"/>
              </a:cxn>
              <a:cxn ang="0">
                <a:pos x="103" y="1"/>
              </a:cxn>
              <a:cxn ang="0">
                <a:pos x="93" y="2"/>
              </a:cxn>
              <a:cxn ang="0">
                <a:pos x="5" y="75"/>
              </a:cxn>
              <a:cxn ang="0">
                <a:pos x="4" y="85"/>
              </a:cxn>
              <a:cxn ang="0">
                <a:pos x="27" y="154"/>
              </a:cxn>
              <a:cxn ang="0">
                <a:pos x="68" y="421"/>
              </a:cxn>
              <a:cxn ang="0">
                <a:pos x="96" y="764"/>
              </a:cxn>
              <a:cxn ang="0">
                <a:pos x="138" y="1074"/>
              </a:cxn>
              <a:cxn ang="0">
                <a:pos x="227" y="1353"/>
              </a:cxn>
              <a:cxn ang="0">
                <a:pos x="420" y="1611"/>
              </a:cxn>
              <a:cxn ang="0">
                <a:pos x="537" y="1689"/>
              </a:cxn>
              <a:cxn ang="0">
                <a:pos x="544" y="1695"/>
              </a:cxn>
              <a:cxn ang="0">
                <a:pos x="549" y="1691"/>
              </a:cxn>
              <a:cxn ang="0">
                <a:pos x="549" y="1666"/>
              </a:cxn>
              <a:cxn ang="0">
                <a:pos x="549" y="29"/>
              </a:cxn>
            </a:cxnLst>
            <a:rect l="0" t="0" r="r" b="b"/>
            <a:pathLst>
              <a:path w="551" h="1696">
                <a:moveTo>
                  <a:pt x="549" y="29"/>
                </a:moveTo>
                <a:cubicBezTo>
                  <a:pt x="549" y="25"/>
                  <a:pt x="549" y="22"/>
                  <a:pt x="549" y="18"/>
                </a:cubicBezTo>
                <a:cubicBezTo>
                  <a:pt x="549" y="16"/>
                  <a:pt x="549" y="13"/>
                  <a:pt x="549" y="10"/>
                </a:cubicBezTo>
                <a:cubicBezTo>
                  <a:pt x="551" y="2"/>
                  <a:pt x="547" y="1"/>
                  <a:pt x="539" y="1"/>
                </a:cubicBezTo>
                <a:cubicBezTo>
                  <a:pt x="394" y="1"/>
                  <a:pt x="248" y="1"/>
                  <a:pt x="103" y="1"/>
                </a:cubicBezTo>
                <a:cubicBezTo>
                  <a:pt x="100" y="1"/>
                  <a:pt x="96" y="0"/>
                  <a:pt x="93" y="2"/>
                </a:cubicBezTo>
                <a:cubicBezTo>
                  <a:pt x="63" y="25"/>
                  <a:pt x="34" y="50"/>
                  <a:pt x="5" y="75"/>
                </a:cubicBezTo>
                <a:cubicBezTo>
                  <a:pt x="0" y="79"/>
                  <a:pt x="2" y="82"/>
                  <a:pt x="4" y="85"/>
                </a:cubicBezTo>
                <a:cubicBezTo>
                  <a:pt x="13" y="108"/>
                  <a:pt x="20" y="131"/>
                  <a:pt x="27" y="154"/>
                </a:cubicBezTo>
                <a:cubicBezTo>
                  <a:pt x="50" y="242"/>
                  <a:pt x="61" y="331"/>
                  <a:pt x="68" y="421"/>
                </a:cubicBezTo>
                <a:cubicBezTo>
                  <a:pt x="78" y="535"/>
                  <a:pt x="86" y="649"/>
                  <a:pt x="96" y="764"/>
                </a:cubicBezTo>
                <a:cubicBezTo>
                  <a:pt x="104" y="868"/>
                  <a:pt x="117" y="972"/>
                  <a:pt x="138" y="1074"/>
                </a:cubicBezTo>
                <a:cubicBezTo>
                  <a:pt x="158" y="1170"/>
                  <a:pt x="185" y="1264"/>
                  <a:pt x="227" y="1353"/>
                </a:cubicBezTo>
                <a:cubicBezTo>
                  <a:pt x="274" y="1453"/>
                  <a:pt x="336" y="1540"/>
                  <a:pt x="420" y="1611"/>
                </a:cubicBezTo>
                <a:cubicBezTo>
                  <a:pt x="456" y="1641"/>
                  <a:pt x="495" y="1668"/>
                  <a:pt x="537" y="1689"/>
                </a:cubicBezTo>
                <a:cubicBezTo>
                  <a:pt x="538" y="1692"/>
                  <a:pt x="541" y="1693"/>
                  <a:pt x="544" y="1695"/>
                </a:cubicBezTo>
                <a:cubicBezTo>
                  <a:pt x="548" y="1696"/>
                  <a:pt x="550" y="1694"/>
                  <a:pt x="549" y="1691"/>
                </a:cubicBezTo>
                <a:cubicBezTo>
                  <a:pt x="545" y="1683"/>
                  <a:pt x="549" y="1675"/>
                  <a:pt x="549" y="1666"/>
                </a:cubicBezTo>
                <a:cubicBezTo>
                  <a:pt x="549" y="1120"/>
                  <a:pt x="549" y="575"/>
                  <a:pt x="549" y="29"/>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Freeform 13">
            <a:extLst>
              <a:ext uri="{FF2B5EF4-FFF2-40B4-BE49-F238E27FC236}">
                <a16:creationId xmlns:a16="http://schemas.microsoft.com/office/drawing/2014/main" id="{DFF143CF-4AE5-4520-A36A-C22130D57EEC}"/>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Freeform 14">
            <a:extLst>
              <a:ext uri="{FF2B5EF4-FFF2-40B4-BE49-F238E27FC236}">
                <a16:creationId xmlns:a16="http://schemas.microsoft.com/office/drawing/2014/main" id="{2E881357-A702-47A8-842E-0F4DC91AF67A}"/>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Line 7">
            <a:extLst>
              <a:ext uri="{FF2B5EF4-FFF2-40B4-BE49-F238E27FC236}">
                <a16:creationId xmlns:a16="http://schemas.microsoft.com/office/drawing/2014/main" id="{A708FEFE-D164-4E53-A79C-414D29A1EF7F}"/>
              </a:ext>
            </a:extLst>
          </p:cNvPr>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 Box 8">
            <a:extLst>
              <a:ext uri="{FF2B5EF4-FFF2-40B4-BE49-F238E27FC236}">
                <a16:creationId xmlns:a16="http://schemas.microsoft.com/office/drawing/2014/main" id="{5906B2C9-303E-4A00-A6B8-AA744DF8DB73}"/>
              </a:ext>
            </a:extLst>
          </p:cNvPr>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Box 9">
            <a:extLst>
              <a:ext uri="{FF2B5EF4-FFF2-40B4-BE49-F238E27FC236}">
                <a16:creationId xmlns:a16="http://schemas.microsoft.com/office/drawing/2014/main" id="{F2DADA96-5574-45D1-8725-C4C22364E363}"/>
              </a:ext>
            </a:extLst>
          </p:cNvPr>
          <p:cNvSpPr txBox="1">
            <a:spLocks noChangeArrowheads="1"/>
          </p:cNvSpPr>
          <p:nvPr userDrawn="1"/>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2020 Capgemini. All rights reserved.</a:t>
            </a:r>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7410"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Tree>
    <p:extLst>
      <p:ext uri="{BB962C8B-B14F-4D97-AF65-F5344CB8AC3E}">
        <p14:creationId xmlns:p14="http://schemas.microsoft.com/office/powerpoint/2010/main" val="1723171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amp; Leadlin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AC82BC9-E786-46DD-9842-5AC92062423E}"/>
              </a:ext>
            </a:extLst>
          </p:cNvPr>
          <p:cNvSpPr>
            <a:spLocks/>
          </p:cNvSpPr>
          <p:nvPr userDrawn="1"/>
        </p:nvSpPr>
        <p:spPr bwMode="auto">
          <a:xfrm rot="5400000">
            <a:off x="9143231" y="-767477"/>
            <a:ext cx="2281288" cy="3816245"/>
          </a:xfrm>
          <a:custGeom>
            <a:avLst/>
            <a:gdLst>
              <a:gd name="connsiteX0" fmla="*/ 0 w 1736019"/>
              <a:gd name="connsiteY0" fmla="*/ 3080944 h 3080944"/>
              <a:gd name="connsiteX1" fmla="*/ 0 w 1736019"/>
              <a:gd name="connsiteY1" fmla="*/ 34529 h 3080944"/>
              <a:gd name="connsiteX2" fmla="*/ 0 w 1736019"/>
              <a:gd name="connsiteY2" fmla="*/ 0 h 3080944"/>
              <a:gd name="connsiteX3" fmla="*/ 1736019 w 1736019"/>
              <a:gd name="connsiteY3" fmla="*/ 0 h 3080944"/>
              <a:gd name="connsiteX4" fmla="*/ 1631857 w 1736019"/>
              <a:gd name="connsiteY4" fmla="*/ 24585 h 3080944"/>
              <a:gd name="connsiteX5" fmla="*/ 627062 w 1736019"/>
              <a:gd name="connsiteY5" fmla="*/ 1645987 h 3080944"/>
              <a:gd name="connsiteX6" fmla="*/ 98604 w 1736019"/>
              <a:gd name="connsiteY6" fmla="*/ 2967459 h 3080944"/>
              <a:gd name="connsiteX7" fmla="*/ 0 w 1736019"/>
              <a:gd name="connsiteY7" fmla="*/ 3080944 h 3080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6019" h="3080944">
                <a:moveTo>
                  <a:pt x="0" y="3080944"/>
                </a:moveTo>
                <a:cubicBezTo>
                  <a:pt x="0" y="3080944"/>
                  <a:pt x="0" y="3080944"/>
                  <a:pt x="0" y="34529"/>
                </a:cubicBezTo>
                <a:lnTo>
                  <a:pt x="0" y="0"/>
                </a:lnTo>
                <a:lnTo>
                  <a:pt x="1736019" y="0"/>
                </a:lnTo>
                <a:lnTo>
                  <a:pt x="1631857" y="24585"/>
                </a:lnTo>
                <a:cubicBezTo>
                  <a:pt x="1111749" y="190186"/>
                  <a:pt x="853833" y="922519"/>
                  <a:pt x="627062" y="1645987"/>
                </a:cubicBezTo>
                <a:cubicBezTo>
                  <a:pt x="463749" y="2162975"/>
                  <a:pt x="317383" y="2674919"/>
                  <a:pt x="98604" y="2967459"/>
                </a:cubicBezTo>
                <a:cubicBezTo>
                  <a:pt x="67791" y="3010331"/>
                  <a:pt x="33895" y="3048160"/>
                  <a:pt x="0" y="3080944"/>
                </a:cubicBez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8434"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3" y="1"/>
            <a:ext cx="9197589" cy="1062180"/>
          </a:xfrm>
        </p:spPr>
        <p:txBody>
          <a:bodyPr/>
          <a:lstStyle>
            <a:lvl1pPr>
              <a:defRPr sz="2400"/>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39" y="1495448"/>
            <a:ext cx="9857879" cy="460353"/>
          </a:xfrm>
        </p:spPr>
        <p:txBody>
          <a:bodyPr/>
          <a:lstStyle>
            <a:lvl1pPr marL="0" indent="0">
              <a:buNone/>
              <a:defRPr sz="2000" b="1">
                <a:solidFill>
                  <a:schemeClr val="accent2"/>
                </a:solidFill>
              </a:defRPr>
            </a:lvl1pPr>
          </a:lstStyle>
          <a:p>
            <a:pPr lvl="0"/>
            <a:r>
              <a:rPr lang="fr-FR"/>
              <a:t>Click to </a:t>
            </a:r>
            <a:r>
              <a:rPr lang="fr-FR" err="1"/>
              <a:t>edit</a:t>
            </a:r>
            <a:r>
              <a:rPr lang="fr-FR"/>
              <a:t> Master </a:t>
            </a:r>
            <a:r>
              <a:rPr lang="fr-FR" err="1"/>
              <a:t>text</a:t>
            </a:r>
            <a:r>
              <a:rPr lang="fr-FR"/>
              <a:t>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1A6A9C-711C-492D-B888-AEC062848D49}"/>
              </a:ext>
            </a:extLst>
          </p:cNvPr>
          <p:cNvSpPr/>
          <p:nvPr userDrawn="1"/>
        </p:nvSpPr>
        <p:spPr>
          <a:xfrm>
            <a:off x="6268825" y="6315959"/>
            <a:ext cx="4326903" cy="556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7" name="Text Box 8">
            <a:extLst>
              <a:ext uri="{FF2B5EF4-FFF2-40B4-BE49-F238E27FC236}">
                <a16:creationId xmlns:a16="http://schemas.microsoft.com/office/drawing/2014/main" id="{FA04DA6A-6BFD-4870-A6E2-4F1B0F36E395}"/>
              </a:ext>
            </a:extLst>
          </p:cNvPr>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chemeClr val="bg1"/>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a:xfrm>
            <a:off x="2" y="1"/>
            <a:ext cx="6551627" cy="1062180"/>
          </a:xfrm>
        </p:spPr>
        <p:txBody>
          <a:bodyPr/>
          <a:lstStyle>
            <a:lvl1pPr>
              <a:defRPr sz="2400">
                <a:solidFill>
                  <a:schemeClr val="tx2"/>
                </a:solidFill>
              </a:defRPr>
            </a:lvl1pPr>
          </a:lstStyle>
          <a:p>
            <a:r>
              <a:rPr lang="en-US"/>
              <a:t>Click to edit Master title style</a:t>
            </a:r>
          </a:p>
        </p:txBody>
      </p:sp>
      <p:sp>
        <p:nvSpPr>
          <p:cNvPr id="3" name="Content Placeholder 2"/>
          <p:cNvSpPr>
            <a:spLocks noGrp="1"/>
          </p:cNvSpPr>
          <p:nvPr>
            <p:ph idx="1"/>
          </p:nvPr>
        </p:nvSpPr>
        <p:spPr>
          <a:xfrm>
            <a:off x="398022" y="1501978"/>
            <a:ext cx="6944887" cy="4636540"/>
          </a:xfrm>
        </p:spPr>
        <p:txBody>
          <a:bodyPr/>
          <a:lstStyle>
            <a:lvl1pPr>
              <a:buClr>
                <a:schemeClr val="tx2"/>
              </a:buClr>
              <a:defRPr>
                <a:solidFill>
                  <a:schemeClr val="tx1"/>
                </a:solidFill>
              </a:defRPr>
            </a:lvl1pPr>
            <a:lvl2pPr marL="687388" indent="-339725">
              <a:buClr>
                <a:schemeClr val="tx2"/>
              </a:buClr>
              <a:defRPr>
                <a:solidFill>
                  <a:schemeClr val="tx1"/>
                </a:solidFill>
              </a:defRPr>
            </a:lvl2pPr>
            <a:lvl3pPr marL="857250" indent="-176213">
              <a:buClr>
                <a:schemeClr val="tx2"/>
              </a:buClr>
              <a:defRPr>
                <a:solidFill>
                  <a:schemeClr val="tx1"/>
                </a:solidFill>
              </a:defRPr>
            </a:lvl3pPr>
            <a:lvl4pPr marL="1027113" indent="-163513">
              <a:buClr>
                <a:schemeClr val="tx2"/>
              </a:buClr>
              <a:defRPr>
                <a:solidFill>
                  <a:schemeClr val="tx1"/>
                </a:solidFill>
              </a:defRPr>
            </a:lvl4pPr>
            <a:lvl5pPr marL="804863" indent="-177800">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Freeform: Shape 8">
            <a:extLst>
              <a:ext uri="{FF2B5EF4-FFF2-40B4-BE49-F238E27FC236}">
                <a16:creationId xmlns:a16="http://schemas.microsoft.com/office/drawing/2014/main" id="{803ED2D6-B7D1-4B32-A2E7-99A8B909511A}"/>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Line 7">
            <a:extLst>
              <a:ext uri="{FF2B5EF4-FFF2-40B4-BE49-F238E27FC236}">
                <a16:creationId xmlns:a16="http://schemas.microsoft.com/office/drawing/2014/main" id="{91AF79E1-A2BA-4C2B-A64B-AC7FBA08FAAE}"/>
              </a:ext>
            </a:extLst>
          </p:cNvPr>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Box 8">
            <a:extLst>
              <a:ext uri="{FF2B5EF4-FFF2-40B4-BE49-F238E27FC236}">
                <a16:creationId xmlns:a16="http://schemas.microsoft.com/office/drawing/2014/main" id="{BD0CB6C3-86ED-446B-9907-088B9201D51E}"/>
              </a:ext>
            </a:extLst>
          </p:cNvPr>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chemeClr val="bg1"/>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xt Box 9">
            <a:extLst>
              <a:ext uri="{FF2B5EF4-FFF2-40B4-BE49-F238E27FC236}">
                <a16:creationId xmlns:a16="http://schemas.microsoft.com/office/drawing/2014/main" id="{B9C39754-C22E-470A-B954-3FD759DB58DC}"/>
              </a:ext>
            </a:extLst>
          </p:cNvPr>
          <p:cNvSpPr txBox="1">
            <a:spLocks noChangeArrowheads="1"/>
          </p:cNvSpPr>
          <p:nvPr userDrawn="1"/>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a:solidFill>
                  <a:schemeClr val="bg1"/>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2020 Capgemini. All rights reserved.</a:t>
            </a:r>
          </a:p>
        </p:txBody>
      </p:sp>
    </p:spTree>
    <p:extLst>
      <p:ext uri="{BB962C8B-B14F-4D97-AF65-F5344CB8AC3E}">
        <p14:creationId xmlns:p14="http://schemas.microsoft.com/office/powerpoint/2010/main" val="3942871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grpSp>
        <p:nvGrpSpPr>
          <p:cNvPr id="13" name="Groupe 1">
            <a:extLst>
              <a:ext uri="{FF2B5EF4-FFF2-40B4-BE49-F238E27FC236}">
                <a16:creationId xmlns:a16="http://schemas.microsoft.com/office/drawing/2014/main" id="{16261A4D-1CE8-4020-AF1F-B106D07C3AE4}"/>
              </a:ext>
            </a:extLst>
          </p:cNvPr>
          <p:cNvGrpSpPr/>
          <p:nvPr userDrawn="1"/>
        </p:nvGrpSpPr>
        <p:grpSpPr>
          <a:xfrm>
            <a:off x="1589" y="-3175"/>
            <a:ext cx="7202776" cy="6861175"/>
            <a:chOff x="1588" y="-3175"/>
            <a:chExt cx="7485063" cy="6889750"/>
          </a:xfrm>
        </p:grpSpPr>
        <p:sp>
          <p:nvSpPr>
            <p:cNvPr id="14" name="Freeform 5">
              <a:extLst>
                <a:ext uri="{FF2B5EF4-FFF2-40B4-BE49-F238E27FC236}">
                  <a16:creationId xmlns:a16="http://schemas.microsoft.com/office/drawing/2014/main" id="{C5214DC7-A9B4-4D0E-96D8-8B9D851391BA}"/>
                </a:ext>
              </a:extLst>
            </p:cNvPr>
            <p:cNvSpPr>
              <a:spLocks/>
            </p:cNvSpPr>
            <p:nvPr userDrawn="1"/>
          </p:nvSpPr>
          <p:spPr bwMode="auto">
            <a:xfrm>
              <a:off x="1588" y="-3175"/>
              <a:ext cx="5280025" cy="6889750"/>
            </a:xfrm>
            <a:custGeom>
              <a:avLst/>
              <a:gdLst/>
              <a:ahLst/>
              <a:cxnLst>
                <a:cxn ang="0">
                  <a:pos x="1" y="2835"/>
                </a:cxn>
                <a:cxn ang="0">
                  <a:pos x="149" y="2735"/>
                </a:cxn>
                <a:cxn ang="0">
                  <a:pos x="393" y="2614"/>
                </a:cxn>
                <a:cxn ang="0">
                  <a:pos x="663" y="2508"/>
                </a:cxn>
                <a:cxn ang="0">
                  <a:pos x="691" y="2498"/>
                </a:cxn>
                <a:cxn ang="0">
                  <a:pos x="699" y="2495"/>
                </a:cxn>
                <a:cxn ang="0">
                  <a:pos x="814" y="2453"/>
                </a:cxn>
                <a:cxn ang="0">
                  <a:pos x="1047" y="2369"/>
                </a:cxn>
                <a:cxn ang="0">
                  <a:pos x="1208" y="2307"/>
                </a:cxn>
                <a:cxn ang="0">
                  <a:pos x="1405" y="2222"/>
                </a:cxn>
                <a:cxn ang="0">
                  <a:pos x="1549" y="2149"/>
                </a:cxn>
                <a:cxn ang="0">
                  <a:pos x="1664" y="2081"/>
                </a:cxn>
                <a:cxn ang="0">
                  <a:pos x="1772" y="2004"/>
                </a:cxn>
                <a:cxn ang="0">
                  <a:pos x="1889" y="1903"/>
                </a:cxn>
                <a:cxn ang="0">
                  <a:pos x="2001" y="1776"/>
                </a:cxn>
                <a:cxn ang="0">
                  <a:pos x="2058" y="1691"/>
                </a:cxn>
                <a:cxn ang="0">
                  <a:pos x="2116" y="1571"/>
                </a:cxn>
                <a:cxn ang="0">
                  <a:pos x="2170" y="1375"/>
                </a:cxn>
                <a:cxn ang="0">
                  <a:pos x="2199" y="1207"/>
                </a:cxn>
                <a:cxn ang="0">
                  <a:pos x="2206" y="940"/>
                </a:cxn>
                <a:cxn ang="0">
                  <a:pos x="2179" y="751"/>
                </a:cxn>
                <a:cxn ang="0">
                  <a:pos x="2123" y="578"/>
                </a:cxn>
                <a:cxn ang="0">
                  <a:pos x="2068" y="464"/>
                </a:cxn>
                <a:cxn ang="0">
                  <a:pos x="2010" y="370"/>
                </a:cxn>
                <a:cxn ang="0">
                  <a:pos x="1957" y="298"/>
                </a:cxn>
                <a:cxn ang="0">
                  <a:pos x="1843" y="174"/>
                </a:cxn>
                <a:cxn ang="0">
                  <a:pos x="1733" y="77"/>
                </a:cxn>
                <a:cxn ang="0">
                  <a:pos x="1630" y="0"/>
                </a:cxn>
                <a:cxn ang="0">
                  <a:pos x="0" y="0"/>
                </a:cxn>
                <a:cxn ang="0">
                  <a:pos x="0" y="2884"/>
                </a:cxn>
                <a:cxn ang="0">
                  <a:pos x="1" y="2884"/>
                </a:cxn>
                <a:cxn ang="0">
                  <a:pos x="1" y="2835"/>
                </a:cxn>
              </a:cxnLst>
              <a:rect l="0" t="0" r="r" b="b"/>
              <a:pathLst>
                <a:path w="2212" h="2884">
                  <a:moveTo>
                    <a:pt x="1" y="2835"/>
                  </a:moveTo>
                  <a:cubicBezTo>
                    <a:pt x="48" y="2798"/>
                    <a:pt x="98" y="2765"/>
                    <a:pt x="149" y="2735"/>
                  </a:cubicBezTo>
                  <a:cubicBezTo>
                    <a:pt x="228" y="2689"/>
                    <a:pt x="309" y="2650"/>
                    <a:pt x="393" y="2614"/>
                  </a:cubicBezTo>
                  <a:cubicBezTo>
                    <a:pt x="482" y="2576"/>
                    <a:pt x="572" y="2541"/>
                    <a:pt x="663" y="2508"/>
                  </a:cubicBezTo>
                  <a:cubicBezTo>
                    <a:pt x="672" y="2505"/>
                    <a:pt x="682" y="2501"/>
                    <a:pt x="691" y="2498"/>
                  </a:cubicBezTo>
                  <a:cubicBezTo>
                    <a:pt x="693" y="2496"/>
                    <a:pt x="696" y="2495"/>
                    <a:pt x="699" y="2495"/>
                  </a:cubicBezTo>
                  <a:cubicBezTo>
                    <a:pt x="737" y="2481"/>
                    <a:pt x="776" y="2467"/>
                    <a:pt x="814" y="2453"/>
                  </a:cubicBezTo>
                  <a:cubicBezTo>
                    <a:pt x="892" y="2425"/>
                    <a:pt x="969" y="2397"/>
                    <a:pt x="1047" y="2369"/>
                  </a:cubicBezTo>
                  <a:cubicBezTo>
                    <a:pt x="1101" y="2349"/>
                    <a:pt x="1155" y="2328"/>
                    <a:pt x="1208" y="2307"/>
                  </a:cubicBezTo>
                  <a:cubicBezTo>
                    <a:pt x="1274" y="2281"/>
                    <a:pt x="1340" y="2253"/>
                    <a:pt x="1405" y="2222"/>
                  </a:cubicBezTo>
                  <a:cubicBezTo>
                    <a:pt x="1453" y="2200"/>
                    <a:pt x="1501" y="2176"/>
                    <a:pt x="1549" y="2149"/>
                  </a:cubicBezTo>
                  <a:cubicBezTo>
                    <a:pt x="1588" y="2127"/>
                    <a:pt x="1626" y="2105"/>
                    <a:pt x="1664" y="2081"/>
                  </a:cubicBezTo>
                  <a:cubicBezTo>
                    <a:pt x="1701" y="2057"/>
                    <a:pt x="1737" y="2032"/>
                    <a:pt x="1772" y="2004"/>
                  </a:cubicBezTo>
                  <a:cubicBezTo>
                    <a:pt x="1813" y="1973"/>
                    <a:pt x="1852" y="1940"/>
                    <a:pt x="1889" y="1903"/>
                  </a:cubicBezTo>
                  <a:cubicBezTo>
                    <a:pt x="1929" y="1864"/>
                    <a:pt x="1967" y="1821"/>
                    <a:pt x="2001" y="1776"/>
                  </a:cubicBezTo>
                  <a:cubicBezTo>
                    <a:pt x="2022" y="1749"/>
                    <a:pt x="2039" y="1719"/>
                    <a:pt x="2058" y="1691"/>
                  </a:cubicBezTo>
                  <a:cubicBezTo>
                    <a:pt x="2082" y="1653"/>
                    <a:pt x="2101" y="1613"/>
                    <a:pt x="2116" y="1571"/>
                  </a:cubicBezTo>
                  <a:cubicBezTo>
                    <a:pt x="2140" y="1507"/>
                    <a:pt x="2153" y="1441"/>
                    <a:pt x="2170" y="1375"/>
                  </a:cubicBezTo>
                  <a:cubicBezTo>
                    <a:pt x="2184" y="1320"/>
                    <a:pt x="2192" y="1264"/>
                    <a:pt x="2199" y="1207"/>
                  </a:cubicBezTo>
                  <a:cubicBezTo>
                    <a:pt x="2210" y="1118"/>
                    <a:pt x="2212" y="1029"/>
                    <a:pt x="2206" y="940"/>
                  </a:cubicBezTo>
                  <a:cubicBezTo>
                    <a:pt x="2202" y="876"/>
                    <a:pt x="2195" y="813"/>
                    <a:pt x="2179" y="751"/>
                  </a:cubicBezTo>
                  <a:cubicBezTo>
                    <a:pt x="2164" y="692"/>
                    <a:pt x="2148" y="633"/>
                    <a:pt x="2123" y="578"/>
                  </a:cubicBezTo>
                  <a:cubicBezTo>
                    <a:pt x="2106" y="539"/>
                    <a:pt x="2090" y="500"/>
                    <a:pt x="2068" y="464"/>
                  </a:cubicBezTo>
                  <a:cubicBezTo>
                    <a:pt x="2050" y="432"/>
                    <a:pt x="2032" y="400"/>
                    <a:pt x="2010" y="370"/>
                  </a:cubicBezTo>
                  <a:cubicBezTo>
                    <a:pt x="1993" y="346"/>
                    <a:pt x="1976" y="321"/>
                    <a:pt x="1957" y="298"/>
                  </a:cubicBezTo>
                  <a:cubicBezTo>
                    <a:pt x="1921" y="255"/>
                    <a:pt x="1884" y="213"/>
                    <a:pt x="1843" y="174"/>
                  </a:cubicBezTo>
                  <a:cubicBezTo>
                    <a:pt x="1808" y="140"/>
                    <a:pt x="1772" y="107"/>
                    <a:pt x="1733" y="77"/>
                  </a:cubicBezTo>
                  <a:cubicBezTo>
                    <a:pt x="1699" y="50"/>
                    <a:pt x="1665" y="25"/>
                    <a:pt x="1630" y="0"/>
                  </a:cubicBezTo>
                  <a:cubicBezTo>
                    <a:pt x="0" y="0"/>
                    <a:pt x="0" y="0"/>
                    <a:pt x="0" y="0"/>
                  </a:cubicBezTo>
                  <a:cubicBezTo>
                    <a:pt x="0" y="961"/>
                    <a:pt x="0" y="1923"/>
                    <a:pt x="0" y="2884"/>
                  </a:cubicBezTo>
                  <a:cubicBezTo>
                    <a:pt x="1" y="2884"/>
                    <a:pt x="1" y="2884"/>
                    <a:pt x="1" y="2884"/>
                  </a:cubicBezTo>
                  <a:cubicBezTo>
                    <a:pt x="1" y="2868"/>
                    <a:pt x="1" y="2852"/>
                    <a:pt x="1" y="2835"/>
                  </a:cubicBezTo>
                  <a:close/>
                </a:path>
              </a:pathLst>
            </a:custGeom>
            <a:solidFill>
              <a:schemeClr val="accent2"/>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8">
              <a:extLst>
                <a:ext uri="{FF2B5EF4-FFF2-40B4-BE49-F238E27FC236}">
                  <a16:creationId xmlns:a16="http://schemas.microsoft.com/office/drawing/2014/main" id="{DEDBB592-5F4B-4E06-9B66-D926B045C0B1}"/>
                </a:ext>
              </a:extLst>
            </p:cNvPr>
            <p:cNvSpPr>
              <a:spLocks/>
            </p:cNvSpPr>
            <p:nvPr userDrawn="1"/>
          </p:nvSpPr>
          <p:spPr bwMode="auto">
            <a:xfrm>
              <a:off x="4763" y="-3175"/>
              <a:ext cx="7481888" cy="6889750"/>
            </a:xfrm>
            <a:custGeom>
              <a:avLst/>
              <a:gdLst/>
              <a:ahLst/>
              <a:cxnLst>
                <a:cxn ang="0">
                  <a:pos x="3123" y="2136"/>
                </a:cxn>
                <a:cxn ang="0">
                  <a:pos x="3069" y="1788"/>
                </a:cxn>
                <a:cxn ang="0">
                  <a:pos x="3010" y="1567"/>
                </a:cxn>
                <a:cxn ang="0">
                  <a:pos x="2955" y="1406"/>
                </a:cxn>
                <a:cxn ang="0">
                  <a:pos x="2899" y="1268"/>
                </a:cxn>
                <a:cxn ang="0">
                  <a:pos x="2842" y="1144"/>
                </a:cxn>
                <a:cxn ang="0">
                  <a:pos x="2785" y="1036"/>
                </a:cxn>
                <a:cxn ang="0">
                  <a:pos x="2731" y="941"/>
                </a:cxn>
                <a:cxn ang="0">
                  <a:pos x="2673" y="849"/>
                </a:cxn>
                <a:cxn ang="0">
                  <a:pos x="2618" y="768"/>
                </a:cxn>
                <a:cxn ang="0">
                  <a:pos x="2561" y="691"/>
                </a:cxn>
                <a:cxn ang="0">
                  <a:pos x="2505" y="620"/>
                </a:cxn>
                <a:cxn ang="0">
                  <a:pos x="2394" y="493"/>
                </a:cxn>
                <a:cxn ang="0">
                  <a:pos x="2393" y="492"/>
                </a:cxn>
                <a:cxn ang="0">
                  <a:pos x="2336" y="432"/>
                </a:cxn>
                <a:cxn ang="0">
                  <a:pos x="2222" y="324"/>
                </a:cxn>
                <a:cxn ang="0">
                  <a:pos x="2112" y="231"/>
                </a:cxn>
                <a:cxn ang="0">
                  <a:pos x="1997" y="144"/>
                </a:cxn>
                <a:cxn ang="0">
                  <a:pos x="1885" y="70"/>
                </a:cxn>
                <a:cxn ang="0">
                  <a:pos x="1773" y="3"/>
                </a:cxn>
                <a:cxn ang="0">
                  <a:pos x="1767" y="0"/>
                </a:cxn>
                <a:cxn ang="0">
                  <a:pos x="1711" y="0"/>
                </a:cxn>
                <a:cxn ang="0">
                  <a:pos x="1629" y="0"/>
                </a:cxn>
                <a:cxn ang="0">
                  <a:pos x="1732" y="77"/>
                </a:cxn>
                <a:cxn ang="0">
                  <a:pos x="1842" y="174"/>
                </a:cxn>
                <a:cxn ang="0">
                  <a:pos x="1956" y="298"/>
                </a:cxn>
                <a:cxn ang="0">
                  <a:pos x="2009" y="370"/>
                </a:cxn>
                <a:cxn ang="0">
                  <a:pos x="2067" y="464"/>
                </a:cxn>
                <a:cxn ang="0">
                  <a:pos x="2122" y="578"/>
                </a:cxn>
                <a:cxn ang="0">
                  <a:pos x="2178" y="751"/>
                </a:cxn>
                <a:cxn ang="0">
                  <a:pos x="2205" y="940"/>
                </a:cxn>
                <a:cxn ang="0">
                  <a:pos x="2198" y="1207"/>
                </a:cxn>
                <a:cxn ang="0">
                  <a:pos x="2169" y="1375"/>
                </a:cxn>
                <a:cxn ang="0">
                  <a:pos x="2115" y="1571"/>
                </a:cxn>
                <a:cxn ang="0">
                  <a:pos x="2057" y="1691"/>
                </a:cxn>
                <a:cxn ang="0">
                  <a:pos x="2000" y="1776"/>
                </a:cxn>
                <a:cxn ang="0">
                  <a:pos x="1888" y="1903"/>
                </a:cxn>
                <a:cxn ang="0">
                  <a:pos x="1771" y="2004"/>
                </a:cxn>
                <a:cxn ang="0">
                  <a:pos x="1663" y="2081"/>
                </a:cxn>
                <a:cxn ang="0">
                  <a:pos x="1548" y="2149"/>
                </a:cxn>
                <a:cxn ang="0">
                  <a:pos x="1404" y="2222"/>
                </a:cxn>
                <a:cxn ang="0">
                  <a:pos x="1207" y="2307"/>
                </a:cxn>
                <a:cxn ang="0">
                  <a:pos x="1046" y="2369"/>
                </a:cxn>
                <a:cxn ang="0">
                  <a:pos x="813" y="2453"/>
                </a:cxn>
                <a:cxn ang="0">
                  <a:pos x="698" y="2495"/>
                </a:cxn>
                <a:cxn ang="0">
                  <a:pos x="690" y="2498"/>
                </a:cxn>
                <a:cxn ang="0">
                  <a:pos x="662" y="2508"/>
                </a:cxn>
                <a:cxn ang="0">
                  <a:pos x="392" y="2614"/>
                </a:cxn>
                <a:cxn ang="0">
                  <a:pos x="148" y="2735"/>
                </a:cxn>
                <a:cxn ang="0">
                  <a:pos x="0" y="2835"/>
                </a:cxn>
                <a:cxn ang="0">
                  <a:pos x="0" y="2884"/>
                </a:cxn>
                <a:cxn ang="0">
                  <a:pos x="536" y="2884"/>
                </a:cxn>
                <a:cxn ang="0">
                  <a:pos x="2395" y="2884"/>
                </a:cxn>
                <a:cxn ang="0">
                  <a:pos x="2608" y="2884"/>
                </a:cxn>
                <a:cxn ang="0">
                  <a:pos x="2629" y="2870"/>
                </a:cxn>
                <a:cxn ang="0">
                  <a:pos x="2798" y="2779"/>
                </a:cxn>
                <a:cxn ang="0">
                  <a:pos x="2992" y="2729"/>
                </a:cxn>
                <a:cxn ang="0">
                  <a:pos x="3091" y="2723"/>
                </a:cxn>
                <a:cxn ang="0">
                  <a:pos x="3101" y="2715"/>
                </a:cxn>
                <a:cxn ang="0">
                  <a:pos x="3128" y="2493"/>
                </a:cxn>
                <a:cxn ang="0">
                  <a:pos x="3133" y="2390"/>
                </a:cxn>
                <a:cxn ang="0">
                  <a:pos x="3123" y="2136"/>
                </a:cxn>
              </a:cxnLst>
              <a:rect l="0" t="0" r="r" b="b"/>
              <a:pathLst>
                <a:path w="3135" h="2884">
                  <a:moveTo>
                    <a:pt x="3123" y="2136"/>
                  </a:moveTo>
                  <a:cubicBezTo>
                    <a:pt x="3111" y="2019"/>
                    <a:pt x="3098" y="1902"/>
                    <a:pt x="3069" y="1788"/>
                  </a:cubicBezTo>
                  <a:cubicBezTo>
                    <a:pt x="3051" y="1714"/>
                    <a:pt x="3036" y="1639"/>
                    <a:pt x="3010" y="1567"/>
                  </a:cubicBezTo>
                  <a:cubicBezTo>
                    <a:pt x="2992" y="1514"/>
                    <a:pt x="2978" y="1458"/>
                    <a:pt x="2955" y="1406"/>
                  </a:cubicBezTo>
                  <a:cubicBezTo>
                    <a:pt x="2936" y="1360"/>
                    <a:pt x="2921" y="1312"/>
                    <a:pt x="2899" y="1268"/>
                  </a:cubicBezTo>
                  <a:cubicBezTo>
                    <a:pt x="2879" y="1227"/>
                    <a:pt x="2864" y="1184"/>
                    <a:pt x="2842" y="1144"/>
                  </a:cubicBezTo>
                  <a:cubicBezTo>
                    <a:pt x="2822" y="1109"/>
                    <a:pt x="2807" y="1071"/>
                    <a:pt x="2785" y="1036"/>
                  </a:cubicBezTo>
                  <a:cubicBezTo>
                    <a:pt x="2766" y="1005"/>
                    <a:pt x="2751" y="972"/>
                    <a:pt x="2731" y="941"/>
                  </a:cubicBezTo>
                  <a:cubicBezTo>
                    <a:pt x="2710" y="911"/>
                    <a:pt x="2694" y="879"/>
                    <a:pt x="2673" y="849"/>
                  </a:cubicBezTo>
                  <a:cubicBezTo>
                    <a:pt x="2653" y="823"/>
                    <a:pt x="2638" y="794"/>
                    <a:pt x="2618" y="768"/>
                  </a:cubicBezTo>
                  <a:cubicBezTo>
                    <a:pt x="2598" y="744"/>
                    <a:pt x="2582" y="716"/>
                    <a:pt x="2561" y="691"/>
                  </a:cubicBezTo>
                  <a:cubicBezTo>
                    <a:pt x="2541" y="668"/>
                    <a:pt x="2524" y="643"/>
                    <a:pt x="2505" y="620"/>
                  </a:cubicBezTo>
                  <a:cubicBezTo>
                    <a:pt x="2469" y="577"/>
                    <a:pt x="2433" y="534"/>
                    <a:pt x="2394" y="493"/>
                  </a:cubicBezTo>
                  <a:cubicBezTo>
                    <a:pt x="2394" y="493"/>
                    <a:pt x="2394" y="493"/>
                    <a:pt x="2393" y="492"/>
                  </a:cubicBezTo>
                  <a:cubicBezTo>
                    <a:pt x="2374" y="473"/>
                    <a:pt x="2356" y="452"/>
                    <a:pt x="2336" y="432"/>
                  </a:cubicBezTo>
                  <a:cubicBezTo>
                    <a:pt x="2299" y="395"/>
                    <a:pt x="2261" y="359"/>
                    <a:pt x="2222" y="324"/>
                  </a:cubicBezTo>
                  <a:cubicBezTo>
                    <a:pt x="2186" y="292"/>
                    <a:pt x="2150" y="261"/>
                    <a:pt x="2112" y="231"/>
                  </a:cubicBezTo>
                  <a:cubicBezTo>
                    <a:pt x="2075" y="201"/>
                    <a:pt x="2036" y="172"/>
                    <a:pt x="1997" y="144"/>
                  </a:cubicBezTo>
                  <a:cubicBezTo>
                    <a:pt x="1960" y="118"/>
                    <a:pt x="1923" y="93"/>
                    <a:pt x="1885" y="70"/>
                  </a:cubicBezTo>
                  <a:cubicBezTo>
                    <a:pt x="1848" y="47"/>
                    <a:pt x="1811" y="25"/>
                    <a:pt x="1773" y="3"/>
                  </a:cubicBezTo>
                  <a:cubicBezTo>
                    <a:pt x="1771" y="2"/>
                    <a:pt x="1769" y="1"/>
                    <a:pt x="1767" y="0"/>
                  </a:cubicBezTo>
                  <a:cubicBezTo>
                    <a:pt x="1711" y="0"/>
                    <a:pt x="1711" y="0"/>
                    <a:pt x="1711" y="0"/>
                  </a:cubicBezTo>
                  <a:cubicBezTo>
                    <a:pt x="1629" y="0"/>
                    <a:pt x="1629" y="0"/>
                    <a:pt x="1629" y="0"/>
                  </a:cubicBezTo>
                  <a:cubicBezTo>
                    <a:pt x="1664" y="25"/>
                    <a:pt x="1698" y="50"/>
                    <a:pt x="1732" y="77"/>
                  </a:cubicBezTo>
                  <a:cubicBezTo>
                    <a:pt x="1771" y="107"/>
                    <a:pt x="1807" y="140"/>
                    <a:pt x="1842" y="174"/>
                  </a:cubicBezTo>
                  <a:cubicBezTo>
                    <a:pt x="1883" y="213"/>
                    <a:pt x="1920" y="255"/>
                    <a:pt x="1956" y="298"/>
                  </a:cubicBezTo>
                  <a:cubicBezTo>
                    <a:pt x="1975" y="321"/>
                    <a:pt x="1992" y="346"/>
                    <a:pt x="2009" y="370"/>
                  </a:cubicBezTo>
                  <a:cubicBezTo>
                    <a:pt x="2031" y="400"/>
                    <a:pt x="2049" y="432"/>
                    <a:pt x="2067" y="464"/>
                  </a:cubicBezTo>
                  <a:cubicBezTo>
                    <a:pt x="2089" y="500"/>
                    <a:pt x="2105" y="539"/>
                    <a:pt x="2122" y="578"/>
                  </a:cubicBezTo>
                  <a:cubicBezTo>
                    <a:pt x="2147" y="633"/>
                    <a:pt x="2163" y="692"/>
                    <a:pt x="2178" y="751"/>
                  </a:cubicBezTo>
                  <a:cubicBezTo>
                    <a:pt x="2194" y="813"/>
                    <a:pt x="2201" y="876"/>
                    <a:pt x="2205" y="940"/>
                  </a:cubicBezTo>
                  <a:cubicBezTo>
                    <a:pt x="2211" y="1029"/>
                    <a:pt x="2209" y="1118"/>
                    <a:pt x="2198" y="1207"/>
                  </a:cubicBezTo>
                  <a:cubicBezTo>
                    <a:pt x="2191" y="1264"/>
                    <a:pt x="2183" y="1320"/>
                    <a:pt x="2169" y="1375"/>
                  </a:cubicBezTo>
                  <a:cubicBezTo>
                    <a:pt x="2152" y="1441"/>
                    <a:pt x="2139" y="1507"/>
                    <a:pt x="2115" y="1571"/>
                  </a:cubicBezTo>
                  <a:cubicBezTo>
                    <a:pt x="2100" y="1613"/>
                    <a:pt x="2081" y="1653"/>
                    <a:pt x="2057" y="1691"/>
                  </a:cubicBezTo>
                  <a:cubicBezTo>
                    <a:pt x="2038" y="1719"/>
                    <a:pt x="2021" y="1749"/>
                    <a:pt x="2000" y="1776"/>
                  </a:cubicBezTo>
                  <a:cubicBezTo>
                    <a:pt x="1966" y="1821"/>
                    <a:pt x="1928" y="1864"/>
                    <a:pt x="1888" y="1903"/>
                  </a:cubicBezTo>
                  <a:cubicBezTo>
                    <a:pt x="1851" y="1940"/>
                    <a:pt x="1812" y="1973"/>
                    <a:pt x="1771" y="2004"/>
                  </a:cubicBezTo>
                  <a:cubicBezTo>
                    <a:pt x="1736" y="2032"/>
                    <a:pt x="1700" y="2057"/>
                    <a:pt x="1663" y="2081"/>
                  </a:cubicBezTo>
                  <a:cubicBezTo>
                    <a:pt x="1625" y="2105"/>
                    <a:pt x="1587" y="2127"/>
                    <a:pt x="1548" y="2149"/>
                  </a:cubicBezTo>
                  <a:cubicBezTo>
                    <a:pt x="1500" y="2176"/>
                    <a:pt x="1452" y="2200"/>
                    <a:pt x="1404" y="2222"/>
                  </a:cubicBezTo>
                  <a:cubicBezTo>
                    <a:pt x="1339" y="2253"/>
                    <a:pt x="1273" y="2281"/>
                    <a:pt x="1207" y="2307"/>
                  </a:cubicBezTo>
                  <a:cubicBezTo>
                    <a:pt x="1154" y="2328"/>
                    <a:pt x="1100" y="2349"/>
                    <a:pt x="1046" y="2369"/>
                  </a:cubicBezTo>
                  <a:cubicBezTo>
                    <a:pt x="968" y="2397"/>
                    <a:pt x="891" y="2425"/>
                    <a:pt x="813" y="2453"/>
                  </a:cubicBezTo>
                  <a:cubicBezTo>
                    <a:pt x="775" y="2467"/>
                    <a:pt x="736" y="2481"/>
                    <a:pt x="698" y="2495"/>
                  </a:cubicBezTo>
                  <a:cubicBezTo>
                    <a:pt x="695" y="2496"/>
                    <a:pt x="692" y="2497"/>
                    <a:pt x="690" y="2498"/>
                  </a:cubicBezTo>
                  <a:cubicBezTo>
                    <a:pt x="681" y="2501"/>
                    <a:pt x="671" y="2505"/>
                    <a:pt x="662" y="2508"/>
                  </a:cubicBezTo>
                  <a:cubicBezTo>
                    <a:pt x="571" y="2541"/>
                    <a:pt x="481" y="2576"/>
                    <a:pt x="392" y="2614"/>
                  </a:cubicBezTo>
                  <a:cubicBezTo>
                    <a:pt x="308" y="2650"/>
                    <a:pt x="227" y="2689"/>
                    <a:pt x="148" y="2735"/>
                  </a:cubicBezTo>
                  <a:cubicBezTo>
                    <a:pt x="97" y="2765"/>
                    <a:pt x="47" y="2798"/>
                    <a:pt x="0" y="2835"/>
                  </a:cubicBezTo>
                  <a:cubicBezTo>
                    <a:pt x="0" y="2852"/>
                    <a:pt x="0" y="2868"/>
                    <a:pt x="0" y="2884"/>
                  </a:cubicBezTo>
                  <a:cubicBezTo>
                    <a:pt x="536" y="2884"/>
                    <a:pt x="536" y="2884"/>
                    <a:pt x="536" y="2884"/>
                  </a:cubicBezTo>
                  <a:cubicBezTo>
                    <a:pt x="2395" y="2884"/>
                    <a:pt x="2395" y="2884"/>
                    <a:pt x="2395" y="2884"/>
                  </a:cubicBezTo>
                  <a:cubicBezTo>
                    <a:pt x="2608" y="2884"/>
                    <a:pt x="2608" y="2884"/>
                    <a:pt x="2608" y="2884"/>
                  </a:cubicBezTo>
                  <a:cubicBezTo>
                    <a:pt x="2615" y="2880"/>
                    <a:pt x="2622" y="2875"/>
                    <a:pt x="2629" y="2870"/>
                  </a:cubicBezTo>
                  <a:cubicBezTo>
                    <a:pt x="2682" y="2833"/>
                    <a:pt x="2738" y="2803"/>
                    <a:pt x="2798" y="2779"/>
                  </a:cubicBezTo>
                  <a:cubicBezTo>
                    <a:pt x="2861" y="2754"/>
                    <a:pt x="2926" y="2738"/>
                    <a:pt x="2992" y="2729"/>
                  </a:cubicBezTo>
                  <a:cubicBezTo>
                    <a:pt x="3025" y="2725"/>
                    <a:pt x="3058" y="2724"/>
                    <a:pt x="3091" y="2723"/>
                  </a:cubicBezTo>
                  <a:cubicBezTo>
                    <a:pt x="3097" y="2723"/>
                    <a:pt x="3099" y="2722"/>
                    <a:pt x="3101" y="2715"/>
                  </a:cubicBezTo>
                  <a:cubicBezTo>
                    <a:pt x="3115" y="2641"/>
                    <a:pt x="3120" y="2567"/>
                    <a:pt x="3128" y="2493"/>
                  </a:cubicBezTo>
                  <a:cubicBezTo>
                    <a:pt x="3132" y="2459"/>
                    <a:pt x="3132" y="2424"/>
                    <a:pt x="3133" y="2390"/>
                  </a:cubicBezTo>
                  <a:cubicBezTo>
                    <a:pt x="3135" y="2305"/>
                    <a:pt x="3131" y="2221"/>
                    <a:pt x="3123" y="2136"/>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 name="Title 1"/>
          <p:cNvSpPr>
            <a:spLocks noGrp="1"/>
          </p:cNvSpPr>
          <p:nvPr>
            <p:ph type="title"/>
          </p:nvPr>
        </p:nvSpPr>
        <p:spPr>
          <a:xfrm>
            <a:off x="2" y="1"/>
            <a:ext cx="6551627" cy="1062180"/>
          </a:xfrm>
        </p:spPr>
        <p:txBody>
          <a:bodyPr/>
          <a:lstStyle>
            <a:lvl1pPr>
              <a:defRPr sz="2400">
                <a:solidFill>
                  <a:schemeClr val="bg1"/>
                </a:solidFill>
              </a:defRPr>
            </a:lvl1pPr>
          </a:lstStyle>
          <a:p>
            <a:r>
              <a:rPr lang="en-US"/>
              <a:t>Click to edit Master title style</a:t>
            </a:r>
          </a:p>
        </p:txBody>
      </p:sp>
      <p:sp>
        <p:nvSpPr>
          <p:cNvPr id="3" name="Content Placeholder 2"/>
          <p:cNvSpPr>
            <a:spLocks noGrp="1"/>
          </p:cNvSpPr>
          <p:nvPr>
            <p:ph idx="1"/>
          </p:nvPr>
        </p:nvSpPr>
        <p:spPr>
          <a:xfrm>
            <a:off x="398022" y="1501978"/>
            <a:ext cx="6944887" cy="4636540"/>
          </a:xfrm>
        </p:spPr>
        <p:txBody>
          <a:bodyPr/>
          <a:lstStyle>
            <a:lvl1pPr>
              <a:buClr>
                <a:schemeClr val="bg1"/>
              </a:buClr>
              <a:defRPr>
                <a:solidFill>
                  <a:schemeClr val="bg1"/>
                </a:solidFill>
              </a:defRPr>
            </a:lvl1pPr>
            <a:lvl2pPr marL="687388" indent="-339725">
              <a:buClr>
                <a:schemeClr val="bg1"/>
              </a:buClr>
              <a:defRPr>
                <a:solidFill>
                  <a:schemeClr val="bg1"/>
                </a:solidFill>
              </a:defRPr>
            </a:lvl2pPr>
            <a:lvl3pPr marL="857250" indent="-176213">
              <a:buClr>
                <a:schemeClr val="bg1"/>
              </a:buClr>
              <a:defRPr>
                <a:solidFill>
                  <a:schemeClr val="bg1"/>
                </a:solidFill>
              </a:defRPr>
            </a:lvl3pPr>
            <a:lvl4pPr marL="1027113" indent="-163513">
              <a:buClr>
                <a:schemeClr val="bg1"/>
              </a:buClr>
              <a:defRPr>
                <a:solidFill>
                  <a:schemeClr val="bg1"/>
                </a:solidFill>
              </a:defRPr>
            </a:lvl4pPr>
            <a:lvl5pPr marL="804863" indent="-177800">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4" name="Group 3">
            <a:extLst>
              <a:ext uri="{FF2B5EF4-FFF2-40B4-BE49-F238E27FC236}">
                <a16:creationId xmlns:a16="http://schemas.microsoft.com/office/drawing/2014/main" id="{51563DC7-9527-46B0-964A-30F4F4741D14}"/>
              </a:ext>
            </a:extLst>
          </p:cNvPr>
          <p:cNvGrpSpPr/>
          <p:nvPr userDrawn="1"/>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5672DDC8-413E-4FA5-887F-B312BBC2C1C3}"/>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F5BCA0CE-34A6-4044-8D32-49D29D456A6D}"/>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15057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 1">
    <p:bg>
      <p:bgPr>
        <a:solidFill>
          <a:srgbClr val="EDEDED"/>
        </a:solidFill>
        <a:effectLst/>
      </p:bgPr>
    </p:bg>
    <p:spTree>
      <p:nvGrpSpPr>
        <p:cNvPr id="1" name=""/>
        <p:cNvGrpSpPr/>
        <p:nvPr/>
      </p:nvGrpSpPr>
      <p:grpSpPr>
        <a:xfrm>
          <a:off x="0" y="0"/>
          <a:ext cx="0" cy="0"/>
          <a:chOff x="0" y="0"/>
          <a:chExt cx="0" cy="0"/>
        </a:xfrm>
      </p:grpSpPr>
      <p:pic>
        <p:nvPicPr>
          <p:cNvPr id="10" name="Picture 9" descr="A picture containing indoor, sitting, white, brown&#10;&#10;Description automatically generated">
            <a:extLst>
              <a:ext uri="{FF2B5EF4-FFF2-40B4-BE49-F238E27FC236}">
                <a16:creationId xmlns:a16="http://schemas.microsoft.com/office/drawing/2014/main" id="{A77261E1-A5DD-4596-A291-E2E0AE0935C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0"/>
            <a:ext cx="12191999" cy="6846012"/>
          </a:xfrm>
          <a:prstGeom prst="rect">
            <a:avLst/>
          </a:prstGeom>
        </p:spPr>
      </p:pic>
      <p:sp>
        <p:nvSpPr>
          <p:cNvPr id="14" name="Freeform 29">
            <a:extLst>
              <a:ext uri="{FF2B5EF4-FFF2-40B4-BE49-F238E27FC236}">
                <a16:creationId xmlns:a16="http://schemas.microsoft.com/office/drawing/2014/main" id="{4CF5CEFA-D55C-4CC2-9EB3-230057D9E7DF}"/>
              </a:ext>
            </a:extLst>
          </p:cNvPr>
          <p:cNvSpPr>
            <a:spLocks/>
          </p:cNvSpPr>
          <p:nvPr userDrawn="1"/>
        </p:nvSpPr>
        <p:spPr bwMode="auto">
          <a:xfrm rot="16200000">
            <a:off x="4782324" y="-541456"/>
            <a:ext cx="2627352" cy="12191999"/>
          </a:xfrm>
          <a:custGeom>
            <a:avLst/>
            <a:gdLst>
              <a:gd name="T0" fmla="*/ 0 w 2057"/>
              <a:gd name="T1" fmla="*/ 1924 h 2143"/>
              <a:gd name="T2" fmla="*/ 2057 w 2057"/>
              <a:gd name="T3" fmla="*/ 1924 h 2143"/>
              <a:gd name="T4" fmla="*/ 2057 w 2057"/>
              <a:gd name="T5" fmla="*/ 1174 h 2143"/>
              <a:gd name="T6" fmla="*/ 927 w 2057"/>
              <a:gd name="T7" fmla="*/ 1472 h 2143"/>
              <a:gd name="T8" fmla="*/ 638 w 2057"/>
              <a:gd name="T9" fmla="*/ 915 h 2143"/>
              <a:gd name="T10" fmla="*/ 654 w 2057"/>
              <a:gd name="T11" fmla="*/ 0 h 2143"/>
              <a:gd name="T12" fmla="*/ 0 w 2057"/>
              <a:gd name="T13" fmla="*/ 101 h 2143"/>
              <a:gd name="T14" fmla="*/ 0 w 2057"/>
              <a:gd name="T15" fmla="*/ 1924 h 2143"/>
              <a:gd name="connsiteX0" fmla="*/ 0 w 10000"/>
              <a:gd name="connsiteY0" fmla="*/ 8978 h 8978"/>
              <a:gd name="connsiteX1" fmla="*/ 10000 w 10000"/>
              <a:gd name="connsiteY1" fmla="*/ 8978 h 8978"/>
              <a:gd name="connsiteX2" fmla="*/ 4507 w 10000"/>
              <a:gd name="connsiteY2" fmla="*/ 6869 h 8978"/>
              <a:gd name="connsiteX3" fmla="*/ 3102 w 10000"/>
              <a:gd name="connsiteY3" fmla="*/ 4270 h 8978"/>
              <a:gd name="connsiteX4" fmla="*/ 3179 w 10000"/>
              <a:gd name="connsiteY4" fmla="*/ 0 h 8978"/>
              <a:gd name="connsiteX5" fmla="*/ 0 w 10000"/>
              <a:gd name="connsiteY5" fmla="*/ 471 h 8978"/>
              <a:gd name="connsiteX6" fmla="*/ 0 w 10000"/>
              <a:gd name="connsiteY6" fmla="*/ 8978 h 8978"/>
              <a:gd name="connsiteX0" fmla="*/ 0 w 10000"/>
              <a:gd name="connsiteY0" fmla="*/ 10000 h 10000"/>
              <a:gd name="connsiteX1" fmla="*/ 10000 w 10000"/>
              <a:gd name="connsiteY1" fmla="*/ 10000 h 10000"/>
              <a:gd name="connsiteX2" fmla="*/ 3102 w 10000"/>
              <a:gd name="connsiteY2" fmla="*/ 4756 h 10000"/>
              <a:gd name="connsiteX3" fmla="*/ 3179 w 10000"/>
              <a:gd name="connsiteY3" fmla="*/ 0 h 10000"/>
              <a:gd name="connsiteX4" fmla="*/ 0 w 10000"/>
              <a:gd name="connsiteY4" fmla="*/ 525 h 10000"/>
              <a:gd name="connsiteX5" fmla="*/ 0 w 10000"/>
              <a:gd name="connsiteY5" fmla="*/ 10000 h 10000"/>
              <a:gd name="connsiteX0" fmla="*/ 0 w 3890"/>
              <a:gd name="connsiteY0" fmla="*/ 10000 h 13973"/>
              <a:gd name="connsiteX1" fmla="*/ 2106 w 3890"/>
              <a:gd name="connsiteY1" fmla="*/ 13973 h 13973"/>
              <a:gd name="connsiteX2" fmla="*/ 3102 w 3890"/>
              <a:gd name="connsiteY2" fmla="*/ 4756 h 13973"/>
              <a:gd name="connsiteX3" fmla="*/ 3179 w 3890"/>
              <a:gd name="connsiteY3" fmla="*/ 0 h 13973"/>
              <a:gd name="connsiteX4" fmla="*/ 0 w 3890"/>
              <a:gd name="connsiteY4" fmla="*/ 525 h 13973"/>
              <a:gd name="connsiteX5" fmla="*/ 0 w 3890"/>
              <a:gd name="connsiteY5" fmla="*/ 10000 h 13973"/>
              <a:gd name="connsiteX0" fmla="*/ 0 w 10110"/>
              <a:gd name="connsiteY0" fmla="*/ 10043 h 10500"/>
              <a:gd name="connsiteX1" fmla="*/ 5523 w 10110"/>
              <a:gd name="connsiteY1" fmla="*/ 10000 h 10500"/>
              <a:gd name="connsiteX2" fmla="*/ 8083 w 10110"/>
              <a:gd name="connsiteY2" fmla="*/ 3404 h 10500"/>
              <a:gd name="connsiteX3" fmla="*/ 8281 w 10110"/>
              <a:gd name="connsiteY3" fmla="*/ 0 h 10500"/>
              <a:gd name="connsiteX4" fmla="*/ 109 w 10110"/>
              <a:gd name="connsiteY4" fmla="*/ 376 h 10500"/>
              <a:gd name="connsiteX5" fmla="*/ 0 w 10110"/>
              <a:gd name="connsiteY5" fmla="*/ 10043 h 10500"/>
              <a:gd name="connsiteX0" fmla="*/ 0 w 10110"/>
              <a:gd name="connsiteY0" fmla="*/ 10043 h 10492"/>
              <a:gd name="connsiteX1" fmla="*/ 5523 w 10110"/>
              <a:gd name="connsiteY1" fmla="*/ 10000 h 10492"/>
              <a:gd name="connsiteX2" fmla="*/ 8083 w 10110"/>
              <a:gd name="connsiteY2" fmla="*/ 3404 h 10492"/>
              <a:gd name="connsiteX3" fmla="*/ 8281 w 10110"/>
              <a:gd name="connsiteY3" fmla="*/ 0 h 10492"/>
              <a:gd name="connsiteX4" fmla="*/ 109 w 10110"/>
              <a:gd name="connsiteY4" fmla="*/ 376 h 10492"/>
              <a:gd name="connsiteX5" fmla="*/ 0 w 10110"/>
              <a:gd name="connsiteY5" fmla="*/ 10043 h 10492"/>
              <a:gd name="connsiteX0" fmla="*/ 0 w 10110"/>
              <a:gd name="connsiteY0" fmla="*/ 10043 h 10043"/>
              <a:gd name="connsiteX1" fmla="*/ 5523 w 10110"/>
              <a:gd name="connsiteY1" fmla="*/ 10000 h 10043"/>
              <a:gd name="connsiteX2" fmla="*/ 8083 w 10110"/>
              <a:gd name="connsiteY2" fmla="*/ 3404 h 10043"/>
              <a:gd name="connsiteX3" fmla="*/ 8281 w 10110"/>
              <a:gd name="connsiteY3" fmla="*/ 0 h 10043"/>
              <a:gd name="connsiteX4" fmla="*/ 109 w 10110"/>
              <a:gd name="connsiteY4" fmla="*/ 376 h 10043"/>
              <a:gd name="connsiteX5" fmla="*/ 0 w 10110"/>
              <a:gd name="connsiteY5" fmla="*/ 10043 h 10043"/>
              <a:gd name="connsiteX0" fmla="*/ 0 w 10110"/>
              <a:gd name="connsiteY0" fmla="*/ 10043 h 10043"/>
              <a:gd name="connsiteX1" fmla="*/ 5523 w 10110"/>
              <a:gd name="connsiteY1" fmla="*/ 10000 h 10043"/>
              <a:gd name="connsiteX2" fmla="*/ 8083 w 10110"/>
              <a:gd name="connsiteY2" fmla="*/ 3404 h 10043"/>
              <a:gd name="connsiteX3" fmla="*/ 8281 w 10110"/>
              <a:gd name="connsiteY3" fmla="*/ 0 h 10043"/>
              <a:gd name="connsiteX4" fmla="*/ 109 w 10110"/>
              <a:gd name="connsiteY4" fmla="*/ 376 h 10043"/>
              <a:gd name="connsiteX5" fmla="*/ 0 w 10110"/>
              <a:gd name="connsiteY5" fmla="*/ 10043 h 10043"/>
              <a:gd name="connsiteX0" fmla="*/ 0 w 10037"/>
              <a:gd name="connsiteY0" fmla="*/ 10009 h 10009"/>
              <a:gd name="connsiteX1" fmla="*/ 5450 w 10037"/>
              <a:gd name="connsiteY1" fmla="*/ 10000 h 10009"/>
              <a:gd name="connsiteX2" fmla="*/ 8010 w 10037"/>
              <a:gd name="connsiteY2" fmla="*/ 3404 h 10009"/>
              <a:gd name="connsiteX3" fmla="*/ 8208 w 10037"/>
              <a:gd name="connsiteY3" fmla="*/ 0 h 10009"/>
              <a:gd name="connsiteX4" fmla="*/ 36 w 10037"/>
              <a:gd name="connsiteY4" fmla="*/ 376 h 10009"/>
              <a:gd name="connsiteX5" fmla="*/ 0 w 10037"/>
              <a:gd name="connsiteY5" fmla="*/ 10009 h 10009"/>
              <a:gd name="connsiteX0" fmla="*/ 0 w 10037"/>
              <a:gd name="connsiteY0" fmla="*/ 10009 h 10009"/>
              <a:gd name="connsiteX1" fmla="*/ 5450 w 10037"/>
              <a:gd name="connsiteY1" fmla="*/ 10000 h 10009"/>
              <a:gd name="connsiteX2" fmla="*/ 8010 w 10037"/>
              <a:gd name="connsiteY2" fmla="*/ 3404 h 10009"/>
              <a:gd name="connsiteX3" fmla="*/ 8208 w 10037"/>
              <a:gd name="connsiteY3" fmla="*/ 0 h 10009"/>
              <a:gd name="connsiteX4" fmla="*/ 36 w 10037"/>
              <a:gd name="connsiteY4" fmla="*/ 376 h 10009"/>
              <a:gd name="connsiteX5" fmla="*/ 0 w 10037"/>
              <a:gd name="connsiteY5" fmla="*/ 10009 h 10009"/>
              <a:gd name="connsiteX0" fmla="*/ 0 w 10057"/>
              <a:gd name="connsiteY0" fmla="*/ 10009 h 10009"/>
              <a:gd name="connsiteX1" fmla="*/ 5450 w 10057"/>
              <a:gd name="connsiteY1" fmla="*/ 10000 h 10009"/>
              <a:gd name="connsiteX2" fmla="*/ 8083 w 10057"/>
              <a:gd name="connsiteY2" fmla="*/ 3404 h 10009"/>
              <a:gd name="connsiteX3" fmla="*/ 8208 w 10057"/>
              <a:gd name="connsiteY3" fmla="*/ 0 h 10009"/>
              <a:gd name="connsiteX4" fmla="*/ 36 w 10057"/>
              <a:gd name="connsiteY4" fmla="*/ 376 h 10009"/>
              <a:gd name="connsiteX5" fmla="*/ 0 w 10057"/>
              <a:gd name="connsiteY5" fmla="*/ 10009 h 10009"/>
              <a:gd name="connsiteX0" fmla="*/ 0 w 8412"/>
              <a:gd name="connsiteY0" fmla="*/ 10009 h 10009"/>
              <a:gd name="connsiteX1" fmla="*/ 5450 w 8412"/>
              <a:gd name="connsiteY1" fmla="*/ 10000 h 10009"/>
              <a:gd name="connsiteX2" fmla="*/ 8208 w 8412"/>
              <a:gd name="connsiteY2" fmla="*/ 0 h 10009"/>
              <a:gd name="connsiteX3" fmla="*/ 36 w 8412"/>
              <a:gd name="connsiteY3" fmla="*/ 376 h 10009"/>
              <a:gd name="connsiteX4" fmla="*/ 0 w 8412"/>
              <a:gd name="connsiteY4" fmla="*/ 10009 h 10009"/>
              <a:gd name="connsiteX0" fmla="*/ 0 w 13048"/>
              <a:gd name="connsiteY0" fmla="*/ 9624 h 9624"/>
              <a:gd name="connsiteX1" fmla="*/ 6479 w 13048"/>
              <a:gd name="connsiteY1" fmla="*/ 9615 h 9624"/>
              <a:gd name="connsiteX2" fmla="*/ 12919 w 13048"/>
              <a:gd name="connsiteY2" fmla="*/ 1305 h 9624"/>
              <a:gd name="connsiteX3" fmla="*/ 43 w 13048"/>
              <a:gd name="connsiteY3" fmla="*/ 0 h 9624"/>
              <a:gd name="connsiteX4" fmla="*/ 0 w 13048"/>
              <a:gd name="connsiteY4" fmla="*/ 9624 h 9624"/>
              <a:gd name="connsiteX0" fmla="*/ 0 w 10000"/>
              <a:gd name="connsiteY0" fmla="*/ 10514 h 10514"/>
              <a:gd name="connsiteX1" fmla="*/ 4966 w 10000"/>
              <a:gd name="connsiteY1" fmla="*/ 10505 h 10514"/>
              <a:gd name="connsiteX2" fmla="*/ 9901 w 10000"/>
              <a:gd name="connsiteY2" fmla="*/ 1870 h 10514"/>
              <a:gd name="connsiteX3" fmla="*/ 2628 w 10000"/>
              <a:gd name="connsiteY3" fmla="*/ 1486 h 10514"/>
              <a:gd name="connsiteX4" fmla="*/ 33 w 10000"/>
              <a:gd name="connsiteY4" fmla="*/ 514 h 10514"/>
              <a:gd name="connsiteX5" fmla="*/ 0 w 10000"/>
              <a:gd name="connsiteY5" fmla="*/ 10514 h 10514"/>
              <a:gd name="connsiteX0" fmla="*/ 0 w 10000"/>
              <a:gd name="connsiteY0" fmla="*/ 10722 h 10722"/>
              <a:gd name="connsiteX1" fmla="*/ 4966 w 10000"/>
              <a:gd name="connsiteY1" fmla="*/ 10713 h 10722"/>
              <a:gd name="connsiteX2" fmla="*/ 9901 w 10000"/>
              <a:gd name="connsiteY2" fmla="*/ 2078 h 10722"/>
              <a:gd name="connsiteX3" fmla="*/ 5781 w 10000"/>
              <a:gd name="connsiteY3" fmla="*/ 719 h 10722"/>
              <a:gd name="connsiteX4" fmla="*/ 33 w 10000"/>
              <a:gd name="connsiteY4" fmla="*/ 722 h 10722"/>
              <a:gd name="connsiteX5" fmla="*/ 0 w 10000"/>
              <a:gd name="connsiteY5" fmla="*/ 10722 h 10722"/>
              <a:gd name="connsiteX0" fmla="*/ 0 w 10000"/>
              <a:gd name="connsiteY0" fmla="*/ 10105 h 10105"/>
              <a:gd name="connsiteX1" fmla="*/ 4966 w 10000"/>
              <a:gd name="connsiteY1" fmla="*/ 10096 h 10105"/>
              <a:gd name="connsiteX2" fmla="*/ 9901 w 10000"/>
              <a:gd name="connsiteY2" fmla="*/ 1461 h 10105"/>
              <a:gd name="connsiteX3" fmla="*/ 5781 w 10000"/>
              <a:gd name="connsiteY3" fmla="*/ 102 h 10105"/>
              <a:gd name="connsiteX4" fmla="*/ 33 w 10000"/>
              <a:gd name="connsiteY4" fmla="*/ 105 h 10105"/>
              <a:gd name="connsiteX5" fmla="*/ 0 w 10000"/>
              <a:gd name="connsiteY5" fmla="*/ 10105 h 10105"/>
              <a:gd name="connsiteX0" fmla="*/ 0 w 10000"/>
              <a:gd name="connsiteY0" fmla="*/ 10003 h 10003"/>
              <a:gd name="connsiteX1" fmla="*/ 4966 w 10000"/>
              <a:gd name="connsiteY1" fmla="*/ 9994 h 10003"/>
              <a:gd name="connsiteX2" fmla="*/ 9901 w 10000"/>
              <a:gd name="connsiteY2" fmla="*/ 1359 h 10003"/>
              <a:gd name="connsiteX3" fmla="*/ 5781 w 10000"/>
              <a:gd name="connsiteY3" fmla="*/ 0 h 10003"/>
              <a:gd name="connsiteX4" fmla="*/ 33 w 10000"/>
              <a:gd name="connsiteY4" fmla="*/ 3 h 10003"/>
              <a:gd name="connsiteX5" fmla="*/ 0 w 10000"/>
              <a:gd name="connsiteY5" fmla="*/ 10003 h 10003"/>
              <a:gd name="connsiteX0" fmla="*/ 0 w 10000"/>
              <a:gd name="connsiteY0" fmla="*/ 10003 h 10003"/>
              <a:gd name="connsiteX1" fmla="*/ 4966 w 10000"/>
              <a:gd name="connsiteY1" fmla="*/ 9994 h 10003"/>
              <a:gd name="connsiteX2" fmla="*/ 9901 w 10000"/>
              <a:gd name="connsiteY2" fmla="*/ 1359 h 10003"/>
              <a:gd name="connsiteX3" fmla="*/ 5781 w 10000"/>
              <a:gd name="connsiteY3" fmla="*/ 0 h 10003"/>
              <a:gd name="connsiteX4" fmla="*/ 33 w 10000"/>
              <a:gd name="connsiteY4" fmla="*/ 3 h 10003"/>
              <a:gd name="connsiteX5" fmla="*/ 0 w 10000"/>
              <a:gd name="connsiteY5" fmla="*/ 10003 h 10003"/>
              <a:gd name="connsiteX0" fmla="*/ 0 w 10000"/>
              <a:gd name="connsiteY0" fmla="*/ 10003 h 10003"/>
              <a:gd name="connsiteX1" fmla="*/ 4966 w 10000"/>
              <a:gd name="connsiteY1" fmla="*/ 9994 h 10003"/>
              <a:gd name="connsiteX2" fmla="*/ 9901 w 10000"/>
              <a:gd name="connsiteY2" fmla="*/ 1359 h 10003"/>
              <a:gd name="connsiteX3" fmla="*/ 5781 w 10000"/>
              <a:gd name="connsiteY3" fmla="*/ 0 h 10003"/>
              <a:gd name="connsiteX4" fmla="*/ 33 w 10000"/>
              <a:gd name="connsiteY4" fmla="*/ 3 h 10003"/>
              <a:gd name="connsiteX5" fmla="*/ 0 w 10000"/>
              <a:gd name="connsiteY5" fmla="*/ 10003 h 10003"/>
              <a:gd name="connsiteX0" fmla="*/ 0 w 10000"/>
              <a:gd name="connsiteY0" fmla="*/ 10003 h 10003"/>
              <a:gd name="connsiteX1" fmla="*/ 4966 w 10000"/>
              <a:gd name="connsiteY1" fmla="*/ 9994 h 10003"/>
              <a:gd name="connsiteX2" fmla="*/ 9901 w 10000"/>
              <a:gd name="connsiteY2" fmla="*/ 1359 h 10003"/>
              <a:gd name="connsiteX3" fmla="*/ 5781 w 10000"/>
              <a:gd name="connsiteY3" fmla="*/ 0 h 10003"/>
              <a:gd name="connsiteX4" fmla="*/ 33 w 10000"/>
              <a:gd name="connsiteY4" fmla="*/ 3 h 10003"/>
              <a:gd name="connsiteX5" fmla="*/ 0 w 10000"/>
              <a:gd name="connsiteY5" fmla="*/ 10003 h 10003"/>
              <a:gd name="connsiteX0" fmla="*/ 0 w 10000"/>
              <a:gd name="connsiteY0" fmla="*/ 10003 h 10003"/>
              <a:gd name="connsiteX1" fmla="*/ 4966 w 10000"/>
              <a:gd name="connsiteY1" fmla="*/ 9994 h 10003"/>
              <a:gd name="connsiteX2" fmla="*/ 9901 w 10000"/>
              <a:gd name="connsiteY2" fmla="*/ 1359 h 10003"/>
              <a:gd name="connsiteX3" fmla="*/ 5781 w 10000"/>
              <a:gd name="connsiteY3" fmla="*/ 0 h 10003"/>
              <a:gd name="connsiteX4" fmla="*/ 33 w 10000"/>
              <a:gd name="connsiteY4" fmla="*/ 3 h 10003"/>
              <a:gd name="connsiteX5" fmla="*/ 0 w 10000"/>
              <a:gd name="connsiteY5" fmla="*/ 10003 h 10003"/>
              <a:gd name="connsiteX0" fmla="*/ 0 w 10794"/>
              <a:gd name="connsiteY0" fmla="*/ 10003 h 10003"/>
              <a:gd name="connsiteX1" fmla="*/ 4966 w 10794"/>
              <a:gd name="connsiteY1" fmla="*/ 9994 h 10003"/>
              <a:gd name="connsiteX2" fmla="*/ 9901 w 10794"/>
              <a:gd name="connsiteY2" fmla="*/ 1359 h 10003"/>
              <a:gd name="connsiteX3" fmla="*/ 5781 w 10794"/>
              <a:gd name="connsiteY3" fmla="*/ 0 h 10003"/>
              <a:gd name="connsiteX4" fmla="*/ 33 w 10794"/>
              <a:gd name="connsiteY4" fmla="*/ 3 h 10003"/>
              <a:gd name="connsiteX5" fmla="*/ 0 w 10794"/>
              <a:gd name="connsiteY5" fmla="*/ 10003 h 10003"/>
              <a:gd name="connsiteX0" fmla="*/ 0 w 10577"/>
              <a:gd name="connsiteY0" fmla="*/ 10003 h 10003"/>
              <a:gd name="connsiteX1" fmla="*/ 4966 w 10577"/>
              <a:gd name="connsiteY1" fmla="*/ 9994 h 10003"/>
              <a:gd name="connsiteX2" fmla="*/ 9901 w 10577"/>
              <a:gd name="connsiteY2" fmla="*/ 1359 h 10003"/>
              <a:gd name="connsiteX3" fmla="*/ 5781 w 10577"/>
              <a:gd name="connsiteY3" fmla="*/ 0 h 10003"/>
              <a:gd name="connsiteX4" fmla="*/ 33 w 10577"/>
              <a:gd name="connsiteY4" fmla="*/ 3 h 10003"/>
              <a:gd name="connsiteX5" fmla="*/ 0 w 10577"/>
              <a:gd name="connsiteY5" fmla="*/ 10003 h 10003"/>
              <a:gd name="connsiteX0" fmla="*/ 0 w 10683"/>
              <a:gd name="connsiteY0" fmla="*/ 10003 h 10003"/>
              <a:gd name="connsiteX1" fmla="*/ 4966 w 10683"/>
              <a:gd name="connsiteY1" fmla="*/ 9994 h 10003"/>
              <a:gd name="connsiteX2" fmla="*/ 9901 w 10683"/>
              <a:gd name="connsiteY2" fmla="*/ 1359 h 10003"/>
              <a:gd name="connsiteX3" fmla="*/ 5781 w 10683"/>
              <a:gd name="connsiteY3" fmla="*/ 0 h 10003"/>
              <a:gd name="connsiteX4" fmla="*/ 33 w 10683"/>
              <a:gd name="connsiteY4" fmla="*/ 3 h 10003"/>
              <a:gd name="connsiteX5" fmla="*/ 0 w 10683"/>
              <a:gd name="connsiteY5" fmla="*/ 10003 h 10003"/>
              <a:gd name="connsiteX0" fmla="*/ 0 w 10683"/>
              <a:gd name="connsiteY0" fmla="*/ 10012 h 10012"/>
              <a:gd name="connsiteX1" fmla="*/ 4966 w 10683"/>
              <a:gd name="connsiteY1" fmla="*/ 9994 h 10012"/>
              <a:gd name="connsiteX2" fmla="*/ 9901 w 10683"/>
              <a:gd name="connsiteY2" fmla="*/ 1359 h 10012"/>
              <a:gd name="connsiteX3" fmla="*/ 5781 w 10683"/>
              <a:gd name="connsiteY3" fmla="*/ 0 h 10012"/>
              <a:gd name="connsiteX4" fmla="*/ 33 w 10683"/>
              <a:gd name="connsiteY4" fmla="*/ 3 h 10012"/>
              <a:gd name="connsiteX5" fmla="*/ 0 w 10683"/>
              <a:gd name="connsiteY5" fmla="*/ 10012 h 10012"/>
              <a:gd name="connsiteX0" fmla="*/ 0 w 10683"/>
              <a:gd name="connsiteY0" fmla="*/ 10012 h 10012"/>
              <a:gd name="connsiteX1" fmla="*/ 4966 w 10683"/>
              <a:gd name="connsiteY1" fmla="*/ 9994 h 10012"/>
              <a:gd name="connsiteX2" fmla="*/ 9901 w 10683"/>
              <a:gd name="connsiteY2" fmla="*/ 1359 h 10012"/>
              <a:gd name="connsiteX3" fmla="*/ 5781 w 10683"/>
              <a:gd name="connsiteY3" fmla="*/ 0 h 10012"/>
              <a:gd name="connsiteX4" fmla="*/ 33 w 10683"/>
              <a:gd name="connsiteY4" fmla="*/ 3 h 10012"/>
              <a:gd name="connsiteX5" fmla="*/ 0 w 10683"/>
              <a:gd name="connsiteY5" fmla="*/ 10012 h 10012"/>
              <a:gd name="connsiteX0" fmla="*/ 0 w 10683"/>
              <a:gd name="connsiteY0" fmla="*/ 10012 h 10015"/>
              <a:gd name="connsiteX1" fmla="*/ 4966 w 10683"/>
              <a:gd name="connsiteY1" fmla="*/ 10012 h 10015"/>
              <a:gd name="connsiteX2" fmla="*/ 9901 w 10683"/>
              <a:gd name="connsiteY2" fmla="*/ 1359 h 10015"/>
              <a:gd name="connsiteX3" fmla="*/ 5781 w 10683"/>
              <a:gd name="connsiteY3" fmla="*/ 0 h 10015"/>
              <a:gd name="connsiteX4" fmla="*/ 33 w 10683"/>
              <a:gd name="connsiteY4" fmla="*/ 3 h 10015"/>
              <a:gd name="connsiteX5" fmla="*/ 0 w 10683"/>
              <a:gd name="connsiteY5" fmla="*/ 10012 h 10015"/>
              <a:gd name="connsiteX0" fmla="*/ 0 w 10683"/>
              <a:gd name="connsiteY0" fmla="*/ 10012 h 10017"/>
              <a:gd name="connsiteX1" fmla="*/ 4966 w 10683"/>
              <a:gd name="connsiteY1" fmla="*/ 10012 h 10017"/>
              <a:gd name="connsiteX2" fmla="*/ 9901 w 10683"/>
              <a:gd name="connsiteY2" fmla="*/ 1359 h 10017"/>
              <a:gd name="connsiteX3" fmla="*/ 5781 w 10683"/>
              <a:gd name="connsiteY3" fmla="*/ 0 h 10017"/>
              <a:gd name="connsiteX4" fmla="*/ 33 w 10683"/>
              <a:gd name="connsiteY4" fmla="*/ 3 h 10017"/>
              <a:gd name="connsiteX5" fmla="*/ 0 w 10683"/>
              <a:gd name="connsiteY5" fmla="*/ 10012 h 10017"/>
              <a:gd name="connsiteX0" fmla="*/ 0 w 10683"/>
              <a:gd name="connsiteY0" fmla="*/ 10012 h 10012"/>
              <a:gd name="connsiteX1" fmla="*/ 4966 w 10683"/>
              <a:gd name="connsiteY1" fmla="*/ 10012 h 10012"/>
              <a:gd name="connsiteX2" fmla="*/ 9901 w 10683"/>
              <a:gd name="connsiteY2" fmla="*/ 1359 h 10012"/>
              <a:gd name="connsiteX3" fmla="*/ 5781 w 10683"/>
              <a:gd name="connsiteY3" fmla="*/ 0 h 10012"/>
              <a:gd name="connsiteX4" fmla="*/ 33 w 10683"/>
              <a:gd name="connsiteY4" fmla="*/ 3 h 10012"/>
              <a:gd name="connsiteX5" fmla="*/ 0 w 10683"/>
              <a:gd name="connsiteY5" fmla="*/ 10012 h 10012"/>
              <a:gd name="connsiteX0" fmla="*/ 0 w 10683"/>
              <a:gd name="connsiteY0" fmla="*/ 10030 h 10030"/>
              <a:gd name="connsiteX1" fmla="*/ 4966 w 10683"/>
              <a:gd name="connsiteY1" fmla="*/ 10030 h 10030"/>
              <a:gd name="connsiteX2" fmla="*/ 9901 w 10683"/>
              <a:gd name="connsiteY2" fmla="*/ 1377 h 10030"/>
              <a:gd name="connsiteX3" fmla="*/ 5715 w 10683"/>
              <a:gd name="connsiteY3" fmla="*/ 0 h 10030"/>
              <a:gd name="connsiteX4" fmla="*/ 33 w 10683"/>
              <a:gd name="connsiteY4" fmla="*/ 21 h 10030"/>
              <a:gd name="connsiteX5" fmla="*/ 0 w 10683"/>
              <a:gd name="connsiteY5" fmla="*/ 10030 h 10030"/>
              <a:gd name="connsiteX0" fmla="*/ 72 w 10755"/>
              <a:gd name="connsiteY0" fmla="*/ 10030 h 10030"/>
              <a:gd name="connsiteX1" fmla="*/ 5038 w 10755"/>
              <a:gd name="connsiteY1" fmla="*/ 10030 h 10030"/>
              <a:gd name="connsiteX2" fmla="*/ 9973 w 10755"/>
              <a:gd name="connsiteY2" fmla="*/ 1377 h 10030"/>
              <a:gd name="connsiteX3" fmla="*/ 5787 w 10755"/>
              <a:gd name="connsiteY3" fmla="*/ 0 h 10030"/>
              <a:gd name="connsiteX4" fmla="*/ 5 w 10755"/>
              <a:gd name="connsiteY4" fmla="*/ 12 h 10030"/>
              <a:gd name="connsiteX5" fmla="*/ 72 w 10755"/>
              <a:gd name="connsiteY5" fmla="*/ 10030 h 10030"/>
              <a:gd name="connsiteX0" fmla="*/ 0 w 10797"/>
              <a:gd name="connsiteY0" fmla="*/ 10030 h 10030"/>
              <a:gd name="connsiteX1" fmla="*/ 5080 w 10797"/>
              <a:gd name="connsiteY1" fmla="*/ 10030 h 10030"/>
              <a:gd name="connsiteX2" fmla="*/ 10015 w 10797"/>
              <a:gd name="connsiteY2" fmla="*/ 1377 h 10030"/>
              <a:gd name="connsiteX3" fmla="*/ 5829 w 10797"/>
              <a:gd name="connsiteY3" fmla="*/ 0 h 10030"/>
              <a:gd name="connsiteX4" fmla="*/ 47 w 10797"/>
              <a:gd name="connsiteY4" fmla="*/ 12 h 10030"/>
              <a:gd name="connsiteX5" fmla="*/ 0 w 10797"/>
              <a:gd name="connsiteY5" fmla="*/ 10030 h 1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97" h="10030">
                <a:moveTo>
                  <a:pt x="0" y="10030"/>
                </a:moveTo>
                <a:lnTo>
                  <a:pt x="5080" y="10030"/>
                </a:lnTo>
                <a:cubicBezTo>
                  <a:pt x="3106" y="8095"/>
                  <a:pt x="13692" y="2245"/>
                  <a:pt x="10015" y="1377"/>
                </a:cubicBezTo>
                <a:cubicBezTo>
                  <a:pt x="7135" y="1408"/>
                  <a:pt x="1765" y="1662"/>
                  <a:pt x="5829" y="0"/>
                </a:cubicBezTo>
                <a:lnTo>
                  <a:pt x="47" y="12"/>
                </a:lnTo>
                <a:cubicBezTo>
                  <a:pt x="14" y="3357"/>
                  <a:pt x="33" y="6685"/>
                  <a:pt x="0" y="10030"/>
                </a:cubicBezTo>
                <a:close/>
              </a:path>
            </a:pathLst>
          </a:custGeom>
          <a:solidFill>
            <a:schemeClr val="accent2"/>
          </a:solidFill>
          <a:ln>
            <a:noFill/>
          </a:ln>
        </p:spPr>
        <p:txBody>
          <a:bodyPr vert="horz" wrap="square" lIns="51435" tIns="25718" rIns="51435" bIns="25718" numCol="1" anchor="t" anchorCtr="0" compatLnSpc="1">
            <a:prstTxWarp prst="textNoShape">
              <a:avLst/>
            </a:prstTxWarp>
          </a:bodyPr>
          <a:lstStyle/>
          <a:p>
            <a:endParaRPr lang="en-US" sz="1013">
              <a:solidFill>
                <a:srgbClr val="000000"/>
              </a:solidFill>
            </a:endParaRPr>
          </a:p>
        </p:txBody>
      </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2149555" y="4614715"/>
            <a:ext cx="6582043" cy="1159933"/>
          </a:xfrm>
        </p:spPr>
        <p:txBody>
          <a:bodyPr lIns="0" tIns="0" rIns="0" bIns="0" anchor="b">
            <a:normAutofit/>
          </a:bodyPr>
          <a:lstStyle>
            <a:lvl1pPr marL="0" indent="0" algn="l">
              <a:lnSpc>
                <a:spcPct val="100000"/>
              </a:lnSpc>
              <a:buNone/>
              <a:defRPr sz="36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2149555" y="5927997"/>
            <a:ext cx="5565704" cy="639058"/>
          </a:xfrm>
        </p:spPr>
        <p:txBody>
          <a:bodyPr lIns="0" tIns="0" rIns="0" bIns="0">
            <a:normAutofit/>
          </a:bodyPr>
          <a:lstStyle>
            <a:lvl1pPr marL="0" indent="0" algn="l">
              <a:lnSpc>
                <a:spcPct val="100000"/>
              </a:lnSpc>
              <a:buNone/>
              <a:defRPr sz="20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84" y="364261"/>
            <a:ext cx="2337044" cy="521401"/>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3074"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007932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1A6A9C-711C-492D-B888-AEC062848D49}"/>
              </a:ext>
            </a:extLst>
          </p:cNvPr>
          <p:cNvSpPr/>
          <p:nvPr userDrawn="1"/>
        </p:nvSpPr>
        <p:spPr>
          <a:xfrm>
            <a:off x="6268825" y="6315959"/>
            <a:ext cx="4326903" cy="556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4" name="Freeform: Shape 9">
            <a:extLst>
              <a:ext uri="{FF2B5EF4-FFF2-40B4-BE49-F238E27FC236}">
                <a16:creationId xmlns:a16="http://schemas.microsoft.com/office/drawing/2014/main" id="{DA5B0379-B348-4803-ADCD-5E660E1F6086}"/>
              </a:ext>
            </a:extLst>
          </p:cNvPr>
          <p:cNvSpPr>
            <a:spLocks/>
          </p:cNvSpPr>
          <p:nvPr userDrawn="1"/>
        </p:nvSpPr>
        <p:spPr bwMode="auto">
          <a:xfrm rot="16200000" flipH="1">
            <a:off x="5598887" y="279401"/>
            <a:ext cx="6872513" cy="6313712"/>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 name="Freeform 13">
            <a:extLst>
              <a:ext uri="{FF2B5EF4-FFF2-40B4-BE49-F238E27FC236}">
                <a16:creationId xmlns:a16="http://schemas.microsoft.com/office/drawing/2014/main" id="{9129B693-3C22-4E0A-A971-67DA14D8AC5F}"/>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 name="Freeform 14">
            <a:extLst>
              <a:ext uri="{FF2B5EF4-FFF2-40B4-BE49-F238E27FC236}">
                <a16:creationId xmlns:a16="http://schemas.microsoft.com/office/drawing/2014/main" id="{526488D5-6A8C-4029-BE7D-15C26B2288FA}"/>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Box 8">
            <a:extLst>
              <a:ext uri="{FF2B5EF4-FFF2-40B4-BE49-F238E27FC236}">
                <a16:creationId xmlns:a16="http://schemas.microsoft.com/office/drawing/2014/main" id="{FA04DA6A-6BFD-4870-A6E2-4F1B0F36E395}"/>
              </a:ext>
            </a:extLst>
          </p:cNvPr>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chemeClr val="bg1"/>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a:xfrm>
            <a:off x="2" y="1"/>
            <a:ext cx="6551627" cy="1062180"/>
          </a:xfrm>
        </p:spPr>
        <p:txBody>
          <a:bodyPr/>
          <a:lstStyle>
            <a:lvl1pPr>
              <a:defRPr sz="2400">
                <a:solidFill>
                  <a:schemeClr val="tx2"/>
                </a:solidFill>
              </a:defRPr>
            </a:lvl1pPr>
          </a:lstStyle>
          <a:p>
            <a:r>
              <a:rPr lang="en-US"/>
              <a:t>Click to edit Master title style</a:t>
            </a:r>
          </a:p>
        </p:txBody>
      </p:sp>
      <p:sp>
        <p:nvSpPr>
          <p:cNvPr id="3" name="Content Placeholder 2"/>
          <p:cNvSpPr>
            <a:spLocks noGrp="1"/>
          </p:cNvSpPr>
          <p:nvPr>
            <p:ph idx="1"/>
          </p:nvPr>
        </p:nvSpPr>
        <p:spPr>
          <a:xfrm>
            <a:off x="398022" y="1501978"/>
            <a:ext cx="11616153" cy="4636540"/>
          </a:xfrm>
        </p:spPr>
        <p:txBody>
          <a:bodyPr/>
          <a:lstStyle>
            <a:lvl1pPr>
              <a:buClr>
                <a:schemeClr val="tx2"/>
              </a:buClr>
              <a:defRPr>
                <a:solidFill>
                  <a:schemeClr val="tx1"/>
                </a:solidFill>
              </a:defRPr>
            </a:lvl1pPr>
            <a:lvl2pPr marL="687388" indent="-339725">
              <a:buClr>
                <a:schemeClr val="tx2"/>
              </a:buClr>
              <a:defRPr>
                <a:solidFill>
                  <a:schemeClr val="tx1"/>
                </a:solidFill>
              </a:defRPr>
            </a:lvl2pPr>
            <a:lvl3pPr marL="857250" indent="-176213">
              <a:buClr>
                <a:schemeClr val="tx2"/>
              </a:buClr>
              <a:defRPr>
                <a:solidFill>
                  <a:schemeClr val="tx1"/>
                </a:solidFill>
              </a:defRPr>
            </a:lvl3pPr>
            <a:lvl4pPr marL="1027113" indent="-163513">
              <a:buClr>
                <a:schemeClr val="tx2"/>
              </a:buClr>
              <a:defRPr>
                <a:solidFill>
                  <a:schemeClr val="tx1"/>
                </a:solidFill>
              </a:defRPr>
            </a:lvl4pPr>
            <a:lvl5pPr marL="804863" indent="-177800">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26914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EBB370E-682D-489B-BCE4-8F7BD3A7B6E3}"/>
              </a:ext>
            </a:extLst>
          </p:cNvPr>
          <p:cNvGrpSpPr/>
          <p:nvPr userDrawn="1"/>
        </p:nvGrpSpPr>
        <p:grpSpPr>
          <a:xfrm>
            <a:off x="5474198" y="1"/>
            <a:ext cx="6717802" cy="6879906"/>
            <a:chOff x="5301197" y="14514"/>
            <a:chExt cx="6689458" cy="6850879"/>
          </a:xfrm>
          <a:solidFill>
            <a:schemeClr val="accent3"/>
          </a:solidFill>
        </p:grpSpPr>
        <p:sp>
          <p:nvSpPr>
            <p:cNvPr id="10" name="Freeform 6">
              <a:extLst>
                <a:ext uri="{FF2B5EF4-FFF2-40B4-BE49-F238E27FC236}">
                  <a16:creationId xmlns:a16="http://schemas.microsoft.com/office/drawing/2014/main" id="{11D2EC56-DF40-492D-9822-6F765A8A23DE}"/>
                </a:ext>
              </a:extLst>
            </p:cNvPr>
            <p:cNvSpPr>
              <a:spLocks/>
            </p:cNvSpPr>
            <p:nvPr userDrawn="1"/>
          </p:nvSpPr>
          <p:spPr bwMode="auto">
            <a:xfrm>
              <a:off x="5301197" y="3070823"/>
              <a:ext cx="6689458" cy="3794570"/>
            </a:xfrm>
            <a:custGeom>
              <a:avLst/>
              <a:gdLst/>
              <a:ahLst/>
              <a:cxnLst>
                <a:cxn ang="0">
                  <a:pos x="0" y="404"/>
                </a:cxn>
                <a:cxn ang="0">
                  <a:pos x="33" y="354"/>
                </a:cxn>
                <a:cxn ang="0">
                  <a:pos x="81" y="284"/>
                </a:cxn>
                <a:cxn ang="0">
                  <a:pos x="100" y="262"/>
                </a:cxn>
                <a:cxn ang="0">
                  <a:pos x="151" y="203"/>
                </a:cxn>
                <a:cxn ang="0">
                  <a:pos x="173" y="183"/>
                </a:cxn>
                <a:cxn ang="0">
                  <a:pos x="206" y="151"/>
                </a:cxn>
                <a:cxn ang="0">
                  <a:pos x="253" y="116"/>
                </a:cxn>
                <a:cxn ang="0">
                  <a:pos x="331" y="68"/>
                </a:cxn>
                <a:cxn ang="0">
                  <a:pos x="465" y="19"/>
                </a:cxn>
                <a:cxn ang="0">
                  <a:pos x="664" y="5"/>
                </a:cxn>
                <a:cxn ang="0">
                  <a:pos x="840" y="32"/>
                </a:cxn>
                <a:cxn ang="0">
                  <a:pos x="911" y="52"/>
                </a:cxn>
                <a:cxn ang="0">
                  <a:pos x="1026" y="92"/>
                </a:cxn>
                <a:cxn ang="0">
                  <a:pos x="1070" y="109"/>
                </a:cxn>
                <a:cxn ang="0">
                  <a:pos x="1149" y="144"/>
                </a:cxn>
                <a:cxn ang="0">
                  <a:pos x="1191" y="164"/>
                </a:cxn>
                <a:cxn ang="0">
                  <a:pos x="1272" y="205"/>
                </a:cxn>
                <a:cxn ang="0">
                  <a:pos x="1313" y="225"/>
                </a:cxn>
                <a:cxn ang="0">
                  <a:pos x="1399" y="273"/>
                </a:cxn>
                <a:cxn ang="0">
                  <a:pos x="1462" y="310"/>
                </a:cxn>
                <a:cxn ang="0">
                  <a:pos x="1515" y="341"/>
                </a:cxn>
                <a:cxn ang="0">
                  <a:pos x="1587" y="384"/>
                </a:cxn>
                <a:cxn ang="0">
                  <a:pos x="1633" y="414"/>
                </a:cxn>
                <a:cxn ang="0">
                  <a:pos x="1703" y="457"/>
                </a:cxn>
                <a:cxn ang="0">
                  <a:pos x="1770" y="498"/>
                </a:cxn>
                <a:cxn ang="0">
                  <a:pos x="1799" y="514"/>
                </a:cxn>
                <a:cxn ang="0">
                  <a:pos x="1894" y="569"/>
                </a:cxn>
                <a:cxn ang="0">
                  <a:pos x="2007" y="628"/>
                </a:cxn>
                <a:cxn ang="0">
                  <a:pos x="2087" y="668"/>
                </a:cxn>
                <a:cxn ang="0">
                  <a:pos x="2132" y="689"/>
                </a:cxn>
                <a:cxn ang="0">
                  <a:pos x="2208" y="724"/>
                </a:cxn>
                <a:cxn ang="0">
                  <a:pos x="2270" y="750"/>
                </a:cxn>
                <a:cxn ang="0">
                  <a:pos x="2336" y="777"/>
                </a:cxn>
                <a:cxn ang="0">
                  <a:pos x="2414" y="806"/>
                </a:cxn>
                <a:cxn ang="0">
                  <a:pos x="2523" y="843"/>
                </a:cxn>
                <a:cxn ang="0">
                  <a:pos x="2599" y="866"/>
                </a:cxn>
                <a:cxn ang="0">
                  <a:pos x="2713" y="894"/>
                </a:cxn>
                <a:cxn ang="0">
                  <a:pos x="2805" y="910"/>
                </a:cxn>
                <a:cxn ang="0">
                  <a:pos x="2812" y="910"/>
                </a:cxn>
                <a:cxn ang="0">
                  <a:pos x="2812" y="1597"/>
                </a:cxn>
                <a:cxn ang="0">
                  <a:pos x="2802" y="1597"/>
                </a:cxn>
                <a:cxn ang="0">
                  <a:pos x="896" y="1597"/>
                </a:cxn>
                <a:cxn ang="0">
                  <a:pos x="194" y="1597"/>
                </a:cxn>
                <a:cxn ang="0">
                  <a:pos x="186" y="1596"/>
                </a:cxn>
                <a:cxn ang="0">
                  <a:pos x="219" y="1567"/>
                </a:cxn>
                <a:cxn ang="0">
                  <a:pos x="285" y="1465"/>
                </a:cxn>
                <a:cxn ang="0">
                  <a:pos x="308" y="1363"/>
                </a:cxn>
                <a:cxn ang="0">
                  <a:pos x="305" y="1206"/>
                </a:cxn>
                <a:cxn ang="0">
                  <a:pos x="278" y="1067"/>
                </a:cxn>
                <a:cxn ang="0">
                  <a:pos x="253" y="977"/>
                </a:cxn>
                <a:cxn ang="0">
                  <a:pos x="217" y="872"/>
                </a:cxn>
                <a:cxn ang="0">
                  <a:pos x="191" y="802"/>
                </a:cxn>
                <a:cxn ang="0">
                  <a:pos x="153" y="713"/>
                </a:cxn>
                <a:cxn ang="0">
                  <a:pos x="104" y="605"/>
                </a:cxn>
                <a:cxn ang="0">
                  <a:pos x="91" y="581"/>
                </a:cxn>
                <a:cxn ang="0">
                  <a:pos x="58" y="514"/>
                </a:cxn>
                <a:cxn ang="0">
                  <a:pos x="3" y="411"/>
                </a:cxn>
                <a:cxn ang="0">
                  <a:pos x="0" y="407"/>
                </a:cxn>
                <a:cxn ang="0">
                  <a:pos x="0" y="404"/>
                </a:cxn>
              </a:cxnLst>
              <a:rect l="0" t="0" r="r" b="b"/>
              <a:pathLst>
                <a:path w="2812" h="1597">
                  <a:moveTo>
                    <a:pt x="0" y="404"/>
                  </a:moveTo>
                  <a:cubicBezTo>
                    <a:pt x="10" y="387"/>
                    <a:pt x="21" y="370"/>
                    <a:pt x="33" y="354"/>
                  </a:cubicBezTo>
                  <a:cubicBezTo>
                    <a:pt x="48" y="330"/>
                    <a:pt x="66" y="307"/>
                    <a:pt x="81" y="284"/>
                  </a:cubicBezTo>
                  <a:cubicBezTo>
                    <a:pt x="86" y="276"/>
                    <a:pt x="93" y="269"/>
                    <a:pt x="100" y="262"/>
                  </a:cubicBezTo>
                  <a:cubicBezTo>
                    <a:pt x="117" y="242"/>
                    <a:pt x="133" y="221"/>
                    <a:pt x="151" y="203"/>
                  </a:cubicBezTo>
                  <a:cubicBezTo>
                    <a:pt x="158" y="196"/>
                    <a:pt x="165" y="189"/>
                    <a:pt x="173" y="183"/>
                  </a:cubicBezTo>
                  <a:cubicBezTo>
                    <a:pt x="184" y="173"/>
                    <a:pt x="194" y="161"/>
                    <a:pt x="206" y="151"/>
                  </a:cubicBezTo>
                  <a:cubicBezTo>
                    <a:pt x="222" y="140"/>
                    <a:pt x="238" y="128"/>
                    <a:pt x="253" y="116"/>
                  </a:cubicBezTo>
                  <a:cubicBezTo>
                    <a:pt x="277" y="96"/>
                    <a:pt x="304" y="82"/>
                    <a:pt x="331" y="68"/>
                  </a:cubicBezTo>
                  <a:cubicBezTo>
                    <a:pt x="373" y="45"/>
                    <a:pt x="418" y="29"/>
                    <a:pt x="465" y="19"/>
                  </a:cubicBezTo>
                  <a:cubicBezTo>
                    <a:pt x="531" y="4"/>
                    <a:pt x="597" y="0"/>
                    <a:pt x="664" y="5"/>
                  </a:cubicBezTo>
                  <a:cubicBezTo>
                    <a:pt x="723" y="8"/>
                    <a:pt x="782" y="18"/>
                    <a:pt x="840" y="32"/>
                  </a:cubicBezTo>
                  <a:cubicBezTo>
                    <a:pt x="864" y="38"/>
                    <a:pt x="888" y="43"/>
                    <a:pt x="911" y="52"/>
                  </a:cubicBezTo>
                  <a:cubicBezTo>
                    <a:pt x="949" y="65"/>
                    <a:pt x="988" y="77"/>
                    <a:pt x="1026" y="92"/>
                  </a:cubicBezTo>
                  <a:cubicBezTo>
                    <a:pt x="1041" y="98"/>
                    <a:pt x="1056" y="103"/>
                    <a:pt x="1070" y="109"/>
                  </a:cubicBezTo>
                  <a:cubicBezTo>
                    <a:pt x="1096" y="122"/>
                    <a:pt x="1123" y="132"/>
                    <a:pt x="1149" y="144"/>
                  </a:cubicBezTo>
                  <a:cubicBezTo>
                    <a:pt x="1163" y="151"/>
                    <a:pt x="1177" y="157"/>
                    <a:pt x="1191" y="164"/>
                  </a:cubicBezTo>
                  <a:cubicBezTo>
                    <a:pt x="1218" y="177"/>
                    <a:pt x="1245" y="191"/>
                    <a:pt x="1272" y="205"/>
                  </a:cubicBezTo>
                  <a:cubicBezTo>
                    <a:pt x="1286" y="212"/>
                    <a:pt x="1300" y="218"/>
                    <a:pt x="1313" y="225"/>
                  </a:cubicBezTo>
                  <a:cubicBezTo>
                    <a:pt x="1341" y="243"/>
                    <a:pt x="1371" y="256"/>
                    <a:pt x="1399" y="273"/>
                  </a:cubicBezTo>
                  <a:cubicBezTo>
                    <a:pt x="1420" y="286"/>
                    <a:pt x="1441" y="298"/>
                    <a:pt x="1462" y="310"/>
                  </a:cubicBezTo>
                  <a:cubicBezTo>
                    <a:pt x="1480" y="320"/>
                    <a:pt x="1498" y="330"/>
                    <a:pt x="1515" y="341"/>
                  </a:cubicBezTo>
                  <a:cubicBezTo>
                    <a:pt x="1539" y="355"/>
                    <a:pt x="1562" y="371"/>
                    <a:pt x="1587" y="384"/>
                  </a:cubicBezTo>
                  <a:cubicBezTo>
                    <a:pt x="1603" y="394"/>
                    <a:pt x="1617" y="405"/>
                    <a:pt x="1633" y="414"/>
                  </a:cubicBezTo>
                  <a:cubicBezTo>
                    <a:pt x="1656" y="429"/>
                    <a:pt x="1680" y="442"/>
                    <a:pt x="1703" y="457"/>
                  </a:cubicBezTo>
                  <a:cubicBezTo>
                    <a:pt x="1725" y="471"/>
                    <a:pt x="1747" y="485"/>
                    <a:pt x="1770" y="498"/>
                  </a:cubicBezTo>
                  <a:cubicBezTo>
                    <a:pt x="1780" y="504"/>
                    <a:pt x="1790" y="508"/>
                    <a:pt x="1799" y="514"/>
                  </a:cubicBezTo>
                  <a:cubicBezTo>
                    <a:pt x="1829" y="535"/>
                    <a:pt x="1863" y="550"/>
                    <a:pt x="1894" y="569"/>
                  </a:cubicBezTo>
                  <a:cubicBezTo>
                    <a:pt x="1931" y="590"/>
                    <a:pt x="1969" y="608"/>
                    <a:pt x="2007" y="628"/>
                  </a:cubicBezTo>
                  <a:cubicBezTo>
                    <a:pt x="2033" y="642"/>
                    <a:pt x="2060" y="655"/>
                    <a:pt x="2087" y="668"/>
                  </a:cubicBezTo>
                  <a:cubicBezTo>
                    <a:pt x="2102" y="675"/>
                    <a:pt x="2118" y="681"/>
                    <a:pt x="2132" y="689"/>
                  </a:cubicBezTo>
                  <a:cubicBezTo>
                    <a:pt x="2157" y="702"/>
                    <a:pt x="2183" y="712"/>
                    <a:pt x="2208" y="724"/>
                  </a:cubicBezTo>
                  <a:cubicBezTo>
                    <a:pt x="2229" y="733"/>
                    <a:pt x="2250" y="740"/>
                    <a:pt x="2270" y="750"/>
                  </a:cubicBezTo>
                  <a:cubicBezTo>
                    <a:pt x="2292" y="760"/>
                    <a:pt x="2314" y="768"/>
                    <a:pt x="2336" y="777"/>
                  </a:cubicBezTo>
                  <a:cubicBezTo>
                    <a:pt x="2362" y="787"/>
                    <a:pt x="2389" y="795"/>
                    <a:pt x="2414" y="806"/>
                  </a:cubicBezTo>
                  <a:cubicBezTo>
                    <a:pt x="2450" y="821"/>
                    <a:pt x="2486" y="832"/>
                    <a:pt x="2523" y="843"/>
                  </a:cubicBezTo>
                  <a:cubicBezTo>
                    <a:pt x="2548" y="851"/>
                    <a:pt x="2574" y="858"/>
                    <a:pt x="2599" y="866"/>
                  </a:cubicBezTo>
                  <a:cubicBezTo>
                    <a:pt x="2637" y="878"/>
                    <a:pt x="2675" y="886"/>
                    <a:pt x="2713" y="894"/>
                  </a:cubicBezTo>
                  <a:cubicBezTo>
                    <a:pt x="2744" y="901"/>
                    <a:pt x="2774" y="906"/>
                    <a:pt x="2805" y="910"/>
                  </a:cubicBezTo>
                  <a:cubicBezTo>
                    <a:pt x="2807" y="910"/>
                    <a:pt x="2810" y="910"/>
                    <a:pt x="2812" y="910"/>
                  </a:cubicBezTo>
                  <a:cubicBezTo>
                    <a:pt x="2812" y="1139"/>
                    <a:pt x="2812" y="1368"/>
                    <a:pt x="2812" y="1597"/>
                  </a:cubicBezTo>
                  <a:cubicBezTo>
                    <a:pt x="2809" y="1596"/>
                    <a:pt x="2805" y="1597"/>
                    <a:pt x="2802" y="1597"/>
                  </a:cubicBezTo>
                  <a:cubicBezTo>
                    <a:pt x="2167" y="1597"/>
                    <a:pt x="1531" y="1597"/>
                    <a:pt x="896" y="1597"/>
                  </a:cubicBezTo>
                  <a:cubicBezTo>
                    <a:pt x="662" y="1597"/>
                    <a:pt x="428" y="1597"/>
                    <a:pt x="194" y="1597"/>
                  </a:cubicBezTo>
                  <a:cubicBezTo>
                    <a:pt x="192" y="1597"/>
                    <a:pt x="189" y="1597"/>
                    <a:pt x="186" y="1596"/>
                  </a:cubicBezTo>
                  <a:cubicBezTo>
                    <a:pt x="198" y="1586"/>
                    <a:pt x="208" y="1577"/>
                    <a:pt x="219" y="1567"/>
                  </a:cubicBezTo>
                  <a:cubicBezTo>
                    <a:pt x="250" y="1539"/>
                    <a:pt x="269" y="1502"/>
                    <a:pt x="285" y="1465"/>
                  </a:cubicBezTo>
                  <a:cubicBezTo>
                    <a:pt x="298" y="1432"/>
                    <a:pt x="304" y="1398"/>
                    <a:pt x="308" y="1363"/>
                  </a:cubicBezTo>
                  <a:cubicBezTo>
                    <a:pt x="313" y="1310"/>
                    <a:pt x="311" y="1258"/>
                    <a:pt x="305" y="1206"/>
                  </a:cubicBezTo>
                  <a:cubicBezTo>
                    <a:pt x="299" y="1159"/>
                    <a:pt x="291" y="1112"/>
                    <a:pt x="278" y="1067"/>
                  </a:cubicBezTo>
                  <a:cubicBezTo>
                    <a:pt x="269" y="1037"/>
                    <a:pt x="263" y="1006"/>
                    <a:pt x="253" y="977"/>
                  </a:cubicBezTo>
                  <a:cubicBezTo>
                    <a:pt x="242" y="942"/>
                    <a:pt x="232" y="906"/>
                    <a:pt x="217" y="872"/>
                  </a:cubicBezTo>
                  <a:cubicBezTo>
                    <a:pt x="208" y="849"/>
                    <a:pt x="200" y="825"/>
                    <a:pt x="191" y="802"/>
                  </a:cubicBezTo>
                  <a:cubicBezTo>
                    <a:pt x="178" y="772"/>
                    <a:pt x="167" y="742"/>
                    <a:pt x="153" y="713"/>
                  </a:cubicBezTo>
                  <a:cubicBezTo>
                    <a:pt x="136" y="677"/>
                    <a:pt x="120" y="641"/>
                    <a:pt x="104" y="605"/>
                  </a:cubicBezTo>
                  <a:cubicBezTo>
                    <a:pt x="100" y="597"/>
                    <a:pt x="95" y="589"/>
                    <a:pt x="91" y="581"/>
                  </a:cubicBezTo>
                  <a:cubicBezTo>
                    <a:pt x="81" y="558"/>
                    <a:pt x="69" y="536"/>
                    <a:pt x="58" y="514"/>
                  </a:cubicBezTo>
                  <a:cubicBezTo>
                    <a:pt x="41" y="479"/>
                    <a:pt x="21" y="445"/>
                    <a:pt x="3" y="411"/>
                  </a:cubicBezTo>
                  <a:cubicBezTo>
                    <a:pt x="2" y="409"/>
                    <a:pt x="2" y="407"/>
                    <a:pt x="0" y="407"/>
                  </a:cubicBezTo>
                  <a:cubicBezTo>
                    <a:pt x="0" y="406"/>
                    <a:pt x="0" y="405"/>
                    <a:pt x="0" y="4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7">
              <a:extLst>
                <a:ext uri="{FF2B5EF4-FFF2-40B4-BE49-F238E27FC236}">
                  <a16:creationId xmlns:a16="http://schemas.microsoft.com/office/drawing/2014/main" id="{65945726-117E-499B-BA64-DCD63F7F5318}"/>
                </a:ext>
              </a:extLst>
            </p:cNvPr>
            <p:cNvSpPr>
              <a:spLocks/>
            </p:cNvSpPr>
            <p:nvPr userDrawn="1"/>
          </p:nvSpPr>
          <p:spPr bwMode="auto">
            <a:xfrm>
              <a:off x="10041739" y="14514"/>
              <a:ext cx="1948916" cy="3234346"/>
            </a:xfrm>
            <a:custGeom>
              <a:avLst/>
              <a:gdLst/>
              <a:ahLst/>
              <a:cxnLst>
                <a:cxn ang="0">
                  <a:pos x="819" y="1361"/>
                </a:cxn>
                <a:cxn ang="0">
                  <a:pos x="799" y="1335"/>
                </a:cxn>
                <a:cxn ang="0">
                  <a:pos x="765" y="1294"/>
                </a:cxn>
                <a:cxn ang="0">
                  <a:pos x="730" y="1249"/>
                </a:cxn>
                <a:cxn ang="0">
                  <a:pos x="666" y="1172"/>
                </a:cxn>
                <a:cxn ang="0">
                  <a:pos x="618" y="1113"/>
                </a:cxn>
                <a:cxn ang="0">
                  <a:pos x="571" y="1054"/>
                </a:cxn>
                <a:cxn ang="0">
                  <a:pos x="545" y="1019"/>
                </a:cxn>
                <a:cxn ang="0">
                  <a:pos x="485" y="940"/>
                </a:cxn>
                <a:cxn ang="0">
                  <a:pos x="442" y="881"/>
                </a:cxn>
                <a:cxn ang="0">
                  <a:pos x="420" y="849"/>
                </a:cxn>
                <a:cxn ang="0">
                  <a:pos x="363" y="765"/>
                </a:cxn>
                <a:cxn ang="0">
                  <a:pos x="323" y="705"/>
                </a:cxn>
                <a:cxn ang="0">
                  <a:pos x="294" y="658"/>
                </a:cxn>
                <a:cxn ang="0">
                  <a:pos x="254" y="591"/>
                </a:cxn>
                <a:cxn ang="0">
                  <a:pos x="231" y="550"/>
                </a:cxn>
                <a:cxn ang="0">
                  <a:pos x="189" y="475"/>
                </a:cxn>
                <a:cxn ang="0">
                  <a:pos x="168" y="433"/>
                </a:cxn>
                <a:cxn ang="0">
                  <a:pos x="134" y="364"/>
                </a:cxn>
                <a:cxn ang="0">
                  <a:pos x="104" y="299"/>
                </a:cxn>
                <a:cxn ang="0">
                  <a:pos x="57" y="181"/>
                </a:cxn>
                <a:cxn ang="0">
                  <a:pos x="40" y="135"/>
                </a:cxn>
                <a:cxn ang="0">
                  <a:pos x="1" y="5"/>
                </a:cxn>
                <a:cxn ang="0">
                  <a:pos x="0" y="0"/>
                </a:cxn>
                <a:cxn ang="0">
                  <a:pos x="812" y="0"/>
                </a:cxn>
                <a:cxn ang="0">
                  <a:pos x="819" y="6"/>
                </a:cxn>
                <a:cxn ang="0">
                  <a:pos x="819" y="1361"/>
                </a:cxn>
              </a:cxnLst>
              <a:rect l="0" t="0" r="r" b="b"/>
              <a:pathLst>
                <a:path w="819" h="1361">
                  <a:moveTo>
                    <a:pt x="819" y="1361"/>
                  </a:moveTo>
                  <a:cubicBezTo>
                    <a:pt x="812" y="1353"/>
                    <a:pt x="806" y="1344"/>
                    <a:pt x="799" y="1335"/>
                  </a:cubicBezTo>
                  <a:cubicBezTo>
                    <a:pt x="788" y="1321"/>
                    <a:pt x="776" y="1308"/>
                    <a:pt x="765" y="1294"/>
                  </a:cubicBezTo>
                  <a:cubicBezTo>
                    <a:pt x="754" y="1279"/>
                    <a:pt x="743" y="1263"/>
                    <a:pt x="730" y="1249"/>
                  </a:cubicBezTo>
                  <a:cubicBezTo>
                    <a:pt x="707" y="1224"/>
                    <a:pt x="688" y="1197"/>
                    <a:pt x="666" y="1172"/>
                  </a:cubicBezTo>
                  <a:cubicBezTo>
                    <a:pt x="650" y="1153"/>
                    <a:pt x="633" y="1133"/>
                    <a:pt x="618" y="1113"/>
                  </a:cubicBezTo>
                  <a:cubicBezTo>
                    <a:pt x="603" y="1093"/>
                    <a:pt x="585" y="1075"/>
                    <a:pt x="571" y="1054"/>
                  </a:cubicBezTo>
                  <a:cubicBezTo>
                    <a:pt x="563" y="1042"/>
                    <a:pt x="554" y="1030"/>
                    <a:pt x="545" y="1019"/>
                  </a:cubicBezTo>
                  <a:cubicBezTo>
                    <a:pt x="523" y="994"/>
                    <a:pt x="505" y="966"/>
                    <a:pt x="485" y="940"/>
                  </a:cubicBezTo>
                  <a:cubicBezTo>
                    <a:pt x="470" y="920"/>
                    <a:pt x="456" y="901"/>
                    <a:pt x="442" y="881"/>
                  </a:cubicBezTo>
                  <a:cubicBezTo>
                    <a:pt x="434" y="870"/>
                    <a:pt x="428" y="859"/>
                    <a:pt x="420" y="849"/>
                  </a:cubicBezTo>
                  <a:cubicBezTo>
                    <a:pt x="399" y="822"/>
                    <a:pt x="382" y="793"/>
                    <a:pt x="363" y="765"/>
                  </a:cubicBezTo>
                  <a:cubicBezTo>
                    <a:pt x="349" y="745"/>
                    <a:pt x="336" y="725"/>
                    <a:pt x="323" y="705"/>
                  </a:cubicBezTo>
                  <a:cubicBezTo>
                    <a:pt x="313" y="690"/>
                    <a:pt x="304" y="674"/>
                    <a:pt x="294" y="658"/>
                  </a:cubicBezTo>
                  <a:cubicBezTo>
                    <a:pt x="280" y="636"/>
                    <a:pt x="267" y="614"/>
                    <a:pt x="254" y="591"/>
                  </a:cubicBezTo>
                  <a:cubicBezTo>
                    <a:pt x="246" y="577"/>
                    <a:pt x="239" y="563"/>
                    <a:pt x="231" y="550"/>
                  </a:cubicBezTo>
                  <a:cubicBezTo>
                    <a:pt x="215" y="526"/>
                    <a:pt x="203" y="500"/>
                    <a:pt x="189" y="475"/>
                  </a:cubicBezTo>
                  <a:cubicBezTo>
                    <a:pt x="182" y="461"/>
                    <a:pt x="176" y="446"/>
                    <a:pt x="168" y="433"/>
                  </a:cubicBezTo>
                  <a:cubicBezTo>
                    <a:pt x="155" y="411"/>
                    <a:pt x="145" y="387"/>
                    <a:pt x="134" y="364"/>
                  </a:cubicBezTo>
                  <a:cubicBezTo>
                    <a:pt x="123" y="343"/>
                    <a:pt x="115" y="321"/>
                    <a:pt x="104" y="299"/>
                  </a:cubicBezTo>
                  <a:cubicBezTo>
                    <a:pt x="86" y="261"/>
                    <a:pt x="72" y="221"/>
                    <a:pt x="57" y="181"/>
                  </a:cubicBezTo>
                  <a:cubicBezTo>
                    <a:pt x="51" y="165"/>
                    <a:pt x="47" y="150"/>
                    <a:pt x="40" y="135"/>
                  </a:cubicBezTo>
                  <a:cubicBezTo>
                    <a:pt x="23" y="93"/>
                    <a:pt x="13" y="49"/>
                    <a:pt x="1" y="5"/>
                  </a:cubicBezTo>
                  <a:cubicBezTo>
                    <a:pt x="0" y="4"/>
                    <a:pt x="0" y="2"/>
                    <a:pt x="0" y="0"/>
                  </a:cubicBezTo>
                  <a:cubicBezTo>
                    <a:pt x="271" y="0"/>
                    <a:pt x="542" y="0"/>
                    <a:pt x="812" y="0"/>
                  </a:cubicBezTo>
                  <a:cubicBezTo>
                    <a:pt x="818" y="0"/>
                    <a:pt x="819" y="1"/>
                    <a:pt x="819" y="6"/>
                  </a:cubicBezTo>
                  <a:cubicBezTo>
                    <a:pt x="819" y="458"/>
                    <a:pt x="819" y="909"/>
                    <a:pt x="819" y="13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2" name="Freeform 13">
            <a:extLst>
              <a:ext uri="{FF2B5EF4-FFF2-40B4-BE49-F238E27FC236}">
                <a16:creationId xmlns:a16="http://schemas.microsoft.com/office/drawing/2014/main" id="{F4CEF2F4-5A00-481A-BBEA-7EA94FBE54FC}"/>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14">
            <a:extLst>
              <a:ext uri="{FF2B5EF4-FFF2-40B4-BE49-F238E27FC236}">
                <a16:creationId xmlns:a16="http://schemas.microsoft.com/office/drawing/2014/main" id="{E3FFA0D1-FB7B-4A3B-91C3-C759BC82D01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Line 7">
            <a:extLst>
              <a:ext uri="{FF2B5EF4-FFF2-40B4-BE49-F238E27FC236}">
                <a16:creationId xmlns:a16="http://schemas.microsoft.com/office/drawing/2014/main" id="{C75638BC-91A1-44B3-8A15-E691B7CF908E}"/>
              </a:ext>
            </a:extLst>
          </p:cNvPr>
          <p:cNvSpPr>
            <a:spLocks noChangeShapeType="1"/>
          </p:cNvSpPr>
          <p:nvPr userDrawn="1"/>
        </p:nvSpPr>
        <p:spPr bwMode="gray">
          <a:xfrm>
            <a:off x="5665322" y="6450412"/>
            <a:ext cx="0" cy="319616"/>
          </a:xfrm>
          <a:prstGeom prst="line">
            <a:avLst/>
          </a:prstGeom>
          <a:noFill/>
          <a:ln w="9525">
            <a:solidFill>
              <a:srgbClr val="969696"/>
            </a:solidFill>
            <a:round/>
            <a:headEnd/>
            <a:tailEnd/>
          </a:ln>
          <a:effectLst/>
        </p:spPr>
        <p:txBody>
          <a:bodyPr wrap="none" anchor="ctr"/>
          <a:lstStyle/>
          <a:p>
            <a:endParaRPr lang="en-US" sz="2133">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Text Box 8">
            <a:extLst>
              <a:ext uri="{FF2B5EF4-FFF2-40B4-BE49-F238E27FC236}">
                <a16:creationId xmlns:a16="http://schemas.microsoft.com/office/drawing/2014/main" id="{F3688FAA-011D-48EB-9580-CDC023B5271A}"/>
              </a:ext>
            </a:extLst>
          </p:cNvPr>
          <p:cNvSpPr txBox="1">
            <a:spLocks noChangeArrowheads="1"/>
          </p:cNvSpPr>
          <p:nvPr userDrawn="1"/>
        </p:nvSpPr>
        <p:spPr bwMode="gray">
          <a:xfrm>
            <a:off x="5665324"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chemeClr val="tx2"/>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ext Box 9">
            <a:extLst>
              <a:ext uri="{FF2B5EF4-FFF2-40B4-BE49-F238E27FC236}">
                <a16:creationId xmlns:a16="http://schemas.microsoft.com/office/drawing/2014/main" id="{ACF24D37-55A4-4A65-8BB4-7DB1766AB8E5}"/>
              </a:ext>
            </a:extLst>
          </p:cNvPr>
          <p:cNvSpPr txBox="1">
            <a:spLocks noChangeArrowheads="1"/>
          </p:cNvSpPr>
          <p:nvPr userDrawn="1"/>
        </p:nvSpPr>
        <p:spPr bwMode="gray">
          <a:xfrm>
            <a:off x="3186953" y="6513913"/>
            <a:ext cx="2433920" cy="179601"/>
          </a:xfrm>
          <a:prstGeom prst="rect">
            <a:avLst/>
          </a:prstGeom>
          <a:noFill/>
          <a:ln w="12700" algn="ctr">
            <a:noFill/>
            <a:miter lim="800000"/>
            <a:headEnd/>
            <a:tailEnd type="none" w="lg" len="lg"/>
          </a:ln>
          <a:effectLst/>
        </p:spPr>
        <p:txBody>
          <a:bodyPr wrap="square">
            <a:spAutoFit/>
          </a:bodyPr>
          <a:lstStyle/>
          <a:p>
            <a:pPr algn="r" eaLnBrk="0" hangingPunct="0">
              <a:lnSpc>
                <a:spcPct val="85000"/>
              </a:lnSpc>
            </a:pPr>
            <a:r>
              <a:rPr lang="en-US" sz="667">
                <a:solidFill>
                  <a:schemeClr val="tx2"/>
                </a:solidFill>
                <a:latin typeface="Verdana" panose="020B0604030504040204" pitchFamily="34" charset="0"/>
                <a:ea typeface="Verdana" panose="020B0604030504040204" pitchFamily="34" charset="0"/>
                <a:cs typeface="Verdana" panose="020B0604030504040204" pitchFamily="34" charset="0"/>
              </a:rPr>
              <a:t>Copyright © 2020 Capgemini. All rights reserved.</a:t>
            </a:r>
          </a:p>
        </p:txBody>
      </p:sp>
      <p:sp>
        <p:nvSpPr>
          <p:cNvPr id="2" name="Title 1"/>
          <p:cNvSpPr>
            <a:spLocks noGrp="1"/>
          </p:cNvSpPr>
          <p:nvPr>
            <p:ph type="title"/>
          </p:nvPr>
        </p:nvSpPr>
        <p:spPr>
          <a:xfrm>
            <a:off x="2" y="1"/>
            <a:ext cx="6551627" cy="1062180"/>
          </a:xfrm>
        </p:spPr>
        <p:txBody>
          <a:bodyPr/>
          <a:lstStyle>
            <a:lvl1pPr>
              <a:defRPr sz="2400">
                <a:solidFill>
                  <a:schemeClr val="tx2"/>
                </a:solidFill>
              </a:defRPr>
            </a:lvl1pPr>
          </a:lstStyle>
          <a:p>
            <a:r>
              <a:rPr lang="en-US"/>
              <a:t>Click to edit Master title style</a:t>
            </a:r>
          </a:p>
        </p:txBody>
      </p:sp>
    </p:spTree>
    <p:extLst>
      <p:ext uri="{BB962C8B-B14F-4D97-AF65-F5344CB8AC3E}">
        <p14:creationId xmlns:p14="http://schemas.microsoft.com/office/powerpoint/2010/main" val="2379652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1A6A9C-711C-492D-B888-AEC062848D49}"/>
              </a:ext>
            </a:extLst>
          </p:cNvPr>
          <p:cNvSpPr/>
          <p:nvPr userDrawn="1"/>
        </p:nvSpPr>
        <p:spPr>
          <a:xfrm>
            <a:off x="6268825" y="6254284"/>
            <a:ext cx="4326903" cy="556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9" name="Freeform 6">
            <a:extLst>
              <a:ext uri="{FF2B5EF4-FFF2-40B4-BE49-F238E27FC236}">
                <a16:creationId xmlns:a16="http://schemas.microsoft.com/office/drawing/2014/main" id="{98516D9C-AA68-443B-91B8-EA6522AF7704}"/>
              </a:ext>
            </a:extLst>
          </p:cNvPr>
          <p:cNvSpPr>
            <a:spLocks/>
          </p:cNvSpPr>
          <p:nvPr userDrawn="1"/>
        </p:nvSpPr>
        <p:spPr bwMode="auto">
          <a:xfrm>
            <a:off x="6351587" y="325438"/>
            <a:ext cx="5840413" cy="6535737"/>
          </a:xfrm>
          <a:custGeom>
            <a:avLst/>
            <a:gdLst/>
            <a:ahLst/>
            <a:cxnLst>
              <a:cxn ang="0">
                <a:pos x="2465" y="2758"/>
              </a:cxn>
              <a:cxn ang="0">
                <a:pos x="710" y="2758"/>
              </a:cxn>
              <a:cxn ang="0">
                <a:pos x="705" y="2747"/>
              </a:cxn>
              <a:cxn ang="0">
                <a:pos x="517" y="2439"/>
              </a:cxn>
              <a:cxn ang="0">
                <a:pos x="381" y="2196"/>
              </a:cxn>
              <a:cxn ang="0">
                <a:pos x="198" y="1820"/>
              </a:cxn>
              <a:cxn ang="0">
                <a:pos x="68" y="1458"/>
              </a:cxn>
              <a:cxn ang="0">
                <a:pos x="13" y="1200"/>
              </a:cxn>
              <a:cxn ang="0">
                <a:pos x="0" y="1053"/>
              </a:cxn>
              <a:cxn ang="0">
                <a:pos x="3" y="1046"/>
              </a:cxn>
              <a:cxn ang="0">
                <a:pos x="2" y="995"/>
              </a:cxn>
              <a:cxn ang="0">
                <a:pos x="0" y="987"/>
              </a:cxn>
              <a:cxn ang="0">
                <a:pos x="2" y="950"/>
              </a:cxn>
              <a:cxn ang="0">
                <a:pos x="31" y="755"/>
              </a:cxn>
              <a:cxn ang="0">
                <a:pos x="167" y="449"/>
              </a:cxn>
              <a:cxn ang="0">
                <a:pos x="395" y="194"/>
              </a:cxn>
              <a:cxn ang="0">
                <a:pos x="643" y="14"/>
              </a:cxn>
              <a:cxn ang="0">
                <a:pos x="664" y="0"/>
              </a:cxn>
              <a:cxn ang="0">
                <a:pos x="666" y="0"/>
              </a:cxn>
              <a:cxn ang="0">
                <a:pos x="674" y="6"/>
              </a:cxn>
              <a:cxn ang="0">
                <a:pos x="731" y="37"/>
              </a:cxn>
              <a:cxn ang="0">
                <a:pos x="1241" y="284"/>
              </a:cxn>
              <a:cxn ang="0">
                <a:pos x="1668" y="438"/>
              </a:cxn>
              <a:cxn ang="0">
                <a:pos x="1899" y="493"/>
              </a:cxn>
              <a:cxn ang="0">
                <a:pos x="2000" y="508"/>
              </a:cxn>
              <a:cxn ang="0">
                <a:pos x="2236" y="512"/>
              </a:cxn>
              <a:cxn ang="0">
                <a:pos x="2410" y="473"/>
              </a:cxn>
              <a:cxn ang="0">
                <a:pos x="2465" y="450"/>
              </a:cxn>
              <a:cxn ang="0">
                <a:pos x="2465" y="466"/>
              </a:cxn>
              <a:cxn ang="0">
                <a:pos x="2465" y="2758"/>
              </a:cxn>
            </a:cxnLst>
            <a:rect l="0" t="0" r="r" b="b"/>
            <a:pathLst>
              <a:path w="2465" h="2758">
                <a:moveTo>
                  <a:pt x="2465" y="2758"/>
                </a:moveTo>
                <a:cubicBezTo>
                  <a:pt x="1880" y="2758"/>
                  <a:pt x="1295" y="2758"/>
                  <a:pt x="710" y="2758"/>
                </a:cubicBezTo>
                <a:cubicBezTo>
                  <a:pt x="711" y="2753"/>
                  <a:pt x="707" y="2750"/>
                  <a:pt x="705" y="2747"/>
                </a:cubicBezTo>
                <a:cubicBezTo>
                  <a:pt x="641" y="2645"/>
                  <a:pt x="577" y="2543"/>
                  <a:pt x="517" y="2439"/>
                </a:cubicBezTo>
                <a:cubicBezTo>
                  <a:pt x="471" y="2358"/>
                  <a:pt x="425" y="2278"/>
                  <a:pt x="381" y="2196"/>
                </a:cubicBezTo>
                <a:cubicBezTo>
                  <a:pt x="315" y="2073"/>
                  <a:pt x="253" y="1948"/>
                  <a:pt x="198" y="1820"/>
                </a:cubicBezTo>
                <a:cubicBezTo>
                  <a:pt x="147" y="1702"/>
                  <a:pt x="102" y="1582"/>
                  <a:pt x="68" y="1458"/>
                </a:cubicBezTo>
                <a:cubicBezTo>
                  <a:pt x="44" y="1373"/>
                  <a:pt x="25" y="1288"/>
                  <a:pt x="13" y="1200"/>
                </a:cubicBezTo>
                <a:cubicBezTo>
                  <a:pt x="7" y="1151"/>
                  <a:pt x="3" y="1102"/>
                  <a:pt x="0" y="1053"/>
                </a:cubicBezTo>
                <a:cubicBezTo>
                  <a:pt x="2" y="1051"/>
                  <a:pt x="3" y="1049"/>
                  <a:pt x="3" y="1046"/>
                </a:cubicBezTo>
                <a:cubicBezTo>
                  <a:pt x="3" y="1029"/>
                  <a:pt x="3" y="1012"/>
                  <a:pt x="2" y="995"/>
                </a:cubicBezTo>
                <a:cubicBezTo>
                  <a:pt x="2" y="992"/>
                  <a:pt x="2" y="989"/>
                  <a:pt x="0" y="987"/>
                </a:cubicBezTo>
                <a:cubicBezTo>
                  <a:pt x="0" y="974"/>
                  <a:pt x="2" y="962"/>
                  <a:pt x="2" y="950"/>
                </a:cubicBezTo>
                <a:cubicBezTo>
                  <a:pt x="6" y="884"/>
                  <a:pt x="16" y="819"/>
                  <a:pt x="31" y="755"/>
                </a:cubicBezTo>
                <a:cubicBezTo>
                  <a:pt x="59" y="645"/>
                  <a:pt x="105" y="543"/>
                  <a:pt x="167" y="449"/>
                </a:cubicBezTo>
                <a:cubicBezTo>
                  <a:pt x="230" y="352"/>
                  <a:pt x="308" y="269"/>
                  <a:pt x="395" y="194"/>
                </a:cubicBezTo>
                <a:cubicBezTo>
                  <a:pt x="473" y="127"/>
                  <a:pt x="556" y="68"/>
                  <a:pt x="643" y="14"/>
                </a:cubicBezTo>
                <a:cubicBezTo>
                  <a:pt x="650" y="9"/>
                  <a:pt x="657" y="5"/>
                  <a:pt x="664" y="0"/>
                </a:cubicBezTo>
                <a:cubicBezTo>
                  <a:pt x="664" y="0"/>
                  <a:pt x="665" y="0"/>
                  <a:pt x="666" y="0"/>
                </a:cubicBezTo>
                <a:cubicBezTo>
                  <a:pt x="667" y="4"/>
                  <a:pt x="671" y="4"/>
                  <a:pt x="674" y="6"/>
                </a:cubicBezTo>
                <a:cubicBezTo>
                  <a:pt x="693" y="16"/>
                  <a:pt x="712" y="27"/>
                  <a:pt x="731" y="37"/>
                </a:cubicBezTo>
                <a:cubicBezTo>
                  <a:pt x="898" y="126"/>
                  <a:pt x="1067" y="210"/>
                  <a:pt x="1241" y="284"/>
                </a:cubicBezTo>
                <a:cubicBezTo>
                  <a:pt x="1381" y="343"/>
                  <a:pt x="1523" y="396"/>
                  <a:pt x="1668" y="438"/>
                </a:cubicBezTo>
                <a:cubicBezTo>
                  <a:pt x="1744" y="460"/>
                  <a:pt x="1821" y="477"/>
                  <a:pt x="1899" y="493"/>
                </a:cubicBezTo>
                <a:cubicBezTo>
                  <a:pt x="1932" y="500"/>
                  <a:pt x="1966" y="504"/>
                  <a:pt x="2000" y="508"/>
                </a:cubicBezTo>
                <a:cubicBezTo>
                  <a:pt x="2079" y="516"/>
                  <a:pt x="2157" y="519"/>
                  <a:pt x="2236" y="512"/>
                </a:cubicBezTo>
                <a:cubicBezTo>
                  <a:pt x="2296" y="506"/>
                  <a:pt x="2354" y="494"/>
                  <a:pt x="2410" y="473"/>
                </a:cubicBezTo>
                <a:cubicBezTo>
                  <a:pt x="2429" y="466"/>
                  <a:pt x="2447" y="457"/>
                  <a:pt x="2465" y="450"/>
                </a:cubicBezTo>
                <a:cubicBezTo>
                  <a:pt x="2465" y="455"/>
                  <a:pt x="2465" y="461"/>
                  <a:pt x="2465" y="466"/>
                </a:cubicBezTo>
                <a:cubicBezTo>
                  <a:pt x="2465" y="1230"/>
                  <a:pt x="2465" y="1994"/>
                  <a:pt x="2465" y="2758"/>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Box 8">
            <a:extLst>
              <a:ext uri="{FF2B5EF4-FFF2-40B4-BE49-F238E27FC236}">
                <a16:creationId xmlns:a16="http://schemas.microsoft.com/office/drawing/2014/main" id="{FA04DA6A-6BFD-4870-A6E2-4F1B0F36E395}"/>
              </a:ext>
            </a:extLst>
          </p:cNvPr>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chemeClr val="bg1"/>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title"/>
          </p:nvPr>
        </p:nvSpPr>
        <p:spPr>
          <a:xfrm>
            <a:off x="2" y="1"/>
            <a:ext cx="6551627" cy="1062180"/>
          </a:xfrm>
        </p:spPr>
        <p:txBody>
          <a:bodyPr/>
          <a:lstStyle>
            <a:lvl1pPr>
              <a:defRPr sz="2400">
                <a:solidFill>
                  <a:schemeClr val="tx2"/>
                </a:solidFill>
              </a:defRPr>
            </a:lvl1pPr>
          </a:lstStyle>
          <a:p>
            <a:r>
              <a:rPr lang="en-US"/>
              <a:t>Click to edit Master title style</a:t>
            </a:r>
          </a:p>
        </p:txBody>
      </p:sp>
      <p:sp>
        <p:nvSpPr>
          <p:cNvPr id="3" name="Content Placeholder 2"/>
          <p:cNvSpPr>
            <a:spLocks noGrp="1"/>
          </p:cNvSpPr>
          <p:nvPr>
            <p:ph idx="1"/>
          </p:nvPr>
        </p:nvSpPr>
        <p:spPr>
          <a:xfrm>
            <a:off x="398023" y="1501978"/>
            <a:ext cx="5442392" cy="4636540"/>
          </a:xfrm>
        </p:spPr>
        <p:txBody>
          <a:bodyPr/>
          <a:lstStyle>
            <a:lvl1pPr>
              <a:buClr>
                <a:schemeClr val="tx2"/>
              </a:buClr>
              <a:defRPr>
                <a:solidFill>
                  <a:schemeClr val="tx1"/>
                </a:solidFill>
              </a:defRPr>
            </a:lvl1pPr>
            <a:lvl2pPr marL="687388" indent="-339725">
              <a:buClr>
                <a:schemeClr val="tx2"/>
              </a:buClr>
              <a:defRPr>
                <a:solidFill>
                  <a:schemeClr val="tx1"/>
                </a:solidFill>
              </a:defRPr>
            </a:lvl2pPr>
            <a:lvl3pPr marL="857250" indent="-176213">
              <a:buClr>
                <a:schemeClr val="tx2"/>
              </a:buClr>
              <a:defRPr>
                <a:solidFill>
                  <a:schemeClr val="tx1"/>
                </a:solidFill>
              </a:defRPr>
            </a:lvl3pPr>
            <a:lvl4pPr marL="1027113" indent="-163513">
              <a:buClr>
                <a:schemeClr val="tx2"/>
              </a:buClr>
              <a:defRPr>
                <a:solidFill>
                  <a:schemeClr val="tx1"/>
                </a:solidFill>
              </a:defRPr>
            </a:lvl4pPr>
            <a:lvl5pPr marL="804863" indent="-177800">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044279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Content Master">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F3A40D-432B-4DB9-ACAB-C29712AFB3CE}"/>
              </a:ext>
            </a:extLst>
          </p:cNvPr>
          <p:cNvSpPr/>
          <p:nvPr userDrawn="1"/>
        </p:nvSpPr>
        <p:spPr>
          <a:xfrm>
            <a:off x="6687257" y="0"/>
            <a:ext cx="5504743"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4578"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
        <p:nvSpPr>
          <p:cNvPr id="6" name="Line 7">
            <a:extLst>
              <a:ext uri="{FF2B5EF4-FFF2-40B4-BE49-F238E27FC236}">
                <a16:creationId xmlns:a16="http://schemas.microsoft.com/office/drawing/2014/main" id="{8092A8D2-3207-4ACB-A31C-6F70B818D694}"/>
              </a:ext>
            </a:extLst>
          </p:cNvPr>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Box 8">
            <a:extLst>
              <a:ext uri="{FF2B5EF4-FFF2-40B4-BE49-F238E27FC236}">
                <a16:creationId xmlns:a16="http://schemas.microsoft.com/office/drawing/2014/main" id="{76CA3FBF-D1DB-4CD7-9080-84A3F4F24220}"/>
              </a:ext>
            </a:extLst>
          </p:cNvPr>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 Box 9">
            <a:extLst>
              <a:ext uri="{FF2B5EF4-FFF2-40B4-BE49-F238E27FC236}">
                <a16:creationId xmlns:a16="http://schemas.microsoft.com/office/drawing/2014/main" id="{A7723A06-1D66-4CC3-968B-4CB0FAC36412}"/>
              </a:ext>
            </a:extLst>
          </p:cNvPr>
          <p:cNvSpPr txBox="1">
            <a:spLocks noChangeArrowheads="1"/>
          </p:cNvSpPr>
          <p:nvPr userDrawn="1"/>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2020 Capgemini. All rights reserved.</a:t>
            </a:r>
          </a:p>
        </p:txBody>
      </p:sp>
    </p:spTree>
    <p:extLst>
      <p:ext uri="{BB962C8B-B14F-4D97-AF65-F5344CB8AC3E}">
        <p14:creationId xmlns:p14="http://schemas.microsoft.com/office/powerpoint/2010/main" val="8438761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4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2560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 name="Group 19">
            <a:extLst>
              <a:ext uri="{FF2B5EF4-FFF2-40B4-BE49-F238E27FC236}">
                <a16:creationId xmlns:a16="http://schemas.microsoft.com/office/drawing/2014/main" id="{0A3F8CF7-E284-482A-84F0-CB9D9ADF83A8}"/>
              </a:ext>
            </a:extLst>
          </p:cNvPr>
          <p:cNvGrpSpPr/>
          <p:nvPr userDrawn="1"/>
        </p:nvGrpSpPr>
        <p:grpSpPr>
          <a:xfrm>
            <a:off x="1" y="-9939"/>
            <a:ext cx="12284765" cy="6867939"/>
            <a:chOff x="-9939" y="-9939"/>
            <a:chExt cx="12284765" cy="6867939"/>
          </a:xfrm>
        </p:grpSpPr>
        <p:sp>
          <p:nvSpPr>
            <p:cNvPr id="21" name="Freeform: Shape 20">
              <a:extLst>
                <a:ext uri="{FF2B5EF4-FFF2-40B4-BE49-F238E27FC236}">
                  <a16:creationId xmlns:a16="http://schemas.microsoft.com/office/drawing/2014/main" id="{B6C0344B-206F-4EB1-B294-177993C80E2D}"/>
                </a:ext>
              </a:extLst>
            </p:cNvPr>
            <p:cNvSpPr/>
            <p:nvPr/>
          </p:nvSpPr>
          <p:spPr>
            <a:xfrm>
              <a:off x="-9939" y="-9939"/>
              <a:ext cx="12284765" cy="6867939"/>
            </a:xfrm>
            <a:custGeom>
              <a:avLst/>
              <a:gdLst>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136296 w 12284765"/>
                <a:gd name="connsiteY5" fmla="*/ 3935896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7096540 w 12284765"/>
                <a:gd name="connsiteY5" fmla="*/ 3955774 h 6867939"/>
                <a:gd name="connsiteX6" fmla="*/ 5635487 w 12284765"/>
                <a:gd name="connsiteY6" fmla="*/ 4631635 h 6867939"/>
                <a:gd name="connsiteX7" fmla="*/ 0 w 12284765"/>
                <a:gd name="connsiteY7" fmla="*/ 2524539 h 6867939"/>
                <a:gd name="connsiteX8" fmla="*/ 0 w 12284765"/>
                <a:gd name="connsiteY8" fmla="*/ 6867939 h 6867939"/>
                <a:gd name="connsiteX9" fmla="*/ 12284765 w 12284765"/>
                <a:gd name="connsiteY9" fmla="*/ 6838122 h 6867939"/>
                <a:gd name="connsiteX10" fmla="*/ 12225130 w 12284765"/>
                <a:gd name="connsiteY10"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7176052 w 12284765"/>
                <a:gd name="connsiteY4" fmla="*/ 3906078 h 6867939"/>
                <a:gd name="connsiteX5" fmla="*/ 5635487 w 12284765"/>
                <a:gd name="connsiteY5" fmla="*/ 4631635 h 6867939"/>
                <a:gd name="connsiteX6" fmla="*/ 0 w 12284765"/>
                <a:gd name="connsiteY6" fmla="*/ 2524539 h 6867939"/>
                <a:gd name="connsiteX7" fmla="*/ 0 w 12284765"/>
                <a:gd name="connsiteY7" fmla="*/ 6867939 h 6867939"/>
                <a:gd name="connsiteX8" fmla="*/ 12284765 w 12284765"/>
                <a:gd name="connsiteY8" fmla="*/ 6838122 h 6867939"/>
                <a:gd name="connsiteX9" fmla="*/ 12225130 w 12284765"/>
                <a:gd name="connsiteY9"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5635487 w 12284765"/>
                <a:gd name="connsiteY4" fmla="*/ 4631635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7275443 w 12284765"/>
                <a:gd name="connsiteY3" fmla="*/ 384644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760843 w 12284765"/>
                <a:gd name="connsiteY4" fmla="*/ 4572000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671391 w 12284765"/>
                <a:gd name="connsiteY4" fmla="*/ 4492487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4671391 w 12284765"/>
                <a:gd name="connsiteY4" fmla="*/ 4492487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5128591 w 12284765"/>
                <a:gd name="connsiteY4" fmla="*/ 4621696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6430617 w 12284765"/>
                <a:gd name="connsiteY3" fmla="*/ 3965713 h 6867939"/>
                <a:gd name="connsiteX4" fmla="*/ 5128591 w 12284765"/>
                <a:gd name="connsiteY4" fmla="*/ 4621696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10130 w 12284765"/>
                <a:gd name="connsiteY2" fmla="*/ 2017643 h 6867939"/>
                <a:gd name="connsiteX3" fmla="*/ 5655365 w 12284765"/>
                <a:gd name="connsiteY3" fmla="*/ 4134678 h 6867939"/>
                <a:gd name="connsiteX4" fmla="*/ 5128591 w 12284765"/>
                <a:gd name="connsiteY4" fmla="*/ 4621696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6539947 w 12284765"/>
                <a:gd name="connsiteY2" fmla="*/ 2375451 h 6867939"/>
                <a:gd name="connsiteX3" fmla="*/ 5655365 w 12284765"/>
                <a:gd name="connsiteY3" fmla="*/ 4134678 h 6867939"/>
                <a:gd name="connsiteX4" fmla="*/ 5128591 w 12284765"/>
                <a:gd name="connsiteY4" fmla="*/ 4621696 h 6867939"/>
                <a:gd name="connsiteX5" fmla="*/ 0 w 12284765"/>
                <a:gd name="connsiteY5" fmla="*/ 2524539 h 6867939"/>
                <a:gd name="connsiteX6" fmla="*/ 0 w 12284765"/>
                <a:gd name="connsiteY6" fmla="*/ 6867939 h 6867939"/>
                <a:gd name="connsiteX7" fmla="*/ 12284765 w 12284765"/>
                <a:gd name="connsiteY7" fmla="*/ 6838122 h 6867939"/>
                <a:gd name="connsiteX8" fmla="*/ 12225130 w 12284765"/>
                <a:gd name="connsiteY8" fmla="*/ 0 h 6867939"/>
                <a:gd name="connsiteX0" fmla="*/ 12225130 w 12284765"/>
                <a:gd name="connsiteY0" fmla="*/ 0 h 6867939"/>
                <a:gd name="connsiteX1" fmla="*/ 6887817 w 12284765"/>
                <a:gd name="connsiteY1" fmla="*/ 39756 h 6867939"/>
                <a:gd name="connsiteX2" fmla="*/ 5655365 w 12284765"/>
                <a:gd name="connsiteY2" fmla="*/ 4134678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6887817 w 12284765"/>
                <a:gd name="connsiteY1" fmla="*/ 39756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6887817 w 12284765"/>
                <a:gd name="connsiteY1" fmla="*/ 39756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5635486 w 12284765"/>
                <a:gd name="connsiteY2" fmla="*/ 364766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132443 w 12284765"/>
                <a:gd name="connsiteY2" fmla="*/ 2912165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132443 w 12284765"/>
                <a:gd name="connsiteY2" fmla="*/ 2912165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128591 w 12284765"/>
                <a:gd name="connsiteY3" fmla="*/ 4621696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785645 w 12284765"/>
                <a:gd name="connsiteY3" fmla="*/ 4035823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785645 w 12284765"/>
                <a:gd name="connsiteY3" fmla="*/ 4035823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785645 w 12284765"/>
                <a:gd name="connsiteY3" fmla="*/ 4035823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818497 w 12284765"/>
                <a:gd name="connsiteY3" fmla="*/ 4002971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818497 w 12284765"/>
                <a:gd name="connsiteY3" fmla="*/ 4002971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818497 w 12284765"/>
                <a:gd name="connsiteY3" fmla="*/ 4002971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818497 w 12284765"/>
                <a:gd name="connsiteY3" fmla="*/ 4002971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 name="connsiteX0" fmla="*/ 12225130 w 12284765"/>
                <a:gd name="connsiteY0" fmla="*/ 0 h 6867939"/>
                <a:gd name="connsiteX1" fmla="*/ 5794513 w 12284765"/>
                <a:gd name="connsiteY1" fmla="*/ 29817 h 6867939"/>
                <a:gd name="connsiteX2" fmla="*/ 6072213 w 12284765"/>
                <a:gd name="connsiteY2" fmla="*/ 2928591 h 6867939"/>
                <a:gd name="connsiteX3" fmla="*/ 5818497 w 12284765"/>
                <a:gd name="connsiteY3" fmla="*/ 4002971 h 6867939"/>
                <a:gd name="connsiteX4" fmla="*/ 0 w 12284765"/>
                <a:gd name="connsiteY4" fmla="*/ 2524539 h 6867939"/>
                <a:gd name="connsiteX5" fmla="*/ 0 w 12284765"/>
                <a:gd name="connsiteY5" fmla="*/ 6867939 h 6867939"/>
                <a:gd name="connsiteX6" fmla="*/ 12284765 w 12284765"/>
                <a:gd name="connsiteY6" fmla="*/ 6838122 h 6867939"/>
                <a:gd name="connsiteX7" fmla="*/ 12225130 w 12284765"/>
                <a:gd name="connsiteY7" fmla="*/ 0 h 686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84765" h="6867939">
                  <a:moveTo>
                    <a:pt x="12225130" y="0"/>
                  </a:moveTo>
                  <a:lnTo>
                    <a:pt x="5794513" y="29817"/>
                  </a:lnTo>
                  <a:cubicBezTo>
                    <a:pt x="5922065" y="251791"/>
                    <a:pt x="7110853" y="1638160"/>
                    <a:pt x="6072213" y="2928591"/>
                  </a:cubicBezTo>
                  <a:cubicBezTo>
                    <a:pt x="5926439" y="3364256"/>
                    <a:pt x="6265759" y="3577244"/>
                    <a:pt x="5818497" y="4002971"/>
                  </a:cubicBezTo>
                  <a:cubicBezTo>
                    <a:pt x="4152989" y="3949982"/>
                    <a:pt x="1556297" y="1840544"/>
                    <a:pt x="0" y="2524539"/>
                  </a:cubicBezTo>
                  <a:lnTo>
                    <a:pt x="0" y="6867939"/>
                  </a:lnTo>
                  <a:lnTo>
                    <a:pt x="12284765" y="6838122"/>
                  </a:lnTo>
                  <a:lnTo>
                    <a:pt x="1222513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grpSp>
          <p:nvGrpSpPr>
            <p:cNvPr id="22" name="Group 21">
              <a:extLst>
                <a:ext uri="{FF2B5EF4-FFF2-40B4-BE49-F238E27FC236}">
                  <a16:creationId xmlns:a16="http://schemas.microsoft.com/office/drawing/2014/main" id="{D7E7A7F8-B550-4F7E-9E28-8853D1C8E797}"/>
                </a:ext>
              </a:extLst>
            </p:cNvPr>
            <p:cNvGrpSpPr/>
            <p:nvPr/>
          </p:nvGrpSpPr>
          <p:grpSpPr>
            <a:xfrm>
              <a:off x="5391870" y="2921859"/>
              <a:ext cx="1249653" cy="1182638"/>
              <a:chOff x="5662614" y="3032124"/>
              <a:chExt cx="863600" cy="801689"/>
            </a:xfrm>
          </p:grpSpPr>
          <p:sp>
            <p:nvSpPr>
              <p:cNvPr id="23" name="Freeform 5">
                <a:extLst>
                  <a:ext uri="{FF2B5EF4-FFF2-40B4-BE49-F238E27FC236}">
                    <a16:creationId xmlns:a16="http://schemas.microsoft.com/office/drawing/2014/main" id="{B1592AE9-61BE-4E2C-896A-5B75069D5F9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30" name="Freeform 6">
                <a:extLst>
                  <a:ext uri="{FF2B5EF4-FFF2-40B4-BE49-F238E27FC236}">
                    <a16:creationId xmlns:a16="http://schemas.microsoft.com/office/drawing/2014/main" id="{5117C414-3C5B-4B04-83C0-CB9CD9F05DE0}"/>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grpSp>
      </p:grpSp>
      <p:sp>
        <p:nvSpPr>
          <p:cNvPr id="31" name="Rectangle 30">
            <a:extLst>
              <a:ext uri="{FF2B5EF4-FFF2-40B4-BE49-F238E27FC236}">
                <a16:creationId xmlns:a16="http://schemas.microsoft.com/office/drawing/2014/main" id="{FE0B285F-F128-4F49-A1CC-56ABEA9D1BD2}"/>
              </a:ext>
            </a:extLst>
          </p:cNvPr>
          <p:cNvSpPr/>
          <p:nvPr userDrawn="1"/>
        </p:nvSpPr>
        <p:spPr>
          <a:xfrm>
            <a:off x="7490218" y="2253300"/>
            <a:ext cx="4040424" cy="2554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a:solidFill>
                  <a:schemeClr val="bg1"/>
                </a:solidFill>
                <a:effectLst/>
                <a:latin typeface="Verdana" panose="020B0604030504040204" pitchFamily="34" charset="0"/>
                <a:ea typeface="Verdana" panose="020B0604030504040204" pitchFamily="34" charset="0"/>
                <a:cs typeface="Verdana" panose="020B0604030504040204" pitchFamily="34" charset="0"/>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a:p>
            <a:pPr algn="l"/>
            <a:endParaRPr lang="en-US" sz="1200" kern="120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algn="l"/>
            <a:r>
              <a:rPr lang="en-US" sz="1200">
                <a:solidFill>
                  <a:schemeClr val="bg1"/>
                </a:solidFill>
                <a:latin typeface="Verdana" panose="020B0604030504040204" pitchFamily="34" charset="0"/>
                <a:ea typeface="Verdana" panose="020B0604030504040204" pitchFamily="34" charset="0"/>
                <a:cs typeface="Verdana" panose="020B0604030504040204" pitchFamily="34" charset="0"/>
              </a:rPr>
              <a:t>Visit us at </a:t>
            </a:r>
            <a:r>
              <a:rPr lang="en-US" sz="1200" b="1">
                <a:solidFill>
                  <a:schemeClr val="bg1"/>
                </a:solidFill>
                <a:latin typeface="Verdana" panose="020B0604030504040204" pitchFamily="34" charset="0"/>
                <a:ea typeface="Verdana" panose="020B0604030504040204" pitchFamily="34" charset="0"/>
                <a:cs typeface="Verdana" panose="020B0604030504040204" pitchFamily="34" charset="0"/>
              </a:rPr>
              <a:t>www.capgemini.com</a:t>
            </a:r>
            <a:endParaRPr lang="en-US" sz="1867" b="1">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32" name="Rectangle 31">
            <a:extLst>
              <a:ext uri="{FF2B5EF4-FFF2-40B4-BE49-F238E27FC236}">
                <a16:creationId xmlns:a16="http://schemas.microsoft.com/office/drawing/2014/main" id="{681B877A-A35B-4062-9F66-44C897E3F4A1}"/>
              </a:ext>
            </a:extLst>
          </p:cNvPr>
          <p:cNvSpPr/>
          <p:nvPr userDrawn="1"/>
        </p:nvSpPr>
        <p:spPr>
          <a:xfrm>
            <a:off x="7490218" y="1747329"/>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a:solidFill>
                  <a:schemeClr val="accent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33" name="Rectangle 32">
            <a:extLst>
              <a:ext uri="{FF2B5EF4-FFF2-40B4-BE49-F238E27FC236}">
                <a16:creationId xmlns:a16="http://schemas.microsoft.com/office/drawing/2014/main" id="{D1D38DE1-F8B9-4ED6-BB78-0F1969F12EF5}"/>
              </a:ext>
            </a:extLst>
          </p:cNvPr>
          <p:cNvSpPr/>
          <p:nvPr userDrawn="1"/>
        </p:nvSpPr>
        <p:spPr>
          <a:xfrm>
            <a:off x="6651463" y="6042841"/>
            <a:ext cx="5213580" cy="574260"/>
          </a:xfrm>
          <a:prstGeom prst="rect">
            <a:avLst/>
          </a:prstGeom>
        </p:spPr>
        <p:txBody>
          <a:bodyPr wrap="square" lIns="0" tIns="0" rIns="0" bIns="0" anchor="b" anchorCtr="0">
            <a:spAutoFit/>
          </a:bodyPr>
          <a:lstStyle/>
          <a:p>
            <a:pPr>
              <a:spcAft>
                <a:spcPts val="600"/>
              </a:spcAft>
            </a:pPr>
            <a:r>
              <a:rPr lang="en-US" sz="900">
                <a:solidFill>
                  <a:schemeClr val="bg1"/>
                </a:solidFill>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39" name="Rectangle 38">
            <a:hlinkClick r:id="rId6"/>
            <a:extLst>
              <a:ext uri="{FF2B5EF4-FFF2-40B4-BE49-F238E27FC236}">
                <a16:creationId xmlns:a16="http://schemas.microsoft.com/office/drawing/2014/main" id="{C7B41C29-05FC-4A15-967A-D959C809D3C6}"/>
              </a:ext>
            </a:extLst>
          </p:cNvPr>
          <p:cNvSpPr/>
          <p:nvPr userDrawn="1"/>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a:p>
        </p:txBody>
      </p:sp>
      <p:sp>
        <p:nvSpPr>
          <p:cNvPr id="40" name="Rectangle 39">
            <a:extLst>
              <a:ext uri="{FF2B5EF4-FFF2-40B4-BE49-F238E27FC236}">
                <a16:creationId xmlns:a16="http://schemas.microsoft.com/office/drawing/2014/main" id="{4A1EA75C-9029-4905-B8A0-1929A12E4D8E}"/>
              </a:ext>
            </a:extLst>
          </p:cNvPr>
          <p:cNvSpPr/>
          <p:nvPr userDrawn="1"/>
        </p:nvSpPr>
        <p:spPr>
          <a:xfrm>
            <a:off x="803869" y="5301551"/>
            <a:ext cx="4024517" cy="484748"/>
          </a:xfrm>
          <a:prstGeom prst="rect">
            <a:avLst/>
          </a:prstGeom>
        </p:spPr>
        <p:txBody>
          <a:bodyPr wrap="square" lIns="0" tIns="0" rIns="0" bIns="0" anchor="b" anchorCtr="0">
            <a:spAutoFit/>
          </a:bodyPr>
          <a:lstStyle/>
          <a:p>
            <a:pPr>
              <a:spcAft>
                <a:spcPts val="600"/>
              </a:spcAft>
            </a:pP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a:solidFill>
                  <a:schemeClr val="bg1"/>
                </a:solidFill>
                <a:latin typeface="Verdana" panose="020B0604030504040204" pitchFamily="34" charset="0"/>
                <a:ea typeface="Verdana" panose="020B0604030504040204" pitchFamily="34" charset="0"/>
                <a:cs typeface="Verdana" panose="020B0604030504040204" pitchFamily="34" charset="0"/>
              </a:rPr>
              <a:t>Copyright © 2020 Capgemini. All rights reserved.</a:t>
            </a:r>
          </a:p>
        </p:txBody>
      </p:sp>
      <p:pic>
        <p:nvPicPr>
          <p:cNvPr id="41" name="Picture 2" descr="D:\My Work\Template\Icons\Social Media\LinkedIN.png">
            <a:hlinkClick r:id="rId7"/>
            <a:extLst>
              <a:ext uri="{FF2B5EF4-FFF2-40B4-BE49-F238E27FC236}">
                <a16:creationId xmlns:a16="http://schemas.microsoft.com/office/drawing/2014/main" id="{60A10868-BFE9-4FCF-A8BA-AF05B7844026}"/>
              </a:ext>
            </a:extLst>
          </p:cNvPr>
          <p:cNvPicPr>
            <a:picLocks noChangeAspect="1" noChangeArrowheads="1"/>
          </p:cNvPicPr>
          <p:nvPr userDrawn="1"/>
        </p:nvPicPr>
        <p:blipFill>
          <a:blip r:embed="rId8" cstate="print"/>
          <a:srcRect/>
          <a:stretch>
            <a:fillRect/>
          </a:stretch>
        </p:blipFill>
        <p:spPr bwMode="auto">
          <a:xfrm>
            <a:off x="1237871" y="3450893"/>
            <a:ext cx="436028" cy="444511"/>
          </a:xfrm>
          <a:prstGeom prst="rect">
            <a:avLst/>
          </a:prstGeom>
          <a:noFill/>
        </p:spPr>
      </p:pic>
      <p:pic>
        <p:nvPicPr>
          <p:cNvPr id="42" name="Picture 4" descr="D:\My Work\Template\Icons\Social Media\SlideShare.png">
            <a:hlinkClick r:id="rId9"/>
            <a:extLst>
              <a:ext uri="{FF2B5EF4-FFF2-40B4-BE49-F238E27FC236}">
                <a16:creationId xmlns:a16="http://schemas.microsoft.com/office/drawing/2014/main" id="{F81F9530-2F1B-4479-8849-58E0E318BC7E}"/>
              </a:ext>
            </a:extLst>
          </p:cNvPr>
          <p:cNvPicPr>
            <a:picLocks noChangeAspect="1" noChangeArrowheads="1"/>
          </p:cNvPicPr>
          <p:nvPr userDrawn="1"/>
        </p:nvPicPr>
        <p:blipFill>
          <a:blip r:embed="rId10" cstate="print"/>
          <a:srcRect/>
          <a:stretch>
            <a:fillRect/>
          </a:stretch>
        </p:blipFill>
        <p:spPr bwMode="auto">
          <a:xfrm>
            <a:off x="1739569" y="3450893"/>
            <a:ext cx="436028" cy="444511"/>
          </a:xfrm>
          <a:prstGeom prst="rect">
            <a:avLst/>
          </a:prstGeom>
          <a:noFill/>
        </p:spPr>
      </p:pic>
      <p:pic>
        <p:nvPicPr>
          <p:cNvPr id="43" name="Picture 5" descr="D:\My Work\Template\Icons\Social Media\Twitter.png">
            <a:hlinkClick r:id="rId11"/>
            <a:extLst>
              <a:ext uri="{FF2B5EF4-FFF2-40B4-BE49-F238E27FC236}">
                <a16:creationId xmlns:a16="http://schemas.microsoft.com/office/drawing/2014/main" id="{0DF55D39-1C3F-49CE-85F4-C44E75710E7B}"/>
              </a:ext>
            </a:extLst>
          </p:cNvPr>
          <p:cNvPicPr>
            <a:picLocks noChangeAspect="1" noChangeArrowheads="1"/>
          </p:cNvPicPr>
          <p:nvPr userDrawn="1"/>
        </p:nvPicPr>
        <p:blipFill>
          <a:blip r:embed="rId12" cstate="print"/>
          <a:srcRect/>
          <a:stretch>
            <a:fillRect/>
          </a:stretch>
        </p:blipFill>
        <p:spPr bwMode="auto">
          <a:xfrm>
            <a:off x="2241265" y="3450893"/>
            <a:ext cx="436028" cy="444511"/>
          </a:xfrm>
          <a:prstGeom prst="rect">
            <a:avLst/>
          </a:prstGeom>
          <a:noFill/>
        </p:spPr>
      </p:pic>
      <p:pic>
        <p:nvPicPr>
          <p:cNvPr id="44" name="Picture 6" descr="D:\My Work\Template\Icons\Social Media\YouTube.png">
            <a:hlinkClick r:id="rId13"/>
            <a:extLst>
              <a:ext uri="{FF2B5EF4-FFF2-40B4-BE49-F238E27FC236}">
                <a16:creationId xmlns:a16="http://schemas.microsoft.com/office/drawing/2014/main" id="{CE8EF154-C177-4359-8E68-8644DE7BA898}"/>
              </a:ext>
            </a:extLst>
          </p:cNvPr>
          <p:cNvPicPr>
            <a:picLocks noChangeAspect="1" noChangeArrowheads="1"/>
          </p:cNvPicPr>
          <p:nvPr userDrawn="1"/>
        </p:nvPicPr>
        <p:blipFill>
          <a:blip r:embed="rId14" cstate="print"/>
          <a:srcRect/>
          <a:stretch>
            <a:fillRect/>
          </a:stretch>
        </p:blipFill>
        <p:spPr bwMode="auto">
          <a:xfrm>
            <a:off x="2742961" y="3450893"/>
            <a:ext cx="436028" cy="444511"/>
          </a:xfrm>
          <a:prstGeom prst="rect">
            <a:avLst/>
          </a:prstGeom>
          <a:noFill/>
        </p:spPr>
      </p:pic>
      <p:pic>
        <p:nvPicPr>
          <p:cNvPr id="45" name="Picture 7" descr="D:\My Work\Template\Icons\Social Media\Facebook.png">
            <a:hlinkClick r:id="rId15"/>
            <a:extLst>
              <a:ext uri="{FF2B5EF4-FFF2-40B4-BE49-F238E27FC236}">
                <a16:creationId xmlns:a16="http://schemas.microsoft.com/office/drawing/2014/main" id="{A0B2F7FE-D669-4EFE-ABBA-1AE9DCBF7B02}"/>
              </a:ext>
            </a:extLst>
          </p:cNvPr>
          <p:cNvPicPr>
            <a:picLocks noChangeAspect="1" noChangeArrowheads="1"/>
          </p:cNvPicPr>
          <p:nvPr userDrawn="1"/>
        </p:nvPicPr>
        <p:blipFill>
          <a:blip r:embed="rId16" cstate="print"/>
          <a:srcRect/>
          <a:stretch>
            <a:fillRect/>
          </a:stretch>
        </p:blipFill>
        <p:spPr bwMode="auto">
          <a:xfrm>
            <a:off x="736173" y="3450893"/>
            <a:ext cx="436028" cy="444511"/>
          </a:xfrm>
          <a:prstGeom prst="rect">
            <a:avLst/>
          </a:prstGeom>
          <a:noFill/>
        </p:spPr>
      </p:pic>
      <p:pic>
        <p:nvPicPr>
          <p:cNvPr id="46" name="Picture 45">
            <a:extLst>
              <a:ext uri="{FF2B5EF4-FFF2-40B4-BE49-F238E27FC236}">
                <a16:creationId xmlns:a16="http://schemas.microsoft.com/office/drawing/2014/main" id="{44B51425-A104-4DD5-8D7C-D666608AC525}"/>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23325110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chemeClr val="bg2"/>
        </a:solidFill>
        <a:effectLst/>
      </p:bgPr>
    </p:bg>
    <p:spTree>
      <p:nvGrpSpPr>
        <p:cNvPr id="1" name=""/>
        <p:cNvGrpSpPr/>
        <p:nvPr/>
      </p:nvGrpSpPr>
      <p:grpSpPr>
        <a:xfrm>
          <a:off x="0" y="0"/>
          <a:ext cx="0" cy="0"/>
          <a:chOff x="0" y="0"/>
          <a:chExt cx="0" cy="0"/>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a:latin typeface="+mn-lt"/>
                <a:cs typeface="Arial"/>
              </a:rPr>
              <a:t>This message contains information that may be privileged or confidential and is the property of the Capgemini Group.</a:t>
            </a:r>
            <a:br>
              <a:rPr lang="en-US" sz="800" noProof="0">
                <a:latin typeface="+mn-lt"/>
                <a:cs typeface="Arial"/>
              </a:rPr>
            </a:br>
            <a:r>
              <a:rPr lang="en-US" sz="800" noProof="0">
                <a:latin typeface="+mn-lt"/>
                <a:cs typeface="Arial"/>
              </a:rPr>
              <a:t>Copyright © 2020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a:solidFill>
                  <a:schemeClr val="tx2"/>
                </a:solidFill>
                <a:cs typeface="Arial"/>
              </a:rPr>
              <a:t>Name, Last Name</a:t>
            </a:r>
          </a:p>
          <a:p>
            <a:pPr>
              <a:lnSpc>
                <a:spcPts val="1200"/>
              </a:lnSpc>
            </a:pPr>
            <a:r>
              <a:rPr lang="en-US" sz="1000">
                <a:solidFill>
                  <a:schemeClr val="accent2"/>
                </a:solidFill>
                <a:cs typeface="Arial"/>
              </a:rPr>
              <a:t>Title/Role</a:t>
            </a:r>
          </a:p>
          <a:p>
            <a:pPr>
              <a:lnSpc>
                <a:spcPts val="1200"/>
              </a:lnSpc>
            </a:pPr>
            <a:r>
              <a:rPr lang="en-US" sz="1000">
                <a:cs typeface="Arial"/>
              </a:rPr>
              <a:t>Capgemini Office (Optional)</a:t>
            </a:r>
          </a:p>
          <a:p>
            <a:pPr>
              <a:lnSpc>
                <a:spcPts val="1200"/>
              </a:lnSpc>
            </a:pPr>
            <a:r>
              <a:rPr lang="en-US" sz="1000">
                <a:cs typeface="Arial"/>
              </a:rPr>
              <a:t>Address Line 1</a:t>
            </a:r>
          </a:p>
          <a:p>
            <a:pPr>
              <a:lnSpc>
                <a:spcPts val="1200"/>
              </a:lnSpc>
            </a:pPr>
            <a:r>
              <a:rPr lang="en-US" sz="1000">
                <a:cs typeface="Arial"/>
              </a:rPr>
              <a:t>Address Line 2 </a:t>
            </a:r>
          </a:p>
          <a:p>
            <a:pPr>
              <a:lnSpc>
                <a:spcPts val="1200"/>
              </a:lnSpc>
            </a:pPr>
            <a:r>
              <a:rPr lang="en-US" sz="100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marL="0" marR="0" lvl="0" indent="0" algn="l" defTabSz="1088239"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0070AD"/>
                </a:solidFill>
                <a:effectLst/>
                <a:uLnTx/>
                <a:uFillTx/>
                <a:latin typeface="+mn-lt"/>
                <a:ea typeface="+mn-ea"/>
                <a:cs typeface="Arial"/>
              </a:rPr>
              <a:t>Name, Last Name</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12ABDB"/>
                </a:solidFill>
                <a:effectLst/>
                <a:uLnTx/>
                <a:uFillTx/>
                <a:latin typeface="+mn-lt"/>
                <a:ea typeface="+mn-ea"/>
                <a:cs typeface="Arial"/>
              </a:rPr>
              <a:t>Title/Role</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Capgemini Office (Optional)</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1</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2 </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marL="0" marR="0" lvl="0" indent="0" algn="l" defTabSz="1088239"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0070AD"/>
                </a:solidFill>
                <a:effectLst/>
                <a:uLnTx/>
                <a:uFillTx/>
                <a:latin typeface="+mn-lt"/>
                <a:ea typeface="+mn-ea"/>
                <a:cs typeface="Arial"/>
              </a:rPr>
              <a:t>Name, Last Name</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12ABDB"/>
                </a:solidFill>
                <a:effectLst/>
                <a:uLnTx/>
                <a:uFillTx/>
                <a:latin typeface="+mn-lt"/>
                <a:ea typeface="+mn-ea"/>
                <a:cs typeface="Arial"/>
              </a:rPr>
              <a:t>Title/Role</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Capgemini Office (Optional)</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1</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2 </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marL="0" marR="0" lvl="0" indent="0" algn="l" defTabSz="1088239"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0070AD"/>
                </a:solidFill>
                <a:effectLst/>
                <a:uLnTx/>
                <a:uFillTx/>
                <a:latin typeface="+mn-lt"/>
                <a:ea typeface="+mn-ea"/>
                <a:cs typeface="Arial"/>
              </a:rPr>
              <a:t>Name, Last Name</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12ABDB"/>
                </a:solidFill>
                <a:effectLst/>
                <a:uLnTx/>
                <a:uFillTx/>
                <a:latin typeface="+mn-lt"/>
                <a:ea typeface="+mn-ea"/>
                <a:cs typeface="Arial"/>
              </a:rPr>
              <a:t>Title/Role</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Capgemini Office (Optional)</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1</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2 </a:t>
            </a:r>
          </a:p>
          <a:p>
            <a:pPr marL="0" marR="0" lvl="0" indent="0" algn="l" defTabSz="1088239"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a:solidFill>
                  <a:schemeClr val="tx2"/>
                </a:solidFill>
              </a:rPr>
              <a:t>People matter, results count.</a:t>
            </a:r>
          </a:p>
        </p:txBody>
      </p:sp>
      <p:pic>
        <p:nvPicPr>
          <p:cNvPr id="18" name="Graphic 9">
            <a:extLst>
              <a:ext uri="{FF2B5EF4-FFF2-40B4-BE49-F238E27FC236}">
                <a16:creationId xmlns:a16="http://schemas.microsoft.com/office/drawing/2014/main" id="{9B582C41-A877-4581-B32E-C58A8F9924A9}"/>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476749" y="472516"/>
            <a:ext cx="2642969" cy="589655"/>
          </a:xfrm>
          <a:prstGeom prst="rect">
            <a:avLst/>
          </a:prstGeom>
        </p:spPr>
      </p:pic>
      <p:sp>
        <p:nvSpPr>
          <p:cNvPr id="19" name="Rectangle 18">
            <a:extLst>
              <a:ext uri="{FF2B5EF4-FFF2-40B4-BE49-F238E27FC236}">
                <a16:creationId xmlns:a16="http://schemas.microsoft.com/office/drawing/2014/main" id="{06B2AC0D-822B-4DC6-A66B-A31E77203055}"/>
              </a:ext>
            </a:extLst>
          </p:cNvPr>
          <p:cNvSpPr/>
          <p:nvPr userDrawn="1"/>
        </p:nvSpPr>
        <p:spPr>
          <a:xfrm>
            <a:off x="512928" y="1830105"/>
            <a:ext cx="5213580" cy="2554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100" kern="120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almost 220,000 team members in more than 40 countries. The Group reported 2019 global revenues of </a:t>
            </a:r>
            <a:r>
              <a:rPr lang="en-US" sz="1100" b="0" kern="1200">
                <a:solidFill>
                  <a:schemeClr val="tx1"/>
                </a:solidFill>
                <a:effectLst/>
                <a:latin typeface="Verdana" panose="020B0604030504040204" pitchFamily="34" charset="0"/>
                <a:ea typeface="Verdana" panose="020B0604030504040204" pitchFamily="34" charset="0"/>
                <a:cs typeface="Verdana" panose="020B0604030504040204" pitchFamily="34" charset="0"/>
              </a:rPr>
              <a:t>$15.2 billion USD.</a:t>
            </a:r>
          </a:p>
          <a:p>
            <a:pPr algn="l"/>
            <a:endParaRPr lang="en-US" sz="1100" b="0" kern="120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1088239" rtl="0" eaLnBrk="1" fontAlgn="auto" latinLnBrk="0" hangingPunct="1">
              <a:lnSpc>
                <a:spcPct val="100000"/>
              </a:lnSpc>
              <a:spcBef>
                <a:spcPts val="0"/>
              </a:spcBef>
              <a:spcAft>
                <a:spcPts val="0"/>
              </a:spcAft>
              <a:buClrTx/>
              <a:buSzTx/>
              <a:buFontTx/>
              <a:buNone/>
              <a:tabLst/>
              <a:defRPr/>
            </a:pPr>
            <a:r>
              <a:rPr lang="en-US" sz="1100">
                <a:solidFill>
                  <a:schemeClr val="tx1"/>
                </a:solidFill>
                <a:latin typeface="Verdana" panose="020B0604030504040204" pitchFamily="34" charset="0"/>
                <a:ea typeface="Verdana" panose="020B0604030504040204" pitchFamily="34" charset="0"/>
                <a:cs typeface="Verdana" panose="020B0604030504040204" pitchFamily="34" charset="0"/>
              </a:rPr>
              <a:t>Visit us at </a:t>
            </a:r>
            <a:r>
              <a:rPr lang="en-US" sz="1100" b="1">
                <a:solidFill>
                  <a:schemeClr val="tx2"/>
                </a:solidFill>
                <a:latin typeface="Verdana" panose="020B0604030504040204" pitchFamily="34" charset="0"/>
                <a:ea typeface="Verdana" panose="020B0604030504040204" pitchFamily="34" charset="0"/>
                <a:cs typeface="Verdana" panose="020B0604030504040204" pitchFamily="34" charset="0"/>
              </a:rPr>
              <a:t>www.capgemini.com</a:t>
            </a:r>
            <a:endParaRPr lang="en-US" sz="1800" b="1">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0" name="Rectangle 19">
            <a:extLst>
              <a:ext uri="{FF2B5EF4-FFF2-40B4-BE49-F238E27FC236}">
                <a16:creationId xmlns:a16="http://schemas.microsoft.com/office/drawing/2014/main" id="{875FC0A2-9B7F-4E7F-B3AA-17F514C9EBF2}"/>
              </a:ext>
            </a:extLst>
          </p:cNvPr>
          <p:cNvSpPr/>
          <p:nvPr userDrawn="1"/>
        </p:nvSpPr>
        <p:spPr>
          <a:xfrm>
            <a:off x="512928" y="1512393"/>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b="1">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7" name="Rectangle 16">
            <a:extLst>
              <a:ext uri="{FF2B5EF4-FFF2-40B4-BE49-F238E27FC236}">
                <a16:creationId xmlns:a16="http://schemas.microsoft.com/office/drawing/2014/main" id="{E5D92EFD-1156-4422-977B-E65BE5409045}"/>
              </a:ext>
            </a:extLst>
          </p:cNvPr>
          <p:cNvSpPr/>
          <p:nvPr userDrawn="1"/>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Tree>
    <p:extLst>
      <p:ext uri="{BB962C8B-B14F-4D97-AF65-F5344CB8AC3E}">
        <p14:creationId xmlns:p14="http://schemas.microsoft.com/office/powerpoint/2010/main" val="23960830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7B0C-67C5-B84A-8392-75A2E319383D}"/>
              </a:ext>
            </a:extLst>
          </p:cNvPr>
          <p:cNvSpPr>
            <a:spLocks noGrp="1"/>
          </p:cNvSpPr>
          <p:nvPr>
            <p:ph type="title"/>
          </p:nvPr>
        </p:nvSpPr>
        <p:spPr/>
        <p:txBody>
          <a:bodyPr/>
          <a:lstStyle/>
          <a:p>
            <a:r>
              <a:rPr lang="en-US"/>
              <a:t>Click to edit Master title style</a:t>
            </a:r>
            <a:endParaRPr lang="pl-PL"/>
          </a:p>
        </p:txBody>
      </p:sp>
      <p:sp>
        <p:nvSpPr>
          <p:cNvPr id="12" name="Retângulo 43">
            <a:extLst>
              <a:ext uri="{FF2B5EF4-FFF2-40B4-BE49-F238E27FC236}">
                <a16:creationId xmlns:a16="http://schemas.microsoft.com/office/drawing/2014/main" id="{54196E64-6D7C-B44E-9E41-C938612B75D0}"/>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a:solidFill>
                <a:schemeClr val="bg1"/>
              </a:solidFill>
              <a:cs typeface="Arial" panose="020B0604020202020204" pitchFamily="34" charset="0"/>
            </a:endParaRPr>
          </a:p>
        </p:txBody>
      </p:sp>
      <p:sp>
        <p:nvSpPr>
          <p:cNvPr id="13" name="Text Placeholder 7">
            <a:extLst>
              <a:ext uri="{FF2B5EF4-FFF2-40B4-BE49-F238E27FC236}">
                <a16:creationId xmlns:a16="http://schemas.microsoft.com/office/drawing/2014/main" id="{C3A45C3A-A8BA-4647-A1CC-77D06DA57048}"/>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solidFill>
              </a:rPr>
              <a:t>© Capgemini 2020. All rights reserved  |</a:t>
            </a:r>
          </a:p>
        </p:txBody>
      </p:sp>
      <p:sp>
        <p:nvSpPr>
          <p:cNvPr id="10" name="Freeform: Shape 9">
            <a:extLst>
              <a:ext uri="{FF2B5EF4-FFF2-40B4-BE49-F238E27FC236}">
                <a16:creationId xmlns:a16="http://schemas.microsoft.com/office/drawing/2014/main" id="{E6A01085-A330-4CEA-8B40-F80A306FCFB2}"/>
              </a:ext>
            </a:extLst>
          </p:cNvPr>
          <p:cNvSpPr/>
          <p:nvPr userDrawn="1"/>
        </p:nvSpPr>
        <p:spPr>
          <a:xfrm>
            <a:off x="7104331" y="-16329"/>
            <a:ext cx="5087669" cy="4253031"/>
          </a:xfrm>
          <a:custGeom>
            <a:avLst/>
            <a:gdLst>
              <a:gd name="connsiteX0" fmla="*/ 3815443 w 3815443"/>
              <a:gd name="connsiteY0" fmla="*/ 3189515 h 3189515"/>
              <a:gd name="connsiteX1" fmla="*/ 3815443 w 3815443"/>
              <a:gd name="connsiteY1" fmla="*/ 5443 h 3189515"/>
              <a:gd name="connsiteX2" fmla="*/ 0 w 3815443"/>
              <a:gd name="connsiteY2" fmla="*/ 0 h 3189515"/>
              <a:gd name="connsiteX3" fmla="*/ 3227614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27614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27614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27614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27614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27614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11286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11286 w 3815443"/>
              <a:gd name="connsiteY3" fmla="*/ 756558 h 3189515"/>
              <a:gd name="connsiteX4" fmla="*/ 3815443 w 3815443"/>
              <a:gd name="connsiteY4" fmla="*/ 3189515 h 3189515"/>
              <a:gd name="connsiteX0" fmla="*/ 3815443 w 3815443"/>
              <a:gd name="connsiteY0" fmla="*/ 3189515 h 3189515"/>
              <a:gd name="connsiteX1" fmla="*/ 3815443 w 3815443"/>
              <a:gd name="connsiteY1" fmla="*/ 5443 h 3189515"/>
              <a:gd name="connsiteX2" fmla="*/ 0 w 3815443"/>
              <a:gd name="connsiteY2" fmla="*/ 0 h 3189515"/>
              <a:gd name="connsiteX3" fmla="*/ 3211286 w 3815443"/>
              <a:gd name="connsiteY3" fmla="*/ 756558 h 3189515"/>
              <a:gd name="connsiteX4" fmla="*/ 3815443 w 3815443"/>
              <a:gd name="connsiteY4" fmla="*/ 3189515 h 3189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5443" h="3189515">
                <a:moveTo>
                  <a:pt x="3815443" y="3189515"/>
                </a:moveTo>
                <a:lnTo>
                  <a:pt x="3815443" y="5443"/>
                </a:lnTo>
                <a:lnTo>
                  <a:pt x="0" y="0"/>
                </a:lnTo>
                <a:cubicBezTo>
                  <a:pt x="640443" y="192315"/>
                  <a:pt x="1455058" y="656772"/>
                  <a:pt x="3211286" y="756558"/>
                </a:cubicBezTo>
                <a:cubicBezTo>
                  <a:pt x="3352801" y="1186544"/>
                  <a:pt x="3565072" y="1709058"/>
                  <a:pt x="3815443" y="31895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Tree>
    <p:extLst>
      <p:ext uri="{BB962C8B-B14F-4D97-AF65-F5344CB8AC3E}">
        <p14:creationId xmlns:p14="http://schemas.microsoft.com/office/powerpoint/2010/main" val="9316141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Freeform 6">
            <a:extLst>
              <a:ext uri="{FF2B5EF4-FFF2-40B4-BE49-F238E27FC236}">
                <a16:creationId xmlns:a16="http://schemas.microsoft.com/office/drawing/2014/main" id="{C4215287-6378-46F0-930E-184C8AAE35CD}"/>
              </a:ext>
            </a:extLst>
          </p:cNvPr>
          <p:cNvSpPr>
            <a:spLocks/>
          </p:cNvSpPr>
          <p:nvPr userDrawn="1"/>
        </p:nvSpPr>
        <p:spPr bwMode="auto">
          <a:xfrm>
            <a:off x="6258848" y="0"/>
            <a:ext cx="5933152" cy="2073918"/>
          </a:xfrm>
          <a:custGeom>
            <a:avLst/>
            <a:gdLst/>
            <a:ahLst/>
            <a:cxnLst>
              <a:cxn ang="0">
                <a:pos x="1871" y="215"/>
              </a:cxn>
              <a:cxn ang="0">
                <a:pos x="1871" y="223"/>
              </a:cxn>
              <a:cxn ang="0">
                <a:pos x="1868" y="226"/>
              </a:cxn>
              <a:cxn ang="0">
                <a:pos x="1857" y="280"/>
              </a:cxn>
              <a:cxn ang="0">
                <a:pos x="1803" y="433"/>
              </a:cxn>
              <a:cxn ang="0">
                <a:pos x="1706" y="562"/>
              </a:cxn>
              <a:cxn ang="0">
                <a:pos x="1530" y="646"/>
              </a:cxn>
              <a:cxn ang="0">
                <a:pos x="1442" y="654"/>
              </a:cxn>
              <a:cxn ang="0">
                <a:pos x="1431" y="649"/>
              </a:cxn>
              <a:cxn ang="0">
                <a:pos x="1374" y="588"/>
              </a:cxn>
              <a:cxn ang="0">
                <a:pos x="1221" y="521"/>
              </a:cxn>
              <a:cxn ang="0">
                <a:pos x="1005" y="471"/>
              </a:cxn>
              <a:cxn ang="0">
                <a:pos x="680" y="410"/>
              </a:cxn>
              <a:cxn ang="0">
                <a:pos x="399" y="335"/>
              </a:cxn>
              <a:cxn ang="0">
                <a:pos x="173" y="224"/>
              </a:cxn>
              <a:cxn ang="0">
                <a:pos x="12" y="36"/>
              </a:cxn>
              <a:cxn ang="0">
                <a:pos x="1" y="0"/>
              </a:cxn>
              <a:cxn ang="0">
                <a:pos x="49" y="0"/>
              </a:cxn>
              <a:cxn ang="0">
                <a:pos x="1856" y="0"/>
              </a:cxn>
              <a:cxn ang="0">
                <a:pos x="1869" y="13"/>
              </a:cxn>
              <a:cxn ang="0">
                <a:pos x="1869" y="205"/>
              </a:cxn>
              <a:cxn ang="0">
                <a:pos x="1871" y="215"/>
              </a:cxn>
            </a:cxnLst>
            <a:rect l="0" t="0" r="r" b="b"/>
            <a:pathLst>
              <a:path w="1871" h="654">
                <a:moveTo>
                  <a:pt x="1871" y="215"/>
                </a:moveTo>
                <a:cubicBezTo>
                  <a:pt x="1871" y="217"/>
                  <a:pt x="1871" y="220"/>
                  <a:pt x="1871" y="223"/>
                </a:cubicBezTo>
                <a:cubicBezTo>
                  <a:pt x="1869" y="223"/>
                  <a:pt x="1869" y="225"/>
                  <a:pt x="1868" y="226"/>
                </a:cubicBezTo>
                <a:cubicBezTo>
                  <a:pt x="1865" y="244"/>
                  <a:pt x="1861" y="262"/>
                  <a:pt x="1857" y="280"/>
                </a:cubicBezTo>
                <a:cubicBezTo>
                  <a:pt x="1845" y="333"/>
                  <a:pt x="1828" y="384"/>
                  <a:pt x="1803" y="433"/>
                </a:cubicBezTo>
                <a:cubicBezTo>
                  <a:pt x="1778" y="482"/>
                  <a:pt x="1747" y="525"/>
                  <a:pt x="1706" y="562"/>
                </a:cubicBezTo>
                <a:cubicBezTo>
                  <a:pt x="1656" y="607"/>
                  <a:pt x="1597" y="635"/>
                  <a:pt x="1530" y="646"/>
                </a:cubicBezTo>
                <a:cubicBezTo>
                  <a:pt x="1501" y="652"/>
                  <a:pt x="1472" y="654"/>
                  <a:pt x="1442" y="654"/>
                </a:cubicBezTo>
                <a:cubicBezTo>
                  <a:pt x="1437" y="654"/>
                  <a:pt x="1434" y="653"/>
                  <a:pt x="1431" y="649"/>
                </a:cubicBezTo>
                <a:cubicBezTo>
                  <a:pt x="1417" y="623"/>
                  <a:pt x="1397" y="604"/>
                  <a:pt x="1374" y="588"/>
                </a:cubicBezTo>
                <a:cubicBezTo>
                  <a:pt x="1327" y="556"/>
                  <a:pt x="1274" y="537"/>
                  <a:pt x="1221" y="521"/>
                </a:cubicBezTo>
                <a:cubicBezTo>
                  <a:pt x="1150" y="500"/>
                  <a:pt x="1078" y="485"/>
                  <a:pt x="1005" y="471"/>
                </a:cubicBezTo>
                <a:cubicBezTo>
                  <a:pt x="897" y="450"/>
                  <a:pt x="788" y="432"/>
                  <a:pt x="680" y="410"/>
                </a:cubicBezTo>
                <a:cubicBezTo>
                  <a:pt x="585" y="390"/>
                  <a:pt x="490" y="367"/>
                  <a:pt x="399" y="335"/>
                </a:cubicBezTo>
                <a:cubicBezTo>
                  <a:pt x="319" y="307"/>
                  <a:pt x="243" y="272"/>
                  <a:pt x="173" y="224"/>
                </a:cubicBezTo>
                <a:cubicBezTo>
                  <a:pt x="104" y="175"/>
                  <a:pt x="47" y="114"/>
                  <a:pt x="12" y="36"/>
                </a:cubicBezTo>
                <a:cubicBezTo>
                  <a:pt x="7" y="24"/>
                  <a:pt x="0" y="13"/>
                  <a:pt x="1" y="0"/>
                </a:cubicBezTo>
                <a:cubicBezTo>
                  <a:pt x="17" y="0"/>
                  <a:pt x="33" y="0"/>
                  <a:pt x="49" y="0"/>
                </a:cubicBezTo>
                <a:cubicBezTo>
                  <a:pt x="651" y="0"/>
                  <a:pt x="1254" y="0"/>
                  <a:pt x="1856" y="0"/>
                </a:cubicBezTo>
                <a:cubicBezTo>
                  <a:pt x="1869" y="0"/>
                  <a:pt x="1869" y="0"/>
                  <a:pt x="1869" y="13"/>
                </a:cubicBezTo>
                <a:cubicBezTo>
                  <a:pt x="1869" y="77"/>
                  <a:pt x="1869" y="141"/>
                  <a:pt x="1869" y="205"/>
                </a:cubicBezTo>
                <a:cubicBezTo>
                  <a:pt x="1869" y="208"/>
                  <a:pt x="1868" y="212"/>
                  <a:pt x="1871" y="215"/>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a:extLst>
              <a:ext uri="{FF2B5EF4-FFF2-40B4-BE49-F238E27FC236}">
                <a16:creationId xmlns:a16="http://schemas.microsoft.com/office/drawing/2014/main" id="{2CC77B0C-67C5-B84A-8392-75A2E319383D}"/>
              </a:ext>
            </a:extLst>
          </p:cNvPr>
          <p:cNvSpPr>
            <a:spLocks noGrp="1"/>
          </p:cNvSpPr>
          <p:nvPr>
            <p:ph type="title"/>
          </p:nvPr>
        </p:nvSpPr>
        <p:spPr/>
        <p:txBody>
          <a:bodyPr/>
          <a:lstStyle/>
          <a:p>
            <a:r>
              <a:rPr lang="en-US"/>
              <a:t>Click to edit Master title style</a:t>
            </a:r>
            <a:endParaRPr lang="pl-PL"/>
          </a:p>
        </p:txBody>
      </p:sp>
      <p:sp>
        <p:nvSpPr>
          <p:cNvPr id="12" name="Retângulo 43">
            <a:extLst>
              <a:ext uri="{FF2B5EF4-FFF2-40B4-BE49-F238E27FC236}">
                <a16:creationId xmlns:a16="http://schemas.microsoft.com/office/drawing/2014/main" id="{54196E64-6D7C-B44E-9E41-C938612B75D0}"/>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a:solidFill>
                <a:schemeClr val="bg1"/>
              </a:solidFill>
              <a:cs typeface="Arial" panose="020B0604020202020204" pitchFamily="34" charset="0"/>
            </a:endParaRPr>
          </a:p>
        </p:txBody>
      </p:sp>
      <p:sp>
        <p:nvSpPr>
          <p:cNvPr id="13" name="Text Placeholder 7">
            <a:extLst>
              <a:ext uri="{FF2B5EF4-FFF2-40B4-BE49-F238E27FC236}">
                <a16:creationId xmlns:a16="http://schemas.microsoft.com/office/drawing/2014/main" id="{C3A45C3A-A8BA-4647-A1CC-77D06DA57048}"/>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solidFill>
              </a:rPr>
              <a:t>© Capgemini 2020. All rights reserved  |</a:t>
            </a:r>
          </a:p>
        </p:txBody>
      </p:sp>
    </p:spTree>
    <p:extLst>
      <p:ext uri="{BB962C8B-B14F-4D97-AF65-F5344CB8AC3E}">
        <p14:creationId xmlns:p14="http://schemas.microsoft.com/office/powerpoint/2010/main" val="15397838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7B0C-67C5-B84A-8392-75A2E319383D}"/>
              </a:ext>
            </a:extLst>
          </p:cNvPr>
          <p:cNvSpPr>
            <a:spLocks noGrp="1"/>
          </p:cNvSpPr>
          <p:nvPr>
            <p:ph type="title"/>
          </p:nvPr>
        </p:nvSpPr>
        <p:spPr/>
        <p:txBody>
          <a:bodyPr/>
          <a:lstStyle/>
          <a:p>
            <a:r>
              <a:rPr lang="en-US"/>
              <a:t>Click to edit Master title style</a:t>
            </a:r>
            <a:endParaRPr lang="pl-PL"/>
          </a:p>
        </p:txBody>
      </p:sp>
      <p:grpSp>
        <p:nvGrpSpPr>
          <p:cNvPr id="3" name="Groupe 1">
            <a:extLst>
              <a:ext uri="{FF2B5EF4-FFF2-40B4-BE49-F238E27FC236}">
                <a16:creationId xmlns:a16="http://schemas.microsoft.com/office/drawing/2014/main" id="{AF15E092-20E9-6944-9094-26F7CF00CB4D}"/>
              </a:ext>
            </a:extLst>
          </p:cNvPr>
          <p:cNvGrpSpPr/>
          <p:nvPr userDrawn="1"/>
        </p:nvGrpSpPr>
        <p:grpSpPr>
          <a:xfrm>
            <a:off x="11501102" y="171573"/>
            <a:ext cx="419436" cy="388988"/>
            <a:chOff x="11501102" y="171573"/>
            <a:chExt cx="419436" cy="388988"/>
          </a:xfrm>
        </p:grpSpPr>
        <p:sp>
          <p:nvSpPr>
            <p:cNvPr id="4" name="Freeform 13">
              <a:extLst>
                <a:ext uri="{FF2B5EF4-FFF2-40B4-BE49-F238E27FC236}">
                  <a16:creationId xmlns:a16="http://schemas.microsoft.com/office/drawing/2014/main" id="{D4E58DA8-8B6C-6D49-A779-FCF0466D734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Freeform 14">
              <a:extLst>
                <a:ext uri="{FF2B5EF4-FFF2-40B4-BE49-F238E27FC236}">
                  <a16:creationId xmlns:a16="http://schemas.microsoft.com/office/drawing/2014/main" id="{EBA9AA2B-B21A-FB40-B55B-3050856159F1}"/>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2" name="Retângulo 43">
            <a:extLst>
              <a:ext uri="{FF2B5EF4-FFF2-40B4-BE49-F238E27FC236}">
                <a16:creationId xmlns:a16="http://schemas.microsoft.com/office/drawing/2014/main" id="{54196E64-6D7C-B44E-9E41-C938612B75D0}"/>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a:solidFill>
                <a:schemeClr val="bg1"/>
              </a:solidFill>
              <a:cs typeface="Arial" panose="020B0604020202020204" pitchFamily="34" charset="0"/>
            </a:endParaRPr>
          </a:p>
        </p:txBody>
      </p:sp>
      <p:sp>
        <p:nvSpPr>
          <p:cNvPr id="13" name="Text Placeholder 7">
            <a:extLst>
              <a:ext uri="{FF2B5EF4-FFF2-40B4-BE49-F238E27FC236}">
                <a16:creationId xmlns:a16="http://schemas.microsoft.com/office/drawing/2014/main" id="{C3A45C3A-A8BA-4647-A1CC-77D06DA57048}"/>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solidFill>
              </a:rPr>
              <a:t>© Capgemini 2020. All rights reserved  |</a:t>
            </a:r>
          </a:p>
        </p:txBody>
      </p:sp>
      <p:sp>
        <p:nvSpPr>
          <p:cNvPr id="9" name="Freeform 5">
            <a:extLst>
              <a:ext uri="{FF2B5EF4-FFF2-40B4-BE49-F238E27FC236}">
                <a16:creationId xmlns:a16="http://schemas.microsoft.com/office/drawing/2014/main" id="{51E130B4-0E9D-4399-AECA-7D19A62AD459}"/>
              </a:ext>
            </a:extLst>
          </p:cNvPr>
          <p:cNvSpPr>
            <a:spLocks/>
          </p:cNvSpPr>
          <p:nvPr userDrawn="1"/>
        </p:nvSpPr>
        <p:spPr bwMode="auto">
          <a:xfrm>
            <a:off x="0" y="2835215"/>
            <a:ext cx="6857909" cy="4022785"/>
          </a:xfrm>
          <a:custGeom>
            <a:avLst/>
            <a:gdLst>
              <a:gd name="T0" fmla="*/ 3568 w 3568"/>
              <a:gd name="T1" fmla="*/ 2092 h 2092"/>
              <a:gd name="T2" fmla="*/ 0 w 3568"/>
              <a:gd name="T3" fmla="*/ 2092 h 2092"/>
              <a:gd name="T4" fmla="*/ 0 w 3568"/>
              <a:gd name="T5" fmla="*/ 260 h 2092"/>
              <a:gd name="T6" fmla="*/ 616 w 3568"/>
              <a:gd name="T7" fmla="*/ 424 h 2092"/>
              <a:gd name="T8" fmla="*/ 1612 w 3568"/>
              <a:gd name="T9" fmla="*/ 0 h 2092"/>
              <a:gd name="T10" fmla="*/ 3568 w 3568"/>
              <a:gd name="T11" fmla="*/ 2092 h 2092"/>
            </a:gdLst>
            <a:ahLst/>
            <a:cxnLst>
              <a:cxn ang="0">
                <a:pos x="T0" y="T1"/>
              </a:cxn>
              <a:cxn ang="0">
                <a:pos x="T2" y="T3"/>
              </a:cxn>
              <a:cxn ang="0">
                <a:pos x="T4" y="T5"/>
              </a:cxn>
              <a:cxn ang="0">
                <a:pos x="T6" y="T7"/>
              </a:cxn>
              <a:cxn ang="0">
                <a:pos x="T8" y="T9"/>
              </a:cxn>
              <a:cxn ang="0">
                <a:pos x="T10" y="T11"/>
              </a:cxn>
            </a:cxnLst>
            <a:rect l="0" t="0" r="r" b="b"/>
            <a:pathLst>
              <a:path w="3568" h="2092">
                <a:moveTo>
                  <a:pt x="3568" y="2092"/>
                </a:moveTo>
                <a:cubicBezTo>
                  <a:pt x="0" y="2092"/>
                  <a:pt x="0" y="2092"/>
                  <a:pt x="0" y="2092"/>
                </a:cubicBezTo>
                <a:cubicBezTo>
                  <a:pt x="0" y="260"/>
                  <a:pt x="0" y="260"/>
                  <a:pt x="0" y="260"/>
                </a:cubicBezTo>
                <a:cubicBezTo>
                  <a:pt x="0" y="260"/>
                  <a:pt x="216" y="424"/>
                  <a:pt x="616" y="424"/>
                </a:cubicBezTo>
                <a:cubicBezTo>
                  <a:pt x="1016" y="424"/>
                  <a:pt x="1528" y="68"/>
                  <a:pt x="1612" y="0"/>
                </a:cubicBezTo>
                <a:cubicBezTo>
                  <a:pt x="1612" y="0"/>
                  <a:pt x="3204" y="1036"/>
                  <a:pt x="3568" y="2092"/>
                </a:cubicBezTo>
                <a:close/>
              </a:path>
            </a:pathLst>
          </a:custGeom>
          <a:solidFill>
            <a:srgbClr val="7DC2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200"/>
          </a:p>
        </p:txBody>
      </p:sp>
      <p:sp>
        <p:nvSpPr>
          <p:cNvPr id="6" name="TextBox 5">
            <a:extLst>
              <a:ext uri="{FF2B5EF4-FFF2-40B4-BE49-F238E27FC236}">
                <a16:creationId xmlns:a16="http://schemas.microsoft.com/office/drawing/2014/main" id="{18432A6C-383A-479B-B2D6-77953C32A426}"/>
              </a:ext>
            </a:extLst>
          </p:cNvPr>
          <p:cNvSpPr txBox="1"/>
          <p:nvPr userDrawn="1"/>
        </p:nvSpPr>
        <p:spPr>
          <a:xfrm>
            <a:off x="523336" y="5141343"/>
            <a:ext cx="3899139" cy="338554"/>
          </a:xfrm>
          <a:prstGeom prst="rect">
            <a:avLst/>
          </a:prstGeom>
          <a:noFill/>
        </p:spPr>
        <p:txBody>
          <a:bodyPr wrap="square" rtlCol="0" anchor="ctr">
            <a:spAutoFit/>
          </a:bodyPr>
          <a:lstStyle/>
          <a:p>
            <a:pPr algn="ctr"/>
            <a:r>
              <a:rPr lang="en-US" sz="1600" b="1">
                <a:solidFill>
                  <a:schemeClr val="tx2">
                    <a:lumMod val="50000"/>
                  </a:schemeClr>
                </a:solidFill>
              </a:rPr>
              <a:t>Call out text here</a:t>
            </a:r>
          </a:p>
        </p:txBody>
      </p:sp>
    </p:spTree>
    <p:extLst>
      <p:ext uri="{BB962C8B-B14F-4D97-AF65-F5344CB8AC3E}">
        <p14:creationId xmlns:p14="http://schemas.microsoft.com/office/powerpoint/2010/main" val="13291831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7B0C-67C5-B84A-8392-75A2E319383D}"/>
              </a:ext>
            </a:extLst>
          </p:cNvPr>
          <p:cNvSpPr>
            <a:spLocks noGrp="1"/>
          </p:cNvSpPr>
          <p:nvPr>
            <p:ph type="title"/>
          </p:nvPr>
        </p:nvSpPr>
        <p:spPr/>
        <p:txBody>
          <a:bodyPr/>
          <a:lstStyle/>
          <a:p>
            <a:r>
              <a:rPr lang="en-US"/>
              <a:t>Click to edit Master title style</a:t>
            </a:r>
            <a:endParaRPr lang="pl-PL"/>
          </a:p>
        </p:txBody>
      </p:sp>
      <p:sp>
        <p:nvSpPr>
          <p:cNvPr id="12" name="Retângulo 43">
            <a:extLst>
              <a:ext uri="{FF2B5EF4-FFF2-40B4-BE49-F238E27FC236}">
                <a16:creationId xmlns:a16="http://schemas.microsoft.com/office/drawing/2014/main" id="{54196E64-6D7C-B44E-9E41-C938612B75D0}"/>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a:solidFill>
                <a:schemeClr val="bg1"/>
              </a:solidFill>
              <a:cs typeface="Arial" panose="020B0604020202020204" pitchFamily="34" charset="0"/>
            </a:endParaRPr>
          </a:p>
        </p:txBody>
      </p:sp>
      <p:sp>
        <p:nvSpPr>
          <p:cNvPr id="13" name="Text Placeholder 7">
            <a:extLst>
              <a:ext uri="{FF2B5EF4-FFF2-40B4-BE49-F238E27FC236}">
                <a16:creationId xmlns:a16="http://schemas.microsoft.com/office/drawing/2014/main" id="{C3A45C3A-A8BA-4647-A1CC-77D06DA57048}"/>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solidFill>
              </a:rPr>
              <a:t>© Capgemini 2020. All rights reserved  |</a:t>
            </a:r>
          </a:p>
        </p:txBody>
      </p:sp>
      <p:sp>
        <p:nvSpPr>
          <p:cNvPr id="10" name="Freeform 5">
            <a:extLst>
              <a:ext uri="{FF2B5EF4-FFF2-40B4-BE49-F238E27FC236}">
                <a16:creationId xmlns:a16="http://schemas.microsoft.com/office/drawing/2014/main" id="{3413028F-DAE8-425F-BCE3-3416FA19D4F6}"/>
              </a:ext>
            </a:extLst>
          </p:cNvPr>
          <p:cNvSpPr>
            <a:spLocks noChangeAspect="1"/>
          </p:cNvSpPr>
          <p:nvPr userDrawn="1"/>
        </p:nvSpPr>
        <p:spPr bwMode="auto">
          <a:xfrm rot="5400000">
            <a:off x="7601993" y="177523"/>
            <a:ext cx="4767532" cy="4412485"/>
          </a:xfrm>
          <a:custGeom>
            <a:avLst/>
            <a:gdLst>
              <a:gd name="T0" fmla="*/ 1453 w 1637"/>
              <a:gd name="T1" fmla="*/ 0 h 1514"/>
              <a:gd name="T2" fmla="*/ 1238 w 1637"/>
              <a:gd name="T3" fmla="*/ 495 h 1514"/>
              <a:gd name="T4" fmla="*/ 763 w 1637"/>
              <a:gd name="T5" fmla="*/ 1047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5"/>
                </a:cubicBezTo>
                <a:cubicBezTo>
                  <a:pt x="840" y="663"/>
                  <a:pt x="594" y="755"/>
                  <a:pt x="763" y="1047"/>
                </a:cubicBezTo>
                <a:cubicBezTo>
                  <a:pt x="230" y="1514"/>
                  <a:pt x="0" y="1449"/>
                  <a:pt x="0" y="1449"/>
                </a:cubicBezTo>
                <a:cubicBezTo>
                  <a:pt x="0" y="0"/>
                  <a:pt x="0" y="0"/>
                  <a:pt x="0" y="0"/>
                </a:cubicBezTo>
                <a:lnTo>
                  <a:pt x="145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2465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 1">
    <p:bg>
      <p:bgPr>
        <a:solidFill>
          <a:srgbClr val="EDEDED"/>
        </a:solidFill>
        <a:effectLst/>
      </p:bgPr>
    </p:bg>
    <p:spTree>
      <p:nvGrpSpPr>
        <p:cNvPr id="1" name=""/>
        <p:cNvGrpSpPr/>
        <p:nvPr/>
      </p:nvGrpSpPr>
      <p:grpSpPr>
        <a:xfrm>
          <a:off x="0" y="0"/>
          <a:ext cx="0" cy="0"/>
          <a:chOff x="0" y="0"/>
          <a:chExt cx="0" cy="0"/>
        </a:xfrm>
      </p:grpSpPr>
      <p:sp>
        <p:nvSpPr>
          <p:cNvPr id="26" name="Freeform 5">
            <a:extLst>
              <a:ext uri="{FF2B5EF4-FFF2-40B4-BE49-F238E27FC236}">
                <a16:creationId xmlns:a16="http://schemas.microsoft.com/office/drawing/2014/main" id="{CAB38471-4F8A-422B-B4D4-73637E035175}"/>
              </a:ext>
            </a:extLst>
          </p:cNvPr>
          <p:cNvSpPr>
            <a:spLocks/>
          </p:cNvSpPr>
          <p:nvPr/>
        </p:nvSpPr>
        <p:spPr bwMode="auto">
          <a:xfrm rot="10800000" flipH="1">
            <a:off x="1" y="2949858"/>
            <a:ext cx="12191998" cy="3908141"/>
          </a:xfrm>
          <a:custGeom>
            <a:avLst/>
            <a:gdLst>
              <a:gd name="T0" fmla="*/ 0 w 4608"/>
              <a:gd name="T1" fmla="*/ 1352 h 1688"/>
              <a:gd name="T2" fmla="*/ 0 w 4608"/>
              <a:gd name="T3" fmla="*/ 0 h 1688"/>
              <a:gd name="T4" fmla="*/ 4608 w 4608"/>
              <a:gd name="T5" fmla="*/ 0 h 1688"/>
              <a:gd name="T6" fmla="*/ 4608 w 4608"/>
              <a:gd name="T7" fmla="*/ 1384 h 1688"/>
              <a:gd name="T8" fmla="*/ 3384 w 4608"/>
              <a:gd name="T9" fmla="*/ 192 h 1688"/>
              <a:gd name="T10" fmla="*/ 2660 w 4608"/>
              <a:gd name="T11" fmla="*/ 516 h 1688"/>
              <a:gd name="T12" fmla="*/ 896 w 4608"/>
              <a:gd name="T13" fmla="*/ 1628 h 1688"/>
              <a:gd name="T14" fmla="*/ 0 w 4608"/>
              <a:gd name="T15" fmla="*/ 1352 h 1688"/>
              <a:gd name="connsiteX0" fmla="*/ 0 w 10000"/>
              <a:gd name="connsiteY0" fmla="*/ 8009 h 9687"/>
              <a:gd name="connsiteX1" fmla="*/ 0 w 10000"/>
              <a:gd name="connsiteY1" fmla="*/ 0 h 9687"/>
              <a:gd name="connsiteX2" fmla="*/ 10000 w 10000"/>
              <a:gd name="connsiteY2" fmla="*/ 0 h 9687"/>
              <a:gd name="connsiteX3" fmla="*/ 10000 w 10000"/>
              <a:gd name="connsiteY3" fmla="*/ 8199 h 9687"/>
              <a:gd name="connsiteX4" fmla="*/ 7344 w 10000"/>
              <a:gd name="connsiteY4" fmla="*/ 1137 h 9687"/>
              <a:gd name="connsiteX5" fmla="*/ 5773 w 10000"/>
              <a:gd name="connsiteY5" fmla="*/ 3057 h 9687"/>
              <a:gd name="connsiteX6" fmla="*/ 1944 w 10000"/>
              <a:gd name="connsiteY6" fmla="*/ 9645 h 9687"/>
              <a:gd name="connsiteX7" fmla="*/ 0 w 10000"/>
              <a:gd name="connsiteY7" fmla="*/ 8009 h 9687"/>
              <a:gd name="connsiteX0" fmla="*/ 0 w 10000"/>
              <a:gd name="connsiteY0" fmla="*/ 8268 h 10000"/>
              <a:gd name="connsiteX1" fmla="*/ 0 w 10000"/>
              <a:gd name="connsiteY1" fmla="*/ 0 h 10000"/>
              <a:gd name="connsiteX2" fmla="*/ 10000 w 10000"/>
              <a:gd name="connsiteY2" fmla="*/ 0 h 10000"/>
              <a:gd name="connsiteX3" fmla="*/ 10000 w 10000"/>
              <a:gd name="connsiteY3" fmla="*/ 8464 h 10000"/>
              <a:gd name="connsiteX4" fmla="*/ 7344 w 10000"/>
              <a:gd name="connsiteY4" fmla="*/ 1174 h 10000"/>
              <a:gd name="connsiteX5" fmla="*/ 5773 w 10000"/>
              <a:gd name="connsiteY5" fmla="*/ 3156 h 10000"/>
              <a:gd name="connsiteX6" fmla="*/ 1944 w 10000"/>
              <a:gd name="connsiteY6" fmla="*/ 9957 h 10000"/>
              <a:gd name="connsiteX7" fmla="*/ 0 w 10000"/>
              <a:gd name="connsiteY7" fmla="*/ 8268 h 10000"/>
              <a:gd name="connsiteX0" fmla="*/ 0 w 10000"/>
              <a:gd name="connsiteY0" fmla="*/ 8268 h 10000"/>
              <a:gd name="connsiteX1" fmla="*/ 0 w 10000"/>
              <a:gd name="connsiteY1" fmla="*/ 0 h 10000"/>
              <a:gd name="connsiteX2" fmla="*/ 10000 w 10000"/>
              <a:gd name="connsiteY2" fmla="*/ 0 h 10000"/>
              <a:gd name="connsiteX3" fmla="*/ 10000 w 10000"/>
              <a:gd name="connsiteY3" fmla="*/ 8464 h 10000"/>
              <a:gd name="connsiteX4" fmla="*/ 7344 w 10000"/>
              <a:gd name="connsiteY4" fmla="*/ 1174 h 10000"/>
              <a:gd name="connsiteX5" fmla="*/ 5773 w 10000"/>
              <a:gd name="connsiteY5" fmla="*/ 3156 h 10000"/>
              <a:gd name="connsiteX6" fmla="*/ 1944 w 10000"/>
              <a:gd name="connsiteY6" fmla="*/ 9957 h 10000"/>
              <a:gd name="connsiteX7" fmla="*/ 0 w 10000"/>
              <a:gd name="connsiteY7" fmla="*/ 8268 h 10000"/>
              <a:gd name="connsiteX0" fmla="*/ 0 w 10000"/>
              <a:gd name="connsiteY0" fmla="*/ 8268 h 10000"/>
              <a:gd name="connsiteX1" fmla="*/ 0 w 10000"/>
              <a:gd name="connsiteY1" fmla="*/ 0 h 10000"/>
              <a:gd name="connsiteX2" fmla="*/ 10000 w 10000"/>
              <a:gd name="connsiteY2" fmla="*/ 0 h 10000"/>
              <a:gd name="connsiteX3" fmla="*/ 10000 w 10000"/>
              <a:gd name="connsiteY3" fmla="*/ 8464 h 10000"/>
              <a:gd name="connsiteX4" fmla="*/ 7344 w 10000"/>
              <a:gd name="connsiteY4" fmla="*/ 1174 h 10000"/>
              <a:gd name="connsiteX5" fmla="*/ 5773 w 10000"/>
              <a:gd name="connsiteY5" fmla="*/ 3156 h 10000"/>
              <a:gd name="connsiteX6" fmla="*/ 1944 w 10000"/>
              <a:gd name="connsiteY6" fmla="*/ 9957 h 10000"/>
              <a:gd name="connsiteX7" fmla="*/ 0 w 10000"/>
              <a:gd name="connsiteY7" fmla="*/ 8268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0000">
                <a:moveTo>
                  <a:pt x="0" y="8268"/>
                </a:moveTo>
                <a:lnTo>
                  <a:pt x="0" y="0"/>
                </a:lnTo>
                <a:lnTo>
                  <a:pt x="10000" y="0"/>
                </a:lnTo>
                <a:lnTo>
                  <a:pt x="10000" y="8464"/>
                </a:lnTo>
                <a:cubicBezTo>
                  <a:pt x="10000" y="8464"/>
                  <a:pt x="8423" y="1255"/>
                  <a:pt x="7344" y="1174"/>
                </a:cubicBezTo>
                <a:cubicBezTo>
                  <a:pt x="6788" y="1132"/>
                  <a:pt x="6379" y="1945"/>
                  <a:pt x="5773" y="3156"/>
                </a:cubicBezTo>
                <a:cubicBezTo>
                  <a:pt x="5167" y="4367"/>
                  <a:pt x="3255" y="9589"/>
                  <a:pt x="1944" y="9957"/>
                </a:cubicBezTo>
                <a:cubicBezTo>
                  <a:pt x="634" y="10323"/>
                  <a:pt x="0" y="8268"/>
                  <a:pt x="0" y="8268"/>
                </a:cubicBez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200"/>
          </a:p>
        </p:txBody>
      </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543984" y="4277695"/>
            <a:ext cx="5235458" cy="1159933"/>
          </a:xfrm>
        </p:spPr>
        <p:txBody>
          <a:bodyPr lIns="0" tIns="0" rIns="0" bIns="0" anchor="b">
            <a:normAutofit/>
          </a:bodyPr>
          <a:lstStyle>
            <a:lvl1pPr marL="0" indent="0" algn="l">
              <a:lnSpc>
                <a:spcPct val="100000"/>
              </a:lnSpc>
              <a:buNone/>
              <a:defRPr sz="36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a:t>Click to insert title</a:t>
            </a:r>
            <a:endParaRPr lang="pt-PT"/>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543984" y="5590977"/>
            <a:ext cx="5235458" cy="1595120"/>
          </a:xfrm>
        </p:spPr>
        <p:txBody>
          <a:bodyPr lIns="0" tIns="0" rIns="0" bIns="0">
            <a:normAutofit/>
          </a:bodyPr>
          <a:lstStyle>
            <a:lvl1pPr marL="0" indent="0" algn="l">
              <a:lnSpc>
                <a:spcPct val="100000"/>
              </a:lnSpc>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a:t>Click to insert presenter, location, and date</a:t>
            </a:r>
            <a:endParaRPr lang="pt-PT"/>
          </a:p>
        </p:txBody>
      </p:sp>
      <p:pic>
        <p:nvPicPr>
          <p:cNvPr id="20"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4098"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Freeform 6">
            <a:extLst>
              <a:ext uri="{FF2B5EF4-FFF2-40B4-BE49-F238E27FC236}">
                <a16:creationId xmlns:a16="http://schemas.microsoft.com/office/drawing/2014/main" id="{B52FCE52-E29E-4E5F-8FC2-BA4F9AD71045}"/>
              </a:ext>
            </a:extLst>
          </p:cNvPr>
          <p:cNvSpPr>
            <a:spLocks/>
          </p:cNvSpPr>
          <p:nvPr/>
        </p:nvSpPr>
        <p:spPr bwMode="auto">
          <a:xfrm rot="10800000" flipH="1">
            <a:off x="9282112" y="2786356"/>
            <a:ext cx="2909888" cy="4071642"/>
          </a:xfrm>
          <a:custGeom>
            <a:avLst/>
            <a:gdLst>
              <a:gd name="T0" fmla="*/ 1100 w 1100"/>
              <a:gd name="T1" fmla="*/ 1704 h 1704"/>
              <a:gd name="T2" fmla="*/ 1100 w 1100"/>
              <a:gd name="T3" fmla="*/ 0 h 1704"/>
              <a:gd name="T4" fmla="*/ 0 w 1100"/>
              <a:gd name="T5" fmla="*/ 0 h 1704"/>
              <a:gd name="T6" fmla="*/ 1100 w 1100"/>
              <a:gd name="T7" fmla="*/ 1704 h 1704"/>
              <a:gd name="connsiteX0" fmla="*/ 10000 w 10000"/>
              <a:gd name="connsiteY0" fmla="*/ 10000 h 10000"/>
              <a:gd name="connsiteX1" fmla="*/ 10000 w 10000"/>
              <a:gd name="connsiteY1" fmla="*/ 0 h 10000"/>
              <a:gd name="connsiteX2" fmla="*/ 0 w 10000"/>
              <a:gd name="connsiteY2" fmla="*/ 0 h 10000"/>
              <a:gd name="connsiteX3" fmla="*/ 10000 w 10000"/>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000" h="10000">
                <a:moveTo>
                  <a:pt x="10000" y="10000"/>
                </a:moveTo>
                <a:lnTo>
                  <a:pt x="10000" y="0"/>
                </a:lnTo>
                <a:lnTo>
                  <a:pt x="0" y="0"/>
                </a:lnTo>
                <a:cubicBezTo>
                  <a:pt x="0" y="0"/>
                  <a:pt x="7041" y="4366"/>
                  <a:pt x="10000" y="10000"/>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200"/>
          </a:p>
        </p:txBody>
      </p:sp>
      <p:cxnSp>
        <p:nvCxnSpPr>
          <p:cNvPr id="9" name="Straight Connector 8">
            <a:extLst>
              <a:ext uri="{FF2B5EF4-FFF2-40B4-BE49-F238E27FC236}">
                <a16:creationId xmlns:a16="http://schemas.microsoft.com/office/drawing/2014/main" id="{9D97AA56-1C8D-4172-8C02-B1E96DB74EE6}"/>
              </a:ext>
            </a:extLst>
          </p:cNvPr>
          <p:cNvCxnSpPr/>
          <p:nvPr userDrawn="1"/>
        </p:nvCxnSpPr>
        <p:spPr>
          <a:xfrm>
            <a:off x="3893215" y="534141"/>
            <a:ext cx="0" cy="527049"/>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0" name="Picture 10" descr="Image result for national grid logo png">
            <a:extLst>
              <a:ext uri="{FF2B5EF4-FFF2-40B4-BE49-F238E27FC236}">
                <a16:creationId xmlns:a16="http://schemas.microsoft.com/office/drawing/2014/main" id="{8899194F-3299-4DAB-BDA6-3E43561A9B85}"/>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166237" y="505675"/>
            <a:ext cx="2870870" cy="59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9192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Left Blue Shapes">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B072F9E7-9004-4534-BB18-050CFDD84E1F}"/>
              </a:ext>
            </a:extLst>
          </p:cNvPr>
          <p:cNvSpPr>
            <a:spLocks noGrp="1"/>
          </p:cNvSpPr>
          <p:nvPr>
            <p:ph type="title" hasCustomPrompt="1"/>
          </p:nvPr>
        </p:nvSpPr>
        <p:spPr>
          <a:xfrm>
            <a:off x="2443809" y="419329"/>
            <a:ext cx="8986191" cy="952272"/>
          </a:xfrm>
          <a:prstGeom prst="rect">
            <a:avLst/>
          </a:prstGeom>
        </p:spPr>
        <p:txBody>
          <a:bodyPr vert="horz" lIns="0" tIns="0" rIns="0" bIns="0" rtlCol="0" anchor="t">
            <a:normAutofit/>
          </a:bodyPr>
          <a:lstStyle>
            <a:lvl1pPr>
              <a:spcAft>
                <a:spcPts val="0"/>
              </a:spcAft>
              <a:defRPr sz="2400"/>
            </a:lvl1pPr>
          </a:lstStyle>
          <a:p>
            <a:pPr lvl="0">
              <a:lnSpc>
                <a:spcPts val="3000"/>
              </a:lnSpc>
            </a:pPr>
            <a:r>
              <a:rPr lang="en-US"/>
              <a:t>Click to edit Master title style</a:t>
            </a:r>
            <a:br>
              <a:rPr lang="en-US"/>
            </a:br>
            <a:r>
              <a:rPr lang="en-US" sz="2000"/>
              <a:t>Sub-title</a:t>
            </a:r>
            <a:endParaRPr lang="pt-PT"/>
          </a:p>
        </p:txBody>
      </p:sp>
      <p:pic>
        <p:nvPicPr>
          <p:cNvPr id="8" name="Picture 7" descr="A picture containing shirt&#10;&#10;Description automatically generated">
            <a:extLst>
              <a:ext uri="{FF2B5EF4-FFF2-40B4-BE49-F238E27FC236}">
                <a16:creationId xmlns:a16="http://schemas.microsoft.com/office/drawing/2014/main" id="{8A546BE9-FEB5-42EC-BC48-C435716EBC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17" y="0"/>
            <a:ext cx="2363111" cy="2944368"/>
          </a:xfrm>
          <a:prstGeom prst="rect">
            <a:avLst/>
          </a:prstGeom>
        </p:spPr>
      </p:pic>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rot="5400000">
            <a:off x="-1701488" y="1461980"/>
            <a:ext cx="6603376" cy="3200400"/>
          </a:xfrm>
          <a:prstGeom prst="rect">
            <a:avLst/>
          </a:prstGeom>
        </p:spPr>
      </p:pic>
      <p:sp>
        <p:nvSpPr>
          <p:cNvPr id="5" name="Text Placeholder 4"/>
          <p:cNvSpPr>
            <a:spLocks noGrp="1"/>
          </p:cNvSpPr>
          <p:nvPr>
            <p:ph type="body" sz="quarter" idx="10"/>
          </p:nvPr>
        </p:nvSpPr>
        <p:spPr>
          <a:xfrm>
            <a:off x="322263" y="2523067"/>
            <a:ext cx="2370137" cy="338719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sz="11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63935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9" y="1591"/>
          <a:ext cx="1587" cy="1587"/>
        </p:xfrm>
        <a:graphic>
          <a:graphicData uri="http://schemas.openxmlformats.org/presentationml/2006/ole">
            <mc:AlternateContent xmlns:mc="http://schemas.openxmlformats.org/markup-compatibility/2006">
              <mc:Choice xmlns:v="urn:schemas-microsoft-com:vml" Requires="v">
                <p:oleObj spid="_x0000_s3277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91"/>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381000" y="57975"/>
            <a:ext cx="11430000" cy="863601"/>
          </a:xfrm>
        </p:spPr>
        <p:txBody>
          <a:bodyPr>
            <a:normAutofit/>
          </a:bodyPr>
          <a:lstStyle>
            <a:lvl1pPr>
              <a:defRPr sz="2600"/>
            </a:lvl1pPr>
          </a:lstStyle>
          <a:p>
            <a:r>
              <a:rPr lang="fr-FR"/>
              <a:t>Modifiez le style du titre</a:t>
            </a:r>
            <a:endParaRPr lang="en-GB"/>
          </a:p>
        </p:txBody>
      </p:sp>
      <p:sp>
        <p:nvSpPr>
          <p:cNvPr id="4" name="Slide Number Placeholder 4"/>
          <p:cNvSpPr>
            <a:spLocks noGrp="1"/>
          </p:cNvSpPr>
          <p:nvPr>
            <p:ph type="sldNum" sz="quarter" idx="4"/>
          </p:nvPr>
        </p:nvSpPr>
        <p:spPr>
          <a:xfrm>
            <a:off x="11734800" y="6578028"/>
            <a:ext cx="457200" cy="123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lvl1pPr>
              <a:defRPr baseline="0">
                <a:solidFill>
                  <a:schemeClr val="tx1">
                    <a:lumMod val="65000"/>
                    <a:lumOff val="35000"/>
                  </a:schemeClr>
                </a:solidFill>
                <a:latin typeface="+mn-lt"/>
              </a:defRPr>
            </a:lvl1pPr>
          </a:lstStyle>
          <a:p>
            <a:fld id="{9A033169-7A22-4E36-B32B-86A207ECC511}" type="slidenum">
              <a:rPr lang="en-US" sz="800" smtClean="0"/>
              <a:pPr/>
              <a:t>‹#›</a:t>
            </a:fld>
            <a:endParaRPr lang="en-US" sz="800"/>
          </a:p>
        </p:txBody>
      </p:sp>
    </p:spTree>
    <p:extLst>
      <p:ext uri="{BB962C8B-B14F-4D97-AF65-F5344CB8AC3E}">
        <p14:creationId xmlns:p14="http://schemas.microsoft.com/office/powerpoint/2010/main" val="2050624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Final Slide 1">
    <p:spTree>
      <p:nvGrpSpPr>
        <p:cNvPr id="1" name=""/>
        <p:cNvGrpSpPr/>
        <p:nvPr/>
      </p:nvGrpSpPr>
      <p:grpSpPr>
        <a:xfrm>
          <a:off x="0" y="0"/>
          <a:ext cx="0" cy="0"/>
          <a:chOff x="0" y="0"/>
          <a:chExt cx="0" cy="0"/>
        </a:xfrm>
      </p:grpSpPr>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Rectangle 13"/>
          <p:cNvSpPr/>
          <p:nvPr userDrawn="1"/>
        </p:nvSpPr>
        <p:spPr>
          <a:xfrm>
            <a:off x="6536185" y="2886346"/>
            <a:ext cx="4638214" cy="123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16" name="Rectangle 15"/>
          <p:cNvSpPr/>
          <p:nvPr userDrawn="1"/>
        </p:nvSpPr>
        <p:spPr>
          <a:xfrm>
            <a:off x="6536184" y="446186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a:solidFill>
                  <a:schemeClr val="tx1"/>
                </a:solidFill>
              </a:rPr>
              <a:t>Learn more about us at</a:t>
            </a:r>
          </a:p>
          <a:p>
            <a:pPr algn="just">
              <a:lnSpc>
                <a:spcPts val="1200"/>
              </a:lnSpc>
            </a:pPr>
            <a:r>
              <a:rPr lang="en-US" sz="140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a:solidFill>
                  <a:schemeClr val="bg1"/>
                </a:solidFill>
                <a:latin typeface="Arial"/>
                <a:cs typeface="Arial"/>
              </a:rPr>
              <a:t>Copyright © 2020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3278926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512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reeform 8"/>
          <p:cNvSpPr/>
          <p:nvPr userDrawn="1"/>
        </p:nvSpPr>
        <p:spPr>
          <a:xfrm flipH="1">
            <a:off x="-4" y="2"/>
            <a:ext cx="5677239" cy="6089301"/>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 name="connsiteX0" fmla="*/ 0 w 5940370"/>
              <a:gd name="connsiteY0" fmla="*/ 0 h 5394042"/>
              <a:gd name="connsiteX1" fmla="*/ 5940370 w 5940370"/>
              <a:gd name="connsiteY1" fmla="*/ 0 h 5394042"/>
              <a:gd name="connsiteX2" fmla="*/ 5940370 w 5940370"/>
              <a:gd name="connsiteY2" fmla="*/ 726675 h 5394042"/>
              <a:gd name="connsiteX3" fmla="*/ 2709867 w 5940370"/>
              <a:gd name="connsiteY3" fmla="*/ 5394001 h 5394042"/>
              <a:gd name="connsiteX4" fmla="*/ 0 w 5940370"/>
              <a:gd name="connsiteY4" fmla="*/ 0 h 5394042"/>
              <a:gd name="connsiteX0" fmla="*/ 0 w 5940370"/>
              <a:gd name="connsiteY0" fmla="*/ 0 h 5381930"/>
              <a:gd name="connsiteX1" fmla="*/ 5940370 w 5940370"/>
              <a:gd name="connsiteY1" fmla="*/ 0 h 5381930"/>
              <a:gd name="connsiteX2" fmla="*/ 5940370 w 5940370"/>
              <a:gd name="connsiteY2" fmla="*/ 726675 h 5381930"/>
              <a:gd name="connsiteX3" fmla="*/ 2722865 w 5940370"/>
              <a:gd name="connsiteY3" fmla="*/ 5381889 h 5381930"/>
              <a:gd name="connsiteX4" fmla="*/ 0 w 5940370"/>
              <a:gd name="connsiteY4" fmla="*/ 0 h 5381930"/>
              <a:gd name="connsiteX0" fmla="*/ 0 w 5940370"/>
              <a:gd name="connsiteY0" fmla="*/ 0 h 5489299"/>
              <a:gd name="connsiteX1" fmla="*/ 5940370 w 5940370"/>
              <a:gd name="connsiteY1" fmla="*/ 0 h 5489299"/>
              <a:gd name="connsiteX2" fmla="*/ 5920872 w 5940370"/>
              <a:gd name="connsiteY2" fmla="*/ 5183618 h 5489299"/>
              <a:gd name="connsiteX3" fmla="*/ 2722865 w 5940370"/>
              <a:gd name="connsiteY3" fmla="*/ 5381889 h 5489299"/>
              <a:gd name="connsiteX4" fmla="*/ 0 w 5940370"/>
              <a:gd name="connsiteY4" fmla="*/ 0 h 5489299"/>
              <a:gd name="connsiteX0" fmla="*/ 0 w 5942246"/>
              <a:gd name="connsiteY0" fmla="*/ 0 h 5489299"/>
              <a:gd name="connsiteX1" fmla="*/ 5940370 w 5942246"/>
              <a:gd name="connsiteY1" fmla="*/ 0 h 5489299"/>
              <a:gd name="connsiteX2" fmla="*/ 5940370 w 5942246"/>
              <a:gd name="connsiteY2" fmla="*/ 5183618 h 5489299"/>
              <a:gd name="connsiteX3" fmla="*/ 2722865 w 5942246"/>
              <a:gd name="connsiteY3" fmla="*/ 5381889 h 5489299"/>
              <a:gd name="connsiteX4" fmla="*/ 0 w 5942246"/>
              <a:gd name="connsiteY4" fmla="*/ 0 h 5489299"/>
              <a:gd name="connsiteX0" fmla="*/ 0 w 5942246"/>
              <a:gd name="connsiteY0" fmla="*/ 0 h 5709307"/>
              <a:gd name="connsiteX1" fmla="*/ 5940370 w 5942246"/>
              <a:gd name="connsiteY1" fmla="*/ 0 h 5709307"/>
              <a:gd name="connsiteX2" fmla="*/ 5940370 w 5942246"/>
              <a:gd name="connsiteY2" fmla="*/ 5183618 h 5709307"/>
              <a:gd name="connsiteX3" fmla="*/ 2722865 w 5942246"/>
              <a:gd name="connsiteY3" fmla="*/ 5381889 h 5709307"/>
              <a:gd name="connsiteX4" fmla="*/ 0 w 5942246"/>
              <a:gd name="connsiteY4" fmla="*/ 0 h 5709307"/>
              <a:gd name="connsiteX0" fmla="*/ 0 w 5942246"/>
              <a:gd name="connsiteY0" fmla="*/ 0 h 5672586"/>
              <a:gd name="connsiteX1" fmla="*/ 5940370 w 5942246"/>
              <a:gd name="connsiteY1" fmla="*/ 0 h 5672586"/>
              <a:gd name="connsiteX2" fmla="*/ 5940370 w 5942246"/>
              <a:gd name="connsiteY2" fmla="*/ 5183618 h 5672586"/>
              <a:gd name="connsiteX3" fmla="*/ 2722865 w 5942246"/>
              <a:gd name="connsiteY3" fmla="*/ 5381889 h 5672586"/>
              <a:gd name="connsiteX4" fmla="*/ 0 w 5942246"/>
              <a:gd name="connsiteY4" fmla="*/ 0 h 5672586"/>
              <a:gd name="connsiteX0" fmla="*/ 0 w 5942246"/>
              <a:gd name="connsiteY0" fmla="*/ 0 h 5948634"/>
              <a:gd name="connsiteX1" fmla="*/ 5940370 w 5942246"/>
              <a:gd name="connsiteY1" fmla="*/ 0 h 5948634"/>
              <a:gd name="connsiteX2" fmla="*/ 5940370 w 5942246"/>
              <a:gd name="connsiteY2" fmla="*/ 5183618 h 5948634"/>
              <a:gd name="connsiteX3" fmla="*/ 2722865 w 5942246"/>
              <a:gd name="connsiteY3" fmla="*/ 5381889 h 5948634"/>
              <a:gd name="connsiteX4" fmla="*/ 0 w 5942246"/>
              <a:gd name="connsiteY4" fmla="*/ 0 h 5948634"/>
              <a:gd name="connsiteX0" fmla="*/ 0 w 5942246"/>
              <a:gd name="connsiteY0" fmla="*/ 0 h 5931549"/>
              <a:gd name="connsiteX1" fmla="*/ 5940370 w 5942246"/>
              <a:gd name="connsiteY1" fmla="*/ 0 h 5931549"/>
              <a:gd name="connsiteX2" fmla="*/ 5940370 w 5942246"/>
              <a:gd name="connsiteY2" fmla="*/ 5183618 h 5931549"/>
              <a:gd name="connsiteX3" fmla="*/ 2722865 w 5942246"/>
              <a:gd name="connsiteY3" fmla="*/ 5381889 h 5931549"/>
              <a:gd name="connsiteX4" fmla="*/ 0 w 5942246"/>
              <a:gd name="connsiteY4" fmla="*/ 0 h 5931549"/>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44852"/>
              <a:gd name="connsiteX1" fmla="*/ 5940370 w 5942246"/>
              <a:gd name="connsiteY1" fmla="*/ 0 h 5944852"/>
              <a:gd name="connsiteX2" fmla="*/ 5940370 w 5942246"/>
              <a:gd name="connsiteY2" fmla="*/ 5183618 h 5944852"/>
              <a:gd name="connsiteX3" fmla="*/ 2781359 w 5942246"/>
              <a:gd name="connsiteY3" fmla="*/ 5400056 h 5944852"/>
              <a:gd name="connsiteX4" fmla="*/ 0 w 5942246"/>
              <a:gd name="connsiteY4" fmla="*/ 0 h 5944852"/>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00827"/>
              <a:gd name="connsiteX1" fmla="*/ 5940370 w 5942246"/>
              <a:gd name="connsiteY1" fmla="*/ 0 h 5900827"/>
              <a:gd name="connsiteX2" fmla="*/ 5940370 w 5942246"/>
              <a:gd name="connsiteY2" fmla="*/ 5183618 h 5900827"/>
              <a:gd name="connsiteX3" fmla="*/ 2709867 w 5942246"/>
              <a:gd name="connsiteY3" fmla="*/ 5339500 h 5900827"/>
              <a:gd name="connsiteX4" fmla="*/ 0 w 5942246"/>
              <a:gd name="connsiteY4" fmla="*/ 0 h 5900827"/>
              <a:gd name="connsiteX0" fmla="*/ 0 w 5942246"/>
              <a:gd name="connsiteY0" fmla="*/ 0 h 5938447"/>
              <a:gd name="connsiteX1" fmla="*/ 5940370 w 5942246"/>
              <a:gd name="connsiteY1" fmla="*/ 0 h 5938447"/>
              <a:gd name="connsiteX2" fmla="*/ 5940370 w 5942246"/>
              <a:gd name="connsiteY2" fmla="*/ 5183618 h 5938447"/>
              <a:gd name="connsiteX3" fmla="*/ 2709867 w 5942246"/>
              <a:gd name="connsiteY3" fmla="*/ 5339500 h 5938447"/>
              <a:gd name="connsiteX4" fmla="*/ 0 w 5942246"/>
              <a:gd name="connsiteY4" fmla="*/ 0 h 5938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2246" h="5938447">
                <a:moveTo>
                  <a:pt x="0" y="0"/>
                </a:moveTo>
                <a:lnTo>
                  <a:pt x="5940370" y="0"/>
                </a:lnTo>
                <a:cubicBezTo>
                  <a:pt x="5933871" y="1727873"/>
                  <a:pt x="5946869" y="3455745"/>
                  <a:pt x="5940370" y="5183618"/>
                </a:cubicBezTo>
                <a:cubicBezTo>
                  <a:pt x="5649138" y="5507350"/>
                  <a:pt x="3902952" y="6614277"/>
                  <a:pt x="2709867" y="5339500"/>
                </a:cubicBezTo>
                <a:cubicBezTo>
                  <a:pt x="3232707" y="4545548"/>
                  <a:pt x="234667" y="1659579"/>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itchFamily="34" charset="0"/>
              <a:cs typeface="Arial" pitchFamily="34" charset="0"/>
            </a:endParaRPr>
          </a:p>
        </p:txBody>
      </p:sp>
      <p:sp>
        <p:nvSpPr>
          <p:cNvPr id="10" name="Title Placeholder 1"/>
          <p:cNvSpPr>
            <a:spLocks noGrp="1"/>
          </p:cNvSpPr>
          <p:nvPr>
            <p:ph type="title"/>
          </p:nvPr>
        </p:nvSpPr>
        <p:spPr>
          <a:xfrm>
            <a:off x="18486" y="33684"/>
            <a:ext cx="536073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351531" y="251520"/>
            <a:ext cx="565808" cy="612832"/>
          </a:xfrm>
          <a:prstGeom prst="rect">
            <a:avLst/>
          </a:prstGeom>
        </p:spPr>
      </p:pic>
    </p:spTree>
    <p:extLst>
      <p:ext uri="{BB962C8B-B14F-4D97-AF65-F5344CB8AC3E}">
        <p14:creationId xmlns:p14="http://schemas.microsoft.com/office/powerpoint/2010/main" val="44007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Section Header">
    <p:bg>
      <p:bgPr>
        <a:solidFill>
          <a:schemeClr val="bg1"/>
        </a:solidFill>
        <a:effectLst/>
      </p:bgPr>
    </p:bg>
    <p:spTree>
      <p:nvGrpSpPr>
        <p:cNvPr id="1" name=""/>
        <p:cNvGrpSpPr/>
        <p:nvPr/>
      </p:nvGrpSpPr>
      <p:grpSpPr>
        <a:xfrm>
          <a:off x="0" y="0"/>
          <a:ext cx="0" cy="0"/>
          <a:chOff x="0" y="0"/>
          <a:chExt cx="0" cy="0"/>
        </a:xfrm>
      </p:grpSpPr>
      <p:pic>
        <p:nvPicPr>
          <p:cNvPr id="1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333051" y="251520"/>
            <a:ext cx="565808" cy="612832"/>
          </a:xfrm>
          <a:prstGeom prst="rect">
            <a:avLst/>
          </a:prstGeom>
        </p:spPr>
      </p:pic>
      <p:sp>
        <p:nvSpPr>
          <p:cNvPr id="7" name="Freeform 6">
            <a:extLst>
              <a:ext uri="{FF2B5EF4-FFF2-40B4-BE49-F238E27FC236}">
                <a16:creationId xmlns:a16="http://schemas.microsoft.com/office/drawing/2014/main" id="{8C577662-9ABB-401B-B09A-84A9C0ED3AEC}"/>
              </a:ext>
            </a:extLst>
          </p:cNvPr>
          <p:cNvSpPr>
            <a:spLocks/>
          </p:cNvSpPr>
          <p:nvPr userDrawn="1"/>
        </p:nvSpPr>
        <p:spPr bwMode="auto">
          <a:xfrm>
            <a:off x="4102100" y="957972"/>
            <a:ext cx="8089900" cy="5900028"/>
          </a:xfrm>
          <a:custGeom>
            <a:avLst/>
            <a:gdLst/>
            <a:ahLst/>
            <a:cxnLst>
              <a:cxn ang="0">
                <a:pos x="3392" y="314"/>
              </a:cxn>
              <a:cxn ang="0">
                <a:pos x="3392" y="2059"/>
              </a:cxn>
              <a:cxn ang="0">
                <a:pos x="3375" y="2073"/>
              </a:cxn>
              <a:cxn ang="0">
                <a:pos x="3045" y="2278"/>
              </a:cxn>
              <a:cxn ang="0">
                <a:pos x="2880" y="2345"/>
              </a:cxn>
              <a:cxn ang="0">
                <a:pos x="2487" y="2458"/>
              </a:cxn>
              <a:cxn ang="0">
                <a:pos x="2422" y="2473"/>
              </a:cxn>
              <a:cxn ang="0">
                <a:pos x="183" y="2473"/>
              </a:cxn>
              <a:cxn ang="0">
                <a:pos x="182" y="2466"/>
              </a:cxn>
              <a:cxn ang="0">
                <a:pos x="123" y="2261"/>
              </a:cxn>
              <a:cxn ang="0">
                <a:pos x="87" y="2109"/>
              </a:cxn>
              <a:cxn ang="0">
                <a:pos x="40" y="1844"/>
              </a:cxn>
              <a:cxn ang="0">
                <a:pos x="22" y="1697"/>
              </a:cxn>
              <a:cxn ang="0">
                <a:pos x="9" y="1555"/>
              </a:cxn>
              <a:cxn ang="0">
                <a:pos x="3" y="1480"/>
              </a:cxn>
              <a:cxn ang="0">
                <a:pos x="0" y="1435"/>
              </a:cxn>
              <a:cxn ang="0">
                <a:pos x="0" y="1407"/>
              </a:cxn>
              <a:cxn ang="0">
                <a:pos x="5" y="1406"/>
              </a:cxn>
              <a:cxn ang="0">
                <a:pos x="110" y="1359"/>
              </a:cxn>
              <a:cxn ang="0">
                <a:pos x="261" y="1274"/>
              </a:cxn>
              <a:cxn ang="0">
                <a:pos x="563" y="1060"/>
              </a:cxn>
              <a:cxn ang="0">
                <a:pos x="987" y="725"/>
              </a:cxn>
              <a:cxn ang="0">
                <a:pos x="1356" y="450"/>
              </a:cxn>
              <a:cxn ang="0">
                <a:pos x="1456" y="383"/>
              </a:cxn>
              <a:cxn ang="0">
                <a:pos x="1856" y="161"/>
              </a:cxn>
              <a:cxn ang="0">
                <a:pos x="2259" y="29"/>
              </a:cxn>
              <a:cxn ang="0">
                <a:pos x="2486" y="2"/>
              </a:cxn>
              <a:cxn ang="0">
                <a:pos x="2493" y="0"/>
              </a:cxn>
              <a:cxn ang="0">
                <a:pos x="2511" y="0"/>
              </a:cxn>
              <a:cxn ang="0">
                <a:pos x="2515" y="2"/>
              </a:cxn>
              <a:cxn ang="0">
                <a:pos x="2595" y="2"/>
              </a:cxn>
              <a:cxn ang="0">
                <a:pos x="2690" y="9"/>
              </a:cxn>
              <a:cxn ang="0">
                <a:pos x="2942" y="63"/>
              </a:cxn>
              <a:cxn ang="0">
                <a:pos x="3305" y="245"/>
              </a:cxn>
              <a:cxn ang="0">
                <a:pos x="3392" y="314"/>
              </a:cxn>
            </a:cxnLst>
            <a:rect l="0" t="0" r="r" b="b"/>
            <a:pathLst>
              <a:path w="3392" h="2473">
                <a:moveTo>
                  <a:pt x="3392" y="314"/>
                </a:moveTo>
                <a:cubicBezTo>
                  <a:pt x="3392" y="896"/>
                  <a:pt x="3392" y="1477"/>
                  <a:pt x="3392" y="2059"/>
                </a:cubicBezTo>
                <a:cubicBezTo>
                  <a:pt x="3387" y="2063"/>
                  <a:pt x="3381" y="2068"/>
                  <a:pt x="3375" y="2073"/>
                </a:cubicBezTo>
                <a:cubicBezTo>
                  <a:pt x="3275" y="2157"/>
                  <a:pt x="3162" y="2221"/>
                  <a:pt x="3045" y="2278"/>
                </a:cubicBezTo>
                <a:cubicBezTo>
                  <a:pt x="2991" y="2304"/>
                  <a:pt x="2936" y="2325"/>
                  <a:pt x="2880" y="2345"/>
                </a:cubicBezTo>
                <a:cubicBezTo>
                  <a:pt x="2751" y="2391"/>
                  <a:pt x="2619" y="2427"/>
                  <a:pt x="2487" y="2458"/>
                </a:cubicBezTo>
                <a:cubicBezTo>
                  <a:pt x="2465" y="2463"/>
                  <a:pt x="2444" y="2467"/>
                  <a:pt x="2422" y="2473"/>
                </a:cubicBezTo>
                <a:cubicBezTo>
                  <a:pt x="1676" y="2473"/>
                  <a:pt x="929" y="2473"/>
                  <a:pt x="183" y="2473"/>
                </a:cubicBezTo>
                <a:cubicBezTo>
                  <a:pt x="184" y="2470"/>
                  <a:pt x="183" y="2468"/>
                  <a:pt x="182" y="2466"/>
                </a:cubicBezTo>
                <a:cubicBezTo>
                  <a:pt x="160" y="2398"/>
                  <a:pt x="140" y="2330"/>
                  <a:pt x="123" y="2261"/>
                </a:cubicBezTo>
                <a:cubicBezTo>
                  <a:pt x="110" y="2211"/>
                  <a:pt x="98" y="2160"/>
                  <a:pt x="87" y="2109"/>
                </a:cubicBezTo>
                <a:cubicBezTo>
                  <a:pt x="69" y="2022"/>
                  <a:pt x="53" y="1933"/>
                  <a:pt x="40" y="1844"/>
                </a:cubicBezTo>
                <a:cubicBezTo>
                  <a:pt x="33" y="1795"/>
                  <a:pt x="27" y="1746"/>
                  <a:pt x="22" y="1697"/>
                </a:cubicBezTo>
                <a:cubicBezTo>
                  <a:pt x="17" y="1649"/>
                  <a:pt x="12" y="1602"/>
                  <a:pt x="9" y="1555"/>
                </a:cubicBezTo>
                <a:cubicBezTo>
                  <a:pt x="7" y="1530"/>
                  <a:pt x="5" y="1505"/>
                  <a:pt x="3" y="1480"/>
                </a:cubicBezTo>
                <a:cubicBezTo>
                  <a:pt x="2" y="1465"/>
                  <a:pt x="3" y="1450"/>
                  <a:pt x="0" y="1435"/>
                </a:cubicBezTo>
                <a:cubicBezTo>
                  <a:pt x="0" y="1425"/>
                  <a:pt x="0" y="1416"/>
                  <a:pt x="0" y="1407"/>
                </a:cubicBezTo>
                <a:cubicBezTo>
                  <a:pt x="2" y="1407"/>
                  <a:pt x="3" y="1407"/>
                  <a:pt x="5" y="1406"/>
                </a:cubicBezTo>
                <a:cubicBezTo>
                  <a:pt x="41" y="1392"/>
                  <a:pt x="76" y="1377"/>
                  <a:pt x="110" y="1359"/>
                </a:cubicBezTo>
                <a:cubicBezTo>
                  <a:pt x="161" y="1332"/>
                  <a:pt x="212" y="1304"/>
                  <a:pt x="261" y="1274"/>
                </a:cubicBezTo>
                <a:cubicBezTo>
                  <a:pt x="366" y="1208"/>
                  <a:pt x="465" y="1135"/>
                  <a:pt x="563" y="1060"/>
                </a:cubicBezTo>
                <a:cubicBezTo>
                  <a:pt x="706" y="950"/>
                  <a:pt x="846" y="836"/>
                  <a:pt x="987" y="725"/>
                </a:cubicBezTo>
                <a:cubicBezTo>
                  <a:pt x="1108" y="630"/>
                  <a:pt x="1231" y="539"/>
                  <a:pt x="1356" y="450"/>
                </a:cubicBezTo>
                <a:cubicBezTo>
                  <a:pt x="1388" y="427"/>
                  <a:pt x="1422" y="405"/>
                  <a:pt x="1456" y="383"/>
                </a:cubicBezTo>
                <a:cubicBezTo>
                  <a:pt x="1584" y="300"/>
                  <a:pt x="1717" y="224"/>
                  <a:pt x="1856" y="161"/>
                </a:cubicBezTo>
                <a:cubicBezTo>
                  <a:pt x="1986" y="103"/>
                  <a:pt x="2119" y="56"/>
                  <a:pt x="2259" y="29"/>
                </a:cubicBezTo>
                <a:cubicBezTo>
                  <a:pt x="2334" y="14"/>
                  <a:pt x="2410" y="4"/>
                  <a:pt x="2486" y="2"/>
                </a:cubicBezTo>
                <a:cubicBezTo>
                  <a:pt x="2488" y="2"/>
                  <a:pt x="2491" y="2"/>
                  <a:pt x="2493" y="0"/>
                </a:cubicBezTo>
                <a:cubicBezTo>
                  <a:pt x="2499" y="0"/>
                  <a:pt x="2505" y="0"/>
                  <a:pt x="2511" y="0"/>
                </a:cubicBezTo>
                <a:cubicBezTo>
                  <a:pt x="2512" y="1"/>
                  <a:pt x="2514" y="2"/>
                  <a:pt x="2515" y="2"/>
                </a:cubicBezTo>
                <a:cubicBezTo>
                  <a:pt x="2542" y="2"/>
                  <a:pt x="2568" y="2"/>
                  <a:pt x="2595" y="2"/>
                </a:cubicBezTo>
                <a:cubicBezTo>
                  <a:pt x="2627" y="3"/>
                  <a:pt x="2658" y="6"/>
                  <a:pt x="2690" y="9"/>
                </a:cubicBezTo>
                <a:cubicBezTo>
                  <a:pt x="2776" y="19"/>
                  <a:pt x="2860" y="37"/>
                  <a:pt x="2942" y="63"/>
                </a:cubicBezTo>
                <a:cubicBezTo>
                  <a:pt x="3073" y="104"/>
                  <a:pt x="3194" y="164"/>
                  <a:pt x="3305" y="245"/>
                </a:cubicBezTo>
                <a:cubicBezTo>
                  <a:pt x="3335" y="267"/>
                  <a:pt x="3364" y="290"/>
                  <a:pt x="3392" y="314"/>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Titre 1"/>
          <p:cNvSpPr>
            <a:spLocks noGrp="1"/>
          </p:cNvSpPr>
          <p:nvPr>
            <p:ph type="title" hasCustomPrompt="1"/>
            <p:custDataLst>
              <p:tags r:id="rId1"/>
            </p:custDataLst>
          </p:nvPr>
        </p:nvSpPr>
        <p:spPr>
          <a:xfrm>
            <a:off x="5070249" y="3189697"/>
            <a:ext cx="6121400" cy="1199092"/>
          </a:xfrm>
          <a:prstGeom prst="rect">
            <a:avLst/>
          </a:prstGeom>
        </p:spPr>
        <p:txBody>
          <a:bodyPr vert="horz" lIns="0" tIns="33059" rIns="66118" bIns="33059" rtlCol="0" anchor="ctr" anchorCtr="0">
            <a:noAutofit/>
          </a:bodyPr>
          <a:lstStyle>
            <a:lvl1pPr algn="r" defTabSz="1219092" rtl="0" eaLnBrk="1" latinLnBrk="0" hangingPunct="1">
              <a:spcBef>
                <a:spcPct val="0"/>
              </a:spcBef>
              <a:buNone/>
              <a:defRPr lang="en-US" sz="3600" b="0" kern="1200" cap="none" baseline="0" dirty="0" smtClean="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16" name="Text Placeholder 5"/>
          <p:cNvSpPr>
            <a:spLocks noGrp="1"/>
          </p:cNvSpPr>
          <p:nvPr>
            <p:ph type="body" sz="quarter" idx="10"/>
          </p:nvPr>
        </p:nvSpPr>
        <p:spPr>
          <a:xfrm>
            <a:off x="5070249" y="4494858"/>
            <a:ext cx="6121400" cy="410369"/>
          </a:xfrm>
        </p:spPr>
        <p:txBody>
          <a:bodyPr lIns="0"/>
          <a:lstStyle>
            <a:lvl1pPr marL="0" indent="0" algn="r">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28125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3528170" y="0"/>
            <a:ext cx="8687689" cy="6860408"/>
          </a:xfrm>
          <a:custGeom>
            <a:avLst/>
            <a:gdLst>
              <a:gd name="connsiteX0" fmla="*/ 8442036 w 8442036"/>
              <a:gd name="connsiteY0" fmla="*/ 9237 h 6862618"/>
              <a:gd name="connsiteX1" fmla="*/ 8442036 w 8442036"/>
              <a:gd name="connsiteY1" fmla="*/ 6862618 h 6862618"/>
              <a:gd name="connsiteX2" fmla="*/ 6576291 w 8442036"/>
              <a:gd name="connsiteY2" fmla="*/ 6862618 h 6862618"/>
              <a:gd name="connsiteX3" fmla="*/ 5440218 w 8442036"/>
              <a:gd name="connsiteY3" fmla="*/ 59020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52918 w 8442036"/>
              <a:gd name="connsiteY3" fmla="*/ 59274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581439 w 8581439"/>
              <a:gd name="connsiteY0" fmla="*/ 9237 h 6862618"/>
              <a:gd name="connsiteX1" fmla="*/ 8581439 w 8581439"/>
              <a:gd name="connsiteY1" fmla="*/ 6862618 h 6862618"/>
              <a:gd name="connsiteX2" fmla="*/ 6715694 w 8581439"/>
              <a:gd name="connsiteY2" fmla="*/ 6862618 h 6862618"/>
              <a:gd name="connsiteX3" fmla="*/ 5566921 w 8581439"/>
              <a:gd name="connsiteY3" fmla="*/ 5882987 h 6862618"/>
              <a:gd name="connsiteX4" fmla="*/ 3477194 w 8581439"/>
              <a:gd name="connsiteY4" fmla="*/ 2545773 h 6862618"/>
              <a:gd name="connsiteX5" fmla="*/ 139403 w 8581439"/>
              <a:gd name="connsiteY5" fmla="*/ 0 h 6862618"/>
              <a:gd name="connsiteX6" fmla="*/ 8581439 w 8581439"/>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708736 w 8708736"/>
              <a:gd name="connsiteY0" fmla="*/ 9237 h 6862618"/>
              <a:gd name="connsiteX1" fmla="*/ 8442036 w 8708736"/>
              <a:gd name="connsiteY1" fmla="*/ 6862618 h 6862618"/>
              <a:gd name="connsiteX2" fmla="*/ 6576291 w 8708736"/>
              <a:gd name="connsiteY2" fmla="*/ 6862618 h 6862618"/>
              <a:gd name="connsiteX3" fmla="*/ 5427518 w 8708736"/>
              <a:gd name="connsiteY3" fmla="*/ 5882987 h 6862618"/>
              <a:gd name="connsiteX4" fmla="*/ 3572741 w 8708736"/>
              <a:gd name="connsiteY4" fmla="*/ 2469573 h 6862618"/>
              <a:gd name="connsiteX5" fmla="*/ 0 w 8708736"/>
              <a:gd name="connsiteY5" fmla="*/ 0 h 6862618"/>
              <a:gd name="connsiteX6" fmla="*/ 8708736 w 8708736"/>
              <a:gd name="connsiteY6" fmla="*/ 9237 h 686261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2912"/>
              <a:gd name="connsiteX1" fmla="*/ 8671224 w 8708736"/>
              <a:gd name="connsiteY1" fmla="*/ 6862912 h 6862912"/>
              <a:gd name="connsiteX2" fmla="*/ 6576291 w 8708736"/>
              <a:gd name="connsiteY2" fmla="*/ 6862618 h 6862912"/>
              <a:gd name="connsiteX3" fmla="*/ 5427518 w 8708736"/>
              <a:gd name="connsiteY3" fmla="*/ 5882987 h 6862912"/>
              <a:gd name="connsiteX4" fmla="*/ 3572741 w 8708736"/>
              <a:gd name="connsiteY4" fmla="*/ 2469573 h 6862912"/>
              <a:gd name="connsiteX5" fmla="*/ 0 w 8708736"/>
              <a:gd name="connsiteY5" fmla="*/ 0 h 6862912"/>
              <a:gd name="connsiteX6" fmla="*/ 8708736 w 8708736"/>
              <a:gd name="connsiteY6" fmla="*/ 9237 h 6862912"/>
              <a:gd name="connsiteX0" fmla="*/ 8708736 w 8708736"/>
              <a:gd name="connsiteY0" fmla="*/ 9237 h 6874702"/>
              <a:gd name="connsiteX1" fmla="*/ 8690874 w 8708736"/>
              <a:gd name="connsiteY1" fmla="*/ 6874702 h 6874702"/>
              <a:gd name="connsiteX2" fmla="*/ 6576291 w 8708736"/>
              <a:gd name="connsiteY2" fmla="*/ 6862618 h 6874702"/>
              <a:gd name="connsiteX3" fmla="*/ 5427518 w 8708736"/>
              <a:gd name="connsiteY3" fmla="*/ 5882987 h 6874702"/>
              <a:gd name="connsiteX4" fmla="*/ 3572741 w 8708736"/>
              <a:gd name="connsiteY4" fmla="*/ 2469573 h 6874702"/>
              <a:gd name="connsiteX5" fmla="*/ 0 w 8708736"/>
              <a:gd name="connsiteY5" fmla="*/ 0 h 6874702"/>
              <a:gd name="connsiteX6" fmla="*/ 8708736 w 8708736"/>
              <a:gd name="connsiteY6" fmla="*/ 9237 h 6874702"/>
              <a:gd name="connsiteX0" fmla="*/ 8708736 w 8708736"/>
              <a:gd name="connsiteY0" fmla="*/ 9237 h 6877028"/>
              <a:gd name="connsiteX1" fmla="*/ 8690874 w 8708736"/>
              <a:gd name="connsiteY1" fmla="*/ 6874702 h 6877028"/>
              <a:gd name="connsiteX2" fmla="*/ 6585461 w 8708736"/>
              <a:gd name="connsiteY2" fmla="*/ 6877028 h 6877028"/>
              <a:gd name="connsiteX3" fmla="*/ 5427518 w 8708736"/>
              <a:gd name="connsiteY3" fmla="*/ 5882987 h 6877028"/>
              <a:gd name="connsiteX4" fmla="*/ 3572741 w 8708736"/>
              <a:gd name="connsiteY4" fmla="*/ 2469573 h 6877028"/>
              <a:gd name="connsiteX5" fmla="*/ 0 w 8708736"/>
              <a:gd name="connsiteY5" fmla="*/ 0 h 6877028"/>
              <a:gd name="connsiteX6" fmla="*/ 8708736 w 8708736"/>
              <a:gd name="connsiteY6" fmla="*/ 9237 h 687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8736" h="6877028">
                <a:moveTo>
                  <a:pt x="8708736" y="9237"/>
                </a:moveTo>
                <a:cubicBezTo>
                  <a:pt x="8700269" y="2295814"/>
                  <a:pt x="8699341" y="4588125"/>
                  <a:pt x="8690874" y="6874702"/>
                </a:cubicBezTo>
                <a:lnTo>
                  <a:pt x="6585461" y="6877028"/>
                </a:lnTo>
                <a:lnTo>
                  <a:pt x="5427518" y="5882987"/>
                </a:lnTo>
                <a:cubicBezTo>
                  <a:pt x="6753610" y="3708305"/>
                  <a:pt x="4242377" y="2770621"/>
                  <a:pt x="3572741" y="2469573"/>
                </a:cubicBezTo>
                <a:cubicBezTo>
                  <a:pt x="2903105" y="2168525"/>
                  <a:pt x="533593" y="1597506"/>
                  <a:pt x="0" y="0"/>
                </a:cubicBezTo>
                <a:lnTo>
                  <a:pt x="8708736" y="9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itchFamily="34" charset="0"/>
              <a:cs typeface="Arial" pitchFamily="34" charset="0"/>
            </a:endParaRPr>
          </a:p>
        </p:txBody>
      </p:sp>
      <p:sp>
        <p:nvSpPr>
          <p:cNvPr id="9" name="Titre 1"/>
          <p:cNvSpPr>
            <a:spLocks noGrp="1"/>
          </p:cNvSpPr>
          <p:nvPr>
            <p:ph type="title" hasCustomPrompt="1"/>
            <p:custDataLst>
              <p:tags r:id="rId1"/>
            </p:custDataLst>
          </p:nvPr>
        </p:nvSpPr>
        <p:spPr>
          <a:xfrm>
            <a:off x="5613400" y="572850"/>
            <a:ext cx="6121400" cy="1199092"/>
          </a:xfrm>
          <a:prstGeom prst="rect">
            <a:avLst/>
          </a:prstGeom>
        </p:spPr>
        <p:txBody>
          <a:bodyPr vert="horz" lIns="0" tIns="33059" rIns="0" bIns="33059" rtlCol="0" anchor="ctr" anchorCtr="0">
            <a:noAutofit/>
          </a:bodyPr>
          <a:lstStyle>
            <a:lvl1pPr algn="r"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10" name="Text Placeholder 5"/>
          <p:cNvSpPr>
            <a:spLocks noGrp="1"/>
          </p:cNvSpPr>
          <p:nvPr>
            <p:ph type="body" sz="quarter" idx="10"/>
          </p:nvPr>
        </p:nvSpPr>
        <p:spPr>
          <a:xfrm>
            <a:off x="5613400" y="1878010"/>
            <a:ext cx="6121400" cy="410369"/>
          </a:xfrm>
        </p:spPr>
        <p:txBody>
          <a:bodyPr lIns="0" rIns="0"/>
          <a:lstStyle>
            <a:lvl1pPr marL="0" indent="0" algn="r">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041504" y="5852232"/>
            <a:ext cx="565808" cy="612832"/>
          </a:xfrm>
          <a:prstGeom prst="rect">
            <a:avLst/>
          </a:prstGeom>
        </p:spPr>
      </p:pic>
    </p:spTree>
    <p:extLst>
      <p:ext uri="{BB962C8B-B14F-4D97-AF65-F5344CB8AC3E}">
        <p14:creationId xmlns:p14="http://schemas.microsoft.com/office/powerpoint/2010/main" val="3350361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6_Section Header">
    <p:bg>
      <p:bgPr>
        <a:solidFill>
          <a:schemeClr val="bg1"/>
        </a:solidFill>
        <a:effectLst/>
      </p:bgPr>
    </p:bg>
    <p:spTree>
      <p:nvGrpSpPr>
        <p:cNvPr id="1" name=""/>
        <p:cNvGrpSpPr/>
        <p:nvPr/>
      </p:nvGrpSpPr>
      <p:grpSpPr>
        <a:xfrm>
          <a:off x="0" y="0"/>
          <a:ext cx="0" cy="0"/>
          <a:chOff x="0" y="0"/>
          <a:chExt cx="0" cy="0"/>
        </a:xfrm>
      </p:grpSpPr>
      <p:grpSp>
        <p:nvGrpSpPr>
          <p:cNvPr id="6" name="Groupe 12">
            <a:extLst>
              <a:ext uri="{FF2B5EF4-FFF2-40B4-BE49-F238E27FC236}">
                <a16:creationId xmlns:a16="http://schemas.microsoft.com/office/drawing/2014/main" id="{68BD8BD3-0A37-475F-980C-288205021528}"/>
              </a:ext>
            </a:extLst>
          </p:cNvPr>
          <p:cNvGrpSpPr/>
          <p:nvPr userDrawn="1"/>
        </p:nvGrpSpPr>
        <p:grpSpPr>
          <a:xfrm>
            <a:off x="0" y="0"/>
            <a:ext cx="7102050" cy="6410325"/>
            <a:chOff x="4563414" y="273880"/>
            <a:chExt cx="7102050" cy="6410325"/>
          </a:xfrm>
        </p:grpSpPr>
        <p:sp>
          <p:nvSpPr>
            <p:cNvPr id="8" name="Forme libre : forme 4">
              <a:extLst>
                <a:ext uri="{FF2B5EF4-FFF2-40B4-BE49-F238E27FC236}">
                  <a16:creationId xmlns:a16="http://schemas.microsoft.com/office/drawing/2014/main" id="{08C204CC-8497-4CFE-A88D-17245734802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9" name="Forme libre : forme 11">
              <a:extLst>
                <a:ext uri="{FF2B5EF4-FFF2-40B4-BE49-F238E27FC236}">
                  <a16:creationId xmlns:a16="http://schemas.microsoft.com/office/drawing/2014/main" id="{FE6D25B1-0B2B-4D2E-8EED-CC8CB7787181}"/>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pic>
        <p:nvPicPr>
          <p:cNvPr id="1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333051" y="251520"/>
            <a:ext cx="565808" cy="612832"/>
          </a:xfrm>
          <a:prstGeom prst="rect">
            <a:avLst/>
          </a:prstGeom>
        </p:spPr>
      </p:pic>
      <p:sp>
        <p:nvSpPr>
          <p:cNvPr id="15" name="Titre 1"/>
          <p:cNvSpPr>
            <a:spLocks noGrp="1"/>
          </p:cNvSpPr>
          <p:nvPr>
            <p:ph type="title" hasCustomPrompt="1"/>
            <p:custDataLst>
              <p:tags r:id="rId1"/>
            </p:custDataLst>
          </p:nvPr>
        </p:nvSpPr>
        <p:spPr>
          <a:xfrm>
            <a:off x="2383610" y="3432437"/>
            <a:ext cx="6121400"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16" name="Text Placeholder 5"/>
          <p:cNvSpPr>
            <a:spLocks noGrp="1"/>
          </p:cNvSpPr>
          <p:nvPr>
            <p:ph type="body" sz="quarter" idx="10"/>
          </p:nvPr>
        </p:nvSpPr>
        <p:spPr>
          <a:xfrm>
            <a:off x="2383610" y="4737598"/>
            <a:ext cx="6121400" cy="410369"/>
          </a:xfrm>
        </p:spPr>
        <p:txBody>
          <a:bodyPr lIns="0"/>
          <a:lstStyle>
            <a:lvl1pPr marL="0" indent="0" algn="l">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210877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Section Header">
    <p:bg>
      <p:bgPr>
        <a:solidFill>
          <a:schemeClr val="bg1"/>
        </a:solidFill>
        <a:effectLst/>
      </p:bgPr>
    </p:bg>
    <p:spTree>
      <p:nvGrpSpPr>
        <p:cNvPr id="1" name=""/>
        <p:cNvGrpSpPr/>
        <p:nvPr/>
      </p:nvGrpSpPr>
      <p:grpSpPr>
        <a:xfrm>
          <a:off x="0" y="0"/>
          <a:ext cx="0" cy="0"/>
          <a:chOff x="0" y="0"/>
          <a:chExt cx="0" cy="0"/>
        </a:xfrm>
      </p:grpSpPr>
      <p:sp>
        <p:nvSpPr>
          <p:cNvPr id="13"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4598797" y="-726823"/>
            <a:ext cx="6866376" cy="8320025"/>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5134707 w 6857999"/>
              <a:gd name="connsiteY3" fmla="*/ 3984163 h 6240016"/>
              <a:gd name="connsiteX4" fmla="*/ 2767903 w 6857999"/>
              <a:gd name="connsiteY4" fmla="*/ 5342723 h 6240016"/>
              <a:gd name="connsiteX5" fmla="*/ 1497189 w 6857999"/>
              <a:gd name="connsiteY5" fmla="*/ 6201822 h 6240016"/>
              <a:gd name="connsiteX6" fmla="*/ 1393480 w 6857999"/>
              <a:gd name="connsiteY6" fmla="*/ 6240016 h 6240016"/>
              <a:gd name="connsiteX7" fmla="*/ 0 w 6857999"/>
              <a:gd name="connsiteY7" fmla="*/ 618342 h 6240016"/>
              <a:gd name="connsiteX8" fmla="*/ 0 w 6857999"/>
              <a:gd name="connsiteY8" fmla="*/ 6240016 h 6240016"/>
              <a:gd name="connsiteX9" fmla="*/ 921827 w 6857999"/>
              <a:gd name="connsiteY9" fmla="*/ 6240016 h 6240016"/>
              <a:gd name="connsiteX10" fmla="*/ 877464 w 6857999"/>
              <a:gd name="connsiteY10" fmla="*/ 6206986 h 6240016"/>
              <a:gd name="connsiteX11" fmla="*/ 1720124 w 6857999"/>
              <a:gd name="connsiteY11" fmla="*/ 3319666 h 6240016"/>
              <a:gd name="connsiteX12" fmla="*/ 1778012 w 6857999"/>
              <a:gd name="connsiteY12" fmla="*/ 0 h 6240016"/>
              <a:gd name="connsiteX13" fmla="*/ 36658 w 6857999"/>
              <a:gd name="connsiteY13" fmla="*/ 619001 h 6240016"/>
              <a:gd name="connsiteX14" fmla="*/ 0 w 6857999"/>
              <a:gd name="connsiteY14" fmla="*/ 618342 h 6240016"/>
              <a:gd name="connsiteX0" fmla="*/ 1393480 w 5134707"/>
              <a:gd name="connsiteY0" fmla="*/ 6240016 h 6240016"/>
              <a:gd name="connsiteX1" fmla="*/ 5099537 w 5134707"/>
              <a:gd name="connsiteY1" fmla="*/ 6234993 h 6240016"/>
              <a:gd name="connsiteX2" fmla="*/ 5134707 w 5134707"/>
              <a:gd name="connsiteY2" fmla="*/ 3984163 h 6240016"/>
              <a:gd name="connsiteX3" fmla="*/ 2767903 w 5134707"/>
              <a:gd name="connsiteY3" fmla="*/ 5342723 h 6240016"/>
              <a:gd name="connsiteX4" fmla="*/ 1497189 w 5134707"/>
              <a:gd name="connsiteY4" fmla="*/ 6201822 h 6240016"/>
              <a:gd name="connsiteX5" fmla="*/ 1393480 w 5134707"/>
              <a:gd name="connsiteY5" fmla="*/ 6240016 h 6240016"/>
              <a:gd name="connsiteX6" fmla="*/ 0 w 5134707"/>
              <a:gd name="connsiteY6" fmla="*/ 618342 h 6240016"/>
              <a:gd name="connsiteX7" fmla="*/ 0 w 5134707"/>
              <a:gd name="connsiteY7" fmla="*/ 6240016 h 6240016"/>
              <a:gd name="connsiteX8" fmla="*/ 921827 w 5134707"/>
              <a:gd name="connsiteY8" fmla="*/ 6240016 h 6240016"/>
              <a:gd name="connsiteX9" fmla="*/ 877464 w 5134707"/>
              <a:gd name="connsiteY9" fmla="*/ 6206986 h 6240016"/>
              <a:gd name="connsiteX10" fmla="*/ 1720124 w 5134707"/>
              <a:gd name="connsiteY10" fmla="*/ 3319666 h 6240016"/>
              <a:gd name="connsiteX11" fmla="*/ 1778012 w 5134707"/>
              <a:gd name="connsiteY11" fmla="*/ 0 h 6240016"/>
              <a:gd name="connsiteX12" fmla="*/ 36658 w 5134707"/>
              <a:gd name="connsiteY12" fmla="*/ 619001 h 6240016"/>
              <a:gd name="connsiteX13" fmla="*/ 0 w 5134707"/>
              <a:gd name="connsiteY13" fmla="*/ 618342 h 6240016"/>
              <a:gd name="connsiteX0" fmla="*/ 1393480 w 5149779"/>
              <a:gd name="connsiteY0" fmla="*/ 6240016 h 6240016"/>
              <a:gd name="connsiteX1" fmla="*/ 5149779 w 5149779"/>
              <a:gd name="connsiteY1" fmla="*/ 6234993 h 6240016"/>
              <a:gd name="connsiteX2" fmla="*/ 5134707 w 5149779"/>
              <a:gd name="connsiteY2" fmla="*/ 3984163 h 6240016"/>
              <a:gd name="connsiteX3" fmla="*/ 2767903 w 5149779"/>
              <a:gd name="connsiteY3" fmla="*/ 5342723 h 6240016"/>
              <a:gd name="connsiteX4" fmla="*/ 1497189 w 5149779"/>
              <a:gd name="connsiteY4" fmla="*/ 6201822 h 6240016"/>
              <a:gd name="connsiteX5" fmla="*/ 1393480 w 5149779"/>
              <a:gd name="connsiteY5" fmla="*/ 6240016 h 6240016"/>
              <a:gd name="connsiteX6" fmla="*/ 0 w 5149779"/>
              <a:gd name="connsiteY6" fmla="*/ 618342 h 6240016"/>
              <a:gd name="connsiteX7" fmla="*/ 0 w 5149779"/>
              <a:gd name="connsiteY7" fmla="*/ 6240016 h 6240016"/>
              <a:gd name="connsiteX8" fmla="*/ 921827 w 5149779"/>
              <a:gd name="connsiteY8" fmla="*/ 6240016 h 6240016"/>
              <a:gd name="connsiteX9" fmla="*/ 877464 w 5149779"/>
              <a:gd name="connsiteY9" fmla="*/ 6206986 h 6240016"/>
              <a:gd name="connsiteX10" fmla="*/ 1720124 w 5149779"/>
              <a:gd name="connsiteY10" fmla="*/ 3319666 h 6240016"/>
              <a:gd name="connsiteX11" fmla="*/ 1778012 w 5149779"/>
              <a:gd name="connsiteY11" fmla="*/ 0 h 6240016"/>
              <a:gd name="connsiteX12" fmla="*/ 36658 w 5149779"/>
              <a:gd name="connsiteY12" fmla="*/ 619001 h 6240016"/>
              <a:gd name="connsiteX13" fmla="*/ 0 w 5149779"/>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49780" h="6240016">
                <a:moveTo>
                  <a:pt x="1393480" y="6240016"/>
                </a:moveTo>
                <a:lnTo>
                  <a:pt x="5149779" y="6234993"/>
                </a:lnTo>
                <a:cubicBezTo>
                  <a:pt x="5149779" y="5484716"/>
                  <a:pt x="5149780" y="4734440"/>
                  <a:pt x="5149780" y="3984163"/>
                </a:cubicBezTo>
                <a:cubicBezTo>
                  <a:pt x="3520588" y="4384034"/>
                  <a:pt x="3215893" y="4963068"/>
                  <a:pt x="2767903" y="5342723"/>
                </a:cubicBezTo>
                <a:cubicBezTo>
                  <a:pt x="2224582" y="5803167"/>
                  <a:pt x="1804503" y="6071896"/>
                  <a:pt x="1497189" y="6201822"/>
                </a:cubicBezTo>
                <a:lnTo>
                  <a:pt x="1393480" y="6240016"/>
                </a:ln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lnTo>
                  <a:pt x="0" y="618342"/>
                </a:lnTo>
                <a:close/>
              </a:path>
            </a:pathLst>
          </a:custGeom>
          <a:solidFill>
            <a:schemeClr val="accent4"/>
          </a:solidFill>
          <a:ln>
            <a:noFill/>
          </a:ln>
        </p:spPr>
        <p:txBody>
          <a:bodyPr vert="horz" wrap="square" lIns="121920" tIns="60960" rIns="121920" bIns="60960" numCol="1" anchor="t" anchorCtr="0" compatLnSpc="1">
            <a:prstTxWarp prst="textNoShape">
              <a:avLst/>
            </a:prstTxWarp>
            <a:noAutofit/>
          </a:bodyPr>
          <a:lstStyle/>
          <a:p>
            <a:endParaRPr lang="en-US" sz="2844"/>
          </a:p>
        </p:txBody>
      </p:sp>
      <p:pic>
        <p:nvPicPr>
          <p:cNvPr id="1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333051" y="251520"/>
            <a:ext cx="565808" cy="612832"/>
          </a:xfrm>
          <a:prstGeom prst="rect">
            <a:avLst/>
          </a:prstGeom>
        </p:spPr>
      </p:pic>
      <p:sp>
        <p:nvSpPr>
          <p:cNvPr id="15" name="Titre 1"/>
          <p:cNvSpPr>
            <a:spLocks noGrp="1"/>
          </p:cNvSpPr>
          <p:nvPr>
            <p:ph type="title" hasCustomPrompt="1"/>
            <p:custDataLst>
              <p:tags r:id="rId1"/>
            </p:custDataLst>
          </p:nvPr>
        </p:nvSpPr>
        <p:spPr>
          <a:xfrm>
            <a:off x="716280" y="4401831"/>
            <a:ext cx="6121400"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16" name="Text Placeholder 5"/>
          <p:cNvSpPr>
            <a:spLocks noGrp="1"/>
          </p:cNvSpPr>
          <p:nvPr>
            <p:ph type="body" sz="quarter" idx="10"/>
          </p:nvPr>
        </p:nvSpPr>
        <p:spPr>
          <a:xfrm>
            <a:off x="716280" y="5706992"/>
            <a:ext cx="6121400" cy="410369"/>
          </a:xfrm>
        </p:spPr>
        <p:txBody>
          <a:bodyPr lIns="0"/>
          <a:lstStyle>
            <a:lvl1pPr marL="0" indent="0" algn="l">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1281594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Section Header">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46850A-F005-4EF4-8D4E-2363CB500A0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63" y="0"/>
            <a:ext cx="12189467" cy="6885384"/>
          </a:xfrm>
          <a:prstGeom prst="rect">
            <a:avLst/>
          </a:prstGeom>
        </p:spPr>
      </p:pic>
      <p:pic>
        <p:nvPicPr>
          <p:cNvPr id="1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333051" y="251520"/>
            <a:ext cx="565808" cy="612832"/>
          </a:xfrm>
          <a:prstGeom prst="rect">
            <a:avLst/>
          </a:prstGeom>
        </p:spPr>
      </p:pic>
      <p:sp>
        <p:nvSpPr>
          <p:cNvPr id="15" name="Titre 1"/>
          <p:cNvSpPr>
            <a:spLocks noGrp="1"/>
          </p:cNvSpPr>
          <p:nvPr>
            <p:ph type="title" hasCustomPrompt="1"/>
            <p:custDataLst>
              <p:tags r:id="rId1"/>
            </p:custDataLst>
          </p:nvPr>
        </p:nvSpPr>
        <p:spPr>
          <a:xfrm>
            <a:off x="716280" y="4401831"/>
            <a:ext cx="6121400"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Click to edit Master </a:t>
            </a:r>
            <a:br>
              <a:rPr lang="en-US" noProof="0"/>
            </a:br>
            <a:r>
              <a:rPr lang="en-US" noProof="0"/>
              <a:t>text style</a:t>
            </a:r>
          </a:p>
        </p:txBody>
      </p:sp>
      <p:sp>
        <p:nvSpPr>
          <p:cNvPr id="16" name="Text Placeholder 5"/>
          <p:cNvSpPr>
            <a:spLocks noGrp="1"/>
          </p:cNvSpPr>
          <p:nvPr>
            <p:ph type="body" sz="quarter" idx="10"/>
          </p:nvPr>
        </p:nvSpPr>
        <p:spPr>
          <a:xfrm>
            <a:off x="716280" y="5706992"/>
            <a:ext cx="6121400" cy="410369"/>
          </a:xfrm>
        </p:spPr>
        <p:txBody>
          <a:bodyPr lIns="0"/>
          <a:lstStyle>
            <a:lvl1pPr marL="0" indent="0" algn="l">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467228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vmlDrawing" Target="../drawings/vmlDrawing1.vml"/><Relationship Id="rId42"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4.xml"/><Relationship Id="rId40"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35"/>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026" name="think-cell Slide" r:id="rId38" imgW="360" imgH="360" progId="">
                  <p:embed/>
                </p:oleObj>
              </mc:Choice>
              <mc:Fallback>
                <p:oleObj name="think-cell Slide" r:id="rId38" imgW="360" imgH="360" progId="">
                  <p:embed/>
                  <p:pic>
                    <p:nvPicPr>
                      <p:cNvPr id="8" name="Object 7" hidden="1"/>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36"/>
            </p:custDataLst>
          </p:nvPr>
        </p:nvSpPr>
        <p:spPr>
          <a:xfrm>
            <a:off x="2" y="1"/>
            <a:ext cx="12191999" cy="1062180"/>
          </a:xfrm>
          <a:prstGeom prst="rect">
            <a:avLst/>
          </a:prstGeom>
        </p:spPr>
        <p:txBody>
          <a:bodyPr vert="horz" lIns="253554" tIns="28173" rIns="140864" bIns="28173" rtlCol="0" anchor="ctr">
            <a:noAutofit/>
          </a:bodyPr>
          <a:lstStyle/>
          <a:p>
            <a:r>
              <a:rPr lang="en-US" noProof="0" err="1"/>
              <a:t>Cliquez</a:t>
            </a:r>
            <a:r>
              <a:rPr lang="en-US" noProof="0"/>
              <a:t> pour modifier le style du </a:t>
            </a:r>
            <a:r>
              <a:rPr lang="en-US" noProof="0" err="1"/>
              <a:t>titre</a:t>
            </a:r>
            <a:endParaRPr lang="en-US" noProof="0"/>
          </a:p>
        </p:txBody>
      </p:sp>
      <p:sp>
        <p:nvSpPr>
          <p:cNvPr id="3" name="Text Placeholder 2"/>
          <p:cNvSpPr>
            <a:spLocks noGrp="1"/>
          </p:cNvSpPr>
          <p:nvPr>
            <p:ph type="body" idx="1"/>
            <p:custDataLst>
              <p:tags r:id="rId37"/>
            </p:custDataLst>
          </p:nvPr>
        </p:nvSpPr>
        <p:spPr>
          <a:xfrm>
            <a:off x="398022" y="1501978"/>
            <a:ext cx="11616153" cy="4636540"/>
          </a:xfrm>
          <a:prstGeom prst="rect">
            <a:avLst/>
          </a:prstGeom>
        </p:spPr>
        <p:txBody>
          <a:bodyPr vert="horz" lIns="92038" tIns="61358" rIns="61358" bIns="61358"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17" name="Line 7"/>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userDrawn="1"/>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2020 Capgemini. All rights reserved.</a:t>
            </a:r>
          </a:p>
        </p:txBody>
      </p:sp>
      <p:grpSp>
        <p:nvGrpSpPr>
          <p:cNvPr id="4" name="Group 3">
            <a:extLst>
              <a:ext uri="{FF2B5EF4-FFF2-40B4-BE49-F238E27FC236}">
                <a16:creationId xmlns:a16="http://schemas.microsoft.com/office/drawing/2014/main" id="{B8198E5F-4051-4250-8AD5-4648E31060D0}"/>
              </a:ext>
            </a:extLst>
          </p:cNvPr>
          <p:cNvGrpSpPr/>
          <p:nvPr userDrawn="1"/>
        </p:nvGrpSpPr>
        <p:grpSpPr>
          <a:xfrm>
            <a:off x="306831" y="6398556"/>
            <a:ext cx="3056177" cy="346129"/>
            <a:chOff x="306831" y="6398556"/>
            <a:chExt cx="3056177" cy="346129"/>
          </a:xfrm>
        </p:grpSpPr>
        <p:pic>
          <p:nvPicPr>
            <p:cNvPr id="24"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306831" y="6429448"/>
              <a:ext cx="1412968" cy="315237"/>
            </a:xfrm>
            <a:prstGeom prst="rect">
              <a:avLst/>
            </a:prstGeom>
          </p:spPr>
        </p:pic>
        <p:cxnSp>
          <p:nvCxnSpPr>
            <p:cNvPr id="5" name="Straight Connector 4">
              <a:extLst>
                <a:ext uri="{FF2B5EF4-FFF2-40B4-BE49-F238E27FC236}">
                  <a16:creationId xmlns:a16="http://schemas.microsoft.com/office/drawing/2014/main" id="{20EF2B51-747A-4D97-ACCC-16AC9DE97553}"/>
                </a:ext>
              </a:extLst>
            </p:cNvPr>
            <p:cNvCxnSpPr>
              <a:cxnSpLocks/>
            </p:cNvCxnSpPr>
            <p:nvPr userDrawn="1"/>
          </p:nvCxnSpPr>
          <p:spPr>
            <a:xfrm>
              <a:off x="1864518" y="6412779"/>
              <a:ext cx="0" cy="266627"/>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12" name="Picture 10" descr="Image result for national grid logo png">
              <a:extLst>
                <a:ext uri="{FF2B5EF4-FFF2-40B4-BE49-F238E27FC236}">
                  <a16:creationId xmlns:a16="http://schemas.microsoft.com/office/drawing/2014/main" id="{8D23748E-2942-4F26-9920-89318B70B196}"/>
                </a:ext>
              </a:extLst>
            </p:cNvPr>
            <p:cNvPicPr>
              <a:picLocks noChangeAspect="1" noChangeArrowheads="1"/>
            </p:cNvPicPr>
            <p:nvPr userDrawn="1"/>
          </p:nvPicPr>
          <p:blipFill>
            <a:blip r:embed="rId42" cstate="print">
              <a:extLst>
                <a:ext uri="{28A0092B-C50C-407E-A947-70E740481C1C}">
                  <a14:useLocalDpi xmlns:a14="http://schemas.microsoft.com/office/drawing/2010/main" val="0"/>
                </a:ext>
              </a:extLst>
            </a:blip>
            <a:srcRect/>
            <a:stretch>
              <a:fillRect/>
            </a:stretch>
          </p:blipFill>
          <p:spPr bwMode="auto">
            <a:xfrm>
              <a:off x="1989829" y="6398556"/>
              <a:ext cx="1373179" cy="284291"/>
            </a:xfrm>
            <a:prstGeom prst="rect">
              <a:avLst/>
            </a:prstGeom>
            <a:noFill/>
            <a:extLst>
              <a:ext uri="{909E8E84-426E-40DD-AFC4-6F175D3DCCD1}">
                <a14:hiddenFill xmlns:a14="http://schemas.microsoft.com/office/drawing/2010/main">
                  <a:solidFill>
                    <a:srgbClr val="FFFFFF"/>
                  </a:solidFill>
                </a14:hiddenFill>
              </a:ext>
            </a:extLst>
          </p:spPr>
        </p:pic>
      </p:gr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3986" r:id="rId4"/>
    <p:sldLayoutId id="2147484055" r:id="rId5"/>
    <p:sldLayoutId id="2147483971" r:id="rId6"/>
    <p:sldLayoutId id="2147484056" r:id="rId7"/>
    <p:sldLayoutId id="2147483987" r:id="rId8"/>
    <p:sldLayoutId id="2147484084" r:id="rId9"/>
    <p:sldLayoutId id="2147484015" r:id="rId10"/>
    <p:sldLayoutId id="2147483965" r:id="rId11"/>
    <p:sldLayoutId id="2147484012" r:id="rId12"/>
    <p:sldLayoutId id="2147484057" r:id="rId13"/>
    <p:sldLayoutId id="2147483995" r:id="rId14"/>
    <p:sldLayoutId id="2147484013" r:id="rId15"/>
    <p:sldLayoutId id="2147484062" r:id="rId16"/>
    <p:sldLayoutId id="2147483966" r:id="rId17"/>
    <p:sldLayoutId id="2147484064" r:id="rId18"/>
    <p:sldLayoutId id="2147484066" r:id="rId19"/>
    <p:sldLayoutId id="2147484059" r:id="rId20"/>
    <p:sldLayoutId id="2147484065" r:id="rId21"/>
    <p:sldLayoutId id="2147484060" r:id="rId22"/>
    <p:sldLayoutId id="2147484058" r:id="rId23"/>
    <p:sldLayoutId id="2147484083" r:id="rId24"/>
    <p:sldLayoutId id="2147484079" r:id="rId25"/>
    <p:sldLayoutId id="2147484074" r:id="rId26"/>
    <p:sldLayoutId id="2147484080" r:id="rId27"/>
    <p:sldLayoutId id="2147484072" r:id="rId28"/>
    <p:sldLayoutId id="2147484073" r:id="rId29"/>
    <p:sldLayoutId id="2147484085" r:id="rId30"/>
    <p:sldLayoutId id="2147484086" r:id="rId31"/>
    <p:sldLayoutId id="2147484087" r:id="rId32"/>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14.xml"/><Relationship Id="rId1" Type="http://schemas.openxmlformats.org/officeDocument/2006/relationships/vmlDrawing" Target="../drawings/vmlDrawing16.vml"/><Relationship Id="rId5" Type="http://schemas.openxmlformats.org/officeDocument/2006/relationships/chart" Target="../charts/chart2.xml"/><Relationship Id="rId4" Type="http://schemas.openxmlformats.org/officeDocument/2006/relationships/image" Target="../media/image30.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thegovlab.org/moving-from-open-data-to-open-knowledge-announcing-the-commerce-data-usability-project/" TargetMode="External"/><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emf"/><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43.emf"/><Relationship Id="rId7" Type="http://schemas.openxmlformats.org/officeDocument/2006/relationships/oleObject" Target="file:///C:\Users\mmoshref\OneDrive%20-%20Capgemini\Documents\National%20Grid\Data%20Domain%20Matrix_NG.xlsx" TargetMode="External"/><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s>
</file>

<file path=ppt/slides/_rels/slide3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50.png"/></Relationships>
</file>

<file path=ppt/slides/_rels/slide42.xml.rels><?xml version="1.0" encoding="UTF-8" standalone="yes"?>
<Relationships xmlns="http://schemas.openxmlformats.org/package/2006/relationships"><Relationship Id="rId3" Type="http://schemas.openxmlformats.org/officeDocument/2006/relationships/hyperlink" Target="http://thegovlab.org/moving-from-open-data-to-open-knowledge-announcing-the-commerce-data-usability-project/" TargetMode="External"/><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jpeg"/><Relationship Id="rId7" Type="http://schemas.openxmlformats.org/officeDocument/2006/relationships/image" Target="../media/image55.sv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jpeg"/><Relationship Id="rId10" Type="http://schemas.openxmlformats.org/officeDocument/2006/relationships/image" Target="../media/image58.emf"/><Relationship Id="rId4" Type="http://schemas.openxmlformats.org/officeDocument/2006/relationships/image" Target="../media/image52.emf"/><Relationship Id="rId9" Type="http://schemas.openxmlformats.org/officeDocument/2006/relationships/image" Target="../media/image57.sv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hyperlink" Target="http://thegovlab.org/moving-from-open-data-to-open-knowledge-announcing-the-commerce-data-usability-project/" TargetMode="External"/><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3" Type="http://schemas.openxmlformats.org/officeDocument/2006/relationships/oleObject" Target="https://capgemini.sharepoint.com/sites/NationalGrid680/Shared%20Documents/Strategy/Current%20State/Interview%20Matrix%207.24.xlsx" TargetMode="External"/><Relationship Id="rId2" Type="http://schemas.openxmlformats.org/officeDocument/2006/relationships/slideLayout" Target="../slideLayouts/slideLayout14.xml"/><Relationship Id="rId1" Type="http://schemas.openxmlformats.org/officeDocument/2006/relationships/vmlDrawing" Target="../drawings/vmlDrawing18.vml"/><Relationship Id="rId4" Type="http://schemas.openxmlformats.org/officeDocument/2006/relationships/image" Target="../media/image59.wmf"/></Relationships>
</file>

<file path=ppt/slides/_rels/slide5.xml.rels><?xml version="1.0" encoding="UTF-8" standalone="yes"?>
<Relationships xmlns="http://schemas.openxmlformats.org/package/2006/relationships"><Relationship Id="rId3" Type="http://schemas.openxmlformats.org/officeDocument/2006/relationships/hyperlink" Target="http://thegovlab.org/moving-from-open-data-to-open-knowledge-announcing-the-commerce-data-usability-project/" TargetMode="External"/><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thegovlab.org/moving-from-open-data-to-open-knowledge-announcing-the-commerce-data-usability-project/" TargetMode="External"/><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4.xml"/><Relationship Id="rId1" Type="http://schemas.openxmlformats.org/officeDocument/2006/relationships/vmlDrawing" Target="../drawings/vmlDrawing15.vml"/><Relationship Id="rId4" Type="http://schemas.openxmlformats.org/officeDocument/2006/relationships/image" Target="../media/image2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1F40C98-3D8D-4813-9DEB-2B9AF94CBAF1}"/>
              </a:ext>
            </a:extLst>
          </p:cNvPr>
          <p:cNvSpPr>
            <a:spLocks noGrp="1"/>
          </p:cNvSpPr>
          <p:nvPr>
            <p:ph type="body" sz="quarter" idx="11"/>
          </p:nvPr>
        </p:nvSpPr>
        <p:spPr>
          <a:xfrm>
            <a:off x="480211" y="3810001"/>
            <a:ext cx="5565703" cy="1715848"/>
          </a:xfrm>
        </p:spPr>
        <p:txBody>
          <a:bodyPr>
            <a:normAutofit/>
          </a:bodyPr>
          <a:lstStyle/>
          <a:p>
            <a:pPr algn="l"/>
            <a:r>
              <a:rPr lang="en-US" sz="3200"/>
              <a:t>Customer Data</a:t>
            </a:r>
            <a:br>
              <a:rPr lang="en-US" sz="3200"/>
            </a:br>
            <a:r>
              <a:rPr lang="en-US" sz="3200"/>
              <a:t>Transformation Assessment (CDTA)- Current State</a:t>
            </a:r>
          </a:p>
        </p:txBody>
      </p:sp>
      <p:sp>
        <p:nvSpPr>
          <p:cNvPr id="3" name="Sous-titre 2">
            <a:extLst>
              <a:ext uri="{FF2B5EF4-FFF2-40B4-BE49-F238E27FC236}">
                <a16:creationId xmlns:a16="http://schemas.microsoft.com/office/drawing/2014/main" id="{2BD4255A-097D-4362-88FA-6B70BAEFB722}"/>
              </a:ext>
            </a:extLst>
          </p:cNvPr>
          <p:cNvSpPr>
            <a:spLocks noGrp="1"/>
          </p:cNvSpPr>
          <p:nvPr>
            <p:ph type="body" sz="quarter" idx="12"/>
          </p:nvPr>
        </p:nvSpPr>
        <p:spPr>
          <a:xfrm>
            <a:off x="480210" y="5679197"/>
            <a:ext cx="5565704" cy="817856"/>
          </a:xfrm>
        </p:spPr>
        <p:txBody>
          <a:bodyPr>
            <a:noAutofit/>
          </a:bodyPr>
          <a:lstStyle/>
          <a:p>
            <a:pPr algn="l"/>
            <a:r>
              <a:rPr lang="en-US"/>
              <a:t>Remediation &amp; ROM</a:t>
            </a:r>
          </a:p>
          <a:p>
            <a:pPr algn="l"/>
            <a:r>
              <a:rPr lang="en-US" sz="1400" b="1"/>
              <a:t>August 2020</a:t>
            </a:r>
          </a:p>
          <a:p>
            <a:pPr algn="l"/>
            <a:endParaRPr lang="en-US"/>
          </a:p>
        </p:txBody>
      </p:sp>
    </p:spTree>
    <p:extLst>
      <p:ext uri="{BB962C8B-B14F-4D97-AF65-F5344CB8AC3E}">
        <p14:creationId xmlns:p14="http://schemas.microsoft.com/office/powerpoint/2010/main" val="4010414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CB2F-C775-424E-8026-A3C44A0DA618}"/>
              </a:ext>
            </a:extLst>
          </p:cNvPr>
          <p:cNvSpPr>
            <a:spLocks noGrp="1"/>
          </p:cNvSpPr>
          <p:nvPr>
            <p:ph type="title"/>
          </p:nvPr>
        </p:nvSpPr>
        <p:spPr/>
        <p:txBody>
          <a:bodyPr/>
          <a:lstStyle/>
          <a:p>
            <a:r>
              <a:rPr lang="en-US"/>
              <a:t>Discovery Session Summary</a:t>
            </a:r>
          </a:p>
        </p:txBody>
      </p:sp>
      <p:sp>
        <p:nvSpPr>
          <p:cNvPr id="3" name="Rectangle 2">
            <a:extLst>
              <a:ext uri="{FF2B5EF4-FFF2-40B4-BE49-F238E27FC236}">
                <a16:creationId xmlns:a16="http://schemas.microsoft.com/office/drawing/2014/main" id="{10418F8A-DFCC-46FE-ADF9-4BAB6D082CF0}"/>
              </a:ext>
            </a:extLst>
          </p:cNvPr>
          <p:cNvSpPr/>
          <p:nvPr/>
        </p:nvSpPr>
        <p:spPr>
          <a:xfrm>
            <a:off x="266701" y="1097570"/>
            <a:ext cx="11658600" cy="307777"/>
          </a:xfrm>
          <a:prstGeom prst="rect">
            <a:avLst/>
          </a:prstGeom>
        </p:spPr>
        <p:txBody>
          <a:bodyPr wrap="square">
            <a:spAutoFit/>
          </a:bodyPr>
          <a:lstStyle/>
          <a:p>
            <a:r>
              <a:rPr lang="en-US" sz="1400" b="1">
                <a:solidFill>
                  <a:schemeClr val="accent2"/>
                </a:solidFill>
                <a:latin typeface="+mj-lt"/>
              </a:rPr>
              <a:t>Capgemini conducted </a:t>
            </a:r>
            <a:r>
              <a:rPr lang="en-US" sz="1400" b="1">
                <a:solidFill>
                  <a:schemeClr val="accent3"/>
                </a:solidFill>
                <a:latin typeface="+mj-lt"/>
              </a:rPr>
              <a:t>34 </a:t>
            </a:r>
            <a:r>
              <a:rPr lang="en-US" sz="1400" b="1">
                <a:solidFill>
                  <a:schemeClr val="accent2"/>
                </a:solidFill>
                <a:latin typeface="+mj-lt"/>
              </a:rPr>
              <a:t>working discovery sessions with Business and IT that involved </a:t>
            </a:r>
            <a:r>
              <a:rPr lang="en-US" sz="1400" b="1">
                <a:solidFill>
                  <a:schemeClr val="accent3"/>
                </a:solidFill>
                <a:latin typeface="+mj-lt"/>
              </a:rPr>
              <a:t>250+ </a:t>
            </a:r>
            <a:r>
              <a:rPr lang="en-US" sz="1400" b="1">
                <a:solidFill>
                  <a:schemeClr val="accent2"/>
                </a:solidFill>
                <a:latin typeface="+mj-lt"/>
              </a:rPr>
              <a:t>participants.  </a:t>
            </a:r>
          </a:p>
        </p:txBody>
      </p:sp>
      <p:grpSp>
        <p:nvGrpSpPr>
          <p:cNvPr id="9" name="Group 8">
            <a:extLst>
              <a:ext uri="{FF2B5EF4-FFF2-40B4-BE49-F238E27FC236}">
                <a16:creationId xmlns:a16="http://schemas.microsoft.com/office/drawing/2014/main" id="{905F1C2D-88F8-475A-B933-23605B4AE500}"/>
              </a:ext>
            </a:extLst>
          </p:cNvPr>
          <p:cNvGrpSpPr/>
          <p:nvPr/>
        </p:nvGrpSpPr>
        <p:grpSpPr>
          <a:xfrm>
            <a:off x="341577" y="1675229"/>
            <a:ext cx="11508846" cy="275465"/>
            <a:chOff x="293687" y="1896235"/>
            <a:chExt cx="11508846" cy="275465"/>
          </a:xfrm>
        </p:grpSpPr>
        <p:sp>
          <p:nvSpPr>
            <p:cNvPr id="4" name="Title 1">
              <a:extLst>
                <a:ext uri="{FF2B5EF4-FFF2-40B4-BE49-F238E27FC236}">
                  <a16:creationId xmlns:a16="http://schemas.microsoft.com/office/drawing/2014/main" id="{10859909-074C-4EA8-AB58-06922FDD035F}"/>
                </a:ext>
              </a:extLst>
            </p:cNvPr>
            <p:cNvSpPr txBox="1">
              <a:spLocks/>
            </p:cNvSpPr>
            <p:nvPr/>
          </p:nvSpPr>
          <p:spPr>
            <a:xfrm>
              <a:off x="411069" y="1896235"/>
              <a:ext cx="11274082" cy="221599"/>
            </a:xfrm>
            <a:prstGeom prst="rect">
              <a:avLst/>
            </a:prstGeom>
          </p:spPr>
          <p:txBody>
            <a:bodyPr vert="horz" lIns="0" tIns="0" rIns="0" bIns="0" rtlCol="0" anchor="ctr">
              <a:spAutoFit/>
            </a:bodyPr>
            <a:lstStyle>
              <a:lvl1pPr algn="l" defTabSz="779202" rtl="0" eaLnBrk="1" latinLnBrk="0" hangingPunct="1">
                <a:lnSpc>
                  <a:spcPct val="90000"/>
                </a:lnSpc>
                <a:spcBef>
                  <a:spcPct val="0"/>
                </a:spcBef>
                <a:buNone/>
                <a:defRPr sz="1800" b="0" kern="1200" spc="-7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marL="0" marR="0" lvl="0" indent="0" algn="ctr" defTabSz="779202" rtl="0" eaLnBrk="1" fontAlgn="auto" latinLnBrk="0" hangingPunct="1">
                <a:lnSpc>
                  <a:spcPct val="90000"/>
                </a:lnSpc>
                <a:spcBef>
                  <a:spcPct val="0"/>
                </a:spcBef>
                <a:spcAft>
                  <a:spcPts val="0"/>
                </a:spcAft>
                <a:buClrTx/>
                <a:buSzTx/>
                <a:buFontTx/>
                <a:buNone/>
                <a:tabLst/>
                <a:defRPr/>
              </a:pPr>
              <a:r>
                <a:rPr kumimoji="0" lang="en-US" sz="1600" b="1" i="0" u="none" strike="noStrike" kern="1200" cap="none" spc="-70" normalizeH="0" baseline="0" noProof="0">
                  <a:ln>
                    <a:noFill/>
                  </a:ln>
                  <a:solidFill>
                    <a:schemeClr val="accent3"/>
                  </a:solidFill>
                  <a:effectLst/>
                  <a:uLnTx/>
                  <a:uFillTx/>
                  <a:latin typeface="Verdana" panose="020B0604030504040204" pitchFamily="34" charset="0"/>
                  <a:ea typeface="Verdana" panose="020B0604030504040204" pitchFamily="34" charset="0"/>
                </a:rPr>
                <a:t>Team Discovery Sessions</a:t>
              </a:r>
            </a:p>
          </p:txBody>
        </p:sp>
        <p:cxnSp>
          <p:nvCxnSpPr>
            <p:cNvPr id="5" name="Straight Connector 4">
              <a:extLst>
                <a:ext uri="{FF2B5EF4-FFF2-40B4-BE49-F238E27FC236}">
                  <a16:creationId xmlns:a16="http://schemas.microsoft.com/office/drawing/2014/main" id="{D52293E7-07E4-43FA-961B-1D0FDE284F7B}"/>
                </a:ext>
              </a:extLst>
            </p:cNvPr>
            <p:cNvCxnSpPr>
              <a:cxnSpLocks/>
            </p:cNvCxnSpPr>
            <p:nvPr/>
          </p:nvCxnSpPr>
          <p:spPr bwMode="auto">
            <a:xfrm>
              <a:off x="293687" y="2171700"/>
              <a:ext cx="11508846" cy="0"/>
            </a:xfrm>
            <a:prstGeom prst="line">
              <a:avLst/>
            </a:prstGeom>
            <a:solidFill>
              <a:schemeClr val="accent6"/>
            </a:solidFill>
            <a:ln w="19050" cap="flat" cmpd="sng" algn="ctr">
              <a:solidFill>
                <a:schemeClr val="accent5"/>
              </a:solidFill>
              <a:prstDash val="solid"/>
              <a:round/>
              <a:headEnd type="oval" w="med" len="med"/>
              <a:tailEnd type="oval" w="med" len="med"/>
            </a:ln>
            <a:effectLst/>
          </p:spPr>
        </p:cxnSp>
      </p:grpSp>
      <p:graphicFrame>
        <p:nvGraphicFramePr>
          <p:cNvPr id="12" name="Table 11">
            <a:extLst>
              <a:ext uri="{FF2B5EF4-FFF2-40B4-BE49-F238E27FC236}">
                <a16:creationId xmlns:a16="http://schemas.microsoft.com/office/drawing/2014/main" id="{AE15DAC0-1183-4229-85BE-0F787ABFEAD6}"/>
              </a:ext>
            </a:extLst>
          </p:cNvPr>
          <p:cNvGraphicFramePr>
            <a:graphicFrameLocks noGrp="1"/>
          </p:cNvGraphicFramePr>
          <p:nvPr>
            <p:extLst>
              <p:ext uri="{D42A27DB-BD31-4B8C-83A1-F6EECF244321}">
                <p14:modId xmlns:p14="http://schemas.microsoft.com/office/powerpoint/2010/main" val="755107599"/>
              </p:ext>
            </p:extLst>
          </p:nvPr>
        </p:nvGraphicFramePr>
        <p:xfrm>
          <a:off x="342900" y="2177773"/>
          <a:ext cx="5502662" cy="3364869"/>
        </p:xfrm>
        <a:graphic>
          <a:graphicData uri="http://schemas.openxmlformats.org/drawingml/2006/table">
            <a:tbl>
              <a:tblPr firstCol="1"/>
              <a:tblGrid>
                <a:gridCol w="788601">
                  <a:extLst>
                    <a:ext uri="{9D8B030D-6E8A-4147-A177-3AD203B41FA5}">
                      <a16:colId xmlns:a16="http://schemas.microsoft.com/office/drawing/2014/main" val="858659442"/>
                    </a:ext>
                  </a:extLst>
                </a:gridCol>
                <a:gridCol w="1170846">
                  <a:extLst>
                    <a:ext uri="{9D8B030D-6E8A-4147-A177-3AD203B41FA5}">
                      <a16:colId xmlns:a16="http://schemas.microsoft.com/office/drawing/2014/main" val="2507790899"/>
                    </a:ext>
                  </a:extLst>
                </a:gridCol>
                <a:gridCol w="3543215">
                  <a:extLst>
                    <a:ext uri="{9D8B030D-6E8A-4147-A177-3AD203B41FA5}">
                      <a16:colId xmlns:a16="http://schemas.microsoft.com/office/drawing/2014/main" val="3383265402"/>
                    </a:ext>
                  </a:extLst>
                </a:gridCol>
              </a:tblGrid>
              <a:tr h="336827">
                <a:tc>
                  <a:txBody>
                    <a:bodyPr/>
                    <a:lstStyle/>
                    <a:p>
                      <a:pPr algn="ctr" rtl="0" fontAlgn="t"/>
                      <a:r>
                        <a:rPr lang="en-US" sz="1050" b="1" i="0" u="none" strike="noStrike">
                          <a:solidFill>
                            <a:srgbClr val="FFFFFF"/>
                          </a:solidFill>
                          <a:effectLst/>
                          <a:latin typeface="+mj-lt"/>
                        </a:rPr>
                        <a:t>Date</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B8D6"/>
                    </a:solidFill>
                  </a:tcPr>
                </a:tc>
                <a:tc>
                  <a:txBody>
                    <a:bodyPr/>
                    <a:lstStyle/>
                    <a:p>
                      <a:pPr algn="ctr" rtl="0" fontAlgn="t"/>
                      <a:r>
                        <a:rPr lang="en-US" sz="1050" b="1" i="0" u="none" strike="noStrike">
                          <a:solidFill>
                            <a:srgbClr val="FFFFFF"/>
                          </a:solidFill>
                          <a:effectLst/>
                          <a:latin typeface="+mj-lt"/>
                        </a:rPr>
                        <a:t># of Participants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B8D6"/>
                    </a:solidFill>
                  </a:tcPr>
                </a:tc>
                <a:tc>
                  <a:txBody>
                    <a:bodyPr/>
                    <a:lstStyle/>
                    <a:p>
                      <a:pPr algn="ctr" rtl="0" fontAlgn="t"/>
                      <a:r>
                        <a:rPr lang="en-US" sz="1050" b="1" i="0" u="none" strike="noStrike">
                          <a:solidFill>
                            <a:srgbClr val="FFFFFF"/>
                          </a:solidFill>
                          <a:effectLst/>
                          <a:latin typeface="+mj-lt"/>
                        </a:rPr>
                        <a:t>Business Group</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B8D6"/>
                    </a:solidFill>
                  </a:tcPr>
                </a:tc>
                <a:extLst>
                  <a:ext uri="{0D108BD9-81ED-4DB2-BD59-A6C34878D82A}">
                    <a16:rowId xmlns:a16="http://schemas.microsoft.com/office/drawing/2014/main" val="2940997891"/>
                  </a:ext>
                </a:extLst>
              </a:tr>
              <a:tr h="186236">
                <a:tc>
                  <a:txBody>
                    <a:bodyPr/>
                    <a:lstStyle/>
                    <a:p>
                      <a:pPr algn="ctr" rtl="0" fontAlgn="t"/>
                      <a:r>
                        <a:rPr lang="en-US" sz="1050" b="0" i="0" u="none" strike="noStrike">
                          <a:solidFill>
                            <a:srgbClr val="348DBE"/>
                          </a:solidFill>
                          <a:effectLst/>
                          <a:latin typeface="+mj-lt"/>
                        </a:rPr>
                        <a:t>29-Jun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70C0"/>
                          </a:solidFill>
                          <a:effectLst/>
                          <a:latin typeface="+mj-lt"/>
                          <a:cs typeface="Calibri" panose="020F0502020204030204"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EV Transportation 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4613124"/>
                  </a:ext>
                </a:extLst>
              </a:tr>
              <a:tr h="80464">
                <a:tc>
                  <a:txBody>
                    <a:bodyPr/>
                    <a:lstStyle/>
                    <a:p>
                      <a:pPr algn="ctr" rtl="0" fontAlgn="t"/>
                      <a:r>
                        <a:rPr lang="en-US" sz="1050" b="0" i="0" u="none" strike="noStrike">
                          <a:solidFill>
                            <a:srgbClr val="348DBE"/>
                          </a:solidFill>
                          <a:effectLst/>
                          <a:latin typeface="+mj-lt"/>
                        </a:rPr>
                        <a:t>29-Jun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70C0"/>
                          </a:solidFill>
                          <a:effectLst/>
                          <a:latin typeface="+mj-lt"/>
                          <a:cs typeface="Calibri" panose="020F0502020204030204" pitchFamily="34" charset="0"/>
                        </a:rPr>
                        <a:t> 7 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Customer Journey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145847"/>
                  </a:ext>
                </a:extLst>
              </a:tr>
              <a:tr h="0">
                <a:tc>
                  <a:txBody>
                    <a:bodyPr/>
                    <a:lstStyle/>
                    <a:p>
                      <a:pPr algn="ctr" rtl="0" fontAlgn="t"/>
                      <a:r>
                        <a:rPr lang="en-US" sz="1050" b="0" i="0" u="none" strike="noStrike">
                          <a:solidFill>
                            <a:srgbClr val="348DBE"/>
                          </a:solidFill>
                          <a:effectLst/>
                          <a:latin typeface="+mj-lt"/>
                        </a:rPr>
                        <a:t>30-Jul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j-lt"/>
                          <a:ea typeface="+mn-ea"/>
                          <a:cs typeface="+mn-cs"/>
                        </a:rPr>
                        <a:t>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New Connections Pre-Meeting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0406349"/>
                  </a:ext>
                </a:extLst>
              </a:tr>
              <a:tr h="52524">
                <a:tc>
                  <a:txBody>
                    <a:bodyPr/>
                    <a:lstStyle/>
                    <a:p>
                      <a:pPr algn="ctr" rtl="0" fontAlgn="t"/>
                      <a:r>
                        <a:rPr lang="en-US" sz="1050" b="0" i="0" u="none" strike="noStrike">
                          <a:solidFill>
                            <a:srgbClr val="348DBE"/>
                          </a:solidFill>
                          <a:effectLst/>
                          <a:latin typeface="+mj-lt"/>
                        </a:rPr>
                        <a:t>30-Jul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j-lt"/>
                          <a:ea typeface="+mn-ea"/>
                          <a:cs typeface="+mn-cs"/>
                        </a:rPr>
                        <a:t> 8 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Energy Efficiency Pre-Meeting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4877034"/>
                  </a:ext>
                </a:extLst>
              </a:tr>
              <a:tr h="273760">
                <a:tc>
                  <a:txBody>
                    <a:bodyPr/>
                    <a:lstStyle/>
                    <a:p>
                      <a:pPr algn="ctr" rtl="0" fontAlgn="t"/>
                      <a:r>
                        <a:rPr lang="en-US" sz="1050" b="0" i="0" u="none" strike="noStrike">
                          <a:solidFill>
                            <a:srgbClr val="348DBE"/>
                          </a:solidFill>
                          <a:effectLst/>
                          <a:latin typeface="+mj-lt"/>
                        </a:rPr>
                        <a:t>1-Jul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j-lt"/>
                          <a:ea typeface="+mn-ea"/>
                          <a:cs typeface="+mn-cs"/>
                        </a:rPr>
                        <a:t>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New Connections (Sales) and Energy Efficiency use of Gridforce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6123728"/>
                  </a:ext>
                </a:extLst>
              </a:tr>
              <a:tr h="85349">
                <a:tc>
                  <a:txBody>
                    <a:bodyPr/>
                    <a:lstStyle/>
                    <a:p>
                      <a:pPr algn="ctr" rtl="0" fontAlgn="t"/>
                      <a:r>
                        <a:rPr lang="en-US" sz="1050" b="0" i="0" u="none" strike="noStrike">
                          <a:solidFill>
                            <a:srgbClr val="348DBE"/>
                          </a:solidFill>
                          <a:effectLst/>
                          <a:latin typeface="+mj-lt"/>
                        </a:rPr>
                        <a:t>30-Jun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j-lt"/>
                          <a:ea typeface="+mn-ea"/>
                          <a:cs typeface="+mn-cs"/>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Data Maturity Assessment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340760"/>
                  </a:ext>
                </a:extLst>
              </a:tr>
              <a:tr h="0">
                <a:tc>
                  <a:txBody>
                    <a:bodyPr/>
                    <a:lstStyle/>
                    <a:p>
                      <a:pPr algn="ctr" rtl="0" fontAlgn="t"/>
                      <a:r>
                        <a:rPr lang="en-US" sz="1050" b="0" i="0" u="none" strike="noStrike">
                          <a:solidFill>
                            <a:srgbClr val="348DBE"/>
                          </a:solidFill>
                          <a:effectLst/>
                          <a:latin typeface="+mj-lt"/>
                        </a:rPr>
                        <a:t>1-Jul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j-lt"/>
                          <a:ea typeface="+mn-ea"/>
                          <a:cs typeface="+mn-cs"/>
                        </a:rPr>
                        <a:t>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Data Scorecard Walkthrough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0433688"/>
                  </a:ext>
                </a:extLst>
              </a:tr>
              <a:tr h="43726">
                <a:tc>
                  <a:txBody>
                    <a:bodyPr/>
                    <a:lstStyle/>
                    <a:p>
                      <a:pPr algn="ctr" rtl="0" fontAlgn="t"/>
                      <a:r>
                        <a:rPr lang="en-US" sz="1050" b="0" i="0" u="none" strike="noStrike">
                          <a:solidFill>
                            <a:srgbClr val="348DBE"/>
                          </a:solidFill>
                          <a:effectLst/>
                          <a:latin typeface="+mj-lt"/>
                        </a:rPr>
                        <a:t>6-Jul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j-lt"/>
                          <a:ea typeface="+mn-ea"/>
                          <a:cs typeface="+mn-cs"/>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Customer Market Intelligence &amp; Insights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938915"/>
                  </a:ext>
                </a:extLst>
              </a:tr>
              <a:tr h="0">
                <a:tc>
                  <a:txBody>
                    <a:bodyPr/>
                    <a:lstStyle/>
                    <a:p>
                      <a:pPr algn="ctr" rtl="0" fontAlgn="t"/>
                      <a:r>
                        <a:rPr lang="en-US" sz="1050" b="0" i="0" u="none" strike="noStrike">
                          <a:solidFill>
                            <a:srgbClr val="348DBE"/>
                          </a:solidFill>
                          <a:effectLst/>
                          <a:latin typeface="+mj-lt"/>
                        </a:rPr>
                        <a:t>7-Jul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j-lt"/>
                          <a:ea typeface="+mn-ea"/>
                          <a:cs typeface="+mn-cs"/>
                        </a:rPr>
                        <a:t> 7 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Digital Delivery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0266801"/>
                  </a:ext>
                </a:extLst>
              </a:tr>
              <a:tr h="0">
                <a:tc>
                  <a:txBody>
                    <a:bodyPr/>
                    <a:lstStyle/>
                    <a:p>
                      <a:pPr algn="ctr" rtl="0" fontAlgn="t"/>
                      <a:r>
                        <a:rPr lang="en-US" sz="1050" b="0" i="0" u="none" strike="noStrike">
                          <a:solidFill>
                            <a:srgbClr val="348DBE"/>
                          </a:solidFill>
                          <a:effectLst/>
                          <a:latin typeface="+mj-lt"/>
                        </a:rPr>
                        <a:t>7-Jul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j-lt"/>
                          <a:ea typeface="+mn-ea"/>
                          <a:cs typeface="+mn-cs"/>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Energy Efficiency and Product Implementation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7335899"/>
                  </a:ext>
                </a:extLst>
              </a:tr>
              <a:tr h="186236">
                <a:tc>
                  <a:txBody>
                    <a:bodyPr/>
                    <a:lstStyle/>
                    <a:p>
                      <a:pPr algn="ctr" rtl="0" fontAlgn="t"/>
                      <a:r>
                        <a:rPr lang="en-US" sz="1050" b="0" i="0" u="none" strike="noStrike">
                          <a:solidFill>
                            <a:srgbClr val="348DBE"/>
                          </a:solidFill>
                          <a:effectLst/>
                          <a:latin typeface="+mj-lt"/>
                        </a:rPr>
                        <a:t>8-Jul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j-lt"/>
                          <a:ea typeface="+mn-ea"/>
                          <a:cs typeface="+mn-cs"/>
                        </a:rPr>
                        <a:t>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Customer Energy  Management NE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6103419"/>
                  </a:ext>
                </a:extLst>
              </a:tr>
              <a:tr h="44180">
                <a:tc>
                  <a:txBody>
                    <a:bodyPr/>
                    <a:lstStyle/>
                    <a:p>
                      <a:pPr algn="ctr" rtl="0" fontAlgn="t"/>
                      <a:r>
                        <a:rPr lang="en-US" sz="1050" b="0" i="0" u="none" strike="noStrike">
                          <a:solidFill>
                            <a:srgbClr val="348DBE"/>
                          </a:solidFill>
                          <a:effectLst/>
                          <a:latin typeface="+mj-lt"/>
                        </a:rPr>
                        <a:t>8-Jul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j-lt"/>
                          <a:ea typeface="+mn-ea"/>
                          <a:cs typeface="+mn-cs"/>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Customer Performance and Assurance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4345611"/>
                  </a:ext>
                </a:extLst>
              </a:tr>
              <a:tr h="33297">
                <a:tc>
                  <a:txBody>
                    <a:bodyPr/>
                    <a:lstStyle/>
                    <a:p>
                      <a:pPr algn="ctr" rtl="0" fontAlgn="t"/>
                      <a:r>
                        <a:rPr lang="en-US" sz="1050" b="0" i="0" u="none" strike="noStrike">
                          <a:solidFill>
                            <a:srgbClr val="348DBE"/>
                          </a:solidFill>
                          <a:effectLst/>
                          <a:latin typeface="+mj-lt"/>
                        </a:rPr>
                        <a:t>8-Jul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j-lt"/>
                          <a:ea typeface="+mn-ea"/>
                          <a:cs typeface="+mn-cs"/>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j-lt"/>
                        </a:rPr>
                        <a:t>Contact Centre Operations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379609"/>
                  </a:ext>
                </a:extLst>
              </a:tr>
              <a:tr h="33297">
                <a:tc>
                  <a:txBody>
                    <a:bodyPr/>
                    <a:lstStyle/>
                    <a:p>
                      <a:pPr algn="ctr" rtl="0" fontAlgn="t"/>
                      <a:r>
                        <a:rPr lang="en-US" sz="1050" b="0" i="0" u="none" strike="noStrike">
                          <a:solidFill>
                            <a:srgbClr val="348DBE"/>
                          </a:solidFill>
                          <a:effectLst/>
                          <a:latin typeface="+mn-lt"/>
                        </a:rPr>
                        <a:t>8-Jul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rgbClr val="348DBE"/>
                          </a:solidFill>
                          <a:effectLst/>
                          <a:latin typeface="+mn-lt"/>
                          <a:ea typeface="+mn-ea"/>
                          <a:cs typeface="+mn-cs"/>
                        </a:rPr>
                        <a:t> 8 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Billing Operations &amp; AMO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4170182"/>
                  </a:ext>
                </a:extLst>
              </a:tr>
              <a:tr h="33297">
                <a:tc>
                  <a:txBody>
                    <a:bodyPr/>
                    <a:lstStyle/>
                    <a:p>
                      <a:pPr algn="ctr" rtl="0" fontAlgn="t"/>
                      <a:r>
                        <a:rPr lang="en-US" sz="1050" b="0" i="0" u="none" strike="noStrike">
                          <a:solidFill>
                            <a:srgbClr val="348DBE"/>
                          </a:solidFill>
                          <a:effectLst/>
                          <a:latin typeface="+mn-lt"/>
                        </a:rPr>
                        <a:t>9-Jul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chemeClr val="tx2"/>
                          </a:solidFill>
                          <a:effectLst/>
                          <a:latin typeface="+mn-lt"/>
                          <a:ea typeface="+mn-ea"/>
                          <a:cs typeface="Calibri" panose="020F0502020204030204"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Customer Energy Management NY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158071"/>
                  </a:ext>
                </a:extLst>
              </a:tr>
              <a:tr h="33297">
                <a:tc>
                  <a:txBody>
                    <a:bodyPr/>
                    <a:lstStyle/>
                    <a:p>
                      <a:pPr algn="ctr" rtl="0" fontAlgn="t"/>
                      <a:r>
                        <a:rPr lang="en-US" sz="1050" b="0" i="0" u="none" strike="noStrike">
                          <a:solidFill>
                            <a:srgbClr val="348DBE"/>
                          </a:solidFill>
                          <a:effectLst/>
                          <a:latin typeface="+mn-lt"/>
                        </a:rPr>
                        <a:t>9-Jul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1038910" rtl="0" eaLnBrk="1" fontAlgn="ctr" latinLnBrk="0" hangingPunct="1">
                        <a:lnSpc>
                          <a:spcPct val="100000"/>
                        </a:lnSpc>
                        <a:spcBef>
                          <a:spcPts val="0"/>
                        </a:spcBef>
                        <a:spcAft>
                          <a:spcPts val="0"/>
                        </a:spcAft>
                        <a:buClrTx/>
                        <a:buSzTx/>
                        <a:buFontTx/>
                        <a:buNone/>
                        <a:tabLst/>
                        <a:defRPr/>
                      </a:pPr>
                      <a:r>
                        <a:rPr lang="en-US" sz="1050" b="0" i="0" u="none" strike="noStrike" kern="1200">
                          <a:solidFill>
                            <a:schemeClr val="tx2"/>
                          </a:solidFill>
                          <a:effectLst/>
                          <a:latin typeface="+mn-lt"/>
                          <a:ea typeface="+mn-ea"/>
                          <a:cs typeface="Calibri" panose="020F0502020204030204"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EV Transportation 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4975946"/>
                  </a:ext>
                </a:extLst>
              </a:tr>
              <a:tr h="33297">
                <a:tc>
                  <a:txBody>
                    <a:bodyPr/>
                    <a:lstStyle/>
                    <a:p>
                      <a:pPr algn="ctr" rtl="0" fontAlgn="t"/>
                      <a:r>
                        <a:rPr lang="en-US" sz="1050" b="0" i="0" u="none" strike="noStrike">
                          <a:solidFill>
                            <a:srgbClr val="348DBE"/>
                          </a:solidFill>
                          <a:effectLst/>
                          <a:latin typeface="+mn-lt"/>
                        </a:rPr>
                        <a:t>10-Jul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kern="1200">
                          <a:solidFill>
                            <a:schemeClr val="tx2"/>
                          </a:solidFill>
                          <a:effectLst/>
                          <a:latin typeface="+mn-lt"/>
                          <a:ea typeface="+mn-ea"/>
                          <a:cs typeface="Calibri" panose="020F0502020204030204" pitchFamily="34" charset="0"/>
                        </a:rPr>
                        <a:t>6</a:t>
                      </a:r>
                      <a:endParaRPr lang="en-US" sz="1050" b="0" i="0" u="none" strike="noStrike">
                        <a:solidFill>
                          <a:schemeClr val="tx2"/>
                        </a:solidFill>
                        <a:effectLst/>
                        <a:latin typeface="+mn-lt"/>
                        <a:cs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Contact Center Vendor Management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7015217"/>
                  </a:ext>
                </a:extLst>
              </a:tr>
            </a:tbl>
          </a:graphicData>
        </a:graphic>
      </p:graphicFrame>
      <p:graphicFrame>
        <p:nvGraphicFramePr>
          <p:cNvPr id="13" name="Table 12">
            <a:extLst>
              <a:ext uri="{FF2B5EF4-FFF2-40B4-BE49-F238E27FC236}">
                <a16:creationId xmlns:a16="http://schemas.microsoft.com/office/drawing/2014/main" id="{E6F34883-7990-4185-A7FD-235B8521F77F}"/>
              </a:ext>
            </a:extLst>
          </p:cNvPr>
          <p:cNvGraphicFramePr>
            <a:graphicFrameLocks noGrp="1"/>
          </p:cNvGraphicFramePr>
          <p:nvPr>
            <p:extLst>
              <p:ext uri="{D42A27DB-BD31-4B8C-83A1-F6EECF244321}">
                <p14:modId xmlns:p14="http://schemas.microsoft.com/office/powerpoint/2010/main" val="3940640307"/>
              </p:ext>
            </p:extLst>
          </p:nvPr>
        </p:nvGraphicFramePr>
        <p:xfrm>
          <a:off x="6157145" y="2177773"/>
          <a:ext cx="5693278" cy="3177086"/>
        </p:xfrm>
        <a:graphic>
          <a:graphicData uri="http://schemas.openxmlformats.org/drawingml/2006/table">
            <a:tbl>
              <a:tblPr firstCol="1"/>
              <a:tblGrid>
                <a:gridCol w="798447">
                  <a:extLst>
                    <a:ext uri="{9D8B030D-6E8A-4147-A177-3AD203B41FA5}">
                      <a16:colId xmlns:a16="http://schemas.microsoft.com/office/drawing/2014/main" val="3359385469"/>
                    </a:ext>
                  </a:extLst>
                </a:gridCol>
                <a:gridCol w="1148820">
                  <a:extLst>
                    <a:ext uri="{9D8B030D-6E8A-4147-A177-3AD203B41FA5}">
                      <a16:colId xmlns:a16="http://schemas.microsoft.com/office/drawing/2014/main" val="3483173528"/>
                    </a:ext>
                  </a:extLst>
                </a:gridCol>
                <a:gridCol w="3746011">
                  <a:extLst>
                    <a:ext uri="{9D8B030D-6E8A-4147-A177-3AD203B41FA5}">
                      <a16:colId xmlns:a16="http://schemas.microsoft.com/office/drawing/2014/main" val="3744877488"/>
                    </a:ext>
                  </a:extLst>
                </a:gridCol>
              </a:tblGrid>
              <a:tr h="348796">
                <a:tc>
                  <a:txBody>
                    <a:bodyPr/>
                    <a:lstStyle/>
                    <a:p>
                      <a:pPr algn="ctr" rtl="0" fontAlgn="t"/>
                      <a:r>
                        <a:rPr lang="en-US" sz="1050" b="1" i="0" u="none" strike="noStrike">
                          <a:solidFill>
                            <a:srgbClr val="FFFFFF"/>
                          </a:solidFill>
                          <a:effectLst/>
                          <a:latin typeface="+mn-lt"/>
                        </a:rPr>
                        <a:t>Date</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B8D6"/>
                    </a:solidFill>
                  </a:tcPr>
                </a:tc>
                <a:tc>
                  <a:txBody>
                    <a:bodyPr/>
                    <a:lstStyle/>
                    <a:p>
                      <a:pPr algn="ctr" rtl="0" fontAlgn="t"/>
                      <a:r>
                        <a:rPr lang="en-US" sz="1050" b="1" i="0" u="none" strike="noStrike">
                          <a:solidFill>
                            <a:srgbClr val="FFFFFF"/>
                          </a:solidFill>
                          <a:effectLst/>
                          <a:latin typeface="+mn-lt"/>
                        </a:rPr>
                        <a:t># of Participants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B8D6"/>
                    </a:solidFill>
                  </a:tcPr>
                </a:tc>
                <a:tc>
                  <a:txBody>
                    <a:bodyPr/>
                    <a:lstStyle/>
                    <a:p>
                      <a:pPr algn="ctr" rtl="0" fontAlgn="t"/>
                      <a:r>
                        <a:rPr lang="en-US" sz="1050" b="1" i="0" u="none" strike="noStrike">
                          <a:solidFill>
                            <a:srgbClr val="FFFFFF"/>
                          </a:solidFill>
                          <a:effectLst/>
                          <a:latin typeface="+mn-lt"/>
                        </a:rPr>
                        <a:t>Business Group</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B8D6"/>
                    </a:solidFill>
                  </a:tcPr>
                </a:tc>
                <a:extLst>
                  <a:ext uri="{0D108BD9-81ED-4DB2-BD59-A6C34878D82A}">
                    <a16:rowId xmlns:a16="http://schemas.microsoft.com/office/drawing/2014/main" val="1212998851"/>
                  </a:ext>
                </a:extLst>
              </a:tr>
              <a:tr h="50767">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10-Jul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1038910" rtl="0" eaLnBrk="1" fontAlgn="ctr" latinLnBrk="0" hangingPunct="1">
                        <a:lnSpc>
                          <a:spcPct val="100000"/>
                        </a:lnSpc>
                        <a:spcBef>
                          <a:spcPts val="0"/>
                        </a:spcBef>
                        <a:spcAft>
                          <a:spcPts val="0"/>
                        </a:spcAft>
                        <a:buClrTx/>
                        <a:buSzTx/>
                        <a:buFontTx/>
                        <a:buNone/>
                        <a:tabLst/>
                        <a:defRPr/>
                      </a:pPr>
                      <a:r>
                        <a:rPr lang="en-US" sz="1050" b="0" i="0" u="none" strike="noStrike" kern="1200">
                          <a:solidFill>
                            <a:schemeClr val="tx2"/>
                          </a:solidFill>
                          <a:effectLst/>
                          <a:latin typeface="+mn-lt"/>
                          <a:ea typeface="+mn-ea"/>
                          <a:cs typeface="Calibri" panose="020F0502020204030204"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Customer Delivery - IT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5179877"/>
                  </a:ext>
                </a:extLst>
              </a:tr>
              <a:tr h="48452">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10-Jul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Customer Experience Products Pre-Meeting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2206157"/>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13-Jul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Data Governance – Workstream Review</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5941478"/>
                  </a:ext>
                </a:extLst>
              </a:tr>
              <a:tr h="45955">
                <a:tc>
                  <a:txBody>
                    <a:bodyPr/>
                    <a:lstStyle/>
                    <a:p>
                      <a:pPr algn="ctr" rtl="0" fontAlgn="t"/>
                      <a:r>
                        <a:rPr lang="en-US" sz="1050" b="0" i="0" u="none" strike="noStrike">
                          <a:solidFill>
                            <a:srgbClr val="348DBE"/>
                          </a:solidFill>
                          <a:effectLst/>
                          <a:latin typeface="+mn-lt"/>
                        </a:rPr>
                        <a:t>13-Jul</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Customer Experience Products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9132173"/>
                  </a:ext>
                </a:extLst>
              </a:tr>
              <a:tr h="31985">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14-Jul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Data Hub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1100361"/>
                  </a:ext>
                </a:extLst>
              </a:tr>
              <a:tr h="36411">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14-Jul</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Marketing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7241239"/>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14-Jul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Data Management/Governance – Customer Domain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1552442"/>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15-Jul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50" b="0" i="0" u="none" strike="noStrike">
                          <a:solidFill>
                            <a:srgbClr val="0070C0"/>
                          </a:solidFill>
                          <a:effectLst/>
                          <a:latin typeface="+mn-lt"/>
                          <a:cs typeface="Calibri" panose="020F0502020204030204" pitchFamily="34" charset="0"/>
                        </a:rPr>
                        <a:t>DER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5223780"/>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16-Jul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Security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5818779"/>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17-Jul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Executive Meeting - Orla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812411"/>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17-Jul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Executive Meeting – Charles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4076631"/>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 17-Jul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CDI Deep Dive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6467833"/>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20-Jul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CIAP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573687"/>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22-Jul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Billing Operations Data Store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2535508"/>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22-Jul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In-Demand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1711287"/>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23-Jul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CCAE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8432492"/>
                  </a:ext>
                </a:extLst>
              </a:tr>
              <a:tr h="0">
                <a:tc>
                  <a:txBody>
                    <a:bodyPr/>
                    <a:lstStyle/>
                    <a:p>
                      <a:pPr marL="0" algn="ctr" defTabSz="1038910" rtl="0" eaLnBrk="1" fontAlgn="t" latinLnBrk="0" hangingPunct="1"/>
                      <a:r>
                        <a:rPr lang="en-US" sz="1050" b="0" i="0" u="none" strike="noStrike" kern="1200">
                          <a:solidFill>
                            <a:srgbClr val="348DBE"/>
                          </a:solidFill>
                          <a:effectLst/>
                          <a:latin typeface="+mn-lt"/>
                          <a:ea typeface="+mn-ea"/>
                          <a:cs typeface="+mn-cs"/>
                        </a:rPr>
                        <a:t>24-Jul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chemeClr val="tx2"/>
                          </a:solidFill>
                          <a:effectLst/>
                          <a:latin typeface="+mn-lt"/>
                          <a:cs typeface="Calibri" panose="020F0502020204030204" pitchFamily="34" charset="0"/>
                        </a:rPr>
                        <a:t>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050" b="0" i="0" u="none" strike="noStrike">
                          <a:solidFill>
                            <a:srgbClr val="0070AD"/>
                          </a:solidFill>
                          <a:effectLst/>
                          <a:latin typeface="+mn-lt"/>
                        </a:rPr>
                        <a:t>CDI and CEMP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2645796"/>
                  </a:ext>
                </a:extLst>
              </a:tr>
            </a:tbl>
          </a:graphicData>
        </a:graphic>
      </p:graphicFrame>
    </p:spTree>
    <p:extLst>
      <p:ext uri="{BB962C8B-B14F-4D97-AF65-F5344CB8AC3E}">
        <p14:creationId xmlns:p14="http://schemas.microsoft.com/office/powerpoint/2010/main" val="887759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9254-2DDE-4076-8EF9-CCD6ECF57B6F}"/>
              </a:ext>
            </a:extLst>
          </p:cNvPr>
          <p:cNvSpPr>
            <a:spLocks noGrp="1"/>
          </p:cNvSpPr>
          <p:nvPr>
            <p:ph type="title"/>
          </p:nvPr>
        </p:nvSpPr>
        <p:spPr/>
        <p:txBody>
          <a:bodyPr/>
          <a:lstStyle/>
          <a:p>
            <a:r>
              <a:rPr lang="en-US"/>
              <a:t>What We Heard</a:t>
            </a:r>
          </a:p>
        </p:txBody>
      </p:sp>
      <p:grpSp>
        <p:nvGrpSpPr>
          <p:cNvPr id="3" name="Group 2">
            <a:extLst>
              <a:ext uri="{FF2B5EF4-FFF2-40B4-BE49-F238E27FC236}">
                <a16:creationId xmlns:a16="http://schemas.microsoft.com/office/drawing/2014/main" id="{1A77DCE3-75EC-47AE-B9ED-02CB039B4083}"/>
              </a:ext>
            </a:extLst>
          </p:cNvPr>
          <p:cNvGrpSpPr/>
          <p:nvPr/>
        </p:nvGrpSpPr>
        <p:grpSpPr>
          <a:xfrm>
            <a:off x="433279" y="302516"/>
            <a:ext cx="11530989" cy="5979540"/>
            <a:chOff x="433279" y="430742"/>
            <a:chExt cx="11530989" cy="6285834"/>
          </a:xfrm>
          <a:solidFill>
            <a:schemeClr val="accent2">
              <a:lumMod val="20000"/>
              <a:lumOff val="80000"/>
            </a:schemeClr>
          </a:solidFill>
        </p:grpSpPr>
        <p:sp>
          <p:nvSpPr>
            <p:cNvPr id="4" name="Cloud 3">
              <a:extLst>
                <a:ext uri="{FF2B5EF4-FFF2-40B4-BE49-F238E27FC236}">
                  <a16:creationId xmlns:a16="http://schemas.microsoft.com/office/drawing/2014/main" id="{56C006E6-F644-4415-AD93-D946B6F4024D}"/>
                </a:ext>
              </a:extLst>
            </p:cNvPr>
            <p:cNvSpPr/>
            <p:nvPr/>
          </p:nvSpPr>
          <p:spPr>
            <a:xfrm rot="457218">
              <a:off x="564911" y="5438225"/>
              <a:ext cx="1674606" cy="1241951"/>
            </a:xfrm>
            <a:prstGeom prst="cloud">
              <a:avLst/>
            </a:prstGeom>
            <a:grp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ysClr val="windowText" lastClr="000000"/>
                  </a:solidFill>
                  <a:effectLst/>
                  <a:uLnTx/>
                  <a:uFillTx/>
                  <a:latin typeface="Verdana"/>
                  <a:ea typeface="+mn-ea"/>
                  <a:cs typeface="+mn-cs"/>
                </a:rPr>
                <a:t>“We manually integrate data sources” - CEM</a:t>
              </a:r>
            </a:p>
          </p:txBody>
        </p:sp>
        <p:sp>
          <p:nvSpPr>
            <p:cNvPr id="5" name="Cloud 4">
              <a:extLst>
                <a:ext uri="{FF2B5EF4-FFF2-40B4-BE49-F238E27FC236}">
                  <a16:creationId xmlns:a16="http://schemas.microsoft.com/office/drawing/2014/main" id="{9BA0FBF3-F02A-4313-A6F6-6A847A243315}"/>
                </a:ext>
              </a:extLst>
            </p:cNvPr>
            <p:cNvSpPr/>
            <p:nvPr/>
          </p:nvSpPr>
          <p:spPr>
            <a:xfrm rot="21236017">
              <a:off x="4664341" y="2155715"/>
              <a:ext cx="2179040" cy="1289127"/>
            </a:xfrm>
            <a:prstGeom prst="cloud">
              <a:avLst/>
            </a:prstGeom>
            <a:grp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ysClr val="windowText" lastClr="000000"/>
                  </a:solidFill>
                  <a:effectLst/>
                  <a:uLnTx/>
                  <a:uFillTx/>
                  <a:latin typeface="Verdana"/>
                  <a:ea typeface="+mn-ea"/>
                  <a:cs typeface="+mn-cs"/>
                </a:rPr>
                <a:t>“We are not utilizing the full value potential of our data” – Customer Market Intelligence</a:t>
              </a:r>
            </a:p>
          </p:txBody>
        </p:sp>
        <p:sp>
          <p:nvSpPr>
            <p:cNvPr id="7" name="Cloud 6">
              <a:extLst>
                <a:ext uri="{FF2B5EF4-FFF2-40B4-BE49-F238E27FC236}">
                  <a16:creationId xmlns:a16="http://schemas.microsoft.com/office/drawing/2014/main" id="{1A27AABB-E413-4008-81E7-3F7FCD454096}"/>
                </a:ext>
              </a:extLst>
            </p:cNvPr>
            <p:cNvSpPr/>
            <p:nvPr/>
          </p:nvSpPr>
          <p:spPr>
            <a:xfrm rot="203456">
              <a:off x="9109873" y="5080080"/>
              <a:ext cx="2453220" cy="1636496"/>
            </a:xfrm>
            <a:prstGeom prst="cloud">
              <a:avLst/>
            </a:prstGeom>
            <a:grp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ysClr val="windowText" lastClr="000000"/>
                  </a:solidFill>
                  <a:effectLst/>
                  <a:uLnTx/>
                  <a:uFillTx/>
                  <a:latin typeface="Verdana"/>
                  <a:ea typeface="+mn-ea"/>
                  <a:cs typeface="+mn-cs"/>
                </a:rPr>
                <a:t>“Customized data requests have grown beyond control and have become challenging to maintain the stability” - EE</a:t>
              </a:r>
            </a:p>
          </p:txBody>
        </p:sp>
        <p:sp>
          <p:nvSpPr>
            <p:cNvPr id="8" name="Cloud 7">
              <a:extLst>
                <a:ext uri="{FF2B5EF4-FFF2-40B4-BE49-F238E27FC236}">
                  <a16:creationId xmlns:a16="http://schemas.microsoft.com/office/drawing/2014/main" id="{00D5C1C4-5748-432A-9423-29AB9EA63D9F}"/>
                </a:ext>
              </a:extLst>
            </p:cNvPr>
            <p:cNvSpPr/>
            <p:nvPr/>
          </p:nvSpPr>
          <p:spPr>
            <a:xfrm rot="1809020">
              <a:off x="2956333" y="3257069"/>
              <a:ext cx="1968808" cy="1317535"/>
            </a:xfrm>
            <a:prstGeom prst="cloud">
              <a:avLst/>
            </a:prstGeom>
            <a:grp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ysClr val="windowText" lastClr="000000"/>
                  </a:solidFill>
                  <a:effectLst/>
                  <a:uLnTx/>
                  <a:uFillTx/>
                  <a:latin typeface="Verdana"/>
                  <a:ea typeface="+mn-ea"/>
                  <a:cs typeface="+mn-cs"/>
                </a:rPr>
                <a:t>“Existing customer segmentation isn’t functional” – Billing &amp; AMO</a:t>
              </a:r>
            </a:p>
          </p:txBody>
        </p:sp>
        <p:sp>
          <p:nvSpPr>
            <p:cNvPr id="12" name="Cloud 11">
              <a:extLst>
                <a:ext uri="{FF2B5EF4-FFF2-40B4-BE49-F238E27FC236}">
                  <a16:creationId xmlns:a16="http://schemas.microsoft.com/office/drawing/2014/main" id="{8F7D35B5-E45C-4155-B101-308D21454B60}"/>
                </a:ext>
              </a:extLst>
            </p:cNvPr>
            <p:cNvSpPr/>
            <p:nvPr/>
          </p:nvSpPr>
          <p:spPr>
            <a:xfrm rot="694477">
              <a:off x="5988414" y="430742"/>
              <a:ext cx="1968808" cy="1460141"/>
            </a:xfrm>
            <a:prstGeom prst="cloud">
              <a:avLst/>
            </a:prstGeom>
            <a:grp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ysClr val="windowText" lastClr="000000"/>
                  </a:solidFill>
                  <a:effectLst/>
                  <a:uLnTx/>
                  <a:uFillTx/>
                  <a:latin typeface="Verdana"/>
                  <a:ea typeface="+mn-ea"/>
                  <a:cs typeface="+mn-cs"/>
                </a:rPr>
                <a:t>“Teams work in silos and do not have an enterprise view of data” - CEM</a:t>
              </a:r>
            </a:p>
          </p:txBody>
        </p:sp>
        <p:sp>
          <p:nvSpPr>
            <p:cNvPr id="16" name="Cloud 15">
              <a:extLst>
                <a:ext uri="{FF2B5EF4-FFF2-40B4-BE49-F238E27FC236}">
                  <a16:creationId xmlns:a16="http://schemas.microsoft.com/office/drawing/2014/main" id="{99721945-638F-4078-A345-6AE3F8B61985}"/>
                </a:ext>
              </a:extLst>
            </p:cNvPr>
            <p:cNvSpPr/>
            <p:nvPr/>
          </p:nvSpPr>
          <p:spPr>
            <a:xfrm rot="451769">
              <a:off x="2424673" y="1528786"/>
              <a:ext cx="2140566" cy="1409428"/>
            </a:xfrm>
            <a:prstGeom prst="cloud">
              <a:avLst/>
            </a:prstGeom>
            <a:grp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ysClr val="windowText" lastClr="000000"/>
                  </a:solidFill>
                  <a:effectLst/>
                  <a:uLnTx/>
                  <a:uFillTx/>
                  <a:latin typeface="Verdana"/>
                  <a:ea typeface="+mn-ea"/>
                  <a:cs typeface="+mn-cs"/>
                </a:rPr>
                <a:t>“We do not have the mechanisms in place to capture real time feedback” – Customer Experience</a:t>
              </a:r>
            </a:p>
          </p:txBody>
        </p:sp>
        <p:sp>
          <p:nvSpPr>
            <p:cNvPr id="17" name="Cloud 16">
              <a:extLst>
                <a:ext uri="{FF2B5EF4-FFF2-40B4-BE49-F238E27FC236}">
                  <a16:creationId xmlns:a16="http://schemas.microsoft.com/office/drawing/2014/main" id="{10BB09EE-77F1-4F08-A014-BC06D39DB62F}"/>
                </a:ext>
              </a:extLst>
            </p:cNvPr>
            <p:cNvSpPr/>
            <p:nvPr/>
          </p:nvSpPr>
          <p:spPr>
            <a:xfrm rot="345368">
              <a:off x="7545600" y="3960449"/>
              <a:ext cx="1800096" cy="1725413"/>
            </a:xfrm>
            <a:prstGeom prst="cloud">
              <a:avLst/>
            </a:prstGeom>
            <a:grp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000">
                  <a:solidFill>
                    <a:sysClr val="windowText" lastClr="000000"/>
                  </a:solidFill>
                  <a:latin typeface="Verdana"/>
                </a:rPr>
                <a:t>“Governance is Transparency,  Education, &amp; Accountability”</a:t>
              </a:r>
            </a:p>
            <a:p>
              <a:pPr algn="ctr">
                <a:defRPr/>
              </a:pPr>
              <a:r>
                <a:rPr lang="en-US" sz="1000">
                  <a:solidFill>
                    <a:sysClr val="windowText" lastClr="000000"/>
                  </a:solidFill>
                  <a:latin typeface="Verdana"/>
                </a:rPr>
                <a:t>- Charles Zentay</a:t>
              </a:r>
            </a:p>
          </p:txBody>
        </p:sp>
        <p:sp>
          <p:nvSpPr>
            <p:cNvPr id="19" name="Cloud 18">
              <a:extLst>
                <a:ext uri="{FF2B5EF4-FFF2-40B4-BE49-F238E27FC236}">
                  <a16:creationId xmlns:a16="http://schemas.microsoft.com/office/drawing/2014/main" id="{8F074403-3A6C-4D71-9204-434FABF8650D}"/>
                </a:ext>
              </a:extLst>
            </p:cNvPr>
            <p:cNvSpPr/>
            <p:nvPr/>
          </p:nvSpPr>
          <p:spPr>
            <a:xfrm rot="21229499">
              <a:off x="2570348" y="4919206"/>
              <a:ext cx="2605819" cy="1529081"/>
            </a:xfrm>
            <a:prstGeom prst="cloud">
              <a:avLst/>
            </a:prstGeom>
            <a:grp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ysClr val="windowText" lastClr="000000"/>
                  </a:solidFill>
                  <a:effectLst/>
                  <a:uLnTx/>
                  <a:uFillTx/>
                  <a:latin typeface="Verdana"/>
                  <a:ea typeface="+mn-ea"/>
                  <a:cs typeface="+mn-cs"/>
                </a:rPr>
                <a:t>“CIAP is an attempt at a customer 360 view but we struggle to get multiple sources of data into a single vie” - EE</a:t>
              </a:r>
            </a:p>
          </p:txBody>
        </p:sp>
        <p:sp>
          <p:nvSpPr>
            <p:cNvPr id="24" name="Cloud 23">
              <a:extLst>
                <a:ext uri="{FF2B5EF4-FFF2-40B4-BE49-F238E27FC236}">
                  <a16:creationId xmlns:a16="http://schemas.microsoft.com/office/drawing/2014/main" id="{051ADC95-74D6-4950-B7FB-EBFA12045F3E}"/>
                </a:ext>
              </a:extLst>
            </p:cNvPr>
            <p:cNvSpPr/>
            <p:nvPr/>
          </p:nvSpPr>
          <p:spPr>
            <a:xfrm rot="554089">
              <a:off x="5387622" y="5309638"/>
              <a:ext cx="2159408" cy="1317535"/>
            </a:xfrm>
            <a:prstGeom prst="cloud">
              <a:avLst/>
            </a:prstGeom>
            <a:grp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ysClr val="windowText" lastClr="000000"/>
                  </a:solidFill>
                  <a:effectLst/>
                  <a:uLnTx/>
                  <a:uFillTx/>
                  <a:latin typeface="Verdana"/>
                  <a:ea typeface="+mn-ea"/>
                  <a:cs typeface="+mn-cs"/>
                </a:rPr>
                <a:t>“We have no QA process to seek out data inconsistencies” – New Connections</a:t>
              </a:r>
            </a:p>
          </p:txBody>
        </p:sp>
        <p:sp>
          <p:nvSpPr>
            <p:cNvPr id="26" name="Cloud 25">
              <a:extLst>
                <a:ext uri="{FF2B5EF4-FFF2-40B4-BE49-F238E27FC236}">
                  <a16:creationId xmlns:a16="http://schemas.microsoft.com/office/drawing/2014/main" id="{9A642119-BDDD-4207-A6F1-BA926E2F0AE7}"/>
                </a:ext>
              </a:extLst>
            </p:cNvPr>
            <p:cNvSpPr/>
            <p:nvPr/>
          </p:nvSpPr>
          <p:spPr>
            <a:xfrm rot="458426">
              <a:off x="5275074" y="3612740"/>
              <a:ext cx="2087830" cy="1381931"/>
            </a:xfrm>
            <a:prstGeom prst="cloud">
              <a:avLst/>
            </a:prstGeom>
            <a:grp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ysClr val="windowText" lastClr="000000"/>
                  </a:solidFill>
                  <a:effectLst/>
                  <a:uLnTx/>
                  <a:uFillTx/>
                  <a:latin typeface="Verdana"/>
                  <a:ea typeface="+mn-ea"/>
                  <a:cs typeface="+mn-cs"/>
                </a:rPr>
                <a:t>“We have to manually run a report that sends accounts to RI” – New Connections</a:t>
              </a:r>
            </a:p>
          </p:txBody>
        </p:sp>
        <p:sp>
          <p:nvSpPr>
            <p:cNvPr id="27" name="Cloud 26">
              <a:extLst>
                <a:ext uri="{FF2B5EF4-FFF2-40B4-BE49-F238E27FC236}">
                  <a16:creationId xmlns:a16="http://schemas.microsoft.com/office/drawing/2014/main" id="{A2E27A33-1F45-45A6-A919-7BB050930219}"/>
                </a:ext>
              </a:extLst>
            </p:cNvPr>
            <p:cNvSpPr/>
            <p:nvPr/>
          </p:nvSpPr>
          <p:spPr>
            <a:xfrm>
              <a:off x="686549" y="3539437"/>
              <a:ext cx="2190622" cy="1447852"/>
            </a:xfrm>
            <a:prstGeom prst="cloud">
              <a:avLst/>
            </a:prstGeom>
            <a:grp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ysClr val="windowText" lastClr="000000"/>
                  </a:solidFill>
                  <a:effectLst/>
                  <a:uLnTx/>
                  <a:uFillTx/>
                  <a:latin typeface="Verdana"/>
                  <a:ea typeface="+mn-ea"/>
                  <a:cs typeface="+mn-cs"/>
                </a:rPr>
                <a:t>“There are no measures in place to support the practice of the DG operating model” – Data Governance</a:t>
              </a:r>
            </a:p>
          </p:txBody>
        </p:sp>
        <p:sp>
          <p:nvSpPr>
            <p:cNvPr id="29" name="Cloud 28">
              <a:extLst>
                <a:ext uri="{FF2B5EF4-FFF2-40B4-BE49-F238E27FC236}">
                  <a16:creationId xmlns:a16="http://schemas.microsoft.com/office/drawing/2014/main" id="{1FD51BAA-1DB0-407E-8715-344F15736A9F}"/>
                </a:ext>
              </a:extLst>
            </p:cNvPr>
            <p:cNvSpPr/>
            <p:nvPr/>
          </p:nvSpPr>
          <p:spPr>
            <a:xfrm rot="20998892">
              <a:off x="9287858" y="2891617"/>
              <a:ext cx="2676410" cy="1822991"/>
            </a:xfrm>
            <a:prstGeom prst="cloud">
              <a:avLst/>
            </a:prstGeom>
            <a:grp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ysClr val="windowText" lastClr="000000"/>
                  </a:solidFill>
                  <a:effectLst/>
                  <a:uLnTx/>
                  <a:uFillTx/>
                  <a:latin typeface="Verdana"/>
                  <a:ea typeface="+mn-ea"/>
                  <a:cs typeface="+mn-cs"/>
                </a:rPr>
                <a:t>“In NE, we manage customers by the account and not by the customer numbers. Both Gas and Electric have their own customer numbers” – Digital Delivery</a:t>
              </a:r>
            </a:p>
          </p:txBody>
        </p:sp>
        <p:sp>
          <p:nvSpPr>
            <p:cNvPr id="31" name="Cloud 30">
              <a:extLst>
                <a:ext uri="{FF2B5EF4-FFF2-40B4-BE49-F238E27FC236}">
                  <a16:creationId xmlns:a16="http://schemas.microsoft.com/office/drawing/2014/main" id="{BEC7134B-BA70-4291-82D2-3813F79F7DDA}"/>
                </a:ext>
              </a:extLst>
            </p:cNvPr>
            <p:cNvSpPr/>
            <p:nvPr/>
          </p:nvSpPr>
          <p:spPr>
            <a:xfrm rot="20696427">
              <a:off x="433279" y="1462694"/>
              <a:ext cx="1711560" cy="1241951"/>
            </a:xfrm>
            <a:prstGeom prst="cloud">
              <a:avLst/>
            </a:prstGeom>
            <a:grp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ysClr val="windowText" lastClr="000000"/>
                  </a:solidFill>
                  <a:effectLst/>
                  <a:uLnTx/>
                  <a:uFillTx/>
                  <a:latin typeface="Verdana"/>
                  <a:ea typeface="+mn-ea"/>
                  <a:cs typeface="+mn-cs"/>
                </a:rPr>
                <a:t>“Our number one pain point is access to data” – Digital Delivery</a:t>
              </a:r>
            </a:p>
          </p:txBody>
        </p:sp>
        <p:sp>
          <p:nvSpPr>
            <p:cNvPr id="33" name="Cloud 32">
              <a:extLst>
                <a:ext uri="{FF2B5EF4-FFF2-40B4-BE49-F238E27FC236}">
                  <a16:creationId xmlns:a16="http://schemas.microsoft.com/office/drawing/2014/main" id="{FCC1788D-E7E1-4A0E-861C-A5A28699B7DF}"/>
                </a:ext>
              </a:extLst>
            </p:cNvPr>
            <p:cNvSpPr/>
            <p:nvPr/>
          </p:nvSpPr>
          <p:spPr>
            <a:xfrm rot="947546">
              <a:off x="9455714" y="817601"/>
              <a:ext cx="2082588" cy="1544526"/>
            </a:xfrm>
            <a:prstGeom prst="cloud">
              <a:avLst/>
            </a:prstGeom>
            <a:grp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ysClr val="windowText" lastClr="000000"/>
                  </a:solidFill>
                  <a:effectLst/>
                  <a:uLnTx/>
                  <a:uFillTx/>
                  <a:latin typeface="Verdana"/>
                  <a:ea typeface="+mn-ea"/>
                  <a:cs typeface="+mn-cs"/>
                </a:rPr>
                <a:t>“Field data accuracy &amp; aggregation is a major challenge” – Billing &amp; AMO</a:t>
              </a:r>
            </a:p>
          </p:txBody>
        </p:sp>
        <p:sp>
          <p:nvSpPr>
            <p:cNvPr id="34" name="Cloud 33">
              <a:extLst>
                <a:ext uri="{FF2B5EF4-FFF2-40B4-BE49-F238E27FC236}">
                  <a16:creationId xmlns:a16="http://schemas.microsoft.com/office/drawing/2014/main" id="{A0008999-2B5F-4451-9FFB-E164A580B973}"/>
                </a:ext>
              </a:extLst>
            </p:cNvPr>
            <p:cNvSpPr/>
            <p:nvPr/>
          </p:nvSpPr>
          <p:spPr>
            <a:xfrm rot="20827314">
              <a:off x="7054500" y="1941294"/>
              <a:ext cx="2257237" cy="1674052"/>
            </a:xfrm>
            <a:prstGeom prst="cloud">
              <a:avLst/>
            </a:prstGeom>
            <a:grp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ysClr val="windowText" lastClr="000000"/>
                  </a:solidFill>
                  <a:effectLst/>
                  <a:uLnTx/>
                  <a:uFillTx/>
                  <a:latin typeface="Verdana"/>
                  <a:ea typeface="+mn-ea"/>
                  <a:cs typeface="+mn-cs"/>
                </a:rPr>
                <a:t>“A master corporate repository of information is our dream” – Customer Performance</a:t>
              </a:r>
            </a:p>
          </p:txBody>
        </p:sp>
      </p:grpSp>
    </p:spTree>
    <p:extLst>
      <p:ext uri="{BB962C8B-B14F-4D97-AF65-F5344CB8AC3E}">
        <p14:creationId xmlns:p14="http://schemas.microsoft.com/office/powerpoint/2010/main" val="274773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CE444-3B04-428F-A57C-2E0BDC406BFD}"/>
              </a:ext>
            </a:extLst>
          </p:cNvPr>
          <p:cNvSpPr>
            <a:spLocks noGrp="1"/>
          </p:cNvSpPr>
          <p:nvPr>
            <p:ph type="title"/>
          </p:nvPr>
        </p:nvSpPr>
        <p:spPr/>
        <p:txBody>
          <a:bodyPr/>
          <a:lstStyle/>
          <a:p>
            <a:r>
              <a:rPr lang="en-US"/>
              <a:t>Needs Assessment (Workshop Feedback)</a:t>
            </a:r>
          </a:p>
        </p:txBody>
      </p:sp>
      <p:sp>
        <p:nvSpPr>
          <p:cNvPr id="6" name="TextBox 5">
            <a:extLst>
              <a:ext uri="{FF2B5EF4-FFF2-40B4-BE49-F238E27FC236}">
                <a16:creationId xmlns:a16="http://schemas.microsoft.com/office/drawing/2014/main" id="{09757E9D-13CA-41E4-9779-36E3F307E095}"/>
              </a:ext>
            </a:extLst>
          </p:cNvPr>
          <p:cNvSpPr txBox="1"/>
          <p:nvPr/>
        </p:nvSpPr>
        <p:spPr>
          <a:xfrm>
            <a:off x="6276975" y="1062181"/>
            <a:ext cx="5648325" cy="5124480"/>
          </a:xfrm>
          <a:prstGeom prst="rect">
            <a:avLst/>
          </a:prstGeom>
          <a:solidFill>
            <a:schemeClr val="bg2"/>
          </a:solidFill>
        </p:spPr>
        <p:txBody>
          <a:bodyPr wrap="square" rtlCol="0">
            <a:spAutoFit/>
          </a:bodyPr>
          <a:lstStyle/>
          <a:p>
            <a:pPr marL="0" marR="0" lvl="0" indent="0" algn="ctr" defTabSz="1088239" rtl="0" eaLnBrk="1" fontAlgn="auto" latinLnBrk="0" hangingPunct="1">
              <a:lnSpc>
                <a:spcPct val="100000"/>
              </a:lnSpc>
              <a:spcBef>
                <a:spcPts val="0"/>
              </a:spcBef>
              <a:spcAft>
                <a:spcPts val="0"/>
              </a:spcAft>
              <a:buClrTx/>
              <a:buSzTx/>
              <a:buFontTx/>
              <a:buNone/>
              <a:tabLst/>
              <a:defRPr/>
            </a:pPr>
            <a:r>
              <a:rPr lang="en-US" sz="1600" b="1">
                <a:solidFill>
                  <a:schemeClr val="tx2"/>
                </a:solidFill>
                <a:latin typeface="+mj-lt"/>
              </a:rPr>
              <a:t>Needs Highlight Known Challenges</a:t>
            </a:r>
            <a:endParaRPr kumimoji="0" lang="en-US" sz="1600" b="1" i="0" u="none" strike="noStrike" kern="1200" cap="none" spc="0" normalizeH="0" baseline="0" noProof="0">
              <a:ln>
                <a:noFill/>
              </a:ln>
              <a:solidFill>
                <a:schemeClr val="tx2"/>
              </a:solidFill>
              <a:effectLst/>
              <a:uLnTx/>
              <a:uFillTx/>
              <a:latin typeface="+mj-lt"/>
            </a:endParaRPr>
          </a:p>
          <a:p>
            <a:pPr lvl="0" defTabSz="1088239">
              <a:spcBef>
                <a:spcPts val="600"/>
              </a:spcBef>
              <a:spcAft>
                <a:spcPts val="600"/>
              </a:spcAft>
              <a:defRPr/>
            </a:pPr>
            <a:r>
              <a:rPr lang="en-US" sz="1400">
                <a:latin typeface="+mj-lt"/>
              </a:rPr>
              <a:t>Needs Assessment highlights the known challenges and highlights the priority of opportunities based on the workshop feedback:</a:t>
            </a:r>
          </a:p>
          <a:p>
            <a:pPr marL="285750" indent="-171450">
              <a:spcBef>
                <a:spcPts val="600"/>
              </a:spcBef>
              <a:spcAft>
                <a:spcPts val="600"/>
              </a:spcAft>
              <a:buClr>
                <a:schemeClr val="tx2"/>
              </a:buClr>
              <a:buFont typeface="Wingdings" panose="05000000000000000000" pitchFamily="2" charset="2"/>
              <a:buChar char="§"/>
              <a:defRPr/>
            </a:pPr>
            <a:r>
              <a:rPr lang="en-US" sz="1400" b="1">
                <a:solidFill>
                  <a:schemeClr val="accent2"/>
                </a:solidFill>
                <a:latin typeface="+mj-lt"/>
              </a:rPr>
              <a:t>Strong Data Tools &amp; Capabilities </a:t>
            </a:r>
            <a:r>
              <a:rPr lang="en-US" sz="1400">
                <a:latin typeface="+mj-lt"/>
              </a:rPr>
              <a:t>– Integration and Data Quality needs are the highest priority needs and can address many of the foundational concerns for the customer data</a:t>
            </a:r>
          </a:p>
          <a:p>
            <a:pPr marL="285750" indent="-171450">
              <a:spcBef>
                <a:spcPts val="600"/>
              </a:spcBef>
              <a:spcAft>
                <a:spcPts val="600"/>
              </a:spcAft>
              <a:buClr>
                <a:schemeClr val="tx2"/>
              </a:buClr>
              <a:buFont typeface="Wingdings" panose="05000000000000000000" pitchFamily="2" charset="2"/>
              <a:buChar char="§"/>
              <a:defRPr/>
            </a:pPr>
            <a:r>
              <a:rPr lang="en-US" sz="1400" b="1">
                <a:solidFill>
                  <a:schemeClr val="accent2"/>
                </a:solidFill>
                <a:latin typeface="+mj-lt"/>
              </a:rPr>
              <a:t>Governance &amp; Stewardship </a:t>
            </a:r>
            <a:r>
              <a:rPr lang="en-US" sz="1400">
                <a:latin typeface="+mj-lt"/>
              </a:rPr>
              <a:t>– Governance and related categories make up the 3</a:t>
            </a:r>
            <a:r>
              <a:rPr lang="en-US" sz="1400" baseline="30000">
                <a:latin typeface="+mj-lt"/>
              </a:rPr>
              <a:t>rd</a:t>
            </a:r>
            <a:r>
              <a:rPr lang="en-US" sz="1400">
                <a:latin typeface="+mj-lt"/>
              </a:rPr>
              <a:t> highest priority based on pain points and opportunity.  Add in data access &amp; security this becomes a core foundational component to be addressed in the future state. </a:t>
            </a:r>
          </a:p>
          <a:p>
            <a:pPr marL="285750" indent="-171450">
              <a:spcBef>
                <a:spcPts val="600"/>
              </a:spcBef>
              <a:spcAft>
                <a:spcPts val="600"/>
              </a:spcAft>
              <a:buClr>
                <a:schemeClr val="tx2"/>
              </a:buClr>
              <a:buFont typeface="Wingdings" panose="05000000000000000000" pitchFamily="2" charset="2"/>
              <a:buChar char="§"/>
              <a:defRPr/>
            </a:pPr>
            <a:r>
              <a:rPr lang="en-US" sz="1400" b="1">
                <a:solidFill>
                  <a:schemeClr val="accent2"/>
                </a:solidFill>
                <a:latin typeface="+mj-lt"/>
              </a:rPr>
              <a:t>Single Source of Truth </a:t>
            </a:r>
            <a:r>
              <a:rPr lang="en-US" sz="1400">
                <a:latin typeface="+mj-lt"/>
              </a:rPr>
              <a:t>– A common need for a common customer identifier will help with the integration of data across the enterprise. </a:t>
            </a:r>
          </a:p>
          <a:p>
            <a:pPr marL="285750" indent="-171450">
              <a:spcBef>
                <a:spcPts val="600"/>
              </a:spcBef>
              <a:spcAft>
                <a:spcPts val="600"/>
              </a:spcAft>
              <a:buClr>
                <a:schemeClr val="tx2"/>
              </a:buClr>
              <a:buFont typeface="Wingdings" panose="05000000000000000000" pitchFamily="2" charset="2"/>
              <a:buChar char="§"/>
              <a:defRPr/>
            </a:pPr>
            <a:r>
              <a:rPr lang="en-US" sz="1400" b="1">
                <a:solidFill>
                  <a:schemeClr val="accent2"/>
                </a:solidFill>
                <a:latin typeface="+mj-lt"/>
              </a:rPr>
              <a:t>Greater Customer Insights </a:t>
            </a:r>
            <a:r>
              <a:rPr lang="en-US" sz="1400">
                <a:latin typeface="+mj-lt"/>
              </a:rPr>
              <a:t>– Business stakeholders continually mentioned need for access to data and better, more reliable reporting for customer insights, regulatory, product adoption &amp; creation.  </a:t>
            </a:r>
          </a:p>
        </p:txBody>
      </p:sp>
      <p:graphicFrame>
        <p:nvGraphicFramePr>
          <p:cNvPr id="8" name="Chart 7">
            <a:extLst>
              <a:ext uri="{FF2B5EF4-FFF2-40B4-BE49-F238E27FC236}">
                <a16:creationId xmlns:a16="http://schemas.microsoft.com/office/drawing/2014/main" id="{8800E71D-662D-4119-A1DA-83F5C758B820}"/>
              </a:ext>
            </a:extLst>
          </p:cNvPr>
          <p:cNvGraphicFramePr>
            <a:graphicFrameLocks/>
          </p:cNvGraphicFramePr>
          <p:nvPr>
            <p:extLst>
              <p:ext uri="{D42A27DB-BD31-4B8C-83A1-F6EECF244321}">
                <p14:modId xmlns:p14="http://schemas.microsoft.com/office/powerpoint/2010/main" val="301993189"/>
              </p:ext>
            </p:extLst>
          </p:nvPr>
        </p:nvGraphicFramePr>
        <p:xfrm>
          <a:off x="170128" y="1062181"/>
          <a:ext cx="6096001" cy="5124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9708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F98C4E0-B870-4A9C-B9BC-2B13E796F770}"/>
              </a:ext>
            </a:extLst>
          </p:cNvPr>
          <p:cNvPicPr>
            <a:picLocks noChangeAspect="1"/>
          </p:cNvPicPr>
          <p:nvPr/>
        </p:nvPicPr>
        <p:blipFill rotWithShape="1">
          <a:blip r:embed="rId3"/>
          <a:srcRect t="14191" b="13152"/>
          <a:stretch/>
        </p:blipFill>
        <p:spPr>
          <a:xfrm>
            <a:off x="3773931" y="1181837"/>
            <a:ext cx="8281493" cy="5216719"/>
          </a:xfrm>
          <a:prstGeom prst="rect">
            <a:avLst/>
          </a:prstGeom>
        </p:spPr>
      </p:pic>
      <p:sp>
        <p:nvSpPr>
          <p:cNvPr id="2" name="Title 1">
            <a:extLst>
              <a:ext uri="{FF2B5EF4-FFF2-40B4-BE49-F238E27FC236}">
                <a16:creationId xmlns:a16="http://schemas.microsoft.com/office/drawing/2014/main" id="{4CCD574F-652C-4F12-A6A2-41E7C8E61665}"/>
              </a:ext>
            </a:extLst>
          </p:cNvPr>
          <p:cNvSpPr>
            <a:spLocks noGrp="1"/>
          </p:cNvSpPr>
          <p:nvPr>
            <p:ph type="title"/>
          </p:nvPr>
        </p:nvSpPr>
        <p:spPr/>
        <p:txBody>
          <a:bodyPr vert="horz" lIns="253554" tIns="28173" rIns="140864" bIns="28173" rtlCol="0" anchor="ctr">
            <a:noAutofit/>
          </a:bodyPr>
          <a:lstStyle/>
          <a:p>
            <a:r>
              <a:rPr lang="en-US"/>
              <a:t>Common pain point references across multiple business groups</a:t>
            </a:r>
          </a:p>
        </p:txBody>
      </p:sp>
      <p:sp>
        <p:nvSpPr>
          <p:cNvPr id="6" name="Freeform 5">
            <a:extLst>
              <a:ext uri="{FF2B5EF4-FFF2-40B4-BE49-F238E27FC236}">
                <a16:creationId xmlns:a16="http://schemas.microsoft.com/office/drawing/2014/main" id="{D884EF4B-5084-4801-B5DE-921FF5C21AF3}"/>
              </a:ext>
            </a:extLst>
          </p:cNvPr>
          <p:cNvSpPr>
            <a:spLocks/>
          </p:cNvSpPr>
          <p:nvPr/>
        </p:nvSpPr>
        <p:spPr bwMode="auto">
          <a:xfrm flipH="1">
            <a:off x="0" y="1066801"/>
            <a:ext cx="5219700" cy="5791200"/>
          </a:xfrm>
          <a:custGeom>
            <a:avLst/>
            <a:gdLst>
              <a:gd name="T0" fmla="*/ 1010 w 1782"/>
              <a:gd name="T1" fmla="*/ 14 h 2134"/>
              <a:gd name="T2" fmla="*/ 1782 w 1782"/>
              <a:gd name="T3" fmla="*/ 80 h 2134"/>
              <a:gd name="T4" fmla="*/ 1782 w 1782"/>
              <a:gd name="T5" fmla="*/ 2134 h 2134"/>
              <a:gd name="T6" fmla="*/ 468 w 1782"/>
              <a:gd name="T7" fmla="*/ 2134 h 2134"/>
              <a:gd name="T8" fmla="*/ 333 w 1782"/>
              <a:gd name="T9" fmla="*/ 1931 h 2134"/>
              <a:gd name="T10" fmla="*/ 1010 w 1782"/>
              <a:gd name="T11" fmla="*/ 14 h 2134"/>
            </a:gdLst>
            <a:ahLst/>
            <a:cxnLst>
              <a:cxn ang="0">
                <a:pos x="T0" y="T1"/>
              </a:cxn>
              <a:cxn ang="0">
                <a:pos x="T2" y="T3"/>
              </a:cxn>
              <a:cxn ang="0">
                <a:pos x="T4" y="T5"/>
              </a:cxn>
              <a:cxn ang="0">
                <a:pos x="T6" y="T7"/>
              </a:cxn>
              <a:cxn ang="0">
                <a:pos x="T8" y="T9"/>
              </a:cxn>
              <a:cxn ang="0">
                <a:pos x="T10" y="T11"/>
              </a:cxn>
            </a:cxnLst>
            <a:rect l="0" t="0" r="r" b="b"/>
            <a:pathLst>
              <a:path w="1782" h="2134">
                <a:moveTo>
                  <a:pt x="1010" y="14"/>
                </a:moveTo>
                <a:cubicBezTo>
                  <a:pt x="1276" y="0"/>
                  <a:pt x="1541" y="19"/>
                  <a:pt x="1782" y="80"/>
                </a:cubicBezTo>
                <a:cubicBezTo>
                  <a:pt x="1782" y="2134"/>
                  <a:pt x="1782" y="2134"/>
                  <a:pt x="1782" y="2134"/>
                </a:cubicBezTo>
                <a:cubicBezTo>
                  <a:pt x="468" y="2134"/>
                  <a:pt x="468" y="2134"/>
                  <a:pt x="468" y="2134"/>
                </a:cubicBezTo>
                <a:cubicBezTo>
                  <a:pt x="414" y="2076"/>
                  <a:pt x="368" y="2008"/>
                  <a:pt x="333" y="1931"/>
                </a:cubicBezTo>
                <a:cubicBezTo>
                  <a:pt x="0" y="1207"/>
                  <a:pt x="880" y="492"/>
                  <a:pt x="1010" y="14"/>
                </a:cubicBezTo>
              </a:path>
            </a:pathLst>
          </a:custGeom>
          <a:solidFill>
            <a:schemeClr val="accent3"/>
          </a:solidFill>
          <a:ln>
            <a:noFill/>
          </a:ln>
        </p:spPr>
        <p:txBody>
          <a:bodyPr vert="horz" wrap="square" lIns="68580" tIns="34291" rIns="68580" bIns="34291" numCol="1" anchor="t" anchorCtr="0" compatLnSpc="1">
            <a:prstTxWarp prst="textNoShape">
              <a:avLst/>
            </a:prstTxWarp>
          </a:bodyPr>
          <a:lstStyle/>
          <a:p>
            <a:endParaRPr lang="en-US" sz="1351">
              <a:solidFill>
                <a:srgbClr val="000000"/>
              </a:solidFill>
            </a:endParaRPr>
          </a:p>
        </p:txBody>
      </p:sp>
      <p:grpSp>
        <p:nvGrpSpPr>
          <p:cNvPr id="7" name="Group 6">
            <a:extLst>
              <a:ext uri="{FF2B5EF4-FFF2-40B4-BE49-F238E27FC236}">
                <a16:creationId xmlns:a16="http://schemas.microsoft.com/office/drawing/2014/main" id="{81B7E22A-CB23-428C-9538-D46A39204890}"/>
              </a:ext>
            </a:extLst>
          </p:cNvPr>
          <p:cNvGrpSpPr/>
          <p:nvPr/>
        </p:nvGrpSpPr>
        <p:grpSpPr>
          <a:xfrm>
            <a:off x="306831" y="6398556"/>
            <a:ext cx="3056177" cy="346129"/>
            <a:chOff x="306831" y="6398556"/>
            <a:chExt cx="3056177" cy="346129"/>
          </a:xfrm>
        </p:grpSpPr>
        <p:pic>
          <p:nvPicPr>
            <p:cNvPr id="8" name="Graphic 9">
              <a:extLst>
                <a:ext uri="{FF2B5EF4-FFF2-40B4-BE49-F238E27FC236}">
                  <a16:creationId xmlns:a16="http://schemas.microsoft.com/office/drawing/2014/main" id="{9C50CA8E-B541-4B48-9C1B-1E533771DA7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06831" y="6429448"/>
              <a:ext cx="1412968" cy="315237"/>
            </a:xfrm>
            <a:prstGeom prst="rect">
              <a:avLst/>
            </a:prstGeom>
          </p:spPr>
        </p:pic>
        <p:cxnSp>
          <p:nvCxnSpPr>
            <p:cNvPr id="9" name="Straight Connector 8">
              <a:extLst>
                <a:ext uri="{FF2B5EF4-FFF2-40B4-BE49-F238E27FC236}">
                  <a16:creationId xmlns:a16="http://schemas.microsoft.com/office/drawing/2014/main" id="{3B2450A9-2B55-4C30-BC8B-7D5D3C86079D}"/>
                </a:ext>
              </a:extLst>
            </p:cNvPr>
            <p:cNvCxnSpPr>
              <a:cxnSpLocks/>
            </p:cNvCxnSpPr>
            <p:nvPr userDrawn="1"/>
          </p:nvCxnSpPr>
          <p:spPr>
            <a:xfrm>
              <a:off x="1864518" y="6412779"/>
              <a:ext cx="0" cy="266627"/>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10" name="Picture 10" descr="Image result for national grid logo png">
              <a:extLst>
                <a:ext uri="{FF2B5EF4-FFF2-40B4-BE49-F238E27FC236}">
                  <a16:creationId xmlns:a16="http://schemas.microsoft.com/office/drawing/2014/main" id="{77209282-2C42-4620-82A8-E70F608CDF1A}"/>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989829" y="6398556"/>
              <a:ext cx="1373179" cy="284291"/>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C2600AC3-C70B-45FD-A4B9-543BACCDD711}"/>
              </a:ext>
            </a:extLst>
          </p:cNvPr>
          <p:cNvSpPr txBox="1"/>
          <p:nvPr/>
        </p:nvSpPr>
        <p:spPr>
          <a:xfrm>
            <a:off x="306831" y="3124200"/>
            <a:ext cx="3160269" cy="1938992"/>
          </a:xfrm>
          <a:prstGeom prst="rect">
            <a:avLst/>
          </a:prstGeom>
          <a:noFill/>
        </p:spPr>
        <p:txBody>
          <a:bodyPr wrap="square" rtlCol="0">
            <a:spAutoFit/>
          </a:bodyPr>
          <a:lstStyle/>
          <a:p>
            <a:r>
              <a:rPr lang="en-US" sz="2400" b="1">
                <a:solidFill>
                  <a:schemeClr val="bg1"/>
                </a:solidFill>
              </a:rPr>
              <a:t>Many legs of customer data are connected.   This is not a trivial exercise. </a:t>
            </a:r>
          </a:p>
        </p:txBody>
      </p:sp>
    </p:spTree>
    <p:extLst>
      <p:ext uri="{BB962C8B-B14F-4D97-AF65-F5344CB8AC3E}">
        <p14:creationId xmlns:p14="http://schemas.microsoft.com/office/powerpoint/2010/main" val="3841143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226C-91D2-4661-894B-4B81E2485815}"/>
              </a:ext>
            </a:extLst>
          </p:cNvPr>
          <p:cNvSpPr>
            <a:spLocks noGrp="1"/>
          </p:cNvSpPr>
          <p:nvPr>
            <p:ph type="title"/>
          </p:nvPr>
        </p:nvSpPr>
        <p:spPr/>
        <p:txBody>
          <a:bodyPr/>
          <a:lstStyle/>
          <a:p>
            <a:r>
              <a:rPr lang="en-US"/>
              <a:t>Data Forensics – Understanding the Underlying Issues</a:t>
            </a:r>
          </a:p>
        </p:txBody>
      </p:sp>
      <p:sp>
        <p:nvSpPr>
          <p:cNvPr id="3" name="Rectangle 2">
            <a:extLst>
              <a:ext uri="{FF2B5EF4-FFF2-40B4-BE49-F238E27FC236}">
                <a16:creationId xmlns:a16="http://schemas.microsoft.com/office/drawing/2014/main" id="{63C38028-0E9C-4E96-AB9C-5E17880B6409}"/>
              </a:ext>
            </a:extLst>
          </p:cNvPr>
          <p:cNvSpPr/>
          <p:nvPr/>
        </p:nvSpPr>
        <p:spPr>
          <a:xfrm>
            <a:off x="1099624" y="4459762"/>
            <a:ext cx="2679192" cy="120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lumMod val="50000"/>
                </a:schemeClr>
              </a:solidFill>
            </a:endParaRPr>
          </a:p>
          <a:p>
            <a:pPr algn="ctr"/>
            <a:r>
              <a:rPr lang="en-US" sz="3500">
                <a:solidFill>
                  <a:schemeClr val="accent5">
                    <a:lumMod val="75000"/>
                  </a:schemeClr>
                </a:solidFill>
              </a:rPr>
              <a:t>105</a:t>
            </a:r>
            <a:endParaRPr lang="en-US" sz="1200">
              <a:solidFill>
                <a:schemeClr val="accent5">
                  <a:lumMod val="75000"/>
                </a:schemeClr>
              </a:solidFill>
            </a:endParaRPr>
          </a:p>
          <a:p>
            <a:pPr algn="ctr"/>
            <a:r>
              <a:rPr lang="en-US" sz="1200">
                <a:solidFill>
                  <a:schemeClr val="tx2">
                    <a:lumMod val="50000"/>
                  </a:schemeClr>
                </a:solidFill>
              </a:rPr>
              <a:t>Data Issues from Interviews Analyzed</a:t>
            </a:r>
          </a:p>
        </p:txBody>
      </p:sp>
      <p:sp>
        <p:nvSpPr>
          <p:cNvPr id="4" name="Rectangle 3">
            <a:extLst>
              <a:ext uri="{FF2B5EF4-FFF2-40B4-BE49-F238E27FC236}">
                <a16:creationId xmlns:a16="http://schemas.microsoft.com/office/drawing/2014/main" id="{0627FB20-FD66-4B09-B169-2F9D652622BA}"/>
              </a:ext>
            </a:extLst>
          </p:cNvPr>
          <p:cNvSpPr/>
          <p:nvPr/>
        </p:nvSpPr>
        <p:spPr>
          <a:xfrm>
            <a:off x="4630737" y="4459762"/>
            <a:ext cx="2679192" cy="120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lumMod val="50000"/>
                </a:schemeClr>
              </a:solidFill>
            </a:endParaRPr>
          </a:p>
          <a:p>
            <a:pPr algn="ctr"/>
            <a:r>
              <a:rPr lang="en-US" sz="3500">
                <a:solidFill>
                  <a:srgbClr val="C00000"/>
                </a:solidFill>
              </a:rPr>
              <a:t>98%</a:t>
            </a:r>
            <a:endParaRPr lang="en-US" sz="1200">
              <a:solidFill>
                <a:srgbClr val="C00000"/>
              </a:solidFill>
            </a:endParaRPr>
          </a:p>
          <a:p>
            <a:pPr algn="ctr"/>
            <a:r>
              <a:rPr lang="en-US" sz="1200">
                <a:solidFill>
                  <a:schemeClr val="tx2">
                    <a:lumMod val="50000"/>
                  </a:schemeClr>
                </a:solidFill>
              </a:rPr>
              <a:t>Have a High or Med Impact on Customer Business Operations</a:t>
            </a:r>
          </a:p>
        </p:txBody>
      </p:sp>
      <p:sp>
        <p:nvSpPr>
          <p:cNvPr id="5" name="Rectangle 4">
            <a:extLst>
              <a:ext uri="{FF2B5EF4-FFF2-40B4-BE49-F238E27FC236}">
                <a16:creationId xmlns:a16="http://schemas.microsoft.com/office/drawing/2014/main" id="{DDE84D1A-AA6E-4FF9-813B-B3BE04D9EE89}"/>
              </a:ext>
            </a:extLst>
          </p:cNvPr>
          <p:cNvSpPr/>
          <p:nvPr/>
        </p:nvSpPr>
        <p:spPr>
          <a:xfrm>
            <a:off x="8161850" y="4459762"/>
            <a:ext cx="2679192" cy="120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2">
                  <a:lumMod val="50000"/>
                </a:schemeClr>
              </a:solidFill>
            </a:endParaRPr>
          </a:p>
          <a:p>
            <a:pPr algn="ctr"/>
            <a:r>
              <a:rPr lang="en-US" sz="3500">
                <a:solidFill>
                  <a:schemeClr val="tx2"/>
                </a:solidFill>
              </a:rPr>
              <a:t>100%</a:t>
            </a:r>
            <a:endParaRPr lang="en-US" sz="1200">
              <a:solidFill>
                <a:schemeClr val="tx2"/>
              </a:solidFill>
            </a:endParaRPr>
          </a:p>
          <a:p>
            <a:pPr algn="ctr"/>
            <a:r>
              <a:rPr lang="en-US" sz="1200">
                <a:solidFill>
                  <a:schemeClr val="tx2">
                    <a:lumMod val="50000"/>
                  </a:schemeClr>
                </a:solidFill>
              </a:rPr>
              <a:t>of issues lack sufficient capabilities to be fully resolved</a:t>
            </a:r>
            <a:r>
              <a:rPr lang="en-US" sz="900">
                <a:solidFill>
                  <a:schemeClr val="tx2">
                    <a:lumMod val="50000"/>
                  </a:schemeClr>
                </a:solidFill>
              </a:rPr>
              <a:t> </a:t>
            </a:r>
          </a:p>
        </p:txBody>
      </p:sp>
      <p:sp>
        <p:nvSpPr>
          <p:cNvPr id="7" name="TextBox 6">
            <a:extLst>
              <a:ext uri="{FF2B5EF4-FFF2-40B4-BE49-F238E27FC236}">
                <a16:creationId xmlns:a16="http://schemas.microsoft.com/office/drawing/2014/main" id="{4A9AAF19-EC5C-42F2-9696-4B759F939F31}"/>
              </a:ext>
            </a:extLst>
          </p:cNvPr>
          <p:cNvSpPr txBox="1"/>
          <p:nvPr/>
        </p:nvSpPr>
        <p:spPr>
          <a:xfrm>
            <a:off x="369528" y="1416972"/>
            <a:ext cx="1791581" cy="523220"/>
          </a:xfrm>
          <a:prstGeom prst="rect">
            <a:avLst/>
          </a:prstGeom>
          <a:noFill/>
        </p:spPr>
        <p:txBody>
          <a:bodyPr wrap="square" rtlCol="0">
            <a:spAutoFit/>
          </a:bodyPr>
          <a:lstStyle/>
          <a:p>
            <a:pPr algn="ctr"/>
            <a:r>
              <a:rPr lang="en-US" sz="1400">
                <a:solidFill>
                  <a:schemeClr val="tx2">
                    <a:lumMod val="50000"/>
                  </a:schemeClr>
                </a:solidFill>
              </a:rPr>
              <a:t>Root Cause Categories</a:t>
            </a:r>
          </a:p>
        </p:txBody>
      </p:sp>
      <p:sp>
        <p:nvSpPr>
          <p:cNvPr id="8" name="TextBox 7">
            <a:extLst>
              <a:ext uri="{FF2B5EF4-FFF2-40B4-BE49-F238E27FC236}">
                <a16:creationId xmlns:a16="http://schemas.microsoft.com/office/drawing/2014/main" id="{5BF5BE82-C2D3-41F7-AF57-662D698C6E6E}"/>
              </a:ext>
            </a:extLst>
          </p:cNvPr>
          <p:cNvSpPr txBox="1"/>
          <p:nvPr/>
        </p:nvSpPr>
        <p:spPr>
          <a:xfrm>
            <a:off x="2513613" y="1419236"/>
            <a:ext cx="1550787" cy="1015663"/>
          </a:xfrm>
          <a:prstGeom prst="rect">
            <a:avLst/>
          </a:prstGeom>
          <a:noFill/>
        </p:spPr>
        <p:txBody>
          <a:bodyPr wrap="square" rtlCol="0">
            <a:spAutoFit/>
          </a:bodyPr>
          <a:lstStyle/>
          <a:p>
            <a:pPr algn="ctr"/>
            <a:r>
              <a:rPr lang="en-US" sz="1400">
                <a:solidFill>
                  <a:schemeClr val="tx2">
                    <a:lumMod val="50000"/>
                  </a:schemeClr>
                </a:solidFill>
              </a:rPr>
              <a:t>Impacted Data Elements</a:t>
            </a:r>
          </a:p>
          <a:p>
            <a:pPr algn="ctr"/>
            <a:r>
              <a:rPr lang="en-US" sz="900">
                <a:solidFill>
                  <a:schemeClr val="tx2">
                    <a:lumMod val="50000"/>
                  </a:schemeClr>
                </a:solidFill>
              </a:rPr>
              <a:t>(in context of customer entity)</a:t>
            </a:r>
          </a:p>
          <a:p>
            <a:pPr algn="ctr"/>
            <a:endParaRPr lang="en-US" sz="1400">
              <a:solidFill>
                <a:schemeClr val="tx2">
                  <a:lumMod val="50000"/>
                </a:schemeClr>
              </a:solidFill>
            </a:endParaRPr>
          </a:p>
        </p:txBody>
      </p:sp>
      <p:sp>
        <p:nvSpPr>
          <p:cNvPr id="9" name="TextBox 8">
            <a:extLst>
              <a:ext uri="{FF2B5EF4-FFF2-40B4-BE49-F238E27FC236}">
                <a16:creationId xmlns:a16="http://schemas.microsoft.com/office/drawing/2014/main" id="{99DE98C8-84B0-42FE-982E-5DF0F59BE58E}"/>
              </a:ext>
            </a:extLst>
          </p:cNvPr>
          <p:cNvSpPr txBox="1"/>
          <p:nvPr/>
        </p:nvSpPr>
        <p:spPr>
          <a:xfrm>
            <a:off x="4416904" y="1401041"/>
            <a:ext cx="1187435" cy="523039"/>
          </a:xfrm>
          <a:prstGeom prst="rect">
            <a:avLst/>
          </a:prstGeom>
          <a:noFill/>
        </p:spPr>
        <p:txBody>
          <a:bodyPr wrap="square" rtlCol="0">
            <a:spAutoFit/>
          </a:bodyPr>
          <a:lstStyle/>
          <a:p>
            <a:pPr algn="ctr"/>
            <a:r>
              <a:rPr lang="en-US" sz="1400">
                <a:solidFill>
                  <a:schemeClr val="tx2">
                    <a:lumMod val="50000"/>
                  </a:schemeClr>
                </a:solidFill>
              </a:rPr>
              <a:t>Relevant Systems</a:t>
            </a:r>
          </a:p>
        </p:txBody>
      </p:sp>
      <p:sp>
        <p:nvSpPr>
          <p:cNvPr id="10" name="TextBox 9">
            <a:extLst>
              <a:ext uri="{FF2B5EF4-FFF2-40B4-BE49-F238E27FC236}">
                <a16:creationId xmlns:a16="http://schemas.microsoft.com/office/drawing/2014/main" id="{4C777BBB-41EB-46E6-B78E-5F6F752A34AF}"/>
              </a:ext>
            </a:extLst>
          </p:cNvPr>
          <p:cNvSpPr txBox="1"/>
          <p:nvPr/>
        </p:nvSpPr>
        <p:spPr>
          <a:xfrm>
            <a:off x="5956843" y="1400860"/>
            <a:ext cx="1187435" cy="523220"/>
          </a:xfrm>
          <a:prstGeom prst="rect">
            <a:avLst/>
          </a:prstGeom>
          <a:noFill/>
        </p:spPr>
        <p:txBody>
          <a:bodyPr wrap="square" rtlCol="0">
            <a:spAutoFit/>
          </a:bodyPr>
          <a:lstStyle/>
          <a:p>
            <a:pPr algn="ctr"/>
            <a:r>
              <a:rPr lang="en-US" sz="1400">
                <a:solidFill>
                  <a:schemeClr val="tx2">
                    <a:lumMod val="50000"/>
                  </a:schemeClr>
                </a:solidFill>
              </a:rPr>
              <a:t>Data </a:t>
            </a:r>
          </a:p>
          <a:p>
            <a:pPr algn="ctr"/>
            <a:r>
              <a:rPr lang="en-US" sz="1400">
                <a:solidFill>
                  <a:schemeClr val="tx2">
                    <a:lumMod val="50000"/>
                  </a:schemeClr>
                </a:solidFill>
              </a:rPr>
              <a:t>Issue</a:t>
            </a:r>
          </a:p>
        </p:txBody>
      </p:sp>
      <p:sp>
        <p:nvSpPr>
          <p:cNvPr id="11" name="TextBox 10">
            <a:extLst>
              <a:ext uri="{FF2B5EF4-FFF2-40B4-BE49-F238E27FC236}">
                <a16:creationId xmlns:a16="http://schemas.microsoft.com/office/drawing/2014/main" id="{D163A29F-2D95-4831-9907-8F7EFFFB2514}"/>
              </a:ext>
            </a:extLst>
          </p:cNvPr>
          <p:cNvSpPr txBox="1"/>
          <p:nvPr/>
        </p:nvSpPr>
        <p:spPr>
          <a:xfrm>
            <a:off x="7496782" y="1392783"/>
            <a:ext cx="1187435" cy="523220"/>
          </a:xfrm>
          <a:prstGeom prst="rect">
            <a:avLst/>
          </a:prstGeom>
          <a:noFill/>
        </p:spPr>
        <p:txBody>
          <a:bodyPr wrap="square" rtlCol="0">
            <a:spAutoFit/>
          </a:bodyPr>
          <a:lstStyle/>
          <a:p>
            <a:pPr algn="ctr"/>
            <a:r>
              <a:rPr lang="en-US" sz="1400">
                <a:solidFill>
                  <a:schemeClr val="tx2">
                    <a:lumMod val="50000"/>
                  </a:schemeClr>
                </a:solidFill>
              </a:rPr>
              <a:t>Data Impact</a:t>
            </a:r>
          </a:p>
        </p:txBody>
      </p:sp>
      <p:sp>
        <p:nvSpPr>
          <p:cNvPr id="12" name="TextBox 11">
            <a:extLst>
              <a:ext uri="{FF2B5EF4-FFF2-40B4-BE49-F238E27FC236}">
                <a16:creationId xmlns:a16="http://schemas.microsoft.com/office/drawing/2014/main" id="{88254E1F-2CB3-42D0-8A32-03BF0F2C0523}"/>
              </a:ext>
            </a:extLst>
          </p:cNvPr>
          <p:cNvSpPr txBox="1"/>
          <p:nvPr/>
        </p:nvSpPr>
        <p:spPr>
          <a:xfrm>
            <a:off x="9036721" y="1384706"/>
            <a:ext cx="1187435" cy="523220"/>
          </a:xfrm>
          <a:prstGeom prst="rect">
            <a:avLst/>
          </a:prstGeom>
          <a:noFill/>
        </p:spPr>
        <p:txBody>
          <a:bodyPr wrap="square" rtlCol="0">
            <a:spAutoFit/>
          </a:bodyPr>
          <a:lstStyle/>
          <a:p>
            <a:pPr algn="ctr"/>
            <a:r>
              <a:rPr lang="en-US" sz="1400">
                <a:solidFill>
                  <a:schemeClr val="tx2">
                    <a:lumMod val="50000"/>
                  </a:schemeClr>
                </a:solidFill>
              </a:rPr>
              <a:t>Business Impact</a:t>
            </a:r>
          </a:p>
        </p:txBody>
      </p:sp>
      <p:sp>
        <p:nvSpPr>
          <p:cNvPr id="13" name="TextBox 12">
            <a:extLst>
              <a:ext uri="{FF2B5EF4-FFF2-40B4-BE49-F238E27FC236}">
                <a16:creationId xmlns:a16="http://schemas.microsoft.com/office/drawing/2014/main" id="{B5A6CCD1-E266-4B84-9CB2-E7CB1F4504DA}"/>
              </a:ext>
            </a:extLst>
          </p:cNvPr>
          <p:cNvSpPr txBox="1"/>
          <p:nvPr/>
        </p:nvSpPr>
        <p:spPr>
          <a:xfrm>
            <a:off x="10576657" y="1384706"/>
            <a:ext cx="1187435" cy="523220"/>
          </a:xfrm>
          <a:prstGeom prst="rect">
            <a:avLst/>
          </a:prstGeom>
          <a:noFill/>
        </p:spPr>
        <p:txBody>
          <a:bodyPr wrap="square" rtlCol="0">
            <a:spAutoFit/>
          </a:bodyPr>
          <a:lstStyle/>
          <a:p>
            <a:pPr algn="ctr"/>
            <a:r>
              <a:rPr lang="en-US" sz="1400">
                <a:solidFill>
                  <a:schemeClr val="tx2">
                    <a:lumMod val="50000"/>
                  </a:schemeClr>
                </a:solidFill>
              </a:rPr>
              <a:t>Impact Level</a:t>
            </a:r>
          </a:p>
        </p:txBody>
      </p:sp>
      <p:sp>
        <p:nvSpPr>
          <p:cNvPr id="14" name="Oval 13">
            <a:extLst>
              <a:ext uri="{FF2B5EF4-FFF2-40B4-BE49-F238E27FC236}">
                <a16:creationId xmlns:a16="http://schemas.microsoft.com/office/drawing/2014/main" id="{E6C6D40E-55CD-4015-A512-587AFB03D72E}"/>
              </a:ext>
            </a:extLst>
          </p:cNvPr>
          <p:cNvSpPr/>
          <p:nvPr/>
        </p:nvSpPr>
        <p:spPr>
          <a:xfrm>
            <a:off x="1046742" y="247157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16" name="Oval 15">
            <a:extLst>
              <a:ext uri="{FF2B5EF4-FFF2-40B4-BE49-F238E27FC236}">
                <a16:creationId xmlns:a16="http://schemas.microsoft.com/office/drawing/2014/main" id="{6E288E8F-4E53-42A2-9215-DA669C5B20FC}"/>
              </a:ext>
            </a:extLst>
          </p:cNvPr>
          <p:cNvSpPr/>
          <p:nvPr/>
        </p:nvSpPr>
        <p:spPr>
          <a:xfrm>
            <a:off x="1046742" y="315202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17" name="Oval 16">
            <a:extLst>
              <a:ext uri="{FF2B5EF4-FFF2-40B4-BE49-F238E27FC236}">
                <a16:creationId xmlns:a16="http://schemas.microsoft.com/office/drawing/2014/main" id="{7C88587D-AE8B-4134-8AE6-CBF25FCF18C1}"/>
              </a:ext>
            </a:extLst>
          </p:cNvPr>
          <p:cNvSpPr/>
          <p:nvPr/>
        </p:nvSpPr>
        <p:spPr>
          <a:xfrm>
            <a:off x="3099062" y="247481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18" name="Oval 17">
            <a:extLst>
              <a:ext uri="{FF2B5EF4-FFF2-40B4-BE49-F238E27FC236}">
                <a16:creationId xmlns:a16="http://schemas.microsoft.com/office/drawing/2014/main" id="{954EF757-CB3B-4958-802C-AF95A8ABF0CD}"/>
              </a:ext>
            </a:extLst>
          </p:cNvPr>
          <p:cNvSpPr/>
          <p:nvPr/>
        </p:nvSpPr>
        <p:spPr>
          <a:xfrm>
            <a:off x="3099062" y="315202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19" name="Oval 18">
            <a:extLst>
              <a:ext uri="{FF2B5EF4-FFF2-40B4-BE49-F238E27FC236}">
                <a16:creationId xmlns:a16="http://schemas.microsoft.com/office/drawing/2014/main" id="{98D389EB-7DA7-47C8-BC06-342BFEA09A99}"/>
              </a:ext>
            </a:extLst>
          </p:cNvPr>
          <p:cNvSpPr/>
          <p:nvPr/>
        </p:nvSpPr>
        <p:spPr>
          <a:xfrm>
            <a:off x="4775975" y="218368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endParaRPr lang="en-US" sz="1000">
              <a:solidFill>
                <a:schemeClr val="tx2">
                  <a:lumMod val="50000"/>
                </a:schemeClr>
              </a:solidFill>
            </a:endParaRPr>
          </a:p>
        </p:txBody>
      </p:sp>
      <p:sp>
        <p:nvSpPr>
          <p:cNvPr id="20" name="Oval 19">
            <a:extLst>
              <a:ext uri="{FF2B5EF4-FFF2-40B4-BE49-F238E27FC236}">
                <a16:creationId xmlns:a16="http://schemas.microsoft.com/office/drawing/2014/main" id="{594E1FC1-0CDE-43FB-85F7-DF3B791AA5E7}"/>
              </a:ext>
            </a:extLst>
          </p:cNvPr>
          <p:cNvSpPr/>
          <p:nvPr/>
        </p:nvSpPr>
        <p:spPr>
          <a:xfrm>
            <a:off x="4775975" y="353810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1" name="Oval 20">
            <a:extLst>
              <a:ext uri="{FF2B5EF4-FFF2-40B4-BE49-F238E27FC236}">
                <a16:creationId xmlns:a16="http://schemas.microsoft.com/office/drawing/2014/main" id="{EABE7952-2B77-434C-B75B-10A11D9CFEC6}"/>
              </a:ext>
            </a:extLst>
          </p:cNvPr>
          <p:cNvSpPr/>
          <p:nvPr/>
        </p:nvSpPr>
        <p:spPr>
          <a:xfrm>
            <a:off x="4775975" y="286089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2" name="Oval 21">
            <a:extLst>
              <a:ext uri="{FF2B5EF4-FFF2-40B4-BE49-F238E27FC236}">
                <a16:creationId xmlns:a16="http://schemas.microsoft.com/office/drawing/2014/main" id="{FC4FCF81-492F-4C4F-AA69-D4B5EA33B46C}"/>
              </a:ext>
            </a:extLst>
          </p:cNvPr>
          <p:cNvSpPr/>
          <p:nvPr/>
        </p:nvSpPr>
        <p:spPr>
          <a:xfrm>
            <a:off x="6352440" y="286089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3" name="Oval 22">
            <a:extLst>
              <a:ext uri="{FF2B5EF4-FFF2-40B4-BE49-F238E27FC236}">
                <a16:creationId xmlns:a16="http://schemas.microsoft.com/office/drawing/2014/main" id="{8BAC2439-1977-456B-871C-3C1545760708}"/>
              </a:ext>
            </a:extLst>
          </p:cNvPr>
          <p:cNvSpPr/>
          <p:nvPr/>
        </p:nvSpPr>
        <p:spPr>
          <a:xfrm>
            <a:off x="7957938" y="285773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5" name="Oval 24">
            <a:extLst>
              <a:ext uri="{FF2B5EF4-FFF2-40B4-BE49-F238E27FC236}">
                <a16:creationId xmlns:a16="http://schemas.microsoft.com/office/drawing/2014/main" id="{2151F6BA-457C-4488-8809-3F851CA3B8F3}"/>
              </a:ext>
            </a:extLst>
          </p:cNvPr>
          <p:cNvSpPr/>
          <p:nvPr/>
        </p:nvSpPr>
        <p:spPr>
          <a:xfrm>
            <a:off x="9468844" y="238448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6" name="Oval 25">
            <a:extLst>
              <a:ext uri="{FF2B5EF4-FFF2-40B4-BE49-F238E27FC236}">
                <a16:creationId xmlns:a16="http://schemas.microsoft.com/office/drawing/2014/main" id="{0014D7D7-A390-477A-8B9F-89CDBAFD5CCE}"/>
              </a:ext>
            </a:extLst>
          </p:cNvPr>
          <p:cNvSpPr/>
          <p:nvPr/>
        </p:nvSpPr>
        <p:spPr>
          <a:xfrm>
            <a:off x="9468844" y="3225768"/>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8" name="Oval 27">
            <a:extLst>
              <a:ext uri="{FF2B5EF4-FFF2-40B4-BE49-F238E27FC236}">
                <a16:creationId xmlns:a16="http://schemas.microsoft.com/office/drawing/2014/main" id="{27A57829-F51B-402A-8FAF-A5C6C82C63E7}"/>
              </a:ext>
            </a:extLst>
          </p:cNvPr>
          <p:cNvSpPr/>
          <p:nvPr/>
        </p:nvSpPr>
        <p:spPr>
          <a:xfrm>
            <a:off x="10986280" y="2857734"/>
            <a:ext cx="396240" cy="38608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9" name="TextBox 28">
            <a:extLst>
              <a:ext uri="{FF2B5EF4-FFF2-40B4-BE49-F238E27FC236}">
                <a16:creationId xmlns:a16="http://schemas.microsoft.com/office/drawing/2014/main" id="{47F0BB14-C6FB-40BC-9B21-7E75138F1B23}"/>
              </a:ext>
            </a:extLst>
          </p:cNvPr>
          <p:cNvSpPr txBox="1"/>
          <p:nvPr/>
        </p:nvSpPr>
        <p:spPr>
          <a:xfrm>
            <a:off x="5591952" y="3288985"/>
            <a:ext cx="1970169" cy="861774"/>
          </a:xfrm>
          <a:prstGeom prst="rect">
            <a:avLst/>
          </a:prstGeom>
          <a:noFill/>
        </p:spPr>
        <p:txBody>
          <a:bodyPr wrap="square" rtlCol="0">
            <a:spAutoFit/>
          </a:bodyPr>
          <a:lstStyle/>
          <a:p>
            <a:pPr algn="ctr"/>
            <a:r>
              <a:rPr lang="en-US" sz="1000" b="1">
                <a:solidFill>
                  <a:schemeClr val="tx2">
                    <a:lumMod val="50000"/>
                  </a:schemeClr>
                </a:solidFill>
              </a:rPr>
              <a:t>Inconsistency between CRIS and CSS - data attributes and fields may look 3 or 4 different ways</a:t>
            </a:r>
          </a:p>
        </p:txBody>
      </p:sp>
      <p:sp>
        <p:nvSpPr>
          <p:cNvPr id="30" name="TextBox 29">
            <a:extLst>
              <a:ext uri="{FF2B5EF4-FFF2-40B4-BE49-F238E27FC236}">
                <a16:creationId xmlns:a16="http://schemas.microsoft.com/office/drawing/2014/main" id="{5EC9DDEE-C3BD-4841-860C-CCB0E117EC2F}"/>
              </a:ext>
            </a:extLst>
          </p:cNvPr>
          <p:cNvSpPr txBox="1"/>
          <p:nvPr/>
        </p:nvSpPr>
        <p:spPr>
          <a:xfrm>
            <a:off x="4737055" y="2541645"/>
            <a:ext cx="506870" cy="246221"/>
          </a:xfrm>
          <a:prstGeom prst="rect">
            <a:avLst/>
          </a:prstGeom>
          <a:noFill/>
        </p:spPr>
        <p:txBody>
          <a:bodyPr wrap="none" rtlCol="0">
            <a:spAutoFit/>
          </a:bodyPr>
          <a:lstStyle/>
          <a:p>
            <a:r>
              <a:rPr lang="en-US" sz="1000"/>
              <a:t>CRIS</a:t>
            </a:r>
          </a:p>
        </p:txBody>
      </p:sp>
      <p:sp>
        <p:nvSpPr>
          <p:cNvPr id="31" name="TextBox 30">
            <a:extLst>
              <a:ext uri="{FF2B5EF4-FFF2-40B4-BE49-F238E27FC236}">
                <a16:creationId xmlns:a16="http://schemas.microsoft.com/office/drawing/2014/main" id="{6B15A3DE-F2AA-4F2D-B82C-6CC488566E88}"/>
              </a:ext>
            </a:extLst>
          </p:cNvPr>
          <p:cNvSpPr txBox="1"/>
          <p:nvPr/>
        </p:nvSpPr>
        <p:spPr>
          <a:xfrm>
            <a:off x="4755125" y="3245293"/>
            <a:ext cx="450764" cy="246221"/>
          </a:xfrm>
          <a:prstGeom prst="rect">
            <a:avLst/>
          </a:prstGeom>
          <a:noFill/>
        </p:spPr>
        <p:txBody>
          <a:bodyPr wrap="none" rtlCol="0">
            <a:spAutoFit/>
          </a:bodyPr>
          <a:lstStyle/>
          <a:p>
            <a:r>
              <a:rPr lang="en-US" sz="1000"/>
              <a:t>CSS</a:t>
            </a:r>
          </a:p>
        </p:txBody>
      </p:sp>
      <p:sp>
        <p:nvSpPr>
          <p:cNvPr id="32" name="TextBox 31">
            <a:extLst>
              <a:ext uri="{FF2B5EF4-FFF2-40B4-BE49-F238E27FC236}">
                <a16:creationId xmlns:a16="http://schemas.microsoft.com/office/drawing/2014/main" id="{944E3434-B9BB-47D1-B5EC-3C31B86EF741}"/>
              </a:ext>
            </a:extLst>
          </p:cNvPr>
          <p:cNvSpPr txBox="1"/>
          <p:nvPr/>
        </p:nvSpPr>
        <p:spPr>
          <a:xfrm>
            <a:off x="4648890" y="3975592"/>
            <a:ext cx="683200" cy="246221"/>
          </a:xfrm>
          <a:prstGeom prst="rect">
            <a:avLst/>
          </a:prstGeom>
          <a:noFill/>
        </p:spPr>
        <p:txBody>
          <a:bodyPr wrap="none" rtlCol="0">
            <a:spAutoFit/>
          </a:bodyPr>
          <a:lstStyle/>
          <a:p>
            <a:r>
              <a:rPr lang="en-US" sz="1000"/>
              <a:t>Maximo</a:t>
            </a:r>
          </a:p>
        </p:txBody>
      </p:sp>
      <p:sp>
        <p:nvSpPr>
          <p:cNvPr id="33" name="TextBox 32">
            <a:extLst>
              <a:ext uri="{FF2B5EF4-FFF2-40B4-BE49-F238E27FC236}">
                <a16:creationId xmlns:a16="http://schemas.microsoft.com/office/drawing/2014/main" id="{395988BA-AB3A-4518-B39B-B2689E68896A}"/>
              </a:ext>
            </a:extLst>
          </p:cNvPr>
          <p:cNvSpPr txBox="1"/>
          <p:nvPr/>
        </p:nvSpPr>
        <p:spPr>
          <a:xfrm>
            <a:off x="3005841" y="2869409"/>
            <a:ext cx="700833" cy="246221"/>
          </a:xfrm>
          <a:prstGeom prst="rect">
            <a:avLst/>
          </a:prstGeom>
          <a:noFill/>
        </p:spPr>
        <p:txBody>
          <a:bodyPr wrap="square" rtlCol="0">
            <a:spAutoFit/>
          </a:bodyPr>
          <a:lstStyle/>
          <a:p>
            <a:r>
              <a:rPr lang="en-US" sz="1000"/>
              <a:t>Street</a:t>
            </a:r>
          </a:p>
        </p:txBody>
      </p:sp>
      <p:sp>
        <p:nvSpPr>
          <p:cNvPr id="34" name="TextBox 33">
            <a:extLst>
              <a:ext uri="{FF2B5EF4-FFF2-40B4-BE49-F238E27FC236}">
                <a16:creationId xmlns:a16="http://schemas.microsoft.com/office/drawing/2014/main" id="{E54F8EC9-D800-42C8-B066-141A8C81E076}"/>
              </a:ext>
            </a:extLst>
          </p:cNvPr>
          <p:cNvSpPr txBox="1"/>
          <p:nvPr/>
        </p:nvSpPr>
        <p:spPr>
          <a:xfrm>
            <a:off x="2965859" y="3538103"/>
            <a:ext cx="1000595" cy="246221"/>
          </a:xfrm>
          <a:prstGeom prst="rect">
            <a:avLst/>
          </a:prstGeom>
          <a:noFill/>
        </p:spPr>
        <p:txBody>
          <a:bodyPr wrap="square" rtlCol="0">
            <a:spAutoFit/>
          </a:bodyPr>
          <a:lstStyle/>
          <a:p>
            <a:r>
              <a:rPr lang="en-US" sz="1000"/>
              <a:t>Contact</a:t>
            </a:r>
          </a:p>
        </p:txBody>
      </p:sp>
      <p:sp>
        <p:nvSpPr>
          <p:cNvPr id="35" name="TextBox 34">
            <a:extLst>
              <a:ext uri="{FF2B5EF4-FFF2-40B4-BE49-F238E27FC236}">
                <a16:creationId xmlns:a16="http://schemas.microsoft.com/office/drawing/2014/main" id="{3BF11EA1-1AF1-41B9-A5D9-0A68DEF5481F}"/>
              </a:ext>
            </a:extLst>
          </p:cNvPr>
          <p:cNvSpPr txBox="1"/>
          <p:nvPr/>
        </p:nvSpPr>
        <p:spPr>
          <a:xfrm>
            <a:off x="-57575" y="2859737"/>
            <a:ext cx="2604874" cy="246221"/>
          </a:xfrm>
          <a:prstGeom prst="rect">
            <a:avLst/>
          </a:prstGeom>
          <a:noFill/>
        </p:spPr>
        <p:txBody>
          <a:bodyPr wrap="square" rtlCol="0">
            <a:spAutoFit/>
          </a:bodyPr>
          <a:lstStyle/>
          <a:p>
            <a:pPr algn="ctr"/>
            <a:r>
              <a:rPr lang="en-US" sz="1000"/>
              <a:t>Disconnected Data Models</a:t>
            </a:r>
          </a:p>
        </p:txBody>
      </p:sp>
      <p:sp>
        <p:nvSpPr>
          <p:cNvPr id="36" name="TextBox 35">
            <a:extLst>
              <a:ext uri="{FF2B5EF4-FFF2-40B4-BE49-F238E27FC236}">
                <a16:creationId xmlns:a16="http://schemas.microsoft.com/office/drawing/2014/main" id="{A16FF79E-5505-42B2-8711-A32B618A07CD}"/>
              </a:ext>
            </a:extLst>
          </p:cNvPr>
          <p:cNvSpPr txBox="1"/>
          <p:nvPr/>
        </p:nvSpPr>
        <p:spPr>
          <a:xfrm>
            <a:off x="349072" y="3538104"/>
            <a:ext cx="1791580" cy="707886"/>
          </a:xfrm>
          <a:prstGeom prst="rect">
            <a:avLst/>
          </a:prstGeom>
          <a:noFill/>
        </p:spPr>
        <p:txBody>
          <a:bodyPr wrap="square" rtlCol="0">
            <a:spAutoFit/>
          </a:bodyPr>
          <a:lstStyle/>
          <a:p>
            <a:pPr algn="ctr"/>
            <a:r>
              <a:rPr lang="en-US" sz="1000"/>
              <a:t>Missing Structured Data Management (Governance) Organization</a:t>
            </a:r>
          </a:p>
        </p:txBody>
      </p:sp>
      <p:sp>
        <p:nvSpPr>
          <p:cNvPr id="38" name="TextBox 37">
            <a:extLst>
              <a:ext uri="{FF2B5EF4-FFF2-40B4-BE49-F238E27FC236}">
                <a16:creationId xmlns:a16="http://schemas.microsoft.com/office/drawing/2014/main" id="{1A7F930D-C332-4019-94A2-7D7C5A2D545E}"/>
              </a:ext>
            </a:extLst>
          </p:cNvPr>
          <p:cNvSpPr txBox="1"/>
          <p:nvPr/>
        </p:nvSpPr>
        <p:spPr>
          <a:xfrm>
            <a:off x="6874147" y="3235225"/>
            <a:ext cx="2604874" cy="246221"/>
          </a:xfrm>
          <a:prstGeom prst="rect">
            <a:avLst/>
          </a:prstGeom>
          <a:noFill/>
        </p:spPr>
        <p:txBody>
          <a:bodyPr wrap="square" rtlCol="0">
            <a:spAutoFit/>
          </a:bodyPr>
          <a:lstStyle/>
          <a:p>
            <a:pPr algn="ctr"/>
            <a:r>
              <a:rPr lang="en-US" sz="1000"/>
              <a:t>Data Quality</a:t>
            </a:r>
          </a:p>
        </p:txBody>
      </p:sp>
      <p:sp>
        <p:nvSpPr>
          <p:cNvPr id="39" name="TextBox 38">
            <a:extLst>
              <a:ext uri="{FF2B5EF4-FFF2-40B4-BE49-F238E27FC236}">
                <a16:creationId xmlns:a16="http://schemas.microsoft.com/office/drawing/2014/main" id="{49E487DA-1C80-499E-BA9E-F835FA5D4527}"/>
              </a:ext>
            </a:extLst>
          </p:cNvPr>
          <p:cNvSpPr txBox="1"/>
          <p:nvPr/>
        </p:nvSpPr>
        <p:spPr>
          <a:xfrm>
            <a:off x="8381406" y="2760118"/>
            <a:ext cx="2604874" cy="246221"/>
          </a:xfrm>
          <a:prstGeom prst="rect">
            <a:avLst/>
          </a:prstGeom>
          <a:noFill/>
        </p:spPr>
        <p:txBody>
          <a:bodyPr wrap="square" rtlCol="0">
            <a:spAutoFit/>
          </a:bodyPr>
          <a:lstStyle/>
          <a:p>
            <a:pPr algn="ctr"/>
            <a:r>
              <a:rPr lang="en-US" sz="1000"/>
              <a:t>Customer Experience</a:t>
            </a:r>
          </a:p>
        </p:txBody>
      </p:sp>
      <p:sp>
        <p:nvSpPr>
          <p:cNvPr id="41" name="TextBox 40">
            <a:extLst>
              <a:ext uri="{FF2B5EF4-FFF2-40B4-BE49-F238E27FC236}">
                <a16:creationId xmlns:a16="http://schemas.microsoft.com/office/drawing/2014/main" id="{2DD1DCBB-F659-41B9-8464-6692C04DDF05}"/>
              </a:ext>
            </a:extLst>
          </p:cNvPr>
          <p:cNvSpPr txBox="1"/>
          <p:nvPr/>
        </p:nvSpPr>
        <p:spPr>
          <a:xfrm>
            <a:off x="8381406" y="3635065"/>
            <a:ext cx="2604874" cy="400110"/>
          </a:xfrm>
          <a:prstGeom prst="rect">
            <a:avLst/>
          </a:prstGeom>
          <a:noFill/>
        </p:spPr>
        <p:txBody>
          <a:bodyPr wrap="square" rtlCol="0">
            <a:spAutoFit/>
          </a:bodyPr>
          <a:lstStyle/>
          <a:p>
            <a:pPr algn="ctr"/>
            <a:r>
              <a:rPr lang="en-US" sz="1000"/>
              <a:t>Time Wasted on Repetitive Data Wrangling</a:t>
            </a:r>
          </a:p>
        </p:txBody>
      </p:sp>
      <p:sp>
        <p:nvSpPr>
          <p:cNvPr id="42" name="TextBox 41">
            <a:extLst>
              <a:ext uri="{FF2B5EF4-FFF2-40B4-BE49-F238E27FC236}">
                <a16:creationId xmlns:a16="http://schemas.microsoft.com/office/drawing/2014/main" id="{A17875D5-A88A-4276-99BE-EDD83882838A}"/>
              </a:ext>
            </a:extLst>
          </p:cNvPr>
          <p:cNvSpPr txBox="1"/>
          <p:nvPr/>
        </p:nvSpPr>
        <p:spPr>
          <a:xfrm>
            <a:off x="10934479" y="3291883"/>
            <a:ext cx="668792" cy="246221"/>
          </a:xfrm>
          <a:prstGeom prst="rect">
            <a:avLst/>
          </a:prstGeom>
          <a:noFill/>
        </p:spPr>
        <p:txBody>
          <a:bodyPr wrap="square" rtlCol="0">
            <a:spAutoFit/>
          </a:bodyPr>
          <a:lstStyle/>
          <a:p>
            <a:r>
              <a:rPr lang="en-US" sz="1000"/>
              <a:t>High</a:t>
            </a:r>
          </a:p>
        </p:txBody>
      </p:sp>
      <p:cxnSp>
        <p:nvCxnSpPr>
          <p:cNvPr id="44" name="Straight Arrow Connector 43">
            <a:extLst>
              <a:ext uri="{FF2B5EF4-FFF2-40B4-BE49-F238E27FC236}">
                <a16:creationId xmlns:a16="http://schemas.microsoft.com/office/drawing/2014/main" id="{8F8C744A-D79F-4805-B288-3F93C076F630}"/>
              </a:ext>
            </a:extLst>
          </p:cNvPr>
          <p:cNvCxnSpPr>
            <a:cxnSpLocks/>
            <a:stCxn id="14" idx="6"/>
            <a:endCxn id="18" idx="2"/>
          </p:cNvCxnSpPr>
          <p:nvPr/>
        </p:nvCxnSpPr>
        <p:spPr>
          <a:xfrm>
            <a:off x="1442982" y="2664614"/>
            <a:ext cx="1656080" cy="680450"/>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EAC37C8-7766-4737-ACA9-B516B5A2882D}"/>
              </a:ext>
            </a:extLst>
          </p:cNvPr>
          <p:cNvCxnSpPr>
            <a:cxnSpLocks/>
            <a:endCxn id="17" idx="2"/>
          </p:cNvCxnSpPr>
          <p:nvPr/>
        </p:nvCxnSpPr>
        <p:spPr>
          <a:xfrm flipV="1">
            <a:off x="1462610" y="2667854"/>
            <a:ext cx="1636452" cy="677210"/>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7E0F3B0-1984-44C8-B828-A3E5262301F8}"/>
              </a:ext>
            </a:extLst>
          </p:cNvPr>
          <p:cNvCxnSpPr>
            <a:cxnSpLocks/>
            <a:endCxn id="19" idx="2"/>
          </p:cNvCxnSpPr>
          <p:nvPr/>
        </p:nvCxnSpPr>
        <p:spPr>
          <a:xfrm flipV="1">
            <a:off x="3495302" y="2376724"/>
            <a:ext cx="1280673" cy="275990"/>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5C3B20F-6EF3-4A1B-8354-43CCE79EF953}"/>
              </a:ext>
            </a:extLst>
          </p:cNvPr>
          <p:cNvCxnSpPr>
            <a:cxnSpLocks/>
          </p:cNvCxnSpPr>
          <p:nvPr/>
        </p:nvCxnSpPr>
        <p:spPr>
          <a:xfrm>
            <a:off x="3516610" y="2673004"/>
            <a:ext cx="1204841" cy="339180"/>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E681C9A-FE46-46FA-8288-1DDFD66FE845}"/>
              </a:ext>
            </a:extLst>
          </p:cNvPr>
          <p:cNvCxnSpPr>
            <a:cxnSpLocks/>
          </p:cNvCxnSpPr>
          <p:nvPr/>
        </p:nvCxnSpPr>
        <p:spPr>
          <a:xfrm flipV="1">
            <a:off x="3466157" y="2493269"/>
            <a:ext cx="1249665" cy="817166"/>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D29578A-8BE3-46F2-B7D9-27B211F1882C}"/>
              </a:ext>
            </a:extLst>
          </p:cNvPr>
          <p:cNvCxnSpPr>
            <a:cxnSpLocks/>
            <a:endCxn id="20" idx="2"/>
          </p:cNvCxnSpPr>
          <p:nvPr/>
        </p:nvCxnSpPr>
        <p:spPr>
          <a:xfrm>
            <a:off x="3516152" y="2683276"/>
            <a:ext cx="1259823" cy="1047868"/>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D247F6E-DA2C-431E-AA55-3F33FAA0943E}"/>
              </a:ext>
            </a:extLst>
          </p:cNvPr>
          <p:cNvCxnSpPr>
            <a:cxnSpLocks/>
            <a:stCxn id="18" idx="6"/>
            <a:endCxn id="21" idx="2"/>
          </p:cNvCxnSpPr>
          <p:nvPr/>
        </p:nvCxnSpPr>
        <p:spPr>
          <a:xfrm flipV="1">
            <a:off x="3495302" y="3053934"/>
            <a:ext cx="1280673" cy="291130"/>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3708404-15BF-4E1D-A7A3-133A00D75B59}"/>
              </a:ext>
            </a:extLst>
          </p:cNvPr>
          <p:cNvCxnSpPr>
            <a:cxnSpLocks/>
            <a:endCxn id="22" idx="2"/>
          </p:cNvCxnSpPr>
          <p:nvPr/>
        </p:nvCxnSpPr>
        <p:spPr>
          <a:xfrm>
            <a:off x="5193065" y="2376724"/>
            <a:ext cx="1159375" cy="677210"/>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728769F-6FEA-4E2D-82C4-70ED8A13EFF6}"/>
              </a:ext>
            </a:extLst>
          </p:cNvPr>
          <p:cNvCxnSpPr>
            <a:cxnSpLocks/>
            <a:endCxn id="22" idx="2"/>
          </p:cNvCxnSpPr>
          <p:nvPr/>
        </p:nvCxnSpPr>
        <p:spPr>
          <a:xfrm>
            <a:off x="5163560" y="3043469"/>
            <a:ext cx="1188880" cy="10465"/>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A83EAE3-87B3-4415-BFAA-78B7A0B7EB34}"/>
              </a:ext>
            </a:extLst>
          </p:cNvPr>
          <p:cNvCxnSpPr>
            <a:cxnSpLocks/>
            <a:endCxn id="22" idx="2"/>
          </p:cNvCxnSpPr>
          <p:nvPr/>
        </p:nvCxnSpPr>
        <p:spPr>
          <a:xfrm flipV="1">
            <a:off x="5162091" y="3053934"/>
            <a:ext cx="1190349" cy="668874"/>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0F0C17E-26A1-41C8-B49B-743374F492F8}"/>
              </a:ext>
            </a:extLst>
          </p:cNvPr>
          <p:cNvCxnSpPr>
            <a:cxnSpLocks/>
            <a:endCxn id="23" idx="2"/>
          </p:cNvCxnSpPr>
          <p:nvPr/>
        </p:nvCxnSpPr>
        <p:spPr>
          <a:xfrm>
            <a:off x="6748680" y="3040579"/>
            <a:ext cx="1209258" cy="10195"/>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E669470-7BE0-4351-AB94-E49DBC2F6BDC}"/>
              </a:ext>
            </a:extLst>
          </p:cNvPr>
          <p:cNvCxnSpPr>
            <a:cxnSpLocks/>
            <a:stCxn id="23" idx="6"/>
            <a:endCxn id="25" idx="2"/>
          </p:cNvCxnSpPr>
          <p:nvPr/>
        </p:nvCxnSpPr>
        <p:spPr>
          <a:xfrm flipV="1">
            <a:off x="8354178" y="2577524"/>
            <a:ext cx="1114666" cy="473250"/>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3F3C05B-B1B4-45C4-9A62-32FE859C1C18}"/>
              </a:ext>
            </a:extLst>
          </p:cNvPr>
          <p:cNvCxnSpPr>
            <a:cxnSpLocks/>
            <a:endCxn id="26" idx="2"/>
          </p:cNvCxnSpPr>
          <p:nvPr/>
        </p:nvCxnSpPr>
        <p:spPr>
          <a:xfrm>
            <a:off x="8381406" y="3050774"/>
            <a:ext cx="1087438" cy="368034"/>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CC0F97C-5ECA-4760-AD40-5ACFD48D1D82}"/>
              </a:ext>
            </a:extLst>
          </p:cNvPr>
          <p:cNvCxnSpPr>
            <a:cxnSpLocks/>
            <a:stCxn id="25" idx="6"/>
            <a:endCxn id="28" idx="2"/>
          </p:cNvCxnSpPr>
          <p:nvPr/>
        </p:nvCxnSpPr>
        <p:spPr>
          <a:xfrm>
            <a:off x="9865084" y="2577524"/>
            <a:ext cx="1121196" cy="473250"/>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049815C7-F9A0-4D43-B29B-E23E19D6FBF6}"/>
              </a:ext>
            </a:extLst>
          </p:cNvPr>
          <p:cNvSpPr txBox="1"/>
          <p:nvPr/>
        </p:nvSpPr>
        <p:spPr>
          <a:xfrm>
            <a:off x="2839488" y="5894918"/>
            <a:ext cx="6061275" cy="369332"/>
          </a:xfrm>
          <a:prstGeom prst="rect">
            <a:avLst/>
          </a:prstGeom>
          <a:noFill/>
        </p:spPr>
        <p:txBody>
          <a:bodyPr wrap="none" rtlCol="0">
            <a:spAutoFit/>
          </a:bodyPr>
          <a:lstStyle/>
          <a:p>
            <a:pPr algn="ctr"/>
            <a:r>
              <a:rPr lang="en-US" sz="900">
                <a:solidFill>
                  <a:schemeClr val="tx2">
                    <a:lumMod val="50000"/>
                  </a:schemeClr>
                </a:solidFill>
              </a:rPr>
              <a:t>Root causes, impacts and impact levels were inferred based on information shared in the workshop. </a:t>
            </a:r>
          </a:p>
          <a:p>
            <a:pPr algn="ctr"/>
            <a:r>
              <a:rPr lang="en-US" sz="900">
                <a:solidFill>
                  <a:schemeClr val="tx2">
                    <a:lumMod val="50000"/>
                  </a:schemeClr>
                </a:solidFill>
              </a:rPr>
              <a:t>Would require further validation through business SMEs before addressing individual issues.</a:t>
            </a:r>
          </a:p>
        </p:txBody>
      </p:sp>
      <p:sp>
        <p:nvSpPr>
          <p:cNvPr id="60" name="Speech Bubble: Rectangle with Corners Rounded 59">
            <a:extLst>
              <a:ext uri="{FF2B5EF4-FFF2-40B4-BE49-F238E27FC236}">
                <a16:creationId xmlns:a16="http://schemas.microsoft.com/office/drawing/2014/main" id="{A28835D3-D999-4EA1-8DFF-BBB4DA94ACDE}"/>
              </a:ext>
            </a:extLst>
          </p:cNvPr>
          <p:cNvSpPr/>
          <p:nvPr/>
        </p:nvSpPr>
        <p:spPr>
          <a:xfrm>
            <a:off x="9932036" y="5719967"/>
            <a:ext cx="1842688" cy="725421"/>
          </a:xfrm>
          <a:prstGeom prst="wedgeRoundRectCallout">
            <a:avLst>
              <a:gd name="adj1" fmla="val -90251"/>
              <a:gd name="adj2" fmla="val -53733"/>
              <a:gd name="adj3" fmla="val 16667"/>
            </a:avLst>
          </a:prstGeom>
          <a:solidFill>
            <a:srgbClr val="F2F2F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61" name="TextBox 60">
            <a:extLst>
              <a:ext uri="{FF2B5EF4-FFF2-40B4-BE49-F238E27FC236}">
                <a16:creationId xmlns:a16="http://schemas.microsoft.com/office/drawing/2014/main" id="{8AA5128F-52E5-4AFB-9396-CFB85EADD2B8}"/>
              </a:ext>
            </a:extLst>
          </p:cNvPr>
          <p:cNvSpPr txBox="1"/>
          <p:nvPr/>
        </p:nvSpPr>
        <p:spPr>
          <a:xfrm>
            <a:off x="10989543" y="5985872"/>
            <a:ext cx="774548" cy="461664"/>
          </a:xfrm>
          <a:prstGeom prst="rect">
            <a:avLst/>
          </a:prstGeom>
          <a:noFill/>
        </p:spPr>
        <p:txBody>
          <a:bodyPr wrap="square" rtlCol="0">
            <a:spAutoFit/>
          </a:bodyPr>
          <a:lstStyle/>
          <a:p>
            <a:r>
              <a:rPr lang="en-US" sz="800">
                <a:solidFill>
                  <a:schemeClr val="tx2">
                    <a:lumMod val="50000"/>
                  </a:schemeClr>
                </a:solidFill>
              </a:rPr>
              <a:t>Training</a:t>
            </a:r>
          </a:p>
          <a:p>
            <a:r>
              <a:rPr lang="en-US" sz="800">
                <a:solidFill>
                  <a:schemeClr val="tx2">
                    <a:lumMod val="50000"/>
                  </a:schemeClr>
                </a:solidFill>
              </a:rPr>
              <a:t>Process</a:t>
            </a:r>
          </a:p>
          <a:p>
            <a:r>
              <a:rPr lang="en-US" sz="800">
                <a:solidFill>
                  <a:schemeClr val="tx2">
                    <a:lumMod val="50000"/>
                  </a:schemeClr>
                </a:solidFill>
              </a:rPr>
              <a:t>Catalogs</a:t>
            </a:r>
          </a:p>
        </p:txBody>
      </p:sp>
      <p:sp>
        <p:nvSpPr>
          <p:cNvPr id="62" name="TextBox 61">
            <a:extLst>
              <a:ext uri="{FF2B5EF4-FFF2-40B4-BE49-F238E27FC236}">
                <a16:creationId xmlns:a16="http://schemas.microsoft.com/office/drawing/2014/main" id="{3BEF1971-E293-4BC8-8E46-3C936B55CD3B}"/>
              </a:ext>
            </a:extLst>
          </p:cNvPr>
          <p:cNvSpPr txBox="1"/>
          <p:nvPr/>
        </p:nvSpPr>
        <p:spPr>
          <a:xfrm>
            <a:off x="9942670" y="5719967"/>
            <a:ext cx="1842687" cy="738664"/>
          </a:xfrm>
          <a:prstGeom prst="rect">
            <a:avLst/>
          </a:prstGeom>
          <a:noFill/>
        </p:spPr>
        <p:txBody>
          <a:bodyPr wrap="square" rtlCol="0">
            <a:spAutoFit/>
          </a:bodyPr>
          <a:lstStyle/>
          <a:p>
            <a:r>
              <a:rPr lang="en-US" sz="1000" b="1">
                <a:solidFill>
                  <a:schemeClr val="tx2">
                    <a:lumMod val="50000"/>
                  </a:schemeClr>
                </a:solidFill>
              </a:rPr>
              <a:t>Capabilities consist of</a:t>
            </a:r>
            <a:r>
              <a:rPr lang="en-US" sz="1000">
                <a:solidFill>
                  <a:schemeClr val="tx2">
                    <a:lumMod val="50000"/>
                  </a:schemeClr>
                </a:solidFill>
              </a:rPr>
              <a:t>:</a:t>
            </a:r>
          </a:p>
          <a:p>
            <a:endParaRPr lang="en-US" sz="800">
              <a:solidFill>
                <a:schemeClr val="tx2">
                  <a:lumMod val="50000"/>
                </a:schemeClr>
              </a:solidFill>
            </a:endParaRPr>
          </a:p>
          <a:p>
            <a:r>
              <a:rPr lang="en-US" sz="800">
                <a:solidFill>
                  <a:schemeClr val="tx2">
                    <a:lumMod val="50000"/>
                  </a:schemeClr>
                </a:solidFill>
              </a:rPr>
              <a:t>Platforms</a:t>
            </a:r>
          </a:p>
          <a:p>
            <a:r>
              <a:rPr lang="en-US" sz="800">
                <a:solidFill>
                  <a:schemeClr val="tx2">
                    <a:lumMod val="50000"/>
                  </a:schemeClr>
                </a:solidFill>
              </a:rPr>
              <a:t>Resourcing</a:t>
            </a:r>
          </a:p>
          <a:p>
            <a:r>
              <a:rPr lang="en-US" sz="800">
                <a:solidFill>
                  <a:schemeClr val="tx2">
                    <a:lumMod val="50000"/>
                  </a:schemeClr>
                </a:solidFill>
              </a:rPr>
              <a:t>Gov. Organization</a:t>
            </a:r>
          </a:p>
        </p:txBody>
      </p:sp>
      <p:cxnSp>
        <p:nvCxnSpPr>
          <p:cNvPr id="64" name="Straight Arrow Connector 63">
            <a:extLst>
              <a:ext uri="{FF2B5EF4-FFF2-40B4-BE49-F238E27FC236}">
                <a16:creationId xmlns:a16="http://schemas.microsoft.com/office/drawing/2014/main" id="{1AD834B8-7E41-4992-9971-D33AB0B238CA}"/>
              </a:ext>
            </a:extLst>
          </p:cNvPr>
          <p:cNvCxnSpPr>
            <a:cxnSpLocks/>
            <a:stCxn id="26" idx="6"/>
            <a:endCxn id="28" idx="2"/>
          </p:cNvCxnSpPr>
          <p:nvPr/>
        </p:nvCxnSpPr>
        <p:spPr>
          <a:xfrm flipV="1">
            <a:off x="9865084" y="3050774"/>
            <a:ext cx="1121196" cy="368034"/>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169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CE444-3B04-428F-A57C-2E0BDC406BFD}"/>
              </a:ext>
            </a:extLst>
          </p:cNvPr>
          <p:cNvSpPr>
            <a:spLocks noGrp="1"/>
          </p:cNvSpPr>
          <p:nvPr>
            <p:ph type="title"/>
          </p:nvPr>
        </p:nvSpPr>
        <p:spPr/>
        <p:txBody>
          <a:bodyPr/>
          <a:lstStyle/>
          <a:p>
            <a:r>
              <a:rPr lang="en-US"/>
              <a:t>Root Cause Analysis - Why customer data issues are occurring?</a:t>
            </a:r>
          </a:p>
        </p:txBody>
      </p:sp>
      <p:sp>
        <p:nvSpPr>
          <p:cNvPr id="7" name="TextBox 6">
            <a:extLst>
              <a:ext uri="{FF2B5EF4-FFF2-40B4-BE49-F238E27FC236}">
                <a16:creationId xmlns:a16="http://schemas.microsoft.com/office/drawing/2014/main" id="{AB046EA3-A04B-4DE6-B7F2-889090B97CA7}"/>
              </a:ext>
            </a:extLst>
          </p:cNvPr>
          <p:cNvSpPr txBox="1"/>
          <p:nvPr/>
        </p:nvSpPr>
        <p:spPr>
          <a:xfrm>
            <a:off x="216413" y="1059917"/>
            <a:ext cx="1791581" cy="523220"/>
          </a:xfrm>
          <a:prstGeom prst="rect">
            <a:avLst/>
          </a:prstGeom>
          <a:noFill/>
        </p:spPr>
        <p:txBody>
          <a:bodyPr wrap="square" rtlCol="0">
            <a:spAutoFit/>
          </a:bodyPr>
          <a:lstStyle/>
          <a:p>
            <a:pPr algn="ctr"/>
            <a:r>
              <a:rPr lang="en-US" sz="1400">
                <a:solidFill>
                  <a:srgbClr val="003857"/>
                </a:solidFill>
              </a:rPr>
              <a:t>Root Cause Categories</a:t>
            </a:r>
          </a:p>
        </p:txBody>
      </p:sp>
      <p:sp>
        <p:nvSpPr>
          <p:cNvPr id="8" name="TextBox 7">
            <a:extLst>
              <a:ext uri="{FF2B5EF4-FFF2-40B4-BE49-F238E27FC236}">
                <a16:creationId xmlns:a16="http://schemas.microsoft.com/office/drawing/2014/main" id="{8C8EBFF7-28F9-4285-B8BC-69E6F47D7F0E}"/>
              </a:ext>
            </a:extLst>
          </p:cNvPr>
          <p:cNvSpPr txBox="1"/>
          <p:nvPr/>
        </p:nvSpPr>
        <p:spPr>
          <a:xfrm>
            <a:off x="2360498" y="1062181"/>
            <a:ext cx="1550787" cy="523039"/>
          </a:xfrm>
          <a:prstGeom prst="rect">
            <a:avLst/>
          </a:prstGeom>
          <a:noFill/>
        </p:spPr>
        <p:txBody>
          <a:bodyPr wrap="square" rtlCol="0">
            <a:spAutoFit/>
          </a:bodyPr>
          <a:lstStyle/>
          <a:p>
            <a:pPr algn="ctr"/>
            <a:r>
              <a:rPr lang="en-US" sz="1400">
                <a:solidFill>
                  <a:schemeClr val="bg1">
                    <a:lumMod val="85000"/>
                  </a:schemeClr>
                </a:solidFill>
              </a:rPr>
              <a:t>Impacted Data Elements</a:t>
            </a:r>
          </a:p>
        </p:txBody>
      </p:sp>
      <p:sp>
        <p:nvSpPr>
          <p:cNvPr id="9" name="TextBox 8">
            <a:extLst>
              <a:ext uri="{FF2B5EF4-FFF2-40B4-BE49-F238E27FC236}">
                <a16:creationId xmlns:a16="http://schemas.microsoft.com/office/drawing/2014/main" id="{20BBBEAB-940D-40D4-8794-66FD96F2DFC2}"/>
              </a:ext>
            </a:extLst>
          </p:cNvPr>
          <p:cNvSpPr txBox="1"/>
          <p:nvPr/>
        </p:nvSpPr>
        <p:spPr>
          <a:xfrm>
            <a:off x="4263789" y="1043986"/>
            <a:ext cx="1187435" cy="523039"/>
          </a:xfrm>
          <a:prstGeom prst="rect">
            <a:avLst/>
          </a:prstGeom>
          <a:noFill/>
        </p:spPr>
        <p:txBody>
          <a:bodyPr wrap="square" rtlCol="0">
            <a:spAutoFit/>
          </a:bodyPr>
          <a:lstStyle/>
          <a:p>
            <a:pPr algn="ctr"/>
            <a:r>
              <a:rPr lang="en-US" sz="1400">
                <a:solidFill>
                  <a:schemeClr val="bg1">
                    <a:lumMod val="85000"/>
                  </a:schemeClr>
                </a:solidFill>
              </a:rPr>
              <a:t>Relevant Systems</a:t>
            </a:r>
          </a:p>
        </p:txBody>
      </p:sp>
      <p:sp>
        <p:nvSpPr>
          <p:cNvPr id="10" name="TextBox 9">
            <a:extLst>
              <a:ext uri="{FF2B5EF4-FFF2-40B4-BE49-F238E27FC236}">
                <a16:creationId xmlns:a16="http://schemas.microsoft.com/office/drawing/2014/main" id="{FA9FE795-6621-4BEF-A599-612F3522410D}"/>
              </a:ext>
            </a:extLst>
          </p:cNvPr>
          <p:cNvSpPr txBox="1"/>
          <p:nvPr/>
        </p:nvSpPr>
        <p:spPr>
          <a:xfrm>
            <a:off x="5803728" y="1043805"/>
            <a:ext cx="1187435" cy="523220"/>
          </a:xfrm>
          <a:prstGeom prst="rect">
            <a:avLst/>
          </a:prstGeom>
          <a:noFill/>
        </p:spPr>
        <p:txBody>
          <a:bodyPr wrap="square" rtlCol="0">
            <a:spAutoFit/>
          </a:bodyPr>
          <a:lstStyle/>
          <a:p>
            <a:pPr algn="ctr"/>
            <a:r>
              <a:rPr lang="en-US" sz="1400">
                <a:solidFill>
                  <a:schemeClr val="bg1">
                    <a:lumMod val="85000"/>
                  </a:schemeClr>
                </a:solidFill>
              </a:rPr>
              <a:t>Data </a:t>
            </a:r>
          </a:p>
          <a:p>
            <a:pPr algn="ctr"/>
            <a:r>
              <a:rPr lang="en-US" sz="1400">
                <a:solidFill>
                  <a:schemeClr val="bg1">
                    <a:lumMod val="85000"/>
                  </a:schemeClr>
                </a:solidFill>
              </a:rPr>
              <a:t>Issue</a:t>
            </a:r>
          </a:p>
        </p:txBody>
      </p:sp>
      <p:sp>
        <p:nvSpPr>
          <p:cNvPr id="11" name="TextBox 10">
            <a:extLst>
              <a:ext uri="{FF2B5EF4-FFF2-40B4-BE49-F238E27FC236}">
                <a16:creationId xmlns:a16="http://schemas.microsoft.com/office/drawing/2014/main" id="{C7225AD5-279A-460D-AC15-73BAB70AB1DF}"/>
              </a:ext>
            </a:extLst>
          </p:cNvPr>
          <p:cNvSpPr txBox="1"/>
          <p:nvPr/>
        </p:nvSpPr>
        <p:spPr>
          <a:xfrm>
            <a:off x="7343667" y="1035728"/>
            <a:ext cx="1187435" cy="523220"/>
          </a:xfrm>
          <a:prstGeom prst="rect">
            <a:avLst/>
          </a:prstGeom>
          <a:noFill/>
        </p:spPr>
        <p:txBody>
          <a:bodyPr wrap="square" rtlCol="0">
            <a:spAutoFit/>
          </a:bodyPr>
          <a:lstStyle/>
          <a:p>
            <a:pPr algn="ctr"/>
            <a:r>
              <a:rPr lang="en-US" sz="1400">
                <a:solidFill>
                  <a:schemeClr val="bg1">
                    <a:lumMod val="85000"/>
                  </a:schemeClr>
                </a:solidFill>
              </a:rPr>
              <a:t>Data Impact</a:t>
            </a:r>
          </a:p>
        </p:txBody>
      </p:sp>
      <p:sp>
        <p:nvSpPr>
          <p:cNvPr id="12" name="TextBox 11">
            <a:extLst>
              <a:ext uri="{FF2B5EF4-FFF2-40B4-BE49-F238E27FC236}">
                <a16:creationId xmlns:a16="http://schemas.microsoft.com/office/drawing/2014/main" id="{EE72FB39-CF9A-4CC3-A030-E44924F2DB8A}"/>
              </a:ext>
            </a:extLst>
          </p:cNvPr>
          <p:cNvSpPr txBox="1"/>
          <p:nvPr/>
        </p:nvSpPr>
        <p:spPr>
          <a:xfrm>
            <a:off x="8883606" y="1027651"/>
            <a:ext cx="1187435" cy="523220"/>
          </a:xfrm>
          <a:prstGeom prst="rect">
            <a:avLst/>
          </a:prstGeom>
          <a:noFill/>
        </p:spPr>
        <p:txBody>
          <a:bodyPr wrap="square" rtlCol="0">
            <a:spAutoFit/>
          </a:bodyPr>
          <a:lstStyle/>
          <a:p>
            <a:pPr algn="ctr"/>
            <a:r>
              <a:rPr lang="en-US" sz="1400">
                <a:solidFill>
                  <a:schemeClr val="bg1">
                    <a:lumMod val="85000"/>
                  </a:schemeClr>
                </a:solidFill>
              </a:rPr>
              <a:t>Business Impact</a:t>
            </a:r>
          </a:p>
        </p:txBody>
      </p:sp>
      <p:sp>
        <p:nvSpPr>
          <p:cNvPr id="13" name="TextBox 12">
            <a:extLst>
              <a:ext uri="{FF2B5EF4-FFF2-40B4-BE49-F238E27FC236}">
                <a16:creationId xmlns:a16="http://schemas.microsoft.com/office/drawing/2014/main" id="{7CAA575C-DBCD-485F-8229-1CA40938A845}"/>
              </a:ext>
            </a:extLst>
          </p:cNvPr>
          <p:cNvSpPr txBox="1"/>
          <p:nvPr/>
        </p:nvSpPr>
        <p:spPr>
          <a:xfrm>
            <a:off x="10423542" y="1027651"/>
            <a:ext cx="1187435" cy="523220"/>
          </a:xfrm>
          <a:prstGeom prst="rect">
            <a:avLst/>
          </a:prstGeom>
          <a:noFill/>
        </p:spPr>
        <p:txBody>
          <a:bodyPr wrap="square" rtlCol="0">
            <a:spAutoFit/>
          </a:bodyPr>
          <a:lstStyle/>
          <a:p>
            <a:pPr algn="ctr"/>
            <a:r>
              <a:rPr lang="en-US" sz="1400">
                <a:solidFill>
                  <a:schemeClr val="bg1">
                    <a:lumMod val="85000"/>
                  </a:schemeClr>
                </a:solidFill>
              </a:rPr>
              <a:t>Impact Level</a:t>
            </a:r>
          </a:p>
        </p:txBody>
      </p:sp>
      <p:sp>
        <p:nvSpPr>
          <p:cNvPr id="14" name="Arrow: Chevron 13">
            <a:extLst>
              <a:ext uri="{FF2B5EF4-FFF2-40B4-BE49-F238E27FC236}">
                <a16:creationId xmlns:a16="http://schemas.microsoft.com/office/drawing/2014/main" id="{21FF433B-D889-4EDE-8752-BE3DA7A317D1}"/>
              </a:ext>
            </a:extLst>
          </p:cNvPr>
          <p:cNvSpPr/>
          <p:nvPr/>
        </p:nvSpPr>
        <p:spPr>
          <a:xfrm rot="5400000">
            <a:off x="1019846" y="945134"/>
            <a:ext cx="184712" cy="1663187"/>
          </a:xfrm>
          <a:prstGeom prst="chevron">
            <a:avLst>
              <a:gd name="adj" fmla="val 709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19" name="TextBox 18">
            <a:extLst>
              <a:ext uri="{FF2B5EF4-FFF2-40B4-BE49-F238E27FC236}">
                <a16:creationId xmlns:a16="http://schemas.microsoft.com/office/drawing/2014/main" id="{09EAF75C-A971-42F4-875B-CDF31B13D96B}"/>
              </a:ext>
            </a:extLst>
          </p:cNvPr>
          <p:cNvSpPr txBox="1"/>
          <p:nvPr/>
        </p:nvSpPr>
        <p:spPr>
          <a:xfrm>
            <a:off x="4240796" y="6321852"/>
            <a:ext cx="2420856" cy="261610"/>
          </a:xfrm>
          <a:prstGeom prst="rect">
            <a:avLst/>
          </a:prstGeom>
          <a:noFill/>
        </p:spPr>
        <p:txBody>
          <a:bodyPr wrap="none" rtlCol="0">
            <a:spAutoFit/>
          </a:bodyP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070AD">
                    <a:lumMod val="50000"/>
                  </a:srgbClr>
                </a:solidFill>
                <a:effectLst/>
                <a:uLnTx/>
                <a:uFillTx/>
                <a:latin typeface="Verdana"/>
                <a:ea typeface="+mn-ea"/>
                <a:cs typeface="+mn-cs"/>
              </a:rPr>
              <a:t>Number of Issues Identified</a:t>
            </a:r>
          </a:p>
        </p:txBody>
      </p:sp>
      <p:pic>
        <p:nvPicPr>
          <p:cNvPr id="15" name="Picture 14">
            <a:extLst>
              <a:ext uri="{FF2B5EF4-FFF2-40B4-BE49-F238E27FC236}">
                <a16:creationId xmlns:a16="http://schemas.microsoft.com/office/drawing/2014/main" id="{53BFCA74-CDEF-439F-B063-B6031FDF9646}"/>
              </a:ext>
            </a:extLst>
          </p:cNvPr>
          <p:cNvPicPr>
            <a:picLocks noChangeAspect="1"/>
          </p:cNvPicPr>
          <p:nvPr/>
        </p:nvPicPr>
        <p:blipFill>
          <a:blip r:embed="rId3"/>
          <a:stretch>
            <a:fillRect/>
          </a:stretch>
        </p:blipFill>
        <p:spPr>
          <a:xfrm>
            <a:off x="0" y="2036361"/>
            <a:ext cx="10181968" cy="4197206"/>
          </a:xfrm>
          <a:prstGeom prst="rect">
            <a:avLst/>
          </a:prstGeom>
        </p:spPr>
      </p:pic>
      <p:sp>
        <p:nvSpPr>
          <p:cNvPr id="16" name="Arrow: Pentagon 15">
            <a:extLst>
              <a:ext uri="{FF2B5EF4-FFF2-40B4-BE49-F238E27FC236}">
                <a16:creationId xmlns:a16="http://schemas.microsoft.com/office/drawing/2014/main" id="{95002228-E971-4712-9CD9-B9735F15F14B}"/>
              </a:ext>
            </a:extLst>
          </p:cNvPr>
          <p:cNvSpPr/>
          <p:nvPr/>
        </p:nvSpPr>
        <p:spPr>
          <a:xfrm flipH="1">
            <a:off x="8330722" y="3513437"/>
            <a:ext cx="3480637" cy="1552354"/>
          </a:xfrm>
          <a:prstGeom prst="homePlate">
            <a:avLst>
              <a:gd name="adj" fmla="val 287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a:solidFill>
                  <a:schemeClr val="tx2">
                    <a:lumMod val="50000"/>
                  </a:schemeClr>
                </a:solidFill>
              </a:rPr>
              <a:t>Weak MDM </a:t>
            </a:r>
            <a:r>
              <a:rPr lang="en-US" sz="1600">
                <a:solidFill>
                  <a:schemeClr val="tx2">
                    <a:lumMod val="50000"/>
                  </a:schemeClr>
                </a:solidFill>
              </a:rPr>
              <a:t>and </a:t>
            </a:r>
            <a:r>
              <a:rPr lang="en-US" sz="1600" b="1">
                <a:solidFill>
                  <a:schemeClr val="tx2">
                    <a:lumMod val="50000"/>
                  </a:schemeClr>
                </a:solidFill>
              </a:rPr>
              <a:t>Undefined Business Processes </a:t>
            </a:r>
            <a:r>
              <a:rPr lang="en-US" sz="1600">
                <a:solidFill>
                  <a:schemeClr val="tx2">
                    <a:lumMod val="50000"/>
                  </a:schemeClr>
                </a:solidFill>
              </a:rPr>
              <a:t>are the root cause of issues across business units driving substantial downstream business impacts</a:t>
            </a:r>
          </a:p>
        </p:txBody>
      </p:sp>
    </p:spTree>
    <p:extLst>
      <p:ext uri="{BB962C8B-B14F-4D97-AF65-F5344CB8AC3E}">
        <p14:creationId xmlns:p14="http://schemas.microsoft.com/office/powerpoint/2010/main" val="273164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3721-2E73-4A8C-A62B-D598EE93C640}"/>
              </a:ext>
            </a:extLst>
          </p:cNvPr>
          <p:cNvSpPr>
            <a:spLocks noGrp="1"/>
          </p:cNvSpPr>
          <p:nvPr>
            <p:ph type="title"/>
          </p:nvPr>
        </p:nvSpPr>
        <p:spPr/>
        <p:txBody>
          <a:bodyPr/>
          <a:lstStyle/>
          <a:p>
            <a:r>
              <a:rPr lang="en-US"/>
              <a:t>Impacted Data Elements and Systems</a:t>
            </a:r>
          </a:p>
        </p:txBody>
      </p:sp>
      <p:sp>
        <p:nvSpPr>
          <p:cNvPr id="3" name="TextBox 2">
            <a:extLst>
              <a:ext uri="{FF2B5EF4-FFF2-40B4-BE49-F238E27FC236}">
                <a16:creationId xmlns:a16="http://schemas.microsoft.com/office/drawing/2014/main" id="{CE2DBE2E-1CBE-4BBC-BE27-7AF21FB8ABC2}"/>
              </a:ext>
            </a:extLst>
          </p:cNvPr>
          <p:cNvSpPr txBox="1"/>
          <p:nvPr/>
        </p:nvSpPr>
        <p:spPr>
          <a:xfrm>
            <a:off x="216413" y="1059917"/>
            <a:ext cx="1791581" cy="523220"/>
          </a:xfrm>
          <a:prstGeom prst="rect">
            <a:avLst/>
          </a:prstGeom>
          <a:noFill/>
        </p:spPr>
        <p:txBody>
          <a:bodyPr wrap="square" rtlCol="0">
            <a:spAutoFit/>
          </a:bodyPr>
          <a:lstStyle/>
          <a:p>
            <a:pPr algn="ctr"/>
            <a:r>
              <a:rPr lang="en-US" sz="1400">
                <a:solidFill>
                  <a:schemeClr val="bg1">
                    <a:lumMod val="85000"/>
                  </a:schemeClr>
                </a:solidFill>
              </a:rPr>
              <a:t>Root Cause Categories</a:t>
            </a:r>
          </a:p>
        </p:txBody>
      </p:sp>
      <p:sp>
        <p:nvSpPr>
          <p:cNvPr id="4" name="TextBox 3">
            <a:extLst>
              <a:ext uri="{FF2B5EF4-FFF2-40B4-BE49-F238E27FC236}">
                <a16:creationId xmlns:a16="http://schemas.microsoft.com/office/drawing/2014/main" id="{22009384-2E85-450B-9397-1D66DD37CD4B}"/>
              </a:ext>
            </a:extLst>
          </p:cNvPr>
          <p:cNvSpPr txBox="1"/>
          <p:nvPr/>
        </p:nvSpPr>
        <p:spPr>
          <a:xfrm>
            <a:off x="2360498" y="1062181"/>
            <a:ext cx="1550787" cy="523039"/>
          </a:xfrm>
          <a:prstGeom prst="rect">
            <a:avLst/>
          </a:prstGeom>
          <a:noFill/>
        </p:spPr>
        <p:txBody>
          <a:bodyPr wrap="square" rtlCol="0">
            <a:spAutoFit/>
          </a:bodyPr>
          <a:lstStyle/>
          <a:p>
            <a:pPr algn="ctr"/>
            <a:r>
              <a:rPr lang="en-US" sz="1400">
                <a:solidFill>
                  <a:schemeClr val="tx2">
                    <a:lumMod val="50000"/>
                  </a:schemeClr>
                </a:solidFill>
              </a:rPr>
              <a:t>Impacted Data Elements</a:t>
            </a:r>
          </a:p>
        </p:txBody>
      </p:sp>
      <p:sp>
        <p:nvSpPr>
          <p:cNvPr id="5" name="TextBox 4">
            <a:extLst>
              <a:ext uri="{FF2B5EF4-FFF2-40B4-BE49-F238E27FC236}">
                <a16:creationId xmlns:a16="http://schemas.microsoft.com/office/drawing/2014/main" id="{D02DB788-0283-4509-B94C-4A8AAC3AA764}"/>
              </a:ext>
            </a:extLst>
          </p:cNvPr>
          <p:cNvSpPr txBox="1"/>
          <p:nvPr/>
        </p:nvSpPr>
        <p:spPr>
          <a:xfrm>
            <a:off x="4263789" y="1043986"/>
            <a:ext cx="1187435" cy="523039"/>
          </a:xfrm>
          <a:prstGeom prst="rect">
            <a:avLst/>
          </a:prstGeom>
          <a:noFill/>
        </p:spPr>
        <p:txBody>
          <a:bodyPr wrap="square" rtlCol="0">
            <a:spAutoFit/>
          </a:bodyPr>
          <a:lstStyle/>
          <a:p>
            <a:pPr algn="ctr"/>
            <a:r>
              <a:rPr lang="en-US" sz="1400">
                <a:solidFill>
                  <a:schemeClr val="tx2">
                    <a:lumMod val="50000"/>
                  </a:schemeClr>
                </a:solidFill>
              </a:rPr>
              <a:t>Relevant Systems</a:t>
            </a:r>
          </a:p>
        </p:txBody>
      </p:sp>
      <p:sp>
        <p:nvSpPr>
          <p:cNvPr id="6" name="TextBox 5">
            <a:extLst>
              <a:ext uri="{FF2B5EF4-FFF2-40B4-BE49-F238E27FC236}">
                <a16:creationId xmlns:a16="http://schemas.microsoft.com/office/drawing/2014/main" id="{BC51E71B-B0F2-491E-B6DB-BF3D2C24459E}"/>
              </a:ext>
            </a:extLst>
          </p:cNvPr>
          <p:cNvSpPr txBox="1"/>
          <p:nvPr/>
        </p:nvSpPr>
        <p:spPr>
          <a:xfrm>
            <a:off x="5803728" y="1043805"/>
            <a:ext cx="1187435" cy="523220"/>
          </a:xfrm>
          <a:prstGeom prst="rect">
            <a:avLst/>
          </a:prstGeom>
          <a:noFill/>
        </p:spPr>
        <p:txBody>
          <a:bodyPr wrap="square" rtlCol="0">
            <a:spAutoFit/>
          </a:bodyPr>
          <a:lstStyle/>
          <a:p>
            <a:pPr algn="ctr"/>
            <a:r>
              <a:rPr lang="en-US" sz="1400">
                <a:solidFill>
                  <a:schemeClr val="bg1">
                    <a:lumMod val="85000"/>
                  </a:schemeClr>
                </a:solidFill>
              </a:rPr>
              <a:t>Data </a:t>
            </a:r>
          </a:p>
          <a:p>
            <a:pPr algn="ctr"/>
            <a:r>
              <a:rPr lang="en-US" sz="1400">
                <a:solidFill>
                  <a:schemeClr val="bg1">
                    <a:lumMod val="85000"/>
                  </a:schemeClr>
                </a:solidFill>
              </a:rPr>
              <a:t>Issue</a:t>
            </a:r>
          </a:p>
        </p:txBody>
      </p:sp>
      <p:sp>
        <p:nvSpPr>
          <p:cNvPr id="7" name="TextBox 6">
            <a:extLst>
              <a:ext uri="{FF2B5EF4-FFF2-40B4-BE49-F238E27FC236}">
                <a16:creationId xmlns:a16="http://schemas.microsoft.com/office/drawing/2014/main" id="{B49B9E2B-376D-45BE-BE3F-3714E72CAE31}"/>
              </a:ext>
            </a:extLst>
          </p:cNvPr>
          <p:cNvSpPr txBox="1"/>
          <p:nvPr/>
        </p:nvSpPr>
        <p:spPr>
          <a:xfrm>
            <a:off x="7343667" y="1035728"/>
            <a:ext cx="1187435" cy="523220"/>
          </a:xfrm>
          <a:prstGeom prst="rect">
            <a:avLst/>
          </a:prstGeom>
          <a:noFill/>
        </p:spPr>
        <p:txBody>
          <a:bodyPr wrap="square" rtlCol="0">
            <a:spAutoFit/>
          </a:bodyPr>
          <a:lstStyle/>
          <a:p>
            <a:pPr algn="ctr"/>
            <a:r>
              <a:rPr lang="en-US" sz="1400">
                <a:solidFill>
                  <a:schemeClr val="bg1">
                    <a:lumMod val="85000"/>
                  </a:schemeClr>
                </a:solidFill>
              </a:rPr>
              <a:t>Data Impact</a:t>
            </a:r>
          </a:p>
        </p:txBody>
      </p:sp>
      <p:sp>
        <p:nvSpPr>
          <p:cNvPr id="8" name="TextBox 7">
            <a:extLst>
              <a:ext uri="{FF2B5EF4-FFF2-40B4-BE49-F238E27FC236}">
                <a16:creationId xmlns:a16="http://schemas.microsoft.com/office/drawing/2014/main" id="{E59D6506-AFB0-481C-84A4-90690FE1DFA9}"/>
              </a:ext>
            </a:extLst>
          </p:cNvPr>
          <p:cNvSpPr txBox="1"/>
          <p:nvPr/>
        </p:nvSpPr>
        <p:spPr>
          <a:xfrm>
            <a:off x="8883606" y="1027651"/>
            <a:ext cx="1187435" cy="523220"/>
          </a:xfrm>
          <a:prstGeom prst="rect">
            <a:avLst/>
          </a:prstGeom>
          <a:noFill/>
        </p:spPr>
        <p:txBody>
          <a:bodyPr wrap="square" rtlCol="0">
            <a:spAutoFit/>
          </a:bodyPr>
          <a:lstStyle/>
          <a:p>
            <a:pPr algn="ctr"/>
            <a:r>
              <a:rPr lang="en-US" sz="1400">
                <a:solidFill>
                  <a:schemeClr val="bg1">
                    <a:lumMod val="85000"/>
                  </a:schemeClr>
                </a:solidFill>
              </a:rPr>
              <a:t>Business Impact</a:t>
            </a:r>
          </a:p>
        </p:txBody>
      </p:sp>
      <p:sp>
        <p:nvSpPr>
          <p:cNvPr id="9" name="TextBox 8">
            <a:extLst>
              <a:ext uri="{FF2B5EF4-FFF2-40B4-BE49-F238E27FC236}">
                <a16:creationId xmlns:a16="http://schemas.microsoft.com/office/drawing/2014/main" id="{D430BEBA-53F5-4F2A-94A4-C003342A8CC8}"/>
              </a:ext>
            </a:extLst>
          </p:cNvPr>
          <p:cNvSpPr txBox="1"/>
          <p:nvPr/>
        </p:nvSpPr>
        <p:spPr>
          <a:xfrm>
            <a:off x="10423542" y="1027651"/>
            <a:ext cx="1187435" cy="523220"/>
          </a:xfrm>
          <a:prstGeom prst="rect">
            <a:avLst/>
          </a:prstGeom>
          <a:noFill/>
        </p:spPr>
        <p:txBody>
          <a:bodyPr wrap="square" rtlCol="0">
            <a:spAutoFit/>
          </a:bodyPr>
          <a:lstStyle/>
          <a:p>
            <a:pPr algn="ctr"/>
            <a:r>
              <a:rPr lang="en-US" sz="1400">
                <a:solidFill>
                  <a:schemeClr val="bg1">
                    <a:lumMod val="85000"/>
                  </a:schemeClr>
                </a:solidFill>
              </a:rPr>
              <a:t>Impact Level</a:t>
            </a:r>
          </a:p>
        </p:txBody>
      </p:sp>
      <p:sp>
        <p:nvSpPr>
          <p:cNvPr id="10" name="Arrow: Chevron 9">
            <a:extLst>
              <a:ext uri="{FF2B5EF4-FFF2-40B4-BE49-F238E27FC236}">
                <a16:creationId xmlns:a16="http://schemas.microsoft.com/office/drawing/2014/main" id="{56863432-F0DA-4CD9-8444-A72D110DCCAB}"/>
              </a:ext>
            </a:extLst>
          </p:cNvPr>
          <p:cNvSpPr/>
          <p:nvPr/>
        </p:nvSpPr>
        <p:spPr>
          <a:xfrm rot="5400000">
            <a:off x="3743234" y="43061"/>
            <a:ext cx="336101" cy="3416254"/>
          </a:xfrm>
          <a:prstGeom prst="chevron">
            <a:avLst>
              <a:gd name="adj" fmla="val 709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12" name="Rectangle 11">
            <a:extLst>
              <a:ext uri="{FF2B5EF4-FFF2-40B4-BE49-F238E27FC236}">
                <a16:creationId xmlns:a16="http://schemas.microsoft.com/office/drawing/2014/main" id="{A793732D-FF7B-492E-BBDB-9ADD711FD8C6}"/>
              </a:ext>
            </a:extLst>
          </p:cNvPr>
          <p:cNvSpPr/>
          <p:nvPr/>
        </p:nvSpPr>
        <p:spPr>
          <a:xfrm>
            <a:off x="0" y="2002582"/>
            <a:ext cx="12191999" cy="43157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2">
                  <a:lumMod val="50000"/>
                </a:schemeClr>
              </a:solidFill>
            </a:endParaRPr>
          </a:p>
        </p:txBody>
      </p:sp>
      <p:sp>
        <p:nvSpPr>
          <p:cNvPr id="13" name="TextBox 12">
            <a:extLst>
              <a:ext uri="{FF2B5EF4-FFF2-40B4-BE49-F238E27FC236}">
                <a16:creationId xmlns:a16="http://schemas.microsoft.com/office/drawing/2014/main" id="{AFD9A7EF-F54E-4AB1-AD17-F9E17DE25869}"/>
              </a:ext>
            </a:extLst>
          </p:cNvPr>
          <p:cNvSpPr txBox="1"/>
          <p:nvPr/>
        </p:nvSpPr>
        <p:spPr>
          <a:xfrm>
            <a:off x="216413" y="2168213"/>
            <a:ext cx="5020943" cy="584775"/>
          </a:xfrm>
          <a:prstGeom prst="rect">
            <a:avLst/>
          </a:prstGeom>
          <a:noFill/>
        </p:spPr>
        <p:txBody>
          <a:bodyPr wrap="square" rtlCol="0">
            <a:spAutoFit/>
          </a:bodyPr>
          <a:lstStyle/>
          <a:p>
            <a:pPr algn="ctr">
              <a:spcAft>
                <a:spcPts val="600"/>
              </a:spcAft>
            </a:pPr>
            <a:r>
              <a:rPr lang="en-US" sz="1600" b="1">
                <a:solidFill>
                  <a:schemeClr val="accent2"/>
                </a:solidFill>
              </a:rPr>
              <a:t>Top data elements impacted by data issues from interviews</a:t>
            </a:r>
          </a:p>
        </p:txBody>
      </p:sp>
      <p:sp>
        <p:nvSpPr>
          <p:cNvPr id="14" name="Flowchart: Connector 13">
            <a:extLst>
              <a:ext uri="{FF2B5EF4-FFF2-40B4-BE49-F238E27FC236}">
                <a16:creationId xmlns:a16="http://schemas.microsoft.com/office/drawing/2014/main" id="{2B2DA674-D841-404B-AC81-3866AAFB55F9}"/>
              </a:ext>
            </a:extLst>
          </p:cNvPr>
          <p:cNvSpPr/>
          <p:nvPr/>
        </p:nvSpPr>
        <p:spPr>
          <a:xfrm>
            <a:off x="1873070" y="3642012"/>
            <a:ext cx="1596827" cy="1596827"/>
          </a:xfrm>
          <a:prstGeom prst="flowChartConnector">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2">
                    <a:lumMod val="50000"/>
                  </a:schemeClr>
                </a:solidFill>
              </a:rPr>
              <a:t>Account</a:t>
            </a:r>
          </a:p>
        </p:txBody>
      </p:sp>
      <p:sp>
        <p:nvSpPr>
          <p:cNvPr id="15" name="Flowchart: Connector 14">
            <a:extLst>
              <a:ext uri="{FF2B5EF4-FFF2-40B4-BE49-F238E27FC236}">
                <a16:creationId xmlns:a16="http://schemas.microsoft.com/office/drawing/2014/main" id="{7A5B1A1E-F1B7-4383-8F83-CEA1D076676E}"/>
              </a:ext>
            </a:extLst>
          </p:cNvPr>
          <p:cNvSpPr/>
          <p:nvPr/>
        </p:nvSpPr>
        <p:spPr>
          <a:xfrm>
            <a:off x="2752944" y="2943412"/>
            <a:ext cx="1421417" cy="1421417"/>
          </a:xfrm>
          <a:prstGeom prst="flowChartConnector">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2">
                    <a:lumMod val="50000"/>
                  </a:schemeClr>
                </a:solidFill>
              </a:rPr>
              <a:t>Contact</a:t>
            </a:r>
          </a:p>
        </p:txBody>
      </p:sp>
      <p:sp>
        <p:nvSpPr>
          <p:cNvPr id="16" name="Flowchart: Connector 15">
            <a:extLst>
              <a:ext uri="{FF2B5EF4-FFF2-40B4-BE49-F238E27FC236}">
                <a16:creationId xmlns:a16="http://schemas.microsoft.com/office/drawing/2014/main" id="{FD045FA7-5967-4EBD-BB57-CAC2540EBF0A}"/>
              </a:ext>
            </a:extLst>
          </p:cNvPr>
          <p:cNvSpPr/>
          <p:nvPr/>
        </p:nvSpPr>
        <p:spPr>
          <a:xfrm>
            <a:off x="1479128" y="3096789"/>
            <a:ext cx="881370" cy="881370"/>
          </a:xfrm>
          <a:prstGeom prst="flowChartConnec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2">
                    <a:lumMod val="50000"/>
                  </a:schemeClr>
                </a:solidFill>
              </a:rPr>
              <a:t>Bill</a:t>
            </a:r>
          </a:p>
        </p:txBody>
      </p:sp>
      <p:sp>
        <p:nvSpPr>
          <p:cNvPr id="17" name="Flowchart: Connector 16">
            <a:extLst>
              <a:ext uri="{FF2B5EF4-FFF2-40B4-BE49-F238E27FC236}">
                <a16:creationId xmlns:a16="http://schemas.microsoft.com/office/drawing/2014/main" id="{D7BE807A-993B-4617-AEC2-58599AC98EF4}"/>
              </a:ext>
            </a:extLst>
          </p:cNvPr>
          <p:cNvSpPr/>
          <p:nvPr/>
        </p:nvSpPr>
        <p:spPr>
          <a:xfrm>
            <a:off x="2903285" y="5134438"/>
            <a:ext cx="881370" cy="881370"/>
          </a:xfrm>
          <a:prstGeom prst="flowChartConnector">
            <a:avLst/>
          </a:prstGeom>
          <a:solidFill>
            <a:srgbClr val="DAE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18" name="Flowchart: Connector 17">
            <a:extLst>
              <a:ext uri="{FF2B5EF4-FFF2-40B4-BE49-F238E27FC236}">
                <a16:creationId xmlns:a16="http://schemas.microsoft.com/office/drawing/2014/main" id="{B226A92C-DC81-4B84-A77C-95F9D5D69F54}"/>
              </a:ext>
            </a:extLst>
          </p:cNvPr>
          <p:cNvSpPr/>
          <p:nvPr/>
        </p:nvSpPr>
        <p:spPr>
          <a:xfrm>
            <a:off x="940242" y="4253068"/>
            <a:ext cx="881370" cy="881370"/>
          </a:xfrm>
          <a:prstGeom prst="flowChartConnector">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2">
                  <a:lumMod val="50000"/>
                </a:schemeClr>
              </a:solidFill>
            </a:endParaRPr>
          </a:p>
        </p:txBody>
      </p:sp>
      <p:sp>
        <p:nvSpPr>
          <p:cNvPr id="19" name="Flowchart: Connector 18">
            <a:extLst>
              <a:ext uri="{FF2B5EF4-FFF2-40B4-BE49-F238E27FC236}">
                <a16:creationId xmlns:a16="http://schemas.microsoft.com/office/drawing/2014/main" id="{9407FB60-EE4D-4912-8AE0-AE2B464E4AE0}"/>
              </a:ext>
            </a:extLst>
          </p:cNvPr>
          <p:cNvSpPr/>
          <p:nvPr/>
        </p:nvSpPr>
        <p:spPr>
          <a:xfrm>
            <a:off x="1636842" y="5341666"/>
            <a:ext cx="881370" cy="881370"/>
          </a:xfrm>
          <a:prstGeom prst="flowChartConnec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0" name="TextBox 19">
            <a:extLst>
              <a:ext uri="{FF2B5EF4-FFF2-40B4-BE49-F238E27FC236}">
                <a16:creationId xmlns:a16="http://schemas.microsoft.com/office/drawing/2014/main" id="{230FC323-A485-44F6-953E-0C19C0A5A558}"/>
              </a:ext>
            </a:extLst>
          </p:cNvPr>
          <p:cNvSpPr txBox="1"/>
          <p:nvPr/>
        </p:nvSpPr>
        <p:spPr>
          <a:xfrm>
            <a:off x="6590034" y="2117412"/>
            <a:ext cx="5020943" cy="584775"/>
          </a:xfrm>
          <a:prstGeom prst="rect">
            <a:avLst/>
          </a:prstGeom>
          <a:noFill/>
        </p:spPr>
        <p:txBody>
          <a:bodyPr wrap="square" rtlCol="0">
            <a:spAutoFit/>
          </a:bodyPr>
          <a:lstStyle/>
          <a:p>
            <a:pPr algn="ctr">
              <a:spcAft>
                <a:spcPts val="600"/>
              </a:spcAft>
            </a:pPr>
            <a:r>
              <a:rPr lang="en-US" sz="1600" b="1">
                <a:solidFill>
                  <a:schemeClr val="accent2"/>
                </a:solidFill>
              </a:rPr>
              <a:t>Applications and Data Stores with persistent data issues</a:t>
            </a:r>
          </a:p>
        </p:txBody>
      </p:sp>
      <p:sp>
        <p:nvSpPr>
          <p:cNvPr id="21" name="TextBox 20">
            <a:extLst>
              <a:ext uri="{FF2B5EF4-FFF2-40B4-BE49-F238E27FC236}">
                <a16:creationId xmlns:a16="http://schemas.microsoft.com/office/drawing/2014/main" id="{02C40609-AA38-4004-B948-0FFC4DB1A807}"/>
              </a:ext>
            </a:extLst>
          </p:cNvPr>
          <p:cNvSpPr txBox="1"/>
          <p:nvPr/>
        </p:nvSpPr>
        <p:spPr>
          <a:xfrm>
            <a:off x="6995757" y="3279085"/>
            <a:ext cx="4209495" cy="2015936"/>
          </a:xfrm>
          <a:prstGeom prst="rect">
            <a:avLst/>
          </a:prstGeom>
          <a:noFill/>
        </p:spPr>
        <p:txBody>
          <a:bodyPr wrap="square" numCol="2" rtlCol="0">
            <a:spAutoFit/>
          </a:bodyPr>
          <a:lstStyle/>
          <a:p>
            <a:pPr algn="ctr"/>
            <a:r>
              <a:rPr lang="en-US" sz="2500">
                <a:solidFill>
                  <a:schemeClr val="bg2">
                    <a:lumMod val="50000"/>
                  </a:schemeClr>
                </a:solidFill>
              </a:rPr>
              <a:t>CSS</a:t>
            </a:r>
          </a:p>
          <a:p>
            <a:pPr algn="ctr"/>
            <a:r>
              <a:rPr lang="en-US" sz="2500">
                <a:solidFill>
                  <a:schemeClr val="bg2">
                    <a:lumMod val="50000"/>
                  </a:schemeClr>
                </a:solidFill>
              </a:rPr>
              <a:t>CRIS</a:t>
            </a:r>
          </a:p>
          <a:p>
            <a:pPr algn="ctr"/>
            <a:r>
              <a:rPr lang="en-US" sz="2500">
                <a:solidFill>
                  <a:schemeClr val="bg2">
                    <a:lumMod val="50000"/>
                  </a:schemeClr>
                </a:solidFill>
              </a:rPr>
              <a:t>CIAP</a:t>
            </a:r>
          </a:p>
          <a:p>
            <a:pPr algn="ctr"/>
            <a:r>
              <a:rPr lang="en-US" sz="2500">
                <a:solidFill>
                  <a:schemeClr val="bg2">
                    <a:lumMod val="50000"/>
                  </a:schemeClr>
                </a:solidFill>
              </a:rPr>
              <a:t>CIS</a:t>
            </a:r>
          </a:p>
          <a:p>
            <a:pPr algn="ctr"/>
            <a:r>
              <a:rPr lang="en-US" sz="2500" err="1">
                <a:solidFill>
                  <a:schemeClr val="bg2">
                    <a:lumMod val="50000"/>
                  </a:schemeClr>
                </a:solidFill>
              </a:rPr>
              <a:t>InDemand</a:t>
            </a:r>
            <a:endParaRPr lang="en-US" sz="2500">
              <a:solidFill>
                <a:schemeClr val="bg2">
                  <a:lumMod val="50000"/>
                </a:schemeClr>
              </a:solidFill>
            </a:endParaRPr>
          </a:p>
          <a:p>
            <a:pPr algn="ctr"/>
            <a:r>
              <a:rPr lang="en-US" sz="2500" err="1">
                <a:solidFill>
                  <a:schemeClr val="bg2">
                    <a:lumMod val="50000"/>
                  </a:schemeClr>
                </a:solidFill>
              </a:rPr>
              <a:t>Gridforce</a:t>
            </a:r>
            <a:endParaRPr lang="en-US" sz="2500">
              <a:solidFill>
                <a:schemeClr val="bg2">
                  <a:lumMod val="50000"/>
                </a:schemeClr>
              </a:solidFill>
            </a:endParaRPr>
          </a:p>
          <a:p>
            <a:pPr algn="ctr"/>
            <a:r>
              <a:rPr lang="en-US" sz="2500">
                <a:solidFill>
                  <a:schemeClr val="bg2">
                    <a:lumMod val="50000"/>
                  </a:schemeClr>
                </a:solidFill>
              </a:rPr>
              <a:t>Marketplace</a:t>
            </a:r>
          </a:p>
          <a:p>
            <a:pPr algn="ctr"/>
            <a:r>
              <a:rPr lang="en-US" sz="2500">
                <a:solidFill>
                  <a:schemeClr val="bg2">
                    <a:lumMod val="50000"/>
                  </a:schemeClr>
                </a:solidFill>
              </a:rPr>
              <a:t>AMO</a:t>
            </a:r>
          </a:p>
          <a:p>
            <a:pPr algn="ctr"/>
            <a:r>
              <a:rPr lang="en-US" sz="2500">
                <a:solidFill>
                  <a:schemeClr val="bg2">
                    <a:lumMod val="50000"/>
                  </a:schemeClr>
                </a:solidFill>
              </a:rPr>
              <a:t>SAP</a:t>
            </a:r>
          </a:p>
          <a:p>
            <a:pPr algn="ctr"/>
            <a:r>
              <a:rPr lang="en-US" sz="2500">
                <a:solidFill>
                  <a:schemeClr val="bg2">
                    <a:lumMod val="50000"/>
                  </a:schemeClr>
                </a:solidFill>
              </a:rPr>
              <a:t>AIMS</a:t>
            </a:r>
          </a:p>
        </p:txBody>
      </p:sp>
      <p:sp>
        <p:nvSpPr>
          <p:cNvPr id="27" name="TextBox 26">
            <a:extLst>
              <a:ext uri="{FF2B5EF4-FFF2-40B4-BE49-F238E27FC236}">
                <a16:creationId xmlns:a16="http://schemas.microsoft.com/office/drawing/2014/main" id="{9E13CC50-65B4-4561-8B43-5CE4465AD282}"/>
              </a:ext>
            </a:extLst>
          </p:cNvPr>
          <p:cNvSpPr txBox="1"/>
          <p:nvPr/>
        </p:nvSpPr>
        <p:spPr>
          <a:xfrm>
            <a:off x="853916" y="4555253"/>
            <a:ext cx="1040670" cy="276999"/>
          </a:xfrm>
          <a:prstGeom prst="rect">
            <a:avLst/>
          </a:prstGeom>
          <a:noFill/>
        </p:spPr>
        <p:txBody>
          <a:bodyPr wrap="none" rtlCol="0">
            <a:spAutoFit/>
          </a:bodyPr>
          <a:lstStyle/>
          <a:p>
            <a:r>
              <a:rPr lang="en-US" sz="1200" b="1">
                <a:solidFill>
                  <a:schemeClr val="tx2">
                    <a:lumMod val="50000"/>
                  </a:schemeClr>
                </a:solidFill>
              </a:rPr>
              <a:t>Campaign</a:t>
            </a:r>
          </a:p>
        </p:txBody>
      </p:sp>
      <p:sp>
        <p:nvSpPr>
          <p:cNvPr id="28" name="TextBox 27">
            <a:extLst>
              <a:ext uri="{FF2B5EF4-FFF2-40B4-BE49-F238E27FC236}">
                <a16:creationId xmlns:a16="http://schemas.microsoft.com/office/drawing/2014/main" id="{BD0E022B-75C4-4E6A-BEBA-DC979C1B1FB1}"/>
              </a:ext>
            </a:extLst>
          </p:cNvPr>
          <p:cNvSpPr txBox="1"/>
          <p:nvPr/>
        </p:nvSpPr>
        <p:spPr>
          <a:xfrm>
            <a:off x="1780009" y="5657319"/>
            <a:ext cx="595035" cy="276999"/>
          </a:xfrm>
          <a:prstGeom prst="rect">
            <a:avLst/>
          </a:prstGeom>
          <a:noFill/>
        </p:spPr>
        <p:txBody>
          <a:bodyPr wrap="none" rtlCol="0">
            <a:spAutoFit/>
          </a:bodyPr>
          <a:lstStyle/>
          <a:p>
            <a:r>
              <a:rPr lang="en-US" sz="1200" b="1">
                <a:solidFill>
                  <a:schemeClr val="tx2">
                    <a:lumMod val="50000"/>
                  </a:schemeClr>
                </a:solidFill>
              </a:rPr>
              <a:t>Lead</a:t>
            </a:r>
          </a:p>
        </p:txBody>
      </p:sp>
      <p:sp>
        <p:nvSpPr>
          <p:cNvPr id="29" name="TextBox 28">
            <a:extLst>
              <a:ext uri="{FF2B5EF4-FFF2-40B4-BE49-F238E27FC236}">
                <a16:creationId xmlns:a16="http://schemas.microsoft.com/office/drawing/2014/main" id="{D54FDF07-0CBB-4E18-B56B-4A14C9D81DCB}"/>
              </a:ext>
            </a:extLst>
          </p:cNvPr>
          <p:cNvSpPr txBox="1"/>
          <p:nvPr/>
        </p:nvSpPr>
        <p:spPr>
          <a:xfrm>
            <a:off x="2897874" y="5468384"/>
            <a:ext cx="886781" cy="276999"/>
          </a:xfrm>
          <a:prstGeom prst="rect">
            <a:avLst/>
          </a:prstGeom>
          <a:noFill/>
        </p:spPr>
        <p:txBody>
          <a:bodyPr wrap="none" rtlCol="0">
            <a:spAutoFit/>
          </a:bodyPr>
          <a:lstStyle/>
          <a:p>
            <a:r>
              <a:rPr lang="en-US" sz="1200" b="1">
                <a:solidFill>
                  <a:schemeClr val="tx2">
                    <a:lumMod val="50000"/>
                  </a:schemeClr>
                </a:solidFill>
              </a:rPr>
              <a:t>Premise</a:t>
            </a:r>
          </a:p>
        </p:txBody>
      </p:sp>
      <p:sp>
        <p:nvSpPr>
          <p:cNvPr id="30" name="Flowchart: Connector 29">
            <a:extLst>
              <a:ext uri="{FF2B5EF4-FFF2-40B4-BE49-F238E27FC236}">
                <a16:creationId xmlns:a16="http://schemas.microsoft.com/office/drawing/2014/main" id="{4F8D6E88-293D-45CE-80A9-DA2797B4AC5E}"/>
              </a:ext>
            </a:extLst>
          </p:cNvPr>
          <p:cNvSpPr/>
          <p:nvPr/>
        </p:nvSpPr>
        <p:spPr>
          <a:xfrm>
            <a:off x="3664242" y="4298491"/>
            <a:ext cx="881370" cy="881370"/>
          </a:xfrm>
          <a:prstGeom prst="flowChartConnec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31" name="TextBox 30">
            <a:extLst>
              <a:ext uri="{FF2B5EF4-FFF2-40B4-BE49-F238E27FC236}">
                <a16:creationId xmlns:a16="http://schemas.microsoft.com/office/drawing/2014/main" id="{C70F8949-AA55-4E02-B4E1-7BEA45152527}"/>
              </a:ext>
            </a:extLst>
          </p:cNvPr>
          <p:cNvSpPr txBox="1"/>
          <p:nvPr/>
        </p:nvSpPr>
        <p:spPr>
          <a:xfrm>
            <a:off x="3737216" y="4501708"/>
            <a:ext cx="756938" cy="461665"/>
          </a:xfrm>
          <a:prstGeom prst="rect">
            <a:avLst/>
          </a:prstGeom>
          <a:solidFill>
            <a:schemeClr val="bg1">
              <a:lumMod val="85000"/>
            </a:schemeClr>
          </a:solidFill>
        </p:spPr>
        <p:txBody>
          <a:bodyPr wrap="none" rtlCol="0">
            <a:spAutoFit/>
          </a:bodyPr>
          <a:lstStyle/>
          <a:p>
            <a:pPr algn="ctr"/>
            <a:r>
              <a:rPr lang="en-US" sz="1200" b="1">
                <a:solidFill>
                  <a:schemeClr val="tx2">
                    <a:lumMod val="50000"/>
                  </a:schemeClr>
                </a:solidFill>
              </a:rPr>
              <a:t>Call </a:t>
            </a:r>
          </a:p>
          <a:p>
            <a:pPr algn="ctr"/>
            <a:r>
              <a:rPr lang="en-US" sz="1200" b="1">
                <a:solidFill>
                  <a:schemeClr val="tx2">
                    <a:lumMod val="50000"/>
                  </a:schemeClr>
                </a:solidFill>
              </a:rPr>
              <a:t>Center</a:t>
            </a:r>
          </a:p>
        </p:txBody>
      </p:sp>
      <p:sp>
        <p:nvSpPr>
          <p:cNvPr id="33" name="Flowchart: Connector 32">
            <a:extLst>
              <a:ext uri="{FF2B5EF4-FFF2-40B4-BE49-F238E27FC236}">
                <a16:creationId xmlns:a16="http://schemas.microsoft.com/office/drawing/2014/main" id="{006A3C27-6F84-421C-BC28-1A345F118399}"/>
              </a:ext>
            </a:extLst>
          </p:cNvPr>
          <p:cNvSpPr/>
          <p:nvPr/>
        </p:nvSpPr>
        <p:spPr>
          <a:xfrm>
            <a:off x="940242" y="2702188"/>
            <a:ext cx="3686804" cy="3686804"/>
          </a:xfrm>
          <a:prstGeom prst="flowChartConnector">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chemeClr val="tx2">
                  <a:lumMod val="50000"/>
                </a:schemeClr>
              </a:solidFill>
            </a:endParaRPr>
          </a:p>
        </p:txBody>
      </p:sp>
      <p:sp>
        <p:nvSpPr>
          <p:cNvPr id="23" name="Rectangle 22">
            <a:extLst>
              <a:ext uri="{FF2B5EF4-FFF2-40B4-BE49-F238E27FC236}">
                <a16:creationId xmlns:a16="http://schemas.microsoft.com/office/drawing/2014/main" id="{C1EF5121-CC26-4140-BB22-75A33710640F}"/>
              </a:ext>
            </a:extLst>
          </p:cNvPr>
          <p:cNvSpPr/>
          <p:nvPr/>
        </p:nvSpPr>
        <p:spPr>
          <a:xfrm rot="18623050">
            <a:off x="2057915" y="5078798"/>
            <a:ext cx="3970959" cy="923330"/>
          </a:xfrm>
          <a:prstGeom prst="rect">
            <a:avLst/>
          </a:prstGeom>
          <a:noFill/>
        </p:spPr>
        <p:txBody>
          <a:bodyPr wrap="none" lIns="91440" tIns="45720" rIns="91440" bIns="45720">
            <a:prstTxWarp prst="textArchDown">
              <a:avLst/>
            </a:prstTxWarp>
            <a:spAutoFit/>
          </a:bodyPr>
          <a:lstStyle/>
          <a:p>
            <a:pPr algn="ctr"/>
            <a:r>
              <a:rPr lang="en-US" sz="1500">
                <a:ln w="0"/>
                <a:solidFill>
                  <a:schemeClr val="accent1"/>
                </a:solidFill>
              </a:rPr>
              <a:t>Customer</a:t>
            </a:r>
          </a:p>
        </p:txBody>
      </p:sp>
    </p:spTree>
    <p:extLst>
      <p:ext uri="{BB962C8B-B14F-4D97-AF65-F5344CB8AC3E}">
        <p14:creationId xmlns:p14="http://schemas.microsoft.com/office/powerpoint/2010/main" val="1593488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3721-2E73-4A8C-A62B-D598EE93C640}"/>
              </a:ext>
            </a:extLst>
          </p:cNvPr>
          <p:cNvSpPr>
            <a:spLocks noGrp="1"/>
          </p:cNvSpPr>
          <p:nvPr>
            <p:ph type="title"/>
          </p:nvPr>
        </p:nvSpPr>
        <p:spPr/>
        <p:txBody>
          <a:bodyPr/>
          <a:lstStyle/>
          <a:p>
            <a:r>
              <a:rPr lang="en-US"/>
              <a:t>Impacted Data Elements and Systems</a:t>
            </a:r>
          </a:p>
        </p:txBody>
      </p:sp>
      <p:sp>
        <p:nvSpPr>
          <p:cNvPr id="3" name="TextBox 2">
            <a:extLst>
              <a:ext uri="{FF2B5EF4-FFF2-40B4-BE49-F238E27FC236}">
                <a16:creationId xmlns:a16="http://schemas.microsoft.com/office/drawing/2014/main" id="{CE2DBE2E-1CBE-4BBC-BE27-7AF21FB8ABC2}"/>
              </a:ext>
            </a:extLst>
          </p:cNvPr>
          <p:cNvSpPr txBox="1"/>
          <p:nvPr/>
        </p:nvSpPr>
        <p:spPr>
          <a:xfrm>
            <a:off x="329378" y="1062181"/>
            <a:ext cx="1791581" cy="523220"/>
          </a:xfrm>
          <a:prstGeom prst="rect">
            <a:avLst/>
          </a:prstGeom>
          <a:noFill/>
        </p:spPr>
        <p:txBody>
          <a:bodyPr wrap="square" rtlCol="0">
            <a:spAutoFit/>
          </a:bodyPr>
          <a:lstStyle/>
          <a:p>
            <a:pPr algn="ctr"/>
            <a:r>
              <a:rPr lang="en-US" sz="1400">
                <a:solidFill>
                  <a:schemeClr val="bg1">
                    <a:lumMod val="85000"/>
                  </a:schemeClr>
                </a:solidFill>
              </a:rPr>
              <a:t>Root Cause Categories</a:t>
            </a:r>
          </a:p>
        </p:txBody>
      </p:sp>
      <p:sp>
        <p:nvSpPr>
          <p:cNvPr id="4" name="TextBox 3">
            <a:extLst>
              <a:ext uri="{FF2B5EF4-FFF2-40B4-BE49-F238E27FC236}">
                <a16:creationId xmlns:a16="http://schemas.microsoft.com/office/drawing/2014/main" id="{22009384-2E85-450B-9397-1D66DD37CD4B}"/>
              </a:ext>
            </a:extLst>
          </p:cNvPr>
          <p:cNvSpPr txBox="1"/>
          <p:nvPr/>
        </p:nvSpPr>
        <p:spPr>
          <a:xfrm>
            <a:off x="2360498" y="1062181"/>
            <a:ext cx="1550787" cy="523039"/>
          </a:xfrm>
          <a:prstGeom prst="rect">
            <a:avLst/>
          </a:prstGeom>
          <a:noFill/>
        </p:spPr>
        <p:txBody>
          <a:bodyPr wrap="square" rtlCol="0">
            <a:spAutoFit/>
          </a:bodyPr>
          <a:lstStyle/>
          <a:p>
            <a:pPr algn="ctr"/>
            <a:r>
              <a:rPr lang="en-US" sz="1400">
                <a:solidFill>
                  <a:schemeClr val="bg1">
                    <a:lumMod val="85000"/>
                  </a:schemeClr>
                </a:solidFill>
              </a:rPr>
              <a:t>Impacted Data Elements</a:t>
            </a:r>
          </a:p>
        </p:txBody>
      </p:sp>
      <p:sp>
        <p:nvSpPr>
          <p:cNvPr id="5" name="TextBox 4">
            <a:extLst>
              <a:ext uri="{FF2B5EF4-FFF2-40B4-BE49-F238E27FC236}">
                <a16:creationId xmlns:a16="http://schemas.microsoft.com/office/drawing/2014/main" id="{D02DB788-0283-4509-B94C-4A8AAC3AA764}"/>
              </a:ext>
            </a:extLst>
          </p:cNvPr>
          <p:cNvSpPr txBox="1"/>
          <p:nvPr/>
        </p:nvSpPr>
        <p:spPr>
          <a:xfrm>
            <a:off x="4263789" y="1043986"/>
            <a:ext cx="1187435" cy="523039"/>
          </a:xfrm>
          <a:prstGeom prst="rect">
            <a:avLst/>
          </a:prstGeom>
          <a:noFill/>
        </p:spPr>
        <p:txBody>
          <a:bodyPr wrap="square" rtlCol="0">
            <a:spAutoFit/>
          </a:bodyPr>
          <a:lstStyle/>
          <a:p>
            <a:pPr algn="ctr"/>
            <a:r>
              <a:rPr lang="en-US" sz="1400">
                <a:solidFill>
                  <a:schemeClr val="bg1">
                    <a:lumMod val="85000"/>
                  </a:schemeClr>
                </a:solidFill>
              </a:rPr>
              <a:t>Relevant Systems</a:t>
            </a:r>
          </a:p>
        </p:txBody>
      </p:sp>
      <p:sp>
        <p:nvSpPr>
          <p:cNvPr id="6" name="TextBox 5">
            <a:extLst>
              <a:ext uri="{FF2B5EF4-FFF2-40B4-BE49-F238E27FC236}">
                <a16:creationId xmlns:a16="http://schemas.microsoft.com/office/drawing/2014/main" id="{BC51E71B-B0F2-491E-B6DB-BF3D2C24459E}"/>
              </a:ext>
            </a:extLst>
          </p:cNvPr>
          <p:cNvSpPr txBox="1"/>
          <p:nvPr/>
        </p:nvSpPr>
        <p:spPr>
          <a:xfrm>
            <a:off x="5803728" y="1043805"/>
            <a:ext cx="1187435" cy="523220"/>
          </a:xfrm>
          <a:prstGeom prst="rect">
            <a:avLst/>
          </a:prstGeom>
          <a:noFill/>
        </p:spPr>
        <p:txBody>
          <a:bodyPr wrap="square" rtlCol="0">
            <a:spAutoFit/>
          </a:bodyPr>
          <a:lstStyle/>
          <a:p>
            <a:pPr algn="ctr"/>
            <a:r>
              <a:rPr lang="en-US" sz="1400">
                <a:solidFill>
                  <a:srgbClr val="003857"/>
                </a:solidFill>
              </a:rPr>
              <a:t>Data </a:t>
            </a:r>
          </a:p>
          <a:p>
            <a:pPr algn="ctr"/>
            <a:r>
              <a:rPr lang="en-US" sz="1400">
                <a:solidFill>
                  <a:srgbClr val="003857"/>
                </a:solidFill>
              </a:rPr>
              <a:t>Issue</a:t>
            </a:r>
          </a:p>
        </p:txBody>
      </p:sp>
      <p:sp>
        <p:nvSpPr>
          <p:cNvPr id="7" name="TextBox 6">
            <a:extLst>
              <a:ext uri="{FF2B5EF4-FFF2-40B4-BE49-F238E27FC236}">
                <a16:creationId xmlns:a16="http://schemas.microsoft.com/office/drawing/2014/main" id="{B49B9E2B-376D-45BE-BE3F-3714E72CAE31}"/>
              </a:ext>
            </a:extLst>
          </p:cNvPr>
          <p:cNvSpPr txBox="1"/>
          <p:nvPr/>
        </p:nvSpPr>
        <p:spPr>
          <a:xfrm>
            <a:off x="7343667" y="1035728"/>
            <a:ext cx="1187435" cy="523220"/>
          </a:xfrm>
          <a:prstGeom prst="rect">
            <a:avLst/>
          </a:prstGeom>
          <a:noFill/>
        </p:spPr>
        <p:txBody>
          <a:bodyPr wrap="square" rtlCol="0">
            <a:spAutoFit/>
          </a:bodyPr>
          <a:lstStyle/>
          <a:p>
            <a:pPr algn="ctr"/>
            <a:r>
              <a:rPr lang="en-US" sz="1400">
                <a:solidFill>
                  <a:srgbClr val="003857"/>
                </a:solidFill>
              </a:rPr>
              <a:t>Data Impact</a:t>
            </a:r>
          </a:p>
        </p:txBody>
      </p:sp>
      <p:sp>
        <p:nvSpPr>
          <p:cNvPr id="8" name="TextBox 7">
            <a:extLst>
              <a:ext uri="{FF2B5EF4-FFF2-40B4-BE49-F238E27FC236}">
                <a16:creationId xmlns:a16="http://schemas.microsoft.com/office/drawing/2014/main" id="{E59D6506-AFB0-481C-84A4-90690FE1DFA9}"/>
              </a:ext>
            </a:extLst>
          </p:cNvPr>
          <p:cNvSpPr txBox="1"/>
          <p:nvPr/>
        </p:nvSpPr>
        <p:spPr>
          <a:xfrm>
            <a:off x="8883606" y="1027651"/>
            <a:ext cx="1187435" cy="523220"/>
          </a:xfrm>
          <a:prstGeom prst="rect">
            <a:avLst/>
          </a:prstGeom>
          <a:noFill/>
        </p:spPr>
        <p:txBody>
          <a:bodyPr wrap="square" rtlCol="0">
            <a:spAutoFit/>
          </a:bodyPr>
          <a:lstStyle/>
          <a:p>
            <a:pPr algn="ctr"/>
            <a:r>
              <a:rPr lang="en-US" sz="1400">
                <a:solidFill>
                  <a:srgbClr val="003857"/>
                </a:solidFill>
              </a:rPr>
              <a:t>Business Impact</a:t>
            </a:r>
          </a:p>
        </p:txBody>
      </p:sp>
      <p:sp>
        <p:nvSpPr>
          <p:cNvPr id="9" name="TextBox 8">
            <a:extLst>
              <a:ext uri="{FF2B5EF4-FFF2-40B4-BE49-F238E27FC236}">
                <a16:creationId xmlns:a16="http://schemas.microsoft.com/office/drawing/2014/main" id="{D430BEBA-53F5-4F2A-94A4-C003342A8CC8}"/>
              </a:ext>
            </a:extLst>
          </p:cNvPr>
          <p:cNvSpPr txBox="1"/>
          <p:nvPr/>
        </p:nvSpPr>
        <p:spPr>
          <a:xfrm>
            <a:off x="10423542" y="1027651"/>
            <a:ext cx="1187435" cy="523220"/>
          </a:xfrm>
          <a:prstGeom prst="rect">
            <a:avLst/>
          </a:prstGeom>
          <a:noFill/>
        </p:spPr>
        <p:txBody>
          <a:bodyPr wrap="square" rtlCol="0">
            <a:spAutoFit/>
          </a:bodyPr>
          <a:lstStyle/>
          <a:p>
            <a:pPr algn="ctr"/>
            <a:r>
              <a:rPr lang="en-US" sz="1400">
                <a:solidFill>
                  <a:srgbClr val="003857"/>
                </a:solidFill>
              </a:rPr>
              <a:t>Impact Level</a:t>
            </a:r>
          </a:p>
        </p:txBody>
      </p:sp>
      <p:sp>
        <p:nvSpPr>
          <p:cNvPr id="10" name="Arrow: Chevron 9">
            <a:extLst>
              <a:ext uri="{FF2B5EF4-FFF2-40B4-BE49-F238E27FC236}">
                <a16:creationId xmlns:a16="http://schemas.microsoft.com/office/drawing/2014/main" id="{56863432-F0DA-4CD9-8444-A72D110DCCAB}"/>
              </a:ext>
            </a:extLst>
          </p:cNvPr>
          <p:cNvSpPr/>
          <p:nvPr/>
        </p:nvSpPr>
        <p:spPr>
          <a:xfrm rot="5400000">
            <a:off x="8677445" y="-998308"/>
            <a:ext cx="256172" cy="5419063"/>
          </a:xfrm>
          <a:prstGeom prst="chevron">
            <a:avLst>
              <a:gd name="adj" fmla="val 709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12" name="Rectangle 11">
            <a:extLst>
              <a:ext uri="{FF2B5EF4-FFF2-40B4-BE49-F238E27FC236}">
                <a16:creationId xmlns:a16="http://schemas.microsoft.com/office/drawing/2014/main" id="{A793732D-FF7B-492E-BBDB-9ADD711FD8C6}"/>
              </a:ext>
            </a:extLst>
          </p:cNvPr>
          <p:cNvSpPr/>
          <p:nvPr/>
        </p:nvSpPr>
        <p:spPr>
          <a:xfrm>
            <a:off x="0" y="2002582"/>
            <a:ext cx="12191999" cy="43157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16" name="Flowchart: Merge 15">
            <a:extLst>
              <a:ext uri="{FF2B5EF4-FFF2-40B4-BE49-F238E27FC236}">
                <a16:creationId xmlns:a16="http://schemas.microsoft.com/office/drawing/2014/main" id="{95BBB0E0-0102-46C8-8D62-DE91FA8EA767}"/>
              </a:ext>
            </a:extLst>
          </p:cNvPr>
          <p:cNvSpPr/>
          <p:nvPr/>
        </p:nvSpPr>
        <p:spPr>
          <a:xfrm rot="16200000">
            <a:off x="3821900" y="4113132"/>
            <a:ext cx="2619768" cy="262672"/>
          </a:xfrm>
          <a:prstGeom prst="flowChartMerg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17" name="Rectangle 16">
            <a:extLst>
              <a:ext uri="{FF2B5EF4-FFF2-40B4-BE49-F238E27FC236}">
                <a16:creationId xmlns:a16="http://schemas.microsoft.com/office/drawing/2014/main" id="{A7156632-DD8E-49F5-A9BE-CB01ECF9F099}"/>
              </a:ext>
            </a:extLst>
          </p:cNvPr>
          <p:cNvSpPr/>
          <p:nvPr/>
        </p:nvSpPr>
        <p:spPr>
          <a:xfrm>
            <a:off x="6590035" y="2859641"/>
            <a:ext cx="2346715" cy="283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bg1"/>
                </a:solidFill>
              </a:rPr>
              <a:t>60%</a:t>
            </a:r>
          </a:p>
        </p:txBody>
      </p:sp>
      <p:sp>
        <p:nvSpPr>
          <p:cNvPr id="18" name="Rectangle 17">
            <a:extLst>
              <a:ext uri="{FF2B5EF4-FFF2-40B4-BE49-F238E27FC236}">
                <a16:creationId xmlns:a16="http://schemas.microsoft.com/office/drawing/2014/main" id="{24DC0A9B-5A4F-4A48-B54F-DE897F5B41CE}"/>
              </a:ext>
            </a:extLst>
          </p:cNvPr>
          <p:cNvSpPr/>
          <p:nvPr/>
        </p:nvSpPr>
        <p:spPr>
          <a:xfrm>
            <a:off x="8936749" y="2859640"/>
            <a:ext cx="1890678" cy="28346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bg1"/>
                </a:solidFill>
              </a:rPr>
              <a:t>38%</a:t>
            </a:r>
          </a:p>
        </p:txBody>
      </p:sp>
      <p:sp>
        <p:nvSpPr>
          <p:cNvPr id="19" name="Rectangle 18">
            <a:extLst>
              <a:ext uri="{FF2B5EF4-FFF2-40B4-BE49-F238E27FC236}">
                <a16:creationId xmlns:a16="http://schemas.microsoft.com/office/drawing/2014/main" id="{B4F55C62-850B-4B00-BB76-33A2F8905606}"/>
              </a:ext>
            </a:extLst>
          </p:cNvPr>
          <p:cNvSpPr/>
          <p:nvPr/>
        </p:nvSpPr>
        <p:spPr>
          <a:xfrm>
            <a:off x="10827427" y="2859641"/>
            <a:ext cx="281659" cy="2834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bg2"/>
              </a:solidFill>
            </a:endParaRPr>
          </a:p>
        </p:txBody>
      </p:sp>
      <p:sp>
        <p:nvSpPr>
          <p:cNvPr id="20" name="TextBox 19">
            <a:extLst>
              <a:ext uri="{FF2B5EF4-FFF2-40B4-BE49-F238E27FC236}">
                <a16:creationId xmlns:a16="http://schemas.microsoft.com/office/drawing/2014/main" id="{2A08BEFB-DEC4-4B9C-A1B0-8148C8090EFE}"/>
              </a:ext>
            </a:extLst>
          </p:cNvPr>
          <p:cNvSpPr txBox="1"/>
          <p:nvPr/>
        </p:nvSpPr>
        <p:spPr>
          <a:xfrm>
            <a:off x="7118023" y="3191951"/>
            <a:ext cx="1290738" cy="307777"/>
          </a:xfrm>
          <a:prstGeom prst="rect">
            <a:avLst/>
          </a:prstGeom>
          <a:noFill/>
        </p:spPr>
        <p:txBody>
          <a:bodyPr wrap="none" rtlCol="0">
            <a:spAutoFit/>
          </a:bodyPr>
          <a:lstStyle/>
          <a:p>
            <a:r>
              <a:rPr lang="en-US" sz="1400">
                <a:solidFill>
                  <a:schemeClr val="tx2">
                    <a:lumMod val="50000"/>
                  </a:schemeClr>
                </a:solidFill>
              </a:rPr>
              <a:t>High Impact</a:t>
            </a:r>
          </a:p>
        </p:txBody>
      </p:sp>
      <p:sp>
        <p:nvSpPr>
          <p:cNvPr id="21" name="TextBox 20">
            <a:extLst>
              <a:ext uri="{FF2B5EF4-FFF2-40B4-BE49-F238E27FC236}">
                <a16:creationId xmlns:a16="http://schemas.microsoft.com/office/drawing/2014/main" id="{EAEB8788-B63C-44EE-A14D-427BE4F5DA7C}"/>
              </a:ext>
            </a:extLst>
          </p:cNvPr>
          <p:cNvSpPr txBox="1"/>
          <p:nvPr/>
        </p:nvSpPr>
        <p:spPr>
          <a:xfrm>
            <a:off x="8936749" y="3202744"/>
            <a:ext cx="1250663" cy="307777"/>
          </a:xfrm>
          <a:prstGeom prst="rect">
            <a:avLst/>
          </a:prstGeom>
          <a:noFill/>
        </p:spPr>
        <p:txBody>
          <a:bodyPr wrap="none" rtlCol="0">
            <a:spAutoFit/>
          </a:bodyPr>
          <a:lstStyle/>
          <a:p>
            <a:r>
              <a:rPr lang="en-US" sz="1400">
                <a:solidFill>
                  <a:schemeClr val="tx2">
                    <a:lumMod val="50000"/>
                  </a:schemeClr>
                </a:solidFill>
              </a:rPr>
              <a:t>Med Impact</a:t>
            </a:r>
          </a:p>
        </p:txBody>
      </p:sp>
      <p:sp>
        <p:nvSpPr>
          <p:cNvPr id="22" name="TextBox 21">
            <a:extLst>
              <a:ext uri="{FF2B5EF4-FFF2-40B4-BE49-F238E27FC236}">
                <a16:creationId xmlns:a16="http://schemas.microsoft.com/office/drawing/2014/main" id="{9F55D041-13DE-4D55-8335-0F5873902B7D}"/>
              </a:ext>
            </a:extLst>
          </p:cNvPr>
          <p:cNvSpPr txBox="1"/>
          <p:nvPr/>
        </p:nvSpPr>
        <p:spPr>
          <a:xfrm>
            <a:off x="10758187" y="3199703"/>
            <a:ext cx="1236236" cy="307777"/>
          </a:xfrm>
          <a:prstGeom prst="rect">
            <a:avLst/>
          </a:prstGeom>
          <a:noFill/>
        </p:spPr>
        <p:txBody>
          <a:bodyPr wrap="none" rtlCol="0">
            <a:spAutoFit/>
          </a:bodyPr>
          <a:lstStyle/>
          <a:p>
            <a:r>
              <a:rPr lang="en-US" sz="1400">
                <a:solidFill>
                  <a:schemeClr val="tx2">
                    <a:lumMod val="50000"/>
                  </a:schemeClr>
                </a:solidFill>
              </a:rPr>
              <a:t>Low Impact</a:t>
            </a:r>
          </a:p>
        </p:txBody>
      </p:sp>
      <p:sp>
        <p:nvSpPr>
          <p:cNvPr id="23" name="TextBox 22">
            <a:extLst>
              <a:ext uri="{FF2B5EF4-FFF2-40B4-BE49-F238E27FC236}">
                <a16:creationId xmlns:a16="http://schemas.microsoft.com/office/drawing/2014/main" id="{0415915C-7824-484A-91AC-28DDD50C483A}"/>
              </a:ext>
            </a:extLst>
          </p:cNvPr>
          <p:cNvSpPr txBox="1"/>
          <p:nvPr/>
        </p:nvSpPr>
        <p:spPr>
          <a:xfrm>
            <a:off x="6347475" y="2264198"/>
            <a:ext cx="5020943" cy="338554"/>
          </a:xfrm>
          <a:prstGeom prst="rect">
            <a:avLst/>
          </a:prstGeom>
          <a:noFill/>
        </p:spPr>
        <p:txBody>
          <a:bodyPr wrap="square" rtlCol="0">
            <a:spAutoFit/>
          </a:bodyPr>
          <a:lstStyle/>
          <a:p>
            <a:pPr algn="ctr">
              <a:spcAft>
                <a:spcPts val="600"/>
              </a:spcAft>
            </a:pPr>
            <a:r>
              <a:rPr lang="en-US" sz="1600" b="1">
                <a:solidFill>
                  <a:schemeClr val="accent2"/>
                </a:solidFill>
              </a:rPr>
              <a:t>Sample Business Impacts of Data Issues</a:t>
            </a:r>
          </a:p>
        </p:txBody>
      </p:sp>
      <p:sp>
        <p:nvSpPr>
          <p:cNvPr id="24" name="TextBox 23">
            <a:extLst>
              <a:ext uri="{FF2B5EF4-FFF2-40B4-BE49-F238E27FC236}">
                <a16:creationId xmlns:a16="http://schemas.microsoft.com/office/drawing/2014/main" id="{F36F8168-E60C-49D5-8224-36F79A70C004}"/>
              </a:ext>
            </a:extLst>
          </p:cNvPr>
          <p:cNvSpPr txBox="1"/>
          <p:nvPr/>
        </p:nvSpPr>
        <p:spPr>
          <a:xfrm>
            <a:off x="8250284" y="3654755"/>
            <a:ext cx="1507144" cy="338554"/>
          </a:xfrm>
          <a:prstGeom prst="rect">
            <a:avLst/>
          </a:prstGeom>
          <a:noFill/>
        </p:spPr>
        <p:txBody>
          <a:bodyPr wrap="none" rtlCol="0">
            <a:spAutoFit/>
          </a:bodyPr>
          <a:lstStyle/>
          <a:p>
            <a:r>
              <a:rPr lang="en-US" sz="1600">
                <a:solidFill>
                  <a:schemeClr val="bg2">
                    <a:lumMod val="50000"/>
                  </a:schemeClr>
                </a:solidFill>
              </a:rPr>
              <a:t>Billing Errors</a:t>
            </a:r>
          </a:p>
        </p:txBody>
      </p:sp>
      <p:sp>
        <p:nvSpPr>
          <p:cNvPr id="25" name="TextBox 24">
            <a:extLst>
              <a:ext uri="{FF2B5EF4-FFF2-40B4-BE49-F238E27FC236}">
                <a16:creationId xmlns:a16="http://schemas.microsoft.com/office/drawing/2014/main" id="{61775DCA-56DB-46AC-88C8-C09095A70503}"/>
              </a:ext>
            </a:extLst>
          </p:cNvPr>
          <p:cNvSpPr txBox="1"/>
          <p:nvPr/>
        </p:nvSpPr>
        <p:spPr>
          <a:xfrm>
            <a:off x="7381741" y="5109533"/>
            <a:ext cx="3211970" cy="338554"/>
          </a:xfrm>
          <a:prstGeom prst="rect">
            <a:avLst/>
          </a:prstGeom>
          <a:noFill/>
        </p:spPr>
        <p:txBody>
          <a:bodyPr wrap="none" rtlCol="0">
            <a:spAutoFit/>
          </a:bodyPr>
          <a:lstStyle/>
          <a:p>
            <a:r>
              <a:rPr lang="en-US" sz="1600">
                <a:solidFill>
                  <a:schemeClr val="bg2">
                    <a:lumMod val="50000"/>
                  </a:schemeClr>
                </a:solidFill>
              </a:rPr>
              <a:t>Can’t See Customer Histories</a:t>
            </a:r>
          </a:p>
        </p:txBody>
      </p:sp>
      <p:sp>
        <p:nvSpPr>
          <p:cNvPr id="26" name="TextBox 25">
            <a:extLst>
              <a:ext uri="{FF2B5EF4-FFF2-40B4-BE49-F238E27FC236}">
                <a16:creationId xmlns:a16="http://schemas.microsoft.com/office/drawing/2014/main" id="{7515E501-521C-4F76-A1D2-3D2B6756DD9B}"/>
              </a:ext>
            </a:extLst>
          </p:cNvPr>
          <p:cNvSpPr txBox="1"/>
          <p:nvPr/>
        </p:nvSpPr>
        <p:spPr>
          <a:xfrm>
            <a:off x="6689031" y="4734230"/>
            <a:ext cx="4615366" cy="338554"/>
          </a:xfrm>
          <a:prstGeom prst="rect">
            <a:avLst/>
          </a:prstGeom>
          <a:noFill/>
        </p:spPr>
        <p:txBody>
          <a:bodyPr wrap="none" rtlCol="0">
            <a:spAutoFit/>
          </a:bodyPr>
          <a:lstStyle/>
          <a:p>
            <a:r>
              <a:rPr lang="en-US" sz="1600">
                <a:solidFill>
                  <a:schemeClr val="bg2">
                    <a:lumMod val="50000"/>
                  </a:schemeClr>
                </a:solidFill>
              </a:rPr>
              <a:t>Struggling to send out targeted campaigns</a:t>
            </a:r>
          </a:p>
        </p:txBody>
      </p:sp>
      <p:sp>
        <p:nvSpPr>
          <p:cNvPr id="27" name="TextBox 26">
            <a:extLst>
              <a:ext uri="{FF2B5EF4-FFF2-40B4-BE49-F238E27FC236}">
                <a16:creationId xmlns:a16="http://schemas.microsoft.com/office/drawing/2014/main" id="{B640AB84-156B-4AEE-AED6-8152BF2AAD78}"/>
              </a:ext>
            </a:extLst>
          </p:cNvPr>
          <p:cNvSpPr txBox="1"/>
          <p:nvPr/>
        </p:nvSpPr>
        <p:spPr>
          <a:xfrm>
            <a:off x="7250713" y="4402506"/>
            <a:ext cx="3474028" cy="338554"/>
          </a:xfrm>
          <a:prstGeom prst="rect">
            <a:avLst/>
          </a:prstGeom>
          <a:noFill/>
        </p:spPr>
        <p:txBody>
          <a:bodyPr wrap="none" rtlCol="0">
            <a:spAutoFit/>
          </a:bodyPr>
          <a:lstStyle/>
          <a:p>
            <a:r>
              <a:rPr lang="en-US" sz="1600">
                <a:solidFill>
                  <a:schemeClr val="bg2">
                    <a:lumMod val="50000"/>
                  </a:schemeClr>
                </a:solidFill>
              </a:rPr>
              <a:t>Unable to get customer insights</a:t>
            </a:r>
          </a:p>
        </p:txBody>
      </p:sp>
      <p:sp>
        <p:nvSpPr>
          <p:cNvPr id="28" name="TextBox 27">
            <a:extLst>
              <a:ext uri="{FF2B5EF4-FFF2-40B4-BE49-F238E27FC236}">
                <a16:creationId xmlns:a16="http://schemas.microsoft.com/office/drawing/2014/main" id="{BB43E5EE-0765-4045-BD9C-895930F721B8}"/>
              </a:ext>
            </a:extLst>
          </p:cNvPr>
          <p:cNvSpPr txBox="1"/>
          <p:nvPr/>
        </p:nvSpPr>
        <p:spPr>
          <a:xfrm>
            <a:off x="6877309" y="4035267"/>
            <a:ext cx="4220835" cy="338554"/>
          </a:xfrm>
          <a:prstGeom prst="rect">
            <a:avLst/>
          </a:prstGeom>
          <a:noFill/>
        </p:spPr>
        <p:txBody>
          <a:bodyPr wrap="none" rtlCol="0">
            <a:spAutoFit/>
          </a:bodyPr>
          <a:lstStyle/>
          <a:p>
            <a:r>
              <a:rPr lang="en-US" sz="1600">
                <a:solidFill>
                  <a:schemeClr val="bg2">
                    <a:lumMod val="50000"/>
                  </a:schemeClr>
                </a:solidFill>
              </a:rPr>
              <a:t>Negative Impacts on Customer Service</a:t>
            </a:r>
          </a:p>
        </p:txBody>
      </p:sp>
      <p:sp>
        <p:nvSpPr>
          <p:cNvPr id="31" name="TextBox 30">
            <a:extLst>
              <a:ext uri="{FF2B5EF4-FFF2-40B4-BE49-F238E27FC236}">
                <a16:creationId xmlns:a16="http://schemas.microsoft.com/office/drawing/2014/main" id="{8D804DC1-B9E2-47B3-AFAF-F197A6CFBCAA}"/>
              </a:ext>
            </a:extLst>
          </p:cNvPr>
          <p:cNvSpPr txBox="1"/>
          <p:nvPr/>
        </p:nvSpPr>
        <p:spPr>
          <a:xfrm>
            <a:off x="1838787" y="3986791"/>
            <a:ext cx="1187435" cy="584775"/>
          </a:xfrm>
          <a:prstGeom prst="rect">
            <a:avLst/>
          </a:prstGeom>
          <a:noFill/>
        </p:spPr>
        <p:txBody>
          <a:bodyPr wrap="square" rtlCol="0">
            <a:spAutoFit/>
          </a:bodyPr>
          <a:lstStyle/>
          <a:p>
            <a:pPr algn="ctr"/>
            <a:r>
              <a:rPr lang="en-US" sz="1600">
                <a:solidFill>
                  <a:srgbClr val="003857"/>
                </a:solidFill>
              </a:rPr>
              <a:t>Data Impacts</a:t>
            </a:r>
          </a:p>
        </p:txBody>
      </p:sp>
      <p:sp>
        <p:nvSpPr>
          <p:cNvPr id="35" name="TextBox 34">
            <a:extLst>
              <a:ext uri="{FF2B5EF4-FFF2-40B4-BE49-F238E27FC236}">
                <a16:creationId xmlns:a16="http://schemas.microsoft.com/office/drawing/2014/main" id="{622F8ED2-B3C1-4938-AA27-C650F42B0041}"/>
              </a:ext>
            </a:extLst>
          </p:cNvPr>
          <p:cNvSpPr txBox="1"/>
          <p:nvPr/>
        </p:nvSpPr>
        <p:spPr>
          <a:xfrm>
            <a:off x="7763392" y="5512797"/>
            <a:ext cx="2622449" cy="338554"/>
          </a:xfrm>
          <a:prstGeom prst="rect">
            <a:avLst/>
          </a:prstGeom>
          <a:noFill/>
        </p:spPr>
        <p:txBody>
          <a:bodyPr wrap="none" rtlCol="0">
            <a:spAutoFit/>
          </a:bodyPr>
          <a:lstStyle/>
          <a:p>
            <a:r>
              <a:rPr lang="en-US" sz="1600">
                <a:solidFill>
                  <a:schemeClr val="bg2">
                    <a:lumMod val="50000"/>
                  </a:schemeClr>
                </a:solidFill>
              </a:rPr>
              <a:t>Duplicated Work Efforts</a:t>
            </a:r>
          </a:p>
        </p:txBody>
      </p:sp>
      <p:graphicFrame>
        <p:nvGraphicFramePr>
          <p:cNvPr id="13" name="Object 10">
            <a:extLst>
              <a:ext uri="{FF2B5EF4-FFF2-40B4-BE49-F238E27FC236}">
                <a16:creationId xmlns:a16="http://schemas.microsoft.com/office/drawing/2014/main" id="{1873824B-7D20-4958-A740-F83CEE4345BE}"/>
              </a:ext>
            </a:extLst>
          </p:cNvPr>
          <p:cNvGraphicFramePr>
            <a:graphicFrameLocks noChangeAspect="1"/>
          </p:cNvGraphicFramePr>
          <p:nvPr>
            <p:extLst>
              <p:ext uri="{D42A27DB-BD31-4B8C-83A1-F6EECF244321}">
                <p14:modId xmlns:p14="http://schemas.microsoft.com/office/powerpoint/2010/main" val="3002430456"/>
              </p:ext>
            </p:extLst>
          </p:nvPr>
        </p:nvGraphicFramePr>
        <p:xfrm>
          <a:off x="11080023" y="5631551"/>
          <a:ext cx="914400" cy="806450"/>
        </p:xfrm>
        <a:graphic>
          <a:graphicData uri="http://schemas.openxmlformats.org/presentationml/2006/ole">
            <mc:AlternateContent xmlns:mc="http://schemas.openxmlformats.org/markup-compatibility/2006">
              <mc:Choice xmlns:v="urn:schemas-microsoft-com:vml" Requires="v">
                <p:oleObj spid="_x0000_s60418" name="Worksheet" showAsIcon="1" r:id="rId3" imgW="914400" imgH="806400" progId="Excel.Sheet.12">
                  <p:embed/>
                </p:oleObj>
              </mc:Choice>
              <mc:Fallback>
                <p:oleObj name="Worksheet" showAsIcon="1" r:id="rId3" imgW="914400" imgH="806400" progId="Excel.Sheet.12">
                  <p:embed/>
                  <p:pic>
                    <p:nvPicPr>
                      <p:cNvPr id="13" name="Object 10">
                        <a:extLst>
                          <a:ext uri="{FF2B5EF4-FFF2-40B4-BE49-F238E27FC236}">
                            <a16:creationId xmlns:a16="http://schemas.microsoft.com/office/drawing/2014/main" id="{1873824B-7D20-4958-A740-F83CEE4345BE}"/>
                          </a:ext>
                        </a:extLst>
                      </p:cNvPr>
                      <p:cNvPicPr/>
                      <p:nvPr/>
                    </p:nvPicPr>
                    <p:blipFill>
                      <a:blip r:embed="rId4"/>
                      <a:stretch>
                        <a:fillRect/>
                      </a:stretch>
                    </p:blipFill>
                    <p:spPr>
                      <a:xfrm>
                        <a:off x="11080023" y="5631551"/>
                        <a:ext cx="914400" cy="806450"/>
                      </a:xfrm>
                      <a:prstGeom prst="rect">
                        <a:avLst/>
                      </a:prstGeom>
                    </p:spPr>
                  </p:pic>
                </p:oleObj>
              </mc:Fallback>
            </mc:AlternateContent>
          </a:graphicData>
        </a:graphic>
      </p:graphicFrame>
      <p:graphicFrame>
        <p:nvGraphicFramePr>
          <p:cNvPr id="29" name="Chart 28">
            <a:extLst>
              <a:ext uri="{FF2B5EF4-FFF2-40B4-BE49-F238E27FC236}">
                <a16:creationId xmlns:a16="http://schemas.microsoft.com/office/drawing/2014/main" id="{C066555F-E75A-4127-A536-227A60E1AC77}"/>
              </a:ext>
            </a:extLst>
          </p:cNvPr>
          <p:cNvGraphicFramePr>
            <a:graphicFrameLocks/>
          </p:cNvGraphicFramePr>
          <p:nvPr>
            <p:extLst>
              <p:ext uri="{D42A27DB-BD31-4B8C-83A1-F6EECF244321}">
                <p14:modId xmlns:p14="http://schemas.microsoft.com/office/powerpoint/2010/main" val="4033681442"/>
              </p:ext>
            </p:extLst>
          </p:nvPr>
        </p:nvGraphicFramePr>
        <p:xfrm>
          <a:off x="-285182" y="2002582"/>
          <a:ext cx="5480631" cy="455509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369414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F76A-D2BB-4E76-ADE5-1DAAFEB3E3F4}"/>
              </a:ext>
            </a:extLst>
          </p:cNvPr>
          <p:cNvSpPr>
            <a:spLocks noGrp="1"/>
          </p:cNvSpPr>
          <p:nvPr>
            <p:ph type="title"/>
          </p:nvPr>
        </p:nvSpPr>
        <p:spPr/>
        <p:txBody>
          <a:bodyPr/>
          <a:lstStyle/>
          <a:p>
            <a:r>
              <a:rPr lang="en-US"/>
              <a:t>Profiling Introduction – What we are looking for?</a:t>
            </a:r>
          </a:p>
        </p:txBody>
      </p:sp>
      <p:grpSp>
        <p:nvGrpSpPr>
          <p:cNvPr id="3" name="Group 2">
            <a:extLst>
              <a:ext uri="{FF2B5EF4-FFF2-40B4-BE49-F238E27FC236}">
                <a16:creationId xmlns:a16="http://schemas.microsoft.com/office/drawing/2014/main" id="{0BA25680-2BA7-4B23-870E-DB62B6370013}"/>
              </a:ext>
            </a:extLst>
          </p:cNvPr>
          <p:cNvGrpSpPr/>
          <p:nvPr/>
        </p:nvGrpSpPr>
        <p:grpSpPr>
          <a:xfrm>
            <a:off x="510362" y="1200710"/>
            <a:ext cx="10919637" cy="4456579"/>
            <a:chOff x="510362" y="976630"/>
            <a:chExt cx="10919637" cy="4456579"/>
          </a:xfrm>
        </p:grpSpPr>
        <p:graphicFrame>
          <p:nvGraphicFramePr>
            <p:cNvPr id="10" name="Content Placeholder 4">
              <a:extLst>
                <a:ext uri="{FF2B5EF4-FFF2-40B4-BE49-F238E27FC236}">
                  <a16:creationId xmlns:a16="http://schemas.microsoft.com/office/drawing/2014/main" id="{FF57178C-1E8B-49D2-B0BF-96CA312B01C2}"/>
                </a:ext>
              </a:extLst>
            </p:cNvPr>
            <p:cNvGraphicFramePr>
              <a:graphicFrameLocks/>
            </p:cNvGraphicFramePr>
            <p:nvPr>
              <p:extLst>
                <p:ext uri="{D42A27DB-BD31-4B8C-83A1-F6EECF244321}">
                  <p14:modId xmlns:p14="http://schemas.microsoft.com/office/powerpoint/2010/main" val="3357319045"/>
                </p:ext>
              </p:extLst>
            </p:nvPr>
          </p:nvGraphicFramePr>
          <p:xfrm>
            <a:off x="510363" y="976630"/>
            <a:ext cx="7783032" cy="4456579"/>
          </p:xfrm>
          <a:graphic>
            <a:graphicData uri="http://schemas.openxmlformats.org/drawingml/2006/table">
              <a:tbl>
                <a:tblPr firstRow="1" bandRow="1">
                  <a:tableStyleId>{21E4AEA4-8DFA-4A89-87EB-49C32662AFE0}</a:tableStyleId>
                </a:tblPr>
                <a:tblGrid>
                  <a:gridCol w="3628795">
                    <a:extLst>
                      <a:ext uri="{9D8B030D-6E8A-4147-A177-3AD203B41FA5}">
                        <a16:colId xmlns:a16="http://schemas.microsoft.com/office/drawing/2014/main" val="20000"/>
                      </a:ext>
                    </a:extLst>
                  </a:gridCol>
                  <a:gridCol w="4154237">
                    <a:extLst>
                      <a:ext uri="{9D8B030D-6E8A-4147-A177-3AD203B41FA5}">
                        <a16:colId xmlns:a16="http://schemas.microsoft.com/office/drawing/2014/main" val="20001"/>
                      </a:ext>
                    </a:extLst>
                  </a:gridCol>
                </a:tblGrid>
                <a:tr h="410253">
                  <a:tc>
                    <a:txBody>
                      <a:bodyPr/>
                      <a:lstStyle>
                        <a:defPPr>
                          <a:defRPr lang="fr-FR"/>
                        </a:defPPr>
                        <a:lvl1pPr marL="0" algn="l" defTabSz="914342" rtl="0" eaLnBrk="1" latinLnBrk="0" hangingPunct="1">
                          <a:defRPr sz="1800" b="1" kern="1200">
                            <a:solidFill>
                              <a:schemeClr val="lt1"/>
                            </a:solidFill>
                            <a:latin typeface="Arial"/>
                          </a:defRPr>
                        </a:lvl1pPr>
                        <a:lvl2pPr marL="457171" algn="l" defTabSz="914342" rtl="0" eaLnBrk="1" latinLnBrk="0" hangingPunct="1">
                          <a:defRPr sz="1800" b="1" kern="1200">
                            <a:solidFill>
                              <a:schemeClr val="lt1"/>
                            </a:solidFill>
                            <a:latin typeface="Arial"/>
                          </a:defRPr>
                        </a:lvl2pPr>
                        <a:lvl3pPr marL="914342" algn="l" defTabSz="914342" rtl="0" eaLnBrk="1" latinLnBrk="0" hangingPunct="1">
                          <a:defRPr sz="1800" b="1" kern="1200">
                            <a:solidFill>
                              <a:schemeClr val="lt1"/>
                            </a:solidFill>
                            <a:latin typeface="Arial"/>
                          </a:defRPr>
                        </a:lvl3pPr>
                        <a:lvl4pPr marL="1371513" algn="l" defTabSz="914342" rtl="0" eaLnBrk="1" latinLnBrk="0" hangingPunct="1">
                          <a:defRPr sz="1800" b="1" kern="1200">
                            <a:solidFill>
                              <a:schemeClr val="lt1"/>
                            </a:solidFill>
                            <a:latin typeface="Arial"/>
                          </a:defRPr>
                        </a:lvl4pPr>
                        <a:lvl5pPr marL="1828684" algn="l" defTabSz="914342" rtl="0" eaLnBrk="1" latinLnBrk="0" hangingPunct="1">
                          <a:defRPr sz="1800" b="1" kern="1200">
                            <a:solidFill>
                              <a:schemeClr val="lt1"/>
                            </a:solidFill>
                            <a:latin typeface="Arial"/>
                          </a:defRPr>
                        </a:lvl5pPr>
                        <a:lvl6pPr marL="2285855" algn="l" defTabSz="914342" rtl="0" eaLnBrk="1" latinLnBrk="0" hangingPunct="1">
                          <a:defRPr sz="1800" b="1" kern="1200">
                            <a:solidFill>
                              <a:schemeClr val="lt1"/>
                            </a:solidFill>
                            <a:latin typeface="Arial"/>
                          </a:defRPr>
                        </a:lvl6pPr>
                        <a:lvl7pPr marL="2743026" algn="l" defTabSz="914342" rtl="0" eaLnBrk="1" latinLnBrk="0" hangingPunct="1">
                          <a:defRPr sz="1800" b="1" kern="1200">
                            <a:solidFill>
                              <a:schemeClr val="lt1"/>
                            </a:solidFill>
                            <a:latin typeface="Arial"/>
                          </a:defRPr>
                        </a:lvl7pPr>
                        <a:lvl8pPr marL="3200198" algn="l" defTabSz="914342" rtl="0" eaLnBrk="1" latinLnBrk="0" hangingPunct="1">
                          <a:defRPr sz="1800" b="1" kern="1200">
                            <a:solidFill>
                              <a:schemeClr val="lt1"/>
                            </a:solidFill>
                            <a:latin typeface="Arial"/>
                          </a:defRPr>
                        </a:lvl8pPr>
                        <a:lvl9pPr marL="3657369" algn="l" defTabSz="914342" rtl="0" eaLnBrk="1" latinLnBrk="0" hangingPunct="1">
                          <a:defRPr sz="1800" b="1" kern="1200">
                            <a:solidFill>
                              <a:schemeClr val="lt1"/>
                            </a:solidFill>
                            <a:latin typeface="Arial"/>
                          </a:defRPr>
                        </a:lvl9pPr>
                      </a:lstStyle>
                      <a:p>
                        <a:pPr algn="ctr" fontAlgn="b"/>
                        <a:r>
                          <a:rPr lang="en-US" sz="1600" u="none" strike="noStrike">
                            <a:latin typeface="+mj-lt"/>
                          </a:rPr>
                          <a:t>DQ Dimension</a:t>
                        </a:r>
                        <a:endParaRPr lang="en-US" sz="1600" b="1" i="0" u="none" strike="noStrike">
                          <a:solidFill>
                            <a:schemeClr val="bg1"/>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defPPr>
                          <a:defRPr lang="fr-FR"/>
                        </a:defPPr>
                        <a:lvl1pPr marL="0" algn="l" defTabSz="914342" rtl="0" eaLnBrk="1" latinLnBrk="0" hangingPunct="1">
                          <a:defRPr sz="1800" b="1" kern="1200">
                            <a:solidFill>
                              <a:schemeClr val="lt1"/>
                            </a:solidFill>
                            <a:latin typeface="Arial"/>
                          </a:defRPr>
                        </a:lvl1pPr>
                        <a:lvl2pPr marL="457171" algn="l" defTabSz="914342" rtl="0" eaLnBrk="1" latinLnBrk="0" hangingPunct="1">
                          <a:defRPr sz="1800" b="1" kern="1200">
                            <a:solidFill>
                              <a:schemeClr val="lt1"/>
                            </a:solidFill>
                            <a:latin typeface="Arial"/>
                          </a:defRPr>
                        </a:lvl2pPr>
                        <a:lvl3pPr marL="914342" algn="l" defTabSz="914342" rtl="0" eaLnBrk="1" latinLnBrk="0" hangingPunct="1">
                          <a:defRPr sz="1800" b="1" kern="1200">
                            <a:solidFill>
                              <a:schemeClr val="lt1"/>
                            </a:solidFill>
                            <a:latin typeface="Arial"/>
                          </a:defRPr>
                        </a:lvl3pPr>
                        <a:lvl4pPr marL="1371513" algn="l" defTabSz="914342" rtl="0" eaLnBrk="1" latinLnBrk="0" hangingPunct="1">
                          <a:defRPr sz="1800" b="1" kern="1200">
                            <a:solidFill>
                              <a:schemeClr val="lt1"/>
                            </a:solidFill>
                            <a:latin typeface="Arial"/>
                          </a:defRPr>
                        </a:lvl4pPr>
                        <a:lvl5pPr marL="1828684" algn="l" defTabSz="914342" rtl="0" eaLnBrk="1" latinLnBrk="0" hangingPunct="1">
                          <a:defRPr sz="1800" b="1" kern="1200">
                            <a:solidFill>
                              <a:schemeClr val="lt1"/>
                            </a:solidFill>
                            <a:latin typeface="Arial"/>
                          </a:defRPr>
                        </a:lvl5pPr>
                        <a:lvl6pPr marL="2285855" algn="l" defTabSz="914342" rtl="0" eaLnBrk="1" latinLnBrk="0" hangingPunct="1">
                          <a:defRPr sz="1800" b="1" kern="1200">
                            <a:solidFill>
                              <a:schemeClr val="lt1"/>
                            </a:solidFill>
                            <a:latin typeface="Arial"/>
                          </a:defRPr>
                        </a:lvl6pPr>
                        <a:lvl7pPr marL="2743026" algn="l" defTabSz="914342" rtl="0" eaLnBrk="1" latinLnBrk="0" hangingPunct="1">
                          <a:defRPr sz="1800" b="1" kern="1200">
                            <a:solidFill>
                              <a:schemeClr val="lt1"/>
                            </a:solidFill>
                            <a:latin typeface="Arial"/>
                          </a:defRPr>
                        </a:lvl7pPr>
                        <a:lvl8pPr marL="3200198" algn="l" defTabSz="914342" rtl="0" eaLnBrk="1" latinLnBrk="0" hangingPunct="1">
                          <a:defRPr sz="1800" b="1" kern="1200">
                            <a:solidFill>
                              <a:schemeClr val="lt1"/>
                            </a:solidFill>
                            <a:latin typeface="Arial"/>
                          </a:defRPr>
                        </a:lvl8pPr>
                        <a:lvl9pPr marL="3657369" algn="l" defTabSz="914342" rtl="0" eaLnBrk="1" latinLnBrk="0" hangingPunct="1">
                          <a:defRPr sz="1800" b="1" kern="1200">
                            <a:solidFill>
                              <a:schemeClr val="lt1"/>
                            </a:solidFill>
                            <a:latin typeface="Arial"/>
                          </a:defRPr>
                        </a:lvl9pPr>
                      </a:lstStyle>
                      <a:p>
                        <a:pPr algn="ctr" fontAlgn="b"/>
                        <a:r>
                          <a:rPr lang="en-US" sz="1600" u="none" strike="noStrike">
                            <a:latin typeface="+mj-lt"/>
                          </a:rPr>
                          <a:t>DQ Issues</a:t>
                        </a:r>
                        <a:endParaRPr lang="en-US" sz="1600" b="1" i="0" u="none" strike="noStrike">
                          <a:solidFill>
                            <a:schemeClr val="bg1"/>
                          </a:solidFill>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573229">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ctr" fontAlgn="b"/>
                        <a:r>
                          <a:rPr lang="en-US" sz="1600" b="1" u="none" strike="noStrike">
                            <a:latin typeface="+mj-lt"/>
                          </a:rPr>
                          <a:t>Data Completeness</a:t>
                        </a:r>
                        <a:endParaRPr lang="en-US" sz="1600" b="1" i="0"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l" fontAlgn="b"/>
                        <a:r>
                          <a:rPr lang="en-US" sz="1400" b="1" u="none" strike="noStrike">
                            <a:latin typeface="+mj-lt"/>
                          </a:rPr>
                          <a:t>Are data values required by business processes missing</a:t>
                        </a:r>
                        <a:r>
                          <a:rPr lang="en-US" sz="1400" b="1" u="none" strike="noStrike" baseline="0">
                            <a:latin typeface="+mj-lt"/>
                          </a:rPr>
                          <a:t>?</a:t>
                        </a:r>
                        <a:endParaRPr lang="en-US" sz="1400" b="1" i="1"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573229">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ctr" fontAlgn="b"/>
                        <a:r>
                          <a:rPr lang="en-US" sz="1600" b="1" u="none" strike="noStrike">
                            <a:latin typeface="+mj-lt"/>
                          </a:rPr>
                          <a:t>Data Uniqueness (Duplicates)</a:t>
                        </a:r>
                        <a:endParaRPr lang="en-US" sz="1600" b="1" i="0"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l" fontAlgn="b"/>
                        <a:r>
                          <a:rPr lang="en-US" sz="1400" b="1" u="none" strike="noStrike">
                            <a:latin typeface="+mj-lt"/>
                          </a:rPr>
                          <a:t>Are data records duplicated?</a:t>
                        </a:r>
                        <a:endParaRPr lang="en-US" sz="1400" b="1" i="1"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809265">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ctr" fontAlgn="b"/>
                        <a:r>
                          <a:rPr lang="en-US" sz="1600" u="none" strike="noStrike">
                            <a:latin typeface="+mj-lt"/>
                          </a:rPr>
                          <a:t>Data Consistency</a:t>
                        </a:r>
                        <a:endParaRPr lang="en-US" sz="1600" b="0" i="0"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l" fontAlgn="b"/>
                        <a:r>
                          <a:rPr lang="en-US" sz="1400" u="none" strike="noStrike">
                            <a:latin typeface="+mj-lt"/>
                          </a:rPr>
                          <a:t>Do two related data values show a valid relationship or identity between the two</a:t>
                        </a:r>
                        <a:r>
                          <a:rPr lang="en-US" sz="1400" u="none" strike="noStrike" baseline="0">
                            <a:latin typeface="+mj-lt"/>
                          </a:rPr>
                          <a:t> </a:t>
                        </a:r>
                        <a:r>
                          <a:rPr lang="en-US" sz="1400" u="none" strike="noStrike">
                            <a:latin typeface="+mj-lt"/>
                          </a:rPr>
                          <a:t>values?</a:t>
                        </a:r>
                        <a:endParaRPr lang="en-US" sz="1400" b="0" i="1"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40669">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ctr" fontAlgn="b"/>
                        <a:r>
                          <a:rPr lang="en-US" sz="1600" u="none" strike="noStrike">
                            <a:latin typeface="+mj-lt"/>
                          </a:rPr>
                          <a:t>Data Conformity (Validity)</a:t>
                        </a:r>
                        <a:endParaRPr lang="en-US" sz="1600" b="0" i="0"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l" fontAlgn="b"/>
                        <a:r>
                          <a:rPr lang="en-US" sz="1400" u="none" strike="noStrike">
                            <a:latin typeface="+mj-lt"/>
                          </a:rPr>
                          <a:t>Do data values comply with format, length and range standards?</a:t>
                        </a:r>
                        <a:endParaRPr lang="en-US" sz="1400" b="0" i="1"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40669">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ctr" fontAlgn="b"/>
                        <a:r>
                          <a:rPr lang="en-US" sz="1600" u="none" strike="noStrike">
                            <a:latin typeface="+mj-lt"/>
                          </a:rPr>
                          <a:t>Data Accuracy (Correctness)</a:t>
                        </a:r>
                        <a:endParaRPr lang="en-US" sz="1600" b="0" i="0"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l" fontAlgn="b"/>
                        <a:r>
                          <a:rPr lang="en-US" sz="1400" u="none" strike="noStrike">
                            <a:latin typeface="+mj-lt"/>
                          </a:rPr>
                          <a:t>Does the data correctly describe the real world ‘thing’ being described?</a:t>
                        </a:r>
                        <a:endParaRPr lang="en-US" sz="1400" b="0" i="1"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809265">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ctr" fontAlgn="b"/>
                        <a:r>
                          <a:rPr lang="en-US" sz="1600" u="none" strike="noStrike">
                            <a:latin typeface="+mj-lt"/>
                          </a:rPr>
                          <a:t>Data Timeliness</a:t>
                        </a:r>
                        <a:endParaRPr lang="en-US" sz="1600" b="1" i="0"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pPr algn="l" fontAlgn="b"/>
                        <a:r>
                          <a:rPr lang="en-US" sz="1400" u="none" strike="noStrike">
                            <a:latin typeface="+mj-lt"/>
                          </a:rPr>
                          <a:t>Are data values current at the </a:t>
                        </a:r>
                        <a:r>
                          <a:rPr lang="en-US" sz="1400" u="none" strike="noStrike" baseline="0">
                            <a:latin typeface="+mj-lt"/>
                          </a:rPr>
                          <a:t>required time of use/publication?</a:t>
                        </a:r>
                        <a:endParaRPr lang="en-US" sz="1400" b="0" i="1" u="none" strike="noStrike">
                          <a:solidFill>
                            <a:schemeClr val="bg2">
                              <a:lumMod val="50000"/>
                            </a:schemeClr>
                          </a:solidFill>
                          <a:latin typeface="+mj-lt"/>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11" name="Triangle 70">
              <a:extLst>
                <a:ext uri="{FF2B5EF4-FFF2-40B4-BE49-F238E27FC236}">
                  <a16:creationId xmlns:a16="http://schemas.microsoft.com/office/drawing/2014/main" id="{5931CC17-23A1-4E89-BD15-9B8EEB06DB15}"/>
                </a:ext>
              </a:extLst>
            </p:cNvPr>
            <p:cNvSpPr/>
            <p:nvPr/>
          </p:nvSpPr>
          <p:spPr>
            <a:xfrm rot="5400000">
              <a:off x="7981263" y="1804863"/>
              <a:ext cx="1233838" cy="261135"/>
            </a:xfrm>
            <a:prstGeom prst="triangle">
              <a:avLst/>
            </a:prstGeom>
            <a:solidFill>
              <a:schemeClr val="accent5"/>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13" b="1" i="0" u="none" strike="noStrike" kern="1200" cap="none" spc="0" normalizeH="0" baseline="0" noProof="0">
                <a:ln>
                  <a:noFill/>
                </a:ln>
                <a:solidFill>
                  <a:srgbClr val="000000"/>
                </a:solidFill>
                <a:effectLst/>
                <a:uLnTx/>
                <a:uFillTx/>
                <a:latin typeface="Verdana"/>
                <a:ea typeface="+mn-ea"/>
                <a:cs typeface="+mn-cs"/>
              </a:endParaRPr>
            </a:p>
          </p:txBody>
        </p:sp>
        <p:sp>
          <p:nvSpPr>
            <p:cNvPr id="13" name="TextBox 12">
              <a:extLst>
                <a:ext uri="{FF2B5EF4-FFF2-40B4-BE49-F238E27FC236}">
                  <a16:creationId xmlns:a16="http://schemas.microsoft.com/office/drawing/2014/main" id="{78D61960-661D-492A-BD97-304898A595C6}"/>
                </a:ext>
              </a:extLst>
            </p:cNvPr>
            <p:cNvSpPr txBox="1"/>
            <p:nvPr/>
          </p:nvSpPr>
          <p:spPr>
            <a:xfrm>
              <a:off x="9042470" y="1384121"/>
              <a:ext cx="2387529" cy="1077218"/>
            </a:xfrm>
            <a:prstGeom prst="rect">
              <a:avLst/>
            </a:prstGeom>
            <a:noFill/>
          </p:spPr>
          <p:txBody>
            <a:bodyPr wrap="square" rtlCol="0">
              <a:spAutoFit/>
            </a:bodyPr>
            <a:lstStyle/>
            <a:p>
              <a:pPr algn="ctr"/>
              <a:r>
                <a:rPr lang="en-US" sz="1600" b="1"/>
                <a:t>Initial Focus areas during the Customer Data Assessment</a:t>
              </a:r>
            </a:p>
          </p:txBody>
        </p:sp>
        <p:sp>
          <p:nvSpPr>
            <p:cNvPr id="5" name="Rectangle 4">
              <a:extLst>
                <a:ext uri="{FF2B5EF4-FFF2-40B4-BE49-F238E27FC236}">
                  <a16:creationId xmlns:a16="http://schemas.microsoft.com/office/drawing/2014/main" id="{D5028211-A8AE-40F7-8566-8CCC14E157AC}"/>
                </a:ext>
              </a:extLst>
            </p:cNvPr>
            <p:cNvSpPr/>
            <p:nvPr/>
          </p:nvSpPr>
          <p:spPr>
            <a:xfrm>
              <a:off x="510362" y="1384121"/>
              <a:ext cx="7783033" cy="1168229"/>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grpSp>
      <p:sp>
        <p:nvSpPr>
          <p:cNvPr id="9" name="Triangle 70">
            <a:extLst>
              <a:ext uri="{FF2B5EF4-FFF2-40B4-BE49-F238E27FC236}">
                <a16:creationId xmlns:a16="http://schemas.microsoft.com/office/drawing/2014/main" id="{1937CE39-D6DE-4537-BA8B-9176A65D6230}"/>
              </a:ext>
            </a:extLst>
          </p:cNvPr>
          <p:cNvSpPr/>
          <p:nvPr/>
        </p:nvSpPr>
        <p:spPr>
          <a:xfrm rot="5400000">
            <a:off x="7193403" y="4121944"/>
            <a:ext cx="2809557" cy="261135"/>
          </a:xfrm>
          <a:prstGeom prst="triangle">
            <a:avLst/>
          </a:prstGeom>
          <a:solidFill>
            <a:schemeClr val="accent5"/>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13" b="1" i="0" u="none" strike="noStrike" kern="1200" cap="none" spc="0" normalizeH="0" baseline="0" noProof="0">
              <a:ln>
                <a:noFill/>
              </a:ln>
              <a:solidFill>
                <a:srgbClr val="000000"/>
              </a:solidFill>
              <a:effectLst/>
              <a:uLnTx/>
              <a:uFillTx/>
              <a:latin typeface="Verdana"/>
              <a:ea typeface="+mn-ea"/>
              <a:cs typeface="+mn-cs"/>
            </a:endParaRPr>
          </a:p>
        </p:txBody>
      </p:sp>
      <p:sp>
        <p:nvSpPr>
          <p:cNvPr id="12" name="TextBox 11">
            <a:extLst>
              <a:ext uri="{FF2B5EF4-FFF2-40B4-BE49-F238E27FC236}">
                <a16:creationId xmlns:a16="http://schemas.microsoft.com/office/drawing/2014/main" id="{6D4E4F05-128A-42ED-B2B7-56ECCD33C78A}"/>
              </a:ext>
            </a:extLst>
          </p:cNvPr>
          <p:cNvSpPr txBox="1"/>
          <p:nvPr/>
        </p:nvSpPr>
        <p:spPr>
          <a:xfrm>
            <a:off x="9042470" y="3510862"/>
            <a:ext cx="2387529" cy="1323439"/>
          </a:xfrm>
          <a:prstGeom prst="rect">
            <a:avLst/>
          </a:prstGeom>
          <a:noFill/>
        </p:spPr>
        <p:txBody>
          <a:bodyPr wrap="square" rtlCol="0">
            <a:spAutoFit/>
          </a:bodyPr>
          <a:lstStyle/>
          <a:p>
            <a:pPr algn="ctr"/>
            <a:r>
              <a:rPr lang="en-US" sz="1600" b="1"/>
              <a:t>Preliminary analysis only due to application of limited business rules</a:t>
            </a:r>
          </a:p>
        </p:txBody>
      </p:sp>
    </p:spTree>
    <p:extLst>
      <p:ext uri="{BB962C8B-B14F-4D97-AF65-F5344CB8AC3E}">
        <p14:creationId xmlns:p14="http://schemas.microsoft.com/office/powerpoint/2010/main" val="2186248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22A3-40CD-432E-9DE7-834063F57D82}"/>
              </a:ext>
            </a:extLst>
          </p:cNvPr>
          <p:cNvSpPr>
            <a:spLocks noGrp="1"/>
          </p:cNvSpPr>
          <p:nvPr>
            <p:ph type="title"/>
          </p:nvPr>
        </p:nvSpPr>
        <p:spPr/>
        <p:txBody>
          <a:bodyPr/>
          <a:lstStyle/>
          <a:p>
            <a:r>
              <a:rPr lang="en-US">
                <a:solidFill>
                  <a:srgbClr val="0070AD"/>
                </a:solidFill>
              </a:rPr>
              <a:t>Data Profiling Results</a:t>
            </a:r>
            <a:endParaRPr lang="en-US"/>
          </a:p>
        </p:txBody>
      </p:sp>
      <p:grpSp>
        <p:nvGrpSpPr>
          <p:cNvPr id="9" name="Group 8">
            <a:extLst>
              <a:ext uri="{FF2B5EF4-FFF2-40B4-BE49-F238E27FC236}">
                <a16:creationId xmlns:a16="http://schemas.microsoft.com/office/drawing/2014/main" id="{6B9AEB6E-CF9A-453B-8861-F8A2A4DCD7E7}"/>
              </a:ext>
            </a:extLst>
          </p:cNvPr>
          <p:cNvGrpSpPr/>
          <p:nvPr/>
        </p:nvGrpSpPr>
        <p:grpSpPr>
          <a:xfrm>
            <a:off x="266700" y="1739974"/>
            <a:ext cx="11658600" cy="4302313"/>
            <a:chOff x="266700" y="1755587"/>
            <a:chExt cx="11658600" cy="4302313"/>
          </a:xfrm>
        </p:grpSpPr>
        <p:sp>
          <p:nvSpPr>
            <p:cNvPr id="10" name="TextBox 9">
              <a:extLst>
                <a:ext uri="{FF2B5EF4-FFF2-40B4-BE49-F238E27FC236}">
                  <a16:creationId xmlns:a16="http://schemas.microsoft.com/office/drawing/2014/main" id="{6AB2C8B3-70EE-46A1-A2FA-47A0C9F1CC11}"/>
                </a:ext>
              </a:extLst>
            </p:cNvPr>
            <p:cNvSpPr txBox="1"/>
            <p:nvPr/>
          </p:nvSpPr>
          <p:spPr>
            <a:xfrm>
              <a:off x="2661299" y="2399324"/>
              <a:ext cx="5339713" cy="3508653"/>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182880" lvl="0" indent="-182880" defTabSz="914177" fontAlgn="base">
                <a:spcAft>
                  <a:spcPts val="1200"/>
                </a:spcAft>
                <a:buClr>
                  <a:srgbClr val="0098C7"/>
                </a:buClr>
                <a:buFont typeface="Wingdings" pitchFamily="2" charset="2"/>
                <a:buChar char="§"/>
                <a:defRPr/>
              </a:pPr>
              <a:r>
                <a:rPr lang="en-US" sz="1400" kern="0">
                  <a:solidFill>
                    <a:srgbClr val="424242">
                      <a:lumMod val="50000"/>
                    </a:srgbClr>
                  </a:solidFill>
                  <a:latin typeface="+mj-lt"/>
                  <a:ea typeface="Times New Roman"/>
                  <a:cs typeface="Calibri" pitchFamily="34" charset="0"/>
                </a:rPr>
                <a:t>Zip Code is inconsistent </a:t>
              </a:r>
              <a:r>
                <a:rPr lang="en-US" sz="1400" b="0" kern="0">
                  <a:solidFill>
                    <a:srgbClr val="424242">
                      <a:lumMod val="50000"/>
                    </a:srgbClr>
                  </a:solidFill>
                  <a:latin typeface="+mj-lt"/>
                  <a:ea typeface="Times New Roman"/>
                  <a:cs typeface="Calibri" pitchFamily="34" charset="0"/>
                </a:rPr>
                <a:t>(e.g. Range varies from 7-9 digits)</a:t>
              </a:r>
            </a:p>
            <a:p>
              <a:pPr marL="182880" indent="-182880" defTabSz="914177" fontAlgn="base">
                <a:spcAft>
                  <a:spcPts val="1200"/>
                </a:spcAft>
                <a:buClr>
                  <a:srgbClr val="0098C7"/>
                </a:buClr>
                <a:buFont typeface="Wingdings" pitchFamily="2" charset="2"/>
                <a:buChar char="§"/>
                <a:defRPr/>
              </a:pPr>
              <a:r>
                <a:rPr lang="en-US" sz="1400" kern="0">
                  <a:solidFill>
                    <a:srgbClr val="424242">
                      <a:lumMod val="50000"/>
                    </a:srgbClr>
                  </a:solidFill>
                  <a:latin typeface="+mj-lt"/>
                  <a:ea typeface="Times New Roman"/>
                  <a:cs typeface="Calibri" pitchFamily="34" charset="0"/>
                </a:rPr>
                <a:t>Unclear field usage - </a:t>
              </a:r>
              <a:r>
                <a:rPr lang="en-US" sz="1400" b="0" kern="0">
                  <a:solidFill>
                    <a:srgbClr val="424242">
                      <a:lumMod val="50000"/>
                    </a:srgbClr>
                  </a:solidFill>
                  <a:latin typeface="+mj-lt"/>
                  <a:ea typeface="Times New Roman"/>
                  <a:cs typeface="Calibri" pitchFamily="34" charset="0"/>
                </a:rPr>
                <a:t>same field is used to capture Landline as well as mobile phone numbers (range: 7-10 digits)</a:t>
              </a:r>
              <a:r>
                <a:rPr lang="en-US" sz="1400" kern="0">
                  <a:solidFill>
                    <a:srgbClr val="424242">
                      <a:lumMod val="50000"/>
                    </a:srgbClr>
                  </a:solidFill>
                  <a:latin typeface="+mj-lt"/>
                  <a:ea typeface="Times New Roman"/>
                  <a:cs typeface="Calibri" pitchFamily="34" charset="0"/>
                </a:rPr>
                <a:t> </a:t>
              </a:r>
            </a:p>
            <a:p>
              <a:pPr marL="182880" lvl="0" indent="-182880" defTabSz="914177" fontAlgn="base">
                <a:spcAft>
                  <a:spcPts val="1200"/>
                </a:spcAft>
                <a:buClr>
                  <a:srgbClr val="0098C7"/>
                </a:buClr>
                <a:buFont typeface="Wingdings" pitchFamily="2" charset="2"/>
                <a:buChar char="§"/>
                <a:defRPr/>
              </a:pPr>
              <a:r>
                <a:rPr lang="en-US" sz="1400" kern="0">
                  <a:solidFill>
                    <a:srgbClr val="424242">
                      <a:lumMod val="50000"/>
                    </a:srgbClr>
                  </a:solidFill>
                  <a:latin typeface="+mj-lt"/>
                  <a:ea typeface="Times New Roman"/>
                  <a:cs typeface="Calibri" pitchFamily="34" charset="0"/>
                </a:rPr>
                <a:t>High level of duplicate records </a:t>
              </a:r>
              <a:r>
                <a:rPr lang="en-US" sz="1400" b="0" kern="0">
                  <a:solidFill>
                    <a:srgbClr val="424242">
                      <a:lumMod val="50000"/>
                    </a:srgbClr>
                  </a:solidFill>
                  <a:latin typeface="+mj-lt"/>
                  <a:ea typeface="Times New Roman"/>
                  <a:cs typeface="Calibri" pitchFamily="34" charset="0"/>
                </a:rPr>
                <a:t>exist in the system</a:t>
              </a:r>
            </a:p>
            <a:p>
              <a:pPr marL="182880" lvl="0" indent="-182880" defTabSz="914177" fontAlgn="base">
                <a:spcAft>
                  <a:spcPts val="1200"/>
                </a:spcAft>
                <a:buClr>
                  <a:srgbClr val="0098C7"/>
                </a:buClr>
                <a:buFont typeface="Wingdings" pitchFamily="2" charset="2"/>
                <a:buChar char="§"/>
                <a:defRPr/>
              </a:pPr>
              <a:endParaRPr lang="en-US" sz="1400" b="0" kern="0">
                <a:solidFill>
                  <a:srgbClr val="424242">
                    <a:lumMod val="50000"/>
                  </a:srgbClr>
                </a:solidFill>
                <a:latin typeface="+mj-lt"/>
                <a:ea typeface="Times New Roman"/>
                <a:cs typeface="Calibri" pitchFamily="34" charset="0"/>
              </a:endParaRPr>
            </a:p>
            <a:p>
              <a:pPr marL="182880" indent="-182880" defTabSz="914177" fontAlgn="base">
                <a:spcAft>
                  <a:spcPts val="1200"/>
                </a:spcAft>
                <a:buClr>
                  <a:srgbClr val="0098C7"/>
                </a:buClr>
                <a:buFont typeface="Wingdings" pitchFamily="2" charset="2"/>
                <a:buChar char="§"/>
                <a:defRPr/>
              </a:pPr>
              <a:r>
                <a:rPr lang="en-US" sz="1400" kern="0">
                  <a:solidFill>
                    <a:srgbClr val="424242">
                      <a:lumMod val="50000"/>
                    </a:srgbClr>
                  </a:solidFill>
                  <a:latin typeface="+mj-lt"/>
                  <a:ea typeface="Times New Roman"/>
                  <a:cs typeface="Calibri" pitchFamily="34" charset="0"/>
                </a:rPr>
                <a:t>SSN number varies in the range of 7-9 digits</a:t>
              </a:r>
            </a:p>
            <a:p>
              <a:pPr marL="182880" indent="-182880" defTabSz="914177" fontAlgn="base">
                <a:spcAft>
                  <a:spcPts val="1200"/>
                </a:spcAft>
                <a:buClr>
                  <a:srgbClr val="0098C7"/>
                </a:buClr>
                <a:buFont typeface="Wingdings" pitchFamily="2" charset="2"/>
                <a:buChar char="§"/>
                <a:defRPr/>
              </a:pPr>
              <a:r>
                <a:rPr lang="en-US" sz="1400" kern="0">
                  <a:solidFill>
                    <a:srgbClr val="424242">
                      <a:lumMod val="50000"/>
                    </a:srgbClr>
                  </a:solidFill>
                  <a:latin typeface="+mj-lt"/>
                  <a:ea typeface="Times New Roman"/>
                  <a:cs typeface="Calibri" pitchFamily="34" charset="0"/>
                </a:rPr>
                <a:t>Invalid ISO 2 character state code </a:t>
              </a:r>
              <a:r>
                <a:rPr lang="en-US" sz="1400" b="0" kern="0">
                  <a:solidFill>
                    <a:srgbClr val="424242">
                      <a:lumMod val="50000"/>
                    </a:srgbClr>
                  </a:solidFill>
                  <a:latin typeface="+mj-lt"/>
                  <a:ea typeface="Times New Roman"/>
                  <a:cs typeface="Calibri" pitchFamily="34" charset="0"/>
                </a:rPr>
                <a:t>( i.e. AA, C, N, etc.) </a:t>
              </a:r>
              <a:endParaRPr lang="en-US" sz="1400" kern="0">
                <a:solidFill>
                  <a:srgbClr val="424242">
                    <a:lumMod val="50000"/>
                  </a:srgbClr>
                </a:solidFill>
                <a:latin typeface="+mj-lt"/>
                <a:ea typeface="Times New Roman"/>
                <a:cs typeface="Calibri" pitchFamily="34" charset="0"/>
              </a:endParaRPr>
            </a:p>
            <a:p>
              <a:pPr marL="182880" lvl="0" indent="-182880" defTabSz="914177" fontAlgn="base">
                <a:spcAft>
                  <a:spcPts val="1200"/>
                </a:spcAft>
                <a:buClr>
                  <a:srgbClr val="0098C7"/>
                </a:buClr>
                <a:buFont typeface="Wingdings" pitchFamily="2" charset="2"/>
                <a:buChar char="§"/>
                <a:defRPr/>
              </a:pPr>
              <a:r>
                <a:rPr lang="en-US" sz="1400" kern="0">
                  <a:solidFill>
                    <a:srgbClr val="424242">
                      <a:lumMod val="50000"/>
                    </a:srgbClr>
                  </a:solidFill>
                  <a:latin typeface="+mj-lt"/>
                  <a:ea typeface="Times New Roman"/>
                  <a:cs typeface="Calibri" pitchFamily="34" charset="0"/>
                </a:rPr>
                <a:t>Issues with email address </a:t>
              </a:r>
              <a:r>
                <a:rPr lang="en-US" sz="1400" b="0" kern="0">
                  <a:solidFill>
                    <a:srgbClr val="424242">
                      <a:lumMod val="50000"/>
                    </a:srgbClr>
                  </a:solidFill>
                  <a:latin typeface="+mj-lt"/>
                  <a:ea typeface="Times New Roman"/>
                  <a:cs typeface="Calibri" pitchFamily="34" charset="0"/>
                </a:rPr>
                <a:t>(e.g. Dummy values (XX.YY@ZZ.COM, etc.), most occurring value is Null etc.)</a:t>
              </a:r>
            </a:p>
          </p:txBody>
        </p:sp>
        <p:sp>
          <p:nvSpPr>
            <p:cNvPr id="11" name="Shape 3230">
              <a:extLst>
                <a:ext uri="{FF2B5EF4-FFF2-40B4-BE49-F238E27FC236}">
                  <a16:creationId xmlns:a16="http://schemas.microsoft.com/office/drawing/2014/main" id="{9DFD3D84-4B9A-49D3-83DF-A8ACF3E978CE}"/>
                </a:ext>
              </a:extLst>
            </p:cNvPr>
            <p:cNvSpPr txBox="1">
              <a:spLocks/>
            </p:cNvSpPr>
            <p:nvPr/>
          </p:nvSpPr>
          <p:spPr>
            <a:xfrm>
              <a:off x="337636" y="2963401"/>
              <a:ext cx="1828799" cy="1466997"/>
            </a:xfrm>
            <a:prstGeom prst="rect">
              <a:avLst/>
            </a:prstGeom>
            <a:noFill/>
            <a:ln>
              <a:noFill/>
            </a:ln>
          </p:spPr>
          <p:txBody>
            <a:bodyPr wrap="square" lIns="51427" tIns="25706" rIns="51427" bIns="25706" anchor="ctr"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0" marR="0" lvl="0" indent="0" defTabSz="1088239" rtl="0" eaLnBrk="1" fontAlgn="auto" latinLnBrk="0" hangingPunct="1">
                <a:lnSpc>
                  <a:spcPct val="90000"/>
                </a:lnSpc>
                <a:spcBef>
                  <a:spcPts val="0"/>
                </a:spcBef>
                <a:spcAft>
                  <a:spcPts val="0"/>
                </a:spcAft>
                <a:buClr>
                  <a:srgbClr val="57585A"/>
                </a:buClr>
                <a:buSzPct val="25000"/>
                <a:buFont typeface="Arial"/>
                <a:buNone/>
                <a:tabLst/>
                <a:defRPr/>
              </a:pPr>
              <a:r>
                <a:rPr kumimoji="0" lang="en-US" sz="1600" b="1" i="0" u="none" strike="noStrike" kern="1200" cap="none" spc="0" normalizeH="0" baseline="0" noProof="0">
                  <a:ln>
                    <a:noFill/>
                  </a:ln>
                  <a:solidFill>
                    <a:srgbClr val="000000">
                      <a:lumMod val="75000"/>
                      <a:lumOff val="25000"/>
                    </a:srgbClr>
                  </a:solidFill>
                  <a:effectLst/>
                  <a:uLnTx/>
                  <a:uFillTx/>
                  <a:latin typeface="+mj-lt"/>
                  <a:ea typeface="Georgia"/>
                  <a:cs typeface="Georgia"/>
                  <a:sym typeface="Georgia"/>
                </a:rPr>
                <a:t>CIAP – </a:t>
              </a:r>
              <a:br>
                <a:rPr kumimoji="0" lang="en-US" sz="1600" b="1" i="0" u="none" strike="noStrike" kern="1200" cap="none" spc="0" normalizeH="0" baseline="0" noProof="0">
                  <a:ln>
                    <a:noFill/>
                  </a:ln>
                  <a:solidFill>
                    <a:srgbClr val="000000">
                      <a:lumMod val="75000"/>
                      <a:lumOff val="25000"/>
                    </a:srgbClr>
                  </a:solidFill>
                  <a:effectLst/>
                  <a:uLnTx/>
                  <a:uFillTx/>
                  <a:latin typeface="+mj-lt"/>
                  <a:ea typeface="Georgia"/>
                  <a:cs typeface="Georgia"/>
                  <a:sym typeface="Georgia"/>
                </a:rPr>
              </a:br>
              <a:r>
                <a:rPr kumimoji="0" lang="en-US" sz="1600" b="1" i="0" u="none" strike="noStrike" kern="1200" cap="none" spc="0" normalizeH="0" baseline="0" noProof="0">
                  <a:ln>
                    <a:noFill/>
                  </a:ln>
                  <a:solidFill>
                    <a:srgbClr val="000000">
                      <a:lumMod val="75000"/>
                      <a:lumOff val="25000"/>
                    </a:srgbClr>
                  </a:solidFill>
                  <a:effectLst/>
                  <a:uLnTx/>
                  <a:uFillTx/>
                  <a:latin typeface="+mj-lt"/>
                  <a:ea typeface="Georgia"/>
                  <a:cs typeface="Georgia"/>
                  <a:sym typeface="Georgia"/>
                </a:rPr>
                <a:t>Staging Layer</a:t>
              </a:r>
            </a:p>
            <a:p>
              <a:pPr marL="0" marR="0" lvl="0" indent="0" defTabSz="1088239" rtl="0" eaLnBrk="1" fontAlgn="auto" latinLnBrk="0" hangingPunct="1">
                <a:lnSpc>
                  <a:spcPct val="90000"/>
                </a:lnSpc>
                <a:spcBef>
                  <a:spcPts val="0"/>
                </a:spcBef>
                <a:spcAft>
                  <a:spcPts val="0"/>
                </a:spcAft>
                <a:buClr>
                  <a:srgbClr val="57585A"/>
                </a:buClr>
                <a:buSzPct val="25000"/>
                <a:buFont typeface="Arial"/>
                <a:buNone/>
                <a:tabLst/>
                <a:defRPr/>
              </a:pPr>
              <a:endParaRPr lang="en-US" sz="1600" b="1">
                <a:solidFill>
                  <a:srgbClr val="000000">
                    <a:lumMod val="75000"/>
                    <a:lumOff val="25000"/>
                  </a:srgbClr>
                </a:solidFill>
                <a:latin typeface="+mj-lt"/>
                <a:ea typeface="Georgia"/>
                <a:cs typeface="Georgia"/>
                <a:sym typeface="Georgia"/>
              </a:endParaRPr>
            </a:p>
            <a:p>
              <a:pPr marL="0" marR="0" lvl="0" indent="0" defTabSz="1088239" rtl="0" eaLnBrk="1" fontAlgn="auto" latinLnBrk="0" hangingPunct="1">
                <a:lnSpc>
                  <a:spcPct val="90000"/>
                </a:lnSpc>
                <a:spcBef>
                  <a:spcPts val="0"/>
                </a:spcBef>
                <a:spcAft>
                  <a:spcPts val="0"/>
                </a:spcAft>
                <a:buClr>
                  <a:srgbClr val="57585A"/>
                </a:buClr>
                <a:buSzPct val="25000"/>
                <a:buFont typeface="Arial"/>
                <a:buNone/>
                <a:tabLst/>
                <a:defRPr/>
              </a:pPr>
              <a:endParaRPr lang="en-US" sz="1600" b="1">
                <a:solidFill>
                  <a:srgbClr val="000000">
                    <a:lumMod val="75000"/>
                    <a:lumOff val="25000"/>
                  </a:srgbClr>
                </a:solidFill>
                <a:latin typeface="+mj-lt"/>
                <a:ea typeface="Georgia"/>
                <a:cs typeface="Georgia"/>
                <a:sym typeface="Georgia"/>
              </a:endParaRPr>
            </a:p>
            <a:p>
              <a:pPr marL="0" marR="0" lvl="0" indent="0" defTabSz="1088239" rtl="0" eaLnBrk="1" fontAlgn="auto" latinLnBrk="0" hangingPunct="1">
                <a:lnSpc>
                  <a:spcPct val="90000"/>
                </a:lnSpc>
                <a:spcBef>
                  <a:spcPts val="0"/>
                </a:spcBef>
                <a:spcAft>
                  <a:spcPts val="0"/>
                </a:spcAft>
                <a:buClr>
                  <a:srgbClr val="57585A"/>
                </a:buClr>
                <a:buSzPct val="25000"/>
                <a:buFont typeface="Arial"/>
                <a:buNone/>
                <a:tabLst/>
                <a:defRPr/>
              </a:pPr>
              <a:endParaRPr lang="en-US" sz="1600" b="1">
                <a:solidFill>
                  <a:srgbClr val="000000">
                    <a:lumMod val="75000"/>
                    <a:lumOff val="25000"/>
                  </a:srgbClr>
                </a:solidFill>
                <a:latin typeface="+mj-lt"/>
                <a:ea typeface="Georgia"/>
                <a:cs typeface="Georgia"/>
                <a:sym typeface="Georgia"/>
              </a:endParaRPr>
            </a:p>
            <a:p>
              <a:pPr marL="0" marR="0" lvl="0" indent="0" defTabSz="1088239" rtl="0" eaLnBrk="1" fontAlgn="auto" latinLnBrk="0" hangingPunct="1">
                <a:lnSpc>
                  <a:spcPct val="90000"/>
                </a:lnSpc>
                <a:spcBef>
                  <a:spcPts val="0"/>
                </a:spcBef>
                <a:spcAft>
                  <a:spcPts val="0"/>
                </a:spcAft>
                <a:buClr>
                  <a:srgbClr val="57585A"/>
                </a:buClr>
                <a:buSzPct val="25000"/>
                <a:buFont typeface="Arial"/>
                <a:buNone/>
                <a:tabLst/>
                <a:defRPr/>
              </a:pPr>
              <a:endParaRPr lang="en-US" sz="1600" b="1">
                <a:solidFill>
                  <a:srgbClr val="000000">
                    <a:lumMod val="75000"/>
                    <a:lumOff val="25000"/>
                  </a:srgbClr>
                </a:solidFill>
                <a:latin typeface="+mj-lt"/>
                <a:ea typeface="Georgia"/>
                <a:cs typeface="Georgia"/>
                <a:sym typeface="Georgia"/>
              </a:endParaRPr>
            </a:p>
            <a:p>
              <a:pPr marL="0" marR="0" lvl="0" indent="0" defTabSz="1088239" rtl="0" eaLnBrk="1" fontAlgn="auto" latinLnBrk="0" hangingPunct="1">
                <a:lnSpc>
                  <a:spcPct val="90000"/>
                </a:lnSpc>
                <a:spcBef>
                  <a:spcPts val="0"/>
                </a:spcBef>
                <a:spcAft>
                  <a:spcPts val="0"/>
                </a:spcAft>
                <a:buClr>
                  <a:srgbClr val="57585A"/>
                </a:buClr>
                <a:buSzPct val="25000"/>
                <a:buFont typeface="Arial"/>
                <a:buNone/>
                <a:tabLst/>
                <a:defRPr/>
              </a:pPr>
              <a:endParaRPr lang="en-US" sz="1600" b="1">
                <a:solidFill>
                  <a:srgbClr val="000000">
                    <a:lumMod val="75000"/>
                    <a:lumOff val="25000"/>
                  </a:srgbClr>
                </a:solidFill>
                <a:latin typeface="+mj-lt"/>
                <a:ea typeface="Georgia"/>
                <a:cs typeface="Georgia"/>
                <a:sym typeface="Georgia"/>
              </a:endParaRPr>
            </a:p>
            <a:p>
              <a:pPr marL="0" marR="0" lvl="0" indent="0" defTabSz="1088239" rtl="0" eaLnBrk="1" fontAlgn="auto" latinLnBrk="0" hangingPunct="1">
                <a:lnSpc>
                  <a:spcPct val="90000"/>
                </a:lnSpc>
                <a:spcBef>
                  <a:spcPts val="0"/>
                </a:spcBef>
                <a:spcAft>
                  <a:spcPts val="0"/>
                </a:spcAft>
                <a:buClr>
                  <a:srgbClr val="57585A"/>
                </a:buClr>
                <a:buSzPct val="25000"/>
                <a:buFont typeface="Arial"/>
                <a:buNone/>
                <a:tabLst/>
                <a:defRPr/>
              </a:pPr>
              <a:endParaRPr lang="en-US" sz="1600" b="1">
                <a:solidFill>
                  <a:srgbClr val="000000">
                    <a:lumMod val="75000"/>
                    <a:lumOff val="25000"/>
                  </a:srgbClr>
                </a:solidFill>
                <a:latin typeface="+mj-lt"/>
                <a:ea typeface="Georgia"/>
                <a:cs typeface="Georgia"/>
                <a:sym typeface="Georgia"/>
              </a:endParaRPr>
            </a:p>
            <a:p>
              <a:pPr marL="0" marR="0" lvl="0" indent="0" defTabSz="1088239" rtl="0" eaLnBrk="1" fontAlgn="auto" latinLnBrk="0" hangingPunct="1">
                <a:lnSpc>
                  <a:spcPct val="90000"/>
                </a:lnSpc>
                <a:spcBef>
                  <a:spcPts val="0"/>
                </a:spcBef>
                <a:spcAft>
                  <a:spcPts val="0"/>
                </a:spcAft>
                <a:buClr>
                  <a:srgbClr val="57585A"/>
                </a:buClr>
                <a:buSzPct val="25000"/>
                <a:buFont typeface="Arial"/>
                <a:buNone/>
                <a:tabLst/>
                <a:defRPr/>
              </a:pPr>
              <a:endParaRPr kumimoji="0" lang="en-US" sz="1600" b="1" i="0" u="none" strike="noStrike" kern="1200" cap="none" spc="0" normalizeH="0" baseline="0" noProof="0">
                <a:ln>
                  <a:noFill/>
                </a:ln>
                <a:solidFill>
                  <a:srgbClr val="000000">
                    <a:lumMod val="75000"/>
                    <a:lumOff val="25000"/>
                  </a:srgbClr>
                </a:solidFill>
                <a:effectLst/>
                <a:uLnTx/>
                <a:uFillTx/>
                <a:latin typeface="+mj-lt"/>
                <a:ea typeface="Georgia"/>
                <a:cs typeface="Georgia"/>
                <a:sym typeface="Georgia"/>
              </a:endParaRPr>
            </a:p>
            <a:p>
              <a:pPr marL="0" marR="0" lvl="0" indent="0" defTabSz="1088239" rtl="0" eaLnBrk="1" fontAlgn="auto" latinLnBrk="0" hangingPunct="1">
                <a:lnSpc>
                  <a:spcPct val="90000"/>
                </a:lnSpc>
                <a:spcBef>
                  <a:spcPts val="0"/>
                </a:spcBef>
                <a:spcAft>
                  <a:spcPts val="0"/>
                </a:spcAft>
                <a:buClr>
                  <a:srgbClr val="57585A"/>
                </a:buClr>
                <a:buSzPct val="25000"/>
                <a:buFont typeface="Arial"/>
                <a:buNone/>
                <a:tabLst/>
                <a:defRPr/>
              </a:pPr>
              <a:r>
                <a:rPr kumimoji="0" lang="en-US" sz="1600" b="1" i="0" u="none" strike="noStrike" kern="1200" cap="none" spc="0" normalizeH="0" baseline="0" noProof="0">
                  <a:ln>
                    <a:noFill/>
                  </a:ln>
                  <a:solidFill>
                    <a:srgbClr val="000000">
                      <a:lumMod val="75000"/>
                      <a:lumOff val="25000"/>
                    </a:srgbClr>
                  </a:solidFill>
                  <a:effectLst/>
                  <a:uLnTx/>
                  <a:uFillTx/>
                  <a:latin typeface="+mj-lt"/>
                  <a:ea typeface="Georgia"/>
                  <a:cs typeface="Georgia"/>
                  <a:sym typeface="Georgia"/>
                </a:rPr>
                <a:t>CSS</a:t>
              </a:r>
            </a:p>
          </p:txBody>
        </p:sp>
        <p:sp>
          <p:nvSpPr>
            <p:cNvPr id="12" name="Round Single Corner Rectangle 228">
              <a:extLst>
                <a:ext uri="{FF2B5EF4-FFF2-40B4-BE49-F238E27FC236}">
                  <a16:creationId xmlns:a16="http://schemas.microsoft.com/office/drawing/2014/main" id="{17E4140F-842B-4647-8C86-280D89E29AE0}"/>
                </a:ext>
              </a:extLst>
            </p:cNvPr>
            <p:cNvSpPr>
              <a:spLocks/>
            </p:cNvSpPr>
            <p:nvPr/>
          </p:nvSpPr>
          <p:spPr>
            <a:xfrm>
              <a:off x="2323105" y="1755587"/>
              <a:ext cx="6091710"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Summary Observations</a:t>
              </a:r>
            </a:p>
          </p:txBody>
        </p:sp>
        <p:sp>
          <p:nvSpPr>
            <p:cNvPr id="13" name="Round Single Corner Rectangle 228">
              <a:extLst>
                <a:ext uri="{FF2B5EF4-FFF2-40B4-BE49-F238E27FC236}">
                  <a16:creationId xmlns:a16="http://schemas.microsoft.com/office/drawing/2014/main" id="{C66CDD84-94D4-43A0-ADBF-66EAE5BA2542}"/>
                </a:ext>
              </a:extLst>
            </p:cNvPr>
            <p:cNvSpPr>
              <a:spLocks/>
            </p:cNvSpPr>
            <p:nvPr/>
          </p:nvSpPr>
          <p:spPr>
            <a:xfrm>
              <a:off x="266700" y="1755587"/>
              <a:ext cx="1970672"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Data Area</a:t>
              </a:r>
            </a:p>
          </p:txBody>
        </p:sp>
        <p:sp>
          <p:nvSpPr>
            <p:cNvPr id="14" name="Round Single Corner Rectangle 228">
              <a:extLst>
                <a:ext uri="{FF2B5EF4-FFF2-40B4-BE49-F238E27FC236}">
                  <a16:creationId xmlns:a16="http://schemas.microsoft.com/office/drawing/2014/main" id="{FE6FFF6E-50BB-4AE4-BD77-47100BF56684}"/>
                </a:ext>
              </a:extLst>
            </p:cNvPr>
            <p:cNvSpPr>
              <a:spLocks/>
            </p:cNvSpPr>
            <p:nvPr/>
          </p:nvSpPr>
          <p:spPr>
            <a:xfrm>
              <a:off x="8500549" y="1755587"/>
              <a:ext cx="3424751"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Opportunity</a:t>
              </a:r>
            </a:p>
          </p:txBody>
        </p:sp>
        <p:grpSp>
          <p:nvGrpSpPr>
            <p:cNvPr id="15" name="Group 14">
              <a:extLst>
                <a:ext uri="{FF2B5EF4-FFF2-40B4-BE49-F238E27FC236}">
                  <a16:creationId xmlns:a16="http://schemas.microsoft.com/office/drawing/2014/main" id="{CC96FEA4-E71D-4AAE-BAC0-E1DCEEC7C202}"/>
                </a:ext>
              </a:extLst>
            </p:cNvPr>
            <p:cNvGrpSpPr/>
            <p:nvPr/>
          </p:nvGrpSpPr>
          <p:grpSpPr>
            <a:xfrm>
              <a:off x="8382072" y="2590751"/>
              <a:ext cx="3324905" cy="745301"/>
              <a:chOff x="8382072" y="2292728"/>
              <a:chExt cx="3324905" cy="745301"/>
            </a:xfrm>
          </p:grpSpPr>
          <p:sp>
            <p:nvSpPr>
              <p:cNvPr id="23" name="Triangle 70">
                <a:extLst>
                  <a:ext uri="{FF2B5EF4-FFF2-40B4-BE49-F238E27FC236}">
                    <a16:creationId xmlns:a16="http://schemas.microsoft.com/office/drawing/2014/main" id="{DC86FECD-9F70-4BA3-9D0E-7CCA5088B0EB}"/>
                  </a:ext>
                </a:extLst>
              </p:cNvPr>
              <p:cNvSpPr/>
              <p:nvPr/>
            </p:nvSpPr>
            <p:spPr>
              <a:xfrm rot="5400000">
                <a:off x="8172893" y="2501907"/>
                <a:ext cx="745301" cy="326943"/>
              </a:xfrm>
              <a:prstGeom prst="triangle">
                <a:avLst/>
              </a:prstGeom>
              <a:solidFill>
                <a:schemeClr val="accent2"/>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00" b="1" i="0" u="none" strike="noStrike" kern="1200" cap="none" spc="0" normalizeH="0" baseline="0" noProof="0">
                  <a:ln>
                    <a:noFill/>
                  </a:ln>
                  <a:solidFill>
                    <a:srgbClr val="000000"/>
                  </a:solidFill>
                  <a:effectLst/>
                  <a:uLnTx/>
                  <a:uFillTx/>
                  <a:latin typeface="+mj-lt"/>
                  <a:ea typeface="+mn-ea"/>
                  <a:cs typeface="+mn-cs"/>
                </a:endParaRPr>
              </a:p>
            </p:txBody>
          </p:sp>
          <p:sp>
            <p:nvSpPr>
              <p:cNvPr id="24" name="TextBox 23">
                <a:extLst>
                  <a:ext uri="{FF2B5EF4-FFF2-40B4-BE49-F238E27FC236}">
                    <a16:creationId xmlns:a16="http://schemas.microsoft.com/office/drawing/2014/main" id="{9B7A282A-B515-48CB-BB15-EAF84CA2A8B4}"/>
                  </a:ext>
                </a:extLst>
              </p:cNvPr>
              <p:cNvSpPr txBox="1"/>
              <p:nvPr/>
            </p:nvSpPr>
            <p:spPr>
              <a:xfrm>
                <a:off x="8718872" y="2342213"/>
                <a:ext cx="2988105" cy="646331"/>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0" marR="0" lvl="0" indent="0" algn="ctr" defTabSz="7614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2">
                        <a:lumMod val="25000"/>
                      </a:schemeClr>
                    </a:solidFill>
                    <a:effectLst/>
                    <a:uLnTx/>
                    <a:uFillTx/>
                    <a:latin typeface="+mj-lt"/>
                    <a:ea typeface="+mn-ea"/>
                    <a:cs typeface="Arial" pitchFamily="34" charset="0"/>
                  </a:rPr>
                  <a:t>Business Rules</a:t>
                </a:r>
              </a:p>
              <a:p>
                <a:pPr marL="0" marR="0" lvl="0" indent="0" algn="ctr" defTabSz="761417" rtl="0" eaLnBrk="1" fontAlgn="auto" latinLnBrk="0" hangingPunct="1">
                  <a:lnSpc>
                    <a:spcPct val="100000"/>
                  </a:lnSpc>
                  <a:spcBef>
                    <a:spcPts val="0"/>
                  </a:spcBef>
                  <a:spcAft>
                    <a:spcPts val="0"/>
                  </a:spcAft>
                  <a:buClrTx/>
                  <a:buSzTx/>
                  <a:buFontTx/>
                  <a:buNone/>
                  <a:tabLst/>
                  <a:defRPr/>
                </a:pPr>
                <a:r>
                  <a:rPr lang="en-US" sz="1400">
                    <a:solidFill>
                      <a:schemeClr val="bg2">
                        <a:lumMod val="25000"/>
                      </a:schemeClr>
                    </a:solidFill>
                    <a:latin typeface="+mj-lt"/>
                  </a:rPr>
                  <a:t>Definition with Business</a:t>
                </a:r>
              </a:p>
              <a:p>
                <a:pPr marL="0" marR="0" lvl="0" indent="0" algn="ctr" defTabSz="7614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2">
                        <a:lumMod val="25000"/>
                      </a:schemeClr>
                    </a:solidFill>
                    <a:effectLst/>
                    <a:uLnTx/>
                    <a:uFillTx/>
                    <a:latin typeface="+mj-lt"/>
                    <a:ea typeface="+mn-ea"/>
                    <a:cs typeface="Arial" pitchFamily="34" charset="0"/>
                  </a:rPr>
                  <a:t>SMEs</a:t>
                </a:r>
              </a:p>
            </p:txBody>
          </p:sp>
        </p:grpSp>
        <p:grpSp>
          <p:nvGrpSpPr>
            <p:cNvPr id="16" name="Group 15">
              <a:extLst>
                <a:ext uri="{FF2B5EF4-FFF2-40B4-BE49-F238E27FC236}">
                  <a16:creationId xmlns:a16="http://schemas.microsoft.com/office/drawing/2014/main" id="{CEF05180-B39B-4B9A-BF99-52B57FD1EB4D}"/>
                </a:ext>
              </a:extLst>
            </p:cNvPr>
            <p:cNvGrpSpPr/>
            <p:nvPr/>
          </p:nvGrpSpPr>
          <p:grpSpPr>
            <a:xfrm>
              <a:off x="8382072" y="3820496"/>
              <a:ext cx="3324905" cy="745301"/>
              <a:chOff x="8382072" y="3522473"/>
              <a:chExt cx="3324905" cy="745301"/>
            </a:xfrm>
          </p:grpSpPr>
          <p:sp>
            <p:nvSpPr>
              <p:cNvPr id="21" name="Triangle 70">
                <a:extLst>
                  <a:ext uri="{FF2B5EF4-FFF2-40B4-BE49-F238E27FC236}">
                    <a16:creationId xmlns:a16="http://schemas.microsoft.com/office/drawing/2014/main" id="{8FF83EC3-7C12-4D5C-9065-718447337A85}"/>
                  </a:ext>
                </a:extLst>
              </p:cNvPr>
              <p:cNvSpPr/>
              <p:nvPr/>
            </p:nvSpPr>
            <p:spPr>
              <a:xfrm rot="5400000">
                <a:off x="8172893" y="3731652"/>
                <a:ext cx="745301" cy="326943"/>
              </a:xfrm>
              <a:prstGeom prst="triangle">
                <a:avLst/>
              </a:prstGeom>
              <a:solidFill>
                <a:schemeClr val="accent2"/>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00" b="1" i="0" u="none" strike="noStrike" kern="1200" cap="none" spc="0" normalizeH="0" baseline="0" noProof="0">
                  <a:ln>
                    <a:noFill/>
                  </a:ln>
                  <a:solidFill>
                    <a:srgbClr val="000000"/>
                  </a:solidFill>
                  <a:effectLst/>
                  <a:uLnTx/>
                  <a:uFillTx/>
                  <a:latin typeface="+mj-lt"/>
                  <a:ea typeface="+mn-ea"/>
                  <a:cs typeface="+mn-cs"/>
                </a:endParaRPr>
              </a:p>
            </p:txBody>
          </p:sp>
          <p:sp>
            <p:nvSpPr>
              <p:cNvPr id="22" name="TextBox 21">
                <a:extLst>
                  <a:ext uri="{FF2B5EF4-FFF2-40B4-BE49-F238E27FC236}">
                    <a16:creationId xmlns:a16="http://schemas.microsoft.com/office/drawing/2014/main" id="{72D3E02B-6AC4-4C8E-B330-04CC49C6664E}"/>
                  </a:ext>
                </a:extLst>
              </p:cNvPr>
              <p:cNvSpPr txBox="1"/>
              <p:nvPr/>
            </p:nvSpPr>
            <p:spPr>
              <a:xfrm>
                <a:off x="8718872" y="3571958"/>
                <a:ext cx="2988105" cy="646331"/>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0" marR="0" lvl="0" indent="0" algn="ctr" defTabSz="7614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2">
                        <a:lumMod val="25000"/>
                      </a:schemeClr>
                    </a:solidFill>
                    <a:effectLst/>
                    <a:uLnTx/>
                    <a:uFillTx/>
                    <a:latin typeface="+mj-lt"/>
                    <a:ea typeface="+mn-ea"/>
                    <a:cs typeface="Arial" pitchFamily="34" charset="0"/>
                  </a:rPr>
                  <a:t>Governance mechanisms to identify and address issues within source systems</a:t>
                </a:r>
              </a:p>
            </p:txBody>
          </p:sp>
        </p:grpSp>
        <p:grpSp>
          <p:nvGrpSpPr>
            <p:cNvPr id="17" name="Group 16">
              <a:extLst>
                <a:ext uri="{FF2B5EF4-FFF2-40B4-BE49-F238E27FC236}">
                  <a16:creationId xmlns:a16="http://schemas.microsoft.com/office/drawing/2014/main" id="{82A945B6-3F81-466B-BFA9-A51C952D59C2}"/>
                </a:ext>
              </a:extLst>
            </p:cNvPr>
            <p:cNvGrpSpPr/>
            <p:nvPr/>
          </p:nvGrpSpPr>
          <p:grpSpPr>
            <a:xfrm>
              <a:off x="8382072" y="5166715"/>
              <a:ext cx="3324905" cy="745301"/>
              <a:chOff x="8382072" y="4868692"/>
              <a:chExt cx="3324905" cy="745301"/>
            </a:xfrm>
          </p:grpSpPr>
          <p:sp>
            <p:nvSpPr>
              <p:cNvPr id="19" name="Triangle 70">
                <a:extLst>
                  <a:ext uri="{FF2B5EF4-FFF2-40B4-BE49-F238E27FC236}">
                    <a16:creationId xmlns:a16="http://schemas.microsoft.com/office/drawing/2014/main" id="{98EE6BB8-47EE-45FF-B389-B9DA0B8D9D8A}"/>
                  </a:ext>
                </a:extLst>
              </p:cNvPr>
              <p:cNvSpPr/>
              <p:nvPr/>
            </p:nvSpPr>
            <p:spPr>
              <a:xfrm rot="5400000">
                <a:off x="8172893" y="5077871"/>
                <a:ext cx="745301" cy="326943"/>
              </a:xfrm>
              <a:prstGeom prst="triangle">
                <a:avLst/>
              </a:prstGeom>
              <a:solidFill>
                <a:schemeClr val="accent2"/>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00" b="1" i="0" u="none" strike="noStrike" kern="1200" cap="none" spc="0" normalizeH="0" baseline="0" noProof="0">
                  <a:ln>
                    <a:noFill/>
                  </a:ln>
                  <a:solidFill>
                    <a:srgbClr val="000000"/>
                  </a:solidFill>
                  <a:effectLst/>
                  <a:uLnTx/>
                  <a:uFillTx/>
                  <a:latin typeface="+mj-lt"/>
                  <a:ea typeface="+mn-ea"/>
                  <a:cs typeface="+mn-cs"/>
                </a:endParaRPr>
              </a:p>
            </p:txBody>
          </p:sp>
          <p:sp>
            <p:nvSpPr>
              <p:cNvPr id="20" name="TextBox 19">
                <a:extLst>
                  <a:ext uri="{FF2B5EF4-FFF2-40B4-BE49-F238E27FC236}">
                    <a16:creationId xmlns:a16="http://schemas.microsoft.com/office/drawing/2014/main" id="{3531EF2D-49AD-409D-95F3-9BA177625E3C}"/>
                  </a:ext>
                </a:extLst>
              </p:cNvPr>
              <p:cNvSpPr txBox="1"/>
              <p:nvPr/>
            </p:nvSpPr>
            <p:spPr>
              <a:xfrm>
                <a:off x="8718872" y="5025899"/>
                <a:ext cx="2988105" cy="430887"/>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0" marR="0" lvl="0" indent="0" algn="ctr" defTabSz="7614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2">
                        <a:lumMod val="25000"/>
                      </a:schemeClr>
                    </a:solidFill>
                    <a:effectLst/>
                    <a:uLnTx/>
                    <a:uFillTx/>
                    <a:latin typeface="+mj-lt"/>
                    <a:ea typeface="+mn-ea"/>
                    <a:cs typeface="Arial" pitchFamily="34" charset="0"/>
                  </a:rPr>
                  <a:t>Standardize Ingestion to eliminate data issues</a:t>
                </a:r>
              </a:p>
            </p:txBody>
          </p:sp>
        </p:grpSp>
        <p:cxnSp>
          <p:nvCxnSpPr>
            <p:cNvPr id="18" name="Straight Connector 17">
              <a:extLst>
                <a:ext uri="{FF2B5EF4-FFF2-40B4-BE49-F238E27FC236}">
                  <a16:creationId xmlns:a16="http://schemas.microsoft.com/office/drawing/2014/main" id="{49F80AF2-332A-4FFC-B005-15F84F9B188C}"/>
                </a:ext>
              </a:extLst>
            </p:cNvPr>
            <p:cNvCxnSpPr>
              <a:cxnSpLocks/>
            </p:cNvCxnSpPr>
            <p:nvPr/>
          </p:nvCxnSpPr>
          <p:spPr>
            <a:xfrm>
              <a:off x="2280239" y="2073331"/>
              <a:ext cx="0" cy="3984569"/>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125BB6FA-7BF0-42BA-93D4-2DB9D9B7F01B}"/>
              </a:ext>
            </a:extLst>
          </p:cNvPr>
          <p:cNvSpPr/>
          <p:nvPr/>
        </p:nvSpPr>
        <p:spPr>
          <a:xfrm>
            <a:off x="0" y="886939"/>
            <a:ext cx="12192000" cy="6863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lumMod val="50000"/>
                  </a:schemeClr>
                </a:solidFill>
              </a:rPr>
              <a:t>Initial data profiling results indicate a high level of potential data discrepancies that would </a:t>
            </a:r>
          </a:p>
          <a:p>
            <a:pPr algn="ctr"/>
            <a:r>
              <a:rPr lang="en-US" sz="1400" b="1">
                <a:solidFill>
                  <a:schemeClr val="tx2">
                    <a:lumMod val="50000"/>
                  </a:schemeClr>
                </a:solidFill>
              </a:rPr>
              <a:t>adversely impact customer service and drive substantial waste to cleanse separately within the each of the data silos. </a:t>
            </a:r>
          </a:p>
        </p:txBody>
      </p:sp>
    </p:spTree>
    <p:extLst>
      <p:ext uri="{BB962C8B-B14F-4D97-AF65-F5344CB8AC3E}">
        <p14:creationId xmlns:p14="http://schemas.microsoft.com/office/powerpoint/2010/main" val="343668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Agenda</a:t>
            </a:r>
          </a:p>
        </p:txBody>
      </p:sp>
      <p:sp>
        <p:nvSpPr>
          <p:cNvPr id="4" name="Rectangle 3">
            <a:extLst>
              <a:ext uri="{FF2B5EF4-FFF2-40B4-BE49-F238E27FC236}">
                <a16:creationId xmlns:a16="http://schemas.microsoft.com/office/drawing/2014/main" id="{E0EF087B-6172-4941-B067-897974D2405D}"/>
              </a:ext>
            </a:extLst>
          </p:cNvPr>
          <p:cNvSpPr/>
          <p:nvPr/>
        </p:nvSpPr>
        <p:spPr>
          <a:xfrm>
            <a:off x="6168565" y="2099942"/>
            <a:ext cx="5513384" cy="3261511"/>
          </a:xfrm>
          <a:prstGeom prst="rect">
            <a:avLst/>
          </a:prstGeom>
          <a:noFill/>
          <a:ln>
            <a:noFill/>
          </a:ln>
          <a:effectLst/>
        </p:spPr>
        <p:style>
          <a:lnRef idx="0">
            <a:schemeClr val="accent2">
              <a:shade val="80000"/>
              <a:hueOff val="0"/>
              <a:satOff val="0"/>
              <a:lumOff val="0"/>
              <a:alphaOff val="0"/>
            </a:schemeClr>
          </a:lnRef>
          <a:fillRef idx="2">
            <a:scrgbClr r="0" g="0" b="0"/>
          </a:fillRef>
          <a:effectRef idx="1">
            <a:schemeClr val="lt1">
              <a:hueOff val="0"/>
              <a:satOff val="0"/>
              <a:lumOff val="0"/>
              <a:alphaOff val="0"/>
            </a:schemeClr>
          </a:effectRef>
          <a:fontRef idx="minor">
            <a:schemeClr val="dk1">
              <a:hueOff val="0"/>
              <a:satOff val="0"/>
              <a:lumOff val="0"/>
              <a:alphaOff val="0"/>
            </a:schemeClr>
          </a:fontRef>
        </p:style>
        <p:txBody>
          <a:bodyPr anchor="t"/>
          <a:lstStyle/>
          <a:p>
            <a:pPr defTabSz="444489">
              <a:lnSpc>
                <a:spcPct val="150000"/>
              </a:lnSpc>
              <a:spcBef>
                <a:spcPct val="0"/>
              </a:spcBef>
              <a:spcAft>
                <a:spcPct val="35000"/>
              </a:spcAft>
              <a:tabLst>
                <a:tab pos="4859217" algn="l"/>
              </a:tabLst>
            </a:pPr>
            <a:r>
              <a:rPr lang="en-US" sz="1600" b="1">
                <a:solidFill>
                  <a:schemeClr val="accent2"/>
                </a:solidFill>
              </a:rPr>
              <a:t>Current State Assessment</a:t>
            </a:r>
          </a:p>
          <a:p>
            <a:pPr defTabSz="444489">
              <a:lnSpc>
                <a:spcPct val="150000"/>
              </a:lnSpc>
              <a:spcBef>
                <a:spcPct val="0"/>
              </a:spcBef>
              <a:spcAft>
                <a:spcPct val="35000"/>
              </a:spcAft>
              <a:tabLst>
                <a:tab pos="4859217" algn="l"/>
              </a:tabLst>
            </a:pPr>
            <a:r>
              <a:rPr lang="en-US" sz="1400">
                <a:solidFill>
                  <a:schemeClr val="tx2"/>
                </a:solidFill>
              </a:rPr>
              <a:t>Purpose &amp; Objectives</a:t>
            </a:r>
          </a:p>
          <a:p>
            <a:pPr defTabSz="444489">
              <a:lnSpc>
                <a:spcPct val="150000"/>
              </a:lnSpc>
              <a:spcBef>
                <a:spcPct val="0"/>
              </a:spcBef>
              <a:spcAft>
                <a:spcPct val="35000"/>
              </a:spcAft>
              <a:tabLst>
                <a:tab pos="4859217" algn="l"/>
              </a:tabLst>
            </a:pPr>
            <a:r>
              <a:rPr lang="en-US" sz="1400">
                <a:solidFill>
                  <a:schemeClr val="tx2"/>
                </a:solidFill>
              </a:rPr>
              <a:t>Assessment Approach</a:t>
            </a:r>
          </a:p>
          <a:p>
            <a:pPr defTabSz="444489">
              <a:lnSpc>
                <a:spcPct val="150000"/>
              </a:lnSpc>
              <a:spcBef>
                <a:spcPct val="0"/>
              </a:spcBef>
              <a:spcAft>
                <a:spcPct val="35000"/>
              </a:spcAft>
              <a:tabLst>
                <a:tab pos="4859217" algn="l"/>
              </a:tabLst>
            </a:pPr>
            <a:r>
              <a:rPr lang="en-US" sz="1400">
                <a:solidFill>
                  <a:schemeClr val="tx2"/>
                </a:solidFill>
              </a:rPr>
              <a:t>Current State Assessment</a:t>
            </a:r>
          </a:p>
          <a:p>
            <a:pPr defTabSz="444489">
              <a:lnSpc>
                <a:spcPct val="150000"/>
              </a:lnSpc>
              <a:spcBef>
                <a:spcPct val="0"/>
              </a:spcBef>
              <a:spcAft>
                <a:spcPct val="35000"/>
              </a:spcAft>
              <a:tabLst>
                <a:tab pos="4859217" algn="l"/>
              </a:tabLst>
            </a:pPr>
            <a:r>
              <a:rPr lang="en-US" sz="1400">
                <a:solidFill>
                  <a:schemeClr val="tx2"/>
                </a:solidFill>
              </a:rPr>
              <a:t>Deep Dive Discovery</a:t>
            </a:r>
          </a:p>
          <a:p>
            <a:pPr defTabSz="444489">
              <a:lnSpc>
                <a:spcPct val="150000"/>
              </a:lnSpc>
              <a:spcBef>
                <a:spcPct val="0"/>
              </a:spcBef>
              <a:spcAft>
                <a:spcPct val="35000"/>
              </a:spcAft>
              <a:tabLst>
                <a:tab pos="4859217" algn="l"/>
              </a:tabLst>
            </a:pPr>
            <a:r>
              <a:rPr lang="en-US" sz="1400">
                <a:solidFill>
                  <a:schemeClr val="tx2"/>
                </a:solidFill>
              </a:rPr>
              <a:t>Looking to the Future</a:t>
            </a:r>
          </a:p>
          <a:p>
            <a:pPr defTabSz="444489">
              <a:lnSpc>
                <a:spcPct val="150000"/>
              </a:lnSpc>
              <a:spcBef>
                <a:spcPct val="0"/>
              </a:spcBef>
              <a:spcAft>
                <a:spcPct val="35000"/>
              </a:spcAft>
              <a:tabLst>
                <a:tab pos="4859217" algn="l"/>
              </a:tabLst>
            </a:pPr>
            <a:r>
              <a:rPr lang="en-US" sz="1400">
                <a:solidFill>
                  <a:schemeClr val="tx2"/>
                </a:solidFill>
              </a:rPr>
              <a:t>Appendix</a:t>
            </a:r>
          </a:p>
          <a:p>
            <a:pPr defTabSz="444489">
              <a:lnSpc>
                <a:spcPct val="150000"/>
              </a:lnSpc>
              <a:spcBef>
                <a:spcPct val="0"/>
              </a:spcBef>
              <a:spcAft>
                <a:spcPct val="35000"/>
              </a:spcAft>
              <a:tabLst>
                <a:tab pos="4859217" algn="l"/>
              </a:tabLst>
            </a:pPr>
            <a:endParaRPr lang="en-US" sz="1400">
              <a:solidFill>
                <a:schemeClr val="tx2"/>
              </a:solidFill>
            </a:endParaRPr>
          </a:p>
        </p:txBody>
      </p:sp>
      <p:grpSp>
        <p:nvGrpSpPr>
          <p:cNvPr id="5" name="Group 4">
            <a:extLst>
              <a:ext uri="{FF2B5EF4-FFF2-40B4-BE49-F238E27FC236}">
                <a16:creationId xmlns:a16="http://schemas.microsoft.com/office/drawing/2014/main" id="{9826BB8E-C95C-4C5D-8DA8-3645CABECF81}"/>
              </a:ext>
            </a:extLst>
          </p:cNvPr>
          <p:cNvGrpSpPr/>
          <p:nvPr/>
        </p:nvGrpSpPr>
        <p:grpSpPr>
          <a:xfrm>
            <a:off x="5889139" y="2177077"/>
            <a:ext cx="5206735" cy="327120"/>
            <a:chOff x="739140" y="913655"/>
            <a:chExt cx="5206734" cy="327120"/>
          </a:xfrm>
        </p:grpSpPr>
        <p:cxnSp>
          <p:nvCxnSpPr>
            <p:cNvPr id="6" name="Straight Connector 5">
              <a:extLst>
                <a:ext uri="{FF2B5EF4-FFF2-40B4-BE49-F238E27FC236}">
                  <a16:creationId xmlns:a16="http://schemas.microsoft.com/office/drawing/2014/main" id="{A232DCB4-D475-4117-BD83-0C25BCA5E0EC}"/>
                </a:ext>
              </a:extLst>
            </p:cNvPr>
            <p:cNvCxnSpPr/>
            <p:nvPr/>
          </p:nvCxnSpPr>
          <p:spPr bwMode="auto">
            <a:xfrm>
              <a:off x="1018565" y="953311"/>
              <a:ext cx="0" cy="237888"/>
            </a:xfrm>
            <a:prstGeom prst="line">
              <a:avLst/>
            </a:prstGeom>
            <a:solidFill>
              <a:schemeClr val="tx2"/>
            </a:solidFill>
            <a:ln w="28575" cap="flat" cmpd="sng" algn="ctr">
              <a:solidFill>
                <a:schemeClr val="accent2"/>
              </a:solidFill>
              <a:prstDash val="solid"/>
              <a:round/>
              <a:headEnd type="none" w="med" len="med"/>
              <a:tailEnd type="none" w="med" len="med"/>
            </a:ln>
            <a:effectLst/>
          </p:spPr>
        </p:cxnSp>
        <p:sp>
          <p:nvSpPr>
            <p:cNvPr id="7" name="Rounded Rectangle 32">
              <a:extLst>
                <a:ext uri="{FF2B5EF4-FFF2-40B4-BE49-F238E27FC236}">
                  <a16:creationId xmlns:a16="http://schemas.microsoft.com/office/drawing/2014/main" id="{09812E6E-556D-4F35-8BE8-15A9C202DCFD}"/>
                </a:ext>
              </a:extLst>
            </p:cNvPr>
            <p:cNvSpPr/>
            <p:nvPr/>
          </p:nvSpPr>
          <p:spPr bwMode="auto">
            <a:xfrm>
              <a:off x="739140" y="913655"/>
              <a:ext cx="5206734" cy="327120"/>
            </a:xfrm>
            <a:prstGeom prst="roundRect">
              <a:avLst>
                <a:gd name="adj" fmla="val 50000"/>
              </a:avLst>
            </a:prstGeom>
            <a:noFill/>
            <a:ln w="2857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377" eaLnBrk="0" fontAlgn="base" hangingPunct="0">
                <a:spcBef>
                  <a:spcPct val="0"/>
                </a:spcBef>
                <a:spcAft>
                  <a:spcPct val="0"/>
                </a:spcAft>
              </a:pPr>
              <a:endParaRPr lang="en-US" sz="1400" b="1">
                <a:cs typeface="Arial" charset="0"/>
              </a:endParaRPr>
            </a:p>
          </p:txBody>
        </p:sp>
      </p:grpSp>
    </p:spTree>
    <p:extLst>
      <p:ext uri="{BB962C8B-B14F-4D97-AF65-F5344CB8AC3E}">
        <p14:creationId xmlns:p14="http://schemas.microsoft.com/office/powerpoint/2010/main" val="534109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22A3-40CD-432E-9DE7-834063F57D82}"/>
              </a:ext>
            </a:extLst>
          </p:cNvPr>
          <p:cNvSpPr>
            <a:spLocks noGrp="1"/>
          </p:cNvSpPr>
          <p:nvPr>
            <p:ph type="title"/>
          </p:nvPr>
        </p:nvSpPr>
        <p:spPr/>
        <p:txBody>
          <a:bodyPr/>
          <a:lstStyle/>
          <a:p>
            <a:r>
              <a:rPr lang="en-US"/>
              <a:t>Data Profiling Summary - Completeness</a:t>
            </a:r>
          </a:p>
        </p:txBody>
      </p:sp>
      <p:graphicFrame>
        <p:nvGraphicFramePr>
          <p:cNvPr id="5" name="Chart 4">
            <a:extLst>
              <a:ext uri="{FF2B5EF4-FFF2-40B4-BE49-F238E27FC236}">
                <a16:creationId xmlns:a16="http://schemas.microsoft.com/office/drawing/2014/main" id="{B595D6C0-9F48-4C13-8C2E-BAD1A7C86116}"/>
              </a:ext>
            </a:extLst>
          </p:cNvPr>
          <p:cNvGraphicFramePr>
            <a:graphicFrameLocks/>
          </p:cNvGraphicFramePr>
          <p:nvPr>
            <p:extLst>
              <p:ext uri="{D42A27DB-BD31-4B8C-83A1-F6EECF244321}">
                <p14:modId xmlns:p14="http://schemas.microsoft.com/office/powerpoint/2010/main" val="1557764206"/>
              </p:ext>
            </p:extLst>
          </p:nvPr>
        </p:nvGraphicFramePr>
        <p:xfrm>
          <a:off x="266700" y="1066800"/>
          <a:ext cx="6934200" cy="5257800"/>
        </p:xfrm>
        <a:graphic>
          <a:graphicData uri="http://schemas.openxmlformats.org/drawingml/2006/chart">
            <c:chart xmlns:c="http://schemas.openxmlformats.org/drawingml/2006/chart" xmlns:r="http://schemas.openxmlformats.org/officeDocument/2006/relationships" r:id="rId2"/>
          </a:graphicData>
        </a:graphic>
      </p:graphicFrame>
      <p:sp>
        <p:nvSpPr>
          <p:cNvPr id="32" name="Callout: Left Arrow 31">
            <a:extLst>
              <a:ext uri="{FF2B5EF4-FFF2-40B4-BE49-F238E27FC236}">
                <a16:creationId xmlns:a16="http://schemas.microsoft.com/office/drawing/2014/main" id="{15A3D628-247A-480E-9903-CC07FC2FD64B}"/>
              </a:ext>
            </a:extLst>
          </p:cNvPr>
          <p:cNvSpPr/>
          <p:nvPr/>
        </p:nvSpPr>
        <p:spPr>
          <a:xfrm>
            <a:off x="7315200" y="1708732"/>
            <a:ext cx="4610099" cy="543931"/>
          </a:xfrm>
          <a:prstGeom prst="leftArrowCallout">
            <a:avLst>
              <a:gd name="adj1" fmla="val 25000"/>
              <a:gd name="adj2" fmla="val 25000"/>
              <a:gd name="adj3" fmla="val 25000"/>
              <a:gd name="adj4" fmla="val 9540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Customer names missing in 12% of instances</a:t>
            </a:r>
          </a:p>
        </p:txBody>
      </p:sp>
      <p:sp>
        <p:nvSpPr>
          <p:cNvPr id="33" name="Callout: Left Arrow 32">
            <a:extLst>
              <a:ext uri="{FF2B5EF4-FFF2-40B4-BE49-F238E27FC236}">
                <a16:creationId xmlns:a16="http://schemas.microsoft.com/office/drawing/2014/main" id="{AEE7FA0A-3C14-4351-922D-BE6266284199}"/>
              </a:ext>
            </a:extLst>
          </p:cNvPr>
          <p:cNvSpPr/>
          <p:nvPr/>
        </p:nvSpPr>
        <p:spPr>
          <a:xfrm>
            <a:off x="7315200" y="3540389"/>
            <a:ext cx="4610099" cy="543931"/>
          </a:xfrm>
          <a:prstGeom prst="leftArrowCallout">
            <a:avLst>
              <a:gd name="adj1" fmla="val 25000"/>
              <a:gd name="adj2" fmla="val 25000"/>
              <a:gd name="adj3" fmla="val 25000"/>
              <a:gd name="adj4" fmla="val 9540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Social security number missing in 12% of instances</a:t>
            </a:r>
          </a:p>
        </p:txBody>
      </p:sp>
      <p:sp>
        <p:nvSpPr>
          <p:cNvPr id="34" name="Callout: Left Arrow 33">
            <a:extLst>
              <a:ext uri="{FF2B5EF4-FFF2-40B4-BE49-F238E27FC236}">
                <a16:creationId xmlns:a16="http://schemas.microsoft.com/office/drawing/2014/main" id="{98CC55BF-A716-4B97-B46C-E6D5B255313E}"/>
              </a:ext>
            </a:extLst>
          </p:cNvPr>
          <p:cNvSpPr/>
          <p:nvPr/>
        </p:nvSpPr>
        <p:spPr>
          <a:xfrm>
            <a:off x="7315200" y="4566548"/>
            <a:ext cx="4610099" cy="543931"/>
          </a:xfrm>
          <a:prstGeom prst="leftArrowCallout">
            <a:avLst>
              <a:gd name="adj1" fmla="val 25000"/>
              <a:gd name="adj2" fmla="val 25000"/>
              <a:gd name="adj3" fmla="val 25000"/>
              <a:gd name="adj4" fmla="val 9540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Zip Code missing in 4% of instances</a:t>
            </a:r>
          </a:p>
        </p:txBody>
      </p:sp>
      <p:sp>
        <p:nvSpPr>
          <p:cNvPr id="35" name="Callout: Left Arrow 34">
            <a:extLst>
              <a:ext uri="{FF2B5EF4-FFF2-40B4-BE49-F238E27FC236}">
                <a16:creationId xmlns:a16="http://schemas.microsoft.com/office/drawing/2014/main" id="{32D5CD86-0334-4E46-923E-285D0FA0177B}"/>
              </a:ext>
            </a:extLst>
          </p:cNvPr>
          <p:cNvSpPr/>
          <p:nvPr/>
        </p:nvSpPr>
        <p:spPr>
          <a:xfrm>
            <a:off x="7315200" y="5551697"/>
            <a:ext cx="4610099" cy="543931"/>
          </a:xfrm>
          <a:prstGeom prst="leftArrowCallout">
            <a:avLst>
              <a:gd name="adj1" fmla="val 25000"/>
              <a:gd name="adj2" fmla="val 25000"/>
              <a:gd name="adj3" fmla="val 25000"/>
              <a:gd name="adj4" fmla="val 9540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a:solidFill>
                  <a:schemeClr val="tx1"/>
                </a:solidFill>
              </a:rPr>
              <a:t>Phn</a:t>
            </a:r>
            <a:r>
              <a:rPr lang="en-US" sz="1200">
                <a:solidFill>
                  <a:schemeClr val="tx1"/>
                </a:solidFill>
              </a:rPr>
              <a:t>. Billing Account missing in 5% of instances</a:t>
            </a:r>
          </a:p>
        </p:txBody>
      </p:sp>
      <p:sp>
        <p:nvSpPr>
          <p:cNvPr id="4" name="TextBox 3">
            <a:extLst>
              <a:ext uri="{FF2B5EF4-FFF2-40B4-BE49-F238E27FC236}">
                <a16:creationId xmlns:a16="http://schemas.microsoft.com/office/drawing/2014/main" id="{2F4F6B92-9646-42A5-A40D-8AB138AC7653}"/>
              </a:ext>
            </a:extLst>
          </p:cNvPr>
          <p:cNvSpPr txBox="1"/>
          <p:nvPr/>
        </p:nvSpPr>
        <p:spPr>
          <a:xfrm>
            <a:off x="2211572" y="6109156"/>
            <a:ext cx="1309974" cy="215444"/>
          </a:xfrm>
          <a:prstGeom prst="rect">
            <a:avLst/>
          </a:prstGeom>
          <a:noFill/>
        </p:spPr>
        <p:txBody>
          <a:bodyPr wrap="none" rtlCol="0">
            <a:spAutoFit/>
          </a:bodyPr>
          <a:lstStyle/>
          <a:p>
            <a:r>
              <a:rPr lang="en-US" sz="800">
                <a:solidFill>
                  <a:schemeClr val="tx2">
                    <a:lumMod val="50000"/>
                  </a:schemeClr>
                </a:solidFill>
              </a:rPr>
              <a:t>6.6M Records Profiled</a:t>
            </a:r>
          </a:p>
        </p:txBody>
      </p:sp>
    </p:spTree>
    <p:extLst>
      <p:ext uri="{BB962C8B-B14F-4D97-AF65-F5344CB8AC3E}">
        <p14:creationId xmlns:p14="http://schemas.microsoft.com/office/powerpoint/2010/main" val="2427390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22A3-40CD-432E-9DE7-834063F57D82}"/>
              </a:ext>
            </a:extLst>
          </p:cNvPr>
          <p:cNvSpPr>
            <a:spLocks noGrp="1"/>
          </p:cNvSpPr>
          <p:nvPr>
            <p:ph type="title"/>
          </p:nvPr>
        </p:nvSpPr>
        <p:spPr/>
        <p:txBody>
          <a:bodyPr/>
          <a:lstStyle/>
          <a:p>
            <a:r>
              <a:rPr lang="en-US"/>
              <a:t>Data Profiling Summary - Uniqueness</a:t>
            </a:r>
          </a:p>
        </p:txBody>
      </p:sp>
      <p:graphicFrame>
        <p:nvGraphicFramePr>
          <p:cNvPr id="6" name="Chart 5">
            <a:extLst>
              <a:ext uri="{FF2B5EF4-FFF2-40B4-BE49-F238E27FC236}">
                <a16:creationId xmlns:a16="http://schemas.microsoft.com/office/drawing/2014/main" id="{FBE74B60-C423-4966-84A2-0F1D07888DE7}"/>
              </a:ext>
            </a:extLst>
          </p:cNvPr>
          <p:cNvGraphicFramePr>
            <a:graphicFrameLocks/>
          </p:cNvGraphicFramePr>
          <p:nvPr>
            <p:extLst>
              <p:ext uri="{D42A27DB-BD31-4B8C-83A1-F6EECF244321}">
                <p14:modId xmlns:p14="http://schemas.microsoft.com/office/powerpoint/2010/main" val="1017347502"/>
              </p:ext>
            </p:extLst>
          </p:nvPr>
        </p:nvGraphicFramePr>
        <p:xfrm>
          <a:off x="266700" y="1066800"/>
          <a:ext cx="6934200" cy="5257800"/>
        </p:xfrm>
        <a:graphic>
          <a:graphicData uri="http://schemas.openxmlformats.org/drawingml/2006/chart">
            <c:chart xmlns:c="http://schemas.openxmlformats.org/drawingml/2006/chart" xmlns:r="http://schemas.openxmlformats.org/officeDocument/2006/relationships" r:id="rId2"/>
          </a:graphicData>
        </a:graphic>
      </p:graphicFrame>
      <p:sp>
        <p:nvSpPr>
          <p:cNvPr id="7" name="Callout: Left Arrow 6">
            <a:extLst>
              <a:ext uri="{FF2B5EF4-FFF2-40B4-BE49-F238E27FC236}">
                <a16:creationId xmlns:a16="http://schemas.microsoft.com/office/drawing/2014/main" id="{29D128DE-6B74-4A77-894D-A2D6BA03211F}"/>
              </a:ext>
            </a:extLst>
          </p:cNvPr>
          <p:cNvSpPr/>
          <p:nvPr/>
        </p:nvSpPr>
        <p:spPr>
          <a:xfrm>
            <a:off x="7307580" y="1665729"/>
            <a:ext cx="4617720" cy="543931"/>
          </a:xfrm>
          <a:prstGeom prst="leftArrowCallout">
            <a:avLst>
              <a:gd name="adj1" fmla="val 25000"/>
              <a:gd name="adj2" fmla="val 25000"/>
              <a:gd name="adj3" fmla="val 25000"/>
              <a:gd name="adj4" fmla="val 9540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Only 35% of social security numbers appear to be unique.</a:t>
            </a:r>
          </a:p>
        </p:txBody>
      </p:sp>
      <p:sp>
        <p:nvSpPr>
          <p:cNvPr id="8" name="Callout: Left Arrow 7">
            <a:extLst>
              <a:ext uri="{FF2B5EF4-FFF2-40B4-BE49-F238E27FC236}">
                <a16:creationId xmlns:a16="http://schemas.microsoft.com/office/drawing/2014/main" id="{5A57DE26-3A66-45E9-8C96-FC77E1B97FEE}"/>
              </a:ext>
            </a:extLst>
          </p:cNvPr>
          <p:cNvSpPr/>
          <p:nvPr/>
        </p:nvSpPr>
        <p:spPr>
          <a:xfrm>
            <a:off x="7307580" y="5449362"/>
            <a:ext cx="4617720" cy="543931"/>
          </a:xfrm>
          <a:prstGeom prst="leftArrowCallout">
            <a:avLst>
              <a:gd name="adj1" fmla="val 25000"/>
              <a:gd name="adj2" fmla="val 25000"/>
              <a:gd name="adj3" fmla="val 25000"/>
              <a:gd name="adj4" fmla="val 9540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15% of </a:t>
            </a:r>
            <a:r>
              <a:rPr lang="en-US" sz="1200" err="1">
                <a:solidFill>
                  <a:schemeClr val="tx1"/>
                </a:solidFill>
              </a:rPr>
              <a:t>phn</a:t>
            </a:r>
            <a:r>
              <a:rPr lang="en-US" sz="1200">
                <a:solidFill>
                  <a:schemeClr val="tx1"/>
                </a:solidFill>
              </a:rPr>
              <a:t>. Bill account records are repeated</a:t>
            </a:r>
          </a:p>
        </p:txBody>
      </p:sp>
      <p:sp>
        <p:nvSpPr>
          <p:cNvPr id="10" name="Callout: Left Arrow 9">
            <a:extLst>
              <a:ext uri="{FF2B5EF4-FFF2-40B4-BE49-F238E27FC236}">
                <a16:creationId xmlns:a16="http://schemas.microsoft.com/office/drawing/2014/main" id="{37FF6579-576A-4CF6-A3F3-CE19492A39A0}"/>
              </a:ext>
            </a:extLst>
          </p:cNvPr>
          <p:cNvSpPr/>
          <p:nvPr/>
        </p:nvSpPr>
        <p:spPr>
          <a:xfrm>
            <a:off x="7307580" y="4374341"/>
            <a:ext cx="4617720" cy="543931"/>
          </a:xfrm>
          <a:prstGeom prst="leftArrowCallout">
            <a:avLst>
              <a:gd name="adj1" fmla="val 25000"/>
              <a:gd name="adj2" fmla="val 25000"/>
              <a:gd name="adj3" fmla="val 25000"/>
              <a:gd name="adj4" fmla="val 9540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Repeated profile IDs in 14% of data</a:t>
            </a:r>
          </a:p>
        </p:txBody>
      </p:sp>
      <p:sp>
        <p:nvSpPr>
          <p:cNvPr id="11" name="Callout: Left Arrow 10">
            <a:extLst>
              <a:ext uri="{FF2B5EF4-FFF2-40B4-BE49-F238E27FC236}">
                <a16:creationId xmlns:a16="http://schemas.microsoft.com/office/drawing/2014/main" id="{F48EEF90-5920-4CA7-833C-299F8CFB5DB8}"/>
              </a:ext>
            </a:extLst>
          </p:cNvPr>
          <p:cNvSpPr/>
          <p:nvPr/>
        </p:nvSpPr>
        <p:spPr>
          <a:xfrm>
            <a:off x="7307580" y="2751742"/>
            <a:ext cx="4617720" cy="543931"/>
          </a:xfrm>
          <a:prstGeom prst="leftArrowCallout">
            <a:avLst>
              <a:gd name="adj1" fmla="val 25000"/>
              <a:gd name="adj2" fmla="val 25000"/>
              <a:gd name="adj3" fmla="val 25000"/>
              <a:gd name="adj4" fmla="val 9540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User names are repeated in 21% of instances</a:t>
            </a:r>
          </a:p>
        </p:txBody>
      </p:sp>
      <p:sp>
        <p:nvSpPr>
          <p:cNvPr id="9" name="TextBox 8">
            <a:extLst>
              <a:ext uri="{FF2B5EF4-FFF2-40B4-BE49-F238E27FC236}">
                <a16:creationId xmlns:a16="http://schemas.microsoft.com/office/drawing/2014/main" id="{D1A7928F-5CBE-47EA-9957-AAD61120C358}"/>
              </a:ext>
            </a:extLst>
          </p:cNvPr>
          <p:cNvSpPr txBox="1"/>
          <p:nvPr/>
        </p:nvSpPr>
        <p:spPr>
          <a:xfrm>
            <a:off x="2317902" y="5981563"/>
            <a:ext cx="1309974" cy="215444"/>
          </a:xfrm>
          <a:prstGeom prst="rect">
            <a:avLst/>
          </a:prstGeom>
          <a:noFill/>
        </p:spPr>
        <p:txBody>
          <a:bodyPr wrap="none" rtlCol="0">
            <a:spAutoFit/>
          </a:bodyPr>
          <a:lstStyle/>
          <a:p>
            <a:r>
              <a:rPr lang="en-US" sz="800">
                <a:solidFill>
                  <a:schemeClr val="tx2">
                    <a:lumMod val="50000"/>
                  </a:schemeClr>
                </a:solidFill>
              </a:rPr>
              <a:t>6.6M Records Profiled</a:t>
            </a:r>
          </a:p>
        </p:txBody>
      </p:sp>
    </p:spTree>
    <p:extLst>
      <p:ext uri="{BB962C8B-B14F-4D97-AF65-F5344CB8AC3E}">
        <p14:creationId xmlns:p14="http://schemas.microsoft.com/office/powerpoint/2010/main" val="4071299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727E1-C9D9-40F7-9DF1-4155AB9C4AF9}"/>
              </a:ext>
            </a:extLst>
          </p:cNvPr>
          <p:cNvSpPr>
            <a:spLocks noGrp="1"/>
          </p:cNvSpPr>
          <p:nvPr>
            <p:ph type="title"/>
          </p:nvPr>
        </p:nvSpPr>
        <p:spPr/>
        <p:txBody>
          <a:bodyPr/>
          <a:lstStyle/>
          <a:p>
            <a:r>
              <a:rPr lang="en-US"/>
              <a:t>NG Data Governance Observations</a:t>
            </a:r>
          </a:p>
        </p:txBody>
      </p:sp>
      <p:sp>
        <p:nvSpPr>
          <p:cNvPr id="17" name="TextBox 16">
            <a:extLst>
              <a:ext uri="{FF2B5EF4-FFF2-40B4-BE49-F238E27FC236}">
                <a16:creationId xmlns:a16="http://schemas.microsoft.com/office/drawing/2014/main" id="{DBE368B7-9531-4BFE-B0C3-B5EA63512287}"/>
              </a:ext>
            </a:extLst>
          </p:cNvPr>
          <p:cNvSpPr txBox="1"/>
          <p:nvPr/>
        </p:nvSpPr>
        <p:spPr>
          <a:xfrm>
            <a:off x="6670464" y="1140797"/>
            <a:ext cx="5315775" cy="4955203"/>
          </a:xfrm>
          <a:prstGeom prst="rect">
            <a:avLst/>
          </a:prstGeom>
          <a:noFill/>
        </p:spPr>
        <p:txBody>
          <a:bodyPr wrap="square" rtlCol="0">
            <a:spAutoFit/>
          </a:bodyPr>
          <a:lstStyle/>
          <a:p>
            <a:pPr>
              <a:spcBef>
                <a:spcPts val="1200"/>
              </a:spcBef>
              <a:spcAft>
                <a:spcPts val="1200"/>
              </a:spcAft>
              <a:buClr>
                <a:schemeClr val="accent1"/>
              </a:buClr>
            </a:pPr>
            <a:r>
              <a:rPr lang="en-US" sz="1600"/>
              <a:t>NG has a solid </a:t>
            </a:r>
            <a:r>
              <a:rPr lang="en-US" sz="1600" b="1"/>
              <a:t>recognition of the need of data governance </a:t>
            </a:r>
            <a:r>
              <a:rPr lang="en-US" sz="1600"/>
              <a:t>with the organizational structure, yet it still in it’s infancy as it is </a:t>
            </a:r>
            <a:r>
              <a:rPr lang="en-US" sz="1600" b="1"/>
              <a:t>not yet integrated fully with the business and IT.  </a:t>
            </a:r>
          </a:p>
          <a:p>
            <a:pPr>
              <a:spcBef>
                <a:spcPts val="1200"/>
              </a:spcBef>
              <a:spcAft>
                <a:spcPts val="1200"/>
              </a:spcAft>
              <a:buClr>
                <a:schemeClr val="accent1"/>
              </a:buClr>
            </a:pPr>
            <a:r>
              <a:rPr lang="en-US" sz="1600"/>
              <a:t>Current Governance Maturity highlights a </a:t>
            </a:r>
            <a:r>
              <a:rPr lang="en-US" sz="1600" b="1"/>
              <a:t>minor formalization of approach and inconsistent application </a:t>
            </a:r>
            <a:r>
              <a:rPr lang="en-US" sz="1600"/>
              <a:t>of processes, tools, roles &amp; responsibilities that could lead to “business as usual.”</a:t>
            </a:r>
          </a:p>
          <a:p>
            <a:pPr>
              <a:spcBef>
                <a:spcPts val="1200"/>
              </a:spcBef>
              <a:spcAft>
                <a:spcPts val="1200"/>
              </a:spcAft>
              <a:buClr>
                <a:schemeClr val="accent1"/>
              </a:buClr>
            </a:pPr>
            <a:r>
              <a:rPr lang="en-US" sz="1600"/>
              <a:t>Current plan to have a “Hub &amp; Spoke” data governance model may </a:t>
            </a:r>
            <a:r>
              <a:rPr lang="en-US" sz="1600" b="1"/>
              <a:t>perpetuate current state data silos and processes cannot be properly leveraged.</a:t>
            </a:r>
          </a:p>
          <a:p>
            <a:pPr>
              <a:spcBef>
                <a:spcPts val="1200"/>
              </a:spcBef>
              <a:spcAft>
                <a:spcPts val="1200"/>
              </a:spcAft>
              <a:buClr>
                <a:schemeClr val="accent1"/>
              </a:buClr>
            </a:pPr>
            <a:r>
              <a:rPr lang="en-US" sz="1600"/>
              <a:t>A </a:t>
            </a:r>
            <a:r>
              <a:rPr lang="en-US" sz="1600" b="1"/>
              <a:t>centralized data governance </a:t>
            </a:r>
            <a:r>
              <a:rPr lang="en-US" sz="1600"/>
              <a:t>could be best suited to mastering customer data for faster adoption and change realization. </a:t>
            </a:r>
          </a:p>
        </p:txBody>
      </p:sp>
      <p:grpSp>
        <p:nvGrpSpPr>
          <p:cNvPr id="33" name="Group 32">
            <a:extLst>
              <a:ext uri="{FF2B5EF4-FFF2-40B4-BE49-F238E27FC236}">
                <a16:creationId xmlns:a16="http://schemas.microsoft.com/office/drawing/2014/main" id="{480ECF8B-3408-4C2E-B58D-4111A6EAB0AA}"/>
              </a:ext>
            </a:extLst>
          </p:cNvPr>
          <p:cNvGrpSpPr/>
          <p:nvPr/>
        </p:nvGrpSpPr>
        <p:grpSpPr>
          <a:xfrm>
            <a:off x="5955719" y="1435845"/>
            <a:ext cx="552413" cy="581252"/>
            <a:chOff x="4058431" y="1911083"/>
            <a:chExt cx="618935" cy="651247"/>
          </a:xfrm>
        </p:grpSpPr>
        <p:sp>
          <p:nvSpPr>
            <p:cNvPr id="27" name="Freeform 8">
              <a:extLst>
                <a:ext uri="{FF2B5EF4-FFF2-40B4-BE49-F238E27FC236}">
                  <a16:creationId xmlns:a16="http://schemas.microsoft.com/office/drawing/2014/main" id="{5E29ED75-9C19-4085-89F2-E3B5F2639E59}"/>
                </a:ext>
              </a:extLst>
            </p:cNvPr>
            <p:cNvSpPr>
              <a:spLocks/>
            </p:cNvSpPr>
            <p:nvPr/>
          </p:nvSpPr>
          <p:spPr bwMode="auto">
            <a:xfrm rot="416914">
              <a:off x="4058431" y="2070322"/>
              <a:ext cx="618935" cy="492008"/>
            </a:xfrm>
            <a:custGeom>
              <a:avLst/>
              <a:gdLst>
                <a:gd name="T0" fmla="*/ 237 w 298"/>
                <a:gd name="T1" fmla="*/ 116 h 237"/>
                <a:gd name="T2" fmla="*/ 298 w 298"/>
                <a:gd name="T3" fmla="*/ 141 h 237"/>
                <a:gd name="T4" fmla="*/ 110 w 298"/>
                <a:gd name="T5" fmla="*/ 207 h 237"/>
                <a:gd name="T6" fmla="*/ 32 w 298"/>
                <a:gd name="T7" fmla="*/ 13 h 237"/>
                <a:gd name="T8" fmla="*/ 39 w 298"/>
                <a:gd name="T9" fmla="*/ 0 h 237"/>
                <a:gd name="T10" fmla="*/ 106 w 298"/>
                <a:gd name="T11" fmla="*/ 142 h 237"/>
                <a:gd name="T12" fmla="*/ 237 w 298"/>
                <a:gd name="T13" fmla="*/ 116 h 237"/>
              </a:gdLst>
              <a:ahLst/>
              <a:cxnLst>
                <a:cxn ang="0">
                  <a:pos x="T0" y="T1"/>
                </a:cxn>
                <a:cxn ang="0">
                  <a:pos x="T2" y="T3"/>
                </a:cxn>
                <a:cxn ang="0">
                  <a:pos x="T4" y="T5"/>
                </a:cxn>
                <a:cxn ang="0">
                  <a:pos x="T6" y="T7"/>
                </a:cxn>
                <a:cxn ang="0">
                  <a:pos x="T8" y="T9"/>
                </a:cxn>
                <a:cxn ang="0">
                  <a:pos x="T10" y="T11"/>
                </a:cxn>
                <a:cxn ang="0">
                  <a:pos x="T12" y="T13"/>
                </a:cxn>
              </a:cxnLst>
              <a:rect l="0" t="0" r="r" b="b"/>
              <a:pathLst>
                <a:path w="298" h="237">
                  <a:moveTo>
                    <a:pt x="237" y="116"/>
                  </a:moveTo>
                  <a:cubicBezTo>
                    <a:pt x="298" y="141"/>
                    <a:pt x="298" y="141"/>
                    <a:pt x="298" y="141"/>
                  </a:cubicBezTo>
                  <a:cubicBezTo>
                    <a:pt x="262" y="208"/>
                    <a:pt x="181" y="237"/>
                    <a:pt x="110" y="207"/>
                  </a:cubicBezTo>
                  <a:cubicBezTo>
                    <a:pt x="35" y="175"/>
                    <a:pt x="0" y="88"/>
                    <a:pt x="32" y="13"/>
                  </a:cubicBezTo>
                  <a:cubicBezTo>
                    <a:pt x="34" y="9"/>
                    <a:pt x="36" y="4"/>
                    <a:pt x="39" y="0"/>
                  </a:cubicBezTo>
                  <a:cubicBezTo>
                    <a:pt x="22" y="56"/>
                    <a:pt x="50" y="118"/>
                    <a:pt x="106" y="142"/>
                  </a:cubicBezTo>
                  <a:cubicBezTo>
                    <a:pt x="152" y="162"/>
                    <a:pt x="204" y="150"/>
                    <a:pt x="237" y="116"/>
                  </a:cubicBezTo>
                  <a:close/>
                </a:path>
              </a:pathLst>
            </a:custGeom>
            <a:solidFill>
              <a:schemeClr val="tx2">
                <a:lumMod val="50000"/>
              </a:schemeClr>
            </a:solidFill>
            <a:ln>
              <a:noFill/>
            </a:ln>
          </p:spPr>
          <p:txBody>
            <a:bodyPr vert="horz" wrap="square" lIns="60365" tIns="30183" rIns="60365" bIns="30183" numCol="1" anchor="t" anchorCtr="0" compatLnSpc="1">
              <a:prstTxWarp prst="textNoShape">
                <a:avLst/>
              </a:prstTxWarp>
            </a:bodyPr>
            <a:lstStyle/>
            <a:p>
              <a:pPr defTabSz="632269">
                <a:defRPr/>
              </a:pPr>
              <a:endParaRPr lang="en-GB" sz="1255" kern="0">
                <a:solidFill>
                  <a:srgbClr val="21747D"/>
                </a:solidFill>
                <a:latin typeface="+mj-lt"/>
              </a:endParaRPr>
            </a:p>
          </p:txBody>
        </p:sp>
        <p:sp>
          <p:nvSpPr>
            <p:cNvPr id="28" name="Freeform 9">
              <a:extLst>
                <a:ext uri="{FF2B5EF4-FFF2-40B4-BE49-F238E27FC236}">
                  <a16:creationId xmlns:a16="http://schemas.microsoft.com/office/drawing/2014/main" id="{1FAB6EC8-E6AE-40D5-A397-965DD138A8B6}"/>
                </a:ext>
              </a:extLst>
            </p:cNvPr>
            <p:cNvSpPr>
              <a:spLocks/>
            </p:cNvSpPr>
            <p:nvPr/>
          </p:nvSpPr>
          <p:spPr bwMode="auto">
            <a:xfrm rot="416914">
              <a:off x="4087974" y="1911083"/>
              <a:ext cx="560051" cy="560052"/>
            </a:xfrm>
            <a:custGeom>
              <a:avLst/>
              <a:gdLst>
                <a:gd name="T0" fmla="*/ 25 w 270"/>
                <a:gd name="T1" fmla="*/ 89 h 270"/>
                <a:gd name="T2" fmla="*/ 88 w 270"/>
                <a:gd name="T3" fmla="*/ 245 h 270"/>
                <a:gd name="T4" fmla="*/ 244 w 270"/>
                <a:gd name="T5" fmla="*/ 182 h 270"/>
                <a:gd name="T6" fmla="*/ 181 w 270"/>
                <a:gd name="T7" fmla="*/ 26 h 270"/>
                <a:gd name="T8" fmla="*/ 25 w 270"/>
                <a:gd name="T9" fmla="*/ 89 h 270"/>
              </a:gdLst>
              <a:ahLst/>
              <a:cxnLst>
                <a:cxn ang="0">
                  <a:pos x="T0" y="T1"/>
                </a:cxn>
                <a:cxn ang="0">
                  <a:pos x="T2" y="T3"/>
                </a:cxn>
                <a:cxn ang="0">
                  <a:pos x="T4" y="T5"/>
                </a:cxn>
                <a:cxn ang="0">
                  <a:pos x="T6" y="T7"/>
                </a:cxn>
                <a:cxn ang="0">
                  <a:pos x="T8" y="T9"/>
                </a:cxn>
              </a:cxnLst>
              <a:rect l="0" t="0" r="r" b="b"/>
              <a:pathLst>
                <a:path w="270" h="270">
                  <a:moveTo>
                    <a:pt x="25" y="89"/>
                  </a:moveTo>
                  <a:cubicBezTo>
                    <a:pt x="0" y="149"/>
                    <a:pt x="28" y="219"/>
                    <a:pt x="88" y="245"/>
                  </a:cubicBezTo>
                  <a:cubicBezTo>
                    <a:pt x="149" y="270"/>
                    <a:pt x="219" y="242"/>
                    <a:pt x="244" y="182"/>
                  </a:cubicBezTo>
                  <a:cubicBezTo>
                    <a:pt x="270" y="121"/>
                    <a:pt x="242" y="52"/>
                    <a:pt x="181" y="26"/>
                  </a:cubicBezTo>
                  <a:cubicBezTo>
                    <a:pt x="121" y="0"/>
                    <a:pt x="51" y="28"/>
                    <a:pt x="25" y="89"/>
                  </a:cubicBezTo>
                  <a:close/>
                </a:path>
              </a:pathLst>
            </a:custGeom>
            <a:solidFill>
              <a:schemeClr val="accent2"/>
            </a:solidFill>
            <a:ln w="9525" cap="flat" cmpd="sng" algn="ctr">
              <a:noFill/>
              <a:prstDash val="solid"/>
            </a:ln>
            <a:effectLst/>
          </p:spPr>
          <p:txBody>
            <a:bodyPr vert="horz" wrap="square" lIns="60365" tIns="30183" rIns="60365" bIns="30183" numCol="1" anchor="t" anchorCtr="0" compatLnSpc="1">
              <a:prstTxWarp prst="textNoShape">
                <a:avLst/>
              </a:prstTxWarp>
            </a:bodyPr>
            <a:lstStyle/>
            <a:p>
              <a:pPr defTabSz="632269">
                <a:defRPr/>
              </a:pPr>
              <a:endParaRPr lang="en-GB" sz="1255" kern="0">
                <a:solidFill>
                  <a:prstClr val="white"/>
                </a:solidFill>
                <a:latin typeface="+mj-lt"/>
              </a:endParaRPr>
            </a:p>
          </p:txBody>
        </p:sp>
        <p:sp>
          <p:nvSpPr>
            <p:cNvPr id="29" name="Oval 28">
              <a:extLst>
                <a:ext uri="{FF2B5EF4-FFF2-40B4-BE49-F238E27FC236}">
                  <a16:creationId xmlns:a16="http://schemas.microsoft.com/office/drawing/2014/main" id="{86E65EF0-D658-4DED-9DFD-7EAA31EDCC8A}"/>
                </a:ext>
              </a:extLst>
            </p:cNvPr>
            <p:cNvSpPr/>
            <p:nvPr/>
          </p:nvSpPr>
          <p:spPr>
            <a:xfrm>
              <a:off x="4214714" y="2037824"/>
              <a:ext cx="306570" cy="3065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solidFill>
                <a:latin typeface="+mj-lt"/>
              </a:endParaRPr>
            </a:p>
          </p:txBody>
        </p:sp>
      </p:grpSp>
      <p:grpSp>
        <p:nvGrpSpPr>
          <p:cNvPr id="34" name="Group 33">
            <a:extLst>
              <a:ext uri="{FF2B5EF4-FFF2-40B4-BE49-F238E27FC236}">
                <a16:creationId xmlns:a16="http://schemas.microsoft.com/office/drawing/2014/main" id="{1EDD7B23-74A1-4875-AC0E-2EE154CA2966}"/>
              </a:ext>
            </a:extLst>
          </p:cNvPr>
          <p:cNvGrpSpPr/>
          <p:nvPr/>
        </p:nvGrpSpPr>
        <p:grpSpPr>
          <a:xfrm>
            <a:off x="5955719" y="4188797"/>
            <a:ext cx="552413" cy="581252"/>
            <a:chOff x="4058431" y="2744360"/>
            <a:chExt cx="618935" cy="651247"/>
          </a:xfrm>
        </p:grpSpPr>
        <p:sp>
          <p:nvSpPr>
            <p:cNvPr id="30" name="Freeform 8">
              <a:extLst>
                <a:ext uri="{FF2B5EF4-FFF2-40B4-BE49-F238E27FC236}">
                  <a16:creationId xmlns:a16="http://schemas.microsoft.com/office/drawing/2014/main" id="{7618F0C8-7CB8-4178-A6B6-1A36660AD289}"/>
                </a:ext>
              </a:extLst>
            </p:cNvPr>
            <p:cNvSpPr>
              <a:spLocks/>
            </p:cNvSpPr>
            <p:nvPr/>
          </p:nvSpPr>
          <p:spPr bwMode="auto">
            <a:xfrm rot="416914">
              <a:off x="4058431" y="2903599"/>
              <a:ext cx="618935" cy="492008"/>
            </a:xfrm>
            <a:custGeom>
              <a:avLst/>
              <a:gdLst>
                <a:gd name="T0" fmla="*/ 237 w 298"/>
                <a:gd name="T1" fmla="*/ 116 h 237"/>
                <a:gd name="T2" fmla="*/ 298 w 298"/>
                <a:gd name="T3" fmla="*/ 141 h 237"/>
                <a:gd name="T4" fmla="*/ 110 w 298"/>
                <a:gd name="T5" fmla="*/ 207 h 237"/>
                <a:gd name="T6" fmla="*/ 32 w 298"/>
                <a:gd name="T7" fmla="*/ 13 h 237"/>
                <a:gd name="T8" fmla="*/ 39 w 298"/>
                <a:gd name="T9" fmla="*/ 0 h 237"/>
                <a:gd name="T10" fmla="*/ 106 w 298"/>
                <a:gd name="T11" fmla="*/ 142 h 237"/>
                <a:gd name="T12" fmla="*/ 237 w 298"/>
                <a:gd name="T13" fmla="*/ 116 h 237"/>
              </a:gdLst>
              <a:ahLst/>
              <a:cxnLst>
                <a:cxn ang="0">
                  <a:pos x="T0" y="T1"/>
                </a:cxn>
                <a:cxn ang="0">
                  <a:pos x="T2" y="T3"/>
                </a:cxn>
                <a:cxn ang="0">
                  <a:pos x="T4" y="T5"/>
                </a:cxn>
                <a:cxn ang="0">
                  <a:pos x="T6" y="T7"/>
                </a:cxn>
                <a:cxn ang="0">
                  <a:pos x="T8" y="T9"/>
                </a:cxn>
                <a:cxn ang="0">
                  <a:pos x="T10" y="T11"/>
                </a:cxn>
                <a:cxn ang="0">
                  <a:pos x="T12" y="T13"/>
                </a:cxn>
              </a:cxnLst>
              <a:rect l="0" t="0" r="r" b="b"/>
              <a:pathLst>
                <a:path w="298" h="237">
                  <a:moveTo>
                    <a:pt x="237" y="116"/>
                  </a:moveTo>
                  <a:cubicBezTo>
                    <a:pt x="298" y="141"/>
                    <a:pt x="298" y="141"/>
                    <a:pt x="298" y="141"/>
                  </a:cubicBezTo>
                  <a:cubicBezTo>
                    <a:pt x="262" y="208"/>
                    <a:pt x="181" y="237"/>
                    <a:pt x="110" y="207"/>
                  </a:cubicBezTo>
                  <a:cubicBezTo>
                    <a:pt x="35" y="175"/>
                    <a:pt x="0" y="88"/>
                    <a:pt x="32" y="13"/>
                  </a:cubicBezTo>
                  <a:cubicBezTo>
                    <a:pt x="34" y="9"/>
                    <a:pt x="36" y="4"/>
                    <a:pt x="39" y="0"/>
                  </a:cubicBezTo>
                  <a:cubicBezTo>
                    <a:pt x="22" y="56"/>
                    <a:pt x="50" y="118"/>
                    <a:pt x="106" y="142"/>
                  </a:cubicBezTo>
                  <a:cubicBezTo>
                    <a:pt x="152" y="162"/>
                    <a:pt x="204" y="150"/>
                    <a:pt x="237" y="116"/>
                  </a:cubicBezTo>
                  <a:close/>
                </a:path>
              </a:pathLst>
            </a:custGeom>
            <a:solidFill>
              <a:schemeClr val="tx2">
                <a:lumMod val="50000"/>
              </a:schemeClr>
            </a:solidFill>
            <a:ln>
              <a:noFill/>
            </a:ln>
          </p:spPr>
          <p:txBody>
            <a:bodyPr vert="horz" wrap="square" lIns="60365" tIns="30183" rIns="60365" bIns="30183" numCol="1" anchor="t" anchorCtr="0" compatLnSpc="1">
              <a:prstTxWarp prst="textNoShape">
                <a:avLst/>
              </a:prstTxWarp>
            </a:bodyPr>
            <a:lstStyle/>
            <a:p>
              <a:pPr defTabSz="632269">
                <a:defRPr/>
              </a:pPr>
              <a:endParaRPr lang="en-GB" sz="1255" kern="0">
                <a:solidFill>
                  <a:srgbClr val="21747D"/>
                </a:solidFill>
                <a:latin typeface="+mj-lt"/>
              </a:endParaRPr>
            </a:p>
          </p:txBody>
        </p:sp>
        <p:sp>
          <p:nvSpPr>
            <p:cNvPr id="31" name="Freeform 9">
              <a:extLst>
                <a:ext uri="{FF2B5EF4-FFF2-40B4-BE49-F238E27FC236}">
                  <a16:creationId xmlns:a16="http://schemas.microsoft.com/office/drawing/2014/main" id="{57F00600-3D33-4189-9445-253B815C007C}"/>
                </a:ext>
              </a:extLst>
            </p:cNvPr>
            <p:cNvSpPr>
              <a:spLocks/>
            </p:cNvSpPr>
            <p:nvPr/>
          </p:nvSpPr>
          <p:spPr bwMode="auto">
            <a:xfrm rot="416914">
              <a:off x="4087974" y="2744360"/>
              <a:ext cx="560051" cy="560052"/>
            </a:xfrm>
            <a:custGeom>
              <a:avLst/>
              <a:gdLst>
                <a:gd name="T0" fmla="*/ 25 w 270"/>
                <a:gd name="T1" fmla="*/ 89 h 270"/>
                <a:gd name="T2" fmla="*/ 88 w 270"/>
                <a:gd name="T3" fmla="*/ 245 h 270"/>
                <a:gd name="T4" fmla="*/ 244 w 270"/>
                <a:gd name="T5" fmla="*/ 182 h 270"/>
                <a:gd name="T6" fmla="*/ 181 w 270"/>
                <a:gd name="T7" fmla="*/ 26 h 270"/>
                <a:gd name="T8" fmla="*/ 25 w 270"/>
                <a:gd name="T9" fmla="*/ 89 h 270"/>
              </a:gdLst>
              <a:ahLst/>
              <a:cxnLst>
                <a:cxn ang="0">
                  <a:pos x="T0" y="T1"/>
                </a:cxn>
                <a:cxn ang="0">
                  <a:pos x="T2" y="T3"/>
                </a:cxn>
                <a:cxn ang="0">
                  <a:pos x="T4" y="T5"/>
                </a:cxn>
                <a:cxn ang="0">
                  <a:pos x="T6" y="T7"/>
                </a:cxn>
                <a:cxn ang="0">
                  <a:pos x="T8" y="T9"/>
                </a:cxn>
              </a:cxnLst>
              <a:rect l="0" t="0" r="r" b="b"/>
              <a:pathLst>
                <a:path w="270" h="270">
                  <a:moveTo>
                    <a:pt x="25" y="89"/>
                  </a:moveTo>
                  <a:cubicBezTo>
                    <a:pt x="0" y="149"/>
                    <a:pt x="28" y="219"/>
                    <a:pt x="88" y="245"/>
                  </a:cubicBezTo>
                  <a:cubicBezTo>
                    <a:pt x="149" y="270"/>
                    <a:pt x="219" y="242"/>
                    <a:pt x="244" y="182"/>
                  </a:cubicBezTo>
                  <a:cubicBezTo>
                    <a:pt x="270" y="121"/>
                    <a:pt x="242" y="52"/>
                    <a:pt x="181" y="26"/>
                  </a:cubicBezTo>
                  <a:cubicBezTo>
                    <a:pt x="121" y="0"/>
                    <a:pt x="51" y="28"/>
                    <a:pt x="25" y="89"/>
                  </a:cubicBezTo>
                  <a:close/>
                </a:path>
              </a:pathLst>
            </a:custGeom>
            <a:solidFill>
              <a:schemeClr val="accent2"/>
            </a:solidFill>
            <a:ln w="9525" cap="flat" cmpd="sng" algn="ctr">
              <a:noFill/>
              <a:prstDash val="solid"/>
            </a:ln>
            <a:effectLst/>
          </p:spPr>
          <p:txBody>
            <a:bodyPr vert="horz" wrap="square" lIns="60365" tIns="30183" rIns="60365" bIns="30183" numCol="1" anchor="t" anchorCtr="0" compatLnSpc="1">
              <a:prstTxWarp prst="textNoShape">
                <a:avLst/>
              </a:prstTxWarp>
            </a:bodyPr>
            <a:lstStyle/>
            <a:p>
              <a:pPr defTabSz="632269">
                <a:defRPr/>
              </a:pPr>
              <a:endParaRPr lang="en-GB" sz="1255" kern="0">
                <a:solidFill>
                  <a:prstClr val="white"/>
                </a:solidFill>
                <a:latin typeface="+mj-lt"/>
              </a:endParaRPr>
            </a:p>
          </p:txBody>
        </p:sp>
        <p:sp>
          <p:nvSpPr>
            <p:cNvPr id="32" name="Oval 31">
              <a:extLst>
                <a:ext uri="{FF2B5EF4-FFF2-40B4-BE49-F238E27FC236}">
                  <a16:creationId xmlns:a16="http://schemas.microsoft.com/office/drawing/2014/main" id="{4E46C719-EB06-4080-A71B-0C7E38817819}"/>
                </a:ext>
              </a:extLst>
            </p:cNvPr>
            <p:cNvSpPr/>
            <p:nvPr/>
          </p:nvSpPr>
          <p:spPr>
            <a:xfrm>
              <a:off x="4214714" y="2871101"/>
              <a:ext cx="306570" cy="3065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solidFill>
                <a:latin typeface="+mj-lt"/>
              </a:endParaRPr>
            </a:p>
          </p:txBody>
        </p:sp>
      </p:grpSp>
      <p:grpSp>
        <p:nvGrpSpPr>
          <p:cNvPr id="36" name="Group 35">
            <a:extLst>
              <a:ext uri="{FF2B5EF4-FFF2-40B4-BE49-F238E27FC236}">
                <a16:creationId xmlns:a16="http://schemas.microsoft.com/office/drawing/2014/main" id="{A8967968-2AEE-4331-9AF3-0E4553A19272}"/>
              </a:ext>
            </a:extLst>
          </p:cNvPr>
          <p:cNvGrpSpPr/>
          <p:nvPr/>
        </p:nvGrpSpPr>
        <p:grpSpPr>
          <a:xfrm>
            <a:off x="5955718" y="5369897"/>
            <a:ext cx="552413" cy="581252"/>
            <a:chOff x="4058431" y="2744360"/>
            <a:chExt cx="618935" cy="651247"/>
          </a:xfrm>
        </p:grpSpPr>
        <p:sp>
          <p:nvSpPr>
            <p:cNvPr id="37" name="Freeform 8">
              <a:extLst>
                <a:ext uri="{FF2B5EF4-FFF2-40B4-BE49-F238E27FC236}">
                  <a16:creationId xmlns:a16="http://schemas.microsoft.com/office/drawing/2014/main" id="{06554020-B90A-41D8-B73E-8B53FEF588EE}"/>
                </a:ext>
              </a:extLst>
            </p:cNvPr>
            <p:cNvSpPr>
              <a:spLocks/>
            </p:cNvSpPr>
            <p:nvPr/>
          </p:nvSpPr>
          <p:spPr bwMode="auto">
            <a:xfrm rot="416914">
              <a:off x="4058431" y="2903599"/>
              <a:ext cx="618935" cy="492008"/>
            </a:xfrm>
            <a:custGeom>
              <a:avLst/>
              <a:gdLst>
                <a:gd name="T0" fmla="*/ 237 w 298"/>
                <a:gd name="T1" fmla="*/ 116 h 237"/>
                <a:gd name="T2" fmla="*/ 298 w 298"/>
                <a:gd name="T3" fmla="*/ 141 h 237"/>
                <a:gd name="T4" fmla="*/ 110 w 298"/>
                <a:gd name="T5" fmla="*/ 207 h 237"/>
                <a:gd name="T6" fmla="*/ 32 w 298"/>
                <a:gd name="T7" fmla="*/ 13 h 237"/>
                <a:gd name="T8" fmla="*/ 39 w 298"/>
                <a:gd name="T9" fmla="*/ 0 h 237"/>
                <a:gd name="T10" fmla="*/ 106 w 298"/>
                <a:gd name="T11" fmla="*/ 142 h 237"/>
                <a:gd name="T12" fmla="*/ 237 w 298"/>
                <a:gd name="T13" fmla="*/ 116 h 237"/>
              </a:gdLst>
              <a:ahLst/>
              <a:cxnLst>
                <a:cxn ang="0">
                  <a:pos x="T0" y="T1"/>
                </a:cxn>
                <a:cxn ang="0">
                  <a:pos x="T2" y="T3"/>
                </a:cxn>
                <a:cxn ang="0">
                  <a:pos x="T4" y="T5"/>
                </a:cxn>
                <a:cxn ang="0">
                  <a:pos x="T6" y="T7"/>
                </a:cxn>
                <a:cxn ang="0">
                  <a:pos x="T8" y="T9"/>
                </a:cxn>
                <a:cxn ang="0">
                  <a:pos x="T10" y="T11"/>
                </a:cxn>
                <a:cxn ang="0">
                  <a:pos x="T12" y="T13"/>
                </a:cxn>
              </a:cxnLst>
              <a:rect l="0" t="0" r="r" b="b"/>
              <a:pathLst>
                <a:path w="298" h="237">
                  <a:moveTo>
                    <a:pt x="237" y="116"/>
                  </a:moveTo>
                  <a:cubicBezTo>
                    <a:pt x="298" y="141"/>
                    <a:pt x="298" y="141"/>
                    <a:pt x="298" y="141"/>
                  </a:cubicBezTo>
                  <a:cubicBezTo>
                    <a:pt x="262" y="208"/>
                    <a:pt x="181" y="237"/>
                    <a:pt x="110" y="207"/>
                  </a:cubicBezTo>
                  <a:cubicBezTo>
                    <a:pt x="35" y="175"/>
                    <a:pt x="0" y="88"/>
                    <a:pt x="32" y="13"/>
                  </a:cubicBezTo>
                  <a:cubicBezTo>
                    <a:pt x="34" y="9"/>
                    <a:pt x="36" y="4"/>
                    <a:pt x="39" y="0"/>
                  </a:cubicBezTo>
                  <a:cubicBezTo>
                    <a:pt x="22" y="56"/>
                    <a:pt x="50" y="118"/>
                    <a:pt x="106" y="142"/>
                  </a:cubicBezTo>
                  <a:cubicBezTo>
                    <a:pt x="152" y="162"/>
                    <a:pt x="204" y="150"/>
                    <a:pt x="237" y="116"/>
                  </a:cubicBezTo>
                  <a:close/>
                </a:path>
              </a:pathLst>
            </a:custGeom>
            <a:solidFill>
              <a:schemeClr val="tx2">
                <a:lumMod val="50000"/>
              </a:schemeClr>
            </a:solidFill>
            <a:ln>
              <a:noFill/>
            </a:ln>
          </p:spPr>
          <p:txBody>
            <a:bodyPr vert="horz" wrap="square" lIns="60365" tIns="30183" rIns="60365" bIns="30183" numCol="1" anchor="t" anchorCtr="0" compatLnSpc="1">
              <a:prstTxWarp prst="textNoShape">
                <a:avLst/>
              </a:prstTxWarp>
            </a:bodyPr>
            <a:lstStyle/>
            <a:p>
              <a:pPr defTabSz="632269">
                <a:defRPr/>
              </a:pPr>
              <a:endParaRPr lang="en-GB" sz="1255" kern="0">
                <a:solidFill>
                  <a:srgbClr val="21747D"/>
                </a:solidFill>
                <a:latin typeface="+mj-lt"/>
              </a:endParaRPr>
            </a:p>
          </p:txBody>
        </p:sp>
        <p:sp>
          <p:nvSpPr>
            <p:cNvPr id="38" name="Freeform 9">
              <a:extLst>
                <a:ext uri="{FF2B5EF4-FFF2-40B4-BE49-F238E27FC236}">
                  <a16:creationId xmlns:a16="http://schemas.microsoft.com/office/drawing/2014/main" id="{E5C7459E-047D-49CB-921D-EBE12D62D363}"/>
                </a:ext>
              </a:extLst>
            </p:cNvPr>
            <p:cNvSpPr>
              <a:spLocks/>
            </p:cNvSpPr>
            <p:nvPr/>
          </p:nvSpPr>
          <p:spPr bwMode="auto">
            <a:xfrm rot="416914">
              <a:off x="4087974" y="2744360"/>
              <a:ext cx="560051" cy="560052"/>
            </a:xfrm>
            <a:custGeom>
              <a:avLst/>
              <a:gdLst>
                <a:gd name="T0" fmla="*/ 25 w 270"/>
                <a:gd name="T1" fmla="*/ 89 h 270"/>
                <a:gd name="T2" fmla="*/ 88 w 270"/>
                <a:gd name="T3" fmla="*/ 245 h 270"/>
                <a:gd name="T4" fmla="*/ 244 w 270"/>
                <a:gd name="T5" fmla="*/ 182 h 270"/>
                <a:gd name="T6" fmla="*/ 181 w 270"/>
                <a:gd name="T7" fmla="*/ 26 h 270"/>
                <a:gd name="T8" fmla="*/ 25 w 270"/>
                <a:gd name="T9" fmla="*/ 89 h 270"/>
              </a:gdLst>
              <a:ahLst/>
              <a:cxnLst>
                <a:cxn ang="0">
                  <a:pos x="T0" y="T1"/>
                </a:cxn>
                <a:cxn ang="0">
                  <a:pos x="T2" y="T3"/>
                </a:cxn>
                <a:cxn ang="0">
                  <a:pos x="T4" y="T5"/>
                </a:cxn>
                <a:cxn ang="0">
                  <a:pos x="T6" y="T7"/>
                </a:cxn>
                <a:cxn ang="0">
                  <a:pos x="T8" y="T9"/>
                </a:cxn>
              </a:cxnLst>
              <a:rect l="0" t="0" r="r" b="b"/>
              <a:pathLst>
                <a:path w="270" h="270">
                  <a:moveTo>
                    <a:pt x="25" y="89"/>
                  </a:moveTo>
                  <a:cubicBezTo>
                    <a:pt x="0" y="149"/>
                    <a:pt x="28" y="219"/>
                    <a:pt x="88" y="245"/>
                  </a:cubicBezTo>
                  <a:cubicBezTo>
                    <a:pt x="149" y="270"/>
                    <a:pt x="219" y="242"/>
                    <a:pt x="244" y="182"/>
                  </a:cubicBezTo>
                  <a:cubicBezTo>
                    <a:pt x="270" y="121"/>
                    <a:pt x="242" y="52"/>
                    <a:pt x="181" y="26"/>
                  </a:cubicBezTo>
                  <a:cubicBezTo>
                    <a:pt x="121" y="0"/>
                    <a:pt x="51" y="28"/>
                    <a:pt x="25" y="89"/>
                  </a:cubicBezTo>
                  <a:close/>
                </a:path>
              </a:pathLst>
            </a:custGeom>
            <a:solidFill>
              <a:schemeClr val="accent2"/>
            </a:solidFill>
            <a:ln w="9525" cap="flat" cmpd="sng" algn="ctr">
              <a:noFill/>
              <a:prstDash val="solid"/>
            </a:ln>
            <a:effectLst/>
          </p:spPr>
          <p:txBody>
            <a:bodyPr vert="horz" wrap="square" lIns="60365" tIns="30183" rIns="60365" bIns="30183" numCol="1" anchor="t" anchorCtr="0" compatLnSpc="1">
              <a:prstTxWarp prst="textNoShape">
                <a:avLst/>
              </a:prstTxWarp>
            </a:bodyPr>
            <a:lstStyle/>
            <a:p>
              <a:pPr defTabSz="632269">
                <a:defRPr/>
              </a:pPr>
              <a:endParaRPr lang="en-GB" sz="1255" kern="0">
                <a:solidFill>
                  <a:prstClr val="white"/>
                </a:solidFill>
                <a:latin typeface="+mj-lt"/>
              </a:endParaRPr>
            </a:p>
          </p:txBody>
        </p:sp>
        <p:sp>
          <p:nvSpPr>
            <p:cNvPr id="39" name="Oval 38">
              <a:extLst>
                <a:ext uri="{FF2B5EF4-FFF2-40B4-BE49-F238E27FC236}">
                  <a16:creationId xmlns:a16="http://schemas.microsoft.com/office/drawing/2014/main" id="{5DD682A8-C17A-4163-B4AE-982CCDDFF5F2}"/>
                </a:ext>
              </a:extLst>
            </p:cNvPr>
            <p:cNvSpPr/>
            <p:nvPr/>
          </p:nvSpPr>
          <p:spPr>
            <a:xfrm>
              <a:off x="4214714" y="2871101"/>
              <a:ext cx="306570" cy="3065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solidFill>
                <a:latin typeface="+mj-lt"/>
              </a:endParaRPr>
            </a:p>
          </p:txBody>
        </p:sp>
      </p:grpSp>
      <p:grpSp>
        <p:nvGrpSpPr>
          <p:cNvPr id="24" name="Group 23">
            <a:extLst>
              <a:ext uri="{FF2B5EF4-FFF2-40B4-BE49-F238E27FC236}">
                <a16:creationId xmlns:a16="http://schemas.microsoft.com/office/drawing/2014/main" id="{CF099B85-0683-4C78-B938-0529FB92EB26}"/>
              </a:ext>
            </a:extLst>
          </p:cNvPr>
          <p:cNvGrpSpPr/>
          <p:nvPr/>
        </p:nvGrpSpPr>
        <p:grpSpPr>
          <a:xfrm>
            <a:off x="5955719" y="2702897"/>
            <a:ext cx="552413" cy="581252"/>
            <a:chOff x="4058431" y="1911083"/>
            <a:chExt cx="618935" cy="651247"/>
          </a:xfrm>
        </p:grpSpPr>
        <p:sp>
          <p:nvSpPr>
            <p:cNvPr id="25" name="Freeform 8">
              <a:extLst>
                <a:ext uri="{FF2B5EF4-FFF2-40B4-BE49-F238E27FC236}">
                  <a16:creationId xmlns:a16="http://schemas.microsoft.com/office/drawing/2014/main" id="{52A8AB21-C582-4781-AC33-7FB97F73AC0C}"/>
                </a:ext>
              </a:extLst>
            </p:cNvPr>
            <p:cNvSpPr>
              <a:spLocks/>
            </p:cNvSpPr>
            <p:nvPr/>
          </p:nvSpPr>
          <p:spPr bwMode="auto">
            <a:xfrm rot="416914">
              <a:off x="4058431" y="2070322"/>
              <a:ext cx="618935" cy="492008"/>
            </a:xfrm>
            <a:custGeom>
              <a:avLst/>
              <a:gdLst>
                <a:gd name="T0" fmla="*/ 237 w 298"/>
                <a:gd name="T1" fmla="*/ 116 h 237"/>
                <a:gd name="T2" fmla="*/ 298 w 298"/>
                <a:gd name="T3" fmla="*/ 141 h 237"/>
                <a:gd name="T4" fmla="*/ 110 w 298"/>
                <a:gd name="T5" fmla="*/ 207 h 237"/>
                <a:gd name="T6" fmla="*/ 32 w 298"/>
                <a:gd name="T7" fmla="*/ 13 h 237"/>
                <a:gd name="T8" fmla="*/ 39 w 298"/>
                <a:gd name="T9" fmla="*/ 0 h 237"/>
                <a:gd name="T10" fmla="*/ 106 w 298"/>
                <a:gd name="T11" fmla="*/ 142 h 237"/>
                <a:gd name="T12" fmla="*/ 237 w 298"/>
                <a:gd name="T13" fmla="*/ 116 h 237"/>
              </a:gdLst>
              <a:ahLst/>
              <a:cxnLst>
                <a:cxn ang="0">
                  <a:pos x="T0" y="T1"/>
                </a:cxn>
                <a:cxn ang="0">
                  <a:pos x="T2" y="T3"/>
                </a:cxn>
                <a:cxn ang="0">
                  <a:pos x="T4" y="T5"/>
                </a:cxn>
                <a:cxn ang="0">
                  <a:pos x="T6" y="T7"/>
                </a:cxn>
                <a:cxn ang="0">
                  <a:pos x="T8" y="T9"/>
                </a:cxn>
                <a:cxn ang="0">
                  <a:pos x="T10" y="T11"/>
                </a:cxn>
                <a:cxn ang="0">
                  <a:pos x="T12" y="T13"/>
                </a:cxn>
              </a:cxnLst>
              <a:rect l="0" t="0" r="r" b="b"/>
              <a:pathLst>
                <a:path w="298" h="237">
                  <a:moveTo>
                    <a:pt x="237" y="116"/>
                  </a:moveTo>
                  <a:cubicBezTo>
                    <a:pt x="298" y="141"/>
                    <a:pt x="298" y="141"/>
                    <a:pt x="298" y="141"/>
                  </a:cubicBezTo>
                  <a:cubicBezTo>
                    <a:pt x="262" y="208"/>
                    <a:pt x="181" y="237"/>
                    <a:pt x="110" y="207"/>
                  </a:cubicBezTo>
                  <a:cubicBezTo>
                    <a:pt x="35" y="175"/>
                    <a:pt x="0" y="88"/>
                    <a:pt x="32" y="13"/>
                  </a:cubicBezTo>
                  <a:cubicBezTo>
                    <a:pt x="34" y="9"/>
                    <a:pt x="36" y="4"/>
                    <a:pt x="39" y="0"/>
                  </a:cubicBezTo>
                  <a:cubicBezTo>
                    <a:pt x="22" y="56"/>
                    <a:pt x="50" y="118"/>
                    <a:pt x="106" y="142"/>
                  </a:cubicBezTo>
                  <a:cubicBezTo>
                    <a:pt x="152" y="162"/>
                    <a:pt x="204" y="150"/>
                    <a:pt x="237" y="116"/>
                  </a:cubicBezTo>
                  <a:close/>
                </a:path>
              </a:pathLst>
            </a:custGeom>
            <a:solidFill>
              <a:schemeClr val="tx2">
                <a:lumMod val="50000"/>
              </a:schemeClr>
            </a:solidFill>
            <a:ln>
              <a:noFill/>
            </a:ln>
          </p:spPr>
          <p:txBody>
            <a:bodyPr vert="horz" wrap="square" lIns="60365" tIns="30183" rIns="60365" bIns="30183" numCol="1" anchor="t" anchorCtr="0" compatLnSpc="1">
              <a:prstTxWarp prst="textNoShape">
                <a:avLst/>
              </a:prstTxWarp>
            </a:bodyPr>
            <a:lstStyle/>
            <a:p>
              <a:pPr defTabSz="632269">
                <a:defRPr/>
              </a:pPr>
              <a:endParaRPr lang="en-GB" sz="1255" kern="0">
                <a:solidFill>
                  <a:srgbClr val="21747D"/>
                </a:solidFill>
                <a:latin typeface="+mj-lt"/>
              </a:endParaRPr>
            </a:p>
          </p:txBody>
        </p:sp>
        <p:sp>
          <p:nvSpPr>
            <p:cNvPr id="26" name="Freeform 9">
              <a:extLst>
                <a:ext uri="{FF2B5EF4-FFF2-40B4-BE49-F238E27FC236}">
                  <a16:creationId xmlns:a16="http://schemas.microsoft.com/office/drawing/2014/main" id="{734592AE-8934-45B8-9B15-DDC011607F86}"/>
                </a:ext>
              </a:extLst>
            </p:cNvPr>
            <p:cNvSpPr>
              <a:spLocks/>
            </p:cNvSpPr>
            <p:nvPr/>
          </p:nvSpPr>
          <p:spPr bwMode="auto">
            <a:xfrm rot="416914">
              <a:off x="4087974" y="1911083"/>
              <a:ext cx="560051" cy="560052"/>
            </a:xfrm>
            <a:custGeom>
              <a:avLst/>
              <a:gdLst>
                <a:gd name="T0" fmla="*/ 25 w 270"/>
                <a:gd name="T1" fmla="*/ 89 h 270"/>
                <a:gd name="T2" fmla="*/ 88 w 270"/>
                <a:gd name="T3" fmla="*/ 245 h 270"/>
                <a:gd name="T4" fmla="*/ 244 w 270"/>
                <a:gd name="T5" fmla="*/ 182 h 270"/>
                <a:gd name="T6" fmla="*/ 181 w 270"/>
                <a:gd name="T7" fmla="*/ 26 h 270"/>
                <a:gd name="T8" fmla="*/ 25 w 270"/>
                <a:gd name="T9" fmla="*/ 89 h 270"/>
              </a:gdLst>
              <a:ahLst/>
              <a:cxnLst>
                <a:cxn ang="0">
                  <a:pos x="T0" y="T1"/>
                </a:cxn>
                <a:cxn ang="0">
                  <a:pos x="T2" y="T3"/>
                </a:cxn>
                <a:cxn ang="0">
                  <a:pos x="T4" y="T5"/>
                </a:cxn>
                <a:cxn ang="0">
                  <a:pos x="T6" y="T7"/>
                </a:cxn>
                <a:cxn ang="0">
                  <a:pos x="T8" y="T9"/>
                </a:cxn>
              </a:cxnLst>
              <a:rect l="0" t="0" r="r" b="b"/>
              <a:pathLst>
                <a:path w="270" h="270">
                  <a:moveTo>
                    <a:pt x="25" y="89"/>
                  </a:moveTo>
                  <a:cubicBezTo>
                    <a:pt x="0" y="149"/>
                    <a:pt x="28" y="219"/>
                    <a:pt x="88" y="245"/>
                  </a:cubicBezTo>
                  <a:cubicBezTo>
                    <a:pt x="149" y="270"/>
                    <a:pt x="219" y="242"/>
                    <a:pt x="244" y="182"/>
                  </a:cubicBezTo>
                  <a:cubicBezTo>
                    <a:pt x="270" y="121"/>
                    <a:pt x="242" y="52"/>
                    <a:pt x="181" y="26"/>
                  </a:cubicBezTo>
                  <a:cubicBezTo>
                    <a:pt x="121" y="0"/>
                    <a:pt x="51" y="28"/>
                    <a:pt x="25" y="89"/>
                  </a:cubicBezTo>
                  <a:close/>
                </a:path>
              </a:pathLst>
            </a:custGeom>
            <a:solidFill>
              <a:schemeClr val="accent2"/>
            </a:solidFill>
            <a:ln w="9525" cap="flat" cmpd="sng" algn="ctr">
              <a:noFill/>
              <a:prstDash val="solid"/>
            </a:ln>
            <a:effectLst/>
          </p:spPr>
          <p:txBody>
            <a:bodyPr vert="horz" wrap="square" lIns="60365" tIns="30183" rIns="60365" bIns="30183" numCol="1" anchor="t" anchorCtr="0" compatLnSpc="1">
              <a:prstTxWarp prst="textNoShape">
                <a:avLst/>
              </a:prstTxWarp>
            </a:bodyPr>
            <a:lstStyle/>
            <a:p>
              <a:pPr defTabSz="632269">
                <a:defRPr/>
              </a:pPr>
              <a:endParaRPr lang="en-GB" sz="1255" kern="0">
                <a:solidFill>
                  <a:prstClr val="white"/>
                </a:solidFill>
                <a:latin typeface="+mj-lt"/>
              </a:endParaRPr>
            </a:p>
          </p:txBody>
        </p:sp>
        <p:sp>
          <p:nvSpPr>
            <p:cNvPr id="35" name="Oval 34">
              <a:extLst>
                <a:ext uri="{FF2B5EF4-FFF2-40B4-BE49-F238E27FC236}">
                  <a16:creationId xmlns:a16="http://schemas.microsoft.com/office/drawing/2014/main" id="{CB90A1AB-2E90-415E-BEA3-DD419BC38D95}"/>
                </a:ext>
              </a:extLst>
            </p:cNvPr>
            <p:cNvSpPr/>
            <p:nvPr/>
          </p:nvSpPr>
          <p:spPr>
            <a:xfrm>
              <a:off x="4214714" y="2037824"/>
              <a:ext cx="306570" cy="3065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solidFill>
                  <a:schemeClr val="tx1"/>
                </a:solidFill>
                <a:latin typeface="+mj-lt"/>
              </a:endParaRPr>
            </a:p>
          </p:txBody>
        </p:sp>
      </p:grpSp>
      <p:pic>
        <p:nvPicPr>
          <p:cNvPr id="40" name="Picture 39">
            <a:extLst>
              <a:ext uri="{FF2B5EF4-FFF2-40B4-BE49-F238E27FC236}">
                <a16:creationId xmlns:a16="http://schemas.microsoft.com/office/drawing/2014/main" id="{9A97AD8A-D659-48E1-990E-7167FE782005}"/>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8005" b="15423"/>
          <a:stretch/>
        </p:blipFill>
        <p:spPr>
          <a:xfrm>
            <a:off x="567898" y="2158219"/>
            <a:ext cx="4822421" cy="2897290"/>
          </a:xfrm>
          <a:prstGeom prst="rect">
            <a:avLst/>
          </a:prstGeom>
        </p:spPr>
      </p:pic>
      <p:sp>
        <p:nvSpPr>
          <p:cNvPr id="41" name="TextBox 40">
            <a:extLst>
              <a:ext uri="{FF2B5EF4-FFF2-40B4-BE49-F238E27FC236}">
                <a16:creationId xmlns:a16="http://schemas.microsoft.com/office/drawing/2014/main" id="{FEA04163-8D29-47D7-A000-FE7B81E8E832}"/>
              </a:ext>
            </a:extLst>
          </p:cNvPr>
          <p:cNvSpPr txBox="1"/>
          <p:nvPr/>
        </p:nvSpPr>
        <p:spPr>
          <a:xfrm>
            <a:off x="2789804" y="1740328"/>
            <a:ext cx="2964979" cy="276999"/>
          </a:xfrm>
          <a:prstGeom prst="rect">
            <a:avLst/>
          </a:prstGeom>
          <a:noFill/>
        </p:spPr>
        <p:txBody>
          <a:bodyPr wrap="none" rtlCol="0">
            <a:spAutoFit/>
          </a:bodyPr>
          <a:lstStyle/>
          <a:p>
            <a:r>
              <a:rPr lang="en-US" sz="1200">
                <a:solidFill>
                  <a:schemeClr val="tx2">
                    <a:lumMod val="50000"/>
                  </a:schemeClr>
                </a:solidFill>
              </a:rPr>
              <a:t>“Multiple tools for data governance”</a:t>
            </a:r>
          </a:p>
        </p:txBody>
      </p:sp>
      <p:sp>
        <p:nvSpPr>
          <p:cNvPr id="42" name="Rectangle 41">
            <a:extLst>
              <a:ext uri="{FF2B5EF4-FFF2-40B4-BE49-F238E27FC236}">
                <a16:creationId xmlns:a16="http://schemas.microsoft.com/office/drawing/2014/main" id="{281AF1E8-33A4-478A-8426-FC7096A8267E}"/>
              </a:ext>
            </a:extLst>
          </p:cNvPr>
          <p:cNvSpPr/>
          <p:nvPr/>
        </p:nvSpPr>
        <p:spPr>
          <a:xfrm>
            <a:off x="282442" y="5157052"/>
            <a:ext cx="2509885" cy="646331"/>
          </a:xfrm>
          <a:prstGeom prst="rect">
            <a:avLst/>
          </a:prstGeom>
          <a:noFill/>
        </p:spPr>
        <p:txBody>
          <a:bodyPr wrap="square" rtlCol="0">
            <a:spAutoFit/>
          </a:bodyPr>
          <a:lstStyle/>
          <a:p>
            <a:r>
              <a:rPr lang="en-US" sz="1200">
                <a:solidFill>
                  <a:schemeClr val="tx2">
                    <a:lumMod val="50000"/>
                  </a:schemeClr>
                </a:solidFill>
              </a:rPr>
              <a:t>“Within CIAP there were over 100 different ways the addresses were entered.”</a:t>
            </a:r>
          </a:p>
        </p:txBody>
      </p:sp>
      <p:sp>
        <p:nvSpPr>
          <p:cNvPr id="43" name="Rectangle 42">
            <a:extLst>
              <a:ext uri="{FF2B5EF4-FFF2-40B4-BE49-F238E27FC236}">
                <a16:creationId xmlns:a16="http://schemas.microsoft.com/office/drawing/2014/main" id="{4FA72396-D38F-4B74-8DA3-86BBDA51D457}"/>
              </a:ext>
            </a:extLst>
          </p:cNvPr>
          <p:cNvSpPr/>
          <p:nvPr/>
        </p:nvSpPr>
        <p:spPr>
          <a:xfrm>
            <a:off x="432826" y="1140797"/>
            <a:ext cx="3238858" cy="646331"/>
          </a:xfrm>
          <a:prstGeom prst="rect">
            <a:avLst/>
          </a:prstGeom>
          <a:noFill/>
        </p:spPr>
        <p:txBody>
          <a:bodyPr wrap="square" rtlCol="0">
            <a:spAutoFit/>
          </a:bodyPr>
          <a:lstStyle/>
          <a:p>
            <a:r>
              <a:rPr lang="en-US" sz="1200">
                <a:solidFill>
                  <a:schemeClr val="tx2">
                    <a:lumMod val="50000"/>
                  </a:schemeClr>
                </a:solidFill>
              </a:rPr>
              <a:t>“Data Stewards and Owners are not fully defined nor are their roles clear to them”</a:t>
            </a:r>
          </a:p>
        </p:txBody>
      </p:sp>
      <p:sp>
        <p:nvSpPr>
          <p:cNvPr id="45" name="Rectangle 44">
            <a:extLst>
              <a:ext uri="{FF2B5EF4-FFF2-40B4-BE49-F238E27FC236}">
                <a16:creationId xmlns:a16="http://schemas.microsoft.com/office/drawing/2014/main" id="{A97EEDB6-5DDA-4E05-8A07-101AF52F8AF4}"/>
              </a:ext>
            </a:extLst>
          </p:cNvPr>
          <p:cNvSpPr/>
          <p:nvPr/>
        </p:nvSpPr>
        <p:spPr>
          <a:xfrm>
            <a:off x="2397195" y="5841976"/>
            <a:ext cx="3357588" cy="461665"/>
          </a:xfrm>
          <a:prstGeom prst="rect">
            <a:avLst/>
          </a:prstGeom>
          <a:noFill/>
        </p:spPr>
        <p:txBody>
          <a:bodyPr wrap="square" rtlCol="0">
            <a:spAutoFit/>
          </a:bodyPr>
          <a:lstStyle/>
          <a:p>
            <a:r>
              <a:rPr lang="en-US" sz="1200">
                <a:solidFill>
                  <a:schemeClr val="tx2">
                    <a:lumMod val="50000"/>
                  </a:schemeClr>
                </a:solidFill>
              </a:rPr>
              <a:t>“We have access to the BMS Compliance approach and action plan.”</a:t>
            </a:r>
          </a:p>
        </p:txBody>
      </p:sp>
    </p:spTree>
    <p:extLst>
      <p:ext uri="{BB962C8B-B14F-4D97-AF65-F5344CB8AC3E}">
        <p14:creationId xmlns:p14="http://schemas.microsoft.com/office/powerpoint/2010/main" val="152634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708D62AD-89DC-4DA7-AA12-1176EDCA180B}"/>
              </a:ext>
            </a:extLst>
          </p:cNvPr>
          <p:cNvSpPr>
            <a:spLocks noGrp="1"/>
          </p:cNvSpPr>
          <p:nvPr>
            <p:ph type="title"/>
          </p:nvPr>
        </p:nvSpPr>
        <p:spPr/>
        <p:txBody>
          <a:bodyPr/>
          <a:lstStyle/>
          <a:p>
            <a:r>
              <a:rPr lang="en-GB"/>
              <a:t>National Grid Data Maturity Assessment Model – Current State Average Score 1.5</a:t>
            </a:r>
          </a:p>
        </p:txBody>
      </p:sp>
      <p:sp>
        <p:nvSpPr>
          <p:cNvPr id="2" name="TextBox 1">
            <a:extLst>
              <a:ext uri="{FF2B5EF4-FFF2-40B4-BE49-F238E27FC236}">
                <a16:creationId xmlns:a16="http://schemas.microsoft.com/office/drawing/2014/main" id="{632FB78D-4FF0-4426-B535-B4BB9E13BB17}"/>
              </a:ext>
            </a:extLst>
          </p:cNvPr>
          <p:cNvSpPr txBox="1"/>
          <p:nvPr/>
        </p:nvSpPr>
        <p:spPr bwMode="auto">
          <a:xfrm>
            <a:off x="8572500" y="2095500"/>
            <a:ext cx="3330509"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228600" indent="-228600">
              <a:buClr>
                <a:schemeClr val="tx2"/>
              </a:buClr>
              <a:buFont typeface="Wingdings" panose="05000000000000000000" pitchFamily="2" charset="2"/>
              <a:buChar char="§"/>
            </a:pPr>
            <a:r>
              <a:rPr lang="en-GB" sz="1400">
                <a:solidFill>
                  <a:schemeClr val="tx1">
                    <a:lumMod val="50000"/>
                  </a:schemeClr>
                </a:solidFill>
              </a:rPr>
              <a:t>Knowledge and training needed to align the parties</a:t>
            </a:r>
          </a:p>
          <a:p>
            <a:pPr marL="228600" indent="-228600">
              <a:buClr>
                <a:schemeClr val="tx2"/>
              </a:buClr>
              <a:buFont typeface="Wingdings" panose="05000000000000000000" pitchFamily="2" charset="2"/>
              <a:buChar char="§"/>
            </a:pPr>
            <a:endParaRPr lang="en-GB" sz="1400">
              <a:solidFill>
                <a:schemeClr val="tx1">
                  <a:lumMod val="50000"/>
                </a:schemeClr>
              </a:solidFill>
            </a:endParaRPr>
          </a:p>
          <a:p>
            <a:pPr marL="228600" indent="-228600">
              <a:buClr>
                <a:schemeClr val="tx2"/>
              </a:buClr>
              <a:buFont typeface="Wingdings" panose="05000000000000000000" pitchFamily="2" charset="2"/>
              <a:buChar char="§"/>
            </a:pPr>
            <a:r>
              <a:rPr lang="en-GB" sz="1400">
                <a:solidFill>
                  <a:schemeClr val="tx1">
                    <a:lumMod val="50000"/>
                  </a:schemeClr>
                </a:solidFill>
              </a:rPr>
              <a:t>Data management tools are in place, but varying technologies and stages of implementation</a:t>
            </a:r>
          </a:p>
          <a:p>
            <a:pPr marL="228600" indent="-228600">
              <a:buClr>
                <a:schemeClr val="tx2"/>
              </a:buClr>
              <a:buFont typeface="Wingdings" panose="05000000000000000000" pitchFamily="2" charset="2"/>
              <a:buChar char="§"/>
            </a:pPr>
            <a:endParaRPr lang="en-GB" sz="1400">
              <a:solidFill>
                <a:schemeClr val="tx1">
                  <a:lumMod val="50000"/>
                </a:schemeClr>
              </a:solidFill>
            </a:endParaRPr>
          </a:p>
          <a:p>
            <a:pPr marL="228600" indent="-228600">
              <a:buClr>
                <a:schemeClr val="tx2"/>
              </a:buClr>
              <a:buFont typeface="Wingdings" panose="05000000000000000000" pitchFamily="2" charset="2"/>
              <a:buChar char="§"/>
            </a:pPr>
            <a:r>
              <a:rPr lang="en-GB" sz="1400">
                <a:solidFill>
                  <a:schemeClr val="tx1">
                    <a:lumMod val="50000"/>
                  </a:schemeClr>
                </a:solidFill>
              </a:rPr>
              <a:t>Lack of data validation checks against industry standards</a:t>
            </a:r>
          </a:p>
          <a:p>
            <a:pPr marL="228600" indent="-228600">
              <a:buClr>
                <a:schemeClr val="tx2"/>
              </a:buClr>
              <a:buFont typeface="Wingdings" panose="05000000000000000000" pitchFamily="2" charset="2"/>
              <a:buChar char="§"/>
            </a:pPr>
            <a:endParaRPr lang="en-GB" sz="1400">
              <a:solidFill>
                <a:schemeClr val="tx1">
                  <a:lumMod val="50000"/>
                </a:schemeClr>
              </a:solidFill>
            </a:endParaRPr>
          </a:p>
          <a:p>
            <a:pPr marL="228600" indent="-228600">
              <a:buClr>
                <a:schemeClr val="tx2"/>
              </a:buClr>
              <a:buFont typeface="Wingdings" panose="05000000000000000000" pitchFamily="2" charset="2"/>
              <a:buChar char="§"/>
            </a:pPr>
            <a:r>
              <a:rPr lang="en-GB" sz="1400">
                <a:solidFill>
                  <a:schemeClr val="tx1">
                    <a:lumMod val="50000"/>
                  </a:schemeClr>
                </a:solidFill>
              </a:rPr>
              <a:t>Limited reach of change management activities</a:t>
            </a:r>
          </a:p>
          <a:p>
            <a:pPr marL="228600" indent="-228600">
              <a:buClr>
                <a:schemeClr val="tx2"/>
              </a:buClr>
              <a:buFont typeface="Wingdings" panose="05000000000000000000" pitchFamily="2" charset="2"/>
              <a:buChar char="§"/>
            </a:pPr>
            <a:endParaRPr lang="en-GB" sz="1400">
              <a:solidFill>
                <a:schemeClr val="tx1">
                  <a:lumMod val="50000"/>
                </a:schemeClr>
              </a:solidFill>
            </a:endParaRPr>
          </a:p>
          <a:p>
            <a:pPr marL="228600" indent="-228600">
              <a:buClr>
                <a:schemeClr val="tx2"/>
              </a:buClr>
              <a:buFont typeface="Wingdings" panose="05000000000000000000" pitchFamily="2" charset="2"/>
              <a:buChar char="§"/>
            </a:pPr>
            <a:r>
              <a:rPr lang="en-GB" sz="1400">
                <a:solidFill>
                  <a:schemeClr val="tx1">
                    <a:lumMod val="50000"/>
                  </a:schemeClr>
                </a:solidFill>
              </a:rPr>
              <a:t>Roles &amp; responsibilities not defined and clear</a:t>
            </a:r>
          </a:p>
        </p:txBody>
      </p:sp>
      <p:graphicFrame>
        <p:nvGraphicFramePr>
          <p:cNvPr id="7" name="Chart 6">
            <a:extLst>
              <a:ext uri="{FF2B5EF4-FFF2-40B4-BE49-F238E27FC236}">
                <a16:creationId xmlns:a16="http://schemas.microsoft.com/office/drawing/2014/main" id="{D340E02B-188F-4E14-A41C-14FE0EB63EB0}"/>
              </a:ext>
            </a:extLst>
          </p:cNvPr>
          <p:cNvGraphicFramePr>
            <a:graphicFrameLocks/>
          </p:cNvGraphicFramePr>
          <p:nvPr>
            <p:extLst>
              <p:ext uri="{D42A27DB-BD31-4B8C-83A1-F6EECF244321}">
                <p14:modId xmlns:p14="http://schemas.microsoft.com/office/powerpoint/2010/main" val="2451457881"/>
              </p:ext>
            </p:extLst>
          </p:nvPr>
        </p:nvGraphicFramePr>
        <p:xfrm>
          <a:off x="63702" y="838200"/>
          <a:ext cx="8280197" cy="57531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9C30F76-4614-4860-81E4-09B7655C9D2B}"/>
              </a:ext>
            </a:extLst>
          </p:cNvPr>
          <p:cNvSpPr txBox="1"/>
          <p:nvPr/>
        </p:nvSpPr>
        <p:spPr>
          <a:xfrm>
            <a:off x="3608832" y="6169152"/>
            <a:ext cx="1402948" cy="215444"/>
          </a:xfrm>
          <a:prstGeom prst="rect">
            <a:avLst/>
          </a:prstGeom>
          <a:noFill/>
        </p:spPr>
        <p:txBody>
          <a:bodyPr wrap="none" rtlCol="0">
            <a:spAutoFit/>
          </a:bodyPr>
          <a:lstStyle/>
          <a:p>
            <a:r>
              <a:rPr lang="en-US" sz="800">
                <a:solidFill>
                  <a:schemeClr val="tx2">
                    <a:lumMod val="50000"/>
                  </a:schemeClr>
                </a:solidFill>
              </a:rPr>
              <a:t>Note:  Rating Scale 1-5</a:t>
            </a:r>
          </a:p>
        </p:txBody>
      </p:sp>
    </p:spTree>
    <p:extLst>
      <p:ext uri="{BB962C8B-B14F-4D97-AF65-F5344CB8AC3E}">
        <p14:creationId xmlns:p14="http://schemas.microsoft.com/office/powerpoint/2010/main" val="1511668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DE2D-7737-46DB-AD9B-27414D40CCAD}"/>
              </a:ext>
            </a:extLst>
          </p:cNvPr>
          <p:cNvSpPr>
            <a:spLocks noGrp="1"/>
          </p:cNvSpPr>
          <p:nvPr>
            <p:ph type="title"/>
          </p:nvPr>
        </p:nvSpPr>
        <p:spPr/>
        <p:txBody>
          <a:bodyPr/>
          <a:lstStyle/>
          <a:p>
            <a:r>
              <a:rPr lang="en-US"/>
              <a:t>Capgemini Maturity Assessment Model – Current State Average Score 1.7</a:t>
            </a:r>
          </a:p>
        </p:txBody>
      </p:sp>
      <p:sp>
        <p:nvSpPr>
          <p:cNvPr id="34" name="Rectangle 33">
            <a:hlinkClick r:id="" action="ppaction://noaction"/>
            <a:extLst>
              <a:ext uri="{FF2B5EF4-FFF2-40B4-BE49-F238E27FC236}">
                <a16:creationId xmlns:a16="http://schemas.microsoft.com/office/drawing/2014/main" id="{37B0E6FD-A6F1-4C95-A992-582005F13A73}"/>
              </a:ext>
            </a:extLst>
          </p:cNvPr>
          <p:cNvSpPr>
            <a:spLocks/>
          </p:cNvSpPr>
          <p:nvPr/>
        </p:nvSpPr>
        <p:spPr bwMode="auto">
          <a:xfrm>
            <a:off x="270498" y="1043446"/>
            <a:ext cx="11651005" cy="590640"/>
          </a:xfrm>
          <a:prstGeom prst="rect">
            <a:avLst/>
          </a:prstGeom>
          <a:solidFill>
            <a:schemeClr val="accent4">
              <a:lumMod val="40000"/>
              <a:lumOff val="60000"/>
            </a:schemeClr>
          </a:solidFill>
          <a:ln w="19050" cap="flat" cmpd="sng" algn="ctr">
            <a:noFill/>
            <a:prstDash val="solid"/>
            <a:miter lim="800000"/>
            <a:headEnd type="none" w="med" len="med"/>
            <a:tailEnd type="none" w="med" len="med"/>
          </a:ln>
          <a:effectLst/>
        </p:spPr>
        <p:txBody>
          <a:bodyPr vert="horz" wrap="none" lIns="109728" tIns="54864" rIns="109728" bIns="54864" numCol="1" rtlCol="0" anchor="ctr" anchorCtr="0" compatLnSpc="1">
            <a:prstTxWarp prst="textNoShape">
              <a:avLst/>
            </a:prstTxWarp>
          </a:bodyPr>
          <a:lstStyle/>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440" b="1" i="0" u="none" strike="noStrike" kern="0" cap="none" spc="0" normalizeH="0" baseline="0" noProof="0">
                <a:ln>
                  <a:noFill/>
                </a:ln>
                <a:effectLst/>
                <a:uLnTx/>
                <a:uFillTx/>
                <a:latin typeface="Verdana"/>
                <a:ea typeface="+mn-ea"/>
                <a:cs typeface="Arial" charset="0"/>
              </a:rPr>
              <a:t>A) Governance</a:t>
            </a:r>
          </a:p>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Covers the overall orchestration of data capture and publication and works with the information architecture groups </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to ensure business support and continuous improvement are delivered</a:t>
            </a:r>
          </a:p>
        </p:txBody>
      </p:sp>
      <p:sp>
        <p:nvSpPr>
          <p:cNvPr id="35" name="Rectangle 34">
            <a:hlinkClick r:id="" action="ppaction://noaction"/>
            <a:extLst>
              <a:ext uri="{FF2B5EF4-FFF2-40B4-BE49-F238E27FC236}">
                <a16:creationId xmlns:a16="http://schemas.microsoft.com/office/drawing/2014/main" id="{6B2060ED-B6DA-4C46-89C1-3328127ED36A}"/>
              </a:ext>
            </a:extLst>
          </p:cNvPr>
          <p:cNvSpPr/>
          <p:nvPr/>
        </p:nvSpPr>
        <p:spPr bwMode="auto">
          <a:xfrm>
            <a:off x="270498" y="1673802"/>
            <a:ext cx="1160272" cy="2143526"/>
          </a:xfrm>
          <a:prstGeom prst="rect">
            <a:avLst/>
          </a:prstGeom>
          <a:solidFill>
            <a:schemeClr val="accent4">
              <a:lumMod val="40000"/>
              <a:lumOff val="60000"/>
            </a:schemeClr>
          </a:solidFill>
          <a:ln w="19050" cap="flat" cmpd="sng" algn="ctr">
            <a:noFill/>
            <a:prstDash val="solid"/>
            <a:miter lim="800000"/>
            <a:headEnd type="none" w="med" len="med"/>
            <a:tailEnd type="none" w="med" len="med"/>
          </a:ln>
          <a:effectLst/>
        </p:spPr>
        <p:txBody>
          <a:bodyPr vert="vert" wrap="none" lIns="109728" tIns="54864" rIns="109728" bIns="54864" numCol="1" rtlCol="0" anchor="t" anchorCtr="0" compatLnSpc="1">
            <a:prstTxWarp prst="textNoShape">
              <a:avLst/>
            </a:prstTxWarp>
          </a:bodyPr>
          <a:lstStyle/>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440" b="1" i="0" u="none" strike="noStrike" kern="0" cap="none" spc="0" normalizeH="0" baseline="0" noProof="0">
                <a:ln>
                  <a:noFill/>
                </a:ln>
                <a:effectLst/>
                <a:uLnTx/>
                <a:uFillTx/>
                <a:latin typeface="Verdana"/>
                <a:ea typeface="+mn-ea"/>
                <a:cs typeface="Arial" charset="0"/>
              </a:rPr>
              <a:t>E) Organization</a:t>
            </a:r>
          </a:p>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Representation of the </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organisational structure for </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Customer</a:t>
            </a:r>
          </a:p>
        </p:txBody>
      </p:sp>
      <p:sp>
        <p:nvSpPr>
          <p:cNvPr id="36" name="Rectangle 35">
            <a:hlinkClick r:id="" action="ppaction://noaction"/>
            <a:extLst>
              <a:ext uri="{FF2B5EF4-FFF2-40B4-BE49-F238E27FC236}">
                <a16:creationId xmlns:a16="http://schemas.microsoft.com/office/drawing/2014/main" id="{7701D696-2412-4706-99DB-F3375771BFF0}"/>
              </a:ext>
            </a:extLst>
          </p:cNvPr>
          <p:cNvSpPr/>
          <p:nvPr/>
        </p:nvSpPr>
        <p:spPr bwMode="auto">
          <a:xfrm>
            <a:off x="270498" y="3850826"/>
            <a:ext cx="1160272" cy="2079819"/>
          </a:xfrm>
          <a:prstGeom prst="rect">
            <a:avLst/>
          </a:prstGeom>
          <a:solidFill>
            <a:schemeClr val="accent4">
              <a:lumMod val="60000"/>
              <a:lumOff val="40000"/>
            </a:schemeClr>
          </a:solidFill>
          <a:ln w="6350" cap="flat" cmpd="sng" algn="ctr">
            <a:noFill/>
            <a:prstDash val="solid"/>
            <a:miter lim="800000"/>
            <a:headEnd type="none" w="med" len="med"/>
            <a:tailEnd type="none" w="med" len="med"/>
          </a:ln>
          <a:effectLst/>
        </p:spPr>
        <p:txBody>
          <a:bodyPr vert="vert" wrap="none" lIns="109728" tIns="54864" rIns="109728" bIns="54864" numCol="1" rtlCol="0" anchor="t" anchorCtr="0" compatLnSpc="1">
            <a:prstTxWarp prst="textNoShape">
              <a:avLst/>
            </a:prstTxWarp>
          </a:bodyPr>
          <a:lstStyle/>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100" b="1" i="0" u="none" strike="noStrike" kern="0" cap="none" spc="0" normalizeH="0" baseline="0" noProof="0">
                <a:ln>
                  <a:noFill/>
                </a:ln>
                <a:effectLst/>
                <a:uLnTx/>
                <a:uFillTx/>
                <a:latin typeface="Verdana"/>
                <a:ea typeface="+mn-ea"/>
                <a:cs typeface="Arial" charset="0"/>
              </a:rPr>
              <a:t>J) Roles &amp; Responsibility</a:t>
            </a:r>
          </a:p>
          <a:p>
            <a:pPr marL="0" marR="0" lvl="0" indent="0" algn="ctr" defTabSz="914400" eaLnBrk="0" fontAlgn="auto" latinLnBrk="0" hangingPunct="0">
              <a:lnSpc>
                <a:spcPct val="85000"/>
              </a:lnSpc>
              <a:spcBef>
                <a:spcPts val="0"/>
              </a:spcBef>
              <a:spcAft>
                <a:spcPts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Which business role carries </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what Customer Data Domain</a:t>
            </a:r>
          </a:p>
          <a:p>
            <a:pPr marL="0" marR="0" lvl="0" indent="0" algn="ctr" defTabSz="914400" eaLnBrk="0" fontAlgn="auto" latinLnBrk="0" hangingPunct="0">
              <a:lnSpc>
                <a:spcPct val="85000"/>
              </a:lnSpc>
              <a:spcBef>
                <a:spcPts val="0"/>
              </a:spcBef>
              <a:spcAft>
                <a:spcPts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responsibility</a:t>
            </a:r>
          </a:p>
          <a:p>
            <a:pPr marL="0" marR="0" lvl="0" indent="0" algn="ctr" defTabSz="1097280" eaLnBrk="0" fontAlgn="base" latinLnBrk="0" hangingPunct="0">
              <a:lnSpc>
                <a:spcPct val="85000"/>
              </a:lnSpc>
              <a:spcBef>
                <a:spcPct val="0"/>
              </a:spcBef>
              <a:spcAft>
                <a:spcPct val="0"/>
              </a:spcAft>
              <a:buClrTx/>
              <a:buSzTx/>
              <a:buFontTx/>
              <a:buNone/>
              <a:tabLst/>
              <a:defRPr/>
            </a:pPr>
            <a:endParaRPr kumimoji="0" lang="en-GB" sz="1440" b="1" i="0" u="none" strike="noStrike" kern="0" cap="none" spc="0" normalizeH="0" baseline="0" noProof="0">
              <a:ln>
                <a:noFill/>
              </a:ln>
              <a:effectLst/>
              <a:uLnTx/>
              <a:uFillTx/>
              <a:latin typeface="Verdana"/>
              <a:ea typeface="+mn-ea"/>
              <a:cs typeface="Arial" charset="0"/>
            </a:endParaRPr>
          </a:p>
        </p:txBody>
      </p:sp>
      <p:sp>
        <p:nvSpPr>
          <p:cNvPr id="37" name="Rectangle 36">
            <a:hlinkClick r:id="" action="ppaction://noaction"/>
            <a:extLst>
              <a:ext uri="{FF2B5EF4-FFF2-40B4-BE49-F238E27FC236}">
                <a16:creationId xmlns:a16="http://schemas.microsoft.com/office/drawing/2014/main" id="{F4836C1B-025A-44F0-B8BB-E81FABA2E55B}"/>
              </a:ext>
            </a:extLst>
          </p:cNvPr>
          <p:cNvSpPr/>
          <p:nvPr/>
        </p:nvSpPr>
        <p:spPr bwMode="auto">
          <a:xfrm>
            <a:off x="1489926" y="1673802"/>
            <a:ext cx="3501173" cy="825063"/>
          </a:xfrm>
          <a:prstGeom prst="rect">
            <a:avLst/>
          </a:prstGeom>
          <a:solidFill>
            <a:schemeClr val="accent4">
              <a:lumMod val="40000"/>
              <a:lumOff val="60000"/>
            </a:schemeClr>
          </a:solidFill>
          <a:ln w="19050" cap="flat" cmpd="sng" algn="ctr">
            <a:no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440" b="1" i="0" u="none" strike="noStrike" kern="0" cap="none" spc="0" normalizeH="0" baseline="0" noProof="0">
                <a:ln>
                  <a:noFill/>
                </a:ln>
                <a:effectLst/>
                <a:uLnTx/>
                <a:uFillTx/>
                <a:latin typeface="Verdana"/>
                <a:ea typeface="+mn-ea"/>
                <a:cs typeface="Arial" charset="0"/>
              </a:rPr>
              <a:t>B) Decision Bodies</a:t>
            </a:r>
            <a:br>
              <a:rPr kumimoji="0" lang="en-GB" sz="1680" b="1" i="0" u="none" strike="noStrike" kern="0" cap="none" spc="0" normalizeH="0" baseline="0" noProof="0">
                <a:ln>
                  <a:noFill/>
                </a:ln>
                <a:effectLst/>
                <a:uLnTx/>
                <a:uFillTx/>
                <a:latin typeface="Verdana"/>
                <a:ea typeface="+mn-ea"/>
                <a:cs typeface="Arial" charset="0"/>
              </a:rPr>
            </a:br>
            <a:r>
              <a:rPr kumimoji="0" lang="en-GB" sz="1100" b="0" i="0" u="none" strike="noStrike" kern="0" cap="none" spc="0" normalizeH="0" baseline="0" noProof="0">
                <a:ln>
                  <a:noFill/>
                </a:ln>
                <a:effectLst/>
                <a:uLnTx/>
                <a:uFillTx/>
                <a:latin typeface="Verdana"/>
                <a:ea typeface="+mn-ea"/>
                <a:cs typeface="Arial" charset="0"/>
              </a:rPr>
              <a:t>Business and IT group that </a:t>
            </a:r>
            <a:br>
              <a:rPr kumimoji="0" lang="en-GB" sz="1100" b="0" i="0" u="none" strike="noStrike" kern="0" cap="none" spc="0" normalizeH="0" baseline="0" noProof="0">
                <a:ln>
                  <a:noFill/>
                </a:ln>
                <a:effectLst/>
                <a:uLnTx/>
                <a:uFillTx/>
                <a:latin typeface="Verdana"/>
                <a:ea typeface="+mn-ea"/>
                <a:cs typeface="Arial" charset="0"/>
              </a:rPr>
            </a:br>
            <a:r>
              <a:rPr kumimoji="0" lang="en-GB" sz="1100" b="0" i="0" u="none" strike="noStrike" kern="0" cap="none" spc="0" normalizeH="0" baseline="0" noProof="0">
                <a:ln>
                  <a:noFill/>
                </a:ln>
                <a:effectLst/>
                <a:uLnTx/>
                <a:uFillTx/>
                <a:latin typeface="Verdana"/>
                <a:ea typeface="+mn-ea"/>
                <a:cs typeface="Arial" charset="0"/>
              </a:rPr>
              <a:t>determines execution policy</a:t>
            </a:r>
          </a:p>
        </p:txBody>
      </p:sp>
      <p:sp>
        <p:nvSpPr>
          <p:cNvPr id="38" name="Rectangle 37">
            <a:hlinkClick r:id="" action="ppaction://noaction"/>
            <a:extLst>
              <a:ext uri="{FF2B5EF4-FFF2-40B4-BE49-F238E27FC236}">
                <a16:creationId xmlns:a16="http://schemas.microsoft.com/office/drawing/2014/main" id="{2C89D260-F66C-4305-A1CB-F39538A26857}"/>
              </a:ext>
            </a:extLst>
          </p:cNvPr>
          <p:cNvSpPr/>
          <p:nvPr/>
        </p:nvSpPr>
        <p:spPr bwMode="auto">
          <a:xfrm>
            <a:off x="5040003" y="1673802"/>
            <a:ext cx="3496655" cy="825063"/>
          </a:xfrm>
          <a:prstGeom prst="rect">
            <a:avLst/>
          </a:prstGeom>
          <a:solidFill>
            <a:schemeClr val="accent4">
              <a:lumMod val="40000"/>
              <a:lumOff val="60000"/>
            </a:schemeClr>
          </a:solidFill>
          <a:ln w="19050" cap="flat" cmpd="sng" algn="ctr">
            <a:no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440" b="1" i="0" u="none" strike="noStrike" kern="0" cap="none" spc="0" normalizeH="0" baseline="0" noProof="0">
                <a:ln>
                  <a:noFill/>
                </a:ln>
                <a:effectLst/>
                <a:uLnTx/>
                <a:uFillTx/>
                <a:latin typeface="Verdana"/>
                <a:ea typeface="+mn-ea"/>
                <a:cs typeface="Arial" charset="0"/>
              </a:rPr>
              <a:t>C) Governance Bodies</a:t>
            </a:r>
          </a:p>
          <a:p>
            <a:pPr marL="0" marR="0" lvl="0" indent="0" algn="ctr" defTabSz="914400" eaLnBrk="0" fontAlgn="auto" latinLnBrk="0" hangingPunct="0">
              <a:lnSpc>
                <a:spcPct val="85000"/>
              </a:lnSpc>
              <a:spcBef>
                <a:spcPts val="0"/>
              </a:spcBef>
              <a:spcAft>
                <a:spcPts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Business and IT group that </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determines approach, scope </a:t>
            </a:r>
          </a:p>
          <a:p>
            <a:pPr marL="0" marR="0" lvl="0" indent="0" algn="ctr" defTabSz="914400" eaLnBrk="0" fontAlgn="auto" latinLnBrk="0" hangingPunct="0">
              <a:lnSpc>
                <a:spcPct val="85000"/>
              </a:lnSpc>
              <a:spcBef>
                <a:spcPts val="0"/>
              </a:spcBef>
              <a:spcAft>
                <a:spcPts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and standards</a:t>
            </a:r>
          </a:p>
          <a:p>
            <a:pPr marL="0" marR="0" lvl="0" indent="0" algn="ctr" defTabSz="1097280" eaLnBrk="0" fontAlgn="base" latinLnBrk="0" hangingPunct="0">
              <a:lnSpc>
                <a:spcPct val="85000"/>
              </a:lnSpc>
              <a:spcBef>
                <a:spcPct val="0"/>
              </a:spcBef>
              <a:spcAft>
                <a:spcPct val="0"/>
              </a:spcAft>
              <a:buClrTx/>
              <a:buSzTx/>
              <a:buFontTx/>
              <a:buNone/>
              <a:tabLst/>
              <a:defRPr/>
            </a:pPr>
            <a:endParaRPr kumimoji="0" lang="en-GB" sz="1320" b="1" i="0" u="none" strike="noStrike" kern="0" cap="none" spc="0" normalizeH="0" baseline="0" noProof="0">
              <a:ln>
                <a:noFill/>
              </a:ln>
              <a:effectLst/>
              <a:uLnTx/>
              <a:uFillTx/>
              <a:latin typeface="Verdana"/>
              <a:ea typeface="+mn-ea"/>
              <a:cs typeface="Arial" charset="0"/>
            </a:endParaRPr>
          </a:p>
        </p:txBody>
      </p:sp>
      <p:sp>
        <p:nvSpPr>
          <p:cNvPr id="39" name="Rectangle 38">
            <a:hlinkClick r:id="" action="ppaction://noaction"/>
            <a:extLst>
              <a:ext uri="{FF2B5EF4-FFF2-40B4-BE49-F238E27FC236}">
                <a16:creationId xmlns:a16="http://schemas.microsoft.com/office/drawing/2014/main" id="{EFCE1EDD-7592-4832-9C1D-BB4B1423E619}"/>
              </a:ext>
            </a:extLst>
          </p:cNvPr>
          <p:cNvSpPr>
            <a:spLocks/>
          </p:cNvSpPr>
          <p:nvPr/>
        </p:nvSpPr>
        <p:spPr bwMode="auto">
          <a:xfrm>
            <a:off x="1487556" y="4185474"/>
            <a:ext cx="2625199" cy="1738950"/>
          </a:xfrm>
          <a:prstGeom prst="rect">
            <a:avLst/>
          </a:prstGeom>
          <a:solidFill>
            <a:schemeClr val="accent4">
              <a:lumMod val="40000"/>
              <a:lumOff val="60000"/>
            </a:schemeClr>
          </a:solidFill>
          <a:ln w="19050" cap="flat" cmpd="sng" algn="ctr">
            <a:no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440" b="1" i="0" u="none" strike="noStrike" kern="0" cap="none" spc="0" normalizeH="0" baseline="0" noProof="0">
                <a:ln>
                  <a:noFill/>
                </a:ln>
                <a:effectLst/>
                <a:uLnTx/>
                <a:uFillTx/>
                <a:latin typeface="Verdana"/>
                <a:ea typeface="+mn-ea"/>
                <a:cs typeface="+mn-cs"/>
              </a:rPr>
              <a:t>K) Governance</a:t>
            </a:r>
          </a:p>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440" b="1" i="0" u="none" strike="noStrike" kern="0" cap="none" spc="0" normalizeH="0" baseline="0" noProof="0">
                <a:ln>
                  <a:noFill/>
                </a:ln>
                <a:effectLst/>
                <a:uLnTx/>
                <a:uFillTx/>
                <a:latin typeface="Verdana"/>
                <a:ea typeface="+mn-ea"/>
                <a:cs typeface="Arial" charset="0"/>
              </a:rPr>
              <a:t>Processes</a:t>
            </a:r>
          </a:p>
          <a:p>
            <a:pPr marL="0" marR="0" lvl="0" indent="0" algn="ctr" defTabSz="914400" eaLnBrk="0" fontAlgn="auto" latinLnBrk="0" hangingPunct="0">
              <a:lnSpc>
                <a:spcPct val="85000"/>
              </a:lnSpc>
              <a:spcBef>
                <a:spcPts val="0"/>
              </a:spcBef>
              <a:spcAft>
                <a:spcPts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Policies and procedures</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on data standards, </a:t>
            </a:r>
          </a:p>
          <a:p>
            <a:pPr marL="0" marR="0" lvl="0" indent="0" algn="ctr" defTabSz="914400" eaLnBrk="0" fontAlgn="auto" latinLnBrk="0" hangingPunct="0">
              <a:lnSpc>
                <a:spcPct val="85000"/>
              </a:lnSpc>
              <a:spcBef>
                <a:spcPts val="0"/>
              </a:spcBef>
              <a:spcAft>
                <a:spcPts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archival and retention</a:t>
            </a:r>
          </a:p>
        </p:txBody>
      </p:sp>
      <p:sp>
        <p:nvSpPr>
          <p:cNvPr id="40" name="Rectangle 39">
            <a:hlinkClick r:id="" action="ppaction://noaction"/>
            <a:extLst>
              <a:ext uri="{FF2B5EF4-FFF2-40B4-BE49-F238E27FC236}">
                <a16:creationId xmlns:a16="http://schemas.microsoft.com/office/drawing/2014/main" id="{8AEB0AB2-8644-47D7-9705-77EA340BBF1E}"/>
              </a:ext>
            </a:extLst>
          </p:cNvPr>
          <p:cNvSpPr>
            <a:spLocks/>
          </p:cNvSpPr>
          <p:nvPr/>
        </p:nvSpPr>
        <p:spPr bwMode="auto">
          <a:xfrm>
            <a:off x="4169541" y="4185474"/>
            <a:ext cx="2534596" cy="1738950"/>
          </a:xfrm>
          <a:prstGeom prst="rect">
            <a:avLst/>
          </a:prstGeom>
          <a:solidFill>
            <a:schemeClr val="accent4">
              <a:lumMod val="40000"/>
              <a:lumOff val="60000"/>
            </a:schemeClr>
          </a:solidFill>
          <a:ln w="19050" cap="flat" cmpd="sng" algn="ctr">
            <a:no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marL="0" marR="0" lvl="0" indent="0" algn="ctr" defTabSz="914400" eaLnBrk="0" fontAlgn="auto" latinLnBrk="0" hangingPunct="0">
              <a:lnSpc>
                <a:spcPct val="85000"/>
              </a:lnSpc>
              <a:spcBef>
                <a:spcPts val="0"/>
              </a:spcBef>
              <a:spcAft>
                <a:spcPts val="0"/>
              </a:spcAft>
              <a:buClrTx/>
              <a:buSzTx/>
              <a:buFontTx/>
              <a:buNone/>
              <a:tabLst/>
              <a:defRPr/>
            </a:pPr>
            <a:r>
              <a:rPr kumimoji="0" lang="en-GB" sz="1440" b="1" i="0" u="none" strike="noStrike" kern="0" cap="none" spc="0" normalizeH="0" baseline="0" noProof="0">
                <a:ln>
                  <a:noFill/>
                </a:ln>
                <a:effectLst/>
                <a:uLnTx/>
                <a:uFillTx/>
                <a:latin typeface="Verdana"/>
                <a:ea typeface="+mn-ea"/>
                <a:cs typeface="+mn-cs"/>
              </a:rPr>
              <a:t>L) Architecture</a:t>
            </a:r>
          </a:p>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440" b="1" i="0" u="none" strike="noStrike" kern="0" cap="none" spc="0" normalizeH="0" baseline="0" noProof="0">
                <a:ln>
                  <a:noFill/>
                </a:ln>
                <a:effectLst/>
                <a:uLnTx/>
                <a:uFillTx/>
                <a:latin typeface="Verdana"/>
                <a:ea typeface="+mn-ea"/>
                <a:cs typeface="Arial" charset="0"/>
              </a:rPr>
              <a:t>Governance</a:t>
            </a:r>
          </a:p>
          <a:p>
            <a:pPr marL="0" marR="0" lvl="0" indent="0" algn="ctr" defTabSz="914400" eaLnBrk="0" fontAlgn="auto" latinLnBrk="0" hangingPunct="0">
              <a:lnSpc>
                <a:spcPct val="85000"/>
              </a:lnSpc>
              <a:spcBef>
                <a:spcPts val="0"/>
              </a:spcBef>
              <a:spcAft>
                <a:spcPts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Integration and </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implications of  change</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to business</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architecture, Information </a:t>
            </a:r>
          </a:p>
          <a:p>
            <a:pPr marL="0" marR="0" lvl="0" indent="0" algn="ctr" defTabSz="914400" eaLnBrk="0" fontAlgn="auto" latinLnBrk="0" hangingPunct="0">
              <a:lnSpc>
                <a:spcPct val="85000"/>
              </a:lnSpc>
              <a:spcBef>
                <a:spcPts val="0"/>
              </a:spcBef>
              <a:spcAft>
                <a:spcPts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Strategy,  information </a:t>
            </a:r>
          </a:p>
          <a:p>
            <a:pPr marL="0" marR="0" lvl="0" indent="0" algn="ctr" defTabSz="914400" eaLnBrk="0" fontAlgn="auto" latinLnBrk="0" hangingPunct="0">
              <a:lnSpc>
                <a:spcPct val="85000"/>
              </a:lnSpc>
              <a:spcBef>
                <a:spcPts val="0"/>
              </a:spcBef>
              <a:spcAft>
                <a:spcPts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architecture and data </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architecture.</a:t>
            </a:r>
          </a:p>
        </p:txBody>
      </p:sp>
      <p:sp>
        <p:nvSpPr>
          <p:cNvPr id="41" name="Rectangle 40">
            <a:hlinkClick r:id="" action="ppaction://noaction"/>
            <a:extLst>
              <a:ext uri="{FF2B5EF4-FFF2-40B4-BE49-F238E27FC236}">
                <a16:creationId xmlns:a16="http://schemas.microsoft.com/office/drawing/2014/main" id="{E54CE321-490A-4387-BE88-857CEFEBC184}"/>
              </a:ext>
            </a:extLst>
          </p:cNvPr>
          <p:cNvSpPr>
            <a:spLocks/>
          </p:cNvSpPr>
          <p:nvPr/>
        </p:nvSpPr>
        <p:spPr bwMode="auto">
          <a:xfrm>
            <a:off x="6760922" y="4185474"/>
            <a:ext cx="2534596" cy="1738950"/>
          </a:xfrm>
          <a:prstGeom prst="rect">
            <a:avLst/>
          </a:prstGeom>
          <a:solidFill>
            <a:schemeClr val="accent4">
              <a:lumMod val="40000"/>
              <a:lumOff val="60000"/>
            </a:schemeClr>
          </a:solidFill>
          <a:ln w="19050" cap="flat" cmpd="sng" algn="ctr">
            <a:no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440" b="1" i="0" u="none" strike="noStrike" kern="0" cap="none" spc="0" normalizeH="0" baseline="0" noProof="0">
                <a:ln>
                  <a:noFill/>
                </a:ln>
                <a:effectLst/>
                <a:uLnTx/>
                <a:uFillTx/>
                <a:latin typeface="Verdana"/>
                <a:ea typeface="+mn-ea"/>
                <a:cs typeface="Arial" charset="0"/>
              </a:rPr>
              <a:t>M) Governance</a:t>
            </a:r>
          </a:p>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440" b="1" i="0" u="none" strike="noStrike" kern="0" cap="none" spc="0" normalizeH="0" baseline="0" noProof="0">
                <a:ln>
                  <a:noFill/>
                </a:ln>
                <a:effectLst/>
                <a:uLnTx/>
                <a:uFillTx/>
                <a:latin typeface="Verdana"/>
                <a:ea typeface="+mn-ea"/>
                <a:cs typeface="+mn-cs"/>
              </a:rPr>
              <a:t>Technology</a:t>
            </a:r>
          </a:p>
          <a:p>
            <a:pPr marL="0" marR="0" lvl="0" indent="0" algn="ctr" defTabSz="914400" eaLnBrk="0" fontAlgn="auto" latinLnBrk="0" hangingPunct="0">
              <a:lnSpc>
                <a:spcPct val="85000"/>
              </a:lnSpc>
              <a:spcBef>
                <a:spcPts val="0"/>
              </a:spcBef>
              <a:spcAft>
                <a:spcPts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Use and control of </a:t>
            </a:r>
          </a:p>
          <a:p>
            <a:pPr marL="0" marR="0" lvl="0" indent="0" algn="ctr" defTabSz="914400" eaLnBrk="0" fontAlgn="auto" latinLnBrk="0" hangingPunct="0">
              <a:lnSpc>
                <a:spcPct val="85000"/>
              </a:lnSpc>
              <a:spcBef>
                <a:spcPts val="0"/>
              </a:spcBef>
              <a:spcAft>
                <a:spcPts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technologies that</a:t>
            </a:r>
          </a:p>
          <a:p>
            <a:pPr marL="0" marR="0" lvl="0" indent="0" algn="ctr" defTabSz="914400" eaLnBrk="0" fontAlgn="auto" latinLnBrk="0" hangingPunct="0">
              <a:lnSpc>
                <a:spcPct val="85000"/>
              </a:lnSpc>
              <a:spcBef>
                <a:spcPts val="0"/>
              </a:spcBef>
              <a:spcAft>
                <a:spcPts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have an impact on </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Customer Information </a:t>
            </a:r>
          </a:p>
          <a:p>
            <a:pPr marL="0" marR="0" lvl="0" indent="0" algn="ctr" defTabSz="914400" eaLnBrk="0" fontAlgn="auto" latinLnBrk="0" hangingPunct="0">
              <a:lnSpc>
                <a:spcPct val="85000"/>
              </a:lnSpc>
              <a:spcBef>
                <a:spcPts val="0"/>
              </a:spcBef>
              <a:spcAft>
                <a:spcPts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and Support.</a:t>
            </a:r>
          </a:p>
          <a:p>
            <a:pPr marL="0" marR="0" lvl="0" indent="0" algn="ctr" defTabSz="914400" eaLnBrk="0" fontAlgn="auto" latinLnBrk="0" hangingPunct="0">
              <a:lnSpc>
                <a:spcPct val="85000"/>
              </a:lnSpc>
              <a:spcBef>
                <a:spcPts val="0"/>
              </a:spcBef>
              <a:spcAft>
                <a:spcPts val="0"/>
              </a:spcAft>
              <a:buClrTx/>
              <a:buSzTx/>
              <a:buFontTx/>
              <a:buNone/>
              <a:tabLst/>
              <a:defRPr/>
            </a:pPr>
            <a:endParaRPr kumimoji="0" lang="en-GB" sz="1440" b="1" i="0" u="none" strike="noStrike" kern="0" cap="none" spc="0" normalizeH="0" baseline="0" noProof="0">
              <a:ln>
                <a:noFill/>
              </a:ln>
              <a:effectLst/>
              <a:uLnTx/>
              <a:uFillTx/>
              <a:latin typeface="Verdana"/>
              <a:ea typeface="+mn-ea"/>
              <a:cs typeface="Arial" charset="0"/>
            </a:endParaRPr>
          </a:p>
        </p:txBody>
      </p:sp>
      <p:sp>
        <p:nvSpPr>
          <p:cNvPr id="42" name="Rectangle 41">
            <a:hlinkClick r:id="" action="ppaction://noaction"/>
            <a:extLst>
              <a:ext uri="{FF2B5EF4-FFF2-40B4-BE49-F238E27FC236}">
                <a16:creationId xmlns:a16="http://schemas.microsoft.com/office/drawing/2014/main" id="{AEC930BB-D170-4768-B744-F43DBECFDE46}"/>
              </a:ext>
            </a:extLst>
          </p:cNvPr>
          <p:cNvSpPr>
            <a:spLocks/>
          </p:cNvSpPr>
          <p:nvPr/>
        </p:nvSpPr>
        <p:spPr bwMode="auto">
          <a:xfrm>
            <a:off x="9352303" y="4185474"/>
            <a:ext cx="2534596" cy="1722703"/>
          </a:xfrm>
          <a:prstGeom prst="rect">
            <a:avLst/>
          </a:prstGeom>
          <a:solidFill>
            <a:schemeClr val="accent4">
              <a:lumMod val="60000"/>
              <a:lumOff val="40000"/>
            </a:schemeClr>
          </a:solidFill>
          <a:ln w="38100" cap="flat" cmpd="sng" algn="ctr">
            <a:solidFill>
              <a:schemeClr val="tx2"/>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440" b="1" i="0" u="none" strike="noStrike" kern="0" cap="none" spc="0" normalizeH="0" baseline="0" noProof="0">
                <a:ln>
                  <a:noFill/>
                </a:ln>
                <a:effectLst/>
                <a:uLnTx/>
                <a:uFillTx/>
                <a:latin typeface="Verdana"/>
                <a:ea typeface="+mn-ea"/>
                <a:cs typeface="Arial" charset="0"/>
              </a:rPr>
              <a:t>N) Business Change</a:t>
            </a:r>
          </a:p>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440" b="1" i="0" u="none" strike="noStrike" kern="0" cap="none" spc="0" normalizeH="0" baseline="0" noProof="0">
                <a:ln>
                  <a:noFill/>
                </a:ln>
                <a:effectLst/>
                <a:uLnTx/>
                <a:uFillTx/>
                <a:latin typeface="Verdana"/>
                <a:ea typeface="+mn-ea"/>
                <a:cs typeface="Arial" charset="0"/>
              </a:rPr>
              <a:t>Design</a:t>
            </a:r>
          </a:p>
          <a:p>
            <a:pPr marL="0" marR="0" lvl="0" indent="0" algn="ctr" defTabSz="914400" eaLnBrk="0" fontAlgn="auto" latinLnBrk="0" hangingPunct="0">
              <a:lnSpc>
                <a:spcPct val="85000"/>
              </a:lnSpc>
              <a:spcBef>
                <a:spcPts val="0"/>
              </a:spcBef>
              <a:spcAft>
                <a:spcPts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Implications and </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management of</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business change as </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well as collaboration with </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 other project</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coordination.</a:t>
            </a:r>
          </a:p>
        </p:txBody>
      </p:sp>
      <p:sp>
        <p:nvSpPr>
          <p:cNvPr id="43" name="Rectangle 42">
            <a:hlinkClick r:id="" action="ppaction://noaction"/>
            <a:extLst>
              <a:ext uri="{FF2B5EF4-FFF2-40B4-BE49-F238E27FC236}">
                <a16:creationId xmlns:a16="http://schemas.microsoft.com/office/drawing/2014/main" id="{1E71BC2D-50C8-4602-B9AA-5626CDC6927F}"/>
              </a:ext>
            </a:extLst>
          </p:cNvPr>
          <p:cNvSpPr/>
          <p:nvPr/>
        </p:nvSpPr>
        <p:spPr bwMode="auto">
          <a:xfrm>
            <a:off x="8585562" y="1673802"/>
            <a:ext cx="3301337" cy="825063"/>
          </a:xfrm>
          <a:prstGeom prst="rect">
            <a:avLst/>
          </a:prstGeom>
          <a:solidFill>
            <a:schemeClr val="accent4">
              <a:lumMod val="60000"/>
              <a:lumOff val="40000"/>
            </a:schemeClr>
          </a:solidFill>
          <a:ln w="0" cap="flat" cmpd="sng" algn="ctr">
            <a:no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440" b="1" i="0" u="none" strike="noStrike" kern="0" cap="none" spc="0" normalizeH="0" baseline="0" noProof="0">
                <a:ln>
                  <a:noFill/>
                </a:ln>
                <a:effectLst/>
                <a:uLnTx/>
                <a:uFillTx/>
                <a:latin typeface="Verdana"/>
                <a:ea typeface="+mn-ea"/>
                <a:cs typeface="Arial" charset="0"/>
              </a:rPr>
              <a:t>D) Control – KPI bodies</a:t>
            </a:r>
          </a:p>
          <a:p>
            <a:pPr marL="0" marR="0" lvl="0" indent="0" algn="ctr" defTabSz="914400" eaLnBrk="0" fontAlgn="auto" latinLnBrk="0" hangingPunct="0">
              <a:lnSpc>
                <a:spcPct val="85000"/>
              </a:lnSpc>
              <a:spcBef>
                <a:spcPts val="0"/>
              </a:spcBef>
              <a:spcAft>
                <a:spcPts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Reporting group the provides </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Business/ IT feedback on the </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outcomes of the data </a:t>
            </a:r>
          </a:p>
          <a:p>
            <a:pPr marL="0" marR="0" lvl="0" indent="0" algn="ctr" defTabSz="914400" eaLnBrk="0" fontAlgn="auto" latinLnBrk="0" hangingPunct="0">
              <a:lnSpc>
                <a:spcPct val="85000"/>
              </a:lnSpc>
              <a:spcBef>
                <a:spcPts val="0"/>
              </a:spcBef>
              <a:spcAft>
                <a:spcPts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management effort &amp; </a:t>
            </a:r>
            <a:r>
              <a:rPr lang="en-GB" sz="1080" kern="0">
                <a:latin typeface="Verdana"/>
                <a:cs typeface="Arial" charset="0"/>
              </a:rPr>
              <a:t>data </a:t>
            </a:r>
            <a:r>
              <a:rPr kumimoji="0" lang="en-GB" sz="1080" b="0" i="0" u="none" strike="noStrike" kern="0" cap="none" spc="0" normalizeH="0" baseline="0" noProof="0">
                <a:ln>
                  <a:noFill/>
                </a:ln>
                <a:effectLst/>
                <a:uLnTx/>
                <a:uFillTx/>
                <a:latin typeface="Verdana"/>
                <a:ea typeface="+mn-ea"/>
                <a:cs typeface="Arial" charset="0"/>
              </a:rPr>
              <a:t>quality</a:t>
            </a:r>
          </a:p>
          <a:p>
            <a:pPr marL="0" marR="0" lvl="0" indent="0" algn="ctr" defTabSz="1097280" eaLnBrk="0" fontAlgn="base" latinLnBrk="0" hangingPunct="0">
              <a:lnSpc>
                <a:spcPct val="85000"/>
              </a:lnSpc>
              <a:spcBef>
                <a:spcPct val="0"/>
              </a:spcBef>
              <a:spcAft>
                <a:spcPct val="0"/>
              </a:spcAft>
              <a:buClrTx/>
              <a:buSzTx/>
              <a:buFontTx/>
              <a:buNone/>
              <a:tabLst/>
              <a:defRPr/>
            </a:pPr>
            <a:endParaRPr kumimoji="0" lang="en-GB" sz="1320" b="1" i="0" u="none" strike="noStrike" kern="0" cap="none" spc="0" normalizeH="0" baseline="0" noProof="0">
              <a:ln>
                <a:noFill/>
              </a:ln>
              <a:effectLst/>
              <a:uLnTx/>
              <a:uFillTx/>
              <a:latin typeface="Verdana"/>
              <a:ea typeface="+mn-ea"/>
              <a:cs typeface="Arial" charset="0"/>
            </a:endParaRPr>
          </a:p>
        </p:txBody>
      </p:sp>
      <p:sp>
        <p:nvSpPr>
          <p:cNvPr id="44" name="Rectangle 43">
            <a:hlinkClick r:id="" action="ppaction://noaction"/>
            <a:extLst>
              <a:ext uri="{FF2B5EF4-FFF2-40B4-BE49-F238E27FC236}">
                <a16:creationId xmlns:a16="http://schemas.microsoft.com/office/drawing/2014/main" id="{94CB68BD-C6B9-442E-90FA-12D68AB3A424}"/>
              </a:ext>
            </a:extLst>
          </p:cNvPr>
          <p:cNvSpPr>
            <a:spLocks/>
          </p:cNvSpPr>
          <p:nvPr/>
        </p:nvSpPr>
        <p:spPr bwMode="auto">
          <a:xfrm>
            <a:off x="270498" y="5964142"/>
            <a:ext cx="11651005" cy="356948"/>
          </a:xfrm>
          <a:prstGeom prst="rect">
            <a:avLst/>
          </a:prstGeom>
          <a:solidFill>
            <a:srgbClr val="FFFF66"/>
          </a:solidFill>
          <a:ln w="6350" cap="flat" cmpd="sng" algn="ctr">
            <a:noFill/>
            <a:prstDash val="solid"/>
            <a:miter lim="800000"/>
            <a:headEnd type="none" w="med" len="med"/>
            <a:tailEnd type="none" w="med" len="med"/>
          </a:ln>
          <a:effectLst/>
        </p:spPr>
        <p:txBody>
          <a:bodyPr vert="horz" wrap="none" lIns="109728" tIns="54864" rIns="109728" bIns="54864" numCol="1" rtlCol="0" anchor="ctr" anchorCtr="0" compatLnSpc="1">
            <a:prstTxWarp prst="textNoShape">
              <a:avLst/>
            </a:prstTxWarp>
          </a:bodyPr>
          <a:lstStyle/>
          <a:p>
            <a:pPr algn="ctr" defTabSz="1097280" eaLnBrk="0" fontAlgn="base" hangingPunct="0">
              <a:lnSpc>
                <a:spcPct val="85000"/>
              </a:lnSpc>
              <a:spcBef>
                <a:spcPct val="0"/>
              </a:spcBef>
              <a:spcAft>
                <a:spcPct val="0"/>
              </a:spcAft>
            </a:pPr>
            <a:r>
              <a:rPr lang="en-GB" sz="1440" b="1" kern="0">
                <a:latin typeface="Verdana"/>
                <a:cs typeface="Arial" charset="0"/>
              </a:rPr>
              <a:t>O) Shared Service</a:t>
            </a:r>
          </a:p>
        </p:txBody>
      </p:sp>
      <p:sp>
        <p:nvSpPr>
          <p:cNvPr id="45" name="Rectangle 44">
            <a:hlinkClick r:id="" action="ppaction://noaction"/>
            <a:extLst>
              <a:ext uri="{FF2B5EF4-FFF2-40B4-BE49-F238E27FC236}">
                <a16:creationId xmlns:a16="http://schemas.microsoft.com/office/drawing/2014/main" id="{16AB3234-95D2-467F-B207-5508EE5A7143}"/>
              </a:ext>
            </a:extLst>
          </p:cNvPr>
          <p:cNvSpPr>
            <a:spLocks/>
          </p:cNvSpPr>
          <p:nvPr/>
        </p:nvSpPr>
        <p:spPr bwMode="auto">
          <a:xfrm>
            <a:off x="1487556" y="2538581"/>
            <a:ext cx="2625199" cy="1607177"/>
          </a:xfrm>
          <a:prstGeom prst="rect">
            <a:avLst/>
          </a:prstGeom>
          <a:solidFill>
            <a:schemeClr val="accent4">
              <a:lumMod val="60000"/>
              <a:lumOff val="40000"/>
            </a:schemeClr>
          </a:solidFill>
          <a:ln w="6350" cap="flat" cmpd="sng" algn="ctr">
            <a:no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algn="ctr" defTabSz="1097280" eaLnBrk="0" fontAlgn="base" hangingPunct="0">
              <a:lnSpc>
                <a:spcPct val="85000"/>
              </a:lnSpc>
              <a:spcBef>
                <a:spcPct val="0"/>
              </a:spcBef>
              <a:spcAft>
                <a:spcPct val="0"/>
              </a:spcAft>
            </a:pPr>
            <a:r>
              <a:rPr lang="en-GB" sz="1440" b="1" kern="0">
                <a:latin typeface="Verdana"/>
                <a:cs typeface="Arial" charset="0"/>
              </a:rPr>
              <a:t>F) Operational</a:t>
            </a:r>
          </a:p>
          <a:p>
            <a:pPr algn="ctr" defTabSz="1097280" eaLnBrk="0" fontAlgn="base" hangingPunct="0">
              <a:lnSpc>
                <a:spcPct val="85000"/>
              </a:lnSpc>
              <a:spcBef>
                <a:spcPct val="0"/>
              </a:spcBef>
              <a:spcAft>
                <a:spcPct val="0"/>
              </a:spcAft>
            </a:pPr>
            <a:r>
              <a:rPr lang="en-GB" sz="1440" b="1" kern="0">
                <a:latin typeface="Verdana"/>
                <a:cs typeface="Arial" charset="0"/>
              </a:rPr>
              <a:t>Processes</a:t>
            </a:r>
          </a:p>
          <a:p>
            <a:pPr algn="ctr" defTabSz="1097280" eaLnBrk="0" fontAlgn="base" hangingPunct="0">
              <a:lnSpc>
                <a:spcPct val="85000"/>
              </a:lnSpc>
              <a:spcBef>
                <a:spcPct val="0"/>
              </a:spcBef>
              <a:spcAft>
                <a:spcPct val="0"/>
              </a:spcAft>
              <a:defRPr/>
            </a:pPr>
            <a:r>
              <a:rPr lang="en-GB" sz="1080" kern="0">
                <a:latin typeface="Verdana"/>
                <a:cs typeface="Arial" charset="0"/>
              </a:rPr>
              <a:t>Definition and </a:t>
            </a:r>
          </a:p>
          <a:p>
            <a:pPr algn="ctr" defTabSz="1097280" eaLnBrk="0" fontAlgn="base" hangingPunct="0">
              <a:lnSpc>
                <a:spcPct val="85000"/>
              </a:lnSpc>
              <a:spcBef>
                <a:spcPct val="0"/>
              </a:spcBef>
              <a:spcAft>
                <a:spcPct val="0"/>
              </a:spcAft>
              <a:defRPr/>
            </a:pPr>
            <a:r>
              <a:rPr lang="en-GB" sz="1080" kern="0">
                <a:latin typeface="Verdana"/>
                <a:cs typeface="Arial" charset="0"/>
              </a:rPr>
              <a:t>Management of  global</a:t>
            </a:r>
          </a:p>
          <a:p>
            <a:pPr algn="ctr" defTabSz="1097280" eaLnBrk="0" fontAlgn="base" hangingPunct="0">
              <a:lnSpc>
                <a:spcPct val="85000"/>
              </a:lnSpc>
              <a:spcBef>
                <a:spcPct val="0"/>
              </a:spcBef>
              <a:spcAft>
                <a:spcPct val="0"/>
              </a:spcAft>
              <a:defRPr/>
            </a:pPr>
            <a:r>
              <a:rPr lang="en-GB" sz="1080" kern="0">
                <a:latin typeface="Verdana"/>
                <a:cs typeface="Arial" charset="0"/>
              </a:rPr>
              <a:t>Customer Information </a:t>
            </a:r>
          </a:p>
          <a:p>
            <a:pPr algn="ctr" defTabSz="1097280" eaLnBrk="0" fontAlgn="base" hangingPunct="0">
              <a:lnSpc>
                <a:spcPct val="85000"/>
              </a:lnSpc>
              <a:spcBef>
                <a:spcPct val="0"/>
              </a:spcBef>
              <a:spcAft>
                <a:spcPct val="0"/>
              </a:spcAft>
              <a:defRPr/>
            </a:pPr>
            <a:r>
              <a:rPr lang="en-GB" sz="1080" kern="0">
                <a:latin typeface="Verdana"/>
                <a:cs typeface="Arial" charset="0"/>
              </a:rPr>
              <a:t>Processes as well as </a:t>
            </a:r>
          </a:p>
          <a:p>
            <a:pPr algn="ctr" defTabSz="1097280" eaLnBrk="0" fontAlgn="base" hangingPunct="0">
              <a:lnSpc>
                <a:spcPct val="85000"/>
              </a:lnSpc>
              <a:spcBef>
                <a:spcPct val="0"/>
              </a:spcBef>
              <a:spcAft>
                <a:spcPct val="0"/>
              </a:spcAft>
              <a:defRPr/>
            </a:pPr>
            <a:r>
              <a:rPr lang="en-GB" sz="1080" kern="0">
                <a:latin typeface="Verdana"/>
                <a:cs typeface="Arial" charset="0"/>
              </a:rPr>
              <a:t>guidance on </a:t>
            </a:r>
          </a:p>
          <a:p>
            <a:pPr algn="ctr" defTabSz="1097280" eaLnBrk="0" fontAlgn="base" hangingPunct="0">
              <a:lnSpc>
                <a:spcPct val="85000"/>
              </a:lnSpc>
              <a:spcBef>
                <a:spcPct val="0"/>
              </a:spcBef>
              <a:spcAft>
                <a:spcPct val="0"/>
              </a:spcAft>
              <a:defRPr/>
            </a:pPr>
            <a:r>
              <a:rPr lang="en-GB" sz="1080" kern="0">
                <a:latin typeface="Verdana"/>
                <a:cs typeface="Arial" charset="0"/>
              </a:rPr>
              <a:t>Local and regional</a:t>
            </a:r>
          </a:p>
          <a:p>
            <a:pPr algn="ctr" defTabSz="1097280" eaLnBrk="0" fontAlgn="base" hangingPunct="0">
              <a:lnSpc>
                <a:spcPct val="85000"/>
              </a:lnSpc>
              <a:spcBef>
                <a:spcPct val="0"/>
              </a:spcBef>
              <a:spcAft>
                <a:spcPct val="0"/>
              </a:spcAft>
              <a:defRPr/>
            </a:pPr>
            <a:r>
              <a:rPr lang="en-GB" sz="1080" kern="0">
                <a:latin typeface="Verdana"/>
                <a:cs typeface="Arial" charset="0"/>
              </a:rPr>
              <a:t>Privacy processes.</a:t>
            </a:r>
          </a:p>
        </p:txBody>
      </p:sp>
      <p:sp>
        <p:nvSpPr>
          <p:cNvPr id="46" name="Rectangle 45">
            <a:hlinkClick r:id="" action="ppaction://noaction"/>
            <a:extLst>
              <a:ext uri="{FF2B5EF4-FFF2-40B4-BE49-F238E27FC236}">
                <a16:creationId xmlns:a16="http://schemas.microsoft.com/office/drawing/2014/main" id="{655AAAD4-12EE-4AA0-8378-8A0D43B40DC1}"/>
              </a:ext>
            </a:extLst>
          </p:cNvPr>
          <p:cNvSpPr>
            <a:spLocks/>
          </p:cNvSpPr>
          <p:nvPr/>
        </p:nvSpPr>
        <p:spPr bwMode="auto">
          <a:xfrm>
            <a:off x="4169540" y="2538581"/>
            <a:ext cx="2534596" cy="1607177"/>
          </a:xfrm>
          <a:prstGeom prst="rect">
            <a:avLst/>
          </a:prstGeom>
          <a:solidFill>
            <a:schemeClr val="accent4">
              <a:lumMod val="60000"/>
              <a:lumOff val="40000"/>
            </a:schemeClr>
          </a:solidFill>
          <a:ln w="6350" cap="flat" cmpd="sng" algn="ctr">
            <a:no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440" b="1" i="0" u="none" strike="noStrike" kern="0" cap="none" spc="0" normalizeH="0" baseline="0" noProof="0">
                <a:ln>
                  <a:noFill/>
                </a:ln>
                <a:effectLst/>
                <a:uLnTx/>
                <a:uFillTx/>
                <a:latin typeface="Verdana"/>
                <a:ea typeface="+mn-ea"/>
                <a:cs typeface="Arial" charset="0"/>
              </a:rPr>
              <a:t>G) Operational</a:t>
            </a:r>
          </a:p>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440" b="1" i="0" u="none" strike="noStrike" kern="0" cap="none" spc="0" normalizeH="0" baseline="0" noProof="0">
                <a:ln>
                  <a:noFill/>
                </a:ln>
                <a:effectLst/>
                <a:uLnTx/>
                <a:uFillTx/>
                <a:latin typeface="Verdana"/>
                <a:ea typeface="+mn-ea"/>
                <a:cs typeface="Arial" charset="0"/>
              </a:rPr>
              <a:t>Logical Architecture</a:t>
            </a:r>
          </a:p>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Running of the master </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data architecture at a non-</a:t>
            </a:r>
          </a:p>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Physical level including</a:t>
            </a:r>
          </a:p>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Policy creation and </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maintenance.</a:t>
            </a:r>
          </a:p>
        </p:txBody>
      </p:sp>
      <p:sp>
        <p:nvSpPr>
          <p:cNvPr id="47" name="Rectangle 46">
            <a:hlinkClick r:id="" action="ppaction://noaction"/>
            <a:extLst>
              <a:ext uri="{FF2B5EF4-FFF2-40B4-BE49-F238E27FC236}">
                <a16:creationId xmlns:a16="http://schemas.microsoft.com/office/drawing/2014/main" id="{9A1B87BF-17D4-4FBC-949E-C9F0B860DEED}"/>
              </a:ext>
            </a:extLst>
          </p:cNvPr>
          <p:cNvSpPr>
            <a:spLocks/>
          </p:cNvSpPr>
          <p:nvPr/>
        </p:nvSpPr>
        <p:spPr bwMode="auto">
          <a:xfrm>
            <a:off x="6760921" y="2538581"/>
            <a:ext cx="2534596" cy="1607177"/>
          </a:xfrm>
          <a:prstGeom prst="rect">
            <a:avLst/>
          </a:prstGeom>
          <a:solidFill>
            <a:schemeClr val="accent4">
              <a:lumMod val="40000"/>
              <a:lumOff val="60000"/>
            </a:schemeClr>
          </a:solidFill>
          <a:ln w="6350" cap="flat" cmpd="sng" algn="ctr">
            <a:no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440" b="1" i="0" u="none" strike="noStrike" kern="0" cap="none" spc="0" normalizeH="0" baseline="0" noProof="0">
                <a:ln>
                  <a:noFill/>
                </a:ln>
                <a:effectLst/>
                <a:uLnTx/>
                <a:uFillTx/>
                <a:latin typeface="Verdana"/>
                <a:ea typeface="+mn-ea"/>
                <a:cs typeface="Arial" charset="0"/>
              </a:rPr>
              <a:t>H) Operational</a:t>
            </a:r>
          </a:p>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440" b="1" i="0" u="none" strike="noStrike" kern="0" cap="none" spc="0" normalizeH="0" baseline="0" noProof="0">
                <a:ln>
                  <a:noFill/>
                </a:ln>
                <a:effectLst/>
                <a:uLnTx/>
                <a:uFillTx/>
                <a:latin typeface="Verdana"/>
                <a:ea typeface="+mn-ea"/>
                <a:cs typeface="Arial" charset="0"/>
              </a:rPr>
              <a:t>Technology</a:t>
            </a:r>
          </a:p>
          <a:p>
            <a:pPr marL="0" marR="0" lvl="0" indent="0" algn="ctr" defTabSz="914400" eaLnBrk="0" fontAlgn="auto" latinLnBrk="0" hangingPunct="0">
              <a:lnSpc>
                <a:spcPct val="85000"/>
              </a:lnSpc>
              <a:spcBef>
                <a:spcPts val="0"/>
              </a:spcBef>
              <a:spcAft>
                <a:spcPts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Control and measuring</a:t>
            </a:r>
          </a:p>
          <a:p>
            <a:pPr marL="0" marR="0" lvl="0" indent="0" algn="ctr" defTabSz="914400" eaLnBrk="0" fontAlgn="auto" latinLnBrk="0" hangingPunct="0">
              <a:lnSpc>
                <a:spcPct val="85000"/>
              </a:lnSpc>
              <a:spcBef>
                <a:spcPts val="0"/>
              </a:spcBef>
              <a:spcAft>
                <a:spcPts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of the technologies </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involved in the master </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data scope at global</a:t>
            </a:r>
            <a:br>
              <a:rPr kumimoji="0" lang="en-GB" sz="1080" b="0" i="0" u="none" strike="noStrike" kern="0" cap="none" spc="0" normalizeH="0" baseline="0" noProof="0">
                <a:ln>
                  <a:noFill/>
                </a:ln>
                <a:effectLst/>
                <a:uLnTx/>
                <a:uFillTx/>
                <a:latin typeface="Verdana"/>
                <a:ea typeface="+mn-ea"/>
                <a:cs typeface="Arial" charset="0"/>
              </a:rPr>
            </a:br>
            <a:r>
              <a:rPr kumimoji="0" lang="en-GB" sz="1080" b="0" i="0" u="none" strike="noStrike" kern="0" cap="none" spc="0" normalizeH="0" baseline="0" noProof="0">
                <a:ln>
                  <a:noFill/>
                </a:ln>
                <a:effectLst/>
                <a:uLnTx/>
                <a:uFillTx/>
                <a:latin typeface="Verdana"/>
                <a:ea typeface="+mn-ea"/>
                <a:cs typeface="Arial" charset="0"/>
              </a:rPr>
              <a:t>level.</a:t>
            </a:r>
            <a:endParaRPr kumimoji="0" lang="en-GB" sz="1080" b="1" i="0" u="none" strike="noStrike" kern="0" cap="none" spc="0" normalizeH="0" baseline="0" noProof="0">
              <a:ln>
                <a:noFill/>
              </a:ln>
              <a:effectLst/>
              <a:uLnTx/>
              <a:uFillTx/>
              <a:latin typeface="Verdana"/>
              <a:ea typeface="+mn-ea"/>
              <a:cs typeface="Arial" charset="0"/>
            </a:endParaRPr>
          </a:p>
        </p:txBody>
      </p:sp>
      <p:sp>
        <p:nvSpPr>
          <p:cNvPr id="48" name="Rectangle 47">
            <a:hlinkClick r:id="" action="ppaction://noaction"/>
            <a:extLst>
              <a:ext uri="{FF2B5EF4-FFF2-40B4-BE49-F238E27FC236}">
                <a16:creationId xmlns:a16="http://schemas.microsoft.com/office/drawing/2014/main" id="{89C285A7-7441-46D3-B2C0-60652A57416B}"/>
              </a:ext>
            </a:extLst>
          </p:cNvPr>
          <p:cNvSpPr>
            <a:spLocks/>
          </p:cNvSpPr>
          <p:nvPr/>
        </p:nvSpPr>
        <p:spPr bwMode="auto">
          <a:xfrm>
            <a:off x="9352303" y="2538581"/>
            <a:ext cx="2534596" cy="1592161"/>
          </a:xfrm>
          <a:prstGeom prst="rect">
            <a:avLst/>
          </a:prstGeom>
          <a:solidFill>
            <a:schemeClr val="accent4">
              <a:lumMod val="60000"/>
              <a:lumOff val="40000"/>
            </a:schemeClr>
          </a:solidFill>
          <a:ln w="38100" cap="flat" cmpd="sng" algn="ctr">
            <a:solidFill>
              <a:schemeClr val="tx2"/>
            </a:solidFill>
            <a:prstDash val="solid"/>
            <a:miter lim="800000"/>
            <a:headEnd type="none" w="med" len="med"/>
            <a:tailEnd type="none" w="med" len="med"/>
          </a:ln>
          <a:effectLst/>
        </p:spPr>
        <p:txBody>
          <a:bodyPr vert="horz" wrap="square" lIns="109728" tIns="54864" rIns="109728" bIns="54864" numCol="1" rtlCol="0" anchor="t" anchorCtr="0" compatLnSpc="1">
            <a:prstTxWarp prst="textNoShape">
              <a:avLst/>
            </a:prstTxWarp>
          </a:bodyPr>
          <a:lstStyle/>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440" b="1" i="0" u="none" strike="noStrike" kern="0" cap="none" spc="0" normalizeH="0" baseline="0" noProof="0">
                <a:ln>
                  <a:noFill/>
                </a:ln>
                <a:effectLst/>
                <a:uLnTx/>
                <a:uFillTx/>
                <a:latin typeface="Verdana"/>
                <a:ea typeface="+mn-ea"/>
                <a:cs typeface="Arial" charset="0"/>
              </a:rPr>
              <a:t>I) Business Change</a:t>
            </a:r>
          </a:p>
          <a:p>
            <a:pPr marL="0" marR="0" lvl="0" indent="0" algn="ctr" defTabSz="1097280" eaLnBrk="0" fontAlgn="base" latinLnBrk="0" hangingPunct="0">
              <a:lnSpc>
                <a:spcPct val="85000"/>
              </a:lnSpc>
              <a:spcBef>
                <a:spcPct val="0"/>
              </a:spcBef>
              <a:spcAft>
                <a:spcPct val="0"/>
              </a:spcAft>
              <a:buClrTx/>
              <a:buSzTx/>
              <a:buFontTx/>
              <a:buNone/>
              <a:tabLst/>
              <a:defRPr/>
            </a:pPr>
            <a:r>
              <a:rPr kumimoji="0" lang="en-GB" sz="1080" b="0" i="0" u="none" strike="noStrike" kern="0" cap="none" spc="0" normalizeH="0" baseline="0" noProof="0">
                <a:ln>
                  <a:noFill/>
                </a:ln>
                <a:effectLst/>
                <a:uLnTx/>
                <a:uFillTx/>
                <a:latin typeface="Verdana"/>
                <a:ea typeface="+mn-ea"/>
                <a:cs typeface="Arial" charset="0"/>
              </a:rPr>
              <a:t>Education practices, business change practices and system release practices to ensure correct compliance with policies and standards.</a:t>
            </a:r>
          </a:p>
        </p:txBody>
      </p:sp>
      <p:sp>
        <p:nvSpPr>
          <p:cNvPr id="49" name="Oval 48">
            <a:extLst>
              <a:ext uri="{FF2B5EF4-FFF2-40B4-BE49-F238E27FC236}">
                <a16:creationId xmlns:a16="http://schemas.microsoft.com/office/drawing/2014/main" id="{873EB569-2287-48A5-8249-8E99F00CF8CA}"/>
              </a:ext>
            </a:extLst>
          </p:cNvPr>
          <p:cNvSpPr>
            <a:spLocks/>
          </p:cNvSpPr>
          <p:nvPr/>
        </p:nvSpPr>
        <p:spPr bwMode="auto">
          <a:xfrm>
            <a:off x="293926" y="3434829"/>
            <a:ext cx="365760" cy="365760"/>
          </a:xfrm>
          <a:prstGeom prst="ellipse">
            <a:avLst/>
          </a:prstGeom>
          <a:solidFill>
            <a:schemeClr val="accent4"/>
          </a:solidFill>
          <a:ln>
            <a:noFill/>
            <a:headEnd/>
            <a:tailEnd/>
          </a:ln>
          <a:effectLst/>
        </p:spPr>
        <p:txBody>
          <a:bodyPr wrap="non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chemeClr val="bg1"/>
                </a:solidFill>
                <a:effectLst/>
                <a:uLnTx/>
                <a:uFillTx/>
                <a:latin typeface="Verdana"/>
                <a:ea typeface="+mn-ea"/>
                <a:cs typeface="+mn-cs"/>
              </a:rPr>
              <a:t>2</a:t>
            </a:r>
          </a:p>
        </p:txBody>
      </p:sp>
      <p:sp>
        <p:nvSpPr>
          <p:cNvPr id="51" name="Oval 50">
            <a:extLst>
              <a:ext uri="{FF2B5EF4-FFF2-40B4-BE49-F238E27FC236}">
                <a16:creationId xmlns:a16="http://schemas.microsoft.com/office/drawing/2014/main" id="{869460B0-C125-4F18-95EF-8A9A9133A7D7}"/>
              </a:ext>
            </a:extLst>
          </p:cNvPr>
          <p:cNvSpPr>
            <a:spLocks/>
          </p:cNvSpPr>
          <p:nvPr/>
        </p:nvSpPr>
        <p:spPr bwMode="auto">
          <a:xfrm>
            <a:off x="320040" y="1168802"/>
            <a:ext cx="365760" cy="365760"/>
          </a:xfrm>
          <a:prstGeom prst="ellipse">
            <a:avLst/>
          </a:prstGeom>
          <a:solidFill>
            <a:schemeClr val="accent4"/>
          </a:solidFill>
          <a:ln>
            <a:noFill/>
            <a:headEnd/>
            <a:tailEnd/>
          </a:ln>
          <a:effectLst/>
        </p:spPr>
        <p:txBody>
          <a:bodyPr wrap="none" lIns="0" tIns="0" rIns="0" bIns="0" rtlCol="0" anchor="ctr" anchorCtr="1"/>
          <a:lstStyle/>
          <a:p>
            <a:pPr algn="ctr" defTabSz="914400"/>
            <a:r>
              <a:rPr lang="en-US" sz="1400" b="1" kern="0">
                <a:solidFill>
                  <a:schemeClr val="bg1"/>
                </a:solidFill>
                <a:latin typeface="Verdana"/>
              </a:rPr>
              <a:t>2</a:t>
            </a:r>
          </a:p>
        </p:txBody>
      </p:sp>
      <p:sp>
        <p:nvSpPr>
          <p:cNvPr id="52" name="Oval 51">
            <a:extLst>
              <a:ext uri="{FF2B5EF4-FFF2-40B4-BE49-F238E27FC236}">
                <a16:creationId xmlns:a16="http://schemas.microsoft.com/office/drawing/2014/main" id="{F8F45980-B8C5-4A50-95E7-E84EE7F419C9}"/>
              </a:ext>
            </a:extLst>
          </p:cNvPr>
          <p:cNvSpPr>
            <a:spLocks/>
          </p:cNvSpPr>
          <p:nvPr/>
        </p:nvSpPr>
        <p:spPr bwMode="auto">
          <a:xfrm>
            <a:off x="1523097" y="2065166"/>
            <a:ext cx="365760" cy="365760"/>
          </a:xfrm>
          <a:prstGeom prst="ellipse">
            <a:avLst/>
          </a:prstGeom>
          <a:solidFill>
            <a:schemeClr val="accent4"/>
          </a:solidFill>
          <a:ln>
            <a:noFill/>
            <a:headEnd/>
            <a:tailEnd/>
          </a:ln>
          <a:effectLst/>
        </p:spPr>
        <p:txBody>
          <a:bodyPr wrap="non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chemeClr val="bg1"/>
                </a:solidFill>
                <a:effectLst/>
                <a:uLnTx/>
                <a:uFillTx/>
                <a:latin typeface="Verdana"/>
                <a:ea typeface="+mn-ea"/>
                <a:cs typeface="+mn-cs"/>
              </a:rPr>
              <a:t>2</a:t>
            </a:r>
          </a:p>
        </p:txBody>
      </p:sp>
      <p:sp>
        <p:nvSpPr>
          <p:cNvPr id="53" name="Oval 52">
            <a:extLst>
              <a:ext uri="{FF2B5EF4-FFF2-40B4-BE49-F238E27FC236}">
                <a16:creationId xmlns:a16="http://schemas.microsoft.com/office/drawing/2014/main" id="{E01C8265-95C8-420B-AEED-315873E15CC2}"/>
              </a:ext>
            </a:extLst>
          </p:cNvPr>
          <p:cNvSpPr>
            <a:spLocks/>
          </p:cNvSpPr>
          <p:nvPr/>
        </p:nvSpPr>
        <p:spPr bwMode="auto">
          <a:xfrm>
            <a:off x="5088475" y="2065166"/>
            <a:ext cx="365760" cy="365760"/>
          </a:xfrm>
          <a:prstGeom prst="ellipse">
            <a:avLst/>
          </a:prstGeom>
          <a:solidFill>
            <a:schemeClr val="accent4"/>
          </a:solidFill>
          <a:ln>
            <a:noFill/>
            <a:headEnd/>
            <a:tailEnd/>
          </a:ln>
          <a:effectLst/>
        </p:spPr>
        <p:txBody>
          <a:bodyPr wrap="non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chemeClr val="bg1"/>
                </a:solidFill>
                <a:effectLst/>
                <a:uLnTx/>
                <a:uFillTx/>
                <a:latin typeface="Verdana"/>
                <a:ea typeface="+mn-ea"/>
                <a:cs typeface="+mn-cs"/>
              </a:rPr>
              <a:t>2</a:t>
            </a:r>
          </a:p>
        </p:txBody>
      </p:sp>
      <p:sp>
        <p:nvSpPr>
          <p:cNvPr id="54" name="Oval 53">
            <a:extLst>
              <a:ext uri="{FF2B5EF4-FFF2-40B4-BE49-F238E27FC236}">
                <a16:creationId xmlns:a16="http://schemas.microsoft.com/office/drawing/2014/main" id="{55BB0817-8A08-4654-A30E-DC554EB191DE}"/>
              </a:ext>
            </a:extLst>
          </p:cNvPr>
          <p:cNvSpPr>
            <a:spLocks/>
          </p:cNvSpPr>
          <p:nvPr/>
        </p:nvSpPr>
        <p:spPr bwMode="auto">
          <a:xfrm>
            <a:off x="8621484" y="2065166"/>
            <a:ext cx="365760" cy="365760"/>
          </a:xfrm>
          <a:prstGeom prst="ellipse">
            <a:avLst/>
          </a:prstGeom>
          <a:solidFill>
            <a:schemeClr val="accent4">
              <a:lumMod val="50000"/>
            </a:schemeClr>
          </a:solidFill>
          <a:ln>
            <a:noFill/>
            <a:headEnd/>
            <a:tailEnd/>
          </a:ln>
          <a:effectLst/>
        </p:spPr>
        <p:txBody>
          <a:bodyPr wrap="non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a:solidFill>
                  <a:schemeClr val="bg1"/>
                </a:solidFill>
                <a:latin typeface="Verdana"/>
              </a:rPr>
              <a:t>1</a:t>
            </a:r>
            <a:endParaRPr kumimoji="0" lang="en-US" sz="1400" b="1" i="0" u="none" strike="noStrike" kern="0" cap="none" spc="0" normalizeH="0" baseline="0" noProof="0">
              <a:ln>
                <a:noFill/>
              </a:ln>
              <a:solidFill>
                <a:schemeClr val="bg1"/>
              </a:solidFill>
              <a:effectLst/>
              <a:uLnTx/>
              <a:uFillTx/>
              <a:latin typeface="Verdana"/>
            </a:endParaRPr>
          </a:p>
        </p:txBody>
      </p:sp>
      <p:sp>
        <p:nvSpPr>
          <p:cNvPr id="56" name="Oval 55">
            <a:extLst>
              <a:ext uri="{FF2B5EF4-FFF2-40B4-BE49-F238E27FC236}">
                <a16:creationId xmlns:a16="http://schemas.microsoft.com/office/drawing/2014/main" id="{042E4997-AFD8-4D4F-983A-B4FBCC5D1CB2}"/>
              </a:ext>
            </a:extLst>
          </p:cNvPr>
          <p:cNvSpPr>
            <a:spLocks/>
          </p:cNvSpPr>
          <p:nvPr/>
        </p:nvSpPr>
        <p:spPr bwMode="auto">
          <a:xfrm>
            <a:off x="4231858" y="3735607"/>
            <a:ext cx="365760" cy="365760"/>
          </a:xfrm>
          <a:prstGeom prst="ellipse">
            <a:avLst/>
          </a:prstGeom>
          <a:solidFill>
            <a:schemeClr val="accent4">
              <a:lumMod val="50000"/>
            </a:schemeClr>
          </a:solidFill>
          <a:ln>
            <a:noFill/>
            <a:headEnd/>
            <a:tailEnd/>
          </a:ln>
          <a:effectLst/>
        </p:spPr>
        <p:txBody>
          <a:bodyPr wrap="non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chemeClr val="bg1"/>
                </a:solidFill>
                <a:effectLst/>
                <a:uLnTx/>
                <a:uFillTx/>
                <a:latin typeface="Verdana"/>
                <a:ea typeface="+mn-ea"/>
                <a:cs typeface="+mn-cs"/>
              </a:rPr>
              <a:t>1</a:t>
            </a:r>
          </a:p>
        </p:txBody>
      </p:sp>
      <p:sp>
        <p:nvSpPr>
          <p:cNvPr id="57" name="Oval 56">
            <a:extLst>
              <a:ext uri="{FF2B5EF4-FFF2-40B4-BE49-F238E27FC236}">
                <a16:creationId xmlns:a16="http://schemas.microsoft.com/office/drawing/2014/main" id="{6ABE5B75-5605-4997-BF58-D49850B51808}"/>
              </a:ext>
            </a:extLst>
          </p:cNvPr>
          <p:cNvSpPr>
            <a:spLocks/>
          </p:cNvSpPr>
          <p:nvPr/>
        </p:nvSpPr>
        <p:spPr bwMode="auto">
          <a:xfrm>
            <a:off x="6844793" y="3754657"/>
            <a:ext cx="365760" cy="365760"/>
          </a:xfrm>
          <a:prstGeom prst="ellipse">
            <a:avLst/>
          </a:prstGeom>
          <a:solidFill>
            <a:schemeClr val="accent4"/>
          </a:solidFill>
          <a:ln>
            <a:noFill/>
            <a:headEnd/>
            <a:tailEnd/>
          </a:ln>
          <a:effectLst/>
        </p:spPr>
        <p:txBody>
          <a:bodyPr wrap="none" lIns="0" tIns="0" rIns="0" bIns="0" rtlCol="0" anchor="ctr" anchorCtr="1"/>
          <a:lstStyle/>
          <a:p>
            <a:pPr algn="ctr" defTabSz="914400"/>
            <a:r>
              <a:rPr lang="en-US" sz="1400" b="1" kern="0">
                <a:solidFill>
                  <a:schemeClr val="bg1"/>
                </a:solidFill>
                <a:latin typeface="Verdana"/>
              </a:rPr>
              <a:t>2</a:t>
            </a:r>
          </a:p>
        </p:txBody>
      </p:sp>
      <p:sp>
        <p:nvSpPr>
          <p:cNvPr id="58" name="Oval 57">
            <a:extLst>
              <a:ext uri="{FF2B5EF4-FFF2-40B4-BE49-F238E27FC236}">
                <a16:creationId xmlns:a16="http://schemas.microsoft.com/office/drawing/2014/main" id="{A60EADF3-CC45-4655-A7A1-A65ED942B230}"/>
              </a:ext>
            </a:extLst>
          </p:cNvPr>
          <p:cNvSpPr>
            <a:spLocks/>
          </p:cNvSpPr>
          <p:nvPr/>
        </p:nvSpPr>
        <p:spPr bwMode="auto">
          <a:xfrm>
            <a:off x="9409304" y="3717319"/>
            <a:ext cx="365760" cy="365760"/>
          </a:xfrm>
          <a:prstGeom prst="ellipse">
            <a:avLst/>
          </a:prstGeom>
          <a:solidFill>
            <a:schemeClr val="accent4">
              <a:lumMod val="50000"/>
            </a:schemeClr>
          </a:solidFill>
          <a:ln>
            <a:noFill/>
            <a:headEnd/>
            <a:tailEnd/>
          </a:ln>
          <a:effectLst/>
        </p:spPr>
        <p:txBody>
          <a:bodyPr wrap="non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chemeClr val="bg1"/>
                </a:solidFill>
                <a:effectLst/>
                <a:uLnTx/>
                <a:uFillTx/>
                <a:latin typeface="Verdana"/>
                <a:ea typeface="+mn-ea"/>
                <a:cs typeface="+mn-cs"/>
              </a:rPr>
              <a:t>1</a:t>
            </a:r>
          </a:p>
        </p:txBody>
      </p:sp>
      <p:sp>
        <p:nvSpPr>
          <p:cNvPr id="59" name="Oval 58">
            <a:extLst>
              <a:ext uri="{FF2B5EF4-FFF2-40B4-BE49-F238E27FC236}">
                <a16:creationId xmlns:a16="http://schemas.microsoft.com/office/drawing/2014/main" id="{AD660009-DE5B-4665-8E77-0D99E61F5BFC}"/>
              </a:ext>
            </a:extLst>
          </p:cNvPr>
          <p:cNvSpPr>
            <a:spLocks/>
          </p:cNvSpPr>
          <p:nvPr/>
        </p:nvSpPr>
        <p:spPr bwMode="auto">
          <a:xfrm>
            <a:off x="1523097" y="5550456"/>
            <a:ext cx="365760" cy="365760"/>
          </a:xfrm>
          <a:prstGeom prst="ellipse">
            <a:avLst/>
          </a:prstGeom>
          <a:solidFill>
            <a:schemeClr val="accent4"/>
          </a:solidFill>
          <a:ln>
            <a:noFill/>
            <a:headEnd/>
            <a:tailEnd/>
          </a:ln>
          <a:effectLst/>
        </p:spPr>
        <p:txBody>
          <a:bodyPr wrap="non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a:solidFill>
                  <a:schemeClr val="bg1"/>
                </a:solidFill>
                <a:latin typeface="Verdana"/>
              </a:rPr>
              <a:t>2</a:t>
            </a:r>
            <a:endParaRPr kumimoji="0" lang="en-US" sz="1400" b="1" i="0" u="none" strike="noStrike" kern="0" cap="none" spc="0" normalizeH="0" baseline="0" noProof="0">
              <a:ln>
                <a:noFill/>
              </a:ln>
              <a:solidFill>
                <a:schemeClr val="bg1"/>
              </a:solidFill>
              <a:effectLst/>
              <a:uLnTx/>
              <a:uFillTx/>
              <a:latin typeface="Verdana"/>
            </a:endParaRPr>
          </a:p>
        </p:txBody>
      </p:sp>
      <p:sp>
        <p:nvSpPr>
          <p:cNvPr id="60" name="Oval 59">
            <a:extLst>
              <a:ext uri="{FF2B5EF4-FFF2-40B4-BE49-F238E27FC236}">
                <a16:creationId xmlns:a16="http://schemas.microsoft.com/office/drawing/2014/main" id="{38B52004-76B6-4C8E-845C-3E2ADD48E8A6}"/>
              </a:ext>
            </a:extLst>
          </p:cNvPr>
          <p:cNvSpPr/>
          <p:nvPr/>
        </p:nvSpPr>
        <p:spPr bwMode="auto">
          <a:xfrm>
            <a:off x="6844793" y="5554330"/>
            <a:ext cx="365760" cy="365760"/>
          </a:xfrm>
          <a:prstGeom prst="ellipse">
            <a:avLst/>
          </a:prstGeom>
          <a:solidFill>
            <a:schemeClr val="accent4"/>
          </a:solidFill>
          <a:ln>
            <a:noFill/>
            <a:headEnd/>
            <a:tailEnd/>
          </a:ln>
          <a:effectLst/>
        </p:spPr>
        <p:txBody>
          <a:bodyPr wrap="none" lIns="0" tIns="0" rIns="0" bIns="0" rtlCol="0" anchor="ctr" anchorCtr="1"/>
          <a:lstStyle/>
          <a:p>
            <a:pPr algn="ctr" defTabSz="914400"/>
            <a:r>
              <a:rPr lang="en-US" sz="1400" b="1" kern="0">
                <a:solidFill>
                  <a:schemeClr val="bg1"/>
                </a:solidFill>
                <a:latin typeface="Verdana"/>
              </a:rPr>
              <a:t>2</a:t>
            </a:r>
          </a:p>
        </p:txBody>
      </p:sp>
      <p:sp>
        <p:nvSpPr>
          <p:cNvPr id="61" name="Oval 60">
            <a:extLst>
              <a:ext uri="{FF2B5EF4-FFF2-40B4-BE49-F238E27FC236}">
                <a16:creationId xmlns:a16="http://schemas.microsoft.com/office/drawing/2014/main" id="{9C1B54BA-BF5D-4ECC-A5D1-26E10F14F196}"/>
              </a:ext>
            </a:extLst>
          </p:cNvPr>
          <p:cNvSpPr>
            <a:spLocks/>
          </p:cNvSpPr>
          <p:nvPr/>
        </p:nvSpPr>
        <p:spPr bwMode="auto">
          <a:xfrm>
            <a:off x="4231858" y="5554970"/>
            <a:ext cx="365760" cy="365760"/>
          </a:xfrm>
          <a:prstGeom prst="ellipse">
            <a:avLst/>
          </a:prstGeom>
          <a:solidFill>
            <a:schemeClr val="accent4"/>
          </a:solidFill>
          <a:ln>
            <a:noFill/>
            <a:headEnd/>
            <a:tailEnd/>
          </a:ln>
          <a:effectLst/>
        </p:spPr>
        <p:txBody>
          <a:bodyPr wrap="none" lIns="0" tIns="0" rIns="0" bIns="0" rtlCol="0" anchor="ctr" anchorCtr="1"/>
          <a:lstStyle/>
          <a:p>
            <a:pPr algn="ctr" defTabSz="914400"/>
            <a:r>
              <a:rPr lang="en-US" sz="1400" b="1" kern="0">
                <a:solidFill>
                  <a:schemeClr val="bg1"/>
                </a:solidFill>
                <a:latin typeface="Verdana"/>
              </a:rPr>
              <a:t>2</a:t>
            </a:r>
          </a:p>
        </p:txBody>
      </p:sp>
      <p:sp>
        <p:nvSpPr>
          <p:cNvPr id="62" name="Oval 61">
            <a:extLst>
              <a:ext uri="{FF2B5EF4-FFF2-40B4-BE49-F238E27FC236}">
                <a16:creationId xmlns:a16="http://schemas.microsoft.com/office/drawing/2014/main" id="{5467EC04-B150-4161-8D32-17ABDC8BEA43}"/>
              </a:ext>
            </a:extLst>
          </p:cNvPr>
          <p:cNvSpPr>
            <a:spLocks/>
          </p:cNvSpPr>
          <p:nvPr/>
        </p:nvSpPr>
        <p:spPr bwMode="auto">
          <a:xfrm>
            <a:off x="3553837" y="5964142"/>
            <a:ext cx="365760" cy="365760"/>
          </a:xfrm>
          <a:prstGeom prst="ellipse">
            <a:avLst/>
          </a:prstGeom>
          <a:solidFill>
            <a:srgbClr val="FFC000"/>
          </a:solidFill>
          <a:ln w="6350" cap="flat" cmpd="sng" algn="ctr">
            <a:no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defTabSz="1097280" eaLnBrk="0" fontAlgn="base" hangingPunct="0">
              <a:lnSpc>
                <a:spcPct val="85000"/>
              </a:lnSpc>
              <a:spcBef>
                <a:spcPct val="0"/>
              </a:spcBef>
              <a:spcAft>
                <a:spcPct val="0"/>
              </a:spcAft>
            </a:pPr>
            <a:r>
              <a:rPr lang="en-US" sz="1400" b="1" kern="0">
                <a:latin typeface="Verdana"/>
                <a:cs typeface="Arial" charset="0"/>
              </a:rPr>
              <a:t>3</a:t>
            </a:r>
          </a:p>
        </p:txBody>
      </p:sp>
      <p:sp>
        <p:nvSpPr>
          <p:cNvPr id="63" name="Oval 62">
            <a:extLst>
              <a:ext uri="{FF2B5EF4-FFF2-40B4-BE49-F238E27FC236}">
                <a16:creationId xmlns:a16="http://schemas.microsoft.com/office/drawing/2014/main" id="{B22B675E-54FF-4F56-B094-B17F8D14E0AE}"/>
              </a:ext>
            </a:extLst>
          </p:cNvPr>
          <p:cNvSpPr>
            <a:spLocks/>
          </p:cNvSpPr>
          <p:nvPr/>
        </p:nvSpPr>
        <p:spPr bwMode="auto">
          <a:xfrm>
            <a:off x="9409304" y="5531406"/>
            <a:ext cx="365760" cy="365760"/>
          </a:xfrm>
          <a:prstGeom prst="ellipse">
            <a:avLst/>
          </a:prstGeom>
          <a:solidFill>
            <a:schemeClr val="accent4">
              <a:lumMod val="50000"/>
            </a:schemeClr>
          </a:solidFill>
          <a:ln>
            <a:noFill/>
            <a:headEnd/>
            <a:tailEnd/>
          </a:ln>
          <a:effectLst/>
        </p:spPr>
        <p:txBody>
          <a:bodyPr wrap="none" lIns="0" tIns="0" rIns="0" bIns="0" rtlCol="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a:solidFill>
                  <a:schemeClr val="bg1"/>
                </a:solidFill>
                <a:latin typeface="Verdana"/>
              </a:rPr>
              <a:t>1</a:t>
            </a:r>
            <a:endParaRPr kumimoji="0" lang="en-US" sz="1400" b="1" i="0" u="none" strike="noStrike" kern="0" cap="none" spc="0" normalizeH="0" baseline="0" noProof="0">
              <a:ln>
                <a:noFill/>
              </a:ln>
              <a:solidFill>
                <a:schemeClr val="bg1"/>
              </a:solidFill>
              <a:effectLst/>
              <a:uLnTx/>
              <a:uFillTx/>
              <a:latin typeface="Verdana"/>
            </a:endParaRPr>
          </a:p>
        </p:txBody>
      </p:sp>
      <p:sp>
        <p:nvSpPr>
          <p:cNvPr id="65" name="Oval 64">
            <a:extLst>
              <a:ext uri="{FF2B5EF4-FFF2-40B4-BE49-F238E27FC236}">
                <a16:creationId xmlns:a16="http://schemas.microsoft.com/office/drawing/2014/main" id="{1C96A5A7-24E7-41C2-9263-6B365B0AB408}"/>
              </a:ext>
            </a:extLst>
          </p:cNvPr>
          <p:cNvSpPr/>
          <p:nvPr/>
        </p:nvSpPr>
        <p:spPr bwMode="auto">
          <a:xfrm>
            <a:off x="1541385" y="3735607"/>
            <a:ext cx="365760" cy="365760"/>
          </a:xfrm>
          <a:prstGeom prst="ellipse">
            <a:avLst/>
          </a:prstGeom>
          <a:solidFill>
            <a:schemeClr val="accent4">
              <a:lumMod val="50000"/>
            </a:schemeClr>
          </a:solidFill>
          <a:ln>
            <a:noFill/>
            <a:headEnd/>
            <a:tailEnd/>
          </a:ln>
          <a:effectLst/>
        </p:spPr>
        <p:txBody>
          <a:bodyPr wrap="none" lIns="0" tIns="0" rIns="0" bIns="0" rtlCol="0" anchor="ctr" anchorCtr="1"/>
          <a:lstStyle/>
          <a:p>
            <a:pPr algn="ctr" defTabSz="914400"/>
            <a:r>
              <a:rPr lang="en-US" sz="1400" b="1" kern="0">
                <a:solidFill>
                  <a:schemeClr val="bg1"/>
                </a:solidFill>
                <a:latin typeface="Verdana"/>
              </a:rPr>
              <a:t>1</a:t>
            </a:r>
          </a:p>
        </p:txBody>
      </p:sp>
      <p:sp>
        <p:nvSpPr>
          <p:cNvPr id="50" name="Oval 49">
            <a:extLst>
              <a:ext uri="{FF2B5EF4-FFF2-40B4-BE49-F238E27FC236}">
                <a16:creationId xmlns:a16="http://schemas.microsoft.com/office/drawing/2014/main" id="{DFAADEC1-5678-4162-B79D-789D689247C0}"/>
              </a:ext>
            </a:extLst>
          </p:cNvPr>
          <p:cNvSpPr>
            <a:spLocks/>
          </p:cNvSpPr>
          <p:nvPr/>
        </p:nvSpPr>
        <p:spPr bwMode="auto">
          <a:xfrm>
            <a:off x="304800" y="5539740"/>
            <a:ext cx="365760" cy="365760"/>
          </a:xfrm>
          <a:prstGeom prst="ellipse">
            <a:avLst/>
          </a:prstGeom>
          <a:solidFill>
            <a:schemeClr val="accent4">
              <a:lumMod val="50000"/>
            </a:schemeClr>
          </a:solidFill>
          <a:ln>
            <a:noFill/>
            <a:headEnd/>
            <a:tailEnd/>
          </a:ln>
          <a:effectLst/>
        </p:spPr>
        <p:txBody>
          <a:bodyPr wrap="none" lIns="0" tIns="0" rIns="0" bIns="0" rtlCol="0" anchor="ctr" anchorCtr="1"/>
          <a:lstStyle/>
          <a:p>
            <a:pPr algn="ctr" defTabSz="914400"/>
            <a:r>
              <a:rPr lang="en-US" sz="1400" b="1" kern="0">
                <a:solidFill>
                  <a:schemeClr val="bg1"/>
                </a:solidFill>
                <a:latin typeface="Verdana"/>
              </a:rPr>
              <a:t>1</a:t>
            </a:r>
          </a:p>
        </p:txBody>
      </p:sp>
      <p:sp>
        <p:nvSpPr>
          <p:cNvPr id="33" name="TextBox 32">
            <a:extLst>
              <a:ext uri="{FF2B5EF4-FFF2-40B4-BE49-F238E27FC236}">
                <a16:creationId xmlns:a16="http://schemas.microsoft.com/office/drawing/2014/main" id="{7EFD52CD-3939-4AA4-BE2B-CC32E323D750}"/>
              </a:ext>
            </a:extLst>
          </p:cNvPr>
          <p:cNvSpPr txBox="1"/>
          <p:nvPr/>
        </p:nvSpPr>
        <p:spPr>
          <a:xfrm>
            <a:off x="10619601" y="6283689"/>
            <a:ext cx="1402948" cy="215444"/>
          </a:xfrm>
          <a:prstGeom prst="rect">
            <a:avLst/>
          </a:prstGeom>
          <a:noFill/>
        </p:spPr>
        <p:txBody>
          <a:bodyPr wrap="none" rtlCol="0">
            <a:spAutoFit/>
          </a:bodyPr>
          <a:lstStyle/>
          <a:p>
            <a:r>
              <a:rPr lang="en-US" sz="800">
                <a:solidFill>
                  <a:schemeClr val="tx2">
                    <a:lumMod val="50000"/>
                  </a:schemeClr>
                </a:solidFill>
              </a:rPr>
              <a:t>Note:  Rating Scale 0-5</a:t>
            </a:r>
          </a:p>
        </p:txBody>
      </p:sp>
    </p:spTree>
    <p:extLst>
      <p:ext uri="{BB962C8B-B14F-4D97-AF65-F5344CB8AC3E}">
        <p14:creationId xmlns:p14="http://schemas.microsoft.com/office/powerpoint/2010/main" val="40972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FB17A6-D3B0-4B7E-A309-682078BC0B76}"/>
              </a:ext>
            </a:extLst>
          </p:cNvPr>
          <p:cNvSpPr>
            <a:spLocks noGrp="1"/>
          </p:cNvSpPr>
          <p:nvPr>
            <p:ph type="title"/>
          </p:nvPr>
        </p:nvSpPr>
        <p:spPr/>
        <p:txBody>
          <a:bodyPr/>
          <a:lstStyle/>
          <a:p>
            <a:r>
              <a:rPr lang="en-US"/>
              <a:t>Deep Dive Discovery</a:t>
            </a:r>
          </a:p>
        </p:txBody>
      </p:sp>
      <p:pic>
        <p:nvPicPr>
          <p:cNvPr id="7" name="Picture 6" descr="A picture containing wheel&#10;&#10;Description automatically generated">
            <a:extLst>
              <a:ext uri="{FF2B5EF4-FFF2-40B4-BE49-F238E27FC236}">
                <a16:creationId xmlns:a16="http://schemas.microsoft.com/office/drawing/2014/main" id="{0402F2D1-6A1D-4430-9C6A-AF9CBA7DC927}"/>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3991530"/>
            <a:ext cx="7772400" cy="2331720"/>
          </a:xfrm>
          <a:prstGeom prst="rect">
            <a:avLst/>
          </a:prstGeom>
        </p:spPr>
      </p:pic>
    </p:spTree>
    <p:extLst>
      <p:ext uri="{BB962C8B-B14F-4D97-AF65-F5344CB8AC3E}">
        <p14:creationId xmlns:p14="http://schemas.microsoft.com/office/powerpoint/2010/main" val="3855275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2" descr="Case Study - National Grid - SustainIt">
            <a:extLst>
              <a:ext uri="{FF2B5EF4-FFF2-40B4-BE49-F238E27FC236}">
                <a16:creationId xmlns:a16="http://schemas.microsoft.com/office/drawing/2014/main" id="{50D69A28-7DC8-4966-AB0A-D45FA66329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3714" y="1182310"/>
            <a:ext cx="962486" cy="678174"/>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958D7284-0AAB-4EB1-8D32-836F1B5321B9}"/>
              </a:ext>
            </a:extLst>
          </p:cNvPr>
          <p:cNvSpPr>
            <a:spLocks noGrp="1"/>
          </p:cNvSpPr>
          <p:nvPr>
            <p:ph type="title"/>
          </p:nvPr>
        </p:nvSpPr>
        <p:spPr/>
        <p:txBody>
          <a:bodyPr/>
          <a:lstStyle/>
          <a:p>
            <a:r>
              <a:rPr lang="en-US"/>
              <a:t>Data Lens – Incremental Discovery Focus</a:t>
            </a:r>
          </a:p>
        </p:txBody>
      </p:sp>
      <p:sp>
        <p:nvSpPr>
          <p:cNvPr id="16" name="TextBox 15">
            <a:extLst>
              <a:ext uri="{FF2B5EF4-FFF2-40B4-BE49-F238E27FC236}">
                <a16:creationId xmlns:a16="http://schemas.microsoft.com/office/drawing/2014/main" id="{8CF579BE-DA2E-47A7-A129-AD5D48FA7C2A}"/>
              </a:ext>
            </a:extLst>
          </p:cNvPr>
          <p:cNvSpPr txBox="1"/>
          <p:nvPr/>
        </p:nvSpPr>
        <p:spPr>
          <a:xfrm>
            <a:off x="3057744" y="1120361"/>
            <a:ext cx="3073817" cy="646331"/>
          </a:xfrm>
          <a:prstGeom prst="rect">
            <a:avLst/>
          </a:prstGeom>
          <a:noFill/>
        </p:spPr>
        <p:txBody>
          <a:bodyPr wrap="square" rtlCol="0">
            <a:spAutoFit/>
          </a:bodyP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70AD"/>
                </a:solidFill>
                <a:effectLst/>
                <a:uLnTx/>
                <a:uFillTx/>
                <a:latin typeface="Verdana"/>
                <a:ea typeface="+mn-ea"/>
                <a:cs typeface="+mn-cs"/>
              </a:rPr>
              <a:t>Incremental As-Is Analyses</a:t>
            </a:r>
          </a:p>
        </p:txBody>
      </p:sp>
      <p:sp>
        <p:nvSpPr>
          <p:cNvPr id="17" name="TextBox 16">
            <a:extLst>
              <a:ext uri="{FF2B5EF4-FFF2-40B4-BE49-F238E27FC236}">
                <a16:creationId xmlns:a16="http://schemas.microsoft.com/office/drawing/2014/main" id="{7B59BE86-AF86-4362-8ED2-68A867220A89}"/>
              </a:ext>
            </a:extLst>
          </p:cNvPr>
          <p:cNvSpPr txBox="1"/>
          <p:nvPr/>
        </p:nvSpPr>
        <p:spPr>
          <a:xfrm>
            <a:off x="3057744" y="1932986"/>
            <a:ext cx="3813865" cy="3785652"/>
          </a:xfrm>
          <a:prstGeom prst="rect">
            <a:avLst/>
          </a:prstGeom>
          <a:noFill/>
        </p:spPr>
        <p:txBody>
          <a:bodyPr wrap="square" rtlCol="0">
            <a:spAutoFit/>
          </a:bodyPr>
          <a:lstStyle/>
          <a:p>
            <a:pPr marR="0" lvl="0" algn="l" defTabSz="1088239" rtl="0" eaLnBrk="1" fontAlgn="auto" latinLnBrk="0" hangingPunct="1">
              <a:lnSpc>
                <a:spcPct val="100000"/>
              </a:lnSpc>
              <a:spcBef>
                <a:spcPts val="0"/>
              </a:spcBef>
              <a:spcAft>
                <a:spcPts val="0"/>
              </a:spcAft>
              <a:buClrTx/>
              <a:buSzTx/>
              <a:tabLst/>
              <a:defRPr/>
            </a:pPr>
            <a:r>
              <a:rPr kumimoji="0" lang="en-US" sz="1400" b="1" i="0" u="none" strike="noStrike" kern="1200" cap="none" spc="0" normalizeH="0" baseline="0" noProof="0">
                <a:ln>
                  <a:noFill/>
                </a:ln>
                <a:solidFill>
                  <a:srgbClr val="0070AD">
                    <a:lumMod val="50000"/>
                  </a:srgbClr>
                </a:solidFill>
                <a:effectLst/>
                <a:uLnTx/>
                <a:uFillTx/>
                <a:latin typeface="Verdana"/>
                <a:ea typeface="+mn-ea"/>
                <a:cs typeface="+mn-cs"/>
              </a:rPr>
              <a:t>Master Data Flows</a:t>
            </a:r>
            <a:endParaRPr lang="en-US" sz="1400">
              <a:solidFill>
                <a:srgbClr val="0070AD">
                  <a:lumMod val="50000"/>
                </a:srgbClr>
              </a:solidFill>
              <a:latin typeface="Verdana"/>
            </a:endParaRPr>
          </a:p>
          <a:p>
            <a:pPr marR="0" lvl="0" algn="l" defTabSz="1088239" rtl="0" eaLnBrk="1" fontAlgn="auto" latinLnBrk="0" hangingPunct="1">
              <a:lnSpc>
                <a:spcPct val="100000"/>
              </a:lnSpc>
              <a:spcBef>
                <a:spcPts val="0"/>
              </a:spcBef>
              <a:spcAft>
                <a:spcPts val="0"/>
              </a:spcAft>
              <a:buClrTx/>
              <a:buSzTx/>
              <a:tabLst/>
              <a:defRPr/>
            </a:pPr>
            <a:r>
              <a:rPr kumimoji="0" lang="en-US" sz="1200" b="0" i="0" u="none" strike="noStrike" kern="1200" cap="none" spc="0" normalizeH="0" baseline="0" noProof="0">
                <a:ln>
                  <a:noFill/>
                </a:ln>
                <a:solidFill>
                  <a:srgbClr val="0070AD">
                    <a:lumMod val="50000"/>
                  </a:srgbClr>
                </a:solidFill>
                <a:effectLst/>
                <a:uLnTx/>
                <a:uFillTx/>
                <a:latin typeface="Verdana"/>
                <a:ea typeface="+mn-ea"/>
                <a:cs typeface="+mn-cs"/>
              </a:rPr>
              <a:t>W</a:t>
            </a:r>
            <a:r>
              <a:rPr kumimoji="0" lang="en-US" sz="1100" b="0" i="0" u="none" strike="noStrike" kern="1200" cap="none" spc="0" normalizeH="0" baseline="0" noProof="0">
                <a:ln>
                  <a:noFill/>
                </a:ln>
                <a:solidFill>
                  <a:srgbClr val="0070AD">
                    <a:lumMod val="50000"/>
                  </a:srgbClr>
                </a:solidFill>
                <a:effectLst/>
                <a:uLnTx/>
                <a:uFillTx/>
                <a:latin typeface="Verdana"/>
                <a:ea typeface="+mn-ea"/>
                <a:cs typeface="+mn-cs"/>
              </a:rPr>
              <a:t>hat is happening at the master data level &amp; why?</a:t>
            </a: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a:ln>
                <a:noFill/>
              </a:ln>
              <a:solidFill>
                <a:srgbClr val="0070AD">
                  <a:lumMod val="50000"/>
                </a:srgbClr>
              </a:solidFill>
              <a:effectLst/>
              <a:uLnTx/>
              <a:uFillTx/>
              <a:latin typeface="Verdana"/>
              <a:ea typeface="+mn-ea"/>
              <a:cs typeface="+mn-cs"/>
            </a:endParaRPr>
          </a:p>
          <a:p>
            <a:pPr marR="0" lvl="0" algn="l" defTabSz="1088239" rtl="0" eaLnBrk="1" fontAlgn="auto" latinLnBrk="0" hangingPunct="1">
              <a:lnSpc>
                <a:spcPct val="100000"/>
              </a:lnSpc>
              <a:spcBef>
                <a:spcPts val="0"/>
              </a:spcBef>
              <a:spcAft>
                <a:spcPts val="0"/>
              </a:spcAft>
              <a:buClrTx/>
              <a:buSzTx/>
              <a:tabLst/>
              <a:defRPr/>
            </a:pPr>
            <a:r>
              <a:rPr kumimoji="0" lang="en-US" sz="1400" b="1" i="0" u="none" strike="noStrike" kern="1200" cap="none" spc="0" normalizeH="0" baseline="0" noProof="0">
                <a:ln>
                  <a:noFill/>
                </a:ln>
                <a:solidFill>
                  <a:srgbClr val="0070AD">
                    <a:lumMod val="50000"/>
                  </a:srgbClr>
                </a:solidFill>
                <a:effectLst/>
                <a:uLnTx/>
                <a:uFillTx/>
                <a:latin typeface="Verdana"/>
                <a:ea typeface="+mn-ea"/>
                <a:cs typeface="+mn-cs"/>
              </a:rPr>
              <a:t>Core Platform Capabilities </a:t>
            </a:r>
          </a:p>
          <a:p>
            <a:pPr marR="0" lvl="0" algn="l" defTabSz="1088239" rtl="0" eaLnBrk="1" fontAlgn="auto" latinLnBrk="0" hangingPunct="1">
              <a:lnSpc>
                <a:spcPct val="100000"/>
              </a:lnSpc>
              <a:spcBef>
                <a:spcPts val="0"/>
              </a:spcBef>
              <a:spcAft>
                <a:spcPts val="0"/>
              </a:spcAft>
              <a:buClrTx/>
              <a:buSzTx/>
              <a:tabLst/>
              <a:defRPr/>
            </a:pPr>
            <a:r>
              <a:rPr kumimoji="0" lang="en-US" sz="1100" b="0" i="0" u="none" strike="noStrike" kern="1200" cap="none" spc="0" normalizeH="0" baseline="0" noProof="0">
                <a:ln>
                  <a:noFill/>
                </a:ln>
                <a:solidFill>
                  <a:srgbClr val="0070AD">
                    <a:lumMod val="50000"/>
                  </a:srgbClr>
                </a:solidFill>
                <a:effectLst/>
                <a:uLnTx/>
                <a:uFillTx/>
                <a:latin typeface="Verdana"/>
                <a:ea typeface="+mn-ea"/>
                <a:cs typeface="+mn-cs"/>
              </a:rPr>
              <a:t>What can/can’t legacy platforms do with data?</a:t>
            </a: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a:ln>
                <a:noFill/>
              </a:ln>
              <a:solidFill>
                <a:srgbClr val="0070AD">
                  <a:lumMod val="50000"/>
                </a:srgbClr>
              </a:solidFill>
              <a:effectLst/>
              <a:uLnTx/>
              <a:uFillTx/>
              <a:latin typeface="Verdana"/>
              <a:ea typeface="+mn-ea"/>
              <a:cs typeface="+mn-cs"/>
            </a:endParaRPr>
          </a:p>
          <a:p>
            <a:pPr marR="0" lvl="0" algn="l" defTabSz="1088239" rtl="0" eaLnBrk="1" fontAlgn="auto" latinLnBrk="0" hangingPunct="1">
              <a:lnSpc>
                <a:spcPct val="100000"/>
              </a:lnSpc>
              <a:spcBef>
                <a:spcPts val="0"/>
              </a:spcBef>
              <a:spcAft>
                <a:spcPts val="0"/>
              </a:spcAft>
              <a:buClrTx/>
              <a:buSzTx/>
              <a:tabLst/>
              <a:defRPr/>
            </a:pPr>
            <a:r>
              <a:rPr kumimoji="0" lang="en-US" sz="1400" b="1" i="0" u="none" strike="noStrike" kern="1200" cap="none" spc="0" normalizeH="0" baseline="0" noProof="0">
                <a:ln>
                  <a:noFill/>
                </a:ln>
                <a:solidFill>
                  <a:srgbClr val="0070AD">
                    <a:lumMod val="50000"/>
                  </a:srgbClr>
                </a:solidFill>
                <a:effectLst/>
                <a:uLnTx/>
                <a:uFillTx/>
                <a:latin typeface="Verdana"/>
                <a:ea typeface="+mn-ea"/>
                <a:cs typeface="+mn-cs"/>
              </a:rPr>
              <a:t>Data Dimension Matrix</a:t>
            </a:r>
          </a:p>
          <a:p>
            <a:pPr marR="0" lvl="0" algn="l" defTabSz="1088239" rtl="0" eaLnBrk="1" fontAlgn="auto" latinLnBrk="0" hangingPunct="1">
              <a:lnSpc>
                <a:spcPct val="100000"/>
              </a:lnSpc>
              <a:spcBef>
                <a:spcPts val="0"/>
              </a:spcBef>
              <a:spcAft>
                <a:spcPts val="0"/>
              </a:spcAft>
              <a:buClrTx/>
              <a:buSzTx/>
              <a:tabLst/>
              <a:defRPr/>
            </a:pPr>
            <a:r>
              <a:rPr kumimoji="0" lang="en-US" sz="1100" b="0" i="0" u="none" strike="noStrike" kern="1200" cap="none" spc="0" normalizeH="0" baseline="0" noProof="0">
                <a:ln>
                  <a:noFill/>
                </a:ln>
                <a:solidFill>
                  <a:srgbClr val="0070AD">
                    <a:lumMod val="50000"/>
                  </a:srgbClr>
                </a:solidFill>
                <a:effectLst/>
                <a:uLnTx/>
                <a:uFillTx/>
                <a:latin typeface="Verdana"/>
                <a:ea typeface="+mn-ea"/>
                <a:cs typeface="+mn-cs"/>
              </a:rPr>
              <a:t>Where are critical data domains covered today, and where are the gaps?</a:t>
            </a: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a:ln>
                <a:noFill/>
              </a:ln>
              <a:solidFill>
                <a:srgbClr val="0070AD">
                  <a:lumMod val="50000"/>
                </a:srgbClr>
              </a:solidFill>
              <a:effectLst/>
              <a:uLnTx/>
              <a:uFillTx/>
              <a:latin typeface="Verdana"/>
              <a:ea typeface="+mn-ea"/>
              <a:cs typeface="+mn-cs"/>
            </a:endParaRPr>
          </a:p>
          <a:p>
            <a:pPr marR="0" lvl="0" algn="l" defTabSz="1088239" rtl="0" eaLnBrk="1" fontAlgn="auto" latinLnBrk="0" hangingPunct="1">
              <a:lnSpc>
                <a:spcPct val="100000"/>
              </a:lnSpc>
              <a:spcBef>
                <a:spcPts val="0"/>
              </a:spcBef>
              <a:spcAft>
                <a:spcPts val="0"/>
              </a:spcAft>
              <a:buClrTx/>
              <a:buSzTx/>
              <a:tabLst/>
              <a:defRPr/>
            </a:pPr>
            <a:r>
              <a:rPr kumimoji="0" lang="en-US" sz="1400" b="1" i="0" u="none" strike="noStrike" kern="1200" cap="none" spc="0" normalizeH="0" baseline="0" noProof="0">
                <a:ln>
                  <a:noFill/>
                </a:ln>
                <a:solidFill>
                  <a:srgbClr val="0070AD">
                    <a:lumMod val="50000"/>
                  </a:srgbClr>
                </a:solidFill>
                <a:effectLst/>
                <a:uLnTx/>
                <a:uFillTx/>
                <a:latin typeface="Verdana"/>
                <a:ea typeface="+mn-ea"/>
                <a:cs typeface="+mn-cs"/>
              </a:rPr>
              <a:t>Transactional/Feedback/Insights/</a:t>
            </a:r>
          </a:p>
          <a:p>
            <a:pPr marR="0" lvl="0" algn="l" defTabSz="1088239" rtl="0" eaLnBrk="1" fontAlgn="auto" latinLnBrk="0" hangingPunct="1">
              <a:lnSpc>
                <a:spcPct val="100000"/>
              </a:lnSpc>
              <a:spcBef>
                <a:spcPts val="0"/>
              </a:spcBef>
              <a:spcAft>
                <a:spcPts val="0"/>
              </a:spcAft>
              <a:buClrTx/>
              <a:buSzTx/>
              <a:tabLst/>
              <a:defRPr/>
            </a:pPr>
            <a:r>
              <a:rPr kumimoji="0" lang="en-US" sz="1400" b="1" i="0" u="none" strike="noStrike" kern="1200" cap="none" spc="0" normalizeH="0" baseline="0" noProof="0">
                <a:ln>
                  <a:noFill/>
                </a:ln>
                <a:solidFill>
                  <a:srgbClr val="0070AD">
                    <a:lumMod val="50000"/>
                  </a:srgbClr>
                </a:solidFill>
                <a:effectLst/>
                <a:uLnTx/>
                <a:uFillTx/>
                <a:latin typeface="Verdana"/>
                <a:ea typeface="+mn-ea"/>
                <a:cs typeface="+mn-cs"/>
              </a:rPr>
              <a:t>Personalization Flows</a:t>
            </a:r>
          </a:p>
          <a:p>
            <a:pPr marR="0" lvl="0" algn="l" defTabSz="1088239" rtl="0" eaLnBrk="1" fontAlgn="auto" latinLnBrk="0" hangingPunct="1">
              <a:lnSpc>
                <a:spcPct val="100000"/>
              </a:lnSpc>
              <a:spcBef>
                <a:spcPts val="0"/>
              </a:spcBef>
              <a:spcAft>
                <a:spcPts val="0"/>
              </a:spcAft>
              <a:buClrTx/>
              <a:buSzTx/>
              <a:tabLst/>
              <a:defRPr/>
            </a:pPr>
            <a:r>
              <a:rPr kumimoji="0" lang="en-US" sz="1100" b="0" i="0" u="none" strike="noStrike" kern="1200" cap="none" spc="0" normalizeH="0" baseline="0" noProof="0">
                <a:ln>
                  <a:noFill/>
                </a:ln>
                <a:solidFill>
                  <a:srgbClr val="0070AD">
                    <a:lumMod val="50000"/>
                  </a:srgbClr>
                </a:solidFill>
                <a:effectLst/>
                <a:uLnTx/>
                <a:uFillTx/>
                <a:latin typeface="Verdana"/>
                <a:ea typeface="+mn-ea"/>
                <a:cs typeface="+mn-cs"/>
              </a:rPr>
              <a:t>Where are the flow gaps, and what can/can’t be addressed until Apps Modernization?</a:t>
            </a:r>
          </a:p>
          <a:p>
            <a:pPr marL="285750" marR="0" lvl="0" indent="-285750" algn="l" defTabSz="10882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a:ln>
                <a:noFill/>
              </a:ln>
              <a:solidFill>
                <a:srgbClr val="0070AD">
                  <a:lumMod val="50000"/>
                </a:srgbClr>
              </a:solidFill>
              <a:effectLst/>
              <a:uLnTx/>
              <a:uFillTx/>
              <a:latin typeface="Verdana"/>
              <a:ea typeface="+mn-ea"/>
              <a:cs typeface="+mn-cs"/>
            </a:endParaRPr>
          </a:p>
          <a:p>
            <a:pPr marR="0" lvl="0" algn="l" defTabSz="1088239" rtl="0" eaLnBrk="1" fontAlgn="auto" latinLnBrk="0" hangingPunct="1">
              <a:lnSpc>
                <a:spcPct val="100000"/>
              </a:lnSpc>
              <a:spcBef>
                <a:spcPts val="0"/>
              </a:spcBef>
              <a:spcAft>
                <a:spcPts val="0"/>
              </a:spcAft>
              <a:buClrTx/>
              <a:buSzTx/>
              <a:tabLst/>
              <a:defRPr/>
            </a:pPr>
            <a:r>
              <a:rPr kumimoji="0" lang="en-US" sz="1400" b="1" i="0" u="none" strike="noStrike" kern="1200" cap="none" spc="0" normalizeH="0" baseline="0" noProof="0">
                <a:ln>
                  <a:noFill/>
                </a:ln>
                <a:solidFill>
                  <a:srgbClr val="0070AD">
                    <a:lumMod val="50000"/>
                  </a:srgbClr>
                </a:solidFill>
                <a:effectLst/>
                <a:uLnTx/>
                <a:uFillTx/>
                <a:latin typeface="Verdana"/>
                <a:ea typeface="+mn-ea"/>
                <a:cs typeface="+mn-cs"/>
              </a:rPr>
              <a:t>Customer Data Experience Enablers</a:t>
            </a:r>
            <a:endParaRPr lang="en-US" sz="1400">
              <a:solidFill>
                <a:srgbClr val="0070AD">
                  <a:lumMod val="50000"/>
                </a:srgbClr>
              </a:solidFill>
              <a:latin typeface="Verdana"/>
            </a:endParaRPr>
          </a:p>
          <a:p>
            <a:pPr lvl="0">
              <a:defRPr/>
            </a:pPr>
            <a:r>
              <a:rPr lang="en-US" sz="1100">
                <a:solidFill>
                  <a:srgbClr val="0070AD">
                    <a:lumMod val="50000"/>
                  </a:srgbClr>
                </a:solidFill>
                <a:latin typeface="Verdana"/>
              </a:rPr>
              <a:t>High-level view of the customer data digital interactions and logging capabilities throughout the customer lifecycle</a:t>
            </a:r>
          </a:p>
        </p:txBody>
      </p:sp>
      <p:sp>
        <p:nvSpPr>
          <p:cNvPr id="18" name="TextBox 17">
            <a:extLst>
              <a:ext uri="{FF2B5EF4-FFF2-40B4-BE49-F238E27FC236}">
                <a16:creationId xmlns:a16="http://schemas.microsoft.com/office/drawing/2014/main" id="{615519D8-CE78-4245-8660-E7E3715B2129}"/>
              </a:ext>
            </a:extLst>
          </p:cNvPr>
          <p:cNvSpPr txBox="1"/>
          <p:nvPr/>
        </p:nvSpPr>
        <p:spPr>
          <a:xfrm>
            <a:off x="82751" y="1120361"/>
            <a:ext cx="2406449" cy="646331"/>
          </a:xfrm>
          <a:prstGeom prst="rect">
            <a:avLst/>
          </a:prstGeom>
          <a:noFill/>
        </p:spPr>
        <p:txBody>
          <a:bodyPr wrap="square" rtlCol="0">
            <a:spAutoFit/>
          </a:bodyP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70AD"/>
                </a:solidFill>
                <a:effectLst/>
                <a:uLnTx/>
                <a:uFillTx/>
                <a:latin typeface="Verdana"/>
                <a:ea typeface="+mn-ea"/>
                <a:cs typeface="+mn-cs"/>
              </a:rPr>
              <a:t>Business Partner Interview Focus</a:t>
            </a:r>
          </a:p>
        </p:txBody>
      </p:sp>
      <p:sp>
        <p:nvSpPr>
          <p:cNvPr id="19" name="Isosceles Triangle 18">
            <a:extLst>
              <a:ext uri="{FF2B5EF4-FFF2-40B4-BE49-F238E27FC236}">
                <a16:creationId xmlns:a16="http://schemas.microsoft.com/office/drawing/2014/main" id="{25383F29-7F4A-4791-90CA-226640E179C5}"/>
              </a:ext>
            </a:extLst>
          </p:cNvPr>
          <p:cNvSpPr/>
          <p:nvPr/>
        </p:nvSpPr>
        <p:spPr>
          <a:xfrm rot="5400000" flipH="1">
            <a:off x="1888430" y="3354631"/>
            <a:ext cx="1334191" cy="270229"/>
          </a:xfrm>
          <a:prstGeom prst="triangle">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err="1">
              <a:ln>
                <a:noFill/>
              </a:ln>
              <a:solidFill>
                <a:srgbClr val="0070AD">
                  <a:lumMod val="50000"/>
                </a:srgbClr>
              </a:solidFill>
              <a:effectLst/>
              <a:uLnTx/>
              <a:uFillTx/>
              <a:latin typeface="Verdana"/>
              <a:ea typeface="+mn-ea"/>
              <a:cs typeface="+mn-cs"/>
            </a:endParaRPr>
          </a:p>
        </p:txBody>
      </p:sp>
      <p:grpSp>
        <p:nvGrpSpPr>
          <p:cNvPr id="20" name="Group 19">
            <a:extLst>
              <a:ext uri="{FF2B5EF4-FFF2-40B4-BE49-F238E27FC236}">
                <a16:creationId xmlns:a16="http://schemas.microsoft.com/office/drawing/2014/main" id="{8C7756C5-A4B9-475D-A2C9-67B22769482B}"/>
              </a:ext>
            </a:extLst>
          </p:cNvPr>
          <p:cNvGrpSpPr/>
          <p:nvPr/>
        </p:nvGrpSpPr>
        <p:grpSpPr>
          <a:xfrm>
            <a:off x="2732847" y="1860483"/>
            <a:ext cx="443907" cy="400110"/>
            <a:chOff x="7032104" y="799290"/>
            <a:chExt cx="661897" cy="596594"/>
          </a:xfrm>
        </p:grpSpPr>
        <p:sp>
          <p:nvSpPr>
            <p:cNvPr id="21" name="Oval 20">
              <a:extLst>
                <a:ext uri="{FF2B5EF4-FFF2-40B4-BE49-F238E27FC236}">
                  <a16:creationId xmlns:a16="http://schemas.microsoft.com/office/drawing/2014/main" id="{46BE8003-D71C-4953-8783-8F438E598F6E}"/>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22" name="TextBox 21">
              <a:extLst>
                <a:ext uri="{FF2B5EF4-FFF2-40B4-BE49-F238E27FC236}">
                  <a16:creationId xmlns:a16="http://schemas.microsoft.com/office/drawing/2014/main" id="{0D015320-B641-4B75-BEB3-DE4ED9D7053D}"/>
                </a:ext>
              </a:extLst>
            </p:cNvPr>
            <p:cNvSpPr txBox="1"/>
            <p:nvPr/>
          </p:nvSpPr>
          <p:spPr>
            <a:xfrm>
              <a:off x="7045929" y="799290"/>
              <a:ext cx="648072" cy="596594"/>
            </a:xfrm>
            <a:prstGeom prst="rect">
              <a:avLst/>
            </a:prstGeom>
            <a:noFill/>
          </p:spPr>
          <p:txBody>
            <a:bodyPr wrap="square" rtlCol="0">
              <a:spAutoFit/>
            </a:bodyPr>
            <a:lstStyle/>
            <a:p>
              <a:r>
                <a:rPr lang="en-US" sz="2000" b="1">
                  <a:solidFill>
                    <a:schemeClr val="bg1"/>
                  </a:solidFill>
                  <a:latin typeface="Raleway ExtraBold" charset="0"/>
                  <a:ea typeface="Raleway ExtraBold" charset="0"/>
                  <a:cs typeface="Raleway ExtraBold" charset="0"/>
                </a:rPr>
                <a:t>1</a:t>
              </a:r>
            </a:p>
          </p:txBody>
        </p:sp>
      </p:grpSp>
      <p:pic>
        <p:nvPicPr>
          <p:cNvPr id="23" name="Picture 22" descr="A close up of a device&#10;&#10;Description automatically generated">
            <a:extLst>
              <a:ext uri="{FF2B5EF4-FFF2-40B4-BE49-F238E27FC236}">
                <a16:creationId xmlns:a16="http://schemas.microsoft.com/office/drawing/2014/main" id="{41EF4921-D26E-4441-97FB-BF4447970642}"/>
              </a:ext>
            </a:extLst>
          </p:cNvPr>
          <p:cNvPicPr>
            <a:picLocks noChangeAspect="1"/>
          </p:cNvPicPr>
          <p:nvPr/>
        </p:nvPicPr>
        <p:blipFill>
          <a:blip r:embed="rId4"/>
          <a:stretch>
            <a:fillRect/>
          </a:stretch>
        </p:blipFill>
        <p:spPr>
          <a:xfrm>
            <a:off x="11471588" y="1123847"/>
            <a:ext cx="589178" cy="589178"/>
          </a:xfrm>
          <a:prstGeom prst="rect">
            <a:avLst/>
          </a:prstGeom>
        </p:spPr>
      </p:pic>
      <p:cxnSp>
        <p:nvCxnSpPr>
          <p:cNvPr id="24" name="Straight Connector 23">
            <a:extLst>
              <a:ext uri="{FF2B5EF4-FFF2-40B4-BE49-F238E27FC236}">
                <a16:creationId xmlns:a16="http://schemas.microsoft.com/office/drawing/2014/main" id="{8ECB3D07-3144-4DEF-B14C-BAB17E4CF792}"/>
              </a:ext>
            </a:extLst>
          </p:cNvPr>
          <p:cNvCxnSpPr>
            <a:cxnSpLocks/>
          </p:cNvCxnSpPr>
          <p:nvPr/>
        </p:nvCxnSpPr>
        <p:spPr>
          <a:xfrm flipH="1">
            <a:off x="3140810" y="2469489"/>
            <a:ext cx="877179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09F4AE-5DCD-4B08-BD49-F59BEE9BAEBF}"/>
              </a:ext>
            </a:extLst>
          </p:cNvPr>
          <p:cNvCxnSpPr>
            <a:cxnSpLocks/>
          </p:cNvCxnSpPr>
          <p:nvPr/>
        </p:nvCxnSpPr>
        <p:spPr>
          <a:xfrm flipH="1">
            <a:off x="3140810" y="3087556"/>
            <a:ext cx="877179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2945410-6D5E-46E6-905D-9B1F56C225D1}"/>
              </a:ext>
            </a:extLst>
          </p:cNvPr>
          <p:cNvCxnSpPr>
            <a:cxnSpLocks/>
          </p:cNvCxnSpPr>
          <p:nvPr/>
        </p:nvCxnSpPr>
        <p:spPr>
          <a:xfrm flipH="1">
            <a:off x="3140809" y="3870510"/>
            <a:ext cx="877179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26486AA-0320-42C0-983C-2E447D304DCB}"/>
              </a:ext>
            </a:extLst>
          </p:cNvPr>
          <p:cNvCxnSpPr>
            <a:cxnSpLocks/>
          </p:cNvCxnSpPr>
          <p:nvPr/>
        </p:nvCxnSpPr>
        <p:spPr>
          <a:xfrm flipH="1">
            <a:off x="3140810" y="4811281"/>
            <a:ext cx="877179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BA817CF2-60A3-4DBD-9519-3A3F6BD89DBE}"/>
              </a:ext>
            </a:extLst>
          </p:cNvPr>
          <p:cNvGrpSpPr/>
          <p:nvPr/>
        </p:nvGrpSpPr>
        <p:grpSpPr>
          <a:xfrm>
            <a:off x="2732847" y="2469565"/>
            <a:ext cx="443907" cy="400110"/>
            <a:chOff x="7032104" y="799290"/>
            <a:chExt cx="661897" cy="596594"/>
          </a:xfrm>
        </p:grpSpPr>
        <p:sp>
          <p:nvSpPr>
            <p:cNvPr id="30" name="Oval 20">
              <a:extLst>
                <a:ext uri="{FF2B5EF4-FFF2-40B4-BE49-F238E27FC236}">
                  <a16:creationId xmlns:a16="http://schemas.microsoft.com/office/drawing/2014/main" id="{B89A9EF7-6103-4D06-B219-941557606174}"/>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31" name="TextBox 30">
              <a:extLst>
                <a:ext uri="{FF2B5EF4-FFF2-40B4-BE49-F238E27FC236}">
                  <a16:creationId xmlns:a16="http://schemas.microsoft.com/office/drawing/2014/main" id="{389E4B93-9C59-4FCC-9AC3-B9EE2DA8450B}"/>
                </a:ext>
              </a:extLst>
            </p:cNvPr>
            <p:cNvSpPr txBox="1"/>
            <p:nvPr/>
          </p:nvSpPr>
          <p:spPr>
            <a:xfrm>
              <a:off x="7045929" y="799290"/>
              <a:ext cx="648072" cy="596594"/>
            </a:xfrm>
            <a:prstGeom prst="rect">
              <a:avLst/>
            </a:prstGeom>
            <a:noFill/>
          </p:spPr>
          <p:txBody>
            <a:bodyPr wrap="square" rtlCol="0">
              <a:spAutoFit/>
            </a:bodyPr>
            <a:lstStyle/>
            <a:p>
              <a:r>
                <a:rPr lang="en-US" sz="2000" b="1">
                  <a:solidFill>
                    <a:schemeClr val="bg1"/>
                  </a:solidFill>
                  <a:latin typeface="Raleway ExtraBold" charset="0"/>
                  <a:ea typeface="Raleway ExtraBold" charset="0"/>
                  <a:cs typeface="Raleway ExtraBold" charset="0"/>
                </a:rPr>
                <a:t>2</a:t>
              </a:r>
            </a:p>
          </p:txBody>
        </p:sp>
      </p:grpSp>
      <p:grpSp>
        <p:nvGrpSpPr>
          <p:cNvPr id="32" name="Group 31">
            <a:extLst>
              <a:ext uri="{FF2B5EF4-FFF2-40B4-BE49-F238E27FC236}">
                <a16:creationId xmlns:a16="http://schemas.microsoft.com/office/drawing/2014/main" id="{E6591E58-F7D0-4232-BE2C-839DF88101CB}"/>
              </a:ext>
            </a:extLst>
          </p:cNvPr>
          <p:cNvGrpSpPr/>
          <p:nvPr/>
        </p:nvGrpSpPr>
        <p:grpSpPr>
          <a:xfrm>
            <a:off x="2732847" y="3064108"/>
            <a:ext cx="443907" cy="400110"/>
            <a:chOff x="7032104" y="799289"/>
            <a:chExt cx="661897" cy="596593"/>
          </a:xfrm>
        </p:grpSpPr>
        <p:sp>
          <p:nvSpPr>
            <p:cNvPr id="33" name="Oval 20">
              <a:extLst>
                <a:ext uri="{FF2B5EF4-FFF2-40B4-BE49-F238E27FC236}">
                  <a16:creationId xmlns:a16="http://schemas.microsoft.com/office/drawing/2014/main" id="{217A01D2-9494-4747-974F-DCD9688AFEC4}"/>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34" name="TextBox 33">
              <a:extLst>
                <a:ext uri="{FF2B5EF4-FFF2-40B4-BE49-F238E27FC236}">
                  <a16:creationId xmlns:a16="http://schemas.microsoft.com/office/drawing/2014/main" id="{AE2B386B-52DC-4CC6-A7B2-D38E81728428}"/>
                </a:ext>
              </a:extLst>
            </p:cNvPr>
            <p:cNvSpPr txBox="1"/>
            <p:nvPr/>
          </p:nvSpPr>
          <p:spPr>
            <a:xfrm>
              <a:off x="7045929" y="799289"/>
              <a:ext cx="648072" cy="596593"/>
            </a:xfrm>
            <a:prstGeom prst="rect">
              <a:avLst/>
            </a:prstGeom>
            <a:noFill/>
          </p:spPr>
          <p:txBody>
            <a:bodyPr wrap="square" rtlCol="0">
              <a:spAutoFit/>
            </a:bodyPr>
            <a:lstStyle/>
            <a:p>
              <a:r>
                <a:rPr lang="en-US" sz="2000" b="1">
                  <a:solidFill>
                    <a:schemeClr val="bg1"/>
                  </a:solidFill>
                  <a:latin typeface="Raleway ExtraBold" charset="0"/>
                  <a:ea typeface="Raleway ExtraBold" charset="0"/>
                  <a:cs typeface="Raleway ExtraBold" charset="0"/>
                </a:rPr>
                <a:t>3</a:t>
              </a:r>
            </a:p>
          </p:txBody>
        </p:sp>
      </p:grpSp>
      <p:grpSp>
        <p:nvGrpSpPr>
          <p:cNvPr id="35" name="Group 34">
            <a:extLst>
              <a:ext uri="{FF2B5EF4-FFF2-40B4-BE49-F238E27FC236}">
                <a16:creationId xmlns:a16="http://schemas.microsoft.com/office/drawing/2014/main" id="{FC249358-D42A-4F7E-A2A8-DEEF53F54140}"/>
              </a:ext>
            </a:extLst>
          </p:cNvPr>
          <p:cNvGrpSpPr/>
          <p:nvPr/>
        </p:nvGrpSpPr>
        <p:grpSpPr>
          <a:xfrm>
            <a:off x="2732847" y="3853429"/>
            <a:ext cx="443907" cy="400110"/>
            <a:chOff x="7032104" y="799290"/>
            <a:chExt cx="661897" cy="596594"/>
          </a:xfrm>
        </p:grpSpPr>
        <p:sp>
          <p:nvSpPr>
            <p:cNvPr id="36" name="Oval 20">
              <a:extLst>
                <a:ext uri="{FF2B5EF4-FFF2-40B4-BE49-F238E27FC236}">
                  <a16:creationId xmlns:a16="http://schemas.microsoft.com/office/drawing/2014/main" id="{864AF800-1307-45A0-AD9D-59603C6BB82A}"/>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37" name="TextBox 36">
              <a:extLst>
                <a:ext uri="{FF2B5EF4-FFF2-40B4-BE49-F238E27FC236}">
                  <a16:creationId xmlns:a16="http://schemas.microsoft.com/office/drawing/2014/main" id="{2F47C055-97C7-4E3D-B267-2B67E43B14A8}"/>
                </a:ext>
              </a:extLst>
            </p:cNvPr>
            <p:cNvSpPr txBox="1"/>
            <p:nvPr/>
          </p:nvSpPr>
          <p:spPr>
            <a:xfrm>
              <a:off x="7045929" y="799290"/>
              <a:ext cx="648072" cy="596594"/>
            </a:xfrm>
            <a:prstGeom prst="rect">
              <a:avLst/>
            </a:prstGeom>
            <a:noFill/>
          </p:spPr>
          <p:txBody>
            <a:bodyPr wrap="square" rtlCol="0">
              <a:spAutoFit/>
            </a:bodyPr>
            <a:lstStyle/>
            <a:p>
              <a:r>
                <a:rPr lang="en-US" sz="2000" b="1">
                  <a:solidFill>
                    <a:schemeClr val="bg1"/>
                  </a:solidFill>
                  <a:latin typeface="Raleway ExtraBold" charset="0"/>
                  <a:ea typeface="Raleway ExtraBold" charset="0"/>
                  <a:cs typeface="Raleway ExtraBold" charset="0"/>
                </a:rPr>
                <a:t>4</a:t>
              </a:r>
            </a:p>
          </p:txBody>
        </p:sp>
      </p:grpSp>
      <p:grpSp>
        <p:nvGrpSpPr>
          <p:cNvPr id="38" name="Group 37">
            <a:extLst>
              <a:ext uri="{FF2B5EF4-FFF2-40B4-BE49-F238E27FC236}">
                <a16:creationId xmlns:a16="http://schemas.microsoft.com/office/drawing/2014/main" id="{A14453F6-65BC-4D78-B919-97200F253687}"/>
              </a:ext>
            </a:extLst>
          </p:cNvPr>
          <p:cNvGrpSpPr/>
          <p:nvPr/>
        </p:nvGrpSpPr>
        <p:grpSpPr>
          <a:xfrm>
            <a:off x="2732847" y="4805474"/>
            <a:ext cx="443907" cy="400110"/>
            <a:chOff x="7032104" y="799290"/>
            <a:chExt cx="661897" cy="596594"/>
          </a:xfrm>
        </p:grpSpPr>
        <p:sp>
          <p:nvSpPr>
            <p:cNvPr id="39" name="Oval 20">
              <a:extLst>
                <a:ext uri="{FF2B5EF4-FFF2-40B4-BE49-F238E27FC236}">
                  <a16:creationId xmlns:a16="http://schemas.microsoft.com/office/drawing/2014/main" id="{8336AC77-D21A-438E-9A07-C76E2BD91B53}"/>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40" name="TextBox 39">
              <a:extLst>
                <a:ext uri="{FF2B5EF4-FFF2-40B4-BE49-F238E27FC236}">
                  <a16:creationId xmlns:a16="http://schemas.microsoft.com/office/drawing/2014/main" id="{09B773A0-EA88-4FBF-95BD-3DAD2B6BB19F}"/>
                </a:ext>
              </a:extLst>
            </p:cNvPr>
            <p:cNvSpPr txBox="1"/>
            <p:nvPr/>
          </p:nvSpPr>
          <p:spPr>
            <a:xfrm>
              <a:off x="7045929" y="799290"/>
              <a:ext cx="648072" cy="596594"/>
            </a:xfrm>
            <a:prstGeom prst="rect">
              <a:avLst/>
            </a:prstGeom>
            <a:noFill/>
          </p:spPr>
          <p:txBody>
            <a:bodyPr wrap="square" rtlCol="0">
              <a:spAutoFit/>
            </a:bodyPr>
            <a:lstStyle/>
            <a:p>
              <a:r>
                <a:rPr lang="en-US" sz="2000" b="1">
                  <a:solidFill>
                    <a:schemeClr val="bg1"/>
                  </a:solidFill>
                  <a:latin typeface="Raleway ExtraBold" charset="0"/>
                  <a:ea typeface="Raleway ExtraBold" charset="0"/>
                  <a:cs typeface="Raleway ExtraBold" charset="0"/>
                </a:rPr>
                <a:t>5</a:t>
              </a:r>
            </a:p>
          </p:txBody>
        </p:sp>
      </p:grpSp>
      <p:sp>
        <p:nvSpPr>
          <p:cNvPr id="41" name="TextBox 40">
            <a:extLst>
              <a:ext uri="{FF2B5EF4-FFF2-40B4-BE49-F238E27FC236}">
                <a16:creationId xmlns:a16="http://schemas.microsoft.com/office/drawing/2014/main" id="{C87B9381-4AFC-4260-A9F7-9D031BDD2B23}"/>
              </a:ext>
            </a:extLst>
          </p:cNvPr>
          <p:cNvSpPr txBox="1"/>
          <p:nvPr/>
        </p:nvSpPr>
        <p:spPr>
          <a:xfrm>
            <a:off x="7505700" y="1074194"/>
            <a:ext cx="1082371" cy="738664"/>
          </a:xfrm>
          <a:prstGeom prst="rect">
            <a:avLst/>
          </a:prstGeom>
          <a:noFill/>
        </p:spPr>
        <p:txBody>
          <a:bodyPr wrap="square" rtlCol="0">
            <a:spAutoFit/>
          </a:bodyP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0AD"/>
                </a:solidFill>
                <a:effectLst/>
                <a:uLnTx/>
                <a:uFillTx/>
                <a:latin typeface="Verdana"/>
                <a:ea typeface="+mn-ea"/>
                <a:cs typeface="+mn-cs"/>
              </a:rPr>
              <a:t>Leading Utility Clients</a:t>
            </a:r>
          </a:p>
        </p:txBody>
      </p:sp>
      <p:sp>
        <p:nvSpPr>
          <p:cNvPr id="42" name="TextBox 41">
            <a:extLst>
              <a:ext uri="{FF2B5EF4-FFF2-40B4-BE49-F238E27FC236}">
                <a16:creationId xmlns:a16="http://schemas.microsoft.com/office/drawing/2014/main" id="{C8D20DFF-4194-4A86-9E89-958B9138837A}"/>
              </a:ext>
            </a:extLst>
          </p:cNvPr>
          <p:cNvSpPr txBox="1"/>
          <p:nvPr/>
        </p:nvSpPr>
        <p:spPr>
          <a:xfrm>
            <a:off x="8498832" y="1289638"/>
            <a:ext cx="3693168" cy="307777"/>
          </a:xfrm>
          <a:prstGeom prst="rect">
            <a:avLst/>
          </a:prstGeom>
          <a:noFill/>
        </p:spPr>
        <p:txBody>
          <a:bodyPr wrap="square" rtlCol="0">
            <a:spAutoFit/>
          </a:bodyP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0AD"/>
                </a:solidFill>
                <a:effectLst/>
                <a:uLnTx/>
                <a:uFillTx/>
                <a:latin typeface="Verdana"/>
                <a:ea typeface="+mn-ea"/>
                <a:cs typeface="+mn-cs"/>
              </a:rPr>
              <a:t>Observations</a:t>
            </a:r>
          </a:p>
        </p:txBody>
      </p:sp>
      <p:cxnSp>
        <p:nvCxnSpPr>
          <p:cNvPr id="43" name="Straight Connector 42">
            <a:extLst>
              <a:ext uri="{FF2B5EF4-FFF2-40B4-BE49-F238E27FC236}">
                <a16:creationId xmlns:a16="http://schemas.microsoft.com/office/drawing/2014/main" id="{0B5DC244-40A2-4169-9B87-D33A82A3FDF6}"/>
              </a:ext>
            </a:extLst>
          </p:cNvPr>
          <p:cNvCxnSpPr>
            <a:cxnSpLocks/>
          </p:cNvCxnSpPr>
          <p:nvPr/>
        </p:nvCxnSpPr>
        <p:spPr>
          <a:xfrm>
            <a:off x="7649947" y="1932986"/>
            <a:ext cx="0" cy="366685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A0D4F9-9EB3-495C-B829-88E42FB324F3}"/>
              </a:ext>
            </a:extLst>
          </p:cNvPr>
          <p:cNvCxnSpPr>
            <a:cxnSpLocks/>
          </p:cNvCxnSpPr>
          <p:nvPr/>
        </p:nvCxnSpPr>
        <p:spPr>
          <a:xfrm>
            <a:off x="8498831" y="1916213"/>
            <a:ext cx="0" cy="366685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0146CC9-48DF-4C93-962C-19DC26326F49}"/>
              </a:ext>
            </a:extLst>
          </p:cNvPr>
          <p:cNvSpPr txBox="1"/>
          <p:nvPr/>
        </p:nvSpPr>
        <p:spPr>
          <a:xfrm>
            <a:off x="8037643" y="6093574"/>
            <a:ext cx="1236261" cy="138499"/>
          </a:xfrm>
          <a:prstGeom prst="rect">
            <a:avLst/>
          </a:prstGeom>
          <a:noFill/>
          <a:ln>
            <a:noFill/>
          </a:ln>
        </p:spPr>
        <p:txBody>
          <a:bodyPr wrap="square" lIns="0" tIns="0" rIns="0" bIns="0" rtlCol="0">
            <a:spAutoFit/>
          </a:bodyPr>
          <a:lstStyle/>
          <a:p>
            <a:pPr defTabSz="914400">
              <a:defRPr/>
            </a:pPr>
            <a:r>
              <a:rPr lang="en-US" sz="900">
                <a:solidFill>
                  <a:srgbClr val="0070AD"/>
                </a:solidFill>
                <a:ea typeface="MS PGothic" pitchFamily="34" charset="-128"/>
              </a:rPr>
              <a:t>Emerging Plan</a:t>
            </a:r>
          </a:p>
        </p:txBody>
      </p:sp>
      <p:sp>
        <p:nvSpPr>
          <p:cNvPr id="46" name="Oval 45">
            <a:extLst>
              <a:ext uri="{FF2B5EF4-FFF2-40B4-BE49-F238E27FC236}">
                <a16:creationId xmlns:a16="http://schemas.microsoft.com/office/drawing/2014/main" id="{5252C9B9-417C-45CE-9595-31A46CE909EB}"/>
              </a:ext>
            </a:extLst>
          </p:cNvPr>
          <p:cNvSpPr/>
          <p:nvPr/>
        </p:nvSpPr>
        <p:spPr>
          <a:xfrm>
            <a:off x="7727587" y="6052850"/>
            <a:ext cx="228600" cy="228600"/>
          </a:xfrm>
          <a:prstGeom prst="ellipse">
            <a:avLst/>
          </a:prstGeom>
          <a:gradFill>
            <a:gsLst>
              <a:gs pos="20000">
                <a:srgbClr val="FF0000"/>
              </a:gs>
              <a:gs pos="75000">
                <a:srgbClr val="FFFF00"/>
              </a:gs>
            </a:gsLst>
            <a:lin ang="0" scaled="0"/>
          </a:gradFill>
          <a:ln w="9525" cap="flat" cmpd="sng" algn="ctr">
            <a:solidFill>
              <a:srgbClr val="000E42"/>
            </a:solidFill>
            <a:prstDash val="solid"/>
          </a:ln>
          <a:effectLst/>
        </p:spPr>
        <p:txBody>
          <a:bodyPr lIns="0" tIns="0" rIns="0" bIns="0" rtlCol="0" anchor="ctr"/>
          <a:lstStyle/>
          <a:p>
            <a:pPr marL="0" marR="0" lvl="0" indent="0" algn="ctr" defTabSz="844083"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prstClr val="black"/>
              </a:solidFill>
              <a:effectLst/>
              <a:uLnTx/>
              <a:uFillTx/>
              <a:ea typeface="+mn-ea"/>
              <a:cs typeface="+mn-cs"/>
            </a:endParaRPr>
          </a:p>
        </p:txBody>
      </p:sp>
      <p:sp>
        <p:nvSpPr>
          <p:cNvPr id="47" name="TextBox 46">
            <a:extLst>
              <a:ext uri="{FF2B5EF4-FFF2-40B4-BE49-F238E27FC236}">
                <a16:creationId xmlns:a16="http://schemas.microsoft.com/office/drawing/2014/main" id="{766D8DA9-31FD-4B0E-88F8-DE078DC27149}"/>
              </a:ext>
            </a:extLst>
          </p:cNvPr>
          <p:cNvSpPr txBox="1"/>
          <p:nvPr/>
        </p:nvSpPr>
        <p:spPr>
          <a:xfrm>
            <a:off x="5971091" y="6093574"/>
            <a:ext cx="1528860" cy="138499"/>
          </a:xfrm>
          <a:prstGeom prst="rect">
            <a:avLst/>
          </a:prstGeom>
          <a:noFill/>
          <a:ln>
            <a:noFill/>
          </a:ln>
        </p:spPr>
        <p:txBody>
          <a:bodyPr wrap="square" lIns="0" tIns="0" rIns="0" bIns="0" rtlCol="0">
            <a:spAutoFit/>
          </a:bodyPr>
          <a:lstStyle/>
          <a:p>
            <a:pPr defTabSz="914400">
              <a:defRPr/>
            </a:pPr>
            <a:r>
              <a:rPr lang="en-US" sz="900">
                <a:solidFill>
                  <a:srgbClr val="0070AD"/>
                </a:solidFill>
                <a:ea typeface="MS PGothic" pitchFamily="34" charset="-128"/>
              </a:rPr>
              <a:t>Function Initiated</a:t>
            </a:r>
          </a:p>
        </p:txBody>
      </p:sp>
      <p:sp>
        <p:nvSpPr>
          <p:cNvPr id="48" name="Oval 47">
            <a:extLst>
              <a:ext uri="{FF2B5EF4-FFF2-40B4-BE49-F238E27FC236}">
                <a16:creationId xmlns:a16="http://schemas.microsoft.com/office/drawing/2014/main" id="{04F0DA4E-0ABD-4F7B-9059-400375F5C67F}"/>
              </a:ext>
            </a:extLst>
          </p:cNvPr>
          <p:cNvSpPr/>
          <p:nvPr/>
        </p:nvSpPr>
        <p:spPr>
          <a:xfrm>
            <a:off x="5654571" y="6052850"/>
            <a:ext cx="228600" cy="228600"/>
          </a:xfrm>
          <a:prstGeom prst="ellipse">
            <a:avLst/>
          </a:prstGeom>
          <a:solidFill>
            <a:srgbClr val="FFFF00"/>
          </a:solidFill>
          <a:ln w="9525" cap="flat" cmpd="sng" algn="ctr">
            <a:solidFill>
              <a:srgbClr val="000E42"/>
            </a:solidFill>
            <a:prstDash val="solid"/>
          </a:ln>
          <a:effectLst/>
        </p:spPr>
        <p:txBody>
          <a:bodyPr lIns="0" tIns="0" rIns="0" bIns="0" rtlCol="0" anchor="ctr"/>
          <a:lstStyle/>
          <a:p>
            <a:pPr marL="0" marR="0" lvl="0" indent="0" algn="ctr" defTabSz="844083"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prstClr val="black"/>
              </a:solidFill>
              <a:effectLst/>
              <a:uLnTx/>
              <a:uFillTx/>
              <a:ea typeface="+mn-ea"/>
              <a:cs typeface="+mn-cs"/>
            </a:endParaRPr>
          </a:p>
        </p:txBody>
      </p:sp>
      <p:sp>
        <p:nvSpPr>
          <p:cNvPr id="49" name="TextBox 48">
            <a:extLst>
              <a:ext uri="{FF2B5EF4-FFF2-40B4-BE49-F238E27FC236}">
                <a16:creationId xmlns:a16="http://schemas.microsoft.com/office/drawing/2014/main" id="{8D01F92C-B426-480A-9649-B9E6749CADCA}"/>
              </a:ext>
            </a:extLst>
          </p:cNvPr>
          <p:cNvSpPr txBox="1"/>
          <p:nvPr/>
        </p:nvSpPr>
        <p:spPr>
          <a:xfrm>
            <a:off x="9918599" y="6093574"/>
            <a:ext cx="1067182" cy="138499"/>
          </a:xfrm>
          <a:prstGeom prst="rect">
            <a:avLst/>
          </a:prstGeom>
          <a:noFill/>
          <a:ln>
            <a:noFill/>
          </a:ln>
        </p:spPr>
        <p:txBody>
          <a:bodyPr wrap="square" lIns="0" tIns="0" rIns="0" bIns="0" rtlCol="0">
            <a:spAutoFit/>
          </a:bodyPr>
          <a:lstStyle/>
          <a:p>
            <a:pPr defTabSz="914400">
              <a:defRPr/>
            </a:pPr>
            <a:r>
              <a:rPr lang="en-US" sz="900">
                <a:solidFill>
                  <a:srgbClr val="0070AD"/>
                </a:solidFill>
                <a:ea typeface="MS PGothic" pitchFamily="34" charset="-128"/>
              </a:rPr>
              <a:t>Opportunity</a:t>
            </a:r>
          </a:p>
        </p:txBody>
      </p:sp>
      <p:sp>
        <p:nvSpPr>
          <p:cNvPr id="50" name="Oval 49">
            <a:extLst>
              <a:ext uri="{FF2B5EF4-FFF2-40B4-BE49-F238E27FC236}">
                <a16:creationId xmlns:a16="http://schemas.microsoft.com/office/drawing/2014/main" id="{167214E8-4329-463E-AC07-B0AB2FA799D2}"/>
              </a:ext>
            </a:extLst>
          </p:cNvPr>
          <p:cNvSpPr/>
          <p:nvPr/>
        </p:nvSpPr>
        <p:spPr>
          <a:xfrm>
            <a:off x="9615687" y="6052850"/>
            <a:ext cx="228600" cy="228600"/>
          </a:xfrm>
          <a:prstGeom prst="ellipse">
            <a:avLst/>
          </a:prstGeom>
          <a:solidFill>
            <a:srgbClr val="FF0000"/>
          </a:solidFill>
          <a:ln w="9525" cap="flat" cmpd="sng" algn="ctr">
            <a:solidFill>
              <a:srgbClr val="000E42"/>
            </a:solidFill>
            <a:prstDash val="solid"/>
          </a:ln>
          <a:effectLst/>
        </p:spPr>
        <p:txBody>
          <a:bodyPr lIns="0" tIns="0" rIns="0" bIns="0" rtlCol="0" anchor="ctr"/>
          <a:lstStyle/>
          <a:p>
            <a:pPr marL="0" marR="0" lvl="0" indent="0" algn="ctr" defTabSz="844083"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prstClr val="black"/>
              </a:solidFill>
              <a:effectLst/>
              <a:uLnTx/>
              <a:uFillTx/>
              <a:ea typeface="+mn-ea"/>
              <a:cs typeface="+mn-cs"/>
            </a:endParaRPr>
          </a:p>
        </p:txBody>
      </p:sp>
      <p:sp>
        <p:nvSpPr>
          <p:cNvPr id="51" name="TextBox 50">
            <a:extLst>
              <a:ext uri="{FF2B5EF4-FFF2-40B4-BE49-F238E27FC236}">
                <a16:creationId xmlns:a16="http://schemas.microsoft.com/office/drawing/2014/main" id="{A288A955-0BE9-460F-A7FF-27367976AF5C}"/>
              </a:ext>
            </a:extLst>
          </p:cNvPr>
          <p:cNvSpPr txBox="1"/>
          <p:nvPr/>
        </p:nvSpPr>
        <p:spPr>
          <a:xfrm>
            <a:off x="1838082" y="6093574"/>
            <a:ext cx="1451502" cy="138499"/>
          </a:xfrm>
          <a:prstGeom prst="rect">
            <a:avLst/>
          </a:prstGeom>
          <a:noFill/>
          <a:ln>
            <a:noFill/>
          </a:ln>
        </p:spPr>
        <p:txBody>
          <a:bodyPr wrap="square" lIns="0" tIns="0" rIns="0" bIns="0" rtlCol="0">
            <a:spAutoFit/>
          </a:bodyPr>
          <a:lstStyle/>
          <a:p>
            <a:pPr defTabSz="914400">
              <a:defRPr/>
            </a:pPr>
            <a:r>
              <a:rPr lang="en-US" sz="900">
                <a:solidFill>
                  <a:srgbClr val="0070AD"/>
                </a:solidFill>
                <a:ea typeface="MS PGothic" pitchFamily="34" charset="-128"/>
              </a:rPr>
              <a:t>Function Mature</a:t>
            </a:r>
          </a:p>
        </p:txBody>
      </p:sp>
      <p:sp>
        <p:nvSpPr>
          <p:cNvPr id="52" name="Oval 51">
            <a:extLst>
              <a:ext uri="{FF2B5EF4-FFF2-40B4-BE49-F238E27FC236}">
                <a16:creationId xmlns:a16="http://schemas.microsoft.com/office/drawing/2014/main" id="{64C35DC3-3D11-424F-82A5-BA4672AFDA04}"/>
              </a:ext>
            </a:extLst>
          </p:cNvPr>
          <p:cNvSpPr>
            <a:spLocks noChangeAspect="1"/>
          </p:cNvSpPr>
          <p:nvPr/>
        </p:nvSpPr>
        <p:spPr>
          <a:xfrm>
            <a:off x="1502088" y="6052896"/>
            <a:ext cx="228600" cy="228600"/>
          </a:xfrm>
          <a:prstGeom prst="ellipse">
            <a:avLst/>
          </a:prstGeom>
          <a:solidFill>
            <a:srgbClr val="00CC00"/>
          </a:solidFill>
          <a:ln w="9525" cap="flat" cmpd="sng" algn="ctr">
            <a:solidFill>
              <a:srgbClr val="000E42"/>
            </a:solidFill>
            <a:prstDash val="solid"/>
          </a:ln>
          <a:effectLst/>
        </p:spPr>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1" i="0" u="none" strike="noStrike" kern="1200" cap="none" spc="0" normalizeH="0" baseline="0" noProof="0">
              <a:ln>
                <a:noFill/>
              </a:ln>
              <a:solidFill>
                <a:prstClr val="black"/>
              </a:solidFill>
              <a:effectLst/>
              <a:uLnTx/>
              <a:uFillTx/>
              <a:ea typeface="+mn-ea"/>
              <a:cs typeface="+mn-cs"/>
            </a:endParaRPr>
          </a:p>
        </p:txBody>
      </p:sp>
      <p:sp>
        <p:nvSpPr>
          <p:cNvPr id="53" name="TextBox 52">
            <a:extLst>
              <a:ext uri="{FF2B5EF4-FFF2-40B4-BE49-F238E27FC236}">
                <a16:creationId xmlns:a16="http://schemas.microsoft.com/office/drawing/2014/main" id="{37686142-4207-437E-9294-1D930F923FDF}"/>
              </a:ext>
            </a:extLst>
          </p:cNvPr>
          <p:cNvSpPr txBox="1"/>
          <p:nvPr/>
        </p:nvSpPr>
        <p:spPr>
          <a:xfrm>
            <a:off x="3864130" y="6093574"/>
            <a:ext cx="1607954" cy="138499"/>
          </a:xfrm>
          <a:prstGeom prst="rect">
            <a:avLst/>
          </a:prstGeom>
          <a:noFill/>
          <a:ln>
            <a:noFill/>
          </a:ln>
        </p:spPr>
        <p:txBody>
          <a:bodyPr wrap="square" lIns="0" tIns="0" rIns="0" bIns="0" rtlCol="0">
            <a:spAutoFit/>
          </a:bodyPr>
          <a:lstStyle/>
          <a:p>
            <a:pPr defTabSz="914400">
              <a:defRPr/>
            </a:pPr>
            <a:r>
              <a:rPr lang="en-US" sz="900">
                <a:solidFill>
                  <a:srgbClr val="0070AD"/>
                </a:solidFill>
                <a:ea typeface="MS PGothic" pitchFamily="34" charset="-128"/>
              </a:rPr>
              <a:t>Function Maturing</a:t>
            </a:r>
          </a:p>
        </p:txBody>
      </p:sp>
      <p:sp>
        <p:nvSpPr>
          <p:cNvPr id="54" name="Oval 53">
            <a:extLst>
              <a:ext uri="{FF2B5EF4-FFF2-40B4-BE49-F238E27FC236}">
                <a16:creationId xmlns:a16="http://schemas.microsoft.com/office/drawing/2014/main" id="{5184B669-5879-4B2D-BF18-5E5B8B79F99B}"/>
              </a:ext>
            </a:extLst>
          </p:cNvPr>
          <p:cNvSpPr/>
          <p:nvPr/>
        </p:nvSpPr>
        <p:spPr>
          <a:xfrm>
            <a:off x="3526514" y="6052850"/>
            <a:ext cx="228600" cy="228600"/>
          </a:xfrm>
          <a:prstGeom prst="ellipse">
            <a:avLst/>
          </a:prstGeom>
          <a:gradFill>
            <a:gsLst>
              <a:gs pos="24000">
                <a:srgbClr val="FFFF00"/>
              </a:gs>
              <a:gs pos="80000">
                <a:srgbClr val="00B050"/>
              </a:gs>
            </a:gsLst>
            <a:lin ang="0" scaled="0"/>
          </a:gradFill>
          <a:ln w="9525" cap="flat" cmpd="sng" algn="ctr">
            <a:solidFill>
              <a:srgbClr val="000E42"/>
            </a:solidFill>
            <a:prstDash val="solid"/>
          </a:ln>
          <a:effectLst/>
        </p:spPr>
        <p:txBody>
          <a:bodyPr lIns="0" tIns="0" rIns="0" bIns="0" rtlCol="0" anchor="ctr"/>
          <a:lstStyle/>
          <a:p>
            <a:pPr marL="0" marR="0" lvl="0" indent="0" algn="ctr" defTabSz="844083"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prstClr val="black"/>
              </a:solidFill>
              <a:effectLst/>
              <a:uLnTx/>
              <a:uFillTx/>
              <a:ea typeface="+mn-ea"/>
              <a:cs typeface="+mn-cs"/>
            </a:endParaRPr>
          </a:p>
        </p:txBody>
      </p:sp>
      <p:sp>
        <p:nvSpPr>
          <p:cNvPr id="55" name="Oval 54">
            <a:extLst>
              <a:ext uri="{FF2B5EF4-FFF2-40B4-BE49-F238E27FC236}">
                <a16:creationId xmlns:a16="http://schemas.microsoft.com/office/drawing/2014/main" id="{71F0532B-07A8-4726-839F-8CB94767BA46}"/>
              </a:ext>
            </a:extLst>
          </p:cNvPr>
          <p:cNvSpPr/>
          <p:nvPr/>
        </p:nvSpPr>
        <p:spPr>
          <a:xfrm>
            <a:off x="7086600" y="2065891"/>
            <a:ext cx="228600" cy="228600"/>
          </a:xfrm>
          <a:prstGeom prst="ellipse">
            <a:avLst/>
          </a:prstGeom>
          <a:solidFill>
            <a:srgbClr val="FF0000"/>
          </a:solidFill>
          <a:ln w="9525" cap="flat" cmpd="sng" algn="ctr">
            <a:solidFill>
              <a:srgbClr val="000E42"/>
            </a:solidFill>
            <a:prstDash val="solid"/>
          </a:ln>
          <a:effectLst/>
        </p:spPr>
        <p:txBody>
          <a:bodyPr lIns="0" tIns="0" rIns="0" bIns="0" rtlCol="0" anchor="ctr"/>
          <a:lstStyle/>
          <a:p>
            <a:pPr algn="ctr" defTabSz="844083"/>
            <a:endParaRPr lang="en-US" sz="900" b="1" kern="0">
              <a:solidFill>
                <a:prstClr val="black"/>
              </a:solidFill>
            </a:endParaRPr>
          </a:p>
        </p:txBody>
      </p:sp>
      <p:sp>
        <p:nvSpPr>
          <p:cNvPr id="56" name="Oval 55">
            <a:extLst>
              <a:ext uri="{FF2B5EF4-FFF2-40B4-BE49-F238E27FC236}">
                <a16:creationId xmlns:a16="http://schemas.microsoft.com/office/drawing/2014/main" id="{3A47C9BC-B6EE-4046-870C-98F58A7D3E0E}"/>
              </a:ext>
            </a:extLst>
          </p:cNvPr>
          <p:cNvSpPr/>
          <p:nvPr/>
        </p:nvSpPr>
        <p:spPr>
          <a:xfrm>
            <a:off x="7086600" y="2647146"/>
            <a:ext cx="228600" cy="228600"/>
          </a:xfrm>
          <a:prstGeom prst="ellipse">
            <a:avLst/>
          </a:prstGeom>
          <a:gradFill>
            <a:gsLst>
              <a:gs pos="20000">
                <a:srgbClr val="FF0000"/>
              </a:gs>
              <a:gs pos="75000">
                <a:srgbClr val="FFFF00"/>
              </a:gs>
            </a:gsLst>
            <a:lin ang="0" scaled="0"/>
          </a:gradFill>
          <a:ln w="9525" cap="flat" cmpd="sng" algn="ctr">
            <a:solidFill>
              <a:srgbClr val="000E42"/>
            </a:solidFill>
            <a:prstDash val="solid"/>
          </a:ln>
          <a:effectLst/>
        </p:spPr>
        <p:txBody>
          <a:bodyPr lIns="0" tIns="0" rIns="0" bIns="0" rtlCol="0" anchor="ctr"/>
          <a:lstStyle/>
          <a:p>
            <a:pPr marL="0" marR="0" lvl="0" indent="0" algn="ctr" defTabSz="844083"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prstClr val="black"/>
              </a:solidFill>
              <a:effectLst/>
              <a:uLnTx/>
              <a:uFillTx/>
              <a:ea typeface="+mn-ea"/>
              <a:cs typeface="+mn-cs"/>
            </a:endParaRPr>
          </a:p>
        </p:txBody>
      </p:sp>
      <p:sp>
        <p:nvSpPr>
          <p:cNvPr id="58" name="Oval 57">
            <a:extLst>
              <a:ext uri="{FF2B5EF4-FFF2-40B4-BE49-F238E27FC236}">
                <a16:creationId xmlns:a16="http://schemas.microsoft.com/office/drawing/2014/main" id="{63264E3C-66B4-4BC1-9B86-A395D3DE8627}"/>
              </a:ext>
            </a:extLst>
          </p:cNvPr>
          <p:cNvSpPr/>
          <p:nvPr/>
        </p:nvSpPr>
        <p:spPr>
          <a:xfrm>
            <a:off x="7086600" y="3332178"/>
            <a:ext cx="228600" cy="228600"/>
          </a:xfrm>
          <a:prstGeom prst="ellipse">
            <a:avLst/>
          </a:prstGeom>
          <a:solidFill>
            <a:srgbClr val="FF0000"/>
          </a:solidFill>
          <a:ln w="9525" cap="flat" cmpd="sng" algn="ctr">
            <a:solidFill>
              <a:srgbClr val="000E42"/>
            </a:solidFill>
            <a:prstDash val="solid"/>
          </a:ln>
          <a:effectLst/>
        </p:spPr>
        <p:txBody>
          <a:bodyPr lIns="0" tIns="0" rIns="0" bIns="0" rtlCol="0" anchor="ctr"/>
          <a:lstStyle/>
          <a:p>
            <a:pPr algn="ctr" defTabSz="844083"/>
            <a:endParaRPr lang="en-US" sz="900" b="1" kern="0">
              <a:solidFill>
                <a:prstClr val="black"/>
              </a:solidFill>
            </a:endParaRPr>
          </a:p>
        </p:txBody>
      </p:sp>
      <p:sp>
        <p:nvSpPr>
          <p:cNvPr id="59" name="Oval 58">
            <a:extLst>
              <a:ext uri="{FF2B5EF4-FFF2-40B4-BE49-F238E27FC236}">
                <a16:creationId xmlns:a16="http://schemas.microsoft.com/office/drawing/2014/main" id="{6A61AE6D-3945-416D-A7A4-CCF5C3E11F28}"/>
              </a:ext>
            </a:extLst>
          </p:cNvPr>
          <p:cNvSpPr/>
          <p:nvPr/>
        </p:nvSpPr>
        <p:spPr>
          <a:xfrm>
            <a:off x="7086600" y="5087200"/>
            <a:ext cx="228600" cy="228600"/>
          </a:xfrm>
          <a:prstGeom prst="ellipse">
            <a:avLst/>
          </a:prstGeom>
          <a:solidFill>
            <a:srgbClr val="FF0000"/>
          </a:solidFill>
          <a:ln w="9525" cap="flat" cmpd="sng" algn="ctr">
            <a:solidFill>
              <a:srgbClr val="000E42"/>
            </a:solidFill>
            <a:prstDash val="solid"/>
          </a:ln>
          <a:effectLst/>
        </p:spPr>
        <p:txBody>
          <a:bodyPr lIns="0" tIns="0" rIns="0" bIns="0" rtlCol="0" anchor="ctr"/>
          <a:lstStyle/>
          <a:p>
            <a:pPr algn="ctr" defTabSz="844083"/>
            <a:endParaRPr lang="en-US" sz="900" b="1" kern="0">
              <a:solidFill>
                <a:prstClr val="black"/>
              </a:solidFill>
            </a:endParaRPr>
          </a:p>
        </p:txBody>
      </p:sp>
      <p:sp>
        <p:nvSpPr>
          <p:cNvPr id="60" name="Oval 59">
            <a:extLst>
              <a:ext uri="{FF2B5EF4-FFF2-40B4-BE49-F238E27FC236}">
                <a16:creationId xmlns:a16="http://schemas.microsoft.com/office/drawing/2014/main" id="{79EE015A-679D-49C6-B8EE-4E6B37769B49}"/>
              </a:ext>
            </a:extLst>
          </p:cNvPr>
          <p:cNvSpPr/>
          <p:nvPr/>
        </p:nvSpPr>
        <p:spPr>
          <a:xfrm>
            <a:off x="7962900" y="2065891"/>
            <a:ext cx="228600" cy="228600"/>
          </a:xfrm>
          <a:prstGeom prst="ellipse">
            <a:avLst/>
          </a:prstGeom>
          <a:solidFill>
            <a:srgbClr val="FFFF00"/>
          </a:solidFill>
          <a:ln w="9525" cap="flat" cmpd="sng" algn="ctr">
            <a:solidFill>
              <a:srgbClr val="000E42"/>
            </a:solidFill>
            <a:prstDash val="solid"/>
          </a:ln>
          <a:effectLst/>
        </p:spPr>
        <p:txBody>
          <a:bodyPr lIns="0" tIns="0" rIns="0" bIns="0" rtlCol="0" anchor="ctr"/>
          <a:lstStyle/>
          <a:p>
            <a:pPr algn="ctr" defTabSz="844083"/>
            <a:endParaRPr lang="en-US" sz="900" b="1" kern="0">
              <a:solidFill>
                <a:prstClr val="black"/>
              </a:solidFill>
            </a:endParaRPr>
          </a:p>
        </p:txBody>
      </p:sp>
      <p:sp>
        <p:nvSpPr>
          <p:cNvPr id="62" name="Oval 61">
            <a:extLst>
              <a:ext uri="{FF2B5EF4-FFF2-40B4-BE49-F238E27FC236}">
                <a16:creationId xmlns:a16="http://schemas.microsoft.com/office/drawing/2014/main" id="{44DAA567-AA27-4BA3-9A40-58C40DACCA4C}"/>
              </a:ext>
            </a:extLst>
          </p:cNvPr>
          <p:cNvSpPr/>
          <p:nvPr/>
        </p:nvSpPr>
        <p:spPr>
          <a:xfrm>
            <a:off x="7962900" y="3332178"/>
            <a:ext cx="228600" cy="228600"/>
          </a:xfrm>
          <a:prstGeom prst="ellipse">
            <a:avLst/>
          </a:prstGeom>
          <a:gradFill>
            <a:gsLst>
              <a:gs pos="24000">
                <a:srgbClr val="FFFF00"/>
              </a:gs>
              <a:gs pos="80000">
                <a:srgbClr val="00B050"/>
              </a:gs>
            </a:gsLst>
            <a:lin ang="0" scaled="0"/>
          </a:gradFill>
          <a:ln w="9525" cap="flat" cmpd="sng" algn="ctr">
            <a:solidFill>
              <a:srgbClr val="000E42"/>
            </a:solidFill>
            <a:prstDash val="solid"/>
          </a:ln>
          <a:effectLst/>
        </p:spPr>
        <p:txBody>
          <a:bodyPr lIns="0" tIns="0" rIns="0" bIns="0" rtlCol="0" anchor="ctr"/>
          <a:lstStyle/>
          <a:p>
            <a:pPr algn="ctr" defTabSz="844083"/>
            <a:endParaRPr lang="en-US" sz="900" b="1" kern="0">
              <a:solidFill>
                <a:prstClr val="black"/>
              </a:solidFill>
            </a:endParaRPr>
          </a:p>
        </p:txBody>
      </p:sp>
      <p:sp>
        <p:nvSpPr>
          <p:cNvPr id="63" name="Oval 62">
            <a:extLst>
              <a:ext uri="{FF2B5EF4-FFF2-40B4-BE49-F238E27FC236}">
                <a16:creationId xmlns:a16="http://schemas.microsoft.com/office/drawing/2014/main" id="{A8EBF4F1-1E72-4E05-9D3B-8575FC440E1F}"/>
              </a:ext>
            </a:extLst>
          </p:cNvPr>
          <p:cNvSpPr/>
          <p:nvPr/>
        </p:nvSpPr>
        <p:spPr>
          <a:xfrm>
            <a:off x="7962900" y="4248454"/>
            <a:ext cx="228600" cy="228600"/>
          </a:xfrm>
          <a:prstGeom prst="ellipse">
            <a:avLst/>
          </a:prstGeom>
          <a:gradFill>
            <a:gsLst>
              <a:gs pos="24000">
                <a:srgbClr val="FFFF00"/>
              </a:gs>
              <a:gs pos="80000">
                <a:srgbClr val="00B050"/>
              </a:gs>
            </a:gsLst>
            <a:lin ang="0" scaled="0"/>
          </a:gradFill>
          <a:ln w="9525" cap="flat" cmpd="sng" algn="ctr">
            <a:solidFill>
              <a:srgbClr val="000E42"/>
            </a:solidFill>
            <a:prstDash val="solid"/>
          </a:ln>
          <a:effectLst/>
        </p:spPr>
        <p:txBody>
          <a:bodyPr lIns="0" tIns="0" rIns="0" bIns="0" rtlCol="0" anchor="ctr"/>
          <a:lstStyle/>
          <a:p>
            <a:pPr algn="ctr" defTabSz="844083"/>
            <a:endParaRPr lang="en-US" sz="900" b="1" kern="0">
              <a:solidFill>
                <a:prstClr val="black"/>
              </a:solidFill>
            </a:endParaRPr>
          </a:p>
        </p:txBody>
      </p:sp>
      <p:sp>
        <p:nvSpPr>
          <p:cNvPr id="64" name="Oval 63">
            <a:extLst>
              <a:ext uri="{FF2B5EF4-FFF2-40B4-BE49-F238E27FC236}">
                <a16:creationId xmlns:a16="http://schemas.microsoft.com/office/drawing/2014/main" id="{93BE362F-510E-469F-ADA0-1E45A664BC39}"/>
              </a:ext>
            </a:extLst>
          </p:cNvPr>
          <p:cNvSpPr/>
          <p:nvPr/>
        </p:nvSpPr>
        <p:spPr>
          <a:xfrm>
            <a:off x="7962900" y="5087200"/>
            <a:ext cx="228600" cy="228600"/>
          </a:xfrm>
          <a:prstGeom prst="ellipse">
            <a:avLst/>
          </a:prstGeom>
          <a:solidFill>
            <a:srgbClr val="FFFF00"/>
          </a:solidFill>
          <a:ln w="9525" cap="flat" cmpd="sng" algn="ctr">
            <a:solidFill>
              <a:srgbClr val="000E42"/>
            </a:solidFill>
            <a:prstDash val="solid"/>
          </a:ln>
          <a:effectLst/>
        </p:spPr>
        <p:txBody>
          <a:bodyPr lIns="0" tIns="0" rIns="0" bIns="0" rtlCol="0" anchor="ctr"/>
          <a:lstStyle/>
          <a:p>
            <a:pPr algn="ctr" defTabSz="844083"/>
            <a:endParaRPr lang="en-US" sz="900" b="1" kern="0">
              <a:solidFill>
                <a:prstClr val="black"/>
              </a:solidFill>
            </a:endParaRPr>
          </a:p>
        </p:txBody>
      </p:sp>
      <p:pic>
        <p:nvPicPr>
          <p:cNvPr id="67" name="Picture 66">
            <a:extLst>
              <a:ext uri="{FF2B5EF4-FFF2-40B4-BE49-F238E27FC236}">
                <a16:creationId xmlns:a16="http://schemas.microsoft.com/office/drawing/2014/main" id="{05A36ADC-8A2D-44B1-BB0A-BCCD2864BE8E}"/>
              </a:ext>
            </a:extLst>
          </p:cNvPr>
          <p:cNvPicPr>
            <a:picLocks noChangeAspect="1"/>
          </p:cNvPicPr>
          <p:nvPr/>
        </p:nvPicPr>
        <p:blipFill>
          <a:blip r:embed="rId5"/>
          <a:stretch>
            <a:fillRect/>
          </a:stretch>
        </p:blipFill>
        <p:spPr>
          <a:xfrm>
            <a:off x="150156" y="2285837"/>
            <a:ext cx="2292295" cy="2822693"/>
          </a:xfrm>
          <a:prstGeom prst="rect">
            <a:avLst/>
          </a:prstGeom>
        </p:spPr>
      </p:pic>
      <p:sp>
        <p:nvSpPr>
          <p:cNvPr id="68" name="TextBox 67">
            <a:extLst>
              <a:ext uri="{FF2B5EF4-FFF2-40B4-BE49-F238E27FC236}">
                <a16:creationId xmlns:a16="http://schemas.microsoft.com/office/drawing/2014/main" id="{9EFAF0F0-ADD7-4862-BB8F-EC45C593F37D}"/>
              </a:ext>
            </a:extLst>
          </p:cNvPr>
          <p:cNvSpPr txBox="1"/>
          <p:nvPr/>
        </p:nvSpPr>
        <p:spPr>
          <a:xfrm>
            <a:off x="8509639" y="4848602"/>
            <a:ext cx="3402958" cy="1223412"/>
          </a:xfrm>
          <a:prstGeom prst="rect">
            <a:avLst/>
          </a:prstGeom>
          <a:noFill/>
        </p:spPr>
        <p:txBody>
          <a:bodyPr wrap="square" rtlCol="0">
            <a:spAutoFit/>
          </a:bodyPr>
          <a:lstStyle/>
          <a:p>
            <a:pPr marL="112713" lvl="0" indent="-112713" defTabSz="914177" fontAlgn="base">
              <a:buClr>
                <a:schemeClr val="tx2"/>
              </a:buClr>
              <a:buFont typeface="Wingdings" panose="05000000000000000000" pitchFamily="2" charset="2"/>
              <a:buChar char="§"/>
              <a:defRPr/>
            </a:pPr>
            <a:r>
              <a:rPr lang="en-US" sz="1050"/>
              <a:t>Web data is stored various sources (Sprinklr, Kubra, </a:t>
            </a:r>
            <a:r>
              <a:rPr lang="en-US" sz="1050" err="1"/>
              <a:t>PrefMgmt</a:t>
            </a:r>
            <a:r>
              <a:rPr lang="en-US" sz="1050"/>
              <a:t>, Apps Insights) </a:t>
            </a:r>
          </a:p>
          <a:p>
            <a:pPr marL="112713" indent="-112713" defTabSz="914177" fontAlgn="base">
              <a:buClr>
                <a:schemeClr val="tx2"/>
              </a:buClr>
              <a:buFont typeface="Wingdings" panose="05000000000000000000" pitchFamily="2" charset="2"/>
              <a:buChar char="§"/>
              <a:defRPr/>
            </a:pPr>
            <a:r>
              <a:rPr lang="en-US" sz="1050"/>
              <a:t>Cannot easily track customers history, preferences, needs or predict behavior</a:t>
            </a:r>
          </a:p>
          <a:p>
            <a:pPr marL="112713" indent="-112713" defTabSz="914177" fontAlgn="base">
              <a:buClr>
                <a:schemeClr val="tx2"/>
              </a:buClr>
              <a:buFont typeface="Wingdings" panose="05000000000000000000" pitchFamily="2" charset="2"/>
              <a:buChar char="§"/>
              <a:defRPr/>
            </a:pPr>
            <a:r>
              <a:rPr lang="en-US" sz="1050"/>
              <a:t>Only some marketing communications (</a:t>
            </a:r>
            <a:r>
              <a:rPr lang="en-US" sz="1050" err="1"/>
              <a:t>i.e</a:t>
            </a:r>
            <a:r>
              <a:rPr lang="en-US" sz="1050"/>
              <a:t>, promote </a:t>
            </a:r>
            <a:r>
              <a:rPr lang="en-US" sz="1050" err="1"/>
              <a:t>EasyBill</a:t>
            </a:r>
            <a:r>
              <a:rPr lang="en-US" sz="1050"/>
              <a:t> programs) track clicks and opens </a:t>
            </a:r>
          </a:p>
        </p:txBody>
      </p:sp>
      <p:sp>
        <p:nvSpPr>
          <p:cNvPr id="70" name="TextBox 69">
            <a:extLst>
              <a:ext uri="{FF2B5EF4-FFF2-40B4-BE49-F238E27FC236}">
                <a16:creationId xmlns:a16="http://schemas.microsoft.com/office/drawing/2014/main" id="{F0CE3DD5-DD8D-4B85-AB02-E760D81B3390}"/>
              </a:ext>
            </a:extLst>
          </p:cNvPr>
          <p:cNvSpPr txBox="1"/>
          <p:nvPr/>
        </p:nvSpPr>
        <p:spPr>
          <a:xfrm>
            <a:off x="8509639" y="3896940"/>
            <a:ext cx="3402958" cy="900246"/>
          </a:xfrm>
          <a:prstGeom prst="rect">
            <a:avLst/>
          </a:prstGeom>
          <a:noFill/>
        </p:spPr>
        <p:txBody>
          <a:bodyPr wrap="square" rtlCol="0" anchor="ctr">
            <a:spAutoFit/>
          </a:bodyPr>
          <a:lstStyle/>
          <a:p>
            <a:pPr marL="112713" lvl="0" indent="-112713" defTabSz="914177" fontAlgn="base">
              <a:buClr>
                <a:schemeClr val="tx2"/>
              </a:buClr>
              <a:buFont typeface="Wingdings" panose="05000000000000000000" pitchFamily="2" charset="2"/>
              <a:buChar char="§"/>
              <a:defRPr/>
            </a:pPr>
            <a:r>
              <a:rPr lang="en-US" sz="1050"/>
              <a:t>Lack of predictive intelligent personalization</a:t>
            </a:r>
          </a:p>
          <a:p>
            <a:pPr marL="112713" indent="-112713" defTabSz="914177" fontAlgn="base">
              <a:buClr>
                <a:schemeClr val="tx2"/>
              </a:buClr>
              <a:buFont typeface="Wingdings" panose="05000000000000000000" pitchFamily="2" charset="2"/>
              <a:buChar char="§"/>
              <a:defRPr/>
            </a:pPr>
            <a:r>
              <a:rPr lang="en-US" sz="1050"/>
              <a:t>Absence of integrated segmentation engine</a:t>
            </a:r>
          </a:p>
          <a:p>
            <a:pPr marL="112713" indent="-112713" defTabSz="914177" fontAlgn="base">
              <a:buClr>
                <a:schemeClr val="tx2"/>
              </a:buClr>
              <a:buFont typeface="Wingdings" panose="05000000000000000000" pitchFamily="2" charset="2"/>
              <a:buChar char="§"/>
              <a:defRPr/>
            </a:pPr>
            <a:r>
              <a:rPr lang="en-US" sz="1050"/>
              <a:t>Rudimentary integrated &amp; automated next best action</a:t>
            </a:r>
          </a:p>
          <a:p>
            <a:pPr marL="285750" lvl="0" indent="-285750" defTabSz="914177" fontAlgn="base">
              <a:buClr>
                <a:schemeClr val="tx2"/>
              </a:buClr>
              <a:buFont typeface="Wingdings" panose="05000000000000000000" pitchFamily="2" charset="2"/>
              <a:buChar char="§"/>
              <a:defRPr/>
            </a:pPr>
            <a:endParaRPr lang="en-US" sz="1050" kern="0">
              <a:latin typeface="Calibri" pitchFamily="34" charset="0"/>
              <a:ea typeface="Times New Roman"/>
              <a:cs typeface="Calibri" pitchFamily="34" charset="0"/>
            </a:endParaRPr>
          </a:p>
        </p:txBody>
      </p:sp>
      <p:sp>
        <p:nvSpPr>
          <p:cNvPr id="69" name="Oval 68">
            <a:extLst>
              <a:ext uri="{FF2B5EF4-FFF2-40B4-BE49-F238E27FC236}">
                <a16:creationId xmlns:a16="http://schemas.microsoft.com/office/drawing/2014/main" id="{FF1BDA9A-5F1B-478B-A63C-86B51DA3F6D6}"/>
              </a:ext>
            </a:extLst>
          </p:cNvPr>
          <p:cNvSpPr/>
          <p:nvPr/>
        </p:nvSpPr>
        <p:spPr>
          <a:xfrm>
            <a:off x="7086600" y="4248454"/>
            <a:ext cx="228600" cy="228600"/>
          </a:xfrm>
          <a:prstGeom prst="ellipse">
            <a:avLst/>
          </a:prstGeom>
          <a:solidFill>
            <a:srgbClr val="FF0000"/>
          </a:solidFill>
          <a:ln w="9525" cap="flat" cmpd="sng" algn="ctr">
            <a:solidFill>
              <a:srgbClr val="000E42"/>
            </a:solidFill>
            <a:prstDash val="solid"/>
          </a:ln>
          <a:effectLst/>
        </p:spPr>
        <p:txBody>
          <a:bodyPr lIns="0" tIns="0" rIns="0" bIns="0" rtlCol="0" anchor="ctr"/>
          <a:lstStyle/>
          <a:p>
            <a:pPr algn="ctr" defTabSz="844083"/>
            <a:endParaRPr lang="en-US" sz="900" b="1" kern="0">
              <a:solidFill>
                <a:prstClr val="black"/>
              </a:solidFill>
            </a:endParaRPr>
          </a:p>
        </p:txBody>
      </p:sp>
      <p:sp>
        <p:nvSpPr>
          <p:cNvPr id="71" name="Oval 70">
            <a:extLst>
              <a:ext uri="{FF2B5EF4-FFF2-40B4-BE49-F238E27FC236}">
                <a16:creationId xmlns:a16="http://schemas.microsoft.com/office/drawing/2014/main" id="{FAF344B3-9F40-40E7-B165-6CC2C0798F1E}"/>
              </a:ext>
            </a:extLst>
          </p:cNvPr>
          <p:cNvSpPr/>
          <p:nvPr/>
        </p:nvSpPr>
        <p:spPr>
          <a:xfrm>
            <a:off x="7962900" y="2647146"/>
            <a:ext cx="228600" cy="228600"/>
          </a:xfrm>
          <a:prstGeom prst="ellipse">
            <a:avLst/>
          </a:prstGeom>
          <a:solidFill>
            <a:srgbClr val="00CC00"/>
          </a:solidFill>
          <a:ln w="9525" cap="flat" cmpd="sng" algn="ctr">
            <a:solidFill>
              <a:srgbClr val="000E42"/>
            </a:solidFill>
            <a:prstDash val="solid"/>
          </a:ln>
          <a:effectLst/>
        </p:spPr>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1" i="0" u="none" strike="noStrike" kern="1200" cap="none" spc="0" normalizeH="0" baseline="0" noProof="0">
              <a:ln>
                <a:noFill/>
              </a:ln>
              <a:solidFill>
                <a:prstClr val="black"/>
              </a:solidFill>
              <a:effectLst/>
              <a:uLnTx/>
              <a:uFillTx/>
              <a:ea typeface="+mn-ea"/>
              <a:cs typeface="+mn-cs"/>
            </a:endParaRPr>
          </a:p>
        </p:txBody>
      </p:sp>
      <p:sp>
        <p:nvSpPr>
          <p:cNvPr id="72" name="TextBox 71">
            <a:extLst>
              <a:ext uri="{FF2B5EF4-FFF2-40B4-BE49-F238E27FC236}">
                <a16:creationId xmlns:a16="http://schemas.microsoft.com/office/drawing/2014/main" id="{1BBCA6B4-5201-417D-9459-37382898EB3F}"/>
              </a:ext>
            </a:extLst>
          </p:cNvPr>
          <p:cNvSpPr txBox="1"/>
          <p:nvPr/>
        </p:nvSpPr>
        <p:spPr>
          <a:xfrm>
            <a:off x="8509639" y="1765388"/>
            <a:ext cx="3479585" cy="738664"/>
          </a:xfrm>
          <a:prstGeom prst="rect">
            <a:avLst/>
          </a:prstGeom>
          <a:noFill/>
        </p:spPr>
        <p:txBody>
          <a:bodyPr wrap="square" rtlCol="0" anchor="ctr">
            <a:spAutoFit/>
          </a:bodyPr>
          <a:lstStyle/>
          <a:p>
            <a:pPr marL="112713" lvl="0" indent="-112713" defTabSz="914177" fontAlgn="base">
              <a:buClr>
                <a:schemeClr val="tx2"/>
              </a:buClr>
              <a:buFont typeface="Wingdings" panose="05000000000000000000" pitchFamily="2" charset="2"/>
              <a:buChar char="§"/>
              <a:defRPr/>
            </a:pPr>
            <a:r>
              <a:rPr lang="en-US" sz="1050" kern="0">
                <a:ea typeface="Times New Roman"/>
                <a:cs typeface="Calibri" pitchFamily="34" charset="0"/>
              </a:rPr>
              <a:t>Data flows and data dis-association are a function of NG having to  manage across a legacy-dominated application environment using workarounds without a master plan</a:t>
            </a:r>
          </a:p>
        </p:txBody>
      </p:sp>
      <p:sp>
        <p:nvSpPr>
          <p:cNvPr id="73" name="TextBox 72">
            <a:extLst>
              <a:ext uri="{FF2B5EF4-FFF2-40B4-BE49-F238E27FC236}">
                <a16:creationId xmlns:a16="http://schemas.microsoft.com/office/drawing/2014/main" id="{B54F7A3B-CD7D-44B8-84AE-B4F1FF09E615}"/>
              </a:ext>
            </a:extLst>
          </p:cNvPr>
          <p:cNvSpPr txBox="1"/>
          <p:nvPr/>
        </p:nvSpPr>
        <p:spPr>
          <a:xfrm>
            <a:off x="8509639" y="2520118"/>
            <a:ext cx="3517589" cy="577081"/>
          </a:xfrm>
          <a:prstGeom prst="rect">
            <a:avLst/>
          </a:prstGeom>
          <a:noFill/>
        </p:spPr>
        <p:txBody>
          <a:bodyPr wrap="square" rtlCol="0" anchor="ctr">
            <a:spAutoFit/>
          </a:bodyPr>
          <a:lstStyle/>
          <a:p>
            <a:pPr marL="112713" lvl="0" indent="-112713" defTabSz="914177" fontAlgn="base">
              <a:buClr>
                <a:schemeClr val="tx2"/>
              </a:buClr>
              <a:buFont typeface="Wingdings" panose="05000000000000000000" pitchFamily="2" charset="2"/>
              <a:buChar char="§"/>
              <a:defRPr/>
            </a:pPr>
            <a:r>
              <a:rPr lang="en-US" sz="1050"/>
              <a:t>Legacy capabilities inhibit source data access, data management, real-time data flow; significant logic needed across table structures </a:t>
            </a:r>
          </a:p>
        </p:txBody>
      </p:sp>
      <p:sp>
        <p:nvSpPr>
          <p:cNvPr id="74" name="TextBox 73">
            <a:extLst>
              <a:ext uri="{FF2B5EF4-FFF2-40B4-BE49-F238E27FC236}">
                <a16:creationId xmlns:a16="http://schemas.microsoft.com/office/drawing/2014/main" id="{00AF3A61-6BD7-44A4-A74C-E278104C8C78}"/>
              </a:ext>
            </a:extLst>
          </p:cNvPr>
          <p:cNvSpPr txBox="1"/>
          <p:nvPr/>
        </p:nvSpPr>
        <p:spPr>
          <a:xfrm>
            <a:off x="8509639" y="3086399"/>
            <a:ext cx="3517589" cy="738664"/>
          </a:xfrm>
          <a:prstGeom prst="rect">
            <a:avLst/>
          </a:prstGeom>
          <a:noFill/>
        </p:spPr>
        <p:txBody>
          <a:bodyPr wrap="square" rtlCol="0" anchor="ctr">
            <a:spAutoFit/>
          </a:bodyPr>
          <a:lstStyle/>
          <a:p>
            <a:pPr marL="112713" lvl="0" indent="-112713" defTabSz="914177" fontAlgn="base">
              <a:buClr>
                <a:schemeClr val="tx2"/>
              </a:buClr>
              <a:buFont typeface="Wingdings" panose="05000000000000000000" pitchFamily="2" charset="2"/>
              <a:buChar char="§"/>
              <a:defRPr/>
            </a:pPr>
            <a:r>
              <a:rPr lang="en-US" sz="1050"/>
              <a:t>Data domains are fragmented and replicated throughout the landscape</a:t>
            </a:r>
          </a:p>
          <a:p>
            <a:pPr marL="112713" lvl="0" indent="-112713" defTabSz="914177" fontAlgn="base">
              <a:buClr>
                <a:schemeClr val="tx2"/>
              </a:buClr>
              <a:buFont typeface="Wingdings" panose="05000000000000000000" pitchFamily="2" charset="2"/>
              <a:buChar char="§"/>
              <a:defRPr/>
            </a:pPr>
            <a:r>
              <a:rPr lang="en-US" sz="1050"/>
              <a:t>CIAP data lake has become a pinch-point for integrated data access and insight creation</a:t>
            </a:r>
          </a:p>
        </p:txBody>
      </p:sp>
    </p:spTree>
    <p:extLst>
      <p:ext uri="{BB962C8B-B14F-4D97-AF65-F5344CB8AC3E}">
        <p14:creationId xmlns:p14="http://schemas.microsoft.com/office/powerpoint/2010/main" val="117977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D62FB5F3-8FB1-4395-8927-1769404E8ED8}"/>
              </a:ext>
            </a:extLst>
          </p:cNvPr>
          <p:cNvSpPr>
            <a:spLocks noGrp="1"/>
          </p:cNvSpPr>
          <p:nvPr>
            <p:ph type="title"/>
          </p:nvPr>
        </p:nvSpPr>
        <p:spPr/>
        <p:txBody>
          <a:bodyPr/>
          <a:lstStyle/>
          <a:p>
            <a:r>
              <a:rPr lang="en-US" sz="2600">
                <a:solidFill>
                  <a:srgbClr val="0070AD"/>
                </a:solidFill>
              </a:rPr>
              <a:t>Incremental Discovery Focus -         Customer Master Data Flow</a:t>
            </a:r>
            <a:endParaRPr lang="en-US"/>
          </a:p>
        </p:txBody>
      </p:sp>
      <p:grpSp>
        <p:nvGrpSpPr>
          <p:cNvPr id="59" name="Group 58">
            <a:extLst>
              <a:ext uri="{FF2B5EF4-FFF2-40B4-BE49-F238E27FC236}">
                <a16:creationId xmlns:a16="http://schemas.microsoft.com/office/drawing/2014/main" id="{1E0C7DAD-0C7A-47F8-81AA-AE05721FDBB5}"/>
              </a:ext>
            </a:extLst>
          </p:cNvPr>
          <p:cNvGrpSpPr/>
          <p:nvPr/>
        </p:nvGrpSpPr>
        <p:grpSpPr>
          <a:xfrm>
            <a:off x="5150760" y="182093"/>
            <a:ext cx="796932" cy="646330"/>
            <a:chOff x="7032104" y="833459"/>
            <a:chExt cx="702760" cy="569956"/>
          </a:xfrm>
        </p:grpSpPr>
        <p:sp>
          <p:nvSpPr>
            <p:cNvPr id="71" name="Oval 20">
              <a:extLst>
                <a:ext uri="{FF2B5EF4-FFF2-40B4-BE49-F238E27FC236}">
                  <a16:creationId xmlns:a16="http://schemas.microsoft.com/office/drawing/2014/main" id="{5122A33D-4BDD-4E6B-B813-67763977EA3D}"/>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72" name="TextBox 71">
              <a:extLst>
                <a:ext uri="{FF2B5EF4-FFF2-40B4-BE49-F238E27FC236}">
                  <a16:creationId xmlns:a16="http://schemas.microsoft.com/office/drawing/2014/main" id="{8F9819F9-4D14-47B5-80C5-7DD96EEFEEA9}"/>
                </a:ext>
              </a:extLst>
            </p:cNvPr>
            <p:cNvSpPr txBox="1"/>
            <p:nvPr/>
          </p:nvSpPr>
          <p:spPr>
            <a:xfrm>
              <a:off x="7086792" y="833459"/>
              <a:ext cx="648072" cy="569956"/>
            </a:xfrm>
            <a:prstGeom prst="rect">
              <a:avLst/>
            </a:prstGeom>
            <a:noFill/>
          </p:spPr>
          <p:txBody>
            <a:bodyPr wrap="square" rtlCol="0">
              <a:spAutoFit/>
            </a:bodyPr>
            <a:lstStyle/>
            <a:p>
              <a:r>
                <a:rPr lang="en-US" sz="3600" b="1">
                  <a:solidFill>
                    <a:schemeClr val="bg1"/>
                  </a:solidFill>
                  <a:latin typeface="+mj-lt"/>
                </a:rPr>
                <a:t>1</a:t>
              </a:r>
            </a:p>
          </p:txBody>
        </p:sp>
      </p:grpSp>
      <p:grpSp>
        <p:nvGrpSpPr>
          <p:cNvPr id="27" name="Group 26">
            <a:extLst>
              <a:ext uri="{FF2B5EF4-FFF2-40B4-BE49-F238E27FC236}">
                <a16:creationId xmlns:a16="http://schemas.microsoft.com/office/drawing/2014/main" id="{77EB66FB-C7FF-4AFD-B6A7-4F4B8956EFCC}"/>
              </a:ext>
            </a:extLst>
          </p:cNvPr>
          <p:cNvGrpSpPr/>
          <p:nvPr/>
        </p:nvGrpSpPr>
        <p:grpSpPr>
          <a:xfrm>
            <a:off x="266700" y="1742628"/>
            <a:ext cx="11658600" cy="4543872"/>
            <a:chOff x="266700" y="1755587"/>
            <a:chExt cx="11658600" cy="4543872"/>
          </a:xfrm>
        </p:grpSpPr>
        <p:sp>
          <p:nvSpPr>
            <p:cNvPr id="28" name="TextBox 27">
              <a:extLst>
                <a:ext uri="{FF2B5EF4-FFF2-40B4-BE49-F238E27FC236}">
                  <a16:creationId xmlns:a16="http://schemas.microsoft.com/office/drawing/2014/main" id="{55B6708D-D642-4B3E-A30E-E3699F650E1D}"/>
                </a:ext>
              </a:extLst>
            </p:cNvPr>
            <p:cNvSpPr txBox="1"/>
            <p:nvPr/>
          </p:nvSpPr>
          <p:spPr>
            <a:xfrm>
              <a:off x="2661299" y="2380598"/>
              <a:ext cx="5339713" cy="3708708"/>
            </a:xfrm>
            <a:prstGeom prst="rect">
              <a:avLst/>
            </a:prstGeom>
            <a:noFill/>
          </p:spPr>
          <p:txBody>
            <a:bodyPr wrap="square" lIns="0" tIns="0" rIns="0" bIns="0" rtlCol="0" anchor="t"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Fragmentation of Systems of Record that overlap residential and commercial customers is long-term root of master data challenges</a:t>
              </a: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No master data management capabilities</a:t>
              </a:r>
            </a:p>
            <a:p>
              <a:pPr marL="182880" lvl="0" indent="-182880" defTabSz="914177" fontAlgn="base">
                <a:spcAft>
                  <a:spcPts val="600"/>
                </a:spcAft>
                <a:buClr>
                  <a:srgbClr val="0098C7"/>
                </a:buClr>
                <a:buFont typeface="Wingdings" pitchFamily="2" charset="2"/>
                <a:buChar char="§"/>
                <a:defRPr/>
              </a:pPr>
              <a:r>
                <a:rPr lang="en-US" sz="1200" kern="0">
                  <a:solidFill>
                    <a:srgbClr val="424242">
                      <a:lumMod val="50000"/>
                    </a:srgbClr>
                  </a:solidFill>
                  <a:latin typeface="+mj-lt"/>
                  <a:ea typeface="Times New Roman"/>
                  <a:cs typeface="Calibri" pitchFamily="34" charset="0"/>
                </a:rPr>
                <a:t>Lack of persistent customer identifier, combined with need to inject upstream data validations and hygiene limit efficient transacting and burden downstream insight creation</a:t>
              </a: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Proliferation of </a:t>
              </a:r>
              <a:r>
                <a:rPr lang="en-US" sz="1200" kern="0">
                  <a:solidFill>
                    <a:srgbClr val="424242">
                      <a:lumMod val="50000"/>
                    </a:srgbClr>
                  </a:solidFill>
                  <a:latin typeface="+mj-lt"/>
                  <a:ea typeface="Times New Roman"/>
                  <a:cs typeface="Calibri" pitchFamily="34" charset="0"/>
                </a:rPr>
                <a:t>data management platforms (e.g. CDI) and platforms to support Insight (CIAP, ADA, Revenue Warehouse, CCAE, etc.) manifests </a:t>
              </a:r>
              <a:r>
                <a:rPr lang="en-US" sz="1200" b="0" kern="0">
                  <a:solidFill>
                    <a:srgbClr val="424242">
                      <a:lumMod val="50000"/>
                    </a:srgbClr>
                  </a:solidFill>
                  <a:latin typeface="+mj-lt"/>
                  <a:ea typeface="Times New Roman"/>
                  <a:cs typeface="Calibri" pitchFamily="34" charset="0"/>
                </a:rPr>
                <a:t>high-effort data management and inconsistent data outcomes</a:t>
              </a: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Timing differences in data flows between</a:t>
              </a:r>
              <a:r>
                <a:rPr lang="en-US" sz="1200" kern="0">
                  <a:solidFill>
                    <a:srgbClr val="424242">
                      <a:lumMod val="50000"/>
                    </a:srgbClr>
                  </a:solidFill>
                  <a:latin typeface="+mj-lt"/>
                  <a:ea typeface="Times New Roman"/>
                  <a:cs typeface="Calibri" pitchFamily="34" charset="0"/>
                </a:rPr>
                <a:t> </a:t>
              </a:r>
              <a:r>
                <a:rPr lang="en-US" sz="1200" kern="0" err="1">
                  <a:solidFill>
                    <a:srgbClr val="424242">
                      <a:lumMod val="50000"/>
                    </a:srgbClr>
                  </a:solidFill>
                  <a:latin typeface="+mj-lt"/>
                  <a:ea typeface="Times New Roman"/>
                  <a:cs typeface="Calibri" pitchFamily="34" charset="0"/>
                </a:rPr>
                <a:t>SoRs</a:t>
              </a:r>
              <a:r>
                <a:rPr lang="en-US" sz="1200" kern="0">
                  <a:solidFill>
                    <a:srgbClr val="424242">
                      <a:lumMod val="50000"/>
                    </a:srgbClr>
                  </a:solidFill>
                  <a:latin typeface="+mj-lt"/>
                  <a:ea typeface="Times New Roman"/>
                  <a:cs typeface="Calibri" pitchFamily="34" charset="0"/>
                </a:rPr>
                <a:t> and </a:t>
              </a:r>
              <a:r>
                <a:rPr lang="en-US" sz="1200" kern="0" err="1">
                  <a:solidFill>
                    <a:srgbClr val="424242">
                      <a:lumMod val="50000"/>
                    </a:srgbClr>
                  </a:solidFill>
                  <a:latin typeface="+mj-lt"/>
                  <a:ea typeface="Times New Roman"/>
                  <a:cs typeface="Calibri" pitchFamily="34" charset="0"/>
                </a:rPr>
                <a:t>SoEs</a:t>
              </a:r>
              <a:r>
                <a:rPr lang="en-US" sz="1200" kern="0">
                  <a:solidFill>
                    <a:srgbClr val="424242">
                      <a:lumMod val="50000"/>
                    </a:srgbClr>
                  </a:solidFill>
                  <a:latin typeface="+mj-lt"/>
                  <a:ea typeface="Times New Roman"/>
                  <a:cs typeface="Calibri" pitchFamily="34" charset="0"/>
                </a:rPr>
                <a:t>, and latency in CIAP integration that is created dynamically and weekly present both real-time customer engagement with precision, and timely go-to-market support</a:t>
              </a: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Lack of longitudinal data management and </a:t>
              </a:r>
              <a:r>
                <a:rPr lang="en-US" sz="1200" kern="0">
                  <a:solidFill>
                    <a:srgbClr val="424242">
                      <a:lumMod val="50000"/>
                    </a:srgbClr>
                  </a:solidFill>
                  <a:latin typeface="+mj-lt"/>
                  <a:ea typeface="Times New Roman"/>
                  <a:cs typeface="Calibri" pitchFamily="34" charset="0"/>
                </a:rPr>
                <a:t>consistent archiving / preservation create gaps and risks in preserving customer mastered data</a:t>
              </a:r>
            </a:p>
          </p:txBody>
        </p:sp>
        <p:sp>
          <p:nvSpPr>
            <p:cNvPr id="29" name="Shape 3230">
              <a:extLst>
                <a:ext uri="{FF2B5EF4-FFF2-40B4-BE49-F238E27FC236}">
                  <a16:creationId xmlns:a16="http://schemas.microsoft.com/office/drawing/2014/main" id="{72A7FDEC-B8C1-44E1-B995-35537315EB21}"/>
                </a:ext>
              </a:extLst>
            </p:cNvPr>
            <p:cNvSpPr txBox="1">
              <a:spLocks/>
            </p:cNvSpPr>
            <p:nvPr/>
          </p:nvSpPr>
          <p:spPr>
            <a:xfrm>
              <a:off x="494306" y="3336052"/>
              <a:ext cx="1828799" cy="1466997"/>
            </a:xfrm>
            <a:prstGeom prst="rect">
              <a:avLst/>
            </a:prstGeom>
            <a:noFill/>
            <a:ln>
              <a:noFill/>
            </a:ln>
          </p:spPr>
          <p:txBody>
            <a:bodyPr wrap="square" lIns="51427" tIns="25706" rIns="51427" bIns="25706" anchor="ctr"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0" marR="0" lvl="0" indent="0" defTabSz="1088239" rtl="0" eaLnBrk="1" fontAlgn="auto" latinLnBrk="0" hangingPunct="1">
                <a:lnSpc>
                  <a:spcPct val="90000"/>
                </a:lnSpc>
                <a:spcBef>
                  <a:spcPts val="0"/>
                </a:spcBef>
                <a:spcAft>
                  <a:spcPts val="0"/>
                </a:spcAft>
                <a:buClr>
                  <a:srgbClr val="57585A"/>
                </a:buClr>
                <a:buSzPct val="25000"/>
                <a:buFont typeface="Arial"/>
                <a:buNone/>
                <a:tabLst/>
                <a:defRPr/>
              </a:pPr>
              <a:r>
                <a:rPr lang="en-US" sz="1600" b="1">
                  <a:solidFill>
                    <a:srgbClr val="000000">
                      <a:lumMod val="75000"/>
                      <a:lumOff val="25000"/>
                    </a:srgbClr>
                  </a:solidFill>
                  <a:latin typeface="+mj-lt"/>
                  <a:ea typeface="Georgia"/>
                  <a:cs typeface="Georgia"/>
                  <a:sym typeface="Georgia"/>
                </a:rPr>
                <a:t>Master Data Management </a:t>
              </a:r>
              <a:endParaRPr kumimoji="0" lang="en-US" sz="1600" b="1" i="0" u="none" strike="noStrike" kern="1200" cap="none" spc="0" normalizeH="0" baseline="0" noProof="0">
                <a:ln>
                  <a:noFill/>
                </a:ln>
                <a:solidFill>
                  <a:srgbClr val="000000">
                    <a:lumMod val="75000"/>
                    <a:lumOff val="25000"/>
                  </a:srgbClr>
                </a:solidFill>
                <a:effectLst/>
                <a:uLnTx/>
                <a:uFillTx/>
                <a:latin typeface="+mj-lt"/>
                <a:ea typeface="Georgia"/>
                <a:cs typeface="Georgia"/>
                <a:sym typeface="Georgia"/>
              </a:endParaRPr>
            </a:p>
          </p:txBody>
        </p:sp>
        <p:sp>
          <p:nvSpPr>
            <p:cNvPr id="30" name="Round Single Corner Rectangle 228">
              <a:extLst>
                <a:ext uri="{FF2B5EF4-FFF2-40B4-BE49-F238E27FC236}">
                  <a16:creationId xmlns:a16="http://schemas.microsoft.com/office/drawing/2014/main" id="{FF1B9267-4992-435C-90ED-EDF43FD8D3F4}"/>
                </a:ext>
              </a:extLst>
            </p:cNvPr>
            <p:cNvSpPr>
              <a:spLocks/>
            </p:cNvSpPr>
            <p:nvPr/>
          </p:nvSpPr>
          <p:spPr>
            <a:xfrm>
              <a:off x="2323105" y="1755587"/>
              <a:ext cx="6091710"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Summary Observations</a:t>
              </a:r>
            </a:p>
          </p:txBody>
        </p:sp>
        <p:sp>
          <p:nvSpPr>
            <p:cNvPr id="31" name="Round Single Corner Rectangle 228">
              <a:extLst>
                <a:ext uri="{FF2B5EF4-FFF2-40B4-BE49-F238E27FC236}">
                  <a16:creationId xmlns:a16="http://schemas.microsoft.com/office/drawing/2014/main" id="{6CFEEAD9-032A-4CD9-BA8E-CFDF78A9DD94}"/>
                </a:ext>
              </a:extLst>
            </p:cNvPr>
            <p:cNvSpPr>
              <a:spLocks/>
            </p:cNvSpPr>
            <p:nvPr/>
          </p:nvSpPr>
          <p:spPr>
            <a:xfrm>
              <a:off x="266700" y="1755587"/>
              <a:ext cx="1970672"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Data Area</a:t>
              </a:r>
            </a:p>
          </p:txBody>
        </p:sp>
        <p:sp>
          <p:nvSpPr>
            <p:cNvPr id="33" name="Round Single Corner Rectangle 228">
              <a:extLst>
                <a:ext uri="{FF2B5EF4-FFF2-40B4-BE49-F238E27FC236}">
                  <a16:creationId xmlns:a16="http://schemas.microsoft.com/office/drawing/2014/main" id="{862C2B39-3E77-43E0-B1FD-2B6631776107}"/>
                </a:ext>
              </a:extLst>
            </p:cNvPr>
            <p:cNvSpPr>
              <a:spLocks/>
            </p:cNvSpPr>
            <p:nvPr/>
          </p:nvSpPr>
          <p:spPr>
            <a:xfrm>
              <a:off x="8500549" y="1755587"/>
              <a:ext cx="3424751"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Opportunity</a:t>
              </a:r>
            </a:p>
          </p:txBody>
        </p:sp>
        <p:grpSp>
          <p:nvGrpSpPr>
            <p:cNvPr id="34" name="Group 33">
              <a:extLst>
                <a:ext uri="{FF2B5EF4-FFF2-40B4-BE49-F238E27FC236}">
                  <a16:creationId xmlns:a16="http://schemas.microsoft.com/office/drawing/2014/main" id="{930CE8E1-DD6F-4E66-B55A-EF51C5BA5E2F}"/>
                </a:ext>
              </a:extLst>
            </p:cNvPr>
            <p:cNvGrpSpPr/>
            <p:nvPr/>
          </p:nvGrpSpPr>
          <p:grpSpPr>
            <a:xfrm>
              <a:off x="8382071" y="2590751"/>
              <a:ext cx="3324906" cy="3708708"/>
              <a:chOff x="8382071" y="2292728"/>
              <a:chExt cx="3324906" cy="3708708"/>
            </a:xfrm>
          </p:grpSpPr>
          <p:sp>
            <p:nvSpPr>
              <p:cNvPr id="43" name="Triangle 70">
                <a:extLst>
                  <a:ext uri="{FF2B5EF4-FFF2-40B4-BE49-F238E27FC236}">
                    <a16:creationId xmlns:a16="http://schemas.microsoft.com/office/drawing/2014/main" id="{05603F4B-DAEB-4440-B1FE-BB08303BFEA8}"/>
                  </a:ext>
                </a:extLst>
              </p:cNvPr>
              <p:cNvSpPr/>
              <p:nvPr/>
            </p:nvSpPr>
            <p:spPr>
              <a:xfrm rot="5400000">
                <a:off x="6586956" y="4087843"/>
                <a:ext cx="3708708" cy="118477"/>
              </a:xfrm>
              <a:prstGeom prst="triangle">
                <a:avLst/>
              </a:prstGeom>
              <a:solidFill>
                <a:schemeClr val="accent2"/>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00" b="1" i="0" u="none" strike="noStrike" kern="1200" cap="none" spc="0" normalizeH="0" baseline="0" noProof="0">
                  <a:ln>
                    <a:noFill/>
                  </a:ln>
                  <a:solidFill>
                    <a:srgbClr val="000000"/>
                  </a:solidFill>
                  <a:effectLst/>
                  <a:uLnTx/>
                  <a:uFillTx/>
                  <a:latin typeface="+mj-lt"/>
                  <a:ea typeface="+mn-ea"/>
                  <a:cs typeface="+mn-cs"/>
                </a:endParaRPr>
              </a:p>
            </p:txBody>
          </p:sp>
          <p:sp>
            <p:nvSpPr>
              <p:cNvPr id="44" name="TextBox 43">
                <a:extLst>
                  <a:ext uri="{FF2B5EF4-FFF2-40B4-BE49-F238E27FC236}">
                    <a16:creationId xmlns:a16="http://schemas.microsoft.com/office/drawing/2014/main" id="{2EC8B02D-9FC2-4AFC-BF3D-A032C821B956}"/>
                  </a:ext>
                </a:extLst>
              </p:cNvPr>
              <p:cNvSpPr txBox="1"/>
              <p:nvPr/>
            </p:nvSpPr>
            <p:spPr>
              <a:xfrm>
                <a:off x="8718872" y="2449935"/>
                <a:ext cx="2988105" cy="430887"/>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a:solidFill>
                      <a:schemeClr val="bg2">
                        <a:lumMod val="25000"/>
                      </a:schemeClr>
                    </a:solidFill>
                    <a:latin typeface="+mj-lt"/>
                  </a:rPr>
                  <a:t>Persistent Customer Identifier</a:t>
                </a:r>
              </a:p>
            </p:txBody>
          </p:sp>
        </p:grpSp>
        <p:cxnSp>
          <p:nvCxnSpPr>
            <p:cNvPr id="37" name="Straight Connector 36">
              <a:extLst>
                <a:ext uri="{FF2B5EF4-FFF2-40B4-BE49-F238E27FC236}">
                  <a16:creationId xmlns:a16="http://schemas.microsoft.com/office/drawing/2014/main" id="{64F6218C-12AF-4AFA-8082-99D5BB8725E6}"/>
                </a:ext>
              </a:extLst>
            </p:cNvPr>
            <p:cNvCxnSpPr>
              <a:cxnSpLocks/>
            </p:cNvCxnSpPr>
            <p:nvPr/>
          </p:nvCxnSpPr>
          <p:spPr>
            <a:xfrm>
              <a:off x="2280239" y="2073331"/>
              <a:ext cx="0" cy="3984569"/>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05C384B1-AC40-43E3-881A-F78231595F45}"/>
              </a:ext>
            </a:extLst>
          </p:cNvPr>
          <p:cNvSpPr txBox="1"/>
          <p:nvPr/>
        </p:nvSpPr>
        <p:spPr>
          <a:xfrm>
            <a:off x="8736362" y="3616332"/>
            <a:ext cx="2988105" cy="861774"/>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a:solidFill>
                  <a:schemeClr val="bg2">
                    <a:lumMod val="25000"/>
                  </a:schemeClr>
                </a:solidFill>
                <a:latin typeface="+mj-lt"/>
              </a:rPr>
              <a:t>Alignment And Streamlining Of Platform Data Requirements Across The Landscape</a:t>
            </a:r>
          </a:p>
        </p:txBody>
      </p:sp>
      <p:sp>
        <p:nvSpPr>
          <p:cNvPr id="19" name="TextBox 18">
            <a:extLst>
              <a:ext uri="{FF2B5EF4-FFF2-40B4-BE49-F238E27FC236}">
                <a16:creationId xmlns:a16="http://schemas.microsoft.com/office/drawing/2014/main" id="{04E0D27C-2D41-4C27-9A6B-1DE203D7FF97}"/>
              </a:ext>
            </a:extLst>
          </p:cNvPr>
          <p:cNvSpPr txBox="1"/>
          <p:nvPr/>
        </p:nvSpPr>
        <p:spPr>
          <a:xfrm>
            <a:off x="8753852" y="4845229"/>
            <a:ext cx="2988105" cy="1077218"/>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a:solidFill>
                  <a:schemeClr val="bg2">
                    <a:lumMod val="25000"/>
                  </a:schemeClr>
                </a:solidFill>
                <a:latin typeface="+mj-lt"/>
              </a:rPr>
              <a:t>Simplification Of Data Publishing For Internal / External Platform Consumption &amp; Reporting Requirements</a:t>
            </a:r>
          </a:p>
        </p:txBody>
      </p:sp>
      <p:sp>
        <p:nvSpPr>
          <p:cNvPr id="22" name="Rectangle 21">
            <a:extLst>
              <a:ext uri="{FF2B5EF4-FFF2-40B4-BE49-F238E27FC236}">
                <a16:creationId xmlns:a16="http://schemas.microsoft.com/office/drawing/2014/main" id="{3D54B597-02AA-477D-ADD9-003E7416F18C}"/>
              </a:ext>
            </a:extLst>
          </p:cNvPr>
          <p:cNvSpPr/>
          <p:nvPr/>
        </p:nvSpPr>
        <p:spPr>
          <a:xfrm>
            <a:off x="0" y="886939"/>
            <a:ext cx="12192000" cy="6863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lumMod val="50000"/>
                  </a:schemeClr>
                </a:solidFill>
              </a:rPr>
              <a:t>Master data management must be a foundational part of the NG data transformation going forward.</a:t>
            </a:r>
            <a:endParaRPr lang="en-US" sz="1400" b="1">
              <a:solidFill>
                <a:schemeClr val="tx2">
                  <a:lumMod val="50000"/>
                </a:schemeClr>
              </a:solidFill>
            </a:endParaRPr>
          </a:p>
        </p:txBody>
      </p:sp>
    </p:spTree>
    <p:extLst>
      <p:ext uri="{BB962C8B-B14F-4D97-AF65-F5344CB8AC3E}">
        <p14:creationId xmlns:p14="http://schemas.microsoft.com/office/powerpoint/2010/main" val="3299249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val 40">
            <a:extLst>
              <a:ext uri="{FF2B5EF4-FFF2-40B4-BE49-F238E27FC236}">
                <a16:creationId xmlns:a16="http://schemas.microsoft.com/office/drawing/2014/main" id="{8740ED05-C361-43CB-899F-DD2209EE6723}"/>
              </a:ext>
            </a:extLst>
          </p:cNvPr>
          <p:cNvSpPr/>
          <p:nvPr/>
        </p:nvSpPr>
        <p:spPr>
          <a:xfrm rot="16200000">
            <a:off x="9368197" y="4268736"/>
            <a:ext cx="831272" cy="3585134"/>
          </a:xfrm>
          <a:prstGeom prst="ellipse">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39" name="Oval 38">
            <a:extLst>
              <a:ext uri="{FF2B5EF4-FFF2-40B4-BE49-F238E27FC236}">
                <a16:creationId xmlns:a16="http://schemas.microsoft.com/office/drawing/2014/main" id="{21378AA2-030E-4309-B018-DC7BAC9708B7}"/>
              </a:ext>
            </a:extLst>
          </p:cNvPr>
          <p:cNvSpPr/>
          <p:nvPr/>
        </p:nvSpPr>
        <p:spPr>
          <a:xfrm rot="16200000">
            <a:off x="9328340" y="3328545"/>
            <a:ext cx="831272" cy="3585134"/>
          </a:xfrm>
          <a:prstGeom prst="ellipse">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1" name="Oval 20">
            <a:extLst>
              <a:ext uri="{FF2B5EF4-FFF2-40B4-BE49-F238E27FC236}">
                <a16:creationId xmlns:a16="http://schemas.microsoft.com/office/drawing/2014/main" id="{96BE8951-9593-4663-88F8-01E5ACCD8A09}"/>
              </a:ext>
            </a:extLst>
          </p:cNvPr>
          <p:cNvSpPr/>
          <p:nvPr/>
        </p:nvSpPr>
        <p:spPr>
          <a:xfrm rot="16200000">
            <a:off x="9294695" y="456697"/>
            <a:ext cx="831272" cy="3585134"/>
          </a:xfrm>
          <a:prstGeom prst="ellipse">
            <a:avLst/>
          </a:prstGeom>
          <a:solidFill>
            <a:srgbClr val="00B0F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18" name="Oval 17">
            <a:extLst>
              <a:ext uri="{FF2B5EF4-FFF2-40B4-BE49-F238E27FC236}">
                <a16:creationId xmlns:a16="http://schemas.microsoft.com/office/drawing/2014/main" id="{9C54B91A-6AAB-4EF6-8F4B-282BB6B0FA58}"/>
              </a:ext>
            </a:extLst>
          </p:cNvPr>
          <p:cNvSpPr/>
          <p:nvPr/>
        </p:nvSpPr>
        <p:spPr>
          <a:xfrm rot="16200000">
            <a:off x="9284798" y="-479476"/>
            <a:ext cx="831272" cy="3585134"/>
          </a:xfrm>
          <a:prstGeom prst="ellipse">
            <a:avLst/>
          </a:prstGeom>
          <a:solidFill>
            <a:srgbClr val="FFACB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 name="Title 1">
            <a:extLst>
              <a:ext uri="{FF2B5EF4-FFF2-40B4-BE49-F238E27FC236}">
                <a16:creationId xmlns:a16="http://schemas.microsoft.com/office/drawing/2014/main" id="{22336A8B-57D7-4038-AC9C-646D0813E0B9}"/>
              </a:ext>
            </a:extLst>
          </p:cNvPr>
          <p:cNvSpPr>
            <a:spLocks noGrp="1"/>
          </p:cNvSpPr>
          <p:nvPr>
            <p:ph type="title"/>
          </p:nvPr>
        </p:nvSpPr>
        <p:spPr/>
        <p:txBody>
          <a:bodyPr/>
          <a:lstStyle/>
          <a:p>
            <a:r>
              <a:rPr lang="en-US"/>
              <a:t>Customer Master Data Flow (As-Is)</a:t>
            </a:r>
          </a:p>
        </p:txBody>
      </p:sp>
      <p:sp>
        <p:nvSpPr>
          <p:cNvPr id="15" name="Oval 14">
            <a:extLst>
              <a:ext uri="{FF2B5EF4-FFF2-40B4-BE49-F238E27FC236}">
                <a16:creationId xmlns:a16="http://schemas.microsoft.com/office/drawing/2014/main" id="{004A7F42-E69F-466C-8C5B-E4EF65A1C6FE}"/>
              </a:ext>
            </a:extLst>
          </p:cNvPr>
          <p:cNvSpPr/>
          <p:nvPr/>
        </p:nvSpPr>
        <p:spPr>
          <a:xfrm>
            <a:off x="8049139" y="1134967"/>
            <a:ext cx="380010" cy="31766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1</a:t>
            </a:r>
            <a:endParaRPr lang="en-US" sz="2400">
              <a:solidFill>
                <a:schemeClr val="bg1"/>
              </a:solidFill>
            </a:endParaRPr>
          </a:p>
        </p:txBody>
      </p:sp>
      <p:sp>
        <p:nvSpPr>
          <p:cNvPr id="8" name="TextBox 7">
            <a:extLst>
              <a:ext uri="{FF2B5EF4-FFF2-40B4-BE49-F238E27FC236}">
                <a16:creationId xmlns:a16="http://schemas.microsoft.com/office/drawing/2014/main" id="{D98389EB-E189-44E5-B2DB-DCD7F9A81947}"/>
              </a:ext>
            </a:extLst>
          </p:cNvPr>
          <p:cNvSpPr txBox="1"/>
          <p:nvPr/>
        </p:nvSpPr>
        <p:spPr>
          <a:xfrm>
            <a:off x="8512291" y="1111212"/>
            <a:ext cx="3004458" cy="523220"/>
          </a:xfrm>
          <a:prstGeom prst="rect">
            <a:avLst/>
          </a:prstGeom>
          <a:noFill/>
        </p:spPr>
        <p:txBody>
          <a:bodyPr wrap="square" rtlCol="0">
            <a:spAutoFit/>
          </a:bodyPr>
          <a:lstStyle/>
          <a:p>
            <a:r>
              <a:rPr lang="en-US" sz="1400"/>
              <a:t>3 separate on-line transacting silos</a:t>
            </a:r>
          </a:p>
        </p:txBody>
      </p:sp>
      <p:sp>
        <p:nvSpPr>
          <p:cNvPr id="19" name="Oval 18">
            <a:extLst>
              <a:ext uri="{FF2B5EF4-FFF2-40B4-BE49-F238E27FC236}">
                <a16:creationId xmlns:a16="http://schemas.microsoft.com/office/drawing/2014/main" id="{0FDD0A82-9E22-4BBC-8CE7-48535AA0A06C}"/>
              </a:ext>
            </a:extLst>
          </p:cNvPr>
          <p:cNvSpPr/>
          <p:nvPr/>
        </p:nvSpPr>
        <p:spPr>
          <a:xfrm>
            <a:off x="8070909" y="2071138"/>
            <a:ext cx="380010" cy="31766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2</a:t>
            </a:r>
            <a:endParaRPr lang="en-US" sz="2400">
              <a:solidFill>
                <a:schemeClr val="bg1"/>
              </a:solidFill>
            </a:endParaRPr>
          </a:p>
        </p:txBody>
      </p:sp>
      <p:sp>
        <p:nvSpPr>
          <p:cNvPr id="20" name="TextBox 19">
            <a:extLst>
              <a:ext uri="{FF2B5EF4-FFF2-40B4-BE49-F238E27FC236}">
                <a16:creationId xmlns:a16="http://schemas.microsoft.com/office/drawing/2014/main" id="{885E2C11-FC4A-4E5B-BB41-C032E89B8C0D}"/>
              </a:ext>
            </a:extLst>
          </p:cNvPr>
          <p:cNvSpPr txBox="1"/>
          <p:nvPr/>
        </p:nvSpPr>
        <p:spPr>
          <a:xfrm>
            <a:off x="8522188" y="1976127"/>
            <a:ext cx="3004458" cy="523220"/>
          </a:xfrm>
          <a:prstGeom prst="rect">
            <a:avLst/>
          </a:prstGeom>
          <a:noFill/>
        </p:spPr>
        <p:txBody>
          <a:bodyPr wrap="square" rtlCol="0">
            <a:spAutoFit/>
          </a:bodyPr>
          <a:lstStyle/>
          <a:p>
            <a:r>
              <a:rPr lang="en-US" sz="1400"/>
              <a:t>2 CIS-to-CRM synchronization loops</a:t>
            </a:r>
          </a:p>
        </p:txBody>
      </p:sp>
      <p:sp>
        <p:nvSpPr>
          <p:cNvPr id="23" name="Oval 22">
            <a:extLst>
              <a:ext uri="{FF2B5EF4-FFF2-40B4-BE49-F238E27FC236}">
                <a16:creationId xmlns:a16="http://schemas.microsoft.com/office/drawing/2014/main" id="{999B8DF9-CEBA-4AFD-AEE6-114ACFD6800F}"/>
              </a:ext>
            </a:extLst>
          </p:cNvPr>
          <p:cNvSpPr/>
          <p:nvPr/>
        </p:nvSpPr>
        <p:spPr>
          <a:xfrm rot="16200000">
            <a:off x="9294692" y="1418597"/>
            <a:ext cx="831272" cy="3585134"/>
          </a:xfrm>
          <a:prstGeom prst="ellipse">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4" name="Oval 23">
            <a:extLst>
              <a:ext uri="{FF2B5EF4-FFF2-40B4-BE49-F238E27FC236}">
                <a16:creationId xmlns:a16="http://schemas.microsoft.com/office/drawing/2014/main" id="{E014EBA0-E1C8-4B6A-A6F3-4151CD3CA96A}"/>
              </a:ext>
            </a:extLst>
          </p:cNvPr>
          <p:cNvSpPr/>
          <p:nvPr/>
        </p:nvSpPr>
        <p:spPr>
          <a:xfrm>
            <a:off x="8059033" y="3033040"/>
            <a:ext cx="380010" cy="31766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3</a:t>
            </a:r>
            <a:endParaRPr lang="en-US" sz="2400">
              <a:solidFill>
                <a:schemeClr val="bg1"/>
              </a:solidFill>
            </a:endParaRPr>
          </a:p>
        </p:txBody>
      </p:sp>
      <p:sp>
        <p:nvSpPr>
          <p:cNvPr id="25" name="TextBox 24">
            <a:extLst>
              <a:ext uri="{FF2B5EF4-FFF2-40B4-BE49-F238E27FC236}">
                <a16:creationId xmlns:a16="http://schemas.microsoft.com/office/drawing/2014/main" id="{D617BE11-C72B-4879-84C6-DC83EF0C72FB}"/>
              </a:ext>
            </a:extLst>
          </p:cNvPr>
          <p:cNvSpPr txBox="1"/>
          <p:nvPr/>
        </p:nvSpPr>
        <p:spPr>
          <a:xfrm>
            <a:off x="8522185" y="3009285"/>
            <a:ext cx="3004458" cy="307777"/>
          </a:xfrm>
          <a:prstGeom prst="rect">
            <a:avLst/>
          </a:prstGeom>
          <a:noFill/>
        </p:spPr>
        <p:txBody>
          <a:bodyPr wrap="square" rtlCol="0">
            <a:spAutoFit/>
          </a:bodyPr>
          <a:lstStyle/>
          <a:p>
            <a:r>
              <a:rPr lang="en-US" sz="1400"/>
              <a:t>In Demand </a:t>
            </a:r>
            <a:r>
              <a:rPr lang="en-US" sz="1400" err="1"/>
              <a:t>SoR</a:t>
            </a:r>
            <a:r>
              <a:rPr lang="en-US" sz="1400"/>
              <a:t> ecosystem</a:t>
            </a:r>
          </a:p>
        </p:txBody>
      </p:sp>
      <p:sp>
        <p:nvSpPr>
          <p:cNvPr id="26" name="Oval 25">
            <a:extLst>
              <a:ext uri="{FF2B5EF4-FFF2-40B4-BE49-F238E27FC236}">
                <a16:creationId xmlns:a16="http://schemas.microsoft.com/office/drawing/2014/main" id="{8DDDFD4C-002E-4997-A908-98DC91E70942}"/>
              </a:ext>
            </a:extLst>
          </p:cNvPr>
          <p:cNvSpPr/>
          <p:nvPr/>
        </p:nvSpPr>
        <p:spPr>
          <a:xfrm>
            <a:off x="8080803" y="3969211"/>
            <a:ext cx="380010" cy="31766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4</a:t>
            </a:r>
            <a:endParaRPr lang="en-US" sz="2400">
              <a:solidFill>
                <a:schemeClr val="bg1"/>
              </a:solidFill>
            </a:endParaRPr>
          </a:p>
        </p:txBody>
      </p:sp>
      <p:sp>
        <p:nvSpPr>
          <p:cNvPr id="27" name="TextBox 26">
            <a:extLst>
              <a:ext uri="{FF2B5EF4-FFF2-40B4-BE49-F238E27FC236}">
                <a16:creationId xmlns:a16="http://schemas.microsoft.com/office/drawing/2014/main" id="{414023F6-B54F-4A11-8817-C67097592784}"/>
              </a:ext>
            </a:extLst>
          </p:cNvPr>
          <p:cNvSpPr txBox="1"/>
          <p:nvPr/>
        </p:nvSpPr>
        <p:spPr>
          <a:xfrm>
            <a:off x="8532082" y="3874200"/>
            <a:ext cx="3004458" cy="523220"/>
          </a:xfrm>
          <a:prstGeom prst="rect">
            <a:avLst/>
          </a:prstGeom>
          <a:noFill/>
        </p:spPr>
        <p:txBody>
          <a:bodyPr wrap="square" rtlCol="0">
            <a:spAutoFit/>
          </a:bodyPr>
          <a:lstStyle/>
          <a:p>
            <a:r>
              <a:rPr lang="en-US" sz="1400"/>
              <a:t>CDI – Pseudo Master Data Management</a:t>
            </a:r>
          </a:p>
        </p:txBody>
      </p:sp>
      <p:sp>
        <p:nvSpPr>
          <p:cNvPr id="30" name="Oval 29">
            <a:extLst>
              <a:ext uri="{FF2B5EF4-FFF2-40B4-BE49-F238E27FC236}">
                <a16:creationId xmlns:a16="http://schemas.microsoft.com/office/drawing/2014/main" id="{1CCC990C-1A68-401B-8117-CCFDBC0C0884}"/>
              </a:ext>
            </a:extLst>
          </p:cNvPr>
          <p:cNvSpPr/>
          <p:nvPr/>
        </p:nvSpPr>
        <p:spPr>
          <a:xfrm>
            <a:off x="8080807" y="4942985"/>
            <a:ext cx="380010" cy="31766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5</a:t>
            </a:r>
            <a:endParaRPr lang="en-US" sz="2400">
              <a:solidFill>
                <a:schemeClr val="bg1"/>
              </a:solidFill>
            </a:endParaRPr>
          </a:p>
        </p:txBody>
      </p:sp>
      <p:sp>
        <p:nvSpPr>
          <p:cNvPr id="31" name="TextBox 30">
            <a:extLst>
              <a:ext uri="{FF2B5EF4-FFF2-40B4-BE49-F238E27FC236}">
                <a16:creationId xmlns:a16="http://schemas.microsoft.com/office/drawing/2014/main" id="{A75F505E-B51C-493E-A33F-82CA7252792A}"/>
              </a:ext>
            </a:extLst>
          </p:cNvPr>
          <p:cNvSpPr txBox="1"/>
          <p:nvPr/>
        </p:nvSpPr>
        <p:spPr>
          <a:xfrm>
            <a:off x="8543959" y="4919230"/>
            <a:ext cx="3004458" cy="523220"/>
          </a:xfrm>
          <a:prstGeom prst="rect">
            <a:avLst/>
          </a:prstGeom>
          <a:noFill/>
        </p:spPr>
        <p:txBody>
          <a:bodyPr wrap="square" rtlCol="0">
            <a:spAutoFit/>
          </a:bodyPr>
          <a:lstStyle/>
          <a:p>
            <a:r>
              <a:rPr lang="en-US" sz="1400"/>
              <a:t>CIAP – Multi-Purpose Data Platform</a:t>
            </a:r>
          </a:p>
        </p:txBody>
      </p:sp>
      <p:sp>
        <p:nvSpPr>
          <p:cNvPr id="32" name="Oval 31">
            <a:extLst>
              <a:ext uri="{FF2B5EF4-FFF2-40B4-BE49-F238E27FC236}">
                <a16:creationId xmlns:a16="http://schemas.microsoft.com/office/drawing/2014/main" id="{6736A9D2-48FD-46C6-8B98-A99EA7B0883B}"/>
              </a:ext>
            </a:extLst>
          </p:cNvPr>
          <p:cNvSpPr/>
          <p:nvPr/>
        </p:nvSpPr>
        <p:spPr>
          <a:xfrm>
            <a:off x="8102577" y="5879156"/>
            <a:ext cx="380010" cy="31766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6</a:t>
            </a:r>
            <a:endParaRPr lang="en-US" sz="2400">
              <a:solidFill>
                <a:schemeClr val="bg1"/>
              </a:solidFill>
            </a:endParaRPr>
          </a:p>
        </p:txBody>
      </p:sp>
      <p:sp>
        <p:nvSpPr>
          <p:cNvPr id="33" name="TextBox 32">
            <a:extLst>
              <a:ext uri="{FF2B5EF4-FFF2-40B4-BE49-F238E27FC236}">
                <a16:creationId xmlns:a16="http://schemas.microsoft.com/office/drawing/2014/main" id="{BDB07FC9-8BBE-44CB-BA9A-B85F599C112C}"/>
              </a:ext>
            </a:extLst>
          </p:cNvPr>
          <p:cNvSpPr txBox="1"/>
          <p:nvPr/>
        </p:nvSpPr>
        <p:spPr>
          <a:xfrm>
            <a:off x="8553856" y="5725680"/>
            <a:ext cx="3004458" cy="738664"/>
          </a:xfrm>
          <a:prstGeom prst="rect">
            <a:avLst/>
          </a:prstGeom>
          <a:noFill/>
        </p:spPr>
        <p:txBody>
          <a:bodyPr wrap="square" rtlCol="0">
            <a:spAutoFit/>
          </a:bodyPr>
          <a:lstStyle/>
          <a:p>
            <a:r>
              <a:rPr lang="en-US" sz="1400"/>
              <a:t>Daisy Chains Of Marts For Analytics, Execution &amp; Source Data</a:t>
            </a:r>
          </a:p>
        </p:txBody>
      </p:sp>
      <p:sp>
        <p:nvSpPr>
          <p:cNvPr id="40" name="Oval 39">
            <a:extLst>
              <a:ext uri="{FF2B5EF4-FFF2-40B4-BE49-F238E27FC236}">
                <a16:creationId xmlns:a16="http://schemas.microsoft.com/office/drawing/2014/main" id="{66505956-3BEF-4932-9A4D-1D57E808FB90}"/>
              </a:ext>
            </a:extLst>
          </p:cNvPr>
          <p:cNvSpPr/>
          <p:nvPr/>
        </p:nvSpPr>
        <p:spPr>
          <a:xfrm rot="16200000">
            <a:off x="9354129" y="2327394"/>
            <a:ext cx="831272" cy="3585134"/>
          </a:xfrm>
          <a:prstGeom prst="ellipse">
            <a:avLst/>
          </a:prstGeom>
          <a:solidFill>
            <a:srgbClr val="7030A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1"/>
              </a:solidFill>
            </a:endParaRPr>
          </a:p>
        </p:txBody>
      </p:sp>
      <p:pic>
        <p:nvPicPr>
          <p:cNvPr id="3" name="Picture 2">
            <a:extLst>
              <a:ext uri="{FF2B5EF4-FFF2-40B4-BE49-F238E27FC236}">
                <a16:creationId xmlns:a16="http://schemas.microsoft.com/office/drawing/2014/main" id="{BB0BB488-0694-4477-BE8C-59C742BD8D59}"/>
              </a:ext>
            </a:extLst>
          </p:cNvPr>
          <p:cNvPicPr>
            <a:picLocks noChangeAspect="1"/>
          </p:cNvPicPr>
          <p:nvPr/>
        </p:nvPicPr>
        <p:blipFill>
          <a:blip r:embed="rId3"/>
          <a:stretch>
            <a:fillRect/>
          </a:stretch>
        </p:blipFill>
        <p:spPr>
          <a:xfrm>
            <a:off x="668310" y="1129395"/>
            <a:ext cx="6903367" cy="5374235"/>
          </a:xfrm>
          <a:prstGeom prst="rect">
            <a:avLst/>
          </a:prstGeom>
        </p:spPr>
      </p:pic>
    </p:spTree>
    <p:extLst>
      <p:ext uri="{BB962C8B-B14F-4D97-AF65-F5344CB8AC3E}">
        <p14:creationId xmlns:p14="http://schemas.microsoft.com/office/powerpoint/2010/main" val="2605334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6A8B-57D7-4038-AC9C-646D0813E0B9}"/>
              </a:ext>
            </a:extLst>
          </p:cNvPr>
          <p:cNvSpPr>
            <a:spLocks noGrp="1"/>
          </p:cNvSpPr>
          <p:nvPr>
            <p:ph type="title"/>
          </p:nvPr>
        </p:nvSpPr>
        <p:spPr/>
        <p:txBody>
          <a:bodyPr/>
          <a:lstStyle/>
          <a:p>
            <a:r>
              <a:rPr lang="en-US"/>
              <a:t>Master Data Flow As-Is Summary</a:t>
            </a:r>
          </a:p>
        </p:txBody>
      </p:sp>
      <p:sp>
        <p:nvSpPr>
          <p:cNvPr id="5" name="Isosceles Triangle 4">
            <a:extLst>
              <a:ext uri="{FF2B5EF4-FFF2-40B4-BE49-F238E27FC236}">
                <a16:creationId xmlns:a16="http://schemas.microsoft.com/office/drawing/2014/main" id="{32085574-7FFB-4A57-95F8-FD99AD09F24A}"/>
              </a:ext>
            </a:extLst>
          </p:cNvPr>
          <p:cNvSpPr/>
          <p:nvPr/>
        </p:nvSpPr>
        <p:spPr>
          <a:xfrm rot="5400000" flipH="1">
            <a:off x="5963151" y="3705024"/>
            <a:ext cx="4655660" cy="334437"/>
          </a:xfrm>
          <a:prstGeom prst="triangle">
            <a:avLst>
              <a:gd name="adj" fmla="val 4689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6" name="TextBox 5">
            <a:extLst>
              <a:ext uri="{FF2B5EF4-FFF2-40B4-BE49-F238E27FC236}">
                <a16:creationId xmlns:a16="http://schemas.microsoft.com/office/drawing/2014/main" id="{CA49A12F-24AB-4211-B51E-757EBCFAECA8}"/>
              </a:ext>
            </a:extLst>
          </p:cNvPr>
          <p:cNvSpPr txBox="1"/>
          <p:nvPr/>
        </p:nvSpPr>
        <p:spPr>
          <a:xfrm>
            <a:off x="3226072" y="1643738"/>
            <a:ext cx="4644172" cy="461665"/>
          </a:xfrm>
          <a:prstGeom prst="rect">
            <a:avLst/>
          </a:prstGeom>
          <a:noFill/>
        </p:spPr>
        <p:txBody>
          <a:bodyPr wrap="square" rtlCol="0">
            <a:spAutoFit/>
          </a:bodyPr>
          <a:lstStyle/>
          <a:p>
            <a:pPr marL="171450" indent="-171450">
              <a:buClr>
                <a:schemeClr val="tx2"/>
              </a:buClr>
              <a:buFont typeface="Wingdings" panose="05000000000000000000" pitchFamily="2" charset="2"/>
              <a:buChar char="§"/>
            </a:pPr>
            <a:r>
              <a:rPr lang="en-US" sz="1200"/>
              <a:t>Siloed, SOR-specific digital engagement delinking experience, data and transacting capability </a:t>
            </a:r>
          </a:p>
        </p:txBody>
      </p:sp>
      <p:sp>
        <p:nvSpPr>
          <p:cNvPr id="7" name="TextBox 6">
            <a:extLst>
              <a:ext uri="{FF2B5EF4-FFF2-40B4-BE49-F238E27FC236}">
                <a16:creationId xmlns:a16="http://schemas.microsoft.com/office/drawing/2014/main" id="{A0AFC5FD-EF16-43B4-8CBD-80D67923C7B4}"/>
              </a:ext>
            </a:extLst>
          </p:cNvPr>
          <p:cNvSpPr txBox="1"/>
          <p:nvPr/>
        </p:nvSpPr>
        <p:spPr>
          <a:xfrm>
            <a:off x="3867889" y="922400"/>
            <a:ext cx="3206338" cy="369332"/>
          </a:xfrm>
          <a:prstGeom prst="rect">
            <a:avLst/>
          </a:prstGeom>
          <a:noFill/>
        </p:spPr>
        <p:txBody>
          <a:bodyPr wrap="square" rtlCol="0">
            <a:spAutoFit/>
          </a:bodyPr>
          <a:lstStyle/>
          <a:p>
            <a:pPr algn="ctr"/>
            <a:r>
              <a:rPr lang="en-US" sz="1800" b="1">
                <a:solidFill>
                  <a:schemeClr val="accent2"/>
                </a:solidFill>
              </a:rPr>
              <a:t>As–Is</a:t>
            </a:r>
          </a:p>
        </p:txBody>
      </p:sp>
      <p:cxnSp>
        <p:nvCxnSpPr>
          <p:cNvPr id="9" name="Straight Connector 8">
            <a:extLst>
              <a:ext uri="{FF2B5EF4-FFF2-40B4-BE49-F238E27FC236}">
                <a16:creationId xmlns:a16="http://schemas.microsoft.com/office/drawing/2014/main" id="{95CE3979-78DE-4329-97B8-1BF8540FBCE1}"/>
              </a:ext>
            </a:extLst>
          </p:cNvPr>
          <p:cNvCxnSpPr>
            <a:cxnSpLocks/>
          </p:cNvCxnSpPr>
          <p:nvPr/>
        </p:nvCxnSpPr>
        <p:spPr>
          <a:xfrm>
            <a:off x="2882241" y="1374857"/>
            <a:ext cx="4916377"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DCDEAD8-0240-4A65-8F38-B6BBD0E276BB}"/>
              </a:ext>
            </a:extLst>
          </p:cNvPr>
          <p:cNvSpPr txBox="1"/>
          <p:nvPr/>
        </p:nvSpPr>
        <p:spPr>
          <a:xfrm>
            <a:off x="8637564" y="1571421"/>
            <a:ext cx="3363299" cy="646331"/>
          </a:xfrm>
          <a:prstGeom prst="rect">
            <a:avLst/>
          </a:prstGeom>
          <a:noFill/>
        </p:spPr>
        <p:txBody>
          <a:bodyPr wrap="square" rtlCol="0">
            <a:spAutoFit/>
          </a:bodyPr>
          <a:lstStyle/>
          <a:p>
            <a:pPr marL="171450" indent="-171450">
              <a:buClr>
                <a:schemeClr val="tx2"/>
              </a:buClr>
              <a:buFont typeface="Wingdings" panose="05000000000000000000" pitchFamily="2" charset="2"/>
              <a:buChar char="§"/>
            </a:pPr>
            <a:r>
              <a:rPr lang="en-US" sz="1200"/>
              <a:t>Continued fragmentation of full lifecycle experience and digital enablement</a:t>
            </a:r>
          </a:p>
        </p:txBody>
      </p:sp>
      <p:sp>
        <p:nvSpPr>
          <p:cNvPr id="13" name="TextBox 12">
            <a:extLst>
              <a:ext uri="{FF2B5EF4-FFF2-40B4-BE49-F238E27FC236}">
                <a16:creationId xmlns:a16="http://schemas.microsoft.com/office/drawing/2014/main" id="{5C0FF80C-5660-4A37-881B-8996113E197B}"/>
              </a:ext>
            </a:extLst>
          </p:cNvPr>
          <p:cNvSpPr txBox="1"/>
          <p:nvPr/>
        </p:nvSpPr>
        <p:spPr>
          <a:xfrm>
            <a:off x="8796535" y="920423"/>
            <a:ext cx="3206338" cy="369332"/>
          </a:xfrm>
          <a:prstGeom prst="rect">
            <a:avLst/>
          </a:prstGeom>
          <a:noFill/>
        </p:spPr>
        <p:txBody>
          <a:bodyPr wrap="square" rtlCol="0">
            <a:spAutoFit/>
          </a:bodyPr>
          <a:lstStyle/>
          <a:p>
            <a:pPr algn="ctr"/>
            <a:r>
              <a:rPr lang="en-US" sz="1800" b="1">
                <a:solidFill>
                  <a:schemeClr val="accent2"/>
                </a:solidFill>
              </a:rPr>
              <a:t>Implications </a:t>
            </a:r>
          </a:p>
        </p:txBody>
      </p:sp>
      <p:cxnSp>
        <p:nvCxnSpPr>
          <p:cNvPr id="14" name="Straight Connector 13">
            <a:extLst>
              <a:ext uri="{FF2B5EF4-FFF2-40B4-BE49-F238E27FC236}">
                <a16:creationId xmlns:a16="http://schemas.microsoft.com/office/drawing/2014/main" id="{898A1653-6230-4F7C-8503-71C31811B0FE}"/>
              </a:ext>
            </a:extLst>
          </p:cNvPr>
          <p:cNvCxnSpPr>
            <a:cxnSpLocks/>
          </p:cNvCxnSpPr>
          <p:nvPr/>
        </p:nvCxnSpPr>
        <p:spPr>
          <a:xfrm flipV="1">
            <a:off x="8637564" y="1372880"/>
            <a:ext cx="3470722" cy="1977"/>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83B4C8BF-2961-401A-BAE6-1AB9AB611C65}"/>
              </a:ext>
            </a:extLst>
          </p:cNvPr>
          <p:cNvPicPr>
            <a:picLocks noChangeAspect="1"/>
          </p:cNvPicPr>
          <p:nvPr/>
        </p:nvPicPr>
        <p:blipFill>
          <a:blip r:embed="rId2"/>
          <a:stretch>
            <a:fillRect/>
          </a:stretch>
        </p:blipFill>
        <p:spPr>
          <a:xfrm>
            <a:off x="68890" y="1672616"/>
            <a:ext cx="3027752" cy="4655662"/>
          </a:xfrm>
          <a:prstGeom prst="rect">
            <a:avLst/>
          </a:prstGeom>
        </p:spPr>
      </p:pic>
      <p:sp>
        <p:nvSpPr>
          <p:cNvPr id="36" name="TextBox 35">
            <a:extLst>
              <a:ext uri="{FF2B5EF4-FFF2-40B4-BE49-F238E27FC236}">
                <a16:creationId xmlns:a16="http://schemas.microsoft.com/office/drawing/2014/main" id="{E0F5FB50-BBC6-4152-A132-A012AFFD53B2}"/>
              </a:ext>
            </a:extLst>
          </p:cNvPr>
          <p:cNvSpPr txBox="1"/>
          <p:nvPr/>
        </p:nvSpPr>
        <p:spPr>
          <a:xfrm>
            <a:off x="3223727" y="2330709"/>
            <a:ext cx="4644172" cy="646331"/>
          </a:xfrm>
          <a:prstGeom prst="rect">
            <a:avLst/>
          </a:prstGeom>
          <a:noFill/>
        </p:spPr>
        <p:txBody>
          <a:bodyPr wrap="square" rtlCol="0">
            <a:spAutoFit/>
          </a:bodyPr>
          <a:lstStyle/>
          <a:p>
            <a:pPr marL="171450" indent="-171450">
              <a:buClr>
                <a:schemeClr val="tx2"/>
              </a:buClr>
              <a:buFont typeface="Wingdings" panose="05000000000000000000" pitchFamily="2" charset="2"/>
              <a:buChar char="§"/>
            </a:pPr>
            <a:r>
              <a:rPr lang="en-US" sz="1200"/>
              <a:t>Required flows to stage and manage through the delink between customer and account across legacy environments</a:t>
            </a:r>
          </a:p>
        </p:txBody>
      </p:sp>
      <p:sp>
        <p:nvSpPr>
          <p:cNvPr id="37" name="TextBox 36">
            <a:extLst>
              <a:ext uri="{FF2B5EF4-FFF2-40B4-BE49-F238E27FC236}">
                <a16:creationId xmlns:a16="http://schemas.microsoft.com/office/drawing/2014/main" id="{5B4FD9F2-FFFC-4EF1-A6DF-318CD92103F0}"/>
              </a:ext>
            </a:extLst>
          </p:cNvPr>
          <p:cNvSpPr txBox="1"/>
          <p:nvPr/>
        </p:nvSpPr>
        <p:spPr>
          <a:xfrm>
            <a:off x="8635219" y="2328732"/>
            <a:ext cx="3363299" cy="646331"/>
          </a:xfrm>
          <a:prstGeom prst="rect">
            <a:avLst/>
          </a:prstGeom>
          <a:noFill/>
        </p:spPr>
        <p:txBody>
          <a:bodyPr wrap="square" rtlCol="0">
            <a:spAutoFit/>
          </a:bodyPr>
          <a:lstStyle/>
          <a:p>
            <a:pPr marL="171450" indent="-171450">
              <a:buClr>
                <a:schemeClr val="tx2"/>
              </a:buClr>
              <a:buFont typeface="Wingdings" panose="05000000000000000000" pitchFamily="2" charset="2"/>
              <a:buChar char="§"/>
            </a:pPr>
            <a:r>
              <a:rPr lang="en-US" sz="1200"/>
              <a:t>Continued risk of decoupled transactions and new customer data latency</a:t>
            </a:r>
          </a:p>
        </p:txBody>
      </p:sp>
      <p:sp>
        <p:nvSpPr>
          <p:cNvPr id="38" name="TextBox 37">
            <a:extLst>
              <a:ext uri="{FF2B5EF4-FFF2-40B4-BE49-F238E27FC236}">
                <a16:creationId xmlns:a16="http://schemas.microsoft.com/office/drawing/2014/main" id="{C6F47E29-C5CB-4503-8E9E-6DB622E8A5FF}"/>
              </a:ext>
            </a:extLst>
          </p:cNvPr>
          <p:cNvSpPr txBox="1"/>
          <p:nvPr/>
        </p:nvSpPr>
        <p:spPr>
          <a:xfrm>
            <a:off x="3223727" y="3216977"/>
            <a:ext cx="4644172" cy="646331"/>
          </a:xfrm>
          <a:prstGeom prst="rect">
            <a:avLst/>
          </a:prstGeom>
          <a:noFill/>
        </p:spPr>
        <p:txBody>
          <a:bodyPr wrap="square" rtlCol="0">
            <a:spAutoFit/>
          </a:bodyPr>
          <a:lstStyle/>
          <a:p>
            <a:pPr marL="171450" indent="-171450">
              <a:buClr>
                <a:schemeClr val="tx2"/>
              </a:buClr>
              <a:buFont typeface="Wingdings" panose="05000000000000000000" pitchFamily="2" charset="2"/>
              <a:buChar char="§"/>
            </a:pPr>
            <a:r>
              <a:rPr lang="en-US" sz="1200"/>
              <a:t>5</a:t>
            </a:r>
            <a:r>
              <a:rPr lang="en-US" sz="1200" baseline="30000"/>
              <a:t>th</a:t>
            </a:r>
            <a:r>
              <a:rPr lang="en-US" sz="1200"/>
              <a:t> Customer System of Record that is front-ended with CRM and back-ended with complex data flows to multiple other </a:t>
            </a:r>
            <a:r>
              <a:rPr lang="en-US" sz="1200" err="1"/>
              <a:t>SoRs</a:t>
            </a:r>
            <a:r>
              <a:rPr lang="en-US" sz="1200"/>
              <a:t> and </a:t>
            </a:r>
            <a:r>
              <a:rPr lang="en-US" sz="1200" err="1"/>
              <a:t>SoIs</a:t>
            </a:r>
            <a:endParaRPr lang="en-US" sz="1200"/>
          </a:p>
        </p:txBody>
      </p:sp>
      <p:sp>
        <p:nvSpPr>
          <p:cNvPr id="39" name="TextBox 38">
            <a:extLst>
              <a:ext uri="{FF2B5EF4-FFF2-40B4-BE49-F238E27FC236}">
                <a16:creationId xmlns:a16="http://schemas.microsoft.com/office/drawing/2014/main" id="{9D82077D-F9DB-4308-B259-75DB86CBCCB7}"/>
              </a:ext>
            </a:extLst>
          </p:cNvPr>
          <p:cNvSpPr txBox="1"/>
          <p:nvPr/>
        </p:nvSpPr>
        <p:spPr>
          <a:xfrm>
            <a:off x="8635219" y="3144660"/>
            <a:ext cx="3473067" cy="646331"/>
          </a:xfrm>
          <a:prstGeom prst="rect">
            <a:avLst/>
          </a:prstGeom>
          <a:noFill/>
        </p:spPr>
        <p:txBody>
          <a:bodyPr wrap="square" rtlCol="0">
            <a:spAutoFit/>
          </a:bodyPr>
          <a:lstStyle/>
          <a:p>
            <a:pPr marL="171450" indent="-171450">
              <a:buClr>
                <a:schemeClr val="tx2"/>
              </a:buClr>
              <a:buFont typeface="Wingdings" panose="05000000000000000000" pitchFamily="2" charset="2"/>
              <a:buChar char="§"/>
            </a:pPr>
            <a:r>
              <a:rPr lang="en-US" sz="1200"/>
              <a:t>Platform limitations/complex data flows make EE/DSM product integration difficult across Customer BU</a:t>
            </a:r>
          </a:p>
        </p:txBody>
      </p:sp>
      <p:sp>
        <p:nvSpPr>
          <p:cNvPr id="40" name="TextBox 39">
            <a:extLst>
              <a:ext uri="{FF2B5EF4-FFF2-40B4-BE49-F238E27FC236}">
                <a16:creationId xmlns:a16="http://schemas.microsoft.com/office/drawing/2014/main" id="{FD129CCD-82BD-4523-87C6-B1A121EEDD3D}"/>
              </a:ext>
            </a:extLst>
          </p:cNvPr>
          <p:cNvSpPr txBox="1"/>
          <p:nvPr/>
        </p:nvSpPr>
        <p:spPr>
          <a:xfrm>
            <a:off x="3221381" y="3988356"/>
            <a:ext cx="4644172" cy="646331"/>
          </a:xfrm>
          <a:prstGeom prst="rect">
            <a:avLst/>
          </a:prstGeom>
          <a:noFill/>
        </p:spPr>
        <p:txBody>
          <a:bodyPr wrap="square" rtlCol="0">
            <a:spAutoFit/>
          </a:bodyPr>
          <a:lstStyle/>
          <a:p>
            <a:pPr marL="171450" indent="-171450">
              <a:buClr>
                <a:schemeClr val="tx2"/>
              </a:buClr>
              <a:buFont typeface="Wingdings" panose="05000000000000000000" pitchFamily="2" charset="2"/>
              <a:buChar char="§"/>
            </a:pPr>
            <a:r>
              <a:rPr lang="en-US" sz="1200"/>
              <a:t>Intermediate handling of customer/account/usage data for customer validation, eligibility and savings calculations</a:t>
            </a:r>
          </a:p>
        </p:txBody>
      </p:sp>
      <p:sp>
        <p:nvSpPr>
          <p:cNvPr id="41" name="TextBox 40">
            <a:extLst>
              <a:ext uri="{FF2B5EF4-FFF2-40B4-BE49-F238E27FC236}">
                <a16:creationId xmlns:a16="http://schemas.microsoft.com/office/drawing/2014/main" id="{8C1C73FA-A26B-41D2-8E49-1C26A1609C18}"/>
              </a:ext>
            </a:extLst>
          </p:cNvPr>
          <p:cNvSpPr txBox="1"/>
          <p:nvPr/>
        </p:nvSpPr>
        <p:spPr>
          <a:xfrm>
            <a:off x="8632873" y="4000447"/>
            <a:ext cx="3363299" cy="461665"/>
          </a:xfrm>
          <a:prstGeom prst="rect">
            <a:avLst/>
          </a:prstGeom>
          <a:noFill/>
        </p:spPr>
        <p:txBody>
          <a:bodyPr wrap="square" rtlCol="0">
            <a:spAutoFit/>
          </a:bodyPr>
          <a:lstStyle/>
          <a:p>
            <a:pPr marL="171450" indent="-171450">
              <a:buClr>
                <a:schemeClr val="tx2"/>
              </a:buClr>
              <a:buFont typeface="Wingdings" panose="05000000000000000000" pitchFamily="2" charset="2"/>
              <a:buChar char="§"/>
            </a:pPr>
            <a:r>
              <a:rPr lang="en-US" sz="1200"/>
              <a:t>Decoupled customer/account flows vs. to vendor and to/from CIAP insights</a:t>
            </a:r>
          </a:p>
        </p:txBody>
      </p:sp>
      <p:sp>
        <p:nvSpPr>
          <p:cNvPr id="42" name="TextBox 41">
            <a:extLst>
              <a:ext uri="{FF2B5EF4-FFF2-40B4-BE49-F238E27FC236}">
                <a16:creationId xmlns:a16="http://schemas.microsoft.com/office/drawing/2014/main" id="{69B6EA7B-6708-4FD1-B2C8-7CA89A8DF29E}"/>
              </a:ext>
            </a:extLst>
          </p:cNvPr>
          <p:cNvSpPr txBox="1"/>
          <p:nvPr/>
        </p:nvSpPr>
        <p:spPr>
          <a:xfrm>
            <a:off x="3207314" y="4705803"/>
            <a:ext cx="4644172" cy="830997"/>
          </a:xfrm>
          <a:prstGeom prst="rect">
            <a:avLst/>
          </a:prstGeom>
          <a:noFill/>
        </p:spPr>
        <p:txBody>
          <a:bodyPr wrap="square" rtlCol="0">
            <a:spAutoFit/>
          </a:bodyPr>
          <a:lstStyle/>
          <a:p>
            <a:pPr marL="171450" indent="-171450">
              <a:buClr>
                <a:schemeClr val="tx2"/>
              </a:buClr>
              <a:buFont typeface="Wingdings" panose="05000000000000000000" pitchFamily="2" charset="2"/>
              <a:buChar char="§"/>
            </a:pPr>
            <a:r>
              <a:rPr lang="en-US" sz="1200"/>
              <a:t>Original customer insight platform now is a massive data lake aggregating source data formats; requires complex scripting for analytics, marketing, channel mgmt., segment development and propagation</a:t>
            </a:r>
          </a:p>
        </p:txBody>
      </p:sp>
      <p:sp>
        <p:nvSpPr>
          <p:cNvPr id="43" name="TextBox 42">
            <a:extLst>
              <a:ext uri="{FF2B5EF4-FFF2-40B4-BE49-F238E27FC236}">
                <a16:creationId xmlns:a16="http://schemas.microsoft.com/office/drawing/2014/main" id="{6A8C063D-651B-4238-8177-4B038A504E1B}"/>
              </a:ext>
            </a:extLst>
          </p:cNvPr>
          <p:cNvSpPr txBox="1"/>
          <p:nvPr/>
        </p:nvSpPr>
        <p:spPr>
          <a:xfrm>
            <a:off x="8618806" y="4689758"/>
            <a:ext cx="3363299" cy="830997"/>
          </a:xfrm>
          <a:prstGeom prst="rect">
            <a:avLst/>
          </a:prstGeom>
          <a:noFill/>
        </p:spPr>
        <p:txBody>
          <a:bodyPr wrap="square" rtlCol="0">
            <a:spAutoFit/>
          </a:bodyPr>
          <a:lstStyle/>
          <a:p>
            <a:pPr marL="171450" indent="-171450">
              <a:buClr>
                <a:schemeClr val="tx2"/>
              </a:buClr>
              <a:buFont typeface="Wingdings" panose="05000000000000000000" pitchFamily="2" charset="2"/>
              <a:buChar char="§"/>
            </a:pPr>
            <a:r>
              <a:rPr lang="en-US" sz="1200"/>
              <a:t>Overly complex data structures, native matching logic and hygiene data appends are too far downstream in data chain</a:t>
            </a:r>
          </a:p>
        </p:txBody>
      </p:sp>
      <p:sp>
        <p:nvSpPr>
          <p:cNvPr id="44" name="TextBox 43">
            <a:extLst>
              <a:ext uri="{FF2B5EF4-FFF2-40B4-BE49-F238E27FC236}">
                <a16:creationId xmlns:a16="http://schemas.microsoft.com/office/drawing/2014/main" id="{42E02FCE-C20F-4AF7-BF71-3A2275D095AD}"/>
              </a:ext>
            </a:extLst>
          </p:cNvPr>
          <p:cNvSpPr txBox="1"/>
          <p:nvPr/>
        </p:nvSpPr>
        <p:spPr>
          <a:xfrm>
            <a:off x="3221383" y="5704611"/>
            <a:ext cx="4644172" cy="646331"/>
          </a:xfrm>
          <a:prstGeom prst="rect">
            <a:avLst/>
          </a:prstGeom>
          <a:noFill/>
        </p:spPr>
        <p:txBody>
          <a:bodyPr wrap="square" rtlCol="0">
            <a:spAutoFit/>
          </a:bodyPr>
          <a:lstStyle/>
          <a:p>
            <a:pPr marL="171450" indent="-171450">
              <a:buClr>
                <a:schemeClr val="tx2"/>
              </a:buClr>
              <a:buFont typeface="Wingdings" panose="05000000000000000000" pitchFamily="2" charset="2"/>
              <a:buChar char="§"/>
            </a:pPr>
            <a:r>
              <a:rPr lang="en-US" sz="1200"/>
              <a:t>Proliferation of bespoke data warehouses (some cottage/server based) are required to provide required views of table-based legacy </a:t>
            </a:r>
            <a:r>
              <a:rPr lang="en-US" sz="1200" err="1"/>
              <a:t>SoR</a:t>
            </a:r>
            <a:r>
              <a:rPr lang="en-US" sz="1200"/>
              <a:t> data</a:t>
            </a:r>
          </a:p>
        </p:txBody>
      </p:sp>
      <p:sp>
        <p:nvSpPr>
          <p:cNvPr id="45" name="TextBox 44">
            <a:extLst>
              <a:ext uri="{FF2B5EF4-FFF2-40B4-BE49-F238E27FC236}">
                <a16:creationId xmlns:a16="http://schemas.microsoft.com/office/drawing/2014/main" id="{B74C4709-4AD9-432A-AC45-0AAD066C3FE5}"/>
              </a:ext>
            </a:extLst>
          </p:cNvPr>
          <p:cNvSpPr txBox="1"/>
          <p:nvPr/>
        </p:nvSpPr>
        <p:spPr>
          <a:xfrm>
            <a:off x="8632875" y="5674498"/>
            <a:ext cx="3363299" cy="646331"/>
          </a:xfrm>
          <a:prstGeom prst="rect">
            <a:avLst/>
          </a:prstGeom>
          <a:noFill/>
        </p:spPr>
        <p:txBody>
          <a:bodyPr wrap="square" rtlCol="0">
            <a:spAutoFit/>
          </a:bodyPr>
          <a:lstStyle/>
          <a:p>
            <a:pPr marL="171450" indent="-171450">
              <a:buClr>
                <a:schemeClr val="tx2"/>
              </a:buClr>
              <a:buFont typeface="Wingdings" panose="05000000000000000000" pitchFamily="2" charset="2"/>
              <a:buChar char="§"/>
            </a:pPr>
            <a:r>
              <a:rPr lang="en-US" sz="1200"/>
              <a:t>Distributed logic and data manipulations creates massive data lineage risks</a:t>
            </a:r>
          </a:p>
        </p:txBody>
      </p:sp>
    </p:spTree>
    <p:extLst>
      <p:ext uri="{BB962C8B-B14F-4D97-AF65-F5344CB8AC3E}">
        <p14:creationId xmlns:p14="http://schemas.microsoft.com/office/powerpoint/2010/main" val="1269293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43BBE45-4DBF-4548-9E3E-EB8671F2FB47}"/>
              </a:ext>
            </a:extLst>
          </p:cNvPr>
          <p:cNvSpPr>
            <a:spLocks noGrp="1"/>
          </p:cNvSpPr>
          <p:nvPr>
            <p:ph type="title"/>
          </p:nvPr>
        </p:nvSpPr>
        <p:spPr/>
        <p:txBody>
          <a:bodyPr/>
          <a:lstStyle/>
          <a:p>
            <a:r>
              <a:rPr lang="en-US"/>
              <a:t>Purpose &amp; Objectives</a:t>
            </a:r>
          </a:p>
        </p:txBody>
      </p:sp>
      <p:pic>
        <p:nvPicPr>
          <p:cNvPr id="15" name="Picture 14" descr="A picture containing wheel&#10;&#10;Description automatically generated">
            <a:extLst>
              <a:ext uri="{FF2B5EF4-FFF2-40B4-BE49-F238E27FC236}">
                <a16:creationId xmlns:a16="http://schemas.microsoft.com/office/drawing/2014/main" id="{43F800DD-0F80-4DE8-BB59-DDBF57E686A6}"/>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3996399"/>
            <a:ext cx="7772400" cy="2331720"/>
          </a:xfrm>
          <a:prstGeom prst="rect">
            <a:avLst/>
          </a:prstGeom>
        </p:spPr>
      </p:pic>
    </p:spTree>
    <p:extLst>
      <p:ext uri="{BB962C8B-B14F-4D97-AF65-F5344CB8AC3E}">
        <p14:creationId xmlns:p14="http://schemas.microsoft.com/office/powerpoint/2010/main" val="2289197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7EB66FB-C7FF-4AFD-B6A7-4F4B8956EFCC}"/>
              </a:ext>
            </a:extLst>
          </p:cNvPr>
          <p:cNvGrpSpPr/>
          <p:nvPr/>
        </p:nvGrpSpPr>
        <p:grpSpPr>
          <a:xfrm>
            <a:off x="266646" y="1761803"/>
            <a:ext cx="11658654" cy="4640336"/>
            <a:chOff x="266646" y="1755587"/>
            <a:chExt cx="11658654" cy="4640336"/>
          </a:xfrm>
        </p:grpSpPr>
        <p:sp>
          <p:nvSpPr>
            <p:cNvPr id="28" name="TextBox 27">
              <a:extLst>
                <a:ext uri="{FF2B5EF4-FFF2-40B4-BE49-F238E27FC236}">
                  <a16:creationId xmlns:a16="http://schemas.microsoft.com/office/drawing/2014/main" id="{55B6708D-D642-4B3E-A30E-E3699F650E1D}"/>
                </a:ext>
              </a:extLst>
            </p:cNvPr>
            <p:cNvSpPr txBox="1"/>
            <p:nvPr/>
          </p:nvSpPr>
          <p:spPr>
            <a:xfrm>
              <a:off x="2661299" y="2317884"/>
              <a:ext cx="5484959" cy="4078039"/>
            </a:xfrm>
            <a:prstGeom prst="rect">
              <a:avLst/>
            </a:prstGeom>
            <a:noFill/>
          </p:spPr>
          <p:txBody>
            <a:bodyPr wrap="square" lIns="0" tIns="0" rIns="0" bIns="0" rtlCol="0" anchor="t"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182880" lvl="0" indent="-182880" defTabSz="914177" fontAlgn="base">
                <a:spcAft>
                  <a:spcPts val="600"/>
                </a:spcAft>
                <a:buClr>
                  <a:srgbClr val="0098C7"/>
                </a:buClr>
                <a:buFont typeface="Wingdings" pitchFamily="2" charset="2"/>
                <a:buChar char="§"/>
                <a:defRPr/>
              </a:pPr>
              <a:r>
                <a:rPr lang="en-US" sz="1100" kern="0">
                  <a:solidFill>
                    <a:srgbClr val="424242">
                      <a:lumMod val="50000"/>
                    </a:srgbClr>
                  </a:solidFill>
                  <a:latin typeface="+mj-lt"/>
                  <a:ea typeface="Times New Roman"/>
                  <a:cs typeface="Calibri" pitchFamily="34" charset="0"/>
                </a:rPr>
                <a:t>Overlapping systems of record </a:t>
              </a:r>
              <a:r>
                <a:rPr lang="en-US" sz="1100" b="0" kern="0">
                  <a:solidFill>
                    <a:srgbClr val="424242">
                      <a:lumMod val="50000"/>
                    </a:srgbClr>
                  </a:solidFill>
                  <a:latin typeface="+mj-lt"/>
                  <a:ea typeface="Times New Roman"/>
                  <a:cs typeface="Calibri" pitchFamily="34" charset="0"/>
                </a:rPr>
                <a:t>within the application landscape without an MDM strategy</a:t>
              </a:r>
            </a:p>
            <a:p>
              <a:pPr marL="182880" lvl="0" indent="-182880" defTabSz="914177" fontAlgn="base">
                <a:spcAft>
                  <a:spcPts val="600"/>
                </a:spcAft>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Customer </a:t>
              </a:r>
              <a:r>
                <a:rPr lang="en-US" sz="1100" kern="0">
                  <a:solidFill>
                    <a:srgbClr val="424242">
                      <a:lumMod val="50000"/>
                    </a:srgbClr>
                  </a:solidFill>
                  <a:latin typeface="+mj-lt"/>
                  <a:ea typeface="Times New Roman"/>
                  <a:cs typeface="Calibri" pitchFamily="34" charset="0"/>
                </a:rPr>
                <a:t>data quality is not managed consistently </a:t>
              </a:r>
              <a:r>
                <a:rPr lang="en-US" sz="1100" b="0" kern="0">
                  <a:solidFill>
                    <a:srgbClr val="424242">
                      <a:lumMod val="50000"/>
                    </a:srgbClr>
                  </a:solidFill>
                  <a:latin typeface="+mj-lt"/>
                  <a:ea typeface="Times New Roman"/>
                  <a:cs typeface="Calibri" pitchFamily="34" charset="0"/>
                </a:rPr>
                <a:t>across applications</a:t>
              </a:r>
            </a:p>
            <a:p>
              <a:pPr marL="182880" lvl="0" indent="-182880" defTabSz="914177" fontAlgn="base">
                <a:spcAft>
                  <a:spcPts val="600"/>
                </a:spcAft>
                <a:buClr>
                  <a:srgbClr val="0098C7"/>
                </a:buClr>
                <a:buFont typeface="Wingdings" pitchFamily="2" charset="2"/>
                <a:buChar char="§"/>
                <a:defRPr/>
              </a:pPr>
              <a:r>
                <a:rPr lang="en-US" sz="1100" kern="0">
                  <a:solidFill>
                    <a:srgbClr val="424242">
                      <a:lumMod val="50000"/>
                    </a:srgbClr>
                  </a:solidFill>
                  <a:latin typeface="+mj-lt"/>
                  <a:ea typeface="Times New Roman"/>
                  <a:cs typeface="Calibri" pitchFamily="34" charset="0"/>
                </a:rPr>
                <a:t>High priority data issues are not getting resolved</a:t>
              </a:r>
              <a:r>
                <a:rPr lang="en-US" sz="1100" b="0" kern="0">
                  <a:solidFill>
                    <a:srgbClr val="424242">
                      <a:lumMod val="50000"/>
                    </a:srgbClr>
                  </a:solidFill>
                  <a:latin typeface="+mj-lt"/>
                  <a:ea typeface="Times New Roman"/>
                  <a:cs typeface="Calibri" pitchFamily="34" charset="0"/>
                </a:rPr>
                <a:t>, thus impacting business value realization downstream</a:t>
              </a:r>
            </a:p>
            <a:p>
              <a:pPr marL="182880" lvl="0" indent="-182880" defTabSz="914177" fontAlgn="base">
                <a:spcAft>
                  <a:spcPts val="600"/>
                </a:spcAft>
                <a:buClr>
                  <a:srgbClr val="0098C7"/>
                </a:buClr>
                <a:buFont typeface="Wingdings" pitchFamily="2" charset="2"/>
                <a:buChar char="§"/>
                <a:defRPr/>
              </a:pPr>
              <a:endParaRPr lang="en-US" sz="1100" b="0" kern="0">
                <a:solidFill>
                  <a:srgbClr val="424242">
                    <a:lumMod val="50000"/>
                  </a:srgbClr>
                </a:solidFill>
                <a:latin typeface="+mj-lt"/>
                <a:ea typeface="Times New Roman"/>
                <a:cs typeface="Calibri" pitchFamily="34" charset="0"/>
              </a:endParaRPr>
            </a:p>
            <a:p>
              <a:pPr marL="182880" lvl="0" indent="-182880" defTabSz="914177" fontAlgn="base">
                <a:spcAft>
                  <a:spcPts val="600"/>
                </a:spcAft>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Numerous integration and data systems for each set of use cases, resulting in a </a:t>
              </a:r>
              <a:r>
                <a:rPr lang="en-US" sz="1100" kern="0">
                  <a:solidFill>
                    <a:srgbClr val="424242">
                      <a:lumMod val="50000"/>
                    </a:srgbClr>
                  </a:solidFill>
                  <a:latin typeface="+mj-lt"/>
                  <a:ea typeface="Times New Roman"/>
                  <a:cs typeface="Calibri" pitchFamily="34" charset="0"/>
                </a:rPr>
                <a:t>large network of separated data stores, ODS systems, marts, or data puddles with overlapping and inconsistent data </a:t>
              </a:r>
              <a:r>
                <a:rPr lang="en-US" sz="1100" b="0" kern="0">
                  <a:solidFill>
                    <a:srgbClr val="424242">
                      <a:lumMod val="50000"/>
                    </a:srgbClr>
                  </a:solidFill>
                  <a:latin typeface="+mj-lt"/>
                  <a:ea typeface="Times New Roman"/>
                  <a:cs typeface="Calibri" pitchFamily="34" charset="0"/>
                </a:rPr>
                <a:t>(some of these are known and new ones get discovered with every discussion)</a:t>
              </a:r>
            </a:p>
            <a:p>
              <a:pPr marL="182880" lvl="0" indent="-182880" defTabSz="914177" fontAlgn="base">
                <a:spcAft>
                  <a:spcPts val="600"/>
                </a:spcAft>
                <a:buClr>
                  <a:srgbClr val="0098C7"/>
                </a:buClr>
                <a:buFont typeface="Wingdings" pitchFamily="2" charset="2"/>
                <a:buChar char="§"/>
                <a:defRPr/>
              </a:pPr>
              <a:r>
                <a:rPr lang="en-US" sz="1100" kern="0">
                  <a:solidFill>
                    <a:srgbClr val="424242">
                      <a:lumMod val="50000"/>
                    </a:srgbClr>
                  </a:solidFill>
                  <a:latin typeface="+mj-lt"/>
                  <a:ea typeface="Times New Roman"/>
                  <a:cs typeface="Calibri" pitchFamily="34" charset="0"/>
                </a:rPr>
                <a:t>Separate data models </a:t>
              </a:r>
              <a:r>
                <a:rPr lang="en-US" sz="1100" b="0" kern="0">
                  <a:solidFill>
                    <a:srgbClr val="424242">
                      <a:lumMod val="50000"/>
                    </a:srgbClr>
                  </a:solidFill>
                  <a:latin typeface="+mj-lt"/>
                  <a:ea typeface="Times New Roman"/>
                  <a:cs typeface="Calibri" pitchFamily="34" charset="0"/>
                </a:rPr>
                <a:t>that struggle to get combined into a single view in a cost efficient fashion.</a:t>
              </a:r>
            </a:p>
            <a:p>
              <a:pPr lvl="0" defTabSz="914177" fontAlgn="base">
                <a:spcAft>
                  <a:spcPts val="600"/>
                </a:spcAft>
                <a:buClr>
                  <a:srgbClr val="0098C7"/>
                </a:buClr>
                <a:defRPr/>
              </a:pPr>
              <a:endParaRPr lang="en-US" sz="1100" b="0" kern="0">
                <a:solidFill>
                  <a:srgbClr val="424242">
                    <a:lumMod val="50000"/>
                  </a:srgbClr>
                </a:solidFill>
                <a:latin typeface="+mj-lt"/>
                <a:ea typeface="Times New Roman"/>
                <a:cs typeface="Calibri" pitchFamily="34" charset="0"/>
              </a:endParaRPr>
            </a:p>
            <a:p>
              <a:pPr marL="182880" lvl="0" indent="-182880" defTabSz="914177" fontAlgn="base">
                <a:spcAft>
                  <a:spcPts val="600"/>
                </a:spcAft>
                <a:buClr>
                  <a:srgbClr val="0098C7"/>
                </a:buClr>
                <a:buFont typeface="Wingdings" pitchFamily="2" charset="2"/>
                <a:buChar char="§"/>
                <a:defRPr/>
              </a:pPr>
              <a:r>
                <a:rPr lang="en-US" sz="1100" kern="0">
                  <a:solidFill>
                    <a:srgbClr val="424242">
                      <a:lumMod val="50000"/>
                    </a:srgbClr>
                  </a:solidFill>
                  <a:latin typeface="+mj-lt"/>
                  <a:ea typeface="Times New Roman"/>
                  <a:cs typeface="Calibri" pitchFamily="34" charset="0"/>
                </a:rPr>
                <a:t>Lack of Business Data Views </a:t>
              </a:r>
              <a:r>
                <a:rPr lang="en-US" sz="1100" b="0" kern="0">
                  <a:solidFill>
                    <a:srgbClr val="424242">
                      <a:lumMod val="50000"/>
                    </a:srgbClr>
                  </a:solidFill>
                  <a:latin typeface="+mj-lt"/>
                  <a:ea typeface="Times New Roman"/>
                  <a:cs typeface="Calibri" pitchFamily="34" charset="0"/>
                </a:rPr>
                <a:t>makes even the limited data accessible only to SMEs</a:t>
              </a:r>
            </a:p>
            <a:p>
              <a:pPr marL="182880" lvl="0" indent="-182880" defTabSz="914177" fontAlgn="base">
                <a:spcAft>
                  <a:spcPts val="600"/>
                </a:spcAft>
                <a:buClr>
                  <a:srgbClr val="0098C7"/>
                </a:buClr>
                <a:buFont typeface="Wingdings" pitchFamily="2" charset="2"/>
                <a:buChar char="§"/>
                <a:defRPr/>
              </a:pPr>
              <a:r>
                <a:rPr lang="en-US" sz="1100" kern="0">
                  <a:solidFill>
                    <a:srgbClr val="424242">
                      <a:lumMod val="50000"/>
                    </a:srgbClr>
                  </a:solidFill>
                  <a:latin typeface="+mj-lt"/>
                  <a:ea typeface="Times New Roman"/>
                  <a:cs typeface="Calibri" pitchFamily="34" charset="0"/>
                </a:rPr>
                <a:t>Increased costs of doing analytics or reporting. </a:t>
              </a:r>
              <a:r>
                <a:rPr lang="en-US" sz="1100" b="0" kern="0">
                  <a:solidFill>
                    <a:srgbClr val="424242">
                      <a:lumMod val="50000"/>
                    </a:srgbClr>
                  </a:solidFill>
                  <a:latin typeface="+mj-lt"/>
                  <a:ea typeface="Times New Roman"/>
                  <a:cs typeface="Calibri" pitchFamily="34" charset="0"/>
                </a:rPr>
                <a:t>Driving insights requires going to the source, aggregating and transforming information, every time. </a:t>
              </a:r>
            </a:p>
            <a:p>
              <a:pPr marL="182880" lvl="0" indent="-182880" defTabSz="914177" fontAlgn="base">
                <a:spcAft>
                  <a:spcPts val="600"/>
                </a:spcAft>
                <a:buClr>
                  <a:srgbClr val="0098C7"/>
                </a:buClr>
                <a:buFont typeface="Wingdings" pitchFamily="2" charset="2"/>
                <a:buChar char="§"/>
                <a:defRPr/>
              </a:pPr>
              <a:r>
                <a:rPr lang="en-US" sz="1100" kern="0">
                  <a:solidFill>
                    <a:srgbClr val="424242">
                      <a:lumMod val="50000"/>
                    </a:srgbClr>
                  </a:solidFill>
                  <a:latin typeface="+mj-lt"/>
                  <a:ea typeface="Times New Roman"/>
                  <a:cs typeface="Calibri" pitchFamily="34" charset="0"/>
                </a:rPr>
                <a:t>KPIs are not linked to data that is required to derive them</a:t>
              </a:r>
            </a:p>
          </p:txBody>
        </p:sp>
        <p:sp>
          <p:nvSpPr>
            <p:cNvPr id="29" name="Shape 3230">
              <a:extLst>
                <a:ext uri="{FF2B5EF4-FFF2-40B4-BE49-F238E27FC236}">
                  <a16:creationId xmlns:a16="http://schemas.microsoft.com/office/drawing/2014/main" id="{72A7FDEC-B8C1-44E1-B995-35537315EB21}"/>
                </a:ext>
              </a:extLst>
            </p:cNvPr>
            <p:cNvSpPr txBox="1">
              <a:spLocks/>
            </p:cNvSpPr>
            <p:nvPr/>
          </p:nvSpPr>
          <p:spPr>
            <a:xfrm>
              <a:off x="266646" y="1853973"/>
              <a:ext cx="1828799" cy="1466997"/>
            </a:xfrm>
            <a:prstGeom prst="rect">
              <a:avLst/>
            </a:prstGeom>
            <a:noFill/>
            <a:ln>
              <a:noFill/>
            </a:ln>
          </p:spPr>
          <p:txBody>
            <a:bodyPr wrap="square" lIns="51427" tIns="25706" rIns="51427" bIns="25706" anchor="ctr"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0" marR="0" lvl="0" indent="0" defTabSz="1088239" rtl="0" eaLnBrk="1" fontAlgn="auto" latinLnBrk="0" hangingPunct="1">
                <a:lnSpc>
                  <a:spcPct val="90000"/>
                </a:lnSpc>
                <a:spcBef>
                  <a:spcPts val="0"/>
                </a:spcBef>
                <a:spcAft>
                  <a:spcPts val="0"/>
                </a:spcAft>
                <a:buClr>
                  <a:srgbClr val="57585A"/>
                </a:buClr>
                <a:buSzPct val="25000"/>
                <a:buFont typeface="Arial"/>
                <a:buNone/>
                <a:tabLst/>
                <a:defRPr/>
              </a:pPr>
              <a:r>
                <a:rPr lang="en-US" sz="1600" b="1">
                  <a:solidFill>
                    <a:srgbClr val="000000">
                      <a:lumMod val="75000"/>
                      <a:lumOff val="25000"/>
                    </a:srgbClr>
                  </a:solidFill>
                  <a:latin typeface="+mj-lt"/>
                  <a:ea typeface="Georgia"/>
                  <a:cs typeface="Georgia"/>
                  <a:sym typeface="Georgia"/>
                </a:rPr>
                <a:t>Data Sources</a:t>
              </a:r>
              <a:endParaRPr kumimoji="0" lang="en-US" sz="1600" b="1" i="0" u="none" strike="noStrike" kern="1200" cap="none" spc="0" normalizeH="0" baseline="0" noProof="0">
                <a:ln>
                  <a:noFill/>
                </a:ln>
                <a:solidFill>
                  <a:srgbClr val="000000">
                    <a:lumMod val="75000"/>
                    <a:lumOff val="25000"/>
                  </a:srgbClr>
                </a:solidFill>
                <a:effectLst/>
                <a:uLnTx/>
                <a:uFillTx/>
                <a:latin typeface="+mj-lt"/>
                <a:ea typeface="Georgia"/>
                <a:cs typeface="Georgia"/>
                <a:sym typeface="Georgia"/>
              </a:endParaRPr>
            </a:p>
          </p:txBody>
        </p:sp>
        <p:sp>
          <p:nvSpPr>
            <p:cNvPr id="30" name="Round Single Corner Rectangle 228">
              <a:extLst>
                <a:ext uri="{FF2B5EF4-FFF2-40B4-BE49-F238E27FC236}">
                  <a16:creationId xmlns:a16="http://schemas.microsoft.com/office/drawing/2014/main" id="{FF1B9267-4992-435C-90ED-EDF43FD8D3F4}"/>
                </a:ext>
              </a:extLst>
            </p:cNvPr>
            <p:cNvSpPr>
              <a:spLocks/>
            </p:cNvSpPr>
            <p:nvPr/>
          </p:nvSpPr>
          <p:spPr>
            <a:xfrm>
              <a:off x="2323105" y="1755587"/>
              <a:ext cx="6091710"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Summary Observations</a:t>
              </a:r>
            </a:p>
          </p:txBody>
        </p:sp>
        <p:sp>
          <p:nvSpPr>
            <p:cNvPr id="31" name="Round Single Corner Rectangle 228">
              <a:extLst>
                <a:ext uri="{FF2B5EF4-FFF2-40B4-BE49-F238E27FC236}">
                  <a16:creationId xmlns:a16="http://schemas.microsoft.com/office/drawing/2014/main" id="{6CFEEAD9-032A-4CD9-BA8E-CFDF78A9DD94}"/>
                </a:ext>
              </a:extLst>
            </p:cNvPr>
            <p:cNvSpPr>
              <a:spLocks/>
            </p:cNvSpPr>
            <p:nvPr/>
          </p:nvSpPr>
          <p:spPr>
            <a:xfrm>
              <a:off x="266700" y="1755587"/>
              <a:ext cx="1970672"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Data Area</a:t>
              </a:r>
            </a:p>
          </p:txBody>
        </p:sp>
        <p:sp>
          <p:nvSpPr>
            <p:cNvPr id="33" name="Round Single Corner Rectangle 228">
              <a:extLst>
                <a:ext uri="{FF2B5EF4-FFF2-40B4-BE49-F238E27FC236}">
                  <a16:creationId xmlns:a16="http://schemas.microsoft.com/office/drawing/2014/main" id="{862C2B39-3E77-43E0-B1FD-2B6631776107}"/>
                </a:ext>
              </a:extLst>
            </p:cNvPr>
            <p:cNvSpPr>
              <a:spLocks/>
            </p:cNvSpPr>
            <p:nvPr/>
          </p:nvSpPr>
          <p:spPr>
            <a:xfrm>
              <a:off x="8500549" y="1755587"/>
              <a:ext cx="3424751"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Opportunity</a:t>
              </a:r>
            </a:p>
          </p:txBody>
        </p:sp>
        <p:grpSp>
          <p:nvGrpSpPr>
            <p:cNvPr id="34" name="Group 33">
              <a:extLst>
                <a:ext uri="{FF2B5EF4-FFF2-40B4-BE49-F238E27FC236}">
                  <a16:creationId xmlns:a16="http://schemas.microsoft.com/office/drawing/2014/main" id="{930CE8E1-DD6F-4E66-B55A-EF51C5BA5E2F}"/>
                </a:ext>
              </a:extLst>
            </p:cNvPr>
            <p:cNvGrpSpPr/>
            <p:nvPr/>
          </p:nvGrpSpPr>
          <p:grpSpPr>
            <a:xfrm>
              <a:off x="8382071" y="2475158"/>
              <a:ext cx="3359886" cy="3824301"/>
              <a:chOff x="8382071" y="2177135"/>
              <a:chExt cx="3359886" cy="3824301"/>
            </a:xfrm>
          </p:grpSpPr>
          <p:sp>
            <p:nvSpPr>
              <p:cNvPr id="43" name="Triangle 70">
                <a:extLst>
                  <a:ext uri="{FF2B5EF4-FFF2-40B4-BE49-F238E27FC236}">
                    <a16:creationId xmlns:a16="http://schemas.microsoft.com/office/drawing/2014/main" id="{05603F4B-DAEB-4440-B1FE-BB08303BFEA8}"/>
                  </a:ext>
                </a:extLst>
              </p:cNvPr>
              <p:cNvSpPr/>
              <p:nvPr/>
            </p:nvSpPr>
            <p:spPr>
              <a:xfrm rot="5400000">
                <a:off x="6586956" y="4087843"/>
                <a:ext cx="3708708" cy="118477"/>
              </a:xfrm>
              <a:prstGeom prst="triangle">
                <a:avLst/>
              </a:prstGeom>
              <a:solidFill>
                <a:schemeClr val="accent2"/>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00" b="1" i="0" u="none" strike="noStrike" kern="1200" cap="none" spc="0" normalizeH="0" baseline="0" noProof="0">
                  <a:ln>
                    <a:noFill/>
                  </a:ln>
                  <a:solidFill>
                    <a:srgbClr val="000000"/>
                  </a:solidFill>
                  <a:effectLst/>
                  <a:uLnTx/>
                  <a:uFillTx/>
                  <a:latin typeface="+mj-lt"/>
                  <a:ea typeface="+mn-ea"/>
                  <a:cs typeface="+mn-cs"/>
                </a:endParaRPr>
              </a:p>
            </p:txBody>
          </p:sp>
          <p:sp>
            <p:nvSpPr>
              <p:cNvPr id="44" name="TextBox 43">
                <a:extLst>
                  <a:ext uri="{FF2B5EF4-FFF2-40B4-BE49-F238E27FC236}">
                    <a16:creationId xmlns:a16="http://schemas.microsoft.com/office/drawing/2014/main" id="{2EC8B02D-9FC2-4AFC-BF3D-A032C821B956}"/>
                  </a:ext>
                </a:extLst>
              </p:cNvPr>
              <p:cNvSpPr txBox="1"/>
              <p:nvPr/>
            </p:nvSpPr>
            <p:spPr>
              <a:xfrm>
                <a:off x="8753852" y="2177135"/>
                <a:ext cx="2988105" cy="646331"/>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a:solidFill>
                      <a:schemeClr val="bg2">
                        <a:lumMod val="25000"/>
                      </a:schemeClr>
                    </a:solidFill>
                    <a:latin typeface="+mj-lt"/>
                  </a:rPr>
                  <a:t>MDM Strategy and Expanding the Data Governance Organization</a:t>
                </a:r>
              </a:p>
            </p:txBody>
          </p:sp>
        </p:grpSp>
        <p:cxnSp>
          <p:nvCxnSpPr>
            <p:cNvPr id="37" name="Straight Connector 36">
              <a:extLst>
                <a:ext uri="{FF2B5EF4-FFF2-40B4-BE49-F238E27FC236}">
                  <a16:creationId xmlns:a16="http://schemas.microsoft.com/office/drawing/2014/main" id="{64F6218C-12AF-4AFA-8082-99D5BB8725E6}"/>
                </a:ext>
              </a:extLst>
            </p:cNvPr>
            <p:cNvCxnSpPr>
              <a:cxnSpLocks/>
            </p:cNvCxnSpPr>
            <p:nvPr/>
          </p:nvCxnSpPr>
          <p:spPr>
            <a:xfrm>
              <a:off x="2231611" y="2230897"/>
              <a:ext cx="0" cy="3984569"/>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05C384B1-AC40-43E3-881A-F78231595F45}"/>
              </a:ext>
            </a:extLst>
          </p:cNvPr>
          <p:cNvSpPr txBox="1"/>
          <p:nvPr/>
        </p:nvSpPr>
        <p:spPr>
          <a:xfrm>
            <a:off x="8736362" y="3900111"/>
            <a:ext cx="2988105" cy="646331"/>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a:solidFill>
                  <a:schemeClr val="bg2">
                    <a:lumMod val="25000"/>
                  </a:schemeClr>
                </a:solidFill>
                <a:latin typeface="+mj-lt"/>
              </a:rPr>
              <a:t>Common Cloud </a:t>
            </a:r>
          </a:p>
          <a:p>
            <a:pPr lvl="0" algn="ctr">
              <a:defRPr/>
            </a:pPr>
            <a:r>
              <a:rPr lang="en-US" sz="1400">
                <a:solidFill>
                  <a:schemeClr val="bg2">
                    <a:lumMod val="25000"/>
                  </a:schemeClr>
                </a:solidFill>
                <a:latin typeface="+mj-lt"/>
              </a:rPr>
              <a:t>Data Platform integrating currently silo’d information</a:t>
            </a:r>
          </a:p>
        </p:txBody>
      </p:sp>
      <p:sp>
        <p:nvSpPr>
          <p:cNvPr id="19" name="TextBox 18">
            <a:extLst>
              <a:ext uri="{FF2B5EF4-FFF2-40B4-BE49-F238E27FC236}">
                <a16:creationId xmlns:a16="http://schemas.microsoft.com/office/drawing/2014/main" id="{04E0D27C-2D41-4C27-9A6B-1DE203D7FF97}"/>
              </a:ext>
            </a:extLst>
          </p:cNvPr>
          <p:cNvSpPr txBox="1"/>
          <p:nvPr/>
        </p:nvSpPr>
        <p:spPr>
          <a:xfrm>
            <a:off x="8753852" y="5458205"/>
            <a:ext cx="2988105" cy="646331"/>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a:solidFill>
                  <a:schemeClr val="bg2">
                    <a:lumMod val="25000"/>
                  </a:schemeClr>
                </a:solidFill>
                <a:latin typeface="+mj-lt"/>
              </a:rPr>
              <a:t>Establish Business Views of Data and a Secured Common Consumption Layer</a:t>
            </a:r>
          </a:p>
        </p:txBody>
      </p:sp>
      <p:sp>
        <p:nvSpPr>
          <p:cNvPr id="22" name="Rectangle 21">
            <a:extLst>
              <a:ext uri="{FF2B5EF4-FFF2-40B4-BE49-F238E27FC236}">
                <a16:creationId xmlns:a16="http://schemas.microsoft.com/office/drawing/2014/main" id="{3D54B597-02AA-477D-ADD9-003E7416F18C}"/>
              </a:ext>
            </a:extLst>
          </p:cNvPr>
          <p:cNvSpPr/>
          <p:nvPr/>
        </p:nvSpPr>
        <p:spPr>
          <a:xfrm>
            <a:off x="0" y="886939"/>
            <a:ext cx="12192000" cy="6863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lumMod val="50000"/>
                  </a:schemeClr>
                </a:solidFill>
              </a:rPr>
              <a:t>Given the legacy landscape, data access needs to be moved outside the mainframe world closer to its end user.</a:t>
            </a:r>
          </a:p>
        </p:txBody>
      </p:sp>
      <p:sp>
        <p:nvSpPr>
          <p:cNvPr id="21" name="Title 1">
            <a:extLst>
              <a:ext uri="{FF2B5EF4-FFF2-40B4-BE49-F238E27FC236}">
                <a16:creationId xmlns:a16="http://schemas.microsoft.com/office/drawing/2014/main" id="{C6D5EC0B-AC1A-43FB-8D97-27C5B625644D}"/>
              </a:ext>
            </a:extLst>
          </p:cNvPr>
          <p:cNvSpPr>
            <a:spLocks noGrp="1"/>
          </p:cNvSpPr>
          <p:nvPr>
            <p:ph type="title"/>
          </p:nvPr>
        </p:nvSpPr>
        <p:spPr>
          <a:xfrm>
            <a:off x="0" y="0"/>
            <a:ext cx="12191999" cy="1062180"/>
          </a:xfrm>
        </p:spPr>
        <p:txBody>
          <a:bodyPr/>
          <a:lstStyle/>
          <a:p>
            <a:r>
              <a:rPr lang="en-US"/>
              <a:t>Incremental Discovery Focus -         Core Platform Capabilities</a:t>
            </a:r>
          </a:p>
        </p:txBody>
      </p:sp>
      <p:grpSp>
        <p:nvGrpSpPr>
          <p:cNvPr id="23" name="Group 22">
            <a:extLst>
              <a:ext uri="{FF2B5EF4-FFF2-40B4-BE49-F238E27FC236}">
                <a16:creationId xmlns:a16="http://schemas.microsoft.com/office/drawing/2014/main" id="{98F6B5E9-0783-47C2-9066-BFE2031E7267}"/>
              </a:ext>
            </a:extLst>
          </p:cNvPr>
          <p:cNvGrpSpPr/>
          <p:nvPr/>
        </p:nvGrpSpPr>
        <p:grpSpPr>
          <a:xfrm>
            <a:off x="4766499" y="163699"/>
            <a:ext cx="796932" cy="646330"/>
            <a:chOff x="7032104" y="833459"/>
            <a:chExt cx="702760" cy="569956"/>
          </a:xfrm>
        </p:grpSpPr>
        <p:sp>
          <p:nvSpPr>
            <p:cNvPr id="24" name="Oval 20">
              <a:extLst>
                <a:ext uri="{FF2B5EF4-FFF2-40B4-BE49-F238E27FC236}">
                  <a16:creationId xmlns:a16="http://schemas.microsoft.com/office/drawing/2014/main" id="{F31E6F91-3F94-4833-B843-8FD49BDB7405}"/>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endParaRPr kumimoji="0" lang="pt-PT" sz="1440" b="0" i="0" u="none" strike="noStrike" kern="1200" cap="none" spc="0" normalizeH="0" baseline="0" noProof="0">
                <a:ln>
                  <a:noFill/>
                </a:ln>
                <a:solidFill>
                  <a:prstClr val="white"/>
                </a:solidFill>
                <a:effectLst/>
                <a:uLnTx/>
                <a:uFillTx/>
                <a:latin typeface="Verdana"/>
                <a:ea typeface="+mn-ea"/>
                <a:cs typeface="+mn-cs"/>
              </a:endParaRPr>
            </a:p>
          </p:txBody>
        </p:sp>
        <p:sp>
          <p:nvSpPr>
            <p:cNvPr id="25" name="TextBox 24">
              <a:extLst>
                <a:ext uri="{FF2B5EF4-FFF2-40B4-BE49-F238E27FC236}">
                  <a16:creationId xmlns:a16="http://schemas.microsoft.com/office/drawing/2014/main" id="{08A9F9EC-876C-45AC-81B5-7804798A99E8}"/>
                </a:ext>
              </a:extLst>
            </p:cNvPr>
            <p:cNvSpPr txBox="1"/>
            <p:nvPr/>
          </p:nvSpPr>
          <p:spPr>
            <a:xfrm>
              <a:off x="7086792" y="833459"/>
              <a:ext cx="648072" cy="569956"/>
            </a:xfrm>
            <a:prstGeom prst="rect">
              <a:avLst/>
            </a:prstGeom>
            <a:noFill/>
          </p:spPr>
          <p:txBody>
            <a:bodyPr wrap="squar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lang="en-US" sz="3600" b="1">
                  <a:solidFill>
                    <a:schemeClr val="bg1"/>
                  </a:solidFill>
                  <a:latin typeface="+mj-lt"/>
                </a:rPr>
                <a:t>2</a:t>
              </a:r>
            </a:p>
          </p:txBody>
        </p:sp>
      </p:grpSp>
      <p:sp>
        <p:nvSpPr>
          <p:cNvPr id="20" name="Shape 3230">
            <a:extLst>
              <a:ext uri="{FF2B5EF4-FFF2-40B4-BE49-F238E27FC236}">
                <a16:creationId xmlns:a16="http://schemas.microsoft.com/office/drawing/2014/main" id="{66E6249F-500E-40B2-A5E0-8AAE8379BF53}"/>
              </a:ext>
            </a:extLst>
          </p:cNvPr>
          <p:cNvSpPr txBox="1">
            <a:spLocks/>
          </p:cNvSpPr>
          <p:nvPr/>
        </p:nvSpPr>
        <p:spPr>
          <a:xfrm>
            <a:off x="279972" y="3238330"/>
            <a:ext cx="1828799" cy="1466997"/>
          </a:xfrm>
          <a:prstGeom prst="rect">
            <a:avLst/>
          </a:prstGeom>
          <a:noFill/>
          <a:ln>
            <a:noFill/>
          </a:ln>
        </p:spPr>
        <p:txBody>
          <a:bodyPr wrap="square" lIns="51427" tIns="25706" rIns="51427" bIns="25706" anchor="ctr"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0" marR="0" lvl="0" indent="0" defTabSz="1088239" rtl="0" eaLnBrk="1" fontAlgn="auto" latinLnBrk="0" hangingPunct="1">
              <a:lnSpc>
                <a:spcPct val="90000"/>
              </a:lnSpc>
              <a:spcBef>
                <a:spcPts val="0"/>
              </a:spcBef>
              <a:spcAft>
                <a:spcPts val="0"/>
              </a:spcAft>
              <a:buClr>
                <a:srgbClr val="57585A"/>
              </a:buClr>
              <a:buSzPct val="25000"/>
              <a:buFont typeface="Arial"/>
              <a:buNone/>
              <a:tabLst/>
              <a:defRPr/>
            </a:pPr>
            <a:r>
              <a:rPr lang="en-US" sz="1600" b="1">
                <a:solidFill>
                  <a:srgbClr val="000000">
                    <a:lumMod val="75000"/>
                    <a:lumOff val="25000"/>
                  </a:srgbClr>
                </a:solidFill>
                <a:latin typeface="+mj-lt"/>
                <a:ea typeface="Georgia"/>
                <a:cs typeface="Georgia"/>
                <a:sym typeface="Georgia"/>
              </a:rPr>
              <a:t>Data Ingestion &amp; Repositories</a:t>
            </a:r>
            <a:endParaRPr kumimoji="0" lang="en-US" sz="1600" b="1" i="0" u="none" strike="noStrike" kern="1200" cap="none" spc="0" normalizeH="0" baseline="0" noProof="0">
              <a:ln>
                <a:noFill/>
              </a:ln>
              <a:solidFill>
                <a:srgbClr val="000000">
                  <a:lumMod val="75000"/>
                  <a:lumOff val="25000"/>
                </a:srgbClr>
              </a:solidFill>
              <a:effectLst/>
              <a:uLnTx/>
              <a:uFillTx/>
              <a:latin typeface="+mj-lt"/>
              <a:ea typeface="Georgia"/>
              <a:cs typeface="Georgia"/>
              <a:sym typeface="Georgia"/>
            </a:endParaRPr>
          </a:p>
        </p:txBody>
      </p:sp>
      <p:sp>
        <p:nvSpPr>
          <p:cNvPr id="32" name="Shape 3230">
            <a:extLst>
              <a:ext uri="{FF2B5EF4-FFF2-40B4-BE49-F238E27FC236}">
                <a16:creationId xmlns:a16="http://schemas.microsoft.com/office/drawing/2014/main" id="{31E48830-5E6F-487E-A9B6-317270B27F26}"/>
              </a:ext>
            </a:extLst>
          </p:cNvPr>
          <p:cNvSpPr txBox="1">
            <a:spLocks/>
          </p:cNvSpPr>
          <p:nvPr/>
        </p:nvSpPr>
        <p:spPr>
          <a:xfrm>
            <a:off x="322839" y="5086203"/>
            <a:ext cx="1828799" cy="1466997"/>
          </a:xfrm>
          <a:prstGeom prst="rect">
            <a:avLst/>
          </a:prstGeom>
          <a:noFill/>
          <a:ln>
            <a:noFill/>
          </a:ln>
        </p:spPr>
        <p:txBody>
          <a:bodyPr wrap="square" lIns="51427" tIns="25706" rIns="51427" bIns="25706" anchor="ctr"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0" marR="0" lvl="0" indent="0" defTabSz="1088239" rtl="0" eaLnBrk="1" fontAlgn="auto" latinLnBrk="0" hangingPunct="1">
              <a:lnSpc>
                <a:spcPct val="90000"/>
              </a:lnSpc>
              <a:spcBef>
                <a:spcPts val="0"/>
              </a:spcBef>
              <a:spcAft>
                <a:spcPts val="0"/>
              </a:spcAft>
              <a:buClr>
                <a:srgbClr val="57585A"/>
              </a:buClr>
              <a:buSzPct val="25000"/>
              <a:buFont typeface="Arial"/>
              <a:buNone/>
              <a:tabLst/>
              <a:defRPr/>
            </a:pPr>
            <a:r>
              <a:rPr lang="en-US" sz="1600" b="1">
                <a:solidFill>
                  <a:srgbClr val="000000">
                    <a:lumMod val="75000"/>
                    <a:lumOff val="25000"/>
                  </a:srgbClr>
                </a:solidFill>
                <a:latin typeface="+mj-lt"/>
                <a:ea typeface="Georgia"/>
                <a:cs typeface="Georgia"/>
                <a:sym typeface="Georgia"/>
              </a:rPr>
              <a:t>Data Preparation,  Access, &amp; Security</a:t>
            </a:r>
            <a:endParaRPr kumimoji="0" lang="en-US" sz="1600" b="1" i="0" u="none" strike="noStrike" kern="1200" cap="none" spc="0" normalizeH="0" baseline="0" noProof="0">
              <a:ln>
                <a:noFill/>
              </a:ln>
              <a:solidFill>
                <a:srgbClr val="000000">
                  <a:lumMod val="75000"/>
                  <a:lumOff val="25000"/>
                </a:srgbClr>
              </a:solidFill>
              <a:effectLst/>
              <a:uLnTx/>
              <a:uFillTx/>
              <a:latin typeface="+mj-lt"/>
              <a:ea typeface="Georgia"/>
              <a:cs typeface="Georgia"/>
              <a:sym typeface="Georgia"/>
            </a:endParaRPr>
          </a:p>
        </p:txBody>
      </p:sp>
    </p:spTree>
    <p:extLst>
      <p:ext uri="{BB962C8B-B14F-4D97-AF65-F5344CB8AC3E}">
        <p14:creationId xmlns:p14="http://schemas.microsoft.com/office/powerpoint/2010/main" val="1243664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23FAA81-AD4E-485F-A8B6-16442A8C7B12}"/>
              </a:ext>
            </a:extLst>
          </p:cNvPr>
          <p:cNvGrpSpPr/>
          <p:nvPr/>
        </p:nvGrpSpPr>
        <p:grpSpPr>
          <a:xfrm>
            <a:off x="266699" y="929392"/>
            <a:ext cx="11658600" cy="5397700"/>
            <a:chOff x="266699" y="1045962"/>
            <a:chExt cx="11658600" cy="5397700"/>
          </a:xfrm>
        </p:grpSpPr>
        <p:grpSp>
          <p:nvGrpSpPr>
            <p:cNvPr id="12" name="Group 11">
              <a:extLst>
                <a:ext uri="{FF2B5EF4-FFF2-40B4-BE49-F238E27FC236}">
                  <a16:creationId xmlns:a16="http://schemas.microsoft.com/office/drawing/2014/main" id="{3EF8B3CB-5B1C-4988-8DBF-A029D98EF779}"/>
                </a:ext>
              </a:extLst>
            </p:cNvPr>
            <p:cNvGrpSpPr/>
            <p:nvPr/>
          </p:nvGrpSpPr>
          <p:grpSpPr>
            <a:xfrm>
              <a:off x="266699" y="1219200"/>
              <a:ext cx="11658600" cy="5224462"/>
              <a:chOff x="105789" y="985837"/>
              <a:chExt cx="12179359" cy="5457825"/>
            </a:xfrm>
          </p:grpSpPr>
          <p:sp>
            <p:nvSpPr>
              <p:cNvPr id="3" name="Date Placeholder 4">
                <a:extLst>
                  <a:ext uri="{FF2B5EF4-FFF2-40B4-BE49-F238E27FC236}">
                    <a16:creationId xmlns:a16="http://schemas.microsoft.com/office/drawing/2014/main" id="{F43D220D-CA29-4859-971A-9F51A5B04F8C}"/>
                  </a:ext>
                </a:extLst>
              </p:cNvPr>
              <p:cNvSpPr txBox="1">
                <a:spLocks/>
              </p:cNvSpPr>
              <p:nvPr/>
            </p:nvSpPr>
            <p:spPr bwMode="auto">
              <a:xfrm>
                <a:off x="1198880" y="6015037"/>
                <a:ext cx="2382520" cy="365125"/>
              </a:xfrm>
              <a:prstGeom prst="rect">
                <a:avLst/>
              </a:prstGeom>
              <a:noFill/>
              <a:ln>
                <a:miter lim="800000"/>
                <a:headEnd/>
                <a:tailEnd/>
              </a:ln>
            </p:spPr>
            <p:txBody>
              <a:bodyPr wrap="square" numCol="1" anchorCtr="0" compatLnSpc="1">
                <a:prstTxWarp prst="textNoShape">
                  <a:avLst/>
                </a:prstTxWarp>
              </a:bodyPr>
              <a:lstStyle>
                <a:defPPr>
                  <a:defRPr lang="de-DE"/>
                </a:defPPr>
                <a:lvl1pPr marL="0" algn="l" defTabSz="1088239" rtl="0" eaLnBrk="1" latinLnBrk="0" hangingPunct="1">
                  <a:defRPr sz="2133" kern="1200">
                    <a:solidFill>
                      <a:schemeClr val="tx1"/>
                    </a:solidFill>
                    <a:latin typeface="+mn-lt"/>
                    <a:ea typeface="+mn-ea"/>
                    <a:cs typeface="+mn-cs"/>
                  </a:defRPr>
                </a:lvl1pPr>
                <a:lvl2pPr marL="544120" algn="l" defTabSz="1088239" rtl="0" eaLnBrk="1" latinLnBrk="0" hangingPunct="1">
                  <a:defRPr sz="2133" kern="1200">
                    <a:solidFill>
                      <a:schemeClr val="tx1"/>
                    </a:solidFill>
                    <a:latin typeface="+mn-lt"/>
                    <a:ea typeface="+mn-ea"/>
                    <a:cs typeface="+mn-cs"/>
                  </a:defRPr>
                </a:lvl2pPr>
                <a:lvl3pPr marL="1088239" algn="l" defTabSz="1088239" rtl="0" eaLnBrk="1" latinLnBrk="0" hangingPunct="1">
                  <a:defRPr sz="2133" kern="1200">
                    <a:solidFill>
                      <a:schemeClr val="tx1"/>
                    </a:solidFill>
                    <a:latin typeface="+mn-lt"/>
                    <a:ea typeface="+mn-ea"/>
                    <a:cs typeface="+mn-cs"/>
                  </a:defRPr>
                </a:lvl3pPr>
                <a:lvl4pPr marL="1632358" algn="l" defTabSz="1088239" rtl="0" eaLnBrk="1" latinLnBrk="0" hangingPunct="1">
                  <a:defRPr sz="2133" kern="1200">
                    <a:solidFill>
                      <a:schemeClr val="tx1"/>
                    </a:solidFill>
                    <a:latin typeface="+mn-lt"/>
                    <a:ea typeface="+mn-ea"/>
                    <a:cs typeface="+mn-cs"/>
                  </a:defRPr>
                </a:lvl4pPr>
                <a:lvl5pPr marL="2176476" algn="l" defTabSz="1088239" rtl="0" eaLnBrk="1" latinLnBrk="0" hangingPunct="1">
                  <a:defRPr sz="2133" kern="1200">
                    <a:solidFill>
                      <a:schemeClr val="tx1"/>
                    </a:solidFill>
                    <a:latin typeface="+mn-lt"/>
                    <a:ea typeface="+mn-ea"/>
                    <a:cs typeface="+mn-cs"/>
                  </a:defRPr>
                </a:lvl5pPr>
                <a:lvl6pPr marL="2720595" algn="l" defTabSz="1088239" rtl="0" eaLnBrk="1" latinLnBrk="0" hangingPunct="1">
                  <a:defRPr sz="2133" kern="1200">
                    <a:solidFill>
                      <a:schemeClr val="tx1"/>
                    </a:solidFill>
                    <a:latin typeface="+mn-lt"/>
                    <a:ea typeface="+mn-ea"/>
                    <a:cs typeface="+mn-cs"/>
                  </a:defRPr>
                </a:lvl6pPr>
                <a:lvl7pPr marL="3264713" algn="l" defTabSz="1088239" rtl="0" eaLnBrk="1" latinLnBrk="0" hangingPunct="1">
                  <a:defRPr sz="2133" kern="1200">
                    <a:solidFill>
                      <a:schemeClr val="tx1"/>
                    </a:solidFill>
                    <a:latin typeface="+mn-lt"/>
                    <a:ea typeface="+mn-ea"/>
                    <a:cs typeface="+mn-cs"/>
                  </a:defRPr>
                </a:lvl7pPr>
                <a:lvl8pPr marL="3808833" algn="l" defTabSz="1088239" rtl="0" eaLnBrk="1" latinLnBrk="0" hangingPunct="1">
                  <a:defRPr sz="2133" kern="1200">
                    <a:solidFill>
                      <a:schemeClr val="tx1"/>
                    </a:solidFill>
                    <a:latin typeface="+mn-lt"/>
                    <a:ea typeface="+mn-ea"/>
                    <a:cs typeface="+mn-cs"/>
                  </a:defRPr>
                </a:lvl8pPr>
                <a:lvl9pPr marL="4352953" algn="l" defTabSz="1088239" rtl="0" eaLnBrk="1" latinLnBrk="0" hangingPunct="1">
                  <a:defRPr sz="2133" kern="1200">
                    <a:solidFill>
                      <a:schemeClr val="tx1"/>
                    </a:solidFill>
                    <a:latin typeface="+mn-lt"/>
                    <a:ea typeface="+mn-ea"/>
                    <a:cs typeface="+mn-cs"/>
                  </a:defRPr>
                </a:lvl9pPr>
              </a:lstStyle>
              <a:p>
                <a:fld id="{83C4B3A4-35CF-41BE-9D86-566D2788EC12}" type="datetime1">
                  <a:rPr lang="en-US" smtClean="0">
                    <a:solidFill>
                      <a:srgbClr val="FFFFFF"/>
                    </a:solidFill>
                    <a:latin typeface="+mj-lt"/>
                    <a:cs typeface="Arial" charset="0"/>
                  </a:rPr>
                  <a:pPr/>
                  <a:t>7/30/2020</a:t>
                </a:fld>
                <a:endParaRPr lang="en-US">
                  <a:solidFill>
                    <a:srgbClr val="FFFFFF"/>
                  </a:solidFill>
                  <a:latin typeface="+mj-lt"/>
                  <a:cs typeface="Arial" charset="0"/>
                </a:endParaRPr>
              </a:p>
            </p:txBody>
          </p:sp>
          <p:sp>
            <p:nvSpPr>
              <p:cNvPr id="4" name="Rectangle 84">
                <a:extLst>
                  <a:ext uri="{FF2B5EF4-FFF2-40B4-BE49-F238E27FC236}">
                    <a16:creationId xmlns:a16="http://schemas.microsoft.com/office/drawing/2014/main" id="{AAB3B79F-8195-4F47-8507-1AA253AEAF32}"/>
                  </a:ext>
                </a:extLst>
              </p:cNvPr>
              <p:cNvSpPr>
                <a:spLocks noChangeArrowheads="1"/>
              </p:cNvSpPr>
              <p:nvPr/>
            </p:nvSpPr>
            <p:spPr bwMode="auto">
              <a:xfrm>
                <a:off x="530437" y="985837"/>
                <a:ext cx="9600988" cy="192088"/>
              </a:xfrm>
              <a:prstGeom prst="rect">
                <a:avLst/>
              </a:prstGeom>
              <a:solidFill>
                <a:schemeClr val="bg1"/>
              </a:solidFill>
              <a:ln w="9525">
                <a:noFill/>
                <a:miter lim="800000"/>
                <a:headEnd/>
                <a:tailEnd/>
              </a:ln>
            </p:spPr>
            <p:txBody>
              <a:bodyPr wrap="none" anchor="ctr"/>
              <a:lstStyle/>
              <a:p>
                <a:endParaRPr lang="en-US" sz="1800">
                  <a:solidFill>
                    <a:srgbClr val="000000"/>
                  </a:solidFill>
                  <a:latin typeface="+mj-lt"/>
                  <a:cs typeface="Arial" charset="0"/>
                </a:endParaRPr>
              </a:p>
            </p:txBody>
          </p:sp>
          <p:sp>
            <p:nvSpPr>
              <p:cNvPr id="5" name="Rectangle 4">
                <a:extLst>
                  <a:ext uri="{FF2B5EF4-FFF2-40B4-BE49-F238E27FC236}">
                    <a16:creationId xmlns:a16="http://schemas.microsoft.com/office/drawing/2014/main" id="{9B792EFA-EE34-48F0-9F42-331646AC3FDE}"/>
                  </a:ext>
                </a:extLst>
              </p:cNvPr>
              <p:cNvSpPr/>
              <p:nvPr/>
            </p:nvSpPr>
            <p:spPr bwMode="auto">
              <a:xfrm>
                <a:off x="105790" y="2971800"/>
                <a:ext cx="12179358" cy="2559050"/>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lstStyle/>
              <a:p>
                <a:pPr fontAlgn="auto">
                  <a:spcBef>
                    <a:spcPts val="0"/>
                  </a:spcBef>
                  <a:spcAft>
                    <a:spcPts val="0"/>
                  </a:spcAft>
                  <a:defRPr/>
                </a:pPr>
                <a:endParaRPr lang="en-US" sz="1400">
                  <a:solidFill>
                    <a:prstClr val="black"/>
                  </a:solidFill>
                  <a:latin typeface="+mj-lt"/>
                  <a:cs typeface="Arial" pitchFamily="34" charset="0"/>
                </a:endParaRPr>
              </a:p>
              <a:p>
                <a:pPr fontAlgn="auto">
                  <a:spcBef>
                    <a:spcPts val="0"/>
                  </a:spcBef>
                  <a:spcAft>
                    <a:spcPts val="0"/>
                  </a:spcAft>
                  <a:defRPr/>
                </a:pPr>
                <a:r>
                  <a:rPr lang="en-US" sz="1400">
                    <a:solidFill>
                      <a:prstClr val="black"/>
                    </a:solidFill>
                    <a:latin typeface="+mj-lt"/>
                    <a:cs typeface="Arial" pitchFamily="34" charset="0"/>
                  </a:rPr>
                  <a:t>Program</a:t>
                </a:r>
              </a:p>
              <a:p>
                <a:pPr fontAlgn="auto">
                  <a:spcBef>
                    <a:spcPts val="0"/>
                  </a:spcBef>
                  <a:spcAft>
                    <a:spcPts val="0"/>
                  </a:spcAft>
                  <a:defRPr/>
                </a:pPr>
                <a:r>
                  <a:rPr lang="en-US" sz="1400">
                    <a:solidFill>
                      <a:prstClr val="black"/>
                    </a:solidFill>
                    <a:latin typeface="+mj-lt"/>
                    <a:cs typeface="Arial" pitchFamily="34" charset="0"/>
                  </a:rPr>
                  <a:t>Governance</a:t>
                </a:r>
              </a:p>
            </p:txBody>
          </p:sp>
          <p:sp>
            <p:nvSpPr>
              <p:cNvPr id="6" name="Rectangle 5">
                <a:extLst>
                  <a:ext uri="{FF2B5EF4-FFF2-40B4-BE49-F238E27FC236}">
                    <a16:creationId xmlns:a16="http://schemas.microsoft.com/office/drawing/2014/main" id="{AAFB47B8-5EF7-465B-992A-8163B6B7276E}"/>
                  </a:ext>
                </a:extLst>
              </p:cNvPr>
              <p:cNvSpPr/>
              <p:nvPr/>
            </p:nvSpPr>
            <p:spPr bwMode="auto">
              <a:xfrm>
                <a:off x="105789" y="1177925"/>
                <a:ext cx="12179357" cy="1736725"/>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fontAlgn="auto">
                  <a:spcBef>
                    <a:spcPts val="0"/>
                  </a:spcBef>
                  <a:spcAft>
                    <a:spcPts val="0"/>
                  </a:spcAft>
                  <a:defRPr/>
                </a:pPr>
                <a:r>
                  <a:rPr lang="en-US" sz="1400">
                    <a:solidFill>
                      <a:prstClr val="black"/>
                    </a:solidFill>
                    <a:latin typeface="+mj-lt"/>
                    <a:cs typeface="Arial" pitchFamily="34" charset="0"/>
                  </a:rPr>
                  <a:t>Information</a:t>
                </a:r>
              </a:p>
              <a:p>
                <a:pPr fontAlgn="auto">
                  <a:spcBef>
                    <a:spcPts val="0"/>
                  </a:spcBef>
                  <a:spcAft>
                    <a:spcPts val="0"/>
                  </a:spcAft>
                  <a:defRPr/>
                </a:pPr>
                <a:r>
                  <a:rPr lang="en-US" sz="1400">
                    <a:solidFill>
                      <a:prstClr val="black"/>
                    </a:solidFill>
                    <a:latin typeface="+mj-lt"/>
                    <a:cs typeface="Arial" pitchFamily="34" charset="0"/>
                  </a:rPr>
                  <a:t>Delivery</a:t>
                </a:r>
              </a:p>
              <a:p>
                <a:pPr fontAlgn="auto">
                  <a:spcBef>
                    <a:spcPts val="0"/>
                  </a:spcBef>
                  <a:spcAft>
                    <a:spcPts val="0"/>
                  </a:spcAft>
                  <a:defRPr/>
                </a:pPr>
                <a:endParaRPr lang="en-US" sz="1400">
                  <a:solidFill>
                    <a:prstClr val="black"/>
                  </a:solidFill>
                  <a:latin typeface="+mj-lt"/>
                  <a:cs typeface="Arial" pitchFamily="34" charset="0"/>
                </a:endParaRPr>
              </a:p>
              <a:p>
                <a:pPr fontAlgn="auto">
                  <a:spcBef>
                    <a:spcPts val="0"/>
                  </a:spcBef>
                  <a:spcAft>
                    <a:spcPts val="0"/>
                  </a:spcAft>
                  <a:defRPr/>
                </a:pPr>
                <a:r>
                  <a:rPr lang="en-US" sz="1400">
                    <a:solidFill>
                      <a:prstClr val="black"/>
                    </a:solidFill>
                    <a:latin typeface="+mj-lt"/>
                    <a:cs typeface="Arial" pitchFamily="34" charset="0"/>
                  </a:rPr>
                  <a:t>Information</a:t>
                </a:r>
              </a:p>
              <a:p>
                <a:pPr fontAlgn="auto">
                  <a:spcBef>
                    <a:spcPts val="0"/>
                  </a:spcBef>
                  <a:spcAft>
                    <a:spcPts val="0"/>
                  </a:spcAft>
                  <a:defRPr/>
                </a:pPr>
                <a:r>
                  <a:rPr lang="en-US" sz="1400">
                    <a:solidFill>
                      <a:prstClr val="black"/>
                    </a:solidFill>
                    <a:latin typeface="+mj-lt"/>
                    <a:cs typeface="Arial" pitchFamily="34" charset="0"/>
                  </a:rPr>
                  <a:t>Supply</a:t>
                </a:r>
              </a:p>
              <a:p>
                <a:pPr fontAlgn="auto">
                  <a:spcBef>
                    <a:spcPts val="0"/>
                  </a:spcBef>
                  <a:spcAft>
                    <a:spcPts val="0"/>
                  </a:spcAft>
                  <a:defRPr/>
                </a:pPr>
                <a:endParaRPr lang="en-US" sz="1400">
                  <a:solidFill>
                    <a:prstClr val="black"/>
                  </a:solidFill>
                  <a:latin typeface="+mj-lt"/>
                  <a:cs typeface="Arial" pitchFamily="34" charset="0"/>
                </a:endParaRPr>
              </a:p>
            </p:txBody>
          </p:sp>
          <p:sp>
            <p:nvSpPr>
              <p:cNvPr id="7" name="Rectangle 6">
                <a:extLst>
                  <a:ext uri="{FF2B5EF4-FFF2-40B4-BE49-F238E27FC236}">
                    <a16:creationId xmlns:a16="http://schemas.microsoft.com/office/drawing/2014/main" id="{5BF7A668-A183-4FED-B61E-39AC3B96616C}"/>
                  </a:ext>
                </a:extLst>
              </p:cNvPr>
              <p:cNvSpPr/>
              <p:nvPr/>
            </p:nvSpPr>
            <p:spPr bwMode="auto">
              <a:xfrm>
                <a:off x="105790" y="5621337"/>
                <a:ext cx="12179358" cy="822325"/>
              </a:xfrm>
              <a:prstGeom prst="rect">
                <a:avLst/>
              </a:prstGeom>
              <a:solidFill>
                <a:schemeClr val="bg1">
                  <a:lumMod val="85000"/>
                </a:schemeClr>
              </a:solidFill>
              <a:ln w="19050" cap="flat" cmpd="sng" algn="ctr">
                <a:noFill/>
                <a:prstDash val="solid"/>
                <a:round/>
                <a:headEnd type="none" w="med" len="med"/>
                <a:tailEnd type="none" w="med" len="med"/>
              </a:ln>
              <a:effectLst/>
            </p:spPr>
            <p:txBody>
              <a:bodyPr anchor="ctr"/>
              <a:lstStyle/>
              <a:p>
                <a:pPr fontAlgn="auto">
                  <a:spcBef>
                    <a:spcPts val="0"/>
                  </a:spcBef>
                  <a:spcAft>
                    <a:spcPts val="0"/>
                  </a:spcAft>
                  <a:defRPr/>
                </a:pPr>
                <a:r>
                  <a:rPr lang="en-US" sz="1400">
                    <a:solidFill>
                      <a:prstClr val="black"/>
                    </a:solidFill>
                    <a:latin typeface="+mj-lt"/>
                    <a:cs typeface="Arial" pitchFamily="34" charset="0"/>
                  </a:rPr>
                  <a:t>Data Sources</a:t>
                </a:r>
              </a:p>
              <a:p>
                <a:pPr fontAlgn="auto">
                  <a:spcBef>
                    <a:spcPts val="0"/>
                  </a:spcBef>
                  <a:spcAft>
                    <a:spcPts val="0"/>
                  </a:spcAft>
                  <a:defRPr/>
                </a:pPr>
                <a:r>
                  <a:rPr lang="en-US" sz="1400">
                    <a:solidFill>
                      <a:prstClr val="black"/>
                    </a:solidFill>
                    <a:latin typeface="+mj-lt"/>
                    <a:cs typeface="Arial" pitchFamily="34" charset="0"/>
                  </a:rPr>
                  <a:t>(Applications)</a:t>
                </a:r>
              </a:p>
            </p:txBody>
          </p:sp>
          <p:sp>
            <p:nvSpPr>
              <p:cNvPr id="9" name="Flowchart: Decision 4">
                <a:extLst>
                  <a:ext uri="{FF2B5EF4-FFF2-40B4-BE49-F238E27FC236}">
                    <a16:creationId xmlns:a16="http://schemas.microsoft.com/office/drawing/2014/main" id="{FDC15053-53C1-4D3C-8533-091C6F666A99}"/>
                  </a:ext>
                </a:extLst>
              </p:cNvPr>
              <p:cNvSpPr>
                <a:spLocks noChangeArrowheads="1"/>
              </p:cNvSpPr>
              <p:nvPr/>
            </p:nvSpPr>
            <p:spPr bwMode="auto">
              <a:xfrm>
                <a:off x="2797228" y="1233487"/>
                <a:ext cx="1123897" cy="549275"/>
              </a:xfrm>
              <a:prstGeom prst="flowChartDecision">
                <a:avLst/>
              </a:prstGeom>
              <a:solidFill>
                <a:srgbClr val="FFFF66"/>
              </a:solidFill>
              <a:ln w="9525" algn="ctr">
                <a:solidFill>
                  <a:schemeClr val="tx1"/>
                </a:solidFill>
                <a:round/>
                <a:headEnd/>
                <a:tailEnd/>
              </a:ln>
            </p:spPr>
            <p:txBody>
              <a:bodyPr wrap="none" lIns="0" tIns="0" rIns="0" bIns="0" anchor="ctr"/>
              <a:lstStyle/>
              <a:p>
                <a:pPr algn="ctr"/>
                <a:r>
                  <a:rPr lang="en-US" sz="800">
                    <a:solidFill>
                      <a:srgbClr val="000000"/>
                    </a:solidFill>
                    <a:latin typeface="+mj-lt"/>
                    <a:cs typeface="Arial" charset="0"/>
                  </a:rPr>
                  <a:t>Data in</a:t>
                </a:r>
              </a:p>
              <a:p>
                <a:pPr algn="ctr"/>
                <a:r>
                  <a:rPr lang="en-US" sz="800">
                    <a:solidFill>
                      <a:srgbClr val="000000"/>
                    </a:solidFill>
                    <a:latin typeface="+mj-lt"/>
                    <a:cs typeface="Arial" charset="0"/>
                  </a:rPr>
                  <a:t>Data Delivery</a:t>
                </a:r>
              </a:p>
              <a:p>
                <a:pPr algn="ctr"/>
                <a:r>
                  <a:rPr lang="en-US" sz="800">
                    <a:solidFill>
                      <a:srgbClr val="000000"/>
                    </a:solidFill>
                    <a:latin typeface="+mj-lt"/>
                    <a:cs typeface="Arial" charset="0"/>
                  </a:rPr>
                  <a:t> Layer?</a:t>
                </a:r>
              </a:p>
            </p:txBody>
          </p:sp>
          <p:sp>
            <p:nvSpPr>
              <p:cNvPr id="10" name="Flowchart: Decision 5">
                <a:extLst>
                  <a:ext uri="{FF2B5EF4-FFF2-40B4-BE49-F238E27FC236}">
                    <a16:creationId xmlns:a16="http://schemas.microsoft.com/office/drawing/2014/main" id="{8C128291-5888-4227-8D40-1479257D424F}"/>
                  </a:ext>
                </a:extLst>
              </p:cNvPr>
              <p:cNvSpPr>
                <a:spLocks noChangeArrowheads="1"/>
              </p:cNvSpPr>
              <p:nvPr/>
            </p:nvSpPr>
            <p:spPr bwMode="auto">
              <a:xfrm>
                <a:off x="2797228" y="2011362"/>
                <a:ext cx="1123897" cy="549275"/>
              </a:xfrm>
              <a:prstGeom prst="flowChartDecision">
                <a:avLst/>
              </a:prstGeom>
              <a:solidFill>
                <a:srgbClr val="FFFF66"/>
              </a:solidFill>
              <a:ln w="9525" algn="ctr">
                <a:solidFill>
                  <a:schemeClr val="tx1"/>
                </a:solidFill>
                <a:round/>
                <a:headEnd/>
                <a:tailEnd/>
              </a:ln>
            </p:spPr>
            <p:txBody>
              <a:bodyPr wrap="none" lIns="0" tIns="0" rIns="0" bIns="0" anchor="ctr"/>
              <a:lstStyle/>
              <a:p>
                <a:pPr algn="ctr"/>
                <a:r>
                  <a:rPr lang="en-US" sz="800">
                    <a:solidFill>
                      <a:srgbClr val="000000"/>
                    </a:solidFill>
                    <a:latin typeface="+mj-lt"/>
                    <a:cs typeface="Arial" charset="0"/>
                  </a:rPr>
                  <a:t>Data in</a:t>
                </a:r>
              </a:p>
              <a:p>
                <a:pPr algn="ctr"/>
                <a:r>
                  <a:rPr lang="en-US" sz="800">
                    <a:solidFill>
                      <a:srgbClr val="000000"/>
                    </a:solidFill>
                    <a:latin typeface="+mj-lt"/>
                    <a:cs typeface="Arial" charset="0"/>
                  </a:rPr>
                  <a:t>Data Supply</a:t>
                </a:r>
              </a:p>
              <a:p>
                <a:pPr algn="ctr"/>
                <a:r>
                  <a:rPr lang="en-US" sz="800">
                    <a:solidFill>
                      <a:srgbClr val="000000"/>
                    </a:solidFill>
                    <a:latin typeface="+mj-lt"/>
                    <a:cs typeface="Arial" charset="0"/>
                  </a:rPr>
                  <a:t>Layer?</a:t>
                </a:r>
              </a:p>
            </p:txBody>
          </p:sp>
          <p:sp>
            <p:nvSpPr>
              <p:cNvPr id="15" name="Flowchart: Decision 22">
                <a:extLst>
                  <a:ext uri="{FF2B5EF4-FFF2-40B4-BE49-F238E27FC236}">
                    <a16:creationId xmlns:a16="http://schemas.microsoft.com/office/drawing/2014/main" id="{DD828F7A-BA55-45D2-A38B-2D56F5A57288}"/>
                  </a:ext>
                </a:extLst>
              </p:cNvPr>
              <p:cNvSpPr>
                <a:spLocks noChangeArrowheads="1"/>
              </p:cNvSpPr>
              <p:nvPr/>
            </p:nvSpPr>
            <p:spPr bwMode="auto">
              <a:xfrm>
                <a:off x="5537253" y="4658036"/>
                <a:ext cx="1123897" cy="547687"/>
              </a:xfrm>
              <a:prstGeom prst="flowChartDecision">
                <a:avLst/>
              </a:prstGeom>
              <a:solidFill>
                <a:srgbClr val="FFFF66"/>
              </a:solidFill>
              <a:ln w="12700" algn="ctr">
                <a:solidFill>
                  <a:schemeClr val="tx1"/>
                </a:solidFill>
                <a:round/>
                <a:headEnd/>
                <a:tailEnd/>
              </a:ln>
            </p:spPr>
            <p:txBody>
              <a:bodyPr wrap="none" lIns="0" tIns="0" rIns="0" bIns="0" anchor="ctr"/>
              <a:lstStyle/>
              <a:p>
                <a:pPr algn="ctr"/>
                <a:r>
                  <a:rPr lang="en-US" sz="800">
                    <a:solidFill>
                      <a:srgbClr val="000000"/>
                    </a:solidFill>
                    <a:latin typeface="+mj-lt"/>
                    <a:cs typeface="Arial" charset="0"/>
                  </a:rPr>
                  <a:t>Data in</a:t>
                </a:r>
              </a:p>
              <a:p>
                <a:pPr algn="ctr"/>
                <a:r>
                  <a:rPr lang="en-US" sz="800">
                    <a:solidFill>
                      <a:srgbClr val="000000"/>
                    </a:solidFill>
                    <a:latin typeface="+mj-lt"/>
                    <a:cs typeface="Arial" charset="0"/>
                  </a:rPr>
                  <a:t>Source Assets?</a:t>
                </a:r>
              </a:p>
            </p:txBody>
          </p:sp>
          <p:sp>
            <p:nvSpPr>
              <p:cNvPr id="16" name="Flowchart: Decision 23">
                <a:extLst>
                  <a:ext uri="{FF2B5EF4-FFF2-40B4-BE49-F238E27FC236}">
                    <a16:creationId xmlns:a16="http://schemas.microsoft.com/office/drawing/2014/main" id="{A8175B27-961A-49BE-B5CA-18767D366772}"/>
                  </a:ext>
                </a:extLst>
              </p:cNvPr>
              <p:cNvSpPr>
                <a:spLocks noChangeArrowheads="1"/>
              </p:cNvSpPr>
              <p:nvPr/>
            </p:nvSpPr>
            <p:spPr bwMode="auto">
              <a:xfrm>
                <a:off x="2797228" y="3333750"/>
                <a:ext cx="1123897" cy="549275"/>
              </a:xfrm>
              <a:prstGeom prst="flowChartDecision">
                <a:avLst/>
              </a:prstGeom>
              <a:solidFill>
                <a:srgbClr val="FFFF66"/>
              </a:solidFill>
              <a:ln w="9525" algn="ctr">
                <a:solidFill>
                  <a:schemeClr val="tx1"/>
                </a:solidFill>
                <a:round/>
                <a:headEnd/>
                <a:tailEnd/>
              </a:ln>
            </p:spPr>
            <p:txBody>
              <a:bodyPr wrap="none" lIns="0" tIns="0" rIns="0" bIns="0" anchor="ctr"/>
              <a:lstStyle/>
              <a:p>
                <a:pPr algn="ctr"/>
                <a:r>
                  <a:rPr lang="en-US" sz="800">
                    <a:solidFill>
                      <a:srgbClr val="000000"/>
                    </a:solidFill>
                    <a:latin typeface="+mj-lt"/>
                    <a:cs typeface="Arial" charset="0"/>
                  </a:rPr>
                  <a:t>Align to</a:t>
                </a:r>
              </a:p>
              <a:p>
                <a:pPr algn="ctr"/>
                <a:r>
                  <a:rPr lang="en-US" sz="800">
                    <a:solidFill>
                      <a:srgbClr val="000000"/>
                    </a:solidFill>
                    <a:latin typeface="+mj-lt"/>
                    <a:cs typeface="Arial" charset="0"/>
                  </a:rPr>
                  <a:t>Roadmap?</a:t>
                </a:r>
              </a:p>
            </p:txBody>
          </p:sp>
          <p:sp>
            <p:nvSpPr>
              <p:cNvPr id="17" name="Flowchart: Decision 24">
                <a:extLst>
                  <a:ext uri="{FF2B5EF4-FFF2-40B4-BE49-F238E27FC236}">
                    <a16:creationId xmlns:a16="http://schemas.microsoft.com/office/drawing/2014/main" id="{8982F3B8-36AB-419B-9426-4F30AFD46961}"/>
                  </a:ext>
                </a:extLst>
              </p:cNvPr>
              <p:cNvSpPr>
                <a:spLocks noChangeArrowheads="1"/>
              </p:cNvSpPr>
              <p:nvPr/>
            </p:nvSpPr>
            <p:spPr bwMode="auto">
              <a:xfrm>
                <a:off x="2797228" y="4111625"/>
                <a:ext cx="1123897" cy="549275"/>
              </a:xfrm>
              <a:prstGeom prst="flowChartDecision">
                <a:avLst/>
              </a:prstGeom>
              <a:solidFill>
                <a:srgbClr val="FFFF66"/>
              </a:solidFill>
              <a:ln w="9525" algn="ctr">
                <a:solidFill>
                  <a:schemeClr val="tx1"/>
                </a:solidFill>
                <a:round/>
                <a:headEnd/>
                <a:tailEnd/>
              </a:ln>
            </p:spPr>
            <p:txBody>
              <a:bodyPr wrap="none" lIns="0" tIns="0" rIns="0" bIns="0" anchor="ctr"/>
              <a:lstStyle/>
              <a:p>
                <a:pPr algn="ctr"/>
                <a:r>
                  <a:rPr lang="en-US" sz="800">
                    <a:solidFill>
                      <a:srgbClr val="000000"/>
                    </a:solidFill>
                    <a:latin typeface="+mj-lt"/>
                    <a:cs typeface="Arial" charset="0"/>
                  </a:rPr>
                  <a:t>Business</a:t>
                </a:r>
              </a:p>
              <a:p>
                <a:pPr algn="ctr"/>
                <a:r>
                  <a:rPr lang="en-US" sz="800">
                    <a:solidFill>
                      <a:srgbClr val="000000"/>
                    </a:solidFill>
                    <a:latin typeface="+mj-lt"/>
                    <a:cs typeface="Arial" charset="0"/>
                  </a:rPr>
                  <a:t>Case?</a:t>
                </a:r>
              </a:p>
            </p:txBody>
          </p:sp>
          <p:sp>
            <p:nvSpPr>
              <p:cNvPr id="21" name="Folded Corner 33">
                <a:extLst>
                  <a:ext uri="{FF2B5EF4-FFF2-40B4-BE49-F238E27FC236}">
                    <a16:creationId xmlns:a16="http://schemas.microsoft.com/office/drawing/2014/main" id="{69C58401-D617-4B37-87A1-B24C0CF254C6}"/>
                  </a:ext>
                </a:extLst>
              </p:cNvPr>
              <p:cNvSpPr>
                <a:spLocks noChangeArrowheads="1"/>
              </p:cNvSpPr>
              <p:nvPr/>
            </p:nvSpPr>
            <p:spPr bwMode="auto">
              <a:xfrm>
                <a:off x="6877103" y="4704073"/>
                <a:ext cx="1123897" cy="457200"/>
              </a:xfrm>
              <a:prstGeom prst="foldedCorner">
                <a:avLst>
                  <a:gd name="adj" fmla="val 16667"/>
                </a:avLst>
              </a:prstGeom>
              <a:solidFill>
                <a:srgbClr val="92D050"/>
              </a:solidFill>
              <a:ln w="12700" algn="ctr">
                <a:solidFill>
                  <a:srgbClr val="325D00"/>
                </a:solidFill>
                <a:round/>
                <a:headEnd/>
                <a:tailEnd/>
              </a:ln>
            </p:spPr>
            <p:txBody>
              <a:bodyPr wrap="none" lIns="0" tIns="0" rIns="0" bIns="0" anchor="ctr"/>
              <a:lstStyle/>
              <a:p>
                <a:pPr algn="ctr"/>
                <a:r>
                  <a:rPr lang="en-US" sz="1000">
                    <a:solidFill>
                      <a:srgbClr val="000000"/>
                    </a:solidFill>
                    <a:latin typeface="+mj-lt"/>
                    <a:cs typeface="Arial" charset="0"/>
                  </a:rPr>
                  <a:t>New Data Source</a:t>
                </a:r>
              </a:p>
              <a:p>
                <a:pPr algn="ctr"/>
                <a:r>
                  <a:rPr lang="en-US" sz="1000">
                    <a:solidFill>
                      <a:srgbClr val="000000"/>
                    </a:solidFill>
                    <a:latin typeface="+mj-lt"/>
                    <a:cs typeface="Arial" charset="0"/>
                  </a:rPr>
                  <a:t>Mapping/ETL</a:t>
                </a:r>
              </a:p>
            </p:txBody>
          </p:sp>
          <p:sp>
            <p:nvSpPr>
              <p:cNvPr id="22" name="Folded Corner 34">
                <a:extLst>
                  <a:ext uri="{FF2B5EF4-FFF2-40B4-BE49-F238E27FC236}">
                    <a16:creationId xmlns:a16="http://schemas.microsoft.com/office/drawing/2014/main" id="{70936B2C-4208-4215-87B2-8E76A69FE89C}"/>
                  </a:ext>
                </a:extLst>
              </p:cNvPr>
              <p:cNvSpPr>
                <a:spLocks noChangeArrowheads="1"/>
              </p:cNvSpPr>
              <p:nvPr/>
            </p:nvSpPr>
            <p:spPr bwMode="auto">
              <a:xfrm>
                <a:off x="6877103" y="5757862"/>
                <a:ext cx="1123897" cy="503238"/>
              </a:xfrm>
              <a:prstGeom prst="foldedCorner">
                <a:avLst>
                  <a:gd name="adj" fmla="val 16667"/>
                </a:avLst>
              </a:prstGeom>
              <a:solidFill>
                <a:srgbClr val="92D050"/>
              </a:solidFill>
              <a:ln w="12700" algn="ctr">
                <a:solidFill>
                  <a:srgbClr val="325D00"/>
                </a:solidFill>
                <a:round/>
                <a:headEnd/>
                <a:tailEnd/>
              </a:ln>
            </p:spPr>
            <p:txBody>
              <a:bodyPr wrap="none" lIns="0" tIns="0" rIns="0" bIns="0" anchor="ctr"/>
              <a:lstStyle/>
              <a:p>
                <a:pPr algn="ctr"/>
                <a:r>
                  <a:rPr lang="en-US" sz="1000">
                    <a:solidFill>
                      <a:srgbClr val="000000"/>
                    </a:solidFill>
                    <a:latin typeface="+mj-lt"/>
                    <a:cs typeface="Arial" charset="0"/>
                  </a:rPr>
                  <a:t>Operational</a:t>
                </a:r>
              </a:p>
              <a:p>
                <a:pPr algn="ctr"/>
                <a:r>
                  <a:rPr lang="en-US" sz="1000">
                    <a:solidFill>
                      <a:srgbClr val="000000"/>
                    </a:solidFill>
                    <a:latin typeface="+mj-lt"/>
                    <a:cs typeface="Arial" charset="0"/>
                  </a:rPr>
                  <a:t>System </a:t>
                </a:r>
              </a:p>
              <a:p>
                <a:pPr algn="ctr"/>
                <a:r>
                  <a:rPr lang="en-US" sz="1000">
                    <a:solidFill>
                      <a:srgbClr val="000000"/>
                    </a:solidFill>
                    <a:latin typeface="+mj-lt"/>
                    <a:cs typeface="Arial" charset="0"/>
                  </a:rPr>
                  <a:t>Enhancements</a:t>
                </a:r>
              </a:p>
            </p:txBody>
          </p:sp>
          <p:sp>
            <p:nvSpPr>
              <p:cNvPr id="23" name="Folded Corner 35">
                <a:extLst>
                  <a:ext uri="{FF2B5EF4-FFF2-40B4-BE49-F238E27FC236}">
                    <a16:creationId xmlns:a16="http://schemas.microsoft.com/office/drawing/2014/main" id="{5B16BD15-A4D2-43B7-B71E-D6205908D723}"/>
                  </a:ext>
                </a:extLst>
              </p:cNvPr>
              <p:cNvSpPr>
                <a:spLocks noChangeArrowheads="1"/>
              </p:cNvSpPr>
              <p:nvPr/>
            </p:nvSpPr>
            <p:spPr bwMode="auto">
              <a:xfrm>
                <a:off x="2936240" y="2755900"/>
                <a:ext cx="872173" cy="430212"/>
              </a:xfrm>
              <a:prstGeom prst="foldedCorner">
                <a:avLst>
                  <a:gd name="adj" fmla="val 16667"/>
                </a:avLst>
              </a:prstGeom>
              <a:solidFill>
                <a:srgbClr val="92D050"/>
              </a:solidFill>
              <a:ln w="12700" algn="ctr">
                <a:solidFill>
                  <a:srgbClr val="325D00"/>
                </a:solidFill>
                <a:round/>
                <a:headEnd/>
                <a:tailEnd/>
              </a:ln>
            </p:spPr>
            <p:txBody>
              <a:bodyPr wrap="none" lIns="36576" rIns="45720" anchor="ctr"/>
              <a:lstStyle/>
              <a:p>
                <a:r>
                  <a:rPr lang="en-US" sz="1000">
                    <a:solidFill>
                      <a:srgbClr val="000000"/>
                    </a:solidFill>
                    <a:latin typeface="+mj-lt"/>
                    <a:cs typeface="Arial" charset="0"/>
                  </a:rPr>
                  <a:t>Demand</a:t>
                </a:r>
              </a:p>
              <a:p>
                <a:r>
                  <a:rPr lang="en-US" sz="1000">
                    <a:solidFill>
                      <a:srgbClr val="000000"/>
                    </a:solidFill>
                    <a:latin typeface="+mj-lt"/>
                    <a:cs typeface="Arial" charset="0"/>
                  </a:rPr>
                  <a:t>Analysis</a:t>
                </a:r>
              </a:p>
            </p:txBody>
          </p:sp>
          <p:sp>
            <p:nvSpPr>
              <p:cNvPr id="24" name="Flowchart: Decision 37">
                <a:extLst>
                  <a:ext uri="{FF2B5EF4-FFF2-40B4-BE49-F238E27FC236}">
                    <a16:creationId xmlns:a16="http://schemas.microsoft.com/office/drawing/2014/main" id="{258869D1-371B-455B-B35E-9337F1BEBCC4}"/>
                  </a:ext>
                </a:extLst>
              </p:cNvPr>
              <p:cNvSpPr>
                <a:spLocks noChangeArrowheads="1"/>
              </p:cNvSpPr>
              <p:nvPr/>
            </p:nvSpPr>
            <p:spPr bwMode="auto">
              <a:xfrm>
                <a:off x="5537253" y="3584575"/>
                <a:ext cx="1123897" cy="547687"/>
              </a:xfrm>
              <a:prstGeom prst="flowChartDecision">
                <a:avLst/>
              </a:prstGeom>
              <a:solidFill>
                <a:srgbClr val="FFFF66"/>
              </a:solidFill>
              <a:ln w="9525" algn="ctr">
                <a:solidFill>
                  <a:schemeClr val="tx1"/>
                </a:solidFill>
                <a:round/>
                <a:headEnd/>
                <a:tailEnd/>
              </a:ln>
            </p:spPr>
            <p:txBody>
              <a:bodyPr wrap="none" lIns="0" tIns="0" rIns="0" bIns="0" anchor="ctr"/>
              <a:lstStyle/>
              <a:p>
                <a:pPr algn="ctr"/>
                <a:r>
                  <a:rPr lang="en-US" sz="800">
                    <a:solidFill>
                      <a:srgbClr val="000000"/>
                    </a:solidFill>
                    <a:latin typeface="+mj-lt"/>
                    <a:cs typeface="Arial" charset="0"/>
                  </a:rPr>
                  <a:t>Approved?</a:t>
                </a:r>
              </a:p>
            </p:txBody>
          </p:sp>
          <p:cxnSp>
            <p:nvCxnSpPr>
              <p:cNvPr id="26" name="Straight Arrow Connector 46">
                <a:extLst>
                  <a:ext uri="{FF2B5EF4-FFF2-40B4-BE49-F238E27FC236}">
                    <a16:creationId xmlns:a16="http://schemas.microsoft.com/office/drawing/2014/main" id="{287D96EC-F9AC-44E5-9812-2C92338625AB}"/>
                  </a:ext>
                </a:extLst>
              </p:cNvPr>
              <p:cNvCxnSpPr>
                <a:cxnSpLocks noChangeShapeType="1"/>
                <a:stCxn id="9" idx="2"/>
                <a:endCxn id="10" idx="0"/>
              </p:cNvCxnSpPr>
              <p:nvPr/>
            </p:nvCxnSpPr>
            <p:spPr bwMode="auto">
              <a:xfrm>
                <a:off x="3359177" y="1782762"/>
                <a:ext cx="0" cy="228600"/>
              </a:xfrm>
              <a:prstGeom prst="straightConnector1">
                <a:avLst/>
              </a:prstGeom>
              <a:noFill/>
              <a:ln w="15875" algn="ctr">
                <a:solidFill>
                  <a:schemeClr val="tx1"/>
                </a:solidFill>
                <a:round/>
                <a:headEnd/>
                <a:tailEnd type="arrow" w="med" len="med"/>
              </a:ln>
            </p:spPr>
          </p:cxnSp>
          <p:cxnSp>
            <p:nvCxnSpPr>
              <p:cNvPr id="27" name="Straight Arrow Connector 49">
                <a:extLst>
                  <a:ext uri="{FF2B5EF4-FFF2-40B4-BE49-F238E27FC236}">
                    <a16:creationId xmlns:a16="http://schemas.microsoft.com/office/drawing/2014/main" id="{E5AD5AA3-3F86-4FDE-914D-072D68BDA46D}"/>
                  </a:ext>
                </a:extLst>
              </p:cNvPr>
              <p:cNvCxnSpPr>
                <a:cxnSpLocks noChangeShapeType="1"/>
                <a:stCxn id="10" idx="2"/>
                <a:endCxn id="23" idx="0"/>
              </p:cNvCxnSpPr>
              <p:nvPr/>
            </p:nvCxnSpPr>
            <p:spPr bwMode="auto">
              <a:xfrm>
                <a:off x="3359177" y="2560637"/>
                <a:ext cx="13150" cy="195263"/>
              </a:xfrm>
              <a:prstGeom prst="straightConnector1">
                <a:avLst/>
              </a:prstGeom>
              <a:noFill/>
              <a:ln w="15875" algn="ctr">
                <a:solidFill>
                  <a:schemeClr val="tx1"/>
                </a:solidFill>
                <a:round/>
                <a:headEnd/>
                <a:tailEnd type="arrow" w="med" len="med"/>
              </a:ln>
            </p:spPr>
          </p:cxnSp>
          <p:cxnSp>
            <p:nvCxnSpPr>
              <p:cNvPr id="28" name="Straight Arrow Connector 52">
                <a:extLst>
                  <a:ext uri="{FF2B5EF4-FFF2-40B4-BE49-F238E27FC236}">
                    <a16:creationId xmlns:a16="http://schemas.microsoft.com/office/drawing/2014/main" id="{F9E54048-CE15-4C1C-A99B-AC06E9109D51}"/>
                  </a:ext>
                </a:extLst>
              </p:cNvPr>
              <p:cNvCxnSpPr>
                <a:cxnSpLocks noChangeShapeType="1"/>
                <a:stCxn id="23" idx="2"/>
                <a:endCxn id="16" idx="0"/>
              </p:cNvCxnSpPr>
              <p:nvPr/>
            </p:nvCxnSpPr>
            <p:spPr bwMode="auto">
              <a:xfrm flipH="1">
                <a:off x="3359177" y="3186112"/>
                <a:ext cx="13150" cy="147638"/>
              </a:xfrm>
              <a:prstGeom prst="straightConnector1">
                <a:avLst/>
              </a:prstGeom>
              <a:noFill/>
              <a:ln w="15875" algn="ctr">
                <a:solidFill>
                  <a:schemeClr val="tx1"/>
                </a:solidFill>
                <a:round/>
                <a:headEnd/>
                <a:tailEnd type="arrow" w="med" len="med"/>
              </a:ln>
            </p:spPr>
          </p:cxnSp>
          <p:cxnSp>
            <p:nvCxnSpPr>
              <p:cNvPr id="29" name="Straight Arrow Connector 55">
                <a:extLst>
                  <a:ext uri="{FF2B5EF4-FFF2-40B4-BE49-F238E27FC236}">
                    <a16:creationId xmlns:a16="http://schemas.microsoft.com/office/drawing/2014/main" id="{4F6B77FC-C3F0-45F3-A7AB-5245805EDB77}"/>
                  </a:ext>
                </a:extLst>
              </p:cNvPr>
              <p:cNvCxnSpPr>
                <a:cxnSpLocks noChangeShapeType="1"/>
                <a:stCxn id="16" idx="2"/>
                <a:endCxn id="17" idx="0"/>
              </p:cNvCxnSpPr>
              <p:nvPr/>
            </p:nvCxnSpPr>
            <p:spPr bwMode="auto">
              <a:xfrm>
                <a:off x="3359177" y="3883025"/>
                <a:ext cx="0" cy="228600"/>
              </a:xfrm>
              <a:prstGeom prst="straightConnector1">
                <a:avLst/>
              </a:prstGeom>
              <a:noFill/>
              <a:ln w="15875" algn="ctr">
                <a:solidFill>
                  <a:schemeClr val="tx1"/>
                </a:solidFill>
                <a:round/>
                <a:headEnd/>
                <a:tailEnd type="arrow" w="med" len="med"/>
              </a:ln>
            </p:spPr>
          </p:cxnSp>
          <p:cxnSp>
            <p:nvCxnSpPr>
              <p:cNvPr id="30" name="Straight Arrow Connector 58">
                <a:extLst>
                  <a:ext uri="{FF2B5EF4-FFF2-40B4-BE49-F238E27FC236}">
                    <a16:creationId xmlns:a16="http://schemas.microsoft.com/office/drawing/2014/main" id="{1279E81D-D104-4AA1-B62B-6CB4275FE6B8}"/>
                  </a:ext>
                </a:extLst>
              </p:cNvPr>
              <p:cNvCxnSpPr>
                <a:cxnSpLocks noChangeShapeType="1"/>
                <a:stCxn id="17" idx="1"/>
              </p:cNvCxnSpPr>
              <p:nvPr/>
            </p:nvCxnSpPr>
            <p:spPr bwMode="auto">
              <a:xfrm flipH="1">
                <a:off x="2562226" y="4386263"/>
                <a:ext cx="235002" cy="1587"/>
              </a:xfrm>
              <a:prstGeom prst="straightConnector1">
                <a:avLst/>
              </a:prstGeom>
              <a:noFill/>
              <a:ln w="15875" algn="ctr">
                <a:solidFill>
                  <a:schemeClr val="tx1"/>
                </a:solidFill>
                <a:round/>
                <a:headEnd/>
                <a:tailEnd type="arrow" w="med" len="med"/>
              </a:ln>
            </p:spPr>
          </p:cxnSp>
          <p:cxnSp>
            <p:nvCxnSpPr>
              <p:cNvPr id="33" name="Straight Arrow Connector 72">
                <a:extLst>
                  <a:ext uri="{FF2B5EF4-FFF2-40B4-BE49-F238E27FC236}">
                    <a16:creationId xmlns:a16="http://schemas.microsoft.com/office/drawing/2014/main" id="{9B079AB0-EC69-4C43-B236-A0B4F538C43C}"/>
                  </a:ext>
                </a:extLst>
              </p:cNvPr>
              <p:cNvCxnSpPr>
                <a:cxnSpLocks noChangeShapeType="1"/>
                <a:stCxn id="16" idx="3"/>
              </p:cNvCxnSpPr>
              <p:nvPr/>
            </p:nvCxnSpPr>
            <p:spPr bwMode="auto">
              <a:xfrm flipV="1">
                <a:off x="3921125" y="3608387"/>
                <a:ext cx="406400" cy="1"/>
              </a:xfrm>
              <a:prstGeom prst="straightConnector1">
                <a:avLst/>
              </a:prstGeom>
              <a:noFill/>
              <a:ln w="15875" algn="ctr">
                <a:solidFill>
                  <a:schemeClr val="tx1"/>
                </a:solidFill>
                <a:round/>
                <a:headEnd/>
                <a:tailEnd type="arrow" w="med" len="med"/>
              </a:ln>
            </p:spPr>
          </p:cxnSp>
          <p:cxnSp>
            <p:nvCxnSpPr>
              <p:cNvPr id="34" name="Straight Arrow Connector 75">
                <a:extLst>
                  <a:ext uri="{FF2B5EF4-FFF2-40B4-BE49-F238E27FC236}">
                    <a16:creationId xmlns:a16="http://schemas.microsoft.com/office/drawing/2014/main" id="{B6F63F83-DD0E-4609-AA4C-56EEB819043C}"/>
                  </a:ext>
                </a:extLst>
              </p:cNvPr>
              <p:cNvCxnSpPr>
                <a:cxnSpLocks noChangeShapeType="1"/>
                <a:stCxn id="17" idx="3"/>
              </p:cNvCxnSpPr>
              <p:nvPr/>
            </p:nvCxnSpPr>
            <p:spPr bwMode="auto">
              <a:xfrm flipV="1">
                <a:off x="3921125" y="4386262"/>
                <a:ext cx="406400" cy="1"/>
              </a:xfrm>
              <a:prstGeom prst="straightConnector1">
                <a:avLst/>
              </a:prstGeom>
              <a:noFill/>
              <a:ln w="15875" algn="ctr">
                <a:solidFill>
                  <a:schemeClr val="tx1"/>
                </a:solidFill>
                <a:round/>
                <a:headEnd/>
                <a:tailEnd type="arrow" w="med" len="med"/>
              </a:ln>
            </p:spPr>
          </p:cxnSp>
          <p:cxnSp>
            <p:nvCxnSpPr>
              <p:cNvPr id="36" name="Straight Arrow Connector 96">
                <a:extLst>
                  <a:ext uri="{FF2B5EF4-FFF2-40B4-BE49-F238E27FC236}">
                    <a16:creationId xmlns:a16="http://schemas.microsoft.com/office/drawing/2014/main" id="{9C50B538-63C0-412A-9675-BFC02D888825}"/>
                  </a:ext>
                </a:extLst>
              </p:cNvPr>
              <p:cNvCxnSpPr>
                <a:cxnSpLocks noChangeShapeType="1"/>
                <a:stCxn id="24" idx="2"/>
                <a:endCxn id="15" idx="0"/>
              </p:cNvCxnSpPr>
              <p:nvPr/>
            </p:nvCxnSpPr>
            <p:spPr bwMode="auto">
              <a:xfrm>
                <a:off x="6099202" y="4132262"/>
                <a:ext cx="0" cy="525774"/>
              </a:xfrm>
              <a:prstGeom prst="straightConnector1">
                <a:avLst/>
              </a:prstGeom>
              <a:noFill/>
              <a:ln w="15875" algn="ctr">
                <a:solidFill>
                  <a:schemeClr val="tx1"/>
                </a:solidFill>
                <a:round/>
                <a:headEnd/>
                <a:tailEnd type="arrow" w="med" len="med"/>
              </a:ln>
            </p:spPr>
          </p:cxnSp>
          <p:cxnSp>
            <p:nvCxnSpPr>
              <p:cNvPr id="37" name="Straight Arrow Connector 99">
                <a:extLst>
                  <a:ext uri="{FF2B5EF4-FFF2-40B4-BE49-F238E27FC236}">
                    <a16:creationId xmlns:a16="http://schemas.microsoft.com/office/drawing/2014/main" id="{2050C6E8-5D54-4F6E-ABC2-5F0A5CA62CBF}"/>
                  </a:ext>
                </a:extLst>
              </p:cNvPr>
              <p:cNvCxnSpPr>
                <a:cxnSpLocks noChangeShapeType="1"/>
                <a:stCxn id="15" idx="3"/>
                <a:endCxn id="21" idx="1"/>
              </p:cNvCxnSpPr>
              <p:nvPr/>
            </p:nvCxnSpPr>
            <p:spPr bwMode="auto">
              <a:xfrm>
                <a:off x="6661150" y="4931880"/>
                <a:ext cx="215953" cy="793"/>
              </a:xfrm>
              <a:prstGeom prst="straightConnector1">
                <a:avLst/>
              </a:prstGeom>
              <a:noFill/>
              <a:ln w="15875" algn="ctr">
                <a:solidFill>
                  <a:schemeClr val="tx1"/>
                </a:solidFill>
                <a:round/>
                <a:headEnd/>
                <a:tailEnd type="arrow" w="med" len="med"/>
              </a:ln>
            </p:spPr>
          </p:cxnSp>
          <p:cxnSp>
            <p:nvCxnSpPr>
              <p:cNvPr id="38" name="Elbow Connector 103">
                <a:extLst>
                  <a:ext uri="{FF2B5EF4-FFF2-40B4-BE49-F238E27FC236}">
                    <a16:creationId xmlns:a16="http://schemas.microsoft.com/office/drawing/2014/main" id="{C333C950-C44E-4F53-B24C-55A01FF79319}"/>
                  </a:ext>
                </a:extLst>
              </p:cNvPr>
              <p:cNvCxnSpPr>
                <a:cxnSpLocks noChangeShapeType="1"/>
                <a:stCxn id="61" idx="3"/>
                <a:endCxn id="24" idx="1"/>
              </p:cNvCxnSpPr>
              <p:nvPr/>
            </p:nvCxnSpPr>
            <p:spPr bwMode="auto">
              <a:xfrm>
                <a:off x="5272088" y="3624262"/>
                <a:ext cx="265165" cy="234157"/>
              </a:xfrm>
              <a:prstGeom prst="bentConnector3">
                <a:avLst>
                  <a:gd name="adj1" fmla="val 50000"/>
                </a:avLst>
              </a:prstGeom>
              <a:noFill/>
              <a:ln w="12700" algn="ctr">
                <a:solidFill>
                  <a:schemeClr val="tx1"/>
                </a:solidFill>
                <a:round/>
                <a:headEnd/>
                <a:tailEnd type="arrow" w="med" len="med"/>
              </a:ln>
            </p:spPr>
          </p:cxnSp>
          <p:cxnSp>
            <p:nvCxnSpPr>
              <p:cNvPr id="39" name="Elbow Connector 104">
                <a:extLst>
                  <a:ext uri="{FF2B5EF4-FFF2-40B4-BE49-F238E27FC236}">
                    <a16:creationId xmlns:a16="http://schemas.microsoft.com/office/drawing/2014/main" id="{F37AE6E9-8B70-4738-B727-3FCEF8E61419}"/>
                  </a:ext>
                </a:extLst>
              </p:cNvPr>
              <p:cNvCxnSpPr>
                <a:cxnSpLocks noChangeShapeType="1"/>
                <a:stCxn id="62" idx="3"/>
                <a:endCxn id="24" idx="1"/>
              </p:cNvCxnSpPr>
              <p:nvPr/>
            </p:nvCxnSpPr>
            <p:spPr bwMode="auto">
              <a:xfrm flipV="1">
                <a:off x="5272088" y="3858419"/>
                <a:ext cx="265165" cy="527843"/>
              </a:xfrm>
              <a:prstGeom prst="bentConnector3">
                <a:avLst>
                  <a:gd name="adj1" fmla="val 50000"/>
                </a:avLst>
              </a:prstGeom>
              <a:noFill/>
              <a:ln w="12700" algn="ctr">
                <a:solidFill>
                  <a:schemeClr val="tx1"/>
                </a:solidFill>
                <a:round/>
                <a:headEnd/>
                <a:tailEnd type="arrow" w="med" len="med"/>
              </a:ln>
            </p:spPr>
          </p:cxnSp>
          <p:cxnSp>
            <p:nvCxnSpPr>
              <p:cNvPr id="40" name="Elbow Connector 107">
                <a:extLst>
                  <a:ext uri="{FF2B5EF4-FFF2-40B4-BE49-F238E27FC236}">
                    <a16:creationId xmlns:a16="http://schemas.microsoft.com/office/drawing/2014/main" id="{F45AD85A-00A2-4FB3-988D-E4EA64384290}"/>
                  </a:ext>
                </a:extLst>
              </p:cNvPr>
              <p:cNvCxnSpPr>
                <a:cxnSpLocks noChangeShapeType="1"/>
                <a:stCxn id="15" idx="2"/>
                <a:endCxn id="22" idx="1"/>
              </p:cNvCxnSpPr>
              <p:nvPr/>
            </p:nvCxnSpPr>
            <p:spPr bwMode="auto">
              <a:xfrm rot="16200000" flipH="1">
                <a:off x="6086273" y="5218651"/>
                <a:ext cx="803758" cy="777901"/>
              </a:xfrm>
              <a:prstGeom prst="bentConnector2">
                <a:avLst/>
              </a:prstGeom>
              <a:noFill/>
              <a:ln w="12700" algn="ctr">
                <a:solidFill>
                  <a:schemeClr val="tx1"/>
                </a:solidFill>
                <a:round/>
                <a:headEnd/>
                <a:tailEnd type="arrow" w="med" len="med"/>
              </a:ln>
            </p:spPr>
          </p:cxnSp>
          <p:cxnSp>
            <p:nvCxnSpPr>
              <p:cNvPr id="43" name="Elbow Connector 116">
                <a:extLst>
                  <a:ext uri="{FF2B5EF4-FFF2-40B4-BE49-F238E27FC236}">
                    <a16:creationId xmlns:a16="http://schemas.microsoft.com/office/drawing/2014/main" id="{0C4A9067-4D57-4148-885B-AE0F2031F1DE}"/>
                  </a:ext>
                </a:extLst>
              </p:cNvPr>
              <p:cNvCxnSpPr>
                <a:cxnSpLocks noChangeShapeType="1"/>
                <a:stCxn id="21" idx="3"/>
              </p:cNvCxnSpPr>
              <p:nvPr/>
            </p:nvCxnSpPr>
            <p:spPr bwMode="auto">
              <a:xfrm>
                <a:off x="8001000" y="4932673"/>
                <a:ext cx="2037841" cy="327047"/>
              </a:xfrm>
              <a:prstGeom prst="bentConnector3">
                <a:avLst>
                  <a:gd name="adj1" fmla="val 50000"/>
                </a:avLst>
              </a:prstGeom>
              <a:noFill/>
              <a:ln w="12700" algn="ctr">
                <a:solidFill>
                  <a:schemeClr val="tx1"/>
                </a:solidFill>
                <a:round/>
                <a:headEnd/>
                <a:tailEnd type="arrow" w="med" len="med"/>
              </a:ln>
            </p:spPr>
          </p:cxnSp>
          <p:cxnSp>
            <p:nvCxnSpPr>
              <p:cNvPr id="44" name="Elbow Connector 120">
                <a:extLst>
                  <a:ext uri="{FF2B5EF4-FFF2-40B4-BE49-F238E27FC236}">
                    <a16:creationId xmlns:a16="http://schemas.microsoft.com/office/drawing/2014/main" id="{59A3A718-F66D-4F3F-87CF-0EACFB865BA2}"/>
                  </a:ext>
                </a:extLst>
              </p:cNvPr>
              <p:cNvCxnSpPr>
                <a:cxnSpLocks noChangeShapeType="1"/>
                <a:stCxn id="22" idx="3"/>
              </p:cNvCxnSpPr>
              <p:nvPr/>
            </p:nvCxnSpPr>
            <p:spPr bwMode="auto">
              <a:xfrm>
                <a:off x="8001000" y="6009481"/>
                <a:ext cx="1954713" cy="12700"/>
              </a:xfrm>
              <a:prstGeom prst="bentConnector3">
                <a:avLst>
                  <a:gd name="adj1" fmla="val 50000"/>
                </a:avLst>
              </a:prstGeom>
              <a:noFill/>
              <a:ln w="12700" algn="ctr">
                <a:solidFill>
                  <a:schemeClr val="tx1"/>
                </a:solidFill>
                <a:round/>
                <a:headEnd/>
                <a:tailEnd type="arrow" w="med" len="med"/>
              </a:ln>
            </p:spPr>
          </p:cxnSp>
          <p:sp>
            <p:nvSpPr>
              <p:cNvPr id="47" name="TextBox 155">
                <a:extLst>
                  <a:ext uri="{FF2B5EF4-FFF2-40B4-BE49-F238E27FC236}">
                    <a16:creationId xmlns:a16="http://schemas.microsoft.com/office/drawing/2014/main" id="{10518421-6484-4D5E-B463-FB03FA7BC0A9}"/>
                  </a:ext>
                </a:extLst>
              </p:cNvPr>
              <p:cNvSpPr txBox="1">
                <a:spLocks noChangeArrowheads="1"/>
              </p:cNvSpPr>
              <p:nvPr/>
            </p:nvSpPr>
            <p:spPr bwMode="auto">
              <a:xfrm>
                <a:off x="3142299" y="1749425"/>
                <a:ext cx="297815" cy="241143"/>
              </a:xfrm>
              <a:prstGeom prst="rect">
                <a:avLst/>
              </a:prstGeom>
              <a:noFill/>
              <a:ln w="9525">
                <a:noFill/>
                <a:miter lim="800000"/>
                <a:headEnd/>
                <a:tailEnd/>
              </a:ln>
            </p:spPr>
            <p:txBody>
              <a:bodyPr wrap="square">
                <a:spAutoFit/>
              </a:bodyPr>
              <a:lstStyle/>
              <a:p>
                <a:r>
                  <a:rPr lang="en-US" sz="900">
                    <a:solidFill>
                      <a:srgbClr val="000000"/>
                    </a:solidFill>
                    <a:latin typeface="+mj-lt"/>
                    <a:cs typeface="Arial" charset="0"/>
                  </a:rPr>
                  <a:t>N</a:t>
                </a:r>
              </a:p>
            </p:txBody>
          </p:sp>
          <p:sp>
            <p:nvSpPr>
              <p:cNvPr id="48" name="TextBox 156">
                <a:extLst>
                  <a:ext uri="{FF2B5EF4-FFF2-40B4-BE49-F238E27FC236}">
                    <a16:creationId xmlns:a16="http://schemas.microsoft.com/office/drawing/2014/main" id="{AB2EA3CE-DB2D-48AF-A874-3B65A454A60C}"/>
                  </a:ext>
                </a:extLst>
              </p:cNvPr>
              <p:cNvSpPr txBox="1">
                <a:spLocks noChangeArrowheads="1"/>
              </p:cNvSpPr>
              <p:nvPr/>
            </p:nvSpPr>
            <p:spPr bwMode="auto">
              <a:xfrm>
                <a:off x="3142299" y="2492375"/>
                <a:ext cx="297815" cy="241143"/>
              </a:xfrm>
              <a:prstGeom prst="rect">
                <a:avLst/>
              </a:prstGeom>
              <a:noFill/>
              <a:ln w="9525">
                <a:noFill/>
                <a:miter lim="800000"/>
                <a:headEnd/>
                <a:tailEnd/>
              </a:ln>
            </p:spPr>
            <p:txBody>
              <a:bodyPr wrap="square">
                <a:spAutoFit/>
              </a:bodyPr>
              <a:lstStyle/>
              <a:p>
                <a:r>
                  <a:rPr lang="en-US" sz="900">
                    <a:solidFill>
                      <a:srgbClr val="000000"/>
                    </a:solidFill>
                    <a:latin typeface="+mj-lt"/>
                    <a:cs typeface="Arial" charset="0"/>
                  </a:rPr>
                  <a:t>N</a:t>
                </a:r>
              </a:p>
            </p:txBody>
          </p:sp>
          <p:sp>
            <p:nvSpPr>
              <p:cNvPr id="49" name="TextBox 157">
                <a:extLst>
                  <a:ext uri="{FF2B5EF4-FFF2-40B4-BE49-F238E27FC236}">
                    <a16:creationId xmlns:a16="http://schemas.microsoft.com/office/drawing/2014/main" id="{1EBD9967-5E42-4FA3-B3DD-E134389894CB}"/>
                  </a:ext>
                </a:extLst>
              </p:cNvPr>
              <p:cNvSpPr txBox="1">
                <a:spLocks noChangeArrowheads="1"/>
              </p:cNvSpPr>
              <p:nvPr/>
            </p:nvSpPr>
            <p:spPr bwMode="auto">
              <a:xfrm>
                <a:off x="3142299" y="3863975"/>
                <a:ext cx="297815" cy="241143"/>
              </a:xfrm>
              <a:prstGeom prst="rect">
                <a:avLst/>
              </a:prstGeom>
              <a:noFill/>
              <a:ln w="9525">
                <a:noFill/>
                <a:miter lim="800000"/>
                <a:headEnd/>
                <a:tailEnd/>
              </a:ln>
            </p:spPr>
            <p:txBody>
              <a:bodyPr wrap="square">
                <a:spAutoFit/>
              </a:bodyPr>
              <a:lstStyle/>
              <a:p>
                <a:r>
                  <a:rPr lang="en-US" sz="900">
                    <a:solidFill>
                      <a:srgbClr val="000000"/>
                    </a:solidFill>
                    <a:latin typeface="+mj-lt"/>
                    <a:cs typeface="Arial" charset="0"/>
                  </a:rPr>
                  <a:t>N</a:t>
                </a:r>
              </a:p>
            </p:txBody>
          </p:sp>
          <p:sp>
            <p:nvSpPr>
              <p:cNvPr id="50" name="TextBox 158">
                <a:extLst>
                  <a:ext uri="{FF2B5EF4-FFF2-40B4-BE49-F238E27FC236}">
                    <a16:creationId xmlns:a16="http://schemas.microsoft.com/office/drawing/2014/main" id="{B203078E-E4BE-4E9F-A0FC-B2F8DC3BFDA7}"/>
                  </a:ext>
                </a:extLst>
              </p:cNvPr>
              <p:cNvSpPr txBox="1">
                <a:spLocks noChangeArrowheads="1"/>
              </p:cNvSpPr>
              <p:nvPr/>
            </p:nvSpPr>
            <p:spPr bwMode="auto">
              <a:xfrm>
                <a:off x="2620010" y="4192587"/>
                <a:ext cx="297815" cy="241143"/>
              </a:xfrm>
              <a:prstGeom prst="rect">
                <a:avLst/>
              </a:prstGeom>
              <a:noFill/>
              <a:ln w="9525">
                <a:noFill/>
                <a:miter lim="800000"/>
                <a:headEnd/>
                <a:tailEnd/>
              </a:ln>
            </p:spPr>
            <p:txBody>
              <a:bodyPr wrap="square">
                <a:spAutoFit/>
              </a:bodyPr>
              <a:lstStyle/>
              <a:p>
                <a:r>
                  <a:rPr lang="en-US" sz="900">
                    <a:solidFill>
                      <a:srgbClr val="000000"/>
                    </a:solidFill>
                    <a:latin typeface="+mj-lt"/>
                    <a:cs typeface="Arial" charset="0"/>
                  </a:rPr>
                  <a:t>N</a:t>
                </a:r>
              </a:p>
            </p:txBody>
          </p:sp>
          <p:sp>
            <p:nvSpPr>
              <p:cNvPr id="53" name="TextBox 161">
                <a:extLst>
                  <a:ext uri="{FF2B5EF4-FFF2-40B4-BE49-F238E27FC236}">
                    <a16:creationId xmlns:a16="http://schemas.microsoft.com/office/drawing/2014/main" id="{EE21D2DE-3565-4273-8DDD-8F46B726ABB7}"/>
                  </a:ext>
                </a:extLst>
              </p:cNvPr>
              <p:cNvSpPr txBox="1">
                <a:spLocks noChangeArrowheads="1"/>
              </p:cNvSpPr>
              <p:nvPr/>
            </p:nvSpPr>
            <p:spPr bwMode="auto">
              <a:xfrm>
                <a:off x="3938376" y="3414712"/>
                <a:ext cx="290724" cy="241143"/>
              </a:xfrm>
              <a:prstGeom prst="rect">
                <a:avLst/>
              </a:prstGeom>
              <a:noFill/>
              <a:ln w="9525">
                <a:noFill/>
                <a:miter lim="800000"/>
                <a:headEnd/>
                <a:tailEnd/>
              </a:ln>
            </p:spPr>
            <p:txBody>
              <a:bodyPr wrap="square">
                <a:spAutoFit/>
              </a:bodyPr>
              <a:lstStyle/>
              <a:p>
                <a:r>
                  <a:rPr lang="en-US" sz="900">
                    <a:solidFill>
                      <a:srgbClr val="000000"/>
                    </a:solidFill>
                    <a:latin typeface="+mj-lt"/>
                    <a:cs typeface="Arial" charset="0"/>
                  </a:rPr>
                  <a:t>Y</a:t>
                </a:r>
              </a:p>
            </p:txBody>
          </p:sp>
          <p:sp>
            <p:nvSpPr>
              <p:cNvPr id="54" name="TextBox 162">
                <a:extLst>
                  <a:ext uri="{FF2B5EF4-FFF2-40B4-BE49-F238E27FC236}">
                    <a16:creationId xmlns:a16="http://schemas.microsoft.com/office/drawing/2014/main" id="{B980FC79-EE50-4DB1-8A22-E3906AA4BE2C}"/>
                  </a:ext>
                </a:extLst>
              </p:cNvPr>
              <p:cNvSpPr txBox="1">
                <a:spLocks noChangeArrowheads="1"/>
              </p:cNvSpPr>
              <p:nvPr/>
            </p:nvSpPr>
            <p:spPr bwMode="auto">
              <a:xfrm>
                <a:off x="3938376" y="4187825"/>
                <a:ext cx="290724" cy="241143"/>
              </a:xfrm>
              <a:prstGeom prst="rect">
                <a:avLst/>
              </a:prstGeom>
              <a:noFill/>
              <a:ln w="9525">
                <a:noFill/>
                <a:miter lim="800000"/>
                <a:headEnd/>
                <a:tailEnd/>
              </a:ln>
            </p:spPr>
            <p:txBody>
              <a:bodyPr wrap="square">
                <a:spAutoFit/>
              </a:bodyPr>
              <a:lstStyle/>
              <a:p>
                <a:r>
                  <a:rPr lang="en-US" sz="900">
                    <a:solidFill>
                      <a:srgbClr val="000000"/>
                    </a:solidFill>
                    <a:latin typeface="+mj-lt"/>
                    <a:cs typeface="Arial" charset="0"/>
                  </a:rPr>
                  <a:t>Y</a:t>
                </a:r>
              </a:p>
            </p:txBody>
          </p:sp>
          <p:sp>
            <p:nvSpPr>
              <p:cNvPr id="55" name="TextBox 163">
                <a:extLst>
                  <a:ext uri="{FF2B5EF4-FFF2-40B4-BE49-F238E27FC236}">
                    <a16:creationId xmlns:a16="http://schemas.microsoft.com/office/drawing/2014/main" id="{9F271B07-B61B-4D9B-AAE4-C75D409FCEB3}"/>
                  </a:ext>
                </a:extLst>
              </p:cNvPr>
              <p:cNvSpPr txBox="1">
                <a:spLocks noChangeArrowheads="1"/>
              </p:cNvSpPr>
              <p:nvPr/>
            </p:nvSpPr>
            <p:spPr bwMode="auto">
              <a:xfrm>
                <a:off x="6623555" y="4711653"/>
                <a:ext cx="290724" cy="241143"/>
              </a:xfrm>
              <a:prstGeom prst="rect">
                <a:avLst/>
              </a:prstGeom>
              <a:noFill/>
              <a:ln w="9525">
                <a:noFill/>
                <a:miter lim="800000"/>
                <a:headEnd/>
                <a:tailEnd/>
              </a:ln>
            </p:spPr>
            <p:txBody>
              <a:bodyPr wrap="square">
                <a:spAutoFit/>
              </a:bodyPr>
              <a:lstStyle/>
              <a:p>
                <a:r>
                  <a:rPr lang="en-US" sz="900">
                    <a:solidFill>
                      <a:srgbClr val="000000"/>
                    </a:solidFill>
                    <a:latin typeface="+mj-lt"/>
                    <a:cs typeface="Arial" charset="0"/>
                  </a:rPr>
                  <a:t>Y</a:t>
                </a:r>
              </a:p>
            </p:txBody>
          </p:sp>
          <p:sp>
            <p:nvSpPr>
              <p:cNvPr id="56" name="TextBox 164">
                <a:extLst>
                  <a:ext uri="{FF2B5EF4-FFF2-40B4-BE49-F238E27FC236}">
                    <a16:creationId xmlns:a16="http://schemas.microsoft.com/office/drawing/2014/main" id="{543ED8D0-A6A0-47CA-9A59-2048FDC79C4A}"/>
                  </a:ext>
                </a:extLst>
              </p:cNvPr>
              <p:cNvSpPr txBox="1">
                <a:spLocks noChangeArrowheads="1"/>
              </p:cNvSpPr>
              <p:nvPr/>
            </p:nvSpPr>
            <p:spPr bwMode="auto">
              <a:xfrm>
                <a:off x="5910713" y="5309112"/>
                <a:ext cx="299587" cy="241143"/>
              </a:xfrm>
              <a:prstGeom prst="rect">
                <a:avLst/>
              </a:prstGeom>
              <a:noFill/>
              <a:ln w="9525">
                <a:noFill/>
                <a:miter lim="800000"/>
                <a:headEnd/>
                <a:tailEnd/>
              </a:ln>
            </p:spPr>
            <p:txBody>
              <a:bodyPr wrap="square">
                <a:spAutoFit/>
              </a:bodyPr>
              <a:lstStyle/>
              <a:p>
                <a:r>
                  <a:rPr lang="en-US" sz="900">
                    <a:solidFill>
                      <a:srgbClr val="000000"/>
                    </a:solidFill>
                    <a:latin typeface="+mj-lt"/>
                    <a:cs typeface="Arial" charset="0"/>
                  </a:rPr>
                  <a:t>N</a:t>
                </a:r>
              </a:p>
            </p:txBody>
          </p:sp>
          <p:sp>
            <p:nvSpPr>
              <p:cNvPr id="57" name="TextBox 165">
                <a:extLst>
                  <a:ext uri="{FF2B5EF4-FFF2-40B4-BE49-F238E27FC236}">
                    <a16:creationId xmlns:a16="http://schemas.microsoft.com/office/drawing/2014/main" id="{C3B1C9BB-4A21-4476-B296-CA43785170DB}"/>
                  </a:ext>
                </a:extLst>
              </p:cNvPr>
              <p:cNvSpPr txBox="1">
                <a:spLocks noChangeArrowheads="1"/>
              </p:cNvSpPr>
              <p:nvPr/>
            </p:nvSpPr>
            <p:spPr bwMode="auto">
              <a:xfrm>
                <a:off x="6796538" y="3657600"/>
                <a:ext cx="299587" cy="241143"/>
              </a:xfrm>
              <a:prstGeom prst="rect">
                <a:avLst/>
              </a:prstGeom>
              <a:noFill/>
              <a:ln w="9525">
                <a:noFill/>
                <a:miter lim="800000"/>
                <a:headEnd/>
                <a:tailEnd/>
              </a:ln>
            </p:spPr>
            <p:txBody>
              <a:bodyPr wrap="square">
                <a:spAutoFit/>
              </a:bodyPr>
              <a:lstStyle/>
              <a:p>
                <a:r>
                  <a:rPr lang="en-US" sz="900">
                    <a:solidFill>
                      <a:srgbClr val="000000"/>
                    </a:solidFill>
                    <a:latin typeface="+mj-lt"/>
                    <a:cs typeface="Arial" charset="0"/>
                  </a:rPr>
                  <a:t>N</a:t>
                </a:r>
              </a:p>
            </p:txBody>
          </p:sp>
          <p:sp>
            <p:nvSpPr>
              <p:cNvPr id="58" name="&quot;No&quot; Symbol 36">
                <a:extLst>
                  <a:ext uri="{FF2B5EF4-FFF2-40B4-BE49-F238E27FC236}">
                    <a16:creationId xmlns:a16="http://schemas.microsoft.com/office/drawing/2014/main" id="{9341DEF1-0F6D-431F-9CB7-0160E35C98E8}"/>
                  </a:ext>
                </a:extLst>
              </p:cNvPr>
              <p:cNvSpPr>
                <a:spLocks noChangeArrowheads="1"/>
              </p:cNvSpPr>
              <p:nvPr/>
            </p:nvSpPr>
            <p:spPr bwMode="auto">
              <a:xfrm>
                <a:off x="2182866" y="4210050"/>
                <a:ext cx="379360" cy="354012"/>
              </a:xfrm>
              <a:custGeom>
                <a:avLst/>
                <a:gdLst>
                  <a:gd name="T0" fmla="*/ 23233088 w 274320"/>
                  <a:gd name="T1" fmla="*/ 0 h 274320"/>
                  <a:gd name="T2" fmla="*/ 6804739 w 274320"/>
                  <a:gd name="T3" fmla="*/ 18288820 h 274320"/>
                  <a:gd name="T4" fmla="*/ 0 w 274320"/>
                  <a:gd name="T5" fmla="*/ 62442093 h 274320"/>
                  <a:gd name="T6" fmla="*/ 6804739 w 274320"/>
                  <a:gd name="T7" fmla="*/ 106594998 h 274320"/>
                  <a:gd name="T8" fmla="*/ 23233088 w 274320"/>
                  <a:gd name="T9" fmla="*/ 124884020 h 274320"/>
                  <a:gd name="T10" fmla="*/ 39661286 w 274320"/>
                  <a:gd name="T11" fmla="*/ 106594998 h 274320"/>
                  <a:gd name="T12" fmla="*/ 46465898 w 274320"/>
                  <a:gd name="T13" fmla="*/ 62442093 h 274320"/>
                  <a:gd name="T14" fmla="*/ 39661286 w 274320"/>
                  <a:gd name="T15" fmla="*/ 18288820 h 274320"/>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40173 w 274320"/>
                  <a:gd name="T25" fmla="*/ 40173 h 274320"/>
                  <a:gd name="T26" fmla="*/ 234147 w 274320"/>
                  <a:gd name="T27" fmla="*/ 234147 h 2743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4320" h="274320">
                    <a:moveTo>
                      <a:pt x="0" y="137160"/>
                    </a:moveTo>
                    <a:lnTo>
                      <a:pt x="0" y="137160"/>
                    </a:lnTo>
                    <a:cubicBezTo>
                      <a:pt x="0" y="61408"/>
                      <a:pt x="61408" y="0"/>
                      <a:pt x="137159" y="0"/>
                    </a:cubicBezTo>
                    <a:cubicBezTo>
                      <a:pt x="212911" y="0"/>
                      <a:pt x="274320" y="61408"/>
                      <a:pt x="274320" y="137160"/>
                    </a:cubicBezTo>
                    <a:cubicBezTo>
                      <a:pt x="274320" y="212911"/>
                      <a:pt x="212911" y="274319"/>
                      <a:pt x="137160" y="274320"/>
                    </a:cubicBezTo>
                    <a:cubicBezTo>
                      <a:pt x="61408" y="274320"/>
                      <a:pt x="0" y="212911"/>
                      <a:pt x="0" y="137160"/>
                    </a:cubicBezTo>
                    <a:close/>
                    <a:moveTo>
                      <a:pt x="212638" y="177802"/>
                    </a:moveTo>
                    <a:lnTo>
                      <a:pt x="212638" y="177802"/>
                    </a:lnTo>
                    <a:cubicBezTo>
                      <a:pt x="219364" y="165311"/>
                      <a:pt x="222885" y="151346"/>
                      <a:pt x="222885" y="137160"/>
                    </a:cubicBezTo>
                    <a:cubicBezTo>
                      <a:pt x="222885" y="89815"/>
                      <a:pt x="184504" y="51435"/>
                      <a:pt x="137160" y="51435"/>
                    </a:cubicBezTo>
                    <a:cubicBezTo>
                      <a:pt x="122973" y="51434"/>
                      <a:pt x="109008" y="54955"/>
                      <a:pt x="96517" y="61681"/>
                    </a:cubicBezTo>
                    <a:close/>
                    <a:moveTo>
                      <a:pt x="61682" y="96518"/>
                    </a:moveTo>
                    <a:lnTo>
                      <a:pt x="61681" y="96517"/>
                    </a:lnTo>
                    <a:cubicBezTo>
                      <a:pt x="54955" y="109008"/>
                      <a:pt x="51435" y="122973"/>
                      <a:pt x="51435" y="137159"/>
                    </a:cubicBezTo>
                    <a:cubicBezTo>
                      <a:pt x="51435" y="184504"/>
                      <a:pt x="89815" y="222885"/>
                      <a:pt x="137160" y="222885"/>
                    </a:cubicBezTo>
                    <a:cubicBezTo>
                      <a:pt x="151346" y="222885"/>
                      <a:pt x="165311" y="219364"/>
                      <a:pt x="177802" y="212637"/>
                    </a:cubicBezTo>
                    <a:close/>
                  </a:path>
                </a:pathLst>
              </a:custGeom>
              <a:solidFill>
                <a:schemeClr val="tx1">
                  <a:lumMod val="50000"/>
                  <a:lumOff val="50000"/>
                </a:schemeClr>
              </a:solidFill>
              <a:ln w="19050" algn="ctr">
                <a:noFill/>
                <a:round/>
                <a:headEnd/>
                <a:tailEnd/>
              </a:ln>
            </p:spPr>
            <p:txBody>
              <a:bodyPr wrap="none"/>
              <a:lstStyle/>
              <a:p>
                <a:endParaRPr lang="en-US">
                  <a:latin typeface="+mj-lt"/>
                </a:endParaRPr>
              </a:p>
            </p:txBody>
          </p:sp>
          <p:sp>
            <p:nvSpPr>
              <p:cNvPr id="61" name="Rectangle 26">
                <a:extLst>
                  <a:ext uri="{FF2B5EF4-FFF2-40B4-BE49-F238E27FC236}">
                    <a16:creationId xmlns:a16="http://schemas.microsoft.com/office/drawing/2014/main" id="{8741A7E9-7BAD-4095-B598-35A3B8C21429}"/>
                  </a:ext>
                </a:extLst>
              </p:cNvPr>
              <p:cNvSpPr>
                <a:spLocks noChangeArrowheads="1"/>
              </p:cNvSpPr>
              <p:nvPr/>
            </p:nvSpPr>
            <p:spPr bwMode="auto">
              <a:xfrm>
                <a:off x="4235053" y="3395662"/>
                <a:ext cx="1037035" cy="457200"/>
              </a:xfrm>
              <a:prstGeom prst="rect">
                <a:avLst/>
              </a:prstGeom>
              <a:noFill/>
              <a:ln w="19050" algn="ctr">
                <a:noFill/>
                <a:round/>
                <a:headEnd/>
                <a:tailEnd/>
              </a:ln>
            </p:spPr>
            <p:txBody>
              <a:bodyPr wrap="none"/>
              <a:lstStyle/>
              <a:p>
                <a:pPr>
                  <a:buFont typeface="Wingdings" pitchFamily="2" charset="2"/>
                  <a:buChar char="ü"/>
                </a:pPr>
                <a:r>
                  <a:rPr lang="en-US" sz="900">
                    <a:solidFill>
                      <a:srgbClr val="000000"/>
                    </a:solidFill>
                    <a:latin typeface="+mj-lt"/>
                    <a:cs typeface="Arial" charset="0"/>
                  </a:rPr>
                  <a:t> Governance</a:t>
                </a:r>
              </a:p>
              <a:p>
                <a:pPr>
                  <a:buFont typeface="Wingdings" pitchFamily="2" charset="2"/>
                  <a:buChar char="ü"/>
                </a:pPr>
                <a:r>
                  <a:rPr lang="en-US" sz="900">
                    <a:solidFill>
                      <a:srgbClr val="000000"/>
                    </a:solidFill>
                    <a:latin typeface="+mj-lt"/>
                    <a:cs typeface="Arial" charset="0"/>
                  </a:rPr>
                  <a:t> Architecture</a:t>
                </a:r>
              </a:p>
              <a:p>
                <a:pPr>
                  <a:buFont typeface="Wingdings" pitchFamily="2" charset="2"/>
                  <a:buChar char="ü"/>
                </a:pPr>
                <a:r>
                  <a:rPr lang="en-US" sz="900">
                    <a:solidFill>
                      <a:srgbClr val="000000"/>
                    </a:solidFill>
                    <a:latin typeface="+mj-lt"/>
                    <a:cs typeface="Arial" charset="0"/>
                  </a:rPr>
                  <a:t> Requirements</a:t>
                </a:r>
              </a:p>
            </p:txBody>
          </p:sp>
          <p:sp>
            <p:nvSpPr>
              <p:cNvPr id="62" name="Rectangle 26">
                <a:extLst>
                  <a:ext uri="{FF2B5EF4-FFF2-40B4-BE49-F238E27FC236}">
                    <a16:creationId xmlns:a16="http://schemas.microsoft.com/office/drawing/2014/main" id="{E35BF62C-E0EF-4A5D-B96C-8ECC241F91BB}"/>
                  </a:ext>
                </a:extLst>
              </p:cNvPr>
              <p:cNvSpPr>
                <a:spLocks noChangeArrowheads="1"/>
              </p:cNvSpPr>
              <p:nvPr/>
            </p:nvSpPr>
            <p:spPr bwMode="auto">
              <a:xfrm>
                <a:off x="4235053" y="4157662"/>
                <a:ext cx="1037035" cy="457200"/>
              </a:xfrm>
              <a:prstGeom prst="rect">
                <a:avLst/>
              </a:prstGeom>
              <a:noFill/>
              <a:ln w="19050" algn="ctr">
                <a:noFill/>
                <a:round/>
                <a:headEnd/>
                <a:tailEnd/>
              </a:ln>
            </p:spPr>
            <p:txBody>
              <a:bodyPr wrap="none"/>
              <a:lstStyle/>
              <a:p>
                <a:pPr>
                  <a:buFont typeface="Wingdings" pitchFamily="2" charset="2"/>
                  <a:buChar char="ü"/>
                </a:pPr>
                <a:r>
                  <a:rPr lang="en-US" sz="900">
                    <a:solidFill>
                      <a:srgbClr val="000000"/>
                    </a:solidFill>
                    <a:latin typeface="+mj-lt"/>
                    <a:cs typeface="Arial" charset="0"/>
                  </a:rPr>
                  <a:t> Governance</a:t>
                </a:r>
              </a:p>
              <a:p>
                <a:pPr>
                  <a:buFont typeface="Wingdings" pitchFamily="2" charset="2"/>
                  <a:buChar char="ü"/>
                </a:pPr>
                <a:r>
                  <a:rPr lang="en-US" sz="900">
                    <a:solidFill>
                      <a:srgbClr val="000000"/>
                    </a:solidFill>
                    <a:latin typeface="+mj-lt"/>
                    <a:cs typeface="Arial" charset="0"/>
                  </a:rPr>
                  <a:t> Architecture</a:t>
                </a:r>
              </a:p>
              <a:p>
                <a:pPr>
                  <a:buFont typeface="Wingdings" pitchFamily="2" charset="2"/>
                  <a:buChar char="ü"/>
                </a:pPr>
                <a:r>
                  <a:rPr lang="en-US" sz="900">
                    <a:solidFill>
                      <a:srgbClr val="000000"/>
                    </a:solidFill>
                    <a:latin typeface="+mj-lt"/>
                    <a:cs typeface="Arial" charset="0"/>
                  </a:rPr>
                  <a:t> Requirements</a:t>
                </a:r>
              </a:p>
            </p:txBody>
          </p:sp>
          <p:pic>
            <p:nvPicPr>
              <p:cNvPr id="66" name="Picture 12" descr="Unbenannt-1">
                <a:extLst>
                  <a:ext uri="{FF2B5EF4-FFF2-40B4-BE49-F238E27FC236}">
                    <a16:creationId xmlns:a16="http://schemas.microsoft.com/office/drawing/2014/main" id="{14BFB789-8BA8-405F-9EFD-055640ED0D62}"/>
                  </a:ext>
                </a:extLst>
              </p:cNvPr>
              <p:cNvPicPr preferRelativeResize="0">
                <a:picLocks noChangeArrowheads="1"/>
              </p:cNvPicPr>
              <p:nvPr/>
            </p:nvPicPr>
            <p:blipFill>
              <a:blip r:embed="rId3" cstate="print">
                <a:clrChange>
                  <a:clrFrom>
                    <a:srgbClr val="FFFFFF"/>
                  </a:clrFrom>
                  <a:clrTo>
                    <a:srgbClr val="FFFFFF">
                      <a:alpha val="0"/>
                    </a:srgbClr>
                  </a:clrTo>
                </a:clrChange>
              </a:blip>
              <a:srcRect/>
              <a:stretch>
                <a:fillRect/>
              </a:stretch>
            </p:blipFill>
            <p:spPr bwMode="gray">
              <a:xfrm>
                <a:off x="2616888" y="1420610"/>
                <a:ext cx="358087" cy="212725"/>
              </a:xfrm>
              <a:prstGeom prst="rect">
                <a:avLst/>
              </a:prstGeom>
              <a:noFill/>
              <a:ln w="9525">
                <a:noFill/>
                <a:miter lim="800000"/>
                <a:headEnd/>
                <a:tailEnd/>
              </a:ln>
            </p:spPr>
          </p:pic>
          <p:sp>
            <p:nvSpPr>
              <p:cNvPr id="67" name="Can 88">
                <a:extLst>
                  <a:ext uri="{FF2B5EF4-FFF2-40B4-BE49-F238E27FC236}">
                    <a16:creationId xmlns:a16="http://schemas.microsoft.com/office/drawing/2014/main" id="{270ACBF4-556D-4895-9AC9-BBA6135F84C1}"/>
                  </a:ext>
                </a:extLst>
              </p:cNvPr>
              <p:cNvSpPr/>
              <p:nvPr/>
            </p:nvSpPr>
            <p:spPr bwMode="auto">
              <a:xfrm>
                <a:off x="8023860" y="5910262"/>
                <a:ext cx="510540" cy="228600"/>
              </a:xfrm>
              <a:prstGeom prst="can">
                <a:avLst/>
              </a:prstGeom>
              <a:gradFill rotWithShape="1">
                <a:gsLst>
                  <a:gs pos="35000">
                    <a:sysClr val="windowText" lastClr="000000">
                      <a:lumMod val="65000"/>
                      <a:lumOff val="35000"/>
                    </a:sysClr>
                  </a:gs>
                  <a:gs pos="83000">
                    <a:srgbClr val="40B3D6"/>
                  </a:gs>
                  <a:gs pos="85000">
                    <a:srgbClr val="FFD5D5"/>
                  </a:gs>
                </a:gsLst>
                <a:lin ang="5400000" scaled="0"/>
              </a:grad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wrap="none"/>
              <a:lstStyle/>
              <a:p>
                <a:pPr algn="ctr" eaLnBrk="0" fontAlgn="auto" hangingPunct="0">
                  <a:lnSpc>
                    <a:spcPct val="85000"/>
                  </a:lnSpc>
                  <a:spcBef>
                    <a:spcPts val="0"/>
                  </a:spcBef>
                  <a:spcAft>
                    <a:spcPts val="0"/>
                  </a:spcAft>
                  <a:defRPr/>
                </a:pPr>
                <a:endParaRPr lang="en-US" sz="700" kern="0">
                  <a:solidFill>
                    <a:srgbClr val="FFFFFF"/>
                  </a:solidFill>
                  <a:latin typeface="+mj-lt"/>
                </a:endParaRPr>
              </a:p>
            </p:txBody>
          </p:sp>
          <p:pic>
            <p:nvPicPr>
              <p:cNvPr id="69" name="Picture 12" descr="Unbenannt-1">
                <a:extLst>
                  <a:ext uri="{FF2B5EF4-FFF2-40B4-BE49-F238E27FC236}">
                    <a16:creationId xmlns:a16="http://schemas.microsoft.com/office/drawing/2014/main" id="{025E844E-A214-4124-ADAE-0AE2A7D739E2}"/>
                  </a:ext>
                </a:extLst>
              </p:cNvPr>
              <p:cNvPicPr preferRelativeResize="0">
                <a:picLocks noChangeArrowheads="1"/>
              </p:cNvPicPr>
              <p:nvPr/>
            </p:nvPicPr>
            <p:blipFill>
              <a:blip r:embed="rId3" cstate="print">
                <a:clrChange>
                  <a:clrFrom>
                    <a:srgbClr val="FFFFFF"/>
                  </a:clrFrom>
                  <a:clrTo>
                    <a:srgbClr val="FFFFFF">
                      <a:alpha val="0"/>
                    </a:srgbClr>
                  </a:clrTo>
                </a:clrChange>
              </a:blip>
              <a:srcRect/>
              <a:stretch>
                <a:fillRect/>
              </a:stretch>
            </p:blipFill>
            <p:spPr bwMode="gray">
              <a:xfrm>
                <a:off x="9292688" y="5121629"/>
                <a:ext cx="358087" cy="212725"/>
              </a:xfrm>
              <a:prstGeom prst="rect">
                <a:avLst/>
              </a:prstGeom>
              <a:noFill/>
              <a:ln w="9525">
                <a:noFill/>
                <a:miter lim="800000"/>
                <a:headEnd/>
                <a:tailEnd/>
              </a:ln>
            </p:spPr>
          </p:pic>
          <p:pic>
            <p:nvPicPr>
              <p:cNvPr id="70" name="Picture 12" descr="Unbenannt-1">
                <a:extLst>
                  <a:ext uri="{FF2B5EF4-FFF2-40B4-BE49-F238E27FC236}">
                    <a16:creationId xmlns:a16="http://schemas.microsoft.com/office/drawing/2014/main" id="{7C82EBA9-4A96-4EC6-B627-71AE3D85854C}"/>
                  </a:ext>
                </a:extLst>
              </p:cNvPr>
              <p:cNvPicPr preferRelativeResize="0">
                <a:picLocks noChangeArrowheads="1"/>
              </p:cNvPicPr>
              <p:nvPr/>
            </p:nvPicPr>
            <p:blipFill>
              <a:blip r:embed="rId3" cstate="print">
                <a:clrChange>
                  <a:clrFrom>
                    <a:srgbClr val="FFFFFF"/>
                  </a:clrFrom>
                  <a:clrTo>
                    <a:srgbClr val="FFFFFF">
                      <a:alpha val="0"/>
                    </a:srgbClr>
                  </a:clrTo>
                </a:clrChange>
              </a:blip>
              <a:srcRect/>
              <a:stretch>
                <a:fillRect/>
              </a:stretch>
            </p:blipFill>
            <p:spPr bwMode="gray">
              <a:xfrm>
                <a:off x="9151038" y="5888037"/>
                <a:ext cx="358087" cy="212725"/>
              </a:xfrm>
              <a:prstGeom prst="rect">
                <a:avLst/>
              </a:prstGeom>
              <a:noFill/>
              <a:ln w="9525">
                <a:noFill/>
                <a:miter lim="800000"/>
                <a:headEnd/>
                <a:tailEnd/>
              </a:ln>
            </p:spPr>
          </p:pic>
          <p:sp>
            <p:nvSpPr>
              <p:cNvPr id="71" name="Can 100">
                <a:extLst>
                  <a:ext uri="{FF2B5EF4-FFF2-40B4-BE49-F238E27FC236}">
                    <a16:creationId xmlns:a16="http://schemas.microsoft.com/office/drawing/2014/main" id="{5450438D-BC2B-4072-A8A4-FBF60978D54E}"/>
                  </a:ext>
                </a:extLst>
              </p:cNvPr>
              <p:cNvSpPr/>
              <p:nvPr/>
            </p:nvSpPr>
            <p:spPr bwMode="auto">
              <a:xfrm>
                <a:off x="8099505" y="5019986"/>
                <a:ext cx="409495" cy="136525"/>
              </a:xfrm>
              <a:prstGeom prst="can">
                <a:avLst/>
              </a:prstGeom>
              <a:solidFill>
                <a:srgbClr val="FFD5D5"/>
              </a:solidFill>
              <a:ln w="3175" cap="flat" cmpd="sng" algn="ctr">
                <a:solidFill>
                  <a:sysClr val="window" lastClr="FFFFFF"/>
                </a:solidFill>
                <a:prstDash val="solid"/>
              </a:ln>
              <a:effectLst/>
            </p:spPr>
            <p:txBody>
              <a:bodyPr lIns="0" tIns="18288" rIns="0" bIns="18288" anchor="ctr"/>
              <a:lstStyle/>
              <a:p>
                <a:pPr algn="ctr" fontAlgn="auto">
                  <a:spcBef>
                    <a:spcPts val="0"/>
                  </a:spcBef>
                  <a:spcAft>
                    <a:spcPts val="0"/>
                  </a:spcAft>
                  <a:defRPr/>
                </a:pPr>
                <a:endParaRPr lang="en-US" sz="700" kern="0">
                  <a:solidFill>
                    <a:sysClr val="window" lastClr="FFFFFF"/>
                  </a:solidFill>
                  <a:latin typeface="+mj-lt"/>
                  <a:cs typeface="Arial" pitchFamily="34" charset="0"/>
                </a:endParaRPr>
              </a:p>
            </p:txBody>
          </p:sp>
          <p:sp>
            <p:nvSpPr>
              <p:cNvPr id="72" name="Can 97">
                <a:extLst>
                  <a:ext uri="{FF2B5EF4-FFF2-40B4-BE49-F238E27FC236}">
                    <a16:creationId xmlns:a16="http://schemas.microsoft.com/office/drawing/2014/main" id="{2CAC623C-B0B5-43B2-BCCE-5058051A124A}"/>
                  </a:ext>
                </a:extLst>
              </p:cNvPr>
              <p:cNvSpPr/>
              <p:nvPr/>
            </p:nvSpPr>
            <p:spPr bwMode="auto">
              <a:xfrm>
                <a:off x="8099505" y="4867586"/>
                <a:ext cx="409495" cy="136525"/>
              </a:xfrm>
              <a:prstGeom prst="can">
                <a:avLst/>
              </a:prstGeom>
              <a:gradFill>
                <a:gsLst>
                  <a:gs pos="0">
                    <a:sysClr val="windowText" lastClr="000000">
                      <a:lumMod val="65000"/>
                      <a:lumOff val="35000"/>
                    </a:sysClr>
                  </a:gs>
                  <a:gs pos="76000">
                    <a:srgbClr val="009ACC"/>
                  </a:gs>
                  <a:gs pos="100000">
                    <a:srgbClr val="006C8E">
                      <a:tint val="23500"/>
                      <a:satMod val="160000"/>
                    </a:srgbClr>
                  </a:gs>
                </a:gsLst>
                <a:lin ang="10800000" scaled="1"/>
              </a:gradFill>
              <a:ln w="3175" cap="flat" cmpd="sng" algn="ctr">
                <a:solidFill>
                  <a:sysClr val="window" lastClr="FFFFFF"/>
                </a:solidFill>
                <a:prstDash val="solid"/>
              </a:ln>
              <a:effectLst/>
            </p:spPr>
            <p:txBody>
              <a:bodyPr lIns="0" tIns="18288" rIns="0" bIns="18288" anchor="ctr"/>
              <a:lstStyle/>
              <a:p>
                <a:pPr algn="ctr" fontAlgn="auto">
                  <a:spcBef>
                    <a:spcPts val="0"/>
                  </a:spcBef>
                  <a:spcAft>
                    <a:spcPts val="0"/>
                  </a:spcAft>
                  <a:defRPr/>
                </a:pPr>
                <a:endParaRPr lang="en-US" sz="700" kern="0">
                  <a:solidFill>
                    <a:sysClr val="window" lastClr="FFFFFF"/>
                  </a:solidFill>
                  <a:latin typeface="+mj-lt"/>
                  <a:cs typeface="Arial" pitchFamily="34" charset="0"/>
                </a:endParaRPr>
              </a:p>
            </p:txBody>
          </p:sp>
          <p:sp>
            <p:nvSpPr>
              <p:cNvPr id="73" name="Can 98">
                <a:extLst>
                  <a:ext uri="{FF2B5EF4-FFF2-40B4-BE49-F238E27FC236}">
                    <a16:creationId xmlns:a16="http://schemas.microsoft.com/office/drawing/2014/main" id="{EEFE733B-9230-4A58-9538-38A53F0E3F0D}"/>
                  </a:ext>
                </a:extLst>
              </p:cNvPr>
              <p:cNvSpPr/>
              <p:nvPr/>
            </p:nvSpPr>
            <p:spPr bwMode="auto">
              <a:xfrm>
                <a:off x="8099505" y="4715186"/>
                <a:ext cx="409495" cy="136525"/>
              </a:xfrm>
              <a:prstGeom prst="can">
                <a:avLst>
                  <a:gd name="adj" fmla="val 13312"/>
                </a:avLst>
              </a:prstGeom>
              <a:solidFill>
                <a:sysClr val="windowText" lastClr="000000">
                  <a:lumMod val="50000"/>
                  <a:lumOff val="50000"/>
                </a:sysClr>
              </a:solidFill>
              <a:ln w="3175" cap="flat" cmpd="sng" algn="ctr">
                <a:solidFill>
                  <a:sysClr val="window" lastClr="FFFFFF"/>
                </a:solidFill>
                <a:prstDash val="solid"/>
              </a:ln>
              <a:effectLst/>
            </p:spPr>
            <p:txBody>
              <a:bodyPr lIns="0" tIns="0" rIns="0" bIns="0" anchor="ctr"/>
              <a:lstStyle/>
              <a:p>
                <a:pPr algn="ctr" fontAlgn="auto">
                  <a:spcBef>
                    <a:spcPts val="0"/>
                  </a:spcBef>
                  <a:spcAft>
                    <a:spcPts val="0"/>
                  </a:spcAft>
                  <a:defRPr/>
                </a:pPr>
                <a:endParaRPr lang="en-US" sz="700" kern="0">
                  <a:solidFill>
                    <a:sysClr val="window" lastClr="FFFFFF"/>
                  </a:solidFill>
                  <a:latin typeface="+mj-lt"/>
                  <a:cs typeface="Arial" pitchFamily="34" charset="0"/>
                </a:endParaRPr>
              </a:p>
            </p:txBody>
          </p:sp>
          <p:sp>
            <p:nvSpPr>
              <p:cNvPr id="74" name="Can 101">
                <a:extLst>
                  <a:ext uri="{FF2B5EF4-FFF2-40B4-BE49-F238E27FC236}">
                    <a16:creationId xmlns:a16="http://schemas.microsoft.com/office/drawing/2014/main" id="{BFC2023B-84C0-4851-A92F-66E1108A6A02}"/>
                  </a:ext>
                </a:extLst>
              </p:cNvPr>
              <p:cNvSpPr/>
              <p:nvPr/>
            </p:nvSpPr>
            <p:spPr bwMode="auto">
              <a:xfrm>
                <a:off x="8658305" y="6078537"/>
                <a:ext cx="409495" cy="136525"/>
              </a:xfrm>
              <a:prstGeom prst="can">
                <a:avLst/>
              </a:prstGeom>
              <a:solidFill>
                <a:srgbClr val="FFD5D5"/>
              </a:solidFill>
              <a:ln w="3175" cap="flat" cmpd="sng" algn="ctr">
                <a:solidFill>
                  <a:sysClr val="window" lastClr="FFFFFF"/>
                </a:solidFill>
                <a:prstDash val="solid"/>
              </a:ln>
              <a:effectLst/>
            </p:spPr>
            <p:txBody>
              <a:bodyPr lIns="0" tIns="18288" rIns="0" bIns="18288" anchor="ctr"/>
              <a:lstStyle/>
              <a:p>
                <a:pPr algn="ctr" fontAlgn="auto">
                  <a:spcBef>
                    <a:spcPts val="0"/>
                  </a:spcBef>
                  <a:spcAft>
                    <a:spcPts val="0"/>
                  </a:spcAft>
                  <a:defRPr/>
                </a:pPr>
                <a:endParaRPr lang="en-US" sz="700" kern="0">
                  <a:solidFill>
                    <a:sysClr val="window" lastClr="FFFFFF"/>
                  </a:solidFill>
                  <a:latin typeface="+mj-lt"/>
                  <a:cs typeface="Arial" pitchFamily="34" charset="0"/>
                </a:endParaRPr>
              </a:p>
            </p:txBody>
          </p:sp>
          <p:sp>
            <p:nvSpPr>
              <p:cNvPr id="75" name="Can 102">
                <a:extLst>
                  <a:ext uri="{FF2B5EF4-FFF2-40B4-BE49-F238E27FC236}">
                    <a16:creationId xmlns:a16="http://schemas.microsoft.com/office/drawing/2014/main" id="{66018A04-E4B4-41B0-BF18-D4521FE20166}"/>
                  </a:ext>
                </a:extLst>
              </p:cNvPr>
              <p:cNvSpPr/>
              <p:nvPr/>
            </p:nvSpPr>
            <p:spPr bwMode="auto">
              <a:xfrm>
                <a:off x="8658305" y="5926137"/>
                <a:ext cx="409495" cy="136525"/>
              </a:xfrm>
              <a:prstGeom prst="can">
                <a:avLst/>
              </a:prstGeom>
              <a:gradFill>
                <a:gsLst>
                  <a:gs pos="0">
                    <a:sysClr val="windowText" lastClr="000000">
                      <a:lumMod val="65000"/>
                      <a:lumOff val="35000"/>
                    </a:sysClr>
                  </a:gs>
                  <a:gs pos="76000">
                    <a:srgbClr val="009ACC"/>
                  </a:gs>
                  <a:gs pos="100000">
                    <a:srgbClr val="006C8E">
                      <a:tint val="23500"/>
                      <a:satMod val="160000"/>
                    </a:srgbClr>
                  </a:gs>
                </a:gsLst>
                <a:lin ang="10800000" scaled="1"/>
              </a:gradFill>
              <a:ln w="3175" cap="flat" cmpd="sng" algn="ctr">
                <a:solidFill>
                  <a:sysClr val="window" lastClr="FFFFFF"/>
                </a:solidFill>
                <a:prstDash val="solid"/>
              </a:ln>
              <a:effectLst/>
            </p:spPr>
            <p:txBody>
              <a:bodyPr lIns="0" tIns="18288" rIns="0" bIns="18288" anchor="ctr"/>
              <a:lstStyle/>
              <a:p>
                <a:pPr algn="ctr" fontAlgn="auto">
                  <a:spcBef>
                    <a:spcPts val="0"/>
                  </a:spcBef>
                  <a:spcAft>
                    <a:spcPts val="0"/>
                  </a:spcAft>
                  <a:defRPr/>
                </a:pPr>
                <a:endParaRPr lang="en-US" sz="700" kern="0">
                  <a:solidFill>
                    <a:sysClr val="window" lastClr="FFFFFF"/>
                  </a:solidFill>
                  <a:latin typeface="+mj-lt"/>
                  <a:cs typeface="Arial" pitchFamily="34" charset="0"/>
                </a:endParaRPr>
              </a:p>
            </p:txBody>
          </p:sp>
          <p:sp>
            <p:nvSpPr>
              <p:cNvPr id="76" name="Can 103">
                <a:extLst>
                  <a:ext uri="{FF2B5EF4-FFF2-40B4-BE49-F238E27FC236}">
                    <a16:creationId xmlns:a16="http://schemas.microsoft.com/office/drawing/2014/main" id="{5DA07728-C26C-4D6E-9976-A59311BAA7D8}"/>
                  </a:ext>
                </a:extLst>
              </p:cNvPr>
              <p:cNvSpPr/>
              <p:nvPr/>
            </p:nvSpPr>
            <p:spPr bwMode="auto">
              <a:xfrm>
                <a:off x="8658305" y="5773737"/>
                <a:ext cx="409495" cy="136525"/>
              </a:xfrm>
              <a:prstGeom prst="can">
                <a:avLst>
                  <a:gd name="adj" fmla="val 13312"/>
                </a:avLst>
              </a:prstGeom>
              <a:solidFill>
                <a:sysClr val="windowText" lastClr="000000">
                  <a:lumMod val="50000"/>
                  <a:lumOff val="50000"/>
                </a:sysClr>
              </a:solidFill>
              <a:ln w="3175" cap="flat" cmpd="sng" algn="ctr">
                <a:solidFill>
                  <a:sysClr val="window" lastClr="FFFFFF"/>
                </a:solidFill>
                <a:prstDash val="solid"/>
              </a:ln>
              <a:effectLst/>
            </p:spPr>
            <p:txBody>
              <a:bodyPr lIns="0" tIns="0" rIns="0" bIns="0" anchor="ctr"/>
              <a:lstStyle/>
              <a:p>
                <a:pPr algn="ctr" fontAlgn="auto">
                  <a:spcBef>
                    <a:spcPts val="0"/>
                  </a:spcBef>
                  <a:spcAft>
                    <a:spcPts val="0"/>
                  </a:spcAft>
                  <a:defRPr/>
                </a:pPr>
                <a:endParaRPr lang="en-US" sz="700" kern="0">
                  <a:solidFill>
                    <a:sysClr val="window" lastClr="FFFFFF"/>
                  </a:solidFill>
                  <a:latin typeface="+mj-lt"/>
                  <a:cs typeface="Arial" pitchFamily="34" charset="0"/>
                </a:endParaRPr>
              </a:p>
            </p:txBody>
          </p:sp>
          <p:sp>
            <p:nvSpPr>
              <p:cNvPr id="77" name="TextBox 163">
                <a:extLst>
                  <a:ext uri="{FF2B5EF4-FFF2-40B4-BE49-F238E27FC236}">
                    <a16:creationId xmlns:a16="http://schemas.microsoft.com/office/drawing/2014/main" id="{8D76C5B4-E946-4416-9A2F-D100765FA86B}"/>
                  </a:ext>
                </a:extLst>
              </p:cNvPr>
              <p:cNvSpPr txBox="1">
                <a:spLocks noChangeArrowheads="1"/>
              </p:cNvSpPr>
              <p:nvPr/>
            </p:nvSpPr>
            <p:spPr bwMode="auto">
              <a:xfrm>
                <a:off x="5938820" y="4245860"/>
                <a:ext cx="290724" cy="241143"/>
              </a:xfrm>
              <a:prstGeom prst="rect">
                <a:avLst/>
              </a:prstGeom>
              <a:noFill/>
              <a:ln w="9525">
                <a:noFill/>
                <a:miter lim="800000"/>
                <a:headEnd/>
                <a:tailEnd/>
              </a:ln>
            </p:spPr>
            <p:txBody>
              <a:bodyPr wrap="square">
                <a:spAutoFit/>
              </a:bodyPr>
              <a:lstStyle/>
              <a:p>
                <a:r>
                  <a:rPr lang="en-US" sz="900">
                    <a:solidFill>
                      <a:srgbClr val="000000"/>
                    </a:solidFill>
                    <a:latin typeface="+mj-lt"/>
                    <a:cs typeface="Arial" charset="0"/>
                  </a:rPr>
                  <a:t>Y</a:t>
                </a:r>
              </a:p>
            </p:txBody>
          </p:sp>
          <p:sp>
            <p:nvSpPr>
              <p:cNvPr id="80" name="Rounded Rectangle 91">
                <a:extLst>
                  <a:ext uri="{FF2B5EF4-FFF2-40B4-BE49-F238E27FC236}">
                    <a16:creationId xmlns:a16="http://schemas.microsoft.com/office/drawing/2014/main" id="{CAE2CC9F-604C-468E-8451-C85D9118FD21}"/>
                  </a:ext>
                </a:extLst>
              </p:cNvPr>
              <p:cNvSpPr>
                <a:spLocks/>
              </p:cNvSpPr>
              <p:nvPr/>
            </p:nvSpPr>
            <p:spPr bwMode="auto">
              <a:xfrm>
                <a:off x="2893386" y="5897638"/>
                <a:ext cx="866174" cy="369379"/>
              </a:xfrm>
              <a:prstGeom prst="roundRect">
                <a:avLst/>
              </a:prstGeom>
              <a:solidFill>
                <a:srgbClr val="92D050"/>
              </a:solidFill>
              <a:ln w="9525" cap="flat" cmpd="sng" algn="ctr">
                <a:solidFill>
                  <a:schemeClr val="bg1"/>
                </a:solidFill>
                <a:prstDash val="solid"/>
                <a:headEnd type="none" w="med" len="med"/>
                <a:tailEnd type="none" w="med" len="med"/>
              </a:ln>
              <a:effectLst/>
            </p:spPr>
            <p:txBody>
              <a:bodyPr wrap="none" lIns="45720" rIns="45720" anchor="ctr"/>
              <a:lstStyle/>
              <a:p>
                <a:pPr algn="ctr" fontAlgn="auto">
                  <a:lnSpc>
                    <a:spcPct val="85000"/>
                  </a:lnSpc>
                  <a:spcBef>
                    <a:spcPts val="0"/>
                  </a:spcBef>
                  <a:spcAft>
                    <a:spcPts val="0"/>
                  </a:spcAft>
                  <a:defRPr/>
                </a:pPr>
                <a:r>
                  <a:rPr lang="en-US" sz="1100" kern="0">
                    <a:latin typeface="+mj-lt"/>
                  </a:rPr>
                  <a:t>CRIS</a:t>
                </a:r>
                <a:endParaRPr lang="en-US" sz="1100" kern="0">
                  <a:latin typeface="+mj-lt"/>
                  <a:ea typeface="+mn-ea"/>
                </a:endParaRPr>
              </a:p>
            </p:txBody>
          </p:sp>
          <p:sp>
            <p:nvSpPr>
              <p:cNvPr id="81" name="Rounded Rectangle 106">
                <a:extLst>
                  <a:ext uri="{FF2B5EF4-FFF2-40B4-BE49-F238E27FC236}">
                    <a16:creationId xmlns:a16="http://schemas.microsoft.com/office/drawing/2014/main" id="{DD2579CE-0EB3-45E6-AE9D-8816D47B7D56}"/>
                  </a:ext>
                </a:extLst>
              </p:cNvPr>
              <p:cNvSpPr>
                <a:spLocks/>
              </p:cNvSpPr>
              <p:nvPr/>
            </p:nvSpPr>
            <p:spPr bwMode="auto">
              <a:xfrm>
                <a:off x="3507748" y="5712948"/>
                <a:ext cx="866174" cy="369379"/>
              </a:xfrm>
              <a:prstGeom prst="roundRect">
                <a:avLst/>
              </a:prstGeom>
              <a:solidFill>
                <a:srgbClr val="92D050"/>
              </a:solidFill>
              <a:ln w="9525" cap="flat" cmpd="sng" algn="ctr">
                <a:solidFill>
                  <a:schemeClr val="bg1"/>
                </a:solidFill>
                <a:prstDash val="solid"/>
                <a:headEnd type="none" w="med" len="med"/>
                <a:tailEnd type="none" w="med" len="med"/>
              </a:ln>
              <a:effectLst/>
            </p:spPr>
            <p:txBody>
              <a:bodyPr wrap="none" lIns="45720" rIns="45720" anchor="ctr"/>
              <a:lstStyle/>
              <a:p>
                <a:pPr algn="ctr" fontAlgn="auto">
                  <a:lnSpc>
                    <a:spcPct val="85000"/>
                  </a:lnSpc>
                  <a:spcBef>
                    <a:spcPts val="0"/>
                  </a:spcBef>
                  <a:spcAft>
                    <a:spcPts val="0"/>
                  </a:spcAft>
                  <a:defRPr/>
                </a:pPr>
                <a:r>
                  <a:rPr lang="en-US" sz="1100" kern="0" err="1">
                    <a:latin typeface="+mj-lt"/>
                    <a:ea typeface="+mn-ea"/>
                  </a:rPr>
                  <a:t>Saleforce</a:t>
                </a:r>
                <a:endParaRPr lang="en-US" sz="1100" kern="0">
                  <a:latin typeface="+mj-lt"/>
                  <a:ea typeface="+mn-ea"/>
                </a:endParaRPr>
              </a:p>
            </p:txBody>
          </p:sp>
          <p:sp>
            <p:nvSpPr>
              <p:cNvPr id="82" name="Rounded Rectangle 107">
                <a:extLst>
                  <a:ext uri="{FF2B5EF4-FFF2-40B4-BE49-F238E27FC236}">
                    <a16:creationId xmlns:a16="http://schemas.microsoft.com/office/drawing/2014/main" id="{8E7151EE-03F2-41B6-A096-CCDDFFF2A7D6}"/>
                  </a:ext>
                </a:extLst>
              </p:cNvPr>
              <p:cNvSpPr>
                <a:spLocks/>
              </p:cNvSpPr>
              <p:nvPr/>
            </p:nvSpPr>
            <p:spPr bwMode="auto">
              <a:xfrm>
                <a:off x="4155448" y="5797086"/>
                <a:ext cx="866174" cy="369379"/>
              </a:xfrm>
              <a:prstGeom prst="roundRect">
                <a:avLst/>
              </a:prstGeom>
              <a:solidFill>
                <a:srgbClr val="92D050"/>
              </a:solidFill>
              <a:ln w="9525" cap="flat" cmpd="sng" algn="ctr">
                <a:solidFill>
                  <a:schemeClr val="bg1"/>
                </a:solidFill>
                <a:prstDash val="solid"/>
                <a:headEnd type="none" w="med" len="med"/>
                <a:tailEnd type="none" w="med" len="med"/>
              </a:ln>
              <a:effectLst/>
            </p:spPr>
            <p:txBody>
              <a:bodyPr wrap="none" lIns="45720" rIns="45720" anchor="ctr"/>
              <a:lstStyle/>
              <a:p>
                <a:pPr algn="ctr" fontAlgn="auto">
                  <a:lnSpc>
                    <a:spcPct val="85000"/>
                  </a:lnSpc>
                  <a:spcBef>
                    <a:spcPts val="0"/>
                  </a:spcBef>
                  <a:spcAft>
                    <a:spcPts val="0"/>
                  </a:spcAft>
                  <a:defRPr/>
                </a:pPr>
                <a:r>
                  <a:rPr lang="en-US" sz="1100" kern="0">
                    <a:latin typeface="+mj-lt"/>
                    <a:ea typeface="+mn-ea"/>
                  </a:rPr>
                  <a:t>CSS</a:t>
                </a:r>
              </a:p>
            </p:txBody>
          </p:sp>
          <p:sp>
            <p:nvSpPr>
              <p:cNvPr id="83" name="Rounded Rectangle 108">
                <a:extLst>
                  <a:ext uri="{FF2B5EF4-FFF2-40B4-BE49-F238E27FC236}">
                    <a16:creationId xmlns:a16="http://schemas.microsoft.com/office/drawing/2014/main" id="{3A8306AB-106D-485C-8063-0611AA52EF40}"/>
                  </a:ext>
                </a:extLst>
              </p:cNvPr>
              <p:cNvSpPr>
                <a:spLocks/>
              </p:cNvSpPr>
              <p:nvPr/>
            </p:nvSpPr>
            <p:spPr bwMode="auto">
              <a:xfrm>
                <a:off x="4700570" y="5957963"/>
                <a:ext cx="866174" cy="369379"/>
              </a:xfrm>
              <a:prstGeom prst="roundRect">
                <a:avLst/>
              </a:prstGeom>
              <a:solidFill>
                <a:srgbClr val="92D050"/>
              </a:solidFill>
              <a:ln w="9525" cap="flat" cmpd="sng" algn="ctr">
                <a:solidFill>
                  <a:schemeClr val="bg1"/>
                </a:solidFill>
                <a:prstDash val="solid"/>
                <a:headEnd type="none" w="med" len="med"/>
                <a:tailEnd type="none" w="med" len="med"/>
              </a:ln>
              <a:effectLst/>
            </p:spPr>
            <p:txBody>
              <a:bodyPr wrap="none" lIns="45720" rIns="45720" anchor="ctr"/>
              <a:lstStyle/>
              <a:p>
                <a:pPr algn="ctr" fontAlgn="auto">
                  <a:lnSpc>
                    <a:spcPct val="85000"/>
                  </a:lnSpc>
                  <a:spcBef>
                    <a:spcPts val="0"/>
                  </a:spcBef>
                  <a:spcAft>
                    <a:spcPts val="0"/>
                  </a:spcAft>
                  <a:defRPr/>
                </a:pPr>
                <a:r>
                  <a:rPr lang="en-US" sz="1100" kern="0" err="1">
                    <a:latin typeface="+mj-lt"/>
                    <a:ea typeface="+mn-ea"/>
                  </a:rPr>
                  <a:t>InDemand</a:t>
                </a:r>
                <a:endParaRPr lang="en-US" sz="1100" kern="0">
                  <a:latin typeface="+mj-lt"/>
                  <a:ea typeface="+mn-ea"/>
                </a:endParaRPr>
              </a:p>
            </p:txBody>
          </p:sp>
          <p:sp>
            <p:nvSpPr>
              <p:cNvPr id="84" name="&quot;No&quot; Symbol 36">
                <a:extLst>
                  <a:ext uri="{FF2B5EF4-FFF2-40B4-BE49-F238E27FC236}">
                    <a16:creationId xmlns:a16="http://schemas.microsoft.com/office/drawing/2014/main" id="{795654C7-328F-459D-9F1A-A174F2F116E3}"/>
                  </a:ext>
                </a:extLst>
              </p:cNvPr>
              <p:cNvSpPr>
                <a:spLocks noChangeArrowheads="1"/>
              </p:cNvSpPr>
              <p:nvPr/>
            </p:nvSpPr>
            <p:spPr bwMode="auto">
              <a:xfrm>
                <a:off x="7231116" y="3681412"/>
                <a:ext cx="379360" cy="354013"/>
              </a:xfrm>
              <a:custGeom>
                <a:avLst/>
                <a:gdLst>
                  <a:gd name="T0" fmla="*/ 23233088 w 274320"/>
                  <a:gd name="T1" fmla="*/ 0 h 274320"/>
                  <a:gd name="T2" fmla="*/ 6804739 w 274320"/>
                  <a:gd name="T3" fmla="*/ 18290059 h 274320"/>
                  <a:gd name="T4" fmla="*/ 0 w 274320"/>
                  <a:gd name="T5" fmla="*/ 62446399 h 274320"/>
                  <a:gd name="T6" fmla="*/ 6804739 w 274320"/>
                  <a:gd name="T7" fmla="*/ 106602072 h 274320"/>
                  <a:gd name="T8" fmla="*/ 23233088 w 274320"/>
                  <a:gd name="T9" fmla="*/ 124892384 h 274320"/>
                  <a:gd name="T10" fmla="*/ 39661286 w 274320"/>
                  <a:gd name="T11" fmla="*/ 106602072 h 274320"/>
                  <a:gd name="T12" fmla="*/ 46465898 w 274320"/>
                  <a:gd name="T13" fmla="*/ 62446399 h 274320"/>
                  <a:gd name="T14" fmla="*/ 39661286 w 274320"/>
                  <a:gd name="T15" fmla="*/ 18290059 h 274320"/>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40173 w 274320"/>
                  <a:gd name="T25" fmla="*/ 40173 h 274320"/>
                  <a:gd name="T26" fmla="*/ 234147 w 274320"/>
                  <a:gd name="T27" fmla="*/ 234147 h 2743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4320" h="274320">
                    <a:moveTo>
                      <a:pt x="0" y="137160"/>
                    </a:moveTo>
                    <a:lnTo>
                      <a:pt x="0" y="137160"/>
                    </a:lnTo>
                    <a:cubicBezTo>
                      <a:pt x="0" y="61408"/>
                      <a:pt x="61408" y="0"/>
                      <a:pt x="137159" y="0"/>
                    </a:cubicBezTo>
                    <a:cubicBezTo>
                      <a:pt x="212911" y="0"/>
                      <a:pt x="274320" y="61408"/>
                      <a:pt x="274320" y="137160"/>
                    </a:cubicBezTo>
                    <a:cubicBezTo>
                      <a:pt x="274320" y="212911"/>
                      <a:pt x="212911" y="274319"/>
                      <a:pt x="137160" y="274320"/>
                    </a:cubicBezTo>
                    <a:cubicBezTo>
                      <a:pt x="61408" y="274320"/>
                      <a:pt x="0" y="212911"/>
                      <a:pt x="0" y="137160"/>
                    </a:cubicBezTo>
                    <a:close/>
                    <a:moveTo>
                      <a:pt x="212638" y="177802"/>
                    </a:moveTo>
                    <a:lnTo>
                      <a:pt x="212638" y="177802"/>
                    </a:lnTo>
                    <a:cubicBezTo>
                      <a:pt x="219364" y="165311"/>
                      <a:pt x="222885" y="151346"/>
                      <a:pt x="222885" y="137160"/>
                    </a:cubicBezTo>
                    <a:cubicBezTo>
                      <a:pt x="222885" y="89815"/>
                      <a:pt x="184504" y="51435"/>
                      <a:pt x="137160" y="51435"/>
                    </a:cubicBezTo>
                    <a:cubicBezTo>
                      <a:pt x="122973" y="51434"/>
                      <a:pt x="109008" y="54955"/>
                      <a:pt x="96517" y="61681"/>
                    </a:cubicBezTo>
                    <a:close/>
                    <a:moveTo>
                      <a:pt x="61682" y="96518"/>
                    </a:moveTo>
                    <a:lnTo>
                      <a:pt x="61681" y="96517"/>
                    </a:lnTo>
                    <a:cubicBezTo>
                      <a:pt x="54955" y="109008"/>
                      <a:pt x="51435" y="122973"/>
                      <a:pt x="51435" y="137159"/>
                    </a:cubicBezTo>
                    <a:cubicBezTo>
                      <a:pt x="51435" y="184504"/>
                      <a:pt x="89815" y="222885"/>
                      <a:pt x="137160" y="222885"/>
                    </a:cubicBezTo>
                    <a:cubicBezTo>
                      <a:pt x="151346" y="222885"/>
                      <a:pt x="165311" y="219364"/>
                      <a:pt x="177802" y="212637"/>
                    </a:cubicBezTo>
                    <a:close/>
                  </a:path>
                </a:pathLst>
              </a:custGeom>
              <a:solidFill>
                <a:schemeClr val="tx1">
                  <a:lumMod val="50000"/>
                  <a:lumOff val="50000"/>
                </a:schemeClr>
              </a:solidFill>
              <a:ln w="19050" algn="ctr">
                <a:noFill/>
                <a:round/>
                <a:headEnd/>
                <a:tailEnd/>
              </a:ln>
            </p:spPr>
            <p:txBody>
              <a:bodyPr wrap="none"/>
              <a:lstStyle/>
              <a:p>
                <a:endParaRPr lang="en-US">
                  <a:latin typeface="+mj-lt"/>
                </a:endParaRPr>
              </a:p>
            </p:txBody>
          </p:sp>
          <p:grpSp>
            <p:nvGrpSpPr>
              <p:cNvPr id="86" name="Group 85">
                <a:extLst>
                  <a:ext uri="{FF2B5EF4-FFF2-40B4-BE49-F238E27FC236}">
                    <a16:creationId xmlns:a16="http://schemas.microsoft.com/office/drawing/2014/main" id="{80D65AF7-CF85-45B9-BDB3-83B7F5BF5AA0}"/>
                  </a:ext>
                </a:extLst>
              </p:cNvPr>
              <p:cNvGrpSpPr/>
              <p:nvPr/>
            </p:nvGrpSpPr>
            <p:grpSpPr>
              <a:xfrm>
                <a:off x="2601705" y="2104707"/>
                <a:ext cx="357378" cy="365760"/>
                <a:chOff x="4319987" y="4162914"/>
                <a:chExt cx="457200" cy="393236"/>
              </a:xfrm>
            </p:grpSpPr>
            <p:sp>
              <p:nvSpPr>
                <p:cNvPr id="87" name="Can 93">
                  <a:extLst>
                    <a:ext uri="{FF2B5EF4-FFF2-40B4-BE49-F238E27FC236}">
                      <a16:creationId xmlns:a16="http://schemas.microsoft.com/office/drawing/2014/main" id="{B09AD52F-28B8-4542-9E42-9352C072C33A}"/>
                    </a:ext>
                  </a:extLst>
                </p:cNvPr>
                <p:cNvSpPr/>
                <p:nvPr/>
              </p:nvSpPr>
              <p:spPr bwMode="auto">
                <a:xfrm>
                  <a:off x="4319987" y="4400575"/>
                  <a:ext cx="457200" cy="155575"/>
                </a:xfrm>
                <a:prstGeom prst="can">
                  <a:avLst/>
                </a:prstGeom>
                <a:solidFill>
                  <a:srgbClr val="F8A2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endParaRPr lang="en-US" sz="800">
                    <a:solidFill>
                      <a:prstClr val="white"/>
                    </a:solidFill>
                    <a:latin typeface="+mj-lt"/>
                    <a:cs typeface="Arial" pitchFamily="34" charset="0"/>
                  </a:endParaRPr>
                </a:p>
              </p:txBody>
            </p:sp>
            <p:sp>
              <p:nvSpPr>
                <p:cNvPr id="88" name="Can 105">
                  <a:extLst>
                    <a:ext uri="{FF2B5EF4-FFF2-40B4-BE49-F238E27FC236}">
                      <a16:creationId xmlns:a16="http://schemas.microsoft.com/office/drawing/2014/main" id="{BDC059E8-D66C-479D-8B24-22121C0F246B}"/>
                    </a:ext>
                  </a:extLst>
                </p:cNvPr>
                <p:cNvSpPr/>
                <p:nvPr/>
              </p:nvSpPr>
              <p:spPr bwMode="auto">
                <a:xfrm>
                  <a:off x="4319987" y="4275135"/>
                  <a:ext cx="457200" cy="155575"/>
                </a:xfrm>
                <a:prstGeom prst="can">
                  <a:avLst/>
                </a:prstGeom>
                <a:solidFill>
                  <a:schemeClr val="accent1">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endParaRPr lang="en-US" sz="800">
                    <a:solidFill>
                      <a:prstClr val="white"/>
                    </a:solidFill>
                    <a:latin typeface="+mj-lt"/>
                    <a:cs typeface="Arial" pitchFamily="34" charset="0"/>
                  </a:endParaRPr>
                </a:p>
              </p:txBody>
            </p:sp>
            <p:sp>
              <p:nvSpPr>
                <p:cNvPr id="89" name="Can 112">
                  <a:extLst>
                    <a:ext uri="{FF2B5EF4-FFF2-40B4-BE49-F238E27FC236}">
                      <a16:creationId xmlns:a16="http://schemas.microsoft.com/office/drawing/2014/main" id="{DC9848DA-4017-4908-91EF-C7B619E5C7F8}"/>
                    </a:ext>
                  </a:extLst>
                </p:cNvPr>
                <p:cNvSpPr/>
                <p:nvPr/>
              </p:nvSpPr>
              <p:spPr bwMode="auto">
                <a:xfrm>
                  <a:off x="4319987" y="4162914"/>
                  <a:ext cx="457200" cy="155575"/>
                </a:xfrm>
                <a:prstGeom prst="can">
                  <a:avLst/>
                </a:prstGeom>
                <a:solidFill>
                  <a:schemeClr val="accent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endParaRPr lang="en-US" sz="800">
                    <a:solidFill>
                      <a:prstClr val="white"/>
                    </a:solidFill>
                    <a:latin typeface="+mj-lt"/>
                    <a:cs typeface="Arial" pitchFamily="34" charset="0"/>
                  </a:endParaRPr>
                </a:p>
              </p:txBody>
            </p:sp>
          </p:grpSp>
          <p:cxnSp>
            <p:nvCxnSpPr>
              <p:cNvPr id="103" name="Straight Arrow Connector 87">
                <a:extLst>
                  <a:ext uri="{FF2B5EF4-FFF2-40B4-BE49-F238E27FC236}">
                    <a16:creationId xmlns:a16="http://schemas.microsoft.com/office/drawing/2014/main" id="{CBD3E2A9-430F-4732-B005-C1746507680C}"/>
                  </a:ext>
                </a:extLst>
              </p:cNvPr>
              <p:cNvCxnSpPr>
                <a:cxnSpLocks noChangeShapeType="1"/>
              </p:cNvCxnSpPr>
              <p:nvPr/>
            </p:nvCxnSpPr>
            <p:spPr bwMode="auto">
              <a:xfrm>
                <a:off x="6645301" y="3864119"/>
                <a:ext cx="609600" cy="0"/>
              </a:xfrm>
              <a:prstGeom prst="straightConnector1">
                <a:avLst/>
              </a:prstGeom>
              <a:noFill/>
              <a:ln w="15875" algn="ctr">
                <a:solidFill>
                  <a:schemeClr val="tx1"/>
                </a:solidFill>
                <a:round/>
                <a:headEnd/>
                <a:tailEnd type="arrow" w="med" len="med"/>
              </a:ln>
            </p:spPr>
          </p:cxnSp>
          <p:sp>
            <p:nvSpPr>
              <p:cNvPr id="85" name="Speech Bubble: Rectangle 84">
                <a:extLst>
                  <a:ext uri="{FF2B5EF4-FFF2-40B4-BE49-F238E27FC236}">
                    <a16:creationId xmlns:a16="http://schemas.microsoft.com/office/drawing/2014/main" id="{E1A75A01-13C0-4970-B1C7-9A4E881734EC}"/>
                  </a:ext>
                </a:extLst>
              </p:cNvPr>
              <p:cNvSpPr/>
              <p:nvPr/>
            </p:nvSpPr>
            <p:spPr>
              <a:xfrm>
                <a:off x="4212148" y="1607329"/>
                <a:ext cx="4930154" cy="608012"/>
              </a:xfrm>
              <a:prstGeom prst="wedgeRectCallout">
                <a:avLst>
                  <a:gd name="adj1" fmla="val -54397"/>
                  <a:gd name="adj2" fmla="val 19000"/>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lumMod val="50000"/>
                      </a:schemeClr>
                    </a:solidFill>
                    <a:latin typeface="+mj-lt"/>
                  </a:rPr>
                  <a:t>Business View of consolidated data is missing</a:t>
                </a:r>
                <a:r>
                  <a:rPr lang="en-US" sz="1200">
                    <a:solidFill>
                      <a:schemeClr val="tx2">
                        <a:lumMod val="50000"/>
                      </a:schemeClr>
                    </a:solidFill>
                    <a:latin typeface="+mj-lt"/>
                  </a:rPr>
                  <a:t>, requiring a costly ETL process to drive data insights. </a:t>
                </a:r>
              </a:p>
            </p:txBody>
          </p:sp>
          <p:sp>
            <p:nvSpPr>
              <p:cNvPr id="92" name="Speech Bubble: Rectangle 91">
                <a:extLst>
                  <a:ext uri="{FF2B5EF4-FFF2-40B4-BE49-F238E27FC236}">
                    <a16:creationId xmlns:a16="http://schemas.microsoft.com/office/drawing/2014/main" id="{F4E59DDE-6AD4-4526-9A88-49C0E9919F44}"/>
                  </a:ext>
                </a:extLst>
              </p:cNvPr>
              <p:cNvSpPr/>
              <p:nvPr/>
            </p:nvSpPr>
            <p:spPr>
              <a:xfrm>
                <a:off x="8124897" y="2530716"/>
                <a:ext cx="3165594" cy="1606067"/>
              </a:xfrm>
              <a:prstGeom prst="wedgeRectCallout">
                <a:avLst>
                  <a:gd name="adj1" fmla="val 15278"/>
                  <a:gd name="adj2" fmla="val 78186"/>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2">
                        <a:lumMod val="50000"/>
                      </a:schemeClr>
                    </a:solidFill>
                    <a:latin typeface="+mj-lt"/>
                  </a:rPr>
                  <a:t>Each new ETL creates a limited purpose Operational Data Store or database in a silo, further </a:t>
                </a:r>
                <a:r>
                  <a:rPr lang="en-US" sz="1200" b="1">
                    <a:solidFill>
                      <a:schemeClr val="tx2">
                        <a:lumMod val="50000"/>
                      </a:schemeClr>
                    </a:solidFill>
                    <a:latin typeface="+mj-lt"/>
                  </a:rPr>
                  <a:t>increasing burden to maintain, creating duplication and complicating the landscape.</a:t>
                </a:r>
              </a:p>
            </p:txBody>
          </p:sp>
          <p:sp>
            <p:nvSpPr>
              <p:cNvPr id="18" name="Rectangle 17">
                <a:extLst>
                  <a:ext uri="{FF2B5EF4-FFF2-40B4-BE49-F238E27FC236}">
                    <a16:creationId xmlns:a16="http://schemas.microsoft.com/office/drawing/2014/main" id="{48AA44F3-7BFD-45F6-8435-62A60D9A114F}"/>
                  </a:ext>
                </a:extLst>
              </p:cNvPr>
              <p:cNvSpPr/>
              <p:nvPr/>
            </p:nvSpPr>
            <p:spPr>
              <a:xfrm>
                <a:off x="10153354" y="4630411"/>
                <a:ext cx="1568146" cy="1723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latin typeface="+mj-lt"/>
                </a:endParaRPr>
              </a:p>
            </p:txBody>
          </p:sp>
          <p:pic>
            <p:nvPicPr>
              <p:cNvPr id="11" name="Picture 10">
                <a:extLst>
                  <a:ext uri="{FF2B5EF4-FFF2-40B4-BE49-F238E27FC236}">
                    <a16:creationId xmlns:a16="http://schemas.microsoft.com/office/drawing/2014/main" id="{A0F4113D-4B79-460A-B030-F10A7E95C8D6}"/>
                  </a:ext>
                </a:extLst>
              </p:cNvPr>
              <p:cNvPicPr>
                <a:picLocks noChangeAspect="1"/>
              </p:cNvPicPr>
              <p:nvPr/>
            </p:nvPicPr>
            <p:blipFill>
              <a:blip r:embed="rId4"/>
              <a:stretch>
                <a:fillRect/>
              </a:stretch>
            </p:blipFill>
            <p:spPr>
              <a:xfrm>
                <a:off x="10315564" y="4752492"/>
                <a:ext cx="1293880" cy="503238"/>
              </a:xfrm>
              <a:prstGeom prst="rect">
                <a:avLst/>
              </a:prstGeom>
            </p:spPr>
          </p:pic>
          <p:pic>
            <p:nvPicPr>
              <p:cNvPr id="14" name="Picture 13">
                <a:extLst>
                  <a:ext uri="{FF2B5EF4-FFF2-40B4-BE49-F238E27FC236}">
                    <a16:creationId xmlns:a16="http://schemas.microsoft.com/office/drawing/2014/main" id="{76F42084-BF5D-4FFC-921B-D3A71B4988D0}"/>
                  </a:ext>
                </a:extLst>
              </p:cNvPr>
              <p:cNvPicPr>
                <a:picLocks noChangeAspect="1"/>
              </p:cNvPicPr>
              <p:nvPr/>
            </p:nvPicPr>
            <p:blipFill>
              <a:blip r:embed="rId5"/>
              <a:stretch>
                <a:fillRect/>
              </a:stretch>
            </p:blipFill>
            <p:spPr>
              <a:xfrm>
                <a:off x="10315564" y="5320905"/>
                <a:ext cx="1293880" cy="957280"/>
              </a:xfrm>
              <a:prstGeom prst="rect">
                <a:avLst/>
              </a:prstGeom>
            </p:spPr>
          </p:pic>
          <p:cxnSp>
            <p:nvCxnSpPr>
              <p:cNvPr id="25" name="Straight Arrow Connector 45">
                <a:extLst>
                  <a:ext uri="{FF2B5EF4-FFF2-40B4-BE49-F238E27FC236}">
                    <a16:creationId xmlns:a16="http://schemas.microsoft.com/office/drawing/2014/main" id="{711954DC-A093-4919-BA83-92BC5B37F714}"/>
                  </a:ext>
                </a:extLst>
              </p:cNvPr>
              <p:cNvCxnSpPr>
                <a:cxnSpLocks noChangeShapeType="1"/>
                <a:stCxn id="8" idx="2"/>
                <a:endCxn id="9" idx="0"/>
              </p:cNvCxnSpPr>
              <p:nvPr/>
            </p:nvCxnSpPr>
            <p:spPr bwMode="auto">
              <a:xfrm>
                <a:off x="2584316" y="1091434"/>
                <a:ext cx="774861" cy="142053"/>
              </a:xfrm>
              <a:prstGeom prst="straightConnector1">
                <a:avLst/>
              </a:prstGeom>
              <a:noFill/>
              <a:ln w="15875" algn="ctr">
                <a:solidFill>
                  <a:schemeClr val="tx1"/>
                </a:solidFill>
                <a:round/>
                <a:headEnd/>
                <a:tailEnd type="arrow" w="med" len="med"/>
              </a:ln>
            </p:spPr>
          </p:cxnSp>
        </p:grpSp>
        <p:sp>
          <p:nvSpPr>
            <p:cNvPr id="8" name="Flowchart: Process 3">
              <a:extLst>
                <a:ext uri="{FF2B5EF4-FFF2-40B4-BE49-F238E27FC236}">
                  <a16:creationId xmlns:a16="http://schemas.microsoft.com/office/drawing/2014/main" id="{6D117A62-AA40-4778-B1EE-AEA8010527E6}"/>
                </a:ext>
              </a:extLst>
            </p:cNvPr>
            <p:cNvSpPr>
              <a:spLocks noChangeArrowheads="1"/>
            </p:cNvSpPr>
            <p:nvPr/>
          </p:nvSpPr>
          <p:spPr bwMode="auto">
            <a:xfrm>
              <a:off x="457200" y="1045962"/>
              <a:ext cx="4364099" cy="274320"/>
            </a:xfrm>
            <a:prstGeom prst="flowChartProcess">
              <a:avLst/>
            </a:prstGeom>
            <a:solidFill>
              <a:schemeClr val="bg1"/>
            </a:solidFill>
            <a:ln w="19050" algn="ctr">
              <a:solidFill>
                <a:schemeClr val="bg2">
                  <a:lumMod val="90000"/>
                </a:schemeClr>
              </a:solidFill>
              <a:round/>
              <a:headEnd/>
              <a:tailEnd/>
            </a:ln>
          </p:spPr>
          <p:txBody>
            <a:bodyPr anchor="ctr"/>
            <a:lstStyle/>
            <a:p>
              <a:pPr algn="ctr">
                <a:spcBef>
                  <a:spcPct val="50000"/>
                </a:spcBef>
              </a:pPr>
              <a:r>
                <a:rPr lang="en-US" sz="1200" b="1">
                  <a:solidFill>
                    <a:schemeClr val="tx2"/>
                  </a:solidFill>
                  <a:latin typeface="+mj-lt"/>
                  <a:cs typeface="Arial" charset="0"/>
                </a:rPr>
                <a:t>Business Use Case, Reporting or Analytics Need</a:t>
              </a:r>
            </a:p>
          </p:txBody>
        </p:sp>
        <p:sp>
          <p:nvSpPr>
            <p:cNvPr id="13" name="Rectangle 12">
              <a:extLst>
                <a:ext uri="{FF2B5EF4-FFF2-40B4-BE49-F238E27FC236}">
                  <a16:creationId xmlns:a16="http://schemas.microsoft.com/office/drawing/2014/main" id="{F97A9F24-E4D9-4DE6-9BA5-46C6A962A273}"/>
                </a:ext>
              </a:extLst>
            </p:cNvPr>
            <p:cNvSpPr/>
            <p:nvPr/>
          </p:nvSpPr>
          <p:spPr>
            <a:xfrm>
              <a:off x="5422810" y="1045962"/>
              <a:ext cx="6096000" cy="274320"/>
            </a:xfrm>
            <a:prstGeom prst="rect">
              <a:avLst/>
            </a:prstGeom>
            <a:solidFill>
              <a:schemeClr val="bg1"/>
            </a:solidFill>
            <a:ln w="19050" algn="ctr">
              <a:solidFill>
                <a:schemeClr val="bg2">
                  <a:lumMod val="90000"/>
                </a:schemeClr>
              </a:solidFill>
              <a:round/>
              <a:headEnd/>
              <a:tailEnd/>
            </a:ln>
          </p:spPr>
          <p:txBody>
            <a:bodyPr anchor="ctr"/>
            <a:lstStyle/>
            <a:p>
              <a:pPr algn="ctr">
                <a:spcBef>
                  <a:spcPct val="50000"/>
                </a:spcBef>
              </a:pPr>
              <a:r>
                <a:rPr lang="en-US" sz="1200" b="1">
                  <a:solidFill>
                    <a:schemeClr val="tx2"/>
                  </a:solidFill>
                  <a:latin typeface="+mj-lt"/>
                  <a:cs typeface="Arial" charset="0"/>
                </a:rPr>
                <a:t>What does the information flow look like today?</a:t>
              </a:r>
            </a:p>
          </p:txBody>
        </p:sp>
      </p:grpSp>
      <p:sp>
        <p:nvSpPr>
          <p:cNvPr id="2" name="Title 1">
            <a:extLst>
              <a:ext uri="{FF2B5EF4-FFF2-40B4-BE49-F238E27FC236}">
                <a16:creationId xmlns:a16="http://schemas.microsoft.com/office/drawing/2014/main" id="{FE66A957-8DE7-41DC-BA05-AD082DAD1D14}"/>
              </a:ext>
            </a:extLst>
          </p:cNvPr>
          <p:cNvSpPr>
            <a:spLocks noGrp="1"/>
          </p:cNvSpPr>
          <p:nvPr>
            <p:ph type="title"/>
          </p:nvPr>
        </p:nvSpPr>
        <p:spPr>
          <a:xfrm>
            <a:off x="0" y="0"/>
            <a:ext cx="12191999" cy="1062180"/>
          </a:xfrm>
        </p:spPr>
        <p:txBody>
          <a:bodyPr/>
          <a:lstStyle/>
          <a:p>
            <a:r>
              <a:rPr lang="en-US"/>
              <a:t>Incremental Discovery Focus -         Core Platform Capabilities</a:t>
            </a:r>
          </a:p>
        </p:txBody>
      </p:sp>
      <p:grpSp>
        <p:nvGrpSpPr>
          <p:cNvPr id="105" name="Group 104">
            <a:extLst>
              <a:ext uri="{FF2B5EF4-FFF2-40B4-BE49-F238E27FC236}">
                <a16:creationId xmlns:a16="http://schemas.microsoft.com/office/drawing/2014/main" id="{92E58F25-F32F-4A64-9E47-DAE62C76F34E}"/>
              </a:ext>
            </a:extLst>
          </p:cNvPr>
          <p:cNvGrpSpPr/>
          <p:nvPr/>
        </p:nvGrpSpPr>
        <p:grpSpPr>
          <a:xfrm>
            <a:off x="4766499" y="163699"/>
            <a:ext cx="796932" cy="646330"/>
            <a:chOff x="7032104" y="833459"/>
            <a:chExt cx="702760" cy="569956"/>
          </a:xfrm>
        </p:grpSpPr>
        <p:sp>
          <p:nvSpPr>
            <p:cNvPr id="106" name="Oval 20">
              <a:extLst>
                <a:ext uri="{FF2B5EF4-FFF2-40B4-BE49-F238E27FC236}">
                  <a16:creationId xmlns:a16="http://schemas.microsoft.com/office/drawing/2014/main" id="{A31B1792-4044-4520-9421-81D7677D2C47}"/>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endParaRPr kumimoji="0" lang="pt-PT" sz="1440" b="0" i="0" u="none" strike="noStrike" kern="1200" cap="none" spc="0" normalizeH="0" baseline="0" noProof="0">
                <a:ln>
                  <a:noFill/>
                </a:ln>
                <a:solidFill>
                  <a:prstClr val="white"/>
                </a:solidFill>
                <a:effectLst/>
                <a:uLnTx/>
                <a:uFillTx/>
                <a:latin typeface="Verdana"/>
                <a:ea typeface="+mn-ea"/>
                <a:cs typeface="+mn-cs"/>
              </a:endParaRPr>
            </a:p>
          </p:txBody>
        </p:sp>
        <p:sp>
          <p:nvSpPr>
            <p:cNvPr id="107" name="TextBox 106">
              <a:extLst>
                <a:ext uri="{FF2B5EF4-FFF2-40B4-BE49-F238E27FC236}">
                  <a16:creationId xmlns:a16="http://schemas.microsoft.com/office/drawing/2014/main" id="{EAF5B7E6-8C7F-4BFA-89E4-4111EBEF6841}"/>
                </a:ext>
              </a:extLst>
            </p:cNvPr>
            <p:cNvSpPr txBox="1"/>
            <p:nvPr/>
          </p:nvSpPr>
          <p:spPr>
            <a:xfrm>
              <a:off x="7086792" y="833459"/>
              <a:ext cx="648072" cy="569956"/>
            </a:xfrm>
            <a:prstGeom prst="rect">
              <a:avLst/>
            </a:prstGeom>
            <a:noFill/>
          </p:spPr>
          <p:txBody>
            <a:bodyPr wrap="squar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lang="en-US" sz="3600" b="1">
                  <a:solidFill>
                    <a:schemeClr val="bg1"/>
                  </a:solidFill>
                  <a:latin typeface="+mj-lt"/>
                </a:rPr>
                <a:t>2</a:t>
              </a:r>
            </a:p>
          </p:txBody>
        </p:sp>
      </p:grpSp>
    </p:spTree>
    <p:extLst>
      <p:ext uri="{BB962C8B-B14F-4D97-AF65-F5344CB8AC3E}">
        <p14:creationId xmlns:p14="http://schemas.microsoft.com/office/powerpoint/2010/main" val="1270158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1BA3AD6-2F88-405E-9CA8-14411C2B671E}"/>
              </a:ext>
            </a:extLst>
          </p:cNvPr>
          <p:cNvGrpSpPr/>
          <p:nvPr/>
        </p:nvGrpSpPr>
        <p:grpSpPr>
          <a:xfrm>
            <a:off x="304799" y="1068483"/>
            <a:ext cx="11582401" cy="5256118"/>
            <a:chOff x="304799" y="822079"/>
            <a:chExt cx="11582401" cy="5578721"/>
          </a:xfrm>
        </p:grpSpPr>
        <p:grpSp>
          <p:nvGrpSpPr>
            <p:cNvPr id="6" name="Group 5">
              <a:extLst>
                <a:ext uri="{FF2B5EF4-FFF2-40B4-BE49-F238E27FC236}">
                  <a16:creationId xmlns:a16="http://schemas.microsoft.com/office/drawing/2014/main" id="{E731944F-B5E7-483A-8046-4AD308BEB5CF}"/>
                </a:ext>
              </a:extLst>
            </p:cNvPr>
            <p:cNvGrpSpPr/>
            <p:nvPr/>
          </p:nvGrpSpPr>
          <p:grpSpPr>
            <a:xfrm>
              <a:off x="304799" y="1295400"/>
              <a:ext cx="11582401" cy="5105400"/>
              <a:chOff x="1307028" y="1219200"/>
              <a:chExt cx="8698474" cy="4309476"/>
            </a:xfrm>
          </p:grpSpPr>
          <p:sp>
            <p:nvSpPr>
              <p:cNvPr id="18" name="Rectangle 17">
                <a:extLst>
                  <a:ext uri="{FF2B5EF4-FFF2-40B4-BE49-F238E27FC236}">
                    <a16:creationId xmlns:a16="http://schemas.microsoft.com/office/drawing/2014/main" id="{585657B3-AD22-4734-B6B8-6583D257FB79}"/>
                  </a:ext>
                </a:extLst>
              </p:cNvPr>
              <p:cNvSpPr/>
              <p:nvPr/>
            </p:nvSpPr>
            <p:spPr bwMode="auto">
              <a:xfrm>
                <a:off x="4225028" y="1219202"/>
                <a:ext cx="956260" cy="4309474"/>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36000" rIns="49846" bIns="43200" numCol="1" rtlCol="0" anchor="t" anchorCtr="0" compatLnSpc="1">
                <a:prstTxWarp prst="textNoShape">
                  <a:avLst/>
                </a:prstTxWarp>
              </a:bodyPr>
              <a:lstStyle/>
              <a:p>
                <a:pPr algn="ctr" defTabSz="844083" fontAlgn="base">
                  <a:spcBef>
                    <a:spcPct val="0"/>
                  </a:spcBef>
                  <a:spcAft>
                    <a:spcPct val="0"/>
                  </a:spcAft>
                </a:pPr>
                <a:r>
                  <a:rPr lang="en-GB" sz="6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Ingestion</a:t>
                </a:r>
              </a:p>
              <a:p>
                <a:pPr algn="ctr" defTabSz="844083" fontAlgn="base">
                  <a:spcBef>
                    <a:spcPct val="0"/>
                  </a:spcBef>
                  <a:spcAft>
                    <a:spcPct val="0"/>
                  </a:spcAft>
                </a:pPr>
                <a:endParaRPr lang="en-GB" sz="600" b="0">
                  <a:solidFill>
                    <a:schemeClr val="bg1">
                      <a:lumMod val="50000"/>
                    </a:schemeClr>
                  </a:solidFill>
                  <a:latin typeface="Calibri" panose="020F0502020204030204" pitchFamily="34" charset="0"/>
                  <a:ea typeface="ＭＳ Ｐゴシック" pitchFamily="34" charset="-128"/>
                  <a:cs typeface="Calibri" panose="020F0502020204030204" pitchFamily="34" charset="0"/>
                </a:endParaRPr>
              </a:p>
            </p:txBody>
          </p:sp>
          <p:sp>
            <p:nvSpPr>
              <p:cNvPr id="19" name="Rectangle 18">
                <a:extLst>
                  <a:ext uri="{FF2B5EF4-FFF2-40B4-BE49-F238E27FC236}">
                    <a16:creationId xmlns:a16="http://schemas.microsoft.com/office/drawing/2014/main" id="{E0399112-764C-4ABE-8E9F-295095ACFF15}"/>
                  </a:ext>
                </a:extLst>
              </p:cNvPr>
              <p:cNvSpPr/>
              <p:nvPr/>
            </p:nvSpPr>
            <p:spPr bwMode="auto">
              <a:xfrm>
                <a:off x="4271833" y="1742686"/>
                <a:ext cx="864095" cy="141135"/>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defTabSz="844083" fontAlgn="base">
                  <a:spcBef>
                    <a:spcPct val="0"/>
                  </a:spcBef>
                  <a:spcAft>
                    <a:spcPct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ETL</a:t>
                </a:r>
              </a:p>
            </p:txBody>
          </p:sp>
          <p:sp>
            <p:nvSpPr>
              <p:cNvPr id="20" name="Rectangle 19">
                <a:extLst>
                  <a:ext uri="{FF2B5EF4-FFF2-40B4-BE49-F238E27FC236}">
                    <a16:creationId xmlns:a16="http://schemas.microsoft.com/office/drawing/2014/main" id="{735C1449-3B93-4451-A467-745430E8DA5B}"/>
                  </a:ext>
                </a:extLst>
              </p:cNvPr>
              <p:cNvSpPr/>
              <p:nvPr/>
            </p:nvSpPr>
            <p:spPr bwMode="auto">
              <a:xfrm>
                <a:off x="8001000" y="1219200"/>
                <a:ext cx="780687" cy="4309475"/>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36000" rIns="49846" bIns="43200" numCol="1" rtlCol="0" anchor="t" anchorCtr="0" compatLnSpc="1">
                <a:prstTxWarp prst="textNoShape">
                  <a:avLst/>
                </a:prstTxWarp>
              </a:bodyPr>
              <a:lstStyle/>
              <a:p>
                <a:pPr algn="ctr" defTabSz="844083" fontAlgn="base">
                  <a:spcBef>
                    <a:spcPct val="0"/>
                  </a:spcBef>
                  <a:spcAft>
                    <a:spcPct val="0"/>
                  </a:spcAft>
                </a:pPr>
                <a:r>
                  <a:rPr lang="en-GB" sz="6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Data Preparation</a:t>
                </a:r>
              </a:p>
              <a:p>
                <a:pPr algn="ctr" defTabSz="844083" fontAlgn="base">
                  <a:spcBef>
                    <a:spcPct val="0"/>
                  </a:spcBef>
                  <a:spcAft>
                    <a:spcPct val="0"/>
                  </a:spcAft>
                </a:pPr>
                <a:endParaRPr lang="en-GB" sz="600" b="0">
                  <a:solidFill>
                    <a:schemeClr val="bg1">
                      <a:lumMod val="50000"/>
                    </a:schemeClr>
                  </a:solidFill>
                  <a:latin typeface="Calibri" panose="020F0502020204030204" pitchFamily="34" charset="0"/>
                  <a:ea typeface="ＭＳ Ｐゴシック" pitchFamily="34" charset="-128"/>
                  <a:cs typeface="Calibri" panose="020F0502020204030204" pitchFamily="34" charset="0"/>
                </a:endParaRPr>
              </a:p>
            </p:txBody>
          </p:sp>
          <p:sp>
            <p:nvSpPr>
              <p:cNvPr id="21" name="Rectangle 20">
                <a:extLst>
                  <a:ext uri="{FF2B5EF4-FFF2-40B4-BE49-F238E27FC236}">
                    <a16:creationId xmlns:a16="http://schemas.microsoft.com/office/drawing/2014/main" id="{E13DF673-D54C-4AB5-9966-FEB07A3C587F}"/>
                  </a:ext>
                </a:extLst>
              </p:cNvPr>
              <p:cNvSpPr/>
              <p:nvPr/>
            </p:nvSpPr>
            <p:spPr bwMode="auto">
              <a:xfrm>
                <a:off x="4271834" y="1579415"/>
                <a:ext cx="864095" cy="14431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defTabSz="844083" fontAlgn="base">
                  <a:spcBef>
                    <a:spcPct val="0"/>
                  </a:spcBef>
                  <a:spcAft>
                    <a:spcPct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DI</a:t>
                </a:r>
              </a:p>
            </p:txBody>
          </p:sp>
          <p:sp>
            <p:nvSpPr>
              <p:cNvPr id="24" name="Rectangle 23">
                <a:extLst>
                  <a:ext uri="{FF2B5EF4-FFF2-40B4-BE49-F238E27FC236}">
                    <a16:creationId xmlns:a16="http://schemas.microsoft.com/office/drawing/2014/main" id="{BB357BA9-56C3-4D77-A65C-6A5D5724746F}"/>
                  </a:ext>
                </a:extLst>
              </p:cNvPr>
              <p:cNvSpPr/>
              <p:nvPr/>
            </p:nvSpPr>
            <p:spPr bwMode="auto">
              <a:xfrm>
                <a:off x="3062317" y="1219200"/>
                <a:ext cx="1085551" cy="4309475"/>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36000" rIns="49846" bIns="43200" numCol="1" rtlCol="0" anchor="t" anchorCtr="0" compatLnSpc="1">
                <a:prstTxWarp prst="textNoShape">
                  <a:avLst/>
                </a:prstTxWarp>
              </a:bodyPr>
              <a:lstStyle/>
              <a:p>
                <a:pPr algn="ctr" defTabSz="844083" fontAlgn="base">
                  <a:spcBef>
                    <a:spcPct val="0"/>
                  </a:spcBef>
                  <a:spcAft>
                    <a:spcPct val="0"/>
                  </a:spcAft>
                </a:pPr>
                <a:r>
                  <a:rPr lang="en-GB" sz="6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Data Management (core)</a:t>
                </a:r>
              </a:p>
            </p:txBody>
          </p:sp>
          <p:sp>
            <p:nvSpPr>
              <p:cNvPr id="30" name="Rectangle 29">
                <a:extLst>
                  <a:ext uri="{FF2B5EF4-FFF2-40B4-BE49-F238E27FC236}">
                    <a16:creationId xmlns:a16="http://schemas.microsoft.com/office/drawing/2014/main" id="{6F14CD9D-796D-4E13-8774-789A32A8164B}"/>
                  </a:ext>
                </a:extLst>
              </p:cNvPr>
              <p:cNvSpPr/>
              <p:nvPr/>
            </p:nvSpPr>
            <p:spPr bwMode="auto">
              <a:xfrm>
                <a:off x="5292697" y="1219200"/>
                <a:ext cx="2662044" cy="4309475"/>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36000" rIns="49846" bIns="43200" numCol="1" rtlCol="0" anchor="t" anchorCtr="0" compatLnSpc="1">
                <a:prstTxWarp prst="textNoShape">
                  <a:avLst/>
                </a:prstTxWarp>
              </a:bodyPr>
              <a:lstStyle/>
              <a:p>
                <a:pPr defTabSz="844083" fontAlgn="base">
                  <a:spcBef>
                    <a:spcPct val="0"/>
                  </a:spcBef>
                  <a:spcAft>
                    <a:spcPct val="0"/>
                  </a:spcAft>
                </a:pPr>
                <a:r>
                  <a:rPr lang="en-GB" sz="600" b="0" i="1">
                    <a:solidFill>
                      <a:schemeClr val="bg1">
                        <a:lumMod val="50000"/>
                      </a:schemeClr>
                    </a:solidFill>
                    <a:latin typeface="Calibri" panose="020F0502020204030204" pitchFamily="34" charset="0"/>
                    <a:ea typeface="ＭＳ Ｐゴシック" pitchFamily="34" charset="-128"/>
                    <a:cs typeface="Calibri" panose="020F0502020204030204" pitchFamily="34" charset="0"/>
                  </a:rPr>
                  <a:t>Data Repositories </a:t>
                </a:r>
              </a:p>
            </p:txBody>
          </p:sp>
          <p:sp>
            <p:nvSpPr>
              <p:cNvPr id="32" name="Rectangle 31">
                <a:extLst>
                  <a:ext uri="{FF2B5EF4-FFF2-40B4-BE49-F238E27FC236}">
                    <a16:creationId xmlns:a16="http://schemas.microsoft.com/office/drawing/2014/main" id="{FB1A9776-2486-43AE-9782-0627083E641E}"/>
                  </a:ext>
                </a:extLst>
              </p:cNvPr>
              <p:cNvSpPr/>
              <p:nvPr/>
            </p:nvSpPr>
            <p:spPr bwMode="auto">
              <a:xfrm>
                <a:off x="1672381" y="1219202"/>
                <a:ext cx="1341445" cy="4309474"/>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36000" rIns="49846" bIns="43200" numCol="1" rtlCol="0" anchor="t" anchorCtr="0" compatLnSpc="1">
                <a:prstTxWarp prst="textNoShape">
                  <a:avLst/>
                </a:prstTxWarp>
              </a:bodyPr>
              <a:lstStyle/>
              <a:p>
                <a:pPr algn="ctr" defTabSz="844083" fontAlgn="base">
                  <a:spcBef>
                    <a:spcPct val="0"/>
                  </a:spcBef>
                  <a:spcAft>
                    <a:spcPct val="0"/>
                  </a:spcAft>
                </a:pPr>
                <a:r>
                  <a:rPr lang="en-GB" sz="600" b="0" i="1">
                    <a:solidFill>
                      <a:schemeClr val="bg1">
                        <a:lumMod val="50000"/>
                      </a:schemeClr>
                    </a:solidFill>
                    <a:latin typeface="Calibri" panose="020F0502020204030204" pitchFamily="34" charset="0"/>
                    <a:ea typeface="ＭＳ Ｐゴシック" pitchFamily="34" charset="-128"/>
                    <a:cs typeface="Calibri" panose="020F0502020204030204" pitchFamily="34" charset="0"/>
                  </a:rPr>
                  <a:t>Data Sources (primary)</a:t>
                </a:r>
              </a:p>
            </p:txBody>
          </p:sp>
          <p:sp>
            <p:nvSpPr>
              <p:cNvPr id="33" name="Rectangle 32">
                <a:extLst>
                  <a:ext uri="{FF2B5EF4-FFF2-40B4-BE49-F238E27FC236}">
                    <a16:creationId xmlns:a16="http://schemas.microsoft.com/office/drawing/2014/main" id="{44BA515E-DD62-42DE-BD8E-7F80A6884BC5}"/>
                  </a:ext>
                </a:extLst>
              </p:cNvPr>
              <p:cNvSpPr/>
              <p:nvPr/>
            </p:nvSpPr>
            <p:spPr bwMode="auto">
              <a:xfrm>
                <a:off x="3159877" y="1398011"/>
                <a:ext cx="864095" cy="95682"/>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ct val="0"/>
                  </a:spcAft>
                </a:pP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Data Governance  in Limited Silos</a:t>
                </a:r>
              </a:p>
            </p:txBody>
          </p:sp>
          <p:sp>
            <p:nvSpPr>
              <p:cNvPr id="34" name="Rectangle 33">
                <a:extLst>
                  <a:ext uri="{FF2B5EF4-FFF2-40B4-BE49-F238E27FC236}">
                    <a16:creationId xmlns:a16="http://schemas.microsoft.com/office/drawing/2014/main" id="{ED6EB591-2DB4-46D5-801B-612F86D6CFEC}"/>
                  </a:ext>
                </a:extLst>
              </p:cNvPr>
              <p:cNvSpPr/>
              <p:nvPr/>
            </p:nvSpPr>
            <p:spPr bwMode="auto">
              <a:xfrm>
                <a:off x="8827946" y="1219200"/>
                <a:ext cx="1119730" cy="4309475"/>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36000" rIns="49846" bIns="36000" numCol="1" rtlCol="0" anchor="t" anchorCtr="0" compatLnSpc="1">
                <a:prstTxWarp prst="textNoShape">
                  <a:avLst/>
                </a:prstTxWarp>
              </a:bodyPr>
              <a:lstStyle/>
              <a:p>
                <a:pPr algn="ctr" defTabSz="844083" fontAlgn="base">
                  <a:spcBef>
                    <a:spcPct val="0"/>
                  </a:spcBef>
                  <a:spcAft>
                    <a:spcPct val="0"/>
                  </a:spcAft>
                </a:pPr>
                <a:r>
                  <a:rPr lang="en-GB" sz="600" b="0" i="1">
                    <a:solidFill>
                      <a:schemeClr val="bg1">
                        <a:lumMod val="50000"/>
                      </a:schemeClr>
                    </a:solidFill>
                    <a:latin typeface="Calibri" panose="020F0502020204030204" pitchFamily="34" charset="0"/>
                    <a:ea typeface="ＭＳ Ｐゴシック" pitchFamily="34" charset="-128"/>
                    <a:cs typeface="Calibri" panose="020F0502020204030204" pitchFamily="34" charset="0"/>
                  </a:rPr>
                  <a:t>Access</a:t>
                </a:r>
              </a:p>
            </p:txBody>
          </p:sp>
          <p:sp>
            <p:nvSpPr>
              <p:cNvPr id="35" name="Rectangle 34">
                <a:extLst>
                  <a:ext uri="{FF2B5EF4-FFF2-40B4-BE49-F238E27FC236}">
                    <a16:creationId xmlns:a16="http://schemas.microsoft.com/office/drawing/2014/main" id="{8C02A0A0-4BB4-40BC-82C3-4935CD05479F}"/>
                  </a:ext>
                </a:extLst>
              </p:cNvPr>
              <p:cNvSpPr/>
              <p:nvPr/>
            </p:nvSpPr>
            <p:spPr bwMode="auto">
              <a:xfrm>
                <a:off x="8925704" y="1403850"/>
                <a:ext cx="927180" cy="183467"/>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ct val="0"/>
                  </a:spcAft>
                </a:pPr>
                <a:r>
                  <a:rPr lang="en-GB" sz="4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Analytics</a:t>
                </a:r>
              </a:p>
            </p:txBody>
          </p:sp>
          <p:sp>
            <p:nvSpPr>
              <p:cNvPr id="36" name="Rectangle 35">
                <a:extLst>
                  <a:ext uri="{FF2B5EF4-FFF2-40B4-BE49-F238E27FC236}">
                    <a16:creationId xmlns:a16="http://schemas.microsoft.com/office/drawing/2014/main" id="{AD961E05-6163-4070-8779-5D152F9F652A}"/>
                  </a:ext>
                </a:extLst>
              </p:cNvPr>
              <p:cNvSpPr/>
              <p:nvPr/>
            </p:nvSpPr>
            <p:spPr bwMode="auto">
              <a:xfrm>
                <a:off x="8925704" y="1616108"/>
                <a:ext cx="941820" cy="335584"/>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ct val="0"/>
                  </a:spcAft>
                </a:pPr>
                <a:r>
                  <a:rPr lang="en-GB" sz="4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Visualisation &amp; Reporting</a:t>
                </a:r>
              </a:p>
            </p:txBody>
          </p:sp>
          <p:sp>
            <p:nvSpPr>
              <p:cNvPr id="37" name="Rectangle 36">
                <a:extLst>
                  <a:ext uri="{FF2B5EF4-FFF2-40B4-BE49-F238E27FC236}">
                    <a16:creationId xmlns:a16="http://schemas.microsoft.com/office/drawing/2014/main" id="{3C11512E-0A51-4AC4-8200-38ABD17DDB88}"/>
                  </a:ext>
                </a:extLst>
              </p:cNvPr>
              <p:cNvSpPr/>
              <p:nvPr/>
            </p:nvSpPr>
            <p:spPr bwMode="auto">
              <a:xfrm>
                <a:off x="5341827" y="1529799"/>
                <a:ext cx="1853259" cy="395363"/>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ct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ERP Data Warehouse</a:t>
                </a:r>
                <a:endParaRPr lang="en-GB" sz="400" b="0">
                  <a:solidFill>
                    <a:schemeClr val="bg1">
                      <a:lumMod val="50000"/>
                    </a:schemeClr>
                  </a:solidFill>
                  <a:latin typeface="Calibri" panose="020F0502020204030204" pitchFamily="34" charset="0"/>
                  <a:ea typeface="ＭＳ Ｐゴシック" pitchFamily="34" charset="-128"/>
                  <a:cs typeface="Calibri" panose="020F0502020204030204" pitchFamily="34" charset="0"/>
                </a:endParaRPr>
              </a:p>
            </p:txBody>
          </p:sp>
          <p:sp>
            <p:nvSpPr>
              <p:cNvPr id="38" name="Flowchart: Magnetic Disk 37">
                <a:extLst>
                  <a:ext uri="{FF2B5EF4-FFF2-40B4-BE49-F238E27FC236}">
                    <a16:creationId xmlns:a16="http://schemas.microsoft.com/office/drawing/2014/main" id="{8BF6667B-8B2A-4C06-9910-46BB5746F067}"/>
                  </a:ext>
                </a:extLst>
              </p:cNvPr>
              <p:cNvSpPr/>
              <p:nvPr/>
            </p:nvSpPr>
            <p:spPr>
              <a:xfrm>
                <a:off x="5397312" y="1661573"/>
                <a:ext cx="547108" cy="213014"/>
              </a:xfrm>
              <a:prstGeom prst="flowChartMagneticDisk">
                <a:avLst/>
              </a:prstGeom>
              <a:solidFill>
                <a:schemeClr val="accent1">
                  <a:lumMod val="20000"/>
                  <a:lumOff val="80000"/>
                </a:schemeClr>
              </a:solidFill>
              <a:ln w="12700" cap="flat" cmpd="sng" algn="ctr">
                <a:solidFill>
                  <a:schemeClr val="bg1"/>
                </a:solidFill>
                <a:prstDash val="solid"/>
              </a:ln>
              <a:effectLst/>
            </p:spPr>
            <p:txBody>
              <a:bodyPr tIns="0" bIns="0" rtlCol="0" anchor="ctr"/>
              <a:lstStyle/>
              <a:p>
                <a:pPr algn="ctr" defTabSz="844083">
                  <a:defRPr/>
                </a:pPr>
                <a:r>
                  <a:rPr lang="en-US" sz="500" b="0" kern="0">
                    <a:solidFill>
                      <a:schemeClr val="tx1"/>
                    </a:solidFill>
                    <a:latin typeface="Calibri" panose="020F0502020204030204" pitchFamily="34" charset="0"/>
                    <a:cs typeface="Calibri" panose="020F0502020204030204" pitchFamily="34" charset="0"/>
                  </a:rPr>
                  <a:t>SAP HANA</a:t>
                </a:r>
              </a:p>
            </p:txBody>
          </p:sp>
          <p:pic>
            <p:nvPicPr>
              <p:cNvPr id="39" name="Picture 38">
                <a:extLst>
                  <a:ext uri="{FF2B5EF4-FFF2-40B4-BE49-F238E27FC236}">
                    <a16:creationId xmlns:a16="http://schemas.microsoft.com/office/drawing/2014/main" id="{150A5D5D-0E7E-4905-9F2A-03B91F7816D1}"/>
                  </a:ext>
                </a:extLst>
              </p:cNvPr>
              <p:cNvPicPr>
                <a:picLocks noChangeAspect="1"/>
              </p:cNvPicPr>
              <p:nvPr/>
            </p:nvPicPr>
            <p:blipFill>
              <a:blip r:embed="rId2"/>
              <a:stretch>
                <a:fillRect/>
              </a:stretch>
            </p:blipFill>
            <p:spPr>
              <a:xfrm flipH="1">
                <a:off x="8987228" y="1417655"/>
                <a:ext cx="216508" cy="149178"/>
              </a:xfrm>
              <a:prstGeom prst="rect">
                <a:avLst/>
              </a:prstGeom>
            </p:spPr>
          </p:pic>
          <p:sp>
            <p:nvSpPr>
              <p:cNvPr id="40" name="Rectangle 39">
                <a:extLst>
                  <a:ext uri="{FF2B5EF4-FFF2-40B4-BE49-F238E27FC236}">
                    <a16:creationId xmlns:a16="http://schemas.microsoft.com/office/drawing/2014/main" id="{9DACFB4A-412A-412E-9D1A-7E0F3316E01D}"/>
                  </a:ext>
                </a:extLst>
              </p:cNvPr>
              <p:cNvSpPr/>
              <p:nvPr/>
            </p:nvSpPr>
            <p:spPr bwMode="auto">
              <a:xfrm>
                <a:off x="3165063" y="1521253"/>
                <a:ext cx="864095" cy="119247"/>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defTabSz="844083" fontAlgn="base">
                  <a:spcBef>
                    <a:spcPct val="0"/>
                  </a:spcBef>
                  <a:spcAft>
                    <a:spcPct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DQM</a:t>
                </a:r>
              </a:p>
            </p:txBody>
          </p:sp>
          <p:sp>
            <p:nvSpPr>
              <p:cNvPr id="41" name="Rectangle: Rounded Corners 40">
                <a:extLst>
                  <a:ext uri="{FF2B5EF4-FFF2-40B4-BE49-F238E27FC236}">
                    <a16:creationId xmlns:a16="http://schemas.microsoft.com/office/drawing/2014/main" id="{157E9E18-6839-46B5-B715-8D1194C2F3BC}"/>
                  </a:ext>
                </a:extLst>
              </p:cNvPr>
              <p:cNvSpPr/>
              <p:nvPr/>
            </p:nvSpPr>
            <p:spPr>
              <a:xfrm>
                <a:off x="3447973" y="1531681"/>
                <a:ext cx="569245" cy="98966"/>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400" b="0">
                    <a:latin typeface="Calibri" panose="020F0502020204030204" pitchFamily="34" charset="0"/>
                    <a:cs typeface="Calibri" panose="020F0502020204030204" pitchFamily="34" charset="0"/>
                  </a:rPr>
                  <a:t>SAP Information Steward</a:t>
                </a:r>
              </a:p>
            </p:txBody>
          </p:sp>
          <p:sp>
            <p:nvSpPr>
              <p:cNvPr id="42" name="Rectangle: Rounded Corners 41">
                <a:extLst>
                  <a:ext uri="{FF2B5EF4-FFF2-40B4-BE49-F238E27FC236}">
                    <a16:creationId xmlns:a16="http://schemas.microsoft.com/office/drawing/2014/main" id="{3E263ED1-D390-4DAF-9B86-816E0B5545BA}"/>
                  </a:ext>
                </a:extLst>
              </p:cNvPr>
              <p:cNvSpPr/>
              <p:nvPr/>
            </p:nvSpPr>
            <p:spPr>
              <a:xfrm>
                <a:off x="1755325" y="1421494"/>
                <a:ext cx="545643" cy="100330"/>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500" b="0">
                    <a:latin typeface="Calibri" panose="020F0502020204030204" pitchFamily="34" charset="0"/>
                    <a:cs typeface="Calibri" panose="020F0502020204030204" pitchFamily="34" charset="0"/>
                  </a:rPr>
                  <a:t>Success Factors</a:t>
                </a:r>
              </a:p>
            </p:txBody>
          </p:sp>
          <p:sp>
            <p:nvSpPr>
              <p:cNvPr id="43" name="Rectangle: Rounded Corners 42">
                <a:extLst>
                  <a:ext uri="{FF2B5EF4-FFF2-40B4-BE49-F238E27FC236}">
                    <a16:creationId xmlns:a16="http://schemas.microsoft.com/office/drawing/2014/main" id="{05158314-7A0D-4ED2-A0C6-B33705D406A4}"/>
                  </a:ext>
                </a:extLst>
              </p:cNvPr>
              <p:cNvSpPr/>
              <p:nvPr/>
            </p:nvSpPr>
            <p:spPr>
              <a:xfrm>
                <a:off x="1783928" y="1851050"/>
                <a:ext cx="682870" cy="110094"/>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0">
                    <a:latin typeface="Calibri" panose="020F0502020204030204" pitchFamily="34" charset="0"/>
                    <a:cs typeface="Calibri" panose="020F0502020204030204" pitchFamily="34" charset="0"/>
                  </a:rPr>
                  <a:t>Success Enterprise</a:t>
                </a:r>
              </a:p>
            </p:txBody>
          </p:sp>
          <p:sp>
            <p:nvSpPr>
              <p:cNvPr id="44" name="Flowchart: Magnetic Disk 43">
                <a:extLst>
                  <a:ext uri="{FF2B5EF4-FFF2-40B4-BE49-F238E27FC236}">
                    <a16:creationId xmlns:a16="http://schemas.microsoft.com/office/drawing/2014/main" id="{70646AC9-2780-4B8F-B5A8-48C69633F190}"/>
                  </a:ext>
                </a:extLst>
              </p:cNvPr>
              <p:cNvSpPr/>
              <p:nvPr/>
            </p:nvSpPr>
            <p:spPr>
              <a:xfrm>
                <a:off x="1783807" y="1586884"/>
                <a:ext cx="1142422" cy="216278"/>
              </a:xfrm>
              <a:prstGeom prst="flowChartMagneticDisk">
                <a:avLst/>
              </a:prstGeom>
              <a:solidFill>
                <a:schemeClr val="bg1">
                  <a:lumMod val="85000"/>
                </a:schemeClr>
              </a:solidFill>
              <a:ln w="12700" cap="flat" cmpd="sng" algn="ctr">
                <a:solidFill>
                  <a:schemeClr val="bg1"/>
                </a:solidFill>
                <a:prstDash val="solid"/>
              </a:ln>
              <a:effectLst/>
            </p:spPr>
            <p:txBody>
              <a:bodyPr tIns="0" bIns="0" rtlCol="0" anchor="ctr"/>
              <a:lstStyle/>
              <a:p>
                <a:pPr algn="ctr" defTabSz="844083">
                  <a:defRPr/>
                </a:pPr>
                <a:r>
                  <a:rPr lang="en-US" sz="500" b="0" kern="0">
                    <a:solidFill>
                      <a:schemeClr val="bg1"/>
                    </a:solidFill>
                    <a:latin typeface="Calibri" panose="020F0502020204030204" pitchFamily="34" charset="0"/>
                    <a:cs typeface="Calibri" panose="020F0502020204030204" pitchFamily="34" charset="0"/>
                  </a:rPr>
                  <a:t>SAP BW, BPC  </a:t>
                </a:r>
                <a:r>
                  <a:rPr lang="en-US" sz="500" b="0" kern="0" err="1">
                    <a:solidFill>
                      <a:schemeClr val="bg1"/>
                    </a:solidFill>
                    <a:latin typeface="Calibri" panose="020F0502020204030204" pitchFamily="34" charset="0"/>
                    <a:cs typeface="Calibri" panose="020F0502020204030204" pitchFamily="34" charset="0"/>
                  </a:rPr>
                  <a:t>sFIN</a:t>
                </a:r>
                <a:r>
                  <a:rPr lang="en-US" sz="500" b="0" kern="0">
                    <a:solidFill>
                      <a:schemeClr val="bg1"/>
                    </a:solidFill>
                    <a:latin typeface="Calibri" panose="020F0502020204030204" pitchFamily="34" charset="0"/>
                    <a:cs typeface="Calibri" panose="020F0502020204030204" pitchFamily="34" charset="0"/>
                  </a:rPr>
                  <a:t> (SAP HANA)</a:t>
                </a:r>
              </a:p>
            </p:txBody>
          </p:sp>
          <p:sp>
            <p:nvSpPr>
              <p:cNvPr id="45" name="Rectangle: Rounded Corners 44">
                <a:extLst>
                  <a:ext uri="{FF2B5EF4-FFF2-40B4-BE49-F238E27FC236}">
                    <a16:creationId xmlns:a16="http://schemas.microsoft.com/office/drawing/2014/main" id="{6ACABF1F-5241-4836-9988-E48ADD65BC56}"/>
                  </a:ext>
                </a:extLst>
              </p:cNvPr>
              <p:cNvSpPr/>
              <p:nvPr/>
            </p:nvSpPr>
            <p:spPr>
              <a:xfrm>
                <a:off x="2515289" y="1851050"/>
                <a:ext cx="450131" cy="110094"/>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500" b="0" err="1">
                    <a:latin typeface="Calibri" panose="020F0502020204030204" pitchFamily="34" charset="0"/>
                    <a:cs typeface="Calibri" panose="020F0502020204030204" pitchFamily="34" charset="0"/>
                  </a:rPr>
                  <a:t>Powerplan</a:t>
                </a:r>
                <a:endParaRPr lang="en-GB" sz="500" b="0">
                  <a:latin typeface="Calibri" panose="020F0502020204030204" pitchFamily="34" charset="0"/>
                  <a:cs typeface="Calibri" panose="020F0502020204030204" pitchFamily="34" charset="0"/>
                </a:endParaRPr>
              </a:p>
            </p:txBody>
          </p:sp>
          <p:sp>
            <p:nvSpPr>
              <p:cNvPr id="46" name="Rectangle: Rounded Corners 45">
                <a:extLst>
                  <a:ext uri="{FF2B5EF4-FFF2-40B4-BE49-F238E27FC236}">
                    <a16:creationId xmlns:a16="http://schemas.microsoft.com/office/drawing/2014/main" id="{25CD455E-BC5C-4EBC-AB3B-3BDB0FFADE42}"/>
                  </a:ext>
                </a:extLst>
              </p:cNvPr>
              <p:cNvSpPr/>
              <p:nvPr/>
            </p:nvSpPr>
            <p:spPr>
              <a:xfrm>
                <a:off x="2423455" y="1422270"/>
                <a:ext cx="545643" cy="100330"/>
              </a:xfrm>
              <a:prstGeom prst="roundRect">
                <a:avLst/>
              </a:prstGeom>
              <a:solidFill>
                <a:srgbClr val="00BEB4"/>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500" b="0">
                    <a:latin typeface="Calibri" panose="020F0502020204030204" pitchFamily="34" charset="0"/>
                    <a:cs typeface="Calibri" panose="020F0502020204030204" pitchFamily="34" charset="0"/>
                  </a:rPr>
                  <a:t>SAP ECC</a:t>
                </a:r>
              </a:p>
            </p:txBody>
          </p:sp>
          <p:sp>
            <p:nvSpPr>
              <p:cNvPr id="47" name="Rectangle: Rounded Corners 46">
                <a:extLst>
                  <a:ext uri="{FF2B5EF4-FFF2-40B4-BE49-F238E27FC236}">
                    <a16:creationId xmlns:a16="http://schemas.microsoft.com/office/drawing/2014/main" id="{1EB00A0D-FE5D-4AF1-84E1-8B2311064F84}"/>
                  </a:ext>
                </a:extLst>
              </p:cNvPr>
              <p:cNvSpPr/>
              <p:nvPr/>
            </p:nvSpPr>
            <p:spPr>
              <a:xfrm>
                <a:off x="2232676" y="1414585"/>
                <a:ext cx="260800" cy="107239"/>
              </a:xfrm>
              <a:prstGeom prst="roundRect">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GB" sz="400" b="0">
                    <a:solidFill>
                      <a:schemeClr val="bg1"/>
                    </a:solidFill>
                    <a:latin typeface="Calibri" panose="020F0502020204030204" pitchFamily="34" charset="0"/>
                    <a:cs typeface="Calibri" panose="020F0502020204030204" pitchFamily="34" charset="0"/>
                  </a:rPr>
                  <a:t>SAP CPI</a:t>
                </a:r>
              </a:p>
            </p:txBody>
          </p:sp>
          <p:sp>
            <p:nvSpPr>
              <p:cNvPr id="48" name="Rectangle 47">
                <a:extLst>
                  <a:ext uri="{FF2B5EF4-FFF2-40B4-BE49-F238E27FC236}">
                    <a16:creationId xmlns:a16="http://schemas.microsoft.com/office/drawing/2014/main" id="{1CD675A9-53D1-4217-AF52-ED1B9330872B}"/>
                  </a:ext>
                </a:extLst>
              </p:cNvPr>
              <p:cNvSpPr/>
              <p:nvPr/>
            </p:nvSpPr>
            <p:spPr bwMode="auto">
              <a:xfrm>
                <a:off x="4279905" y="1409830"/>
                <a:ext cx="864095" cy="144692"/>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43200" rIns="49846" bIns="43200" numCol="1" rtlCol="0" anchor="t" anchorCtr="0" compatLnSpc="1">
                <a:prstTxWarp prst="textNoShape">
                  <a:avLst/>
                </a:prstTxWarp>
              </a:bodyPr>
              <a:lstStyle/>
              <a:p>
                <a:pPr defTabSz="844083" fontAlgn="base">
                  <a:spcBef>
                    <a:spcPct val="0"/>
                  </a:spcBef>
                  <a:spcAft>
                    <a:spcPct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RT</a:t>
                </a:r>
              </a:p>
            </p:txBody>
          </p:sp>
          <p:sp>
            <p:nvSpPr>
              <p:cNvPr id="49" name="Rectangle: Rounded Corners 48">
                <a:extLst>
                  <a:ext uri="{FF2B5EF4-FFF2-40B4-BE49-F238E27FC236}">
                    <a16:creationId xmlns:a16="http://schemas.microsoft.com/office/drawing/2014/main" id="{2153DFD3-DE3B-465F-B484-90D7D1B938F2}"/>
                  </a:ext>
                </a:extLst>
              </p:cNvPr>
              <p:cNvSpPr/>
              <p:nvPr/>
            </p:nvSpPr>
            <p:spPr>
              <a:xfrm>
                <a:off x="4508147" y="1440251"/>
                <a:ext cx="564122" cy="89548"/>
              </a:xfrm>
              <a:prstGeom prst="roundRect">
                <a:avLst/>
              </a:prstGeom>
              <a:solidFill>
                <a:srgbClr val="F53C32"/>
              </a:solidFill>
              <a:ln>
                <a:solidFill>
                  <a:srgbClr val="F53C3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500" b="0">
                    <a:latin typeface="Calibri" panose="020F0502020204030204" pitchFamily="34" charset="0"/>
                    <a:cs typeface="Calibri" panose="020F0502020204030204" pitchFamily="34" charset="0"/>
                  </a:rPr>
                  <a:t>SAP SLT</a:t>
                </a:r>
              </a:p>
            </p:txBody>
          </p:sp>
          <p:sp>
            <p:nvSpPr>
              <p:cNvPr id="50" name="Rectangle: Rounded Corners 49">
                <a:extLst>
                  <a:ext uri="{FF2B5EF4-FFF2-40B4-BE49-F238E27FC236}">
                    <a16:creationId xmlns:a16="http://schemas.microsoft.com/office/drawing/2014/main" id="{486C3CA9-A050-414C-A4AB-30F6A8A47784}"/>
                  </a:ext>
                </a:extLst>
              </p:cNvPr>
              <p:cNvSpPr/>
              <p:nvPr/>
            </p:nvSpPr>
            <p:spPr>
              <a:xfrm>
                <a:off x="4499473" y="1608284"/>
                <a:ext cx="564122" cy="88713"/>
              </a:xfrm>
              <a:prstGeom prst="roundRect">
                <a:avLst/>
              </a:prstGeom>
              <a:solidFill>
                <a:srgbClr val="FFB45A"/>
              </a:solidFill>
              <a:ln>
                <a:solidFill>
                  <a:srgbClr val="FFB45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500" b="0">
                    <a:solidFill>
                      <a:schemeClr val="tx1"/>
                    </a:solidFill>
                    <a:latin typeface="Calibri" panose="020F0502020204030204" pitchFamily="34" charset="0"/>
                    <a:cs typeface="Calibri" panose="020F0502020204030204" pitchFamily="34" charset="0"/>
                  </a:rPr>
                  <a:t>SAP DB connect</a:t>
                </a:r>
              </a:p>
            </p:txBody>
          </p:sp>
          <p:sp>
            <p:nvSpPr>
              <p:cNvPr id="51" name="Rectangle: Rounded Corners 50">
                <a:extLst>
                  <a:ext uri="{FF2B5EF4-FFF2-40B4-BE49-F238E27FC236}">
                    <a16:creationId xmlns:a16="http://schemas.microsoft.com/office/drawing/2014/main" id="{11C2F935-0041-47E2-8BDC-D14F46FB1A16}"/>
                  </a:ext>
                </a:extLst>
              </p:cNvPr>
              <p:cNvSpPr/>
              <p:nvPr/>
            </p:nvSpPr>
            <p:spPr>
              <a:xfrm>
                <a:off x="4499473" y="1769307"/>
                <a:ext cx="564122" cy="87044"/>
              </a:xfrm>
              <a:prstGeom prst="roundRect">
                <a:avLst/>
              </a:prstGeom>
              <a:solidFill>
                <a:srgbClr val="3CE12D"/>
              </a:solidFill>
              <a:ln>
                <a:solidFill>
                  <a:srgbClr val="3CE12D"/>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500" b="0">
                    <a:latin typeface="Calibri" panose="020F0502020204030204" pitchFamily="34" charset="0"/>
                    <a:cs typeface="Calibri" panose="020F0502020204030204" pitchFamily="34" charset="0"/>
                  </a:rPr>
                  <a:t>SAP Data Services</a:t>
                </a:r>
              </a:p>
            </p:txBody>
          </p:sp>
          <p:sp>
            <p:nvSpPr>
              <p:cNvPr id="52" name="Rectangle 51">
                <a:extLst>
                  <a:ext uri="{FF2B5EF4-FFF2-40B4-BE49-F238E27FC236}">
                    <a16:creationId xmlns:a16="http://schemas.microsoft.com/office/drawing/2014/main" id="{5AFEF13C-B0E9-432D-B380-8C10B369BE78}"/>
                  </a:ext>
                </a:extLst>
              </p:cNvPr>
              <p:cNvSpPr/>
              <p:nvPr/>
            </p:nvSpPr>
            <p:spPr bwMode="auto">
              <a:xfrm>
                <a:off x="3165063" y="1819763"/>
                <a:ext cx="864095" cy="135945"/>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defTabSz="844083" fontAlgn="base">
                  <a:spcBef>
                    <a:spcPct val="0"/>
                  </a:spcBef>
                  <a:spcAft>
                    <a:spcPct val="0"/>
                  </a:spcAft>
                </a:pPr>
                <a:r>
                  <a:rPr lang="en-GB" sz="500" b="0">
                    <a:solidFill>
                      <a:schemeClr val="tx1">
                        <a:lumMod val="65000"/>
                        <a:lumOff val="35000"/>
                      </a:schemeClr>
                    </a:solidFill>
                    <a:latin typeface="Calibri" panose="020F0502020204030204" pitchFamily="34" charset="0"/>
                    <a:ea typeface="ＭＳ Ｐゴシック" pitchFamily="34" charset="-128"/>
                    <a:cs typeface="Calibri" panose="020F0502020204030204" pitchFamily="34" charset="0"/>
                  </a:rPr>
                  <a:t>MDM</a:t>
                </a:r>
              </a:p>
            </p:txBody>
          </p:sp>
          <p:sp>
            <p:nvSpPr>
              <p:cNvPr id="53" name="Flowchart: Magnetic Disk 52">
                <a:extLst>
                  <a:ext uri="{FF2B5EF4-FFF2-40B4-BE49-F238E27FC236}">
                    <a16:creationId xmlns:a16="http://schemas.microsoft.com/office/drawing/2014/main" id="{58AD9490-1D08-48D0-B201-8BC51F6D4AA0}"/>
                  </a:ext>
                </a:extLst>
              </p:cNvPr>
              <p:cNvSpPr/>
              <p:nvPr/>
            </p:nvSpPr>
            <p:spPr>
              <a:xfrm>
                <a:off x="5973376" y="1661573"/>
                <a:ext cx="547108" cy="213014"/>
              </a:xfrm>
              <a:prstGeom prst="flowChartMagneticDisk">
                <a:avLst/>
              </a:prstGeom>
              <a:solidFill>
                <a:schemeClr val="accent1">
                  <a:lumMod val="20000"/>
                  <a:lumOff val="80000"/>
                </a:schemeClr>
              </a:solidFill>
              <a:ln w="12700" cap="flat" cmpd="sng" algn="ctr">
                <a:solidFill>
                  <a:schemeClr val="bg1"/>
                </a:solidFill>
                <a:prstDash val="solid"/>
              </a:ln>
              <a:effectLst/>
            </p:spPr>
            <p:txBody>
              <a:bodyPr tIns="0" bIns="0" rtlCol="0" anchor="ctr"/>
              <a:lstStyle/>
              <a:p>
                <a:pPr algn="ctr" defTabSz="844083">
                  <a:defRPr/>
                </a:pPr>
                <a:r>
                  <a:rPr lang="en-US" sz="500" b="0" kern="0">
                    <a:solidFill>
                      <a:schemeClr val="tx1"/>
                    </a:solidFill>
                    <a:latin typeface="Calibri" panose="020F0502020204030204" pitchFamily="34" charset="0"/>
                    <a:cs typeface="Calibri" panose="020F0502020204030204" pitchFamily="34" charset="0"/>
                  </a:rPr>
                  <a:t>SAP IQ</a:t>
                </a:r>
              </a:p>
            </p:txBody>
          </p:sp>
          <p:sp>
            <p:nvSpPr>
              <p:cNvPr id="54" name="Flowchart: Magnetic Disk 53">
                <a:extLst>
                  <a:ext uri="{FF2B5EF4-FFF2-40B4-BE49-F238E27FC236}">
                    <a16:creationId xmlns:a16="http://schemas.microsoft.com/office/drawing/2014/main" id="{049B9FBF-3951-4819-9F7D-8134BC0B7280}"/>
                  </a:ext>
                </a:extLst>
              </p:cNvPr>
              <p:cNvSpPr/>
              <p:nvPr/>
            </p:nvSpPr>
            <p:spPr>
              <a:xfrm>
                <a:off x="6598094" y="1657898"/>
                <a:ext cx="527410" cy="213014"/>
              </a:xfrm>
              <a:prstGeom prst="flowChartMagneticDisk">
                <a:avLst/>
              </a:prstGeom>
              <a:solidFill>
                <a:schemeClr val="accent1">
                  <a:lumMod val="75000"/>
                </a:schemeClr>
              </a:solidFill>
              <a:ln w="12700" cap="flat" cmpd="sng" algn="ctr">
                <a:solidFill>
                  <a:schemeClr val="bg1"/>
                </a:solidFill>
                <a:prstDash val="solid"/>
              </a:ln>
              <a:effectLst/>
            </p:spPr>
            <p:txBody>
              <a:bodyPr tIns="0" bIns="0" rtlCol="0" anchor="ctr"/>
              <a:lstStyle/>
              <a:p>
                <a:pPr algn="ctr" defTabSz="844083">
                  <a:defRPr/>
                </a:pPr>
                <a:r>
                  <a:rPr lang="en-US" sz="400" b="0" kern="0">
                    <a:solidFill>
                      <a:schemeClr val="bg1"/>
                    </a:solidFill>
                    <a:latin typeface="Calibri" panose="020F0502020204030204" pitchFamily="34" charset="0"/>
                    <a:cs typeface="Calibri" panose="020F0502020204030204" pitchFamily="34" charset="0"/>
                  </a:rPr>
                  <a:t>SAP BW (Oracle</a:t>
                </a:r>
                <a:r>
                  <a:rPr lang="en-US" sz="500" b="0" kern="0">
                    <a:solidFill>
                      <a:schemeClr val="bg1"/>
                    </a:solidFill>
                    <a:latin typeface="Calibri" panose="020F0502020204030204" pitchFamily="34" charset="0"/>
                    <a:cs typeface="Calibri" panose="020F0502020204030204" pitchFamily="34" charset="0"/>
                  </a:rPr>
                  <a:t>)</a:t>
                </a:r>
              </a:p>
            </p:txBody>
          </p:sp>
          <p:sp>
            <p:nvSpPr>
              <p:cNvPr id="55" name="Rectangle 54">
                <a:extLst>
                  <a:ext uri="{FF2B5EF4-FFF2-40B4-BE49-F238E27FC236}">
                    <a16:creationId xmlns:a16="http://schemas.microsoft.com/office/drawing/2014/main" id="{936B2924-D939-4EF7-BF9A-18FE4C94974E}"/>
                  </a:ext>
                </a:extLst>
              </p:cNvPr>
              <p:cNvSpPr/>
              <p:nvPr/>
            </p:nvSpPr>
            <p:spPr bwMode="auto">
              <a:xfrm>
                <a:off x="5341827" y="1414585"/>
                <a:ext cx="864095" cy="82860"/>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ct val="0"/>
                  </a:spcAft>
                </a:pP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Hadoop</a:t>
                </a:r>
              </a:p>
            </p:txBody>
          </p:sp>
          <p:sp>
            <p:nvSpPr>
              <p:cNvPr id="56" name="Rectangle: Rounded Corners 55">
                <a:extLst>
                  <a:ext uri="{FF2B5EF4-FFF2-40B4-BE49-F238E27FC236}">
                    <a16:creationId xmlns:a16="http://schemas.microsoft.com/office/drawing/2014/main" id="{28F2B9DE-E00F-455D-AA65-8980428E4621}"/>
                  </a:ext>
                </a:extLst>
              </p:cNvPr>
              <p:cNvSpPr/>
              <p:nvPr/>
            </p:nvSpPr>
            <p:spPr>
              <a:xfrm>
                <a:off x="8098494" y="1448522"/>
                <a:ext cx="564122" cy="89548"/>
              </a:xfrm>
              <a:prstGeom prst="roundRect">
                <a:avLst/>
              </a:prstGeom>
              <a:gradFill flip="none" rotWithShape="1">
                <a:gsLst>
                  <a:gs pos="0">
                    <a:srgbClr val="3CE12D"/>
                  </a:gs>
                  <a:gs pos="100000">
                    <a:srgbClr val="FFB45A"/>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500" b="0">
                    <a:solidFill>
                      <a:schemeClr val="tx1"/>
                    </a:solidFill>
                    <a:latin typeface="Calibri" panose="020F0502020204030204" pitchFamily="34" charset="0"/>
                    <a:cs typeface="Calibri" panose="020F0502020204030204" pitchFamily="34" charset="0"/>
                  </a:rPr>
                  <a:t>SAP </a:t>
                </a:r>
                <a:r>
                  <a:rPr lang="en-GB" sz="500" b="0" err="1">
                    <a:solidFill>
                      <a:schemeClr val="tx1"/>
                    </a:solidFill>
                    <a:latin typeface="Calibri" panose="020F0502020204030204" pitchFamily="34" charset="0"/>
                    <a:cs typeface="Calibri" panose="020F0502020204030204" pitchFamily="34" charset="0"/>
                  </a:rPr>
                  <a:t>BEx</a:t>
                </a:r>
                <a:endParaRPr lang="en-GB" sz="500" b="0">
                  <a:solidFill>
                    <a:schemeClr val="tx1"/>
                  </a:solidFill>
                  <a:latin typeface="Calibri" panose="020F0502020204030204" pitchFamily="34" charset="0"/>
                  <a:cs typeface="Calibri" panose="020F0502020204030204" pitchFamily="34" charset="0"/>
                </a:endParaRPr>
              </a:p>
            </p:txBody>
          </p:sp>
          <p:sp>
            <p:nvSpPr>
              <p:cNvPr id="57" name="Rectangle: Rounded Corners 56">
                <a:extLst>
                  <a:ext uri="{FF2B5EF4-FFF2-40B4-BE49-F238E27FC236}">
                    <a16:creationId xmlns:a16="http://schemas.microsoft.com/office/drawing/2014/main" id="{7E35BE9C-5734-462A-B8D1-B031ABA04573}"/>
                  </a:ext>
                </a:extLst>
              </p:cNvPr>
              <p:cNvSpPr/>
              <p:nvPr/>
            </p:nvSpPr>
            <p:spPr>
              <a:xfrm>
                <a:off x="8103342" y="1595967"/>
                <a:ext cx="564122" cy="89548"/>
              </a:xfrm>
              <a:prstGeom prst="roundRect">
                <a:avLst/>
              </a:prstGeom>
              <a:gradFill flip="none" rotWithShape="1">
                <a:gsLst>
                  <a:gs pos="0">
                    <a:srgbClr val="3CE12D"/>
                  </a:gs>
                  <a:gs pos="100000">
                    <a:srgbClr val="FFB45A"/>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500" b="0">
                    <a:solidFill>
                      <a:schemeClr val="tx1"/>
                    </a:solidFill>
                    <a:latin typeface="Calibri" panose="020F0502020204030204" pitchFamily="34" charset="0"/>
                    <a:cs typeface="Calibri" panose="020F0502020204030204" pitchFamily="34" charset="0"/>
                  </a:rPr>
                  <a:t>SAP IDT</a:t>
                </a:r>
              </a:p>
            </p:txBody>
          </p:sp>
          <p:cxnSp>
            <p:nvCxnSpPr>
              <p:cNvPr id="58" name="Straight Connector 57">
                <a:extLst>
                  <a:ext uri="{FF2B5EF4-FFF2-40B4-BE49-F238E27FC236}">
                    <a16:creationId xmlns:a16="http://schemas.microsoft.com/office/drawing/2014/main" id="{A03D48FB-0AB2-438D-A585-04BD0128458C}"/>
                  </a:ext>
                </a:extLst>
              </p:cNvPr>
              <p:cNvCxnSpPr/>
              <p:nvPr/>
            </p:nvCxnSpPr>
            <p:spPr>
              <a:xfrm flipH="1">
                <a:off x="1329368" y="2013016"/>
                <a:ext cx="8618308"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E126C85-3184-4CDE-95F2-D3A769DD4781}"/>
                  </a:ext>
                </a:extLst>
              </p:cNvPr>
              <p:cNvSpPr txBox="1"/>
              <p:nvPr/>
            </p:nvSpPr>
            <p:spPr>
              <a:xfrm rot="16200000">
                <a:off x="1148376" y="1496444"/>
                <a:ext cx="694589" cy="338554"/>
              </a:xfrm>
              <a:prstGeom prst="rect">
                <a:avLst/>
              </a:prstGeom>
              <a:noFill/>
            </p:spPr>
            <p:txBody>
              <a:bodyPr wrap="square" rtlCol="0">
                <a:spAutoFit/>
              </a:bodyPr>
              <a:lstStyle/>
              <a:p>
                <a:pPr algn="ctr"/>
                <a:r>
                  <a:rPr lang="en-GB" sz="800">
                    <a:solidFill>
                      <a:schemeClr val="tx1"/>
                    </a:solidFill>
                    <a:latin typeface="Calibri" panose="020F0502020204030204" pitchFamily="34" charset="0"/>
                    <a:cs typeface="Calibri" panose="020F0502020204030204" pitchFamily="34" charset="0"/>
                  </a:rPr>
                  <a:t>US F&amp;SS (USFP)</a:t>
                </a:r>
              </a:p>
            </p:txBody>
          </p:sp>
          <p:grpSp>
            <p:nvGrpSpPr>
              <p:cNvPr id="60" name="Group 59">
                <a:extLst>
                  <a:ext uri="{FF2B5EF4-FFF2-40B4-BE49-F238E27FC236}">
                    <a16:creationId xmlns:a16="http://schemas.microsoft.com/office/drawing/2014/main" id="{BDF4F964-C236-48A5-BFC7-9491274F3ABE}"/>
                  </a:ext>
                </a:extLst>
              </p:cNvPr>
              <p:cNvGrpSpPr/>
              <p:nvPr/>
            </p:nvGrpSpPr>
            <p:grpSpPr>
              <a:xfrm>
                <a:off x="1724904" y="2059853"/>
                <a:ext cx="578438" cy="774860"/>
                <a:chOff x="-1302611" y="2304600"/>
                <a:chExt cx="1291757" cy="2414345"/>
              </a:xfrm>
            </p:grpSpPr>
            <p:sp>
              <p:nvSpPr>
                <p:cNvPr id="61" name="Rectangle 60">
                  <a:extLst>
                    <a:ext uri="{FF2B5EF4-FFF2-40B4-BE49-F238E27FC236}">
                      <a16:creationId xmlns:a16="http://schemas.microsoft.com/office/drawing/2014/main" id="{5490611A-8824-4633-98DB-C365C55BBE6F}"/>
                    </a:ext>
                  </a:extLst>
                </p:cNvPr>
                <p:cNvSpPr/>
                <p:nvPr/>
              </p:nvSpPr>
              <p:spPr bwMode="auto">
                <a:xfrm>
                  <a:off x="-1302611" y="2304600"/>
                  <a:ext cx="1291757" cy="2414345"/>
                </a:xfrm>
                <a:prstGeom prst="rect">
                  <a:avLst/>
                </a:prstGeom>
                <a:solidFill>
                  <a:schemeClr val="bg1"/>
                </a:solidFill>
                <a:ln w="9525" cap="flat" cmpd="sng" algn="ctr">
                  <a:solidFill>
                    <a:schemeClr val="bg1">
                      <a:lumMod val="85000"/>
                    </a:schemeClr>
                  </a:solidFill>
                  <a:prstDash val="solid"/>
                  <a:round/>
                  <a:headEnd type="none" w="med" len="med"/>
                  <a:tailEnd type="none" w="med" len="med"/>
                </a:ln>
                <a:effectLst/>
              </p:spPr>
              <p:txBody>
                <a:bodyPr vert="horz" wrap="square" lIns="0" tIns="18000" rIns="0" bIns="0" numCol="1" rtlCol="0" anchor="t" anchorCtr="0" compatLnSpc="1">
                  <a:prstTxWarp prst="textNoShape">
                    <a:avLst/>
                  </a:prstTxWarp>
                </a:bodyPr>
                <a:lstStyle/>
                <a:p>
                  <a:pPr algn="ctr" defTabSz="844083" fontAlgn="base">
                    <a:spcBef>
                      <a:spcPct val="0"/>
                    </a:spcBef>
                    <a:spcAft>
                      <a:spcPts val="0"/>
                    </a:spcAft>
                  </a:pPr>
                  <a:r>
                    <a:rPr lang="en-GB" sz="4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Internal</a:t>
                  </a:r>
                </a:p>
              </p:txBody>
            </p:sp>
            <p:sp>
              <p:nvSpPr>
                <p:cNvPr id="62" name="Rectangle: Rounded Corners 61">
                  <a:extLst>
                    <a:ext uri="{FF2B5EF4-FFF2-40B4-BE49-F238E27FC236}">
                      <a16:creationId xmlns:a16="http://schemas.microsoft.com/office/drawing/2014/main" id="{20B32857-FF1A-41DA-BB9A-E43A7E924566}"/>
                    </a:ext>
                  </a:extLst>
                </p:cNvPr>
                <p:cNvSpPr/>
                <p:nvPr/>
              </p:nvSpPr>
              <p:spPr>
                <a:xfrm>
                  <a:off x="-1197961" y="2912675"/>
                  <a:ext cx="1086073" cy="295900"/>
                </a:xfrm>
                <a:prstGeom prst="roundRect">
                  <a:avLst/>
                </a:prstGeom>
                <a:solidFill>
                  <a:srgbClr val="00BEB4"/>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CSS</a:t>
                  </a:r>
                </a:p>
              </p:txBody>
            </p:sp>
            <p:sp>
              <p:nvSpPr>
                <p:cNvPr id="63" name="Rectangle: Rounded Corners 62">
                  <a:extLst>
                    <a:ext uri="{FF2B5EF4-FFF2-40B4-BE49-F238E27FC236}">
                      <a16:creationId xmlns:a16="http://schemas.microsoft.com/office/drawing/2014/main" id="{6D4C1A96-1E1F-474D-A4DB-6366C3F7DDA2}"/>
                    </a:ext>
                  </a:extLst>
                </p:cNvPr>
                <p:cNvSpPr/>
                <p:nvPr/>
              </p:nvSpPr>
              <p:spPr>
                <a:xfrm>
                  <a:off x="-1197961" y="2548028"/>
                  <a:ext cx="1086073" cy="315491"/>
                </a:xfrm>
                <a:prstGeom prst="roundRect">
                  <a:avLst/>
                </a:prstGeom>
                <a:solidFill>
                  <a:srgbClr val="00BEB4"/>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CRIS</a:t>
                  </a:r>
                </a:p>
              </p:txBody>
            </p:sp>
            <p:sp>
              <p:nvSpPr>
                <p:cNvPr id="64" name="Rectangle: Rounded Corners 63">
                  <a:extLst>
                    <a:ext uri="{FF2B5EF4-FFF2-40B4-BE49-F238E27FC236}">
                      <a16:creationId xmlns:a16="http://schemas.microsoft.com/office/drawing/2014/main" id="{5569BBE0-18C9-47E8-A9D5-5F9AEC299F3F}"/>
                    </a:ext>
                  </a:extLst>
                </p:cNvPr>
                <p:cNvSpPr/>
                <p:nvPr/>
              </p:nvSpPr>
              <p:spPr>
                <a:xfrm>
                  <a:off x="-1211548" y="3581237"/>
                  <a:ext cx="1086073" cy="327327"/>
                </a:xfrm>
                <a:prstGeom prst="roundRect">
                  <a:avLst/>
                </a:prstGeom>
                <a:solidFill>
                  <a:srgbClr val="00BEB4"/>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Salesforce CRM</a:t>
                  </a:r>
                </a:p>
              </p:txBody>
            </p:sp>
            <p:sp>
              <p:nvSpPr>
                <p:cNvPr id="65" name="Rectangle: Rounded Corners 64">
                  <a:extLst>
                    <a:ext uri="{FF2B5EF4-FFF2-40B4-BE49-F238E27FC236}">
                      <a16:creationId xmlns:a16="http://schemas.microsoft.com/office/drawing/2014/main" id="{8C0EF0D0-9A22-4FA9-8A0D-FD96ED09A2FD}"/>
                    </a:ext>
                  </a:extLst>
                </p:cNvPr>
                <p:cNvSpPr/>
                <p:nvPr/>
              </p:nvSpPr>
              <p:spPr>
                <a:xfrm>
                  <a:off x="-1211548" y="3267912"/>
                  <a:ext cx="1086073" cy="248278"/>
                </a:xfrm>
                <a:prstGeom prst="roundRect">
                  <a:avLst/>
                </a:prstGeom>
                <a:solidFill>
                  <a:srgbClr val="00BEB4"/>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In Demand</a:t>
                  </a:r>
                </a:p>
              </p:txBody>
            </p:sp>
          </p:grpSp>
          <p:grpSp>
            <p:nvGrpSpPr>
              <p:cNvPr id="66" name="Group 65">
                <a:extLst>
                  <a:ext uri="{FF2B5EF4-FFF2-40B4-BE49-F238E27FC236}">
                    <a16:creationId xmlns:a16="http://schemas.microsoft.com/office/drawing/2014/main" id="{2C1263BE-5E3A-481E-97BB-B72981153894}"/>
                  </a:ext>
                </a:extLst>
              </p:cNvPr>
              <p:cNvGrpSpPr/>
              <p:nvPr/>
            </p:nvGrpSpPr>
            <p:grpSpPr>
              <a:xfrm>
                <a:off x="2387240" y="2058058"/>
                <a:ext cx="578439" cy="775484"/>
                <a:chOff x="-1302612" y="4188697"/>
                <a:chExt cx="1292915" cy="2410284"/>
              </a:xfrm>
            </p:grpSpPr>
            <p:sp>
              <p:nvSpPr>
                <p:cNvPr id="67" name="Rectangle 66">
                  <a:extLst>
                    <a:ext uri="{FF2B5EF4-FFF2-40B4-BE49-F238E27FC236}">
                      <a16:creationId xmlns:a16="http://schemas.microsoft.com/office/drawing/2014/main" id="{5B7830A3-6B19-4B50-BCE6-007D470E5EBB}"/>
                    </a:ext>
                  </a:extLst>
                </p:cNvPr>
                <p:cNvSpPr/>
                <p:nvPr/>
              </p:nvSpPr>
              <p:spPr bwMode="auto">
                <a:xfrm>
                  <a:off x="-1302612" y="4188697"/>
                  <a:ext cx="1292915" cy="2410284"/>
                </a:xfrm>
                <a:prstGeom prst="rect">
                  <a:avLst/>
                </a:prstGeom>
                <a:solidFill>
                  <a:schemeClr val="bg1"/>
                </a:solidFill>
                <a:ln w="9525" cap="flat" cmpd="sng" algn="ctr">
                  <a:solidFill>
                    <a:schemeClr val="bg1">
                      <a:lumMod val="85000"/>
                    </a:schemeClr>
                  </a:solidFill>
                  <a:prstDash val="solid"/>
                  <a:round/>
                  <a:headEnd type="none" w="med" len="med"/>
                  <a:tailEnd type="none" w="med" len="med"/>
                </a:ln>
                <a:effectLst/>
              </p:spPr>
              <p:txBody>
                <a:bodyPr vert="horz" wrap="square" lIns="0" tIns="18000" rIns="0" bIns="43200" numCol="1" rtlCol="0" anchor="t" anchorCtr="0" compatLnSpc="1">
                  <a:prstTxWarp prst="textNoShape">
                    <a:avLst/>
                  </a:prstTxWarp>
                </a:bodyPr>
                <a:lstStyle/>
                <a:p>
                  <a:pPr algn="ctr" defTabSz="844083" fontAlgn="base">
                    <a:spcBef>
                      <a:spcPct val="0"/>
                    </a:spcBef>
                    <a:spcAft>
                      <a:spcPts val="0"/>
                    </a:spcAft>
                  </a:pPr>
                  <a:r>
                    <a:rPr lang="en-GB" sz="4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3rd Party</a:t>
                  </a:r>
                </a:p>
              </p:txBody>
            </p:sp>
            <p:sp>
              <p:nvSpPr>
                <p:cNvPr id="68" name="Rectangle: Rounded Corners 67">
                  <a:extLst>
                    <a:ext uri="{FF2B5EF4-FFF2-40B4-BE49-F238E27FC236}">
                      <a16:creationId xmlns:a16="http://schemas.microsoft.com/office/drawing/2014/main" id="{983A25F2-FB1D-4E40-9D2F-35521771D7B4}"/>
                    </a:ext>
                  </a:extLst>
                </p:cNvPr>
                <p:cNvSpPr/>
                <p:nvPr/>
              </p:nvSpPr>
              <p:spPr>
                <a:xfrm>
                  <a:off x="-1241270" y="4830630"/>
                  <a:ext cx="1168542" cy="364670"/>
                </a:xfrm>
                <a:prstGeom prst="round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GB" sz="500" b="0">
                      <a:latin typeface="Calibri" panose="020F0502020204030204" pitchFamily="34" charset="0"/>
                      <a:cs typeface="Calibri" panose="020F0502020204030204" pitchFamily="34" charset="0"/>
                    </a:rPr>
                    <a:t>Donnelley &amp; Acxiom</a:t>
                  </a:r>
                </a:p>
              </p:txBody>
            </p:sp>
            <p:sp>
              <p:nvSpPr>
                <p:cNvPr id="69" name="Rectangle: Rounded Corners 68">
                  <a:extLst>
                    <a:ext uri="{FF2B5EF4-FFF2-40B4-BE49-F238E27FC236}">
                      <a16:creationId xmlns:a16="http://schemas.microsoft.com/office/drawing/2014/main" id="{C41AE3F5-A1D2-46C7-99BC-458CFDD35EF3}"/>
                    </a:ext>
                  </a:extLst>
                </p:cNvPr>
                <p:cNvSpPr/>
                <p:nvPr/>
              </p:nvSpPr>
              <p:spPr>
                <a:xfrm>
                  <a:off x="-1241269" y="4420237"/>
                  <a:ext cx="1168542" cy="348797"/>
                </a:xfrm>
                <a:prstGeom prst="round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GB" sz="500" b="0" err="1">
                      <a:latin typeface="Calibri" panose="020F0502020204030204" pitchFamily="34" charset="0"/>
                      <a:cs typeface="Calibri" panose="020F0502020204030204" pitchFamily="34" charset="0"/>
                    </a:rPr>
                    <a:t>CanSpam</a:t>
                  </a:r>
                  <a:r>
                    <a:rPr lang="en-GB" sz="500" b="0">
                      <a:latin typeface="Calibri" panose="020F0502020204030204" pitchFamily="34" charset="0"/>
                      <a:cs typeface="Calibri" panose="020F0502020204030204" pitchFamily="34" charset="0"/>
                    </a:rPr>
                    <a:t> </a:t>
                  </a:r>
                </a:p>
              </p:txBody>
            </p:sp>
            <p:sp>
              <p:nvSpPr>
                <p:cNvPr id="70" name="Rectangle: Rounded Corners 69">
                  <a:extLst>
                    <a:ext uri="{FF2B5EF4-FFF2-40B4-BE49-F238E27FC236}">
                      <a16:creationId xmlns:a16="http://schemas.microsoft.com/office/drawing/2014/main" id="{06C56EBA-87AB-4612-A610-DFD6027C3605}"/>
                    </a:ext>
                  </a:extLst>
                </p:cNvPr>
                <p:cNvSpPr/>
                <p:nvPr/>
              </p:nvSpPr>
              <p:spPr>
                <a:xfrm>
                  <a:off x="-1254904" y="5251919"/>
                  <a:ext cx="1168542" cy="263496"/>
                </a:xfrm>
                <a:prstGeom prst="round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r>
                    <a:rPr lang="en-GB" sz="500" b="0">
                      <a:latin typeface="Calibri" panose="020F0502020204030204" pitchFamily="34" charset="0"/>
                      <a:cs typeface="Calibri" panose="020F0502020204030204" pitchFamily="34" charset="0"/>
                    </a:rPr>
                    <a:t>ABI</a:t>
                  </a:r>
                </a:p>
              </p:txBody>
            </p:sp>
            <p:sp>
              <p:nvSpPr>
                <p:cNvPr id="71" name="Rectangle: Rounded Corners 70">
                  <a:extLst>
                    <a:ext uri="{FF2B5EF4-FFF2-40B4-BE49-F238E27FC236}">
                      <a16:creationId xmlns:a16="http://schemas.microsoft.com/office/drawing/2014/main" id="{0BD3585B-64AA-4525-9A66-87A4F935A04A}"/>
                    </a:ext>
                  </a:extLst>
                </p:cNvPr>
                <p:cNvSpPr/>
                <p:nvPr/>
              </p:nvSpPr>
              <p:spPr>
                <a:xfrm>
                  <a:off x="-1263678" y="5577866"/>
                  <a:ext cx="1168542" cy="263496"/>
                </a:xfrm>
                <a:prstGeom prst="round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r>
                    <a:rPr lang="en-GB" sz="500" b="0">
                      <a:latin typeface="Calibri" panose="020F0502020204030204" pitchFamily="34" charset="0"/>
                      <a:cs typeface="Calibri" panose="020F0502020204030204" pitchFamily="34" charset="0"/>
                    </a:rPr>
                    <a:t>TRW</a:t>
                  </a:r>
                </a:p>
              </p:txBody>
            </p:sp>
          </p:grpSp>
          <p:sp>
            <p:nvSpPr>
              <p:cNvPr id="72" name="Rectangle 71">
                <a:extLst>
                  <a:ext uri="{FF2B5EF4-FFF2-40B4-BE49-F238E27FC236}">
                    <a16:creationId xmlns:a16="http://schemas.microsoft.com/office/drawing/2014/main" id="{0BEBED31-4390-45B7-8ED7-7DC2B5CB2DBD}"/>
                  </a:ext>
                </a:extLst>
              </p:cNvPr>
              <p:cNvSpPr/>
              <p:nvPr/>
            </p:nvSpPr>
            <p:spPr bwMode="auto">
              <a:xfrm>
                <a:off x="3159877" y="2074339"/>
                <a:ext cx="864095" cy="82860"/>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ts val="0"/>
                  </a:spcAft>
                </a:pP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Data Governance in Limited </a:t>
                </a:r>
                <a:r>
                  <a:rPr lang="en-GB" sz="450" i="1">
                    <a:latin typeface="Calibri" panose="020F0502020204030204" pitchFamily="34" charset="0"/>
                    <a:ea typeface="ＭＳ Ｐゴシック" pitchFamily="34" charset="-128"/>
                    <a:cs typeface="Calibri" panose="020F0502020204030204" pitchFamily="34" charset="0"/>
                  </a:rPr>
                  <a:t>Silos</a:t>
                </a: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 </a:t>
                </a:r>
              </a:p>
            </p:txBody>
          </p:sp>
          <p:sp>
            <p:nvSpPr>
              <p:cNvPr id="73" name="Rectangle 72">
                <a:extLst>
                  <a:ext uri="{FF2B5EF4-FFF2-40B4-BE49-F238E27FC236}">
                    <a16:creationId xmlns:a16="http://schemas.microsoft.com/office/drawing/2014/main" id="{5836E9ED-D01F-410A-855C-13403C8E92A5}"/>
                  </a:ext>
                </a:extLst>
              </p:cNvPr>
              <p:cNvSpPr/>
              <p:nvPr/>
            </p:nvSpPr>
            <p:spPr bwMode="auto">
              <a:xfrm>
                <a:off x="3165063" y="2185762"/>
                <a:ext cx="864095" cy="18023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43200" rIns="49846" bIns="43200" numCol="1" rtlCol="0" anchor="t" anchorCtr="0" compatLnSpc="1">
                <a:prstTxWarp prst="textNoShape">
                  <a:avLst/>
                </a:prstTxWarp>
              </a:bodyPr>
              <a:lstStyle/>
              <a:p>
                <a:pPr defTabSz="844083" fontAlgn="base">
                  <a:spcBef>
                    <a:spcPct val="0"/>
                  </a:spcBef>
                  <a:spcAft>
                    <a:spcPts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DQM</a:t>
                </a:r>
              </a:p>
            </p:txBody>
          </p:sp>
          <p:sp>
            <p:nvSpPr>
              <p:cNvPr id="74" name="Rectangle 73">
                <a:extLst>
                  <a:ext uri="{FF2B5EF4-FFF2-40B4-BE49-F238E27FC236}">
                    <a16:creationId xmlns:a16="http://schemas.microsoft.com/office/drawing/2014/main" id="{6C67FFA7-C6CA-4B6E-B62D-4D97CB9E6AD9}"/>
                  </a:ext>
                </a:extLst>
              </p:cNvPr>
              <p:cNvSpPr/>
              <p:nvPr/>
            </p:nvSpPr>
            <p:spPr bwMode="auto">
              <a:xfrm>
                <a:off x="3169833" y="2405679"/>
                <a:ext cx="864095" cy="106264"/>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ts val="0"/>
                  </a:spcAft>
                </a:pP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Metadata </a:t>
                </a:r>
                <a:r>
                  <a:rPr lang="en-GB" sz="450" b="0" i="1" err="1">
                    <a:solidFill>
                      <a:schemeClr val="tx1"/>
                    </a:solidFill>
                    <a:latin typeface="Calibri" panose="020F0502020204030204" pitchFamily="34" charset="0"/>
                    <a:ea typeface="ＭＳ Ｐゴシック" pitchFamily="34" charset="-128"/>
                    <a:cs typeface="Calibri" panose="020F0502020204030204" pitchFamily="34" charset="0"/>
                  </a:rPr>
                  <a:t>Mngt</a:t>
                </a:r>
                <a:endParaRPr lang="en-GB" sz="450" b="0" i="1">
                  <a:solidFill>
                    <a:schemeClr val="tx1"/>
                  </a:solidFill>
                  <a:latin typeface="Calibri" panose="020F0502020204030204" pitchFamily="34" charset="0"/>
                  <a:ea typeface="ＭＳ Ｐゴシック" pitchFamily="34" charset="-128"/>
                  <a:cs typeface="Calibri" panose="020F0502020204030204" pitchFamily="34" charset="0"/>
                </a:endParaRPr>
              </a:p>
            </p:txBody>
          </p:sp>
          <p:sp>
            <p:nvSpPr>
              <p:cNvPr id="75" name="Rectangle 74">
                <a:extLst>
                  <a:ext uri="{FF2B5EF4-FFF2-40B4-BE49-F238E27FC236}">
                    <a16:creationId xmlns:a16="http://schemas.microsoft.com/office/drawing/2014/main" id="{4C0B9DF7-15F0-466A-8FC5-45EA96FF11FD}"/>
                  </a:ext>
                </a:extLst>
              </p:cNvPr>
              <p:cNvSpPr/>
              <p:nvPr/>
            </p:nvSpPr>
            <p:spPr bwMode="auto">
              <a:xfrm>
                <a:off x="3163519" y="2552738"/>
                <a:ext cx="864095" cy="116567"/>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ts val="0"/>
                  </a:spcAft>
                </a:pP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Master Data Management</a:t>
                </a:r>
              </a:p>
            </p:txBody>
          </p:sp>
          <p:grpSp>
            <p:nvGrpSpPr>
              <p:cNvPr id="76" name="Group 75">
                <a:extLst>
                  <a:ext uri="{FF2B5EF4-FFF2-40B4-BE49-F238E27FC236}">
                    <a16:creationId xmlns:a16="http://schemas.microsoft.com/office/drawing/2014/main" id="{D25F75E7-78FE-4548-BB60-4BEC5423557E}"/>
                  </a:ext>
                </a:extLst>
              </p:cNvPr>
              <p:cNvGrpSpPr/>
              <p:nvPr/>
            </p:nvGrpSpPr>
            <p:grpSpPr>
              <a:xfrm>
                <a:off x="3320436" y="2200091"/>
                <a:ext cx="696784" cy="149883"/>
                <a:chOff x="1229916" y="2204735"/>
                <a:chExt cx="886992" cy="408542"/>
              </a:xfrm>
              <a:solidFill>
                <a:srgbClr val="00B050"/>
              </a:solidFill>
            </p:grpSpPr>
            <p:sp>
              <p:nvSpPr>
                <p:cNvPr id="77" name="Freeform 61">
                  <a:extLst>
                    <a:ext uri="{FF2B5EF4-FFF2-40B4-BE49-F238E27FC236}">
                      <a16:creationId xmlns:a16="http://schemas.microsoft.com/office/drawing/2014/main" id="{F74BE11E-D305-44CD-AB4B-4D4DD5E61656}"/>
                    </a:ext>
                  </a:extLst>
                </p:cNvPr>
                <p:cNvSpPr>
                  <a:spLocks/>
                </p:cNvSpPr>
                <p:nvPr/>
              </p:nvSpPr>
              <p:spPr bwMode="auto">
                <a:xfrm>
                  <a:off x="1337924" y="2475928"/>
                  <a:ext cx="682179" cy="137349"/>
                </a:xfrm>
                <a:custGeom>
                  <a:avLst/>
                  <a:gdLst>
                    <a:gd name="T0" fmla="*/ 2147483647 w 1337"/>
                    <a:gd name="T1" fmla="*/ 2147483647 h 445"/>
                    <a:gd name="T2" fmla="*/ 2147483647 w 1337"/>
                    <a:gd name="T3" fmla="*/ 2147483647 h 445"/>
                    <a:gd name="T4" fmla="*/ 2147483647 w 1337"/>
                    <a:gd name="T5" fmla="*/ 0 h 445"/>
                    <a:gd name="T6" fmla="*/ 2147483647 w 1337"/>
                    <a:gd name="T7" fmla="*/ 0 h 445"/>
                    <a:gd name="T8" fmla="*/ 0 w 1337"/>
                    <a:gd name="T9" fmla="*/ 2147483647 h 445"/>
                    <a:gd name="T10" fmla="*/ 2147483647 w 1337"/>
                    <a:gd name="T11" fmla="*/ 2147483647 h 445"/>
                    <a:gd name="T12" fmla="*/ 2147483647 w 1337"/>
                    <a:gd name="T13" fmla="*/ 2147483647 h 445"/>
                    <a:gd name="T14" fmla="*/ 0 60000 65536"/>
                    <a:gd name="T15" fmla="*/ 0 60000 65536"/>
                    <a:gd name="T16" fmla="*/ 0 60000 65536"/>
                    <a:gd name="T17" fmla="*/ 0 60000 65536"/>
                    <a:gd name="T18" fmla="*/ 0 60000 65536"/>
                    <a:gd name="T19" fmla="*/ 0 60000 65536"/>
                    <a:gd name="T20" fmla="*/ 0 60000 65536"/>
                    <a:gd name="T21" fmla="*/ 0 w 1337"/>
                    <a:gd name="T22" fmla="*/ 0 h 445"/>
                    <a:gd name="T23" fmla="*/ 1337 w 1337"/>
                    <a:gd name="T24" fmla="*/ 445 h 4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7" h="445">
                      <a:moveTo>
                        <a:pt x="1115" y="445"/>
                      </a:moveTo>
                      <a:cubicBezTo>
                        <a:pt x="1238" y="445"/>
                        <a:pt x="1337" y="345"/>
                        <a:pt x="1337" y="222"/>
                      </a:cubicBezTo>
                      <a:cubicBezTo>
                        <a:pt x="1337" y="99"/>
                        <a:pt x="1238" y="0"/>
                        <a:pt x="1115" y="0"/>
                      </a:cubicBezTo>
                      <a:lnTo>
                        <a:pt x="223" y="0"/>
                      </a:lnTo>
                      <a:cubicBezTo>
                        <a:pt x="100" y="0"/>
                        <a:pt x="0" y="99"/>
                        <a:pt x="0" y="222"/>
                      </a:cubicBezTo>
                      <a:cubicBezTo>
                        <a:pt x="0" y="345"/>
                        <a:pt x="100" y="445"/>
                        <a:pt x="223" y="445"/>
                      </a:cubicBezTo>
                      <a:lnTo>
                        <a:pt x="1115" y="445"/>
                      </a:lnTo>
                      <a:close/>
                    </a:path>
                  </a:pathLst>
                </a:custGeom>
                <a:grpFill/>
                <a:ln w="3175">
                  <a:solidFill>
                    <a:srgbClr val="00B050"/>
                  </a:solidFill>
                  <a:headEnd/>
                  <a:tailEnd/>
                </a:ln>
              </p:spPr>
              <p:style>
                <a:lnRef idx="2">
                  <a:schemeClr val="accent6"/>
                </a:lnRef>
                <a:fillRef idx="1">
                  <a:schemeClr val="lt1"/>
                </a:fillRef>
                <a:effectRef idx="0">
                  <a:schemeClr val="accent6"/>
                </a:effectRef>
                <a:fontRef idx="minor">
                  <a:schemeClr val="dk1"/>
                </a:fontRef>
              </p:style>
              <p:txBody>
                <a:bodyPr lIns="95614" tIns="47808" rIns="95614" bIns="47808" anchor="ctr"/>
                <a:lstStyle/>
                <a:p>
                  <a:pPr algn="ctr" defTabSz="476751">
                    <a:spcAft>
                      <a:spcPts val="0"/>
                    </a:spcAft>
                    <a:defRPr/>
                  </a:pPr>
                  <a:r>
                    <a:rPr lang="en-AU" sz="400" b="0" err="1">
                      <a:solidFill>
                        <a:schemeClr val="bg1"/>
                      </a:solidFill>
                      <a:latin typeface="Calibri" panose="020F0502020204030204" pitchFamily="34" charset="0"/>
                      <a:cs typeface="Calibri" panose="020F0502020204030204" pitchFamily="34" charset="0"/>
                    </a:rPr>
                    <a:t>Verimove</a:t>
                  </a:r>
                  <a:endParaRPr lang="en-AU" sz="400" b="0">
                    <a:solidFill>
                      <a:schemeClr val="bg1"/>
                    </a:solidFill>
                    <a:latin typeface="Calibri" panose="020F0502020204030204" pitchFamily="34" charset="0"/>
                    <a:cs typeface="Calibri" panose="020F0502020204030204" pitchFamily="34" charset="0"/>
                  </a:endParaRPr>
                </a:p>
              </p:txBody>
            </p:sp>
            <p:sp>
              <p:nvSpPr>
                <p:cNvPr id="78" name="Freeform 61">
                  <a:extLst>
                    <a:ext uri="{FF2B5EF4-FFF2-40B4-BE49-F238E27FC236}">
                      <a16:creationId xmlns:a16="http://schemas.microsoft.com/office/drawing/2014/main" id="{8F4015EC-4B8B-4167-9B6C-51D70C17BE9B}"/>
                    </a:ext>
                  </a:extLst>
                </p:cNvPr>
                <p:cNvSpPr>
                  <a:spLocks/>
                </p:cNvSpPr>
                <p:nvPr/>
              </p:nvSpPr>
              <p:spPr bwMode="auto">
                <a:xfrm>
                  <a:off x="1229916" y="2341340"/>
                  <a:ext cx="458953" cy="128263"/>
                </a:xfrm>
                <a:custGeom>
                  <a:avLst/>
                  <a:gdLst>
                    <a:gd name="T0" fmla="*/ 2147483647 w 1337"/>
                    <a:gd name="T1" fmla="*/ 2147483647 h 445"/>
                    <a:gd name="T2" fmla="*/ 2147483647 w 1337"/>
                    <a:gd name="T3" fmla="*/ 2147483647 h 445"/>
                    <a:gd name="T4" fmla="*/ 2147483647 w 1337"/>
                    <a:gd name="T5" fmla="*/ 0 h 445"/>
                    <a:gd name="T6" fmla="*/ 2147483647 w 1337"/>
                    <a:gd name="T7" fmla="*/ 0 h 445"/>
                    <a:gd name="T8" fmla="*/ 0 w 1337"/>
                    <a:gd name="T9" fmla="*/ 2147483647 h 445"/>
                    <a:gd name="T10" fmla="*/ 2147483647 w 1337"/>
                    <a:gd name="T11" fmla="*/ 2147483647 h 445"/>
                    <a:gd name="T12" fmla="*/ 2147483647 w 1337"/>
                    <a:gd name="T13" fmla="*/ 2147483647 h 445"/>
                    <a:gd name="T14" fmla="*/ 0 60000 65536"/>
                    <a:gd name="T15" fmla="*/ 0 60000 65536"/>
                    <a:gd name="T16" fmla="*/ 0 60000 65536"/>
                    <a:gd name="T17" fmla="*/ 0 60000 65536"/>
                    <a:gd name="T18" fmla="*/ 0 60000 65536"/>
                    <a:gd name="T19" fmla="*/ 0 60000 65536"/>
                    <a:gd name="T20" fmla="*/ 0 60000 65536"/>
                    <a:gd name="T21" fmla="*/ 0 w 1337"/>
                    <a:gd name="T22" fmla="*/ 0 h 445"/>
                    <a:gd name="T23" fmla="*/ 1337 w 1337"/>
                    <a:gd name="T24" fmla="*/ 445 h 4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7" h="445">
                      <a:moveTo>
                        <a:pt x="1115" y="445"/>
                      </a:moveTo>
                      <a:cubicBezTo>
                        <a:pt x="1238" y="445"/>
                        <a:pt x="1337" y="345"/>
                        <a:pt x="1337" y="222"/>
                      </a:cubicBezTo>
                      <a:cubicBezTo>
                        <a:pt x="1337" y="99"/>
                        <a:pt x="1238" y="0"/>
                        <a:pt x="1115" y="0"/>
                      </a:cubicBezTo>
                      <a:lnTo>
                        <a:pt x="223" y="0"/>
                      </a:lnTo>
                      <a:cubicBezTo>
                        <a:pt x="100" y="0"/>
                        <a:pt x="0" y="99"/>
                        <a:pt x="0" y="222"/>
                      </a:cubicBezTo>
                      <a:cubicBezTo>
                        <a:pt x="0" y="345"/>
                        <a:pt x="100" y="445"/>
                        <a:pt x="223" y="445"/>
                      </a:cubicBezTo>
                      <a:lnTo>
                        <a:pt x="1115" y="445"/>
                      </a:lnTo>
                      <a:close/>
                    </a:path>
                  </a:pathLst>
                </a:custGeom>
                <a:grpFill/>
                <a:ln w="3175">
                  <a:solidFill>
                    <a:srgbClr val="00B050"/>
                  </a:solidFill>
                  <a:headEnd/>
                  <a:tailEnd/>
                </a:ln>
              </p:spPr>
              <p:style>
                <a:lnRef idx="2">
                  <a:schemeClr val="accent6"/>
                </a:lnRef>
                <a:fillRef idx="1">
                  <a:schemeClr val="lt1"/>
                </a:fillRef>
                <a:effectRef idx="0">
                  <a:schemeClr val="accent6"/>
                </a:effectRef>
                <a:fontRef idx="minor">
                  <a:schemeClr val="dk1"/>
                </a:fontRef>
              </p:style>
              <p:txBody>
                <a:bodyPr lIns="95614" tIns="47808" rIns="95614" bIns="47808" anchor="ctr"/>
                <a:lstStyle/>
                <a:p>
                  <a:pPr algn="ctr" defTabSz="476751">
                    <a:spcAft>
                      <a:spcPts val="0"/>
                    </a:spcAft>
                    <a:defRPr/>
                  </a:pPr>
                  <a:r>
                    <a:rPr lang="en-AU" sz="400" b="0">
                      <a:solidFill>
                        <a:schemeClr val="bg1"/>
                      </a:solidFill>
                      <a:latin typeface="Calibri" panose="020F0502020204030204" pitchFamily="34" charset="0"/>
                      <a:cs typeface="Calibri" panose="020F0502020204030204" pitchFamily="34" charset="0"/>
                    </a:rPr>
                    <a:t>Code1</a:t>
                  </a:r>
                </a:p>
              </p:txBody>
            </p:sp>
            <p:sp>
              <p:nvSpPr>
                <p:cNvPr id="79" name="Freeform 61">
                  <a:extLst>
                    <a:ext uri="{FF2B5EF4-FFF2-40B4-BE49-F238E27FC236}">
                      <a16:creationId xmlns:a16="http://schemas.microsoft.com/office/drawing/2014/main" id="{CC93775F-E370-4C69-8348-A3C37539CB1B}"/>
                    </a:ext>
                  </a:extLst>
                </p:cNvPr>
                <p:cNvSpPr>
                  <a:spLocks/>
                </p:cNvSpPr>
                <p:nvPr/>
              </p:nvSpPr>
              <p:spPr bwMode="auto">
                <a:xfrm>
                  <a:off x="1637473" y="2323172"/>
                  <a:ext cx="479435" cy="134028"/>
                </a:xfrm>
                <a:custGeom>
                  <a:avLst/>
                  <a:gdLst>
                    <a:gd name="T0" fmla="*/ 2147483647 w 1337"/>
                    <a:gd name="T1" fmla="*/ 2147483647 h 445"/>
                    <a:gd name="T2" fmla="*/ 2147483647 w 1337"/>
                    <a:gd name="T3" fmla="*/ 2147483647 h 445"/>
                    <a:gd name="T4" fmla="*/ 2147483647 w 1337"/>
                    <a:gd name="T5" fmla="*/ 0 h 445"/>
                    <a:gd name="T6" fmla="*/ 2147483647 w 1337"/>
                    <a:gd name="T7" fmla="*/ 0 h 445"/>
                    <a:gd name="T8" fmla="*/ 0 w 1337"/>
                    <a:gd name="T9" fmla="*/ 2147483647 h 445"/>
                    <a:gd name="T10" fmla="*/ 2147483647 w 1337"/>
                    <a:gd name="T11" fmla="*/ 2147483647 h 445"/>
                    <a:gd name="T12" fmla="*/ 2147483647 w 1337"/>
                    <a:gd name="T13" fmla="*/ 2147483647 h 445"/>
                    <a:gd name="T14" fmla="*/ 0 60000 65536"/>
                    <a:gd name="T15" fmla="*/ 0 60000 65536"/>
                    <a:gd name="T16" fmla="*/ 0 60000 65536"/>
                    <a:gd name="T17" fmla="*/ 0 60000 65536"/>
                    <a:gd name="T18" fmla="*/ 0 60000 65536"/>
                    <a:gd name="T19" fmla="*/ 0 60000 65536"/>
                    <a:gd name="T20" fmla="*/ 0 60000 65536"/>
                    <a:gd name="T21" fmla="*/ 0 w 1337"/>
                    <a:gd name="T22" fmla="*/ 0 h 445"/>
                    <a:gd name="T23" fmla="*/ 1337 w 1337"/>
                    <a:gd name="T24" fmla="*/ 445 h 4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7" h="445">
                      <a:moveTo>
                        <a:pt x="1115" y="445"/>
                      </a:moveTo>
                      <a:cubicBezTo>
                        <a:pt x="1238" y="445"/>
                        <a:pt x="1337" y="345"/>
                        <a:pt x="1337" y="222"/>
                      </a:cubicBezTo>
                      <a:cubicBezTo>
                        <a:pt x="1337" y="99"/>
                        <a:pt x="1238" y="0"/>
                        <a:pt x="1115" y="0"/>
                      </a:cubicBezTo>
                      <a:lnTo>
                        <a:pt x="223" y="0"/>
                      </a:lnTo>
                      <a:cubicBezTo>
                        <a:pt x="100" y="0"/>
                        <a:pt x="0" y="99"/>
                        <a:pt x="0" y="222"/>
                      </a:cubicBezTo>
                      <a:cubicBezTo>
                        <a:pt x="0" y="345"/>
                        <a:pt x="100" y="445"/>
                        <a:pt x="223" y="445"/>
                      </a:cubicBezTo>
                      <a:lnTo>
                        <a:pt x="1115" y="445"/>
                      </a:lnTo>
                      <a:close/>
                    </a:path>
                  </a:pathLst>
                </a:custGeom>
                <a:grpFill/>
                <a:ln w="3175">
                  <a:solidFill>
                    <a:srgbClr val="00B050"/>
                  </a:solidFill>
                  <a:headEnd/>
                  <a:tailEnd/>
                </a:ln>
              </p:spPr>
              <p:style>
                <a:lnRef idx="2">
                  <a:schemeClr val="accent6"/>
                </a:lnRef>
                <a:fillRef idx="1">
                  <a:schemeClr val="lt1"/>
                </a:fillRef>
                <a:effectRef idx="0">
                  <a:schemeClr val="accent6"/>
                </a:effectRef>
                <a:fontRef idx="minor">
                  <a:schemeClr val="dk1"/>
                </a:fontRef>
              </p:style>
              <p:txBody>
                <a:bodyPr lIns="45720" tIns="47808" rIns="45720" bIns="47808" anchor="ctr"/>
                <a:lstStyle/>
                <a:p>
                  <a:pPr algn="ctr" defTabSz="476751">
                    <a:spcAft>
                      <a:spcPts val="0"/>
                    </a:spcAft>
                  </a:pPr>
                  <a:r>
                    <a:rPr lang="en-AU" sz="400" b="0">
                      <a:solidFill>
                        <a:schemeClr val="bg1"/>
                      </a:solidFill>
                      <a:latin typeface="Calibri" panose="020F0502020204030204" pitchFamily="34" charset="0"/>
                      <a:cs typeface="Calibri" panose="020F0502020204030204" pitchFamily="34" charset="0"/>
                    </a:rPr>
                    <a:t>Trillium</a:t>
                  </a:r>
                </a:p>
              </p:txBody>
            </p:sp>
            <p:sp>
              <p:nvSpPr>
                <p:cNvPr id="80" name="Freeform 61">
                  <a:extLst>
                    <a:ext uri="{FF2B5EF4-FFF2-40B4-BE49-F238E27FC236}">
                      <a16:creationId xmlns:a16="http://schemas.microsoft.com/office/drawing/2014/main" id="{071A8C32-C1DC-4958-9E35-43A55045E9BF}"/>
                    </a:ext>
                  </a:extLst>
                </p:cNvPr>
                <p:cNvSpPr>
                  <a:spLocks/>
                </p:cNvSpPr>
                <p:nvPr/>
              </p:nvSpPr>
              <p:spPr bwMode="auto">
                <a:xfrm>
                  <a:off x="1458669" y="2204735"/>
                  <a:ext cx="458953" cy="128263"/>
                </a:xfrm>
                <a:custGeom>
                  <a:avLst/>
                  <a:gdLst>
                    <a:gd name="T0" fmla="*/ 2147483647 w 1337"/>
                    <a:gd name="T1" fmla="*/ 2147483647 h 445"/>
                    <a:gd name="T2" fmla="*/ 2147483647 w 1337"/>
                    <a:gd name="T3" fmla="*/ 2147483647 h 445"/>
                    <a:gd name="T4" fmla="*/ 2147483647 w 1337"/>
                    <a:gd name="T5" fmla="*/ 0 h 445"/>
                    <a:gd name="T6" fmla="*/ 2147483647 w 1337"/>
                    <a:gd name="T7" fmla="*/ 0 h 445"/>
                    <a:gd name="T8" fmla="*/ 0 w 1337"/>
                    <a:gd name="T9" fmla="*/ 2147483647 h 445"/>
                    <a:gd name="T10" fmla="*/ 2147483647 w 1337"/>
                    <a:gd name="T11" fmla="*/ 2147483647 h 445"/>
                    <a:gd name="T12" fmla="*/ 2147483647 w 1337"/>
                    <a:gd name="T13" fmla="*/ 2147483647 h 445"/>
                    <a:gd name="T14" fmla="*/ 0 60000 65536"/>
                    <a:gd name="T15" fmla="*/ 0 60000 65536"/>
                    <a:gd name="T16" fmla="*/ 0 60000 65536"/>
                    <a:gd name="T17" fmla="*/ 0 60000 65536"/>
                    <a:gd name="T18" fmla="*/ 0 60000 65536"/>
                    <a:gd name="T19" fmla="*/ 0 60000 65536"/>
                    <a:gd name="T20" fmla="*/ 0 60000 65536"/>
                    <a:gd name="T21" fmla="*/ 0 w 1337"/>
                    <a:gd name="T22" fmla="*/ 0 h 445"/>
                    <a:gd name="T23" fmla="*/ 1337 w 1337"/>
                    <a:gd name="T24" fmla="*/ 445 h 4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7" h="445">
                      <a:moveTo>
                        <a:pt x="1115" y="445"/>
                      </a:moveTo>
                      <a:cubicBezTo>
                        <a:pt x="1238" y="445"/>
                        <a:pt x="1337" y="345"/>
                        <a:pt x="1337" y="222"/>
                      </a:cubicBezTo>
                      <a:cubicBezTo>
                        <a:pt x="1337" y="99"/>
                        <a:pt x="1238" y="0"/>
                        <a:pt x="1115" y="0"/>
                      </a:cubicBezTo>
                      <a:lnTo>
                        <a:pt x="223" y="0"/>
                      </a:lnTo>
                      <a:cubicBezTo>
                        <a:pt x="100" y="0"/>
                        <a:pt x="0" y="99"/>
                        <a:pt x="0" y="222"/>
                      </a:cubicBezTo>
                      <a:cubicBezTo>
                        <a:pt x="0" y="345"/>
                        <a:pt x="100" y="445"/>
                        <a:pt x="223" y="445"/>
                      </a:cubicBezTo>
                      <a:lnTo>
                        <a:pt x="1115" y="445"/>
                      </a:lnTo>
                      <a:close/>
                    </a:path>
                  </a:pathLst>
                </a:custGeom>
                <a:grpFill/>
                <a:ln w="3175">
                  <a:solidFill>
                    <a:srgbClr val="00B050"/>
                  </a:solidFill>
                  <a:headEnd/>
                  <a:tailEnd/>
                </a:ln>
              </p:spPr>
              <p:style>
                <a:lnRef idx="2">
                  <a:schemeClr val="accent6"/>
                </a:lnRef>
                <a:fillRef idx="1">
                  <a:schemeClr val="lt1"/>
                </a:fillRef>
                <a:effectRef idx="0">
                  <a:schemeClr val="accent6"/>
                </a:effectRef>
                <a:fontRef idx="minor">
                  <a:schemeClr val="dk1"/>
                </a:fontRef>
              </p:style>
              <p:txBody>
                <a:bodyPr lIns="95614" tIns="47808" rIns="95614" bIns="47808" anchor="ctr"/>
                <a:lstStyle/>
                <a:p>
                  <a:pPr algn="ctr" defTabSz="476751">
                    <a:spcAft>
                      <a:spcPts val="0"/>
                    </a:spcAft>
                    <a:defRPr/>
                  </a:pPr>
                  <a:r>
                    <a:rPr lang="en-AU" sz="400" b="0">
                      <a:solidFill>
                        <a:schemeClr val="bg1"/>
                      </a:solidFill>
                      <a:latin typeface="Calibri" panose="020F0502020204030204" pitchFamily="34" charset="0"/>
                      <a:cs typeface="Calibri" panose="020F0502020204030204" pitchFamily="34" charset="0"/>
                    </a:rPr>
                    <a:t>Finalist</a:t>
                  </a:r>
                </a:p>
              </p:txBody>
            </p:sp>
          </p:grpSp>
          <p:grpSp>
            <p:nvGrpSpPr>
              <p:cNvPr id="82" name="Group 81">
                <a:extLst>
                  <a:ext uri="{FF2B5EF4-FFF2-40B4-BE49-F238E27FC236}">
                    <a16:creationId xmlns:a16="http://schemas.microsoft.com/office/drawing/2014/main" id="{F73BD704-E7C0-4100-BCE2-0FE3B6C7CD86}"/>
                  </a:ext>
                </a:extLst>
              </p:cNvPr>
              <p:cNvGrpSpPr/>
              <p:nvPr/>
            </p:nvGrpSpPr>
            <p:grpSpPr>
              <a:xfrm>
                <a:off x="4245184" y="2171365"/>
                <a:ext cx="864095" cy="514364"/>
                <a:chOff x="3059832" y="2374037"/>
                <a:chExt cx="864095" cy="955812"/>
              </a:xfrm>
            </p:grpSpPr>
            <p:sp>
              <p:nvSpPr>
                <p:cNvPr id="83" name="Rectangle 82">
                  <a:extLst>
                    <a:ext uri="{FF2B5EF4-FFF2-40B4-BE49-F238E27FC236}">
                      <a16:creationId xmlns:a16="http://schemas.microsoft.com/office/drawing/2014/main" id="{D11E981F-87B1-4472-8D83-0EA0198999E0}"/>
                    </a:ext>
                  </a:extLst>
                </p:cNvPr>
                <p:cNvSpPr/>
                <p:nvPr/>
              </p:nvSpPr>
              <p:spPr bwMode="auto">
                <a:xfrm>
                  <a:off x="3059832" y="2374037"/>
                  <a:ext cx="864095" cy="463105"/>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defTabSz="844083" fontAlgn="base">
                    <a:spcBef>
                      <a:spcPct val="0"/>
                    </a:spcBef>
                    <a:spcAft>
                      <a:spcPts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DI</a:t>
                  </a:r>
                </a:p>
              </p:txBody>
            </p:sp>
            <p:grpSp>
              <p:nvGrpSpPr>
                <p:cNvPr id="84" name="Group 83">
                  <a:extLst>
                    <a:ext uri="{FF2B5EF4-FFF2-40B4-BE49-F238E27FC236}">
                      <a16:creationId xmlns:a16="http://schemas.microsoft.com/office/drawing/2014/main" id="{9886C85D-6420-47A9-80C5-9D2156E1F97D}"/>
                    </a:ext>
                  </a:extLst>
                </p:cNvPr>
                <p:cNvGrpSpPr/>
                <p:nvPr/>
              </p:nvGrpSpPr>
              <p:grpSpPr>
                <a:xfrm>
                  <a:off x="3289954" y="2413986"/>
                  <a:ext cx="568854" cy="391737"/>
                  <a:chOff x="3327786" y="2420888"/>
                  <a:chExt cx="568854" cy="456966"/>
                </a:xfrm>
              </p:grpSpPr>
              <p:sp>
                <p:nvSpPr>
                  <p:cNvPr id="90" name="Rectangle: Rounded Corners 89">
                    <a:extLst>
                      <a:ext uri="{FF2B5EF4-FFF2-40B4-BE49-F238E27FC236}">
                        <a16:creationId xmlns:a16="http://schemas.microsoft.com/office/drawing/2014/main" id="{ADC3B37A-5C35-4607-9520-AB1590D1E130}"/>
                      </a:ext>
                    </a:extLst>
                  </p:cNvPr>
                  <p:cNvSpPr/>
                  <p:nvPr/>
                </p:nvSpPr>
                <p:spPr>
                  <a:xfrm>
                    <a:off x="3327786" y="2420888"/>
                    <a:ext cx="564122" cy="128757"/>
                  </a:xfrm>
                  <a:prstGeom prst="roundRect">
                    <a:avLst/>
                  </a:prstGeom>
                  <a:solidFill>
                    <a:srgbClr val="3CE12D"/>
                  </a:solidFill>
                  <a:ln w="9525">
                    <a:solidFill>
                      <a:srgbClr val="3CE12D"/>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Informatica</a:t>
                    </a:r>
                  </a:p>
                </p:txBody>
              </p:sp>
              <p:sp>
                <p:nvSpPr>
                  <p:cNvPr id="91" name="Rectangle: Rounded Corners 90">
                    <a:extLst>
                      <a:ext uri="{FF2B5EF4-FFF2-40B4-BE49-F238E27FC236}">
                        <a16:creationId xmlns:a16="http://schemas.microsoft.com/office/drawing/2014/main" id="{04CCDE66-0453-4FB5-9708-9484C29A8F54}"/>
                      </a:ext>
                    </a:extLst>
                  </p:cNvPr>
                  <p:cNvSpPr/>
                  <p:nvPr/>
                </p:nvSpPr>
                <p:spPr>
                  <a:xfrm>
                    <a:off x="3327786" y="2584417"/>
                    <a:ext cx="564122" cy="126334"/>
                  </a:xfrm>
                  <a:prstGeom prst="roundRect">
                    <a:avLst/>
                  </a:prstGeom>
                  <a:solidFill>
                    <a:srgbClr val="3CE12D"/>
                  </a:solidFill>
                  <a:ln w="9525">
                    <a:solidFill>
                      <a:srgbClr val="3CE12D"/>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IBM Data Stage</a:t>
                    </a:r>
                  </a:p>
                </p:txBody>
              </p:sp>
              <p:sp>
                <p:nvSpPr>
                  <p:cNvPr id="92" name="Rectangle: Rounded Corners 91">
                    <a:extLst>
                      <a:ext uri="{FF2B5EF4-FFF2-40B4-BE49-F238E27FC236}">
                        <a16:creationId xmlns:a16="http://schemas.microsoft.com/office/drawing/2014/main" id="{ECBA31CE-84CC-4FAF-942C-59CED90D7286}"/>
                      </a:ext>
                    </a:extLst>
                  </p:cNvPr>
                  <p:cNvSpPr/>
                  <p:nvPr/>
                </p:nvSpPr>
                <p:spPr>
                  <a:xfrm>
                    <a:off x="3332518" y="2751520"/>
                    <a:ext cx="564122" cy="126334"/>
                  </a:xfrm>
                  <a:prstGeom prst="roundRect">
                    <a:avLst/>
                  </a:prstGeom>
                  <a:solidFill>
                    <a:srgbClr val="3CE12D"/>
                  </a:solidFill>
                  <a:ln w="9525">
                    <a:solidFill>
                      <a:srgbClr val="3CE12D"/>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Alteryx</a:t>
                    </a:r>
                  </a:p>
                </p:txBody>
              </p:sp>
            </p:grpSp>
            <p:sp>
              <p:nvSpPr>
                <p:cNvPr id="85" name="Rectangle 84">
                  <a:extLst>
                    <a:ext uri="{FF2B5EF4-FFF2-40B4-BE49-F238E27FC236}">
                      <a16:creationId xmlns:a16="http://schemas.microsoft.com/office/drawing/2014/main" id="{AD8A044C-4844-4E0E-B98E-607450B64BD8}"/>
                    </a:ext>
                  </a:extLst>
                </p:cNvPr>
                <p:cNvSpPr/>
                <p:nvPr/>
              </p:nvSpPr>
              <p:spPr bwMode="auto">
                <a:xfrm>
                  <a:off x="3059832" y="2866744"/>
                  <a:ext cx="864095" cy="463105"/>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defTabSz="844083" fontAlgn="base">
                    <a:spcBef>
                      <a:spcPct val="0"/>
                    </a:spcBef>
                    <a:spcAft>
                      <a:spcPts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ETL</a:t>
                  </a:r>
                </a:p>
              </p:txBody>
            </p:sp>
            <p:grpSp>
              <p:nvGrpSpPr>
                <p:cNvPr id="86" name="Group 85">
                  <a:extLst>
                    <a:ext uri="{FF2B5EF4-FFF2-40B4-BE49-F238E27FC236}">
                      <a16:creationId xmlns:a16="http://schemas.microsoft.com/office/drawing/2014/main" id="{A91DB25A-004C-415E-BF89-EF1569151E3E}"/>
                    </a:ext>
                  </a:extLst>
                </p:cNvPr>
                <p:cNvGrpSpPr/>
                <p:nvPr/>
              </p:nvGrpSpPr>
              <p:grpSpPr>
                <a:xfrm>
                  <a:off x="3289954" y="2906693"/>
                  <a:ext cx="568854" cy="391737"/>
                  <a:chOff x="3327786" y="2420888"/>
                  <a:chExt cx="568854" cy="456966"/>
                </a:xfrm>
              </p:grpSpPr>
              <p:sp>
                <p:nvSpPr>
                  <p:cNvPr id="87" name="Rectangle: Rounded Corners 86">
                    <a:extLst>
                      <a:ext uri="{FF2B5EF4-FFF2-40B4-BE49-F238E27FC236}">
                        <a16:creationId xmlns:a16="http://schemas.microsoft.com/office/drawing/2014/main" id="{E69CFC99-D471-452D-9779-2D3A3B08CB60}"/>
                      </a:ext>
                    </a:extLst>
                  </p:cNvPr>
                  <p:cNvSpPr/>
                  <p:nvPr/>
                </p:nvSpPr>
                <p:spPr>
                  <a:xfrm>
                    <a:off x="3327786" y="2420888"/>
                    <a:ext cx="564122" cy="128757"/>
                  </a:xfrm>
                  <a:prstGeom prst="roundRect">
                    <a:avLst/>
                  </a:prstGeom>
                  <a:solidFill>
                    <a:srgbClr val="3CE12D"/>
                  </a:solidFill>
                  <a:ln w="9525">
                    <a:solidFill>
                      <a:srgbClr val="3CE12D"/>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FTS</a:t>
                    </a:r>
                  </a:p>
                </p:txBody>
              </p:sp>
              <p:sp>
                <p:nvSpPr>
                  <p:cNvPr id="88" name="Rectangle: Rounded Corners 87">
                    <a:extLst>
                      <a:ext uri="{FF2B5EF4-FFF2-40B4-BE49-F238E27FC236}">
                        <a16:creationId xmlns:a16="http://schemas.microsoft.com/office/drawing/2014/main" id="{E24EE4B2-5673-4F31-8539-B93A042CAAEF}"/>
                      </a:ext>
                    </a:extLst>
                  </p:cNvPr>
                  <p:cNvSpPr/>
                  <p:nvPr/>
                </p:nvSpPr>
                <p:spPr>
                  <a:xfrm>
                    <a:off x="3327786" y="2584417"/>
                    <a:ext cx="564122" cy="126334"/>
                  </a:xfrm>
                  <a:prstGeom prst="roundRect">
                    <a:avLst/>
                  </a:prstGeom>
                  <a:solidFill>
                    <a:srgbClr val="3CE12D"/>
                  </a:solidFill>
                  <a:ln w="9525">
                    <a:solidFill>
                      <a:srgbClr val="3CE12D"/>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JCAPS</a:t>
                    </a:r>
                  </a:p>
                </p:txBody>
              </p:sp>
              <p:sp>
                <p:nvSpPr>
                  <p:cNvPr id="89" name="Rectangle: Rounded Corners 88">
                    <a:extLst>
                      <a:ext uri="{FF2B5EF4-FFF2-40B4-BE49-F238E27FC236}">
                        <a16:creationId xmlns:a16="http://schemas.microsoft.com/office/drawing/2014/main" id="{50CC82A1-47FF-48D9-8DED-6B7DFDFFD4F1}"/>
                      </a:ext>
                    </a:extLst>
                  </p:cNvPr>
                  <p:cNvSpPr/>
                  <p:nvPr/>
                </p:nvSpPr>
                <p:spPr>
                  <a:xfrm>
                    <a:off x="3332518" y="2751520"/>
                    <a:ext cx="564122" cy="126334"/>
                  </a:xfrm>
                  <a:prstGeom prst="roundRect">
                    <a:avLst/>
                  </a:prstGeom>
                  <a:solidFill>
                    <a:srgbClr val="3CE12D"/>
                  </a:solidFill>
                  <a:ln w="9525">
                    <a:solidFill>
                      <a:srgbClr val="3CE12D"/>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IBM Sterling</a:t>
                    </a:r>
                  </a:p>
                </p:txBody>
              </p:sp>
            </p:grpSp>
          </p:grpSp>
          <p:sp>
            <p:nvSpPr>
              <p:cNvPr id="93" name="Rectangle 92">
                <a:extLst>
                  <a:ext uri="{FF2B5EF4-FFF2-40B4-BE49-F238E27FC236}">
                    <a16:creationId xmlns:a16="http://schemas.microsoft.com/office/drawing/2014/main" id="{70E306BE-9E25-489E-801C-8FB3AF341975}"/>
                  </a:ext>
                </a:extLst>
              </p:cNvPr>
              <p:cNvSpPr/>
              <p:nvPr/>
            </p:nvSpPr>
            <p:spPr bwMode="auto">
              <a:xfrm>
                <a:off x="5331940" y="2054805"/>
                <a:ext cx="864095" cy="82860"/>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ts val="0"/>
                  </a:spcAft>
                </a:pP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Hadoop</a:t>
                </a:r>
              </a:p>
            </p:txBody>
          </p:sp>
          <p:sp>
            <p:nvSpPr>
              <p:cNvPr id="94" name="Rectangle 93">
                <a:extLst>
                  <a:ext uri="{FF2B5EF4-FFF2-40B4-BE49-F238E27FC236}">
                    <a16:creationId xmlns:a16="http://schemas.microsoft.com/office/drawing/2014/main" id="{47325F88-DE71-40B8-B4D3-798C22B64B68}"/>
                  </a:ext>
                </a:extLst>
              </p:cNvPr>
              <p:cNvSpPr/>
              <p:nvPr/>
            </p:nvSpPr>
            <p:spPr bwMode="auto">
              <a:xfrm>
                <a:off x="6333416" y="2057913"/>
                <a:ext cx="864095" cy="82860"/>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ts val="0"/>
                  </a:spcAft>
                </a:pP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Master Data</a:t>
                </a:r>
              </a:p>
            </p:txBody>
          </p:sp>
          <p:sp>
            <p:nvSpPr>
              <p:cNvPr id="95" name="Rectangle 94">
                <a:extLst>
                  <a:ext uri="{FF2B5EF4-FFF2-40B4-BE49-F238E27FC236}">
                    <a16:creationId xmlns:a16="http://schemas.microsoft.com/office/drawing/2014/main" id="{30D012ED-CE39-43CB-B4F3-1C6B77DCDFD0}"/>
                  </a:ext>
                </a:extLst>
              </p:cNvPr>
              <p:cNvSpPr/>
              <p:nvPr/>
            </p:nvSpPr>
            <p:spPr bwMode="auto">
              <a:xfrm>
                <a:off x="7260547" y="1533960"/>
                <a:ext cx="588214" cy="391202"/>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ct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ECM</a:t>
                </a:r>
                <a:endParaRPr lang="en-GB" sz="400" b="0">
                  <a:solidFill>
                    <a:schemeClr val="bg1">
                      <a:lumMod val="50000"/>
                    </a:schemeClr>
                  </a:solidFill>
                  <a:latin typeface="Calibri" panose="020F0502020204030204" pitchFamily="34" charset="0"/>
                  <a:ea typeface="ＭＳ Ｐゴシック" pitchFamily="34" charset="-128"/>
                  <a:cs typeface="Calibri" panose="020F0502020204030204" pitchFamily="34" charset="0"/>
                </a:endParaRPr>
              </a:p>
            </p:txBody>
          </p:sp>
          <p:sp>
            <p:nvSpPr>
              <p:cNvPr id="96" name="Flowchart: Document 95">
                <a:extLst>
                  <a:ext uri="{FF2B5EF4-FFF2-40B4-BE49-F238E27FC236}">
                    <a16:creationId xmlns:a16="http://schemas.microsoft.com/office/drawing/2014/main" id="{BD906BB4-E378-4AA8-A512-14F953D8FC79}"/>
                  </a:ext>
                </a:extLst>
              </p:cNvPr>
              <p:cNvSpPr/>
              <p:nvPr/>
            </p:nvSpPr>
            <p:spPr>
              <a:xfrm>
                <a:off x="7387230" y="1657897"/>
                <a:ext cx="386346" cy="225923"/>
              </a:xfrm>
              <a:prstGeom prst="flowChartDocument">
                <a:avLst/>
              </a:prstGeom>
              <a:solidFill>
                <a:schemeClr val="bg1">
                  <a:lumMod val="8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GB" sz="400" b="0">
                    <a:latin typeface="Calibri" panose="020F0502020204030204" pitchFamily="34" charset="0"/>
                    <a:cs typeface="Calibri" panose="020F0502020204030204" pitchFamily="34" charset="0"/>
                  </a:rPr>
                  <a:t>Open</a:t>
                </a:r>
              </a:p>
              <a:p>
                <a:pPr algn="ctr">
                  <a:spcAft>
                    <a:spcPts val="0"/>
                  </a:spcAft>
                </a:pPr>
                <a:r>
                  <a:rPr lang="en-GB" sz="400" b="0">
                    <a:latin typeface="Calibri" panose="020F0502020204030204" pitchFamily="34" charset="0"/>
                    <a:cs typeface="Calibri" panose="020F0502020204030204" pitchFamily="34" charset="0"/>
                  </a:rPr>
                  <a:t>Text</a:t>
                </a:r>
              </a:p>
            </p:txBody>
          </p:sp>
          <p:grpSp>
            <p:nvGrpSpPr>
              <p:cNvPr id="97" name="Group 96">
                <a:extLst>
                  <a:ext uri="{FF2B5EF4-FFF2-40B4-BE49-F238E27FC236}">
                    <a16:creationId xmlns:a16="http://schemas.microsoft.com/office/drawing/2014/main" id="{658A17BD-DAB7-4362-80F7-13E468A76E9A}"/>
                  </a:ext>
                </a:extLst>
              </p:cNvPr>
              <p:cNvGrpSpPr/>
              <p:nvPr/>
            </p:nvGrpSpPr>
            <p:grpSpPr>
              <a:xfrm>
                <a:off x="5327505" y="2174498"/>
                <a:ext cx="2509398" cy="654463"/>
                <a:chOff x="4142153" y="2378581"/>
                <a:chExt cx="2509398" cy="1123316"/>
              </a:xfrm>
            </p:grpSpPr>
            <p:sp>
              <p:nvSpPr>
                <p:cNvPr id="98" name="Rectangle 97">
                  <a:extLst>
                    <a:ext uri="{FF2B5EF4-FFF2-40B4-BE49-F238E27FC236}">
                      <a16:creationId xmlns:a16="http://schemas.microsoft.com/office/drawing/2014/main" id="{E3A55040-EDA1-4102-92BE-141B0A9FFB09}"/>
                    </a:ext>
                  </a:extLst>
                </p:cNvPr>
                <p:cNvSpPr/>
                <p:nvPr/>
              </p:nvSpPr>
              <p:spPr bwMode="auto">
                <a:xfrm>
                  <a:off x="4142153" y="2378811"/>
                  <a:ext cx="1867582" cy="535115"/>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ts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Customer  Data Warehouse</a:t>
                  </a:r>
                </a:p>
              </p:txBody>
            </p:sp>
            <p:sp>
              <p:nvSpPr>
                <p:cNvPr id="99" name="Flowchart: Magnetic Disk 98">
                  <a:extLst>
                    <a:ext uri="{FF2B5EF4-FFF2-40B4-BE49-F238E27FC236}">
                      <a16:creationId xmlns:a16="http://schemas.microsoft.com/office/drawing/2014/main" id="{0B0E8FD7-FE19-4703-84D4-F0C2FD009A81}"/>
                    </a:ext>
                  </a:extLst>
                </p:cNvPr>
                <p:cNvSpPr/>
                <p:nvPr/>
              </p:nvSpPr>
              <p:spPr>
                <a:xfrm>
                  <a:off x="4197637" y="2539481"/>
                  <a:ext cx="547108" cy="309165"/>
                </a:xfrm>
                <a:prstGeom prst="flowChartMagneticDisk">
                  <a:avLst/>
                </a:prstGeom>
                <a:solidFill>
                  <a:srgbClr val="00BEB4"/>
                </a:solidFill>
                <a:ln w="12700" cap="flat" cmpd="sng" algn="ctr">
                  <a:solidFill>
                    <a:schemeClr val="bg1"/>
                  </a:solidFill>
                  <a:prstDash val="solid"/>
                </a:ln>
                <a:effectLst/>
              </p:spPr>
              <p:txBody>
                <a:bodyPr tIns="0" bIns="0" rtlCol="0" anchor="ctr"/>
                <a:lstStyle/>
                <a:p>
                  <a:pPr algn="ctr" defTabSz="844083">
                    <a:spcAft>
                      <a:spcPts val="0"/>
                    </a:spcAft>
                    <a:defRPr/>
                  </a:pPr>
                  <a:r>
                    <a:rPr lang="en-US" sz="500" b="0" kern="0">
                      <a:solidFill>
                        <a:schemeClr val="bg1"/>
                      </a:solidFill>
                      <a:latin typeface="Calibri" panose="020F0502020204030204" pitchFamily="34" charset="0"/>
                      <a:cs typeface="Calibri" panose="020F0502020204030204" pitchFamily="34" charset="0"/>
                    </a:rPr>
                    <a:t>CIAP</a:t>
                  </a:r>
                </a:p>
              </p:txBody>
            </p:sp>
            <p:sp>
              <p:nvSpPr>
                <p:cNvPr id="100" name="Flowchart: Magnetic Disk 99">
                  <a:extLst>
                    <a:ext uri="{FF2B5EF4-FFF2-40B4-BE49-F238E27FC236}">
                      <a16:creationId xmlns:a16="http://schemas.microsoft.com/office/drawing/2014/main" id="{AF7C0943-C23D-4A80-A183-2D15887FE76C}"/>
                    </a:ext>
                  </a:extLst>
                </p:cNvPr>
                <p:cNvSpPr/>
                <p:nvPr/>
              </p:nvSpPr>
              <p:spPr>
                <a:xfrm>
                  <a:off x="4788024" y="2539481"/>
                  <a:ext cx="547108" cy="309165"/>
                </a:xfrm>
                <a:prstGeom prst="flowChartMagneticDisk">
                  <a:avLst/>
                </a:prstGeom>
                <a:solidFill>
                  <a:schemeClr val="accent1">
                    <a:lumMod val="75000"/>
                  </a:schemeClr>
                </a:solidFill>
                <a:ln w="12700" cap="flat" cmpd="sng" algn="ctr">
                  <a:solidFill>
                    <a:schemeClr val="bg1"/>
                  </a:solidFill>
                  <a:prstDash val="solid"/>
                </a:ln>
                <a:effectLst/>
              </p:spPr>
              <p:txBody>
                <a:bodyPr tIns="0" bIns="0" rtlCol="0" anchor="ctr"/>
                <a:lstStyle/>
                <a:p>
                  <a:pPr algn="ctr" defTabSz="844083">
                    <a:spcAft>
                      <a:spcPts val="0"/>
                    </a:spcAft>
                    <a:defRPr/>
                  </a:pPr>
                  <a:r>
                    <a:rPr lang="en-US" sz="450" b="0" kern="0">
                      <a:solidFill>
                        <a:schemeClr val="bg1"/>
                      </a:solidFill>
                      <a:latin typeface="Calibri" panose="020F0502020204030204" pitchFamily="34" charset="0"/>
                      <a:cs typeface="Calibri" panose="020F0502020204030204" pitchFamily="34" charset="0"/>
                    </a:rPr>
                    <a:t>Customer DM’s</a:t>
                  </a:r>
                </a:p>
              </p:txBody>
            </p:sp>
            <p:sp>
              <p:nvSpPr>
                <p:cNvPr id="101" name="Flowchart: Magnetic Disk 100">
                  <a:extLst>
                    <a:ext uri="{FF2B5EF4-FFF2-40B4-BE49-F238E27FC236}">
                      <a16:creationId xmlns:a16="http://schemas.microsoft.com/office/drawing/2014/main" id="{4AC4242C-474A-4D37-A8B6-C15561E2AA63}"/>
                    </a:ext>
                  </a:extLst>
                </p:cNvPr>
                <p:cNvSpPr/>
                <p:nvPr/>
              </p:nvSpPr>
              <p:spPr>
                <a:xfrm>
                  <a:off x="5412742" y="2534146"/>
                  <a:ext cx="527410" cy="309165"/>
                </a:xfrm>
                <a:prstGeom prst="flowChartMagneticDisk">
                  <a:avLst/>
                </a:prstGeom>
                <a:solidFill>
                  <a:schemeClr val="accent1">
                    <a:lumMod val="75000"/>
                  </a:schemeClr>
                </a:solidFill>
                <a:ln w="12700" cap="flat" cmpd="sng" algn="ctr">
                  <a:solidFill>
                    <a:schemeClr val="bg1"/>
                  </a:solidFill>
                  <a:prstDash val="solid"/>
                </a:ln>
                <a:effectLst/>
              </p:spPr>
              <p:txBody>
                <a:bodyPr tIns="0" bIns="0" rtlCol="0" anchor="ctr"/>
                <a:lstStyle/>
                <a:p>
                  <a:pPr algn="ctr" defTabSz="844083">
                    <a:spcAft>
                      <a:spcPts val="0"/>
                    </a:spcAft>
                    <a:defRPr/>
                  </a:pPr>
                  <a:r>
                    <a:rPr lang="en-US" sz="450" b="0" kern="0" err="1">
                      <a:solidFill>
                        <a:schemeClr val="bg1"/>
                      </a:solidFill>
                      <a:latin typeface="Calibri" panose="020F0502020204030204" pitchFamily="34" charset="0"/>
                      <a:cs typeface="Calibri" panose="020F0502020204030204" pitchFamily="34" charset="0"/>
                    </a:rPr>
                    <a:t>UKData</a:t>
                  </a:r>
                  <a:r>
                    <a:rPr lang="en-US" sz="450" b="0" kern="0">
                      <a:solidFill>
                        <a:schemeClr val="bg1"/>
                      </a:solidFill>
                      <a:latin typeface="Calibri" panose="020F0502020204030204" pitchFamily="34" charset="0"/>
                      <a:cs typeface="Calibri" panose="020F0502020204030204" pitchFamily="34" charset="0"/>
                    </a:rPr>
                    <a:t> Viz </a:t>
                  </a:r>
                </a:p>
                <a:p>
                  <a:pPr algn="ctr" defTabSz="844083">
                    <a:spcAft>
                      <a:spcPts val="0"/>
                    </a:spcAft>
                    <a:defRPr/>
                  </a:pPr>
                  <a:r>
                    <a:rPr lang="en-US" sz="450" b="0" kern="0">
                      <a:solidFill>
                        <a:schemeClr val="bg1"/>
                      </a:solidFill>
                      <a:latin typeface="Calibri" panose="020F0502020204030204" pitchFamily="34" charset="0"/>
                      <a:cs typeface="Calibri" panose="020F0502020204030204" pitchFamily="34" charset="0"/>
                    </a:rPr>
                    <a:t>DG Reporting</a:t>
                  </a:r>
                </a:p>
              </p:txBody>
            </p:sp>
            <p:sp>
              <p:nvSpPr>
                <p:cNvPr id="102" name="Rectangle 101">
                  <a:extLst>
                    <a:ext uri="{FF2B5EF4-FFF2-40B4-BE49-F238E27FC236}">
                      <a16:creationId xmlns:a16="http://schemas.microsoft.com/office/drawing/2014/main" id="{A28D6E8C-3ADC-4703-926B-158AA83A025C}"/>
                    </a:ext>
                  </a:extLst>
                </p:cNvPr>
                <p:cNvSpPr/>
                <p:nvPr/>
              </p:nvSpPr>
              <p:spPr bwMode="auto">
                <a:xfrm>
                  <a:off x="4154049" y="2966782"/>
                  <a:ext cx="1855685" cy="535115"/>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ts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Customer  ODS’s</a:t>
                  </a:r>
                </a:p>
              </p:txBody>
            </p:sp>
            <p:sp>
              <p:nvSpPr>
                <p:cNvPr id="103" name="Flowchart: Magnetic Disk 102">
                  <a:extLst>
                    <a:ext uri="{FF2B5EF4-FFF2-40B4-BE49-F238E27FC236}">
                      <a16:creationId xmlns:a16="http://schemas.microsoft.com/office/drawing/2014/main" id="{C92D4D76-900E-4B99-9AB1-24ADBC0EC0A7}"/>
                    </a:ext>
                  </a:extLst>
                </p:cNvPr>
                <p:cNvSpPr/>
                <p:nvPr/>
              </p:nvSpPr>
              <p:spPr>
                <a:xfrm>
                  <a:off x="4153334" y="3127887"/>
                  <a:ext cx="315420" cy="309165"/>
                </a:xfrm>
                <a:prstGeom prst="flowChartMagneticDisk">
                  <a:avLst/>
                </a:prstGeom>
                <a:solidFill>
                  <a:srgbClr val="00BEB4"/>
                </a:solidFill>
                <a:ln w="12700" cap="flat" cmpd="sng" algn="ctr">
                  <a:solidFill>
                    <a:schemeClr val="bg1"/>
                  </a:solidFill>
                  <a:prstDash val="solid"/>
                </a:ln>
                <a:effectLst/>
              </p:spPr>
              <p:txBody>
                <a:bodyPr tIns="0" bIns="0" rtlCol="0" anchor="ctr"/>
                <a:lstStyle/>
                <a:p>
                  <a:pPr algn="ctr" defTabSz="844083">
                    <a:spcAft>
                      <a:spcPts val="0"/>
                    </a:spcAft>
                    <a:defRPr/>
                  </a:pPr>
                  <a:r>
                    <a:rPr lang="en-US" sz="400" b="0" kern="0">
                      <a:solidFill>
                        <a:schemeClr val="bg1"/>
                      </a:solidFill>
                      <a:latin typeface="Calibri" panose="020F0502020204030204" pitchFamily="34" charset="0"/>
                      <a:cs typeface="Calibri" panose="020F0502020204030204" pitchFamily="34" charset="0"/>
                    </a:rPr>
                    <a:t>Customer Trends</a:t>
                  </a:r>
                </a:p>
              </p:txBody>
            </p:sp>
            <p:sp>
              <p:nvSpPr>
                <p:cNvPr id="104" name="Flowchart: Magnetic Disk 103">
                  <a:extLst>
                    <a:ext uri="{FF2B5EF4-FFF2-40B4-BE49-F238E27FC236}">
                      <a16:creationId xmlns:a16="http://schemas.microsoft.com/office/drawing/2014/main" id="{6A1388E2-4E5A-480A-A6C1-6FE7277DA365}"/>
                    </a:ext>
                  </a:extLst>
                </p:cNvPr>
                <p:cNvSpPr/>
                <p:nvPr/>
              </p:nvSpPr>
              <p:spPr>
                <a:xfrm>
                  <a:off x="4477084" y="3126442"/>
                  <a:ext cx="310940" cy="309165"/>
                </a:xfrm>
                <a:prstGeom prst="flowChartMagneticDisk">
                  <a:avLst/>
                </a:prstGeom>
                <a:solidFill>
                  <a:srgbClr val="00BEB4"/>
                </a:solidFill>
                <a:ln w="12700" cap="flat" cmpd="sng" algn="ctr">
                  <a:solidFill>
                    <a:schemeClr val="bg1"/>
                  </a:solidFill>
                  <a:prstDash val="solid"/>
                </a:ln>
                <a:effectLst/>
              </p:spPr>
              <p:txBody>
                <a:bodyPr tIns="0" bIns="0" rtlCol="0" anchor="ctr"/>
                <a:lstStyle/>
                <a:p>
                  <a:pPr algn="ctr" defTabSz="844083">
                    <a:spcAft>
                      <a:spcPts val="0"/>
                    </a:spcAft>
                    <a:defRPr/>
                  </a:pPr>
                  <a:r>
                    <a:rPr lang="en-US" sz="500" b="0" kern="0">
                      <a:solidFill>
                        <a:schemeClr val="bg1"/>
                      </a:solidFill>
                      <a:latin typeface="Calibri" panose="020F0502020204030204" pitchFamily="34" charset="0"/>
                      <a:cs typeface="Calibri" panose="020F0502020204030204" pitchFamily="34" charset="0"/>
                    </a:rPr>
                    <a:t>Weblogs</a:t>
                  </a:r>
                </a:p>
              </p:txBody>
            </p:sp>
            <p:sp>
              <p:nvSpPr>
                <p:cNvPr id="105" name="Flowchart: Magnetic Disk 104">
                  <a:extLst>
                    <a:ext uri="{FF2B5EF4-FFF2-40B4-BE49-F238E27FC236}">
                      <a16:creationId xmlns:a16="http://schemas.microsoft.com/office/drawing/2014/main" id="{DFBCF205-F23C-4C64-9721-A19485198120}"/>
                    </a:ext>
                  </a:extLst>
                </p:cNvPr>
                <p:cNvSpPr/>
                <p:nvPr/>
              </p:nvSpPr>
              <p:spPr>
                <a:xfrm>
                  <a:off x="4799667" y="3128564"/>
                  <a:ext cx="306305" cy="309165"/>
                </a:xfrm>
                <a:prstGeom prst="flowChartMagneticDisk">
                  <a:avLst/>
                </a:prstGeom>
                <a:solidFill>
                  <a:srgbClr val="00BEB4"/>
                </a:solidFill>
                <a:ln w="12700" cap="flat" cmpd="sng" algn="ctr">
                  <a:solidFill>
                    <a:schemeClr val="bg1"/>
                  </a:solidFill>
                  <a:prstDash val="solid"/>
                </a:ln>
                <a:effectLst/>
              </p:spPr>
              <p:txBody>
                <a:bodyPr tIns="0" bIns="0" rtlCol="0" anchor="ctr"/>
                <a:lstStyle/>
                <a:p>
                  <a:pPr algn="ctr" defTabSz="844083">
                    <a:spcAft>
                      <a:spcPts val="0"/>
                    </a:spcAft>
                    <a:defRPr/>
                  </a:pPr>
                  <a:r>
                    <a:rPr lang="en-US" sz="500" b="0" kern="0">
                      <a:solidFill>
                        <a:schemeClr val="bg1"/>
                      </a:solidFill>
                      <a:latin typeface="Calibri" panose="020F0502020204030204" pitchFamily="34" charset="0"/>
                      <a:cs typeface="Calibri" panose="020F0502020204030204" pitchFamily="34" charset="0"/>
                    </a:rPr>
                    <a:t>CDI</a:t>
                  </a:r>
                </a:p>
              </p:txBody>
            </p:sp>
            <p:sp>
              <p:nvSpPr>
                <p:cNvPr id="106" name="Rectangle 105">
                  <a:extLst>
                    <a:ext uri="{FF2B5EF4-FFF2-40B4-BE49-F238E27FC236}">
                      <a16:creationId xmlns:a16="http://schemas.microsoft.com/office/drawing/2014/main" id="{5C113694-B6AB-4E5E-AEA7-3F992A3BE6C4}"/>
                    </a:ext>
                  </a:extLst>
                </p:cNvPr>
                <p:cNvSpPr/>
                <p:nvPr/>
              </p:nvSpPr>
              <p:spPr bwMode="auto">
                <a:xfrm>
                  <a:off x="6063337" y="2378581"/>
                  <a:ext cx="588214" cy="1123316"/>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ts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ECM</a:t>
                  </a:r>
                </a:p>
              </p:txBody>
            </p:sp>
            <p:sp>
              <p:nvSpPr>
                <p:cNvPr id="107" name="Flowchart: Document 106">
                  <a:extLst>
                    <a:ext uri="{FF2B5EF4-FFF2-40B4-BE49-F238E27FC236}">
                      <a16:creationId xmlns:a16="http://schemas.microsoft.com/office/drawing/2014/main" id="{6A1620D8-96B4-4009-9630-9A99BE99B616}"/>
                    </a:ext>
                  </a:extLst>
                </p:cNvPr>
                <p:cNvSpPr/>
                <p:nvPr/>
              </p:nvSpPr>
              <p:spPr>
                <a:xfrm>
                  <a:off x="6153863" y="2565930"/>
                  <a:ext cx="451857" cy="327901"/>
                </a:xfrm>
                <a:prstGeom prst="flowChartDocument">
                  <a:avLst/>
                </a:prstGeom>
                <a:solidFill>
                  <a:schemeClr val="bg1">
                    <a:lumMod val="8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GB" sz="500" b="0">
                      <a:latin typeface="Calibri" panose="020F0502020204030204" pitchFamily="34" charset="0"/>
                      <a:cs typeface="Calibri" panose="020F0502020204030204" pitchFamily="34" charset="0"/>
                    </a:rPr>
                    <a:t>Documentum</a:t>
                  </a:r>
                </a:p>
              </p:txBody>
            </p:sp>
            <p:sp>
              <p:nvSpPr>
                <p:cNvPr id="108" name="Flowchart: Document 107">
                  <a:extLst>
                    <a:ext uri="{FF2B5EF4-FFF2-40B4-BE49-F238E27FC236}">
                      <a16:creationId xmlns:a16="http://schemas.microsoft.com/office/drawing/2014/main" id="{DB37D13E-606B-4F81-BEE5-7A980127C900}"/>
                    </a:ext>
                  </a:extLst>
                </p:cNvPr>
                <p:cNvSpPr/>
                <p:nvPr/>
              </p:nvSpPr>
              <p:spPr>
                <a:xfrm>
                  <a:off x="6152507" y="3021876"/>
                  <a:ext cx="451857" cy="327901"/>
                </a:xfrm>
                <a:prstGeom prst="flowChartDocument">
                  <a:avLst/>
                </a:prstGeom>
                <a:solidFill>
                  <a:schemeClr val="bg1">
                    <a:lumMod val="8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GB" sz="500" b="0">
                      <a:latin typeface="Calibri" panose="020F0502020204030204" pitchFamily="34" charset="0"/>
                      <a:cs typeface="Calibri" panose="020F0502020204030204" pitchFamily="34" charset="0"/>
                    </a:rPr>
                    <a:t>Pitney Bowes</a:t>
                  </a:r>
                </a:p>
              </p:txBody>
            </p:sp>
          </p:grpSp>
          <p:grpSp>
            <p:nvGrpSpPr>
              <p:cNvPr id="109" name="Group 108">
                <a:extLst>
                  <a:ext uri="{FF2B5EF4-FFF2-40B4-BE49-F238E27FC236}">
                    <a16:creationId xmlns:a16="http://schemas.microsoft.com/office/drawing/2014/main" id="{1A461300-4EE9-4D4F-B6C7-AF74227A551C}"/>
                  </a:ext>
                </a:extLst>
              </p:cNvPr>
              <p:cNvGrpSpPr/>
              <p:nvPr/>
            </p:nvGrpSpPr>
            <p:grpSpPr>
              <a:xfrm>
                <a:off x="8910790" y="2056479"/>
                <a:ext cx="948843" cy="751792"/>
                <a:chOff x="7725438" y="2207293"/>
                <a:chExt cx="948843" cy="1277921"/>
              </a:xfrm>
            </p:grpSpPr>
            <p:sp>
              <p:nvSpPr>
                <p:cNvPr id="110" name="Rectangle 109">
                  <a:extLst>
                    <a:ext uri="{FF2B5EF4-FFF2-40B4-BE49-F238E27FC236}">
                      <a16:creationId xmlns:a16="http://schemas.microsoft.com/office/drawing/2014/main" id="{7B393B29-8639-425C-B1AB-F82EF90A1202}"/>
                    </a:ext>
                  </a:extLst>
                </p:cNvPr>
                <p:cNvSpPr/>
                <p:nvPr/>
              </p:nvSpPr>
              <p:spPr bwMode="auto">
                <a:xfrm>
                  <a:off x="7725439" y="3065360"/>
                  <a:ext cx="948842" cy="419854"/>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ts val="0"/>
                    </a:spcAft>
                  </a:pPr>
                  <a:r>
                    <a:rPr lang="en-GB" sz="4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Analytics</a:t>
                  </a:r>
                </a:p>
              </p:txBody>
            </p:sp>
            <p:sp>
              <p:nvSpPr>
                <p:cNvPr id="111" name="Rectangle 110">
                  <a:extLst>
                    <a:ext uri="{FF2B5EF4-FFF2-40B4-BE49-F238E27FC236}">
                      <a16:creationId xmlns:a16="http://schemas.microsoft.com/office/drawing/2014/main" id="{2CB5B875-D199-4370-A0F1-FD99958010D6}"/>
                    </a:ext>
                  </a:extLst>
                </p:cNvPr>
                <p:cNvSpPr/>
                <p:nvPr/>
              </p:nvSpPr>
              <p:spPr bwMode="auto">
                <a:xfrm>
                  <a:off x="7732461" y="2630825"/>
                  <a:ext cx="941820" cy="357841"/>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ts val="0"/>
                    </a:spcAft>
                  </a:pPr>
                  <a:r>
                    <a:rPr lang="en-GB" sz="4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Visualisation / Reporting</a:t>
                  </a:r>
                </a:p>
              </p:txBody>
            </p:sp>
            <p:pic>
              <p:nvPicPr>
                <p:cNvPr id="112" name="Picture 111">
                  <a:extLst>
                    <a:ext uri="{FF2B5EF4-FFF2-40B4-BE49-F238E27FC236}">
                      <a16:creationId xmlns:a16="http://schemas.microsoft.com/office/drawing/2014/main" id="{DC72A36B-D486-499F-93FE-1C0E59C12A97}"/>
                    </a:ext>
                  </a:extLst>
                </p:cNvPr>
                <p:cNvPicPr>
                  <a:picLocks noChangeAspect="1"/>
                </p:cNvPicPr>
                <p:nvPr/>
              </p:nvPicPr>
              <p:blipFill>
                <a:blip r:embed="rId2"/>
                <a:stretch>
                  <a:fillRect/>
                </a:stretch>
              </p:blipFill>
              <p:spPr>
                <a:xfrm flipH="1">
                  <a:off x="7801876" y="3145943"/>
                  <a:ext cx="216508" cy="216514"/>
                </a:xfrm>
                <a:prstGeom prst="rect">
                  <a:avLst/>
                </a:prstGeom>
              </p:spPr>
            </p:pic>
            <p:sp>
              <p:nvSpPr>
                <p:cNvPr id="113" name="Rectangle: Rounded Corners 112">
                  <a:extLst>
                    <a:ext uri="{FF2B5EF4-FFF2-40B4-BE49-F238E27FC236}">
                      <a16:creationId xmlns:a16="http://schemas.microsoft.com/office/drawing/2014/main" id="{93C15AEB-2CB3-409F-9524-3E3DE0562375}"/>
                    </a:ext>
                  </a:extLst>
                </p:cNvPr>
                <p:cNvSpPr/>
                <p:nvPr/>
              </p:nvSpPr>
              <p:spPr>
                <a:xfrm>
                  <a:off x="8250488" y="2754594"/>
                  <a:ext cx="352149" cy="159196"/>
                </a:xfrm>
                <a:prstGeom prst="roundRect">
                  <a:avLst/>
                </a:prstGeom>
                <a:solidFill>
                  <a:srgbClr val="FFB45A"/>
                </a:solidFill>
                <a:ln>
                  <a:solidFill>
                    <a:srgbClr val="FFB45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tx1"/>
                      </a:solidFill>
                      <a:latin typeface="Calibri" panose="020F0502020204030204" pitchFamily="34" charset="0"/>
                      <a:cs typeface="Calibri" panose="020F0502020204030204" pitchFamily="34" charset="0"/>
                    </a:rPr>
                    <a:t>SAP </a:t>
                  </a:r>
                  <a:r>
                    <a:rPr lang="en-GB" sz="500" b="0" err="1">
                      <a:solidFill>
                        <a:schemeClr val="tx1"/>
                      </a:solidFill>
                      <a:latin typeface="Calibri" panose="020F0502020204030204" pitchFamily="34" charset="0"/>
                      <a:cs typeface="Calibri" panose="020F0502020204030204" pitchFamily="34" charset="0"/>
                    </a:rPr>
                    <a:t>BOBj</a:t>
                  </a:r>
                  <a:endParaRPr lang="en-GB" sz="500" b="0">
                    <a:solidFill>
                      <a:schemeClr val="tx1"/>
                    </a:solidFill>
                    <a:latin typeface="Calibri" panose="020F0502020204030204" pitchFamily="34" charset="0"/>
                    <a:cs typeface="Calibri" panose="020F0502020204030204" pitchFamily="34" charset="0"/>
                  </a:endParaRPr>
                </a:p>
              </p:txBody>
            </p:sp>
            <p:sp>
              <p:nvSpPr>
                <p:cNvPr id="114" name="Rectangle 113">
                  <a:extLst>
                    <a:ext uri="{FF2B5EF4-FFF2-40B4-BE49-F238E27FC236}">
                      <a16:creationId xmlns:a16="http://schemas.microsoft.com/office/drawing/2014/main" id="{D65870FB-F14A-4A38-B6B8-D6512C0905C4}"/>
                    </a:ext>
                  </a:extLst>
                </p:cNvPr>
                <p:cNvSpPr/>
                <p:nvPr/>
              </p:nvSpPr>
              <p:spPr bwMode="auto">
                <a:xfrm>
                  <a:off x="7725438" y="2207293"/>
                  <a:ext cx="941820" cy="357841"/>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ts val="0"/>
                    </a:spcAft>
                  </a:pPr>
                  <a:r>
                    <a:rPr lang="en-GB" sz="4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Operational Reporting</a:t>
                  </a:r>
                </a:p>
              </p:txBody>
            </p:sp>
            <p:grpSp>
              <p:nvGrpSpPr>
                <p:cNvPr id="115" name="Group 114">
                  <a:extLst>
                    <a:ext uri="{FF2B5EF4-FFF2-40B4-BE49-F238E27FC236}">
                      <a16:creationId xmlns:a16="http://schemas.microsoft.com/office/drawing/2014/main" id="{709EF1D7-C8BF-4376-9292-BEBFB78D4A9C}"/>
                    </a:ext>
                  </a:extLst>
                </p:cNvPr>
                <p:cNvGrpSpPr/>
                <p:nvPr/>
              </p:nvGrpSpPr>
              <p:grpSpPr>
                <a:xfrm>
                  <a:off x="7810108" y="2325126"/>
                  <a:ext cx="803924" cy="178532"/>
                  <a:chOff x="3227764" y="2411624"/>
                  <a:chExt cx="803924" cy="220735"/>
                </a:xfrm>
              </p:grpSpPr>
              <p:sp>
                <p:nvSpPr>
                  <p:cNvPr id="121" name="Rectangle: Rounded Corners 120">
                    <a:extLst>
                      <a:ext uri="{FF2B5EF4-FFF2-40B4-BE49-F238E27FC236}">
                        <a16:creationId xmlns:a16="http://schemas.microsoft.com/office/drawing/2014/main" id="{AC08C955-38D7-4EBD-B009-E67387A23645}"/>
                      </a:ext>
                    </a:extLst>
                  </p:cNvPr>
                  <p:cNvSpPr/>
                  <p:nvPr/>
                </p:nvSpPr>
                <p:spPr>
                  <a:xfrm>
                    <a:off x="3227764" y="2415927"/>
                    <a:ext cx="372454" cy="216432"/>
                  </a:xfrm>
                  <a:prstGeom prst="roundRect">
                    <a:avLst/>
                  </a:prstGeom>
                  <a:solidFill>
                    <a:srgbClr val="3CE12D"/>
                  </a:solidFill>
                  <a:ln w="9525">
                    <a:solidFill>
                      <a:srgbClr val="3CE12D"/>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450" b="0">
                        <a:solidFill>
                          <a:schemeClr val="bg1"/>
                        </a:solidFill>
                        <a:latin typeface="Calibri" panose="020F0502020204030204" pitchFamily="34" charset="0"/>
                        <a:cs typeface="Calibri" panose="020F0502020204030204" pitchFamily="34" charset="0"/>
                      </a:rPr>
                      <a:t>Micro</a:t>
                    </a:r>
                  </a:p>
                  <a:p>
                    <a:pPr algn="ctr">
                      <a:spcAft>
                        <a:spcPts val="0"/>
                      </a:spcAft>
                    </a:pPr>
                    <a:r>
                      <a:rPr lang="en-GB" sz="450" b="0">
                        <a:solidFill>
                          <a:schemeClr val="bg1"/>
                        </a:solidFill>
                        <a:latin typeface="Calibri" panose="020F0502020204030204" pitchFamily="34" charset="0"/>
                        <a:cs typeface="Calibri" panose="020F0502020204030204" pitchFamily="34" charset="0"/>
                      </a:rPr>
                      <a:t>Strategy</a:t>
                    </a:r>
                  </a:p>
                </p:txBody>
              </p:sp>
              <p:sp>
                <p:nvSpPr>
                  <p:cNvPr id="122" name="Rectangle: Rounded Corners 121">
                    <a:extLst>
                      <a:ext uri="{FF2B5EF4-FFF2-40B4-BE49-F238E27FC236}">
                        <a16:creationId xmlns:a16="http://schemas.microsoft.com/office/drawing/2014/main" id="{98C8A816-0A31-4698-AB66-A6052C97B653}"/>
                      </a:ext>
                    </a:extLst>
                  </p:cNvPr>
                  <p:cNvSpPr/>
                  <p:nvPr/>
                </p:nvSpPr>
                <p:spPr>
                  <a:xfrm>
                    <a:off x="3646477" y="2411624"/>
                    <a:ext cx="385211" cy="220735"/>
                  </a:xfrm>
                  <a:prstGeom prst="roundRect">
                    <a:avLst/>
                  </a:prstGeom>
                  <a:solidFill>
                    <a:srgbClr val="3CE12D"/>
                  </a:solidFill>
                  <a:ln w="9525">
                    <a:solidFill>
                      <a:srgbClr val="3CE12D"/>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450" b="0">
                        <a:solidFill>
                          <a:schemeClr val="bg1"/>
                        </a:solidFill>
                        <a:latin typeface="Calibri" panose="020F0502020204030204" pitchFamily="34" charset="0"/>
                        <a:cs typeface="Calibri" panose="020F0502020204030204" pitchFamily="34" charset="0"/>
                      </a:rPr>
                      <a:t>Page </a:t>
                    </a:r>
                    <a:r>
                      <a:rPr lang="en-GB" sz="450" b="0" err="1">
                        <a:solidFill>
                          <a:schemeClr val="bg1"/>
                        </a:solidFill>
                        <a:latin typeface="Calibri" panose="020F0502020204030204" pitchFamily="34" charset="0"/>
                        <a:cs typeface="Calibri" panose="020F0502020204030204" pitchFamily="34" charset="0"/>
                      </a:rPr>
                      <a:t>Center</a:t>
                    </a:r>
                    <a:endParaRPr lang="en-GB" sz="450" b="0">
                      <a:solidFill>
                        <a:schemeClr val="bg1"/>
                      </a:solidFill>
                      <a:latin typeface="Calibri" panose="020F0502020204030204" pitchFamily="34" charset="0"/>
                      <a:cs typeface="Calibri" panose="020F0502020204030204" pitchFamily="34" charset="0"/>
                    </a:endParaRPr>
                  </a:p>
                </p:txBody>
              </p:sp>
            </p:grpSp>
            <p:sp>
              <p:nvSpPr>
                <p:cNvPr id="116" name="Rectangle: Rounded Corners 115">
                  <a:extLst>
                    <a:ext uri="{FF2B5EF4-FFF2-40B4-BE49-F238E27FC236}">
                      <a16:creationId xmlns:a16="http://schemas.microsoft.com/office/drawing/2014/main" id="{1DBE9840-F3F8-4EB1-8EE8-8425792DC804}"/>
                    </a:ext>
                  </a:extLst>
                </p:cNvPr>
                <p:cNvSpPr/>
                <p:nvPr/>
              </p:nvSpPr>
              <p:spPr>
                <a:xfrm>
                  <a:off x="7826222" y="2753180"/>
                  <a:ext cx="352149" cy="159196"/>
                </a:xfrm>
                <a:prstGeom prst="roundRect">
                  <a:avLst/>
                </a:prstGeom>
                <a:solidFill>
                  <a:srgbClr val="FFB45A"/>
                </a:solidFill>
                <a:ln>
                  <a:solidFill>
                    <a:srgbClr val="FFB45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tx1"/>
                      </a:solidFill>
                      <a:latin typeface="Calibri" panose="020F0502020204030204" pitchFamily="34" charset="0"/>
                      <a:cs typeface="Calibri" panose="020F0502020204030204" pitchFamily="34" charset="0"/>
                    </a:rPr>
                    <a:t>Tableau</a:t>
                  </a:r>
                </a:p>
              </p:txBody>
            </p:sp>
            <p:grpSp>
              <p:nvGrpSpPr>
                <p:cNvPr id="117" name="Group 116">
                  <a:extLst>
                    <a:ext uri="{FF2B5EF4-FFF2-40B4-BE49-F238E27FC236}">
                      <a16:creationId xmlns:a16="http://schemas.microsoft.com/office/drawing/2014/main" id="{6228FCA5-58A0-4864-BF21-963F79CB35D6}"/>
                    </a:ext>
                  </a:extLst>
                </p:cNvPr>
                <p:cNvGrpSpPr/>
                <p:nvPr/>
              </p:nvGrpSpPr>
              <p:grpSpPr>
                <a:xfrm>
                  <a:off x="8079908" y="3179093"/>
                  <a:ext cx="529866" cy="251829"/>
                  <a:chOff x="3327786" y="2409033"/>
                  <a:chExt cx="529866" cy="293764"/>
                </a:xfrm>
              </p:grpSpPr>
              <p:sp>
                <p:nvSpPr>
                  <p:cNvPr id="118" name="Rectangle: Rounded Corners 117">
                    <a:extLst>
                      <a:ext uri="{FF2B5EF4-FFF2-40B4-BE49-F238E27FC236}">
                        <a16:creationId xmlns:a16="http://schemas.microsoft.com/office/drawing/2014/main" id="{81B9C419-2968-4BE4-A41A-0B6089D6C33A}"/>
                      </a:ext>
                    </a:extLst>
                  </p:cNvPr>
                  <p:cNvSpPr/>
                  <p:nvPr/>
                </p:nvSpPr>
                <p:spPr>
                  <a:xfrm>
                    <a:off x="3327786" y="2409033"/>
                    <a:ext cx="236508" cy="128757"/>
                  </a:xfrm>
                  <a:prstGeom prst="roundRect">
                    <a:avLst/>
                  </a:prstGeom>
                  <a:solidFill>
                    <a:srgbClr val="FFB45A"/>
                  </a:solidFill>
                  <a:ln w="9525">
                    <a:solidFill>
                      <a:srgbClr val="FFB45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tx1"/>
                        </a:solidFill>
                        <a:latin typeface="Calibri" panose="020F0502020204030204" pitchFamily="34" charset="0"/>
                        <a:cs typeface="Calibri" panose="020F0502020204030204" pitchFamily="34" charset="0"/>
                      </a:rPr>
                      <a:t>SAS</a:t>
                    </a:r>
                  </a:p>
                </p:txBody>
              </p:sp>
              <p:sp>
                <p:nvSpPr>
                  <p:cNvPr id="119" name="Rectangle: Rounded Corners 118">
                    <a:extLst>
                      <a:ext uri="{FF2B5EF4-FFF2-40B4-BE49-F238E27FC236}">
                        <a16:creationId xmlns:a16="http://schemas.microsoft.com/office/drawing/2014/main" id="{6C4AE5AE-CFB9-4023-94D4-3F29A146BD6A}"/>
                      </a:ext>
                    </a:extLst>
                  </p:cNvPr>
                  <p:cNvSpPr/>
                  <p:nvPr/>
                </p:nvSpPr>
                <p:spPr>
                  <a:xfrm>
                    <a:off x="3610553" y="2409033"/>
                    <a:ext cx="247099" cy="126335"/>
                  </a:xfrm>
                  <a:prstGeom prst="roundRect">
                    <a:avLst/>
                  </a:prstGeom>
                  <a:solidFill>
                    <a:srgbClr val="FFB45A"/>
                  </a:solidFill>
                  <a:ln w="9525">
                    <a:solidFill>
                      <a:srgbClr val="FFB45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tx1"/>
                        </a:solidFill>
                        <a:latin typeface="Calibri" panose="020F0502020204030204" pitchFamily="34" charset="0"/>
                        <a:cs typeface="Calibri" panose="020F0502020204030204" pitchFamily="34" charset="0"/>
                      </a:rPr>
                      <a:t>R</a:t>
                    </a:r>
                  </a:p>
                </p:txBody>
              </p:sp>
              <p:sp>
                <p:nvSpPr>
                  <p:cNvPr id="120" name="Rectangle: Rounded Corners 119">
                    <a:extLst>
                      <a:ext uri="{FF2B5EF4-FFF2-40B4-BE49-F238E27FC236}">
                        <a16:creationId xmlns:a16="http://schemas.microsoft.com/office/drawing/2014/main" id="{64011794-D001-48D7-83F2-989FE735BAC9}"/>
                      </a:ext>
                    </a:extLst>
                  </p:cNvPr>
                  <p:cNvSpPr/>
                  <p:nvPr/>
                </p:nvSpPr>
                <p:spPr>
                  <a:xfrm>
                    <a:off x="3436578" y="2576463"/>
                    <a:ext cx="308515" cy="126334"/>
                  </a:xfrm>
                  <a:prstGeom prst="roundRect">
                    <a:avLst/>
                  </a:prstGeom>
                  <a:solidFill>
                    <a:srgbClr val="FFB45A"/>
                  </a:solidFill>
                  <a:ln w="9525">
                    <a:solidFill>
                      <a:srgbClr val="FFB45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tx1"/>
                        </a:solidFill>
                        <a:latin typeface="Calibri" panose="020F0502020204030204" pitchFamily="34" charset="0"/>
                        <a:cs typeface="Calibri" panose="020F0502020204030204" pitchFamily="34" charset="0"/>
                      </a:rPr>
                      <a:t>Python</a:t>
                    </a:r>
                  </a:p>
                </p:txBody>
              </p:sp>
            </p:grpSp>
          </p:grpSp>
          <p:sp>
            <p:nvSpPr>
              <p:cNvPr id="123" name="TextBox 122">
                <a:extLst>
                  <a:ext uri="{FF2B5EF4-FFF2-40B4-BE49-F238E27FC236}">
                    <a16:creationId xmlns:a16="http://schemas.microsoft.com/office/drawing/2014/main" id="{FB0271AD-52F7-43CB-9DFE-398845008F5C}"/>
                  </a:ext>
                </a:extLst>
              </p:cNvPr>
              <p:cNvSpPr txBox="1"/>
              <p:nvPr/>
            </p:nvSpPr>
            <p:spPr>
              <a:xfrm rot="16200000">
                <a:off x="1061859" y="2331280"/>
                <a:ext cx="867621" cy="215444"/>
              </a:xfrm>
              <a:prstGeom prst="rect">
                <a:avLst/>
              </a:prstGeom>
              <a:noFill/>
            </p:spPr>
            <p:txBody>
              <a:bodyPr wrap="square" rtlCol="0">
                <a:spAutoFit/>
              </a:bodyPr>
              <a:lstStyle/>
              <a:p>
                <a:pPr algn="ctr"/>
                <a:r>
                  <a:rPr lang="en-GB" sz="800">
                    <a:solidFill>
                      <a:schemeClr val="tx1"/>
                    </a:solidFill>
                    <a:latin typeface="Calibri" panose="020F0502020204030204" pitchFamily="34" charset="0"/>
                    <a:cs typeface="Calibri" panose="020F0502020204030204" pitchFamily="34" charset="0"/>
                  </a:rPr>
                  <a:t>US Customer</a:t>
                </a:r>
              </a:p>
            </p:txBody>
          </p:sp>
          <p:sp>
            <p:nvSpPr>
              <p:cNvPr id="124" name="Rectangle 123">
                <a:extLst>
                  <a:ext uri="{FF2B5EF4-FFF2-40B4-BE49-F238E27FC236}">
                    <a16:creationId xmlns:a16="http://schemas.microsoft.com/office/drawing/2014/main" id="{00D3B3AD-79B0-4D38-89E5-3B9E5CF7901F}"/>
                  </a:ext>
                </a:extLst>
              </p:cNvPr>
              <p:cNvSpPr/>
              <p:nvPr/>
            </p:nvSpPr>
            <p:spPr bwMode="auto">
              <a:xfrm>
                <a:off x="4246894" y="2716146"/>
                <a:ext cx="864095" cy="82860"/>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ts val="0"/>
                  </a:spcAft>
                </a:pP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Service Oriented</a:t>
                </a:r>
              </a:p>
            </p:txBody>
          </p:sp>
          <p:sp>
            <p:nvSpPr>
              <p:cNvPr id="125" name="Rectangle 124">
                <a:extLst>
                  <a:ext uri="{FF2B5EF4-FFF2-40B4-BE49-F238E27FC236}">
                    <a16:creationId xmlns:a16="http://schemas.microsoft.com/office/drawing/2014/main" id="{05920689-1C29-4889-B320-F585E834E65F}"/>
                  </a:ext>
                </a:extLst>
              </p:cNvPr>
              <p:cNvSpPr/>
              <p:nvPr/>
            </p:nvSpPr>
            <p:spPr bwMode="auto">
              <a:xfrm>
                <a:off x="4271110" y="1900187"/>
                <a:ext cx="864095" cy="82860"/>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ct val="0"/>
                  </a:spcAft>
                </a:pP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Service Oriented</a:t>
                </a:r>
              </a:p>
            </p:txBody>
          </p:sp>
          <p:cxnSp>
            <p:nvCxnSpPr>
              <p:cNvPr id="126" name="Straight Connector 125">
                <a:extLst>
                  <a:ext uri="{FF2B5EF4-FFF2-40B4-BE49-F238E27FC236}">
                    <a16:creationId xmlns:a16="http://schemas.microsoft.com/office/drawing/2014/main" id="{71E40FE9-A3FF-4298-8AC9-4DA11C244BC8}"/>
                  </a:ext>
                </a:extLst>
              </p:cNvPr>
              <p:cNvCxnSpPr/>
              <p:nvPr/>
            </p:nvCxnSpPr>
            <p:spPr>
              <a:xfrm flipH="1">
                <a:off x="1346620" y="1368041"/>
                <a:ext cx="8618308"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7" name="Rectangle: Rounded Corners 126">
                <a:extLst>
                  <a:ext uri="{FF2B5EF4-FFF2-40B4-BE49-F238E27FC236}">
                    <a16:creationId xmlns:a16="http://schemas.microsoft.com/office/drawing/2014/main" id="{92251739-0E19-44C0-B0A5-C1AAC04C3C1E}"/>
                  </a:ext>
                </a:extLst>
              </p:cNvPr>
              <p:cNvSpPr/>
              <p:nvPr/>
            </p:nvSpPr>
            <p:spPr>
              <a:xfrm>
                <a:off x="3451994" y="1836700"/>
                <a:ext cx="564122" cy="94036"/>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400" b="0">
                    <a:latin typeface="Calibri" panose="020F0502020204030204" pitchFamily="34" charset="0"/>
                    <a:cs typeface="Calibri" panose="020F0502020204030204" pitchFamily="34" charset="0"/>
                  </a:rPr>
                  <a:t>SAP MDM</a:t>
                </a:r>
              </a:p>
              <a:p>
                <a:pPr algn="ctr">
                  <a:spcAft>
                    <a:spcPts val="0"/>
                  </a:spcAft>
                </a:pPr>
                <a:r>
                  <a:rPr lang="en-GB" sz="400" b="0">
                    <a:latin typeface="Calibri" panose="020F0502020204030204" pitchFamily="34" charset="0"/>
                    <a:cs typeface="Calibri" panose="020F0502020204030204" pitchFamily="34" charset="0"/>
                  </a:rPr>
                  <a:t>(finance only)</a:t>
                </a:r>
              </a:p>
            </p:txBody>
          </p:sp>
          <p:sp>
            <p:nvSpPr>
              <p:cNvPr id="128" name="Rectangle: Rounded Corners 127">
                <a:extLst>
                  <a:ext uri="{FF2B5EF4-FFF2-40B4-BE49-F238E27FC236}">
                    <a16:creationId xmlns:a16="http://schemas.microsoft.com/office/drawing/2014/main" id="{C3FE84AC-0476-4766-B29D-79E0096E3429}"/>
                  </a:ext>
                </a:extLst>
              </p:cNvPr>
              <p:cNvSpPr/>
              <p:nvPr/>
            </p:nvSpPr>
            <p:spPr>
              <a:xfrm>
                <a:off x="8084948" y="1739336"/>
                <a:ext cx="582515" cy="112066"/>
              </a:xfrm>
              <a:prstGeom prst="roundRect">
                <a:avLst/>
              </a:prstGeom>
              <a:solidFill>
                <a:srgbClr val="FFB45A"/>
              </a:solidFill>
              <a:ln w="9525">
                <a:solidFill>
                  <a:srgbClr val="FFB45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500" b="0">
                    <a:solidFill>
                      <a:schemeClr val="tx1"/>
                    </a:solidFill>
                    <a:latin typeface="Calibri" panose="020F0502020204030204" pitchFamily="34" charset="0"/>
                    <a:cs typeface="Calibri" panose="020F0502020204030204" pitchFamily="34" charset="0"/>
                  </a:rPr>
                  <a:t>Alteryx (</a:t>
                </a:r>
                <a:r>
                  <a:rPr lang="en-GB" sz="500" b="0" err="1">
                    <a:solidFill>
                      <a:schemeClr val="tx1"/>
                    </a:solidFill>
                    <a:latin typeface="Calibri" panose="020F0502020204030204" pitchFamily="34" charset="0"/>
                    <a:cs typeface="Calibri" panose="020F0502020204030204" pitchFamily="34" charset="0"/>
                  </a:rPr>
                  <a:t>PoC</a:t>
                </a:r>
                <a:r>
                  <a:rPr lang="en-GB" sz="500" b="0">
                    <a:solidFill>
                      <a:schemeClr val="tx1"/>
                    </a:solidFill>
                    <a:latin typeface="Calibri" panose="020F0502020204030204" pitchFamily="34" charset="0"/>
                    <a:cs typeface="Calibri" panose="020F0502020204030204" pitchFamily="34" charset="0"/>
                  </a:rPr>
                  <a:t>)</a:t>
                </a:r>
              </a:p>
            </p:txBody>
          </p:sp>
          <p:sp>
            <p:nvSpPr>
              <p:cNvPr id="129" name="Rectangle: Rounded Corners 128">
                <a:extLst>
                  <a:ext uri="{FF2B5EF4-FFF2-40B4-BE49-F238E27FC236}">
                    <a16:creationId xmlns:a16="http://schemas.microsoft.com/office/drawing/2014/main" id="{3145FA47-AF96-4DFA-A8F7-D5EC3799D6FC}"/>
                  </a:ext>
                </a:extLst>
              </p:cNvPr>
              <p:cNvSpPr/>
              <p:nvPr/>
            </p:nvSpPr>
            <p:spPr>
              <a:xfrm>
                <a:off x="9436439" y="1695502"/>
                <a:ext cx="352149" cy="93654"/>
              </a:xfrm>
              <a:prstGeom prst="roundRect">
                <a:avLst/>
              </a:prstGeom>
              <a:gradFill flip="none" rotWithShape="1">
                <a:gsLst>
                  <a:gs pos="0">
                    <a:srgbClr val="3CE12D"/>
                  </a:gs>
                  <a:gs pos="100000">
                    <a:srgbClr val="FFB45A"/>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400" b="0">
                    <a:solidFill>
                      <a:schemeClr val="tx1"/>
                    </a:solidFill>
                    <a:latin typeface="Calibri" panose="020F0502020204030204" pitchFamily="34" charset="0"/>
                    <a:cs typeface="Calibri" panose="020F0502020204030204" pitchFamily="34" charset="0"/>
                  </a:rPr>
                  <a:t>SAP </a:t>
                </a:r>
                <a:r>
                  <a:rPr lang="en-GB" sz="400" b="0" err="1">
                    <a:solidFill>
                      <a:schemeClr val="tx1"/>
                    </a:solidFill>
                    <a:latin typeface="Calibri" panose="020F0502020204030204" pitchFamily="34" charset="0"/>
                    <a:cs typeface="Calibri" panose="020F0502020204030204" pitchFamily="34" charset="0"/>
                  </a:rPr>
                  <a:t>BOBj</a:t>
                </a:r>
                <a:endParaRPr lang="en-GB" sz="400" b="0">
                  <a:solidFill>
                    <a:schemeClr val="tx1"/>
                  </a:solidFill>
                  <a:latin typeface="Calibri" panose="020F0502020204030204" pitchFamily="34" charset="0"/>
                  <a:cs typeface="Calibri" panose="020F0502020204030204" pitchFamily="34" charset="0"/>
                </a:endParaRPr>
              </a:p>
            </p:txBody>
          </p:sp>
          <p:sp>
            <p:nvSpPr>
              <p:cNvPr id="130" name="Rectangle: Rounded Corners 129">
                <a:extLst>
                  <a:ext uri="{FF2B5EF4-FFF2-40B4-BE49-F238E27FC236}">
                    <a16:creationId xmlns:a16="http://schemas.microsoft.com/office/drawing/2014/main" id="{C9F5BD94-329D-41C3-988D-1C4EADE15C9D}"/>
                  </a:ext>
                </a:extLst>
              </p:cNvPr>
              <p:cNvSpPr/>
              <p:nvPr/>
            </p:nvSpPr>
            <p:spPr>
              <a:xfrm>
                <a:off x="9012173" y="1694670"/>
                <a:ext cx="352149" cy="93654"/>
              </a:xfrm>
              <a:prstGeom prst="roundRect">
                <a:avLst/>
              </a:prstGeom>
              <a:solidFill>
                <a:srgbClr val="FFB45A"/>
              </a:solidFill>
              <a:ln>
                <a:solidFill>
                  <a:srgbClr val="FFB45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400" b="0">
                    <a:solidFill>
                      <a:schemeClr val="tx1"/>
                    </a:solidFill>
                    <a:latin typeface="Calibri" panose="020F0502020204030204" pitchFamily="34" charset="0"/>
                    <a:cs typeface="Calibri" panose="020F0502020204030204" pitchFamily="34" charset="0"/>
                  </a:rPr>
                  <a:t>Tableau (POC)</a:t>
                </a:r>
              </a:p>
            </p:txBody>
          </p:sp>
          <p:sp>
            <p:nvSpPr>
              <p:cNvPr id="131" name="Rectangle: Rounded Corners 130">
                <a:extLst>
                  <a:ext uri="{FF2B5EF4-FFF2-40B4-BE49-F238E27FC236}">
                    <a16:creationId xmlns:a16="http://schemas.microsoft.com/office/drawing/2014/main" id="{247FE0C8-DA62-471D-B4E2-668A3DB50ADA}"/>
                  </a:ext>
                </a:extLst>
              </p:cNvPr>
              <p:cNvSpPr/>
              <p:nvPr/>
            </p:nvSpPr>
            <p:spPr>
              <a:xfrm>
                <a:off x="9141728" y="1825977"/>
                <a:ext cx="475681" cy="95512"/>
              </a:xfrm>
              <a:prstGeom prst="roundRect">
                <a:avLst/>
              </a:prstGeom>
              <a:solidFill>
                <a:srgbClr val="FFB45A"/>
              </a:solidFill>
              <a:ln>
                <a:solidFill>
                  <a:srgbClr val="FFB45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400" b="0">
                    <a:solidFill>
                      <a:schemeClr val="tx1"/>
                    </a:solidFill>
                    <a:latin typeface="Calibri" panose="020F0502020204030204" pitchFamily="34" charset="0"/>
                    <a:cs typeface="Calibri" panose="020F0502020204030204" pitchFamily="34" charset="0"/>
                  </a:rPr>
                  <a:t>SAP BI Mobile</a:t>
                </a:r>
              </a:p>
            </p:txBody>
          </p:sp>
          <p:sp>
            <p:nvSpPr>
              <p:cNvPr id="132" name="Rectangle 131">
                <a:extLst>
                  <a:ext uri="{FF2B5EF4-FFF2-40B4-BE49-F238E27FC236}">
                    <a16:creationId xmlns:a16="http://schemas.microsoft.com/office/drawing/2014/main" id="{F32561C8-F6A7-47B9-AD7B-793AE561D48F}"/>
                  </a:ext>
                </a:extLst>
              </p:cNvPr>
              <p:cNvSpPr/>
              <p:nvPr/>
            </p:nvSpPr>
            <p:spPr bwMode="auto">
              <a:xfrm>
                <a:off x="3161042" y="1662131"/>
                <a:ext cx="864095" cy="135945"/>
              </a:xfrm>
              <a:prstGeom prst="rect">
                <a:avLst/>
              </a:prstGeom>
              <a:solidFill>
                <a:schemeClr val="bg1"/>
              </a:solidFill>
              <a:ln w="9525"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defTabSz="844083" fontAlgn="base">
                  <a:spcBef>
                    <a:spcPct val="0"/>
                  </a:spcBef>
                  <a:spcAft>
                    <a:spcPct val="0"/>
                  </a:spcAft>
                </a:pPr>
                <a:r>
                  <a:rPr lang="en-GB" sz="500" b="0">
                    <a:solidFill>
                      <a:schemeClr val="tx1">
                        <a:lumMod val="65000"/>
                        <a:lumOff val="35000"/>
                      </a:schemeClr>
                    </a:solidFill>
                    <a:latin typeface="Calibri" panose="020F0502020204030204" pitchFamily="34" charset="0"/>
                    <a:ea typeface="ＭＳ Ｐゴシック" pitchFamily="34" charset="-128"/>
                    <a:cs typeface="Calibri" panose="020F0502020204030204" pitchFamily="34" charset="0"/>
                  </a:rPr>
                  <a:t>MM</a:t>
                </a:r>
              </a:p>
            </p:txBody>
          </p:sp>
          <p:sp>
            <p:nvSpPr>
              <p:cNvPr id="133" name="Rectangle: Rounded Corners 132">
                <a:extLst>
                  <a:ext uri="{FF2B5EF4-FFF2-40B4-BE49-F238E27FC236}">
                    <a16:creationId xmlns:a16="http://schemas.microsoft.com/office/drawing/2014/main" id="{D3411088-1C83-4108-80F1-2211D443C0B4}"/>
                  </a:ext>
                </a:extLst>
              </p:cNvPr>
              <p:cNvSpPr/>
              <p:nvPr/>
            </p:nvSpPr>
            <p:spPr>
              <a:xfrm>
                <a:off x="3447973" y="1679069"/>
                <a:ext cx="564122" cy="94036"/>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400" b="0">
                    <a:latin typeface="Calibri" panose="020F0502020204030204" pitchFamily="34" charset="0"/>
                    <a:cs typeface="Calibri" panose="020F0502020204030204" pitchFamily="34" charset="0"/>
                  </a:rPr>
                  <a:t>SAP Info Steward</a:t>
                </a:r>
              </a:p>
              <a:p>
                <a:pPr algn="ctr">
                  <a:spcAft>
                    <a:spcPts val="0"/>
                  </a:spcAft>
                </a:pPr>
                <a:r>
                  <a:rPr lang="en-GB" sz="400" b="0">
                    <a:latin typeface="Calibri" panose="020F0502020204030204" pitchFamily="34" charset="0"/>
                    <a:cs typeface="Calibri" panose="020F0502020204030204" pitchFamily="34" charset="0"/>
                  </a:rPr>
                  <a:t>(POC)</a:t>
                </a:r>
              </a:p>
            </p:txBody>
          </p:sp>
          <p:grpSp>
            <p:nvGrpSpPr>
              <p:cNvPr id="134" name="Group 133">
                <a:extLst>
                  <a:ext uri="{FF2B5EF4-FFF2-40B4-BE49-F238E27FC236}">
                    <a16:creationId xmlns:a16="http://schemas.microsoft.com/office/drawing/2014/main" id="{CBD0A7E3-2165-4A24-AA47-79CFA96A18C1}"/>
                  </a:ext>
                </a:extLst>
              </p:cNvPr>
              <p:cNvGrpSpPr/>
              <p:nvPr/>
            </p:nvGrpSpPr>
            <p:grpSpPr>
              <a:xfrm>
                <a:off x="1346620" y="2848620"/>
                <a:ext cx="8618308" cy="652798"/>
                <a:chOff x="161268" y="2327879"/>
                <a:chExt cx="8618308" cy="652798"/>
              </a:xfrm>
            </p:grpSpPr>
            <p:cxnSp>
              <p:nvCxnSpPr>
                <p:cNvPr id="135" name="Straight Connector 134">
                  <a:extLst>
                    <a:ext uri="{FF2B5EF4-FFF2-40B4-BE49-F238E27FC236}">
                      <a16:creationId xmlns:a16="http://schemas.microsoft.com/office/drawing/2014/main" id="{12EBC6AC-835D-4F99-B44C-1D753BFB66D9}"/>
                    </a:ext>
                  </a:extLst>
                </p:cNvPr>
                <p:cNvCxnSpPr/>
                <p:nvPr/>
              </p:nvCxnSpPr>
              <p:spPr>
                <a:xfrm flipH="1">
                  <a:off x="161268" y="2352072"/>
                  <a:ext cx="8618308"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549AE9E4-F268-434A-B035-4D83C0CB71FA}"/>
                    </a:ext>
                  </a:extLst>
                </p:cNvPr>
                <p:cNvSpPr/>
                <p:nvPr/>
              </p:nvSpPr>
              <p:spPr bwMode="auto">
                <a:xfrm>
                  <a:off x="1974525" y="2398270"/>
                  <a:ext cx="864095" cy="82860"/>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ts val="0"/>
                    </a:spcAft>
                  </a:pP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Data Governance in Limited Silos  </a:t>
                  </a:r>
                </a:p>
              </p:txBody>
            </p:sp>
            <p:sp>
              <p:nvSpPr>
                <p:cNvPr id="137" name="Rectangle 136">
                  <a:extLst>
                    <a:ext uri="{FF2B5EF4-FFF2-40B4-BE49-F238E27FC236}">
                      <a16:creationId xmlns:a16="http://schemas.microsoft.com/office/drawing/2014/main" id="{FEFA4472-2C05-4D55-9303-231824762180}"/>
                    </a:ext>
                  </a:extLst>
                </p:cNvPr>
                <p:cNvSpPr/>
                <p:nvPr/>
              </p:nvSpPr>
              <p:spPr bwMode="auto">
                <a:xfrm>
                  <a:off x="1979711" y="2509692"/>
                  <a:ext cx="864095" cy="119247"/>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43200" rIns="49846" bIns="43200" numCol="1" rtlCol="0" anchor="t" anchorCtr="0" compatLnSpc="1">
                  <a:prstTxWarp prst="textNoShape">
                    <a:avLst/>
                  </a:prstTxWarp>
                </a:bodyPr>
                <a:lstStyle/>
                <a:p>
                  <a:pPr defTabSz="844083" fontAlgn="base">
                    <a:spcBef>
                      <a:spcPct val="0"/>
                    </a:spcBef>
                    <a:spcAft>
                      <a:spcPts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DQM</a:t>
                  </a:r>
                </a:p>
              </p:txBody>
            </p:sp>
            <p:sp>
              <p:nvSpPr>
                <p:cNvPr id="138" name="Rectangle 137">
                  <a:extLst>
                    <a:ext uri="{FF2B5EF4-FFF2-40B4-BE49-F238E27FC236}">
                      <a16:creationId xmlns:a16="http://schemas.microsoft.com/office/drawing/2014/main" id="{D62E21BA-9E16-4841-9F30-ACB396D5BB37}"/>
                    </a:ext>
                  </a:extLst>
                </p:cNvPr>
                <p:cNvSpPr/>
                <p:nvPr/>
              </p:nvSpPr>
              <p:spPr bwMode="auto">
                <a:xfrm>
                  <a:off x="1979711" y="2695950"/>
                  <a:ext cx="864095" cy="84765"/>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ts val="0"/>
                    </a:spcAft>
                  </a:pP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Metadata </a:t>
                  </a:r>
                  <a:r>
                    <a:rPr lang="en-GB" sz="450" b="0" i="1" err="1">
                      <a:solidFill>
                        <a:schemeClr val="tx1"/>
                      </a:solidFill>
                      <a:latin typeface="Calibri" panose="020F0502020204030204" pitchFamily="34" charset="0"/>
                      <a:ea typeface="ＭＳ Ｐゴシック" pitchFamily="34" charset="-128"/>
                      <a:cs typeface="Calibri" panose="020F0502020204030204" pitchFamily="34" charset="0"/>
                    </a:rPr>
                    <a:t>Mngt</a:t>
                  </a:r>
                  <a:endParaRPr lang="en-GB" sz="450" b="0" i="1">
                    <a:solidFill>
                      <a:schemeClr val="tx1"/>
                    </a:solidFill>
                    <a:latin typeface="Calibri" panose="020F0502020204030204" pitchFamily="34" charset="0"/>
                    <a:ea typeface="ＭＳ Ｐゴシック" pitchFamily="34" charset="-128"/>
                    <a:cs typeface="Calibri" panose="020F0502020204030204" pitchFamily="34" charset="0"/>
                  </a:endParaRPr>
                </a:p>
              </p:txBody>
            </p:sp>
            <p:sp>
              <p:nvSpPr>
                <p:cNvPr id="139" name="Rectangle: Rounded Corners 138">
                  <a:extLst>
                    <a:ext uri="{FF2B5EF4-FFF2-40B4-BE49-F238E27FC236}">
                      <a16:creationId xmlns:a16="http://schemas.microsoft.com/office/drawing/2014/main" id="{C4560F36-F5B9-4D12-AE9F-2D59275868ED}"/>
                    </a:ext>
                  </a:extLst>
                </p:cNvPr>
                <p:cNvSpPr/>
                <p:nvPr/>
              </p:nvSpPr>
              <p:spPr>
                <a:xfrm>
                  <a:off x="2267744" y="2520120"/>
                  <a:ext cx="564122" cy="108819"/>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Aft>
                      <a:spcPts val="0"/>
                    </a:spcAft>
                  </a:pPr>
                  <a:r>
                    <a:rPr lang="en-GB" sz="500" b="0" err="1">
                      <a:solidFill>
                        <a:schemeClr val="bg1"/>
                      </a:solidFill>
                      <a:latin typeface="Calibri" panose="020F0502020204030204" pitchFamily="34" charset="0"/>
                      <a:cs typeface="Calibri" panose="020F0502020204030204" pitchFamily="34" charset="0"/>
                    </a:rPr>
                    <a:t>Informatica</a:t>
                  </a:r>
                  <a:r>
                    <a:rPr lang="en-GB" sz="500" b="0">
                      <a:solidFill>
                        <a:schemeClr val="bg1"/>
                      </a:solidFill>
                      <a:latin typeface="Calibri" panose="020F0502020204030204" pitchFamily="34" charset="0"/>
                      <a:cs typeface="Calibri" panose="020F0502020204030204" pitchFamily="34" charset="0"/>
                    </a:rPr>
                    <a:t> DQ</a:t>
                  </a:r>
                </a:p>
              </p:txBody>
            </p:sp>
            <p:sp>
              <p:nvSpPr>
                <p:cNvPr id="140" name="Rectangle 139">
                  <a:extLst>
                    <a:ext uri="{FF2B5EF4-FFF2-40B4-BE49-F238E27FC236}">
                      <a16:creationId xmlns:a16="http://schemas.microsoft.com/office/drawing/2014/main" id="{6D712909-DA2F-448C-AB00-C8D630E18C74}"/>
                    </a:ext>
                  </a:extLst>
                </p:cNvPr>
                <p:cNvSpPr/>
                <p:nvPr/>
              </p:nvSpPr>
              <p:spPr bwMode="auto">
                <a:xfrm>
                  <a:off x="1979711" y="2822949"/>
                  <a:ext cx="864095" cy="104975"/>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ts val="0"/>
                    </a:spcAft>
                  </a:pP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Master Data Management</a:t>
                  </a:r>
                </a:p>
              </p:txBody>
            </p:sp>
            <p:grpSp>
              <p:nvGrpSpPr>
                <p:cNvPr id="141" name="Group 140">
                  <a:extLst>
                    <a:ext uri="{FF2B5EF4-FFF2-40B4-BE49-F238E27FC236}">
                      <a16:creationId xmlns:a16="http://schemas.microsoft.com/office/drawing/2014/main" id="{170B4788-6413-4693-954D-2F10AA24FB5B}"/>
                    </a:ext>
                  </a:extLst>
                </p:cNvPr>
                <p:cNvGrpSpPr/>
                <p:nvPr/>
              </p:nvGrpSpPr>
              <p:grpSpPr>
                <a:xfrm>
                  <a:off x="560750" y="2395925"/>
                  <a:ext cx="578438" cy="545748"/>
                  <a:chOff x="-1302611" y="2304600"/>
                  <a:chExt cx="1291757" cy="1700467"/>
                </a:xfrm>
              </p:grpSpPr>
              <p:sp>
                <p:nvSpPr>
                  <p:cNvPr id="172" name="Rectangle 171">
                    <a:extLst>
                      <a:ext uri="{FF2B5EF4-FFF2-40B4-BE49-F238E27FC236}">
                        <a16:creationId xmlns:a16="http://schemas.microsoft.com/office/drawing/2014/main" id="{C6B24DC8-BD86-4D86-952B-0D19D9B6F5F5}"/>
                      </a:ext>
                    </a:extLst>
                  </p:cNvPr>
                  <p:cNvSpPr/>
                  <p:nvPr/>
                </p:nvSpPr>
                <p:spPr bwMode="auto">
                  <a:xfrm>
                    <a:off x="-1302611" y="2304600"/>
                    <a:ext cx="1291757" cy="1700467"/>
                  </a:xfrm>
                  <a:prstGeom prst="rect">
                    <a:avLst/>
                  </a:prstGeom>
                  <a:solidFill>
                    <a:schemeClr val="bg1"/>
                  </a:solidFill>
                  <a:ln w="9525" cap="flat" cmpd="sng" algn="ctr">
                    <a:solidFill>
                      <a:schemeClr val="bg1">
                        <a:lumMod val="85000"/>
                      </a:schemeClr>
                    </a:solidFill>
                    <a:prstDash val="solid"/>
                    <a:round/>
                    <a:headEnd type="none" w="med" len="med"/>
                    <a:tailEnd type="none" w="med" len="med"/>
                  </a:ln>
                  <a:effectLst/>
                </p:spPr>
                <p:txBody>
                  <a:bodyPr vert="horz" wrap="square" lIns="0" tIns="18000" rIns="0" bIns="0" numCol="1" rtlCol="0" anchor="t" anchorCtr="0" compatLnSpc="1">
                    <a:prstTxWarp prst="textNoShape">
                      <a:avLst/>
                    </a:prstTxWarp>
                  </a:bodyPr>
                  <a:lstStyle/>
                  <a:p>
                    <a:pPr algn="ctr" defTabSz="844083" fontAlgn="base">
                      <a:spcBef>
                        <a:spcPct val="0"/>
                      </a:spcBef>
                      <a:spcAft>
                        <a:spcPts val="0"/>
                      </a:spcAft>
                    </a:pPr>
                    <a:r>
                      <a:rPr lang="en-GB" sz="45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Internal</a:t>
                    </a:r>
                  </a:p>
                </p:txBody>
              </p:sp>
              <p:sp>
                <p:nvSpPr>
                  <p:cNvPr id="173" name="Rectangle: Rounded Corners 172">
                    <a:extLst>
                      <a:ext uri="{FF2B5EF4-FFF2-40B4-BE49-F238E27FC236}">
                        <a16:creationId xmlns:a16="http://schemas.microsoft.com/office/drawing/2014/main" id="{33F247CF-E580-44E4-B171-00AF714E1C1B}"/>
                      </a:ext>
                    </a:extLst>
                  </p:cNvPr>
                  <p:cNvSpPr/>
                  <p:nvPr/>
                </p:nvSpPr>
                <p:spPr>
                  <a:xfrm>
                    <a:off x="-1197961" y="2912675"/>
                    <a:ext cx="1086073" cy="295900"/>
                  </a:xfrm>
                  <a:prstGeom prst="roundRect">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GB" sz="400" b="0">
                        <a:solidFill>
                          <a:schemeClr val="bg1"/>
                        </a:solidFill>
                        <a:latin typeface="Calibri" panose="020F0502020204030204" pitchFamily="34" charset="0"/>
                        <a:cs typeface="Calibri" panose="020F0502020204030204" pitchFamily="34" charset="0"/>
                      </a:rPr>
                      <a:t>IBM Maximo</a:t>
                    </a:r>
                  </a:p>
                </p:txBody>
              </p:sp>
              <p:sp>
                <p:nvSpPr>
                  <p:cNvPr id="174" name="Rectangle: Rounded Corners 173">
                    <a:extLst>
                      <a:ext uri="{FF2B5EF4-FFF2-40B4-BE49-F238E27FC236}">
                        <a16:creationId xmlns:a16="http://schemas.microsoft.com/office/drawing/2014/main" id="{E3CE115F-8EF3-4B86-BBB5-3BFB927775B9}"/>
                      </a:ext>
                    </a:extLst>
                  </p:cNvPr>
                  <p:cNvSpPr/>
                  <p:nvPr/>
                </p:nvSpPr>
                <p:spPr>
                  <a:xfrm>
                    <a:off x="-1197961" y="2548028"/>
                    <a:ext cx="1086073" cy="315491"/>
                  </a:xfrm>
                  <a:prstGeom prst="roundRect">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ESRI</a:t>
                    </a:r>
                  </a:p>
                </p:txBody>
              </p:sp>
              <p:sp>
                <p:nvSpPr>
                  <p:cNvPr id="175" name="Rectangle: Rounded Corners 174">
                    <a:extLst>
                      <a:ext uri="{FF2B5EF4-FFF2-40B4-BE49-F238E27FC236}">
                        <a16:creationId xmlns:a16="http://schemas.microsoft.com/office/drawing/2014/main" id="{EE0B68DE-3C37-43BD-9CA7-17ED8CD1A6FA}"/>
                      </a:ext>
                    </a:extLst>
                  </p:cNvPr>
                  <p:cNvSpPr/>
                  <p:nvPr/>
                </p:nvSpPr>
                <p:spPr>
                  <a:xfrm>
                    <a:off x="-1211548" y="3581237"/>
                    <a:ext cx="1086073" cy="327327"/>
                  </a:xfrm>
                  <a:prstGeom prst="roundRect">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Legacy</a:t>
                    </a:r>
                  </a:p>
                </p:txBody>
              </p:sp>
              <p:sp>
                <p:nvSpPr>
                  <p:cNvPr id="176" name="Rectangle: Rounded Corners 175">
                    <a:extLst>
                      <a:ext uri="{FF2B5EF4-FFF2-40B4-BE49-F238E27FC236}">
                        <a16:creationId xmlns:a16="http://schemas.microsoft.com/office/drawing/2014/main" id="{5409F749-AA7B-4335-96C6-CE495B706C3E}"/>
                      </a:ext>
                    </a:extLst>
                  </p:cNvPr>
                  <p:cNvSpPr/>
                  <p:nvPr/>
                </p:nvSpPr>
                <p:spPr>
                  <a:xfrm>
                    <a:off x="-1211549" y="3267913"/>
                    <a:ext cx="1086072" cy="248277"/>
                  </a:xfrm>
                  <a:prstGeom prst="roundRect">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Workforce</a:t>
                    </a:r>
                  </a:p>
                </p:txBody>
              </p:sp>
            </p:grpSp>
            <p:sp>
              <p:nvSpPr>
                <p:cNvPr id="142" name="Thought Bubble: Cloud 141">
                  <a:extLst>
                    <a:ext uri="{FF2B5EF4-FFF2-40B4-BE49-F238E27FC236}">
                      <a16:creationId xmlns:a16="http://schemas.microsoft.com/office/drawing/2014/main" id="{57FE4D64-0190-4299-A95D-1D5A57CD5C52}"/>
                    </a:ext>
                  </a:extLst>
                </p:cNvPr>
                <p:cNvSpPr/>
                <p:nvPr/>
              </p:nvSpPr>
              <p:spPr>
                <a:xfrm>
                  <a:off x="1212436" y="2431239"/>
                  <a:ext cx="548446" cy="148840"/>
                </a:xfrm>
                <a:prstGeom prst="cloudCallou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r>
                    <a:rPr lang="en-GB" sz="500" b="0">
                      <a:latin typeface="Calibri" panose="020F0502020204030204" pitchFamily="34" charset="0"/>
                      <a:cs typeface="Calibri" panose="020F0502020204030204" pitchFamily="34" charset="0"/>
                    </a:rPr>
                    <a:t>Salesforce</a:t>
                  </a:r>
                </a:p>
              </p:txBody>
            </p:sp>
            <p:grpSp>
              <p:nvGrpSpPr>
                <p:cNvPr id="143" name="Group 142">
                  <a:extLst>
                    <a:ext uri="{FF2B5EF4-FFF2-40B4-BE49-F238E27FC236}">
                      <a16:creationId xmlns:a16="http://schemas.microsoft.com/office/drawing/2014/main" id="{B3CFFC42-B8D7-49D1-A559-B6D5963C3AB7}"/>
                    </a:ext>
                  </a:extLst>
                </p:cNvPr>
                <p:cNvGrpSpPr/>
                <p:nvPr/>
              </p:nvGrpSpPr>
              <p:grpSpPr>
                <a:xfrm>
                  <a:off x="3061807" y="2389748"/>
                  <a:ext cx="873476" cy="553271"/>
                  <a:chOff x="3061807" y="3271557"/>
                  <a:chExt cx="873476" cy="981428"/>
                </a:xfrm>
              </p:grpSpPr>
              <p:sp>
                <p:nvSpPr>
                  <p:cNvPr id="164" name="Rectangle 163">
                    <a:extLst>
                      <a:ext uri="{FF2B5EF4-FFF2-40B4-BE49-F238E27FC236}">
                        <a16:creationId xmlns:a16="http://schemas.microsoft.com/office/drawing/2014/main" id="{4C467A40-495B-442E-A92F-DB35239427A4}"/>
                      </a:ext>
                    </a:extLst>
                  </p:cNvPr>
                  <p:cNvSpPr/>
                  <p:nvPr/>
                </p:nvSpPr>
                <p:spPr bwMode="auto">
                  <a:xfrm>
                    <a:off x="3068705" y="3509505"/>
                    <a:ext cx="864095" cy="208284"/>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defTabSz="844083" fontAlgn="base">
                      <a:spcBef>
                        <a:spcPct val="0"/>
                      </a:spcBef>
                      <a:spcAft>
                        <a:spcPts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DI</a:t>
                    </a:r>
                  </a:p>
                </p:txBody>
              </p:sp>
              <p:sp>
                <p:nvSpPr>
                  <p:cNvPr id="165" name="Rectangle 164">
                    <a:extLst>
                      <a:ext uri="{FF2B5EF4-FFF2-40B4-BE49-F238E27FC236}">
                        <a16:creationId xmlns:a16="http://schemas.microsoft.com/office/drawing/2014/main" id="{8401CF30-7FB1-42B6-829B-B7A2657E6CE4}"/>
                      </a:ext>
                    </a:extLst>
                  </p:cNvPr>
                  <p:cNvSpPr/>
                  <p:nvPr/>
                </p:nvSpPr>
                <p:spPr bwMode="auto">
                  <a:xfrm>
                    <a:off x="3068705" y="3756585"/>
                    <a:ext cx="864095" cy="165117"/>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defTabSz="844083" fontAlgn="base">
                      <a:spcBef>
                        <a:spcPct val="0"/>
                      </a:spcBef>
                      <a:spcAft>
                        <a:spcPts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ETL</a:t>
                    </a:r>
                  </a:p>
                </p:txBody>
              </p:sp>
              <p:sp>
                <p:nvSpPr>
                  <p:cNvPr id="166" name="Rectangle 165">
                    <a:extLst>
                      <a:ext uri="{FF2B5EF4-FFF2-40B4-BE49-F238E27FC236}">
                        <a16:creationId xmlns:a16="http://schemas.microsoft.com/office/drawing/2014/main" id="{3C2164E8-DA23-4AA5-8B47-23536A5DEB75}"/>
                      </a:ext>
                    </a:extLst>
                  </p:cNvPr>
                  <p:cNvSpPr/>
                  <p:nvPr/>
                </p:nvSpPr>
                <p:spPr bwMode="auto">
                  <a:xfrm>
                    <a:off x="3071188" y="3271557"/>
                    <a:ext cx="864095" cy="20945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defTabSz="844083" fontAlgn="base">
                      <a:spcBef>
                        <a:spcPct val="0"/>
                      </a:spcBef>
                      <a:spcAft>
                        <a:spcPts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RT</a:t>
                    </a:r>
                  </a:p>
                </p:txBody>
              </p:sp>
              <p:sp>
                <p:nvSpPr>
                  <p:cNvPr id="167" name="Rectangle: Rounded Corners 166">
                    <a:extLst>
                      <a:ext uri="{FF2B5EF4-FFF2-40B4-BE49-F238E27FC236}">
                        <a16:creationId xmlns:a16="http://schemas.microsoft.com/office/drawing/2014/main" id="{0A0BF996-0894-427D-851C-D1C6345931BD}"/>
                      </a:ext>
                    </a:extLst>
                  </p:cNvPr>
                  <p:cNvSpPr/>
                  <p:nvPr/>
                </p:nvSpPr>
                <p:spPr>
                  <a:xfrm>
                    <a:off x="3298827" y="3313457"/>
                    <a:ext cx="564122" cy="128757"/>
                  </a:xfrm>
                  <a:prstGeom prst="roundRect">
                    <a:avLst/>
                  </a:prstGeom>
                  <a:solidFill>
                    <a:srgbClr val="FA4616"/>
                  </a:solidFill>
                  <a:ln>
                    <a:solidFill>
                      <a:srgbClr val="FA461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IBM DB2 SQL rep</a:t>
                    </a:r>
                  </a:p>
                </p:txBody>
              </p:sp>
              <p:sp>
                <p:nvSpPr>
                  <p:cNvPr id="168" name="Flowchart: Document 167">
                    <a:extLst>
                      <a:ext uri="{FF2B5EF4-FFF2-40B4-BE49-F238E27FC236}">
                        <a16:creationId xmlns:a16="http://schemas.microsoft.com/office/drawing/2014/main" id="{5B2229AA-33C0-4940-9626-5E296D7989AB}"/>
                      </a:ext>
                    </a:extLst>
                  </p:cNvPr>
                  <p:cNvSpPr/>
                  <p:nvPr/>
                </p:nvSpPr>
                <p:spPr>
                  <a:xfrm>
                    <a:off x="3322795" y="3550747"/>
                    <a:ext cx="555448" cy="158097"/>
                  </a:xfrm>
                  <a:prstGeom prst="flowChartDocument">
                    <a:avLst/>
                  </a:prstGeom>
                  <a:solidFill>
                    <a:srgbClr val="3CE12D"/>
                  </a:solidFill>
                  <a:ln w="3175">
                    <a:solidFill>
                      <a:srgbClr val="3CE12D"/>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File (manual)</a:t>
                    </a:r>
                  </a:p>
                </p:txBody>
              </p:sp>
              <p:sp>
                <p:nvSpPr>
                  <p:cNvPr id="169" name="Rectangle 168">
                    <a:extLst>
                      <a:ext uri="{FF2B5EF4-FFF2-40B4-BE49-F238E27FC236}">
                        <a16:creationId xmlns:a16="http://schemas.microsoft.com/office/drawing/2014/main" id="{22E0D80D-6C16-4B01-AC07-D40EA9558960}"/>
                      </a:ext>
                    </a:extLst>
                  </p:cNvPr>
                  <p:cNvSpPr/>
                  <p:nvPr/>
                </p:nvSpPr>
                <p:spPr bwMode="auto">
                  <a:xfrm>
                    <a:off x="3061807" y="3965306"/>
                    <a:ext cx="864095" cy="287679"/>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defTabSz="844083" fontAlgn="base">
                      <a:spcBef>
                        <a:spcPct val="0"/>
                      </a:spcBef>
                      <a:spcAft>
                        <a:spcPts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API</a:t>
                    </a:r>
                  </a:p>
                </p:txBody>
              </p:sp>
              <p:sp>
                <p:nvSpPr>
                  <p:cNvPr id="170" name="Thought Bubble: Cloud 169">
                    <a:extLst>
                      <a:ext uri="{FF2B5EF4-FFF2-40B4-BE49-F238E27FC236}">
                        <a16:creationId xmlns:a16="http://schemas.microsoft.com/office/drawing/2014/main" id="{D4A22B46-7C94-4990-AB48-764921765C8A}"/>
                      </a:ext>
                    </a:extLst>
                  </p:cNvPr>
                  <p:cNvSpPr/>
                  <p:nvPr/>
                </p:nvSpPr>
                <p:spPr>
                  <a:xfrm>
                    <a:off x="3305630" y="3828593"/>
                    <a:ext cx="548446" cy="158219"/>
                  </a:xfrm>
                  <a:prstGeom prst="cloudCallout">
                    <a:avLst/>
                  </a:prstGeom>
                  <a:solidFill>
                    <a:srgbClr val="3CE12D"/>
                  </a:solidFill>
                  <a:ln>
                    <a:solidFill>
                      <a:srgbClr val="3CE12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r>
                      <a:rPr lang="en-GB" sz="500" b="0">
                        <a:latin typeface="Calibri" panose="020F0502020204030204" pitchFamily="34" charset="0"/>
                        <a:cs typeface="Calibri" panose="020F0502020204030204" pitchFamily="34" charset="0"/>
                      </a:rPr>
                      <a:t>Azure</a:t>
                    </a:r>
                  </a:p>
                </p:txBody>
              </p:sp>
              <p:sp>
                <p:nvSpPr>
                  <p:cNvPr id="171" name="Thought Bubble: Cloud 170">
                    <a:extLst>
                      <a:ext uri="{FF2B5EF4-FFF2-40B4-BE49-F238E27FC236}">
                        <a16:creationId xmlns:a16="http://schemas.microsoft.com/office/drawing/2014/main" id="{A53B48C2-3F23-46A2-B293-6F8C27B9DCD1}"/>
                      </a:ext>
                    </a:extLst>
                  </p:cNvPr>
                  <p:cNvSpPr/>
                  <p:nvPr/>
                </p:nvSpPr>
                <p:spPr>
                  <a:xfrm>
                    <a:off x="3303474" y="4044617"/>
                    <a:ext cx="548446" cy="144016"/>
                  </a:xfrm>
                  <a:prstGeom prst="cloudCallout">
                    <a:avLst/>
                  </a:prstGeom>
                  <a:solidFill>
                    <a:srgbClr val="3CE12D"/>
                  </a:solidFill>
                  <a:ln>
                    <a:solidFill>
                      <a:srgbClr val="3CE12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r>
                      <a:rPr lang="en-GB" sz="500" b="0" err="1">
                        <a:solidFill>
                          <a:schemeClr val="bg1"/>
                        </a:solidFill>
                        <a:latin typeface="Calibri" panose="020F0502020204030204" pitchFamily="34" charset="0"/>
                        <a:cs typeface="Calibri" panose="020F0502020204030204" pitchFamily="34" charset="0"/>
                      </a:rPr>
                      <a:t>Mulesoft</a:t>
                    </a:r>
                    <a:endParaRPr lang="en-GB" sz="500" b="0">
                      <a:solidFill>
                        <a:schemeClr val="bg1"/>
                      </a:solidFill>
                      <a:latin typeface="Calibri" panose="020F0502020204030204" pitchFamily="34" charset="0"/>
                      <a:cs typeface="Calibri" panose="020F0502020204030204" pitchFamily="34" charset="0"/>
                    </a:endParaRPr>
                  </a:p>
                </p:txBody>
              </p:sp>
            </p:grpSp>
            <p:sp>
              <p:nvSpPr>
                <p:cNvPr id="144" name="Rectangle 143">
                  <a:extLst>
                    <a:ext uri="{FF2B5EF4-FFF2-40B4-BE49-F238E27FC236}">
                      <a16:creationId xmlns:a16="http://schemas.microsoft.com/office/drawing/2014/main" id="{918DF3CD-3126-49C6-B92E-5932A53977B2}"/>
                    </a:ext>
                  </a:extLst>
                </p:cNvPr>
                <p:cNvSpPr/>
                <p:nvPr/>
              </p:nvSpPr>
              <p:spPr bwMode="auto">
                <a:xfrm>
                  <a:off x="4635295" y="2422799"/>
                  <a:ext cx="459746" cy="489862"/>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ts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Hadoop</a:t>
                  </a:r>
                </a:p>
              </p:txBody>
            </p:sp>
            <p:sp>
              <p:nvSpPr>
                <p:cNvPr id="145" name="Rectangle 144">
                  <a:extLst>
                    <a:ext uri="{FF2B5EF4-FFF2-40B4-BE49-F238E27FC236}">
                      <a16:creationId xmlns:a16="http://schemas.microsoft.com/office/drawing/2014/main" id="{2E022239-8DD2-4274-B9F3-13E951263261}"/>
                    </a:ext>
                  </a:extLst>
                </p:cNvPr>
                <p:cNvSpPr/>
                <p:nvPr/>
              </p:nvSpPr>
              <p:spPr bwMode="auto">
                <a:xfrm>
                  <a:off x="5134642" y="2540010"/>
                  <a:ext cx="864605" cy="36869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ts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Data Warehouse</a:t>
                  </a:r>
                </a:p>
              </p:txBody>
            </p:sp>
            <p:sp>
              <p:nvSpPr>
                <p:cNvPr id="146" name="Thought Bubble: Cloud 145">
                  <a:extLst>
                    <a:ext uri="{FF2B5EF4-FFF2-40B4-BE49-F238E27FC236}">
                      <a16:creationId xmlns:a16="http://schemas.microsoft.com/office/drawing/2014/main" id="{707359C1-8217-409A-A467-CD53BE3E4DD9}"/>
                    </a:ext>
                  </a:extLst>
                </p:cNvPr>
                <p:cNvSpPr/>
                <p:nvPr/>
              </p:nvSpPr>
              <p:spPr>
                <a:xfrm>
                  <a:off x="4662151" y="2575305"/>
                  <a:ext cx="406638" cy="196019"/>
                </a:xfrm>
                <a:prstGeom prst="cloudCallou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r>
                    <a:rPr lang="en-GB" sz="500" b="0">
                      <a:latin typeface="Calibri" panose="020F0502020204030204" pitchFamily="34" charset="0"/>
                      <a:cs typeface="Calibri" panose="020F0502020204030204" pitchFamily="34" charset="0"/>
                    </a:rPr>
                    <a:t>Azure HDInsight</a:t>
                  </a:r>
                </a:p>
              </p:txBody>
            </p:sp>
            <p:sp>
              <p:nvSpPr>
                <p:cNvPr id="147" name="Thought Bubble: Cloud 146">
                  <a:extLst>
                    <a:ext uri="{FF2B5EF4-FFF2-40B4-BE49-F238E27FC236}">
                      <a16:creationId xmlns:a16="http://schemas.microsoft.com/office/drawing/2014/main" id="{5CB2842B-74BF-47B4-A584-80BCD63B2D4E}"/>
                    </a:ext>
                  </a:extLst>
                </p:cNvPr>
                <p:cNvSpPr/>
                <p:nvPr/>
              </p:nvSpPr>
              <p:spPr>
                <a:xfrm>
                  <a:off x="5173370" y="2648840"/>
                  <a:ext cx="730866" cy="196019"/>
                </a:xfrm>
                <a:prstGeom prst="cloudCallou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r>
                    <a:rPr lang="en-GB" sz="500" b="0">
                      <a:latin typeface="Calibri" panose="020F0502020204030204" pitchFamily="34" charset="0"/>
                      <a:cs typeface="Calibri" panose="020F0502020204030204" pitchFamily="34" charset="0"/>
                    </a:rPr>
                    <a:t>Azure SQL Server</a:t>
                  </a:r>
                </a:p>
              </p:txBody>
            </p:sp>
            <p:sp>
              <p:nvSpPr>
                <p:cNvPr id="148" name="Thought Bubble: Cloud 147">
                  <a:extLst>
                    <a:ext uri="{FF2B5EF4-FFF2-40B4-BE49-F238E27FC236}">
                      <a16:creationId xmlns:a16="http://schemas.microsoft.com/office/drawing/2014/main" id="{95DA0772-3BA2-4DB8-9044-EB412AE0AB2B}"/>
                    </a:ext>
                  </a:extLst>
                </p:cNvPr>
                <p:cNvSpPr/>
                <p:nvPr/>
              </p:nvSpPr>
              <p:spPr>
                <a:xfrm>
                  <a:off x="6926220" y="2462016"/>
                  <a:ext cx="577668" cy="373416"/>
                </a:xfrm>
                <a:prstGeom prst="cloudCallout">
                  <a:avLst/>
                </a:prstGeom>
                <a:gradFill flip="none" rotWithShape="1">
                  <a:gsLst>
                    <a:gs pos="0">
                      <a:srgbClr val="3CE12D"/>
                    </a:gs>
                    <a:gs pos="100000">
                      <a:srgbClr val="FFB45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r>
                    <a:rPr lang="en-GB" sz="500" b="0">
                      <a:solidFill>
                        <a:schemeClr val="tx1"/>
                      </a:solidFill>
                      <a:latin typeface="Calibri" panose="020F0502020204030204" pitchFamily="34" charset="0"/>
                      <a:cs typeface="Calibri" panose="020F0502020204030204" pitchFamily="34" charset="0"/>
                    </a:rPr>
                    <a:t>Azure Data Factory SSIS</a:t>
                  </a:r>
                </a:p>
              </p:txBody>
            </p:sp>
            <p:sp>
              <p:nvSpPr>
                <p:cNvPr id="149" name="Rectangle 148">
                  <a:extLst>
                    <a:ext uri="{FF2B5EF4-FFF2-40B4-BE49-F238E27FC236}">
                      <a16:creationId xmlns:a16="http://schemas.microsoft.com/office/drawing/2014/main" id="{41F786DC-F9DF-40E3-A1C0-02251A8EB4EE}"/>
                    </a:ext>
                  </a:extLst>
                </p:cNvPr>
                <p:cNvSpPr/>
                <p:nvPr/>
              </p:nvSpPr>
              <p:spPr bwMode="auto">
                <a:xfrm>
                  <a:off x="6062383" y="2537449"/>
                  <a:ext cx="588214" cy="371253"/>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ts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ECM</a:t>
                  </a:r>
                </a:p>
              </p:txBody>
            </p:sp>
            <p:sp>
              <p:nvSpPr>
                <p:cNvPr id="150" name="Rectangle 149">
                  <a:extLst>
                    <a:ext uri="{FF2B5EF4-FFF2-40B4-BE49-F238E27FC236}">
                      <a16:creationId xmlns:a16="http://schemas.microsoft.com/office/drawing/2014/main" id="{C133B75A-D1BD-4BA0-9DC7-D08E0A1FA94D}"/>
                    </a:ext>
                  </a:extLst>
                </p:cNvPr>
                <p:cNvSpPr/>
                <p:nvPr/>
              </p:nvSpPr>
              <p:spPr bwMode="auto">
                <a:xfrm>
                  <a:off x="5125084" y="2422799"/>
                  <a:ext cx="864095" cy="82860"/>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ts val="0"/>
                    </a:spcAft>
                  </a:pP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Master Data</a:t>
                  </a:r>
                </a:p>
              </p:txBody>
            </p:sp>
            <p:grpSp>
              <p:nvGrpSpPr>
                <p:cNvPr id="151" name="Group 150">
                  <a:extLst>
                    <a:ext uri="{FF2B5EF4-FFF2-40B4-BE49-F238E27FC236}">
                      <a16:creationId xmlns:a16="http://schemas.microsoft.com/office/drawing/2014/main" id="{AE1D44A1-5491-46DE-ABAB-E039ED3FFCDC}"/>
                    </a:ext>
                  </a:extLst>
                </p:cNvPr>
                <p:cNvGrpSpPr/>
                <p:nvPr/>
              </p:nvGrpSpPr>
              <p:grpSpPr>
                <a:xfrm>
                  <a:off x="7703223" y="2392431"/>
                  <a:ext cx="948843" cy="549231"/>
                  <a:chOff x="7703223" y="3295324"/>
                  <a:chExt cx="948843" cy="957661"/>
                </a:xfrm>
              </p:grpSpPr>
              <p:sp>
                <p:nvSpPr>
                  <p:cNvPr id="155" name="Rectangle 154">
                    <a:extLst>
                      <a:ext uri="{FF2B5EF4-FFF2-40B4-BE49-F238E27FC236}">
                        <a16:creationId xmlns:a16="http://schemas.microsoft.com/office/drawing/2014/main" id="{A8425E43-692F-43AE-A6AD-E80DF26ABE30}"/>
                      </a:ext>
                    </a:extLst>
                  </p:cNvPr>
                  <p:cNvSpPr/>
                  <p:nvPr/>
                </p:nvSpPr>
                <p:spPr bwMode="auto">
                  <a:xfrm>
                    <a:off x="7703224" y="3984803"/>
                    <a:ext cx="948842" cy="268182"/>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ts val="0"/>
                      </a:spcAft>
                    </a:pPr>
                    <a:r>
                      <a:rPr lang="en-GB" sz="4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Analytics</a:t>
                    </a:r>
                  </a:p>
                </p:txBody>
              </p:sp>
              <p:sp>
                <p:nvSpPr>
                  <p:cNvPr id="156" name="Rectangle 155">
                    <a:extLst>
                      <a:ext uri="{FF2B5EF4-FFF2-40B4-BE49-F238E27FC236}">
                        <a16:creationId xmlns:a16="http://schemas.microsoft.com/office/drawing/2014/main" id="{DB8E4D08-AB07-4F68-8A90-3909AC19CE3C}"/>
                      </a:ext>
                    </a:extLst>
                  </p:cNvPr>
                  <p:cNvSpPr/>
                  <p:nvPr/>
                </p:nvSpPr>
                <p:spPr bwMode="auto">
                  <a:xfrm>
                    <a:off x="7710246" y="3612569"/>
                    <a:ext cx="941820" cy="326089"/>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ts val="0"/>
                      </a:spcAft>
                    </a:pPr>
                    <a:r>
                      <a:rPr lang="en-GB" sz="4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Visualisation / Reporting</a:t>
                    </a:r>
                  </a:p>
                </p:txBody>
              </p:sp>
              <p:sp>
                <p:nvSpPr>
                  <p:cNvPr id="157" name="Rectangle: Rounded Corners 156">
                    <a:extLst>
                      <a:ext uri="{FF2B5EF4-FFF2-40B4-BE49-F238E27FC236}">
                        <a16:creationId xmlns:a16="http://schemas.microsoft.com/office/drawing/2014/main" id="{4BC8F4E6-33B7-42B8-BAA8-8087F52E348C}"/>
                      </a:ext>
                    </a:extLst>
                  </p:cNvPr>
                  <p:cNvSpPr/>
                  <p:nvPr/>
                </p:nvSpPr>
                <p:spPr>
                  <a:xfrm>
                    <a:off x="8228273" y="3736338"/>
                    <a:ext cx="352149" cy="159196"/>
                  </a:xfrm>
                  <a:prstGeom prst="roundRect">
                    <a:avLst/>
                  </a:prstGeom>
                  <a:solidFill>
                    <a:srgbClr val="FFB45A"/>
                  </a:solidFill>
                  <a:ln>
                    <a:solidFill>
                      <a:srgbClr val="FFB45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tx1"/>
                        </a:solidFill>
                        <a:latin typeface="Calibri" panose="020F0502020204030204" pitchFamily="34" charset="0"/>
                        <a:cs typeface="Calibri" panose="020F0502020204030204" pitchFamily="34" charset="0"/>
                      </a:rPr>
                      <a:t>Power BI</a:t>
                    </a:r>
                  </a:p>
                </p:txBody>
              </p:sp>
              <p:sp>
                <p:nvSpPr>
                  <p:cNvPr id="158" name="Rectangle 157">
                    <a:extLst>
                      <a:ext uri="{FF2B5EF4-FFF2-40B4-BE49-F238E27FC236}">
                        <a16:creationId xmlns:a16="http://schemas.microsoft.com/office/drawing/2014/main" id="{1EBB1652-4385-4A64-8CF3-1F1C2B8103B7}"/>
                      </a:ext>
                    </a:extLst>
                  </p:cNvPr>
                  <p:cNvSpPr/>
                  <p:nvPr/>
                </p:nvSpPr>
                <p:spPr bwMode="auto">
                  <a:xfrm>
                    <a:off x="7703223" y="3295324"/>
                    <a:ext cx="941820" cy="272338"/>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ts val="0"/>
                      </a:spcAft>
                    </a:pPr>
                    <a:r>
                      <a:rPr lang="en-GB" sz="4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Operational Reporting</a:t>
                    </a:r>
                  </a:p>
                </p:txBody>
              </p:sp>
              <p:sp>
                <p:nvSpPr>
                  <p:cNvPr id="159" name="Rectangle: Rounded Corners 158">
                    <a:extLst>
                      <a:ext uri="{FF2B5EF4-FFF2-40B4-BE49-F238E27FC236}">
                        <a16:creationId xmlns:a16="http://schemas.microsoft.com/office/drawing/2014/main" id="{C48301A4-8714-4863-A31E-5F1F483C339F}"/>
                      </a:ext>
                    </a:extLst>
                  </p:cNvPr>
                  <p:cNvSpPr/>
                  <p:nvPr/>
                </p:nvSpPr>
                <p:spPr>
                  <a:xfrm>
                    <a:off x="7787893" y="3416640"/>
                    <a:ext cx="814744" cy="111463"/>
                  </a:xfrm>
                  <a:prstGeom prst="roundRect">
                    <a:avLst/>
                  </a:prstGeom>
                  <a:solidFill>
                    <a:srgbClr val="3CE12D"/>
                  </a:solidFill>
                  <a:ln w="9525">
                    <a:solidFill>
                      <a:srgbClr val="3CE12D"/>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MS SQL </a:t>
                    </a:r>
                    <a:r>
                      <a:rPr lang="en-GB" sz="500" b="0" err="1">
                        <a:solidFill>
                          <a:schemeClr val="bg1"/>
                        </a:solidFill>
                        <a:latin typeface="Calibri" panose="020F0502020204030204" pitchFamily="34" charset="0"/>
                        <a:cs typeface="Calibri" panose="020F0502020204030204" pitchFamily="34" charset="0"/>
                      </a:rPr>
                      <a:t>Svr</a:t>
                    </a:r>
                    <a:r>
                      <a:rPr lang="en-GB" sz="500" b="0">
                        <a:solidFill>
                          <a:schemeClr val="bg1"/>
                        </a:solidFill>
                        <a:latin typeface="Calibri" panose="020F0502020204030204" pitchFamily="34" charset="0"/>
                        <a:cs typeface="Calibri" panose="020F0502020204030204" pitchFamily="34" charset="0"/>
                      </a:rPr>
                      <a:t> Reporting</a:t>
                    </a:r>
                  </a:p>
                </p:txBody>
              </p:sp>
              <p:sp>
                <p:nvSpPr>
                  <p:cNvPr id="160" name="Rectangle: Rounded Corners 159">
                    <a:extLst>
                      <a:ext uri="{FF2B5EF4-FFF2-40B4-BE49-F238E27FC236}">
                        <a16:creationId xmlns:a16="http://schemas.microsoft.com/office/drawing/2014/main" id="{8126127F-7A34-479F-9551-DE0646D7DEAE}"/>
                      </a:ext>
                    </a:extLst>
                  </p:cNvPr>
                  <p:cNvSpPr/>
                  <p:nvPr/>
                </p:nvSpPr>
                <p:spPr>
                  <a:xfrm>
                    <a:off x="7804007" y="3734924"/>
                    <a:ext cx="352149" cy="159196"/>
                  </a:xfrm>
                  <a:prstGeom prst="roundRect">
                    <a:avLst/>
                  </a:prstGeom>
                  <a:solidFill>
                    <a:srgbClr val="FFB45A"/>
                  </a:solidFill>
                  <a:ln>
                    <a:solidFill>
                      <a:srgbClr val="FFB45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tx1"/>
                        </a:solidFill>
                        <a:latin typeface="Calibri" panose="020F0502020204030204" pitchFamily="34" charset="0"/>
                        <a:cs typeface="Calibri" panose="020F0502020204030204" pitchFamily="34" charset="0"/>
                      </a:rPr>
                      <a:t>Tableau</a:t>
                    </a:r>
                  </a:p>
                </p:txBody>
              </p:sp>
              <p:grpSp>
                <p:nvGrpSpPr>
                  <p:cNvPr id="161" name="Group 160">
                    <a:extLst>
                      <a:ext uri="{FF2B5EF4-FFF2-40B4-BE49-F238E27FC236}">
                        <a16:creationId xmlns:a16="http://schemas.microsoft.com/office/drawing/2014/main" id="{525A5BB7-0A82-43DC-A312-5DDF67661FED}"/>
                      </a:ext>
                    </a:extLst>
                  </p:cNvPr>
                  <p:cNvGrpSpPr/>
                  <p:nvPr/>
                </p:nvGrpSpPr>
                <p:grpSpPr>
                  <a:xfrm>
                    <a:off x="7787886" y="4098539"/>
                    <a:ext cx="799665" cy="110377"/>
                    <a:chOff x="3327786" y="2409033"/>
                    <a:chExt cx="529866" cy="128757"/>
                  </a:xfrm>
                </p:grpSpPr>
                <p:sp>
                  <p:nvSpPr>
                    <p:cNvPr id="162" name="Rectangle: Rounded Corners 161">
                      <a:extLst>
                        <a:ext uri="{FF2B5EF4-FFF2-40B4-BE49-F238E27FC236}">
                          <a16:creationId xmlns:a16="http://schemas.microsoft.com/office/drawing/2014/main" id="{2D5A4C5A-FA4D-40FF-A6D8-960B9B965FF7}"/>
                        </a:ext>
                      </a:extLst>
                    </p:cNvPr>
                    <p:cNvSpPr/>
                    <p:nvPr/>
                  </p:nvSpPr>
                  <p:spPr>
                    <a:xfrm>
                      <a:off x="3327786" y="2409033"/>
                      <a:ext cx="236508" cy="128757"/>
                    </a:xfrm>
                    <a:prstGeom prst="roundRect">
                      <a:avLst/>
                    </a:prstGeom>
                    <a:solidFill>
                      <a:srgbClr val="FFB45A"/>
                    </a:solidFill>
                    <a:ln w="9525">
                      <a:solidFill>
                        <a:srgbClr val="FFB45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tx1"/>
                          </a:solidFill>
                          <a:latin typeface="Calibri" panose="020F0502020204030204" pitchFamily="34" charset="0"/>
                          <a:cs typeface="Calibri" panose="020F0502020204030204" pitchFamily="34" charset="0"/>
                        </a:rPr>
                        <a:t>Azure R</a:t>
                      </a:r>
                    </a:p>
                  </p:txBody>
                </p:sp>
                <p:sp>
                  <p:nvSpPr>
                    <p:cNvPr id="163" name="Rectangle: Rounded Corners 162">
                      <a:extLst>
                        <a:ext uri="{FF2B5EF4-FFF2-40B4-BE49-F238E27FC236}">
                          <a16:creationId xmlns:a16="http://schemas.microsoft.com/office/drawing/2014/main" id="{DA9DFA49-CC00-4381-B4BE-F699207CB7D7}"/>
                        </a:ext>
                      </a:extLst>
                    </p:cNvPr>
                    <p:cNvSpPr/>
                    <p:nvPr/>
                  </p:nvSpPr>
                  <p:spPr>
                    <a:xfrm>
                      <a:off x="3610553" y="2409033"/>
                      <a:ext cx="247099" cy="126335"/>
                    </a:xfrm>
                    <a:prstGeom prst="roundRect">
                      <a:avLst/>
                    </a:prstGeom>
                    <a:solidFill>
                      <a:srgbClr val="FFB45A"/>
                    </a:solidFill>
                    <a:ln w="9525">
                      <a:solidFill>
                        <a:srgbClr val="FFB45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tx1"/>
                          </a:solidFill>
                          <a:latin typeface="Calibri" panose="020F0502020204030204" pitchFamily="34" charset="0"/>
                          <a:cs typeface="Calibri" panose="020F0502020204030204" pitchFamily="34" charset="0"/>
                        </a:rPr>
                        <a:t>Python</a:t>
                      </a:r>
                    </a:p>
                  </p:txBody>
                </p:sp>
              </p:grpSp>
            </p:grpSp>
            <p:cxnSp>
              <p:nvCxnSpPr>
                <p:cNvPr id="152" name="Straight Connector 151">
                  <a:extLst>
                    <a:ext uri="{FF2B5EF4-FFF2-40B4-BE49-F238E27FC236}">
                      <a16:creationId xmlns:a16="http://schemas.microsoft.com/office/drawing/2014/main" id="{01F6FA5C-47B1-44CB-BF9C-C5FC5BC7ED67}"/>
                    </a:ext>
                  </a:extLst>
                </p:cNvPr>
                <p:cNvCxnSpPr/>
                <p:nvPr/>
              </p:nvCxnSpPr>
              <p:spPr>
                <a:xfrm flipH="1">
                  <a:off x="161268" y="2980676"/>
                  <a:ext cx="8618308"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E3FE57B-0E60-43CA-A094-8B8725CAC685}"/>
                    </a:ext>
                  </a:extLst>
                </p:cNvPr>
                <p:cNvSpPr txBox="1"/>
                <p:nvPr/>
              </p:nvSpPr>
              <p:spPr>
                <a:xfrm rot="16200000">
                  <a:off x="-16082" y="2546556"/>
                  <a:ext cx="652798" cy="215444"/>
                </a:xfrm>
                <a:prstGeom prst="rect">
                  <a:avLst/>
                </a:prstGeom>
                <a:noFill/>
              </p:spPr>
              <p:txBody>
                <a:bodyPr wrap="square" rtlCol="0">
                  <a:spAutoFit/>
                </a:bodyPr>
                <a:lstStyle/>
                <a:p>
                  <a:pPr algn="ctr"/>
                  <a:r>
                    <a:rPr lang="en-GB" sz="800">
                      <a:solidFill>
                        <a:schemeClr val="tx1"/>
                      </a:solidFill>
                      <a:latin typeface="Calibri" panose="020F0502020204030204" pitchFamily="34" charset="0"/>
                      <a:cs typeface="Calibri" panose="020F0502020204030204" pitchFamily="34" charset="0"/>
                    </a:rPr>
                    <a:t>US GBE</a:t>
                  </a:r>
                </a:p>
              </p:txBody>
            </p:sp>
            <p:sp>
              <p:nvSpPr>
                <p:cNvPr id="154" name="Flowchart: Document 153">
                  <a:extLst>
                    <a:ext uri="{FF2B5EF4-FFF2-40B4-BE49-F238E27FC236}">
                      <a16:creationId xmlns:a16="http://schemas.microsoft.com/office/drawing/2014/main" id="{B9B5A0EA-CE96-4984-8B7D-E38FC5F69759}"/>
                    </a:ext>
                  </a:extLst>
                </p:cNvPr>
                <p:cNvSpPr/>
                <p:nvPr/>
              </p:nvSpPr>
              <p:spPr>
                <a:xfrm>
                  <a:off x="6163317" y="2651637"/>
                  <a:ext cx="386346" cy="218844"/>
                </a:xfrm>
                <a:prstGeom prst="flowChartDocument">
                  <a:avLst/>
                </a:prstGeom>
                <a:solidFill>
                  <a:schemeClr val="bg1">
                    <a:lumMod val="8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GB" sz="500" b="0">
                      <a:latin typeface="Calibri" panose="020F0502020204030204" pitchFamily="34" charset="0"/>
                      <a:cs typeface="Calibri" panose="020F0502020204030204" pitchFamily="34" charset="0"/>
                    </a:rPr>
                    <a:t>Box</a:t>
                  </a:r>
                </a:p>
              </p:txBody>
            </p:sp>
          </p:grpSp>
          <p:sp>
            <p:nvSpPr>
              <p:cNvPr id="177" name="Rectangle 176">
                <a:extLst>
                  <a:ext uri="{FF2B5EF4-FFF2-40B4-BE49-F238E27FC236}">
                    <a16:creationId xmlns:a16="http://schemas.microsoft.com/office/drawing/2014/main" id="{A6FD9498-59BA-48CC-9407-1A13EF920DAF}"/>
                  </a:ext>
                </a:extLst>
              </p:cNvPr>
              <p:cNvSpPr/>
              <p:nvPr/>
            </p:nvSpPr>
            <p:spPr bwMode="auto">
              <a:xfrm>
                <a:off x="3158172" y="3546518"/>
                <a:ext cx="864095" cy="82860"/>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ts val="0"/>
                  </a:spcAft>
                </a:pP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Data Governance in Limited </a:t>
                </a:r>
                <a:r>
                  <a:rPr lang="en-GB" sz="450" i="1">
                    <a:latin typeface="Calibri" panose="020F0502020204030204" pitchFamily="34" charset="0"/>
                    <a:ea typeface="ＭＳ Ｐゴシック" pitchFamily="34" charset="-128"/>
                    <a:cs typeface="Calibri" panose="020F0502020204030204" pitchFamily="34" charset="0"/>
                  </a:rPr>
                  <a:t>Silos</a:t>
                </a: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 </a:t>
                </a:r>
              </a:p>
            </p:txBody>
          </p:sp>
          <p:sp>
            <p:nvSpPr>
              <p:cNvPr id="178" name="Rectangle 177">
                <a:extLst>
                  <a:ext uri="{FF2B5EF4-FFF2-40B4-BE49-F238E27FC236}">
                    <a16:creationId xmlns:a16="http://schemas.microsoft.com/office/drawing/2014/main" id="{D729D661-5C4C-47AD-AF80-2205F2E0802D}"/>
                  </a:ext>
                </a:extLst>
              </p:cNvPr>
              <p:cNvSpPr/>
              <p:nvPr/>
            </p:nvSpPr>
            <p:spPr bwMode="auto">
              <a:xfrm>
                <a:off x="3171617" y="3790060"/>
                <a:ext cx="864095" cy="119247"/>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43200" rIns="49846" bIns="43200" numCol="1" rtlCol="0" anchor="t" anchorCtr="0" compatLnSpc="1">
                <a:prstTxWarp prst="textNoShape">
                  <a:avLst/>
                </a:prstTxWarp>
              </a:bodyPr>
              <a:lstStyle/>
              <a:p>
                <a:pPr defTabSz="844083" fontAlgn="base">
                  <a:spcBef>
                    <a:spcPct val="0"/>
                  </a:spcBef>
                  <a:spcAft>
                    <a:spcPts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MM</a:t>
                </a:r>
              </a:p>
            </p:txBody>
          </p:sp>
          <p:sp>
            <p:nvSpPr>
              <p:cNvPr id="179" name="Rectangle 178">
                <a:extLst>
                  <a:ext uri="{FF2B5EF4-FFF2-40B4-BE49-F238E27FC236}">
                    <a16:creationId xmlns:a16="http://schemas.microsoft.com/office/drawing/2014/main" id="{AEE2BFB4-34E4-4C52-9123-24E1F3F9D72E}"/>
                  </a:ext>
                </a:extLst>
              </p:cNvPr>
              <p:cNvSpPr/>
              <p:nvPr/>
            </p:nvSpPr>
            <p:spPr bwMode="auto">
              <a:xfrm>
                <a:off x="3171618" y="3663386"/>
                <a:ext cx="864095" cy="84765"/>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ts val="0"/>
                  </a:spcAft>
                </a:pP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Data Quality Management</a:t>
                </a:r>
              </a:p>
            </p:txBody>
          </p:sp>
          <p:sp>
            <p:nvSpPr>
              <p:cNvPr id="180" name="Rectangle 179">
                <a:extLst>
                  <a:ext uri="{FF2B5EF4-FFF2-40B4-BE49-F238E27FC236}">
                    <a16:creationId xmlns:a16="http://schemas.microsoft.com/office/drawing/2014/main" id="{B9551716-A26E-49AD-89BC-90D492C9FB17}"/>
                  </a:ext>
                </a:extLst>
              </p:cNvPr>
              <p:cNvSpPr/>
              <p:nvPr/>
            </p:nvSpPr>
            <p:spPr bwMode="auto">
              <a:xfrm>
                <a:off x="3163358" y="3956451"/>
                <a:ext cx="864095" cy="107838"/>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ts val="0"/>
                  </a:spcAft>
                </a:pP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Master Data Management</a:t>
                </a:r>
              </a:p>
            </p:txBody>
          </p:sp>
          <p:grpSp>
            <p:nvGrpSpPr>
              <p:cNvPr id="181" name="Group 180">
                <a:extLst>
                  <a:ext uri="{FF2B5EF4-FFF2-40B4-BE49-F238E27FC236}">
                    <a16:creationId xmlns:a16="http://schemas.microsoft.com/office/drawing/2014/main" id="{C821EE52-0A90-49A2-B0BD-0888CE2B91FE}"/>
                  </a:ext>
                </a:extLst>
              </p:cNvPr>
              <p:cNvGrpSpPr/>
              <p:nvPr/>
            </p:nvGrpSpPr>
            <p:grpSpPr>
              <a:xfrm>
                <a:off x="4245454" y="3538001"/>
                <a:ext cx="873476" cy="526290"/>
                <a:chOff x="3061807" y="3271557"/>
                <a:chExt cx="873476" cy="933565"/>
              </a:xfrm>
            </p:grpSpPr>
            <p:sp>
              <p:nvSpPr>
                <p:cNvPr id="182" name="Rectangle 181">
                  <a:extLst>
                    <a:ext uri="{FF2B5EF4-FFF2-40B4-BE49-F238E27FC236}">
                      <a16:creationId xmlns:a16="http://schemas.microsoft.com/office/drawing/2014/main" id="{5A7AA718-B47D-4069-B3D2-4FCF54CBB22C}"/>
                    </a:ext>
                  </a:extLst>
                </p:cNvPr>
                <p:cNvSpPr/>
                <p:nvPr/>
              </p:nvSpPr>
              <p:spPr bwMode="auto">
                <a:xfrm>
                  <a:off x="3068705" y="3527062"/>
                  <a:ext cx="864095" cy="190724"/>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defTabSz="844083" fontAlgn="base">
                    <a:spcBef>
                      <a:spcPct val="0"/>
                    </a:spcBef>
                    <a:spcAft>
                      <a:spcPts val="0"/>
                    </a:spcAft>
                  </a:pPr>
                  <a:r>
                    <a:rPr lang="en-GB" sz="500" b="0">
                      <a:solidFill>
                        <a:schemeClr val="tx1"/>
                      </a:solidFill>
                      <a:latin typeface="Calibri" panose="020F0502020204030204" pitchFamily="34" charset="0"/>
                      <a:ea typeface="ＭＳ Ｐゴシック" pitchFamily="34" charset="-128"/>
                      <a:cs typeface="Calibri" panose="020F0502020204030204" pitchFamily="34" charset="0"/>
                    </a:rPr>
                    <a:t>DI</a:t>
                  </a:r>
                </a:p>
              </p:txBody>
            </p:sp>
            <p:sp>
              <p:nvSpPr>
                <p:cNvPr id="183" name="Rectangle 182">
                  <a:extLst>
                    <a:ext uri="{FF2B5EF4-FFF2-40B4-BE49-F238E27FC236}">
                      <a16:creationId xmlns:a16="http://schemas.microsoft.com/office/drawing/2014/main" id="{1D95DAE2-B886-4F01-A69A-460F1A8EE07C}"/>
                    </a:ext>
                  </a:extLst>
                </p:cNvPr>
                <p:cNvSpPr/>
                <p:nvPr/>
              </p:nvSpPr>
              <p:spPr bwMode="auto">
                <a:xfrm>
                  <a:off x="3068705" y="3756585"/>
                  <a:ext cx="864095" cy="165117"/>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defTabSz="844083" fontAlgn="base">
                    <a:spcBef>
                      <a:spcPct val="0"/>
                    </a:spcBef>
                    <a:spcAft>
                      <a:spcPts val="0"/>
                    </a:spcAft>
                  </a:pPr>
                  <a:r>
                    <a:rPr lang="en-GB" sz="500" b="0">
                      <a:solidFill>
                        <a:schemeClr val="tx1"/>
                      </a:solidFill>
                      <a:latin typeface="Calibri" panose="020F0502020204030204" pitchFamily="34" charset="0"/>
                      <a:ea typeface="ＭＳ Ｐゴシック" pitchFamily="34" charset="-128"/>
                      <a:cs typeface="Calibri" panose="020F0502020204030204" pitchFamily="34" charset="0"/>
                    </a:rPr>
                    <a:t>ETL</a:t>
                  </a:r>
                </a:p>
              </p:txBody>
            </p:sp>
            <p:sp>
              <p:nvSpPr>
                <p:cNvPr id="184" name="Rectangle 183">
                  <a:extLst>
                    <a:ext uri="{FF2B5EF4-FFF2-40B4-BE49-F238E27FC236}">
                      <a16:creationId xmlns:a16="http://schemas.microsoft.com/office/drawing/2014/main" id="{681A0C7E-F5F4-411B-AEB4-4D1F1C3CF4FA}"/>
                    </a:ext>
                  </a:extLst>
                </p:cNvPr>
                <p:cNvSpPr/>
                <p:nvPr/>
              </p:nvSpPr>
              <p:spPr bwMode="auto">
                <a:xfrm>
                  <a:off x="3071188" y="3271557"/>
                  <a:ext cx="864095" cy="209453"/>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defTabSz="844083" fontAlgn="base">
                    <a:spcBef>
                      <a:spcPct val="0"/>
                    </a:spcBef>
                    <a:spcAft>
                      <a:spcPts val="0"/>
                    </a:spcAft>
                  </a:pPr>
                  <a:r>
                    <a:rPr lang="en-GB" sz="450" b="0">
                      <a:solidFill>
                        <a:schemeClr val="tx1"/>
                      </a:solidFill>
                      <a:latin typeface="Calibri" panose="020F0502020204030204" pitchFamily="34" charset="0"/>
                      <a:ea typeface="ＭＳ Ｐゴシック" pitchFamily="34" charset="-128"/>
                      <a:cs typeface="Calibri" panose="020F0502020204030204" pitchFamily="34" charset="0"/>
                    </a:rPr>
                    <a:t>RT</a:t>
                  </a:r>
                </a:p>
              </p:txBody>
            </p:sp>
            <p:sp>
              <p:nvSpPr>
                <p:cNvPr id="185" name="Rectangle 184">
                  <a:extLst>
                    <a:ext uri="{FF2B5EF4-FFF2-40B4-BE49-F238E27FC236}">
                      <a16:creationId xmlns:a16="http://schemas.microsoft.com/office/drawing/2014/main" id="{E32DB3E4-516A-4DF5-BD45-BD8F0502C62B}"/>
                    </a:ext>
                  </a:extLst>
                </p:cNvPr>
                <p:cNvSpPr/>
                <p:nvPr/>
              </p:nvSpPr>
              <p:spPr bwMode="auto">
                <a:xfrm>
                  <a:off x="3061807" y="4002824"/>
                  <a:ext cx="864095" cy="202298"/>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defTabSz="844083" fontAlgn="base">
                    <a:spcBef>
                      <a:spcPct val="0"/>
                    </a:spcBef>
                    <a:spcAft>
                      <a:spcPts val="0"/>
                    </a:spcAft>
                  </a:pPr>
                  <a:r>
                    <a:rPr lang="en-GB" sz="450" b="0">
                      <a:solidFill>
                        <a:schemeClr val="tx1"/>
                      </a:solidFill>
                      <a:latin typeface="Calibri" panose="020F0502020204030204" pitchFamily="34" charset="0"/>
                      <a:ea typeface="ＭＳ Ｐゴシック" pitchFamily="34" charset="-128"/>
                      <a:cs typeface="Calibri" panose="020F0502020204030204" pitchFamily="34" charset="0"/>
                    </a:rPr>
                    <a:t>API</a:t>
                  </a:r>
                </a:p>
              </p:txBody>
            </p:sp>
          </p:grpSp>
          <p:sp>
            <p:nvSpPr>
              <p:cNvPr id="186" name="Rectangle 185">
                <a:extLst>
                  <a:ext uri="{FF2B5EF4-FFF2-40B4-BE49-F238E27FC236}">
                    <a16:creationId xmlns:a16="http://schemas.microsoft.com/office/drawing/2014/main" id="{2AF90BFA-5112-4E8C-96F2-FE5B35305AEA}"/>
                  </a:ext>
                </a:extLst>
              </p:cNvPr>
              <p:cNvSpPr/>
              <p:nvPr/>
            </p:nvSpPr>
            <p:spPr bwMode="auto">
              <a:xfrm>
                <a:off x="5318529" y="3571048"/>
                <a:ext cx="870399" cy="79673"/>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ts val="0"/>
                  </a:spcAft>
                </a:pPr>
                <a:r>
                  <a:rPr lang="en-GB" sz="450" b="0">
                    <a:latin typeface="Calibri" panose="020F0502020204030204" pitchFamily="34" charset="0"/>
                    <a:ea typeface="ＭＳ Ｐゴシック" pitchFamily="34" charset="-128"/>
                    <a:cs typeface="Calibri" panose="020F0502020204030204" pitchFamily="34" charset="0"/>
                  </a:rPr>
                  <a:t>Hadoop</a:t>
                </a:r>
              </a:p>
            </p:txBody>
          </p:sp>
          <p:sp>
            <p:nvSpPr>
              <p:cNvPr id="187" name="Rectangle 186">
                <a:extLst>
                  <a:ext uri="{FF2B5EF4-FFF2-40B4-BE49-F238E27FC236}">
                    <a16:creationId xmlns:a16="http://schemas.microsoft.com/office/drawing/2014/main" id="{F96D9DD5-A49C-46E9-A902-B72F8995ECF4}"/>
                  </a:ext>
                </a:extLst>
              </p:cNvPr>
              <p:cNvSpPr/>
              <p:nvPr/>
            </p:nvSpPr>
            <p:spPr bwMode="auto">
              <a:xfrm>
                <a:off x="5327505" y="3688258"/>
                <a:ext cx="1855390" cy="36869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ts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Data Warehouse</a:t>
                </a:r>
              </a:p>
            </p:txBody>
          </p:sp>
          <p:sp>
            <p:nvSpPr>
              <p:cNvPr id="188" name="Thought Bubble: Cloud 187">
                <a:extLst>
                  <a:ext uri="{FF2B5EF4-FFF2-40B4-BE49-F238E27FC236}">
                    <a16:creationId xmlns:a16="http://schemas.microsoft.com/office/drawing/2014/main" id="{A9B5D470-00EF-4158-8703-35AD074EFB60}"/>
                  </a:ext>
                </a:extLst>
              </p:cNvPr>
              <p:cNvSpPr/>
              <p:nvPr/>
            </p:nvSpPr>
            <p:spPr>
              <a:xfrm>
                <a:off x="5359070" y="3797089"/>
                <a:ext cx="1728813" cy="196019"/>
              </a:xfrm>
              <a:prstGeom prst="cloudCallou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spcAft>
                    <a:spcPts val="0"/>
                  </a:spcAft>
                </a:pPr>
                <a:r>
                  <a:rPr lang="en-GB" sz="500" b="0">
                    <a:solidFill>
                      <a:schemeClr val="bg1">
                        <a:lumMod val="50000"/>
                      </a:schemeClr>
                    </a:solidFill>
                    <a:latin typeface="Calibri" panose="020F0502020204030204" pitchFamily="34" charset="0"/>
                    <a:cs typeface="Calibri" panose="020F0502020204030204" pitchFamily="34" charset="0"/>
                  </a:rPr>
                  <a:t>Azure </a:t>
                </a:r>
              </a:p>
              <a:p>
                <a:pPr>
                  <a:spcAft>
                    <a:spcPts val="0"/>
                  </a:spcAft>
                </a:pPr>
                <a:r>
                  <a:rPr lang="en-GB" sz="500" b="0">
                    <a:solidFill>
                      <a:schemeClr val="bg1">
                        <a:lumMod val="50000"/>
                      </a:schemeClr>
                    </a:solidFill>
                    <a:latin typeface="Calibri" panose="020F0502020204030204" pitchFamily="34" charset="0"/>
                    <a:cs typeface="Calibri" panose="020F0502020204030204" pitchFamily="34" charset="0"/>
                  </a:rPr>
                  <a:t>PaaS</a:t>
                </a:r>
              </a:p>
            </p:txBody>
          </p:sp>
          <p:sp>
            <p:nvSpPr>
              <p:cNvPr id="189" name="Rectangle 188">
                <a:extLst>
                  <a:ext uri="{FF2B5EF4-FFF2-40B4-BE49-F238E27FC236}">
                    <a16:creationId xmlns:a16="http://schemas.microsoft.com/office/drawing/2014/main" id="{8F025F8E-1A4A-4954-B65C-656FD8EB8716}"/>
                  </a:ext>
                </a:extLst>
              </p:cNvPr>
              <p:cNvSpPr/>
              <p:nvPr/>
            </p:nvSpPr>
            <p:spPr bwMode="auto">
              <a:xfrm>
                <a:off x="7246030" y="3694875"/>
                <a:ext cx="588214" cy="362075"/>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ts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ECM</a:t>
                </a:r>
              </a:p>
            </p:txBody>
          </p:sp>
          <p:sp>
            <p:nvSpPr>
              <p:cNvPr id="190" name="Rectangle 189">
                <a:extLst>
                  <a:ext uri="{FF2B5EF4-FFF2-40B4-BE49-F238E27FC236}">
                    <a16:creationId xmlns:a16="http://schemas.microsoft.com/office/drawing/2014/main" id="{A198C067-4B04-42B8-BE79-77772203F6C0}"/>
                  </a:ext>
                </a:extLst>
              </p:cNvPr>
              <p:cNvSpPr/>
              <p:nvPr/>
            </p:nvSpPr>
            <p:spPr bwMode="auto">
              <a:xfrm>
                <a:off x="6308731" y="3571047"/>
                <a:ext cx="864095" cy="82860"/>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ts val="0"/>
                  </a:spcAft>
                </a:pPr>
                <a:r>
                  <a:rPr lang="en-GB" sz="450" b="0" i="1">
                    <a:latin typeface="Calibri" panose="020F0502020204030204" pitchFamily="34" charset="0"/>
                    <a:ea typeface="ＭＳ Ｐゴシック" pitchFamily="34" charset="-128"/>
                    <a:cs typeface="Calibri" panose="020F0502020204030204" pitchFamily="34" charset="0"/>
                  </a:rPr>
                  <a:t>Master Data</a:t>
                </a:r>
              </a:p>
            </p:txBody>
          </p:sp>
          <p:grpSp>
            <p:nvGrpSpPr>
              <p:cNvPr id="191" name="Group 190">
                <a:extLst>
                  <a:ext uri="{FF2B5EF4-FFF2-40B4-BE49-F238E27FC236}">
                    <a16:creationId xmlns:a16="http://schemas.microsoft.com/office/drawing/2014/main" id="{8B40E574-BC05-4938-B0E7-CEBA8B6E565F}"/>
                  </a:ext>
                </a:extLst>
              </p:cNvPr>
              <p:cNvGrpSpPr/>
              <p:nvPr/>
            </p:nvGrpSpPr>
            <p:grpSpPr>
              <a:xfrm>
                <a:off x="8886870" y="3540680"/>
                <a:ext cx="948843" cy="549231"/>
                <a:chOff x="7703223" y="3295324"/>
                <a:chExt cx="948843" cy="957661"/>
              </a:xfrm>
            </p:grpSpPr>
            <p:sp>
              <p:nvSpPr>
                <p:cNvPr id="192" name="Rectangle 191">
                  <a:extLst>
                    <a:ext uri="{FF2B5EF4-FFF2-40B4-BE49-F238E27FC236}">
                      <a16:creationId xmlns:a16="http://schemas.microsoft.com/office/drawing/2014/main" id="{BAAA252D-6CBF-4AFB-8395-824E7EC90C7D}"/>
                    </a:ext>
                  </a:extLst>
                </p:cNvPr>
                <p:cNvSpPr/>
                <p:nvPr/>
              </p:nvSpPr>
              <p:spPr bwMode="auto">
                <a:xfrm>
                  <a:off x="7703224" y="3984803"/>
                  <a:ext cx="948842" cy="268182"/>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0" numCol="1" rtlCol="0" anchor="b" anchorCtr="0" compatLnSpc="1">
                  <a:prstTxWarp prst="textNoShape">
                    <a:avLst/>
                  </a:prstTxWarp>
                </a:bodyPr>
                <a:lstStyle/>
                <a:p>
                  <a:pPr algn="ctr" defTabSz="844083" fontAlgn="base">
                    <a:spcBef>
                      <a:spcPct val="0"/>
                    </a:spcBef>
                    <a:spcAft>
                      <a:spcPts val="0"/>
                    </a:spcAft>
                  </a:pPr>
                  <a:r>
                    <a:rPr lang="en-GB" sz="45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Analytics</a:t>
                  </a:r>
                </a:p>
              </p:txBody>
            </p:sp>
            <p:sp>
              <p:nvSpPr>
                <p:cNvPr id="193" name="Rectangle 192">
                  <a:extLst>
                    <a:ext uri="{FF2B5EF4-FFF2-40B4-BE49-F238E27FC236}">
                      <a16:creationId xmlns:a16="http://schemas.microsoft.com/office/drawing/2014/main" id="{80226A52-1ADE-4825-B158-CE73EE4D8212}"/>
                    </a:ext>
                  </a:extLst>
                </p:cNvPr>
                <p:cNvSpPr/>
                <p:nvPr/>
              </p:nvSpPr>
              <p:spPr bwMode="auto">
                <a:xfrm>
                  <a:off x="7710246" y="3612569"/>
                  <a:ext cx="941820" cy="326089"/>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ts val="0"/>
                    </a:spcAft>
                  </a:pPr>
                  <a:r>
                    <a:rPr lang="en-GB" sz="45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Visualisation / Reporting</a:t>
                  </a:r>
                </a:p>
              </p:txBody>
            </p:sp>
            <p:sp>
              <p:nvSpPr>
                <p:cNvPr id="194" name="Rectangle 193">
                  <a:extLst>
                    <a:ext uri="{FF2B5EF4-FFF2-40B4-BE49-F238E27FC236}">
                      <a16:creationId xmlns:a16="http://schemas.microsoft.com/office/drawing/2014/main" id="{EC1C185F-9684-40CB-9EBF-308FF3AA9425}"/>
                    </a:ext>
                  </a:extLst>
                </p:cNvPr>
                <p:cNvSpPr/>
                <p:nvPr/>
              </p:nvSpPr>
              <p:spPr bwMode="auto">
                <a:xfrm>
                  <a:off x="7703223" y="3295324"/>
                  <a:ext cx="941820" cy="272338"/>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ts val="0"/>
                    </a:spcAft>
                  </a:pPr>
                  <a:r>
                    <a:rPr lang="en-GB" sz="45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Operational Reporting</a:t>
                  </a:r>
                </a:p>
              </p:txBody>
            </p:sp>
            <p:sp>
              <p:nvSpPr>
                <p:cNvPr id="195" name="Rectangle: Rounded Corners 194">
                  <a:extLst>
                    <a:ext uri="{FF2B5EF4-FFF2-40B4-BE49-F238E27FC236}">
                      <a16:creationId xmlns:a16="http://schemas.microsoft.com/office/drawing/2014/main" id="{E1234053-1E81-4DC8-B4D6-65CF0286A1B7}"/>
                    </a:ext>
                  </a:extLst>
                </p:cNvPr>
                <p:cNvSpPr/>
                <p:nvPr/>
              </p:nvSpPr>
              <p:spPr>
                <a:xfrm>
                  <a:off x="7965437" y="3826780"/>
                  <a:ext cx="437368" cy="193482"/>
                </a:xfrm>
                <a:prstGeom prst="roundRect">
                  <a:avLst/>
                </a:prstGeom>
                <a:solidFill>
                  <a:srgbClr val="FFB45A"/>
                </a:solidFill>
                <a:ln>
                  <a:solidFill>
                    <a:srgbClr val="FFB45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tx1"/>
                      </a:solidFill>
                      <a:latin typeface="Calibri" panose="020F0502020204030204" pitchFamily="34" charset="0"/>
                      <a:cs typeface="Calibri" panose="020F0502020204030204" pitchFamily="34" charset="0"/>
                    </a:rPr>
                    <a:t>Tableau</a:t>
                  </a:r>
                </a:p>
              </p:txBody>
            </p:sp>
          </p:grpSp>
          <p:cxnSp>
            <p:nvCxnSpPr>
              <p:cNvPr id="196" name="Straight Connector 195">
                <a:extLst>
                  <a:ext uri="{FF2B5EF4-FFF2-40B4-BE49-F238E27FC236}">
                    <a16:creationId xmlns:a16="http://schemas.microsoft.com/office/drawing/2014/main" id="{80A5C378-89C4-4024-875F-DD7BE09002FF}"/>
                  </a:ext>
                </a:extLst>
              </p:cNvPr>
              <p:cNvCxnSpPr/>
              <p:nvPr/>
            </p:nvCxnSpPr>
            <p:spPr>
              <a:xfrm flipH="1">
                <a:off x="1344915" y="4160675"/>
                <a:ext cx="8618308"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47D90F77-5810-44E6-8D29-E6600B4DF687}"/>
                  </a:ext>
                </a:extLst>
              </p:cNvPr>
              <p:cNvSpPr txBox="1"/>
              <p:nvPr/>
            </p:nvSpPr>
            <p:spPr>
              <a:xfrm rot="16200000">
                <a:off x="1127875" y="3681069"/>
                <a:ext cx="696860" cy="338554"/>
              </a:xfrm>
              <a:prstGeom prst="rect">
                <a:avLst/>
              </a:prstGeom>
              <a:noFill/>
            </p:spPr>
            <p:txBody>
              <a:bodyPr wrap="square" lIns="72000" rIns="72000" rtlCol="0">
                <a:spAutoFit/>
              </a:bodyPr>
              <a:lstStyle/>
              <a:p>
                <a:pPr algn="ctr"/>
                <a:r>
                  <a:rPr lang="en-GB" sz="800">
                    <a:solidFill>
                      <a:schemeClr val="tx1"/>
                    </a:solidFill>
                    <a:latin typeface="Calibri" panose="020F0502020204030204" pitchFamily="34" charset="0"/>
                    <a:cs typeface="Calibri" panose="020F0502020204030204" pitchFamily="34" charset="0"/>
                  </a:rPr>
                  <a:t>US Data Visualization</a:t>
                </a:r>
              </a:p>
            </p:txBody>
          </p:sp>
          <p:sp>
            <p:nvSpPr>
              <p:cNvPr id="198" name="Rectangle: Rounded Corners 197">
                <a:extLst>
                  <a:ext uri="{FF2B5EF4-FFF2-40B4-BE49-F238E27FC236}">
                    <a16:creationId xmlns:a16="http://schemas.microsoft.com/office/drawing/2014/main" id="{1E66C5F8-EFD5-4725-9EA4-BC362C4863BD}"/>
                  </a:ext>
                </a:extLst>
              </p:cNvPr>
              <p:cNvSpPr/>
              <p:nvPr/>
            </p:nvSpPr>
            <p:spPr>
              <a:xfrm>
                <a:off x="3439413" y="3800013"/>
                <a:ext cx="564122" cy="108819"/>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Alteryx Connect</a:t>
                </a:r>
              </a:p>
            </p:txBody>
          </p:sp>
          <p:sp>
            <p:nvSpPr>
              <p:cNvPr id="199" name="Rectangle: Rounded Corners 198">
                <a:extLst>
                  <a:ext uri="{FF2B5EF4-FFF2-40B4-BE49-F238E27FC236}">
                    <a16:creationId xmlns:a16="http://schemas.microsoft.com/office/drawing/2014/main" id="{246DCD0E-9A0E-4705-A7F1-669C6904EAF8}"/>
                  </a:ext>
                </a:extLst>
              </p:cNvPr>
              <p:cNvSpPr/>
              <p:nvPr/>
            </p:nvSpPr>
            <p:spPr>
              <a:xfrm>
                <a:off x="8106725" y="3785673"/>
                <a:ext cx="582515" cy="112066"/>
              </a:xfrm>
              <a:prstGeom prst="roundRect">
                <a:avLst/>
              </a:prstGeom>
              <a:solidFill>
                <a:srgbClr val="FFB45A"/>
              </a:solidFill>
              <a:ln w="9525">
                <a:solidFill>
                  <a:srgbClr val="FFB45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tx1"/>
                    </a:solidFill>
                    <a:latin typeface="Calibri" panose="020F0502020204030204" pitchFamily="34" charset="0"/>
                    <a:cs typeface="Calibri" panose="020F0502020204030204" pitchFamily="34" charset="0"/>
                  </a:rPr>
                  <a:t>Alteryx</a:t>
                </a:r>
              </a:p>
            </p:txBody>
          </p:sp>
          <p:sp>
            <p:nvSpPr>
              <p:cNvPr id="200" name="Rectangle: Rounded Corners 199">
                <a:extLst>
                  <a:ext uri="{FF2B5EF4-FFF2-40B4-BE49-F238E27FC236}">
                    <a16:creationId xmlns:a16="http://schemas.microsoft.com/office/drawing/2014/main" id="{9ADE76D4-8B58-46CA-AE38-92D32D5CD7D0}"/>
                  </a:ext>
                </a:extLst>
              </p:cNvPr>
              <p:cNvSpPr/>
              <p:nvPr/>
            </p:nvSpPr>
            <p:spPr>
              <a:xfrm>
                <a:off x="4445051" y="3720517"/>
                <a:ext cx="582515" cy="139015"/>
              </a:xfrm>
              <a:prstGeom prst="roundRect">
                <a:avLst/>
              </a:prstGeom>
              <a:solidFill>
                <a:srgbClr val="3CE12D"/>
              </a:solidFill>
              <a:ln w="9525">
                <a:solidFill>
                  <a:srgbClr val="3CE12D"/>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Alteryx</a:t>
                </a:r>
              </a:p>
            </p:txBody>
          </p:sp>
          <p:sp>
            <p:nvSpPr>
              <p:cNvPr id="201" name="Flowchart: Magnetic Disk 200">
                <a:extLst>
                  <a:ext uri="{FF2B5EF4-FFF2-40B4-BE49-F238E27FC236}">
                    <a16:creationId xmlns:a16="http://schemas.microsoft.com/office/drawing/2014/main" id="{39E58569-B223-4AF8-BD90-2F790E836866}"/>
                  </a:ext>
                </a:extLst>
              </p:cNvPr>
              <p:cNvSpPr/>
              <p:nvPr/>
            </p:nvSpPr>
            <p:spPr>
              <a:xfrm>
                <a:off x="5900771" y="3810218"/>
                <a:ext cx="552198" cy="180124"/>
              </a:xfrm>
              <a:prstGeom prst="flowChartMagneticDisk">
                <a:avLst/>
              </a:prstGeom>
              <a:solidFill>
                <a:schemeClr val="accent1">
                  <a:lumMod val="75000"/>
                </a:schemeClr>
              </a:solidFill>
              <a:ln w="12700" cap="flat" cmpd="sng" algn="ctr">
                <a:solidFill>
                  <a:schemeClr val="bg1"/>
                </a:solidFill>
                <a:prstDash val="solid"/>
              </a:ln>
              <a:effectLst/>
            </p:spPr>
            <p:txBody>
              <a:bodyPr tIns="0" bIns="0" rtlCol="0" anchor="ctr"/>
              <a:lstStyle/>
              <a:p>
                <a:pPr algn="ctr" defTabSz="844083">
                  <a:spcAft>
                    <a:spcPts val="0"/>
                  </a:spcAft>
                  <a:defRPr/>
                </a:pPr>
                <a:r>
                  <a:rPr lang="en-US" sz="500" b="0" kern="0">
                    <a:solidFill>
                      <a:schemeClr val="bg1"/>
                    </a:solidFill>
                    <a:latin typeface="Calibri" panose="020F0502020204030204" pitchFamily="34" charset="0"/>
                    <a:cs typeface="Calibri" panose="020F0502020204030204" pitchFamily="34" charset="0"/>
                  </a:rPr>
                  <a:t>Postgres SQL</a:t>
                </a:r>
              </a:p>
            </p:txBody>
          </p:sp>
          <p:cxnSp>
            <p:nvCxnSpPr>
              <p:cNvPr id="202" name="Straight Arrow Connector 201">
                <a:extLst>
                  <a:ext uri="{FF2B5EF4-FFF2-40B4-BE49-F238E27FC236}">
                    <a16:creationId xmlns:a16="http://schemas.microsoft.com/office/drawing/2014/main" id="{7808464D-8315-4E6D-B8EA-695BF8EC0CE1}"/>
                  </a:ext>
                </a:extLst>
              </p:cNvPr>
              <p:cNvCxnSpPr>
                <a:stCxn id="101" idx="2"/>
                <a:endCxn id="201" idx="1"/>
              </p:cNvCxnSpPr>
              <p:nvPr/>
            </p:nvCxnSpPr>
            <p:spPr bwMode="auto">
              <a:xfrm flipH="1">
                <a:off x="6176870" y="2355194"/>
                <a:ext cx="421224" cy="1455024"/>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3" name="Group 202">
                <a:extLst>
                  <a:ext uri="{FF2B5EF4-FFF2-40B4-BE49-F238E27FC236}">
                    <a16:creationId xmlns:a16="http://schemas.microsoft.com/office/drawing/2014/main" id="{720BFADA-CB14-4A11-9C31-E4566949ED84}"/>
                  </a:ext>
                </a:extLst>
              </p:cNvPr>
              <p:cNvGrpSpPr/>
              <p:nvPr/>
            </p:nvGrpSpPr>
            <p:grpSpPr>
              <a:xfrm>
                <a:off x="1770051" y="3889523"/>
                <a:ext cx="553646" cy="253624"/>
                <a:chOff x="9545632" y="3999456"/>
                <a:chExt cx="1187769" cy="500086"/>
              </a:xfrm>
            </p:grpSpPr>
            <p:sp>
              <p:nvSpPr>
                <p:cNvPr id="204" name="Rectangle 203">
                  <a:extLst>
                    <a:ext uri="{FF2B5EF4-FFF2-40B4-BE49-F238E27FC236}">
                      <a16:creationId xmlns:a16="http://schemas.microsoft.com/office/drawing/2014/main" id="{4BF70550-F20A-4177-AC80-6DC7869B9485}"/>
                    </a:ext>
                  </a:extLst>
                </p:cNvPr>
                <p:cNvSpPr/>
                <p:nvPr/>
              </p:nvSpPr>
              <p:spPr bwMode="auto">
                <a:xfrm>
                  <a:off x="9545632" y="3999456"/>
                  <a:ext cx="1187769" cy="500086"/>
                </a:xfrm>
                <a:prstGeom prst="rect">
                  <a:avLst/>
                </a:prstGeom>
                <a:noFill/>
                <a:ln w="12700" cap="flat" cmpd="sng" algn="ctr">
                  <a:solidFill>
                    <a:schemeClr val="bg1">
                      <a:lumMod val="85000"/>
                    </a:schemeClr>
                  </a:solidFill>
                  <a:prstDash val="solid"/>
                  <a:round/>
                  <a:headEnd type="none" w="med" len="med"/>
                  <a:tailEnd type="none" w="med" len="med"/>
                </a:ln>
                <a:effectLst/>
              </p:spPr>
              <p:txBody>
                <a:bodyPr vert="horz" wrap="square" lIns="49846" tIns="18000" rIns="49846" bIns="72000" numCol="1" rtlCol="0" anchor="t" anchorCtr="0" compatLnSpc="1">
                  <a:prstTxWarp prst="textNoShape">
                    <a:avLst/>
                  </a:prstTxWarp>
                </a:bodyPr>
                <a:lstStyle/>
                <a:p>
                  <a:pPr algn="ctr" defTabSz="844083" fontAlgn="base">
                    <a:spcBef>
                      <a:spcPts val="0"/>
                    </a:spcBef>
                    <a:spcAft>
                      <a:spcPts val="0"/>
                    </a:spcAft>
                  </a:pPr>
                  <a:r>
                    <a:rPr lang="en-GB" sz="4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Manual</a:t>
                  </a:r>
                </a:p>
              </p:txBody>
            </p:sp>
            <p:pic>
              <p:nvPicPr>
                <p:cNvPr id="205" name="Picture 204">
                  <a:extLst>
                    <a:ext uri="{FF2B5EF4-FFF2-40B4-BE49-F238E27FC236}">
                      <a16:creationId xmlns:a16="http://schemas.microsoft.com/office/drawing/2014/main" id="{C598C944-C675-4CDC-8FCD-C2C77E2BB680}"/>
                    </a:ext>
                  </a:extLst>
                </p:cNvPr>
                <p:cNvPicPr>
                  <a:picLocks noChangeAspect="1"/>
                </p:cNvPicPr>
                <p:nvPr/>
              </p:nvPicPr>
              <p:blipFill>
                <a:blip r:embed="rId2"/>
                <a:stretch>
                  <a:fillRect/>
                </a:stretch>
              </p:blipFill>
              <p:spPr>
                <a:xfrm flipH="1">
                  <a:off x="9717296" y="4119190"/>
                  <a:ext cx="241208" cy="168343"/>
                </a:xfrm>
                <a:prstGeom prst="rect">
                  <a:avLst/>
                </a:prstGeom>
                <a:ln>
                  <a:solidFill>
                    <a:schemeClr val="bg1">
                      <a:lumMod val="85000"/>
                    </a:schemeClr>
                  </a:solidFill>
                </a:ln>
              </p:spPr>
            </p:pic>
            <p:sp>
              <p:nvSpPr>
                <p:cNvPr id="206" name="Rectangle: Rounded Corners 205">
                  <a:extLst>
                    <a:ext uri="{FF2B5EF4-FFF2-40B4-BE49-F238E27FC236}">
                      <a16:creationId xmlns:a16="http://schemas.microsoft.com/office/drawing/2014/main" id="{02797E6D-C47E-49C3-8782-CC596630966C}"/>
                    </a:ext>
                  </a:extLst>
                </p:cNvPr>
                <p:cNvSpPr/>
                <p:nvPr/>
              </p:nvSpPr>
              <p:spPr>
                <a:xfrm>
                  <a:off x="9646638" y="4344053"/>
                  <a:ext cx="398380" cy="90147"/>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spcAft>
                      <a:spcPts val="0"/>
                    </a:spcAft>
                  </a:pPr>
                  <a:endParaRPr lang="en-GB" sz="400" b="0">
                    <a:solidFill>
                      <a:schemeClr val="bg1">
                        <a:lumMod val="50000"/>
                      </a:schemeClr>
                    </a:solidFill>
                    <a:latin typeface="Calibri" panose="020F0502020204030204" pitchFamily="34" charset="0"/>
                    <a:cs typeface="Calibri" panose="020F0502020204030204" pitchFamily="34" charset="0"/>
                  </a:endParaRPr>
                </a:p>
              </p:txBody>
            </p:sp>
            <p:sp>
              <p:nvSpPr>
                <p:cNvPr id="207" name="Rectangle: Rounded Corners 206">
                  <a:extLst>
                    <a:ext uri="{FF2B5EF4-FFF2-40B4-BE49-F238E27FC236}">
                      <a16:creationId xmlns:a16="http://schemas.microsoft.com/office/drawing/2014/main" id="{E7D9E81F-D975-42E5-9DB3-D8054E08BB7A}"/>
                    </a:ext>
                  </a:extLst>
                </p:cNvPr>
                <p:cNvSpPr/>
                <p:nvPr/>
              </p:nvSpPr>
              <p:spPr>
                <a:xfrm>
                  <a:off x="10229793" y="4151633"/>
                  <a:ext cx="398380" cy="90147"/>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spcAft>
                      <a:spcPts val="0"/>
                    </a:spcAft>
                  </a:pPr>
                  <a:endParaRPr lang="en-GB" sz="400" b="0">
                    <a:solidFill>
                      <a:schemeClr val="bg1">
                        <a:lumMod val="50000"/>
                      </a:schemeClr>
                    </a:solidFill>
                    <a:latin typeface="Calibri" panose="020F0502020204030204" pitchFamily="34" charset="0"/>
                    <a:cs typeface="Calibri" panose="020F0502020204030204" pitchFamily="34" charset="0"/>
                  </a:endParaRPr>
                </a:p>
              </p:txBody>
            </p:sp>
            <p:sp>
              <p:nvSpPr>
                <p:cNvPr id="208" name="Rectangle: Rounded Corners 207">
                  <a:extLst>
                    <a:ext uri="{FF2B5EF4-FFF2-40B4-BE49-F238E27FC236}">
                      <a16:creationId xmlns:a16="http://schemas.microsoft.com/office/drawing/2014/main" id="{67A36484-2204-4FA7-B4C1-84055C3DE366}"/>
                    </a:ext>
                  </a:extLst>
                </p:cNvPr>
                <p:cNvSpPr/>
                <p:nvPr/>
              </p:nvSpPr>
              <p:spPr>
                <a:xfrm>
                  <a:off x="10229793" y="4330988"/>
                  <a:ext cx="398380" cy="90147"/>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spcAft>
                      <a:spcPts val="0"/>
                    </a:spcAft>
                  </a:pPr>
                  <a:endParaRPr lang="en-GB" sz="400" b="0">
                    <a:solidFill>
                      <a:schemeClr val="bg1">
                        <a:lumMod val="50000"/>
                      </a:schemeClr>
                    </a:solidFill>
                    <a:latin typeface="Calibri" panose="020F0502020204030204" pitchFamily="34" charset="0"/>
                    <a:cs typeface="Calibri" panose="020F0502020204030204" pitchFamily="34" charset="0"/>
                  </a:endParaRPr>
                </a:p>
              </p:txBody>
            </p:sp>
          </p:grpSp>
          <p:grpSp>
            <p:nvGrpSpPr>
              <p:cNvPr id="209" name="Group 208">
                <a:extLst>
                  <a:ext uri="{FF2B5EF4-FFF2-40B4-BE49-F238E27FC236}">
                    <a16:creationId xmlns:a16="http://schemas.microsoft.com/office/drawing/2014/main" id="{D4E805D1-9BCD-42D9-B09C-765186F75B97}"/>
                  </a:ext>
                </a:extLst>
              </p:cNvPr>
              <p:cNvGrpSpPr/>
              <p:nvPr/>
            </p:nvGrpSpPr>
            <p:grpSpPr>
              <a:xfrm>
                <a:off x="1769208" y="3540345"/>
                <a:ext cx="555332" cy="319297"/>
                <a:chOff x="9589715" y="2519954"/>
                <a:chExt cx="928162" cy="319940"/>
              </a:xfrm>
            </p:grpSpPr>
            <p:pic>
              <p:nvPicPr>
                <p:cNvPr id="210" name="Picture 209">
                  <a:extLst>
                    <a:ext uri="{FF2B5EF4-FFF2-40B4-BE49-F238E27FC236}">
                      <a16:creationId xmlns:a16="http://schemas.microsoft.com/office/drawing/2014/main" id="{A8959E3E-BE06-42D0-B84C-68605F6A84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8238" y="2674797"/>
                  <a:ext cx="373540" cy="165097"/>
                </a:xfrm>
                <a:prstGeom prst="rect">
                  <a:avLst/>
                </a:prstGeom>
                <a:solidFill>
                  <a:srgbClr val="C00000"/>
                </a:solidFill>
              </p:spPr>
            </p:pic>
            <p:sp>
              <p:nvSpPr>
                <p:cNvPr id="211" name="Rectangle 210">
                  <a:extLst>
                    <a:ext uri="{FF2B5EF4-FFF2-40B4-BE49-F238E27FC236}">
                      <a16:creationId xmlns:a16="http://schemas.microsoft.com/office/drawing/2014/main" id="{F6642D9E-F6E6-4F66-9BD2-A8B4A9C52860}"/>
                    </a:ext>
                  </a:extLst>
                </p:cNvPr>
                <p:cNvSpPr/>
                <p:nvPr/>
              </p:nvSpPr>
              <p:spPr bwMode="auto">
                <a:xfrm>
                  <a:off x="9589715" y="2519954"/>
                  <a:ext cx="928162" cy="319937"/>
                </a:xfrm>
                <a:prstGeom prst="rect">
                  <a:avLst/>
                </a:prstGeom>
                <a:noFill/>
                <a:ln w="12700" cap="flat" cmpd="sng" algn="ctr">
                  <a:solidFill>
                    <a:schemeClr val="bg1">
                      <a:lumMod val="85000"/>
                    </a:schemeClr>
                  </a:solidFill>
                  <a:prstDash val="solid"/>
                  <a:round/>
                  <a:headEnd type="none" w="med" len="med"/>
                  <a:tailEnd type="none" w="med" len="med"/>
                </a:ln>
                <a:effectLst/>
              </p:spPr>
              <p:txBody>
                <a:bodyPr vert="horz" wrap="square" lIns="49846" tIns="18000" rIns="49846" bIns="72000" numCol="1" rtlCol="0" anchor="t" anchorCtr="0" compatLnSpc="1">
                  <a:prstTxWarp prst="textNoShape">
                    <a:avLst/>
                  </a:prstTxWarp>
                </a:bodyPr>
                <a:lstStyle/>
                <a:p>
                  <a:pPr algn="ctr" defTabSz="844083" fontAlgn="base">
                    <a:spcBef>
                      <a:spcPts val="0"/>
                    </a:spcBef>
                    <a:spcAft>
                      <a:spcPts val="0"/>
                    </a:spcAft>
                  </a:pPr>
                  <a:r>
                    <a:rPr lang="en-GB" sz="4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Operational</a:t>
                  </a:r>
                </a:p>
              </p:txBody>
            </p:sp>
            <p:sp>
              <p:nvSpPr>
                <p:cNvPr id="212" name="Rectangle: Rounded Corners 211">
                  <a:extLst>
                    <a:ext uri="{FF2B5EF4-FFF2-40B4-BE49-F238E27FC236}">
                      <a16:creationId xmlns:a16="http://schemas.microsoft.com/office/drawing/2014/main" id="{6E51A552-CB13-4918-BB57-A75EE958342D}"/>
                    </a:ext>
                  </a:extLst>
                </p:cNvPr>
                <p:cNvSpPr/>
                <p:nvPr/>
              </p:nvSpPr>
              <p:spPr>
                <a:xfrm>
                  <a:off x="9646446" y="2644196"/>
                  <a:ext cx="369910" cy="51462"/>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endParaRPr lang="en-GB" sz="400" b="0">
                    <a:solidFill>
                      <a:schemeClr val="bg1">
                        <a:lumMod val="50000"/>
                      </a:schemeClr>
                    </a:solidFill>
                    <a:latin typeface="Calibri" panose="020F0502020204030204" pitchFamily="34" charset="0"/>
                    <a:cs typeface="Calibri" panose="020F0502020204030204" pitchFamily="34" charset="0"/>
                  </a:endParaRPr>
                </a:p>
              </p:txBody>
            </p:sp>
            <p:sp>
              <p:nvSpPr>
                <p:cNvPr id="213" name="Rectangle: Rounded Corners 212">
                  <a:extLst>
                    <a:ext uri="{FF2B5EF4-FFF2-40B4-BE49-F238E27FC236}">
                      <a16:creationId xmlns:a16="http://schemas.microsoft.com/office/drawing/2014/main" id="{B459734C-9973-4969-9292-F75C35997B9D}"/>
                    </a:ext>
                  </a:extLst>
                </p:cNvPr>
                <p:cNvSpPr/>
                <p:nvPr/>
              </p:nvSpPr>
              <p:spPr>
                <a:xfrm>
                  <a:off x="9646446" y="2737395"/>
                  <a:ext cx="369910" cy="51462"/>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endParaRPr lang="en-GB" sz="400" b="0">
                    <a:solidFill>
                      <a:schemeClr val="bg1">
                        <a:lumMod val="50000"/>
                      </a:schemeClr>
                    </a:solidFill>
                    <a:latin typeface="Calibri" panose="020F0502020204030204" pitchFamily="34" charset="0"/>
                    <a:cs typeface="Calibri" panose="020F0502020204030204" pitchFamily="34" charset="0"/>
                  </a:endParaRPr>
                </a:p>
              </p:txBody>
            </p:sp>
            <p:sp>
              <p:nvSpPr>
                <p:cNvPr id="214" name="Rectangle: Rounded Corners 213">
                  <a:extLst>
                    <a:ext uri="{FF2B5EF4-FFF2-40B4-BE49-F238E27FC236}">
                      <a16:creationId xmlns:a16="http://schemas.microsoft.com/office/drawing/2014/main" id="{E5DCC39B-5D0E-4F57-B159-31E8E6BD2275}"/>
                    </a:ext>
                  </a:extLst>
                </p:cNvPr>
                <p:cNvSpPr/>
                <p:nvPr/>
              </p:nvSpPr>
              <p:spPr>
                <a:xfrm>
                  <a:off x="10082126" y="2644853"/>
                  <a:ext cx="369910" cy="51462"/>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endParaRPr lang="en-GB" sz="400" b="0">
                    <a:solidFill>
                      <a:schemeClr val="bg1">
                        <a:lumMod val="50000"/>
                      </a:schemeClr>
                    </a:solidFill>
                    <a:latin typeface="Calibri" panose="020F0502020204030204" pitchFamily="34" charset="0"/>
                    <a:cs typeface="Calibri" panose="020F0502020204030204" pitchFamily="34" charset="0"/>
                  </a:endParaRPr>
                </a:p>
              </p:txBody>
            </p:sp>
          </p:grpSp>
          <p:grpSp>
            <p:nvGrpSpPr>
              <p:cNvPr id="215" name="Group 214">
                <a:extLst>
                  <a:ext uri="{FF2B5EF4-FFF2-40B4-BE49-F238E27FC236}">
                    <a16:creationId xmlns:a16="http://schemas.microsoft.com/office/drawing/2014/main" id="{A4823EF4-14B4-4B2A-B0C1-43789A3F468C}"/>
                  </a:ext>
                </a:extLst>
              </p:cNvPr>
              <p:cNvGrpSpPr/>
              <p:nvPr/>
            </p:nvGrpSpPr>
            <p:grpSpPr>
              <a:xfrm>
                <a:off x="2397234" y="3544921"/>
                <a:ext cx="499386" cy="314718"/>
                <a:chOff x="9545632" y="3380454"/>
                <a:chExt cx="1187769" cy="422531"/>
              </a:xfrm>
            </p:grpSpPr>
            <p:sp>
              <p:nvSpPr>
                <p:cNvPr id="216" name="Rectangle 215">
                  <a:extLst>
                    <a:ext uri="{FF2B5EF4-FFF2-40B4-BE49-F238E27FC236}">
                      <a16:creationId xmlns:a16="http://schemas.microsoft.com/office/drawing/2014/main" id="{3CF50C56-6D52-41B9-B65D-F63B7DF82B7F}"/>
                    </a:ext>
                  </a:extLst>
                </p:cNvPr>
                <p:cNvSpPr/>
                <p:nvPr/>
              </p:nvSpPr>
              <p:spPr bwMode="auto">
                <a:xfrm>
                  <a:off x="9545632" y="3380454"/>
                  <a:ext cx="1187769" cy="422531"/>
                </a:xfrm>
                <a:prstGeom prst="rect">
                  <a:avLst/>
                </a:prstGeom>
                <a:noFill/>
                <a:ln w="12700" cap="flat" cmpd="sng" algn="ctr">
                  <a:solidFill>
                    <a:schemeClr val="bg1">
                      <a:lumMod val="85000"/>
                    </a:schemeClr>
                  </a:solidFill>
                  <a:prstDash val="solid"/>
                  <a:round/>
                  <a:headEnd type="none" w="med" len="med"/>
                  <a:tailEnd type="none" w="med" len="med"/>
                </a:ln>
                <a:effectLst/>
              </p:spPr>
              <p:txBody>
                <a:bodyPr vert="horz" wrap="square" lIns="0" tIns="18000" rIns="0" bIns="72000" numCol="1" rtlCol="0" anchor="t" anchorCtr="0" compatLnSpc="1">
                  <a:prstTxWarp prst="textNoShape">
                    <a:avLst/>
                  </a:prstTxWarp>
                </a:bodyPr>
                <a:lstStyle/>
                <a:p>
                  <a:pPr algn="ctr" defTabSz="844083" fontAlgn="base">
                    <a:spcBef>
                      <a:spcPts val="0"/>
                    </a:spcBef>
                    <a:spcAft>
                      <a:spcPts val="0"/>
                    </a:spcAft>
                  </a:pPr>
                  <a:r>
                    <a:rPr lang="en-GB" sz="4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Other ODS’s / DW’s </a:t>
                  </a:r>
                </a:p>
              </p:txBody>
            </p:sp>
            <p:sp>
              <p:nvSpPr>
                <p:cNvPr id="217" name="Flowchart: Magnetic Disk 216">
                  <a:extLst>
                    <a:ext uri="{FF2B5EF4-FFF2-40B4-BE49-F238E27FC236}">
                      <a16:creationId xmlns:a16="http://schemas.microsoft.com/office/drawing/2014/main" id="{C36ABF74-766B-44CF-970C-FE7BBD204762}"/>
                    </a:ext>
                  </a:extLst>
                </p:cNvPr>
                <p:cNvSpPr/>
                <p:nvPr/>
              </p:nvSpPr>
              <p:spPr>
                <a:xfrm>
                  <a:off x="9600710" y="3502867"/>
                  <a:ext cx="474833" cy="86923"/>
                </a:xfrm>
                <a:prstGeom prst="flowChartMagneticDisk">
                  <a:avLst/>
                </a:prstGeom>
                <a:solidFill>
                  <a:schemeClr val="bg1">
                    <a:lumMod val="85000"/>
                  </a:schemeClr>
                </a:solidFill>
                <a:ln w="12700" cap="flat" cmpd="sng" algn="ctr">
                  <a:solidFill>
                    <a:schemeClr val="bg1">
                      <a:lumMod val="85000"/>
                    </a:schemeClr>
                  </a:solidFill>
                  <a:prstDash val="solid"/>
                </a:ln>
                <a:effectLst/>
              </p:spPr>
              <p:txBody>
                <a:bodyPr tIns="0" bIns="0" rtlCol="0" anchor="ctr"/>
                <a:lstStyle/>
                <a:p>
                  <a:pPr algn="ctr" defTabSz="844083">
                    <a:spcAft>
                      <a:spcPts val="0"/>
                    </a:spcAft>
                    <a:defRPr/>
                  </a:pPr>
                  <a:endParaRPr lang="en-US" sz="400" b="0" kern="0">
                    <a:solidFill>
                      <a:schemeClr val="bg1">
                        <a:lumMod val="50000"/>
                      </a:schemeClr>
                    </a:solidFill>
                    <a:latin typeface="Calibri" panose="020F0502020204030204" pitchFamily="34" charset="0"/>
                    <a:cs typeface="Calibri" panose="020F0502020204030204" pitchFamily="34" charset="0"/>
                  </a:endParaRPr>
                </a:p>
              </p:txBody>
            </p:sp>
            <p:sp>
              <p:nvSpPr>
                <p:cNvPr id="218" name="Flowchart: Magnetic Disk 217">
                  <a:extLst>
                    <a:ext uri="{FF2B5EF4-FFF2-40B4-BE49-F238E27FC236}">
                      <a16:creationId xmlns:a16="http://schemas.microsoft.com/office/drawing/2014/main" id="{9D8320BF-302C-4F83-86E4-178E8A30264D}"/>
                    </a:ext>
                  </a:extLst>
                </p:cNvPr>
                <p:cNvSpPr/>
                <p:nvPr/>
              </p:nvSpPr>
              <p:spPr>
                <a:xfrm>
                  <a:off x="10193103" y="3506588"/>
                  <a:ext cx="437465" cy="85126"/>
                </a:xfrm>
                <a:prstGeom prst="flowChartMagneticDisk">
                  <a:avLst/>
                </a:prstGeom>
                <a:solidFill>
                  <a:schemeClr val="bg1">
                    <a:lumMod val="85000"/>
                  </a:schemeClr>
                </a:solidFill>
                <a:ln w="12700" cap="flat" cmpd="sng" algn="ctr">
                  <a:solidFill>
                    <a:schemeClr val="bg1">
                      <a:lumMod val="85000"/>
                    </a:schemeClr>
                  </a:solidFill>
                  <a:prstDash val="solid"/>
                </a:ln>
                <a:effectLst/>
              </p:spPr>
              <p:txBody>
                <a:bodyPr tIns="0" bIns="0" rtlCol="0" anchor="ctr"/>
                <a:lstStyle/>
                <a:p>
                  <a:pPr algn="ctr" defTabSz="844083">
                    <a:spcAft>
                      <a:spcPts val="0"/>
                    </a:spcAft>
                    <a:defRPr/>
                  </a:pPr>
                  <a:endParaRPr lang="en-US" sz="400" b="0" kern="0">
                    <a:solidFill>
                      <a:schemeClr val="bg1">
                        <a:lumMod val="50000"/>
                      </a:schemeClr>
                    </a:solidFill>
                    <a:latin typeface="Calibri" panose="020F0502020204030204" pitchFamily="34" charset="0"/>
                    <a:cs typeface="Calibri" panose="020F0502020204030204" pitchFamily="34" charset="0"/>
                  </a:endParaRPr>
                </a:p>
              </p:txBody>
            </p:sp>
            <p:sp>
              <p:nvSpPr>
                <p:cNvPr id="219" name="Flowchart: Magnetic Disk 218">
                  <a:extLst>
                    <a:ext uri="{FF2B5EF4-FFF2-40B4-BE49-F238E27FC236}">
                      <a16:creationId xmlns:a16="http://schemas.microsoft.com/office/drawing/2014/main" id="{A8E66F58-ED22-4CDC-AE70-248A1CB2DB06}"/>
                    </a:ext>
                  </a:extLst>
                </p:cNvPr>
                <p:cNvSpPr/>
                <p:nvPr/>
              </p:nvSpPr>
              <p:spPr>
                <a:xfrm>
                  <a:off x="9589714" y="3660838"/>
                  <a:ext cx="464729" cy="83184"/>
                </a:xfrm>
                <a:prstGeom prst="flowChartMagneticDisk">
                  <a:avLst/>
                </a:prstGeom>
                <a:solidFill>
                  <a:schemeClr val="bg1">
                    <a:lumMod val="85000"/>
                  </a:schemeClr>
                </a:solidFill>
                <a:ln w="12700" cap="flat" cmpd="sng" algn="ctr">
                  <a:solidFill>
                    <a:schemeClr val="bg1">
                      <a:lumMod val="85000"/>
                    </a:schemeClr>
                  </a:solidFill>
                  <a:prstDash val="solid"/>
                </a:ln>
                <a:effectLst/>
              </p:spPr>
              <p:txBody>
                <a:bodyPr tIns="0" bIns="0" rtlCol="0" anchor="ctr"/>
                <a:lstStyle/>
                <a:p>
                  <a:pPr algn="ctr" defTabSz="844083">
                    <a:spcAft>
                      <a:spcPts val="0"/>
                    </a:spcAft>
                    <a:defRPr/>
                  </a:pPr>
                  <a:endParaRPr lang="en-US" sz="400" b="0" kern="0">
                    <a:solidFill>
                      <a:schemeClr val="bg1">
                        <a:lumMod val="50000"/>
                      </a:schemeClr>
                    </a:solidFill>
                    <a:latin typeface="Calibri" panose="020F0502020204030204" pitchFamily="34" charset="0"/>
                    <a:cs typeface="Calibri" panose="020F0502020204030204" pitchFamily="34" charset="0"/>
                  </a:endParaRPr>
                </a:p>
              </p:txBody>
            </p:sp>
            <p:sp>
              <p:nvSpPr>
                <p:cNvPr id="220" name="Flowchart: Magnetic Disk 219">
                  <a:extLst>
                    <a:ext uri="{FF2B5EF4-FFF2-40B4-BE49-F238E27FC236}">
                      <a16:creationId xmlns:a16="http://schemas.microsoft.com/office/drawing/2014/main" id="{D3B39B2C-FEC4-4C3D-A548-BBC88864714F}"/>
                    </a:ext>
                  </a:extLst>
                </p:cNvPr>
                <p:cNvSpPr/>
                <p:nvPr/>
              </p:nvSpPr>
              <p:spPr>
                <a:xfrm>
                  <a:off x="10178742" y="3665933"/>
                  <a:ext cx="464729" cy="83184"/>
                </a:xfrm>
                <a:prstGeom prst="flowChartMagneticDisk">
                  <a:avLst/>
                </a:prstGeom>
                <a:solidFill>
                  <a:schemeClr val="bg1">
                    <a:lumMod val="85000"/>
                  </a:schemeClr>
                </a:solidFill>
                <a:ln w="12700" cap="flat" cmpd="sng" algn="ctr">
                  <a:solidFill>
                    <a:schemeClr val="bg1">
                      <a:lumMod val="85000"/>
                    </a:schemeClr>
                  </a:solidFill>
                  <a:prstDash val="solid"/>
                </a:ln>
                <a:effectLst/>
              </p:spPr>
              <p:txBody>
                <a:bodyPr tIns="0" bIns="0" rtlCol="0" anchor="ctr"/>
                <a:lstStyle/>
                <a:p>
                  <a:pPr algn="ctr" defTabSz="844083">
                    <a:spcAft>
                      <a:spcPts val="0"/>
                    </a:spcAft>
                    <a:defRPr/>
                  </a:pPr>
                  <a:endParaRPr lang="en-US" sz="400" b="0" kern="0">
                    <a:solidFill>
                      <a:schemeClr val="bg1">
                        <a:lumMod val="50000"/>
                      </a:schemeClr>
                    </a:solidFill>
                    <a:latin typeface="Calibri" panose="020F0502020204030204" pitchFamily="34" charset="0"/>
                    <a:cs typeface="Calibri" panose="020F0502020204030204" pitchFamily="34" charset="0"/>
                  </a:endParaRPr>
                </a:p>
              </p:txBody>
            </p:sp>
          </p:grpSp>
          <p:grpSp>
            <p:nvGrpSpPr>
              <p:cNvPr id="221" name="Group 220">
                <a:extLst>
                  <a:ext uri="{FF2B5EF4-FFF2-40B4-BE49-F238E27FC236}">
                    <a16:creationId xmlns:a16="http://schemas.microsoft.com/office/drawing/2014/main" id="{63B662FC-B08D-4B1C-9B6C-862D9E43B70C}"/>
                  </a:ext>
                </a:extLst>
              </p:cNvPr>
              <p:cNvGrpSpPr/>
              <p:nvPr/>
            </p:nvGrpSpPr>
            <p:grpSpPr>
              <a:xfrm>
                <a:off x="2395733" y="3891767"/>
                <a:ext cx="500887" cy="251380"/>
                <a:chOff x="9535985" y="4560752"/>
                <a:chExt cx="1197416" cy="401920"/>
              </a:xfrm>
            </p:grpSpPr>
            <p:sp>
              <p:nvSpPr>
                <p:cNvPr id="222" name="Rectangle 221">
                  <a:extLst>
                    <a:ext uri="{FF2B5EF4-FFF2-40B4-BE49-F238E27FC236}">
                      <a16:creationId xmlns:a16="http://schemas.microsoft.com/office/drawing/2014/main" id="{95CDB86B-D963-4947-BF02-7CD182EE3DC6}"/>
                    </a:ext>
                  </a:extLst>
                </p:cNvPr>
                <p:cNvSpPr/>
                <p:nvPr/>
              </p:nvSpPr>
              <p:spPr bwMode="auto">
                <a:xfrm>
                  <a:off x="9535985" y="4560752"/>
                  <a:ext cx="1197416" cy="401920"/>
                </a:xfrm>
                <a:prstGeom prst="rect">
                  <a:avLst/>
                </a:prstGeom>
                <a:noFill/>
                <a:ln w="12700" cap="flat" cmpd="sng" algn="ctr">
                  <a:solidFill>
                    <a:schemeClr val="bg1">
                      <a:lumMod val="85000"/>
                    </a:schemeClr>
                  </a:solidFill>
                  <a:prstDash val="solid"/>
                  <a:round/>
                  <a:headEnd type="none" w="med" len="med"/>
                  <a:tailEnd type="none" w="med" len="med"/>
                </a:ln>
                <a:effectLst/>
              </p:spPr>
              <p:txBody>
                <a:bodyPr vert="horz" wrap="square" lIns="49846" tIns="18000" rIns="49846" bIns="72000" numCol="1" rtlCol="0" anchor="t" anchorCtr="0" compatLnSpc="1">
                  <a:prstTxWarp prst="textNoShape">
                    <a:avLst/>
                  </a:prstTxWarp>
                </a:bodyPr>
                <a:lstStyle/>
                <a:p>
                  <a:pPr algn="ctr" defTabSz="844083" fontAlgn="base">
                    <a:spcBef>
                      <a:spcPts val="0"/>
                    </a:spcBef>
                    <a:spcAft>
                      <a:spcPts val="0"/>
                    </a:spcAft>
                  </a:pPr>
                  <a:r>
                    <a:rPr lang="en-GB" sz="4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External</a:t>
                  </a:r>
                </a:p>
              </p:txBody>
            </p:sp>
            <p:sp>
              <p:nvSpPr>
                <p:cNvPr id="223" name="Thought Bubble: Cloud 222">
                  <a:extLst>
                    <a:ext uri="{FF2B5EF4-FFF2-40B4-BE49-F238E27FC236}">
                      <a16:creationId xmlns:a16="http://schemas.microsoft.com/office/drawing/2014/main" id="{C183ACE1-22A0-4EC0-92DD-54DB0440E6C5}"/>
                    </a:ext>
                  </a:extLst>
                </p:cNvPr>
                <p:cNvSpPr/>
                <p:nvPr/>
              </p:nvSpPr>
              <p:spPr bwMode="auto">
                <a:xfrm>
                  <a:off x="9603999" y="4703977"/>
                  <a:ext cx="535504" cy="205199"/>
                </a:xfrm>
                <a:prstGeom prst="cloudCallout">
                  <a:avLst/>
                </a:prstGeom>
                <a:solidFill>
                  <a:schemeClr val="bg1">
                    <a:lumMod val="85000"/>
                  </a:schemeClr>
                </a:solidFill>
                <a:ln w="9525" cap="flat" cmpd="sng" algn="ctr">
                  <a:noFill/>
                  <a:prstDash val="solid"/>
                  <a:round/>
                  <a:headEnd type="none" w="med" len="med"/>
                  <a:tailEnd type="none" w="med" len="med"/>
                </a:ln>
                <a:effectLst/>
              </p:spPr>
              <p:txBody>
                <a:bodyPr vert="horz" wrap="square" lIns="36000" tIns="45718" rIns="36000" bIns="45718" numCol="1" rtlCol="0" anchor="ctr" anchorCtr="0" compatLnSpc="1">
                  <a:prstTxWarp prst="textNoShape">
                    <a:avLst/>
                  </a:prstTxWarp>
                </a:bodyPr>
                <a:lstStyle/>
                <a:p>
                  <a:pPr algn="ctr">
                    <a:spcAft>
                      <a:spcPts val="450"/>
                    </a:spcAft>
                  </a:pPr>
                  <a:endParaRPr lang="en-GB" sz="400" b="0">
                    <a:solidFill>
                      <a:schemeClr val="bg1">
                        <a:lumMod val="50000"/>
                      </a:schemeClr>
                    </a:solidFill>
                    <a:latin typeface="Calibri" panose="020F0502020204030204" pitchFamily="34" charset="0"/>
                    <a:cs typeface="Calibri" panose="020F0502020204030204" pitchFamily="34" charset="0"/>
                  </a:endParaRPr>
                </a:p>
              </p:txBody>
            </p:sp>
            <p:sp>
              <p:nvSpPr>
                <p:cNvPr id="224" name="Thought Bubble: Cloud 223">
                  <a:extLst>
                    <a:ext uri="{FF2B5EF4-FFF2-40B4-BE49-F238E27FC236}">
                      <a16:creationId xmlns:a16="http://schemas.microsoft.com/office/drawing/2014/main" id="{D09600D1-B50D-49BB-AFB6-3EE8E9A12F7F}"/>
                    </a:ext>
                  </a:extLst>
                </p:cNvPr>
                <p:cNvSpPr/>
                <p:nvPr/>
              </p:nvSpPr>
              <p:spPr bwMode="auto">
                <a:xfrm>
                  <a:off x="10219366" y="4683882"/>
                  <a:ext cx="440262" cy="214711"/>
                </a:xfrm>
                <a:prstGeom prst="cloudCallout">
                  <a:avLst/>
                </a:prstGeom>
                <a:solidFill>
                  <a:schemeClr val="bg1">
                    <a:lumMod val="85000"/>
                  </a:schemeClr>
                </a:solidFill>
                <a:ln w="9525" cap="flat" cmpd="sng" algn="ctr">
                  <a:noFill/>
                  <a:prstDash val="solid"/>
                  <a:round/>
                  <a:headEnd type="none" w="med" len="med"/>
                  <a:tailEnd type="none" w="med" len="med"/>
                </a:ln>
                <a:effectLst/>
              </p:spPr>
              <p:txBody>
                <a:bodyPr vert="horz" wrap="square" lIns="36000" tIns="45718" rIns="36000" bIns="45718" numCol="1" rtlCol="0" anchor="ctr" anchorCtr="0" compatLnSpc="1">
                  <a:prstTxWarp prst="textNoShape">
                    <a:avLst/>
                  </a:prstTxWarp>
                </a:bodyPr>
                <a:lstStyle/>
                <a:p>
                  <a:pPr algn="ctr">
                    <a:spcAft>
                      <a:spcPts val="450"/>
                    </a:spcAft>
                  </a:pPr>
                  <a:endParaRPr lang="en-GB" sz="400" b="0">
                    <a:solidFill>
                      <a:schemeClr val="bg1">
                        <a:lumMod val="50000"/>
                      </a:schemeClr>
                    </a:solidFill>
                    <a:latin typeface="Calibri" panose="020F0502020204030204" pitchFamily="34" charset="0"/>
                    <a:cs typeface="Calibri" panose="020F0502020204030204" pitchFamily="34" charset="0"/>
                  </a:endParaRPr>
                </a:p>
              </p:txBody>
            </p:sp>
          </p:grpSp>
          <p:sp>
            <p:nvSpPr>
              <p:cNvPr id="225" name="Rectangle 224">
                <a:extLst>
                  <a:ext uri="{FF2B5EF4-FFF2-40B4-BE49-F238E27FC236}">
                    <a16:creationId xmlns:a16="http://schemas.microsoft.com/office/drawing/2014/main" id="{16BACFA9-8B72-4594-AACC-873E4C238DD5}"/>
                  </a:ext>
                </a:extLst>
              </p:cNvPr>
              <p:cNvSpPr/>
              <p:nvPr/>
            </p:nvSpPr>
            <p:spPr bwMode="auto">
              <a:xfrm>
                <a:off x="5837067" y="4205000"/>
                <a:ext cx="422331" cy="489862"/>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ts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Hadoop</a:t>
                </a:r>
              </a:p>
            </p:txBody>
          </p:sp>
          <p:sp>
            <p:nvSpPr>
              <p:cNvPr id="226" name="Rectangle 225">
                <a:extLst>
                  <a:ext uri="{FF2B5EF4-FFF2-40B4-BE49-F238E27FC236}">
                    <a16:creationId xmlns:a16="http://schemas.microsoft.com/office/drawing/2014/main" id="{0BB2DF0F-EE31-4B42-B772-5CE1C433E9DB}"/>
                  </a:ext>
                </a:extLst>
              </p:cNvPr>
              <p:cNvSpPr/>
              <p:nvPr/>
            </p:nvSpPr>
            <p:spPr bwMode="auto">
              <a:xfrm>
                <a:off x="6313034" y="4322211"/>
                <a:ext cx="1587142" cy="368694"/>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ts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Data Warehouse</a:t>
                </a:r>
              </a:p>
            </p:txBody>
          </p:sp>
          <p:sp>
            <p:nvSpPr>
              <p:cNvPr id="227" name="Thought Bubble: Cloud 226">
                <a:extLst>
                  <a:ext uri="{FF2B5EF4-FFF2-40B4-BE49-F238E27FC236}">
                    <a16:creationId xmlns:a16="http://schemas.microsoft.com/office/drawing/2014/main" id="{39DB3F4B-AB14-446D-A7AE-BD7CADD5D63C}"/>
                  </a:ext>
                </a:extLst>
              </p:cNvPr>
              <p:cNvSpPr/>
              <p:nvPr/>
            </p:nvSpPr>
            <p:spPr>
              <a:xfrm>
                <a:off x="5870728" y="4356731"/>
                <a:ext cx="337959" cy="196019"/>
              </a:xfrm>
              <a:prstGeom prst="cloudCallou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r>
                  <a:rPr lang="en-GB" sz="500" b="0">
                    <a:latin typeface="Calibri" panose="020F0502020204030204" pitchFamily="34" charset="0"/>
                    <a:cs typeface="Calibri" panose="020F0502020204030204" pitchFamily="34" charset="0"/>
                  </a:rPr>
                  <a:t>Amazon EMR</a:t>
                </a:r>
              </a:p>
            </p:txBody>
          </p:sp>
          <p:sp>
            <p:nvSpPr>
              <p:cNvPr id="228" name="Thought Bubble: Cloud 227">
                <a:extLst>
                  <a:ext uri="{FF2B5EF4-FFF2-40B4-BE49-F238E27FC236}">
                    <a16:creationId xmlns:a16="http://schemas.microsoft.com/office/drawing/2014/main" id="{69F1104D-B6B2-49C6-95FD-8B08EBA00CCB}"/>
                  </a:ext>
                </a:extLst>
              </p:cNvPr>
              <p:cNvSpPr/>
              <p:nvPr/>
            </p:nvSpPr>
            <p:spPr>
              <a:xfrm>
                <a:off x="6371387" y="4431041"/>
                <a:ext cx="1477373" cy="196019"/>
              </a:xfrm>
              <a:prstGeom prst="cloudCallou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spcAft>
                    <a:spcPts val="0"/>
                  </a:spcAft>
                </a:pPr>
                <a:r>
                  <a:rPr lang="en-GB" sz="500" b="0">
                    <a:solidFill>
                      <a:schemeClr val="bg1">
                        <a:lumMod val="50000"/>
                      </a:schemeClr>
                    </a:solidFill>
                    <a:latin typeface="Calibri" panose="020F0502020204030204" pitchFamily="34" charset="0"/>
                    <a:cs typeface="Calibri" panose="020F0502020204030204" pitchFamily="34" charset="0"/>
                  </a:rPr>
                  <a:t>AWS</a:t>
                </a:r>
              </a:p>
            </p:txBody>
          </p:sp>
          <p:sp>
            <p:nvSpPr>
              <p:cNvPr id="229" name="Rectangle 228">
                <a:extLst>
                  <a:ext uri="{FF2B5EF4-FFF2-40B4-BE49-F238E27FC236}">
                    <a16:creationId xmlns:a16="http://schemas.microsoft.com/office/drawing/2014/main" id="{43815D36-8C72-4387-A99B-A8C49391CB4F}"/>
                  </a:ext>
                </a:extLst>
              </p:cNvPr>
              <p:cNvSpPr/>
              <p:nvPr/>
            </p:nvSpPr>
            <p:spPr bwMode="auto">
              <a:xfrm>
                <a:off x="6323102" y="4205000"/>
                <a:ext cx="864095" cy="82860"/>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ts val="0"/>
                  </a:spcAft>
                </a:pP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Master Data</a:t>
                </a:r>
              </a:p>
            </p:txBody>
          </p:sp>
          <p:grpSp>
            <p:nvGrpSpPr>
              <p:cNvPr id="230" name="Group 229">
                <a:extLst>
                  <a:ext uri="{FF2B5EF4-FFF2-40B4-BE49-F238E27FC236}">
                    <a16:creationId xmlns:a16="http://schemas.microsoft.com/office/drawing/2014/main" id="{3CFB1155-2BB5-428C-909D-866DD98DB015}"/>
                  </a:ext>
                </a:extLst>
              </p:cNvPr>
              <p:cNvGrpSpPr/>
              <p:nvPr/>
            </p:nvGrpSpPr>
            <p:grpSpPr>
              <a:xfrm>
                <a:off x="8901242" y="4181542"/>
                <a:ext cx="948842" cy="542342"/>
                <a:chOff x="7703224" y="3307345"/>
                <a:chExt cx="948842" cy="945642"/>
              </a:xfrm>
            </p:grpSpPr>
            <p:sp>
              <p:nvSpPr>
                <p:cNvPr id="231" name="Rectangle 230">
                  <a:extLst>
                    <a:ext uri="{FF2B5EF4-FFF2-40B4-BE49-F238E27FC236}">
                      <a16:creationId xmlns:a16="http://schemas.microsoft.com/office/drawing/2014/main" id="{117AAC0A-978B-49E0-B1F4-25DB8295DB39}"/>
                    </a:ext>
                  </a:extLst>
                </p:cNvPr>
                <p:cNvSpPr/>
                <p:nvPr/>
              </p:nvSpPr>
              <p:spPr bwMode="auto">
                <a:xfrm>
                  <a:off x="7703224" y="3307345"/>
                  <a:ext cx="948842" cy="945642"/>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ts val="0"/>
                    </a:spcAft>
                  </a:pPr>
                  <a:r>
                    <a:rPr lang="en-GB" sz="4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Analytics</a:t>
                  </a:r>
                </a:p>
              </p:txBody>
            </p:sp>
            <p:grpSp>
              <p:nvGrpSpPr>
                <p:cNvPr id="232" name="Group 231">
                  <a:extLst>
                    <a:ext uri="{FF2B5EF4-FFF2-40B4-BE49-F238E27FC236}">
                      <a16:creationId xmlns:a16="http://schemas.microsoft.com/office/drawing/2014/main" id="{395C7FCF-0E77-409A-885E-FC00A951F819}"/>
                    </a:ext>
                  </a:extLst>
                </p:cNvPr>
                <p:cNvGrpSpPr/>
                <p:nvPr/>
              </p:nvGrpSpPr>
              <p:grpSpPr>
                <a:xfrm>
                  <a:off x="7763072" y="3501598"/>
                  <a:ext cx="799669" cy="168631"/>
                  <a:chOff x="3311333" y="1712694"/>
                  <a:chExt cx="529867" cy="196712"/>
                </a:xfrm>
              </p:grpSpPr>
              <p:sp>
                <p:nvSpPr>
                  <p:cNvPr id="233" name="Rectangle: Rounded Corners 232">
                    <a:extLst>
                      <a:ext uri="{FF2B5EF4-FFF2-40B4-BE49-F238E27FC236}">
                        <a16:creationId xmlns:a16="http://schemas.microsoft.com/office/drawing/2014/main" id="{4AC7496B-7D6F-43AA-944B-7AEED2F0484D}"/>
                      </a:ext>
                    </a:extLst>
                  </p:cNvPr>
                  <p:cNvSpPr/>
                  <p:nvPr/>
                </p:nvSpPr>
                <p:spPr>
                  <a:xfrm>
                    <a:off x="3311333" y="1712694"/>
                    <a:ext cx="236508" cy="196712"/>
                  </a:xfrm>
                  <a:prstGeom prst="roundRect">
                    <a:avLst/>
                  </a:prstGeom>
                  <a:solidFill>
                    <a:srgbClr val="FFB45A"/>
                  </a:solidFill>
                  <a:ln w="9525">
                    <a:solidFill>
                      <a:srgbClr val="FFB45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tx1"/>
                        </a:solidFill>
                        <a:latin typeface="Calibri" panose="020F0502020204030204" pitchFamily="34" charset="0"/>
                        <a:cs typeface="Calibri" panose="020F0502020204030204" pitchFamily="34" charset="0"/>
                      </a:rPr>
                      <a:t>R</a:t>
                    </a:r>
                  </a:p>
                </p:txBody>
              </p:sp>
              <p:sp>
                <p:nvSpPr>
                  <p:cNvPr id="234" name="Rectangle: Rounded Corners 233">
                    <a:extLst>
                      <a:ext uri="{FF2B5EF4-FFF2-40B4-BE49-F238E27FC236}">
                        <a16:creationId xmlns:a16="http://schemas.microsoft.com/office/drawing/2014/main" id="{B7EF190D-69B0-45E0-B7E4-3A1AAD14C2BA}"/>
                      </a:ext>
                    </a:extLst>
                  </p:cNvPr>
                  <p:cNvSpPr/>
                  <p:nvPr/>
                </p:nvSpPr>
                <p:spPr>
                  <a:xfrm>
                    <a:off x="3594101" y="1712700"/>
                    <a:ext cx="247099" cy="193010"/>
                  </a:xfrm>
                  <a:prstGeom prst="roundRect">
                    <a:avLst/>
                  </a:prstGeom>
                  <a:solidFill>
                    <a:srgbClr val="FFB45A"/>
                  </a:solidFill>
                  <a:ln w="9525">
                    <a:solidFill>
                      <a:srgbClr val="FFB45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tx1"/>
                        </a:solidFill>
                        <a:latin typeface="Calibri" panose="020F0502020204030204" pitchFamily="34" charset="0"/>
                        <a:cs typeface="Calibri" panose="020F0502020204030204" pitchFamily="34" charset="0"/>
                      </a:rPr>
                      <a:t>Python</a:t>
                    </a:r>
                  </a:p>
                </p:txBody>
              </p:sp>
            </p:grpSp>
          </p:grpSp>
          <p:cxnSp>
            <p:nvCxnSpPr>
              <p:cNvPr id="235" name="Straight Connector 234">
                <a:extLst>
                  <a:ext uri="{FF2B5EF4-FFF2-40B4-BE49-F238E27FC236}">
                    <a16:creationId xmlns:a16="http://schemas.microsoft.com/office/drawing/2014/main" id="{94310653-3670-4F4C-A89E-64DF312B5B9D}"/>
                  </a:ext>
                </a:extLst>
              </p:cNvPr>
              <p:cNvCxnSpPr/>
              <p:nvPr/>
            </p:nvCxnSpPr>
            <p:spPr>
              <a:xfrm flipH="1">
                <a:off x="1387194" y="4842393"/>
                <a:ext cx="8618308"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6" name="TextBox 235">
                <a:extLst>
                  <a:ext uri="{FF2B5EF4-FFF2-40B4-BE49-F238E27FC236}">
                    <a16:creationId xmlns:a16="http://schemas.microsoft.com/office/drawing/2014/main" id="{35142B1B-7139-4E17-ACEA-6809E58647DF}"/>
                  </a:ext>
                </a:extLst>
              </p:cNvPr>
              <p:cNvSpPr txBox="1"/>
              <p:nvPr/>
            </p:nvSpPr>
            <p:spPr>
              <a:xfrm rot="16200000">
                <a:off x="1181936" y="4385907"/>
                <a:ext cx="652798" cy="215444"/>
              </a:xfrm>
              <a:prstGeom prst="rect">
                <a:avLst/>
              </a:prstGeom>
              <a:noFill/>
            </p:spPr>
            <p:txBody>
              <a:bodyPr wrap="square" rtlCol="0">
                <a:spAutoFit/>
              </a:bodyPr>
              <a:lstStyle/>
              <a:p>
                <a:pPr algn="ctr"/>
                <a:r>
                  <a:rPr lang="en-GB" sz="800">
                    <a:solidFill>
                      <a:schemeClr val="tx1"/>
                    </a:solidFill>
                    <a:latin typeface="Calibri" panose="020F0502020204030204" pitchFamily="34" charset="0"/>
                    <a:cs typeface="Calibri" panose="020F0502020204030204" pitchFamily="34" charset="0"/>
                  </a:rPr>
                  <a:t>US ADA</a:t>
                </a:r>
              </a:p>
            </p:txBody>
          </p:sp>
          <p:sp>
            <p:nvSpPr>
              <p:cNvPr id="237" name="Rectangle: Rounded Corners 236">
                <a:extLst>
                  <a:ext uri="{FF2B5EF4-FFF2-40B4-BE49-F238E27FC236}">
                    <a16:creationId xmlns:a16="http://schemas.microsoft.com/office/drawing/2014/main" id="{0069203B-0C3D-412F-B5A8-0FCF7889D225}"/>
                  </a:ext>
                </a:extLst>
              </p:cNvPr>
              <p:cNvSpPr/>
              <p:nvPr/>
            </p:nvSpPr>
            <p:spPr>
              <a:xfrm>
                <a:off x="9127049" y="4439425"/>
                <a:ext cx="428917" cy="109934"/>
              </a:xfrm>
              <a:prstGeom prst="roundRect">
                <a:avLst/>
              </a:prstGeom>
              <a:solidFill>
                <a:srgbClr val="FFB45A"/>
              </a:solidFill>
              <a:ln w="9525">
                <a:solidFill>
                  <a:srgbClr val="FFB45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err="1">
                    <a:solidFill>
                      <a:schemeClr val="tx1"/>
                    </a:solidFill>
                    <a:latin typeface="Calibri" panose="020F0502020204030204" pitchFamily="34" charset="0"/>
                    <a:cs typeface="Calibri" panose="020F0502020204030204" pitchFamily="34" charset="0"/>
                  </a:rPr>
                  <a:t>RStudio</a:t>
                </a:r>
                <a:endParaRPr lang="en-GB" sz="500" b="0">
                  <a:solidFill>
                    <a:schemeClr val="tx1"/>
                  </a:solidFill>
                  <a:latin typeface="Calibri" panose="020F0502020204030204" pitchFamily="34" charset="0"/>
                  <a:cs typeface="Calibri" panose="020F0502020204030204" pitchFamily="34" charset="0"/>
                </a:endParaRPr>
              </a:p>
            </p:txBody>
          </p:sp>
          <p:sp>
            <p:nvSpPr>
              <p:cNvPr id="238" name="Rectangle: Rounded Corners 237">
                <a:extLst>
                  <a:ext uri="{FF2B5EF4-FFF2-40B4-BE49-F238E27FC236}">
                    <a16:creationId xmlns:a16="http://schemas.microsoft.com/office/drawing/2014/main" id="{E5D91E3D-8D0E-4CB1-8775-5253B592AC3C}"/>
                  </a:ext>
                </a:extLst>
              </p:cNvPr>
              <p:cNvSpPr/>
              <p:nvPr/>
            </p:nvSpPr>
            <p:spPr>
              <a:xfrm>
                <a:off x="8949592" y="4581369"/>
                <a:ext cx="356935" cy="96713"/>
              </a:xfrm>
              <a:prstGeom prst="roundRect">
                <a:avLst/>
              </a:prstGeom>
              <a:solidFill>
                <a:srgbClr val="FFB45A"/>
              </a:solidFill>
              <a:ln w="9525">
                <a:solidFill>
                  <a:srgbClr val="FFB45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err="1">
                    <a:solidFill>
                      <a:schemeClr val="tx1"/>
                    </a:solidFill>
                    <a:latin typeface="Calibri" panose="020F0502020204030204" pitchFamily="34" charset="0"/>
                    <a:cs typeface="Calibri" panose="020F0502020204030204" pitchFamily="34" charset="0"/>
                  </a:rPr>
                  <a:t>GridLab</a:t>
                </a:r>
                <a:r>
                  <a:rPr lang="en-GB" sz="500" b="0">
                    <a:solidFill>
                      <a:schemeClr val="tx1"/>
                    </a:solidFill>
                    <a:latin typeface="Calibri" panose="020F0502020204030204" pitchFamily="34" charset="0"/>
                    <a:cs typeface="Calibri" panose="020F0502020204030204" pitchFamily="34" charset="0"/>
                  </a:rPr>
                  <a:t>-D</a:t>
                </a:r>
              </a:p>
            </p:txBody>
          </p:sp>
          <p:sp>
            <p:nvSpPr>
              <p:cNvPr id="239" name="Rectangle: Rounded Corners 238">
                <a:extLst>
                  <a:ext uri="{FF2B5EF4-FFF2-40B4-BE49-F238E27FC236}">
                    <a16:creationId xmlns:a16="http://schemas.microsoft.com/office/drawing/2014/main" id="{9D03C24D-DAE9-46A3-A86D-0412FF7D4DBB}"/>
                  </a:ext>
                </a:extLst>
              </p:cNvPr>
              <p:cNvSpPr/>
              <p:nvPr/>
            </p:nvSpPr>
            <p:spPr>
              <a:xfrm>
                <a:off x="9376342" y="4581372"/>
                <a:ext cx="372918" cy="94893"/>
              </a:xfrm>
              <a:prstGeom prst="roundRect">
                <a:avLst/>
              </a:prstGeom>
              <a:solidFill>
                <a:srgbClr val="FFB45A"/>
              </a:solidFill>
              <a:ln w="9525">
                <a:solidFill>
                  <a:srgbClr val="FFB45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0"/>
                  </a:spcAft>
                </a:pPr>
                <a:r>
                  <a:rPr lang="en-GB" sz="500" b="0">
                    <a:solidFill>
                      <a:schemeClr val="tx1"/>
                    </a:solidFill>
                    <a:latin typeface="Calibri" panose="020F0502020204030204" pitchFamily="34" charset="0"/>
                    <a:cs typeface="Calibri" panose="020F0502020204030204" pitchFamily="34" charset="0"/>
                  </a:rPr>
                  <a:t>Ruby</a:t>
                </a:r>
              </a:p>
            </p:txBody>
          </p:sp>
          <p:sp>
            <p:nvSpPr>
              <p:cNvPr id="240" name="Rectangle 239">
                <a:extLst>
                  <a:ext uri="{FF2B5EF4-FFF2-40B4-BE49-F238E27FC236}">
                    <a16:creationId xmlns:a16="http://schemas.microsoft.com/office/drawing/2014/main" id="{0405A009-D829-4478-9843-69C4CF891931}"/>
                  </a:ext>
                </a:extLst>
              </p:cNvPr>
              <p:cNvSpPr/>
              <p:nvPr/>
            </p:nvSpPr>
            <p:spPr bwMode="auto">
              <a:xfrm>
                <a:off x="5349727" y="4206246"/>
                <a:ext cx="422331" cy="489862"/>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ts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Storage</a:t>
                </a:r>
              </a:p>
            </p:txBody>
          </p:sp>
          <p:sp>
            <p:nvSpPr>
              <p:cNvPr id="241" name="Thought Bubble: Cloud 240">
                <a:extLst>
                  <a:ext uri="{FF2B5EF4-FFF2-40B4-BE49-F238E27FC236}">
                    <a16:creationId xmlns:a16="http://schemas.microsoft.com/office/drawing/2014/main" id="{49F03EF6-A8B8-4627-AF9E-1FEE8338AE30}"/>
                  </a:ext>
                </a:extLst>
              </p:cNvPr>
              <p:cNvSpPr/>
              <p:nvPr/>
            </p:nvSpPr>
            <p:spPr>
              <a:xfrm>
                <a:off x="5383388" y="4357977"/>
                <a:ext cx="337959" cy="196019"/>
              </a:xfrm>
              <a:prstGeom prst="cloudCallou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r>
                  <a:rPr lang="en-GB" sz="500" b="0">
                    <a:latin typeface="Calibri" panose="020F0502020204030204" pitchFamily="34" charset="0"/>
                    <a:cs typeface="Calibri" panose="020F0502020204030204" pitchFamily="34" charset="0"/>
                  </a:rPr>
                  <a:t>Amazon S3</a:t>
                </a:r>
              </a:p>
            </p:txBody>
          </p:sp>
          <p:sp>
            <p:nvSpPr>
              <p:cNvPr id="242" name="Rectangle 241">
                <a:extLst>
                  <a:ext uri="{FF2B5EF4-FFF2-40B4-BE49-F238E27FC236}">
                    <a16:creationId xmlns:a16="http://schemas.microsoft.com/office/drawing/2014/main" id="{B3E2E12C-04DB-4690-98A6-C923F408F032}"/>
                  </a:ext>
                </a:extLst>
              </p:cNvPr>
              <p:cNvSpPr/>
              <p:nvPr/>
            </p:nvSpPr>
            <p:spPr bwMode="auto">
              <a:xfrm>
                <a:off x="5338686" y="2945853"/>
                <a:ext cx="422331" cy="489862"/>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49846" tIns="18000" rIns="49846" bIns="43200" numCol="1" rtlCol="0" anchor="t" anchorCtr="0" compatLnSpc="1">
                <a:prstTxWarp prst="textNoShape">
                  <a:avLst/>
                </a:prstTxWarp>
              </a:bodyPr>
              <a:lstStyle/>
              <a:p>
                <a:pPr algn="ctr" defTabSz="844083" fontAlgn="base">
                  <a:spcBef>
                    <a:spcPct val="0"/>
                  </a:spcBef>
                  <a:spcAft>
                    <a:spcPts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Storage</a:t>
                </a:r>
              </a:p>
            </p:txBody>
          </p:sp>
          <p:sp>
            <p:nvSpPr>
              <p:cNvPr id="243" name="Thought Bubble: Cloud 242">
                <a:extLst>
                  <a:ext uri="{FF2B5EF4-FFF2-40B4-BE49-F238E27FC236}">
                    <a16:creationId xmlns:a16="http://schemas.microsoft.com/office/drawing/2014/main" id="{72B1E708-C9E7-4977-9E1E-D6E30434B3B3}"/>
                  </a:ext>
                </a:extLst>
              </p:cNvPr>
              <p:cNvSpPr/>
              <p:nvPr/>
            </p:nvSpPr>
            <p:spPr>
              <a:xfrm>
                <a:off x="5372347" y="3097584"/>
                <a:ext cx="337959" cy="196019"/>
              </a:xfrm>
              <a:prstGeom prst="cloudCallou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r>
                  <a:rPr lang="en-GB" sz="500" b="0">
                    <a:latin typeface="Calibri" panose="020F0502020204030204" pitchFamily="34" charset="0"/>
                    <a:cs typeface="Calibri" panose="020F0502020204030204" pitchFamily="34" charset="0"/>
                  </a:rPr>
                  <a:t>Azure Blob</a:t>
                </a:r>
              </a:p>
            </p:txBody>
          </p:sp>
          <p:sp>
            <p:nvSpPr>
              <p:cNvPr id="244" name="Flowchart: Magnetic Disk 243">
                <a:extLst>
                  <a:ext uri="{FF2B5EF4-FFF2-40B4-BE49-F238E27FC236}">
                    <a16:creationId xmlns:a16="http://schemas.microsoft.com/office/drawing/2014/main" id="{43B3077F-8B8D-4A6D-9FA7-8A99023DBF59}"/>
                  </a:ext>
                </a:extLst>
              </p:cNvPr>
              <p:cNvSpPr/>
              <p:nvPr/>
            </p:nvSpPr>
            <p:spPr>
              <a:xfrm>
                <a:off x="6736548" y="4535147"/>
                <a:ext cx="469589" cy="145317"/>
              </a:xfrm>
              <a:prstGeom prst="flowChartMagneticDisk">
                <a:avLst/>
              </a:prstGeom>
              <a:solidFill>
                <a:schemeClr val="accent1">
                  <a:lumMod val="75000"/>
                </a:schemeClr>
              </a:solidFill>
              <a:ln w="12700" cap="flat" cmpd="sng" algn="ctr">
                <a:solidFill>
                  <a:schemeClr val="bg1"/>
                </a:solidFill>
                <a:prstDash val="solid"/>
              </a:ln>
              <a:effectLst/>
            </p:spPr>
            <p:txBody>
              <a:bodyPr lIns="36000" tIns="0" rIns="36000" bIns="0" rtlCol="0" anchor="ctr"/>
              <a:lstStyle/>
              <a:p>
                <a:pPr algn="ctr" defTabSz="844083">
                  <a:spcAft>
                    <a:spcPts val="0"/>
                  </a:spcAft>
                  <a:defRPr/>
                </a:pPr>
                <a:r>
                  <a:rPr lang="en-US" sz="400" b="0" kern="0">
                    <a:solidFill>
                      <a:schemeClr val="bg1"/>
                    </a:solidFill>
                    <a:latin typeface="Calibri" panose="020F0502020204030204" pitchFamily="34" charset="0"/>
                    <a:cs typeface="Calibri" panose="020F0502020204030204" pitchFamily="34" charset="0"/>
                  </a:rPr>
                  <a:t>Postgres SQL</a:t>
                </a:r>
              </a:p>
            </p:txBody>
          </p:sp>
          <p:sp>
            <p:nvSpPr>
              <p:cNvPr id="245" name="Flowchart: Magnetic Disk 244">
                <a:extLst>
                  <a:ext uri="{FF2B5EF4-FFF2-40B4-BE49-F238E27FC236}">
                    <a16:creationId xmlns:a16="http://schemas.microsoft.com/office/drawing/2014/main" id="{148E4550-008E-4349-9223-24E7C19BAECD}"/>
                  </a:ext>
                </a:extLst>
              </p:cNvPr>
              <p:cNvSpPr/>
              <p:nvPr/>
            </p:nvSpPr>
            <p:spPr>
              <a:xfrm>
                <a:off x="6748912" y="4408806"/>
                <a:ext cx="444553" cy="145317"/>
              </a:xfrm>
              <a:prstGeom prst="flowChartMagneticDisk">
                <a:avLst/>
              </a:prstGeom>
              <a:solidFill>
                <a:schemeClr val="accent1">
                  <a:lumMod val="75000"/>
                </a:schemeClr>
              </a:solidFill>
              <a:ln w="12700" cap="flat" cmpd="sng" algn="ctr">
                <a:solidFill>
                  <a:schemeClr val="bg1"/>
                </a:solidFill>
                <a:prstDash val="solid"/>
              </a:ln>
              <a:effectLst/>
            </p:spPr>
            <p:txBody>
              <a:bodyPr lIns="36000" tIns="0" rIns="36000" bIns="0" rtlCol="0" anchor="ctr"/>
              <a:lstStyle/>
              <a:p>
                <a:pPr algn="ctr" defTabSz="844083">
                  <a:spcAft>
                    <a:spcPts val="0"/>
                  </a:spcAft>
                  <a:defRPr/>
                </a:pPr>
                <a:r>
                  <a:rPr lang="en-US" sz="400" b="0" kern="0">
                    <a:solidFill>
                      <a:schemeClr val="bg1"/>
                    </a:solidFill>
                    <a:latin typeface="Calibri" panose="020F0502020204030204" pitchFamily="34" charset="0"/>
                    <a:cs typeface="Calibri" panose="020F0502020204030204" pitchFamily="34" charset="0"/>
                  </a:rPr>
                  <a:t>Dynamo </a:t>
                </a:r>
                <a:r>
                  <a:rPr lang="en-US" sz="400" b="0" kern="0" err="1">
                    <a:solidFill>
                      <a:schemeClr val="bg1"/>
                    </a:solidFill>
                    <a:latin typeface="Calibri" panose="020F0502020204030204" pitchFamily="34" charset="0"/>
                    <a:cs typeface="Calibri" panose="020F0502020204030204" pitchFamily="34" charset="0"/>
                  </a:rPr>
                  <a:t>db</a:t>
                </a:r>
                <a:endParaRPr lang="en-US" sz="400" b="0" kern="0">
                  <a:solidFill>
                    <a:schemeClr val="bg1"/>
                  </a:solidFill>
                  <a:latin typeface="Calibri" panose="020F0502020204030204" pitchFamily="34" charset="0"/>
                  <a:cs typeface="Calibri" panose="020F0502020204030204" pitchFamily="34" charset="0"/>
                </a:endParaRPr>
              </a:p>
            </p:txBody>
          </p:sp>
          <p:sp>
            <p:nvSpPr>
              <p:cNvPr id="246" name="Flowchart: Magnetic Disk 245">
                <a:extLst>
                  <a:ext uri="{FF2B5EF4-FFF2-40B4-BE49-F238E27FC236}">
                    <a16:creationId xmlns:a16="http://schemas.microsoft.com/office/drawing/2014/main" id="{C1C724CE-11E5-493C-AD71-622CF1CB36CA}"/>
                  </a:ext>
                </a:extLst>
              </p:cNvPr>
              <p:cNvSpPr/>
              <p:nvPr/>
            </p:nvSpPr>
            <p:spPr>
              <a:xfrm>
                <a:off x="7236947" y="4542388"/>
                <a:ext cx="469589" cy="145317"/>
              </a:xfrm>
              <a:prstGeom prst="flowChartMagneticDisk">
                <a:avLst/>
              </a:prstGeom>
              <a:solidFill>
                <a:schemeClr val="accent1">
                  <a:lumMod val="75000"/>
                </a:schemeClr>
              </a:solidFill>
              <a:ln w="12700" cap="flat" cmpd="sng" algn="ctr">
                <a:solidFill>
                  <a:schemeClr val="bg1"/>
                </a:solidFill>
                <a:prstDash val="solid"/>
              </a:ln>
              <a:effectLst/>
            </p:spPr>
            <p:txBody>
              <a:bodyPr lIns="36000" tIns="0" rIns="36000" bIns="0" rtlCol="0" anchor="ctr"/>
              <a:lstStyle/>
              <a:p>
                <a:pPr algn="ctr" defTabSz="844083">
                  <a:spcAft>
                    <a:spcPts val="0"/>
                  </a:spcAft>
                  <a:defRPr/>
                </a:pPr>
                <a:r>
                  <a:rPr lang="en-US" sz="400" b="0" kern="0">
                    <a:solidFill>
                      <a:schemeClr val="bg1"/>
                    </a:solidFill>
                    <a:latin typeface="Calibri" panose="020F0502020204030204" pitchFamily="34" charset="0"/>
                    <a:cs typeface="Calibri" panose="020F0502020204030204" pitchFamily="34" charset="0"/>
                  </a:rPr>
                  <a:t>MySQL </a:t>
                </a:r>
                <a:r>
                  <a:rPr lang="en-US" sz="400" b="0" kern="0" err="1">
                    <a:solidFill>
                      <a:schemeClr val="bg1"/>
                    </a:solidFill>
                    <a:latin typeface="Calibri" panose="020F0502020204030204" pitchFamily="34" charset="0"/>
                    <a:cs typeface="Calibri" panose="020F0502020204030204" pitchFamily="34" charset="0"/>
                  </a:rPr>
                  <a:t>db</a:t>
                </a:r>
                <a:endParaRPr lang="en-US" sz="400" b="0" kern="0">
                  <a:solidFill>
                    <a:schemeClr val="bg1"/>
                  </a:solidFill>
                  <a:latin typeface="Calibri" panose="020F0502020204030204" pitchFamily="34" charset="0"/>
                  <a:cs typeface="Calibri" panose="020F0502020204030204" pitchFamily="34" charset="0"/>
                </a:endParaRPr>
              </a:p>
            </p:txBody>
          </p:sp>
          <p:sp>
            <p:nvSpPr>
              <p:cNvPr id="247" name="Flowchart: Magnetic Disk 246">
                <a:extLst>
                  <a:ext uri="{FF2B5EF4-FFF2-40B4-BE49-F238E27FC236}">
                    <a16:creationId xmlns:a16="http://schemas.microsoft.com/office/drawing/2014/main" id="{1CBEBD9D-88B8-4324-A5D9-8FC3EBBF4B1A}"/>
                  </a:ext>
                </a:extLst>
              </p:cNvPr>
              <p:cNvSpPr/>
              <p:nvPr/>
            </p:nvSpPr>
            <p:spPr>
              <a:xfrm>
                <a:off x="7249311" y="4416047"/>
                <a:ext cx="444553" cy="145317"/>
              </a:xfrm>
              <a:prstGeom prst="flowChartMagneticDisk">
                <a:avLst/>
              </a:prstGeom>
              <a:solidFill>
                <a:schemeClr val="accent1">
                  <a:lumMod val="75000"/>
                </a:schemeClr>
              </a:solidFill>
              <a:ln w="12700" cap="flat" cmpd="sng" algn="ctr">
                <a:solidFill>
                  <a:schemeClr val="bg1"/>
                </a:solidFill>
                <a:prstDash val="solid"/>
              </a:ln>
              <a:effectLst/>
            </p:spPr>
            <p:txBody>
              <a:bodyPr lIns="36000" tIns="0" rIns="36000" bIns="0" rtlCol="0" anchor="ctr"/>
              <a:lstStyle/>
              <a:p>
                <a:pPr algn="ctr" defTabSz="844083">
                  <a:spcAft>
                    <a:spcPts val="0"/>
                  </a:spcAft>
                  <a:defRPr/>
                </a:pPr>
                <a:r>
                  <a:rPr lang="en-US" sz="400" b="0" kern="0">
                    <a:solidFill>
                      <a:schemeClr val="bg1"/>
                    </a:solidFill>
                    <a:latin typeface="Calibri" panose="020F0502020204030204" pitchFamily="34" charset="0"/>
                    <a:cs typeface="Calibri" panose="020F0502020204030204" pitchFamily="34" charset="0"/>
                  </a:rPr>
                  <a:t>Mongo </a:t>
                </a:r>
                <a:r>
                  <a:rPr lang="en-US" sz="400" b="0" kern="0" err="1">
                    <a:solidFill>
                      <a:schemeClr val="bg1"/>
                    </a:solidFill>
                    <a:latin typeface="Calibri" panose="020F0502020204030204" pitchFamily="34" charset="0"/>
                    <a:cs typeface="Calibri" panose="020F0502020204030204" pitchFamily="34" charset="0"/>
                  </a:rPr>
                  <a:t>db</a:t>
                </a:r>
                <a:endParaRPr lang="en-US" sz="400" b="0" kern="0">
                  <a:solidFill>
                    <a:schemeClr val="bg1"/>
                  </a:solidFill>
                  <a:latin typeface="Calibri" panose="020F0502020204030204" pitchFamily="34" charset="0"/>
                  <a:cs typeface="Calibri" panose="020F0502020204030204" pitchFamily="34" charset="0"/>
                </a:endParaRPr>
              </a:p>
            </p:txBody>
          </p:sp>
          <p:sp>
            <p:nvSpPr>
              <p:cNvPr id="248" name="Rectangle 247">
                <a:extLst>
                  <a:ext uri="{FF2B5EF4-FFF2-40B4-BE49-F238E27FC236}">
                    <a16:creationId xmlns:a16="http://schemas.microsoft.com/office/drawing/2014/main" id="{B392C2D8-9B44-4366-B40B-CB05F34CAE1E}"/>
                  </a:ext>
                </a:extLst>
              </p:cNvPr>
              <p:cNvSpPr/>
              <p:nvPr/>
            </p:nvSpPr>
            <p:spPr bwMode="auto">
              <a:xfrm>
                <a:off x="4271110" y="4329583"/>
                <a:ext cx="864095" cy="107519"/>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defTabSz="844083" fontAlgn="base">
                  <a:spcBef>
                    <a:spcPct val="0"/>
                  </a:spcBef>
                  <a:spcAft>
                    <a:spcPts val="0"/>
                  </a:spcAft>
                </a:pPr>
                <a:r>
                  <a:rPr lang="en-GB" sz="500" b="0">
                    <a:solidFill>
                      <a:schemeClr val="tx1"/>
                    </a:solidFill>
                    <a:latin typeface="Calibri" panose="020F0502020204030204" pitchFamily="34" charset="0"/>
                    <a:ea typeface="ＭＳ Ｐゴシック" pitchFamily="34" charset="-128"/>
                    <a:cs typeface="Calibri" panose="020F0502020204030204" pitchFamily="34" charset="0"/>
                  </a:rPr>
                  <a:t>DI</a:t>
                </a:r>
              </a:p>
            </p:txBody>
          </p:sp>
          <p:sp>
            <p:nvSpPr>
              <p:cNvPr id="249" name="Rectangle 248">
                <a:extLst>
                  <a:ext uri="{FF2B5EF4-FFF2-40B4-BE49-F238E27FC236}">
                    <a16:creationId xmlns:a16="http://schemas.microsoft.com/office/drawing/2014/main" id="{3FDFD794-97A8-43D1-B59A-EA3371B8C611}"/>
                  </a:ext>
                </a:extLst>
              </p:cNvPr>
              <p:cNvSpPr/>
              <p:nvPr/>
            </p:nvSpPr>
            <p:spPr bwMode="auto">
              <a:xfrm>
                <a:off x="4271110" y="4458975"/>
                <a:ext cx="864095" cy="93083"/>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defTabSz="844083" fontAlgn="base">
                  <a:spcBef>
                    <a:spcPct val="0"/>
                  </a:spcBef>
                  <a:spcAft>
                    <a:spcPts val="0"/>
                  </a:spcAft>
                </a:pPr>
                <a:r>
                  <a:rPr lang="en-GB" sz="500" b="0">
                    <a:solidFill>
                      <a:schemeClr val="tx1"/>
                    </a:solidFill>
                    <a:latin typeface="Calibri" panose="020F0502020204030204" pitchFamily="34" charset="0"/>
                    <a:ea typeface="ＭＳ Ｐゴシック" pitchFamily="34" charset="-128"/>
                    <a:cs typeface="Calibri" panose="020F0502020204030204" pitchFamily="34" charset="0"/>
                  </a:rPr>
                  <a:t>ETL</a:t>
                </a:r>
              </a:p>
            </p:txBody>
          </p:sp>
          <p:sp>
            <p:nvSpPr>
              <p:cNvPr id="250" name="Rectangle 249">
                <a:extLst>
                  <a:ext uri="{FF2B5EF4-FFF2-40B4-BE49-F238E27FC236}">
                    <a16:creationId xmlns:a16="http://schemas.microsoft.com/office/drawing/2014/main" id="{F8C038A6-456B-40AA-8CAB-DAF08A37743D}"/>
                  </a:ext>
                </a:extLst>
              </p:cNvPr>
              <p:cNvSpPr/>
              <p:nvPr/>
            </p:nvSpPr>
            <p:spPr bwMode="auto">
              <a:xfrm>
                <a:off x="4271110" y="4591052"/>
                <a:ext cx="864095" cy="116336"/>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defTabSz="844083" fontAlgn="base">
                  <a:spcBef>
                    <a:spcPct val="0"/>
                  </a:spcBef>
                  <a:spcAft>
                    <a:spcPts val="0"/>
                  </a:spcAft>
                </a:pPr>
                <a:r>
                  <a:rPr lang="en-GB" sz="5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API</a:t>
                </a:r>
              </a:p>
            </p:txBody>
          </p:sp>
          <p:sp>
            <p:nvSpPr>
              <p:cNvPr id="251" name="Thought Bubble: Cloud 250">
                <a:extLst>
                  <a:ext uri="{FF2B5EF4-FFF2-40B4-BE49-F238E27FC236}">
                    <a16:creationId xmlns:a16="http://schemas.microsoft.com/office/drawing/2014/main" id="{CD466868-3B99-4119-B96A-5BA5EBC02B6F}"/>
                  </a:ext>
                </a:extLst>
              </p:cNvPr>
              <p:cNvSpPr/>
              <p:nvPr/>
            </p:nvSpPr>
            <p:spPr>
              <a:xfrm>
                <a:off x="4489753" y="4548745"/>
                <a:ext cx="548446" cy="116528"/>
              </a:xfrm>
              <a:prstGeom prst="cloudCallout">
                <a:avLst/>
              </a:prstGeom>
              <a:solidFill>
                <a:srgbClr val="3CE12D"/>
              </a:solidFill>
              <a:ln>
                <a:solidFill>
                  <a:srgbClr val="3CE12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Amazon API</a:t>
                </a:r>
              </a:p>
            </p:txBody>
          </p:sp>
          <p:sp>
            <p:nvSpPr>
              <p:cNvPr id="252" name="Thought Bubble: Cloud 251">
                <a:extLst>
                  <a:ext uri="{FF2B5EF4-FFF2-40B4-BE49-F238E27FC236}">
                    <a16:creationId xmlns:a16="http://schemas.microsoft.com/office/drawing/2014/main" id="{7B20A0BC-B4E2-4E98-B3CB-62B65D8517B9}"/>
                  </a:ext>
                </a:extLst>
              </p:cNvPr>
              <p:cNvSpPr/>
              <p:nvPr/>
            </p:nvSpPr>
            <p:spPr>
              <a:xfrm>
                <a:off x="4523823" y="4376063"/>
                <a:ext cx="548446" cy="116528"/>
              </a:xfrm>
              <a:prstGeom prst="cloudCallout">
                <a:avLst/>
              </a:prstGeom>
              <a:solidFill>
                <a:srgbClr val="3CE12D"/>
              </a:solidFill>
              <a:ln>
                <a:solidFill>
                  <a:srgbClr val="3CE12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Amazon EMR</a:t>
                </a:r>
              </a:p>
            </p:txBody>
          </p:sp>
          <p:sp>
            <p:nvSpPr>
              <p:cNvPr id="253" name="Rectangle 252">
                <a:extLst>
                  <a:ext uri="{FF2B5EF4-FFF2-40B4-BE49-F238E27FC236}">
                    <a16:creationId xmlns:a16="http://schemas.microsoft.com/office/drawing/2014/main" id="{26FD54EC-671E-410B-8293-B45C0CEB7268}"/>
                  </a:ext>
                </a:extLst>
              </p:cNvPr>
              <p:cNvSpPr/>
              <p:nvPr/>
            </p:nvSpPr>
            <p:spPr bwMode="auto">
              <a:xfrm>
                <a:off x="4271110" y="4216165"/>
                <a:ext cx="864095" cy="82860"/>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ts val="0"/>
                  </a:spcAft>
                </a:pP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Real time</a:t>
                </a:r>
              </a:p>
            </p:txBody>
          </p:sp>
          <p:sp>
            <p:nvSpPr>
              <p:cNvPr id="254" name="Rectangle 253">
                <a:extLst>
                  <a:ext uri="{FF2B5EF4-FFF2-40B4-BE49-F238E27FC236}">
                    <a16:creationId xmlns:a16="http://schemas.microsoft.com/office/drawing/2014/main" id="{C13B1C29-354A-4A70-99B1-C5DA56763C42}"/>
                  </a:ext>
                </a:extLst>
              </p:cNvPr>
              <p:cNvSpPr/>
              <p:nvPr/>
            </p:nvSpPr>
            <p:spPr bwMode="auto">
              <a:xfrm>
                <a:off x="3174178" y="4205947"/>
                <a:ext cx="864095" cy="82860"/>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ts val="0"/>
                  </a:spcAft>
                </a:pP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Data Governance in Limited Silos  </a:t>
                </a:r>
              </a:p>
            </p:txBody>
          </p:sp>
          <p:sp>
            <p:nvSpPr>
              <p:cNvPr id="255" name="Rectangle 254">
                <a:extLst>
                  <a:ext uri="{FF2B5EF4-FFF2-40B4-BE49-F238E27FC236}">
                    <a16:creationId xmlns:a16="http://schemas.microsoft.com/office/drawing/2014/main" id="{9BD2EBBF-8873-4F7E-A326-F81A2566C443}"/>
                  </a:ext>
                </a:extLst>
              </p:cNvPr>
              <p:cNvSpPr/>
              <p:nvPr/>
            </p:nvSpPr>
            <p:spPr bwMode="auto">
              <a:xfrm>
                <a:off x="3187624" y="4322815"/>
                <a:ext cx="864095" cy="84765"/>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ts val="0"/>
                  </a:spcAft>
                </a:pP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Data Quality Management</a:t>
                </a:r>
              </a:p>
            </p:txBody>
          </p:sp>
          <p:sp>
            <p:nvSpPr>
              <p:cNvPr id="256" name="Rectangle 255">
                <a:extLst>
                  <a:ext uri="{FF2B5EF4-FFF2-40B4-BE49-F238E27FC236}">
                    <a16:creationId xmlns:a16="http://schemas.microsoft.com/office/drawing/2014/main" id="{6554D260-FF93-47D7-994A-3988F71CB93B}"/>
                  </a:ext>
                </a:extLst>
              </p:cNvPr>
              <p:cNvSpPr/>
              <p:nvPr/>
            </p:nvSpPr>
            <p:spPr bwMode="auto">
              <a:xfrm>
                <a:off x="3179364" y="4615880"/>
                <a:ext cx="864095" cy="107838"/>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ts val="0"/>
                  </a:spcAft>
                </a:pP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Master Data Management</a:t>
                </a:r>
              </a:p>
            </p:txBody>
          </p:sp>
          <p:sp>
            <p:nvSpPr>
              <p:cNvPr id="257" name="Rectangle 256">
                <a:extLst>
                  <a:ext uri="{FF2B5EF4-FFF2-40B4-BE49-F238E27FC236}">
                    <a16:creationId xmlns:a16="http://schemas.microsoft.com/office/drawing/2014/main" id="{D4A31954-D0EC-497E-A33D-10DF9BA7C856}"/>
                  </a:ext>
                </a:extLst>
              </p:cNvPr>
              <p:cNvSpPr/>
              <p:nvPr/>
            </p:nvSpPr>
            <p:spPr bwMode="auto">
              <a:xfrm>
                <a:off x="3179971" y="4458082"/>
                <a:ext cx="864095" cy="109509"/>
              </a:xfrm>
              <a:prstGeom prst="rect">
                <a:avLst/>
              </a:prstGeom>
              <a:solidFill>
                <a:schemeClr val="bg1">
                  <a:lumMod val="75000"/>
                </a:schemeClr>
              </a:solidFill>
              <a:ln w="12700" cap="flat" cmpd="sng" algn="ctr">
                <a:solidFill>
                  <a:schemeClr val="bg1">
                    <a:lumMod val="75000"/>
                  </a:schemeClr>
                </a:solidFill>
                <a:prstDash val="solid"/>
                <a:round/>
                <a:headEnd type="none" w="med" len="med"/>
                <a:tailEnd type="none" w="med" len="med"/>
              </a:ln>
              <a:effectLst/>
            </p:spPr>
            <p:txBody>
              <a:bodyPr vert="horz" wrap="square" lIns="49846" tIns="43200" rIns="49846" bIns="43200" numCol="1" rtlCol="0" anchor="ctr" anchorCtr="0" compatLnSpc="1">
                <a:prstTxWarp prst="textNoShape">
                  <a:avLst/>
                </a:prstTxWarp>
              </a:bodyPr>
              <a:lstStyle/>
              <a:p>
                <a:pPr algn="ctr" defTabSz="844083" fontAlgn="base">
                  <a:spcBef>
                    <a:spcPct val="0"/>
                  </a:spcBef>
                  <a:spcAft>
                    <a:spcPts val="0"/>
                  </a:spcAft>
                </a:pPr>
                <a:r>
                  <a:rPr lang="en-GB" sz="450" b="0" i="1">
                    <a:solidFill>
                      <a:schemeClr val="tx1"/>
                    </a:solidFill>
                    <a:latin typeface="Calibri" panose="020F0502020204030204" pitchFamily="34" charset="0"/>
                    <a:ea typeface="ＭＳ Ｐゴシック" pitchFamily="34" charset="-128"/>
                    <a:cs typeface="Calibri" panose="020F0502020204030204" pitchFamily="34" charset="0"/>
                  </a:rPr>
                  <a:t>Metadata Management</a:t>
                </a:r>
              </a:p>
            </p:txBody>
          </p:sp>
          <p:grpSp>
            <p:nvGrpSpPr>
              <p:cNvPr id="258" name="Group 257">
                <a:extLst>
                  <a:ext uri="{FF2B5EF4-FFF2-40B4-BE49-F238E27FC236}">
                    <a16:creationId xmlns:a16="http://schemas.microsoft.com/office/drawing/2014/main" id="{917FCE33-01AC-485C-8C43-0F745A3869BD}"/>
                  </a:ext>
                </a:extLst>
              </p:cNvPr>
              <p:cNvGrpSpPr/>
              <p:nvPr/>
            </p:nvGrpSpPr>
            <p:grpSpPr>
              <a:xfrm>
                <a:off x="1778602" y="4201064"/>
                <a:ext cx="555332" cy="319294"/>
                <a:chOff x="9589715" y="2519954"/>
                <a:chExt cx="928162" cy="319937"/>
              </a:xfrm>
            </p:grpSpPr>
            <p:sp>
              <p:nvSpPr>
                <p:cNvPr id="259" name="Rectangle 258">
                  <a:extLst>
                    <a:ext uri="{FF2B5EF4-FFF2-40B4-BE49-F238E27FC236}">
                      <a16:creationId xmlns:a16="http://schemas.microsoft.com/office/drawing/2014/main" id="{D291A0F1-98AB-4F40-853A-50FC584C19E1}"/>
                    </a:ext>
                  </a:extLst>
                </p:cNvPr>
                <p:cNvSpPr/>
                <p:nvPr/>
              </p:nvSpPr>
              <p:spPr bwMode="auto">
                <a:xfrm>
                  <a:off x="9589715" y="2519954"/>
                  <a:ext cx="928162" cy="319937"/>
                </a:xfrm>
                <a:prstGeom prst="rect">
                  <a:avLst/>
                </a:prstGeom>
                <a:noFill/>
                <a:ln w="12700" cap="flat" cmpd="sng" algn="ctr">
                  <a:solidFill>
                    <a:schemeClr val="bg1">
                      <a:lumMod val="85000"/>
                    </a:schemeClr>
                  </a:solidFill>
                  <a:prstDash val="solid"/>
                  <a:round/>
                  <a:headEnd type="none" w="med" len="med"/>
                  <a:tailEnd type="none" w="med" len="med"/>
                </a:ln>
                <a:effectLst/>
              </p:spPr>
              <p:txBody>
                <a:bodyPr vert="horz" wrap="square" lIns="49846" tIns="18000" rIns="49846" bIns="72000" numCol="1" rtlCol="0" anchor="t" anchorCtr="0" compatLnSpc="1">
                  <a:prstTxWarp prst="textNoShape">
                    <a:avLst/>
                  </a:prstTxWarp>
                </a:bodyPr>
                <a:lstStyle/>
                <a:p>
                  <a:pPr algn="ctr" defTabSz="844083" fontAlgn="base">
                    <a:spcBef>
                      <a:spcPts val="0"/>
                    </a:spcBef>
                    <a:spcAft>
                      <a:spcPts val="0"/>
                    </a:spcAft>
                  </a:pPr>
                  <a:r>
                    <a:rPr lang="en-GB" sz="4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Operational</a:t>
                  </a:r>
                </a:p>
              </p:txBody>
            </p:sp>
            <p:sp>
              <p:nvSpPr>
                <p:cNvPr id="260" name="Rectangle: Rounded Corners 259">
                  <a:extLst>
                    <a:ext uri="{FF2B5EF4-FFF2-40B4-BE49-F238E27FC236}">
                      <a16:creationId xmlns:a16="http://schemas.microsoft.com/office/drawing/2014/main" id="{8463165B-6F07-4B5F-9C53-D82EE64AB25E}"/>
                    </a:ext>
                  </a:extLst>
                </p:cNvPr>
                <p:cNvSpPr/>
                <p:nvPr/>
              </p:nvSpPr>
              <p:spPr>
                <a:xfrm>
                  <a:off x="9646446" y="2644196"/>
                  <a:ext cx="369910" cy="51462"/>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endParaRPr lang="en-GB" sz="400" b="0">
                    <a:solidFill>
                      <a:schemeClr val="bg1">
                        <a:lumMod val="50000"/>
                      </a:schemeClr>
                    </a:solidFill>
                    <a:latin typeface="Calibri" panose="020F0502020204030204" pitchFamily="34" charset="0"/>
                    <a:cs typeface="Calibri" panose="020F0502020204030204" pitchFamily="34" charset="0"/>
                  </a:endParaRPr>
                </a:p>
              </p:txBody>
            </p:sp>
            <p:sp>
              <p:nvSpPr>
                <p:cNvPr id="261" name="Rectangle: Rounded Corners 260">
                  <a:extLst>
                    <a:ext uri="{FF2B5EF4-FFF2-40B4-BE49-F238E27FC236}">
                      <a16:creationId xmlns:a16="http://schemas.microsoft.com/office/drawing/2014/main" id="{E14646E6-581C-48AC-86BB-8982221BE738}"/>
                    </a:ext>
                  </a:extLst>
                </p:cNvPr>
                <p:cNvSpPr/>
                <p:nvPr/>
              </p:nvSpPr>
              <p:spPr>
                <a:xfrm>
                  <a:off x="9646446" y="2737395"/>
                  <a:ext cx="369910" cy="51462"/>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endParaRPr lang="en-GB" sz="400" b="0">
                    <a:solidFill>
                      <a:schemeClr val="bg1">
                        <a:lumMod val="50000"/>
                      </a:schemeClr>
                    </a:solidFill>
                    <a:latin typeface="Calibri" panose="020F0502020204030204" pitchFamily="34" charset="0"/>
                    <a:cs typeface="Calibri" panose="020F0502020204030204" pitchFamily="34" charset="0"/>
                  </a:endParaRPr>
                </a:p>
              </p:txBody>
            </p:sp>
            <p:sp>
              <p:nvSpPr>
                <p:cNvPr id="262" name="Rectangle: Rounded Corners 261">
                  <a:extLst>
                    <a:ext uri="{FF2B5EF4-FFF2-40B4-BE49-F238E27FC236}">
                      <a16:creationId xmlns:a16="http://schemas.microsoft.com/office/drawing/2014/main" id="{AD593042-7BDC-43DD-A34B-CF1ECFD3C105}"/>
                    </a:ext>
                  </a:extLst>
                </p:cNvPr>
                <p:cNvSpPr/>
                <p:nvPr/>
              </p:nvSpPr>
              <p:spPr>
                <a:xfrm>
                  <a:off x="10082126" y="2644853"/>
                  <a:ext cx="369910" cy="51462"/>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endParaRPr lang="en-GB" sz="400" b="0">
                    <a:solidFill>
                      <a:schemeClr val="bg1">
                        <a:lumMod val="50000"/>
                      </a:schemeClr>
                    </a:solidFill>
                    <a:latin typeface="Calibri" panose="020F0502020204030204" pitchFamily="34" charset="0"/>
                    <a:cs typeface="Calibri" panose="020F0502020204030204" pitchFamily="34" charset="0"/>
                  </a:endParaRPr>
                </a:p>
              </p:txBody>
            </p:sp>
          </p:grpSp>
          <p:grpSp>
            <p:nvGrpSpPr>
              <p:cNvPr id="263" name="Group 262">
                <a:extLst>
                  <a:ext uri="{FF2B5EF4-FFF2-40B4-BE49-F238E27FC236}">
                    <a16:creationId xmlns:a16="http://schemas.microsoft.com/office/drawing/2014/main" id="{B607825D-4334-4DBE-833C-484540D2D42C}"/>
                  </a:ext>
                </a:extLst>
              </p:cNvPr>
              <p:cNvGrpSpPr/>
              <p:nvPr/>
            </p:nvGrpSpPr>
            <p:grpSpPr>
              <a:xfrm>
                <a:off x="2406628" y="4205640"/>
                <a:ext cx="499386" cy="314718"/>
                <a:chOff x="9545632" y="3380454"/>
                <a:chExt cx="1187769" cy="422531"/>
              </a:xfrm>
            </p:grpSpPr>
            <p:sp>
              <p:nvSpPr>
                <p:cNvPr id="264" name="Rectangle 263">
                  <a:extLst>
                    <a:ext uri="{FF2B5EF4-FFF2-40B4-BE49-F238E27FC236}">
                      <a16:creationId xmlns:a16="http://schemas.microsoft.com/office/drawing/2014/main" id="{9C95C8AC-D6EE-4F3B-AE76-12E6B70DC671}"/>
                    </a:ext>
                  </a:extLst>
                </p:cNvPr>
                <p:cNvSpPr/>
                <p:nvPr/>
              </p:nvSpPr>
              <p:spPr bwMode="auto">
                <a:xfrm>
                  <a:off x="9545632" y="3380454"/>
                  <a:ext cx="1187769" cy="422531"/>
                </a:xfrm>
                <a:prstGeom prst="rect">
                  <a:avLst/>
                </a:prstGeom>
                <a:noFill/>
                <a:ln w="12700" cap="flat" cmpd="sng" algn="ctr">
                  <a:solidFill>
                    <a:schemeClr val="bg1">
                      <a:lumMod val="85000"/>
                    </a:schemeClr>
                  </a:solidFill>
                  <a:prstDash val="solid"/>
                  <a:round/>
                  <a:headEnd type="none" w="med" len="med"/>
                  <a:tailEnd type="none" w="med" len="med"/>
                </a:ln>
                <a:effectLst/>
              </p:spPr>
              <p:txBody>
                <a:bodyPr vert="horz" wrap="square" lIns="0" tIns="18000" rIns="0" bIns="72000" numCol="1" rtlCol="0" anchor="t" anchorCtr="0" compatLnSpc="1">
                  <a:prstTxWarp prst="textNoShape">
                    <a:avLst/>
                  </a:prstTxWarp>
                </a:bodyPr>
                <a:lstStyle/>
                <a:p>
                  <a:pPr algn="ctr" defTabSz="844083" fontAlgn="base">
                    <a:spcBef>
                      <a:spcPts val="0"/>
                    </a:spcBef>
                    <a:spcAft>
                      <a:spcPts val="0"/>
                    </a:spcAft>
                  </a:pPr>
                  <a:r>
                    <a:rPr lang="en-GB" sz="400" b="0" err="1">
                      <a:solidFill>
                        <a:schemeClr val="bg1">
                          <a:lumMod val="50000"/>
                        </a:schemeClr>
                      </a:solidFill>
                      <a:latin typeface="Calibri" panose="020F0502020204030204" pitchFamily="34" charset="0"/>
                      <a:ea typeface="ＭＳ Ｐゴシック" pitchFamily="34" charset="-128"/>
                      <a:cs typeface="Calibri" panose="020F0502020204030204" pitchFamily="34" charset="0"/>
                    </a:rPr>
                    <a:t>Othe</a:t>
                  </a:r>
                  <a:endParaRPr lang="en-GB" sz="400" b="0">
                    <a:solidFill>
                      <a:schemeClr val="bg1">
                        <a:lumMod val="50000"/>
                      </a:schemeClr>
                    </a:solidFill>
                    <a:latin typeface="Calibri" panose="020F0502020204030204" pitchFamily="34" charset="0"/>
                    <a:ea typeface="ＭＳ Ｐゴシック" pitchFamily="34" charset="-128"/>
                    <a:cs typeface="Calibri" panose="020F0502020204030204" pitchFamily="34" charset="0"/>
                  </a:endParaRPr>
                </a:p>
              </p:txBody>
            </p:sp>
            <p:sp>
              <p:nvSpPr>
                <p:cNvPr id="265" name="Flowchart: Magnetic Disk 264">
                  <a:extLst>
                    <a:ext uri="{FF2B5EF4-FFF2-40B4-BE49-F238E27FC236}">
                      <a16:creationId xmlns:a16="http://schemas.microsoft.com/office/drawing/2014/main" id="{D9F2B887-9C4A-45BA-BC81-8C36F7B91ADE}"/>
                    </a:ext>
                  </a:extLst>
                </p:cNvPr>
                <p:cNvSpPr/>
                <p:nvPr/>
              </p:nvSpPr>
              <p:spPr>
                <a:xfrm>
                  <a:off x="9600710" y="3502867"/>
                  <a:ext cx="474833" cy="86923"/>
                </a:xfrm>
                <a:prstGeom prst="flowChartMagneticDisk">
                  <a:avLst/>
                </a:prstGeom>
                <a:solidFill>
                  <a:schemeClr val="bg1">
                    <a:lumMod val="85000"/>
                  </a:schemeClr>
                </a:solidFill>
                <a:ln w="12700" cap="flat" cmpd="sng" algn="ctr">
                  <a:solidFill>
                    <a:schemeClr val="bg1">
                      <a:lumMod val="85000"/>
                    </a:schemeClr>
                  </a:solidFill>
                  <a:prstDash val="solid"/>
                </a:ln>
                <a:effectLst/>
              </p:spPr>
              <p:txBody>
                <a:bodyPr tIns="0" bIns="0" rtlCol="0" anchor="ctr"/>
                <a:lstStyle/>
                <a:p>
                  <a:pPr algn="ctr" defTabSz="844083">
                    <a:spcAft>
                      <a:spcPts val="0"/>
                    </a:spcAft>
                    <a:defRPr/>
                  </a:pPr>
                  <a:endParaRPr lang="en-US" sz="400" b="0" kern="0">
                    <a:solidFill>
                      <a:schemeClr val="bg1">
                        <a:lumMod val="50000"/>
                      </a:schemeClr>
                    </a:solidFill>
                    <a:latin typeface="Calibri" panose="020F0502020204030204" pitchFamily="34" charset="0"/>
                    <a:cs typeface="Calibri" panose="020F0502020204030204" pitchFamily="34" charset="0"/>
                  </a:endParaRPr>
                </a:p>
              </p:txBody>
            </p:sp>
            <p:sp>
              <p:nvSpPr>
                <p:cNvPr id="266" name="Flowchart: Magnetic Disk 265">
                  <a:extLst>
                    <a:ext uri="{FF2B5EF4-FFF2-40B4-BE49-F238E27FC236}">
                      <a16:creationId xmlns:a16="http://schemas.microsoft.com/office/drawing/2014/main" id="{26D44C21-4F16-48AF-86DF-D2D44D806784}"/>
                    </a:ext>
                  </a:extLst>
                </p:cNvPr>
                <p:cNvSpPr/>
                <p:nvPr/>
              </p:nvSpPr>
              <p:spPr>
                <a:xfrm>
                  <a:off x="10193103" y="3506588"/>
                  <a:ext cx="437465" cy="85126"/>
                </a:xfrm>
                <a:prstGeom prst="flowChartMagneticDisk">
                  <a:avLst/>
                </a:prstGeom>
                <a:solidFill>
                  <a:schemeClr val="bg1">
                    <a:lumMod val="85000"/>
                  </a:schemeClr>
                </a:solidFill>
                <a:ln w="12700" cap="flat" cmpd="sng" algn="ctr">
                  <a:solidFill>
                    <a:schemeClr val="bg1">
                      <a:lumMod val="85000"/>
                    </a:schemeClr>
                  </a:solidFill>
                  <a:prstDash val="solid"/>
                </a:ln>
                <a:effectLst/>
              </p:spPr>
              <p:txBody>
                <a:bodyPr tIns="0" bIns="0" rtlCol="0" anchor="ctr"/>
                <a:lstStyle/>
                <a:p>
                  <a:pPr algn="ctr" defTabSz="844083">
                    <a:spcAft>
                      <a:spcPts val="0"/>
                    </a:spcAft>
                    <a:defRPr/>
                  </a:pPr>
                  <a:endParaRPr lang="en-US" sz="400" b="0" kern="0">
                    <a:solidFill>
                      <a:schemeClr val="bg1">
                        <a:lumMod val="50000"/>
                      </a:schemeClr>
                    </a:solidFill>
                    <a:latin typeface="Calibri" panose="020F0502020204030204" pitchFamily="34" charset="0"/>
                    <a:cs typeface="Calibri" panose="020F0502020204030204" pitchFamily="34" charset="0"/>
                  </a:endParaRPr>
                </a:p>
              </p:txBody>
            </p:sp>
            <p:sp>
              <p:nvSpPr>
                <p:cNvPr id="267" name="Flowchart: Magnetic Disk 266">
                  <a:extLst>
                    <a:ext uri="{FF2B5EF4-FFF2-40B4-BE49-F238E27FC236}">
                      <a16:creationId xmlns:a16="http://schemas.microsoft.com/office/drawing/2014/main" id="{549D1173-28E1-4C35-871A-AE9728B67A16}"/>
                    </a:ext>
                  </a:extLst>
                </p:cNvPr>
                <p:cNvSpPr/>
                <p:nvPr/>
              </p:nvSpPr>
              <p:spPr>
                <a:xfrm>
                  <a:off x="9589714" y="3660838"/>
                  <a:ext cx="464729" cy="83184"/>
                </a:xfrm>
                <a:prstGeom prst="flowChartMagneticDisk">
                  <a:avLst/>
                </a:prstGeom>
                <a:solidFill>
                  <a:schemeClr val="bg1">
                    <a:lumMod val="85000"/>
                  </a:schemeClr>
                </a:solidFill>
                <a:ln w="12700" cap="flat" cmpd="sng" algn="ctr">
                  <a:solidFill>
                    <a:schemeClr val="bg1">
                      <a:lumMod val="85000"/>
                    </a:schemeClr>
                  </a:solidFill>
                  <a:prstDash val="solid"/>
                </a:ln>
                <a:effectLst/>
              </p:spPr>
              <p:txBody>
                <a:bodyPr tIns="0" bIns="0" rtlCol="0" anchor="ctr"/>
                <a:lstStyle/>
                <a:p>
                  <a:pPr algn="ctr" defTabSz="844083">
                    <a:spcAft>
                      <a:spcPts val="0"/>
                    </a:spcAft>
                    <a:defRPr/>
                  </a:pPr>
                  <a:endParaRPr lang="en-US" sz="400" b="0" kern="0">
                    <a:solidFill>
                      <a:schemeClr val="bg1">
                        <a:lumMod val="50000"/>
                      </a:schemeClr>
                    </a:solidFill>
                    <a:latin typeface="Calibri" panose="020F0502020204030204" pitchFamily="34" charset="0"/>
                    <a:cs typeface="Calibri" panose="020F0502020204030204" pitchFamily="34" charset="0"/>
                  </a:endParaRPr>
                </a:p>
              </p:txBody>
            </p:sp>
            <p:sp>
              <p:nvSpPr>
                <p:cNvPr id="268" name="Flowchart: Magnetic Disk 267">
                  <a:extLst>
                    <a:ext uri="{FF2B5EF4-FFF2-40B4-BE49-F238E27FC236}">
                      <a16:creationId xmlns:a16="http://schemas.microsoft.com/office/drawing/2014/main" id="{F332C898-6AD4-4CB4-9C5F-BC0809D2725C}"/>
                    </a:ext>
                  </a:extLst>
                </p:cNvPr>
                <p:cNvSpPr/>
                <p:nvPr/>
              </p:nvSpPr>
              <p:spPr>
                <a:xfrm>
                  <a:off x="10178742" y="3665933"/>
                  <a:ext cx="464729" cy="83184"/>
                </a:xfrm>
                <a:prstGeom prst="flowChartMagneticDisk">
                  <a:avLst/>
                </a:prstGeom>
                <a:solidFill>
                  <a:schemeClr val="bg1">
                    <a:lumMod val="85000"/>
                  </a:schemeClr>
                </a:solidFill>
                <a:ln w="12700" cap="flat" cmpd="sng" algn="ctr">
                  <a:solidFill>
                    <a:schemeClr val="bg1">
                      <a:lumMod val="85000"/>
                    </a:schemeClr>
                  </a:solidFill>
                  <a:prstDash val="solid"/>
                </a:ln>
                <a:effectLst/>
              </p:spPr>
              <p:txBody>
                <a:bodyPr tIns="0" bIns="0" rtlCol="0" anchor="ctr"/>
                <a:lstStyle/>
                <a:p>
                  <a:pPr algn="ctr" defTabSz="844083">
                    <a:spcAft>
                      <a:spcPts val="0"/>
                    </a:spcAft>
                    <a:defRPr/>
                  </a:pPr>
                  <a:endParaRPr lang="en-US" sz="400" b="0" kern="0">
                    <a:solidFill>
                      <a:schemeClr val="bg1">
                        <a:lumMod val="50000"/>
                      </a:schemeClr>
                    </a:solidFill>
                    <a:latin typeface="Calibri" panose="020F0502020204030204" pitchFamily="34" charset="0"/>
                    <a:cs typeface="Calibri" panose="020F0502020204030204" pitchFamily="34" charset="0"/>
                  </a:endParaRPr>
                </a:p>
              </p:txBody>
            </p:sp>
          </p:grpSp>
          <p:grpSp>
            <p:nvGrpSpPr>
              <p:cNvPr id="269" name="Group 268">
                <a:extLst>
                  <a:ext uri="{FF2B5EF4-FFF2-40B4-BE49-F238E27FC236}">
                    <a16:creationId xmlns:a16="http://schemas.microsoft.com/office/drawing/2014/main" id="{AB2D979F-BB46-47F2-A07D-D361D414F373}"/>
                  </a:ext>
                </a:extLst>
              </p:cNvPr>
              <p:cNvGrpSpPr/>
              <p:nvPr/>
            </p:nvGrpSpPr>
            <p:grpSpPr>
              <a:xfrm>
                <a:off x="2405127" y="4552486"/>
                <a:ext cx="500887" cy="251380"/>
                <a:chOff x="9535985" y="4560752"/>
                <a:chExt cx="1197416" cy="401920"/>
              </a:xfrm>
            </p:grpSpPr>
            <p:sp>
              <p:nvSpPr>
                <p:cNvPr id="270" name="Rectangle 269">
                  <a:extLst>
                    <a:ext uri="{FF2B5EF4-FFF2-40B4-BE49-F238E27FC236}">
                      <a16:creationId xmlns:a16="http://schemas.microsoft.com/office/drawing/2014/main" id="{BF3B5607-0EB2-4E16-AA50-A99A57ABCD32}"/>
                    </a:ext>
                  </a:extLst>
                </p:cNvPr>
                <p:cNvSpPr/>
                <p:nvPr/>
              </p:nvSpPr>
              <p:spPr bwMode="auto">
                <a:xfrm>
                  <a:off x="9535985" y="4560752"/>
                  <a:ext cx="1197416" cy="401920"/>
                </a:xfrm>
                <a:prstGeom prst="rect">
                  <a:avLst/>
                </a:prstGeom>
                <a:noFill/>
                <a:ln w="12700" cap="flat" cmpd="sng" algn="ctr">
                  <a:solidFill>
                    <a:schemeClr val="bg1">
                      <a:lumMod val="85000"/>
                    </a:schemeClr>
                  </a:solidFill>
                  <a:prstDash val="solid"/>
                  <a:round/>
                  <a:headEnd type="none" w="med" len="med"/>
                  <a:tailEnd type="none" w="med" len="med"/>
                </a:ln>
                <a:effectLst/>
              </p:spPr>
              <p:txBody>
                <a:bodyPr vert="horz" wrap="square" lIns="49846" tIns="18000" rIns="49846" bIns="72000" numCol="1" rtlCol="0" anchor="t" anchorCtr="0" compatLnSpc="1">
                  <a:prstTxWarp prst="textNoShape">
                    <a:avLst/>
                  </a:prstTxWarp>
                </a:bodyPr>
                <a:lstStyle/>
                <a:p>
                  <a:pPr algn="ctr" defTabSz="844083" fontAlgn="base">
                    <a:spcBef>
                      <a:spcPts val="0"/>
                    </a:spcBef>
                    <a:spcAft>
                      <a:spcPts val="0"/>
                    </a:spcAft>
                  </a:pPr>
                  <a:r>
                    <a:rPr lang="en-GB" sz="400" b="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External</a:t>
                  </a:r>
                </a:p>
              </p:txBody>
            </p:sp>
            <p:sp>
              <p:nvSpPr>
                <p:cNvPr id="271" name="Thought Bubble: Cloud 270">
                  <a:extLst>
                    <a:ext uri="{FF2B5EF4-FFF2-40B4-BE49-F238E27FC236}">
                      <a16:creationId xmlns:a16="http://schemas.microsoft.com/office/drawing/2014/main" id="{0DDB53AF-837A-4228-8567-811D88881909}"/>
                    </a:ext>
                  </a:extLst>
                </p:cNvPr>
                <p:cNvSpPr/>
                <p:nvPr/>
              </p:nvSpPr>
              <p:spPr bwMode="auto">
                <a:xfrm>
                  <a:off x="9603999" y="4703977"/>
                  <a:ext cx="535504" cy="205199"/>
                </a:xfrm>
                <a:prstGeom prst="cloudCallout">
                  <a:avLst/>
                </a:prstGeom>
                <a:solidFill>
                  <a:schemeClr val="bg1">
                    <a:lumMod val="85000"/>
                  </a:schemeClr>
                </a:solidFill>
                <a:ln w="9525" cap="flat" cmpd="sng" algn="ctr">
                  <a:noFill/>
                  <a:prstDash val="solid"/>
                  <a:round/>
                  <a:headEnd type="none" w="med" len="med"/>
                  <a:tailEnd type="none" w="med" len="med"/>
                </a:ln>
                <a:effectLst/>
              </p:spPr>
              <p:txBody>
                <a:bodyPr vert="horz" wrap="square" lIns="36000" tIns="45718" rIns="36000" bIns="45718" numCol="1" rtlCol="0" anchor="ctr" anchorCtr="0" compatLnSpc="1">
                  <a:prstTxWarp prst="textNoShape">
                    <a:avLst/>
                  </a:prstTxWarp>
                </a:bodyPr>
                <a:lstStyle/>
                <a:p>
                  <a:pPr algn="ctr">
                    <a:spcAft>
                      <a:spcPts val="450"/>
                    </a:spcAft>
                  </a:pPr>
                  <a:endParaRPr lang="en-GB" sz="400" b="0">
                    <a:solidFill>
                      <a:schemeClr val="bg1">
                        <a:lumMod val="50000"/>
                      </a:schemeClr>
                    </a:solidFill>
                    <a:latin typeface="Calibri" panose="020F0502020204030204" pitchFamily="34" charset="0"/>
                    <a:cs typeface="Calibri" panose="020F0502020204030204" pitchFamily="34" charset="0"/>
                  </a:endParaRPr>
                </a:p>
              </p:txBody>
            </p:sp>
            <p:sp>
              <p:nvSpPr>
                <p:cNvPr id="272" name="Thought Bubble: Cloud 271">
                  <a:extLst>
                    <a:ext uri="{FF2B5EF4-FFF2-40B4-BE49-F238E27FC236}">
                      <a16:creationId xmlns:a16="http://schemas.microsoft.com/office/drawing/2014/main" id="{2C038589-F187-4379-AB28-388CC469E34E}"/>
                    </a:ext>
                  </a:extLst>
                </p:cNvPr>
                <p:cNvSpPr/>
                <p:nvPr/>
              </p:nvSpPr>
              <p:spPr bwMode="auto">
                <a:xfrm>
                  <a:off x="10219366" y="4683882"/>
                  <a:ext cx="440262" cy="214711"/>
                </a:xfrm>
                <a:prstGeom prst="cloudCallout">
                  <a:avLst/>
                </a:prstGeom>
                <a:solidFill>
                  <a:schemeClr val="bg1">
                    <a:lumMod val="85000"/>
                  </a:schemeClr>
                </a:solidFill>
                <a:ln w="9525" cap="flat" cmpd="sng" algn="ctr">
                  <a:noFill/>
                  <a:prstDash val="solid"/>
                  <a:round/>
                  <a:headEnd type="none" w="med" len="med"/>
                  <a:tailEnd type="none" w="med" len="med"/>
                </a:ln>
                <a:effectLst/>
              </p:spPr>
              <p:txBody>
                <a:bodyPr vert="horz" wrap="square" lIns="36000" tIns="45718" rIns="36000" bIns="45718" numCol="1" rtlCol="0" anchor="ctr" anchorCtr="0" compatLnSpc="1">
                  <a:prstTxWarp prst="textNoShape">
                    <a:avLst/>
                  </a:prstTxWarp>
                </a:bodyPr>
                <a:lstStyle/>
                <a:p>
                  <a:pPr algn="ctr">
                    <a:spcAft>
                      <a:spcPts val="450"/>
                    </a:spcAft>
                  </a:pPr>
                  <a:endParaRPr lang="en-GB" sz="400" b="0">
                    <a:solidFill>
                      <a:schemeClr val="bg1">
                        <a:lumMod val="50000"/>
                      </a:schemeClr>
                    </a:solidFill>
                    <a:latin typeface="Calibri" panose="020F0502020204030204" pitchFamily="34" charset="0"/>
                    <a:cs typeface="Calibri" panose="020F0502020204030204" pitchFamily="34" charset="0"/>
                  </a:endParaRPr>
                </a:p>
              </p:txBody>
            </p:sp>
          </p:grpSp>
          <p:sp>
            <p:nvSpPr>
              <p:cNvPr id="273" name="Thought Bubble: Cloud 272">
                <a:extLst>
                  <a:ext uri="{FF2B5EF4-FFF2-40B4-BE49-F238E27FC236}">
                    <a16:creationId xmlns:a16="http://schemas.microsoft.com/office/drawing/2014/main" id="{396F366D-7775-408E-9511-9EFCC6F156CF}"/>
                  </a:ext>
                </a:extLst>
              </p:cNvPr>
              <p:cNvSpPr/>
              <p:nvPr/>
            </p:nvSpPr>
            <p:spPr>
              <a:xfrm>
                <a:off x="8120726" y="4488712"/>
                <a:ext cx="548446" cy="116528"/>
              </a:xfrm>
              <a:prstGeom prst="cloudCallout">
                <a:avLst/>
              </a:prstGeom>
              <a:solidFill>
                <a:srgbClr val="3CE12D"/>
              </a:solidFill>
              <a:ln>
                <a:solidFill>
                  <a:srgbClr val="3CE12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Amazon API</a:t>
                </a:r>
              </a:p>
            </p:txBody>
          </p:sp>
          <p:sp>
            <p:nvSpPr>
              <p:cNvPr id="274" name="Thought Bubble: Cloud 273">
                <a:extLst>
                  <a:ext uri="{FF2B5EF4-FFF2-40B4-BE49-F238E27FC236}">
                    <a16:creationId xmlns:a16="http://schemas.microsoft.com/office/drawing/2014/main" id="{47D1448B-8022-4A1F-A050-0362CE169529}"/>
                  </a:ext>
                </a:extLst>
              </p:cNvPr>
              <p:cNvSpPr/>
              <p:nvPr/>
            </p:nvSpPr>
            <p:spPr>
              <a:xfrm>
                <a:off x="8154796" y="4316030"/>
                <a:ext cx="548446" cy="116528"/>
              </a:xfrm>
              <a:prstGeom prst="cloudCallout">
                <a:avLst/>
              </a:prstGeom>
              <a:solidFill>
                <a:srgbClr val="3CE12D"/>
              </a:solidFill>
              <a:ln>
                <a:solidFill>
                  <a:srgbClr val="3CE12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Amazon EMR</a:t>
                </a:r>
              </a:p>
            </p:txBody>
          </p:sp>
        </p:grpSp>
        <p:sp>
          <p:nvSpPr>
            <p:cNvPr id="3" name="Rectangle 2">
              <a:extLst>
                <a:ext uri="{FF2B5EF4-FFF2-40B4-BE49-F238E27FC236}">
                  <a16:creationId xmlns:a16="http://schemas.microsoft.com/office/drawing/2014/main" id="{22EE3468-EF4C-4183-B275-56C32C8A3FEF}"/>
                </a:ext>
              </a:extLst>
            </p:cNvPr>
            <p:cNvSpPr/>
            <p:nvPr/>
          </p:nvSpPr>
          <p:spPr>
            <a:xfrm>
              <a:off x="1928748" y="822079"/>
              <a:ext cx="8028411" cy="461665"/>
            </a:xfrm>
            <a:prstGeom prst="rect">
              <a:avLst/>
            </a:prstGeom>
            <a:solidFill>
              <a:schemeClr val="bg1"/>
            </a:solidFill>
            <a:ln w="19050" algn="ctr">
              <a:noFill/>
              <a:round/>
              <a:headEnd/>
              <a:tailEnd/>
            </a:ln>
          </p:spPr>
          <p:txBody>
            <a:bodyPr anchor="ctr"/>
            <a:lstStyle/>
            <a:p>
              <a:pPr algn="ctr">
                <a:spcBef>
                  <a:spcPct val="50000"/>
                </a:spcBef>
              </a:pPr>
              <a:r>
                <a:rPr lang="en-US" sz="1200" b="1">
                  <a:solidFill>
                    <a:schemeClr val="tx2"/>
                  </a:solidFill>
                  <a:cs typeface="Arial" charset="0"/>
                </a:rPr>
                <a:t>The Information Flow Creates a Complex and Costly Information Landscape </a:t>
              </a:r>
            </a:p>
          </p:txBody>
        </p:sp>
      </p:grpSp>
      <p:sp>
        <p:nvSpPr>
          <p:cNvPr id="277" name="Title 1">
            <a:extLst>
              <a:ext uri="{FF2B5EF4-FFF2-40B4-BE49-F238E27FC236}">
                <a16:creationId xmlns:a16="http://schemas.microsoft.com/office/drawing/2014/main" id="{0F045829-96F8-4CF3-B30F-BDC8FBB0436E}"/>
              </a:ext>
            </a:extLst>
          </p:cNvPr>
          <p:cNvSpPr txBox="1">
            <a:spLocks/>
          </p:cNvSpPr>
          <p:nvPr/>
        </p:nvSpPr>
        <p:spPr>
          <a:xfrm>
            <a:off x="0" y="0"/>
            <a:ext cx="12191999" cy="1062180"/>
          </a:xfrm>
          <a:prstGeom prst="rect">
            <a:avLst/>
          </a:prstGeom>
        </p:spPr>
        <p:txBody>
          <a:bodyPr vert="horz" lIns="253554" tIns="28173" rIns="140864" bIns="28173" rtlCol="0" anchor="ctr">
            <a:noAutofit/>
          </a:bodyPr>
          <a:lst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a:t>Incremental Discovery Focus -         Core Platform Capabilities</a:t>
            </a:r>
          </a:p>
        </p:txBody>
      </p:sp>
      <p:grpSp>
        <p:nvGrpSpPr>
          <p:cNvPr id="278" name="Group 277">
            <a:extLst>
              <a:ext uri="{FF2B5EF4-FFF2-40B4-BE49-F238E27FC236}">
                <a16:creationId xmlns:a16="http://schemas.microsoft.com/office/drawing/2014/main" id="{0C5FCAEC-6F6B-4801-A823-FB1E95C867BC}"/>
              </a:ext>
            </a:extLst>
          </p:cNvPr>
          <p:cNvGrpSpPr/>
          <p:nvPr/>
        </p:nvGrpSpPr>
        <p:grpSpPr>
          <a:xfrm>
            <a:off x="4766499" y="163699"/>
            <a:ext cx="796932" cy="646330"/>
            <a:chOff x="7032104" y="833459"/>
            <a:chExt cx="702760" cy="569956"/>
          </a:xfrm>
        </p:grpSpPr>
        <p:sp>
          <p:nvSpPr>
            <p:cNvPr id="279" name="Oval 20">
              <a:extLst>
                <a:ext uri="{FF2B5EF4-FFF2-40B4-BE49-F238E27FC236}">
                  <a16:creationId xmlns:a16="http://schemas.microsoft.com/office/drawing/2014/main" id="{B72D8909-3C72-4FFC-A059-AAF5886B585C}"/>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endParaRPr kumimoji="0" lang="pt-PT" sz="1440" b="0" i="0" u="none" strike="noStrike" kern="1200" cap="none" spc="0" normalizeH="0" baseline="0" noProof="0">
                <a:ln>
                  <a:noFill/>
                </a:ln>
                <a:solidFill>
                  <a:prstClr val="white"/>
                </a:solidFill>
                <a:effectLst/>
                <a:uLnTx/>
                <a:uFillTx/>
                <a:latin typeface="Verdana"/>
                <a:ea typeface="+mn-ea"/>
                <a:cs typeface="+mn-cs"/>
              </a:endParaRPr>
            </a:p>
          </p:txBody>
        </p:sp>
        <p:sp>
          <p:nvSpPr>
            <p:cNvPr id="280" name="TextBox 279">
              <a:extLst>
                <a:ext uri="{FF2B5EF4-FFF2-40B4-BE49-F238E27FC236}">
                  <a16:creationId xmlns:a16="http://schemas.microsoft.com/office/drawing/2014/main" id="{743D84F3-8048-4F9E-89BB-FE2483D74DE8}"/>
                </a:ext>
              </a:extLst>
            </p:cNvPr>
            <p:cNvSpPr txBox="1"/>
            <p:nvPr/>
          </p:nvSpPr>
          <p:spPr>
            <a:xfrm>
              <a:off x="7086792" y="833459"/>
              <a:ext cx="648072" cy="569956"/>
            </a:xfrm>
            <a:prstGeom prst="rect">
              <a:avLst/>
            </a:prstGeom>
            <a:noFill/>
          </p:spPr>
          <p:txBody>
            <a:bodyPr wrap="squar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lang="en-US" sz="3600" b="1">
                  <a:solidFill>
                    <a:schemeClr val="bg1"/>
                  </a:solidFill>
                  <a:latin typeface="+mj-lt"/>
                </a:rPr>
                <a:t>2</a:t>
              </a:r>
            </a:p>
          </p:txBody>
        </p:sp>
      </p:grpSp>
      <p:sp>
        <p:nvSpPr>
          <p:cNvPr id="275" name="Flowchart: Magnetic Disk 274">
            <a:extLst>
              <a:ext uri="{FF2B5EF4-FFF2-40B4-BE49-F238E27FC236}">
                <a16:creationId xmlns:a16="http://schemas.microsoft.com/office/drawing/2014/main" id="{6DFF2A03-9619-4D6E-88A1-8EFF16BF4AFF}"/>
              </a:ext>
            </a:extLst>
          </p:cNvPr>
          <p:cNvSpPr/>
          <p:nvPr/>
        </p:nvSpPr>
        <p:spPr>
          <a:xfrm>
            <a:off x="6950021" y="3068966"/>
            <a:ext cx="510377" cy="201052"/>
          </a:xfrm>
          <a:prstGeom prst="flowChartMagneticDisk">
            <a:avLst/>
          </a:prstGeom>
          <a:solidFill>
            <a:srgbClr val="00BEB4"/>
          </a:solidFill>
          <a:ln w="12700" cap="flat" cmpd="sng" algn="ctr">
            <a:solidFill>
              <a:schemeClr val="bg1"/>
            </a:solidFill>
            <a:prstDash val="solid"/>
          </a:ln>
          <a:effectLst/>
        </p:spPr>
        <p:txBody>
          <a:bodyPr tIns="0" bIns="0" rtlCol="0" anchor="ctr"/>
          <a:lstStyle/>
          <a:p>
            <a:pPr algn="ctr" defTabSz="844083">
              <a:spcAft>
                <a:spcPts val="0"/>
              </a:spcAft>
              <a:defRPr/>
            </a:pPr>
            <a:r>
              <a:rPr lang="en-US" sz="500" b="0" kern="0">
                <a:solidFill>
                  <a:schemeClr val="bg1"/>
                </a:solidFill>
                <a:latin typeface="Calibri" panose="020F0502020204030204" pitchFamily="34" charset="0"/>
                <a:cs typeface="Calibri" panose="020F0502020204030204" pitchFamily="34" charset="0"/>
              </a:rPr>
              <a:t>My Account ODS</a:t>
            </a:r>
          </a:p>
        </p:txBody>
      </p:sp>
      <p:sp>
        <p:nvSpPr>
          <p:cNvPr id="281" name="Rectangle: Rounded Corners 280">
            <a:extLst>
              <a:ext uri="{FF2B5EF4-FFF2-40B4-BE49-F238E27FC236}">
                <a16:creationId xmlns:a16="http://schemas.microsoft.com/office/drawing/2014/main" id="{5ED01B09-B923-4C9B-BDD1-FF3BCEDF3222}"/>
              </a:ext>
            </a:extLst>
          </p:cNvPr>
          <p:cNvSpPr/>
          <p:nvPr/>
        </p:nvSpPr>
        <p:spPr>
          <a:xfrm>
            <a:off x="1754064" y="3074254"/>
            <a:ext cx="721754" cy="112510"/>
          </a:xfrm>
          <a:prstGeom prst="roundRect">
            <a:avLst/>
          </a:prstGeom>
          <a:solidFill>
            <a:srgbClr val="00BEB4"/>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Market place</a:t>
            </a:r>
          </a:p>
        </p:txBody>
      </p:sp>
      <p:sp>
        <p:nvSpPr>
          <p:cNvPr id="283" name="Rectangle: Rounded Corners 282">
            <a:extLst>
              <a:ext uri="{FF2B5EF4-FFF2-40B4-BE49-F238E27FC236}">
                <a16:creationId xmlns:a16="http://schemas.microsoft.com/office/drawing/2014/main" id="{5F481AEA-DF87-4F43-AE50-3301E46586DC}"/>
              </a:ext>
            </a:extLst>
          </p:cNvPr>
          <p:cNvSpPr/>
          <p:nvPr/>
        </p:nvSpPr>
        <p:spPr>
          <a:xfrm>
            <a:off x="1754064" y="3201617"/>
            <a:ext cx="721754" cy="112510"/>
          </a:xfrm>
          <a:prstGeom prst="roundRect">
            <a:avLst/>
          </a:prstGeom>
          <a:solidFill>
            <a:srgbClr val="00BEB4"/>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GB" sz="500" b="0">
                <a:solidFill>
                  <a:schemeClr val="bg1"/>
                </a:solidFill>
                <a:latin typeface="Calibri" panose="020F0502020204030204" pitchFamily="34" charset="0"/>
                <a:cs typeface="Calibri" panose="020F0502020204030204" pitchFamily="34" charset="0"/>
              </a:rPr>
              <a:t>Questline, Kubra</a:t>
            </a:r>
          </a:p>
        </p:txBody>
      </p:sp>
      <p:sp>
        <p:nvSpPr>
          <p:cNvPr id="282" name="Flowchart: Magnetic Disk 281">
            <a:extLst>
              <a:ext uri="{FF2B5EF4-FFF2-40B4-BE49-F238E27FC236}">
                <a16:creationId xmlns:a16="http://schemas.microsoft.com/office/drawing/2014/main" id="{B3FBF4F0-BD95-4454-9D78-ABEDFF10FF23}"/>
              </a:ext>
            </a:extLst>
          </p:cNvPr>
          <p:cNvSpPr/>
          <p:nvPr/>
        </p:nvSpPr>
        <p:spPr>
          <a:xfrm>
            <a:off x="7468809" y="3068966"/>
            <a:ext cx="510377" cy="201052"/>
          </a:xfrm>
          <a:prstGeom prst="flowChartMagneticDisk">
            <a:avLst/>
          </a:prstGeom>
          <a:solidFill>
            <a:srgbClr val="00BEB4"/>
          </a:solidFill>
          <a:ln w="12700" cap="flat" cmpd="sng" algn="ctr">
            <a:solidFill>
              <a:schemeClr val="bg1"/>
            </a:solidFill>
            <a:prstDash val="solid"/>
          </a:ln>
          <a:effectLst/>
        </p:spPr>
        <p:txBody>
          <a:bodyPr tIns="0" bIns="0" rtlCol="0" anchor="ctr"/>
          <a:lstStyle/>
          <a:p>
            <a:pPr algn="ctr" defTabSz="844083">
              <a:spcAft>
                <a:spcPts val="0"/>
              </a:spcAft>
              <a:defRPr/>
            </a:pPr>
            <a:r>
              <a:rPr lang="en-US" sz="500" b="0" kern="0">
                <a:solidFill>
                  <a:schemeClr val="bg1"/>
                </a:solidFill>
                <a:latin typeface="Calibri" panose="020F0502020204030204" pitchFamily="34" charset="0"/>
                <a:cs typeface="Calibri" panose="020F0502020204030204" pitchFamily="34" charset="0"/>
              </a:rPr>
              <a:t>Billing</a:t>
            </a:r>
          </a:p>
        </p:txBody>
      </p:sp>
    </p:spTree>
    <p:extLst>
      <p:ext uri="{BB962C8B-B14F-4D97-AF65-F5344CB8AC3E}">
        <p14:creationId xmlns:p14="http://schemas.microsoft.com/office/powerpoint/2010/main" val="4233544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EF8B3CB-5B1C-4988-8DBF-A029D98EF779}"/>
              </a:ext>
            </a:extLst>
          </p:cNvPr>
          <p:cNvGrpSpPr/>
          <p:nvPr/>
        </p:nvGrpSpPr>
        <p:grpSpPr>
          <a:xfrm>
            <a:off x="457200" y="1219199"/>
            <a:ext cx="11087164" cy="5224460"/>
            <a:chOff x="304799" y="985837"/>
            <a:chExt cx="11582401" cy="5457825"/>
          </a:xfrm>
        </p:grpSpPr>
        <p:sp>
          <p:nvSpPr>
            <p:cNvPr id="3" name="Date Placeholder 4">
              <a:extLst>
                <a:ext uri="{FF2B5EF4-FFF2-40B4-BE49-F238E27FC236}">
                  <a16:creationId xmlns:a16="http://schemas.microsoft.com/office/drawing/2014/main" id="{F43D220D-CA29-4859-971A-9F51A5B04F8C}"/>
                </a:ext>
              </a:extLst>
            </p:cNvPr>
            <p:cNvSpPr txBox="1">
              <a:spLocks/>
            </p:cNvSpPr>
            <p:nvPr/>
          </p:nvSpPr>
          <p:spPr bwMode="auto">
            <a:xfrm>
              <a:off x="1198880" y="6015037"/>
              <a:ext cx="2382520" cy="365125"/>
            </a:xfrm>
            <a:prstGeom prst="rect">
              <a:avLst/>
            </a:prstGeom>
            <a:noFill/>
            <a:ln>
              <a:miter lim="800000"/>
              <a:headEnd/>
              <a:tailEnd/>
            </a:ln>
          </p:spPr>
          <p:txBody>
            <a:bodyPr wrap="square" numCol="1" anchorCtr="0" compatLnSpc="1">
              <a:prstTxWarp prst="textNoShape">
                <a:avLst/>
              </a:prstTxWarp>
            </a:bodyPr>
            <a:lstStyle>
              <a:defPPr>
                <a:defRPr lang="de-DE"/>
              </a:defPPr>
              <a:lvl1pPr marL="0" algn="l" defTabSz="1088239" rtl="0" eaLnBrk="1" latinLnBrk="0" hangingPunct="1">
                <a:defRPr sz="2133" kern="1200">
                  <a:solidFill>
                    <a:schemeClr val="tx1"/>
                  </a:solidFill>
                  <a:latin typeface="+mn-lt"/>
                  <a:ea typeface="+mn-ea"/>
                  <a:cs typeface="+mn-cs"/>
                </a:defRPr>
              </a:lvl1pPr>
              <a:lvl2pPr marL="544120" algn="l" defTabSz="1088239" rtl="0" eaLnBrk="1" latinLnBrk="0" hangingPunct="1">
                <a:defRPr sz="2133" kern="1200">
                  <a:solidFill>
                    <a:schemeClr val="tx1"/>
                  </a:solidFill>
                  <a:latin typeface="+mn-lt"/>
                  <a:ea typeface="+mn-ea"/>
                  <a:cs typeface="+mn-cs"/>
                </a:defRPr>
              </a:lvl2pPr>
              <a:lvl3pPr marL="1088239" algn="l" defTabSz="1088239" rtl="0" eaLnBrk="1" latinLnBrk="0" hangingPunct="1">
                <a:defRPr sz="2133" kern="1200">
                  <a:solidFill>
                    <a:schemeClr val="tx1"/>
                  </a:solidFill>
                  <a:latin typeface="+mn-lt"/>
                  <a:ea typeface="+mn-ea"/>
                  <a:cs typeface="+mn-cs"/>
                </a:defRPr>
              </a:lvl3pPr>
              <a:lvl4pPr marL="1632358" algn="l" defTabSz="1088239" rtl="0" eaLnBrk="1" latinLnBrk="0" hangingPunct="1">
                <a:defRPr sz="2133" kern="1200">
                  <a:solidFill>
                    <a:schemeClr val="tx1"/>
                  </a:solidFill>
                  <a:latin typeface="+mn-lt"/>
                  <a:ea typeface="+mn-ea"/>
                  <a:cs typeface="+mn-cs"/>
                </a:defRPr>
              </a:lvl4pPr>
              <a:lvl5pPr marL="2176476" algn="l" defTabSz="1088239" rtl="0" eaLnBrk="1" latinLnBrk="0" hangingPunct="1">
                <a:defRPr sz="2133" kern="1200">
                  <a:solidFill>
                    <a:schemeClr val="tx1"/>
                  </a:solidFill>
                  <a:latin typeface="+mn-lt"/>
                  <a:ea typeface="+mn-ea"/>
                  <a:cs typeface="+mn-cs"/>
                </a:defRPr>
              </a:lvl5pPr>
              <a:lvl6pPr marL="2720595" algn="l" defTabSz="1088239" rtl="0" eaLnBrk="1" latinLnBrk="0" hangingPunct="1">
                <a:defRPr sz="2133" kern="1200">
                  <a:solidFill>
                    <a:schemeClr val="tx1"/>
                  </a:solidFill>
                  <a:latin typeface="+mn-lt"/>
                  <a:ea typeface="+mn-ea"/>
                  <a:cs typeface="+mn-cs"/>
                </a:defRPr>
              </a:lvl6pPr>
              <a:lvl7pPr marL="3264713" algn="l" defTabSz="1088239" rtl="0" eaLnBrk="1" latinLnBrk="0" hangingPunct="1">
                <a:defRPr sz="2133" kern="1200">
                  <a:solidFill>
                    <a:schemeClr val="tx1"/>
                  </a:solidFill>
                  <a:latin typeface="+mn-lt"/>
                  <a:ea typeface="+mn-ea"/>
                  <a:cs typeface="+mn-cs"/>
                </a:defRPr>
              </a:lvl7pPr>
              <a:lvl8pPr marL="3808833" algn="l" defTabSz="1088239" rtl="0" eaLnBrk="1" latinLnBrk="0" hangingPunct="1">
                <a:defRPr sz="2133" kern="1200">
                  <a:solidFill>
                    <a:schemeClr val="tx1"/>
                  </a:solidFill>
                  <a:latin typeface="+mn-lt"/>
                  <a:ea typeface="+mn-ea"/>
                  <a:cs typeface="+mn-cs"/>
                </a:defRPr>
              </a:lvl8pPr>
              <a:lvl9pPr marL="4352953" algn="l" defTabSz="1088239" rtl="0" eaLnBrk="1" latinLnBrk="0" hangingPunct="1">
                <a:defRPr sz="2133" kern="1200">
                  <a:solidFill>
                    <a:schemeClr val="tx1"/>
                  </a:solidFill>
                  <a:latin typeface="+mn-lt"/>
                  <a:ea typeface="+mn-ea"/>
                  <a:cs typeface="+mn-cs"/>
                </a:defRPr>
              </a:lvl9pPr>
            </a:lstStyle>
            <a:p>
              <a:fld id="{83C4B3A4-35CF-41BE-9D86-566D2788EC12}" type="datetime1">
                <a:rPr lang="en-US" smtClean="0">
                  <a:solidFill>
                    <a:srgbClr val="FFFFFF"/>
                  </a:solidFill>
                  <a:latin typeface="Arial" charset="0"/>
                  <a:cs typeface="Arial" charset="0"/>
                </a:rPr>
                <a:pPr/>
                <a:t>7/30/2020</a:t>
              </a:fld>
              <a:endParaRPr lang="en-US">
                <a:solidFill>
                  <a:srgbClr val="FFFFFF"/>
                </a:solidFill>
                <a:latin typeface="Arial" charset="0"/>
                <a:cs typeface="Arial" charset="0"/>
              </a:endParaRPr>
            </a:p>
          </p:txBody>
        </p:sp>
        <p:sp>
          <p:nvSpPr>
            <p:cNvPr id="4" name="Rectangle 84">
              <a:extLst>
                <a:ext uri="{FF2B5EF4-FFF2-40B4-BE49-F238E27FC236}">
                  <a16:creationId xmlns:a16="http://schemas.microsoft.com/office/drawing/2014/main" id="{AAB3B79F-8195-4F47-8507-1AA253AEAF32}"/>
                </a:ext>
              </a:extLst>
            </p:cNvPr>
            <p:cNvSpPr>
              <a:spLocks noChangeArrowheads="1"/>
            </p:cNvSpPr>
            <p:nvPr/>
          </p:nvSpPr>
          <p:spPr bwMode="auto">
            <a:xfrm>
              <a:off x="530437" y="985837"/>
              <a:ext cx="9600988" cy="192088"/>
            </a:xfrm>
            <a:prstGeom prst="rect">
              <a:avLst/>
            </a:prstGeom>
            <a:solidFill>
              <a:schemeClr val="bg1"/>
            </a:solidFill>
            <a:ln w="9525">
              <a:noFill/>
              <a:miter lim="800000"/>
              <a:headEnd/>
              <a:tailEnd/>
            </a:ln>
          </p:spPr>
          <p:txBody>
            <a:bodyPr wrap="none" anchor="ctr"/>
            <a:lstStyle/>
            <a:p>
              <a:endParaRPr lang="en-US" sz="1800">
                <a:solidFill>
                  <a:srgbClr val="000000"/>
                </a:solidFill>
                <a:cs typeface="Arial" charset="0"/>
              </a:endParaRPr>
            </a:p>
          </p:txBody>
        </p:sp>
        <p:sp>
          <p:nvSpPr>
            <p:cNvPr id="5" name="Rectangle 4">
              <a:extLst>
                <a:ext uri="{FF2B5EF4-FFF2-40B4-BE49-F238E27FC236}">
                  <a16:creationId xmlns:a16="http://schemas.microsoft.com/office/drawing/2014/main" id="{9B792EFA-EE34-48F0-9F42-331646AC3FDE}"/>
                </a:ext>
              </a:extLst>
            </p:cNvPr>
            <p:cNvSpPr/>
            <p:nvPr/>
          </p:nvSpPr>
          <p:spPr bwMode="auto">
            <a:xfrm>
              <a:off x="304800" y="2971800"/>
              <a:ext cx="11582400" cy="2559050"/>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lstStyle/>
            <a:p>
              <a:pPr fontAlgn="auto">
                <a:spcBef>
                  <a:spcPts val="0"/>
                </a:spcBef>
                <a:spcAft>
                  <a:spcPts val="0"/>
                </a:spcAft>
                <a:defRPr/>
              </a:pPr>
              <a:endParaRPr lang="en-US" sz="1400">
                <a:solidFill>
                  <a:prstClr val="black"/>
                </a:solidFill>
                <a:latin typeface="Arial" pitchFamily="34" charset="0"/>
                <a:cs typeface="Arial" pitchFamily="34" charset="0"/>
              </a:endParaRPr>
            </a:p>
            <a:p>
              <a:pPr fontAlgn="auto">
                <a:spcBef>
                  <a:spcPts val="0"/>
                </a:spcBef>
                <a:spcAft>
                  <a:spcPts val="0"/>
                </a:spcAft>
                <a:defRPr/>
              </a:pPr>
              <a:r>
                <a:rPr lang="en-US" sz="1400">
                  <a:solidFill>
                    <a:prstClr val="black"/>
                  </a:solidFill>
                  <a:latin typeface="Arial" pitchFamily="34" charset="0"/>
                  <a:cs typeface="Arial" pitchFamily="34" charset="0"/>
                </a:rPr>
                <a:t>Program</a:t>
              </a:r>
            </a:p>
            <a:p>
              <a:pPr fontAlgn="auto">
                <a:spcBef>
                  <a:spcPts val="0"/>
                </a:spcBef>
                <a:spcAft>
                  <a:spcPts val="0"/>
                </a:spcAft>
                <a:defRPr/>
              </a:pPr>
              <a:r>
                <a:rPr lang="en-US" sz="1400">
                  <a:solidFill>
                    <a:prstClr val="black"/>
                  </a:solidFill>
                  <a:latin typeface="Arial" pitchFamily="34" charset="0"/>
                  <a:cs typeface="Arial" pitchFamily="34" charset="0"/>
                </a:rPr>
                <a:t>Governance</a:t>
              </a:r>
            </a:p>
          </p:txBody>
        </p:sp>
        <p:sp>
          <p:nvSpPr>
            <p:cNvPr id="6" name="Rectangle 5">
              <a:extLst>
                <a:ext uri="{FF2B5EF4-FFF2-40B4-BE49-F238E27FC236}">
                  <a16:creationId xmlns:a16="http://schemas.microsoft.com/office/drawing/2014/main" id="{AAFB47B8-5EF7-465B-992A-8163B6B7276E}"/>
                </a:ext>
              </a:extLst>
            </p:cNvPr>
            <p:cNvSpPr/>
            <p:nvPr/>
          </p:nvSpPr>
          <p:spPr bwMode="auto">
            <a:xfrm>
              <a:off x="304799" y="1177925"/>
              <a:ext cx="11582399" cy="1736725"/>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fontAlgn="auto">
                <a:spcBef>
                  <a:spcPts val="0"/>
                </a:spcBef>
                <a:spcAft>
                  <a:spcPts val="0"/>
                </a:spcAft>
                <a:defRPr/>
              </a:pPr>
              <a:r>
                <a:rPr lang="en-US" sz="1400">
                  <a:solidFill>
                    <a:prstClr val="black"/>
                  </a:solidFill>
                  <a:latin typeface="Arial" pitchFamily="34" charset="0"/>
                  <a:cs typeface="Arial" pitchFamily="34" charset="0"/>
                </a:rPr>
                <a:t>Information</a:t>
              </a:r>
            </a:p>
            <a:p>
              <a:pPr fontAlgn="auto">
                <a:spcBef>
                  <a:spcPts val="0"/>
                </a:spcBef>
                <a:spcAft>
                  <a:spcPts val="0"/>
                </a:spcAft>
                <a:defRPr/>
              </a:pPr>
              <a:r>
                <a:rPr lang="en-US" sz="1400">
                  <a:solidFill>
                    <a:prstClr val="black"/>
                  </a:solidFill>
                  <a:latin typeface="Arial" pitchFamily="34" charset="0"/>
                  <a:cs typeface="Arial" pitchFamily="34" charset="0"/>
                </a:rPr>
                <a:t>Delivery</a:t>
              </a:r>
            </a:p>
            <a:p>
              <a:pPr fontAlgn="auto">
                <a:spcBef>
                  <a:spcPts val="0"/>
                </a:spcBef>
                <a:spcAft>
                  <a:spcPts val="0"/>
                </a:spcAft>
                <a:defRPr/>
              </a:pPr>
              <a:endParaRPr lang="en-US" sz="1400">
                <a:solidFill>
                  <a:prstClr val="black"/>
                </a:solidFill>
                <a:latin typeface="Arial" pitchFamily="34" charset="0"/>
                <a:cs typeface="Arial" pitchFamily="34" charset="0"/>
              </a:endParaRPr>
            </a:p>
            <a:p>
              <a:pPr fontAlgn="auto">
                <a:spcBef>
                  <a:spcPts val="0"/>
                </a:spcBef>
                <a:spcAft>
                  <a:spcPts val="0"/>
                </a:spcAft>
                <a:defRPr/>
              </a:pPr>
              <a:r>
                <a:rPr lang="en-US" sz="1400">
                  <a:solidFill>
                    <a:prstClr val="black"/>
                  </a:solidFill>
                  <a:latin typeface="Arial" pitchFamily="34" charset="0"/>
                  <a:cs typeface="Arial" pitchFamily="34" charset="0"/>
                </a:rPr>
                <a:t>Information</a:t>
              </a:r>
            </a:p>
            <a:p>
              <a:pPr fontAlgn="auto">
                <a:spcBef>
                  <a:spcPts val="0"/>
                </a:spcBef>
                <a:spcAft>
                  <a:spcPts val="0"/>
                </a:spcAft>
                <a:defRPr/>
              </a:pPr>
              <a:r>
                <a:rPr lang="en-US" sz="1400">
                  <a:solidFill>
                    <a:prstClr val="black"/>
                  </a:solidFill>
                  <a:latin typeface="Arial" pitchFamily="34" charset="0"/>
                  <a:cs typeface="Arial" pitchFamily="34" charset="0"/>
                </a:rPr>
                <a:t>Supply</a:t>
              </a:r>
            </a:p>
            <a:p>
              <a:pPr fontAlgn="auto">
                <a:spcBef>
                  <a:spcPts val="0"/>
                </a:spcBef>
                <a:spcAft>
                  <a:spcPts val="0"/>
                </a:spcAft>
                <a:defRPr/>
              </a:pPr>
              <a:endParaRPr lang="en-US" sz="1400">
                <a:solidFill>
                  <a:prstClr val="black"/>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5BF7A668-A183-4FED-B61E-39AC3B96616C}"/>
                </a:ext>
              </a:extLst>
            </p:cNvPr>
            <p:cNvSpPr/>
            <p:nvPr/>
          </p:nvSpPr>
          <p:spPr bwMode="auto">
            <a:xfrm>
              <a:off x="304800" y="5621337"/>
              <a:ext cx="11582400" cy="822325"/>
            </a:xfrm>
            <a:prstGeom prst="rect">
              <a:avLst/>
            </a:prstGeom>
            <a:solidFill>
              <a:schemeClr val="bg1">
                <a:lumMod val="85000"/>
              </a:schemeClr>
            </a:solidFill>
            <a:ln w="19050" cap="flat" cmpd="sng" algn="ctr">
              <a:noFill/>
              <a:prstDash val="solid"/>
              <a:round/>
              <a:headEnd type="none" w="med" len="med"/>
              <a:tailEnd type="none" w="med" len="med"/>
            </a:ln>
            <a:effectLst/>
          </p:spPr>
          <p:txBody>
            <a:bodyPr anchor="ctr"/>
            <a:lstStyle/>
            <a:p>
              <a:pPr fontAlgn="auto">
                <a:spcBef>
                  <a:spcPts val="0"/>
                </a:spcBef>
                <a:spcAft>
                  <a:spcPts val="0"/>
                </a:spcAft>
                <a:defRPr/>
              </a:pPr>
              <a:r>
                <a:rPr lang="en-US" sz="1400">
                  <a:solidFill>
                    <a:prstClr val="black"/>
                  </a:solidFill>
                  <a:latin typeface="Arial" pitchFamily="34" charset="0"/>
                  <a:cs typeface="Arial" pitchFamily="34" charset="0"/>
                </a:rPr>
                <a:t>Data Sources</a:t>
              </a:r>
            </a:p>
            <a:p>
              <a:pPr fontAlgn="auto">
                <a:spcBef>
                  <a:spcPts val="0"/>
                </a:spcBef>
                <a:spcAft>
                  <a:spcPts val="0"/>
                </a:spcAft>
                <a:defRPr/>
              </a:pPr>
              <a:r>
                <a:rPr lang="en-US" sz="1400">
                  <a:solidFill>
                    <a:prstClr val="black"/>
                  </a:solidFill>
                  <a:latin typeface="Arial" pitchFamily="34" charset="0"/>
                  <a:cs typeface="Arial" pitchFamily="34" charset="0"/>
                </a:rPr>
                <a:t>(Applications)</a:t>
              </a:r>
            </a:p>
          </p:txBody>
        </p:sp>
        <p:sp>
          <p:nvSpPr>
            <p:cNvPr id="9" name="Flowchart: Decision 4">
              <a:extLst>
                <a:ext uri="{FF2B5EF4-FFF2-40B4-BE49-F238E27FC236}">
                  <a16:creationId xmlns:a16="http://schemas.microsoft.com/office/drawing/2014/main" id="{FDC15053-53C1-4D3C-8533-091C6F666A99}"/>
                </a:ext>
              </a:extLst>
            </p:cNvPr>
            <p:cNvSpPr>
              <a:spLocks noChangeArrowheads="1"/>
            </p:cNvSpPr>
            <p:nvPr/>
          </p:nvSpPr>
          <p:spPr bwMode="auto">
            <a:xfrm>
              <a:off x="2797228" y="1233487"/>
              <a:ext cx="1123897" cy="549275"/>
            </a:xfrm>
            <a:prstGeom prst="flowChartDecision">
              <a:avLst/>
            </a:prstGeom>
            <a:solidFill>
              <a:srgbClr val="FFFF66"/>
            </a:solidFill>
            <a:ln w="9525" algn="ctr">
              <a:solidFill>
                <a:schemeClr val="tx1"/>
              </a:solidFill>
              <a:round/>
              <a:headEnd/>
              <a:tailEnd/>
            </a:ln>
          </p:spPr>
          <p:txBody>
            <a:bodyPr wrap="none" lIns="0" tIns="0" rIns="0" bIns="0" anchor="ctr"/>
            <a:lstStyle/>
            <a:p>
              <a:pPr algn="ctr"/>
              <a:r>
                <a:rPr lang="en-US" sz="800">
                  <a:solidFill>
                    <a:srgbClr val="000000"/>
                  </a:solidFill>
                  <a:cs typeface="Arial" charset="0"/>
                </a:rPr>
                <a:t>Data in</a:t>
              </a:r>
            </a:p>
            <a:p>
              <a:pPr algn="ctr"/>
              <a:r>
                <a:rPr lang="en-US" sz="800">
                  <a:solidFill>
                    <a:srgbClr val="000000"/>
                  </a:solidFill>
                  <a:cs typeface="Arial" charset="0"/>
                </a:rPr>
                <a:t>Data Delivery</a:t>
              </a:r>
            </a:p>
            <a:p>
              <a:pPr algn="ctr"/>
              <a:r>
                <a:rPr lang="en-US" sz="800">
                  <a:solidFill>
                    <a:srgbClr val="000000"/>
                  </a:solidFill>
                  <a:cs typeface="Arial" charset="0"/>
                </a:rPr>
                <a:t> Layer?</a:t>
              </a:r>
            </a:p>
          </p:txBody>
        </p:sp>
        <p:sp>
          <p:nvSpPr>
            <p:cNvPr id="10" name="Flowchart: Decision 5">
              <a:extLst>
                <a:ext uri="{FF2B5EF4-FFF2-40B4-BE49-F238E27FC236}">
                  <a16:creationId xmlns:a16="http://schemas.microsoft.com/office/drawing/2014/main" id="{8C128291-5888-4227-8D40-1479257D424F}"/>
                </a:ext>
              </a:extLst>
            </p:cNvPr>
            <p:cNvSpPr>
              <a:spLocks noChangeArrowheads="1"/>
            </p:cNvSpPr>
            <p:nvPr/>
          </p:nvSpPr>
          <p:spPr bwMode="auto">
            <a:xfrm>
              <a:off x="2797228" y="2011362"/>
              <a:ext cx="1123897" cy="549275"/>
            </a:xfrm>
            <a:prstGeom prst="flowChartDecision">
              <a:avLst/>
            </a:prstGeom>
            <a:solidFill>
              <a:srgbClr val="FFFF66"/>
            </a:solidFill>
            <a:ln w="9525" algn="ctr">
              <a:solidFill>
                <a:schemeClr val="tx1"/>
              </a:solidFill>
              <a:round/>
              <a:headEnd/>
              <a:tailEnd/>
            </a:ln>
          </p:spPr>
          <p:txBody>
            <a:bodyPr wrap="none" lIns="0" tIns="0" rIns="0" bIns="0" anchor="ctr"/>
            <a:lstStyle/>
            <a:p>
              <a:pPr algn="ctr"/>
              <a:r>
                <a:rPr lang="en-US" sz="800">
                  <a:solidFill>
                    <a:srgbClr val="000000"/>
                  </a:solidFill>
                  <a:cs typeface="Arial" charset="0"/>
                </a:rPr>
                <a:t>Data in</a:t>
              </a:r>
            </a:p>
            <a:p>
              <a:pPr algn="ctr"/>
              <a:r>
                <a:rPr lang="en-US" sz="800">
                  <a:solidFill>
                    <a:srgbClr val="000000"/>
                  </a:solidFill>
                  <a:cs typeface="Arial" charset="0"/>
                </a:rPr>
                <a:t>Data Supply</a:t>
              </a:r>
            </a:p>
            <a:p>
              <a:pPr algn="ctr"/>
              <a:r>
                <a:rPr lang="en-US" sz="800">
                  <a:solidFill>
                    <a:srgbClr val="000000"/>
                  </a:solidFill>
                  <a:cs typeface="Arial" charset="0"/>
                </a:rPr>
                <a:t>Layer?</a:t>
              </a:r>
            </a:p>
          </p:txBody>
        </p:sp>
        <p:sp>
          <p:nvSpPr>
            <p:cNvPr id="15" name="Flowchart: Decision 22">
              <a:extLst>
                <a:ext uri="{FF2B5EF4-FFF2-40B4-BE49-F238E27FC236}">
                  <a16:creationId xmlns:a16="http://schemas.microsoft.com/office/drawing/2014/main" id="{DD828F7A-BA55-45D2-A38B-2D56F5A57288}"/>
                </a:ext>
              </a:extLst>
            </p:cNvPr>
            <p:cNvSpPr>
              <a:spLocks noChangeArrowheads="1"/>
            </p:cNvSpPr>
            <p:nvPr/>
          </p:nvSpPr>
          <p:spPr bwMode="auto">
            <a:xfrm>
              <a:off x="5537253" y="4658036"/>
              <a:ext cx="1123897" cy="547687"/>
            </a:xfrm>
            <a:prstGeom prst="flowChartDecision">
              <a:avLst/>
            </a:prstGeom>
            <a:solidFill>
              <a:srgbClr val="FFFF66"/>
            </a:solidFill>
            <a:ln w="12700" algn="ctr">
              <a:solidFill>
                <a:schemeClr val="tx1"/>
              </a:solidFill>
              <a:round/>
              <a:headEnd/>
              <a:tailEnd/>
            </a:ln>
          </p:spPr>
          <p:txBody>
            <a:bodyPr wrap="none" lIns="0" tIns="0" rIns="0" bIns="0" anchor="ctr"/>
            <a:lstStyle/>
            <a:p>
              <a:pPr algn="ctr"/>
              <a:r>
                <a:rPr lang="en-US" sz="800">
                  <a:solidFill>
                    <a:srgbClr val="000000"/>
                  </a:solidFill>
                  <a:cs typeface="Arial" charset="0"/>
                </a:rPr>
                <a:t>Data in</a:t>
              </a:r>
            </a:p>
            <a:p>
              <a:pPr algn="ctr"/>
              <a:r>
                <a:rPr lang="en-US" sz="800">
                  <a:solidFill>
                    <a:srgbClr val="000000"/>
                  </a:solidFill>
                  <a:cs typeface="Arial" charset="0"/>
                </a:rPr>
                <a:t>Source Assets?</a:t>
              </a:r>
            </a:p>
          </p:txBody>
        </p:sp>
        <p:sp>
          <p:nvSpPr>
            <p:cNvPr id="16" name="Flowchart: Decision 23">
              <a:extLst>
                <a:ext uri="{FF2B5EF4-FFF2-40B4-BE49-F238E27FC236}">
                  <a16:creationId xmlns:a16="http://schemas.microsoft.com/office/drawing/2014/main" id="{A8175B27-961A-49BE-B5CA-18767D366772}"/>
                </a:ext>
              </a:extLst>
            </p:cNvPr>
            <p:cNvSpPr>
              <a:spLocks noChangeArrowheads="1"/>
            </p:cNvSpPr>
            <p:nvPr/>
          </p:nvSpPr>
          <p:spPr bwMode="auto">
            <a:xfrm>
              <a:off x="2797228" y="3333750"/>
              <a:ext cx="1123897" cy="549275"/>
            </a:xfrm>
            <a:prstGeom prst="flowChartDecision">
              <a:avLst/>
            </a:prstGeom>
            <a:solidFill>
              <a:srgbClr val="FFFF66"/>
            </a:solidFill>
            <a:ln w="9525" algn="ctr">
              <a:solidFill>
                <a:schemeClr val="tx1"/>
              </a:solidFill>
              <a:round/>
              <a:headEnd/>
              <a:tailEnd/>
            </a:ln>
          </p:spPr>
          <p:txBody>
            <a:bodyPr wrap="none" lIns="0" tIns="0" rIns="0" bIns="0" anchor="ctr"/>
            <a:lstStyle/>
            <a:p>
              <a:pPr algn="ctr"/>
              <a:r>
                <a:rPr lang="en-US" sz="800">
                  <a:solidFill>
                    <a:srgbClr val="000000"/>
                  </a:solidFill>
                  <a:cs typeface="Arial" charset="0"/>
                </a:rPr>
                <a:t>Align to</a:t>
              </a:r>
            </a:p>
            <a:p>
              <a:pPr algn="ctr"/>
              <a:r>
                <a:rPr lang="en-US" sz="800">
                  <a:solidFill>
                    <a:srgbClr val="000000"/>
                  </a:solidFill>
                  <a:cs typeface="Arial" charset="0"/>
                </a:rPr>
                <a:t>Roadmap?</a:t>
              </a:r>
            </a:p>
          </p:txBody>
        </p:sp>
        <p:sp>
          <p:nvSpPr>
            <p:cNvPr id="17" name="Flowchart: Decision 24">
              <a:extLst>
                <a:ext uri="{FF2B5EF4-FFF2-40B4-BE49-F238E27FC236}">
                  <a16:creationId xmlns:a16="http://schemas.microsoft.com/office/drawing/2014/main" id="{8982F3B8-36AB-419B-9426-4F30AFD46961}"/>
                </a:ext>
              </a:extLst>
            </p:cNvPr>
            <p:cNvSpPr>
              <a:spLocks noChangeArrowheads="1"/>
            </p:cNvSpPr>
            <p:nvPr/>
          </p:nvSpPr>
          <p:spPr bwMode="auto">
            <a:xfrm>
              <a:off x="2797228" y="4111625"/>
              <a:ext cx="1123897" cy="549275"/>
            </a:xfrm>
            <a:prstGeom prst="flowChartDecision">
              <a:avLst/>
            </a:prstGeom>
            <a:solidFill>
              <a:srgbClr val="FFFF66"/>
            </a:solidFill>
            <a:ln w="9525" algn="ctr">
              <a:solidFill>
                <a:schemeClr val="tx1"/>
              </a:solidFill>
              <a:round/>
              <a:headEnd/>
              <a:tailEnd/>
            </a:ln>
          </p:spPr>
          <p:txBody>
            <a:bodyPr wrap="none" lIns="0" tIns="0" rIns="0" bIns="0" anchor="ctr"/>
            <a:lstStyle/>
            <a:p>
              <a:pPr algn="ctr"/>
              <a:r>
                <a:rPr lang="en-US" sz="800">
                  <a:solidFill>
                    <a:srgbClr val="000000"/>
                  </a:solidFill>
                  <a:cs typeface="Arial" charset="0"/>
                </a:rPr>
                <a:t>Business</a:t>
              </a:r>
            </a:p>
            <a:p>
              <a:pPr algn="ctr"/>
              <a:r>
                <a:rPr lang="en-US" sz="800">
                  <a:solidFill>
                    <a:srgbClr val="000000"/>
                  </a:solidFill>
                  <a:cs typeface="Arial" charset="0"/>
                </a:rPr>
                <a:t>Case?</a:t>
              </a:r>
            </a:p>
          </p:txBody>
        </p:sp>
        <p:sp>
          <p:nvSpPr>
            <p:cNvPr id="21" name="Folded Corner 33">
              <a:extLst>
                <a:ext uri="{FF2B5EF4-FFF2-40B4-BE49-F238E27FC236}">
                  <a16:creationId xmlns:a16="http://schemas.microsoft.com/office/drawing/2014/main" id="{69C58401-D617-4B37-87A1-B24C0CF254C6}"/>
                </a:ext>
              </a:extLst>
            </p:cNvPr>
            <p:cNvSpPr>
              <a:spLocks noChangeArrowheads="1"/>
            </p:cNvSpPr>
            <p:nvPr/>
          </p:nvSpPr>
          <p:spPr bwMode="auto">
            <a:xfrm>
              <a:off x="6877103" y="4704073"/>
              <a:ext cx="1123897" cy="457200"/>
            </a:xfrm>
            <a:prstGeom prst="foldedCorner">
              <a:avLst>
                <a:gd name="adj" fmla="val 16667"/>
              </a:avLst>
            </a:prstGeom>
            <a:solidFill>
              <a:srgbClr val="92D050"/>
            </a:solidFill>
            <a:ln w="12700" algn="ctr">
              <a:solidFill>
                <a:srgbClr val="325D00"/>
              </a:solidFill>
              <a:round/>
              <a:headEnd/>
              <a:tailEnd/>
            </a:ln>
          </p:spPr>
          <p:txBody>
            <a:bodyPr wrap="none" lIns="36576" rIns="45720" anchor="ctr"/>
            <a:lstStyle/>
            <a:p>
              <a:pPr algn="ctr"/>
              <a:r>
                <a:rPr lang="en-US" sz="1000">
                  <a:solidFill>
                    <a:srgbClr val="000000"/>
                  </a:solidFill>
                  <a:cs typeface="Arial" charset="0"/>
                </a:rPr>
                <a:t>New Data Source</a:t>
              </a:r>
            </a:p>
            <a:p>
              <a:pPr algn="ctr"/>
              <a:r>
                <a:rPr lang="en-US" sz="1000">
                  <a:solidFill>
                    <a:srgbClr val="000000"/>
                  </a:solidFill>
                  <a:cs typeface="Arial" charset="0"/>
                </a:rPr>
                <a:t>Mapping/ETL</a:t>
              </a:r>
            </a:p>
          </p:txBody>
        </p:sp>
        <p:sp>
          <p:nvSpPr>
            <p:cNvPr id="22" name="Folded Corner 34">
              <a:extLst>
                <a:ext uri="{FF2B5EF4-FFF2-40B4-BE49-F238E27FC236}">
                  <a16:creationId xmlns:a16="http://schemas.microsoft.com/office/drawing/2014/main" id="{70936B2C-4208-4215-87B2-8E76A69FE89C}"/>
                </a:ext>
              </a:extLst>
            </p:cNvPr>
            <p:cNvSpPr>
              <a:spLocks noChangeArrowheads="1"/>
            </p:cNvSpPr>
            <p:nvPr/>
          </p:nvSpPr>
          <p:spPr bwMode="auto">
            <a:xfrm>
              <a:off x="6877103" y="5757862"/>
              <a:ext cx="1123897" cy="503238"/>
            </a:xfrm>
            <a:prstGeom prst="foldedCorner">
              <a:avLst>
                <a:gd name="adj" fmla="val 16667"/>
              </a:avLst>
            </a:prstGeom>
            <a:solidFill>
              <a:srgbClr val="92D050"/>
            </a:solidFill>
            <a:ln w="12700" algn="ctr">
              <a:solidFill>
                <a:srgbClr val="325D00"/>
              </a:solidFill>
              <a:round/>
              <a:headEnd/>
              <a:tailEnd/>
            </a:ln>
          </p:spPr>
          <p:txBody>
            <a:bodyPr wrap="none" lIns="36576" rIns="45720" anchor="ctr"/>
            <a:lstStyle/>
            <a:p>
              <a:pPr algn="ctr"/>
              <a:r>
                <a:rPr lang="en-US" sz="1000">
                  <a:solidFill>
                    <a:srgbClr val="000000"/>
                  </a:solidFill>
                  <a:cs typeface="Arial" charset="0"/>
                </a:rPr>
                <a:t>Operational</a:t>
              </a:r>
            </a:p>
            <a:p>
              <a:pPr algn="ctr"/>
              <a:r>
                <a:rPr lang="en-US" sz="1000">
                  <a:solidFill>
                    <a:srgbClr val="000000"/>
                  </a:solidFill>
                  <a:cs typeface="Arial" charset="0"/>
                </a:rPr>
                <a:t>System </a:t>
              </a:r>
            </a:p>
            <a:p>
              <a:pPr algn="ctr"/>
              <a:r>
                <a:rPr lang="en-US" sz="1000">
                  <a:solidFill>
                    <a:srgbClr val="000000"/>
                  </a:solidFill>
                  <a:cs typeface="Arial" charset="0"/>
                </a:rPr>
                <a:t>Enhancements</a:t>
              </a:r>
            </a:p>
          </p:txBody>
        </p:sp>
        <p:sp>
          <p:nvSpPr>
            <p:cNvPr id="23" name="Folded Corner 35">
              <a:extLst>
                <a:ext uri="{FF2B5EF4-FFF2-40B4-BE49-F238E27FC236}">
                  <a16:creationId xmlns:a16="http://schemas.microsoft.com/office/drawing/2014/main" id="{5B16BD15-A4D2-43B7-B71E-D6205908D723}"/>
                </a:ext>
              </a:extLst>
            </p:cNvPr>
            <p:cNvSpPr>
              <a:spLocks noChangeArrowheads="1"/>
            </p:cNvSpPr>
            <p:nvPr/>
          </p:nvSpPr>
          <p:spPr bwMode="auto">
            <a:xfrm>
              <a:off x="2936240" y="2755900"/>
              <a:ext cx="872173" cy="430212"/>
            </a:xfrm>
            <a:prstGeom prst="foldedCorner">
              <a:avLst>
                <a:gd name="adj" fmla="val 16667"/>
              </a:avLst>
            </a:prstGeom>
            <a:solidFill>
              <a:srgbClr val="92D050"/>
            </a:solidFill>
            <a:ln w="12700" algn="ctr">
              <a:solidFill>
                <a:srgbClr val="325D00"/>
              </a:solidFill>
              <a:round/>
              <a:headEnd/>
              <a:tailEnd/>
            </a:ln>
          </p:spPr>
          <p:txBody>
            <a:bodyPr wrap="none" lIns="36576" rIns="45720" anchor="ctr"/>
            <a:lstStyle/>
            <a:p>
              <a:r>
                <a:rPr lang="en-US" sz="1000">
                  <a:solidFill>
                    <a:srgbClr val="000000"/>
                  </a:solidFill>
                  <a:cs typeface="Arial" charset="0"/>
                </a:rPr>
                <a:t>Demand</a:t>
              </a:r>
            </a:p>
            <a:p>
              <a:r>
                <a:rPr lang="en-US" sz="1000">
                  <a:solidFill>
                    <a:srgbClr val="000000"/>
                  </a:solidFill>
                  <a:cs typeface="Arial" charset="0"/>
                </a:rPr>
                <a:t>Analysis</a:t>
              </a:r>
            </a:p>
          </p:txBody>
        </p:sp>
        <p:sp>
          <p:nvSpPr>
            <p:cNvPr id="24" name="Flowchart: Decision 37">
              <a:extLst>
                <a:ext uri="{FF2B5EF4-FFF2-40B4-BE49-F238E27FC236}">
                  <a16:creationId xmlns:a16="http://schemas.microsoft.com/office/drawing/2014/main" id="{258869D1-371B-455B-B35E-9337F1BEBCC4}"/>
                </a:ext>
              </a:extLst>
            </p:cNvPr>
            <p:cNvSpPr>
              <a:spLocks noChangeArrowheads="1"/>
            </p:cNvSpPr>
            <p:nvPr/>
          </p:nvSpPr>
          <p:spPr bwMode="auto">
            <a:xfrm>
              <a:off x="5537253" y="3584575"/>
              <a:ext cx="1123897" cy="547687"/>
            </a:xfrm>
            <a:prstGeom prst="flowChartDecision">
              <a:avLst/>
            </a:prstGeom>
            <a:solidFill>
              <a:srgbClr val="FFFF66"/>
            </a:solidFill>
            <a:ln w="9525" algn="ctr">
              <a:solidFill>
                <a:schemeClr val="tx1"/>
              </a:solidFill>
              <a:round/>
              <a:headEnd/>
              <a:tailEnd/>
            </a:ln>
          </p:spPr>
          <p:txBody>
            <a:bodyPr wrap="none" lIns="0" tIns="0" rIns="0" bIns="0" anchor="ctr"/>
            <a:lstStyle/>
            <a:p>
              <a:pPr algn="ctr"/>
              <a:r>
                <a:rPr lang="en-US" sz="800">
                  <a:solidFill>
                    <a:srgbClr val="000000"/>
                  </a:solidFill>
                  <a:cs typeface="Arial" charset="0"/>
                </a:rPr>
                <a:t>Approved?</a:t>
              </a:r>
            </a:p>
          </p:txBody>
        </p:sp>
        <p:cxnSp>
          <p:nvCxnSpPr>
            <p:cNvPr id="26" name="Straight Arrow Connector 46">
              <a:extLst>
                <a:ext uri="{FF2B5EF4-FFF2-40B4-BE49-F238E27FC236}">
                  <a16:creationId xmlns:a16="http://schemas.microsoft.com/office/drawing/2014/main" id="{287D96EC-F9AC-44E5-9812-2C92338625AB}"/>
                </a:ext>
              </a:extLst>
            </p:cNvPr>
            <p:cNvCxnSpPr>
              <a:cxnSpLocks noChangeShapeType="1"/>
              <a:stCxn id="9" idx="2"/>
              <a:endCxn id="10" idx="0"/>
            </p:cNvCxnSpPr>
            <p:nvPr/>
          </p:nvCxnSpPr>
          <p:spPr bwMode="auto">
            <a:xfrm>
              <a:off x="3359177" y="1782762"/>
              <a:ext cx="0" cy="228600"/>
            </a:xfrm>
            <a:prstGeom prst="straightConnector1">
              <a:avLst/>
            </a:prstGeom>
            <a:noFill/>
            <a:ln w="15875" algn="ctr">
              <a:solidFill>
                <a:schemeClr val="tx1"/>
              </a:solidFill>
              <a:round/>
              <a:headEnd/>
              <a:tailEnd type="arrow" w="med" len="med"/>
            </a:ln>
          </p:spPr>
        </p:cxnSp>
        <p:cxnSp>
          <p:nvCxnSpPr>
            <p:cNvPr id="27" name="Straight Arrow Connector 49">
              <a:extLst>
                <a:ext uri="{FF2B5EF4-FFF2-40B4-BE49-F238E27FC236}">
                  <a16:creationId xmlns:a16="http://schemas.microsoft.com/office/drawing/2014/main" id="{E5AD5AA3-3F86-4FDE-914D-072D68BDA46D}"/>
                </a:ext>
              </a:extLst>
            </p:cNvPr>
            <p:cNvCxnSpPr>
              <a:cxnSpLocks noChangeShapeType="1"/>
              <a:stCxn id="10" idx="2"/>
              <a:endCxn id="23" idx="0"/>
            </p:cNvCxnSpPr>
            <p:nvPr/>
          </p:nvCxnSpPr>
          <p:spPr bwMode="auto">
            <a:xfrm>
              <a:off x="3359177" y="2560637"/>
              <a:ext cx="13150" cy="195263"/>
            </a:xfrm>
            <a:prstGeom prst="straightConnector1">
              <a:avLst/>
            </a:prstGeom>
            <a:noFill/>
            <a:ln w="15875" algn="ctr">
              <a:solidFill>
                <a:schemeClr val="tx1"/>
              </a:solidFill>
              <a:round/>
              <a:headEnd/>
              <a:tailEnd type="arrow" w="med" len="med"/>
            </a:ln>
          </p:spPr>
        </p:cxnSp>
        <p:cxnSp>
          <p:nvCxnSpPr>
            <p:cNvPr id="28" name="Straight Arrow Connector 52">
              <a:extLst>
                <a:ext uri="{FF2B5EF4-FFF2-40B4-BE49-F238E27FC236}">
                  <a16:creationId xmlns:a16="http://schemas.microsoft.com/office/drawing/2014/main" id="{F9E54048-CE15-4C1C-A99B-AC06E9109D51}"/>
                </a:ext>
              </a:extLst>
            </p:cNvPr>
            <p:cNvCxnSpPr>
              <a:cxnSpLocks noChangeShapeType="1"/>
              <a:stCxn id="23" idx="2"/>
              <a:endCxn id="16" idx="0"/>
            </p:cNvCxnSpPr>
            <p:nvPr/>
          </p:nvCxnSpPr>
          <p:spPr bwMode="auto">
            <a:xfrm flipH="1">
              <a:off x="3359177" y="3186112"/>
              <a:ext cx="13150" cy="147638"/>
            </a:xfrm>
            <a:prstGeom prst="straightConnector1">
              <a:avLst/>
            </a:prstGeom>
            <a:noFill/>
            <a:ln w="15875" algn="ctr">
              <a:solidFill>
                <a:schemeClr val="tx1"/>
              </a:solidFill>
              <a:round/>
              <a:headEnd/>
              <a:tailEnd type="arrow" w="med" len="med"/>
            </a:ln>
          </p:spPr>
        </p:cxnSp>
        <p:cxnSp>
          <p:nvCxnSpPr>
            <p:cNvPr id="29" name="Straight Arrow Connector 55">
              <a:extLst>
                <a:ext uri="{FF2B5EF4-FFF2-40B4-BE49-F238E27FC236}">
                  <a16:creationId xmlns:a16="http://schemas.microsoft.com/office/drawing/2014/main" id="{4F6B77FC-C3F0-45F3-A7AB-5245805EDB77}"/>
                </a:ext>
              </a:extLst>
            </p:cNvPr>
            <p:cNvCxnSpPr>
              <a:cxnSpLocks noChangeShapeType="1"/>
              <a:stCxn id="16" idx="2"/>
              <a:endCxn id="17" idx="0"/>
            </p:cNvCxnSpPr>
            <p:nvPr/>
          </p:nvCxnSpPr>
          <p:spPr bwMode="auto">
            <a:xfrm>
              <a:off x="3359177" y="3883025"/>
              <a:ext cx="0" cy="228600"/>
            </a:xfrm>
            <a:prstGeom prst="straightConnector1">
              <a:avLst/>
            </a:prstGeom>
            <a:noFill/>
            <a:ln w="15875" algn="ctr">
              <a:solidFill>
                <a:schemeClr val="tx1"/>
              </a:solidFill>
              <a:round/>
              <a:headEnd/>
              <a:tailEnd type="arrow" w="med" len="med"/>
            </a:ln>
          </p:spPr>
        </p:cxnSp>
        <p:cxnSp>
          <p:nvCxnSpPr>
            <p:cNvPr id="30" name="Straight Arrow Connector 58">
              <a:extLst>
                <a:ext uri="{FF2B5EF4-FFF2-40B4-BE49-F238E27FC236}">
                  <a16:creationId xmlns:a16="http://schemas.microsoft.com/office/drawing/2014/main" id="{1279E81D-D104-4AA1-B62B-6CB4275FE6B8}"/>
                </a:ext>
              </a:extLst>
            </p:cNvPr>
            <p:cNvCxnSpPr>
              <a:cxnSpLocks noChangeShapeType="1"/>
              <a:stCxn id="17" idx="1"/>
            </p:cNvCxnSpPr>
            <p:nvPr/>
          </p:nvCxnSpPr>
          <p:spPr bwMode="auto">
            <a:xfrm flipH="1">
              <a:off x="2562226" y="4386263"/>
              <a:ext cx="235002" cy="1587"/>
            </a:xfrm>
            <a:prstGeom prst="straightConnector1">
              <a:avLst/>
            </a:prstGeom>
            <a:noFill/>
            <a:ln w="15875" algn="ctr">
              <a:solidFill>
                <a:schemeClr val="tx1"/>
              </a:solidFill>
              <a:round/>
              <a:headEnd/>
              <a:tailEnd type="arrow" w="med" len="med"/>
            </a:ln>
          </p:spPr>
        </p:cxnSp>
        <p:cxnSp>
          <p:nvCxnSpPr>
            <p:cNvPr id="33" name="Straight Arrow Connector 72">
              <a:extLst>
                <a:ext uri="{FF2B5EF4-FFF2-40B4-BE49-F238E27FC236}">
                  <a16:creationId xmlns:a16="http://schemas.microsoft.com/office/drawing/2014/main" id="{9B079AB0-EC69-4C43-B236-A0B4F538C43C}"/>
                </a:ext>
              </a:extLst>
            </p:cNvPr>
            <p:cNvCxnSpPr>
              <a:cxnSpLocks noChangeShapeType="1"/>
              <a:stCxn id="16" idx="3"/>
            </p:cNvCxnSpPr>
            <p:nvPr/>
          </p:nvCxnSpPr>
          <p:spPr bwMode="auto">
            <a:xfrm flipV="1">
              <a:off x="3921125" y="3608387"/>
              <a:ext cx="406400" cy="1"/>
            </a:xfrm>
            <a:prstGeom prst="straightConnector1">
              <a:avLst/>
            </a:prstGeom>
            <a:noFill/>
            <a:ln w="15875" algn="ctr">
              <a:solidFill>
                <a:schemeClr val="tx1"/>
              </a:solidFill>
              <a:round/>
              <a:headEnd/>
              <a:tailEnd type="arrow" w="med" len="med"/>
            </a:ln>
          </p:spPr>
        </p:cxnSp>
        <p:cxnSp>
          <p:nvCxnSpPr>
            <p:cNvPr id="34" name="Straight Arrow Connector 75">
              <a:extLst>
                <a:ext uri="{FF2B5EF4-FFF2-40B4-BE49-F238E27FC236}">
                  <a16:creationId xmlns:a16="http://schemas.microsoft.com/office/drawing/2014/main" id="{B6F63F83-DD0E-4609-AA4C-56EEB819043C}"/>
                </a:ext>
              </a:extLst>
            </p:cNvPr>
            <p:cNvCxnSpPr>
              <a:cxnSpLocks noChangeShapeType="1"/>
              <a:stCxn id="17" idx="3"/>
            </p:cNvCxnSpPr>
            <p:nvPr/>
          </p:nvCxnSpPr>
          <p:spPr bwMode="auto">
            <a:xfrm flipV="1">
              <a:off x="3921125" y="4386262"/>
              <a:ext cx="406400" cy="1"/>
            </a:xfrm>
            <a:prstGeom prst="straightConnector1">
              <a:avLst/>
            </a:prstGeom>
            <a:noFill/>
            <a:ln w="15875" algn="ctr">
              <a:solidFill>
                <a:schemeClr val="tx1"/>
              </a:solidFill>
              <a:round/>
              <a:headEnd/>
              <a:tailEnd type="arrow" w="med" len="med"/>
            </a:ln>
          </p:spPr>
        </p:cxnSp>
        <p:cxnSp>
          <p:nvCxnSpPr>
            <p:cNvPr id="36" name="Straight Arrow Connector 96">
              <a:extLst>
                <a:ext uri="{FF2B5EF4-FFF2-40B4-BE49-F238E27FC236}">
                  <a16:creationId xmlns:a16="http://schemas.microsoft.com/office/drawing/2014/main" id="{9C50B538-63C0-412A-9675-BFC02D888825}"/>
                </a:ext>
              </a:extLst>
            </p:cNvPr>
            <p:cNvCxnSpPr>
              <a:cxnSpLocks noChangeShapeType="1"/>
              <a:stCxn id="24" idx="2"/>
              <a:endCxn id="15" idx="0"/>
            </p:cNvCxnSpPr>
            <p:nvPr/>
          </p:nvCxnSpPr>
          <p:spPr bwMode="auto">
            <a:xfrm>
              <a:off x="6099202" y="4132262"/>
              <a:ext cx="0" cy="525774"/>
            </a:xfrm>
            <a:prstGeom prst="straightConnector1">
              <a:avLst/>
            </a:prstGeom>
            <a:noFill/>
            <a:ln w="15875" algn="ctr">
              <a:solidFill>
                <a:schemeClr val="tx1"/>
              </a:solidFill>
              <a:round/>
              <a:headEnd/>
              <a:tailEnd type="arrow" w="med" len="med"/>
            </a:ln>
          </p:spPr>
        </p:cxnSp>
        <p:cxnSp>
          <p:nvCxnSpPr>
            <p:cNvPr id="37" name="Straight Arrow Connector 99">
              <a:extLst>
                <a:ext uri="{FF2B5EF4-FFF2-40B4-BE49-F238E27FC236}">
                  <a16:creationId xmlns:a16="http://schemas.microsoft.com/office/drawing/2014/main" id="{2050C6E8-5D54-4F6E-ABC2-5F0A5CA62CBF}"/>
                </a:ext>
              </a:extLst>
            </p:cNvPr>
            <p:cNvCxnSpPr>
              <a:cxnSpLocks noChangeShapeType="1"/>
              <a:stCxn id="15" idx="3"/>
              <a:endCxn id="21" idx="1"/>
            </p:cNvCxnSpPr>
            <p:nvPr/>
          </p:nvCxnSpPr>
          <p:spPr bwMode="auto">
            <a:xfrm>
              <a:off x="6661150" y="4931880"/>
              <a:ext cx="215953" cy="793"/>
            </a:xfrm>
            <a:prstGeom prst="straightConnector1">
              <a:avLst/>
            </a:prstGeom>
            <a:noFill/>
            <a:ln w="15875" algn="ctr">
              <a:solidFill>
                <a:schemeClr val="tx1"/>
              </a:solidFill>
              <a:round/>
              <a:headEnd/>
              <a:tailEnd type="arrow" w="med" len="med"/>
            </a:ln>
          </p:spPr>
        </p:cxnSp>
        <p:cxnSp>
          <p:nvCxnSpPr>
            <p:cNvPr id="38" name="Elbow Connector 103">
              <a:extLst>
                <a:ext uri="{FF2B5EF4-FFF2-40B4-BE49-F238E27FC236}">
                  <a16:creationId xmlns:a16="http://schemas.microsoft.com/office/drawing/2014/main" id="{C333C950-C44E-4F53-B24C-55A01FF79319}"/>
                </a:ext>
              </a:extLst>
            </p:cNvPr>
            <p:cNvCxnSpPr>
              <a:cxnSpLocks noChangeShapeType="1"/>
              <a:stCxn id="61" idx="3"/>
              <a:endCxn id="24" idx="1"/>
            </p:cNvCxnSpPr>
            <p:nvPr/>
          </p:nvCxnSpPr>
          <p:spPr bwMode="auto">
            <a:xfrm>
              <a:off x="5272088" y="3624262"/>
              <a:ext cx="265165" cy="234157"/>
            </a:xfrm>
            <a:prstGeom prst="bentConnector3">
              <a:avLst>
                <a:gd name="adj1" fmla="val 50000"/>
              </a:avLst>
            </a:prstGeom>
            <a:noFill/>
            <a:ln w="12700" algn="ctr">
              <a:solidFill>
                <a:schemeClr val="tx1"/>
              </a:solidFill>
              <a:round/>
              <a:headEnd/>
              <a:tailEnd type="arrow" w="med" len="med"/>
            </a:ln>
          </p:spPr>
        </p:cxnSp>
        <p:cxnSp>
          <p:nvCxnSpPr>
            <p:cNvPr id="39" name="Elbow Connector 104">
              <a:extLst>
                <a:ext uri="{FF2B5EF4-FFF2-40B4-BE49-F238E27FC236}">
                  <a16:creationId xmlns:a16="http://schemas.microsoft.com/office/drawing/2014/main" id="{F37AE6E9-8B70-4738-B727-3FCEF8E61419}"/>
                </a:ext>
              </a:extLst>
            </p:cNvPr>
            <p:cNvCxnSpPr>
              <a:cxnSpLocks noChangeShapeType="1"/>
              <a:stCxn id="62" idx="3"/>
              <a:endCxn id="24" idx="1"/>
            </p:cNvCxnSpPr>
            <p:nvPr/>
          </p:nvCxnSpPr>
          <p:spPr bwMode="auto">
            <a:xfrm flipV="1">
              <a:off x="5272088" y="3858419"/>
              <a:ext cx="265165" cy="527843"/>
            </a:xfrm>
            <a:prstGeom prst="bentConnector3">
              <a:avLst>
                <a:gd name="adj1" fmla="val 50000"/>
              </a:avLst>
            </a:prstGeom>
            <a:noFill/>
            <a:ln w="12700" algn="ctr">
              <a:solidFill>
                <a:schemeClr val="tx1"/>
              </a:solidFill>
              <a:round/>
              <a:headEnd/>
              <a:tailEnd type="arrow" w="med" len="med"/>
            </a:ln>
          </p:spPr>
        </p:cxnSp>
        <p:cxnSp>
          <p:nvCxnSpPr>
            <p:cNvPr id="40" name="Elbow Connector 107">
              <a:extLst>
                <a:ext uri="{FF2B5EF4-FFF2-40B4-BE49-F238E27FC236}">
                  <a16:creationId xmlns:a16="http://schemas.microsoft.com/office/drawing/2014/main" id="{F45AD85A-00A2-4FB3-988D-E4EA64384290}"/>
                </a:ext>
              </a:extLst>
            </p:cNvPr>
            <p:cNvCxnSpPr>
              <a:cxnSpLocks noChangeShapeType="1"/>
              <a:stCxn id="15" idx="2"/>
              <a:endCxn id="22" idx="1"/>
            </p:cNvCxnSpPr>
            <p:nvPr/>
          </p:nvCxnSpPr>
          <p:spPr bwMode="auto">
            <a:xfrm rot="16200000" flipH="1">
              <a:off x="6086273" y="5218651"/>
              <a:ext cx="803758" cy="777901"/>
            </a:xfrm>
            <a:prstGeom prst="bentConnector2">
              <a:avLst/>
            </a:prstGeom>
            <a:noFill/>
            <a:ln w="12700" algn="ctr">
              <a:solidFill>
                <a:schemeClr val="tx1"/>
              </a:solidFill>
              <a:round/>
              <a:headEnd/>
              <a:tailEnd type="arrow" w="med" len="med"/>
            </a:ln>
          </p:spPr>
        </p:cxnSp>
        <p:cxnSp>
          <p:nvCxnSpPr>
            <p:cNvPr id="43" name="Elbow Connector 116">
              <a:extLst>
                <a:ext uri="{FF2B5EF4-FFF2-40B4-BE49-F238E27FC236}">
                  <a16:creationId xmlns:a16="http://schemas.microsoft.com/office/drawing/2014/main" id="{0C4A9067-4D57-4148-885B-AE0F2031F1DE}"/>
                </a:ext>
              </a:extLst>
            </p:cNvPr>
            <p:cNvCxnSpPr>
              <a:cxnSpLocks noChangeShapeType="1"/>
              <a:stCxn id="21" idx="3"/>
            </p:cNvCxnSpPr>
            <p:nvPr/>
          </p:nvCxnSpPr>
          <p:spPr bwMode="auto">
            <a:xfrm>
              <a:off x="8001000" y="4932673"/>
              <a:ext cx="2915748" cy="336405"/>
            </a:xfrm>
            <a:prstGeom prst="bentConnector3">
              <a:avLst>
                <a:gd name="adj1" fmla="val 50000"/>
              </a:avLst>
            </a:prstGeom>
            <a:noFill/>
            <a:ln w="12700" algn="ctr">
              <a:solidFill>
                <a:schemeClr val="tx1"/>
              </a:solidFill>
              <a:round/>
              <a:headEnd/>
              <a:tailEnd type="arrow" w="med" len="med"/>
            </a:ln>
          </p:spPr>
        </p:cxnSp>
        <p:cxnSp>
          <p:nvCxnSpPr>
            <p:cNvPr id="44" name="Elbow Connector 120">
              <a:extLst>
                <a:ext uri="{FF2B5EF4-FFF2-40B4-BE49-F238E27FC236}">
                  <a16:creationId xmlns:a16="http://schemas.microsoft.com/office/drawing/2014/main" id="{59A3A718-F66D-4F3F-87CF-0EACFB865BA2}"/>
                </a:ext>
              </a:extLst>
            </p:cNvPr>
            <p:cNvCxnSpPr>
              <a:cxnSpLocks noChangeShapeType="1"/>
              <a:stCxn id="22" idx="3"/>
            </p:cNvCxnSpPr>
            <p:nvPr/>
          </p:nvCxnSpPr>
          <p:spPr bwMode="auto">
            <a:xfrm>
              <a:off x="8001000" y="6009481"/>
              <a:ext cx="3564024" cy="8730"/>
            </a:xfrm>
            <a:prstGeom prst="bentConnector3">
              <a:avLst>
                <a:gd name="adj1" fmla="val 50000"/>
              </a:avLst>
            </a:prstGeom>
            <a:noFill/>
            <a:ln w="12700" algn="ctr">
              <a:solidFill>
                <a:schemeClr val="tx1"/>
              </a:solidFill>
              <a:round/>
              <a:headEnd/>
              <a:tailEnd type="arrow" w="med" len="med"/>
            </a:ln>
          </p:spPr>
        </p:cxnSp>
        <p:sp>
          <p:nvSpPr>
            <p:cNvPr id="47" name="TextBox 155">
              <a:extLst>
                <a:ext uri="{FF2B5EF4-FFF2-40B4-BE49-F238E27FC236}">
                  <a16:creationId xmlns:a16="http://schemas.microsoft.com/office/drawing/2014/main" id="{10518421-6484-4D5E-B463-FB03FA7BC0A9}"/>
                </a:ext>
              </a:extLst>
            </p:cNvPr>
            <p:cNvSpPr txBox="1">
              <a:spLocks noChangeArrowheads="1"/>
            </p:cNvSpPr>
            <p:nvPr/>
          </p:nvSpPr>
          <p:spPr bwMode="auto">
            <a:xfrm>
              <a:off x="3142298" y="1749425"/>
              <a:ext cx="297815" cy="228600"/>
            </a:xfrm>
            <a:prstGeom prst="rect">
              <a:avLst/>
            </a:prstGeom>
            <a:noFill/>
            <a:ln w="9525">
              <a:noFill/>
              <a:miter lim="800000"/>
              <a:headEnd/>
              <a:tailEnd/>
            </a:ln>
          </p:spPr>
          <p:txBody>
            <a:bodyPr wrap="square">
              <a:spAutoFit/>
            </a:bodyPr>
            <a:lstStyle/>
            <a:p>
              <a:r>
                <a:rPr lang="en-US" sz="900">
                  <a:solidFill>
                    <a:srgbClr val="000000"/>
                  </a:solidFill>
                  <a:cs typeface="Arial" charset="0"/>
                </a:rPr>
                <a:t>N</a:t>
              </a:r>
            </a:p>
          </p:txBody>
        </p:sp>
        <p:sp>
          <p:nvSpPr>
            <p:cNvPr id="48" name="TextBox 156">
              <a:extLst>
                <a:ext uri="{FF2B5EF4-FFF2-40B4-BE49-F238E27FC236}">
                  <a16:creationId xmlns:a16="http://schemas.microsoft.com/office/drawing/2014/main" id="{AB2EA3CE-DB2D-48AF-A874-3B65A454A60C}"/>
                </a:ext>
              </a:extLst>
            </p:cNvPr>
            <p:cNvSpPr txBox="1">
              <a:spLocks noChangeArrowheads="1"/>
            </p:cNvSpPr>
            <p:nvPr/>
          </p:nvSpPr>
          <p:spPr bwMode="auto">
            <a:xfrm>
              <a:off x="3142298" y="2492375"/>
              <a:ext cx="297815" cy="230187"/>
            </a:xfrm>
            <a:prstGeom prst="rect">
              <a:avLst/>
            </a:prstGeom>
            <a:noFill/>
            <a:ln w="9525">
              <a:noFill/>
              <a:miter lim="800000"/>
              <a:headEnd/>
              <a:tailEnd/>
            </a:ln>
          </p:spPr>
          <p:txBody>
            <a:bodyPr wrap="square">
              <a:spAutoFit/>
            </a:bodyPr>
            <a:lstStyle/>
            <a:p>
              <a:r>
                <a:rPr lang="en-US" sz="900">
                  <a:solidFill>
                    <a:srgbClr val="000000"/>
                  </a:solidFill>
                  <a:cs typeface="Arial" charset="0"/>
                </a:rPr>
                <a:t>N</a:t>
              </a:r>
            </a:p>
          </p:txBody>
        </p:sp>
        <p:sp>
          <p:nvSpPr>
            <p:cNvPr id="49" name="TextBox 157">
              <a:extLst>
                <a:ext uri="{FF2B5EF4-FFF2-40B4-BE49-F238E27FC236}">
                  <a16:creationId xmlns:a16="http://schemas.microsoft.com/office/drawing/2014/main" id="{1EBD9967-5E42-4FA3-B3DD-E134389894CB}"/>
                </a:ext>
              </a:extLst>
            </p:cNvPr>
            <p:cNvSpPr txBox="1">
              <a:spLocks noChangeArrowheads="1"/>
            </p:cNvSpPr>
            <p:nvPr/>
          </p:nvSpPr>
          <p:spPr bwMode="auto">
            <a:xfrm>
              <a:off x="3142298" y="3863975"/>
              <a:ext cx="297815" cy="230187"/>
            </a:xfrm>
            <a:prstGeom prst="rect">
              <a:avLst/>
            </a:prstGeom>
            <a:noFill/>
            <a:ln w="9525">
              <a:noFill/>
              <a:miter lim="800000"/>
              <a:headEnd/>
              <a:tailEnd/>
            </a:ln>
          </p:spPr>
          <p:txBody>
            <a:bodyPr wrap="square">
              <a:spAutoFit/>
            </a:bodyPr>
            <a:lstStyle/>
            <a:p>
              <a:r>
                <a:rPr lang="en-US" sz="900">
                  <a:solidFill>
                    <a:srgbClr val="000000"/>
                  </a:solidFill>
                  <a:cs typeface="Arial" charset="0"/>
                </a:rPr>
                <a:t>N</a:t>
              </a:r>
            </a:p>
          </p:txBody>
        </p:sp>
        <p:sp>
          <p:nvSpPr>
            <p:cNvPr id="50" name="TextBox 158">
              <a:extLst>
                <a:ext uri="{FF2B5EF4-FFF2-40B4-BE49-F238E27FC236}">
                  <a16:creationId xmlns:a16="http://schemas.microsoft.com/office/drawing/2014/main" id="{B203078E-E4BE-4E9F-A0FC-B2F8DC3BFDA7}"/>
                </a:ext>
              </a:extLst>
            </p:cNvPr>
            <p:cNvSpPr txBox="1">
              <a:spLocks noChangeArrowheads="1"/>
            </p:cNvSpPr>
            <p:nvPr/>
          </p:nvSpPr>
          <p:spPr bwMode="auto">
            <a:xfrm>
              <a:off x="2620010" y="4192587"/>
              <a:ext cx="297815" cy="228600"/>
            </a:xfrm>
            <a:prstGeom prst="rect">
              <a:avLst/>
            </a:prstGeom>
            <a:noFill/>
            <a:ln w="9525">
              <a:noFill/>
              <a:miter lim="800000"/>
              <a:headEnd/>
              <a:tailEnd/>
            </a:ln>
          </p:spPr>
          <p:txBody>
            <a:bodyPr wrap="square">
              <a:spAutoFit/>
            </a:bodyPr>
            <a:lstStyle/>
            <a:p>
              <a:r>
                <a:rPr lang="en-US" sz="900">
                  <a:solidFill>
                    <a:srgbClr val="000000"/>
                  </a:solidFill>
                  <a:cs typeface="Arial" charset="0"/>
                </a:rPr>
                <a:t>N</a:t>
              </a:r>
            </a:p>
          </p:txBody>
        </p:sp>
        <p:sp>
          <p:nvSpPr>
            <p:cNvPr id="53" name="TextBox 161">
              <a:extLst>
                <a:ext uri="{FF2B5EF4-FFF2-40B4-BE49-F238E27FC236}">
                  <a16:creationId xmlns:a16="http://schemas.microsoft.com/office/drawing/2014/main" id="{EE21D2DE-3565-4273-8DDD-8F46B726ABB7}"/>
                </a:ext>
              </a:extLst>
            </p:cNvPr>
            <p:cNvSpPr txBox="1">
              <a:spLocks noChangeArrowheads="1"/>
            </p:cNvSpPr>
            <p:nvPr/>
          </p:nvSpPr>
          <p:spPr bwMode="auto">
            <a:xfrm>
              <a:off x="3938376" y="3414712"/>
              <a:ext cx="290724" cy="228600"/>
            </a:xfrm>
            <a:prstGeom prst="rect">
              <a:avLst/>
            </a:prstGeom>
            <a:noFill/>
            <a:ln w="9525">
              <a:noFill/>
              <a:miter lim="800000"/>
              <a:headEnd/>
              <a:tailEnd/>
            </a:ln>
          </p:spPr>
          <p:txBody>
            <a:bodyPr wrap="square">
              <a:spAutoFit/>
            </a:bodyPr>
            <a:lstStyle/>
            <a:p>
              <a:r>
                <a:rPr lang="en-US" sz="900">
                  <a:solidFill>
                    <a:srgbClr val="000000"/>
                  </a:solidFill>
                  <a:cs typeface="Arial" charset="0"/>
                </a:rPr>
                <a:t>Y</a:t>
              </a:r>
            </a:p>
          </p:txBody>
        </p:sp>
        <p:sp>
          <p:nvSpPr>
            <p:cNvPr id="54" name="TextBox 162">
              <a:extLst>
                <a:ext uri="{FF2B5EF4-FFF2-40B4-BE49-F238E27FC236}">
                  <a16:creationId xmlns:a16="http://schemas.microsoft.com/office/drawing/2014/main" id="{B980FC79-EE50-4DB1-8A22-E3906AA4BE2C}"/>
                </a:ext>
              </a:extLst>
            </p:cNvPr>
            <p:cNvSpPr txBox="1">
              <a:spLocks noChangeArrowheads="1"/>
            </p:cNvSpPr>
            <p:nvPr/>
          </p:nvSpPr>
          <p:spPr bwMode="auto">
            <a:xfrm>
              <a:off x="3938376" y="4187825"/>
              <a:ext cx="290724" cy="228600"/>
            </a:xfrm>
            <a:prstGeom prst="rect">
              <a:avLst/>
            </a:prstGeom>
            <a:noFill/>
            <a:ln w="9525">
              <a:noFill/>
              <a:miter lim="800000"/>
              <a:headEnd/>
              <a:tailEnd/>
            </a:ln>
          </p:spPr>
          <p:txBody>
            <a:bodyPr wrap="square">
              <a:spAutoFit/>
            </a:bodyPr>
            <a:lstStyle/>
            <a:p>
              <a:r>
                <a:rPr lang="en-US" sz="900">
                  <a:solidFill>
                    <a:srgbClr val="000000"/>
                  </a:solidFill>
                  <a:cs typeface="Arial" charset="0"/>
                </a:rPr>
                <a:t>Y</a:t>
              </a:r>
            </a:p>
          </p:txBody>
        </p:sp>
        <p:sp>
          <p:nvSpPr>
            <p:cNvPr id="55" name="TextBox 163">
              <a:extLst>
                <a:ext uri="{FF2B5EF4-FFF2-40B4-BE49-F238E27FC236}">
                  <a16:creationId xmlns:a16="http://schemas.microsoft.com/office/drawing/2014/main" id="{9F271B07-B61B-4D9B-AAE4-C75D409FCEB3}"/>
                </a:ext>
              </a:extLst>
            </p:cNvPr>
            <p:cNvSpPr txBox="1">
              <a:spLocks noChangeArrowheads="1"/>
            </p:cNvSpPr>
            <p:nvPr/>
          </p:nvSpPr>
          <p:spPr bwMode="auto">
            <a:xfrm>
              <a:off x="6623555" y="4711653"/>
              <a:ext cx="290724" cy="228600"/>
            </a:xfrm>
            <a:prstGeom prst="rect">
              <a:avLst/>
            </a:prstGeom>
            <a:noFill/>
            <a:ln w="9525">
              <a:noFill/>
              <a:miter lim="800000"/>
              <a:headEnd/>
              <a:tailEnd/>
            </a:ln>
          </p:spPr>
          <p:txBody>
            <a:bodyPr wrap="square">
              <a:spAutoFit/>
            </a:bodyPr>
            <a:lstStyle/>
            <a:p>
              <a:r>
                <a:rPr lang="en-US" sz="900">
                  <a:solidFill>
                    <a:srgbClr val="000000"/>
                  </a:solidFill>
                  <a:cs typeface="Arial" charset="0"/>
                </a:rPr>
                <a:t>Y</a:t>
              </a:r>
            </a:p>
          </p:txBody>
        </p:sp>
        <p:sp>
          <p:nvSpPr>
            <p:cNvPr id="56" name="TextBox 164">
              <a:extLst>
                <a:ext uri="{FF2B5EF4-FFF2-40B4-BE49-F238E27FC236}">
                  <a16:creationId xmlns:a16="http://schemas.microsoft.com/office/drawing/2014/main" id="{543ED8D0-A6A0-47CA-9A59-2048FDC79C4A}"/>
                </a:ext>
              </a:extLst>
            </p:cNvPr>
            <p:cNvSpPr txBox="1">
              <a:spLocks noChangeArrowheads="1"/>
            </p:cNvSpPr>
            <p:nvPr/>
          </p:nvSpPr>
          <p:spPr bwMode="auto">
            <a:xfrm>
              <a:off x="5910713" y="5309113"/>
              <a:ext cx="299587" cy="230188"/>
            </a:xfrm>
            <a:prstGeom prst="rect">
              <a:avLst/>
            </a:prstGeom>
            <a:noFill/>
            <a:ln w="9525">
              <a:noFill/>
              <a:miter lim="800000"/>
              <a:headEnd/>
              <a:tailEnd/>
            </a:ln>
          </p:spPr>
          <p:txBody>
            <a:bodyPr wrap="square">
              <a:spAutoFit/>
            </a:bodyPr>
            <a:lstStyle/>
            <a:p>
              <a:r>
                <a:rPr lang="en-US" sz="900">
                  <a:solidFill>
                    <a:srgbClr val="000000"/>
                  </a:solidFill>
                  <a:cs typeface="Arial" charset="0"/>
                </a:rPr>
                <a:t>N</a:t>
              </a:r>
            </a:p>
          </p:txBody>
        </p:sp>
        <p:sp>
          <p:nvSpPr>
            <p:cNvPr id="57" name="TextBox 165">
              <a:extLst>
                <a:ext uri="{FF2B5EF4-FFF2-40B4-BE49-F238E27FC236}">
                  <a16:creationId xmlns:a16="http://schemas.microsoft.com/office/drawing/2014/main" id="{C3B1C9BB-4A21-4476-B296-CA43785170DB}"/>
                </a:ext>
              </a:extLst>
            </p:cNvPr>
            <p:cNvSpPr txBox="1">
              <a:spLocks noChangeArrowheads="1"/>
            </p:cNvSpPr>
            <p:nvPr/>
          </p:nvSpPr>
          <p:spPr bwMode="auto">
            <a:xfrm>
              <a:off x="6796538" y="3657600"/>
              <a:ext cx="299587" cy="230187"/>
            </a:xfrm>
            <a:prstGeom prst="rect">
              <a:avLst/>
            </a:prstGeom>
            <a:noFill/>
            <a:ln w="9525">
              <a:noFill/>
              <a:miter lim="800000"/>
              <a:headEnd/>
              <a:tailEnd/>
            </a:ln>
          </p:spPr>
          <p:txBody>
            <a:bodyPr wrap="square">
              <a:spAutoFit/>
            </a:bodyPr>
            <a:lstStyle/>
            <a:p>
              <a:r>
                <a:rPr lang="en-US" sz="900">
                  <a:solidFill>
                    <a:srgbClr val="000000"/>
                  </a:solidFill>
                  <a:cs typeface="Arial" charset="0"/>
                </a:rPr>
                <a:t>N</a:t>
              </a:r>
            </a:p>
          </p:txBody>
        </p:sp>
        <p:sp>
          <p:nvSpPr>
            <p:cNvPr id="58" name="&quot;No&quot; Symbol 36">
              <a:extLst>
                <a:ext uri="{FF2B5EF4-FFF2-40B4-BE49-F238E27FC236}">
                  <a16:creationId xmlns:a16="http://schemas.microsoft.com/office/drawing/2014/main" id="{9341DEF1-0F6D-431F-9CB7-0160E35C98E8}"/>
                </a:ext>
              </a:extLst>
            </p:cNvPr>
            <p:cNvSpPr>
              <a:spLocks noChangeArrowheads="1"/>
            </p:cNvSpPr>
            <p:nvPr/>
          </p:nvSpPr>
          <p:spPr bwMode="auto">
            <a:xfrm>
              <a:off x="2182866" y="4210050"/>
              <a:ext cx="379360" cy="354012"/>
            </a:xfrm>
            <a:custGeom>
              <a:avLst/>
              <a:gdLst>
                <a:gd name="T0" fmla="*/ 23233088 w 274320"/>
                <a:gd name="T1" fmla="*/ 0 h 274320"/>
                <a:gd name="T2" fmla="*/ 6804739 w 274320"/>
                <a:gd name="T3" fmla="*/ 18288820 h 274320"/>
                <a:gd name="T4" fmla="*/ 0 w 274320"/>
                <a:gd name="T5" fmla="*/ 62442093 h 274320"/>
                <a:gd name="T6" fmla="*/ 6804739 w 274320"/>
                <a:gd name="T7" fmla="*/ 106594998 h 274320"/>
                <a:gd name="T8" fmla="*/ 23233088 w 274320"/>
                <a:gd name="T9" fmla="*/ 124884020 h 274320"/>
                <a:gd name="T10" fmla="*/ 39661286 w 274320"/>
                <a:gd name="T11" fmla="*/ 106594998 h 274320"/>
                <a:gd name="T12" fmla="*/ 46465898 w 274320"/>
                <a:gd name="T13" fmla="*/ 62442093 h 274320"/>
                <a:gd name="T14" fmla="*/ 39661286 w 274320"/>
                <a:gd name="T15" fmla="*/ 18288820 h 274320"/>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40173 w 274320"/>
                <a:gd name="T25" fmla="*/ 40173 h 274320"/>
                <a:gd name="T26" fmla="*/ 234147 w 274320"/>
                <a:gd name="T27" fmla="*/ 234147 h 2743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4320" h="274320">
                  <a:moveTo>
                    <a:pt x="0" y="137160"/>
                  </a:moveTo>
                  <a:lnTo>
                    <a:pt x="0" y="137160"/>
                  </a:lnTo>
                  <a:cubicBezTo>
                    <a:pt x="0" y="61408"/>
                    <a:pt x="61408" y="0"/>
                    <a:pt x="137159" y="0"/>
                  </a:cubicBezTo>
                  <a:cubicBezTo>
                    <a:pt x="212911" y="0"/>
                    <a:pt x="274320" y="61408"/>
                    <a:pt x="274320" y="137160"/>
                  </a:cubicBezTo>
                  <a:cubicBezTo>
                    <a:pt x="274320" y="212911"/>
                    <a:pt x="212911" y="274319"/>
                    <a:pt x="137160" y="274320"/>
                  </a:cubicBezTo>
                  <a:cubicBezTo>
                    <a:pt x="61408" y="274320"/>
                    <a:pt x="0" y="212911"/>
                    <a:pt x="0" y="137160"/>
                  </a:cubicBezTo>
                  <a:close/>
                  <a:moveTo>
                    <a:pt x="212638" y="177802"/>
                  </a:moveTo>
                  <a:lnTo>
                    <a:pt x="212638" y="177802"/>
                  </a:lnTo>
                  <a:cubicBezTo>
                    <a:pt x="219364" y="165311"/>
                    <a:pt x="222885" y="151346"/>
                    <a:pt x="222885" y="137160"/>
                  </a:cubicBezTo>
                  <a:cubicBezTo>
                    <a:pt x="222885" y="89815"/>
                    <a:pt x="184504" y="51435"/>
                    <a:pt x="137160" y="51435"/>
                  </a:cubicBezTo>
                  <a:cubicBezTo>
                    <a:pt x="122973" y="51434"/>
                    <a:pt x="109008" y="54955"/>
                    <a:pt x="96517" y="61681"/>
                  </a:cubicBezTo>
                  <a:close/>
                  <a:moveTo>
                    <a:pt x="61682" y="96518"/>
                  </a:moveTo>
                  <a:lnTo>
                    <a:pt x="61681" y="96517"/>
                  </a:lnTo>
                  <a:cubicBezTo>
                    <a:pt x="54955" y="109008"/>
                    <a:pt x="51435" y="122973"/>
                    <a:pt x="51435" y="137159"/>
                  </a:cubicBezTo>
                  <a:cubicBezTo>
                    <a:pt x="51435" y="184504"/>
                    <a:pt x="89815" y="222885"/>
                    <a:pt x="137160" y="222885"/>
                  </a:cubicBezTo>
                  <a:cubicBezTo>
                    <a:pt x="151346" y="222885"/>
                    <a:pt x="165311" y="219364"/>
                    <a:pt x="177802" y="212637"/>
                  </a:cubicBezTo>
                  <a:close/>
                </a:path>
              </a:pathLst>
            </a:custGeom>
            <a:solidFill>
              <a:schemeClr val="tx1">
                <a:lumMod val="50000"/>
                <a:lumOff val="50000"/>
              </a:schemeClr>
            </a:solidFill>
            <a:ln w="19050" algn="ctr">
              <a:noFill/>
              <a:round/>
              <a:headEnd/>
              <a:tailEnd/>
            </a:ln>
          </p:spPr>
          <p:txBody>
            <a:bodyPr wrap="none"/>
            <a:lstStyle/>
            <a:p>
              <a:endParaRPr lang="en-US"/>
            </a:p>
          </p:txBody>
        </p:sp>
        <p:sp>
          <p:nvSpPr>
            <p:cNvPr id="61" name="Rectangle 26">
              <a:extLst>
                <a:ext uri="{FF2B5EF4-FFF2-40B4-BE49-F238E27FC236}">
                  <a16:creationId xmlns:a16="http://schemas.microsoft.com/office/drawing/2014/main" id="{8741A7E9-7BAD-4095-B598-35A3B8C21429}"/>
                </a:ext>
              </a:extLst>
            </p:cNvPr>
            <p:cNvSpPr>
              <a:spLocks noChangeArrowheads="1"/>
            </p:cNvSpPr>
            <p:nvPr/>
          </p:nvSpPr>
          <p:spPr bwMode="auto">
            <a:xfrm>
              <a:off x="4235053" y="3395662"/>
              <a:ext cx="1037035" cy="457200"/>
            </a:xfrm>
            <a:prstGeom prst="rect">
              <a:avLst/>
            </a:prstGeom>
            <a:noFill/>
            <a:ln w="19050" algn="ctr">
              <a:noFill/>
              <a:round/>
              <a:headEnd/>
              <a:tailEnd/>
            </a:ln>
          </p:spPr>
          <p:txBody>
            <a:bodyPr wrap="none"/>
            <a:lstStyle/>
            <a:p>
              <a:pPr>
                <a:buFont typeface="Wingdings" pitchFamily="2" charset="2"/>
                <a:buChar char="ü"/>
              </a:pPr>
              <a:r>
                <a:rPr lang="en-US" sz="900">
                  <a:solidFill>
                    <a:srgbClr val="000000"/>
                  </a:solidFill>
                  <a:cs typeface="Arial" charset="0"/>
                </a:rPr>
                <a:t> Governance</a:t>
              </a:r>
            </a:p>
            <a:p>
              <a:pPr>
                <a:buFont typeface="Wingdings" pitchFamily="2" charset="2"/>
                <a:buChar char="ü"/>
              </a:pPr>
              <a:r>
                <a:rPr lang="en-US" sz="900">
                  <a:solidFill>
                    <a:srgbClr val="000000"/>
                  </a:solidFill>
                  <a:cs typeface="Arial" charset="0"/>
                </a:rPr>
                <a:t> Architecture</a:t>
              </a:r>
            </a:p>
            <a:p>
              <a:pPr>
                <a:buFont typeface="Wingdings" pitchFamily="2" charset="2"/>
                <a:buChar char="ü"/>
              </a:pPr>
              <a:r>
                <a:rPr lang="en-US" sz="900">
                  <a:solidFill>
                    <a:srgbClr val="000000"/>
                  </a:solidFill>
                  <a:cs typeface="Arial" charset="0"/>
                </a:rPr>
                <a:t> Requirements</a:t>
              </a:r>
            </a:p>
          </p:txBody>
        </p:sp>
        <p:sp>
          <p:nvSpPr>
            <p:cNvPr id="62" name="Rectangle 26">
              <a:extLst>
                <a:ext uri="{FF2B5EF4-FFF2-40B4-BE49-F238E27FC236}">
                  <a16:creationId xmlns:a16="http://schemas.microsoft.com/office/drawing/2014/main" id="{E35BF62C-E0EF-4A5D-B96C-8ECC241F91BB}"/>
                </a:ext>
              </a:extLst>
            </p:cNvPr>
            <p:cNvSpPr>
              <a:spLocks noChangeArrowheads="1"/>
            </p:cNvSpPr>
            <p:nvPr/>
          </p:nvSpPr>
          <p:spPr bwMode="auto">
            <a:xfrm>
              <a:off x="4235053" y="4157662"/>
              <a:ext cx="1037035" cy="457200"/>
            </a:xfrm>
            <a:prstGeom prst="rect">
              <a:avLst/>
            </a:prstGeom>
            <a:noFill/>
            <a:ln w="19050" algn="ctr">
              <a:noFill/>
              <a:round/>
              <a:headEnd/>
              <a:tailEnd/>
            </a:ln>
          </p:spPr>
          <p:txBody>
            <a:bodyPr wrap="none"/>
            <a:lstStyle/>
            <a:p>
              <a:pPr>
                <a:buFont typeface="Wingdings" pitchFamily="2" charset="2"/>
                <a:buChar char="ü"/>
              </a:pPr>
              <a:r>
                <a:rPr lang="en-US" sz="900">
                  <a:solidFill>
                    <a:srgbClr val="000000"/>
                  </a:solidFill>
                  <a:cs typeface="Arial" charset="0"/>
                </a:rPr>
                <a:t> Governance</a:t>
              </a:r>
            </a:p>
            <a:p>
              <a:pPr>
                <a:buFont typeface="Wingdings" pitchFamily="2" charset="2"/>
                <a:buChar char="ü"/>
              </a:pPr>
              <a:r>
                <a:rPr lang="en-US" sz="900">
                  <a:solidFill>
                    <a:srgbClr val="000000"/>
                  </a:solidFill>
                  <a:cs typeface="Arial" charset="0"/>
                </a:rPr>
                <a:t> Architecture</a:t>
              </a:r>
            </a:p>
            <a:p>
              <a:pPr>
                <a:buFont typeface="Wingdings" pitchFamily="2" charset="2"/>
                <a:buChar char="ü"/>
              </a:pPr>
              <a:r>
                <a:rPr lang="en-US" sz="900">
                  <a:solidFill>
                    <a:srgbClr val="000000"/>
                  </a:solidFill>
                  <a:cs typeface="Arial" charset="0"/>
                </a:rPr>
                <a:t> Requirements</a:t>
              </a:r>
            </a:p>
          </p:txBody>
        </p:sp>
        <p:pic>
          <p:nvPicPr>
            <p:cNvPr id="66" name="Picture 12" descr="Unbenannt-1">
              <a:extLst>
                <a:ext uri="{FF2B5EF4-FFF2-40B4-BE49-F238E27FC236}">
                  <a16:creationId xmlns:a16="http://schemas.microsoft.com/office/drawing/2014/main" id="{14BFB789-8BA8-405F-9EFD-055640ED0D62}"/>
                </a:ext>
              </a:extLst>
            </p:cNvPr>
            <p:cNvPicPr preferRelativeResize="0">
              <a:picLocks noChangeArrowheads="1"/>
            </p:cNvPicPr>
            <p:nvPr/>
          </p:nvPicPr>
          <p:blipFill>
            <a:blip r:embed="rId3" cstate="print">
              <a:clrChange>
                <a:clrFrom>
                  <a:srgbClr val="FFFFFF"/>
                </a:clrFrom>
                <a:clrTo>
                  <a:srgbClr val="FFFFFF">
                    <a:alpha val="0"/>
                  </a:srgbClr>
                </a:clrTo>
              </a:clrChange>
            </a:blip>
            <a:srcRect/>
            <a:stretch>
              <a:fillRect/>
            </a:stretch>
          </p:blipFill>
          <p:spPr bwMode="gray">
            <a:xfrm>
              <a:off x="2616888" y="1420610"/>
              <a:ext cx="358087" cy="212725"/>
            </a:xfrm>
            <a:prstGeom prst="rect">
              <a:avLst/>
            </a:prstGeom>
            <a:noFill/>
            <a:ln w="9525">
              <a:noFill/>
              <a:miter lim="800000"/>
              <a:headEnd/>
              <a:tailEnd/>
            </a:ln>
          </p:spPr>
        </p:pic>
        <p:sp>
          <p:nvSpPr>
            <p:cNvPr id="67" name="Can 88">
              <a:extLst>
                <a:ext uri="{FF2B5EF4-FFF2-40B4-BE49-F238E27FC236}">
                  <a16:creationId xmlns:a16="http://schemas.microsoft.com/office/drawing/2014/main" id="{270ACBF4-556D-4895-9AC9-BBA6135F84C1}"/>
                </a:ext>
              </a:extLst>
            </p:cNvPr>
            <p:cNvSpPr/>
            <p:nvPr/>
          </p:nvSpPr>
          <p:spPr bwMode="auto">
            <a:xfrm>
              <a:off x="8023860" y="5910262"/>
              <a:ext cx="510540" cy="228600"/>
            </a:xfrm>
            <a:prstGeom prst="can">
              <a:avLst/>
            </a:prstGeom>
            <a:gradFill rotWithShape="1">
              <a:gsLst>
                <a:gs pos="35000">
                  <a:sysClr val="windowText" lastClr="000000">
                    <a:lumMod val="65000"/>
                    <a:lumOff val="35000"/>
                  </a:sysClr>
                </a:gs>
                <a:gs pos="83000">
                  <a:srgbClr val="40B3D6"/>
                </a:gs>
                <a:gs pos="85000">
                  <a:srgbClr val="FFD5D5"/>
                </a:gs>
              </a:gsLst>
              <a:lin ang="5400000" scaled="0"/>
            </a:grad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wrap="none"/>
            <a:lstStyle/>
            <a:p>
              <a:pPr algn="ctr" eaLnBrk="0" fontAlgn="auto" hangingPunct="0">
                <a:lnSpc>
                  <a:spcPct val="85000"/>
                </a:lnSpc>
                <a:spcBef>
                  <a:spcPts val="0"/>
                </a:spcBef>
                <a:spcAft>
                  <a:spcPts val="0"/>
                </a:spcAft>
                <a:defRPr/>
              </a:pPr>
              <a:endParaRPr lang="en-US" sz="700" kern="0">
                <a:solidFill>
                  <a:srgbClr val="FFFFFF"/>
                </a:solidFill>
                <a:latin typeface="Arial"/>
              </a:endParaRPr>
            </a:p>
          </p:txBody>
        </p:sp>
        <p:pic>
          <p:nvPicPr>
            <p:cNvPr id="69" name="Picture 12" descr="Unbenannt-1">
              <a:extLst>
                <a:ext uri="{FF2B5EF4-FFF2-40B4-BE49-F238E27FC236}">
                  <a16:creationId xmlns:a16="http://schemas.microsoft.com/office/drawing/2014/main" id="{025E844E-A214-4124-ADAE-0AE2A7D739E2}"/>
                </a:ext>
              </a:extLst>
            </p:cNvPr>
            <p:cNvPicPr preferRelativeResize="0">
              <a:picLocks noChangeArrowheads="1"/>
            </p:cNvPicPr>
            <p:nvPr/>
          </p:nvPicPr>
          <p:blipFill>
            <a:blip r:embed="rId3" cstate="print">
              <a:clrChange>
                <a:clrFrom>
                  <a:srgbClr val="FFFFFF"/>
                </a:clrFrom>
                <a:clrTo>
                  <a:srgbClr val="FFFFFF">
                    <a:alpha val="0"/>
                  </a:srgbClr>
                </a:clrTo>
              </a:clrChange>
            </a:blip>
            <a:srcRect/>
            <a:stretch>
              <a:fillRect/>
            </a:stretch>
          </p:blipFill>
          <p:spPr bwMode="gray">
            <a:xfrm>
              <a:off x="9292688" y="5121629"/>
              <a:ext cx="358087" cy="212725"/>
            </a:xfrm>
            <a:prstGeom prst="rect">
              <a:avLst/>
            </a:prstGeom>
            <a:noFill/>
            <a:ln w="9525">
              <a:noFill/>
              <a:miter lim="800000"/>
              <a:headEnd/>
              <a:tailEnd/>
            </a:ln>
          </p:spPr>
        </p:pic>
        <p:pic>
          <p:nvPicPr>
            <p:cNvPr id="70" name="Picture 12" descr="Unbenannt-1">
              <a:extLst>
                <a:ext uri="{FF2B5EF4-FFF2-40B4-BE49-F238E27FC236}">
                  <a16:creationId xmlns:a16="http://schemas.microsoft.com/office/drawing/2014/main" id="{7C82EBA9-4A96-4EC6-B627-71AE3D85854C}"/>
                </a:ext>
              </a:extLst>
            </p:cNvPr>
            <p:cNvPicPr preferRelativeResize="0">
              <a:picLocks noChangeArrowheads="1"/>
            </p:cNvPicPr>
            <p:nvPr/>
          </p:nvPicPr>
          <p:blipFill>
            <a:blip r:embed="rId3" cstate="print">
              <a:clrChange>
                <a:clrFrom>
                  <a:srgbClr val="FFFFFF"/>
                </a:clrFrom>
                <a:clrTo>
                  <a:srgbClr val="FFFFFF">
                    <a:alpha val="0"/>
                  </a:srgbClr>
                </a:clrTo>
              </a:clrChange>
            </a:blip>
            <a:srcRect/>
            <a:stretch>
              <a:fillRect/>
            </a:stretch>
          </p:blipFill>
          <p:spPr bwMode="gray">
            <a:xfrm>
              <a:off x="9151038" y="5888037"/>
              <a:ext cx="358087" cy="212725"/>
            </a:xfrm>
            <a:prstGeom prst="rect">
              <a:avLst/>
            </a:prstGeom>
            <a:noFill/>
            <a:ln w="9525">
              <a:noFill/>
              <a:miter lim="800000"/>
              <a:headEnd/>
              <a:tailEnd/>
            </a:ln>
          </p:spPr>
        </p:pic>
        <p:sp>
          <p:nvSpPr>
            <p:cNvPr id="71" name="Can 100">
              <a:extLst>
                <a:ext uri="{FF2B5EF4-FFF2-40B4-BE49-F238E27FC236}">
                  <a16:creationId xmlns:a16="http://schemas.microsoft.com/office/drawing/2014/main" id="{5450438D-BC2B-4072-A8A4-FBF60978D54E}"/>
                </a:ext>
              </a:extLst>
            </p:cNvPr>
            <p:cNvSpPr/>
            <p:nvPr/>
          </p:nvSpPr>
          <p:spPr bwMode="auto">
            <a:xfrm>
              <a:off x="8099505" y="5019986"/>
              <a:ext cx="409495" cy="136525"/>
            </a:xfrm>
            <a:prstGeom prst="can">
              <a:avLst/>
            </a:prstGeom>
            <a:solidFill>
              <a:srgbClr val="FFD5D5"/>
            </a:solidFill>
            <a:ln w="3175" cap="flat" cmpd="sng" algn="ctr">
              <a:solidFill>
                <a:sysClr val="window" lastClr="FFFFFF"/>
              </a:solidFill>
              <a:prstDash val="solid"/>
            </a:ln>
            <a:effectLst/>
          </p:spPr>
          <p:txBody>
            <a:bodyPr lIns="0" tIns="18288" rIns="0" bIns="18288" anchor="ctr"/>
            <a:lstStyle/>
            <a:p>
              <a:pPr algn="ctr" fontAlgn="auto">
                <a:spcBef>
                  <a:spcPts val="0"/>
                </a:spcBef>
                <a:spcAft>
                  <a:spcPts val="0"/>
                </a:spcAft>
                <a:defRPr/>
              </a:pPr>
              <a:endParaRPr lang="en-US" sz="700" kern="0">
                <a:solidFill>
                  <a:sysClr val="window" lastClr="FFFFFF"/>
                </a:solidFill>
                <a:latin typeface="Calibri" pitchFamily="34" charset="0"/>
                <a:cs typeface="Arial" pitchFamily="34" charset="0"/>
              </a:endParaRPr>
            </a:p>
          </p:txBody>
        </p:sp>
        <p:sp>
          <p:nvSpPr>
            <p:cNvPr id="72" name="Can 97">
              <a:extLst>
                <a:ext uri="{FF2B5EF4-FFF2-40B4-BE49-F238E27FC236}">
                  <a16:creationId xmlns:a16="http://schemas.microsoft.com/office/drawing/2014/main" id="{2CAC623C-B0B5-43B2-BCCE-5058051A124A}"/>
                </a:ext>
              </a:extLst>
            </p:cNvPr>
            <p:cNvSpPr/>
            <p:nvPr/>
          </p:nvSpPr>
          <p:spPr bwMode="auto">
            <a:xfrm>
              <a:off x="8099505" y="4867586"/>
              <a:ext cx="409495" cy="136525"/>
            </a:xfrm>
            <a:prstGeom prst="can">
              <a:avLst/>
            </a:prstGeom>
            <a:gradFill>
              <a:gsLst>
                <a:gs pos="0">
                  <a:sysClr val="windowText" lastClr="000000">
                    <a:lumMod val="65000"/>
                    <a:lumOff val="35000"/>
                  </a:sysClr>
                </a:gs>
                <a:gs pos="76000">
                  <a:srgbClr val="009ACC"/>
                </a:gs>
                <a:gs pos="100000">
                  <a:srgbClr val="006C8E">
                    <a:tint val="23500"/>
                    <a:satMod val="160000"/>
                  </a:srgbClr>
                </a:gs>
              </a:gsLst>
              <a:lin ang="10800000" scaled="1"/>
            </a:gradFill>
            <a:ln w="3175" cap="flat" cmpd="sng" algn="ctr">
              <a:solidFill>
                <a:sysClr val="window" lastClr="FFFFFF"/>
              </a:solidFill>
              <a:prstDash val="solid"/>
            </a:ln>
            <a:effectLst/>
          </p:spPr>
          <p:txBody>
            <a:bodyPr lIns="0" tIns="18288" rIns="0" bIns="18288" anchor="ctr"/>
            <a:lstStyle/>
            <a:p>
              <a:pPr algn="ctr" fontAlgn="auto">
                <a:spcBef>
                  <a:spcPts val="0"/>
                </a:spcBef>
                <a:spcAft>
                  <a:spcPts val="0"/>
                </a:spcAft>
                <a:defRPr/>
              </a:pPr>
              <a:endParaRPr lang="en-US" sz="700" kern="0">
                <a:solidFill>
                  <a:sysClr val="window" lastClr="FFFFFF"/>
                </a:solidFill>
                <a:latin typeface="Calibri" pitchFamily="34" charset="0"/>
                <a:cs typeface="Arial" pitchFamily="34" charset="0"/>
              </a:endParaRPr>
            </a:p>
          </p:txBody>
        </p:sp>
        <p:sp>
          <p:nvSpPr>
            <p:cNvPr id="73" name="Can 98">
              <a:extLst>
                <a:ext uri="{FF2B5EF4-FFF2-40B4-BE49-F238E27FC236}">
                  <a16:creationId xmlns:a16="http://schemas.microsoft.com/office/drawing/2014/main" id="{EEFE733B-9230-4A58-9538-38A53F0E3F0D}"/>
                </a:ext>
              </a:extLst>
            </p:cNvPr>
            <p:cNvSpPr/>
            <p:nvPr/>
          </p:nvSpPr>
          <p:spPr bwMode="auto">
            <a:xfrm>
              <a:off x="8099505" y="4715186"/>
              <a:ext cx="409495" cy="136525"/>
            </a:xfrm>
            <a:prstGeom prst="can">
              <a:avLst>
                <a:gd name="adj" fmla="val 13312"/>
              </a:avLst>
            </a:prstGeom>
            <a:solidFill>
              <a:sysClr val="windowText" lastClr="000000">
                <a:lumMod val="50000"/>
                <a:lumOff val="50000"/>
              </a:sysClr>
            </a:solidFill>
            <a:ln w="3175" cap="flat" cmpd="sng" algn="ctr">
              <a:solidFill>
                <a:sysClr val="window" lastClr="FFFFFF"/>
              </a:solidFill>
              <a:prstDash val="solid"/>
            </a:ln>
            <a:effectLst/>
          </p:spPr>
          <p:txBody>
            <a:bodyPr lIns="0" tIns="0" rIns="0" bIns="0" anchor="ctr"/>
            <a:lstStyle/>
            <a:p>
              <a:pPr algn="ctr" fontAlgn="auto">
                <a:spcBef>
                  <a:spcPts val="0"/>
                </a:spcBef>
                <a:spcAft>
                  <a:spcPts val="0"/>
                </a:spcAft>
                <a:defRPr/>
              </a:pPr>
              <a:endParaRPr lang="en-US" sz="700" kern="0">
                <a:solidFill>
                  <a:sysClr val="window" lastClr="FFFFFF"/>
                </a:solidFill>
                <a:latin typeface="Calibri" pitchFamily="34" charset="0"/>
                <a:cs typeface="Arial" pitchFamily="34" charset="0"/>
              </a:endParaRPr>
            </a:p>
          </p:txBody>
        </p:sp>
        <p:sp>
          <p:nvSpPr>
            <p:cNvPr id="74" name="Can 101">
              <a:extLst>
                <a:ext uri="{FF2B5EF4-FFF2-40B4-BE49-F238E27FC236}">
                  <a16:creationId xmlns:a16="http://schemas.microsoft.com/office/drawing/2014/main" id="{BFC2023B-84C0-4851-A92F-66E1108A6A02}"/>
                </a:ext>
              </a:extLst>
            </p:cNvPr>
            <p:cNvSpPr/>
            <p:nvPr/>
          </p:nvSpPr>
          <p:spPr bwMode="auto">
            <a:xfrm>
              <a:off x="8658305" y="6078537"/>
              <a:ext cx="409495" cy="136525"/>
            </a:xfrm>
            <a:prstGeom prst="can">
              <a:avLst/>
            </a:prstGeom>
            <a:solidFill>
              <a:srgbClr val="FFD5D5"/>
            </a:solidFill>
            <a:ln w="3175" cap="flat" cmpd="sng" algn="ctr">
              <a:solidFill>
                <a:sysClr val="window" lastClr="FFFFFF"/>
              </a:solidFill>
              <a:prstDash val="solid"/>
            </a:ln>
            <a:effectLst/>
          </p:spPr>
          <p:txBody>
            <a:bodyPr lIns="0" tIns="18288" rIns="0" bIns="18288" anchor="ctr"/>
            <a:lstStyle/>
            <a:p>
              <a:pPr algn="ctr" fontAlgn="auto">
                <a:spcBef>
                  <a:spcPts val="0"/>
                </a:spcBef>
                <a:spcAft>
                  <a:spcPts val="0"/>
                </a:spcAft>
                <a:defRPr/>
              </a:pPr>
              <a:endParaRPr lang="en-US" sz="700" kern="0">
                <a:solidFill>
                  <a:sysClr val="window" lastClr="FFFFFF"/>
                </a:solidFill>
                <a:latin typeface="Calibri" pitchFamily="34" charset="0"/>
                <a:cs typeface="Arial" pitchFamily="34" charset="0"/>
              </a:endParaRPr>
            </a:p>
          </p:txBody>
        </p:sp>
        <p:sp>
          <p:nvSpPr>
            <p:cNvPr id="75" name="Can 102">
              <a:extLst>
                <a:ext uri="{FF2B5EF4-FFF2-40B4-BE49-F238E27FC236}">
                  <a16:creationId xmlns:a16="http://schemas.microsoft.com/office/drawing/2014/main" id="{66018A04-E4B4-41B0-BF18-D4521FE20166}"/>
                </a:ext>
              </a:extLst>
            </p:cNvPr>
            <p:cNvSpPr/>
            <p:nvPr/>
          </p:nvSpPr>
          <p:spPr bwMode="auto">
            <a:xfrm>
              <a:off x="8658305" y="5926137"/>
              <a:ext cx="409495" cy="136525"/>
            </a:xfrm>
            <a:prstGeom prst="can">
              <a:avLst/>
            </a:prstGeom>
            <a:gradFill>
              <a:gsLst>
                <a:gs pos="0">
                  <a:sysClr val="windowText" lastClr="000000">
                    <a:lumMod val="65000"/>
                    <a:lumOff val="35000"/>
                  </a:sysClr>
                </a:gs>
                <a:gs pos="76000">
                  <a:srgbClr val="009ACC"/>
                </a:gs>
                <a:gs pos="100000">
                  <a:srgbClr val="006C8E">
                    <a:tint val="23500"/>
                    <a:satMod val="160000"/>
                  </a:srgbClr>
                </a:gs>
              </a:gsLst>
              <a:lin ang="10800000" scaled="1"/>
            </a:gradFill>
            <a:ln w="3175" cap="flat" cmpd="sng" algn="ctr">
              <a:solidFill>
                <a:sysClr val="window" lastClr="FFFFFF"/>
              </a:solidFill>
              <a:prstDash val="solid"/>
            </a:ln>
            <a:effectLst/>
          </p:spPr>
          <p:txBody>
            <a:bodyPr lIns="0" tIns="18288" rIns="0" bIns="18288" anchor="ctr"/>
            <a:lstStyle/>
            <a:p>
              <a:pPr algn="ctr" fontAlgn="auto">
                <a:spcBef>
                  <a:spcPts val="0"/>
                </a:spcBef>
                <a:spcAft>
                  <a:spcPts val="0"/>
                </a:spcAft>
                <a:defRPr/>
              </a:pPr>
              <a:endParaRPr lang="en-US" sz="700" kern="0">
                <a:solidFill>
                  <a:sysClr val="window" lastClr="FFFFFF"/>
                </a:solidFill>
                <a:latin typeface="Calibri" pitchFamily="34" charset="0"/>
                <a:cs typeface="Arial" pitchFamily="34" charset="0"/>
              </a:endParaRPr>
            </a:p>
          </p:txBody>
        </p:sp>
        <p:sp>
          <p:nvSpPr>
            <p:cNvPr id="76" name="Can 103">
              <a:extLst>
                <a:ext uri="{FF2B5EF4-FFF2-40B4-BE49-F238E27FC236}">
                  <a16:creationId xmlns:a16="http://schemas.microsoft.com/office/drawing/2014/main" id="{5DA07728-C26C-4D6E-9976-A59311BAA7D8}"/>
                </a:ext>
              </a:extLst>
            </p:cNvPr>
            <p:cNvSpPr/>
            <p:nvPr/>
          </p:nvSpPr>
          <p:spPr bwMode="auto">
            <a:xfrm>
              <a:off x="8658305" y="5773737"/>
              <a:ext cx="409495" cy="136525"/>
            </a:xfrm>
            <a:prstGeom prst="can">
              <a:avLst>
                <a:gd name="adj" fmla="val 13312"/>
              </a:avLst>
            </a:prstGeom>
            <a:solidFill>
              <a:sysClr val="windowText" lastClr="000000">
                <a:lumMod val="50000"/>
                <a:lumOff val="50000"/>
              </a:sysClr>
            </a:solidFill>
            <a:ln w="3175" cap="flat" cmpd="sng" algn="ctr">
              <a:solidFill>
                <a:sysClr val="window" lastClr="FFFFFF"/>
              </a:solidFill>
              <a:prstDash val="solid"/>
            </a:ln>
            <a:effectLst/>
          </p:spPr>
          <p:txBody>
            <a:bodyPr lIns="0" tIns="0" rIns="0" bIns="0" anchor="ctr"/>
            <a:lstStyle/>
            <a:p>
              <a:pPr algn="ctr" fontAlgn="auto">
                <a:spcBef>
                  <a:spcPts val="0"/>
                </a:spcBef>
                <a:spcAft>
                  <a:spcPts val="0"/>
                </a:spcAft>
                <a:defRPr/>
              </a:pPr>
              <a:endParaRPr lang="en-US" sz="700" kern="0">
                <a:solidFill>
                  <a:sysClr val="window" lastClr="FFFFFF"/>
                </a:solidFill>
                <a:latin typeface="Calibri" pitchFamily="34" charset="0"/>
                <a:cs typeface="Arial" pitchFamily="34" charset="0"/>
              </a:endParaRPr>
            </a:p>
          </p:txBody>
        </p:sp>
        <p:sp>
          <p:nvSpPr>
            <p:cNvPr id="77" name="TextBox 163">
              <a:extLst>
                <a:ext uri="{FF2B5EF4-FFF2-40B4-BE49-F238E27FC236}">
                  <a16:creationId xmlns:a16="http://schemas.microsoft.com/office/drawing/2014/main" id="{8D76C5B4-E946-4416-9A2F-D100765FA86B}"/>
                </a:ext>
              </a:extLst>
            </p:cNvPr>
            <p:cNvSpPr txBox="1">
              <a:spLocks noChangeArrowheads="1"/>
            </p:cNvSpPr>
            <p:nvPr/>
          </p:nvSpPr>
          <p:spPr bwMode="auto">
            <a:xfrm>
              <a:off x="5938820" y="4245861"/>
              <a:ext cx="290724" cy="228600"/>
            </a:xfrm>
            <a:prstGeom prst="rect">
              <a:avLst/>
            </a:prstGeom>
            <a:noFill/>
            <a:ln w="9525">
              <a:noFill/>
              <a:miter lim="800000"/>
              <a:headEnd/>
              <a:tailEnd/>
            </a:ln>
          </p:spPr>
          <p:txBody>
            <a:bodyPr wrap="square">
              <a:spAutoFit/>
            </a:bodyPr>
            <a:lstStyle/>
            <a:p>
              <a:r>
                <a:rPr lang="en-US" sz="900">
                  <a:solidFill>
                    <a:srgbClr val="000000"/>
                  </a:solidFill>
                  <a:cs typeface="Arial" charset="0"/>
                </a:rPr>
                <a:t>Y</a:t>
              </a:r>
            </a:p>
          </p:txBody>
        </p:sp>
        <p:sp>
          <p:nvSpPr>
            <p:cNvPr id="80" name="Rounded Rectangle 91">
              <a:extLst>
                <a:ext uri="{FF2B5EF4-FFF2-40B4-BE49-F238E27FC236}">
                  <a16:creationId xmlns:a16="http://schemas.microsoft.com/office/drawing/2014/main" id="{CAE2CC9F-604C-468E-8451-C85D9118FD21}"/>
                </a:ext>
              </a:extLst>
            </p:cNvPr>
            <p:cNvSpPr>
              <a:spLocks/>
            </p:cNvSpPr>
            <p:nvPr/>
          </p:nvSpPr>
          <p:spPr bwMode="auto">
            <a:xfrm>
              <a:off x="2893386" y="5897638"/>
              <a:ext cx="866174" cy="369379"/>
            </a:xfrm>
            <a:prstGeom prst="roundRect">
              <a:avLst/>
            </a:prstGeom>
            <a:solidFill>
              <a:srgbClr val="92D050"/>
            </a:solidFill>
            <a:ln w="9525" cap="flat" cmpd="sng" algn="ctr">
              <a:solidFill>
                <a:schemeClr val="bg1"/>
              </a:solidFill>
              <a:prstDash val="solid"/>
              <a:headEnd type="none" w="med" len="med"/>
              <a:tailEnd type="none" w="med" len="med"/>
            </a:ln>
            <a:effectLst/>
          </p:spPr>
          <p:txBody>
            <a:bodyPr wrap="none" lIns="45720" rIns="45720" anchor="ctr"/>
            <a:lstStyle/>
            <a:p>
              <a:pPr algn="ctr" fontAlgn="auto">
                <a:lnSpc>
                  <a:spcPct val="85000"/>
                </a:lnSpc>
                <a:spcBef>
                  <a:spcPts val="0"/>
                </a:spcBef>
                <a:spcAft>
                  <a:spcPts val="0"/>
                </a:spcAft>
                <a:defRPr/>
              </a:pPr>
              <a:r>
                <a:rPr lang="en-US" sz="1100" kern="0">
                  <a:latin typeface="Arial"/>
                </a:rPr>
                <a:t>CRIS</a:t>
              </a:r>
              <a:endParaRPr lang="en-US" sz="1100" kern="0">
                <a:latin typeface="Arial"/>
                <a:ea typeface="+mn-ea"/>
              </a:endParaRPr>
            </a:p>
          </p:txBody>
        </p:sp>
        <p:sp>
          <p:nvSpPr>
            <p:cNvPr id="81" name="Rounded Rectangle 106">
              <a:extLst>
                <a:ext uri="{FF2B5EF4-FFF2-40B4-BE49-F238E27FC236}">
                  <a16:creationId xmlns:a16="http://schemas.microsoft.com/office/drawing/2014/main" id="{DD2579CE-0EB3-45E6-AE9D-8816D47B7D56}"/>
                </a:ext>
              </a:extLst>
            </p:cNvPr>
            <p:cNvSpPr>
              <a:spLocks/>
            </p:cNvSpPr>
            <p:nvPr/>
          </p:nvSpPr>
          <p:spPr bwMode="auto">
            <a:xfrm>
              <a:off x="3507748" y="5712948"/>
              <a:ext cx="866174" cy="369379"/>
            </a:xfrm>
            <a:prstGeom prst="roundRect">
              <a:avLst/>
            </a:prstGeom>
            <a:solidFill>
              <a:srgbClr val="92D050"/>
            </a:solidFill>
            <a:ln w="9525" cap="flat" cmpd="sng" algn="ctr">
              <a:solidFill>
                <a:schemeClr val="bg1"/>
              </a:solidFill>
              <a:prstDash val="solid"/>
              <a:headEnd type="none" w="med" len="med"/>
              <a:tailEnd type="none" w="med" len="med"/>
            </a:ln>
            <a:effectLst/>
          </p:spPr>
          <p:txBody>
            <a:bodyPr wrap="none" lIns="45720" rIns="45720" anchor="ctr"/>
            <a:lstStyle/>
            <a:p>
              <a:pPr algn="ctr" fontAlgn="auto">
                <a:lnSpc>
                  <a:spcPct val="85000"/>
                </a:lnSpc>
                <a:spcBef>
                  <a:spcPts val="0"/>
                </a:spcBef>
                <a:spcAft>
                  <a:spcPts val="0"/>
                </a:spcAft>
                <a:defRPr/>
              </a:pPr>
              <a:r>
                <a:rPr lang="en-US" sz="1100" kern="0" err="1">
                  <a:latin typeface="Arial"/>
                  <a:ea typeface="+mn-ea"/>
                </a:rPr>
                <a:t>Saleforce</a:t>
              </a:r>
              <a:endParaRPr lang="en-US" sz="1100" kern="0">
                <a:latin typeface="Arial"/>
                <a:ea typeface="+mn-ea"/>
              </a:endParaRPr>
            </a:p>
          </p:txBody>
        </p:sp>
        <p:sp>
          <p:nvSpPr>
            <p:cNvPr id="82" name="Rounded Rectangle 107">
              <a:extLst>
                <a:ext uri="{FF2B5EF4-FFF2-40B4-BE49-F238E27FC236}">
                  <a16:creationId xmlns:a16="http://schemas.microsoft.com/office/drawing/2014/main" id="{8E7151EE-03F2-41B6-A096-CCDDFFF2A7D6}"/>
                </a:ext>
              </a:extLst>
            </p:cNvPr>
            <p:cNvSpPr>
              <a:spLocks/>
            </p:cNvSpPr>
            <p:nvPr/>
          </p:nvSpPr>
          <p:spPr bwMode="auto">
            <a:xfrm>
              <a:off x="4155448" y="5797086"/>
              <a:ext cx="866174" cy="369379"/>
            </a:xfrm>
            <a:prstGeom prst="roundRect">
              <a:avLst/>
            </a:prstGeom>
            <a:solidFill>
              <a:srgbClr val="92D050"/>
            </a:solidFill>
            <a:ln w="9525" cap="flat" cmpd="sng" algn="ctr">
              <a:solidFill>
                <a:schemeClr val="bg1"/>
              </a:solidFill>
              <a:prstDash val="solid"/>
              <a:headEnd type="none" w="med" len="med"/>
              <a:tailEnd type="none" w="med" len="med"/>
            </a:ln>
            <a:effectLst/>
          </p:spPr>
          <p:txBody>
            <a:bodyPr wrap="none" lIns="45720" rIns="45720" anchor="ctr"/>
            <a:lstStyle/>
            <a:p>
              <a:pPr algn="ctr" fontAlgn="auto">
                <a:lnSpc>
                  <a:spcPct val="85000"/>
                </a:lnSpc>
                <a:spcBef>
                  <a:spcPts val="0"/>
                </a:spcBef>
                <a:spcAft>
                  <a:spcPts val="0"/>
                </a:spcAft>
                <a:defRPr/>
              </a:pPr>
              <a:r>
                <a:rPr lang="en-US" sz="1100" kern="0">
                  <a:latin typeface="Arial"/>
                  <a:ea typeface="+mn-ea"/>
                </a:rPr>
                <a:t>CSS</a:t>
              </a:r>
            </a:p>
          </p:txBody>
        </p:sp>
        <p:sp>
          <p:nvSpPr>
            <p:cNvPr id="83" name="Rounded Rectangle 108">
              <a:extLst>
                <a:ext uri="{FF2B5EF4-FFF2-40B4-BE49-F238E27FC236}">
                  <a16:creationId xmlns:a16="http://schemas.microsoft.com/office/drawing/2014/main" id="{3A8306AB-106D-485C-8063-0611AA52EF40}"/>
                </a:ext>
              </a:extLst>
            </p:cNvPr>
            <p:cNvSpPr>
              <a:spLocks/>
            </p:cNvSpPr>
            <p:nvPr/>
          </p:nvSpPr>
          <p:spPr bwMode="auto">
            <a:xfrm>
              <a:off x="4700570" y="5957963"/>
              <a:ext cx="866174" cy="369379"/>
            </a:xfrm>
            <a:prstGeom prst="roundRect">
              <a:avLst/>
            </a:prstGeom>
            <a:solidFill>
              <a:srgbClr val="92D050"/>
            </a:solidFill>
            <a:ln w="9525" cap="flat" cmpd="sng" algn="ctr">
              <a:solidFill>
                <a:schemeClr val="bg1"/>
              </a:solidFill>
              <a:prstDash val="solid"/>
              <a:headEnd type="none" w="med" len="med"/>
              <a:tailEnd type="none" w="med" len="med"/>
            </a:ln>
            <a:effectLst/>
          </p:spPr>
          <p:txBody>
            <a:bodyPr wrap="none" lIns="45720" rIns="45720" anchor="ctr"/>
            <a:lstStyle/>
            <a:p>
              <a:pPr algn="ctr" fontAlgn="auto">
                <a:lnSpc>
                  <a:spcPct val="85000"/>
                </a:lnSpc>
                <a:spcBef>
                  <a:spcPts val="0"/>
                </a:spcBef>
                <a:spcAft>
                  <a:spcPts val="0"/>
                </a:spcAft>
                <a:defRPr/>
              </a:pPr>
              <a:r>
                <a:rPr lang="en-US" sz="1100" kern="0" err="1">
                  <a:latin typeface="Arial"/>
                  <a:ea typeface="+mn-ea"/>
                </a:rPr>
                <a:t>InDemand</a:t>
              </a:r>
              <a:endParaRPr lang="en-US" sz="1100" kern="0">
                <a:latin typeface="Arial"/>
                <a:ea typeface="+mn-ea"/>
              </a:endParaRPr>
            </a:p>
          </p:txBody>
        </p:sp>
        <p:sp>
          <p:nvSpPr>
            <p:cNvPr id="84" name="&quot;No&quot; Symbol 36">
              <a:extLst>
                <a:ext uri="{FF2B5EF4-FFF2-40B4-BE49-F238E27FC236}">
                  <a16:creationId xmlns:a16="http://schemas.microsoft.com/office/drawing/2014/main" id="{795654C7-328F-459D-9F1A-A174F2F116E3}"/>
                </a:ext>
              </a:extLst>
            </p:cNvPr>
            <p:cNvSpPr>
              <a:spLocks noChangeArrowheads="1"/>
            </p:cNvSpPr>
            <p:nvPr/>
          </p:nvSpPr>
          <p:spPr bwMode="auto">
            <a:xfrm>
              <a:off x="7231116" y="3681412"/>
              <a:ext cx="379360" cy="354013"/>
            </a:xfrm>
            <a:custGeom>
              <a:avLst/>
              <a:gdLst>
                <a:gd name="T0" fmla="*/ 23233088 w 274320"/>
                <a:gd name="T1" fmla="*/ 0 h 274320"/>
                <a:gd name="T2" fmla="*/ 6804739 w 274320"/>
                <a:gd name="T3" fmla="*/ 18290059 h 274320"/>
                <a:gd name="T4" fmla="*/ 0 w 274320"/>
                <a:gd name="T5" fmla="*/ 62446399 h 274320"/>
                <a:gd name="T6" fmla="*/ 6804739 w 274320"/>
                <a:gd name="T7" fmla="*/ 106602072 h 274320"/>
                <a:gd name="T8" fmla="*/ 23233088 w 274320"/>
                <a:gd name="T9" fmla="*/ 124892384 h 274320"/>
                <a:gd name="T10" fmla="*/ 39661286 w 274320"/>
                <a:gd name="T11" fmla="*/ 106602072 h 274320"/>
                <a:gd name="T12" fmla="*/ 46465898 w 274320"/>
                <a:gd name="T13" fmla="*/ 62446399 h 274320"/>
                <a:gd name="T14" fmla="*/ 39661286 w 274320"/>
                <a:gd name="T15" fmla="*/ 18290059 h 274320"/>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40173 w 274320"/>
                <a:gd name="T25" fmla="*/ 40173 h 274320"/>
                <a:gd name="T26" fmla="*/ 234147 w 274320"/>
                <a:gd name="T27" fmla="*/ 234147 h 2743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4320" h="274320">
                  <a:moveTo>
                    <a:pt x="0" y="137160"/>
                  </a:moveTo>
                  <a:lnTo>
                    <a:pt x="0" y="137160"/>
                  </a:lnTo>
                  <a:cubicBezTo>
                    <a:pt x="0" y="61408"/>
                    <a:pt x="61408" y="0"/>
                    <a:pt x="137159" y="0"/>
                  </a:cubicBezTo>
                  <a:cubicBezTo>
                    <a:pt x="212911" y="0"/>
                    <a:pt x="274320" y="61408"/>
                    <a:pt x="274320" y="137160"/>
                  </a:cubicBezTo>
                  <a:cubicBezTo>
                    <a:pt x="274320" y="212911"/>
                    <a:pt x="212911" y="274319"/>
                    <a:pt x="137160" y="274320"/>
                  </a:cubicBezTo>
                  <a:cubicBezTo>
                    <a:pt x="61408" y="274320"/>
                    <a:pt x="0" y="212911"/>
                    <a:pt x="0" y="137160"/>
                  </a:cubicBezTo>
                  <a:close/>
                  <a:moveTo>
                    <a:pt x="212638" y="177802"/>
                  </a:moveTo>
                  <a:lnTo>
                    <a:pt x="212638" y="177802"/>
                  </a:lnTo>
                  <a:cubicBezTo>
                    <a:pt x="219364" y="165311"/>
                    <a:pt x="222885" y="151346"/>
                    <a:pt x="222885" y="137160"/>
                  </a:cubicBezTo>
                  <a:cubicBezTo>
                    <a:pt x="222885" y="89815"/>
                    <a:pt x="184504" y="51435"/>
                    <a:pt x="137160" y="51435"/>
                  </a:cubicBezTo>
                  <a:cubicBezTo>
                    <a:pt x="122973" y="51434"/>
                    <a:pt x="109008" y="54955"/>
                    <a:pt x="96517" y="61681"/>
                  </a:cubicBezTo>
                  <a:close/>
                  <a:moveTo>
                    <a:pt x="61682" y="96518"/>
                  </a:moveTo>
                  <a:lnTo>
                    <a:pt x="61681" y="96517"/>
                  </a:lnTo>
                  <a:cubicBezTo>
                    <a:pt x="54955" y="109008"/>
                    <a:pt x="51435" y="122973"/>
                    <a:pt x="51435" y="137159"/>
                  </a:cubicBezTo>
                  <a:cubicBezTo>
                    <a:pt x="51435" y="184504"/>
                    <a:pt x="89815" y="222885"/>
                    <a:pt x="137160" y="222885"/>
                  </a:cubicBezTo>
                  <a:cubicBezTo>
                    <a:pt x="151346" y="222885"/>
                    <a:pt x="165311" y="219364"/>
                    <a:pt x="177802" y="212637"/>
                  </a:cubicBezTo>
                  <a:close/>
                </a:path>
              </a:pathLst>
            </a:custGeom>
            <a:solidFill>
              <a:schemeClr val="tx1">
                <a:lumMod val="50000"/>
                <a:lumOff val="50000"/>
              </a:schemeClr>
            </a:solidFill>
            <a:ln w="19050" algn="ctr">
              <a:noFill/>
              <a:round/>
              <a:headEnd/>
              <a:tailEnd/>
            </a:ln>
          </p:spPr>
          <p:txBody>
            <a:bodyPr wrap="none"/>
            <a:lstStyle/>
            <a:p>
              <a:endParaRPr lang="en-US"/>
            </a:p>
          </p:txBody>
        </p:sp>
        <p:grpSp>
          <p:nvGrpSpPr>
            <p:cNvPr id="86" name="Group 85">
              <a:extLst>
                <a:ext uri="{FF2B5EF4-FFF2-40B4-BE49-F238E27FC236}">
                  <a16:creationId xmlns:a16="http://schemas.microsoft.com/office/drawing/2014/main" id="{80D65AF7-CF85-45B9-BDB3-83B7F5BF5AA0}"/>
                </a:ext>
              </a:extLst>
            </p:cNvPr>
            <p:cNvGrpSpPr/>
            <p:nvPr/>
          </p:nvGrpSpPr>
          <p:grpSpPr>
            <a:xfrm>
              <a:off x="2601705" y="2104718"/>
              <a:ext cx="357378" cy="365761"/>
              <a:chOff x="4319987" y="4162914"/>
              <a:chExt cx="457200" cy="393236"/>
            </a:xfrm>
          </p:grpSpPr>
          <p:sp>
            <p:nvSpPr>
              <p:cNvPr id="87" name="Can 93">
                <a:extLst>
                  <a:ext uri="{FF2B5EF4-FFF2-40B4-BE49-F238E27FC236}">
                    <a16:creationId xmlns:a16="http://schemas.microsoft.com/office/drawing/2014/main" id="{B09AD52F-28B8-4542-9E42-9352C072C33A}"/>
                  </a:ext>
                </a:extLst>
              </p:cNvPr>
              <p:cNvSpPr/>
              <p:nvPr/>
            </p:nvSpPr>
            <p:spPr bwMode="auto">
              <a:xfrm>
                <a:off x="4319987" y="4400575"/>
                <a:ext cx="457200" cy="155575"/>
              </a:xfrm>
              <a:prstGeom prst="can">
                <a:avLst/>
              </a:prstGeom>
              <a:solidFill>
                <a:srgbClr val="F8A2B4"/>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endParaRPr lang="en-US" sz="800">
                  <a:solidFill>
                    <a:prstClr val="white"/>
                  </a:solidFill>
                  <a:latin typeface="Calibri" pitchFamily="34" charset="0"/>
                  <a:cs typeface="Arial" pitchFamily="34" charset="0"/>
                </a:endParaRPr>
              </a:p>
            </p:txBody>
          </p:sp>
          <p:sp>
            <p:nvSpPr>
              <p:cNvPr id="88" name="Can 105">
                <a:extLst>
                  <a:ext uri="{FF2B5EF4-FFF2-40B4-BE49-F238E27FC236}">
                    <a16:creationId xmlns:a16="http://schemas.microsoft.com/office/drawing/2014/main" id="{BDC059E8-D66C-479D-8B24-22121C0F246B}"/>
                  </a:ext>
                </a:extLst>
              </p:cNvPr>
              <p:cNvSpPr/>
              <p:nvPr/>
            </p:nvSpPr>
            <p:spPr bwMode="auto">
              <a:xfrm>
                <a:off x="4319987" y="4275135"/>
                <a:ext cx="457200" cy="155575"/>
              </a:xfrm>
              <a:prstGeom prst="can">
                <a:avLst/>
              </a:prstGeom>
              <a:solidFill>
                <a:schemeClr val="accent1">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endParaRPr lang="en-US" sz="800">
                  <a:solidFill>
                    <a:prstClr val="white"/>
                  </a:solidFill>
                  <a:latin typeface="Calibri" pitchFamily="34" charset="0"/>
                  <a:cs typeface="Arial" pitchFamily="34" charset="0"/>
                </a:endParaRPr>
              </a:p>
            </p:txBody>
          </p:sp>
          <p:sp>
            <p:nvSpPr>
              <p:cNvPr id="89" name="Can 112">
                <a:extLst>
                  <a:ext uri="{FF2B5EF4-FFF2-40B4-BE49-F238E27FC236}">
                    <a16:creationId xmlns:a16="http://schemas.microsoft.com/office/drawing/2014/main" id="{DC9848DA-4017-4908-91EF-C7B619E5C7F8}"/>
                  </a:ext>
                </a:extLst>
              </p:cNvPr>
              <p:cNvSpPr/>
              <p:nvPr/>
            </p:nvSpPr>
            <p:spPr bwMode="auto">
              <a:xfrm>
                <a:off x="4319987" y="4162914"/>
                <a:ext cx="457200" cy="155575"/>
              </a:xfrm>
              <a:prstGeom prst="can">
                <a:avLst/>
              </a:prstGeom>
              <a:solidFill>
                <a:schemeClr val="accent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endParaRPr lang="en-US" sz="800">
                  <a:solidFill>
                    <a:prstClr val="white"/>
                  </a:solidFill>
                  <a:latin typeface="Calibri" pitchFamily="34" charset="0"/>
                  <a:cs typeface="Arial" pitchFamily="34" charset="0"/>
                </a:endParaRPr>
              </a:p>
            </p:txBody>
          </p:sp>
        </p:grpSp>
        <p:cxnSp>
          <p:nvCxnSpPr>
            <p:cNvPr id="103" name="Straight Arrow Connector 87">
              <a:extLst>
                <a:ext uri="{FF2B5EF4-FFF2-40B4-BE49-F238E27FC236}">
                  <a16:creationId xmlns:a16="http://schemas.microsoft.com/office/drawing/2014/main" id="{CBD3E2A9-430F-4732-B005-C1746507680C}"/>
                </a:ext>
              </a:extLst>
            </p:cNvPr>
            <p:cNvCxnSpPr>
              <a:cxnSpLocks noChangeShapeType="1"/>
            </p:cNvCxnSpPr>
            <p:nvPr/>
          </p:nvCxnSpPr>
          <p:spPr bwMode="auto">
            <a:xfrm>
              <a:off x="6645301" y="3864119"/>
              <a:ext cx="609600" cy="0"/>
            </a:xfrm>
            <a:prstGeom prst="straightConnector1">
              <a:avLst/>
            </a:prstGeom>
            <a:noFill/>
            <a:ln w="15875" algn="ctr">
              <a:solidFill>
                <a:schemeClr val="tx1"/>
              </a:solidFill>
              <a:round/>
              <a:headEnd/>
              <a:tailEnd type="arrow" w="med" len="med"/>
            </a:ln>
          </p:spPr>
        </p:cxnSp>
        <p:cxnSp>
          <p:nvCxnSpPr>
            <p:cNvPr id="25" name="Straight Arrow Connector 45">
              <a:extLst>
                <a:ext uri="{FF2B5EF4-FFF2-40B4-BE49-F238E27FC236}">
                  <a16:creationId xmlns:a16="http://schemas.microsoft.com/office/drawing/2014/main" id="{711954DC-A093-4919-BA83-92BC5B37F714}"/>
                </a:ext>
              </a:extLst>
            </p:cNvPr>
            <p:cNvCxnSpPr>
              <a:cxnSpLocks noChangeShapeType="1"/>
              <a:endCxn id="9" idx="0"/>
            </p:cNvCxnSpPr>
            <p:nvPr/>
          </p:nvCxnSpPr>
          <p:spPr bwMode="auto">
            <a:xfrm>
              <a:off x="3344961" y="1079350"/>
              <a:ext cx="14215" cy="154137"/>
            </a:xfrm>
            <a:prstGeom prst="straightConnector1">
              <a:avLst/>
            </a:prstGeom>
            <a:noFill/>
            <a:ln w="15875" algn="ctr">
              <a:solidFill>
                <a:schemeClr val="tx1"/>
              </a:solidFill>
              <a:round/>
              <a:headEnd/>
              <a:tailEnd type="arrow" w="med" len="med"/>
            </a:ln>
          </p:spPr>
        </p:cxnSp>
      </p:grpSp>
      <p:sp>
        <p:nvSpPr>
          <p:cNvPr id="8" name="Flowchart: Process 3">
            <a:extLst>
              <a:ext uri="{FF2B5EF4-FFF2-40B4-BE49-F238E27FC236}">
                <a16:creationId xmlns:a16="http://schemas.microsoft.com/office/drawing/2014/main" id="{6D117A62-AA40-4778-B1EE-AEA8010527E6}"/>
              </a:ext>
            </a:extLst>
          </p:cNvPr>
          <p:cNvSpPr>
            <a:spLocks noChangeArrowheads="1"/>
          </p:cNvSpPr>
          <p:nvPr/>
        </p:nvSpPr>
        <p:spPr bwMode="auto">
          <a:xfrm>
            <a:off x="1101827" y="1059548"/>
            <a:ext cx="4364099" cy="239813"/>
          </a:xfrm>
          <a:prstGeom prst="flowChartProcess">
            <a:avLst/>
          </a:prstGeom>
          <a:solidFill>
            <a:schemeClr val="bg1"/>
          </a:solidFill>
          <a:ln w="19050" algn="ctr">
            <a:solidFill>
              <a:schemeClr val="bg2">
                <a:lumMod val="90000"/>
              </a:schemeClr>
            </a:solidFill>
            <a:round/>
            <a:headEnd/>
            <a:tailEnd/>
          </a:ln>
        </p:spPr>
        <p:txBody>
          <a:bodyPr anchor="ctr"/>
          <a:lstStyle/>
          <a:p>
            <a:pPr algn="ctr">
              <a:spcBef>
                <a:spcPct val="50000"/>
              </a:spcBef>
            </a:pPr>
            <a:r>
              <a:rPr lang="en-US" sz="1200" b="1">
                <a:solidFill>
                  <a:schemeClr val="tx2"/>
                </a:solidFill>
                <a:cs typeface="Arial" charset="0"/>
              </a:rPr>
              <a:t>Business Use Case, Reporting or Analytics Need</a:t>
            </a:r>
          </a:p>
        </p:txBody>
      </p:sp>
      <p:sp>
        <p:nvSpPr>
          <p:cNvPr id="79" name="Flowchart: Process 78">
            <a:extLst>
              <a:ext uri="{FF2B5EF4-FFF2-40B4-BE49-F238E27FC236}">
                <a16:creationId xmlns:a16="http://schemas.microsoft.com/office/drawing/2014/main" id="{C4BA48D3-959F-4471-AA3C-949C320FD17C}"/>
              </a:ext>
            </a:extLst>
          </p:cNvPr>
          <p:cNvSpPr/>
          <p:nvPr/>
        </p:nvSpPr>
        <p:spPr bwMode="auto">
          <a:xfrm>
            <a:off x="11258221" y="1635382"/>
            <a:ext cx="216568" cy="4663440"/>
          </a:xfrm>
          <a:prstGeom prst="flowChartProcess">
            <a:avLst/>
          </a:prstGeom>
          <a:solidFill>
            <a:schemeClr val="tx1"/>
          </a:solidFill>
          <a:ln w="19050" cap="flat" cmpd="sng" algn="ctr">
            <a:noFill/>
            <a:prstDash val="solid"/>
            <a:round/>
            <a:headEnd type="none" w="med" len="med"/>
            <a:tailEnd type="none" w="med" len="med"/>
          </a:ln>
          <a:effectLst/>
        </p:spPr>
        <p:txBody>
          <a:bodyPr vert="vert270" wrap="none" lIns="0" tIns="0" rIns="0" bIns="0" anchor="ctr" anchorCtr="1"/>
          <a:lstStyle/>
          <a:p>
            <a:pPr fontAlgn="auto">
              <a:spcBef>
                <a:spcPct val="50000"/>
              </a:spcBef>
              <a:spcAft>
                <a:spcPts val="0"/>
              </a:spcAft>
              <a:defRPr/>
            </a:pPr>
            <a:r>
              <a:rPr lang="en-US" sz="1600" b="1">
                <a:solidFill>
                  <a:srgbClr val="EEECE1">
                    <a:lumMod val="20000"/>
                    <a:lumOff val="80000"/>
                  </a:srgbClr>
                </a:solidFill>
                <a:latin typeface="Arial" pitchFamily="34" charset="0"/>
                <a:cs typeface="Arial" pitchFamily="34" charset="0"/>
              </a:rPr>
              <a:t>Quarters</a:t>
            </a:r>
          </a:p>
        </p:txBody>
      </p:sp>
      <p:sp>
        <p:nvSpPr>
          <p:cNvPr id="90" name="Flowchart: Process 89">
            <a:extLst>
              <a:ext uri="{FF2B5EF4-FFF2-40B4-BE49-F238E27FC236}">
                <a16:creationId xmlns:a16="http://schemas.microsoft.com/office/drawing/2014/main" id="{29396CA9-B0D0-4A82-A53C-5CD76AE580FF}"/>
              </a:ext>
            </a:extLst>
          </p:cNvPr>
          <p:cNvSpPr/>
          <p:nvPr/>
        </p:nvSpPr>
        <p:spPr bwMode="auto">
          <a:xfrm>
            <a:off x="10825063" y="1635382"/>
            <a:ext cx="216568" cy="3931920"/>
          </a:xfrm>
          <a:prstGeom prst="flowChartProcess">
            <a:avLst/>
          </a:prstGeom>
          <a:solidFill>
            <a:schemeClr val="tx1"/>
          </a:solidFill>
          <a:ln w="19050" cap="flat" cmpd="sng" algn="ctr">
            <a:noFill/>
            <a:prstDash val="solid"/>
            <a:round/>
            <a:headEnd type="none" w="med" len="med"/>
            <a:tailEnd type="none" w="med" len="med"/>
          </a:ln>
          <a:effectLst/>
        </p:spPr>
        <p:txBody>
          <a:bodyPr vert="vert270" wrap="none" lIns="0" tIns="0" rIns="0" bIns="0" anchor="ctr" anchorCtr="1"/>
          <a:lstStyle/>
          <a:p>
            <a:pPr fontAlgn="auto">
              <a:spcBef>
                <a:spcPct val="50000"/>
              </a:spcBef>
              <a:spcAft>
                <a:spcPts val="0"/>
              </a:spcAft>
              <a:defRPr/>
            </a:pPr>
            <a:r>
              <a:rPr lang="en-US" sz="1600" b="1">
                <a:solidFill>
                  <a:srgbClr val="EEECE1">
                    <a:lumMod val="20000"/>
                    <a:lumOff val="80000"/>
                  </a:srgbClr>
                </a:solidFill>
                <a:latin typeface="Arial" pitchFamily="34" charset="0"/>
                <a:cs typeface="Arial" pitchFamily="34" charset="0"/>
              </a:rPr>
              <a:t>Months</a:t>
            </a:r>
          </a:p>
        </p:txBody>
      </p:sp>
      <p:sp>
        <p:nvSpPr>
          <p:cNvPr id="91" name="Flowchart: Process 90">
            <a:extLst>
              <a:ext uri="{FF2B5EF4-FFF2-40B4-BE49-F238E27FC236}">
                <a16:creationId xmlns:a16="http://schemas.microsoft.com/office/drawing/2014/main" id="{504C73CD-DBAB-4D75-9DB0-FC784A980935}"/>
              </a:ext>
            </a:extLst>
          </p:cNvPr>
          <p:cNvSpPr/>
          <p:nvPr/>
        </p:nvSpPr>
        <p:spPr bwMode="auto">
          <a:xfrm>
            <a:off x="10392398" y="1635382"/>
            <a:ext cx="216075" cy="1339534"/>
          </a:xfrm>
          <a:prstGeom prst="flowChartProcess">
            <a:avLst/>
          </a:prstGeom>
          <a:solidFill>
            <a:schemeClr val="tx1"/>
          </a:solidFill>
          <a:ln w="19050" cap="flat" cmpd="sng" algn="ctr">
            <a:noFill/>
            <a:prstDash val="solid"/>
            <a:round/>
            <a:headEnd type="none" w="med" len="med"/>
            <a:tailEnd type="none" w="med" len="med"/>
          </a:ln>
          <a:effectLst/>
        </p:spPr>
        <p:txBody>
          <a:bodyPr vert="vert270" wrap="none" lIns="0" tIns="0" rIns="0" bIns="0" anchor="ctr" anchorCtr="1"/>
          <a:lstStyle/>
          <a:p>
            <a:pPr fontAlgn="auto">
              <a:spcBef>
                <a:spcPct val="50000"/>
              </a:spcBef>
              <a:spcAft>
                <a:spcPts val="0"/>
              </a:spcAft>
              <a:defRPr/>
            </a:pPr>
            <a:r>
              <a:rPr lang="en-US" sz="1600" b="1">
                <a:solidFill>
                  <a:srgbClr val="EEECE1">
                    <a:lumMod val="20000"/>
                    <a:lumOff val="80000"/>
                  </a:srgbClr>
                </a:solidFill>
                <a:latin typeface="Arial" pitchFamily="34" charset="0"/>
                <a:cs typeface="Arial" pitchFamily="34" charset="0"/>
              </a:rPr>
              <a:t>Weeks</a:t>
            </a:r>
          </a:p>
        </p:txBody>
      </p:sp>
      <p:sp>
        <p:nvSpPr>
          <p:cNvPr id="93" name="Flowchart: Process 92">
            <a:extLst>
              <a:ext uri="{FF2B5EF4-FFF2-40B4-BE49-F238E27FC236}">
                <a16:creationId xmlns:a16="http://schemas.microsoft.com/office/drawing/2014/main" id="{5316DFD0-17E6-4613-A0A0-2629C71907BB}"/>
              </a:ext>
            </a:extLst>
          </p:cNvPr>
          <p:cNvSpPr/>
          <p:nvPr/>
        </p:nvSpPr>
        <p:spPr bwMode="auto">
          <a:xfrm>
            <a:off x="9990761" y="1635381"/>
            <a:ext cx="184556" cy="1076009"/>
          </a:xfrm>
          <a:prstGeom prst="flowChartProcess">
            <a:avLst/>
          </a:prstGeom>
          <a:solidFill>
            <a:schemeClr val="tx1"/>
          </a:solidFill>
          <a:ln w="19050" cap="flat" cmpd="sng" algn="ctr">
            <a:noFill/>
            <a:prstDash val="solid"/>
            <a:round/>
            <a:headEnd type="none" w="med" len="med"/>
            <a:tailEnd type="none" w="med" len="med"/>
          </a:ln>
          <a:effectLst/>
        </p:spPr>
        <p:txBody>
          <a:bodyPr vert="vert270" wrap="none" lIns="0" tIns="0" rIns="0" bIns="0" anchor="ctr" anchorCtr="1"/>
          <a:lstStyle/>
          <a:p>
            <a:pPr fontAlgn="auto">
              <a:spcBef>
                <a:spcPct val="50000"/>
              </a:spcBef>
              <a:spcAft>
                <a:spcPts val="0"/>
              </a:spcAft>
              <a:defRPr/>
            </a:pPr>
            <a:r>
              <a:rPr lang="en-US" sz="1600" b="1">
                <a:solidFill>
                  <a:srgbClr val="EEECE1">
                    <a:lumMod val="20000"/>
                    <a:lumOff val="80000"/>
                  </a:srgbClr>
                </a:solidFill>
                <a:latin typeface="Arial" pitchFamily="34" charset="0"/>
                <a:cs typeface="Arial" pitchFamily="34" charset="0"/>
              </a:rPr>
              <a:t>Hrs/Days</a:t>
            </a:r>
          </a:p>
        </p:txBody>
      </p:sp>
      <p:sp>
        <p:nvSpPr>
          <p:cNvPr id="94" name="Rectangle 26">
            <a:extLst>
              <a:ext uri="{FF2B5EF4-FFF2-40B4-BE49-F238E27FC236}">
                <a16:creationId xmlns:a16="http://schemas.microsoft.com/office/drawing/2014/main" id="{FBFF710A-FAB3-4898-B423-77231630C5D8}"/>
              </a:ext>
            </a:extLst>
          </p:cNvPr>
          <p:cNvSpPr>
            <a:spLocks noChangeArrowheads="1"/>
          </p:cNvSpPr>
          <p:nvPr/>
        </p:nvSpPr>
        <p:spPr bwMode="auto">
          <a:xfrm>
            <a:off x="4286423" y="1459393"/>
            <a:ext cx="928688" cy="457200"/>
          </a:xfrm>
          <a:prstGeom prst="rect">
            <a:avLst/>
          </a:prstGeom>
          <a:noFill/>
          <a:ln w="19050" algn="ctr">
            <a:noFill/>
            <a:round/>
            <a:headEnd/>
            <a:tailEnd/>
          </a:ln>
        </p:spPr>
        <p:txBody>
          <a:bodyPr wrap="none"/>
          <a:lstStyle/>
          <a:p>
            <a:pPr>
              <a:buFont typeface="Wingdings" pitchFamily="2" charset="2"/>
              <a:buChar char="ü"/>
            </a:pPr>
            <a:r>
              <a:rPr lang="en-US" sz="900">
                <a:solidFill>
                  <a:srgbClr val="000000"/>
                </a:solidFill>
                <a:cs typeface="Arial" charset="0"/>
              </a:rPr>
              <a:t> Governance</a:t>
            </a:r>
          </a:p>
          <a:p>
            <a:pPr>
              <a:buFont typeface="Wingdings" pitchFamily="2" charset="2"/>
              <a:buChar char="ü"/>
            </a:pPr>
            <a:r>
              <a:rPr lang="en-US" sz="900">
                <a:solidFill>
                  <a:srgbClr val="000000"/>
                </a:solidFill>
                <a:cs typeface="Arial" charset="0"/>
              </a:rPr>
              <a:t> Architecture</a:t>
            </a:r>
          </a:p>
          <a:p>
            <a:pPr>
              <a:buFont typeface="Wingdings" pitchFamily="2" charset="2"/>
              <a:buChar char="ü"/>
            </a:pPr>
            <a:r>
              <a:rPr lang="en-US" sz="900">
                <a:solidFill>
                  <a:srgbClr val="000000"/>
                </a:solidFill>
                <a:cs typeface="Arial" charset="0"/>
              </a:rPr>
              <a:t> User Stories</a:t>
            </a:r>
          </a:p>
        </p:txBody>
      </p:sp>
      <p:sp>
        <p:nvSpPr>
          <p:cNvPr id="95" name="Folded Corner 30">
            <a:extLst>
              <a:ext uri="{FF2B5EF4-FFF2-40B4-BE49-F238E27FC236}">
                <a16:creationId xmlns:a16="http://schemas.microsoft.com/office/drawing/2014/main" id="{108CDB74-DDE8-4914-8A79-92AAAE9C51BF}"/>
              </a:ext>
            </a:extLst>
          </p:cNvPr>
          <p:cNvSpPr>
            <a:spLocks noChangeArrowheads="1"/>
          </p:cNvSpPr>
          <p:nvPr/>
        </p:nvSpPr>
        <p:spPr bwMode="auto">
          <a:xfrm>
            <a:off x="6953423" y="1459393"/>
            <a:ext cx="1004888" cy="457200"/>
          </a:xfrm>
          <a:prstGeom prst="foldedCorner">
            <a:avLst>
              <a:gd name="adj" fmla="val 16667"/>
            </a:avLst>
          </a:prstGeom>
          <a:solidFill>
            <a:srgbClr val="92D050"/>
          </a:solidFill>
          <a:ln w="12700" algn="ctr">
            <a:solidFill>
              <a:srgbClr val="325D00"/>
            </a:solidFill>
            <a:round/>
            <a:headEnd/>
            <a:tailEnd/>
          </a:ln>
        </p:spPr>
        <p:txBody>
          <a:bodyPr wrap="none" lIns="36576" rIns="45720" anchor="ctr"/>
          <a:lstStyle/>
          <a:p>
            <a:pPr algn="ctr"/>
            <a:r>
              <a:rPr lang="en-US" sz="1000">
                <a:solidFill>
                  <a:srgbClr val="000000"/>
                </a:solidFill>
                <a:cs typeface="Arial" charset="0"/>
              </a:rPr>
              <a:t>Self Service </a:t>
            </a:r>
          </a:p>
          <a:p>
            <a:pPr algn="ctr"/>
            <a:r>
              <a:rPr lang="en-US" sz="1000">
                <a:solidFill>
                  <a:srgbClr val="000000"/>
                </a:solidFill>
                <a:cs typeface="Arial" charset="0"/>
              </a:rPr>
              <a:t>Analytics</a:t>
            </a:r>
          </a:p>
        </p:txBody>
      </p:sp>
      <p:sp>
        <p:nvSpPr>
          <p:cNvPr id="101" name="Folded Corner 32">
            <a:extLst>
              <a:ext uri="{FF2B5EF4-FFF2-40B4-BE49-F238E27FC236}">
                <a16:creationId xmlns:a16="http://schemas.microsoft.com/office/drawing/2014/main" id="{6A8232B6-ECE2-4124-9B26-A63427EB625F}"/>
              </a:ext>
            </a:extLst>
          </p:cNvPr>
          <p:cNvSpPr>
            <a:spLocks noChangeArrowheads="1"/>
          </p:cNvSpPr>
          <p:nvPr/>
        </p:nvSpPr>
        <p:spPr bwMode="auto">
          <a:xfrm>
            <a:off x="6953423" y="2278543"/>
            <a:ext cx="1004888" cy="457200"/>
          </a:xfrm>
          <a:prstGeom prst="foldedCorner">
            <a:avLst>
              <a:gd name="adj" fmla="val 16667"/>
            </a:avLst>
          </a:prstGeom>
          <a:solidFill>
            <a:srgbClr val="92D050"/>
          </a:solidFill>
          <a:ln w="12700" algn="ctr">
            <a:solidFill>
              <a:srgbClr val="325D00"/>
            </a:solidFill>
            <a:round/>
            <a:headEnd/>
            <a:tailEnd/>
          </a:ln>
        </p:spPr>
        <p:txBody>
          <a:bodyPr wrap="none" lIns="36576" rIns="45720" anchor="ctr"/>
          <a:lstStyle/>
          <a:p>
            <a:pPr algn="ctr"/>
            <a:r>
              <a:rPr lang="en-US" sz="1000">
                <a:solidFill>
                  <a:srgbClr val="000000"/>
                </a:solidFill>
                <a:cs typeface="Arial" charset="0"/>
              </a:rPr>
              <a:t>Agile Insights</a:t>
            </a:r>
          </a:p>
        </p:txBody>
      </p:sp>
      <p:cxnSp>
        <p:nvCxnSpPr>
          <p:cNvPr id="102" name="Straight Arrow Connector 66">
            <a:extLst>
              <a:ext uri="{FF2B5EF4-FFF2-40B4-BE49-F238E27FC236}">
                <a16:creationId xmlns:a16="http://schemas.microsoft.com/office/drawing/2014/main" id="{61F176AA-4C79-4084-B17C-E2CA9E0B9336}"/>
              </a:ext>
            </a:extLst>
          </p:cNvPr>
          <p:cNvCxnSpPr>
            <a:cxnSpLocks noChangeShapeType="1"/>
            <a:endCxn id="94" idx="1"/>
          </p:cNvCxnSpPr>
          <p:nvPr/>
        </p:nvCxnSpPr>
        <p:spPr bwMode="auto">
          <a:xfrm>
            <a:off x="3880023" y="1687993"/>
            <a:ext cx="406400" cy="1587"/>
          </a:xfrm>
          <a:prstGeom prst="straightConnector1">
            <a:avLst/>
          </a:prstGeom>
          <a:noFill/>
          <a:ln w="15875" algn="ctr">
            <a:solidFill>
              <a:schemeClr val="tx1"/>
            </a:solidFill>
            <a:round/>
            <a:headEnd/>
            <a:tailEnd type="arrow" w="med" len="med"/>
          </a:ln>
        </p:spPr>
      </p:cxnSp>
      <p:cxnSp>
        <p:nvCxnSpPr>
          <p:cNvPr id="104" name="Straight Arrow Connector 69">
            <a:extLst>
              <a:ext uri="{FF2B5EF4-FFF2-40B4-BE49-F238E27FC236}">
                <a16:creationId xmlns:a16="http://schemas.microsoft.com/office/drawing/2014/main" id="{F1336A0B-0054-4F28-8DAD-4EE9C18794C7}"/>
              </a:ext>
            </a:extLst>
          </p:cNvPr>
          <p:cNvCxnSpPr>
            <a:cxnSpLocks noChangeShapeType="1"/>
          </p:cNvCxnSpPr>
          <p:nvPr/>
        </p:nvCxnSpPr>
        <p:spPr bwMode="auto">
          <a:xfrm>
            <a:off x="3880023" y="2465868"/>
            <a:ext cx="406400" cy="1587"/>
          </a:xfrm>
          <a:prstGeom prst="straightConnector1">
            <a:avLst/>
          </a:prstGeom>
          <a:noFill/>
          <a:ln w="15875" algn="ctr">
            <a:solidFill>
              <a:schemeClr val="tx1"/>
            </a:solidFill>
            <a:round/>
            <a:headEnd/>
            <a:tailEnd type="arrow" w="med" len="med"/>
          </a:ln>
        </p:spPr>
      </p:cxnSp>
      <p:cxnSp>
        <p:nvCxnSpPr>
          <p:cNvPr id="105" name="Straight Arrow Connector 78">
            <a:extLst>
              <a:ext uri="{FF2B5EF4-FFF2-40B4-BE49-F238E27FC236}">
                <a16:creationId xmlns:a16="http://schemas.microsoft.com/office/drawing/2014/main" id="{CB28AFCE-DEBE-45B2-921F-7F77EFAE6272}"/>
              </a:ext>
            </a:extLst>
          </p:cNvPr>
          <p:cNvCxnSpPr>
            <a:cxnSpLocks noChangeShapeType="1"/>
            <a:stCxn id="94" idx="3"/>
            <a:endCxn id="95" idx="1"/>
          </p:cNvCxnSpPr>
          <p:nvPr/>
        </p:nvCxnSpPr>
        <p:spPr bwMode="auto">
          <a:xfrm>
            <a:off x="5215111" y="1687993"/>
            <a:ext cx="1738312" cy="1587"/>
          </a:xfrm>
          <a:prstGeom prst="straightConnector1">
            <a:avLst/>
          </a:prstGeom>
          <a:noFill/>
          <a:ln w="15875" algn="ctr">
            <a:solidFill>
              <a:schemeClr val="tx1"/>
            </a:solidFill>
            <a:round/>
            <a:headEnd/>
            <a:tailEnd type="arrow" w="med" len="med"/>
          </a:ln>
        </p:spPr>
      </p:cxnSp>
      <p:cxnSp>
        <p:nvCxnSpPr>
          <p:cNvPr id="106" name="Elbow Connector 110">
            <a:extLst>
              <a:ext uri="{FF2B5EF4-FFF2-40B4-BE49-F238E27FC236}">
                <a16:creationId xmlns:a16="http://schemas.microsoft.com/office/drawing/2014/main" id="{13EDC2F6-C115-4DC8-BEAB-DB50B6CF294A}"/>
              </a:ext>
            </a:extLst>
          </p:cNvPr>
          <p:cNvCxnSpPr>
            <a:cxnSpLocks noChangeShapeType="1"/>
            <a:stCxn id="95" idx="3"/>
          </p:cNvCxnSpPr>
          <p:nvPr/>
        </p:nvCxnSpPr>
        <p:spPr bwMode="auto">
          <a:xfrm>
            <a:off x="7958311" y="1687993"/>
            <a:ext cx="1905351" cy="187091"/>
          </a:xfrm>
          <a:prstGeom prst="bentConnector3">
            <a:avLst>
              <a:gd name="adj1" fmla="val 50000"/>
            </a:avLst>
          </a:prstGeom>
          <a:noFill/>
          <a:ln w="12700" algn="ctr">
            <a:solidFill>
              <a:schemeClr val="tx1"/>
            </a:solidFill>
            <a:round/>
            <a:headEnd/>
            <a:tailEnd type="arrow" w="med" len="med"/>
          </a:ln>
        </p:spPr>
      </p:cxnSp>
      <p:sp>
        <p:nvSpPr>
          <p:cNvPr id="109" name="TextBox 159">
            <a:extLst>
              <a:ext uri="{FF2B5EF4-FFF2-40B4-BE49-F238E27FC236}">
                <a16:creationId xmlns:a16="http://schemas.microsoft.com/office/drawing/2014/main" id="{171B83BC-F28C-41FE-9764-A132681E0ED2}"/>
              </a:ext>
            </a:extLst>
          </p:cNvPr>
          <p:cNvSpPr txBox="1">
            <a:spLocks noChangeArrowheads="1"/>
          </p:cNvSpPr>
          <p:nvPr/>
        </p:nvSpPr>
        <p:spPr bwMode="auto">
          <a:xfrm>
            <a:off x="3927648" y="1495905"/>
            <a:ext cx="260350" cy="228600"/>
          </a:xfrm>
          <a:prstGeom prst="rect">
            <a:avLst/>
          </a:prstGeom>
          <a:noFill/>
          <a:ln w="9525">
            <a:noFill/>
            <a:miter lim="800000"/>
            <a:headEnd/>
            <a:tailEnd/>
          </a:ln>
        </p:spPr>
        <p:txBody>
          <a:bodyPr wrap="none">
            <a:spAutoFit/>
          </a:bodyPr>
          <a:lstStyle/>
          <a:p>
            <a:r>
              <a:rPr lang="en-US" sz="900">
                <a:solidFill>
                  <a:srgbClr val="000000"/>
                </a:solidFill>
                <a:cs typeface="Arial" charset="0"/>
              </a:rPr>
              <a:t>Y</a:t>
            </a:r>
          </a:p>
        </p:txBody>
      </p:sp>
      <p:sp>
        <p:nvSpPr>
          <p:cNvPr id="110" name="TextBox 160">
            <a:extLst>
              <a:ext uri="{FF2B5EF4-FFF2-40B4-BE49-F238E27FC236}">
                <a16:creationId xmlns:a16="http://schemas.microsoft.com/office/drawing/2014/main" id="{574EC692-90A4-4FAA-AA8A-2B22B2FE81F7}"/>
              </a:ext>
            </a:extLst>
          </p:cNvPr>
          <p:cNvSpPr txBox="1">
            <a:spLocks noChangeArrowheads="1"/>
          </p:cNvSpPr>
          <p:nvPr/>
        </p:nvSpPr>
        <p:spPr bwMode="auto">
          <a:xfrm>
            <a:off x="3927648" y="2261080"/>
            <a:ext cx="260350" cy="228600"/>
          </a:xfrm>
          <a:prstGeom prst="rect">
            <a:avLst/>
          </a:prstGeom>
          <a:noFill/>
          <a:ln w="9525">
            <a:noFill/>
            <a:miter lim="800000"/>
            <a:headEnd/>
            <a:tailEnd/>
          </a:ln>
        </p:spPr>
        <p:txBody>
          <a:bodyPr wrap="none">
            <a:spAutoFit/>
          </a:bodyPr>
          <a:lstStyle/>
          <a:p>
            <a:r>
              <a:rPr lang="en-US" sz="900">
                <a:solidFill>
                  <a:srgbClr val="000000"/>
                </a:solidFill>
                <a:cs typeface="Arial" charset="0"/>
              </a:rPr>
              <a:t>Y</a:t>
            </a:r>
          </a:p>
        </p:txBody>
      </p:sp>
      <p:sp>
        <p:nvSpPr>
          <p:cNvPr id="111" name="Flowchart: Process 3">
            <a:extLst>
              <a:ext uri="{FF2B5EF4-FFF2-40B4-BE49-F238E27FC236}">
                <a16:creationId xmlns:a16="http://schemas.microsoft.com/office/drawing/2014/main" id="{F23A6DB2-C8C8-47C0-9A0D-1AFA02ACA866}"/>
              </a:ext>
            </a:extLst>
          </p:cNvPr>
          <p:cNvSpPr>
            <a:spLocks noChangeArrowheads="1"/>
          </p:cNvSpPr>
          <p:nvPr/>
        </p:nvSpPr>
        <p:spPr bwMode="auto">
          <a:xfrm>
            <a:off x="9655973" y="1037105"/>
            <a:ext cx="1905000" cy="255464"/>
          </a:xfrm>
          <a:prstGeom prst="flowChartProcess">
            <a:avLst/>
          </a:prstGeom>
          <a:solidFill>
            <a:schemeClr val="bg1"/>
          </a:solidFill>
          <a:ln w="19050" algn="ctr">
            <a:solidFill>
              <a:schemeClr val="bg1">
                <a:lumMod val="75000"/>
              </a:schemeClr>
            </a:solidFill>
            <a:round/>
            <a:headEnd/>
            <a:tailEnd/>
          </a:ln>
        </p:spPr>
        <p:txBody>
          <a:bodyPr anchor="ctr"/>
          <a:lstStyle/>
          <a:p>
            <a:pPr algn="ctr">
              <a:spcBef>
                <a:spcPct val="50000"/>
              </a:spcBef>
            </a:pPr>
            <a:r>
              <a:rPr lang="en-US" sz="1200" b="1">
                <a:solidFill>
                  <a:srgbClr val="0070AD"/>
                </a:solidFill>
                <a:cs typeface="Arial" charset="0"/>
              </a:rPr>
              <a:t>Use Case Delivered</a:t>
            </a:r>
          </a:p>
        </p:txBody>
      </p:sp>
      <p:sp>
        <p:nvSpPr>
          <p:cNvPr id="112" name="Rectangle 26">
            <a:extLst>
              <a:ext uri="{FF2B5EF4-FFF2-40B4-BE49-F238E27FC236}">
                <a16:creationId xmlns:a16="http://schemas.microsoft.com/office/drawing/2014/main" id="{7EA5F020-042E-4A20-AF76-C7EB65F295C6}"/>
              </a:ext>
            </a:extLst>
          </p:cNvPr>
          <p:cNvSpPr>
            <a:spLocks noChangeArrowheads="1"/>
          </p:cNvSpPr>
          <p:nvPr/>
        </p:nvSpPr>
        <p:spPr bwMode="auto">
          <a:xfrm>
            <a:off x="4288011" y="2278543"/>
            <a:ext cx="928687" cy="457200"/>
          </a:xfrm>
          <a:prstGeom prst="rect">
            <a:avLst/>
          </a:prstGeom>
          <a:noFill/>
          <a:ln w="19050" algn="ctr">
            <a:noFill/>
            <a:round/>
            <a:headEnd/>
            <a:tailEnd/>
          </a:ln>
        </p:spPr>
        <p:txBody>
          <a:bodyPr wrap="none"/>
          <a:lstStyle/>
          <a:p>
            <a:pPr>
              <a:buFont typeface="Wingdings" pitchFamily="2" charset="2"/>
              <a:buChar char="ü"/>
            </a:pPr>
            <a:r>
              <a:rPr lang="en-US" sz="900">
                <a:solidFill>
                  <a:srgbClr val="000000"/>
                </a:solidFill>
                <a:cs typeface="Arial" charset="0"/>
              </a:rPr>
              <a:t> Governance</a:t>
            </a:r>
          </a:p>
          <a:p>
            <a:pPr>
              <a:buFont typeface="Wingdings" pitchFamily="2" charset="2"/>
              <a:buChar char="ü"/>
            </a:pPr>
            <a:r>
              <a:rPr lang="en-US" sz="900">
                <a:solidFill>
                  <a:srgbClr val="000000"/>
                </a:solidFill>
                <a:cs typeface="Arial" charset="0"/>
              </a:rPr>
              <a:t> Architecture</a:t>
            </a:r>
          </a:p>
          <a:p>
            <a:pPr>
              <a:buFont typeface="Wingdings" pitchFamily="2" charset="2"/>
              <a:buChar char="ü"/>
            </a:pPr>
            <a:r>
              <a:rPr lang="en-US" sz="900">
                <a:solidFill>
                  <a:srgbClr val="000000"/>
                </a:solidFill>
                <a:cs typeface="Arial" charset="0"/>
              </a:rPr>
              <a:t> User Stories</a:t>
            </a:r>
          </a:p>
        </p:txBody>
      </p:sp>
      <p:cxnSp>
        <p:nvCxnSpPr>
          <p:cNvPr id="113" name="Straight Arrow Connector 78">
            <a:extLst>
              <a:ext uri="{FF2B5EF4-FFF2-40B4-BE49-F238E27FC236}">
                <a16:creationId xmlns:a16="http://schemas.microsoft.com/office/drawing/2014/main" id="{2DE11D29-8492-40D8-AAB4-74602593643D}"/>
              </a:ext>
            </a:extLst>
          </p:cNvPr>
          <p:cNvCxnSpPr>
            <a:cxnSpLocks noChangeShapeType="1"/>
            <a:stCxn id="112" idx="3"/>
            <a:endCxn id="101" idx="1"/>
          </p:cNvCxnSpPr>
          <p:nvPr/>
        </p:nvCxnSpPr>
        <p:spPr bwMode="auto">
          <a:xfrm>
            <a:off x="5216698" y="2507143"/>
            <a:ext cx="1736725" cy="1587"/>
          </a:xfrm>
          <a:prstGeom prst="straightConnector1">
            <a:avLst/>
          </a:prstGeom>
          <a:noFill/>
          <a:ln w="15875" algn="ctr">
            <a:solidFill>
              <a:schemeClr val="tx1"/>
            </a:solidFill>
            <a:round/>
            <a:headEnd/>
            <a:tailEnd type="arrow" w="med" len="med"/>
          </a:ln>
        </p:spPr>
      </p:cxnSp>
      <p:pic>
        <p:nvPicPr>
          <p:cNvPr id="114" name="Picture 12" descr="Unbenannt-1">
            <a:extLst>
              <a:ext uri="{FF2B5EF4-FFF2-40B4-BE49-F238E27FC236}">
                <a16:creationId xmlns:a16="http://schemas.microsoft.com/office/drawing/2014/main" id="{CF8B6B0C-0427-42A2-9AA9-FA1AF61502F0}"/>
              </a:ext>
            </a:extLst>
          </p:cNvPr>
          <p:cNvPicPr preferRelativeResize="0">
            <a:picLocks noChangeArrowheads="1"/>
          </p:cNvPicPr>
          <p:nvPr/>
        </p:nvPicPr>
        <p:blipFill>
          <a:blip r:embed="rId3" cstate="print">
            <a:clrChange>
              <a:clrFrom>
                <a:srgbClr val="FFFFFF"/>
              </a:clrFrom>
              <a:clrTo>
                <a:srgbClr val="FFFFFF">
                  <a:alpha val="0"/>
                </a:srgbClr>
              </a:clrTo>
            </a:clrChange>
          </a:blip>
          <a:srcRect/>
          <a:stretch>
            <a:fillRect/>
          </a:stretch>
        </p:blipFill>
        <p:spPr bwMode="gray">
          <a:xfrm>
            <a:off x="8112298" y="2432530"/>
            <a:ext cx="320675" cy="212725"/>
          </a:xfrm>
          <a:prstGeom prst="rect">
            <a:avLst/>
          </a:prstGeom>
          <a:noFill/>
          <a:ln w="9525">
            <a:noFill/>
            <a:miter lim="800000"/>
            <a:headEnd/>
            <a:tailEnd/>
          </a:ln>
        </p:spPr>
      </p:pic>
      <p:cxnSp>
        <p:nvCxnSpPr>
          <p:cNvPr id="115" name="Elbow Connector 110">
            <a:extLst>
              <a:ext uri="{FF2B5EF4-FFF2-40B4-BE49-F238E27FC236}">
                <a16:creationId xmlns:a16="http://schemas.microsoft.com/office/drawing/2014/main" id="{7975DA33-C5A6-49CD-A06E-A712BF225105}"/>
              </a:ext>
            </a:extLst>
          </p:cNvPr>
          <p:cNvCxnSpPr>
            <a:cxnSpLocks noChangeShapeType="1"/>
          </p:cNvCxnSpPr>
          <p:nvPr/>
        </p:nvCxnSpPr>
        <p:spPr bwMode="auto">
          <a:xfrm>
            <a:off x="7976869" y="2473360"/>
            <a:ext cx="2345954" cy="362449"/>
          </a:xfrm>
          <a:prstGeom prst="bentConnector3">
            <a:avLst>
              <a:gd name="adj1" fmla="val 50000"/>
            </a:avLst>
          </a:prstGeom>
          <a:noFill/>
          <a:ln w="12700" algn="ctr">
            <a:solidFill>
              <a:schemeClr val="tx1"/>
            </a:solidFill>
            <a:round/>
            <a:headEnd/>
            <a:tailEnd type="arrow" w="med" len="med"/>
          </a:ln>
        </p:spPr>
      </p:cxnSp>
      <p:cxnSp>
        <p:nvCxnSpPr>
          <p:cNvPr id="116" name="Elbow Connector 135">
            <a:extLst>
              <a:ext uri="{FF2B5EF4-FFF2-40B4-BE49-F238E27FC236}">
                <a16:creationId xmlns:a16="http://schemas.microsoft.com/office/drawing/2014/main" id="{7D501BC8-904E-4895-A366-9471F0BF6178}"/>
              </a:ext>
            </a:extLst>
          </p:cNvPr>
          <p:cNvCxnSpPr>
            <a:cxnSpLocks noChangeShapeType="1"/>
          </p:cNvCxnSpPr>
          <p:nvPr/>
        </p:nvCxnSpPr>
        <p:spPr bwMode="auto">
          <a:xfrm rot="5400000" flipH="1" flipV="1">
            <a:off x="10176067" y="1180571"/>
            <a:ext cx="357145" cy="588760"/>
          </a:xfrm>
          <a:prstGeom prst="bentConnector3">
            <a:avLst>
              <a:gd name="adj1" fmla="val 50000"/>
            </a:avLst>
          </a:prstGeom>
          <a:noFill/>
          <a:ln w="12700" algn="ctr">
            <a:solidFill>
              <a:schemeClr val="tx1"/>
            </a:solidFill>
            <a:round/>
            <a:headEnd/>
            <a:tailEnd type="arrow" w="med" len="med"/>
          </a:ln>
        </p:spPr>
      </p:cxnSp>
      <p:cxnSp>
        <p:nvCxnSpPr>
          <p:cNvPr id="117" name="Elbow Connector 148">
            <a:extLst>
              <a:ext uri="{FF2B5EF4-FFF2-40B4-BE49-F238E27FC236}">
                <a16:creationId xmlns:a16="http://schemas.microsoft.com/office/drawing/2014/main" id="{0E4AA440-C11D-4852-94C3-B67975A75D19}"/>
              </a:ext>
            </a:extLst>
          </p:cNvPr>
          <p:cNvCxnSpPr>
            <a:cxnSpLocks noChangeShapeType="1"/>
          </p:cNvCxnSpPr>
          <p:nvPr/>
        </p:nvCxnSpPr>
        <p:spPr bwMode="auto">
          <a:xfrm rot="16200000" flipV="1">
            <a:off x="10817799" y="1127598"/>
            <a:ext cx="357146" cy="694706"/>
          </a:xfrm>
          <a:prstGeom prst="bentConnector3">
            <a:avLst>
              <a:gd name="adj1" fmla="val 50000"/>
            </a:avLst>
          </a:prstGeom>
          <a:noFill/>
          <a:ln w="12700" algn="ctr">
            <a:solidFill>
              <a:schemeClr val="tx1"/>
            </a:solidFill>
            <a:round/>
            <a:headEnd/>
            <a:tailEnd type="arrow" w="med" len="med"/>
          </a:ln>
        </p:spPr>
      </p:cxnSp>
      <p:sp>
        <p:nvSpPr>
          <p:cNvPr id="118" name="Rectangle 117">
            <a:extLst>
              <a:ext uri="{FF2B5EF4-FFF2-40B4-BE49-F238E27FC236}">
                <a16:creationId xmlns:a16="http://schemas.microsoft.com/office/drawing/2014/main" id="{1E4B2369-D9C9-4C4E-B63E-544936E294B2}"/>
              </a:ext>
            </a:extLst>
          </p:cNvPr>
          <p:cNvSpPr/>
          <p:nvPr/>
        </p:nvSpPr>
        <p:spPr>
          <a:xfrm>
            <a:off x="1713168" y="4293002"/>
            <a:ext cx="3200400" cy="18288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9" name="Rectangle 118">
            <a:extLst>
              <a:ext uri="{FF2B5EF4-FFF2-40B4-BE49-F238E27FC236}">
                <a16:creationId xmlns:a16="http://schemas.microsoft.com/office/drawing/2014/main" id="{045B6DDE-D11B-4DF2-A62D-D2CD61BC90E1}"/>
              </a:ext>
            </a:extLst>
          </p:cNvPr>
          <p:cNvSpPr/>
          <p:nvPr/>
        </p:nvSpPr>
        <p:spPr>
          <a:xfrm>
            <a:off x="4761168" y="4293002"/>
            <a:ext cx="182880" cy="155448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0" name="Pentagon 91">
            <a:extLst>
              <a:ext uri="{FF2B5EF4-FFF2-40B4-BE49-F238E27FC236}">
                <a16:creationId xmlns:a16="http://schemas.microsoft.com/office/drawing/2014/main" id="{471C1071-8BF0-4EAC-896D-B69B4288D443}"/>
              </a:ext>
            </a:extLst>
          </p:cNvPr>
          <p:cNvSpPr/>
          <p:nvPr/>
        </p:nvSpPr>
        <p:spPr>
          <a:xfrm>
            <a:off x="4761168" y="5821358"/>
            <a:ext cx="6427478" cy="182880"/>
          </a:xfrm>
          <a:prstGeom prst="homePlat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All Data must be gathered from the source layer</a:t>
            </a:r>
          </a:p>
        </p:txBody>
      </p:sp>
      <p:sp>
        <p:nvSpPr>
          <p:cNvPr id="121" name="Rectangle 120">
            <a:extLst>
              <a:ext uri="{FF2B5EF4-FFF2-40B4-BE49-F238E27FC236}">
                <a16:creationId xmlns:a16="http://schemas.microsoft.com/office/drawing/2014/main" id="{F976A496-F948-4A72-9BD4-4FB04CB530A8}"/>
              </a:ext>
            </a:extLst>
          </p:cNvPr>
          <p:cNvSpPr/>
          <p:nvPr/>
        </p:nvSpPr>
        <p:spPr>
          <a:xfrm>
            <a:off x="1967526" y="4043366"/>
            <a:ext cx="3200400" cy="18288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2" name="Rectangle 121">
            <a:extLst>
              <a:ext uri="{FF2B5EF4-FFF2-40B4-BE49-F238E27FC236}">
                <a16:creationId xmlns:a16="http://schemas.microsoft.com/office/drawing/2014/main" id="{7A6B7A3E-8EB0-4B82-A0AF-1784D11E3379}"/>
              </a:ext>
            </a:extLst>
          </p:cNvPr>
          <p:cNvSpPr/>
          <p:nvPr/>
        </p:nvSpPr>
        <p:spPr>
          <a:xfrm>
            <a:off x="4989768" y="4099604"/>
            <a:ext cx="182880" cy="155448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3" name="Pentagon 104">
            <a:extLst>
              <a:ext uri="{FF2B5EF4-FFF2-40B4-BE49-F238E27FC236}">
                <a16:creationId xmlns:a16="http://schemas.microsoft.com/office/drawing/2014/main" id="{651C05D7-7402-4C07-A42B-E4DFFFCF780A}"/>
              </a:ext>
            </a:extLst>
          </p:cNvPr>
          <p:cNvSpPr/>
          <p:nvPr/>
        </p:nvSpPr>
        <p:spPr>
          <a:xfrm>
            <a:off x="4989767" y="5516923"/>
            <a:ext cx="5835295" cy="182880"/>
          </a:xfrm>
          <a:prstGeom prst="homePlat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Sample Scenario: 25% of data to be gathered from source</a:t>
            </a:r>
          </a:p>
        </p:txBody>
      </p:sp>
      <p:sp>
        <p:nvSpPr>
          <p:cNvPr id="124" name="Pentagon 105">
            <a:extLst>
              <a:ext uri="{FF2B5EF4-FFF2-40B4-BE49-F238E27FC236}">
                <a16:creationId xmlns:a16="http://schemas.microsoft.com/office/drawing/2014/main" id="{D088D0A7-2BC5-4DDE-9338-A604E2565695}"/>
              </a:ext>
            </a:extLst>
          </p:cNvPr>
          <p:cNvSpPr/>
          <p:nvPr/>
        </p:nvSpPr>
        <p:spPr>
          <a:xfrm>
            <a:off x="2094167" y="2042203"/>
            <a:ext cx="7856037" cy="182880"/>
          </a:xfrm>
          <a:prstGeom prst="homePlat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Sample Scenario: 75% of data available in data supply layer</a:t>
            </a:r>
          </a:p>
        </p:txBody>
      </p:sp>
      <p:sp>
        <p:nvSpPr>
          <p:cNvPr id="125" name="Rectangle 124">
            <a:extLst>
              <a:ext uri="{FF2B5EF4-FFF2-40B4-BE49-F238E27FC236}">
                <a16:creationId xmlns:a16="http://schemas.microsoft.com/office/drawing/2014/main" id="{09DFD7E3-61C6-4A12-8323-2839A5FCE586}"/>
              </a:ext>
            </a:extLst>
          </p:cNvPr>
          <p:cNvSpPr/>
          <p:nvPr/>
        </p:nvSpPr>
        <p:spPr>
          <a:xfrm>
            <a:off x="1713167" y="1393720"/>
            <a:ext cx="182880" cy="301068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6" name="Rectangle 125">
            <a:extLst>
              <a:ext uri="{FF2B5EF4-FFF2-40B4-BE49-F238E27FC236}">
                <a16:creationId xmlns:a16="http://schemas.microsoft.com/office/drawing/2014/main" id="{6585CACD-E097-48F4-BB34-3D0D5E658CF3}"/>
              </a:ext>
            </a:extLst>
          </p:cNvPr>
          <p:cNvSpPr/>
          <p:nvPr/>
        </p:nvSpPr>
        <p:spPr>
          <a:xfrm>
            <a:off x="1941767" y="1411740"/>
            <a:ext cx="182880" cy="2814506"/>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3" name="Rectangle 62">
            <a:extLst>
              <a:ext uri="{FF2B5EF4-FFF2-40B4-BE49-F238E27FC236}">
                <a16:creationId xmlns:a16="http://schemas.microsoft.com/office/drawing/2014/main" id="{CB7F7D74-65EA-48F1-986A-AEF2986FD66B}"/>
              </a:ext>
            </a:extLst>
          </p:cNvPr>
          <p:cNvSpPr/>
          <p:nvPr/>
        </p:nvSpPr>
        <p:spPr>
          <a:xfrm>
            <a:off x="8973216" y="580848"/>
            <a:ext cx="4924219" cy="467139"/>
          </a:xfrm>
          <a:prstGeom prst="rect">
            <a:avLst/>
          </a:prstGeom>
        </p:spPr>
        <p:txBody>
          <a:bodyPr wrap="square">
            <a:spAutoFit/>
          </a:bodyPr>
          <a:lstStyle/>
          <a:p>
            <a:r>
              <a:rPr lang="en-US" sz="1200">
                <a:solidFill>
                  <a:schemeClr val="tx2"/>
                </a:solidFill>
                <a:latin typeface="Arial" charset="0"/>
                <a:cs typeface="Arial" charset="0"/>
              </a:rPr>
              <a:t>Current State Path: 5 FTE x 10 weeks = $$$</a:t>
            </a:r>
            <a:br>
              <a:rPr lang="en-US" sz="1200">
                <a:solidFill>
                  <a:srgbClr val="FF0000"/>
                </a:solidFill>
                <a:latin typeface="Arial" charset="0"/>
                <a:cs typeface="Arial" charset="0"/>
              </a:rPr>
            </a:br>
            <a:r>
              <a:rPr lang="en-US" sz="1200">
                <a:solidFill>
                  <a:srgbClr val="008000"/>
                </a:solidFill>
                <a:latin typeface="Arial" charset="0"/>
                <a:cs typeface="Arial" charset="0"/>
              </a:rPr>
              <a:t>Future State Path:  1 FTE x 2 weeks = $</a:t>
            </a:r>
            <a:endParaRPr lang="en-US" sz="1200"/>
          </a:p>
        </p:txBody>
      </p:sp>
      <p:sp>
        <p:nvSpPr>
          <p:cNvPr id="2" name="Title 1">
            <a:extLst>
              <a:ext uri="{FF2B5EF4-FFF2-40B4-BE49-F238E27FC236}">
                <a16:creationId xmlns:a16="http://schemas.microsoft.com/office/drawing/2014/main" id="{946DF30D-6DE9-4543-9B62-D259C7FE24C8}"/>
              </a:ext>
            </a:extLst>
          </p:cNvPr>
          <p:cNvSpPr>
            <a:spLocks noGrp="1"/>
          </p:cNvSpPr>
          <p:nvPr>
            <p:ph type="title"/>
          </p:nvPr>
        </p:nvSpPr>
        <p:spPr/>
        <p:txBody>
          <a:bodyPr vert="horz" lIns="253554" tIns="28173" rIns="140864" bIns="28173" rtlCol="0" anchor="ctr">
            <a:normAutofit/>
          </a:bodyPr>
          <a:lstStyle/>
          <a:p>
            <a:r>
              <a:rPr lang="en-US">
                <a:solidFill>
                  <a:srgbClr val="0070AD"/>
                </a:solidFill>
              </a:rPr>
              <a:t>Information Flow – Initial Vision</a:t>
            </a:r>
          </a:p>
        </p:txBody>
      </p:sp>
    </p:spTree>
    <p:extLst>
      <p:ext uri="{BB962C8B-B14F-4D97-AF65-F5344CB8AC3E}">
        <p14:creationId xmlns:p14="http://schemas.microsoft.com/office/powerpoint/2010/main" val="2246491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D39FF9-09D1-43E1-BB15-3A0A778E9EFE}"/>
              </a:ext>
            </a:extLst>
          </p:cNvPr>
          <p:cNvSpPr>
            <a:spLocks noGrp="1"/>
          </p:cNvSpPr>
          <p:nvPr>
            <p:ph type="title"/>
          </p:nvPr>
        </p:nvSpPr>
        <p:spPr/>
        <p:txBody>
          <a:bodyPr/>
          <a:lstStyle/>
          <a:p>
            <a:r>
              <a:rPr lang="en-US">
                <a:solidFill>
                  <a:srgbClr val="0070AD"/>
                </a:solidFill>
              </a:rPr>
              <a:t>Incremental Discovery Focus -        Data Dimensions</a:t>
            </a:r>
            <a:endParaRPr lang="en-US"/>
          </a:p>
        </p:txBody>
      </p:sp>
      <p:sp>
        <p:nvSpPr>
          <p:cNvPr id="37" name="Title 1">
            <a:extLst>
              <a:ext uri="{FF2B5EF4-FFF2-40B4-BE49-F238E27FC236}">
                <a16:creationId xmlns:a16="http://schemas.microsoft.com/office/drawing/2014/main" id="{220B14C8-031C-4764-915C-C03CEECAA194}"/>
              </a:ext>
            </a:extLst>
          </p:cNvPr>
          <p:cNvSpPr txBox="1">
            <a:spLocks/>
          </p:cNvSpPr>
          <p:nvPr/>
        </p:nvSpPr>
        <p:spPr>
          <a:xfrm>
            <a:off x="381000" y="404813"/>
            <a:ext cx="11430000" cy="863601"/>
          </a:xfrm>
          <a:prstGeom prst="rect">
            <a:avLst/>
          </a:prstGeom>
        </p:spPr>
        <p:txBody>
          <a:bodyPr vert="horz" lIns="253554" tIns="28173" rIns="140864" bIns="28173" rtlCol="0" anchor="ctr">
            <a:noAutofit/>
          </a:bodyPr>
          <a:lst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marL="0" marR="0" lvl="0" indent="0" algn="l" defTabSz="1038910" rtl="0" eaLnBrk="1" fontAlgn="auto" latinLnBrk="0" hangingPunct="1">
              <a:lnSpc>
                <a:spcPct val="85000"/>
              </a:lnSpc>
              <a:spcBef>
                <a:spcPct val="0"/>
              </a:spcBef>
              <a:spcAft>
                <a:spcPts val="0"/>
              </a:spcAft>
              <a:buClrTx/>
              <a:buSzTx/>
              <a:buFontTx/>
              <a:buNone/>
              <a:tabLst/>
              <a:defRPr/>
            </a:pPr>
            <a:endParaRPr kumimoji="0" lang="en-US" sz="2400" b="0" i="0" u="none" strike="noStrike" kern="1200" cap="none" spc="-93" normalizeH="0" baseline="0" noProof="0">
              <a:ln>
                <a:noFill/>
              </a:ln>
              <a:solidFill>
                <a:srgbClr val="0070AD"/>
              </a:solidFill>
              <a:effectLst/>
              <a:uLnTx/>
              <a:uFillTx/>
              <a:latin typeface="Verdana" panose="020B0604030504040204" pitchFamily="34" charset="0"/>
              <a:ea typeface="Verdana" panose="020B0604030504040204" pitchFamily="34" charset="0"/>
            </a:endParaRPr>
          </a:p>
        </p:txBody>
      </p:sp>
      <p:grpSp>
        <p:nvGrpSpPr>
          <p:cNvPr id="38" name="Group 37">
            <a:extLst>
              <a:ext uri="{FF2B5EF4-FFF2-40B4-BE49-F238E27FC236}">
                <a16:creationId xmlns:a16="http://schemas.microsoft.com/office/drawing/2014/main" id="{97F98E0D-5A70-4D02-928D-645CBE0DC934}"/>
              </a:ext>
            </a:extLst>
          </p:cNvPr>
          <p:cNvGrpSpPr/>
          <p:nvPr/>
        </p:nvGrpSpPr>
        <p:grpSpPr>
          <a:xfrm>
            <a:off x="4685648" y="154581"/>
            <a:ext cx="796933" cy="646330"/>
            <a:chOff x="7032104" y="833459"/>
            <a:chExt cx="702761" cy="569956"/>
          </a:xfrm>
        </p:grpSpPr>
        <p:sp>
          <p:nvSpPr>
            <p:cNvPr id="44" name="Oval 20">
              <a:extLst>
                <a:ext uri="{FF2B5EF4-FFF2-40B4-BE49-F238E27FC236}">
                  <a16:creationId xmlns:a16="http://schemas.microsoft.com/office/drawing/2014/main" id="{5E2E5113-39EF-4D8D-ABF0-F540BDAE3644}"/>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endParaRPr kumimoji="0" lang="pt-PT" sz="1440" b="0" i="0" u="none" strike="noStrike" kern="1200" cap="none" spc="0" normalizeH="0" baseline="0" noProof="0">
                <a:ln>
                  <a:noFill/>
                </a:ln>
                <a:solidFill>
                  <a:prstClr val="white"/>
                </a:solidFill>
                <a:effectLst/>
                <a:uLnTx/>
                <a:uFillTx/>
                <a:latin typeface="Verdana"/>
                <a:ea typeface="+mn-ea"/>
                <a:cs typeface="+mn-cs"/>
              </a:endParaRPr>
            </a:p>
          </p:txBody>
        </p:sp>
        <p:sp>
          <p:nvSpPr>
            <p:cNvPr id="45" name="TextBox 44">
              <a:extLst>
                <a:ext uri="{FF2B5EF4-FFF2-40B4-BE49-F238E27FC236}">
                  <a16:creationId xmlns:a16="http://schemas.microsoft.com/office/drawing/2014/main" id="{A1BECE20-C383-4F5F-A65F-7FE401474A46}"/>
                </a:ext>
              </a:extLst>
            </p:cNvPr>
            <p:cNvSpPr txBox="1"/>
            <p:nvPr/>
          </p:nvSpPr>
          <p:spPr>
            <a:xfrm>
              <a:off x="7086793" y="833459"/>
              <a:ext cx="648072" cy="569956"/>
            </a:xfrm>
            <a:prstGeom prst="rect">
              <a:avLst/>
            </a:prstGeom>
            <a:noFill/>
          </p:spPr>
          <p:txBody>
            <a:bodyPr wrap="squar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lang="en-US" sz="3600" b="1">
                  <a:solidFill>
                    <a:schemeClr val="bg1"/>
                  </a:solidFill>
                  <a:latin typeface="+mj-lt"/>
                </a:rPr>
                <a:t>3</a:t>
              </a:r>
            </a:p>
          </p:txBody>
        </p:sp>
      </p:grpSp>
      <p:grpSp>
        <p:nvGrpSpPr>
          <p:cNvPr id="34" name="Group 33">
            <a:extLst>
              <a:ext uri="{FF2B5EF4-FFF2-40B4-BE49-F238E27FC236}">
                <a16:creationId xmlns:a16="http://schemas.microsoft.com/office/drawing/2014/main" id="{D8242CB2-45ED-4FF4-9983-AAFDFC2FF9E9}"/>
              </a:ext>
            </a:extLst>
          </p:cNvPr>
          <p:cNvGrpSpPr/>
          <p:nvPr/>
        </p:nvGrpSpPr>
        <p:grpSpPr>
          <a:xfrm>
            <a:off x="266700" y="1831787"/>
            <a:ext cx="11658600" cy="3760082"/>
            <a:chOff x="266700" y="1755587"/>
            <a:chExt cx="11658600" cy="3760082"/>
          </a:xfrm>
        </p:grpSpPr>
        <p:sp>
          <p:nvSpPr>
            <p:cNvPr id="35" name="TextBox 34">
              <a:extLst>
                <a:ext uri="{FF2B5EF4-FFF2-40B4-BE49-F238E27FC236}">
                  <a16:creationId xmlns:a16="http://schemas.microsoft.com/office/drawing/2014/main" id="{C6E2A88A-6F3E-41FB-8FCE-BE22F9E96496}"/>
                </a:ext>
              </a:extLst>
            </p:cNvPr>
            <p:cNvSpPr txBox="1"/>
            <p:nvPr/>
          </p:nvSpPr>
          <p:spPr>
            <a:xfrm>
              <a:off x="2661299" y="2625799"/>
              <a:ext cx="5339713" cy="630942"/>
            </a:xfrm>
            <a:prstGeom prst="rect">
              <a:avLst/>
            </a:prstGeom>
            <a:noFill/>
          </p:spPr>
          <p:txBody>
            <a:bodyPr wrap="square" lIns="0" tIns="0" rIns="0" bIns="0" rtlCol="0" anchor="t"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Existing Data Models are not standardized across platforms</a:t>
              </a: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Data mapping is through interface, table extract.  Interfaces are point-to-point within the Customer Environment</a:t>
              </a:r>
            </a:p>
          </p:txBody>
        </p:sp>
        <p:sp>
          <p:nvSpPr>
            <p:cNvPr id="39" name="Shape 3230">
              <a:extLst>
                <a:ext uri="{FF2B5EF4-FFF2-40B4-BE49-F238E27FC236}">
                  <a16:creationId xmlns:a16="http://schemas.microsoft.com/office/drawing/2014/main" id="{3EC56831-EB46-4811-A4EA-7C3039243CAF}"/>
                </a:ext>
              </a:extLst>
            </p:cNvPr>
            <p:cNvSpPr txBox="1">
              <a:spLocks/>
            </p:cNvSpPr>
            <p:nvPr/>
          </p:nvSpPr>
          <p:spPr>
            <a:xfrm>
              <a:off x="266700" y="2207772"/>
              <a:ext cx="1828799" cy="1466997"/>
            </a:xfrm>
            <a:prstGeom prst="rect">
              <a:avLst/>
            </a:prstGeom>
            <a:noFill/>
            <a:ln>
              <a:noFill/>
            </a:ln>
          </p:spPr>
          <p:txBody>
            <a:bodyPr wrap="square" lIns="51427" tIns="25706" rIns="51427" bIns="25706" anchor="ctr"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0" lvl="0" indent="0" algn="ctr">
                <a:spcBef>
                  <a:spcPts val="0"/>
                </a:spcBef>
                <a:buClr>
                  <a:srgbClr val="57585A"/>
                </a:buClr>
                <a:buSzPct val="25000"/>
                <a:buNone/>
                <a:defRPr/>
              </a:pPr>
              <a:r>
                <a:rPr lang="en-US" sz="1600" b="1">
                  <a:solidFill>
                    <a:srgbClr val="000000">
                      <a:lumMod val="75000"/>
                      <a:lumOff val="25000"/>
                    </a:srgbClr>
                  </a:solidFill>
                  <a:latin typeface="+mj-lt"/>
                  <a:ea typeface="Georgia"/>
                  <a:cs typeface="Georgia"/>
                  <a:sym typeface="Georgia"/>
                </a:rPr>
                <a:t>Data Models</a:t>
              </a:r>
            </a:p>
          </p:txBody>
        </p:sp>
        <p:sp>
          <p:nvSpPr>
            <p:cNvPr id="40" name="Round Single Corner Rectangle 228">
              <a:extLst>
                <a:ext uri="{FF2B5EF4-FFF2-40B4-BE49-F238E27FC236}">
                  <a16:creationId xmlns:a16="http://schemas.microsoft.com/office/drawing/2014/main" id="{8CFF8C08-4558-47E5-B4E9-169ECAEF8BC8}"/>
                </a:ext>
              </a:extLst>
            </p:cNvPr>
            <p:cNvSpPr>
              <a:spLocks/>
            </p:cNvSpPr>
            <p:nvPr/>
          </p:nvSpPr>
          <p:spPr>
            <a:xfrm>
              <a:off x="2323105" y="1755587"/>
              <a:ext cx="6091710"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Summary Observations</a:t>
              </a:r>
            </a:p>
          </p:txBody>
        </p:sp>
        <p:sp>
          <p:nvSpPr>
            <p:cNvPr id="41" name="Round Single Corner Rectangle 228">
              <a:extLst>
                <a:ext uri="{FF2B5EF4-FFF2-40B4-BE49-F238E27FC236}">
                  <a16:creationId xmlns:a16="http://schemas.microsoft.com/office/drawing/2014/main" id="{FFB2CB27-8297-4EF4-B8AE-D6F62DD36063}"/>
                </a:ext>
              </a:extLst>
            </p:cNvPr>
            <p:cNvSpPr>
              <a:spLocks/>
            </p:cNvSpPr>
            <p:nvPr/>
          </p:nvSpPr>
          <p:spPr>
            <a:xfrm>
              <a:off x="266700" y="1755587"/>
              <a:ext cx="1970672"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Data Area</a:t>
              </a:r>
            </a:p>
          </p:txBody>
        </p:sp>
        <p:sp>
          <p:nvSpPr>
            <p:cNvPr id="42" name="Round Single Corner Rectangle 228">
              <a:extLst>
                <a:ext uri="{FF2B5EF4-FFF2-40B4-BE49-F238E27FC236}">
                  <a16:creationId xmlns:a16="http://schemas.microsoft.com/office/drawing/2014/main" id="{12124738-7665-42EA-B9E2-C3553CB2EE93}"/>
                </a:ext>
              </a:extLst>
            </p:cNvPr>
            <p:cNvSpPr>
              <a:spLocks/>
            </p:cNvSpPr>
            <p:nvPr/>
          </p:nvSpPr>
          <p:spPr>
            <a:xfrm>
              <a:off x="8500549" y="1755587"/>
              <a:ext cx="3424751"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Opportunity</a:t>
              </a:r>
            </a:p>
          </p:txBody>
        </p:sp>
        <p:grpSp>
          <p:nvGrpSpPr>
            <p:cNvPr id="43" name="Group 42">
              <a:extLst>
                <a:ext uri="{FF2B5EF4-FFF2-40B4-BE49-F238E27FC236}">
                  <a16:creationId xmlns:a16="http://schemas.microsoft.com/office/drawing/2014/main" id="{4CE4393D-23F3-4C64-98FC-7090DBADF5D2}"/>
                </a:ext>
              </a:extLst>
            </p:cNvPr>
            <p:cNvGrpSpPr/>
            <p:nvPr/>
          </p:nvGrpSpPr>
          <p:grpSpPr>
            <a:xfrm>
              <a:off x="8382072" y="2568620"/>
              <a:ext cx="3324905" cy="2586201"/>
              <a:chOff x="8382072" y="2270597"/>
              <a:chExt cx="3324905" cy="2586201"/>
            </a:xfrm>
          </p:grpSpPr>
          <p:sp>
            <p:nvSpPr>
              <p:cNvPr id="48" name="Triangle 70">
                <a:extLst>
                  <a:ext uri="{FF2B5EF4-FFF2-40B4-BE49-F238E27FC236}">
                    <a16:creationId xmlns:a16="http://schemas.microsoft.com/office/drawing/2014/main" id="{A8310D4F-7A75-4BB0-9DD9-B19300A0EE03}"/>
                  </a:ext>
                </a:extLst>
              </p:cNvPr>
              <p:cNvSpPr/>
              <p:nvPr/>
            </p:nvSpPr>
            <p:spPr>
              <a:xfrm rot="5400000">
                <a:off x="8172893" y="2479776"/>
                <a:ext cx="745301" cy="326943"/>
              </a:xfrm>
              <a:prstGeom prst="triangle">
                <a:avLst/>
              </a:prstGeom>
              <a:solidFill>
                <a:schemeClr val="accent2"/>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00" b="1" i="0" u="none" strike="noStrike" kern="1200" cap="none" spc="0" normalizeH="0" baseline="0" noProof="0">
                  <a:ln>
                    <a:noFill/>
                  </a:ln>
                  <a:solidFill>
                    <a:srgbClr val="000000"/>
                  </a:solidFill>
                  <a:effectLst/>
                  <a:uLnTx/>
                  <a:uFillTx/>
                  <a:latin typeface="+mj-lt"/>
                  <a:ea typeface="+mn-ea"/>
                  <a:cs typeface="+mn-cs"/>
                </a:endParaRPr>
              </a:p>
            </p:txBody>
          </p:sp>
          <p:sp>
            <p:nvSpPr>
              <p:cNvPr id="57" name="TextBox 56">
                <a:extLst>
                  <a:ext uri="{FF2B5EF4-FFF2-40B4-BE49-F238E27FC236}">
                    <a16:creationId xmlns:a16="http://schemas.microsoft.com/office/drawing/2014/main" id="{6E7DE196-380E-4906-A766-EEE5E6501BBD}"/>
                  </a:ext>
                </a:extLst>
              </p:cNvPr>
              <p:cNvSpPr txBox="1"/>
              <p:nvPr/>
            </p:nvSpPr>
            <p:spPr>
              <a:xfrm>
                <a:off x="8940175" y="2535525"/>
                <a:ext cx="2616902" cy="215444"/>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a:solidFill>
                      <a:schemeClr val="bg2">
                        <a:lumMod val="25000"/>
                      </a:schemeClr>
                    </a:solidFill>
                    <a:latin typeface="+mj-lt"/>
                  </a:rPr>
                  <a:t>Standardization of Data</a:t>
                </a:r>
              </a:p>
            </p:txBody>
          </p:sp>
          <p:sp>
            <p:nvSpPr>
              <p:cNvPr id="64" name="TextBox 63">
                <a:extLst>
                  <a:ext uri="{FF2B5EF4-FFF2-40B4-BE49-F238E27FC236}">
                    <a16:creationId xmlns:a16="http://schemas.microsoft.com/office/drawing/2014/main" id="{005C9E20-7414-4285-9D0D-FA7DD9D508F9}"/>
                  </a:ext>
                </a:extLst>
              </p:cNvPr>
              <p:cNvSpPr txBox="1"/>
              <p:nvPr/>
            </p:nvSpPr>
            <p:spPr>
              <a:xfrm>
                <a:off x="8718872" y="4268704"/>
                <a:ext cx="2988105" cy="430887"/>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a:solidFill>
                      <a:schemeClr val="bg2">
                        <a:lumMod val="25000"/>
                      </a:schemeClr>
                    </a:solidFill>
                    <a:latin typeface="+mj-lt"/>
                  </a:rPr>
                  <a:t>Minimization Of Data Replication Efforts</a:t>
                </a:r>
              </a:p>
            </p:txBody>
          </p:sp>
          <p:sp>
            <p:nvSpPr>
              <p:cNvPr id="71" name="Triangle 70">
                <a:extLst>
                  <a:ext uri="{FF2B5EF4-FFF2-40B4-BE49-F238E27FC236}">
                    <a16:creationId xmlns:a16="http://schemas.microsoft.com/office/drawing/2014/main" id="{04E94E1B-D197-46B6-BB7B-AA368692942E}"/>
                  </a:ext>
                </a:extLst>
              </p:cNvPr>
              <p:cNvSpPr/>
              <p:nvPr/>
            </p:nvSpPr>
            <p:spPr>
              <a:xfrm rot="5400000">
                <a:off x="8172893" y="4320676"/>
                <a:ext cx="745301" cy="326943"/>
              </a:xfrm>
              <a:prstGeom prst="triangle">
                <a:avLst/>
              </a:prstGeom>
              <a:solidFill>
                <a:schemeClr val="accent2"/>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00" b="1" i="0" u="none" strike="noStrike" kern="1200" cap="none" spc="0" normalizeH="0" baseline="0" noProof="0">
                  <a:ln>
                    <a:noFill/>
                  </a:ln>
                  <a:solidFill>
                    <a:srgbClr val="000000"/>
                  </a:solidFill>
                  <a:effectLst/>
                  <a:uLnTx/>
                  <a:uFillTx/>
                  <a:latin typeface="+mj-lt"/>
                  <a:ea typeface="+mn-ea"/>
                  <a:cs typeface="+mn-cs"/>
                </a:endParaRPr>
              </a:p>
            </p:txBody>
          </p:sp>
        </p:grpSp>
        <p:sp>
          <p:nvSpPr>
            <p:cNvPr id="59" name="Shape 3230">
              <a:extLst>
                <a:ext uri="{FF2B5EF4-FFF2-40B4-BE49-F238E27FC236}">
                  <a16:creationId xmlns:a16="http://schemas.microsoft.com/office/drawing/2014/main" id="{871F5F2C-8B8F-4C80-9692-BC189E91900D}"/>
                </a:ext>
              </a:extLst>
            </p:cNvPr>
            <p:cNvSpPr txBox="1">
              <a:spLocks/>
            </p:cNvSpPr>
            <p:nvPr/>
          </p:nvSpPr>
          <p:spPr>
            <a:xfrm>
              <a:off x="266700" y="4048672"/>
              <a:ext cx="1828799" cy="1466997"/>
            </a:xfrm>
            <a:prstGeom prst="rect">
              <a:avLst/>
            </a:prstGeom>
            <a:noFill/>
            <a:ln>
              <a:noFill/>
            </a:ln>
          </p:spPr>
          <p:txBody>
            <a:bodyPr wrap="square" lIns="51427" tIns="25706" rIns="51427" bIns="25706" anchor="ctr"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0" lvl="0" indent="0" algn="ctr">
                <a:spcBef>
                  <a:spcPts val="0"/>
                </a:spcBef>
                <a:buClr>
                  <a:srgbClr val="57585A"/>
                </a:buClr>
                <a:buSzPct val="25000"/>
                <a:buNone/>
                <a:defRPr/>
              </a:pPr>
              <a:r>
                <a:rPr lang="en-US" sz="1600" b="1">
                  <a:solidFill>
                    <a:srgbClr val="000000">
                      <a:lumMod val="75000"/>
                      <a:lumOff val="25000"/>
                    </a:srgbClr>
                  </a:solidFill>
                  <a:latin typeface="+mj-lt"/>
                  <a:ea typeface="Georgia"/>
                  <a:cs typeface="Georgia"/>
                  <a:sym typeface="Georgia"/>
                </a:rPr>
                <a:t>Data Domains</a:t>
              </a:r>
            </a:p>
          </p:txBody>
        </p:sp>
        <p:sp>
          <p:nvSpPr>
            <p:cNvPr id="62" name="TextBox 61">
              <a:extLst>
                <a:ext uri="{FF2B5EF4-FFF2-40B4-BE49-F238E27FC236}">
                  <a16:creationId xmlns:a16="http://schemas.microsoft.com/office/drawing/2014/main" id="{CD0ACE42-7756-49E2-9422-2BE8C95FCBF3}"/>
                </a:ext>
              </a:extLst>
            </p:cNvPr>
            <p:cNvSpPr txBox="1"/>
            <p:nvPr/>
          </p:nvSpPr>
          <p:spPr>
            <a:xfrm>
              <a:off x="2661299" y="4112756"/>
              <a:ext cx="5339713" cy="1338828"/>
            </a:xfrm>
            <a:prstGeom prst="rect">
              <a:avLst/>
            </a:prstGeom>
            <a:noFill/>
          </p:spPr>
          <p:txBody>
            <a:bodyPr wrap="square" lIns="0" tIns="0" rIns="0" bIns="0" rtlCol="0" anchor="t"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Multiple intermediate waypoints for data movement - data lake/data warehouse/ODS</a:t>
              </a: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Lack of visibility into logic to merge data </a:t>
              </a: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New data (from Systems of Engagement, surveys etc.) get lost/stranded</a:t>
              </a: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Non-trivial movement of data through manual analytics &amp; extracts</a:t>
              </a:r>
            </a:p>
          </p:txBody>
        </p:sp>
      </p:grpSp>
      <p:cxnSp>
        <p:nvCxnSpPr>
          <p:cNvPr id="24" name="Straight Connector 23">
            <a:extLst>
              <a:ext uri="{FF2B5EF4-FFF2-40B4-BE49-F238E27FC236}">
                <a16:creationId xmlns:a16="http://schemas.microsoft.com/office/drawing/2014/main" id="{09B46871-1444-438F-BED6-551D2100DD38}"/>
              </a:ext>
            </a:extLst>
          </p:cNvPr>
          <p:cNvCxnSpPr>
            <a:cxnSpLocks/>
          </p:cNvCxnSpPr>
          <p:nvPr/>
        </p:nvCxnSpPr>
        <p:spPr>
          <a:xfrm>
            <a:off x="2280239" y="2149531"/>
            <a:ext cx="0" cy="398456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68DEA9B-DB8B-4D45-96A9-FDF0BA4050AB}"/>
              </a:ext>
            </a:extLst>
          </p:cNvPr>
          <p:cNvCxnSpPr>
            <a:cxnSpLocks/>
          </p:cNvCxnSpPr>
          <p:nvPr/>
        </p:nvCxnSpPr>
        <p:spPr>
          <a:xfrm flipH="1">
            <a:off x="469479" y="3839789"/>
            <a:ext cx="803107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3FEFCE4-2C9A-40E7-B500-6286B47E7387}"/>
              </a:ext>
            </a:extLst>
          </p:cNvPr>
          <p:cNvSpPr/>
          <p:nvPr/>
        </p:nvSpPr>
        <p:spPr>
          <a:xfrm>
            <a:off x="0" y="886939"/>
            <a:ext cx="12192000" cy="6863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lumMod val="50000"/>
                  </a:schemeClr>
                </a:solidFill>
              </a:rPr>
              <a:t>A future state data model that optimizes data flows and use cases is imperative and will need to evolve as data management issues are addressed.</a:t>
            </a:r>
          </a:p>
        </p:txBody>
      </p:sp>
    </p:spTree>
    <p:extLst>
      <p:ext uri="{BB962C8B-B14F-4D97-AF65-F5344CB8AC3E}">
        <p14:creationId xmlns:p14="http://schemas.microsoft.com/office/powerpoint/2010/main" val="294923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59D0-0F42-4074-B235-63C4BFB05CC3}"/>
              </a:ext>
            </a:extLst>
          </p:cNvPr>
          <p:cNvSpPr>
            <a:spLocks noGrp="1"/>
          </p:cNvSpPr>
          <p:nvPr>
            <p:ph type="title"/>
          </p:nvPr>
        </p:nvSpPr>
        <p:spPr/>
        <p:txBody>
          <a:bodyPr/>
          <a:lstStyle/>
          <a:p>
            <a:r>
              <a:rPr lang="en-US"/>
              <a:t>Data Domain/Sub-Domain Presence Across Landscape</a:t>
            </a:r>
          </a:p>
        </p:txBody>
      </p:sp>
      <p:grpSp>
        <p:nvGrpSpPr>
          <p:cNvPr id="3" name="Group 2">
            <a:extLst>
              <a:ext uri="{FF2B5EF4-FFF2-40B4-BE49-F238E27FC236}">
                <a16:creationId xmlns:a16="http://schemas.microsoft.com/office/drawing/2014/main" id="{FE40ABCE-9279-4ED3-A83D-8CF0CF58C78A}"/>
              </a:ext>
            </a:extLst>
          </p:cNvPr>
          <p:cNvGrpSpPr/>
          <p:nvPr/>
        </p:nvGrpSpPr>
        <p:grpSpPr>
          <a:xfrm>
            <a:off x="571501" y="1020602"/>
            <a:ext cx="10287000" cy="5265900"/>
            <a:chOff x="133256" y="111454"/>
            <a:chExt cx="12058742" cy="6746545"/>
          </a:xfrm>
        </p:grpSpPr>
        <p:pic>
          <p:nvPicPr>
            <p:cNvPr id="7" name="Picture 6">
              <a:extLst>
                <a:ext uri="{FF2B5EF4-FFF2-40B4-BE49-F238E27FC236}">
                  <a16:creationId xmlns:a16="http://schemas.microsoft.com/office/drawing/2014/main" id="{F546C469-4DB5-455B-8382-96B8561E6860}"/>
                </a:ext>
              </a:extLst>
            </p:cNvPr>
            <p:cNvPicPr>
              <a:picLocks noChangeAspect="1"/>
            </p:cNvPicPr>
            <p:nvPr/>
          </p:nvPicPr>
          <p:blipFill>
            <a:blip r:embed="rId3"/>
            <a:stretch>
              <a:fillRect/>
            </a:stretch>
          </p:blipFill>
          <p:spPr>
            <a:xfrm>
              <a:off x="133256" y="2760379"/>
              <a:ext cx="4815631" cy="2201914"/>
            </a:xfrm>
            <a:prstGeom prst="rect">
              <a:avLst/>
            </a:prstGeom>
          </p:spPr>
        </p:pic>
        <p:pic>
          <p:nvPicPr>
            <p:cNvPr id="8" name="Picture 7">
              <a:extLst>
                <a:ext uri="{FF2B5EF4-FFF2-40B4-BE49-F238E27FC236}">
                  <a16:creationId xmlns:a16="http://schemas.microsoft.com/office/drawing/2014/main" id="{B4378C40-7AD1-4C11-870C-C1FF80CF9A44}"/>
                </a:ext>
              </a:extLst>
            </p:cNvPr>
            <p:cNvPicPr>
              <a:picLocks noChangeAspect="1"/>
            </p:cNvPicPr>
            <p:nvPr/>
          </p:nvPicPr>
          <p:blipFill>
            <a:blip r:embed="rId4"/>
            <a:stretch>
              <a:fillRect/>
            </a:stretch>
          </p:blipFill>
          <p:spPr>
            <a:xfrm>
              <a:off x="5082140" y="111454"/>
              <a:ext cx="7109858" cy="3429058"/>
            </a:xfrm>
            <a:prstGeom prst="rect">
              <a:avLst/>
            </a:prstGeom>
            <a:solidFill>
              <a:schemeClr val="bg1"/>
            </a:solidFill>
          </p:spPr>
        </p:pic>
        <p:pic>
          <p:nvPicPr>
            <p:cNvPr id="9" name="Picture 8">
              <a:extLst>
                <a:ext uri="{FF2B5EF4-FFF2-40B4-BE49-F238E27FC236}">
                  <a16:creationId xmlns:a16="http://schemas.microsoft.com/office/drawing/2014/main" id="{4FEB977A-1586-4DBD-A287-FD6F61AB1932}"/>
                </a:ext>
              </a:extLst>
            </p:cNvPr>
            <p:cNvPicPr>
              <a:picLocks noChangeAspect="1"/>
            </p:cNvPicPr>
            <p:nvPr/>
          </p:nvPicPr>
          <p:blipFill>
            <a:blip r:embed="rId5"/>
            <a:stretch>
              <a:fillRect/>
            </a:stretch>
          </p:blipFill>
          <p:spPr>
            <a:xfrm>
              <a:off x="5082140" y="4155784"/>
              <a:ext cx="7109858" cy="2702215"/>
            </a:xfrm>
            <a:prstGeom prst="rect">
              <a:avLst/>
            </a:prstGeom>
            <a:solidFill>
              <a:schemeClr val="bg1"/>
            </a:solidFill>
          </p:spPr>
        </p:pic>
        <p:sp>
          <p:nvSpPr>
            <p:cNvPr id="10" name="Rectangle: Rounded Corners 9">
              <a:extLst>
                <a:ext uri="{FF2B5EF4-FFF2-40B4-BE49-F238E27FC236}">
                  <a16:creationId xmlns:a16="http://schemas.microsoft.com/office/drawing/2014/main" id="{577D92F9-39D1-4B44-B84D-DB2C64EEB926}"/>
                </a:ext>
              </a:extLst>
            </p:cNvPr>
            <p:cNvSpPr/>
            <p:nvPr/>
          </p:nvSpPr>
          <p:spPr>
            <a:xfrm>
              <a:off x="133256" y="2760380"/>
              <a:ext cx="2331164" cy="1053338"/>
            </a:xfrm>
            <a:prstGeom prst="roundRect">
              <a:avLst/>
            </a:prstGeom>
            <a:noFill/>
            <a:ln w="571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err="1">
                <a:ln>
                  <a:noFill/>
                </a:ln>
                <a:solidFill>
                  <a:srgbClr val="0070AD">
                    <a:lumMod val="50000"/>
                  </a:srgbClr>
                </a:solidFill>
                <a:effectLst/>
                <a:uLnTx/>
                <a:uFillTx/>
                <a:latin typeface="Verdana"/>
                <a:ea typeface="+mn-ea"/>
                <a:cs typeface="+mn-cs"/>
              </a:endParaRPr>
            </a:p>
          </p:txBody>
        </p:sp>
        <p:sp>
          <p:nvSpPr>
            <p:cNvPr id="11" name="Rectangle: Rounded Corners 10">
              <a:extLst>
                <a:ext uri="{FF2B5EF4-FFF2-40B4-BE49-F238E27FC236}">
                  <a16:creationId xmlns:a16="http://schemas.microsoft.com/office/drawing/2014/main" id="{3E0D4462-0A64-4E97-B4A7-A62E30711BA2}"/>
                </a:ext>
              </a:extLst>
            </p:cNvPr>
            <p:cNvSpPr/>
            <p:nvPr/>
          </p:nvSpPr>
          <p:spPr>
            <a:xfrm>
              <a:off x="140693" y="4027902"/>
              <a:ext cx="2331164" cy="934391"/>
            </a:xfrm>
            <a:prstGeom prst="roundRect">
              <a:avLst/>
            </a:prstGeom>
            <a:noFill/>
            <a:ln w="571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err="1">
                <a:ln>
                  <a:noFill/>
                </a:ln>
                <a:solidFill>
                  <a:srgbClr val="0070AD">
                    <a:lumMod val="50000"/>
                  </a:srgbClr>
                </a:solidFill>
                <a:effectLst/>
                <a:uLnTx/>
                <a:uFillTx/>
                <a:latin typeface="Verdana"/>
                <a:ea typeface="+mn-ea"/>
                <a:cs typeface="+mn-cs"/>
              </a:endParaRPr>
            </a:p>
          </p:txBody>
        </p:sp>
        <p:cxnSp>
          <p:nvCxnSpPr>
            <p:cNvPr id="13" name="Straight Arrow Connector 12">
              <a:extLst>
                <a:ext uri="{FF2B5EF4-FFF2-40B4-BE49-F238E27FC236}">
                  <a16:creationId xmlns:a16="http://schemas.microsoft.com/office/drawing/2014/main" id="{DD8282DC-D771-4979-8E29-76DB0E65F42A}"/>
                </a:ext>
              </a:extLst>
            </p:cNvPr>
            <p:cNvCxnSpPr>
              <a:endCxn id="8" idx="1"/>
            </p:cNvCxnSpPr>
            <p:nvPr/>
          </p:nvCxnSpPr>
          <p:spPr>
            <a:xfrm flipV="1">
              <a:off x="2460706" y="1825983"/>
              <a:ext cx="2621434" cy="934395"/>
            </a:xfrm>
            <a:prstGeom prst="straightConnector1">
              <a:avLst/>
            </a:prstGeom>
            <a:ln w="381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14EF86E-2459-4B22-BD73-C0F2AE1DEF81}"/>
                </a:ext>
              </a:extLst>
            </p:cNvPr>
            <p:cNvCxnSpPr>
              <a:cxnSpLocks/>
            </p:cNvCxnSpPr>
            <p:nvPr/>
          </p:nvCxnSpPr>
          <p:spPr>
            <a:xfrm>
              <a:off x="2460706" y="4527396"/>
              <a:ext cx="2621434" cy="1198703"/>
            </a:xfrm>
            <a:prstGeom prst="straightConnector1">
              <a:avLst/>
            </a:prstGeom>
            <a:ln w="381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5A8D6948-5A2B-427A-BDE4-62DB65BBB4F8}"/>
                </a:ext>
              </a:extLst>
            </p:cNvPr>
            <p:cNvPicPr>
              <a:picLocks noChangeAspect="1"/>
            </p:cNvPicPr>
            <p:nvPr/>
          </p:nvPicPr>
          <p:blipFill>
            <a:blip r:embed="rId6"/>
            <a:stretch>
              <a:fillRect/>
            </a:stretch>
          </p:blipFill>
          <p:spPr>
            <a:xfrm>
              <a:off x="865522" y="5636488"/>
              <a:ext cx="1877678" cy="1077605"/>
            </a:xfrm>
            <a:prstGeom prst="rect">
              <a:avLst/>
            </a:prstGeom>
          </p:spPr>
        </p:pic>
        <p:cxnSp>
          <p:nvCxnSpPr>
            <p:cNvPr id="19" name="Connector: Elbow 18">
              <a:extLst>
                <a:ext uri="{FF2B5EF4-FFF2-40B4-BE49-F238E27FC236}">
                  <a16:creationId xmlns:a16="http://schemas.microsoft.com/office/drawing/2014/main" id="{408C3B37-26C5-4108-A044-B7F157566736}"/>
                </a:ext>
              </a:extLst>
            </p:cNvPr>
            <p:cNvCxnSpPr>
              <a:cxnSpLocks/>
            </p:cNvCxnSpPr>
            <p:nvPr/>
          </p:nvCxnSpPr>
          <p:spPr>
            <a:xfrm rot="10800000">
              <a:off x="345688" y="5084955"/>
              <a:ext cx="408324" cy="1090337"/>
            </a:xfrm>
            <a:prstGeom prst="bentConnector2">
              <a:avLst/>
            </a:prstGeom>
            <a:ln w="381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EDDD827-F4AF-473B-9CA9-ECD0BAAE901A}"/>
                </a:ext>
              </a:extLst>
            </p:cNvPr>
            <p:cNvSpPr txBox="1"/>
            <p:nvPr/>
          </p:nvSpPr>
          <p:spPr>
            <a:xfrm>
              <a:off x="2854709" y="5675971"/>
              <a:ext cx="1595185" cy="938719"/>
            </a:xfrm>
            <a:prstGeom prst="rect">
              <a:avLst/>
            </a:prstGeom>
            <a:noFill/>
          </p:spPr>
          <p:txBody>
            <a:bodyPr wrap="squar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a:ln>
                    <a:noFill/>
                  </a:ln>
                  <a:solidFill>
                    <a:srgbClr val="0070AD">
                      <a:lumMod val="50000"/>
                    </a:srgbClr>
                  </a:solidFill>
                  <a:effectLst/>
                  <a:uLnTx/>
                  <a:uFillTx/>
                  <a:latin typeface="Verdana"/>
                  <a:ea typeface="+mn-ea"/>
                  <a:cs typeface="+mn-cs"/>
                </a:rPr>
                <a:t>Aspirational Data Domain Model (for reference)</a:t>
              </a:r>
            </a:p>
          </p:txBody>
        </p:sp>
        <p:sp>
          <p:nvSpPr>
            <p:cNvPr id="21" name="TextBox 20">
              <a:extLst>
                <a:ext uri="{FF2B5EF4-FFF2-40B4-BE49-F238E27FC236}">
                  <a16:creationId xmlns:a16="http://schemas.microsoft.com/office/drawing/2014/main" id="{63E60950-449F-4D28-8265-7728F2D7287C}"/>
                </a:ext>
              </a:extLst>
            </p:cNvPr>
            <p:cNvSpPr txBox="1"/>
            <p:nvPr/>
          </p:nvSpPr>
          <p:spPr>
            <a:xfrm>
              <a:off x="308521" y="1870191"/>
              <a:ext cx="985020" cy="461665"/>
            </a:xfrm>
            <a:prstGeom prst="rect">
              <a:avLst/>
            </a:prstGeom>
            <a:noFill/>
          </p:spPr>
          <p:txBody>
            <a:bodyPr wrap="squar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kumimoji="0" lang="en-US" sz="800" b="1" i="1" u="none" strike="noStrike" kern="1200" cap="none" spc="0" normalizeH="0" baseline="0" noProof="0">
                  <a:ln>
                    <a:noFill/>
                  </a:ln>
                  <a:solidFill>
                    <a:srgbClr val="0070AD">
                      <a:lumMod val="50000"/>
                    </a:srgbClr>
                  </a:solidFill>
                  <a:effectLst/>
                  <a:uLnTx/>
                  <a:uFillTx/>
                  <a:latin typeface="Verdana"/>
                  <a:ea typeface="+mn-ea"/>
                  <a:cs typeface="+mn-cs"/>
                </a:rPr>
                <a:t>Customer</a:t>
              </a:r>
            </a:p>
            <a:p>
              <a:pPr marL="0" marR="0" lvl="0" indent="0" algn="l" defTabSz="1088239" rtl="0" eaLnBrk="1" fontAlgn="auto" latinLnBrk="0" hangingPunct="1">
                <a:lnSpc>
                  <a:spcPct val="100000"/>
                </a:lnSpc>
                <a:spcBef>
                  <a:spcPts val="0"/>
                </a:spcBef>
                <a:spcAft>
                  <a:spcPts val="0"/>
                </a:spcAft>
                <a:buClrTx/>
                <a:buSzTx/>
                <a:buFontTx/>
                <a:buNone/>
                <a:tabLst/>
                <a:defRPr/>
              </a:pPr>
              <a:r>
                <a:rPr kumimoji="0" lang="en-US" sz="800" b="1" i="1" u="none" strike="noStrike" kern="1200" cap="none" spc="0" normalizeH="0" baseline="0" noProof="0">
                  <a:ln>
                    <a:noFill/>
                  </a:ln>
                  <a:solidFill>
                    <a:srgbClr val="0070AD">
                      <a:lumMod val="50000"/>
                    </a:srgbClr>
                  </a:solidFill>
                  <a:effectLst/>
                  <a:uLnTx/>
                  <a:uFillTx/>
                  <a:latin typeface="Verdana"/>
                  <a:ea typeface="+mn-ea"/>
                  <a:cs typeface="+mn-cs"/>
                </a:rPr>
                <a:t>Systems of Record</a:t>
              </a:r>
            </a:p>
          </p:txBody>
        </p:sp>
        <p:sp>
          <p:nvSpPr>
            <p:cNvPr id="22" name="TextBox 21">
              <a:extLst>
                <a:ext uri="{FF2B5EF4-FFF2-40B4-BE49-F238E27FC236}">
                  <a16:creationId xmlns:a16="http://schemas.microsoft.com/office/drawing/2014/main" id="{DBF56CE7-D449-4C3F-B985-88804CC8D3D3}"/>
                </a:ext>
              </a:extLst>
            </p:cNvPr>
            <p:cNvSpPr txBox="1"/>
            <p:nvPr/>
          </p:nvSpPr>
          <p:spPr>
            <a:xfrm>
              <a:off x="1375318" y="1528005"/>
              <a:ext cx="985020" cy="584775"/>
            </a:xfrm>
            <a:prstGeom prst="rect">
              <a:avLst/>
            </a:prstGeom>
            <a:noFill/>
          </p:spPr>
          <p:txBody>
            <a:bodyPr wrap="squar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kumimoji="0" lang="en-US" sz="800" b="1" i="1" u="none" strike="noStrike" kern="1200" cap="none" spc="0" normalizeH="0" baseline="0" noProof="0">
                  <a:ln>
                    <a:noFill/>
                  </a:ln>
                  <a:solidFill>
                    <a:srgbClr val="0070AD">
                      <a:lumMod val="50000"/>
                    </a:srgbClr>
                  </a:solidFill>
                  <a:effectLst/>
                  <a:uLnTx/>
                  <a:uFillTx/>
                  <a:latin typeface="Verdana"/>
                  <a:ea typeface="+mn-ea"/>
                  <a:cs typeface="+mn-cs"/>
                </a:rPr>
                <a:t>Selected Customer System of Insight</a:t>
              </a:r>
            </a:p>
          </p:txBody>
        </p:sp>
        <p:sp>
          <p:nvSpPr>
            <p:cNvPr id="23" name="TextBox 22">
              <a:extLst>
                <a:ext uri="{FF2B5EF4-FFF2-40B4-BE49-F238E27FC236}">
                  <a16:creationId xmlns:a16="http://schemas.microsoft.com/office/drawing/2014/main" id="{1635B156-321D-49BA-980E-452C2B750890}"/>
                </a:ext>
              </a:extLst>
            </p:cNvPr>
            <p:cNvSpPr txBox="1"/>
            <p:nvPr/>
          </p:nvSpPr>
          <p:spPr>
            <a:xfrm>
              <a:off x="2397511" y="1338651"/>
              <a:ext cx="1137425" cy="338554"/>
            </a:xfrm>
            <a:prstGeom prst="rect">
              <a:avLst/>
            </a:prstGeom>
            <a:noFill/>
          </p:spPr>
          <p:txBody>
            <a:bodyPr wrap="squar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kumimoji="0" lang="en-US" sz="800" b="1" i="1" u="none" strike="noStrike" kern="1200" cap="none" spc="0" normalizeH="0" baseline="0" noProof="0">
                  <a:ln>
                    <a:noFill/>
                  </a:ln>
                  <a:solidFill>
                    <a:srgbClr val="0070AD">
                      <a:lumMod val="50000"/>
                    </a:srgbClr>
                  </a:solidFill>
                  <a:effectLst/>
                  <a:uLnTx/>
                  <a:uFillTx/>
                  <a:latin typeface="Verdana"/>
                  <a:ea typeface="+mn-ea"/>
                  <a:cs typeface="+mn-cs"/>
                </a:rPr>
                <a:t>Platforms Of Data Movement</a:t>
              </a:r>
            </a:p>
          </p:txBody>
        </p:sp>
        <p:sp>
          <p:nvSpPr>
            <p:cNvPr id="24" name="TextBox 23">
              <a:extLst>
                <a:ext uri="{FF2B5EF4-FFF2-40B4-BE49-F238E27FC236}">
                  <a16:creationId xmlns:a16="http://schemas.microsoft.com/office/drawing/2014/main" id="{D7D428F4-8C5B-4E6B-A054-46257AF47F38}"/>
                </a:ext>
              </a:extLst>
            </p:cNvPr>
            <p:cNvSpPr txBox="1"/>
            <p:nvPr/>
          </p:nvSpPr>
          <p:spPr>
            <a:xfrm>
              <a:off x="2794944" y="1865506"/>
              <a:ext cx="1078248" cy="591474"/>
            </a:xfrm>
            <a:prstGeom prst="rect">
              <a:avLst/>
            </a:prstGeom>
            <a:noFill/>
          </p:spPr>
          <p:txBody>
            <a:bodyPr wrap="squar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kumimoji="0" lang="en-US" sz="800" b="1" i="1" u="none" strike="noStrike" kern="1200" cap="none" spc="0" normalizeH="0" baseline="0" noProof="0">
                  <a:ln>
                    <a:noFill/>
                  </a:ln>
                  <a:solidFill>
                    <a:srgbClr val="0070AD">
                      <a:lumMod val="50000"/>
                    </a:srgbClr>
                  </a:solidFill>
                  <a:effectLst/>
                  <a:uLnTx/>
                  <a:uFillTx/>
                  <a:latin typeface="Verdana"/>
                  <a:ea typeface="+mn-ea"/>
                  <a:cs typeface="+mn-cs"/>
                </a:rPr>
                <a:t>Customer Systems of Engagement</a:t>
              </a:r>
            </a:p>
          </p:txBody>
        </p:sp>
        <p:sp>
          <p:nvSpPr>
            <p:cNvPr id="25" name="TextBox 24">
              <a:extLst>
                <a:ext uri="{FF2B5EF4-FFF2-40B4-BE49-F238E27FC236}">
                  <a16:creationId xmlns:a16="http://schemas.microsoft.com/office/drawing/2014/main" id="{5FA79C07-1C0A-4F0F-B766-29D89A859FB9}"/>
                </a:ext>
              </a:extLst>
            </p:cNvPr>
            <p:cNvSpPr txBox="1"/>
            <p:nvPr/>
          </p:nvSpPr>
          <p:spPr>
            <a:xfrm>
              <a:off x="3850888" y="1403842"/>
              <a:ext cx="1186651" cy="461665"/>
            </a:xfrm>
            <a:prstGeom prst="rect">
              <a:avLst/>
            </a:prstGeom>
            <a:noFill/>
          </p:spPr>
          <p:txBody>
            <a:bodyPr wrap="squar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kumimoji="0" lang="en-US" sz="800" b="1" i="1" u="none" strike="noStrike" kern="1200" cap="none" spc="0" normalizeH="0" baseline="0" noProof="0">
                  <a:ln>
                    <a:noFill/>
                  </a:ln>
                  <a:solidFill>
                    <a:srgbClr val="0070AD">
                      <a:lumMod val="50000"/>
                    </a:srgbClr>
                  </a:solidFill>
                  <a:effectLst/>
                  <a:uLnTx/>
                  <a:uFillTx/>
                  <a:latin typeface="Verdana"/>
                  <a:ea typeface="+mn-ea"/>
                  <a:cs typeface="+mn-cs"/>
                </a:rPr>
                <a:t>Operational Systems Of Record</a:t>
              </a:r>
            </a:p>
          </p:txBody>
        </p:sp>
        <p:cxnSp>
          <p:nvCxnSpPr>
            <p:cNvPr id="27" name="Straight Arrow Connector 26">
              <a:extLst>
                <a:ext uri="{FF2B5EF4-FFF2-40B4-BE49-F238E27FC236}">
                  <a16:creationId xmlns:a16="http://schemas.microsoft.com/office/drawing/2014/main" id="{FD9DFF5D-453B-4C0D-BFBB-C43D63812807}"/>
                </a:ext>
              </a:extLst>
            </p:cNvPr>
            <p:cNvCxnSpPr>
              <a:stCxn id="21" idx="2"/>
              <a:endCxn id="10" idx="0"/>
            </p:cNvCxnSpPr>
            <p:nvPr/>
          </p:nvCxnSpPr>
          <p:spPr>
            <a:xfrm>
              <a:off x="801031" y="2331856"/>
              <a:ext cx="497807" cy="428524"/>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C6D485D-A97E-4EE0-996C-E699CE30D086}"/>
                </a:ext>
              </a:extLst>
            </p:cNvPr>
            <p:cNvCxnSpPr>
              <a:cxnSpLocks/>
              <a:stCxn id="22" idx="2"/>
            </p:cNvCxnSpPr>
            <p:nvPr/>
          </p:nvCxnSpPr>
          <p:spPr>
            <a:xfrm flipH="1">
              <a:off x="1846795" y="2112780"/>
              <a:ext cx="21033" cy="677118"/>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01135DE-FE63-4257-AEE4-C10FD2A25A69}"/>
                </a:ext>
              </a:extLst>
            </p:cNvPr>
            <p:cNvCxnSpPr>
              <a:cxnSpLocks/>
            </p:cNvCxnSpPr>
            <p:nvPr/>
          </p:nvCxnSpPr>
          <p:spPr>
            <a:xfrm flipH="1">
              <a:off x="2183780" y="1736376"/>
              <a:ext cx="566562" cy="927713"/>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5BECAA5-57A0-490E-887C-D2A0D94F0F54}"/>
                </a:ext>
              </a:extLst>
            </p:cNvPr>
            <p:cNvCxnSpPr>
              <a:cxnSpLocks/>
              <a:stCxn id="24" idx="2"/>
            </p:cNvCxnSpPr>
            <p:nvPr/>
          </p:nvCxnSpPr>
          <p:spPr>
            <a:xfrm>
              <a:off x="3334068" y="2456981"/>
              <a:ext cx="40835" cy="303399"/>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67F85C7-922C-4297-BA3B-DD29D0659E45}"/>
                </a:ext>
              </a:extLst>
            </p:cNvPr>
            <p:cNvCxnSpPr>
              <a:cxnSpLocks/>
            </p:cNvCxnSpPr>
            <p:nvPr/>
          </p:nvCxnSpPr>
          <p:spPr>
            <a:xfrm>
              <a:off x="4272577" y="1953675"/>
              <a:ext cx="212365" cy="771446"/>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8AAEFF86-1505-4698-B96F-18146074D396}"/>
                </a:ext>
              </a:extLst>
            </p:cNvPr>
            <p:cNvSpPr/>
            <p:nvPr/>
          </p:nvSpPr>
          <p:spPr>
            <a:xfrm>
              <a:off x="5899444" y="3677872"/>
              <a:ext cx="5475249" cy="35397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1"/>
                  </a:solidFill>
                  <a:effectLst/>
                  <a:uLnTx/>
                  <a:uFillTx/>
                  <a:latin typeface="Verdana"/>
                  <a:ea typeface="+mn-ea"/>
                  <a:cs typeface="+mn-cs"/>
                </a:rPr>
                <a:t>Major Data Fragmentation &amp; Replication / No MDM</a:t>
              </a:r>
              <a:endParaRPr lang="en-US" sz="1200" b="0" i="0" u="none" strike="noStrike" kern="1200" cap="none" spc="0" normalizeH="0" baseline="0" noProof="0">
                <a:ln>
                  <a:noFill/>
                </a:ln>
                <a:solidFill>
                  <a:schemeClr val="bg1"/>
                </a:solidFill>
                <a:effectLst/>
                <a:uLnTx/>
                <a:uFillTx/>
                <a:latin typeface="Verdana"/>
                <a:ea typeface="Verdana"/>
              </a:endParaRPr>
            </a:p>
          </p:txBody>
        </p:sp>
      </p:grpSp>
      <p:graphicFrame>
        <p:nvGraphicFramePr>
          <p:cNvPr id="4" name="Object 3">
            <a:extLst>
              <a:ext uri="{FF2B5EF4-FFF2-40B4-BE49-F238E27FC236}">
                <a16:creationId xmlns:a16="http://schemas.microsoft.com/office/drawing/2014/main" id="{ACE05E6D-A13A-4A55-9087-6A1BD8AB10FB}"/>
              </a:ext>
            </a:extLst>
          </p:cNvPr>
          <p:cNvGraphicFramePr>
            <a:graphicFrameLocks noChangeAspect="1"/>
          </p:cNvGraphicFramePr>
          <p:nvPr>
            <p:extLst>
              <p:ext uri="{D42A27DB-BD31-4B8C-83A1-F6EECF244321}">
                <p14:modId xmlns:p14="http://schemas.microsoft.com/office/powerpoint/2010/main" val="3490905811"/>
              </p:ext>
            </p:extLst>
          </p:nvPr>
        </p:nvGraphicFramePr>
        <p:xfrm>
          <a:off x="11097589" y="1020602"/>
          <a:ext cx="914400" cy="792163"/>
        </p:xfrm>
        <a:graphic>
          <a:graphicData uri="http://schemas.openxmlformats.org/presentationml/2006/ole">
            <mc:AlternateContent xmlns:mc="http://schemas.openxmlformats.org/markup-compatibility/2006">
              <mc:Choice xmlns:v="urn:schemas-microsoft-com:vml" Requires="v">
                <p:oleObj spid="_x0000_s87042" name="Worksheet" showAsIcon="1" r:id="rId7" imgW="914400" imgH="792360" progId="Excel.Sheet.12">
                  <p:link updateAutomatic="1"/>
                </p:oleObj>
              </mc:Choice>
              <mc:Fallback>
                <p:oleObj name="Worksheet" showAsIcon="1" r:id="rId7" imgW="914400" imgH="792360" progId="Excel.Sheet.12">
                  <p:link updateAutomatic="1"/>
                  <p:pic>
                    <p:nvPicPr>
                      <p:cNvPr id="4" name="Object 3">
                        <a:extLst>
                          <a:ext uri="{FF2B5EF4-FFF2-40B4-BE49-F238E27FC236}">
                            <a16:creationId xmlns:a16="http://schemas.microsoft.com/office/drawing/2014/main" id="{ACE05E6D-A13A-4A55-9087-6A1BD8AB10FB}"/>
                          </a:ext>
                        </a:extLst>
                      </p:cNvPr>
                      <p:cNvPicPr/>
                      <p:nvPr/>
                    </p:nvPicPr>
                    <p:blipFill>
                      <a:blip r:embed="rId8"/>
                      <a:stretch>
                        <a:fillRect/>
                      </a:stretch>
                    </p:blipFill>
                    <p:spPr>
                      <a:xfrm>
                        <a:off x="11097589" y="1020602"/>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600085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59D0-0F42-4074-B235-63C4BFB05CC3}"/>
              </a:ext>
            </a:extLst>
          </p:cNvPr>
          <p:cNvSpPr>
            <a:spLocks noGrp="1"/>
          </p:cNvSpPr>
          <p:nvPr>
            <p:ph type="title"/>
          </p:nvPr>
        </p:nvSpPr>
        <p:spPr/>
        <p:txBody>
          <a:bodyPr/>
          <a:lstStyle/>
          <a:p>
            <a:r>
              <a:rPr lang="en-US"/>
              <a:t>Data Domain/Sub-Domain Impact On Experience &amp; Process</a:t>
            </a:r>
          </a:p>
        </p:txBody>
      </p:sp>
      <p:pic>
        <p:nvPicPr>
          <p:cNvPr id="3" name="Picture 2">
            <a:extLst>
              <a:ext uri="{FF2B5EF4-FFF2-40B4-BE49-F238E27FC236}">
                <a16:creationId xmlns:a16="http://schemas.microsoft.com/office/drawing/2014/main" id="{0969F505-0721-4AEB-B58E-F42C5AD6E2BA}"/>
              </a:ext>
            </a:extLst>
          </p:cNvPr>
          <p:cNvPicPr>
            <a:picLocks noChangeAspect="1"/>
          </p:cNvPicPr>
          <p:nvPr/>
        </p:nvPicPr>
        <p:blipFill>
          <a:blip r:embed="rId3"/>
          <a:stretch>
            <a:fillRect/>
          </a:stretch>
        </p:blipFill>
        <p:spPr>
          <a:xfrm>
            <a:off x="266701" y="1035233"/>
            <a:ext cx="8592609" cy="5289368"/>
          </a:xfrm>
          <a:prstGeom prst="rect">
            <a:avLst/>
          </a:prstGeom>
        </p:spPr>
      </p:pic>
      <p:sp>
        <p:nvSpPr>
          <p:cNvPr id="5" name="Rectangle: Rounded Corners 4">
            <a:extLst>
              <a:ext uri="{FF2B5EF4-FFF2-40B4-BE49-F238E27FC236}">
                <a16:creationId xmlns:a16="http://schemas.microsoft.com/office/drawing/2014/main" id="{638FB4E4-72D6-443E-826F-7414F529C1F1}"/>
              </a:ext>
            </a:extLst>
          </p:cNvPr>
          <p:cNvSpPr/>
          <p:nvPr/>
        </p:nvSpPr>
        <p:spPr>
          <a:xfrm>
            <a:off x="2466705" y="1760012"/>
            <a:ext cx="2751857" cy="1859283"/>
          </a:xfrm>
          <a:prstGeom prst="roundRect">
            <a:avLst/>
          </a:prstGeom>
          <a:solidFill>
            <a:schemeClr val="accent3">
              <a:lumMod val="20000"/>
              <a:lumOff val="80000"/>
            </a:schemeClr>
          </a:solidFill>
          <a:ln w="571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srgbClr val="0070AD">
                    <a:lumMod val="50000"/>
                  </a:srgbClr>
                </a:solidFill>
                <a:effectLst/>
                <a:uLnTx/>
                <a:uFillTx/>
                <a:latin typeface="Verdana"/>
                <a:ea typeface="+mn-ea"/>
                <a:cs typeface="+mn-cs"/>
              </a:rPr>
              <a:t>Disjointed Core Regulatory Journey</a:t>
            </a:r>
          </a:p>
        </p:txBody>
      </p:sp>
      <p:sp>
        <p:nvSpPr>
          <p:cNvPr id="9" name="Rectangle: Rounded Corners 8">
            <a:extLst>
              <a:ext uri="{FF2B5EF4-FFF2-40B4-BE49-F238E27FC236}">
                <a16:creationId xmlns:a16="http://schemas.microsoft.com/office/drawing/2014/main" id="{569B1A0C-7AA2-4229-AB1A-52AC185A96CA}"/>
              </a:ext>
            </a:extLst>
          </p:cNvPr>
          <p:cNvSpPr/>
          <p:nvPr/>
        </p:nvSpPr>
        <p:spPr>
          <a:xfrm rot="16200000">
            <a:off x="4891301" y="2168300"/>
            <a:ext cx="1800258" cy="983682"/>
          </a:xfrm>
          <a:prstGeom prst="roundRect">
            <a:avLst/>
          </a:prstGeom>
          <a:solidFill>
            <a:srgbClr val="FFC000"/>
          </a:solidFill>
          <a:ln w="571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srgbClr val="0070AD">
                    <a:lumMod val="50000"/>
                  </a:srgbClr>
                </a:solidFill>
                <a:effectLst/>
                <a:uLnTx/>
                <a:uFillTx/>
                <a:latin typeface="Verdana"/>
                <a:ea typeface="+mn-ea"/>
                <a:cs typeface="+mn-cs"/>
              </a:rPr>
              <a:t>Difficulty </a:t>
            </a:r>
            <a:r>
              <a:rPr lang="en-US" sz="1800" i="1">
                <a:solidFill>
                  <a:srgbClr val="0070AD">
                    <a:lumMod val="50000"/>
                  </a:srgbClr>
                </a:solidFill>
                <a:latin typeface="Verdana"/>
              </a:rPr>
              <a:t>In Discerning</a:t>
            </a:r>
            <a:r>
              <a:rPr kumimoji="0" lang="en-US" sz="1800" b="0" i="1" u="none" strike="noStrike" kern="1200" cap="none" spc="0" normalizeH="0" baseline="0" noProof="0">
                <a:ln>
                  <a:noFill/>
                </a:ln>
                <a:solidFill>
                  <a:srgbClr val="0070AD">
                    <a:lumMod val="50000"/>
                  </a:srgbClr>
                </a:solidFill>
                <a:effectLst/>
                <a:uLnTx/>
                <a:uFillTx/>
                <a:latin typeface="Verdana"/>
                <a:ea typeface="+mn-ea"/>
                <a:cs typeface="+mn-cs"/>
              </a:rPr>
              <a:t> Needs</a:t>
            </a:r>
          </a:p>
        </p:txBody>
      </p:sp>
      <p:sp>
        <p:nvSpPr>
          <p:cNvPr id="10" name="Rectangle: Rounded Corners 9">
            <a:extLst>
              <a:ext uri="{FF2B5EF4-FFF2-40B4-BE49-F238E27FC236}">
                <a16:creationId xmlns:a16="http://schemas.microsoft.com/office/drawing/2014/main" id="{D94E0249-8E97-4C61-98FF-DA8F8068BF02}"/>
              </a:ext>
            </a:extLst>
          </p:cNvPr>
          <p:cNvSpPr/>
          <p:nvPr/>
        </p:nvSpPr>
        <p:spPr>
          <a:xfrm rot="16200000">
            <a:off x="4876230" y="4539131"/>
            <a:ext cx="1800258" cy="983682"/>
          </a:xfrm>
          <a:prstGeom prst="roundRect">
            <a:avLst/>
          </a:prstGeom>
          <a:solidFill>
            <a:srgbClr val="FFC000"/>
          </a:solidFill>
          <a:ln w="571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lang="en-US" sz="1800" i="1">
                <a:solidFill>
                  <a:srgbClr val="0070AD">
                    <a:lumMod val="50000"/>
                  </a:srgbClr>
                </a:solidFill>
                <a:latin typeface="Verdana"/>
              </a:rPr>
              <a:t>Converting </a:t>
            </a:r>
            <a:r>
              <a:rPr kumimoji="0" lang="en-US" sz="1800" b="0" i="1" u="none" strike="noStrike" kern="1200" cap="none" spc="0" normalizeH="0" baseline="0" noProof="0">
                <a:ln>
                  <a:noFill/>
                </a:ln>
                <a:solidFill>
                  <a:srgbClr val="0070AD">
                    <a:lumMod val="50000"/>
                  </a:srgbClr>
                </a:solidFill>
                <a:effectLst/>
                <a:uLnTx/>
                <a:uFillTx/>
                <a:latin typeface="Verdana"/>
                <a:ea typeface="+mn-ea"/>
                <a:cs typeface="+mn-cs"/>
              </a:rPr>
              <a:t>Needs Into Adoption</a:t>
            </a:r>
          </a:p>
        </p:txBody>
      </p:sp>
      <p:sp>
        <p:nvSpPr>
          <p:cNvPr id="11" name="Rectangle: Rounded Corners 10">
            <a:extLst>
              <a:ext uri="{FF2B5EF4-FFF2-40B4-BE49-F238E27FC236}">
                <a16:creationId xmlns:a16="http://schemas.microsoft.com/office/drawing/2014/main" id="{D8C48DB6-8F32-448E-AC09-DE981D3DCC3B}"/>
              </a:ext>
            </a:extLst>
          </p:cNvPr>
          <p:cNvSpPr/>
          <p:nvPr/>
        </p:nvSpPr>
        <p:spPr>
          <a:xfrm rot="16200000">
            <a:off x="4411248" y="3657481"/>
            <a:ext cx="4456377" cy="661438"/>
          </a:xfrm>
          <a:prstGeom prst="roundRect">
            <a:avLst/>
          </a:prstGeom>
          <a:solidFill>
            <a:schemeClr val="accent5">
              <a:lumMod val="40000"/>
              <a:lumOff val="60000"/>
            </a:schemeClr>
          </a:solidFill>
          <a:ln w="571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srgbClr val="0070AD">
                    <a:lumMod val="50000"/>
                  </a:srgbClr>
                </a:solidFill>
                <a:effectLst/>
                <a:uLnTx/>
                <a:uFillTx/>
                <a:latin typeface="Verdana"/>
                <a:ea typeface="+mn-ea"/>
                <a:cs typeface="+mn-cs"/>
              </a:rPr>
              <a:t>Mass Treatment Of Customers</a:t>
            </a:r>
          </a:p>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srgbClr val="0070AD">
                    <a:lumMod val="50000"/>
                  </a:srgbClr>
                </a:solidFill>
                <a:effectLst/>
                <a:uLnTx/>
                <a:uFillTx/>
                <a:latin typeface="Verdana"/>
                <a:ea typeface="+mn-ea"/>
                <a:cs typeface="+mn-cs"/>
              </a:rPr>
              <a:t> (Not 1:1)</a:t>
            </a:r>
          </a:p>
        </p:txBody>
      </p:sp>
      <p:sp>
        <p:nvSpPr>
          <p:cNvPr id="12" name="Rectangle: Rounded Corners 11">
            <a:extLst>
              <a:ext uri="{FF2B5EF4-FFF2-40B4-BE49-F238E27FC236}">
                <a16:creationId xmlns:a16="http://schemas.microsoft.com/office/drawing/2014/main" id="{DB45A5E6-79D8-4450-A1E0-07D760ACFB03}"/>
              </a:ext>
            </a:extLst>
          </p:cNvPr>
          <p:cNvSpPr/>
          <p:nvPr/>
        </p:nvSpPr>
        <p:spPr>
          <a:xfrm rot="16200000">
            <a:off x="3051456" y="4494849"/>
            <a:ext cx="2593812" cy="1072246"/>
          </a:xfrm>
          <a:prstGeom prst="roundRect">
            <a:avLst/>
          </a:prstGeom>
          <a:solidFill>
            <a:schemeClr val="accent3">
              <a:lumMod val="20000"/>
              <a:lumOff val="80000"/>
            </a:schemeClr>
          </a:solidFill>
          <a:ln w="57150">
            <a:noFill/>
            <a:prstDash val="sysDot"/>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lang="en-US" sz="1600" i="1">
                <a:solidFill>
                  <a:srgbClr val="0070AD">
                    <a:lumMod val="50000"/>
                  </a:srgbClr>
                </a:solidFill>
                <a:latin typeface="Verdana"/>
              </a:rPr>
              <a:t>Lags In</a:t>
            </a:r>
            <a:r>
              <a:rPr kumimoji="0" lang="en-US" sz="1600" b="0" i="1" u="none" strike="noStrike" kern="1200" cap="none" spc="0" normalizeH="0" baseline="0" noProof="0">
                <a:ln>
                  <a:noFill/>
                </a:ln>
                <a:solidFill>
                  <a:srgbClr val="0070AD">
                    <a:lumMod val="50000"/>
                  </a:srgbClr>
                </a:solidFill>
                <a:effectLst/>
                <a:uLnTx/>
                <a:uFillTx/>
                <a:latin typeface="Verdana"/>
                <a:ea typeface="+mn-ea"/>
                <a:cs typeface="+mn-cs"/>
              </a:rPr>
              <a:t> Responsiveness</a:t>
            </a:r>
          </a:p>
        </p:txBody>
      </p:sp>
      <p:sp>
        <p:nvSpPr>
          <p:cNvPr id="13" name="Rectangle: Rounded Corners 12">
            <a:extLst>
              <a:ext uri="{FF2B5EF4-FFF2-40B4-BE49-F238E27FC236}">
                <a16:creationId xmlns:a16="http://schemas.microsoft.com/office/drawing/2014/main" id="{79072EEC-737D-4037-A45A-42A6FF5DD4ED}"/>
              </a:ext>
            </a:extLst>
          </p:cNvPr>
          <p:cNvSpPr/>
          <p:nvPr/>
        </p:nvSpPr>
        <p:spPr>
          <a:xfrm rot="16200000">
            <a:off x="5187640" y="3673879"/>
            <a:ext cx="4456377" cy="661438"/>
          </a:xfrm>
          <a:prstGeom prst="roundRect">
            <a:avLst/>
          </a:prstGeom>
          <a:solidFill>
            <a:schemeClr val="tx2">
              <a:lumMod val="20000"/>
              <a:lumOff val="80000"/>
            </a:schemeClr>
          </a:solidFill>
          <a:ln w="571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lang="en-US" sz="1800" i="1">
                <a:solidFill>
                  <a:srgbClr val="0070AD">
                    <a:lumMod val="50000"/>
                  </a:srgbClr>
                </a:solidFill>
                <a:latin typeface="Verdana"/>
              </a:rPr>
              <a:t>Major Effort To Create Insights</a:t>
            </a:r>
          </a:p>
          <a:p>
            <a:pPr marL="0" marR="0" lvl="0" indent="0" algn="ctr" defTabSz="1088239" rtl="0" eaLnBrk="1" fontAlgn="auto" latinLnBrk="0" hangingPunct="1">
              <a:lnSpc>
                <a:spcPct val="100000"/>
              </a:lnSpc>
              <a:spcBef>
                <a:spcPts val="0"/>
              </a:spcBef>
              <a:spcAft>
                <a:spcPts val="0"/>
              </a:spcAft>
              <a:buClrTx/>
              <a:buSzTx/>
              <a:buFontTx/>
              <a:buNone/>
              <a:tabLst/>
              <a:defRPr/>
            </a:pPr>
            <a:r>
              <a:rPr lang="en-US" sz="1800" i="1">
                <a:solidFill>
                  <a:srgbClr val="0070AD">
                    <a:lumMod val="50000"/>
                  </a:srgbClr>
                </a:solidFill>
                <a:latin typeface="Verdana"/>
              </a:rPr>
              <a:t> (No Ready</a:t>
            </a:r>
            <a:r>
              <a:rPr kumimoji="0" lang="en-US" sz="1800" b="0" i="1" u="none" strike="noStrike" kern="1200" cap="none" spc="0" normalizeH="0" baseline="0" noProof="0">
                <a:ln>
                  <a:noFill/>
                </a:ln>
                <a:solidFill>
                  <a:srgbClr val="0070AD">
                    <a:lumMod val="50000"/>
                  </a:srgbClr>
                </a:solidFill>
                <a:effectLst/>
                <a:uLnTx/>
                <a:uFillTx/>
                <a:latin typeface="Verdana"/>
                <a:ea typeface="+mn-ea"/>
                <a:cs typeface="+mn-cs"/>
              </a:rPr>
              <a:t> 360 View)</a:t>
            </a:r>
          </a:p>
        </p:txBody>
      </p:sp>
      <p:sp>
        <p:nvSpPr>
          <p:cNvPr id="14" name="Rectangle: Rounded Corners 13">
            <a:extLst>
              <a:ext uri="{FF2B5EF4-FFF2-40B4-BE49-F238E27FC236}">
                <a16:creationId xmlns:a16="http://schemas.microsoft.com/office/drawing/2014/main" id="{BB99D0E9-F1DE-4B46-A06D-3CDCFE346487}"/>
              </a:ext>
            </a:extLst>
          </p:cNvPr>
          <p:cNvSpPr/>
          <p:nvPr/>
        </p:nvSpPr>
        <p:spPr>
          <a:xfrm rot="16200000">
            <a:off x="6937572" y="4432373"/>
            <a:ext cx="2688912" cy="884744"/>
          </a:xfrm>
          <a:prstGeom prst="roundRect">
            <a:avLst/>
          </a:prstGeom>
          <a:solidFill>
            <a:schemeClr val="accent4">
              <a:lumMod val="40000"/>
              <a:lumOff val="60000"/>
            </a:schemeClr>
          </a:solidFill>
          <a:ln w="571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239" rtl="0" eaLnBrk="1" fontAlgn="auto" latinLnBrk="0" hangingPunct="1">
              <a:lnSpc>
                <a:spcPct val="100000"/>
              </a:lnSpc>
              <a:spcBef>
                <a:spcPts val="0"/>
              </a:spcBef>
              <a:spcAft>
                <a:spcPts val="0"/>
              </a:spcAft>
              <a:buClrTx/>
              <a:buSzTx/>
              <a:buFontTx/>
              <a:buNone/>
              <a:tabLst/>
              <a:defRPr/>
            </a:pPr>
            <a:r>
              <a:rPr lang="en-US" sz="1800" i="1">
                <a:solidFill>
                  <a:srgbClr val="0070AD">
                    <a:lumMod val="50000"/>
                  </a:srgbClr>
                </a:solidFill>
                <a:latin typeface="Verdana"/>
              </a:rPr>
              <a:t>Inability To Aggregate Across Delivery Towers</a:t>
            </a:r>
            <a:endParaRPr kumimoji="0" lang="en-US" sz="1800" b="0" i="1" u="none" strike="noStrike" kern="1200" cap="none" spc="0" normalizeH="0" baseline="0" noProof="0">
              <a:ln>
                <a:noFill/>
              </a:ln>
              <a:solidFill>
                <a:srgbClr val="0070AD">
                  <a:lumMod val="50000"/>
                </a:srgbClr>
              </a:solidFill>
              <a:effectLst/>
              <a:uLnTx/>
              <a:uFillTx/>
              <a:latin typeface="Verdana"/>
              <a:ea typeface="+mn-ea"/>
              <a:cs typeface="+mn-cs"/>
            </a:endParaRPr>
          </a:p>
        </p:txBody>
      </p:sp>
      <p:sp>
        <p:nvSpPr>
          <p:cNvPr id="15" name="TextBox 14">
            <a:extLst>
              <a:ext uri="{FF2B5EF4-FFF2-40B4-BE49-F238E27FC236}">
                <a16:creationId xmlns:a16="http://schemas.microsoft.com/office/drawing/2014/main" id="{CAF05D76-B657-4494-B43D-BF84419D971B}"/>
              </a:ext>
            </a:extLst>
          </p:cNvPr>
          <p:cNvSpPr txBox="1"/>
          <p:nvPr/>
        </p:nvSpPr>
        <p:spPr>
          <a:xfrm>
            <a:off x="9345484" y="1309121"/>
            <a:ext cx="2498789" cy="380124"/>
          </a:xfrm>
          <a:prstGeom prst="rect">
            <a:avLst/>
          </a:prstGeom>
          <a:noFill/>
        </p:spPr>
        <p:txBody>
          <a:bodyPr wrap="squar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a:ln>
                  <a:noFill/>
                </a:ln>
                <a:solidFill>
                  <a:srgbClr val="0070AD">
                    <a:lumMod val="50000"/>
                  </a:srgbClr>
                </a:solidFill>
                <a:effectLst/>
                <a:uLnTx/>
                <a:uFillTx/>
                <a:latin typeface="Verdana"/>
                <a:ea typeface="+mn-ea"/>
                <a:cs typeface="+mn-cs"/>
              </a:rPr>
              <a:t>Customer Identifier Not Common Across Landscape</a:t>
            </a:r>
          </a:p>
        </p:txBody>
      </p:sp>
      <p:sp>
        <p:nvSpPr>
          <p:cNvPr id="4" name="TextBox 3">
            <a:extLst>
              <a:ext uri="{FF2B5EF4-FFF2-40B4-BE49-F238E27FC236}">
                <a16:creationId xmlns:a16="http://schemas.microsoft.com/office/drawing/2014/main" id="{6252EF70-103A-4F02-BBF6-02C544F186A4}"/>
              </a:ext>
            </a:extLst>
          </p:cNvPr>
          <p:cNvSpPr txBox="1"/>
          <p:nvPr/>
        </p:nvSpPr>
        <p:spPr>
          <a:xfrm>
            <a:off x="9345484" y="888711"/>
            <a:ext cx="2340014" cy="278065"/>
          </a:xfrm>
          <a:prstGeom prst="rect">
            <a:avLst/>
          </a:prstGeom>
          <a:noFill/>
        </p:spPr>
        <p:txBody>
          <a:bodyPr wrap="square" rtlCol="0">
            <a:spAutoFit/>
          </a:bodyPr>
          <a:lstStyle/>
          <a:p>
            <a:pPr marL="0" marR="0" lvl="0" indent="0" algn="ctr" defTabSz="1088239"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AD">
                    <a:lumMod val="50000"/>
                  </a:srgbClr>
                </a:solidFill>
                <a:effectLst/>
                <a:uLnTx/>
                <a:uFillTx/>
                <a:latin typeface="Verdana"/>
                <a:ea typeface="+mn-ea"/>
                <a:cs typeface="+mn-cs"/>
              </a:rPr>
              <a:t>Major Call Outs</a:t>
            </a:r>
          </a:p>
        </p:txBody>
      </p:sp>
      <p:cxnSp>
        <p:nvCxnSpPr>
          <p:cNvPr id="16" name="Straight Arrow Connector 15">
            <a:extLst>
              <a:ext uri="{FF2B5EF4-FFF2-40B4-BE49-F238E27FC236}">
                <a16:creationId xmlns:a16="http://schemas.microsoft.com/office/drawing/2014/main" id="{DA265179-3672-47B0-9396-3EA21A296336}"/>
              </a:ext>
            </a:extLst>
          </p:cNvPr>
          <p:cNvCxnSpPr>
            <a:cxnSpLocks/>
          </p:cNvCxnSpPr>
          <p:nvPr/>
        </p:nvCxnSpPr>
        <p:spPr>
          <a:xfrm flipH="1">
            <a:off x="8859312" y="1499183"/>
            <a:ext cx="486172" cy="260829"/>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1C6E39-649D-468B-B5B8-9B290BF1DB62}"/>
              </a:ext>
            </a:extLst>
          </p:cNvPr>
          <p:cNvSpPr txBox="1"/>
          <p:nvPr/>
        </p:nvSpPr>
        <p:spPr>
          <a:xfrm>
            <a:off x="9345484" y="2214593"/>
            <a:ext cx="2498789" cy="529458"/>
          </a:xfrm>
          <a:prstGeom prst="rect">
            <a:avLst/>
          </a:prstGeom>
          <a:noFill/>
        </p:spPr>
        <p:txBody>
          <a:bodyPr wrap="squar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a:ln>
                  <a:noFill/>
                </a:ln>
                <a:solidFill>
                  <a:srgbClr val="0070AD">
                    <a:lumMod val="50000"/>
                  </a:srgbClr>
                </a:solidFill>
                <a:effectLst/>
                <a:uLnTx/>
                <a:uFillTx/>
                <a:latin typeface="Verdana"/>
                <a:ea typeface="+mn-ea"/>
                <a:cs typeface="+mn-cs"/>
              </a:rPr>
              <a:t>Multiple Data Points From Multiple Systems To Make A Journey</a:t>
            </a:r>
          </a:p>
        </p:txBody>
      </p:sp>
      <p:cxnSp>
        <p:nvCxnSpPr>
          <p:cNvPr id="20" name="Straight Arrow Connector 19">
            <a:extLst>
              <a:ext uri="{FF2B5EF4-FFF2-40B4-BE49-F238E27FC236}">
                <a16:creationId xmlns:a16="http://schemas.microsoft.com/office/drawing/2014/main" id="{48FD93EF-6A56-49AD-96B9-C4DB8A014D6A}"/>
              </a:ext>
            </a:extLst>
          </p:cNvPr>
          <p:cNvCxnSpPr>
            <a:cxnSpLocks/>
          </p:cNvCxnSpPr>
          <p:nvPr/>
        </p:nvCxnSpPr>
        <p:spPr>
          <a:xfrm flipH="1" flipV="1">
            <a:off x="9138767" y="2445383"/>
            <a:ext cx="206717" cy="33939"/>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9E765D7-EB72-4FB1-9FF8-1338F0BAA026}"/>
              </a:ext>
            </a:extLst>
          </p:cNvPr>
          <p:cNvSpPr txBox="1"/>
          <p:nvPr/>
        </p:nvSpPr>
        <p:spPr>
          <a:xfrm>
            <a:off x="9345484" y="3233982"/>
            <a:ext cx="2498789" cy="380124"/>
          </a:xfrm>
          <a:prstGeom prst="rect">
            <a:avLst/>
          </a:prstGeom>
          <a:noFill/>
        </p:spPr>
        <p:txBody>
          <a:bodyPr wrap="squar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a:ln>
                  <a:noFill/>
                </a:ln>
                <a:solidFill>
                  <a:srgbClr val="0070AD">
                    <a:lumMod val="50000"/>
                  </a:srgbClr>
                </a:solidFill>
                <a:effectLst/>
                <a:uLnTx/>
                <a:uFillTx/>
                <a:latin typeface="Verdana"/>
                <a:ea typeface="+mn-ea"/>
                <a:cs typeface="+mn-cs"/>
              </a:rPr>
              <a:t>Stranded Data – Unlevered &amp; Un-Monetized</a:t>
            </a:r>
          </a:p>
        </p:txBody>
      </p:sp>
      <p:cxnSp>
        <p:nvCxnSpPr>
          <p:cNvPr id="23" name="Straight Arrow Connector 22">
            <a:extLst>
              <a:ext uri="{FF2B5EF4-FFF2-40B4-BE49-F238E27FC236}">
                <a16:creationId xmlns:a16="http://schemas.microsoft.com/office/drawing/2014/main" id="{FA00B60B-647E-46C9-8209-19E5DE6D394C}"/>
              </a:ext>
            </a:extLst>
          </p:cNvPr>
          <p:cNvCxnSpPr>
            <a:cxnSpLocks/>
          </p:cNvCxnSpPr>
          <p:nvPr/>
        </p:nvCxnSpPr>
        <p:spPr>
          <a:xfrm flipH="1" flipV="1">
            <a:off x="9101084" y="3349379"/>
            <a:ext cx="244400" cy="74665"/>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F2526D6-E116-4DF8-A115-C6F8DB950E59}"/>
              </a:ext>
            </a:extLst>
          </p:cNvPr>
          <p:cNvSpPr txBox="1"/>
          <p:nvPr/>
        </p:nvSpPr>
        <p:spPr>
          <a:xfrm>
            <a:off x="9345484" y="4440713"/>
            <a:ext cx="2498789" cy="380124"/>
          </a:xfrm>
          <a:prstGeom prst="rect">
            <a:avLst/>
          </a:prstGeom>
          <a:noFill/>
        </p:spPr>
        <p:txBody>
          <a:bodyPr wrap="squar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a:ln>
                  <a:noFill/>
                </a:ln>
                <a:solidFill>
                  <a:srgbClr val="0070AD">
                    <a:lumMod val="50000"/>
                  </a:srgbClr>
                </a:solidFill>
                <a:effectLst/>
                <a:uLnTx/>
                <a:uFillTx/>
                <a:latin typeface="Verdana"/>
                <a:ea typeface="+mn-ea"/>
                <a:cs typeface="+mn-cs"/>
              </a:rPr>
              <a:t>Complex Logic – Keeps Data Bottled Up</a:t>
            </a:r>
          </a:p>
        </p:txBody>
      </p:sp>
      <p:cxnSp>
        <p:nvCxnSpPr>
          <p:cNvPr id="26" name="Straight Arrow Connector 25">
            <a:extLst>
              <a:ext uri="{FF2B5EF4-FFF2-40B4-BE49-F238E27FC236}">
                <a16:creationId xmlns:a16="http://schemas.microsoft.com/office/drawing/2014/main" id="{5870589C-F568-4895-9949-74CF0D238BD1}"/>
              </a:ext>
            </a:extLst>
          </p:cNvPr>
          <p:cNvCxnSpPr>
            <a:cxnSpLocks/>
          </p:cNvCxnSpPr>
          <p:nvPr/>
        </p:nvCxnSpPr>
        <p:spPr>
          <a:xfrm flipH="1" flipV="1">
            <a:off x="9074703" y="4556109"/>
            <a:ext cx="270781" cy="74666"/>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2BDF68B-9A8B-4124-BECE-42799CF22E1E}"/>
              </a:ext>
            </a:extLst>
          </p:cNvPr>
          <p:cNvSpPr txBox="1"/>
          <p:nvPr/>
        </p:nvSpPr>
        <p:spPr>
          <a:xfrm>
            <a:off x="9345484" y="5453971"/>
            <a:ext cx="2498789" cy="529458"/>
          </a:xfrm>
          <a:prstGeom prst="rect">
            <a:avLst/>
          </a:prstGeom>
          <a:noFill/>
        </p:spPr>
        <p:txBody>
          <a:bodyPr wrap="square" rtlCol="0">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a:ln>
                  <a:noFill/>
                </a:ln>
                <a:solidFill>
                  <a:srgbClr val="0070AD">
                    <a:lumMod val="50000"/>
                  </a:srgbClr>
                </a:solidFill>
                <a:effectLst/>
                <a:uLnTx/>
                <a:uFillTx/>
                <a:latin typeface="Verdana"/>
                <a:ea typeface="+mn-ea"/>
                <a:cs typeface="+mn-cs"/>
              </a:rPr>
              <a:t>Lack of Connectivity, Aggregation &amp; Synthesis – everything from source</a:t>
            </a:r>
          </a:p>
        </p:txBody>
      </p:sp>
      <p:cxnSp>
        <p:nvCxnSpPr>
          <p:cNvPr id="28" name="Straight Arrow Connector 27">
            <a:extLst>
              <a:ext uri="{FF2B5EF4-FFF2-40B4-BE49-F238E27FC236}">
                <a16:creationId xmlns:a16="http://schemas.microsoft.com/office/drawing/2014/main" id="{E1151223-118C-4B6D-A394-9865A34BE9A4}"/>
              </a:ext>
            </a:extLst>
          </p:cNvPr>
          <p:cNvCxnSpPr>
            <a:cxnSpLocks/>
          </p:cNvCxnSpPr>
          <p:nvPr/>
        </p:nvCxnSpPr>
        <p:spPr>
          <a:xfrm flipH="1" flipV="1">
            <a:off x="9108625" y="5569367"/>
            <a:ext cx="236859" cy="149333"/>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7D8CC80-28D6-4FCF-98B1-094D2077FBEE}"/>
              </a:ext>
            </a:extLst>
          </p:cNvPr>
          <p:cNvCxnSpPr/>
          <p:nvPr/>
        </p:nvCxnSpPr>
        <p:spPr>
          <a:xfrm>
            <a:off x="9108624" y="1181236"/>
            <a:ext cx="2799722" cy="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60219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AA2A2-4E91-4F39-A9AC-5716AD6426CF}"/>
              </a:ext>
            </a:extLst>
          </p:cNvPr>
          <p:cNvSpPr>
            <a:spLocks noGrp="1"/>
          </p:cNvSpPr>
          <p:nvPr>
            <p:ph type="title"/>
          </p:nvPr>
        </p:nvSpPr>
        <p:spPr/>
        <p:txBody>
          <a:bodyPr>
            <a:normAutofit/>
          </a:bodyPr>
          <a:lstStyle/>
          <a:p>
            <a:r>
              <a:rPr lang="en-US">
                <a:solidFill>
                  <a:srgbClr val="0070AD"/>
                </a:solidFill>
              </a:rPr>
              <a:t>Incremental Discovery Focus -        Transactional/Feedback/Insights/ Personalization Flows</a:t>
            </a:r>
            <a:endParaRPr lang="en-US"/>
          </a:p>
        </p:txBody>
      </p:sp>
      <p:grpSp>
        <p:nvGrpSpPr>
          <p:cNvPr id="29" name="Group 28">
            <a:extLst>
              <a:ext uri="{FF2B5EF4-FFF2-40B4-BE49-F238E27FC236}">
                <a16:creationId xmlns:a16="http://schemas.microsoft.com/office/drawing/2014/main" id="{9A3F401B-60DB-4903-BD6E-A575CDF385FB}"/>
              </a:ext>
            </a:extLst>
          </p:cNvPr>
          <p:cNvGrpSpPr/>
          <p:nvPr/>
        </p:nvGrpSpPr>
        <p:grpSpPr>
          <a:xfrm>
            <a:off x="4670408" y="15240"/>
            <a:ext cx="796933" cy="646330"/>
            <a:chOff x="7032104" y="833459"/>
            <a:chExt cx="702761" cy="569956"/>
          </a:xfrm>
        </p:grpSpPr>
        <p:sp>
          <p:nvSpPr>
            <p:cNvPr id="30" name="Oval 20">
              <a:extLst>
                <a:ext uri="{FF2B5EF4-FFF2-40B4-BE49-F238E27FC236}">
                  <a16:creationId xmlns:a16="http://schemas.microsoft.com/office/drawing/2014/main" id="{D9702B8E-5BF2-4555-AB5F-C42996485A45}"/>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31" name="TextBox 30">
              <a:extLst>
                <a:ext uri="{FF2B5EF4-FFF2-40B4-BE49-F238E27FC236}">
                  <a16:creationId xmlns:a16="http://schemas.microsoft.com/office/drawing/2014/main" id="{9707D57D-9F09-4766-B253-EFAAF7E4FFF9}"/>
                </a:ext>
              </a:extLst>
            </p:cNvPr>
            <p:cNvSpPr txBox="1"/>
            <p:nvPr/>
          </p:nvSpPr>
          <p:spPr>
            <a:xfrm>
              <a:off x="7086793" y="833459"/>
              <a:ext cx="648072" cy="569956"/>
            </a:xfrm>
            <a:prstGeom prst="rect">
              <a:avLst/>
            </a:prstGeom>
            <a:noFill/>
          </p:spPr>
          <p:txBody>
            <a:bodyPr wrap="square" rtlCol="0">
              <a:spAutoFit/>
            </a:bodyPr>
            <a:lstStyle/>
            <a:p>
              <a:r>
                <a:rPr lang="en-US" sz="3600" b="1">
                  <a:solidFill>
                    <a:schemeClr val="bg1"/>
                  </a:solidFill>
                  <a:latin typeface="+mj-lt"/>
                </a:rPr>
                <a:t>4</a:t>
              </a:r>
            </a:p>
          </p:txBody>
        </p:sp>
      </p:grpSp>
      <p:grpSp>
        <p:nvGrpSpPr>
          <p:cNvPr id="33" name="Group 32">
            <a:extLst>
              <a:ext uri="{FF2B5EF4-FFF2-40B4-BE49-F238E27FC236}">
                <a16:creationId xmlns:a16="http://schemas.microsoft.com/office/drawing/2014/main" id="{EF088579-056B-4744-8987-BA54FB45A3D6}"/>
              </a:ext>
            </a:extLst>
          </p:cNvPr>
          <p:cNvGrpSpPr/>
          <p:nvPr/>
        </p:nvGrpSpPr>
        <p:grpSpPr>
          <a:xfrm>
            <a:off x="266700" y="1755587"/>
            <a:ext cx="11658600" cy="4302313"/>
            <a:chOff x="266700" y="1755587"/>
            <a:chExt cx="11658600" cy="4302313"/>
          </a:xfrm>
        </p:grpSpPr>
        <p:sp>
          <p:nvSpPr>
            <p:cNvPr id="34" name="TextBox 33">
              <a:extLst>
                <a:ext uri="{FF2B5EF4-FFF2-40B4-BE49-F238E27FC236}">
                  <a16:creationId xmlns:a16="http://schemas.microsoft.com/office/drawing/2014/main" id="{889EFFB1-B9CE-44C2-800B-4006145D0131}"/>
                </a:ext>
              </a:extLst>
            </p:cNvPr>
            <p:cNvSpPr txBox="1"/>
            <p:nvPr/>
          </p:nvSpPr>
          <p:spPr>
            <a:xfrm>
              <a:off x="2661299" y="2625799"/>
              <a:ext cx="5339713" cy="3385542"/>
            </a:xfrm>
            <a:prstGeom prst="rect">
              <a:avLst/>
            </a:prstGeom>
            <a:noFill/>
          </p:spPr>
          <p:txBody>
            <a:bodyPr wrap="square" lIns="0" tIns="0" rIns="0" bIns="0" rtlCol="0" anchor="t"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Existing data flow doesn’t facilitate integrated feedback and allow for personalized real time insights</a:t>
              </a:r>
            </a:p>
            <a:p>
              <a:pPr marL="182880" lvl="0" indent="-182880" defTabSz="914177" fontAlgn="base">
                <a:spcAft>
                  <a:spcPts val="600"/>
                </a:spcAft>
                <a:buClr>
                  <a:srgbClr val="0098C7"/>
                </a:buClr>
                <a:buFont typeface="Wingdings" pitchFamily="2" charset="2"/>
                <a:buChar char="§"/>
                <a:defRPr/>
              </a:pPr>
              <a:endParaRPr lang="en-US" sz="1200" b="0" kern="0">
                <a:solidFill>
                  <a:srgbClr val="424242">
                    <a:lumMod val="50000"/>
                  </a:srgbClr>
                </a:solidFill>
                <a:latin typeface="+mj-lt"/>
                <a:ea typeface="Times New Roman"/>
                <a:cs typeface="Calibri" pitchFamily="34" charset="0"/>
              </a:endParaRP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Existing data integration architecture is not scalable for enterprise insights (CIAP is closest system to an integrated analytics view)</a:t>
              </a:r>
            </a:p>
            <a:p>
              <a:pPr marL="182880" lvl="0" indent="-182880" defTabSz="914177" fontAlgn="base">
                <a:spcAft>
                  <a:spcPts val="600"/>
                </a:spcAft>
                <a:buClr>
                  <a:srgbClr val="0098C7"/>
                </a:buClr>
                <a:buFont typeface="Wingdings" pitchFamily="2" charset="2"/>
                <a:buChar char="§"/>
                <a:defRPr/>
              </a:pPr>
              <a:endParaRPr lang="en-US" sz="1200" b="0" kern="0">
                <a:solidFill>
                  <a:srgbClr val="424242">
                    <a:lumMod val="50000"/>
                  </a:srgbClr>
                </a:solidFill>
                <a:latin typeface="+mj-lt"/>
                <a:ea typeface="Times New Roman"/>
                <a:cs typeface="Calibri" pitchFamily="34" charset="0"/>
              </a:endParaRP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Unable to support detailed customer segmentation because lack of unique customer identifier (account driven)</a:t>
              </a:r>
            </a:p>
            <a:p>
              <a:pPr marL="182880" lvl="0" indent="-182880" defTabSz="914177" fontAlgn="base">
                <a:spcAft>
                  <a:spcPts val="600"/>
                </a:spcAft>
                <a:buClr>
                  <a:srgbClr val="0098C7"/>
                </a:buClr>
                <a:buFont typeface="Wingdings" pitchFamily="2" charset="2"/>
                <a:buChar char="§"/>
                <a:defRPr/>
              </a:pPr>
              <a:endParaRPr lang="en-US" sz="1200" b="0" kern="0">
                <a:solidFill>
                  <a:srgbClr val="424242">
                    <a:lumMod val="50000"/>
                  </a:srgbClr>
                </a:solidFill>
                <a:latin typeface="+mj-lt"/>
                <a:ea typeface="Times New Roman"/>
                <a:cs typeface="Calibri" pitchFamily="34" charset="0"/>
              </a:endParaRP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New customer data flows take significant time to flow through to CIAP, slowing down iterative feedback of insights</a:t>
              </a:r>
            </a:p>
            <a:p>
              <a:pPr marL="182880" lvl="0" indent="-182880" defTabSz="914177" fontAlgn="base">
                <a:spcAft>
                  <a:spcPts val="600"/>
                </a:spcAft>
                <a:buClr>
                  <a:srgbClr val="0098C7"/>
                </a:buClr>
                <a:buFont typeface="Wingdings" pitchFamily="2" charset="2"/>
                <a:buChar char="§"/>
                <a:defRPr/>
              </a:pPr>
              <a:endParaRPr lang="en-US" sz="1200" b="0" kern="0">
                <a:solidFill>
                  <a:srgbClr val="424242">
                    <a:lumMod val="50000"/>
                  </a:srgbClr>
                </a:solidFill>
                <a:latin typeface="+mj-lt"/>
                <a:ea typeface="Times New Roman"/>
                <a:cs typeface="Calibri" pitchFamily="34" charset="0"/>
              </a:endParaRPr>
            </a:p>
            <a:p>
              <a:pPr marL="182880" lvl="0" indent="-182880" defTabSz="914177" fontAlgn="base">
                <a:spcAft>
                  <a:spcPts val="600"/>
                </a:spcAft>
                <a:buClr>
                  <a:srgbClr val="0098C7"/>
                </a:buClr>
                <a:buFont typeface="Wingdings" pitchFamily="2" charset="2"/>
                <a:buChar char="§"/>
                <a:defRPr/>
              </a:pPr>
              <a:r>
                <a:rPr lang="en-US" sz="1200" b="0" kern="0">
                  <a:solidFill>
                    <a:srgbClr val="424242">
                      <a:lumMod val="50000"/>
                    </a:srgbClr>
                  </a:solidFill>
                  <a:latin typeface="+mj-lt"/>
                  <a:ea typeface="Times New Roman"/>
                  <a:cs typeface="Calibri" pitchFamily="34" charset="0"/>
                </a:rPr>
                <a:t>Marketing campaign data is not automatically fed back into customer analytics which creates inefficient campaigns that are repeatable, scalable or iteratively personalized</a:t>
              </a:r>
            </a:p>
          </p:txBody>
        </p:sp>
        <p:sp>
          <p:nvSpPr>
            <p:cNvPr id="35" name="Shape 3230">
              <a:extLst>
                <a:ext uri="{FF2B5EF4-FFF2-40B4-BE49-F238E27FC236}">
                  <a16:creationId xmlns:a16="http://schemas.microsoft.com/office/drawing/2014/main" id="{E4D197E0-2D4E-42C0-A72B-A5865D738031}"/>
                </a:ext>
              </a:extLst>
            </p:cNvPr>
            <p:cNvSpPr txBox="1">
              <a:spLocks/>
            </p:cNvSpPr>
            <p:nvPr/>
          </p:nvSpPr>
          <p:spPr>
            <a:xfrm>
              <a:off x="266700" y="3585072"/>
              <a:ext cx="1828799" cy="1466997"/>
            </a:xfrm>
            <a:prstGeom prst="rect">
              <a:avLst/>
            </a:prstGeom>
            <a:noFill/>
            <a:ln>
              <a:noFill/>
            </a:ln>
          </p:spPr>
          <p:txBody>
            <a:bodyPr wrap="square" lIns="51427" tIns="25706" rIns="51427" bIns="25706" anchor="ctr"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0" lvl="0" indent="0">
                <a:spcBef>
                  <a:spcPts val="0"/>
                </a:spcBef>
                <a:buClr>
                  <a:srgbClr val="57585A"/>
                </a:buClr>
                <a:buSzPct val="25000"/>
                <a:buNone/>
                <a:defRPr/>
              </a:pPr>
              <a:r>
                <a:rPr lang="en-US" sz="1600" b="1">
                  <a:solidFill>
                    <a:srgbClr val="000000">
                      <a:lumMod val="75000"/>
                      <a:lumOff val="25000"/>
                    </a:srgbClr>
                  </a:solidFill>
                  <a:latin typeface="+mj-lt"/>
                  <a:ea typeface="Georgia"/>
                  <a:cs typeface="Georgia"/>
                  <a:sym typeface="Georgia"/>
                </a:rPr>
                <a:t>Intelligent Insights</a:t>
              </a:r>
            </a:p>
          </p:txBody>
        </p:sp>
        <p:sp>
          <p:nvSpPr>
            <p:cNvPr id="36" name="Round Single Corner Rectangle 228">
              <a:extLst>
                <a:ext uri="{FF2B5EF4-FFF2-40B4-BE49-F238E27FC236}">
                  <a16:creationId xmlns:a16="http://schemas.microsoft.com/office/drawing/2014/main" id="{4AC4D0A4-A0B4-4CDE-9EE4-5BB9F90B93CD}"/>
                </a:ext>
              </a:extLst>
            </p:cNvPr>
            <p:cNvSpPr>
              <a:spLocks/>
            </p:cNvSpPr>
            <p:nvPr/>
          </p:nvSpPr>
          <p:spPr>
            <a:xfrm>
              <a:off x="2323105" y="1755587"/>
              <a:ext cx="6091710"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Summary Observations</a:t>
              </a:r>
            </a:p>
          </p:txBody>
        </p:sp>
        <p:sp>
          <p:nvSpPr>
            <p:cNvPr id="37" name="Round Single Corner Rectangle 228">
              <a:extLst>
                <a:ext uri="{FF2B5EF4-FFF2-40B4-BE49-F238E27FC236}">
                  <a16:creationId xmlns:a16="http://schemas.microsoft.com/office/drawing/2014/main" id="{CADB3C89-453E-4FBF-83B1-5464214EB313}"/>
                </a:ext>
              </a:extLst>
            </p:cNvPr>
            <p:cNvSpPr>
              <a:spLocks/>
            </p:cNvSpPr>
            <p:nvPr/>
          </p:nvSpPr>
          <p:spPr>
            <a:xfrm>
              <a:off x="266700" y="1755587"/>
              <a:ext cx="1970672"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Data Area</a:t>
              </a:r>
            </a:p>
          </p:txBody>
        </p:sp>
        <p:sp>
          <p:nvSpPr>
            <p:cNvPr id="38" name="Round Single Corner Rectangle 228">
              <a:extLst>
                <a:ext uri="{FF2B5EF4-FFF2-40B4-BE49-F238E27FC236}">
                  <a16:creationId xmlns:a16="http://schemas.microsoft.com/office/drawing/2014/main" id="{08A52FD7-6265-40CB-8F8F-E429CB2C2616}"/>
                </a:ext>
              </a:extLst>
            </p:cNvPr>
            <p:cNvSpPr>
              <a:spLocks/>
            </p:cNvSpPr>
            <p:nvPr/>
          </p:nvSpPr>
          <p:spPr>
            <a:xfrm>
              <a:off x="8500549" y="1755587"/>
              <a:ext cx="3424751"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Opportunity</a:t>
              </a:r>
            </a:p>
          </p:txBody>
        </p:sp>
        <p:grpSp>
          <p:nvGrpSpPr>
            <p:cNvPr id="39" name="Group 38">
              <a:extLst>
                <a:ext uri="{FF2B5EF4-FFF2-40B4-BE49-F238E27FC236}">
                  <a16:creationId xmlns:a16="http://schemas.microsoft.com/office/drawing/2014/main" id="{469C1179-135E-448F-8146-6E262821C567}"/>
                </a:ext>
              </a:extLst>
            </p:cNvPr>
            <p:cNvGrpSpPr/>
            <p:nvPr/>
          </p:nvGrpSpPr>
          <p:grpSpPr>
            <a:xfrm>
              <a:off x="8382072" y="2568620"/>
              <a:ext cx="3324905" cy="2586201"/>
              <a:chOff x="8382072" y="2270597"/>
              <a:chExt cx="3324905" cy="2586201"/>
            </a:xfrm>
          </p:grpSpPr>
          <p:sp>
            <p:nvSpPr>
              <p:cNvPr id="43" name="Triangle 70">
                <a:extLst>
                  <a:ext uri="{FF2B5EF4-FFF2-40B4-BE49-F238E27FC236}">
                    <a16:creationId xmlns:a16="http://schemas.microsoft.com/office/drawing/2014/main" id="{E4CB503E-D8B6-40A0-8A0F-5543DCD119AF}"/>
                  </a:ext>
                </a:extLst>
              </p:cNvPr>
              <p:cNvSpPr/>
              <p:nvPr/>
            </p:nvSpPr>
            <p:spPr>
              <a:xfrm rot="5400000">
                <a:off x="8172893" y="2479776"/>
                <a:ext cx="745301" cy="326943"/>
              </a:xfrm>
              <a:prstGeom prst="triangle">
                <a:avLst/>
              </a:prstGeom>
              <a:solidFill>
                <a:schemeClr val="accent2"/>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00" b="1" i="0" u="none" strike="noStrike" kern="1200" cap="none" spc="0" normalizeH="0" baseline="0" noProof="0">
                  <a:ln>
                    <a:noFill/>
                  </a:ln>
                  <a:solidFill>
                    <a:srgbClr val="000000"/>
                  </a:solidFill>
                  <a:effectLst/>
                  <a:uLnTx/>
                  <a:uFillTx/>
                  <a:latin typeface="+mj-lt"/>
                  <a:ea typeface="+mn-ea"/>
                  <a:cs typeface="+mn-cs"/>
                </a:endParaRPr>
              </a:p>
            </p:txBody>
          </p:sp>
          <p:sp>
            <p:nvSpPr>
              <p:cNvPr id="44" name="TextBox 43">
                <a:extLst>
                  <a:ext uri="{FF2B5EF4-FFF2-40B4-BE49-F238E27FC236}">
                    <a16:creationId xmlns:a16="http://schemas.microsoft.com/office/drawing/2014/main" id="{3836385D-B4B4-4F6C-9AA8-36259E119817}"/>
                  </a:ext>
                </a:extLst>
              </p:cNvPr>
              <p:cNvSpPr txBox="1"/>
              <p:nvPr/>
            </p:nvSpPr>
            <p:spPr>
              <a:xfrm>
                <a:off x="8718872" y="2427804"/>
                <a:ext cx="2988105" cy="430887"/>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a:solidFill>
                      <a:schemeClr val="bg2">
                        <a:lumMod val="25000"/>
                      </a:schemeClr>
                    </a:solidFill>
                    <a:latin typeface="+mj-lt"/>
                  </a:rPr>
                  <a:t>Actionable iteratively personalized insights</a:t>
                </a:r>
              </a:p>
            </p:txBody>
          </p:sp>
          <p:sp>
            <p:nvSpPr>
              <p:cNvPr id="46" name="TextBox 45">
                <a:extLst>
                  <a:ext uri="{FF2B5EF4-FFF2-40B4-BE49-F238E27FC236}">
                    <a16:creationId xmlns:a16="http://schemas.microsoft.com/office/drawing/2014/main" id="{428B7236-941C-4EB2-9CAF-D4B841091483}"/>
                  </a:ext>
                </a:extLst>
              </p:cNvPr>
              <p:cNvSpPr txBox="1"/>
              <p:nvPr/>
            </p:nvSpPr>
            <p:spPr>
              <a:xfrm>
                <a:off x="8718872" y="4268704"/>
                <a:ext cx="2988105" cy="430887"/>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a:solidFill>
                      <a:schemeClr val="bg2">
                        <a:lumMod val="25000"/>
                      </a:schemeClr>
                    </a:solidFill>
                    <a:latin typeface="+mj-lt"/>
                  </a:rPr>
                  <a:t>Repeatable, scalable integrated customer data</a:t>
                </a:r>
              </a:p>
            </p:txBody>
          </p:sp>
          <p:sp>
            <p:nvSpPr>
              <p:cNvPr id="48" name="Triangle 70">
                <a:extLst>
                  <a:ext uri="{FF2B5EF4-FFF2-40B4-BE49-F238E27FC236}">
                    <a16:creationId xmlns:a16="http://schemas.microsoft.com/office/drawing/2014/main" id="{5A6ED7A2-1D01-4A0E-9A2E-37D623462B0A}"/>
                  </a:ext>
                </a:extLst>
              </p:cNvPr>
              <p:cNvSpPr/>
              <p:nvPr/>
            </p:nvSpPr>
            <p:spPr>
              <a:xfrm rot="5400000">
                <a:off x="8172893" y="4320676"/>
                <a:ext cx="745301" cy="326943"/>
              </a:xfrm>
              <a:prstGeom prst="triangle">
                <a:avLst/>
              </a:prstGeom>
              <a:solidFill>
                <a:schemeClr val="accent2"/>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00" b="1" i="0" u="none" strike="noStrike" kern="1200" cap="none" spc="0" normalizeH="0" baseline="0" noProof="0">
                  <a:ln>
                    <a:noFill/>
                  </a:ln>
                  <a:solidFill>
                    <a:srgbClr val="000000"/>
                  </a:solidFill>
                  <a:effectLst/>
                  <a:uLnTx/>
                  <a:uFillTx/>
                  <a:latin typeface="+mj-lt"/>
                  <a:ea typeface="+mn-ea"/>
                  <a:cs typeface="+mn-cs"/>
                </a:endParaRPr>
              </a:p>
            </p:txBody>
          </p:sp>
        </p:grpSp>
        <p:cxnSp>
          <p:nvCxnSpPr>
            <p:cNvPr id="40" name="Straight Connector 39">
              <a:extLst>
                <a:ext uri="{FF2B5EF4-FFF2-40B4-BE49-F238E27FC236}">
                  <a16:creationId xmlns:a16="http://schemas.microsoft.com/office/drawing/2014/main" id="{886BCAA8-753F-4044-950D-335ABF32A910}"/>
                </a:ext>
              </a:extLst>
            </p:cNvPr>
            <p:cNvCxnSpPr>
              <a:cxnSpLocks/>
            </p:cNvCxnSpPr>
            <p:nvPr/>
          </p:nvCxnSpPr>
          <p:spPr>
            <a:xfrm>
              <a:off x="2280239" y="2073331"/>
              <a:ext cx="0" cy="3984569"/>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BCCCD254-F292-4AE3-A9C3-FD0B5EC3EA0E}"/>
              </a:ext>
            </a:extLst>
          </p:cNvPr>
          <p:cNvSpPr/>
          <p:nvPr/>
        </p:nvSpPr>
        <p:spPr>
          <a:xfrm>
            <a:off x="0" y="886939"/>
            <a:ext cx="12192000" cy="6863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lumMod val="50000"/>
                  </a:schemeClr>
                </a:solidFill>
              </a:rPr>
              <a:t>Actionable personalized insights can be built through integrated feedback data, and </a:t>
            </a:r>
          </a:p>
          <a:p>
            <a:pPr algn="ctr"/>
            <a:r>
              <a:rPr lang="en-US" sz="1400">
                <a:solidFill>
                  <a:schemeClr val="tx2">
                    <a:lumMod val="50000"/>
                  </a:schemeClr>
                </a:solidFill>
              </a:rPr>
              <a:t>“</a:t>
            </a:r>
            <a:r>
              <a:rPr lang="en-US" sz="1400" i="1">
                <a:solidFill>
                  <a:schemeClr val="tx2">
                    <a:lumMod val="50000"/>
                  </a:schemeClr>
                </a:solidFill>
              </a:rPr>
              <a:t>allow the data to work for the company, not the company to work for the data</a:t>
            </a:r>
            <a:r>
              <a:rPr lang="en-US" sz="1400">
                <a:solidFill>
                  <a:schemeClr val="tx2">
                    <a:lumMod val="50000"/>
                  </a:schemeClr>
                </a:solidFill>
              </a:rPr>
              <a:t>.”</a:t>
            </a:r>
          </a:p>
        </p:txBody>
      </p:sp>
    </p:spTree>
    <p:extLst>
      <p:ext uri="{BB962C8B-B14F-4D97-AF65-F5344CB8AC3E}">
        <p14:creationId xmlns:p14="http://schemas.microsoft.com/office/powerpoint/2010/main" val="3121285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34108D63-5B89-414F-8019-1625029882FD}"/>
              </a:ext>
            </a:extLst>
          </p:cNvPr>
          <p:cNvGrpSpPr/>
          <p:nvPr/>
        </p:nvGrpSpPr>
        <p:grpSpPr>
          <a:xfrm>
            <a:off x="1406467" y="2469816"/>
            <a:ext cx="8290620" cy="3739284"/>
            <a:chOff x="2331030" y="1755050"/>
            <a:chExt cx="8290620" cy="3739284"/>
          </a:xfrm>
        </p:grpSpPr>
        <p:sp>
          <p:nvSpPr>
            <p:cNvPr id="3" name="Oval 2">
              <a:extLst>
                <a:ext uri="{FF2B5EF4-FFF2-40B4-BE49-F238E27FC236}">
                  <a16:creationId xmlns:a16="http://schemas.microsoft.com/office/drawing/2014/main" id="{46F68FA4-91A4-4B53-8C74-9E06E608B4A1}"/>
                </a:ext>
              </a:extLst>
            </p:cNvPr>
            <p:cNvSpPr/>
            <p:nvPr/>
          </p:nvSpPr>
          <p:spPr>
            <a:xfrm>
              <a:off x="5447489" y="1864544"/>
              <a:ext cx="3226278" cy="3226278"/>
            </a:xfrm>
            <a:prstGeom prst="ellipse">
              <a:avLst/>
            </a:prstGeom>
            <a:noFill/>
            <a:ln>
              <a:solidFill>
                <a:srgbClr val="12AB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grpSp>
          <p:nvGrpSpPr>
            <p:cNvPr id="48" name="Group 47">
              <a:extLst>
                <a:ext uri="{FF2B5EF4-FFF2-40B4-BE49-F238E27FC236}">
                  <a16:creationId xmlns:a16="http://schemas.microsoft.com/office/drawing/2014/main" id="{4B089CFD-4987-48DE-94E4-BEC13AC89D07}"/>
                </a:ext>
              </a:extLst>
            </p:cNvPr>
            <p:cNvGrpSpPr/>
            <p:nvPr/>
          </p:nvGrpSpPr>
          <p:grpSpPr>
            <a:xfrm>
              <a:off x="7680071" y="1755050"/>
              <a:ext cx="796933" cy="646330"/>
              <a:chOff x="7032104" y="833459"/>
              <a:chExt cx="702761" cy="569956"/>
            </a:xfrm>
          </p:grpSpPr>
          <p:sp>
            <p:nvSpPr>
              <p:cNvPr id="49" name="Oval 20">
                <a:extLst>
                  <a:ext uri="{FF2B5EF4-FFF2-40B4-BE49-F238E27FC236}">
                    <a16:creationId xmlns:a16="http://schemas.microsoft.com/office/drawing/2014/main" id="{960F6290-1D58-49AF-8CA0-A2F9828FF8F6}"/>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50" name="TextBox 49">
                <a:extLst>
                  <a:ext uri="{FF2B5EF4-FFF2-40B4-BE49-F238E27FC236}">
                    <a16:creationId xmlns:a16="http://schemas.microsoft.com/office/drawing/2014/main" id="{98618CBC-0B0F-4C95-8E85-3C531159DCE7}"/>
                  </a:ext>
                </a:extLst>
              </p:cNvPr>
              <p:cNvSpPr txBox="1"/>
              <p:nvPr/>
            </p:nvSpPr>
            <p:spPr>
              <a:xfrm>
                <a:off x="7086793" y="833459"/>
                <a:ext cx="648072" cy="569956"/>
              </a:xfrm>
              <a:prstGeom prst="rect">
                <a:avLst/>
              </a:prstGeom>
              <a:noFill/>
            </p:spPr>
            <p:txBody>
              <a:bodyPr wrap="square" rtlCol="0">
                <a:spAutoFit/>
              </a:bodyPr>
              <a:lstStyle/>
              <a:p>
                <a:r>
                  <a:rPr lang="en-US" sz="3600" b="1">
                    <a:solidFill>
                      <a:schemeClr val="bg1"/>
                    </a:solidFill>
                    <a:latin typeface="Raleway ExtraBold" charset="0"/>
                    <a:ea typeface="Raleway ExtraBold" charset="0"/>
                    <a:cs typeface="Raleway ExtraBold" charset="0"/>
                  </a:rPr>
                  <a:t>1</a:t>
                </a:r>
              </a:p>
            </p:txBody>
          </p:sp>
        </p:grpSp>
        <p:grpSp>
          <p:nvGrpSpPr>
            <p:cNvPr id="35" name="Group 34">
              <a:extLst>
                <a:ext uri="{FF2B5EF4-FFF2-40B4-BE49-F238E27FC236}">
                  <a16:creationId xmlns:a16="http://schemas.microsoft.com/office/drawing/2014/main" id="{684A8277-4057-4D84-8875-68E65166F5B7}"/>
                </a:ext>
              </a:extLst>
            </p:cNvPr>
            <p:cNvGrpSpPr/>
            <p:nvPr/>
          </p:nvGrpSpPr>
          <p:grpSpPr>
            <a:xfrm>
              <a:off x="5060349" y="3160530"/>
              <a:ext cx="796933" cy="646330"/>
              <a:chOff x="7032104" y="833459"/>
              <a:chExt cx="702761" cy="569956"/>
            </a:xfrm>
          </p:grpSpPr>
          <p:sp>
            <p:nvSpPr>
              <p:cNvPr id="36" name="Oval 20">
                <a:extLst>
                  <a:ext uri="{FF2B5EF4-FFF2-40B4-BE49-F238E27FC236}">
                    <a16:creationId xmlns:a16="http://schemas.microsoft.com/office/drawing/2014/main" id="{6AA227F8-B67B-436E-87B7-69A3BA98F691}"/>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37" name="TextBox 36">
                <a:extLst>
                  <a:ext uri="{FF2B5EF4-FFF2-40B4-BE49-F238E27FC236}">
                    <a16:creationId xmlns:a16="http://schemas.microsoft.com/office/drawing/2014/main" id="{E79BE90D-02D8-465F-8C30-CC7A2F888788}"/>
                  </a:ext>
                </a:extLst>
              </p:cNvPr>
              <p:cNvSpPr txBox="1"/>
              <p:nvPr/>
            </p:nvSpPr>
            <p:spPr>
              <a:xfrm>
                <a:off x="7086793" y="833459"/>
                <a:ext cx="648072" cy="569956"/>
              </a:xfrm>
              <a:prstGeom prst="rect">
                <a:avLst/>
              </a:prstGeom>
              <a:noFill/>
            </p:spPr>
            <p:txBody>
              <a:bodyPr wrap="square" rtlCol="0">
                <a:spAutoFit/>
              </a:bodyPr>
              <a:lstStyle/>
              <a:p>
                <a:r>
                  <a:rPr lang="en-US" sz="3600" b="1">
                    <a:solidFill>
                      <a:schemeClr val="bg1"/>
                    </a:solidFill>
                    <a:latin typeface="Raleway ExtraBold" charset="0"/>
                    <a:ea typeface="Raleway ExtraBold" charset="0"/>
                    <a:cs typeface="Raleway ExtraBold" charset="0"/>
                  </a:rPr>
                  <a:t>5</a:t>
                </a:r>
              </a:p>
            </p:txBody>
          </p:sp>
        </p:grpSp>
        <p:grpSp>
          <p:nvGrpSpPr>
            <p:cNvPr id="38" name="Group 37">
              <a:extLst>
                <a:ext uri="{FF2B5EF4-FFF2-40B4-BE49-F238E27FC236}">
                  <a16:creationId xmlns:a16="http://schemas.microsoft.com/office/drawing/2014/main" id="{296AA754-F544-43B5-AA4A-D8BA41614261}"/>
                </a:ext>
              </a:extLst>
            </p:cNvPr>
            <p:cNvGrpSpPr/>
            <p:nvPr/>
          </p:nvGrpSpPr>
          <p:grpSpPr>
            <a:xfrm>
              <a:off x="5804102" y="1755050"/>
              <a:ext cx="796933" cy="646330"/>
              <a:chOff x="7032104" y="833459"/>
              <a:chExt cx="702761" cy="569956"/>
            </a:xfrm>
          </p:grpSpPr>
          <p:sp>
            <p:nvSpPr>
              <p:cNvPr id="39" name="Oval 20">
                <a:extLst>
                  <a:ext uri="{FF2B5EF4-FFF2-40B4-BE49-F238E27FC236}">
                    <a16:creationId xmlns:a16="http://schemas.microsoft.com/office/drawing/2014/main" id="{EA1B7E4B-CCDA-4A09-96D0-30096D1AD1F6}"/>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40" name="TextBox 39">
                <a:extLst>
                  <a:ext uri="{FF2B5EF4-FFF2-40B4-BE49-F238E27FC236}">
                    <a16:creationId xmlns:a16="http://schemas.microsoft.com/office/drawing/2014/main" id="{974842AF-57D7-47B1-85CA-469E6810237A}"/>
                  </a:ext>
                </a:extLst>
              </p:cNvPr>
              <p:cNvSpPr txBox="1"/>
              <p:nvPr/>
            </p:nvSpPr>
            <p:spPr>
              <a:xfrm>
                <a:off x="7086793" y="833459"/>
                <a:ext cx="648072" cy="569956"/>
              </a:xfrm>
              <a:prstGeom prst="rect">
                <a:avLst/>
              </a:prstGeom>
              <a:noFill/>
            </p:spPr>
            <p:txBody>
              <a:bodyPr wrap="square" rtlCol="0">
                <a:spAutoFit/>
              </a:bodyPr>
              <a:lstStyle/>
              <a:p>
                <a:r>
                  <a:rPr lang="en-US" sz="3600" b="1">
                    <a:solidFill>
                      <a:schemeClr val="bg1"/>
                    </a:solidFill>
                    <a:latin typeface="Raleway ExtraBold" charset="0"/>
                    <a:ea typeface="Raleway ExtraBold" charset="0"/>
                    <a:cs typeface="Raleway ExtraBold" charset="0"/>
                  </a:rPr>
                  <a:t>6</a:t>
                </a:r>
              </a:p>
            </p:txBody>
          </p:sp>
        </p:grpSp>
        <p:grpSp>
          <p:nvGrpSpPr>
            <p:cNvPr id="41" name="Group 40">
              <a:extLst>
                <a:ext uri="{FF2B5EF4-FFF2-40B4-BE49-F238E27FC236}">
                  <a16:creationId xmlns:a16="http://schemas.microsoft.com/office/drawing/2014/main" id="{12EA3DF7-8AE9-4996-8C34-01CCB07F4A51}"/>
                </a:ext>
              </a:extLst>
            </p:cNvPr>
            <p:cNvGrpSpPr/>
            <p:nvPr/>
          </p:nvGrpSpPr>
          <p:grpSpPr>
            <a:xfrm>
              <a:off x="5804102" y="4539123"/>
              <a:ext cx="796933" cy="646330"/>
              <a:chOff x="7032104" y="833459"/>
              <a:chExt cx="702761" cy="569956"/>
            </a:xfrm>
          </p:grpSpPr>
          <p:sp>
            <p:nvSpPr>
              <p:cNvPr id="43" name="Oval 20">
                <a:extLst>
                  <a:ext uri="{FF2B5EF4-FFF2-40B4-BE49-F238E27FC236}">
                    <a16:creationId xmlns:a16="http://schemas.microsoft.com/office/drawing/2014/main" id="{1FD89C8A-6459-4689-8894-77C13B6D43FB}"/>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44" name="TextBox 43">
                <a:extLst>
                  <a:ext uri="{FF2B5EF4-FFF2-40B4-BE49-F238E27FC236}">
                    <a16:creationId xmlns:a16="http://schemas.microsoft.com/office/drawing/2014/main" id="{7ADE6833-6D08-4846-BCFB-6B5E2DDD8B6F}"/>
                  </a:ext>
                </a:extLst>
              </p:cNvPr>
              <p:cNvSpPr txBox="1"/>
              <p:nvPr/>
            </p:nvSpPr>
            <p:spPr>
              <a:xfrm>
                <a:off x="7086793" y="833459"/>
                <a:ext cx="648072" cy="569956"/>
              </a:xfrm>
              <a:prstGeom prst="rect">
                <a:avLst/>
              </a:prstGeom>
              <a:noFill/>
            </p:spPr>
            <p:txBody>
              <a:bodyPr wrap="square" rtlCol="0">
                <a:spAutoFit/>
              </a:bodyPr>
              <a:lstStyle/>
              <a:p>
                <a:r>
                  <a:rPr lang="en-US" sz="3600" b="1">
                    <a:solidFill>
                      <a:schemeClr val="bg1"/>
                    </a:solidFill>
                    <a:latin typeface="Raleway ExtraBold" charset="0"/>
                    <a:ea typeface="Raleway ExtraBold" charset="0"/>
                    <a:cs typeface="Raleway ExtraBold" charset="0"/>
                  </a:rPr>
                  <a:t>4</a:t>
                </a:r>
              </a:p>
            </p:txBody>
          </p:sp>
        </p:grpSp>
        <p:grpSp>
          <p:nvGrpSpPr>
            <p:cNvPr id="45" name="Group 44">
              <a:extLst>
                <a:ext uri="{FF2B5EF4-FFF2-40B4-BE49-F238E27FC236}">
                  <a16:creationId xmlns:a16="http://schemas.microsoft.com/office/drawing/2014/main" id="{83718AD7-B62B-4758-AABF-B0C8C98CCBFF}"/>
                </a:ext>
              </a:extLst>
            </p:cNvPr>
            <p:cNvGrpSpPr/>
            <p:nvPr/>
          </p:nvGrpSpPr>
          <p:grpSpPr>
            <a:xfrm>
              <a:off x="7680071" y="4539123"/>
              <a:ext cx="796933" cy="646330"/>
              <a:chOff x="7032104" y="833459"/>
              <a:chExt cx="702761" cy="569956"/>
            </a:xfrm>
          </p:grpSpPr>
          <p:sp>
            <p:nvSpPr>
              <p:cNvPr id="46" name="Oval 20">
                <a:extLst>
                  <a:ext uri="{FF2B5EF4-FFF2-40B4-BE49-F238E27FC236}">
                    <a16:creationId xmlns:a16="http://schemas.microsoft.com/office/drawing/2014/main" id="{9AA57B51-F6F9-4730-A98D-B3E123AEFBEE}"/>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47" name="TextBox 46">
                <a:extLst>
                  <a:ext uri="{FF2B5EF4-FFF2-40B4-BE49-F238E27FC236}">
                    <a16:creationId xmlns:a16="http://schemas.microsoft.com/office/drawing/2014/main" id="{9D2FA472-6477-4960-A24A-32D20C255CA4}"/>
                  </a:ext>
                </a:extLst>
              </p:cNvPr>
              <p:cNvSpPr txBox="1"/>
              <p:nvPr/>
            </p:nvSpPr>
            <p:spPr>
              <a:xfrm>
                <a:off x="7086793" y="833459"/>
                <a:ext cx="648072" cy="569956"/>
              </a:xfrm>
              <a:prstGeom prst="rect">
                <a:avLst/>
              </a:prstGeom>
              <a:noFill/>
            </p:spPr>
            <p:txBody>
              <a:bodyPr wrap="square" rtlCol="0">
                <a:spAutoFit/>
              </a:bodyPr>
              <a:lstStyle/>
              <a:p>
                <a:r>
                  <a:rPr lang="en-US" sz="3600" b="1">
                    <a:solidFill>
                      <a:schemeClr val="bg1"/>
                    </a:solidFill>
                    <a:latin typeface="Raleway ExtraBold" charset="0"/>
                    <a:ea typeface="Raleway ExtraBold" charset="0"/>
                    <a:cs typeface="Raleway ExtraBold" charset="0"/>
                  </a:rPr>
                  <a:t>3</a:t>
                </a:r>
              </a:p>
            </p:txBody>
          </p:sp>
        </p:grpSp>
        <p:grpSp>
          <p:nvGrpSpPr>
            <p:cNvPr id="51" name="Group 50">
              <a:extLst>
                <a:ext uri="{FF2B5EF4-FFF2-40B4-BE49-F238E27FC236}">
                  <a16:creationId xmlns:a16="http://schemas.microsoft.com/office/drawing/2014/main" id="{96E436AE-3E0A-4348-B776-5B2CA8F7D617}"/>
                </a:ext>
              </a:extLst>
            </p:cNvPr>
            <p:cNvGrpSpPr/>
            <p:nvPr/>
          </p:nvGrpSpPr>
          <p:grpSpPr>
            <a:xfrm>
              <a:off x="8337317" y="3160530"/>
              <a:ext cx="796933" cy="646330"/>
              <a:chOff x="7032104" y="833459"/>
              <a:chExt cx="702761" cy="569956"/>
            </a:xfrm>
          </p:grpSpPr>
          <p:sp>
            <p:nvSpPr>
              <p:cNvPr id="52" name="Oval 20">
                <a:extLst>
                  <a:ext uri="{FF2B5EF4-FFF2-40B4-BE49-F238E27FC236}">
                    <a16:creationId xmlns:a16="http://schemas.microsoft.com/office/drawing/2014/main" id="{79718E9C-9255-4871-B18E-E32047ACE70D}"/>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53" name="TextBox 52">
                <a:extLst>
                  <a:ext uri="{FF2B5EF4-FFF2-40B4-BE49-F238E27FC236}">
                    <a16:creationId xmlns:a16="http://schemas.microsoft.com/office/drawing/2014/main" id="{84079581-BDFA-4A6B-AE68-CCC6DE7CA26F}"/>
                  </a:ext>
                </a:extLst>
              </p:cNvPr>
              <p:cNvSpPr txBox="1"/>
              <p:nvPr/>
            </p:nvSpPr>
            <p:spPr>
              <a:xfrm>
                <a:off x="7086793" y="833459"/>
                <a:ext cx="648072" cy="569956"/>
              </a:xfrm>
              <a:prstGeom prst="rect">
                <a:avLst/>
              </a:prstGeom>
              <a:noFill/>
            </p:spPr>
            <p:txBody>
              <a:bodyPr wrap="square" rtlCol="0">
                <a:spAutoFit/>
              </a:bodyPr>
              <a:lstStyle/>
              <a:p>
                <a:r>
                  <a:rPr lang="en-US" sz="3600" b="1">
                    <a:solidFill>
                      <a:schemeClr val="bg1"/>
                    </a:solidFill>
                    <a:latin typeface="Raleway ExtraBold" charset="0"/>
                    <a:ea typeface="Raleway ExtraBold" charset="0"/>
                    <a:cs typeface="Raleway ExtraBold" charset="0"/>
                  </a:rPr>
                  <a:t>2</a:t>
                </a:r>
              </a:p>
            </p:txBody>
          </p:sp>
        </p:grpSp>
        <p:sp>
          <p:nvSpPr>
            <p:cNvPr id="54" name="TextBox 53">
              <a:extLst>
                <a:ext uri="{FF2B5EF4-FFF2-40B4-BE49-F238E27FC236}">
                  <a16:creationId xmlns:a16="http://schemas.microsoft.com/office/drawing/2014/main" id="{87FBA024-90A8-4D69-98D7-66F0E7F50B1E}"/>
                </a:ext>
              </a:extLst>
            </p:cNvPr>
            <p:cNvSpPr txBox="1"/>
            <p:nvPr/>
          </p:nvSpPr>
          <p:spPr>
            <a:xfrm>
              <a:off x="8254059" y="1778133"/>
              <a:ext cx="1707590" cy="600164"/>
            </a:xfrm>
            <a:prstGeom prst="rect">
              <a:avLst/>
            </a:prstGeom>
            <a:noFill/>
          </p:spPr>
          <p:txBody>
            <a:bodyPr wrap="square" rtlCol="0">
              <a:spAutoFit/>
            </a:bodyPr>
            <a:lstStyle/>
            <a:p>
              <a:r>
                <a:rPr lang="en-US" sz="1100"/>
                <a:t>System of Record / System of Insight triggers event</a:t>
              </a:r>
            </a:p>
          </p:txBody>
        </p:sp>
        <p:sp>
          <p:nvSpPr>
            <p:cNvPr id="56" name="TextBox 55">
              <a:extLst>
                <a:ext uri="{FF2B5EF4-FFF2-40B4-BE49-F238E27FC236}">
                  <a16:creationId xmlns:a16="http://schemas.microsoft.com/office/drawing/2014/main" id="{AA71055C-BF1E-4AE7-B607-90A561668832}"/>
                </a:ext>
              </a:extLst>
            </p:cNvPr>
            <p:cNvSpPr txBox="1"/>
            <p:nvPr/>
          </p:nvSpPr>
          <p:spPr>
            <a:xfrm>
              <a:off x="8914060" y="2843325"/>
              <a:ext cx="1707590" cy="600164"/>
            </a:xfrm>
            <a:prstGeom prst="rect">
              <a:avLst/>
            </a:prstGeom>
            <a:noFill/>
          </p:spPr>
          <p:txBody>
            <a:bodyPr wrap="square" rtlCol="0">
              <a:spAutoFit/>
            </a:bodyPr>
            <a:lstStyle/>
            <a:p>
              <a:r>
                <a:rPr lang="en-US" sz="1100"/>
                <a:t>Initial transaction / engagement data flows into model</a:t>
              </a:r>
            </a:p>
          </p:txBody>
        </p:sp>
        <p:sp>
          <p:nvSpPr>
            <p:cNvPr id="57" name="TextBox 56">
              <a:extLst>
                <a:ext uri="{FF2B5EF4-FFF2-40B4-BE49-F238E27FC236}">
                  <a16:creationId xmlns:a16="http://schemas.microsoft.com/office/drawing/2014/main" id="{9AE3CB50-5804-43C3-B8DA-C17A47CC5031}"/>
                </a:ext>
              </a:extLst>
            </p:cNvPr>
            <p:cNvSpPr txBox="1"/>
            <p:nvPr/>
          </p:nvSpPr>
          <p:spPr>
            <a:xfrm>
              <a:off x="8272292" y="4555615"/>
              <a:ext cx="2143731" cy="938719"/>
            </a:xfrm>
            <a:prstGeom prst="rect">
              <a:avLst/>
            </a:prstGeom>
            <a:noFill/>
          </p:spPr>
          <p:txBody>
            <a:bodyPr wrap="square" rtlCol="0">
              <a:spAutoFit/>
            </a:bodyPr>
            <a:lstStyle/>
            <a:p>
              <a:r>
                <a:rPr lang="en-US" sz="1100"/>
                <a:t>Model recognizes change, and the initial fundamental data change is processed within the data model and to related data domains</a:t>
              </a:r>
            </a:p>
          </p:txBody>
        </p:sp>
        <p:sp>
          <p:nvSpPr>
            <p:cNvPr id="58" name="TextBox 57">
              <a:extLst>
                <a:ext uri="{FF2B5EF4-FFF2-40B4-BE49-F238E27FC236}">
                  <a16:creationId xmlns:a16="http://schemas.microsoft.com/office/drawing/2014/main" id="{1FA03E2C-126C-4B92-84F4-C5CA286A5C40}"/>
                </a:ext>
              </a:extLst>
            </p:cNvPr>
            <p:cNvSpPr txBox="1"/>
            <p:nvPr/>
          </p:nvSpPr>
          <p:spPr>
            <a:xfrm>
              <a:off x="2961372" y="4624416"/>
              <a:ext cx="2763895" cy="769441"/>
            </a:xfrm>
            <a:prstGeom prst="rect">
              <a:avLst/>
            </a:prstGeom>
            <a:noFill/>
          </p:spPr>
          <p:txBody>
            <a:bodyPr wrap="square" rtlCol="0">
              <a:spAutoFit/>
            </a:bodyPr>
            <a:lstStyle>
              <a:defPPr>
                <a:defRPr lang="de-DE"/>
              </a:defPPr>
              <a:lvl1pPr>
                <a:defRPr sz="1100">
                  <a:solidFill>
                    <a:srgbClr val="0070AD"/>
                  </a:solidFill>
                </a:defRPr>
              </a:lvl1pPr>
            </a:lstStyle>
            <a:p>
              <a:r>
                <a:rPr lang="en-US">
                  <a:solidFill>
                    <a:schemeClr val="tx1"/>
                  </a:solidFill>
                </a:rPr>
                <a:t>Customer intelligence is formulated on any significant change, and the core interaction and treatment tables are processed and updated</a:t>
              </a:r>
            </a:p>
          </p:txBody>
        </p:sp>
        <p:sp>
          <p:nvSpPr>
            <p:cNvPr id="59" name="TextBox 58">
              <a:extLst>
                <a:ext uri="{FF2B5EF4-FFF2-40B4-BE49-F238E27FC236}">
                  <a16:creationId xmlns:a16="http://schemas.microsoft.com/office/drawing/2014/main" id="{964891DD-68CE-404B-825F-BB881E43E690}"/>
                </a:ext>
              </a:extLst>
            </p:cNvPr>
            <p:cNvSpPr txBox="1"/>
            <p:nvPr/>
          </p:nvSpPr>
          <p:spPr>
            <a:xfrm>
              <a:off x="2331030" y="3107645"/>
              <a:ext cx="2564642" cy="769441"/>
            </a:xfrm>
            <a:prstGeom prst="rect">
              <a:avLst/>
            </a:prstGeom>
            <a:noFill/>
          </p:spPr>
          <p:txBody>
            <a:bodyPr wrap="square" rtlCol="0">
              <a:spAutoFit/>
            </a:bodyPr>
            <a:lstStyle>
              <a:defPPr>
                <a:defRPr lang="de-DE"/>
              </a:defPPr>
              <a:lvl1pPr>
                <a:defRPr sz="1100">
                  <a:solidFill>
                    <a:srgbClr val="0070AD"/>
                  </a:solidFill>
                </a:defRPr>
              </a:lvl1pPr>
            </a:lstStyle>
            <a:p>
              <a:r>
                <a:rPr lang="en-US">
                  <a:solidFill>
                    <a:schemeClr val="tx1"/>
                  </a:solidFill>
                </a:rPr>
                <a:t>Data flow/delivery to trigger the treatment, funnel/lead/proactive step, next action, or awareness flag</a:t>
              </a:r>
            </a:p>
          </p:txBody>
        </p:sp>
        <p:sp>
          <p:nvSpPr>
            <p:cNvPr id="61" name="TextBox 60">
              <a:extLst>
                <a:ext uri="{FF2B5EF4-FFF2-40B4-BE49-F238E27FC236}">
                  <a16:creationId xmlns:a16="http://schemas.microsoft.com/office/drawing/2014/main" id="{65B5051C-6DAF-48DA-BCA3-01CA9A04691E}"/>
                </a:ext>
              </a:extLst>
            </p:cNvPr>
            <p:cNvSpPr txBox="1"/>
            <p:nvPr/>
          </p:nvSpPr>
          <p:spPr>
            <a:xfrm>
              <a:off x="4661648" y="1778133"/>
              <a:ext cx="1064070" cy="600164"/>
            </a:xfrm>
            <a:prstGeom prst="rect">
              <a:avLst/>
            </a:prstGeom>
            <a:noFill/>
          </p:spPr>
          <p:txBody>
            <a:bodyPr wrap="square" rtlCol="0">
              <a:spAutoFit/>
            </a:bodyPr>
            <a:lstStyle>
              <a:defPPr>
                <a:defRPr lang="de-DE"/>
              </a:defPPr>
              <a:lvl1pPr>
                <a:defRPr sz="1100">
                  <a:solidFill>
                    <a:srgbClr val="0070AD"/>
                  </a:solidFill>
                </a:defRPr>
              </a:lvl1pPr>
            </a:lstStyle>
            <a:p>
              <a:r>
                <a:rPr lang="en-US">
                  <a:solidFill>
                    <a:schemeClr val="tx1"/>
                  </a:solidFill>
                </a:rPr>
                <a:t>CRM or interaction enablement</a:t>
              </a:r>
            </a:p>
          </p:txBody>
        </p:sp>
        <p:sp>
          <p:nvSpPr>
            <p:cNvPr id="9" name="Arrow: Chevron 8">
              <a:extLst>
                <a:ext uri="{FF2B5EF4-FFF2-40B4-BE49-F238E27FC236}">
                  <a16:creationId xmlns:a16="http://schemas.microsoft.com/office/drawing/2014/main" id="{5BF250F9-B554-4C49-93F6-735363177937}"/>
                </a:ext>
              </a:extLst>
            </p:cNvPr>
            <p:cNvSpPr/>
            <p:nvPr/>
          </p:nvSpPr>
          <p:spPr>
            <a:xfrm>
              <a:off x="6921293" y="1775832"/>
              <a:ext cx="174190" cy="184189"/>
            </a:xfrm>
            <a:prstGeom prst="chevron">
              <a:avLst>
                <a:gd name="adj" fmla="val 71873"/>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62" name="Arrow: Chevron 61">
              <a:extLst>
                <a:ext uri="{FF2B5EF4-FFF2-40B4-BE49-F238E27FC236}">
                  <a16:creationId xmlns:a16="http://schemas.microsoft.com/office/drawing/2014/main" id="{EEB5B642-05DF-4790-BBA7-B11EDDA21295}"/>
                </a:ext>
              </a:extLst>
            </p:cNvPr>
            <p:cNvSpPr/>
            <p:nvPr/>
          </p:nvSpPr>
          <p:spPr>
            <a:xfrm rot="3179481">
              <a:off x="8401265" y="2651974"/>
              <a:ext cx="174190" cy="184189"/>
            </a:xfrm>
            <a:prstGeom prst="chevron">
              <a:avLst>
                <a:gd name="adj" fmla="val 71873"/>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63" name="Arrow: Chevron 62">
              <a:extLst>
                <a:ext uri="{FF2B5EF4-FFF2-40B4-BE49-F238E27FC236}">
                  <a16:creationId xmlns:a16="http://schemas.microsoft.com/office/drawing/2014/main" id="{12DB4CC0-51A2-49B4-966E-FB59D05E14D2}"/>
                </a:ext>
              </a:extLst>
            </p:cNvPr>
            <p:cNvSpPr/>
            <p:nvPr/>
          </p:nvSpPr>
          <p:spPr>
            <a:xfrm rot="6611019">
              <a:off x="8391786" y="4142650"/>
              <a:ext cx="174190" cy="184189"/>
            </a:xfrm>
            <a:prstGeom prst="chevron">
              <a:avLst>
                <a:gd name="adj" fmla="val 71873"/>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64" name="Arrow: Chevron 63">
              <a:extLst>
                <a:ext uri="{FF2B5EF4-FFF2-40B4-BE49-F238E27FC236}">
                  <a16:creationId xmlns:a16="http://schemas.microsoft.com/office/drawing/2014/main" id="{F339AA21-F77E-4BA2-8087-E1D2DF37B344}"/>
                </a:ext>
              </a:extLst>
            </p:cNvPr>
            <p:cNvSpPr/>
            <p:nvPr/>
          </p:nvSpPr>
          <p:spPr>
            <a:xfrm rot="10432917">
              <a:off x="7093165" y="4986635"/>
              <a:ext cx="174190" cy="184189"/>
            </a:xfrm>
            <a:prstGeom prst="chevron">
              <a:avLst>
                <a:gd name="adj" fmla="val 71873"/>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65" name="Arrow: Chevron 64">
              <a:extLst>
                <a:ext uri="{FF2B5EF4-FFF2-40B4-BE49-F238E27FC236}">
                  <a16:creationId xmlns:a16="http://schemas.microsoft.com/office/drawing/2014/main" id="{D899B51D-0B81-4B8D-945B-1ACC283B512F}"/>
                </a:ext>
              </a:extLst>
            </p:cNvPr>
            <p:cNvSpPr/>
            <p:nvPr/>
          </p:nvSpPr>
          <p:spPr>
            <a:xfrm rot="14978849">
              <a:off x="5502986" y="4048096"/>
              <a:ext cx="174190" cy="184189"/>
            </a:xfrm>
            <a:prstGeom prst="chevron">
              <a:avLst>
                <a:gd name="adj" fmla="val 71873"/>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66" name="Arrow: Chevron 65">
              <a:extLst>
                <a:ext uri="{FF2B5EF4-FFF2-40B4-BE49-F238E27FC236}">
                  <a16:creationId xmlns:a16="http://schemas.microsoft.com/office/drawing/2014/main" id="{BCF7A6BA-5CAE-40BD-B5D0-606768D4E866}"/>
                </a:ext>
              </a:extLst>
            </p:cNvPr>
            <p:cNvSpPr/>
            <p:nvPr/>
          </p:nvSpPr>
          <p:spPr>
            <a:xfrm rot="18185974">
              <a:off x="5530537" y="2650244"/>
              <a:ext cx="174190" cy="184189"/>
            </a:xfrm>
            <a:prstGeom prst="chevron">
              <a:avLst>
                <a:gd name="adj" fmla="val 71873"/>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grpSp>
      <p:grpSp>
        <p:nvGrpSpPr>
          <p:cNvPr id="16" name="Group 15">
            <a:extLst>
              <a:ext uri="{FF2B5EF4-FFF2-40B4-BE49-F238E27FC236}">
                <a16:creationId xmlns:a16="http://schemas.microsoft.com/office/drawing/2014/main" id="{5BB22EE6-5D38-4389-9D6D-3B30A8B60D1E}"/>
              </a:ext>
            </a:extLst>
          </p:cNvPr>
          <p:cNvGrpSpPr/>
          <p:nvPr/>
        </p:nvGrpSpPr>
        <p:grpSpPr>
          <a:xfrm>
            <a:off x="790002" y="1837829"/>
            <a:ext cx="2762979" cy="1760063"/>
            <a:chOff x="175384" y="2511810"/>
            <a:chExt cx="2762979" cy="1760063"/>
          </a:xfrm>
        </p:grpSpPr>
        <p:sp>
          <p:nvSpPr>
            <p:cNvPr id="67" name="TextBox 66">
              <a:extLst>
                <a:ext uri="{FF2B5EF4-FFF2-40B4-BE49-F238E27FC236}">
                  <a16:creationId xmlns:a16="http://schemas.microsoft.com/office/drawing/2014/main" id="{7987B573-B809-4189-9345-5BB05BCE310B}"/>
                </a:ext>
              </a:extLst>
            </p:cNvPr>
            <p:cNvSpPr txBox="1"/>
            <p:nvPr/>
          </p:nvSpPr>
          <p:spPr>
            <a:xfrm>
              <a:off x="326019" y="2568834"/>
              <a:ext cx="2443340" cy="246221"/>
            </a:xfrm>
            <a:prstGeom prst="rect">
              <a:avLst/>
            </a:prstGeom>
            <a:solidFill>
              <a:srgbClr val="FFE593"/>
            </a:solidFill>
          </p:spPr>
          <p:txBody>
            <a:bodyPr wrap="square" rtlCol="0">
              <a:spAutoFit/>
            </a:bodyPr>
            <a:lstStyle/>
            <a:p>
              <a:r>
                <a:rPr lang="en-US" sz="1000">
                  <a:solidFill>
                    <a:schemeClr val="tx2">
                      <a:lumMod val="50000"/>
                    </a:schemeClr>
                  </a:solidFill>
                </a:rPr>
                <a:t>Application/Campaign/Case Master</a:t>
              </a:r>
            </a:p>
          </p:txBody>
        </p:sp>
        <p:sp>
          <p:nvSpPr>
            <p:cNvPr id="68" name="TextBox 67">
              <a:extLst>
                <a:ext uri="{FF2B5EF4-FFF2-40B4-BE49-F238E27FC236}">
                  <a16:creationId xmlns:a16="http://schemas.microsoft.com/office/drawing/2014/main" id="{D5080DEE-1E80-489C-A547-88EA36096DE5}"/>
                </a:ext>
              </a:extLst>
            </p:cNvPr>
            <p:cNvSpPr txBox="1"/>
            <p:nvPr/>
          </p:nvSpPr>
          <p:spPr>
            <a:xfrm>
              <a:off x="326018" y="2913216"/>
              <a:ext cx="2443340" cy="246221"/>
            </a:xfrm>
            <a:prstGeom prst="rect">
              <a:avLst/>
            </a:prstGeom>
            <a:solidFill>
              <a:srgbClr val="FFE593"/>
            </a:solidFill>
          </p:spPr>
          <p:txBody>
            <a:bodyPr wrap="square" rtlCol="0">
              <a:spAutoFit/>
            </a:bodyPr>
            <a:lstStyle/>
            <a:p>
              <a:r>
                <a:rPr lang="en-US" sz="1000">
                  <a:solidFill>
                    <a:schemeClr val="tx2">
                      <a:lumMod val="50000"/>
                    </a:schemeClr>
                  </a:solidFill>
                </a:rPr>
                <a:t>Treatment/Experience Master</a:t>
              </a:r>
            </a:p>
          </p:txBody>
        </p:sp>
        <p:sp>
          <p:nvSpPr>
            <p:cNvPr id="69" name="TextBox 68">
              <a:extLst>
                <a:ext uri="{FF2B5EF4-FFF2-40B4-BE49-F238E27FC236}">
                  <a16:creationId xmlns:a16="http://schemas.microsoft.com/office/drawing/2014/main" id="{8CA67D14-106B-4BEB-93FF-3C3792AACD76}"/>
                </a:ext>
              </a:extLst>
            </p:cNvPr>
            <p:cNvSpPr txBox="1"/>
            <p:nvPr/>
          </p:nvSpPr>
          <p:spPr>
            <a:xfrm>
              <a:off x="337894" y="3269477"/>
              <a:ext cx="2443340" cy="246221"/>
            </a:xfrm>
            <a:prstGeom prst="rect">
              <a:avLst/>
            </a:prstGeom>
            <a:solidFill>
              <a:srgbClr val="FFE593"/>
            </a:solidFill>
          </p:spPr>
          <p:txBody>
            <a:bodyPr wrap="square" rtlCol="0">
              <a:spAutoFit/>
            </a:bodyPr>
            <a:lstStyle/>
            <a:p>
              <a:r>
                <a:rPr lang="en-US" sz="1000">
                  <a:solidFill>
                    <a:schemeClr val="tx2">
                      <a:lumMod val="50000"/>
                    </a:schemeClr>
                  </a:solidFill>
                </a:rPr>
                <a:t>Attribution Master</a:t>
              </a:r>
            </a:p>
          </p:txBody>
        </p:sp>
        <p:sp>
          <p:nvSpPr>
            <p:cNvPr id="72" name="TextBox 71">
              <a:extLst>
                <a:ext uri="{FF2B5EF4-FFF2-40B4-BE49-F238E27FC236}">
                  <a16:creationId xmlns:a16="http://schemas.microsoft.com/office/drawing/2014/main" id="{FACA5481-4D3F-42B5-85C7-B5252D2D5831}"/>
                </a:ext>
              </a:extLst>
            </p:cNvPr>
            <p:cNvSpPr txBox="1"/>
            <p:nvPr/>
          </p:nvSpPr>
          <p:spPr>
            <a:xfrm>
              <a:off x="348525" y="3616028"/>
              <a:ext cx="2443340" cy="246221"/>
            </a:xfrm>
            <a:prstGeom prst="rect">
              <a:avLst/>
            </a:prstGeom>
            <a:solidFill>
              <a:srgbClr val="FFFFD9"/>
            </a:solidFill>
          </p:spPr>
          <p:txBody>
            <a:bodyPr wrap="square" rtlCol="0">
              <a:spAutoFit/>
            </a:bodyPr>
            <a:lstStyle/>
            <a:p>
              <a:r>
                <a:rPr lang="en-US" sz="1000">
                  <a:solidFill>
                    <a:schemeClr val="tx2">
                      <a:lumMod val="50000"/>
                    </a:schemeClr>
                  </a:solidFill>
                </a:rPr>
                <a:t>Treatment/Next Best Action</a:t>
              </a:r>
            </a:p>
          </p:txBody>
        </p:sp>
        <p:sp>
          <p:nvSpPr>
            <p:cNvPr id="73" name="TextBox 72">
              <a:extLst>
                <a:ext uri="{FF2B5EF4-FFF2-40B4-BE49-F238E27FC236}">
                  <a16:creationId xmlns:a16="http://schemas.microsoft.com/office/drawing/2014/main" id="{9C3614C1-FAD0-491D-8B56-11782E3DC8F6}"/>
                </a:ext>
              </a:extLst>
            </p:cNvPr>
            <p:cNvSpPr txBox="1"/>
            <p:nvPr/>
          </p:nvSpPr>
          <p:spPr>
            <a:xfrm>
              <a:off x="348526" y="3960413"/>
              <a:ext cx="2443340" cy="246221"/>
            </a:xfrm>
            <a:prstGeom prst="rect">
              <a:avLst/>
            </a:prstGeom>
            <a:solidFill>
              <a:srgbClr val="FFFFD9"/>
            </a:solidFill>
          </p:spPr>
          <p:txBody>
            <a:bodyPr wrap="square" rtlCol="0">
              <a:spAutoFit/>
            </a:bodyPr>
            <a:lstStyle/>
            <a:p>
              <a:r>
                <a:rPr lang="en-US" sz="1000">
                  <a:solidFill>
                    <a:schemeClr val="tx2">
                      <a:lumMod val="50000"/>
                    </a:schemeClr>
                  </a:solidFill>
                </a:rPr>
                <a:t>Situational Awareness History</a:t>
              </a:r>
            </a:p>
          </p:txBody>
        </p:sp>
        <p:sp>
          <p:nvSpPr>
            <p:cNvPr id="88" name="Rectangle: Rounded Corners 87">
              <a:extLst>
                <a:ext uri="{FF2B5EF4-FFF2-40B4-BE49-F238E27FC236}">
                  <a16:creationId xmlns:a16="http://schemas.microsoft.com/office/drawing/2014/main" id="{DB8D6247-B6BC-4845-95D5-1D17635E9DFF}"/>
                </a:ext>
              </a:extLst>
            </p:cNvPr>
            <p:cNvSpPr/>
            <p:nvPr/>
          </p:nvSpPr>
          <p:spPr>
            <a:xfrm>
              <a:off x="175384" y="2511810"/>
              <a:ext cx="2762979" cy="1760063"/>
            </a:xfrm>
            <a:prstGeom prst="roundRect">
              <a:avLst/>
            </a:prstGeom>
            <a:noFill/>
            <a:ln>
              <a:solidFill>
                <a:srgbClr val="12AB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err="1">
                <a:solidFill>
                  <a:schemeClr val="tx2">
                    <a:lumMod val="50000"/>
                  </a:schemeClr>
                </a:solidFill>
              </a:endParaRPr>
            </a:p>
          </p:txBody>
        </p:sp>
      </p:grpSp>
      <p:pic>
        <p:nvPicPr>
          <p:cNvPr id="89" name="Picture 88">
            <a:extLst>
              <a:ext uri="{FF2B5EF4-FFF2-40B4-BE49-F238E27FC236}">
                <a16:creationId xmlns:a16="http://schemas.microsoft.com/office/drawing/2014/main" id="{6D80FC93-93CB-4690-A3E2-AA24D215598E}"/>
              </a:ext>
            </a:extLst>
          </p:cNvPr>
          <p:cNvPicPr>
            <a:picLocks noChangeAspect="1"/>
          </p:cNvPicPr>
          <p:nvPr/>
        </p:nvPicPr>
        <p:blipFill>
          <a:blip r:embed="rId3"/>
          <a:stretch>
            <a:fillRect/>
          </a:stretch>
        </p:blipFill>
        <p:spPr>
          <a:xfrm>
            <a:off x="8132017" y="3647327"/>
            <a:ext cx="3374183" cy="2045316"/>
          </a:xfrm>
          <a:prstGeom prst="rect">
            <a:avLst/>
          </a:prstGeom>
        </p:spPr>
      </p:pic>
      <p:grpSp>
        <p:nvGrpSpPr>
          <p:cNvPr id="17" name="Group 16">
            <a:extLst>
              <a:ext uri="{FF2B5EF4-FFF2-40B4-BE49-F238E27FC236}">
                <a16:creationId xmlns:a16="http://schemas.microsoft.com/office/drawing/2014/main" id="{35863A3F-778C-471D-AA63-4C352087EA9C}"/>
              </a:ext>
            </a:extLst>
          </p:cNvPr>
          <p:cNvGrpSpPr/>
          <p:nvPr/>
        </p:nvGrpSpPr>
        <p:grpSpPr>
          <a:xfrm>
            <a:off x="6736804" y="1386871"/>
            <a:ext cx="2314660" cy="1025825"/>
            <a:chOff x="6241982" y="726074"/>
            <a:chExt cx="2314660" cy="1025825"/>
          </a:xfrm>
        </p:grpSpPr>
        <p:sp>
          <p:nvSpPr>
            <p:cNvPr id="93" name="Rectangle: Rounded Corners 92">
              <a:extLst>
                <a:ext uri="{FF2B5EF4-FFF2-40B4-BE49-F238E27FC236}">
                  <a16:creationId xmlns:a16="http://schemas.microsoft.com/office/drawing/2014/main" id="{A6E4D4D3-BE29-41FC-8138-30F3100556B2}"/>
                </a:ext>
              </a:extLst>
            </p:cNvPr>
            <p:cNvSpPr/>
            <p:nvPr/>
          </p:nvSpPr>
          <p:spPr>
            <a:xfrm>
              <a:off x="6828652" y="726074"/>
              <a:ext cx="1157085" cy="513086"/>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lumMod val="65000"/>
                      <a:lumOff val="35000"/>
                    </a:schemeClr>
                  </a:solidFill>
                </a:rPr>
                <a:t>Systems of Engagement</a:t>
              </a:r>
            </a:p>
          </p:txBody>
        </p:sp>
        <p:sp>
          <p:nvSpPr>
            <p:cNvPr id="94" name="Rectangle: Rounded Corners 93">
              <a:extLst>
                <a:ext uri="{FF2B5EF4-FFF2-40B4-BE49-F238E27FC236}">
                  <a16:creationId xmlns:a16="http://schemas.microsoft.com/office/drawing/2014/main" id="{437BD447-19C6-491A-AEA6-86924F99B28E}"/>
                </a:ext>
              </a:extLst>
            </p:cNvPr>
            <p:cNvSpPr/>
            <p:nvPr/>
          </p:nvSpPr>
          <p:spPr>
            <a:xfrm>
              <a:off x="7399557" y="1238813"/>
              <a:ext cx="1157085" cy="513086"/>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lumMod val="65000"/>
                      <a:lumOff val="35000"/>
                    </a:schemeClr>
                  </a:solidFill>
                </a:rPr>
                <a:t>Systems of Insight</a:t>
              </a:r>
            </a:p>
          </p:txBody>
        </p:sp>
        <p:sp>
          <p:nvSpPr>
            <p:cNvPr id="95" name="Rectangle: Rounded Corners 94">
              <a:extLst>
                <a:ext uri="{FF2B5EF4-FFF2-40B4-BE49-F238E27FC236}">
                  <a16:creationId xmlns:a16="http://schemas.microsoft.com/office/drawing/2014/main" id="{87D30EF6-C603-4770-B430-181EE748DC73}"/>
                </a:ext>
              </a:extLst>
            </p:cNvPr>
            <p:cNvSpPr/>
            <p:nvPr/>
          </p:nvSpPr>
          <p:spPr>
            <a:xfrm>
              <a:off x="6241982" y="1237981"/>
              <a:ext cx="1157085" cy="513086"/>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lumMod val="65000"/>
                      <a:lumOff val="35000"/>
                    </a:schemeClr>
                  </a:solidFill>
                </a:rPr>
                <a:t>Systems of Record</a:t>
              </a:r>
            </a:p>
          </p:txBody>
        </p:sp>
      </p:grpSp>
      <p:sp>
        <p:nvSpPr>
          <p:cNvPr id="96" name="Oval 95">
            <a:extLst>
              <a:ext uri="{FF2B5EF4-FFF2-40B4-BE49-F238E27FC236}">
                <a16:creationId xmlns:a16="http://schemas.microsoft.com/office/drawing/2014/main" id="{8CD40E27-39BD-49C8-B2C8-439753790986}"/>
              </a:ext>
            </a:extLst>
          </p:cNvPr>
          <p:cNvSpPr/>
          <p:nvPr/>
        </p:nvSpPr>
        <p:spPr>
          <a:xfrm rot="4548693">
            <a:off x="5545919" y="1588822"/>
            <a:ext cx="937887" cy="4446654"/>
          </a:xfrm>
          <a:prstGeom prst="ellipse">
            <a:avLst/>
          </a:prstGeom>
          <a:solidFill>
            <a:schemeClr val="tx2">
              <a:lumMod val="20000"/>
              <a:lumOff val="80000"/>
              <a:alpha val="25000"/>
            </a:schemeClr>
          </a:solidFill>
          <a:ln>
            <a:solidFill>
              <a:srgbClr val="007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cxnSp>
        <p:nvCxnSpPr>
          <p:cNvPr id="97" name="Straight Arrow Connector 96">
            <a:extLst>
              <a:ext uri="{FF2B5EF4-FFF2-40B4-BE49-F238E27FC236}">
                <a16:creationId xmlns:a16="http://schemas.microsoft.com/office/drawing/2014/main" id="{1522B778-4B57-4DC9-B738-26CF7087CC03}"/>
              </a:ext>
            </a:extLst>
          </p:cNvPr>
          <p:cNvCxnSpPr>
            <a:cxnSpLocks/>
            <a:endCxn id="96" idx="3"/>
          </p:cNvCxnSpPr>
          <p:nvPr/>
        </p:nvCxnSpPr>
        <p:spPr>
          <a:xfrm>
            <a:off x="3552981" y="3450563"/>
            <a:ext cx="856432" cy="425456"/>
          </a:xfrm>
          <a:prstGeom prst="straightConnector1">
            <a:avLst/>
          </a:prstGeom>
          <a:ln w="9525">
            <a:solidFill>
              <a:srgbClr val="0070AD"/>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7DCA7EF8-D893-4796-A596-4C61381A6CE1}"/>
              </a:ext>
            </a:extLst>
          </p:cNvPr>
          <p:cNvSpPr>
            <a:spLocks noGrp="1"/>
          </p:cNvSpPr>
          <p:nvPr>
            <p:ph type="title"/>
          </p:nvPr>
        </p:nvSpPr>
        <p:spPr/>
        <p:txBody>
          <a:bodyPr>
            <a:normAutofit/>
          </a:bodyPr>
          <a:lstStyle/>
          <a:p>
            <a:r>
              <a:rPr lang="en-US">
                <a:solidFill>
                  <a:srgbClr val="0070AD"/>
                </a:solidFill>
              </a:rPr>
              <a:t>Incremental Discovery Focus -        Transactional/Feedback/Insights/ Personalization Flows</a:t>
            </a:r>
            <a:endParaRPr lang="en-US"/>
          </a:p>
        </p:txBody>
      </p:sp>
      <p:sp>
        <p:nvSpPr>
          <p:cNvPr id="6" name="TextBox 5">
            <a:extLst>
              <a:ext uri="{FF2B5EF4-FFF2-40B4-BE49-F238E27FC236}">
                <a16:creationId xmlns:a16="http://schemas.microsoft.com/office/drawing/2014/main" id="{BC0CBE85-59C6-4082-ACD8-EAC7ECEADC0B}"/>
              </a:ext>
            </a:extLst>
          </p:cNvPr>
          <p:cNvSpPr txBox="1"/>
          <p:nvPr/>
        </p:nvSpPr>
        <p:spPr>
          <a:xfrm>
            <a:off x="505943" y="1060915"/>
            <a:ext cx="1812163" cy="307777"/>
          </a:xfrm>
          <a:prstGeom prst="rect">
            <a:avLst/>
          </a:prstGeom>
          <a:noFill/>
        </p:spPr>
        <p:txBody>
          <a:bodyPr wrap="none" rtlCol="0">
            <a:spAutoFit/>
          </a:bodyPr>
          <a:lstStyle/>
          <a:p>
            <a:r>
              <a:rPr lang="en-US" sz="1400">
                <a:solidFill>
                  <a:schemeClr val="tx2">
                    <a:lumMod val="50000"/>
                  </a:schemeClr>
                </a:solidFill>
              </a:rPr>
              <a:t>Potential Future…</a:t>
            </a:r>
          </a:p>
        </p:txBody>
      </p:sp>
      <p:grpSp>
        <p:nvGrpSpPr>
          <p:cNvPr id="55" name="Group 54">
            <a:extLst>
              <a:ext uri="{FF2B5EF4-FFF2-40B4-BE49-F238E27FC236}">
                <a16:creationId xmlns:a16="http://schemas.microsoft.com/office/drawing/2014/main" id="{30B11056-54D4-4DBD-98BD-EBB91651A174}"/>
              </a:ext>
            </a:extLst>
          </p:cNvPr>
          <p:cNvGrpSpPr/>
          <p:nvPr/>
        </p:nvGrpSpPr>
        <p:grpSpPr>
          <a:xfrm>
            <a:off x="4670408" y="15240"/>
            <a:ext cx="796933" cy="646330"/>
            <a:chOff x="7032104" y="833459"/>
            <a:chExt cx="702761" cy="569956"/>
          </a:xfrm>
        </p:grpSpPr>
        <p:sp>
          <p:nvSpPr>
            <p:cNvPr id="60" name="Oval 20">
              <a:extLst>
                <a:ext uri="{FF2B5EF4-FFF2-40B4-BE49-F238E27FC236}">
                  <a16:creationId xmlns:a16="http://schemas.microsoft.com/office/drawing/2014/main" id="{7FD99766-4912-43C3-83AE-64E3C4DEDA40}"/>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70" name="TextBox 69">
              <a:extLst>
                <a:ext uri="{FF2B5EF4-FFF2-40B4-BE49-F238E27FC236}">
                  <a16:creationId xmlns:a16="http://schemas.microsoft.com/office/drawing/2014/main" id="{A6D889AE-B1D9-472D-841E-CB74384DE3C8}"/>
                </a:ext>
              </a:extLst>
            </p:cNvPr>
            <p:cNvSpPr txBox="1"/>
            <p:nvPr/>
          </p:nvSpPr>
          <p:spPr>
            <a:xfrm>
              <a:off x="7086793" y="833459"/>
              <a:ext cx="648072" cy="569956"/>
            </a:xfrm>
            <a:prstGeom prst="rect">
              <a:avLst/>
            </a:prstGeom>
            <a:noFill/>
          </p:spPr>
          <p:txBody>
            <a:bodyPr wrap="square" rtlCol="0">
              <a:spAutoFit/>
            </a:bodyPr>
            <a:lstStyle/>
            <a:p>
              <a:r>
                <a:rPr lang="en-US" sz="3600" b="1">
                  <a:solidFill>
                    <a:schemeClr val="bg1"/>
                  </a:solidFill>
                  <a:latin typeface="+mj-lt"/>
                </a:rPr>
                <a:t>4</a:t>
              </a:r>
            </a:p>
          </p:txBody>
        </p:sp>
      </p:grpSp>
    </p:spTree>
    <p:extLst>
      <p:ext uri="{BB962C8B-B14F-4D97-AF65-F5344CB8AC3E}">
        <p14:creationId xmlns:p14="http://schemas.microsoft.com/office/powerpoint/2010/main" val="2634163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D39FF9-09D1-43E1-BB15-3A0A778E9EFE}"/>
              </a:ext>
            </a:extLst>
          </p:cNvPr>
          <p:cNvSpPr>
            <a:spLocks noGrp="1"/>
          </p:cNvSpPr>
          <p:nvPr>
            <p:ph type="title"/>
          </p:nvPr>
        </p:nvSpPr>
        <p:spPr/>
        <p:txBody>
          <a:bodyPr/>
          <a:lstStyle/>
          <a:p>
            <a:r>
              <a:rPr lang="en-US">
                <a:solidFill>
                  <a:srgbClr val="0070AD"/>
                </a:solidFill>
              </a:rPr>
              <a:t>Incremental Discovery Focus -        Digital Customer Interactions</a:t>
            </a:r>
            <a:endParaRPr lang="en-US"/>
          </a:p>
        </p:txBody>
      </p:sp>
      <p:sp>
        <p:nvSpPr>
          <p:cNvPr id="37" name="Title 1">
            <a:extLst>
              <a:ext uri="{FF2B5EF4-FFF2-40B4-BE49-F238E27FC236}">
                <a16:creationId xmlns:a16="http://schemas.microsoft.com/office/drawing/2014/main" id="{220B14C8-031C-4764-915C-C03CEECAA194}"/>
              </a:ext>
            </a:extLst>
          </p:cNvPr>
          <p:cNvSpPr txBox="1">
            <a:spLocks/>
          </p:cNvSpPr>
          <p:nvPr/>
        </p:nvSpPr>
        <p:spPr>
          <a:xfrm>
            <a:off x="381000" y="404813"/>
            <a:ext cx="11430000" cy="863601"/>
          </a:xfrm>
          <a:prstGeom prst="rect">
            <a:avLst/>
          </a:prstGeom>
        </p:spPr>
        <p:txBody>
          <a:bodyPr vert="horz" lIns="253554" tIns="28173" rIns="140864" bIns="28173" rtlCol="0" anchor="ctr">
            <a:noAutofit/>
          </a:bodyPr>
          <a:lst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endParaRPr lang="en-US"/>
          </a:p>
        </p:txBody>
      </p:sp>
      <p:grpSp>
        <p:nvGrpSpPr>
          <p:cNvPr id="35" name="Group 34">
            <a:extLst>
              <a:ext uri="{FF2B5EF4-FFF2-40B4-BE49-F238E27FC236}">
                <a16:creationId xmlns:a16="http://schemas.microsoft.com/office/drawing/2014/main" id="{720326B5-F41F-40A7-AB16-B8FF9B593337}"/>
              </a:ext>
            </a:extLst>
          </p:cNvPr>
          <p:cNvGrpSpPr/>
          <p:nvPr/>
        </p:nvGrpSpPr>
        <p:grpSpPr>
          <a:xfrm>
            <a:off x="4670408" y="191870"/>
            <a:ext cx="796933" cy="646330"/>
            <a:chOff x="7032104" y="833459"/>
            <a:chExt cx="702761" cy="569956"/>
          </a:xfrm>
        </p:grpSpPr>
        <p:sp>
          <p:nvSpPr>
            <p:cNvPr id="36" name="Oval 20">
              <a:extLst>
                <a:ext uri="{FF2B5EF4-FFF2-40B4-BE49-F238E27FC236}">
                  <a16:creationId xmlns:a16="http://schemas.microsoft.com/office/drawing/2014/main" id="{FA1F7890-308C-4F04-A6EF-A8B3FE01F924}"/>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3600">
                <a:latin typeface="+mj-lt"/>
              </a:endParaRPr>
            </a:p>
          </p:txBody>
        </p:sp>
        <p:sp>
          <p:nvSpPr>
            <p:cNvPr id="39" name="TextBox 38">
              <a:extLst>
                <a:ext uri="{FF2B5EF4-FFF2-40B4-BE49-F238E27FC236}">
                  <a16:creationId xmlns:a16="http://schemas.microsoft.com/office/drawing/2014/main" id="{AF96A619-8E11-4FBA-9CC3-5DA3361839DE}"/>
                </a:ext>
              </a:extLst>
            </p:cNvPr>
            <p:cNvSpPr txBox="1"/>
            <p:nvPr/>
          </p:nvSpPr>
          <p:spPr>
            <a:xfrm>
              <a:off x="7086793" y="833459"/>
              <a:ext cx="648072" cy="569956"/>
            </a:xfrm>
            <a:prstGeom prst="rect">
              <a:avLst/>
            </a:prstGeom>
            <a:noFill/>
          </p:spPr>
          <p:txBody>
            <a:bodyPr wrap="square" rtlCol="0">
              <a:spAutoFit/>
            </a:bodyPr>
            <a:lstStyle/>
            <a:p>
              <a:r>
                <a:rPr lang="en-US" sz="3600" b="1">
                  <a:solidFill>
                    <a:schemeClr val="bg1"/>
                  </a:solidFill>
                  <a:latin typeface="+mj-lt"/>
                  <a:ea typeface="Raleway ExtraBold" charset="0"/>
                  <a:cs typeface="Raleway ExtraBold" charset="0"/>
                </a:rPr>
                <a:t>5</a:t>
              </a:r>
            </a:p>
          </p:txBody>
        </p:sp>
      </p:grpSp>
      <p:grpSp>
        <p:nvGrpSpPr>
          <p:cNvPr id="40" name="Group 39">
            <a:extLst>
              <a:ext uri="{FF2B5EF4-FFF2-40B4-BE49-F238E27FC236}">
                <a16:creationId xmlns:a16="http://schemas.microsoft.com/office/drawing/2014/main" id="{681A69FD-DB02-4AB6-9CCB-4B2BA20C0757}"/>
              </a:ext>
            </a:extLst>
          </p:cNvPr>
          <p:cNvGrpSpPr/>
          <p:nvPr/>
        </p:nvGrpSpPr>
        <p:grpSpPr>
          <a:xfrm>
            <a:off x="266700" y="1603845"/>
            <a:ext cx="11658600" cy="4822018"/>
            <a:chOff x="266700" y="1755587"/>
            <a:chExt cx="11658600" cy="4822018"/>
          </a:xfrm>
        </p:grpSpPr>
        <p:sp>
          <p:nvSpPr>
            <p:cNvPr id="41" name="TextBox 40">
              <a:extLst>
                <a:ext uri="{FF2B5EF4-FFF2-40B4-BE49-F238E27FC236}">
                  <a16:creationId xmlns:a16="http://schemas.microsoft.com/office/drawing/2014/main" id="{DAB5FC81-1FFE-4A8A-B1D9-5B2828C49522}"/>
                </a:ext>
              </a:extLst>
            </p:cNvPr>
            <p:cNvSpPr txBox="1"/>
            <p:nvPr/>
          </p:nvSpPr>
          <p:spPr>
            <a:xfrm>
              <a:off x="2661299" y="2309992"/>
              <a:ext cx="5339713" cy="1862048"/>
            </a:xfrm>
            <a:prstGeom prst="rect">
              <a:avLst/>
            </a:prstGeom>
            <a:noFill/>
          </p:spPr>
          <p:txBody>
            <a:bodyPr wrap="square" lIns="0" tIns="0" rIns="0" bIns="0" rtlCol="0" anchor="t"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Struggle to build single customer view</a:t>
              </a:r>
            </a:p>
            <a:p>
              <a:pPr marL="514350" lvl="1" indent="-182563" defTabSz="914177" fontAlgn="base">
                <a:buClr>
                  <a:srgbClr val="0098C7"/>
                </a:buClr>
                <a:buFont typeface="Courier New" panose="02070309020205020404" pitchFamily="49" charset="0"/>
                <a:buChar char="­"/>
                <a:defRPr/>
              </a:pPr>
              <a:r>
                <a:rPr lang="en-US" sz="1100" b="0" kern="0">
                  <a:solidFill>
                    <a:srgbClr val="424242">
                      <a:lumMod val="50000"/>
                    </a:srgbClr>
                  </a:solidFill>
                  <a:latin typeface="+mj-lt"/>
                  <a:ea typeface="Times New Roman"/>
                  <a:cs typeface="Calibri" pitchFamily="34" charset="0"/>
                </a:rPr>
                <a:t>Web Account vs Account are not directly tied to the customer</a:t>
              </a:r>
            </a:p>
            <a:p>
              <a:pPr marL="514350" lvl="1" indent="-182563" defTabSz="914177" fontAlgn="base">
                <a:buClr>
                  <a:srgbClr val="0098C7"/>
                </a:buClr>
                <a:buFont typeface="Courier New" panose="02070309020205020404" pitchFamily="49" charset="0"/>
                <a:buChar char="­"/>
                <a:defRPr/>
              </a:pPr>
              <a:r>
                <a:rPr lang="en-US" sz="1100" b="0" kern="0">
                  <a:solidFill>
                    <a:srgbClr val="424242">
                      <a:lumMod val="50000"/>
                    </a:srgbClr>
                  </a:solidFill>
                  <a:latin typeface="+mj-lt"/>
                  <a:ea typeface="Times New Roman"/>
                  <a:cs typeface="Calibri" pitchFamily="34" charset="0"/>
                </a:rPr>
                <a:t>Unable to segregate municipal or industry segmentation</a:t>
              </a:r>
            </a:p>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Customer interaction data not linked between sources (</a:t>
              </a:r>
              <a:r>
                <a:rPr lang="en-US" sz="1100" b="0" kern="0" err="1">
                  <a:solidFill>
                    <a:srgbClr val="424242">
                      <a:lumMod val="50000"/>
                    </a:srgbClr>
                  </a:solidFill>
                  <a:latin typeface="+mj-lt"/>
                  <a:ea typeface="Times New Roman"/>
                  <a:cs typeface="Calibri" pitchFamily="34" charset="0"/>
                </a:rPr>
                <a:t>eg</a:t>
              </a:r>
              <a:r>
                <a:rPr lang="en-US" sz="1100" b="0" kern="0">
                  <a:solidFill>
                    <a:srgbClr val="424242">
                      <a:lumMod val="50000"/>
                    </a:srgbClr>
                  </a:solidFill>
                  <a:latin typeface="+mj-lt"/>
                  <a:ea typeface="Times New Roman"/>
                  <a:cs typeface="Calibri" pitchFamily="34" charset="0"/>
                </a:rPr>
                <a:t> social, call center)</a:t>
              </a:r>
            </a:p>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Data is not treated as a shared asset (CIAP updated only once a week)</a:t>
              </a:r>
            </a:p>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Integrated platform to view all transactions not evident (Application Insights)</a:t>
              </a:r>
            </a:p>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Web data is stored various sources (Sprinklr, Kubra, </a:t>
              </a:r>
              <a:r>
                <a:rPr lang="en-US" sz="1100" b="0" kern="0" err="1">
                  <a:solidFill>
                    <a:srgbClr val="424242">
                      <a:lumMod val="50000"/>
                    </a:srgbClr>
                  </a:solidFill>
                  <a:latin typeface="+mj-lt"/>
                  <a:ea typeface="Times New Roman"/>
                  <a:cs typeface="Calibri" pitchFamily="34" charset="0"/>
                </a:rPr>
                <a:t>PrefMgmt</a:t>
              </a:r>
              <a:r>
                <a:rPr lang="en-US" sz="1100" b="0" kern="0">
                  <a:solidFill>
                    <a:srgbClr val="424242">
                      <a:lumMod val="50000"/>
                    </a:srgbClr>
                  </a:solidFill>
                  <a:latin typeface="+mj-lt"/>
                  <a:ea typeface="Times New Roman"/>
                  <a:cs typeface="Calibri" pitchFamily="34" charset="0"/>
                </a:rPr>
                <a:t>, Apps Insights) </a:t>
              </a:r>
            </a:p>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Lack of segmentation engine</a:t>
              </a:r>
            </a:p>
          </p:txBody>
        </p:sp>
        <p:sp>
          <p:nvSpPr>
            <p:cNvPr id="42" name="Shape 3230">
              <a:extLst>
                <a:ext uri="{FF2B5EF4-FFF2-40B4-BE49-F238E27FC236}">
                  <a16:creationId xmlns:a16="http://schemas.microsoft.com/office/drawing/2014/main" id="{C4648AE9-9093-461C-ACC2-DFE303375DFA}"/>
                </a:ext>
              </a:extLst>
            </p:cNvPr>
            <p:cNvSpPr txBox="1">
              <a:spLocks/>
            </p:cNvSpPr>
            <p:nvPr/>
          </p:nvSpPr>
          <p:spPr>
            <a:xfrm>
              <a:off x="266700" y="4437516"/>
              <a:ext cx="1828799" cy="971722"/>
            </a:xfrm>
            <a:prstGeom prst="rect">
              <a:avLst/>
            </a:prstGeom>
            <a:noFill/>
            <a:ln>
              <a:noFill/>
            </a:ln>
          </p:spPr>
          <p:txBody>
            <a:bodyPr wrap="square" lIns="51427" tIns="25706" rIns="51427" bIns="25706" anchor="ctr"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0" lvl="0" indent="0">
                <a:spcBef>
                  <a:spcPts val="0"/>
                </a:spcBef>
                <a:buClr>
                  <a:srgbClr val="57585A"/>
                </a:buClr>
                <a:buSzPct val="25000"/>
                <a:buNone/>
                <a:defRPr/>
              </a:pPr>
              <a:r>
                <a:rPr lang="en-US" sz="1600" b="1">
                  <a:solidFill>
                    <a:srgbClr val="000000">
                      <a:lumMod val="75000"/>
                      <a:lumOff val="25000"/>
                    </a:srgbClr>
                  </a:solidFill>
                  <a:latin typeface="+mj-lt"/>
                  <a:ea typeface="Georgia"/>
                  <a:cs typeface="Georgia"/>
                  <a:sym typeface="Georgia"/>
                </a:rPr>
                <a:t>Real Time Insights</a:t>
              </a:r>
            </a:p>
          </p:txBody>
        </p:sp>
        <p:sp>
          <p:nvSpPr>
            <p:cNvPr id="43" name="Round Single Corner Rectangle 228">
              <a:extLst>
                <a:ext uri="{FF2B5EF4-FFF2-40B4-BE49-F238E27FC236}">
                  <a16:creationId xmlns:a16="http://schemas.microsoft.com/office/drawing/2014/main" id="{A6D856DA-B9D4-4637-9024-53F0310A7840}"/>
                </a:ext>
              </a:extLst>
            </p:cNvPr>
            <p:cNvSpPr>
              <a:spLocks/>
            </p:cNvSpPr>
            <p:nvPr/>
          </p:nvSpPr>
          <p:spPr>
            <a:xfrm>
              <a:off x="2323105" y="1755587"/>
              <a:ext cx="6091710"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Observations</a:t>
              </a:r>
            </a:p>
          </p:txBody>
        </p:sp>
        <p:sp>
          <p:nvSpPr>
            <p:cNvPr id="46" name="Round Single Corner Rectangle 228">
              <a:extLst>
                <a:ext uri="{FF2B5EF4-FFF2-40B4-BE49-F238E27FC236}">
                  <a16:creationId xmlns:a16="http://schemas.microsoft.com/office/drawing/2014/main" id="{9D79C8D2-9B2B-48B6-85B7-0E89C01649C9}"/>
                </a:ext>
              </a:extLst>
            </p:cNvPr>
            <p:cNvSpPr>
              <a:spLocks/>
            </p:cNvSpPr>
            <p:nvPr/>
          </p:nvSpPr>
          <p:spPr>
            <a:xfrm>
              <a:off x="266700" y="1755587"/>
              <a:ext cx="1970672"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Data Area</a:t>
              </a:r>
            </a:p>
          </p:txBody>
        </p:sp>
        <p:sp>
          <p:nvSpPr>
            <p:cNvPr id="48" name="Round Single Corner Rectangle 228">
              <a:extLst>
                <a:ext uri="{FF2B5EF4-FFF2-40B4-BE49-F238E27FC236}">
                  <a16:creationId xmlns:a16="http://schemas.microsoft.com/office/drawing/2014/main" id="{54795D62-B0CC-4CE9-9259-C7BFA4ED340A}"/>
                </a:ext>
              </a:extLst>
            </p:cNvPr>
            <p:cNvSpPr>
              <a:spLocks/>
            </p:cNvSpPr>
            <p:nvPr/>
          </p:nvSpPr>
          <p:spPr>
            <a:xfrm>
              <a:off x="8500549" y="1755587"/>
              <a:ext cx="3424751" cy="452748"/>
            </a:xfrm>
            <a:prstGeom prst="round1Rect">
              <a:avLst>
                <a:gd name="adj" fmla="val 33498"/>
              </a:avLst>
            </a:prstGeom>
            <a:solidFill>
              <a:srgbClr val="0070AD"/>
            </a:solidFill>
            <a:ln w="12700" cap="flat" cmpd="sng" algn="ctr">
              <a:solidFill>
                <a:srgbClr val="0098CC"/>
              </a:solidFill>
              <a:prstDash val="solid"/>
            </a:ln>
            <a:effectLst/>
          </p:spPr>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prstClr val="white"/>
                  </a:solidFill>
                  <a:effectLst/>
                  <a:uLnTx/>
                  <a:uFillTx/>
                  <a:latin typeface="+mj-lt"/>
                  <a:ea typeface="MS PGothic" pitchFamily="34" charset="-128"/>
                  <a:cs typeface="Calibri" pitchFamily="34" charset="0"/>
                </a:rPr>
                <a:t>Opportunity</a:t>
              </a:r>
            </a:p>
          </p:txBody>
        </p:sp>
        <p:grpSp>
          <p:nvGrpSpPr>
            <p:cNvPr id="57" name="Group 56">
              <a:extLst>
                <a:ext uri="{FF2B5EF4-FFF2-40B4-BE49-F238E27FC236}">
                  <a16:creationId xmlns:a16="http://schemas.microsoft.com/office/drawing/2014/main" id="{3EE2785F-369F-4199-99F1-F578CB83B86A}"/>
                </a:ext>
              </a:extLst>
            </p:cNvPr>
            <p:cNvGrpSpPr/>
            <p:nvPr/>
          </p:nvGrpSpPr>
          <p:grpSpPr>
            <a:xfrm>
              <a:off x="8382072" y="2568620"/>
              <a:ext cx="3324905" cy="3240165"/>
              <a:chOff x="8382072" y="2270597"/>
              <a:chExt cx="3324905" cy="3240165"/>
            </a:xfrm>
          </p:grpSpPr>
          <p:sp>
            <p:nvSpPr>
              <p:cNvPr id="71" name="Triangle 70">
                <a:extLst>
                  <a:ext uri="{FF2B5EF4-FFF2-40B4-BE49-F238E27FC236}">
                    <a16:creationId xmlns:a16="http://schemas.microsoft.com/office/drawing/2014/main" id="{315EF63D-F96C-429A-A669-4AEAF8BB9962}"/>
                  </a:ext>
                </a:extLst>
              </p:cNvPr>
              <p:cNvSpPr/>
              <p:nvPr/>
            </p:nvSpPr>
            <p:spPr>
              <a:xfrm rot="5400000">
                <a:off x="8172893" y="2479776"/>
                <a:ext cx="745301" cy="326943"/>
              </a:xfrm>
              <a:prstGeom prst="triangle">
                <a:avLst/>
              </a:prstGeom>
              <a:solidFill>
                <a:schemeClr val="accent2"/>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00" b="1" i="0" u="none" strike="noStrike" kern="1200" cap="none" spc="0" normalizeH="0" baseline="0" noProof="0">
                  <a:ln>
                    <a:noFill/>
                  </a:ln>
                  <a:solidFill>
                    <a:srgbClr val="000000"/>
                  </a:solidFill>
                  <a:effectLst/>
                  <a:uLnTx/>
                  <a:uFillTx/>
                  <a:latin typeface="+mj-lt"/>
                  <a:ea typeface="+mn-ea"/>
                  <a:cs typeface="+mn-cs"/>
                </a:endParaRPr>
              </a:p>
            </p:txBody>
          </p:sp>
          <p:sp>
            <p:nvSpPr>
              <p:cNvPr id="72" name="TextBox 71">
                <a:extLst>
                  <a:ext uri="{FF2B5EF4-FFF2-40B4-BE49-F238E27FC236}">
                    <a16:creationId xmlns:a16="http://schemas.microsoft.com/office/drawing/2014/main" id="{3651FD54-B271-496A-A107-FEF0F7D06A4B}"/>
                  </a:ext>
                </a:extLst>
              </p:cNvPr>
              <p:cNvSpPr txBox="1"/>
              <p:nvPr/>
            </p:nvSpPr>
            <p:spPr>
              <a:xfrm>
                <a:off x="8718872" y="2427804"/>
                <a:ext cx="2988105" cy="430887"/>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a:solidFill>
                      <a:schemeClr val="bg2">
                        <a:lumMod val="25000"/>
                      </a:schemeClr>
                    </a:solidFill>
                    <a:latin typeface="+mj-lt"/>
                  </a:rPr>
                  <a:t>Unified Web Portal with </a:t>
                </a:r>
              </a:p>
              <a:p>
                <a:pPr lvl="0" algn="ctr">
                  <a:defRPr/>
                </a:pPr>
                <a:r>
                  <a:rPr lang="en-US" sz="1400">
                    <a:solidFill>
                      <a:schemeClr val="bg2">
                        <a:lumMod val="25000"/>
                      </a:schemeClr>
                    </a:solidFill>
                    <a:latin typeface="+mj-lt"/>
                  </a:rPr>
                  <a:t>integrated customer data</a:t>
                </a:r>
              </a:p>
            </p:txBody>
          </p:sp>
          <p:sp>
            <p:nvSpPr>
              <p:cNvPr id="73" name="TextBox 72">
                <a:extLst>
                  <a:ext uri="{FF2B5EF4-FFF2-40B4-BE49-F238E27FC236}">
                    <a16:creationId xmlns:a16="http://schemas.microsoft.com/office/drawing/2014/main" id="{060FE9B0-99DF-4EE9-B0B2-29873094531A}"/>
                  </a:ext>
                </a:extLst>
              </p:cNvPr>
              <p:cNvSpPr txBox="1"/>
              <p:nvPr/>
            </p:nvSpPr>
            <p:spPr>
              <a:xfrm>
                <a:off x="8718872" y="4814946"/>
                <a:ext cx="2988105" cy="646331"/>
              </a:xfrm>
              <a:prstGeom prst="rect">
                <a:avLst/>
              </a:prstGeom>
              <a:noFill/>
            </p:spPr>
            <p:txBody>
              <a:bodyPr wrap="square" lIns="0" tIns="0" rIns="0" bIns="0" rtlCol="0" anchor="ctr"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lvl="0" algn="ctr">
                  <a:defRPr/>
                </a:pPr>
                <a:r>
                  <a:rPr lang="en-US" sz="1400">
                    <a:solidFill>
                      <a:schemeClr val="bg2">
                        <a:lumMod val="25000"/>
                      </a:schemeClr>
                    </a:solidFill>
                    <a:latin typeface="+mj-lt"/>
                  </a:rPr>
                  <a:t>Real time feedback &amp; intelligent insights </a:t>
                </a:r>
              </a:p>
              <a:p>
                <a:pPr lvl="0" algn="ctr">
                  <a:defRPr/>
                </a:pPr>
                <a:r>
                  <a:rPr lang="en-US" sz="1400">
                    <a:solidFill>
                      <a:schemeClr val="bg2">
                        <a:lumMod val="25000"/>
                      </a:schemeClr>
                    </a:solidFill>
                    <a:latin typeface="+mj-lt"/>
                  </a:rPr>
                  <a:t>accessible to CSR</a:t>
                </a:r>
              </a:p>
            </p:txBody>
          </p:sp>
          <p:sp>
            <p:nvSpPr>
              <p:cNvPr id="74" name="Triangle 70">
                <a:extLst>
                  <a:ext uri="{FF2B5EF4-FFF2-40B4-BE49-F238E27FC236}">
                    <a16:creationId xmlns:a16="http://schemas.microsoft.com/office/drawing/2014/main" id="{E5B0DF16-2F1F-446D-A5F3-F206C035D80B}"/>
                  </a:ext>
                </a:extLst>
              </p:cNvPr>
              <p:cNvSpPr/>
              <p:nvPr/>
            </p:nvSpPr>
            <p:spPr>
              <a:xfrm rot="5400000">
                <a:off x="8172893" y="4974640"/>
                <a:ext cx="745301" cy="326943"/>
              </a:xfrm>
              <a:prstGeom prst="triangle">
                <a:avLst/>
              </a:prstGeom>
              <a:solidFill>
                <a:schemeClr val="accent2"/>
              </a:solidFill>
              <a:ln>
                <a:noFill/>
              </a:ln>
            </p:spPr>
            <p:txBody>
              <a:bodyPr lIns="51427" tIns="25706" rIns="51427" bIns="25706" anchor="ctr" anchorCtr="0">
                <a:noAutofit/>
              </a:bodyPr>
              <a:lstStyle/>
              <a:p>
                <a:pPr marL="0" marR="0" lvl="0" indent="0" algn="ctr" defTabSz="1088239" rtl="0" eaLnBrk="1" fontAlgn="auto" latinLnBrk="0" hangingPunct="1">
                  <a:lnSpc>
                    <a:spcPct val="100000"/>
                  </a:lnSpc>
                  <a:spcBef>
                    <a:spcPts val="0"/>
                  </a:spcBef>
                  <a:spcAft>
                    <a:spcPts val="0"/>
                  </a:spcAft>
                  <a:buClr>
                    <a:srgbClr val="000000"/>
                  </a:buClr>
                  <a:buSzPct val="25000"/>
                  <a:buFontTx/>
                  <a:buNone/>
                  <a:tabLst/>
                  <a:defRPr/>
                </a:pPr>
                <a:endParaRPr kumimoji="0" lang="en-US" sz="1000" b="1" i="0" u="none" strike="noStrike" kern="1200" cap="none" spc="0" normalizeH="0" baseline="0" noProof="0">
                  <a:ln>
                    <a:noFill/>
                  </a:ln>
                  <a:solidFill>
                    <a:srgbClr val="000000"/>
                  </a:solidFill>
                  <a:effectLst/>
                  <a:uLnTx/>
                  <a:uFillTx/>
                  <a:latin typeface="+mj-lt"/>
                  <a:ea typeface="+mn-ea"/>
                  <a:cs typeface="+mn-cs"/>
                </a:endParaRPr>
              </a:p>
            </p:txBody>
          </p:sp>
        </p:grpSp>
        <p:cxnSp>
          <p:nvCxnSpPr>
            <p:cNvPr id="59" name="Straight Connector 58">
              <a:extLst>
                <a:ext uri="{FF2B5EF4-FFF2-40B4-BE49-F238E27FC236}">
                  <a16:creationId xmlns:a16="http://schemas.microsoft.com/office/drawing/2014/main" id="{B6E711A4-752F-44BB-9E30-3A76A349D652}"/>
                </a:ext>
              </a:extLst>
            </p:cNvPr>
            <p:cNvCxnSpPr>
              <a:cxnSpLocks/>
            </p:cNvCxnSpPr>
            <p:nvPr/>
          </p:nvCxnSpPr>
          <p:spPr>
            <a:xfrm>
              <a:off x="2280239" y="2073331"/>
              <a:ext cx="0" cy="398456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D47021A1-B727-41B1-9ECA-C28984A73448}"/>
                </a:ext>
              </a:extLst>
            </p:cNvPr>
            <p:cNvSpPr txBox="1"/>
            <p:nvPr/>
          </p:nvSpPr>
          <p:spPr>
            <a:xfrm>
              <a:off x="2661299" y="4463137"/>
              <a:ext cx="5339713" cy="846386"/>
            </a:xfrm>
            <a:prstGeom prst="rect">
              <a:avLst/>
            </a:prstGeom>
            <a:noFill/>
          </p:spPr>
          <p:txBody>
            <a:bodyPr wrap="square" lIns="0" tIns="0" rIns="0" bIns="0" rtlCol="0" anchor="t"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Real time data not easily accessible to CSR and often outdated</a:t>
              </a:r>
            </a:p>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Only some marketing communications (i.e., promote </a:t>
              </a:r>
              <a:r>
                <a:rPr lang="en-US" sz="1100" b="0" kern="0" err="1">
                  <a:solidFill>
                    <a:srgbClr val="424242">
                      <a:lumMod val="50000"/>
                    </a:srgbClr>
                  </a:solidFill>
                  <a:latin typeface="+mj-lt"/>
                  <a:ea typeface="Times New Roman"/>
                  <a:cs typeface="Calibri" pitchFamily="34" charset="0"/>
                </a:rPr>
                <a:t>EasyBill</a:t>
              </a:r>
              <a:r>
                <a:rPr lang="en-US" sz="1100" b="0" kern="0">
                  <a:solidFill>
                    <a:srgbClr val="424242">
                      <a:lumMod val="50000"/>
                    </a:srgbClr>
                  </a:solidFill>
                  <a:latin typeface="+mj-lt"/>
                  <a:ea typeface="Times New Roman"/>
                  <a:cs typeface="Calibri" pitchFamily="34" charset="0"/>
                </a:rPr>
                <a:t> programs) track clicks and opens </a:t>
              </a:r>
            </a:p>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Intelligent call analytics not in one place &amp; not integrated with other digital tracking data</a:t>
              </a:r>
            </a:p>
          </p:txBody>
        </p:sp>
        <p:sp>
          <p:nvSpPr>
            <p:cNvPr id="76" name="TextBox 75">
              <a:extLst>
                <a:ext uri="{FF2B5EF4-FFF2-40B4-BE49-F238E27FC236}">
                  <a16:creationId xmlns:a16="http://schemas.microsoft.com/office/drawing/2014/main" id="{A1425955-C9EE-46EC-8683-6ACF3FA28AE1}"/>
                </a:ext>
              </a:extLst>
            </p:cNvPr>
            <p:cNvSpPr txBox="1"/>
            <p:nvPr/>
          </p:nvSpPr>
          <p:spPr>
            <a:xfrm>
              <a:off x="2661299" y="5561942"/>
              <a:ext cx="5339713" cy="1015663"/>
            </a:xfrm>
            <a:prstGeom prst="rect">
              <a:avLst/>
            </a:prstGeom>
            <a:noFill/>
          </p:spPr>
          <p:txBody>
            <a:bodyPr wrap="square" lIns="0" tIns="0" rIns="0" bIns="0" rtlCol="0" anchor="t" anchorCtr="0">
              <a:spAutoFit/>
            </a:bodyPr>
            <a:lstStyle>
              <a:defPPr>
                <a:defRPr lang="de-DE"/>
              </a:defPPr>
              <a:lvl1pPr defTabSz="761417">
                <a:defRPr sz="1600" b="1">
                  <a:solidFill>
                    <a:schemeClr val="accent3"/>
                  </a:solidFill>
                  <a:latin typeface="Raleway" panose="020B0604020202020204" charset="0"/>
                  <a:cs typeface="Arial" pitchFamily="34" charset="0"/>
                </a:defRPr>
              </a:lvl1pPr>
            </a:lstStyle>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Lack of predictive intelligent personalization</a:t>
              </a:r>
            </a:p>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CSR doesn’t know in depth details about customer prior to interaction</a:t>
              </a:r>
            </a:p>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Cannot easily track customers history, preferences or needs</a:t>
              </a:r>
            </a:p>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Next best action not widely evident (complaints, service issues &amp; segmentation)</a:t>
              </a:r>
            </a:p>
            <a:p>
              <a:pPr marL="182880" lvl="0" indent="-182880" defTabSz="914177" fontAlgn="base">
                <a:buClr>
                  <a:srgbClr val="0098C7"/>
                </a:buClr>
                <a:buFont typeface="Wingdings" pitchFamily="2" charset="2"/>
                <a:buChar char="§"/>
                <a:defRPr/>
              </a:pPr>
              <a:r>
                <a:rPr lang="en-US" sz="1100" b="0" kern="0">
                  <a:solidFill>
                    <a:srgbClr val="424242">
                      <a:lumMod val="50000"/>
                    </a:srgbClr>
                  </a:solidFill>
                  <a:latin typeface="+mj-lt"/>
                  <a:ea typeface="Times New Roman"/>
                  <a:cs typeface="Calibri" pitchFamily="34" charset="0"/>
                </a:rPr>
                <a:t>Cannot efficiently segment customers &amp; predict behavior </a:t>
              </a:r>
            </a:p>
          </p:txBody>
        </p:sp>
        <p:sp>
          <p:nvSpPr>
            <p:cNvPr id="77" name="Shape 3230">
              <a:extLst>
                <a:ext uri="{FF2B5EF4-FFF2-40B4-BE49-F238E27FC236}">
                  <a16:creationId xmlns:a16="http://schemas.microsoft.com/office/drawing/2014/main" id="{67B68DB0-7A62-4F83-849A-313597460B44}"/>
                </a:ext>
              </a:extLst>
            </p:cNvPr>
            <p:cNvSpPr txBox="1">
              <a:spLocks/>
            </p:cNvSpPr>
            <p:nvPr/>
          </p:nvSpPr>
          <p:spPr>
            <a:xfrm>
              <a:off x="266700" y="2755155"/>
              <a:ext cx="1828799" cy="971722"/>
            </a:xfrm>
            <a:prstGeom prst="rect">
              <a:avLst/>
            </a:prstGeom>
            <a:noFill/>
            <a:ln>
              <a:noFill/>
            </a:ln>
          </p:spPr>
          <p:txBody>
            <a:bodyPr wrap="square" lIns="51427" tIns="25706" rIns="51427" bIns="25706" anchor="ctr"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0" lvl="0" indent="0">
                <a:spcBef>
                  <a:spcPts val="0"/>
                </a:spcBef>
                <a:buClr>
                  <a:srgbClr val="57585A"/>
                </a:buClr>
                <a:buSzPct val="25000"/>
                <a:buNone/>
                <a:defRPr/>
              </a:pPr>
              <a:r>
                <a:rPr lang="en-US" sz="1600" b="1">
                  <a:solidFill>
                    <a:srgbClr val="000000">
                      <a:lumMod val="75000"/>
                      <a:lumOff val="25000"/>
                    </a:srgbClr>
                  </a:solidFill>
                  <a:latin typeface="+mj-lt"/>
                  <a:ea typeface="Georgia"/>
                  <a:cs typeface="Georgia"/>
                  <a:sym typeface="Georgia"/>
                </a:rPr>
                <a:t>Data Integration &amp; Unification</a:t>
              </a:r>
            </a:p>
          </p:txBody>
        </p:sp>
        <p:sp>
          <p:nvSpPr>
            <p:cNvPr id="78" name="Shape 3230">
              <a:extLst>
                <a:ext uri="{FF2B5EF4-FFF2-40B4-BE49-F238E27FC236}">
                  <a16:creationId xmlns:a16="http://schemas.microsoft.com/office/drawing/2014/main" id="{86B37FE4-2025-45F8-B37C-053C2F7544CF}"/>
                </a:ext>
              </a:extLst>
            </p:cNvPr>
            <p:cNvSpPr txBox="1">
              <a:spLocks/>
            </p:cNvSpPr>
            <p:nvPr/>
          </p:nvSpPr>
          <p:spPr>
            <a:xfrm>
              <a:off x="266700" y="5583912"/>
              <a:ext cx="1828799" cy="971722"/>
            </a:xfrm>
            <a:prstGeom prst="rect">
              <a:avLst/>
            </a:prstGeom>
            <a:noFill/>
            <a:ln>
              <a:noFill/>
            </a:ln>
          </p:spPr>
          <p:txBody>
            <a:bodyPr wrap="square" lIns="51427" tIns="25706" rIns="51427" bIns="25706" anchor="ctr"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Arial"/>
                  <a:ea typeface="Arial"/>
                  <a:cs typeface="Arial"/>
                  <a:sym typeface="Arial"/>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0" lvl="0" indent="0">
                <a:spcBef>
                  <a:spcPts val="0"/>
                </a:spcBef>
                <a:buClr>
                  <a:srgbClr val="57585A"/>
                </a:buClr>
                <a:buSzPct val="25000"/>
                <a:buNone/>
                <a:defRPr/>
              </a:pPr>
              <a:r>
                <a:rPr lang="en-US" sz="1600" b="1">
                  <a:solidFill>
                    <a:srgbClr val="000000">
                      <a:lumMod val="75000"/>
                      <a:lumOff val="25000"/>
                    </a:srgbClr>
                  </a:solidFill>
                  <a:latin typeface="+mj-lt"/>
                  <a:ea typeface="Georgia"/>
                  <a:cs typeface="Georgia"/>
                  <a:sym typeface="Georgia"/>
                </a:rPr>
                <a:t>Business Context</a:t>
              </a:r>
            </a:p>
          </p:txBody>
        </p:sp>
      </p:grpSp>
      <p:cxnSp>
        <p:nvCxnSpPr>
          <p:cNvPr id="79" name="Straight Connector 78">
            <a:extLst>
              <a:ext uri="{FF2B5EF4-FFF2-40B4-BE49-F238E27FC236}">
                <a16:creationId xmlns:a16="http://schemas.microsoft.com/office/drawing/2014/main" id="{FD6EBAC9-5FC4-4387-9DF5-0015F01B3CC9}"/>
              </a:ext>
            </a:extLst>
          </p:cNvPr>
          <p:cNvCxnSpPr>
            <a:cxnSpLocks/>
          </p:cNvCxnSpPr>
          <p:nvPr/>
        </p:nvCxnSpPr>
        <p:spPr>
          <a:xfrm flipH="1">
            <a:off x="317500" y="4154634"/>
            <a:ext cx="803107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6B84155-E258-49C6-8AEC-E9F4AE3C3A80}"/>
              </a:ext>
            </a:extLst>
          </p:cNvPr>
          <p:cNvCxnSpPr>
            <a:cxnSpLocks/>
          </p:cNvCxnSpPr>
          <p:nvPr/>
        </p:nvCxnSpPr>
        <p:spPr>
          <a:xfrm flipH="1">
            <a:off x="317500" y="5315552"/>
            <a:ext cx="803107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309ACE-ED4A-4C79-9E0D-FD836E6F345D}"/>
              </a:ext>
            </a:extLst>
          </p:cNvPr>
          <p:cNvSpPr/>
          <p:nvPr/>
        </p:nvSpPr>
        <p:spPr>
          <a:xfrm>
            <a:off x="0" y="886939"/>
            <a:ext cx="12192000" cy="6863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lumMod val="50000"/>
                  </a:schemeClr>
                </a:solidFill>
              </a:rPr>
              <a:t>NG needs to capture and leverage their customer’s multi-channel experience (inbound/outbound), </a:t>
            </a:r>
          </a:p>
          <a:p>
            <a:pPr algn="ctr"/>
            <a:r>
              <a:rPr lang="en-US" sz="1400">
                <a:solidFill>
                  <a:schemeClr val="tx2">
                    <a:lumMod val="50000"/>
                  </a:schemeClr>
                </a:solidFill>
              </a:rPr>
              <a:t>or risk losing growth opportunities and potentially missing the next generation of customers.</a:t>
            </a:r>
          </a:p>
        </p:txBody>
      </p:sp>
    </p:spTree>
    <p:extLst>
      <p:ext uri="{BB962C8B-B14F-4D97-AF65-F5344CB8AC3E}">
        <p14:creationId xmlns:p14="http://schemas.microsoft.com/office/powerpoint/2010/main" val="1117637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5AEA4B-A141-43C3-A600-8EB8B107B6B8}"/>
              </a:ext>
            </a:extLst>
          </p:cNvPr>
          <p:cNvSpPr>
            <a:spLocks noGrp="1"/>
          </p:cNvSpPr>
          <p:nvPr>
            <p:ph type="title"/>
          </p:nvPr>
        </p:nvSpPr>
        <p:spPr/>
        <p:txBody>
          <a:bodyPr/>
          <a:lstStyle/>
          <a:p>
            <a:r>
              <a:rPr lang="en-US"/>
              <a:t>Purpose &amp; Objectives</a:t>
            </a:r>
          </a:p>
        </p:txBody>
      </p:sp>
      <p:sp>
        <p:nvSpPr>
          <p:cNvPr id="6" name="TextBox 3">
            <a:extLst>
              <a:ext uri="{FF2B5EF4-FFF2-40B4-BE49-F238E27FC236}">
                <a16:creationId xmlns:a16="http://schemas.microsoft.com/office/drawing/2014/main" id="{B72DAA47-8417-495B-8778-9E253AB578AF}"/>
              </a:ext>
            </a:extLst>
          </p:cNvPr>
          <p:cNvSpPr txBox="1"/>
          <p:nvPr/>
        </p:nvSpPr>
        <p:spPr bwMode="auto">
          <a:xfrm>
            <a:off x="266700" y="2445619"/>
            <a:ext cx="3657600"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Aft>
                <a:spcPts val="600"/>
              </a:spcAft>
            </a:pPr>
            <a:r>
              <a:rPr lang="en-US" sz="1600"/>
              <a:t>The current state of Customer Data at National Grid poses significant challenges for the company: </a:t>
            </a:r>
          </a:p>
          <a:p>
            <a:pPr marL="228600" indent="-228600" fontAlgn="base">
              <a:spcAft>
                <a:spcPts val="600"/>
              </a:spcAft>
              <a:buClr>
                <a:schemeClr val="tx2"/>
              </a:buClr>
              <a:buFont typeface="Wingdings" panose="05000000000000000000" pitchFamily="2" charset="2"/>
              <a:buChar char="§"/>
            </a:pPr>
            <a:r>
              <a:rPr lang="en-US" sz="1600"/>
              <a:t>Prevents NG from supporting customers at the level they deserve</a:t>
            </a:r>
            <a:endParaRPr lang="en-US" sz="1600">
              <a:ea typeface="Verdana"/>
            </a:endParaRPr>
          </a:p>
          <a:p>
            <a:pPr marL="228600" indent="-228600" fontAlgn="base">
              <a:spcAft>
                <a:spcPts val="600"/>
              </a:spcAft>
              <a:buClr>
                <a:schemeClr val="tx2"/>
              </a:buClr>
              <a:buFont typeface="Wingdings" panose="05000000000000000000" pitchFamily="2" charset="2"/>
              <a:buChar char="§"/>
            </a:pPr>
            <a:r>
              <a:rPr lang="en-US" sz="1600"/>
              <a:t>Necessitates costly manual efforts to deliver daily operational services​</a:t>
            </a:r>
          </a:p>
          <a:p>
            <a:pPr marL="228600" indent="-228600" fontAlgn="base">
              <a:spcAft>
                <a:spcPts val="600"/>
              </a:spcAft>
              <a:buClr>
                <a:schemeClr val="tx2"/>
              </a:buClr>
              <a:buFont typeface="Wingdings" panose="05000000000000000000" pitchFamily="2" charset="2"/>
              <a:buChar char="§"/>
            </a:pPr>
            <a:r>
              <a:rPr lang="en-US" sz="1600"/>
              <a:t>Exposes us to security risks</a:t>
            </a:r>
            <a:endParaRPr lang="en-US" sz="1600">
              <a:ea typeface="Verdana"/>
            </a:endParaRPr>
          </a:p>
          <a:p>
            <a:pPr marL="228600" indent="-228600" fontAlgn="base">
              <a:spcAft>
                <a:spcPts val="600"/>
              </a:spcAft>
              <a:buClr>
                <a:schemeClr val="tx2"/>
              </a:buClr>
              <a:buFont typeface="Wingdings" panose="05000000000000000000" pitchFamily="2" charset="2"/>
              <a:buChar char="§"/>
            </a:pPr>
            <a:r>
              <a:rPr lang="en-US" sz="1600"/>
              <a:t>Impacts our ability to support major programs resulting in costly rework</a:t>
            </a:r>
            <a:endParaRPr lang="en-US" sz="1600" b="0" kern="0"/>
          </a:p>
        </p:txBody>
      </p:sp>
      <p:sp>
        <p:nvSpPr>
          <p:cNvPr id="7" name="Rectangle 6">
            <a:extLst>
              <a:ext uri="{FF2B5EF4-FFF2-40B4-BE49-F238E27FC236}">
                <a16:creationId xmlns:a16="http://schemas.microsoft.com/office/drawing/2014/main" id="{69F076B7-53D7-41F9-85AC-AF39B6DAF202}"/>
              </a:ext>
            </a:extLst>
          </p:cNvPr>
          <p:cNvSpPr/>
          <p:nvPr/>
        </p:nvSpPr>
        <p:spPr>
          <a:xfrm>
            <a:off x="4267200" y="2445619"/>
            <a:ext cx="3657600"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Aft>
                <a:spcPts val="600"/>
              </a:spcAft>
            </a:pPr>
            <a:r>
              <a:rPr lang="en-US" sz="1600"/>
              <a:t>Fix data by: </a:t>
            </a:r>
          </a:p>
          <a:p>
            <a:pPr marL="228600" indent="-228600" fontAlgn="base">
              <a:spcAft>
                <a:spcPts val="600"/>
              </a:spcAft>
              <a:buClr>
                <a:schemeClr val="tx2"/>
              </a:buClr>
              <a:buFont typeface="Wingdings" panose="05000000000000000000" pitchFamily="2" charset="2"/>
              <a:buChar char="§"/>
            </a:pPr>
            <a:r>
              <a:rPr lang="en-US" sz="1600"/>
              <a:t>Define/operationalize Data governance &amp; Stewardship to support better business outcomes</a:t>
            </a:r>
            <a:endParaRPr lang="en-US" sz="1600">
              <a:ea typeface="Verdana"/>
            </a:endParaRPr>
          </a:p>
          <a:p>
            <a:pPr marL="228600" indent="-228600" fontAlgn="base">
              <a:spcAft>
                <a:spcPts val="600"/>
              </a:spcAft>
              <a:buClr>
                <a:schemeClr val="tx2"/>
              </a:buClr>
              <a:buFont typeface="Wingdings" panose="05000000000000000000" pitchFamily="2" charset="2"/>
              <a:buChar char="§"/>
            </a:pPr>
            <a:r>
              <a:rPr lang="en-US" sz="1600"/>
              <a:t>Implement master data solutions to establish/maintain ”single source of truth”</a:t>
            </a:r>
            <a:endParaRPr lang="en-US" sz="1600">
              <a:ea typeface="Verdana"/>
            </a:endParaRPr>
          </a:p>
          <a:p>
            <a:pPr marL="228600" indent="-228600" fontAlgn="base">
              <a:spcAft>
                <a:spcPts val="600"/>
              </a:spcAft>
              <a:buClr>
                <a:schemeClr val="tx2"/>
              </a:buClr>
              <a:buFont typeface="Wingdings" panose="05000000000000000000" pitchFamily="2" charset="2"/>
              <a:buChar char="§"/>
            </a:pPr>
            <a:r>
              <a:rPr lang="en-US" sz="1600"/>
              <a:t>Develop strong data tools and capabilities by standardization across business</a:t>
            </a:r>
            <a:endParaRPr lang="en-US" sz="1600">
              <a:ea typeface="Verdana"/>
            </a:endParaRPr>
          </a:p>
          <a:p>
            <a:pPr marL="285750" indent="-285750" fontAlgn="base">
              <a:spcAft>
                <a:spcPts val="600"/>
              </a:spcAft>
              <a:buFont typeface="Courier New" panose="02070309020205020404" pitchFamily="49" charset="0"/>
              <a:buChar char="o"/>
            </a:pPr>
            <a:endParaRPr lang="en-US" sz="1600"/>
          </a:p>
        </p:txBody>
      </p:sp>
      <p:sp>
        <p:nvSpPr>
          <p:cNvPr id="8" name="TextBox 11">
            <a:extLst>
              <a:ext uri="{FF2B5EF4-FFF2-40B4-BE49-F238E27FC236}">
                <a16:creationId xmlns:a16="http://schemas.microsoft.com/office/drawing/2014/main" id="{7CBFDA4A-26D6-4C56-BD18-5864FA4C3390}"/>
              </a:ext>
            </a:extLst>
          </p:cNvPr>
          <p:cNvSpPr txBox="1"/>
          <p:nvPr/>
        </p:nvSpPr>
        <p:spPr bwMode="auto">
          <a:xfrm>
            <a:off x="266701" y="2093759"/>
            <a:ext cx="3657600" cy="276999"/>
          </a:xfrm>
          <a:prstGeom prst="rect">
            <a:avLst/>
          </a:prstGeom>
          <a:noFill/>
          <a:ln>
            <a:noFill/>
          </a:ln>
          <a:effectLst/>
        </p:spPr>
        <p:txBody>
          <a:bodyPr vert="horz" wrap="square" lIns="0" tIns="0" rIns="0" bIns="0" numCol="1" rtlCol="0"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buClr>
                <a:schemeClr val="tx1"/>
              </a:buClr>
            </a:pPr>
            <a:r>
              <a:rPr lang="en-US" b="1" kern="0">
                <a:solidFill>
                  <a:schemeClr val="accent2"/>
                </a:solidFill>
                <a:latin typeface="+mn-lt"/>
                <a:ea typeface="+mn-ea"/>
              </a:rPr>
              <a:t>Challenges</a:t>
            </a:r>
          </a:p>
        </p:txBody>
      </p:sp>
      <p:sp>
        <p:nvSpPr>
          <p:cNvPr id="9" name="TextBox 15">
            <a:extLst>
              <a:ext uri="{FF2B5EF4-FFF2-40B4-BE49-F238E27FC236}">
                <a16:creationId xmlns:a16="http://schemas.microsoft.com/office/drawing/2014/main" id="{59BDD178-B99E-4109-B6F0-1AD14B166772}"/>
              </a:ext>
            </a:extLst>
          </p:cNvPr>
          <p:cNvSpPr txBox="1"/>
          <p:nvPr/>
        </p:nvSpPr>
        <p:spPr bwMode="auto">
          <a:xfrm>
            <a:off x="4267201" y="2093759"/>
            <a:ext cx="3657600" cy="276999"/>
          </a:xfrm>
          <a:prstGeom prst="rect">
            <a:avLst/>
          </a:prstGeom>
          <a:noFill/>
          <a:ln>
            <a:noFill/>
          </a:ln>
          <a:effectLst/>
        </p:spPr>
        <p:txBody>
          <a:bodyPr vert="horz" wrap="square" lIns="0" tIns="0" rIns="0" bIns="0" numCol="1" rtlCol="0"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buClr>
                <a:schemeClr val="tx1"/>
              </a:buClr>
            </a:pPr>
            <a:r>
              <a:rPr lang="en-US" b="1" kern="0">
                <a:solidFill>
                  <a:schemeClr val="accent2"/>
                </a:solidFill>
                <a:latin typeface="+mn-lt"/>
                <a:ea typeface="+mn-ea"/>
              </a:rPr>
              <a:t>Opportunities</a:t>
            </a:r>
          </a:p>
        </p:txBody>
      </p:sp>
      <p:sp>
        <p:nvSpPr>
          <p:cNvPr id="10" name="Rectangle: Rounded Corners 9">
            <a:extLst>
              <a:ext uri="{FF2B5EF4-FFF2-40B4-BE49-F238E27FC236}">
                <a16:creationId xmlns:a16="http://schemas.microsoft.com/office/drawing/2014/main" id="{6006AF37-21B4-46B3-8940-373C8EA4525E}"/>
              </a:ext>
            </a:extLst>
          </p:cNvPr>
          <p:cNvSpPr/>
          <p:nvPr/>
        </p:nvSpPr>
        <p:spPr bwMode="auto">
          <a:xfrm>
            <a:off x="266701" y="1472700"/>
            <a:ext cx="11658599" cy="454197"/>
          </a:xfrm>
          <a:prstGeom prst="roundRect">
            <a:avLst/>
          </a:prstGeom>
          <a:solidFill>
            <a:schemeClr val="accent3"/>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buClr>
                <a:schemeClr val="tx1"/>
              </a:buClr>
            </a:pPr>
            <a:r>
              <a:rPr lang="en-US" sz="1400" b="1" kern="0">
                <a:solidFill>
                  <a:schemeClr val="bg1"/>
                </a:solidFill>
              </a:rPr>
              <a:t>Establish a minimal viable customer data domain remediation transformation roadmap and ROM Cost</a:t>
            </a:r>
          </a:p>
        </p:txBody>
      </p:sp>
      <p:sp>
        <p:nvSpPr>
          <p:cNvPr id="11" name="Rectangle 10">
            <a:extLst>
              <a:ext uri="{FF2B5EF4-FFF2-40B4-BE49-F238E27FC236}">
                <a16:creationId xmlns:a16="http://schemas.microsoft.com/office/drawing/2014/main" id="{50A8AE13-0E52-48B6-8AA0-322D8AE817D3}"/>
              </a:ext>
            </a:extLst>
          </p:cNvPr>
          <p:cNvSpPr/>
          <p:nvPr/>
        </p:nvSpPr>
        <p:spPr>
          <a:xfrm>
            <a:off x="4694815" y="1089446"/>
            <a:ext cx="2802370" cy="369332"/>
          </a:xfrm>
          <a:prstGeom prst="rect">
            <a:avLst/>
          </a:prstGeom>
          <a:noFill/>
          <a:ln>
            <a:noFill/>
          </a:ln>
          <a:effectLst/>
        </p:spPr>
        <p:txBody>
          <a:bodyPr vert="horz" wrap="square" lIns="0" tIns="0" rIns="0" bIns="0" numCol="1" rtlCol="0"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buClr>
                <a:schemeClr val="tx1"/>
              </a:buClr>
            </a:pPr>
            <a:r>
              <a:rPr lang="en-US" sz="2400" b="1" kern="0">
                <a:solidFill>
                  <a:srgbClr val="0070C0"/>
                </a:solidFill>
              </a:rPr>
              <a:t>GOAL</a:t>
            </a:r>
          </a:p>
        </p:txBody>
      </p:sp>
      <p:cxnSp>
        <p:nvCxnSpPr>
          <p:cNvPr id="12" name="Straight Connector 11">
            <a:extLst>
              <a:ext uri="{FF2B5EF4-FFF2-40B4-BE49-F238E27FC236}">
                <a16:creationId xmlns:a16="http://schemas.microsoft.com/office/drawing/2014/main" id="{DBD60876-5B81-4169-A468-7B60D34099A3}"/>
              </a:ext>
            </a:extLst>
          </p:cNvPr>
          <p:cNvCxnSpPr>
            <a:cxnSpLocks/>
          </p:cNvCxnSpPr>
          <p:nvPr/>
        </p:nvCxnSpPr>
        <p:spPr bwMode="auto">
          <a:xfrm>
            <a:off x="4095750" y="2407920"/>
            <a:ext cx="0" cy="3840480"/>
          </a:xfrm>
          <a:prstGeom prst="line">
            <a:avLst/>
          </a:prstGeom>
          <a:solidFill>
            <a:schemeClr val="accent1"/>
          </a:solidFill>
          <a:ln w="1270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ctangle 12">
            <a:extLst>
              <a:ext uri="{FF2B5EF4-FFF2-40B4-BE49-F238E27FC236}">
                <a16:creationId xmlns:a16="http://schemas.microsoft.com/office/drawing/2014/main" id="{6FF06337-9EF8-47D5-99CA-31B6AB6170D6}"/>
              </a:ext>
            </a:extLst>
          </p:cNvPr>
          <p:cNvSpPr/>
          <p:nvPr/>
        </p:nvSpPr>
        <p:spPr>
          <a:xfrm>
            <a:off x="8267700" y="2445619"/>
            <a:ext cx="365760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fontAlgn="base">
              <a:spcAft>
                <a:spcPts val="600"/>
              </a:spcAft>
              <a:buClr>
                <a:schemeClr val="tx2"/>
              </a:buClr>
              <a:buFont typeface="Wingdings" panose="05000000000000000000" pitchFamily="2" charset="2"/>
              <a:buChar char="§"/>
            </a:pPr>
            <a:r>
              <a:rPr lang="en-US" sz="1600"/>
              <a:t>Assess and expand current state materials, challenges, and gaps</a:t>
            </a:r>
          </a:p>
          <a:p>
            <a:pPr marL="228600" indent="-228600" fontAlgn="base">
              <a:spcAft>
                <a:spcPts val="600"/>
              </a:spcAft>
              <a:buClr>
                <a:schemeClr val="tx2"/>
              </a:buClr>
              <a:buFont typeface="Wingdings" panose="05000000000000000000" pitchFamily="2" charset="2"/>
              <a:buChar char="§"/>
            </a:pPr>
            <a:r>
              <a:rPr lang="en-US" sz="1600"/>
              <a:t>Design high- level customer data domain future state</a:t>
            </a:r>
            <a:endParaRPr lang="en-US" sz="1600">
              <a:ea typeface="Verdana"/>
            </a:endParaRPr>
          </a:p>
          <a:p>
            <a:pPr marL="228600" indent="-228600" fontAlgn="base">
              <a:spcAft>
                <a:spcPts val="600"/>
              </a:spcAft>
              <a:buClr>
                <a:schemeClr val="tx2"/>
              </a:buClr>
              <a:buFont typeface="Wingdings" panose="05000000000000000000" pitchFamily="2" charset="2"/>
              <a:buChar char="§"/>
            </a:pPr>
            <a:r>
              <a:rPr lang="en-US" sz="1600"/>
              <a:t>Develop a data remediation blueprint to produce a minimal viable high-level logical model, scoping of effort and ROM cost</a:t>
            </a:r>
            <a:endParaRPr lang="en-US" sz="1600">
              <a:ea typeface="Verdana"/>
            </a:endParaRPr>
          </a:p>
        </p:txBody>
      </p:sp>
      <p:sp>
        <p:nvSpPr>
          <p:cNvPr id="14" name="TextBox 34">
            <a:extLst>
              <a:ext uri="{FF2B5EF4-FFF2-40B4-BE49-F238E27FC236}">
                <a16:creationId xmlns:a16="http://schemas.microsoft.com/office/drawing/2014/main" id="{63B9214F-582F-4E51-829E-9B81E483F322}"/>
              </a:ext>
            </a:extLst>
          </p:cNvPr>
          <p:cNvSpPr txBox="1"/>
          <p:nvPr/>
        </p:nvSpPr>
        <p:spPr bwMode="auto">
          <a:xfrm>
            <a:off x="8267700" y="2093759"/>
            <a:ext cx="3657600" cy="276999"/>
          </a:xfrm>
          <a:prstGeom prst="rect">
            <a:avLst/>
          </a:prstGeom>
          <a:noFill/>
          <a:ln>
            <a:noFill/>
          </a:ln>
          <a:effectLst/>
        </p:spPr>
        <p:txBody>
          <a:bodyPr vert="horz" wrap="square" lIns="0" tIns="0" rIns="0" bIns="0" numCol="1" rtlCol="0" anchor="t" anchorCtr="0" compatLnSpc="1">
            <a:prstTxWarp prst="textNoShape">
              <a:avLst/>
            </a:prstTxWarp>
            <a:spAutoFit/>
          </a:bodyPr>
          <a:lstStyle>
            <a:defPPr>
              <a:defRPr lang="de-DE"/>
            </a:defPPr>
            <a:lvl1pPr defTabSz="914400">
              <a:spcAft>
                <a:spcPts val="600"/>
              </a:spcAft>
              <a:buClr>
                <a:schemeClr val="tx1"/>
              </a:buClr>
              <a:defRPr sz="1600" b="1" kern="0">
                <a:solidFill>
                  <a:schemeClr val="accent2"/>
                </a:solidFill>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r>
              <a:rPr lang="en-US" sz="1800"/>
              <a:t>Objectives</a:t>
            </a:r>
          </a:p>
        </p:txBody>
      </p:sp>
      <p:cxnSp>
        <p:nvCxnSpPr>
          <p:cNvPr id="15" name="Straight Connector 14">
            <a:extLst>
              <a:ext uri="{FF2B5EF4-FFF2-40B4-BE49-F238E27FC236}">
                <a16:creationId xmlns:a16="http://schemas.microsoft.com/office/drawing/2014/main" id="{2178B68E-E4B7-4909-BEA8-88D2C411A538}"/>
              </a:ext>
            </a:extLst>
          </p:cNvPr>
          <p:cNvCxnSpPr>
            <a:cxnSpLocks/>
          </p:cNvCxnSpPr>
          <p:nvPr/>
        </p:nvCxnSpPr>
        <p:spPr bwMode="auto">
          <a:xfrm>
            <a:off x="8096250" y="2407920"/>
            <a:ext cx="0" cy="3840480"/>
          </a:xfrm>
          <a:prstGeom prst="line">
            <a:avLst/>
          </a:prstGeom>
          <a:solidFill>
            <a:schemeClr val="accent1"/>
          </a:solidFill>
          <a:ln w="1270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2865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03">
            <a:extLst>
              <a:ext uri="{FF2B5EF4-FFF2-40B4-BE49-F238E27FC236}">
                <a16:creationId xmlns:a16="http://schemas.microsoft.com/office/drawing/2014/main" id="{6AEA1118-F1BD-4C7B-BCE9-4D1D01D18E01}"/>
              </a:ext>
            </a:extLst>
          </p:cNvPr>
          <p:cNvSpPr>
            <a:spLocks noGrp="1"/>
          </p:cNvSpPr>
          <p:nvPr>
            <p:ph type="title"/>
          </p:nvPr>
        </p:nvSpPr>
        <p:spPr/>
        <p:txBody>
          <a:bodyPr/>
          <a:lstStyle/>
          <a:p>
            <a:r>
              <a:rPr lang="en-US">
                <a:solidFill>
                  <a:srgbClr val="0070AD"/>
                </a:solidFill>
              </a:rPr>
              <a:t>Incremental Discovery Focus -        Digital Customer Interactions</a:t>
            </a:r>
            <a:endParaRPr lang="en-US"/>
          </a:p>
        </p:txBody>
      </p:sp>
      <p:grpSp>
        <p:nvGrpSpPr>
          <p:cNvPr id="2" name="Group 1">
            <a:extLst>
              <a:ext uri="{FF2B5EF4-FFF2-40B4-BE49-F238E27FC236}">
                <a16:creationId xmlns:a16="http://schemas.microsoft.com/office/drawing/2014/main" id="{13327327-867A-42FF-9531-E9E5B507AD18}"/>
              </a:ext>
            </a:extLst>
          </p:cNvPr>
          <p:cNvGrpSpPr/>
          <p:nvPr/>
        </p:nvGrpSpPr>
        <p:grpSpPr>
          <a:xfrm>
            <a:off x="266700" y="858647"/>
            <a:ext cx="11627482" cy="5520133"/>
            <a:chOff x="70231" y="710378"/>
            <a:chExt cx="11974539" cy="5668390"/>
          </a:xfrm>
        </p:grpSpPr>
        <p:sp>
          <p:nvSpPr>
            <p:cNvPr id="9" name="Rectangle: Rounded Corners 8">
              <a:extLst>
                <a:ext uri="{FF2B5EF4-FFF2-40B4-BE49-F238E27FC236}">
                  <a16:creationId xmlns:a16="http://schemas.microsoft.com/office/drawing/2014/main" id="{C96701F9-35FC-4CE5-BCF4-BB7C4C822700}"/>
                </a:ext>
              </a:extLst>
            </p:cNvPr>
            <p:cNvSpPr/>
            <p:nvPr/>
          </p:nvSpPr>
          <p:spPr>
            <a:xfrm>
              <a:off x="10121298" y="2999485"/>
              <a:ext cx="1767703" cy="233417"/>
            </a:xfrm>
            <a:prstGeom prst="roundRect">
              <a:avLst/>
            </a:prstGeom>
            <a:solidFill>
              <a:srgbClr val="FFFFF3"/>
            </a:solidFill>
            <a:ln>
              <a:solidFill>
                <a:srgbClr val="FFFFCC"/>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700">
                <a:solidFill>
                  <a:schemeClr val="tx2">
                    <a:lumMod val="50000"/>
                  </a:schemeClr>
                </a:solidFill>
                <a:latin typeface="+mj-lt"/>
              </a:endParaRPr>
            </a:p>
          </p:txBody>
        </p:sp>
        <p:sp>
          <p:nvSpPr>
            <p:cNvPr id="10" name="Rectangle: Rounded Corners 9">
              <a:extLst>
                <a:ext uri="{FF2B5EF4-FFF2-40B4-BE49-F238E27FC236}">
                  <a16:creationId xmlns:a16="http://schemas.microsoft.com/office/drawing/2014/main" id="{5326A4C3-C072-48C0-8075-F33A868EFF76}"/>
                </a:ext>
              </a:extLst>
            </p:cNvPr>
            <p:cNvSpPr/>
            <p:nvPr/>
          </p:nvSpPr>
          <p:spPr>
            <a:xfrm>
              <a:off x="7578355" y="4394164"/>
              <a:ext cx="1215424" cy="308656"/>
            </a:xfrm>
            <a:prstGeom prst="roundRect">
              <a:avLst/>
            </a:prstGeom>
            <a:solidFill>
              <a:schemeClr val="accent4">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700">
                <a:solidFill>
                  <a:schemeClr val="tx2">
                    <a:lumMod val="50000"/>
                  </a:schemeClr>
                </a:solidFill>
                <a:latin typeface="+mj-lt"/>
              </a:endParaRPr>
            </a:p>
          </p:txBody>
        </p:sp>
        <p:sp>
          <p:nvSpPr>
            <p:cNvPr id="11" name="Rectangle: Rounded Corners 10">
              <a:extLst>
                <a:ext uri="{FF2B5EF4-FFF2-40B4-BE49-F238E27FC236}">
                  <a16:creationId xmlns:a16="http://schemas.microsoft.com/office/drawing/2014/main" id="{44BAC365-1604-4E43-BE25-66B3C1FCA250}"/>
                </a:ext>
              </a:extLst>
            </p:cNvPr>
            <p:cNvSpPr/>
            <p:nvPr/>
          </p:nvSpPr>
          <p:spPr>
            <a:xfrm>
              <a:off x="6243149" y="3024486"/>
              <a:ext cx="2044805" cy="233417"/>
            </a:xfrm>
            <a:prstGeom prst="roundRect">
              <a:avLst/>
            </a:prstGeom>
            <a:solidFill>
              <a:srgbClr val="FFFFF3"/>
            </a:solidFill>
            <a:ln>
              <a:solidFill>
                <a:srgbClr val="FFFFCC"/>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700">
                <a:solidFill>
                  <a:schemeClr val="tx2">
                    <a:lumMod val="50000"/>
                  </a:schemeClr>
                </a:solidFill>
                <a:latin typeface="+mj-lt"/>
              </a:endParaRPr>
            </a:p>
          </p:txBody>
        </p:sp>
        <p:sp>
          <p:nvSpPr>
            <p:cNvPr id="12" name="Rectangle: Rounded Corners 11">
              <a:extLst>
                <a:ext uri="{FF2B5EF4-FFF2-40B4-BE49-F238E27FC236}">
                  <a16:creationId xmlns:a16="http://schemas.microsoft.com/office/drawing/2014/main" id="{0401A903-72E4-40AB-99A4-39ED555F4A7D}"/>
                </a:ext>
              </a:extLst>
            </p:cNvPr>
            <p:cNvSpPr/>
            <p:nvPr/>
          </p:nvSpPr>
          <p:spPr>
            <a:xfrm>
              <a:off x="8351022" y="2337055"/>
              <a:ext cx="1767703" cy="233417"/>
            </a:xfrm>
            <a:prstGeom prst="roundRect">
              <a:avLst/>
            </a:prstGeom>
            <a:solidFill>
              <a:srgbClr val="FFFFF3"/>
            </a:solidFill>
            <a:ln>
              <a:solidFill>
                <a:srgbClr val="FFFFCC"/>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700">
                <a:solidFill>
                  <a:schemeClr val="tx2">
                    <a:lumMod val="50000"/>
                  </a:schemeClr>
                </a:solidFill>
                <a:latin typeface="+mj-lt"/>
              </a:endParaRPr>
            </a:p>
          </p:txBody>
        </p:sp>
        <p:sp>
          <p:nvSpPr>
            <p:cNvPr id="13" name="Rectangle: Rounded Corners 12">
              <a:extLst>
                <a:ext uri="{FF2B5EF4-FFF2-40B4-BE49-F238E27FC236}">
                  <a16:creationId xmlns:a16="http://schemas.microsoft.com/office/drawing/2014/main" id="{4E555E3F-6239-4437-985E-F3F27A2D9A76}"/>
                </a:ext>
              </a:extLst>
            </p:cNvPr>
            <p:cNvSpPr/>
            <p:nvPr/>
          </p:nvSpPr>
          <p:spPr>
            <a:xfrm>
              <a:off x="3908949" y="3036906"/>
              <a:ext cx="2044805" cy="233417"/>
            </a:xfrm>
            <a:prstGeom prst="roundRect">
              <a:avLst/>
            </a:prstGeom>
            <a:solidFill>
              <a:srgbClr val="FFFFF3"/>
            </a:solidFill>
            <a:ln>
              <a:solidFill>
                <a:srgbClr val="FFFFCC"/>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700">
                <a:solidFill>
                  <a:schemeClr val="tx2">
                    <a:lumMod val="50000"/>
                  </a:schemeClr>
                </a:solidFill>
                <a:latin typeface="+mj-lt"/>
              </a:endParaRPr>
            </a:p>
          </p:txBody>
        </p:sp>
        <p:sp>
          <p:nvSpPr>
            <p:cNvPr id="14" name="Rectangle: Rounded Corners 13">
              <a:extLst>
                <a:ext uri="{FF2B5EF4-FFF2-40B4-BE49-F238E27FC236}">
                  <a16:creationId xmlns:a16="http://schemas.microsoft.com/office/drawing/2014/main" id="{05857616-3022-431F-B953-54AACB1C8E77}"/>
                </a:ext>
              </a:extLst>
            </p:cNvPr>
            <p:cNvSpPr/>
            <p:nvPr/>
          </p:nvSpPr>
          <p:spPr>
            <a:xfrm>
              <a:off x="1823919" y="3025957"/>
              <a:ext cx="2044805" cy="233417"/>
            </a:xfrm>
            <a:prstGeom prst="roundRect">
              <a:avLst/>
            </a:prstGeom>
            <a:solidFill>
              <a:srgbClr val="FFFFF3"/>
            </a:solidFill>
            <a:ln>
              <a:solidFill>
                <a:srgbClr val="FFFFCC"/>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700">
                <a:solidFill>
                  <a:schemeClr val="tx2">
                    <a:lumMod val="50000"/>
                  </a:schemeClr>
                </a:solidFill>
                <a:latin typeface="+mj-lt"/>
              </a:endParaRPr>
            </a:p>
          </p:txBody>
        </p:sp>
        <p:sp>
          <p:nvSpPr>
            <p:cNvPr id="15" name="Rectangle: Rounded Corners 14">
              <a:extLst>
                <a:ext uri="{FF2B5EF4-FFF2-40B4-BE49-F238E27FC236}">
                  <a16:creationId xmlns:a16="http://schemas.microsoft.com/office/drawing/2014/main" id="{917C19EC-C67E-490D-87C8-6D5B2E0CC0B5}"/>
                </a:ext>
              </a:extLst>
            </p:cNvPr>
            <p:cNvSpPr/>
            <p:nvPr/>
          </p:nvSpPr>
          <p:spPr>
            <a:xfrm>
              <a:off x="1814713" y="2796899"/>
              <a:ext cx="2044805" cy="233417"/>
            </a:xfrm>
            <a:prstGeom prst="roundRect">
              <a:avLst/>
            </a:prstGeom>
            <a:solidFill>
              <a:srgbClr val="FFFFF3"/>
            </a:solidFill>
            <a:ln>
              <a:solidFill>
                <a:srgbClr val="FFFFCC"/>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700">
                <a:solidFill>
                  <a:schemeClr val="tx2">
                    <a:lumMod val="50000"/>
                  </a:schemeClr>
                </a:solidFill>
                <a:latin typeface="+mj-lt"/>
              </a:endParaRPr>
            </a:p>
          </p:txBody>
        </p:sp>
        <p:sp>
          <p:nvSpPr>
            <p:cNvPr id="16" name="Rectangle: Rounded Corners 15">
              <a:extLst>
                <a:ext uri="{FF2B5EF4-FFF2-40B4-BE49-F238E27FC236}">
                  <a16:creationId xmlns:a16="http://schemas.microsoft.com/office/drawing/2014/main" id="{F763D5B7-1A6C-4A1E-B1DD-A9A4B54D157E}"/>
                </a:ext>
              </a:extLst>
            </p:cNvPr>
            <p:cNvSpPr/>
            <p:nvPr/>
          </p:nvSpPr>
          <p:spPr>
            <a:xfrm>
              <a:off x="1823919" y="2556238"/>
              <a:ext cx="2044805" cy="233417"/>
            </a:xfrm>
            <a:prstGeom prst="roundRect">
              <a:avLst/>
            </a:prstGeom>
            <a:solidFill>
              <a:srgbClr val="FFFFF3"/>
            </a:solidFill>
            <a:ln>
              <a:solidFill>
                <a:srgbClr val="FFFFCC"/>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700">
                <a:solidFill>
                  <a:schemeClr val="tx2">
                    <a:lumMod val="50000"/>
                  </a:schemeClr>
                </a:solidFill>
                <a:latin typeface="+mj-lt"/>
              </a:endParaRPr>
            </a:p>
          </p:txBody>
        </p:sp>
        <p:sp>
          <p:nvSpPr>
            <p:cNvPr id="17" name="Rectangle: Rounded Corners 16">
              <a:extLst>
                <a:ext uri="{FF2B5EF4-FFF2-40B4-BE49-F238E27FC236}">
                  <a16:creationId xmlns:a16="http://schemas.microsoft.com/office/drawing/2014/main" id="{D658AE0B-BFB2-47D2-88ED-0ABF8E6EA900}"/>
                </a:ext>
              </a:extLst>
            </p:cNvPr>
            <p:cNvSpPr/>
            <p:nvPr/>
          </p:nvSpPr>
          <p:spPr>
            <a:xfrm>
              <a:off x="1821575" y="2350415"/>
              <a:ext cx="2044805" cy="233417"/>
            </a:xfrm>
            <a:prstGeom prst="roundRect">
              <a:avLst/>
            </a:prstGeom>
            <a:solidFill>
              <a:srgbClr val="FFFFF3"/>
            </a:solidFill>
            <a:ln>
              <a:solidFill>
                <a:srgbClr val="FFFFCC"/>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700">
                <a:solidFill>
                  <a:schemeClr val="tx2">
                    <a:lumMod val="50000"/>
                  </a:schemeClr>
                </a:solidFill>
                <a:latin typeface="+mj-lt"/>
              </a:endParaRPr>
            </a:p>
          </p:txBody>
        </p:sp>
        <p:sp>
          <p:nvSpPr>
            <p:cNvPr id="18" name="Rectangle: Rounded Corners 17">
              <a:extLst>
                <a:ext uri="{FF2B5EF4-FFF2-40B4-BE49-F238E27FC236}">
                  <a16:creationId xmlns:a16="http://schemas.microsoft.com/office/drawing/2014/main" id="{B20604EB-3D5F-4005-B6DE-0B5E45B4DD0D}"/>
                </a:ext>
              </a:extLst>
            </p:cNvPr>
            <p:cNvSpPr/>
            <p:nvPr/>
          </p:nvSpPr>
          <p:spPr>
            <a:xfrm>
              <a:off x="1855467" y="3673593"/>
              <a:ext cx="2044805" cy="732776"/>
            </a:xfrm>
            <a:prstGeom prst="roundRect">
              <a:avLst/>
            </a:prstGeom>
            <a:solidFill>
              <a:srgbClr val="FFFFF3"/>
            </a:solidFill>
            <a:ln>
              <a:solidFill>
                <a:srgbClr val="FFFFCC"/>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700">
                <a:solidFill>
                  <a:schemeClr val="tx2">
                    <a:lumMod val="50000"/>
                  </a:schemeClr>
                </a:solidFill>
                <a:latin typeface="+mj-lt"/>
              </a:endParaRPr>
            </a:p>
          </p:txBody>
        </p:sp>
        <p:sp>
          <p:nvSpPr>
            <p:cNvPr id="19" name="Rectangle: Rounded Corners 18">
              <a:extLst>
                <a:ext uri="{FF2B5EF4-FFF2-40B4-BE49-F238E27FC236}">
                  <a16:creationId xmlns:a16="http://schemas.microsoft.com/office/drawing/2014/main" id="{7C959F76-17F1-4224-9662-400FBBBC8ED5}"/>
                </a:ext>
              </a:extLst>
            </p:cNvPr>
            <p:cNvSpPr/>
            <p:nvPr/>
          </p:nvSpPr>
          <p:spPr>
            <a:xfrm>
              <a:off x="6302536" y="4056873"/>
              <a:ext cx="1215424" cy="308656"/>
            </a:xfrm>
            <a:prstGeom prst="roundRect">
              <a:avLst/>
            </a:prstGeom>
            <a:solidFill>
              <a:schemeClr val="accent4">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700">
                <a:solidFill>
                  <a:schemeClr val="tx2">
                    <a:lumMod val="50000"/>
                  </a:schemeClr>
                </a:solidFill>
                <a:latin typeface="+mj-lt"/>
              </a:endParaRPr>
            </a:p>
          </p:txBody>
        </p:sp>
        <p:sp>
          <p:nvSpPr>
            <p:cNvPr id="20" name="Rectangle: Rounded Corners 19">
              <a:extLst>
                <a:ext uri="{FF2B5EF4-FFF2-40B4-BE49-F238E27FC236}">
                  <a16:creationId xmlns:a16="http://schemas.microsoft.com/office/drawing/2014/main" id="{DD63BA33-6C62-45F7-ADC6-76FA5D4AFBDE}"/>
                </a:ext>
              </a:extLst>
            </p:cNvPr>
            <p:cNvSpPr/>
            <p:nvPr/>
          </p:nvSpPr>
          <p:spPr>
            <a:xfrm>
              <a:off x="6307597" y="4406369"/>
              <a:ext cx="1215424" cy="308656"/>
            </a:xfrm>
            <a:prstGeom prst="roundRect">
              <a:avLst/>
            </a:prstGeom>
            <a:solidFill>
              <a:schemeClr val="accent4">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700">
                <a:solidFill>
                  <a:schemeClr val="tx2">
                    <a:lumMod val="50000"/>
                  </a:schemeClr>
                </a:solidFill>
                <a:latin typeface="+mj-lt"/>
              </a:endParaRPr>
            </a:p>
          </p:txBody>
        </p:sp>
        <p:sp>
          <p:nvSpPr>
            <p:cNvPr id="21" name="Rectangle: Rounded Corners 20">
              <a:extLst>
                <a:ext uri="{FF2B5EF4-FFF2-40B4-BE49-F238E27FC236}">
                  <a16:creationId xmlns:a16="http://schemas.microsoft.com/office/drawing/2014/main" id="{F1C33A2C-9800-457D-B664-E1638E145473}"/>
                </a:ext>
              </a:extLst>
            </p:cNvPr>
            <p:cNvSpPr/>
            <p:nvPr/>
          </p:nvSpPr>
          <p:spPr>
            <a:xfrm>
              <a:off x="7578355" y="3683720"/>
              <a:ext cx="1215424" cy="308656"/>
            </a:xfrm>
            <a:prstGeom prst="roundRect">
              <a:avLst/>
            </a:prstGeom>
            <a:solidFill>
              <a:schemeClr val="accent4">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700">
                <a:solidFill>
                  <a:schemeClr val="tx2">
                    <a:lumMod val="50000"/>
                  </a:schemeClr>
                </a:solidFill>
                <a:latin typeface="+mj-lt"/>
              </a:endParaRPr>
            </a:p>
          </p:txBody>
        </p:sp>
        <p:sp>
          <p:nvSpPr>
            <p:cNvPr id="22" name="Rectangle: Rounded Corners 21">
              <a:extLst>
                <a:ext uri="{FF2B5EF4-FFF2-40B4-BE49-F238E27FC236}">
                  <a16:creationId xmlns:a16="http://schemas.microsoft.com/office/drawing/2014/main" id="{AD920958-6878-405B-8051-FC622ED53CA4}"/>
                </a:ext>
              </a:extLst>
            </p:cNvPr>
            <p:cNvSpPr/>
            <p:nvPr/>
          </p:nvSpPr>
          <p:spPr>
            <a:xfrm>
              <a:off x="6302536" y="3692849"/>
              <a:ext cx="1215424" cy="308656"/>
            </a:xfrm>
            <a:prstGeom prst="roundRect">
              <a:avLst/>
            </a:prstGeom>
            <a:solidFill>
              <a:schemeClr val="accent4">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700">
                <a:solidFill>
                  <a:schemeClr val="tx2">
                    <a:lumMod val="50000"/>
                  </a:schemeClr>
                </a:solidFill>
                <a:latin typeface="+mj-lt"/>
              </a:endParaRPr>
            </a:p>
          </p:txBody>
        </p:sp>
        <p:sp>
          <p:nvSpPr>
            <p:cNvPr id="23" name="Rectangle: Rounded Corners 22">
              <a:extLst>
                <a:ext uri="{FF2B5EF4-FFF2-40B4-BE49-F238E27FC236}">
                  <a16:creationId xmlns:a16="http://schemas.microsoft.com/office/drawing/2014/main" id="{15AC7F74-4899-44DB-863B-3EAEBE0B4F40}"/>
                </a:ext>
              </a:extLst>
            </p:cNvPr>
            <p:cNvSpPr/>
            <p:nvPr/>
          </p:nvSpPr>
          <p:spPr>
            <a:xfrm>
              <a:off x="6077407" y="5163467"/>
              <a:ext cx="2863393" cy="1146405"/>
            </a:xfrm>
            <a:prstGeom prst="roundRect">
              <a:avLst/>
            </a:prstGeom>
            <a:solidFill>
              <a:schemeClr val="bg2"/>
            </a:solidFill>
            <a:ln>
              <a:solidFill>
                <a:schemeClr val="tx1">
                  <a:lumMod val="50000"/>
                  <a:lumOff val="5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000" err="1">
                <a:solidFill>
                  <a:schemeClr val="tx2">
                    <a:lumMod val="50000"/>
                  </a:schemeClr>
                </a:solidFill>
                <a:latin typeface="+mj-lt"/>
              </a:endParaRPr>
            </a:p>
          </p:txBody>
        </p:sp>
        <p:sp>
          <p:nvSpPr>
            <p:cNvPr id="24" name="Rectangle 23">
              <a:extLst>
                <a:ext uri="{FF2B5EF4-FFF2-40B4-BE49-F238E27FC236}">
                  <a16:creationId xmlns:a16="http://schemas.microsoft.com/office/drawing/2014/main" id="{D3FB0F68-ABB3-4A18-B80D-6EAF71EEED2C}"/>
                </a:ext>
              </a:extLst>
            </p:cNvPr>
            <p:cNvSpPr/>
            <p:nvPr/>
          </p:nvSpPr>
          <p:spPr>
            <a:xfrm>
              <a:off x="70232" y="1197166"/>
              <a:ext cx="11974538" cy="2696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a:latin typeface="+mj-lt"/>
                </a:rPr>
                <a:t>Residential Customer</a:t>
              </a:r>
            </a:p>
          </p:txBody>
        </p:sp>
        <p:sp>
          <p:nvSpPr>
            <p:cNvPr id="25" name="Rectangle 24">
              <a:extLst>
                <a:ext uri="{FF2B5EF4-FFF2-40B4-BE49-F238E27FC236}">
                  <a16:creationId xmlns:a16="http://schemas.microsoft.com/office/drawing/2014/main" id="{4BDB274A-99E4-4989-95B5-7C16441F8F61}"/>
                </a:ext>
              </a:extLst>
            </p:cNvPr>
            <p:cNvSpPr/>
            <p:nvPr/>
          </p:nvSpPr>
          <p:spPr>
            <a:xfrm>
              <a:off x="70231" y="1496828"/>
              <a:ext cx="11974538" cy="48819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a:solidFill>
                    <a:schemeClr val="accent2"/>
                  </a:solidFill>
                  <a:latin typeface="+mj-lt"/>
                  <a:cs typeface="Arial" pitchFamily="34" charset="0"/>
                </a:rPr>
                <a:t>Digital Platform</a:t>
              </a:r>
            </a:p>
          </p:txBody>
        </p:sp>
        <p:sp>
          <p:nvSpPr>
            <p:cNvPr id="26" name="Rectangle 25">
              <a:extLst>
                <a:ext uri="{FF2B5EF4-FFF2-40B4-BE49-F238E27FC236}">
                  <a16:creationId xmlns:a16="http://schemas.microsoft.com/office/drawing/2014/main" id="{1196EA36-AEB3-4DEA-B61B-2D45425B6EF6}"/>
                </a:ext>
              </a:extLst>
            </p:cNvPr>
            <p:cNvSpPr/>
            <p:nvPr/>
          </p:nvSpPr>
          <p:spPr>
            <a:xfrm>
              <a:off x="130876" y="2303876"/>
              <a:ext cx="11832524" cy="101362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accent2"/>
                  </a:solidFill>
                  <a:latin typeface="+mj-lt"/>
                  <a:cs typeface="Arial" pitchFamily="34" charset="0"/>
                </a:rPr>
                <a:t>Multi Channel Delivery</a:t>
              </a:r>
            </a:p>
          </p:txBody>
        </p:sp>
        <p:sp>
          <p:nvSpPr>
            <p:cNvPr id="27" name="Rectangle 26">
              <a:extLst>
                <a:ext uri="{FF2B5EF4-FFF2-40B4-BE49-F238E27FC236}">
                  <a16:creationId xmlns:a16="http://schemas.microsoft.com/office/drawing/2014/main" id="{771EA856-80B2-47B6-8EBB-B6BAACC6A75B}"/>
                </a:ext>
              </a:extLst>
            </p:cNvPr>
            <p:cNvSpPr/>
            <p:nvPr/>
          </p:nvSpPr>
          <p:spPr>
            <a:xfrm>
              <a:off x="2059356" y="2608219"/>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Mobile App</a:t>
              </a:r>
            </a:p>
          </p:txBody>
        </p:sp>
        <p:sp>
          <p:nvSpPr>
            <p:cNvPr id="28" name="Rectangle 27">
              <a:extLst>
                <a:ext uri="{FF2B5EF4-FFF2-40B4-BE49-F238E27FC236}">
                  <a16:creationId xmlns:a16="http://schemas.microsoft.com/office/drawing/2014/main" id="{957728AF-6BB2-40AD-A67D-1B2189D273D7}"/>
                </a:ext>
              </a:extLst>
            </p:cNvPr>
            <p:cNvSpPr/>
            <p:nvPr/>
          </p:nvSpPr>
          <p:spPr>
            <a:xfrm>
              <a:off x="2059356" y="2830180"/>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Call</a:t>
              </a:r>
            </a:p>
          </p:txBody>
        </p:sp>
        <p:sp>
          <p:nvSpPr>
            <p:cNvPr id="29" name="Rectangle 28">
              <a:extLst>
                <a:ext uri="{FF2B5EF4-FFF2-40B4-BE49-F238E27FC236}">
                  <a16:creationId xmlns:a16="http://schemas.microsoft.com/office/drawing/2014/main" id="{3A175684-FAF3-4D10-8206-A439B8069236}"/>
                </a:ext>
              </a:extLst>
            </p:cNvPr>
            <p:cNvSpPr/>
            <p:nvPr/>
          </p:nvSpPr>
          <p:spPr>
            <a:xfrm>
              <a:off x="2059356" y="3052144"/>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Letter</a:t>
              </a:r>
            </a:p>
          </p:txBody>
        </p:sp>
        <p:sp>
          <p:nvSpPr>
            <p:cNvPr id="30" name="Rectangle 29">
              <a:extLst>
                <a:ext uri="{FF2B5EF4-FFF2-40B4-BE49-F238E27FC236}">
                  <a16:creationId xmlns:a16="http://schemas.microsoft.com/office/drawing/2014/main" id="{B4056BD5-D38F-43E7-AC49-5D463E3EA81F}"/>
                </a:ext>
              </a:extLst>
            </p:cNvPr>
            <p:cNvSpPr/>
            <p:nvPr/>
          </p:nvSpPr>
          <p:spPr>
            <a:xfrm>
              <a:off x="8474310" y="2602092"/>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Social</a:t>
              </a:r>
            </a:p>
          </p:txBody>
        </p:sp>
        <p:sp>
          <p:nvSpPr>
            <p:cNvPr id="31" name="Rectangle 30">
              <a:extLst>
                <a:ext uri="{FF2B5EF4-FFF2-40B4-BE49-F238E27FC236}">
                  <a16:creationId xmlns:a16="http://schemas.microsoft.com/office/drawing/2014/main" id="{7152B36B-515D-44B4-AD3C-2CB51B9C3E6B}"/>
                </a:ext>
              </a:extLst>
            </p:cNvPr>
            <p:cNvSpPr/>
            <p:nvPr/>
          </p:nvSpPr>
          <p:spPr>
            <a:xfrm>
              <a:off x="2059356" y="2391945"/>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Web Content</a:t>
              </a:r>
            </a:p>
          </p:txBody>
        </p:sp>
        <p:sp>
          <p:nvSpPr>
            <p:cNvPr id="32" name="Rectangle 31">
              <a:extLst>
                <a:ext uri="{FF2B5EF4-FFF2-40B4-BE49-F238E27FC236}">
                  <a16:creationId xmlns:a16="http://schemas.microsoft.com/office/drawing/2014/main" id="{0D90E290-8FF8-45E3-BAD0-6701D9E5F55E}"/>
                </a:ext>
              </a:extLst>
            </p:cNvPr>
            <p:cNvSpPr/>
            <p:nvPr/>
          </p:nvSpPr>
          <p:spPr>
            <a:xfrm>
              <a:off x="4174298" y="2371617"/>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Call Center</a:t>
              </a:r>
            </a:p>
          </p:txBody>
        </p:sp>
        <p:sp>
          <p:nvSpPr>
            <p:cNvPr id="33" name="Rectangle 32">
              <a:extLst>
                <a:ext uri="{FF2B5EF4-FFF2-40B4-BE49-F238E27FC236}">
                  <a16:creationId xmlns:a16="http://schemas.microsoft.com/office/drawing/2014/main" id="{116CD3D2-2460-4F40-BF52-6D8851E11F7C}"/>
                </a:ext>
              </a:extLst>
            </p:cNvPr>
            <p:cNvSpPr/>
            <p:nvPr/>
          </p:nvSpPr>
          <p:spPr>
            <a:xfrm>
              <a:off x="4174298" y="2587567"/>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Text</a:t>
              </a:r>
            </a:p>
          </p:txBody>
        </p:sp>
        <p:sp>
          <p:nvSpPr>
            <p:cNvPr id="34" name="Rectangle 33">
              <a:extLst>
                <a:ext uri="{FF2B5EF4-FFF2-40B4-BE49-F238E27FC236}">
                  <a16:creationId xmlns:a16="http://schemas.microsoft.com/office/drawing/2014/main" id="{51E190FC-1D29-4B5E-A843-75483A489170}"/>
                </a:ext>
              </a:extLst>
            </p:cNvPr>
            <p:cNvSpPr/>
            <p:nvPr/>
          </p:nvSpPr>
          <p:spPr>
            <a:xfrm>
              <a:off x="4174298" y="2834825"/>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Mail</a:t>
              </a:r>
            </a:p>
          </p:txBody>
        </p:sp>
        <p:sp>
          <p:nvSpPr>
            <p:cNvPr id="35" name="Rectangle 34">
              <a:extLst>
                <a:ext uri="{FF2B5EF4-FFF2-40B4-BE49-F238E27FC236}">
                  <a16:creationId xmlns:a16="http://schemas.microsoft.com/office/drawing/2014/main" id="{536BB67E-6DB1-4FB9-8A46-DA2E690D39C4}"/>
                </a:ext>
              </a:extLst>
            </p:cNvPr>
            <p:cNvSpPr/>
            <p:nvPr/>
          </p:nvSpPr>
          <p:spPr>
            <a:xfrm>
              <a:off x="4174298" y="3070769"/>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accent2"/>
                  </a:solidFill>
                  <a:latin typeface="+mj-lt"/>
                  <a:cs typeface="Arial" pitchFamily="34" charset="0"/>
                </a:rPr>
                <a:t>Web TX (My Account)</a:t>
              </a:r>
            </a:p>
          </p:txBody>
        </p:sp>
        <p:sp>
          <p:nvSpPr>
            <p:cNvPr id="36" name="Rectangle 35">
              <a:extLst>
                <a:ext uri="{FF2B5EF4-FFF2-40B4-BE49-F238E27FC236}">
                  <a16:creationId xmlns:a16="http://schemas.microsoft.com/office/drawing/2014/main" id="{3D496DD9-4EC7-4C65-9AA5-CEB4A010A285}"/>
                </a:ext>
              </a:extLst>
            </p:cNvPr>
            <p:cNvSpPr/>
            <p:nvPr/>
          </p:nvSpPr>
          <p:spPr>
            <a:xfrm>
              <a:off x="8474310" y="2375011"/>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Digital Add</a:t>
              </a:r>
            </a:p>
          </p:txBody>
        </p:sp>
        <p:sp>
          <p:nvSpPr>
            <p:cNvPr id="37" name="Rectangle 36">
              <a:extLst>
                <a:ext uri="{FF2B5EF4-FFF2-40B4-BE49-F238E27FC236}">
                  <a16:creationId xmlns:a16="http://schemas.microsoft.com/office/drawing/2014/main" id="{85E0AE76-1663-4CA1-9E94-D47883932387}"/>
                </a:ext>
              </a:extLst>
            </p:cNvPr>
            <p:cNvSpPr/>
            <p:nvPr/>
          </p:nvSpPr>
          <p:spPr>
            <a:xfrm>
              <a:off x="6458572" y="2375011"/>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IVR overflow</a:t>
              </a:r>
            </a:p>
          </p:txBody>
        </p:sp>
        <p:sp>
          <p:nvSpPr>
            <p:cNvPr id="38" name="Rectangle 37">
              <a:extLst>
                <a:ext uri="{FF2B5EF4-FFF2-40B4-BE49-F238E27FC236}">
                  <a16:creationId xmlns:a16="http://schemas.microsoft.com/office/drawing/2014/main" id="{F1A15CAB-BC99-47A0-B1F6-3D4C3411C66B}"/>
                </a:ext>
              </a:extLst>
            </p:cNvPr>
            <p:cNvSpPr/>
            <p:nvPr/>
          </p:nvSpPr>
          <p:spPr>
            <a:xfrm>
              <a:off x="6439707" y="3049559"/>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Campaign Email</a:t>
              </a:r>
            </a:p>
          </p:txBody>
        </p:sp>
        <p:sp>
          <p:nvSpPr>
            <p:cNvPr id="39" name="Rectangle 38">
              <a:extLst>
                <a:ext uri="{FF2B5EF4-FFF2-40B4-BE49-F238E27FC236}">
                  <a16:creationId xmlns:a16="http://schemas.microsoft.com/office/drawing/2014/main" id="{4500E267-021A-414D-B14A-E6FCF78F7A0B}"/>
                </a:ext>
              </a:extLst>
            </p:cNvPr>
            <p:cNvSpPr/>
            <p:nvPr/>
          </p:nvSpPr>
          <p:spPr>
            <a:xfrm>
              <a:off x="6439707" y="2828304"/>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Campaign Mail</a:t>
              </a:r>
            </a:p>
          </p:txBody>
        </p:sp>
        <p:sp>
          <p:nvSpPr>
            <p:cNvPr id="40" name="Rectangle 39">
              <a:extLst>
                <a:ext uri="{FF2B5EF4-FFF2-40B4-BE49-F238E27FC236}">
                  <a16:creationId xmlns:a16="http://schemas.microsoft.com/office/drawing/2014/main" id="{9B324E9F-1F82-4178-BADD-E3B98E48BEA3}"/>
                </a:ext>
              </a:extLst>
            </p:cNvPr>
            <p:cNvSpPr/>
            <p:nvPr/>
          </p:nvSpPr>
          <p:spPr>
            <a:xfrm>
              <a:off x="6439707" y="2596400"/>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Bill Stuffer</a:t>
              </a:r>
            </a:p>
          </p:txBody>
        </p:sp>
        <p:sp>
          <p:nvSpPr>
            <p:cNvPr id="41" name="Rectangle 40">
              <a:extLst>
                <a:ext uri="{FF2B5EF4-FFF2-40B4-BE49-F238E27FC236}">
                  <a16:creationId xmlns:a16="http://schemas.microsoft.com/office/drawing/2014/main" id="{CB8617B4-B603-42A2-AF19-E755A5F4896F}"/>
                </a:ext>
              </a:extLst>
            </p:cNvPr>
            <p:cNvSpPr/>
            <p:nvPr/>
          </p:nvSpPr>
          <p:spPr>
            <a:xfrm>
              <a:off x="108730" y="1732119"/>
              <a:ext cx="11854669" cy="51339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chemeClr val="accent2"/>
                  </a:solidFill>
                  <a:latin typeface="+mj-lt"/>
                  <a:cs typeface="Arial" pitchFamily="34" charset="0"/>
                </a:rPr>
                <a:t>Experience</a:t>
              </a:r>
            </a:p>
          </p:txBody>
        </p:sp>
        <p:sp>
          <p:nvSpPr>
            <p:cNvPr id="42" name="Rectangle 41">
              <a:extLst>
                <a:ext uri="{FF2B5EF4-FFF2-40B4-BE49-F238E27FC236}">
                  <a16:creationId xmlns:a16="http://schemas.microsoft.com/office/drawing/2014/main" id="{8D4A9A5A-ACAE-4B98-B13B-06DD4142FE4A}"/>
                </a:ext>
              </a:extLst>
            </p:cNvPr>
            <p:cNvSpPr/>
            <p:nvPr/>
          </p:nvSpPr>
          <p:spPr>
            <a:xfrm>
              <a:off x="1347086" y="1813715"/>
              <a:ext cx="2045368" cy="36251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mj-lt"/>
                  <a:cs typeface="Arial" pitchFamily="34" charset="0"/>
                </a:rPr>
                <a:t>Prospect</a:t>
              </a:r>
            </a:p>
          </p:txBody>
        </p:sp>
        <p:sp>
          <p:nvSpPr>
            <p:cNvPr id="43" name="Rectangle 42">
              <a:extLst>
                <a:ext uri="{FF2B5EF4-FFF2-40B4-BE49-F238E27FC236}">
                  <a16:creationId xmlns:a16="http://schemas.microsoft.com/office/drawing/2014/main" id="{53D8BB69-BADE-4A05-B15B-C80BA6D003B5}"/>
                </a:ext>
              </a:extLst>
            </p:cNvPr>
            <p:cNvSpPr/>
            <p:nvPr/>
          </p:nvSpPr>
          <p:spPr>
            <a:xfrm>
              <a:off x="3445093" y="1818341"/>
              <a:ext cx="2045368" cy="36251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mj-lt"/>
                  <a:cs typeface="Arial" pitchFamily="34" charset="0"/>
                </a:rPr>
                <a:t>Acquire</a:t>
              </a:r>
            </a:p>
          </p:txBody>
        </p:sp>
        <p:sp>
          <p:nvSpPr>
            <p:cNvPr id="44" name="Rectangle 43">
              <a:extLst>
                <a:ext uri="{FF2B5EF4-FFF2-40B4-BE49-F238E27FC236}">
                  <a16:creationId xmlns:a16="http://schemas.microsoft.com/office/drawing/2014/main" id="{7DD83BD0-CA67-42BB-9FBB-771CD0ED54B4}"/>
                </a:ext>
              </a:extLst>
            </p:cNvPr>
            <p:cNvSpPr/>
            <p:nvPr/>
          </p:nvSpPr>
          <p:spPr>
            <a:xfrm>
              <a:off x="9844802" y="1816002"/>
              <a:ext cx="2045368" cy="36251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mj-lt"/>
                  <a:cs typeface="Arial" pitchFamily="34" charset="0"/>
                </a:rPr>
                <a:t>Retain</a:t>
              </a:r>
            </a:p>
          </p:txBody>
        </p:sp>
        <p:sp>
          <p:nvSpPr>
            <p:cNvPr id="45" name="Rectangle 44">
              <a:extLst>
                <a:ext uri="{FF2B5EF4-FFF2-40B4-BE49-F238E27FC236}">
                  <a16:creationId xmlns:a16="http://schemas.microsoft.com/office/drawing/2014/main" id="{5DDF3599-3E0A-40F1-B5B6-5CA165C8C058}"/>
                </a:ext>
              </a:extLst>
            </p:cNvPr>
            <p:cNvSpPr/>
            <p:nvPr/>
          </p:nvSpPr>
          <p:spPr>
            <a:xfrm>
              <a:off x="4451083" y="4564830"/>
              <a:ext cx="1096087" cy="24622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mj-lt"/>
                  <a:cs typeface="Arial" pitchFamily="34" charset="0"/>
                </a:rPr>
                <a:t>Sprinklr</a:t>
              </a:r>
            </a:p>
          </p:txBody>
        </p:sp>
        <p:sp>
          <p:nvSpPr>
            <p:cNvPr id="46" name="Rectangle 45">
              <a:extLst>
                <a:ext uri="{FF2B5EF4-FFF2-40B4-BE49-F238E27FC236}">
                  <a16:creationId xmlns:a16="http://schemas.microsoft.com/office/drawing/2014/main" id="{DC105D9B-07CE-4BDB-8A13-BF93079AE39B}"/>
                </a:ext>
              </a:extLst>
            </p:cNvPr>
            <p:cNvSpPr/>
            <p:nvPr/>
          </p:nvSpPr>
          <p:spPr>
            <a:xfrm>
              <a:off x="108730" y="3629611"/>
              <a:ext cx="11876815" cy="12760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chemeClr val="accent2"/>
                  </a:solidFill>
                  <a:latin typeface="+mj-lt"/>
                  <a:cs typeface="Arial" pitchFamily="34" charset="0"/>
                </a:rPr>
                <a:t>Data</a:t>
              </a:r>
            </a:p>
            <a:p>
              <a:r>
                <a:rPr lang="en-US" sz="1400">
                  <a:solidFill>
                    <a:schemeClr val="accent2"/>
                  </a:solidFill>
                  <a:latin typeface="+mj-lt"/>
                  <a:cs typeface="Arial" pitchFamily="34" charset="0"/>
                </a:rPr>
                <a:t>Capture</a:t>
              </a:r>
            </a:p>
            <a:p>
              <a:r>
                <a:rPr lang="en-US" sz="1400">
                  <a:solidFill>
                    <a:schemeClr val="accent2"/>
                  </a:solidFill>
                  <a:latin typeface="+mj-lt"/>
                  <a:cs typeface="Arial" pitchFamily="34" charset="0"/>
                </a:rPr>
                <a:t>Layer</a:t>
              </a:r>
            </a:p>
          </p:txBody>
        </p:sp>
        <p:sp>
          <p:nvSpPr>
            <p:cNvPr id="47" name="Rectangle 46">
              <a:extLst>
                <a:ext uri="{FF2B5EF4-FFF2-40B4-BE49-F238E27FC236}">
                  <a16:creationId xmlns:a16="http://schemas.microsoft.com/office/drawing/2014/main" id="{F4E77864-E9FF-43A7-81E5-49DD175BED87}"/>
                </a:ext>
              </a:extLst>
            </p:cNvPr>
            <p:cNvSpPr/>
            <p:nvPr/>
          </p:nvSpPr>
          <p:spPr>
            <a:xfrm>
              <a:off x="1931137" y="4198620"/>
              <a:ext cx="1825683"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Questline</a:t>
              </a:r>
            </a:p>
          </p:txBody>
        </p:sp>
        <p:sp>
          <p:nvSpPr>
            <p:cNvPr id="48" name="Rectangle 47">
              <a:extLst>
                <a:ext uri="{FF2B5EF4-FFF2-40B4-BE49-F238E27FC236}">
                  <a16:creationId xmlns:a16="http://schemas.microsoft.com/office/drawing/2014/main" id="{A0EEF0C3-B16E-4846-9763-295208B4B25B}"/>
                </a:ext>
              </a:extLst>
            </p:cNvPr>
            <p:cNvSpPr/>
            <p:nvPr/>
          </p:nvSpPr>
          <p:spPr>
            <a:xfrm>
              <a:off x="1931137" y="4454325"/>
              <a:ext cx="1825683"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accent2"/>
                  </a:solidFill>
                  <a:latin typeface="+mj-lt"/>
                  <a:cs typeface="Arial" pitchFamily="34" charset="0"/>
                </a:rPr>
                <a:t>Gridforce</a:t>
              </a:r>
              <a:r>
                <a:rPr lang="en-US" sz="1050">
                  <a:solidFill>
                    <a:schemeClr val="accent2"/>
                  </a:solidFill>
                  <a:latin typeface="+mj-lt"/>
                  <a:cs typeface="Arial" pitchFamily="34" charset="0"/>
                </a:rPr>
                <a:t> Salesforce CRM</a:t>
              </a:r>
            </a:p>
          </p:txBody>
        </p:sp>
        <p:sp>
          <p:nvSpPr>
            <p:cNvPr id="49" name="Rectangle 48">
              <a:extLst>
                <a:ext uri="{FF2B5EF4-FFF2-40B4-BE49-F238E27FC236}">
                  <a16:creationId xmlns:a16="http://schemas.microsoft.com/office/drawing/2014/main" id="{5218214C-723C-422A-A31B-D17EF3962458}"/>
                </a:ext>
              </a:extLst>
            </p:cNvPr>
            <p:cNvSpPr/>
            <p:nvPr/>
          </p:nvSpPr>
          <p:spPr>
            <a:xfrm>
              <a:off x="4061075" y="3737668"/>
              <a:ext cx="1825683"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CIAP</a:t>
              </a:r>
            </a:p>
          </p:txBody>
        </p:sp>
        <p:sp>
          <p:nvSpPr>
            <p:cNvPr id="50" name="Rectangle 49">
              <a:extLst>
                <a:ext uri="{FF2B5EF4-FFF2-40B4-BE49-F238E27FC236}">
                  <a16:creationId xmlns:a16="http://schemas.microsoft.com/office/drawing/2014/main" id="{E8165BEB-C69E-4E62-87F9-ADDC4493895C}"/>
                </a:ext>
              </a:extLst>
            </p:cNvPr>
            <p:cNvSpPr/>
            <p:nvPr/>
          </p:nvSpPr>
          <p:spPr>
            <a:xfrm>
              <a:off x="4054158" y="3989949"/>
              <a:ext cx="1825683"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Salesforce Service</a:t>
              </a:r>
            </a:p>
          </p:txBody>
        </p:sp>
        <p:sp>
          <p:nvSpPr>
            <p:cNvPr id="51" name="Rectangle 50">
              <a:extLst>
                <a:ext uri="{FF2B5EF4-FFF2-40B4-BE49-F238E27FC236}">
                  <a16:creationId xmlns:a16="http://schemas.microsoft.com/office/drawing/2014/main" id="{F2E224F4-494C-46DD-84C4-B575451F3AE3}"/>
                </a:ext>
              </a:extLst>
            </p:cNvPr>
            <p:cNvSpPr/>
            <p:nvPr/>
          </p:nvSpPr>
          <p:spPr>
            <a:xfrm>
              <a:off x="1931137" y="3722220"/>
              <a:ext cx="1825683"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Content</a:t>
              </a:r>
            </a:p>
          </p:txBody>
        </p:sp>
        <p:sp>
          <p:nvSpPr>
            <p:cNvPr id="52" name="Rectangle 51">
              <a:extLst>
                <a:ext uri="{FF2B5EF4-FFF2-40B4-BE49-F238E27FC236}">
                  <a16:creationId xmlns:a16="http://schemas.microsoft.com/office/drawing/2014/main" id="{B79735EA-CCD3-4DE7-AD6F-883C51FC3CB9}"/>
                </a:ext>
              </a:extLst>
            </p:cNvPr>
            <p:cNvSpPr/>
            <p:nvPr/>
          </p:nvSpPr>
          <p:spPr>
            <a:xfrm>
              <a:off x="1931137" y="3960665"/>
              <a:ext cx="1825683"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My Account</a:t>
              </a:r>
            </a:p>
          </p:txBody>
        </p:sp>
        <p:sp>
          <p:nvSpPr>
            <p:cNvPr id="53" name="Rectangle 52">
              <a:extLst>
                <a:ext uri="{FF2B5EF4-FFF2-40B4-BE49-F238E27FC236}">
                  <a16:creationId xmlns:a16="http://schemas.microsoft.com/office/drawing/2014/main" id="{0A57C3BC-873E-4331-8499-F68433343F9C}"/>
                </a:ext>
              </a:extLst>
            </p:cNvPr>
            <p:cNvSpPr/>
            <p:nvPr/>
          </p:nvSpPr>
          <p:spPr>
            <a:xfrm>
              <a:off x="6429598" y="3769781"/>
              <a:ext cx="978954"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Kubra</a:t>
              </a:r>
            </a:p>
          </p:txBody>
        </p:sp>
        <p:sp>
          <p:nvSpPr>
            <p:cNvPr id="54" name="Rectangle 53">
              <a:extLst>
                <a:ext uri="{FF2B5EF4-FFF2-40B4-BE49-F238E27FC236}">
                  <a16:creationId xmlns:a16="http://schemas.microsoft.com/office/drawing/2014/main" id="{DF9DBC1F-57A2-452D-AF94-2272DB92121E}"/>
                </a:ext>
              </a:extLst>
            </p:cNvPr>
            <p:cNvSpPr/>
            <p:nvPr/>
          </p:nvSpPr>
          <p:spPr>
            <a:xfrm>
              <a:off x="5619300" y="1816113"/>
              <a:ext cx="2045368" cy="36251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mj-lt"/>
                  <a:cs typeface="Arial" pitchFamily="34" charset="0"/>
                </a:rPr>
                <a:t>Service</a:t>
              </a:r>
            </a:p>
          </p:txBody>
        </p:sp>
        <p:sp>
          <p:nvSpPr>
            <p:cNvPr id="55" name="Rectangle 54">
              <a:extLst>
                <a:ext uri="{FF2B5EF4-FFF2-40B4-BE49-F238E27FC236}">
                  <a16:creationId xmlns:a16="http://schemas.microsoft.com/office/drawing/2014/main" id="{40DCAAF5-C3EA-4B3B-9F87-9D21348A991A}"/>
                </a:ext>
              </a:extLst>
            </p:cNvPr>
            <p:cNvSpPr/>
            <p:nvPr/>
          </p:nvSpPr>
          <p:spPr>
            <a:xfrm>
              <a:off x="7730565" y="1822781"/>
              <a:ext cx="2045368" cy="36251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mj-lt"/>
                  <a:cs typeface="Arial" pitchFamily="34" charset="0"/>
                </a:rPr>
                <a:t>Nurture</a:t>
              </a:r>
            </a:p>
          </p:txBody>
        </p:sp>
        <p:sp>
          <p:nvSpPr>
            <p:cNvPr id="56" name="Rectangle 55">
              <a:extLst>
                <a:ext uri="{FF2B5EF4-FFF2-40B4-BE49-F238E27FC236}">
                  <a16:creationId xmlns:a16="http://schemas.microsoft.com/office/drawing/2014/main" id="{70271472-3507-4748-9542-BE29C7695B8D}"/>
                </a:ext>
              </a:extLst>
            </p:cNvPr>
            <p:cNvSpPr/>
            <p:nvPr/>
          </p:nvSpPr>
          <p:spPr>
            <a:xfrm>
              <a:off x="5263143" y="5268769"/>
              <a:ext cx="3747507" cy="97372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chemeClr val="accent2"/>
                  </a:solidFill>
                  <a:latin typeface="+mj-lt"/>
                  <a:cs typeface="Arial" pitchFamily="34" charset="0"/>
                </a:rPr>
                <a:t>Systems</a:t>
              </a:r>
            </a:p>
            <a:p>
              <a:r>
                <a:rPr lang="en-US" sz="1400">
                  <a:solidFill>
                    <a:schemeClr val="accent2"/>
                  </a:solidFill>
                  <a:latin typeface="+mj-lt"/>
                  <a:cs typeface="Arial" pitchFamily="34" charset="0"/>
                </a:rPr>
                <a:t>of </a:t>
              </a:r>
            </a:p>
            <a:p>
              <a:r>
                <a:rPr lang="en-US" sz="1400">
                  <a:solidFill>
                    <a:schemeClr val="accent2"/>
                  </a:solidFill>
                  <a:latin typeface="+mj-lt"/>
                  <a:cs typeface="Arial" pitchFamily="34" charset="0"/>
                </a:rPr>
                <a:t>Insights</a:t>
              </a:r>
            </a:p>
          </p:txBody>
        </p:sp>
        <p:sp>
          <p:nvSpPr>
            <p:cNvPr id="57" name="Rectangle 56">
              <a:extLst>
                <a:ext uri="{FF2B5EF4-FFF2-40B4-BE49-F238E27FC236}">
                  <a16:creationId xmlns:a16="http://schemas.microsoft.com/office/drawing/2014/main" id="{96CBF0C7-D0B9-4DBC-9FCD-DC622AB7F78D}"/>
                </a:ext>
              </a:extLst>
            </p:cNvPr>
            <p:cNvSpPr/>
            <p:nvPr/>
          </p:nvSpPr>
          <p:spPr>
            <a:xfrm>
              <a:off x="6140028" y="5331467"/>
              <a:ext cx="813222" cy="362511"/>
            </a:xfrm>
            <a:prstGeom prst="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mj-lt"/>
                  <a:cs typeface="Arial" pitchFamily="34" charset="0"/>
                </a:rPr>
                <a:t>Tableau</a:t>
              </a:r>
            </a:p>
          </p:txBody>
        </p:sp>
        <p:sp>
          <p:nvSpPr>
            <p:cNvPr id="58" name="Rectangle 57">
              <a:extLst>
                <a:ext uri="{FF2B5EF4-FFF2-40B4-BE49-F238E27FC236}">
                  <a16:creationId xmlns:a16="http://schemas.microsoft.com/office/drawing/2014/main" id="{841DE8E1-CD99-4DD7-8B73-01883EE56365}"/>
                </a:ext>
              </a:extLst>
            </p:cNvPr>
            <p:cNvSpPr/>
            <p:nvPr/>
          </p:nvSpPr>
          <p:spPr>
            <a:xfrm>
              <a:off x="7020311" y="5343144"/>
              <a:ext cx="813222" cy="362511"/>
            </a:xfrm>
            <a:prstGeom prst="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mj-lt"/>
                  <a:cs typeface="Arial" pitchFamily="34" charset="0"/>
                </a:rPr>
                <a:t>Qualtrics</a:t>
              </a:r>
            </a:p>
          </p:txBody>
        </p:sp>
        <p:sp>
          <p:nvSpPr>
            <p:cNvPr id="59" name="Rectangle 58">
              <a:extLst>
                <a:ext uri="{FF2B5EF4-FFF2-40B4-BE49-F238E27FC236}">
                  <a16:creationId xmlns:a16="http://schemas.microsoft.com/office/drawing/2014/main" id="{8FCCB265-2311-4208-BBF0-C8F9D5A4516A}"/>
                </a:ext>
              </a:extLst>
            </p:cNvPr>
            <p:cNvSpPr/>
            <p:nvPr/>
          </p:nvSpPr>
          <p:spPr>
            <a:xfrm>
              <a:off x="6140028" y="5779046"/>
              <a:ext cx="813222" cy="362511"/>
            </a:xfrm>
            <a:prstGeom prst="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mj-lt"/>
                  <a:cs typeface="Arial" pitchFamily="34" charset="0"/>
                </a:rPr>
                <a:t>Alteryx</a:t>
              </a:r>
            </a:p>
          </p:txBody>
        </p:sp>
        <p:sp>
          <p:nvSpPr>
            <p:cNvPr id="60" name="Rectangle 59">
              <a:extLst>
                <a:ext uri="{FF2B5EF4-FFF2-40B4-BE49-F238E27FC236}">
                  <a16:creationId xmlns:a16="http://schemas.microsoft.com/office/drawing/2014/main" id="{5C835828-7C09-4756-B000-F799FE07E088}"/>
                </a:ext>
              </a:extLst>
            </p:cNvPr>
            <p:cNvSpPr/>
            <p:nvPr/>
          </p:nvSpPr>
          <p:spPr>
            <a:xfrm>
              <a:off x="7020311" y="5772879"/>
              <a:ext cx="813222" cy="362511"/>
            </a:xfrm>
            <a:prstGeom prst="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mj-lt"/>
                  <a:cs typeface="Arial" pitchFamily="34" charset="0"/>
                </a:rPr>
                <a:t>SPSS</a:t>
              </a:r>
            </a:p>
          </p:txBody>
        </p:sp>
        <p:sp>
          <p:nvSpPr>
            <p:cNvPr id="61" name="Rectangle 60">
              <a:extLst>
                <a:ext uri="{FF2B5EF4-FFF2-40B4-BE49-F238E27FC236}">
                  <a16:creationId xmlns:a16="http://schemas.microsoft.com/office/drawing/2014/main" id="{4270AF69-96E3-49E9-AEBE-76EC4B6CB1CA}"/>
                </a:ext>
              </a:extLst>
            </p:cNvPr>
            <p:cNvSpPr/>
            <p:nvPr/>
          </p:nvSpPr>
          <p:spPr>
            <a:xfrm>
              <a:off x="1767240" y="5264045"/>
              <a:ext cx="3435192" cy="97372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chemeClr val="accent2"/>
                  </a:solidFill>
                  <a:latin typeface="+mj-lt"/>
                  <a:cs typeface="Arial" pitchFamily="34" charset="0"/>
                </a:rPr>
                <a:t>Systems</a:t>
              </a:r>
            </a:p>
            <a:p>
              <a:r>
                <a:rPr lang="en-US" sz="1400">
                  <a:solidFill>
                    <a:schemeClr val="accent2"/>
                  </a:solidFill>
                  <a:latin typeface="+mj-lt"/>
                  <a:cs typeface="Arial" pitchFamily="34" charset="0"/>
                </a:rPr>
                <a:t>of Records</a:t>
              </a:r>
            </a:p>
          </p:txBody>
        </p:sp>
        <p:sp>
          <p:nvSpPr>
            <p:cNvPr id="62" name="Rectangle 61">
              <a:extLst>
                <a:ext uri="{FF2B5EF4-FFF2-40B4-BE49-F238E27FC236}">
                  <a16:creationId xmlns:a16="http://schemas.microsoft.com/office/drawing/2014/main" id="{1C995995-67B2-4B25-B74B-B21F11C74B2C}"/>
                </a:ext>
              </a:extLst>
            </p:cNvPr>
            <p:cNvSpPr/>
            <p:nvPr/>
          </p:nvSpPr>
          <p:spPr>
            <a:xfrm>
              <a:off x="2899639" y="5346101"/>
              <a:ext cx="815859" cy="36251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mj-lt"/>
                  <a:cs typeface="Arial" pitchFamily="34" charset="0"/>
                </a:rPr>
                <a:t>CSS</a:t>
              </a:r>
            </a:p>
          </p:txBody>
        </p:sp>
        <p:sp>
          <p:nvSpPr>
            <p:cNvPr id="63" name="Rectangle 62">
              <a:extLst>
                <a:ext uri="{FF2B5EF4-FFF2-40B4-BE49-F238E27FC236}">
                  <a16:creationId xmlns:a16="http://schemas.microsoft.com/office/drawing/2014/main" id="{267B2789-850C-482A-AD79-A8F4B6105103}"/>
                </a:ext>
              </a:extLst>
            </p:cNvPr>
            <p:cNvSpPr/>
            <p:nvPr/>
          </p:nvSpPr>
          <p:spPr>
            <a:xfrm>
              <a:off x="2899639" y="5775836"/>
              <a:ext cx="815859" cy="36251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mj-lt"/>
                  <a:cs typeface="Arial" pitchFamily="34" charset="0"/>
                </a:rPr>
                <a:t>CRIS</a:t>
              </a:r>
            </a:p>
          </p:txBody>
        </p:sp>
        <p:sp>
          <p:nvSpPr>
            <p:cNvPr id="64" name="Rectangle 63">
              <a:extLst>
                <a:ext uri="{FF2B5EF4-FFF2-40B4-BE49-F238E27FC236}">
                  <a16:creationId xmlns:a16="http://schemas.microsoft.com/office/drawing/2014/main" id="{77884C0C-8569-4940-A548-93424A195842}"/>
                </a:ext>
              </a:extLst>
            </p:cNvPr>
            <p:cNvSpPr/>
            <p:nvPr/>
          </p:nvSpPr>
          <p:spPr>
            <a:xfrm>
              <a:off x="4038402" y="4248928"/>
              <a:ext cx="1825683"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DSM In-Demand</a:t>
              </a:r>
            </a:p>
          </p:txBody>
        </p:sp>
        <p:sp>
          <p:nvSpPr>
            <p:cNvPr id="65" name="Rectangle 64">
              <a:extLst>
                <a:ext uri="{FF2B5EF4-FFF2-40B4-BE49-F238E27FC236}">
                  <a16:creationId xmlns:a16="http://schemas.microsoft.com/office/drawing/2014/main" id="{D0D7405D-DC1E-4EC0-A045-4F8A0149011C}"/>
                </a:ext>
              </a:extLst>
            </p:cNvPr>
            <p:cNvSpPr/>
            <p:nvPr/>
          </p:nvSpPr>
          <p:spPr>
            <a:xfrm>
              <a:off x="8474310" y="2821125"/>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Web Chat</a:t>
              </a:r>
            </a:p>
          </p:txBody>
        </p:sp>
        <p:sp>
          <p:nvSpPr>
            <p:cNvPr id="66" name="Rectangle 65">
              <a:extLst>
                <a:ext uri="{FF2B5EF4-FFF2-40B4-BE49-F238E27FC236}">
                  <a16:creationId xmlns:a16="http://schemas.microsoft.com/office/drawing/2014/main" id="{8873677A-73F3-4CB4-8600-8E3A1819B849}"/>
                </a:ext>
              </a:extLst>
            </p:cNvPr>
            <p:cNvSpPr/>
            <p:nvPr/>
          </p:nvSpPr>
          <p:spPr>
            <a:xfrm>
              <a:off x="8474310" y="3050108"/>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Mobile</a:t>
              </a:r>
            </a:p>
          </p:txBody>
        </p:sp>
        <p:sp>
          <p:nvSpPr>
            <p:cNvPr id="67" name="Rectangle 66">
              <a:extLst>
                <a:ext uri="{FF2B5EF4-FFF2-40B4-BE49-F238E27FC236}">
                  <a16:creationId xmlns:a16="http://schemas.microsoft.com/office/drawing/2014/main" id="{51B773B5-EF4C-4003-81FB-A85783763C32}"/>
                </a:ext>
              </a:extLst>
            </p:cNvPr>
            <p:cNvSpPr/>
            <p:nvPr/>
          </p:nvSpPr>
          <p:spPr>
            <a:xfrm>
              <a:off x="108729" y="5193445"/>
              <a:ext cx="11876815" cy="111642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chemeClr val="accent2"/>
                  </a:solidFill>
                  <a:latin typeface="+mj-lt"/>
                  <a:cs typeface="Arial" pitchFamily="34" charset="0"/>
                </a:rPr>
                <a:t>Data / </a:t>
              </a:r>
            </a:p>
            <a:p>
              <a:r>
                <a:rPr lang="en-US" sz="1400">
                  <a:solidFill>
                    <a:schemeClr val="accent2"/>
                  </a:solidFill>
                  <a:latin typeface="+mj-lt"/>
                  <a:cs typeface="Arial" pitchFamily="34" charset="0"/>
                </a:rPr>
                <a:t>Information</a:t>
              </a:r>
            </a:p>
            <a:p>
              <a:r>
                <a:rPr lang="en-US" sz="1400">
                  <a:solidFill>
                    <a:schemeClr val="accent2"/>
                  </a:solidFill>
                  <a:latin typeface="+mj-lt"/>
                  <a:cs typeface="Arial" pitchFamily="34" charset="0"/>
                </a:rPr>
                <a:t>Layer</a:t>
              </a:r>
            </a:p>
          </p:txBody>
        </p:sp>
        <p:sp>
          <p:nvSpPr>
            <p:cNvPr id="68" name="Rectangle 67">
              <a:extLst>
                <a:ext uri="{FF2B5EF4-FFF2-40B4-BE49-F238E27FC236}">
                  <a16:creationId xmlns:a16="http://schemas.microsoft.com/office/drawing/2014/main" id="{E7668BCE-A437-415A-8D1E-ED6CB76024BF}"/>
                </a:ext>
              </a:extLst>
            </p:cNvPr>
            <p:cNvSpPr/>
            <p:nvPr/>
          </p:nvSpPr>
          <p:spPr>
            <a:xfrm>
              <a:off x="6412116" y="4098983"/>
              <a:ext cx="978954"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AIMS</a:t>
              </a:r>
            </a:p>
          </p:txBody>
        </p:sp>
        <p:sp>
          <p:nvSpPr>
            <p:cNvPr id="69" name="Rectangle 68">
              <a:extLst>
                <a:ext uri="{FF2B5EF4-FFF2-40B4-BE49-F238E27FC236}">
                  <a16:creationId xmlns:a16="http://schemas.microsoft.com/office/drawing/2014/main" id="{1FBC849B-23FA-479F-8254-665A0A9F45A4}"/>
                </a:ext>
              </a:extLst>
            </p:cNvPr>
            <p:cNvSpPr/>
            <p:nvPr/>
          </p:nvSpPr>
          <p:spPr>
            <a:xfrm>
              <a:off x="6431223" y="4493236"/>
              <a:ext cx="978954"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21</a:t>
              </a:r>
              <a:r>
                <a:rPr lang="en-US" sz="1050" baseline="30000">
                  <a:solidFill>
                    <a:schemeClr val="accent2"/>
                  </a:solidFill>
                  <a:latin typeface="+mj-lt"/>
                  <a:cs typeface="Arial" pitchFamily="34" charset="0"/>
                </a:rPr>
                <a:t>st</a:t>
              </a:r>
              <a:r>
                <a:rPr lang="en-US" sz="1050">
                  <a:solidFill>
                    <a:schemeClr val="accent2"/>
                  </a:solidFill>
                  <a:latin typeface="+mj-lt"/>
                  <a:cs typeface="Arial" pitchFamily="34" charset="0"/>
                </a:rPr>
                <a:t> Century</a:t>
              </a:r>
            </a:p>
          </p:txBody>
        </p:sp>
        <p:sp>
          <p:nvSpPr>
            <p:cNvPr id="70" name="Rectangle 69">
              <a:extLst>
                <a:ext uri="{FF2B5EF4-FFF2-40B4-BE49-F238E27FC236}">
                  <a16:creationId xmlns:a16="http://schemas.microsoft.com/office/drawing/2014/main" id="{F7881425-1B15-46CB-84F8-8FAC54027B46}"/>
                </a:ext>
              </a:extLst>
            </p:cNvPr>
            <p:cNvSpPr/>
            <p:nvPr/>
          </p:nvSpPr>
          <p:spPr>
            <a:xfrm>
              <a:off x="3825633" y="5352131"/>
              <a:ext cx="815859" cy="36251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mj-lt"/>
                  <a:cs typeface="Arial" pitchFamily="34" charset="0"/>
                </a:rPr>
                <a:t>SF CRM</a:t>
              </a:r>
            </a:p>
          </p:txBody>
        </p:sp>
        <p:sp>
          <p:nvSpPr>
            <p:cNvPr id="71" name="Rectangle 70">
              <a:extLst>
                <a:ext uri="{FF2B5EF4-FFF2-40B4-BE49-F238E27FC236}">
                  <a16:creationId xmlns:a16="http://schemas.microsoft.com/office/drawing/2014/main" id="{7F2C0C83-4430-4928-ACD0-4A167D26D584}"/>
                </a:ext>
              </a:extLst>
            </p:cNvPr>
            <p:cNvSpPr/>
            <p:nvPr/>
          </p:nvSpPr>
          <p:spPr>
            <a:xfrm>
              <a:off x="7903999" y="5332779"/>
              <a:ext cx="813222" cy="362511"/>
            </a:xfrm>
            <a:prstGeom prst="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mj-lt"/>
                  <a:cs typeface="Arial" pitchFamily="34" charset="0"/>
                </a:rPr>
                <a:t>CIAP</a:t>
              </a:r>
            </a:p>
          </p:txBody>
        </p:sp>
        <p:sp>
          <p:nvSpPr>
            <p:cNvPr id="72" name="Rectangle 71">
              <a:extLst>
                <a:ext uri="{FF2B5EF4-FFF2-40B4-BE49-F238E27FC236}">
                  <a16:creationId xmlns:a16="http://schemas.microsoft.com/office/drawing/2014/main" id="{663E1DD9-99E6-42BB-BC3E-76C18AB174D9}"/>
                </a:ext>
              </a:extLst>
            </p:cNvPr>
            <p:cNvSpPr/>
            <p:nvPr/>
          </p:nvSpPr>
          <p:spPr>
            <a:xfrm>
              <a:off x="7903999" y="5777681"/>
              <a:ext cx="813222" cy="362511"/>
            </a:xfrm>
            <a:prstGeom prst="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mj-lt"/>
                  <a:cs typeface="Arial" pitchFamily="34" charset="0"/>
                </a:rPr>
                <a:t>CSS</a:t>
              </a:r>
            </a:p>
          </p:txBody>
        </p:sp>
        <p:sp>
          <p:nvSpPr>
            <p:cNvPr id="73" name="Rectangle 72">
              <a:extLst>
                <a:ext uri="{FF2B5EF4-FFF2-40B4-BE49-F238E27FC236}">
                  <a16:creationId xmlns:a16="http://schemas.microsoft.com/office/drawing/2014/main" id="{ECD35CC3-05C5-41C2-B017-3DAF94A59A35}"/>
                </a:ext>
              </a:extLst>
            </p:cNvPr>
            <p:cNvSpPr/>
            <p:nvPr/>
          </p:nvSpPr>
          <p:spPr>
            <a:xfrm>
              <a:off x="7683446" y="3753854"/>
              <a:ext cx="978954"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CDI</a:t>
              </a:r>
            </a:p>
          </p:txBody>
        </p:sp>
        <p:sp>
          <p:nvSpPr>
            <p:cNvPr id="74" name="Rectangle 73">
              <a:extLst>
                <a:ext uri="{FF2B5EF4-FFF2-40B4-BE49-F238E27FC236}">
                  <a16:creationId xmlns:a16="http://schemas.microsoft.com/office/drawing/2014/main" id="{15933F07-72AF-44D7-B745-96B7542EE9BD}"/>
                </a:ext>
              </a:extLst>
            </p:cNvPr>
            <p:cNvSpPr/>
            <p:nvPr/>
          </p:nvSpPr>
          <p:spPr>
            <a:xfrm>
              <a:off x="9038814" y="3686492"/>
              <a:ext cx="2818809" cy="116573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chemeClr val="accent2"/>
                  </a:solidFill>
                  <a:latin typeface="+mj-lt"/>
                  <a:cs typeface="Arial" pitchFamily="34" charset="0"/>
                </a:rPr>
                <a:t>External</a:t>
              </a:r>
            </a:p>
            <a:p>
              <a:r>
                <a:rPr lang="en-US" sz="1400">
                  <a:solidFill>
                    <a:schemeClr val="accent2"/>
                  </a:solidFill>
                  <a:latin typeface="+mj-lt"/>
                  <a:cs typeface="Arial" pitchFamily="34" charset="0"/>
                </a:rPr>
                <a:t>Data</a:t>
              </a:r>
            </a:p>
          </p:txBody>
        </p:sp>
        <p:sp>
          <p:nvSpPr>
            <p:cNvPr id="75" name="Rectangle 74">
              <a:extLst>
                <a:ext uri="{FF2B5EF4-FFF2-40B4-BE49-F238E27FC236}">
                  <a16:creationId xmlns:a16="http://schemas.microsoft.com/office/drawing/2014/main" id="{003EAF24-155B-4D2A-AC13-7C2D7ECEC757}"/>
                </a:ext>
              </a:extLst>
            </p:cNvPr>
            <p:cNvSpPr/>
            <p:nvPr/>
          </p:nvSpPr>
          <p:spPr>
            <a:xfrm>
              <a:off x="7671845" y="4098983"/>
              <a:ext cx="978954"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accent2"/>
                  </a:solidFill>
                  <a:latin typeface="+mj-lt"/>
                  <a:cs typeface="Arial" pitchFamily="34" charset="0"/>
                </a:rPr>
                <a:t>Calibrio</a:t>
              </a:r>
              <a:endParaRPr lang="en-US" sz="1050">
                <a:solidFill>
                  <a:schemeClr val="accent2"/>
                </a:solidFill>
                <a:latin typeface="+mj-lt"/>
                <a:cs typeface="Arial" pitchFamily="34" charset="0"/>
              </a:endParaRPr>
            </a:p>
          </p:txBody>
        </p:sp>
        <p:cxnSp>
          <p:nvCxnSpPr>
            <p:cNvPr id="76" name="Straight Arrow Connector 75">
              <a:extLst>
                <a:ext uri="{FF2B5EF4-FFF2-40B4-BE49-F238E27FC236}">
                  <a16:creationId xmlns:a16="http://schemas.microsoft.com/office/drawing/2014/main" id="{4A55F64A-2F92-44E5-B5E0-FAF7D5717A12}"/>
                </a:ext>
              </a:extLst>
            </p:cNvPr>
            <p:cNvCxnSpPr>
              <a:stCxn id="37" idx="1"/>
              <a:endCxn id="32" idx="3"/>
            </p:cNvCxnSpPr>
            <p:nvPr/>
          </p:nvCxnSpPr>
          <p:spPr>
            <a:xfrm flipH="1" flipV="1">
              <a:off x="5729818" y="2453764"/>
              <a:ext cx="728754" cy="3394"/>
            </a:xfrm>
            <a:prstGeom prst="straightConnector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BFFF919-2D27-4F96-BF24-EB9C1140A5EE}"/>
                </a:ext>
              </a:extLst>
            </p:cNvPr>
            <p:cNvCxnSpPr>
              <a:cxnSpLocks/>
              <a:stCxn id="32" idx="2"/>
              <a:endCxn id="68" idx="1"/>
            </p:cNvCxnSpPr>
            <p:nvPr/>
          </p:nvCxnSpPr>
          <p:spPr>
            <a:xfrm>
              <a:off x="4952058" y="2535910"/>
              <a:ext cx="1460058" cy="1645220"/>
            </a:xfrm>
            <a:prstGeom prst="straightConnector1">
              <a:avLst/>
            </a:prstGeom>
            <a:ln>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C22BF68-92CE-43B3-B7CC-D55E2CAF011F}"/>
                </a:ext>
              </a:extLst>
            </p:cNvPr>
            <p:cNvCxnSpPr>
              <a:cxnSpLocks/>
              <a:stCxn id="68" idx="2"/>
              <a:endCxn id="69" idx="0"/>
            </p:cNvCxnSpPr>
            <p:nvPr/>
          </p:nvCxnSpPr>
          <p:spPr>
            <a:xfrm>
              <a:off x="6901593" y="4263276"/>
              <a:ext cx="19107" cy="22996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AE0F657-8057-4F86-82EE-9CA51707DA36}"/>
                </a:ext>
              </a:extLst>
            </p:cNvPr>
            <p:cNvCxnSpPr>
              <a:cxnSpLocks/>
              <a:stCxn id="29" idx="2"/>
              <a:endCxn id="61" idx="0"/>
            </p:cNvCxnSpPr>
            <p:nvPr/>
          </p:nvCxnSpPr>
          <p:spPr>
            <a:xfrm>
              <a:off x="2837116" y="3216437"/>
              <a:ext cx="647720" cy="2047608"/>
            </a:xfrm>
            <a:prstGeom prst="straightConnector1">
              <a:avLst/>
            </a:prstGeom>
            <a:ln>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EA5E1F38-CA49-4EFF-B94B-4B734F7343E1}"/>
                </a:ext>
              </a:extLst>
            </p:cNvPr>
            <p:cNvSpPr/>
            <p:nvPr/>
          </p:nvSpPr>
          <p:spPr>
            <a:xfrm>
              <a:off x="10218855" y="2580657"/>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accent2"/>
                  </a:solidFill>
                  <a:latin typeface="+mj-lt"/>
                  <a:cs typeface="Arial" pitchFamily="34" charset="0"/>
                </a:rPr>
                <a:t>eBill</a:t>
              </a:r>
              <a:endParaRPr lang="en-US" sz="1050">
                <a:solidFill>
                  <a:schemeClr val="accent2"/>
                </a:solidFill>
                <a:latin typeface="+mj-lt"/>
                <a:cs typeface="Arial" pitchFamily="34" charset="0"/>
              </a:endParaRPr>
            </a:p>
          </p:txBody>
        </p:sp>
        <p:sp>
          <p:nvSpPr>
            <p:cNvPr id="81" name="Rectangle 80">
              <a:extLst>
                <a:ext uri="{FF2B5EF4-FFF2-40B4-BE49-F238E27FC236}">
                  <a16:creationId xmlns:a16="http://schemas.microsoft.com/office/drawing/2014/main" id="{DBDE73ED-A8DF-4B56-AD4A-0AB5396379A4}"/>
                </a:ext>
              </a:extLst>
            </p:cNvPr>
            <p:cNvSpPr/>
            <p:nvPr/>
          </p:nvSpPr>
          <p:spPr>
            <a:xfrm>
              <a:off x="10218855" y="2353576"/>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Tablet</a:t>
              </a:r>
            </a:p>
          </p:txBody>
        </p:sp>
        <p:sp>
          <p:nvSpPr>
            <p:cNvPr id="82" name="Rectangle 81">
              <a:extLst>
                <a:ext uri="{FF2B5EF4-FFF2-40B4-BE49-F238E27FC236}">
                  <a16:creationId xmlns:a16="http://schemas.microsoft.com/office/drawing/2014/main" id="{EDC7E996-579F-4029-BE7E-B472CED788F6}"/>
                </a:ext>
              </a:extLst>
            </p:cNvPr>
            <p:cNvSpPr/>
            <p:nvPr/>
          </p:nvSpPr>
          <p:spPr>
            <a:xfrm>
              <a:off x="10218855" y="2799690"/>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Apps/ Contracts</a:t>
              </a:r>
            </a:p>
          </p:txBody>
        </p:sp>
        <p:sp>
          <p:nvSpPr>
            <p:cNvPr id="83" name="Rectangle 82">
              <a:extLst>
                <a:ext uri="{FF2B5EF4-FFF2-40B4-BE49-F238E27FC236}">
                  <a16:creationId xmlns:a16="http://schemas.microsoft.com/office/drawing/2014/main" id="{6BA470DA-726F-4D27-81AD-E9C91DD3A432}"/>
                </a:ext>
              </a:extLst>
            </p:cNvPr>
            <p:cNvSpPr/>
            <p:nvPr/>
          </p:nvSpPr>
          <p:spPr>
            <a:xfrm>
              <a:off x="10218855" y="3028673"/>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mj-lt"/>
                  <a:cs typeface="Arial" pitchFamily="34" charset="0"/>
                </a:rPr>
                <a:t>Paper Bill</a:t>
              </a:r>
            </a:p>
          </p:txBody>
        </p:sp>
        <p:cxnSp>
          <p:nvCxnSpPr>
            <p:cNvPr id="84" name="Straight Arrow Connector 83">
              <a:extLst>
                <a:ext uri="{FF2B5EF4-FFF2-40B4-BE49-F238E27FC236}">
                  <a16:creationId xmlns:a16="http://schemas.microsoft.com/office/drawing/2014/main" id="{B3265E0A-8AB1-4F3C-A12A-29EBE20EB245}"/>
                </a:ext>
              </a:extLst>
            </p:cNvPr>
            <p:cNvCxnSpPr>
              <a:cxnSpLocks/>
              <a:stCxn id="31" idx="2"/>
              <a:endCxn id="51" idx="1"/>
            </p:cNvCxnSpPr>
            <p:nvPr/>
          </p:nvCxnSpPr>
          <p:spPr>
            <a:xfrm flipH="1">
              <a:off x="1931137" y="2556238"/>
              <a:ext cx="905979" cy="1248129"/>
            </a:xfrm>
            <a:prstGeom prst="straightConnector1">
              <a:avLst/>
            </a:prstGeom>
            <a:ln>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2CA0EE3-47ED-4669-994D-D414A142E18C}"/>
                </a:ext>
              </a:extLst>
            </p:cNvPr>
            <p:cNvCxnSpPr>
              <a:cxnSpLocks/>
              <a:stCxn id="28" idx="3"/>
              <a:endCxn id="52" idx="3"/>
            </p:cNvCxnSpPr>
            <p:nvPr/>
          </p:nvCxnSpPr>
          <p:spPr>
            <a:xfrm>
              <a:off x="3614876" y="2912327"/>
              <a:ext cx="141944" cy="1130485"/>
            </a:xfrm>
            <a:prstGeom prst="straightConnector1">
              <a:avLst/>
            </a:prstGeom>
            <a:ln>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6" name="Rectangle: Rounded Corners 85">
              <a:extLst>
                <a:ext uri="{FF2B5EF4-FFF2-40B4-BE49-F238E27FC236}">
                  <a16:creationId xmlns:a16="http://schemas.microsoft.com/office/drawing/2014/main" id="{DF8418AD-21DA-4A68-AC39-B2D6D733343E}"/>
                </a:ext>
              </a:extLst>
            </p:cNvPr>
            <p:cNvSpPr/>
            <p:nvPr/>
          </p:nvSpPr>
          <p:spPr>
            <a:xfrm>
              <a:off x="9153096" y="5312852"/>
              <a:ext cx="1285620" cy="677922"/>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700">
                  <a:solidFill>
                    <a:schemeClr val="tx2">
                      <a:lumMod val="50000"/>
                    </a:schemeClr>
                  </a:solidFill>
                  <a:latin typeface="+mj-lt"/>
                </a:rPr>
                <a:t>Screen Pop /Session linked to Acct # &amp; Call Type</a:t>
              </a:r>
            </a:p>
          </p:txBody>
        </p:sp>
        <p:cxnSp>
          <p:nvCxnSpPr>
            <p:cNvPr id="87" name="Straight Connector 86">
              <a:extLst>
                <a:ext uri="{FF2B5EF4-FFF2-40B4-BE49-F238E27FC236}">
                  <a16:creationId xmlns:a16="http://schemas.microsoft.com/office/drawing/2014/main" id="{DD8645D2-8D3F-40B0-AE8A-E1EB7C15B99B}"/>
                </a:ext>
              </a:extLst>
            </p:cNvPr>
            <p:cNvCxnSpPr>
              <a:cxnSpLocks/>
              <a:stCxn id="19" idx="3"/>
              <a:endCxn id="86" idx="1"/>
            </p:cNvCxnSpPr>
            <p:nvPr/>
          </p:nvCxnSpPr>
          <p:spPr>
            <a:xfrm>
              <a:off x="7517960" y="4211201"/>
              <a:ext cx="1635136" cy="1440612"/>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6816D7FE-7A44-4DC1-AEBC-3E9C4205F59C}"/>
                </a:ext>
              </a:extLst>
            </p:cNvPr>
            <p:cNvSpPr/>
            <p:nvPr/>
          </p:nvSpPr>
          <p:spPr>
            <a:xfrm>
              <a:off x="7696590" y="4478550"/>
              <a:ext cx="978954"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accent2"/>
                  </a:solidFill>
                  <a:latin typeface="+mj-lt"/>
                  <a:cs typeface="Arial" pitchFamily="34" charset="0"/>
                </a:rPr>
                <a:t>Questine</a:t>
              </a:r>
              <a:endParaRPr lang="en-US" sz="1050">
                <a:solidFill>
                  <a:schemeClr val="accent2"/>
                </a:solidFill>
                <a:latin typeface="+mj-lt"/>
                <a:cs typeface="Arial" pitchFamily="34" charset="0"/>
              </a:endParaRPr>
            </a:p>
          </p:txBody>
        </p:sp>
        <p:cxnSp>
          <p:nvCxnSpPr>
            <p:cNvPr id="89" name="Straight Arrow Connector 88">
              <a:extLst>
                <a:ext uri="{FF2B5EF4-FFF2-40B4-BE49-F238E27FC236}">
                  <a16:creationId xmlns:a16="http://schemas.microsoft.com/office/drawing/2014/main" id="{7BFA2BFB-70CC-4667-AE33-57A19395DB93}"/>
                </a:ext>
              </a:extLst>
            </p:cNvPr>
            <p:cNvCxnSpPr>
              <a:cxnSpLocks/>
            </p:cNvCxnSpPr>
            <p:nvPr/>
          </p:nvCxnSpPr>
          <p:spPr>
            <a:xfrm flipH="1">
              <a:off x="3787530" y="2674445"/>
              <a:ext cx="853962" cy="2556447"/>
            </a:xfrm>
            <a:prstGeom prst="straightConnector1">
              <a:avLst/>
            </a:prstGeom>
            <a:ln w="190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500D793-CAF9-4F2C-B82C-09EF1FED4E66}"/>
                </a:ext>
              </a:extLst>
            </p:cNvPr>
            <p:cNvCxnSpPr>
              <a:cxnSpLocks/>
            </p:cNvCxnSpPr>
            <p:nvPr/>
          </p:nvCxnSpPr>
          <p:spPr>
            <a:xfrm flipH="1">
              <a:off x="7391070" y="3317504"/>
              <a:ext cx="1857433" cy="1845963"/>
            </a:xfrm>
            <a:prstGeom prst="straightConnector1">
              <a:avLst/>
            </a:prstGeom>
            <a:ln w="190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43EBDCE5-C46B-43C0-B27B-4E15647988B6}"/>
                </a:ext>
              </a:extLst>
            </p:cNvPr>
            <p:cNvCxnSpPr>
              <a:cxnSpLocks/>
            </p:cNvCxnSpPr>
            <p:nvPr/>
          </p:nvCxnSpPr>
          <p:spPr>
            <a:xfrm>
              <a:off x="5263143" y="3317504"/>
              <a:ext cx="1176564" cy="1845963"/>
            </a:xfrm>
            <a:prstGeom prst="straightConnector1">
              <a:avLst/>
            </a:prstGeom>
            <a:ln w="190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AB41A61-A5C9-42B3-9142-82CA3E180554}"/>
                </a:ext>
              </a:extLst>
            </p:cNvPr>
            <p:cNvCxnSpPr>
              <a:cxnSpLocks/>
            </p:cNvCxnSpPr>
            <p:nvPr/>
          </p:nvCxnSpPr>
          <p:spPr>
            <a:xfrm flipH="1">
              <a:off x="2310063" y="4493236"/>
              <a:ext cx="295314" cy="700209"/>
            </a:xfrm>
            <a:prstGeom prst="straightConnector1">
              <a:avLst/>
            </a:prstGeom>
            <a:ln w="190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Rectangle: Rounded Corners 92">
              <a:extLst>
                <a:ext uri="{FF2B5EF4-FFF2-40B4-BE49-F238E27FC236}">
                  <a16:creationId xmlns:a16="http://schemas.microsoft.com/office/drawing/2014/main" id="{8A9EDAC3-E187-4A96-9680-DF401922EFB6}"/>
                </a:ext>
              </a:extLst>
            </p:cNvPr>
            <p:cNvSpPr/>
            <p:nvPr/>
          </p:nvSpPr>
          <p:spPr>
            <a:xfrm>
              <a:off x="10654114" y="5379108"/>
              <a:ext cx="1034323" cy="54541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700">
                  <a:solidFill>
                    <a:schemeClr val="tx2">
                      <a:lumMod val="50000"/>
                    </a:schemeClr>
                  </a:solidFill>
                  <a:latin typeface="+mj-lt"/>
                </a:rPr>
                <a:t>Internal Campaign Management</a:t>
              </a:r>
            </a:p>
          </p:txBody>
        </p:sp>
        <p:sp>
          <p:nvSpPr>
            <p:cNvPr id="94" name="Rectangle: Rounded Corners 93">
              <a:extLst>
                <a:ext uri="{FF2B5EF4-FFF2-40B4-BE49-F238E27FC236}">
                  <a16:creationId xmlns:a16="http://schemas.microsoft.com/office/drawing/2014/main" id="{D986C095-AB91-4FE3-8FCB-4873CB4CB901}"/>
                </a:ext>
              </a:extLst>
            </p:cNvPr>
            <p:cNvSpPr/>
            <p:nvPr/>
          </p:nvSpPr>
          <p:spPr>
            <a:xfrm>
              <a:off x="10628068" y="4133664"/>
              <a:ext cx="1034323" cy="54541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700">
                  <a:solidFill>
                    <a:schemeClr val="tx2">
                      <a:lumMod val="50000"/>
                    </a:schemeClr>
                  </a:solidFill>
                  <a:latin typeface="+mj-lt"/>
                </a:rPr>
                <a:t>Extremal Campaign Management</a:t>
              </a:r>
            </a:p>
          </p:txBody>
        </p:sp>
        <p:sp>
          <p:nvSpPr>
            <p:cNvPr id="95" name="Rectangle 94">
              <a:extLst>
                <a:ext uri="{FF2B5EF4-FFF2-40B4-BE49-F238E27FC236}">
                  <a16:creationId xmlns:a16="http://schemas.microsoft.com/office/drawing/2014/main" id="{EFEFA3A1-A2A9-4243-A1B9-E25D6E5ED0B9}"/>
                </a:ext>
              </a:extLst>
            </p:cNvPr>
            <p:cNvSpPr/>
            <p:nvPr/>
          </p:nvSpPr>
          <p:spPr>
            <a:xfrm>
              <a:off x="9090408" y="4370125"/>
              <a:ext cx="1371049" cy="24622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mj-lt"/>
                  <a:cs typeface="Arial" pitchFamily="34" charset="0"/>
                </a:rPr>
                <a:t>Google Analytics</a:t>
              </a:r>
            </a:p>
          </p:txBody>
        </p:sp>
        <p:sp>
          <p:nvSpPr>
            <p:cNvPr id="96" name="Rectangle: Rounded Corners 95">
              <a:extLst>
                <a:ext uri="{FF2B5EF4-FFF2-40B4-BE49-F238E27FC236}">
                  <a16:creationId xmlns:a16="http://schemas.microsoft.com/office/drawing/2014/main" id="{77255621-2841-4F57-B2E4-2CAD56DC6FA1}"/>
                </a:ext>
              </a:extLst>
            </p:cNvPr>
            <p:cNvSpPr/>
            <p:nvPr/>
          </p:nvSpPr>
          <p:spPr>
            <a:xfrm>
              <a:off x="10069202" y="721433"/>
              <a:ext cx="937885" cy="429138"/>
            </a:xfrm>
            <a:prstGeom prst="roundRect">
              <a:avLst/>
            </a:prstGeom>
            <a:solidFill>
              <a:schemeClr val="accent4">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700">
                  <a:solidFill>
                    <a:schemeClr val="tx2">
                      <a:lumMod val="50000"/>
                    </a:schemeClr>
                  </a:solidFill>
                  <a:latin typeface="+mj-lt"/>
                </a:rPr>
                <a:t>Integration Pain Point</a:t>
              </a:r>
            </a:p>
          </p:txBody>
        </p:sp>
        <p:sp>
          <p:nvSpPr>
            <p:cNvPr id="97" name="Rectangle: Rounded Corners 96">
              <a:extLst>
                <a:ext uri="{FF2B5EF4-FFF2-40B4-BE49-F238E27FC236}">
                  <a16:creationId xmlns:a16="http://schemas.microsoft.com/office/drawing/2014/main" id="{9043CF58-6BCC-498A-8BEE-6739E38B4F2F}"/>
                </a:ext>
              </a:extLst>
            </p:cNvPr>
            <p:cNvSpPr/>
            <p:nvPr/>
          </p:nvSpPr>
          <p:spPr>
            <a:xfrm>
              <a:off x="11096045" y="721433"/>
              <a:ext cx="912847" cy="429138"/>
            </a:xfrm>
            <a:prstGeom prst="roundRect">
              <a:avLst/>
            </a:prstGeom>
            <a:solidFill>
              <a:schemeClr val="bg2"/>
            </a:solidFill>
            <a:ln>
              <a:solidFill>
                <a:schemeClr val="tx1">
                  <a:lumMod val="50000"/>
                  <a:lumOff val="50000"/>
                </a:schemeClr>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a:solidFill>
                    <a:schemeClr val="tx2">
                      <a:lumMod val="50000"/>
                    </a:schemeClr>
                  </a:solidFill>
                  <a:latin typeface="+mj-lt"/>
                </a:rPr>
                <a:t>Manuel data manipulation</a:t>
              </a:r>
            </a:p>
          </p:txBody>
        </p:sp>
        <p:sp>
          <p:nvSpPr>
            <p:cNvPr id="98" name="Rectangle: Rounded Corners 97">
              <a:extLst>
                <a:ext uri="{FF2B5EF4-FFF2-40B4-BE49-F238E27FC236}">
                  <a16:creationId xmlns:a16="http://schemas.microsoft.com/office/drawing/2014/main" id="{27594692-09BE-4993-99F7-B4A7F0B4D3EF}"/>
                </a:ext>
              </a:extLst>
            </p:cNvPr>
            <p:cNvSpPr/>
            <p:nvPr/>
          </p:nvSpPr>
          <p:spPr>
            <a:xfrm>
              <a:off x="9042359" y="710378"/>
              <a:ext cx="937885" cy="429138"/>
            </a:xfrm>
            <a:prstGeom prst="roundRect">
              <a:avLst/>
            </a:prstGeom>
            <a:solidFill>
              <a:srgbClr val="FFFFF3"/>
            </a:solidFill>
            <a:ln>
              <a:solidFill>
                <a:srgbClr val="FFFF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700">
                  <a:solidFill>
                    <a:schemeClr val="tx2">
                      <a:lumMod val="50000"/>
                    </a:schemeClr>
                  </a:solidFill>
                  <a:latin typeface="+mj-lt"/>
                </a:rPr>
                <a:t>Log file opportunity</a:t>
              </a:r>
            </a:p>
          </p:txBody>
        </p:sp>
      </p:grpSp>
      <p:sp>
        <p:nvSpPr>
          <p:cNvPr id="100" name="Title 1">
            <a:extLst>
              <a:ext uri="{FF2B5EF4-FFF2-40B4-BE49-F238E27FC236}">
                <a16:creationId xmlns:a16="http://schemas.microsoft.com/office/drawing/2014/main" id="{CD034DE6-0310-42CD-A29C-09F5E6B74E75}"/>
              </a:ext>
            </a:extLst>
          </p:cNvPr>
          <p:cNvSpPr txBox="1">
            <a:spLocks/>
          </p:cNvSpPr>
          <p:nvPr/>
        </p:nvSpPr>
        <p:spPr>
          <a:xfrm>
            <a:off x="381000" y="404813"/>
            <a:ext cx="11430000" cy="863601"/>
          </a:xfrm>
          <a:prstGeom prst="rect">
            <a:avLst/>
          </a:prstGeom>
        </p:spPr>
        <p:txBody>
          <a:bodyPr vert="horz" lIns="253554" tIns="28173" rIns="140864" bIns="28173" rtlCol="0" anchor="ctr">
            <a:noAutofit/>
          </a:bodyPr>
          <a:lst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endParaRPr lang="en-US"/>
          </a:p>
        </p:txBody>
      </p:sp>
      <p:grpSp>
        <p:nvGrpSpPr>
          <p:cNvPr id="101" name="Group 100">
            <a:extLst>
              <a:ext uri="{FF2B5EF4-FFF2-40B4-BE49-F238E27FC236}">
                <a16:creationId xmlns:a16="http://schemas.microsoft.com/office/drawing/2014/main" id="{E42C7354-A04E-49D1-A9CF-DE7F41B00D45}"/>
              </a:ext>
            </a:extLst>
          </p:cNvPr>
          <p:cNvGrpSpPr/>
          <p:nvPr/>
        </p:nvGrpSpPr>
        <p:grpSpPr>
          <a:xfrm>
            <a:off x="4679606" y="165218"/>
            <a:ext cx="796933" cy="646330"/>
            <a:chOff x="7032104" y="833459"/>
            <a:chExt cx="702761" cy="569956"/>
          </a:xfrm>
        </p:grpSpPr>
        <p:sp>
          <p:nvSpPr>
            <p:cNvPr id="102" name="Oval 20">
              <a:extLst>
                <a:ext uri="{FF2B5EF4-FFF2-40B4-BE49-F238E27FC236}">
                  <a16:creationId xmlns:a16="http://schemas.microsoft.com/office/drawing/2014/main" id="{0DE17798-A8DD-432D-ABD3-D7619507D9A2}"/>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103" name="TextBox 102">
              <a:extLst>
                <a:ext uri="{FF2B5EF4-FFF2-40B4-BE49-F238E27FC236}">
                  <a16:creationId xmlns:a16="http://schemas.microsoft.com/office/drawing/2014/main" id="{16E4F449-7DA7-440E-8794-67818046A8C2}"/>
                </a:ext>
              </a:extLst>
            </p:cNvPr>
            <p:cNvSpPr txBox="1"/>
            <p:nvPr/>
          </p:nvSpPr>
          <p:spPr>
            <a:xfrm>
              <a:off x="7086793" y="833459"/>
              <a:ext cx="648072" cy="569956"/>
            </a:xfrm>
            <a:prstGeom prst="rect">
              <a:avLst/>
            </a:prstGeom>
            <a:noFill/>
          </p:spPr>
          <p:txBody>
            <a:bodyPr wrap="square" rtlCol="0">
              <a:spAutoFit/>
            </a:bodyPr>
            <a:lstStyle/>
            <a:p>
              <a:r>
                <a:rPr lang="en-US" sz="3600" b="1">
                  <a:solidFill>
                    <a:schemeClr val="bg1"/>
                  </a:solidFill>
                  <a:latin typeface="+mj-lt"/>
                </a:rPr>
                <a:t>5</a:t>
              </a:r>
            </a:p>
          </p:txBody>
        </p:sp>
      </p:grpSp>
    </p:spTree>
    <p:extLst>
      <p:ext uri="{BB962C8B-B14F-4D97-AF65-F5344CB8AC3E}">
        <p14:creationId xmlns:p14="http://schemas.microsoft.com/office/powerpoint/2010/main" val="17176637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A3C8A-8B88-45CA-9A89-E957C9F35393}"/>
              </a:ext>
            </a:extLst>
          </p:cNvPr>
          <p:cNvSpPr>
            <a:spLocks noGrp="1"/>
          </p:cNvSpPr>
          <p:nvPr>
            <p:ph type="title"/>
          </p:nvPr>
        </p:nvSpPr>
        <p:spPr/>
        <p:txBody>
          <a:bodyPr/>
          <a:lstStyle/>
          <a:p>
            <a:r>
              <a:rPr lang="en-US">
                <a:solidFill>
                  <a:srgbClr val="0070AD"/>
                </a:solidFill>
              </a:rPr>
              <a:t>Incremental Discovery Focus -        Digital Customer Interactions – Initial Vision</a:t>
            </a:r>
            <a:endParaRPr lang="en-US"/>
          </a:p>
        </p:txBody>
      </p:sp>
      <p:grpSp>
        <p:nvGrpSpPr>
          <p:cNvPr id="3" name="Group 2">
            <a:extLst>
              <a:ext uri="{FF2B5EF4-FFF2-40B4-BE49-F238E27FC236}">
                <a16:creationId xmlns:a16="http://schemas.microsoft.com/office/drawing/2014/main" id="{9F9A54A1-8065-4081-B2F2-7D41C54E3979}"/>
              </a:ext>
            </a:extLst>
          </p:cNvPr>
          <p:cNvGrpSpPr/>
          <p:nvPr/>
        </p:nvGrpSpPr>
        <p:grpSpPr>
          <a:xfrm>
            <a:off x="266698" y="1136894"/>
            <a:ext cx="11658602" cy="5187706"/>
            <a:chOff x="70230" y="1136894"/>
            <a:chExt cx="11974539" cy="5287974"/>
          </a:xfrm>
        </p:grpSpPr>
        <p:sp>
          <p:nvSpPr>
            <p:cNvPr id="5" name="Rectangle 4">
              <a:extLst>
                <a:ext uri="{FF2B5EF4-FFF2-40B4-BE49-F238E27FC236}">
                  <a16:creationId xmlns:a16="http://schemas.microsoft.com/office/drawing/2014/main" id="{09DD5812-FF68-478E-8E34-0F92EBCB6510}"/>
                </a:ext>
              </a:extLst>
            </p:cNvPr>
            <p:cNvSpPr/>
            <p:nvPr/>
          </p:nvSpPr>
          <p:spPr>
            <a:xfrm>
              <a:off x="70230" y="1136894"/>
              <a:ext cx="11974538" cy="2696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a:t>Residential Customer</a:t>
              </a:r>
            </a:p>
          </p:txBody>
        </p:sp>
        <p:sp>
          <p:nvSpPr>
            <p:cNvPr id="61" name="Rectangle 60">
              <a:extLst>
                <a:ext uri="{FF2B5EF4-FFF2-40B4-BE49-F238E27FC236}">
                  <a16:creationId xmlns:a16="http://schemas.microsoft.com/office/drawing/2014/main" id="{DF516330-ACE9-48F5-893D-904037EE8394}"/>
                </a:ext>
              </a:extLst>
            </p:cNvPr>
            <p:cNvSpPr/>
            <p:nvPr/>
          </p:nvSpPr>
          <p:spPr>
            <a:xfrm>
              <a:off x="70231" y="1446580"/>
              <a:ext cx="11974538" cy="497828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a:solidFill>
                    <a:schemeClr val="accent2"/>
                  </a:solidFill>
                  <a:latin typeface="Arial" pitchFamily="34" charset="0"/>
                  <a:cs typeface="Arial" pitchFamily="34" charset="0"/>
                </a:rPr>
                <a:t>Digital Platform</a:t>
              </a:r>
            </a:p>
          </p:txBody>
        </p:sp>
        <p:sp>
          <p:nvSpPr>
            <p:cNvPr id="62" name="Rectangle 61">
              <a:extLst>
                <a:ext uri="{FF2B5EF4-FFF2-40B4-BE49-F238E27FC236}">
                  <a16:creationId xmlns:a16="http://schemas.microsoft.com/office/drawing/2014/main" id="{EBF30085-864A-4139-A9D6-69C1008E2C25}"/>
                </a:ext>
              </a:extLst>
            </p:cNvPr>
            <p:cNvSpPr/>
            <p:nvPr/>
          </p:nvSpPr>
          <p:spPr>
            <a:xfrm>
              <a:off x="130876" y="1752736"/>
              <a:ext cx="11832524" cy="101362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accent2"/>
                  </a:solidFill>
                  <a:latin typeface="Arial" pitchFamily="34" charset="0"/>
                  <a:cs typeface="Arial" pitchFamily="34" charset="0"/>
                </a:rPr>
                <a:t>Multi Channel Delivery</a:t>
              </a:r>
            </a:p>
          </p:txBody>
        </p:sp>
        <p:grpSp>
          <p:nvGrpSpPr>
            <p:cNvPr id="32" name="Group 31">
              <a:extLst>
                <a:ext uri="{FF2B5EF4-FFF2-40B4-BE49-F238E27FC236}">
                  <a16:creationId xmlns:a16="http://schemas.microsoft.com/office/drawing/2014/main" id="{093757F4-479F-4FD7-853E-B70AB87D8B82}"/>
                </a:ext>
              </a:extLst>
            </p:cNvPr>
            <p:cNvGrpSpPr/>
            <p:nvPr/>
          </p:nvGrpSpPr>
          <p:grpSpPr>
            <a:xfrm>
              <a:off x="5625063" y="3110886"/>
              <a:ext cx="5804399" cy="1489267"/>
              <a:chOff x="5625063" y="2544354"/>
              <a:chExt cx="5804399" cy="1489267"/>
            </a:xfrm>
          </p:grpSpPr>
          <p:sp>
            <p:nvSpPr>
              <p:cNvPr id="142" name="Rectangle 141">
                <a:extLst>
                  <a:ext uri="{FF2B5EF4-FFF2-40B4-BE49-F238E27FC236}">
                    <a16:creationId xmlns:a16="http://schemas.microsoft.com/office/drawing/2014/main" id="{0740780C-7C92-44E0-ACDC-AE1555B2405B}"/>
                  </a:ext>
                </a:extLst>
              </p:cNvPr>
              <p:cNvSpPr/>
              <p:nvPr/>
            </p:nvSpPr>
            <p:spPr>
              <a:xfrm>
                <a:off x="7152994" y="3547826"/>
                <a:ext cx="3198084" cy="485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accent2"/>
                    </a:solidFill>
                    <a:latin typeface="Arial" pitchFamily="34" charset="0"/>
                    <a:cs typeface="Arial" pitchFamily="34" charset="0"/>
                  </a:rPr>
                  <a:t>Pattern File – CSR Session Logger</a:t>
                </a:r>
              </a:p>
            </p:txBody>
          </p:sp>
          <p:sp>
            <p:nvSpPr>
              <p:cNvPr id="141" name="Rectangle 140">
                <a:extLst>
                  <a:ext uri="{FF2B5EF4-FFF2-40B4-BE49-F238E27FC236}">
                    <a16:creationId xmlns:a16="http://schemas.microsoft.com/office/drawing/2014/main" id="{700B00ED-7A4E-4118-8825-09E6AAED8986}"/>
                  </a:ext>
                </a:extLst>
              </p:cNvPr>
              <p:cNvSpPr/>
              <p:nvPr/>
            </p:nvSpPr>
            <p:spPr>
              <a:xfrm>
                <a:off x="5752059" y="3015729"/>
                <a:ext cx="3198084" cy="485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accent2"/>
                    </a:solidFill>
                    <a:latin typeface="Arial" pitchFamily="34" charset="0"/>
                    <a:cs typeface="Arial" pitchFamily="34" charset="0"/>
                  </a:rPr>
                  <a:t>Change File Logger</a:t>
                </a:r>
              </a:p>
            </p:txBody>
          </p:sp>
          <p:sp>
            <p:nvSpPr>
              <p:cNvPr id="140" name="Rectangle 139">
                <a:extLst>
                  <a:ext uri="{FF2B5EF4-FFF2-40B4-BE49-F238E27FC236}">
                    <a16:creationId xmlns:a16="http://schemas.microsoft.com/office/drawing/2014/main" id="{A539D63F-A919-443F-A39C-4664EB29E98A}"/>
                  </a:ext>
                </a:extLst>
              </p:cNvPr>
              <p:cNvSpPr/>
              <p:nvPr/>
            </p:nvSpPr>
            <p:spPr>
              <a:xfrm>
                <a:off x="8231378" y="3015729"/>
                <a:ext cx="3198084" cy="485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accent2"/>
                    </a:solidFill>
                    <a:latin typeface="Arial" pitchFamily="34" charset="0"/>
                    <a:cs typeface="Arial" pitchFamily="34" charset="0"/>
                  </a:rPr>
                  <a:t>Vendor Logger</a:t>
                </a:r>
              </a:p>
            </p:txBody>
          </p:sp>
          <p:sp>
            <p:nvSpPr>
              <p:cNvPr id="139" name="Rectangle 138">
                <a:extLst>
                  <a:ext uri="{FF2B5EF4-FFF2-40B4-BE49-F238E27FC236}">
                    <a16:creationId xmlns:a16="http://schemas.microsoft.com/office/drawing/2014/main" id="{CAAE2818-4ED7-459A-941B-387256257370}"/>
                  </a:ext>
                </a:extLst>
              </p:cNvPr>
              <p:cNvSpPr/>
              <p:nvPr/>
            </p:nvSpPr>
            <p:spPr>
              <a:xfrm>
                <a:off x="8197510" y="2544354"/>
                <a:ext cx="3198084" cy="485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accent2"/>
                    </a:solidFill>
                    <a:latin typeface="Arial" pitchFamily="34" charset="0"/>
                    <a:cs typeface="Arial" pitchFamily="34" charset="0"/>
                  </a:rPr>
                  <a:t>Campaign Logger</a:t>
                </a:r>
              </a:p>
            </p:txBody>
          </p:sp>
          <p:sp>
            <p:nvSpPr>
              <p:cNvPr id="101" name="Rectangle 100">
                <a:extLst>
                  <a:ext uri="{FF2B5EF4-FFF2-40B4-BE49-F238E27FC236}">
                    <a16:creationId xmlns:a16="http://schemas.microsoft.com/office/drawing/2014/main" id="{5BC8D499-22D3-47D2-BE1E-23E246B2D519}"/>
                  </a:ext>
                </a:extLst>
              </p:cNvPr>
              <p:cNvSpPr/>
              <p:nvPr/>
            </p:nvSpPr>
            <p:spPr>
              <a:xfrm>
                <a:off x="5625063" y="2544354"/>
                <a:ext cx="3198084" cy="485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accent2"/>
                    </a:solidFill>
                    <a:latin typeface="Arial" pitchFamily="34" charset="0"/>
                    <a:cs typeface="Arial" pitchFamily="34" charset="0"/>
                  </a:rPr>
                  <a:t>Pattern File – Digital Data Logger       </a:t>
                </a:r>
              </a:p>
            </p:txBody>
          </p:sp>
          <p:grpSp>
            <p:nvGrpSpPr>
              <p:cNvPr id="13" name="Group 12">
                <a:extLst>
                  <a:ext uri="{FF2B5EF4-FFF2-40B4-BE49-F238E27FC236}">
                    <a16:creationId xmlns:a16="http://schemas.microsoft.com/office/drawing/2014/main" id="{92454EBD-CB5E-4B80-94E3-2FDE50849AEC}"/>
                  </a:ext>
                </a:extLst>
              </p:cNvPr>
              <p:cNvGrpSpPr/>
              <p:nvPr/>
            </p:nvGrpSpPr>
            <p:grpSpPr>
              <a:xfrm>
                <a:off x="8211392" y="2689593"/>
                <a:ext cx="968321" cy="968321"/>
                <a:chOff x="7820841" y="2314089"/>
                <a:chExt cx="1300712" cy="1300712"/>
              </a:xfrm>
              <a:solidFill>
                <a:schemeClr val="bg1"/>
              </a:solidFill>
            </p:grpSpPr>
            <p:sp>
              <p:nvSpPr>
                <p:cNvPr id="12" name="Oval 11">
                  <a:extLst>
                    <a:ext uri="{FF2B5EF4-FFF2-40B4-BE49-F238E27FC236}">
                      <a16:creationId xmlns:a16="http://schemas.microsoft.com/office/drawing/2014/main" id="{D66BDBC5-206D-4A74-B14D-F3BA4F5D8BCA}"/>
                    </a:ext>
                  </a:extLst>
                </p:cNvPr>
                <p:cNvSpPr/>
                <p:nvPr/>
              </p:nvSpPr>
              <p:spPr>
                <a:xfrm>
                  <a:off x="7820841" y="2314089"/>
                  <a:ext cx="1300712" cy="1300712"/>
                </a:xfrm>
                <a:prstGeom prst="ellipse">
                  <a:avLst/>
                </a:prstGeom>
                <a:grpFill/>
                <a:ln w="12700">
                  <a:solidFill>
                    <a:srgbClr val="12AB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grpSp>
              <p:nvGrpSpPr>
                <p:cNvPr id="123" name="Group 281">
                  <a:extLst>
                    <a:ext uri="{FF2B5EF4-FFF2-40B4-BE49-F238E27FC236}">
                      <a16:creationId xmlns:a16="http://schemas.microsoft.com/office/drawing/2014/main" id="{3E4E4622-A383-44A7-ACCE-7AFB75F5708B}"/>
                    </a:ext>
                  </a:extLst>
                </p:cNvPr>
                <p:cNvGrpSpPr/>
                <p:nvPr/>
              </p:nvGrpSpPr>
              <p:grpSpPr>
                <a:xfrm>
                  <a:off x="8135379" y="2406119"/>
                  <a:ext cx="671637" cy="797568"/>
                  <a:chOff x="3515178" y="1685925"/>
                  <a:chExt cx="558800" cy="663574"/>
                </a:xfrm>
                <a:grpFill/>
              </p:grpSpPr>
              <p:sp>
                <p:nvSpPr>
                  <p:cNvPr id="124" name="Freeform 353">
                    <a:extLst>
                      <a:ext uri="{FF2B5EF4-FFF2-40B4-BE49-F238E27FC236}">
                        <a16:creationId xmlns:a16="http://schemas.microsoft.com/office/drawing/2014/main" id="{C9CC9F04-D959-49CE-81B8-29A65140B115}"/>
                      </a:ext>
                    </a:extLst>
                  </p:cNvPr>
                  <p:cNvSpPr>
                    <a:spLocks/>
                  </p:cNvSpPr>
                  <p:nvPr/>
                </p:nvSpPr>
                <p:spPr bwMode="auto">
                  <a:xfrm>
                    <a:off x="3645353" y="1855787"/>
                    <a:ext cx="304800" cy="493712"/>
                  </a:xfrm>
                  <a:custGeom>
                    <a:avLst/>
                    <a:gdLst/>
                    <a:ahLst/>
                    <a:cxnLst>
                      <a:cxn ang="0">
                        <a:pos x="60" y="76"/>
                      </a:cxn>
                      <a:cxn ang="0">
                        <a:pos x="81" y="40"/>
                      </a:cxn>
                      <a:cxn ang="0">
                        <a:pos x="41" y="0"/>
                      </a:cxn>
                      <a:cxn ang="0">
                        <a:pos x="0" y="40"/>
                      </a:cxn>
                      <a:cxn ang="0">
                        <a:pos x="21" y="76"/>
                      </a:cxn>
                      <a:cxn ang="0">
                        <a:pos x="21" y="95"/>
                      </a:cxn>
                      <a:cxn ang="0">
                        <a:pos x="60" y="95"/>
                      </a:cxn>
                      <a:cxn ang="0">
                        <a:pos x="60" y="116"/>
                      </a:cxn>
                      <a:cxn ang="0">
                        <a:pos x="52" y="125"/>
                      </a:cxn>
                      <a:cxn ang="0">
                        <a:pos x="52" y="126"/>
                      </a:cxn>
                      <a:cxn ang="0">
                        <a:pos x="41" y="132"/>
                      </a:cxn>
                      <a:cxn ang="0">
                        <a:pos x="30" y="126"/>
                      </a:cxn>
                      <a:cxn ang="0">
                        <a:pos x="30" y="125"/>
                      </a:cxn>
                      <a:cxn ang="0">
                        <a:pos x="21" y="116"/>
                      </a:cxn>
                      <a:cxn ang="0">
                        <a:pos x="21" y="109"/>
                      </a:cxn>
                    </a:cxnLst>
                    <a:rect l="0" t="0" r="r" b="b"/>
                    <a:pathLst>
                      <a:path w="81" h="132">
                        <a:moveTo>
                          <a:pt x="60" y="76"/>
                        </a:moveTo>
                        <a:cubicBezTo>
                          <a:pt x="73" y="69"/>
                          <a:pt x="81" y="56"/>
                          <a:pt x="81" y="40"/>
                        </a:cubicBezTo>
                        <a:cubicBezTo>
                          <a:pt x="81" y="18"/>
                          <a:pt x="63" y="0"/>
                          <a:pt x="41" y="0"/>
                        </a:cubicBezTo>
                        <a:cubicBezTo>
                          <a:pt x="18" y="0"/>
                          <a:pt x="0" y="18"/>
                          <a:pt x="0" y="40"/>
                        </a:cubicBezTo>
                        <a:cubicBezTo>
                          <a:pt x="0" y="56"/>
                          <a:pt x="9" y="69"/>
                          <a:pt x="21" y="76"/>
                        </a:cubicBezTo>
                        <a:cubicBezTo>
                          <a:pt x="21" y="95"/>
                          <a:pt x="21" y="95"/>
                          <a:pt x="21" y="95"/>
                        </a:cubicBezTo>
                        <a:cubicBezTo>
                          <a:pt x="60" y="95"/>
                          <a:pt x="60" y="95"/>
                          <a:pt x="60" y="95"/>
                        </a:cubicBezTo>
                        <a:cubicBezTo>
                          <a:pt x="60" y="116"/>
                          <a:pt x="60" y="116"/>
                          <a:pt x="60" y="116"/>
                        </a:cubicBezTo>
                        <a:cubicBezTo>
                          <a:pt x="60" y="120"/>
                          <a:pt x="57" y="123"/>
                          <a:pt x="52" y="125"/>
                        </a:cubicBezTo>
                        <a:cubicBezTo>
                          <a:pt x="52" y="126"/>
                          <a:pt x="52" y="126"/>
                          <a:pt x="52" y="126"/>
                        </a:cubicBezTo>
                        <a:cubicBezTo>
                          <a:pt x="52" y="130"/>
                          <a:pt x="47" y="132"/>
                          <a:pt x="41" y="132"/>
                        </a:cubicBezTo>
                        <a:cubicBezTo>
                          <a:pt x="35" y="132"/>
                          <a:pt x="30" y="130"/>
                          <a:pt x="30" y="126"/>
                        </a:cubicBezTo>
                        <a:cubicBezTo>
                          <a:pt x="30" y="126"/>
                          <a:pt x="30" y="126"/>
                          <a:pt x="30" y="125"/>
                        </a:cubicBezTo>
                        <a:cubicBezTo>
                          <a:pt x="25" y="123"/>
                          <a:pt x="21" y="120"/>
                          <a:pt x="21" y="116"/>
                        </a:cubicBezTo>
                        <a:cubicBezTo>
                          <a:pt x="21" y="109"/>
                          <a:pt x="21" y="109"/>
                          <a:pt x="21" y="109"/>
                        </a:cubicBezTo>
                      </a:path>
                    </a:pathLst>
                  </a:custGeom>
                  <a:grpFill/>
                  <a:ln w="6350" cap="rnd">
                    <a:solidFill>
                      <a:srgbClr val="691E7C">
                        <a:lumMod val="75000"/>
                      </a:srgbClr>
                    </a:solidFill>
                    <a:prstDash val="solid"/>
                    <a:round/>
                    <a:headEnd/>
                    <a:tailEnd/>
                  </a:ln>
                </p:spPr>
                <p:txBody>
                  <a:bodyPr vert="horz" wrap="square" lIns="68580" tIns="34290" rIns="68580" bIns="34290" numCol="1" anchor="t" anchorCtr="0" compatLnSpc="1">
                    <a:prstTxWarp prst="textNoShape">
                      <a:avLst/>
                    </a:prstTxWarp>
                  </a:bodyPr>
                  <a:lstStyle/>
                  <a:p>
                    <a:pPr defTabSz="685800">
                      <a:defRPr/>
                    </a:pPr>
                    <a:endParaRPr lang="en-US" sz="1200" kern="0">
                      <a:solidFill>
                        <a:srgbClr val="00234B"/>
                      </a:solidFill>
                    </a:endParaRPr>
                  </a:p>
                </p:txBody>
              </p:sp>
              <p:sp>
                <p:nvSpPr>
                  <p:cNvPr id="125" name="Freeform 354">
                    <a:extLst>
                      <a:ext uri="{FF2B5EF4-FFF2-40B4-BE49-F238E27FC236}">
                        <a16:creationId xmlns:a16="http://schemas.microsoft.com/office/drawing/2014/main" id="{39088D81-2975-4DEB-8ADF-C6199206E603}"/>
                      </a:ext>
                    </a:extLst>
                  </p:cNvPr>
                  <p:cNvSpPr>
                    <a:spLocks/>
                  </p:cNvSpPr>
                  <p:nvPr/>
                </p:nvSpPr>
                <p:spPr bwMode="auto">
                  <a:xfrm>
                    <a:off x="3705678" y="1908175"/>
                    <a:ext cx="109538" cy="104775"/>
                  </a:xfrm>
                  <a:custGeom>
                    <a:avLst/>
                    <a:gdLst/>
                    <a:ahLst/>
                    <a:cxnLst>
                      <a:cxn ang="0">
                        <a:pos x="0" y="28"/>
                      </a:cxn>
                      <a:cxn ang="0">
                        <a:pos x="29" y="0"/>
                      </a:cxn>
                    </a:cxnLst>
                    <a:rect l="0" t="0" r="r" b="b"/>
                    <a:pathLst>
                      <a:path w="29" h="28">
                        <a:moveTo>
                          <a:pt x="0" y="28"/>
                        </a:moveTo>
                        <a:cubicBezTo>
                          <a:pt x="0" y="13"/>
                          <a:pt x="13" y="0"/>
                          <a:pt x="29" y="0"/>
                        </a:cubicBezTo>
                      </a:path>
                    </a:pathLst>
                  </a:custGeom>
                  <a:grpFill/>
                  <a:ln w="6350" cap="rnd">
                    <a:solidFill>
                      <a:srgbClr val="691E7C">
                        <a:lumMod val="75000"/>
                      </a:srgbClr>
                    </a:solidFill>
                    <a:prstDash val="solid"/>
                    <a:round/>
                    <a:headEnd/>
                    <a:tailEnd/>
                  </a:ln>
                </p:spPr>
                <p:txBody>
                  <a:bodyPr vert="horz" wrap="square" lIns="68580" tIns="34290" rIns="68580" bIns="34290" numCol="1" anchor="t" anchorCtr="0" compatLnSpc="1">
                    <a:prstTxWarp prst="textNoShape">
                      <a:avLst/>
                    </a:prstTxWarp>
                  </a:bodyPr>
                  <a:lstStyle/>
                  <a:p>
                    <a:pPr defTabSz="685800">
                      <a:defRPr/>
                    </a:pPr>
                    <a:endParaRPr lang="en-US" sz="1200" kern="0">
                      <a:solidFill>
                        <a:srgbClr val="00234B"/>
                      </a:solidFill>
                    </a:endParaRPr>
                  </a:p>
                </p:txBody>
              </p:sp>
              <p:sp>
                <p:nvSpPr>
                  <p:cNvPr id="126" name="Line 355">
                    <a:extLst>
                      <a:ext uri="{FF2B5EF4-FFF2-40B4-BE49-F238E27FC236}">
                        <a16:creationId xmlns:a16="http://schemas.microsoft.com/office/drawing/2014/main" id="{B0C41337-14DD-441D-A9FC-33E693D1D804}"/>
                      </a:ext>
                    </a:extLst>
                  </p:cNvPr>
                  <p:cNvSpPr>
                    <a:spLocks noChangeShapeType="1"/>
                  </p:cNvSpPr>
                  <p:nvPr/>
                </p:nvSpPr>
                <p:spPr bwMode="auto">
                  <a:xfrm flipV="1">
                    <a:off x="3799341" y="1685925"/>
                    <a:ext cx="1588" cy="112712"/>
                  </a:xfrm>
                  <a:prstGeom prst="line">
                    <a:avLst/>
                  </a:prstGeom>
                  <a:grpFill/>
                  <a:ln w="6350" cap="rnd">
                    <a:solidFill>
                      <a:srgbClr val="691E7C">
                        <a:lumMod val="75000"/>
                      </a:srgbClr>
                    </a:solidFill>
                    <a:prstDash val="solid"/>
                    <a:round/>
                    <a:headEnd/>
                    <a:tailEnd/>
                  </a:ln>
                </p:spPr>
                <p:txBody>
                  <a:bodyPr vert="horz" wrap="square" lIns="68580" tIns="34290" rIns="68580" bIns="34290" numCol="1" anchor="t" anchorCtr="0" compatLnSpc="1">
                    <a:prstTxWarp prst="textNoShape">
                      <a:avLst/>
                    </a:prstTxWarp>
                  </a:bodyPr>
                  <a:lstStyle/>
                  <a:p>
                    <a:pPr defTabSz="685800">
                      <a:defRPr/>
                    </a:pPr>
                    <a:endParaRPr lang="en-US" sz="1200" kern="0">
                      <a:solidFill>
                        <a:srgbClr val="00234B"/>
                      </a:solidFill>
                    </a:endParaRPr>
                  </a:p>
                </p:txBody>
              </p:sp>
              <p:sp>
                <p:nvSpPr>
                  <p:cNvPr id="127" name="Line 356">
                    <a:extLst>
                      <a:ext uri="{FF2B5EF4-FFF2-40B4-BE49-F238E27FC236}">
                        <a16:creationId xmlns:a16="http://schemas.microsoft.com/office/drawing/2014/main" id="{D4D5E296-B6CA-4676-B973-C868391E226D}"/>
                      </a:ext>
                    </a:extLst>
                  </p:cNvPr>
                  <p:cNvSpPr>
                    <a:spLocks noChangeShapeType="1"/>
                  </p:cNvSpPr>
                  <p:nvPr/>
                </p:nvSpPr>
                <p:spPr bwMode="auto">
                  <a:xfrm flipH="1" flipV="1">
                    <a:off x="3521528" y="1839912"/>
                    <a:ext cx="93663" cy="57150"/>
                  </a:xfrm>
                  <a:prstGeom prst="line">
                    <a:avLst/>
                  </a:prstGeom>
                  <a:grpFill/>
                  <a:ln w="6350" cap="rnd">
                    <a:solidFill>
                      <a:srgbClr val="691E7C">
                        <a:lumMod val="75000"/>
                      </a:srgbClr>
                    </a:solidFill>
                    <a:prstDash val="solid"/>
                    <a:round/>
                    <a:headEnd/>
                    <a:tailEnd/>
                  </a:ln>
                </p:spPr>
                <p:txBody>
                  <a:bodyPr vert="horz" wrap="square" lIns="68580" tIns="34290" rIns="68580" bIns="34290" numCol="1" anchor="t" anchorCtr="0" compatLnSpc="1">
                    <a:prstTxWarp prst="textNoShape">
                      <a:avLst/>
                    </a:prstTxWarp>
                  </a:bodyPr>
                  <a:lstStyle/>
                  <a:p>
                    <a:pPr defTabSz="685800">
                      <a:defRPr/>
                    </a:pPr>
                    <a:endParaRPr lang="en-US" sz="1200" kern="0">
                      <a:solidFill>
                        <a:srgbClr val="00234B"/>
                      </a:solidFill>
                    </a:endParaRPr>
                  </a:p>
                </p:txBody>
              </p:sp>
              <p:sp>
                <p:nvSpPr>
                  <p:cNvPr id="128" name="Line 357">
                    <a:extLst>
                      <a:ext uri="{FF2B5EF4-FFF2-40B4-BE49-F238E27FC236}">
                        <a16:creationId xmlns:a16="http://schemas.microsoft.com/office/drawing/2014/main" id="{0468A10D-DA5B-496A-A50B-23BA55F67FEC}"/>
                      </a:ext>
                    </a:extLst>
                  </p:cNvPr>
                  <p:cNvSpPr>
                    <a:spLocks noChangeShapeType="1"/>
                  </p:cNvSpPr>
                  <p:nvPr/>
                </p:nvSpPr>
                <p:spPr bwMode="auto">
                  <a:xfrm flipH="1">
                    <a:off x="3515178" y="2106612"/>
                    <a:ext cx="96838" cy="55562"/>
                  </a:xfrm>
                  <a:prstGeom prst="line">
                    <a:avLst/>
                  </a:prstGeom>
                  <a:grpFill/>
                  <a:ln w="6350" cap="rnd">
                    <a:solidFill>
                      <a:srgbClr val="691E7C">
                        <a:lumMod val="75000"/>
                      </a:srgbClr>
                    </a:solidFill>
                    <a:prstDash val="solid"/>
                    <a:round/>
                    <a:headEnd/>
                    <a:tailEnd/>
                  </a:ln>
                </p:spPr>
                <p:txBody>
                  <a:bodyPr vert="horz" wrap="square" lIns="68580" tIns="34290" rIns="68580" bIns="34290" numCol="1" anchor="t" anchorCtr="0" compatLnSpc="1">
                    <a:prstTxWarp prst="textNoShape">
                      <a:avLst/>
                    </a:prstTxWarp>
                  </a:bodyPr>
                  <a:lstStyle/>
                  <a:p>
                    <a:pPr defTabSz="685800">
                      <a:defRPr/>
                    </a:pPr>
                    <a:endParaRPr lang="en-US" sz="1200" kern="0">
                      <a:solidFill>
                        <a:srgbClr val="00234B"/>
                      </a:solidFill>
                    </a:endParaRPr>
                  </a:p>
                </p:txBody>
              </p:sp>
              <p:sp>
                <p:nvSpPr>
                  <p:cNvPr id="129" name="Line 358">
                    <a:extLst>
                      <a:ext uri="{FF2B5EF4-FFF2-40B4-BE49-F238E27FC236}">
                        <a16:creationId xmlns:a16="http://schemas.microsoft.com/office/drawing/2014/main" id="{798DCAC2-9759-4844-AC8F-97244C007271}"/>
                      </a:ext>
                    </a:extLst>
                  </p:cNvPr>
                  <p:cNvSpPr>
                    <a:spLocks noChangeShapeType="1"/>
                  </p:cNvSpPr>
                  <p:nvPr/>
                </p:nvSpPr>
                <p:spPr bwMode="auto">
                  <a:xfrm>
                    <a:off x="3972378" y="2114550"/>
                    <a:ext cx="96838" cy="55562"/>
                  </a:xfrm>
                  <a:prstGeom prst="line">
                    <a:avLst/>
                  </a:prstGeom>
                  <a:grpFill/>
                  <a:ln w="6350" cap="rnd">
                    <a:solidFill>
                      <a:srgbClr val="691E7C">
                        <a:lumMod val="75000"/>
                      </a:srgbClr>
                    </a:solidFill>
                    <a:prstDash val="solid"/>
                    <a:round/>
                    <a:headEnd/>
                    <a:tailEnd/>
                  </a:ln>
                </p:spPr>
                <p:txBody>
                  <a:bodyPr vert="horz" wrap="square" lIns="68580" tIns="34290" rIns="68580" bIns="34290" numCol="1" anchor="t" anchorCtr="0" compatLnSpc="1">
                    <a:prstTxWarp prst="textNoShape">
                      <a:avLst/>
                    </a:prstTxWarp>
                  </a:bodyPr>
                  <a:lstStyle/>
                  <a:p>
                    <a:pPr defTabSz="685800">
                      <a:defRPr/>
                    </a:pPr>
                    <a:endParaRPr lang="en-US" sz="1200" kern="0">
                      <a:solidFill>
                        <a:srgbClr val="00234B"/>
                      </a:solidFill>
                    </a:endParaRPr>
                  </a:p>
                </p:txBody>
              </p:sp>
              <p:sp>
                <p:nvSpPr>
                  <p:cNvPr id="130" name="Line 359">
                    <a:extLst>
                      <a:ext uri="{FF2B5EF4-FFF2-40B4-BE49-F238E27FC236}">
                        <a16:creationId xmlns:a16="http://schemas.microsoft.com/office/drawing/2014/main" id="{4F9A4683-5C6B-4BAE-8AE3-9270EF5E1ADF}"/>
                      </a:ext>
                    </a:extLst>
                  </p:cNvPr>
                  <p:cNvSpPr>
                    <a:spLocks noChangeShapeType="1"/>
                  </p:cNvSpPr>
                  <p:nvPr/>
                </p:nvSpPr>
                <p:spPr bwMode="auto">
                  <a:xfrm flipV="1">
                    <a:off x="3975553" y="1851025"/>
                    <a:ext cx="98425" cy="57150"/>
                  </a:xfrm>
                  <a:prstGeom prst="line">
                    <a:avLst/>
                  </a:prstGeom>
                  <a:grpFill/>
                  <a:ln w="6350" cap="rnd">
                    <a:solidFill>
                      <a:srgbClr val="691E7C">
                        <a:lumMod val="75000"/>
                      </a:srgbClr>
                    </a:solidFill>
                    <a:prstDash val="solid"/>
                    <a:round/>
                    <a:headEnd/>
                    <a:tailEnd/>
                  </a:ln>
                </p:spPr>
                <p:txBody>
                  <a:bodyPr vert="horz" wrap="square" lIns="68580" tIns="34290" rIns="68580" bIns="34290" numCol="1" anchor="t" anchorCtr="0" compatLnSpc="1">
                    <a:prstTxWarp prst="textNoShape">
                      <a:avLst/>
                    </a:prstTxWarp>
                  </a:bodyPr>
                  <a:lstStyle/>
                  <a:p>
                    <a:pPr defTabSz="685800">
                      <a:defRPr/>
                    </a:pPr>
                    <a:endParaRPr lang="en-US" sz="1200" kern="0">
                      <a:solidFill>
                        <a:srgbClr val="00234B"/>
                      </a:solidFill>
                    </a:endParaRPr>
                  </a:p>
                </p:txBody>
              </p:sp>
            </p:grpSp>
            <p:sp>
              <p:nvSpPr>
                <p:cNvPr id="135" name="Rectangle 134">
                  <a:extLst>
                    <a:ext uri="{FF2B5EF4-FFF2-40B4-BE49-F238E27FC236}">
                      <a16:creationId xmlns:a16="http://schemas.microsoft.com/office/drawing/2014/main" id="{9825CDE3-FBD2-49D6-B583-2DE57DD13C6D}"/>
                    </a:ext>
                  </a:extLst>
                </p:cNvPr>
                <p:cNvSpPr/>
                <p:nvPr/>
              </p:nvSpPr>
              <p:spPr>
                <a:xfrm>
                  <a:off x="8069684" y="3239431"/>
                  <a:ext cx="803026" cy="249299"/>
                </a:xfrm>
                <a:prstGeom prst="rect">
                  <a:avLst/>
                </a:prstGeom>
                <a:noFill/>
                <a:ln w="3175" cap="flat" cmpd="sng" algn="ctr">
                  <a:noFill/>
                  <a:prstDash val="solid"/>
                  <a:round/>
                  <a:headEnd type="none" w="med" len="med"/>
                  <a:tailEnd type="none" w="med" len="med"/>
                </a:ln>
                <a:effectLst/>
              </p:spPr>
              <p:txBody>
                <a:bodyPr wrap="square" lIns="0" tIns="0" rIns="0" bIns="0" rtlCol="0" anchor="ctr">
                  <a:spAutoFit/>
                </a:bodyPr>
                <a:lstStyle/>
                <a:p>
                  <a:pPr algn="ctr" defTabSz="685800">
                    <a:lnSpc>
                      <a:spcPct val="90000"/>
                    </a:lnSpc>
                    <a:defRPr/>
                  </a:pPr>
                  <a:r>
                    <a:rPr lang="en-US" sz="900" kern="0">
                      <a:solidFill>
                        <a:srgbClr val="9F958F">
                          <a:lumMod val="50000"/>
                        </a:srgbClr>
                      </a:solidFill>
                      <a:latin typeface="Arial"/>
                    </a:rPr>
                    <a:t>Intelligent Insights</a:t>
                  </a:r>
                </a:p>
              </p:txBody>
            </p:sp>
          </p:grpSp>
        </p:grpSp>
        <p:grpSp>
          <p:nvGrpSpPr>
            <p:cNvPr id="15" name="Group 14">
              <a:extLst>
                <a:ext uri="{FF2B5EF4-FFF2-40B4-BE49-F238E27FC236}">
                  <a16:creationId xmlns:a16="http://schemas.microsoft.com/office/drawing/2014/main" id="{C9AFCD21-98F5-4A05-9173-1842B0AEB384}"/>
                </a:ext>
              </a:extLst>
            </p:cNvPr>
            <p:cNvGrpSpPr/>
            <p:nvPr/>
          </p:nvGrpSpPr>
          <p:grpSpPr>
            <a:xfrm>
              <a:off x="5156286" y="4471704"/>
              <a:ext cx="1879429" cy="1879429"/>
              <a:chOff x="9070596" y="3626871"/>
              <a:chExt cx="1879429" cy="1879429"/>
            </a:xfrm>
          </p:grpSpPr>
          <p:pic>
            <p:nvPicPr>
              <p:cNvPr id="164" name="Picture 163">
                <a:extLst>
                  <a:ext uri="{FF2B5EF4-FFF2-40B4-BE49-F238E27FC236}">
                    <a16:creationId xmlns:a16="http://schemas.microsoft.com/office/drawing/2014/main" id="{D5789DEC-D147-470F-AD74-4A6DAA0BA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596" y="3626871"/>
                <a:ext cx="1879429" cy="1879429"/>
              </a:xfrm>
              <a:prstGeom prst="rect">
                <a:avLst/>
              </a:prstGeom>
            </p:spPr>
          </p:pic>
          <p:sp>
            <p:nvSpPr>
              <p:cNvPr id="165" name="Rectangle 164">
                <a:extLst>
                  <a:ext uri="{FF2B5EF4-FFF2-40B4-BE49-F238E27FC236}">
                    <a16:creationId xmlns:a16="http://schemas.microsoft.com/office/drawing/2014/main" id="{217AFD13-7950-414F-A631-B9B8858CEEE4}"/>
                  </a:ext>
                </a:extLst>
              </p:cNvPr>
              <p:cNvSpPr/>
              <p:nvPr/>
            </p:nvSpPr>
            <p:spPr>
              <a:xfrm>
                <a:off x="9437497" y="4288440"/>
                <a:ext cx="1133188" cy="747897"/>
              </a:xfrm>
              <a:prstGeom prst="rect">
                <a:avLst/>
              </a:prstGeom>
              <a:noFill/>
              <a:ln w="3175" cap="flat" cmpd="sng" algn="ctr">
                <a:noFill/>
                <a:prstDash val="solid"/>
                <a:round/>
                <a:headEnd type="none" w="med" len="med"/>
                <a:tailEnd type="none" w="med" len="med"/>
              </a:ln>
              <a:effectLst/>
            </p:spPr>
            <p:txBody>
              <a:bodyPr wrap="square" lIns="0" tIns="0" rIns="0" bIns="0" rtlCol="0" anchor="ctr">
                <a:spAutoFit/>
              </a:bodyPr>
              <a:lstStyle/>
              <a:p>
                <a:pPr algn="ctr" defTabSz="685800">
                  <a:lnSpc>
                    <a:spcPct val="90000"/>
                  </a:lnSpc>
                  <a:defRPr/>
                </a:pPr>
                <a:r>
                  <a:rPr lang="en-US" sz="1800" kern="0">
                    <a:solidFill>
                      <a:srgbClr val="9F958F">
                        <a:lumMod val="50000"/>
                      </a:srgbClr>
                    </a:solidFill>
                    <a:latin typeface="Arial"/>
                  </a:rPr>
                  <a:t>Integrated Digital Insights</a:t>
                </a:r>
              </a:p>
            </p:txBody>
          </p:sp>
        </p:grpSp>
        <p:grpSp>
          <p:nvGrpSpPr>
            <p:cNvPr id="31" name="Group 30">
              <a:extLst>
                <a:ext uri="{FF2B5EF4-FFF2-40B4-BE49-F238E27FC236}">
                  <a16:creationId xmlns:a16="http://schemas.microsoft.com/office/drawing/2014/main" id="{C8A68758-8F16-49FA-8861-9C03842FFD8D}"/>
                </a:ext>
              </a:extLst>
            </p:cNvPr>
            <p:cNvGrpSpPr/>
            <p:nvPr/>
          </p:nvGrpSpPr>
          <p:grpSpPr>
            <a:xfrm>
              <a:off x="1841528" y="3708162"/>
              <a:ext cx="1246931" cy="1356592"/>
              <a:chOff x="981380" y="2640692"/>
              <a:chExt cx="1246931" cy="1356592"/>
            </a:xfrm>
          </p:grpSpPr>
          <p:pic>
            <p:nvPicPr>
              <p:cNvPr id="175" name="Picture 12" descr="Browser">
                <a:extLst>
                  <a:ext uri="{FF2B5EF4-FFF2-40B4-BE49-F238E27FC236}">
                    <a16:creationId xmlns:a16="http://schemas.microsoft.com/office/drawing/2014/main" id="{5225C22F-CEDE-43D9-A673-915E1BE665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4817" y="2640692"/>
                <a:ext cx="820057" cy="820057"/>
              </a:xfrm>
              <a:prstGeom prst="rect">
                <a:avLst/>
              </a:prstGeom>
              <a:noFill/>
              <a:extLst>
                <a:ext uri="{909E8E84-426E-40DD-AFC4-6F175D3DCCD1}">
                  <a14:hiddenFill xmlns:a14="http://schemas.microsoft.com/office/drawing/2010/main">
                    <a:solidFill>
                      <a:srgbClr val="FFFFFF"/>
                    </a:solidFill>
                  </a14:hiddenFill>
                </a:ext>
              </a:extLst>
            </p:spPr>
          </p:pic>
          <p:sp>
            <p:nvSpPr>
              <p:cNvPr id="176" name="Rectangle 175">
                <a:extLst>
                  <a:ext uri="{FF2B5EF4-FFF2-40B4-BE49-F238E27FC236}">
                    <a16:creationId xmlns:a16="http://schemas.microsoft.com/office/drawing/2014/main" id="{34C042E3-2749-4F36-8DB0-B57831883AA2}"/>
                  </a:ext>
                </a:extLst>
              </p:cNvPr>
              <p:cNvSpPr/>
              <p:nvPr/>
            </p:nvSpPr>
            <p:spPr>
              <a:xfrm>
                <a:off x="981380" y="3443286"/>
                <a:ext cx="1246931" cy="553998"/>
              </a:xfrm>
              <a:prstGeom prst="rect">
                <a:avLst/>
              </a:prstGeom>
              <a:noFill/>
              <a:ln w="3175" cap="flat" cmpd="sng" algn="ctr">
                <a:noFill/>
                <a:prstDash val="solid"/>
                <a:round/>
                <a:headEnd type="none" w="med" len="med"/>
                <a:tailEnd type="none" w="med" len="med"/>
              </a:ln>
              <a:effectLst/>
            </p:spPr>
            <p:txBody>
              <a:bodyPr wrap="square" lIns="0" tIns="0" rIns="0" bIns="0" rtlCol="0" anchor="ctr">
                <a:spAutoFit/>
              </a:bodyPr>
              <a:lstStyle/>
              <a:p>
                <a:pPr algn="ctr" defTabSz="685800">
                  <a:lnSpc>
                    <a:spcPct val="90000"/>
                  </a:lnSpc>
                  <a:defRPr/>
                </a:pPr>
                <a:r>
                  <a:rPr lang="en-US" sz="2000" kern="0">
                    <a:solidFill>
                      <a:srgbClr val="9F958F">
                        <a:lumMod val="50000"/>
                      </a:srgbClr>
                    </a:solidFill>
                    <a:latin typeface="Arial"/>
                  </a:rPr>
                  <a:t>Real Time Feeds</a:t>
                </a:r>
              </a:p>
            </p:txBody>
          </p:sp>
        </p:grpSp>
        <p:cxnSp>
          <p:nvCxnSpPr>
            <p:cNvPr id="50" name="Straight Connector 49">
              <a:extLst>
                <a:ext uri="{FF2B5EF4-FFF2-40B4-BE49-F238E27FC236}">
                  <a16:creationId xmlns:a16="http://schemas.microsoft.com/office/drawing/2014/main" id="{C44B33F0-E814-4A54-8AFE-1ABB01427DEB}"/>
                </a:ext>
              </a:extLst>
            </p:cNvPr>
            <p:cNvCxnSpPr>
              <a:cxnSpLocks/>
            </p:cNvCxnSpPr>
            <p:nvPr/>
          </p:nvCxnSpPr>
          <p:spPr>
            <a:xfrm flipV="1">
              <a:off x="2464993" y="2980938"/>
              <a:ext cx="0" cy="744979"/>
            </a:xfrm>
            <a:prstGeom prst="line">
              <a:avLst/>
            </a:prstGeom>
            <a:ln w="28575">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A8FE4552-2829-4874-A103-2CFFEA94E4AF}"/>
                </a:ext>
              </a:extLst>
            </p:cNvPr>
            <p:cNvCxnSpPr>
              <a:cxnSpLocks/>
            </p:cNvCxnSpPr>
            <p:nvPr/>
          </p:nvCxnSpPr>
          <p:spPr>
            <a:xfrm flipV="1">
              <a:off x="8730010" y="4557819"/>
              <a:ext cx="0" cy="865052"/>
            </a:xfrm>
            <a:prstGeom prst="line">
              <a:avLst/>
            </a:prstGeom>
            <a:ln w="28575">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1AC52F2E-F93A-4701-823B-840622494698}"/>
                </a:ext>
              </a:extLst>
            </p:cNvPr>
            <p:cNvCxnSpPr>
              <a:cxnSpLocks/>
            </p:cNvCxnSpPr>
            <p:nvPr/>
          </p:nvCxnSpPr>
          <p:spPr>
            <a:xfrm flipH="1">
              <a:off x="7035715" y="5411419"/>
              <a:ext cx="1706648" cy="0"/>
            </a:xfrm>
            <a:prstGeom prst="line">
              <a:avLst/>
            </a:prstGeom>
            <a:ln w="28575">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06B9E15-39AA-4729-83CD-354A5CDE4F05}"/>
                </a:ext>
              </a:extLst>
            </p:cNvPr>
            <p:cNvCxnSpPr>
              <a:cxnSpLocks/>
            </p:cNvCxnSpPr>
            <p:nvPr/>
          </p:nvCxnSpPr>
          <p:spPr>
            <a:xfrm>
              <a:off x="8695553" y="2980938"/>
              <a:ext cx="0" cy="275187"/>
            </a:xfrm>
            <a:prstGeom prst="line">
              <a:avLst/>
            </a:prstGeom>
            <a:ln w="28575">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35C9D9F4-F445-49D8-827F-048FD9C29FA1}"/>
                </a:ext>
              </a:extLst>
            </p:cNvPr>
            <p:cNvSpPr/>
            <p:nvPr/>
          </p:nvSpPr>
          <p:spPr>
            <a:xfrm>
              <a:off x="1954601" y="2071747"/>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Arial" pitchFamily="34" charset="0"/>
                  <a:cs typeface="Arial" pitchFamily="34" charset="0"/>
                </a:rPr>
                <a:t>Mobile App</a:t>
              </a:r>
            </a:p>
          </p:txBody>
        </p:sp>
        <p:sp>
          <p:nvSpPr>
            <p:cNvPr id="77" name="Rectangle 76">
              <a:extLst>
                <a:ext uri="{FF2B5EF4-FFF2-40B4-BE49-F238E27FC236}">
                  <a16:creationId xmlns:a16="http://schemas.microsoft.com/office/drawing/2014/main" id="{875E5C1E-94DD-4AD9-B0EB-DAEFC60645B3}"/>
                </a:ext>
              </a:extLst>
            </p:cNvPr>
            <p:cNvSpPr/>
            <p:nvPr/>
          </p:nvSpPr>
          <p:spPr>
            <a:xfrm>
              <a:off x="1954601" y="2293708"/>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Arial" pitchFamily="34" charset="0"/>
                  <a:cs typeface="Arial" pitchFamily="34" charset="0"/>
                </a:rPr>
                <a:t>Call</a:t>
              </a:r>
            </a:p>
          </p:txBody>
        </p:sp>
        <p:sp>
          <p:nvSpPr>
            <p:cNvPr id="83" name="Rectangle 82">
              <a:extLst>
                <a:ext uri="{FF2B5EF4-FFF2-40B4-BE49-F238E27FC236}">
                  <a16:creationId xmlns:a16="http://schemas.microsoft.com/office/drawing/2014/main" id="{E6C51B83-9F96-4644-8D04-CD31C28C66C1}"/>
                </a:ext>
              </a:extLst>
            </p:cNvPr>
            <p:cNvSpPr/>
            <p:nvPr/>
          </p:nvSpPr>
          <p:spPr>
            <a:xfrm>
              <a:off x="8369555" y="2065620"/>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Arial" pitchFamily="34" charset="0"/>
                  <a:cs typeface="Arial" pitchFamily="34" charset="0"/>
                </a:rPr>
                <a:t>Social</a:t>
              </a:r>
            </a:p>
          </p:txBody>
        </p:sp>
        <p:sp>
          <p:nvSpPr>
            <p:cNvPr id="84" name="Rectangle 83">
              <a:extLst>
                <a:ext uri="{FF2B5EF4-FFF2-40B4-BE49-F238E27FC236}">
                  <a16:creationId xmlns:a16="http://schemas.microsoft.com/office/drawing/2014/main" id="{073C02D1-666D-4834-A473-9DC32EA2128C}"/>
                </a:ext>
              </a:extLst>
            </p:cNvPr>
            <p:cNvSpPr/>
            <p:nvPr/>
          </p:nvSpPr>
          <p:spPr>
            <a:xfrm>
              <a:off x="1954601" y="1855473"/>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Arial" pitchFamily="34" charset="0"/>
                  <a:cs typeface="Arial" pitchFamily="34" charset="0"/>
                </a:rPr>
                <a:t>Web Content</a:t>
              </a:r>
            </a:p>
          </p:txBody>
        </p:sp>
        <p:sp>
          <p:nvSpPr>
            <p:cNvPr id="85" name="Rectangle 84">
              <a:extLst>
                <a:ext uri="{FF2B5EF4-FFF2-40B4-BE49-F238E27FC236}">
                  <a16:creationId xmlns:a16="http://schemas.microsoft.com/office/drawing/2014/main" id="{57BE41DE-C60F-4F11-92F3-069AD4101EB6}"/>
                </a:ext>
              </a:extLst>
            </p:cNvPr>
            <p:cNvSpPr/>
            <p:nvPr/>
          </p:nvSpPr>
          <p:spPr>
            <a:xfrm>
              <a:off x="4069543" y="1835145"/>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Arial" pitchFamily="34" charset="0"/>
                  <a:cs typeface="Arial" pitchFamily="34" charset="0"/>
                </a:rPr>
                <a:t>Call Center</a:t>
              </a:r>
            </a:p>
          </p:txBody>
        </p:sp>
        <p:sp>
          <p:nvSpPr>
            <p:cNvPr id="86" name="Rectangle 85">
              <a:extLst>
                <a:ext uri="{FF2B5EF4-FFF2-40B4-BE49-F238E27FC236}">
                  <a16:creationId xmlns:a16="http://schemas.microsoft.com/office/drawing/2014/main" id="{B71901B0-5D0D-4D46-9D8F-515AAEB31046}"/>
                </a:ext>
              </a:extLst>
            </p:cNvPr>
            <p:cNvSpPr/>
            <p:nvPr/>
          </p:nvSpPr>
          <p:spPr>
            <a:xfrm>
              <a:off x="4069543" y="2051095"/>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Arial" pitchFamily="34" charset="0"/>
                  <a:cs typeface="Arial" pitchFamily="34" charset="0"/>
                </a:rPr>
                <a:t>Text</a:t>
              </a:r>
            </a:p>
          </p:txBody>
        </p:sp>
        <p:sp>
          <p:nvSpPr>
            <p:cNvPr id="87" name="Rectangle 86">
              <a:extLst>
                <a:ext uri="{FF2B5EF4-FFF2-40B4-BE49-F238E27FC236}">
                  <a16:creationId xmlns:a16="http://schemas.microsoft.com/office/drawing/2014/main" id="{FEC715A4-1DBB-41B3-B35E-ECA6F8660F9C}"/>
                </a:ext>
              </a:extLst>
            </p:cNvPr>
            <p:cNvSpPr/>
            <p:nvPr/>
          </p:nvSpPr>
          <p:spPr>
            <a:xfrm>
              <a:off x="4069543" y="2298353"/>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Arial" pitchFamily="34" charset="0"/>
                  <a:cs typeface="Arial" pitchFamily="34" charset="0"/>
                </a:rPr>
                <a:t>Mail</a:t>
              </a:r>
            </a:p>
          </p:txBody>
        </p:sp>
        <p:sp>
          <p:nvSpPr>
            <p:cNvPr id="88" name="Rectangle 87">
              <a:extLst>
                <a:ext uri="{FF2B5EF4-FFF2-40B4-BE49-F238E27FC236}">
                  <a16:creationId xmlns:a16="http://schemas.microsoft.com/office/drawing/2014/main" id="{C59FAD6C-B54B-4A6E-807C-7F210EBB3FD7}"/>
                </a:ext>
              </a:extLst>
            </p:cNvPr>
            <p:cNvSpPr/>
            <p:nvPr/>
          </p:nvSpPr>
          <p:spPr>
            <a:xfrm>
              <a:off x="4069543" y="2534297"/>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accent2"/>
                  </a:solidFill>
                  <a:latin typeface="Arial" pitchFamily="34" charset="0"/>
                  <a:cs typeface="Arial" pitchFamily="34" charset="0"/>
                </a:rPr>
                <a:t>Web TX (My Account)</a:t>
              </a:r>
            </a:p>
          </p:txBody>
        </p:sp>
        <p:sp>
          <p:nvSpPr>
            <p:cNvPr id="89" name="Rectangle 88">
              <a:extLst>
                <a:ext uri="{FF2B5EF4-FFF2-40B4-BE49-F238E27FC236}">
                  <a16:creationId xmlns:a16="http://schemas.microsoft.com/office/drawing/2014/main" id="{87A8186B-2A94-43C2-AC6B-1F0E3A95F8F0}"/>
                </a:ext>
              </a:extLst>
            </p:cNvPr>
            <p:cNvSpPr/>
            <p:nvPr/>
          </p:nvSpPr>
          <p:spPr>
            <a:xfrm>
              <a:off x="8369555" y="1838539"/>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Arial" pitchFamily="34" charset="0"/>
                  <a:cs typeface="Arial" pitchFamily="34" charset="0"/>
                </a:rPr>
                <a:t>Digital Add</a:t>
              </a:r>
            </a:p>
          </p:txBody>
        </p:sp>
        <p:sp>
          <p:nvSpPr>
            <p:cNvPr id="90" name="Rectangle 89">
              <a:extLst>
                <a:ext uri="{FF2B5EF4-FFF2-40B4-BE49-F238E27FC236}">
                  <a16:creationId xmlns:a16="http://schemas.microsoft.com/office/drawing/2014/main" id="{296C6B06-5308-4F7D-9D97-1C3D72BD5784}"/>
                </a:ext>
              </a:extLst>
            </p:cNvPr>
            <p:cNvSpPr/>
            <p:nvPr/>
          </p:nvSpPr>
          <p:spPr>
            <a:xfrm>
              <a:off x="6353817" y="1838539"/>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Arial" pitchFamily="34" charset="0"/>
                  <a:cs typeface="Arial" pitchFamily="34" charset="0"/>
                </a:rPr>
                <a:t>IVR overflow</a:t>
              </a:r>
            </a:p>
          </p:txBody>
        </p:sp>
        <p:sp>
          <p:nvSpPr>
            <p:cNvPr id="91" name="Rectangle 90">
              <a:extLst>
                <a:ext uri="{FF2B5EF4-FFF2-40B4-BE49-F238E27FC236}">
                  <a16:creationId xmlns:a16="http://schemas.microsoft.com/office/drawing/2014/main" id="{ACB837F9-CEFF-40EF-B33E-F6C1DAE52142}"/>
                </a:ext>
              </a:extLst>
            </p:cNvPr>
            <p:cNvSpPr/>
            <p:nvPr/>
          </p:nvSpPr>
          <p:spPr>
            <a:xfrm>
              <a:off x="6334952" y="2513087"/>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Arial" pitchFamily="34" charset="0"/>
                  <a:cs typeface="Arial" pitchFamily="34" charset="0"/>
                </a:rPr>
                <a:t>Campaign Email</a:t>
              </a:r>
            </a:p>
          </p:txBody>
        </p:sp>
        <p:sp>
          <p:nvSpPr>
            <p:cNvPr id="92" name="Rectangle 91">
              <a:extLst>
                <a:ext uri="{FF2B5EF4-FFF2-40B4-BE49-F238E27FC236}">
                  <a16:creationId xmlns:a16="http://schemas.microsoft.com/office/drawing/2014/main" id="{DF9236E8-7E27-44EF-81BA-5A85EF4D21E4}"/>
                </a:ext>
              </a:extLst>
            </p:cNvPr>
            <p:cNvSpPr/>
            <p:nvPr/>
          </p:nvSpPr>
          <p:spPr>
            <a:xfrm>
              <a:off x="6334952" y="2291832"/>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Arial" pitchFamily="34" charset="0"/>
                  <a:cs typeface="Arial" pitchFamily="34" charset="0"/>
                </a:rPr>
                <a:t>Campaign Mail</a:t>
              </a:r>
            </a:p>
          </p:txBody>
        </p:sp>
        <p:sp>
          <p:nvSpPr>
            <p:cNvPr id="93" name="Rectangle 92">
              <a:extLst>
                <a:ext uri="{FF2B5EF4-FFF2-40B4-BE49-F238E27FC236}">
                  <a16:creationId xmlns:a16="http://schemas.microsoft.com/office/drawing/2014/main" id="{D635E0F1-1BD2-4611-B7BF-A95E5D0567C0}"/>
                </a:ext>
              </a:extLst>
            </p:cNvPr>
            <p:cNvSpPr/>
            <p:nvPr/>
          </p:nvSpPr>
          <p:spPr>
            <a:xfrm>
              <a:off x="6334952" y="2059928"/>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Arial" pitchFamily="34" charset="0"/>
                  <a:cs typeface="Arial" pitchFamily="34" charset="0"/>
                </a:rPr>
                <a:t>Bill Stuffer</a:t>
              </a:r>
            </a:p>
          </p:txBody>
        </p:sp>
        <p:sp>
          <p:nvSpPr>
            <p:cNvPr id="94" name="Rectangle 93">
              <a:extLst>
                <a:ext uri="{FF2B5EF4-FFF2-40B4-BE49-F238E27FC236}">
                  <a16:creationId xmlns:a16="http://schemas.microsoft.com/office/drawing/2014/main" id="{90B246C9-8F6D-4CFB-B392-5829C9A9ED1F}"/>
                </a:ext>
              </a:extLst>
            </p:cNvPr>
            <p:cNvSpPr/>
            <p:nvPr/>
          </p:nvSpPr>
          <p:spPr>
            <a:xfrm>
              <a:off x="8369555" y="2284653"/>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Arial" pitchFamily="34" charset="0"/>
                  <a:cs typeface="Arial" pitchFamily="34" charset="0"/>
                </a:rPr>
                <a:t>Web Chat</a:t>
              </a:r>
            </a:p>
          </p:txBody>
        </p:sp>
        <p:sp>
          <p:nvSpPr>
            <p:cNvPr id="95" name="Rectangle 94">
              <a:extLst>
                <a:ext uri="{FF2B5EF4-FFF2-40B4-BE49-F238E27FC236}">
                  <a16:creationId xmlns:a16="http://schemas.microsoft.com/office/drawing/2014/main" id="{DC046FB0-C826-470A-B52A-E2F0A15EB950}"/>
                </a:ext>
              </a:extLst>
            </p:cNvPr>
            <p:cNvSpPr/>
            <p:nvPr/>
          </p:nvSpPr>
          <p:spPr>
            <a:xfrm>
              <a:off x="8369555" y="2513636"/>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Arial" pitchFamily="34" charset="0"/>
                  <a:cs typeface="Arial" pitchFamily="34" charset="0"/>
                </a:rPr>
                <a:t>Mobile</a:t>
              </a:r>
            </a:p>
          </p:txBody>
        </p:sp>
        <p:sp>
          <p:nvSpPr>
            <p:cNvPr id="97" name="Rectangle 96">
              <a:extLst>
                <a:ext uri="{FF2B5EF4-FFF2-40B4-BE49-F238E27FC236}">
                  <a16:creationId xmlns:a16="http://schemas.microsoft.com/office/drawing/2014/main" id="{AEF081BE-99D1-43BE-AE4C-B594FC3C4C94}"/>
                </a:ext>
              </a:extLst>
            </p:cNvPr>
            <p:cNvSpPr/>
            <p:nvPr/>
          </p:nvSpPr>
          <p:spPr>
            <a:xfrm>
              <a:off x="10114100" y="2044185"/>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err="1">
                  <a:solidFill>
                    <a:schemeClr val="accent2"/>
                  </a:solidFill>
                  <a:latin typeface="Arial" pitchFamily="34" charset="0"/>
                  <a:cs typeface="Arial" pitchFamily="34" charset="0"/>
                </a:rPr>
                <a:t>eBill</a:t>
              </a:r>
              <a:endParaRPr lang="en-US" sz="1100">
                <a:solidFill>
                  <a:schemeClr val="accent2"/>
                </a:solidFill>
                <a:latin typeface="Arial" pitchFamily="34" charset="0"/>
                <a:cs typeface="Arial" pitchFamily="34" charset="0"/>
              </a:endParaRPr>
            </a:p>
          </p:txBody>
        </p:sp>
        <p:sp>
          <p:nvSpPr>
            <p:cNvPr id="98" name="Rectangle 97">
              <a:extLst>
                <a:ext uri="{FF2B5EF4-FFF2-40B4-BE49-F238E27FC236}">
                  <a16:creationId xmlns:a16="http://schemas.microsoft.com/office/drawing/2014/main" id="{C29066AA-FAFC-488A-B088-8E9137F29FF1}"/>
                </a:ext>
              </a:extLst>
            </p:cNvPr>
            <p:cNvSpPr/>
            <p:nvPr/>
          </p:nvSpPr>
          <p:spPr>
            <a:xfrm>
              <a:off x="10114100" y="1817104"/>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Arial" pitchFamily="34" charset="0"/>
                  <a:cs typeface="Arial" pitchFamily="34" charset="0"/>
                </a:rPr>
                <a:t>Tablet</a:t>
              </a:r>
            </a:p>
          </p:txBody>
        </p:sp>
        <p:sp>
          <p:nvSpPr>
            <p:cNvPr id="99" name="Rectangle 98">
              <a:extLst>
                <a:ext uri="{FF2B5EF4-FFF2-40B4-BE49-F238E27FC236}">
                  <a16:creationId xmlns:a16="http://schemas.microsoft.com/office/drawing/2014/main" id="{EB0852CE-35E1-4D05-83EC-6B47BBAEDAE0}"/>
                </a:ext>
              </a:extLst>
            </p:cNvPr>
            <p:cNvSpPr/>
            <p:nvPr/>
          </p:nvSpPr>
          <p:spPr>
            <a:xfrm>
              <a:off x="10114100" y="2263218"/>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Arial" pitchFamily="34" charset="0"/>
                  <a:cs typeface="Arial" pitchFamily="34" charset="0"/>
                </a:rPr>
                <a:t>Apps/ Contracts</a:t>
              </a:r>
            </a:p>
          </p:txBody>
        </p:sp>
        <p:sp>
          <p:nvSpPr>
            <p:cNvPr id="100" name="Rectangle 99">
              <a:extLst>
                <a:ext uri="{FF2B5EF4-FFF2-40B4-BE49-F238E27FC236}">
                  <a16:creationId xmlns:a16="http://schemas.microsoft.com/office/drawing/2014/main" id="{515A3AB1-7B2B-4F48-8954-7FCC2FDF678D}"/>
                </a:ext>
              </a:extLst>
            </p:cNvPr>
            <p:cNvSpPr/>
            <p:nvPr/>
          </p:nvSpPr>
          <p:spPr>
            <a:xfrm>
              <a:off x="10114100" y="2492201"/>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Arial" pitchFamily="34" charset="0"/>
                  <a:cs typeface="Arial" pitchFamily="34" charset="0"/>
                </a:rPr>
                <a:t>Paper Bill</a:t>
              </a:r>
            </a:p>
          </p:txBody>
        </p:sp>
        <p:sp>
          <p:nvSpPr>
            <p:cNvPr id="103" name="Rectangle 102">
              <a:extLst>
                <a:ext uri="{FF2B5EF4-FFF2-40B4-BE49-F238E27FC236}">
                  <a16:creationId xmlns:a16="http://schemas.microsoft.com/office/drawing/2014/main" id="{EAF23248-FBD1-403D-A20D-42579A85F10E}"/>
                </a:ext>
              </a:extLst>
            </p:cNvPr>
            <p:cNvSpPr/>
            <p:nvPr/>
          </p:nvSpPr>
          <p:spPr>
            <a:xfrm>
              <a:off x="1954601" y="2524061"/>
              <a:ext cx="1555520" cy="16429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2"/>
                  </a:solidFill>
                  <a:latin typeface="Arial" pitchFamily="34" charset="0"/>
                  <a:cs typeface="Arial" pitchFamily="34" charset="0"/>
                </a:rPr>
                <a:t>Letter</a:t>
              </a:r>
            </a:p>
          </p:txBody>
        </p:sp>
        <p:cxnSp>
          <p:nvCxnSpPr>
            <p:cNvPr id="104" name="Straight Connector 103">
              <a:extLst>
                <a:ext uri="{FF2B5EF4-FFF2-40B4-BE49-F238E27FC236}">
                  <a16:creationId xmlns:a16="http://schemas.microsoft.com/office/drawing/2014/main" id="{0919A673-B83A-486E-9B29-E1EEB22A4C49}"/>
                </a:ext>
              </a:extLst>
            </p:cNvPr>
            <p:cNvCxnSpPr>
              <a:cxnSpLocks/>
            </p:cNvCxnSpPr>
            <p:nvPr/>
          </p:nvCxnSpPr>
          <p:spPr>
            <a:xfrm>
              <a:off x="5895244" y="2985351"/>
              <a:ext cx="2800309" cy="0"/>
            </a:xfrm>
            <a:prstGeom prst="line">
              <a:avLst/>
            </a:prstGeom>
            <a:ln w="28575">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60939A9-D334-452E-80F6-60DAD01E2CEF}"/>
                </a:ext>
              </a:extLst>
            </p:cNvPr>
            <p:cNvCxnSpPr>
              <a:cxnSpLocks/>
            </p:cNvCxnSpPr>
            <p:nvPr/>
          </p:nvCxnSpPr>
          <p:spPr>
            <a:xfrm flipV="1">
              <a:off x="5901593" y="2765891"/>
              <a:ext cx="0" cy="234601"/>
            </a:xfrm>
            <a:prstGeom prst="line">
              <a:avLst/>
            </a:prstGeom>
            <a:ln w="28575">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BC85DA2-7143-4428-8A03-574C9A9E8E5C}"/>
                </a:ext>
              </a:extLst>
            </p:cNvPr>
            <p:cNvCxnSpPr>
              <a:cxnSpLocks/>
            </p:cNvCxnSpPr>
            <p:nvPr/>
          </p:nvCxnSpPr>
          <p:spPr>
            <a:xfrm flipV="1">
              <a:off x="4444044" y="2770507"/>
              <a:ext cx="0" cy="234601"/>
            </a:xfrm>
            <a:prstGeom prst="line">
              <a:avLst/>
            </a:prstGeom>
            <a:ln w="28575">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89FD50D-A2DC-4593-BBE2-4B3F747BAE58}"/>
                </a:ext>
              </a:extLst>
            </p:cNvPr>
            <p:cNvCxnSpPr>
              <a:cxnSpLocks/>
            </p:cNvCxnSpPr>
            <p:nvPr/>
          </p:nvCxnSpPr>
          <p:spPr>
            <a:xfrm>
              <a:off x="2452641" y="2990860"/>
              <a:ext cx="2002519" cy="0"/>
            </a:xfrm>
            <a:prstGeom prst="line">
              <a:avLst/>
            </a:prstGeom>
            <a:ln w="28575">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7841F4BD-12A3-4F7B-9770-4666A08EF2AA}"/>
              </a:ext>
            </a:extLst>
          </p:cNvPr>
          <p:cNvGrpSpPr/>
          <p:nvPr/>
        </p:nvGrpSpPr>
        <p:grpSpPr>
          <a:xfrm>
            <a:off x="4679606" y="165218"/>
            <a:ext cx="796933" cy="646330"/>
            <a:chOff x="7032104" y="833459"/>
            <a:chExt cx="702761" cy="569956"/>
          </a:xfrm>
        </p:grpSpPr>
        <p:sp>
          <p:nvSpPr>
            <p:cNvPr id="65" name="Oval 20">
              <a:extLst>
                <a:ext uri="{FF2B5EF4-FFF2-40B4-BE49-F238E27FC236}">
                  <a16:creationId xmlns:a16="http://schemas.microsoft.com/office/drawing/2014/main" id="{0F441396-2738-4700-A191-87B78C9F155C}"/>
                </a:ext>
              </a:extLst>
            </p:cNvPr>
            <p:cNvSpPr>
              <a:spLocks noChangeAspect="1"/>
            </p:cNvSpPr>
            <p:nvPr/>
          </p:nvSpPr>
          <p:spPr>
            <a:xfrm>
              <a:off x="7032104" y="874992"/>
              <a:ext cx="530987" cy="501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40"/>
            </a:p>
          </p:txBody>
        </p:sp>
        <p:sp>
          <p:nvSpPr>
            <p:cNvPr id="66" name="TextBox 65">
              <a:extLst>
                <a:ext uri="{FF2B5EF4-FFF2-40B4-BE49-F238E27FC236}">
                  <a16:creationId xmlns:a16="http://schemas.microsoft.com/office/drawing/2014/main" id="{DFF3C89C-2A46-4896-84B2-FF43B7D023F4}"/>
                </a:ext>
              </a:extLst>
            </p:cNvPr>
            <p:cNvSpPr txBox="1"/>
            <p:nvPr/>
          </p:nvSpPr>
          <p:spPr>
            <a:xfrm>
              <a:off x="7086793" y="833459"/>
              <a:ext cx="648072" cy="569956"/>
            </a:xfrm>
            <a:prstGeom prst="rect">
              <a:avLst/>
            </a:prstGeom>
            <a:noFill/>
          </p:spPr>
          <p:txBody>
            <a:bodyPr wrap="square" rtlCol="0">
              <a:spAutoFit/>
            </a:bodyPr>
            <a:lstStyle/>
            <a:p>
              <a:r>
                <a:rPr lang="en-US" sz="3600" b="1">
                  <a:solidFill>
                    <a:schemeClr val="bg1"/>
                  </a:solidFill>
                  <a:latin typeface="+mj-lt"/>
                </a:rPr>
                <a:t>5</a:t>
              </a:r>
            </a:p>
          </p:txBody>
        </p:sp>
      </p:grpSp>
    </p:spTree>
    <p:extLst>
      <p:ext uri="{BB962C8B-B14F-4D97-AF65-F5344CB8AC3E}">
        <p14:creationId xmlns:p14="http://schemas.microsoft.com/office/powerpoint/2010/main" val="2709984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43BBE45-4DBF-4548-9E3E-EB8671F2FB47}"/>
              </a:ext>
            </a:extLst>
          </p:cNvPr>
          <p:cNvSpPr>
            <a:spLocks noGrp="1"/>
          </p:cNvSpPr>
          <p:nvPr>
            <p:ph type="title"/>
          </p:nvPr>
        </p:nvSpPr>
        <p:spPr/>
        <p:txBody>
          <a:bodyPr/>
          <a:lstStyle/>
          <a:p>
            <a:r>
              <a:rPr lang="en-US"/>
              <a:t>Looking to the Future</a:t>
            </a:r>
          </a:p>
        </p:txBody>
      </p:sp>
      <p:pic>
        <p:nvPicPr>
          <p:cNvPr id="15" name="Picture 14" descr="A picture containing wheel&#10;&#10;Description automatically generated">
            <a:extLst>
              <a:ext uri="{FF2B5EF4-FFF2-40B4-BE49-F238E27FC236}">
                <a16:creationId xmlns:a16="http://schemas.microsoft.com/office/drawing/2014/main" id="{43F800DD-0F80-4DE8-BB59-DDBF57E686A6}"/>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3991530"/>
            <a:ext cx="7772400" cy="2331720"/>
          </a:xfrm>
          <a:prstGeom prst="rect">
            <a:avLst/>
          </a:prstGeom>
        </p:spPr>
      </p:pic>
    </p:spTree>
    <p:extLst>
      <p:ext uri="{BB962C8B-B14F-4D97-AF65-F5344CB8AC3E}">
        <p14:creationId xmlns:p14="http://schemas.microsoft.com/office/powerpoint/2010/main" val="2630640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
            <a:extLst>
              <a:ext uri="{FF2B5EF4-FFF2-40B4-BE49-F238E27FC236}">
                <a16:creationId xmlns:a16="http://schemas.microsoft.com/office/drawing/2014/main" id="{2687436A-6D9F-4DB5-A740-A7B3C375CABF}"/>
              </a:ext>
            </a:extLst>
          </p:cNvPr>
          <p:cNvSpPr>
            <a:spLocks noGrp="1"/>
          </p:cNvSpPr>
          <p:nvPr>
            <p:ph type="title"/>
          </p:nvPr>
        </p:nvSpPr>
        <p:spPr/>
        <p:txBody>
          <a:bodyPr/>
          <a:lstStyle/>
          <a:p>
            <a:r>
              <a:rPr lang="en-US"/>
              <a:t>Thesis: Business Value Creation By Data Domain</a:t>
            </a:r>
          </a:p>
        </p:txBody>
      </p:sp>
      <p:grpSp>
        <p:nvGrpSpPr>
          <p:cNvPr id="5" name="Group 4">
            <a:extLst>
              <a:ext uri="{FF2B5EF4-FFF2-40B4-BE49-F238E27FC236}">
                <a16:creationId xmlns:a16="http://schemas.microsoft.com/office/drawing/2014/main" id="{139BFDFF-0A75-4F5C-A6E4-85AD2542004D}"/>
              </a:ext>
            </a:extLst>
          </p:cNvPr>
          <p:cNvGrpSpPr/>
          <p:nvPr/>
        </p:nvGrpSpPr>
        <p:grpSpPr>
          <a:xfrm>
            <a:off x="243785" y="1066605"/>
            <a:ext cx="11703026" cy="5410398"/>
            <a:chOff x="243785" y="825305"/>
            <a:chExt cx="11703026" cy="5651694"/>
          </a:xfrm>
        </p:grpSpPr>
        <p:sp>
          <p:nvSpPr>
            <p:cNvPr id="7" name="TextBox 6">
              <a:extLst>
                <a:ext uri="{FF2B5EF4-FFF2-40B4-BE49-F238E27FC236}">
                  <a16:creationId xmlns:a16="http://schemas.microsoft.com/office/drawing/2014/main" id="{8EF234AE-11D9-4A30-A9CA-43B648900796}"/>
                </a:ext>
              </a:extLst>
            </p:cNvPr>
            <p:cNvSpPr txBox="1"/>
            <p:nvPr/>
          </p:nvSpPr>
          <p:spPr>
            <a:xfrm>
              <a:off x="262403" y="1523761"/>
              <a:ext cx="3040261" cy="461665"/>
            </a:xfrm>
            <a:prstGeom prst="rect">
              <a:avLst/>
            </a:prstGeom>
            <a:noFill/>
          </p:spPr>
          <p:txBody>
            <a:bodyPr wrap="square" rtlCol="0">
              <a:spAutoFit/>
            </a:bodyPr>
            <a:lstStyle/>
            <a:p>
              <a:r>
                <a:rPr lang="en-US" sz="1200" b="1" u="sng"/>
                <a:t>Services</a:t>
              </a:r>
              <a:r>
                <a:rPr lang="en-US" sz="1200" b="1"/>
                <a:t>: Journey Of Needs &amp; Moments</a:t>
              </a:r>
            </a:p>
          </p:txBody>
        </p:sp>
        <p:pic>
          <p:nvPicPr>
            <p:cNvPr id="22" name="Picture 21" descr="A close up of a logo&#10;&#10;Description automatically generated">
              <a:extLst>
                <a:ext uri="{FF2B5EF4-FFF2-40B4-BE49-F238E27FC236}">
                  <a16:creationId xmlns:a16="http://schemas.microsoft.com/office/drawing/2014/main" id="{88F31403-6D94-4E62-9A0C-894A092AFF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3592" y="1379196"/>
              <a:ext cx="687892" cy="650244"/>
            </a:xfrm>
            <a:prstGeom prst="rect">
              <a:avLst/>
            </a:prstGeom>
          </p:spPr>
        </p:pic>
        <p:sp>
          <p:nvSpPr>
            <p:cNvPr id="23" name="TextBox 22">
              <a:extLst>
                <a:ext uri="{FF2B5EF4-FFF2-40B4-BE49-F238E27FC236}">
                  <a16:creationId xmlns:a16="http://schemas.microsoft.com/office/drawing/2014/main" id="{C338BF8D-2727-47D5-A9DB-643FAE20C685}"/>
                </a:ext>
              </a:extLst>
            </p:cNvPr>
            <p:cNvSpPr txBox="1"/>
            <p:nvPr/>
          </p:nvSpPr>
          <p:spPr>
            <a:xfrm>
              <a:off x="262403" y="3180789"/>
              <a:ext cx="3147291" cy="461665"/>
            </a:xfrm>
            <a:prstGeom prst="rect">
              <a:avLst/>
            </a:prstGeom>
            <a:noFill/>
          </p:spPr>
          <p:txBody>
            <a:bodyPr wrap="square" rtlCol="0">
              <a:spAutoFit/>
            </a:bodyPr>
            <a:lstStyle/>
            <a:p>
              <a:r>
                <a:rPr lang="en-US" sz="1200" b="1" u="sng"/>
                <a:t>Products</a:t>
              </a:r>
              <a:r>
                <a:rPr lang="en-US" sz="1200" b="1"/>
                <a:t>: Advantaged Adoption &amp; Interaction</a:t>
              </a:r>
            </a:p>
          </p:txBody>
        </p:sp>
        <p:pic>
          <p:nvPicPr>
            <p:cNvPr id="8" name="Picture 7">
              <a:extLst>
                <a:ext uri="{FF2B5EF4-FFF2-40B4-BE49-F238E27FC236}">
                  <a16:creationId xmlns:a16="http://schemas.microsoft.com/office/drawing/2014/main" id="{3BB5B217-2AB0-4BD1-9C74-7C001A7DACF8}"/>
                </a:ext>
              </a:extLst>
            </p:cNvPr>
            <p:cNvPicPr>
              <a:picLocks noChangeAspect="1"/>
            </p:cNvPicPr>
            <p:nvPr/>
          </p:nvPicPr>
          <p:blipFill>
            <a:blip r:embed="rId4"/>
            <a:stretch>
              <a:fillRect/>
            </a:stretch>
          </p:blipFill>
          <p:spPr>
            <a:xfrm>
              <a:off x="2010499" y="3506206"/>
              <a:ext cx="3424177" cy="261580"/>
            </a:xfrm>
            <a:prstGeom prst="rect">
              <a:avLst/>
            </a:prstGeom>
          </p:spPr>
        </p:pic>
        <p:sp>
          <p:nvSpPr>
            <p:cNvPr id="25" name="TextBox 24">
              <a:extLst>
                <a:ext uri="{FF2B5EF4-FFF2-40B4-BE49-F238E27FC236}">
                  <a16:creationId xmlns:a16="http://schemas.microsoft.com/office/drawing/2014/main" id="{F621660A-4790-46BB-95E8-7581CF1BB3CB}"/>
                </a:ext>
              </a:extLst>
            </p:cNvPr>
            <p:cNvSpPr txBox="1"/>
            <p:nvPr/>
          </p:nvSpPr>
          <p:spPr>
            <a:xfrm>
              <a:off x="262403" y="2076104"/>
              <a:ext cx="3177773" cy="461665"/>
            </a:xfrm>
            <a:prstGeom prst="rect">
              <a:avLst/>
            </a:prstGeom>
            <a:noFill/>
          </p:spPr>
          <p:txBody>
            <a:bodyPr wrap="square" rtlCol="0">
              <a:spAutoFit/>
            </a:bodyPr>
            <a:lstStyle/>
            <a:p>
              <a:r>
                <a:rPr lang="en-US" sz="1200" b="1" u="sng"/>
                <a:t>Interactions</a:t>
              </a:r>
              <a:r>
                <a:rPr lang="en-US" sz="1200" b="1"/>
                <a:t>: From Communication To Trusted Advisor Relationship</a:t>
              </a:r>
            </a:p>
          </p:txBody>
        </p:sp>
        <p:sp>
          <p:nvSpPr>
            <p:cNvPr id="26" name="TextBox 25">
              <a:extLst>
                <a:ext uri="{FF2B5EF4-FFF2-40B4-BE49-F238E27FC236}">
                  <a16:creationId xmlns:a16="http://schemas.microsoft.com/office/drawing/2014/main" id="{D6B4294C-26FA-408D-BF23-F8FA13604041}"/>
                </a:ext>
              </a:extLst>
            </p:cNvPr>
            <p:cNvSpPr txBox="1"/>
            <p:nvPr/>
          </p:nvSpPr>
          <p:spPr>
            <a:xfrm>
              <a:off x="262403" y="2628447"/>
              <a:ext cx="3061363" cy="461665"/>
            </a:xfrm>
            <a:prstGeom prst="rect">
              <a:avLst/>
            </a:prstGeom>
            <a:noFill/>
          </p:spPr>
          <p:txBody>
            <a:bodyPr wrap="square" rtlCol="0">
              <a:spAutoFit/>
            </a:bodyPr>
            <a:lstStyle/>
            <a:p>
              <a:r>
                <a:rPr lang="en-US" sz="1200" b="1" u="sng"/>
                <a:t>Delivery Operations</a:t>
              </a:r>
              <a:r>
                <a:rPr lang="en-US" sz="1200" b="1"/>
                <a:t>: Connectivity &amp; Reliability</a:t>
              </a:r>
            </a:p>
          </p:txBody>
        </p:sp>
        <p:pic>
          <p:nvPicPr>
            <p:cNvPr id="27" name="Picture 2" descr="National Grid">
              <a:extLst>
                <a:ext uri="{FF2B5EF4-FFF2-40B4-BE49-F238E27FC236}">
                  <a16:creationId xmlns:a16="http://schemas.microsoft.com/office/drawing/2014/main" id="{BDE024C7-A879-4849-A7DA-71650EBAF1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8408" y="2110385"/>
              <a:ext cx="1536781" cy="315237"/>
            </a:xfrm>
            <a:prstGeom prst="rect">
              <a:avLst/>
            </a:prstGeom>
            <a:noFill/>
            <a:extLst>
              <a:ext uri="{909E8E84-426E-40DD-AFC4-6F175D3DCCD1}">
                <a14:hiddenFill xmlns:a14="http://schemas.microsoft.com/office/drawing/2010/main">
                  <a:solidFill>
                    <a:srgbClr val="FFFFFF"/>
                  </a:solidFill>
                </a14:hiddenFill>
              </a:ext>
            </a:extLst>
          </p:spPr>
        </p:pic>
        <p:pic>
          <p:nvPicPr>
            <p:cNvPr id="15" name="Graphic 14" descr="Electrician">
              <a:extLst>
                <a:ext uri="{FF2B5EF4-FFF2-40B4-BE49-F238E27FC236}">
                  <a16:creationId xmlns:a16="http://schemas.microsoft.com/office/drawing/2014/main" id="{31BFD79A-4531-4B4A-9542-D5E735AE2A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92141" y="2666363"/>
              <a:ext cx="408337" cy="408337"/>
            </a:xfrm>
            <a:prstGeom prst="rect">
              <a:avLst/>
            </a:prstGeom>
          </p:spPr>
        </p:pic>
        <p:pic>
          <p:nvPicPr>
            <p:cNvPr id="24" name="Graphic 23" descr="Construction worker">
              <a:extLst>
                <a:ext uri="{FF2B5EF4-FFF2-40B4-BE49-F238E27FC236}">
                  <a16:creationId xmlns:a16="http://schemas.microsoft.com/office/drawing/2014/main" id="{E24A2C2C-84C6-47A7-AA3A-C8B1F2E521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43321" y="2656056"/>
              <a:ext cx="408337" cy="408337"/>
            </a:xfrm>
            <a:prstGeom prst="rect">
              <a:avLst/>
            </a:prstGeom>
          </p:spPr>
        </p:pic>
        <p:pic>
          <p:nvPicPr>
            <p:cNvPr id="3" name="Picture 2">
              <a:extLst>
                <a:ext uri="{FF2B5EF4-FFF2-40B4-BE49-F238E27FC236}">
                  <a16:creationId xmlns:a16="http://schemas.microsoft.com/office/drawing/2014/main" id="{CF3B45B5-48C6-47B8-B9B5-9B5E881D5B3C}"/>
                </a:ext>
              </a:extLst>
            </p:cNvPr>
            <p:cNvPicPr>
              <a:picLocks noChangeAspect="1"/>
            </p:cNvPicPr>
            <p:nvPr/>
          </p:nvPicPr>
          <p:blipFill>
            <a:blip r:embed="rId10"/>
            <a:stretch>
              <a:fillRect/>
            </a:stretch>
          </p:blipFill>
          <p:spPr>
            <a:xfrm>
              <a:off x="3990437" y="963705"/>
              <a:ext cx="914103" cy="427472"/>
            </a:xfrm>
            <a:prstGeom prst="rect">
              <a:avLst/>
            </a:prstGeom>
          </p:spPr>
        </p:pic>
        <p:sp>
          <p:nvSpPr>
            <p:cNvPr id="30" name="TextBox 29">
              <a:extLst>
                <a:ext uri="{FF2B5EF4-FFF2-40B4-BE49-F238E27FC236}">
                  <a16:creationId xmlns:a16="http://schemas.microsoft.com/office/drawing/2014/main" id="{1B273404-5992-497E-80EB-247A13E3F9F1}"/>
                </a:ext>
              </a:extLst>
            </p:cNvPr>
            <p:cNvSpPr txBox="1"/>
            <p:nvPr/>
          </p:nvSpPr>
          <p:spPr>
            <a:xfrm>
              <a:off x="262403" y="971418"/>
              <a:ext cx="3568363" cy="461665"/>
            </a:xfrm>
            <a:prstGeom prst="rect">
              <a:avLst/>
            </a:prstGeom>
            <a:noFill/>
          </p:spPr>
          <p:txBody>
            <a:bodyPr wrap="square" rtlCol="0">
              <a:spAutoFit/>
            </a:bodyPr>
            <a:lstStyle/>
            <a:p>
              <a:r>
                <a:rPr lang="en-US" sz="1200" b="1" u="sng"/>
                <a:t>Customer</a:t>
              </a:r>
              <a:r>
                <a:rPr lang="en-US" sz="1200" b="1"/>
                <a:t>: Foundational / Unified Insights</a:t>
              </a:r>
            </a:p>
          </p:txBody>
        </p:sp>
        <p:grpSp>
          <p:nvGrpSpPr>
            <p:cNvPr id="2" name="Group 1">
              <a:extLst>
                <a:ext uri="{FF2B5EF4-FFF2-40B4-BE49-F238E27FC236}">
                  <a16:creationId xmlns:a16="http://schemas.microsoft.com/office/drawing/2014/main" id="{7574C0B6-3B89-493A-95F5-C2CD47151282}"/>
                </a:ext>
              </a:extLst>
            </p:cNvPr>
            <p:cNvGrpSpPr/>
            <p:nvPr/>
          </p:nvGrpSpPr>
          <p:grpSpPr>
            <a:xfrm>
              <a:off x="5449912" y="3772823"/>
              <a:ext cx="5906741" cy="2704176"/>
              <a:chOff x="5449912" y="3772823"/>
              <a:chExt cx="5906741" cy="2972443"/>
            </a:xfrm>
          </p:grpSpPr>
          <p:sp>
            <p:nvSpPr>
              <p:cNvPr id="4" name="Rectangle: Rounded Corners 3">
                <a:extLst>
                  <a:ext uri="{FF2B5EF4-FFF2-40B4-BE49-F238E27FC236}">
                    <a16:creationId xmlns:a16="http://schemas.microsoft.com/office/drawing/2014/main" id="{A7F0739C-319B-4220-911B-85D0D5527432}"/>
                  </a:ext>
                </a:extLst>
              </p:cNvPr>
              <p:cNvSpPr/>
              <p:nvPr/>
            </p:nvSpPr>
            <p:spPr>
              <a:xfrm rot="17707413">
                <a:off x="4367559" y="4855176"/>
                <a:ext cx="2815886" cy="651180"/>
              </a:xfrm>
              <a:prstGeom prst="roundRect">
                <a:avLst>
                  <a:gd name="adj" fmla="val 392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Ease of Data To Action</a:t>
                </a:r>
              </a:p>
            </p:txBody>
          </p:sp>
          <p:sp>
            <p:nvSpPr>
              <p:cNvPr id="35" name="Rectangle: Rounded Corners 34">
                <a:extLst>
                  <a:ext uri="{FF2B5EF4-FFF2-40B4-BE49-F238E27FC236}">
                    <a16:creationId xmlns:a16="http://schemas.microsoft.com/office/drawing/2014/main" id="{DEEC4492-C55A-4802-8C2B-A0A04E47C900}"/>
                  </a:ext>
                </a:extLst>
              </p:cNvPr>
              <p:cNvSpPr/>
              <p:nvPr/>
            </p:nvSpPr>
            <p:spPr>
              <a:xfrm rot="17630448">
                <a:off x="5256477" y="4929606"/>
                <a:ext cx="2815886" cy="651180"/>
              </a:xfrm>
              <a:prstGeom prst="roundRect">
                <a:avLst>
                  <a:gd name="adj" fmla="val 392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Frictionless Customer Experience Journey</a:t>
                </a:r>
              </a:p>
            </p:txBody>
          </p:sp>
          <p:sp>
            <p:nvSpPr>
              <p:cNvPr id="36" name="Rectangle: Rounded Corners 35">
                <a:extLst>
                  <a:ext uri="{FF2B5EF4-FFF2-40B4-BE49-F238E27FC236}">
                    <a16:creationId xmlns:a16="http://schemas.microsoft.com/office/drawing/2014/main" id="{E85C6076-1444-4496-9465-84F1BEB8AA34}"/>
                  </a:ext>
                </a:extLst>
              </p:cNvPr>
              <p:cNvSpPr/>
              <p:nvPr/>
            </p:nvSpPr>
            <p:spPr>
              <a:xfrm rot="17625593">
                <a:off x="6180623" y="4950569"/>
                <a:ext cx="2815886" cy="651180"/>
              </a:xfrm>
              <a:prstGeom prst="roundRect">
                <a:avLst>
                  <a:gd name="adj" fmla="val 392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Value Of Connecting</a:t>
                </a:r>
              </a:p>
            </p:txBody>
          </p:sp>
          <p:sp>
            <p:nvSpPr>
              <p:cNvPr id="39" name="Rectangle: Rounded Corners 38">
                <a:extLst>
                  <a:ext uri="{FF2B5EF4-FFF2-40B4-BE49-F238E27FC236}">
                    <a16:creationId xmlns:a16="http://schemas.microsoft.com/office/drawing/2014/main" id="{B9F0E524-1051-40C7-951F-526596AF6FE9}"/>
                  </a:ext>
                </a:extLst>
              </p:cNvPr>
              <p:cNvSpPr/>
              <p:nvPr/>
            </p:nvSpPr>
            <p:spPr>
              <a:xfrm rot="17542362">
                <a:off x="7087242" y="4952505"/>
                <a:ext cx="2815886" cy="651180"/>
              </a:xfrm>
              <a:prstGeom prst="roundRect">
                <a:avLst>
                  <a:gd name="adj" fmla="val 392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Optimized Energy &amp; Utility Service Needs</a:t>
                </a:r>
              </a:p>
            </p:txBody>
          </p:sp>
          <p:sp>
            <p:nvSpPr>
              <p:cNvPr id="40" name="Rectangle: Rounded Corners 39">
                <a:extLst>
                  <a:ext uri="{FF2B5EF4-FFF2-40B4-BE49-F238E27FC236}">
                    <a16:creationId xmlns:a16="http://schemas.microsoft.com/office/drawing/2014/main" id="{9AE8992E-5255-4F72-B9E7-D6850E972D15}"/>
                  </a:ext>
                </a:extLst>
              </p:cNvPr>
              <p:cNvSpPr/>
              <p:nvPr/>
            </p:nvSpPr>
            <p:spPr>
              <a:xfrm rot="17519874">
                <a:off x="7916505" y="4988578"/>
                <a:ext cx="2815886" cy="651180"/>
              </a:xfrm>
              <a:prstGeom prst="roundRect">
                <a:avLst>
                  <a:gd name="adj" fmla="val 392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Effective Product Adoption &amp; Participation</a:t>
                </a:r>
              </a:p>
            </p:txBody>
          </p:sp>
          <p:sp>
            <p:nvSpPr>
              <p:cNvPr id="41" name="Rectangle: Rounded Corners 40">
                <a:extLst>
                  <a:ext uri="{FF2B5EF4-FFF2-40B4-BE49-F238E27FC236}">
                    <a16:creationId xmlns:a16="http://schemas.microsoft.com/office/drawing/2014/main" id="{325A7C26-C380-49C5-AFAA-FC296CA2631A}"/>
                  </a:ext>
                </a:extLst>
              </p:cNvPr>
              <p:cNvSpPr/>
              <p:nvPr/>
            </p:nvSpPr>
            <p:spPr>
              <a:xfrm rot="17484946">
                <a:off x="8774431" y="5011733"/>
                <a:ext cx="2815886" cy="651180"/>
              </a:xfrm>
              <a:prstGeom prst="roundRect">
                <a:avLst>
                  <a:gd name="adj" fmla="val 392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Advantaged Delivery &amp; Vendor Operations</a:t>
                </a:r>
              </a:p>
            </p:txBody>
          </p:sp>
          <p:sp>
            <p:nvSpPr>
              <p:cNvPr id="43" name="Rectangle: Rounded Corners 42">
                <a:extLst>
                  <a:ext uri="{FF2B5EF4-FFF2-40B4-BE49-F238E27FC236}">
                    <a16:creationId xmlns:a16="http://schemas.microsoft.com/office/drawing/2014/main" id="{DF39508B-F9EC-43C8-B6B9-E2602BC9BE2C}"/>
                  </a:ext>
                </a:extLst>
              </p:cNvPr>
              <p:cNvSpPr/>
              <p:nvPr/>
            </p:nvSpPr>
            <p:spPr>
              <a:xfrm rot="17539465">
                <a:off x="9623120" y="5001610"/>
                <a:ext cx="2815886" cy="651180"/>
              </a:xfrm>
              <a:prstGeom prst="roundRect">
                <a:avLst>
                  <a:gd name="adj" fmla="val 392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Proactive Response To Situations</a:t>
                </a:r>
              </a:p>
            </p:txBody>
          </p:sp>
        </p:grpSp>
        <p:sp>
          <p:nvSpPr>
            <p:cNvPr id="9" name="Arrow: Right 8">
              <a:extLst>
                <a:ext uri="{FF2B5EF4-FFF2-40B4-BE49-F238E27FC236}">
                  <a16:creationId xmlns:a16="http://schemas.microsoft.com/office/drawing/2014/main" id="{B05B31B4-CA22-4948-971F-D8AEB30AFE53}"/>
                </a:ext>
              </a:extLst>
            </p:cNvPr>
            <p:cNvSpPr/>
            <p:nvPr/>
          </p:nvSpPr>
          <p:spPr>
            <a:xfrm>
              <a:off x="5669280" y="963705"/>
              <a:ext cx="6251743" cy="37090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44" name="Arrow: Right 43">
              <a:extLst>
                <a:ext uri="{FF2B5EF4-FFF2-40B4-BE49-F238E27FC236}">
                  <a16:creationId xmlns:a16="http://schemas.microsoft.com/office/drawing/2014/main" id="{E1B6A690-A911-4A78-B17B-A6E923BEF818}"/>
                </a:ext>
              </a:extLst>
            </p:cNvPr>
            <p:cNvSpPr/>
            <p:nvPr/>
          </p:nvSpPr>
          <p:spPr>
            <a:xfrm>
              <a:off x="5695068" y="1495933"/>
              <a:ext cx="6251743" cy="37090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45" name="Arrow: Right 44">
              <a:extLst>
                <a:ext uri="{FF2B5EF4-FFF2-40B4-BE49-F238E27FC236}">
                  <a16:creationId xmlns:a16="http://schemas.microsoft.com/office/drawing/2014/main" id="{F071D32D-FA24-4788-910D-CE6CF3692B71}"/>
                </a:ext>
              </a:extLst>
            </p:cNvPr>
            <p:cNvSpPr/>
            <p:nvPr/>
          </p:nvSpPr>
          <p:spPr>
            <a:xfrm>
              <a:off x="8499952" y="3209850"/>
              <a:ext cx="3437183" cy="37090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46" name="Arrow: Right 45">
              <a:extLst>
                <a:ext uri="{FF2B5EF4-FFF2-40B4-BE49-F238E27FC236}">
                  <a16:creationId xmlns:a16="http://schemas.microsoft.com/office/drawing/2014/main" id="{D7D8509E-9084-47F9-A139-7803DA5DD459}"/>
                </a:ext>
              </a:extLst>
            </p:cNvPr>
            <p:cNvSpPr/>
            <p:nvPr/>
          </p:nvSpPr>
          <p:spPr>
            <a:xfrm>
              <a:off x="6828240" y="2056297"/>
              <a:ext cx="5102829" cy="37090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47" name="Arrow: Right 46">
              <a:extLst>
                <a:ext uri="{FF2B5EF4-FFF2-40B4-BE49-F238E27FC236}">
                  <a16:creationId xmlns:a16="http://schemas.microsoft.com/office/drawing/2014/main" id="{34F8E0FC-EE10-4D84-AA94-E0804C5047D7}"/>
                </a:ext>
              </a:extLst>
            </p:cNvPr>
            <p:cNvSpPr/>
            <p:nvPr/>
          </p:nvSpPr>
          <p:spPr>
            <a:xfrm>
              <a:off x="6825892" y="2630730"/>
              <a:ext cx="5102829" cy="37090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48" name="Arrow: Right 47">
              <a:extLst>
                <a:ext uri="{FF2B5EF4-FFF2-40B4-BE49-F238E27FC236}">
                  <a16:creationId xmlns:a16="http://schemas.microsoft.com/office/drawing/2014/main" id="{008D0868-BFE6-41CE-B578-E90A0FD2A849}"/>
                </a:ext>
              </a:extLst>
            </p:cNvPr>
            <p:cNvSpPr/>
            <p:nvPr/>
          </p:nvSpPr>
          <p:spPr>
            <a:xfrm rot="5400000">
              <a:off x="4841872" y="2130999"/>
              <a:ext cx="2972906" cy="37090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49" name="Arrow: Right 48">
              <a:extLst>
                <a:ext uri="{FF2B5EF4-FFF2-40B4-BE49-F238E27FC236}">
                  <a16:creationId xmlns:a16="http://schemas.microsoft.com/office/drawing/2014/main" id="{F1691AC1-1F5A-4FC5-8FC0-38DDC6D4F9E9}"/>
                </a:ext>
              </a:extLst>
            </p:cNvPr>
            <p:cNvSpPr/>
            <p:nvPr/>
          </p:nvSpPr>
          <p:spPr>
            <a:xfrm rot="5400000">
              <a:off x="5669525" y="2142719"/>
              <a:ext cx="2972906" cy="37090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50" name="Arrow: Right 49">
              <a:extLst>
                <a:ext uri="{FF2B5EF4-FFF2-40B4-BE49-F238E27FC236}">
                  <a16:creationId xmlns:a16="http://schemas.microsoft.com/office/drawing/2014/main" id="{E8866296-B654-46AE-87CD-1BEE2BA3475D}"/>
                </a:ext>
              </a:extLst>
            </p:cNvPr>
            <p:cNvSpPr/>
            <p:nvPr/>
          </p:nvSpPr>
          <p:spPr>
            <a:xfrm rot="5400000">
              <a:off x="6483110" y="2126307"/>
              <a:ext cx="2972906" cy="37090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51" name="Arrow: Right 50">
              <a:extLst>
                <a:ext uri="{FF2B5EF4-FFF2-40B4-BE49-F238E27FC236}">
                  <a16:creationId xmlns:a16="http://schemas.microsoft.com/office/drawing/2014/main" id="{F09887E9-0E04-47D4-9B07-26BA3C717387}"/>
                </a:ext>
              </a:extLst>
            </p:cNvPr>
            <p:cNvSpPr/>
            <p:nvPr/>
          </p:nvSpPr>
          <p:spPr>
            <a:xfrm rot="5400000">
              <a:off x="7343580" y="2142720"/>
              <a:ext cx="2972906" cy="37090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52" name="Arrow: Right 51">
              <a:extLst>
                <a:ext uri="{FF2B5EF4-FFF2-40B4-BE49-F238E27FC236}">
                  <a16:creationId xmlns:a16="http://schemas.microsoft.com/office/drawing/2014/main" id="{8CED1C5E-2DF1-4E74-AACA-0D87C9A1F395}"/>
                </a:ext>
              </a:extLst>
            </p:cNvPr>
            <p:cNvSpPr/>
            <p:nvPr/>
          </p:nvSpPr>
          <p:spPr>
            <a:xfrm rot="5400000">
              <a:off x="8171233" y="2154440"/>
              <a:ext cx="2972906" cy="37090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53" name="Arrow: Right 52">
              <a:extLst>
                <a:ext uri="{FF2B5EF4-FFF2-40B4-BE49-F238E27FC236}">
                  <a16:creationId xmlns:a16="http://schemas.microsoft.com/office/drawing/2014/main" id="{077C871E-5B4F-4452-9D6A-D449930715A4}"/>
                </a:ext>
              </a:extLst>
            </p:cNvPr>
            <p:cNvSpPr/>
            <p:nvPr/>
          </p:nvSpPr>
          <p:spPr>
            <a:xfrm rot="5400000">
              <a:off x="8984818" y="2138028"/>
              <a:ext cx="2972906" cy="37090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57" name="Arrow: Right 56">
              <a:extLst>
                <a:ext uri="{FF2B5EF4-FFF2-40B4-BE49-F238E27FC236}">
                  <a16:creationId xmlns:a16="http://schemas.microsoft.com/office/drawing/2014/main" id="{3295FC1B-D43C-457A-B71F-3D8701FF4E23}"/>
                </a:ext>
              </a:extLst>
            </p:cNvPr>
            <p:cNvSpPr/>
            <p:nvPr/>
          </p:nvSpPr>
          <p:spPr>
            <a:xfrm rot="5400000">
              <a:off x="9840601" y="2149750"/>
              <a:ext cx="2972906" cy="37090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17" name="Speech Bubble: Rectangle with Corners Rounded 16">
              <a:extLst>
                <a:ext uri="{FF2B5EF4-FFF2-40B4-BE49-F238E27FC236}">
                  <a16:creationId xmlns:a16="http://schemas.microsoft.com/office/drawing/2014/main" id="{20D4DBBC-FDA4-439D-B15F-BB6049A750F1}"/>
                </a:ext>
              </a:extLst>
            </p:cNvPr>
            <p:cNvSpPr/>
            <p:nvPr/>
          </p:nvSpPr>
          <p:spPr>
            <a:xfrm>
              <a:off x="243785" y="4258651"/>
              <a:ext cx="2377440" cy="939532"/>
            </a:xfrm>
            <a:prstGeom prst="wedgeRoundRectCallout">
              <a:avLst>
                <a:gd name="adj1" fmla="val -37401"/>
                <a:gd name="adj2" fmla="val -97712"/>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a:solidFill>
                    <a:schemeClr val="tx1"/>
                  </a:solidFill>
                </a:rPr>
                <a:t>The data dimensions NG aspires to manage across</a:t>
              </a:r>
            </a:p>
          </p:txBody>
        </p:sp>
        <p:sp>
          <p:nvSpPr>
            <p:cNvPr id="58" name="Speech Bubble: Rectangle with Corners Rounded 57">
              <a:extLst>
                <a:ext uri="{FF2B5EF4-FFF2-40B4-BE49-F238E27FC236}">
                  <a16:creationId xmlns:a16="http://schemas.microsoft.com/office/drawing/2014/main" id="{378502A6-82EA-47FF-BAD7-D6EF4F117571}"/>
                </a:ext>
              </a:extLst>
            </p:cNvPr>
            <p:cNvSpPr/>
            <p:nvPr/>
          </p:nvSpPr>
          <p:spPr>
            <a:xfrm>
              <a:off x="2859827" y="4495578"/>
              <a:ext cx="2377440" cy="939532"/>
            </a:xfrm>
            <a:prstGeom prst="wedgeRoundRectCallout">
              <a:avLst>
                <a:gd name="adj1" fmla="val 50173"/>
                <a:gd name="adj2" fmla="val -91723"/>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a:solidFill>
                    <a:schemeClr val="tx1"/>
                  </a:solidFill>
                </a:rPr>
                <a:t>The business value that NG should derive from leveraging data</a:t>
              </a:r>
            </a:p>
          </p:txBody>
        </p:sp>
        <p:sp>
          <p:nvSpPr>
            <p:cNvPr id="59" name="Speech Bubble: Rectangle with Corners Rounded 58">
              <a:extLst>
                <a:ext uri="{FF2B5EF4-FFF2-40B4-BE49-F238E27FC236}">
                  <a16:creationId xmlns:a16="http://schemas.microsoft.com/office/drawing/2014/main" id="{0DBB1F49-5587-481A-BF6A-094E93E359DF}"/>
                </a:ext>
              </a:extLst>
            </p:cNvPr>
            <p:cNvSpPr/>
            <p:nvPr/>
          </p:nvSpPr>
          <p:spPr>
            <a:xfrm>
              <a:off x="8093831" y="1653620"/>
              <a:ext cx="2377440" cy="939532"/>
            </a:xfrm>
            <a:prstGeom prst="wedgeRoundRectCallout">
              <a:avLst>
                <a:gd name="adj1" fmla="val -13732"/>
                <a:gd name="adj2" fmla="val -4879"/>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a:solidFill>
                    <a:schemeClr val="tx1"/>
                  </a:solidFill>
                </a:rPr>
                <a:t>The art of data management for NG’s Customer Business Unit</a:t>
              </a:r>
            </a:p>
          </p:txBody>
        </p:sp>
      </p:grpSp>
    </p:spTree>
    <p:extLst>
      <p:ext uri="{BB962C8B-B14F-4D97-AF65-F5344CB8AC3E}">
        <p14:creationId xmlns:p14="http://schemas.microsoft.com/office/powerpoint/2010/main" val="16419351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3A39D-AFBF-4F55-ABBC-FBB128C49529}"/>
              </a:ext>
            </a:extLst>
          </p:cNvPr>
          <p:cNvSpPr>
            <a:spLocks noGrp="1"/>
          </p:cNvSpPr>
          <p:nvPr>
            <p:ph type="title"/>
          </p:nvPr>
        </p:nvSpPr>
        <p:spPr/>
        <p:txBody>
          <a:bodyPr/>
          <a:lstStyle/>
          <a:p>
            <a:r>
              <a:rPr lang="en-US"/>
              <a:t>Decomposition: What Value Is Created? Where Does It Accrue? What Is Priority?</a:t>
            </a:r>
          </a:p>
        </p:txBody>
      </p:sp>
      <p:sp>
        <p:nvSpPr>
          <p:cNvPr id="11" name="Rectangle: Rounded Corners 10">
            <a:extLst>
              <a:ext uri="{FF2B5EF4-FFF2-40B4-BE49-F238E27FC236}">
                <a16:creationId xmlns:a16="http://schemas.microsoft.com/office/drawing/2014/main" id="{F1126054-405E-4F92-BBFA-26FC60014AB8}"/>
              </a:ext>
            </a:extLst>
          </p:cNvPr>
          <p:cNvSpPr/>
          <p:nvPr/>
        </p:nvSpPr>
        <p:spPr>
          <a:xfrm>
            <a:off x="2025749" y="106176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Ease of Data To Action</a:t>
            </a:r>
          </a:p>
        </p:txBody>
      </p:sp>
      <p:sp>
        <p:nvSpPr>
          <p:cNvPr id="12" name="Rectangle: Rounded Corners 11">
            <a:extLst>
              <a:ext uri="{FF2B5EF4-FFF2-40B4-BE49-F238E27FC236}">
                <a16:creationId xmlns:a16="http://schemas.microsoft.com/office/drawing/2014/main" id="{3680CBE1-0EF3-4890-A071-F91068097D0B}"/>
              </a:ext>
            </a:extLst>
          </p:cNvPr>
          <p:cNvSpPr/>
          <p:nvPr/>
        </p:nvSpPr>
        <p:spPr>
          <a:xfrm>
            <a:off x="3450103" y="106176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Frictionless Customer Experience Journey</a:t>
            </a:r>
          </a:p>
        </p:txBody>
      </p:sp>
      <p:sp>
        <p:nvSpPr>
          <p:cNvPr id="13" name="Rectangle: Rounded Corners 12">
            <a:extLst>
              <a:ext uri="{FF2B5EF4-FFF2-40B4-BE49-F238E27FC236}">
                <a16:creationId xmlns:a16="http://schemas.microsoft.com/office/drawing/2014/main" id="{F6FD7C6D-6257-4BD9-809E-53477D986E52}"/>
              </a:ext>
            </a:extLst>
          </p:cNvPr>
          <p:cNvSpPr/>
          <p:nvPr/>
        </p:nvSpPr>
        <p:spPr>
          <a:xfrm>
            <a:off x="4874457" y="106176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Value Of Connecting</a:t>
            </a:r>
          </a:p>
        </p:txBody>
      </p:sp>
      <p:sp>
        <p:nvSpPr>
          <p:cNvPr id="14" name="Rectangle: Rounded Corners 13">
            <a:extLst>
              <a:ext uri="{FF2B5EF4-FFF2-40B4-BE49-F238E27FC236}">
                <a16:creationId xmlns:a16="http://schemas.microsoft.com/office/drawing/2014/main" id="{22F18717-F63B-42B3-9C8A-E1CB5C99EE1A}"/>
              </a:ext>
            </a:extLst>
          </p:cNvPr>
          <p:cNvSpPr/>
          <p:nvPr/>
        </p:nvSpPr>
        <p:spPr>
          <a:xfrm>
            <a:off x="6298811" y="106176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Optimized Energy &amp; Utility Service Needs</a:t>
            </a:r>
          </a:p>
        </p:txBody>
      </p:sp>
      <p:sp>
        <p:nvSpPr>
          <p:cNvPr id="15" name="Rectangle: Rounded Corners 14">
            <a:extLst>
              <a:ext uri="{FF2B5EF4-FFF2-40B4-BE49-F238E27FC236}">
                <a16:creationId xmlns:a16="http://schemas.microsoft.com/office/drawing/2014/main" id="{0C70309A-801E-45E6-AD07-5FDC520E32F2}"/>
              </a:ext>
            </a:extLst>
          </p:cNvPr>
          <p:cNvSpPr/>
          <p:nvPr/>
        </p:nvSpPr>
        <p:spPr>
          <a:xfrm>
            <a:off x="7723165" y="106176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Effective Product Adoption &amp; Participation</a:t>
            </a:r>
          </a:p>
        </p:txBody>
      </p:sp>
      <p:sp>
        <p:nvSpPr>
          <p:cNvPr id="16" name="Rectangle: Rounded Corners 15">
            <a:extLst>
              <a:ext uri="{FF2B5EF4-FFF2-40B4-BE49-F238E27FC236}">
                <a16:creationId xmlns:a16="http://schemas.microsoft.com/office/drawing/2014/main" id="{FC16A2CF-F76F-469F-91E1-4E34E15517A7}"/>
              </a:ext>
            </a:extLst>
          </p:cNvPr>
          <p:cNvSpPr/>
          <p:nvPr/>
        </p:nvSpPr>
        <p:spPr>
          <a:xfrm>
            <a:off x="9147519" y="106176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Advantaged Delivery &amp; Vendor Operations</a:t>
            </a:r>
          </a:p>
        </p:txBody>
      </p:sp>
      <p:sp>
        <p:nvSpPr>
          <p:cNvPr id="17" name="Rectangle: Rounded Corners 16">
            <a:extLst>
              <a:ext uri="{FF2B5EF4-FFF2-40B4-BE49-F238E27FC236}">
                <a16:creationId xmlns:a16="http://schemas.microsoft.com/office/drawing/2014/main" id="{346A523B-472B-439F-8053-6336D29FE9FB}"/>
              </a:ext>
            </a:extLst>
          </p:cNvPr>
          <p:cNvSpPr/>
          <p:nvPr/>
        </p:nvSpPr>
        <p:spPr>
          <a:xfrm>
            <a:off x="10571874" y="106176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Proactive Response To Situations</a:t>
            </a:r>
          </a:p>
        </p:txBody>
      </p:sp>
      <p:graphicFrame>
        <p:nvGraphicFramePr>
          <p:cNvPr id="18" name="Table 18">
            <a:extLst>
              <a:ext uri="{FF2B5EF4-FFF2-40B4-BE49-F238E27FC236}">
                <a16:creationId xmlns:a16="http://schemas.microsoft.com/office/drawing/2014/main" id="{7E4F2F4A-023D-4A78-9817-2FCE724BA254}"/>
              </a:ext>
            </a:extLst>
          </p:cNvPr>
          <p:cNvGraphicFramePr>
            <a:graphicFrameLocks noGrp="1"/>
          </p:cNvGraphicFramePr>
          <p:nvPr/>
        </p:nvGraphicFramePr>
        <p:xfrm>
          <a:off x="248531" y="2252360"/>
          <a:ext cx="11694942" cy="4120004"/>
        </p:xfrm>
        <a:graphic>
          <a:graphicData uri="http://schemas.openxmlformats.org/drawingml/2006/table">
            <a:tbl>
              <a:tblPr firstRow="1" bandRow="1">
                <a:tableStyleId>{BC89EF96-8CEA-46FF-86C4-4CE0E7609802}</a:tableStyleId>
              </a:tblPr>
              <a:tblGrid>
                <a:gridCol w="665872">
                  <a:extLst>
                    <a:ext uri="{9D8B030D-6E8A-4147-A177-3AD203B41FA5}">
                      <a16:colId xmlns:a16="http://schemas.microsoft.com/office/drawing/2014/main" val="996600330"/>
                    </a:ext>
                  </a:extLst>
                </a:gridCol>
                <a:gridCol w="998806">
                  <a:extLst>
                    <a:ext uri="{9D8B030D-6E8A-4147-A177-3AD203B41FA5}">
                      <a16:colId xmlns:a16="http://schemas.microsoft.com/office/drawing/2014/main" val="569391517"/>
                    </a:ext>
                  </a:extLst>
                </a:gridCol>
                <a:gridCol w="1533379">
                  <a:extLst>
                    <a:ext uri="{9D8B030D-6E8A-4147-A177-3AD203B41FA5}">
                      <a16:colId xmlns:a16="http://schemas.microsoft.com/office/drawing/2014/main" val="483549897"/>
                    </a:ext>
                  </a:extLst>
                </a:gridCol>
                <a:gridCol w="1420837">
                  <a:extLst>
                    <a:ext uri="{9D8B030D-6E8A-4147-A177-3AD203B41FA5}">
                      <a16:colId xmlns:a16="http://schemas.microsoft.com/office/drawing/2014/main" val="3368623425"/>
                    </a:ext>
                  </a:extLst>
                </a:gridCol>
                <a:gridCol w="1406769">
                  <a:extLst>
                    <a:ext uri="{9D8B030D-6E8A-4147-A177-3AD203B41FA5}">
                      <a16:colId xmlns:a16="http://schemas.microsoft.com/office/drawing/2014/main" val="247682059"/>
                    </a:ext>
                  </a:extLst>
                </a:gridCol>
                <a:gridCol w="1420837">
                  <a:extLst>
                    <a:ext uri="{9D8B030D-6E8A-4147-A177-3AD203B41FA5}">
                      <a16:colId xmlns:a16="http://schemas.microsoft.com/office/drawing/2014/main" val="152005912"/>
                    </a:ext>
                  </a:extLst>
                </a:gridCol>
                <a:gridCol w="1463040">
                  <a:extLst>
                    <a:ext uri="{9D8B030D-6E8A-4147-A177-3AD203B41FA5}">
                      <a16:colId xmlns:a16="http://schemas.microsoft.com/office/drawing/2014/main" val="182056928"/>
                    </a:ext>
                  </a:extLst>
                </a:gridCol>
                <a:gridCol w="1378634">
                  <a:extLst>
                    <a:ext uri="{9D8B030D-6E8A-4147-A177-3AD203B41FA5}">
                      <a16:colId xmlns:a16="http://schemas.microsoft.com/office/drawing/2014/main" val="502967456"/>
                    </a:ext>
                  </a:extLst>
                </a:gridCol>
                <a:gridCol w="1406768">
                  <a:extLst>
                    <a:ext uri="{9D8B030D-6E8A-4147-A177-3AD203B41FA5}">
                      <a16:colId xmlns:a16="http://schemas.microsoft.com/office/drawing/2014/main" val="2313445126"/>
                    </a:ext>
                  </a:extLst>
                </a:gridCol>
              </a:tblGrid>
              <a:tr h="370840">
                <a:tc rowSpan="2">
                  <a:txBody>
                    <a:bodyPr/>
                    <a:lstStyle/>
                    <a:p>
                      <a:pPr algn="ctr"/>
                      <a:r>
                        <a:rPr lang="en-US" sz="1050" b="1"/>
                        <a:t>Customer</a:t>
                      </a:r>
                    </a:p>
                  </a:txBody>
                  <a:tcPr vert="vert270"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92D050"/>
                    </a:solidFill>
                  </a:tcPr>
                </a:tc>
                <a:tc>
                  <a:txBody>
                    <a:bodyPr/>
                    <a:lstStyle/>
                    <a:p>
                      <a:pPr algn="ctr"/>
                      <a:r>
                        <a:rPr lang="en-US" sz="1100" b="1"/>
                        <a:t>Direct Value</a:t>
                      </a:r>
                    </a:p>
                  </a:txBody>
                  <a:tcPr anchor="ctr" anchorCtr="1">
                    <a:lnT w="12700" cap="flat" cmpd="sng" algn="ctr">
                      <a:solidFill>
                        <a:schemeClr val="tx1"/>
                      </a:solidFill>
                      <a:prstDash val="solid"/>
                      <a:round/>
                      <a:headEnd type="none" w="med" len="med"/>
                      <a:tailEnd type="none" w="med" len="med"/>
                    </a:lnT>
                  </a:tcPr>
                </a:tc>
                <a:tc>
                  <a:txBody>
                    <a:bodyPr/>
                    <a:lstStyle/>
                    <a:p>
                      <a:pPr algn="ctr"/>
                      <a:r>
                        <a:rPr lang="en-US" sz="1000" b="0"/>
                        <a:t>Minimize Repetitive Data Requests</a:t>
                      </a:r>
                    </a:p>
                  </a:txBody>
                  <a:tcPr anchor="ctr" anchorCtr="1">
                    <a:lnT w="12700" cap="flat" cmpd="sng" algn="ctr">
                      <a:solidFill>
                        <a:schemeClr val="tx1"/>
                      </a:solidFill>
                      <a:prstDash val="solid"/>
                      <a:round/>
                      <a:headEnd type="none" w="med" len="med"/>
                      <a:tailEnd type="none" w="med" len="med"/>
                    </a:lnT>
                  </a:tcPr>
                </a:tc>
                <a:tc>
                  <a:txBody>
                    <a:bodyPr/>
                    <a:lstStyle/>
                    <a:p>
                      <a:pPr algn="ctr"/>
                      <a:r>
                        <a:rPr lang="en-US" sz="1000" b="0"/>
                        <a:t>Time</a:t>
                      </a:r>
                    </a:p>
                  </a:txBody>
                  <a:tcPr anchor="ctr" anchorCtr="1">
                    <a:lnT w="12700" cap="flat" cmpd="sng" algn="ctr">
                      <a:solidFill>
                        <a:schemeClr val="tx1"/>
                      </a:solidFill>
                      <a:prstDash val="solid"/>
                      <a:round/>
                      <a:headEnd type="none" w="med" len="med"/>
                      <a:tailEnd type="none" w="med" len="med"/>
                    </a:lnT>
                  </a:tcPr>
                </a:tc>
                <a:tc>
                  <a:txBody>
                    <a:bodyPr/>
                    <a:lstStyle/>
                    <a:p>
                      <a:pPr algn="ctr"/>
                      <a:r>
                        <a:rPr lang="en-US" sz="1000" b="0"/>
                        <a:t>Willingness To Engage</a:t>
                      </a:r>
                    </a:p>
                  </a:txBody>
                  <a:tcPr anchor="ctr" anchorCtr="1">
                    <a:lnT w="12700" cap="flat" cmpd="sng" algn="ctr">
                      <a:solidFill>
                        <a:schemeClr val="tx1"/>
                      </a:solidFill>
                      <a:prstDash val="solid"/>
                      <a:round/>
                      <a:headEnd type="none" w="med" len="med"/>
                      <a:tailEnd type="none" w="med" len="med"/>
                    </a:lnT>
                  </a:tcPr>
                </a:tc>
                <a:tc>
                  <a:txBody>
                    <a:bodyPr/>
                    <a:lstStyle/>
                    <a:p>
                      <a:pPr algn="ctr"/>
                      <a:r>
                        <a:rPr lang="en-US" sz="1000" b="0"/>
                        <a:t>Lower Bills</a:t>
                      </a:r>
                    </a:p>
                  </a:txBody>
                  <a:tcPr anchor="ctr" anchorCtr="1">
                    <a:lnT w="12700" cap="flat" cmpd="sng" algn="ctr">
                      <a:solidFill>
                        <a:schemeClr val="tx1"/>
                      </a:solidFill>
                      <a:prstDash val="solid"/>
                      <a:round/>
                      <a:headEnd type="none" w="med" len="med"/>
                      <a:tailEnd type="none" w="med" len="med"/>
                    </a:lnT>
                  </a:tcPr>
                </a:tc>
                <a:tc>
                  <a:txBody>
                    <a:bodyPr/>
                    <a:lstStyle/>
                    <a:p>
                      <a:pPr algn="ctr"/>
                      <a:r>
                        <a:rPr lang="en-US" sz="1000" b="0"/>
                        <a:t>Value From Investment</a:t>
                      </a:r>
                    </a:p>
                  </a:txBody>
                  <a:tcPr anchor="ctr" anchorCtr="1">
                    <a:lnT w="12700" cap="flat" cmpd="sng" algn="ctr">
                      <a:solidFill>
                        <a:schemeClr val="tx1"/>
                      </a:solidFill>
                      <a:prstDash val="solid"/>
                      <a:round/>
                      <a:headEnd type="none" w="med" len="med"/>
                      <a:tailEnd type="none" w="med" len="med"/>
                    </a:lnT>
                  </a:tcPr>
                </a:tc>
                <a:tc>
                  <a:txBody>
                    <a:bodyPr/>
                    <a:lstStyle/>
                    <a:p>
                      <a:pPr algn="ctr"/>
                      <a:r>
                        <a:rPr lang="en-US" sz="1000" b="0"/>
                        <a:t>Lower Cost Of Participation</a:t>
                      </a:r>
                    </a:p>
                  </a:txBody>
                  <a:tcPr anchor="ctr" anchorCtr="1">
                    <a:lnT w="12700" cap="flat" cmpd="sng" algn="ctr">
                      <a:solidFill>
                        <a:schemeClr val="tx1"/>
                      </a:solidFill>
                      <a:prstDash val="solid"/>
                      <a:round/>
                      <a:headEnd type="none" w="med" len="med"/>
                      <a:tailEnd type="none" w="med" len="med"/>
                    </a:lnT>
                  </a:tcPr>
                </a:tc>
                <a:tc>
                  <a:txBody>
                    <a:bodyPr/>
                    <a:lstStyle/>
                    <a:p>
                      <a:pPr algn="ctr"/>
                      <a:r>
                        <a:rPr lang="en-US" sz="1000" b="0"/>
                        <a:t>Value of Reliability</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59863364"/>
                  </a:ext>
                </a:extLst>
              </a:tr>
              <a:tr h="448336">
                <a:tc vMerge="1">
                  <a:txBody>
                    <a:bodyPr/>
                    <a:lstStyle/>
                    <a:p>
                      <a:endParaRPr lang="en-US"/>
                    </a:p>
                  </a:txBody>
                  <a:tcPr/>
                </a:tc>
                <a:tc>
                  <a:txBody>
                    <a:bodyPr/>
                    <a:lstStyle/>
                    <a:p>
                      <a:pPr algn="ctr"/>
                      <a:r>
                        <a:rPr lang="en-US" sz="1100" b="1"/>
                        <a:t>Indirect Value</a:t>
                      </a:r>
                    </a:p>
                  </a:txBody>
                  <a:tcPr anchor="ctr" anchorCtr="1"/>
                </a:tc>
                <a:tc>
                  <a:txBody>
                    <a:bodyPr/>
                    <a:lstStyle/>
                    <a:p>
                      <a:pPr algn="ctr"/>
                      <a:r>
                        <a:rPr lang="en-US" sz="1000" b="0"/>
                        <a:t>Meets Expectation</a:t>
                      </a:r>
                    </a:p>
                  </a:txBody>
                  <a:tcPr anchor="ctr" anchorCtr="1"/>
                </a:tc>
                <a:tc>
                  <a:txBody>
                    <a:bodyPr/>
                    <a:lstStyle/>
                    <a:p>
                      <a:pPr algn="ctr"/>
                      <a:r>
                        <a:rPr lang="en-US" sz="1000" b="0"/>
                        <a:t>Minimize Frustration</a:t>
                      </a:r>
                    </a:p>
                  </a:txBody>
                  <a:tcPr anchor="ctr" anchorCtr="1"/>
                </a:tc>
                <a:tc>
                  <a:txBody>
                    <a:bodyPr/>
                    <a:lstStyle/>
                    <a:p>
                      <a:pPr algn="ctr"/>
                      <a:r>
                        <a:rPr lang="en-US" sz="1000" b="0"/>
                        <a:t>Energy Awareness</a:t>
                      </a:r>
                    </a:p>
                  </a:txBody>
                  <a:tcPr anchor="ctr" anchorCtr="1"/>
                </a:tc>
                <a:tc>
                  <a:txBody>
                    <a:bodyPr/>
                    <a:lstStyle/>
                    <a:p>
                      <a:pPr algn="ctr"/>
                      <a:r>
                        <a:rPr lang="en-US" sz="1000" b="0"/>
                        <a:t>Digital Experience</a:t>
                      </a:r>
                    </a:p>
                  </a:txBody>
                  <a:tcPr anchor="ctr" anchorCtr="1"/>
                </a:tc>
                <a:tc>
                  <a:txBody>
                    <a:bodyPr/>
                    <a:lstStyle/>
                    <a:p>
                      <a:pPr algn="ctr"/>
                      <a:r>
                        <a:rPr lang="en-US" sz="1000" b="0"/>
                        <a:t>Altruistic Decarbonization</a:t>
                      </a:r>
                    </a:p>
                  </a:txBody>
                  <a:tcPr anchor="ctr" anchorCtr="1"/>
                </a:tc>
                <a:tc>
                  <a:txBody>
                    <a:bodyPr/>
                    <a:lstStyle/>
                    <a:p>
                      <a:pPr algn="ctr"/>
                      <a:r>
                        <a:rPr lang="en-US" sz="1000" b="0"/>
                        <a:t>Seamless Brand Experience</a:t>
                      </a:r>
                    </a:p>
                  </a:txBody>
                  <a:tcPr anchor="ctr" anchorCtr="1"/>
                </a:tc>
                <a:tc>
                  <a:txBody>
                    <a:bodyPr/>
                    <a:lstStyle/>
                    <a:p>
                      <a:pPr algn="ctr"/>
                      <a:r>
                        <a:rPr lang="en-US" sz="1000" b="0"/>
                        <a:t>Trusted Relationship </a:t>
                      </a:r>
                    </a:p>
                  </a:txBody>
                  <a:tcPr anchor="ctr" anchorCtr="1">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4483047"/>
                  </a:ext>
                </a:extLst>
              </a:tr>
              <a:tr h="370840">
                <a:tc rowSpan="2">
                  <a:txBody>
                    <a:bodyPr/>
                    <a:lstStyle/>
                    <a:p>
                      <a:pPr algn="ctr"/>
                      <a:r>
                        <a:rPr lang="en-US" sz="1050" b="1"/>
                        <a:t>National Grid</a:t>
                      </a:r>
                    </a:p>
                  </a:txBody>
                  <a:tcPr vert="vert270" anchor="ctr" anchorCtr="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1100" b="1"/>
                        <a:t>Direct Value</a:t>
                      </a:r>
                    </a:p>
                  </a:txBody>
                  <a:tcPr anchor="ctr" anchorCtr="1"/>
                </a:tc>
                <a:tc>
                  <a:txBody>
                    <a:bodyPr/>
                    <a:lstStyle/>
                    <a:p>
                      <a:pPr algn="ctr"/>
                      <a:r>
                        <a:rPr lang="en-US" sz="1000" b="0"/>
                        <a:t>Effort</a:t>
                      </a:r>
                    </a:p>
                  </a:txBody>
                  <a:tcPr anchor="ctr" anchorCtr="1"/>
                </a:tc>
                <a:tc>
                  <a:txBody>
                    <a:bodyPr/>
                    <a:lstStyle/>
                    <a:p>
                      <a:pPr algn="ctr"/>
                      <a:r>
                        <a:rPr lang="en-US" sz="1000" b="0"/>
                        <a:t>Call Deflection</a:t>
                      </a:r>
                    </a:p>
                  </a:txBody>
                  <a:tcPr anchor="ctr" anchorCtr="1"/>
                </a:tc>
                <a:tc>
                  <a:txBody>
                    <a:bodyPr/>
                    <a:lstStyle/>
                    <a:p>
                      <a:pPr algn="ctr"/>
                      <a:r>
                        <a:rPr lang="en-US" sz="1000" b="0"/>
                        <a:t>Value Of Time Spent</a:t>
                      </a:r>
                    </a:p>
                  </a:txBody>
                  <a:tcPr anchor="ctr" anchorCtr="1"/>
                </a:tc>
                <a:tc>
                  <a:txBody>
                    <a:bodyPr/>
                    <a:lstStyle/>
                    <a:p>
                      <a:pPr algn="ctr"/>
                      <a:r>
                        <a:rPr lang="en-US" sz="1000" b="0"/>
                        <a:t>Streamlined Delivery</a:t>
                      </a:r>
                    </a:p>
                  </a:txBody>
                  <a:tcPr anchor="ctr" anchorCtr="1"/>
                </a:tc>
                <a:tc>
                  <a:txBody>
                    <a:bodyPr/>
                    <a:lstStyle/>
                    <a:p>
                      <a:pPr algn="ctr"/>
                      <a:r>
                        <a:rPr lang="en-US" sz="1000" b="0"/>
                        <a:t>Cost Of Acquisition/ PIM Goals</a:t>
                      </a:r>
                    </a:p>
                  </a:txBody>
                  <a:tcPr anchor="ctr" anchorCtr="1"/>
                </a:tc>
                <a:tc>
                  <a:txBody>
                    <a:bodyPr/>
                    <a:lstStyle/>
                    <a:p>
                      <a:pPr algn="ctr"/>
                      <a:r>
                        <a:rPr lang="en-US" sz="1000" b="0"/>
                        <a:t>Lower Cost Of Service/PIM</a:t>
                      </a:r>
                    </a:p>
                  </a:txBody>
                  <a:tcPr anchor="ctr" anchorCtr="1"/>
                </a:tc>
                <a:tc>
                  <a:txBody>
                    <a:bodyPr/>
                    <a:lstStyle/>
                    <a:p>
                      <a:pPr algn="ctr"/>
                      <a:r>
                        <a:rPr lang="en-US" sz="1000" b="0"/>
                        <a:t>Lower Cost To Respond</a:t>
                      </a:r>
                    </a:p>
                  </a:txBody>
                  <a:tcPr anchor="ctr" anchorCtr="1">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49240624"/>
                  </a:ext>
                </a:extLst>
              </a:tr>
              <a:tr h="370840">
                <a:tc vMerge="1">
                  <a:txBody>
                    <a:bodyPr/>
                    <a:lstStyle/>
                    <a:p>
                      <a:endParaRPr lang="en-US" sz="1000" b="0"/>
                    </a:p>
                  </a:txBody>
                  <a:tcPr/>
                </a:tc>
                <a:tc>
                  <a:txBody>
                    <a:bodyPr/>
                    <a:lstStyle/>
                    <a:p>
                      <a:pPr algn="ctr"/>
                      <a:r>
                        <a:rPr lang="en-US" sz="1100" b="1"/>
                        <a:t>Indirect Value</a:t>
                      </a:r>
                    </a:p>
                  </a:txBody>
                  <a:tcPr anchor="ctr" anchorCtr="1">
                    <a:lnB w="12700" cap="flat" cmpd="sng" algn="ctr">
                      <a:solidFill>
                        <a:schemeClr val="tx1"/>
                      </a:solidFill>
                      <a:prstDash val="solid"/>
                      <a:round/>
                      <a:headEnd type="none" w="med" len="med"/>
                      <a:tailEnd type="none" w="med" len="med"/>
                    </a:lnB>
                  </a:tcPr>
                </a:tc>
                <a:tc>
                  <a:txBody>
                    <a:bodyPr/>
                    <a:lstStyle/>
                    <a:p>
                      <a:pPr algn="ctr"/>
                      <a:r>
                        <a:rPr lang="en-US" sz="1000" b="0"/>
                        <a:t>Minimize Non-Value Added Data Work</a:t>
                      </a:r>
                    </a:p>
                  </a:txBody>
                  <a:tcPr anchor="ctr" anchorCtr="1">
                    <a:lnB w="12700" cap="flat" cmpd="sng" algn="ctr">
                      <a:solidFill>
                        <a:schemeClr val="tx1"/>
                      </a:solidFill>
                      <a:prstDash val="solid"/>
                      <a:round/>
                      <a:headEnd type="none" w="med" len="med"/>
                      <a:tailEnd type="none" w="med" len="med"/>
                    </a:lnB>
                  </a:tcPr>
                </a:tc>
                <a:tc>
                  <a:txBody>
                    <a:bodyPr/>
                    <a:lstStyle/>
                    <a:p>
                      <a:pPr algn="ctr"/>
                      <a:r>
                        <a:rPr lang="en-US" sz="1000" b="0"/>
                        <a:t>Minimize Follow- Ups &amp; Exceptions</a:t>
                      </a:r>
                    </a:p>
                  </a:txBody>
                  <a:tcPr anchor="ctr" anchorCtr="1">
                    <a:lnB w="12700" cap="flat" cmpd="sng" algn="ctr">
                      <a:solidFill>
                        <a:schemeClr val="tx1"/>
                      </a:solidFill>
                      <a:prstDash val="solid"/>
                      <a:round/>
                      <a:headEnd type="none" w="med" len="med"/>
                      <a:tailEnd type="none" w="med" len="med"/>
                    </a:lnB>
                  </a:tcPr>
                </a:tc>
                <a:tc>
                  <a:txBody>
                    <a:bodyPr/>
                    <a:lstStyle/>
                    <a:p>
                      <a:pPr algn="ctr"/>
                      <a:r>
                        <a:rPr lang="en-US" sz="1000" b="0"/>
                        <a:t>CSR Satisfaction</a:t>
                      </a:r>
                    </a:p>
                  </a:txBody>
                  <a:tcPr anchor="ctr" anchorCtr="1">
                    <a:lnB w="12700" cap="flat" cmpd="sng" algn="ctr">
                      <a:solidFill>
                        <a:schemeClr val="tx1"/>
                      </a:solidFill>
                      <a:prstDash val="solid"/>
                      <a:round/>
                      <a:headEnd type="none" w="med" len="med"/>
                      <a:tailEnd type="none" w="med" len="med"/>
                    </a:lnB>
                  </a:tcPr>
                </a:tc>
                <a:tc>
                  <a:txBody>
                    <a:bodyPr/>
                    <a:lstStyle/>
                    <a:p>
                      <a:pPr algn="ctr"/>
                      <a:r>
                        <a:rPr lang="en-US" sz="1000" b="0"/>
                        <a:t>Experience/Service Knowledge Gain</a:t>
                      </a:r>
                    </a:p>
                  </a:txBody>
                  <a:tcPr anchor="ctr" anchorCtr="1">
                    <a:lnB w="12700" cap="flat" cmpd="sng" algn="ctr">
                      <a:solidFill>
                        <a:schemeClr val="tx1"/>
                      </a:solidFill>
                      <a:prstDash val="solid"/>
                      <a:round/>
                      <a:headEnd type="none" w="med" len="med"/>
                      <a:tailEnd type="none" w="med" len="med"/>
                    </a:lnB>
                  </a:tcPr>
                </a:tc>
                <a:tc>
                  <a:txBody>
                    <a:bodyPr/>
                    <a:lstStyle/>
                    <a:p>
                      <a:pPr algn="ctr"/>
                      <a:r>
                        <a:rPr lang="en-US" sz="1000" b="0"/>
                        <a:t>Competitive Reputation</a:t>
                      </a:r>
                    </a:p>
                  </a:txBody>
                  <a:tcPr anchor="ctr" anchorCtr="1">
                    <a:lnB w="12700" cap="flat" cmpd="sng" algn="ctr">
                      <a:solidFill>
                        <a:schemeClr val="tx1"/>
                      </a:solidFill>
                      <a:prstDash val="solid"/>
                      <a:round/>
                      <a:headEnd type="none" w="med" len="med"/>
                      <a:tailEnd type="none" w="med" len="med"/>
                    </a:lnB>
                  </a:tcPr>
                </a:tc>
                <a:tc>
                  <a:txBody>
                    <a:bodyPr/>
                    <a:lstStyle/>
                    <a:p>
                      <a:pPr algn="ctr"/>
                      <a:r>
                        <a:rPr lang="en-US" sz="1000" b="0"/>
                        <a:t>Advantaged Delivery Base</a:t>
                      </a:r>
                    </a:p>
                  </a:txBody>
                  <a:tcPr anchor="ctr" anchorCtr="1">
                    <a:lnB w="12700" cap="flat" cmpd="sng" algn="ctr">
                      <a:solidFill>
                        <a:schemeClr val="tx1"/>
                      </a:solidFill>
                      <a:prstDash val="solid"/>
                      <a:round/>
                      <a:headEnd type="none" w="med" len="med"/>
                      <a:tailEnd type="none" w="med" len="med"/>
                    </a:lnB>
                  </a:tcPr>
                </a:tc>
                <a:tc>
                  <a:txBody>
                    <a:bodyPr/>
                    <a:lstStyle/>
                    <a:p>
                      <a:pPr algn="ctr"/>
                      <a:r>
                        <a:rPr lang="en-US" sz="1000" b="0"/>
                        <a:t>Total Customer Impact</a:t>
                      </a:r>
                    </a:p>
                  </a:txBody>
                  <a:tcPr anchor="ctr" anchorCtr="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0802400"/>
                  </a:ext>
                </a:extLst>
              </a:tr>
              <a:tr h="0">
                <a:tc>
                  <a:txBody>
                    <a:bodyPr/>
                    <a:lstStyle/>
                    <a:p>
                      <a:pPr algn="ctr"/>
                      <a:endParaRPr lang="en-US" sz="2400" b="0" i="1"/>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3593267"/>
                  </a:ext>
                </a:extLst>
              </a:tr>
              <a:tr h="562319">
                <a:tc gridSpan="2">
                  <a:txBody>
                    <a:bodyPr/>
                    <a:lstStyle/>
                    <a:p>
                      <a:pPr algn="ctr"/>
                      <a:r>
                        <a:rPr lang="en-US" sz="1400" b="1" i="1"/>
                        <a:t>Priority/ Dependency</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b="0"/>
                    </a:p>
                  </a:txBody>
                  <a:tcPr anchor="ctr" anchorCtr="1"/>
                </a:tc>
                <a:tc>
                  <a:txBody>
                    <a:bodyPr/>
                    <a:lstStyle/>
                    <a:p>
                      <a:pPr algn="ctr"/>
                      <a:r>
                        <a:rPr lang="en-US" sz="1600" b="0" i="1"/>
                        <a:t>High</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1"/>
                        <a:t>High With Blueprint</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1"/>
                        <a:t>High With Blueprint</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1"/>
                        <a:t>High – Comms &amp; Service</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1"/>
                        <a:t>High – Blueprint II</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1"/>
                        <a:t>High – Not Yet Codified</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1"/>
                        <a:t>Dream State/</a:t>
                      </a:r>
                    </a:p>
                    <a:p>
                      <a:pPr algn="ctr"/>
                      <a:r>
                        <a:rPr lang="en-US" sz="1600" b="0" i="1"/>
                        <a:t>Assess</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1907891"/>
                  </a:ext>
                </a:extLst>
              </a:tr>
              <a:tr h="370840">
                <a:tc>
                  <a:txBody>
                    <a:bodyPr/>
                    <a:lstStyle/>
                    <a:p>
                      <a:pPr algn="ctr"/>
                      <a:endParaRPr lang="en-US" sz="1400" b="0" i="1"/>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1"/>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0"/>
                    </a:p>
                  </a:txBody>
                  <a:tcPr anchor="ctr" anchorCtr="1">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7905077"/>
                  </a:ext>
                </a:extLst>
              </a:tr>
              <a:tr h="654148">
                <a:tc gridSpan="2">
                  <a:txBody>
                    <a:bodyPr/>
                    <a:lstStyle/>
                    <a:p>
                      <a:pPr algn="ctr"/>
                      <a:r>
                        <a:rPr lang="en-US" sz="1400" b="1" i="1"/>
                        <a:t>Time-To-Value</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000" b="0"/>
                    </a:p>
                  </a:txBody>
                  <a:tcPr anchor="ctr" anchorCtr="1"/>
                </a:tc>
                <a:tc>
                  <a:txBody>
                    <a:bodyPr/>
                    <a:lstStyle/>
                    <a:p>
                      <a:pPr algn="ctr"/>
                      <a:r>
                        <a:rPr lang="en-US" sz="1200" b="0"/>
                        <a:t>Immediate to Mid-Term</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a:t>Near-Term To Mid-Term</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a:t>Near-Term To Mid-Term</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a:t>Near-Term To Mid-Term</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a:t>Near-Term To Full Realization</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a:t>Mid-Term Evolution</a:t>
                      </a:r>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a:t>Mid-Term To Long-Term</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6876040"/>
                  </a:ext>
                </a:extLst>
              </a:tr>
            </a:tbl>
          </a:graphicData>
        </a:graphic>
      </p:graphicFrame>
      <p:sp>
        <p:nvSpPr>
          <p:cNvPr id="20" name="TextBox 19">
            <a:extLst>
              <a:ext uri="{FF2B5EF4-FFF2-40B4-BE49-F238E27FC236}">
                <a16:creationId xmlns:a16="http://schemas.microsoft.com/office/drawing/2014/main" id="{CA3BAE86-A57C-441C-B438-B5DD59597D33}"/>
              </a:ext>
            </a:extLst>
          </p:cNvPr>
          <p:cNvSpPr txBox="1"/>
          <p:nvPr/>
        </p:nvSpPr>
        <p:spPr>
          <a:xfrm>
            <a:off x="5416063" y="773721"/>
            <a:ext cx="2970685" cy="338554"/>
          </a:xfrm>
          <a:prstGeom prst="rect">
            <a:avLst/>
          </a:prstGeom>
          <a:noFill/>
        </p:spPr>
        <p:txBody>
          <a:bodyPr wrap="none" rtlCol="0">
            <a:spAutoFit/>
          </a:bodyPr>
          <a:lstStyle/>
          <a:p>
            <a:r>
              <a:rPr lang="en-US" sz="1600" b="1" i="1">
                <a:solidFill>
                  <a:schemeClr val="tx2">
                    <a:lumMod val="50000"/>
                  </a:schemeClr>
                </a:solidFill>
              </a:rPr>
              <a:t>Business Value Creation</a:t>
            </a:r>
          </a:p>
        </p:txBody>
      </p:sp>
      <p:sp>
        <p:nvSpPr>
          <p:cNvPr id="21" name="Arrow: Down 20">
            <a:extLst>
              <a:ext uri="{FF2B5EF4-FFF2-40B4-BE49-F238E27FC236}">
                <a16:creationId xmlns:a16="http://schemas.microsoft.com/office/drawing/2014/main" id="{E1C09C31-A23B-40DA-BFB4-1A59687C06FD}"/>
              </a:ext>
            </a:extLst>
          </p:cNvPr>
          <p:cNvSpPr/>
          <p:nvPr/>
        </p:nvSpPr>
        <p:spPr>
          <a:xfrm>
            <a:off x="2504051" y="4056838"/>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2" name="Arrow: Down 21">
            <a:extLst>
              <a:ext uri="{FF2B5EF4-FFF2-40B4-BE49-F238E27FC236}">
                <a16:creationId xmlns:a16="http://schemas.microsoft.com/office/drawing/2014/main" id="{32903BDC-FE7C-4A09-B1CD-609CD0D50BC4}"/>
              </a:ext>
            </a:extLst>
          </p:cNvPr>
          <p:cNvSpPr/>
          <p:nvPr/>
        </p:nvSpPr>
        <p:spPr>
          <a:xfrm>
            <a:off x="2515774" y="5306517"/>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3" name="Arrow: Down 22">
            <a:extLst>
              <a:ext uri="{FF2B5EF4-FFF2-40B4-BE49-F238E27FC236}">
                <a16:creationId xmlns:a16="http://schemas.microsoft.com/office/drawing/2014/main" id="{4E7C2024-BCC0-425D-A1EC-EEAF514FE30C}"/>
              </a:ext>
            </a:extLst>
          </p:cNvPr>
          <p:cNvSpPr/>
          <p:nvPr/>
        </p:nvSpPr>
        <p:spPr>
          <a:xfrm>
            <a:off x="3880343" y="4056838"/>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4" name="Arrow: Down 23">
            <a:extLst>
              <a:ext uri="{FF2B5EF4-FFF2-40B4-BE49-F238E27FC236}">
                <a16:creationId xmlns:a16="http://schemas.microsoft.com/office/drawing/2014/main" id="{BA91D784-41AF-487D-89D5-11D766308FBC}"/>
              </a:ext>
            </a:extLst>
          </p:cNvPr>
          <p:cNvSpPr/>
          <p:nvPr/>
        </p:nvSpPr>
        <p:spPr>
          <a:xfrm>
            <a:off x="3892066" y="5306517"/>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5" name="Arrow: Down 24">
            <a:extLst>
              <a:ext uri="{FF2B5EF4-FFF2-40B4-BE49-F238E27FC236}">
                <a16:creationId xmlns:a16="http://schemas.microsoft.com/office/drawing/2014/main" id="{3ADC1A9B-7B6F-425E-BF57-7946B77C8D2D}"/>
              </a:ext>
            </a:extLst>
          </p:cNvPr>
          <p:cNvSpPr/>
          <p:nvPr/>
        </p:nvSpPr>
        <p:spPr>
          <a:xfrm>
            <a:off x="5326974" y="4056838"/>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6" name="Arrow: Down 25">
            <a:extLst>
              <a:ext uri="{FF2B5EF4-FFF2-40B4-BE49-F238E27FC236}">
                <a16:creationId xmlns:a16="http://schemas.microsoft.com/office/drawing/2014/main" id="{8A84BE5E-CCEF-462E-8535-5049306D9DAB}"/>
              </a:ext>
            </a:extLst>
          </p:cNvPr>
          <p:cNvSpPr/>
          <p:nvPr/>
        </p:nvSpPr>
        <p:spPr>
          <a:xfrm>
            <a:off x="5338697" y="5306517"/>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7" name="Arrow: Down 26">
            <a:extLst>
              <a:ext uri="{FF2B5EF4-FFF2-40B4-BE49-F238E27FC236}">
                <a16:creationId xmlns:a16="http://schemas.microsoft.com/office/drawing/2014/main" id="{E516556B-D4C6-4593-A705-B3F6157C0ED2}"/>
              </a:ext>
            </a:extLst>
          </p:cNvPr>
          <p:cNvSpPr/>
          <p:nvPr/>
        </p:nvSpPr>
        <p:spPr>
          <a:xfrm>
            <a:off x="6689194" y="4056838"/>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8" name="Arrow: Down 27">
            <a:extLst>
              <a:ext uri="{FF2B5EF4-FFF2-40B4-BE49-F238E27FC236}">
                <a16:creationId xmlns:a16="http://schemas.microsoft.com/office/drawing/2014/main" id="{0E44DE8B-3F99-4CA2-BD7E-974AAA3D2851}"/>
              </a:ext>
            </a:extLst>
          </p:cNvPr>
          <p:cNvSpPr/>
          <p:nvPr/>
        </p:nvSpPr>
        <p:spPr>
          <a:xfrm>
            <a:off x="6700917" y="5306517"/>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9" name="Arrow: Down 28">
            <a:extLst>
              <a:ext uri="{FF2B5EF4-FFF2-40B4-BE49-F238E27FC236}">
                <a16:creationId xmlns:a16="http://schemas.microsoft.com/office/drawing/2014/main" id="{5FC597D9-923A-4C1A-92E5-9B1B4FD8229A}"/>
              </a:ext>
            </a:extLst>
          </p:cNvPr>
          <p:cNvSpPr/>
          <p:nvPr/>
        </p:nvSpPr>
        <p:spPr>
          <a:xfrm>
            <a:off x="8220228" y="4056838"/>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30" name="Arrow: Down 29">
            <a:extLst>
              <a:ext uri="{FF2B5EF4-FFF2-40B4-BE49-F238E27FC236}">
                <a16:creationId xmlns:a16="http://schemas.microsoft.com/office/drawing/2014/main" id="{159AE424-BA5D-4769-8564-A9F3BCDA8449}"/>
              </a:ext>
            </a:extLst>
          </p:cNvPr>
          <p:cNvSpPr/>
          <p:nvPr/>
        </p:nvSpPr>
        <p:spPr>
          <a:xfrm>
            <a:off x="8231951" y="5306517"/>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31" name="Arrow: Down 30">
            <a:extLst>
              <a:ext uri="{FF2B5EF4-FFF2-40B4-BE49-F238E27FC236}">
                <a16:creationId xmlns:a16="http://schemas.microsoft.com/office/drawing/2014/main" id="{3DD4891C-78BC-4FC8-8858-3A542891CB90}"/>
              </a:ext>
            </a:extLst>
          </p:cNvPr>
          <p:cNvSpPr/>
          <p:nvPr/>
        </p:nvSpPr>
        <p:spPr>
          <a:xfrm>
            <a:off x="9655133" y="4056838"/>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32" name="Arrow: Down 31">
            <a:extLst>
              <a:ext uri="{FF2B5EF4-FFF2-40B4-BE49-F238E27FC236}">
                <a16:creationId xmlns:a16="http://schemas.microsoft.com/office/drawing/2014/main" id="{BF3F8E55-8B43-4757-AFA5-5511ABA859F3}"/>
              </a:ext>
            </a:extLst>
          </p:cNvPr>
          <p:cNvSpPr/>
          <p:nvPr/>
        </p:nvSpPr>
        <p:spPr>
          <a:xfrm>
            <a:off x="9666856" y="5306517"/>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33" name="Arrow: Down 32">
            <a:extLst>
              <a:ext uri="{FF2B5EF4-FFF2-40B4-BE49-F238E27FC236}">
                <a16:creationId xmlns:a16="http://schemas.microsoft.com/office/drawing/2014/main" id="{432D9A4D-70C4-4655-8383-C712D3151DCC}"/>
              </a:ext>
            </a:extLst>
          </p:cNvPr>
          <p:cNvSpPr/>
          <p:nvPr/>
        </p:nvSpPr>
        <p:spPr>
          <a:xfrm>
            <a:off x="11005632" y="4056838"/>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34" name="Arrow: Down 33">
            <a:extLst>
              <a:ext uri="{FF2B5EF4-FFF2-40B4-BE49-F238E27FC236}">
                <a16:creationId xmlns:a16="http://schemas.microsoft.com/office/drawing/2014/main" id="{CEEB0111-E2CF-4997-8664-48F0FB844CFC}"/>
              </a:ext>
            </a:extLst>
          </p:cNvPr>
          <p:cNvSpPr/>
          <p:nvPr/>
        </p:nvSpPr>
        <p:spPr>
          <a:xfrm>
            <a:off x="11017355" y="5306517"/>
            <a:ext cx="478302" cy="31546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Tree>
    <p:extLst>
      <p:ext uri="{BB962C8B-B14F-4D97-AF65-F5344CB8AC3E}">
        <p14:creationId xmlns:p14="http://schemas.microsoft.com/office/powerpoint/2010/main" val="32981026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3A39D-AFBF-4F55-ABBC-FBB128C49529}"/>
              </a:ext>
            </a:extLst>
          </p:cNvPr>
          <p:cNvSpPr>
            <a:spLocks noGrp="1"/>
          </p:cNvSpPr>
          <p:nvPr>
            <p:ph type="title"/>
          </p:nvPr>
        </p:nvSpPr>
        <p:spPr>
          <a:xfrm>
            <a:off x="2" y="1"/>
            <a:ext cx="12191999" cy="1062180"/>
          </a:xfrm>
        </p:spPr>
        <p:txBody>
          <a:bodyPr/>
          <a:lstStyle/>
          <a:p>
            <a:r>
              <a:rPr lang="en-US"/>
              <a:t>Capability Derivation – What Are The Customer Data Enablement Priorities</a:t>
            </a:r>
          </a:p>
        </p:txBody>
      </p:sp>
      <p:sp>
        <p:nvSpPr>
          <p:cNvPr id="11" name="Rectangle: Rounded Corners 10">
            <a:extLst>
              <a:ext uri="{FF2B5EF4-FFF2-40B4-BE49-F238E27FC236}">
                <a16:creationId xmlns:a16="http://schemas.microsoft.com/office/drawing/2014/main" id="{F1126054-405E-4F92-BBFA-26FC60014AB8}"/>
              </a:ext>
            </a:extLst>
          </p:cNvPr>
          <p:cNvSpPr/>
          <p:nvPr/>
        </p:nvSpPr>
        <p:spPr>
          <a:xfrm>
            <a:off x="2082068" y="106738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Ease of Data To Action</a:t>
            </a:r>
          </a:p>
        </p:txBody>
      </p:sp>
      <p:sp>
        <p:nvSpPr>
          <p:cNvPr id="12" name="Rectangle: Rounded Corners 11">
            <a:extLst>
              <a:ext uri="{FF2B5EF4-FFF2-40B4-BE49-F238E27FC236}">
                <a16:creationId xmlns:a16="http://schemas.microsoft.com/office/drawing/2014/main" id="{3680CBE1-0EF3-4890-A071-F91068097D0B}"/>
              </a:ext>
            </a:extLst>
          </p:cNvPr>
          <p:cNvSpPr/>
          <p:nvPr/>
        </p:nvSpPr>
        <p:spPr>
          <a:xfrm>
            <a:off x="3552097" y="106738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Frictionless Customer Experience Journey</a:t>
            </a:r>
          </a:p>
        </p:txBody>
      </p:sp>
      <p:sp>
        <p:nvSpPr>
          <p:cNvPr id="13" name="Rectangle: Rounded Corners 12">
            <a:extLst>
              <a:ext uri="{FF2B5EF4-FFF2-40B4-BE49-F238E27FC236}">
                <a16:creationId xmlns:a16="http://schemas.microsoft.com/office/drawing/2014/main" id="{F6FD7C6D-6257-4BD9-809E-53477D986E52}"/>
              </a:ext>
            </a:extLst>
          </p:cNvPr>
          <p:cNvSpPr/>
          <p:nvPr/>
        </p:nvSpPr>
        <p:spPr>
          <a:xfrm>
            <a:off x="4961088" y="106738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Value Of Connecting</a:t>
            </a:r>
          </a:p>
        </p:txBody>
      </p:sp>
      <p:sp>
        <p:nvSpPr>
          <p:cNvPr id="14" name="Rectangle: Rounded Corners 13">
            <a:extLst>
              <a:ext uri="{FF2B5EF4-FFF2-40B4-BE49-F238E27FC236}">
                <a16:creationId xmlns:a16="http://schemas.microsoft.com/office/drawing/2014/main" id="{22F18717-F63B-42B3-9C8A-E1CB5C99EE1A}"/>
              </a:ext>
            </a:extLst>
          </p:cNvPr>
          <p:cNvSpPr/>
          <p:nvPr/>
        </p:nvSpPr>
        <p:spPr>
          <a:xfrm>
            <a:off x="6372353" y="106738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Optimized Energy &amp; Utility Service Needs</a:t>
            </a:r>
          </a:p>
        </p:txBody>
      </p:sp>
      <p:sp>
        <p:nvSpPr>
          <p:cNvPr id="15" name="Rectangle: Rounded Corners 14">
            <a:extLst>
              <a:ext uri="{FF2B5EF4-FFF2-40B4-BE49-F238E27FC236}">
                <a16:creationId xmlns:a16="http://schemas.microsoft.com/office/drawing/2014/main" id="{0C70309A-801E-45E6-AD07-5FDC520E32F2}"/>
              </a:ext>
            </a:extLst>
          </p:cNvPr>
          <p:cNvSpPr/>
          <p:nvPr/>
        </p:nvSpPr>
        <p:spPr>
          <a:xfrm>
            <a:off x="7786606" y="106738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Effective Product Adoption &amp; Participation</a:t>
            </a:r>
          </a:p>
        </p:txBody>
      </p:sp>
      <p:sp>
        <p:nvSpPr>
          <p:cNvPr id="16" name="Rectangle: Rounded Corners 15">
            <a:extLst>
              <a:ext uri="{FF2B5EF4-FFF2-40B4-BE49-F238E27FC236}">
                <a16:creationId xmlns:a16="http://schemas.microsoft.com/office/drawing/2014/main" id="{FC16A2CF-F76F-469F-91E1-4E34E15517A7}"/>
              </a:ext>
            </a:extLst>
          </p:cNvPr>
          <p:cNvSpPr/>
          <p:nvPr/>
        </p:nvSpPr>
        <p:spPr>
          <a:xfrm>
            <a:off x="9211219" y="1067386"/>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Advantaged Delivery &amp; Vendor Operations</a:t>
            </a:r>
          </a:p>
        </p:txBody>
      </p:sp>
      <p:sp>
        <p:nvSpPr>
          <p:cNvPr id="17" name="Rectangle: Rounded Corners 16">
            <a:extLst>
              <a:ext uri="{FF2B5EF4-FFF2-40B4-BE49-F238E27FC236}">
                <a16:creationId xmlns:a16="http://schemas.microsoft.com/office/drawing/2014/main" id="{346A523B-472B-439F-8053-6336D29FE9FB}"/>
              </a:ext>
            </a:extLst>
          </p:cNvPr>
          <p:cNvSpPr/>
          <p:nvPr/>
        </p:nvSpPr>
        <p:spPr>
          <a:xfrm>
            <a:off x="10611258" y="1058448"/>
            <a:ext cx="1371599" cy="117793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bg1"/>
                </a:solidFill>
              </a:rPr>
              <a:t>Proactive Response To Situations</a:t>
            </a:r>
          </a:p>
        </p:txBody>
      </p:sp>
      <p:graphicFrame>
        <p:nvGraphicFramePr>
          <p:cNvPr id="18" name="Table 18">
            <a:extLst>
              <a:ext uri="{FF2B5EF4-FFF2-40B4-BE49-F238E27FC236}">
                <a16:creationId xmlns:a16="http://schemas.microsoft.com/office/drawing/2014/main" id="{7E4F2F4A-023D-4A78-9817-2FCE724BA254}"/>
              </a:ext>
            </a:extLst>
          </p:cNvPr>
          <p:cNvGraphicFramePr>
            <a:graphicFrameLocks noGrp="1"/>
          </p:cNvGraphicFramePr>
          <p:nvPr>
            <p:extLst>
              <p:ext uri="{D42A27DB-BD31-4B8C-83A1-F6EECF244321}">
                <p14:modId xmlns:p14="http://schemas.microsoft.com/office/powerpoint/2010/main" val="3178479381"/>
              </p:ext>
            </p:extLst>
          </p:nvPr>
        </p:nvGraphicFramePr>
        <p:xfrm>
          <a:off x="334501" y="2358874"/>
          <a:ext cx="11662120" cy="3660336"/>
        </p:xfrm>
        <a:graphic>
          <a:graphicData uri="http://schemas.openxmlformats.org/drawingml/2006/table">
            <a:tbl>
              <a:tblPr firstRow="1" bandRow="1">
                <a:tableStyleId>{BC89EF96-8CEA-46FF-86C4-4CE0E7609802}</a:tableStyleId>
              </a:tblPr>
              <a:tblGrid>
                <a:gridCol w="1660006">
                  <a:extLst>
                    <a:ext uri="{9D8B030D-6E8A-4147-A177-3AD203B41FA5}">
                      <a16:colId xmlns:a16="http://schemas.microsoft.com/office/drawing/2014/main" val="996600330"/>
                    </a:ext>
                  </a:extLst>
                </a:gridCol>
                <a:gridCol w="1529076">
                  <a:extLst>
                    <a:ext uri="{9D8B030D-6E8A-4147-A177-3AD203B41FA5}">
                      <a16:colId xmlns:a16="http://schemas.microsoft.com/office/drawing/2014/main" val="483549897"/>
                    </a:ext>
                  </a:extLst>
                </a:gridCol>
                <a:gridCol w="1416849">
                  <a:extLst>
                    <a:ext uri="{9D8B030D-6E8A-4147-A177-3AD203B41FA5}">
                      <a16:colId xmlns:a16="http://schemas.microsoft.com/office/drawing/2014/main" val="3368623425"/>
                    </a:ext>
                  </a:extLst>
                </a:gridCol>
                <a:gridCol w="1402821">
                  <a:extLst>
                    <a:ext uri="{9D8B030D-6E8A-4147-A177-3AD203B41FA5}">
                      <a16:colId xmlns:a16="http://schemas.microsoft.com/office/drawing/2014/main" val="247682059"/>
                    </a:ext>
                  </a:extLst>
                </a:gridCol>
                <a:gridCol w="1416849">
                  <a:extLst>
                    <a:ext uri="{9D8B030D-6E8A-4147-A177-3AD203B41FA5}">
                      <a16:colId xmlns:a16="http://schemas.microsoft.com/office/drawing/2014/main" val="152005912"/>
                    </a:ext>
                  </a:extLst>
                </a:gridCol>
                <a:gridCol w="1458934">
                  <a:extLst>
                    <a:ext uri="{9D8B030D-6E8A-4147-A177-3AD203B41FA5}">
                      <a16:colId xmlns:a16="http://schemas.microsoft.com/office/drawing/2014/main" val="182056928"/>
                    </a:ext>
                  </a:extLst>
                </a:gridCol>
                <a:gridCol w="1374765">
                  <a:extLst>
                    <a:ext uri="{9D8B030D-6E8A-4147-A177-3AD203B41FA5}">
                      <a16:colId xmlns:a16="http://schemas.microsoft.com/office/drawing/2014/main" val="502967456"/>
                    </a:ext>
                  </a:extLst>
                </a:gridCol>
                <a:gridCol w="1402820">
                  <a:extLst>
                    <a:ext uri="{9D8B030D-6E8A-4147-A177-3AD203B41FA5}">
                      <a16:colId xmlns:a16="http://schemas.microsoft.com/office/drawing/2014/main" val="2313445126"/>
                    </a:ext>
                  </a:extLst>
                </a:gridCol>
              </a:tblGrid>
              <a:tr h="457542">
                <a:tc>
                  <a:txBody>
                    <a:bodyPr/>
                    <a:lstStyle/>
                    <a:p>
                      <a:pPr algn="ctr"/>
                      <a:r>
                        <a:rPr lang="en-US" sz="1000" b="1" i="0"/>
                        <a:t>Persistent Customer Identifier/Links</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1907891"/>
                  </a:ext>
                </a:extLst>
              </a:tr>
              <a:tr h="457542">
                <a:tc>
                  <a:txBody>
                    <a:bodyPr/>
                    <a:lstStyle/>
                    <a:p>
                      <a:pPr algn="ctr"/>
                      <a:r>
                        <a:rPr lang="en-US" sz="1000" b="1" i="0"/>
                        <a:t>Mastered Data/     At Point Of Action</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3925824"/>
                  </a:ext>
                </a:extLst>
              </a:tr>
              <a:tr h="457542">
                <a:tc>
                  <a:txBody>
                    <a:bodyPr/>
                    <a:lstStyle/>
                    <a:p>
                      <a:pPr algn="ctr"/>
                      <a:r>
                        <a:rPr lang="en-US" sz="1000" b="1" i="0"/>
                        <a:t>Single 360 Real-Time Data View</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3399378"/>
                  </a:ext>
                </a:extLst>
              </a:tr>
              <a:tr h="457542">
                <a:tc>
                  <a:txBody>
                    <a:bodyPr/>
                    <a:lstStyle/>
                    <a:p>
                      <a:pPr algn="ctr"/>
                      <a:r>
                        <a:rPr lang="en-US" sz="1000" b="1" i="0"/>
                        <a:t>Digital Insights/ Pattern Mgmt.</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5421115"/>
                  </a:ext>
                </a:extLst>
              </a:tr>
              <a:tr h="457542">
                <a:tc>
                  <a:txBody>
                    <a:bodyPr/>
                    <a:lstStyle/>
                    <a:p>
                      <a:pPr algn="ctr"/>
                      <a:r>
                        <a:rPr lang="en-US" sz="1000" b="1" i="0"/>
                        <a:t>Integrated / Omni Campaign Mgmt.</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7733230"/>
                  </a:ext>
                </a:extLst>
              </a:tr>
              <a:tr h="457542">
                <a:tc>
                  <a:txBody>
                    <a:bodyPr/>
                    <a:lstStyle/>
                    <a:p>
                      <a:pPr algn="ctr"/>
                      <a:r>
                        <a:rPr lang="en-US" sz="1000" b="1" i="0"/>
                        <a:t>CSR Analytics &amp; Optimization</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8529604"/>
                  </a:ext>
                </a:extLst>
              </a:tr>
              <a:tr h="457542">
                <a:tc>
                  <a:txBody>
                    <a:bodyPr/>
                    <a:lstStyle/>
                    <a:p>
                      <a:pPr algn="ctr"/>
                      <a:r>
                        <a:rPr lang="en-US" sz="1000" b="1" i="0"/>
                        <a:t>Actionable Insights / Longitudinal View</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6818470"/>
                  </a:ext>
                </a:extLst>
              </a:tr>
              <a:tr h="457542">
                <a:tc>
                  <a:txBody>
                    <a:bodyPr/>
                    <a:lstStyle/>
                    <a:p>
                      <a:pPr algn="ctr"/>
                      <a:r>
                        <a:rPr lang="en-US" sz="1000" b="1" i="0"/>
                        <a:t>Situational Awareness </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i="1"/>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4974706"/>
                  </a:ext>
                </a:extLst>
              </a:tr>
            </a:tbl>
          </a:graphicData>
        </a:graphic>
      </p:graphicFrame>
      <p:sp>
        <p:nvSpPr>
          <p:cNvPr id="20" name="TextBox 19">
            <a:extLst>
              <a:ext uri="{FF2B5EF4-FFF2-40B4-BE49-F238E27FC236}">
                <a16:creationId xmlns:a16="http://schemas.microsoft.com/office/drawing/2014/main" id="{CA3BAE86-A57C-441C-B438-B5DD59597D33}"/>
              </a:ext>
            </a:extLst>
          </p:cNvPr>
          <p:cNvSpPr txBox="1"/>
          <p:nvPr/>
        </p:nvSpPr>
        <p:spPr>
          <a:xfrm>
            <a:off x="5528607" y="773721"/>
            <a:ext cx="2970685" cy="338554"/>
          </a:xfrm>
          <a:prstGeom prst="rect">
            <a:avLst/>
          </a:prstGeom>
          <a:noFill/>
        </p:spPr>
        <p:txBody>
          <a:bodyPr wrap="none" rtlCol="0">
            <a:spAutoFit/>
          </a:bodyPr>
          <a:lstStyle/>
          <a:p>
            <a:r>
              <a:rPr lang="en-US" sz="1600" b="1" i="1">
                <a:solidFill>
                  <a:schemeClr val="tx2">
                    <a:lumMod val="50000"/>
                  </a:schemeClr>
                </a:solidFill>
              </a:rPr>
              <a:t>Business Value Creation</a:t>
            </a:r>
          </a:p>
        </p:txBody>
      </p:sp>
      <p:sp>
        <p:nvSpPr>
          <p:cNvPr id="3" name="Rectangle: Rounded Corners 2">
            <a:extLst>
              <a:ext uri="{FF2B5EF4-FFF2-40B4-BE49-F238E27FC236}">
                <a16:creationId xmlns:a16="http://schemas.microsoft.com/office/drawing/2014/main" id="{F23FB121-69FB-4021-823F-196913D0084E}"/>
              </a:ext>
            </a:extLst>
          </p:cNvPr>
          <p:cNvSpPr/>
          <p:nvPr/>
        </p:nvSpPr>
        <p:spPr>
          <a:xfrm rot="16200000">
            <a:off x="-1795567" y="3992153"/>
            <a:ext cx="3984914" cy="39377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Data-Enabled Capabilities/Outcomes</a:t>
            </a:r>
          </a:p>
        </p:txBody>
      </p:sp>
      <p:grpSp>
        <p:nvGrpSpPr>
          <p:cNvPr id="35" name="Group 34">
            <a:extLst>
              <a:ext uri="{FF2B5EF4-FFF2-40B4-BE49-F238E27FC236}">
                <a16:creationId xmlns:a16="http://schemas.microsoft.com/office/drawing/2014/main" id="{D60DE5BC-0F36-4C4B-A3C5-929308CF3E6A}"/>
              </a:ext>
            </a:extLst>
          </p:cNvPr>
          <p:cNvGrpSpPr/>
          <p:nvPr/>
        </p:nvGrpSpPr>
        <p:grpSpPr>
          <a:xfrm>
            <a:off x="5512454" y="5156608"/>
            <a:ext cx="348669" cy="344085"/>
            <a:chOff x="4616450" y="1330325"/>
            <a:chExt cx="455613" cy="460375"/>
          </a:xfrm>
        </p:grpSpPr>
        <p:sp>
          <p:nvSpPr>
            <p:cNvPr id="36" name="Oval 307">
              <a:extLst>
                <a:ext uri="{FF2B5EF4-FFF2-40B4-BE49-F238E27FC236}">
                  <a16:creationId xmlns:a16="http://schemas.microsoft.com/office/drawing/2014/main" id="{A27DAB2F-0983-4F3F-94A5-A7319A52C9B0}"/>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 name="Arc 308">
              <a:extLst>
                <a:ext uri="{FF2B5EF4-FFF2-40B4-BE49-F238E27FC236}">
                  <a16:creationId xmlns:a16="http://schemas.microsoft.com/office/drawing/2014/main" id="{E239645F-2A57-43FF-A2B9-4FBB7251694E}"/>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38" name="Group 37">
            <a:extLst>
              <a:ext uri="{FF2B5EF4-FFF2-40B4-BE49-F238E27FC236}">
                <a16:creationId xmlns:a16="http://schemas.microsoft.com/office/drawing/2014/main" id="{2CFD30A4-3E55-4B68-92CD-0B44314F73F2}"/>
              </a:ext>
            </a:extLst>
          </p:cNvPr>
          <p:cNvGrpSpPr/>
          <p:nvPr/>
        </p:nvGrpSpPr>
        <p:grpSpPr>
          <a:xfrm>
            <a:off x="11112826" y="4238794"/>
            <a:ext cx="345024" cy="336966"/>
            <a:chOff x="1193800" y="1335088"/>
            <a:chExt cx="450850" cy="450850"/>
          </a:xfrm>
        </p:grpSpPr>
        <p:sp>
          <p:nvSpPr>
            <p:cNvPr id="39" name="Oval 319">
              <a:extLst>
                <a:ext uri="{FF2B5EF4-FFF2-40B4-BE49-F238E27FC236}">
                  <a16:creationId xmlns:a16="http://schemas.microsoft.com/office/drawing/2014/main" id="{E7DC735F-A397-4631-9910-04343112A9DE}"/>
                </a:ext>
              </a:extLst>
            </p:cNvPr>
            <p:cNvSpPr>
              <a:spLocks noChangeArrowheads="1"/>
            </p:cNvSpPr>
            <p:nvPr/>
          </p:nvSpPr>
          <p:spPr bwMode="auto">
            <a:xfrm>
              <a:off x="1193800" y="1335088"/>
              <a:ext cx="450850" cy="450850"/>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 name="Arc 320">
              <a:extLst>
                <a:ext uri="{FF2B5EF4-FFF2-40B4-BE49-F238E27FC236}">
                  <a16:creationId xmlns:a16="http://schemas.microsoft.com/office/drawing/2014/main" id="{656C40F4-2598-4C6D-9E66-B45AD24B5A63}"/>
                </a:ext>
              </a:extLst>
            </p:cNvPr>
            <p:cNvSpPr>
              <a:spLocks/>
            </p:cNvSpPr>
            <p:nvPr/>
          </p:nvSpPr>
          <p:spPr bwMode="auto">
            <a:xfrm>
              <a:off x="1419225" y="1335088"/>
              <a:ext cx="225425" cy="225425"/>
            </a:xfrm>
            <a:custGeom>
              <a:avLst/>
              <a:gdLst>
                <a:gd name="T0" fmla="*/ 0 w 21600"/>
                <a:gd name="T1" fmla="*/ 0 h 21868"/>
                <a:gd name="T2" fmla="*/ 24550379 w 21600"/>
                <a:gd name="T3" fmla="*/ 23954550 h 21868"/>
                <a:gd name="T4" fmla="*/ 0 w 21600"/>
                <a:gd name="T5" fmla="*/ 23660945 h 21868"/>
                <a:gd name="T6" fmla="*/ 0 60000 65536"/>
                <a:gd name="T7" fmla="*/ 0 60000 65536"/>
                <a:gd name="T8" fmla="*/ 0 60000 65536"/>
                <a:gd name="T9" fmla="*/ 0 w 21600"/>
                <a:gd name="T10" fmla="*/ 0 h 21868"/>
                <a:gd name="T11" fmla="*/ 21600 w 21600"/>
                <a:gd name="T12" fmla="*/ 21868 h 21868"/>
              </a:gdLst>
              <a:ahLst/>
              <a:cxnLst>
                <a:cxn ang="T6">
                  <a:pos x="T0" y="T1"/>
                </a:cxn>
                <a:cxn ang="T7">
                  <a:pos x="T2" y="T3"/>
                </a:cxn>
                <a:cxn ang="T8">
                  <a:pos x="T4" y="T5"/>
                </a:cxn>
              </a:cxnLst>
              <a:rect l="T9" t="T10" r="T11" b="T12"/>
              <a:pathLst>
                <a:path w="21600" h="21868" fill="none" extrusionOk="0">
                  <a:moveTo>
                    <a:pt x="-1" y="0"/>
                  </a:moveTo>
                  <a:cubicBezTo>
                    <a:pt x="11929" y="0"/>
                    <a:pt x="21600" y="9670"/>
                    <a:pt x="21600" y="21600"/>
                  </a:cubicBezTo>
                  <a:cubicBezTo>
                    <a:pt x="21600" y="21689"/>
                    <a:pt x="21599" y="21778"/>
                    <a:pt x="21598" y="21868"/>
                  </a:cubicBezTo>
                </a:path>
                <a:path w="21600" h="21868" stroke="0" extrusionOk="0">
                  <a:moveTo>
                    <a:pt x="-1" y="0"/>
                  </a:moveTo>
                  <a:cubicBezTo>
                    <a:pt x="11929" y="0"/>
                    <a:pt x="21600" y="9670"/>
                    <a:pt x="21600" y="21600"/>
                  </a:cubicBezTo>
                  <a:cubicBezTo>
                    <a:pt x="21600" y="21689"/>
                    <a:pt x="21599" y="21778"/>
                    <a:pt x="21598" y="21868"/>
                  </a:cubicBezTo>
                  <a:lnTo>
                    <a:pt x="0" y="21600"/>
                  </a:lnTo>
                  <a:lnTo>
                    <a:pt x="-1" y="0"/>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41" name="Group 40">
            <a:extLst>
              <a:ext uri="{FF2B5EF4-FFF2-40B4-BE49-F238E27FC236}">
                <a16:creationId xmlns:a16="http://schemas.microsoft.com/office/drawing/2014/main" id="{F21201E7-59D7-4B6F-B1B2-67E8F04E0EED}"/>
              </a:ext>
            </a:extLst>
          </p:cNvPr>
          <p:cNvGrpSpPr/>
          <p:nvPr/>
        </p:nvGrpSpPr>
        <p:grpSpPr>
          <a:xfrm>
            <a:off x="5511239" y="4235235"/>
            <a:ext cx="351098" cy="344085"/>
            <a:chOff x="6904038" y="1330325"/>
            <a:chExt cx="458787" cy="460375"/>
          </a:xfrm>
        </p:grpSpPr>
        <p:sp>
          <p:nvSpPr>
            <p:cNvPr id="42" name="Oval 331">
              <a:extLst>
                <a:ext uri="{FF2B5EF4-FFF2-40B4-BE49-F238E27FC236}">
                  <a16:creationId xmlns:a16="http://schemas.microsoft.com/office/drawing/2014/main" id="{5F00DD6A-1862-4F21-99C2-0DDD8EAB2F0A}"/>
                </a:ext>
              </a:extLst>
            </p:cNvPr>
            <p:cNvSpPr>
              <a:spLocks noChangeArrowheads="1"/>
            </p:cNvSpPr>
            <p:nvPr/>
          </p:nvSpPr>
          <p:spPr bwMode="auto">
            <a:xfrm flipV="1">
              <a:off x="6907213" y="1330325"/>
              <a:ext cx="455612" cy="452438"/>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 name="Arc 332">
              <a:extLst>
                <a:ext uri="{FF2B5EF4-FFF2-40B4-BE49-F238E27FC236}">
                  <a16:creationId xmlns:a16="http://schemas.microsoft.com/office/drawing/2014/main" id="{41E0A29B-3D67-44CD-8B1A-55E0326A5221}"/>
                </a:ext>
              </a:extLst>
            </p:cNvPr>
            <p:cNvSpPr>
              <a:spLocks/>
            </p:cNvSpPr>
            <p:nvPr/>
          </p:nvSpPr>
          <p:spPr bwMode="auto">
            <a:xfrm flipV="1">
              <a:off x="6904038" y="1335088"/>
              <a:ext cx="455612" cy="455612"/>
            </a:xfrm>
            <a:custGeom>
              <a:avLst/>
              <a:gdLst>
                <a:gd name="T0" fmla="*/ 25497955 w 43197"/>
                <a:gd name="T1" fmla="*/ 50677828 h 43200"/>
                <a:gd name="T2" fmla="*/ 50684860 w 43197"/>
                <a:gd name="T3" fmla="*/ 24921238 h 43200"/>
                <a:gd name="T4" fmla="*/ 25344207 w 43197"/>
                <a:gd name="T5" fmla="*/ 25338914 h 43200"/>
                <a:gd name="T6" fmla="*/ 0 60000 65536"/>
                <a:gd name="T7" fmla="*/ 0 60000 65536"/>
                <a:gd name="T8" fmla="*/ 0 60000 65536"/>
                <a:gd name="T9" fmla="*/ 0 w 43197"/>
                <a:gd name="T10" fmla="*/ 0 h 43200"/>
                <a:gd name="T11" fmla="*/ 43197 w 43197"/>
                <a:gd name="T12" fmla="*/ 43200 h 43200"/>
              </a:gdLst>
              <a:ahLst/>
              <a:cxnLst>
                <a:cxn ang="T6">
                  <a:pos x="T0" y="T1"/>
                </a:cxn>
                <a:cxn ang="T7">
                  <a:pos x="T2" y="T3"/>
                </a:cxn>
                <a:cxn ang="T8">
                  <a:pos x="T4" y="T5"/>
                </a:cxn>
              </a:cxnLst>
              <a:rect l="T9" t="T10" r="T11" b="T12"/>
              <a:pathLst>
                <a:path w="43197" h="43200" fill="none"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path>
                <a:path w="43197" h="43200" stroke="0"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lnTo>
                    <a:pt x="21600" y="21600"/>
                  </a:lnTo>
                  <a:lnTo>
                    <a:pt x="21730" y="43199"/>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44" name="Oval 336">
            <a:extLst>
              <a:ext uri="{FF2B5EF4-FFF2-40B4-BE49-F238E27FC236}">
                <a16:creationId xmlns:a16="http://schemas.microsoft.com/office/drawing/2014/main" id="{7BF2431F-77C3-4EF8-89ED-2D422656D017}"/>
              </a:ext>
            </a:extLst>
          </p:cNvPr>
          <p:cNvSpPr>
            <a:spLocks noChangeArrowheads="1"/>
          </p:cNvSpPr>
          <p:nvPr/>
        </p:nvSpPr>
        <p:spPr bwMode="auto">
          <a:xfrm flipH="1">
            <a:off x="4023054" y="3788889"/>
            <a:ext cx="345024" cy="336966"/>
          </a:xfrm>
          <a:prstGeom prst="ellipse">
            <a:avLst/>
          </a:prstGeom>
          <a:solidFill>
            <a:srgbClr val="0673AE"/>
          </a:solidFill>
          <a:ln w="9525">
            <a:solidFill>
              <a:srgbClr val="0673AE"/>
            </a:solidFill>
            <a:round/>
            <a:headEnd/>
            <a:tailEnd/>
          </a:ln>
        </p:spPr>
        <p:txBody>
          <a:bodyPr wrap="squar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 name="Oval 336">
            <a:extLst>
              <a:ext uri="{FF2B5EF4-FFF2-40B4-BE49-F238E27FC236}">
                <a16:creationId xmlns:a16="http://schemas.microsoft.com/office/drawing/2014/main" id="{7022E917-FA6C-4DB3-A474-A4E48F484CD2}"/>
              </a:ext>
            </a:extLst>
          </p:cNvPr>
          <p:cNvSpPr>
            <a:spLocks noChangeArrowheads="1"/>
          </p:cNvSpPr>
          <p:nvPr/>
        </p:nvSpPr>
        <p:spPr bwMode="auto">
          <a:xfrm flipH="1">
            <a:off x="8387907" y="4238794"/>
            <a:ext cx="345024" cy="336966"/>
          </a:xfrm>
          <a:prstGeom prst="ellipse">
            <a:avLst/>
          </a:prstGeom>
          <a:solidFill>
            <a:srgbClr val="0673AE"/>
          </a:solidFill>
          <a:ln w="9525">
            <a:solidFill>
              <a:srgbClr val="0673AE"/>
            </a:solidFill>
            <a:round/>
            <a:headEnd/>
            <a:tailEnd/>
          </a:ln>
        </p:spPr>
        <p:txBody>
          <a:bodyPr wrap="squar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 name="Oval 336">
            <a:extLst>
              <a:ext uri="{FF2B5EF4-FFF2-40B4-BE49-F238E27FC236}">
                <a16:creationId xmlns:a16="http://schemas.microsoft.com/office/drawing/2014/main" id="{C7E28BF5-291A-48C3-9687-CB7E79B6B509}"/>
              </a:ext>
            </a:extLst>
          </p:cNvPr>
          <p:cNvSpPr>
            <a:spLocks noChangeArrowheads="1"/>
          </p:cNvSpPr>
          <p:nvPr/>
        </p:nvSpPr>
        <p:spPr bwMode="auto">
          <a:xfrm flipH="1">
            <a:off x="8387907" y="5160167"/>
            <a:ext cx="345024" cy="336966"/>
          </a:xfrm>
          <a:prstGeom prst="ellipse">
            <a:avLst/>
          </a:prstGeom>
          <a:solidFill>
            <a:srgbClr val="0673AE"/>
          </a:solidFill>
          <a:ln w="9525">
            <a:solidFill>
              <a:srgbClr val="0673AE"/>
            </a:solidFill>
            <a:round/>
            <a:headEnd/>
            <a:tailEnd/>
          </a:ln>
        </p:spPr>
        <p:txBody>
          <a:bodyPr wrap="squar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 name="Oval 336">
            <a:extLst>
              <a:ext uri="{FF2B5EF4-FFF2-40B4-BE49-F238E27FC236}">
                <a16:creationId xmlns:a16="http://schemas.microsoft.com/office/drawing/2014/main" id="{81CBA4E5-AB67-4379-B86A-4AB2AA78BE7D}"/>
              </a:ext>
            </a:extLst>
          </p:cNvPr>
          <p:cNvSpPr>
            <a:spLocks noChangeArrowheads="1"/>
          </p:cNvSpPr>
          <p:nvPr/>
        </p:nvSpPr>
        <p:spPr bwMode="auto">
          <a:xfrm flipH="1">
            <a:off x="11112826" y="5615965"/>
            <a:ext cx="345024" cy="336966"/>
          </a:xfrm>
          <a:prstGeom prst="ellipse">
            <a:avLst/>
          </a:prstGeom>
          <a:solidFill>
            <a:srgbClr val="0673AE"/>
          </a:solidFill>
          <a:ln w="9525">
            <a:solidFill>
              <a:srgbClr val="0673AE"/>
            </a:solidFill>
            <a:round/>
            <a:headEnd/>
            <a:tailEnd/>
          </a:ln>
        </p:spPr>
        <p:txBody>
          <a:bodyPr wrap="squar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49" name="Oval 336">
            <a:extLst>
              <a:ext uri="{FF2B5EF4-FFF2-40B4-BE49-F238E27FC236}">
                <a16:creationId xmlns:a16="http://schemas.microsoft.com/office/drawing/2014/main" id="{4844169C-841E-4026-8948-F835A023664D}"/>
              </a:ext>
            </a:extLst>
          </p:cNvPr>
          <p:cNvSpPr>
            <a:spLocks noChangeArrowheads="1"/>
          </p:cNvSpPr>
          <p:nvPr/>
        </p:nvSpPr>
        <p:spPr bwMode="auto">
          <a:xfrm flipH="1">
            <a:off x="11112826" y="5160167"/>
            <a:ext cx="345024" cy="336966"/>
          </a:xfrm>
          <a:prstGeom prst="ellipse">
            <a:avLst/>
          </a:prstGeom>
          <a:solidFill>
            <a:srgbClr val="0673AE"/>
          </a:solidFill>
          <a:ln w="9525">
            <a:solidFill>
              <a:srgbClr val="0673AE"/>
            </a:solidFill>
            <a:round/>
            <a:headEnd/>
            <a:tailEnd/>
          </a:ln>
        </p:spPr>
        <p:txBody>
          <a:bodyPr wrap="squar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50" name="Oval 336">
            <a:extLst>
              <a:ext uri="{FF2B5EF4-FFF2-40B4-BE49-F238E27FC236}">
                <a16:creationId xmlns:a16="http://schemas.microsoft.com/office/drawing/2014/main" id="{0CC195EA-811C-465A-8068-32BA22109797}"/>
              </a:ext>
            </a:extLst>
          </p:cNvPr>
          <p:cNvSpPr>
            <a:spLocks noChangeArrowheads="1"/>
          </p:cNvSpPr>
          <p:nvPr/>
        </p:nvSpPr>
        <p:spPr bwMode="auto">
          <a:xfrm flipH="1">
            <a:off x="11112826" y="3333890"/>
            <a:ext cx="345024" cy="336966"/>
          </a:xfrm>
          <a:prstGeom prst="ellipse">
            <a:avLst/>
          </a:prstGeom>
          <a:solidFill>
            <a:srgbClr val="0673AE"/>
          </a:solidFill>
          <a:ln w="9525">
            <a:solidFill>
              <a:srgbClr val="0673AE"/>
            </a:solidFill>
            <a:round/>
            <a:headEnd/>
            <a:tailEnd/>
          </a:ln>
        </p:spPr>
        <p:txBody>
          <a:bodyPr wrap="squar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51" name="Oval 336">
            <a:extLst>
              <a:ext uri="{FF2B5EF4-FFF2-40B4-BE49-F238E27FC236}">
                <a16:creationId xmlns:a16="http://schemas.microsoft.com/office/drawing/2014/main" id="{C0C47061-4880-42BE-8E4C-361E79562A63}"/>
              </a:ext>
            </a:extLst>
          </p:cNvPr>
          <p:cNvSpPr>
            <a:spLocks noChangeArrowheads="1"/>
          </p:cNvSpPr>
          <p:nvPr/>
        </p:nvSpPr>
        <p:spPr bwMode="auto">
          <a:xfrm flipH="1">
            <a:off x="2558879" y="2871537"/>
            <a:ext cx="345024" cy="336966"/>
          </a:xfrm>
          <a:prstGeom prst="ellipse">
            <a:avLst/>
          </a:prstGeom>
          <a:solidFill>
            <a:srgbClr val="0673AE"/>
          </a:solidFill>
          <a:ln w="9525">
            <a:solidFill>
              <a:srgbClr val="0673AE"/>
            </a:solidFill>
            <a:round/>
            <a:headEnd/>
            <a:tailEnd/>
          </a:ln>
        </p:spPr>
        <p:txBody>
          <a:bodyPr wrap="squar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52" name="Oval 336">
            <a:extLst>
              <a:ext uri="{FF2B5EF4-FFF2-40B4-BE49-F238E27FC236}">
                <a16:creationId xmlns:a16="http://schemas.microsoft.com/office/drawing/2014/main" id="{4A654768-3844-4B52-BA7B-60AEFF54D46F}"/>
              </a:ext>
            </a:extLst>
          </p:cNvPr>
          <p:cNvSpPr>
            <a:spLocks noChangeArrowheads="1"/>
          </p:cNvSpPr>
          <p:nvPr/>
        </p:nvSpPr>
        <p:spPr bwMode="auto">
          <a:xfrm flipH="1">
            <a:off x="2558879" y="2421014"/>
            <a:ext cx="345024" cy="336966"/>
          </a:xfrm>
          <a:prstGeom prst="ellipse">
            <a:avLst/>
          </a:prstGeom>
          <a:solidFill>
            <a:srgbClr val="0673AE"/>
          </a:solidFill>
          <a:ln w="9525">
            <a:solidFill>
              <a:srgbClr val="0673AE"/>
            </a:solidFill>
            <a:round/>
            <a:headEnd/>
            <a:tailEnd/>
          </a:ln>
        </p:spPr>
        <p:txBody>
          <a:bodyPr wrap="squar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53" name="Group 52">
            <a:extLst>
              <a:ext uri="{FF2B5EF4-FFF2-40B4-BE49-F238E27FC236}">
                <a16:creationId xmlns:a16="http://schemas.microsoft.com/office/drawing/2014/main" id="{2C6F0A46-348A-496E-B3F5-E10B3CE30406}"/>
              </a:ext>
            </a:extLst>
          </p:cNvPr>
          <p:cNvGrpSpPr/>
          <p:nvPr/>
        </p:nvGrpSpPr>
        <p:grpSpPr>
          <a:xfrm>
            <a:off x="4020017" y="4708273"/>
            <a:ext cx="351098" cy="344085"/>
            <a:chOff x="6904038" y="1330325"/>
            <a:chExt cx="458787" cy="460375"/>
          </a:xfrm>
        </p:grpSpPr>
        <p:sp>
          <p:nvSpPr>
            <p:cNvPr id="54" name="Oval 331">
              <a:extLst>
                <a:ext uri="{FF2B5EF4-FFF2-40B4-BE49-F238E27FC236}">
                  <a16:creationId xmlns:a16="http://schemas.microsoft.com/office/drawing/2014/main" id="{B96B6D0B-9416-45C1-821F-CEF472595182}"/>
                </a:ext>
              </a:extLst>
            </p:cNvPr>
            <p:cNvSpPr>
              <a:spLocks noChangeArrowheads="1"/>
            </p:cNvSpPr>
            <p:nvPr/>
          </p:nvSpPr>
          <p:spPr bwMode="auto">
            <a:xfrm flipV="1">
              <a:off x="6907213" y="1330325"/>
              <a:ext cx="455612" cy="452438"/>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55" name="Arc 332">
              <a:extLst>
                <a:ext uri="{FF2B5EF4-FFF2-40B4-BE49-F238E27FC236}">
                  <a16:creationId xmlns:a16="http://schemas.microsoft.com/office/drawing/2014/main" id="{77B15F2C-34DB-4EAE-A0A9-9DD81ED42555}"/>
                </a:ext>
              </a:extLst>
            </p:cNvPr>
            <p:cNvSpPr>
              <a:spLocks/>
            </p:cNvSpPr>
            <p:nvPr/>
          </p:nvSpPr>
          <p:spPr bwMode="auto">
            <a:xfrm flipV="1">
              <a:off x="6904038" y="1335088"/>
              <a:ext cx="455612" cy="455612"/>
            </a:xfrm>
            <a:custGeom>
              <a:avLst/>
              <a:gdLst>
                <a:gd name="T0" fmla="*/ 25497955 w 43197"/>
                <a:gd name="T1" fmla="*/ 50677828 h 43200"/>
                <a:gd name="T2" fmla="*/ 50684860 w 43197"/>
                <a:gd name="T3" fmla="*/ 24921238 h 43200"/>
                <a:gd name="T4" fmla="*/ 25344207 w 43197"/>
                <a:gd name="T5" fmla="*/ 25338914 h 43200"/>
                <a:gd name="T6" fmla="*/ 0 60000 65536"/>
                <a:gd name="T7" fmla="*/ 0 60000 65536"/>
                <a:gd name="T8" fmla="*/ 0 60000 65536"/>
                <a:gd name="T9" fmla="*/ 0 w 43197"/>
                <a:gd name="T10" fmla="*/ 0 h 43200"/>
                <a:gd name="T11" fmla="*/ 43197 w 43197"/>
                <a:gd name="T12" fmla="*/ 43200 h 43200"/>
              </a:gdLst>
              <a:ahLst/>
              <a:cxnLst>
                <a:cxn ang="T6">
                  <a:pos x="T0" y="T1"/>
                </a:cxn>
                <a:cxn ang="T7">
                  <a:pos x="T2" y="T3"/>
                </a:cxn>
                <a:cxn ang="T8">
                  <a:pos x="T4" y="T5"/>
                </a:cxn>
              </a:cxnLst>
              <a:rect l="T9" t="T10" r="T11" b="T12"/>
              <a:pathLst>
                <a:path w="43197" h="43200" fill="none"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path>
                <a:path w="43197" h="43200" stroke="0"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lnTo>
                    <a:pt x="21600" y="21600"/>
                  </a:lnTo>
                  <a:lnTo>
                    <a:pt x="21730" y="43199"/>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6" name="Group 55">
            <a:extLst>
              <a:ext uri="{FF2B5EF4-FFF2-40B4-BE49-F238E27FC236}">
                <a16:creationId xmlns:a16="http://schemas.microsoft.com/office/drawing/2014/main" id="{C0732480-165B-49F4-A9A8-9E11E328A46A}"/>
              </a:ext>
            </a:extLst>
          </p:cNvPr>
          <p:cNvGrpSpPr/>
          <p:nvPr/>
        </p:nvGrpSpPr>
        <p:grpSpPr>
          <a:xfrm>
            <a:off x="9753600" y="3330331"/>
            <a:ext cx="351098" cy="344085"/>
            <a:chOff x="6904038" y="1330325"/>
            <a:chExt cx="458787" cy="460375"/>
          </a:xfrm>
        </p:grpSpPr>
        <p:sp>
          <p:nvSpPr>
            <p:cNvPr id="57" name="Oval 331">
              <a:extLst>
                <a:ext uri="{FF2B5EF4-FFF2-40B4-BE49-F238E27FC236}">
                  <a16:creationId xmlns:a16="http://schemas.microsoft.com/office/drawing/2014/main" id="{1D01B33E-5DA3-4562-BA76-9F7F56663C24}"/>
                </a:ext>
              </a:extLst>
            </p:cNvPr>
            <p:cNvSpPr>
              <a:spLocks noChangeArrowheads="1"/>
            </p:cNvSpPr>
            <p:nvPr/>
          </p:nvSpPr>
          <p:spPr bwMode="auto">
            <a:xfrm flipV="1">
              <a:off x="6907213" y="1330325"/>
              <a:ext cx="455612" cy="452438"/>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58" name="Arc 332">
              <a:extLst>
                <a:ext uri="{FF2B5EF4-FFF2-40B4-BE49-F238E27FC236}">
                  <a16:creationId xmlns:a16="http://schemas.microsoft.com/office/drawing/2014/main" id="{E6AE2DC2-B83D-4EEA-AA76-2EABE818B421}"/>
                </a:ext>
              </a:extLst>
            </p:cNvPr>
            <p:cNvSpPr>
              <a:spLocks/>
            </p:cNvSpPr>
            <p:nvPr/>
          </p:nvSpPr>
          <p:spPr bwMode="auto">
            <a:xfrm flipV="1">
              <a:off x="6904038" y="1335088"/>
              <a:ext cx="455612" cy="455612"/>
            </a:xfrm>
            <a:custGeom>
              <a:avLst/>
              <a:gdLst>
                <a:gd name="T0" fmla="*/ 25497955 w 43197"/>
                <a:gd name="T1" fmla="*/ 50677828 h 43200"/>
                <a:gd name="T2" fmla="*/ 50684860 w 43197"/>
                <a:gd name="T3" fmla="*/ 24921238 h 43200"/>
                <a:gd name="T4" fmla="*/ 25344207 w 43197"/>
                <a:gd name="T5" fmla="*/ 25338914 h 43200"/>
                <a:gd name="T6" fmla="*/ 0 60000 65536"/>
                <a:gd name="T7" fmla="*/ 0 60000 65536"/>
                <a:gd name="T8" fmla="*/ 0 60000 65536"/>
                <a:gd name="T9" fmla="*/ 0 w 43197"/>
                <a:gd name="T10" fmla="*/ 0 h 43200"/>
                <a:gd name="T11" fmla="*/ 43197 w 43197"/>
                <a:gd name="T12" fmla="*/ 43200 h 43200"/>
              </a:gdLst>
              <a:ahLst/>
              <a:cxnLst>
                <a:cxn ang="T6">
                  <a:pos x="T0" y="T1"/>
                </a:cxn>
                <a:cxn ang="T7">
                  <a:pos x="T2" y="T3"/>
                </a:cxn>
                <a:cxn ang="T8">
                  <a:pos x="T4" y="T5"/>
                </a:cxn>
              </a:cxnLst>
              <a:rect l="T9" t="T10" r="T11" b="T12"/>
              <a:pathLst>
                <a:path w="43197" h="43200" fill="none"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path>
                <a:path w="43197" h="43200" stroke="0"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lnTo>
                    <a:pt x="21600" y="21600"/>
                  </a:lnTo>
                  <a:lnTo>
                    <a:pt x="21730" y="43199"/>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9" name="Group 58">
            <a:extLst>
              <a:ext uri="{FF2B5EF4-FFF2-40B4-BE49-F238E27FC236}">
                <a16:creationId xmlns:a16="http://schemas.microsoft.com/office/drawing/2014/main" id="{DEE570E1-F8E1-435C-B500-4236A0065741}"/>
              </a:ext>
            </a:extLst>
          </p:cNvPr>
          <p:cNvGrpSpPr/>
          <p:nvPr/>
        </p:nvGrpSpPr>
        <p:grpSpPr>
          <a:xfrm>
            <a:off x="2557057" y="4708273"/>
            <a:ext cx="348669" cy="344085"/>
            <a:chOff x="4616450" y="1330325"/>
            <a:chExt cx="455613" cy="460375"/>
          </a:xfrm>
        </p:grpSpPr>
        <p:sp>
          <p:nvSpPr>
            <p:cNvPr id="60" name="Oval 307">
              <a:extLst>
                <a:ext uri="{FF2B5EF4-FFF2-40B4-BE49-F238E27FC236}">
                  <a16:creationId xmlns:a16="http://schemas.microsoft.com/office/drawing/2014/main" id="{B23BD1A4-54A2-4841-9E54-BA038F40E824}"/>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61" name="Arc 308">
              <a:extLst>
                <a:ext uri="{FF2B5EF4-FFF2-40B4-BE49-F238E27FC236}">
                  <a16:creationId xmlns:a16="http://schemas.microsoft.com/office/drawing/2014/main" id="{4F88B838-2FC3-44DD-A362-AE72DA011F7C}"/>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62" name="Group 61">
            <a:extLst>
              <a:ext uri="{FF2B5EF4-FFF2-40B4-BE49-F238E27FC236}">
                <a16:creationId xmlns:a16="http://schemas.microsoft.com/office/drawing/2014/main" id="{A6717F59-F0D4-4F63-B3C3-1773918E837A}"/>
              </a:ext>
            </a:extLst>
          </p:cNvPr>
          <p:cNvGrpSpPr/>
          <p:nvPr/>
        </p:nvGrpSpPr>
        <p:grpSpPr>
          <a:xfrm>
            <a:off x="9754815" y="4235235"/>
            <a:ext cx="348669" cy="344085"/>
            <a:chOff x="4616450" y="1330325"/>
            <a:chExt cx="455613" cy="460375"/>
          </a:xfrm>
        </p:grpSpPr>
        <p:sp>
          <p:nvSpPr>
            <p:cNvPr id="63" name="Oval 307">
              <a:extLst>
                <a:ext uri="{FF2B5EF4-FFF2-40B4-BE49-F238E27FC236}">
                  <a16:creationId xmlns:a16="http://schemas.microsoft.com/office/drawing/2014/main" id="{2B7B3948-55DC-42F9-8FDA-A7339E0C6CCE}"/>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64" name="Arc 308">
              <a:extLst>
                <a:ext uri="{FF2B5EF4-FFF2-40B4-BE49-F238E27FC236}">
                  <a16:creationId xmlns:a16="http://schemas.microsoft.com/office/drawing/2014/main" id="{2BCB6D8D-20D0-4F8D-9C4D-50A3C16080F6}"/>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65" name="Group 64">
            <a:extLst>
              <a:ext uri="{FF2B5EF4-FFF2-40B4-BE49-F238E27FC236}">
                <a16:creationId xmlns:a16="http://schemas.microsoft.com/office/drawing/2014/main" id="{78DCC244-C8C8-42B3-A401-2EF00FB161C6}"/>
              </a:ext>
            </a:extLst>
          </p:cNvPr>
          <p:cNvGrpSpPr/>
          <p:nvPr/>
        </p:nvGrpSpPr>
        <p:grpSpPr>
          <a:xfrm>
            <a:off x="6929761" y="4235235"/>
            <a:ext cx="348669" cy="344085"/>
            <a:chOff x="4616450" y="1330325"/>
            <a:chExt cx="455613" cy="460375"/>
          </a:xfrm>
        </p:grpSpPr>
        <p:sp>
          <p:nvSpPr>
            <p:cNvPr id="66" name="Oval 307">
              <a:extLst>
                <a:ext uri="{FF2B5EF4-FFF2-40B4-BE49-F238E27FC236}">
                  <a16:creationId xmlns:a16="http://schemas.microsoft.com/office/drawing/2014/main" id="{68E9893C-8954-4C2A-88A0-5821AAE830A9}"/>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67" name="Arc 308">
              <a:extLst>
                <a:ext uri="{FF2B5EF4-FFF2-40B4-BE49-F238E27FC236}">
                  <a16:creationId xmlns:a16="http://schemas.microsoft.com/office/drawing/2014/main" id="{F02DA3E2-19DF-4FA5-A8E0-153D9D8A3D20}"/>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68" name="Group 67">
            <a:extLst>
              <a:ext uri="{FF2B5EF4-FFF2-40B4-BE49-F238E27FC236}">
                <a16:creationId xmlns:a16="http://schemas.microsoft.com/office/drawing/2014/main" id="{BA43DA04-DE25-434C-8CA0-3507F18826FE}"/>
              </a:ext>
            </a:extLst>
          </p:cNvPr>
          <p:cNvGrpSpPr/>
          <p:nvPr/>
        </p:nvGrpSpPr>
        <p:grpSpPr>
          <a:xfrm>
            <a:off x="8386085" y="3785330"/>
            <a:ext cx="348669" cy="344085"/>
            <a:chOff x="4616450" y="1330325"/>
            <a:chExt cx="455613" cy="460375"/>
          </a:xfrm>
        </p:grpSpPr>
        <p:sp>
          <p:nvSpPr>
            <p:cNvPr id="69" name="Oval 307">
              <a:extLst>
                <a:ext uri="{FF2B5EF4-FFF2-40B4-BE49-F238E27FC236}">
                  <a16:creationId xmlns:a16="http://schemas.microsoft.com/office/drawing/2014/main" id="{84B61790-EE93-456B-857E-086ABB037C5C}"/>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Arc 308">
              <a:extLst>
                <a:ext uri="{FF2B5EF4-FFF2-40B4-BE49-F238E27FC236}">
                  <a16:creationId xmlns:a16="http://schemas.microsoft.com/office/drawing/2014/main" id="{2925A18B-94B7-49F2-8E1A-199DAE212CE5}"/>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71" name="Group 70">
            <a:extLst>
              <a:ext uri="{FF2B5EF4-FFF2-40B4-BE49-F238E27FC236}">
                <a16:creationId xmlns:a16="http://schemas.microsoft.com/office/drawing/2014/main" id="{FA8515A3-95C6-4F46-8B11-82B07306B769}"/>
              </a:ext>
            </a:extLst>
          </p:cNvPr>
          <p:cNvGrpSpPr/>
          <p:nvPr/>
        </p:nvGrpSpPr>
        <p:grpSpPr>
          <a:xfrm>
            <a:off x="5512454" y="3785330"/>
            <a:ext cx="348669" cy="344085"/>
            <a:chOff x="4616450" y="1330325"/>
            <a:chExt cx="455613" cy="460375"/>
          </a:xfrm>
        </p:grpSpPr>
        <p:sp>
          <p:nvSpPr>
            <p:cNvPr id="72" name="Oval 307">
              <a:extLst>
                <a:ext uri="{FF2B5EF4-FFF2-40B4-BE49-F238E27FC236}">
                  <a16:creationId xmlns:a16="http://schemas.microsoft.com/office/drawing/2014/main" id="{88B92208-8846-482E-B8B3-41223C149CA5}"/>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73" name="Arc 308">
              <a:extLst>
                <a:ext uri="{FF2B5EF4-FFF2-40B4-BE49-F238E27FC236}">
                  <a16:creationId xmlns:a16="http://schemas.microsoft.com/office/drawing/2014/main" id="{3A5160A6-7B83-4016-ADB6-55251E3F24A7}"/>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74" name="Group 73">
            <a:extLst>
              <a:ext uri="{FF2B5EF4-FFF2-40B4-BE49-F238E27FC236}">
                <a16:creationId xmlns:a16="http://schemas.microsoft.com/office/drawing/2014/main" id="{17C14538-4937-473D-9037-DF2A44FE209B}"/>
              </a:ext>
            </a:extLst>
          </p:cNvPr>
          <p:cNvGrpSpPr/>
          <p:nvPr/>
        </p:nvGrpSpPr>
        <p:grpSpPr>
          <a:xfrm>
            <a:off x="4021232" y="3330331"/>
            <a:ext cx="348669" cy="344085"/>
            <a:chOff x="4616450" y="1330325"/>
            <a:chExt cx="455613" cy="460375"/>
          </a:xfrm>
        </p:grpSpPr>
        <p:sp>
          <p:nvSpPr>
            <p:cNvPr id="75" name="Oval 307">
              <a:extLst>
                <a:ext uri="{FF2B5EF4-FFF2-40B4-BE49-F238E27FC236}">
                  <a16:creationId xmlns:a16="http://schemas.microsoft.com/office/drawing/2014/main" id="{53FF18D2-B56A-472C-BFC6-04F767CDBDD6}"/>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76" name="Arc 308">
              <a:extLst>
                <a:ext uri="{FF2B5EF4-FFF2-40B4-BE49-F238E27FC236}">
                  <a16:creationId xmlns:a16="http://schemas.microsoft.com/office/drawing/2014/main" id="{FFF1DA93-0F67-4040-8D33-FFBD338DA1E8}"/>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77" name="Group 76">
            <a:extLst>
              <a:ext uri="{FF2B5EF4-FFF2-40B4-BE49-F238E27FC236}">
                <a16:creationId xmlns:a16="http://schemas.microsoft.com/office/drawing/2014/main" id="{F4A38ED3-201F-4F07-8ADA-86C8CA2530D3}"/>
              </a:ext>
            </a:extLst>
          </p:cNvPr>
          <p:cNvGrpSpPr/>
          <p:nvPr/>
        </p:nvGrpSpPr>
        <p:grpSpPr>
          <a:xfrm>
            <a:off x="5511239" y="3330331"/>
            <a:ext cx="351098" cy="344085"/>
            <a:chOff x="6904038" y="1330325"/>
            <a:chExt cx="458787" cy="460375"/>
          </a:xfrm>
        </p:grpSpPr>
        <p:sp>
          <p:nvSpPr>
            <p:cNvPr id="78" name="Oval 331">
              <a:extLst>
                <a:ext uri="{FF2B5EF4-FFF2-40B4-BE49-F238E27FC236}">
                  <a16:creationId xmlns:a16="http://schemas.microsoft.com/office/drawing/2014/main" id="{03629BA1-739D-4D80-B931-DB5422FAADE7}"/>
                </a:ext>
              </a:extLst>
            </p:cNvPr>
            <p:cNvSpPr>
              <a:spLocks noChangeArrowheads="1"/>
            </p:cNvSpPr>
            <p:nvPr/>
          </p:nvSpPr>
          <p:spPr bwMode="auto">
            <a:xfrm flipV="1">
              <a:off x="6907213" y="1330325"/>
              <a:ext cx="455612" cy="452438"/>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79" name="Arc 332">
              <a:extLst>
                <a:ext uri="{FF2B5EF4-FFF2-40B4-BE49-F238E27FC236}">
                  <a16:creationId xmlns:a16="http://schemas.microsoft.com/office/drawing/2014/main" id="{10BEFD7A-BB4E-419C-A069-729AC97B87C5}"/>
                </a:ext>
              </a:extLst>
            </p:cNvPr>
            <p:cNvSpPr>
              <a:spLocks/>
            </p:cNvSpPr>
            <p:nvPr/>
          </p:nvSpPr>
          <p:spPr bwMode="auto">
            <a:xfrm flipV="1">
              <a:off x="6904038" y="1335088"/>
              <a:ext cx="455612" cy="455612"/>
            </a:xfrm>
            <a:custGeom>
              <a:avLst/>
              <a:gdLst>
                <a:gd name="T0" fmla="*/ 25497955 w 43197"/>
                <a:gd name="T1" fmla="*/ 50677828 h 43200"/>
                <a:gd name="T2" fmla="*/ 50684860 w 43197"/>
                <a:gd name="T3" fmla="*/ 24921238 h 43200"/>
                <a:gd name="T4" fmla="*/ 25344207 w 43197"/>
                <a:gd name="T5" fmla="*/ 25338914 h 43200"/>
                <a:gd name="T6" fmla="*/ 0 60000 65536"/>
                <a:gd name="T7" fmla="*/ 0 60000 65536"/>
                <a:gd name="T8" fmla="*/ 0 60000 65536"/>
                <a:gd name="T9" fmla="*/ 0 w 43197"/>
                <a:gd name="T10" fmla="*/ 0 h 43200"/>
                <a:gd name="T11" fmla="*/ 43197 w 43197"/>
                <a:gd name="T12" fmla="*/ 43200 h 43200"/>
              </a:gdLst>
              <a:ahLst/>
              <a:cxnLst>
                <a:cxn ang="T6">
                  <a:pos x="T0" y="T1"/>
                </a:cxn>
                <a:cxn ang="T7">
                  <a:pos x="T2" y="T3"/>
                </a:cxn>
                <a:cxn ang="T8">
                  <a:pos x="T4" y="T5"/>
                </a:cxn>
              </a:cxnLst>
              <a:rect l="T9" t="T10" r="T11" b="T12"/>
              <a:pathLst>
                <a:path w="43197" h="43200" fill="none"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path>
                <a:path w="43197" h="43200" stroke="0"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lnTo>
                    <a:pt x="21600" y="21600"/>
                  </a:lnTo>
                  <a:lnTo>
                    <a:pt x="21730" y="43199"/>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80" name="Oval 336">
            <a:extLst>
              <a:ext uri="{FF2B5EF4-FFF2-40B4-BE49-F238E27FC236}">
                <a16:creationId xmlns:a16="http://schemas.microsoft.com/office/drawing/2014/main" id="{4D67E51F-AFC4-4226-91FF-1DC74FB1A4E6}"/>
              </a:ext>
            </a:extLst>
          </p:cNvPr>
          <p:cNvSpPr>
            <a:spLocks noChangeArrowheads="1"/>
          </p:cNvSpPr>
          <p:nvPr/>
        </p:nvSpPr>
        <p:spPr bwMode="auto">
          <a:xfrm flipH="1">
            <a:off x="8387907" y="3333890"/>
            <a:ext cx="345024" cy="336966"/>
          </a:xfrm>
          <a:prstGeom prst="ellipse">
            <a:avLst/>
          </a:prstGeom>
          <a:solidFill>
            <a:srgbClr val="0673AE"/>
          </a:solidFill>
          <a:ln w="9525">
            <a:solidFill>
              <a:srgbClr val="0673AE"/>
            </a:solidFill>
            <a:round/>
            <a:headEnd/>
            <a:tailEnd/>
          </a:ln>
        </p:spPr>
        <p:txBody>
          <a:bodyPr wrap="squar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81" name="Oval 336">
            <a:extLst>
              <a:ext uri="{FF2B5EF4-FFF2-40B4-BE49-F238E27FC236}">
                <a16:creationId xmlns:a16="http://schemas.microsoft.com/office/drawing/2014/main" id="{B492F5F9-AB8C-4693-8935-F2DB763C283C}"/>
              </a:ext>
            </a:extLst>
          </p:cNvPr>
          <p:cNvSpPr>
            <a:spLocks noChangeArrowheads="1"/>
          </p:cNvSpPr>
          <p:nvPr/>
        </p:nvSpPr>
        <p:spPr bwMode="auto">
          <a:xfrm flipH="1">
            <a:off x="6931583" y="3333890"/>
            <a:ext cx="345024" cy="336966"/>
          </a:xfrm>
          <a:prstGeom prst="ellipse">
            <a:avLst/>
          </a:prstGeom>
          <a:solidFill>
            <a:srgbClr val="0673AE"/>
          </a:solidFill>
          <a:ln w="9525">
            <a:solidFill>
              <a:srgbClr val="0673AE"/>
            </a:solidFill>
            <a:round/>
            <a:headEnd/>
            <a:tailEnd/>
          </a:ln>
        </p:spPr>
        <p:txBody>
          <a:bodyPr wrap="squar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82" name="Group 81">
            <a:extLst>
              <a:ext uri="{FF2B5EF4-FFF2-40B4-BE49-F238E27FC236}">
                <a16:creationId xmlns:a16="http://schemas.microsoft.com/office/drawing/2014/main" id="{867C74FF-C4E3-4A7D-A3FC-7FC8F244EA62}"/>
              </a:ext>
            </a:extLst>
          </p:cNvPr>
          <p:cNvGrpSpPr/>
          <p:nvPr/>
        </p:nvGrpSpPr>
        <p:grpSpPr>
          <a:xfrm>
            <a:off x="6928546" y="5156608"/>
            <a:ext cx="351098" cy="344085"/>
            <a:chOff x="6904038" y="1330325"/>
            <a:chExt cx="458787" cy="460375"/>
          </a:xfrm>
        </p:grpSpPr>
        <p:sp>
          <p:nvSpPr>
            <p:cNvPr id="83" name="Oval 331">
              <a:extLst>
                <a:ext uri="{FF2B5EF4-FFF2-40B4-BE49-F238E27FC236}">
                  <a16:creationId xmlns:a16="http://schemas.microsoft.com/office/drawing/2014/main" id="{E96D46BE-B47B-4D14-82EA-DF80C91B0776}"/>
                </a:ext>
              </a:extLst>
            </p:cNvPr>
            <p:cNvSpPr>
              <a:spLocks noChangeArrowheads="1"/>
            </p:cNvSpPr>
            <p:nvPr/>
          </p:nvSpPr>
          <p:spPr bwMode="auto">
            <a:xfrm flipV="1">
              <a:off x="6907213" y="1330325"/>
              <a:ext cx="455612" cy="452438"/>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84" name="Arc 332">
              <a:extLst>
                <a:ext uri="{FF2B5EF4-FFF2-40B4-BE49-F238E27FC236}">
                  <a16:creationId xmlns:a16="http://schemas.microsoft.com/office/drawing/2014/main" id="{41217054-4778-4ACE-A13D-1810BAF0EB01}"/>
                </a:ext>
              </a:extLst>
            </p:cNvPr>
            <p:cNvSpPr>
              <a:spLocks/>
            </p:cNvSpPr>
            <p:nvPr/>
          </p:nvSpPr>
          <p:spPr bwMode="auto">
            <a:xfrm flipV="1">
              <a:off x="6904038" y="1335088"/>
              <a:ext cx="455612" cy="455612"/>
            </a:xfrm>
            <a:custGeom>
              <a:avLst/>
              <a:gdLst>
                <a:gd name="T0" fmla="*/ 25497955 w 43197"/>
                <a:gd name="T1" fmla="*/ 50677828 h 43200"/>
                <a:gd name="T2" fmla="*/ 50684860 w 43197"/>
                <a:gd name="T3" fmla="*/ 24921238 h 43200"/>
                <a:gd name="T4" fmla="*/ 25344207 w 43197"/>
                <a:gd name="T5" fmla="*/ 25338914 h 43200"/>
                <a:gd name="T6" fmla="*/ 0 60000 65536"/>
                <a:gd name="T7" fmla="*/ 0 60000 65536"/>
                <a:gd name="T8" fmla="*/ 0 60000 65536"/>
                <a:gd name="T9" fmla="*/ 0 w 43197"/>
                <a:gd name="T10" fmla="*/ 0 h 43200"/>
                <a:gd name="T11" fmla="*/ 43197 w 43197"/>
                <a:gd name="T12" fmla="*/ 43200 h 43200"/>
              </a:gdLst>
              <a:ahLst/>
              <a:cxnLst>
                <a:cxn ang="T6">
                  <a:pos x="T0" y="T1"/>
                </a:cxn>
                <a:cxn ang="T7">
                  <a:pos x="T2" y="T3"/>
                </a:cxn>
                <a:cxn ang="T8">
                  <a:pos x="T4" y="T5"/>
                </a:cxn>
              </a:cxnLst>
              <a:rect l="T9" t="T10" r="T11" b="T12"/>
              <a:pathLst>
                <a:path w="43197" h="43200" fill="none"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path>
                <a:path w="43197" h="43200" stroke="0"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lnTo>
                    <a:pt x="21600" y="21600"/>
                  </a:lnTo>
                  <a:lnTo>
                    <a:pt x="21730" y="43199"/>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85" name="Group 84">
            <a:extLst>
              <a:ext uri="{FF2B5EF4-FFF2-40B4-BE49-F238E27FC236}">
                <a16:creationId xmlns:a16="http://schemas.microsoft.com/office/drawing/2014/main" id="{B0F50BFC-411E-4479-A442-E0F7FD66B6E0}"/>
              </a:ext>
            </a:extLst>
          </p:cNvPr>
          <p:cNvGrpSpPr/>
          <p:nvPr/>
        </p:nvGrpSpPr>
        <p:grpSpPr>
          <a:xfrm>
            <a:off x="6929761" y="5612406"/>
            <a:ext cx="348669" cy="344085"/>
            <a:chOff x="4616450" y="1330325"/>
            <a:chExt cx="455613" cy="460375"/>
          </a:xfrm>
        </p:grpSpPr>
        <p:sp>
          <p:nvSpPr>
            <p:cNvPr id="86" name="Oval 307">
              <a:extLst>
                <a:ext uri="{FF2B5EF4-FFF2-40B4-BE49-F238E27FC236}">
                  <a16:creationId xmlns:a16="http://schemas.microsoft.com/office/drawing/2014/main" id="{D067333C-761A-4A9C-84D8-F1CB0868CA81}"/>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87" name="Arc 308">
              <a:extLst>
                <a:ext uri="{FF2B5EF4-FFF2-40B4-BE49-F238E27FC236}">
                  <a16:creationId xmlns:a16="http://schemas.microsoft.com/office/drawing/2014/main" id="{3F367B17-A1ED-461A-A66C-6BC7859288E4}"/>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88" name="Group 87">
            <a:extLst>
              <a:ext uri="{FF2B5EF4-FFF2-40B4-BE49-F238E27FC236}">
                <a16:creationId xmlns:a16="http://schemas.microsoft.com/office/drawing/2014/main" id="{1E7EB5BD-6569-4AA0-BC54-DC2AD6A3F81E}"/>
              </a:ext>
            </a:extLst>
          </p:cNvPr>
          <p:cNvGrpSpPr/>
          <p:nvPr/>
        </p:nvGrpSpPr>
        <p:grpSpPr>
          <a:xfrm>
            <a:off x="8386085" y="5612406"/>
            <a:ext cx="348669" cy="344085"/>
            <a:chOff x="4616450" y="1330325"/>
            <a:chExt cx="455613" cy="460375"/>
          </a:xfrm>
        </p:grpSpPr>
        <p:sp>
          <p:nvSpPr>
            <p:cNvPr id="89" name="Oval 307">
              <a:extLst>
                <a:ext uri="{FF2B5EF4-FFF2-40B4-BE49-F238E27FC236}">
                  <a16:creationId xmlns:a16="http://schemas.microsoft.com/office/drawing/2014/main" id="{C1832668-C041-4FC5-B8DD-74572442A7C7}"/>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90" name="Arc 308">
              <a:extLst>
                <a:ext uri="{FF2B5EF4-FFF2-40B4-BE49-F238E27FC236}">
                  <a16:creationId xmlns:a16="http://schemas.microsoft.com/office/drawing/2014/main" id="{77DB084D-6962-4FAD-936E-B82EBDA34EB0}"/>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91" name="Group 90">
            <a:extLst>
              <a:ext uri="{FF2B5EF4-FFF2-40B4-BE49-F238E27FC236}">
                <a16:creationId xmlns:a16="http://schemas.microsoft.com/office/drawing/2014/main" id="{B2F3D19E-95C8-4D9B-A104-790B159B71AA}"/>
              </a:ext>
            </a:extLst>
          </p:cNvPr>
          <p:cNvGrpSpPr/>
          <p:nvPr/>
        </p:nvGrpSpPr>
        <p:grpSpPr>
          <a:xfrm>
            <a:off x="9754815" y="5612406"/>
            <a:ext cx="348669" cy="344085"/>
            <a:chOff x="4616450" y="1330325"/>
            <a:chExt cx="455613" cy="460375"/>
          </a:xfrm>
        </p:grpSpPr>
        <p:sp>
          <p:nvSpPr>
            <p:cNvPr id="92" name="Oval 307">
              <a:extLst>
                <a:ext uri="{FF2B5EF4-FFF2-40B4-BE49-F238E27FC236}">
                  <a16:creationId xmlns:a16="http://schemas.microsoft.com/office/drawing/2014/main" id="{FDBD1A41-7C1A-401A-8AF8-1DA03E012F37}"/>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93" name="Arc 308">
              <a:extLst>
                <a:ext uri="{FF2B5EF4-FFF2-40B4-BE49-F238E27FC236}">
                  <a16:creationId xmlns:a16="http://schemas.microsoft.com/office/drawing/2014/main" id="{A5180405-1736-4796-9720-29802E15325C}"/>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94" name="Group 93">
            <a:extLst>
              <a:ext uri="{FF2B5EF4-FFF2-40B4-BE49-F238E27FC236}">
                <a16:creationId xmlns:a16="http://schemas.microsoft.com/office/drawing/2014/main" id="{7991853A-2AA4-4FF0-B2BE-EAA302CCF3D5}"/>
              </a:ext>
            </a:extLst>
          </p:cNvPr>
          <p:cNvGrpSpPr/>
          <p:nvPr/>
        </p:nvGrpSpPr>
        <p:grpSpPr>
          <a:xfrm>
            <a:off x="9754815" y="5156608"/>
            <a:ext cx="348669" cy="344085"/>
            <a:chOff x="4616450" y="1330325"/>
            <a:chExt cx="455613" cy="460375"/>
          </a:xfrm>
        </p:grpSpPr>
        <p:sp>
          <p:nvSpPr>
            <p:cNvPr id="95" name="Oval 307">
              <a:extLst>
                <a:ext uri="{FF2B5EF4-FFF2-40B4-BE49-F238E27FC236}">
                  <a16:creationId xmlns:a16="http://schemas.microsoft.com/office/drawing/2014/main" id="{316BDBD5-9A55-4F07-935B-61B86580B438}"/>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96" name="Arc 308">
              <a:extLst>
                <a:ext uri="{FF2B5EF4-FFF2-40B4-BE49-F238E27FC236}">
                  <a16:creationId xmlns:a16="http://schemas.microsoft.com/office/drawing/2014/main" id="{E7570F3E-669F-4789-A81B-26B9DB3292B9}"/>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97" name="Group 96">
            <a:extLst>
              <a:ext uri="{FF2B5EF4-FFF2-40B4-BE49-F238E27FC236}">
                <a16:creationId xmlns:a16="http://schemas.microsoft.com/office/drawing/2014/main" id="{7A643A54-5605-482B-BFCC-F738F2E311CD}"/>
              </a:ext>
            </a:extLst>
          </p:cNvPr>
          <p:cNvGrpSpPr/>
          <p:nvPr/>
        </p:nvGrpSpPr>
        <p:grpSpPr>
          <a:xfrm>
            <a:off x="9756637" y="3788889"/>
            <a:ext cx="345024" cy="336966"/>
            <a:chOff x="1193800" y="1335088"/>
            <a:chExt cx="450850" cy="450850"/>
          </a:xfrm>
        </p:grpSpPr>
        <p:sp>
          <p:nvSpPr>
            <p:cNvPr id="98" name="Oval 319">
              <a:extLst>
                <a:ext uri="{FF2B5EF4-FFF2-40B4-BE49-F238E27FC236}">
                  <a16:creationId xmlns:a16="http://schemas.microsoft.com/office/drawing/2014/main" id="{78190839-0BCA-4E04-8406-A09F5EEF5DE0}"/>
                </a:ext>
              </a:extLst>
            </p:cNvPr>
            <p:cNvSpPr>
              <a:spLocks noChangeArrowheads="1"/>
            </p:cNvSpPr>
            <p:nvPr/>
          </p:nvSpPr>
          <p:spPr bwMode="auto">
            <a:xfrm>
              <a:off x="1193800" y="1335088"/>
              <a:ext cx="450850" cy="450850"/>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99" name="Arc 320">
              <a:extLst>
                <a:ext uri="{FF2B5EF4-FFF2-40B4-BE49-F238E27FC236}">
                  <a16:creationId xmlns:a16="http://schemas.microsoft.com/office/drawing/2014/main" id="{38208F12-B43B-4D35-B0FD-667F51FF820D}"/>
                </a:ext>
              </a:extLst>
            </p:cNvPr>
            <p:cNvSpPr>
              <a:spLocks/>
            </p:cNvSpPr>
            <p:nvPr/>
          </p:nvSpPr>
          <p:spPr bwMode="auto">
            <a:xfrm>
              <a:off x="1419225" y="1335088"/>
              <a:ext cx="225425" cy="225425"/>
            </a:xfrm>
            <a:custGeom>
              <a:avLst/>
              <a:gdLst>
                <a:gd name="T0" fmla="*/ 0 w 21600"/>
                <a:gd name="T1" fmla="*/ 0 h 21868"/>
                <a:gd name="T2" fmla="*/ 24550379 w 21600"/>
                <a:gd name="T3" fmla="*/ 23954550 h 21868"/>
                <a:gd name="T4" fmla="*/ 0 w 21600"/>
                <a:gd name="T5" fmla="*/ 23660945 h 21868"/>
                <a:gd name="T6" fmla="*/ 0 60000 65536"/>
                <a:gd name="T7" fmla="*/ 0 60000 65536"/>
                <a:gd name="T8" fmla="*/ 0 60000 65536"/>
                <a:gd name="T9" fmla="*/ 0 w 21600"/>
                <a:gd name="T10" fmla="*/ 0 h 21868"/>
                <a:gd name="T11" fmla="*/ 21600 w 21600"/>
                <a:gd name="T12" fmla="*/ 21868 h 21868"/>
              </a:gdLst>
              <a:ahLst/>
              <a:cxnLst>
                <a:cxn ang="T6">
                  <a:pos x="T0" y="T1"/>
                </a:cxn>
                <a:cxn ang="T7">
                  <a:pos x="T2" y="T3"/>
                </a:cxn>
                <a:cxn ang="T8">
                  <a:pos x="T4" y="T5"/>
                </a:cxn>
              </a:cxnLst>
              <a:rect l="T9" t="T10" r="T11" b="T12"/>
              <a:pathLst>
                <a:path w="21600" h="21868" fill="none" extrusionOk="0">
                  <a:moveTo>
                    <a:pt x="-1" y="0"/>
                  </a:moveTo>
                  <a:cubicBezTo>
                    <a:pt x="11929" y="0"/>
                    <a:pt x="21600" y="9670"/>
                    <a:pt x="21600" y="21600"/>
                  </a:cubicBezTo>
                  <a:cubicBezTo>
                    <a:pt x="21600" y="21689"/>
                    <a:pt x="21599" y="21778"/>
                    <a:pt x="21598" y="21868"/>
                  </a:cubicBezTo>
                </a:path>
                <a:path w="21600" h="21868" stroke="0" extrusionOk="0">
                  <a:moveTo>
                    <a:pt x="-1" y="0"/>
                  </a:moveTo>
                  <a:cubicBezTo>
                    <a:pt x="11929" y="0"/>
                    <a:pt x="21600" y="9670"/>
                    <a:pt x="21600" y="21600"/>
                  </a:cubicBezTo>
                  <a:cubicBezTo>
                    <a:pt x="21600" y="21689"/>
                    <a:pt x="21599" y="21778"/>
                    <a:pt x="21598" y="21868"/>
                  </a:cubicBezTo>
                  <a:lnTo>
                    <a:pt x="0" y="21600"/>
                  </a:lnTo>
                  <a:lnTo>
                    <a:pt x="-1" y="0"/>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00" name="Group 99">
            <a:extLst>
              <a:ext uri="{FF2B5EF4-FFF2-40B4-BE49-F238E27FC236}">
                <a16:creationId xmlns:a16="http://schemas.microsoft.com/office/drawing/2014/main" id="{DC47CF9D-2FA1-4E5D-B63C-A1B8E53E5FE6}"/>
              </a:ext>
            </a:extLst>
          </p:cNvPr>
          <p:cNvGrpSpPr/>
          <p:nvPr/>
        </p:nvGrpSpPr>
        <p:grpSpPr>
          <a:xfrm>
            <a:off x="11112826" y="3788889"/>
            <a:ext cx="345024" cy="336966"/>
            <a:chOff x="1193800" y="1335088"/>
            <a:chExt cx="450850" cy="450850"/>
          </a:xfrm>
        </p:grpSpPr>
        <p:sp>
          <p:nvSpPr>
            <p:cNvPr id="101" name="Oval 319">
              <a:extLst>
                <a:ext uri="{FF2B5EF4-FFF2-40B4-BE49-F238E27FC236}">
                  <a16:creationId xmlns:a16="http://schemas.microsoft.com/office/drawing/2014/main" id="{020293C8-D2D0-4259-801A-0FF270413541}"/>
                </a:ext>
              </a:extLst>
            </p:cNvPr>
            <p:cNvSpPr>
              <a:spLocks noChangeArrowheads="1"/>
            </p:cNvSpPr>
            <p:nvPr/>
          </p:nvSpPr>
          <p:spPr bwMode="auto">
            <a:xfrm>
              <a:off x="1193800" y="1335088"/>
              <a:ext cx="450850" cy="450850"/>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2" name="Arc 320">
              <a:extLst>
                <a:ext uri="{FF2B5EF4-FFF2-40B4-BE49-F238E27FC236}">
                  <a16:creationId xmlns:a16="http://schemas.microsoft.com/office/drawing/2014/main" id="{8EE4B0E1-F6A3-4251-A7BE-14C21BE9FC17}"/>
                </a:ext>
              </a:extLst>
            </p:cNvPr>
            <p:cNvSpPr>
              <a:spLocks/>
            </p:cNvSpPr>
            <p:nvPr/>
          </p:nvSpPr>
          <p:spPr bwMode="auto">
            <a:xfrm>
              <a:off x="1419225" y="1335088"/>
              <a:ext cx="225425" cy="225425"/>
            </a:xfrm>
            <a:custGeom>
              <a:avLst/>
              <a:gdLst>
                <a:gd name="T0" fmla="*/ 0 w 21600"/>
                <a:gd name="T1" fmla="*/ 0 h 21868"/>
                <a:gd name="T2" fmla="*/ 24550379 w 21600"/>
                <a:gd name="T3" fmla="*/ 23954550 h 21868"/>
                <a:gd name="T4" fmla="*/ 0 w 21600"/>
                <a:gd name="T5" fmla="*/ 23660945 h 21868"/>
                <a:gd name="T6" fmla="*/ 0 60000 65536"/>
                <a:gd name="T7" fmla="*/ 0 60000 65536"/>
                <a:gd name="T8" fmla="*/ 0 60000 65536"/>
                <a:gd name="T9" fmla="*/ 0 w 21600"/>
                <a:gd name="T10" fmla="*/ 0 h 21868"/>
                <a:gd name="T11" fmla="*/ 21600 w 21600"/>
                <a:gd name="T12" fmla="*/ 21868 h 21868"/>
              </a:gdLst>
              <a:ahLst/>
              <a:cxnLst>
                <a:cxn ang="T6">
                  <a:pos x="T0" y="T1"/>
                </a:cxn>
                <a:cxn ang="T7">
                  <a:pos x="T2" y="T3"/>
                </a:cxn>
                <a:cxn ang="T8">
                  <a:pos x="T4" y="T5"/>
                </a:cxn>
              </a:cxnLst>
              <a:rect l="T9" t="T10" r="T11" b="T12"/>
              <a:pathLst>
                <a:path w="21600" h="21868" fill="none" extrusionOk="0">
                  <a:moveTo>
                    <a:pt x="-1" y="0"/>
                  </a:moveTo>
                  <a:cubicBezTo>
                    <a:pt x="11929" y="0"/>
                    <a:pt x="21600" y="9670"/>
                    <a:pt x="21600" y="21600"/>
                  </a:cubicBezTo>
                  <a:cubicBezTo>
                    <a:pt x="21600" y="21689"/>
                    <a:pt x="21599" y="21778"/>
                    <a:pt x="21598" y="21868"/>
                  </a:cubicBezTo>
                </a:path>
                <a:path w="21600" h="21868" stroke="0" extrusionOk="0">
                  <a:moveTo>
                    <a:pt x="-1" y="0"/>
                  </a:moveTo>
                  <a:cubicBezTo>
                    <a:pt x="11929" y="0"/>
                    <a:pt x="21600" y="9670"/>
                    <a:pt x="21600" y="21600"/>
                  </a:cubicBezTo>
                  <a:cubicBezTo>
                    <a:pt x="21600" y="21689"/>
                    <a:pt x="21599" y="21778"/>
                    <a:pt x="21598" y="21868"/>
                  </a:cubicBezTo>
                  <a:lnTo>
                    <a:pt x="0" y="21600"/>
                  </a:lnTo>
                  <a:lnTo>
                    <a:pt x="-1" y="0"/>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03" name="Group 102">
            <a:extLst>
              <a:ext uri="{FF2B5EF4-FFF2-40B4-BE49-F238E27FC236}">
                <a16:creationId xmlns:a16="http://schemas.microsoft.com/office/drawing/2014/main" id="{0D8B1951-C361-40E6-803C-124998FB0517}"/>
              </a:ext>
            </a:extLst>
          </p:cNvPr>
          <p:cNvGrpSpPr/>
          <p:nvPr/>
        </p:nvGrpSpPr>
        <p:grpSpPr>
          <a:xfrm>
            <a:off x="4023054" y="5615965"/>
            <a:ext cx="345024" cy="336966"/>
            <a:chOff x="1193800" y="1335088"/>
            <a:chExt cx="450850" cy="450850"/>
          </a:xfrm>
        </p:grpSpPr>
        <p:sp>
          <p:nvSpPr>
            <p:cNvPr id="104" name="Oval 319">
              <a:extLst>
                <a:ext uri="{FF2B5EF4-FFF2-40B4-BE49-F238E27FC236}">
                  <a16:creationId xmlns:a16="http://schemas.microsoft.com/office/drawing/2014/main" id="{E3DDEDA7-3C32-47C6-8D08-37BED8F9CA99}"/>
                </a:ext>
              </a:extLst>
            </p:cNvPr>
            <p:cNvSpPr>
              <a:spLocks noChangeArrowheads="1"/>
            </p:cNvSpPr>
            <p:nvPr/>
          </p:nvSpPr>
          <p:spPr bwMode="auto">
            <a:xfrm>
              <a:off x="1193800" y="1335088"/>
              <a:ext cx="450850" cy="450850"/>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5" name="Arc 320">
              <a:extLst>
                <a:ext uri="{FF2B5EF4-FFF2-40B4-BE49-F238E27FC236}">
                  <a16:creationId xmlns:a16="http://schemas.microsoft.com/office/drawing/2014/main" id="{571C2291-E12D-4483-9778-B90DE4621634}"/>
                </a:ext>
              </a:extLst>
            </p:cNvPr>
            <p:cNvSpPr>
              <a:spLocks/>
            </p:cNvSpPr>
            <p:nvPr/>
          </p:nvSpPr>
          <p:spPr bwMode="auto">
            <a:xfrm>
              <a:off x="1419225" y="1335088"/>
              <a:ext cx="225425" cy="225425"/>
            </a:xfrm>
            <a:custGeom>
              <a:avLst/>
              <a:gdLst>
                <a:gd name="T0" fmla="*/ 0 w 21600"/>
                <a:gd name="T1" fmla="*/ 0 h 21868"/>
                <a:gd name="T2" fmla="*/ 24550379 w 21600"/>
                <a:gd name="T3" fmla="*/ 23954550 h 21868"/>
                <a:gd name="T4" fmla="*/ 0 w 21600"/>
                <a:gd name="T5" fmla="*/ 23660945 h 21868"/>
                <a:gd name="T6" fmla="*/ 0 60000 65536"/>
                <a:gd name="T7" fmla="*/ 0 60000 65536"/>
                <a:gd name="T8" fmla="*/ 0 60000 65536"/>
                <a:gd name="T9" fmla="*/ 0 w 21600"/>
                <a:gd name="T10" fmla="*/ 0 h 21868"/>
                <a:gd name="T11" fmla="*/ 21600 w 21600"/>
                <a:gd name="T12" fmla="*/ 21868 h 21868"/>
              </a:gdLst>
              <a:ahLst/>
              <a:cxnLst>
                <a:cxn ang="T6">
                  <a:pos x="T0" y="T1"/>
                </a:cxn>
                <a:cxn ang="T7">
                  <a:pos x="T2" y="T3"/>
                </a:cxn>
                <a:cxn ang="T8">
                  <a:pos x="T4" y="T5"/>
                </a:cxn>
              </a:cxnLst>
              <a:rect l="T9" t="T10" r="T11" b="T12"/>
              <a:pathLst>
                <a:path w="21600" h="21868" fill="none" extrusionOk="0">
                  <a:moveTo>
                    <a:pt x="-1" y="0"/>
                  </a:moveTo>
                  <a:cubicBezTo>
                    <a:pt x="11929" y="0"/>
                    <a:pt x="21600" y="9670"/>
                    <a:pt x="21600" y="21600"/>
                  </a:cubicBezTo>
                  <a:cubicBezTo>
                    <a:pt x="21600" y="21689"/>
                    <a:pt x="21599" y="21778"/>
                    <a:pt x="21598" y="21868"/>
                  </a:cubicBezTo>
                </a:path>
                <a:path w="21600" h="21868" stroke="0" extrusionOk="0">
                  <a:moveTo>
                    <a:pt x="-1" y="0"/>
                  </a:moveTo>
                  <a:cubicBezTo>
                    <a:pt x="11929" y="0"/>
                    <a:pt x="21600" y="9670"/>
                    <a:pt x="21600" y="21600"/>
                  </a:cubicBezTo>
                  <a:cubicBezTo>
                    <a:pt x="21600" y="21689"/>
                    <a:pt x="21599" y="21778"/>
                    <a:pt x="21598" y="21868"/>
                  </a:cubicBezTo>
                  <a:lnTo>
                    <a:pt x="0" y="21600"/>
                  </a:lnTo>
                  <a:lnTo>
                    <a:pt x="-1" y="0"/>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06" name="Group 105">
            <a:extLst>
              <a:ext uri="{FF2B5EF4-FFF2-40B4-BE49-F238E27FC236}">
                <a16:creationId xmlns:a16="http://schemas.microsoft.com/office/drawing/2014/main" id="{4E1ECAC1-8B47-4BFD-AA73-6D227206D2B8}"/>
              </a:ext>
            </a:extLst>
          </p:cNvPr>
          <p:cNvGrpSpPr/>
          <p:nvPr/>
        </p:nvGrpSpPr>
        <p:grpSpPr>
          <a:xfrm>
            <a:off x="11111004" y="4708273"/>
            <a:ext cx="348669" cy="344085"/>
            <a:chOff x="4616450" y="1330325"/>
            <a:chExt cx="455613" cy="460375"/>
          </a:xfrm>
        </p:grpSpPr>
        <p:sp>
          <p:nvSpPr>
            <p:cNvPr id="107" name="Oval 307">
              <a:extLst>
                <a:ext uri="{FF2B5EF4-FFF2-40B4-BE49-F238E27FC236}">
                  <a16:creationId xmlns:a16="http://schemas.microsoft.com/office/drawing/2014/main" id="{9FCEE98C-A630-4C36-B6A9-1501F9FEAEEF}"/>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8" name="Arc 308">
              <a:extLst>
                <a:ext uri="{FF2B5EF4-FFF2-40B4-BE49-F238E27FC236}">
                  <a16:creationId xmlns:a16="http://schemas.microsoft.com/office/drawing/2014/main" id="{C834525F-610E-4EB4-9174-BE8811030AB4}"/>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12" name="Group 111">
            <a:extLst>
              <a:ext uri="{FF2B5EF4-FFF2-40B4-BE49-F238E27FC236}">
                <a16:creationId xmlns:a16="http://schemas.microsoft.com/office/drawing/2014/main" id="{26078679-5F1B-4ACC-A1D1-B3CB1D99E4A8}"/>
              </a:ext>
            </a:extLst>
          </p:cNvPr>
          <p:cNvGrpSpPr/>
          <p:nvPr/>
        </p:nvGrpSpPr>
        <p:grpSpPr>
          <a:xfrm>
            <a:off x="2557057" y="3330331"/>
            <a:ext cx="348669" cy="344085"/>
            <a:chOff x="4616450" y="1330325"/>
            <a:chExt cx="455613" cy="460375"/>
          </a:xfrm>
        </p:grpSpPr>
        <p:sp>
          <p:nvSpPr>
            <p:cNvPr id="113" name="Oval 307">
              <a:extLst>
                <a:ext uri="{FF2B5EF4-FFF2-40B4-BE49-F238E27FC236}">
                  <a16:creationId xmlns:a16="http://schemas.microsoft.com/office/drawing/2014/main" id="{8D8D5CCA-CEC8-4821-A140-456148D4B022}"/>
                </a:ext>
              </a:extLst>
            </p:cNvPr>
            <p:cNvSpPr>
              <a:spLocks noChangeArrowheads="1"/>
            </p:cNvSpPr>
            <p:nvPr/>
          </p:nvSpPr>
          <p:spPr bwMode="auto">
            <a:xfrm rot="5400000">
              <a:off x="4618038" y="1328737"/>
              <a:ext cx="452438" cy="455613"/>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14" name="Arc 308">
              <a:extLst>
                <a:ext uri="{FF2B5EF4-FFF2-40B4-BE49-F238E27FC236}">
                  <a16:creationId xmlns:a16="http://schemas.microsoft.com/office/drawing/2014/main" id="{26C51858-10D1-4F8B-9D06-B96229E49801}"/>
                </a:ext>
              </a:extLst>
            </p:cNvPr>
            <p:cNvSpPr>
              <a:spLocks/>
            </p:cNvSpPr>
            <p:nvPr/>
          </p:nvSpPr>
          <p:spPr bwMode="auto">
            <a:xfrm rot="5400000">
              <a:off x="4725988" y="1447800"/>
              <a:ext cx="233362" cy="452438"/>
            </a:xfrm>
            <a:custGeom>
              <a:avLst/>
              <a:gdLst>
                <a:gd name="T0" fmla="*/ 0 w 22026"/>
                <a:gd name="T1" fmla="*/ 4608 h 43200"/>
                <a:gd name="T2" fmla="*/ 427004 w 22026"/>
                <a:gd name="T3" fmla="*/ 49626050 h 43200"/>
                <a:gd name="T4" fmla="*/ 506592 w 22026"/>
                <a:gd name="T5" fmla="*/ 24813030 h 43200"/>
                <a:gd name="T6" fmla="*/ 0 60000 65536"/>
                <a:gd name="T7" fmla="*/ 0 60000 65536"/>
                <a:gd name="T8" fmla="*/ 0 60000 65536"/>
                <a:gd name="T9" fmla="*/ 0 w 22026"/>
                <a:gd name="T10" fmla="*/ 0 h 43200"/>
                <a:gd name="T11" fmla="*/ 22026 w 22026"/>
                <a:gd name="T12" fmla="*/ 43200 h 43200"/>
              </a:gdLst>
              <a:ahLst/>
              <a:cxnLst>
                <a:cxn ang="T6">
                  <a:pos x="T0" y="T1"/>
                </a:cxn>
                <a:cxn ang="T7">
                  <a:pos x="T2" y="T3"/>
                </a:cxn>
                <a:cxn ang="T8">
                  <a:pos x="T4" y="T5"/>
                </a:cxn>
              </a:cxnLst>
              <a:rect l="T9" t="T10" r="T11" b="T12"/>
              <a:pathLst>
                <a:path w="22026" h="43200" fill="none"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path>
                <a:path w="22026" h="43200" stroke="0" extrusionOk="0">
                  <a:moveTo>
                    <a:pt x="0" y="4"/>
                  </a:moveTo>
                  <a:cubicBezTo>
                    <a:pt x="141" y="1"/>
                    <a:pt x="283" y="-1"/>
                    <a:pt x="426" y="0"/>
                  </a:cubicBezTo>
                  <a:cubicBezTo>
                    <a:pt x="12355" y="0"/>
                    <a:pt x="22026" y="9670"/>
                    <a:pt x="22026" y="21600"/>
                  </a:cubicBezTo>
                  <a:cubicBezTo>
                    <a:pt x="22026" y="33529"/>
                    <a:pt x="12355" y="43200"/>
                    <a:pt x="426" y="43200"/>
                  </a:cubicBezTo>
                  <a:cubicBezTo>
                    <a:pt x="403" y="43200"/>
                    <a:pt x="381" y="43199"/>
                    <a:pt x="359" y="43199"/>
                  </a:cubicBezTo>
                  <a:lnTo>
                    <a:pt x="426" y="21600"/>
                  </a:lnTo>
                  <a:lnTo>
                    <a:pt x="0" y="4"/>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15" name="Group 114">
            <a:extLst>
              <a:ext uri="{FF2B5EF4-FFF2-40B4-BE49-F238E27FC236}">
                <a16:creationId xmlns:a16="http://schemas.microsoft.com/office/drawing/2014/main" id="{FF3AC56B-C2AB-4943-BFD3-CD2DCD2EB84F}"/>
              </a:ext>
            </a:extLst>
          </p:cNvPr>
          <p:cNvGrpSpPr/>
          <p:nvPr/>
        </p:nvGrpSpPr>
        <p:grpSpPr>
          <a:xfrm>
            <a:off x="6928546" y="3785330"/>
            <a:ext cx="351098" cy="344085"/>
            <a:chOff x="6904038" y="1330325"/>
            <a:chExt cx="458787" cy="460375"/>
          </a:xfrm>
        </p:grpSpPr>
        <p:sp>
          <p:nvSpPr>
            <p:cNvPr id="116" name="Oval 331">
              <a:extLst>
                <a:ext uri="{FF2B5EF4-FFF2-40B4-BE49-F238E27FC236}">
                  <a16:creationId xmlns:a16="http://schemas.microsoft.com/office/drawing/2014/main" id="{9474C41D-B236-4B0F-89D6-F221A354CAC1}"/>
                </a:ext>
              </a:extLst>
            </p:cNvPr>
            <p:cNvSpPr>
              <a:spLocks noChangeArrowheads="1"/>
            </p:cNvSpPr>
            <p:nvPr/>
          </p:nvSpPr>
          <p:spPr bwMode="auto">
            <a:xfrm flipV="1">
              <a:off x="6907213" y="1330325"/>
              <a:ext cx="455612" cy="452438"/>
            </a:xfrm>
            <a:prstGeom prst="ellipse">
              <a:avLst/>
            </a:prstGeom>
            <a:solidFill>
              <a:srgbClr val="FFFFFF"/>
            </a:solidFill>
            <a:ln w="9525">
              <a:solidFill>
                <a:srgbClr val="0673AE"/>
              </a:solidFill>
              <a:round/>
              <a:headEnd/>
              <a:tailEnd/>
            </a:ln>
          </p:spPr>
          <p:txBody>
            <a:bodyPr wrap="none" lIns="0" tIns="0" rIns="0" bIns="0" anchor="ct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17" name="Arc 332">
              <a:extLst>
                <a:ext uri="{FF2B5EF4-FFF2-40B4-BE49-F238E27FC236}">
                  <a16:creationId xmlns:a16="http://schemas.microsoft.com/office/drawing/2014/main" id="{AB14314E-6CF5-4044-BE90-787A32459701}"/>
                </a:ext>
              </a:extLst>
            </p:cNvPr>
            <p:cNvSpPr>
              <a:spLocks/>
            </p:cNvSpPr>
            <p:nvPr/>
          </p:nvSpPr>
          <p:spPr bwMode="auto">
            <a:xfrm flipV="1">
              <a:off x="6904038" y="1335088"/>
              <a:ext cx="455612" cy="455612"/>
            </a:xfrm>
            <a:custGeom>
              <a:avLst/>
              <a:gdLst>
                <a:gd name="T0" fmla="*/ 25497955 w 43197"/>
                <a:gd name="T1" fmla="*/ 50677828 h 43200"/>
                <a:gd name="T2" fmla="*/ 50684860 w 43197"/>
                <a:gd name="T3" fmla="*/ 24921238 h 43200"/>
                <a:gd name="T4" fmla="*/ 25344207 w 43197"/>
                <a:gd name="T5" fmla="*/ 25338914 h 43200"/>
                <a:gd name="T6" fmla="*/ 0 60000 65536"/>
                <a:gd name="T7" fmla="*/ 0 60000 65536"/>
                <a:gd name="T8" fmla="*/ 0 60000 65536"/>
                <a:gd name="T9" fmla="*/ 0 w 43197"/>
                <a:gd name="T10" fmla="*/ 0 h 43200"/>
                <a:gd name="T11" fmla="*/ 43197 w 43197"/>
                <a:gd name="T12" fmla="*/ 43200 h 43200"/>
              </a:gdLst>
              <a:ahLst/>
              <a:cxnLst>
                <a:cxn ang="T6">
                  <a:pos x="T0" y="T1"/>
                </a:cxn>
                <a:cxn ang="T7">
                  <a:pos x="T2" y="T3"/>
                </a:cxn>
                <a:cxn ang="T8">
                  <a:pos x="T4" y="T5"/>
                </a:cxn>
              </a:cxnLst>
              <a:rect l="T9" t="T10" r="T11" b="T12"/>
              <a:pathLst>
                <a:path w="43197" h="43200" fill="none"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path>
                <a:path w="43197" h="43200" stroke="0" extrusionOk="0">
                  <a:moveTo>
                    <a:pt x="21730" y="43199"/>
                  </a:moveTo>
                  <a:cubicBezTo>
                    <a:pt x="21687" y="43199"/>
                    <a:pt x="21643" y="43199"/>
                    <a:pt x="21600" y="43200"/>
                  </a:cubicBezTo>
                  <a:cubicBezTo>
                    <a:pt x="9670" y="43200"/>
                    <a:pt x="0" y="33529"/>
                    <a:pt x="0" y="21600"/>
                  </a:cubicBezTo>
                  <a:cubicBezTo>
                    <a:pt x="0" y="9670"/>
                    <a:pt x="9670" y="0"/>
                    <a:pt x="21600" y="0"/>
                  </a:cubicBezTo>
                  <a:cubicBezTo>
                    <a:pt x="33390" y="-1"/>
                    <a:pt x="43002" y="9455"/>
                    <a:pt x="43197" y="21243"/>
                  </a:cubicBezTo>
                  <a:lnTo>
                    <a:pt x="21600" y="21600"/>
                  </a:lnTo>
                  <a:lnTo>
                    <a:pt x="21730" y="43199"/>
                  </a:lnTo>
                  <a:close/>
                </a:path>
              </a:pathLst>
            </a:custGeom>
            <a:solidFill>
              <a:srgbClr val="0673AE"/>
            </a:solidFill>
            <a:ln w="9525">
              <a:solidFill>
                <a:srgbClr val="0673AE"/>
              </a:solidFill>
              <a:round/>
              <a:headEnd/>
              <a:tailEnd/>
            </a:ln>
          </p:spPr>
          <p:txBody>
            <a:bodyPr lIns="0" tIns="0" rIns="0" bIns="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cxnSp>
        <p:nvCxnSpPr>
          <p:cNvPr id="5" name="Straight Arrow Connector 4">
            <a:extLst>
              <a:ext uri="{FF2B5EF4-FFF2-40B4-BE49-F238E27FC236}">
                <a16:creationId xmlns:a16="http://schemas.microsoft.com/office/drawing/2014/main" id="{96DD9432-45F2-43F1-A41A-B7E17EEC832C}"/>
              </a:ext>
            </a:extLst>
          </p:cNvPr>
          <p:cNvCxnSpPr>
            <a:cxnSpLocks/>
          </p:cNvCxnSpPr>
          <p:nvPr/>
        </p:nvCxnSpPr>
        <p:spPr>
          <a:xfrm>
            <a:off x="2722492" y="2589497"/>
            <a:ext cx="8562846" cy="0"/>
          </a:xfrm>
          <a:prstGeom prst="straightConnector1">
            <a:avLst/>
          </a:prstGeom>
          <a:ln w="762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7FABAF5-CEED-4389-B6DF-A181D8972ABF}"/>
              </a:ext>
            </a:extLst>
          </p:cNvPr>
          <p:cNvCxnSpPr>
            <a:cxnSpLocks/>
          </p:cNvCxnSpPr>
          <p:nvPr/>
        </p:nvCxnSpPr>
        <p:spPr>
          <a:xfrm>
            <a:off x="2734212" y="3023252"/>
            <a:ext cx="8562846" cy="0"/>
          </a:xfrm>
          <a:prstGeom prst="straightConnector1">
            <a:avLst/>
          </a:prstGeom>
          <a:ln w="762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F0D5D93-9E67-4592-83C6-66D1D120BC11}"/>
              </a:ext>
            </a:extLst>
          </p:cNvPr>
          <p:cNvSpPr txBox="1"/>
          <p:nvPr/>
        </p:nvSpPr>
        <p:spPr>
          <a:xfrm>
            <a:off x="6332687" y="2350182"/>
            <a:ext cx="1174745" cy="276999"/>
          </a:xfrm>
          <a:prstGeom prst="rect">
            <a:avLst/>
          </a:prstGeom>
          <a:noFill/>
        </p:spPr>
        <p:txBody>
          <a:bodyPr wrap="none" rtlCol="0">
            <a:spAutoFit/>
          </a:bodyPr>
          <a:lstStyle/>
          <a:p>
            <a:r>
              <a:rPr lang="en-US" sz="1200">
                <a:solidFill>
                  <a:schemeClr val="tx2">
                    <a:lumMod val="50000"/>
                  </a:schemeClr>
                </a:solidFill>
              </a:rPr>
              <a:t>Foundational</a:t>
            </a:r>
          </a:p>
        </p:txBody>
      </p:sp>
      <p:sp>
        <p:nvSpPr>
          <p:cNvPr id="119" name="TextBox 118">
            <a:extLst>
              <a:ext uri="{FF2B5EF4-FFF2-40B4-BE49-F238E27FC236}">
                <a16:creationId xmlns:a16="http://schemas.microsoft.com/office/drawing/2014/main" id="{DF16070F-E174-4708-A1CD-A34FA18B710B}"/>
              </a:ext>
            </a:extLst>
          </p:cNvPr>
          <p:cNvSpPr txBox="1"/>
          <p:nvPr/>
        </p:nvSpPr>
        <p:spPr>
          <a:xfrm>
            <a:off x="4163916" y="2769869"/>
            <a:ext cx="5172634" cy="276999"/>
          </a:xfrm>
          <a:prstGeom prst="rect">
            <a:avLst/>
          </a:prstGeom>
          <a:noFill/>
        </p:spPr>
        <p:txBody>
          <a:bodyPr wrap="none" rtlCol="0">
            <a:spAutoFit/>
          </a:bodyPr>
          <a:lstStyle/>
          <a:p>
            <a:r>
              <a:rPr lang="en-US" sz="1200">
                <a:solidFill>
                  <a:schemeClr val="tx2">
                    <a:lumMod val="50000"/>
                  </a:schemeClr>
                </a:solidFill>
              </a:rPr>
              <a:t>Foundational Plus Build-Out Into New Apps/Around Legacy Apps</a:t>
            </a:r>
          </a:p>
        </p:txBody>
      </p:sp>
      <p:sp>
        <p:nvSpPr>
          <p:cNvPr id="6" name="TextBox 5">
            <a:extLst>
              <a:ext uri="{FF2B5EF4-FFF2-40B4-BE49-F238E27FC236}">
                <a16:creationId xmlns:a16="http://schemas.microsoft.com/office/drawing/2014/main" id="{62289634-277E-4CE7-876B-D31319510C02}"/>
              </a:ext>
            </a:extLst>
          </p:cNvPr>
          <p:cNvSpPr txBox="1"/>
          <p:nvPr/>
        </p:nvSpPr>
        <p:spPr>
          <a:xfrm>
            <a:off x="2687384" y="6022872"/>
            <a:ext cx="7786106" cy="261610"/>
          </a:xfrm>
          <a:prstGeom prst="rect">
            <a:avLst/>
          </a:prstGeom>
          <a:noFill/>
        </p:spPr>
        <p:txBody>
          <a:bodyPr wrap="none" rtlCol="0">
            <a:spAutoFit/>
          </a:bodyPr>
          <a:lstStyle/>
          <a:p>
            <a:r>
              <a:rPr lang="en-US" sz="1100" i="1">
                <a:solidFill>
                  <a:schemeClr val="tx2">
                    <a:lumMod val="50000"/>
                  </a:schemeClr>
                </a:solidFill>
              </a:rPr>
              <a:t>Note: Data Governance &amp; Data Quality are additional foundational capabilities requisite to all the above.</a:t>
            </a:r>
          </a:p>
        </p:txBody>
      </p:sp>
    </p:spTree>
    <p:extLst>
      <p:ext uri="{BB962C8B-B14F-4D97-AF65-F5344CB8AC3E}">
        <p14:creationId xmlns:p14="http://schemas.microsoft.com/office/powerpoint/2010/main" val="3557850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43BBE45-4DBF-4548-9E3E-EB8671F2FB47}"/>
              </a:ext>
            </a:extLst>
          </p:cNvPr>
          <p:cNvSpPr>
            <a:spLocks noGrp="1"/>
          </p:cNvSpPr>
          <p:nvPr>
            <p:ph type="title"/>
          </p:nvPr>
        </p:nvSpPr>
        <p:spPr/>
        <p:txBody>
          <a:bodyPr/>
          <a:lstStyle/>
          <a:p>
            <a:r>
              <a:rPr lang="en-US"/>
              <a:t>Appendix</a:t>
            </a:r>
          </a:p>
        </p:txBody>
      </p:sp>
      <p:pic>
        <p:nvPicPr>
          <p:cNvPr id="5" name="Picture 4" descr="A picture containing wheel&#10;&#10;Description automatically generated">
            <a:extLst>
              <a:ext uri="{FF2B5EF4-FFF2-40B4-BE49-F238E27FC236}">
                <a16:creationId xmlns:a16="http://schemas.microsoft.com/office/drawing/2014/main" id="{5F93BE17-9FCE-400D-BAFC-29C88BD82653}"/>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3996399"/>
            <a:ext cx="7772400" cy="2331720"/>
          </a:xfrm>
          <a:prstGeom prst="rect">
            <a:avLst/>
          </a:prstGeom>
        </p:spPr>
      </p:pic>
    </p:spTree>
    <p:extLst>
      <p:ext uri="{BB962C8B-B14F-4D97-AF65-F5344CB8AC3E}">
        <p14:creationId xmlns:p14="http://schemas.microsoft.com/office/powerpoint/2010/main" val="5198966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45ECAC-982C-479F-9F68-3FA0D5BB97A9}"/>
              </a:ext>
            </a:extLst>
          </p:cNvPr>
          <p:cNvSpPr>
            <a:spLocks noGrp="1"/>
          </p:cNvSpPr>
          <p:nvPr>
            <p:ph type="title"/>
          </p:nvPr>
        </p:nvSpPr>
        <p:spPr/>
        <p:txBody>
          <a:bodyPr/>
          <a:lstStyle/>
          <a:p>
            <a:r>
              <a:rPr lang="en-US"/>
              <a:t>Appendix – Discovery Sessions</a:t>
            </a:r>
          </a:p>
        </p:txBody>
      </p:sp>
    </p:spTree>
    <p:extLst>
      <p:ext uri="{BB962C8B-B14F-4D97-AF65-F5344CB8AC3E}">
        <p14:creationId xmlns:p14="http://schemas.microsoft.com/office/powerpoint/2010/main" val="21935598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8C75-C8A0-4273-B99B-6E897EED2AD5}"/>
              </a:ext>
            </a:extLst>
          </p:cNvPr>
          <p:cNvSpPr>
            <a:spLocks noGrp="1"/>
          </p:cNvSpPr>
          <p:nvPr>
            <p:ph type="title"/>
          </p:nvPr>
        </p:nvSpPr>
        <p:spPr/>
        <p:txBody>
          <a:bodyPr/>
          <a:lstStyle/>
          <a:p>
            <a:r>
              <a:rPr lang="en-US"/>
              <a:t>Interview Attendee Matrix</a:t>
            </a:r>
          </a:p>
        </p:txBody>
      </p:sp>
      <p:graphicFrame>
        <p:nvGraphicFramePr>
          <p:cNvPr id="5" name="Object 4">
            <a:extLst>
              <a:ext uri="{FF2B5EF4-FFF2-40B4-BE49-F238E27FC236}">
                <a16:creationId xmlns:a16="http://schemas.microsoft.com/office/drawing/2014/main" id="{D87762B6-B731-4EF1-B2B8-AF7F068FFD55}"/>
              </a:ext>
            </a:extLst>
          </p:cNvPr>
          <p:cNvGraphicFramePr>
            <a:graphicFrameLocks noChangeAspect="1"/>
          </p:cNvGraphicFramePr>
          <p:nvPr>
            <p:extLst>
              <p:ext uri="{D42A27DB-BD31-4B8C-83A1-F6EECF244321}">
                <p14:modId xmlns:p14="http://schemas.microsoft.com/office/powerpoint/2010/main" val="1803722657"/>
              </p:ext>
            </p:extLst>
          </p:nvPr>
        </p:nvGraphicFramePr>
        <p:xfrm>
          <a:off x="10853672" y="1058868"/>
          <a:ext cx="914400" cy="792163"/>
        </p:xfrm>
        <a:graphic>
          <a:graphicData uri="http://schemas.openxmlformats.org/presentationml/2006/ole">
            <mc:AlternateContent xmlns:mc="http://schemas.openxmlformats.org/markup-compatibility/2006">
              <mc:Choice xmlns:v="urn:schemas-microsoft-com:vml" Requires="v">
                <p:oleObj spid="_x0000_s106498" name="Worksheet" showAsIcon="1" r:id="rId3" imgW="914400" imgH="792360" progId="Excel.Sheet.12">
                  <p:link updateAutomatic="1"/>
                </p:oleObj>
              </mc:Choice>
              <mc:Fallback>
                <p:oleObj name="Worksheet" showAsIcon="1" r:id="rId3" imgW="914400" imgH="792360" progId="Excel.Sheet.12">
                  <p:link updateAutomatic="1"/>
                  <p:pic>
                    <p:nvPicPr>
                      <p:cNvPr id="5" name="Object 4">
                        <a:extLst>
                          <a:ext uri="{FF2B5EF4-FFF2-40B4-BE49-F238E27FC236}">
                            <a16:creationId xmlns:a16="http://schemas.microsoft.com/office/drawing/2014/main" id="{D87762B6-B731-4EF1-B2B8-AF7F068FFD55}"/>
                          </a:ext>
                        </a:extLst>
                      </p:cNvPr>
                      <p:cNvPicPr/>
                      <p:nvPr/>
                    </p:nvPicPr>
                    <p:blipFill>
                      <a:blip r:embed="rId4"/>
                      <a:stretch>
                        <a:fillRect/>
                      </a:stretch>
                    </p:blipFill>
                    <p:spPr>
                      <a:xfrm>
                        <a:off x="10853672" y="1058868"/>
                        <a:ext cx="914400" cy="792163"/>
                      </a:xfrm>
                      <a:prstGeom prst="rect">
                        <a:avLst/>
                      </a:prstGeom>
                    </p:spPr>
                  </p:pic>
                </p:oleObj>
              </mc:Fallback>
            </mc:AlternateContent>
          </a:graphicData>
        </a:graphic>
      </p:graphicFrame>
      <p:graphicFrame>
        <p:nvGraphicFramePr>
          <p:cNvPr id="7" name="Table 6">
            <a:extLst>
              <a:ext uri="{FF2B5EF4-FFF2-40B4-BE49-F238E27FC236}">
                <a16:creationId xmlns:a16="http://schemas.microsoft.com/office/drawing/2014/main" id="{19FA82FD-A68F-418B-B2BE-C71FA179B5FA}"/>
              </a:ext>
            </a:extLst>
          </p:cNvPr>
          <p:cNvGraphicFramePr>
            <a:graphicFrameLocks noGrp="1"/>
          </p:cNvGraphicFramePr>
          <p:nvPr>
            <p:extLst>
              <p:ext uri="{D42A27DB-BD31-4B8C-83A1-F6EECF244321}">
                <p14:modId xmlns:p14="http://schemas.microsoft.com/office/powerpoint/2010/main" val="2706255688"/>
              </p:ext>
            </p:extLst>
          </p:nvPr>
        </p:nvGraphicFramePr>
        <p:xfrm>
          <a:off x="423928" y="1115048"/>
          <a:ext cx="9367767" cy="4919517"/>
        </p:xfrm>
        <a:graphic>
          <a:graphicData uri="http://schemas.openxmlformats.org/drawingml/2006/table">
            <a:tbl>
              <a:tblPr>
                <a:tableStyleId>{5C22544A-7EE6-4342-B048-85BDC9FD1C3A}</a:tableStyleId>
              </a:tblPr>
              <a:tblGrid>
                <a:gridCol w="1201255">
                  <a:extLst>
                    <a:ext uri="{9D8B030D-6E8A-4147-A177-3AD203B41FA5}">
                      <a16:colId xmlns:a16="http://schemas.microsoft.com/office/drawing/2014/main" val="762973002"/>
                    </a:ext>
                  </a:extLst>
                </a:gridCol>
                <a:gridCol w="858039">
                  <a:extLst>
                    <a:ext uri="{9D8B030D-6E8A-4147-A177-3AD203B41FA5}">
                      <a16:colId xmlns:a16="http://schemas.microsoft.com/office/drawing/2014/main" val="3849472226"/>
                    </a:ext>
                  </a:extLst>
                </a:gridCol>
                <a:gridCol w="444161">
                  <a:extLst>
                    <a:ext uri="{9D8B030D-6E8A-4147-A177-3AD203B41FA5}">
                      <a16:colId xmlns:a16="http://schemas.microsoft.com/office/drawing/2014/main" val="3612340712"/>
                    </a:ext>
                  </a:extLst>
                </a:gridCol>
                <a:gridCol w="858039">
                  <a:extLst>
                    <a:ext uri="{9D8B030D-6E8A-4147-A177-3AD203B41FA5}">
                      <a16:colId xmlns:a16="http://schemas.microsoft.com/office/drawing/2014/main" val="627188981"/>
                    </a:ext>
                  </a:extLst>
                </a:gridCol>
                <a:gridCol w="858039">
                  <a:extLst>
                    <a:ext uri="{9D8B030D-6E8A-4147-A177-3AD203B41FA5}">
                      <a16:colId xmlns:a16="http://schemas.microsoft.com/office/drawing/2014/main" val="32996399"/>
                    </a:ext>
                  </a:extLst>
                </a:gridCol>
                <a:gridCol w="858039">
                  <a:extLst>
                    <a:ext uri="{9D8B030D-6E8A-4147-A177-3AD203B41FA5}">
                      <a16:colId xmlns:a16="http://schemas.microsoft.com/office/drawing/2014/main" val="1010600230"/>
                    </a:ext>
                  </a:extLst>
                </a:gridCol>
                <a:gridCol w="858039">
                  <a:extLst>
                    <a:ext uri="{9D8B030D-6E8A-4147-A177-3AD203B41FA5}">
                      <a16:colId xmlns:a16="http://schemas.microsoft.com/office/drawing/2014/main" val="665490686"/>
                    </a:ext>
                  </a:extLst>
                </a:gridCol>
                <a:gridCol w="858039">
                  <a:extLst>
                    <a:ext uri="{9D8B030D-6E8A-4147-A177-3AD203B41FA5}">
                      <a16:colId xmlns:a16="http://schemas.microsoft.com/office/drawing/2014/main" val="259380110"/>
                    </a:ext>
                  </a:extLst>
                </a:gridCol>
                <a:gridCol w="858039">
                  <a:extLst>
                    <a:ext uri="{9D8B030D-6E8A-4147-A177-3AD203B41FA5}">
                      <a16:colId xmlns:a16="http://schemas.microsoft.com/office/drawing/2014/main" val="1751466228"/>
                    </a:ext>
                  </a:extLst>
                </a:gridCol>
                <a:gridCol w="858039">
                  <a:extLst>
                    <a:ext uri="{9D8B030D-6E8A-4147-A177-3AD203B41FA5}">
                      <a16:colId xmlns:a16="http://schemas.microsoft.com/office/drawing/2014/main" val="1382728268"/>
                    </a:ext>
                  </a:extLst>
                </a:gridCol>
                <a:gridCol w="858039">
                  <a:extLst>
                    <a:ext uri="{9D8B030D-6E8A-4147-A177-3AD203B41FA5}">
                      <a16:colId xmlns:a16="http://schemas.microsoft.com/office/drawing/2014/main" val="2787239116"/>
                    </a:ext>
                  </a:extLst>
                </a:gridCol>
              </a:tblGrid>
              <a:tr h="561562">
                <a:tc>
                  <a:txBody>
                    <a:bodyPr/>
                    <a:lstStyle/>
                    <a:p>
                      <a:pPr algn="l" fontAlgn="b"/>
                      <a:r>
                        <a:rPr lang="en-US" sz="800" u="none" strike="noStrike">
                          <a:effectLst/>
                        </a:rPr>
                        <a:t>Name </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Customer Journey</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EV1</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Data Maturity</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Data Scorecard</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New Connections Pre</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EE Pre </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EE and New Connections Gridforce</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Contact Center</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Customer Performance Assurance</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Digital Delivery</a:t>
                      </a:r>
                      <a:endParaRPr lang="en-US" sz="800" b="1"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3948617386"/>
                  </a:ext>
                </a:extLst>
              </a:tr>
              <a:tr h="136136">
                <a:tc>
                  <a:txBody>
                    <a:bodyPr/>
                    <a:lstStyle/>
                    <a:p>
                      <a:pPr algn="l" fontAlgn="b"/>
                      <a:r>
                        <a:rPr lang="en-US" sz="800" u="none" strike="noStrike">
                          <a:effectLst/>
                        </a:rPr>
                        <a:t>Charles Zentay</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1379025786"/>
                  </a:ext>
                </a:extLst>
              </a:tr>
              <a:tr h="147481">
                <a:tc>
                  <a:txBody>
                    <a:bodyPr/>
                    <a:lstStyle/>
                    <a:p>
                      <a:pPr algn="l" fontAlgn="b"/>
                      <a:r>
                        <a:rPr lang="en-US" sz="800" u="none" strike="noStrike">
                          <a:effectLst/>
                        </a:rPr>
                        <a:t>Orla Daly</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2857648123"/>
                  </a:ext>
                </a:extLst>
              </a:tr>
              <a:tr h="136136">
                <a:tc>
                  <a:txBody>
                    <a:bodyPr/>
                    <a:lstStyle/>
                    <a:p>
                      <a:pPr algn="l" fontAlgn="b"/>
                      <a:r>
                        <a:rPr lang="en-US" sz="800" u="none" strike="noStrike">
                          <a:effectLst/>
                        </a:rPr>
                        <a:t>Vishal Patel</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2235232961"/>
                  </a:ext>
                </a:extLst>
              </a:tr>
              <a:tr h="136136">
                <a:tc>
                  <a:txBody>
                    <a:bodyPr/>
                    <a:lstStyle/>
                    <a:p>
                      <a:pPr algn="l" fontAlgn="b"/>
                      <a:r>
                        <a:rPr lang="en-US" sz="800" u="none" strike="noStrike">
                          <a:effectLst/>
                        </a:rPr>
                        <a:t>Niraja Somiah</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3586298095"/>
                  </a:ext>
                </a:extLst>
              </a:tr>
              <a:tr h="136136">
                <a:tc>
                  <a:txBody>
                    <a:bodyPr/>
                    <a:lstStyle/>
                    <a:p>
                      <a:pPr algn="l" fontAlgn="b"/>
                      <a:r>
                        <a:rPr lang="en-US" sz="800" u="none" strike="noStrike">
                          <a:effectLst/>
                        </a:rPr>
                        <a:t>Bharat Tripathi</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586197492"/>
                  </a:ext>
                </a:extLst>
              </a:tr>
              <a:tr h="136136">
                <a:tc>
                  <a:txBody>
                    <a:bodyPr/>
                    <a:lstStyle/>
                    <a:p>
                      <a:pPr algn="l" fontAlgn="b"/>
                      <a:r>
                        <a:rPr lang="en-US" sz="800" u="none" strike="noStrike">
                          <a:effectLst/>
                        </a:rPr>
                        <a:t>Nishit Ajwaliya</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1391649090"/>
                  </a:ext>
                </a:extLst>
              </a:tr>
              <a:tr h="136136">
                <a:tc>
                  <a:txBody>
                    <a:bodyPr/>
                    <a:lstStyle/>
                    <a:p>
                      <a:pPr algn="l" fontAlgn="b"/>
                      <a:r>
                        <a:rPr lang="en-US" sz="800" u="none" strike="noStrike">
                          <a:effectLst/>
                        </a:rPr>
                        <a:t>Michael De Matteo</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2357292944"/>
                  </a:ext>
                </a:extLst>
              </a:tr>
              <a:tr h="136136">
                <a:tc>
                  <a:txBody>
                    <a:bodyPr/>
                    <a:lstStyle/>
                    <a:p>
                      <a:pPr algn="l" fontAlgn="b"/>
                      <a:r>
                        <a:rPr lang="en-US" sz="800" u="none" strike="noStrike">
                          <a:effectLst/>
                        </a:rPr>
                        <a:t>Joseph Clinchot</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844481947"/>
                  </a:ext>
                </a:extLst>
              </a:tr>
              <a:tr h="136136">
                <a:tc>
                  <a:txBody>
                    <a:bodyPr/>
                    <a:lstStyle/>
                    <a:p>
                      <a:pPr algn="l" fontAlgn="b"/>
                      <a:r>
                        <a:rPr lang="en-US" sz="800" u="none" strike="noStrike">
                          <a:effectLst/>
                        </a:rPr>
                        <a:t>Daniel Senter</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593338854"/>
                  </a:ext>
                </a:extLst>
              </a:tr>
              <a:tr h="136136">
                <a:tc>
                  <a:txBody>
                    <a:bodyPr/>
                    <a:lstStyle/>
                    <a:p>
                      <a:pPr algn="l" fontAlgn="b"/>
                      <a:r>
                        <a:rPr lang="en-US" sz="800" u="none" strike="noStrike">
                          <a:effectLst/>
                        </a:rPr>
                        <a:t>Marissa Wilson</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1176080671"/>
                  </a:ext>
                </a:extLst>
              </a:tr>
              <a:tr h="136136">
                <a:tc>
                  <a:txBody>
                    <a:bodyPr/>
                    <a:lstStyle/>
                    <a:p>
                      <a:pPr algn="l" fontAlgn="b"/>
                      <a:r>
                        <a:rPr lang="en-US" sz="800" u="none" strike="noStrike">
                          <a:effectLst/>
                        </a:rPr>
                        <a:t>Susan Sawchuk</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2020128754"/>
                  </a:ext>
                </a:extLst>
              </a:tr>
              <a:tr h="0">
                <a:tc>
                  <a:txBody>
                    <a:bodyPr/>
                    <a:lstStyle/>
                    <a:p>
                      <a:pPr algn="l" fontAlgn="b"/>
                      <a:r>
                        <a:rPr lang="en-US" sz="800" u="none" strike="noStrike">
                          <a:effectLst/>
                        </a:rPr>
                        <a:t>Mohammed Karmally</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4125524459"/>
                  </a:ext>
                </a:extLst>
              </a:tr>
              <a:tr h="136136">
                <a:tc>
                  <a:txBody>
                    <a:bodyPr/>
                    <a:lstStyle/>
                    <a:p>
                      <a:pPr algn="l" fontAlgn="b"/>
                      <a:r>
                        <a:rPr lang="en-US" sz="800" u="none" strike="noStrike">
                          <a:effectLst/>
                        </a:rPr>
                        <a:t>John Followell</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2349893524"/>
                  </a:ext>
                </a:extLst>
              </a:tr>
              <a:tr h="136136">
                <a:tc>
                  <a:txBody>
                    <a:bodyPr/>
                    <a:lstStyle/>
                    <a:p>
                      <a:pPr algn="l" fontAlgn="b"/>
                      <a:r>
                        <a:rPr lang="en-US" sz="800" u="none" strike="noStrike">
                          <a:effectLst/>
                        </a:rPr>
                        <a:t>Nicolas Raad</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4151992976"/>
                  </a:ext>
                </a:extLst>
              </a:tr>
              <a:tr h="136136">
                <a:tc>
                  <a:txBody>
                    <a:bodyPr/>
                    <a:lstStyle/>
                    <a:p>
                      <a:pPr algn="l" fontAlgn="b"/>
                      <a:r>
                        <a:rPr lang="en-US" sz="800" u="none" strike="noStrike">
                          <a:effectLst/>
                        </a:rPr>
                        <a:t>Moon Fond Tsui</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2417954664"/>
                  </a:ext>
                </a:extLst>
              </a:tr>
              <a:tr h="136136">
                <a:tc>
                  <a:txBody>
                    <a:bodyPr/>
                    <a:lstStyle/>
                    <a:p>
                      <a:pPr algn="l" fontAlgn="b"/>
                      <a:r>
                        <a:rPr lang="en-US" sz="800" u="none" strike="noStrike">
                          <a:effectLst/>
                        </a:rPr>
                        <a:t>Taylor Brockway</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1515817483"/>
                  </a:ext>
                </a:extLst>
              </a:tr>
              <a:tr h="136136">
                <a:tc>
                  <a:txBody>
                    <a:bodyPr/>
                    <a:lstStyle/>
                    <a:p>
                      <a:pPr algn="l" fontAlgn="b"/>
                      <a:r>
                        <a:rPr lang="en-US" sz="800" u="none" strike="noStrike">
                          <a:effectLst/>
                        </a:rPr>
                        <a:t>Jeff Martin</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2856416286"/>
                  </a:ext>
                </a:extLst>
              </a:tr>
              <a:tr h="135274">
                <a:tc>
                  <a:txBody>
                    <a:bodyPr/>
                    <a:lstStyle/>
                    <a:p>
                      <a:pPr algn="l" fontAlgn="b"/>
                      <a:r>
                        <a:rPr lang="en-US" sz="800" u="none" strike="noStrike">
                          <a:effectLst/>
                        </a:rPr>
                        <a:t>Monica Guido</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2575030368"/>
                  </a:ext>
                </a:extLst>
              </a:tr>
              <a:tr h="136136">
                <a:tc>
                  <a:txBody>
                    <a:bodyPr/>
                    <a:lstStyle/>
                    <a:p>
                      <a:pPr algn="l" fontAlgn="b"/>
                      <a:r>
                        <a:rPr lang="en-US" sz="800" u="none" strike="noStrike">
                          <a:effectLst/>
                        </a:rPr>
                        <a:t>Daniel Cronin</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994665084"/>
                  </a:ext>
                </a:extLst>
              </a:tr>
              <a:tr h="136136">
                <a:tc>
                  <a:txBody>
                    <a:bodyPr/>
                    <a:lstStyle/>
                    <a:p>
                      <a:pPr algn="l" fontAlgn="b"/>
                      <a:r>
                        <a:rPr lang="en-US" sz="800" u="none" strike="noStrike">
                          <a:effectLst/>
                        </a:rPr>
                        <a:t>Michel Olesker</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2770915540"/>
                  </a:ext>
                </a:extLst>
              </a:tr>
              <a:tr h="136136">
                <a:tc>
                  <a:txBody>
                    <a:bodyPr/>
                    <a:lstStyle/>
                    <a:p>
                      <a:pPr algn="l" fontAlgn="b"/>
                      <a:r>
                        <a:rPr lang="en-US" sz="800" u="none" strike="noStrike">
                          <a:effectLst/>
                        </a:rPr>
                        <a:t>Mandira Sen</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3467816488"/>
                  </a:ext>
                </a:extLst>
              </a:tr>
              <a:tr h="136136">
                <a:tc>
                  <a:txBody>
                    <a:bodyPr/>
                    <a:lstStyle/>
                    <a:p>
                      <a:pPr algn="l" fontAlgn="b"/>
                      <a:r>
                        <a:rPr lang="en-US" sz="800" u="none" strike="noStrike">
                          <a:effectLst/>
                        </a:rPr>
                        <a:t>Jeanne Murphy</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3147186061"/>
                  </a:ext>
                </a:extLst>
              </a:tr>
              <a:tr h="136136">
                <a:tc>
                  <a:txBody>
                    <a:bodyPr/>
                    <a:lstStyle/>
                    <a:p>
                      <a:pPr algn="l" fontAlgn="b"/>
                      <a:r>
                        <a:rPr lang="en-US" sz="800" u="none" strike="noStrike">
                          <a:effectLst/>
                        </a:rPr>
                        <a:t>Angela Gilkes</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302329115"/>
                  </a:ext>
                </a:extLst>
              </a:tr>
              <a:tr h="136136">
                <a:tc>
                  <a:txBody>
                    <a:bodyPr/>
                    <a:lstStyle/>
                    <a:p>
                      <a:pPr algn="l" fontAlgn="b"/>
                      <a:r>
                        <a:rPr lang="en-US" sz="800" u="none" strike="noStrike">
                          <a:effectLst/>
                        </a:rPr>
                        <a:t>Barrett Ladd</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4215511272"/>
                  </a:ext>
                </a:extLst>
              </a:tr>
              <a:tr h="136136">
                <a:tc>
                  <a:txBody>
                    <a:bodyPr/>
                    <a:lstStyle/>
                    <a:p>
                      <a:pPr algn="l" fontAlgn="b"/>
                      <a:r>
                        <a:rPr lang="en-US" sz="800" u="none" strike="noStrike">
                          <a:effectLst/>
                        </a:rPr>
                        <a:t>Christopher Coy</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2157641885"/>
                  </a:ext>
                </a:extLst>
              </a:tr>
              <a:tr h="136136">
                <a:tc>
                  <a:txBody>
                    <a:bodyPr/>
                    <a:lstStyle/>
                    <a:p>
                      <a:pPr algn="l" fontAlgn="b"/>
                      <a:r>
                        <a:rPr lang="en-US" sz="800" u="none" strike="noStrike">
                          <a:effectLst/>
                        </a:rPr>
                        <a:t>Rachel Finan</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2810913294"/>
                  </a:ext>
                </a:extLst>
              </a:tr>
              <a:tr h="136136">
                <a:tc>
                  <a:txBody>
                    <a:bodyPr/>
                    <a:lstStyle/>
                    <a:p>
                      <a:pPr algn="l" fontAlgn="b"/>
                      <a:r>
                        <a:rPr lang="en-US" sz="800" u="none" strike="noStrike">
                          <a:effectLst/>
                        </a:rPr>
                        <a:t>Rishi Sondhi</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760482996"/>
                  </a:ext>
                </a:extLst>
              </a:tr>
              <a:tr h="136136">
                <a:tc>
                  <a:txBody>
                    <a:bodyPr/>
                    <a:lstStyle/>
                    <a:p>
                      <a:pPr algn="l" fontAlgn="b"/>
                      <a:r>
                        <a:rPr lang="en-US" sz="800" u="none" strike="noStrike">
                          <a:effectLst/>
                        </a:rPr>
                        <a:t>Ryan Wheeler</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1581706869"/>
                  </a:ext>
                </a:extLst>
              </a:tr>
              <a:tr h="136136">
                <a:tc>
                  <a:txBody>
                    <a:bodyPr/>
                    <a:lstStyle/>
                    <a:p>
                      <a:pPr algn="l" fontAlgn="b"/>
                      <a:r>
                        <a:rPr lang="en-US" sz="800" u="none" strike="noStrike">
                          <a:effectLst/>
                        </a:rPr>
                        <a:t>Ariella Cohen</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2436345263"/>
                  </a:ext>
                </a:extLst>
              </a:tr>
              <a:tr h="136136">
                <a:tc>
                  <a:txBody>
                    <a:bodyPr/>
                    <a:lstStyle/>
                    <a:p>
                      <a:pPr algn="l" fontAlgn="b"/>
                      <a:r>
                        <a:rPr lang="en-US" sz="800" u="none" strike="noStrike">
                          <a:effectLst/>
                        </a:rPr>
                        <a:t>Ricardo Jaramillo</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1763108117"/>
                  </a:ext>
                </a:extLst>
              </a:tr>
              <a:tr h="136136">
                <a:tc>
                  <a:txBody>
                    <a:bodyPr/>
                    <a:lstStyle/>
                    <a:p>
                      <a:pPr algn="l" fontAlgn="b"/>
                      <a:r>
                        <a:rPr lang="en-US" sz="800" u="none" strike="noStrike">
                          <a:effectLst/>
                        </a:rPr>
                        <a:t>Suzanne Rodriques</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3702834399"/>
                  </a:ext>
                </a:extLst>
              </a:tr>
              <a:tr h="136136">
                <a:tc>
                  <a:txBody>
                    <a:bodyPr/>
                    <a:lstStyle/>
                    <a:p>
                      <a:pPr algn="l" fontAlgn="b"/>
                      <a:r>
                        <a:rPr lang="en-US" sz="800" u="none" strike="noStrike">
                          <a:effectLst/>
                        </a:rPr>
                        <a:t>Arlene Gans</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tc>
                  <a:txBody>
                    <a:bodyPr/>
                    <a:lstStyle/>
                    <a:p>
                      <a:pPr algn="l"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5336" marR="5336" marT="5336" marB="0" anchor="b"/>
                </a:tc>
                <a:extLst>
                  <a:ext uri="{0D108BD9-81ED-4DB2-BD59-A6C34878D82A}">
                    <a16:rowId xmlns:a16="http://schemas.microsoft.com/office/drawing/2014/main" val="3873469095"/>
                  </a:ext>
                </a:extLst>
              </a:tr>
            </a:tbl>
          </a:graphicData>
        </a:graphic>
      </p:graphicFrame>
    </p:spTree>
    <p:extLst>
      <p:ext uri="{BB962C8B-B14F-4D97-AF65-F5344CB8AC3E}">
        <p14:creationId xmlns:p14="http://schemas.microsoft.com/office/powerpoint/2010/main" val="1597045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43BBE45-4DBF-4548-9E3E-EB8671F2FB47}"/>
              </a:ext>
            </a:extLst>
          </p:cNvPr>
          <p:cNvSpPr>
            <a:spLocks noGrp="1"/>
          </p:cNvSpPr>
          <p:nvPr>
            <p:ph type="title"/>
          </p:nvPr>
        </p:nvSpPr>
        <p:spPr/>
        <p:txBody>
          <a:bodyPr/>
          <a:lstStyle/>
          <a:p>
            <a:r>
              <a:rPr lang="en-US"/>
              <a:t>Assessment Approach</a:t>
            </a:r>
          </a:p>
        </p:txBody>
      </p:sp>
      <p:pic>
        <p:nvPicPr>
          <p:cNvPr id="5" name="Picture 4" descr="A picture containing wheel&#10;&#10;Description automatically generated">
            <a:extLst>
              <a:ext uri="{FF2B5EF4-FFF2-40B4-BE49-F238E27FC236}">
                <a16:creationId xmlns:a16="http://schemas.microsoft.com/office/drawing/2014/main" id="{AA462C7A-B6EA-47D6-AE2C-4081B90BBF4A}"/>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3996399"/>
            <a:ext cx="7772400" cy="2331720"/>
          </a:xfrm>
          <a:prstGeom prst="rect">
            <a:avLst/>
          </a:prstGeom>
        </p:spPr>
      </p:pic>
    </p:spTree>
    <p:extLst>
      <p:ext uri="{BB962C8B-B14F-4D97-AF65-F5344CB8AC3E}">
        <p14:creationId xmlns:p14="http://schemas.microsoft.com/office/powerpoint/2010/main" val="41744940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45ECAC-982C-479F-9F68-3FA0D5BB97A9}"/>
              </a:ext>
            </a:extLst>
          </p:cNvPr>
          <p:cNvSpPr>
            <a:spLocks noGrp="1"/>
          </p:cNvSpPr>
          <p:nvPr>
            <p:ph type="title"/>
          </p:nvPr>
        </p:nvSpPr>
        <p:spPr/>
        <p:txBody>
          <a:bodyPr/>
          <a:lstStyle/>
          <a:p>
            <a:r>
              <a:rPr lang="en-US"/>
              <a:t>Appendix - Data Maturity</a:t>
            </a:r>
          </a:p>
        </p:txBody>
      </p:sp>
    </p:spTree>
    <p:extLst>
      <p:ext uri="{BB962C8B-B14F-4D97-AF65-F5344CB8AC3E}">
        <p14:creationId xmlns:p14="http://schemas.microsoft.com/office/powerpoint/2010/main" val="13625201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E55FC2-7799-46A9-8AFE-7DF70213EE10}"/>
              </a:ext>
            </a:extLst>
          </p:cNvPr>
          <p:cNvSpPr>
            <a:spLocks noGrp="1"/>
          </p:cNvSpPr>
          <p:nvPr>
            <p:ph type="title"/>
          </p:nvPr>
        </p:nvSpPr>
        <p:spPr/>
        <p:txBody>
          <a:bodyPr/>
          <a:lstStyle/>
          <a:p>
            <a:r>
              <a:rPr lang="en-US"/>
              <a:t>Definition of Ratings</a:t>
            </a:r>
          </a:p>
        </p:txBody>
      </p:sp>
      <p:graphicFrame>
        <p:nvGraphicFramePr>
          <p:cNvPr id="4" name="Content Placeholder 3">
            <a:extLst>
              <a:ext uri="{FF2B5EF4-FFF2-40B4-BE49-F238E27FC236}">
                <a16:creationId xmlns:a16="http://schemas.microsoft.com/office/drawing/2014/main" id="{EE7A60D8-FF0E-4A42-B7E5-A3DB9BEAB77F}"/>
              </a:ext>
            </a:extLst>
          </p:cNvPr>
          <p:cNvGraphicFramePr>
            <a:graphicFrameLocks/>
          </p:cNvGraphicFramePr>
          <p:nvPr/>
        </p:nvGraphicFramePr>
        <p:xfrm>
          <a:off x="266700" y="1066800"/>
          <a:ext cx="11658600" cy="5257800"/>
        </p:xfrm>
        <a:graphic>
          <a:graphicData uri="http://schemas.openxmlformats.org/drawingml/2006/table">
            <a:tbl>
              <a:tblPr firstRow="1" bandRow="1">
                <a:tableStyleId>{21E4AEA4-8DFA-4A89-87EB-49C32662AFE0}</a:tableStyleId>
              </a:tblPr>
              <a:tblGrid>
                <a:gridCol w="1837329">
                  <a:extLst>
                    <a:ext uri="{9D8B030D-6E8A-4147-A177-3AD203B41FA5}">
                      <a16:colId xmlns:a16="http://schemas.microsoft.com/office/drawing/2014/main" val="20000"/>
                    </a:ext>
                  </a:extLst>
                </a:gridCol>
                <a:gridCol w="9821271">
                  <a:extLst>
                    <a:ext uri="{9D8B030D-6E8A-4147-A177-3AD203B41FA5}">
                      <a16:colId xmlns:a16="http://schemas.microsoft.com/office/drawing/2014/main" val="20001"/>
                    </a:ext>
                  </a:extLst>
                </a:gridCol>
              </a:tblGrid>
              <a:tr h="463074">
                <a:tc>
                  <a:txBody>
                    <a:bodyPr/>
                    <a:lstStyle/>
                    <a:p>
                      <a:pPr algn="ctr"/>
                      <a:r>
                        <a:rPr lang="en-US" sz="1700"/>
                        <a:t>Rating</a:t>
                      </a:r>
                      <a:endParaRPr lang="en-US" sz="1900"/>
                    </a:p>
                  </a:txBody>
                  <a:tcPr marL="109728" marR="109728" anchor="ctr">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lang="en-US" sz="1700"/>
                        <a:t>Definition</a:t>
                      </a:r>
                    </a:p>
                  </a:txBody>
                  <a:tcPr marL="109728" marR="109728" anchor="ctr">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799121">
                <a:tc>
                  <a:txBody>
                    <a:bodyPr/>
                    <a:lstStyle/>
                    <a:p>
                      <a:endParaRPr lang="en-US" sz="1800"/>
                    </a:p>
                  </a:txBody>
                  <a:tcPr marL="109728" marR="109728">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700"/>
                        <a:t>No obvious indications of any structured, or unstructured, approach to this area</a:t>
                      </a:r>
                    </a:p>
                  </a:txBody>
                  <a:tcPr marL="109728" marR="10972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99121">
                <a:tc>
                  <a:txBody>
                    <a:bodyPr/>
                    <a:lstStyle/>
                    <a:p>
                      <a:endParaRPr lang="en-US" sz="1800"/>
                    </a:p>
                  </a:txBody>
                  <a:tcPr marL="109728" marR="109728">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700"/>
                        <a:t>Some unstructured approaches but a lack of consistency and formalization</a:t>
                      </a:r>
                    </a:p>
                  </a:txBody>
                  <a:tcPr marL="109728" marR="10972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99121">
                <a:tc>
                  <a:txBody>
                    <a:bodyPr/>
                    <a:lstStyle/>
                    <a:p>
                      <a:endParaRPr lang="en-US" sz="1800"/>
                    </a:p>
                  </a:txBody>
                  <a:tcPr marL="109728" marR="109728">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700"/>
                        <a:t>Minor formalization of approach but applied inconsistently or not followed at all</a:t>
                      </a:r>
                    </a:p>
                  </a:txBody>
                  <a:tcPr marL="109728" marR="10972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99121">
                <a:tc>
                  <a:txBody>
                    <a:bodyPr/>
                    <a:lstStyle/>
                    <a:p>
                      <a:endParaRPr lang="en-US" sz="1800"/>
                    </a:p>
                  </a:txBody>
                  <a:tcPr marL="109728" marR="109728">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700"/>
                        <a:t>A formal process that is mostly followed but which operates</a:t>
                      </a:r>
                      <a:r>
                        <a:rPr lang="en-US" sz="1700" baseline="0"/>
                        <a:t> relatively siloed from other parts of the model</a:t>
                      </a:r>
                      <a:endParaRPr lang="en-US" sz="1700"/>
                    </a:p>
                  </a:txBody>
                  <a:tcPr marL="109728" marR="10972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99121">
                <a:tc>
                  <a:txBody>
                    <a:bodyPr/>
                    <a:lstStyle/>
                    <a:p>
                      <a:endParaRPr lang="en-US" sz="1800"/>
                    </a:p>
                  </a:txBody>
                  <a:tcPr marL="109728" marR="109728">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700"/>
                        <a:t>A formal process that has co-ordination between areas and is followed all the time with exceptions noted</a:t>
                      </a:r>
                    </a:p>
                  </a:txBody>
                  <a:tcPr marL="109728" marR="10972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99121">
                <a:tc>
                  <a:txBody>
                    <a:bodyPr/>
                    <a:lstStyle/>
                    <a:p>
                      <a:endParaRPr lang="en-US" sz="1800"/>
                    </a:p>
                  </a:txBody>
                  <a:tcPr marL="109728" marR="109728">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r>
                        <a:rPr lang="en-US" sz="1700"/>
                        <a:t>An</a:t>
                      </a:r>
                      <a:r>
                        <a:rPr lang="en-US" sz="1700" baseline="0"/>
                        <a:t> active feedback loop within the process to report and track adherence and drive continual improvement</a:t>
                      </a:r>
                      <a:endParaRPr lang="en-US" sz="1700"/>
                    </a:p>
                  </a:txBody>
                  <a:tcPr marL="109728" marR="109728"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5" name="Oval 4">
            <a:extLst>
              <a:ext uri="{FF2B5EF4-FFF2-40B4-BE49-F238E27FC236}">
                <a16:creationId xmlns:a16="http://schemas.microsoft.com/office/drawing/2014/main" id="{BC72C7B9-F34A-4B6C-8E4C-520FC5CE4A26}"/>
              </a:ext>
            </a:extLst>
          </p:cNvPr>
          <p:cNvSpPr/>
          <p:nvPr/>
        </p:nvSpPr>
        <p:spPr bwMode="auto">
          <a:xfrm>
            <a:off x="924611" y="1712938"/>
            <a:ext cx="446611" cy="446611"/>
          </a:xfrm>
          <a:prstGeom prst="ellipse">
            <a:avLst/>
          </a:prstGeom>
          <a:solidFill>
            <a:schemeClr val="accent3">
              <a:lumMod val="90000"/>
              <a:lumOff val="10000"/>
            </a:schemeClr>
          </a:solidFill>
          <a:ln>
            <a:noFill/>
            <a:headEnd/>
            <a:tailEnd/>
          </a:ln>
          <a:effectLst/>
        </p:spPr>
        <p:txBody>
          <a:bodyPr wrap="none" lIns="21600" tIns="56160" rIns="21600" bIns="56160" rtlCol="0" anchor="ctr" anchorCtr="1"/>
          <a:lstStyle/>
          <a:p>
            <a:pPr algn="ctr" defTabSz="914400"/>
            <a:r>
              <a:rPr lang="en-US" sz="1600" b="1" kern="0">
                <a:solidFill>
                  <a:srgbClr val="FFFFFF"/>
                </a:solidFill>
                <a:latin typeface="Verdana"/>
              </a:rPr>
              <a:t>0</a:t>
            </a:r>
          </a:p>
        </p:txBody>
      </p:sp>
      <p:sp>
        <p:nvSpPr>
          <p:cNvPr id="6" name="Oval 5">
            <a:extLst>
              <a:ext uri="{FF2B5EF4-FFF2-40B4-BE49-F238E27FC236}">
                <a16:creationId xmlns:a16="http://schemas.microsoft.com/office/drawing/2014/main" id="{30932FC0-889C-44FC-B534-4291CE49FF8B}"/>
              </a:ext>
            </a:extLst>
          </p:cNvPr>
          <p:cNvSpPr/>
          <p:nvPr/>
        </p:nvSpPr>
        <p:spPr bwMode="auto">
          <a:xfrm>
            <a:off x="924611" y="2505730"/>
            <a:ext cx="446611" cy="446611"/>
          </a:xfrm>
          <a:prstGeom prst="ellipse">
            <a:avLst/>
          </a:prstGeom>
          <a:solidFill>
            <a:schemeClr val="accent4">
              <a:lumMod val="50000"/>
            </a:schemeClr>
          </a:solidFill>
          <a:ln>
            <a:noFill/>
            <a:headEnd/>
            <a:tailEnd/>
          </a:ln>
          <a:effectLst/>
        </p:spPr>
        <p:txBody>
          <a:bodyPr wrap="none" lIns="21600" tIns="56160" rIns="21600" bIns="56160" rtlCol="0" anchor="ctr" anchorCtr="1"/>
          <a:lstStyle/>
          <a:p>
            <a:pPr algn="ctr" defTabSz="914400"/>
            <a:r>
              <a:rPr lang="en-US" sz="1600" b="1" kern="0">
                <a:solidFill>
                  <a:srgbClr val="FFFFFF"/>
                </a:solidFill>
                <a:latin typeface="Verdana"/>
              </a:rPr>
              <a:t>1</a:t>
            </a:r>
          </a:p>
        </p:txBody>
      </p:sp>
      <p:sp>
        <p:nvSpPr>
          <p:cNvPr id="7" name="Oval 6">
            <a:extLst>
              <a:ext uri="{FF2B5EF4-FFF2-40B4-BE49-F238E27FC236}">
                <a16:creationId xmlns:a16="http://schemas.microsoft.com/office/drawing/2014/main" id="{86D3436C-86F1-4169-9F67-B69D2CD94ACF}"/>
              </a:ext>
            </a:extLst>
          </p:cNvPr>
          <p:cNvSpPr/>
          <p:nvPr/>
        </p:nvSpPr>
        <p:spPr bwMode="auto">
          <a:xfrm>
            <a:off x="924611" y="3298522"/>
            <a:ext cx="446611" cy="446611"/>
          </a:xfrm>
          <a:prstGeom prst="ellipse">
            <a:avLst/>
          </a:prstGeom>
          <a:solidFill>
            <a:schemeClr val="accent4"/>
          </a:solidFill>
          <a:ln>
            <a:noFill/>
            <a:headEnd/>
            <a:tailEnd/>
          </a:ln>
          <a:effectLst/>
        </p:spPr>
        <p:txBody>
          <a:bodyPr wrap="none" lIns="21600" tIns="56160" rIns="21600" bIns="56160" rtlCol="0" anchor="ctr" anchorCtr="1"/>
          <a:lstStyle/>
          <a:p>
            <a:pPr algn="ctr" defTabSz="914400"/>
            <a:r>
              <a:rPr lang="en-US" sz="1600" b="1" kern="0">
                <a:solidFill>
                  <a:srgbClr val="FFFFFF"/>
                </a:solidFill>
                <a:latin typeface="Verdana"/>
              </a:rPr>
              <a:t>2</a:t>
            </a:r>
          </a:p>
        </p:txBody>
      </p:sp>
      <p:sp>
        <p:nvSpPr>
          <p:cNvPr id="8" name="Oval 7">
            <a:extLst>
              <a:ext uri="{FF2B5EF4-FFF2-40B4-BE49-F238E27FC236}">
                <a16:creationId xmlns:a16="http://schemas.microsoft.com/office/drawing/2014/main" id="{C508C400-C55F-46BD-8D82-D4439C1FEE08}"/>
              </a:ext>
            </a:extLst>
          </p:cNvPr>
          <p:cNvSpPr/>
          <p:nvPr/>
        </p:nvSpPr>
        <p:spPr bwMode="auto">
          <a:xfrm>
            <a:off x="924611" y="4091314"/>
            <a:ext cx="446611" cy="446611"/>
          </a:xfrm>
          <a:prstGeom prst="ellipse">
            <a:avLst/>
          </a:prstGeom>
          <a:solidFill>
            <a:srgbClr val="F9BE01"/>
          </a:solidFill>
          <a:ln w="6350" cap="flat" cmpd="sng" algn="ctr">
            <a:noFill/>
            <a:prstDash val="solid"/>
            <a:miter lim="800000"/>
            <a:headEnd type="none" w="med" len="med"/>
            <a:tailEnd type="none" w="med" len="med"/>
          </a:ln>
          <a:effectLst/>
        </p:spPr>
        <p:txBody>
          <a:bodyPr vert="horz" wrap="none" lIns="109728" tIns="54864" rIns="109728" bIns="54864" numCol="1" rtlCol="0" anchor="ctr" anchorCtr="0" compatLnSpc="1">
            <a:prstTxWarp prst="textNoShape">
              <a:avLst/>
            </a:prstTxWarp>
          </a:bodyPr>
          <a:lstStyle/>
          <a:p>
            <a:pPr algn="ctr" defTabSz="1097280" eaLnBrk="0" fontAlgn="base" hangingPunct="0">
              <a:lnSpc>
                <a:spcPct val="85000"/>
              </a:lnSpc>
              <a:spcBef>
                <a:spcPct val="0"/>
              </a:spcBef>
              <a:spcAft>
                <a:spcPct val="0"/>
              </a:spcAft>
            </a:pPr>
            <a:r>
              <a:rPr lang="en-US" sz="1600" b="1" kern="0">
                <a:latin typeface="Verdana"/>
                <a:cs typeface="Arial" charset="0"/>
              </a:rPr>
              <a:t>3</a:t>
            </a:r>
          </a:p>
        </p:txBody>
      </p:sp>
      <p:sp>
        <p:nvSpPr>
          <p:cNvPr id="9" name="Oval 8">
            <a:extLst>
              <a:ext uri="{FF2B5EF4-FFF2-40B4-BE49-F238E27FC236}">
                <a16:creationId xmlns:a16="http://schemas.microsoft.com/office/drawing/2014/main" id="{EA0A7771-EFE0-48F1-A614-5B94DFE1DCAD}"/>
              </a:ext>
            </a:extLst>
          </p:cNvPr>
          <p:cNvSpPr/>
          <p:nvPr/>
        </p:nvSpPr>
        <p:spPr bwMode="auto">
          <a:xfrm>
            <a:off x="924611" y="4884106"/>
            <a:ext cx="446611" cy="446611"/>
          </a:xfrm>
          <a:prstGeom prst="ellipse">
            <a:avLst/>
          </a:prstGeom>
          <a:solidFill>
            <a:schemeClr val="accent5"/>
          </a:solidFill>
          <a:ln w="6350" cap="flat" cmpd="sng" algn="ctr">
            <a:noFill/>
            <a:prstDash val="solid"/>
            <a:miter lim="800000"/>
            <a:headEnd type="none" w="med" len="med"/>
            <a:tailEnd type="none" w="med" len="med"/>
          </a:ln>
          <a:effectLst/>
        </p:spPr>
        <p:txBody>
          <a:bodyPr vert="horz" wrap="none" lIns="109728" tIns="54864" rIns="109728" bIns="54864" numCol="1" rtlCol="0" anchor="ctr" anchorCtr="0" compatLnSpc="1">
            <a:prstTxWarp prst="textNoShape">
              <a:avLst/>
            </a:prstTxWarp>
          </a:bodyPr>
          <a:lstStyle/>
          <a:p>
            <a:pPr algn="ctr" defTabSz="1097280" eaLnBrk="0" fontAlgn="base" hangingPunct="0">
              <a:lnSpc>
                <a:spcPct val="85000"/>
              </a:lnSpc>
              <a:spcBef>
                <a:spcPct val="0"/>
              </a:spcBef>
              <a:spcAft>
                <a:spcPct val="0"/>
              </a:spcAft>
            </a:pPr>
            <a:r>
              <a:rPr lang="en-US" sz="1600" b="1" kern="0">
                <a:solidFill>
                  <a:schemeClr val="tx1"/>
                </a:solidFill>
                <a:latin typeface="Verdana"/>
                <a:cs typeface="Arial" charset="0"/>
              </a:rPr>
              <a:t>4</a:t>
            </a:r>
          </a:p>
        </p:txBody>
      </p:sp>
      <p:sp>
        <p:nvSpPr>
          <p:cNvPr id="10" name="Oval 9">
            <a:extLst>
              <a:ext uri="{FF2B5EF4-FFF2-40B4-BE49-F238E27FC236}">
                <a16:creationId xmlns:a16="http://schemas.microsoft.com/office/drawing/2014/main" id="{2FDE9317-808C-4426-9995-9BAC55A03082}"/>
              </a:ext>
            </a:extLst>
          </p:cNvPr>
          <p:cNvSpPr/>
          <p:nvPr/>
        </p:nvSpPr>
        <p:spPr bwMode="auto">
          <a:xfrm>
            <a:off x="924611" y="5676900"/>
            <a:ext cx="446611" cy="446611"/>
          </a:xfrm>
          <a:prstGeom prst="ellipse">
            <a:avLst/>
          </a:prstGeom>
          <a:solidFill>
            <a:schemeClr val="accent5">
              <a:lumMod val="75000"/>
            </a:schemeClr>
          </a:solidFill>
          <a:ln w="6350" cap="flat" cmpd="sng" algn="ctr">
            <a:noFill/>
            <a:prstDash val="solid"/>
            <a:miter lim="800000"/>
            <a:headEnd type="none" w="med" len="med"/>
            <a:tailEnd type="none" w="med" len="med"/>
          </a:ln>
          <a:effectLst/>
        </p:spPr>
        <p:txBody>
          <a:bodyPr vert="horz" wrap="none" lIns="109728" tIns="54864" rIns="109728" bIns="54864" numCol="1" rtlCol="0" anchor="ctr" anchorCtr="0" compatLnSpc="1">
            <a:prstTxWarp prst="textNoShape">
              <a:avLst/>
            </a:prstTxWarp>
          </a:bodyPr>
          <a:lstStyle/>
          <a:p>
            <a:pPr algn="ctr" defTabSz="1097280" eaLnBrk="0" fontAlgn="base" hangingPunct="0">
              <a:lnSpc>
                <a:spcPct val="85000"/>
              </a:lnSpc>
              <a:spcBef>
                <a:spcPct val="0"/>
              </a:spcBef>
              <a:spcAft>
                <a:spcPct val="0"/>
              </a:spcAft>
            </a:pPr>
            <a:r>
              <a:rPr lang="en-US" sz="1600" b="1" kern="0">
                <a:solidFill>
                  <a:schemeClr val="bg1"/>
                </a:solidFill>
                <a:latin typeface="Verdana"/>
                <a:cs typeface="Arial" charset="0"/>
              </a:rPr>
              <a:t>5</a:t>
            </a:r>
          </a:p>
        </p:txBody>
      </p:sp>
    </p:spTree>
    <p:extLst>
      <p:ext uri="{BB962C8B-B14F-4D97-AF65-F5344CB8AC3E}">
        <p14:creationId xmlns:p14="http://schemas.microsoft.com/office/powerpoint/2010/main" val="362636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2460-D953-454B-9053-42CA9DDC2825}"/>
              </a:ext>
            </a:extLst>
          </p:cNvPr>
          <p:cNvSpPr>
            <a:spLocks noGrp="1"/>
          </p:cNvSpPr>
          <p:nvPr>
            <p:ph type="title"/>
          </p:nvPr>
        </p:nvSpPr>
        <p:spPr/>
        <p:txBody>
          <a:bodyPr>
            <a:normAutofit/>
          </a:bodyPr>
          <a:lstStyle/>
          <a:p>
            <a:r>
              <a:rPr lang="en-US"/>
              <a:t>Customer Data Assessment - Timeline</a:t>
            </a:r>
            <a:br>
              <a:rPr lang="en-US"/>
            </a:br>
            <a:endParaRPr lang="en-US"/>
          </a:p>
        </p:txBody>
      </p:sp>
      <p:sp>
        <p:nvSpPr>
          <p:cNvPr id="12" name="Rectangle 11">
            <a:extLst>
              <a:ext uri="{FF2B5EF4-FFF2-40B4-BE49-F238E27FC236}">
                <a16:creationId xmlns:a16="http://schemas.microsoft.com/office/drawing/2014/main" id="{EB99936E-B7D9-4309-8AD4-499513E92498}"/>
              </a:ext>
            </a:extLst>
          </p:cNvPr>
          <p:cNvSpPr/>
          <p:nvPr/>
        </p:nvSpPr>
        <p:spPr>
          <a:xfrm>
            <a:off x="8919217" y="1616601"/>
            <a:ext cx="365824" cy="4577731"/>
          </a:xfrm>
          <a:prstGeom prst="rect">
            <a:avLst/>
          </a:prstGeom>
          <a:solidFill>
            <a:schemeClr val="bg1">
              <a:lumMod val="95000"/>
            </a:schemeClr>
          </a:solidFill>
          <a:ln w="3175">
            <a:solidFill>
              <a:schemeClr val="bg1"/>
            </a:solidFill>
          </a:ln>
          <a:effectLst>
            <a:outerShdw blurRad="63500" dist="12700" dir="342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rtlCol="0" anchor="ctr" anchorCtr="1"/>
          <a:lstStyle/>
          <a:p>
            <a:pPr algn="ctr" defTabSz="1088211">
              <a:lnSpc>
                <a:spcPts val="1300"/>
              </a:lnSpc>
              <a:buClr>
                <a:srgbClr val="00B050"/>
              </a:buClr>
            </a:pPr>
            <a:endParaRPr lang="en-US" sz="1200" b="1">
              <a:solidFill>
                <a:srgbClr val="0070C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a:extLst>
              <a:ext uri="{FF2B5EF4-FFF2-40B4-BE49-F238E27FC236}">
                <a16:creationId xmlns:a16="http://schemas.microsoft.com/office/drawing/2014/main" id="{CC811A1E-628C-47F3-9EB9-1E7A021BF193}"/>
              </a:ext>
            </a:extLst>
          </p:cNvPr>
          <p:cNvSpPr/>
          <p:nvPr/>
        </p:nvSpPr>
        <p:spPr>
          <a:xfrm>
            <a:off x="4412597" y="1579477"/>
            <a:ext cx="365824" cy="4577731"/>
          </a:xfrm>
          <a:prstGeom prst="rect">
            <a:avLst/>
          </a:prstGeom>
          <a:solidFill>
            <a:schemeClr val="bg1">
              <a:lumMod val="95000"/>
            </a:schemeClr>
          </a:solidFill>
          <a:ln w="3175">
            <a:solidFill>
              <a:schemeClr val="bg1"/>
            </a:solidFill>
          </a:ln>
          <a:effectLst>
            <a:outerShdw blurRad="63500" dist="12700" dir="342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rtlCol="0" anchor="ctr" anchorCtr="1"/>
          <a:lstStyle/>
          <a:p>
            <a:pPr algn="ctr" defTabSz="1088211">
              <a:lnSpc>
                <a:spcPts val="1300"/>
              </a:lnSpc>
              <a:buClr>
                <a:srgbClr val="00B050"/>
              </a:buClr>
            </a:pPr>
            <a:r>
              <a:rPr lang="en-US" sz="1200" b="1">
                <a:solidFill>
                  <a:srgbClr val="0070C0"/>
                </a:solidFill>
                <a:latin typeface="Verdana" panose="020B0604030504040204" pitchFamily="34" charset="0"/>
                <a:ea typeface="Verdana" panose="020B0604030504040204" pitchFamily="34" charset="0"/>
                <a:cs typeface="Verdana" panose="020B0604030504040204" pitchFamily="34" charset="0"/>
              </a:rPr>
              <a:t>Current State Readout</a:t>
            </a:r>
          </a:p>
        </p:txBody>
      </p:sp>
      <p:sp>
        <p:nvSpPr>
          <p:cNvPr id="15" name="Rectangle 14">
            <a:extLst>
              <a:ext uri="{FF2B5EF4-FFF2-40B4-BE49-F238E27FC236}">
                <a16:creationId xmlns:a16="http://schemas.microsoft.com/office/drawing/2014/main" id="{58B8E37C-7B33-4FDD-9BD0-F276D1ED8029}"/>
              </a:ext>
            </a:extLst>
          </p:cNvPr>
          <p:cNvSpPr/>
          <p:nvPr/>
        </p:nvSpPr>
        <p:spPr>
          <a:xfrm>
            <a:off x="9324066" y="1550833"/>
            <a:ext cx="1701249" cy="4600647"/>
          </a:xfrm>
          <a:prstGeom prst="rect">
            <a:avLst/>
          </a:prstGeom>
          <a:solidFill>
            <a:schemeClr val="bg1"/>
          </a:solidFill>
          <a:ln>
            <a:noFill/>
          </a:ln>
          <a:effectLst>
            <a:outerShdw blurRad="63500" dist="12700" dir="3420000" algn="t"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marL="171446" indent="-171446" defTabSz="1088211">
              <a:lnSpc>
                <a:spcPts val="1300"/>
              </a:lnSpc>
              <a:buClr>
                <a:srgbClr val="00B050"/>
              </a:buClr>
              <a:buFont typeface="Arial" panose="020B0604020202020204" pitchFamily="34" charset="0"/>
              <a:buChar char="•"/>
            </a:pPr>
            <a:endParaRPr lang="en-IN" sz="100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8" name="Table 17">
            <a:extLst>
              <a:ext uri="{FF2B5EF4-FFF2-40B4-BE49-F238E27FC236}">
                <a16:creationId xmlns:a16="http://schemas.microsoft.com/office/drawing/2014/main" id="{A145A7D9-0A8F-45D8-9261-4FBB688BFD8B}"/>
              </a:ext>
            </a:extLst>
          </p:cNvPr>
          <p:cNvGraphicFramePr>
            <a:graphicFrameLocks noGrp="1"/>
          </p:cNvGraphicFramePr>
          <p:nvPr>
            <p:extLst>
              <p:ext uri="{D42A27DB-BD31-4B8C-83A1-F6EECF244321}">
                <p14:modId xmlns:p14="http://schemas.microsoft.com/office/powerpoint/2010/main" val="3575631318"/>
              </p:ext>
            </p:extLst>
          </p:nvPr>
        </p:nvGraphicFramePr>
        <p:xfrm>
          <a:off x="1189763" y="1085224"/>
          <a:ext cx="9812475" cy="422709"/>
        </p:xfrm>
        <a:graphic>
          <a:graphicData uri="http://schemas.openxmlformats.org/drawingml/2006/table">
            <a:tbl>
              <a:tblPr firstRow="1" bandRow="1">
                <a:tableStyleId>{5C22544A-7EE6-4342-B048-85BDC9FD1C3A}</a:tableStyleId>
              </a:tblPr>
              <a:tblGrid>
                <a:gridCol w="1383521">
                  <a:extLst>
                    <a:ext uri="{9D8B030D-6E8A-4147-A177-3AD203B41FA5}">
                      <a16:colId xmlns:a16="http://schemas.microsoft.com/office/drawing/2014/main" val="299184989"/>
                    </a:ext>
                  </a:extLst>
                </a:gridCol>
                <a:gridCol w="2215639">
                  <a:extLst>
                    <a:ext uri="{9D8B030D-6E8A-4147-A177-3AD203B41FA5}">
                      <a16:colId xmlns:a16="http://schemas.microsoft.com/office/drawing/2014/main" val="2272500154"/>
                    </a:ext>
                  </a:extLst>
                </a:gridCol>
                <a:gridCol w="4086688">
                  <a:extLst>
                    <a:ext uri="{9D8B030D-6E8A-4147-A177-3AD203B41FA5}">
                      <a16:colId xmlns:a16="http://schemas.microsoft.com/office/drawing/2014/main" val="3753911402"/>
                    </a:ext>
                  </a:extLst>
                </a:gridCol>
                <a:gridCol w="2126627">
                  <a:extLst>
                    <a:ext uri="{9D8B030D-6E8A-4147-A177-3AD203B41FA5}">
                      <a16:colId xmlns:a16="http://schemas.microsoft.com/office/drawing/2014/main" val="387670779"/>
                    </a:ext>
                  </a:extLst>
                </a:gridCol>
              </a:tblGrid>
              <a:tr h="422709">
                <a:tc>
                  <a:txBody>
                    <a:bodyPr/>
                    <a:lstStyle/>
                    <a:p>
                      <a:pPr algn="ctr"/>
                      <a:r>
                        <a:rPr lang="en-US" sz="1200" b="1">
                          <a:latin typeface="Verdana" panose="020B0604030504040204" pitchFamily="34" charset="0"/>
                          <a:ea typeface="Verdana" panose="020B0604030504040204" pitchFamily="34" charset="0"/>
                          <a:cs typeface="Verdana" panose="020B0604030504040204" pitchFamily="34" charset="0"/>
                        </a:rPr>
                        <a:t>Week 0</a:t>
                      </a:r>
                    </a:p>
                  </a:txBody>
                  <a:tcPr marL="121920" marR="121920" marT="60960" marB="60960" anchor="ctr">
                    <a:solidFill>
                      <a:srgbClr val="421F5D"/>
                    </a:solidFill>
                  </a:tcPr>
                </a:tc>
                <a:tc>
                  <a:txBody>
                    <a:bodyPr/>
                    <a:lstStyle/>
                    <a:p>
                      <a:pPr algn="ctr"/>
                      <a:r>
                        <a:rPr lang="en-US" sz="1200" b="1">
                          <a:latin typeface="Verdana" panose="020B0604030504040204" pitchFamily="34" charset="0"/>
                          <a:ea typeface="Verdana" panose="020B0604030504040204" pitchFamily="34" charset="0"/>
                          <a:cs typeface="Verdana" panose="020B0604030504040204" pitchFamily="34" charset="0"/>
                        </a:rPr>
                        <a:t>Week 1-4</a:t>
                      </a:r>
                    </a:p>
                  </a:txBody>
                  <a:tcPr marL="121920" marR="121920" marT="60960" marB="60960" anchor="ctr">
                    <a:solidFill>
                      <a:srgbClr val="421F5D"/>
                    </a:solidFill>
                  </a:tcPr>
                </a:tc>
                <a:tc>
                  <a:txBody>
                    <a:bodyPr/>
                    <a:lstStyle/>
                    <a:p>
                      <a:pPr algn="ctr"/>
                      <a:r>
                        <a:rPr lang="en-US" sz="1200" b="1">
                          <a:latin typeface="Verdana" panose="020B0604030504040204" pitchFamily="34" charset="0"/>
                          <a:ea typeface="Verdana" panose="020B0604030504040204" pitchFamily="34" charset="0"/>
                          <a:cs typeface="Verdana" panose="020B0604030504040204" pitchFamily="34" charset="0"/>
                        </a:rPr>
                        <a:t>Week 5-7</a:t>
                      </a:r>
                    </a:p>
                  </a:txBody>
                  <a:tcPr marL="121920" marR="121920" marT="60960" marB="60960" anchor="ctr">
                    <a:solidFill>
                      <a:srgbClr val="421F5D"/>
                    </a:solidFill>
                  </a:tcPr>
                </a:tc>
                <a:tc>
                  <a:txBody>
                    <a:bodyPr/>
                    <a:lstStyle/>
                    <a:p>
                      <a:pPr algn="ctr"/>
                      <a:r>
                        <a:rPr lang="en-US" sz="1200" b="1">
                          <a:latin typeface="Verdana" panose="020B0604030504040204" pitchFamily="34" charset="0"/>
                          <a:ea typeface="Verdana" panose="020B0604030504040204" pitchFamily="34" charset="0"/>
                          <a:cs typeface="Verdana" panose="020B0604030504040204" pitchFamily="34" charset="0"/>
                        </a:rPr>
                        <a:t>Week 8</a:t>
                      </a:r>
                    </a:p>
                  </a:txBody>
                  <a:tcPr marL="121920" marR="121920" marT="60960" marB="60960" anchor="ctr">
                    <a:solidFill>
                      <a:srgbClr val="421F5D"/>
                    </a:solidFill>
                  </a:tcPr>
                </a:tc>
                <a:extLst>
                  <a:ext uri="{0D108BD9-81ED-4DB2-BD59-A6C34878D82A}">
                    <a16:rowId xmlns:a16="http://schemas.microsoft.com/office/drawing/2014/main" val="4266951784"/>
                  </a:ext>
                </a:extLst>
              </a:tr>
            </a:tbl>
          </a:graphicData>
        </a:graphic>
      </p:graphicFrame>
      <p:sp>
        <p:nvSpPr>
          <p:cNvPr id="19" name="Rounded Rectangle 7">
            <a:extLst>
              <a:ext uri="{FF2B5EF4-FFF2-40B4-BE49-F238E27FC236}">
                <a16:creationId xmlns:a16="http://schemas.microsoft.com/office/drawing/2014/main" id="{95534533-1E38-4679-8AB3-471A55EFFFDD}"/>
              </a:ext>
            </a:extLst>
          </p:cNvPr>
          <p:cNvSpPr/>
          <p:nvPr/>
        </p:nvSpPr>
        <p:spPr>
          <a:xfrm>
            <a:off x="2620813" y="2223659"/>
            <a:ext cx="1725387" cy="786307"/>
          </a:xfrm>
          <a:prstGeom prst="rect">
            <a:avLst/>
          </a:prstGeom>
          <a:solidFill>
            <a:schemeClr val="bg1"/>
          </a:solidFill>
          <a:ln w="635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088211">
              <a:lnSpc>
                <a:spcPts val="1300"/>
              </a:lnSpc>
              <a:defRPr/>
            </a:pPr>
            <a:r>
              <a:rPr lang="en-IN" sz="1000" b="1">
                <a:solidFill>
                  <a:srgbClr val="0070C0"/>
                </a:solidFill>
                <a:latin typeface="Verdana"/>
                <a:ea typeface="Verdana"/>
                <a:cs typeface="Verdana"/>
              </a:rPr>
              <a:t>Current State</a:t>
            </a:r>
          </a:p>
          <a:p>
            <a:pPr algn="ctr" defTabSz="1088211">
              <a:lnSpc>
                <a:spcPts val="1300"/>
              </a:lnSpc>
              <a:defRPr/>
            </a:pPr>
            <a:r>
              <a:rPr lang="en-IN" sz="900">
                <a:solidFill>
                  <a:schemeClr val="tx1"/>
                </a:solidFill>
                <a:latin typeface="Verdana"/>
                <a:ea typeface="Verdana"/>
                <a:cs typeface="Verdana"/>
              </a:rPr>
              <a:t>Customer Touchpoints, Personas, Processes, Pain Points</a:t>
            </a:r>
          </a:p>
        </p:txBody>
      </p:sp>
      <p:sp>
        <p:nvSpPr>
          <p:cNvPr id="20" name="Rounded Rectangle 96">
            <a:extLst>
              <a:ext uri="{FF2B5EF4-FFF2-40B4-BE49-F238E27FC236}">
                <a16:creationId xmlns:a16="http://schemas.microsoft.com/office/drawing/2014/main" id="{2A6E8B9C-C5BA-40CE-ADB8-7F90FD829A5D}"/>
              </a:ext>
            </a:extLst>
          </p:cNvPr>
          <p:cNvSpPr/>
          <p:nvPr/>
        </p:nvSpPr>
        <p:spPr>
          <a:xfrm>
            <a:off x="2657786" y="1572905"/>
            <a:ext cx="2075487" cy="545577"/>
          </a:xfrm>
          <a:prstGeom prst="roundRect">
            <a:avLst>
              <a:gd name="adj" fmla="val 5275"/>
            </a:avLst>
          </a:prstGeom>
          <a:solidFill>
            <a:schemeClr val="bg2"/>
          </a:solidFill>
          <a:ln>
            <a:noFill/>
          </a:ln>
        </p:spPr>
        <p:style>
          <a:lnRef idx="1">
            <a:schemeClr val="accent1"/>
          </a:lnRef>
          <a:fillRef idx="2">
            <a:schemeClr val="accent1"/>
          </a:fillRef>
          <a:effectRef idx="1">
            <a:schemeClr val="accent1"/>
          </a:effectRef>
          <a:fontRef idx="minor">
            <a:schemeClr val="dk1"/>
          </a:fontRef>
        </p:style>
        <p:txBody>
          <a:bodyPr rtlCol="0" anchor="ctr" anchorCtr="0"/>
          <a:lstStyle/>
          <a:p>
            <a:pPr algn="ctr" defTabSz="1088211">
              <a:defRPr/>
            </a:pPr>
            <a:r>
              <a:rPr lang="en-IN" sz="1100">
                <a:solidFill>
                  <a:schemeClr val="tx2"/>
                </a:solidFill>
                <a:latin typeface="Verdana" panose="020B0604030504040204" pitchFamily="34" charset="0"/>
                <a:ea typeface="Verdana" panose="020B0604030504040204" pitchFamily="34" charset="0"/>
                <a:cs typeface="Verdana" panose="020B0604030504040204" pitchFamily="34" charset="0"/>
              </a:rPr>
              <a:t>Customer Experience/ Engagement Current State</a:t>
            </a:r>
          </a:p>
        </p:txBody>
      </p:sp>
      <p:sp>
        <p:nvSpPr>
          <p:cNvPr id="21" name="Rounded Rectangle 7">
            <a:extLst>
              <a:ext uri="{FF2B5EF4-FFF2-40B4-BE49-F238E27FC236}">
                <a16:creationId xmlns:a16="http://schemas.microsoft.com/office/drawing/2014/main" id="{7564A2E6-CC12-47DF-ACE8-F0A10ECD2F9D}"/>
              </a:ext>
            </a:extLst>
          </p:cNvPr>
          <p:cNvSpPr/>
          <p:nvPr/>
        </p:nvSpPr>
        <p:spPr>
          <a:xfrm>
            <a:off x="2620572" y="3100998"/>
            <a:ext cx="1725387" cy="665124"/>
          </a:xfrm>
          <a:prstGeom prst="rect">
            <a:avLst/>
          </a:prstGeom>
          <a:solidFill>
            <a:schemeClr val="bg1"/>
          </a:solidFill>
          <a:ln w="635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088211">
              <a:lnSpc>
                <a:spcPts val="1300"/>
              </a:lnSpc>
              <a:defRPr/>
            </a:pPr>
            <a:r>
              <a:rPr lang="en-IN" sz="1000" b="1">
                <a:solidFill>
                  <a:srgbClr val="0070C0"/>
                </a:solidFill>
                <a:latin typeface="Verdana" panose="020B0604030504040204" pitchFamily="34" charset="0"/>
                <a:ea typeface="Verdana" panose="020B0604030504040204" pitchFamily="34" charset="0"/>
                <a:cs typeface="Verdana" panose="020B0604030504040204" pitchFamily="34" charset="0"/>
              </a:rPr>
              <a:t>IT Perspectives</a:t>
            </a:r>
          </a:p>
          <a:p>
            <a:pPr algn="ctr" defTabSz="1088211">
              <a:lnSpc>
                <a:spcPts val="1300"/>
              </a:lnSpc>
              <a:defRPr/>
            </a:pPr>
            <a:r>
              <a:rPr lang="en-IN" sz="900">
                <a:solidFill>
                  <a:schemeClr val="tx1"/>
                </a:solidFill>
                <a:latin typeface="Verdana" panose="020B0604030504040204" pitchFamily="34" charset="0"/>
                <a:ea typeface="Verdana" panose="020B0604030504040204" pitchFamily="34" charset="0"/>
                <a:cs typeface="Verdana" panose="020B0604030504040204" pitchFamily="34" charset="0"/>
              </a:rPr>
              <a:t>Interviews, Principles, Goals, Objectives</a:t>
            </a:r>
          </a:p>
        </p:txBody>
      </p:sp>
      <p:sp>
        <p:nvSpPr>
          <p:cNvPr id="22" name="Rounded Rectangle 7">
            <a:extLst>
              <a:ext uri="{FF2B5EF4-FFF2-40B4-BE49-F238E27FC236}">
                <a16:creationId xmlns:a16="http://schemas.microsoft.com/office/drawing/2014/main" id="{F449A20A-06D5-4033-8D0D-4598A057EC8D}"/>
              </a:ext>
            </a:extLst>
          </p:cNvPr>
          <p:cNvSpPr/>
          <p:nvPr/>
        </p:nvSpPr>
        <p:spPr>
          <a:xfrm>
            <a:off x="2620572" y="4750481"/>
            <a:ext cx="1725387" cy="759152"/>
          </a:xfrm>
          <a:prstGeom prst="rect">
            <a:avLst/>
          </a:prstGeom>
          <a:solidFill>
            <a:schemeClr val="bg1"/>
          </a:solidFill>
          <a:ln w="635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088211">
              <a:lnSpc>
                <a:spcPts val="1300"/>
              </a:lnSpc>
              <a:defRPr/>
            </a:pPr>
            <a:r>
              <a:rPr lang="en-IN" sz="1000" b="1">
                <a:solidFill>
                  <a:srgbClr val="0070C0"/>
                </a:solidFill>
                <a:latin typeface="Verdana" panose="020B0604030504040204" pitchFamily="34" charset="0"/>
                <a:ea typeface="Verdana" panose="020B0604030504040204" pitchFamily="34" charset="0"/>
                <a:cs typeface="Verdana" panose="020B0604030504040204" pitchFamily="34" charset="0"/>
              </a:rPr>
              <a:t>Capgemini Perspectives</a:t>
            </a:r>
          </a:p>
          <a:p>
            <a:pPr algn="ctr" defTabSz="1088211">
              <a:lnSpc>
                <a:spcPts val="1300"/>
              </a:lnSpc>
              <a:defRPr/>
            </a:pPr>
            <a:r>
              <a:rPr lang="en-IN" sz="900">
                <a:solidFill>
                  <a:schemeClr val="tx1"/>
                </a:solidFill>
                <a:latin typeface="Verdana" panose="020B0604030504040204" pitchFamily="34" charset="0"/>
                <a:ea typeface="Verdana" panose="020B0604030504040204" pitchFamily="34" charset="0"/>
                <a:cs typeface="Verdana" panose="020B0604030504040204" pitchFamily="34" charset="0"/>
              </a:rPr>
              <a:t>Reference Architecture, Case Studies, Principles</a:t>
            </a:r>
          </a:p>
        </p:txBody>
      </p:sp>
      <p:sp>
        <p:nvSpPr>
          <p:cNvPr id="23" name="Rounded Rectangle 7">
            <a:extLst>
              <a:ext uri="{FF2B5EF4-FFF2-40B4-BE49-F238E27FC236}">
                <a16:creationId xmlns:a16="http://schemas.microsoft.com/office/drawing/2014/main" id="{16299818-02C9-4D77-A480-5F50F589532B}"/>
              </a:ext>
            </a:extLst>
          </p:cNvPr>
          <p:cNvSpPr/>
          <p:nvPr/>
        </p:nvSpPr>
        <p:spPr>
          <a:xfrm>
            <a:off x="2623313" y="3867579"/>
            <a:ext cx="1725387" cy="786307"/>
          </a:xfrm>
          <a:prstGeom prst="rect">
            <a:avLst/>
          </a:prstGeom>
          <a:solidFill>
            <a:schemeClr val="bg1"/>
          </a:solidFill>
          <a:ln w="635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088211">
              <a:lnSpc>
                <a:spcPts val="1300"/>
              </a:lnSpc>
              <a:defRPr/>
            </a:pPr>
            <a:r>
              <a:rPr lang="en-IN" sz="1000" b="1">
                <a:solidFill>
                  <a:srgbClr val="0070C0"/>
                </a:solidFill>
                <a:latin typeface="Verdana" panose="020B0604030504040204" pitchFamily="34" charset="0"/>
                <a:ea typeface="Verdana" panose="020B0604030504040204" pitchFamily="34" charset="0"/>
                <a:cs typeface="Verdana" panose="020B0604030504040204" pitchFamily="34" charset="0"/>
              </a:rPr>
              <a:t>Business Perspectives</a:t>
            </a:r>
          </a:p>
          <a:p>
            <a:pPr algn="ctr" defTabSz="1088211">
              <a:lnSpc>
                <a:spcPts val="1300"/>
              </a:lnSpc>
              <a:defRPr/>
            </a:pPr>
            <a:r>
              <a:rPr lang="en-IN" sz="900">
                <a:solidFill>
                  <a:schemeClr val="tx1"/>
                </a:solidFill>
                <a:latin typeface="Verdana" panose="020B0604030504040204" pitchFamily="34" charset="0"/>
                <a:ea typeface="Verdana" panose="020B0604030504040204" pitchFamily="34" charset="0"/>
                <a:cs typeface="Verdana" panose="020B0604030504040204" pitchFamily="34" charset="0"/>
              </a:rPr>
              <a:t>Interviews, Principles, Product Roadmap</a:t>
            </a:r>
          </a:p>
        </p:txBody>
      </p:sp>
      <p:sp>
        <p:nvSpPr>
          <p:cNvPr id="24" name="Arrow: Right 23">
            <a:extLst>
              <a:ext uri="{FF2B5EF4-FFF2-40B4-BE49-F238E27FC236}">
                <a16:creationId xmlns:a16="http://schemas.microsoft.com/office/drawing/2014/main" id="{980906CC-6A0E-44C4-9E0B-637A90D2D386}"/>
              </a:ext>
            </a:extLst>
          </p:cNvPr>
          <p:cNvSpPr/>
          <p:nvPr/>
        </p:nvSpPr>
        <p:spPr>
          <a:xfrm>
            <a:off x="4133299" y="5948038"/>
            <a:ext cx="321988" cy="257297"/>
          </a:xfrm>
          <a:prstGeom prst="rightArrow">
            <a:avLst>
              <a:gd name="adj1" fmla="val 50000"/>
              <a:gd name="adj2" fmla="val 50000"/>
            </a:avLst>
          </a:prstGeom>
          <a:solidFill>
            <a:schemeClr val="bg2"/>
          </a:solidFill>
          <a:ln>
            <a:noFill/>
          </a:ln>
        </p:spPr>
        <p:style>
          <a:lnRef idx="1">
            <a:schemeClr val="dk1"/>
          </a:lnRef>
          <a:fillRef idx="2">
            <a:schemeClr val="dk1"/>
          </a:fillRef>
          <a:effectRef idx="1">
            <a:schemeClr val="dk1"/>
          </a:effectRef>
          <a:fontRef idx="minor">
            <a:schemeClr val="dk1"/>
          </a:fontRef>
        </p:style>
        <p:txBody>
          <a:bodyPr rtlCol="0" anchor="ctr"/>
          <a:lstStyle/>
          <a:p>
            <a:pPr algn="ctr" defTabSz="1088211">
              <a:defRPr/>
            </a:pPr>
            <a:endParaRPr lang="en-US" sz="2400" err="1">
              <a:solidFill>
                <a:schemeClr val="bg2"/>
              </a:solidFill>
              <a:latin typeface="Verdana" panose="020B0604030504040204" pitchFamily="34" charset="0"/>
              <a:ea typeface="Verdana" panose="020B0604030504040204" pitchFamily="34" charset="0"/>
              <a:cs typeface="Verdana" panose="020B0604030504040204" pitchFamily="34" charset="0"/>
            </a:endParaRPr>
          </a:p>
        </p:txBody>
      </p:sp>
      <p:sp>
        <p:nvSpPr>
          <p:cNvPr id="25" name="Rounded Rectangle 7">
            <a:extLst>
              <a:ext uri="{FF2B5EF4-FFF2-40B4-BE49-F238E27FC236}">
                <a16:creationId xmlns:a16="http://schemas.microsoft.com/office/drawing/2014/main" id="{1A03C7BC-604E-4653-87E7-037B66CD772B}"/>
              </a:ext>
            </a:extLst>
          </p:cNvPr>
          <p:cNvSpPr/>
          <p:nvPr/>
        </p:nvSpPr>
        <p:spPr>
          <a:xfrm>
            <a:off x="4858339" y="1572905"/>
            <a:ext cx="3918117" cy="545577"/>
          </a:xfrm>
          <a:prstGeom prst="roundRect">
            <a:avLst>
              <a:gd name="adj" fmla="val 5275"/>
            </a:avLst>
          </a:prstGeom>
          <a:solidFill>
            <a:schemeClr val="bg2"/>
          </a:solidFill>
          <a:ln>
            <a:noFill/>
          </a:ln>
        </p:spPr>
        <p:style>
          <a:lnRef idx="1">
            <a:schemeClr val="accent1"/>
          </a:lnRef>
          <a:fillRef idx="2">
            <a:schemeClr val="accent1"/>
          </a:fillRef>
          <a:effectRef idx="1">
            <a:schemeClr val="accent1"/>
          </a:effectRef>
          <a:fontRef idx="minor">
            <a:schemeClr val="dk1"/>
          </a:fontRef>
        </p:style>
        <p:txBody>
          <a:bodyPr rtlCol="0" anchor="ctr" anchorCtr="0"/>
          <a:lstStyle/>
          <a:p>
            <a:pPr algn="ctr" defTabSz="1088211">
              <a:defRPr/>
            </a:pPr>
            <a:r>
              <a:rPr lang="en-IN" sz="1100">
                <a:solidFill>
                  <a:schemeClr val="tx2"/>
                </a:solidFill>
                <a:latin typeface="Verdana" panose="020B0604030504040204" pitchFamily="34" charset="0"/>
                <a:ea typeface="Verdana" panose="020B0604030504040204" pitchFamily="34" charset="0"/>
                <a:cs typeface="Verdana" panose="020B0604030504040204" pitchFamily="34" charset="0"/>
              </a:rPr>
              <a:t>Future State Assessment</a:t>
            </a:r>
          </a:p>
          <a:p>
            <a:pPr algn="ctr" defTabSz="1088211">
              <a:defRPr/>
            </a:pPr>
            <a:r>
              <a:rPr lang="en-IN" sz="1100">
                <a:solidFill>
                  <a:schemeClr val="tx2"/>
                </a:solidFill>
                <a:latin typeface="Verdana" panose="020B0604030504040204" pitchFamily="34" charset="0"/>
                <a:ea typeface="Verdana" panose="020B0604030504040204" pitchFamily="34" charset="0"/>
                <a:cs typeface="Verdana" panose="020B0604030504040204" pitchFamily="34" charset="0"/>
              </a:rPr>
              <a:t>Workstreams/ Focus Areas</a:t>
            </a:r>
          </a:p>
        </p:txBody>
      </p:sp>
      <p:sp>
        <p:nvSpPr>
          <p:cNvPr id="26" name="Arrow: Pentagon 17">
            <a:extLst>
              <a:ext uri="{FF2B5EF4-FFF2-40B4-BE49-F238E27FC236}">
                <a16:creationId xmlns:a16="http://schemas.microsoft.com/office/drawing/2014/main" id="{47CE7441-3494-4DA2-A848-C8CA74D8F603}"/>
              </a:ext>
            </a:extLst>
          </p:cNvPr>
          <p:cNvSpPr/>
          <p:nvPr/>
        </p:nvSpPr>
        <p:spPr>
          <a:xfrm>
            <a:off x="4888423" y="2157454"/>
            <a:ext cx="3939836" cy="297092"/>
          </a:xfrm>
          <a:prstGeom prst="homePlate">
            <a:avLst/>
          </a:prstGeom>
          <a:solidFill>
            <a:srgbClr val="0070C0"/>
          </a:solidFill>
          <a:ln>
            <a:noFill/>
          </a:ln>
        </p:spPr>
        <p:style>
          <a:lnRef idx="1">
            <a:schemeClr val="dk1"/>
          </a:lnRef>
          <a:fillRef idx="2">
            <a:schemeClr val="dk1"/>
          </a:fillRef>
          <a:effectRef idx="1">
            <a:schemeClr val="dk1"/>
          </a:effectRef>
          <a:fontRef idx="minor">
            <a:schemeClr val="dk1"/>
          </a:fontRef>
        </p:style>
        <p:txBody>
          <a:bodyPr rtlCol="0" anchor="ctr"/>
          <a:lstStyle/>
          <a:p>
            <a:pPr algn="ctr" defTabSz="1088211">
              <a:defRPr/>
            </a:pPr>
            <a:r>
              <a:rPr lang="en-US" sz="1000">
                <a:solidFill>
                  <a:schemeClr val="bg1"/>
                </a:solidFill>
                <a:latin typeface="Verdana" panose="020B0604030504040204" pitchFamily="34" charset="0"/>
                <a:ea typeface="Verdana" panose="020B0604030504040204" pitchFamily="34" charset="0"/>
                <a:cs typeface="Verdana" panose="020B0604030504040204" pitchFamily="34" charset="0"/>
              </a:rPr>
              <a:t>Vision</a:t>
            </a:r>
          </a:p>
        </p:txBody>
      </p:sp>
      <p:sp>
        <p:nvSpPr>
          <p:cNvPr id="27" name="Arrow: Pentagon 18">
            <a:extLst>
              <a:ext uri="{FF2B5EF4-FFF2-40B4-BE49-F238E27FC236}">
                <a16:creationId xmlns:a16="http://schemas.microsoft.com/office/drawing/2014/main" id="{BFF85C46-769A-42D4-91F0-BDD324624D8B}"/>
              </a:ext>
            </a:extLst>
          </p:cNvPr>
          <p:cNvSpPr/>
          <p:nvPr/>
        </p:nvSpPr>
        <p:spPr>
          <a:xfrm>
            <a:off x="4888423" y="2487239"/>
            <a:ext cx="3939836" cy="297092"/>
          </a:xfrm>
          <a:prstGeom prst="homePlate">
            <a:avLst/>
          </a:prstGeom>
          <a:solidFill>
            <a:srgbClr val="0070C0"/>
          </a:solidFill>
          <a:ln>
            <a:noFill/>
          </a:ln>
        </p:spPr>
        <p:style>
          <a:lnRef idx="1">
            <a:schemeClr val="dk1"/>
          </a:lnRef>
          <a:fillRef idx="2">
            <a:schemeClr val="dk1"/>
          </a:fillRef>
          <a:effectRef idx="1">
            <a:schemeClr val="dk1"/>
          </a:effectRef>
          <a:fontRef idx="minor">
            <a:schemeClr val="dk1"/>
          </a:fontRef>
        </p:style>
        <p:txBody>
          <a:bodyPr rtlCol="0" anchor="ctr"/>
          <a:lstStyle/>
          <a:p>
            <a:pPr algn="ctr" defTabSz="1088211">
              <a:defRPr/>
            </a:pPr>
            <a:r>
              <a:rPr lang="en-US" sz="1000">
                <a:solidFill>
                  <a:schemeClr val="bg1"/>
                </a:solidFill>
                <a:latin typeface="Verdana" panose="020B0604030504040204" pitchFamily="34" charset="0"/>
                <a:ea typeface="Verdana" panose="020B0604030504040204" pitchFamily="34" charset="0"/>
                <a:cs typeface="Verdana" panose="020B0604030504040204" pitchFamily="34" charset="0"/>
              </a:rPr>
              <a:t>Business Value Framework</a:t>
            </a:r>
          </a:p>
        </p:txBody>
      </p:sp>
      <p:sp>
        <p:nvSpPr>
          <p:cNvPr id="28" name="Arrow: Pentagon 19">
            <a:extLst>
              <a:ext uri="{FF2B5EF4-FFF2-40B4-BE49-F238E27FC236}">
                <a16:creationId xmlns:a16="http://schemas.microsoft.com/office/drawing/2014/main" id="{2CC0B32B-5994-4DA8-98EF-0BF12A14BEB2}"/>
              </a:ext>
            </a:extLst>
          </p:cNvPr>
          <p:cNvSpPr/>
          <p:nvPr/>
        </p:nvSpPr>
        <p:spPr>
          <a:xfrm>
            <a:off x="4888423" y="2811983"/>
            <a:ext cx="3939836" cy="297092"/>
          </a:xfrm>
          <a:prstGeom prst="homePlate">
            <a:avLst/>
          </a:prstGeom>
          <a:solidFill>
            <a:srgbClr val="0070C0"/>
          </a:solidFill>
          <a:ln>
            <a:noFill/>
          </a:ln>
        </p:spPr>
        <p:style>
          <a:lnRef idx="1">
            <a:schemeClr val="dk1"/>
          </a:lnRef>
          <a:fillRef idx="2">
            <a:schemeClr val="dk1"/>
          </a:fillRef>
          <a:effectRef idx="1">
            <a:schemeClr val="dk1"/>
          </a:effectRef>
          <a:fontRef idx="minor">
            <a:schemeClr val="dk1"/>
          </a:fontRef>
        </p:style>
        <p:txBody>
          <a:bodyPr rtlCol="0" anchor="ctr"/>
          <a:lstStyle/>
          <a:p>
            <a:pPr algn="ctr" defTabSz="1088211">
              <a:defRPr/>
            </a:pPr>
            <a:r>
              <a:rPr lang="en-US" sz="1000">
                <a:solidFill>
                  <a:schemeClr val="bg1"/>
                </a:solidFill>
                <a:latin typeface="Verdana" panose="020B0604030504040204" pitchFamily="34" charset="0"/>
                <a:ea typeface="Verdana" panose="020B0604030504040204" pitchFamily="34" charset="0"/>
                <a:cs typeface="Verdana" panose="020B0604030504040204" pitchFamily="34" charset="0"/>
              </a:rPr>
              <a:t>Use Cases</a:t>
            </a:r>
          </a:p>
        </p:txBody>
      </p:sp>
      <p:sp>
        <p:nvSpPr>
          <p:cNvPr id="29" name="Arrow: Pentagon 20">
            <a:extLst>
              <a:ext uri="{FF2B5EF4-FFF2-40B4-BE49-F238E27FC236}">
                <a16:creationId xmlns:a16="http://schemas.microsoft.com/office/drawing/2014/main" id="{2CA0B195-1A86-4046-B5B1-8EA0AE6B30A9}"/>
              </a:ext>
            </a:extLst>
          </p:cNvPr>
          <p:cNvSpPr/>
          <p:nvPr/>
        </p:nvSpPr>
        <p:spPr>
          <a:xfrm>
            <a:off x="4869381" y="3148034"/>
            <a:ext cx="3939836" cy="297092"/>
          </a:xfrm>
          <a:prstGeom prst="homePlate">
            <a:avLst/>
          </a:prstGeom>
          <a:solidFill>
            <a:srgbClr val="0070C0"/>
          </a:solidFill>
          <a:ln>
            <a:noFill/>
          </a:ln>
        </p:spPr>
        <p:style>
          <a:lnRef idx="1">
            <a:schemeClr val="dk1"/>
          </a:lnRef>
          <a:fillRef idx="2">
            <a:schemeClr val="dk1"/>
          </a:fillRef>
          <a:effectRef idx="1">
            <a:schemeClr val="dk1"/>
          </a:effectRef>
          <a:fontRef idx="minor">
            <a:schemeClr val="dk1"/>
          </a:fontRef>
        </p:style>
        <p:txBody>
          <a:bodyPr rtlCol="0" anchor="ctr"/>
          <a:lstStyle/>
          <a:p>
            <a:pPr algn="ctr" defTabSz="1088211">
              <a:defRPr/>
            </a:pPr>
            <a:r>
              <a:rPr lang="en-US" sz="1000">
                <a:solidFill>
                  <a:schemeClr val="bg1"/>
                </a:solidFill>
                <a:latin typeface="Verdana" panose="020B0604030504040204" pitchFamily="34" charset="0"/>
                <a:ea typeface="Verdana" panose="020B0604030504040204" pitchFamily="34" charset="0"/>
                <a:cs typeface="Verdana" panose="020B0604030504040204" pitchFamily="34" charset="0"/>
              </a:rPr>
              <a:t>Conceptual Data Model</a:t>
            </a:r>
          </a:p>
        </p:txBody>
      </p:sp>
      <p:sp>
        <p:nvSpPr>
          <p:cNvPr id="30" name="Arrow: Pentagon 21">
            <a:extLst>
              <a:ext uri="{FF2B5EF4-FFF2-40B4-BE49-F238E27FC236}">
                <a16:creationId xmlns:a16="http://schemas.microsoft.com/office/drawing/2014/main" id="{D4D3BDC1-C5BA-4A70-BE2A-6D1B3AA75121}"/>
              </a:ext>
            </a:extLst>
          </p:cNvPr>
          <p:cNvSpPr/>
          <p:nvPr/>
        </p:nvSpPr>
        <p:spPr>
          <a:xfrm>
            <a:off x="4888423" y="3496975"/>
            <a:ext cx="3939836" cy="297092"/>
          </a:xfrm>
          <a:prstGeom prst="homePlate">
            <a:avLst/>
          </a:prstGeom>
          <a:solidFill>
            <a:srgbClr val="0070C0"/>
          </a:solidFill>
          <a:ln>
            <a:noFill/>
          </a:ln>
        </p:spPr>
        <p:style>
          <a:lnRef idx="1">
            <a:schemeClr val="dk1"/>
          </a:lnRef>
          <a:fillRef idx="2">
            <a:schemeClr val="dk1"/>
          </a:fillRef>
          <a:effectRef idx="1">
            <a:schemeClr val="dk1"/>
          </a:effectRef>
          <a:fontRef idx="minor">
            <a:schemeClr val="dk1"/>
          </a:fontRef>
        </p:style>
        <p:txBody>
          <a:bodyPr rIns="182880" rtlCol="0" anchor="ctr"/>
          <a:lstStyle/>
          <a:p>
            <a:pPr algn="ctr" defTabSz="1088211">
              <a:defRPr/>
            </a:pPr>
            <a:r>
              <a:rPr lang="en-US" sz="1000">
                <a:solidFill>
                  <a:schemeClr val="bg1"/>
                </a:solidFill>
                <a:latin typeface="Verdana" panose="020B0604030504040204" pitchFamily="34" charset="0"/>
                <a:ea typeface="Verdana" panose="020B0604030504040204" pitchFamily="34" charset="0"/>
                <a:cs typeface="Verdana" panose="020B0604030504040204" pitchFamily="34" charset="0"/>
              </a:rPr>
              <a:t>Data Subject Priorities</a:t>
            </a:r>
          </a:p>
        </p:txBody>
      </p:sp>
      <p:sp>
        <p:nvSpPr>
          <p:cNvPr id="31" name="Arrow: Pentagon 22">
            <a:extLst>
              <a:ext uri="{FF2B5EF4-FFF2-40B4-BE49-F238E27FC236}">
                <a16:creationId xmlns:a16="http://schemas.microsoft.com/office/drawing/2014/main" id="{17CEB03B-D7E0-43C0-BF2B-A31BBDF384FB}"/>
              </a:ext>
            </a:extLst>
          </p:cNvPr>
          <p:cNvSpPr/>
          <p:nvPr/>
        </p:nvSpPr>
        <p:spPr>
          <a:xfrm>
            <a:off x="4881770" y="3826061"/>
            <a:ext cx="3939836" cy="297092"/>
          </a:xfrm>
          <a:prstGeom prst="homePlate">
            <a:avLst/>
          </a:prstGeom>
          <a:solidFill>
            <a:srgbClr val="0070C0"/>
          </a:solidFill>
          <a:ln>
            <a:noFill/>
          </a:ln>
        </p:spPr>
        <p:style>
          <a:lnRef idx="1">
            <a:schemeClr val="dk1"/>
          </a:lnRef>
          <a:fillRef idx="2">
            <a:schemeClr val="dk1"/>
          </a:fillRef>
          <a:effectRef idx="1">
            <a:schemeClr val="dk1"/>
          </a:effectRef>
          <a:fontRef idx="minor">
            <a:schemeClr val="dk1"/>
          </a:fontRef>
        </p:style>
        <p:txBody>
          <a:bodyPr rIns="182880" rtlCol="0" anchor="ctr"/>
          <a:lstStyle/>
          <a:p>
            <a:pPr algn="ctr" defTabSz="1088211">
              <a:defRPr/>
            </a:pPr>
            <a:r>
              <a:rPr lang="en-US" sz="1000">
                <a:solidFill>
                  <a:schemeClr val="bg1"/>
                </a:solidFill>
                <a:latin typeface="Verdana" panose="020B0604030504040204" pitchFamily="34" charset="0"/>
                <a:ea typeface="Verdana" panose="020B0604030504040204" pitchFamily="34" charset="0"/>
                <a:cs typeface="Verdana" panose="020B0604030504040204" pitchFamily="34" charset="0"/>
              </a:rPr>
              <a:t>Technology Platform</a:t>
            </a:r>
          </a:p>
        </p:txBody>
      </p:sp>
      <p:sp>
        <p:nvSpPr>
          <p:cNvPr id="32" name="Arrow: Pentagon 23">
            <a:extLst>
              <a:ext uri="{FF2B5EF4-FFF2-40B4-BE49-F238E27FC236}">
                <a16:creationId xmlns:a16="http://schemas.microsoft.com/office/drawing/2014/main" id="{3124D5F4-D473-4F1E-B303-107DE135334F}"/>
              </a:ext>
            </a:extLst>
          </p:cNvPr>
          <p:cNvSpPr/>
          <p:nvPr/>
        </p:nvSpPr>
        <p:spPr>
          <a:xfrm>
            <a:off x="4881770" y="4146735"/>
            <a:ext cx="3939836" cy="297092"/>
          </a:xfrm>
          <a:prstGeom prst="homePlate">
            <a:avLst/>
          </a:prstGeom>
          <a:solidFill>
            <a:srgbClr val="0070C0"/>
          </a:solidFill>
          <a:ln>
            <a:noFill/>
          </a:ln>
        </p:spPr>
        <p:style>
          <a:lnRef idx="1">
            <a:schemeClr val="dk1"/>
          </a:lnRef>
          <a:fillRef idx="2">
            <a:schemeClr val="dk1"/>
          </a:fillRef>
          <a:effectRef idx="1">
            <a:schemeClr val="dk1"/>
          </a:effectRef>
          <a:fontRef idx="minor">
            <a:schemeClr val="dk1"/>
          </a:fontRef>
        </p:style>
        <p:txBody>
          <a:bodyPr rIns="182880" rtlCol="0" anchor="ctr"/>
          <a:lstStyle/>
          <a:p>
            <a:pPr algn="ctr" defTabSz="1088211">
              <a:defRPr/>
            </a:pPr>
            <a:r>
              <a:rPr lang="en-US" sz="1000">
                <a:solidFill>
                  <a:schemeClr val="bg1"/>
                </a:solidFill>
                <a:latin typeface="Verdana" panose="020B0604030504040204" pitchFamily="34" charset="0"/>
                <a:ea typeface="Verdana" panose="020B0604030504040204" pitchFamily="34" charset="0"/>
                <a:cs typeface="Verdana" panose="020B0604030504040204" pitchFamily="34" charset="0"/>
              </a:rPr>
              <a:t>Engagement Model</a:t>
            </a:r>
          </a:p>
        </p:txBody>
      </p:sp>
      <p:grpSp>
        <p:nvGrpSpPr>
          <p:cNvPr id="33" name="Group 32">
            <a:extLst>
              <a:ext uri="{FF2B5EF4-FFF2-40B4-BE49-F238E27FC236}">
                <a16:creationId xmlns:a16="http://schemas.microsoft.com/office/drawing/2014/main" id="{ADC5D193-2C44-4890-A704-49F3D326BAD5}"/>
              </a:ext>
            </a:extLst>
          </p:cNvPr>
          <p:cNvGrpSpPr/>
          <p:nvPr/>
        </p:nvGrpSpPr>
        <p:grpSpPr>
          <a:xfrm>
            <a:off x="4934125" y="4910499"/>
            <a:ext cx="2046352" cy="508764"/>
            <a:chOff x="7564580" y="6116156"/>
            <a:chExt cx="3411406" cy="797170"/>
          </a:xfrm>
          <a:solidFill>
            <a:srgbClr val="12ABDB"/>
          </a:solidFill>
        </p:grpSpPr>
        <p:sp>
          <p:nvSpPr>
            <p:cNvPr id="34" name="Rounded Rectangle 6">
              <a:extLst>
                <a:ext uri="{FF2B5EF4-FFF2-40B4-BE49-F238E27FC236}">
                  <a16:creationId xmlns:a16="http://schemas.microsoft.com/office/drawing/2014/main" id="{51F524AD-FF26-4E9B-B058-D390AD60D114}"/>
                </a:ext>
              </a:extLst>
            </p:cNvPr>
            <p:cNvSpPr/>
            <p:nvPr/>
          </p:nvSpPr>
          <p:spPr>
            <a:xfrm>
              <a:off x="7564580" y="6116156"/>
              <a:ext cx="3411406" cy="797170"/>
            </a:xfrm>
            <a:prstGeom prst="roundRect">
              <a:avLst>
                <a:gd name="adj" fmla="val 50000"/>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914377">
                <a:defRPr/>
              </a:pPr>
              <a:endParaRPr lang="en-US" sz="1051">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35" name="Rectangle 34">
              <a:extLst>
                <a:ext uri="{FF2B5EF4-FFF2-40B4-BE49-F238E27FC236}">
                  <a16:creationId xmlns:a16="http://schemas.microsoft.com/office/drawing/2014/main" id="{70662DE0-6299-46DF-A57B-45FA1B93A58D}"/>
                </a:ext>
              </a:extLst>
            </p:cNvPr>
            <p:cNvSpPr/>
            <p:nvPr/>
          </p:nvSpPr>
          <p:spPr>
            <a:xfrm>
              <a:off x="8013306" y="6178845"/>
              <a:ext cx="2743197" cy="626923"/>
            </a:xfrm>
            <a:prstGeom prst="rect">
              <a:avLst/>
            </a:prstGeom>
            <a:grpFill/>
          </p:spPr>
          <p:txBody>
            <a:bodyPr wrap="square" anchor="ctr" anchorCtr="0">
              <a:spAutoFit/>
            </a:bodyPr>
            <a:lstStyle/>
            <a:p>
              <a:pPr algn="ctr" defTabSz="914377">
                <a:defRPr/>
              </a:pPr>
              <a:r>
                <a:rPr lang="en-US" sz="1000">
                  <a:latin typeface="Verdana" panose="020B0604030504040204" pitchFamily="34" charset="0"/>
                  <a:ea typeface="Verdana" panose="020B0604030504040204" pitchFamily="34" charset="0"/>
                  <a:cs typeface="Verdana" panose="020B0604030504040204" pitchFamily="34" charset="0"/>
                </a:rPr>
                <a:t>Future State Architecture</a:t>
              </a:r>
            </a:p>
          </p:txBody>
        </p:sp>
      </p:grpSp>
      <p:sp>
        <p:nvSpPr>
          <p:cNvPr id="36" name="Arrow: Pentagon 32">
            <a:extLst>
              <a:ext uri="{FF2B5EF4-FFF2-40B4-BE49-F238E27FC236}">
                <a16:creationId xmlns:a16="http://schemas.microsoft.com/office/drawing/2014/main" id="{5F0A0BCB-EF0B-49E8-9FE0-91F86681E46C}"/>
              </a:ext>
            </a:extLst>
          </p:cNvPr>
          <p:cNvSpPr/>
          <p:nvPr/>
        </p:nvSpPr>
        <p:spPr>
          <a:xfrm>
            <a:off x="4881770" y="4470749"/>
            <a:ext cx="3939836" cy="297092"/>
          </a:xfrm>
          <a:prstGeom prst="homePlate">
            <a:avLst/>
          </a:prstGeom>
          <a:solidFill>
            <a:srgbClr val="0070C0"/>
          </a:solidFill>
          <a:ln>
            <a:noFill/>
          </a:ln>
        </p:spPr>
        <p:style>
          <a:lnRef idx="1">
            <a:schemeClr val="dk1"/>
          </a:lnRef>
          <a:fillRef idx="2">
            <a:schemeClr val="dk1"/>
          </a:fillRef>
          <a:effectRef idx="1">
            <a:schemeClr val="dk1"/>
          </a:effectRef>
          <a:fontRef idx="minor">
            <a:schemeClr val="dk1"/>
          </a:fontRef>
        </p:style>
        <p:txBody>
          <a:bodyPr rtlCol="0" anchor="ctr"/>
          <a:lstStyle/>
          <a:p>
            <a:pPr algn="ctr" defTabSz="1088211">
              <a:defRPr/>
            </a:pPr>
            <a:r>
              <a:rPr lang="en-US" sz="1000">
                <a:solidFill>
                  <a:schemeClr val="bg1"/>
                </a:solidFill>
                <a:latin typeface="Verdana" panose="020B0604030504040204" pitchFamily="34" charset="0"/>
                <a:ea typeface="Verdana" panose="020B0604030504040204" pitchFamily="34" charset="0"/>
                <a:cs typeface="Verdana" panose="020B0604030504040204" pitchFamily="34" charset="0"/>
              </a:rPr>
              <a:t>Change Management</a:t>
            </a:r>
          </a:p>
        </p:txBody>
      </p:sp>
      <p:sp>
        <p:nvSpPr>
          <p:cNvPr id="37" name="Rectangle 36">
            <a:extLst>
              <a:ext uri="{FF2B5EF4-FFF2-40B4-BE49-F238E27FC236}">
                <a16:creationId xmlns:a16="http://schemas.microsoft.com/office/drawing/2014/main" id="{FDF5C0BC-BB38-4976-A01F-46AB093CB8B7}"/>
              </a:ext>
            </a:extLst>
          </p:cNvPr>
          <p:cNvSpPr/>
          <p:nvPr/>
        </p:nvSpPr>
        <p:spPr>
          <a:xfrm>
            <a:off x="2636193" y="5623376"/>
            <a:ext cx="1713243" cy="5081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sz="160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38" name="Rectangle 37">
            <a:extLst>
              <a:ext uri="{FF2B5EF4-FFF2-40B4-BE49-F238E27FC236}">
                <a16:creationId xmlns:a16="http://schemas.microsoft.com/office/drawing/2014/main" id="{CF4AEC38-00A1-4DD3-A7E9-BB696C35134E}"/>
              </a:ext>
            </a:extLst>
          </p:cNvPr>
          <p:cNvSpPr/>
          <p:nvPr/>
        </p:nvSpPr>
        <p:spPr>
          <a:xfrm>
            <a:off x="7091203" y="5617201"/>
            <a:ext cx="1713243" cy="5342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600">
              <a:solidFill>
                <a:prstClr val="white"/>
              </a:solidFill>
              <a:latin typeface="Verdana" panose="020B0604030504040204" pitchFamily="34" charset="0"/>
              <a:ea typeface="Verdana" panose="020B0604030504040204" pitchFamily="34" charset="0"/>
            </a:endParaRPr>
          </a:p>
        </p:txBody>
      </p:sp>
      <p:sp>
        <p:nvSpPr>
          <p:cNvPr id="39" name="Rectangle 38">
            <a:extLst>
              <a:ext uri="{FF2B5EF4-FFF2-40B4-BE49-F238E27FC236}">
                <a16:creationId xmlns:a16="http://schemas.microsoft.com/office/drawing/2014/main" id="{824E775B-C9E2-4C5F-BA32-135D1F96444C}"/>
              </a:ext>
            </a:extLst>
          </p:cNvPr>
          <p:cNvSpPr/>
          <p:nvPr/>
        </p:nvSpPr>
        <p:spPr>
          <a:xfrm>
            <a:off x="2699999" y="5638466"/>
            <a:ext cx="1522621" cy="461665"/>
          </a:xfrm>
          <a:prstGeom prst="rect">
            <a:avLst/>
          </a:prstGeom>
        </p:spPr>
        <p:txBody>
          <a:bodyPr wrap="square">
            <a:spAutoFit/>
          </a:bodyPr>
          <a:lstStyle/>
          <a:p>
            <a:pPr algn="ctr" defTabSz="914377">
              <a:defRPr/>
            </a:pPr>
            <a:r>
              <a:rPr lang="en-US" sz="1200" b="1">
                <a:solidFill>
                  <a:prstClr val="white"/>
                </a:solidFill>
                <a:latin typeface="Verdana" panose="020B0604030504040204" pitchFamily="34" charset="0"/>
                <a:ea typeface="Verdana" panose="020B0604030504040204" pitchFamily="34" charset="0"/>
                <a:cs typeface="Verdana" panose="020B0604030504040204" pitchFamily="34" charset="0"/>
              </a:rPr>
              <a:t>Current State Assessment</a:t>
            </a:r>
          </a:p>
        </p:txBody>
      </p:sp>
      <p:sp>
        <p:nvSpPr>
          <p:cNvPr id="40" name="Rectangle 39">
            <a:extLst>
              <a:ext uri="{FF2B5EF4-FFF2-40B4-BE49-F238E27FC236}">
                <a16:creationId xmlns:a16="http://schemas.microsoft.com/office/drawing/2014/main" id="{E340D980-742D-46D7-B395-A0721DEE2814}"/>
              </a:ext>
            </a:extLst>
          </p:cNvPr>
          <p:cNvSpPr/>
          <p:nvPr/>
        </p:nvSpPr>
        <p:spPr>
          <a:xfrm>
            <a:off x="7080405" y="5653536"/>
            <a:ext cx="1732961" cy="461665"/>
          </a:xfrm>
          <a:prstGeom prst="rect">
            <a:avLst/>
          </a:prstGeom>
        </p:spPr>
        <p:txBody>
          <a:bodyPr wrap="square">
            <a:spAutoFit/>
          </a:bodyPr>
          <a:lstStyle/>
          <a:p>
            <a:pPr algn="ctr" defTabSz="914377">
              <a:defRPr/>
            </a:pPr>
            <a:r>
              <a:rPr lang="en-US" sz="1200" b="1">
                <a:solidFill>
                  <a:prstClr val="white"/>
                </a:solidFill>
                <a:latin typeface="Verdana" panose="020B0604030504040204" pitchFamily="34" charset="0"/>
                <a:ea typeface="Verdana" panose="020B0604030504040204" pitchFamily="34" charset="0"/>
                <a:cs typeface="Verdana" panose="020B0604030504040204" pitchFamily="34" charset="0"/>
              </a:rPr>
              <a:t>Future State Recommendation</a:t>
            </a:r>
          </a:p>
        </p:txBody>
      </p:sp>
      <p:sp>
        <p:nvSpPr>
          <p:cNvPr id="41" name="Rounded Rectangle 7">
            <a:extLst>
              <a:ext uri="{FF2B5EF4-FFF2-40B4-BE49-F238E27FC236}">
                <a16:creationId xmlns:a16="http://schemas.microsoft.com/office/drawing/2014/main" id="{A5200B30-46F9-47C4-AB08-A46BA1999BE2}"/>
              </a:ext>
            </a:extLst>
          </p:cNvPr>
          <p:cNvSpPr/>
          <p:nvPr/>
        </p:nvSpPr>
        <p:spPr>
          <a:xfrm>
            <a:off x="1189763" y="2219491"/>
            <a:ext cx="1374843" cy="1913160"/>
          </a:xfrm>
          <a:prstGeom prst="rect">
            <a:avLst/>
          </a:prstGeom>
          <a:solidFill>
            <a:schemeClr val="bg1"/>
          </a:solidFill>
          <a:ln w="635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09" indent="-111123" defTabSz="1088211">
              <a:spcAft>
                <a:spcPts val="600"/>
              </a:spcAft>
              <a:buClr>
                <a:schemeClr val="bg2"/>
              </a:buClr>
              <a:buFont typeface="Arial" panose="020B0604020202020204" pitchFamily="34" charset="0"/>
              <a:buChar char="•"/>
              <a:defRPr/>
            </a:pPr>
            <a:r>
              <a:rPr lang="en-IN" sz="1051">
                <a:solidFill>
                  <a:schemeClr val="tx1"/>
                </a:solidFill>
                <a:latin typeface="Verdana" panose="020B0604030504040204" pitchFamily="34" charset="0"/>
                <a:ea typeface="Verdana" panose="020B0604030504040204" pitchFamily="34" charset="0"/>
                <a:cs typeface="Verdana" panose="020B0604030504040204" pitchFamily="34" charset="0"/>
              </a:rPr>
              <a:t>Plan</a:t>
            </a:r>
          </a:p>
          <a:p>
            <a:pPr marL="176209" indent="-111123" defTabSz="1088211">
              <a:spcAft>
                <a:spcPts val="600"/>
              </a:spcAft>
              <a:buClr>
                <a:schemeClr val="bg2"/>
              </a:buClr>
              <a:buFont typeface="Arial" panose="020B0604020202020204" pitchFamily="34" charset="0"/>
              <a:buChar char="•"/>
              <a:defRPr/>
            </a:pPr>
            <a:r>
              <a:rPr lang="en-IN" sz="1051">
                <a:solidFill>
                  <a:schemeClr val="tx1"/>
                </a:solidFill>
                <a:latin typeface="Verdana" panose="020B0604030504040204" pitchFamily="34" charset="0"/>
                <a:ea typeface="Verdana" panose="020B0604030504040204" pitchFamily="34" charset="0"/>
                <a:cs typeface="Verdana" panose="020B0604030504040204" pitchFamily="34" charset="0"/>
              </a:rPr>
              <a:t>Schedule Interviews</a:t>
            </a:r>
          </a:p>
          <a:p>
            <a:pPr marL="176209" indent="-111123" defTabSz="1088211">
              <a:spcAft>
                <a:spcPts val="600"/>
              </a:spcAft>
              <a:buClr>
                <a:schemeClr val="bg2"/>
              </a:buClr>
              <a:buFont typeface="Arial" panose="020B0604020202020204" pitchFamily="34" charset="0"/>
              <a:buChar char="•"/>
              <a:defRPr/>
            </a:pPr>
            <a:r>
              <a:rPr lang="en-IN" sz="1051">
                <a:solidFill>
                  <a:schemeClr val="tx1"/>
                </a:solidFill>
                <a:latin typeface="Verdana" panose="020B0604030504040204" pitchFamily="34" charset="0"/>
                <a:ea typeface="Verdana" panose="020B0604030504040204" pitchFamily="34" charset="0"/>
                <a:cs typeface="Verdana" panose="020B0604030504040204" pitchFamily="34" charset="0"/>
              </a:rPr>
              <a:t>Badging</a:t>
            </a:r>
          </a:p>
          <a:p>
            <a:pPr marL="176209" indent="-111123" defTabSz="1088211">
              <a:spcAft>
                <a:spcPts val="600"/>
              </a:spcAft>
              <a:buClr>
                <a:schemeClr val="bg2"/>
              </a:buClr>
              <a:buFont typeface="Arial" panose="020B0604020202020204" pitchFamily="34" charset="0"/>
              <a:buChar char="•"/>
              <a:defRPr/>
            </a:pPr>
            <a:r>
              <a:rPr lang="en-IN" sz="1051">
                <a:solidFill>
                  <a:schemeClr val="tx1"/>
                </a:solidFill>
                <a:latin typeface="Verdana" panose="020B0604030504040204" pitchFamily="34" charset="0"/>
                <a:ea typeface="Verdana" panose="020B0604030504040204" pitchFamily="34" charset="0"/>
                <a:cs typeface="Verdana" panose="020B0604030504040204" pitchFamily="34" charset="0"/>
              </a:rPr>
              <a:t>Teams Setup</a:t>
            </a:r>
          </a:p>
          <a:p>
            <a:pPr marL="176209" indent="-111123" defTabSz="1088211">
              <a:spcAft>
                <a:spcPts val="600"/>
              </a:spcAft>
              <a:buClr>
                <a:schemeClr val="bg2"/>
              </a:buClr>
              <a:buFont typeface="Arial" panose="020B0604020202020204" pitchFamily="34" charset="0"/>
              <a:buChar char="•"/>
              <a:defRPr/>
            </a:pPr>
            <a:r>
              <a:rPr lang="en-IN" sz="1051">
                <a:solidFill>
                  <a:schemeClr val="tx1"/>
                </a:solidFill>
                <a:latin typeface="Verdana" panose="020B0604030504040204" pitchFamily="34" charset="0"/>
                <a:ea typeface="Verdana" panose="020B0604030504040204" pitchFamily="34" charset="0"/>
                <a:cs typeface="Verdana" panose="020B0604030504040204" pitchFamily="34" charset="0"/>
              </a:rPr>
              <a:t>Document Access</a:t>
            </a:r>
          </a:p>
          <a:p>
            <a:pPr marL="176209" indent="-111123" defTabSz="1088211">
              <a:spcAft>
                <a:spcPts val="600"/>
              </a:spcAft>
              <a:buClr>
                <a:schemeClr val="bg2"/>
              </a:buClr>
              <a:buFont typeface="Arial" panose="020B0604020202020204" pitchFamily="34" charset="0"/>
              <a:buChar char="•"/>
              <a:defRPr/>
            </a:pPr>
            <a:r>
              <a:rPr lang="en-IN" sz="1051">
                <a:solidFill>
                  <a:schemeClr val="tx1"/>
                </a:solidFill>
                <a:latin typeface="Verdana" panose="020B0604030504040204" pitchFamily="34" charset="0"/>
                <a:ea typeface="Verdana" panose="020B0604030504040204" pitchFamily="34" charset="0"/>
                <a:cs typeface="Verdana" panose="020B0604030504040204" pitchFamily="34" charset="0"/>
              </a:rPr>
              <a:t>Change Management</a:t>
            </a:r>
          </a:p>
        </p:txBody>
      </p:sp>
      <p:sp>
        <p:nvSpPr>
          <p:cNvPr id="43" name="Rounded Rectangle 7">
            <a:extLst>
              <a:ext uri="{FF2B5EF4-FFF2-40B4-BE49-F238E27FC236}">
                <a16:creationId xmlns:a16="http://schemas.microsoft.com/office/drawing/2014/main" id="{7553E502-1B43-4685-9BD2-B1DCF3ABEBE3}"/>
              </a:ext>
            </a:extLst>
          </p:cNvPr>
          <p:cNvSpPr/>
          <p:nvPr/>
        </p:nvSpPr>
        <p:spPr>
          <a:xfrm>
            <a:off x="1184453" y="1562780"/>
            <a:ext cx="1349639" cy="545577"/>
          </a:xfrm>
          <a:prstGeom prst="roundRect">
            <a:avLst>
              <a:gd name="adj" fmla="val 5275"/>
            </a:avLst>
          </a:prstGeom>
          <a:solidFill>
            <a:schemeClr val="bg2"/>
          </a:solidFill>
          <a:ln>
            <a:noFill/>
          </a:ln>
        </p:spPr>
        <p:style>
          <a:lnRef idx="1">
            <a:schemeClr val="accent1"/>
          </a:lnRef>
          <a:fillRef idx="2">
            <a:schemeClr val="accent1"/>
          </a:fillRef>
          <a:effectRef idx="1">
            <a:schemeClr val="accent1"/>
          </a:effectRef>
          <a:fontRef idx="minor">
            <a:schemeClr val="dk1"/>
          </a:fontRef>
        </p:style>
        <p:txBody>
          <a:bodyPr rtlCol="0" anchor="ctr" anchorCtr="0"/>
          <a:lstStyle/>
          <a:p>
            <a:pPr algn="ctr" defTabSz="1088211">
              <a:defRPr/>
            </a:pPr>
            <a:r>
              <a:rPr lang="en-IN" sz="1100">
                <a:solidFill>
                  <a:schemeClr val="tx2"/>
                </a:solidFill>
                <a:latin typeface="Verdana" panose="020B0604030504040204" pitchFamily="34" charset="0"/>
                <a:ea typeface="Verdana" panose="020B0604030504040204" pitchFamily="34" charset="0"/>
                <a:cs typeface="Verdana" panose="020B0604030504040204" pitchFamily="34" charset="0"/>
              </a:rPr>
              <a:t>Prep</a:t>
            </a:r>
          </a:p>
        </p:txBody>
      </p:sp>
      <p:sp>
        <p:nvSpPr>
          <p:cNvPr id="44" name="Arrow: Right 13">
            <a:extLst>
              <a:ext uri="{FF2B5EF4-FFF2-40B4-BE49-F238E27FC236}">
                <a16:creationId xmlns:a16="http://schemas.microsoft.com/office/drawing/2014/main" id="{3871A603-3FC8-47C9-AAF8-C660C0651A8C}"/>
              </a:ext>
            </a:extLst>
          </p:cNvPr>
          <p:cNvSpPr/>
          <p:nvPr/>
        </p:nvSpPr>
        <p:spPr>
          <a:xfrm>
            <a:off x="4133299" y="4031005"/>
            <a:ext cx="321988" cy="257297"/>
          </a:xfrm>
          <a:prstGeom prst="rightArrow">
            <a:avLst>
              <a:gd name="adj1" fmla="val 50000"/>
              <a:gd name="adj2" fmla="val 50000"/>
            </a:avLst>
          </a:prstGeom>
          <a:solidFill>
            <a:schemeClr val="bg2"/>
          </a:solidFill>
          <a:ln>
            <a:noFill/>
          </a:ln>
        </p:spPr>
        <p:style>
          <a:lnRef idx="1">
            <a:schemeClr val="dk1"/>
          </a:lnRef>
          <a:fillRef idx="2">
            <a:schemeClr val="dk1"/>
          </a:fillRef>
          <a:effectRef idx="1">
            <a:schemeClr val="dk1"/>
          </a:effectRef>
          <a:fontRef idx="minor">
            <a:schemeClr val="dk1"/>
          </a:fontRef>
        </p:style>
        <p:txBody>
          <a:bodyPr rtlCol="0" anchor="ctr"/>
          <a:lstStyle/>
          <a:p>
            <a:pPr algn="ctr" defTabSz="1088211">
              <a:defRPr/>
            </a:pPr>
            <a:endParaRPr lang="en-US" sz="2400" err="1">
              <a:solidFill>
                <a:schemeClr val="bg2"/>
              </a:solidFill>
              <a:latin typeface="Verdana" panose="020B0604030504040204" pitchFamily="34" charset="0"/>
              <a:ea typeface="Verdana" panose="020B0604030504040204" pitchFamily="34" charset="0"/>
              <a:cs typeface="Verdana" panose="020B0604030504040204" pitchFamily="34" charset="0"/>
            </a:endParaRPr>
          </a:p>
        </p:txBody>
      </p:sp>
      <p:sp>
        <p:nvSpPr>
          <p:cNvPr id="49" name="Arrow: Right 13">
            <a:extLst>
              <a:ext uri="{FF2B5EF4-FFF2-40B4-BE49-F238E27FC236}">
                <a16:creationId xmlns:a16="http://schemas.microsoft.com/office/drawing/2014/main" id="{F832115B-ED7F-4039-8A83-A0A22929A908}"/>
              </a:ext>
            </a:extLst>
          </p:cNvPr>
          <p:cNvSpPr/>
          <p:nvPr/>
        </p:nvSpPr>
        <p:spPr>
          <a:xfrm>
            <a:off x="4133299" y="2155225"/>
            <a:ext cx="321988" cy="257297"/>
          </a:xfrm>
          <a:prstGeom prst="rightArrow">
            <a:avLst>
              <a:gd name="adj1" fmla="val 50000"/>
              <a:gd name="adj2" fmla="val 50000"/>
            </a:avLst>
          </a:prstGeom>
          <a:solidFill>
            <a:schemeClr val="bg2"/>
          </a:solidFill>
          <a:ln>
            <a:noFill/>
          </a:ln>
        </p:spPr>
        <p:style>
          <a:lnRef idx="1">
            <a:schemeClr val="dk1"/>
          </a:lnRef>
          <a:fillRef idx="2">
            <a:schemeClr val="dk1"/>
          </a:fillRef>
          <a:effectRef idx="1">
            <a:schemeClr val="dk1"/>
          </a:effectRef>
          <a:fontRef idx="minor">
            <a:schemeClr val="dk1"/>
          </a:fontRef>
        </p:style>
        <p:txBody>
          <a:bodyPr rtlCol="0" anchor="ctr"/>
          <a:lstStyle/>
          <a:p>
            <a:pPr algn="ctr" defTabSz="1088211">
              <a:defRPr/>
            </a:pPr>
            <a:endParaRPr lang="en-US" sz="2400" err="1">
              <a:solidFill>
                <a:schemeClr val="bg2"/>
              </a:solidFill>
              <a:latin typeface="Verdana" panose="020B0604030504040204" pitchFamily="34" charset="0"/>
              <a:ea typeface="Verdana" panose="020B0604030504040204" pitchFamily="34" charset="0"/>
              <a:cs typeface="Verdana" panose="020B0604030504040204" pitchFamily="34" charset="0"/>
            </a:endParaRPr>
          </a:p>
        </p:txBody>
      </p:sp>
      <p:sp>
        <p:nvSpPr>
          <p:cNvPr id="50" name="Arrow: Right 13">
            <a:extLst>
              <a:ext uri="{FF2B5EF4-FFF2-40B4-BE49-F238E27FC236}">
                <a16:creationId xmlns:a16="http://schemas.microsoft.com/office/drawing/2014/main" id="{B71EC060-2135-4E7A-B302-C900FFDF0977}"/>
              </a:ext>
            </a:extLst>
          </p:cNvPr>
          <p:cNvSpPr/>
          <p:nvPr/>
        </p:nvSpPr>
        <p:spPr>
          <a:xfrm>
            <a:off x="9101948" y="2066032"/>
            <a:ext cx="294485" cy="257297"/>
          </a:xfrm>
          <a:prstGeom prst="rightArrow">
            <a:avLst>
              <a:gd name="adj1" fmla="val 50000"/>
              <a:gd name="adj2" fmla="val 50000"/>
            </a:avLst>
          </a:prstGeom>
          <a:solidFill>
            <a:schemeClr val="bg2"/>
          </a:solidFill>
          <a:ln>
            <a:noFill/>
          </a:ln>
        </p:spPr>
        <p:style>
          <a:lnRef idx="1">
            <a:schemeClr val="dk1"/>
          </a:lnRef>
          <a:fillRef idx="2">
            <a:schemeClr val="dk1"/>
          </a:fillRef>
          <a:effectRef idx="1">
            <a:schemeClr val="dk1"/>
          </a:effectRef>
          <a:fontRef idx="minor">
            <a:schemeClr val="dk1"/>
          </a:fontRef>
        </p:style>
        <p:txBody>
          <a:bodyPr rtlCol="0" anchor="ctr"/>
          <a:lstStyle/>
          <a:p>
            <a:pPr algn="ctr" defTabSz="1088211">
              <a:defRPr/>
            </a:pPr>
            <a:endParaRPr lang="en-US" sz="2400" err="1">
              <a:solidFill>
                <a:schemeClr val="bg2"/>
              </a:solidFill>
              <a:latin typeface="Verdana" panose="020B0604030504040204" pitchFamily="34" charset="0"/>
              <a:ea typeface="Verdana" panose="020B0604030504040204" pitchFamily="34" charset="0"/>
              <a:cs typeface="Verdana" panose="020B0604030504040204" pitchFamily="34" charset="0"/>
            </a:endParaRPr>
          </a:p>
        </p:txBody>
      </p:sp>
      <p:sp>
        <p:nvSpPr>
          <p:cNvPr id="51" name="Arrow: Right 50">
            <a:extLst>
              <a:ext uri="{FF2B5EF4-FFF2-40B4-BE49-F238E27FC236}">
                <a16:creationId xmlns:a16="http://schemas.microsoft.com/office/drawing/2014/main" id="{DA972790-9759-4C75-B603-496819B8F1DE}"/>
              </a:ext>
            </a:extLst>
          </p:cNvPr>
          <p:cNvSpPr/>
          <p:nvPr/>
        </p:nvSpPr>
        <p:spPr>
          <a:xfrm>
            <a:off x="9101949" y="3664140"/>
            <a:ext cx="321988" cy="257297"/>
          </a:xfrm>
          <a:prstGeom prst="rightArrow">
            <a:avLst>
              <a:gd name="adj1" fmla="val 50000"/>
              <a:gd name="adj2" fmla="val 50000"/>
            </a:avLst>
          </a:prstGeom>
          <a:solidFill>
            <a:schemeClr val="bg2"/>
          </a:solidFill>
          <a:ln>
            <a:noFill/>
          </a:ln>
        </p:spPr>
        <p:style>
          <a:lnRef idx="1">
            <a:schemeClr val="dk1"/>
          </a:lnRef>
          <a:fillRef idx="2">
            <a:schemeClr val="dk1"/>
          </a:fillRef>
          <a:effectRef idx="1">
            <a:schemeClr val="dk1"/>
          </a:effectRef>
          <a:fontRef idx="minor">
            <a:schemeClr val="dk1"/>
          </a:fontRef>
        </p:style>
        <p:txBody>
          <a:bodyPr rtlCol="0" anchor="ctr"/>
          <a:lstStyle/>
          <a:p>
            <a:pPr algn="ctr" defTabSz="1088211">
              <a:defRPr/>
            </a:pPr>
            <a:endParaRPr lang="en-US" sz="2400" err="1">
              <a:solidFill>
                <a:schemeClr val="bg2"/>
              </a:solidFill>
              <a:latin typeface="Verdana" panose="020B0604030504040204" pitchFamily="34" charset="0"/>
              <a:ea typeface="Verdana" panose="020B0604030504040204" pitchFamily="34" charset="0"/>
              <a:cs typeface="Verdana" panose="020B0604030504040204" pitchFamily="34" charset="0"/>
            </a:endParaRPr>
          </a:p>
        </p:txBody>
      </p:sp>
      <p:sp>
        <p:nvSpPr>
          <p:cNvPr id="52" name="Rectangle 51">
            <a:extLst>
              <a:ext uri="{FF2B5EF4-FFF2-40B4-BE49-F238E27FC236}">
                <a16:creationId xmlns:a16="http://schemas.microsoft.com/office/drawing/2014/main" id="{3C3FA8AE-FE5E-428A-81C9-AB8540B7E620}"/>
              </a:ext>
            </a:extLst>
          </p:cNvPr>
          <p:cNvSpPr/>
          <p:nvPr/>
        </p:nvSpPr>
        <p:spPr>
          <a:xfrm>
            <a:off x="9377973" y="5632236"/>
            <a:ext cx="1713243" cy="8579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sz="160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53" name="Rectangle 52">
            <a:extLst>
              <a:ext uri="{FF2B5EF4-FFF2-40B4-BE49-F238E27FC236}">
                <a16:creationId xmlns:a16="http://schemas.microsoft.com/office/drawing/2014/main" id="{850171F8-A7F4-437D-B547-1DAD2FB85927}"/>
              </a:ext>
            </a:extLst>
          </p:cNvPr>
          <p:cNvSpPr/>
          <p:nvPr/>
        </p:nvSpPr>
        <p:spPr>
          <a:xfrm>
            <a:off x="9377973" y="5624356"/>
            <a:ext cx="1686367" cy="830997"/>
          </a:xfrm>
          <a:prstGeom prst="rect">
            <a:avLst/>
          </a:prstGeom>
        </p:spPr>
        <p:txBody>
          <a:bodyPr wrap="square">
            <a:spAutoFit/>
          </a:bodyPr>
          <a:lstStyle/>
          <a:p>
            <a:pPr algn="ctr" defTabSz="914377">
              <a:defRPr/>
            </a:pPr>
            <a:r>
              <a:rPr lang="en-US" sz="1200" b="1">
                <a:solidFill>
                  <a:prstClr val="white"/>
                </a:solidFill>
                <a:latin typeface="Verdana" panose="020B0604030504040204" pitchFamily="34" charset="0"/>
                <a:ea typeface="Verdana" panose="020B0604030504040204" pitchFamily="34" charset="0"/>
                <a:cs typeface="Verdana" panose="020B0604030504040204" pitchFamily="34" charset="0"/>
              </a:rPr>
              <a:t>Transformation Roadmap &amp; ROM to achieve “North Star”                      </a:t>
            </a:r>
          </a:p>
        </p:txBody>
      </p:sp>
      <p:sp>
        <p:nvSpPr>
          <p:cNvPr id="54" name="Rectangle 53">
            <a:extLst>
              <a:ext uri="{FF2B5EF4-FFF2-40B4-BE49-F238E27FC236}">
                <a16:creationId xmlns:a16="http://schemas.microsoft.com/office/drawing/2014/main" id="{7A638922-6790-45A2-9897-B9D372427A14}"/>
              </a:ext>
            </a:extLst>
          </p:cNvPr>
          <p:cNvSpPr/>
          <p:nvPr/>
        </p:nvSpPr>
        <p:spPr>
          <a:xfrm>
            <a:off x="9408293" y="2150980"/>
            <a:ext cx="1607196" cy="3093154"/>
          </a:xfrm>
          <a:prstGeom prst="rect">
            <a:avLst/>
          </a:prstGeom>
        </p:spPr>
        <p:txBody>
          <a:bodyPr wrap="square">
            <a:spAutoFit/>
          </a:bodyPr>
          <a:lstStyle/>
          <a:p>
            <a:pPr>
              <a:spcAft>
                <a:spcPts val="600"/>
              </a:spcAft>
              <a:buClr>
                <a:schemeClr val="tx1"/>
              </a:buClr>
            </a:pPr>
            <a:r>
              <a:rPr lang="en-US" sz="1000" kern="0"/>
              <a:t>Needs Analysis</a:t>
            </a:r>
          </a:p>
          <a:p>
            <a:pPr>
              <a:spcAft>
                <a:spcPts val="600"/>
              </a:spcAft>
              <a:buClr>
                <a:schemeClr val="tx1"/>
              </a:buClr>
            </a:pPr>
            <a:r>
              <a:rPr lang="en-US" sz="1000" kern="0"/>
              <a:t>Capability Mapping</a:t>
            </a:r>
          </a:p>
          <a:p>
            <a:pPr>
              <a:spcAft>
                <a:spcPts val="600"/>
              </a:spcAft>
              <a:buClr>
                <a:schemeClr val="tx1"/>
              </a:buClr>
            </a:pPr>
            <a:r>
              <a:rPr lang="en-US" sz="1000" kern="0"/>
              <a:t>Architecture Assessment</a:t>
            </a:r>
          </a:p>
          <a:p>
            <a:pPr>
              <a:spcAft>
                <a:spcPts val="600"/>
              </a:spcAft>
              <a:buClr>
                <a:schemeClr val="tx1"/>
              </a:buClr>
            </a:pPr>
            <a:r>
              <a:rPr lang="en-US" sz="1000" kern="0"/>
              <a:t>Validate/</a:t>
            </a:r>
          </a:p>
          <a:p>
            <a:pPr>
              <a:spcAft>
                <a:spcPts val="600"/>
              </a:spcAft>
              <a:buClr>
                <a:schemeClr val="tx1"/>
              </a:buClr>
            </a:pPr>
            <a:r>
              <a:rPr lang="en-US" sz="1000" kern="0"/>
              <a:t>Update Journey Map</a:t>
            </a:r>
          </a:p>
          <a:p>
            <a:pPr>
              <a:spcAft>
                <a:spcPts val="600"/>
              </a:spcAft>
              <a:buClr>
                <a:schemeClr val="tx1"/>
              </a:buClr>
            </a:pPr>
            <a:r>
              <a:rPr lang="en-US" sz="1000" kern="0"/>
              <a:t>Data Profiling</a:t>
            </a:r>
          </a:p>
          <a:p>
            <a:pPr>
              <a:spcAft>
                <a:spcPts val="600"/>
              </a:spcAft>
              <a:buClr>
                <a:schemeClr val="tx1"/>
              </a:buClr>
            </a:pPr>
            <a:r>
              <a:rPr lang="en-US" sz="1000" kern="0"/>
              <a:t>Data governance Model and Recommendation</a:t>
            </a:r>
          </a:p>
          <a:p>
            <a:pPr>
              <a:spcAft>
                <a:spcPts val="600"/>
              </a:spcAft>
              <a:buClr>
                <a:schemeClr val="tx1"/>
              </a:buClr>
            </a:pPr>
            <a:r>
              <a:rPr lang="en-US" sz="1000" kern="0"/>
              <a:t>Gap Assessment </a:t>
            </a:r>
          </a:p>
          <a:p>
            <a:pPr>
              <a:spcAft>
                <a:spcPts val="600"/>
              </a:spcAft>
              <a:buClr>
                <a:schemeClr val="tx1"/>
              </a:buClr>
            </a:pPr>
            <a:r>
              <a:rPr lang="en-US" sz="1000" kern="0"/>
              <a:t>Implementation Plan</a:t>
            </a:r>
          </a:p>
          <a:p>
            <a:pPr eaLnBrk="0" hangingPunct="0"/>
            <a:r>
              <a:rPr lang="en-US" sz="1000">
                <a:solidFill>
                  <a:schemeClr val="tx2">
                    <a:lumMod val="50000"/>
                  </a:schemeClr>
                </a:solidFill>
              </a:rPr>
              <a:t>Summarized Scoping, Quick Wins, Long-Term Benefits </a:t>
            </a:r>
          </a:p>
        </p:txBody>
      </p:sp>
      <p:sp>
        <p:nvSpPr>
          <p:cNvPr id="55" name="Explosion: 8 Points 54">
            <a:extLst>
              <a:ext uri="{FF2B5EF4-FFF2-40B4-BE49-F238E27FC236}">
                <a16:creationId xmlns:a16="http://schemas.microsoft.com/office/drawing/2014/main" id="{DD421599-A3A5-482C-8745-54BC878A839F}"/>
              </a:ext>
            </a:extLst>
          </p:cNvPr>
          <p:cNvSpPr/>
          <p:nvPr/>
        </p:nvSpPr>
        <p:spPr bwMode="auto">
          <a:xfrm>
            <a:off x="4405813" y="1026521"/>
            <a:ext cx="437660" cy="470026"/>
          </a:xfrm>
          <a:prstGeom prst="irregularSeal1">
            <a:avLst/>
          </a:prstGeom>
          <a:solidFill>
            <a:srgbClr val="FFFF00"/>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56" name="Rectangle 55">
            <a:extLst>
              <a:ext uri="{FF2B5EF4-FFF2-40B4-BE49-F238E27FC236}">
                <a16:creationId xmlns:a16="http://schemas.microsoft.com/office/drawing/2014/main" id="{C5B8CAF3-8418-4CFC-8A95-B1C8F5C2236B}"/>
              </a:ext>
            </a:extLst>
          </p:cNvPr>
          <p:cNvSpPr/>
          <p:nvPr/>
        </p:nvSpPr>
        <p:spPr>
          <a:xfrm>
            <a:off x="9327164" y="1565496"/>
            <a:ext cx="1688325" cy="542584"/>
          </a:xfrm>
          <a:prstGeom prst="rect">
            <a:avLst/>
          </a:prstGeom>
          <a:solidFill>
            <a:schemeClr val="bg2"/>
          </a:solidFill>
          <a:ln>
            <a:noFill/>
          </a:ln>
        </p:spPr>
        <p:style>
          <a:lnRef idx="1">
            <a:schemeClr val="accent1"/>
          </a:lnRef>
          <a:fillRef idx="2">
            <a:schemeClr val="accent1"/>
          </a:fillRef>
          <a:effectRef idx="1">
            <a:schemeClr val="accent1"/>
          </a:effectRef>
          <a:fontRef idx="minor">
            <a:schemeClr val="dk1"/>
          </a:fontRef>
        </p:style>
        <p:txBody>
          <a:bodyPr rtlCol="0" anchor="ctr" anchorCtr="0"/>
          <a:lstStyle/>
          <a:p>
            <a:pPr algn="ctr" defTabSz="1088211"/>
            <a:r>
              <a:rPr lang="en-US" sz="1100">
                <a:solidFill>
                  <a:schemeClr val="tx2"/>
                </a:solidFill>
                <a:latin typeface="Verdana" panose="020B0604030504040204" pitchFamily="34" charset="0"/>
                <a:ea typeface="Verdana" panose="020B0604030504040204" pitchFamily="34" charset="0"/>
                <a:cs typeface="Verdana" panose="020B0604030504040204" pitchFamily="34" charset="0"/>
              </a:rPr>
              <a:t>Transformation Roadmap Definition                    </a:t>
            </a:r>
          </a:p>
        </p:txBody>
      </p:sp>
      <p:sp>
        <p:nvSpPr>
          <p:cNvPr id="57" name="TextBox 56">
            <a:extLst>
              <a:ext uri="{FF2B5EF4-FFF2-40B4-BE49-F238E27FC236}">
                <a16:creationId xmlns:a16="http://schemas.microsoft.com/office/drawing/2014/main" id="{DDC41F10-003A-4788-A266-398579FF815E}"/>
              </a:ext>
            </a:extLst>
          </p:cNvPr>
          <p:cNvSpPr txBox="1"/>
          <p:nvPr/>
        </p:nvSpPr>
        <p:spPr bwMode="auto">
          <a:xfrm>
            <a:off x="4436550" y="751195"/>
            <a:ext cx="59344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50" b="1" kern="0">
                <a:solidFill>
                  <a:schemeClr val="tx1"/>
                </a:solidFill>
                <a:latin typeface="+mn-lt"/>
                <a:ea typeface="+mn-ea"/>
              </a:rPr>
              <a:t>We are here</a:t>
            </a:r>
          </a:p>
        </p:txBody>
      </p:sp>
    </p:spTree>
    <p:extLst>
      <p:ext uri="{BB962C8B-B14F-4D97-AF65-F5344CB8AC3E}">
        <p14:creationId xmlns:p14="http://schemas.microsoft.com/office/powerpoint/2010/main" val="158145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43BBE45-4DBF-4548-9E3E-EB8671F2FB47}"/>
              </a:ext>
            </a:extLst>
          </p:cNvPr>
          <p:cNvSpPr>
            <a:spLocks noGrp="1"/>
          </p:cNvSpPr>
          <p:nvPr>
            <p:ph type="title"/>
          </p:nvPr>
        </p:nvSpPr>
        <p:spPr/>
        <p:txBody>
          <a:bodyPr/>
          <a:lstStyle/>
          <a:p>
            <a:r>
              <a:rPr lang="en-US"/>
              <a:t>Current State Assessment</a:t>
            </a:r>
          </a:p>
        </p:txBody>
      </p:sp>
      <p:pic>
        <p:nvPicPr>
          <p:cNvPr id="5" name="Picture 4" descr="A picture containing wheel&#10;&#10;Description automatically generated">
            <a:extLst>
              <a:ext uri="{FF2B5EF4-FFF2-40B4-BE49-F238E27FC236}">
                <a16:creationId xmlns:a16="http://schemas.microsoft.com/office/drawing/2014/main" id="{303D9C27-EA17-46BC-A9F9-D5B122689804}"/>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3996399"/>
            <a:ext cx="7772400" cy="2331720"/>
          </a:xfrm>
          <a:prstGeom prst="rect">
            <a:avLst/>
          </a:prstGeom>
        </p:spPr>
      </p:pic>
    </p:spTree>
    <p:extLst>
      <p:ext uri="{BB962C8B-B14F-4D97-AF65-F5344CB8AC3E}">
        <p14:creationId xmlns:p14="http://schemas.microsoft.com/office/powerpoint/2010/main" val="2178780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9254-2DDE-4076-8EF9-CCD6ECF57B6F}"/>
              </a:ext>
            </a:extLst>
          </p:cNvPr>
          <p:cNvSpPr>
            <a:spLocks noGrp="1"/>
          </p:cNvSpPr>
          <p:nvPr>
            <p:ph type="title"/>
          </p:nvPr>
        </p:nvSpPr>
        <p:spPr/>
        <p:txBody>
          <a:bodyPr/>
          <a:lstStyle/>
          <a:p>
            <a:r>
              <a:rPr lang="en-US"/>
              <a:t>Approach</a:t>
            </a:r>
          </a:p>
        </p:txBody>
      </p:sp>
      <p:grpSp>
        <p:nvGrpSpPr>
          <p:cNvPr id="6" name="Group 5">
            <a:extLst>
              <a:ext uri="{FF2B5EF4-FFF2-40B4-BE49-F238E27FC236}">
                <a16:creationId xmlns:a16="http://schemas.microsoft.com/office/drawing/2014/main" id="{7E9A160D-2DBE-409F-BC6A-1AB4F545AF5C}"/>
              </a:ext>
            </a:extLst>
          </p:cNvPr>
          <p:cNvGrpSpPr/>
          <p:nvPr/>
        </p:nvGrpSpPr>
        <p:grpSpPr>
          <a:xfrm>
            <a:off x="425977" y="1011070"/>
            <a:ext cx="11408252" cy="5313530"/>
            <a:chOff x="425977" y="1011070"/>
            <a:chExt cx="11408252" cy="5313530"/>
          </a:xfrm>
        </p:grpSpPr>
        <p:sp>
          <p:nvSpPr>
            <p:cNvPr id="60" name="TextBox 10">
              <a:extLst>
                <a:ext uri="{FF2B5EF4-FFF2-40B4-BE49-F238E27FC236}">
                  <a16:creationId xmlns:a16="http://schemas.microsoft.com/office/drawing/2014/main" id="{CE0E5D14-5B9E-4E08-96C1-7D5A64F88E90}"/>
                </a:ext>
              </a:extLst>
            </p:cNvPr>
            <p:cNvSpPr txBox="1">
              <a:spLocks noChangeArrowheads="1"/>
            </p:cNvSpPr>
            <p:nvPr/>
          </p:nvSpPr>
          <p:spPr bwMode="auto">
            <a:xfrm>
              <a:off x="514132" y="1011070"/>
              <a:ext cx="51375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5DB18"/>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9pPr>
            </a:lstStyle>
            <a:p>
              <a:pPr marL="0" marR="0" lvl="0" indent="0" algn="ctr" defTabSz="1088239"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a:ln>
                    <a:noFill/>
                  </a:ln>
                  <a:solidFill>
                    <a:schemeClr val="accent3"/>
                  </a:solidFill>
                  <a:effectLst/>
                  <a:uLnTx/>
                  <a:uFillTx/>
                  <a:latin typeface="Verdana"/>
                  <a:ea typeface="MS PGothic" panose="020B0600070205080204" pitchFamily="34" charset="-128"/>
                  <a:cs typeface="+mn-cs"/>
                </a:rPr>
                <a:t>Existing Material</a:t>
              </a:r>
            </a:p>
          </p:txBody>
        </p:sp>
        <p:sp>
          <p:nvSpPr>
            <p:cNvPr id="71" name="TextBox 10">
              <a:extLst>
                <a:ext uri="{FF2B5EF4-FFF2-40B4-BE49-F238E27FC236}">
                  <a16:creationId xmlns:a16="http://schemas.microsoft.com/office/drawing/2014/main" id="{F805614E-B250-4494-B3F0-EAC9412F72DD}"/>
                </a:ext>
              </a:extLst>
            </p:cNvPr>
            <p:cNvSpPr txBox="1">
              <a:spLocks noChangeArrowheads="1"/>
            </p:cNvSpPr>
            <p:nvPr/>
          </p:nvSpPr>
          <p:spPr bwMode="auto">
            <a:xfrm>
              <a:off x="6540296" y="1011070"/>
              <a:ext cx="52898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5DB18"/>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9pPr>
            </a:lstStyle>
            <a:p>
              <a:pPr marL="0" marR="0" lvl="0" indent="0" algn="ctr" defTabSz="1088239"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000" b="1" i="0" u="none" strike="noStrike" kern="1200" cap="none" spc="0" normalizeH="0" baseline="0" noProof="0">
                  <a:ln>
                    <a:noFill/>
                  </a:ln>
                  <a:solidFill>
                    <a:schemeClr val="accent3"/>
                  </a:solidFill>
                  <a:effectLst/>
                  <a:uLnTx/>
                  <a:uFillTx/>
                  <a:latin typeface="Verdana"/>
                  <a:ea typeface="MS PGothic" panose="020B0600070205080204" pitchFamily="34" charset="-128"/>
                  <a:cs typeface="+mn-cs"/>
                </a:rPr>
                <a:t>Discovery Sessions</a:t>
              </a:r>
            </a:p>
          </p:txBody>
        </p:sp>
        <p:grpSp>
          <p:nvGrpSpPr>
            <p:cNvPr id="4" name="Group 3">
              <a:extLst>
                <a:ext uri="{FF2B5EF4-FFF2-40B4-BE49-F238E27FC236}">
                  <a16:creationId xmlns:a16="http://schemas.microsoft.com/office/drawing/2014/main" id="{87C04C25-C097-46D9-A03C-88D234A2E80D}"/>
                </a:ext>
              </a:extLst>
            </p:cNvPr>
            <p:cNvGrpSpPr/>
            <p:nvPr/>
          </p:nvGrpSpPr>
          <p:grpSpPr>
            <a:xfrm>
              <a:off x="6180505" y="1064675"/>
              <a:ext cx="5653724" cy="5259925"/>
              <a:chOff x="6180505" y="1144109"/>
              <a:chExt cx="5653724" cy="5259925"/>
            </a:xfrm>
          </p:grpSpPr>
          <p:sp>
            <p:nvSpPr>
              <p:cNvPr id="69" name="Rectangle 68">
                <a:extLst>
                  <a:ext uri="{FF2B5EF4-FFF2-40B4-BE49-F238E27FC236}">
                    <a16:creationId xmlns:a16="http://schemas.microsoft.com/office/drawing/2014/main" id="{69FE201C-F5D5-4D69-8902-A7864B6FE1CD}"/>
                  </a:ext>
                </a:extLst>
              </p:cNvPr>
              <p:cNvSpPr/>
              <p:nvPr/>
            </p:nvSpPr>
            <p:spPr>
              <a:xfrm>
                <a:off x="6532709" y="1482692"/>
                <a:ext cx="5297438" cy="4921342"/>
              </a:xfrm>
              <a:prstGeom prst="rect">
                <a:avLst/>
              </a:prstGeom>
              <a:solidFill>
                <a:schemeClr val="bg1"/>
              </a:solidFill>
              <a:ln w="19050">
                <a:solidFill>
                  <a:srgbClr val="82B9D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88239"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Verdana"/>
                  <a:ea typeface="+mn-ea"/>
                  <a:cs typeface="+mn-cs"/>
                </a:endParaRPr>
              </a:p>
            </p:txBody>
          </p:sp>
          <p:sp>
            <p:nvSpPr>
              <p:cNvPr id="70" name="TextBox 10">
                <a:extLst>
                  <a:ext uri="{FF2B5EF4-FFF2-40B4-BE49-F238E27FC236}">
                    <a16:creationId xmlns:a16="http://schemas.microsoft.com/office/drawing/2014/main" id="{0F89E857-CFA9-4884-86BE-C19704E63917}"/>
                  </a:ext>
                </a:extLst>
              </p:cNvPr>
              <p:cNvSpPr txBox="1">
                <a:spLocks noChangeArrowheads="1"/>
              </p:cNvSpPr>
              <p:nvPr/>
            </p:nvSpPr>
            <p:spPr bwMode="auto">
              <a:xfrm>
                <a:off x="6523746" y="3092045"/>
                <a:ext cx="16262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5DB18"/>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9pPr>
              </a:lstStyle>
              <a:p>
                <a:pPr marL="0" marR="0" lvl="0" indent="0" algn="ctr" defTabSz="1088239"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1200" b="1" i="0" u="sng" strike="noStrike" kern="1200" cap="none" spc="0" normalizeH="0" baseline="0" noProof="0">
                    <a:ln>
                      <a:noFill/>
                    </a:ln>
                    <a:solidFill>
                      <a:srgbClr val="0070AD">
                        <a:lumMod val="50000"/>
                      </a:srgbClr>
                    </a:solidFill>
                    <a:effectLst/>
                    <a:uLnTx/>
                    <a:uFillTx/>
                    <a:latin typeface="Verdana"/>
                    <a:ea typeface="MS PGothic" panose="020B0600070205080204" pitchFamily="34" charset="-128"/>
                    <a:cs typeface="+mn-cs"/>
                  </a:rPr>
                  <a:t>Validate</a:t>
                </a:r>
                <a:r>
                  <a:rPr kumimoji="0" lang="en-US" altLang="en-US" sz="1200" b="0" i="0" u="none" strike="noStrike" kern="1200" cap="none" spc="0" normalizeH="0" baseline="0" noProof="0">
                    <a:ln>
                      <a:noFill/>
                    </a:ln>
                    <a:solidFill>
                      <a:srgbClr val="0070AD">
                        <a:lumMod val="50000"/>
                      </a:srgbClr>
                    </a:solidFill>
                    <a:effectLst/>
                    <a:uLnTx/>
                    <a:uFillTx/>
                    <a:latin typeface="Verdana"/>
                    <a:ea typeface="MS PGothic" panose="020B0600070205080204" pitchFamily="34" charset="-128"/>
                    <a:cs typeface="+mn-cs"/>
                  </a:rPr>
                  <a:t> our understanding of existing material</a:t>
                </a:r>
              </a:p>
            </p:txBody>
          </p:sp>
          <p:sp>
            <p:nvSpPr>
              <p:cNvPr id="78" name="TextBox 10">
                <a:extLst>
                  <a:ext uri="{FF2B5EF4-FFF2-40B4-BE49-F238E27FC236}">
                    <a16:creationId xmlns:a16="http://schemas.microsoft.com/office/drawing/2014/main" id="{F0A506EA-1F0C-4D2B-B097-BA4062192743}"/>
                  </a:ext>
                </a:extLst>
              </p:cNvPr>
              <p:cNvSpPr txBox="1">
                <a:spLocks noChangeArrowheads="1"/>
              </p:cNvSpPr>
              <p:nvPr/>
            </p:nvSpPr>
            <p:spPr bwMode="auto">
              <a:xfrm>
                <a:off x="6528627" y="4757798"/>
                <a:ext cx="158870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5DB18"/>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9pPr>
              </a:lstStyle>
              <a:p>
                <a:pPr marL="0" marR="0" lvl="0" indent="0" algn="ctr" defTabSz="1088239"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1600" b="0" i="0" u="none" strike="noStrike" kern="1200" cap="none" spc="0" normalizeH="0" baseline="0" noProof="0">
                    <a:ln>
                      <a:noFill/>
                    </a:ln>
                    <a:solidFill>
                      <a:srgbClr val="0070AD"/>
                    </a:solidFill>
                    <a:effectLst/>
                    <a:uLnTx/>
                    <a:uFillTx/>
                    <a:latin typeface="Verdana"/>
                    <a:ea typeface="MS PGothic" panose="020B0600070205080204" pitchFamily="34" charset="-128"/>
                    <a:cs typeface="+mn-cs"/>
                  </a:rPr>
                  <a:t>What we </a:t>
                </a:r>
                <a:r>
                  <a:rPr kumimoji="0" lang="en-US" altLang="en-US" sz="1600" b="1" i="0" u="none" strike="noStrike" kern="1200" cap="none" spc="0" normalizeH="0" baseline="0" noProof="0">
                    <a:ln>
                      <a:noFill/>
                    </a:ln>
                    <a:solidFill>
                      <a:srgbClr val="0070AD"/>
                    </a:solidFill>
                    <a:effectLst/>
                    <a:uLnTx/>
                    <a:uFillTx/>
                    <a:latin typeface="Verdana"/>
                    <a:ea typeface="MS PGothic" panose="020B0600070205080204" pitchFamily="34" charset="-128"/>
                    <a:cs typeface="+mn-cs"/>
                  </a:rPr>
                  <a:t>learned</a:t>
                </a:r>
              </a:p>
            </p:txBody>
          </p:sp>
          <p:sp>
            <p:nvSpPr>
              <p:cNvPr id="81" name="TextBox 10">
                <a:extLst>
                  <a:ext uri="{FF2B5EF4-FFF2-40B4-BE49-F238E27FC236}">
                    <a16:creationId xmlns:a16="http://schemas.microsoft.com/office/drawing/2014/main" id="{94CE188A-0125-4484-BA78-9AFF87911261}"/>
                  </a:ext>
                </a:extLst>
              </p:cNvPr>
              <p:cNvSpPr txBox="1">
                <a:spLocks noChangeArrowheads="1"/>
              </p:cNvSpPr>
              <p:nvPr/>
            </p:nvSpPr>
            <p:spPr bwMode="auto">
              <a:xfrm>
                <a:off x="8125881" y="3184378"/>
                <a:ext cx="15333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5DB18"/>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9pPr>
              </a:lstStyle>
              <a:p>
                <a:pPr marL="0" marR="0" lvl="0" indent="0" algn="ctr" defTabSz="1088239"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1200" b="1" i="0" u="sng" strike="noStrike" kern="1200" cap="none" spc="0" normalizeH="0" baseline="0" noProof="0">
                    <a:ln>
                      <a:noFill/>
                    </a:ln>
                    <a:solidFill>
                      <a:srgbClr val="0070AD">
                        <a:lumMod val="50000"/>
                      </a:srgbClr>
                    </a:solidFill>
                    <a:effectLst/>
                    <a:uLnTx/>
                    <a:uFillTx/>
                    <a:latin typeface="Verdana"/>
                    <a:ea typeface="MS PGothic" panose="020B0600070205080204" pitchFamily="34" charset="-128"/>
                    <a:cs typeface="+mn-cs"/>
                  </a:rPr>
                  <a:t>Contextualize</a:t>
                </a:r>
                <a:r>
                  <a:rPr kumimoji="0" lang="en-US" altLang="en-US" sz="1200" b="0" i="0" u="none" strike="noStrike" kern="1200" cap="none" spc="0" normalizeH="0" baseline="0" noProof="0">
                    <a:ln>
                      <a:noFill/>
                    </a:ln>
                    <a:solidFill>
                      <a:srgbClr val="0070AD">
                        <a:lumMod val="50000"/>
                      </a:srgbClr>
                    </a:solidFill>
                    <a:effectLst/>
                    <a:uLnTx/>
                    <a:uFillTx/>
                    <a:latin typeface="Verdana"/>
                    <a:ea typeface="MS PGothic" panose="020B0600070205080204" pitchFamily="34" charset="-128"/>
                    <a:cs typeface="+mn-cs"/>
                  </a:rPr>
                  <a:t> previous efforts</a:t>
                </a:r>
              </a:p>
            </p:txBody>
          </p:sp>
          <p:sp>
            <p:nvSpPr>
              <p:cNvPr id="82" name="TextBox 10">
                <a:extLst>
                  <a:ext uri="{FF2B5EF4-FFF2-40B4-BE49-F238E27FC236}">
                    <a16:creationId xmlns:a16="http://schemas.microsoft.com/office/drawing/2014/main" id="{A396EBBB-E47A-4DF4-B4D2-91041559C533}"/>
                  </a:ext>
                </a:extLst>
              </p:cNvPr>
              <p:cNvSpPr txBox="1">
                <a:spLocks noChangeArrowheads="1"/>
              </p:cNvSpPr>
              <p:nvPr/>
            </p:nvSpPr>
            <p:spPr bwMode="auto">
              <a:xfrm>
                <a:off x="9663333" y="3092045"/>
                <a:ext cx="21389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5DB18"/>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9pPr>
              </a:lstStyle>
              <a:p>
                <a:pPr marL="0" marR="0" lvl="0" indent="0" algn="ctr" defTabSz="1088239"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1200" b="0" i="0" u="none" strike="noStrike" kern="1200" cap="none" spc="0" normalizeH="0" baseline="0" noProof="0">
                    <a:ln>
                      <a:noFill/>
                    </a:ln>
                    <a:solidFill>
                      <a:srgbClr val="0070AD">
                        <a:lumMod val="50000"/>
                      </a:srgbClr>
                    </a:solidFill>
                    <a:effectLst/>
                    <a:uLnTx/>
                    <a:uFillTx/>
                    <a:latin typeface="Verdana"/>
                    <a:ea typeface="MS PGothic" panose="020B0600070205080204" pitchFamily="34" charset="-128"/>
                    <a:cs typeface="+mn-cs"/>
                  </a:rPr>
                  <a:t>Build out </a:t>
                </a:r>
                <a:r>
                  <a:rPr kumimoji="0" lang="en-US" altLang="en-US" sz="1200" b="1" i="0" u="sng" strike="noStrike" kern="1200" cap="none" spc="0" normalizeH="0" baseline="0" noProof="0">
                    <a:ln>
                      <a:noFill/>
                    </a:ln>
                    <a:solidFill>
                      <a:srgbClr val="0070AD">
                        <a:lumMod val="50000"/>
                      </a:srgbClr>
                    </a:solidFill>
                    <a:effectLst/>
                    <a:uLnTx/>
                    <a:uFillTx/>
                    <a:latin typeface="Verdana"/>
                    <a:ea typeface="MS PGothic" panose="020B0600070205080204" pitchFamily="34" charset="-128"/>
                    <a:cs typeface="+mn-cs"/>
                  </a:rPr>
                  <a:t>data </a:t>
                </a:r>
                <a:r>
                  <a:rPr kumimoji="0" lang="en-US" altLang="en-US" sz="1200" b="0" i="0" u="none" strike="noStrike" kern="1200" cap="none" spc="0" normalizeH="0" baseline="0" noProof="0">
                    <a:ln>
                      <a:noFill/>
                    </a:ln>
                    <a:solidFill>
                      <a:srgbClr val="0070AD">
                        <a:lumMod val="50000"/>
                      </a:srgbClr>
                    </a:solidFill>
                    <a:effectLst/>
                    <a:uLnTx/>
                    <a:uFillTx/>
                    <a:latin typeface="Verdana"/>
                    <a:ea typeface="MS PGothic" panose="020B0600070205080204" pitchFamily="34" charset="-128"/>
                    <a:cs typeface="+mn-cs"/>
                  </a:rPr>
                  <a:t>paint points, gaps &amp; drive </a:t>
                </a:r>
                <a:r>
                  <a:rPr kumimoji="0" lang="en-US" altLang="en-US" sz="1200" b="1" i="0" u="sng" strike="noStrike" kern="1200" cap="none" spc="0" normalizeH="0" baseline="0" noProof="0">
                    <a:ln>
                      <a:noFill/>
                    </a:ln>
                    <a:solidFill>
                      <a:srgbClr val="0070AD">
                        <a:lumMod val="50000"/>
                      </a:srgbClr>
                    </a:solidFill>
                    <a:effectLst/>
                    <a:uLnTx/>
                    <a:uFillTx/>
                    <a:latin typeface="Verdana"/>
                    <a:ea typeface="MS PGothic" panose="020B0600070205080204" pitchFamily="34" charset="-128"/>
                    <a:cs typeface="+mn-cs"/>
                  </a:rPr>
                  <a:t>insights</a:t>
                </a:r>
              </a:p>
            </p:txBody>
          </p:sp>
          <p:sp>
            <p:nvSpPr>
              <p:cNvPr id="83" name="Oval 41">
                <a:extLst>
                  <a:ext uri="{FF2B5EF4-FFF2-40B4-BE49-F238E27FC236}">
                    <a16:creationId xmlns:a16="http://schemas.microsoft.com/office/drawing/2014/main" id="{11DE686D-482B-4049-9B03-A7C03F80AF61}"/>
                  </a:ext>
                </a:extLst>
              </p:cNvPr>
              <p:cNvSpPr>
                <a:spLocks noChangeArrowheads="1"/>
              </p:cNvSpPr>
              <p:nvPr/>
            </p:nvSpPr>
            <p:spPr bwMode="auto">
              <a:xfrm>
                <a:off x="6180505" y="1144109"/>
                <a:ext cx="704270" cy="704270"/>
              </a:xfrm>
              <a:prstGeom prst="ellipse">
                <a:avLst/>
              </a:prstGeom>
              <a:solidFill>
                <a:schemeClr val="accent2"/>
              </a:solidFill>
              <a:ln>
                <a:noFill/>
              </a:ln>
            </p:spPr>
            <p:txBody>
              <a:bodyPr lIns="68572" tIns="34286" rIns="68572" bIns="34286"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5DB18"/>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9pPr>
              </a:lstStyle>
              <a:p>
                <a:pPr marL="0" marR="0" lvl="0" indent="0" algn="ctr" defTabSz="1088239" rtl="0" eaLnBrk="1" fontAlgn="auto" latinLnBrk="0" hangingPunct="1">
                  <a:lnSpc>
                    <a:spcPct val="100000"/>
                  </a:lnSpc>
                  <a:spcBef>
                    <a:spcPct val="0"/>
                  </a:spcBef>
                  <a:spcAft>
                    <a:spcPct val="0"/>
                  </a:spcAft>
                  <a:buClrTx/>
                  <a:buSzTx/>
                  <a:buFontTx/>
                  <a:buNone/>
                  <a:tabLst/>
                  <a:defRPr/>
                </a:pPr>
                <a:r>
                  <a:rPr kumimoji="0" lang="en-US" altLang="en-US" sz="2800" b="1"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rPr>
                  <a:t>2</a:t>
                </a:r>
              </a:p>
            </p:txBody>
          </p:sp>
          <p:cxnSp>
            <p:nvCxnSpPr>
              <p:cNvPr id="94" name="Straight Connector 93">
                <a:extLst>
                  <a:ext uri="{FF2B5EF4-FFF2-40B4-BE49-F238E27FC236}">
                    <a16:creationId xmlns:a16="http://schemas.microsoft.com/office/drawing/2014/main" id="{AFD4022E-B08E-4E0D-8A3F-DE7E9D346256}"/>
                  </a:ext>
                </a:extLst>
              </p:cNvPr>
              <p:cNvCxnSpPr>
                <a:cxnSpLocks/>
              </p:cNvCxnSpPr>
              <p:nvPr/>
            </p:nvCxnSpPr>
            <p:spPr>
              <a:xfrm>
                <a:off x="8124138" y="2932111"/>
                <a:ext cx="0" cy="344963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EC075D8-2A45-4546-BF66-A8A1B84981D9}"/>
                  </a:ext>
                </a:extLst>
              </p:cNvPr>
              <p:cNvCxnSpPr>
                <a:cxnSpLocks/>
              </p:cNvCxnSpPr>
              <p:nvPr/>
            </p:nvCxnSpPr>
            <p:spPr>
              <a:xfrm>
                <a:off x="9665070" y="2907718"/>
                <a:ext cx="0" cy="99939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14B792-A9D1-49B8-AD1A-4496C75F19B5}"/>
                  </a:ext>
                </a:extLst>
              </p:cNvPr>
              <p:cNvCxnSpPr>
                <a:cxnSpLocks/>
                <a:endCxn id="69" idx="3"/>
              </p:cNvCxnSpPr>
              <p:nvPr/>
            </p:nvCxnSpPr>
            <p:spPr>
              <a:xfrm>
                <a:off x="6532638" y="3911998"/>
                <a:ext cx="5297509" cy="3136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DEA7171-E5B4-42E5-9E54-70E186E36CF8}"/>
                  </a:ext>
                </a:extLst>
              </p:cNvPr>
              <p:cNvGrpSpPr/>
              <p:nvPr/>
            </p:nvGrpSpPr>
            <p:grpSpPr>
              <a:xfrm>
                <a:off x="6602879" y="1716209"/>
                <a:ext cx="1095770" cy="1095769"/>
                <a:chOff x="3858295" y="1802235"/>
                <a:chExt cx="1412083" cy="1412082"/>
              </a:xfrm>
            </p:grpSpPr>
            <p:sp>
              <p:nvSpPr>
                <p:cNvPr id="131" name="Oval 130">
                  <a:extLst>
                    <a:ext uri="{FF2B5EF4-FFF2-40B4-BE49-F238E27FC236}">
                      <a16:creationId xmlns:a16="http://schemas.microsoft.com/office/drawing/2014/main" id="{F769A5CD-CC13-4C76-91EE-787CA704453D}"/>
                    </a:ext>
                  </a:extLst>
                </p:cNvPr>
                <p:cNvSpPr/>
                <p:nvPr/>
              </p:nvSpPr>
              <p:spPr>
                <a:xfrm>
                  <a:off x="3858295" y="1802235"/>
                  <a:ext cx="1412083" cy="1412082"/>
                </a:xfrm>
                <a:prstGeom prst="ellipse">
                  <a:avLst/>
                </a:prstGeom>
                <a:solidFill>
                  <a:srgbClr val="83CB39"/>
                </a:solidFill>
              </p:spPr>
              <p:style>
                <a:lnRef idx="3">
                  <a:schemeClr val="lt1"/>
                </a:lnRef>
                <a:fillRef idx="1">
                  <a:schemeClr val="accent2"/>
                </a:fillRef>
                <a:effectRef idx="1">
                  <a:schemeClr val="accent2"/>
                </a:effectRef>
                <a:fontRef idx="minor">
                  <a:schemeClr val="lt1"/>
                </a:fontRef>
              </p:style>
              <p:txBody>
                <a:bodyPr anchor="ctr"/>
                <a:lstStyle/>
                <a:p>
                  <a:pPr marL="0" marR="0" lvl="0" indent="0" algn="ctr" defTabSz="1088239"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Verdana"/>
                    <a:ea typeface="+mn-ea"/>
                    <a:cs typeface="+mn-cs"/>
                  </a:endParaRPr>
                </a:p>
              </p:txBody>
            </p:sp>
            <p:pic>
              <p:nvPicPr>
                <p:cNvPr id="132" name="Picture 3">
                  <a:extLst>
                    <a:ext uri="{FF2B5EF4-FFF2-40B4-BE49-F238E27FC236}">
                      <a16:creationId xmlns:a16="http://schemas.microsoft.com/office/drawing/2014/main" id="{4AF5CB97-567B-42F3-BD1E-A34782E9A89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474" t="13214" r="20411" b="25220"/>
                <a:stretch/>
              </p:blipFill>
              <p:spPr bwMode="auto">
                <a:xfrm>
                  <a:off x="4131733" y="1954595"/>
                  <a:ext cx="947190" cy="1004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9" name="Group 158">
                <a:extLst>
                  <a:ext uri="{FF2B5EF4-FFF2-40B4-BE49-F238E27FC236}">
                    <a16:creationId xmlns:a16="http://schemas.microsoft.com/office/drawing/2014/main" id="{0CCAC9A0-A2EB-4BB8-BD65-A12FA55490F4}"/>
                  </a:ext>
                </a:extLst>
              </p:cNvPr>
              <p:cNvGrpSpPr/>
              <p:nvPr/>
            </p:nvGrpSpPr>
            <p:grpSpPr>
              <a:xfrm>
                <a:off x="10123990" y="1720415"/>
                <a:ext cx="1087357" cy="1087357"/>
                <a:chOff x="8631577" y="1772732"/>
                <a:chExt cx="1421038" cy="1421038"/>
              </a:xfrm>
            </p:grpSpPr>
            <p:sp>
              <p:nvSpPr>
                <p:cNvPr id="153" name="Oval 152">
                  <a:extLst>
                    <a:ext uri="{FF2B5EF4-FFF2-40B4-BE49-F238E27FC236}">
                      <a16:creationId xmlns:a16="http://schemas.microsoft.com/office/drawing/2014/main" id="{BB544EFA-B200-4A33-8922-34C9270F9BCC}"/>
                    </a:ext>
                  </a:extLst>
                </p:cNvPr>
                <p:cNvSpPr/>
                <p:nvPr/>
              </p:nvSpPr>
              <p:spPr>
                <a:xfrm>
                  <a:off x="8631577" y="1772732"/>
                  <a:ext cx="1421038" cy="1421038"/>
                </a:xfrm>
                <a:prstGeom prst="ellipse">
                  <a:avLst/>
                </a:prstGeom>
                <a:solidFill>
                  <a:srgbClr val="AB1A86"/>
                </a:solidFill>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1088239"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Verdana"/>
                    <a:ea typeface="+mn-ea"/>
                    <a:cs typeface="+mn-cs"/>
                  </a:endParaRPr>
                </a:p>
              </p:txBody>
            </p:sp>
            <p:grpSp>
              <p:nvGrpSpPr>
                <p:cNvPr id="155" name="Group 3">
                  <a:extLst>
                    <a:ext uri="{FF2B5EF4-FFF2-40B4-BE49-F238E27FC236}">
                      <a16:creationId xmlns:a16="http://schemas.microsoft.com/office/drawing/2014/main" id="{4565BEBE-8AB8-4A23-9961-36B9862955AA}"/>
                    </a:ext>
                  </a:extLst>
                </p:cNvPr>
                <p:cNvGrpSpPr/>
                <p:nvPr/>
              </p:nvGrpSpPr>
              <p:grpSpPr>
                <a:xfrm>
                  <a:off x="8972126" y="2120088"/>
                  <a:ext cx="708591" cy="654364"/>
                  <a:chOff x="10795794" y="2986721"/>
                  <a:chExt cx="944880" cy="872570"/>
                </a:xfrm>
              </p:grpSpPr>
              <p:sp>
                <p:nvSpPr>
                  <p:cNvPr id="156" name="Rounded Rectangle 52">
                    <a:extLst>
                      <a:ext uri="{FF2B5EF4-FFF2-40B4-BE49-F238E27FC236}">
                        <a16:creationId xmlns:a16="http://schemas.microsoft.com/office/drawing/2014/main" id="{DCE74EE3-6490-4227-AE80-1449BD7C5BE0}"/>
                      </a:ext>
                    </a:extLst>
                  </p:cNvPr>
                  <p:cNvSpPr/>
                  <p:nvPr/>
                </p:nvSpPr>
                <p:spPr bwMode="auto">
                  <a:xfrm>
                    <a:off x="10795794" y="3545355"/>
                    <a:ext cx="304800" cy="313936"/>
                  </a:xfrm>
                  <a:prstGeom prst="roundRect">
                    <a:avLst/>
                  </a:prstGeom>
                  <a:solidFill>
                    <a:schemeClr val="bg1"/>
                  </a:solidFill>
                  <a:ln>
                    <a:noFill/>
                  </a:ln>
                  <a:effectLst/>
                </p:spPr>
                <p:txBody>
                  <a:bodyPr vert="horz" wrap="square" lIns="68573" tIns="34287" rIns="68573" bIns="34287" numCol="1" rtlCol="0" anchor="t" anchorCtr="0" compatLnSpc="1">
                    <a:prstTxWarp prst="textNoShape">
                      <a:avLst/>
                    </a:prstTxWarp>
                    <a:spAutoFit/>
                  </a:bodyPr>
                  <a:lstStyle/>
                  <a:p>
                    <a:pPr marL="124999" marR="0" lvl="0" indent="-124999" algn="l" defTabSz="685709" rtl="0" eaLnBrk="1" fontAlgn="base" latinLnBrk="0" hangingPunct="1">
                      <a:lnSpc>
                        <a:spcPct val="90000"/>
                      </a:lnSpc>
                      <a:spcBef>
                        <a:spcPct val="5000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7" name="Rounded Rectangle 60">
                    <a:extLst>
                      <a:ext uri="{FF2B5EF4-FFF2-40B4-BE49-F238E27FC236}">
                        <a16:creationId xmlns:a16="http://schemas.microsoft.com/office/drawing/2014/main" id="{7BFF448A-CFEB-43A0-9364-1F05E8C65C94}"/>
                      </a:ext>
                    </a:extLst>
                  </p:cNvPr>
                  <p:cNvSpPr/>
                  <p:nvPr/>
                </p:nvSpPr>
                <p:spPr bwMode="auto">
                  <a:xfrm>
                    <a:off x="11435874" y="3088155"/>
                    <a:ext cx="304800" cy="313936"/>
                  </a:xfrm>
                  <a:prstGeom prst="roundRect">
                    <a:avLst/>
                  </a:prstGeom>
                  <a:solidFill>
                    <a:schemeClr val="bg1"/>
                  </a:solidFill>
                  <a:ln>
                    <a:noFill/>
                  </a:ln>
                  <a:effectLst/>
                </p:spPr>
                <p:txBody>
                  <a:bodyPr vert="horz" wrap="square" lIns="68573" tIns="34287" rIns="68573" bIns="34287" numCol="1" rtlCol="0" anchor="t" anchorCtr="0" compatLnSpc="1">
                    <a:prstTxWarp prst="textNoShape">
                      <a:avLst/>
                    </a:prstTxWarp>
                    <a:spAutoFit/>
                  </a:bodyPr>
                  <a:lstStyle/>
                  <a:p>
                    <a:pPr marL="124999" marR="0" lvl="0" indent="-124999" algn="l" defTabSz="685709" rtl="0" eaLnBrk="1" fontAlgn="base" latinLnBrk="0" hangingPunct="1">
                      <a:lnSpc>
                        <a:spcPct val="90000"/>
                      </a:lnSpc>
                      <a:spcBef>
                        <a:spcPct val="5000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8" name="Right Arrow 61">
                    <a:extLst>
                      <a:ext uri="{FF2B5EF4-FFF2-40B4-BE49-F238E27FC236}">
                        <a16:creationId xmlns:a16="http://schemas.microsoft.com/office/drawing/2014/main" id="{100901C9-BA75-4E74-802F-0CEFEC589C79}"/>
                      </a:ext>
                    </a:extLst>
                  </p:cNvPr>
                  <p:cNvSpPr/>
                  <p:nvPr/>
                </p:nvSpPr>
                <p:spPr bwMode="auto">
                  <a:xfrm rot="19440000">
                    <a:off x="10887234" y="2986721"/>
                    <a:ext cx="514751" cy="568629"/>
                  </a:xfrm>
                  <a:prstGeom prst="rightArrow">
                    <a:avLst/>
                  </a:prstGeom>
                  <a:solidFill>
                    <a:schemeClr val="bg1"/>
                  </a:solidFill>
                  <a:ln>
                    <a:noFill/>
                  </a:ln>
                  <a:effectLst/>
                </p:spPr>
                <p:txBody>
                  <a:bodyPr vert="horz" wrap="square" lIns="68573" tIns="34287" rIns="68573" bIns="34287" numCol="1" rtlCol="0" anchor="t" anchorCtr="0" compatLnSpc="1">
                    <a:prstTxWarp prst="textNoShape">
                      <a:avLst/>
                    </a:prstTxWarp>
                    <a:spAutoFit/>
                  </a:bodyPr>
                  <a:lstStyle/>
                  <a:p>
                    <a:pPr marL="124999" marR="0" lvl="0" indent="-124999" algn="l" defTabSz="685709" rtl="0" eaLnBrk="1" fontAlgn="base" latinLnBrk="0" hangingPunct="1">
                      <a:lnSpc>
                        <a:spcPct val="90000"/>
                      </a:lnSpc>
                      <a:spcBef>
                        <a:spcPct val="5000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sp>
            <p:nvSpPr>
              <p:cNvPr id="164" name="Oval 163">
                <a:extLst>
                  <a:ext uri="{FF2B5EF4-FFF2-40B4-BE49-F238E27FC236}">
                    <a16:creationId xmlns:a16="http://schemas.microsoft.com/office/drawing/2014/main" id="{124B3724-D48D-4F42-84DA-91366C26FDAE}"/>
                  </a:ext>
                </a:extLst>
              </p:cNvPr>
              <p:cNvSpPr/>
              <p:nvPr/>
            </p:nvSpPr>
            <p:spPr>
              <a:xfrm>
                <a:off x="8352930" y="1716209"/>
                <a:ext cx="1095770" cy="1095769"/>
              </a:xfrm>
              <a:prstGeom prst="ellipse">
                <a:avLst/>
              </a:prstGeom>
              <a:solidFill>
                <a:schemeClr val="tx2">
                  <a:lumMod val="20000"/>
                  <a:lumOff val="80000"/>
                </a:schemeClr>
              </a:solidFill>
            </p:spPr>
            <p:style>
              <a:lnRef idx="3">
                <a:schemeClr val="lt1"/>
              </a:lnRef>
              <a:fillRef idx="1">
                <a:schemeClr val="accent2"/>
              </a:fillRef>
              <a:effectRef idx="1">
                <a:schemeClr val="accent2"/>
              </a:effectRef>
              <a:fontRef idx="minor">
                <a:schemeClr val="lt1"/>
              </a:fontRef>
            </p:style>
            <p:txBody>
              <a:bodyPr anchor="ctr"/>
              <a:lstStyle/>
              <a:p>
                <a:pPr marL="0" marR="0" lvl="0" indent="0" algn="ctr" defTabSz="1088239"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Verdana"/>
                  <a:ea typeface="+mn-ea"/>
                  <a:cs typeface="+mn-cs"/>
                </a:endParaRPr>
              </a:p>
            </p:txBody>
          </p:sp>
          <p:sp>
            <p:nvSpPr>
              <p:cNvPr id="169" name="Freeform 31">
                <a:extLst>
                  <a:ext uri="{FF2B5EF4-FFF2-40B4-BE49-F238E27FC236}">
                    <a16:creationId xmlns:a16="http://schemas.microsoft.com/office/drawing/2014/main" id="{8847FB72-487E-47AC-87F2-7C68D9EA4E58}"/>
                  </a:ext>
                </a:extLst>
              </p:cNvPr>
              <p:cNvSpPr>
                <a:spLocks noEditPoints="1"/>
              </p:cNvSpPr>
              <p:nvPr/>
            </p:nvSpPr>
            <p:spPr bwMode="auto">
              <a:xfrm>
                <a:off x="8691623" y="1832445"/>
                <a:ext cx="588591" cy="898374"/>
              </a:xfrm>
              <a:custGeom>
                <a:avLst/>
                <a:gdLst>
                  <a:gd name="T0" fmla="*/ 30 w 119"/>
                  <a:gd name="T1" fmla="*/ 62 h 186"/>
                  <a:gd name="T2" fmla="*/ 37 w 119"/>
                  <a:gd name="T3" fmla="*/ 56 h 186"/>
                  <a:gd name="T4" fmla="*/ 43 w 119"/>
                  <a:gd name="T5" fmla="*/ 56 h 186"/>
                  <a:gd name="T6" fmla="*/ 4 w 119"/>
                  <a:gd name="T7" fmla="*/ 1 h 186"/>
                  <a:gd name="T8" fmla="*/ 1 w 119"/>
                  <a:gd name="T9" fmla="*/ 1 h 186"/>
                  <a:gd name="T10" fmla="*/ 1 w 119"/>
                  <a:gd name="T11" fmla="*/ 1 h 186"/>
                  <a:gd name="T12" fmla="*/ 0 w 119"/>
                  <a:gd name="T13" fmla="*/ 4 h 186"/>
                  <a:gd name="T14" fmla="*/ 30 w 119"/>
                  <a:gd name="T15" fmla="*/ 62 h 186"/>
                  <a:gd name="T16" fmla="*/ 39 w 119"/>
                  <a:gd name="T17" fmla="*/ 60 h 186"/>
                  <a:gd name="T18" fmla="*/ 35 w 119"/>
                  <a:gd name="T19" fmla="*/ 68 h 186"/>
                  <a:gd name="T20" fmla="*/ 42 w 119"/>
                  <a:gd name="T21" fmla="*/ 72 h 186"/>
                  <a:gd name="T22" fmla="*/ 46 w 119"/>
                  <a:gd name="T23" fmla="*/ 65 h 186"/>
                  <a:gd name="T24" fmla="*/ 39 w 119"/>
                  <a:gd name="T25" fmla="*/ 60 h 186"/>
                  <a:gd name="T26" fmla="*/ 119 w 119"/>
                  <a:gd name="T27" fmla="*/ 63 h 186"/>
                  <a:gd name="T28" fmla="*/ 117 w 119"/>
                  <a:gd name="T29" fmla="*/ 60 h 186"/>
                  <a:gd name="T30" fmla="*/ 48 w 119"/>
                  <a:gd name="T31" fmla="*/ 59 h 186"/>
                  <a:gd name="T32" fmla="*/ 51 w 119"/>
                  <a:gd name="T33" fmla="*/ 63 h 186"/>
                  <a:gd name="T34" fmla="*/ 49 w 119"/>
                  <a:gd name="T35" fmla="*/ 72 h 186"/>
                  <a:gd name="T36" fmla="*/ 117 w 119"/>
                  <a:gd name="T37" fmla="*/ 66 h 186"/>
                  <a:gd name="T38" fmla="*/ 119 w 119"/>
                  <a:gd name="T39" fmla="*/ 63 h 186"/>
                  <a:gd name="T40" fmla="*/ 31 w 119"/>
                  <a:gd name="T41" fmla="*/ 71 h 186"/>
                  <a:gd name="T42" fmla="*/ 3 w 119"/>
                  <a:gd name="T43" fmla="*/ 132 h 186"/>
                  <a:gd name="T44" fmla="*/ 4 w 119"/>
                  <a:gd name="T45" fmla="*/ 135 h 186"/>
                  <a:gd name="T46" fmla="*/ 4 w 119"/>
                  <a:gd name="T47" fmla="*/ 135 h 186"/>
                  <a:gd name="T48" fmla="*/ 8 w 119"/>
                  <a:gd name="T49" fmla="*/ 134 h 186"/>
                  <a:gd name="T50" fmla="*/ 34 w 119"/>
                  <a:gd name="T51" fmla="*/ 101 h 186"/>
                  <a:gd name="T52" fmla="*/ 31 w 119"/>
                  <a:gd name="T53" fmla="*/ 186 h 186"/>
                  <a:gd name="T54" fmla="*/ 31 w 119"/>
                  <a:gd name="T55" fmla="*/ 186 h 186"/>
                  <a:gd name="T56" fmla="*/ 48 w 119"/>
                  <a:gd name="T57" fmla="*/ 186 h 186"/>
                  <a:gd name="T58" fmla="*/ 48 w 119"/>
                  <a:gd name="T59" fmla="*/ 186 h 186"/>
                  <a:gd name="T60" fmla="*/ 43 w 119"/>
                  <a:gd name="T61" fmla="*/ 77 h 186"/>
                  <a:gd name="T62" fmla="*/ 31 w 119"/>
                  <a:gd name="T63" fmla="*/ 7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 h="186">
                    <a:moveTo>
                      <a:pt x="30" y="62"/>
                    </a:moveTo>
                    <a:cubicBezTo>
                      <a:pt x="32" y="59"/>
                      <a:pt x="34" y="57"/>
                      <a:pt x="37" y="56"/>
                    </a:cubicBezTo>
                    <a:cubicBezTo>
                      <a:pt x="39" y="55"/>
                      <a:pt x="41" y="55"/>
                      <a:pt x="43" y="56"/>
                    </a:cubicBezTo>
                    <a:cubicBezTo>
                      <a:pt x="4" y="1"/>
                      <a:pt x="4" y="1"/>
                      <a:pt x="4" y="1"/>
                    </a:cubicBezTo>
                    <a:cubicBezTo>
                      <a:pt x="4" y="0"/>
                      <a:pt x="2" y="0"/>
                      <a:pt x="1" y="1"/>
                    </a:cubicBezTo>
                    <a:cubicBezTo>
                      <a:pt x="1" y="1"/>
                      <a:pt x="1" y="1"/>
                      <a:pt x="1" y="1"/>
                    </a:cubicBezTo>
                    <a:cubicBezTo>
                      <a:pt x="0" y="2"/>
                      <a:pt x="0" y="3"/>
                      <a:pt x="0" y="4"/>
                    </a:cubicBezTo>
                    <a:cubicBezTo>
                      <a:pt x="0" y="4"/>
                      <a:pt x="8" y="43"/>
                      <a:pt x="30" y="62"/>
                    </a:cubicBezTo>
                    <a:close/>
                    <a:moveTo>
                      <a:pt x="39" y="60"/>
                    </a:moveTo>
                    <a:cubicBezTo>
                      <a:pt x="36" y="61"/>
                      <a:pt x="34" y="65"/>
                      <a:pt x="35" y="68"/>
                    </a:cubicBezTo>
                    <a:cubicBezTo>
                      <a:pt x="35" y="71"/>
                      <a:pt x="39" y="73"/>
                      <a:pt x="42" y="72"/>
                    </a:cubicBezTo>
                    <a:cubicBezTo>
                      <a:pt x="45" y="71"/>
                      <a:pt x="47" y="68"/>
                      <a:pt x="46" y="65"/>
                    </a:cubicBezTo>
                    <a:cubicBezTo>
                      <a:pt x="45" y="61"/>
                      <a:pt x="42" y="60"/>
                      <a:pt x="39" y="60"/>
                    </a:cubicBezTo>
                    <a:close/>
                    <a:moveTo>
                      <a:pt x="119" y="63"/>
                    </a:moveTo>
                    <a:cubicBezTo>
                      <a:pt x="119" y="62"/>
                      <a:pt x="118" y="61"/>
                      <a:pt x="117" y="60"/>
                    </a:cubicBezTo>
                    <a:cubicBezTo>
                      <a:pt x="117" y="60"/>
                      <a:pt x="76" y="46"/>
                      <a:pt x="48" y="59"/>
                    </a:cubicBezTo>
                    <a:cubicBezTo>
                      <a:pt x="49" y="60"/>
                      <a:pt x="50" y="62"/>
                      <a:pt x="51" y="63"/>
                    </a:cubicBezTo>
                    <a:cubicBezTo>
                      <a:pt x="51" y="66"/>
                      <a:pt x="51" y="69"/>
                      <a:pt x="49" y="72"/>
                    </a:cubicBezTo>
                    <a:cubicBezTo>
                      <a:pt x="117" y="66"/>
                      <a:pt x="117" y="66"/>
                      <a:pt x="117" y="66"/>
                    </a:cubicBezTo>
                    <a:cubicBezTo>
                      <a:pt x="118" y="66"/>
                      <a:pt x="119" y="65"/>
                      <a:pt x="119" y="63"/>
                    </a:cubicBezTo>
                    <a:close/>
                    <a:moveTo>
                      <a:pt x="31" y="71"/>
                    </a:moveTo>
                    <a:cubicBezTo>
                      <a:pt x="3" y="132"/>
                      <a:pt x="3" y="132"/>
                      <a:pt x="3" y="132"/>
                    </a:cubicBezTo>
                    <a:cubicBezTo>
                      <a:pt x="2" y="133"/>
                      <a:pt x="3" y="134"/>
                      <a:pt x="4" y="135"/>
                    </a:cubicBezTo>
                    <a:cubicBezTo>
                      <a:pt x="4" y="135"/>
                      <a:pt x="4" y="135"/>
                      <a:pt x="4" y="135"/>
                    </a:cubicBezTo>
                    <a:cubicBezTo>
                      <a:pt x="5" y="135"/>
                      <a:pt x="7" y="135"/>
                      <a:pt x="8" y="134"/>
                    </a:cubicBezTo>
                    <a:cubicBezTo>
                      <a:pt x="8" y="134"/>
                      <a:pt x="24" y="120"/>
                      <a:pt x="34" y="101"/>
                    </a:cubicBezTo>
                    <a:cubicBezTo>
                      <a:pt x="31" y="186"/>
                      <a:pt x="31" y="186"/>
                      <a:pt x="31" y="186"/>
                    </a:cubicBezTo>
                    <a:cubicBezTo>
                      <a:pt x="31" y="186"/>
                      <a:pt x="31" y="186"/>
                      <a:pt x="31" y="186"/>
                    </a:cubicBezTo>
                    <a:cubicBezTo>
                      <a:pt x="48" y="186"/>
                      <a:pt x="48" y="186"/>
                      <a:pt x="48" y="186"/>
                    </a:cubicBezTo>
                    <a:cubicBezTo>
                      <a:pt x="48" y="186"/>
                      <a:pt x="48" y="186"/>
                      <a:pt x="48" y="186"/>
                    </a:cubicBezTo>
                    <a:cubicBezTo>
                      <a:pt x="43" y="77"/>
                      <a:pt x="43" y="77"/>
                      <a:pt x="43" y="77"/>
                    </a:cubicBezTo>
                    <a:cubicBezTo>
                      <a:pt x="38" y="78"/>
                      <a:pt x="33" y="75"/>
                      <a:pt x="31" y="7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1088239" rtl="0" eaLnBrk="1" fontAlgn="auto" latinLnBrk="0" hangingPunct="1">
                  <a:lnSpc>
                    <a:spcPct val="100000"/>
                  </a:lnSpc>
                  <a:spcBef>
                    <a:spcPts val="0"/>
                  </a:spcBef>
                  <a:spcAft>
                    <a:spcPts val="0"/>
                  </a:spcAft>
                  <a:buClrTx/>
                  <a:buSzTx/>
                  <a:buFontTx/>
                  <a:buNone/>
                  <a:tabLst/>
                  <a:defRPr/>
                </a:pPr>
                <a:endParaRPr kumimoji="0" lang="en-IE" sz="2133" b="0" i="0" u="none" strike="noStrike" kern="1200" cap="none" spc="0" normalizeH="0" baseline="0" noProof="0">
                  <a:ln>
                    <a:noFill/>
                  </a:ln>
                  <a:solidFill>
                    <a:srgbClr val="000000"/>
                  </a:solidFill>
                  <a:effectLst/>
                  <a:uLnTx/>
                  <a:uFillTx/>
                  <a:latin typeface="Verdana"/>
                  <a:ea typeface="+mn-ea"/>
                  <a:cs typeface="+mn-cs"/>
                </a:endParaRPr>
              </a:p>
            </p:txBody>
          </p:sp>
          <p:sp>
            <p:nvSpPr>
              <p:cNvPr id="179" name="Content Placeholder 2">
                <a:extLst>
                  <a:ext uri="{FF2B5EF4-FFF2-40B4-BE49-F238E27FC236}">
                    <a16:creationId xmlns:a16="http://schemas.microsoft.com/office/drawing/2014/main" id="{DCB0C9ED-2CBB-4578-9137-9EAEC3695C56}"/>
                  </a:ext>
                </a:extLst>
              </p:cNvPr>
              <p:cNvSpPr txBox="1">
                <a:spLocks/>
              </p:cNvSpPr>
              <p:nvPr/>
            </p:nvSpPr>
            <p:spPr bwMode="auto">
              <a:xfrm>
                <a:off x="8130945" y="4096664"/>
                <a:ext cx="3703284" cy="221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MS PGothic" panose="020B0600070205080204" pitchFamily="34" charset="-128"/>
                  </a:defRPr>
                </a:lvl1pPr>
                <a:lvl2pPr indent="-182563">
                  <a:spcBef>
                    <a:spcPct val="20000"/>
                  </a:spcBef>
                  <a:buClr>
                    <a:srgbClr val="85DB18"/>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9pPr>
              </a:lstStyle>
              <a:p>
                <a:pPr marL="285750" marR="0" lvl="0" indent="-285750" algn="l" defTabSz="1088239" rtl="0" eaLnBrk="1" fontAlgn="auto" latinLnBrk="0" hangingPunct="1">
                  <a:spcBef>
                    <a:spcPts val="0"/>
                  </a:spcBef>
                  <a:spcAft>
                    <a:spcPts val="0"/>
                  </a:spcAft>
                  <a:buClr>
                    <a:schemeClr val="tx2"/>
                  </a:buClr>
                  <a:buSzTx/>
                  <a:buFont typeface="Wingdings" panose="05000000000000000000" pitchFamily="2" charset="2"/>
                  <a:buChar char="§"/>
                  <a:tabLst/>
                  <a:defRPr/>
                </a:pPr>
                <a:r>
                  <a:rPr kumimoji="0" lang="en-US" sz="1600" b="0" i="0" u="none" strike="noStrike" kern="1200" cap="none" spc="0" normalizeH="0" baseline="0" noProof="0">
                    <a:ln>
                      <a:noFill/>
                    </a:ln>
                    <a:solidFill>
                      <a:srgbClr val="000000"/>
                    </a:solidFill>
                    <a:effectLst/>
                    <a:uLnTx/>
                    <a:uFillTx/>
                    <a:latin typeface="Verdana"/>
                    <a:ea typeface="MS PGothic"/>
                    <a:cs typeface="+mn-cs"/>
                  </a:rPr>
                  <a:t>5 initial “As-Is” diagnostic areas</a:t>
                </a:r>
                <a:endParaRPr kumimoji="0" lang="en-US" sz="2000" b="1" i="0" u="none" strike="noStrike" kern="1200" cap="none" spc="0" normalizeH="0" baseline="0" noProof="0">
                  <a:ln>
                    <a:noFill/>
                  </a:ln>
                  <a:solidFill>
                    <a:srgbClr val="000000"/>
                  </a:solidFill>
                  <a:effectLst/>
                  <a:uLnTx/>
                  <a:uFillTx/>
                  <a:latin typeface="Arial" panose="020B0604020202020204" pitchFamily="34" charset="0"/>
                  <a:ea typeface="MS PGothic"/>
                  <a:cs typeface="+mn-cs"/>
                </a:endParaRPr>
              </a:p>
              <a:p>
                <a:pPr marL="285750" marR="0" lvl="0" indent="-285750" algn="l" defTabSz="1088239" rtl="0" eaLnBrk="1" fontAlgn="auto" latinLnBrk="0" hangingPunct="1">
                  <a:spcBef>
                    <a:spcPts val="0"/>
                  </a:spcBef>
                  <a:spcAft>
                    <a:spcPts val="0"/>
                  </a:spcAft>
                  <a:buClr>
                    <a:schemeClr val="tx2"/>
                  </a:buClr>
                  <a:buSzTx/>
                  <a:buFont typeface="Wingdings" panose="05000000000000000000" pitchFamily="2" charset="2"/>
                  <a:buChar char="§"/>
                  <a:tabLst/>
                  <a:defRPr/>
                </a:pPr>
                <a:r>
                  <a:rPr kumimoji="0" lang="en-US" sz="1600" b="0" i="0" u="none" strike="noStrike" kern="1200" cap="none" spc="0" normalizeH="0" baseline="0" noProof="0">
                    <a:ln>
                      <a:noFill/>
                    </a:ln>
                    <a:solidFill>
                      <a:srgbClr val="000000"/>
                    </a:solidFill>
                    <a:effectLst/>
                    <a:uLnTx/>
                    <a:uFillTx/>
                    <a:latin typeface="Verdana"/>
                    <a:ea typeface="MS PGothic"/>
                    <a:cs typeface="+mn-cs"/>
                  </a:rPr>
                  <a:t>Platform limitations</a:t>
                </a:r>
              </a:p>
              <a:p>
                <a:pPr marL="285750" marR="0" lvl="0" indent="-285750" algn="l" defTabSz="1088239" rtl="0" eaLnBrk="1" fontAlgn="auto" latinLnBrk="0" hangingPunct="1">
                  <a:spcBef>
                    <a:spcPts val="0"/>
                  </a:spcBef>
                  <a:spcAft>
                    <a:spcPts val="0"/>
                  </a:spcAft>
                  <a:buClr>
                    <a:schemeClr val="tx2"/>
                  </a:buClr>
                  <a:buSzTx/>
                  <a:buFont typeface="Wingdings" panose="05000000000000000000" pitchFamily="2" charset="2"/>
                  <a:buChar char="§"/>
                  <a:tabLst/>
                  <a:defRPr/>
                </a:pPr>
                <a:r>
                  <a:rPr kumimoji="0" lang="en-US" sz="1600" b="0" i="0" u="none" strike="noStrike" kern="1200" cap="none" spc="0" normalizeH="0" baseline="0" noProof="0">
                    <a:ln>
                      <a:noFill/>
                    </a:ln>
                    <a:solidFill>
                      <a:srgbClr val="000000"/>
                    </a:solidFill>
                    <a:effectLst/>
                    <a:uLnTx/>
                    <a:uFillTx/>
                    <a:latin typeface="Verdana"/>
                    <a:ea typeface="MS PGothic"/>
                    <a:cs typeface="+mn-cs"/>
                  </a:rPr>
                  <a:t>Location of critical data domains</a:t>
                </a:r>
              </a:p>
              <a:p>
                <a:pPr marL="285750" marR="0" lvl="0" indent="-285750" algn="l" defTabSz="1088239" rtl="0" eaLnBrk="1" fontAlgn="auto" latinLnBrk="0" hangingPunct="1">
                  <a:spcBef>
                    <a:spcPts val="0"/>
                  </a:spcBef>
                  <a:spcAft>
                    <a:spcPts val="0"/>
                  </a:spcAft>
                  <a:buClr>
                    <a:schemeClr val="tx2"/>
                  </a:buClr>
                  <a:buSzTx/>
                  <a:buFont typeface="Wingdings" panose="05000000000000000000" pitchFamily="2" charset="2"/>
                  <a:buChar char="§"/>
                  <a:tabLst/>
                  <a:defRPr/>
                </a:pPr>
                <a:r>
                  <a:rPr kumimoji="0" lang="en-US" sz="1600" b="0" i="0" u="none" strike="noStrike" kern="1200" cap="none" spc="0" normalizeH="0" baseline="0" noProof="0">
                    <a:ln>
                      <a:noFill/>
                    </a:ln>
                    <a:solidFill>
                      <a:srgbClr val="000000"/>
                    </a:solidFill>
                    <a:effectLst/>
                    <a:uLnTx/>
                    <a:uFillTx/>
                    <a:latin typeface="Verdana"/>
                    <a:ea typeface="MS PGothic"/>
                    <a:cs typeface="+mn-cs"/>
                  </a:rPr>
                  <a:t>Master data flows &amp; gaps</a:t>
                </a:r>
              </a:p>
              <a:p>
                <a:pPr marL="285750" marR="0" lvl="0" indent="-285750" algn="l" defTabSz="1088239" rtl="0" eaLnBrk="1" fontAlgn="auto" latinLnBrk="0" hangingPunct="1">
                  <a:spcBef>
                    <a:spcPts val="0"/>
                  </a:spcBef>
                  <a:spcAft>
                    <a:spcPts val="0"/>
                  </a:spcAft>
                  <a:buClr>
                    <a:schemeClr val="tx2"/>
                  </a:buClr>
                  <a:buSzTx/>
                  <a:buFont typeface="Wingdings" panose="05000000000000000000" pitchFamily="2" charset="2"/>
                  <a:buChar char="§"/>
                  <a:tabLst/>
                  <a:defRPr/>
                </a:pPr>
                <a:r>
                  <a:rPr lang="en-US" sz="1600" b="0">
                    <a:solidFill>
                      <a:srgbClr val="000000"/>
                    </a:solidFill>
                    <a:latin typeface="Verdana"/>
                    <a:ea typeface="MS PGothic"/>
                  </a:rPr>
                  <a:t>Maturity level </a:t>
                </a:r>
              </a:p>
              <a:p>
                <a:pPr marL="285750" marR="0" lvl="0" indent="-285750" algn="l" defTabSz="1088239" rtl="0" eaLnBrk="1" fontAlgn="auto" latinLnBrk="0" hangingPunct="1">
                  <a:spcBef>
                    <a:spcPts val="0"/>
                  </a:spcBef>
                  <a:spcAft>
                    <a:spcPts val="0"/>
                  </a:spcAft>
                  <a:buClr>
                    <a:schemeClr val="tx2"/>
                  </a:buClr>
                  <a:buSzTx/>
                  <a:buFont typeface="Wingdings" panose="05000000000000000000" pitchFamily="2" charset="2"/>
                  <a:buChar char="§"/>
                  <a:tabLst/>
                  <a:defRPr/>
                </a:pPr>
                <a:r>
                  <a:rPr kumimoji="0" lang="en-US" sz="1600" b="0" i="0" u="none" strike="noStrike" kern="1200" cap="none" spc="0" normalizeH="0" baseline="0" noProof="0">
                    <a:ln>
                      <a:noFill/>
                    </a:ln>
                    <a:solidFill>
                      <a:srgbClr val="000000"/>
                    </a:solidFill>
                    <a:effectLst/>
                    <a:uLnTx/>
                    <a:uFillTx/>
                    <a:latin typeface="Verdana"/>
                    <a:ea typeface="MS PGothic"/>
                    <a:cs typeface="+mn-cs"/>
                  </a:rPr>
                  <a:t>Downstream data impacts</a:t>
                </a:r>
              </a:p>
            </p:txBody>
          </p:sp>
        </p:grpSp>
        <p:grpSp>
          <p:nvGrpSpPr>
            <p:cNvPr id="3" name="Group 2">
              <a:extLst>
                <a:ext uri="{FF2B5EF4-FFF2-40B4-BE49-F238E27FC236}">
                  <a16:creationId xmlns:a16="http://schemas.microsoft.com/office/drawing/2014/main" id="{905D0859-A8B3-44D4-B8FD-3CEB4EB88A22}"/>
                </a:ext>
              </a:extLst>
            </p:cNvPr>
            <p:cNvGrpSpPr/>
            <p:nvPr/>
          </p:nvGrpSpPr>
          <p:grpSpPr>
            <a:xfrm>
              <a:off x="425977" y="1064675"/>
              <a:ext cx="5225801" cy="5259924"/>
              <a:chOff x="34762" y="1128175"/>
              <a:chExt cx="5225801" cy="5259924"/>
            </a:xfrm>
          </p:grpSpPr>
          <p:sp>
            <p:nvSpPr>
              <p:cNvPr id="27" name="Rectangle 26">
                <a:extLst>
                  <a:ext uri="{FF2B5EF4-FFF2-40B4-BE49-F238E27FC236}">
                    <a16:creationId xmlns:a16="http://schemas.microsoft.com/office/drawing/2014/main" id="{7F4627AA-49F9-4C12-9005-0A5B1B42D90B}"/>
                  </a:ext>
                </a:extLst>
              </p:cNvPr>
              <p:cNvSpPr/>
              <p:nvPr/>
            </p:nvSpPr>
            <p:spPr>
              <a:xfrm>
                <a:off x="122990" y="1482692"/>
                <a:ext cx="5137573" cy="4905407"/>
              </a:xfrm>
              <a:prstGeom prst="rect">
                <a:avLst/>
              </a:prstGeom>
              <a:solidFill>
                <a:schemeClr val="bg1"/>
              </a:solidFill>
              <a:ln w="19050">
                <a:solidFill>
                  <a:srgbClr val="82B9D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88239"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Verdana"/>
                  <a:ea typeface="+mn-ea"/>
                  <a:cs typeface="+mn-cs"/>
                </a:endParaRPr>
              </a:p>
            </p:txBody>
          </p:sp>
          <p:sp>
            <p:nvSpPr>
              <p:cNvPr id="30" name="TextBox 10">
                <a:extLst>
                  <a:ext uri="{FF2B5EF4-FFF2-40B4-BE49-F238E27FC236}">
                    <a16:creationId xmlns:a16="http://schemas.microsoft.com/office/drawing/2014/main" id="{8556FB75-E5DC-4591-B80B-2364EE09F1E3}"/>
                  </a:ext>
                </a:extLst>
              </p:cNvPr>
              <p:cNvSpPr txBox="1">
                <a:spLocks noChangeArrowheads="1"/>
              </p:cNvSpPr>
              <p:nvPr/>
            </p:nvSpPr>
            <p:spPr bwMode="auto">
              <a:xfrm>
                <a:off x="1235882" y="3076111"/>
                <a:ext cx="11337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5DB18"/>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9pPr>
              </a:lstStyle>
              <a:p>
                <a:pPr marL="0" marR="0" lvl="0" indent="0" algn="ctr" defTabSz="1088239"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1200" b="0" i="0" u="none" strike="noStrike" kern="1200" cap="none" spc="0" normalizeH="0" baseline="0" noProof="0">
                    <a:ln>
                      <a:noFill/>
                    </a:ln>
                    <a:effectLst/>
                    <a:uLnTx/>
                    <a:uFillTx/>
                    <a:latin typeface="Verdana"/>
                    <a:ea typeface="MS PGothic" panose="020B0600070205080204" pitchFamily="34" charset="-128"/>
                    <a:cs typeface="+mn-cs"/>
                  </a:rPr>
                  <a:t>Identify</a:t>
                </a:r>
              </a:p>
              <a:p>
                <a:pPr marL="0" marR="0" lvl="0" indent="0" algn="ctr" defTabSz="1088239"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1200" b="0" i="0" u="none" strike="noStrike" kern="1200" cap="none" spc="0" normalizeH="0" baseline="0" noProof="0">
                    <a:ln>
                      <a:noFill/>
                    </a:ln>
                    <a:effectLst/>
                    <a:uLnTx/>
                    <a:uFillTx/>
                    <a:latin typeface="Verdana"/>
                    <a:ea typeface="MS PGothic" panose="020B0600070205080204" pitchFamily="34" charset="-128"/>
                    <a:cs typeface="+mn-cs"/>
                  </a:rPr>
                  <a:t>Catalogue</a:t>
                </a:r>
              </a:p>
              <a:p>
                <a:pPr marL="0" marR="0" lvl="0" indent="0" algn="ctr" defTabSz="1088239"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1200" b="1" i="0" u="sng" strike="noStrike" kern="1200" cap="none" spc="0" normalizeH="0" baseline="0" noProof="0">
                    <a:ln>
                      <a:noFill/>
                    </a:ln>
                    <a:effectLst/>
                    <a:uLnTx/>
                    <a:uFillTx/>
                    <a:latin typeface="Verdana"/>
                    <a:ea typeface="MS PGothic" panose="020B0600070205080204" pitchFamily="34" charset="-128"/>
                    <a:cs typeface="+mn-cs"/>
                  </a:rPr>
                  <a:t>Analyze</a:t>
                </a:r>
              </a:p>
            </p:txBody>
          </p:sp>
          <p:sp>
            <p:nvSpPr>
              <p:cNvPr id="61" name="TextBox 10">
                <a:extLst>
                  <a:ext uri="{FF2B5EF4-FFF2-40B4-BE49-F238E27FC236}">
                    <a16:creationId xmlns:a16="http://schemas.microsoft.com/office/drawing/2014/main" id="{78A4ABF5-7C7B-42CE-B72E-D22AC6133AC8}"/>
                  </a:ext>
                </a:extLst>
              </p:cNvPr>
              <p:cNvSpPr txBox="1">
                <a:spLocks noChangeArrowheads="1"/>
              </p:cNvSpPr>
              <p:nvPr/>
            </p:nvSpPr>
            <p:spPr bwMode="auto">
              <a:xfrm>
                <a:off x="2368502" y="2891445"/>
                <a:ext cx="14570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5DB18"/>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9pPr>
              </a:lstStyle>
              <a:p>
                <a:pPr marL="0" marR="0" lvl="0" indent="0" algn="ctr" defTabSz="1088239"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1200" b="1" i="0" u="sng" strike="noStrike" kern="1200" cap="none" spc="0" normalizeH="0" baseline="0" noProof="0">
                    <a:ln>
                      <a:noFill/>
                    </a:ln>
                    <a:effectLst/>
                    <a:uLnTx/>
                    <a:uFillTx/>
                    <a:latin typeface="Verdana"/>
                    <a:ea typeface="MS PGothic" panose="020B0600070205080204" pitchFamily="34" charset="-128"/>
                    <a:cs typeface="+mn-cs"/>
                  </a:rPr>
                  <a:t>Apply</a:t>
                </a:r>
                <a:r>
                  <a:rPr kumimoji="0" lang="en-US" altLang="en-US" sz="1200" b="0" i="0" u="none" strike="noStrike" kern="1200" cap="none" spc="0" normalizeH="0" baseline="0" noProof="0">
                    <a:ln>
                      <a:noFill/>
                    </a:ln>
                    <a:effectLst/>
                    <a:uLnTx/>
                    <a:uFillTx/>
                    <a:latin typeface="Verdana"/>
                    <a:ea typeface="MS PGothic" panose="020B0600070205080204" pitchFamily="34" charset="-128"/>
                    <a:cs typeface="+mn-cs"/>
                  </a:rPr>
                  <a:t> Capgemini framework, experience and methodology</a:t>
                </a:r>
              </a:p>
            </p:txBody>
          </p:sp>
          <p:sp>
            <p:nvSpPr>
              <p:cNvPr id="62" name="TextBox 10">
                <a:extLst>
                  <a:ext uri="{FF2B5EF4-FFF2-40B4-BE49-F238E27FC236}">
                    <a16:creationId xmlns:a16="http://schemas.microsoft.com/office/drawing/2014/main" id="{3CBAE6BC-E766-419A-B0C6-0D2B8F47025F}"/>
                  </a:ext>
                </a:extLst>
              </p:cNvPr>
              <p:cNvSpPr txBox="1">
                <a:spLocks noChangeArrowheads="1"/>
              </p:cNvSpPr>
              <p:nvPr/>
            </p:nvSpPr>
            <p:spPr bwMode="auto">
              <a:xfrm>
                <a:off x="3861173" y="3076111"/>
                <a:ext cx="13993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5DB18"/>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9pPr>
              </a:lstStyle>
              <a:p>
                <a:pPr marL="0" marR="0" lvl="0" indent="0" algn="ctr" defTabSz="1088239"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1200" b="0" i="0" u="none" strike="noStrike" kern="1200" cap="none" spc="0" normalizeH="0" baseline="0" noProof="0">
                    <a:ln>
                      <a:noFill/>
                    </a:ln>
                    <a:effectLst/>
                    <a:uLnTx/>
                    <a:uFillTx/>
                    <a:latin typeface="Verdana"/>
                    <a:ea typeface="MS PGothic" panose="020B0600070205080204" pitchFamily="34" charset="-128"/>
                    <a:cs typeface="+mn-cs"/>
                  </a:rPr>
                  <a:t>Capture </a:t>
                </a:r>
                <a:r>
                  <a:rPr kumimoji="0" lang="en-US" altLang="en-US" sz="1200" b="1" i="0" u="sng" strike="noStrike" kern="1200" cap="none" spc="0" normalizeH="0" baseline="0" noProof="0">
                    <a:ln>
                      <a:noFill/>
                    </a:ln>
                    <a:effectLst/>
                    <a:uLnTx/>
                    <a:uFillTx/>
                    <a:latin typeface="Verdana"/>
                    <a:ea typeface="MS PGothic" panose="020B0600070205080204" pitchFamily="34" charset="-128"/>
                    <a:cs typeface="+mn-cs"/>
                  </a:rPr>
                  <a:t>initial</a:t>
                </a:r>
                <a:r>
                  <a:rPr kumimoji="0" lang="en-US" altLang="en-US" sz="1200" b="0" i="0" u="none" strike="noStrike" kern="1200" cap="none" spc="0" normalizeH="0" baseline="0" noProof="0">
                    <a:ln>
                      <a:noFill/>
                    </a:ln>
                    <a:effectLst/>
                    <a:uLnTx/>
                    <a:uFillTx/>
                    <a:latin typeface="Verdana"/>
                    <a:ea typeface="MS PGothic" panose="020B0600070205080204" pitchFamily="34" charset="-128"/>
                    <a:cs typeface="+mn-cs"/>
                  </a:rPr>
                  <a:t> </a:t>
                </a:r>
                <a:r>
                  <a:rPr kumimoji="0" lang="en-US" altLang="en-US" sz="1200" b="1" i="0" u="sng" strike="noStrike" kern="1200" cap="none" spc="0" normalizeH="0" baseline="0" noProof="0">
                    <a:ln>
                      <a:noFill/>
                    </a:ln>
                    <a:effectLst/>
                    <a:uLnTx/>
                    <a:uFillTx/>
                    <a:latin typeface="Verdana"/>
                    <a:ea typeface="MS PGothic" panose="020B0600070205080204" pitchFamily="34" charset="-128"/>
                    <a:cs typeface="+mn-cs"/>
                  </a:rPr>
                  <a:t>insights</a:t>
                </a:r>
                <a:r>
                  <a:rPr kumimoji="0" lang="en-US" altLang="en-US" sz="1200" b="0" i="0" u="none" strike="noStrike" kern="1200" cap="none" spc="0" normalizeH="0" baseline="0" noProof="0">
                    <a:ln>
                      <a:noFill/>
                    </a:ln>
                    <a:effectLst/>
                    <a:uLnTx/>
                    <a:uFillTx/>
                    <a:latin typeface="Verdana"/>
                    <a:ea typeface="MS PGothic" panose="020B0600070205080204" pitchFamily="34" charset="-128"/>
                    <a:cs typeface="+mn-cs"/>
                  </a:rPr>
                  <a:t> &amp; gaps</a:t>
                </a:r>
              </a:p>
            </p:txBody>
          </p:sp>
          <p:cxnSp>
            <p:nvCxnSpPr>
              <p:cNvPr id="63" name="Straight Connector 62">
                <a:extLst>
                  <a:ext uri="{FF2B5EF4-FFF2-40B4-BE49-F238E27FC236}">
                    <a16:creationId xmlns:a16="http://schemas.microsoft.com/office/drawing/2014/main" id="{486A738A-ECD0-4DBA-B4F2-41526D5BCD03}"/>
                  </a:ext>
                </a:extLst>
              </p:cNvPr>
              <p:cNvCxnSpPr>
                <a:cxnSpLocks/>
              </p:cNvCxnSpPr>
              <p:nvPr/>
            </p:nvCxnSpPr>
            <p:spPr>
              <a:xfrm>
                <a:off x="2390828" y="2932112"/>
                <a:ext cx="0" cy="9749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6" name="TextBox 10">
                <a:extLst>
                  <a:ext uri="{FF2B5EF4-FFF2-40B4-BE49-F238E27FC236}">
                    <a16:creationId xmlns:a16="http://schemas.microsoft.com/office/drawing/2014/main" id="{B8BC5A53-9FB7-4B44-A5F9-3AA5E139E477}"/>
                  </a:ext>
                </a:extLst>
              </p:cNvPr>
              <p:cNvSpPr txBox="1">
                <a:spLocks noChangeArrowheads="1"/>
              </p:cNvSpPr>
              <p:nvPr/>
            </p:nvSpPr>
            <p:spPr bwMode="auto">
              <a:xfrm>
                <a:off x="64826" y="4228943"/>
                <a:ext cx="129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5DB18"/>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9pPr>
              </a:lstStyle>
              <a:p>
                <a:pPr marL="0" marR="0" lvl="0" indent="0" algn="ctr" defTabSz="1088239"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1600" b="0" i="0" u="none" strike="noStrike" kern="1200" cap="none" spc="0" normalizeH="0" baseline="0" noProof="0">
                    <a:ln>
                      <a:noFill/>
                    </a:ln>
                    <a:solidFill>
                      <a:srgbClr val="0070AD"/>
                    </a:solidFill>
                    <a:effectLst/>
                    <a:uLnTx/>
                    <a:uFillTx/>
                    <a:latin typeface="Verdana"/>
                    <a:ea typeface="MS PGothic" panose="020B0600070205080204" pitchFamily="34" charset="-128"/>
                    <a:cs typeface="+mn-cs"/>
                  </a:rPr>
                  <a:t>What we </a:t>
                </a:r>
                <a:r>
                  <a:rPr kumimoji="0" lang="en-US" altLang="en-US" sz="1600" b="1" i="0" u="none" strike="noStrike" kern="1200" cap="none" spc="0" normalizeH="0" baseline="0" noProof="0">
                    <a:ln>
                      <a:noFill/>
                    </a:ln>
                    <a:solidFill>
                      <a:srgbClr val="0070AD"/>
                    </a:solidFill>
                    <a:effectLst/>
                    <a:uLnTx/>
                    <a:uFillTx/>
                    <a:latin typeface="Verdana"/>
                    <a:ea typeface="MS PGothic" panose="020B0600070205080204" pitchFamily="34" charset="-128"/>
                    <a:cs typeface="+mn-cs"/>
                  </a:rPr>
                  <a:t>know</a:t>
                </a:r>
              </a:p>
            </p:txBody>
          </p:sp>
          <p:sp>
            <p:nvSpPr>
              <p:cNvPr id="77" name="TextBox 10">
                <a:extLst>
                  <a:ext uri="{FF2B5EF4-FFF2-40B4-BE49-F238E27FC236}">
                    <a16:creationId xmlns:a16="http://schemas.microsoft.com/office/drawing/2014/main" id="{2F9B90B0-C937-443C-AEF7-78B6E0D19219}"/>
                  </a:ext>
                </a:extLst>
              </p:cNvPr>
              <p:cNvSpPr txBox="1">
                <a:spLocks noChangeArrowheads="1"/>
              </p:cNvSpPr>
              <p:nvPr/>
            </p:nvSpPr>
            <p:spPr bwMode="auto">
              <a:xfrm>
                <a:off x="64826" y="5565358"/>
                <a:ext cx="129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5DB18"/>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9pPr>
              </a:lstStyle>
              <a:p>
                <a:pPr marL="0" marR="0" lvl="0" indent="0" algn="ctr" defTabSz="1088239"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1600" b="0" i="0" u="none" strike="noStrike" kern="1200" cap="none" spc="0" normalizeH="0" baseline="0" noProof="0">
                    <a:ln>
                      <a:noFill/>
                    </a:ln>
                    <a:solidFill>
                      <a:srgbClr val="0070AD"/>
                    </a:solidFill>
                    <a:effectLst/>
                    <a:uLnTx/>
                    <a:uFillTx/>
                    <a:latin typeface="Verdana"/>
                    <a:ea typeface="MS PGothic" panose="020B0600070205080204" pitchFamily="34" charset="-128"/>
                    <a:cs typeface="+mn-cs"/>
                  </a:rPr>
                  <a:t>What was </a:t>
                </a:r>
                <a:r>
                  <a:rPr kumimoji="0" lang="en-US" altLang="en-US" sz="1600" b="1" i="0" u="none" strike="noStrike" kern="1200" cap="none" spc="0" normalizeH="0" baseline="0" noProof="0">
                    <a:ln>
                      <a:noFill/>
                    </a:ln>
                    <a:solidFill>
                      <a:srgbClr val="0070AD"/>
                    </a:solidFill>
                    <a:effectLst/>
                    <a:uLnTx/>
                    <a:uFillTx/>
                    <a:latin typeface="Verdana"/>
                    <a:ea typeface="MS PGothic" panose="020B0600070205080204" pitchFamily="34" charset="-128"/>
                    <a:cs typeface="+mn-cs"/>
                  </a:rPr>
                  <a:t>missing</a:t>
                </a:r>
              </a:p>
            </p:txBody>
          </p:sp>
          <p:sp>
            <p:nvSpPr>
              <p:cNvPr id="79" name="TextBox 10">
                <a:extLst>
                  <a:ext uri="{FF2B5EF4-FFF2-40B4-BE49-F238E27FC236}">
                    <a16:creationId xmlns:a16="http://schemas.microsoft.com/office/drawing/2014/main" id="{C59AC82A-E4AA-4B11-8BBE-D81F06213A74}"/>
                  </a:ext>
                </a:extLst>
              </p:cNvPr>
              <p:cNvSpPr txBox="1">
                <a:spLocks noChangeArrowheads="1"/>
              </p:cNvSpPr>
              <p:nvPr/>
            </p:nvSpPr>
            <p:spPr bwMode="auto">
              <a:xfrm>
                <a:off x="64826" y="3106889"/>
                <a:ext cx="129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5DB18"/>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9pPr>
              </a:lstStyle>
              <a:p>
                <a:pPr marL="0" marR="0" lvl="0" indent="0" algn="ctr" defTabSz="1088239"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1600" b="0" i="0" u="none" strike="noStrike" kern="1200" cap="none" spc="0" normalizeH="0" baseline="0" noProof="0">
                    <a:ln>
                      <a:noFill/>
                    </a:ln>
                    <a:solidFill>
                      <a:srgbClr val="0070AD"/>
                    </a:solidFill>
                    <a:effectLst/>
                    <a:uLnTx/>
                    <a:uFillTx/>
                    <a:latin typeface="Verdana"/>
                    <a:ea typeface="MS PGothic" panose="020B0600070205080204" pitchFamily="34" charset="-128"/>
                    <a:cs typeface="+mn-cs"/>
                  </a:rPr>
                  <a:t>What we </a:t>
                </a:r>
                <a:r>
                  <a:rPr kumimoji="0" lang="en-US" altLang="en-US" sz="1600" b="1" i="0" u="none" strike="noStrike" kern="1200" cap="none" spc="0" normalizeH="0" baseline="0" noProof="0">
                    <a:ln>
                      <a:noFill/>
                    </a:ln>
                    <a:solidFill>
                      <a:srgbClr val="0070AD"/>
                    </a:solidFill>
                    <a:effectLst/>
                    <a:uLnTx/>
                    <a:uFillTx/>
                    <a:latin typeface="Verdana"/>
                    <a:ea typeface="MS PGothic" panose="020B0600070205080204" pitchFamily="34" charset="-128"/>
                    <a:cs typeface="+mn-cs"/>
                  </a:rPr>
                  <a:t>did</a:t>
                </a:r>
              </a:p>
            </p:txBody>
          </p:sp>
          <p:sp>
            <p:nvSpPr>
              <p:cNvPr id="80" name="Oval 41">
                <a:extLst>
                  <a:ext uri="{FF2B5EF4-FFF2-40B4-BE49-F238E27FC236}">
                    <a16:creationId xmlns:a16="http://schemas.microsoft.com/office/drawing/2014/main" id="{1C557F4B-75D6-47DE-AE87-314E4ECBB42A}"/>
                  </a:ext>
                </a:extLst>
              </p:cNvPr>
              <p:cNvSpPr>
                <a:spLocks noChangeArrowheads="1"/>
              </p:cNvSpPr>
              <p:nvPr/>
            </p:nvSpPr>
            <p:spPr bwMode="auto">
              <a:xfrm>
                <a:off x="34762" y="1128175"/>
                <a:ext cx="704270" cy="704270"/>
              </a:xfrm>
              <a:prstGeom prst="ellipse">
                <a:avLst/>
              </a:prstGeom>
              <a:solidFill>
                <a:schemeClr val="accent2"/>
              </a:solidFill>
              <a:ln>
                <a:noFill/>
              </a:ln>
            </p:spPr>
            <p:txBody>
              <a:bodyPr lIns="68572" tIns="34286" rIns="68572" bIns="34286"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5DB18"/>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9pPr>
              </a:lstStyle>
              <a:p>
                <a:pPr marL="0" marR="0" lvl="0" indent="0" algn="ctr" defTabSz="1088239" rtl="0" eaLnBrk="1" fontAlgn="auto" latinLnBrk="0" hangingPunct="1">
                  <a:lnSpc>
                    <a:spcPct val="100000"/>
                  </a:lnSpc>
                  <a:spcBef>
                    <a:spcPct val="0"/>
                  </a:spcBef>
                  <a:spcAft>
                    <a:spcPct val="0"/>
                  </a:spcAft>
                  <a:buClrTx/>
                  <a:buSzTx/>
                  <a:buFontTx/>
                  <a:buNone/>
                  <a:tabLst/>
                  <a:defRPr/>
                </a:pPr>
                <a:r>
                  <a:rPr kumimoji="0" lang="en-US" altLang="en-US" sz="2800" b="1"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rPr>
                  <a:t>1</a:t>
                </a:r>
              </a:p>
            </p:txBody>
          </p:sp>
          <p:cxnSp>
            <p:nvCxnSpPr>
              <p:cNvPr id="84" name="Straight Connector 83">
                <a:extLst>
                  <a:ext uri="{FF2B5EF4-FFF2-40B4-BE49-F238E27FC236}">
                    <a16:creationId xmlns:a16="http://schemas.microsoft.com/office/drawing/2014/main" id="{98BCD624-DA6D-4DE6-AA1F-1CCD6A5DB61F}"/>
                  </a:ext>
                </a:extLst>
              </p:cNvPr>
              <p:cNvCxnSpPr>
                <a:cxnSpLocks/>
              </p:cNvCxnSpPr>
              <p:nvPr/>
            </p:nvCxnSpPr>
            <p:spPr>
              <a:xfrm flipH="1">
                <a:off x="122919" y="3911999"/>
                <a:ext cx="51375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7304658-65AC-48C1-8B67-4EC3E186DC5D}"/>
                  </a:ext>
                </a:extLst>
              </p:cNvPr>
              <p:cNvCxnSpPr>
                <a:cxnSpLocks/>
              </p:cNvCxnSpPr>
              <p:nvPr/>
            </p:nvCxnSpPr>
            <p:spPr>
              <a:xfrm>
                <a:off x="3827305" y="2932112"/>
                <a:ext cx="0" cy="9749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1683DC7-9A3F-42C9-8351-0DA657028E65}"/>
                  </a:ext>
                </a:extLst>
              </p:cNvPr>
              <p:cNvCxnSpPr>
                <a:cxnSpLocks/>
              </p:cNvCxnSpPr>
              <p:nvPr/>
            </p:nvCxnSpPr>
            <p:spPr>
              <a:xfrm flipH="1">
                <a:off x="122919" y="5334450"/>
                <a:ext cx="51375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9" name="Content Placeholder 2">
                <a:extLst>
                  <a:ext uri="{FF2B5EF4-FFF2-40B4-BE49-F238E27FC236}">
                    <a16:creationId xmlns:a16="http://schemas.microsoft.com/office/drawing/2014/main" id="{3C09A3A5-215A-4B71-B00F-3E5DADACC7AC}"/>
                  </a:ext>
                </a:extLst>
              </p:cNvPr>
              <p:cNvSpPr txBox="1">
                <a:spLocks/>
              </p:cNvSpPr>
              <p:nvPr/>
            </p:nvSpPr>
            <p:spPr bwMode="auto">
              <a:xfrm>
                <a:off x="1295717" y="3944183"/>
                <a:ext cx="194588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MS PGothic" panose="020B0600070205080204" pitchFamily="34" charset="-128"/>
                  </a:defRPr>
                </a:lvl1pPr>
                <a:lvl2pPr indent="-182563">
                  <a:spcBef>
                    <a:spcPct val="20000"/>
                  </a:spcBef>
                  <a:buClr>
                    <a:srgbClr val="85DB18"/>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9pPr>
              </a:lstStyle>
              <a:p>
                <a:pPr marL="128570" marR="0" lvl="0" indent="-128570" algn="l" defTabSz="1088239"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r>
                  <a:rPr kumimoji="0" lang="en-US" sz="1000" b="0" i="0" u="none" strike="noStrike" kern="1200" cap="none" spc="0" normalizeH="0" baseline="0" noProof="0">
                    <a:ln>
                      <a:noFill/>
                    </a:ln>
                    <a:solidFill>
                      <a:srgbClr val="000000"/>
                    </a:solidFill>
                    <a:effectLst/>
                    <a:uLnTx/>
                    <a:uFillTx/>
                    <a:latin typeface="Verdana"/>
                    <a:ea typeface="MS PGothic" panose="020B0600070205080204" pitchFamily="34" charset="-128"/>
                    <a:cs typeface="+mn-cs"/>
                  </a:rPr>
                  <a:t>Inconsistencies in Customer definition</a:t>
                </a:r>
              </a:p>
              <a:p>
                <a:pPr marL="128570" marR="0" lvl="0" indent="-128570" algn="l" defTabSz="1088239"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r>
                  <a:rPr kumimoji="0" lang="en-US" sz="1000" b="0" i="0" u="none" strike="noStrike" kern="1200" cap="none" spc="0" normalizeH="0" baseline="0" noProof="0">
                    <a:ln>
                      <a:noFill/>
                    </a:ln>
                    <a:solidFill>
                      <a:srgbClr val="000000"/>
                    </a:solidFill>
                    <a:effectLst/>
                    <a:uLnTx/>
                    <a:uFillTx/>
                    <a:latin typeface="Verdana"/>
                    <a:ea typeface="MS PGothic" panose="020B0600070205080204" pitchFamily="34" charset="-128"/>
                    <a:cs typeface="+mn-cs"/>
                  </a:rPr>
                  <a:t>Duplicated data stored multiple locations</a:t>
                </a:r>
              </a:p>
              <a:p>
                <a:pPr marL="128570" marR="0" lvl="0" indent="-128570" algn="l" defTabSz="1088239"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r>
                  <a:rPr kumimoji="0" lang="en-US" sz="1000" b="0" i="0" u="none" strike="noStrike" kern="1200" cap="none" spc="0" normalizeH="0" baseline="0" noProof="0">
                    <a:ln>
                      <a:noFill/>
                    </a:ln>
                    <a:solidFill>
                      <a:srgbClr val="000000"/>
                    </a:solidFill>
                    <a:effectLst/>
                    <a:uLnTx/>
                    <a:uFillTx/>
                    <a:latin typeface="Verdana"/>
                    <a:ea typeface="MS PGothic" panose="020B0600070205080204" pitchFamily="34" charset="-128"/>
                    <a:cs typeface="+mn-cs"/>
                  </a:rPr>
                  <a:t>Manual / inconsistent data processes &amp; integrations</a:t>
                </a:r>
              </a:p>
            </p:txBody>
          </p:sp>
          <p:sp>
            <p:nvSpPr>
              <p:cNvPr id="111" name="Content Placeholder 2">
                <a:extLst>
                  <a:ext uri="{FF2B5EF4-FFF2-40B4-BE49-F238E27FC236}">
                    <a16:creationId xmlns:a16="http://schemas.microsoft.com/office/drawing/2014/main" id="{9400F615-D29A-4113-ABF1-5743D83F23BE}"/>
                  </a:ext>
                </a:extLst>
              </p:cNvPr>
              <p:cNvSpPr txBox="1">
                <a:spLocks/>
              </p:cNvSpPr>
              <p:nvPr/>
            </p:nvSpPr>
            <p:spPr bwMode="auto">
              <a:xfrm>
                <a:off x="3313312" y="3944183"/>
                <a:ext cx="189617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MS PGothic" panose="020B0600070205080204" pitchFamily="34" charset="-128"/>
                  </a:defRPr>
                </a:lvl1pPr>
                <a:lvl2pPr indent="-182563">
                  <a:spcBef>
                    <a:spcPct val="20000"/>
                  </a:spcBef>
                  <a:buClr>
                    <a:srgbClr val="85DB18"/>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9pPr>
              </a:lstStyle>
              <a:p>
                <a:pPr marL="128570" marR="0" lvl="0" indent="-128570" algn="l" defTabSz="1088239"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r>
                  <a:rPr kumimoji="0" lang="en-US" sz="1000" b="0" i="0" u="none" strike="noStrike" kern="1200" cap="none" spc="0" normalizeH="0" baseline="0" noProof="0">
                    <a:ln>
                      <a:noFill/>
                    </a:ln>
                    <a:solidFill>
                      <a:srgbClr val="000000"/>
                    </a:solidFill>
                    <a:effectLst/>
                    <a:uLnTx/>
                    <a:uFillTx/>
                    <a:latin typeface="Verdana"/>
                    <a:ea typeface="MS PGothic" panose="020B0600070205080204" pitchFamily="34" charset="-128"/>
                    <a:cs typeface="+mn-cs"/>
                  </a:rPr>
                  <a:t>Visibility &amp; access To needed data</a:t>
                </a:r>
              </a:p>
              <a:p>
                <a:pPr marL="128570" marR="0" lvl="0" indent="-128570" algn="l" defTabSz="1088239"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r>
                  <a:rPr kumimoji="0" lang="en-US" sz="1000" b="0" i="0" u="none" strike="noStrike" kern="1200" cap="none" spc="0" normalizeH="0" baseline="0" noProof="0">
                    <a:ln>
                      <a:noFill/>
                    </a:ln>
                    <a:solidFill>
                      <a:srgbClr val="000000"/>
                    </a:solidFill>
                    <a:effectLst/>
                    <a:uLnTx/>
                    <a:uFillTx/>
                    <a:latin typeface="Verdana"/>
                    <a:ea typeface="MS PGothic" panose="020B0600070205080204" pitchFamily="34" charset="-128"/>
                    <a:cs typeface="+mn-cs"/>
                  </a:rPr>
                  <a:t>Limited DG compliance</a:t>
                </a:r>
              </a:p>
              <a:p>
                <a:pPr marL="128570" marR="0" lvl="0" indent="-128570" algn="l" defTabSz="1088239"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r>
                  <a:rPr kumimoji="0" lang="en-US" sz="1000" b="0" i="0" u="none" strike="noStrike" kern="1200" cap="none" spc="0" normalizeH="0" baseline="0" noProof="0">
                    <a:ln>
                      <a:noFill/>
                    </a:ln>
                    <a:solidFill>
                      <a:srgbClr val="000000"/>
                    </a:solidFill>
                    <a:effectLst/>
                    <a:uLnTx/>
                    <a:uFillTx/>
                    <a:latin typeface="Verdana"/>
                    <a:ea typeface="MS PGothic" panose="020B0600070205080204" pitchFamily="34" charset="-128"/>
                    <a:cs typeface="+mn-cs"/>
                  </a:rPr>
                  <a:t>Multiple systems of record</a:t>
                </a:r>
              </a:p>
              <a:p>
                <a:pPr marL="128570" marR="0" lvl="0" indent="-128570" algn="l" defTabSz="1088239"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r>
                  <a:rPr kumimoji="0" lang="en-US" sz="1000" b="0" i="0" u="none" strike="noStrike" kern="1200" cap="none" spc="0" normalizeH="0" baseline="0" noProof="0">
                    <a:ln>
                      <a:noFill/>
                    </a:ln>
                    <a:solidFill>
                      <a:srgbClr val="000000"/>
                    </a:solidFill>
                    <a:effectLst/>
                    <a:uLnTx/>
                    <a:uFillTx/>
                    <a:latin typeface="Verdana"/>
                    <a:ea typeface="MS PGothic" panose="020B0600070205080204" pitchFamily="34" charset="-128"/>
                    <a:cs typeface="+mn-cs"/>
                  </a:rPr>
                  <a:t>Lack of data integration</a:t>
                </a:r>
              </a:p>
              <a:p>
                <a:pPr marL="128570" marR="0" lvl="0" indent="-128570" algn="l" defTabSz="1088239" rtl="0" eaLnBrk="1" fontAlgn="auto" latinLnBrk="0" hangingPunct="1">
                  <a:lnSpc>
                    <a:spcPct val="100000"/>
                  </a:lnSpc>
                  <a:spcBef>
                    <a:spcPts val="0"/>
                  </a:spcBef>
                  <a:spcAft>
                    <a:spcPts val="0"/>
                  </a:spcAft>
                  <a:buClr>
                    <a:schemeClr val="tx2"/>
                  </a:buClr>
                  <a:buSzTx/>
                  <a:buFont typeface="Wingdings" panose="05000000000000000000" pitchFamily="2" charset="2"/>
                  <a:buChar char="§"/>
                  <a:tabLst/>
                  <a:defRPr/>
                </a:pPr>
                <a:r>
                  <a:rPr kumimoji="0" lang="en-US" sz="1000" b="0" i="0" u="none" strike="noStrike" kern="1200" cap="none" spc="0" normalizeH="0" baseline="0" noProof="0">
                    <a:ln>
                      <a:noFill/>
                    </a:ln>
                    <a:solidFill>
                      <a:srgbClr val="000000"/>
                    </a:solidFill>
                    <a:effectLst/>
                    <a:uLnTx/>
                    <a:uFillTx/>
                    <a:latin typeface="Verdana"/>
                    <a:ea typeface="MS PGothic" panose="020B0600070205080204" pitchFamily="34" charset="-128"/>
                    <a:cs typeface="+mn-cs"/>
                  </a:rPr>
                  <a:t>Data quality &amp; lack of trust</a:t>
                </a:r>
              </a:p>
            </p:txBody>
          </p:sp>
          <p:sp>
            <p:nvSpPr>
              <p:cNvPr id="113" name="Content Placeholder 2">
                <a:extLst>
                  <a:ext uri="{FF2B5EF4-FFF2-40B4-BE49-F238E27FC236}">
                    <a16:creationId xmlns:a16="http://schemas.microsoft.com/office/drawing/2014/main" id="{493A9FD6-B918-4E66-9286-11FA9F2407C3}"/>
                  </a:ext>
                </a:extLst>
              </p:cNvPr>
              <p:cNvSpPr txBox="1">
                <a:spLocks/>
              </p:cNvSpPr>
              <p:nvPr/>
            </p:nvSpPr>
            <p:spPr bwMode="auto">
              <a:xfrm>
                <a:off x="1295717" y="5406082"/>
                <a:ext cx="1945888" cy="96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MS PGothic" panose="020B0600070205080204" pitchFamily="34" charset="-128"/>
                  </a:defRPr>
                </a:lvl1pPr>
                <a:lvl2pPr indent="-182563">
                  <a:spcBef>
                    <a:spcPct val="20000"/>
                  </a:spcBef>
                  <a:buClr>
                    <a:srgbClr val="85DB18"/>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9pPr>
              </a:lstStyle>
              <a:p>
                <a:pPr marL="128570" marR="0" lvl="0" indent="-128570" algn="l" defTabSz="1088239" rtl="0" eaLnBrk="1" fontAlgn="auto" latinLnBrk="0" hangingPunct="1">
                  <a:lnSpc>
                    <a:spcPct val="100000"/>
                  </a:lnSpc>
                  <a:spcBef>
                    <a:spcPts val="0"/>
                  </a:spcBef>
                  <a:spcAft>
                    <a:spcPts val="300"/>
                  </a:spcAft>
                  <a:buClr>
                    <a:schemeClr val="tx2"/>
                  </a:buClr>
                  <a:buSzTx/>
                  <a:buFont typeface="Wingdings" panose="05000000000000000000" pitchFamily="2" charset="2"/>
                  <a:buChar char="§"/>
                  <a:tabLst/>
                  <a:defRPr/>
                </a:pPr>
                <a:r>
                  <a:rPr kumimoji="0" lang="en-US" sz="1000" b="0" i="0" u="none" strike="noStrike" kern="1200" cap="none" spc="0" normalizeH="0" baseline="0" noProof="0">
                    <a:ln>
                      <a:noFill/>
                    </a:ln>
                    <a:solidFill>
                      <a:srgbClr val="000000"/>
                    </a:solidFill>
                    <a:effectLst/>
                    <a:uLnTx/>
                    <a:uFillTx/>
                    <a:latin typeface="Verdana"/>
                    <a:ea typeface="MS PGothic" panose="020B0600070205080204" pitchFamily="34" charset="-128"/>
                    <a:cs typeface="+mn-cs"/>
                  </a:rPr>
                  <a:t>Upstream / downstream data dependencies</a:t>
                </a:r>
              </a:p>
              <a:p>
                <a:pPr marL="128570" marR="0" lvl="0" indent="-128570" algn="l" defTabSz="1088239" rtl="0" eaLnBrk="1" fontAlgn="auto" latinLnBrk="0" hangingPunct="1">
                  <a:lnSpc>
                    <a:spcPct val="100000"/>
                  </a:lnSpc>
                  <a:spcBef>
                    <a:spcPts val="0"/>
                  </a:spcBef>
                  <a:spcAft>
                    <a:spcPts val="300"/>
                  </a:spcAft>
                  <a:buClr>
                    <a:schemeClr val="tx2"/>
                  </a:buClr>
                  <a:buSzTx/>
                  <a:buFont typeface="Wingdings" panose="05000000000000000000" pitchFamily="2" charset="2"/>
                  <a:buChar char="§"/>
                  <a:tabLst/>
                  <a:defRPr/>
                </a:pPr>
                <a:r>
                  <a:rPr kumimoji="0" lang="en-US" sz="1000" b="0" i="0" u="none" strike="noStrike" kern="1200" cap="none" spc="0" normalizeH="0" baseline="0" noProof="0">
                    <a:ln>
                      <a:noFill/>
                    </a:ln>
                    <a:solidFill>
                      <a:srgbClr val="000000"/>
                    </a:solidFill>
                    <a:effectLst/>
                    <a:uLnTx/>
                    <a:uFillTx/>
                    <a:latin typeface="Verdana"/>
                    <a:ea typeface="MS PGothic" panose="020B0600070205080204" pitchFamily="34" charset="-128"/>
                    <a:cs typeface="+mn-cs"/>
                  </a:rPr>
                  <a:t>Regulatory data requirements</a:t>
                </a:r>
              </a:p>
              <a:p>
                <a:pPr marL="128570" marR="0" lvl="0" indent="-128570" algn="l" defTabSz="1088239" rtl="0" eaLnBrk="1" fontAlgn="auto" latinLnBrk="0" hangingPunct="1">
                  <a:lnSpc>
                    <a:spcPct val="100000"/>
                  </a:lnSpc>
                  <a:spcBef>
                    <a:spcPts val="0"/>
                  </a:spcBef>
                  <a:spcAft>
                    <a:spcPts val="300"/>
                  </a:spcAft>
                  <a:buClr>
                    <a:schemeClr val="tx2"/>
                  </a:buClr>
                  <a:buSzTx/>
                  <a:buFont typeface="Wingdings" panose="05000000000000000000" pitchFamily="2" charset="2"/>
                  <a:buChar char="§"/>
                  <a:tabLst/>
                  <a:defRPr/>
                </a:pPr>
                <a:r>
                  <a:rPr kumimoji="0" lang="en-US" sz="1000" b="0" i="0" u="none" strike="noStrike" kern="1200" cap="none" spc="0" normalizeH="0" baseline="0" noProof="0">
                    <a:ln>
                      <a:noFill/>
                    </a:ln>
                    <a:solidFill>
                      <a:srgbClr val="000000"/>
                    </a:solidFill>
                    <a:effectLst/>
                    <a:uLnTx/>
                    <a:uFillTx/>
                    <a:latin typeface="Verdana"/>
                    <a:ea typeface="MS PGothic" panose="020B0600070205080204" pitchFamily="34" charset="-128"/>
                    <a:cs typeface="+mn-cs"/>
                  </a:rPr>
                  <a:t>Critical data elements</a:t>
                </a:r>
              </a:p>
            </p:txBody>
          </p:sp>
          <p:sp>
            <p:nvSpPr>
              <p:cNvPr id="115" name="Content Placeholder 2">
                <a:extLst>
                  <a:ext uri="{FF2B5EF4-FFF2-40B4-BE49-F238E27FC236}">
                    <a16:creationId xmlns:a16="http://schemas.microsoft.com/office/drawing/2014/main" id="{33BD8A99-11B0-480A-83BA-AD090C6A9B04}"/>
                  </a:ext>
                </a:extLst>
              </p:cNvPr>
              <p:cNvSpPr txBox="1">
                <a:spLocks/>
              </p:cNvSpPr>
              <p:nvPr/>
            </p:nvSpPr>
            <p:spPr bwMode="auto">
              <a:xfrm>
                <a:off x="3313312" y="5406082"/>
                <a:ext cx="1896173" cy="96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MS PGothic" panose="020B0600070205080204" pitchFamily="34" charset="-128"/>
                  </a:defRPr>
                </a:lvl1pPr>
                <a:lvl2pPr indent="-182563">
                  <a:spcBef>
                    <a:spcPct val="20000"/>
                  </a:spcBef>
                  <a:buClr>
                    <a:srgbClr val="85DB18"/>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85DB18"/>
                  </a:buClr>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9pPr>
              </a:lstStyle>
              <a:p>
                <a:pPr marL="128570" marR="0" lvl="0" indent="-128570" algn="l" defTabSz="1088239" rtl="0" eaLnBrk="1" fontAlgn="auto" latinLnBrk="0" hangingPunct="1">
                  <a:lnSpc>
                    <a:spcPct val="100000"/>
                  </a:lnSpc>
                  <a:spcBef>
                    <a:spcPts val="0"/>
                  </a:spcBef>
                  <a:spcAft>
                    <a:spcPts val="300"/>
                  </a:spcAft>
                  <a:buClr>
                    <a:schemeClr val="tx2"/>
                  </a:buClr>
                  <a:buSzTx/>
                  <a:buFont typeface="Wingdings" panose="05000000000000000000" pitchFamily="2" charset="2"/>
                  <a:buChar char="§"/>
                  <a:tabLst/>
                  <a:defRPr/>
                </a:pPr>
                <a:r>
                  <a:rPr kumimoji="0" lang="en-US" sz="1000" b="0" i="0" u="none" strike="noStrike" kern="1200" cap="none" spc="0" normalizeH="0" baseline="0" noProof="0">
                    <a:ln>
                      <a:noFill/>
                    </a:ln>
                    <a:solidFill>
                      <a:srgbClr val="000000"/>
                    </a:solidFill>
                    <a:effectLst/>
                    <a:uLnTx/>
                    <a:uFillTx/>
                    <a:latin typeface="Verdana"/>
                    <a:ea typeface="MS PGothic" panose="020B0600070205080204" pitchFamily="34" charset="-128"/>
                    <a:cs typeface="+mn-cs"/>
                  </a:rPr>
                  <a:t>Enterprise data flows </a:t>
                </a:r>
              </a:p>
              <a:p>
                <a:pPr marL="128570" marR="0" lvl="0" indent="-128570" algn="l" defTabSz="1088239" rtl="0" eaLnBrk="1" fontAlgn="auto" latinLnBrk="0" hangingPunct="1">
                  <a:lnSpc>
                    <a:spcPct val="100000"/>
                  </a:lnSpc>
                  <a:spcBef>
                    <a:spcPts val="0"/>
                  </a:spcBef>
                  <a:spcAft>
                    <a:spcPts val="300"/>
                  </a:spcAft>
                  <a:buClr>
                    <a:schemeClr val="tx2"/>
                  </a:buClr>
                  <a:buSzTx/>
                  <a:buFont typeface="Wingdings" panose="05000000000000000000" pitchFamily="2" charset="2"/>
                  <a:buChar char="§"/>
                  <a:tabLst/>
                  <a:defRPr/>
                </a:pPr>
                <a:r>
                  <a:rPr kumimoji="0" lang="en-US" sz="1000" b="0" i="0" u="none" strike="noStrike" kern="1200" cap="none" spc="0" normalizeH="0" baseline="0" noProof="0">
                    <a:ln>
                      <a:noFill/>
                    </a:ln>
                    <a:solidFill>
                      <a:srgbClr val="000000"/>
                    </a:solidFill>
                    <a:effectLst/>
                    <a:uLnTx/>
                    <a:uFillTx/>
                    <a:latin typeface="Verdana"/>
                    <a:ea typeface="MS PGothic" panose="020B0600070205080204" pitchFamily="34" charset="-128"/>
                    <a:cs typeface="+mn-cs"/>
                  </a:rPr>
                  <a:t>Areas for automation</a:t>
                </a:r>
              </a:p>
              <a:p>
                <a:pPr marL="128570" marR="0" lvl="0" indent="-128570" algn="l" defTabSz="1088239" rtl="0" eaLnBrk="1" fontAlgn="auto" latinLnBrk="0" hangingPunct="1">
                  <a:lnSpc>
                    <a:spcPct val="100000"/>
                  </a:lnSpc>
                  <a:spcBef>
                    <a:spcPts val="0"/>
                  </a:spcBef>
                  <a:spcAft>
                    <a:spcPts val="300"/>
                  </a:spcAft>
                  <a:buClr>
                    <a:schemeClr val="tx2"/>
                  </a:buClr>
                  <a:buSzTx/>
                  <a:buFont typeface="Wingdings" panose="05000000000000000000" pitchFamily="2" charset="2"/>
                  <a:buChar char="§"/>
                  <a:tabLst/>
                  <a:defRPr/>
                </a:pPr>
                <a:r>
                  <a:rPr kumimoji="0" lang="en-US" sz="1000" b="0" i="0" u="none" strike="noStrike" kern="1200" cap="none" spc="0" normalizeH="0" baseline="0" noProof="0">
                    <a:ln>
                      <a:noFill/>
                    </a:ln>
                    <a:solidFill>
                      <a:srgbClr val="000000"/>
                    </a:solidFill>
                    <a:effectLst/>
                    <a:uLnTx/>
                    <a:uFillTx/>
                    <a:latin typeface="Verdana"/>
                    <a:ea typeface="MS PGothic" panose="020B0600070205080204" pitchFamily="34" charset="-128"/>
                    <a:cs typeface="+mn-cs"/>
                  </a:rPr>
                  <a:t>Data sufficiency &amp; availability</a:t>
                </a:r>
              </a:p>
            </p:txBody>
          </p:sp>
          <p:cxnSp>
            <p:nvCxnSpPr>
              <p:cNvPr id="116" name="Straight Connector 115">
                <a:extLst>
                  <a:ext uri="{FF2B5EF4-FFF2-40B4-BE49-F238E27FC236}">
                    <a16:creationId xmlns:a16="http://schemas.microsoft.com/office/drawing/2014/main" id="{98BA0460-F524-41FE-ABAF-3646F20BD58C}"/>
                  </a:ext>
                </a:extLst>
              </p:cNvPr>
              <p:cNvCxnSpPr>
                <a:cxnSpLocks/>
              </p:cNvCxnSpPr>
              <p:nvPr/>
            </p:nvCxnSpPr>
            <p:spPr>
              <a:xfrm>
                <a:off x="1290346" y="2919918"/>
                <a:ext cx="0" cy="2296607"/>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50977E67-7D7A-42C3-9837-A6AB41BA738F}"/>
                  </a:ext>
                </a:extLst>
              </p:cNvPr>
              <p:cNvGrpSpPr/>
              <p:nvPr/>
            </p:nvGrpSpPr>
            <p:grpSpPr>
              <a:xfrm>
                <a:off x="1279699" y="1726476"/>
                <a:ext cx="1075234" cy="1075234"/>
                <a:chOff x="1501438" y="1768953"/>
                <a:chExt cx="1412973" cy="1412973"/>
              </a:xfrm>
            </p:grpSpPr>
            <p:sp>
              <p:nvSpPr>
                <p:cNvPr id="127" name="Oval 126">
                  <a:extLst>
                    <a:ext uri="{FF2B5EF4-FFF2-40B4-BE49-F238E27FC236}">
                      <a16:creationId xmlns:a16="http://schemas.microsoft.com/office/drawing/2014/main" id="{14AE21FE-D483-4B5E-90EE-5F5F6AF78259}"/>
                    </a:ext>
                  </a:extLst>
                </p:cNvPr>
                <p:cNvSpPr/>
                <p:nvPr/>
              </p:nvSpPr>
              <p:spPr>
                <a:xfrm>
                  <a:off x="1501438" y="1768953"/>
                  <a:ext cx="1412973" cy="1412973"/>
                </a:xfrm>
                <a:prstGeom prst="ellipse">
                  <a:avLst/>
                </a:prstGeom>
                <a:solidFill>
                  <a:srgbClr val="FFCC25"/>
                </a:solidFill>
              </p:spPr>
              <p:style>
                <a:lnRef idx="3">
                  <a:schemeClr val="lt1"/>
                </a:lnRef>
                <a:fillRef idx="1">
                  <a:schemeClr val="accent5"/>
                </a:fillRef>
                <a:effectRef idx="1">
                  <a:schemeClr val="accent5"/>
                </a:effectRef>
                <a:fontRef idx="minor">
                  <a:schemeClr val="lt1"/>
                </a:fontRef>
              </p:style>
              <p:txBody>
                <a:bodyPr anchor="ctr"/>
                <a:lstStyle/>
                <a:p>
                  <a:pPr marL="0" marR="0" lvl="0" indent="0" algn="ctr" defTabSz="1088239"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Verdana"/>
                    <a:ea typeface="+mn-ea"/>
                    <a:cs typeface="+mn-cs"/>
                  </a:endParaRPr>
                </a:p>
              </p:txBody>
            </p:sp>
            <p:pic>
              <p:nvPicPr>
                <p:cNvPr id="128" name="Picture 8">
                  <a:extLst>
                    <a:ext uri="{FF2B5EF4-FFF2-40B4-BE49-F238E27FC236}">
                      <a16:creationId xmlns:a16="http://schemas.microsoft.com/office/drawing/2014/main" id="{88791CBF-02BC-45D5-8E14-44AE133308B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817" t="19414" r="24846" b="19949"/>
                <a:stretch/>
              </p:blipFill>
              <p:spPr bwMode="auto">
                <a:xfrm>
                  <a:off x="1797050" y="1933565"/>
                  <a:ext cx="895350" cy="1057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7" name="Group 146">
                <a:extLst>
                  <a:ext uri="{FF2B5EF4-FFF2-40B4-BE49-F238E27FC236}">
                    <a16:creationId xmlns:a16="http://schemas.microsoft.com/office/drawing/2014/main" id="{51790612-8CA9-4C96-89C5-EBF72949A3B4}"/>
                  </a:ext>
                </a:extLst>
              </p:cNvPr>
              <p:cNvGrpSpPr/>
              <p:nvPr/>
            </p:nvGrpSpPr>
            <p:grpSpPr>
              <a:xfrm>
                <a:off x="3950444" y="1726161"/>
                <a:ext cx="1074549" cy="1075865"/>
                <a:chOff x="3216123" y="2230058"/>
                <a:chExt cx="1074549" cy="1075865"/>
              </a:xfrm>
            </p:grpSpPr>
            <p:sp>
              <p:nvSpPr>
                <p:cNvPr id="145" name="Oval 144">
                  <a:extLst>
                    <a:ext uri="{FF2B5EF4-FFF2-40B4-BE49-F238E27FC236}">
                      <a16:creationId xmlns:a16="http://schemas.microsoft.com/office/drawing/2014/main" id="{94E4751B-7CB1-4C06-B647-EB003C0D9C2C}"/>
                    </a:ext>
                  </a:extLst>
                </p:cNvPr>
                <p:cNvSpPr/>
                <p:nvPr/>
              </p:nvSpPr>
              <p:spPr>
                <a:xfrm>
                  <a:off x="3216123" y="2230058"/>
                  <a:ext cx="1074549" cy="1075865"/>
                </a:xfrm>
                <a:prstGeom prst="ellipse">
                  <a:avLst/>
                </a:prstGeom>
                <a:solidFill>
                  <a:srgbClr val="4CCAF3"/>
                </a:solidFill>
              </p:spPr>
              <p:style>
                <a:lnRef idx="3">
                  <a:schemeClr val="lt1"/>
                </a:lnRef>
                <a:fillRef idx="1">
                  <a:schemeClr val="accent4"/>
                </a:fillRef>
                <a:effectRef idx="1">
                  <a:schemeClr val="accent4"/>
                </a:effectRef>
                <a:fontRef idx="minor">
                  <a:schemeClr val="lt1"/>
                </a:fontRef>
              </p:style>
              <p:txBody>
                <a:bodyPr anchor="ctr"/>
                <a:lstStyle/>
                <a:p>
                  <a:pPr marL="0" marR="0" lvl="0" indent="0" algn="ctr" defTabSz="1088239"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Verdana"/>
                    <a:ea typeface="+mn-ea"/>
                    <a:cs typeface="+mn-cs"/>
                  </a:endParaRPr>
                </a:p>
              </p:txBody>
            </p:sp>
            <p:pic>
              <p:nvPicPr>
                <p:cNvPr id="146" name="Picture 4">
                  <a:extLst>
                    <a:ext uri="{FF2B5EF4-FFF2-40B4-BE49-F238E27FC236}">
                      <a16:creationId xmlns:a16="http://schemas.microsoft.com/office/drawing/2014/main" id="{802F8EBA-DA28-4B5C-BEBC-603782DB88F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5771" t="18209" r="19543" b="19447"/>
                <a:stretch/>
              </p:blipFill>
              <p:spPr bwMode="auto">
                <a:xfrm>
                  <a:off x="3484722" y="2389192"/>
                  <a:ext cx="630550" cy="71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1" name="Oval 160">
                <a:extLst>
                  <a:ext uri="{FF2B5EF4-FFF2-40B4-BE49-F238E27FC236}">
                    <a16:creationId xmlns:a16="http://schemas.microsoft.com/office/drawing/2014/main" id="{1B029471-B1C5-42B5-8D0F-5AF1CD9E327C}"/>
                  </a:ext>
                </a:extLst>
              </p:cNvPr>
              <p:cNvSpPr/>
              <p:nvPr/>
            </p:nvSpPr>
            <p:spPr>
              <a:xfrm>
                <a:off x="2590115" y="1726476"/>
                <a:ext cx="1075234" cy="1075234"/>
              </a:xfrm>
              <a:prstGeom prst="ellipse">
                <a:avLst/>
              </a:prstGeom>
              <a:solidFill>
                <a:schemeClr val="accent3">
                  <a:lumMod val="20000"/>
                  <a:lumOff val="80000"/>
                </a:schemeClr>
              </a:solidFill>
            </p:spPr>
            <p:style>
              <a:lnRef idx="3">
                <a:schemeClr val="lt1"/>
              </a:lnRef>
              <a:fillRef idx="1">
                <a:schemeClr val="accent5"/>
              </a:fillRef>
              <a:effectRef idx="1">
                <a:schemeClr val="accent5"/>
              </a:effectRef>
              <a:fontRef idx="minor">
                <a:schemeClr val="lt1"/>
              </a:fontRef>
            </p:style>
            <p:txBody>
              <a:bodyPr anchor="ctr"/>
              <a:lstStyle/>
              <a:p>
                <a:pPr marL="0" marR="0" lvl="0" indent="0" algn="ctr" defTabSz="1088239"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Verdana"/>
                  <a:ea typeface="+mn-ea"/>
                  <a:cs typeface="+mn-cs"/>
                </a:endParaRPr>
              </a:p>
            </p:txBody>
          </p:sp>
          <p:grpSp>
            <p:nvGrpSpPr>
              <p:cNvPr id="178" name="Group 177">
                <a:extLst>
                  <a:ext uri="{FF2B5EF4-FFF2-40B4-BE49-F238E27FC236}">
                    <a16:creationId xmlns:a16="http://schemas.microsoft.com/office/drawing/2014/main" id="{CEE1A593-CDF2-4461-9F7E-9AEB33039385}"/>
                  </a:ext>
                </a:extLst>
              </p:cNvPr>
              <p:cNvGrpSpPr/>
              <p:nvPr/>
            </p:nvGrpSpPr>
            <p:grpSpPr>
              <a:xfrm>
                <a:off x="2859357" y="1935269"/>
                <a:ext cx="553756" cy="710111"/>
                <a:chOff x="2979503" y="2453047"/>
                <a:chExt cx="318750" cy="408750"/>
              </a:xfrm>
            </p:grpSpPr>
            <p:sp>
              <p:nvSpPr>
                <p:cNvPr id="172" name="Freeform 217">
                  <a:extLst>
                    <a:ext uri="{FF2B5EF4-FFF2-40B4-BE49-F238E27FC236}">
                      <a16:creationId xmlns:a16="http://schemas.microsoft.com/office/drawing/2014/main" id="{3EA7A889-B654-4E22-9D3A-FEA73B593A91}"/>
                    </a:ext>
                  </a:extLst>
                </p:cNvPr>
                <p:cNvSpPr>
                  <a:spLocks/>
                </p:cNvSpPr>
                <p:nvPr/>
              </p:nvSpPr>
              <p:spPr bwMode="auto">
                <a:xfrm>
                  <a:off x="2979503" y="2453047"/>
                  <a:ext cx="271250" cy="366251"/>
                </a:xfrm>
                <a:custGeom>
                  <a:avLst/>
                  <a:gdLst>
                    <a:gd name="T0" fmla="*/ 17 w 102"/>
                    <a:gd name="T1" fmla="*/ 0 h 137"/>
                    <a:gd name="T2" fmla="*/ 102 w 102"/>
                    <a:gd name="T3" fmla="*/ 0 h 137"/>
                    <a:gd name="T4" fmla="*/ 102 w 102"/>
                    <a:gd name="T5" fmla="*/ 120 h 137"/>
                    <a:gd name="T6" fmla="*/ 85 w 102"/>
                    <a:gd name="T7" fmla="*/ 137 h 137"/>
                    <a:gd name="T8" fmla="*/ 0 w 102"/>
                    <a:gd name="T9" fmla="*/ 137 h 137"/>
                    <a:gd name="T10" fmla="*/ 0 w 102"/>
                    <a:gd name="T11" fmla="*/ 17 h 137"/>
                    <a:gd name="T12" fmla="*/ 17 w 102"/>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02" h="137">
                      <a:moveTo>
                        <a:pt x="17" y="0"/>
                      </a:moveTo>
                      <a:cubicBezTo>
                        <a:pt x="102" y="0"/>
                        <a:pt x="102" y="0"/>
                        <a:pt x="102" y="0"/>
                      </a:cubicBezTo>
                      <a:cubicBezTo>
                        <a:pt x="102" y="120"/>
                        <a:pt x="102" y="120"/>
                        <a:pt x="102" y="120"/>
                      </a:cubicBezTo>
                      <a:cubicBezTo>
                        <a:pt x="102" y="129"/>
                        <a:pt x="94" y="137"/>
                        <a:pt x="85" y="137"/>
                      </a:cubicBezTo>
                      <a:cubicBezTo>
                        <a:pt x="0" y="137"/>
                        <a:pt x="0" y="137"/>
                        <a:pt x="0" y="137"/>
                      </a:cubicBezTo>
                      <a:cubicBezTo>
                        <a:pt x="0" y="17"/>
                        <a:pt x="0" y="17"/>
                        <a:pt x="0" y="17"/>
                      </a:cubicBezTo>
                      <a:cubicBezTo>
                        <a:pt x="0" y="7"/>
                        <a:pt x="7" y="0"/>
                        <a:pt x="1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1088239"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a:ln>
                      <a:noFill/>
                    </a:ln>
                    <a:solidFill>
                      <a:srgbClr val="000000"/>
                    </a:solidFill>
                    <a:effectLst/>
                    <a:uLnTx/>
                    <a:uFillTx/>
                    <a:latin typeface="Verdana"/>
                    <a:ea typeface="+mn-ea"/>
                    <a:cs typeface="+mn-cs"/>
                  </a:endParaRPr>
                </a:p>
              </p:txBody>
            </p:sp>
            <p:sp>
              <p:nvSpPr>
                <p:cNvPr id="173" name="Freeform 218">
                  <a:extLst>
                    <a:ext uri="{FF2B5EF4-FFF2-40B4-BE49-F238E27FC236}">
                      <a16:creationId xmlns:a16="http://schemas.microsoft.com/office/drawing/2014/main" id="{4E0D26E7-3232-4D1F-A2A8-1F5E048C57BE}"/>
                    </a:ext>
                  </a:extLst>
                </p:cNvPr>
                <p:cNvSpPr>
                  <a:spLocks noEditPoints="1"/>
                </p:cNvSpPr>
                <p:nvPr/>
              </p:nvSpPr>
              <p:spPr bwMode="auto">
                <a:xfrm>
                  <a:off x="3008253" y="2608047"/>
                  <a:ext cx="213750" cy="160000"/>
                </a:xfrm>
                <a:custGeom>
                  <a:avLst/>
                  <a:gdLst>
                    <a:gd name="T0" fmla="*/ 171 w 171"/>
                    <a:gd name="T1" fmla="*/ 17 h 128"/>
                    <a:gd name="T2" fmla="*/ 0 w 171"/>
                    <a:gd name="T3" fmla="*/ 17 h 128"/>
                    <a:gd name="T4" fmla="*/ 0 w 171"/>
                    <a:gd name="T5" fmla="*/ 0 h 128"/>
                    <a:gd name="T6" fmla="*/ 171 w 171"/>
                    <a:gd name="T7" fmla="*/ 0 h 128"/>
                    <a:gd name="T8" fmla="*/ 171 w 171"/>
                    <a:gd name="T9" fmla="*/ 17 h 128"/>
                    <a:gd name="T10" fmla="*/ 171 w 171"/>
                    <a:gd name="T11" fmla="*/ 17 h 128"/>
                    <a:gd name="T12" fmla="*/ 171 w 171"/>
                    <a:gd name="T13" fmla="*/ 17 h 128"/>
                    <a:gd name="T14" fmla="*/ 171 w 171"/>
                    <a:gd name="T15" fmla="*/ 36 h 128"/>
                    <a:gd name="T16" fmla="*/ 0 w 171"/>
                    <a:gd name="T17" fmla="*/ 36 h 128"/>
                    <a:gd name="T18" fmla="*/ 0 w 171"/>
                    <a:gd name="T19" fmla="*/ 54 h 128"/>
                    <a:gd name="T20" fmla="*/ 171 w 171"/>
                    <a:gd name="T21" fmla="*/ 54 h 128"/>
                    <a:gd name="T22" fmla="*/ 171 w 171"/>
                    <a:gd name="T23" fmla="*/ 36 h 128"/>
                    <a:gd name="T24" fmla="*/ 171 w 171"/>
                    <a:gd name="T25" fmla="*/ 36 h 128"/>
                    <a:gd name="T26" fmla="*/ 171 w 171"/>
                    <a:gd name="T27" fmla="*/ 36 h 128"/>
                    <a:gd name="T28" fmla="*/ 171 w 171"/>
                    <a:gd name="T29" fmla="*/ 73 h 128"/>
                    <a:gd name="T30" fmla="*/ 0 w 171"/>
                    <a:gd name="T31" fmla="*/ 73 h 128"/>
                    <a:gd name="T32" fmla="*/ 0 w 171"/>
                    <a:gd name="T33" fmla="*/ 92 h 128"/>
                    <a:gd name="T34" fmla="*/ 171 w 171"/>
                    <a:gd name="T35" fmla="*/ 92 h 128"/>
                    <a:gd name="T36" fmla="*/ 171 w 171"/>
                    <a:gd name="T37" fmla="*/ 73 h 128"/>
                    <a:gd name="T38" fmla="*/ 171 w 171"/>
                    <a:gd name="T39" fmla="*/ 73 h 128"/>
                    <a:gd name="T40" fmla="*/ 171 w 171"/>
                    <a:gd name="T41" fmla="*/ 73 h 128"/>
                    <a:gd name="T42" fmla="*/ 171 w 171"/>
                    <a:gd name="T43" fmla="*/ 109 h 128"/>
                    <a:gd name="T44" fmla="*/ 0 w 171"/>
                    <a:gd name="T45" fmla="*/ 109 h 128"/>
                    <a:gd name="T46" fmla="*/ 0 w 171"/>
                    <a:gd name="T47" fmla="*/ 128 h 128"/>
                    <a:gd name="T48" fmla="*/ 171 w 171"/>
                    <a:gd name="T49" fmla="*/ 128 h 128"/>
                    <a:gd name="T50" fmla="*/ 171 w 171"/>
                    <a:gd name="T51" fmla="*/ 109 h 128"/>
                    <a:gd name="T52" fmla="*/ 171 w 171"/>
                    <a:gd name="T53" fmla="*/ 109 h 128"/>
                    <a:gd name="T54" fmla="*/ 171 w 171"/>
                    <a:gd name="T55" fmla="*/ 10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 h="128">
                      <a:moveTo>
                        <a:pt x="171" y="17"/>
                      </a:moveTo>
                      <a:lnTo>
                        <a:pt x="0" y="17"/>
                      </a:lnTo>
                      <a:lnTo>
                        <a:pt x="0" y="0"/>
                      </a:lnTo>
                      <a:lnTo>
                        <a:pt x="171" y="0"/>
                      </a:lnTo>
                      <a:lnTo>
                        <a:pt x="171" y="17"/>
                      </a:lnTo>
                      <a:lnTo>
                        <a:pt x="171" y="17"/>
                      </a:lnTo>
                      <a:lnTo>
                        <a:pt x="171" y="17"/>
                      </a:lnTo>
                      <a:close/>
                      <a:moveTo>
                        <a:pt x="171" y="36"/>
                      </a:moveTo>
                      <a:lnTo>
                        <a:pt x="0" y="36"/>
                      </a:lnTo>
                      <a:lnTo>
                        <a:pt x="0" y="54"/>
                      </a:lnTo>
                      <a:lnTo>
                        <a:pt x="171" y="54"/>
                      </a:lnTo>
                      <a:lnTo>
                        <a:pt x="171" y="36"/>
                      </a:lnTo>
                      <a:lnTo>
                        <a:pt x="171" y="36"/>
                      </a:lnTo>
                      <a:lnTo>
                        <a:pt x="171" y="36"/>
                      </a:lnTo>
                      <a:close/>
                      <a:moveTo>
                        <a:pt x="171" y="73"/>
                      </a:moveTo>
                      <a:lnTo>
                        <a:pt x="0" y="73"/>
                      </a:lnTo>
                      <a:lnTo>
                        <a:pt x="0" y="92"/>
                      </a:lnTo>
                      <a:lnTo>
                        <a:pt x="171" y="92"/>
                      </a:lnTo>
                      <a:lnTo>
                        <a:pt x="171" y="73"/>
                      </a:lnTo>
                      <a:lnTo>
                        <a:pt x="171" y="73"/>
                      </a:lnTo>
                      <a:lnTo>
                        <a:pt x="171" y="73"/>
                      </a:lnTo>
                      <a:close/>
                      <a:moveTo>
                        <a:pt x="171" y="109"/>
                      </a:moveTo>
                      <a:lnTo>
                        <a:pt x="0" y="109"/>
                      </a:lnTo>
                      <a:lnTo>
                        <a:pt x="0" y="128"/>
                      </a:lnTo>
                      <a:lnTo>
                        <a:pt x="171" y="128"/>
                      </a:lnTo>
                      <a:lnTo>
                        <a:pt x="171" y="109"/>
                      </a:lnTo>
                      <a:lnTo>
                        <a:pt x="171" y="109"/>
                      </a:lnTo>
                      <a:lnTo>
                        <a:pt x="171" y="109"/>
                      </a:lnTo>
                      <a:close/>
                    </a:path>
                  </a:pathLst>
                </a:custGeom>
                <a:solidFill>
                  <a:srgbClr val="DFBBF4"/>
                </a:solidFill>
                <a:ln>
                  <a:noFill/>
                </a:ln>
              </p:spPr>
              <p:txBody>
                <a:bodyPr vert="horz" wrap="square" lIns="91440" tIns="45720" rIns="91440" bIns="45720" numCol="1" anchor="t" anchorCtr="0" compatLnSpc="1">
                  <a:prstTxWarp prst="textNoShape">
                    <a:avLst/>
                  </a:prstTxWarp>
                </a:bodyPr>
                <a:lstStyle/>
                <a:p>
                  <a:pPr marL="0" marR="0" lvl="0" indent="0" algn="l" defTabSz="1088239"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a:ln>
                      <a:noFill/>
                    </a:ln>
                    <a:solidFill>
                      <a:srgbClr val="000000"/>
                    </a:solidFill>
                    <a:effectLst/>
                    <a:uLnTx/>
                    <a:uFillTx/>
                    <a:latin typeface="Verdana"/>
                    <a:ea typeface="+mn-ea"/>
                    <a:cs typeface="+mn-cs"/>
                  </a:endParaRPr>
                </a:p>
              </p:txBody>
            </p:sp>
            <p:sp>
              <p:nvSpPr>
                <p:cNvPr id="174" name="Freeform 219">
                  <a:extLst>
                    <a:ext uri="{FF2B5EF4-FFF2-40B4-BE49-F238E27FC236}">
                      <a16:creationId xmlns:a16="http://schemas.microsoft.com/office/drawing/2014/main" id="{0BD099FA-2CDE-4C1E-9990-AC9892D5A55C}"/>
                    </a:ext>
                  </a:extLst>
                </p:cNvPr>
                <p:cNvSpPr>
                  <a:spLocks/>
                </p:cNvSpPr>
                <p:nvPr/>
              </p:nvSpPr>
              <p:spPr bwMode="auto">
                <a:xfrm>
                  <a:off x="3154503" y="2518047"/>
                  <a:ext cx="143750" cy="298751"/>
                </a:xfrm>
                <a:custGeom>
                  <a:avLst/>
                  <a:gdLst>
                    <a:gd name="T0" fmla="*/ 54 w 54"/>
                    <a:gd name="T1" fmla="*/ 53 h 112"/>
                    <a:gd name="T2" fmla="*/ 30 w 54"/>
                    <a:gd name="T3" fmla="*/ 0 h 112"/>
                    <a:gd name="T4" fmla="*/ 28 w 54"/>
                    <a:gd name="T5" fmla="*/ 0 h 112"/>
                    <a:gd name="T6" fmla="*/ 28 w 54"/>
                    <a:gd name="T7" fmla="*/ 55 h 112"/>
                    <a:gd name="T8" fmla="*/ 31 w 54"/>
                    <a:gd name="T9" fmla="*/ 59 h 112"/>
                    <a:gd name="T10" fmla="*/ 27 w 54"/>
                    <a:gd name="T11" fmla="*/ 62 h 112"/>
                    <a:gd name="T12" fmla="*/ 23 w 54"/>
                    <a:gd name="T13" fmla="*/ 59 h 112"/>
                    <a:gd name="T14" fmla="*/ 26 w 54"/>
                    <a:gd name="T15" fmla="*/ 55 h 112"/>
                    <a:gd name="T16" fmla="*/ 26 w 54"/>
                    <a:gd name="T17" fmla="*/ 0 h 112"/>
                    <a:gd name="T18" fmla="*/ 24 w 54"/>
                    <a:gd name="T19" fmla="*/ 0 h 112"/>
                    <a:gd name="T20" fmla="*/ 0 w 54"/>
                    <a:gd name="T21" fmla="*/ 53 h 112"/>
                    <a:gd name="T22" fmla="*/ 11 w 54"/>
                    <a:gd name="T23" fmla="*/ 112 h 112"/>
                    <a:gd name="T24" fmla="*/ 43 w 54"/>
                    <a:gd name="T25" fmla="*/ 112 h 112"/>
                    <a:gd name="T26" fmla="*/ 54 w 54"/>
                    <a:gd name="T2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12">
                      <a:moveTo>
                        <a:pt x="54" y="53"/>
                      </a:moveTo>
                      <a:cubicBezTo>
                        <a:pt x="54" y="53"/>
                        <a:pt x="30" y="21"/>
                        <a:pt x="30" y="0"/>
                      </a:cubicBezTo>
                      <a:cubicBezTo>
                        <a:pt x="28" y="0"/>
                        <a:pt x="28" y="0"/>
                        <a:pt x="28" y="0"/>
                      </a:cubicBezTo>
                      <a:cubicBezTo>
                        <a:pt x="28" y="55"/>
                        <a:pt x="28" y="55"/>
                        <a:pt x="28" y="55"/>
                      </a:cubicBezTo>
                      <a:cubicBezTo>
                        <a:pt x="30" y="56"/>
                        <a:pt x="31" y="57"/>
                        <a:pt x="31" y="59"/>
                      </a:cubicBezTo>
                      <a:cubicBezTo>
                        <a:pt x="31" y="61"/>
                        <a:pt x="29" y="62"/>
                        <a:pt x="27" y="62"/>
                      </a:cubicBezTo>
                      <a:cubicBezTo>
                        <a:pt x="25" y="62"/>
                        <a:pt x="23" y="61"/>
                        <a:pt x="23" y="59"/>
                      </a:cubicBezTo>
                      <a:cubicBezTo>
                        <a:pt x="23" y="57"/>
                        <a:pt x="25" y="56"/>
                        <a:pt x="26" y="55"/>
                      </a:cubicBezTo>
                      <a:cubicBezTo>
                        <a:pt x="26" y="0"/>
                        <a:pt x="26" y="0"/>
                        <a:pt x="26" y="0"/>
                      </a:cubicBezTo>
                      <a:cubicBezTo>
                        <a:pt x="24" y="0"/>
                        <a:pt x="24" y="0"/>
                        <a:pt x="24" y="0"/>
                      </a:cubicBezTo>
                      <a:cubicBezTo>
                        <a:pt x="24" y="21"/>
                        <a:pt x="0" y="53"/>
                        <a:pt x="0" y="53"/>
                      </a:cubicBezTo>
                      <a:cubicBezTo>
                        <a:pt x="11" y="91"/>
                        <a:pt x="11" y="112"/>
                        <a:pt x="11" y="112"/>
                      </a:cubicBezTo>
                      <a:cubicBezTo>
                        <a:pt x="43" y="112"/>
                        <a:pt x="43" y="112"/>
                        <a:pt x="43" y="112"/>
                      </a:cubicBezTo>
                      <a:cubicBezTo>
                        <a:pt x="43" y="112"/>
                        <a:pt x="43" y="91"/>
                        <a:pt x="54" y="53"/>
                      </a:cubicBezTo>
                      <a:close/>
                    </a:path>
                  </a:pathLst>
                </a:custGeom>
                <a:solidFill>
                  <a:schemeClr val="accent3">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088239"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a:ln>
                      <a:noFill/>
                    </a:ln>
                    <a:solidFill>
                      <a:srgbClr val="000000"/>
                    </a:solidFill>
                    <a:effectLst/>
                    <a:uLnTx/>
                    <a:uFillTx/>
                    <a:latin typeface="Verdana"/>
                    <a:ea typeface="+mn-ea"/>
                    <a:cs typeface="+mn-cs"/>
                  </a:endParaRPr>
                </a:p>
              </p:txBody>
            </p:sp>
            <p:sp>
              <p:nvSpPr>
                <p:cNvPr id="175" name="Freeform 220">
                  <a:extLst>
                    <a:ext uri="{FF2B5EF4-FFF2-40B4-BE49-F238E27FC236}">
                      <a16:creationId xmlns:a16="http://schemas.microsoft.com/office/drawing/2014/main" id="{D896EFDF-F48E-4302-9731-2669200C7660}"/>
                    </a:ext>
                  </a:extLst>
                </p:cNvPr>
                <p:cNvSpPr>
                  <a:spLocks/>
                </p:cNvSpPr>
                <p:nvPr/>
              </p:nvSpPr>
              <p:spPr bwMode="auto">
                <a:xfrm>
                  <a:off x="3170753" y="2824297"/>
                  <a:ext cx="112500" cy="37500"/>
                </a:xfrm>
                <a:custGeom>
                  <a:avLst/>
                  <a:gdLst>
                    <a:gd name="T0" fmla="*/ 0 w 90"/>
                    <a:gd name="T1" fmla="*/ 0 h 30"/>
                    <a:gd name="T2" fmla="*/ 90 w 90"/>
                    <a:gd name="T3" fmla="*/ 0 h 30"/>
                    <a:gd name="T4" fmla="*/ 90 w 90"/>
                    <a:gd name="T5" fmla="*/ 30 h 30"/>
                    <a:gd name="T6" fmla="*/ 0 w 90"/>
                    <a:gd name="T7" fmla="*/ 30 h 30"/>
                    <a:gd name="T8" fmla="*/ 0 w 90"/>
                    <a:gd name="T9" fmla="*/ 0 h 30"/>
                    <a:gd name="T10" fmla="*/ 0 w 90"/>
                    <a:gd name="T11" fmla="*/ 0 h 30"/>
                  </a:gdLst>
                  <a:ahLst/>
                  <a:cxnLst>
                    <a:cxn ang="0">
                      <a:pos x="T0" y="T1"/>
                    </a:cxn>
                    <a:cxn ang="0">
                      <a:pos x="T2" y="T3"/>
                    </a:cxn>
                    <a:cxn ang="0">
                      <a:pos x="T4" y="T5"/>
                    </a:cxn>
                    <a:cxn ang="0">
                      <a:pos x="T6" y="T7"/>
                    </a:cxn>
                    <a:cxn ang="0">
                      <a:pos x="T8" y="T9"/>
                    </a:cxn>
                    <a:cxn ang="0">
                      <a:pos x="T10" y="T11"/>
                    </a:cxn>
                  </a:cxnLst>
                  <a:rect l="0" t="0" r="r" b="b"/>
                  <a:pathLst>
                    <a:path w="90" h="30">
                      <a:moveTo>
                        <a:pt x="0" y="0"/>
                      </a:moveTo>
                      <a:lnTo>
                        <a:pt x="90" y="0"/>
                      </a:lnTo>
                      <a:lnTo>
                        <a:pt x="90" y="30"/>
                      </a:lnTo>
                      <a:lnTo>
                        <a:pt x="0" y="3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088239"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a:ln>
                      <a:noFill/>
                    </a:ln>
                    <a:solidFill>
                      <a:srgbClr val="000000"/>
                    </a:solidFill>
                    <a:effectLst/>
                    <a:uLnTx/>
                    <a:uFillTx/>
                    <a:latin typeface="Verdana"/>
                    <a:ea typeface="+mn-ea"/>
                    <a:cs typeface="+mn-cs"/>
                  </a:endParaRPr>
                </a:p>
              </p:txBody>
            </p:sp>
          </p:grpSp>
          <p:sp>
            <p:nvSpPr>
              <p:cNvPr id="8" name="Arrow: Down 7">
                <a:extLst>
                  <a:ext uri="{FF2B5EF4-FFF2-40B4-BE49-F238E27FC236}">
                    <a16:creationId xmlns:a16="http://schemas.microsoft.com/office/drawing/2014/main" id="{D1986354-F70C-4ACA-BBEB-D4E2D954D596}"/>
                  </a:ext>
                </a:extLst>
              </p:cNvPr>
              <p:cNvSpPr/>
              <p:nvPr/>
            </p:nvSpPr>
            <p:spPr>
              <a:xfrm>
                <a:off x="600500" y="5189128"/>
                <a:ext cx="224052" cy="239461"/>
              </a:xfrm>
              <a:prstGeom prst="downArrow">
                <a:avLst>
                  <a:gd name="adj1" fmla="val 29714"/>
                  <a:gd name="adj2" fmla="val 4796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64" name="Arrow: Down 63">
                <a:extLst>
                  <a:ext uri="{FF2B5EF4-FFF2-40B4-BE49-F238E27FC236}">
                    <a16:creationId xmlns:a16="http://schemas.microsoft.com/office/drawing/2014/main" id="{474A3BCF-FB4F-4FC0-91E1-2FD8B376A58B}"/>
                  </a:ext>
                </a:extLst>
              </p:cNvPr>
              <p:cNvSpPr/>
              <p:nvPr/>
            </p:nvSpPr>
            <p:spPr>
              <a:xfrm>
                <a:off x="2156635" y="5189128"/>
                <a:ext cx="224052" cy="239461"/>
              </a:xfrm>
              <a:prstGeom prst="downArrow">
                <a:avLst>
                  <a:gd name="adj1" fmla="val 29714"/>
                  <a:gd name="adj2" fmla="val 4796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65" name="Arrow: Down 64">
                <a:extLst>
                  <a:ext uri="{FF2B5EF4-FFF2-40B4-BE49-F238E27FC236}">
                    <a16:creationId xmlns:a16="http://schemas.microsoft.com/office/drawing/2014/main" id="{57213226-6C4E-4990-97DF-1EA7F54223EB}"/>
                  </a:ext>
                </a:extLst>
              </p:cNvPr>
              <p:cNvSpPr/>
              <p:nvPr/>
            </p:nvSpPr>
            <p:spPr>
              <a:xfrm>
                <a:off x="4149372" y="5189128"/>
                <a:ext cx="224052" cy="239461"/>
              </a:xfrm>
              <a:prstGeom prst="downArrow">
                <a:avLst>
                  <a:gd name="adj1" fmla="val 29714"/>
                  <a:gd name="adj2" fmla="val 4796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grpSp>
        <p:sp>
          <p:nvSpPr>
            <p:cNvPr id="72" name="Arrow: Down 71">
              <a:extLst>
                <a:ext uri="{FF2B5EF4-FFF2-40B4-BE49-F238E27FC236}">
                  <a16:creationId xmlns:a16="http://schemas.microsoft.com/office/drawing/2014/main" id="{891CF956-ADFC-4693-9005-BB479DCF2332}"/>
                </a:ext>
              </a:extLst>
            </p:cNvPr>
            <p:cNvSpPr/>
            <p:nvPr/>
          </p:nvSpPr>
          <p:spPr>
            <a:xfrm rot="16200000">
              <a:off x="5564911" y="5472682"/>
              <a:ext cx="1062179" cy="412495"/>
            </a:xfrm>
            <a:prstGeom prst="downArrow">
              <a:avLst>
                <a:gd name="adj1" fmla="val 100000"/>
                <a:gd name="adj2" fmla="val 19414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grpSp>
    </p:spTree>
    <p:extLst>
      <p:ext uri="{BB962C8B-B14F-4D97-AF65-F5344CB8AC3E}">
        <p14:creationId xmlns:p14="http://schemas.microsoft.com/office/powerpoint/2010/main" val="2819222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36AEC-555E-4F49-9FA6-36EDAB16DAAE}"/>
              </a:ext>
            </a:extLst>
          </p:cNvPr>
          <p:cNvSpPr>
            <a:spLocks noGrp="1"/>
          </p:cNvSpPr>
          <p:nvPr>
            <p:ph type="title"/>
          </p:nvPr>
        </p:nvSpPr>
        <p:spPr/>
        <p:txBody>
          <a:bodyPr/>
          <a:lstStyle/>
          <a:p>
            <a:r>
              <a:rPr lang="en-US"/>
              <a:t>Material Analysis</a:t>
            </a:r>
          </a:p>
        </p:txBody>
      </p:sp>
      <p:sp>
        <p:nvSpPr>
          <p:cNvPr id="11" name="Rectangle 10">
            <a:extLst>
              <a:ext uri="{FF2B5EF4-FFF2-40B4-BE49-F238E27FC236}">
                <a16:creationId xmlns:a16="http://schemas.microsoft.com/office/drawing/2014/main" id="{882AD07D-6CA3-4150-BA1B-670D2BE029E0}"/>
              </a:ext>
            </a:extLst>
          </p:cNvPr>
          <p:cNvSpPr/>
          <p:nvPr/>
        </p:nvSpPr>
        <p:spPr>
          <a:xfrm>
            <a:off x="266701" y="1097570"/>
            <a:ext cx="11658600" cy="584775"/>
          </a:xfrm>
          <a:prstGeom prst="rect">
            <a:avLst/>
          </a:prstGeom>
        </p:spPr>
        <p:txBody>
          <a:bodyPr wrap="square">
            <a:spAutoFit/>
          </a:bodyPr>
          <a:lstStyle/>
          <a:p>
            <a:pPr marL="0" marR="0" lvl="0" indent="0" algn="l" defTabSz="108823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chemeClr val="accent2"/>
                </a:solidFill>
                <a:effectLst/>
                <a:uLnTx/>
                <a:uFillTx/>
                <a:latin typeface="+mj-lt"/>
                <a:ea typeface="Times New Roman" panose="02020603050405020304" pitchFamily="18" charset="0"/>
                <a:cs typeface="+mn-cs"/>
              </a:rPr>
              <a:t>Capgemini </a:t>
            </a:r>
            <a:r>
              <a:rPr kumimoji="0" lang="en-US" sz="1600" b="1" i="0" u="none" strike="noStrike" kern="1200" cap="none" spc="0" normalizeH="0" baseline="0" noProof="0">
                <a:ln>
                  <a:noFill/>
                </a:ln>
                <a:solidFill>
                  <a:schemeClr val="accent2"/>
                </a:solidFill>
                <a:effectLst/>
                <a:uLnTx/>
                <a:uFillTx/>
                <a:latin typeface="+mj-lt"/>
                <a:ea typeface="+mn-ea"/>
                <a:cs typeface="+mn-cs"/>
              </a:rPr>
              <a:t>analyzed the existing documentation including pain points highlighted throughout the Blueprint capability matrix with focus on the data pain points, opportunities and gaps.</a:t>
            </a:r>
          </a:p>
        </p:txBody>
      </p:sp>
      <p:sp>
        <p:nvSpPr>
          <p:cNvPr id="14" name="Rectangle 13">
            <a:extLst>
              <a:ext uri="{FF2B5EF4-FFF2-40B4-BE49-F238E27FC236}">
                <a16:creationId xmlns:a16="http://schemas.microsoft.com/office/drawing/2014/main" id="{1AFCAC9B-FB48-4B01-8526-940CF1655BDE}"/>
              </a:ext>
            </a:extLst>
          </p:cNvPr>
          <p:cNvSpPr/>
          <p:nvPr/>
        </p:nvSpPr>
        <p:spPr>
          <a:xfrm>
            <a:off x="9105060" y="233365"/>
            <a:ext cx="1601040" cy="646331"/>
          </a:xfrm>
          <a:prstGeom prst="rect">
            <a:avLst/>
          </a:prstGeom>
        </p:spPr>
        <p:txBody>
          <a:bodyPr wrap="square">
            <a:spAutoFit/>
          </a:bodyPr>
          <a:lstStyle/>
          <a:p>
            <a:pPr marL="0" marR="0" lvl="0" indent="0" algn="r" defTabSz="108823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mj-lt"/>
                <a:ea typeface="Times New Roman" panose="02020603050405020304" pitchFamily="18" charset="0"/>
                <a:cs typeface="+mn-cs"/>
              </a:rPr>
              <a:t>Blueprint Capability Matrix Analysis</a:t>
            </a:r>
            <a:endParaRPr kumimoji="0" lang="en-US" sz="1200" b="0" i="0" u="none" strike="noStrike" kern="1200" cap="none" spc="0" normalizeH="0" baseline="0" noProof="0">
              <a:ln>
                <a:noFill/>
              </a:ln>
              <a:solidFill>
                <a:srgbClr val="000000"/>
              </a:solidFill>
              <a:effectLst/>
              <a:uLnTx/>
              <a:uFillTx/>
              <a:latin typeface="+mj-lt"/>
              <a:ea typeface="+mn-ea"/>
              <a:cs typeface="+mn-cs"/>
            </a:endParaRPr>
          </a:p>
        </p:txBody>
      </p:sp>
      <p:graphicFrame>
        <p:nvGraphicFramePr>
          <p:cNvPr id="3" name="Object 2">
            <a:extLst>
              <a:ext uri="{FF2B5EF4-FFF2-40B4-BE49-F238E27FC236}">
                <a16:creationId xmlns:a16="http://schemas.microsoft.com/office/drawing/2014/main" id="{E7C7ABC1-E897-4EDA-ADC2-99261BFDBEC0}"/>
              </a:ext>
            </a:extLst>
          </p:cNvPr>
          <p:cNvGraphicFramePr>
            <a:graphicFrameLocks noChangeAspect="1"/>
          </p:cNvGraphicFramePr>
          <p:nvPr>
            <p:extLst>
              <p:ext uri="{D42A27DB-BD31-4B8C-83A1-F6EECF244321}">
                <p14:modId xmlns:p14="http://schemas.microsoft.com/office/powerpoint/2010/main" val="2582067839"/>
              </p:ext>
            </p:extLst>
          </p:nvPr>
        </p:nvGraphicFramePr>
        <p:xfrm>
          <a:off x="10706100" y="65401"/>
          <a:ext cx="1300480" cy="1146951"/>
        </p:xfrm>
        <a:graphic>
          <a:graphicData uri="http://schemas.openxmlformats.org/presentationml/2006/ole">
            <mc:AlternateContent xmlns:mc="http://schemas.openxmlformats.org/markup-compatibility/2006">
              <mc:Choice xmlns:v="urn:schemas-microsoft-com:vml" Requires="v">
                <p:oleObj spid="_x0000_s47106" name="Worksheet" showAsIcon="1" r:id="rId3" imgW="914400" imgH="806400" progId="Excel.Sheet.12">
                  <p:embed/>
                </p:oleObj>
              </mc:Choice>
              <mc:Fallback>
                <p:oleObj name="Worksheet" showAsIcon="1" r:id="rId3" imgW="914400" imgH="806400" progId="Excel.Sheet.12">
                  <p:embed/>
                  <p:pic>
                    <p:nvPicPr>
                      <p:cNvPr id="3" name="Object 2">
                        <a:extLst>
                          <a:ext uri="{FF2B5EF4-FFF2-40B4-BE49-F238E27FC236}">
                            <a16:creationId xmlns:a16="http://schemas.microsoft.com/office/drawing/2014/main" id="{E7C7ABC1-E897-4EDA-ADC2-99261BFDBEC0}"/>
                          </a:ext>
                        </a:extLst>
                      </p:cNvPr>
                      <p:cNvPicPr/>
                      <p:nvPr/>
                    </p:nvPicPr>
                    <p:blipFill>
                      <a:blip r:embed="rId4"/>
                      <a:stretch>
                        <a:fillRect/>
                      </a:stretch>
                    </p:blipFill>
                    <p:spPr>
                      <a:xfrm>
                        <a:off x="10706100" y="65401"/>
                        <a:ext cx="1300480" cy="1146951"/>
                      </a:xfrm>
                      <a:prstGeom prst="rect">
                        <a:avLst/>
                      </a:prstGeom>
                    </p:spPr>
                  </p:pic>
                </p:oleObj>
              </mc:Fallback>
            </mc:AlternateContent>
          </a:graphicData>
        </a:graphic>
      </p:graphicFrame>
      <p:graphicFrame>
        <p:nvGraphicFramePr>
          <p:cNvPr id="5" name="Table 4">
            <a:extLst>
              <a:ext uri="{FF2B5EF4-FFF2-40B4-BE49-F238E27FC236}">
                <a16:creationId xmlns:a16="http://schemas.microsoft.com/office/drawing/2014/main" id="{F172BE8C-35E4-428F-A3E5-2B2CC7AABCC3}"/>
              </a:ext>
            </a:extLst>
          </p:cNvPr>
          <p:cNvGraphicFramePr>
            <a:graphicFrameLocks noGrp="1"/>
          </p:cNvGraphicFramePr>
          <p:nvPr>
            <p:extLst>
              <p:ext uri="{D42A27DB-BD31-4B8C-83A1-F6EECF244321}">
                <p14:modId xmlns:p14="http://schemas.microsoft.com/office/powerpoint/2010/main" val="4061575623"/>
              </p:ext>
            </p:extLst>
          </p:nvPr>
        </p:nvGraphicFramePr>
        <p:xfrm>
          <a:off x="266700" y="1752238"/>
          <a:ext cx="5648326" cy="4382664"/>
        </p:xfrm>
        <a:graphic>
          <a:graphicData uri="http://schemas.openxmlformats.org/drawingml/2006/table">
            <a:tbl>
              <a:tblPr/>
              <a:tblGrid>
                <a:gridCol w="1714500">
                  <a:extLst>
                    <a:ext uri="{9D8B030D-6E8A-4147-A177-3AD203B41FA5}">
                      <a16:colId xmlns:a16="http://schemas.microsoft.com/office/drawing/2014/main" val="2155503601"/>
                    </a:ext>
                  </a:extLst>
                </a:gridCol>
                <a:gridCol w="3467100">
                  <a:extLst>
                    <a:ext uri="{9D8B030D-6E8A-4147-A177-3AD203B41FA5}">
                      <a16:colId xmlns:a16="http://schemas.microsoft.com/office/drawing/2014/main" val="2998915565"/>
                    </a:ext>
                  </a:extLst>
                </a:gridCol>
                <a:gridCol w="466726">
                  <a:extLst>
                    <a:ext uri="{9D8B030D-6E8A-4147-A177-3AD203B41FA5}">
                      <a16:colId xmlns:a16="http://schemas.microsoft.com/office/drawing/2014/main" val="1514401467"/>
                    </a:ext>
                  </a:extLst>
                </a:gridCol>
              </a:tblGrid>
              <a:tr h="161257">
                <a:tc gridSpan="3">
                  <a:txBody>
                    <a:bodyPr/>
                    <a:lstStyle/>
                    <a:p>
                      <a:pPr algn="ctr" fontAlgn="b"/>
                      <a:r>
                        <a:rPr lang="en-US" sz="800" b="1" i="0" u="none" strike="noStrike">
                          <a:solidFill>
                            <a:srgbClr val="FFFFFF"/>
                          </a:solidFill>
                          <a:effectLst/>
                          <a:latin typeface="+mj-lt"/>
                        </a:rPr>
                        <a:t>Review Areas</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64541390"/>
                  </a:ext>
                </a:extLst>
              </a:tr>
              <a:tr h="135107">
                <a:tc>
                  <a:txBody>
                    <a:bodyPr/>
                    <a:lstStyle/>
                    <a:p>
                      <a:pPr algn="ctr" fontAlgn="b"/>
                      <a:r>
                        <a:rPr lang="en-US" sz="800" b="1" i="0" u="none" strike="noStrike">
                          <a:solidFill>
                            <a:srgbClr val="000000"/>
                          </a:solidFill>
                          <a:effectLst/>
                          <a:latin typeface="+mj-lt"/>
                        </a:rPr>
                        <a:t>Area</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pPr algn="ctr" fontAlgn="b"/>
                      <a:r>
                        <a:rPr lang="en-US" sz="800" b="1" i="0" u="none" strike="noStrike">
                          <a:solidFill>
                            <a:srgbClr val="000000"/>
                          </a:solidFill>
                          <a:effectLst/>
                          <a:latin typeface="+mj-lt"/>
                        </a:rPr>
                        <a:t>Document</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pPr algn="ctr" fontAlgn="b"/>
                      <a:r>
                        <a:rPr lang="en-US" sz="800" b="1" i="0" u="none" strike="noStrike">
                          <a:solidFill>
                            <a:srgbClr val="000000"/>
                          </a:solidFill>
                          <a:effectLst/>
                          <a:latin typeface="+mj-lt"/>
                        </a:rPr>
                        <a:t>Type</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532577648"/>
                  </a:ext>
                </a:extLst>
              </a:tr>
              <a:tr h="126391">
                <a:tc rowSpan="2">
                  <a:txBody>
                    <a:bodyPr/>
                    <a:lstStyle/>
                    <a:p>
                      <a:pPr algn="ctr" fontAlgn="ctr"/>
                      <a:r>
                        <a:rPr lang="en-US" sz="800" b="1" i="0" u="none" strike="noStrike">
                          <a:solidFill>
                            <a:srgbClr val="000000"/>
                          </a:solidFill>
                          <a:effectLst/>
                          <a:latin typeface="+mj-lt"/>
                        </a:rPr>
                        <a:t>Org Chart</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pPr algn="l" fontAlgn="b"/>
                      <a:r>
                        <a:rPr lang="en-US" sz="800" b="0" i="0" u="none" strike="noStrike">
                          <a:solidFill>
                            <a:srgbClr val="000000"/>
                          </a:solidFill>
                          <a:effectLst/>
                          <a:latin typeface="+mj-lt"/>
                        </a:rPr>
                        <a:t>US Service Territory Map</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jpeg</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494559927"/>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Us Services Territories Map</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jpeg</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292619315"/>
                  </a:ext>
                </a:extLst>
              </a:tr>
              <a:tr h="126391">
                <a:tc rowSpan="3">
                  <a:txBody>
                    <a:bodyPr/>
                    <a:lstStyle/>
                    <a:p>
                      <a:pPr algn="ctr" fontAlgn="ctr"/>
                      <a:r>
                        <a:rPr lang="en-US" sz="800" b="1" i="0" u="none" strike="noStrike">
                          <a:solidFill>
                            <a:srgbClr val="000000"/>
                          </a:solidFill>
                          <a:effectLst/>
                          <a:latin typeface="+mj-lt"/>
                        </a:rPr>
                        <a:t>Org Chart -Pain Points</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pPr algn="l" fontAlgn="b"/>
                      <a:r>
                        <a:rPr lang="en-US" sz="800" b="0" i="0" u="none" strike="noStrike">
                          <a:solidFill>
                            <a:srgbClr val="000000"/>
                          </a:solidFill>
                          <a:effectLst/>
                          <a:latin typeface="+mj-lt"/>
                        </a:rPr>
                        <a:t>US Customer Information Flow Template for</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xls</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354856192"/>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2020-04-16 Matrix Pain Capability Value v3</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xls</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299396753"/>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Notes</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doc</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876857371"/>
                  </a:ext>
                </a:extLst>
              </a:tr>
              <a:tr h="126391">
                <a:tc rowSpan="9">
                  <a:txBody>
                    <a:bodyPr/>
                    <a:lstStyle/>
                    <a:p>
                      <a:pPr algn="ctr" fontAlgn="ctr"/>
                      <a:r>
                        <a:rPr lang="en-US" sz="800" b="1" i="0" u="none" strike="noStrike">
                          <a:solidFill>
                            <a:srgbClr val="000000"/>
                          </a:solidFill>
                          <a:effectLst/>
                          <a:latin typeface="+mj-lt"/>
                        </a:rPr>
                        <a:t>Vision - Business Strategy</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pPr algn="l" fontAlgn="b"/>
                      <a:r>
                        <a:rPr lang="en-US" sz="800" b="0" i="0" u="none" strike="noStrike">
                          <a:solidFill>
                            <a:srgbClr val="000000"/>
                          </a:solidFill>
                          <a:effectLst/>
                          <a:latin typeface="+mj-lt"/>
                        </a:rPr>
                        <a:t>Consolidated Data Stewardship Template </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xls</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934285928"/>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The Book</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333973764"/>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Customer Operations Enterprise Risk v3</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ppt</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374386214"/>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Customer Operations Guidelines_V1.0</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doc</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796850934"/>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New Work Request Form V2.0</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doc</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876459180"/>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Data Dimensions and Integrated View</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484530259"/>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Data Publications Future State Process View (Draft)</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451868445"/>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CIAP_Work Ruests Inventory_20202</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xls</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018436858"/>
                  </a:ext>
                </a:extLst>
              </a:tr>
              <a:tr h="162444">
                <a:tc vMerge="1">
                  <a:txBody>
                    <a:bodyPr/>
                    <a:lstStyle/>
                    <a:p>
                      <a:endParaRPr lang="en-US"/>
                    </a:p>
                  </a:txBody>
                  <a:tcPr/>
                </a:tc>
                <a:tc>
                  <a:txBody>
                    <a:bodyPr/>
                    <a:lstStyle/>
                    <a:p>
                      <a:pPr algn="l" fontAlgn="b"/>
                      <a:r>
                        <a:rPr lang="en-US" sz="800" b="0" i="0" u="none" strike="noStrike">
                          <a:solidFill>
                            <a:srgbClr val="000000"/>
                          </a:solidFill>
                          <a:effectLst/>
                          <a:latin typeface="+mj-lt"/>
                        </a:rPr>
                        <a:t>Customer Domain Gap Analysis Plan Status_V5</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ppt</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832571525"/>
                  </a:ext>
                </a:extLst>
              </a:tr>
              <a:tr h="126391">
                <a:tc rowSpan="16">
                  <a:txBody>
                    <a:bodyPr/>
                    <a:lstStyle/>
                    <a:p>
                      <a:pPr algn="ctr" fontAlgn="ctr"/>
                      <a:r>
                        <a:rPr lang="en-US" sz="800" b="1" i="0" u="none" strike="noStrike">
                          <a:solidFill>
                            <a:srgbClr val="000000"/>
                          </a:solidFill>
                          <a:effectLst/>
                          <a:latin typeface="+mj-lt"/>
                        </a:rPr>
                        <a:t>5-8 - Enterprise Architecture (Customer Focus)</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pPr algn="l" fontAlgn="b"/>
                      <a:r>
                        <a:rPr lang="en-US" sz="800" b="0" i="0" u="none" strike="noStrike">
                          <a:solidFill>
                            <a:srgbClr val="000000"/>
                          </a:solidFill>
                          <a:effectLst/>
                          <a:latin typeface="+mj-lt"/>
                        </a:rPr>
                        <a:t>US Customer Information Mapping Template for collection</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xls</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501084918"/>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Conceptual Customer Data Model </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vsd</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949203571"/>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Target Customer Data Model0.2</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vsd</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096918012"/>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NG Target Master Data Model - ECM -8</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vsd</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186486042"/>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Customer Domain Conceptual Architecture</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vsd</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885785418"/>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2020-Apr-20 US Customer Domain - Business Architecture </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ppt</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91490802"/>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2020-May-8 - US Customer Domain - Architecture Review v1.0</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ppt</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776464651"/>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2020-May-8 - US Customer Domain - Architecture Review v1.0</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ppt</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879941739"/>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US Customer Master Data Flow Diagram - v1</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vsd</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639901900"/>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US Customer Domain - Information Flow Analysis - Vo1</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vsd</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814707645"/>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NG Target Master Data Model - ECM -8</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ppt</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764088319"/>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190207 NG CIS_Integrations_v2</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ppt</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986617218"/>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NG Business Architecture - User Capability Outcome</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xls</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503900653"/>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NG Blueprint- Insight Recommendations</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ppt</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118084828"/>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US Data Technology Services Reference Architecture Vo.8</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ppt</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323853139"/>
                  </a:ext>
                </a:extLst>
              </a:tr>
              <a:tr h="126391">
                <a:tc vMerge="1">
                  <a:txBody>
                    <a:bodyPr/>
                    <a:lstStyle/>
                    <a:p>
                      <a:endParaRPr lang="en-US"/>
                    </a:p>
                  </a:txBody>
                  <a:tcPr/>
                </a:tc>
                <a:tc>
                  <a:txBody>
                    <a:bodyPr/>
                    <a:lstStyle/>
                    <a:p>
                      <a:pPr algn="l" fontAlgn="b"/>
                      <a:r>
                        <a:rPr lang="en-US" sz="800" b="0" i="0" u="none" strike="noStrike">
                          <a:solidFill>
                            <a:srgbClr val="000000"/>
                          </a:solidFill>
                          <a:effectLst/>
                          <a:latin typeface="+mj-lt"/>
                        </a:rPr>
                        <a:t>200609 NG Customer Systems Overview_v2</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ppt</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866308114"/>
                  </a:ext>
                </a:extLst>
              </a:tr>
              <a:tr h="126391">
                <a:tc>
                  <a:txBody>
                    <a:bodyPr/>
                    <a:lstStyle/>
                    <a:p>
                      <a:pPr algn="ctr" fontAlgn="ctr"/>
                      <a:r>
                        <a:rPr lang="en-US" sz="800" b="1" i="0" u="none" strike="noStrike">
                          <a:solidFill>
                            <a:srgbClr val="000000"/>
                          </a:solidFill>
                          <a:effectLst/>
                          <a:latin typeface="+mj-lt"/>
                        </a:rPr>
                        <a:t>Domains</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pPr algn="l" fontAlgn="b"/>
                      <a:r>
                        <a:rPr lang="en-US" sz="800" b="0" i="0" u="none" strike="noStrike">
                          <a:solidFill>
                            <a:srgbClr val="000000"/>
                          </a:solidFill>
                          <a:effectLst/>
                          <a:latin typeface="+mj-lt"/>
                        </a:rPr>
                        <a:t>Data Domains v1</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ppt</a:t>
                      </a: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498190900"/>
                  </a:ext>
                </a:extLst>
              </a:tr>
              <a:tr h="126391">
                <a:tc>
                  <a:txBody>
                    <a:bodyPr/>
                    <a:lstStyle/>
                    <a:p>
                      <a:pPr algn="ctr" fontAlgn="ctr"/>
                      <a:r>
                        <a:rPr lang="en-US" sz="800" b="1" i="0" u="none" strike="noStrike">
                          <a:solidFill>
                            <a:srgbClr val="000000"/>
                          </a:solidFill>
                          <a:effectLst/>
                          <a:latin typeface="+mj-lt"/>
                        </a:rPr>
                        <a:t>Stakeholders</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pPr algn="l" fontAlgn="b"/>
                      <a:r>
                        <a:rPr lang="en-US" sz="800" b="0" i="0" u="none" strike="noStrike">
                          <a:solidFill>
                            <a:srgbClr val="000000"/>
                          </a:solidFill>
                          <a:effectLst/>
                          <a:latin typeface="+mj-lt"/>
                        </a:rPr>
                        <a:t>Business Unit List and Status</a:t>
                      </a:r>
                    </a:p>
                  </a:txBody>
                  <a:tcPr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err="1">
                          <a:solidFill>
                            <a:srgbClr val="000000"/>
                          </a:solidFill>
                          <a:effectLst/>
                          <a:latin typeface="+mj-lt"/>
                        </a:rPr>
                        <a:t>xls</a:t>
                      </a:r>
                      <a:endParaRPr lang="en-US" sz="800" b="0" i="0" u="none" strike="noStrike">
                        <a:solidFill>
                          <a:srgbClr val="000000"/>
                        </a:solidFill>
                        <a:effectLst/>
                        <a:latin typeface="+mj-lt"/>
                      </a:endParaRPr>
                    </a:p>
                  </a:txBody>
                  <a:tcPr marL="4656" marR="4656" marT="4656"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84074029"/>
                  </a:ext>
                </a:extLst>
              </a:tr>
            </a:tbl>
          </a:graphicData>
        </a:graphic>
      </p:graphicFrame>
      <p:graphicFrame>
        <p:nvGraphicFramePr>
          <p:cNvPr id="7" name="Table 6">
            <a:extLst>
              <a:ext uri="{FF2B5EF4-FFF2-40B4-BE49-F238E27FC236}">
                <a16:creationId xmlns:a16="http://schemas.microsoft.com/office/drawing/2014/main" id="{77DFC3FE-621C-4A31-A962-DD1141E03034}"/>
              </a:ext>
            </a:extLst>
          </p:cNvPr>
          <p:cNvGraphicFramePr>
            <a:graphicFrameLocks noGrp="1"/>
          </p:cNvGraphicFramePr>
          <p:nvPr>
            <p:extLst>
              <p:ext uri="{D42A27DB-BD31-4B8C-83A1-F6EECF244321}">
                <p14:modId xmlns:p14="http://schemas.microsoft.com/office/powerpoint/2010/main" val="458759404"/>
              </p:ext>
            </p:extLst>
          </p:nvPr>
        </p:nvGraphicFramePr>
        <p:xfrm>
          <a:off x="6276975" y="1752238"/>
          <a:ext cx="5648325" cy="4381860"/>
        </p:xfrm>
        <a:graphic>
          <a:graphicData uri="http://schemas.openxmlformats.org/drawingml/2006/table">
            <a:tbl>
              <a:tblPr/>
              <a:tblGrid>
                <a:gridCol w="1685925">
                  <a:extLst>
                    <a:ext uri="{9D8B030D-6E8A-4147-A177-3AD203B41FA5}">
                      <a16:colId xmlns:a16="http://schemas.microsoft.com/office/drawing/2014/main" val="337813259"/>
                    </a:ext>
                  </a:extLst>
                </a:gridCol>
                <a:gridCol w="3543300">
                  <a:extLst>
                    <a:ext uri="{9D8B030D-6E8A-4147-A177-3AD203B41FA5}">
                      <a16:colId xmlns:a16="http://schemas.microsoft.com/office/drawing/2014/main" val="1287595155"/>
                    </a:ext>
                  </a:extLst>
                </a:gridCol>
                <a:gridCol w="419100">
                  <a:extLst>
                    <a:ext uri="{9D8B030D-6E8A-4147-A177-3AD203B41FA5}">
                      <a16:colId xmlns:a16="http://schemas.microsoft.com/office/drawing/2014/main" val="1684029611"/>
                    </a:ext>
                  </a:extLst>
                </a:gridCol>
              </a:tblGrid>
              <a:tr h="162412">
                <a:tc gridSpan="3">
                  <a:txBody>
                    <a:bodyPr/>
                    <a:lstStyle/>
                    <a:p>
                      <a:pPr algn="ctr" fontAlgn="b"/>
                      <a:r>
                        <a:rPr lang="en-US" sz="800" b="1" i="0" u="none" strike="noStrike">
                          <a:solidFill>
                            <a:srgbClr val="FFFFFF"/>
                          </a:solidFill>
                          <a:effectLst/>
                          <a:latin typeface="+mj-lt"/>
                        </a:rPr>
                        <a:t>Review Areas</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30007975"/>
                  </a:ext>
                </a:extLst>
              </a:tr>
              <a:tr h="136075">
                <a:tc>
                  <a:txBody>
                    <a:bodyPr/>
                    <a:lstStyle/>
                    <a:p>
                      <a:pPr algn="ctr" fontAlgn="b"/>
                      <a:r>
                        <a:rPr lang="en-US" sz="800" b="1" i="0" u="none" strike="noStrike">
                          <a:solidFill>
                            <a:srgbClr val="000000"/>
                          </a:solidFill>
                          <a:effectLst/>
                          <a:latin typeface="+mj-lt"/>
                        </a:rPr>
                        <a:t>Area</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pPr algn="ctr" fontAlgn="b"/>
                      <a:r>
                        <a:rPr lang="en-US" sz="800" b="1" i="0" u="none" strike="noStrike">
                          <a:solidFill>
                            <a:srgbClr val="000000"/>
                          </a:solidFill>
                          <a:effectLst/>
                          <a:latin typeface="+mj-lt"/>
                        </a:rPr>
                        <a:t>Document</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pPr algn="ctr" fontAlgn="b"/>
                      <a:r>
                        <a:rPr lang="en-US" sz="800" b="1" i="0" u="none" strike="noStrike">
                          <a:solidFill>
                            <a:srgbClr val="000000"/>
                          </a:solidFill>
                          <a:effectLst/>
                          <a:latin typeface="+mj-lt"/>
                        </a:rPr>
                        <a:t>Type</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914580414"/>
                  </a:ext>
                </a:extLst>
              </a:tr>
              <a:tr h="127295">
                <a:tc rowSpan="3">
                  <a:txBody>
                    <a:bodyPr/>
                    <a:lstStyle/>
                    <a:p>
                      <a:pPr algn="ctr" fontAlgn="ctr"/>
                      <a:r>
                        <a:rPr lang="en-US" sz="800" b="1" i="0" u="none" strike="noStrike">
                          <a:solidFill>
                            <a:srgbClr val="000000"/>
                          </a:solidFill>
                          <a:effectLst/>
                          <a:latin typeface="+mj-lt"/>
                        </a:rPr>
                        <a:t>NG Data Maturity</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pPr algn="l" fontAlgn="b"/>
                      <a:r>
                        <a:rPr lang="en-US" sz="800" b="0" i="0" u="none" strike="noStrike">
                          <a:solidFill>
                            <a:srgbClr val="000000"/>
                          </a:solidFill>
                          <a:effectLst/>
                          <a:latin typeface="+mj-lt"/>
                        </a:rPr>
                        <a:t>NG Data Assurance</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ppt</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206045925"/>
                  </a:ext>
                </a:extLst>
              </a:tr>
              <a:tr h="127295">
                <a:tc vMerge="1">
                  <a:txBody>
                    <a:bodyPr/>
                    <a:lstStyle/>
                    <a:p>
                      <a:endParaRPr lang="en-US"/>
                    </a:p>
                  </a:txBody>
                  <a:tcPr/>
                </a:tc>
                <a:tc>
                  <a:txBody>
                    <a:bodyPr/>
                    <a:lstStyle/>
                    <a:p>
                      <a:pPr algn="l" fontAlgn="b"/>
                      <a:r>
                        <a:rPr lang="en-US" sz="800" b="0" i="0" u="none" strike="noStrike">
                          <a:solidFill>
                            <a:srgbClr val="000000"/>
                          </a:solidFill>
                          <a:effectLst/>
                          <a:latin typeface="+mj-lt"/>
                        </a:rPr>
                        <a:t>Assurance Approach</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ppt</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23972067"/>
                  </a:ext>
                </a:extLst>
              </a:tr>
              <a:tr h="127295">
                <a:tc vMerge="1">
                  <a:txBody>
                    <a:bodyPr/>
                    <a:lstStyle/>
                    <a:p>
                      <a:endParaRPr lang="en-US"/>
                    </a:p>
                  </a:txBody>
                  <a:tcPr/>
                </a:tc>
                <a:tc>
                  <a:txBody>
                    <a:bodyPr/>
                    <a:lstStyle/>
                    <a:p>
                      <a:pPr algn="l" fontAlgn="b"/>
                      <a:r>
                        <a:rPr lang="en-US" sz="800" b="0" i="0" u="none" strike="noStrike">
                          <a:solidFill>
                            <a:srgbClr val="000000"/>
                          </a:solidFill>
                          <a:effectLst/>
                          <a:latin typeface="+mj-lt"/>
                        </a:rPr>
                        <a:t>Maturity Model - US Customer</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xls</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212058137"/>
                  </a:ext>
                </a:extLst>
              </a:tr>
              <a:tr h="127295">
                <a:tc>
                  <a:txBody>
                    <a:bodyPr/>
                    <a:lstStyle/>
                    <a:p>
                      <a:pPr algn="ctr" fontAlgn="ctr"/>
                      <a:r>
                        <a:rPr lang="en-US" sz="800" b="1" i="0" u="none" strike="noStrike">
                          <a:solidFill>
                            <a:srgbClr val="000000"/>
                          </a:solidFill>
                          <a:effectLst/>
                          <a:latin typeface="+mj-lt"/>
                        </a:rPr>
                        <a:t>NG Data Governance</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pPr algn="l" fontAlgn="b"/>
                      <a:r>
                        <a:rPr lang="en-US" sz="800" b="0" i="0" u="none" strike="noStrike">
                          <a:solidFill>
                            <a:srgbClr val="000000"/>
                          </a:solidFill>
                          <a:effectLst/>
                          <a:latin typeface="+mj-lt"/>
                        </a:rPr>
                        <a:t>NG Data Governance v3</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ppt</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506877"/>
                  </a:ext>
                </a:extLst>
              </a:tr>
              <a:tr h="127295">
                <a:tc>
                  <a:txBody>
                    <a:bodyPr/>
                    <a:lstStyle/>
                    <a:p>
                      <a:pPr algn="ctr" fontAlgn="ctr"/>
                      <a:r>
                        <a:rPr lang="en-US" sz="800" b="1" i="0" u="none" strike="noStrike">
                          <a:solidFill>
                            <a:srgbClr val="000000"/>
                          </a:solidFill>
                          <a:effectLst/>
                          <a:latin typeface="+mj-lt"/>
                        </a:rPr>
                        <a:t>NG Data Assurance</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pPr algn="l" fontAlgn="b"/>
                      <a:r>
                        <a:rPr lang="en-US" sz="800" b="0" i="0" u="none" strike="noStrike">
                          <a:solidFill>
                            <a:srgbClr val="000000"/>
                          </a:solidFill>
                          <a:effectLst/>
                          <a:latin typeface="+mj-lt"/>
                        </a:rPr>
                        <a:t>NG Data Assurance</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ppt</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240613748"/>
                  </a:ext>
                </a:extLst>
              </a:tr>
              <a:tr h="127295">
                <a:tc>
                  <a:txBody>
                    <a:bodyPr/>
                    <a:lstStyle/>
                    <a:p>
                      <a:pPr algn="ctr" fontAlgn="ctr"/>
                      <a:r>
                        <a:rPr lang="en-US" sz="800" b="1" i="0" u="none" strike="noStrike">
                          <a:solidFill>
                            <a:srgbClr val="000000"/>
                          </a:solidFill>
                          <a:effectLst/>
                          <a:latin typeface="+mj-lt"/>
                        </a:rPr>
                        <a:t>DM Standard</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pPr algn="l" fontAlgn="b"/>
                      <a:r>
                        <a:rPr lang="en-US" sz="800" b="0" i="0" u="none" strike="noStrike">
                          <a:solidFill>
                            <a:srgbClr val="000000"/>
                          </a:solidFill>
                          <a:effectLst/>
                          <a:latin typeface="+mj-lt"/>
                        </a:rPr>
                        <a:t>6.NG_BMS_Data Management_Standard03_Approved_V12</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159370934"/>
                  </a:ext>
                </a:extLst>
              </a:tr>
              <a:tr h="127295">
                <a:tc rowSpan="13">
                  <a:txBody>
                    <a:bodyPr/>
                    <a:lstStyle/>
                    <a:p>
                      <a:pPr algn="ctr" fontAlgn="ctr"/>
                      <a:r>
                        <a:rPr lang="en-US" sz="800" b="1" i="0" u="none" strike="noStrike">
                          <a:solidFill>
                            <a:srgbClr val="000000"/>
                          </a:solidFill>
                          <a:effectLst/>
                          <a:latin typeface="+mj-lt"/>
                        </a:rPr>
                        <a:t>DM Guidelines</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pPr algn="l" fontAlgn="b"/>
                      <a:r>
                        <a:rPr lang="en-US" sz="800" b="0" i="0" u="none" strike="noStrike">
                          <a:solidFill>
                            <a:srgbClr val="000000"/>
                          </a:solidFill>
                          <a:effectLst/>
                          <a:latin typeface="+mj-lt"/>
                        </a:rPr>
                        <a:t>DMG 12 - Data Quality Analysis v3.0</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6412782"/>
                  </a:ext>
                </a:extLst>
              </a:tr>
              <a:tr h="127295">
                <a:tc vMerge="1">
                  <a:txBody>
                    <a:bodyPr/>
                    <a:lstStyle/>
                    <a:p>
                      <a:endParaRPr lang="en-US"/>
                    </a:p>
                  </a:txBody>
                  <a:tcPr/>
                </a:tc>
                <a:tc>
                  <a:txBody>
                    <a:bodyPr/>
                    <a:lstStyle/>
                    <a:p>
                      <a:pPr algn="l" fontAlgn="b"/>
                      <a:r>
                        <a:rPr lang="en-US" sz="800" b="0" i="0" u="none" strike="noStrike">
                          <a:solidFill>
                            <a:srgbClr val="000000"/>
                          </a:solidFill>
                          <a:effectLst/>
                          <a:latin typeface="+mj-lt"/>
                        </a:rPr>
                        <a:t>DMG 13 - MDM Guidline 2.0 new </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252915765"/>
                  </a:ext>
                </a:extLst>
              </a:tr>
              <a:tr h="127295">
                <a:tc vMerge="1">
                  <a:txBody>
                    <a:bodyPr/>
                    <a:lstStyle/>
                    <a:p>
                      <a:endParaRPr lang="en-US"/>
                    </a:p>
                  </a:txBody>
                  <a:tcPr/>
                </a:tc>
                <a:tc>
                  <a:txBody>
                    <a:bodyPr/>
                    <a:lstStyle/>
                    <a:p>
                      <a:pPr algn="l" fontAlgn="b"/>
                      <a:r>
                        <a:rPr lang="it-IT" sz="800" b="0" i="0" u="none" strike="noStrike">
                          <a:solidFill>
                            <a:srgbClr val="000000"/>
                          </a:solidFill>
                          <a:effectLst/>
                          <a:latin typeface="+mj-lt"/>
                        </a:rPr>
                        <a:t>DMG11 - Data Quality Mgt 3.0</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67708173"/>
                  </a:ext>
                </a:extLst>
              </a:tr>
              <a:tr h="127295">
                <a:tc vMerge="1">
                  <a:txBody>
                    <a:bodyPr/>
                    <a:lstStyle/>
                    <a:p>
                      <a:endParaRPr lang="en-US"/>
                    </a:p>
                  </a:txBody>
                  <a:tcPr/>
                </a:tc>
                <a:tc>
                  <a:txBody>
                    <a:bodyPr/>
                    <a:lstStyle/>
                    <a:p>
                      <a:pPr algn="l" fontAlgn="b"/>
                      <a:r>
                        <a:rPr lang="en-US" sz="800" b="0" i="0" u="none" strike="noStrike">
                          <a:solidFill>
                            <a:srgbClr val="000000"/>
                          </a:solidFill>
                          <a:effectLst/>
                          <a:latin typeface="+mj-lt"/>
                        </a:rPr>
                        <a:t>DMG 10 - Data Modeling Guideline v3.0</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47812610"/>
                  </a:ext>
                </a:extLst>
              </a:tr>
              <a:tr h="127295">
                <a:tc vMerge="1">
                  <a:txBody>
                    <a:bodyPr/>
                    <a:lstStyle/>
                    <a:p>
                      <a:endParaRPr lang="en-US"/>
                    </a:p>
                  </a:txBody>
                  <a:tcPr/>
                </a:tc>
                <a:tc>
                  <a:txBody>
                    <a:bodyPr/>
                    <a:lstStyle/>
                    <a:p>
                      <a:pPr algn="l" fontAlgn="b"/>
                      <a:r>
                        <a:rPr lang="en-US" sz="800" b="0" i="0" u="none" strike="noStrike">
                          <a:solidFill>
                            <a:srgbClr val="000000"/>
                          </a:solidFill>
                          <a:effectLst/>
                          <a:latin typeface="+mj-lt"/>
                        </a:rPr>
                        <a:t>DMG 09 - Data Library 3.0</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283742309"/>
                  </a:ext>
                </a:extLst>
              </a:tr>
              <a:tr h="127295">
                <a:tc vMerge="1">
                  <a:txBody>
                    <a:bodyPr/>
                    <a:lstStyle/>
                    <a:p>
                      <a:endParaRPr lang="en-US"/>
                    </a:p>
                  </a:txBody>
                  <a:tcPr/>
                </a:tc>
                <a:tc>
                  <a:txBody>
                    <a:bodyPr/>
                    <a:lstStyle/>
                    <a:p>
                      <a:pPr algn="l" fontAlgn="b"/>
                      <a:r>
                        <a:rPr lang="en-US" sz="800" b="0" i="0" u="none" strike="noStrike">
                          <a:solidFill>
                            <a:srgbClr val="000000"/>
                          </a:solidFill>
                          <a:effectLst/>
                          <a:latin typeface="+mj-lt"/>
                        </a:rPr>
                        <a:t>DMG 08 - Data Publication v3.0</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868448083"/>
                  </a:ext>
                </a:extLst>
              </a:tr>
              <a:tr h="127295">
                <a:tc vMerge="1">
                  <a:txBody>
                    <a:bodyPr/>
                    <a:lstStyle/>
                    <a:p>
                      <a:endParaRPr lang="en-US"/>
                    </a:p>
                  </a:txBody>
                  <a:tcPr/>
                </a:tc>
                <a:tc>
                  <a:txBody>
                    <a:bodyPr/>
                    <a:lstStyle/>
                    <a:p>
                      <a:pPr algn="l" fontAlgn="b"/>
                      <a:r>
                        <a:rPr lang="en-US" sz="800" b="0" i="0" u="none" strike="noStrike">
                          <a:solidFill>
                            <a:srgbClr val="000000"/>
                          </a:solidFill>
                          <a:effectLst/>
                          <a:latin typeface="+mj-lt"/>
                        </a:rPr>
                        <a:t>DMG 07 - Data Lifecycle Guideline v2.0</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802660358"/>
                  </a:ext>
                </a:extLst>
              </a:tr>
              <a:tr h="127295">
                <a:tc vMerge="1">
                  <a:txBody>
                    <a:bodyPr/>
                    <a:lstStyle/>
                    <a:p>
                      <a:endParaRPr lang="en-US"/>
                    </a:p>
                  </a:txBody>
                  <a:tcPr/>
                </a:tc>
                <a:tc>
                  <a:txBody>
                    <a:bodyPr/>
                    <a:lstStyle/>
                    <a:p>
                      <a:pPr algn="l" fontAlgn="b"/>
                      <a:r>
                        <a:rPr lang="en-US" sz="800" b="0" i="0" u="none" strike="noStrike">
                          <a:solidFill>
                            <a:srgbClr val="000000"/>
                          </a:solidFill>
                          <a:effectLst/>
                          <a:latin typeface="+mj-lt"/>
                        </a:rPr>
                        <a:t>DMG 06 - Data Security v3.0 new</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781242486"/>
                  </a:ext>
                </a:extLst>
              </a:tr>
              <a:tr h="127295">
                <a:tc vMerge="1">
                  <a:txBody>
                    <a:bodyPr/>
                    <a:lstStyle/>
                    <a:p>
                      <a:endParaRPr lang="en-US"/>
                    </a:p>
                  </a:txBody>
                  <a:tcPr/>
                </a:tc>
                <a:tc>
                  <a:txBody>
                    <a:bodyPr/>
                    <a:lstStyle/>
                    <a:p>
                      <a:pPr algn="l" fontAlgn="b"/>
                      <a:r>
                        <a:rPr lang="en-US" sz="800" b="0" i="0" u="none" strike="noStrike">
                          <a:solidFill>
                            <a:srgbClr val="000000"/>
                          </a:solidFill>
                          <a:effectLst/>
                          <a:latin typeface="+mj-lt"/>
                        </a:rPr>
                        <a:t>DMG 03 - Introduction to DM part 3 - UK Spprt Resource v2.0</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529901018"/>
                  </a:ext>
                </a:extLst>
              </a:tr>
              <a:tr h="118641">
                <a:tc vMerge="1">
                  <a:txBody>
                    <a:bodyPr/>
                    <a:lstStyle/>
                    <a:p>
                      <a:endParaRPr lang="en-US"/>
                    </a:p>
                  </a:txBody>
                  <a:tcPr/>
                </a:tc>
                <a:tc>
                  <a:txBody>
                    <a:bodyPr/>
                    <a:lstStyle/>
                    <a:p>
                      <a:pPr algn="l" fontAlgn="b"/>
                      <a:r>
                        <a:rPr lang="en-US" sz="800" b="0" i="0" u="none" strike="noStrike">
                          <a:solidFill>
                            <a:srgbClr val="000000"/>
                          </a:solidFill>
                          <a:effectLst/>
                          <a:latin typeface="+mj-lt"/>
                        </a:rPr>
                        <a:t>DMG 01 - Introduction to DM aprt1 - principles and Standard v2.0</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468004335"/>
                  </a:ext>
                </a:extLst>
              </a:tr>
              <a:tr h="127295">
                <a:tc vMerge="1">
                  <a:txBody>
                    <a:bodyPr/>
                    <a:lstStyle/>
                    <a:p>
                      <a:endParaRPr lang="en-US"/>
                    </a:p>
                  </a:txBody>
                  <a:tcPr/>
                </a:tc>
                <a:tc>
                  <a:txBody>
                    <a:bodyPr/>
                    <a:lstStyle/>
                    <a:p>
                      <a:pPr algn="l" fontAlgn="b"/>
                      <a:r>
                        <a:rPr lang="en-US" sz="800" b="0" i="0" u="none" strike="noStrike">
                          <a:solidFill>
                            <a:srgbClr val="000000"/>
                          </a:solidFill>
                          <a:effectLst/>
                          <a:latin typeface="+mj-lt"/>
                        </a:rPr>
                        <a:t>DMG 02 - Introduction to DM part 2 - Learning Curriculum v2.0</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252004454"/>
                  </a:ext>
                </a:extLst>
              </a:tr>
              <a:tr h="127295">
                <a:tc vMerge="1">
                  <a:txBody>
                    <a:bodyPr/>
                    <a:lstStyle/>
                    <a:p>
                      <a:endParaRPr lang="en-US"/>
                    </a:p>
                  </a:txBody>
                  <a:tcPr/>
                </a:tc>
                <a:tc>
                  <a:txBody>
                    <a:bodyPr/>
                    <a:lstStyle/>
                    <a:p>
                      <a:pPr algn="l" fontAlgn="b"/>
                      <a:r>
                        <a:rPr lang="en-US" sz="800" b="0" i="0" u="none" strike="noStrike">
                          <a:solidFill>
                            <a:srgbClr val="000000"/>
                          </a:solidFill>
                          <a:effectLst/>
                          <a:latin typeface="+mj-lt"/>
                        </a:rPr>
                        <a:t>DMG 04</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984875479"/>
                  </a:ext>
                </a:extLst>
              </a:tr>
              <a:tr h="127295">
                <a:tc vMerge="1">
                  <a:txBody>
                    <a:bodyPr/>
                    <a:lstStyle/>
                    <a:p>
                      <a:endParaRPr lang="en-US"/>
                    </a:p>
                  </a:txBody>
                  <a:tcPr/>
                </a:tc>
                <a:tc>
                  <a:txBody>
                    <a:bodyPr/>
                    <a:lstStyle/>
                    <a:p>
                      <a:pPr algn="l" fontAlgn="b"/>
                      <a:r>
                        <a:rPr lang="en-US" sz="800" b="0" i="0" u="none" strike="noStrike">
                          <a:solidFill>
                            <a:srgbClr val="000000"/>
                          </a:solidFill>
                          <a:effectLst/>
                          <a:latin typeface="+mj-lt"/>
                        </a:rPr>
                        <a:t>Data Office Op Model</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ppt</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41079799"/>
                  </a:ext>
                </a:extLst>
              </a:tr>
              <a:tr h="138789">
                <a:tc rowSpan="12">
                  <a:txBody>
                    <a:bodyPr/>
                    <a:lstStyle/>
                    <a:p>
                      <a:pPr algn="ctr" fontAlgn="ctr"/>
                      <a:r>
                        <a:rPr lang="en-US" sz="800" b="1" i="0" u="none" strike="noStrike">
                          <a:solidFill>
                            <a:srgbClr val="000000"/>
                          </a:solidFill>
                          <a:effectLst/>
                          <a:latin typeface="+mj-lt"/>
                        </a:rPr>
                        <a:t>Journey Maps</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pPr algn="l" fontAlgn="b"/>
                      <a:r>
                        <a:rPr lang="en-US" sz="800" b="0" i="0" u="none" strike="noStrike">
                          <a:solidFill>
                            <a:srgbClr val="000000"/>
                          </a:solidFill>
                          <a:effectLst/>
                          <a:latin typeface="+mj-lt"/>
                        </a:rPr>
                        <a:t>NG - Blueprint Journey Review 2020.03.27</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ppt</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833324847"/>
                  </a:ext>
                </a:extLst>
              </a:tr>
              <a:tr h="138789">
                <a:tc vMerge="1">
                  <a:txBody>
                    <a:bodyPr/>
                    <a:lstStyle/>
                    <a:p>
                      <a:endParaRPr lang="en-US"/>
                    </a:p>
                  </a:txBody>
                  <a:tcPr/>
                </a:tc>
                <a:tc>
                  <a:txBody>
                    <a:bodyPr/>
                    <a:lstStyle/>
                    <a:p>
                      <a:pPr algn="l" fontAlgn="b"/>
                      <a:r>
                        <a:rPr lang="en-US" sz="800" b="0" i="0" u="none" strike="noStrike" err="1">
                          <a:solidFill>
                            <a:srgbClr val="000000"/>
                          </a:solidFill>
                          <a:effectLst/>
                          <a:latin typeface="+mj-lt"/>
                        </a:rPr>
                        <a:t>Resi</a:t>
                      </a:r>
                      <a:r>
                        <a:rPr lang="en-US" sz="800" b="0" i="0" u="none" strike="noStrike">
                          <a:solidFill>
                            <a:srgbClr val="000000"/>
                          </a:solidFill>
                          <a:effectLst/>
                          <a:latin typeface="+mj-lt"/>
                        </a:rPr>
                        <a:t> Journey Atlas JPEG_v20202.01_All</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jpeg</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525777409"/>
                  </a:ext>
                </a:extLst>
              </a:tr>
              <a:tr h="138789">
                <a:tc vMerge="1">
                  <a:txBody>
                    <a:bodyPr/>
                    <a:lstStyle/>
                    <a:p>
                      <a:endParaRPr lang="en-US"/>
                    </a:p>
                  </a:txBody>
                  <a:tcPr/>
                </a:tc>
                <a:tc>
                  <a:txBody>
                    <a:bodyPr/>
                    <a:lstStyle/>
                    <a:p>
                      <a:pPr algn="l" fontAlgn="b"/>
                      <a:r>
                        <a:rPr lang="en-US" sz="800" b="0" i="0" u="none" strike="noStrike">
                          <a:solidFill>
                            <a:srgbClr val="000000"/>
                          </a:solidFill>
                          <a:effectLst/>
                          <a:latin typeface="+mj-lt"/>
                        </a:rPr>
                        <a:t>My Bill Customer Journey Maps_Forrester_190927</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ppt</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577861982"/>
                  </a:ext>
                </a:extLst>
              </a:tr>
              <a:tr h="138789">
                <a:tc vMerge="1">
                  <a:txBody>
                    <a:bodyPr/>
                    <a:lstStyle/>
                    <a:p>
                      <a:endParaRPr lang="en-US"/>
                    </a:p>
                  </a:txBody>
                  <a:tcPr/>
                </a:tc>
                <a:tc>
                  <a:txBody>
                    <a:bodyPr/>
                    <a:lstStyle/>
                    <a:p>
                      <a:pPr algn="l" fontAlgn="b"/>
                      <a:r>
                        <a:rPr lang="en-US" sz="800" b="0" i="0" u="none" strike="noStrike">
                          <a:solidFill>
                            <a:srgbClr val="000000"/>
                          </a:solidFill>
                          <a:effectLst/>
                          <a:latin typeface="+mj-lt"/>
                        </a:rPr>
                        <a:t>Customer Lifecycle JPEG_v2020.01</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jpeg</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43613161"/>
                  </a:ext>
                </a:extLst>
              </a:tr>
              <a:tr h="138789">
                <a:tc vMerge="1">
                  <a:txBody>
                    <a:bodyPr/>
                    <a:lstStyle/>
                    <a:p>
                      <a:endParaRPr lang="en-US"/>
                    </a:p>
                  </a:txBody>
                  <a:tcPr/>
                </a:tc>
                <a:tc>
                  <a:txBody>
                    <a:bodyPr/>
                    <a:lstStyle/>
                    <a:p>
                      <a:pPr algn="l" fontAlgn="b"/>
                      <a:r>
                        <a:rPr lang="en-US" sz="800" b="0" i="0" u="none" strike="noStrike">
                          <a:solidFill>
                            <a:srgbClr val="000000"/>
                          </a:solidFill>
                          <a:effectLst/>
                          <a:latin typeface="+mj-lt"/>
                        </a:rPr>
                        <a:t>Customer Journey Map</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148450004"/>
                  </a:ext>
                </a:extLst>
              </a:tr>
              <a:tr h="138789">
                <a:tc vMerge="1">
                  <a:txBody>
                    <a:bodyPr/>
                    <a:lstStyle/>
                    <a:p>
                      <a:endParaRPr lang="en-US"/>
                    </a:p>
                  </a:txBody>
                  <a:tcPr/>
                </a:tc>
                <a:tc>
                  <a:txBody>
                    <a:bodyPr/>
                    <a:lstStyle/>
                    <a:p>
                      <a:pPr algn="l" fontAlgn="b"/>
                      <a:r>
                        <a:rPr lang="en-US" sz="800" b="0" i="0" u="none" strike="noStrike">
                          <a:solidFill>
                            <a:srgbClr val="000000"/>
                          </a:solidFill>
                          <a:effectLst/>
                          <a:latin typeface="+mj-lt"/>
                        </a:rPr>
                        <a:t>Atlas PPT_v2020</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ppt</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240427928"/>
                  </a:ext>
                </a:extLst>
              </a:tr>
              <a:tr h="138789">
                <a:tc vMerge="1">
                  <a:txBody>
                    <a:bodyPr/>
                    <a:lstStyle/>
                    <a:p>
                      <a:endParaRPr lang="en-US"/>
                    </a:p>
                  </a:txBody>
                  <a:tcPr/>
                </a:tc>
                <a:tc>
                  <a:txBody>
                    <a:bodyPr/>
                    <a:lstStyle/>
                    <a:p>
                      <a:pPr algn="l" fontAlgn="b"/>
                      <a:r>
                        <a:rPr lang="en-US" sz="800" b="0" i="0" u="none" strike="noStrike">
                          <a:solidFill>
                            <a:srgbClr val="000000"/>
                          </a:solidFill>
                          <a:effectLst/>
                          <a:latin typeface="+mj-lt"/>
                        </a:rPr>
                        <a:t>CM7302 EV Journey CommMuni Final </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083441540"/>
                  </a:ext>
                </a:extLst>
              </a:tr>
              <a:tr h="138789">
                <a:tc vMerge="1">
                  <a:txBody>
                    <a:bodyPr/>
                    <a:lstStyle/>
                    <a:p>
                      <a:endParaRPr lang="en-US"/>
                    </a:p>
                  </a:txBody>
                  <a:tcPr/>
                </a:tc>
                <a:tc>
                  <a:txBody>
                    <a:bodyPr/>
                    <a:lstStyle/>
                    <a:p>
                      <a:pPr algn="l" fontAlgn="b"/>
                      <a:r>
                        <a:rPr lang="en-US" sz="800" b="0" i="0" u="none" strike="noStrike">
                          <a:solidFill>
                            <a:srgbClr val="000000"/>
                          </a:solidFill>
                          <a:effectLst/>
                          <a:latin typeface="+mj-lt"/>
                        </a:rPr>
                        <a:t>CM6975 Customer Journey My Energy Needs FINAL</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490985664"/>
                  </a:ext>
                </a:extLst>
              </a:tr>
              <a:tr h="138789">
                <a:tc vMerge="1">
                  <a:txBody>
                    <a:bodyPr/>
                    <a:lstStyle/>
                    <a:p>
                      <a:endParaRPr lang="en-US"/>
                    </a:p>
                  </a:txBody>
                  <a:tcPr/>
                </a:tc>
                <a:tc>
                  <a:txBody>
                    <a:bodyPr/>
                    <a:lstStyle/>
                    <a:p>
                      <a:pPr algn="l" fontAlgn="b"/>
                      <a:r>
                        <a:rPr lang="en-US" sz="800" b="0" i="0" u="none" strike="noStrike">
                          <a:solidFill>
                            <a:srgbClr val="000000"/>
                          </a:solidFill>
                          <a:effectLst/>
                          <a:latin typeface="+mj-lt"/>
                        </a:rPr>
                        <a:t>NG_ Blueprint_Raymond Journey_05.22.2020</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674388391"/>
                  </a:ext>
                </a:extLst>
              </a:tr>
              <a:tr h="138789">
                <a:tc vMerge="1">
                  <a:txBody>
                    <a:bodyPr/>
                    <a:lstStyle/>
                    <a:p>
                      <a:endParaRPr lang="en-US"/>
                    </a:p>
                  </a:txBody>
                  <a:tcPr/>
                </a:tc>
                <a:tc>
                  <a:txBody>
                    <a:bodyPr/>
                    <a:lstStyle/>
                    <a:p>
                      <a:pPr algn="l" fontAlgn="b"/>
                      <a:r>
                        <a:rPr lang="en-US" sz="800" b="0" i="0" u="none" strike="noStrike">
                          <a:solidFill>
                            <a:srgbClr val="000000"/>
                          </a:solidFill>
                          <a:effectLst/>
                          <a:latin typeface="+mj-lt"/>
                        </a:rPr>
                        <a:t>NG_Blueprint_Ben&amp;DiegoJourney_05.22.2020</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30064545"/>
                  </a:ext>
                </a:extLst>
              </a:tr>
              <a:tr h="138789">
                <a:tc vMerge="1">
                  <a:txBody>
                    <a:bodyPr/>
                    <a:lstStyle/>
                    <a:p>
                      <a:endParaRPr lang="en-US"/>
                    </a:p>
                  </a:txBody>
                  <a:tcPr/>
                </a:tc>
                <a:tc>
                  <a:txBody>
                    <a:bodyPr/>
                    <a:lstStyle/>
                    <a:p>
                      <a:pPr algn="l" fontAlgn="b"/>
                      <a:r>
                        <a:rPr lang="en-US" sz="800" b="0" i="0" u="none" strike="noStrike">
                          <a:solidFill>
                            <a:srgbClr val="000000"/>
                          </a:solidFill>
                          <a:effectLst/>
                          <a:latin typeface="+mj-lt"/>
                        </a:rPr>
                        <a:t>NG_Blueprint_Leroy Journey_05.22.2021</a:t>
                      </a: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211675999"/>
                  </a:ext>
                </a:extLst>
              </a:tr>
              <a:tr h="138789">
                <a:tc vMerge="1">
                  <a:txBody>
                    <a:bodyPr/>
                    <a:lstStyle/>
                    <a:p>
                      <a:endParaRPr lang="en-US"/>
                    </a:p>
                  </a:txBody>
                  <a:tcPr/>
                </a:tc>
                <a:tc>
                  <a:txBody>
                    <a:bodyPr/>
                    <a:lstStyle/>
                    <a:p>
                      <a:pPr algn="l" fontAlgn="b"/>
                      <a:r>
                        <a:rPr lang="en-US" sz="800" b="0" i="0" u="none" strike="noStrike">
                          <a:solidFill>
                            <a:srgbClr val="000000"/>
                          </a:solidFill>
                          <a:effectLst/>
                          <a:latin typeface="+mj-lt"/>
                        </a:rPr>
                        <a:t>M7302 EV Journey </a:t>
                      </a:r>
                      <a:r>
                        <a:rPr lang="en-US" sz="800" b="0" i="0" u="none" strike="noStrike" err="1">
                          <a:solidFill>
                            <a:srgbClr val="000000"/>
                          </a:solidFill>
                          <a:effectLst/>
                          <a:latin typeface="+mj-lt"/>
                        </a:rPr>
                        <a:t>Resi</a:t>
                      </a:r>
                      <a:endParaRPr lang="en-US" sz="800" b="0" i="0" u="none" strike="noStrike">
                        <a:solidFill>
                          <a:srgbClr val="000000"/>
                        </a:solidFill>
                        <a:effectLst/>
                        <a:latin typeface="+mj-lt"/>
                      </a:endParaRPr>
                    </a:p>
                  </a:txBody>
                  <a:tcPr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mj-lt"/>
                        </a:rPr>
                        <a:t>pdf</a:t>
                      </a:r>
                    </a:p>
                  </a:txBody>
                  <a:tcPr marL="4675" marR="4675" marT="46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24531159"/>
                  </a:ext>
                </a:extLst>
              </a:tr>
            </a:tbl>
          </a:graphicData>
        </a:graphic>
      </p:graphicFrame>
    </p:spTree>
    <p:extLst>
      <p:ext uri="{BB962C8B-B14F-4D97-AF65-F5344CB8AC3E}">
        <p14:creationId xmlns:p14="http://schemas.microsoft.com/office/powerpoint/2010/main" val="40378378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heme/theme1.xml><?xml version="1.0" encoding="utf-8"?>
<a:theme xmlns:a="http://schemas.openxmlformats.org/drawingml/2006/main" name="2013 Capgemini Template">
  <a:themeElements>
    <a:clrScheme name="2017 New Brand Colors">
      <a:dk1>
        <a:srgbClr val="000000"/>
      </a:dk1>
      <a:lt1>
        <a:sysClr val="window" lastClr="FFFFFF"/>
      </a:lt1>
      <a:dk2>
        <a:srgbClr val="0070AD"/>
      </a:dk2>
      <a:lt2>
        <a:srgbClr val="EDEDED"/>
      </a:lt2>
      <a:accent1>
        <a:srgbClr val="80B8D6"/>
      </a:accent1>
      <a:accent2>
        <a:srgbClr val="12ABDB"/>
      </a:accent2>
      <a:accent3>
        <a:srgbClr val="2B143D"/>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C58597EBE5B14C8FC912884FFD92DC" ma:contentTypeVersion="12" ma:contentTypeDescription="Create a new document." ma:contentTypeScope="" ma:versionID="adce2ceeda65d69680f2084ea35f56af">
  <xsd:schema xmlns:xsd="http://www.w3.org/2001/XMLSchema" xmlns:xs="http://www.w3.org/2001/XMLSchema" xmlns:p="http://schemas.microsoft.com/office/2006/metadata/properties" xmlns:ns3="2a39183f-2161-4e31-ba70-5a60ce0e539c" xmlns:ns4="0fa1ec53-913c-425c-b333-84bdbfa56a39" targetNamespace="http://schemas.microsoft.com/office/2006/metadata/properties" ma:root="true" ma:fieldsID="796f70b6ea95034929a11a7833e1c819" ns3:_="" ns4:_="">
    <xsd:import namespace="2a39183f-2161-4e31-ba70-5a60ce0e539c"/>
    <xsd:import namespace="0fa1ec53-913c-425c-b333-84bdbfa56a3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39183f-2161-4e31-ba70-5a60ce0e53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a1ec53-913c-425c-b333-84bdbfa56a3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28ED2F-ABE9-4CC9-9AB8-9657000A1229}">
  <ds:schemaRefs>
    <ds:schemaRef ds:uri="http://purl.org/dc/elements/1.1/"/>
    <ds:schemaRef ds:uri="http://schemas.microsoft.com/office/2006/metadata/properties"/>
    <ds:schemaRef ds:uri="2a39183f-2161-4e31-ba70-5a60ce0e539c"/>
    <ds:schemaRef ds:uri="http://purl.org/dc/terms/"/>
    <ds:schemaRef ds:uri="http://schemas.openxmlformats.org/package/2006/metadata/core-properties"/>
    <ds:schemaRef ds:uri="http://schemas.microsoft.com/office/2006/documentManagement/types"/>
    <ds:schemaRef ds:uri="0fa1ec53-913c-425c-b333-84bdbfa56a39"/>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11A4ED86-E5A7-4AB0-B290-F91F34A3DBCC}">
  <ds:schemaRefs>
    <ds:schemaRef ds:uri="http://schemas.microsoft.com/sharepoint/v3/contenttype/forms"/>
  </ds:schemaRefs>
</ds:datastoreItem>
</file>

<file path=customXml/itemProps3.xml><?xml version="1.0" encoding="utf-8"?>
<ds:datastoreItem xmlns:ds="http://schemas.openxmlformats.org/officeDocument/2006/customXml" ds:itemID="{0881625B-D7BF-4349-BB37-E2D1A792DC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39183f-2161-4e31-ba70-5a60ce0e539c"/>
    <ds:schemaRef ds:uri="0fa1ec53-913c-425c-b333-84bdbfa56a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2013 Capgemini Template</Template>
  <TotalTime>0</TotalTime>
  <Words>6199</Words>
  <Application>Microsoft Office PowerPoint</Application>
  <PresentationFormat>Widescreen</PresentationFormat>
  <Paragraphs>1838</Paragraphs>
  <Slides>51</Slides>
  <Notes>20</Notes>
  <HiddenSlides>0</HiddenSlides>
  <MMClips>0</MMClips>
  <ScaleCrop>false</ScaleCrop>
  <HeadingPairs>
    <vt:vector size="10" baseType="variant">
      <vt:variant>
        <vt:lpstr>Fonts Used</vt:lpstr>
      </vt:variant>
      <vt:variant>
        <vt:i4>6</vt:i4>
      </vt:variant>
      <vt:variant>
        <vt:lpstr>Theme</vt:lpstr>
      </vt:variant>
      <vt:variant>
        <vt:i4>1</vt:i4>
      </vt:variant>
      <vt:variant>
        <vt:lpstr>Links</vt:lpstr>
      </vt:variant>
      <vt:variant>
        <vt:i4>2</vt:i4>
      </vt:variant>
      <vt:variant>
        <vt:lpstr>Embedded OLE Servers</vt:lpstr>
      </vt:variant>
      <vt:variant>
        <vt:i4>2</vt:i4>
      </vt:variant>
      <vt:variant>
        <vt:lpstr>Slide Titles</vt:lpstr>
      </vt:variant>
      <vt:variant>
        <vt:i4>51</vt:i4>
      </vt:variant>
    </vt:vector>
  </HeadingPairs>
  <TitlesOfParts>
    <vt:vector size="62" baseType="lpstr">
      <vt:lpstr>Arial</vt:lpstr>
      <vt:lpstr>Calibri</vt:lpstr>
      <vt:lpstr>Courier New</vt:lpstr>
      <vt:lpstr>Raleway ExtraBold</vt:lpstr>
      <vt:lpstr>Verdana</vt:lpstr>
      <vt:lpstr>Wingdings</vt:lpstr>
      <vt:lpstr>2013 Capgemini Template</vt:lpstr>
      <vt:lpstr>C:\Users\mmoshref\OneDrive - Capgemini\Documents\National Grid\Data Domain Matrix_NG.xlsx</vt:lpstr>
      <vt:lpstr>https://capgemini.sharepoint.com/sites/NationalGrid680/Shared%20Documents/Strategy/Current%20State/Interview%20Matrix%207.24.xlsx</vt:lpstr>
      <vt:lpstr>think-cell Slide</vt:lpstr>
      <vt:lpstr>Worksheet</vt:lpstr>
      <vt:lpstr>PowerPoint Presentation</vt:lpstr>
      <vt:lpstr>Agenda</vt:lpstr>
      <vt:lpstr>Purpose &amp; Objectives</vt:lpstr>
      <vt:lpstr>Purpose &amp; Objectives</vt:lpstr>
      <vt:lpstr>Assessment Approach</vt:lpstr>
      <vt:lpstr>Customer Data Assessment - Timeline </vt:lpstr>
      <vt:lpstr>Current State Assessment</vt:lpstr>
      <vt:lpstr>Approach</vt:lpstr>
      <vt:lpstr>Material Analysis</vt:lpstr>
      <vt:lpstr>Discovery Session Summary</vt:lpstr>
      <vt:lpstr>What We Heard</vt:lpstr>
      <vt:lpstr>Needs Assessment (Workshop Feedback)</vt:lpstr>
      <vt:lpstr>Common pain point references across multiple business groups</vt:lpstr>
      <vt:lpstr>Data Forensics – Understanding the Underlying Issues</vt:lpstr>
      <vt:lpstr>Root Cause Analysis - Why customer data issues are occurring?</vt:lpstr>
      <vt:lpstr>Impacted Data Elements and Systems</vt:lpstr>
      <vt:lpstr>Impacted Data Elements and Systems</vt:lpstr>
      <vt:lpstr>Profiling Introduction – What we are looking for?</vt:lpstr>
      <vt:lpstr>Data Profiling Results</vt:lpstr>
      <vt:lpstr>Data Profiling Summary - Completeness</vt:lpstr>
      <vt:lpstr>Data Profiling Summary - Uniqueness</vt:lpstr>
      <vt:lpstr>NG Data Governance Observations</vt:lpstr>
      <vt:lpstr>National Grid Data Maturity Assessment Model – Current State Average Score 1.5</vt:lpstr>
      <vt:lpstr>Capgemini Maturity Assessment Model – Current State Average Score 1.7</vt:lpstr>
      <vt:lpstr>Deep Dive Discovery</vt:lpstr>
      <vt:lpstr>Data Lens – Incremental Discovery Focus</vt:lpstr>
      <vt:lpstr>Incremental Discovery Focus -         Customer Master Data Flow</vt:lpstr>
      <vt:lpstr>Customer Master Data Flow (As-Is)</vt:lpstr>
      <vt:lpstr>Master Data Flow As-Is Summary</vt:lpstr>
      <vt:lpstr>Incremental Discovery Focus -         Core Platform Capabilities</vt:lpstr>
      <vt:lpstr>Incremental Discovery Focus -         Core Platform Capabilities</vt:lpstr>
      <vt:lpstr>PowerPoint Presentation</vt:lpstr>
      <vt:lpstr>Information Flow – Initial Vision</vt:lpstr>
      <vt:lpstr>Incremental Discovery Focus -        Data Dimensions</vt:lpstr>
      <vt:lpstr>Data Domain/Sub-Domain Presence Across Landscape</vt:lpstr>
      <vt:lpstr>Data Domain/Sub-Domain Impact On Experience &amp; Process</vt:lpstr>
      <vt:lpstr>Incremental Discovery Focus -        Transactional/Feedback/Insights/ Personalization Flows</vt:lpstr>
      <vt:lpstr>Incremental Discovery Focus -        Transactional/Feedback/Insights/ Personalization Flows</vt:lpstr>
      <vt:lpstr>Incremental Discovery Focus -        Digital Customer Interactions</vt:lpstr>
      <vt:lpstr>Incremental Discovery Focus -        Digital Customer Interactions</vt:lpstr>
      <vt:lpstr>Incremental Discovery Focus -        Digital Customer Interactions – Initial Vision</vt:lpstr>
      <vt:lpstr>Looking to the Future</vt:lpstr>
      <vt:lpstr>Thesis: Business Value Creation By Data Domain</vt:lpstr>
      <vt:lpstr>Decomposition: What Value Is Created? Where Does It Accrue? What Is Priority?</vt:lpstr>
      <vt:lpstr>Capability Derivation – What Are The Customer Data Enablement Priorities</vt:lpstr>
      <vt:lpstr>PowerPoint Presentation</vt:lpstr>
      <vt:lpstr>Appendix</vt:lpstr>
      <vt:lpstr>Appendix – Discovery Sessions</vt:lpstr>
      <vt:lpstr>Interview Attendee Matrix</vt:lpstr>
      <vt:lpstr>Appendix - Data Maturity</vt:lpstr>
      <vt:lpstr>Definition of Ratings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Innovations:  Advancing Customer Delivery Performance and Carrier Integration</dc:title>
  <dc:creator>David Williams</dc:creator>
  <cp:lastModifiedBy>Brown, Melanie L</cp:lastModifiedBy>
  <cp:revision>2</cp:revision>
  <dcterms:created xsi:type="dcterms:W3CDTF">2013-01-23T20:29:14Z</dcterms:created>
  <dcterms:modified xsi:type="dcterms:W3CDTF">2020-07-30T17:37:52Z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0x010100ADC58597EBE5B14C8FC912884FFD92DC</vt:lpwstr>
  </property>
</Properties>
</file>